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9.xml" ContentType="application/vnd.openxmlformats-officedocument.presentationml.notesSlide+xml"/>
  <Override PartName="/ppt/charts/chart4.xml" ContentType="application/vnd.openxmlformats-officedocument.drawingml.chart+xml"/>
  <Override PartName="/ppt/notesSlides/notesSlide20.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1.xml" ContentType="application/vnd.openxmlformats-officedocument.presentationml.notesSlide+xml"/>
  <Override PartName="/ppt/charts/chart7.xml" ContentType="application/vnd.openxmlformats-officedocument.drawingml.chart+xml"/>
  <Override PartName="/ppt/notesSlides/notesSlide22.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8" r:id="rId1"/>
  </p:sldMasterIdLst>
  <p:notesMasterIdLst>
    <p:notesMasterId r:id="rId28"/>
  </p:notesMasterIdLst>
  <p:handoutMasterIdLst>
    <p:handoutMasterId r:id="rId29"/>
  </p:handoutMasterIdLst>
  <p:sldIdLst>
    <p:sldId id="256" r:id="rId2"/>
    <p:sldId id="257" r:id="rId3"/>
    <p:sldId id="258" r:id="rId4"/>
    <p:sldId id="259" r:id="rId5"/>
    <p:sldId id="305" r:id="rId6"/>
    <p:sldId id="261" r:id="rId7"/>
    <p:sldId id="263" r:id="rId8"/>
    <p:sldId id="299" r:id="rId9"/>
    <p:sldId id="313" r:id="rId10"/>
    <p:sldId id="314" r:id="rId11"/>
    <p:sldId id="315" r:id="rId12"/>
    <p:sldId id="316" r:id="rId13"/>
    <p:sldId id="317" r:id="rId14"/>
    <p:sldId id="324" r:id="rId15"/>
    <p:sldId id="323" r:id="rId16"/>
    <p:sldId id="273" r:id="rId17"/>
    <p:sldId id="290" r:id="rId18"/>
    <p:sldId id="319" r:id="rId19"/>
    <p:sldId id="318" r:id="rId20"/>
    <p:sldId id="294" r:id="rId21"/>
    <p:sldId id="295" r:id="rId22"/>
    <p:sldId id="320" r:id="rId23"/>
    <p:sldId id="289" r:id="rId24"/>
    <p:sldId id="278" r:id="rId25"/>
    <p:sldId id="322" r:id="rId26"/>
    <p:sldId id="321" r:id="rId27"/>
  </p:sldIdLst>
  <p:sldSz cx="9144000" cy="6858000" type="screen4x3"/>
  <p:notesSz cx="6735763" cy="9866313"/>
  <p:embeddedFontLst>
    <p:embeddedFont>
      <p:font typeface="Verdana" panose="020B060403050404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IPAゴシック" panose="020B0600070205080204" charset="-128"/>
      <p:regular r:id="rId38"/>
    </p:embeddedFont>
    <p:embeddedFont>
      <p:font typeface="Wingdings 3" panose="05040102010807070707" pitchFamily="18" charset="2"/>
      <p:regular r:id="rId39"/>
    </p:embeddedFont>
    <p:embeddedFont>
      <p:font typeface="IPA Pゴシック" panose="020B0600070205080204" charset="-128"/>
      <p:regular r:id="rId40"/>
    </p:embeddedFont>
    <p:embeddedFont>
      <p:font typeface="Lucida Sans Unicode" panose="020B0602030504020204" pitchFamily="34" charset="0"/>
      <p:regular r:id="rId41"/>
    </p:embeddedFont>
    <p:embeddedFont>
      <p:font typeface="Tahoma" panose="020B0604030504040204" pitchFamily="34" charset="0"/>
      <p:regular r:id="rId42"/>
      <p:bold r:id="rId43"/>
    </p:embeddedFont>
    <p:embeddedFont>
      <p:font typeface="Wingdings 2" panose="05020102010507070707" pitchFamily="18" charset="2"/>
      <p:regular r:id="rId44"/>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1"/>
    <a:srgbClr val="C9C9C9"/>
    <a:srgbClr val="DDDDDD"/>
    <a:srgbClr val="F7BB39"/>
    <a:srgbClr val="F79D2F"/>
    <a:srgbClr val="34D900"/>
    <a:srgbClr val="FF0000"/>
    <a:srgbClr val="0000FF"/>
    <a:srgbClr val="095BFF"/>
    <a:srgbClr val="FFF7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41355" autoAdjust="0"/>
  </p:normalViewPr>
  <p:slideViewPr>
    <p:cSldViewPr>
      <p:cViewPr varScale="1">
        <p:scale>
          <a:sx n="45" d="100"/>
          <a:sy n="45" d="100"/>
        </p:scale>
        <p:origin x="-3480" y="-84"/>
      </p:cViewPr>
      <p:guideLst>
        <p:guide orient="horz" pos="2160"/>
        <p:guide pos="2880"/>
      </p:guideLst>
    </p:cSldViewPr>
  </p:slideViewPr>
  <p:outlineViewPr>
    <p:cViewPr>
      <p:scale>
        <a:sx n="33" d="100"/>
        <a:sy n="33" d="100"/>
      </p:scale>
      <p:origin x="0" y="5376"/>
    </p:cViewPr>
  </p:outlineViewPr>
  <p:notesTextViewPr>
    <p:cViewPr>
      <p:scale>
        <a:sx n="1" d="1"/>
        <a:sy n="1" d="1"/>
      </p:scale>
      <p:origin x="0" y="0"/>
    </p:cViewPr>
  </p:notesTextViewPr>
  <p:sorterViewPr>
    <p:cViewPr>
      <p:scale>
        <a:sx n="150" d="100"/>
        <a:sy n="150" d="100"/>
      </p:scale>
      <p:origin x="0" y="19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C:\Users\&#32724;\Dropbox\&#30740;&#31350;\&#20351;&#29992;\Final\2\console\20140711_Xen-DMORE_&#12473;&#12463;&#12522;&#12540;&#12531;&#12524;&#12473;&#12509;&#12531;&#12473;&#12479;&#12452;&#12512;-3+SSH-2.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32724;\Dropbox\&#30740;&#31350;\&#20351;&#29992;\Final\2\console\20140711_Xen-DMORE_&#12473;&#12463;&#12522;&#12540;&#12531;&#12524;&#12473;&#12509;&#12531;&#12473;&#12479;&#12452;&#12512;-3+SSH-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kawasho\Dropbox\&#30740;&#31350;\&#20351;&#29992;\Final\2\console\20140711_Xen-DMORE_&#12473;&#12463;&#12522;&#12540;&#12531;&#12524;&#12473;&#12509;&#12531;&#12473;&#12479;&#12452;&#12512;-3+SSH-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32724;\Dropbox\&#30740;&#31350;\&#20351;&#29992;\Final\2\True\Xen-DMORE_SSH_ResponseTime_Op.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kawasho\Dropbox\&#30740;&#31350;\&#20351;&#29992;\Final\2\console\20140720_Xen-DMORE_MigrationTime_Final-3+SSH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kawasho\Dropbox\&#30740;&#31350;\&#20351;&#29992;\Final\2\VM&#12480;&#12454;&#12531;&#12479;&#12452;&#12512;_Final&#12414;&#12392;&#12417;-5-2015-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kawasho\Dropbox\&#30740;&#31350;\&#20351;&#29992;\Final\2\VM&#12480;&#12454;&#12531;&#12479;&#12452;&#12512;_Final&#12414;&#12392;&#12417;-5-2015-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32724;\Dropbox\&#30740;&#31350;\&#20351;&#29992;\Final\2\True\Xen-DMORE_VNC+SSH_Downtime.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kawasho\Dropbox\&#30740;&#31350;\&#20351;&#29992;\20140711_Xen-DMORE_&#12510;&#12452;&#12464;&#12524;&#12540;&#12471;&#12519;&#12531;&#21069;&#24460;&#12398;&#12473;&#12463;&#12522;&#12540;&#12531;&#12524;&#12473;&#12509;&#12531;&#12473;&#12479;&#12452;&#12512;2.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32724;\Dropbox\&#30740;&#31350;\&#20351;&#29992;\Final\2\True\20140711_Xen-DMORE_&#12510;&#12452;&#12464;&#12524;&#12540;&#12471;&#12519;&#12531;&#21069;&#24460;&#12398;&#12461;&#12540;&#12508;&#12540;&#12489;&#12524;&#12473;&#12509;&#12531;&#12473;&#12479;&#12452;&#12512;_VN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842569444444445"/>
          <c:y val="5.7551851851851854E-2"/>
          <c:w val="0.74317754629629629"/>
          <c:h val="0.88489629629629629"/>
        </c:manualLayout>
      </c:layout>
      <c:barChart>
        <c:barDir val="col"/>
        <c:grouping val="clustered"/>
        <c:varyColors val="0"/>
        <c:ser>
          <c:idx val="0"/>
          <c:order val="0"/>
          <c:tx>
            <c:strRef>
              <c:f>Sheet1!$B$1</c:f>
              <c:strCache>
                <c:ptCount val="1"/>
                <c:pt idx="0">
                  <c:v>original</c:v>
                </c:pt>
              </c:strCache>
            </c:strRef>
          </c:tx>
          <c:spPr>
            <a:solidFill>
              <a:srgbClr val="0000FF"/>
            </a:solidFill>
          </c:spPr>
          <c:invertIfNegative val="0"/>
          <c:dLbls>
            <c:txPr>
              <a:bodyPr/>
              <a:lstStyle/>
              <a:p>
                <a:pPr>
                  <a:defRPr>
                    <a:solidFill>
                      <a:schemeClr val="bg1"/>
                    </a:solidFill>
                    <a:effectLst>
                      <a:outerShdw blurRad="38100" dist="38100" dir="2700000" algn="tl">
                        <a:srgbClr val="000000">
                          <a:alpha val="43137"/>
                        </a:srgbClr>
                      </a:outerShdw>
                    </a:effectLst>
                  </a:defRPr>
                </a:pPr>
                <a:endParaRPr lang="ja-JP"/>
              </a:p>
            </c:txPr>
            <c:dLblPos val="inBase"/>
            <c:showLegendKey val="0"/>
            <c:showVal val="1"/>
            <c:showCatName val="0"/>
            <c:showSerName val="0"/>
            <c:showPercent val="0"/>
            <c:showBubbleSize val="0"/>
            <c:showLeaderLines val="0"/>
          </c:dLbls>
          <c:cat>
            <c:strRef>
              <c:f>Sheet1!$A$2</c:f>
              <c:strCache>
                <c:ptCount val="1"/>
                <c:pt idx="0">
                  <c:v>lost keys</c:v>
                </c:pt>
              </c:strCache>
            </c:strRef>
          </c:cat>
          <c:val>
            <c:numRef>
              <c:f>Sheet1!$B$2</c:f>
              <c:numCache>
                <c:formatCode>General</c:formatCode>
                <c:ptCount val="1"/>
                <c:pt idx="0">
                  <c:v>1.4</c:v>
                </c:pt>
              </c:numCache>
            </c:numRef>
          </c:val>
        </c:ser>
        <c:ser>
          <c:idx val="1"/>
          <c:order val="1"/>
          <c:tx>
            <c:strRef>
              <c:f>Sheet1!$C$1</c:f>
              <c:strCache>
                <c:ptCount val="1"/>
                <c:pt idx="0">
                  <c:v>D-MORE</c:v>
                </c:pt>
              </c:strCache>
            </c:strRef>
          </c:tx>
          <c:spPr>
            <a:solidFill>
              <a:srgbClr val="FF0000"/>
            </a:solidFill>
          </c:spPr>
          <c:invertIfNegative val="0"/>
          <c:cat>
            <c:strRef>
              <c:f>Sheet1!$A$2</c:f>
              <c:strCache>
                <c:ptCount val="1"/>
                <c:pt idx="0">
                  <c:v>lost keys</c:v>
                </c:pt>
              </c:strCache>
            </c:strRef>
          </c:cat>
          <c:val>
            <c:numRef>
              <c:f>Sheet1!$C$2</c:f>
              <c:numCache>
                <c:formatCode>General</c:formatCode>
                <c:ptCount val="1"/>
                <c:pt idx="0">
                  <c:v>0</c:v>
                </c:pt>
              </c:numCache>
            </c:numRef>
          </c:val>
        </c:ser>
        <c:dLbls>
          <c:dLblPos val="inBase"/>
          <c:showLegendKey val="0"/>
          <c:showVal val="1"/>
          <c:showCatName val="0"/>
          <c:showSerName val="0"/>
          <c:showPercent val="0"/>
          <c:showBubbleSize val="0"/>
        </c:dLbls>
        <c:gapWidth val="150"/>
        <c:axId val="179425664"/>
        <c:axId val="179427200"/>
      </c:barChart>
      <c:barChart>
        <c:barDir val="col"/>
        <c:grouping val="clustered"/>
        <c:varyColors val="0"/>
        <c:ser>
          <c:idx val="2"/>
          <c:order val="2"/>
          <c:tx>
            <c:strRef>
              <c:f>Sheet1!$D$1</c:f>
              <c:strCache>
                <c:ptCount val="1"/>
                <c:pt idx="0">
                  <c:v>列1</c:v>
                </c:pt>
              </c:strCache>
            </c:strRef>
          </c:tx>
          <c:invertIfNegative val="0"/>
          <c:cat>
            <c:strRef>
              <c:f>Sheet1!$A$2</c:f>
              <c:strCache>
                <c:ptCount val="1"/>
                <c:pt idx="0">
                  <c:v>lost keys</c:v>
                </c:pt>
              </c:strCache>
            </c:strRef>
          </c:cat>
          <c:val>
            <c:numRef>
              <c:f>Sheet1!$D$2</c:f>
              <c:numCache>
                <c:formatCode>General</c:formatCode>
                <c:ptCount val="1"/>
              </c:numCache>
            </c:numRef>
          </c:val>
        </c:ser>
        <c:dLbls>
          <c:dLblPos val="inBase"/>
          <c:showLegendKey val="0"/>
          <c:showVal val="1"/>
          <c:showCatName val="0"/>
          <c:showSerName val="0"/>
          <c:showPercent val="0"/>
          <c:showBubbleSize val="0"/>
        </c:dLbls>
        <c:gapWidth val="150"/>
        <c:axId val="179443200"/>
        <c:axId val="179441664"/>
      </c:barChart>
      <c:catAx>
        <c:axId val="179425664"/>
        <c:scaling>
          <c:orientation val="minMax"/>
        </c:scaling>
        <c:delete val="0"/>
        <c:axPos val="b"/>
        <c:majorTickMark val="none"/>
        <c:minorTickMark val="none"/>
        <c:tickLblPos val="none"/>
        <c:spPr>
          <a:ln>
            <a:solidFill>
              <a:schemeClr val="tx1"/>
            </a:solidFill>
          </a:ln>
        </c:spPr>
        <c:crossAx val="179427200"/>
        <c:crosses val="autoZero"/>
        <c:auto val="1"/>
        <c:lblAlgn val="ctr"/>
        <c:lblOffset val="100"/>
        <c:noMultiLvlLbl val="0"/>
      </c:catAx>
      <c:valAx>
        <c:axId val="179427200"/>
        <c:scaling>
          <c:orientation val="minMax"/>
          <c:max val="1.5"/>
          <c:min val="0"/>
        </c:scaling>
        <c:delete val="0"/>
        <c:axPos val="l"/>
        <c:title>
          <c:tx>
            <c:rich>
              <a:bodyPr rot="-5400000" vert="horz"/>
              <a:lstStyle/>
              <a:p>
                <a:pPr>
                  <a:defRPr/>
                </a:pPr>
                <a:r>
                  <a:rPr kumimoji="1" lang="en-US" altLang="ja-JP" sz="1800" b="1" i="0" u="none" strike="noStrike" baseline="0" dirty="0" smtClean="0">
                    <a:effectLst/>
                  </a:rPr>
                  <a:t>number of </a:t>
                </a:r>
                <a:r>
                  <a:rPr lang="en-US" altLang="ja-JP" dirty="0" smtClean="0"/>
                  <a:t>lost keys</a:t>
                </a:r>
                <a:endParaRPr lang="ja-JP" altLang="en-US" dirty="0"/>
              </a:p>
            </c:rich>
          </c:tx>
          <c:layout/>
          <c:overlay val="0"/>
        </c:title>
        <c:numFmt formatCode="General" sourceLinked="1"/>
        <c:majorTickMark val="in"/>
        <c:minorTickMark val="none"/>
        <c:tickLblPos val="nextTo"/>
        <c:spPr>
          <a:ln>
            <a:solidFill>
              <a:schemeClr val="tx1"/>
            </a:solidFill>
          </a:ln>
        </c:spPr>
        <c:crossAx val="179425664"/>
        <c:crosses val="autoZero"/>
        <c:crossBetween val="between"/>
        <c:majorUnit val="0.5"/>
      </c:valAx>
      <c:valAx>
        <c:axId val="179441664"/>
        <c:scaling>
          <c:orientation val="minMax"/>
          <c:max val="1.5"/>
          <c:min val="0"/>
        </c:scaling>
        <c:delete val="0"/>
        <c:axPos val="r"/>
        <c:numFmt formatCode="&quot;&quot;" sourceLinked="0"/>
        <c:majorTickMark val="in"/>
        <c:minorTickMark val="none"/>
        <c:tickLblPos val="nextTo"/>
        <c:spPr>
          <a:ln>
            <a:solidFill>
              <a:schemeClr val="tx1"/>
            </a:solidFill>
          </a:ln>
        </c:spPr>
        <c:crossAx val="179443200"/>
        <c:crosses val="max"/>
        <c:crossBetween val="between"/>
        <c:majorUnit val="0.5"/>
      </c:valAx>
      <c:catAx>
        <c:axId val="179443200"/>
        <c:scaling>
          <c:orientation val="minMax"/>
        </c:scaling>
        <c:delete val="1"/>
        <c:axPos val="b"/>
        <c:majorTickMark val="out"/>
        <c:minorTickMark val="none"/>
        <c:tickLblPos val="nextTo"/>
        <c:crossAx val="179441664"/>
        <c:crosses val="autoZero"/>
        <c:auto val="1"/>
        <c:lblAlgn val="ctr"/>
        <c:lblOffset val="100"/>
        <c:noMultiLvlLbl val="0"/>
      </c:catAx>
      <c:spPr>
        <a:ln>
          <a:solidFill>
            <a:schemeClr val="tx1"/>
          </a:solidFill>
        </a:ln>
      </c:spPr>
    </c:plotArea>
    <c:legend>
      <c:legendPos val="r"/>
      <c:legendEntry>
        <c:idx val="2"/>
        <c:delete val="1"/>
      </c:legendEntry>
      <c:layout>
        <c:manualLayout>
          <c:xMode val="edge"/>
          <c:yMode val="edge"/>
          <c:x val="0.6308604166666667"/>
          <c:y val="9.0089506172839506E-2"/>
          <c:w val="0.28355601851851853"/>
          <c:h val="0.19733086419753088"/>
        </c:manualLayout>
      </c:layout>
      <c:overlay val="0"/>
      <c:spPr>
        <a:ln>
          <a:solidFill>
            <a:schemeClr val="tx1"/>
          </a:solidFill>
        </a:ln>
      </c:spPr>
    </c:legend>
    <c:plotVisOnly val="1"/>
    <c:dispBlanksAs val="gap"/>
    <c:showDLblsOverMax val="0"/>
  </c:chart>
  <c:txPr>
    <a:bodyPr/>
    <a:lstStyle/>
    <a:p>
      <a:pPr>
        <a:defRPr sz="1800">
          <a:latin typeface="IPA Pゴシック" panose="020B0500000000000000" pitchFamily="50" charset="-128"/>
          <a:ea typeface="IPA Pゴシック" panose="020B0500000000000000" pitchFamily="50" charset="-128"/>
        </a:defRPr>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756342592592592"/>
          <c:y val="4.0504938271604937E-2"/>
          <c:w val="0.72207361111111112"/>
          <c:h val="0.87668395061728399"/>
        </c:manualLayout>
      </c:layout>
      <c:barChart>
        <c:barDir val="col"/>
        <c:grouping val="clustered"/>
        <c:varyColors val="0"/>
        <c:ser>
          <c:idx val="0"/>
          <c:order val="0"/>
          <c:tx>
            <c:strRef>
              <c:f>'[20140711_Xen-DMORE_スクリーンレスポンスタイム-3+SSH-2.xlsx]まとめ'!$O$2</c:f>
              <c:strCache>
                <c:ptCount val="1"/>
                <c:pt idx="0">
                  <c:v>original</c:v>
                </c:pt>
              </c:strCache>
            </c:strRef>
          </c:tx>
          <c:spPr>
            <a:solidFill>
              <a:srgbClr val="0000FF"/>
            </a:solidFill>
          </c:spPr>
          <c:invertIfNegative val="0"/>
          <c:errBars>
            <c:errBarType val="both"/>
            <c:errValType val="cust"/>
            <c:noEndCap val="0"/>
            <c:plus>
              <c:numRef>
                <c:f>'[20140711_Xen-DMORE_スクリーンレスポンスタイム-3+SSH-2.xlsx]まとめ'!$G$3:$H$3</c:f>
                <c:numCache>
                  <c:formatCode>General</c:formatCode>
                  <c:ptCount val="2"/>
                  <c:pt idx="0">
                    <c:v>0.5124208635625026</c:v>
                  </c:pt>
                  <c:pt idx="1">
                    <c:v>1.3713681843216647</c:v>
                  </c:pt>
                </c:numCache>
              </c:numRef>
            </c:plus>
            <c:minus>
              <c:numRef>
                <c:f>'[20140711_Xen-DMORE_スクリーンレスポンスタイム-3+SSH-2.xlsx]まとめ'!$G$3:$H$3</c:f>
                <c:numCache>
                  <c:formatCode>General</c:formatCode>
                  <c:ptCount val="2"/>
                  <c:pt idx="0">
                    <c:v>0.5124208635625026</c:v>
                  </c:pt>
                  <c:pt idx="1">
                    <c:v>1.3713681843216647</c:v>
                  </c:pt>
                </c:numCache>
              </c:numRef>
            </c:minus>
          </c:errBars>
          <c:cat>
            <c:strRef>
              <c:f>'[20140711_Xen-DMORE_スクリーンレスポンスタイム-3+SSH-2.xlsx]まとめ'!$N$3:$N$4</c:f>
              <c:strCache>
                <c:ptCount val="2"/>
                <c:pt idx="0">
                  <c:v>keyboard</c:v>
                </c:pt>
                <c:pt idx="1">
                  <c:v>screen</c:v>
                </c:pt>
              </c:strCache>
            </c:strRef>
          </c:cat>
          <c:val>
            <c:numRef>
              <c:f>'[20140711_Xen-DMORE_スクリーンレスポンスタイム-3+SSH-2.xlsx]まとめ'!$O$5</c:f>
              <c:numCache>
                <c:formatCode>General</c:formatCode>
                <c:ptCount val="1"/>
                <c:pt idx="0">
                  <c:v>9.361183478260056</c:v>
                </c:pt>
              </c:numCache>
            </c:numRef>
          </c:val>
        </c:ser>
        <c:ser>
          <c:idx val="1"/>
          <c:order val="1"/>
          <c:tx>
            <c:strRef>
              <c:f>'[20140711_Xen-DMORE_スクリーンレスポンスタイム-3+SSH-2.xlsx]まとめ'!$P$2</c:f>
              <c:strCache>
                <c:ptCount val="1"/>
                <c:pt idx="0">
                  <c:v>D-MORE</c:v>
                </c:pt>
              </c:strCache>
            </c:strRef>
          </c:tx>
          <c:spPr>
            <a:solidFill>
              <a:srgbClr val="FF0000"/>
            </a:solidFill>
          </c:spPr>
          <c:invertIfNegative val="0"/>
          <c:errBars>
            <c:errBarType val="both"/>
            <c:errValType val="cust"/>
            <c:noEndCap val="0"/>
            <c:plus>
              <c:numRef>
                <c:f>'[20140711_Xen-DMORE_スクリーンレスポンスタイム-3+SSH-2.xlsx]まとめ'!$G$4:$H$4</c:f>
                <c:numCache>
                  <c:formatCode>General</c:formatCode>
                  <c:ptCount val="2"/>
                  <c:pt idx="0">
                    <c:v>0.20170175001619597</c:v>
                  </c:pt>
                  <c:pt idx="1">
                    <c:v>1.1121019319606933</c:v>
                  </c:pt>
                </c:numCache>
              </c:numRef>
            </c:plus>
            <c:minus>
              <c:numRef>
                <c:f>'[20140711_Xen-DMORE_スクリーンレスポンスタイム-3+SSH-2.xlsx]まとめ'!$G$4:$H$4</c:f>
                <c:numCache>
                  <c:formatCode>General</c:formatCode>
                  <c:ptCount val="2"/>
                  <c:pt idx="0">
                    <c:v>0.20170175001619597</c:v>
                  </c:pt>
                  <c:pt idx="1">
                    <c:v>1.1121019319606933</c:v>
                  </c:pt>
                </c:numCache>
              </c:numRef>
            </c:minus>
          </c:errBars>
          <c:cat>
            <c:strRef>
              <c:f>'[20140711_Xen-DMORE_スクリーンレスポンスタイム-3+SSH-2.xlsx]まとめ'!$N$3:$N$4</c:f>
              <c:strCache>
                <c:ptCount val="2"/>
                <c:pt idx="0">
                  <c:v>keyboard</c:v>
                </c:pt>
                <c:pt idx="1">
                  <c:v>screen</c:v>
                </c:pt>
              </c:strCache>
            </c:strRef>
          </c:cat>
          <c:val>
            <c:numRef>
              <c:f>'[20140711_Xen-DMORE_スクリーンレスポンスタイム-3+SSH-2.xlsx]まとめ'!$P$5</c:f>
              <c:numCache>
                <c:formatCode>General</c:formatCode>
                <c:ptCount val="1"/>
                <c:pt idx="0">
                  <c:v>9.3604036206041243</c:v>
                </c:pt>
              </c:numCache>
            </c:numRef>
          </c:val>
        </c:ser>
        <c:dLbls>
          <c:showLegendKey val="0"/>
          <c:showVal val="0"/>
          <c:showCatName val="0"/>
          <c:showSerName val="0"/>
          <c:showPercent val="0"/>
          <c:showBubbleSize val="0"/>
        </c:dLbls>
        <c:gapWidth val="150"/>
        <c:axId val="178316800"/>
        <c:axId val="178318336"/>
      </c:barChart>
      <c:barChart>
        <c:barDir val="col"/>
        <c:grouping val="clustered"/>
        <c:varyColors val="0"/>
        <c:ser>
          <c:idx val="2"/>
          <c:order val="2"/>
          <c:tx>
            <c:v>Dummy</c:v>
          </c:tx>
          <c:invertIfNegative val="0"/>
          <c:dPt>
            <c:idx val="0"/>
            <c:invertIfNegative val="0"/>
            <c:bubble3D val="0"/>
            <c:spPr>
              <a:noFill/>
            </c:spPr>
          </c:dPt>
          <c:dPt>
            <c:idx val="1"/>
            <c:invertIfNegative val="0"/>
            <c:bubble3D val="0"/>
            <c:spPr>
              <a:noFill/>
            </c:spPr>
          </c:dPt>
          <c:val>
            <c:numRef>
              <c:f>'[20140711_Xen-DMORE_スクリーンレスポンスタイム-3+SSH-2.xlsx]まとめ'!$O$3</c:f>
              <c:numCache>
                <c:formatCode>0</c:formatCode>
                <c:ptCount val="1"/>
                <c:pt idx="0">
                  <c:v>31.506899999999987</c:v>
                </c:pt>
              </c:numCache>
            </c:numRef>
          </c:val>
        </c:ser>
        <c:dLbls>
          <c:showLegendKey val="0"/>
          <c:showVal val="0"/>
          <c:showCatName val="0"/>
          <c:showSerName val="0"/>
          <c:showPercent val="0"/>
          <c:showBubbleSize val="0"/>
        </c:dLbls>
        <c:gapWidth val="150"/>
        <c:axId val="178326144"/>
        <c:axId val="178324608"/>
      </c:barChart>
      <c:catAx>
        <c:axId val="178316800"/>
        <c:scaling>
          <c:orientation val="minMax"/>
        </c:scaling>
        <c:delete val="0"/>
        <c:axPos val="b"/>
        <c:majorTickMark val="in"/>
        <c:minorTickMark val="none"/>
        <c:tickLblPos val="nextTo"/>
        <c:spPr>
          <a:ln>
            <a:solidFill>
              <a:schemeClr val="tx1"/>
            </a:solidFill>
          </a:ln>
        </c:spPr>
        <c:txPr>
          <a:bodyPr/>
          <a:lstStyle/>
          <a:p>
            <a:pPr>
              <a:defRPr>
                <a:solidFill>
                  <a:schemeClr val="bg1"/>
                </a:solidFill>
              </a:defRPr>
            </a:pPr>
            <a:endParaRPr lang="ja-JP"/>
          </a:p>
        </c:txPr>
        <c:crossAx val="178318336"/>
        <c:crosses val="autoZero"/>
        <c:auto val="1"/>
        <c:lblAlgn val="ctr"/>
        <c:lblOffset val="100"/>
        <c:noMultiLvlLbl val="0"/>
      </c:catAx>
      <c:valAx>
        <c:axId val="178318336"/>
        <c:scaling>
          <c:orientation val="minMax"/>
          <c:max val="14"/>
          <c:min val="0"/>
        </c:scaling>
        <c:delete val="0"/>
        <c:axPos val="l"/>
        <c:title>
          <c:tx>
            <c:rich>
              <a:bodyPr rot="-5400000" vert="horz"/>
              <a:lstStyle/>
              <a:p>
                <a:pPr>
                  <a:defRPr/>
                </a:pPr>
                <a:r>
                  <a:rPr lang="en-US" altLang="ja-JP" sz="1000" b="1" i="0" baseline="0">
                    <a:effectLst/>
                  </a:rPr>
                  <a:t>throughput (fps)</a:t>
                </a:r>
                <a:endParaRPr lang="ja-JP" altLang="ja-JP" sz="1000">
                  <a:effectLst/>
                </a:endParaRPr>
              </a:p>
            </c:rich>
          </c:tx>
          <c:layout/>
          <c:overlay val="0"/>
        </c:title>
        <c:numFmt formatCode="General" sourceLinked="1"/>
        <c:majorTickMark val="in"/>
        <c:minorTickMark val="none"/>
        <c:tickLblPos val="nextTo"/>
        <c:spPr>
          <a:ln>
            <a:solidFill>
              <a:schemeClr val="tx1"/>
            </a:solidFill>
          </a:ln>
        </c:spPr>
        <c:crossAx val="178316800"/>
        <c:crosses val="autoZero"/>
        <c:crossBetween val="between"/>
      </c:valAx>
      <c:valAx>
        <c:axId val="178324608"/>
        <c:scaling>
          <c:orientation val="minMax"/>
          <c:max val="14"/>
        </c:scaling>
        <c:delete val="0"/>
        <c:axPos val="r"/>
        <c:numFmt formatCode="0" sourceLinked="1"/>
        <c:majorTickMark val="in"/>
        <c:minorTickMark val="none"/>
        <c:tickLblPos val="none"/>
        <c:spPr>
          <a:ln>
            <a:solidFill>
              <a:schemeClr val="tx1"/>
            </a:solidFill>
          </a:ln>
        </c:spPr>
        <c:crossAx val="178326144"/>
        <c:crosses val="max"/>
        <c:crossBetween val="between"/>
      </c:valAx>
      <c:catAx>
        <c:axId val="178326144"/>
        <c:scaling>
          <c:orientation val="minMax"/>
        </c:scaling>
        <c:delete val="0"/>
        <c:axPos val="t"/>
        <c:majorTickMark val="in"/>
        <c:minorTickMark val="none"/>
        <c:tickLblPos val="none"/>
        <c:spPr>
          <a:ln>
            <a:solidFill>
              <a:schemeClr val="tx1"/>
            </a:solidFill>
          </a:ln>
        </c:spPr>
        <c:crossAx val="178324608"/>
        <c:crosses val="max"/>
        <c:auto val="1"/>
        <c:lblAlgn val="ctr"/>
        <c:lblOffset val="100"/>
        <c:noMultiLvlLbl val="0"/>
      </c:catAx>
    </c:plotArea>
    <c:legend>
      <c:legendPos val="r"/>
      <c:legendEntry>
        <c:idx val="2"/>
        <c:delete val="1"/>
      </c:legendEntry>
      <c:layout>
        <c:manualLayout>
          <c:xMode val="edge"/>
          <c:yMode val="edge"/>
          <c:x val="0.30252314814814812"/>
          <c:y val="6.3325925925925924E-2"/>
          <c:w val="0.3774837962962963"/>
          <c:h val="0.14501987059683105"/>
        </c:manualLayout>
      </c:layout>
      <c:overlay val="0"/>
      <c:spPr>
        <a:ln>
          <a:solidFill>
            <a:sysClr val="windowText" lastClr="000000"/>
          </a:solidFill>
        </a:ln>
      </c:spPr>
    </c:legend>
    <c:plotVisOnly val="1"/>
    <c:dispBlanksAs val="gap"/>
    <c:showDLblsOverMax val="0"/>
  </c:chart>
  <c:spPr>
    <a:ln>
      <a:noFill/>
    </a:ln>
  </c:spPr>
  <c:txPr>
    <a:bodyPr/>
    <a:lstStyle/>
    <a:p>
      <a:pPr>
        <a:defRPr>
          <a:latin typeface="IPA Pゴシック" panose="020B0500000000000000" pitchFamily="50" charset="-128"/>
          <a:ea typeface="IPA Pゴシック" panose="020B0500000000000000" pitchFamily="50" charset="-128"/>
        </a:defRPr>
      </a:pPr>
      <a:endParaRPr lang="ja-JP"/>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133657407407408"/>
          <c:y val="4.0687037037037035E-2"/>
          <c:w val="0.64514490740740738"/>
          <c:h val="0.87666714352491792"/>
        </c:manualLayout>
      </c:layout>
      <c:barChart>
        <c:barDir val="col"/>
        <c:grouping val="clustered"/>
        <c:varyColors val="0"/>
        <c:ser>
          <c:idx val="0"/>
          <c:order val="0"/>
          <c:tx>
            <c:strRef>
              <c:f>'[SSHレスポンスタイム.xlsx]Sheet1 (2)'!$R$90</c:f>
              <c:strCache>
                <c:ptCount val="1"/>
                <c:pt idx="0">
                  <c:v>original</c:v>
                </c:pt>
              </c:strCache>
            </c:strRef>
          </c:tx>
          <c:spPr>
            <a:solidFill>
              <a:srgbClr val="0000FF"/>
            </a:solidFill>
          </c:spPr>
          <c:invertIfNegative val="0"/>
          <c:dLbls>
            <c:delete val="1"/>
          </c:dLbls>
          <c:errBars>
            <c:errBarType val="both"/>
            <c:errValType val="cust"/>
            <c:noEndCap val="0"/>
            <c:plus>
              <c:numRef>
                <c:f>[SSHレスポンスタイム.xlsx]スループット!$I$4</c:f>
                <c:numCache>
                  <c:formatCode>General</c:formatCode>
                  <c:ptCount val="1"/>
                  <c:pt idx="0">
                    <c:v>139.72172777822828</c:v>
                  </c:pt>
                </c:numCache>
              </c:numRef>
            </c:plus>
            <c:minus>
              <c:numRef>
                <c:f>[SSHレスポンスタイム.xlsx]スループット!$I$4</c:f>
                <c:numCache>
                  <c:formatCode>General</c:formatCode>
                  <c:ptCount val="1"/>
                  <c:pt idx="0">
                    <c:v>139.72172777822828</c:v>
                  </c:pt>
                </c:numCache>
              </c:numRef>
            </c:minus>
          </c:errBars>
          <c:cat>
            <c:strRef>
              <c:f>'[SSHレスポンスタイム.xlsx]Sheet1 (2)'!$S$89</c:f>
              <c:strCache>
                <c:ptCount val="1"/>
                <c:pt idx="0">
                  <c:v>SSH</c:v>
                </c:pt>
              </c:strCache>
            </c:strRef>
          </c:cat>
          <c:val>
            <c:numRef>
              <c:f>[SSHレスポンスタイム.xlsx]スループット!$I$3</c:f>
              <c:numCache>
                <c:formatCode>0</c:formatCode>
                <c:ptCount val="1"/>
                <c:pt idx="0">
                  <c:v>865.09</c:v>
                </c:pt>
              </c:numCache>
            </c:numRef>
          </c:val>
        </c:ser>
        <c:ser>
          <c:idx val="1"/>
          <c:order val="1"/>
          <c:tx>
            <c:strRef>
              <c:f>'[SSHレスポンスタイム.xlsx]Sheet1 (2)'!$R$91</c:f>
              <c:strCache>
                <c:ptCount val="1"/>
                <c:pt idx="0">
                  <c:v>D-MORE</c:v>
                </c:pt>
              </c:strCache>
            </c:strRef>
          </c:tx>
          <c:spPr>
            <a:solidFill>
              <a:srgbClr val="FF0000"/>
            </a:solidFill>
          </c:spPr>
          <c:invertIfNegative val="0"/>
          <c:dLbls>
            <c:delete val="1"/>
          </c:dLbls>
          <c:errBars>
            <c:errBarType val="both"/>
            <c:errValType val="cust"/>
            <c:noEndCap val="0"/>
            <c:plus>
              <c:numRef>
                <c:f>[SSHレスポンスタイム.xlsx]スループット!$H$4</c:f>
                <c:numCache>
                  <c:formatCode>General</c:formatCode>
                  <c:ptCount val="1"/>
                  <c:pt idx="0">
                    <c:v>77.076333294338795</c:v>
                  </c:pt>
                </c:numCache>
              </c:numRef>
            </c:plus>
            <c:minus>
              <c:numRef>
                <c:f>[SSHレスポンスタイム.xlsx]スループット!$H$4</c:f>
                <c:numCache>
                  <c:formatCode>General</c:formatCode>
                  <c:ptCount val="1"/>
                  <c:pt idx="0">
                    <c:v>77.076333294338795</c:v>
                  </c:pt>
                </c:numCache>
              </c:numRef>
            </c:minus>
          </c:errBars>
          <c:cat>
            <c:strRef>
              <c:f>'[SSHレスポンスタイム.xlsx]Sheet1 (2)'!$S$89</c:f>
              <c:strCache>
                <c:ptCount val="1"/>
                <c:pt idx="0">
                  <c:v>SSH</c:v>
                </c:pt>
              </c:strCache>
            </c:strRef>
          </c:cat>
          <c:val>
            <c:numRef>
              <c:f>[SSHレスポンスタイム.xlsx]スループット!$H$3</c:f>
              <c:numCache>
                <c:formatCode>0</c:formatCode>
                <c:ptCount val="1"/>
                <c:pt idx="0">
                  <c:v>805.83090000000004</c:v>
                </c:pt>
              </c:numCache>
            </c:numRef>
          </c:val>
        </c:ser>
        <c:dLbls>
          <c:dLblPos val="outEnd"/>
          <c:showLegendKey val="0"/>
          <c:showVal val="1"/>
          <c:showCatName val="0"/>
          <c:showSerName val="0"/>
          <c:showPercent val="0"/>
          <c:showBubbleSize val="0"/>
        </c:dLbls>
        <c:gapWidth val="150"/>
        <c:axId val="178350720"/>
        <c:axId val="178368896"/>
      </c:barChart>
      <c:barChart>
        <c:barDir val="col"/>
        <c:grouping val="clustered"/>
        <c:varyColors val="0"/>
        <c:ser>
          <c:idx val="2"/>
          <c:order val="2"/>
          <c:tx>
            <c:v>dummy</c:v>
          </c:tx>
          <c:spPr>
            <a:noFill/>
          </c:spPr>
          <c:invertIfNegative val="0"/>
          <c:cat>
            <c:strRef>
              <c:f>'[SSHレスポンスタイム.xlsx]Sheet1 (2)'!$S$89</c:f>
              <c:strCache>
                <c:ptCount val="1"/>
                <c:pt idx="0">
                  <c:v>SSH</c:v>
                </c:pt>
              </c:strCache>
            </c:strRef>
          </c:cat>
          <c:val>
            <c:numRef>
              <c:f>[SSHレスポンスタイム.xlsx]スループット!$H$2</c:f>
              <c:numCache>
                <c:formatCode>0</c:formatCode>
                <c:ptCount val="1"/>
                <c:pt idx="0">
                  <c:v>805830.9</c:v>
                </c:pt>
              </c:numCache>
            </c:numRef>
          </c:val>
        </c:ser>
        <c:dLbls>
          <c:showLegendKey val="0"/>
          <c:showVal val="0"/>
          <c:showCatName val="0"/>
          <c:showSerName val="0"/>
          <c:showPercent val="0"/>
          <c:showBubbleSize val="0"/>
        </c:dLbls>
        <c:gapWidth val="150"/>
        <c:axId val="178376704"/>
        <c:axId val="178370816"/>
      </c:barChart>
      <c:catAx>
        <c:axId val="178350720"/>
        <c:scaling>
          <c:orientation val="minMax"/>
        </c:scaling>
        <c:delete val="1"/>
        <c:axPos val="b"/>
        <c:majorTickMark val="in"/>
        <c:minorTickMark val="none"/>
        <c:tickLblPos val="nextTo"/>
        <c:crossAx val="178368896"/>
        <c:crosses val="autoZero"/>
        <c:auto val="1"/>
        <c:lblAlgn val="ctr"/>
        <c:lblOffset val="100"/>
        <c:noMultiLvlLbl val="0"/>
      </c:catAx>
      <c:valAx>
        <c:axId val="178368896"/>
        <c:scaling>
          <c:orientation val="minMax"/>
          <c:max val="1200"/>
          <c:min val="0"/>
        </c:scaling>
        <c:delete val="0"/>
        <c:axPos val="l"/>
        <c:title>
          <c:tx>
            <c:rich>
              <a:bodyPr rot="-5400000" vert="horz"/>
              <a:lstStyle/>
              <a:p>
                <a:pPr>
                  <a:defRPr/>
                </a:pPr>
                <a:r>
                  <a:rPr lang="en-US"/>
                  <a:t>throughput (thousand chars per sec)</a:t>
                </a:r>
                <a:endParaRPr lang="ja-JP"/>
              </a:p>
            </c:rich>
          </c:tx>
          <c:layout/>
          <c:overlay val="0"/>
        </c:title>
        <c:numFmt formatCode="#,##0_);[Red]\(#,##0\)" sourceLinked="0"/>
        <c:majorTickMark val="in"/>
        <c:minorTickMark val="none"/>
        <c:tickLblPos val="nextTo"/>
        <c:spPr>
          <a:ln>
            <a:solidFill>
              <a:sysClr val="windowText" lastClr="000000"/>
            </a:solidFill>
          </a:ln>
        </c:spPr>
        <c:crossAx val="178350720"/>
        <c:crosses val="autoZero"/>
        <c:crossBetween val="between"/>
        <c:majorUnit val="200"/>
      </c:valAx>
      <c:valAx>
        <c:axId val="178370816"/>
        <c:scaling>
          <c:orientation val="minMax"/>
          <c:max val="1200"/>
          <c:min val="0"/>
        </c:scaling>
        <c:delete val="0"/>
        <c:axPos val="r"/>
        <c:numFmt formatCode="0" sourceLinked="1"/>
        <c:majorTickMark val="in"/>
        <c:minorTickMark val="none"/>
        <c:tickLblPos val="none"/>
        <c:spPr>
          <a:ln>
            <a:solidFill>
              <a:sysClr val="windowText" lastClr="000000"/>
            </a:solidFill>
          </a:ln>
        </c:spPr>
        <c:crossAx val="178376704"/>
        <c:crosses val="max"/>
        <c:crossBetween val="between"/>
      </c:valAx>
      <c:catAx>
        <c:axId val="178376704"/>
        <c:scaling>
          <c:orientation val="minMax"/>
        </c:scaling>
        <c:delete val="1"/>
        <c:axPos val="b"/>
        <c:majorTickMark val="out"/>
        <c:minorTickMark val="none"/>
        <c:tickLblPos val="nextTo"/>
        <c:crossAx val="178370816"/>
        <c:crosses val="autoZero"/>
        <c:auto val="1"/>
        <c:lblAlgn val="ctr"/>
        <c:lblOffset val="100"/>
        <c:noMultiLvlLbl val="0"/>
      </c:catAx>
      <c:spPr>
        <a:ln>
          <a:solidFill>
            <a:schemeClr val="tx1"/>
          </a:solidFill>
        </a:ln>
      </c:spPr>
    </c:plotArea>
    <c:legend>
      <c:legendPos val="r"/>
      <c:legendEntry>
        <c:idx val="2"/>
        <c:delete val="1"/>
      </c:legendEntry>
      <c:layout>
        <c:manualLayout>
          <c:xMode val="edge"/>
          <c:yMode val="edge"/>
          <c:x val="0.58564444328645981"/>
          <c:y val="5.6355837094287028E-2"/>
          <c:w val="0.33673750000000002"/>
          <c:h val="0.1465546991832509"/>
        </c:manualLayout>
      </c:layout>
      <c:overlay val="0"/>
      <c:spPr>
        <a:ln>
          <a:solidFill>
            <a:sysClr val="windowText" lastClr="000000"/>
          </a:solidFill>
        </a:ln>
      </c:spPr>
    </c:legend>
    <c:plotVisOnly val="1"/>
    <c:dispBlanksAs val="gap"/>
    <c:showDLblsOverMax val="0"/>
  </c:chart>
  <c:spPr>
    <a:ln>
      <a:noFill/>
    </a:ln>
  </c:spPr>
  <c:txPr>
    <a:bodyPr/>
    <a:lstStyle/>
    <a:p>
      <a:pPr>
        <a:defRPr>
          <a:latin typeface="IPA Pゴシック" panose="020B0500000000000000" pitchFamily="50" charset="-128"/>
          <a:ea typeface="IPA Pゴシック" panose="020B0500000000000000" pitchFamily="50" charset="-128"/>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525220812926454"/>
          <c:y val="4.0629537936503743E-2"/>
          <c:w val="0.694384706350203"/>
          <c:h val="0.87674641741255499"/>
        </c:manualLayout>
      </c:layout>
      <c:barChart>
        <c:barDir val="col"/>
        <c:grouping val="clustered"/>
        <c:varyColors val="0"/>
        <c:ser>
          <c:idx val="0"/>
          <c:order val="0"/>
          <c:tx>
            <c:strRef>
              <c:f>まとめ!$O$2</c:f>
              <c:strCache>
                <c:ptCount val="1"/>
                <c:pt idx="0">
                  <c:v>original</c:v>
                </c:pt>
              </c:strCache>
            </c:strRef>
          </c:tx>
          <c:spPr>
            <a:solidFill>
              <a:srgbClr val="0000FF"/>
            </a:solidFill>
          </c:spPr>
          <c:invertIfNegative val="0"/>
          <c:errBars>
            <c:errBarType val="both"/>
            <c:errValType val="cust"/>
            <c:noEndCap val="0"/>
            <c:plus>
              <c:numRef>
                <c:f>まとめ!$G$3:$H$3</c:f>
                <c:numCache>
                  <c:formatCode>General</c:formatCode>
                  <c:ptCount val="2"/>
                  <c:pt idx="0">
                    <c:v>0.5124208635625026</c:v>
                  </c:pt>
                  <c:pt idx="1">
                    <c:v>1.3713681843216647</c:v>
                  </c:pt>
                </c:numCache>
              </c:numRef>
            </c:plus>
            <c:minus>
              <c:numRef>
                <c:f>まとめ!$G$3:$H$3</c:f>
                <c:numCache>
                  <c:formatCode>General</c:formatCode>
                  <c:ptCount val="2"/>
                  <c:pt idx="0">
                    <c:v>0.5124208635625026</c:v>
                  </c:pt>
                  <c:pt idx="1">
                    <c:v>1.3713681843216647</c:v>
                  </c:pt>
                </c:numCache>
              </c:numRef>
            </c:minus>
          </c:errBars>
          <c:cat>
            <c:strRef>
              <c:f>まとめ!$N$3:$N$4</c:f>
              <c:strCache>
                <c:ptCount val="2"/>
                <c:pt idx="0">
                  <c:v>keyboard</c:v>
                </c:pt>
                <c:pt idx="1">
                  <c:v>screen</c:v>
                </c:pt>
              </c:strCache>
            </c:strRef>
          </c:cat>
          <c:val>
            <c:numRef>
              <c:f>まとめ!$O$3</c:f>
              <c:numCache>
                <c:formatCode>0</c:formatCode>
                <c:ptCount val="1"/>
                <c:pt idx="0">
                  <c:v>31.506899999999987</c:v>
                </c:pt>
              </c:numCache>
            </c:numRef>
          </c:val>
        </c:ser>
        <c:ser>
          <c:idx val="1"/>
          <c:order val="1"/>
          <c:tx>
            <c:strRef>
              <c:f>まとめ!$P$2</c:f>
              <c:strCache>
                <c:ptCount val="1"/>
                <c:pt idx="0">
                  <c:v>D-MORE</c:v>
                </c:pt>
              </c:strCache>
            </c:strRef>
          </c:tx>
          <c:spPr>
            <a:solidFill>
              <a:srgbClr val="FF0000"/>
            </a:solidFill>
          </c:spPr>
          <c:invertIfNegative val="0"/>
          <c:errBars>
            <c:errBarType val="both"/>
            <c:errValType val="cust"/>
            <c:noEndCap val="0"/>
            <c:plus>
              <c:numRef>
                <c:f>まとめ!$G$4:$H$4</c:f>
                <c:numCache>
                  <c:formatCode>General</c:formatCode>
                  <c:ptCount val="2"/>
                  <c:pt idx="0">
                    <c:v>0.20170175001619597</c:v>
                  </c:pt>
                  <c:pt idx="1">
                    <c:v>1.1121019319606933</c:v>
                  </c:pt>
                </c:numCache>
              </c:numRef>
            </c:plus>
            <c:minus>
              <c:numRef>
                <c:f>まとめ!$G$4:$H$4</c:f>
                <c:numCache>
                  <c:formatCode>General</c:formatCode>
                  <c:ptCount val="2"/>
                  <c:pt idx="0">
                    <c:v>0.20170175001619597</c:v>
                  </c:pt>
                  <c:pt idx="1">
                    <c:v>1.1121019319606933</c:v>
                  </c:pt>
                </c:numCache>
              </c:numRef>
            </c:minus>
          </c:errBars>
          <c:cat>
            <c:strRef>
              <c:f>まとめ!$N$3:$N$4</c:f>
              <c:strCache>
                <c:ptCount val="2"/>
                <c:pt idx="0">
                  <c:v>keyboard</c:v>
                </c:pt>
                <c:pt idx="1">
                  <c:v>screen</c:v>
                </c:pt>
              </c:strCache>
            </c:strRef>
          </c:cat>
          <c:val>
            <c:numRef>
              <c:f>まとめ!$P$3</c:f>
              <c:numCache>
                <c:formatCode>0</c:formatCode>
                <c:ptCount val="1"/>
                <c:pt idx="0">
                  <c:v>31.728199999999998</c:v>
                </c:pt>
              </c:numCache>
            </c:numRef>
          </c:val>
        </c:ser>
        <c:dLbls>
          <c:showLegendKey val="0"/>
          <c:showVal val="0"/>
          <c:showCatName val="0"/>
          <c:showSerName val="0"/>
          <c:showPercent val="0"/>
          <c:showBubbleSize val="0"/>
        </c:dLbls>
        <c:gapWidth val="150"/>
        <c:axId val="221985792"/>
        <c:axId val="147378944"/>
      </c:barChart>
      <c:barChart>
        <c:barDir val="col"/>
        <c:grouping val="clustered"/>
        <c:varyColors val="0"/>
        <c:ser>
          <c:idx val="2"/>
          <c:order val="2"/>
          <c:tx>
            <c:v>Dummy</c:v>
          </c:tx>
          <c:invertIfNegative val="0"/>
          <c:dPt>
            <c:idx val="0"/>
            <c:invertIfNegative val="0"/>
            <c:bubble3D val="0"/>
            <c:spPr>
              <a:noFill/>
            </c:spPr>
          </c:dPt>
          <c:dPt>
            <c:idx val="1"/>
            <c:invertIfNegative val="0"/>
            <c:bubble3D val="0"/>
            <c:spPr>
              <a:noFill/>
            </c:spPr>
          </c:dPt>
          <c:val>
            <c:numRef>
              <c:f>まとめ!$O$3</c:f>
              <c:numCache>
                <c:formatCode>0</c:formatCode>
                <c:ptCount val="1"/>
                <c:pt idx="0">
                  <c:v>31.506899999999987</c:v>
                </c:pt>
              </c:numCache>
            </c:numRef>
          </c:val>
        </c:ser>
        <c:dLbls>
          <c:showLegendKey val="0"/>
          <c:showVal val="0"/>
          <c:showCatName val="0"/>
          <c:showSerName val="0"/>
          <c:showPercent val="0"/>
          <c:showBubbleSize val="0"/>
        </c:dLbls>
        <c:gapWidth val="150"/>
        <c:axId val="147382656"/>
        <c:axId val="147380864"/>
      </c:barChart>
      <c:catAx>
        <c:axId val="221985792"/>
        <c:scaling>
          <c:orientation val="minMax"/>
        </c:scaling>
        <c:delete val="0"/>
        <c:axPos val="b"/>
        <c:majorTickMark val="in"/>
        <c:minorTickMark val="none"/>
        <c:tickLblPos val="nextTo"/>
        <c:spPr>
          <a:ln>
            <a:solidFill>
              <a:schemeClr val="tx1"/>
            </a:solidFill>
          </a:ln>
        </c:spPr>
        <c:txPr>
          <a:bodyPr/>
          <a:lstStyle/>
          <a:p>
            <a:pPr>
              <a:defRPr>
                <a:solidFill>
                  <a:schemeClr val="bg1"/>
                </a:solidFill>
              </a:defRPr>
            </a:pPr>
            <a:endParaRPr lang="ja-JP"/>
          </a:p>
        </c:txPr>
        <c:crossAx val="147378944"/>
        <c:crosses val="autoZero"/>
        <c:auto val="1"/>
        <c:lblAlgn val="ctr"/>
        <c:lblOffset val="100"/>
        <c:noMultiLvlLbl val="0"/>
      </c:catAx>
      <c:valAx>
        <c:axId val="147378944"/>
        <c:scaling>
          <c:orientation val="minMax"/>
          <c:max val="42"/>
          <c:min val="0"/>
        </c:scaling>
        <c:delete val="0"/>
        <c:axPos val="l"/>
        <c:title>
          <c:tx>
            <c:rich>
              <a:bodyPr rot="-5400000" vert="horz"/>
              <a:lstStyle/>
              <a:p>
                <a:pPr>
                  <a:defRPr/>
                </a:pPr>
                <a:r>
                  <a:rPr lang="ja-JP"/>
                  <a:t>ｒ</a:t>
                </a:r>
                <a:r>
                  <a:rPr lang="en-US"/>
                  <a:t>esponse </a:t>
                </a:r>
                <a:r>
                  <a:rPr lang="ja-JP"/>
                  <a:t>ｔ</a:t>
                </a:r>
                <a:r>
                  <a:rPr lang="en-US"/>
                  <a:t>ime (msec)</a:t>
                </a:r>
              </a:p>
            </c:rich>
          </c:tx>
          <c:layout/>
          <c:overlay val="0"/>
        </c:title>
        <c:numFmt formatCode="0" sourceLinked="1"/>
        <c:majorTickMark val="in"/>
        <c:minorTickMark val="none"/>
        <c:tickLblPos val="nextTo"/>
        <c:spPr>
          <a:ln>
            <a:solidFill>
              <a:schemeClr val="tx1"/>
            </a:solidFill>
          </a:ln>
        </c:spPr>
        <c:crossAx val="221985792"/>
        <c:crosses val="autoZero"/>
        <c:crossBetween val="between"/>
      </c:valAx>
      <c:valAx>
        <c:axId val="147380864"/>
        <c:scaling>
          <c:orientation val="minMax"/>
          <c:max val="42"/>
          <c:min val="0"/>
        </c:scaling>
        <c:delete val="0"/>
        <c:axPos val="r"/>
        <c:numFmt formatCode="0" sourceLinked="1"/>
        <c:majorTickMark val="in"/>
        <c:minorTickMark val="none"/>
        <c:tickLblPos val="none"/>
        <c:spPr>
          <a:ln>
            <a:solidFill>
              <a:schemeClr val="tx1"/>
            </a:solidFill>
          </a:ln>
        </c:spPr>
        <c:crossAx val="147382656"/>
        <c:crosses val="max"/>
        <c:crossBetween val="between"/>
      </c:valAx>
      <c:catAx>
        <c:axId val="147382656"/>
        <c:scaling>
          <c:orientation val="minMax"/>
        </c:scaling>
        <c:delete val="0"/>
        <c:axPos val="t"/>
        <c:majorTickMark val="in"/>
        <c:minorTickMark val="none"/>
        <c:tickLblPos val="none"/>
        <c:spPr>
          <a:ln>
            <a:solidFill>
              <a:schemeClr val="tx1"/>
            </a:solidFill>
          </a:ln>
        </c:spPr>
        <c:crossAx val="147380864"/>
        <c:crosses val="max"/>
        <c:auto val="1"/>
        <c:lblAlgn val="ctr"/>
        <c:lblOffset val="100"/>
        <c:noMultiLvlLbl val="0"/>
      </c:catAx>
    </c:plotArea>
    <c:legend>
      <c:legendPos val="r"/>
      <c:legendEntry>
        <c:idx val="2"/>
        <c:delete val="1"/>
      </c:legendEntry>
      <c:layout>
        <c:manualLayout>
          <c:xMode val="edge"/>
          <c:yMode val="edge"/>
          <c:x val="0.3357498918609681"/>
          <c:y val="6.3325785024154604E-2"/>
          <c:w val="0.3774837962962963"/>
          <c:h val="0.14501987059683105"/>
        </c:manualLayout>
      </c:layout>
      <c:overlay val="0"/>
      <c:spPr>
        <a:ln>
          <a:solidFill>
            <a:sysClr val="windowText" lastClr="000000"/>
          </a:solidFill>
        </a:ln>
      </c:spPr>
      <c:txPr>
        <a:bodyPr/>
        <a:lstStyle/>
        <a:p>
          <a:pPr>
            <a:defRPr sz="1300"/>
          </a:pPr>
          <a:endParaRPr lang="ja-JP"/>
        </a:p>
      </c:txPr>
    </c:legend>
    <c:plotVisOnly val="1"/>
    <c:dispBlanksAs val="gap"/>
    <c:showDLblsOverMax val="0"/>
  </c:chart>
  <c:spPr>
    <a:ln>
      <a:noFill/>
    </a:ln>
  </c:spPr>
  <c:txPr>
    <a:bodyPr/>
    <a:lstStyle/>
    <a:p>
      <a:pPr>
        <a:defRPr sz="1400">
          <a:latin typeface="IPA Pゴシック" panose="020B0500000000000000" pitchFamily="50" charset="-128"/>
          <a:ea typeface="IPA Pゴシック" panose="020B0500000000000000" pitchFamily="50" charset="-128"/>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390296693973476"/>
          <c:y val="4.2409194386200527E-2"/>
          <c:w val="0.63425946779813236"/>
          <c:h val="0.8810997368929937"/>
        </c:manualLayout>
      </c:layout>
      <c:barChart>
        <c:barDir val="col"/>
        <c:grouping val="clustered"/>
        <c:varyColors val="0"/>
        <c:ser>
          <c:idx val="0"/>
          <c:order val="0"/>
          <c:tx>
            <c:strRef>
              <c:f>'[Xen-DMORE_SSH_ResponseTime_Op.xlsx]Sheet1 (2)'!$G$90</c:f>
              <c:strCache>
                <c:ptCount val="1"/>
                <c:pt idx="0">
                  <c:v>original</c:v>
                </c:pt>
              </c:strCache>
            </c:strRef>
          </c:tx>
          <c:spPr>
            <a:solidFill>
              <a:srgbClr val="0000FF"/>
            </a:solidFill>
          </c:spPr>
          <c:invertIfNegative val="0"/>
          <c:dLbls>
            <c:delete val="1"/>
          </c:dLbls>
          <c:errBars>
            <c:errBarType val="both"/>
            <c:errValType val="cust"/>
            <c:noEndCap val="0"/>
            <c:plus>
              <c:numRef>
                <c:f>'[Xen-DMORE_SSH_ResponseTime_Op.xlsx]Sheet1 (2)'!$A$102</c:f>
                <c:numCache>
                  <c:formatCode>General</c:formatCode>
                  <c:ptCount val="1"/>
                  <c:pt idx="0">
                    <c:v>7.9064319994403123E-2</c:v>
                  </c:pt>
                </c:numCache>
              </c:numRef>
            </c:plus>
            <c:minus>
              <c:numRef>
                <c:f>'[Xen-DMORE_SSH_ResponseTime_Op.xlsx]Sheet1 (2)'!$A$102</c:f>
                <c:numCache>
                  <c:formatCode>General</c:formatCode>
                  <c:ptCount val="1"/>
                  <c:pt idx="0">
                    <c:v>7.9064319994403123E-2</c:v>
                  </c:pt>
                </c:numCache>
              </c:numRef>
            </c:minus>
          </c:errBars>
          <c:cat>
            <c:strRef>
              <c:f>'[Xen-DMORE_SSH_ResponseTime_Op.xlsx]Sheet1 (2)'!$H$89</c:f>
              <c:strCache>
                <c:ptCount val="1"/>
                <c:pt idx="0">
                  <c:v>SSH</c:v>
                </c:pt>
              </c:strCache>
            </c:strRef>
          </c:cat>
          <c:val>
            <c:numRef>
              <c:f>'[Xen-DMORE_SSH_ResponseTime_Op.xlsx]Sheet1 (2)'!$I$90</c:f>
              <c:numCache>
                <c:formatCode>0.000</c:formatCode>
                <c:ptCount val="1"/>
                <c:pt idx="0">
                  <c:v>0.92315437999999961</c:v>
                </c:pt>
              </c:numCache>
            </c:numRef>
          </c:val>
        </c:ser>
        <c:ser>
          <c:idx val="1"/>
          <c:order val="1"/>
          <c:tx>
            <c:strRef>
              <c:f>'[Xen-DMORE_SSH_ResponseTime_Op.xlsx]Sheet1 (2)'!$G$91</c:f>
              <c:strCache>
                <c:ptCount val="1"/>
                <c:pt idx="0">
                  <c:v>D-MORE</c:v>
                </c:pt>
              </c:strCache>
            </c:strRef>
          </c:tx>
          <c:spPr>
            <a:solidFill>
              <a:srgbClr val="FF0000"/>
            </a:solidFill>
          </c:spPr>
          <c:invertIfNegative val="0"/>
          <c:dLbls>
            <c:delete val="1"/>
          </c:dLbls>
          <c:errBars>
            <c:errBarType val="both"/>
            <c:errValType val="cust"/>
            <c:noEndCap val="0"/>
            <c:plus>
              <c:numRef>
                <c:f>'[Xen-DMORE_SSH_ResponseTime_Op.xlsx]Sheet1 (2)'!$C$102</c:f>
                <c:numCache>
                  <c:formatCode>General</c:formatCode>
                  <c:ptCount val="1"/>
                  <c:pt idx="0">
                    <c:v>7.9553946122468161E-2</c:v>
                  </c:pt>
                </c:numCache>
              </c:numRef>
            </c:plus>
            <c:minus>
              <c:numRef>
                <c:f>'[Xen-DMORE_SSH_ResponseTime_Op.xlsx]Sheet1 (2)'!$C$102</c:f>
                <c:numCache>
                  <c:formatCode>General</c:formatCode>
                  <c:ptCount val="1"/>
                  <c:pt idx="0">
                    <c:v>7.9553946122468161E-2</c:v>
                  </c:pt>
                </c:numCache>
              </c:numRef>
            </c:minus>
          </c:errBars>
          <c:cat>
            <c:strRef>
              <c:f>'[Xen-DMORE_SSH_ResponseTime_Op.xlsx]Sheet1 (2)'!$H$89</c:f>
              <c:strCache>
                <c:ptCount val="1"/>
                <c:pt idx="0">
                  <c:v>SSH</c:v>
                </c:pt>
              </c:strCache>
            </c:strRef>
          </c:cat>
          <c:val>
            <c:numRef>
              <c:f>'[Xen-DMORE_SSH_ResponseTime_Op.xlsx]Sheet1 (2)'!$I$91</c:f>
              <c:numCache>
                <c:formatCode>0.000</c:formatCode>
                <c:ptCount val="1"/>
                <c:pt idx="0">
                  <c:v>0.92788700000000002</c:v>
                </c:pt>
              </c:numCache>
            </c:numRef>
          </c:val>
        </c:ser>
        <c:dLbls>
          <c:dLblPos val="outEnd"/>
          <c:showLegendKey val="0"/>
          <c:showVal val="1"/>
          <c:showCatName val="0"/>
          <c:showSerName val="0"/>
          <c:showPercent val="0"/>
          <c:showBubbleSize val="0"/>
        </c:dLbls>
        <c:gapWidth val="150"/>
        <c:axId val="177885568"/>
        <c:axId val="177887104"/>
      </c:barChart>
      <c:barChart>
        <c:barDir val="col"/>
        <c:grouping val="clustered"/>
        <c:varyColors val="0"/>
        <c:ser>
          <c:idx val="2"/>
          <c:order val="2"/>
          <c:tx>
            <c:v>dummy</c:v>
          </c:tx>
          <c:spPr>
            <a:noFill/>
          </c:spPr>
          <c:invertIfNegative val="0"/>
          <c:cat>
            <c:strRef>
              <c:f>'[Xen-DMORE_SSH_ResponseTime_Op.xlsx]Sheet1 (2)'!$H$89</c:f>
              <c:strCache>
                <c:ptCount val="1"/>
                <c:pt idx="0">
                  <c:v>SSH</c:v>
                </c:pt>
              </c:strCache>
            </c:strRef>
          </c:cat>
          <c:val>
            <c:numRef>
              <c:f>'[Xen-DMORE_SSH_ResponseTime_Op.xlsx]Sheet1 (2)'!$I$90</c:f>
              <c:numCache>
                <c:formatCode>0.000</c:formatCode>
                <c:ptCount val="1"/>
                <c:pt idx="0">
                  <c:v>0.92315437999999961</c:v>
                </c:pt>
              </c:numCache>
            </c:numRef>
          </c:val>
        </c:ser>
        <c:dLbls>
          <c:showLegendKey val="0"/>
          <c:showVal val="0"/>
          <c:showCatName val="0"/>
          <c:showSerName val="0"/>
          <c:showPercent val="0"/>
          <c:showBubbleSize val="0"/>
        </c:dLbls>
        <c:gapWidth val="150"/>
        <c:axId val="177899008"/>
        <c:axId val="177897472"/>
      </c:barChart>
      <c:catAx>
        <c:axId val="177885568"/>
        <c:scaling>
          <c:orientation val="minMax"/>
        </c:scaling>
        <c:delete val="1"/>
        <c:axPos val="b"/>
        <c:majorTickMark val="in"/>
        <c:minorTickMark val="none"/>
        <c:tickLblPos val="nextTo"/>
        <c:crossAx val="177887104"/>
        <c:crosses val="autoZero"/>
        <c:auto val="1"/>
        <c:lblAlgn val="ctr"/>
        <c:lblOffset val="100"/>
        <c:noMultiLvlLbl val="0"/>
      </c:catAx>
      <c:valAx>
        <c:axId val="177887104"/>
        <c:scaling>
          <c:orientation val="minMax"/>
          <c:max val="1.3"/>
          <c:min val="0"/>
        </c:scaling>
        <c:delete val="0"/>
        <c:axPos val="l"/>
        <c:title>
          <c:tx>
            <c:rich>
              <a:bodyPr rot="-5400000" vert="horz"/>
              <a:lstStyle/>
              <a:p>
                <a:pPr>
                  <a:defRPr/>
                </a:pPr>
                <a:r>
                  <a:rPr lang="en-US"/>
                  <a:t>response time (msec)</a:t>
                </a:r>
                <a:endParaRPr lang="ja-JP"/>
              </a:p>
            </c:rich>
          </c:tx>
          <c:layout/>
          <c:overlay val="0"/>
        </c:title>
        <c:numFmt formatCode="#,##0.0_);[Red]\(#,##0.0\)" sourceLinked="0"/>
        <c:majorTickMark val="in"/>
        <c:minorTickMark val="none"/>
        <c:tickLblPos val="nextTo"/>
        <c:spPr>
          <a:ln>
            <a:solidFill>
              <a:sysClr val="windowText" lastClr="000000"/>
            </a:solidFill>
          </a:ln>
        </c:spPr>
        <c:crossAx val="177885568"/>
        <c:crosses val="autoZero"/>
        <c:crossBetween val="between"/>
      </c:valAx>
      <c:valAx>
        <c:axId val="177897472"/>
        <c:scaling>
          <c:orientation val="minMax"/>
          <c:max val="1.3"/>
          <c:min val="0"/>
        </c:scaling>
        <c:delete val="0"/>
        <c:axPos val="r"/>
        <c:numFmt formatCode="0.000" sourceLinked="1"/>
        <c:majorTickMark val="in"/>
        <c:minorTickMark val="none"/>
        <c:tickLblPos val="none"/>
        <c:spPr>
          <a:ln>
            <a:solidFill>
              <a:sysClr val="windowText" lastClr="000000"/>
            </a:solidFill>
          </a:ln>
        </c:spPr>
        <c:crossAx val="177899008"/>
        <c:crosses val="max"/>
        <c:crossBetween val="between"/>
        <c:majorUnit val="0.2"/>
      </c:valAx>
      <c:catAx>
        <c:axId val="177899008"/>
        <c:scaling>
          <c:orientation val="minMax"/>
        </c:scaling>
        <c:delete val="1"/>
        <c:axPos val="b"/>
        <c:majorTickMark val="out"/>
        <c:minorTickMark val="none"/>
        <c:tickLblPos val="nextTo"/>
        <c:crossAx val="177897472"/>
        <c:crosses val="autoZero"/>
        <c:auto val="1"/>
        <c:lblAlgn val="ctr"/>
        <c:lblOffset val="100"/>
        <c:noMultiLvlLbl val="0"/>
      </c:catAx>
      <c:spPr>
        <a:ln>
          <a:solidFill>
            <a:schemeClr val="tx1"/>
          </a:solidFill>
        </a:ln>
      </c:spPr>
    </c:plotArea>
    <c:legend>
      <c:legendPos val="r"/>
      <c:legendEntry>
        <c:idx val="2"/>
        <c:delete val="1"/>
      </c:legendEntry>
      <c:layout>
        <c:manualLayout>
          <c:xMode val="edge"/>
          <c:yMode val="edge"/>
          <c:x val="0.49838281328726114"/>
          <c:y val="6.4251599148416105E-2"/>
          <c:w val="0.40799217620624945"/>
          <c:h val="0.15426534191312521"/>
        </c:manualLayout>
      </c:layout>
      <c:overlay val="0"/>
      <c:spPr>
        <a:ln>
          <a:solidFill>
            <a:sysClr val="windowText" lastClr="000000"/>
          </a:solidFill>
        </a:ln>
      </c:spPr>
      <c:txPr>
        <a:bodyPr/>
        <a:lstStyle/>
        <a:p>
          <a:pPr>
            <a:defRPr sz="1300"/>
          </a:pPr>
          <a:endParaRPr lang="ja-JP"/>
        </a:p>
      </c:txPr>
    </c:legend>
    <c:plotVisOnly val="1"/>
    <c:dispBlanksAs val="gap"/>
    <c:showDLblsOverMax val="0"/>
  </c:chart>
  <c:spPr>
    <a:ln>
      <a:noFill/>
    </a:ln>
  </c:spPr>
  <c:txPr>
    <a:bodyPr/>
    <a:lstStyle/>
    <a:p>
      <a:pPr>
        <a:defRPr sz="1400">
          <a:latin typeface="IPA Pゴシック" panose="020B0500000000000000" pitchFamily="50" charset="-128"/>
          <a:ea typeface="IPA Pゴシック" panose="020B0500000000000000" pitchFamily="50" charset="-128"/>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v>D-MORE 入力あり</c:v>
          </c:tx>
          <c:spPr>
            <a:ln w="12700">
              <a:solidFill>
                <a:srgbClr val="0000FF"/>
              </a:solidFill>
            </a:ln>
          </c:spPr>
          <c:marker>
            <c:symbol val="none"/>
          </c:marker>
          <c:errBars>
            <c:errDir val="y"/>
            <c:errBarType val="both"/>
            <c:errValType val="cust"/>
            <c:noEndCap val="0"/>
            <c:plus>
              <c:numRef>
                <c:f>'DomU 変化'!$B$51:$I$51</c:f>
                <c:numCache>
                  <c:formatCode>General</c:formatCode>
                  <c:ptCount val="8"/>
                  <c:pt idx="0">
                    <c:v>7.805980613179446E-2</c:v>
                  </c:pt>
                  <c:pt idx="1">
                    <c:v>0.18997368238785073</c:v>
                  </c:pt>
                  <c:pt idx="2">
                    <c:v>0.11049886877249029</c:v>
                  </c:pt>
                  <c:pt idx="3">
                    <c:v>0.17341023934909702</c:v>
                  </c:pt>
                  <c:pt idx="4">
                    <c:v>0.22488515587591229</c:v>
                  </c:pt>
                  <c:pt idx="5">
                    <c:v>0.15167582389937914</c:v>
                  </c:pt>
                  <c:pt idx="6">
                    <c:v>0.28814348277666568</c:v>
                  </c:pt>
                  <c:pt idx="7">
                    <c:v>0.33177803825248364</c:v>
                  </c:pt>
                </c:numCache>
              </c:numRef>
            </c:plus>
            <c:minus>
              <c:numRef>
                <c:f>'DomU 変化'!$B$51:$I$51</c:f>
                <c:numCache>
                  <c:formatCode>General</c:formatCode>
                  <c:ptCount val="8"/>
                  <c:pt idx="0">
                    <c:v>7.805980613179446E-2</c:v>
                  </c:pt>
                  <c:pt idx="1">
                    <c:v>0.18997368238785073</c:v>
                  </c:pt>
                  <c:pt idx="2">
                    <c:v>0.11049886877249029</c:v>
                  </c:pt>
                  <c:pt idx="3">
                    <c:v>0.17341023934909702</c:v>
                  </c:pt>
                  <c:pt idx="4">
                    <c:v>0.22488515587591229</c:v>
                  </c:pt>
                  <c:pt idx="5">
                    <c:v>0.15167582389937914</c:v>
                  </c:pt>
                  <c:pt idx="6">
                    <c:v>0.28814348277666568</c:v>
                  </c:pt>
                  <c:pt idx="7">
                    <c:v>0.33177803825248364</c:v>
                  </c:pt>
                </c:numCache>
              </c:numRef>
            </c:minus>
          </c:errBars>
          <c:xVal>
            <c:numRef>
              <c:f>'DomU 変化'!$L$2:$S$2</c:f>
              <c:numCache>
                <c:formatCode>General</c:formatCode>
                <c:ptCount val="8"/>
                <c:pt idx="0">
                  <c:v>256</c:v>
                </c:pt>
                <c:pt idx="1">
                  <c:v>512</c:v>
                </c:pt>
                <c:pt idx="2">
                  <c:v>768</c:v>
                </c:pt>
                <c:pt idx="3">
                  <c:v>1024</c:v>
                </c:pt>
                <c:pt idx="4">
                  <c:v>1280</c:v>
                </c:pt>
                <c:pt idx="5">
                  <c:v>1536</c:v>
                </c:pt>
                <c:pt idx="6">
                  <c:v>1792</c:v>
                </c:pt>
                <c:pt idx="7">
                  <c:v>2048</c:v>
                </c:pt>
              </c:numCache>
            </c:numRef>
          </c:xVal>
          <c:yVal>
            <c:numRef>
              <c:f>'DomU 変化'!$L$6:$S$6</c:f>
              <c:numCache>
                <c:formatCode>General</c:formatCode>
                <c:ptCount val="8"/>
                <c:pt idx="0">
                  <c:v>4.9039999999999999</c:v>
                </c:pt>
                <c:pt idx="1">
                  <c:v>8.0229999999999997</c:v>
                </c:pt>
                <c:pt idx="2">
                  <c:v>11.199</c:v>
                </c:pt>
                <c:pt idx="3">
                  <c:v>14.384</c:v>
                </c:pt>
                <c:pt idx="4">
                  <c:v>17.558</c:v>
                </c:pt>
                <c:pt idx="5">
                  <c:v>20.674999999999997</c:v>
                </c:pt>
                <c:pt idx="6">
                  <c:v>23.655999999999999</c:v>
                </c:pt>
                <c:pt idx="7">
                  <c:v>26.669</c:v>
                </c:pt>
              </c:numCache>
            </c:numRef>
          </c:yVal>
          <c:smooth val="0"/>
        </c:ser>
        <c:ser>
          <c:idx val="0"/>
          <c:order val="1"/>
          <c:tx>
            <c:v>D-MORE 入力なし</c:v>
          </c:tx>
          <c:spPr>
            <a:ln w="12700" cap="flat" cmpd="sng" algn="ctr">
              <a:solidFill>
                <a:srgbClr val="FF0000"/>
              </a:solidFill>
              <a:prstDash val="solid"/>
            </a:ln>
            <a:effectLst/>
          </c:spPr>
          <c:marker>
            <c:symbol val="none"/>
          </c:marker>
          <c:errBars>
            <c:errDir val="y"/>
            <c:errBarType val="both"/>
            <c:errValType val="cust"/>
            <c:noEndCap val="0"/>
            <c:plus>
              <c:numRef>
                <c:f>'DomU 変化'!$B$17:$I$17</c:f>
                <c:numCache>
                  <c:formatCode>General</c:formatCode>
                  <c:ptCount val="8"/>
                  <c:pt idx="0">
                    <c:v>0.12563173696695157</c:v>
                  </c:pt>
                  <c:pt idx="1">
                    <c:v>0.10603982480391248</c:v>
                  </c:pt>
                  <c:pt idx="2">
                    <c:v>0.11217545780309254</c:v>
                  </c:pt>
                  <c:pt idx="3">
                    <c:v>9.2111044095941397E-2</c:v>
                  </c:pt>
                  <c:pt idx="4">
                    <c:v>0.16754767149149619</c:v>
                  </c:pt>
                  <c:pt idx="5">
                    <c:v>0.16707948873382253</c:v>
                  </c:pt>
                  <c:pt idx="6">
                    <c:v>0.33246720807388586</c:v>
                  </c:pt>
                  <c:pt idx="7">
                    <c:v>0.30372502183535838</c:v>
                  </c:pt>
                </c:numCache>
              </c:numRef>
            </c:plus>
            <c:minus>
              <c:numRef>
                <c:f>'DomU 変化'!$B$17:$I$17</c:f>
                <c:numCache>
                  <c:formatCode>General</c:formatCode>
                  <c:ptCount val="8"/>
                  <c:pt idx="0">
                    <c:v>0.12563173696695157</c:v>
                  </c:pt>
                  <c:pt idx="1">
                    <c:v>0.10603982480391248</c:v>
                  </c:pt>
                  <c:pt idx="2">
                    <c:v>0.11217545780309254</c:v>
                  </c:pt>
                  <c:pt idx="3">
                    <c:v>9.2111044095941397E-2</c:v>
                  </c:pt>
                  <c:pt idx="4">
                    <c:v>0.16754767149149619</c:v>
                  </c:pt>
                  <c:pt idx="5">
                    <c:v>0.16707948873382253</c:v>
                  </c:pt>
                  <c:pt idx="6">
                    <c:v>0.33246720807388586</c:v>
                  </c:pt>
                  <c:pt idx="7">
                    <c:v>0.30372502183535838</c:v>
                  </c:pt>
                </c:numCache>
              </c:numRef>
            </c:minus>
          </c:errBars>
          <c:xVal>
            <c:numRef>
              <c:f>'DomU 変化'!$L$2:$S$2</c:f>
              <c:numCache>
                <c:formatCode>General</c:formatCode>
                <c:ptCount val="8"/>
                <c:pt idx="0">
                  <c:v>256</c:v>
                </c:pt>
                <c:pt idx="1">
                  <c:v>512</c:v>
                </c:pt>
                <c:pt idx="2">
                  <c:v>768</c:v>
                </c:pt>
                <c:pt idx="3">
                  <c:v>1024</c:v>
                </c:pt>
                <c:pt idx="4">
                  <c:v>1280</c:v>
                </c:pt>
                <c:pt idx="5">
                  <c:v>1536</c:v>
                </c:pt>
                <c:pt idx="6">
                  <c:v>1792</c:v>
                </c:pt>
                <c:pt idx="7">
                  <c:v>2048</c:v>
                </c:pt>
              </c:numCache>
            </c:numRef>
          </c:xVal>
          <c:yVal>
            <c:numRef>
              <c:f>'DomU 変化'!$L$4:$S$4</c:f>
              <c:numCache>
                <c:formatCode>General</c:formatCode>
                <c:ptCount val="8"/>
                <c:pt idx="0">
                  <c:v>4.7050000000000001</c:v>
                </c:pt>
                <c:pt idx="1">
                  <c:v>7.42</c:v>
                </c:pt>
                <c:pt idx="2">
                  <c:v>10.264999999999999</c:v>
                </c:pt>
                <c:pt idx="3">
                  <c:v>13.077999999999999</c:v>
                </c:pt>
                <c:pt idx="4">
                  <c:v>15.765000000000001</c:v>
                </c:pt>
                <c:pt idx="5">
                  <c:v>18.503999999999998</c:v>
                </c:pt>
                <c:pt idx="6">
                  <c:v>21.177</c:v>
                </c:pt>
                <c:pt idx="7">
                  <c:v>24.045999999999999</c:v>
                </c:pt>
              </c:numCache>
            </c:numRef>
          </c:yVal>
          <c:smooth val="0"/>
        </c:ser>
        <c:ser>
          <c:idx val="2"/>
          <c:order val="2"/>
          <c:tx>
            <c:v>同期なし</c:v>
          </c:tx>
          <c:spPr>
            <a:ln w="12700" cap="flat" cmpd="sng" algn="ctr">
              <a:solidFill>
                <a:schemeClr val="tx1"/>
              </a:solidFill>
              <a:prstDash val="solid"/>
            </a:ln>
            <a:effectLst/>
          </c:spPr>
          <c:marker>
            <c:symbol val="none"/>
          </c:marker>
          <c:errBars>
            <c:errDir val="y"/>
            <c:errBarType val="both"/>
            <c:errValType val="cust"/>
            <c:noEndCap val="0"/>
            <c:plus>
              <c:numRef>
                <c:f>'DomU 変化'!$B$34:$I$34</c:f>
                <c:numCache>
                  <c:formatCode>General</c:formatCode>
                  <c:ptCount val="8"/>
                  <c:pt idx="0">
                    <c:v>8.9715600030813344E-2</c:v>
                  </c:pt>
                  <c:pt idx="1">
                    <c:v>7.7201036262475056E-2</c:v>
                  </c:pt>
                  <c:pt idx="2">
                    <c:v>7.6739096221475289E-2</c:v>
                  </c:pt>
                  <c:pt idx="3">
                    <c:v>0.18653566831991014</c:v>
                  </c:pt>
                  <c:pt idx="4">
                    <c:v>0.12675873846712812</c:v>
                  </c:pt>
                  <c:pt idx="5">
                    <c:v>5.6381636096240181E-2</c:v>
                  </c:pt>
                  <c:pt idx="6">
                    <c:v>0.26695817400234573</c:v>
                  </c:pt>
                  <c:pt idx="7">
                    <c:v>3.74314187696798E-2</c:v>
                  </c:pt>
                </c:numCache>
              </c:numRef>
            </c:plus>
            <c:minus>
              <c:numRef>
                <c:f>'DomU 変化'!$B$34:$I$34</c:f>
                <c:numCache>
                  <c:formatCode>General</c:formatCode>
                  <c:ptCount val="8"/>
                  <c:pt idx="0">
                    <c:v>8.9715600030813344E-2</c:v>
                  </c:pt>
                  <c:pt idx="1">
                    <c:v>7.7201036262475056E-2</c:v>
                  </c:pt>
                  <c:pt idx="2">
                    <c:v>7.6739096221475289E-2</c:v>
                  </c:pt>
                  <c:pt idx="3">
                    <c:v>0.18653566831991014</c:v>
                  </c:pt>
                  <c:pt idx="4">
                    <c:v>0.12675873846712812</c:v>
                  </c:pt>
                  <c:pt idx="5">
                    <c:v>5.6381636096240181E-2</c:v>
                  </c:pt>
                  <c:pt idx="6">
                    <c:v>0.26695817400234573</c:v>
                  </c:pt>
                  <c:pt idx="7">
                    <c:v>3.74314187696798E-2</c:v>
                  </c:pt>
                </c:numCache>
              </c:numRef>
            </c:minus>
          </c:errBars>
          <c:xVal>
            <c:numRef>
              <c:f>'DomU 変化'!$L$2:$S$2</c:f>
              <c:numCache>
                <c:formatCode>General</c:formatCode>
                <c:ptCount val="8"/>
                <c:pt idx="0">
                  <c:v>256</c:v>
                </c:pt>
                <c:pt idx="1">
                  <c:v>512</c:v>
                </c:pt>
                <c:pt idx="2">
                  <c:v>768</c:v>
                </c:pt>
                <c:pt idx="3">
                  <c:v>1024</c:v>
                </c:pt>
                <c:pt idx="4">
                  <c:v>1280</c:v>
                </c:pt>
                <c:pt idx="5">
                  <c:v>1536</c:v>
                </c:pt>
                <c:pt idx="6">
                  <c:v>1792</c:v>
                </c:pt>
                <c:pt idx="7">
                  <c:v>2048</c:v>
                </c:pt>
              </c:numCache>
            </c:numRef>
          </c:xVal>
          <c:yVal>
            <c:numRef>
              <c:f>'DomU 変化'!$L$3:$S$3</c:f>
              <c:numCache>
                <c:formatCode>General</c:formatCode>
                <c:ptCount val="8"/>
                <c:pt idx="0">
                  <c:v>4.306</c:v>
                </c:pt>
                <c:pt idx="1">
                  <c:v>6.9239999999999995</c:v>
                </c:pt>
                <c:pt idx="2">
                  <c:v>9.59</c:v>
                </c:pt>
                <c:pt idx="3">
                  <c:v>12.108000000000001</c:v>
                </c:pt>
                <c:pt idx="4">
                  <c:v>14.773000000000001</c:v>
                </c:pt>
                <c:pt idx="5">
                  <c:v>17.372999999999998</c:v>
                </c:pt>
                <c:pt idx="6">
                  <c:v>19.720000000000002</c:v>
                </c:pt>
                <c:pt idx="7">
                  <c:v>22.422999999999998</c:v>
                </c:pt>
              </c:numCache>
            </c:numRef>
          </c:yVal>
          <c:smooth val="0"/>
        </c:ser>
        <c:dLbls>
          <c:showLegendKey val="0"/>
          <c:showVal val="0"/>
          <c:showCatName val="0"/>
          <c:showSerName val="0"/>
          <c:showPercent val="0"/>
          <c:showBubbleSize val="0"/>
        </c:dLbls>
        <c:axId val="178091136"/>
        <c:axId val="178093440"/>
      </c:scatterChart>
      <c:scatterChart>
        <c:scatterStyle val="lineMarker"/>
        <c:varyColors val="0"/>
        <c:ser>
          <c:idx val="1"/>
          <c:order val="3"/>
          <c:tx>
            <c:v>Dummy</c:v>
          </c:tx>
          <c:spPr>
            <a:ln w="12700">
              <a:noFill/>
            </a:ln>
          </c:spPr>
          <c:marker>
            <c:spPr>
              <a:noFill/>
              <a:ln w="12700">
                <a:noFill/>
              </a:ln>
            </c:spPr>
          </c:marker>
          <c:xVal>
            <c:numRef>
              <c:f>'DomU 変化'!$L$2:$S$2</c:f>
              <c:numCache>
                <c:formatCode>General</c:formatCode>
                <c:ptCount val="8"/>
                <c:pt idx="0">
                  <c:v>256</c:v>
                </c:pt>
                <c:pt idx="1">
                  <c:v>512</c:v>
                </c:pt>
                <c:pt idx="2">
                  <c:v>768</c:v>
                </c:pt>
                <c:pt idx="3">
                  <c:v>1024</c:v>
                </c:pt>
                <c:pt idx="4">
                  <c:v>1280</c:v>
                </c:pt>
                <c:pt idx="5">
                  <c:v>1536</c:v>
                </c:pt>
                <c:pt idx="6">
                  <c:v>1792</c:v>
                </c:pt>
                <c:pt idx="7">
                  <c:v>2048</c:v>
                </c:pt>
              </c:numCache>
            </c:numRef>
          </c:xVal>
          <c:yVal>
            <c:numRef>
              <c:f>'DomU 変化'!$L$4:$S$4</c:f>
              <c:numCache>
                <c:formatCode>General</c:formatCode>
                <c:ptCount val="8"/>
                <c:pt idx="0">
                  <c:v>4.7050000000000001</c:v>
                </c:pt>
                <c:pt idx="1">
                  <c:v>7.42</c:v>
                </c:pt>
                <c:pt idx="2">
                  <c:v>10.264999999999999</c:v>
                </c:pt>
                <c:pt idx="3">
                  <c:v>13.077999999999999</c:v>
                </c:pt>
                <c:pt idx="4">
                  <c:v>15.765000000000001</c:v>
                </c:pt>
                <c:pt idx="5">
                  <c:v>18.503999999999998</c:v>
                </c:pt>
                <c:pt idx="6">
                  <c:v>21.177</c:v>
                </c:pt>
                <c:pt idx="7">
                  <c:v>24.045999999999999</c:v>
                </c:pt>
              </c:numCache>
            </c:numRef>
          </c:yVal>
          <c:smooth val="0"/>
        </c:ser>
        <c:dLbls>
          <c:showLegendKey val="0"/>
          <c:showVal val="0"/>
          <c:showCatName val="0"/>
          <c:showSerName val="0"/>
          <c:showPercent val="0"/>
          <c:showBubbleSize val="0"/>
        </c:dLbls>
        <c:axId val="178105344"/>
        <c:axId val="178103808"/>
      </c:scatterChart>
      <c:valAx>
        <c:axId val="178091136"/>
        <c:scaling>
          <c:orientation val="minMax"/>
          <c:max val="2304"/>
          <c:min val="0"/>
        </c:scaling>
        <c:delete val="0"/>
        <c:axPos val="b"/>
        <c:title>
          <c:tx>
            <c:rich>
              <a:bodyPr/>
              <a:lstStyle/>
              <a:p>
                <a:pPr>
                  <a:defRPr/>
                </a:pPr>
                <a:r>
                  <a:rPr lang="en-US" dirty="0"/>
                  <a:t>memory size of </a:t>
                </a:r>
                <a:r>
                  <a:rPr lang="en-US" dirty="0" smtClean="0"/>
                  <a:t>user VM </a:t>
                </a:r>
                <a:r>
                  <a:rPr lang="en-US" dirty="0"/>
                  <a:t>(MB)</a:t>
                </a:r>
                <a:endParaRPr lang="ja-JP" dirty="0"/>
              </a:p>
            </c:rich>
          </c:tx>
          <c:layout/>
          <c:overlay val="0"/>
        </c:title>
        <c:numFmt formatCode="General" sourceLinked="1"/>
        <c:majorTickMark val="in"/>
        <c:minorTickMark val="in"/>
        <c:tickLblPos val="nextTo"/>
        <c:spPr>
          <a:ln>
            <a:solidFill>
              <a:sysClr val="windowText" lastClr="000000"/>
            </a:solidFill>
          </a:ln>
        </c:spPr>
        <c:crossAx val="178093440"/>
        <c:crosses val="autoZero"/>
        <c:crossBetween val="midCat"/>
        <c:majorUnit val="512"/>
        <c:minorUnit val="256"/>
      </c:valAx>
      <c:valAx>
        <c:axId val="178093440"/>
        <c:scaling>
          <c:orientation val="minMax"/>
          <c:max val="30"/>
        </c:scaling>
        <c:delete val="0"/>
        <c:axPos val="l"/>
        <c:title>
          <c:tx>
            <c:rich>
              <a:bodyPr rot="-5400000" vert="horz"/>
              <a:lstStyle/>
              <a:p>
                <a:pPr>
                  <a:defRPr/>
                </a:pPr>
                <a:r>
                  <a:rPr lang="en-US"/>
                  <a:t>co-migration time (sec)</a:t>
                </a:r>
                <a:endParaRPr lang="ja-JP"/>
              </a:p>
            </c:rich>
          </c:tx>
          <c:layout/>
          <c:overlay val="0"/>
        </c:title>
        <c:numFmt formatCode="General" sourceLinked="1"/>
        <c:majorTickMark val="in"/>
        <c:minorTickMark val="none"/>
        <c:tickLblPos val="nextTo"/>
        <c:spPr>
          <a:ln>
            <a:solidFill>
              <a:sysClr val="windowText" lastClr="000000"/>
            </a:solidFill>
          </a:ln>
        </c:spPr>
        <c:crossAx val="178091136"/>
        <c:crosses val="autoZero"/>
        <c:crossBetween val="midCat"/>
      </c:valAx>
      <c:valAx>
        <c:axId val="178103808"/>
        <c:scaling>
          <c:orientation val="minMax"/>
          <c:max val="30"/>
        </c:scaling>
        <c:delete val="0"/>
        <c:axPos val="r"/>
        <c:numFmt formatCode="General" sourceLinked="1"/>
        <c:majorTickMark val="in"/>
        <c:minorTickMark val="none"/>
        <c:tickLblPos val="none"/>
        <c:spPr>
          <a:ln>
            <a:solidFill>
              <a:sysClr val="windowText" lastClr="000000"/>
            </a:solidFill>
          </a:ln>
        </c:spPr>
        <c:crossAx val="178105344"/>
        <c:crosses val="max"/>
        <c:crossBetween val="midCat"/>
        <c:majorUnit val="5"/>
      </c:valAx>
      <c:valAx>
        <c:axId val="178105344"/>
        <c:scaling>
          <c:orientation val="minMax"/>
          <c:max val="2304"/>
          <c:min val="0"/>
        </c:scaling>
        <c:delete val="0"/>
        <c:axPos val="t"/>
        <c:numFmt formatCode="General" sourceLinked="1"/>
        <c:majorTickMark val="in"/>
        <c:minorTickMark val="in"/>
        <c:tickLblPos val="none"/>
        <c:spPr>
          <a:ln>
            <a:solidFill>
              <a:sysClr val="windowText" lastClr="000000"/>
            </a:solidFill>
          </a:ln>
        </c:spPr>
        <c:crossAx val="178103808"/>
        <c:crosses val="max"/>
        <c:crossBetween val="midCat"/>
        <c:majorUnit val="512"/>
        <c:minorUnit val="256"/>
      </c:valAx>
      <c:spPr>
        <a:ln>
          <a:solidFill>
            <a:schemeClr val="tx1"/>
          </a:solidFill>
        </a:ln>
      </c:spPr>
    </c:plotArea>
    <c:legend>
      <c:legendPos val="r"/>
      <c:legendEntry>
        <c:idx val="3"/>
        <c:delete val="1"/>
      </c:legendEntry>
      <c:layout>
        <c:manualLayout>
          <c:xMode val="edge"/>
          <c:yMode val="edge"/>
          <c:x val="0.17696217926035179"/>
          <c:y val="8.2343209876543214E-2"/>
          <c:w val="0.41489486155158783"/>
          <c:h val="0.2428318080154627"/>
        </c:manualLayout>
      </c:layout>
      <c:overlay val="1"/>
      <c:spPr>
        <a:ln>
          <a:solidFill>
            <a:schemeClr val="tx1"/>
          </a:solidFill>
        </a:ln>
      </c:spPr>
      <c:txPr>
        <a:bodyPr/>
        <a:lstStyle/>
        <a:p>
          <a:pPr>
            <a:defRPr sz="1400"/>
          </a:pPr>
          <a:endParaRPr lang="ja-JP"/>
        </a:p>
      </c:txPr>
    </c:legend>
    <c:plotVisOnly val="1"/>
    <c:dispBlanksAs val="gap"/>
    <c:showDLblsOverMax val="0"/>
  </c:chart>
  <c:spPr>
    <a:ln>
      <a:noFill/>
    </a:ln>
  </c:spPr>
  <c:txPr>
    <a:bodyPr/>
    <a:lstStyle/>
    <a:p>
      <a:pPr>
        <a:defRPr sz="1200" b="0">
          <a:latin typeface="IPA Pゴシック" panose="020B0500000000000000" pitchFamily="50" charset="-128"/>
          <a:ea typeface="IPA Pゴシック" panose="020B0500000000000000" pitchFamily="50" charset="-128"/>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02342831334587"/>
          <c:y val="4.0619898646320748E-2"/>
          <c:w val="0.7939773073762133"/>
          <c:h val="0.80716706445688624"/>
        </c:manualLayout>
      </c:layout>
      <c:scatterChart>
        <c:scatterStyle val="lineMarker"/>
        <c:varyColors val="0"/>
        <c:ser>
          <c:idx val="3"/>
          <c:order val="3"/>
          <c:tx>
            <c:strRef>
              <c:f>まとめ!$A$20</c:f>
              <c:strCache>
                <c:ptCount val="1"/>
                <c:pt idx="0">
                  <c:v>DomR w/ inputs</c:v>
                </c:pt>
              </c:strCache>
            </c:strRef>
          </c:tx>
          <c:spPr>
            <a:ln w="12700" cap="flat" cmpd="sng" algn="ctr">
              <a:solidFill>
                <a:srgbClr val="FF0000"/>
              </a:solidFill>
              <a:prstDash val="lgDash"/>
            </a:ln>
            <a:effectLst/>
          </c:spPr>
          <c:marker>
            <c:symbol val="x"/>
            <c:size val="6"/>
            <c:spPr>
              <a:ln w="12700">
                <a:solidFill>
                  <a:srgbClr val="00B050"/>
                </a:solidFill>
              </a:ln>
            </c:spPr>
          </c:marker>
          <c:xVal>
            <c:numRef>
              <c:f>まとめ!$B$17:$I$17</c:f>
              <c:numCache>
                <c:formatCode>General</c:formatCode>
                <c:ptCount val="8"/>
                <c:pt idx="0">
                  <c:v>256</c:v>
                </c:pt>
                <c:pt idx="1">
                  <c:v>512</c:v>
                </c:pt>
                <c:pt idx="2">
                  <c:v>768</c:v>
                </c:pt>
                <c:pt idx="3">
                  <c:v>1024</c:v>
                </c:pt>
                <c:pt idx="4">
                  <c:v>1280</c:v>
                </c:pt>
                <c:pt idx="5">
                  <c:v>1536</c:v>
                </c:pt>
                <c:pt idx="6">
                  <c:v>1792</c:v>
                </c:pt>
                <c:pt idx="7">
                  <c:v>2048</c:v>
                </c:pt>
              </c:numCache>
            </c:numRef>
          </c:xVal>
          <c:yVal>
            <c:numRef>
              <c:f>まとめ!$B$18:$I$18</c:f>
              <c:numCache>
                <c:formatCode>0</c:formatCode>
                <c:ptCount val="8"/>
                <c:pt idx="0">
                  <c:v>106.99987411499023</c:v>
                </c:pt>
                <c:pt idx="1">
                  <c:v>134.99999046325684</c:v>
                </c:pt>
                <c:pt idx="2">
                  <c:v>115.99993705749512</c:v>
                </c:pt>
                <c:pt idx="3">
                  <c:v>118.00003051757813</c:v>
                </c:pt>
                <c:pt idx="4">
                  <c:v>151.00002288818359</c:v>
                </c:pt>
                <c:pt idx="5">
                  <c:v>148.00000190734863</c:v>
                </c:pt>
                <c:pt idx="6">
                  <c:v>111.00006103515625</c:v>
                </c:pt>
                <c:pt idx="7">
                  <c:v>131.99996948242187</c:v>
                </c:pt>
              </c:numCache>
            </c:numRef>
          </c:yVal>
          <c:smooth val="0"/>
        </c:ser>
        <c:ser>
          <c:idx val="4"/>
          <c:order val="4"/>
          <c:tx>
            <c:v>user VM w/ inputs</c:v>
          </c:tx>
          <c:spPr>
            <a:ln w="12700" cap="flat" cmpd="sng" algn="ctr">
              <a:solidFill>
                <a:srgbClr val="0000FF"/>
              </a:solidFill>
              <a:prstDash val="lgDash"/>
            </a:ln>
            <a:effectLst/>
          </c:spPr>
          <c:marker>
            <c:symbol val="x"/>
            <c:size val="6"/>
            <c:spPr>
              <a:ln w="12700">
                <a:solidFill>
                  <a:srgbClr val="00B050"/>
                </a:solidFill>
              </a:ln>
            </c:spPr>
          </c:marker>
          <c:xVal>
            <c:numRef>
              <c:f>まとめ!$B$17:$I$17</c:f>
              <c:numCache>
                <c:formatCode>General</c:formatCode>
                <c:ptCount val="8"/>
                <c:pt idx="0">
                  <c:v>256</c:v>
                </c:pt>
                <c:pt idx="1">
                  <c:v>512</c:v>
                </c:pt>
                <c:pt idx="2">
                  <c:v>768</c:v>
                </c:pt>
                <c:pt idx="3">
                  <c:v>1024</c:v>
                </c:pt>
                <c:pt idx="4">
                  <c:v>1280</c:v>
                </c:pt>
                <c:pt idx="5">
                  <c:v>1536</c:v>
                </c:pt>
                <c:pt idx="6">
                  <c:v>1792</c:v>
                </c:pt>
                <c:pt idx="7">
                  <c:v>2048</c:v>
                </c:pt>
              </c:numCache>
            </c:numRef>
          </c:xVal>
          <c:yVal>
            <c:numRef>
              <c:f>まとめ!$B$19:$I$19</c:f>
              <c:numCache>
                <c:formatCode>0</c:formatCode>
                <c:ptCount val="8"/>
                <c:pt idx="0">
                  <c:v>27.000188827514648</c:v>
                </c:pt>
                <c:pt idx="1">
                  <c:v>51.000118255615234</c:v>
                </c:pt>
                <c:pt idx="2">
                  <c:v>55.999994277954102</c:v>
                </c:pt>
                <c:pt idx="3">
                  <c:v>60.000181198120117</c:v>
                </c:pt>
                <c:pt idx="4">
                  <c:v>63.99989128112793</c:v>
                </c:pt>
                <c:pt idx="5">
                  <c:v>66.999912261962891</c:v>
                </c:pt>
                <c:pt idx="6">
                  <c:v>69.000005722045898</c:v>
                </c:pt>
                <c:pt idx="7">
                  <c:v>66.999912261962891</c:v>
                </c:pt>
              </c:numCache>
            </c:numRef>
          </c:yVal>
          <c:smooth val="0"/>
        </c:ser>
        <c:ser>
          <c:idx val="0"/>
          <c:order val="0"/>
          <c:tx>
            <c:strRef>
              <c:f>'C:\Users\kawasho\Dropbox\研究\[mtime2048.xlsx]まとめ'!$A$18</c:f>
              <c:strCache>
                <c:ptCount val="1"/>
                <c:pt idx="0">
                  <c:v>DomR</c:v>
                </c:pt>
              </c:strCache>
            </c:strRef>
          </c:tx>
          <c:spPr>
            <a:ln w="12700" cap="flat" cmpd="sng" algn="ctr">
              <a:solidFill>
                <a:srgbClr val="FF0000"/>
              </a:solidFill>
              <a:prstDash val="solid"/>
            </a:ln>
            <a:effectLst/>
          </c:spPr>
          <c:marker>
            <c:symbol val="square"/>
            <c:size val="6"/>
            <c:spPr>
              <a:solidFill>
                <a:srgbClr val="FF0000"/>
              </a:solidFill>
              <a:ln w="0" cap="flat" cmpd="sng" algn="ctr">
                <a:noFill/>
                <a:prstDash val="solid"/>
              </a:ln>
              <a:effectLst/>
            </c:spPr>
          </c:marker>
          <c:xVal>
            <c:numRef>
              <c:f>'C:\Users\kawasho\Downloads\[20140720_Xen-DMORE_MigrationTime.old.xlsx]DomU 変化'!$L$2:$S$2</c:f>
              <c:numCache>
                <c:formatCode>General</c:formatCode>
                <c:ptCount val="8"/>
                <c:pt idx="0">
                  <c:v>256</c:v>
                </c:pt>
                <c:pt idx="1">
                  <c:v>512</c:v>
                </c:pt>
                <c:pt idx="2">
                  <c:v>768</c:v>
                </c:pt>
                <c:pt idx="3">
                  <c:v>1024</c:v>
                </c:pt>
                <c:pt idx="4">
                  <c:v>1280</c:v>
                </c:pt>
                <c:pt idx="5">
                  <c:v>1536</c:v>
                </c:pt>
                <c:pt idx="6">
                  <c:v>1792</c:v>
                </c:pt>
                <c:pt idx="7">
                  <c:v>2048</c:v>
                </c:pt>
              </c:numCache>
            </c:numRef>
          </c:xVal>
          <c:yVal>
            <c:numRef>
              <c:f>まとめ!$B$32:$I$32</c:f>
              <c:numCache>
                <c:formatCode>0</c:formatCode>
                <c:ptCount val="8"/>
                <c:pt idx="0">
                  <c:v>125</c:v>
                </c:pt>
                <c:pt idx="1">
                  <c:v>106.00018501281738</c:v>
                </c:pt>
                <c:pt idx="2">
                  <c:v>140.0001049041748</c:v>
                </c:pt>
                <c:pt idx="3">
                  <c:v>119.99988555908203</c:v>
                </c:pt>
                <c:pt idx="4">
                  <c:v>148.00000190734863</c:v>
                </c:pt>
                <c:pt idx="5">
                  <c:v>131.99996948242187</c:v>
                </c:pt>
                <c:pt idx="6">
                  <c:v>137.00008392333984</c:v>
                </c:pt>
                <c:pt idx="7">
                  <c:v>125.99992752075195</c:v>
                </c:pt>
              </c:numCache>
            </c:numRef>
          </c:yVal>
          <c:smooth val="0"/>
        </c:ser>
        <c:ser>
          <c:idx val="2"/>
          <c:order val="1"/>
          <c:tx>
            <c:v>user VM</c:v>
          </c:tx>
          <c:spPr>
            <a:ln w="12700" cap="flat" cmpd="sng" algn="ctr">
              <a:solidFill>
                <a:srgbClr val="0000FF"/>
              </a:solidFill>
              <a:prstDash val="solid"/>
            </a:ln>
            <a:effectLst/>
          </c:spPr>
          <c:marker>
            <c:symbol val="circle"/>
            <c:size val="6"/>
            <c:spPr>
              <a:solidFill>
                <a:srgbClr val="0000FF"/>
              </a:solidFill>
              <a:ln w="28575" cap="flat" cmpd="sng" algn="ctr">
                <a:noFill/>
                <a:prstDash val="solid"/>
              </a:ln>
              <a:effectLst/>
            </c:spPr>
          </c:marker>
          <c:xVal>
            <c:numRef>
              <c:f>まとめ!$B$17:$I$17</c:f>
              <c:numCache>
                <c:formatCode>General</c:formatCode>
                <c:ptCount val="8"/>
                <c:pt idx="0">
                  <c:v>256</c:v>
                </c:pt>
                <c:pt idx="1">
                  <c:v>512</c:v>
                </c:pt>
                <c:pt idx="2">
                  <c:v>768</c:v>
                </c:pt>
                <c:pt idx="3">
                  <c:v>1024</c:v>
                </c:pt>
                <c:pt idx="4">
                  <c:v>1280</c:v>
                </c:pt>
                <c:pt idx="5">
                  <c:v>1536</c:v>
                </c:pt>
                <c:pt idx="6">
                  <c:v>1792</c:v>
                </c:pt>
                <c:pt idx="7">
                  <c:v>2048</c:v>
                </c:pt>
              </c:numCache>
            </c:numRef>
          </c:xVal>
          <c:yVal>
            <c:numRef>
              <c:f>まとめ!$B$33:$I$33</c:f>
              <c:numCache>
                <c:formatCode>0</c:formatCode>
                <c:ptCount val="8"/>
                <c:pt idx="0">
                  <c:v>38.000106811523438</c:v>
                </c:pt>
                <c:pt idx="1">
                  <c:v>33.999919891357422</c:v>
                </c:pt>
                <c:pt idx="2">
                  <c:v>59.000015258789063</c:v>
                </c:pt>
                <c:pt idx="3">
                  <c:v>55.000066757202148</c:v>
                </c:pt>
                <c:pt idx="4">
                  <c:v>60.999870300292969</c:v>
                </c:pt>
                <c:pt idx="5">
                  <c:v>69.000005722045898</c:v>
                </c:pt>
                <c:pt idx="6">
                  <c:v>75.00004768371582</c:v>
                </c:pt>
                <c:pt idx="7">
                  <c:v>72.000026702880859</c:v>
                </c:pt>
              </c:numCache>
            </c:numRef>
          </c:yVal>
          <c:smooth val="0"/>
        </c:ser>
        <c:ser>
          <c:idx val="5"/>
          <c:order val="5"/>
          <c:tx>
            <c:strRef>
              <c:f>まとめ!$A$23</c:f>
              <c:strCache>
                <c:ptCount val="1"/>
                <c:pt idx="0">
                  <c:v>independent DomU</c:v>
                </c:pt>
              </c:strCache>
            </c:strRef>
          </c:tx>
          <c:spPr>
            <a:ln w="12700">
              <a:solidFill>
                <a:schemeClr val="tx1"/>
              </a:solidFill>
            </a:ln>
          </c:spPr>
          <c:marker>
            <c:symbol val="triangle"/>
            <c:size val="6"/>
            <c:spPr>
              <a:solidFill>
                <a:schemeClr val="tx1"/>
              </a:solidFill>
              <a:ln w="9525">
                <a:solidFill>
                  <a:schemeClr val="tx1"/>
                </a:solidFill>
              </a:ln>
            </c:spPr>
          </c:marker>
          <c:xVal>
            <c:numRef>
              <c:f>まとめ!$B$17:$I$17</c:f>
              <c:numCache>
                <c:formatCode>General</c:formatCode>
                <c:ptCount val="8"/>
                <c:pt idx="0">
                  <c:v>256</c:v>
                </c:pt>
                <c:pt idx="1">
                  <c:v>512</c:v>
                </c:pt>
                <c:pt idx="2">
                  <c:v>768</c:v>
                </c:pt>
                <c:pt idx="3">
                  <c:v>1024</c:v>
                </c:pt>
                <c:pt idx="4">
                  <c:v>1280</c:v>
                </c:pt>
                <c:pt idx="5">
                  <c:v>1536</c:v>
                </c:pt>
                <c:pt idx="6">
                  <c:v>1792</c:v>
                </c:pt>
                <c:pt idx="7">
                  <c:v>2048</c:v>
                </c:pt>
              </c:numCache>
            </c:numRef>
          </c:xVal>
          <c:yVal>
            <c:numRef>
              <c:f>まとめ!$B$24:$I$24</c:f>
              <c:numCache>
                <c:formatCode>General</c:formatCode>
                <c:ptCount val="8"/>
                <c:pt idx="0">
                  <c:v>63.700032234191895</c:v>
                </c:pt>
                <c:pt idx="1">
                  <c:v>65.30003547668457</c:v>
                </c:pt>
                <c:pt idx="2">
                  <c:v>69.299960136413574</c:v>
                </c:pt>
                <c:pt idx="3" formatCode="0.0">
                  <c:v>71.099996566772461</c:v>
                </c:pt>
                <c:pt idx="4">
                  <c:v>82.500004768371582</c:v>
                </c:pt>
                <c:pt idx="5">
                  <c:v>79.800033569335938</c:v>
                </c:pt>
                <c:pt idx="6">
                  <c:v>82.500004768371582</c:v>
                </c:pt>
                <c:pt idx="7">
                  <c:v>95.70000171661377</c:v>
                </c:pt>
              </c:numCache>
            </c:numRef>
          </c:yVal>
          <c:smooth val="0"/>
        </c:ser>
        <c:dLbls>
          <c:showLegendKey val="0"/>
          <c:showVal val="0"/>
          <c:showCatName val="0"/>
          <c:showSerName val="0"/>
          <c:showPercent val="0"/>
          <c:showBubbleSize val="0"/>
        </c:dLbls>
        <c:axId val="178449792"/>
        <c:axId val="178456064"/>
      </c:scatterChart>
      <c:scatterChart>
        <c:scatterStyle val="lineMarker"/>
        <c:varyColors val="0"/>
        <c:ser>
          <c:idx val="1"/>
          <c:order val="2"/>
          <c:tx>
            <c:v>Dummy</c:v>
          </c:tx>
          <c:spPr>
            <a:ln>
              <a:noFill/>
            </a:ln>
          </c:spPr>
          <c:marker>
            <c:symbol val="none"/>
          </c:marker>
          <c:xVal>
            <c:numRef>
              <c:f>まとめ!$B$17:$I$17</c:f>
              <c:numCache>
                <c:formatCode>General</c:formatCode>
                <c:ptCount val="8"/>
                <c:pt idx="0">
                  <c:v>256</c:v>
                </c:pt>
                <c:pt idx="1">
                  <c:v>512</c:v>
                </c:pt>
                <c:pt idx="2">
                  <c:v>768</c:v>
                </c:pt>
                <c:pt idx="3">
                  <c:v>1024</c:v>
                </c:pt>
                <c:pt idx="4">
                  <c:v>1280</c:v>
                </c:pt>
                <c:pt idx="5">
                  <c:v>1536</c:v>
                </c:pt>
                <c:pt idx="6">
                  <c:v>1792</c:v>
                </c:pt>
                <c:pt idx="7">
                  <c:v>2048</c:v>
                </c:pt>
              </c:numCache>
            </c:numRef>
          </c:xVal>
          <c:yVal>
            <c:numRef>
              <c:f>まとめ!$B$18:$I$18</c:f>
              <c:numCache>
                <c:formatCode>0</c:formatCode>
                <c:ptCount val="8"/>
                <c:pt idx="0">
                  <c:v>106.99987411499023</c:v>
                </c:pt>
                <c:pt idx="1">
                  <c:v>134.99999046325684</c:v>
                </c:pt>
                <c:pt idx="2">
                  <c:v>115.99993705749512</c:v>
                </c:pt>
                <c:pt idx="3">
                  <c:v>118.00003051757813</c:v>
                </c:pt>
                <c:pt idx="4">
                  <c:v>151.00002288818359</c:v>
                </c:pt>
                <c:pt idx="5">
                  <c:v>148.00000190734863</c:v>
                </c:pt>
                <c:pt idx="6">
                  <c:v>111.00006103515625</c:v>
                </c:pt>
                <c:pt idx="7">
                  <c:v>131.99996948242187</c:v>
                </c:pt>
              </c:numCache>
            </c:numRef>
          </c:yVal>
          <c:smooth val="0"/>
        </c:ser>
        <c:dLbls>
          <c:showLegendKey val="0"/>
          <c:showVal val="0"/>
          <c:showCatName val="0"/>
          <c:showSerName val="0"/>
          <c:showPercent val="0"/>
          <c:showBubbleSize val="0"/>
        </c:dLbls>
        <c:axId val="178463872"/>
        <c:axId val="178457984"/>
      </c:scatterChart>
      <c:valAx>
        <c:axId val="178449792"/>
        <c:scaling>
          <c:orientation val="minMax"/>
          <c:max val="2048"/>
        </c:scaling>
        <c:delete val="0"/>
        <c:axPos val="b"/>
        <c:title>
          <c:tx>
            <c:rich>
              <a:bodyPr/>
              <a:lstStyle/>
              <a:p>
                <a:pPr>
                  <a:defRPr sz="1400"/>
                </a:pPr>
                <a:r>
                  <a:rPr lang="en-US" sz="1400"/>
                  <a:t>memory size of DomU (MB)</a:t>
                </a:r>
                <a:endParaRPr lang="ja-JP" sz="1400"/>
              </a:p>
            </c:rich>
          </c:tx>
          <c:layout>
            <c:manualLayout>
              <c:xMode val="edge"/>
              <c:yMode val="edge"/>
              <c:x val="0.37485440304213946"/>
              <c:y val="0.92380807923088937"/>
            </c:manualLayout>
          </c:layout>
          <c:overlay val="0"/>
        </c:title>
        <c:numFmt formatCode="General" sourceLinked="1"/>
        <c:majorTickMark val="in"/>
        <c:minorTickMark val="in"/>
        <c:tickLblPos val="nextTo"/>
        <c:spPr>
          <a:ln>
            <a:solidFill>
              <a:sysClr val="windowText" lastClr="000000"/>
            </a:solidFill>
          </a:ln>
        </c:spPr>
        <c:crossAx val="178456064"/>
        <c:crosses val="autoZero"/>
        <c:crossBetween val="midCat"/>
        <c:majorUnit val="512"/>
        <c:minorUnit val="256"/>
      </c:valAx>
      <c:valAx>
        <c:axId val="178456064"/>
        <c:scaling>
          <c:orientation val="minMax"/>
          <c:max val="250"/>
        </c:scaling>
        <c:delete val="0"/>
        <c:axPos val="l"/>
        <c:title>
          <c:tx>
            <c:rich>
              <a:bodyPr rot="-5400000" vert="horz"/>
              <a:lstStyle/>
              <a:p>
                <a:pPr>
                  <a:defRPr sz="1400"/>
                </a:pPr>
                <a:r>
                  <a:rPr lang="en-US" sz="1400"/>
                  <a:t>downtime (msec)</a:t>
                </a:r>
                <a:endParaRPr lang="ja-JP" sz="1400"/>
              </a:p>
            </c:rich>
          </c:tx>
          <c:layout/>
          <c:overlay val="0"/>
        </c:title>
        <c:numFmt formatCode="0" sourceLinked="1"/>
        <c:majorTickMark val="in"/>
        <c:minorTickMark val="none"/>
        <c:tickLblPos val="nextTo"/>
        <c:spPr>
          <a:ln>
            <a:solidFill>
              <a:sysClr val="windowText" lastClr="000000"/>
            </a:solidFill>
          </a:ln>
        </c:spPr>
        <c:crossAx val="178449792"/>
        <c:crosses val="autoZero"/>
        <c:crossBetween val="midCat"/>
      </c:valAx>
      <c:valAx>
        <c:axId val="178457984"/>
        <c:scaling>
          <c:orientation val="minMax"/>
          <c:max val="250"/>
        </c:scaling>
        <c:delete val="0"/>
        <c:axPos val="r"/>
        <c:numFmt formatCode="0" sourceLinked="1"/>
        <c:majorTickMark val="in"/>
        <c:minorTickMark val="none"/>
        <c:tickLblPos val="none"/>
        <c:spPr>
          <a:ln>
            <a:solidFill>
              <a:schemeClr val="tx1"/>
            </a:solidFill>
          </a:ln>
        </c:spPr>
        <c:crossAx val="178463872"/>
        <c:crosses val="max"/>
        <c:crossBetween val="midCat"/>
        <c:majorUnit val="50"/>
      </c:valAx>
      <c:valAx>
        <c:axId val="178463872"/>
        <c:scaling>
          <c:orientation val="minMax"/>
          <c:max val="2048"/>
        </c:scaling>
        <c:delete val="0"/>
        <c:axPos val="t"/>
        <c:numFmt formatCode="General" sourceLinked="1"/>
        <c:majorTickMark val="in"/>
        <c:minorTickMark val="in"/>
        <c:tickLblPos val="none"/>
        <c:spPr>
          <a:ln>
            <a:solidFill>
              <a:schemeClr val="tx1"/>
            </a:solidFill>
          </a:ln>
        </c:spPr>
        <c:crossAx val="178457984"/>
        <c:crosses val="max"/>
        <c:crossBetween val="midCat"/>
        <c:majorUnit val="512"/>
        <c:minorUnit val="256"/>
      </c:valAx>
      <c:spPr>
        <a:ln>
          <a:solidFill>
            <a:schemeClr val="tx1"/>
          </a:solidFill>
        </a:ln>
      </c:spPr>
    </c:plotArea>
    <c:legend>
      <c:legendPos val="r"/>
      <c:legendEntry>
        <c:idx val="5"/>
        <c:delete val="1"/>
      </c:legendEntry>
      <c:layout>
        <c:manualLayout>
          <c:xMode val="edge"/>
          <c:yMode val="edge"/>
          <c:x val="0.1773203930903986"/>
          <c:y val="7.8080099924755106E-2"/>
          <c:w val="0.74048784152428171"/>
          <c:h val="0.18845388888888889"/>
        </c:manualLayout>
      </c:layout>
      <c:overlay val="1"/>
      <c:spPr>
        <a:ln>
          <a:solidFill>
            <a:schemeClr val="tx1"/>
          </a:solidFill>
        </a:ln>
      </c:spPr>
    </c:legend>
    <c:plotVisOnly val="1"/>
    <c:dispBlanksAs val="gap"/>
    <c:showDLblsOverMax val="0"/>
  </c:chart>
  <c:spPr>
    <a:ln>
      <a:noFill/>
    </a:ln>
  </c:spPr>
  <c:txPr>
    <a:bodyPr/>
    <a:lstStyle/>
    <a:p>
      <a:pPr>
        <a:defRPr sz="1300" b="0">
          <a:latin typeface="IPA Pゴシック" panose="020B0500000000000000" pitchFamily="50" charset="-128"/>
          <a:ea typeface="IPA Pゴシック" panose="020B0500000000000000" pitchFamily="50" charset="-128"/>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02342831334587"/>
          <c:y val="4.0619898646320748E-2"/>
          <c:w val="0.7939773073762133"/>
          <c:h val="0.80716706445688624"/>
        </c:manualLayout>
      </c:layout>
      <c:scatterChart>
        <c:scatterStyle val="lineMarker"/>
        <c:varyColors val="0"/>
        <c:ser>
          <c:idx val="3"/>
          <c:order val="3"/>
          <c:tx>
            <c:v>ドメインR 入力あり</c:v>
          </c:tx>
          <c:spPr>
            <a:ln w="12700" cap="flat" cmpd="sng" algn="ctr">
              <a:solidFill>
                <a:srgbClr val="FF0000"/>
              </a:solidFill>
              <a:prstDash val="lgDash"/>
            </a:ln>
            <a:effectLst/>
          </c:spPr>
          <c:marker>
            <c:symbol val="x"/>
            <c:size val="6"/>
            <c:spPr>
              <a:ln w="12700">
                <a:solidFill>
                  <a:srgbClr val="00B050"/>
                </a:solidFill>
              </a:ln>
            </c:spPr>
          </c:marker>
          <c:xVal>
            <c:numRef>
              <c:f>まとめ!$B$17:$I$17</c:f>
              <c:numCache>
                <c:formatCode>General</c:formatCode>
                <c:ptCount val="8"/>
                <c:pt idx="0">
                  <c:v>256</c:v>
                </c:pt>
                <c:pt idx="1">
                  <c:v>512</c:v>
                </c:pt>
                <c:pt idx="2">
                  <c:v>768</c:v>
                </c:pt>
                <c:pt idx="3">
                  <c:v>1024</c:v>
                </c:pt>
                <c:pt idx="4">
                  <c:v>1280</c:v>
                </c:pt>
                <c:pt idx="5">
                  <c:v>1536</c:v>
                </c:pt>
                <c:pt idx="6">
                  <c:v>1792</c:v>
                </c:pt>
                <c:pt idx="7">
                  <c:v>2048</c:v>
                </c:pt>
              </c:numCache>
            </c:numRef>
          </c:xVal>
          <c:yVal>
            <c:numRef>
              <c:f>まとめ!$B$18:$I$18</c:f>
              <c:numCache>
                <c:formatCode>0</c:formatCode>
                <c:ptCount val="8"/>
                <c:pt idx="0">
                  <c:v>106.99987411499023</c:v>
                </c:pt>
                <c:pt idx="1">
                  <c:v>134.99999046325684</c:v>
                </c:pt>
                <c:pt idx="2">
                  <c:v>115.99993705749512</c:v>
                </c:pt>
                <c:pt idx="3">
                  <c:v>118.00003051757813</c:v>
                </c:pt>
                <c:pt idx="4">
                  <c:v>151.00002288818359</c:v>
                </c:pt>
                <c:pt idx="5">
                  <c:v>148.00000190734863</c:v>
                </c:pt>
                <c:pt idx="6">
                  <c:v>111.00006103515625</c:v>
                </c:pt>
                <c:pt idx="7">
                  <c:v>131.99996948242187</c:v>
                </c:pt>
              </c:numCache>
            </c:numRef>
          </c:yVal>
          <c:smooth val="0"/>
        </c:ser>
        <c:ser>
          <c:idx val="4"/>
          <c:order val="4"/>
          <c:tx>
            <c:v>ドメインU 入力あり</c:v>
          </c:tx>
          <c:spPr>
            <a:ln w="12700" cap="flat" cmpd="sng" algn="ctr">
              <a:solidFill>
                <a:srgbClr val="0000FF"/>
              </a:solidFill>
              <a:prstDash val="lgDash"/>
            </a:ln>
            <a:effectLst/>
          </c:spPr>
          <c:marker>
            <c:symbol val="x"/>
            <c:size val="6"/>
            <c:spPr>
              <a:ln w="12700">
                <a:solidFill>
                  <a:srgbClr val="00B050"/>
                </a:solidFill>
              </a:ln>
            </c:spPr>
          </c:marker>
          <c:xVal>
            <c:numRef>
              <c:f>まとめ!$B$17:$I$17</c:f>
              <c:numCache>
                <c:formatCode>General</c:formatCode>
                <c:ptCount val="8"/>
                <c:pt idx="0">
                  <c:v>256</c:v>
                </c:pt>
                <c:pt idx="1">
                  <c:v>512</c:v>
                </c:pt>
                <c:pt idx="2">
                  <c:v>768</c:v>
                </c:pt>
                <c:pt idx="3">
                  <c:v>1024</c:v>
                </c:pt>
                <c:pt idx="4">
                  <c:v>1280</c:v>
                </c:pt>
                <c:pt idx="5">
                  <c:v>1536</c:v>
                </c:pt>
                <c:pt idx="6">
                  <c:v>1792</c:v>
                </c:pt>
                <c:pt idx="7">
                  <c:v>2048</c:v>
                </c:pt>
              </c:numCache>
            </c:numRef>
          </c:xVal>
          <c:yVal>
            <c:numRef>
              <c:f>まとめ!$B$19:$I$19</c:f>
              <c:numCache>
                <c:formatCode>0</c:formatCode>
                <c:ptCount val="8"/>
                <c:pt idx="0">
                  <c:v>27.000188827514648</c:v>
                </c:pt>
                <c:pt idx="1">
                  <c:v>51.000118255615234</c:v>
                </c:pt>
                <c:pt idx="2">
                  <c:v>55.999994277954102</c:v>
                </c:pt>
                <c:pt idx="3">
                  <c:v>60.000181198120117</c:v>
                </c:pt>
                <c:pt idx="4">
                  <c:v>63.99989128112793</c:v>
                </c:pt>
                <c:pt idx="5">
                  <c:v>66.999912261962891</c:v>
                </c:pt>
                <c:pt idx="6">
                  <c:v>69.000005722045898</c:v>
                </c:pt>
                <c:pt idx="7">
                  <c:v>66.999912261962891</c:v>
                </c:pt>
              </c:numCache>
            </c:numRef>
          </c:yVal>
          <c:smooth val="0"/>
        </c:ser>
        <c:ser>
          <c:idx val="0"/>
          <c:order val="0"/>
          <c:tx>
            <c:v>ドメインR 入力なし</c:v>
          </c:tx>
          <c:spPr>
            <a:ln w="12700" cap="flat" cmpd="sng" algn="ctr">
              <a:solidFill>
                <a:srgbClr val="FF0000"/>
              </a:solidFill>
              <a:prstDash val="solid"/>
            </a:ln>
            <a:effectLst/>
          </c:spPr>
          <c:marker>
            <c:symbol val="square"/>
            <c:size val="6"/>
            <c:spPr>
              <a:solidFill>
                <a:srgbClr val="FF0000"/>
              </a:solidFill>
              <a:ln w="0" cap="flat" cmpd="sng" algn="ctr">
                <a:noFill/>
                <a:prstDash val="solid"/>
              </a:ln>
              <a:effectLst/>
            </c:spPr>
          </c:marker>
          <c:xVal>
            <c:numRef>
              <c:f>'C:\Users\kawasho\Downloads\[20140720_Xen-DMORE_MigrationTime.old.xlsx]DomU 変化'!$L$2:$S$2</c:f>
              <c:numCache>
                <c:formatCode>General</c:formatCode>
                <c:ptCount val="8"/>
                <c:pt idx="0">
                  <c:v>256</c:v>
                </c:pt>
                <c:pt idx="1">
                  <c:v>512</c:v>
                </c:pt>
                <c:pt idx="2">
                  <c:v>768</c:v>
                </c:pt>
                <c:pt idx="3">
                  <c:v>1024</c:v>
                </c:pt>
                <c:pt idx="4">
                  <c:v>1280</c:v>
                </c:pt>
                <c:pt idx="5">
                  <c:v>1536</c:v>
                </c:pt>
                <c:pt idx="6">
                  <c:v>1792</c:v>
                </c:pt>
                <c:pt idx="7">
                  <c:v>2048</c:v>
                </c:pt>
              </c:numCache>
            </c:numRef>
          </c:xVal>
          <c:yVal>
            <c:numRef>
              <c:f>まとめ!$B$32:$I$32</c:f>
              <c:numCache>
                <c:formatCode>0</c:formatCode>
                <c:ptCount val="8"/>
                <c:pt idx="0">
                  <c:v>125</c:v>
                </c:pt>
                <c:pt idx="1">
                  <c:v>106.00018501281738</c:v>
                </c:pt>
                <c:pt idx="2">
                  <c:v>140.0001049041748</c:v>
                </c:pt>
                <c:pt idx="3">
                  <c:v>119.99988555908203</c:v>
                </c:pt>
                <c:pt idx="4">
                  <c:v>148.00000190734863</c:v>
                </c:pt>
                <c:pt idx="5">
                  <c:v>131.99996948242187</c:v>
                </c:pt>
                <c:pt idx="6">
                  <c:v>137.00008392333984</c:v>
                </c:pt>
                <c:pt idx="7">
                  <c:v>125.99992752075195</c:v>
                </c:pt>
              </c:numCache>
            </c:numRef>
          </c:yVal>
          <c:smooth val="0"/>
        </c:ser>
        <c:ser>
          <c:idx val="2"/>
          <c:order val="1"/>
          <c:tx>
            <c:v>ドメインU 入力なし</c:v>
          </c:tx>
          <c:spPr>
            <a:ln w="12700" cap="flat" cmpd="sng" algn="ctr">
              <a:solidFill>
                <a:srgbClr val="0000FF"/>
              </a:solidFill>
              <a:prstDash val="solid"/>
            </a:ln>
            <a:effectLst/>
          </c:spPr>
          <c:marker>
            <c:symbol val="circle"/>
            <c:size val="6"/>
            <c:spPr>
              <a:solidFill>
                <a:srgbClr val="0000FF"/>
              </a:solidFill>
              <a:ln w="28575" cap="flat" cmpd="sng" algn="ctr">
                <a:noFill/>
                <a:prstDash val="solid"/>
              </a:ln>
              <a:effectLst/>
            </c:spPr>
          </c:marker>
          <c:xVal>
            <c:numRef>
              <c:f>まとめ!$B$17:$I$17</c:f>
              <c:numCache>
                <c:formatCode>General</c:formatCode>
                <c:ptCount val="8"/>
                <c:pt idx="0">
                  <c:v>256</c:v>
                </c:pt>
                <c:pt idx="1">
                  <c:v>512</c:v>
                </c:pt>
                <c:pt idx="2">
                  <c:v>768</c:v>
                </c:pt>
                <c:pt idx="3">
                  <c:v>1024</c:v>
                </c:pt>
                <c:pt idx="4">
                  <c:v>1280</c:v>
                </c:pt>
                <c:pt idx="5">
                  <c:v>1536</c:v>
                </c:pt>
                <c:pt idx="6">
                  <c:v>1792</c:v>
                </c:pt>
                <c:pt idx="7">
                  <c:v>2048</c:v>
                </c:pt>
              </c:numCache>
            </c:numRef>
          </c:xVal>
          <c:yVal>
            <c:numRef>
              <c:f>まとめ!$B$33:$I$33</c:f>
              <c:numCache>
                <c:formatCode>0</c:formatCode>
                <c:ptCount val="8"/>
                <c:pt idx="0">
                  <c:v>38.000106811523438</c:v>
                </c:pt>
                <c:pt idx="1">
                  <c:v>33.999919891357422</c:v>
                </c:pt>
                <c:pt idx="2">
                  <c:v>59.000015258789063</c:v>
                </c:pt>
                <c:pt idx="3">
                  <c:v>55.000066757202148</c:v>
                </c:pt>
                <c:pt idx="4">
                  <c:v>60.999870300292969</c:v>
                </c:pt>
                <c:pt idx="5">
                  <c:v>69.000005722045898</c:v>
                </c:pt>
                <c:pt idx="6">
                  <c:v>75.00004768371582</c:v>
                </c:pt>
                <c:pt idx="7">
                  <c:v>72.000026702880859</c:v>
                </c:pt>
              </c:numCache>
            </c:numRef>
          </c:yVal>
          <c:smooth val="0"/>
        </c:ser>
        <c:ser>
          <c:idx val="5"/>
          <c:order val="5"/>
          <c:tx>
            <c:v>同期なし</c:v>
          </c:tx>
          <c:spPr>
            <a:ln w="12700">
              <a:solidFill>
                <a:schemeClr val="tx1"/>
              </a:solidFill>
            </a:ln>
          </c:spPr>
          <c:marker>
            <c:symbol val="triangle"/>
            <c:size val="6"/>
            <c:spPr>
              <a:solidFill>
                <a:schemeClr val="tx1"/>
              </a:solidFill>
              <a:ln w="9525">
                <a:solidFill>
                  <a:schemeClr val="tx1"/>
                </a:solidFill>
              </a:ln>
            </c:spPr>
          </c:marker>
          <c:xVal>
            <c:numRef>
              <c:f>まとめ!$B$17:$I$17</c:f>
              <c:numCache>
                <c:formatCode>General</c:formatCode>
                <c:ptCount val="8"/>
                <c:pt idx="0">
                  <c:v>256</c:v>
                </c:pt>
                <c:pt idx="1">
                  <c:v>512</c:v>
                </c:pt>
                <c:pt idx="2">
                  <c:v>768</c:v>
                </c:pt>
                <c:pt idx="3">
                  <c:v>1024</c:v>
                </c:pt>
                <c:pt idx="4">
                  <c:v>1280</c:v>
                </c:pt>
                <c:pt idx="5">
                  <c:v>1536</c:v>
                </c:pt>
                <c:pt idx="6">
                  <c:v>1792</c:v>
                </c:pt>
                <c:pt idx="7">
                  <c:v>2048</c:v>
                </c:pt>
              </c:numCache>
            </c:numRef>
          </c:xVal>
          <c:yVal>
            <c:numRef>
              <c:f>まとめ!$B$24:$I$24</c:f>
              <c:numCache>
                <c:formatCode>General</c:formatCode>
                <c:ptCount val="8"/>
                <c:pt idx="0">
                  <c:v>63.700032234191895</c:v>
                </c:pt>
                <c:pt idx="1">
                  <c:v>65.30003547668457</c:v>
                </c:pt>
                <c:pt idx="2">
                  <c:v>69.299960136413574</c:v>
                </c:pt>
                <c:pt idx="3" formatCode="0.0">
                  <c:v>71.099996566772461</c:v>
                </c:pt>
                <c:pt idx="4">
                  <c:v>82.500004768371582</c:v>
                </c:pt>
                <c:pt idx="5">
                  <c:v>79.800033569335938</c:v>
                </c:pt>
                <c:pt idx="6">
                  <c:v>82.500004768371582</c:v>
                </c:pt>
                <c:pt idx="7">
                  <c:v>95.70000171661377</c:v>
                </c:pt>
              </c:numCache>
            </c:numRef>
          </c:yVal>
          <c:smooth val="0"/>
        </c:ser>
        <c:dLbls>
          <c:showLegendKey val="0"/>
          <c:showVal val="0"/>
          <c:showCatName val="0"/>
          <c:showSerName val="0"/>
          <c:showPercent val="0"/>
          <c:showBubbleSize val="0"/>
        </c:dLbls>
        <c:axId val="178509696"/>
        <c:axId val="178512256"/>
      </c:scatterChart>
      <c:scatterChart>
        <c:scatterStyle val="lineMarker"/>
        <c:varyColors val="0"/>
        <c:ser>
          <c:idx val="1"/>
          <c:order val="2"/>
          <c:tx>
            <c:v>Dummy</c:v>
          </c:tx>
          <c:spPr>
            <a:ln>
              <a:noFill/>
            </a:ln>
          </c:spPr>
          <c:marker>
            <c:spPr>
              <a:noFill/>
              <a:ln>
                <a:noFill/>
              </a:ln>
            </c:spPr>
          </c:marker>
          <c:xVal>
            <c:numRef>
              <c:f>まとめ!$B$17:$I$17</c:f>
              <c:numCache>
                <c:formatCode>General</c:formatCode>
                <c:ptCount val="8"/>
                <c:pt idx="0">
                  <c:v>256</c:v>
                </c:pt>
                <c:pt idx="1">
                  <c:v>512</c:v>
                </c:pt>
                <c:pt idx="2">
                  <c:v>768</c:v>
                </c:pt>
                <c:pt idx="3">
                  <c:v>1024</c:v>
                </c:pt>
                <c:pt idx="4">
                  <c:v>1280</c:v>
                </c:pt>
                <c:pt idx="5">
                  <c:v>1536</c:v>
                </c:pt>
                <c:pt idx="6">
                  <c:v>1792</c:v>
                </c:pt>
                <c:pt idx="7">
                  <c:v>2048</c:v>
                </c:pt>
              </c:numCache>
            </c:numRef>
          </c:xVal>
          <c:yVal>
            <c:numRef>
              <c:f>まとめ!$B$18:$I$18</c:f>
              <c:numCache>
                <c:formatCode>0</c:formatCode>
                <c:ptCount val="8"/>
                <c:pt idx="0">
                  <c:v>106.99987411499023</c:v>
                </c:pt>
                <c:pt idx="1">
                  <c:v>134.99999046325684</c:v>
                </c:pt>
                <c:pt idx="2">
                  <c:v>115.99993705749512</c:v>
                </c:pt>
                <c:pt idx="3">
                  <c:v>118.00003051757813</c:v>
                </c:pt>
                <c:pt idx="4">
                  <c:v>151.00002288818359</c:v>
                </c:pt>
                <c:pt idx="5">
                  <c:v>148.00000190734863</c:v>
                </c:pt>
                <c:pt idx="6">
                  <c:v>111.00006103515625</c:v>
                </c:pt>
                <c:pt idx="7">
                  <c:v>131.99996948242187</c:v>
                </c:pt>
              </c:numCache>
            </c:numRef>
          </c:yVal>
          <c:smooth val="0"/>
        </c:ser>
        <c:dLbls>
          <c:showLegendKey val="0"/>
          <c:showVal val="0"/>
          <c:showCatName val="0"/>
          <c:showSerName val="0"/>
          <c:showPercent val="0"/>
          <c:showBubbleSize val="0"/>
        </c:dLbls>
        <c:axId val="178528256"/>
        <c:axId val="178514176"/>
      </c:scatterChart>
      <c:valAx>
        <c:axId val="178509696"/>
        <c:scaling>
          <c:orientation val="minMax"/>
          <c:max val="2048"/>
        </c:scaling>
        <c:delete val="0"/>
        <c:axPos val="b"/>
        <c:title>
          <c:tx>
            <c:rich>
              <a:bodyPr/>
              <a:lstStyle/>
              <a:p>
                <a:pPr>
                  <a:defRPr/>
                </a:pPr>
                <a:r>
                  <a:rPr lang="en-US" dirty="0"/>
                  <a:t>memory size of </a:t>
                </a:r>
                <a:r>
                  <a:rPr lang="en-US" dirty="0" smtClean="0"/>
                  <a:t>user</a:t>
                </a:r>
                <a:r>
                  <a:rPr lang="en-US" baseline="0" dirty="0" smtClean="0"/>
                  <a:t> VM</a:t>
                </a:r>
                <a:r>
                  <a:rPr lang="en-US" dirty="0" smtClean="0"/>
                  <a:t> </a:t>
                </a:r>
                <a:r>
                  <a:rPr lang="en-US" dirty="0"/>
                  <a:t>(MB)</a:t>
                </a:r>
                <a:endParaRPr lang="ja-JP" dirty="0"/>
              </a:p>
            </c:rich>
          </c:tx>
          <c:layout>
            <c:manualLayout>
              <c:xMode val="edge"/>
              <c:yMode val="edge"/>
              <c:x val="0.37485440304213946"/>
              <c:y val="0.92380807923088937"/>
            </c:manualLayout>
          </c:layout>
          <c:overlay val="0"/>
        </c:title>
        <c:numFmt formatCode="General" sourceLinked="1"/>
        <c:majorTickMark val="in"/>
        <c:minorTickMark val="in"/>
        <c:tickLblPos val="nextTo"/>
        <c:spPr>
          <a:ln>
            <a:solidFill>
              <a:sysClr val="windowText" lastClr="000000"/>
            </a:solidFill>
          </a:ln>
        </c:spPr>
        <c:crossAx val="178512256"/>
        <c:crosses val="autoZero"/>
        <c:crossBetween val="midCat"/>
        <c:majorUnit val="512"/>
        <c:minorUnit val="256"/>
      </c:valAx>
      <c:valAx>
        <c:axId val="178512256"/>
        <c:scaling>
          <c:orientation val="minMax"/>
          <c:max val="250"/>
        </c:scaling>
        <c:delete val="0"/>
        <c:axPos val="l"/>
        <c:title>
          <c:tx>
            <c:rich>
              <a:bodyPr rot="-5400000" vert="horz"/>
              <a:lstStyle/>
              <a:p>
                <a:pPr>
                  <a:defRPr/>
                </a:pPr>
                <a:r>
                  <a:rPr lang="en-US"/>
                  <a:t>downtime (msec)</a:t>
                </a:r>
                <a:endParaRPr lang="ja-JP"/>
              </a:p>
            </c:rich>
          </c:tx>
          <c:layout/>
          <c:overlay val="0"/>
        </c:title>
        <c:numFmt formatCode="0" sourceLinked="1"/>
        <c:majorTickMark val="in"/>
        <c:minorTickMark val="none"/>
        <c:tickLblPos val="nextTo"/>
        <c:spPr>
          <a:ln>
            <a:solidFill>
              <a:sysClr val="windowText" lastClr="000000"/>
            </a:solidFill>
          </a:ln>
        </c:spPr>
        <c:crossAx val="178509696"/>
        <c:crosses val="autoZero"/>
        <c:crossBetween val="midCat"/>
      </c:valAx>
      <c:valAx>
        <c:axId val="178514176"/>
        <c:scaling>
          <c:orientation val="minMax"/>
          <c:max val="250"/>
        </c:scaling>
        <c:delete val="0"/>
        <c:axPos val="r"/>
        <c:numFmt formatCode="0" sourceLinked="1"/>
        <c:majorTickMark val="in"/>
        <c:minorTickMark val="none"/>
        <c:tickLblPos val="none"/>
        <c:spPr>
          <a:ln>
            <a:solidFill>
              <a:schemeClr val="tx1"/>
            </a:solidFill>
          </a:ln>
        </c:spPr>
        <c:crossAx val="178528256"/>
        <c:crosses val="max"/>
        <c:crossBetween val="midCat"/>
        <c:majorUnit val="50"/>
      </c:valAx>
      <c:valAx>
        <c:axId val="178528256"/>
        <c:scaling>
          <c:orientation val="minMax"/>
          <c:max val="2048"/>
        </c:scaling>
        <c:delete val="0"/>
        <c:axPos val="t"/>
        <c:numFmt formatCode="General" sourceLinked="1"/>
        <c:majorTickMark val="in"/>
        <c:minorTickMark val="in"/>
        <c:tickLblPos val="none"/>
        <c:spPr>
          <a:ln>
            <a:solidFill>
              <a:schemeClr val="tx1"/>
            </a:solidFill>
          </a:ln>
        </c:spPr>
        <c:crossAx val="178514176"/>
        <c:crosses val="max"/>
        <c:crossBetween val="midCat"/>
        <c:majorUnit val="512"/>
        <c:minorUnit val="256"/>
      </c:valAx>
      <c:spPr>
        <a:ln>
          <a:solidFill>
            <a:schemeClr val="tx1"/>
          </a:solidFill>
        </a:ln>
      </c:spPr>
    </c:plotArea>
    <c:legend>
      <c:legendPos val="r"/>
      <c:legendEntry>
        <c:idx val="5"/>
        <c:delete val="1"/>
      </c:legendEntry>
      <c:layout>
        <c:manualLayout>
          <c:xMode val="edge"/>
          <c:yMode val="edge"/>
          <c:x val="0.1773203930903986"/>
          <c:y val="7.8080099924755106E-2"/>
          <c:w val="0.74048784152428171"/>
          <c:h val="0.14612043422973084"/>
        </c:manualLayout>
      </c:layout>
      <c:overlay val="1"/>
      <c:spPr>
        <a:ln>
          <a:solidFill>
            <a:schemeClr val="tx1"/>
          </a:solidFill>
        </a:ln>
      </c:spPr>
      <c:txPr>
        <a:bodyPr/>
        <a:lstStyle/>
        <a:p>
          <a:pPr>
            <a:defRPr sz="1400"/>
          </a:pPr>
          <a:endParaRPr lang="ja-JP"/>
        </a:p>
      </c:txPr>
    </c:legend>
    <c:plotVisOnly val="1"/>
    <c:dispBlanksAs val="gap"/>
    <c:showDLblsOverMax val="0"/>
  </c:chart>
  <c:spPr>
    <a:ln>
      <a:noFill/>
    </a:ln>
  </c:spPr>
  <c:txPr>
    <a:bodyPr/>
    <a:lstStyle/>
    <a:p>
      <a:pPr>
        <a:defRPr sz="1400" b="0">
          <a:latin typeface="IPA Pゴシック" panose="020B0500000000000000" pitchFamily="50" charset="-128"/>
          <a:ea typeface="IPA Pゴシック" panose="020B0500000000000000" pitchFamily="50" charset="-128"/>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VNC</c:v>
          </c:tx>
          <c:spPr>
            <a:ln w="12700">
              <a:solidFill>
                <a:srgbClr val="FF0000"/>
              </a:solidFill>
            </a:ln>
          </c:spPr>
          <c:marker>
            <c:symbol val="square"/>
            <c:size val="5"/>
            <c:spPr>
              <a:solidFill>
                <a:srgbClr val="FF0000"/>
              </a:solidFill>
              <a:ln>
                <a:solidFill>
                  <a:srgbClr val="FF0000"/>
                </a:solidFill>
              </a:ln>
            </c:spPr>
          </c:marker>
          <c:xVal>
            <c:numRef>
              <c:f>'C:\Users\kawasho\Downloads\[20140720_Xen-DMORE_MigrationTime.xlsx]DomU 変化'!$L$2:$S$2</c:f>
              <c:numCache>
                <c:formatCode>General</c:formatCode>
                <c:ptCount val="8"/>
                <c:pt idx="0">
                  <c:v>256</c:v>
                </c:pt>
                <c:pt idx="1">
                  <c:v>512</c:v>
                </c:pt>
                <c:pt idx="2">
                  <c:v>768</c:v>
                </c:pt>
                <c:pt idx="3">
                  <c:v>1024</c:v>
                </c:pt>
                <c:pt idx="4">
                  <c:v>1280</c:v>
                </c:pt>
                <c:pt idx="5">
                  <c:v>1536</c:v>
                </c:pt>
                <c:pt idx="6">
                  <c:v>1792</c:v>
                </c:pt>
                <c:pt idx="7">
                  <c:v>2048</c:v>
                </c:pt>
              </c:numCache>
            </c:numRef>
          </c:xVal>
          <c:yVal>
            <c:numRef>
              <c:f>'[Xen-DMORE_VNC+SSH_Downtime.xlsx]Final'!$B$18:$I$18</c:f>
              <c:numCache>
                <c:formatCode>0</c:formatCode>
                <c:ptCount val="8"/>
                <c:pt idx="0">
                  <c:v>814.90699999999993</c:v>
                </c:pt>
                <c:pt idx="1">
                  <c:v>826.77700000000004</c:v>
                </c:pt>
                <c:pt idx="2">
                  <c:v>787.49300000000017</c:v>
                </c:pt>
                <c:pt idx="3">
                  <c:v>714.15499999999997</c:v>
                </c:pt>
                <c:pt idx="4">
                  <c:v>711.85899999999992</c:v>
                </c:pt>
                <c:pt idx="5">
                  <c:v>652.6339999999999</c:v>
                </c:pt>
                <c:pt idx="6">
                  <c:v>808.92300000000012</c:v>
                </c:pt>
                <c:pt idx="7">
                  <c:v>668.125</c:v>
                </c:pt>
              </c:numCache>
            </c:numRef>
          </c:yVal>
          <c:smooth val="0"/>
        </c:ser>
        <c:ser>
          <c:idx val="2"/>
          <c:order val="2"/>
          <c:tx>
            <c:v>SSH</c:v>
          </c:tx>
          <c:spPr>
            <a:ln w="12700">
              <a:solidFill>
                <a:srgbClr val="0000FF"/>
              </a:solidFill>
            </a:ln>
          </c:spPr>
          <c:marker>
            <c:symbol val="circle"/>
            <c:size val="5"/>
            <c:spPr>
              <a:solidFill>
                <a:srgbClr val="0000FF"/>
              </a:solidFill>
              <a:ln>
                <a:noFill/>
              </a:ln>
            </c:spPr>
          </c:marker>
          <c:xVal>
            <c:numRef>
              <c:f>'[Xen-DMORE_VNC+SSH_Downtime.xlsx]Final'!$B$30:$I$30</c:f>
              <c:numCache>
                <c:formatCode>General</c:formatCode>
                <c:ptCount val="8"/>
                <c:pt idx="0">
                  <c:v>256</c:v>
                </c:pt>
                <c:pt idx="1">
                  <c:v>512</c:v>
                </c:pt>
                <c:pt idx="2">
                  <c:v>768</c:v>
                </c:pt>
                <c:pt idx="3">
                  <c:v>1024</c:v>
                </c:pt>
                <c:pt idx="4">
                  <c:v>1280</c:v>
                </c:pt>
                <c:pt idx="5">
                  <c:v>1536</c:v>
                </c:pt>
                <c:pt idx="6">
                  <c:v>1792</c:v>
                </c:pt>
                <c:pt idx="7">
                  <c:v>2048</c:v>
                </c:pt>
              </c:numCache>
            </c:numRef>
          </c:xVal>
          <c:yVal>
            <c:numRef>
              <c:f>'[Xen-DMORE_VNC+SSH_Downtime.xlsx]Final'!$B$31:$I$31</c:f>
              <c:numCache>
                <c:formatCode>0.00</c:formatCode>
                <c:ptCount val="8"/>
                <c:pt idx="0">
                  <c:v>664.04702659999998</c:v>
                </c:pt>
                <c:pt idx="1">
                  <c:v>661.2582208</c:v>
                </c:pt>
                <c:pt idx="2">
                  <c:v>663.95359050000002</c:v>
                </c:pt>
                <c:pt idx="3">
                  <c:v>654.40124969999999</c:v>
                </c:pt>
                <c:pt idx="4">
                  <c:v>666.82977689999996</c:v>
                </c:pt>
                <c:pt idx="5">
                  <c:v>637.5320435000001</c:v>
                </c:pt>
                <c:pt idx="6">
                  <c:v>655.52783019999993</c:v>
                </c:pt>
                <c:pt idx="7">
                  <c:v>638.88249389999999</c:v>
                </c:pt>
              </c:numCache>
            </c:numRef>
          </c:yVal>
          <c:smooth val="0"/>
        </c:ser>
        <c:dLbls>
          <c:showLegendKey val="0"/>
          <c:showVal val="0"/>
          <c:showCatName val="0"/>
          <c:showSerName val="0"/>
          <c:showPercent val="0"/>
          <c:showBubbleSize val="0"/>
        </c:dLbls>
        <c:axId val="178590464"/>
        <c:axId val="178592768"/>
      </c:scatterChart>
      <c:scatterChart>
        <c:scatterStyle val="lineMarker"/>
        <c:varyColors val="0"/>
        <c:ser>
          <c:idx val="1"/>
          <c:order val="1"/>
          <c:tx>
            <c:v>2</c:v>
          </c:tx>
          <c:spPr>
            <a:ln w="12700">
              <a:noFill/>
            </a:ln>
          </c:spPr>
          <c:marker>
            <c:symbol val="square"/>
            <c:size val="5"/>
            <c:spPr>
              <a:noFill/>
              <a:ln w="12700">
                <a:noFill/>
              </a:ln>
            </c:spPr>
          </c:marker>
          <c:xVal>
            <c:numRef>
              <c:f>'C:\Users\kawasho\Downloads\[20140720_Xen-DMORE_MigrationTime.xlsx]DomU 変化'!$L$2:$S$2</c:f>
              <c:numCache>
                <c:formatCode>General</c:formatCode>
                <c:ptCount val="8"/>
                <c:pt idx="0">
                  <c:v>256</c:v>
                </c:pt>
                <c:pt idx="1">
                  <c:v>512</c:v>
                </c:pt>
                <c:pt idx="2">
                  <c:v>768</c:v>
                </c:pt>
                <c:pt idx="3">
                  <c:v>1024</c:v>
                </c:pt>
                <c:pt idx="4">
                  <c:v>1280</c:v>
                </c:pt>
                <c:pt idx="5">
                  <c:v>1536</c:v>
                </c:pt>
                <c:pt idx="6">
                  <c:v>1792</c:v>
                </c:pt>
                <c:pt idx="7">
                  <c:v>2048</c:v>
                </c:pt>
              </c:numCache>
            </c:numRef>
          </c:xVal>
          <c:yVal>
            <c:numRef>
              <c:f>'[Xen-DMORE_VNC+SSH_Downtime.xlsx]Final'!$B$18:$I$18</c:f>
              <c:numCache>
                <c:formatCode>0</c:formatCode>
                <c:ptCount val="8"/>
                <c:pt idx="0">
                  <c:v>814.90699999999993</c:v>
                </c:pt>
                <c:pt idx="1">
                  <c:v>826.77700000000004</c:v>
                </c:pt>
                <c:pt idx="2">
                  <c:v>787.49300000000017</c:v>
                </c:pt>
                <c:pt idx="3">
                  <c:v>714.15499999999997</c:v>
                </c:pt>
                <c:pt idx="4">
                  <c:v>711.85899999999992</c:v>
                </c:pt>
                <c:pt idx="5">
                  <c:v>652.6339999999999</c:v>
                </c:pt>
                <c:pt idx="6">
                  <c:v>808.92300000000012</c:v>
                </c:pt>
                <c:pt idx="7">
                  <c:v>668.125</c:v>
                </c:pt>
              </c:numCache>
            </c:numRef>
          </c:yVal>
          <c:smooth val="0"/>
        </c:ser>
        <c:dLbls>
          <c:showLegendKey val="0"/>
          <c:showVal val="0"/>
          <c:showCatName val="0"/>
          <c:showSerName val="0"/>
          <c:showPercent val="0"/>
          <c:showBubbleSize val="0"/>
        </c:dLbls>
        <c:axId val="178600576"/>
        <c:axId val="178599040"/>
      </c:scatterChart>
      <c:valAx>
        <c:axId val="178590464"/>
        <c:scaling>
          <c:orientation val="minMax"/>
          <c:max val="2048"/>
          <c:min val="0"/>
        </c:scaling>
        <c:delete val="0"/>
        <c:axPos val="b"/>
        <c:title>
          <c:tx>
            <c:rich>
              <a:bodyPr/>
              <a:lstStyle/>
              <a:p>
                <a:pPr>
                  <a:defRPr/>
                </a:pPr>
                <a:r>
                  <a:rPr lang="en-US" dirty="0"/>
                  <a:t>memory size of </a:t>
                </a:r>
                <a:r>
                  <a:rPr lang="en-US" dirty="0" smtClean="0"/>
                  <a:t>user</a:t>
                </a:r>
                <a:r>
                  <a:rPr lang="en-US" baseline="0" dirty="0" smtClean="0"/>
                  <a:t> VM</a:t>
                </a:r>
                <a:r>
                  <a:rPr lang="en-US" dirty="0" smtClean="0"/>
                  <a:t> </a:t>
                </a:r>
                <a:r>
                  <a:rPr lang="en-US" dirty="0"/>
                  <a:t>(MB)</a:t>
                </a:r>
                <a:endParaRPr lang="ja-JP" dirty="0"/>
              </a:p>
            </c:rich>
          </c:tx>
          <c:layout/>
          <c:overlay val="0"/>
        </c:title>
        <c:numFmt formatCode="General" sourceLinked="1"/>
        <c:majorTickMark val="in"/>
        <c:minorTickMark val="in"/>
        <c:tickLblPos val="nextTo"/>
        <c:spPr>
          <a:ln>
            <a:solidFill>
              <a:sysClr val="windowText" lastClr="000000"/>
            </a:solidFill>
          </a:ln>
        </c:spPr>
        <c:crossAx val="178592768"/>
        <c:crosses val="autoZero"/>
        <c:crossBetween val="midCat"/>
        <c:majorUnit val="512"/>
        <c:minorUnit val="256"/>
      </c:valAx>
      <c:valAx>
        <c:axId val="178592768"/>
        <c:scaling>
          <c:orientation val="minMax"/>
          <c:max val="1000"/>
          <c:min val="0"/>
        </c:scaling>
        <c:delete val="0"/>
        <c:axPos val="l"/>
        <c:title>
          <c:tx>
            <c:rich>
              <a:bodyPr rot="-5400000" vert="horz"/>
              <a:lstStyle/>
              <a:p>
                <a:pPr>
                  <a:defRPr/>
                </a:pPr>
                <a:r>
                  <a:rPr lang="en-US"/>
                  <a:t>downtime (msec)</a:t>
                </a:r>
                <a:endParaRPr lang="ja-JP"/>
              </a:p>
            </c:rich>
          </c:tx>
          <c:layout/>
          <c:overlay val="0"/>
        </c:title>
        <c:numFmt formatCode="0" sourceLinked="1"/>
        <c:majorTickMark val="in"/>
        <c:minorTickMark val="none"/>
        <c:tickLblPos val="nextTo"/>
        <c:spPr>
          <a:ln>
            <a:solidFill>
              <a:sysClr val="windowText" lastClr="000000"/>
            </a:solidFill>
          </a:ln>
        </c:spPr>
        <c:crossAx val="178590464"/>
        <c:crosses val="autoZero"/>
        <c:crossBetween val="midCat"/>
        <c:majorUnit val="200"/>
      </c:valAx>
      <c:valAx>
        <c:axId val="178599040"/>
        <c:scaling>
          <c:orientation val="minMax"/>
          <c:max val="1000"/>
        </c:scaling>
        <c:delete val="0"/>
        <c:axPos val="r"/>
        <c:numFmt formatCode="0" sourceLinked="1"/>
        <c:majorTickMark val="in"/>
        <c:minorTickMark val="none"/>
        <c:tickLblPos val="none"/>
        <c:spPr>
          <a:ln>
            <a:solidFill>
              <a:sysClr val="windowText" lastClr="000000"/>
            </a:solidFill>
          </a:ln>
        </c:spPr>
        <c:crossAx val="178600576"/>
        <c:crosses val="max"/>
        <c:crossBetween val="midCat"/>
        <c:majorUnit val="200"/>
      </c:valAx>
      <c:valAx>
        <c:axId val="178600576"/>
        <c:scaling>
          <c:orientation val="minMax"/>
          <c:max val="2048"/>
        </c:scaling>
        <c:delete val="0"/>
        <c:axPos val="t"/>
        <c:numFmt formatCode="General" sourceLinked="1"/>
        <c:majorTickMark val="in"/>
        <c:minorTickMark val="in"/>
        <c:tickLblPos val="none"/>
        <c:spPr>
          <a:ln>
            <a:solidFill>
              <a:sysClr val="windowText" lastClr="000000"/>
            </a:solidFill>
          </a:ln>
        </c:spPr>
        <c:crossAx val="178599040"/>
        <c:crosses val="max"/>
        <c:crossBetween val="midCat"/>
        <c:majorUnit val="512"/>
        <c:minorUnit val="256"/>
      </c:valAx>
      <c:spPr>
        <a:ln>
          <a:solidFill>
            <a:sysClr val="windowText" lastClr="000000"/>
          </a:solidFill>
        </a:ln>
      </c:spPr>
    </c:plotArea>
    <c:legend>
      <c:legendPos val="r"/>
      <c:legendEntry>
        <c:idx val="2"/>
        <c:delete val="1"/>
      </c:legendEntry>
      <c:layout>
        <c:manualLayout>
          <c:xMode val="edge"/>
          <c:yMode val="edge"/>
          <c:x val="0.2192710204180473"/>
          <c:y val="0.59631485803688222"/>
          <c:w val="0.17251765817981032"/>
          <c:h val="0.14362816574653922"/>
        </c:manualLayout>
      </c:layout>
      <c:overlay val="1"/>
      <c:spPr>
        <a:ln>
          <a:solidFill>
            <a:sysClr val="windowText" lastClr="000000"/>
          </a:solidFill>
        </a:ln>
      </c:spPr>
    </c:legend>
    <c:plotVisOnly val="1"/>
    <c:dispBlanksAs val="gap"/>
    <c:showDLblsOverMax val="0"/>
  </c:chart>
  <c:spPr>
    <a:ln>
      <a:noFill/>
    </a:ln>
  </c:spPr>
  <c:txPr>
    <a:bodyPr/>
    <a:lstStyle/>
    <a:p>
      <a:pPr>
        <a:defRPr sz="1400" b="0">
          <a:latin typeface="IPA Pゴシック" panose="020B0500000000000000" pitchFamily="50" charset="-128"/>
          <a:ea typeface="IPA Pゴシック" panose="020B0500000000000000" pitchFamily="50" charset="-128"/>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56332240845099"/>
          <c:y val="4.7968530995499803E-2"/>
          <c:w val="0.805816439992741"/>
          <c:h val="0.79449141339259399"/>
        </c:manualLayout>
      </c:layout>
      <c:scatterChart>
        <c:scatterStyle val="lineMarker"/>
        <c:varyColors val="0"/>
        <c:ser>
          <c:idx val="0"/>
          <c:order val="0"/>
          <c:spPr>
            <a:ln w="12700">
              <a:solidFill>
                <a:srgbClr val="FF0000"/>
              </a:solidFill>
            </a:ln>
          </c:spPr>
          <c:marker>
            <c:symbol val="none"/>
          </c:marker>
          <c:xVal>
            <c:numRef>
              <c:f>'FPS Data'!$AZ$93:$AZ$193</c:f>
              <c:numCache>
                <c:formatCode>0_);[Red]\(0\)</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'FPS Data'!$BE$93:$BE$193</c:f>
              <c:numCache>
                <c:formatCode>0.0_);[Red]\(0.0\)</c:formatCode>
                <c:ptCount val="101"/>
                <c:pt idx="0">
                  <c:v>10.80645161290323</c:v>
                </c:pt>
                <c:pt idx="1">
                  <c:v>10.47115384615385</c:v>
                </c:pt>
                <c:pt idx="2">
                  <c:v>9.0776699029126178</c:v>
                </c:pt>
                <c:pt idx="3">
                  <c:v>10.692307692307679</c:v>
                </c:pt>
                <c:pt idx="4">
                  <c:v>9.2692307692307487</c:v>
                </c:pt>
                <c:pt idx="5">
                  <c:v>10.8380952380952</c:v>
                </c:pt>
                <c:pt idx="6">
                  <c:v>10.44660194174752</c:v>
                </c:pt>
                <c:pt idx="7">
                  <c:v>9.077669902912568</c:v>
                </c:pt>
                <c:pt idx="8">
                  <c:v>10.68269230769226</c:v>
                </c:pt>
                <c:pt idx="9">
                  <c:v>10.36893203883492</c:v>
                </c:pt>
                <c:pt idx="10">
                  <c:v>10.952380952380951</c:v>
                </c:pt>
                <c:pt idx="11">
                  <c:v>10.476190476190499</c:v>
                </c:pt>
                <c:pt idx="12">
                  <c:v>9.0480769230769802</c:v>
                </c:pt>
                <c:pt idx="13">
                  <c:v>8.6730769230770157</c:v>
                </c:pt>
                <c:pt idx="14">
                  <c:v>9.3177570093458861</c:v>
                </c:pt>
                <c:pt idx="15">
                  <c:v>10.809523809523901</c:v>
                </c:pt>
                <c:pt idx="16">
                  <c:v>10.361904761904899</c:v>
                </c:pt>
                <c:pt idx="17">
                  <c:v>9</c:v>
                </c:pt>
                <c:pt idx="18">
                  <c:v>9.4205607476636377</c:v>
                </c:pt>
                <c:pt idx="19">
                  <c:v>10.644230769230839</c:v>
                </c:pt>
                <c:pt idx="20">
                  <c:v>9.2075471698114022</c:v>
                </c:pt>
                <c:pt idx="21">
                  <c:v>10.692307692307759</c:v>
                </c:pt>
                <c:pt idx="22">
                  <c:v>9.2358490566037901</c:v>
                </c:pt>
                <c:pt idx="23">
                  <c:v>10.72641509433959</c:v>
                </c:pt>
                <c:pt idx="24">
                  <c:v>9.2924528301886671</c:v>
                </c:pt>
                <c:pt idx="25">
                  <c:v>10.82075471698109</c:v>
                </c:pt>
                <c:pt idx="26">
                  <c:v>9.3047619047618007</c:v>
                </c:pt>
                <c:pt idx="27">
                  <c:v>10.838095238095111</c:v>
                </c:pt>
                <c:pt idx="28">
                  <c:v>9.3428571428569516</c:v>
                </c:pt>
                <c:pt idx="29">
                  <c:v>10.73333333333307</c:v>
                </c:pt>
                <c:pt idx="30">
                  <c:v>9.2336448598128058</c:v>
                </c:pt>
                <c:pt idx="31">
                  <c:v>10.735849056603451</c:v>
                </c:pt>
                <c:pt idx="32">
                  <c:v>9.2285714285711009</c:v>
                </c:pt>
                <c:pt idx="33">
                  <c:v>10.68224299065395</c:v>
                </c:pt>
                <c:pt idx="34">
                  <c:v>9.1999999999998785</c:v>
                </c:pt>
                <c:pt idx="35">
                  <c:v>10.722222222222269</c:v>
                </c:pt>
                <c:pt idx="36">
                  <c:v>9.2403846153847429</c:v>
                </c:pt>
                <c:pt idx="37">
                  <c:v>10.800000000000191</c:v>
                </c:pt>
                <c:pt idx="38">
                  <c:v>9.3653846153849294</c:v>
                </c:pt>
                <c:pt idx="39">
                  <c:v>10.87735849056646</c:v>
                </c:pt>
                <c:pt idx="40">
                  <c:v>9.3714285714291403</c:v>
                </c:pt>
                <c:pt idx="41">
                  <c:v>9.8846153846161311</c:v>
                </c:pt>
                <c:pt idx="42">
                  <c:v>9</c:v>
                </c:pt>
                <c:pt idx="43">
                  <c:v>9.9357798165145645</c:v>
                </c:pt>
                <c:pt idx="44">
                  <c:v>9.2935779816522519</c:v>
                </c:pt>
                <c:pt idx="45">
                  <c:v>9.6111111111120024</c:v>
                </c:pt>
                <c:pt idx="46">
                  <c:v>9.7870370370379902</c:v>
                </c:pt>
                <c:pt idx="47">
                  <c:v>8.7310606060610194</c:v>
                </c:pt>
                <c:pt idx="48">
                  <c:v>9.2072072072082687</c:v>
                </c:pt>
                <c:pt idx="49">
                  <c:v>9.4090909090920256</c:v>
                </c:pt>
                <c:pt idx="50">
                  <c:v>9.5779816513772698</c:v>
                </c:pt>
                <c:pt idx="51">
                  <c:v>9.7222222222233885</c:v>
                </c:pt>
                <c:pt idx="52">
                  <c:v>9.8691588785058446</c:v>
                </c:pt>
                <c:pt idx="53">
                  <c:v>9.8198198198209408</c:v>
                </c:pt>
                <c:pt idx="54">
                  <c:v>9.5752212389392302</c:v>
                </c:pt>
                <c:pt idx="55">
                  <c:v>9.403669724771845</c:v>
                </c:pt>
                <c:pt idx="56">
                  <c:v>9.6074766355152654</c:v>
                </c:pt>
                <c:pt idx="57">
                  <c:v>9.729729729730991</c:v>
                </c:pt>
                <c:pt idx="58">
                  <c:v>10.87962962963096</c:v>
                </c:pt>
                <c:pt idx="59">
                  <c:v>9.9816513761482035</c:v>
                </c:pt>
                <c:pt idx="60">
                  <c:v>9.1574074074088863</c:v>
                </c:pt>
                <c:pt idx="61">
                  <c:v>9.2181818181833783</c:v>
                </c:pt>
                <c:pt idx="62">
                  <c:v>8.1308411214970135</c:v>
                </c:pt>
                <c:pt idx="63">
                  <c:v>8</c:v>
                </c:pt>
                <c:pt idx="64">
                  <c:v>9.6330275229373985</c:v>
                </c:pt>
                <c:pt idx="65">
                  <c:v>10.809090909092451</c:v>
                </c:pt>
                <c:pt idx="66">
                  <c:v>9.9174311926622405</c:v>
                </c:pt>
                <c:pt idx="67">
                  <c:v>9.3211009174330002</c:v>
                </c:pt>
                <c:pt idx="68">
                  <c:v>9.5233644859832776</c:v>
                </c:pt>
                <c:pt idx="69">
                  <c:v>10.75000000000197</c:v>
                </c:pt>
                <c:pt idx="70">
                  <c:v>9</c:v>
                </c:pt>
                <c:pt idx="71">
                  <c:v>9.250000000002105</c:v>
                </c:pt>
                <c:pt idx="72">
                  <c:v>9.4909090909111775</c:v>
                </c:pt>
                <c:pt idx="73">
                  <c:v>6.6666666666687986</c:v>
                </c:pt>
                <c:pt idx="74">
                  <c:v>7</c:v>
                </c:pt>
                <c:pt idx="75">
                  <c:v>9</c:v>
                </c:pt>
                <c:pt idx="76">
                  <c:v>10.57142857143087</c:v>
                </c:pt>
                <c:pt idx="77">
                  <c:v>9.1764705882378017</c:v>
                </c:pt>
                <c:pt idx="78">
                  <c:v>10.73333333333586</c:v>
                </c:pt>
                <c:pt idx="79">
                  <c:v>9.3142857142881503</c:v>
                </c:pt>
                <c:pt idx="80">
                  <c:v>10.83962264151187</c:v>
                </c:pt>
                <c:pt idx="81">
                  <c:v>9.3883495145656735</c:v>
                </c:pt>
                <c:pt idx="82">
                  <c:v>10.94230769231042</c:v>
                </c:pt>
                <c:pt idx="83">
                  <c:v>10.43396226415371</c:v>
                </c:pt>
                <c:pt idx="84">
                  <c:v>9</c:v>
                </c:pt>
                <c:pt idx="85">
                  <c:v>10.45714285714557</c:v>
                </c:pt>
                <c:pt idx="86">
                  <c:v>9</c:v>
                </c:pt>
                <c:pt idx="87">
                  <c:v>10.51456310679915</c:v>
                </c:pt>
                <c:pt idx="88">
                  <c:v>9.1047619047649704</c:v>
                </c:pt>
                <c:pt idx="89">
                  <c:v>10.6666666666697</c:v>
                </c:pt>
                <c:pt idx="90">
                  <c:v>9.1809523809554019</c:v>
                </c:pt>
                <c:pt idx="91">
                  <c:v>10.657142857145701</c:v>
                </c:pt>
                <c:pt idx="92">
                  <c:v>9.2095238095266971</c:v>
                </c:pt>
                <c:pt idx="93">
                  <c:v>10.750000000002901</c:v>
                </c:pt>
                <c:pt idx="94">
                  <c:v>9.2710280373862002</c:v>
                </c:pt>
                <c:pt idx="95">
                  <c:v>10.875000000003091</c:v>
                </c:pt>
                <c:pt idx="96">
                  <c:v>10.466666666669701</c:v>
                </c:pt>
                <c:pt idx="97">
                  <c:v>9.0857142857173994</c:v>
                </c:pt>
                <c:pt idx="98">
                  <c:v>10.590476190479389</c:v>
                </c:pt>
                <c:pt idx="99">
                  <c:v>9.2095238095271021</c:v>
                </c:pt>
                <c:pt idx="100">
                  <c:v>10.590476190479389</c:v>
                </c:pt>
              </c:numCache>
            </c:numRef>
          </c:yVal>
          <c:smooth val="0"/>
        </c:ser>
        <c:dLbls>
          <c:showLegendKey val="0"/>
          <c:showVal val="0"/>
          <c:showCatName val="0"/>
          <c:showSerName val="0"/>
          <c:showPercent val="0"/>
          <c:showBubbleSize val="0"/>
        </c:dLbls>
        <c:axId val="178788992"/>
        <c:axId val="178799744"/>
      </c:scatterChart>
      <c:scatterChart>
        <c:scatterStyle val="lineMarker"/>
        <c:varyColors val="0"/>
        <c:ser>
          <c:idx val="1"/>
          <c:order val="1"/>
          <c:tx>
            <c:v>Dummy</c:v>
          </c:tx>
          <c:spPr>
            <a:ln>
              <a:noFill/>
            </a:ln>
          </c:spPr>
          <c:marker>
            <c:spPr>
              <a:noFill/>
              <a:ln>
                <a:noFill/>
              </a:ln>
            </c:spPr>
          </c:marker>
          <c:xVal>
            <c:numRef>
              <c:f>'FPS Data'!$AZ$93:$AZ$159</c:f>
              <c:numCache>
                <c:formatCode>0_);[Red]\(0\)</c:formatCode>
                <c:ptCount val="6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numCache>
            </c:numRef>
          </c:xVal>
          <c:yVal>
            <c:numRef>
              <c:f>'FPS Data'!$BE$93:$BE$159</c:f>
              <c:numCache>
                <c:formatCode>0.0_);[Red]\(0.0\)</c:formatCode>
                <c:ptCount val="67"/>
                <c:pt idx="0">
                  <c:v>10.80645161290323</c:v>
                </c:pt>
                <c:pt idx="1">
                  <c:v>10.47115384615385</c:v>
                </c:pt>
                <c:pt idx="2">
                  <c:v>9.0776699029126178</c:v>
                </c:pt>
                <c:pt idx="3">
                  <c:v>10.692307692307679</c:v>
                </c:pt>
                <c:pt idx="4">
                  <c:v>9.2692307692307487</c:v>
                </c:pt>
                <c:pt idx="5">
                  <c:v>10.8380952380952</c:v>
                </c:pt>
                <c:pt idx="6">
                  <c:v>10.44660194174752</c:v>
                </c:pt>
                <c:pt idx="7">
                  <c:v>9.077669902912568</c:v>
                </c:pt>
                <c:pt idx="8">
                  <c:v>10.68269230769226</c:v>
                </c:pt>
                <c:pt idx="9">
                  <c:v>10.36893203883492</c:v>
                </c:pt>
                <c:pt idx="10">
                  <c:v>10.952380952380951</c:v>
                </c:pt>
                <c:pt idx="11">
                  <c:v>10.476190476190499</c:v>
                </c:pt>
                <c:pt idx="12">
                  <c:v>9.0480769230769802</c:v>
                </c:pt>
                <c:pt idx="13">
                  <c:v>8.6730769230770157</c:v>
                </c:pt>
                <c:pt idx="14">
                  <c:v>9.3177570093458861</c:v>
                </c:pt>
                <c:pt idx="15">
                  <c:v>10.809523809523901</c:v>
                </c:pt>
                <c:pt idx="16">
                  <c:v>10.361904761904899</c:v>
                </c:pt>
                <c:pt idx="17">
                  <c:v>9</c:v>
                </c:pt>
                <c:pt idx="18">
                  <c:v>9.4205607476636377</c:v>
                </c:pt>
                <c:pt idx="19">
                  <c:v>10.644230769230839</c:v>
                </c:pt>
                <c:pt idx="20">
                  <c:v>9.2075471698114022</c:v>
                </c:pt>
                <c:pt idx="21">
                  <c:v>10.692307692307759</c:v>
                </c:pt>
                <c:pt idx="22">
                  <c:v>9.2358490566037901</c:v>
                </c:pt>
                <c:pt idx="23">
                  <c:v>10.72641509433959</c:v>
                </c:pt>
                <c:pt idx="24">
                  <c:v>9.2924528301886671</c:v>
                </c:pt>
                <c:pt idx="25">
                  <c:v>10.82075471698109</c:v>
                </c:pt>
                <c:pt idx="26">
                  <c:v>9.3047619047618007</c:v>
                </c:pt>
                <c:pt idx="27">
                  <c:v>10.838095238095111</c:v>
                </c:pt>
                <c:pt idx="28">
                  <c:v>9.3428571428569516</c:v>
                </c:pt>
                <c:pt idx="29">
                  <c:v>10.73333333333307</c:v>
                </c:pt>
                <c:pt idx="30">
                  <c:v>9.2336448598128058</c:v>
                </c:pt>
                <c:pt idx="31">
                  <c:v>10.735849056603451</c:v>
                </c:pt>
                <c:pt idx="32">
                  <c:v>9.2285714285711009</c:v>
                </c:pt>
                <c:pt idx="33">
                  <c:v>10.68224299065395</c:v>
                </c:pt>
                <c:pt idx="34">
                  <c:v>9.1999999999998785</c:v>
                </c:pt>
                <c:pt idx="35">
                  <c:v>10.722222222222269</c:v>
                </c:pt>
                <c:pt idx="36">
                  <c:v>9.2403846153847429</c:v>
                </c:pt>
                <c:pt idx="37">
                  <c:v>10.800000000000191</c:v>
                </c:pt>
                <c:pt idx="38">
                  <c:v>9.3653846153849294</c:v>
                </c:pt>
                <c:pt idx="39">
                  <c:v>10.87735849056646</c:v>
                </c:pt>
                <c:pt idx="40">
                  <c:v>9.3714285714291403</c:v>
                </c:pt>
                <c:pt idx="41">
                  <c:v>9.8846153846161311</c:v>
                </c:pt>
                <c:pt idx="42">
                  <c:v>9</c:v>
                </c:pt>
                <c:pt idx="43">
                  <c:v>9.9357798165145645</c:v>
                </c:pt>
                <c:pt idx="44">
                  <c:v>9.2935779816522519</c:v>
                </c:pt>
                <c:pt idx="45">
                  <c:v>9.6111111111120024</c:v>
                </c:pt>
                <c:pt idx="46">
                  <c:v>9.7870370370379902</c:v>
                </c:pt>
                <c:pt idx="47">
                  <c:v>8.7310606060610194</c:v>
                </c:pt>
                <c:pt idx="48">
                  <c:v>9.2072072072082687</c:v>
                </c:pt>
                <c:pt idx="49">
                  <c:v>9.4090909090920256</c:v>
                </c:pt>
                <c:pt idx="50">
                  <c:v>9.5779816513772698</c:v>
                </c:pt>
                <c:pt idx="51">
                  <c:v>9.7222222222233885</c:v>
                </c:pt>
                <c:pt idx="52">
                  <c:v>9.8691588785058446</c:v>
                </c:pt>
                <c:pt idx="53">
                  <c:v>9.8198198198209408</c:v>
                </c:pt>
                <c:pt idx="54">
                  <c:v>9.5752212389392302</c:v>
                </c:pt>
                <c:pt idx="55">
                  <c:v>9.403669724771845</c:v>
                </c:pt>
                <c:pt idx="56">
                  <c:v>9.6074766355152654</c:v>
                </c:pt>
                <c:pt idx="57">
                  <c:v>9.729729729730991</c:v>
                </c:pt>
                <c:pt idx="58">
                  <c:v>10.87962962963096</c:v>
                </c:pt>
                <c:pt idx="59">
                  <c:v>9.9816513761482035</c:v>
                </c:pt>
                <c:pt idx="60">
                  <c:v>9.1574074074088863</c:v>
                </c:pt>
                <c:pt idx="61">
                  <c:v>9.2181818181833783</c:v>
                </c:pt>
                <c:pt idx="62">
                  <c:v>8.1308411214970135</c:v>
                </c:pt>
                <c:pt idx="63">
                  <c:v>8</c:v>
                </c:pt>
                <c:pt idx="64">
                  <c:v>9.6330275229373985</c:v>
                </c:pt>
                <c:pt idx="65">
                  <c:v>10.809090909092451</c:v>
                </c:pt>
                <c:pt idx="66">
                  <c:v>9.9174311926622405</c:v>
                </c:pt>
              </c:numCache>
            </c:numRef>
          </c:yVal>
          <c:smooth val="0"/>
        </c:ser>
        <c:dLbls>
          <c:showLegendKey val="0"/>
          <c:showVal val="0"/>
          <c:showCatName val="0"/>
          <c:showSerName val="0"/>
          <c:showPercent val="0"/>
          <c:showBubbleSize val="0"/>
        </c:dLbls>
        <c:axId val="178807552"/>
        <c:axId val="178801664"/>
      </c:scatterChart>
      <c:valAx>
        <c:axId val="178788992"/>
        <c:scaling>
          <c:orientation val="minMax"/>
          <c:max val="100"/>
          <c:min val="0"/>
        </c:scaling>
        <c:delete val="0"/>
        <c:axPos val="b"/>
        <c:title>
          <c:tx>
            <c:rich>
              <a:bodyPr/>
              <a:lstStyle/>
              <a:p>
                <a:pPr>
                  <a:defRPr/>
                </a:pPr>
                <a:r>
                  <a:rPr lang="en-US"/>
                  <a:t>elapsed time (sec)</a:t>
                </a:r>
                <a:endParaRPr lang="ja-JP"/>
              </a:p>
            </c:rich>
          </c:tx>
          <c:layout/>
          <c:overlay val="0"/>
        </c:title>
        <c:numFmt formatCode="0_);[Red]\(0\)" sourceLinked="1"/>
        <c:majorTickMark val="in"/>
        <c:minorTickMark val="none"/>
        <c:tickLblPos val="nextTo"/>
        <c:spPr>
          <a:ln>
            <a:solidFill>
              <a:schemeClr val="tx1"/>
            </a:solidFill>
          </a:ln>
        </c:spPr>
        <c:crossAx val="178799744"/>
        <c:crosses val="autoZero"/>
        <c:crossBetween val="midCat"/>
        <c:majorUnit val="20"/>
      </c:valAx>
      <c:valAx>
        <c:axId val="178799744"/>
        <c:scaling>
          <c:orientation val="minMax"/>
        </c:scaling>
        <c:delete val="0"/>
        <c:axPos val="l"/>
        <c:title>
          <c:tx>
            <c:rich>
              <a:bodyPr rot="-5400000" vert="horz"/>
              <a:lstStyle/>
              <a:p>
                <a:pPr>
                  <a:defRPr/>
                </a:pPr>
                <a:r>
                  <a:rPr lang="en-US"/>
                  <a:t>frame rate (fps)</a:t>
                </a:r>
                <a:endParaRPr lang="ja-JP"/>
              </a:p>
            </c:rich>
          </c:tx>
          <c:layout/>
          <c:overlay val="0"/>
        </c:title>
        <c:numFmt formatCode="#,##0_);[Red]\(#,##0\)" sourceLinked="0"/>
        <c:majorTickMark val="in"/>
        <c:minorTickMark val="none"/>
        <c:tickLblPos val="nextTo"/>
        <c:spPr>
          <a:ln>
            <a:solidFill>
              <a:schemeClr val="tx1"/>
            </a:solidFill>
          </a:ln>
        </c:spPr>
        <c:crossAx val="178788992"/>
        <c:crosses val="autoZero"/>
        <c:crossBetween val="midCat"/>
      </c:valAx>
      <c:valAx>
        <c:axId val="178801664"/>
        <c:scaling>
          <c:orientation val="minMax"/>
        </c:scaling>
        <c:delete val="0"/>
        <c:axPos val="r"/>
        <c:numFmt formatCode="0.0_);[Red]\(0.0\)" sourceLinked="1"/>
        <c:majorTickMark val="in"/>
        <c:minorTickMark val="none"/>
        <c:tickLblPos val="none"/>
        <c:spPr>
          <a:ln>
            <a:solidFill>
              <a:schemeClr val="tx1"/>
            </a:solidFill>
          </a:ln>
        </c:spPr>
        <c:crossAx val="178807552"/>
        <c:crosses val="max"/>
        <c:crossBetween val="midCat"/>
      </c:valAx>
      <c:valAx>
        <c:axId val="178807552"/>
        <c:scaling>
          <c:orientation val="minMax"/>
          <c:max val="100"/>
          <c:min val="0"/>
        </c:scaling>
        <c:delete val="0"/>
        <c:axPos val="t"/>
        <c:numFmt formatCode="0_);[Red]\(0\)" sourceLinked="1"/>
        <c:majorTickMark val="in"/>
        <c:minorTickMark val="none"/>
        <c:tickLblPos val="none"/>
        <c:spPr>
          <a:ln>
            <a:solidFill>
              <a:schemeClr val="tx1"/>
            </a:solidFill>
          </a:ln>
        </c:spPr>
        <c:crossAx val="178801664"/>
        <c:crosses val="max"/>
        <c:crossBetween val="midCat"/>
        <c:majorUnit val="20"/>
      </c:valAx>
    </c:plotArea>
    <c:plotVisOnly val="1"/>
    <c:dispBlanksAs val="gap"/>
    <c:showDLblsOverMax val="0"/>
  </c:chart>
  <c:spPr>
    <a:ln>
      <a:noFill/>
    </a:ln>
  </c:spPr>
  <c:txPr>
    <a:bodyPr/>
    <a:lstStyle/>
    <a:p>
      <a:pPr>
        <a:defRPr sz="1400">
          <a:latin typeface="IPA Pゴシック" panose="020B0600070205080204" charset="-128"/>
          <a:ea typeface="IPA Pゴシック" panose="020B0600070205080204" charset="-128"/>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'[20140711_Xen-DMORE_マイグレーション前後のキーボードレスポンスタイム_VNC.xlsx]Sheet3'!$I$66</c:f>
              <c:strCache>
                <c:ptCount val="1"/>
              </c:strCache>
            </c:strRef>
          </c:tx>
          <c:spPr>
            <a:ln w="12700">
              <a:solidFill>
                <a:srgbClr val="FF0000"/>
              </a:solidFill>
            </a:ln>
          </c:spPr>
          <c:marker>
            <c:symbol val="none"/>
          </c:marker>
          <c:xVal>
            <c:numRef>
              <c:f>'[20140711_Xen-DMORE_マイグレーション前後のキーボードレスポンスタイム_VNC.xlsx]Sheet3'!$C$60:$C$606</c:f>
              <c:numCache>
                <c:formatCode>0_);[Red]\(0\)</c:formatCode>
                <c:ptCount val="547"/>
                <c:pt idx="0">
                  <c:v>0.2</c:v>
                </c:pt>
                <c:pt idx="1">
                  <c:v>0.4</c:v>
                </c:pt>
                <c:pt idx="2">
                  <c:v>0.6</c:v>
                </c:pt>
                <c:pt idx="3">
                  <c:v>0.80100000000000005</c:v>
                </c:pt>
                <c:pt idx="4">
                  <c:v>1</c:v>
                </c:pt>
                <c:pt idx="5">
                  <c:v>1.2010000000000001</c:v>
                </c:pt>
                <c:pt idx="6">
                  <c:v>1.4</c:v>
                </c:pt>
                <c:pt idx="7">
                  <c:v>1.6</c:v>
                </c:pt>
                <c:pt idx="8">
                  <c:v>1.8</c:v>
                </c:pt>
                <c:pt idx="9">
                  <c:v>2</c:v>
                </c:pt>
                <c:pt idx="10">
                  <c:v>2.2000000000000002</c:v>
                </c:pt>
                <c:pt idx="11">
                  <c:v>2.4</c:v>
                </c:pt>
                <c:pt idx="12">
                  <c:v>2.6</c:v>
                </c:pt>
                <c:pt idx="13">
                  <c:v>2.8</c:v>
                </c:pt>
                <c:pt idx="14">
                  <c:v>3.0009999999999999</c:v>
                </c:pt>
                <c:pt idx="15">
                  <c:v>3.2</c:v>
                </c:pt>
                <c:pt idx="16">
                  <c:v>3.4</c:v>
                </c:pt>
                <c:pt idx="17">
                  <c:v>3.601</c:v>
                </c:pt>
                <c:pt idx="18">
                  <c:v>3.8</c:v>
                </c:pt>
                <c:pt idx="19">
                  <c:v>4.0010000000000003</c:v>
                </c:pt>
                <c:pt idx="20">
                  <c:v>4.2</c:v>
                </c:pt>
                <c:pt idx="21">
                  <c:v>4.4009999999999998</c:v>
                </c:pt>
                <c:pt idx="22">
                  <c:v>4.5999999999999996</c:v>
                </c:pt>
                <c:pt idx="23">
                  <c:v>4.8</c:v>
                </c:pt>
                <c:pt idx="24">
                  <c:v>5</c:v>
                </c:pt>
                <c:pt idx="25">
                  <c:v>5.2039999999999997</c:v>
                </c:pt>
                <c:pt idx="26">
                  <c:v>5.4009999999999998</c:v>
                </c:pt>
                <c:pt idx="27">
                  <c:v>5.6</c:v>
                </c:pt>
                <c:pt idx="28">
                  <c:v>5.8</c:v>
                </c:pt>
                <c:pt idx="29">
                  <c:v>6</c:v>
                </c:pt>
                <c:pt idx="30">
                  <c:v>6.2</c:v>
                </c:pt>
                <c:pt idx="31">
                  <c:v>6.4</c:v>
                </c:pt>
                <c:pt idx="32">
                  <c:v>0.2</c:v>
                </c:pt>
                <c:pt idx="33">
                  <c:v>0.40200000000000002</c:v>
                </c:pt>
                <c:pt idx="34">
                  <c:v>0.6</c:v>
                </c:pt>
                <c:pt idx="35">
                  <c:v>0.80200000000000005</c:v>
                </c:pt>
                <c:pt idx="36">
                  <c:v>1.0009999999999999</c:v>
                </c:pt>
                <c:pt idx="37">
                  <c:v>1.2010000000000001</c:v>
                </c:pt>
                <c:pt idx="38">
                  <c:v>1.4</c:v>
                </c:pt>
                <c:pt idx="39">
                  <c:v>1.6</c:v>
                </c:pt>
                <c:pt idx="40">
                  <c:v>1.8009999999999999</c:v>
                </c:pt>
                <c:pt idx="41">
                  <c:v>2.0009999999999999</c:v>
                </c:pt>
                <c:pt idx="42">
                  <c:v>2.2000000000000002</c:v>
                </c:pt>
                <c:pt idx="43">
                  <c:v>2.4009999999999998</c:v>
                </c:pt>
                <c:pt idx="44">
                  <c:v>0.19900000000000001</c:v>
                </c:pt>
                <c:pt idx="45">
                  <c:v>0.39900000000000002</c:v>
                </c:pt>
                <c:pt idx="46">
                  <c:v>0.59899999999999998</c:v>
                </c:pt>
                <c:pt idx="47">
                  <c:v>0.79900000000000004</c:v>
                </c:pt>
                <c:pt idx="48">
                  <c:v>0.999</c:v>
                </c:pt>
                <c:pt idx="49">
                  <c:v>1.2</c:v>
                </c:pt>
                <c:pt idx="50">
                  <c:v>1.399</c:v>
                </c:pt>
                <c:pt idx="51">
                  <c:v>1.599</c:v>
                </c:pt>
                <c:pt idx="52">
                  <c:v>1.7989999999999999</c:v>
                </c:pt>
                <c:pt idx="53">
                  <c:v>1.9990000000000001</c:v>
                </c:pt>
                <c:pt idx="54">
                  <c:v>2.1989999999999998</c:v>
                </c:pt>
                <c:pt idx="55">
                  <c:v>2.399</c:v>
                </c:pt>
                <c:pt idx="56">
                  <c:v>2.601</c:v>
                </c:pt>
                <c:pt idx="57">
                  <c:v>2.7989999999999999</c:v>
                </c:pt>
                <c:pt idx="58">
                  <c:v>2.9990000000000001</c:v>
                </c:pt>
                <c:pt idx="59">
                  <c:v>3.1989999999999998</c:v>
                </c:pt>
                <c:pt idx="60">
                  <c:v>3.399</c:v>
                </c:pt>
                <c:pt idx="61">
                  <c:v>3.5990000000000002</c:v>
                </c:pt>
                <c:pt idx="62">
                  <c:v>3.7989999999999999</c:v>
                </c:pt>
                <c:pt idx="63">
                  <c:v>3.9990000000000001</c:v>
                </c:pt>
                <c:pt idx="64">
                  <c:v>4.1989999999999998</c:v>
                </c:pt>
                <c:pt idx="65">
                  <c:v>4.399</c:v>
                </c:pt>
                <c:pt idx="66">
                  <c:v>4.5990000000000002</c:v>
                </c:pt>
                <c:pt idx="67">
                  <c:v>4.7990000000000004</c:v>
                </c:pt>
                <c:pt idx="68">
                  <c:v>4.9989999999999997</c:v>
                </c:pt>
                <c:pt idx="69">
                  <c:v>5.1989999999999998</c:v>
                </c:pt>
                <c:pt idx="70">
                  <c:v>5.399</c:v>
                </c:pt>
                <c:pt idx="71">
                  <c:v>5.5990000000000002</c:v>
                </c:pt>
                <c:pt idx="72">
                  <c:v>5.7990000000000004</c:v>
                </c:pt>
                <c:pt idx="73">
                  <c:v>6.0010000000000003</c:v>
                </c:pt>
                <c:pt idx="74">
                  <c:v>6.1989999999999998</c:v>
                </c:pt>
                <c:pt idx="75">
                  <c:v>6.399</c:v>
                </c:pt>
                <c:pt idx="76">
                  <c:v>6.5990000000000002</c:v>
                </c:pt>
                <c:pt idx="77">
                  <c:v>6.8010000000000002</c:v>
                </c:pt>
                <c:pt idx="78">
                  <c:v>7.0019999999999998</c:v>
                </c:pt>
                <c:pt idx="79">
                  <c:v>7.2</c:v>
                </c:pt>
                <c:pt idx="80">
                  <c:v>7.4</c:v>
                </c:pt>
                <c:pt idx="81">
                  <c:v>7.6</c:v>
                </c:pt>
                <c:pt idx="82">
                  <c:v>7.8019999999999996</c:v>
                </c:pt>
                <c:pt idx="83">
                  <c:v>8</c:v>
                </c:pt>
                <c:pt idx="84">
                  <c:v>8.1999999999999993</c:v>
                </c:pt>
                <c:pt idx="85">
                  <c:v>8.4</c:v>
                </c:pt>
                <c:pt idx="86">
                  <c:v>8.6</c:v>
                </c:pt>
                <c:pt idx="87">
                  <c:v>8.8000000000000007</c:v>
                </c:pt>
                <c:pt idx="88">
                  <c:v>9</c:v>
                </c:pt>
                <c:pt idx="89">
                  <c:v>9.1999999999999993</c:v>
                </c:pt>
                <c:pt idx="90">
                  <c:v>9.4009999999999998</c:v>
                </c:pt>
                <c:pt idx="91">
                  <c:v>9.6</c:v>
                </c:pt>
                <c:pt idx="92">
                  <c:v>9.8010000000000002</c:v>
                </c:pt>
                <c:pt idx="93">
                  <c:v>10</c:v>
                </c:pt>
                <c:pt idx="94">
                  <c:v>10.199999999999999</c:v>
                </c:pt>
                <c:pt idx="95">
                  <c:v>10.4</c:v>
                </c:pt>
                <c:pt idx="96">
                  <c:v>10.6</c:v>
                </c:pt>
                <c:pt idx="97">
                  <c:v>10.8</c:v>
                </c:pt>
                <c:pt idx="98">
                  <c:v>11</c:v>
                </c:pt>
                <c:pt idx="99">
                  <c:v>11.2</c:v>
                </c:pt>
                <c:pt idx="100">
                  <c:v>11.4</c:v>
                </c:pt>
                <c:pt idx="101">
                  <c:v>11.6</c:v>
                </c:pt>
                <c:pt idx="102">
                  <c:v>11.801</c:v>
                </c:pt>
                <c:pt idx="103">
                  <c:v>12.002000000000001</c:v>
                </c:pt>
                <c:pt idx="104">
                  <c:v>12.201000000000001</c:v>
                </c:pt>
                <c:pt idx="105">
                  <c:v>12.4</c:v>
                </c:pt>
                <c:pt idx="106">
                  <c:v>12.6</c:v>
                </c:pt>
                <c:pt idx="107">
                  <c:v>12.8</c:v>
                </c:pt>
                <c:pt idx="108">
                  <c:v>13</c:v>
                </c:pt>
                <c:pt idx="109">
                  <c:v>13.202</c:v>
                </c:pt>
                <c:pt idx="110">
                  <c:v>13.401999999999999</c:v>
                </c:pt>
                <c:pt idx="111">
                  <c:v>13.6</c:v>
                </c:pt>
                <c:pt idx="112">
                  <c:v>13.802</c:v>
                </c:pt>
                <c:pt idx="113">
                  <c:v>14</c:v>
                </c:pt>
                <c:pt idx="114">
                  <c:v>14.201000000000001</c:v>
                </c:pt>
                <c:pt idx="115">
                  <c:v>14.4</c:v>
                </c:pt>
                <c:pt idx="116">
                  <c:v>14.6</c:v>
                </c:pt>
                <c:pt idx="117">
                  <c:v>14.802</c:v>
                </c:pt>
                <c:pt idx="118">
                  <c:v>15.002000000000001</c:v>
                </c:pt>
                <c:pt idx="119">
                  <c:v>15.2</c:v>
                </c:pt>
                <c:pt idx="120">
                  <c:v>15.401</c:v>
                </c:pt>
                <c:pt idx="121">
                  <c:v>15.6</c:v>
                </c:pt>
                <c:pt idx="122">
                  <c:v>15.8</c:v>
                </c:pt>
                <c:pt idx="123">
                  <c:v>16</c:v>
                </c:pt>
                <c:pt idx="124">
                  <c:v>16.2</c:v>
                </c:pt>
                <c:pt idx="125">
                  <c:v>16.399999999999999</c:v>
                </c:pt>
                <c:pt idx="126">
                  <c:v>16.600999999999999</c:v>
                </c:pt>
                <c:pt idx="127">
                  <c:v>16.802</c:v>
                </c:pt>
                <c:pt idx="128">
                  <c:v>17.001999999999999</c:v>
                </c:pt>
                <c:pt idx="129">
                  <c:v>17.2</c:v>
                </c:pt>
                <c:pt idx="130">
                  <c:v>17.399999999999999</c:v>
                </c:pt>
                <c:pt idx="131">
                  <c:v>17.600000000000001</c:v>
                </c:pt>
                <c:pt idx="132">
                  <c:v>17.8</c:v>
                </c:pt>
                <c:pt idx="133">
                  <c:v>18</c:v>
                </c:pt>
                <c:pt idx="134">
                  <c:v>18.2</c:v>
                </c:pt>
                <c:pt idx="135">
                  <c:v>18.399999999999999</c:v>
                </c:pt>
                <c:pt idx="136">
                  <c:v>18.600000000000001</c:v>
                </c:pt>
                <c:pt idx="137">
                  <c:v>18.8</c:v>
                </c:pt>
                <c:pt idx="138">
                  <c:v>19</c:v>
                </c:pt>
                <c:pt idx="139">
                  <c:v>19.2</c:v>
                </c:pt>
                <c:pt idx="140">
                  <c:v>19.399999999999999</c:v>
                </c:pt>
                <c:pt idx="141">
                  <c:v>19.600000000000001</c:v>
                </c:pt>
                <c:pt idx="142">
                  <c:v>19.8</c:v>
                </c:pt>
                <c:pt idx="143">
                  <c:v>20</c:v>
                </c:pt>
                <c:pt idx="144">
                  <c:v>20.2</c:v>
                </c:pt>
                <c:pt idx="145">
                  <c:v>20.399999999999999</c:v>
                </c:pt>
                <c:pt idx="146">
                  <c:v>20.6</c:v>
                </c:pt>
                <c:pt idx="147">
                  <c:v>20.8</c:v>
                </c:pt>
                <c:pt idx="148">
                  <c:v>21</c:v>
                </c:pt>
                <c:pt idx="149">
                  <c:v>21.2</c:v>
                </c:pt>
                <c:pt idx="150">
                  <c:v>21.4</c:v>
                </c:pt>
                <c:pt idx="151">
                  <c:v>21.602</c:v>
                </c:pt>
                <c:pt idx="152">
                  <c:v>21.8</c:v>
                </c:pt>
                <c:pt idx="153">
                  <c:v>22.001999999999999</c:v>
                </c:pt>
                <c:pt idx="154">
                  <c:v>22.2</c:v>
                </c:pt>
                <c:pt idx="155">
                  <c:v>22.4</c:v>
                </c:pt>
                <c:pt idx="156">
                  <c:v>22.603000000000002</c:v>
                </c:pt>
                <c:pt idx="157">
                  <c:v>22.8</c:v>
                </c:pt>
                <c:pt idx="158">
                  <c:v>23</c:v>
                </c:pt>
                <c:pt idx="159">
                  <c:v>23.2</c:v>
                </c:pt>
                <c:pt idx="160">
                  <c:v>23.4</c:v>
                </c:pt>
                <c:pt idx="161">
                  <c:v>23.6</c:v>
                </c:pt>
                <c:pt idx="162">
                  <c:v>23.8</c:v>
                </c:pt>
                <c:pt idx="163">
                  <c:v>24</c:v>
                </c:pt>
                <c:pt idx="164">
                  <c:v>24.201000000000001</c:v>
                </c:pt>
                <c:pt idx="165">
                  <c:v>24.401</c:v>
                </c:pt>
                <c:pt idx="166">
                  <c:v>24.600999999999999</c:v>
                </c:pt>
                <c:pt idx="167">
                  <c:v>24.803000000000001</c:v>
                </c:pt>
                <c:pt idx="168">
                  <c:v>25.001000000000001</c:v>
                </c:pt>
                <c:pt idx="169">
                  <c:v>25.202999999999999</c:v>
                </c:pt>
                <c:pt idx="170">
                  <c:v>25.402000000000001</c:v>
                </c:pt>
                <c:pt idx="171">
                  <c:v>25.602</c:v>
                </c:pt>
                <c:pt idx="172">
                  <c:v>25.805</c:v>
                </c:pt>
                <c:pt idx="173">
                  <c:v>26.003</c:v>
                </c:pt>
                <c:pt idx="174">
                  <c:v>26.202999999999999</c:v>
                </c:pt>
                <c:pt idx="175">
                  <c:v>26.407</c:v>
                </c:pt>
                <c:pt idx="176">
                  <c:v>26.603000000000002</c:v>
                </c:pt>
                <c:pt idx="177">
                  <c:v>26.806000000000001</c:v>
                </c:pt>
                <c:pt idx="178">
                  <c:v>27.007000000000001</c:v>
                </c:pt>
                <c:pt idx="179">
                  <c:v>27.21</c:v>
                </c:pt>
                <c:pt idx="180">
                  <c:v>27.41</c:v>
                </c:pt>
                <c:pt idx="181">
                  <c:v>27.608000000000001</c:v>
                </c:pt>
                <c:pt idx="182">
                  <c:v>27.811</c:v>
                </c:pt>
                <c:pt idx="183">
                  <c:v>28.007999999999999</c:v>
                </c:pt>
                <c:pt idx="184">
                  <c:v>28.207999999999998</c:v>
                </c:pt>
                <c:pt idx="185">
                  <c:v>28.405999999999999</c:v>
                </c:pt>
                <c:pt idx="186">
                  <c:v>28.61</c:v>
                </c:pt>
                <c:pt idx="187">
                  <c:v>28.812000000000001</c:v>
                </c:pt>
                <c:pt idx="188">
                  <c:v>29.009</c:v>
                </c:pt>
                <c:pt idx="189">
                  <c:v>29.204000000000001</c:v>
                </c:pt>
                <c:pt idx="190">
                  <c:v>29.408999999999999</c:v>
                </c:pt>
                <c:pt idx="191">
                  <c:v>29.606000000000002</c:v>
                </c:pt>
                <c:pt idx="192">
                  <c:v>29.808</c:v>
                </c:pt>
                <c:pt idx="193">
                  <c:v>30.013000000000002</c:v>
                </c:pt>
                <c:pt idx="194">
                  <c:v>30.209</c:v>
                </c:pt>
                <c:pt idx="195">
                  <c:v>30.408999999999999</c:v>
                </c:pt>
                <c:pt idx="196">
                  <c:v>30.609000000000002</c:v>
                </c:pt>
                <c:pt idx="197">
                  <c:v>30.803999999999998</c:v>
                </c:pt>
                <c:pt idx="198">
                  <c:v>31.006</c:v>
                </c:pt>
                <c:pt idx="199">
                  <c:v>31.207000000000001</c:v>
                </c:pt>
                <c:pt idx="200">
                  <c:v>31.411999999999999</c:v>
                </c:pt>
                <c:pt idx="201">
                  <c:v>31.61</c:v>
                </c:pt>
                <c:pt idx="202">
                  <c:v>31.812999999999999</c:v>
                </c:pt>
                <c:pt idx="203">
                  <c:v>32.008000000000003</c:v>
                </c:pt>
                <c:pt idx="204">
                  <c:v>32.206000000000003</c:v>
                </c:pt>
                <c:pt idx="205">
                  <c:v>32.408999999999999</c:v>
                </c:pt>
                <c:pt idx="206">
                  <c:v>32.607999999999997</c:v>
                </c:pt>
                <c:pt idx="207">
                  <c:v>32.817</c:v>
                </c:pt>
                <c:pt idx="208">
                  <c:v>33.011000000000003</c:v>
                </c:pt>
                <c:pt idx="209">
                  <c:v>33.207999999999998</c:v>
                </c:pt>
                <c:pt idx="210">
                  <c:v>33.408000000000001</c:v>
                </c:pt>
                <c:pt idx="211">
                  <c:v>33.61</c:v>
                </c:pt>
                <c:pt idx="212">
                  <c:v>33.808999999999997</c:v>
                </c:pt>
                <c:pt idx="213">
                  <c:v>34.008000000000003</c:v>
                </c:pt>
                <c:pt idx="214">
                  <c:v>34.204000000000001</c:v>
                </c:pt>
                <c:pt idx="215">
                  <c:v>34.406999999999996</c:v>
                </c:pt>
                <c:pt idx="216">
                  <c:v>34.607999999999997</c:v>
                </c:pt>
                <c:pt idx="217">
                  <c:v>34.808</c:v>
                </c:pt>
                <c:pt idx="218">
                  <c:v>35.009</c:v>
                </c:pt>
                <c:pt idx="219">
                  <c:v>35.209000000000003</c:v>
                </c:pt>
                <c:pt idx="220">
                  <c:v>35.404000000000003</c:v>
                </c:pt>
                <c:pt idx="221">
                  <c:v>35.607999999999997</c:v>
                </c:pt>
                <c:pt idx="222">
                  <c:v>35.808999999999997</c:v>
                </c:pt>
                <c:pt idx="223">
                  <c:v>36.009</c:v>
                </c:pt>
                <c:pt idx="224">
                  <c:v>36.21</c:v>
                </c:pt>
                <c:pt idx="225">
                  <c:v>36.405999999999999</c:v>
                </c:pt>
                <c:pt idx="226">
                  <c:v>36.607999999999997</c:v>
                </c:pt>
                <c:pt idx="227">
                  <c:v>36.81</c:v>
                </c:pt>
                <c:pt idx="228">
                  <c:v>37.009</c:v>
                </c:pt>
                <c:pt idx="229">
                  <c:v>37.21</c:v>
                </c:pt>
                <c:pt idx="230">
                  <c:v>37.408000000000001</c:v>
                </c:pt>
                <c:pt idx="231">
                  <c:v>37.607999999999997</c:v>
                </c:pt>
                <c:pt idx="232">
                  <c:v>37.807000000000002</c:v>
                </c:pt>
                <c:pt idx="233">
                  <c:v>38.005000000000003</c:v>
                </c:pt>
                <c:pt idx="234">
                  <c:v>38.215000000000003</c:v>
                </c:pt>
                <c:pt idx="235">
                  <c:v>38.404000000000003</c:v>
                </c:pt>
                <c:pt idx="236">
                  <c:v>38.606999999999999</c:v>
                </c:pt>
                <c:pt idx="237">
                  <c:v>38.805</c:v>
                </c:pt>
                <c:pt idx="238">
                  <c:v>39.009</c:v>
                </c:pt>
                <c:pt idx="239">
                  <c:v>39.209000000000003</c:v>
                </c:pt>
                <c:pt idx="240">
                  <c:v>39.412999999999997</c:v>
                </c:pt>
                <c:pt idx="241">
                  <c:v>39.609000000000002</c:v>
                </c:pt>
                <c:pt idx="242">
                  <c:v>39.808999999999997</c:v>
                </c:pt>
                <c:pt idx="243">
                  <c:v>40.01</c:v>
                </c:pt>
                <c:pt idx="244">
                  <c:v>40.204999999999998</c:v>
                </c:pt>
                <c:pt idx="245">
                  <c:v>40.408000000000001</c:v>
                </c:pt>
                <c:pt idx="246">
                  <c:v>40.606000000000002</c:v>
                </c:pt>
                <c:pt idx="247">
                  <c:v>40.813000000000002</c:v>
                </c:pt>
                <c:pt idx="248">
                  <c:v>41.008000000000003</c:v>
                </c:pt>
                <c:pt idx="249">
                  <c:v>41.207000000000001</c:v>
                </c:pt>
                <c:pt idx="250">
                  <c:v>41.408000000000001</c:v>
                </c:pt>
                <c:pt idx="251">
                  <c:v>41.610999999999997</c:v>
                </c:pt>
                <c:pt idx="252">
                  <c:v>41.807000000000002</c:v>
                </c:pt>
                <c:pt idx="253">
                  <c:v>42.008000000000003</c:v>
                </c:pt>
                <c:pt idx="254">
                  <c:v>42.209000000000003</c:v>
                </c:pt>
                <c:pt idx="255">
                  <c:v>42.408999999999999</c:v>
                </c:pt>
                <c:pt idx="256">
                  <c:v>42.612000000000002</c:v>
                </c:pt>
                <c:pt idx="257">
                  <c:v>42.81</c:v>
                </c:pt>
                <c:pt idx="258">
                  <c:v>43.005000000000003</c:v>
                </c:pt>
                <c:pt idx="259">
                  <c:v>43.212000000000003</c:v>
                </c:pt>
                <c:pt idx="260">
                  <c:v>43.408999999999999</c:v>
                </c:pt>
                <c:pt idx="261">
                  <c:v>43.61</c:v>
                </c:pt>
                <c:pt idx="262">
                  <c:v>43.811</c:v>
                </c:pt>
                <c:pt idx="263">
                  <c:v>44.009</c:v>
                </c:pt>
                <c:pt idx="264">
                  <c:v>44.206000000000003</c:v>
                </c:pt>
                <c:pt idx="265">
                  <c:v>44.411000000000001</c:v>
                </c:pt>
                <c:pt idx="266">
                  <c:v>44.61</c:v>
                </c:pt>
                <c:pt idx="267">
                  <c:v>44.811</c:v>
                </c:pt>
                <c:pt idx="268">
                  <c:v>45.005000000000003</c:v>
                </c:pt>
                <c:pt idx="269">
                  <c:v>45.209000000000003</c:v>
                </c:pt>
                <c:pt idx="270">
                  <c:v>45.408000000000001</c:v>
                </c:pt>
                <c:pt idx="271">
                  <c:v>45.61</c:v>
                </c:pt>
                <c:pt idx="272">
                  <c:v>45.808999999999997</c:v>
                </c:pt>
                <c:pt idx="273">
                  <c:v>46.012999999999998</c:v>
                </c:pt>
                <c:pt idx="274">
                  <c:v>46.209000000000003</c:v>
                </c:pt>
                <c:pt idx="275">
                  <c:v>46.405000000000001</c:v>
                </c:pt>
                <c:pt idx="276">
                  <c:v>46.609000000000002</c:v>
                </c:pt>
                <c:pt idx="277">
                  <c:v>46.81</c:v>
                </c:pt>
                <c:pt idx="278">
                  <c:v>47.017000000000003</c:v>
                </c:pt>
                <c:pt idx="279">
                  <c:v>47.21</c:v>
                </c:pt>
                <c:pt idx="280">
                  <c:v>47.414999999999999</c:v>
                </c:pt>
                <c:pt idx="281">
                  <c:v>47.61</c:v>
                </c:pt>
                <c:pt idx="282">
                  <c:v>47.811</c:v>
                </c:pt>
                <c:pt idx="283">
                  <c:v>48.009</c:v>
                </c:pt>
                <c:pt idx="284">
                  <c:v>48.212000000000003</c:v>
                </c:pt>
                <c:pt idx="285">
                  <c:v>48.411000000000001</c:v>
                </c:pt>
                <c:pt idx="286">
                  <c:v>48.61</c:v>
                </c:pt>
                <c:pt idx="287">
                  <c:v>48.805999999999997</c:v>
                </c:pt>
                <c:pt idx="288">
                  <c:v>49.01</c:v>
                </c:pt>
                <c:pt idx="289">
                  <c:v>49.21</c:v>
                </c:pt>
                <c:pt idx="290">
                  <c:v>49.414000000000001</c:v>
                </c:pt>
                <c:pt idx="291">
                  <c:v>49.606999999999999</c:v>
                </c:pt>
                <c:pt idx="292">
                  <c:v>49.808</c:v>
                </c:pt>
                <c:pt idx="293">
                  <c:v>50.012</c:v>
                </c:pt>
                <c:pt idx="294">
                  <c:v>50.207999999999998</c:v>
                </c:pt>
                <c:pt idx="295">
                  <c:v>50.408999999999999</c:v>
                </c:pt>
                <c:pt idx="296">
                  <c:v>50.606000000000002</c:v>
                </c:pt>
                <c:pt idx="297">
                  <c:v>50.808</c:v>
                </c:pt>
                <c:pt idx="298">
                  <c:v>51.009</c:v>
                </c:pt>
                <c:pt idx="299">
                  <c:v>51.207999999999998</c:v>
                </c:pt>
                <c:pt idx="300">
                  <c:v>52.3</c:v>
                </c:pt>
                <c:pt idx="301">
                  <c:v>52.402000000000001</c:v>
                </c:pt>
                <c:pt idx="302">
                  <c:v>52.601999999999997</c:v>
                </c:pt>
                <c:pt idx="303">
                  <c:v>52.802</c:v>
                </c:pt>
                <c:pt idx="304">
                  <c:v>53.002000000000002</c:v>
                </c:pt>
                <c:pt idx="305">
                  <c:v>53.201000000000001</c:v>
                </c:pt>
                <c:pt idx="306">
                  <c:v>53.402999999999999</c:v>
                </c:pt>
                <c:pt idx="307">
                  <c:v>53.603999999999999</c:v>
                </c:pt>
                <c:pt idx="308">
                  <c:v>53.802</c:v>
                </c:pt>
                <c:pt idx="309">
                  <c:v>54.002000000000002</c:v>
                </c:pt>
                <c:pt idx="310">
                  <c:v>54.203000000000003</c:v>
                </c:pt>
                <c:pt idx="311">
                  <c:v>54.402000000000001</c:v>
                </c:pt>
                <c:pt idx="312">
                  <c:v>54.600999999999999</c:v>
                </c:pt>
                <c:pt idx="313">
                  <c:v>54.802</c:v>
                </c:pt>
                <c:pt idx="314">
                  <c:v>55.002000000000002</c:v>
                </c:pt>
                <c:pt idx="315">
                  <c:v>55.201999999999998</c:v>
                </c:pt>
                <c:pt idx="316">
                  <c:v>55.402000000000001</c:v>
                </c:pt>
                <c:pt idx="317">
                  <c:v>55.601999999999997</c:v>
                </c:pt>
                <c:pt idx="318">
                  <c:v>55.802</c:v>
                </c:pt>
                <c:pt idx="319">
                  <c:v>56.002000000000002</c:v>
                </c:pt>
                <c:pt idx="320">
                  <c:v>56.201999999999998</c:v>
                </c:pt>
                <c:pt idx="321">
                  <c:v>56.402000000000001</c:v>
                </c:pt>
                <c:pt idx="322">
                  <c:v>56.61</c:v>
                </c:pt>
                <c:pt idx="323">
                  <c:v>56.801000000000002</c:v>
                </c:pt>
                <c:pt idx="324">
                  <c:v>57.002000000000002</c:v>
                </c:pt>
                <c:pt idx="325">
                  <c:v>57.201999999999998</c:v>
                </c:pt>
                <c:pt idx="326">
                  <c:v>57.401000000000003</c:v>
                </c:pt>
                <c:pt idx="327">
                  <c:v>57.601999999999997</c:v>
                </c:pt>
                <c:pt idx="328">
                  <c:v>57.802</c:v>
                </c:pt>
                <c:pt idx="329">
                  <c:v>58.002000000000002</c:v>
                </c:pt>
                <c:pt idx="330">
                  <c:v>58.201999999999998</c:v>
                </c:pt>
                <c:pt idx="331">
                  <c:v>58.405000000000001</c:v>
                </c:pt>
                <c:pt idx="332">
                  <c:v>58.603000000000002</c:v>
                </c:pt>
                <c:pt idx="333">
                  <c:v>58.802999999999997</c:v>
                </c:pt>
                <c:pt idx="334">
                  <c:v>59.003</c:v>
                </c:pt>
                <c:pt idx="335">
                  <c:v>59.204000000000001</c:v>
                </c:pt>
                <c:pt idx="336">
                  <c:v>59.405000000000001</c:v>
                </c:pt>
                <c:pt idx="337">
                  <c:v>59.603999999999999</c:v>
                </c:pt>
                <c:pt idx="338">
                  <c:v>59.805</c:v>
                </c:pt>
                <c:pt idx="339">
                  <c:v>60.003999999999998</c:v>
                </c:pt>
                <c:pt idx="340">
                  <c:v>60.204000000000001</c:v>
                </c:pt>
                <c:pt idx="341">
                  <c:v>60.405000000000001</c:v>
                </c:pt>
                <c:pt idx="342">
                  <c:v>60.604999999999997</c:v>
                </c:pt>
                <c:pt idx="343">
                  <c:v>60.804000000000002</c:v>
                </c:pt>
                <c:pt idx="344">
                  <c:v>61.003999999999998</c:v>
                </c:pt>
                <c:pt idx="345">
                  <c:v>61.204000000000001</c:v>
                </c:pt>
                <c:pt idx="346">
                  <c:v>61.404000000000003</c:v>
                </c:pt>
                <c:pt idx="347">
                  <c:v>61.603999999999999</c:v>
                </c:pt>
                <c:pt idx="348">
                  <c:v>61.804000000000002</c:v>
                </c:pt>
                <c:pt idx="349">
                  <c:v>62.003999999999998</c:v>
                </c:pt>
                <c:pt idx="350">
                  <c:v>62.204000000000001</c:v>
                </c:pt>
                <c:pt idx="351">
                  <c:v>62.404000000000003</c:v>
                </c:pt>
                <c:pt idx="352">
                  <c:v>62.606000000000002</c:v>
                </c:pt>
                <c:pt idx="353">
                  <c:v>62.804000000000002</c:v>
                </c:pt>
                <c:pt idx="354">
                  <c:v>63.005000000000003</c:v>
                </c:pt>
                <c:pt idx="355">
                  <c:v>63.206000000000003</c:v>
                </c:pt>
                <c:pt idx="356">
                  <c:v>63.404000000000003</c:v>
                </c:pt>
                <c:pt idx="357">
                  <c:v>63.604999999999997</c:v>
                </c:pt>
                <c:pt idx="358">
                  <c:v>63.805</c:v>
                </c:pt>
                <c:pt idx="359">
                  <c:v>64.004999999999995</c:v>
                </c:pt>
                <c:pt idx="360">
                  <c:v>64.203999999999994</c:v>
                </c:pt>
                <c:pt idx="361">
                  <c:v>64.403999999999996</c:v>
                </c:pt>
                <c:pt idx="362">
                  <c:v>64.603999999999999</c:v>
                </c:pt>
                <c:pt idx="363">
                  <c:v>64.805999999999997</c:v>
                </c:pt>
                <c:pt idx="364">
                  <c:v>65.004000000000005</c:v>
                </c:pt>
                <c:pt idx="365">
                  <c:v>65.206000000000003</c:v>
                </c:pt>
                <c:pt idx="366">
                  <c:v>65.405000000000001</c:v>
                </c:pt>
                <c:pt idx="367">
                  <c:v>65.603999999999999</c:v>
                </c:pt>
                <c:pt idx="368">
                  <c:v>65.805000000000007</c:v>
                </c:pt>
                <c:pt idx="369">
                  <c:v>66.004000000000005</c:v>
                </c:pt>
                <c:pt idx="370">
                  <c:v>66.203999999999994</c:v>
                </c:pt>
                <c:pt idx="371">
                  <c:v>66.403000000000006</c:v>
                </c:pt>
                <c:pt idx="372">
                  <c:v>66.606999999999999</c:v>
                </c:pt>
                <c:pt idx="373">
                  <c:v>66.807000000000002</c:v>
                </c:pt>
                <c:pt idx="374">
                  <c:v>67.004999999999995</c:v>
                </c:pt>
                <c:pt idx="375">
                  <c:v>67.204999999999998</c:v>
                </c:pt>
                <c:pt idx="376">
                  <c:v>67.403999999999996</c:v>
                </c:pt>
                <c:pt idx="377">
                  <c:v>67.603999999999999</c:v>
                </c:pt>
                <c:pt idx="378">
                  <c:v>67.804000000000002</c:v>
                </c:pt>
                <c:pt idx="379">
                  <c:v>68.004000000000005</c:v>
                </c:pt>
                <c:pt idx="380">
                  <c:v>68.203000000000003</c:v>
                </c:pt>
                <c:pt idx="381">
                  <c:v>68.405000000000001</c:v>
                </c:pt>
                <c:pt idx="382">
                  <c:v>68.605000000000004</c:v>
                </c:pt>
                <c:pt idx="383">
                  <c:v>68.804000000000002</c:v>
                </c:pt>
                <c:pt idx="384">
                  <c:v>69.004999999999995</c:v>
                </c:pt>
                <c:pt idx="385">
                  <c:v>69.203999999999994</c:v>
                </c:pt>
                <c:pt idx="386">
                  <c:v>69.403000000000006</c:v>
                </c:pt>
                <c:pt idx="387">
                  <c:v>69.602999999999994</c:v>
                </c:pt>
                <c:pt idx="388">
                  <c:v>69.804000000000002</c:v>
                </c:pt>
                <c:pt idx="389">
                  <c:v>70.004999999999995</c:v>
                </c:pt>
                <c:pt idx="390">
                  <c:v>70.203999999999994</c:v>
                </c:pt>
                <c:pt idx="391">
                  <c:v>70.403999999999996</c:v>
                </c:pt>
                <c:pt idx="392">
                  <c:v>70.603999999999999</c:v>
                </c:pt>
                <c:pt idx="393">
                  <c:v>70.804000000000002</c:v>
                </c:pt>
                <c:pt idx="394">
                  <c:v>71.004000000000005</c:v>
                </c:pt>
                <c:pt idx="395">
                  <c:v>71.203999999999994</c:v>
                </c:pt>
                <c:pt idx="396">
                  <c:v>71.403999999999996</c:v>
                </c:pt>
                <c:pt idx="397">
                  <c:v>71.603999999999999</c:v>
                </c:pt>
                <c:pt idx="398">
                  <c:v>71.804000000000002</c:v>
                </c:pt>
                <c:pt idx="399">
                  <c:v>72.004000000000005</c:v>
                </c:pt>
                <c:pt idx="400">
                  <c:v>72.204999999999998</c:v>
                </c:pt>
                <c:pt idx="401">
                  <c:v>72.403999999999996</c:v>
                </c:pt>
                <c:pt idx="402">
                  <c:v>72.603999999999999</c:v>
                </c:pt>
                <c:pt idx="403">
                  <c:v>72.804000000000002</c:v>
                </c:pt>
                <c:pt idx="404">
                  <c:v>73.004000000000005</c:v>
                </c:pt>
                <c:pt idx="405">
                  <c:v>73.203000000000003</c:v>
                </c:pt>
                <c:pt idx="406">
                  <c:v>73.403999999999996</c:v>
                </c:pt>
                <c:pt idx="407">
                  <c:v>73.603999999999999</c:v>
                </c:pt>
                <c:pt idx="408">
                  <c:v>73.804000000000002</c:v>
                </c:pt>
                <c:pt idx="409">
                  <c:v>74.004000000000005</c:v>
                </c:pt>
                <c:pt idx="410">
                  <c:v>74.203999999999994</c:v>
                </c:pt>
                <c:pt idx="411">
                  <c:v>74.403999999999996</c:v>
                </c:pt>
                <c:pt idx="412">
                  <c:v>74.603999999999999</c:v>
                </c:pt>
                <c:pt idx="413">
                  <c:v>74.804000000000002</c:v>
                </c:pt>
                <c:pt idx="414">
                  <c:v>75.004000000000005</c:v>
                </c:pt>
                <c:pt idx="415">
                  <c:v>75.203999999999994</c:v>
                </c:pt>
                <c:pt idx="416">
                  <c:v>75.403999999999996</c:v>
                </c:pt>
                <c:pt idx="417">
                  <c:v>75.603999999999999</c:v>
                </c:pt>
                <c:pt idx="418">
                  <c:v>75.805999999999997</c:v>
                </c:pt>
                <c:pt idx="419">
                  <c:v>76.004000000000005</c:v>
                </c:pt>
                <c:pt idx="420">
                  <c:v>76.203999999999994</c:v>
                </c:pt>
                <c:pt idx="421">
                  <c:v>76.405000000000001</c:v>
                </c:pt>
                <c:pt idx="422">
                  <c:v>76.602999999999994</c:v>
                </c:pt>
                <c:pt idx="423">
                  <c:v>76.805999999999997</c:v>
                </c:pt>
                <c:pt idx="424">
                  <c:v>77.006</c:v>
                </c:pt>
                <c:pt idx="425">
                  <c:v>77.203999999999994</c:v>
                </c:pt>
                <c:pt idx="426">
                  <c:v>77.406999999999996</c:v>
                </c:pt>
                <c:pt idx="427">
                  <c:v>77.605000000000004</c:v>
                </c:pt>
                <c:pt idx="428">
                  <c:v>77.805000000000007</c:v>
                </c:pt>
                <c:pt idx="429">
                  <c:v>78.004999999999995</c:v>
                </c:pt>
                <c:pt idx="430">
                  <c:v>78.204999999999998</c:v>
                </c:pt>
                <c:pt idx="431">
                  <c:v>78.405000000000001</c:v>
                </c:pt>
                <c:pt idx="432">
                  <c:v>78.605000000000004</c:v>
                </c:pt>
                <c:pt idx="433">
                  <c:v>78.804000000000002</c:v>
                </c:pt>
                <c:pt idx="434">
                  <c:v>79.004999999999995</c:v>
                </c:pt>
                <c:pt idx="435">
                  <c:v>79.204999999999998</c:v>
                </c:pt>
                <c:pt idx="436">
                  <c:v>79.405000000000001</c:v>
                </c:pt>
                <c:pt idx="437">
                  <c:v>79.605000000000004</c:v>
                </c:pt>
                <c:pt idx="438">
                  <c:v>79.805000000000007</c:v>
                </c:pt>
                <c:pt idx="439">
                  <c:v>80.004999999999995</c:v>
                </c:pt>
                <c:pt idx="440">
                  <c:v>80.204999999999998</c:v>
                </c:pt>
                <c:pt idx="441">
                  <c:v>80.405000000000001</c:v>
                </c:pt>
                <c:pt idx="442">
                  <c:v>80.608000000000004</c:v>
                </c:pt>
                <c:pt idx="443">
                  <c:v>80.805000000000007</c:v>
                </c:pt>
                <c:pt idx="444">
                  <c:v>81.004999999999995</c:v>
                </c:pt>
                <c:pt idx="445">
                  <c:v>81.204999999999998</c:v>
                </c:pt>
                <c:pt idx="446">
                  <c:v>81.405000000000001</c:v>
                </c:pt>
                <c:pt idx="447">
                  <c:v>81.605999999999995</c:v>
                </c:pt>
                <c:pt idx="448">
                  <c:v>81.805000000000007</c:v>
                </c:pt>
                <c:pt idx="449">
                  <c:v>82.004999999999995</c:v>
                </c:pt>
                <c:pt idx="450">
                  <c:v>82.204999999999998</c:v>
                </c:pt>
                <c:pt idx="451">
                  <c:v>82.405000000000001</c:v>
                </c:pt>
                <c:pt idx="452">
                  <c:v>82.605000000000004</c:v>
                </c:pt>
                <c:pt idx="453">
                  <c:v>82.805000000000007</c:v>
                </c:pt>
                <c:pt idx="454">
                  <c:v>83.004999999999995</c:v>
                </c:pt>
                <c:pt idx="455">
                  <c:v>83.204999999999998</c:v>
                </c:pt>
                <c:pt idx="456">
                  <c:v>83.405000000000001</c:v>
                </c:pt>
                <c:pt idx="457">
                  <c:v>83.605000000000004</c:v>
                </c:pt>
                <c:pt idx="458">
                  <c:v>83.804000000000002</c:v>
                </c:pt>
                <c:pt idx="459">
                  <c:v>84.004999999999995</c:v>
                </c:pt>
                <c:pt idx="460">
                  <c:v>84.204999999999998</c:v>
                </c:pt>
                <c:pt idx="461">
                  <c:v>84.405000000000001</c:v>
                </c:pt>
                <c:pt idx="462">
                  <c:v>84.605000000000004</c:v>
                </c:pt>
                <c:pt idx="463">
                  <c:v>84.804000000000002</c:v>
                </c:pt>
                <c:pt idx="464">
                  <c:v>85.004999999999995</c:v>
                </c:pt>
                <c:pt idx="465">
                  <c:v>85.204999999999998</c:v>
                </c:pt>
                <c:pt idx="466">
                  <c:v>85.405000000000001</c:v>
                </c:pt>
                <c:pt idx="467">
                  <c:v>85.605000000000004</c:v>
                </c:pt>
                <c:pt idx="468">
                  <c:v>85.807000000000002</c:v>
                </c:pt>
                <c:pt idx="469">
                  <c:v>86.004999999999995</c:v>
                </c:pt>
                <c:pt idx="470">
                  <c:v>86.204999999999998</c:v>
                </c:pt>
                <c:pt idx="471">
                  <c:v>86.406000000000006</c:v>
                </c:pt>
                <c:pt idx="472">
                  <c:v>86.605000000000004</c:v>
                </c:pt>
                <c:pt idx="473">
                  <c:v>86.805000000000007</c:v>
                </c:pt>
                <c:pt idx="474">
                  <c:v>87.007000000000005</c:v>
                </c:pt>
                <c:pt idx="475">
                  <c:v>87.203999999999994</c:v>
                </c:pt>
                <c:pt idx="476">
                  <c:v>87.403999999999996</c:v>
                </c:pt>
                <c:pt idx="477">
                  <c:v>87.605000000000004</c:v>
                </c:pt>
                <c:pt idx="478">
                  <c:v>87.805000000000007</c:v>
                </c:pt>
                <c:pt idx="479">
                  <c:v>88.004999999999995</c:v>
                </c:pt>
                <c:pt idx="480">
                  <c:v>88.204999999999998</c:v>
                </c:pt>
                <c:pt idx="481">
                  <c:v>88.405000000000001</c:v>
                </c:pt>
                <c:pt idx="482">
                  <c:v>88.605000000000004</c:v>
                </c:pt>
                <c:pt idx="483">
                  <c:v>88.804000000000002</c:v>
                </c:pt>
                <c:pt idx="484">
                  <c:v>89.004999999999995</c:v>
                </c:pt>
                <c:pt idx="485">
                  <c:v>89.204999999999998</c:v>
                </c:pt>
                <c:pt idx="486">
                  <c:v>89.405000000000001</c:v>
                </c:pt>
                <c:pt idx="487">
                  <c:v>89.603999999999999</c:v>
                </c:pt>
                <c:pt idx="488">
                  <c:v>89.805000000000007</c:v>
                </c:pt>
                <c:pt idx="489">
                  <c:v>90.004999999999995</c:v>
                </c:pt>
                <c:pt idx="490">
                  <c:v>90.204999999999998</c:v>
                </c:pt>
                <c:pt idx="491">
                  <c:v>90.405000000000001</c:v>
                </c:pt>
                <c:pt idx="492">
                  <c:v>90.605000000000004</c:v>
                </c:pt>
                <c:pt idx="493">
                  <c:v>90.805000000000007</c:v>
                </c:pt>
                <c:pt idx="494">
                  <c:v>91.004999999999995</c:v>
                </c:pt>
                <c:pt idx="495">
                  <c:v>91.204999999999998</c:v>
                </c:pt>
                <c:pt idx="496">
                  <c:v>91.405000000000001</c:v>
                </c:pt>
                <c:pt idx="497">
                  <c:v>91.608000000000004</c:v>
                </c:pt>
                <c:pt idx="498">
                  <c:v>91.805000000000007</c:v>
                </c:pt>
                <c:pt idx="499">
                  <c:v>92.004999999999995</c:v>
                </c:pt>
                <c:pt idx="500">
                  <c:v>92.206000000000003</c:v>
                </c:pt>
                <c:pt idx="501">
                  <c:v>92.405000000000001</c:v>
                </c:pt>
                <c:pt idx="502">
                  <c:v>92.605000000000004</c:v>
                </c:pt>
                <c:pt idx="503">
                  <c:v>92.805000000000007</c:v>
                </c:pt>
                <c:pt idx="504">
                  <c:v>93.004999999999995</c:v>
                </c:pt>
                <c:pt idx="505">
                  <c:v>93.206000000000003</c:v>
                </c:pt>
                <c:pt idx="506">
                  <c:v>93.405000000000001</c:v>
                </c:pt>
                <c:pt idx="507">
                  <c:v>93.605000000000004</c:v>
                </c:pt>
                <c:pt idx="508">
                  <c:v>93.805000000000007</c:v>
                </c:pt>
                <c:pt idx="509">
                  <c:v>94.004999999999995</c:v>
                </c:pt>
                <c:pt idx="510">
                  <c:v>94.206000000000003</c:v>
                </c:pt>
                <c:pt idx="511">
                  <c:v>94.406000000000006</c:v>
                </c:pt>
                <c:pt idx="512">
                  <c:v>94.605999999999995</c:v>
                </c:pt>
                <c:pt idx="513">
                  <c:v>94.805999999999997</c:v>
                </c:pt>
                <c:pt idx="514">
                  <c:v>95.006</c:v>
                </c:pt>
                <c:pt idx="515">
                  <c:v>95.206000000000003</c:v>
                </c:pt>
                <c:pt idx="516">
                  <c:v>95.406000000000006</c:v>
                </c:pt>
                <c:pt idx="517">
                  <c:v>95.605999999999995</c:v>
                </c:pt>
                <c:pt idx="518">
                  <c:v>95.805999999999997</c:v>
                </c:pt>
                <c:pt idx="519">
                  <c:v>96.006</c:v>
                </c:pt>
                <c:pt idx="520">
                  <c:v>96.206000000000003</c:v>
                </c:pt>
                <c:pt idx="521">
                  <c:v>96.409000000000006</c:v>
                </c:pt>
                <c:pt idx="522">
                  <c:v>96.606999999999999</c:v>
                </c:pt>
                <c:pt idx="523">
                  <c:v>96.807000000000002</c:v>
                </c:pt>
                <c:pt idx="524">
                  <c:v>97.004999999999995</c:v>
                </c:pt>
                <c:pt idx="525">
                  <c:v>97.209000000000003</c:v>
                </c:pt>
                <c:pt idx="526">
                  <c:v>97.406999999999996</c:v>
                </c:pt>
                <c:pt idx="527">
                  <c:v>97.605999999999995</c:v>
                </c:pt>
                <c:pt idx="528">
                  <c:v>97.805999999999997</c:v>
                </c:pt>
                <c:pt idx="529">
                  <c:v>98.006</c:v>
                </c:pt>
                <c:pt idx="530">
                  <c:v>98.206000000000003</c:v>
                </c:pt>
                <c:pt idx="531">
                  <c:v>98.406000000000006</c:v>
                </c:pt>
                <c:pt idx="532">
                  <c:v>98.605000000000004</c:v>
                </c:pt>
                <c:pt idx="533">
                  <c:v>98.807000000000002</c:v>
                </c:pt>
                <c:pt idx="534">
                  <c:v>99.006</c:v>
                </c:pt>
                <c:pt idx="535">
                  <c:v>99.206000000000003</c:v>
                </c:pt>
                <c:pt idx="536">
                  <c:v>99.406000000000006</c:v>
                </c:pt>
                <c:pt idx="537">
                  <c:v>99.606999999999999</c:v>
                </c:pt>
                <c:pt idx="538">
                  <c:v>99.805999999999997</c:v>
                </c:pt>
                <c:pt idx="539">
                  <c:v>100.008</c:v>
                </c:pt>
                <c:pt idx="540">
                  <c:v>100.206</c:v>
                </c:pt>
                <c:pt idx="541">
                  <c:v>100.40600000000001</c:v>
                </c:pt>
                <c:pt idx="542">
                  <c:v>100.608</c:v>
                </c:pt>
                <c:pt idx="543">
                  <c:v>100.806</c:v>
                </c:pt>
                <c:pt idx="544">
                  <c:v>101.006</c:v>
                </c:pt>
                <c:pt idx="545">
                  <c:v>101.206</c:v>
                </c:pt>
                <c:pt idx="546">
                  <c:v>101.408</c:v>
                </c:pt>
              </c:numCache>
            </c:numRef>
          </c:xVal>
          <c:yVal>
            <c:numRef>
              <c:f>'[20140711_Xen-DMORE_マイグレーション前後のキーボードレスポンスタイム_VNC.xlsx]Sheet3'!$E$60:$E$606</c:f>
              <c:numCache>
                <c:formatCode>General</c:formatCode>
                <c:ptCount val="547"/>
                <c:pt idx="0">
                  <c:v>31.68</c:v>
                </c:pt>
                <c:pt idx="1">
                  <c:v>31.84</c:v>
                </c:pt>
                <c:pt idx="2">
                  <c:v>31.87</c:v>
                </c:pt>
                <c:pt idx="3">
                  <c:v>32.04</c:v>
                </c:pt>
                <c:pt idx="4">
                  <c:v>31.42</c:v>
                </c:pt>
                <c:pt idx="5">
                  <c:v>32.07</c:v>
                </c:pt>
                <c:pt idx="6">
                  <c:v>31.63</c:v>
                </c:pt>
                <c:pt idx="7">
                  <c:v>31.73</c:v>
                </c:pt>
                <c:pt idx="8">
                  <c:v>31.69</c:v>
                </c:pt>
                <c:pt idx="9">
                  <c:v>31.52</c:v>
                </c:pt>
                <c:pt idx="10">
                  <c:v>31.62</c:v>
                </c:pt>
                <c:pt idx="11">
                  <c:v>31.76</c:v>
                </c:pt>
                <c:pt idx="12">
                  <c:v>31.86</c:v>
                </c:pt>
                <c:pt idx="13">
                  <c:v>31.93</c:v>
                </c:pt>
                <c:pt idx="14">
                  <c:v>32.96</c:v>
                </c:pt>
                <c:pt idx="15">
                  <c:v>31.77</c:v>
                </c:pt>
                <c:pt idx="16">
                  <c:v>31.56</c:v>
                </c:pt>
                <c:pt idx="17">
                  <c:v>32.03</c:v>
                </c:pt>
                <c:pt idx="18">
                  <c:v>31.88</c:v>
                </c:pt>
                <c:pt idx="19">
                  <c:v>32.78</c:v>
                </c:pt>
                <c:pt idx="20">
                  <c:v>31.89</c:v>
                </c:pt>
                <c:pt idx="21">
                  <c:v>31.98</c:v>
                </c:pt>
                <c:pt idx="22">
                  <c:v>31.53</c:v>
                </c:pt>
                <c:pt idx="23">
                  <c:v>31.64</c:v>
                </c:pt>
                <c:pt idx="24">
                  <c:v>31.58</c:v>
                </c:pt>
                <c:pt idx="25">
                  <c:v>35.26</c:v>
                </c:pt>
                <c:pt idx="26">
                  <c:v>32.94</c:v>
                </c:pt>
                <c:pt idx="27">
                  <c:v>31.73</c:v>
                </c:pt>
                <c:pt idx="28">
                  <c:v>31.49</c:v>
                </c:pt>
                <c:pt idx="29">
                  <c:v>31.69</c:v>
                </c:pt>
                <c:pt idx="30">
                  <c:v>31.43</c:v>
                </c:pt>
                <c:pt idx="31">
                  <c:v>31.46</c:v>
                </c:pt>
                <c:pt idx="32">
                  <c:v>31.76</c:v>
                </c:pt>
                <c:pt idx="33">
                  <c:v>33.08</c:v>
                </c:pt>
                <c:pt idx="34">
                  <c:v>31.8</c:v>
                </c:pt>
                <c:pt idx="35">
                  <c:v>33.06</c:v>
                </c:pt>
                <c:pt idx="36">
                  <c:v>32.08</c:v>
                </c:pt>
                <c:pt idx="37">
                  <c:v>31.91</c:v>
                </c:pt>
                <c:pt idx="38">
                  <c:v>31.91</c:v>
                </c:pt>
                <c:pt idx="39">
                  <c:v>31.82</c:v>
                </c:pt>
                <c:pt idx="40">
                  <c:v>32.82</c:v>
                </c:pt>
                <c:pt idx="41">
                  <c:v>32.369999999999997</c:v>
                </c:pt>
                <c:pt idx="42">
                  <c:v>31.8</c:v>
                </c:pt>
                <c:pt idx="43">
                  <c:v>32.450000000000003</c:v>
                </c:pt>
                <c:pt idx="44">
                  <c:v>31.85</c:v>
                </c:pt>
                <c:pt idx="45">
                  <c:v>31.85</c:v>
                </c:pt>
                <c:pt idx="46">
                  <c:v>31.76</c:v>
                </c:pt>
                <c:pt idx="47">
                  <c:v>31.94</c:v>
                </c:pt>
                <c:pt idx="48">
                  <c:v>31.8</c:v>
                </c:pt>
                <c:pt idx="49">
                  <c:v>31.91</c:v>
                </c:pt>
                <c:pt idx="50">
                  <c:v>31.9</c:v>
                </c:pt>
                <c:pt idx="51">
                  <c:v>31.83</c:v>
                </c:pt>
                <c:pt idx="52">
                  <c:v>31.75</c:v>
                </c:pt>
                <c:pt idx="53">
                  <c:v>31.7</c:v>
                </c:pt>
                <c:pt idx="54">
                  <c:v>31.85</c:v>
                </c:pt>
                <c:pt idx="55">
                  <c:v>31.93</c:v>
                </c:pt>
                <c:pt idx="56">
                  <c:v>33.11</c:v>
                </c:pt>
                <c:pt idx="57">
                  <c:v>31.94</c:v>
                </c:pt>
                <c:pt idx="58">
                  <c:v>31.41</c:v>
                </c:pt>
                <c:pt idx="59">
                  <c:v>31.81</c:v>
                </c:pt>
                <c:pt idx="60">
                  <c:v>31.93</c:v>
                </c:pt>
                <c:pt idx="61">
                  <c:v>31.84</c:v>
                </c:pt>
                <c:pt idx="62">
                  <c:v>31.89</c:v>
                </c:pt>
                <c:pt idx="63">
                  <c:v>31.85</c:v>
                </c:pt>
                <c:pt idx="64">
                  <c:v>31.64</c:v>
                </c:pt>
                <c:pt idx="65">
                  <c:v>31.81</c:v>
                </c:pt>
                <c:pt idx="66">
                  <c:v>31.92</c:v>
                </c:pt>
                <c:pt idx="67">
                  <c:v>31.6</c:v>
                </c:pt>
                <c:pt idx="68">
                  <c:v>31.93</c:v>
                </c:pt>
                <c:pt idx="69">
                  <c:v>31.8</c:v>
                </c:pt>
                <c:pt idx="70">
                  <c:v>31.8</c:v>
                </c:pt>
                <c:pt idx="71">
                  <c:v>31.77</c:v>
                </c:pt>
                <c:pt idx="72">
                  <c:v>31.39</c:v>
                </c:pt>
                <c:pt idx="73">
                  <c:v>33.17</c:v>
                </c:pt>
                <c:pt idx="74">
                  <c:v>31.76</c:v>
                </c:pt>
                <c:pt idx="75">
                  <c:v>31.23</c:v>
                </c:pt>
                <c:pt idx="76">
                  <c:v>31.5</c:v>
                </c:pt>
                <c:pt idx="77">
                  <c:v>32.53</c:v>
                </c:pt>
                <c:pt idx="78">
                  <c:v>33.090000000000003</c:v>
                </c:pt>
                <c:pt idx="79">
                  <c:v>31.48</c:v>
                </c:pt>
                <c:pt idx="80">
                  <c:v>31.47</c:v>
                </c:pt>
                <c:pt idx="81">
                  <c:v>31.65</c:v>
                </c:pt>
                <c:pt idx="82">
                  <c:v>33.090000000000003</c:v>
                </c:pt>
                <c:pt idx="83">
                  <c:v>31.8</c:v>
                </c:pt>
                <c:pt idx="84">
                  <c:v>31.84</c:v>
                </c:pt>
                <c:pt idx="85">
                  <c:v>31.78</c:v>
                </c:pt>
                <c:pt idx="86">
                  <c:v>31.6</c:v>
                </c:pt>
                <c:pt idx="87">
                  <c:v>31.83</c:v>
                </c:pt>
                <c:pt idx="88">
                  <c:v>31.55</c:v>
                </c:pt>
                <c:pt idx="89">
                  <c:v>31.89</c:v>
                </c:pt>
                <c:pt idx="90">
                  <c:v>32.53</c:v>
                </c:pt>
                <c:pt idx="91">
                  <c:v>31.86</c:v>
                </c:pt>
                <c:pt idx="92">
                  <c:v>31.9</c:v>
                </c:pt>
                <c:pt idx="93">
                  <c:v>31.39</c:v>
                </c:pt>
                <c:pt idx="94">
                  <c:v>31.68</c:v>
                </c:pt>
                <c:pt idx="95">
                  <c:v>31.68</c:v>
                </c:pt>
                <c:pt idx="96">
                  <c:v>31.93</c:v>
                </c:pt>
                <c:pt idx="97">
                  <c:v>31.65</c:v>
                </c:pt>
                <c:pt idx="98">
                  <c:v>31.79</c:v>
                </c:pt>
                <c:pt idx="99">
                  <c:v>31.81</c:v>
                </c:pt>
                <c:pt idx="100">
                  <c:v>31.81</c:v>
                </c:pt>
                <c:pt idx="101">
                  <c:v>31.77</c:v>
                </c:pt>
                <c:pt idx="102">
                  <c:v>32.06</c:v>
                </c:pt>
                <c:pt idx="103">
                  <c:v>33.21</c:v>
                </c:pt>
                <c:pt idx="104">
                  <c:v>31.99</c:v>
                </c:pt>
                <c:pt idx="105">
                  <c:v>31.74</c:v>
                </c:pt>
                <c:pt idx="106">
                  <c:v>31.72</c:v>
                </c:pt>
                <c:pt idx="107">
                  <c:v>31.86</c:v>
                </c:pt>
                <c:pt idx="108">
                  <c:v>31.76</c:v>
                </c:pt>
                <c:pt idx="109">
                  <c:v>33.06</c:v>
                </c:pt>
                <c:pt idx="110">
                  <c:v>33.08</c:v>
                </c:pt>
                <c:pt idx="111">
                  <c:v>31.59</c:v>
                </c:pt>
                <c:pt idx="112">
                  <c:v>33.200000000000003</c:v>
                </c:pt>
                <c:pt idx="113">
                  <c:v>31.82</c:v>
                </c:pt>
                <c:pt idx="114">
                  <c:v>32.89</c:v>
                </c:pt>
                <c:pt idx="115">
                  <c:v>31.62</c:v>
                </c:pt>
                <c:pt idx="116">
                  <c:v>31.8</c:v>
                </c:pt>
                <c:pt idx="117">
                  <c:v>33.18</c:v>
                </c:pt>
                <c:pt idx="118">
                  <c:v>33.07</c:v>
                </c:pt>
                <c:pt idx="119">
                  <c:v>31.79</c:v>
                </c:pt>
                <c:pt idx="120">
                  <c:v>31.95</c:v>
                </c:pt>
                <c:pt idx="121">
                  <c:v>31.79</c:v>
                </c:pt>
                <c:pt idx="122">
                  <c:v>31.84</c:v>
                </c:pt>
                <c:pt idx="123">
                  <c:v>31.83</c:v>
                </c:pt>
                <c:pt idx="124">
                  <c:v>31.71</c:v>
                </c:pt>
                <c:pt idx="125">
                  <c:v>31.49</c:v>
                </c:pt>
                <c:pt idx="126">
                  <c:v>32.07</c:v>
                </c:pt>
                <c:pt idx="127">
                  <c:v>33.11</c:v>
                </c:pt>
                <c:pt idx="128">
                  <c:v>33.119999999999997</c:v>
                </c:pt>
                <c:pt idx="129">
                  <c:v>31.94</c:v>
                </c:pt>
                <c:pt idx="130">
                  <c:v>31.33</c:v>
                </c:pt>
                <c:pt idx="131">
                  <c:v>31.5</c:v>
                </c:pt>
                <c:pt idx="132">
                  <c:v>31.66</c:v>
                </c:pt>
                <c:pt idx="133">
                  <c:v>31.88</c:v>
                </c:pt>
                <c:pt idx="134">
                  <c:v>31.56</c:v>
                </c:pt>
                <c:pt idx="135">
                  <c:v>31.1</c:v>
                </c:pt>
                <c:pt idx="136">
                  <c:v>31.55</c:v>
                </c:pt>
                <c:pt idx="137">
                  <c:v>31.84</c:v>
                </c:pt>
                <c:pt idx="138">
                  <c:v>31.75</c:v>
                </c:pt>
                <c:pt idx="139">
                  <c:v>31.63</c:v>
                </c:pt>
                <c:pt idx="140">
                  <c:v>31.93</c:v>
                </c:pt>
                <c:pt idx="141">
                  <c:v>31.3</c:v>
                </c:pt>
                <c:pt idx="142">
                  <c:v>31.74</c:v>
                </c:pt>
                <c:pt idx="143">
                  <c:v>31.62</c:v>
                </c:pt>
                <c:pt idx="144">
                  <c:v>31.47</c:v>
                </c:pt>
                <c:pt idx="145">
                  <c:v>31.82</c:v>
                </c:pt>
                <c:pt idx="146">
                  <c:v>31.39</c:v>
                </c:pt>
                <c:pt idx="147">
                  <c:v>31.73</c:v>
                </c:pt>
                <c:pt idx="148">
                  <c:v>31.81</c:v>
                </c:pt>
                <c:pt idx="149">
                  <c:v>31.49</c:v>
                </c:pt>
                <c:pt idx="150">
                  <c:v>31.53</c:v>
                </c:pt>
                <c:pt idx="151">
                  <c:v>33.090000000000003</c:v>
                </c:pt>
                <c:pt idx="152">
                  <c:v>31.56</c:v>
                </c:pt>
                <c:pt idx="153">
                  <c:v>33.18</c:v>
                </c:pt>
                <c:pt idx="154">
                  <c:v>31.86</c:v>
                </c:pt>
                <c:pt idx="155">
                  <c:v>31.86</c:v>
                </c:pt>
                <c:pt idx="156">
                  <c:v>34.11</c:v>
                </c:pt>
                <c:pt idx="157">
                  <c:v>31.54</c:v>
                </c:pt>
                <c:pt idx="158">
                  <c:v>31.94</c:v>
                </c:pt>
                <c:pt idx="159">
                  <c:v>31.71</c:v>
                </c:pt>
                <c:pt idx="160">
                  <c:v>31.65</c:v>
                </c:pt>
                <c:pt idx="161">
                  <c:v>31.74</c:v>
                </c:pt>
                <c:pt idx="162">
                  <c:v>31.37</c:v>
                </c:pt>
                <c:pt idx="163">
                  <c:v>31.74</c:v>
                </c:pt>
                <c:pt idx="164">
                  <c:v>31.5</c:v>
                </c:pt>
                <c:pt idx="165">
                  <c:v>31.56</c:v>
                </c:pt>
                <c:pt idx="166">
                  <c:v>31.43</c:v>
                </c:pt>
                <c:pt idx="167">
                  <c:v>33.08</c:v>
                </c:pt>
                <c:pt idx="168">
                  <c:v>31.73</c:v>
                </c:pt>
                <c:pt idx="169">
                  <c:v>33.26</c:v>
                </c:pt>
                <c:pt idx="170">
                  <c:v>32.119999999999997</c:v>
                </c:pt>
                <c:pt idx="171">
                  <c:v>32.29</c:v>
                </c:pt>
                <c:pt idx="172">
                  <c:v>35.090000000000003</c:v>
                </c:pt>
                <c:pt idx="173">
                  <c:v>33.1</c:v>
                </c:pt>
                <c:pt idx="174">
                  <c:v>33.76</c:v>
                </c:pt>
                <c:pt idx="175">
                  <c:v>37.090000000000003</c:v>
                </c:pt>
                <c:pt idx="176">
                  <c:v>33.04</c:v>
                </c:pt>
                <c:pt idx="177">
                  <c:v>36.06</c:v>
                </c:pt>
                <c:pt idx="178">
                  <c:v>37.1</c:v>
                </c:pt>
                <c:pt idx="179">
                  <c:v>40.26</c:v>
                </c:pt>
                <c:pt idx="180">
                  <c:v>40.93</c:v>
                </c:pt>
                <c:pt idx="181">
                  <c:v>38.880000000000003</c:v>
                </c:pt>
                <c:pt idx="182">
                  <c:v>41.2</c:v>
                </c:pt>
                <c:pt idx="183">
                  <c:v>38.020000000000003</c:v>
                </c:pt>
                <c:pt idx="184">
                  <c:v>38.21</c:v>
                </c:pt>
                <c:pt idx="185">
                  <c:v>36.04</c:v>
                </c:pt>
                <c:pt idx="186">
                  <c:v>40.39</c:v>
                </c:pt>
                <c:pt idx="187">
                  <c:v>42.15</c:v>
                </c:pt>
                <c:pt idx="188">
                  <c:v>39.950000000000003</c:v>
                </c:pt>
                <c:pt idx="189">
                  <c:v>34.24</c:v>
                </c:pt>
                <c:pt idx="190">
                  <c:v>39.21</c:v>
                </c:pt>
                <c:pt idx="191">
                  <c:v>36.479999999999997</c:v>
                </c:pt>
                <c:pt idx="192">
                  <c:v>37.99</c:v>
                </c:pt>
                <c:pt idx="193">
                  <c:v>43.07</c:v>
                </c:pt>
                <c:pt idx="194">
                  <c:v>39.020000000000003</c:v>
                </c:pt>
                <c:pt idx="195">
                  <c:v>39.67</c:v>
                </c:pt>
                <c:pt idx="196">
                  <c:v>39.229999999999997</c:v>
                </c:pt>
                <c:pt idx="197">
                  <c:v>34.729999999999997</c:v>
                </c:pt>
                <c:pt idx="198">
                  <c:v>36.619999999999997</c:v>
                </c:pt>
                <c:pt idx="199">
                  <c:v>37.79</c:v>
                </c:pt>
                <c:pt idx="200">
                  <c:v>42.56</c:v>
                </c:pt>
                <c:pt idx="201">
                  <c:v>40.729999999999997</c:v>
                </c:pt>
                <c:pt idx="202">
                  <c:v>43.92</c:v>
                </c:pt>
                <c:pt idx="203">
                  <c:v>38.880000000000003</c:v>
                </c:pt>
                <c:pt idx="204">
                  <c:v>36.369999999999997</c:v>
                </c:pt>
                <c:pt idx="205">
                  <c:v>39.5</c:v>
                </c:pt>
                <c:pt idx="206">
                  <c:v>38.270000000000003</c:v>
                </c:pt>
                <c:pt idx="207">
                  <c:v>47.35</c:v>
                </c:pt>
                <c:pt idx="208">
                  <c:v>40.97</c:v>
                </c:pt>
                <c:pt idx="209">
                  <c:v>38.18</c:v>
                </c:pt>
                <c:pt idx="210">
                  <c:v>38.450000000000003</c:v>
                </c:pt>
                <c:pt idx="211">
                  <c:v>40.369999999999997</c:v>
                </c:pt>
                <c:pt idx="212">
                  <c:v>39.229999999999997</c:v>
                </c:pt>
                <c:pt idx="213">
                  <c:v>38.75</c:v>
                </c:pt>
                <c:pt idx="214">
                  <c:v>34.56</c:v>
                </c:pt>
                <c:pt idx="215">
                  <c:v>37.46</c:v>
                </c:pt>
                <c:pt idx="216">
                  <c:v>38.64</c:v>
                </c:pt>
                <c:pt idx="217">
                  <c:v>38.56</c:v>
                </c:pt>
                <c:pt idx="218">
                  <c:v>39.520000000000003</c:v>
                </c:pt>
                <c:pt idx="219">
                  <c:v>39.08</c:v>
                </c:pt>
                <c:pt idx="220">
                  <c:v>34.07</c:v>
                </c:pt>
                <c:pt idx="221">
                  <c:v>38.24</c:v>
                </c:pt>
                <c:pt idx="222">
                  <c:v>39.24</c:v>
                </c:pt>
                <c:pt idx="223">
                  <c:v>39.61</c:v>
                </c:pt>
                <c:pt idx="224">
                  <c:v>40.630000000000003</c:v>
                </c:pt>
                <c:pt idx="225">
                  <c:v>36.1</c:v>
                </c:pt>
                <c:pt idx="226">
                  <c:v>38.090000000000003</c:v>
                </c:pt>
                <c:pt idx="227">
                  <c:v>40.07</c:v>
                </c:pt>
                <c:pt idx="228">
                  <c:v>39.56</c:v>
                </c:pt>
                <c:pt idx="229">
                  <c:v>40.159999999999997</c:v>
                </c:pt>
                <c:pt idx="230">
                  <c:v>38.03</c:v>
                </c:pt>
                <c:pt idx="231">
                  <c:v>38.83</c:v>
                </c:pt>
                <c:pt idx="232">
                  <c:v>37.1</c:v>
                </c:pt>
                <c:pt idx="233">
                  <c:v>34.97</c:v>
                </c:pt>
                <c:pt idx="234">
                  <c:v>45.59</c:v>
                </c:pt>
                <c:pt idx="235">
                  <c:v>34.57</c:v>
                </c:pt>
                <c:pt idx="236">
                  <c:v>37.86</c:v>
                </c:pt>
                <c:pt idx="237">
                  <c:v>35.33</c:v>
                </c:pt>
                <c:pt idx="238">
                  <c:v>39.799999999999997</c:v>
                </c:pt>
                <c:pt idx="239">
                  <c:v>39.159999999999997</c:v>
                </c:pt>
                <c:pt idx="240">
                  <c:v>43.06</c:v>
                </c:pt>
                <c:pt idx="241">
                  <c:v>39.92</c:v>
                </c:pt>
                <c:pt idx="242">
                  <c:v>39.14</c:v>
                </c:pt>
                <c:pt idx="243">
                  <c:v>40.61</c:v>
                </c:pt>
                <c:pt idx="244">
                  <c:v>35.869999999999997</c:v>
                </c:pt>
                <c:pt idx="245">
                  <c:v>38.93</c:v>
                </c:pt>
                <c:pt idx="246">
                  <c:v>36.19</c:v>
                </c:pt>
                <c:pt idx="247">
                  <c:v>43.95</c:v>
                </c:pt>
                <c:pt idx="248">
                  <c:v>38.15</c:v>
                </c:pt>
                <c:pt idx="249">
                  <c:v>37.49</c:v>
                </c:pt>
                <c:pt idx="250">
                  <c:v>38.03</c:v>
                </c:pt>
                <c:pt idx="251">
                  <c:v>41.12</c:v>
                </c:pt>
                <c:pt idx="252">
                  <c:v>36.409999999999997</c:v>
                </c:pt>
                <c:pt idx="253">
                  <c:v>37.76</c:v>
                </c:pt>
                <c:pt idx="254">
                  <c:v>38.49</c:v>
                </c:pt>
                <c:pt idx="255">
                  <c:v>38.229999999999997</c:v>
                </c:pt>
                <c:pt idx="256">
                  <c:v>41.36</c:v>
                </c:pt>
                <c:pt idx="257">
                  <c:v>39.58</c:v>
                </c:pt>
                <c:pt idx="258">
                  <c:v>34.69</c:v>
                </c:pt>
                <c:pt idx="259">
                  <c:v>41.06</c:v>
                </c:pt>
                <c:pt idx="260">
                  <c:v>38.299999999999997</c:v>
                </c:pt>
                <c:pt idx="261">
                  <c:v>39.200000000000003</c:v>
                </c:pt>
                <c:pt idx="262">
                  <c:v>40.78</c:v>
                </c:pt>
                <c:pt idx="263">
                  <c:v>38.75</c:v>
                </c:pt>
                <c:pt idx="264">
                  <c:v>35.56</c:v>
                </c:pt>
                <c:pt idx="265">
                  <c:v>40.380000000000003</c:v>
                </c:pt>
                <c:pt idx="266">
                  <c:v>39.380000000000003</c:v>
                </c:pt>
                <c:pt idx="267">
                  <c:v>40.11</c:v>
                </c:pt>
                <c:pt idx="268">
                  <c:v>34.9</c:v>
                </c:pt>
                <c:pt idx="269">
                  <c:v>38.450000000000003</c:v>
                </c:pt>
                <c:pt idx="270">
                  <c:v>36.97</c:v>
                </c:pt>
                <c:pt idx="271">
                  <c:v>39.24</c:v>
                </c:pt>
                <c:pt idx="272">
                  <c:v>38.11</c:v>
                </c:pt>
                <c:pt idx="273">
                  <c:v>42.07</c:v>
                </c:pt>
                <c:pt idx="274">
                  <c:v>38.54</c:v>
                </c:pt>
                <c:pt idx="275">
                  <c:v>34.71</c:v>
                </c:pt>
                <c:pt idx="276">
                  <c:v>38.17</c:v>
                </c:pt>
                <c:pt idx="277">
                  <c:v>39.08</c:v>
                </c:pt>
                <c:pt idx="278">
                  <c:v>46.23</c:v>
                </c:pt>
                <c:pt idx="279">
                  <c:v>38.979999999999997</c:v>
                </c:pt>
                <c:pt idx="280">
                  <c:v>43.99</c:v>
                </c:pt>
                <c:pt idx="281">
                  <c:v>39.19</c:v>
                </c:pt>
                <c:pt idx="282">
                  <c:v>40.03</c:v>
                </c:pt>
                <c:pt idx="283">
                  <c:v>38.72</c:v>
                </c:pt>
                <c:pt idx="284">
                  <c:v>41.01</c:v>
                </c:pt>
                <c:pt idx="285">
                  <c:v>40.590000000000003</c:v>
                </c:pt>
                <c:pt idx="286">
                  <c:v>39.82</c:v>
                </c:pt>
                <c:pt idx="287">
                  <c:v>35.54</c:v>
                </c:pt>
                <c:pt idx="288">
                  <c:v>39.090000000000003</c:v>
                </c:pt>
                <c:pt idx="289">
                  <c:v>39.19</c:v>
                </c:pt>
                <c:pt idx="290">
                  <c:v>43.26</c:v>
                </c:pt>
                <c:pt idx="291">
                  <c:v>36.85</c:v>
                </c:pt>
                <c:pt idx="292">
                  <c:v>37.6</c:v>
                </c:pt>
                <c:pt idx="293">
                  <c:v>41.07</c:v>
                </c:pt>
                <c:pt idx="294">
                  <c:v>37.700000000000003</c:v>
                </c:pt>
                <c:pt idx="295">
                  <c:v>38.549999999999997</c:v>
                </c:pt>
                <c:pt idx="296">
                  <c:v>34.93</c:v>
                </c:pt>
                <c:pt idx="297">
                  <c:v>37.700000000000003</c:v>
                </c:pt>
                <c:pt idx="298">
                  <c:v>38.24</c:v>
                </c:pt>
                <c:pt idx="299">
                  <c:v>37</c:v>
                </c:pt>
                <c:pt idx="300">
                  <c:v>757.48</c:v>
                </c:pt>
                <c:pt idx="301">
                  <c:v>31.15</c:v>
                </c:pt>
                <c:pt idx="302">
                  <c:v>31.04</c:v>
                </c:pt>
                <c:pt idx="303">
                  <c:v>31.15</c:v>
                </c:pt>
                <c:pt idx="304">
                  <c:v>31.37</c:v>
                </c:pt>
                <c:pt idx="305">
                  <c:v>30.96</c:v>
                </c:pt>
                <c:pt idx="306">
                  <c:v>32.130000000000003</c:v>
                </c:pt>
                <c:pt idx="307">
                  <c:v>33.75</c:v>
                </c:pt>
                <c:pt idx="308">
                  <c:v>31.25</c:v>
                </c:pt>
                <c:pt idx="309">
                  <c:v>31.57</c:v>
                </c:pt>
                <c:pt idx="310">
                  <c:v>31.9</c:v>
                </c:pt>
                <c:pt idx="311">
                  <c:v>31.39</c:v>
                </c:pt>
                <c:pt idx="312">
                  <c:v>30.94</c:v>
                </c:pt>
                <c:pt idx="313">
                  <c:v>31.23</c:v>
                </c:pt>
                <c:pt idx="314">
                  <c:v>31.24</c:v>
                </c:pt>
                <c:pt idx="315">
                  <c:v>31.27</c:v>
                </c:pt>
                <c:pt idx="316">
                  <c:v>31.05</c:v>
                </c:pt>
                <c:pt idx="317">
                  <c:v>31.21</c:v>
                </c:pt>
                <c:pt idx="318">
                  <c:v>31.17</c:v>
                </c:pt>
                <c:pt idx="319">
                  <c:v>31.22</c:v>
                </c:pt>
                <c:pt idx="320">
                  <c:v>31.13</c:v>
                </c:pt>
                <c:pt idx="321">
                  <c:v>31.07</c:v>
                </c:pt>
                <c:pt idx="322">
                  <c:v>39.130000000000003</c:v>
                </c:pt>
                <c:pt idx="323">
                  <c:v>30.85</c:v>
                </c:pt>
                <c:pt idx="324">
                  <c:v>31.2</c:v>
                </c:pt>
                <c:pt idx="325">
                  <c:v>30.99</c:v>
                </c:pt>
                <c:pt idx="326">
                  <c:v>30.86</c:v>
                </c:pt>
                <c:pt idx="327">
                  <c:v>31.44</c:v>
                </c:pt>
                <c:pt idx="328">
                  <c:v>31.51</c:v>
                </c:pt>
                <c:pt idx="329">
                  <c:v>31.32</c:v>
                </c:pt>
                <c:pt idx="330">
                  <c:v>31.17</c:v>
                </c:pt>
                <c:pt idx="331">
                  <c:v>32.950000000000003</c:v>
                </c:pt>
                <c:pt idx="332">
                  <c:v>31.31</c:v>
                </c:pt>
                <c:pt idx="333">
                  <c:v>31.23</c:v>
                </c:pt>
                <c:pt idx="334">
                  <c:v>31.14</c:v>
                </c:pt>
                <c:pt idx="335">
                  <c:v>31.15</c:v>
                </c:pt>
                <c:pt idx="336">
                  <c:v>32.15</c:v>
                </c:pt>
                <c:pt idx="337">
                  <c:v>30.98</c:v>
                </c:pt>
                <c:pt idx="338">
                  <c:v>32.630000000000003</c:v>
                </c:pt>
                <c:pt idx="339">
                  <c:v>31.31</c:v>
                </c:pt>
                <c:pt idx="340">
                  <c:v>31.23</c:v>
                </c:pt>
                <c:pt idx="341">
                  <c:v>32.17</c:v>
                </c:pt>
                <c:pt idx="342">
                  <c:v>32.53</c:v>
                </c:pt>
                <c:pt idx="343">
                  <c:v>31.26</c:v>
                </c:pt>
                <c:pt idx="344">
                  <c:v>31.6</c:v>
                </c:pt>
                <c:pt idx="345">
                  <c:v>31.63</c:v>
                </c:pt>
                <c:pt idx="346">
                  <c:v>31.27</c:v>
                </c:pt>
                <c:pt idx="347">
                  <c:v>31.16</c:v>
                </c:pt>
                <c:pt idx="348">
                  <c:v>31.19</c:v>
                </c:pt>
                <c:pt idx="349">
                  <c:v>31.22</c:v>
                </c:pt>
                <c:pt idx="350">
                  <c:v>31.28</c:v>
                </c:pt>
                <c:pt idx="351">
                  <c:v>31.28</c:v>
                </c:pt>
                <c:pt idx="352">
                  <c:v>33.229999999999997</c:v>
                </c:pt>
                <c:pt idx="353">
                  <c:v>31.16</c:v>
                </c:pt>
                <c:pt idx="354">
                  <c:v>32.15</c:v>
                </c:pt>
                <c:pt idx="355">
                  <c:v>32.9</c:v>
                </c:pt>
                <c:pt idx="356">
                  <c:v>31.31</c:v>
                </c:pt>
                <c:pt idx="357">
                  <c:v>32.1</c:v>
                </c:pt>
                <c:pt idx="358">
                  <c:v>32.06</c:v>
                </c:pt>
                <c:pt idx="359">
                  <c:v>32.15</c:v>
                </c:pt>
                <c:pt idx="360">
                  <c:v>31.23</c:v>
                </c:pt>
                <c:pt idx="361">
                  <c:v>31.25</c:v>
                </c:pt>
                <c:pt idx="362">
                  <c:v>31.3</c:v>
                </c:pt>
                <c:pt idx="363">
                  <c:v>33.090000000000003</c:v>
                </c:pt>
                <c:pt idx="364">
                  <c:v>31.24</c:v>
                </c:pt>
                <c:pt idx="365">
                  <c:v>33.15</c:v>
                </c:pt>
                <c:pt idx="366">
                  <c:v>32.119999999999997</c:v>
                </c:pt>
                <c:pt idx="367">
                  <c:v>31.45</c:v>
                </c:pt>
                <c:pt idx="368">
                  <c:v>32.65</c:v>
                </c:pt>
                <c:pt idx="369">
                  <c:v>31.23</c:v>
                </c:pt>
                <c:pt idx="370">
                  <c:v>31.49</c:v>
                </c:pt>
                <c:pt idx="371">
                  <c:v>30.93</c:v>
                </c:pt>
                <c:pt idx="372">
                  <c:v>34.1</c:v>
                </c:pt>
                <c:pt idx="373">
                  <c:v>34.17</c:v>
                </c:pt>
                <c:pt idx="374">
                  <c:v>32.51</c:v>
                </c:pt>
                <c:pt idx="375">
                  <c:v>32.1</c:v>
                </c:pt>
                <c:pt idx="376">
                  <c:v>31.02</c:v>
                </c:pt>
                <c:pt idx="377">
                  <c:v>31.23</c:v>
                </c:pt>
                <c:pt idx="378">
                  <c:v>31.39</c:v>
                </c:pt>
                <c:pt idx="379">
                  <c:v>31.06</c:v>
                </c:pt>
                <c:pt idx="380">
                  <c:v>30.92</c:v>
                </c:pt>
                <c:pt idx="381">
                  <c:v>32.15</c:v>
                </c:pt>
                <c:pt idx="382">
                  <c:v>32.549999999999997</c:v>
                </c:pt>
                <c:pt idx="383">
                  <c:v>31.2</c:v>
                </c:pt>
                <c:pt idx="384">
                  <c:v>32.08</c:v>
                </c:pt>
                <c:pt idx="385">
                  <c:v>31.02</c:v>
                </c:pt>
                <c:pt idx="386">
                  <c:v>30.98</c:v>
                </c:pt>
                <c:pt idx="387">
                  <c:v>30.92</c:v>
                </c:pt>
                <c:pt idx="388">
                  <c:v>31.22</c:v>
                </c:pt>
                <c:pt idx="389">
                  <c:v>32.729999999999997</c:v>
                </c:pt>
                <c:pt idx="390">
                  <c:v>31.55</c:v>
                </c:pt>
                <c:pt idx="391">
                  <c:v>31.18</c:v>
                </c:pt>
                <c:pt idx="392">
                  <c:v>31.22</c:v>
                </c:pt>
                <c:pt idx="393">
                  <c:v>31.24</c:v>
                </c:pt>
                <c:pt idx="394">
                  <c:v>31.19</c:v>
                </c:pt>
                <c:pt idx="395">
                  <c:v>31.28</c:v>
                </c:pt>
                <c:pt idx="396">
                  <c:v>31.13</c:v>
                </c:pt>
                <c:pt idx="397">
                  <c:v>31.14</c:v>
                </c:pt>
                <c:pt idx="398">
                  <c:v>31.27</c:v>
                </c:pt>
                <c:pt idx="399">
                  <c:v>31.18</c:v>
                </c:pt>
                <c:pt idx="400">
                  <c:v>32.090000000000003</c:v>
                </c:pt>
                <c:pt idx="401">
                  <c:v>31.08</c:v>
                </c:pt>
                <c:pt idx="402">
                  <c:v>31.17</c:v>
                </c:pt>
                <c:pt idx="403">
                  <c:v>31.18</c:v>
                </c:pt>
                <c:pt idx="404">
                  <c:v>31.29</c:v>
                </c:pt>
                <c:pt idx="405">
                  <c:v>30.92</c:v>
                </c:pt>
                <c:pt idx="406">
                  <c:v>31.4</c:v>
                </c:pt>
                <c:pt idx="407">
                  <c:v>31.25</c:v>
                </c:pt>
                <c:pt idx="408">
                  <c:v>31.13</c:v>
                </c:pt>
                <c:pt idx="409">
                  <c:v>31.16</c:v>
                </c:pt>
                <c:pt idx="410">
                  <c:v>31.18</c:v>
                </c:pt>
                <c:pt idx="411">
                  <c:v>31.15</c:v>
                </c:pt>
                <c:pt idx="412">
                  <c:v>31.24</c:v>
                </c:pt>
                <c:pt idx="413">
                  <c:v>31.18</c:v>
                </c:pt>
                <c:pt idx="414">
                  <c:v>31</c:v>
                </c:pt>
                <c:pt idx="415">
                  <c:v>31.26</c:v>
                </c:pt>
                <c:pt idx="416">
                  <c:v>31.03</c:v>
                </c:pt>
                <c:pt idx="417">
                  <c:v>31.32</c:v>
                </c:pt>
                <c:pt idx="418">
                  <c:v>33.11</c:v>
                </c:pt>
                <c:pt idx="419">
                  <c:v>31.13</c:v>
                </c:pt>
                <c:pt idx="420">
                  <c:v>31.19</c:v>
                </c:pt>
                <c:pt idx="421">
                  <c:v>32.07</c:v>
                </c:pt>
                <c:pt idx="422">
                  <c:v>30.82</c:v>
                </c:pt>
                <c:pt idx="423">
                  <c:v>32.82</c:v>
                </c:pt>
                <c:pt idx="424">
                  <c:v>32.69</c:v>
                </c:pt>
                <c:pt idx="425">
                  <c:v>30.89</c:v>
                </c:pt>
                <c:pt idx="426">
                  <c:v>33.090000000000003</c:v>
                </c:pt>
                <c:pt idx="427">
                  <c:v>31.21</c:v>
                </c:pt>
                <c:pt idx="428">
                  <c:v>31.3</c:v>
                </c:pt>
                <c:pt idx="429">
                  <c:v>31.27</c:v>
                </c:pt>
                <c:pt idx="430">
                  <c:v>31.15</c:v>
                </c:pt>
                <c:pt idx="431">
                  <c:v>31.12</c:v>
                </c:pt>
                <c:pt idx="432">
                  <c:v>31</c:v>
                </c:pt>
                <c:pt idx="433">
                  <c:v>30.93</c:v>
                </c:pt>
                <c:pt idx="434">
                  <c:v>31.38</c:v>
                </c:pt>
                <c:pt idx="435">
                  <c:v>31.26</c:v>
                </c:pt>
                <c:pt idx="436">
                  <c:v>31.21</c:v>
                </c:pt>
                <c:pt idx="437">
                  <c:v>31.08</c:v>
                </c:pt>
                <c:pt idx="438">
                  <c:v>31.16</c:v>
                </c:pt>
                <c:pt idx="439">
                  <c:v>31.23</c:v>
                </c:pt>
                <c:pt idx="440">
                  <c:v>31.27</c:v>
                </c:pt>
                <c:pt idx="441">
                  <c:v>31.07</c:v>
                </c:pt>
                <c:pt idx="442">
                  <c:v>34.11</c:v>
                </c:pt>
                <c:pt idx="443">
                  <c:v>31.07</c:v>
                </c:pt>
                <c:pt idx="444">
                  <c:v>31.11</c:v>
                </c:pt>
                <c:pt idx="445">
                  <c:v>31.37</c:v>
                </c:pt>
                <c:pt idx="446">
                  <c:v>31.3</c:v>
                </c:pt>
                <c:pt idx="447">
                  <c:v>32.51</c:v>
                </c:pt>
                <c:pt idx="448">
                  <c:v>31.13</c:v>
                </c:pt>
                <c:pt idx="449">
                  <c:v>31.23</c:v>
                </c:pt>
                <c:pt idx="450">
                  <c:v>31.33</c:v>
                </c:pt>
                <c:pt idx="451">
                  <c:v>31.25</c:v>
                </c:pt>
                <c:pt idx="452">
                  <c:v>31.19</c:v>
                </c:pt>
                <c:pt idx="453">
                  <c:v>30.99</c:v>
                </c:pt>
                <c:pt idx="454">
                  <c:v>31.26</c:v>
                </c:pt>
                <c:pt idx="455">
                  <c:v>31.01</c:v>
                </c:pt>
                <c:pt idx="456">
                  <c:v>31.34</c:v>
                </c:pt>
                <c:pt idx="457">
                  <c:v>31.28</c:v>
                </c:pt>
                <c:pt idx="458">
                  <c:v>30.85</c:v>
                </c:pt>
                <c:pt idx="459">
                  <c:v>31.23</c:v>
                </c:pt>
                <c:pt idx="460">
                  <c:v>31.32</c:v>
                </c:pt>
                <c:pt idx="461">
                  <c:v>31.2</c:v>
                </c:pt>
                <c:pt idx="462">
                  <c:v>31.34</c:v>
                </c:pt>
                <c:pt idx="463">
                  <c:v>30.89</c:v>
                </c:pt>
                <c:pt idx="464">
                  <c:v>31.23</c:v>
                </c:pt>
                <c:pt idx="465">
                  <c:v>31.28</c:v>
                </c:pt>
                <c:pt idx="466">
                  <c:v>31.15</c:v>
                </c:pt>
                <c:pt idx="467">
                  <c:v>31.27</c:v>
                </c:pt>
                <c:pt idx="468">
                  <c:v>33.520000000000003</c:v>
                </c:pt>
                <c:pt idx="469">
                  <c:v>31.19</c:v>
                </c:pt>
                <c:pt idx="470">
                  <c:v>31.27</c:v>
                </c:pt>
                <c:pt idx="471">
                  <c:v>32.119999999999997</c:v>
                </c:pt>
                <c:pt idx="472">
                  <c:v>31.53</c:v>
                </c:pt>
                <c:pt idx="473">
                  <c:v>31.06</c:v>
                </c:pt>
                <c:pt idx="474">
                  <c:v>33.07</c:v>
                </c:pt>
                <c:pt idx="475">
                  <c:v>30.85</c:v>
                </c:pt>
                <c:pt idx="476">
                  <c:v>30.86</c:v>
                </c:pt>
                <c:pt idx="477">
                  <c:v>31.07</c:v>
                </c:pt>
                <c:pt idx="478">
                  <c:v>31.24</c:v>
                </c:pt>
                <c:pt idx="479">
                  <c:v>31.04</c:v>
                </c:pt>
                <c:pt idx="480">
                  <c:v>31.17</c:v>
                </c:pt>
                <c:pt idx="481">
                  <c:v>31.18</c:v>
                </c:pt>
                <c:pt idx="482">
                  <c:v>31.2</c:v>
                </c:pt>
                <c:pt idx="483">
                  <c:v>30.89</c:v>
                </c:pt>
                <c:pt idx="484">
                  <c:v>31.15</c:v>
                </c:pt>
                <c:pt idx="485">
                  <c:v>31.15</c:v>
                </c:pt>
                <c:pt idx="486">
                  <c:v>31.19</c:v>
                </c:pt>
                <c:pt idx="487">
                  <c:v>30.97</c:v>
                </c:pt>
                <c:pt idx="488">
                  <c:v>31.18</c:v>
                </c:pt>
                <c:pt idx="489">
                  <c:v>31.4</c:v>
                </c:pt>
                <c:pt idx="490">
                  <c:v>31.19</c:v>
                </c:pt>
                <c:pt idx="491">
                  <c:v>31.21</c:v>
                </c:pt>
                <c:pt idx="492">
                  <c:v>31.12</c:v>
                </c:pt>
                <c:pt idx="493">
                  <c:v>31.23</c:v>
                </c:pt>
                <c:pt idx="494">
                  <c:v>31.44</c:v>
                </c:pt>
                <c:pt idx="495">
                  <c:v>31.08</c:v>
                </c:pt>
                <c:pt idx="496">
                  <c:v>31.29</c:v>
                </c:pt>
                <c:pt idx="497">
                  <c:v>34.15</c:v>
                </c:pt>
                <c:pt idx="498">
                  <c:v>31.3</c:v>
                </c:pt>
                <c:pt idx="499">
                  <c:v>31.22</c:v>
                </c:pt>
                <c:pt idx="500">
                  <c:v>32.590000000000003</c:v>
                </c:pt>
                <c:pt idx="501">
                  <c:v>31.46</c:v>
                </c:pt>
                <c:pt idx="502">
                  <c:v>31.2</c:v>
                </c:pt>
                <c:pt idx="503">
                  <c:v>31.32</c:v>
                </c:pt>
                <c:pt idx="504">
                  <c:v>31.14</c:v>
                </c:pt>
                <c:pt idx="505">
                  <c:v>32.18</c:v>
                </c:pt>
                <c:pt idx="506">
                  <c:v>31.26</c:v>
                </c:pt>
                <c:pt idx="507">
                  <c:v>31.64</c:v>
                </c:pt>
                <c:pt idx="508">
                  <c:v>31.03</c:v>
                </c:pt>
                <c:pt idx="509">
                  <c:v>31.12</c:v>
                </c:pt>
                <c:pt idx="510">
                  <c:v>31.19</c:v>
                </c:pt>
                <c:pt idx="511">
                  <c:v>31.05</c:v>
                </c:pt>
                <c:pt idx="512">
                  <c:v>31.36</c:v>
                </c:pt>
                <c:pt idx="513">
                  <c:v>31.18</c:v>
                </c:pt>
                <c:pt idx="514">
                  <c:v>31.15</c:v>
                </c:pt>
                <c:pt idx="515">
                  <c:v>31.93</c:v>
                </c:pt>
                <c:pt idx="516">
                  <c:v>31.91</c:v>
                </c:pt>
                <c:pt idx="517">
                  <c:v>31.27</c:v>
                </c:pt>
                <c:pt idx="518">
                  <c:v>31.28</c:v>
                </c:pt>
                <c:pt idx="519">
                  <c:v>31.16</c:v>
                </c:pt>
                <c:pt idx="520">
                  <c:v>31.25</c:v>
                </c:pt>
                <c:pt idx="521">
                  <c:v>34.07</c:v>
                </c:pt>
                <c:pt idx="522">
                  <c:v>32.51</c:v>
                </c:pt>
                <c:pt idx="523">
                  <c:v>32.1</c:v>
                </c:pt>
                <c:pt idx="524">
                  <c:v>30.86</c:v>
                </c:pt>
                <c:pt idx="525">
                  <c:v>34.090000000000003</c:v>
                </c:pt>
                <c:pt idx="526">
                  <c:v>32.11</c:v>
                </c:pt>
                <c:pt idx="527">
                  <c:v>31.02</c:v>
                </c:pt>
                <c:pt idx="528">
                  <c:v>31.15</c:v>
                </c:pt>
                <c:pt idx="529">
                  <c:v>31.11</c:v>
                </c:pt>
                <c:pt idx="530">
                  <c:v>31.19</c:v>
                </c:pt>
                <c:pt idx="531">
                  <c:v>31.27</c:v>
                </c:pt>
                <c:pt idx="532">
                  <c:v>30.96</c:v>
                </c:pt>
                <c:pt idx="533">
                  <c:v>32.450000000000003</c:v>
                </c:pt>
                <c:pt idx="534">
                  <c:v>31.5</c:v>
                </c:pt>
                <c:pt idx="535">
                  <c:v>31.33</c:v>
                </c:pt>
                <c:pt idx="536">
                  <c:v>31.25</c:v>
                </c:pt>
                <c:pt idx="537">
                  <c:v>32.51</c:v>
                </c:pt>
                <c:pt idx="538">
                  <c:v>31.24</c:v>
                </c:pt>
                <c:pt idx="539">
                  <c:v>33.020000000000003</c:v>
                </c:pt>
                <c:pt idx="540">
                  <c:v>31.38</c:v>
                </c:pt>
                <c:pt idx="541">
                  <c:v>31.26</c:v>
                </c:pt>
                <c:pt idx="542">
                  <c:v>33.06</c:v>
                </c:pt>
                <c:pt idx="543">
                  <c:v>31.86</c:v>
                </c:pt>
                <c:pt idx="544">
                  <c:v>31.18</c:v>
                </c:pt>
                <c:pt idx="545">
                  <c:v>31.29</c:v>
                </c:pt>
                <c:pt idx="546">
                  <c:v>33.18</c:v>
                </c:pt>
              </c:numCache>
            </c:numRef>
          </c:yVal>
          <c:smooth val="0"/>
        </c:ser>
        <c:dLbls>
          <c:showLegendKey val="0"/>
          <c:showVal val="0"/>
          <c:showCatName val="0"/>
          <c:showSerName val="0"/>
          <c:showPercent val="0"/>
          <c:showBubbleSize val="0"/>
        </c:dLbls>
        <c:axId val="178845568"/>
        <c:axId val="178262016"/>
      </c:scatterChart>
      <c:scatterChart>
        <c:scatterStyle val="lineMarker"/>
        <c:varyColors val="0"/>
        <c:ser>
          <c:idx val="1"/>
          <c:order val="1"/>
          <c:tx>
            <c:v>Dummy</c:v>
          </c:tx>
          <c:spPr>
            <a:ln>
              <a:noFill/>
            </a:ln>
          </c:spPr>
          <c:marker>
            <c:symbol val="none"/>
          </c:marker>
          <c:xVal>
            <c:numRef>
              <c:f>'[20140711_Xen-DMORE_マイグレーション前後のキーボードレスポンスタイム_VNC.xlsx]Sheet3'!$C$2:$C$606</c:f>
              <c:numCache>
                <c:formatCode>0_);[Red]\(0\)</c:formatCode>
                <c:ptCount val="605"/>
                <c:pt idx="0">
                  <c:v>0</c:v>
                </c:pt>
                <c:pt idx="1">
                  <c:v>0.2</c:v>
                </c:pt>
                <c:pt idx="2">
                  <c:v>0.4</c:v>
                </c:pt>
                <c:pt idx="3">
                  <c:v>0.60199999999999998</c:v>
                </c:pt>
                <c:pt idx="4">
                  <c:v>0.8</c:v>
                </c:pt>
                <c:pt idx="5">
                  <c:v>1</c:v>
                </c:pt>
                <c:pt idx="6">
                  <c:v>1.2</c:v>
                </c:pt>
                <c:pt idx="7">
                  <c:v>1.4</c:v>
                </c:pt>
                <c:pt idx="8">
                  <c:v>1.6</c:v>
                </c:pt>
                <c:pt idx="9">
                  <c:v>1.802</c:v>
                </c:pt>
                <c:pt idx="10">
                  <c:v>2</c:v>
                </c:pt>
                <c:pt idx="11">
                  <c:v>2.2000000000000002</c:v>
                </c:pt>
                <c:pt idx="12">
                  <c:v>2.4</c:v>
                </c:pt>
                <c:pt idx="13">
                  <c:v>2.601</c:v>
                </c:pt>
                <c:pt idx="14">
                  <c:v>2.8029999999999999</c:v>
                </c:pt>
                <c:pt idx="15">
                  <c:v>3</c:v>
                </c:pt>
                <c:pt idx="16">
                  <c:v>3.2</c:v>
                </c:pt>
                <c:pt idx="17">
                  <c:v>3.4</c:v>
                </c:pt>
                <c:pt idx="18">
                  <c:v>3.6</c:v>
                </c:pt>
                <c:pt idx="19">
                  <c:v>3.8</c:v>
                </c:pt>
                <c:pt idx="20">
                  <c:v>4</c:v>
                </c:pt>
                <c:pt idx="21">
                  <c:v>4.2</c:v>
                </c:pt>
                <c:pt idx="22">
                  <c:v>4.4000000000000004</c:v>
                </c:pt>
                <c:pt idx="23">
                  <c:v>4.6020000000000003</c:v>
                </c:pt>
                <c:pt idx="24">
                  <c:v>4.8</c:v>
                </c:pt>
                <c:pt idx="25">
                  <c:v>5.0010000000000003</c:v>
                </c:pt>
                <c:pt idx="26">
                  <c:v>5.2</c:v>
                </c:pt>
                <c:pt idx="27">
                  <c:v>5.4</c:v>
                </c:pt>
                <c:pt idx="28">
                  <c:v>5.6040000000000001</c:v>
                </c:pt>
                <c:pt idx="29">
                  <c:v>5.8010000000000002</c:v>
                </c:pt>
                <c:pt idx="30">
                  <c:v>6.0010000000000003</c:v>
                </c:pt>
                <c:pt idx="31">
                  <c:v>6.2</c:v>
                </c:pt>
                <c:pt idx="32">
                  <c:v>6.4020000000000001</c:v>
                </c:pt>
                <c:pt idx="33">
                  <c:v>6.6</c:v>
                </c:pt>
                <c:pt idx="34">
                  <c:v>6.8</c:v>
                </c:pt>
                <c:pt idx="35">
                  <c:v>7.0010000000000003</c:v>
                </c:pt>
                <c:pt idx="36">
                  <c:v>7.202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9.6010000000000009</c:v>
                </c:pt>
                <c:pt idx="49">
                  <c:v>9.8010000000000002</c:v>
                </c:pt>
                <c:pt idx="50">
                  <c:v>10.000999999999999</c:v>
                </c:pt>
                <c:pt idx="51">
                  <c:v>10.202999999999999</c:v>
                </c:pt>
                <c:pt idx="52">
                  <c:v>10.401</c:v>
                </c:pt>
                <c:pt idx="53">
                  <c:v>10.601000000000001</c:v>
                </c:pt>
                <c:pt idx="54">
                  <c:v>10.801</c:v>
                </c:pt>
                <c:pt idx="55">
                  <c:v>11.000999999999999</c:v>
                </c:pt>
                <c:pt idx="56">
                  <c:v>11.204000000000001</c:v>
                </c:pt>
                <c:pt idx="57">
                  <c:v>11.401</c:v>
                </c:pt>
                <c:pt idx="58">
                  <c:v>0.2</c:v>
                </c:pt>
                <c:pt idx="59">
                  <c:v>0.4</c:v>
                </c:pt>
                <c:pt idx="60">
                  <c:v>0.6</c:v>
                </c:pt>
                <c:pt idx="61">
                  <c:v>0.80100000000000005</c:v>
                </c:pt>
                <c:pt idx="62">
                  <c:v>1</c:v>
                </c:pt>
                <c:pt idx="63">
                  <c:v>1.2010000000000001</c:v>
                </c:pt>
                <c:pt idx="64">
                  <c:v>1.4</c:v>
                </c:pt>
                <c:pt idx="65">
                  <c:v>1.6</c:v>
                </c:pt>
                <c:pt idx="66">
                  <c:v>1.8</c:v>
                </c:pt>
                <c:pt idx="67">
                  <c:v>2</c:v>
                </c:pt>
                <c:pt idx="68">
                  <c:v>2.2000000000000002</c:v>
                </c:pt>
                <c:pt idx="69">
                  <c:v>2.4</c:v>
                </c:pt>
                <c:pt idx="70">
                  <c:v>2.6</c:v>
                </c:pt>
                <c:pt idx="71">
                  <c:v>2.8</c:v>
                </c:pt>
                <c:pt idx="72">
                  <c:v>3.0009999999999999</c:v>
                </c:pt>
                <c:pt idx="73">
                  <c:v>3.2</c:v>
                </c:pt>
                <c:pt idx="74">
                  <c:v>3.4</c:v>
                </c:pt>
                <c:pt idx="75">
                  <c:v>3.601</c:v>
                </c:pt>
                <c:pt idx="76">
                  <c:v>3.8</c:v>
                </c:pt>
                <c:pt idx="77">
                  <c:v>4.0010000000000003</c:v>
                </c:pt>
                <c:pt idx="78">
                  <c:v>4.2</c:v>
                </c:pt>
                <c:pt idx="79">
                  <c:v>4.4009999999999998</c:v>
                </c:pt>
                <c:pt idx="80">
                  <c:v>4.5999999999999996</c:v>
                </c:pt>
                <c:pt idx="81">
                  <c:v>4.8</c:v>
                </c:pt>
                <c:pt idx="82">
                  <c:v>5</c:v>
                </c:pt>
                <c:pt idx="83">
                  <c:v>5.2039999999999997</c:v>
                </c:pt>
                <c:pt idx="84">
                  <c:v>5.4009999999999998</c:v>
                </c:pt>
                <c:pt idx="85">
                  <c:v>5.6</c:v>
                </c:pt>
                <c:pt idx="86">
                  <c:v>5.8</c:v>
                </c:pt>
                <c:pt idx="87">
                  <c:v>6</c:v>
                </c:pt>
                <c:pt idx="88">
                  <c:v>6.2</c:v>
                </c:pt>
                <c:pt idx="89">
                  <c:v>6.4</c:v>
                </c:pt>
                <c:pt idx="90">
                  <c:v>0.2</c:v>
                </c:pt>
                <c:pt idx="91">
                  <c:v>0.40200000000000002</c:v>
                </c:pt>
                <c:pt idx="92">
                  <c:v>0.6</c:v>
                </c:pt>
                <c:pt idx="93">
                  <c:v>0.80200000000000005</c:v>
                </c:pt>
                <c:pt idx="94">
                  <c:v>1.0009999999999999</c:v>
                </c:pt>
                <c:pt idx="95">
                  <c:v>1.2010000000000001</c:v>
                </c:pt>
                <c:pt idx="96">
                  <c:v>1.4</c:v>
                </c:pt>
                <c:pt idx="97">
                  <c:v>1.6</c:v>
                </c:pt>
                <c:pt idx="98">
                  <c:v>1.8009999999999999</c:v>
                </c:pt>
                <c:pt idx="99">
                  <c:v>2.0009999999999999</c:v>
                </c:pt>
                <c:pt idx="100">
                  <c:v>2.2000000000000002</c:v>
                </c:pt>
                <c:pt idx="101">
                  <c:v>2.4009999999999998</c:v>
                </c:pt>
                <c:pt idx="102">
                  <c:v>0.19900000000000001</c:v>
                </c:pt>
                <c:pt idx="103">
                  <c:v>0.39900000000000002</c:v>
                </c:pt>
                <c:pt idx="104">
                  <c:v>0.59899999999999998</c:v>
                </c:pt>
                <c:pt idx="105">
                  <c:v>0.79900000000000004</c:v>
                </c:pt>
                <c:pt idx="106">
                  <c:v>0.999</c:v>
                </c:pt>
                <c:pt idx="107">
                  <c:v>1.2</c:v>
                </c:pt>
                <c:pt idx="108">
                  <c:v>1.399</c:v>
                </c:pt>
                <c:pt idx="109">
                  <c:v>1.599</c:v>
                </c:pt>
                <c:pt idx="110">
                  <c:v>1.7989999999999999</c:v>
                </c:pt>
                <c:pt idx="111">
                  <c:v>1.9990000000000001</c:v>
                </c:pt>
                <c:pt idx="112">
                  <c:v>2.1989999999999998</c:v>
                </c:pt>
                <c:pt idx="113">
                  <c:v>2.399</c:v>
                </c:pt>
                <c:pt idx="114">
                  <c:v>2.601</c:v>
                </c:pt>
                <c:pt idx="115">
                  <c:v>2.7989999999999999</c:v>
                </c:pt>
                <c:pt idx="116">
                  <c:v>2.9990000000000001</c:v>
                </c:pt>
                <c:pt idx="117">
                  <c:v>3.1989999999999998</c:v>
                </c:pt>
                <c:pt idx="118">
                  <c:v>3.399</c:v>
                </c:pt>
                <c:pt idx="119">
                  <c:v>3.5990000000000002</c:v>
                </c:pt>
                <c:pt idx="120">
                  <c:v>3.7989999999999999</c:v>
                </c:pt>
                <c:pt idx="121">
                  <c:v>3.9990000000000001</c:v>
                </c:pt>
                <c:pt idx="122">
                  <c:v>4.1989999999999998</c:v>
                </c:pt>
                <c:pt idx="123">
                  <c:v>4.399</c:v>
                </c:pt>
                <c:pt idx="124">
                  <c:v>4.5990000000000002</c:v>
                </c:pt>
                <c:pt idx="125">
                  <c:v>4.7990000000000004</c:v>
                </c:pt>
                <c:pt idx="126">
                  <c:v>4.9989999999999997</c:v>
                </c:pt>
                <c:pt idx="127">
                  <c:v>5.1989999999999998</c:v>
                </c:pt>
                <c:pt idx="128">
                  <c:v>5.399</c:v>
                </c:pt>
                <c:pt idx="129">
                  <c:v>5.5990000000000002</c:v>
                </c:pt>
                <c:pt idx="130">
                  <c:v>5.7990000000000004</c:v>
                </c:pt>
                <c:pt idx="131">
                  <c:v>6.0010000000000003</c:v>
                </c:pt>
                <c:pt idx="132">
                  <c:v>6.1989999999999998</c:v>
                </c:pt>
                <c:pt idx="133">
                  <c:v>6.399</c:v>
                </c:pt>
                <c:pt idx="134">
                  <c:v>6.5990000000000002</c:v>
                </c:pt>
                <c:pt idx="135">
                  <c:v>6.8010000000000002</c:v>
                </c:pt>
                <c:pt idx="136">
                  <c:v>7.0019999999999998</c:v>
                </c:pt>
                <c:pt idx="137">
                  <c:v>7.2</c:v>
                </c:pt>
                <c:pt idx="138">
                  <c:v>7.4</c:v>
                </c:pt>
                <c:pt idx="139">
                  <c:v>7.6</c:v>
                </c:pt>
                <c:pt idx="140">
                  <c:v>7.8019999999999996</c:v>
                </c:pt>
                <c:pt idx="141">
                  <c:v>8</c:v>
                </c:pt>
                <c:pt idx="142">
                  <c:v>8.1999999999999993</c:v>
                </c:pt>
                <c:pt idx="143">
                  <c:v>8.4</c:v>
                </c:pt>
                <c:pt idx="144">
                  <c:v>8.6</c:v>
                </c:pt>
                <c:pt idx="145">
                  <c:v>8.8000000000000007</c:v>
                </c:pt>
                <c:pt idx="146">
                  <c:v>9</c:v>
                </c:pt>
                <c:pt idx="147">
                  <c:v>9.1999999999999993</c:v>
                </c:pt>
                <c:pt idx="148">
                  <c:v>9.4009999999999998</c:v>
                </c:pt>
                <c:pt idx="149">
                  <c:v>9.6</c:v>
                </c:pt>
                <c:pt idx="150">
                  <c:v>9.8010000000000002</c:v>
                </c:pt>
                <c:pt idx="151">
                  <c:v>10</c:v>
                </c:pt>
                <c:pt idx="152">
                  <c:v>10.199999999999999</c:v>
                </c:pt>
                <c:pt idx="153">
                  <c:v>10.4</c:v>
                </c:pt>
                <c:pt idx="154">
                  <c:v>10.6</c:v>
                </c:pt>
                <c:pt idx="155">
                  <c:v>10.8</c:v>
                </c:pt>
                <c:pt idx="156">
                  <c:v>11</c:v>
                </c:pt>
                <c:pt idx="157">
                  <c:v>11.2</c:v>
                </c:pt>
                <c:pt idx="158">
                  <c:v>11.4</c:v>
                </c:pt>
                <c:pt idx="159">
                  <c:v>11.6</c:v>
                </c:pt>
                <c:pt idx="160">
                  <c:v>11.801</c:v>
                </c:pt>
                <c:pt idx="161">
                  <c:v>12.002000000000001</c:v>
                </c:pt>
                <c:pt idx="162">
                  <c:v>12.201000000000001</c:v>
                </c:pt>
                <c:pt idx="163">
                  <c:v>12.4</c:v>
                </c:pt>
                <c:pt idx="164">
                  <c:v>12.6</c:v>
                </c:pt>
                <c:pt idx="165">
                  <c:v>12.8</c:v>
                </c:pt>
                <c:pt idx="166">
                  <c:v>13</c:v>
                </c:pt>
                <c:pt idx="167">
                  <c:v>13.202</c:v>
                </c:pt>
                <c:pt idx="168">
                  <c:v>13.401999999999999</c:v>
                </c:pt>
                <c:pt idx="169">
                  <c:v>13.6</c:v>
                </c:pt>
                <c:pt idx="170">
                  <c:v>13.802</c:v>
                </c:pt>
                <c:pt idx="171">
                  <c:v>14</c:v>
                </c:pt>
                <c:pt idx="172">
                  <c:v>14.201000000000001</c:v>
                </c:pt>
                <c:pt idx="173">
                  <c:v>14.4</c:v>
                </c:pt>
                <c:pt idx="174">
                  <c:v>14.6</c:v>
                </c:pt>
                <c:pt idx="175">
                  <c:v>14.802</c:v>
                </c:pt>
                <c:pt idx="176">
                  <c:v>15.002000000000001</c:v>
                </c:pt>
                <c:pt idx="177">
                  <c:v>15.2</c:v>
                </c:pt>
                <c:pt idx="178">
                  <c:v>15.401</c:v>
                </c:pt>
                <c:pt idx="179">
                  <c:v>15.6</c:v>
                </c:pt>
                <c:pt idx="180">
                  <c:v>15.8</c:v>
                </c:pt>
                <c:pt idx="181">
                  <c:v>16</c:v>
                </c:pt>
                <c:pt idx="182">
                  <c:v>16.2</c:v>
                </c:pt>
                <c:pt idx="183">
                  <c:v>16.399999999999999</c:v>
                </c:pt>
                <c:pt idx="184">
                  <c:v>16.600999999999999</c:v>
                </c:pt>
                <c:pt idx="185">
                  <c:v>16.802</c:v>
                </c:pt>
                <c:pt idx="186">
                  <c:v>17.001999999999999</c:v>
                </c:pt>
                <c:pt idx="187">
                  <c:v>17.2</c:v>
                </c:pt>
                <c:pt idx="188">
                  <c:v>17.399999999999999</c:v>
                </c:pt>
                <c:pt idx="189">
                  <c:v>17.600000000000001</c:v>
                </c:pt>
                <c:pt idx="190">
                  <c:v>17.8</c:v>
                </c:pt>
                <c:pt idx="191">
                  <c:v>18</c:v>
                </c:pt>
                <c:pt idx="192">
                  <c:v>18.2</c:v>
                </c:pt>
                <c:pt idx="193">
                  <c:v>18.399999999999999</c:v>
                </c:pt>
                <c:pt idx="194">
                  <c:v>18.600000000000001</c:v>
                </c:pt>
                <c:pt idx="195">
                  <c:v>18.8</c:v>
                </c:pt>
                <c:pt idx="196">
                  <c:v>19</c:v>
                </c:pt>
                <c:pt idx="197">
                  <c:v>19.2</c:v>
                </c:pt>
                <c:pt idx="198">
                  <c:v>19.399999999999999</c:v>
                </c:pt>
                <c:pt idx="199">
                  <c:v>19.600000000000001</c:v>
                </c:pt>
                <c:pt idx="200">
                  <c:v>19.8</c:v>
                </c:pt>
                <c:pt idx="201">
                  <c:v>20</c:v>
                </c:pt>
                <c:pt idx="202">
                  <c:v>20.2</c:v>
                </c:pt>
                <c:pt idx="203">
                  <c:v>20.399999999999999</c:v>
                </c:pt>
                <c:pt idx="204">
                  <c:v>20.6</c:v>
                </c:pt>
                <c:pt idx="205">
                  <c:v>20.8</c:v>
                </c:pt>
                <c:pt idx="206">
                  <c:v>21</c:v>
                </c:pt>
                <c:pt idx="207">
                  <c:v>21.2</c:v>
                </c:pt>
                <c:pt idx="208">
                  <c:v>21.4</c:v>
                </c:pt>
                <c:pt idx="209">
                  <c:v>21.602</c:v>
                </c:pt>
                <c:pt idx="210">
                  <c:v>21.8</c:v>
                </c:pt>
                <c:pt idx="211">
                  <c:v>22.001999999999999</c:v>
                </c:pt>
                <c:pt idx="212">
                  <c:v>22.2</c:v>
                </c:pt>
                <c:pt idx="213">
                  <c:v>22.4</c:v>
                </c:pt>
                <c:pt idx="214">
                  <c:v>22.603000000000002</c:v>
                </c:pt>
                <c:pt idx="215">
                  <c:v>22.8</c:v>
                </c:pt>
                <c:pt idx="216">
                  <c:v>23</c:v>
                </c:pt>
                <c:pt idx="217">
                  <c:v>23.2</c:v>
                </c:pt>
                <c:pt idx="218">
                  <c:v>23.4</c:v>
                </c:pt>
                <c:pt idx="219">
                  <c:v>23.6</c:v>
                </c:pt>
                <c:pt idx="220">
                  <c:v>23.8</c:v>
                </c:pt>
                <c:pt idx="221">
                  <c:v>24</c:v>
                </c:pt>
                <c:pt idx="222">
                  <c:v>24.201000000000001</c:v>
                </c:pt>
                <c:pt idx="223">
                  <c:v>24.401</c:v>
                </c:pt>
                <c:pt idx="224">
                  <c:v>24.600999999999999</c:v>
                </c:pt>
                <c:pt idx="225">
                  <c:v>24.803000000000001</c:v>
                </c:pt>
                <c:pt idx="226">
                  <c:v>25.001000000000001</c:v>
                </c:pt>
                <c:pt idx="227">
                  <c:v>25.202999999999999</c:v>
                </c:pt>
                <c:pt idx="228">
                  <c:v>25.402000000000001</c:v>
                </c:pt>
                <c:pt idx="229">
                  <c:v>25.602</c:v>
                </c:pt>
                <c:pt idx="230">
                  <c:v>25.805</c:v>
                </c:pt>
                <c:pt idx="231">
                  <c:v>26.003</c:v>
                </c:pt>
                <c:pt idx="232">
                  <c:v>26.202999999999999</c:v>
                </c:pt>
                <c:pt idx="233">
                  <c:v>26.407</c:v>
                </c:pt>
                <c:pt idx="234">
                  <c:v>26.603000000000002</c:v>
                </c:pt>
                <c:pt idx="235">
                  <c:v>26.806000000000001</c:v>
                </c:pt>
                <c:pt idx="236">
                  <c:v>27.007000000000001</c:v>
                </c:pt>
                <c:pt idx="237">
                  <c:v>27.21</c:v>
                </c:pt>
                <c:pt idx="238">
                  <c:v>27.41</c:v>
                </c:pt>
                <c:pt idx="239">
                  <c:v>27.608000000000001</c:v>
                </c:pt>
                <c:pt idx="240">
                  <c:v>27.811</c:v>
                </c:pt>
                <c:pt idx="241">
                  <c:v>28.007999999999999</c:v>
                </c:pt>
                <c:pt idx="242">
                  <c:v>28.207999999999998</c:v>
                </c:pt>
                <c:pt idx="243">
                  <c:v>28.405999999999999</c:v>
                </c:pt>
                <c:pt idx="244">
                  <c:v>28.61</c:v>
                </c:pt>
                <c:pt idx="245">
                  <c:v>28.812000000000001</c:v>
                </c:pt>
                <c:pt idx="246">
                  <c:v>29.009</c:v>
                </c:pt>
                <c:pt idx="247">
                  <c:v>29.204000000000001</c:v>
                </c:pt>
                <c:pt idx="248">
                  <c:v>29.408999999999999</c:v>
                </c:pt>
                <c:pt idx="249">
                  <c:v>29.606000000000002</c:v>
                </c:pt>
                <c:pt idx="250">
                  <c:v>29.808</c:v>
                </c:pt>
                <c:pt idx="251">
                  <c:v>30.013000000000002</c:v>
                </c:pt>
                <c:pt idx="252">
                  <c:v>30.209</c:v>
                </c:pt>
                <c:pt idx="253">
                  <c:v>30.408999999999999</c:v>
                </c:pt>
                <c:pt idx="254">
                  <c:v>30.609000000000002</c:v>
                </c:pt>
                <c:pt idx="255">
                  <c:v>30.803999999999998</c:v>
                </c:pt>
                <c:pt idx="256">
                  <c:v>31.006</c:v>
                </c:pt>
                <c:pt idx="257">
                  <c:v>31.207000000000001</c:v>
                </c:pt>
                <c:pt idx="258">
                  <c:v>31.411999999999999</c:v>
                </c:pt>
                <c:pt idx="259">
                  <c:v>31.61</c:v>
                </c:pt>
                <c:pt idx="260">
                  <c:v>31.812999999999999</c:v>
                </c:pt>
                <c:pt idx="261">
                  <c:v>32.008000000000003</c:v>
                </c:pt>
                <c:pt idx="262">
                  <c:v>32.206000000000003</c:v>
                </c:pt>
                <c:pt idx="263">
                  <c:v>32.408999999999999</c:v>
                </c:pt>
                <c:pt idx="264">
                  <c:v>32.607999999999997</c:v>
                </c:pt>
                <c:pt idx="265">
                  <c:v>32.817</c:v>
                </c:pt>
                <c:pt idx="266">
                  <c:v>33.011000000000003</c:v>
                </c:pt>
                <c:pt idx="267">
                  <c:v>33.207999999999998</c:v>
                </c:pt>
                <c:pt idx="268">
                  <c:v>33.408000000000001</c:v>
                </c:pt>
                <c:pt idx="269">
                  <c:v>33.61</c:v>
                </c:pt>
                <c:pt idx="270">
                  <c:v>33.808999999999997</c:v>
                </c:pt>
                <c:pt idx="271">
                  <c:v>34.008000000000003</c:v>
                </c:pt>
                <c:pt idx="272">
                  <c:v>34.204000000000001</c:v>
                </c:pt>
                <c:pt idx="273">
                  <c:v>34.406999999999996</c:v>
                </c:pt>
                <c:pt idx="274">
                  <c:v>34.607999999999997</c:v>
                </c:pt>
                <c:pt idx="275">
                  <c:v>34.808</c:v>
                </c:pt>
                <c:pt idx="276">
                  <c:v>35.009</c:v>
                </c:pt>
                <c:pt idx="277">
                  <c:v>35.209000000000003</c:v>
                </c:pt>
                <c:pt idx="278">
                  <c:v>35.404000000000003</c:v>
                </c:pt>
                <c:pt idx="279">
                  <c:v>35.607999999999997</c:v>
                </c:pt>
                <c:pt idx="280">
                  <c:v>35.808999999999997</c:v>
                </c:pt>
                <c:pt idx="281">
                  <c:v>36.009</c:v>
                </c:pt>
                <c:pt idx="282">
                  <c:v>36.21</c:v>
                </c:pt>
                <c:pt idx="283">
                  <c:v>36.405999999999999</c:v>
                </c:pt>
                <c:pt idx="284">
                  <c:v>36.607999999999997</c:v>
                </c:pt>
                <c:pt idx="285">
                  <c:v>36.81</c:v>
                </c:pt>
                <c:pt idx="286">
                  <c:v>37.009</c:v>
                </c:pt>
                <c:pt idx="287">
                  <c:v>37.21</c:v>
                </c:pt>
                <c:pt idx="288">
                  <c:v>37.408000000000001</c:v>
                </c:pt>
                <c:pt idx="289">
                  <c:v>37.607999999999997</c:v>
                </c:pt>
                <c:pt idx="290">
                  <c:v>37.807000000000002</c:v>
                </c:pt>
                <c:pt idx="291">
                  <c:v>38.005000000000003</c:v>
                </c:pt>
                <c:pt idx="292">
                  <c:v>38.215000000000003</c:v>
                </c:pt>
                <c:pt idx="293">
                  <c:v>38.404000000000003</c:v>
                </c:pt>
                <c:pt idx="294">
                  <c:v>38.606999999999999</c:v>
                </c:pt>
                <c:pt idx="295">
                  <c:v>38.805</c:v>
                </c:pt>
                <c:pt idx="296">
                  <c:v>39.009</c:v>
                </c:pt>
                <c:pt idx="297">
                  <c:v>39.209000000000003</c:v>
                </c:pt>
                <c:pt idx="298">
                  <c:v>39.412999999999997</c:v>
                </c:pt>
                <c:pt idx="299">
                  <c:v>39.609000000000002</c:v>
                </c:pt>
                <c:pt idx="300">
                  <c:v>39.808999999999997</c:v>
                </c:pt>
                <c:pt idx="301">
                  <c:v>40.01</c:v>
                </c:pt>
                <c:pt idx="302">
                  <c:v>40.204999999999998</c:v>
                </c:pt>
                <c:pt idx="303">
                  <c:v>40.408000000000001</c:v>
                </c:pt>
                <c:pt idx="304">
                  <c:v>40.606000000000002</c:v>
                </c:pt>
                <c:pt idx="305">
                  <c:v>40.813000000000002</c:v>
                </c:pt>
                <c:pt idx="306">
                  <c:v>41.008000000000003</c:v>
                </c:pt>
                <c:pt idx="307">
                  <c:v>41.207000000000001</c:v>
                </c:pt>
                <c:pt idx="308">
                  <c:v>41.408000000000001</c:v>
                </c:pt>
                <c:pt idx="309">
                  <c:v>41.610999999999997</c:v>
                </c:pt>
                <c:pt idx="310">
                  <c:v>41.807000000000002</c:v>
                </c:pt>
                <c:pt idx="311">
                  <c:v>42.008000000000003</c:v>
                </c:pt>
                <c:pt idx="312">
                  <c:v>42.209000000000003</c:v>
                </c:pt>
                <c:pt idx="313">
                  <c:v>42.408999999999999</c:v>
                </c:pt>
                <c:pt idx="314">
                  <c:v>42.612000000000002</c:v>
                </c:pt>
                <c:pt idx="315">
                  <c:v>42.81</c:v>
                </c:pt>
                <c:pt idx="316">
                  <c:v>43.005000000000003</c:v>
                </c:pt>
                <c:pt idx="317">
                  <c:v>43.212000000000003</c:v>
                </c:pt>
                <c:pt idx="318">
                  <c:v>43.408999999999999</c:v>
                </c:pt>
                <c:pt idx="319">
                  <c:v>43.61</c:v>
                </c:pt>
                <c:pt idx="320">
                  <c:v>43.811</c:v>
                </c:pt>
                <c:pt idx="321">
                  <c:v>44.009</c:v>
                </c:pt>
                <c:pt idx="322">
                  <c:v>44.206000000000003</c:v>
                </c:pt>
                <c:pt idx="323">
                  <c:v>44.411000000000001</c:v>
                </c:pt>
                <c:pt idx="324">
                  <c:v>44.61</c:v>
                </c:pt>
                <c:pt idx="325">
                  <c:v>44.811</c:v>
                </c:pt>
                <c:pt idx="326">
                  <c:v>45.005000000000003</c:v>
                </c:pt>
                <c:pt idx="327">
                  <c:v>45.209000000000003</c:v>
                </c:pt>
                <c:pt idx="328">
                  <c:v>45.408000000000001</c:v>
                </c:pt>
                <c:pt idx="329">
                  <c:v>45.61</c:v>
                </c:pt>
                <c:pt idx="330">
                  <c:v>45.808999999999997</c:v>
                </c:pt>
                <c:pt idx="331">
                  <c:v>46.012999999999998</c:v>
                </c:pt>
                <c:pt idx="332">
                  <c:v>46.209000000000003</c:v>
                </c:pt>
                <c:pt idx="333">
                  <c:v>46.405000000000001</c:v>
                </c:pt>
                <c:pt idx="334">
                  <c:v>46.609000000000002</c:v>
                </c:pt>
                <c:pt idx="335">
                  <c:v>46.81</c:v>
                </c:pt>
                <c:pt idx="336">
                  <c:v>47.017000000000003</c:v>
                </c:pt>
                <c:pt idx="337">
                  <c:v>47.21</c:v>
                </c:pt>
                <c:pt idx="338">
                  <c:v>47.414999999999999</c:v>
                </c:pt>
                <c:pt idx="339">
                  <c:v>47.61</c:v>
                </c:pt>
                <c:pt idx="340">
                  <c:v>47.811</c:v>
                </c:pt>
                <c:pt idx="341">
                  <c:v>48.009</c:v>
                </c:pt>
                <c:pt idx="342">
                  <c:v>48.212000000000003</c:v>
                </c:pt>
                <c:pt idx="343">
                  <c:v>48.411000000000001</c:v>
                </c:pt>
                <c:pt idx="344">
                  <c:v>48.61</c:v>
                </c:pt>
                <c:pt idx="345">
                  <c:v>48.805999999999997</c:v>
                </c:pt>
                <c:pt idx="346">
                  <c:v>49.01</c:v>
                </c:pt>
                <c:pt idx="347">
                  <c:v>49.21</c:v>
                </c:pt>
                <c:pt idx="348">
                  <c:v>49.414000000000001</c:v>
                </c:pt>
                <c:pt idx="349">
                  <c:v>49.606999999999999</c:v>
                </c:pt>
                <c:pt idx="350">
                  <c:v>49.808</c:v>
                </c:pt>
                <c:pt idx="351">
                  <c:v>50.012</c:v>
                </c:pt>
                <c:pt idx="352">
                  <c:v>50.207999999999998</c:v>
                </c:pt>
                <c:pt idx="353">
                  <c:v>50.408999999999999</c:v>
                </c:pt>
                <c:pt idx="354">
                  <c:v>50.606000000000002</c:v>
                </c:pt>
                <c:pt idx="355">
                  <c:v>50.808</c:v>
                </c:pt>
                <c:pt idx="356">
                  <c:v>51.009</c:v>
                </c:pt>
                <c:pt idx="357">
                  <c:v>51.207999999999998</c:v>
                </c:pt>
                <c:pt idx="358">
                  <c:v>52.3</c:v>
                </c:pt>
                <c:pt idx="359">
                  <c:v>52.402000000000001</c:v>
                </c:pt>
                <c:pt idx="360">
                  <c:v>52.601999999999997</c:v>
                </c:pt>
                <c:pt idx="361">
                  <c:v>52.802</c:v>
                </c:pt>
                <c:pt idx="362">
                  <c:v>53.002000000000002</c:v>
                </c:pt>
                <c:pt idx="363">
                  <c:v>53.201000000000001</c:v>
                </c:pt>
                <c:pt idx="364">
                  <c:v>53.402999999999999</c:v>
                </c:pt>
                <c:pt idx="365">
                  <c:v>53.603999999999999</c:v>
                </c:pt>
                <c:pt idx="366">
                  <c:v>53.802</c:v>
                </c:pt>
                <c:pt idx="367">
                  <c:v>54.002000000000002</c:v>
                </c:pt>
                <c:pt idx="368">
                  <c:v>54.203000000000003</c:v>
                </c:pt>
                <c:pt idx="369">
                  <c:v>54.402000000000001</c:v>
                </c:pt>
                <c:pt idx="370">
                  <c:v>54.600999999999999</c:v>
                </c:pt>
                <c:pt idx="371">
                  <c:v>54.802</c:v>
                </c:pt>
                <c:pt idx="372">
                  <c:v>55.002000000000002</c:v>
                </c:pt>
                <c:pt idx="373">
                  <c:v>55.201999999999998</c:v>
                </c:pt>
                <c:pt idx="374">
                  <c:v>55.402000000000001</c:v>
                </c:pt>
                <c:pt idx="375">
                  <c:v>55.601999999999997</c:v>
                </c:pt>
                <c:pt idx="376">
                  <c:v>55.802</c:v>
                </c:pt>
                <c:pt idx="377">
                  <c:v>56.002000000000002</c:v>
                </c:pt>
                <c:pt idx="378">
                  <c:v>56.201999999999998</c:v>
                </c:pt>
                <c:pt idx="379">
                  <c:v>56.402000000000001</c:v>
                </c:pt>
                <c:pt idx="380">
                  <c:v>56.61</c:v>
                </c:pt>
                <c:pt idx="381">
                  <c:v>56.801000000000002</c:v>
                </c:pt>
                <c:pt idx="382">
                  <c:v>57.002000000000002</c:v>
                </c:pt>
                <c:pt idx="383">
                  <c:v>57.201999999999998</c:v>
                </c:pt>
                <c:pt idx="384">
                  <c:v>57.401000000000003</c:v>
                </c:pt>
                <c:pt idx="385">
                  <c:v>57.601999999999997</c:v>
                </c:pt>
                <c:pt idx="386">
                  <c:v>57.802</c:v>
                </c:pt>
                <c:pt idx="387">
                  <c:v>58.002000000000002</c:v>
                </c:pt>
                <c:pt idx="388">
                  <c:v>58.201999999999998</c:v>
                </c:pt>
                <c:pt idx="389">
                  <c:v>58.405000000000001</c:v>
                </c:pt>
                <c:pt idx="390">
                  <c:v>58.603000000000002</c:v>
                </c:pt>
                <c:pt idx="391">
                  <c:v>58.802999999999997</c:v>
                </c:pt>
                <c:pt idx="392">
                  <c:v>59.003</c:v>
                </c:pt>
                <c:pt idx="393">
                  <c:v>59.204000000000001</c:v>
                </c:pt>
                <c:pt idx="394">
                  <c:v>59.405000000000001</c:v>
                </c:pt>
                <c:pt idx="395">
                  <c:v>59.603999999999999</c:v>
                </c:pt>
                <c:pt idx="396">
                  <c:v>59.805</c:v>
                </c:pt>
                <c:pt idx="397">
                  <c:v>60.003999999999998</c:v>
                </c:pt>
                <c:pt idx="398">
                  <c:v>60.204000000000001</c:v>
                </c:pt>
                <c:pt idx="399">
                  <c:v>60.405000000000001</c:v>
                </c:pt>
                <c:pt idx="400">
                  <c:v>60.604999999999997</c:v>
                </c:pt>
                <c:pt idx="401">
                  <c:v>60.804000000000002</c:v>
                </c:pt>
                <c:pt idx="402">
                  <c:v>61.003999999999998</c:v>
                </c:pt>
                <c:pt idx="403">
                  <c:v>61.204000000000001</c:v>
                </c:pt>
                <c:pt idx="404">
                  <c:v>61.404000000000003</c:v>
                </c:pt>
                <c:pt idx="405">
                  <c:v>61.603999999999999</c:v>
                </c:pt>
                <c:pt idx="406">
                  <c:v>61.804000000000002</c:v>
                </c:pt>
                <c:pt idx="407">
                  <c:v>62.003999999999998</c:v>
                </c:pt>
                <c:pt idx="408">
                  <c:v>62.204000000000001</c:v>
                </c:pt>
                <c:pt idx="409">
                  <c:v>62.404000000000003</c:v>
                </c:pt>
                <c:pt idx="410">
                  <c:v>62.606000000000002</c:v>
                </c:pt>
                <c:pt idx="411">
                  <c:v>62.804000000000002</c:v>
                </c:pt>
                <c:pt idx="412">
                  <c:v>63.005000000000003</c:v>
                </c:pt>
                <c:pt idx="413">
                  <c:v>63.206000000000003</c:v>
                </c:pt>
                <c:pt idx="414">
                  <c:v>63.404000000000003</c:v>
                </c:pt>
                <c:pt idx="415">
                  <c:v>63.604999999999997</c:v>
                </c:pt>
                <c:pt idx="416">
                  <c:v>63.805</c:v>
                </c:pt>
                <c:pt idx="417">
                  <c:v>64.004999999999995</c:v>
                </c:pt>
                <c:pt idx="418">
                  <c:v>64.203999999999994</c:v>
                </c:pt>
                <c:pt idx="419">
                  <c:v>64.403999999999996</c:v>
                </c:pt>
                <c:pt idx="420">
                  <c:v>64.603999999999999</c:v>
                </c:pt>
                <c:pt idx="421">
                  <c:v>64.805999999999997</c:v>
                </c:pt>
                <c:pt idx="422">
                  <c:v>65.004000000000005</c:v>
                </c:pt>
                <c:pt idx="423">
                  <c:v>65.206000000000003</c:v>
                </c:pt>
                <c:pt idx="424">
                  <c:v>65.405000000000001</c:v>
                </c:pt>
                <c:pt idx="425">
                  <c:v>65.603999999999999</c:v>
                </c:pt>
                <c:pt idx="426">
                  <c:v>65.805000000000007</c:v>
                </c:pt>
                <c:pt idx="427">
                  <c:v>66.004000000000005</c:v>
                </c:pt>
                <c:pt idx="428">
                  <c:v>66.203999999999994</c:v>
                </c:pt>
                <c:pt idx="429">
                  <c:v>66.403000000000006</c:v>
                </c:pt>
                <c:pt idx="430">
                  <c:v>66.606999999999999</c:v>
                </c:pt>
                <c:pt idx="431">
                  <c:v>66.807000000000002</c:v>
                </c:pt>
                <c:pt idx="432">
                  <c:v>67.004999999999995</c:v>
                </c:pt>
                <c:pt idx="433">
                  <c:v>67.204999999999998</c:v>
                </c:pt>
                <c:pt idx="434">
                  <c:v>67.403999999999996</c:v>
                </c:pt>
                <c:pt idx="435">
                  <c:v>67.603999999999999</c:v>
                </c:pt>
                <c:pt idx="436">
                  <c:v>67.804000000000002</c:v>
                </c:pt>
                <c:pt idx="437">
                  <c:v>68.004000000000005</c:v>
                </c:pt>
                <c:pt idx="438">
                  <c:v>68.203000000000003</c:v>
                </c:pt>
                <c:pt idx="439">
                  <c:v>68.405000000000001</c:v>
                </c:pt>
                <c:pt idx="440">
                  <c:v>68.605000000000004</c:v>
                </c:pt>
                <c:pt idx="441">
                  <c:v>68.804000000000002</c:v>
                </c:pt>
                <c:pt idx="442">
                  <c:v>69.004999999999995</c:v>
                </c:pt>
                <c:pt idx="443">
                  <c:v>69.203999999999994</c:v>
                </c:pt>
                <c:pt idx="444">
                  <c:v>69.403000000000006</c:v>
                </c:pt>
                <c:pt idx="445">
                  <c:v>69.602999999999994</c:v>
                </c:pt>
                <c:pt idx="446">
                  <c:v>69.804000000000002</c:v>
                </c:pt>
                <c:pt idx="447">
                  <c:v>70.004999999999995</c:v>
                </c:pt>
                <c:pt idx="448">
                  <c:v>70.203999999999994</c:v>
                </c:pt>
                <c:pt idx="449">
                  <c:v>70.403999999999996</c:v>
                </c:pt>
                <c:pt idx="450">
                  <c:v>70.603999999999999</c:v>
                </c:pt>
                <c:pt idx="451">
                  <c:v>70.804000000000002</c:v>
                </c:pt>
                <c:pt idx="452">
                  <c:v>71.004000000000005</c:v>
                </c:pt>
                <c:pt idx="453">
                  <c:v>71.203999999999994</c:v>
                </c:pt>
                <c:pt idx="454">
                  <c:v>71.403999999999996</c:v>
                </c:pt>
                <c:pt idx="455">
                  <c:v>71.603999999999999</c:v>
                </c:pt>
                <c:pt idx="456">
                  <c:v>71.804000000000002</c:v>
                </c:pt>
                <c:pt idx="457">
                  <c:v>72.004000000000005</c:v>
                </c:pt>
                <c:pt idx="458">
                  <c:v>72.204999999999998</c:v>
                </c:pt>
                <c:pt idx="459">
                  <c:v>72.403999999999996</c:v>
                </c:pt>
                <c:pt idx="460">
                  <c:v>72.603999999999999</c:v>
                </c:pt>
                <c:pt idx="461">
                  <c:v>72.804000000000002</c:v>
                </c:pt>
                <c:pt idx="462">
                  <c:v>73.004000000000005</c:v>
                </c:pt>
                <c:pt idx="463">
                  <c:v>73.203000000000003</c:v>
                </c:pt>
                <c:pt idx="464">
                  <c:v>73.403999999999996</c:v>
                </c:pt>
                <c:pt idx="465">
                  <c:v>73.603999999999999</c:v>
                </c:pt>
                <c:pt idx="466">
                  <c:v>73.804000000000002</c:v>
                </c:pt>
                <c:pt idx="467">
                  <c:v>74.004000000000005</c:v>
                </c:pt>
                <c:pt idx="468">
                  <c:v>74.203999999999994</c:v>
                </c:pt>
                <c:pt idx="469">
                  <c:v>74.403999999999996</c:v>
                </c:pt>
                <c:pt idx="470">
                  <c:v>74.603999999999999</c:v>
                </c:pt>
                <c:pt idx="471">
                  <c:v>74.804000000000002</c:v>
                </c:pt>
                <c:pt idx="472">
                  <c:v>75.004000000000005</c:v>
                </c:pt>
                <c:pt idx="473">
                  <c:v>75.203999999999994</c:v>
                </c:pt>
                <c:pt idx="474">
                  <c:v>75.403999999999996</c:v>
                </c:pt>
                <c:pt idx="475">
                  <c:v>75.603999999999999</c:v>
                </c:pt>
                <c:pt idx="476">
                  <c:v>75.805999999999997</c:v>
                </c:pt>
                <c:pt idx="477">
                  <c:v>76.004000000000005</c:v>
                </c:pt>
                <c:pt idx="478">
                  <c:v>76.203999999999994</c:v>
                </c:pt>
                <c:pt idx="479">
                  <c:v>76.405000000000001</c:v>
                </c:pt>
                <c:pt idx="480">
                  <c:v>76.602999999999994</c:v>
                </c:pt>
                <c:pt idx="481">
                  <c:v>76.805999999999997</c:v>
                </c:pt>
                <c:pt idx="482">
                  <c:v>77.006</c:v>
                </c:pt>
                <c:pt idx="483">
                  <c:v>77.203999999999994</c:v>
                </c:pt>
                <c:pt idx="484">
                  <c:v>77.406999999999996</c:v>
                </c:pt>
                <c:pt idx="485">
                  <c:v>77.605000000000004</c:v>
                </c:pt>
                <c:pt idx="486">
                  <c:v>77.805000000000007</c:v>
                </c:pt>
                <c:pt idx="487">
                  <c:v>78.004999999999995</c:v>
                </c:pt>
                <c:pt idx="488">
                  <c:v>78.204999999999998</c:v>
                </c:pt>
                <c:pt idx="489">
                  <c:v>78.405000000000001</c:v>
                </c:pt>
                <c:pt idx="490">
                  <c:v>78.605000000000004</c:v>
                </c:pt>
                <c:pt idx="491">
                  <c:v>78.804000000000002</c:v>
                </c:pt>
                <c:pt idx="492">
                  <c:v>79.004999999999995</c:v>
                </c:pt>
                <c:pt idx="493">
                  <c:v>79.204999999999998</c:v>
                </c:pt>
                <c:pt idx="494">
                  <c:v>79.405000000000001</c:v>
                </c:pt>
                <c:pt idx="495">
                  <c:v>79.605000000000004</c:v>
                </c:pt>
                <c:pt idx="496">
                  <c:v>79.805000000000007</c:v>
                </c:pt>
                <c:pt idx="497">
                  <c:v>80.004999999999995</c:v>
                </c:pt>
                <c:pt idx="498">
                  <c:v>80.204999999999998</c:v>
                </c:pt>
                <c:pt idx="499">
                  <c:v>80.405000000000001</c:v>
                </c:pt>
                <c:pt idx="500">
                  <c:v>80.608000000000004</c:v>
                </c:pt>
                <c:pt idx="501">
                  <c:v>80.805000000000007</c:v>
                </c:pt>
                <c:pt idx="502">
                  <c:v>81.004999999999995</c:v>
                </c:pt>
                <c:pt idx="503">
                  <c:v>81.204999999999998</c:v>
                </c:pt>
                <c:pt idx="504">
                  <c:v>81.405000000000001</c:v>
                </c:pt>
                <c:pt idx="505">
                  <c:v>81.605999999999995</c:v>
                </c:pt>
                <c:pt idx="506">
                  <c:v>81.805000000000007</c:v>
                </c:pt>
                <c:pt idx="507">
                  <c:v>82.004999999999995</c:v>
                </c:pt>
                <c:pt idx="508">
                  <c:v>82.204999999999998</c:v>
                </c:pt>
                <c:pt idx="509">
                  <c:v>82.405000000000001</c:v>
                </c:pt>
                <c:pt idx="510">
                  <c:v>82.605000000000004</c:v>
                </c:pt>
                <c:pt idx="511">
                  <c:v>82.805000000000007</c:v>
                </c:pt>
                <c:pt idx="512">
                  <c:v>83.004999999999995</c:v>
                </c:pt>
                <c:pt idx="513">
                  <c:v>83.204999999999998</c:v>
                </c:pt>
                <c:pt idx="514">
                  <c:v>83.405000000000001</c:v>
                </c:pt>
                <c:pt idx="515">
                  <c:v>83.605000000000004</c:v>
                </c:pt>
                <c:pt idx="516">
                  <c:v>83.804000000000002</c:v>
                </c:pt>
                <c:pt idx="517">
                  <c:v>84.004999999999995</c:v>
                </c:pt>
                <c:pt idx="518">
                  <c:v>84.204999999999998</c:v>
                </c:pt>
                <c:pt idx="519">
                  <c:v>84.405000000000001</c:v>
                </c:pt>
                <c:pt idx="520">
                  <c:v>84.605000000000004</c:v>
                </c:pt>
                <c:pt idx="521">
                  <c:v>84.804000000000002</c:v>
                </c:pt>
                <c:pt idx="522">
                  <c:v>85.004999999999995</c:v>
                </c:pt>
                <c:pt idx="523">
                  <c:v>85.204999999999998</c:v>
                </c:pt>
                <c:pt idx="524">
                  <c:v>85.405000000000001</c:v>
                </c:pt>
                <c:pt idx="525">
                  <c:v>85.605000000000004</c:v>
                </c:pt>
                <c:pt idx="526">
                  <c:v>85.807000000000002</c:v>
                </c:pt>
                <c:pt idx="527">
                  <c:v>86.004999999999995</c:v>
                </c:pt>
                <c:pt idx="528">
                  <c:v>86.204999999999998</c:v>
                </c:pt>
                <c:pt idx="529">
                  <c:v>86.406000000000006</c:v>
                </c:pt>
                <c:pt idx="530">
                  <c:v>86.605000000000004</c:v>
                </c:pt>
                <c:pt idx="531">
                  <c:v>86.805000000000007</c:v>
                </c:pt>
                <c:pt idx="532">
                  <c:v>87.007000000000005</c:v>
                </c:pt>
                <c:pt idx="533">
                  <c:v>87.203999999999994</c:v>
                </c:pt>
                <c:pt idx="534">
                  <c:v>87.403999999999996</c:v>
                </c:pt>
                <c:pt idx="535">
                  <c:v>87.605000000000004</c:v>
                </c:pt>
                <c:pt idx="536">
                  <c:v>87.805000000000007</c:v>
                </c:pt>
                <c:pt idx="537">
                  <c:v>88.004999999999995</c:v>
                </c:pt>
                <c:pt idx="538">
                  <c:v>88.204999999999998</c:v>
                </c:pt>
                <c:pt idx="539">
                  <c:v>88.405000000000001</c:v>
                </c:pt>
                <c:pt idx="540">
                  <c:v>88.605000000000004</c:v>
                </c:pt>
                <c:pt idx="541">
                  <c:v>88.804000000000002</c:v>
                </c:pt>
                <c:pt idx="542">
                  <c:v>89.004999999999995</c:v>
                </c:pt>
                <c:pt idx="543">
                  <c:v>89.204999999999998</c:v>
                </c:pt>
                <c:pt idx="544">
                  <c:v>89.405000000000001</c:v>
                </c:pt>
                <c:pt idx="545">
                  <c:v>89.603999999999999</c:v>
                </c:pt>
                <c:pt idx="546">
                  <c:v>89.805000000000007</c:v>
                </c:pt>
                <c:pt idx="547">
                  <c:v>90.004999999999995</c:v>
                </c:pt>
                <c:pt idx="548">
                  <c:v>90.204999999999998</c:v>
                </c:pt>
                <c:pt idx="549">
                  <c:v>90.405000000000001</c:v>
                </c:pt>
                <c:pt idx="550">
                  <c:v>90.605000000000004</c:v>
                </c:pt>
                <c:pt idx="551">
                  <c:v>90.805000000000007</c:v>
                </c:pt>
                <c:pt idx="552">
                  <c:v>91.004999999999995</c:v>
                </c:pt>
                <c:pt idx="553">
                  <c:v>91.204999999999998</c:v>
                </c:pt>
                <c:pt idx="554">
                  <c:v>91.405000000000001</c:v>
                </c:pt>
                <c:pt idx="555">
                  <c:v>91.608000000000004</c:v>
                </c:pt>
                <c:pt idx="556">
                  <c:v>91.805000000000007</c:v>
                </c:pt>
                <c:pt idx="557">
                  <c:v>92.004999999999995</c:v>
                </c:pt>
                <c:pt idx="558">
                  <c:v>92.206000000000003</c:v>
                </c:pt>
                <c:pt idx="559">
                  <c:v>92.405000000000001</c:v>
                </c:pt>
                <c:pt idx="560">
                  <c:v>92.605000000000004</c:v>
                </c:pt>
                <c:pt idx="561">
                  <c:v>92.805000000000007</c:v>
                </c:pt>
                <c:pt idx="562">
                  <c:v>93.004999999999995</c:v>
                </c:pt>
                <c:pt idx="563">
                  <c:v>93.206000000000003</c:v>
                </c:pt>
                <c:pt idx="564">
                  <c:v>93.405000000000001</c:v>
                </c:pt>
                <c:pt idx="565">
                  <c:v>93.605000000000004</c:v>
                </c:pt>
                <c:pt idx="566">
                  <c:v>93.805000000000007</c:v>
                </c:pt>
                <c:pt idx="567">
                  <c:v>94.004999999999995</c:v>
                </c:pt>
                <c:pt idx="568">
                  <c:v>94.206000000000003</c:v>
                </c:pt>
                <c:pt idx="569">
                  <c:v>94.406000000000006</c:v>
                </c:pt>
                <c:pt idx="570">
                  <c:v>94.605999999999995</c:v>
                </c:pt>
                <c:pt idx="571">
                  <c:v>94.805999999999997</c:v>
                </c:pt>
                <c:pt idx="572">
                  <c:v>95.006</c:v>
                </c:pt>
                <c:pt idx="573">
                  <c:v>95.206000000000003</c:v>
                </c:pt>
                <c:pt idx="574">
                  <c:v>95.406000000000006</c:v>
                </c:pt>
                <c:pt idx="575">
                  <c:v>95.605999999999995</c:v>
                </c:pt>
                <c:pt idx="576">
                  <c:v>95.805999999999997</c:v>
                </c:pt>
                <c:pt idx="577">
                  <c:v>96.006</c:v>
                </c:pt>
                <c:pt idx="578">
                  <c:v>96.206000000000003</c:v>
                </c:pt>
                <c:pt idx="579">
                  <c:v>96.409000000000006</c:v>
                </c:pt>
                <c:pt idx="580">
                  <c:v>96.606999999999999</c:v>
                </c:pt>
                <c:pt idx="581">
                  <c:v>96.807000000000002</c:v>
                </c:pt>
                <c:pt idx="582">
                  <c:v>97.004999999999995</c:v>
                </c:pt>
                <c:pt idx="583">
                  <c:v>97.209000000000003</c:v>
                </c:pt>
                <c:pt idx="584">
                  <c:v>97.406999999999996</c:v>
                </c:pt>
                <c:pt idx="585">
                  <c:v>97.605999999999995</c:v>
                </c:pt>
                <c:pt idx="586">
                  <c:v>97.805999999999997</c:v>
                </c:pt>
                <c:pt idx="587">
                  <c:v>98.006</c:v>
                </c:pt>
                <c:pt idx="588">
                  <c:v>98.206000000000003</c:v>
                </c:pt>
                <c:pt idx="589">
                  <c:v>98.406000000000006</c:v>
                </c:pt>
                <c:pt idx="590">
                  <c:v>98.605000000000004</c:v>
                </c:pt>
                <c:pt idx="591">
                  <c:v>98.807000000000002</c:v>
                </c:pt>
                <c:pt idx="592">
                  <c:v>99.006</c:v>
                </c:pt>
                <c:pt idx="593">
                  <c:v>99.206000000000003</c:v>
                </c:pt>
                <c:pt idx="594">
                  <c:v>99.406000000000006</c:v>
                </c:pt>
                <c:pt idx="595">
                  <c:v>99.606999999999999</c:v>
                </c:pt>
                <c:pt idx="596">
                  <c:v>99.805999999999997</c:v>
                </c:pt>
                <c:pt idx="597">
                  <c:v>100.008</c:v>
                </c:pt>
                <c:pt idx="598">
                  <c:v>100.206</c:v>
                </c:pt>
                <c:pt idx="599">
                  <c:v>100.40600000000001</c:v>
                </c:pt>
                <c:pt idx="600">
                  <c:v>100.608</c:v>
                </c:pt>
                <c:pt idx="601">
                  <c:v>100.806</c:v>
                </c:pt>
                <c:pt idx="602">
                  <c:v>101.006</c:v>
                </c:pt>
                <c:pt idx="603">
                  <c:v>101.206</c:v>
                </c:pt>
                <c:pt idx="604">
                  <c:v>101.408</c:v>
                </c:pt>
              </c:numCache>
            </c:numRef>
          </c:xVal>
          <c:yVal>
            <c:numRef>
              <c:f>'[20140711_Xen-DMORE_マイグレーション前後のキーボードレスポンスタイム_VNC.xlsx]Sheet3'!$E$2:$E$606</c:f>
              <c:numCache>
                <c:formatCode>General</c:formatCode>
                <c:ptCount val="605"/>
                <c:pt idx="0">
                  <c:v>31.5</c:v>
                </c:pt>
                <c:pt idx="1">
                  <c:v>31.8</c:v>
                </c:pt>
                <c:pt idx="2">
                  <c:v>31.83</c:v>
                </c:pt>
                <c:pt idx="3">
                  <c:v>33.22</c:v>
                </c:pt>
                <c:pt idx="4">
                  <c:v>31.48</c:v>
                </c:pt>
                <c:pt idx="5">
                  <c:v>31.61</c:v>
                </c:pt>
                <c:pt idx="6">
                  <c:v>31.57</c:v>
                </c:pt>
                <c:pt idx="7">
                  <c:v>31.78</c:v>
                </c:pt>
                <c:pt idx="8">
                  <c:v>31.79</c:v>
                </c:pt>
                <c:pt idx="9">
                  <c:v>33.119999999999997</c:v>
                </c:pt>
                <c:pt idx="10">
                  <c:v>31.69</c:v>
                </c:pt>
                <c:pt idx="11">
                  <c:v>31.59</c:v>
                </c:pt>
                <c:pt idx="12">
                  <c:v>31.85</c:v>
                </c:pt>
                <c:pt idx="13">
                  <c:v>31.93</c:v>
                </c:pt>
                <c:pt idx="14">
                  <c:v>34.08</c:v>
                </c:pt>
                <c:pt idx="15">
                  <c:v>31.82</c:v>
                </c:pt>
                <c:pt idx="16">
                  <c:v>31.84</c:v>
                </c:pt>
                <c:pt idx="17">
                  <c:v>31.59</c:v>
                </c:pt>
                <c:pt idx="18">
                  <c:v>31.55</c:v>
                </c:pt>
                <c:pt idx="19">
                  <c:v>31.73</c:v>
                </c:pt>
                <c:pt idx="20">
                  <c:v>31.81</c:v>
                </c:pt>
                <c:pt idx="21">
                  <c:v>31.8</c:v>
                </c:pt>
                <c:pt idx="22">
                  <c:v>31.7</c:v>
                </c:pt>
                <c:pt idx="23">
                  <c:v>33.1</c:v>
                </c:pt>
                <c:pt idx="24">
                  <c:v>31.65</c:v>
                </c:pt>
                <c:pt idx="25">
                  <c:v>32.49</c:v>
                </c:pt>
                <c:pt idx="26">
                  <c:v>31.73</c:v>
                </c:pt>
                <c:pt idx="27">
                  <c:v>31.76</c:v>
                </c:pt>
                <c:pt idx="28">
                  <c:v>35.090000000000003</c:v>
                </c:pt>
                <c:pt idx="29">
                  <c:v>32.82</c:v>
                </c:pt>
                <c:pt idx="30">
                  <c:v>32.31</c:v>
                </c:pt>
                <c:pt idx="31">
                  <c:v>31.66</c:v>
                </c:pt>
                <c:pt idx="32">
                  <c:v>33.270000000000003</c:v>
                </c:pt>
                <c:pt idx="33">
                  <c:v>31.27</c:v>
                </c:pt>
                <c:pt idx="34">
                  <c:v>31.39</c:v>
                </c:pt>
                <c:pt idx="35">
                  <c:v>32.15</c:v>
                </c:pt>
                <c:pt idx="36">
                  <c:v>33.11</c:v>
                </c:pt>
                <c:pt idx="37">
                  <c:v>31.62</c:v>
                </c:pt>
                <c:pt idx="38">
                  <c:v>31.91</c:v>
                </c:pt>
                <c:pt idx="39">
                  <c:v>31.49</c:v>
                </c:pt>
                <c:pt idx="40">
                  <c:v>31.66</c:v>
                </c:pt>
                <c:pt idx="41">
                  <c:v>31.71</c:v>
                </c:pt>
                <c:pt idx="42">
                  <c:v>31.86</c:v>
                </c:pt>
                <c:pt idx="43">
                  <c:v>31.91</c:v>
                </c:pt>
                <c:pt idx="44">
                  <c:v>31.53</c:v>
                </c:pt>
                <c:pt idx="45">
                  <c:v>31.81</c:v>
                </c:pt>
                <c:pt idx="46">
                  <c:v>31.41</c:v>
                </c:pt>
                <c:pt idx="47">
                  <c:v>31.62</c:v>
                </c:pt>
                <c:pt idx="48">
                  <c:v>31.62</c:v>
                </c:pt>
                <c:pt idx="49">
                  <c:v>31.86</c:v>
                </c:pt>
                <c:pt idx="50">
                  <c:v>31.61</c:v>
                </c:pt>
                <c:pt idx="51">
                  <c:v>33.07</c:v>
                </c:pt>
                <c:pt idx="52">
                  <c:v>31.72</c:v>
                </c:pt>
                <c:pt idx="53">
                  <c:v>31.69</c:v>
                </c:pt>
                <c:pt idx="54">
                  <c:v>31.82</c:v>
                </c:pt>
                <c:pt idx="55">
                  <c:v>31.45</c:v>
                </c:pt>
                <c:pt idx="56">
                  <c:v>34.06</c:v>
                </c:pt>
                <c:pt idx="57">
                  <c:v>31.62</c:v>
                </c:pt>
                <c:pt idx="58">
                  <c:v>31.68</c:v>
                </c:pt>
                <c:pt idx="59">
                  <c:v>31.84</c:v>
                </c:pt>
                <c:pt idx="60">
                  <c:v>31.87</c:v>
                </c:pt>
                <c:pt idx="61">
                  <c:v>32.04</c:v>
                </c:pt>
                <c:pt idx="62">
                  <c:v>31.42</c:v>
                </c:pt>
                <c:pt idx="63">
                  <c:v>32.07</c:v>
                </c:pt>
                <c:pt idx="64">
                  <c:v>31.63</c:v>
                </c:pt>
                <c:pt idx="65">
                  <c:v>31.73</c:v>
                </c:pt>
                <c:pt idx="66">
                  <c:v>31.69</c:v>
                </c:pt>
                <c:pt idx="67">
                  <c:v>31.52</c:v>
                </c:pt>
                <c:pt idx="68">
                  <c:v>31.62</c:v>
                </c:pt>
                <c:pt idx="69">
                  <c:v>31.76</c:v>
                </c:pt>
                <c:pt idx="70">
                  <c:v>31.86</c:v>
                </c:pt>
                <c:pt idx="71">
                  <c:v>31.93</c:v>
                </c:pt>
                <c:pt idx="72">
                  <c:v>32.96</c:v>
                </c:pt>
                <c:pt idx="73">
                  <c:v>31.77</c:v>
                </c:pt>
                <c:pt idx="74">
                  <c:v>31.56</c:v>
                </c:pt>
                <c:pt idx="75">
                  <c:v>32.03</c:v>
                </c:pt>
                <c:pt idx="76">
                  <c:v>31.88</c:v>
                </c:pt>
                <c:pt idx="77">
                  <c:v>32.78</c:v>
                </c:pt>
                <c:pt idx="78">
                  <c:v>31.89</c:v>
                </c:pt>
                <c:pt idx="79">
                  <c:v>31.98</c:v>
                </c:pt>
                <c:pt idx="80">
                  <c:v>31.53</c:v>
                </c:pt>
                <c:pt idx="81">
                  <c:v>31.64</c:v>
                </c:pt>
                <c:pt idx="82">
                  <c:v>31.58</c:v>
                </c:pt>
                <c:pt idx="83">
                  <c:v>35.26</c:v>
                </c:pt>
                <c:pt idx="84">
                  <c:v>32.94</c:v>
                </c:pt>
                <c:pt idx="85">
                  <c:v>31.73</c:v>
                </c:pt>
                <c:pt idx="86">
                  <c:v>31.49</c:v>
                </c:pt>
                <c:pt idx="87">
                  <c:v>31.69</c:v>
                </c:pt>
                <c:pt idx="88">
                  <c:v>31.43</c:v>
                </c:pt>
                <c:pt idx="89">
                  <c:v>31.46</c:v>
                </c:pt>
                <c:pt idx="90">
                  <c:v>31.76</c:v>
                </c:pt>
                <c:pt idx="91">
                  <c:v>33.08</c:v>
                </c:pt>
                <c:pt idx="92">
                  <c:v>31.8</c:v>
                </c:pt>
                <c:pt idx="93">
                  <c:v>33.06</c:v>
                </c:pt>
                <c:pt idx="94">
                  <c:v>32.08</c:v>
                </c:pt>
                <c:pt idx="95">
                  <c:v>31.91</c:v>
                </c:pt>
                <c:pt idx="96">
                  <c:v>31.91</c:v>
                </c:pt>
                <c:pt idx="97">
                  <c:v>31.82</c:v>
                </c:pt>
                <c:pt idx="98">
                  <c:v>32.82</c:v>
                </c:pt>
                <c:pt idx="99">
                  <c:v>32.369999999999997</c:v>
                </c:pt>
                <c:pt idx="100">
                  <c:v>31.8</c:v>
                </c:pt>
                <c:pt idx="101">
                  <c:v>32.450000000000003</c:v>
                </c:pt>
                <c:pt idx="102">
                  <c:v>31.85</c:v>
                </c:pt>
                <c:pt idx="103">
                  <c:v>31.85</c:v>
                </c:pt>
                <c:pt idx="104">
                  <c:v>31.76</c:v>
                </c:pt>
                <c:pt idx="105">
                  <c:v>31.94</c:v>
                </c:pt>
                <c:pt idx="106">
                  <c:v>31.8</c:v>
                </c:pt>
                <c:pt idx="107">
                  <c:v>31.91</c:v>
                </c:pt>
                <c:pt idx="108">
                  <c:v>31.9</c:v>
                </c:pt>
                <c:pt idx="109">
                  <c:v>31.83</c:v>
                </c:pt>
                <c:pt idx="110">
                  <c:v>31.75</c:v>
                </c:pt>
                <c:pt idx="111">
                  <c:v>31.7</c:v>
                </c:pt>
                <c:pt idx="112">
                  <c:v>31.85</c:v>
                </c:pt>
                <c:pt idx="113">
                  <c:v>31.93</c:v>
                </c:pt>
                <c:pt idx="114">
                  <c:v>33.11</c:v>
                </c:pt>
                <c:pt idx="115">
                  <c:v>31.94</c:v>
                </c:pt>
                <c:pt idx="116">
                  <c:v>31.41</c:v>
                </c:pt>
                <c:pt idx="117">
                  <c:v>31.81</c:v>
                </c:pt>
                <c:pt idx="118">
                  <c:v>31.93</c:v>
                </c:pt>
                <c:pt idx="119">
                  <c:v>31.84</c:v>
                </c:pt>
                <c:pt idx="120">
                  <c:v>31.89</c:v>
                </c:pt>
                <c:pt idx="121">
                  <c:v>31.85</c:v>
                </c:pt>
                <c:pt idx="122">
                  <c:v>31.64</c:v>
                </c:pt>
                <c:pt idx="123">
                  <c:v>31.81</c:v>
                </c:pt>
                <c:pt idx="124">
                  <c:v>31.92</c:v>
                </c:pt>
                <c:pt idx="125">
                  <c:v>31.6</c:v>
                </c:pt>
                <c:pt idx="126">
                  <c:v>31.93</c:v>
                </c:pt>
                <c:pt idx="127">
                  <c:v>31.8</c:v>
                </c:pt>
                <c:pt idx="128">
                  <c:v>31.8</c:v>
                </c:pt>
                <c:pt idx="129">
                  <c:v>31.77</c:v>
                </c:pt>
                <c:pt idx="130">
                  <c:v>31.39</c:v>
                </c:pt>
                <c:pt idx="131">
                  <c:v>33.17</c:v>
                </c:pt>
                <c:pt idx="132">
                  <c:v>31.76</c:v>
                </c:pt>
                <c:pt idx="133">
                  <c:v>31.23</c:v>
                </c:pt>
                <c:pt idx="134">
                  <c:v>31.5</c:v>
                </c:pt>
                <c:pt idx="135">
                  <c:v>32.53</c:v>
                </c:pt>
                <c:pt idx="136">
                  <c:v>33.090000000000003</c:v>
                </c:pt>
                <c:pt idx="137">
                  <c:v>31.48</c:v>
                </c:pt>
                <c:pt idx="138">
                  <c:v>31.47</c:v>
                </c:pt>
                <c:pt idx="139">
                  <c:v>31.65</c:v>
                </c:pt>
                <c:pt idx="140">
                  <c:v>33.090000000000003</c:v>
                </c:pt>
                <c:pt idx="141">
                  <c:v>31.8</c:v>
                </c:pt>
                <c:pt idx="142">
                  <c:v>31.84</c:v>
                </c:pt>
                <c:pt idx="143">
                  <c:v>31.78</c:v>
                </c:pt>
                <c:pt idx="144">
                  <c:v>31.6</c:v>
                </c:pt>
                <c:pt idx="145">
                  <c:v>31.83</c:v>
                </c:pt>
                <c:pt idx="146">
                  <c:v>31.55</c:v>
                </c:pt>
                <c:pt idx="147">
                  <c:v>31.89</c:v>
                </c:pt>
                <c:pt idx="148">
                  <c:v>32.53</c:v>
                </c:pt>
                <c:pt idx="149">
                  <c:v>31.86</c:v>
                </c:pt>
                <c:pt idx="150">
                  <c:v>31.9</c:v>
                </c:pt>
                <c:pt idx="151">
                  <c:v>31.39</c:v>
                </c:pt>
                <c:pt idx="152">
                  <c:v>31.68</c:v>
                </c:pt>
                <c:pt idx="153">
                  <c:v>31.68</c:v>
                </c:pt>
                <c:pt idx="154">
                  <c:v>31.93</c:v>
                </c:pt>
                <c:pt idx="155">
                  <c:v>31.65</c:v>
                </c:pt>
                <c:pt idx="156">
                  <c:v>31.79</c:v>
                </c:pt>
                <c:pt idx="157">
                  <c:v>31.81</c:v>
                </c:pt>
                <c:pt idx="158">
                  <c:v>31.81</c:v>
                </c:pt>
                <c:pt idx="159">
                  <c:v>31.77</c:v>
                </c:pt>
                <c:pt idx="160">
                  <c:v>32.06</c:v>
                </c:pt>
                <c:pt idx="161">
                  <c:v>33.21</c:v>
                </c:pt>
                <c:pt idx="162">
                  <c:v>31.99</c:v>
                </c:pt>
                <c:pt idx="163">
                  <c:v>31.74</c:v>
                </c:pt>
                <c:pt idx="164">
                  <c:v>31.72</c:v>
                </c:pt>
                <c:pt idx="165">
                  <c:v>31.86</c:v>
                </c:pt>
                <c:pt idx="166">
                  <c:v>31.76</c:v>
                </c:pt>
                <c:pt idx="167">
                  <c:v>33.06</c:v>
                </c:pt>
                <c:pt idx="168">
                  <c:v>33.08</c:v>
                </c:pt>
                <c:pt idx="169">
                  <c:v>31.59</c:v>
                </c:pt>
                <c:pt idx="170">
                  <c:v>33.200000000000003</c:v>
                </c:pt>
                <c:pt idx="171">
                  <c:v>31.82</c:v>
                </c:pt>
                <c:pt idx="172">
                  <c:v>32.89</c:v>
                </c:pt>
                <c:pt idx="173">
                  <c:v>31.62</c:v>
                </c:pt>
                <c:pt idx="174">
                  <c:v>31.8</c:v>
                </c:pt>
                <c:pt idx="175">
                  <c:v>33.18</c:v>
                </c:pt>
                <c:pt idx="176">
                  <c:v>33.07</c:v>
                </c:pt>
                <c:pt idx="177">
                  <c:v>31.79</c:v>
                </c:pt>
                <c:pt idx="178">
                  <c:v>31.95</c:v>
                </c:pt>
                <c:pt idx="179">
                  <c:v>31.79</c:v>
                </c:pt>
                <c:pt idx="180">
                  <c:v>31.84</c:v>
                </c:pt>
                <c:pt idx="181">
                  <c:v>31.83</c:v>
                </c:pt>
                <c:pt idx="182">
                  <c:v>31.71</c:v>
                </c:pt>
                <c:pt idx="183">
                  <c:v>31.49</c:v>
                </c:pt>
                <c:pt idx="184">
                  <c:v>32.07</c:v>
                </c:pt>
                <c:pt idx="185">
                  <c:v>33.11</c:v>
                </c:pt>
                <c:pt idx="186">
                  <c:v>33.119999999999997</c:v>
                </c:pt>
                <c:pt idx="187">
                  <c:v>31.94</c:v>
                </c:pt>
                <c:pt idx="188">
                  <c:v>31.33</c:v>
                </c:pt>
                <c:pt idx="189">
                  <c:v>31.5</c:v>
                </c:pt>
                <c:pt idx="190">
                  <c:v>31.66</c:v>
                </c:pt>
                <c:pt idx="191">
                  <c:v>31.88</c:v>
                </c:pt>
                <c:pt idx="192">
                  <c:v>31.56</c:v>
                </c:pt>
                <c:pt idx="193">
                  <c:v>31.1</c:v>
                </c:pt>
                <c:pt idx="194">
                  <c:v>31.55</c:v>
                </c:pt>
                <c:pt idx="195">
                  <c:v>31.84</c:v>
                </c:pt>
                <c:pt idx="196">
                  <c:v>31.75</c:v>
                </c:pt>
                <c:pt idx="197">
                  <c:v>31.63</c:v>
                </c:pt>
                <c:pt idx="198">
                  <c:v>31.93</c:v>
                </c:pt>
                <c:pt idx="199">
                  <c:v>31.3</c:v>
                </c:pt>
                <c:pt idx="200">
                  <c:v>31.74</c:v>
                </c:pt>
                <c:pt idx="201">
                  <c:v>31.62</c:v>
                </c:pt>
                <c:pt idx="202">
                  <c:v>31.47</c:v>
                </c:pt>
                <c:pt idx="203">
                  <c:v>31.82</c:v>
                </c:pt>
                <c:pt idx="204">
                  <c:v>31.39</c:v>
                </c:pt>
                <c:pt idx="205">
                  <c:v>31.73</c:v>
                </c:pt>
                <c:pt idx="206">
                  <c:v>31.81</c:v>
                </c:pt>
                <c:pt idx="207">
                  <c:v>31.49</c:v>
                </c:pt>
                <c:pt idx="208">
                  <c:v>31.53</c:v>
                </c:pt>
                <c:pt idx="209">
                  <c:v>33.090000000000003</c:v>
                </c:pt>
                <c:pt idx="210">
                  <c:v>31.56</c:v>
                </c:pt>
                <c:pt idx="211">
                  <c:v>33.18</c:v>
                </c:pt>
                <c:pt idx="212">
                  <c:v>31.86</c:v>
                </c:pt>
                <c:pt idx="213">
                  <c:v>31.86</c:v>
                </c:pt>
                <c:pt idx="214">
                  <c:v>34.11</c:v>
                </c:pt>
                <c:pt idx="215">
                  <c:v>31.54</c:v>
                </c:pt>
                <c:pt idx="216">
                  <c:v>31.94</c:v>
                </c:pt>
                <c:pt idx="217">
                  <c:v>31.71</c:v>
                </c:pt>
                <c:pt idx="218">
                  <c:v>31.65</c:v>
                </c:pt>
                <c:pt idx="219">
                  <c:v>31.74</c:v>
                </c:pt>
                <c:pt idx="220">
                  <c:v>31.37</c:v>
                </c:pt>
                <c:pt idx="221">
                  <c:v>31.74</c:v>
                </c:pt>
                <c:pt idx="222">
                  <c:v>31.5</c:v>
                </c:pt>
                <c:pt idx="223">
                  <c:v>31.56</c:v>
                </c:pt>
                <c:pt idx="224">
                  <c:v>31.43</c:v>
                </c:pt>
                <c:pt idx="225">
                  <c:v>33.08</c:v>
                </c:pt>
                <c:pt idx="226">
                  <c:v>31.73</c:v>
                </c:pt>
                <c:pt idx="227">
                  <c:v>33.26</c:v>
                </c:pt>
                <c:pt idx="228">
                  <c:v>32.119999999999997</c:v>
                </c:pt>
                <c:pt idx="229">
                  <c:v>32.29</c:v>
                </c:pt>
                <c:pt idx="230">
                  <c:v>35.090000000000003</c:v>
                </c:pt>
                <c:pt idx="231">
                  <c:v>33.1</c:v>
                </c:pt>
                <c:pt idx="232">
                  <c:v>33.76</c:v>
                </c:pt>
                <c:pt idx="233">
                  <c:v>37.090000000000003</c:v>
                </c:pt>
                <c:pt idx="234">
                  <c:v>33.04</c:v>
                </c:pt>
                <c:pt idx="235">
                  <c:v>36.06</c:v>
                </c:pt>
                <c:pt idx="236">
                  <c:v>37.1</c:v>
                </c:pt>
                <c:pt idx="237">
                  <c:v>40.26</c:v>
                </c:pt>
                <c:pt idx="238">
                  <c:v>40.93</c:v>
                </c:pt>
                <c:pt idx="239">
                  <c:v>38.880000000000003</c:v>
                </c:pt>
                <c:pt idx="240">
                  <c:v>41.2</c:v>
                </c:pt>
                <c:pt idx="241">
                  <c:v>38.020000000000003</c:v>
                </c:pt>
                <c:pt idx="242">
                  <c:v>38.21</c:v>
                </c:pt>
                <c:pt idx="243">
                  <c:v>36.04</c:v>
                </c:pt>
                <c:pt idx="244">
                  <c:v>40.39</c:v>
                </c:pt>
                <c:pt idx="245">
                  <c:v>42.15</c:v>
                </c:pt>
                <c:pt idx="246">
                  <c:v>39.950000000000003</c:v>
                </c:pt>
                <c:pt idx="247">
                  <c:v>34.24</c:v>
                </c:pt>
                <c:pt idx="248">
                  <c:v>39.21</c:v>
                </c:pt>
                <c:pt idx="249">
                  <c:v>36.479999999999997</c:v>
                </c:pt>
                <c:pt idx="250">
                  <c:v>37.99</c:v>
                </c:pt>
                <c:pt idx="251">
                  <c:v>43.07</c:v>
                </c:pt>
                <c:pt idx="252">
                  <c:v>39.020000000000003</c:v>
                </c:pt>
                <c:pt idx="253">
                  <c:v>39.67</c:v>
                </c:pt>
                <c:pt idx="254">
                  <c:v>39.229999999999997</c:v>
                </c:pt>
                <c:pt idx="255">
                  <c:v>34.729999999999997</c:v>
                </c:pt>
                <c:pt idx="256">
                  <c:v>36.619999999999997</c:v>
                </c:pt>
                <c:pt idx="257">
                  <c:v>37.79</c:v>
                </c:pt>
                <c:pt idx="258">
                  <c:v>42.56</c:v>
                </c:pt>
                <c:pt idx="259">
                  <c:v>40.729999999999997</c:v>
                </c:pt>
                <c:pt idx="260">
                  <c:v>43.92</c:v>
                </c:pt>
                <c:pt idx="261">
                  <c:v>38.880000000000003</c:v>
                </c:pt>
                <c:pt idx="262">
                  <c:v>36.369999999999997</c:v>
                </c:pt>
                <c:pt idx="263">
                  <c:v>39.5</c:v>
                </c:pt>
                <c:pt idx="264">
                  <c:v>38.270000000000003</c:v>
                </c:pt>
                <c:pt idx="265">
                  <c:v>47.35</c:v>
                </c:pt>
                <c:pt idx="266">
                  <c:v>40.97</c:v>
                </c:pt>
                <c:pt idx="267">
                  <c:v>38.18</c:v>
                </c:pt>
                <c:pt idx="268">
                  <c:v>38.450000000000003</c:v>
                </c:pt>
                <c:pt idx="269">
                  <c:v>40.369999999999997</c:v>
                </c:pt>
                <c:pt idx="270">
                  <c:v>39.229999999999997</c:v>
                </c:pt>
                <c:pt idx="271">
                  <c:v>38.75</c:v>
                </c:pt>
                <c:pt idx="272">
                  <c:v>34.56</c:v>
                </c:pt>
                <c:pt idx="273">
                  <c:v>37.46</c:v>
                </c:pt>
                <c:pt idx="274">
                  <c:v>38.64</c:v>
                </c:pt>
                <c:pt idx="275">
                  <c:v>38.56</c:v>
                </c:pt>
                <c:pt idx="276">
                  <c:v>39.520000000000003</c:v>
                </c:pt>
                <c:pt idx="277">
                  <c:v>39.08</c:v>
                </c:pt>
                <c:pt idx="278">
                  <c:v>34.07</c:v>
                </c:pt>
                <c:pt idx="279">
                  <c:v>38.24</c:v>
                </c:pt>
                <c:pt idx="280">
                  <c:v>39.24</c:v>
                </c:pt>
                <c:pt idx="281">
                  <c:v>39.61</c:v>
                </c:pt>
                <c:pt idx="282">
                  <c:v>40.630000000000003</c:v>
                </c:pt>
                <c:pt idx="283">
                  <c:v>36.1</c:v>
                </c:pt>
                <c:pt idx="284">
                  <c:v>38.090000000000003</c:v>
                </c:pt>
                <c:pt idx="285">
                  <c:v>40.07</c:v>
                </c:pt>
                <c:pt idx="286">
                  <c:v>39.56</c:v>
                </c:pt>
                <c:pt idx="287">
                  <c:v>40.159999999999997</c:v>
                </c:pt>
                <c:pt idx="288">
                  <c:v>38.03</c:v>
                </c:pt>
                <c:pt idx="289">
                  <c:v>38.83</c:v>
                </c:pt>
                <c:pt idx="290">
                  <c:v>37.1</c:v>
                </c:pt>
                <c:pt idx="291">
                  <c:v>34.97</c:v>
                </c:pt>
                <c:pt idx="292">
                  <c:v>45.59</c:v>
                </c:pt>
                <c:pt idx="293">
                  <c:v>34.57</c:v>
                </c:pt>
                <c:pt idx="294">
                  <c:v>37.86</c:v>
                </c:pt>
                <c:pt idx="295">
                  <c:v>35.33</c:v>
                </c:pt>
                <c:pt idx="296">
                  <c:v>39.799999999999997</c:v>
                </c:pt>
                <c:pt idx="297">
                  <c:v>39.159999999999997</c:v>
                </c:pt>
                <c:pt idx="298">
                  <c:v>43.06</c:v>
                </c:pt>
                <c:pt idx="299">
                  <c:v>39.92</c:v>
                </c:pt>
                <c:pt idx="300">
                  <c:v>39.14</c:v>
                </c:pt>
                <c:pt idx="301">
                  <c:v>40.61</c:v>
                </c:pt>
                <c:pt idx="302">
                  <c:v>35.869999999999997</c:v>
                </c:pt>
                <c:pt idx="303">
                  <c:v>38.93</c:v>
                </c:pt>
                <c:pt idx="304">
                  <c:v>36.19</c:v>
                </c:pt>
                <c:pt idx="305">
                  <c:v>43.95</c:v>
                </c:pt>
                <c:pt idx="306">
                  <c:v>38.15</c:v>
                </c:pt>
                <c:pt idx="307">
                  <c:v>37.49</c:v>
                </c:pt>
                <c:pt idx="308">
                  <c:v>38.03</c:v>
                </c:pt>
                <c:pt idx="309">
                  <c:v>41.12</c:v>
                </c:pt>
                <c:pt idx="310">
                  <c:v>36.409999999999997</c:v>
                </c:pt>
                <c:pt idx="311">
                  <c:v>37.76</c:v>
                </c:pt>
                <c:pt idx="312">
                  <c:v>38.49</c:v>
                </c:pt>
                <c:pt idx="313">
                  <c:v>38.229999999999997</c:v>
                </c:pt>
                <c:pt idx="314">
                  <c:v>41.36</c:v>
                </c:pt>
                <c:pt idx="315">
                  <c:v>39.58</c:v>
                </c:pt>
                <c:pt idx="316">
                  <c:v>34.69</c:v>
                </c:pt>
                <c:pt idx="317">
                  <c:v>41.06</c:v>
                </c:pt>
                <c:pt idx="318">
                  <c:v>38.299999999999997</c:v>
                </c:pt>
                <c:pt idx="319">
                  <c:v>39.200000000000003</c:v>
                </c:pt>
                <c:pt idx="320">
                  <c:v>40.78</c:v>
                </c:pt>
                <c:pt idx="321">
                  <c:v>38.75</c:v>
                </c:pt>
                <c:pt idx="322">
                  <c:v>35.56</c:v>
                </c:pt>
                <c:pt idx="323">
                  <c:v>40.380000000000003</c:v>
                </c:pt>
                <c:pt idx="324">
                  <c:v>39.380000000000003</c:v>
                </c:pt>
                <c:pt idx="325">
                  <c:v>40.11</c:v>
                </c:pt>
                <c:pt idx="326">
                  <c:v>34.9</c:v>
                </c:pt>
                <c:pt idx="327">
                  <c:v>38.450000000000003</c:v>
                </c:pt>
                <c:pt idx="328">
                  <c:v>36.97</c:v>
                </c:pt>
                <c:pt idx="329">
                  <c:v>39.24</c:v>
                </c:pt>
                <c:pt idx="330">
                  <c:v>38.11</c:v>
                </c:pt>
                <c:pt idx="331">
                  <c:v>42.07</c:v>
                </c:pt>
                <c:pt idx="332">
                  <c:v>38.54</c:v>
                </c:pt>
                <c:pt idx="333">
                  <c:v>34.71</c:v>
                </c:pt>
                <c:pt idx="334">
                  <c:v>38.17</c:v>
                </c:pt>
                <c:pt idx="335">
                  <c:v>39.08</c:v>
                </c:pt>
                <c:pt idx="336">
                  <c:v>46.23</c:v>
                </c:pt>
                <c:pt idx="337">
                  <c:v>38.979999999999997</c:v>
                </c:pt>
                <c:pt idx="338">
                  <c:v>43.99</c:v>
                </c:pt>
                <c:pt idx="339">
                  <c:v>39.19</c:v>
                </c:pt>
                <c:pt idx="340">
                  <c:v>40.03</c:v>
                </c:pt>
                <c:pt idx="341">
                  <c:v>38.72</c:v>
                </c:pt>
                <c:pt idx="342">
                  <c:v>41.01</c:v>
                </c:pt>
                <c:pt idx="343">
                  <c:v>40.590000000000003</c:v>
                </c:pt>
                <c:pt idx="344">
                  <c:v>39.82</c:v>
                </c:pt>
                <c:pt idx="345">
                  <c:v>35.54</c:v>
                </c:pt>
                <c:pt idx="346">
                  <c:v>39.090000000000003</c:v>
                </c:pt>
                <c:pt idx="347">
                  <c:v>39.19</c:v>
                </c:pt>
                <c:pt idx="348">
                  <c:v>43.26</c:v>
                </c:pt>
                <c:pt idx="349">
                  <c:v>36.85</c:v>
                </c:pt>
                <c:pt idx="350">
                  <c:v>37.6</c:v>
                </c:pt>
                <c:pt idx="351">
                  <c:v>41.07</c:v>
                </c:pt>
                <c:pt idx="352">
                  <c:v>37.700000000000003</c:v>
                </c:pt>
                <c:pt idx="353">
                  <c:v>38.549999999999997</c:v>
                </c:pt>
                <c:pt idx="354">
                  <c:v>34.93</c:v>
                </c:pt>
                <c:pt idx="355">
                  <c:v>37.700000000000003</c:v>
                </c:pt>
                <c:pt idx="356">
                  <c:v>38.24</c:v>
                </c:pt>
                <c:pt idx="357">
                  <c:v>37</c:v>
                </c:pt>
                <c:pt idx="358">
                  <c:v>757.48</c:v>
                </c:pt>
                <c:pt idx="359">
                  <c:v>31.15</c:v>
                </c:pt>
                <c:pt idx="360">
                  <c:v>31.04</c:v>
                </c:pt>
                <c:pt idx="361">
                  <c:v>31.15</c:v>
                </c:pt>
                <c:pt idx="362">
                  <c:v>31.37</c:v>
                </c:pt>
                <c:pt idx="363">
                  <c:v>30.96</c:v>
                </c:pt>
                <c:pt idx="364">
                  <c:v>32.130000000000003</c:v>
                </c:pt>
                <c:pt idx="365">
                  <c:v>33.75</c:v>
                </c:pt>
                <c:pt idx="366">
                  <c:v>31.25</c:v>
                </c:pt>
                <c:pt idx="367">
                  <c:v>31.57</c:v>
                </c:pt>
                <c:pt idx="368">
                  <c:v>31.9</c:v>
                </c:pt>
                <c:pt idx="369">
                  <c:v>31.39</c:v>
                </c:pt>
                <c:pt idx="370">
                  <c:v>30.94</c:v>
                </c:pt>
                <c:pt idx="371">
                  <c:v>31.23</c:v>
                </c:pt>
                <c:pt idx="372">
                  <c:v>31.24</c:v>
                </c:pt>
                <c:pt idx="373">
                  <c:v>31.27</c:v>
                </c:pt>
                <c:pt idx="374">
                  <c:v>31.05</c:v>
                </c:pt>
                <c:pt idx="375">
                  <c:v>31.21</c:v>
                </c:pt>
                <c:pt idx="376">
                  <c:v>31.17</c:v>
                </c:pt>
                <c:pt idx="377">
                  <c:v>31.22</c:v>
                </c:pt>
                <c:pt idx="378">
                  <c:v>31.13</c:v>
                </c:pt>
                <c:pt idx="379">
                  <c:v>31.07</c:v>
                </c:pt>
                <c:pt idx="380">
                  <c:v>39.130000000000003</c:v>
                </c:pt>
                <c:pt idx="381">
                  <c:v>30.85</c:v>
                </c:pt>
                <c:pt idx="382">
                  <c:v>31.2</c:v>
                </c:pt>
                <c:pt idx="383">
                  <c:v>30.99</c:v>
                </c:pt>
                <c:pt idx="384">
                  <c:v>30.86</c:v>
                </c:pt>
                <c:pt idx="385">
                  <c:v>31.44</c:v>
                </c:pt>
                <c:pt idx="386">
                  <c:v>31.51</c:v>
                </c:pt>
                <c:pt idx="387">
                  <c:v>31.32</c:v>
                </c:pt>
                <c:pt idx="388">
                  <c:v>31.17</c:v>
                </c:pt>
                <c:pt idx="389">
                  <c:v>32.950000000000003</c:v>
                </c:pt>
                <c:pt idx="390">
                  <c:v>31.31</c:v>
                </c:pt>
                <c:pt idx="391">
                  <c:v>31.23</c:v>
                </c:pt>
                <c:pt idx="392">
                  <c:v>31.14</c:v>
                </c:pt>
                <c:pt idx="393">
                  <c:v>31.15</c:v>
                </c:pt>
                <c:pt idx="394">
                  <c:v>32.15</c:v>
                </c:pt>
                <c:pt idx="395">
                  <c:v>30.98</c:v>
                </c:pt>
                <c:pt idx="396">
                  <c:v>32.630000000000003</c:v>
                </c:pt>
                <c:pt idx="397">
                  <c:v>31.31</c:v>
                </c:pt>
                <c:pt idx="398">
                  <c:v>31.23</c:v>
                </c:pt>
                <c:pt idx="399">
                  <c:v>32.17</c:v>
                </c:pt>
                <c:pt idx="400">
                  <c:v>32.53</c:v>
                </c:pt>
                <c:pt idx="401">
                  <c:v>31.26</c:v>
                </c:pt>
                <c:pt idx="402">
                  <c:v>31.6</c:v>
                </c:pt>
                <c:pt idx="403">
                  <c:v>31.63</c:v>
                </c:pt>
                <c:pt idx="404">
                  <c:v>31.27</c:v>
                </c:pt>
                <c:pt idx="405">
                  <c:v>31.16</c:v>
                </c:pt>
                <c:pt idx="406">
                  <c:v>31.19</c:v>
                </c:pt>
                <c:pt idx="407">
                  <c:v>31.22</c:v>
                </c:pt>
                <c:pt idx="408">
                  <c:v>31.28</c:v>
                </c:pt>
                <c:pt idx="409">
                  <c:v>31.28</c:v>
                </c:pt>
                <c:pt idx="410">
                  <c:v>33.229999999999997</c:v>
                </c:pt>
                <c:pt idx="411">
                  <c:v>31.16</c:v>
                </c:pt>
                <c:pt idx="412">
                  <c:v>32.15</c:v>
                </c:pt>
                <c:pt idx="413">
                  <c:v>32.9</c:v>
                </c:pt>
                <c:pt idx="414">
                  <c:v>31.31</c:v>
                </c:pt>
                <c:pt idx="415">
                  <c:v>32.1</c:v>
                </c:pt>
                <c:pt idx="416">
                  <c:v>32.06</c:v>
                </c:pt>
                <c:pt idx="417">
                  <c:v>32.15</c:v>
                </c:pt>
                <c:pt idx="418">
                  <c:v>31.23</c:v>
                </c:pt>
                <c:pt idx="419">
                  <c:v>31.25</c:v>
                </c:pt>
                <c:pt idx="420">
                  <c:v>31.3</c:v>
                </c:pt>
                <c:pt idx="421">
                  <c:v>33.090000000000003</c:v>
                </c:pt>
                <c:pt idx="422">
                  <c:v>31.24</c:v>
                </c:pt>
                <c:pt idx="423">
                  <c:v>33.15</c:v>
                </c:pt>
                <c:pt idx="424">
                  <c:v>32.119999999999997</c:v>
                </c:pt>
                <c:pt idx="425">
                  <c:v>31.45</c:v>
                </c:pt>
                <c:pt idx="426">
                  <c:v>32.65</c:v>
                </c:pt>
                <c:pt idx="427">
                  <c:v>31.23</c:v>
                </c:pt>
                <c:pt idx="428">
                  <c:v>31.49</c:v>
                </c:pt>
                <c:pt idx="429">
                  <c:v>30.93</c:v>
                </c:pt>
                <c:pt idx="430">
                  <c:v>34.1</c:v>
                </c:pt>
                <c:pt idx="431">
                  <c:v>34.17</c:v>
                </c:pt>
                <c:pt idx="432">
                  <c:v>32.51</c:v>
                </c:pt>
                <c:pt idx="433">
                  <c:v>32.1</c:v>
                </c:pt>
                <c:pt idx="434">
                  <c:v>31.02</c:v>
                </c:pt>
                <c:pt idx="435">
                  <c:v>31.23</c:v>
                </c:pt>
                <c:pt idx="436">
                  <c:v>31.39</c:v>
                </c:pt>
                <c:pt idx="437">
                  <c:v>31.06</c:v>
                </c:pt>
                <c:pt idx="438">
                  <c:v>30.92</c:v>
                </c:pt>
                <c:pt idx="439">
                  <c:v>32.15</c:v>
                </c:pt>
                <c:pt idx="440">
                  <c:v>32.549999999999997</c:v>
                </c:pt>
                <c:pt idx="441">
                  <c:v>31.2</c:v>
                </c:pt>
                <c:pt idx="442">
                  <c:v>32.08</c:v>
                </c:pt>
                <c:pt idx="443">
                  <c:v>31.02</c:v>
                </c:pt>
                <c:pt idx="444">
                  <c:v>30.98</c:v>
                </c:pt>
                <c:pt idx="445">
                  <c:v>30.92</c:v>
                </c:pt>
                <c:pt idx="446">
                  <c:v>31.22</c:v>
                </c:pt>
                <c:pt idx="447">
                  <c:v>32.729999999999997</c:v>
                </c:pt>
                <c:pt idx="448">
                  <c:v>31.55</c:v>
                </c:pt>
                <c:pt idx="449">
                  <c:v>31.18</c:v>
                </c:pt>
                <c:pt idx="450">
                  <c:v>31.22</c:v>
                </c:pt>
                <c:pt idx="451">
                  <c:v>31.24</c:v>
                </c:pt>
                <c:pt idx="452">
                  <c:v>31.19</c:v>
                </c:pt>
                <c:pt idx="453">
                  <c:v>31.28</c:v>
                </c:pt>
                <c:pt idx="454">
                  <c:v>31.13</c:v>
                </c:pt>
                <c:pt idx="455">
                  <c:v>31.14</c:v>
                </c:pt>
                <c:pt idx="456">
                  <c:v>31.27</c:v>
                </c:pt>
                <c:pt idx="457">
                  <c:v>31.18</c:v>
                </c:pt>
                <c:pt idx="458">
                  <c:v>32.090000000000003</c:v>
                </c:pt>
                <c:pt idx="459">
                  <c:v>31.08</c:v>
                </c:pt>
                <c:pt idx="460">
                  <c:v>31.17</c:v>
                </c:pt>
                <c:pt idx="461">
                  <c:v>31.18</c:v>
                </c:pt>
                <c:pt idx="462">
                  <c:v>31.29</c:v>
                </c:pt>
                <c:pt idx="463">
                  <c:v>30.92</c:v>
                </c:pt>
                <c:pt idx="464">
                  <c:v>31.4</c:v>
                </c:pt>
                <c:pt idx="465">
                  <c:v>31.25</c:v>
                </c:pt>
                <c:pt idx="466">
                  <c:v>31.13</c:v>
                </c:pt>
                <c:pt idx="467">
                  <c:v>31.16</c:v>
                </c:pt>
                <c:pt idx="468">
                  <c:v>31.18</c:v>
                </c:pt>
                <c:pt idx="469">
                  <c:v>31.15</c:v>
                </c:pt>
                <c:pt idx="470">
                  <c:v>31.24</c:v>
                </c:pt>
                <c:pt idx="471">
                  <c:v>31.18</c:v>
                </c:pt>
                <c:pt idx="472">
                  <c:v>31</c:v>
                </c:pt>
                <c:pt idx="473">
                  <c:v>31.26</c:v>
                </c:pt>
                <c:pt idx="474">
                  <c:v>31.03</c:v>
                </c:pt>
                <c:pt idx="475">
                  <c:v>31.32</c:v>
                </c:pt>
                <c:pt idx="476">
                  <c:v>33.11</c:v>
                </c:pt>
                <c:pt idx="477">
                  <c:v>31.13</c:v>
                </c:pt>
                <c:pt idx="478">
                  <c:v>31.19</c:v>
                </c:pt>
                <c:pt idx="479">
                  <c:v>32.07</c:v>
                </c:pt>
                <c:pt idx="480">
                  <c:v>30.82</c:v>
                </c:pt>
                <c:pt idx="481">
                  <c:v>32.82</c:v>
                </c:pt>
                <c:pt idx="482">
                  <c:v>32.69</c:v>
                </c:pt>
                <c:pt idx="483">
                  <c:v>30.89</c:v>
                </c:pt>
                <c:pt idx="484">
                  <c:v>33.090000000000003</c:v>
                </c:pt>
                <c:pt idx="485">
                  <c:v>31.21</c:v>
                </c:pt>
                <c:pt idx="486">
                  <c:v>31.3</c:v>
                </c:pt>
                <c:pt idx="487">
                  <c:v>31.27</c:v>
                </c:pt>
                <c:pt idx="488">
                  <c:v>31.15</c:v>
                </c:pt>
                <c:pt idx="489">
                  <c:v>31.12</c:v>
                </c:pt>
                <c:pt idx="490">
                  <c:v>31</c:v>
                </c:pt>
                <c:pt idx="491">
                  <c:v>30.93</c:v>
                </c:pt>
                <c:pt idx="492">
                  <c:v>31.38</c:v>
                </c:pt>
                <c:pt idx="493">
                  <c:v>31.26</c:v>
                </c:pt>
                <c:pt idx="494">
                  <c:v>31.21</c:v>
                </c:pt>
                <c:pt idx="495">
                  <c:v>31.08</c:v>
                </c:pt>
                <c:pt idx="496">
                  <c:v>31.16</c:v>
                </c:pt>
                <c:pt idx="497">
                  <c:v>31.23</c:v>
                </c:pt>
                <c:pt idx="498">
                  <c:v>31.27</c:v>
                </c:pt>
                <c:pt idx="499">
                  <c:v>31.07</c:v>
                </c:pt>
                <c:pt idx="500">
                  <c:v>34.11</c:v>
                </c:pt>
                <c:pt idx="501">
                  <c:v>31.07</c:v>
                </c:pt>
                <c:pt idx="502">
                  <c:v>31.11</c:v>
                </c:pt>
                <c:pt idx="503">
                  <c:v>31.37</c:v>
                </c:pt>
                <c:pt idx="504">
                  <c:v>31.3</c:v>
                </c:pt>
                <c:pt idx="505">
                  <c:v>32.51</c:v>
                </c:pt>
                <c:pt idx="506">
                  <c:v>31.13</c:v>
                </c:pt>
                <c:pt idx="507">
                  <c:v>31.23</c:v>
                </c:pt>
                <c:pt idx="508">
                  <c:v>31.33</c:v>
                </c:pt>
                <c:pt idx="509">
                  <c:v>31.25</c:v>
                </c:pt>
                <c:pt idx="510">
                  <c:v>31.19</c:v>
                </c:pt>
                <c:pt idx="511">
                  <c:v>30.99</c:v>
                </c:pt>
                <c:pt idx="512">
                  <c:v>31.26</c:v>
                </c:pt>
                <c:pt idx="513">
                  <c:v>31.01</c:v>
                </c:pt>
                <c:pt idx="514">
                  <c:v>31.34</c:v>
                </c:pt>
                <c:pt idx="515">
                  <c:v>31.28</c:v>
                </c:pt>
                <c:pt idx="516">
                  <c:v>30.85</c:v>
                </c:pt>
                <c:pt idx="517">
                  <c:v>31.23</c:v>
                </c:pt>
                <c:pt idx="518">
                  <c:v>31.32</c:v>
                </c:pt>
                <c:pt idx="519">
                  <c:v>31.2</c:v>
                </c:pt>
                <c:pt idx="520">
                  <c:v>31.34</c:v>
                </c:pt>
                <c:pt idx="521">
                  <c:v>30.89</c:v>
                </c:pt>
                <c:pt idx="522">
                  <c:v>31.23</c:v>
                </c:pt>
                <c:pt idx="523">
                  <c:v>31.28</c:v>
                </c:pt>
                <c:pt idx="524">
                  <c:v>31.15</c:v>
                </c:pt>
                <c:pt idx="525">
                  <c:v>31.27</c:v>
                </c:pt>
                <c:pt idx="526">
                  <c:v>33.520000000000003</c:v>
                </c:pt>
                <c:pt idx="527">
                  <c:v>31.19</c:v>
                </c:pt>
                <c:pt idx="528">
                  <c:v>31.27</c:v>
                </c:pt>
                <c:pt idx="529">
                  <c:v>32.119999999999997</c:v>
                </c:pt>
                <c:pt idx="530">
                  <c:v>31.53</c:v>
                </c:pt>
                <c:pt idx="531">
                  <c:v>31.06</c:v>
                </c:pt>
                <c:pt idx="532">
                  <c:v>33.07</c:v>
                </c:pt>
                <c:pt idx="533">
                  <c:v>30.85</c:v>
                </c:pt>
                <c:pt idx="534">
                  <c:v>30.86</c:v>
                </c:pt>
                <c:pt idx="535">
                  <c:v>31.07</c:v>
                </c:pt>
                <c:pt idx="536">
                  <c:v>31.24</c:v>
                </c:pt>
                <c:pt idx="537">
                  <c:v>31.04</c:v>
                </c:pt>
                <c:pt idx="538">
                  <c:v>31.17</c:v>
                </c:pt>
                <c:pt idx="539">
                  <c:v>31.18</c:v>
                </c:pt>
                <c:pt idx="540">
                  <c:v>31.2</c:v>
                </c:pt>
                <c:pt idx="541">
                  <c:v>30.89</c:v>
                </c:pt>
                <c:pt idx="542">
                  <c:v>31.15</c:v>
                </c:pt>
                <c:pt idx="543">
                  <c:v>31.15</c:v>
                </c:pt>
                <c:pt idx="544">
                  <c:v>31.19</c:v>
                </c:pt>
                <c:pt idx="545">
                  <c:v>30.97</c:v>
                </c:pt>
                <c:pt idx="546">
                  <c:v>31.18</c:v>
                </c:pt>
                <c:pt idx="547">
                  <c:v>31.4</c:v>
                </c:pt>
                <c:pt idx="548">
                  <c:v>31.19</c:v>
                </c:pt>
                <c:pt idx="549">
                  <c:v>31.21</c:v>
                </c:pt>
                <c:pt idx="550">
                  <c:v>31.12</c:v>
                </c:pt>
                <c:pt idx="551">
                  <c:v>31.23</c:v>
                </c:pt>
                <c:pt idx="552">
                  <c:v>31.44</c:v>
                </c:pt>
                <c:pt idx="553">
                  <c:v>31.08</c:v>
                </c:pt>
                <c:pt idx="554">
                  <c:v>31.29</c:v>
                </c:pt>
                <c:pt idx="555">
                  <c:v>34.15</c:v>
                </c:pt>
                <c:pt idx="556">
                  <c:v>31.3</c:v>
                </c:pt>
                <c:pt idx="557">
                  <c:v>31.22</c:v>
                </c:pt>
                <c:pt idx="558">
                  <c:v>32.590000000000003</c:v>
                </c:pt>
                <c:pt idx="559">
                  <c:v>31.46</c:v>
                </c:pt>
                <c:pt idx="560">
                  <c:v>31.2</c:v>
                </c:pt>
                <c:pt idx="561">
                  <c:v>31.32</c:v>
                </c:pt>
                <c:pt idx="562">
                  <c:v>31.14</c:v>
                </c:pt>
                <c:pt idx="563">
                  <c:v>32.18</c:v>
                </c:pt>
                <c:pt idx="564">
                  <c:v>31.26</c:v>
                </c:pt>
                <c:pt idx="565">
                  <c:v>31.64</c:v>
                </c:pt>
                <c:pt idx="566">
                  <c:v>31.03</c:v>
                </c:pt>
                <c:pt idx="567">
                  <c:v>31.12</c:v>
                </c:pt>
                <c:pt idx="568">
                  <c:v>31.19</c:v>
                </c:pt>
                <c:pt idx="569">
                  <c:v>31.05</c:v>
                </c:pt>
                <c:pt idx="570">
                  <c:v>31.36</c:v>
                </c:pt>
                <c:pt idx="571">
                  <c:v>31.18</c:v>
                </c:pt>
                <c:pt idx="572">
                  <c:v>31.15</c:v>
                </c:pt>
                <c:pt idx="573">
                  <c:v>31.93</c:v>
                </c:pt>
                <c:pt idx="574">
                  <c:v>31.91</c:v>
                </c:pt>
                <c:pt idx="575">
                  <c:v>31.27</c:v>
                </c:pt>
                <c:pt idx="576">
                  <c:v>31.28</c:v>
                </c:pt>
                <c:pt idx="577">
                  <c:v>31.16</c:v>
                </c:pt>
                <c:pt idx="578">
                  <c:v>31.25</c:v>
                </c:pt>
                <c:pt idx="579">
                  <c:v>34.07</c:v>
                </c:pt>
                <c:pt idx="580">
                  <c:v>32.51</c:v>
                </c:pt>
                <c:pt idx="581">
                  <c:v>32.1</c:v>
                </c:pt>
                <c:pt idx="582">
                  <c:v>30.86</c:v>
                </c:pt>
                <c:pt idx="583">
                  <c:v>34.090000000000003</c:v>
                </c:pt>
                <c:pt idx="584">
                  <c:v>32.11</c:v>
                </c:pt>
                <c:pt idx="585">
                  <c:v>31.02</c:v>
                </c:pt>
                <c:pt idx="586">
                  <c:v>31.15</c:v>
                </c:pt>
                <c:pt idx="587">
                  <c:v>31.11</c:v>
                </c:pt>
                <c:pt idx="588">
                  <c:v>31.19</c:v>
                </c:pt>
                <c:pt idx="589">
                  <c:v>31.27</c:v>
                </c:pt>
                <c:pt idx="590">
                  <c:v>30.96</c:v>
                </c:pt>
                <c:pt idx="591">
                  <c:v>32.450000000000003</c:v>
                </c:pt>
                <c:pt idx="592">
                  <c:v>31.5</c:v>
                </c:pt>
                <c:pt idx="593">
                  <c:v>31.33</c:v>
                </c:pt>
                <c:pt idx="594">
                  <c:v>31.25</c:v>
                </c:pt>
                <c:pt idx="595">
                  <c:v>32.51</c:v>
                </c:pt>
                <c:pt idx="596">
                  <c:v>31.24</c:v>
                </c:pt>
                <c:pt idx="597">
                  <c:v>33.020000000000003</c:v>
                </c:pt>
                <c:pt idx="598">
                  <c:v>31.38</c:v>
                </c:pt>
                <c:pt idx="599">
                  <c:v>31.26</c:v>
                </c:pt>
                <c:pt idx="600">
                  <c:v>33.06</c:v>
                </c:pt>
                <c:pt idx="601">
                  <c:v>31.86</c:v>
                </c:pt>
                <c:pt idx="602">
                  <c:v>31.18</c:v>
                </c:pt>
                <c:pt idx="603">
                  <c:v>31.29</c:v>
                </c:pt>
                <c:pt idx="604">
                  <c:v>33.18</c:v>
                </c:pt>
              </c:numCache>
            </c:numRef>
          </c:yVal>
          <c:smooth val="0"/>
        </c:ser>
        <c:dLbls>
          <c:showLegendKey val="0"/>
          <c:showVal val="0"/>
          <c:showCatName val="0"/>
          <c:showSerName val="0"/>
          <c:showPercent val="0"/>
          <c:showBubbleSize val="0"/>
        </c:dLbls>
        <c:axId val="178265472"/>
        <c:axId val="178263936"/>
      </c:scatterChart>
      <c:valAx>
        <c:axId val="178845568"/>
        <c:scaling>
          <c:orientation val="minMax"/>
          <c:max val="100"/>
          <c:min val="0"/>
        </c:scaling>
        <c:delete val="0"/>
        <c:axPos val="b"/>
        <c:title>
          <c:tx>
            <c:rich>
              <a:bodyPr/>
              <a:lstStyle/>
              <a:p>
                <a:pPr>
                  <a:defRPr/>
                </a:pPr>
                <a:r>
                  <a:rPr lang="en-US"/>
                  <a:t>elapsed time (sec)</a:t>
                </a:r>
              </a:p>
            </c:rich>
          </c:tx>
          <c:layout/>
          <c:overlay val="0"/>
        </c:title>
        <c:numFmt formatCode="0_);[Red]\(0\)" sourceLinked="1"/>
        <c:majorTickMark val="in"/>
        <c:minorTickMark val="none"/>
        <c:tickLblPos val="nextTo"/>
        <c:spPr>
          <a:ln>
            <a:solidFill>
              <a:sysClr val="windowText" lastClr="000000"/>
            </a:solidFill>
          </a:ln>
        </c:spPr>
        <c:crossAx val="178262016"/>
        <c:crosses val="autoZero"/>
        <c:crossBetween val="midCat"/>
        <c:majorUnit val="20"/>
      </c:valAx>
      <c:valAx>
        <c:axId val="178262016"/>
        <c:scaling>
          <c:orientation val="minMax"/>
          <c:max val="60"/>
        </c:scaling>
        <c:delete val="0"/>
        <c:axPos val="l"/>
        <c:title>
          <c:tx>
            <c:rich>
              <a:bodyPr rot="-5400000" vert="horz"/>
              <a:lstStyle/>
              <a:p>
                <a:pPr>
                  <a:defRPr/>
                </a:pPr>
                <a:r>
                  <a:rPr lang="en-US"/>
                  <a:t>response time (msec)</a:t>
                </a:r>
              </a:p>
            </c:rich>
          </c:tx>
          <c:layout/>
          <c:overlay val="0"/>
        </c:title>
        <c:numFmt formatCode="General" sourceLinked="1"/>
        <c:majorTickMark val="in"/>
        <c:minorTickMark val="none"/>
        <c:tickLblPos val="nextTo"/>
        <c:spPr>
          <a:ln>
            <a:solidFill>
              <a:sysClr val="windowText" lastClr="000000"/>
            </a:solidFill>
          </a:ln>
        </c:spPr>
        <c:crossAx val="178845568"/>
        <c:crosses val="autoZero"/>
        <c:crossBetween val="midCat"/>
      </c:valAx>
      <c:valAx>
        <c:axId val="178263936"/>
        <c:scaling>
          <c:orientation val="minMax"/>
          <c:max val="60"/>
          <c:min val="0"/>
        </c:scaling>
        <c:delete val="0"/>
        <c:axPos val="r"/>
        <c:numFmt formatCode="General" sourceLinked="1"/>
        <c:majorTickMark val="in"/>
        <c:minorTickMark val="none"/>
        <c:tickLblPos val="none"/>
        <c:spPr>
          <a:ln>
            <a:solidFill>
              <a:sysClr val="windowText" lastClr="000000"/>
            </a:solidFill>
          </a:ln>
        </c:spPr>
        <c:crossAx val="178265472"/>
        <c:crosses val="max"/>
        <c:crossBetween val="midCat"/>
      </c:valAx>
      <c:valAx>
        <c:axId val="178265472"/>
        <c:scaling>
          <c:orientation val="minMax"/>
          <c:max val="100"/>
          <c:min val="0"/>
        </c:scaling>
        <c:delete val="0"/>
        <c:axPos val="t"/>
        <c:numFmt formatCode="0_);[Red]\(0\)" sourceLinked="1"/>
        <c:majorTickMark val="in"/>
        <c:minorTickMark val="none"/>
        <c:tickLblPos val="none"/>
        <c:spPr>
          <a:ln>
            <a:solidFill>
              <a:sysClr val="windowText" lastClr="000000"/>
            </a:solidFill>
          </a:ln>
        </c:spPr>
        <c:crossAx val="178263936"/>
        <c:crosses val="max"/>
        <c:crossBetween val="midCat"/>
        <c:majorUnit val="20"/>
      </c:valAx>
    </c:plotArea>
    <c:plotVisOnly val="1"/>
    <c:dispBlanksAs val="gap"/>
    <c:showDLblsOverMax val="0"/>
  </c:chart>
  <c:spPr>
    <a:ln>
      <a:noFill/>
    </a:ln>
  </c:spPr>
  <c:txPr>
    <a:bodyPr/>
    <a:lstStyle/>
    <a:p>
      <a:pPr>
        <a:defRPr sz="1400">
          <a:latin typeface="IPA Pゴシック" panose="020B0500000000000000" pitchFamily="50" charset="-128"/>
          <a:ea typeface="IPA Pゴシック" panose="020B0500000000000000" pitchFamily="50" charset="-128"/>
        </a:defRPr>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4E4A2A2A-76E9-41C2-BFFC-97E5B78539AA}" type="datetimeFigureOut">
              <a:rPr kumimoji="1" lang="ja-JP" altLang="en-US" smtClean="0"/>
              <a:t>2015/2/26</a:t>
            </a:fld>
            <a:endParaRPr kumimoji="1" lang="ja-JP" altLang="en-US"/>
          </a:p>
        </p:txBody>
      </p:sp>
      <p:sp>
        <p:nvSpPr>
          <p:cNvPr id="4" name="フッター プレースホルダー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AF621258-16DA-4F97-9AEB-9AB614795900}" type="slidenum">
              <a:rPr kumimoji="1" lang="ja-JP" altLang="en-US" smtClean="0"/>
              <a:t>‹#›</a:t>
            </a:fld>
            <a:endParaRPr kumimoji="1" lang="ja-JP" altLang="en-US"/>
          </a:p>
        </p:txBody>
      </p:sp>
    </p:spTree>
    <p:extLst>
      <p:ext uri="{BB962C8B-B14F-4D97-AF65-F5344CB8AC3E}">
        <p14:creationId xmlns:p14="http://schemas.microsoft.com/office/powerpoint/2010/main" val="3046124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C5BF7E24-E5A4-4B82-A89E-4D48B6259F21}" type="datetimeFigureOut">
              <a:rPr kumimoji="1" lang="ja-JP" altLang="en-US" smtClean="0"/>
              <a:t>2015/2/26</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928327C8-7CFF-481F-85AD-AA9156E8D039}" type="slidenum">
              <a:rPr kumimoji="1" lang="ja-JP" altLang="en-US" smtClean="0"/>
              <a:t>‹#›</a:t>
            </a:fld>
            <a:endParaRPr kumimoji="1" lang="ja-JP" altLang="en-US"/>
          </a:p>
        </p:txBody>
      </p:sp>
    </p:spTree>
    <p:extLst>
      <p:ext uri="{BB962C8B-B14F-4D97-AF65-F5344CB8AC3E}">
        <p14:creationId xmlns:p14="http://schemas.microsoft.com/office/powerpoint/2010/main" val="9074468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はい，それでは今から，</a:t>
            </a:r>
            <a:endParaRPr kumimoji="1" lang="en-US" altLang="ja-JP" dirty="0" smtClean="0"/>
          </a:p>
          <a:p>
            <a:endParaRPr kumimoji="1" lang="en-US" altLang="ja-JP" dirty="0" smtClean="0"/>
          </a:p>
          <a:p>
            <a:r>
              <a:rPr kumimoji="1" lang="ja-JP" altLang="en-US" dirty="0" smtClean="0"/>
              <a:t>「帯域外リモート管理の継続を可能にする、</a:t>
            </a:r>
            <a:r>
              <a:rPr kumimoji="1" lang="en-US" altLang="ja-JP" dirty="0" smtClean="0"/>
              <a:t>VM</a:t>
            </a:r>
            <a:r>
              <a:rPr kumimoji="1" lang="ja-JP" altLang="en-US" dirty="0" smtClean="0"/>
              <a:t>マイグレーション」につきまして，</a:t>
            </a:r>
            <a:endParaRPr kumimoji="1" lang="en-US" altLang="ja-JP" dirty="0" smtClean="0"/>
          </a:p>
          <a:p>
            <a:endParaRPr kumimoji="1" lang="en-US" altLang="ja-JP" dirty="0" smtClean="0"/>
          </a:p>
          <a:p>
            <a:r>
              <a:rPr kumimoji="1" lang="ja-JP" altLang="en-US" dirty="0" smtClean="0"/>
              <a:t>九州工業大学の川原が発表いたします。</a:t>
            </a:r>
            <a:endParaRPr kumimoji="1" lang="en-US" altLang="ja-JP" dirty="0" smtClean="0"/>
          </a:p>
          <a:p>
            <a:r>
              <a:rPr kumimoji="1" lang="ja-JP" altLang="en-US" dirty="0" smtClean="0"/>
              <a:t>宜しくお願いします。</a:t>
            </a:r>
            <a:endParaRPr kumimoji="1" lang="en-US" altLang="ja-JP" dirty="0" smtClean="0"/>
          </a:p>
          <a:p>
            <a:endParaRPr kumimoji="1" lang="en-US" altLang="ja-JP" dirty="0" smtClean="0"/>
          </a:p>
          <a:p>
            <a:r>
              <a:rPr kumimoji="1" lang="en-US" altLang="ja-JP" dirty="0" smtClean="0"/>
              <a:t>20</a:t>
            </a:r>
            <a:r>
              <a:rPr kumimoji="1" lang="ja-JP" altLang="en-US" dirty="0" smtClean="0"/>
              <a:t> </a:t>
            </a:r>
            <a:r>
              <a:rPr kumimoji="1" lang="en-US" altLang="ja-JP" dirty="0" smtClean="0"/>
              <a:t>– 0</a:t>
            </a:r>
            <a:r>
              <a:rPr kumimoji="1" lang="en-US" altLang="ja-JP" baseline="0" dirty="0" smtClean="0"/>
              <a:t> 20</a:t>
            </a:r>
            <a:r>
              <a:rPr kumimoji="1" lang="ja-JP" altLang="en-US" baseline="0" dirty="0" smtClean="0"/>
              <a:t> </a:t>
            </a:r>
            <a:r>
              <a:rPr kumimoji="1" lang="en-US" altLang="ja-JP" baseline="0" dirty="0" smtClean="0"/>
              <a:t>(</a:t>
            </a:r>
            <a:r>
              <a:rPr kumimoji="1" lang="ja-JP" altLang="en-US" baseline="0" dirty="0" smtClean="0"/>
              <a:t>ウィンドウ調整</a:t>
            </a:r>
            <a:r>
              <a:rPr kumimoji="1" lang="en-US" altLang="ja-JP" baseline="0" dirty="0" smtClean="0"/>
              <a:t>5</a:t>
            </a:r>
            <a:r>
              <a:rPr kumimoji="1" lang="ja-JP" altLang="en-US" baseline="0" dirty="0" smtClean="0"/>
              <a:t>秒含む</a:t>
            </a:r>
            <a:r>
              <a:rPr kumimoji="1" lang="en-US" altLang="ja-JP" baseline="0" dirty="0" smtClean="0"/>
              <a:t>)</a:t>
            </a:r>
            <a:endParaRPr kumimoji="1" lang="ja-JP" altLang="en-US" dirty="0" smtClean="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1</a:t>
            </a:fld>
            <a:endParaRPr kumimoji="1" lang="ja-JP" altLang="en-US"/>
          </a:p>
        </p:txBody>
      </p:sp>
    </p:spTree>
    <p:extLst>
      <p:ext uri="{BB962C8B-B14F-4D97-AF65-F5344CB8AC3E}">
        <p14:creationId xmlns:p14="http://schemas.microsoft.com/office/powerpoint/2010/main" val="2032673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一方で，同時マイグレーションではドメイン</a:t>
            </a:r>
            <a:r>
              <a:rPr kumimoji="1" lang="en-US" altLang="ja-JP" dirty="0" smtClean="0"/>
              <a:t>R</a:t>
            </a:r>
            <a:r>
              <a:rPr kumimoji="1" lang="ja-JP" altLang="en-US" dirty="0" smtClean="0"/>
              <a:t>とユーザ</a:t>
            </a:r>
            <a:r>
              <a:rPr kumimoji="1" lang="en-US" altLang="ja-JP" dirty="0" smtClean="0"/>
              <a:t>VM</a:t>
            </a:r>
            <a:r>
              <a:rPr kumimoji="1" lang="ja-JP" altLang="en-US" dirty="0" smtClean="0"/>
              <a:t>の同期を取りながら同時にマイグレーションを行います。</a:t>
            </a:r>
            <a:endParaRPr kumimoji="1" lang="en-US" altLang="ja-JP" dirty="0" smtClean="0"/>
          </a:p>
          <a:p>
            <a:endParaRPr kumimoji="1" lang="en-US" altLang="ja-JP" dirty="0" smtClean="0"/>
          </a:p>
          <a:p>
            <a:r>
              <a:rPr kumimoji="1" lang="ja-JP" altLang="en-US" dirty="0" smtClean="0"/>
              <a:t>まず，ドメイン</a:t>
            </a:r>
            <a:r>
              <a:rPr kumimoji="1" lang="en-US" altLang="ja-JP" dirty="0" smtClean="0"/>
              <a:t>R</a:t>
            </a:r>
            <a:r>
              <a:rPr kumimoji="1" lang="ja-JP" altLang="en-US" dirty="0" smtClean="0"/>
              <a:t>とユーザ</a:t>
            </a:r>
            <a:r>
              <a:rPr kumimoji="1" lang="en-US" altLang="ja-JP" dirty="0" smtClean="0"/>
              <a:t>VM</a:t>
            </a:r>
            <a:r>
              <a:rPr kumimoji="1" lang="ja-JP" altLang="en-US" dirty="0" err="1" smtClean="0"/>
              <a:t>のメ</a:t>
            </a:r>
            <a:r>
              <a:rPr kumimoji="1" lang="ja-JP" altLang="en-US" dirty="0" smtClean="0"/>
              <a:t>モリの送信を同時に開始します。＜指：上</a:t>
            </a:r>
            <a:r>
              <a:rPr kumimoji="1" lang="en-US" altLang="ja-JP" dirty="0" smtClean="0"/>
              <a:t>-</a:t>
            </a:r>
            <a:r>
              <a:rPr kumimoji="1" lang="ja-JP" altLang="en-US" dirty="0" smtClean="0"/>
              <a:t>最初から右へ＞</a:t>
            </a:r>
            <a:endParaRPr kumimoji="1" lang="en-US" altLang="ja-JP" dirty="0" smtClean="0"/>
          </a:p>
          <a:p>
            <a:endParaRPr kumimoji="1" lang="en-US" altLang="ja-JP" dirty="0" smtClean="0"/>
          </a:p>
          <a:p>
            <a:r>
              <a:rPr kumimoji="1" lang="ja-JP" altLang="en-US" dirty="0" smtClean="0"/>
              <a:t>仮想マシンはそれぞれマイグレーションの最終段階に入るタイミングが違いますので、</a:t>
            </a:r>
            <a:endParaRPr kumimoji="1" lang="en-US" altLang="ja-JP" dirty="0" smtClean="0"/>
          </a:p>
          <a:p>
            <a:r>
              <a:rPr kumimoji="1" lang="ja-JP" altLang="en-US" dirty="0" smtClean="0"/>
              <a:t>もし片方の仮想マシンが停止したままで、もう一方の仮想マシンが停止するのを</a:t>
            </a:r>
            <a:endParaRPr kumimoji="1" lang="en-US" altLang="ja-JP" dirty="0" smtClean="0"/>
          </a:p>
          <a:p>
            <a:r>
              <a:rPr kumimoji="1" lang="ja-JP" altLang="en-US" dirty="0" smtClean="0"/>
              <a:t>待つとダウンタイムが伸びて</a:t>
            </a:r>
            <a:r>
              <a:rPr kumimoji="1" lang="ja-JP" altLang="en-US" dirty="0" smtClean="0"/>
              <a:t>しまいます。そのため、</a:t>
            </a:r>
            <a:endParaRPr kumimoji="1" lang="en-US" altLang="ja-JP" dirty="0" smtClean="0"/>
          </a:p>
          <a:p>
            <a:r>
              <a:rPr kumimoji="1" lang="ja-JP" altLang="en-US" dirty="0" smtClean="0"/>
              <a:t>両方の仮想マシンがマイグレーションの最終段階に入ることができる状態まで待機してから，</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２つの仮想マシンを同時に停止します。＜指：上</a:t>
            </a:r>
            <a:r>
              <a:rPr kumimoji="1" lang="en-US" altLang="ja-JP" dirty="0" smtClean="0"/>
              <a:t>-</a:t>
            </a:r>
            <a:r>
              <a:rPr kumimoji="1" lang="ja-JP" altLang="en-US" dirty="0" smtClean="0"/>
              <a:t>左から停止へ＞</a:t>
            </a:r>
            <a:endParaRPr kumimoji="1" lang="en-US" altLang="ja-JP" dirty="0" smtClean="0"/>
          </a:p>
          <a:p>
            <a:endParaRPr kumimoji="1" lang="en-US" altLang="ja-JP" dirty="0" smtClean="0"/>
          </a:p>
          <a:p>
            <a:r>
              <a:rPr kumimoji="1" lang="ja-JP" altLang="en-US" dirty="0" smtClean="0"/>
              <a:t>これによって，ダウンタイムを削減することができます。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共有メモリを復元するのは，マイグレーション先でユーザ</a:t>
            </a:r>
            <a:r>
              <a:rPr kumimoji="1" lang="en-US" altLang="ja-JP" dirty="0" smtClean="0"/>
              <a:t>VM</a:t>
            </a:r>
            <a:r>
              <a:rPr kumimoji="1" lang="ja-JP" altLang="en-US" dirty="0" err="1" smtClean="0"/>
              <a:t>のメ</a:t>
            </a:r>
            <a:r>
              <a:rPr kumimoji="1" lang="ja-JP" altLang="en-US" dirty="0" smtClean="0"/>
              <a:t>モリが再構築された後に行います。＜指：下</a:t>
            </a:r>
            <a:r>
              <a:rPr kumimoji="1" lang="en-US" altLang="ja-JP" dirty="0" smtClean="0"/>
              <a:t>-</a:t>
            </a:r>
            <a:r>
              <a:rPr kumimoji="1" lang="ja-JP" altLang="en-US" dirty="0" smtClean="0"/>
              <a:t>左から復元へ＞</a:t>
            </a:r>
            <a:endParaRPr kumimoji="1" lang="en-US" altLang="ja-JP" dirty="0" smtClean="0"/>
          </a:p>
          <a:p>
            <a:r>
              <a:rPr kumimoji="1" lang="ja-JP" altLang="en-US" dirty="0" smtClean="0"/>
              <a:t>もし，メモリが再構築する 前に 復元しようとすると，</a:t>
            </a:r>
            <a:endParaRPr kumimoji="1" lang="en-US" altLang="ja-JP" dirty="0" smtClean="0"/>
          </a:p>
          <a:p>
            <a:r>
              <a:rPr kumimoji="1" lang="ja-JP" altLang="en-US" dirty="0" smtClean="0"/>
              <a:t>復元するメモリが存在せず，失敗するためです。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また，仮想割り込みチャネルは，マイグレーション元で両方の仮想マシンが停止してから保存します。＜指：上</a:t>
            </a:r>
            <a:r>
              <a:rPr kumimoji="1" lang="en-US" altLang="ja-JP" dirty="0" smtClean="0"/>
              <a:t>-</a:t>
            </a:r>
            <a:r>
              <a:rPr kumimoji="1" lang="ja-JP" altLang="en-US" dirty="0" smtClean="0"/>
              <a:t>停止から保存へ＞</a:t>
            </a:r>
            <a:endParaRPr kumimoji="1" lang="en-US" altLang="ja-JP" dirty="0" smtClean="0"/>
          </a:p>
          <a:p>
            <a:r>
              <a:rPr kumimoji="1" lang="ja-JP" altLang="en-US" dirty="0" smtClean="0"/>
              <a:t>もし，停止する前に保存すると，停止までの間に仮想割り込みチャネルの状態が変わる可能性があるためです。</a:t>
            </a:r>
            <a:endParaRPr kumimoji="1" lang="en-US" altLang="ja-JP" dirty="0" smtClean="0"/>
          </a:p>
          <a:p>
            <a:endParaRPr kumimoji="1" lang="en-US" altLang="ja-JP" dirty="0" smtClean="0"/>
          </a:p>
          <a:p>
            <a:r>
              <a:rPr kumimoji="1" lang="ja-JP" altLang="en-US" dirty="0" smtClean="0"/>
              <a:t>また，復元に関してもマイグレーション先で正しく仮想割り込みチャネルを使用できるように，</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仮想マシンが再開する前に行います。＜指：再開する</a:t>
            </a:r>
            <a:r>
              <a:rPr kumimoji="1" lang="en-US" altLang="ja-JP" dirty="0" smtClean="0"/>
              <a:t>―</a:t>
            </a:r>
            <a:r>
              <a:rPr kumimoji="1" lang="ja-JP" altLang="en-US" dirty="0" smtClean="0"/>
              <a:t>前＞</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このようにすることで，ドメイン</a:t>
            </a:r>
            <a:r>
              <a:rPr kumimoji="1" lang="en-US" altLang="ja-JP" dirty="0" smtClean="0"/>
              <a:t>R</a:t>
            </a:r>
            <a:r>
              <a:rPr kumimoji="1" lang="ja-JP" altLang="en-US" dirty="0" smtClean="0"/>
              <a:t>とユーザ</a:t>
            </a:r>
            <a:r>
              <a:rPr kumimoji="1" lang="en-US" altLang="ja-JP" dirty="0" smtClean="0"/>
              <a:t>VM</a:t>
            </a:r>
            <a:r>
              <a:rPr kumimoji="1" lang="ja-JP" altLang="en-US" dirty="0" smtClean="0"/>
              <a:t>間の接続を保ったまま，</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マイグレーションを行うことが出来ます。</a:t>
            </a:r>
            <a:r>
              <a:rPr lang="ja-JP" altLang="en-US" b="0" dirty="0" smtClean="0"/>
              <a:t>　終</a:t>
            </a:r>
            <a:r>
              <a:rPr kumimoji="1" lang="ja-JP" altLang="en-US" dirty="0" smtClean="0"/>
              <a:t>　　　　　</a:t>
            </a:r>
            <a:r>
              <a:rPr lang="en-US" altLang="ja-JP" b="0" dirty="0" smtClean="0"/>
              <a:t>&lt;85+5=90&gt; - 8 55</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0" dirty="0" smtClean="0"/>
          </a:p>
          <a:p>
            <a:endParaRPr kumimoji="1" lang="en-US" altLang="ja-JP" dirty="0" smtClean="0"/>
          </a:p>
          <a:p>
            <a:r>
              <a:rPr kumimoji="1" lang="ja-JP" altLang="en-US" dirty="0" smtClean="0"/>
              <a:t>＃図を使いながら話す</a:t>
            </a:r>
            <a:endParaRPr kumimoji="1" lang="en-US" altLang="ja-JP" dirty="0" smtClean="0"/>
          </a:p>
          <a:p>
            <a:r>
              <a:rPr kumimoji="1" lang="ja-JP" altLang="en-US" dirty="0" smtClean="0"/>
              <a:t>＃共有メモリを復元するのは～～～の後でやります</a:t>
            </a:r>
            <a:endParaRPr kumimoji="1" lang="en-US" altLang="ja-JP" dirty="0" smtClean="0"/>
          </a:p>
          <a:p>
            <a:r>
              <a:rPr kumimoji="1" lang="ja-JP" altLang="en-US" dirty="0" smtClean="0"/>
              <a:t>＃なぜ？理由を話すように</a:t>
            </a:r>
            <a:endParaRPr kumimoji="1" lang="en-US" altLang="ja-JP" dirty="0" smtClean="0"/>
          </a:p>
          <a:p>
            <a:r>
              <a:rPr kumimoji="1" lang="ja-JP" altLang="en-US" dirty="0" smtClean="0"/>
              <a:t>＃→関係を満たさずにやってしまうと・・・どういう問題が起こってしまうのか</a:t>
            </a:r>
            <a:endParaRPr kumimoji="1" lang="en-US" altLang="ja-JP" dirty="0" smtClean="0"/>
          </a:p>
          <a:p>
            <a:r>
              <a:rPr kumimoji="1" lang="ja-JP" altLang="en-US" dirty="0" smtClean="0"/>
              <a:t>＃</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0" dirty="0" smtClean="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10</a:t>
            </a:fld>
            <a:endParaRPr kumimoji="1" lang="ja-JP" altLang="en-US"/>
          </a:p>
        </p:txBody>
      </p:sp>
    </p:spTree>
    <p:extLst>
      <p:ext uri="{BB962C8B-B14F-4D97-AF65-F5344CB8AC3E}">
        <p14:creationId xmlns:p14="http://schemas.microsoft.com/office/powerpoint/2010/main" val="1880187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従来のシステムでは，ほかの仮想マシンのメモリを共有した仮想マシンを</a:t>
            </a:r>
            <a:endParaRPr lang="en-US" altLang="ja-JP" dirty="0" smtClean="0">
              <a:effectLst/>
            </a:endParaRPr>
          </a:p>
          <a:p>
            <a:r>
              <a:rPr lang="ja-JP" altLang="en-US" dirty="0" smtClean="0">
                <a:effectLst/>
              </a:rPr>
              <a:t>マイグレーションすることは想定されていませんでした。</a:t>
            </a:r>
            <a:endParaRPr lang="en-US" altLang="ja-JP" dirty="0" smtClean="0">
              <a:effectLst/>
            </a:endParaRPr>
          </a:p>
          <a:p>
            <a:endParaRPr lang="en-US" altLang="ja-JP" dirty="0" smtClean="0">
              <a:effectLst/>
            </a:endParaRPr>
          </a:p>
          <a:p>
            <a:r>
              <a:rPr lang="ja-JP" altLang="en-US" dirty="0" smtClean="0">
                <a:effectLst/>
              </a:rPr>
              <a:t>マイグレーション先で共有メモリを復元するために，</a:t>
            </a:r>
            <a:endParaRPr lang="en-US" altLang="ja-JP" dirty="0" smtClean="0">
              <a:effectLst/>
            </a:endParaRPr>
          </a:p>
          <a:p>
            <a:r>
              <a:rPr lang="ja-JP" altLang="en-US" dirty="0" smtClean="0">
                <a:effectLst/>
              </a:rPr>
              <a:t>マイグレーション元でユーザ</a:t>
            </a:r>
            <a:r>
              <a:rPr lang="en-US" altLang="ja-JP" dirty="0" smtClean="0">
                <a:effectLst/>
              </a:rPr>
              <a:t>VM</a:t>
            </a:r>
            <a:r>
              <a:rPr lang="ja-JP" altLang="en-US" dirty="0" smtClean="0">
                <a:effectLst/>
              </a:rPr>
              <a:t>のメモリ共有状態を保存します。</a:t>
            </a:r>
            <a:endParaRPr lang="en-US" altLang="ja-JP" dirty="0" smtClean="0">
              <a:effectLst/>
            </a:endParaRPr>
          </a:p>
          <a:p>
            <a:endParaRPr lang="en-US" altLang="ja-JP" dirty="0" smtClean="0">
              <a:effectLst/>
            </a:endParaRPr>
          </a:p>
          <a:p>
            <a:r>
              <a:rPr lang="ja-JP" altLang="en-US" dirty="0" smtClean="0">
                <a:effectLst/>
              </a:rPr>
              <a:t>まず，ドメイン</a:t>
            </a:r>
            <a:r>
              <a:rPr lang="en-US" altLang="ja-JP" dirty="0" smtClean="0">
                <a:effectLst/>
              </a:rPr>
              <a:t>R</a:t>
            </a:r>
            <a:r>
              <a:rPr lang="ja-JP" altLang="en-US" dirty="0" smtClean="0">
                <a:effectLst/>
              </a:rPr>
              <a:t>のページテーブルを検査します。</a:t>
            </a:r>
            <a:endParaRPr lang="en-US" altLang="ja-JP" dirty="0" smtClean="0">
              <a:effectLst/>
            </a:endParaRPr>
          </a:p>
          <a:p>
            <a:r>
              <a:rPr lang="ja-JP" altLang="en-US" dirty="0" smtClean="0">
                <a:effectLst/>
              </a:rPr>
              <a:t>ユーザ</a:t>
            </a:r>
            <a:r>
              <a:rPr lang="en-US" altLang="ja-JP" dirty="0" smtClean="0">
                <a:effectLst/>
              </a:rPr>
              <a:t>VM</a:t>
            </a:r>
            <a:r>
              <a:rPr lang="ja-JP" altLang="en-US" dirty="0" smtClean="0">
                <a:effectLst/>
              </a:rPr>
              <a:t>のメモリページを共有中の場合は対応するページテーブルのエントリに</a:t>
            </a:r>
            <a:endParaRPr lang="en-US" altLang="ja-JP" dirty="0" smtClean="0">
              <a:effectLst/>
            </a:endParaRPr>
          </a:p>
          <a:p>
            <a:r>
              <a:rPr lang="ja-JP" altLang="en-US" dirty="0" smtClean="0">
                <a:effectLst/>
              </a:rPr>
              <a:t>監視ビットをセットします。</a:t>
            </a:r>
            <a:endParaRPr lang="en-US" altLang="ja-JP" dirty="0" smtClean="0">
              <a:effectLst/>
            </a:endParaRPr>
          </a:p>
          <a:p>
            <a:endParaRPr lang="en-US" altLang="ja-JP" dirty="0" smtClean="0">
              <a:effectLst/>
            </a:endParaRPr>
          </a:p>
          <a:p>
            <a:r>
              <a:rPr lang="ja-JP" altLang="en-US" dirty="0" smtClean="0">
                <a:effectLst/>
              </a:rPr>
              <a:t>（クリック）</a:t>
            </a:r>
            <a:endParaRPr lang="en-US" altLang="ja-JP" dirty="0" smtClean="0">
              <a:effectLst/>
            </a:endParaRPr>
          </a:p>
          <a:p>
            <a:endParaRPr lang="en-US" altLang="ja-JP" dirty="0" smtClean="0">
              <a:effectLst/>
            </a:endParaRPr>
          </a:p>
          <a:p>
            <a:r>
              <a:rPr lang="ja-JP" altLang="en-US" dirty="0" smtClean="0">
                <a:effectLst/>
              </a:rPr>
              <a:t>マイグレーション先ではドメイン</a:t>
            </a:r>
            <a:r>
              <a:rPr lang="en-US" altLang="ja-JP" dirty="0" smtClean="0">
                <a:effectLst/>
              </a:rPr>
              <a:t>R</a:t>
            </a:r>
            <a:r>
              <a:rPr lang="ja-JP" altLang="en-US" dirty="0" smtClean="0">
                <a:effectLst/>
              </a:rPr>
              <a:t>が受け取ったページテーブルを検査して，</a:t>
            </a:r>
            <a:endParaRPr lang="en-US" altLang="ja-JP" dirty="0" smtClean="0">
              <a:effectLst/>
            </a:endParaRPr>
          </a:p>
          <a:p>
            <a:r>
              <a:rPr lang="ja-JP" altLang="en-US" dirty="0" smtClean="0">
                <a:effectLst/>
              </a:rPr>
              <a:t>もし監視ビットがセットされていれば，対応するメモリページを共有します。</a:t>
            </a:r>
            <a:endParaRPr lang="en-US" altLang="ja-JP" dirty="0" smtClean="0">
              <a:effectLst/>
            </a:endParaRPr>
          </a:p>
          <a:p>
            <a:endParaRPr lang="en-US" altLang="ja-JP" dirty="0" smtClean="0">
              <a:effectLst/>
            </a:endParaRPr>
          </a:p>
          <a:p>
            <a:r>
              <a:rPr lang="ja-JP" altLang="en-US" dirty="0" smtClean="0">
                <a:effectLst/>
              </a:rPr>
              <a:t>これによって，共有メモリを復元することができます。</a:t>
            </a:r>
            <a:endParaRPr lang="en-US" altLang="ja-JP" dirty="0" smtClean="0">
              <a:effectLst/>
            </a:endParaRPr>
          </a:p>
          <a:p>
            <a:endParaRPr lang="en-US" altLang="ja-JP" dirty="0" smtClean="0">
              <a:effectLst/>
            </a:endParaRPr>
          </a:p>
          <a:p>
            <a:r>
              <a:rPr lang="en-US" altLang="ja-JP" dirty="0" smtClean="0">
                <a:effectLst/>
              </a:rPr>
              <a:t>45 - 9 40</a:t>
            </a:r>
          </a:p>
          <a:p>
            <a:endParaRPr lang="en-US" altLang="ja-JP" dirty="0" smtClean="0">
              <a:effectLst/>
            </a:endParaRPr>
          </a:p>
          <a:p>
            <a:r>
              <a:rPr lang="en-US" altLang="ja-JP" dirty="0" smtClean="0">
                <a:effectLst/>
              </a:rPr>
              <a:t>--</a:t>
            </a:r>
          </a:p>
          <a:p>
            <a:r>
              <a:rPr lang="en-US" altLang="ja-JP" dirty="0" smtClean="0">
                <a:effectLst/>
              </a:rPr>
              <a:t>MFN:</a:t>
            </a:r>
            <a:r>
              <a:rPr lang="ja-JP" altLang="en-US" dirty="0" smtClean="0">
                <a:effectLst/>
              </a:rPr>
              <a:t>マシンフレーム番号、</a:t>
            </a:r>
            <a:r>
              <a:rPr lang="en-US" altLang="ja-JP" dirty="0" smtClean="0">
                <a:effectLst/>
              </a:rPr>
              <a:t>VMM</a:t>
            </a:r>
            <a:r>
              <a:rPr lang="ja-JP" altLang="en-US" dirty="0" smtClean="0">
                <a:effectLst/>
              </a:rPr>
              <a:t>側</a:t>
            </a:r>
            <a:endParaRPr lang="en-US" altLang="ja-JP" dirty="0" smtClean="0">
              <a:effectLst/>
            </a:endParaRPr>
          </a:p>
          <a:p>
            <a:r>
              <a:rPr lang="en-US" altLang="ja-JP" dirty="0" smtClean="0">
                <a:effectLst/>
              </a:rPr>
              <a:t>PFN: </a:t>
            </a:r>
            <a:r>
              <a:rPr lang="ja-JP" altLang="en-US" dirty="0" smtClean="0">
                <a:effectLst/>
              </a:rPr>
              <a:t>疑似物理フレーム番号、ドメインごと</a:t>
            </a:r>
            <a:endParaRPr lang="en-US" altLang="ja-JP" dirty="0" smtClean="0">
              <a:effectLst/>
            </a:endParaRPr>
          </a:p>
          <a:p>
            <a:endParaRPr lang="en-US" altLang="ja-JP" dirty="0" smtClean="0">
              <a:effectLst/>
            </a:endParaRPr>
          </a:p>
          <a:p>
            <a:r>
              <a:rPr lang="ja-JP" altLang="en-US" dirty="0" smtClean="0">
                <a:effectLst/>
              </a:rPr>
              <a:t>（非仮想化時）</a:t>
            </a:r>
            <a:endParaRPr lang="en-US" altLang="ja-JP" dirty="0" smtClean="0">
              <a:effectLst/>
            </a:endParaRPr>
          </a:p>
          <a:p>
            <a:r>
              <a:rPr lang="en-US" altLang="ja-JP" dirty="0" smtClean="0">
                <a:effectLst/>
              </a:rPr>
              <a:t>OS</a:t>
            </a:r>
            <a:r>
              <a:rPr lang="ja-JP" altLang="en-US" dirty="0" smtClean="0">
                <a:effectLst/>
              </a:rPr>
              <a:t>が各プロセスごとに保持している、仮想アドレスと物理アドレスの変換表</a:t>
            </a:r>
            <a:endParaRPr lang="en-US" altLang="ja-JP" dirty="0" smtClean="0">
              <a:effectLst/>
            </a:endParaRPr>
          </a:p>
          <a:p>
            <a:r>
              <a:rPr lang="ja-JP" altLang="en-US" dirty="0" smtClean="0">
                <a:effectLst/>
              </a:rPr>
              <a:t>（</a:t>
            </a:r>
            <a:r>
              <a:rPr lang="en-US" altLang="ja-JP" dirty="0" err="1" smtClean="0">
                <a:effectLst/>
              </a:rPr>
              <a:t>Xen</a:t>
            </a:r>
            <a:r>
              <a:rPr lang="ja-JP" altLang="en-US" dirty="0" smtClean="0">
                <a:effectLst/>
              </a:rPr>
              <a:t>）</a:t>
            </a:r>
            <a:endParaRPr lang="en-US" altLang="ja-JP" dirty="0" smtClean="0">
              <a:effectLst/>
            </a:endParaRPr>
          </a:p>
          <a:p>
            <a:r>
              <a:rPr lang="en-US" altLang="ja-JP" dirty="0" smtClean="0">
                <a:effectLst/>
              </a:rPr>
              <a:t>PFN</a:t>
            </a:r>
            <a:r>
              <a:rPr lang="ja-JP" altLang="en-US" dirty="0" smtClean="0">
                <a:effectLst/>
              </a:rPr>
              <a:t>を</a:t>
            </a:r>
            <a:r>
              <a:rPr lang="en-US" altLang="ja-JP" dirty="0" smtClean="0">
                <a:effectLst/>
              </a:rPr>
              <a:t>MFN</a:t>
            </a:r>
            <a:r>
              <a:rPr lang="ja-JP" altLang="en-US" dirty="0" smtClean="0">
                <a:effectLst/>
              </a:rPr>
              <a:t>に変換してページテーブルに格納される</a:t>
            </a:r>
            <a:endParaRPr lang="en-US" altLang="ja-JP" dirty="0" smtClean="0">
              <a:effectLst/>
            </a:endParaRPr>
          </a:p>
          <a:p>
            <a:endParaRPr lang="en-US" altLang="ja-JP" dirty="0" smtClean="0">
              <a:effectLst/>
            </a:endParaRPr>
          </a:p>
          <a:p>
            <a:pPr marL="171450" indent="-171450">
              <a:buFont typeface="Arial" charset="0"/>
              <a:buChar char="•"/>
            </a:pPr>
            <a:r>
              <a:rPr lang="ja-JP" altLang="en-US" baseline="0" dirty="0" smtClean="0">
                <a:effectLst/>
              </a:rPr>
              <a:t>ページテーブルはメモリアドレスの変換表</a:t>
            </a:r>
            <a:endParaRPr lang="en-US" altLang="ja-JP" baseline="0" dirty="0" smtClean="0">
              <a:effectLst/>
            </a:endParaRPr>
          </a:p>
          <a:p>
            <a:pPr marL="171450" indent="-171450">
              <a:buFont typeface="Arial" charset="0"/>
              <a:buChar char="•"/>
            </a:pPr>
            <a:r>
              <a:rPr lang="ja-JP" altLang="en-US" baseline="0" dirty="0" smtClean="0">
                <a:effectLst/>
              </a:rPr>
              <a:t>サスペンド時に</a:t>
            </a:r>
            <a:r>
              <a:rPr lang="en-US" altLang="ja-JP" baseline="0" dirty="0" smtClean="0">
                <a:effectLst/>
              </a:rPr>
              <a:t>MFN</a:t>
            </a:r>
            <a:r>
              <a:rPr lang="ja-JP" altLang="en-US" baseline="0" dirty="0" smtClean="0">
                <a:effectLst/>
              </a:rPr>
              <a:t>から</a:t>
            </a:r>
            <a:r>
              <a:rPr lang="en-US" altLang="ja-JP" baseline="0" dirty="0" smtClean="0">
                <a:effectLst/>
              </a:rPr>
              <a:t>PFN</a:t>
            </a:r>
            <a:r>
              <a:rPr lang="ja-JP" altLang="en-US" baseline="0" dirty="0" smtClean="0">
                <a:effectLst/>
              </a:rPr>
              <a:t>（マシン依存しない）に変換される</a:t>
            </a:r>
            <a:endParaRPr lang="en-US" altLang="ja-JP" baseline="0" dirty="0" smtClean="0">
              <a:effectLst/>
            </a:endParaRPr>
          </a:p>
          <a:p>
            <a:pPr marL="171450" indent="-171450">
              <a:buFont typeface="Arial" charset="0"/>
              <a:buChar char="•"/>
            </a:pPr>
            <a:r>
              <a:rPr lang="ja-JP" altLang="en-US" baseline="0" dirty="0" smtClean="0">
                <a:effectLst/>
              </a:rPr>
              <a:t>自分自身のメモリをマップしている場合（通常） → </a:t>
            </a:r>
            <a:r>
              <a:rPr lang="en-US" altLang="ja-JP" baseline="0" dirty="0" smtClean="0">
                <a:effectLst/>
              </a:rPr>
              <a:t>MFN</a:t>
            </a:r>
            <a:r>
              <a:rPr lang="ja-JP" altLang="en-US" baseline="0" dirty="0" smtClean="0">
                <a:effectLst/>
              </a:rPr>
              <a:t>がドメイン</a:t>
            </a:r>
            <a:r>
              <a:rPr lang="en-US" altLang="ja-JP" baseline="0" dirty="0" smtClean="0">
                <a:effectLst/>
              </a:rPr>
              <a:t>R</a:t>
            </a:r>
            <a:r>
              <a:rPr lang="ja-JP" altLang="en-US" baseline="0" dirty="0" smtClean="0">
                <a:effectLst/>
              </a:rPr>
              <a:t>のもの</a:t>
            </a:r>
            <a:endParaRPr lang="en-US" altLang="ja-JP" baseline="0" dirty="0" smtClean="0">
              <a:effectLst/>
            </a:endParaRPr>
          </a:p>
          <a:p>
            <a:pPr marL="171450" indent="-171450">
              <a:buFont typeface="Arial" charset="0"/>
              <a:buChar char="•"/>
            </a:pPr>
            <a:r>
              <a:rPr lang="ja-JP" altLang="en-US" baseline="0" dirty="0" smtClean="0">
                <a:effectLst/>
              </a:rPr>
              <a:t>管理対象のユーザ</a:t>
            </a:r>
            <a:r>
              <a:rPr lang="en-US" altLang="ja-JP" baseline="0" dirty="0" smtClean="0">
                <a:effectLst/>
              </a:rPr>
              <a:t>VM</a:t>
            </a:r>
            <a:r>
              <a:rPr lang="ja-JP" altLang="en-US" baseline="0" dirty="0" err="1" smtClean="0">
                <a:effectLst/>
              </a:rPr>
              <a:t>のメ</a:t>
            </a:r>
            <a:r>
              <a:rPr lang="ja-JP" altLang="en-US" baseline="0" dirty="0" smtClean="0">
                <a:effectLst/>
              </a:rPr>
              <a:t>モリをマップしている場合（</a:t>
            </a:r>
            <a:r>
              <a:rPr lang="en-US" altLang="ja-JP" baseline="0" dirty="0" smtClean="0">
                <a:effectLst/>
              </a:rPr>
              <a:t>D-MORE</a:t>
            </a:r>
            <a:r>
              <a:rPr lang="ja-JP" altLang="en-US" baseline="0" dirty="0" smtClean="0">
                <a:effectLst/>
              </a:rPr>
              <a:t>） → </a:t>
            </a:r>
            <a:r>
              <a:rPr lang="en-US" altLang="ja-JP" baseline="0" dirty="0" smtClean="0">
                <a:effectLst/>
              </a:rPr>
              <a:t>MFN</a:t>
            </a:r>
            <a:r>
              <a:rPr lang="ja-JP" altLang="en-US" baseline="0" dirty="0" smtClean="0">
                <a:effectLst/>
              </a:rPr>
              <a:t>がユーザ</a:t>
            </a:r>
            <a:r>
              <a:rPr lang="en-US" altLang="ja-JP" baseline="0" dirty="0" smtClean="0">
                <a:effectLst/>
              </a:rPr>
              <a:t>VM</a:t>
            </a:r>
            <a:r>
              <a:rPr lang="ja-JP" altLang="en-US" baseline="0" dirty="0" smtClean="0">
                <a:effectLst/>
              </a:rPr>
              <a:t>のもの</a:t>
            </a:r>
            <a:endParaRPr lang="en-US" altLang="ja-JP" baseline="0" dirty="0" smtClean="0">
              <a:effectLst/>
            </a:endParaRPr>
          </a:p>
          <a:p>
            <a:pPr marL="171450" indent="-171450">
              <a:buFont typeface="Arial" charset="0"/>
              <a:buChar char="•"/>
            </a:pPr>
            <a:r>
              <a:rPr lang="ja-JP" altLang="en-US" baseline="0" dirty="0" smtClean="0">
                <a:effectLst/>
              </a:rPr>
              <a:t>この二者の区別はできない → 監視ビットで区別</a:t>
            </a:r>
            <a:endParaRPr lang="en-US" altLang="ja-JP" dirty="0" smtClean="0">
              <a:effectLst/>
            </a:endParaRPr>
          </a:p>
          <a:p>
            <a:endParaRPr lang="en-US" altLang="ja-JP" dirty="0" smtClean="0">
              <a:effectLst/>
            </a:endParaRPr>
          </a:p>
          <a:p>
            <a:r>
              <a:rPr lang="ja-JP" altLang="en-US" dirty="0" smtClean="0">
                <a:effectLst/>
              </a:rPr>
              <a:t>＃ページテーブルとはなんぞやという説明</a:t>
            </a:r>
            <a:endParaRPr lang="en-US" altLang="ja-JP" dirty="0" smtClean="0">
              <a:effectLst/>
            </a:endParaRPr>
          </a:p>
          <a:p>
            <a:r>
              <a:rPr lang="ja-JP" altLang="en-US" dirty="0" smtClean="0">
                <a:effectLst/>
              </a:rPr>
              <a:t>＃何が入ってて、何故これを見たらよいのかを説明</a:t>
            </a:r>
            <a:endParaRPr lang="en-US" altLang="ja-JP" dirty="0" smtClean="0">
              <a:effectLst/>
            </a:endParaRPr>
          </a:p>
          <a:p>
            <a:r>
              <a:rPr lang="ja-JP" altLang="en-US" dirty="0" smtClean="0">
                <a:effectLst/>
              </a:rPr>
              <a:t>＃→説明できるようにしておく＜</a:t>
            </a:r>
            <a:r>
              <a:rPr lang="en-US" altLang="ja-JP" dirty="0" smtClean="0">
                <a:effectLst/>
              </a:rPr>
              <a:t>TODO</a:t>
            </a:r>
            <a:r>
              <a:rPr lang="ja-JP" altLang="en-US" dirty="0" smtClean="0">
                <a:effectLst/>
              </a:rPr>
              <a:t>＞</a:t>
            </a:r>
            <a:endParaRPr lang="en-US" altLang="ja-JP" dirty="0" smtClean="0">
              <a:effectLst/>
            </a:endParaRPr>
          </a:p>
          <a:p>
            <a:endParaRPr lang="en-US" altLang="ja-JP" dirty="0" smtClean="0">
              <a:effectLst/>
            </a:endParaRPr>
          </a:p>
          <a:p>
            <a:endParaRPr lang="en-US" altLang="ja-JP" dirty="0" smtClean="0">
              <a:effectLst/>
            </a:endParaRPr>
          </a:p>
          <a:p>
            <a:r>
              <a:rPr lang="en-US" altLang="ja-JP" dirty="0" smtClean="0">
                <a:effectLst/>
              </a:rPr>
              <a:t>Traditionally, migrating a VM mapping other VM's memory is not considered</a:t>
            </a:r>
            <a:r>
              <a:rPr lang="ja-JP" altLang="en-US" dirty="0" err="1" smtClean="0">
                <a:effectLst/>
              </a:rPr>
              <a:t>。</a:t>
            </a:r>
            <a:endParaRPr lang="en-US" altLang="ja-JP" dirty="0" smtClean="0">
              <a:effectLst/>
            </a:endParaRPr>
          </a:p>
          <a:p>
            <a:endParaRPr lang="en-US" altLang="ja-JP" dirty="0" smtClean="0">
              <a:effectLst/>
            </a:endParaRPr>
          </a:p>
          <a:p>
            <a:r>
              <a:rPr lang="en-US" altLang="ja-JP" dirty="0" smtClean="0">
                <a:effectLst/>
              </a:rPr>
              <a:t>To restore shared memory at a destination host, </a:t>
            </a:r>
          </a:p>
          <a:p>
            <a:r>
              <a:rPr lang="en-US" altLang="ja-JP" dirty="0" smtClean="0">
                <a:effectLst/>
              </a:rPr>
              <a:t>the migration manager for </a:t>
            </a:r>
            <a:r>
              <a:rPr lang="en-US" altLang="ja-JP" dirty="0" err="1" smtClean="0">
                <a:effectLst/>
              </a:rPr>
              <a:t>DomR</a:t>
            </a:r>
            <a:r>
              <a:rPr lang="en-US" altLang="ja-JP" dirty="0" smtClean="0">
                <a:effectLst/>
              </a:rPr>
              <a:t> saves </a:t>
            </a:r>
          </a:p>
          <a:p>
            <a:r>
              <a:rPr lang="en-US" altLang="ja-JP" dirty="0" smtClean="0">
                <a:effectLst/>
              </a:rPr>
              <a:t>the mapping state of target VM‘s memory</a:t>
            </a:r>
            <a:r>
              <a:rPr lang="ja-JP" altLang="en-US" baseline="0" dirty="0" smtClean="0">
                <a:effectLst/>
              </a:rPr>
              <a:t> </a:t>
            </a:r>
            <a:r>
              <a:rPr lang="en-US" altLang="ja-JP" baseline="0" dirty="0" smtClean="0">
                <a:effectLst/>
              </a:rPr>
              <a:t>at a source host</a:t>
            </a:r>
            <a:r>
              <a:rPr lang="ja-JP" altLang="en-US" dirty="0" err="1" smtClean="0">
                <a:effectLst/>
              </a:rPr>
              <a:t>。</a:t>
            </a:r>
            <a:endParaRPr lang="en-US" altLang="ja-JP" dirty="0" smtClean="0">
              <a:effectLst/>
            </a:endParaRPr>
          </a:p>
          <a:p>
            <a:endParaRPr lang="en-US" altLang="ja-JP" dirty="0" smtClean="0">
              <a:effectLst/>
            </a:endParaRPr>
          </a:p>
          <a:p>
            <a:r>
              <a:rPr lang="en-US" altLang="ja-JP" dirty="0" smtClean="0">
                <a:effectLst/>
              </a:rPr>
              <a:t>First, it inspects the page tables of </a:t>
            </a:r>
            <a:r>
              <a:rPr lang="en-US" altLang="ja-JP" dirty="0" err="1" smtClean="0">
                <a:effectLst/>
              </a:rPr>
              <a:t>DomR</a:t>
            </a:r>
            <a:r>
              <a:rPr lang="ja-JP" altLang="en-US" dirty="0" err="1" smtClean="0">
                <a:effectLst/>
              </a:rPr>
              <a:t>。</a:t>
            </a:r>
            <a:endParaRPr lang="en-US" altLang="ja-JP" dirty="0" smtClean="0">
              <a:effectLst/>
            </a:endParaRPr>
          </a:p>
          <a:p>
            <a:r>
              <a:rPr lang="en-US" altLang="ja-JP" dirty="0" smtClean="0">
                <a:effectLst/>
              </a:rPr>
              <a:t>If target VM's memory page is mapped to </a:t>
            </a:r>
            <a:r>
              <a:rPr lang="en-US" altLang="ja-JP" dirty="0" err="1" smtClean="0">
                <a:effectLst/>
              </a:rPr>
              <a:t>DomR</a:t>
            </a:r>
            <a:r>
              <a:rPr lang="en-US" altLang="ja-JP" dirty="0" smtClean="0">
                <a:effectLst/>
              </a:rPr>
              <a:t>, </a:t>
            </a:r>
          </a:p>
          <a:p>
            <a:r>
              <a:rPr lang="en-US" altLang="ja-JP" dirty="0" smtClean="0">
                <a:effectLst/>
              </a:rPr>
              <a:t>the migration manager sets a monitor bit in the corresponding page table entry</a:t>
            </a:r>
            <a:r>
              <a:rPr lang="ja-JP" altLang="en-US" dirty="0" err="1" smtClean="0">
                <a:effectLst/>
              </a:rPr>
              <a:t>。</a:t>
            </a:r>
            <a:endParaRPr lang="en-US" altLang="ja-JP" dirty="0" smtClean="0">
              <a:effectLst/>
            </a:endParaRPr>
          </a:p>
          <a:p>
            <a:endParaRPr lang="en-US" altLang="ja-JP" dirty="0" smtClean="0">
              <a:effectLst/>
            </a:endParaRPr>
          </a:p>
          <a:p>
            <a:r>
              <a:rPr lang="ja-JP" altLang="en-US" dirty="0" smtClean="0">
                <a:effectLst/>
              </a:rPr>
              <a:t>（クリック）</a:t>
            </a:r>
            <a:endParaRPr lang="en-US" altLang="ja-JP" dirty="0" smtClean="0">
              <a:effectLst/>
            </a:endParaRPr>
          </a:p>
          <a:p>
            <a:endParaRPr lang="en-US" altLang="ja-JP" dirty="0" smtClean="0">
              <a:effectLst/>
            </a:endParaRPr>
          </a:p>
          <a:p>
            <a:r>
              <a:rPr lang="en-US" altLang="ja-JP" dirty="0" smtClean="0">
                <a:effectLst/>
              </a:rPr>
              <a:t>At a destination host, the migration manager inspects the received page tables</a:t>
            </a:r>
            <a:r>
              <a:rPr lang="ja-JP" altLang="en-US" dirty="0" err="1" smtClean="0">
                <a:effectLst/>
              </a:rPr>
              <a:t>。</a:t>
            </a:r>
            <a:r>
              <a:rPr lang="en-US" altLang="ja-JP" dirty="0" smtClean="0">
                <a:effectLst/>
              </a:rPr>
              <a:t> </a:t>
            </a:r>
          </a:p>
          <a:p>
            <a:r>
              <a:rPr lang="en-US" altLang="ja-JP" dirty="0" smtClean="0">
                <a:effectLst/>
              </a:rPr>
              <a:t>If a monitor bit is set in a page table entry, </a:t>
            </a:r>
          </a:p>
          <a:p>
            <a:r>
              <a:rPr lang="en-US" altLang="ja-JP" dirty="0" smtClean="0">
                <a:effectLst/>
              </a:rPr>
              <a:t>the migration manager remaps the corresponding memory page of its target VM to </a:t>
            </a:r>
            <a:r>
              <a:rPr lang="en-US" altLang="ja-JP" dirty="0" err="1" smtClean="0">
                <a:effectLst/>
              </a:rPr>
              <a:t>DomR</a:t>
            </a:r>
            <a:r>
              <a:rPr lang="ja-JP" altLang="en-US" dirty="0" err="1" smtClean="0">
                <a:effectLst/>
              </a:rPr>
              <a:t>。</a:t>
            </a:r>
            <a:endParaRPr lang="en-US" altLang="ja-JP" dirty="0" smtClean="0">
              <a:effectLst/>
            </a:endParaRPr>
          </a:p>
          <a:p>
            <a:endParaRPr kumimoji="1" lang="en-US" altLang="ja-JP" dirty="0" smtClean="0"/>
          </a:p>
          <a:p>
            <a:endParaRPr kumimoji="1" lang="en-US" altLang="ja-JP" dirty="0" smtClean="0"/>
          </a:p>
          <a:p>
            <a:r>
              <a:rPr kumimoji="1" lang="en-US" altLang="ja-JP" dirty="0" smtClean="0"/>
              <a:t>10:00</a:t>
            </a:r>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11</a:t>
            </a:fld>
            <a:endParaRPr kumimoji="1" lang="ja-JP" altLang="en-US"/>
          </a:p>
        </p:txBody>
      </p:sp>
    </p:spTree>
    <p:extLst>
      <p:ext uri="{BB962C8B-B14F-4D97-AF65-F5344CB8AC3E}">
        <p14:creationId xmlns:p14="http://schemas.microsoft.com/office/powerpoint/2010/main" val="3540931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従来のシステムでは，仮想割り込みチャネルは</a:t>
            </a:r>
            <a:endParaRPr kumimoji="1" lang="en-US" altLang="ja-JP" dirty="0" smtClean="0"/>
          </a:p>
          <a:p>
            <a:r>
              <a:rPr kumimoji="1" lang="ja-JP" altLang="en-US" dirty="0" smtClean="0"/>
              <a:t>仮想マシンのマイグレーション時に全て閉じられていました。</a:t>
            </a:r>
            <a:endParaRPr kumimoji="1" lang="en-US" altLang="ja-JP" dirty="0" smtClean="0"/>
          </a:p>
          <a:p>
            <a:endParaRPr kumimoji="1" lang="en-US" altLang="ja-JP" dirty="0" smtClean="0"/>
          </a:p>
          <a:p>
            <a:r>
              <a:rPr kumimoji="1" lang="ja-JP" altLang="en-US" dirty="0" smtClean="0"/>
              <a:t>マイグレーション先で仮想割り込みチャネルの復元を行うために，</a:t>
            </a:r>
            <a:endParaRPr kumimoji="1" lang="en-US" altLang="ja-JP" dirty="0" smtClean="0"/>
          </a:p>
          <a:p>
            <a:r>
              <a:rPr kumimoji="1" lang="ja-JP" altLang="en-US" dirty="0" smtClean="0"/>
              <a:t>マイグレーション元でドメイン</a:t>
            </a:r>
            <a:r>
              <a:rPr kumimoji="1" lang="en-US" altLang="ja-JP" dirty="0" smtClean="0"/>
              <a:t>R</a:t>
            </a:r>
            <a:r>
              <a:rPr kumimoji="1" lang="ja-JP" altLang="en-US" dirty="0" smtClean="0"/>
              <a:t>とユーザ</a:t>
            </a:r>
            <a:r>
              <a:rPr kumimoji="1" lang="en-US" altLang="ja-JP" dirty="0" smtClean="0"/>
              <a:t>VM</a:t>
            </a:r>
            <a:r>
              <a:rPr kumimoji="1" lang="ja-JP" altLang="en-US" dirty="0" smtClean="0"/>
              <a:t>間で確立されている仮想割り込みチャネルの一覧を取得します。</a:t>
            </a:r>
            <a:endParaRPr kumimoji="1" lang="en-US" altLang="ja-JP" dirty="0" smtClean="0"/>
          </a:p>
          <a:p>
            <a:r>
              <a:rPr kumimoji="1" lang="ja-JP" altLang="en-US" dirty="0" smtClean="0"/>
              <a:t>そして，仮想割り込みチャネルで使われているポートの組を送信します。</a:t>
            </a:r>
            <a:endParaRPr kumimoji="1" lang="en-US" altLang="ja-JP" dirty="0" smtClean="0"/>
          </a:p>
          <a:p>
            <a:endParaRPr kumimoji="1" lang="en-US" altLang="ja-JP" dirty="0" smtClean="0"/>
          </a:p>
          <a:p>
            <a:r>
              <a:rPr kumimoji="1" lang="ja-JP" altLang="en-US" dirty="0" smtClean="0"/>
              <a:t>（クリック）</a:t>
            </a:r>
            <a:endParaRPr kumimoji="1" lang="en-US" altLang="ja-JP" dirty="0" smtClean="0"/>
          </a:p>
          <a:p>
            <a:endParaRPr kumimoji="1" lang="en-US" altLang="ja-JP" dirty="0" smtClean="0"/>
          </a:p>
          <a:p>
            <a:r>
              <a:rPr kumimoji="1" lang="ja-JP" altLang="en-US" dirty="0" smtClean="0"/>
              <a:t>マイグレーション先で受け取ったポートの組の情報を用いて仮想割り込みチャネルの再確立を行います。</a:t>
            </a:r>
            <a:endParaRPr kumimoji="1" lang="en-US" altLang="ja-JP" dirty="0" smtClean="0"/>
          </a:p>
          <a:p>
            <a:r>
              <a:rPr kumimoji="1" lang="ja-JP" altLang="en-US" dirty="0" smtClean="0"/>
              <a:t>これによって，マイグレーション元と同じポートの組を用いることを保証します。</a:t>
            </a:r>
            <a:endParaRPr kumimoji="1" lang="en-US" altLang="ja-JP" dirty="0" smtClean="0"/>
          </a:p>
          <a:p>
            <a:endParaRPr kumimoji="1" lang="en-US" altLang="ja-JP" dirty="0" smtClean="0"/>
          </a:p>
          <a:p>
            <a:r>
              <a:rPr kumimoji="1" lang="ja-JP" altLang="en-US" dirty="0" smtClean="0"/>
              <a:t>従来のシステムにおいては，</a:t>
            </a:r>
            <a:r>
              <a:rPr kumimoji="1" lang="en-US" altLang="ja-JP" dirty="0" smtClean="0"/>
              <a:t>OS</a:t>
            </a:r>
            <a:r>
              <a:rPr kumimoji="1" lang="ja-JP" altLang="en-US" dirty="0" smtClean="0"/>
              <a:t>によるレジューム時の初期化処理によって，</a:t>
            </a:r>
            <a:endParaRPr kumimoji="1" lang="en-US" altLang="ja-JP" dirty="0" smtClean="0"/>
          </a:p>
          <a:p>
            <a:r>
              <a:rPr kumimoji="1" lang="ja-JP" altLang="en-US" dirty="0" smtClean="0"/>
              <a:t>仮想割り込みチャネルが初期化されてしまい，</a:t>
            </a:r>
            <a:endParaRPr kumimoji="1" lang="en-US" altLang="ja-JP" dirty="0" smtClean="0"/>
          </a:p>
          <a:p>
            <a:r>
              <a:rPr kumimoji="1" lang="ja-JP" altLang="en-US" dirty="0" smtClean="0"/>
              <a:t>再確立した仮想割り込みチャネルも消えてしまうため，</a:t>
            </a:r>
            <a:endParaRPr kumimoji="1" lang="en-US" altLang="ja-JP" dirty="0" smtClean="0"/>
          </a:p>
          <a:p>
            <a:r>
              <a:rPr kumimoji="1" lang="ja-JP" altLang="en-US" dirty="0" smtClean="0"/>
              <a:t>この処理を無効化しました。</a:t>
            </a:r>
            <a:endParaRPr kumimoji="1" lang="en-US" altLang="ja-JP" dirty="0" smtClean="0"/>
          </a:p>
          <a:p>
            <a:endParaRPr kumimoji="1" lang="en-US" altLang="ja-JP" dirty="0" smtClean="0"/>
          </a:p>
          <a:p>
            <a:endParaRPr kumimoji="1" lang="en-US" altLang="ja-JP" dirty="0" smtClean="0"/>
          </a:p>
          <a:p>
            <a:r>
              <a:rPr kumimoji="1" lang="en-US" altLang="ja-JP" dirty="0" smtClean="0"/>
              <a:t>&lt;55&gt; - 10</a:t>
            </a:r>
            <a:r>
              <a:rPr kumimoji="1" lang="en-US" altLang="ja-JP" baseline="0" dirty="0" smtClean="0"/>
              <a:t> 35</a:t>
            </a:r>
            <a:endParaRPr kumimoji="1" lang="en-US" altLang="ja-JP" dirty="0" smtClean="0"/>
          </a:p>
          <a:p>
            <a:endParaRPr kumimoji="1" lang="en-US" altLang="ja-JP" dirty="0" smtClean="0"/>
          </a:p>
          <a:p>
            <a:r>
              <a:rPr kumimoji="1" lang="en-US" altLang="ja-JP" dirty="0" smtClean="0"/>
              <a:t>--</a:t>
            </a:r>
          </a:p>
          <a:p>
            <a:endParaRPr kumimoji="1" lang="en-US" altLang="ja-JP" dirty="0" smtClean="0"/>
          </a:p>
          <a:p>
            <a:r>
              <a:rPr kumimoji="1" lang="en-US" altLang="ja-JP" dirty="0" smtClean="0"/>
              <a:t>※</a:t>
            </a:r>
            <a:r>
              <a:rPr kumimoji="1" lang="ja-JP" altLang="en-US" dirty="0" smtClean="0"/>
              <a:t>再確立した仮想割り込みチャネルを初期化されるのを防ぐため</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＃なぜ初期化処理を無効化しているのか</a:t>
            </a:r>
            <a:endParaRPr kumimoji="1" lang="en-US" altLang="ja-JP" dirty="0" smtClean="0"/>
          </a:p>
          <a:p>
            <a:endParaRPr kumimoji="1" lang="en-US" altLang="ja-JP" dirty="0" smtClean="0"/>
          </a:p>
          <a:p>
            <a:r>
              <a:rPr kumimoji="1" lang="en-US" altLang="ja-JP" dirty="0" smtClean="0"/>
              <a:t>Traditionally, all of the interrupt channels are closed on VM migration</a:t>
            </a:r>
            <a:r>
              <a:rPr kumimoji="1" lang="ja-JP" altLang="en-US" dirty="0" err="1" smtClean="0"/>
              <a:t>。</a:t>
            </a:r>
            <a:endParaRPr kumimoji="1" lang="en-US" altLang="ja-JP" dirty="0" smtClean="0"/>
          </a:p>
          <a:p>
            <a:endParaRPr kumimoji="1" lang="en-US" altLang="ja-JP" dirty="0" smtClean="0"/>
          </a:p>
          <a:p>
            <a:r>
              <a:rPr kumimoji="1" lang="en-US" altLang="ja-JP" dirty="0" smtClean="0"/>
              <a:t>To restore interrupt channels at a destination host, </a:t>
            </a:r>
          </a:p>
          <a:p>
            <a:r>
              <a:rPr kumimoji="1" lang="en-US" altLang="ja-JP" dirty="0" smtClean="0"/>
              <a:t>the migration manager for </a:t>
            </a:r>
            <a:r>
              <a:rPr kumimoji="1" lang="en-US" altLang="ja-JP" dirty="0" err="1" smtClean="0"/>
              <a:t>DomR</a:t>
            </a:r>
            <a:r>
              <a:rPr kumimoji="1" lang="en-US" altLang="ja-JP" dirty="0" smtClean="0"/>
              <a:t> obtains a list of the interrupt channels </a:t>
            </a:r>
          </a:p>
          <a:p>
            <a:r>
              <a:rPr kumimoji="1" lang="en-US" altLang="ja-JP" dirty="0" smtClean="0"/>
              <a:t>established between </a:t>
            </a:r>
            <a:r>
              <a:rPr kumimoji="1" lang="en-US" altLang="ja-JP" dirty="0" err="1" smtClean="0"/>
              <a:t>DomR</a:t>
            </a:r>
            <a:r>
              <a:rPr kumimoji="1" lang="en-US" altLang="ja-JP" dirty="0" smtClean="0"/>
              <a:t> and its target VM</a:t>
            </a:r>
            <a:r>
              <a:rPr kumimoji="1" lang="ja-JP" altLang="en-US" dirty="0" err="1" smtClean="0"/>
              <a:t>。</a:t>
            </a:r>
            <a:endParaRPr kumimoji="1" lang="en-US" altLang="ja-JP" dirty="0" smtClean="0"/>
          </a:p>
          <a:p>
            <a:r>
              <a:rPr kumimoji="1" lang="en-US" altLang="ja-JP" dirty="0" smtClean="0"/>
              <a:t>Then it transfers pairs of ports used for the interrupt channels</a:t>
            </a:r>
            <a:r>
              <a:rPr kumimoji="1" lang="ja-JP" altLang="en-US" dirty="0" err="1" smtClean="0"/>
              <a:t>。</a:t>
            </a:r>
            <a:r>
              <a:rPr kumimoji="1" lang="en-US" altLang="ja-JP"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（クリック）</a:t>
            </a:r>
            <a:endParaRPr kumimoji="1" lang="en-US" altLang="ja-JP" dirty="0" smtClean="0"/>
          </a:p>
          <a:p>
            <a:endParaRPr kumimoji="1" lang="en-US" altLang="ja-JP" dirty="0" smtClean="0"/>
          </a:p>
          <a:p>
            <a:r>
              <a:rPr kumimoji="1" lang="en-US" altLang="ja-JP" dirty="0" smtClean="0"/>
              <a:t>At a destination host, the migration manager </a:t>
            </a:r>
          </a:p>
          <a:p>
            <a:r>
              <a:rPr kumimoji="1" lang="en-US" altLang="ja-JP" dirty="0" smtClean="0"/>
              <a:t>re-establishes interrupt channels between </a:t>
            </a:r>
            <a:r>
              <a:rPr kumimoji="1" lang="en-US" altLang="ja-JP" dirty="0" err="1" smtClean="0"/>
              <a:t>DomR</a:t>
            </a:r>
            <a:r>
              <a:rPr kumimoji="1" lang="en-US" altLang="ja-JP" dirty="0" smtClean="0"/>
              <a:t> and its target VM </a:t>
            </a:r>
          </a:p>
          <a:p>
            <a:r>
              <a:rPr kumimoji="1" lang="en-US" altLang="ja-JP" dirty="0" smtClean="0"/>
              <a:t>so that these VMs use the same pairs of ports as at a source host</a:t>
            </a:r>
            <a:r>
              <a:rPr kumimoji="1" lang="ja-JP" altLang="en-US" dirty="0" err="1" smtClean="0"/>
              <a:t>。</a:t>
            </a:r>
            <a:r>
              <a:rPr kumimoji="1" lang="en-US" altLang="ja-JP" dirty="0" smtClean="0"/>
              <a:t> </a:t>
            </a:r>
          </a:p>
          <a:p>
            <a:endParaRPr kumimoji="1" lang="en-US" altLang="ja-JP" dirty="0" smtClean="0"/>
          </a:p>
          <a:p>
            <a:r>
              <a:rPr kumimoji="1" lang="en-US" altLang="ja-JP" dirty="0" smtClean="0"/>
              <a:t>To reuse re-established interrupt channels in the operating systems of these VMs, </a:t>
            </a:r>
          </a:p>
          <a:p>
            <a:r>
              <a:rPr kumimoji="1" lang="en-US" altLang="ja-JP" dirty="0" smtClean="0"/>
              <a:t>we have modified the resume operation for virtual interrupts</a:t>
            </a:r>
            <a:r>
              <a:rPr kumimoji="1" lang="ja-JP" altLang="en-US" dirty="0" err="1" smtClean="0"/>
              <a:t>。</a:t>
            </a:r>
            <a:r>
              <a:rPr kumimoji="1" lang="en-US" altLang="ja-JP" dirty="0" smtClean="0"/>
              <a:t> </a:t>
            </a:r>
          </a:p>
          <a:p>
            <a:endParaRPr kumimoji="1" lang="en-US" altLang="ja-JP" dirty="0" smtClean="0"/>
          </a:p>
          <a:p>
            <a:endParaRPr kumimoji="1" lang="en-US" altLang="ja-JP" dirty="0" smtClean="0"/>
          </a:p>
          <a:p>
            <a:r>
              <a:rPr kumimoji="1" lang="en-US" altLang="ja-JP" dirty="0" smtClean="0"/>
              <a:t>10:50</a:t>
            </a:r>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12</a:t>
            </a:fld>
            <a:endParaRPr kumimoji="1" lang="ja-JP" altLang="en-US"/>
          </a:p>
        </p:txBody>
      </p:sp>
    </p:spTree>
    <p:extLst>
      <p:ext uri="{BB962C8B-B14F-4D97-AF65-F5344CB8AC3E}">
        <p14:creationId xmlns:p14="http://schemas.microsoft.com/office/powerpoint/2010/main" val="1738393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仮想マシンのマイグレーション中には</a:t>
            </a:r>
            <a:endParaRPr lang="en-US" altLang="ja-JP" dirty="0" smtClean="0">
              <a:effectLst/>
            </a:endParaRPr>
          </a:p>
          <a:p>
            <a:r>
              <a:rPr lang="ja-JP" altLang="en-US" dirty="0" smtClean="0">
                <a:effectLst/>
              </a:rPr>
              <a:t>変更されたメモリがマイグレーション先に転送されます。</a:t>
            </a:r>
            <a:endParaRPr lang="en-US" altLang="ja-JP" dirty="0" smtClean="0">
              <a:effectLst/>
            </a:endParaRPr>
          </a:p>
          <a:p>
            <a:r>
              <a:rPr lang="ja-JP" altLang="en-US" dirty="0" smtClean="0">
                <a:effectLst/>
              </a:rPr>
              <a:t>この処理のために，ダーティなメモリページの情報の取得が行われます。</a:t>
            </a:r>
            <a:endParaRPr lang="en-US" altLang="ja-JP" dirty="0" smtClean="0">
              <a:effectLst/>
            </a:endParaRPr>
          </a:p>
          <a:p>
            <a:endParaRPr lang="en-US" altLang="ja-JP" dirty="0" smtClean="0">
              <a:effectLst/>
            </a:endParaRPr>
          </a:p>
          <a:p>
            <a:r>
              <a:rPr lang="ja-JP" altLang="en-US" dirty="0" smtClean="0">
                <a:effectLst/>
              </a:rPr>
              <a:t>しかし、ドメイン</a:t>
            </a:r>
            <a:r>
              <a:rPr lang="en-US" altLang="ja-JP" dirty="0" smtClean="0">
                <a:effectLst/>
              </a:rPr>
              <a:t>R</a:t>
            </a:r>
            <a:r>
              <a:rPr lang="ja-JP" altLang="en-US" dirty="0" smtClean="0">
                <a:effectLst/>
              </a:rPr>
              <a:t>によって共有メモリに書き込まれた入力情報が</a:t>
            </a:r>
            <a:endParaRPr lang="en-US" altLang="ja-JP" dirty="0" smtClean="0">
              <a:effectLst/>
            </a:endParaRPr>
          </a:p>
          <a:p>
            <a:r>
              <a:rPr lang="ja-JP" altLang="en-US" dirty="0" smtClean="0">
                <a:effectLst/>
              </a:rPr>
              <a:t>再送されず，データロスが発生してしまう可能性があります。</a:t>
            </a:r>
            <a:endParaRPr lang="en-US" altLang="ja-JP" dirty="0" smtClean="0">
              <a:effectLst/>
            </a:endParaRPr>
          </a:p>
          <a:p>
            <a:r>
              <a:rPr lang="ja-JP" altLang="en-US" dirty="0" smtClean="0">
                <a:effectLst/>
              </a:rPr>
              <a:t>（クリック）</a:t>
            </a:r>
            <a:endParaRPr lang="en-US" altLang="ja-JP" dirty="0" smtClean="0">
              <a:effectLst/>
            </a:endParaRPr>
          </a:p>
          <a:p>
            <a:r>
              <a:rPr lang="ja-JP" altLang="en-US" dirty="0" smtClean="0">
                <a:effectLst/>
              </a:rPr>
              <a:t>通常，マイグレーション時のメモリの転送中に書き込みが行われた</a:t>
            </a:r>
            <a:endParaRPr lang="en-US" altLang="ja-JP" dirty="0" smtClean="0">
              <a:effectLst/>
            </a:endParaRPr>
          </a:p>
          <a:p>
            <a:r>
              <a:rPr lang="ja-JP" altLang="en-US" dirty="0" smtClean="0">
                <a:effectLst/>
              </a:rPr>
              <a:t>メモリページは再送されます。このとき，仮想マシンを</a:t>
            </a:r>
            <a:endParaRPr lang="en-US" altLang="ja-JP" dirty="0" smtClean="0">
              <a:effectLst/>
            </a:endParaRPr>
          </a:p>
          <a:p>
            <a:r>
              <a:rPr lang="en-US" altLang="ja-JP" dirty="0" smtClean="0">
                <a:effectLst/>
              </a:rPr>
              <a:t>log dirty </a:t>
            </a:r>
            <a:r>
              <a:rPr lang="ja-JP" altLang="en-US" dirty="0" smtClean="0">
                <a:effectLst/>
              </a:rPr>
              <a:t>モードと呼ばれるダーティなメモリを検出するモードに設定して</a:t>
            </a:r>
            <a:endParaRPr lang="en-US" altLang="ja-JP" dirty="0" smtClean="0">
              <a:effectLst/>
            </a:endParaRPr>
          </a:p>
          <a:p>
            <a:r>
              <a:rPr lang="ja-JP" altLang="en-US" dirty="0" smtClean="0">
                <a:effectLst/>
              </a:rPr>
              <a:t>書き込みを検出しています。</a:t>
            </a:r>
            <a:endParaRPr lang="en-US" altLang="ja-JP" dirty="0" smtClean="0">
              <a:effectLst/>
            </a:endParaRPr>
          </a:p>
          <a:p>
            <a:endParaRPr lang="en-US" altLang="ja-JP" dirty="0" smtClean="0">
              <a:effectLst/>
            </a:endParaRPr>
          </a:p>
          <a:p>
            <a:r>
              <a:rPr lang="ja-JP" altLang="en-US" dirty="0" smtClean="0">
                <a:effectLst/>
              </a:rPr>
              <a:t>しかし、</a:t>
            </a:r>
            <a:r>
              <a:rPr lang="en-US" altLang="ja-JP" dirty="0" smtClean="0">
                <a:effectLst/>
              </a:rPr>
              <a:t>log dirty </a:t>
            </a:r>
            <a:r>
              <a:rPr lang="ja-JP" altLang="en-US" dirty="0" smtClean="0">
                <a:effectLst/>
              </a:rPr>
              <a:t>モードは対象の仮想マシンが所有するメモリページへの書き込みのみが検出可能で，</a:t>
            </a:r>
            <a:endParaRPr lang="en-US" altLang="ja-JP" dirty="0" smtClean="0">
              <a:effectLst/>
            </a:endParaRPr>
          </a:p>
          <a:p>
            <a:r>
              <a:rPr lang="ja-JP" altLang="en-US" dirty="0" smtClean="0">
                <a:effectLst/>
              </a:rPr>
              <a:t>ドメイン</a:t>
            </a:r>
            <a:r>
              <a:rPr lang="en-US" altLang="ja-JP" dirty="0" smtClean="0">
                <a:effectLst/>
              </a:rPr>
              <a:t>R</a:t>
            </a:r>
            <a:r>
              <a:rPr lang="ja-JP" altLang="en-US" dirty="0" smtClean="0">
                <a:effectLst/>
              </a:rPr>
              <a:t>によって書き込まれたユーザ</a:t>
            </a:r>
            <a:r>
              <a:rPr lang="en-US" altLang="ja-JP" dirty="0" smtClean="0">
                <a:effectLst/>
              </a:rPr>
              <a:t>VM</a:t>
            </a:r>
            <a:r>
              <a:rPr lang="ja-JP" altLang="en-US" dirty="0" smtClean="0">
                <a:effectLst/>
              </a:rPr>
              <a:t>のメモリについては書き込みが検出されません。</a:t>
            </a:r>
            <a:endParaRPr lang="en-US" altLang="ja-JP"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effectLst/>
              </a:rPr>
              <a:t>これによってドメイン</a:t>
            </a:r>
            <a:r>
              <a:rPr lang="en-US" altLang="ja-JP" dirty="0" smtClean="0">
                <a:effectLst/>
              </a:rPr>
              <a:t>R</a:t>
            </a:r>
            <a:r>
              <a:rPr lang="ja-JP" altLang="en-US" dirty="0" smtClean="0">
                <a:effectLst/>
              </a:rPr>
              <a:t>によって書き込まれた入力情報が損失してしまいます。</a:t>
            </a:r>
            <a:endParaRPr lang="en-US" altLang="ja-JP" dirty="0" smtClean="0">
              <a:effectLst/>
            </a:endParaRPr>
          </a:p>
          <a:p>
            <a:endParaRPr lang="en-US" altLang="ja-JP" dirty="0" smtClean="0">
              <a:effectLst/>
            </a:endParaRPr>
          </a:p>
          <a:p>
            <a:r>
              <a:rPr lang="en-US" altLang="ja-JP" dirty="0" smtClean="0">
                <a:effectLst/>
              </a:rPr>
              <a:t>--</a:t>
            </a:r>
          </a:p>
          <a:p>
            <a:r>
              <a:rPr lang="en-US" altLang="ja-JP" dirty="0" smtClean="0">
                <a:effectLst/>
              </a:rPr>
              <a:t>&lt;65&gt; - 11 40</a:t>
            </a:r>
          </a:p>
          <a:p>
            <a:endParaRPr lang="en-US" altLang="ja-JP" dirty="0" smtClean="0">
              <a:effectLst/>
            </a:endParaRPr>
          </a:p>
          <a:p>
            <a:r>
              <a:rPr lang="ja-JP" altLang="en-US" dirty="0" smtClean="0">
                <a:effectLst/>
              </a:rPr>
              <a:t>＃常に変更された状態にしていると何故うまくいくのか</a:t>
            </a:r>
            <a:endParaRPr lang="en-US" altLang="ja-JP" dirty="0" smtClean="0">
              <a:effectLst/>
            </a:endParaRPr>
          </a:p>
          <a:p>
            <a:r>
              <a:rPr lang="ja-JP" altLang="en-US" dirty="0" smtClean="0">
                <a:effectLst/>
              </a:rPr>
              <a:t>＃変更しても変更されていなくても必ず転送される</a:t>
            </a:r>
            <a:endParaRPr lang="en-US" altLang="ja-JP" dirty="0" smtClean="0">
              <a:effectLst/>
            </a:endParaRPr>
          </a:p>
          <a:p>
            <a:endParaRPr lang="en-US" altLang="ja-JP" dirty="0" smtClean="0">
              <a:effectLst/>
            </a:endParaRPr>
          </a:p>
          <a:p>
            <a:r>
              <a:rPr lang="en-US" altLang="ja-JP" dirty="0" smtClean="0">
                <a:effectLst/>
              </a:rPr>
              <a:t>[</a:t>
            </a:r>
            <a:r>
              <a:rPr lang="ja-JP" altLang="en-US" dirty="0" err="1" smtClean="0">
                <a:effectLst/>
              </a:rPr>
              <a:t>おぷしょ</a:t>
            </a:r>
            <a:r>
              <a:rPr lang="ja-JP" altLang="en-US" dirty="0" smtClean="0">
                <a:effectLst/>
              </a:rPr>
              <a:t>なる</a:t>
            </a:r>
            <a:r>
              <a:rPr lang="en-US" altLang="ja-JP" dirty="0" smtClean="0">
                <a:effectLst/>
              </a:rPr>
              <a:t>]</a:t>
            </a:r>
          </a:p>
          <a:p>
            <a:r>
              <a:rPr lang="ja-JP" altLang="en-US" dirty="0" smtClean="0">
                <a:effectLst/>
              </a:rPr>
              <a:t>＃実際に送られるのは一番最後のみである</a:t>
            </a:r>
            <a:endParaRPr lang="en-US" altLang="ja-JP" dirty="0" smtClean="0">
              <a:effectLst/>
            </a:endParaRPr>
          </a:p>
          <a:p>
            <a:endParaRPr lang="en-US" altLang="ja-JP" dirty="0" smtClean="0">
              <a:effectLst/>
            </a:endParaRPr>
          </a:p>
          <a:p>
            <a:endParaRPr lang="en-US" altLang="ja-JP" dirty="0" smtClean="0">
              <a:effectLst/>
            </a:endParaRPr>
          </a:p>
          <a:p>
            <a:r>
              <a:rPr lang="en-US" altLang="ja-JP" dirty="0" smtClean="0">
                <a:effectLst/>
              </a:rPr>
              <a:t>During VM migration, the migration manager repeats </a:t>
            </a:r>
          </a:p>
          <a:p>
            <a:r>
              <a:rPr lang="en-US" altLang="ja-JP" dirty="0" smtClean="0">
                <a:effectLst/>
              </a:rPr>
              <a:t>to transfer only modified memory to a destination host</a:t>
            </a:r>
            <a:r>
              <a:rPr lang="ja-JP" altLang="en-US" dirty="0" err="1" smtClean="0">
                <a:effectLst/>
              </a:rPr>
              <a:t>。</a:t>
            </a:r>
            <a:endParaRPr lang="en-US" altLang="ja-JP" dirty="0" smtClean="0">
              <a:effectLst/>
            </a:endParaRPr>
          </a:p>
          <a:p>
            <a:r>
              <a:rPr lang="en-US" altLang="ja-JP" dirty="0" smtClean="0">
                <a:effectLst/>
              </a:rPr>
              <a:t>To do this, it obtains information on dirty memory</a:t>
            </a:r>
            <a:r>
              <a:rPr lang="ja-JP" altLang="en-US" dirty="0" err="1" smtClean="0">
                <a:effectLst/>
              </a:rPr>
              <a:t>。</a:t>
            </a:r>
            <a:endParaRPr lang="en-US" altLang="ja-JP" dirty="0" smtClean="0">
              <a:effectLst/>
            </a:endParaRPr>
          </a:p>
          <a:p>
            <a:endParaRPr lang="en-US" altLang="ja-JP" dirty="0" smtClean="0">
              <a:effectLst/>
            </a:endParaRPr>
          </a:p>
          <a:p>
            <a:r>
              <a:rPr lang="en-US" altLang="ja-JP" dirty="0" smtClean="0">
                <a:effectLst/>
              </a:rPr>
              <a:t>But </a:t>
            </a:r>
            <a:r>
              <a:rPr lang="en-US" altLang="ja-JP" dirty="0" err="1" smtClean="0">
                <a:effectLst/>
              </a:rPr>
              <a:t>DomR's</a:t>
            </a:r>
            <a:r>
              <a:rPr lang="en-US" altLang="ja-JP" dirty="0" smtClean="0">
                <a:effectLst/>
              </a:rPr>
              <a:t> writes to shared memory are not detectable</a:t>
            </a:r>
            <a:r>
              <a:rPr lang="ja-JP" altLang="en-US" dirty="0" err="1" smtClean="0">
                <a:effectLst/>
              </a:rPr>
              <a:t>。</a:t>
            </a:r>
            <a:endParaRPr lang="en-US" altLang="ja-JP"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effectLst/>
              </a:rPr>
              <a:t>（クリック） </a:t>
            </a:r>
            <a:r>
              <a:rPr lang="en-US" altLang="ja-JP" dirty="0" smtClean="0">
                <a:effectLst/>
              </a:rPr>
              <a:t>Only memory owner's writes are detectable</a:t>
            </a:r>
            <a:r>
              <a:rPr lang="ja-JP" altLang="en-US" dirty="0" err="1" smtClean="0">
                <a:effectLst/>
              </a:rPr>
              <a:t>。</a:t>
            </a:r>
            <a:endParaRPr lang="en-US" altLang="ja-JP"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effectLst/>
              </a:rPr>
              <a:t>The owner of shared memory is a target VM</a:t>
            </a:r>
            <a:r>
              <a:rPr lang="ja-JP" altLang="en-US" dirty="0" err="1" smtClean="0">
                <a:effectLst/>
              </a:rPr>
              <a:t>。</a:t>
            </a:r>
            <a:endParaRPr lang="en-US" altLang="ja-JP" dirty="0" smtClean="0">
              <a:effectLst/>
            </a:endParaRPr>
          </a:p>
          <a:p>
            <a:endParaRPr lang="en-US" altLang="ja-JP" dirty="0" smtClean="0">
              <a:effectLst/>
            </a:endParaRPr>
          </a:p>
          <a:p>
            <a:r>
              <a:rPr lang="en-US" altLang="ja-JP" dirty="0" smtClean="0">
                <a:effectLst/>
              </a:rPr>
              <a:t>So after </a:t>
            </a:r>
            <a:r>
              <a:rPr lang="en-US" altLang="ja-JP" dirty="0" err="1" smtClean="0">
                <a:effectLst/>
              </a:rPr>
              <a:t>DomR</a:t>
            </a:r>
            <a:r>
              <a:rPr lang="en-US" altLang="ja-JP" dirty="0" smtClean="0">
                <a:effectLst/>
              </a:rPr>
              <a:t> writes input data in shared memory</a:t>
            </a:r>
            <a:r>
              <a:rPr lang="ja-JP" altLang="en-US" dirty="0" err="1" smtClean="0">
                <a:effectLst/>
              </a:rPr>
              <a:t>、</a:t>
            </a:r>
            <a:endParaRPr lang="en-US" altLang="ja-JP" dirty="0" smtClean="0">
              <a:effectLst/>
            </a:endParaRPr>
          </a:p>
          <a:p>
            <a:r>
              <a:rPr lang="en-US" altLang="ja-JP" dirty="0" smtClean="0">
                <a:effectLst/>
              </a:rPr>
              <a:t>the data may not be transferred</a:t>
            </a:r>
            <a:r>
              <a:rPr lang="ja-JP" altLang="en-US" dirty="0" err="1" smtClean="0">
                <a:effectLst/>
              </a:rPr>
              <a:t>。</a:t>
            </a:r>
            <a:endParaRPr lang="en-US" altLang="ja-JP" dirty="0" smtClean="0">
              <a:effectLst/>
            </a:endParaRPr>
          </a:p>
          <a:p>
            <a:r>
              <a:rPr lang="en-US" altLang="ja-JP" dirty="0" smtClean="0">
                <a:effectLst/>
              </a:rPr>
              <a:t>This may cause a data loss in D-MORE</a:t>
            </a:r>
            <a:r>
              <a:rPr lang="ja-JP" altLang="en-US" dirty="0" err="1" smtClean="0">
                <a:effectLst/>
              </a:rPr>
              <a:t>。</a:t>
            </a:r>
            <a:endParaRPr lang="en-US" altLang="ja-JP" dirty="0" smtClean="0">
              <a:effectLst/>
            </a:endParaRPr>
          </a:p>
          <a:p>
            <a:endParaRPr lang="en-US" altLang="ja-JP" dirty="0" smtClean="0">
              <a:effectLst/>
            </a:endParaRPr>
          </a:p>
          <a:p>
            <a:r>
              <a:rPr lang="en-US" altLang="ja-JP" dirty="0" smtClean="0">
                <a:effectLst/>
              </a:rPr>
              <a:t>To prevent such data loss</a:t>
            </a:r>
            <a:r>
              <a:rPr lang="ja-JP" altLang="en-US" dirty="0" err="1" smtClean="0">
                <a:effectLst/>
              </a:rPr>
              <a:t>、</a:t>
            </a:r>
            <a:endParaRPr lang="en-US" altLang="ja-JP" dirty="0" smtClean="0">
              <a:effectLst/>
            </a:endParaRPr>
          </a:p>
          <a:p>
            <a:r>
              <a:rPr lang="en-US" altLang="ja-JP" dirty="0" smtClean="0">
                <a:effectLst/>
              </a:rPr>
              <a:t>D-MORE always considers shared memory as dirty</a:t>
            </a:r>
            <a:r>
              <a:rPr lang="ja-JP" altLang="en-US" dirty="0" err="1" smtClean="0">
                <a:effectLst/>
              </a:rPr>
              <a:t>。</a:t>
            </a:r>
            <a:endParaRPr lang="en-US" altLang="ja-JP"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effectLst/>
              </a:rPr>
              <a:t>（クリック）</a:t>
            </a:r>
            <a:endParaRPr lang="en-US" altLang="ja-JP" dirty="0" smtClean="0">
              <a:effectLst/>
            </a:endParaRPr>
          </a:p>
          <a:p>
            <a:r>
              <a:rPr lang="en-US" altLang="ja-JP" dirty="0" smtClean="0">
                <a:effectLst/>
              </a:rPr>
              <a:t>Thereby it is guaranteed that the migration manager </a:t>
            </a:r>
          </a:p>
          <a:p>
            <a:r>
              <a:rPr lang="en-US" altLang="ja-JP" dirty="0" smtClean="0">
                <a:effectLst/>
              </a:rPr>
              <a:t>for the target VM transfers shared memory modified by </a:t>
            </a:r>
            <a:r>
              <a:rPr lang="en-US" altLang="ja-JP" dirty="0" err="1" smtClean="0">
                <a:effectLst/>
              </a:rPr>
              <a:t>DomR</a:t>
            </a:r>
            <a:r>
              <a:rPr lang="ja-JP" altLang="en-US" dirty="0" err="1" smtClean="0">
                <a:effectLst/>
              </a:rPr>
              <a:t>。</a:t>
            </a:r>
            <a:endParaRPr lang="en-US" altLang="ja-JP" dirty="0" smtClean="0">
              <a:effectLst/>
            </a:endParaRPr>
          </a:p>
          <a:p>
            <a:endParaRPr kumimoji="1" lang="en-US" altLang="ja-JP" dirty="0" smtClean="0"/>
          </a:p>
          <a:p>
            <a:endParaRPr kumimoji="1" lang="en-US" altLang="ja-JP" dirty="0" smtClean="0"/>
          </a:p>
          <a:p>
            <a:r>
              <a:rPr kumimoji="1" lang="en-US" altLang="ja-JP" dirty="0" smtClean="0"/>
              <a:t>11:50</a:t>
            </a:r>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13</a:t>
            </a:fld>
            <a:endParaRPr kumimoji="1" lang="ja-JP" altLang="en-US"/>
          </a:p>
        </p:txBody>
      </p:sp>
    </p:spTree>
    <p:extLst>
      <p:ext uri="{BB962C8B-B14F-4D97-AF65-F5344CB8AC3E}">
        <p14:creationId xmlns:p14="http://schemas.microsoft.com/office/powerpoint/2010/main" val="896157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このようなデータロスを防ぐために，</a:t>
            </a:r>
            <a:r>
              <a:rPr lang="en-US" altLang="ja-JP" dirty="0" smtClean="0">
                <a:effectLst/>
              </a:rPr>
              <a:t>D-MORE</a:t>
            </a:r>
            <a:r>
              <a:rPr lang="ja-JP" altLang="en-US" dirty="0" smtClean="0">
                <a:effectLst/>
              </a:rPr>
              <a:t>ではこの，</a:t>
            </a:r>
            <a:r>
              <a:rPr lang="en-US" altLang="ja-JP" dirty="0" smtClean="0">
                <a:effectLst/>
              </a:rPr>
              <a:t>log dirty</a:t>
            </a:r>
            <a:r>
              <a:rPr lang="ja-JP" altLang="en-US" dirty="0" smtClean="0">
                <a:effectLst/>
              </a:rPr>
              <a:t>モードに拡張を行うことによって，</a:t>
            </a:r>
            <a:endParaRPr lang="en-US" altLang="ja-JP" dirty="0" smtClean="0">
              <a:effectLst/>
            </a:endParaRPr>
          </a:p>
          <a:p>
            <a:r>
              <a:rPr lang="ja-JP" altLang="en-US" dirty="0" smtClean="0">
                <a:effectLst/>
              </a:rPr>
              <a:t>共有メモリを（クリック）常にダーティとみなすようにしました。</a:t>
            </a:r>
            <a:endParaRPr lang="en-US" altLang="ja-JP" dirty="0" smtClean="0">
              <a:effectLst/>
            </a:endParaRPr>
          </a:p>
          <a:p>
            <a:endParaRPr lang="en-US" altLang="ja-JP" dirty="0" smtClean="0">
              <a:effectLst/>
            </a:endParaRPr>
          </a:p>
          <a:p>
            <a:r>
              <a:rPr lang="ja-JP" altLang="en-US" dirty="0" smtClean="0">
                <a:effectLst/>
              </a:rPr>
              <a:t>具体的には，ドメイン</a:t>
            </a:r>
            <a:r>
              <a:rPr lang="en-US" altLang="ja-JP" dirty="0" smtClean="0">
                <a:effectLst/>
              </a:rPr>
              <a:t>R</a:t>
            </a:r>
            <a:r>
              <a:rPr lang="ja-JP" altLang="en-US" dirty="0" smtClean="0">
                <a:effectLst/>
              </a:rPr>
              <a:t>によって共有されているユーザ</a:t>
            </a:r>
            <a:r>
              <a:rPr lang="en-US" altLang="ja-JP" dirty="0" smtClean="0">
                <a:effectLst/>
              </a:rPr>
              <a:t>VM</a:t>
            </a:r>
            <a:r>
              <a:rPr lang="ja-JP" altLang="en-US" dirty="0" smtClean="0">
                <a:effectLst/>
              </a:rPr>
              <a:t>のメモリページを記録しておいて，</a:t>
            </a:r>
            <a:endParaRPr lang="en-US" altLang="ja-JP" dirty="0" smtClean="0">
              <a:effectLst/>
            </a:endParaRPr>
          </a:p>
          <a:p>
            <a:r>
              <a:rPr lang="ja-JP" altLang="en-US" dirty="0" smtClean="0">
                <a:effectLst/>
              </a:rPr>
              <a:t>マイグレーション中にはそのメモリページもダーティであるとして判断させるようにしました。</a:t>
            </a:r>
            <a:endParaRPr lang="en-US" altLang="ja-JP" dirty="0" smtClean="0">
              <a:effectLst/>
            </a:endParaRPr>
          </a:p>
          <a:p>
            <a:r>
              <a:rPr lang="ja-JP" altLang="en-US" dirty="0" smtClean="0">
                <a:effectLst/>
              </a:rPr>
              <a:t>この拡張によって，ドメイン</a:t>
            </a:r>
            <a:r>
              <a:rPr lang="en-US" altLang="ja-JP" dirty="0" smtClean="0">
                <a:effectLst/>
              </a:rPr>
              <a:t>R</a:t>
            </a:r>
            <a:r>
              <a:rPr lang="ja-JP" altLang="en-US" dirty="0" smtClean="0">
                <a:effectLst/>
              </a:rPr>
              <a:t>によって共有メモリに書き込みが行われていても，</a:t>
            </a:r>
            <a:endParaRPr lang="en-US" altLang="ja-JP" dirty="0" smtClean="0">
              <a:effectLst/>
            </a:endParaRPr>
          </a:p>
          <a:p>
            <a:r>
              <a:rPr lang="ja-JP" altLang="en-US" dirty="0" smtClean="0">
                <a:effectLst/>
              </a:rPr>
              <a:t>マイグレーションの最終段階で必ず転送され，データの損失を防止することができます。</a:t>
            </a:r>
            <a:endParaRPr lang="en-US" altLang="ja-JP" dirty="0" smtClean="0">
              <a:effectLst/>
            </a:endParaRPr>
          </a:p>
          <a:p>
            <a:endParaRPr lang="en-US" altLang="ja-JP" dirty="0" smtClean="0">
              <a:effectLst/>
            </a:endParaRPr>
          </a:p>
          <a:p>
            <a:r>
              <a:rPr lang="ja-JP" altLang="en-US" dirty="0" smtClean="0">
                <a:effectLst/>
              </a:rPr>
              <a:t>また、この共有メモリの転送は最終段階で一回のみ行われるため、</a:t>
            </a:r>
            <a:endParaRPr lang="en-US" altLang="ja-JP" dirty="0" smtClean="0">
              <a:effectLst/>
            </a:endParaRPr>
          </a:p>
          <a:p>
            <a:r>
              <a:rPr lang="ja-JP" altLang="en-US" dirty="0" smtClean="0">
                <a:effectLst/>
              </a:rPr>
              <a:t>何度も行われることはありません。</a:t>
            </a:r>
            <a:endParaRPr lang="en-US" altLang="ja-JP" dirty="0" smtClean="0">
              <a:effectLst/>
            </a:endParaRPr>
          </a:p>
          <a:p>
            <a:r>
              <a:rPr lang="ja-JP" altLang="en-US" dirty="0" smtClean="0">
                <a:effectLst/>
              </a:rPr>
              <a:t>これは、頻繁に更新されているとみなされたページは</a:t>
            </a:r>
            <a:endParaRPr lang="en-US" altLang="ja-JP" dirty="0" smtClean="0">
              <a:effectLst/>
            </a:endParaRPr>
          </a:p>
          <a:p>
            <a:r>
              <a:rPr lang="ja-JP" altLang="en-US" dirty="0" smtClean="0">
                <a:effectLst/>
              </a:rPr>
              <a:t>最終段階まで転送されないようにしているためです。</a:t>
            </a:r>
            <a:endParaRPr lang="en-US" altLang="ja-JP" dirty="0" smtClean="0">
              <a:effectLst/>
            </a:endParaRPr>
          </a:p>
          <a:p>
            <a:endParaRPr lang="en-US" altLang="ja-JP" dirty="0" smtClean="0">
              <a:effectLst/>
            </a:endParaRPr>
          </a:p>
          <a:p>
            <a:r>
              <a:rPr lang="en-US" altLang="ja-JP" dirty="0" smtClean="0">
                <a:effectLst/>
              </a:rPr>
              <a:t>--</a:t>
            </a:r>
          </a:p>
          <a:p>
            <a:r>
              <a:rPr lang="en-US" altLang="ja-JP" dirty="0" smtClean="0">
                <a:effectLst/>
              </a:rPr>
              <a:t>&lt;50&gt; - 12 30</a:t>
            </a:r>
          </a:p>
          <a:p>
            <a:endParaRPr lang="en-US" altLang="ja-JP" dirty="0" smtClean="0">
              <a:effectLst/>
            </a:endParaRPr>
          </a:p>
          <a:p>
            <a:r>
              <a:rPr lang="ja-JP" altLang="en-US" dirty="0" smtClean="0">
                <a:effectLst/>
              </a:rPr>
              <a:t>＃常に変更された状態にしていると何故うまくいくのか</a:t>
            </a:r>
            <a:endParaRPr lang="en-US" altLang="ja-JP" dirty="0" smtClean="0">
              <a:effectLst/>
            </a:endParaRPr>
          </a:p>
          <a:p>
            <a:r>
              <a:rPr lang="ja-JP" altLang="en-US" dirty="0" smtClean="0">
                <a:effectLst/>
              </a:rPr>
              <a:t>＃変更しても変更されていなくても必ず転送される</a:t>
            </a:r>
            <a:endParaRPr lang="en-US" altLang="ja-JP" dirty="0" smtClean="0">
              <a:effectLst/>
            </a:endParaRPr>
          </a:p>
          <a:p>
            <a:endParaRPr lang="en-US" altLang="ja-JP" dirty="0" smtClean="0">
              <a:effectLst/>
            </a:endParaRPr>
          </a:p>
          <a:p>
            <a:r>
              <a:rPr lang="en-US" altLang="ja-JP" dirty="0" smtClean="0">
                <a:effectLst/>
              </a:rPr>
              <a:t>[</a:t>
            </a:r>
            <a:r>
              <a:rPr lang="ja-JP" altLang="en-US" dirty="0" err="1" smtClean="0">
                <a:effectLst/>
              </a:rPr>
              <a:t>おぷしょ</a:t>
            </a:r>
            <a:r>
              <a:rPr lang="ja-JP" altLang="en-US" dirty="0" smtClean="0">
                <a:effectLst/>
              </a:rPr>
              <a:t>なる</a:t>
            </a:r>
            <a:r>
              <a:rPr lang="en-US" altLang="ja-JP" dirty="0" smtClean="0">
                <a:effectLst/>
              </a:rPr>
              <a:t>]</a:t>
            </a:r>
          </a:p>
          <a:p>
            <a:r>
              <a:rPr lang="ja-JP" altLang="en-US" dirty="0" smtClean="0">
                <a:effectLst/>
              </a:rPr>
              <a:t>＃実際に送られるのは一番最後のみである</a:t>
            </a:r>
            <a:endParaRPr lang="en-US" altLang="ja-JP" dirty="0" smtClean="0">
              <a:effectLst/>
            </a:endParaRPr>
          </a:p>
          <a:p>
            <a:endParaRPr lang="en-US" altLang="ja-JP" dirty="0" smtClean="0">
              <a:effectLst/>
            </a:endParaRPr>
          </a:p>
          <a:p>
            <a:endParaRPr lang="en-US" altLang="ja-JP" dirty="0" smtClean="0">
              <a:effectLst/>
            </a:endParaRPr>
          </a:p>
          <a:p>
            <a:r>
              <a:rPr lang="en-US" altLang="ja-JP" dirty="0" smtClean="0">
                <a:effectLst/>
              </a:rPr>
              <a:t>During VM migration, the migration manager repeats </a:t>
            </a:r>
          </a:p>
          <a:p>
            <a:r>
              <a:rPr lang="en-US" altLang="ja-JP" dirty="0" smtClean="0">
                <a:effectLst/>
              </a:rPr>
              <a:t>to transfer only modified memory to a destination host</a:t>
            </a:r>
            <a:r>
              <a:rPr lang="ja-JP" altLang="en-US" dirty="0" err="1" smtClean="0">
                <a:effectLst/>
              </a:rPr>
              <a:t>。</a:t>
            </a:r>
            <a:endParaRPr lang="en-US" altLang="ja-JP" dirty="0" smtClean="0">
              <a:effectLst/>
            </a:endParaRPr>
          </a:p>
          <a:p>
            <a:r>
              <a:rPr lang="en-US" altLang="ja-JP" dirty="0" smtClean="0">
                <a:effectLst/>
              </a:rPr>
              <a:t>To do this, it obtains information on dirty memory</a:t>
            </a:r>
            <a:r>
              <a:rPr lang="ja-JP" altLang="en-US" dirty="0" err="1" smtClean="0">
                <a:effectLst/>
              </a:rPr>
              <a:t>。</a:t>
            </a:r>
            <a:endParaRPr lang="en-US" altLang="ja-JP" dirty="0" smtClean="0">
              <a:effectLst/>
            </a:endParaRPr>
          </a:p>
          <a:p>
            <a:endParaRPr lang="en-US" altLang="ja-JP" dirty="0" smtClean="0">
              <a:effectLst/>
            </a:endParaRPr>
          </a:p>
          <a:p>
            <a:r>
              <a:rPr lang="en-US" altLang="ja-JP" dirty="0" smtClean="0">
                <a:effectLst/>
              </a:rPr>
              <a:t>But </a:t>
            </a:r>
            <a:r>
              <a:rPr lang="en-US" altLang="ja-JP" dirty="0" err="1" smtClean="0">
                <a:effectLst/>
              </a:rPr>
              <a:t>DomR's</a:t>
            </a:r>
            <a:r>
              <a:rPr lang="en-US" altLang="ja-JP" dirty="0" smtClean="0">
                <a:effectLst/>
              </a:rPr>
              <a:t> writes to shared memory are not detectable</a:t>
            </a:r>
            <a:r>
              <a:rPr lang="ja-JP" altLang="en-US" dirty="0" err="1" smtClean="0">
                <a:effectLst/>
              </a:rPr>
              <a:t>。</a:t>
            </a:r>
            <a:endParaRPr lang="en-US" altLang="ja-JP"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effectLst/>
              </a:rPr>
              <a:t>（クリック） </a:t>
            </a:r>
            <a:r>
              <a:rPr lang="en-US" altLang="ja-JP" dirty="0" smtClean="0">
                <a:effectLst/>
              </a:rPr>
              <a:t>Only memory owner's writes are detectable</a:t>
            </a:r>
            <a:r>
              <a:rPr lang="ja-JP" altLang="en-US" dirty="0" err="1" smtClean="0">
                <a:effectLst/>
              </a:rPr>
              <a:t>。</a:t>
            </a:r>
            <a:endParaRPr lang="en-US" altLang="ja-JP"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effectLst/>
              </a:rPr>
              <a:t>The owner of shared memory is a target VM</a:t>
            </a:r>
            <a:r>
              <a:rPr lang="ja-JP" altLang="en-US" dirty="0" err="1" smtClean="0">
                <a:effectLst/>
              </a:rPr>
              <a:t>。</a:t>
            </a:r>
            <a:endParaRPr lang="en-US" altLang="ja-JP" dirty="0" smtClean="0">
              <a:effectLst/>
            </a:endParaRPr>
          </a:p>
          <a:p>
            <a:endParaRPr lang="en-US" altLang="ja-JP" dirty="0" smtClean="0">
              <a:effectLst/>
            </a:endParaRPr>
          </a:p>
          <a:p>
            <a:r>
              <a:rPr lang="en-US" altLang="ja-JP" dirty="0" smtClean="0">
                <a:effectLst/>
              </a:rPr>
              <a:t>So after </a:t>
            </a:r>
            <a:r>
              <a:rPr lang="en-US" altLang="ja-JP" dirty="0" err="1" smtClean="0">
                <a:effectLst/>
              </a:rPr>
              <a:t>DomR</a:t>
            </a:r>
            <a:r>
              <a:rPr lang="en-US" altLang="ja-JP" dirty="0" smtClean="0">
                <a:effectLst/>
              </a:rPr>
              <a:t> writes input data in shared memory</a:t>
            </a:r>
            <a:r>
              <a:rPr lang="ja-JP" altLang="en-US" dirty="0" err="1" smtClean="0">
                <a:effectLst/>
              </a:rPr>
              <a:t>、</a:t>
            </a:r>
            <a:endParaRPr lang="en-US" altLang="ja-JP" dirty="0" smtClean="0">
              <a:effectLst/>
            </a:endParaRPr>
          </a:p>
          <a:p>
            <a:r>
              <a:rPr lang="en-US" altLang="ja-JP" dirty="0" smtClean="0">
                <a:effectLst/>
              </a:rPr>
              <a:t>the data may not be transferred</a:t>
            </a:r>
            <a:r>
              <a:rPr lang="ja-JP" altLang="en-US" dirty="0" err="1" smtClean="0">
                <a:effectLst/>
              </a:rPr>
              <a:t>。</a:t>
            </a:r>
            <a:endParaRPr lang="en-US" altLang="ja-JP" dirty="0" smtClean="0">
              <a:effectLst/>
            </a:endParaRPr>
          </a:p>
          <a:p>
            <a:r>
              <a:rPr lang="en-US" altLang="ja-JP" dirty="0" smtClean="0">
                <a:effectLst/>
              </a:rPr>
              <a:t>This may cause a data loss in D-MORE</a:t>
            </a:r>
            <a:r>
              <a:rPr lang="ja-JP" altLang="en-US" dirty="0" err="1" smtClean="0">
                <a:effectLst/>
              </a:rPr>
              <a:t>。</a:t>
            </a:r>
            <a:endParaRPr lang="en-US" altLang="ja-JP" dirty="0" smtClean="0">
              <a:effectLst/>
            </a:endParaRPr>
          </a:p>
          <a:p>
            <a:endParaRPr lang="en-US" altLang="ja-JP" dirty="0" smtClean="0">
              <a:effectLst/>
            </a:endParaRPr>
          </a:p>
          <a:p>
            <a:r>
              <a:rPr lang="en-US" altLang="ja-JP" dirty="0" smtClean="0">
                <a:effectLst/>
              </a:rPr>
              <a:t>To prevent such data loss</a:t>
            </a:r>
            <a:r>
              <a:rPr lang="ja-JP" altLang="en-US" dirty="0" err="1" smtClean="0">
                <a:effectLst/>
              </a:rPr>
              <a:t>、</a:t>
            </a:r>
            <a:endParaRPr lang="en-US" altLang="ja-JP" dirty="0" smtClean="0">
              <a:effectLst/>
            </a:endParaRPr>
          </a:p>
          <a:p>
            <a:r>
              <a:rPr lang="en-US" altLang="ja-JP" dirty="0" smtClean="0">
                <a:effectLst/>
              </a:rPr>
              <a:t>D-MORE always considers shared memory as dirty</a:t>
            </a:r>
            <a:r>
              <a:rPr lang="ja-JP" altLang="en-US" dirty="0" err="1" smtClean="0">
                <a:effectLst/>
              </a:rPr>
              <a:t>。</a:t>
            </a:r>
            <a:endParaRPr lang="en-US" altLang="ja-JP"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effectLst/>
              </a:rPr>
              <a:t>（クリック）</a:t>
            </a:r>
            <a:endParaRPr lang="en-US" altLang="ja-JP" dirty="0" smtClean="0">
              <a:effectLst/>
            </a:endParaRPr>
          </a:p>
          <a:p>
            <a:r>
              <a:rPr lang="en-US" altLang="ja-JP" dirty="0" smtClean="0">
                <a:effectLst/>
              </a:rPr>
              <a:t>Thereby it is guaranteed that the migration manager </a:t>
            </a:r>
          </a:p>
          <a:p>
            <a:r>
              <a:rPr lang="en-US" altLang="ja-JP" dirty="0" smtClean="0">
                <a:effectLst/>
              </a:rPr>
              <a:t>for the target VM transfers shared memory modified by </a:t>
            </a:r>
            <a:r>
              <a:rPr lang="en-US" altLang="ja-JP" dirty="0" err="1" smtClean="0">
                <a:effectLst/>
              </a:rPr>
              <a:t>DomR</a:t>
            </a:r>
            <a:r>
              <a:rPr lang="ja-JP" altLang="en-US" dirty="0" err="1" smtClean="0">
                <a:effectLst/>
              </a:rPr>
              <a:t>。</a:t>
            </a:r>
            <a:endParaRPr lang="en-US" altLang="ja-JP" dirty="0" smtClean="0">
              <a:effectLst/>
            </a:endParaRPr>
          </a:p>
          <a:p>
            <a:endParaRPr kumimoji="1" lang="en-US" altLang="ja-JP" dirty="0" smtClean="0"/>
          </a:p>
          <a:p>
            <a:endParaRPr kumimoji="1" lang="en-US" altLang="ja-JP" dirty="0" smtClean="0"/>
          </a:p>
          <a:p>
            <a:r>
              <a:rPr kumimoji="1" lang="en-US" altLang="ja-JP" dirty="0" smtClean="0"/>
              <a:t>11:50</a:t>
            </a:r>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14</a:t>
            </a:fld>
            <a:endParaRPr kumimoji="1" lang="ja-JP" altLang="en-US"/>
          </a:p>
        </p:txBody>
      </p:sp>
    </p:spTree>
    <p:extLst>
      <p:ext uri="{BB962C8B-B14F-4D97-AF65-F5344CB8AC3E}">
        <p14:creationId xmlns:p14="http://schemas.microsoft.com/office/powerpoint/2010/main" val="896157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現在の実装ではリモート管理システムとして、</a:t>
            </a:r>
            <a:r>
              <a:rPr kumimoji="1" lang="en-US" altLang="ja-JP" dirty="0" smtClean="0"/>
              <a:t>VNC</a:t>
            </a:r>
            <a:r>
              <a:rPr kumimoji="1" lang="ja-JP" altLang="en-US" dirty="0" smtClean="0"/>
              <a:t>と</a:t>
            </a:r>
            <a:r>
              <a:rPr kumimoji="1" lang="en-US" altLang="ja-JP" dirty="0" smtClean="0"/>
              <a:t>SSH</a:t>
            </a:r>
            <a:r>
              <a:rPr kumimoji="1" lang="ja-JP" altLang="en-US" dirty="0" smtClean="0"/>
              <a:t>に対応しています。</a:t>
            </a:r>
            <a:endParaRPr kumimoji="1" lang="en-US" altLang="ja-JP" dirty="0" smtClean="0"/>
          </a:p>
          <a:p>
            <a:endParaRPr kumimoji="1" lang="en-US" altLang="ja-JP" dirty="0" smtClean="0"/>
          </a:p>
          <a:p>
            <a:r>
              <a:rPr kumimoji="1" lang="en-US" altLang="ja-JP" dirty="0" smtClean="0"/>
              <a:t>VNC</a:t>
            </a:r>
            <a:r>
              <a:rPr kumimoji="1" lang="ja-JP" altLang="en-US" dirty="0" smtClean="0"/>
              <a:t>ではドメイン</a:t>
            </a:r>
            <a:r>
              <a:rPr kumimoji="1" lang="en-US" altLang="ja-JP" dirty="0" smtClean="0"/>
              <a:t>R</a:t>
            </a:r>
            <a:r>
              <a:rPr kumimoji="1" lang="ja-JP" altLang="en-US" dirty="0" smtClean="0"/>
              <a:t>上でリモート管理サーバである</a:t>
            </a:r>
            <a:r>
              <a:rPr kumimoji="1" lang="en-US" altLang="ja-JP" dirty="0" smtClean="0"/>
              <a:t>VNC</a:t>
            </a:r>
            <a:r>
              <a:rPr kumimoji="1" lang="ja-JP" altLang="en-US" dirty="0" smtClean="0"/>
              <a:t>サーバが動作し、</a:t>
            </a:r>
            <a:endParaRPr kumimoji="1" lang="en-US" altLang="ja-JP" dirty="0" smtClean="0"/>
          </a:p>
          <a:p>
            <a:r>
              <a:rPr kumimoji="1" lang="ja-JP" altLang="en-US" dirty="0" smtClean="0"/>
              <a:t>仮想デバイスとして、準仮想化の仮想キーボード・仮想マウス・仮想フレームバッファを提供します。</a:t>
            </a:r>
            <a:endParaRPr kumimoji="1" lang="en-US" altLang="ja-JP" dirty="0" smtClean="0"/>
          </a:p>
          <a:p>
            <a:endParaRPr kumimoji="1" lang="en-US" altLang="ja-JP" dirty="0" smtClean="0"/>
          </a:p>
          <a:p>
            <a:r>
              <a:rPr kumimoji="1" lang="en-US" altLang="ja-JP" dirty="0" smtClean="0"/>
              <a:t>SSH</a:t>
            </a:r>
            <a:r>
              <a:rPr kumimoji="1" lang="ja-JP" altLang="en-US" dirty="0" smtClean="0"/>
              <a:t>ではドメイン</a:t>
            </a:r>
            <a:r>
              <a:rPr kumimoji="1" lang="en-US" altLang="ja-JP" dirty="0" smtClean="0"/>
              <a:t>R</a:t>
            </a:r>
            <a:r>
              <a:rPr kumimoji="1" lang="ja-JP" altLang="en-US" dirty="0" smtClean="0"/>
              <a:t>上でリモート管理サーバとして</a:t>
            </a:r>
            <a:r>
              <a:rPr kumimoji="1" lang="en-US" altLang="ja-JP" dirty="0" smtClean="0"/>
              <a:t>SSH</a:t>
            </a:r>
            <a:r>
              <a:rPr kumimoji="1" lang="ja-JP" altLang="en-US" dirty="0" smtClean="0"/>
              <a:t>サーバが動作し、</a:t>
            </a:r>
            <a:endParaRPr kumimoji="1" lang="en-US" altLang="ja-JP" dirty="0" smtClean="0"/>
          </a:p>
          <a:p>
            <a:r>
              <a:rPr kumimoji="1" lang="ja-JP" altLang="en-US" dirty="0" smtClean="0"/>
              <a:t>仮想デバイスでは、準仮想化の仮想コンソールを提供します。</a:t>
            </a:r>
            <a:endParaRPr kumimoji="1" lang="en-US" altLang="ja-JP" dirty="0" smtClean="0"/>
          </a:p>
          <a:p>
            <a:endParaRPr kumimoji="1" lang="en-US" altLang="ja-JP" dirty="0" smtClean="0"/>
          </a:p>
          <a:p>
            <a:r>
              <a:rPr kumimoji="1" lang="en-US" altLang="ja-JP" dirty="0" smtClean="0"/>
              <a:t>25 – 12:55</a:t>
            </a:r>
            <a:endParaRPr kumimoji="1" lang="ja-JP" altLang="en-US" dirty="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15</a:t>
            </a:fld>
            <a:endParaRPr kumimoji="1" lang="ja-JP" altLang="en-US"/>
          </a:p>
        </p:txBody>
      </p:sp>
    </p:spTree>
    <p:extLst>
      <p:ext uri="{BB962C8B-B14F-4D97-AF65-F5344CB8AC3E}">
        <p14:creationId xmlns:p14="http://schemas.microsoft.com/office/powerpoint/2010/main" val="2319397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smtClean="0">
                <a:solidFill>
                  <a:schemeClr val="tx1"/>
                </a:solidFill>
                <a:latin typeface="+mn-lt"/>
                <a:ea typeface="+mn-ea"/>
                <a:cs typeface="+mn-cs"/>
              </a:rPr>
              <a:t>次に，</a:t>
            </a:r>
            <a:r>
              <a:rPr kumimoji="1" lang="en-US" altLang="ja-JP" sz="1200" b="0" i="0" u="none" strike="noStrike" kern="1200" baseline="0" dirty="0" smtClean="0">
                <a:solidFill>
                  <a:schemeClr val="tx1"/>
                </a:solidFill>
                <a:latin typeface="+mn-lt"/>
                <a:ea typeface="+mn-ea"/>
                <a:cs typeface="+mn-cs"/>
              </a:rPr>
              <a:t>D-MORE</a:t>
            </a:r>
            <a:r>
              <a:rPr kumimoji="1" lang="ja-JP" altLang="en-US" sz="1200" b="0" i="0" u="none" strike="noStrike" kern="1200" baseline="0" dirty="0" smtClean="0">
                <a:solidFill>
                  <a:schemeClr val="tx1"/>
                </a:solidFill>
                <a:latin typeface="+mn-lt"/>
                <a:ea typeface="+mn-ea"/>
                <a:cs typeface="+mn-cs"/>
              </a:rPr>
              <a:t>の有効性を調べるために，</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同時マイグレーションによってデータロスの防止ができているかの確認の実験と，</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リモート管理と同時マイグレーションの性能を測定する実験など，</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様々な実験を行いましたので，今からその結果を紹介します。</a:t>
            </a:r>
            <a:endParaRPr kumimoji="1" lang="en-US" altLang="ja-JP" sz="1200" b="0" i="0" u="none" strike="noStrike" kern="1200" baseline="0" dirty="0" smtClean="0">
              <a:solidFill>
                <a:schemeClr val="tx1"/>
              </a:solidFill>
              <a:latin typeface="+mn-lt"/>
              <a:ea typeface="+mn-ea"/>
              <a:cs typeface="+mn-cs"/>
            </a:endParaRPr>
          </a:p>
          <a:p>
            <a:endParaRPr kumimoji="1" lang="en-US" altLang="ja-JP" dirty="0" smtClean="0"/>
          </a:p>
          <a:p>
            <a:r>
              <a:rPr kumimoji="1" lang="ja-JP" altLang="en-US" dirty="0" smtClean="0"/>
              <a:t>実験 環境 はこの通りです。</a:t>
            </a:r>
            <a:endParaRPr kumimoji="1" lang="en-US" altLang="ja-JP" dirty="0" smtClean="0"/>
          </a:p>
          <a:p>
            <a:endParaRPr kumimoji="1" lang="en-US" altLang="ja-JP" dirty="0" smtClean="0"/>
          </a:p>
          <a:p>
            <a:r>
              <a:rPr kumimoji="1" lang="en-US" altLang="ja-JP" dirty="0" smtClean="0"/>
              <a:t>25</a:t>
            </a:r>
            <a:r>
              <a:rPr kumimoji="1" lang="ja-JP" altLang="en-US" dirty="0" smtClean="0"/>
              <a:t> </a:t>
            </a:r>
            <a:r>
              <a:rPr kumimoji="1" lang="en-US" altLang="ja-JP" dirty="0" smtClean="0"/>
              <a:t>- 13</a:t>
            </a:r>
            <a:r>
              <a:rPr kumimoji="1" lang="en-US" altLang="ja-JP" baseline="0" dirty="0" smtClean="0"/>
              <a:t> 20</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16</a:t>
            </a:fld>
            <a:endParaRPr kumimoji="1" lang="ja-JP" altLang="en-US"/>
          </a:p>
        </p:txBody>
      </p:sp>
    </p:spTree>
    <p:extLst>
      <p:ext uri="{BB962C8B-B14F-4D97-AF65-F5344CB8AC3E}">
        <p14:creationId xmlns:p14="http://schemas.microsoft.com/office/powerpoint/2010/main" val="1846715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まず，データロスの防止を確認する実験を行いました。</a:t>
            </a:r>
            <a:endParaRPr kumimoji="1" lang="en-US" altLang="ja-JP" dirty="0" smtClean="0"/>
          </a:p>
          <a:p>
            <a:endParaRPr kumimoji="1" lang="en-US" altLang="ja-JP" dirty="0" smtClean="0"/>
          </a:p>
          <a:p>
            <a:r>
              <a:rPr kumimoji="1" lang="en-US" altLang="ja-JP" dirty="0" smtClean="0"/>
              <a:t>VNC</a:t>
            </a:r>
            <a:r>
              <a:rPr kumimoji="1" lang="en-US" altLang="ja-JP" baseline="0" dirty="0" smtClean="0"/>
              <a:t> </a:t>
            </a:r>
            <a:r>
              <a:rPr kumimoji="1" lang="ja-JP" altLang="en-US" baseline="0" dirty="0" smtClean="0"/>
              <a:t>クライアントを用いて </a:t>
            </a:r>
            <a:r>
              <a:rPr kumimoji="1" lang="en-US" altLang="ja-JP" baseline="0" dirty="0" smtClean="0"/>
              <a:t>50 </a:t>
            </a:r>
            <a:r>
              <a:rPr kumimoji="1" lang="ja-JP" altLang="en-US" baseline="0" dirty="0" smtClean="0"/>
              <a:t>ミリ秒ごとに </a:t>
            </a:r>
            <a:r>
              <a:rPr kumimoji="1" lang="en-US" altLang="ja-JP" baseline="0" dirty="0" smtClean="0"/>
              <a:t>1</a:t>
            </a:r>
            <a:r>
              <a:rPr kumimoji="1" lang="ja-JP" altLang="en-US" baseline="0" dirty="0" err="1" smtClean="0"/>
              <a:t>つの</a:t>
            </a:r>
            <a:r>
              <a:rPr kumimoji="1" lang="ja-JP" altLang="en-US" baseline="0" dirty="0" smtClean="0"/>
              <a:t>キーを送信する実験を行って，</a:t>
            </a:r>
            <a:endParaRPr kumimoji="1" lang="en-US" altLang="ja-JP" baseline="0" dirty="0" smtClean="0"/>
          </a:p>
          <a:p>
            <a:r>
              <a:rPr kumimoji="1" lang="ja-JP" altLang="en-US" dirty="0" smtClean="0"/>
              <a:t>キーが失われるかを調べたところ，</a:t>
            </a:r>
            <a:endParaRPr kumimoji="1" lang="en-US" altLang="ja-JP" dirty="0" smtClean="0"/>
          </a:p>
          <a:p>
            <a:r>
              <a:rPr kumimoji="1" lang="ja-JP" altLang="en-US" dirty="0" smtClean="0"/>
              <a:t>まず従来の</a:t>
            </a:r>
            <a:r>
              <a:rPr kumimoji="1" lang="en-US" altLang="ja-JP" dirty="0" err="1" smtClean="0"/>
              <a:t>Xen</a:t>
            </a:r>
            <a:r>
              <a:rPr kumimoji="1" lang="ja-JP" altLang="en-US" dirty="0" smtClean="0"/>
              <a:t>のシステムにおいて，平均して</a:t>
            </a:r>
            <a:r>
              <a:rPr kumimoji="1" lang="en-US" altLang="ja-JP" dirty="0" smtClean="0"/>
              <a:t>1.4</a:t>
            </a:r>
            <a:r>
              <a:rPr kumimoji="1" lang="ja-JP" altLang="en-US" dirty="0" smtClean="0"/>
              <a:t>キーが失われることを確認しました。</a:t>
            </a:r>
            <a:endParaRPr kumimoji="1" lang="en-US" altLang="ja-JP" dirty="0" smtClean="0"/>
          </a:p>
          <a:p>
            <a:endParaRPr kumimoji="1" lang="en-US" altLang="ja-JP" dirty="0" smtClean="0"/>
          </a:p>
          <a:p>
            <a:r>
              <a:rPr kumimoji="1" lang="ja-JP" altLang="en-US" dirty="0" smtClean="0"/>
              <a:t>一方で</a:t>
            </a:r>
            <a:r>
              <a:rPr kumimoji="1" lang="en-US" altLang="ja-JP" dirty="0" smtClean="0"/>
              <a:t>D-MORE</a:t>
            </a:r>
            <a:r>
              <a:rPr kumimoji="1" lang="ja-JP" altLang="en-US" dirty="0" smtClean="0"/>
              <a:t>においてキーは全く失われていませんでした。</a:t>
            </a:r>
            <a:endParaRPr kumimoji="1" lang="en-US" altLang="ja-JP" dirty="0" smtClean="0"/>
          </a:p>
          <a:p>
            <a:r>
              <a:rPr kumimoji="1" lang="ja-JP" altLang="en-US" dirty="0" smtClean="0"/>
              <a:t>このとき</a:t>
            </a:r>
            <a:r>
              <a:rPr kumimoji="1" lang="en-US" altLang="ja-JP" dirty="0" smtClean="0"/>
              <a:t>TCP</a:t>
            </a:r>
            <a:r>
              <a:rPr kumimoji="1" lang="ja-JP" altLang="en-US" dirty="0" smtClean="0"/>
              <a:t>による再送は平均</a:t>
            </a:r>
            <a:r>
              <a:rPr kumimoji="1" lang="en-US" altLang="ja-JP" dirty="0" smtClean="0"/>
              <a:t>8.5</a:t>
            </a:r>
            <a:r>
              <a:rPr kumimoji="1" lang="ja-JP" altLang="en-US" dirty="0" smtClean="0"/>
              <a:t>回行われていました。</a:t>
            </a:r>
            <a:endParaRPr kumimoji="1" lang="en-US" altLang="ja-JP" dirty="0" smtClean="0"/>
          </a:p>
          <a:p>
            <a:endParaRPr kumimoji="1" lang="en-US" altLang="ja-JP" dirty="0" smtClean="0"/>
          </a:p>
          <a:p>
            <a:r>
              <a:rPr kumimoji="1" lang="en-US" altLang="ja-JP" dirty="0" smtClean="0"/>
              <a:t>30 – 13</a:t>
            </a:r>
            <a:r>
              <a:rPr kumimoji="1" lang="en-US" altLang="ja-JP" baseline="0" dirty="0" smtClean="0"/>
              <a:t> 50</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17</a:t>
            </a:fld>
            <a:endParaRPr kumimoji="1" lang="ja-JP" altLang="en-US"/>
          </a:p>
        </p:txBody>
      </p:sp>
    </p:spTree>
    <p:extLst>
      <p:ext uri="{BB962C8B-B14F-4D97-AF65-F5344CB8AC3E}">
        <p14:creationId xmlns:p14="http://schemas.microsoft.com/office/powerpoint/2010/main" val="1846715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次にドメイン</a:t>
            </a:r>
            <a:r>
              <a:rPr kumimoji="1" lang="en-US" altLang="ja-JP" dirty="0" smtClean="0"/>
              <a:t>R</a:t>
            </a:r>
            <a:r>
              <a:rPr kumimoji="1" lang="ja-JP" altLang="en-US" dirty="0" smtClean="0"/>
              <a:t>のオーバヘッドを確認するため，</a:t>
            </a:r>
            <a:endParaRPr kumimoji="1" lang="en-US" altLang="ja-JP" dirty="0" smtClean="0"/>
          </a:p>
          <a:p>
            <a:r>
              <a:rPr kumimoji="1" lang="ja-JP" altLang="en-US" dirty="0" smtClean="0"/>
              <a:t>キーボード入力の応答時間を測定しました。</a:t>
            </a:r>
            <a:endParaRPr kumimoji="1" lang="en-US" altLang="ja-JP" dirty="0" smtClean="0"/>
          </a:p>
          <a:p>
            <a:endParaRPr kumimoji="1" lang="en-US" altLang="ja-JP" dirty="0" smtClean="0"/>
          </a:p>
          <a:p>
            <a:r>
              <a:rPr kumimoji="1" lang="en-US" altLang="ja-JP" dirty="0" smtClean="0"/>
              <a:t>D-MORE </a:t>
            </a:r>
            <a:r>
              <a:rPr kumimoji="1" lang="ja-JP" altLang="en-US" dirty="0" smtClean="0"/>
              <a:t>と 従来システムのそれぞれにおいて</a:t>
            </a:r>
            <a:endParaRPr kumimoji="1" lang="en-US" altLang="ja-JP" dirty="0" smtClean="0"/>
          </a:p>
          <a:p>
            <a:r>
              <a:rPr kumimoji="1" lang="en-US" altLang="ja-JP" dirty="0" smtClean="0"/>
              <a:t>VNC</a:t>
            </a:r>
            <a:r>
              <a:rPr kumimoji="1" lang="ja-JP" altLang="en-US" dirty="0" smtClean="0"/>
              <a:t>または</a:t>
            </a:r>
            <a:r>
              <a:rPr kumimoji="1" lang="en-US" altLang="ja-JP" dirty="0" smtClean="0"/>
              <a:t>SSH</a:t>
            </a:r>
            <a:r>
              <a:rPr kumimoji="1" lang="ja-JP" altLang="en-US" dirty="0" smtClean="0"/>
              <a:t>でリモート接続を行いました。</a:t>
            </a:r>
            <a:endParaRPr kumimoji="1" lang="en-US" altLang="ja-JP" dirty="0" smtClean="0"/>
          </a:p>
          <a:p>
            <a:endParaRPr kumimoji="1" lang="en-US" altLang="ja-JP" dirty="0" smtClean="0"/>
          </a:p>
          <a:p>
            <a:r>
              <a:rPr kumimoji="1" lang="ja-JP" altLang="en-US" dirty="0" smtClean="0"/>
              <a:t>ここでキーボード入力の応答時間とはキーを送って，</a:t>
            </a:r>
            <a:endParaRPr kumimoji="1" lang="en-US" altLang="ja-JP" dirty="0" smtClean="0"/>
          </a:p>
          <a:p>
            <a:r>
              <a:rPr kumimoji="1" lang="ja-JP" altLang="en-US" dirty="0" smtClean="0"/>
              <a:t>出力が送られてくるまでの時間です。</a:t>
            </a:r>
            <a:endParaRPr kumimoji="1" lang="en-US" altLang="ja-JP" dirty="0" smtClean="0"/>
          </a:p>
          <a:p>
            <a:endParaRPr kumimoji="1" lang="en-US" altLang="ja-JP" dirty="0" smtClean="0"/>
          </a:p>
          <a:p>
            <a:r>
              <a:rPr kumimoji="1" lang="ja-JP" altLang="en-US" dirty="0" smtClean="0"/>
              <a:t>実験結果ですが，</a:t>
            </a:r>
            <a:r>
              <a:rPr kumimoji="1" lang="en-US" altLang="ja-JP" dirty="0" smtClean="0"/>
              <a:t>VNC</a:t>
            </a:r>
            <a:r>
              <a:rPr kumimoji="1" lang="ja-JP" altLang="en-US" dirty="0" smtClean="0"/>
              <a:t>の場合は </a:t>
            </a:r>
            <a:r>
              <a:rPr kumimoji="1" lang="en-US" altLang="ja-JP" dirty="0" smtClean="0"/>
              <a:t>221 </a:t>
            </a:r>
            <a:r>
              <a:rPr kumimoji="1" lang="ja-JP" altLang="en-US" dirty="0" smtClean="0"/>
              <a:t>マイクロ秒増加，</a:t>
            </a:r>
            <a:endParaRPr kumimoji="1" lang="en-US" altLang="ja-JP" dirty="0" smtClean="0"/>
          </a:p>
          <a:p>
            <a:r>
              <a:rPr kumimoji="1" lang="en-US" altLang="ja-JP" dirty="0" smtClean="0"/>
              <a:t>SSH</a:t>
            </a:r>
            <a:r>
              <a:rPr kumimoji="1" lang="ja-JP" altLang="en-US" dirty="0" smtClean="0"/>
              <a:t>の場合は </a:t>
            </a:r>
            <a:r>
              <a:rPr kumimoji="1" lang="en-US" altLang="ja-JP" dirty="0" smtClean="0"/>
              <a:t>5 </a:t>
            </a:r>
            <a:r>
              <a:rPr kumimoji="1" lang="ja-JP" altLang="en-US" dirty="0" smtClean="0"/>
              <a:t>マイクロ秒増加し，</a:t>
            </a:r>
            <a:endParaRPr kumimoji="1" lang="en-US" altLang="ja-JP" dirty="0" smtClean="0"/>
          </a:p>
          <a:p>
            <a:r>
              <a:rPr kumimoji="1" lang="ja-JP" altLang="en-US" dirty="0" smtClean="0"/>
              <a:t>いずれの場合もオーバヘッドはほとんど発生しないことがわかりました。</a:t>
            </a:r>
            <a:endParaRPr kumimoji="1" lang="en-US" altLang="ja-JP" dirty="0" smtClean="0"/>
          </a:p>
          <a:p>
            <a:endParaRPr kumimoji="1" lang="en-US" altLang="ja-JP" dirty="0" smtClean="0"/>
          </a:p>
          <a:p>
            <a:r>
              <a:rPr kumimoji="1" lang="ja-JP" altLang="en-US" dirty="0" smtClean="0"/>
              <a:t>そのため，ドメイン</a:t>
            </a:r>
            <a:r>
              <a:rPr kumimoji="1" lang="en-US" altLang="ja-JP" dirty="0" smtClean="0"/>
              <a:t>R</a:t>
            </a:r>
            <a:r>
              <a:rPr kumimoji="1" lang="ja-JP" altLang="en-US" dirty="0" smtClean="0"/>
              <a:t>で動作するリモート管理サーバを用いても，</a:t>
            </a:r>
            <a:endParaRPr kumimoji="1" lang="en-US" altLang="ja-JP" dirty="0" smtClean="0"/>
          </a:p>
          <a:p>
            <a:r>
              <a:rPr kumimoji="1" lang="ja-JP" altLang="en-US" dirty="0" smtClean="0"/>
              <a:t>従来のシステムと同等程度のパフォーマンスで管理を行うことができることが確認できました。</a:t>
            </a:r>
            <a:endParaRPr kumimoji="1" lang="en-US" altLang="ja-JP" dirty="0" smtClean="0"/>
          </a:p>
          <a:p>
            <a:endParaRPr kumimoji="1" lang="en-US" altLang="ja-JP" dirty="0" smtClean="0"/>
          </a:p>
          <a:p>
            <a:r>
              <a:rPr kumimoji="1" lang="en-US" altLang="ja-JP" dirty="0" smtClean="0"/>
              <a:t>60 – 14:50</a:t>
            </a:r>
          </a:p>
          <a:p>
            <a:endParaRPr kumimoji="1" lang="en-US" altLang="ja-JP" dirty="0" smtClean="0"/>
          </a:p>
          <a:p>
            <a:endParaRPr kumimoji="1" lang="en-US" altLang="ja-JP" dirty="0" smtClean="0"/>
          </a:p>
          <a:p>
            <a:r>
              <a:rPr kumimoji="1" lang="ja-JP" altLang="en-US" dirty="0" smtClean="0"/>
              <a:t>＃時間を計って余裕があれば</a:t>
            </a:r>
            <a:endParaRPr kumimoji="1" lang="en-US" altLang="ja-JP" dirty="0" smtClean="0"/>
          </a:p>
          <a:p>
            <a:endParaRPr kumimoji="1" lang="en-US" altLang="ja-JP" dirty="0" smtClean="0"/>
          </a:p>
          <a:p>
            <a:endParaRPr kumimoji="1" lang="en-US" altLang="ja-JP" dirty="0" smtClean="0"/>
          </a:p>
          <a:p>
            <a:endParaRPr kumimoji="1" lang="en-US" altLang="ja-JP" dirty="0" smtClean="0"/>
          </a:p>
          <a:p>
            <a:r>
              <a:rPr kumimoji="1" lang="en-US" altLang="ja-JP" dirty="0" smtClean="0"/>
              <a:t>--</a:t>
            </a:r>
          </a:p>
          <a:p>
            <a:r>
              <a:rPr kumimoji="1" lang="ja-JP" altLang="en-US" dirty="0" smtClean="0"/>
              <a:t>次に同期の影響を調べるために，</a:t>
            </a:r>
            <a:endParaRPr kumimoji="1" lang="en-US" altLang="ja-JP" dirty="0" smtClean="0"/>
          </a:p>
          <a:p>
            <a:r>
              <a:rPr kumimoji="1" lang="ja-JP" altLang="en-US" dirty="0" smtClean="0"/>
              <a:t>同時マイグレーションに要する時間を測定しました。</a:t>
            </a:r>
            <a:endParaRPr kumimoji="1" lang="en-US" altLang="ja-JP" dirty="0" smtClean="0"/>
          </a:p>
          <a:p>
            <a:endParaRPr kumimoji="1" lang="en-US" altLang="ja-JP" dirty="0" smtClean="0"/>
          </a:p>
          <a:p>
            <a:r>
              <a:rPr kumimoji="1" lang="en-US" altLang="ja-JP" dirty="0" smtClean="0"/>
              <a:t>VNC</a:t>
            </a:r>
            <a:r>
              <a:rPr kumimoji="1" lang="ja-JP" altLang="en-US" dirty="0" smtClean="0"/>
              <a:t>または</a:t>
            </a:r>
            <a:r>
              <a:rPr kumimoji="1" lang="en-US" altLang="ja-JP" dirty="0" smtClean="0"/>
              <a:t>SSH</a:t>
            </a:r>
            <a:r>
              <a:rPr kumimoji="1" lang="ja-JP" altLang="en-US" dirty="0" smtClean="0"/>
              <a:t>でリモート接続を行い，</a:t>
            </a:r>
            <a:endParaRPr kumimoji="1" lang="en-US" altLang="ja-JP" dirty="0" smtClean="0"/>
          </a:p>
          <a:p>
            <a:r>
              <a:rPr kumimoji="1" lang="en-US" altLang="ja-JP" dirty="0" smtClean="0"/>
              <a:t>D-MORE</a:t>
            </a:r>
            <a:r>
              <a:rPr kumimoji="1" lang="ja-JP" altLang="en-US" dirty="0" smtClean="0"/>
              <a:t>においては入力を行った場合と行っていない場合を測定しました。</a:t>
            </a:r>
            <a:endParaRPr kumimoji="1" lang="en-US" altLang="ja-JP" dirty="0" smtClean="0"/>
          </a:p>
          <a:p>
            <a:endParaRPr kumimoji="1" lang="en-US" altLang="ja-JP" dirty="0" smtClean="0"/>
          </a:p>
          <a:p>
            <a:r>
              <a:rPr kumimoji="1" lang="ja-JP" altLang="en-US" dirty="0" smtClean="0"/>
              <a:t>また，同期を行わない独立した２つの仮想マシンの</a:t>
            </a:r>
            <a:endParaRPr kumimoji="1" lang="en-US" altLang="ja-JP" dirty="0" smtClean="0"/>
          </a:p>
          <a:p>
            <a:r>
              <a:rPr kumimoji="1" lang="ja-JP" altLang="en-US" dirty="0" smtClean="0"/>
              <a:t>マイグレーションに関しても行いました。</a:t>
            </a:r>
            <a:endParaRPr kumimoji="1" lang="en-US" altLang="ja-JP" dirty="0" smtClean="0"/>
          </a:p>
          <a:p>
            <a:endParaRPr kumimoji="1" lang="en-US" altLang="ja-JP" dirty="0" smtClean="0"/>
          </a:p>
          <a:p>
            <a:r>
              <a:rPr kumimoji="1" lang="ja-JP" altLang="en-US" dirty="0" smtClean="0"/>
              <a:t>実験結果ですが，このグラフの通りです。</a:t>
            </a:r>
            <a:endParaRPr kumimoji="1" lang="en-US" altLang="ja-JP" dirty="0" smtClean="0"/>
          </a:p>
          <a:p>
            <a:r>
              <a:rPr kumimoji="1" lang="en-US" altLang="ja-JP" dirty="0" smtClean="0"/>
              <a:t>SSH</a:t>
            </a:r>
            <a:r>
              <a:rPr kumimoji="1" lang="ja-JP" altLang="en-US" dirty="0" smtClean="0"/>
              <a:t>の結果も</a:t>
            </a:r>
            <a:r>
              <a:rPr kumimoji="1" lang="en-US" altLang="ja-JP" dirty="0" smtClean="0"/>
              <a:t>VNC</a:t>
            </a:r>
            <a:r>
              <a:rPr kumimoji="1" lang="ja-JP" altLang="en-US" dirty="0" smtClean="0"/>
              <a:t>の場合と傾向がほぼ同様でしたので，</a:t>
            </a:r>
            <a:endParaRPr kumimoji="1" lang="en-US" altLang="ja-JP" dirty="0" smtClean="0"/>
          </a:p>
          <a:p>
            <a:r>
              <a:rPr kumimoji="1" lang="ja-JP" altLang="en-US" dirty="0" smtClean="0"/>
              <a:t>今回は</a:t>
            </a:r>
            <a:r>
              <a:rPr kumimoji="1" lang="en-US" altLang="ja-JP" dirty="0" smtClean="0"/>
              <a:t>VNC</a:t>
            </a:r>
            <a:r>
              <a:rPr kumimoji="1" lang="ja-JP" altLang="en-US" dirty="0" smtClean="0"/>
              <a:t>のグラフのみ載せています。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a:t>
            </a:r>
            <a:r>
              <a:rPr kumimoji="1" lang="en-US" altLang="ja-JP" dirty="0" smtClean="0"/>
              <a:t>13:15</a:t>
            </a:r>
            <a:r>
              <a:rPr kumimoji="1" lang="ja-JP" altLang="en-US" dirty="0" smtClean="0"/>
              <a:t>＞</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まず同期を行わない場合であるこの＜指＞黒い線と、</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同期を行う場合の＜指＞赤い線を比べるとわかりますが、</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同期の影響が小さい＜指＞ことがわかりました。</a:t>
            </a:r>
            <a:endParaRPr kumimoji="1" lang="en-US" altLang="ja-JP" dirty="0" smtClean="0"/>
          </a:p>
          <a:p>
            <a:r>
              <a:rPr kumimoji="1" lang="en-US" altLang="ja-JP" dirty="0" smtClean="0"/>
              <a:t>VNC</a:t>
            </a:r>
            <a:r>
              <a:rPr kumimoji="1" lang="ja-JP" altLang="en-US" dirty="0" smtClean="0"/>
              <a:t>においては最大でも</a:t>
            </a:r>
            <a:r>
              <a:rPr kumimoji="1" lang="en-US" altLang="ja-JP" dirty="0" smtClean="0"/>
              <a:t>1.6</a:t>
            </a:r>
            <a:r>
              <a:rPr kumimoji="1" lang="ja-JP" altLang="en-US" dirty="0" smtClean="0"/>
              <a:t>秒，</a:t>
            </a:r>
            <a:r>
              <a:rPr kumimoji="1" lang="en-US" altLang="ja-JP" dirty="0" smtClean="0"/>
              <a:t>SSH</a:t>
            </a:r>
            <a:r>
              <a:rPr kumimoji="1" lang="ja-JP" altLang="en-US" dirty="0" smtClean="0"/>
              <a:t>では最大 </a:t>
            </a:r>
            <a:r>
              <a:rPr kumimoji="1" lang="en-US" altLang="ja-JP" dirty="0" smtClean="0"/>
              <a:t>0.4</a:t>
            </a:r>
            <a:r>
              <a:rPr kumimoji="1" lang="ja-JP" altLang="en-US" dirty="0" smtClean="0"/>
              <a:t>秒しか増加しませんでした。</a:t>
            </a:r>
            <a:endParaRPr kumimoji="1" lang="en-US" altLang="ja-JP" dirty="0" smtClean="0"/>
          </a:p>
          <a:p>
            <a:r>
              <a:rPr kumimoji="1" lang="ja-JP" altLang="en-US" dirty="0" smtClean="0"/>
              <a:t>　　　＜</a:t>
            </a:r>
            <a:r>
              <a:rPr kumimoji="1" lang="en-US" altLang="ja-JP" dirty="0" smtClean="0"/>
              <a:t>13:40</a:t>
            </a:r>
            <a:r>
              <a:rPr kumimoji="1" lang="ja-JP" altLang="en-US" dirty="0" smtClean="0"/>
              <a:t>＞</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また，入力を行わない場合であるこの＜指＞赤い線と、</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入力を行った場合の＜指＞青い線を比べるとわかりますが、</a:t>
            </a:r>
            <a:endParaRPr kumimoji="1" lang="en-US" altLang="ja-JP" dirty="0" smtClean="0"/>
          </a:p>
          <a:p>
            <a:r>
              <a:rPr kumimoji="1" lang="ja-JP" altLang="en-US" dirty="0" smtClean="0"/>
              <a:t>入力を行った場合にはよりマイグレーション時間が増加しました。</a:t>
            </a:r>
            <a:endParaRPr kumimoji="1" lang="en-US" altLang="ja-JP" dirty="0" smtClean="0"/>
          </a:p>
          <a:p>
            <a:r>
              <a:rPr kumimoji="1" lang="ja-JP" altLang="en-US" dirty="0" smtClean="0"/>
              <a:t>これは，入力によって書き換えられるメモリ量が多くなるためと考えられます。</a:t>
            </a:r>
            <a:endParaRPr kumimoji="1" lang="en-US" altLang="ja-JP" dirty="0" smtClean="0"/>
          </a:p>
          <a:p>
            <a:endParaRPr kumimoji="1" lang="en-US" altLang="ja-JP" dirty="0" smtClean="0"/>
          </a:p>
          <a:p>
            <a:r>
              <a:rPr kumimoji="1" lang="en-US" altLang="ja-JP" dirty="0" smtClean="0"/>
              <a:t>&lt;85+10=95&gt;</a:t>
            </a:r>
            <a:r>
              <a:rPr kumimoji="1" lang="ja-JP" altLang="en-US" dirty="0" smtClean="0"/>
              <a:t> </a:t>
            </a:r>
            <a:r>
              <a:rPr kumimoji="1" lang="en-US" altLang="ja-JP" dirty="0" smtClean="0"/>
              <a:t>- 14</a:t>
            </a:r>
            <a:r>
              <a:rPr kumimoji="1" lang="en-US" altLang="ja-JP" baseline="0" dirty="0" smtClean="0"/>
              <a:t> 05</a:t>
            </a:r>
            <a:endParaRPr kumimoji="1" lang="en-US" altLang="ja-JP" dirty="0" smtClean="0"/>
          </a:p>
          <a:p>
            <a:endParaRPr kumimoji="1" lang="en-US" altLang="ja-JP" dirty="0" smtClean="0"/>
          </a:p>
          <a:p>
            <a:endParaRPr kumimoji="1" lang="en-US" altLang="ja-JP" dirty="0" smtClean="0"/>
          </a:p>
          <a:p>
            <a:r>
              <a:rPr kumimoji="1" lang="en-US" altLang="ja-JP" dirty="0" smtClean="0"/>
              <a:t>--</a:t>
            </a:r>
          </a:p>
          <a:p>
            <a:r>
              <a:rPr kumimoji="1" lang="ja-JP" altLang="en-US" dirty="0" smtClean="0"/>
              <a:t>＃同期をしない場合の比較として独立したＶＭ</a:t>
            </a:r>
            <a:endParaRPr kumimoji="1" lang="en-US" altLang="ja-JP" dirty="0" smtClean="0"/>
          </a:p>
          <a:p>
            <a:r>
              <a:rPr kumimoji="1" lang="ja-JP" altLang="en-US" dirty="0" smtClean="0"/>
              <a:t>＃同期の影響を調べるため</a:t>
            </a:r>
            <a:endParaRPr kumimoji="1" lang="en-US" altLang="ja-JP" dirty="0" smtClean="0"/>
          </a:p>
          <a:p>
            <a:endParaRPr kumimoji="1" lang="ja-JP" altLang="en-US"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18</a:t>
            </a:fld>
            <a:endParaRPr kumimoji="1" lang="ja-JP" altLang="en-US"/>
          </a:p>
        </p:txBody>
      </p:sp>
    </p:spTree>
    <p:extLst>
      <p:ext uri="{BB962C8B-B14F-4D97-AF65-F5344CB8AC3E}">
        <p14:creationId xmlns:p14="http://schemas.microsoft.com/office/powerpoint/2010/main" val="1846715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次に同期の影響を調べるために，</a:t>
            </a:r>
            <a:endParaRPr kumimoji="1" lang="en-US" altLang="ja-JP" dirty="0" smtClean="0"/>
          </a:p>
          <a:p>
            <a:r>
              <a:rPr kumimoji="1" lang="ja-JP" altLang="en-US" dirty="0" smtClean="0"/>
              <a:t>同時マイグレーションに要する時間を測定しました。</a:t>
            </a:r>
            <a:endParaRPr kumimoji="1" lang="en-US" altLang="ja-JP" dirty="0" smtClean="0"/>
          </a:p>
          <a:p>
            <a:endParaRPr kumimoji="1" lang="en-US" altLang="ja-JP" dirty="0" smtClean="0"/>
          </a:p>
          <a:p>
            <a:r>
              <a:rPr kumimoji="1" lang="en-US" altLang="ja-JP" dirty="0" smtClean="0"/>
              <a:t>VNC</a:t>
            </a:r>
            <a:r>
              <a:rPr kumimoji="1" lang="ja-JP" altLang="en-US" dirty="0" smtClean="0"/>
              <a:t>または</a:t>
            </a:r>
            <a:r>
              <a:rPr kumimoji="1" lang="en-US" altLang="ja-JP" dirty="0" smtClean="0"/>
              <a:t>SSH</a:t>
            </a:r>
            <a:r>
              <a:rPr kumimoji="1" lang="ja-JP" altLang="en-US" dirty="0" smtClean="0"/>
              <a:t>でリモート接続を行い，</a:t>
            </a:r>
            <a:endParaRPr kumimoji="1" lang="en-US" altLang="ja-JP" dirty="0" smtClean="0"/>
          </a:p>
          <a:p>
            <a:r>
              <a:rPr kumimoji="1" lang="en-US" altLang="ja-JP" dirty="0" smtClean="0"/>
              <a:t>D-MORE</a:t>
            </a:r>
            <a:r>
              <a:rPr kumimoji="1" lang="ja-JP" altLang="en-US" dirty="0" smtClean="0"/>
              <a:t>においては入力を行った場合と行っていない場合を測定しました。</a:t>
            </a:r>
            <a:endParaRPr kumimoji="1" lang="en-US" altLang="ja-JP" dirty="0" smtClean="0"/>
          </a:p>
          <a:p>
            <a:endParaRPr kumimoji="1" lang="en-US" altLang="ja-JP" dirty="0" smtClean="0"/>
          </a:p>
          <a:p>
            <a:r>
              <a:rPr kumimoji="1" lang="ja-JP" altLang="en-US" dirty="0" smtClean="0"/>
              <a:t>また，同期を行わない独立した２つの仮想マシンの</a:t>
            </a:r>
            <a:endParaRPr kumimoji="1" lang="en-US" altLang="ja-JP" dirty="0" smtClean="0"/>
          </a:p>
          <a:p>
            <a:r>
              <a:rPr kumimoji="1" lang="ja-JP" altLang="en-US" dirty="0" smtClean="0"/>
              <a:t>マイグレーションに関しても行いました。</a:t>
            </a:r>
            <a:endParaRPr kumimoji="1" lang="en-US" altLang="ja-JP" dirty="0" smtClean="0"/>
          </a:p>
          <a:p>
            <a:endParaRPr kumimoji="1" lang="en-US" altLang="ja-JP" dirty="0" smtClean="0"/>
          </a:p>
          <a:p>
            <a:r>
              <a:rPr kumimoji="1" lang="ja-JP" altLang="en-US" dirty="0" smtClean="0"/>
              <a:t>実験結果ですが，このグラフの通りです。</a:t>
            </a:r>
            <a:endParaRPr kumimoji="1" lang="en-US" altLang="ja-JP" dirty="0" smtClean="0"/>
          </a:p>
          <a:p>
            <a:r>
              <a:rPr kumimoji="1" lang="en-US" altLang="ja-JP" dirty="0" smtClean="0"/>
              <a:t>SSH</a:t>
            </a:r>
            <a:r>
              <a:rPr kumimoji="1" lang="ja-JP" altLang="en-US" dirty="0" smtClean="0"/>
              <a:t>の結果も</a:t>
            </a:r>
            <a:r>
              <a:rPr kumimoji="1" lang="en-US" altLang="ja-JP" dirty="0" smtClean="0"/>
              <a:t>VNC</a:t>
            </a:r>
            <a:r>
              <a:rPr kumimoji="1" lang="ja-JP" altLang="en-US" dirty="0" smtClean="0"/>
              <a:t>の場合と傾向がほぼ同様でしたので，</a:t>
            </a:r>
            <a:endParaRPr kumimoji="1" lang="en-US" altLang="ja-JP" dirty="0" smtClean="0"/>
          </a:p>
          <a:p>
            <a:r>
              <a:rPr kumimoji="1" lang="ja-JP" altLang="en-US" dirty="0" smtClean="0"/>
              <a:t>今回は</a:t>
            </a:r>
            <a:r>
              <a:rPr kumimoji="1" lang="en-US" altLang="ja-JP" dirty="0" smtClean="0"/>
              <a:t>VNC</a:t>
            </a:r>
            <a:r>
              <a:rPr kumimoji="1" lang="ja-JP" altLang="en-US" dirty="0" smtClean="0"/>
              <a:t>のグラフのみ載せています。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まず同期を行わない場合であるこの＜指＞黒い線と、</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同期を行う場合の＜指＞赤い線を比べるとわかりますが、</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同期の影響が小さい＜指＞ことがわかりました。</a:t>
            </a:r>
            <a:endParaRPr kumimoji="1" lang="en-US" altLang="ja-JP" dirty="0" smtClean="0"/>
          </a:p>
          <a:p>
            <a:r>
              <a:rPr kumimoji="1" lang="en-US" altLang="ja-JP" dirty="0" smtClean="0"/>
              <a:t>VNC</a:t>
            </a:r>
            <a:r>
              <a:rPr kumimoji="1" lang="ja-JP" altLang="en-US" dirty="0" smtClean="0"/>
              <a:t>においては最大でも</a:t>
            </a:r>
            <a:r>
              <a:rPr kumimoji="1" lang="en-US" altLang="ja-JP" dirty="0" smtClean="0"/>
              <a:t>1.6</a:t>
            </a:r>
            <a:r>
              <a:rPr kumimoji="1" lang="ja-JP" altLang="en-US" dirty="0" smtClean="0"/>
              <a:t>秒，</a:t>
            </a:r>
            <a:r>
              <a:rPr kumimoji="1" lang="en-US" altLang="ja-JP" dirty="0" smtClean="0"/>
              <a:t>SSH</a:t>
            </a:r>
            <a:r>
              <a:rPr kumimoji="1" lang="ja-JP" altLang="en-US" dirty="0" smtClean="0"/>
              <a:t>では最大 </a:t>
            </a:r>
            <a:r>
              <a:rPr kumimoji="1" lang="en-US" altLang="ja-JP" dirty="0" smtClean="0"/>
              <a:t>0.4</a:t>
            </a:r>
            <a:r>
              <a:rPr kumimoji="1" lang="ja-JP" altLang="en-US" dirty="0" smtClean="0"/>
              <a:t>秒しか増加しませんでした。</a:t>
            </a:r>
            <a:endParaRPr kumimoji="1" lang="en-US" altLang="ja-JP" dirty="0" smtClean="0"/>
          </a:p>
          <a:p>
            <a:endParaRPr kumimoji="1" lang="en-US" altLang="ja-JP" dirty="0" smtClean="0"/>
          </a:p>
          <a:p>
            <a:r>
              <a:rPr kumimoji="1" lang="ja-JP" altLang="en-US" dirty="0" smtClean="0"/>
              <a:t>また，入力を行わない場合であるこの＜指＞赤い線と、</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入力を行った場合の＜指＞青い線を比べるとわかりますが、</a:t>
            </a:r>
            <a:endParaRPr kumimoji="1" lang="en-US" altLang="ja-JP" dirty="0" smtClean="0"/>
          </a:p>
          <a:p>
            <a:r>
              <a:rPr kumimoji="1" lang="ja-JP" altLang="en-US" dirty="0" smtClean="0"/>
              <a:t>入力を行った場合にはよりマイグレーション時間が増加しました。</a:t>
            </a:r>
            <a:endParaRPr kumimoji="1" lang="en-US" altLang="ja-JP" dirty="0" smtClean="0"/>
          </a:p>
          <a:p>
            <a:r>
              <a:rPr kumimoji="1" lang="ja-JP" altLang="en-US" dirty="0" smtClean="0"/>
              <a:t>これは，入力によって書き換えられるメモリ量が多くなるためと考えられます。</a:t>
            </a:r>
            <a:endParaRPr kumimoji="1" lang="en-US" altLang="ja-JP" dirty="0" smtClean="0"/>
          </a:p>
          <a:p>
            <a:endParaRPr kumimoji="1" lang="en-US" altLang="ja-JP" dirty="0" smtClean="0"/>
          </a:p>
          <a:p>
            <a:r>
              <a:rPr kumimoji="1" lang="en-US" altLang="ja-JP" dirty="0" smtClean="0"/>
              <a:t>&lt;85+10=95&gt;</a:t>
            </a:r>
            <a:r>
              <a:rPr kumimoji="1" lang="ja-JP" altLang="en-US" dirty="0" smtClean="0"/>
              <a:t> </a:t>
            </a:r>
            <a:r>
              <a:rPr kumimoji="1" lang="en-US" altLang="ja-JP" dirty="0" smtClean="0"/>
              <a:t>- 16</a:t>
            </a:r>
            <a:r>
              <a:rPr kumimoji="1" lang="ja-JP" altLang="en-US" baseline="0" dirty="0" smtClean="0"/>
              <a:t> </a:t>
            </a:r>
            <a:r>
              <a:rPr kumimoji="1" lang="en-US" altLang="ja-JP" baseline="0" dirty="0" smtClean="0"/>
              <a:t>25</a:t>
            </a:r>
            <a:endParaRPr kumimoji="1" lang="en-US" altLang="ja-JP" dirty="0" smtClean="0"/>
          </a:p>
          <a:p>
            <a:endParaRPr kumimoji="1" lang="en-US" altLang="ja-JP" dirty="0" smtClean="0"/>
          </a:p>
          <a:p>
            <a:r>
              <a:rPr kumimoji="1" lang="en-US" altLang="ja-JP" dirty="0" smtClean="0"/>
              <a:t>--</a:t>
            </a:r>
          </a:p>
          <a:p>
            <a:r>
              <a:rPr kumimoji="1" lang="ja-JP" altLang="en-US" dirty="0" smtClean="0"/>
              <a:t>＃同期をしない場合の比較として独立したＶＭ</a:t>
            </a:r>
            <a:endParaRPr kumimoji="1" lang="en-US" altLang="ja-JP" dirty="0" smtClean="0"/>
          </a:p>
          <a:p>
            <a:r>
              <a:rPr kumimoji="1" lang="ja-JP" altLang="en-US" dirty="0" smtClean="0"/>
              <a:t>＃同期の影響を調べるため</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19</a:t>
            </a:fld>
            <a:endParaRPr kumimoji="1" lang="ja-JP" altLang="en-US"/>
          </a:p>
        </p:txBody>
      </p:sp>
    </p:spTree>
    <p:extLst>
      <p:ext uri="{BB962C8B-B14F-4D97-AF65-F5344CB8AC3E}">
        <p14:creationId xmlns:p14="http://schemas.microsoft.com/office/powerpoint/2010/main" val="2183178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baseline="0" dirty="0" smtClean="0">
                <a:solidFill>
                  <a:schemeClr val="tx1"/>
                </a:solidFill>
                <a:latin typeface="+mn-lt"/>
                <a:ea typeface="+mn-ea"/>
                <a:cs typeface="+mn-cs"/>
              </a:rPr>
              <a:t>【</a:t>
            </a:r>
            <a:r>
              <a:rPr kumimoji="1" lang="ja-JP" altLang="en-US" sz="1200" kern="1200" baseline="0" dirty="0" smtClean="0">
                <a:solidFill>
                  <a:schemeClr val="tx1"/>
                </a:solidFill>
                <a:latin typeface="+mn-lt"/>
                <a:ea typeface="+mn-ea"/>
                <a:cs typeface="+mn-cs"/>
              </a:rPr>
              <a:t>ゆっくり</a:t>
            </a:r>
            <a:r>
              <a:rPr kumimoji="1" lang="en-US" altLang="ja-JP" sz="1200" kern="1200" baseline="0" dirty="0" smtClean="0">
                <a:solidFill>
                  <a:schemeClr val="tx1"/>
                </a:solidFill>
                <a:latin typeface="+mn-lt"/>
                <a:ea typeface="+mn-ea"/>
                <a:cs typeface="+mn-cs"/>
              </a:rPr>
              <a:t>】</a:t>
            </a:r>
          </a:p>
          <a:p>
            <a:endParaRPr kumimoji="1" lang="en-US" altLang="ja-JP" sz="1200" kern="1200" baseline="0" dirty="0" smtClean="0">
              <a:solidFill>
                <a:schemeClr val="tx1"/>
              </a:solidFill>
              <a:latin typeface="+mn-lt"/>
              <a:ea typeface="+mn-ea"/>
              <a:cs typeface="+mn-cs"/>
            </a:endParaRPr>
          </a:p>
          <a:p>
            <a:r>
              <a:rPr kumimoji="1" lang="ja-JP" altLang="en-US" sz="1200" kern="1200" baseline="0" dirty="0" smtClean="0">
                <a:solidFill>
                  <a:schemeClr val="tx1"/>
                </a:solidFill>
                <a:latin typeface="+mn-lt"/>
                <a:ea typeface="+mn-ea"/>
                <a:cs typeface="+mn-cs"/>
              </a:rPr>
              <a:t>近年，ネットワークを介してユーザに仮想マシンを提供する </a:t>
            </a:r>
            <a:r>
              <a:rPr kumimoji="1" lang="en-US" altLang="ja-JP" sz="1200" kern="1200" baseline="0" dirty="0" err="1" smtClean="0">
                <a:solidFill>
                  <a:schemeClr val="tx1"/>
                </a:solidFill>
                <a:latin typeface="+mn-lt"/>
                <a:ea typeface="+mn-ea"/>
                <a:cs typeface="+mn-cs"/>
              </a:rPr>
              <a:t>IaaS</a:t>
            </a:r>
            <a:r>
              <a:rPr kumimoji="1" lang="ja-JP" altLang="en-US" sz="1200" kern="1200" baseline="0" dirty="0" smtClean="0">
                <a:solidFill>
                  <a:schemeClr val="tx1"/>
                </a:solidFill>
                <a:latin typeface="+mn-lt"/>
                <a:ea typeface="+mn-ea"/>
                <a:cs typeface="+mn-cs"/>
              </a:rPr>
              <a:t>型クラウドサービスの利用が広がっています。</a:t>
            </a:r>
            <a:endParaRPr kumimoji="1" lang="en-US" altLang="ja-JP" sz="1200" kern="1200" baseline="0" dirty="0" smtClean="0">
              <a:solidFill>
                <a:schemeClr val="tx1"/>
              </a:solidFill>
              <a:latin typeface="+mn-lt"/>
              <a:ea typeface="+mn-ea"/>
              <a:cs typeface="+mn-cs"/>
            </a:endParaRPr>
          </a:p>
          <a:p>
            <a:r>
              <a:rPr kumimoji="1" lang="ja-JP" altLang="en-US" sz="1200" kern="1200" baseline="0" dirty="0" smtClean="0">
                <a:solidFill>
                  <a:schemeClr val="tx1"/>
                </a:solidFill>
                <a:latin typeface="+mn-lt"/>
                <a:ea typeface="+mn-ea"/>
                <a:cs typeface="+mn-cs"/>
              </a:rPr>
              <a:t>このクラウドサービスでユーザは仮想マシン内のシステムを自由に管理することができます。</a:t>
            </a:r>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r>
              <a:rPr kumimoji="1" lang="ja-JP" altLang="en-US" sz="1200" kern="1200" baseline="0" dirty="0" smtClean="0">
                <a:solidFill>
                  <a:schemeClr val="tx1"/>
                </a:solidFill>
                <a:latin typeface="+mn-lt"/>
                <a:ea typeface="+mn-ea"/>
                <a:cs typeface="+mn-cs"/>
              </a:rPr>
              <a:t>仮想マシンにリモートで接続するためのシステムとして、リモート管理システムがあります。</a:t>
            </a:r>
            <a:endParaRPr kumimoji="1" lang="en-US" altLang="ja-JP"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smtClean="0">
                <a:solidFill>
                  <a:schemeClr val="tx1"/>
                </a:solidFill>
                <a:latin typeface="+mn-lt"/>
                <a:ea typeface="+mn-ea"/>
                <a:cs typeface="+mn-cs"/>
              </a:rPr>
              <a:t>このスライドでは，以降，この「リモート管理システム」を省略して 「</a:t>
            </a:r>
            <a:r>
              <a:rPr kumimoji="1" lang="en-US" altLang="ja-JP" sz="1200" kern="1200" baseline="0" dirty="0" smtClean="0">
                <a:solidFill>
                  <a:schemeClr val="tx1"/>
                </a:solidFill>
                <a:latin typeface="+mn-lt"/>
                <a:ea typeface="+mn-ea"/>
                <a:cs typeface="+mn-cs"/>
              </a:rPr>
              <a:t>RMS</a:t>
            </a:r>
            <a:r>
              <a:rPr kumimoji="1" lang="ja-JP" altLang="en-US" sz="1200" kern="1200" baseline="0" dirty="0" smtClean="0">
                <a:solidFill>
                  <a:schemeClr val="tx1"/>
                </a:solidFill>
                <a:latin typeface="+mn-lt"/>
                <a:ea typeface="+mn-ea"/>
                <a:cs typeface="+mn-cs"/>
              </a:rPr>
              <a:t>」</a:t>
            </a:r>
            <a:r>
              <a:rPr kumimoji="1" lang="en-US" altLang="ja-JP" sz="1200" kern="1200" baseline="0" dirty="0" smtClean="0">
                <a:solidFill>
                  <a:schemeClr val="tx1"/>
                </a:solidFill>
                <a:latin typeface="+mn-lt"/>
                <a:ea typeface="+mn-ea"/>
                <a:cs typeface="+mn-cs"/>
              </a:rPr>
              <a:t> </a:t>
            </a:r>
            <a:r>
              <a:rPr kumimoji="1" lang="ja-JP" altLang="en-US" sz="1200" kern="1200" baseline="0" dirty="0" smtClean="0">
                <a:solidFill>
                  <a:schemeClr val="tx1"/>
                </a:solidFill>
                <a:latin typeface="+mn-lt"/>
                <a:ea typeface="+mn-ea"/>
                <a:cs typeface="+mn-cs"/>
              </a:rPr>
              <a:t>と表記します。</a:t>
            </a:r>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r>
              <a:rPr kumimoji="1" lang="en-US" altLang="ja-JP" sz="1200" kern="1200" baseline="0" dirty="0" err="1" smtClean="0">
                <a:solidFill>
                  <a:schemeClr val="tx1"/>
                </a:solidFill>
                <a:latin typeface="+mn-lt"/>
                <a:ea typeface="+mn-ea"/>
                <a:cs typeface="+mn-cs"/>
              </a:rPr>
              <a:t>IaaS</a:t>
            </a:r>
            <a:r>
              <a:rPr kumimoji="1" lang="ja-JP" altLang="en-US" sz="1200" kern="1200" baseline="0" dirty="0" smtClean="0">
                <a:solidFill>
                  <a:schemeClr val="tx1"/>
                </a:solidFill>
                <a:latin typeface="+mn-lt"/>
                <a:ea typeface="+mn-ea"/>
                <a:cs typeface="+mn-cs"/>
              </a:rPr>
              <a:t>型クラウドのユーザは</a:t>
            </a:r>
            <a:r>
              <a:rPr kumimoji="1" lang="en-US" altLang="ja-JP" sz="1200" kern="1200" baseline="0" dirty="0" smtClean="0">
                <a:solidFill>
                  <a:schemeClr val="tx1"/>
                </a:solidFill>
                <a:latin typeface="+mn-lt"/>
                <a:ea typeface="+mn-ea"/>
                <a:cs typeface="+mn-cs"/>
              </a:rPr>
              <a:t>VNC</a:t>
            </a:r>
            <a:r>
              <a:rPr kumimoji="1" lang="ja-JP" altLang="en-US" sz="1200" kern="1200" baseline="0" dirty="0" smtClean="0">
                <a:solidFill>
                  <a:schemeClr val="tx1"/>
                </a:solidFill>
                <a:latin typeface="+mn-lt"/>
                <a:ea typeface="+mn-ea"/>
                <a:cs typeface="+mn-cs"/>
              </a:rPr>
              <a:t>や</a:t>
            </a:r>
            <a:r>
              <a:rPr kumimoji="1" lang="en-US" altLang="ja-JP" sz="1200" kern="1200" baseline="0" dirty="0" smtClean="0">
                <a:solidFill>
                  <a:schemeClr val="tx1"/>
                </a:solidFill>
                <a:latin typeface="+mn-lt"/>
                <a:ea typeface="+mn-ea"/>
                <a:cs typeface="+mn-cs"/>
              </a:rPr>
              <a:t>SSH</a:t>
            </a:r>
            <a:r>
              <a:rPr kumimoji="1" lang="ja-JP" altLang="en-US" sz="1200" kern="1200" baseline="0" dirty="0" smtClean="0">
                <a:solidFill>
                  <a:schemeClr val="tx1"/>
                </a:solidFill>
                <a:latin typeface="+mn-lt"/>
                <a:ea typeface="+mn-ea"/>
                <a:cs typeface="+mn-cs"/>
              </a:rPr>
              <a:t>などといったリモート管理システムのクライアントを使用して、</a:t>
            </a:r>
            <a:endParaRPr kumimoji="1" lang="en-US" altLang="ja-JP" sz="1200" kern="1200" baseline="0" dirty="0" smtClean="0">
              <a:solidFill>
                <a:schemeClr val="tx1"/>
              </a:solidFill>
              <a:latin typeface="+mn-lt"/>
              <a:ea typeface="+mn-ea"/>
              <a:cs typeface="+mn-cs"/>
            </a:endParaRPr>
          </a:p>
          <a:p>
            <a:r>
              <a:rPr kumimoji="1" lang="ja-JP" altLang="en-US" sz="1200" kern="1200" baseline="0" dirty="0" smtClean="0">
                <a:solidFill>
                  <a:schemeClr val="tx1"/>
                </a:solidFill>
                <a:latin typeface="+mn-lt"/>
                <a:ea typeface="+mn-ea"/>
                <a:cs typeface="+mn-cs"/>
              </a:rPr>
              <a:t>リモート管理サーバに繋ぎユーザに提供された仮想マシンである ユーザ</a:t>
            </a:r>
            <a:r>
              <a:rPr kumimoji="1" lang="en-US" altLang="ja-JP" sz="1200" kern="1200" baseline="0" dirty="0" smtClean="0">
                <a:solidFill>
                  <a:schemeClr val="tx1"/>
                </a:solidFill>
                <a:latin typeface="+mn-lt"/>
                <a:ea typeface="+mn-ea"/>
                <a:cs typeface="+mn-cs"/>
              </a:rPr>
              <a:t>VM </a:t>
            </a:r>
            <a:r>
              <a:rPr kumimoji="1" lang="ja-JP" altLang="en-US" sz="1200" kern="1200" baseline="0" dirty="0" smtClean="0">
                <a:solidFill>
                  <a:schemeClr val="tx1"/>
                </a:solidFill>
                <a:latin typeface="+mn-lt"/>
                <a:ea typeface="+mn-ea"/>
                <a:cs typeface="+mn-cs"/>
              </a:rPr>
              <a:t>の管理や利用を行います。</a:t>
            </a:r>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r>
              <a:rPr kumimoji="1" lang="ja-JP" altLang="en-US" sz="1200" kern="1200" baseline="0" dirty="0" smtClean="0">
                <a:solidFill>
                  <a:schemeClr val="tx1"/>
                </a:solidFill>
                <a:latin typeface="+mn-lt"/>
                <a:ea typeface="+mn-ea"/>
                <a:cs typeface="+mn-cs"/>
              </a:rPr>
              <a:t>但しユーザ</a:t>
            </a:r>
            <a:r>
              <a:rPr kumimoji="1" lang="en-US" altLang="ja-JP" sz="1200" kern="1200" baseline="0" dirty="0" smtClean="0">
                <a:solidFill>
                  <a:schemeClr val="tx1"/>
                </a:solidFill>
                <a:latin typeface="+mn-lt"/>
                <a:ea typeface="+mn-ea"/>
                <a:cs typeface="+mn-cs"/>
              </a:rPr>
              <a:t>VM</a:t>
            </a:r>
            <a:r>
              <a:rPr kumimoji="1" lang="ja-JP" altLang="en-US" sz="1200" kern="1200" baseline="0" dirty="0" smtClean="0">
                <a:solidFill>
                  <a:schemeClr val="tx1"/>
                </a:solidFill>
                <a:latin typeface="+mn-lt"/>
                <a:ea typeface="+mn-ea"/>
                <a:cs typeface="+mn-cs"/>
              </a:rPr>
              <a:t>で，ネットワークの設定ミスなどによるネットワーク障害が発生した場合に</a:t>
            </a:r>
            <a:endParaRPr kumimoji="1" lang="en-US" altLang="ja-JP" sz="1200" kern="1200" baseline="0" dirty="0" smtClean="0">
              <a:solidFill>
                <a:schemeClr val="tx1"/>
              </a:solidFill>
              <a:latin typeface="+mn-lt"/>
              <a:ea typeface="+mn-ea"/>
              <a:cs typeface="+mn-cs"/>
            </a:endParaRPr>
          </a:p>
          <a:p>
            <a:r>
              <a:rPr kumimoji="1" lang="ja-JP" altLang="en-US" sz="1200" kern="1200" baseline="0" dirty="0" smtClean="0">
                <a:solidFill>
                  <a:schemeClr val="tx1"/>
                </a:solidFill>
                <a:latin typeface="+mn-lt"/>
                <a:ea typeface="+mn-ea"/>
                <a:cs typeface="+mn-cs"/>
              </a:rPr>
              <a:t>管理が不可能になるという問題があります。</a:t>
            </a:r>
            <a:endParaRPr kumimoji="1" lang="en-US" altLang="ja-JP" sz="1200" kern="1200" baseline="0" dirty="0" smtClean="0">
              <a:solidFill>
                <a:schemeClr val="tx1"/>
              </a:solidFill>
              <a:latin typeface="+mn-lt"/>
              <a:ea typeface="+mn-ea"/>
              <a:cs typeface="+mn-cs"/>
            </a:endParaRPr>
          </a:p>
          <a:p>
            <a:endParaRPr kumimoji="1" lang="en-US" altLang="ja-JP" dirty="0" smtClean="0"/>
          </a:p>
          <a:p>
            <a:r>
              <a:rPr kumimoji="1" lang="en-US" altLang="ja-JP" dirty="0" smtClean="0"/>
              <a:t>--</a:t>
            </a:r>
          </a:p>
          <a:p>
            <a:r>
              <a:rPr kumimoji="1" lang="en-US" altLang="ja-JP" sz="1200" kern="1200" baseline="0" dirty="0" smtClean="0">
                <a:solidFill>
                  <a:schemeClr val="tx1"/>
                </a:solidFill>
                <a:latin typeface="+mn-lt"/>
                <a:ea typeface="+mn-ea"/>
                <a:cs typeface="+mn-cs"/>
              </a:rPr>
              <a:t>[45]</a:t>
            </a:r>
            <a:r>
              <a:rPr kumimoji="1" lang="ja-JP" altLang="en-US" sz="1200" kern="1200" baseline="0" dirty="0" smtClean="0">
                <a:solidFill>
                  <a:schemeClr val="tx1"/>
                </a:solidFill>
                <a:latin typeface="+mn-lt"/>
                <a:ea typeface="+mn-ea"/>
                <a:cs typeface="+mn-cs"/>
              </a:rPr>
              <a:t> </a:t>
            </a:r>
            <a:r>
              <a:rPr kumimoji="1" lang="en-US" altLang="ja-JP" sz="1200" kern="1200" baseline="0" dirty="0" smtClean="0">
                <a:solidFill>
                  <a:schemeClr val="tx1"/>
                </a:solidFill>
                <a:latin typeface="+mn-lt"/>
                <a:ea typeface="+mn-ea"/>
                <a:cs typeface="+mn-cs"/>
              </a:rPr>
              <a:t>– 1 05</a:t>
            </a:r>
          </a:p>
          <a:p>
            <a:r>
              <a:rPr kumimoji="1" lang="ja-JP" altLang="en-US" sz="1200" kern="1200" baseline="0" dirty="0" smtClean="0">
                <a:solidFill>
                  <a:schemeClr val="tx1"/>
                </a:solidFill>
                <a:latin typeface="+mn-lt"/>
                <a:ea typeface="+mn-ea"/>
                <a:cs typeface="+mn-cs"/>
              </a:rPr>
              <a:t>例</a:t>
            </a:r>
            <a:r>
              <a:rPr kumimoji="1" lang="en-US" altLang="ja-JP" sz="1200" kern="1200" baseline="0" dirty="0" smtClean="0">
                <a:solidFill>
                  <a:schemeClr val="tx1"/>
                </a:solidFill>
                <a:latin typeface="+mn-lt"/>
                <a:ea typeface="+mn-ea"/>
                <a:cs typeface="+mn-cs"/>
              </a:rPr>
              <a:t>) Amazon EC2</a:t>
            </a:r>
          </a:p>
          <a:p>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smtClean="0">
                <a:solidFill>
                  <a:schemeClr val="tx1"/>
                </a:solidFill>
                <a:latin typeface="+mn-lt"/>
                <a:ea typeface="+mn-ea"/>
                <a:cs typeface="+mn-cs"/>
              </a:rPr>
              <a:t>そのため、負荷に応じて仮想マシンの数や性能を変更することが可能です。</a:t>
            </a:r>
            <a:endParaRPr kumimoji="1" lang="en-US" altLang="ja-JP" sz="1200" kern="1200" baseline="0" dirty="0" smtClean="0">
              <a:solidFill>
                <a:schemeClr val="tx1"/>
              </a:solidFill>
              <a:latin typeface="+mn-lt"/>
              <a:ea typeface="+mn-ea"/>
              <a:cs typeface="+mn-cs"/>
            </a:endParaRPr>
          </a:p>
          <a:p>
            <a:endParaRPr kumimoji="1" lang="en-US" altLang="ja-JP" sz="1200" kern="1200" baseline="0" dirty="0" smtClean="0">
              <a:solidFill>
                <a:schemeClr val="tx1"/>
              </a:solidFill>
              <a:latin typeface="+mn-lt"/>
              <a:ea typeface="+mn-ea"/>
              <a:cs typeface="+mn-cs"/>
            </a:endParaRP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2</a:t>
            </a:fld>
            <a:endParaRPr kumimoji="1" lang="ja-JP" altLang="en-US"/>
          </a:p>
        </p:txBody>
      </p:sp>
    </p:spTree>
    <p:extLst>
      <p:ext uri="{BB962C8B-B14F-4D97-AF65-F5344CB8AC3E}">
        <p14:creationId xmlns:p14="http://schemas.microsoft.com/office/powerpoint/2010/main" val="4085543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次に，同時マイグレーション時の仮想マシンの</a:t>
            </a:r>
            <a:endParaRPr kumimoji="1" lang="en-US" altLang="ja-JP" dirty="0" smtClean="0"/>
          </a:p>
          <a:p>
            <a:r>
              <a:rPr kumimoji="1" lang="ja-JP" altLang="en-US" dirty="0" smtClean="0"/>
              <a:t>ダウンタイムを測定しました。</a:t>
            </a:r>
            <a:endParaRPr kumimoji="1" lang="en-US" altLang="ja-JP" dirty="0" smtClean="0"/>
          </a:p>
          <a:p>
            <a:endParaRPr kumimoji="1" lang="en-US" altLang="ja-JP" dirty="0" smtClean="0"/>
          </a:p>
          <a:p>
            <a:r>
              <a:rPr kumimoji="1" lang="en-US" altLang="ja-JP" dirty="0" smtClean="0"/>
              <a:t>VNC</a:t>
            </a:r>
            <a:r>
              <a:rPr kumimoji="1" lang="ja-JP" altLang="en-US" dirty="0" smtClean="0"/>
              <a:t>でリモート接続を行い，</a:t>
            </a:r>
            <a:r>
              <a:rPr kumimoji="1" lang="en-US" altLang="ja-JP" dirty="0" smtClean="0"/>
              <a:t>D-MORE</a:t>
            </a:r>
            <a:r>
              <a:rPr kumimoji="1" lang="ja-JP" altLang="en-US" dirty="0" smtClean="0"/>
              <a:t>においてはドメイン</a:t>
            </a:r>
            <a:r>
              <a:rPr kumimoji="1" lang="en-US" altLang="ja-JP" dirty="0" smtClean="0"/>
              <a:t>R</a:t>
            </a:r>
            <a:r>
              <a:rPr kumimoji="1" lang="ja-JP" altLang="en-US" dirty="0" smtClean="0"/>
              <a:t>とユーザ</a:t>
            </a:r>
            <a:r>
              <a:rPr kumimoji="1" lang="en-US" altLang="ja-JP" dirty="0" smtClean="0"/>
              <a:t>VM</a:t>
            </a:r>
            <a:r>
              <a:rPr kumimoji="1" lang="ja-JP" altLang="en-US" dirty="0" smtClean="0"/>
              <a:t>について，</a:t>
            </a:r>
            <a:endParaRPr kumimoji="1" lang="en-US" altLang="ja-JP" dirty="0" smtClean="0"/>
          </a:p>
          <a:p>
            <a:r>
              <a:rPr kumimoji="1" lang="en-US" altLang="ja-JP" dirty="0" smtClean="0"/>
              <a:t>VNC</a:t>
            </a:r>
            <a:r>
              <a:rPr kumimoji="1" lang="ja-JP" altLang="en-US" dirty="0" smtClean="0"/>
              <a:t>による入力を行った場合と行っていない場合を測定しました。</a:t>
            </a:r>
            <a:endParaRPr kumimoji="1" lang="en-US" altLang="ja-JP" dirty="0" smtClean="0"/>
          </a:p>
          <a:p>
            <a:r>
              <a:rPr kumimoji="1" lang="ja-JP" altLang="en-US" dirty="0" smtClean="0"/>
              <a:t>また，従来システムとの比較として，</a:t>
            </a:r>
            <a:endParaRPr kumimoji="1" lang="en-US" altLang="ja-JP" dirty="0" smtClean="0"/>
          </a:p>
          <a:p>
            <a:r>
              <a:rPr kumimoji="1" lang="ja-JP" altLang="en-US" dirty="0" smtClean="0"/>
              <a:t>独立した</a:t>
            </a:r>
            <a:r>
              <a:rPr kumimoji="1" lang="en-US" altLang="ja-JP" dirty="0" smtClean="0"/>
              <a:t>2</a:t>
            </a:r>
            <a:r>
              <a:rPr kumimoji="1" lang="ja-JP" altLang="en-US" dirty="0" err="1" smtClean="0"/>
              <a:t>つの</a:t>
            </a:r>
            <a:r>
              <a:rPr kumimoji="1" lang="en-US" altLang="ja-JP" dirty="0" smtClean="0"/>
              <a:t>VM</a:t>
            </a:r>
            <a:r>
              <a:rPr kumimoji="1" lang="ja-JP" altLang="en-US" dirty="0" smtClean="0"/>
              <a:t>を従来通りマイグレーションした場合も測定しました．</a:t>
            </a:r>
            <a:endParaRPr kumimoji="1" lang="en-US" altLang="ja-JP" dirty="0" smtClean="0"/>
          </a:p>
          <a:p>
            <a:endParaRPr kumimoji="1" lang="en-US" altLang="ja-JP" dirty="0" smtClean="0"/>
          </a:p>
          <a:p>
            <a:r>
              <a:rPr kumimoji="1" lang="ja-JP" altLang="en-US" dirty="0" smtClean="0"/>
              <a:t>実験結果はこのグラフに示す通りです。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まず上の＜指＞</a:t>
            </a:r>
            <a:r>
              <a:rPr kumimoji="1" lang="en-US" altLang="ja-JP" dirty="0" smtClean="0"/>
              <a:t>【</a:t>
            </a:r>
            <a:r>
              <a:rPr kumimoji="1" lang="ja-JP" altLang="en-US" dirty="0" smtClean="0"/>
              <a:t>赤い線</a:t>
            </a:r>
            <a:r>
              <a:rPr kumimoji="1" lang="en-US" altLang="ja-JP" dirty="0" smtClean="0"/>
              <a:t>】</a:t>
            </a:r>
            <a:r>
              <a:rPr kumimoji="1" lang="ja-JP" altLang="en-US" dirty="0" smtClean="0"/>
              <a:t>がドメイン</a:t>
            </a:r>
            <a:r>
              <a:rPr kumimoji="1" lang="en-US" altLang="ja-JP" dirty="0" smtClean="0"/>
              <a:t>R</a:t>
            </a:r>
            <a:r>
              <a:rPr kumimoji="1" lang="ja-JP" altLang="en-US" dirty="0" smtClean="0"/>
              <a:t>のダウンタイム、入力ありの場合となしの場合、</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下の＜指＞</a:t>
            </a:r>
            <a:r>
              <a:rPr kumimoji="1" lang="en-US" altLang="ja-JP" dirty="0" smtClean="0"/>
              <a:t>【</a:t>
            </a:r>
            <a:r>
              <a:rPr kumimoji="1" lang="ja-JP" altLang="en-US" dirty="0" smtClean="0"/>
              <a:t>青い線</a:t>
            </a:r>
            <a:r>
              <a:rPr kumimoji="1" lang="en-US" altLang="ja-JP" dirty="0" smtClean="0"/>
              <a:t>】</a:t>
            </a:r>
            <a:r>
              <a:rPr kumimoji="1" lang="ja-JP" altLang="en-US" dirty="0" smtClean="0"/>
              <a:t>がユーザ</a:t>
            </a:r>
            <a:r>
              <a:rPr kumimoji="1" lang="en-US" altLang="ja-JP" dirty="0" smtClean="0"/>
              <a:t>VM</a:t>
            </a:r>
            <a:r>
              <a:rPr kumimoji="1" lang="ja-JP" altLang="en-US" dirty="0" smtClean="0"/>
              <a:t>のダウンタイム、入力ありとなしの場合です。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真ん中の＜指＞</a:t>
            </a:r>
            <a:r>
              <a:rPr kumimoji="1" lang="en-US" altLang="ja-JP" dirty="0" smtClean="0"/>
              <a:t>【</a:t>
            </a:r>
            <a:r>
              <a:rPr kumimoji="1" lang="ja-JP" altLang="en-US" dirty="0" smtClean="0"/>
              <a:t>黒い線</a:t>
            </a:r>
            <a:r>
              <a:rPr kumimoji="1" lang="en-US" altLang="ja-JP" dirty="0" smtClean="0"/>
              <a:t>】</a:t>
            </a:r>
            <a:r>
              <a:rPr kumimoji="1" lang="ja-JP" altLang="en-US" dirty="0" smtClean="0"/>
              <a:t>が独立した２つの</a:t>
            </a:r>
            <a:r>
              <a:rPr kumimoji="1" lang="en-US" altLang="ja-JP" dirty="0" smtClean="0"/>
              <a:t>VM</a:t>
            </a:r>
            <a:r>
              <a:rPr kumimoji="1" lang="ja-JP" altLang="en-US" dirty="0" smtClean="0"/>
              <a:t>を同期なしでマイグレーションした場合です。</a:t>
            </a:r>
            <a:endParaRPr kumimoji="1" lang="en-US" altLang="ja-JP" dirty="0" smtClean="0"/>
          </a:p>
          <a:p>
            <a:endParaRPr kumimoji="1" lang="en-US" altLang="ja-JP" dirty="0" smtClean="0"/>
          </a:p>
          <a:p>
            <a:r>
              <a:rPr kumimoji="1" lang="ja-JP" altLang="en-US" dirty="0" smtClean="0"/>
              <a:t>ドメイン</a:t>
            </a:r>
            <a:r>
              <a:rPr kumimoji="1" lang="en-US" altLang="ja-JP" dirty="0" smtClean="0"/>
              <a:t>R</a:t>
            </a:r>
            <a:r>
              <a:rPr kumimoji="1" lang="ja-JP" altLang="en-US" dirty="0" smtClean="0"/>
              <a:t>とユーザ</a:t>
            </a:r>
            <a:r>
              <a:rPr kumimoji="1" lang="en-US" altLang="ja-JP" dirty="0" smtClean="0"/>
              <a:t>VM</a:t>
            </a:r>
            <a:r>
              <a:rPr kumimoji="1" lang="ja-JP" altLang="en-US" dirty="0" smtClean="0"/>
              <a:t>を比べると、ドメイン</a:t>
            </a:r>
            <a:r>
              <a:rPr kumimoji="1" lang="en-US" altLang="ja-JP" dirty="0" smtClean="0"/>
              <a:t>R</a:t>
            </a:r>
            <a:r>
              <a:rPr kumimoji="1" lang="ja-JP" altLang="en-US" dirty="0" smtClean="0"/>
              <a:t>のダウンタイムがとても大きい＜指＞ことがわかります。</a:t>
            </a:r>
            <a:endParaRPr kumimoji="1" lang="en-US" altLang="ja-JP" dirty="0" smtClean="0"/>
          </a:p>
          <a:p>
            <a:r>
              <a:rPr kumimoji="1" lang="ja-JP" altLang="en-US" dirty="0" smtClean="0"/>
              <a:t>これは、ドメイン</a:t>
            </a:r>
            <a:r>
              <a:rPr kumimoji="1" lang="en-US" altLang="ja-JP" dirty="0" smtClean="0"/>
              <a:t>R</a:t>
            </a:r>
            <a:r>
              <a:rPr kumimoji="1" lang="ja-JP" altLang="en-US" dirty="0" smtClean="0"/>
              <a:t>がユーザ</a:t>
            </a:r>
            <a:r>
              <a:rPr kumimoji="1" lang="en-US" altLang="ja-JP" dirty="0" smtClean="0"/>
              <a:t>VM</a:t>
            </a:r>
            <a:r>
              <a:rPr kumimoji="1" lang="ja-JP" altLang="en-US" dirty="0" smtClean="0"/>
              <a:t>を待つ同期待ちの影響がドメイン</a:t>
            </a:r>
            <a:r>
              <a:rPr kumimoji="1" lang="en-US" altLang="ja-JP" dirty="0" smtClean="0"/>
              <a:t>R</a:t>
            </a:r>
            <a:r>
              <a:rPr kumimoji="1" lang="ja-JP" altLang="en-US" dirty="0" smtClean="0"/>
              <a:t>に大きく出ていることが原因です。</a:t>
            </a:r>
            <a:endParaRPr kumimoji="1" lang="en-US" altLang="ja-JP" dirty="0" smtClean="0"/>
          </a:p>
          <a:p>
            <a:endParaRPr kumimoji="1" lang="en-US" altLang="ja-JP" dirty="0" smtClean="0"/>
          </a:p>
          <a:p>
            <a:r>
              <a:rPr kumimoji="1" lang="ja-JP" altLang="en-US" dirty="0" smtClean="0"/>
              <a:t>一方で、ユーザ</a:t>
            </a:r>
            <a:r>
              <a:rPr kumimoji="1" lang="en-US" altLang="ja-JP" dirty="0" smtClean="0"/>
              <a:t>VM</a:t>
            </a:r>
            <a:r>
              <a:rPr kumimoji="1" lang="ja-JP" altLang="en-US" dirty="0" smtClean="0"/>
              <a:t>のダウンタイムは同期なしで独立した２つの</a:t>
            </a:r>
            <a:r>
              <a:rPr kumimoji="1" lang="en-US" altLang="ja-JP" dirty="0" smtClean="0"/>
              <a:t>VM</a:t>
            </a:r>
            <a:r>
              <a:rPr kumimoji="1" lang="ja-JP" altLang="en-US" dirty="0" smtClean="0"/>
              <a:t>を</a:t>
            </a:r>
            <a:endParaRPr kumimoji="1" lang="en-US" altLang="ja-JP" dirty="0" smtClean="0"/>
          </a:p>
          <a:p>
            <a:r>
              <a:rPr kumimoji="1" lang="ja-JP" altLang="en-US" dirty="0" smtClean="0"/>
              <a:t>マイグレーションしたものよりもダウンタイムが短く＜指＞なっています。</a:t>
            </a:r>
            <a:endParaRPr kumimoji="1" lang="en-US" altLang="ja-JP" dirty="0" smtClean="0"/>
          </a:p>
          <a:p>
            <a:r>
              <a:rPr kumimoji="1" lang="ja-JP" altLang="en-US" dirty="0" smtClean="0"/>
              <a:t>これは、同期によりユーザ</a:t>
            </a:r>
            <a:r>
              <a:rPr kumimoji="1" lang="en-US" altLang="ja-JP" dirty="0" smtClean="0"/>
              <a:t>VM</a:t>
            </a:r>
            <a:r>
              <a:rPr kumimoji="1" lang="ja-JP" altLang="en-US" dirty="0" smtClean="0"/>
              <a:t>のマイグレーションが先に処理されるためと考えられます。</a:t>
            </a:r>
            <a:endParaRPr kumimoji="1" lang="en-US" altLang="ja-JP" dirty="0" smtClean="0"/>
          </a:p>
          <a:p>
            <a:endParaRPr kumimoji="1" lang="en-US" altLang="ja-JP" dirty="0" smtClean="0"/>
          </a:p>
          <a:p>
            <a:r>
              <a:rPr kumimoji="1" lang="ja-JP" altLang="en-US" dirty="0" smtClean="0"/>
              <a:t>また、ドメイン</a:t>
            </a:r>
            <a:r>
              <a:rPr kumimoji="1" lang="en-US" altLang="ja-JP" dirty="0" smtClean="0"/>
              <a:t>R</a:t>
            </a:r>
            <a:r>
              <a:rPr kumimoji="1" lang="ja-JP" altLang="en-US" dirty="0" smtClean="0"/>
              <a:t>とユーザ</a:t>
            </a:r>
            <a:r>
              <a:rPr kumimoji="1" lang="en-US" altLang="ja-JP" dirty="0" smtClean="0"/>
              <a:t>VM</a:t>
            </a:r>
            <a:r>
              <a:rPr kumimoji="1" lang="ja-JP" altLang="en-US" dirty="0" err="1" smtClean="0"/>
              <a:t>、</a:t>
            </a:r>
            <a:r>
              <a:rPr kumimoji="1" lang="ja-JP" altLang="en-US" dirty="0" smtClean="0"/>
              <a:t>それぞれの</a:t>
            </a:r>
            <a:r>
              <a:rPr kumimoji="1" lang="en-US" altLang="ja-JP" dirty="0" smtClean="0"/>
              <a:t>VM</a:t>
            </a:r>
            <a:r>
              <a:rPr kumimoji="1" lang="ja-JP" altLang="en-US" dirty="0" smtClean="0"/>
              <a:t>で、入力ありの場合となしの場合を見ますと、</a:t>
            </a:r>
            <a:endParaRPr kumimoji="1" lang="en-US" altLang="ja-JP" dirty="0" smtClean="0"/>
          </a:p>
          <a:p>
            <a:r>
              <a:rPr kumimoji="1" lang="ja-JP" altLang="en-US" dirty="0" smtClean="0"/>
              <a:t>＜指：これと、これ、そしてこれとこれ、ですね＞</a:t>
            </a:r>
            <a:endParaRPr kumimoji="1" lang="en-US" altLang="ja-JP" dirty="0" smtClean="0"/>
          </a:p>
          <a:p>
            <a:r>
              <a:rPr kumimoji="1" lang="ja-JP" altLang="en-US" dirty="0" smtClean="0"/>
              <a:t>ほぼ違いがないことがわかります。つまり、入力のダウンタイムへの影響は、小さいということがこの実験よりわかりました。</a:t>
            </a:r>
            <a:endParaRPr kumimoji="1" lang="en-US" altLang="ja-JP" dirty="0" smtClean="0"/>
          </a:p>
          <a:p>
            <a:r>
              <a:rPr kumimoji="1" lang="en-US" altLang="ja-JP" dirty="0" smtClean="0"/>
              <a:t>&lt;90+10=100&gt; - 18</a:t>
            </a:r>
            <a:r>
              <a:rPr kumimoji="1" lang="ja-JP" altLang="en-US" baseline="0" dirty="0" smtClean="0"/>
              <a:t> </a:t>
            </a:r>
            <a:r>
              <a:rPr kumimoji="1" lang="en-US" altLang="ja-JP" baseline="0" dirty="0" smtClean="0"/>
              <a:t>05</a:t>
            </a:r>
            <a:endParaRPr kumimoji="1" lang="en-US" altLang="ja-JP" dirty="0" smtClean="0"/>
          </a:p>
          <a:p>
            <a:endParaRPr kumimoji="1" lang="en-US" altLang="ja-JP" dirty="0" smtClean="0"/>
          </a:p>
          <a:p>
            <a:r>
              <a:rPr kumimoji="1" lang="en-US" altLang="ja-JP" dirty="0" smtClean="0"/>
              <a:t>--</a:t>
            </a:r>
          </a:p>
          <a:p>
            <a:endParaRPr kumimoji="1" lang="en-US" altLang="ja-JP" dirty="0" smtClean="0"/>
          </a:p>
          <a:p>
            <a:r>
              <a:rPr kumimoji="1" lang="ja-JP" altLang="en-US" dirty="0" smtClean="0"/>
              <a:t>＃グラフの影響　＝　青いグラフがユーザ</a:t>
            </a:r>
            <a:r>
              <a:rPr kumimoji="1" lang="en-US" altLang="ja-JP" dirty="0" smtClean="0"/>
              <a:t>VM</a:t>
            </a:r>
          </a:p>
          <a:p>
            <a:r>
              <a:rPr kumimoji="1" lang="ja-JP" altLang="en-US" dirty="0" smtClean="0"/>
              <a:t>＃ユーザ</a:t>
            </a:r>
            <a:r>
              <a:rPr kumimoji="1" lang="en-US" altLang="ja-JP" dirty="0" smtClean="0"/>
              <a:t>VM</a:t>
            </a:r>
            <a:r>
              <a:rPr kumimoji="1" lang="ja-JP" altLang="en-US" dirty="0" smtClean="0"/>
              <a:t>が優先されるために従来より早くなってしまっている</a:t>
            </a:r>
            <a:endParaRPr kumimoji="1" lang="en-US" altLang="ja-JP" dirty="0" smtClean="0"/>
          </a:p>
          <a:p>
            <a:r>
              <a:rPr kumimoji="1" lang="ja-JP" altLang="en-US" dirty="0" smtClean="0"/>
              <a:t>＃同期を取ることでユーザ</a:t>
            </a:r>
            <a:r>
              <a:rPr kumimoji="1" lang="en-US" altLang="ja-JP" dirty="0" smtClean="0"/>
              <a:t>VM</a:t>
            </a:r>
            <a:r>
              <a:rPr kumimoji="1" lang="ja-JP" altLang="en-US" dirty="0" smtClean="0"/>
              <a:t>が優先されるため＝同期を取ることでユーザ</a:t>
            </a:r>
            <a:r>
              <a:rPr kumimoji="1" lang="en-US" altLang="ja-JP" dirty="0" smtClean="0"/>
              <a:t>VM</a:t>
            </a:r>
            <a:r>
              <a:rPr kumimoji="1" lang="ja-JP" altLang="en-US" dirty="0" smtClean="0"/>
              <a:t>の方がダウンタイムが減ることがわかった</a:t>
            </a:r>
            <a:endParaRPr kumimoji="1" lang="en-US" altLang="ja-JP" dirty="0" smtClean="0"/>
          </a:p>
          <a:p>
            <a:r>
              <a:rPr kumimoji="1" lang="ja-JP" altLang="en-US" dirty="0" smtClean="0"/>
              <a:t>＃同期を取ることで競合が解消されて、結果として早くなっている</a:t>
            </a:r>
            <a:endParaRPr kumimoji="1" lang="en-US" altLang="ja-JP" dirty="0" smtClean="0"/>
          </a:p>
          <a:p>
            <a:r>
              <a:rPr kumimoji="1" lang="ja-JP" altLang="en-US" dirty="0" smtClean="0"/>
              <a:t>＃ドメイン</a:t>
            </a:r>
            <a:r>
              <a:rPr kumimoji="1" lang="en-US" altLang="ja-JP" dirty="0" smtClean="0"/>
              <a:t>R</a:t>
            </a:r>
            <a:r>
              <a:rPr kumimoji="1" lang="ja-JP" altLang="en-US" dirty="0" smtClean="0"/>
              <a:t>の方がかえって長くなってしまっている</a:t>
            </a:r>
            <a:endParaRPr kumimoji="1" lang="en-US" altLang="ja-JP" dirty="0" smtClean="0"/>
          </a:p>
          <a:p>
            <a:r>
              <a:rPr kumimoji="1" lang="ja-JP" altLang="en-US" dirty="0" smtClean="0"/>
              <a:t>＃ドメイン</a:t>
            </a:r>
            <a:r>
              <a:rPr kumimoji="1" lang="en-US" altLang="ja-JP" dirty="0" smtClean="0"/>
              <a:t>R</a:t>
            </a:r>
            <a:r>
              <a:rPr kumimoji="1" lang="ja-JP" altLang="en-US" dirty="0" smtClean="0"/>
              <a:t>が同期を待っている間にユーザ</a:t>
            </a:r>
            <a:r>
              <a:rPr kumimoji="1" lang="en-US" altLang="ja-JP" dirty="0" smtClean="0"/>
              <a:t>VM</a:t>
            </a:r>
          </a:p>
          <a:p>
            <a:r>
              <a:rPr kumimoji="1" lang="ja-JP" altLang="en-US" baseline="0" dirty="0" smtClean="0"/>
              <a:t>＃同期を待っているせいでダウンタイムが長くなっている</a:t>
            </a:r>
            <a:endParaRPr kumimoji="1" lang="en-US" altLang="ja-JP" baseline="0" dirty="0" smtClean="0"/>
          </a:p>
          <a:p>
            <a:r>
              <a:rPr kumimoji="1" lang="ja-JP" altLang="en-US" baseline="0" dirty="0" smtClean="0"/>
              <a:t>＃→ユーザ</a:t>
            </a:r>
            <a:r>
              <a:rPr kumimoji="1" lang="en-US" altLang="ja-JP" baseline="0" dirty="0" smtClean="0"/>
              <a:t>VM</a:t>
            </a:r>
            <a:r>
              <a:rPr kumimoji="1" lang="ja-JP" altLang="en-US" baseline="0" dirty="0" smtClean="0"/>
              <a:t>が先に進めてダウンタイムが短くなってしまう</a:t>
            </a:r>
            <a:endParaRPr kumimoji="1" lang="en-US" altLang="ja-JP" baseline="0" dirty="0" smtClean="0"/>
          </a:p>
          <a:p>
            <a:endParaRPr kumimoji="1" lang="en-US" altLang="ja-JP" dirty="0" smtClean="0"/>
          </a:p>
          <a:p>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20</a:t>
            </a:fld>
            <a:endParaRPr kumimoji="1" lang="ja-JP" altLang="en-US"/>
          </a:p>
        </p:txBody>
      </p:sp>
    </p:spTree>
    <p:extLst>
      <p:ext uri="{BB962C8B-B14F-4D97-AF65-F5344CB8AC3E}">
        <p14:creationId xmlns:p14="http://schemas.microsoft.com/office/powerpoint/2010/main" val="1846715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次にユーザが体感するダウンタイムの測定として，</a:t>
            </a:r>
            <a:endParaRPr kumimoji="1" lang="en-US" altLang="ja-JP" dirty="0" smtClean="0"/>
          </a:p>
          <a:p>
            <a:r>
              <a:rPr kumimoji="1" lang="en-US" altLang="ja-JP" dirty="0" smtClean="0"/>
              <a:t>VNC</a:t>
            </a:r>
            <a:r>
              <a:rPr kumimoji="1" lang="ja-JP" altLang="en-US" dirty="0" smtClean="0"/>
              <a:t>接続または</a:t>
            </a:r>
            <a:r>
              <a:rPr kumimoji="1" lang="en-US" altLang="ja-JP" dirty="0" smtClean="0"/>
              <a:t>SSH</a:t>
            </a:r>
            <a:r>
              <a:rPr kumimoji="1" lang="ja-JP" altLang="en-US" dirty="0" smtClean="0"/>
              <a:t>接続を行った場合のダウンタイムを測定しました。</a:t>
            </a:r>
            <a:endParaRPr kumimoji="1" lang="en-US" altLang="ja-JP" dirty="0" smtClean="0"/>
          </a:p>
          <a:p>
            <a:endParaRPr kumimoji="1" lang="en-US" altLang="ja-JP" dirty="0" smtClean="0"/>
          </a:p>
          <a:p>
            <a:r>
              <a:rPr kumimoji="1" lang="ja-JP" altLang="en-US" dirty="0" smtClean="0"/>
              <a:t>これはキーを</a:t>
            </a:r>
            <a:r>
              <a:rPr kumimoji="1" lang="en-US" altLang="ja-JP" baseline="0" dirty="0" smtClean="0"/>
              <a:t> 50 </a:t>
            </a:r>
            <a:r>
              <a:rPr kumimoji="1" lang="ja-JP" altLang="en-US" baseline="0" dirty="0" smtClean="0"/>
              <a:t>ミリ秒ごとに</a:t>
            </a:r>
            <a:r>
              <a:rPr kumimoji="1" lang="ja-JP" altLang="en-US" dirty="0" smtClean="0"/>
              <a:t>送り，同時マイグレーション時の最終段階で発生した</a:t>
            </a:r>
            <a:endParaRPr kumimoji="1" lang="en-US" altLang="ja-JP" dirty="0" smtClean="0"/>
          </a:p>
          <a:p>
            <a:r>
              <a:rPr kumimoji="1" lang="ja-JP" altLang="en-US" dirty="0" smtClean="0"/>
              <a:t>最長の応答時間をダウンタイムとしました。</a:t>
            </a:r>
            <a:endParaRPr kumimoji="1" lang="en-US" altLang="ja-JP" dirty="0" smtClean="0"/>
          </a:p>
          <a:p>
            <a:endParaRPr kumimoji="1" lang="en-US" altLang="ja-JP" dirty="0" smtClean="0"/>
          </a:p>
          <a:p>
            <a:r>
              <a:rPr kumimoji="1" lang="ja-JP" altLang="en-US" dirty="0" smtClean="0"/>
              <a:t>結果はこのグラフの通りで</a:t>
            </a:r>
            <a:r>
              <a:rPr kumimoji="1" lang="en-US" altLang="ja-JP" dirty="0" smtClean="0"/>
              <a:t>VNC</a:t>
            </a:r>
            <a:r>
              <a:rPr kumimoji="1" lang="ja-JP" altLang="en-US" dirty="0" smtClean="0"/>
              <a:t>の場合で最大</a:t>
            </a:r>
            <a:r>
              <a:rPr kumimoji="1" lang="ja-JP" altLang="en-US" baseline="0" dirty="0" smtClean="0"/>
              <a:t> </a:t>
            </a:r>
            <a:r>
              <a:rPr kumimoji="1" lang="en-US" altLang="ja-JP" dirty="0" smtClean="0"/>
              <a:t>827 </a:t>
            </a:r>
            <a:r>
              <a:rPr kumimoji="1" lang="ja-JP" altLang="en-US" dirty="0" smtClean="0"/>
              <a:t>ミリ秒，</a:t>
            </a:r>
            <a:endParaRPr kumimoji="1" lang="en-US" altLang="ja-JP" dirty="0" smtClean="0"/>
          </a:p>
          <a:p>
            <a:r>
              <a:rPr kumimoji="1" lang="en-US" altLang="ja-JP" dirty="0" smtClean="0"/>
              <a:t>SSH</a:t>
            </a:r>
            <a:r>
              <a:rPr kumimoji="1" lang="ja-JP" altLang="en-US" dirty="0" smtClean="0"/>
              <a:t>の場合で最大</a:t>
            </a:r>
            <a:r>
              <a:rPr kumimoji="1" lang="ja-JP" altLang="en-US" baseline="0" dirty="0" smtClean="0"/>
              <a:t> </a:t>
            </a:r>
            <a:r>
              <a:rPr kumimoji="1" lang="en-US" altLang="ja-JP" baseline="0" dirty="0" smtClean="0"/>
              <a:t>613 </a:t>
            </a:r>
            <a:r>
              <a:rPr kumimoji="1" lang="ja-JP" altLang="en-US" dirty="0" smtClean="0"/>
              <a:t>ミリ秒のダウンタイムが発生しました。</a:t>
            </a:r>
            <a:endParaRPr kumimoji="1" lang="en-US" altLang="ja-JP" dirty="0" smtClean="0"/>
          </a:p>
          <a:p>
            <a:r>
              <a:rPr kumimoji="1" lang="ja-JP" altLang="en-US" dirty="0" smtClean="0"/>
              <a:t>このグラフの通り、</a:t>
            </a:r>
            <a:r>
              <a:rPr kumimoji="1" lang="en-US" altLang="ja-JP" dirty="0" smtClean="0"/>
              <a:t>SSH</a:t>
            </a:r>
            <a:r>
              <a:rPr kumimoji="1" lang="ja-JP" altLang="en-US" dirty="0" smtClean="0"/>
              <a:t>はどのメモリ容量においても、ほぼ一定という結果になりました。</a:t>
            </a:r>
            <a:endParaRPr kumimoji="1" lang="en-US" altLang="ja-JP" dirty="0" smtClean="0"/>
          </a:p>
          <a:p>
            <a:endParaRPr kumimoji="1" lang="en-US" altLang="ja-JP" dirty="0" smtClean="0"/>
          </a:p>
          <a:p>
            <a:r>
              <a:rPr kumimoji="1" lang="en-US" altLang="ja-JP" dirty="0" smtClean="0"/>
              <a:t>VNC</a:t>
            </a:r>
            <a:r>
              <a:rPr kumimoji="1" lang="ja-JP" altLang="en-US" dirty="0" smtClean="0"/>
              <a:t>に関しては非常にばらつきが大きかったのですが、</a:t>
            </a:r>
            <a:endParaRPr kumimoji="1" lang="en-US" altLang="ja-JP" dirty="0" smtClean="0"/>
          </a:p>
          <a:p>
            <a:r>
              <a:rPr kumimoji="1" lang="ja-JP" altLang="en-US" dirty="0" smtClean="0"/>
              <a:t>これは</a:t>
            </a:r>
            <a:r>
              <a:rPr kumimoji="1" lang="en-US" altLang="ja-JP" dirty="0" smtClean="0"/>
              <a:t>VNC</a:t>
            </a:r>
            <a:r>
              <a:rPr kumimoji="1" lang="ja-JP" altLang="en-US" dirty="0" smtClean="0"/>
              <a:t>が複雑な処理をしているためと考えられます。</a:t>
            </a:r>
            <a:endParaRPr kumimoji="1" lang="en-US" altLang="ja-JP" dirty="0" smtClean="0"/>
          </a:p>
          <a:p>
            <a:r>
              <a:rPr kumimoji="1" lang="en-US" altLang="ja-JP" dirty="0" smtClean="0"/>
              <a:t>SSH</a:t>
            </a:r>
            <a:r>
              <a:rPr kumimoji="1" lang="ja-JP" altLang="en-US" dirty="0" smtClean="0"/>
              <a:t>の場合はばらつきは</a:t>
            </a:r>
            <a:r>
              <a:rPr kumimoji="1" lang="en-US" altLang="ja-JP" dirty="0" smtClean="0"/>
              <a:t>VNC</a:t>
            </a:r>
            <a:r>
              <a:rPr kumimoji="1" lang="ja-JP" altLang="en-US" dirty="0" smtClean="0"/>
              <a:t>と比較すると小さかったです。</a:t>
            </a:r>
            <a:endParaRPr kumimoji="1" lang="en-US" altLang="ja-JP" dirty="0" smtClean="0"/>
          </a:p>
          <a:p>
            <a:endParaRPr kumimoji="1" lang="en-US" altLang="ja-JP" dirty="0" smtClean="0"/>
          </a:p>
          <a:p>
            <a:r>
              <a:rPr kumimoji="1" lang="ja-JP" altLang="en-US" dirty="0" smtClean="0"/>
              <a:t>これらのダウンタイムは小さい数値とは言えませんが，</a:t>
            </a:r>
            <a:endParaRPr kumimoji="1" lang="en-US" altLang="ja-JP" dirty="0" smtClean="0"/>
          </a:p>
          <a:p>
            <a:r>
              <a:rPr kumimoji="1" lang="ja-JP" altLang="en-US" dirty="0" smtClean="0"/>
              <a:t>マイグレーションの最後の段階で一回だけ起こるものであるので，</a:t>
            </a:r>
            <a:endParaRPr kumimoji="1" lang="en-US" altLang="ja-JP" dirty="0" smtClean="0"/>
          </a:p>
          <a:p>
            <a:r>
              <a:rPr kumimoji="1" lang="ja-JP" altLang="en-US" dirty="0" smtClean="0"/>
              <a:t>許容範囲内の値であると考えています。</a:t>
            </a:r>
            <a:endParaRPr kumimoji="1" lang="en-US" altLang="ja-JP" dirty="0" smtClean="0"/>
          </a:p>
          <a:p>
            <a:endParaRPr kumimoji="1" lang="en-US" altLang="ja-JP" dirty="0" smtClean="0"/>
          </a:p>
          <a:p>
            <a:r>
              <a:rPr kumimoji="1" lang="en-US" altLang="ja-JP" dirty="0" smtClean="0"/>
              <a:t>&lt;65&gt;</a:t>
            </a:r>
            <a:r>
              <a:rPr kumimoji="1" lang="ja-JP" altLang="en-US" baseline="0" dirty="0" smtClean="0"/>
              <a:t> </a:t>
            </a:r>
            <a:r>
              <a:rPr kumimoji="1" lang="en-US" altLang="ja-JP" baseline="0" dirty="0" smtClean="0"/>
              <a:t>-</a:t>
            </a:r>
            <a:r>
              <a:rPr kumimoji="1" lang="en-US" altLang="ja-JP" dirty="0" smtClean="0"/>
              <a:t> 19</a:t>
            </a:r>
            <a:r>
              <a:rPr kumimoji="1" lang="en-US" altLang="ja-JP" baseline="0" dirty="0" smtClean="0"/>
              <a:t> 10</a:t>
            </a:r>
            <a:endParaRPr kumimoji="1" lang="en-US" altLang="ja-JP" dirty="0" smtClean="0"/>
          </a:p>
          <a:p>
            <a:endParaRPr kumimoji="1" lang="en-US" altLang="ja-JP" dirty="0" smtClean="0"/>
          </a:p>
          <a:p>
            <a:r>
              <a:rPr kumimoji="1" lang="en-US" altLang="ja-JP" dirty="0" smtClean="0"/>
              <a:t>--</a:t>
            </a:r>
          </a:p>
          <a:p>
            <a:r>
              <a:rPr kumimoji="1" lang="ja-JP" altLang="en-US" dirty="0" smtClean="0"/>
              <a:t>＃</a:t>
            </a:r>
            <a:r>
              <a:rPr kumimoji="1" lang="en-US" altLang="ja-JP" dirty="0" smtClean="0"/>
              <a:t>VM</a:t>
            </a:r>
            <a:r>
              <a:rPr kumimoji="1" lang="ja-JP" altLang="en-US" dirty="0" smtClean="0"/>
              <a:t>が再開されてもサービスを開始するまでは</a:t>
            </a:r>
            <a:endParaRPr kumimoji="1" lang="en-US" altLang="ja-JP" dirty="0" smtClean="0"/>
          </a:p>
          <a:p>
            <a:r>
              <a:rPr kumimoji="1" lang="en-US" altLang="ja-JP" dirty="0" smtClean="0"/>
              <a:t>#</a:t>
            </a:r>
            <a:r>
              <a:rPr kumimoji="1" lang="ja-JP" altLang="en-US" dirty="0" smtClean="0"/>
              <a:t>ＯＳのレジューム処理（ネットワーク）</a:t>
            </a:r>
            <a:endParaRPr kumimoji="1" lang="en-US" altLang="ja-JP" dirty="0" smtClean="0"/>
          </a:p>
          <a:p>
            <a:endParaRPr kumimoji="1" lang="en-US" altLang="ja-JP" dirty="0" smtClean="0"/>
          </a:p>
          <a:p>
            <a:r>
              <a:rPr kumimoji="1" lang="ja-JP" altLang="en-US" dirty="0" smtClean="0"/>
              <a:t>＃</a:t>
            </a:r>
            <a:r>
              <a:rPr kumimoji="1" lang="en-US" altLang="ja-JP" dirty="0" err="1" smtClean="0"/>
              <a:t>IaaS</a:t>
            </a:r>
            <a:r>
              <a:rPr kumimoji="1" lang="ja-JP" altLang="en-US" dirty="0" smtClean="0"/>
              <a:t>における仮想マシンのリモート接続においては管理を行うことがメインですので、</a:t>
            </a:r>
            <a:endParaRPr kumimoji="1" lang="en-US" altLang="ja-JP" dirty="0" smtClean="0"/>
          </a:p>
          <a:p>
            <a:r>
              <a:rPr kumimoji="1" lang="ja-JP" altLang="en-US" dirty="0" smtClean="0"/>
              <a:t>＃リアルタイム性は要求されないため、</a:t>
            </a:r>
            <a:endParaRPr kumimoji="1" lang="en-US" altLang="ja-JP" dirty="0" smtClean="0"/>
          </a:p>
          <a:p>
            <a:endParaRPr kumimoji="1" lang="en-US" altLang="ja-JP" dirty="0" smtClean="0"/>
          </a:p>
          <a:p>
            <a:r>
              <a:rPr kumimoji="1" lang="ja-JP" altLang="en-US" dirty="0" smtClean="0"/>
              <a:t>＃マイグレーションの最後の段階で一回だけ感じるだけなので、</a:t>
            </a:r>
            <a:endParaRPr kumimoji="1" lang="en-US" altLang="ja-JP" dirty="0" smtClean="0"/>
          </a:p>
          <a:p>
            <a:endParaRPr kumimoji="1" lang="en-US" altLang="ja-JP" dirty="0" smtClean="0"/>
          </a:p>
          <a:p>
            <a:r>
              <a:rPr kumimoji="1" lang="ja-JP" altLang="en-US" dirty="0" smtClean="0"/>
              <a:t>＃グラフの説明</a:t>
            </a:r>
            <a:endParaRPr kumimoji="1" lang="en-US" altLang="ja-JP" dirty="0" smtClean="0"/>
          </a:p>
          <a:p>
            <a:r>
              <a:rPr kumimoji="1" lang="ja-JP" altLang="en-US" dirty="0" smtClean="0"/>
              <a:t>＃</a:t>
            </a:r>
            <a:r>
              <a:rPr kumimoji="1" lang="en-US" altLang="ja-JP" dirty="0" smtClean="0"/>
              <a:t>SSH</a:t>
            </a:r>
            <a:r>
              <a:rPr kumimoji="1" lang="ja-JP" altLang="en-US" dirty="0" smtClean="0"/>
              <a:t>はほぼ一定</a:t>
            </a:r>
            <a:endParaRPr kumimoji="1" lang="en-US" altLang="ja-JP" dirty="0" smtClean="0"/>
          </a:p>
          <a:p>
            <a:r>
              <a:rPr kumimoji="1" lang="ja-JP" altLang="en-US" dirty="0" smtClean="0"/>
              <a:t>＃</a:t>
            </a:r>
            <a:r>
              <a:rPr kumimoji="1" lang="en-US" altLang="ja-JP" dirty="0" smtClean="0"/>
              <a:t>VNC</a:t>
            </a:r>
            <a:r>
              <a:rPr kumimoji="1" lang="ja-JP" altLang="en-US" dirty="0" smtClean="0"/>
              <a:t>は非常にばらつきが大きかった</a:t>
            </a:r>
            <a:endParaRPr kumimoji="1" lang="en-US" altLang="ja-JP" dirty="0" smtClean="0"/>
          </a:p>
          <a:p>
            <a:r>
              <a:rPr kumimoji="1" lang="ja-JP" altLang="en-US" dirty="0" smtClean="0"/>
              <a:t>＃</a:t>
            </a:r>
            <a:r>
              <a:rPr kumimoji="1" lang="en-US" altLang="ja-JP" dirty="0" smtClean="0"/>
              <a:t>VNC</a:t>
            </a:r>
            <a:r>
              <a:rPr kumimoji="1" lang="ja-JP" altLang="en-US" dirty="0" smtClean="0"/>
              <a:t>が複雑な処理をしているため</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21</a:t>
            </a:fld>
            <a:endParaRPr kumimoji="1" lang="ja-JP" altLang="en-US"/>
          </a:p>
        </p:txBody>
      </p:sp>
    </p:spTree>
    <p:extLst>
      <p:ext uri="{BB962C8B-B14F-4D97-AF65-F5344CB8AC3E}">
        <p14:creationId xmlns:p14="http://schemas.microsoft.com/office/powerpoint/2010/main" val="1846715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最後に同時マイグレーション中の性能低下の測定として，</a:t>
            </a:r>
            <a:endParaRPr kumimoji="1" lang="en-US" altLang="ja-JP" dirty="0" smtClean="0"/>
          </a:p>
          <a:p>
            <a:r>
              <a:rPr kumimoji="1" lang="ja-JP" altLang="en-US" dirty="0" smtClean="0"/>
              <a:t>マイグレーション中に</a:t>
            </a:r>
            <a:r>
              <a:rPr kumimoji="1" lang="en-US" altLang="ja-JP" dirty="0" smtClean="0"/>
              <a:t>VNC</a:t>
            </a:r>
            <a:r>
              <a:rPr kumimoji="1" lang="ja-JP" altLang="en-US" dirty="0" smtClean="0"/>
              <a:t>接続を行った場合の</a:t>
            </a:r>
            <a:endParaRPr kumimoji="1" lang="en-US" altLang="ja-JP" dirty="0" smtClean="0"/>
          </a:p>
          <a:p>
            <a:r>
              <a:rPr kumimoji="1" lang="ja-JP" altLang="en-US" dirty="0" smtClean="0"/>
              <a:t>キーボード入力の応答時間の変化を測定する実験を行いました。</a:t>
            </a:r>
            <a:endParaRPr kumimoji="1" lang="en-US" altLang="ja-JP" dirty="0" smtClean="0"/>
          </a:p>
          <a:p>
            <a:endParaRPr kumimoji="1" lang="en-US" altLang="ja-JP" dirty="0" smtClean="0"/>
          </a:p>
          <a:p>
            <a:r>
              <a:rPr kumimoji="1" lang="ja-JP" altLang="en-US" dirty="0" smtClean="0"/>
              <a:t>実験結果はこのグラフの通りで，</a:t>
            </a:r>
            <a:endParaRPr kumimoji="1" lang="en-US" altLang="ja-JP" dirty="0" smtClean="0"/>
          </a:p>
          <a:p>
            <a:r>
              <a:rPr kumimoji="1" lang="ja-JP" altLang="en-US" dirty="0" smtClean="0"/>
              <a:t>マイグレーションを開始すると応答時間が増加することが確認できました。</a:t>
            </a:r>
            <a:endParaRPr kumimoji="1" lang="en-US" altLang="ja-JP" dirty="0" smtClean="0"/>
          </a:p>
          <a:p>
            <a:r>
              <a:rPr kumimoji="1" lang="en-US" altLang="ja-JP" dirty="0" smtClean="0"/>
              <a:t>[</a:t>
            </a:r>
            <a:r>
              <a:rPr kumimoji="1" lang="ja-JP" altLang="en-US" dirty="0" smtClean="0"/>
              <a:t>指差し</a:t>
            </a:r>
            <a:r>
              <a:rPr kumimoji="1" lang="en-US" altLang="ja-JP" dirty="0" smtClean="0"/>
              <a:t>] </a:t>
            </a:r>
          </a:p>
          <a:p>
            <a:r>
              <a:rPr kumimoji="1" lang="ja-JP" altLang="en-US" dirty="0" smtClean="0"/>
              <a:t>増加した応答時間は 平均 </a:t>
            </a:r>
            <a:r>
              <a:rPr kumimoji="1" lang="en-US" altLang="ja-JP" dirty="0" smtClean="0"/>
              <a:t>5.4 </a:t>
            </a:r>
            <a:r>
              <a:rPr kumimoji="1" lang="ja-JP" altLang="en-US" dirty="0" smtClean="0"/>
              <a:t>ミリ秒で，</a:t>
            </a:r>
            <a:endParaRPr kumimoji="1" lang="en-US" altLang="ja-JP" dirty="0" smtClean="0"/>
          </a:p>
          <a:p>
            <a:r>
              <a:rPr kumimoji="1" lang="ja-JP" altLang="en-US" dirty="0" smtClean="0"/>
              <a:t>最終段階での応答時間，つまりユーザが感じるダウンタイムは </a:t>
            </a:r>
            <a:r>
              <a:rPr kumimoji="1" lang="en-US" altLang="ja-JP" dirty="0" smtClean="0"/>
              <a:t>744 </a:t>
            </a:r>
            <a:r>
              <a:rPr kumimoji="1" lang="ja-JP" altLang="en-US" dirty="0" smtClean="0"/>
              <a:t>ミリ秒でした。</a:t>
            </a:r>
            <a:endParaRPr kumimoji="1" lang="en-US" altLang="ja-JP" dirty="0" smtClean="0"/>
          </a:p>
          <a:p>
            <a:endParaRPr kumimoji="1" lang="en-US" altLang="ja-JP" dirty="0" smtClean="0"/>
          </a:p>
          <a:p>
            <a:r>
              <a:rPr kumimoji="1" lang="en-US" altLang="ja-JP" dirty="0" smtClean="0"/>
              <a:t>50</a:t>
            </a:r>
            <a:r>
              <a:rPr kumimoji="1" lang="ja-JP" altLang="en-US" dirty="0" smtClean="0"/>
              <a:t>秒 </a:t>
            </a:r>
            <a:r>
              <a:rPr kumimoji="1" lang="en-US" altLang="ja-JP" dirty="0" smtClean="0"/>
              <a:t>– 20</a:t>
            </a:r>
            <a:r>
              <a:rPr kumimoji="1" lang="en-US" altLang="ja-JP" baseline="0" dirty="0" smtClean="0"/>
              <a:t> 0</a:t>
            </a:r>
            <a:r>
              <a:rPr kumimoji="1" lang="en-US" altLang="ja-JP" dirty="0" smtClean="0"/>
              <a:t>0</a:t>
            </a:r>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22</a:t>
            </a:fld>
            <a:endParaRPr kumimoji="1" lang="ja-JP" altLang="en-US"/>
          </a:p>
        </p:txBody>
      </p:sp>
    </p:spTree>
    <p:extLst>
      <p:ext uri="{BB962C8B-B14F-4D97-AF65-F5344CB8AC3E}">
        <p14:creationId xmlns:p14="http://schemas.microsoft.com/office/powerpoint/2010/main" val="1846715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関連研究を紹介します。</a:t>
            </a:r>
            <a:r>
              <a:rPr kumimoji="1" lang="en-US" altLang="ja-JP" dirty="0" smtClean="0"/>
              <a:t>【</a:t>
            </a:r>
            <a:r>
              <a:rPr kumimoji="1" lang="ja-JP" altLang="en-US" dirty="0" smtClean="0"/>
              <a:t>ゆっくり</a:t>
            </a:r>
            <a:r>
              <a:rPr kumimoji="1" lang="en-US" altLang="ja-JP" dirty="0" smtClean="0"/>
              <a:t>】</a:t>
            </a:r>
          </a:p>
          <a:p>
            <a:endParaRPr kumimoji="1" lang="en-US" altLang="ja-JP" dirty="0" smtClean="0"/>
          </a:p>
          <a:p>
            <a:r>
              <a:rPr kumimoji="1" lang="ja-JP" altLang="en-US" dirty="0" smtClean="0"/>
              <a:t>まず</a:t>
            </a:r>
            <a:r>
              <a:rPr kumimoji="1" lang="en-US" altLang="ja-JP" dirty="0" smtClean="0"/>
              <a:t>VNC</a:t>
            </a:r>
            <a:r>
              <a:rPr kumimoji="1" lang="ja-JP" altLang="en-US" dirty="0" smtClean="0"/>
              <a:t>プロキシはプロキシを経由して</a:t>
            </a:r>
            <a:r>
              <a:rPr kumimoji="1" lang="en-US" altLang="ja-JP" dirty="0" smtClean="0"/>
              <a:t>VNC</a:t>
            </a:r>
            <a:r>
              <a:rPr kumimoji="1" lang="ja-JP" altLang="en-US" dirty="0" smtClean="0"/>
              <a:t>サーバに接続する手法です。</a:t>
            </a:r>
            <a:endParaRPr kumimoji="1" lang="en-US" altLang="ja-JP" dirty="0" smtClean="0"/>
          </a:p>
          <a:p>
            <a:r>
              <a:rPr kumimoji="1" lang="ja-JP" altLang="en-US" dirty="0" smtClean="0"/>
              <a:t>プロキシが透過的にマイグレーション先に再接続するため，</a:t>
            </a:r>
            <a:endParaRPr kumimoji="1" lang="en-US" altLang="ja-JP" dirty="0" smtClean="0"/>
          </a:p>
          <a:p>
            <a:r>
              <a:rPr kumimoji="1" lang="ja-JP" altLang="en-US" dirty="0" smtClean="0"/>
              <a:t>リモート接続を維持することができます。</a:t>
            </a:r>
            <a:endParaRPr kumimoji="1" lang="en-US" altLang="ja-JP" dirty="0" smtClean="0"/>
          </a:p>
          <a:p>
            <a:r>
              <a:rPr kumimoji="1" lang="ja-JP" altLang="en-US" dirty="0" smtClean="0"/>
              <a:t>しかしながら、マイグレーション時に管理</a:t>
            </a:r>
            <a:r>
              <a:rPr kumimoji="1" lang="en-US" altLang="ja-JP" dirty="0" smtClean="0"/>
              <a:t>VM</a:t>
            </a:r>
            <a:r>
              <a:rPr kumimoji="1" lang="ja-JP" altLang="en-US" dirty="0" smtClean="0"/>
              <a:t>上の入出力情報が失われてしまうという</a:t>
            </a:r>
            <a:endParaRPr kumimoji="1" lang="en-US" altLang="ja-JP" dirty="0" smtClean="0"/>
          </a:p>
          <a:p>
            <a:r>
              <a:rPr kumimoji="1" lang="ja-JP" altLang="en-US" dirty="0" smtClean="0"/>
              <a:t>欠点があります。</a:t>
            </a:r>
            <a:r>
              <a:rPr kumimoji="1" lang="en-US" altLang="ja-JP" dirty="0" smtClean="0"/>
              <a:t>&lt;3</a:t>
            </a:r>
            <a:r>
              <a:rPr kumimoji="1" lang="ja-JP" altLang="en-US" dirty="0" smtClean="0"/>
              <a:t>秒</a:t>
            </a:r>
            <a:r>
              <a:rPr kumimoji="1" lang="en-US" altLang="ja-JP" dirty="0" smtClean="0"/>
              <a:t>&gt;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a:t>
            </a:r>
            <a:r>
              <a:rPr kumimoji="1" lang="en-US" altLang="ja-JP" dirty="0" smtClean="0"/>
              <a:t>20:30</a:t>
            </a:r>
            <a:r>
              <a:rPr kumimoji="1" lang="ja-JP" altLang="en-US" dirty="0" smtClean="0"/>
              <a:t>＞</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次の</a:t>
            </a:r>
            <a:r>
              <a:rPr kumimoji="1" lang="en-US" altLang="ja-JP" dirty="0" smtClean="0"/>
              <a:t>SPICE</a:t>
            </a:r>
            <a:r>
              <a:rPr kumimoji="1" lang="ja-JP" altLang="en-US" dirty="0" smtClean="0"/>
              <a:t>は</a:t>
            </a:r>
            <a:r>
              <a:rPr kumimoji="1" lang="en-US" altLang="ja-JP" dirty="0" smtClean="0"/>
              <a:t>VNC</a:t>
            </a:r>
            <a:r>
              <a:rPr kumimoji="1" lang="ja-JP" altLang="en-US" dirty="0" smtClean="0"/>
              <a:t>と同様のリモート管理環境で，プロトコルレベルでマイグレーションをサポートしています。</a:t>
            </a:r>
            <a:endParaRPr kumimoji="1" lang="en-US" altLang="ja-JP" dirty="0" smtClean="0"/>
          </a:p>
          <a:p>
            <a:r>
              <a:rPr kumimoji="1" lang="en-US" altLang="ja-JP" dirty="0" smtClean="0"/>
              <a:t>SPICE </a:t>
            </a:r>
            <a:r>
              <a:rPr kumimoji="1" lang="ja-JP" altLang="en-US" dirty="0" smtClean="0"/>
              <a:t>クライアントが自動的にマイグレーション先に再接続することができるため，</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リモート接続を維持することができます。</a:t>
            </a:r>
            <a:endParaRPr kumimoji="1" lang="en-US" altLang="ja-JP" dirty="0" smtClean="0"/>
          </a:p>
          <a:p>
            <a:r>
              <a:rPr kumimoji="1" lang="ja-JP" altLang="en-US" dirty="0" smtClean="0"/>
              <a:t>しかし，仮想マシンの管理が特定のリモート管理システムに依存するという欠点があります。</a:t>
            </a:r>
            <a:endParaRPr kumimoji="1" lang="en-US" altLang="ja-JP" dirty="0" smtClean="0"/>
          </a:p>
          <a:p>
            <a:r>
              <a:rPr kumimoji="1" lang="en-US" altLang="ja-JP" dirty="0" smtClean="0"/>
              <a:t>D-MORE</a:t>
            </a:r>
            <a:r>
              <a:rPr kumimoji="1" lang="ja-JP" altLang="en-US" dirty="0" smtClean="0"/>
              <a:t>においては，</a:t>
            </a:r>
            <a:r>
              <a:rPr kumimoji="1" lang="en-US" altLang="ja-JP" dirty="0" smtClean="0"/>
              <a:t>VNC</a:t>
            </a:r>
            <a:r>
              <a:rPr kumimoji="1" lang="ja-JP" altLang="en-US" dirty="0" smtClean="0"/>
              <a:t>や</a:t>
            </a:r>
            <a:r>
              <a:rPr kumimoji="1" lang="en-US" altLang="ja-JP" dirty="0" smtClean="0"/>
              <a:t>SSH</a:t>
            </a:r>
            <a:r>
              <a:rPr kumimoji="1" lang="ja-JP" altLang="en-US" dirty="0" smtClean="0"/>
              <a:t>などの様々なリモート管理システムを用いて，</a:t>
            </a:r>
            <a:endParaRPr kumimoji="1" lang="en-US" altLang="ja-JP" dirty="0" smtClean="0"/>
          </a:p>
          <a:p>
            <a:r>
              <a:rPr kumimoji="1" lang="ja-JP" altLang="en-US" dirty="0" smtClean="0"/>
              <a:t>リモート管理を行うことができます。</a:t>
            </a:r>
            <a:r>
              <a:rPr kumimoji="1" lang="en-US" altLang="ja-JP" dirty="0" smtClean="0"/>
              <a:t>&lt;3</a:t>
            </a:r>
            <a:r>
              <a:rPr kumimoji="1" lang="ja-JP" altLang="en-US" dirty="0" smtClean="0"/>
              <a:t>秒</a:t>
            </a:r>
            <a:r>
              <a:rPr kumimoji="1" lang="en-US" altLang="ja-JP" dirty="0" smtClean="0"/>
              <a:t>&gt;</a:t>
            </a:r>
          </a:p>
          <a:p>
            <a:r>
              <a:rPr kumimoji="1" lang="ja-JP" altLang="en-US" dirty="0" smtClean="0"/>
              <a:t>　　　　　＜</a:t>
            </a:r>
            <a:r>
              <a:rPr kumimoji="1" lang="en-US" altLang="ja-JP" dirty="0" smtClean="0"/>
              <a:t>21:00</a:t>
            </a:r>
            <a:r>
              <a:rPr kumimoji="1" lang="ja-JP" altLang="en-US" dirty="0" smtClean="0"/>
              <a:t>＞</a:t>
            </a:r>
            <a:endParaRPr kumimoji="1" lang="en-US" altLang="ja-JP" dirty="0" smtClean="0"/>
          </a:p>
          <a:p>
            <a:r>
              <a:rPr kumimoji="1" lang="en-US" altLang="ja-JP" dirty="0" err="1" smtClean="0"/>
              <a:t>VMCoupler</a:t>
            </a:r>
            <a:r>
              <a:rPr kumimoji="1" lang="en-US" altLang="ja-JP" dirty="0" smtClean="0"/>
              <a:t> </a:t>
            </a:r>
            <a:r>
              <a:rPr kumimoji="1" lang="ja-JP" altLang="en-US" dirty="0" smtClean="0"/>
              <a:t>は</a:t>
            </a:r>
            <a:r>
              <a:rPr kumimoji="1" lang="en-US" altLang="ja-JP" dirty="0" smtClean="0"/>
              <a:t>IDS</a:t>
            </a:r>
            <a:r>
              <a:rPr kumimoji="1" lang="ja-JP" altLang="en-US" dirty="0" smtClean="0"/>
              <a:t>によってユーザ</a:t>
            </a:r>
            <a:r>
              <a:rPr kumimoji="1" lang="en-US" altLang="ja-JP" dirty="0" smtClean="0"/>
              <a:t>VM</a:t>
            </a:r>
            <a:r>
              <a:rPr kumimoji="1" lang="ja-JP" altLang="en-US" dirty="0" smtClean="0"/>
              <a:t>を監視するための専用の仮想マシン，ドメイン</a:t>
            </a:r>
            <a:r>
              <a:rPr kumimoji="1" lang="en-US" altLang="ja-JP" dirty="0" smtClean="0"/>
              <a:t>M</a:t>
            </a:r>
            <a:r>
              <a:rPr kumimoji="1" lang="ja-JP" altLang="en-US" dirty="0" err="1" smtClean="0"/>
              <a:t>を提</a:t>
            </a:r>
            <a:r>
              <a:rPr kumimoji="1" lang="ja-JP" altLang="en-US" dirty="0" smtClean="0"/>
              <a:t>供します。</a:t>
            </a:r>
            <a:endParaRPr kumimoji="1" lang="en-US" altLang="ja-JP" dirty="0" smtClean="0"/>
          </a:p>
          <a:p>
            <a:r>
              <a:rPr kumimoji="1" lang="ja-JP" altLang="en-US" dirty="0" smtClean="0"/>
              <a:t>ドメイン</a:t>
            </a:r>
            <a:r>
              <a:rPr kumimoji="1" lang="en-US" altLang="ja-JP" dirty="0" smtClean="0"/>
              <a:t>M</a:t>
            </a:r>
            <a:r>
              <a:rPr kumimoji="1" lang="ja-JP" altLang="en-US" dirty="0" smtClean="0"/>
              <a:t>とユーザ</a:t>
            </a:r>
            <a:r>
              <a:rPr kumimoji="1" lang="en-US" altLang="ja-JP" dirty="0" smtClean="0"/>
              <a:t>VM</a:t>
            </a:r>
            <a:r>
              <a:rPr kumimoji="1" lang="ja-JP" altLang="en-US" dirty="0" smtClean="0"/>
              <a:t>の同期を取りながら同時マイグレーションすることによって，</a:t>
            </a:r>
            <a:endParaRPr kumimoji="1" lang="en-US" altLang="ja-JP" dirty="0" smtClean="0"/>
          </a:p>
          <a:p>
            <a:r>
              <a:rPr kumimoji="1" lang="ja-JP" altLang="en-US" dirty="0" smtClean="0"/>
              <a:t>監視を維持したまま，マイグレーションを行うことができます。</a:t>
            </a:r>
            <a:endParaRPr kumimoji="1" lang="en-US" altLang="ja-JP" dirty="0" smtClean="0"/>
          </a:p>
          <a:p>
            <a:r>
              <a:rPr kumimoji="1" lang="ja-JP" altLang="en-US" dirty="0" smtClean="0"/>
              <a:t>同期を取りながらマイグレーションする点では</a:t>
            </a:r>
            <a:r>
              <a:rPr kumimoji="1" lang="en-US" altLang="ja-JP" dirty="0" smtClean="0"/>
              <a:t>D-MORE</a:t>
            </a:r>
            <a:r>
              <a:rPr kumimoji="1" lang="ja-JP" altLang="en-US" dirty="0" smtClean="0"/>
              <a:t>と同様ですが，</a:t>
            </a:r>
            <a:endParaRPr kumimoji="1" lang="en-US" altLang="ja-JP" dirty="0" smtClean="0"/>
          </a:p>
          <a:p>
            <a:r>
              <a:rPr kumimoji="1" lang="ja-JP" altLang="en-US" dirty="0" smtClean="0"/>
              <a:t>同期のタイミングに関しては</a:t>
            </a:r>
            <a:r>
              <a:rPr kumimoji="1" lang="en-US" altLang="ja-JP" dirty="0" smtClean="0"/>
              <a:t>D-MORE</a:t>
            </a:r>
            <a:r>
              <a:rPr kumimoji="1" lang="ja-JP" altLang="en-US" dirty="0" smtClean="0"/>
              <a:t>と大きく異なります。</a:t>
            </a:r>
            <a:endParaRPr kumimoji="1" lang="en-US" altLang="ja-JP" dirty="0" smtClean="0"/>
          </a:p>
          <a:p>
            <a:endParaRPr kumimoji="1" lang="en-US" altLang="ja-JP" dirty="0" smtClean="0"/>
          </a:p>
          <a:p>
            <a:r>
              <a:rPr kumimoji="1" lang="en-US" altLang="ja-JP" dirty="0" smtClean="0"/>
              <a:t>&lt;90&gt; - 21 30</a:t>
            </a:r>
            <a:r>
              <a:rPr kumimoji="1" lang="ja-JP" altLang="en-US" dirty="0" smtClean="0"/>
              <a:t>　←</a:t>
            </a:r>
            <a:r>
              <a:rPr kumimoji="1" lang="en-US" altLang="ja-JP" dirty="0" smtClean="0"/>
              <a:t>10</a:t>
            </a:r>
            <a:r>
              <a:rPr kumimoji="1" lang="ja-JP" altLang="en-US" dirty="0" smtClean="0"/>
              <a:t>～</a:t>
            </a:r>
            <a:r>
              <a:rPr kumimoji="1" lang="en-US" altLang="ja-JP" dirty="0" smtClean="0"/>
              <a:t>20</a:t>
            </a:r>
            <a:r>
              <a:rPr kumimoji="1" lang="ja-JP" altLang="en-US" dirty="0" smtClean="0"/>
              <a:t>秒はオーバしよう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23</a:t>
            </a:fld>
            <a:endParaRPr kumimoji="1" lang="ja-JP" altLang="en-US"/>
          </a:p>
        </p:txBody>
      </p:sp>
    </p:spTree>
    <p:extLst>
      <p:ext uri="{BB962C8B-B14F-4D97-AF65-F5344CB8AC3E}">
        <p14:creationId xmlns:p14="http://schemas.microsoft.com/office/powerpoint/2010/main" val="1497391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まとめです。</a:t>
            </a:r>
            <a:endParaRPr kumimoji="1" lang="en-US" altLang="ja-JP" dirty="0" smtClean="0"/>
          </a:p>
          <a:p>
            <a:r>
              <a:rPr kumimoji="1" lang="ja-JP" altLang="en-US" dirty="0" smtClean="0"/>
              <a:t>帯域外リモート管理の継続が可能なマイグレーションを実現するシステム，</a:t>
            </a:r>
            <a:r>
              <a:rPr kumimoji="1" lang="en-US" altLang="ja-JP" dirty="0" smtClean="0"/>
              <a:t>D-MORE</a:t>
            </a:r>
            <a:r>
              <a:rPr kumimoji="1" lang="ja-JP" altLang="en-US" dirty="0" smtClean="0"/>
              <a:t>を提案しました。</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smtClean="0">
                <a:solidFill>
                  <a:schemeClr val="tx1"/>
                </a:solidFill>
                <a:latin typeface="+mn-lt"/>
                <a:ea typeface="+mn-ea"/>
                <a:cs typeface="+mn-cs"/>
              </a:rPr>
              <a:t>　　　＜数秒待つ＞</a:t>
            </a:r>
            <a:endParaRPr kumimoji="1" lang="en-US" altLang="ja-JP" dirty="0" smtClean="0"/>
          </a:p>
          <a:p>
            <a:r>
              <a:rPr kumimoji="1" lang="en-US" altLang="ja-JP" dirty="0" smtClean="0"/>
              <a:t>D-MORE</a:t>
            </a:r>
            <a:r>
              <a:rPr kumimoji="1" lang="ja-JP" altLang="en-US" dirty="0" smtClean="0"/>
              <a:t>は</a:t>
            </a:r>
            <a:r>
              <a:rPr kumimoji="1" lang="ja-JP" altLang="en-US" sz="1200" b="0" i="0" u="none" strike="noStrike" kern="1200" baseline="0" dirty="0" smtClean="0">
                <a:solidFill>
                  <a:schemeClr val="tx1"/>
                </a:solidFill>
                <a:latin typeface="+mn-lt"/>
                <a:ea typeface="+mn-ea"/>
                <a:cs typeface="+mn-cs"/>
              </a:rPr>
              <a:t>マイグレーションが可能なリモート管理専用の</a:t>
            </a:r>
            <a:r>
              <a:rPr kumimoji="1" lang="en-US" altLang="ja-JP" sz="1200" b="0" i="0" u="none" strike="noStrike" kern="1200" baseline="0" dirty="0" smtClean="0">
                <a:solidFill>
                  <a:schemeClr val="tx1"/>
                </a:solidFill>
                <a:latin typeface="+mn-lt"/>
                <a:ea typeface="+mn-ea"/>
                <a:cs typeface="+mn-cs"/>
              </a:rPr>
              <a:t>VM</a:t>
            </a:r>
            <a:r>
              <a:rPr kumimoji="1" lang="ja-JP" altLang="en-US" sz="1200" b="0" i="0" u="none" strike="noStrike" kern="1200" baseline="0" dirty="0" smtClean="0">
                <a:solidFill>
                  <a:schemeClr val="tx1"/>
                </a:solidFill>
                <a:latin typeface="+mn-lt"/>
                <a:ea typeface="+mn-ea"/>
                <a:cs typeface="+mn-cs"/>
              </a:rPr>
              <a:t>であるドメイン</a:t>
            </a:r>
            <a:r>
              <a:rPr kumimoji="1" lang="en-US" altLang="ja-JP" sz="1200" b="0" i="0" u="none" strike="noStrike" kern="1200" baseline="0" dirty="0" smtClean="0">
                <a:solidFill>
                  <a:schemeClr val="tx1"/>
                </a:solidFill>
                <a:latin typeface="+mn-lt"/>
                <a:ea typeface="+mn-ea"/>
                <a:cs typeface="+mn-cs"/>
              </a:rPr>
              <a:t>R</a:t>
            </a:r>
            <a:r>
              <a:rPr kumimoji="1" lang="ja-JP" altLang="en-US" sz="1200" b="0" i="0" u="none" strike="noStrike" kern="1200" baseline="0" dirty="0" err="1" smtClean="0">
                <a:solidFill>
                  <a:schemeClr val="tx1"/>
                </a:solidFill>
                <a:latin typeface="+mn-lt"/>
                <a:ea typeface="+mn-ea"/>
                <a:cs typeface="+mn-cs"/>
              </a:rPr>
              <a:t>を提</a:t>
            </a:r>
            <a:r>
              <a:rPr kumimoji="1" lang="ja-JP" altLang="en-US" sz="1200" b="0" i="0" u="none" strike="noStrike" kern="1200" baseline="0" dirty="0" smtClean="0">
                <a:solidFill>
                  <a:schemeClr val="tx1"/>
                </a:solidFill>
                <a:latin typeface="+mn-lt"/>
                <a:ea typeface="+mn-ea"/>
                <a:cs typeface="+mn-cs"/>
              </a:rPr>
              <a:t>供します。</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そのドメイン</a:t>
            </a:r>
            <a:r>
              <a:rPr kumimoji="1" lang="en-US" altLang="ja-JP" sz="1200" b="0" i="0" u="none" strike="noStrike" kern="1200" baseline="0" dirty="0" smtClean="0">
                <a:solidFill>
                  <a:schemeClr val="tx1"/>
                </a:solidFill>
                <a:latin typeface="+mn-lt"/>
                <a:ea typeface="+mn-ea"/>
                <a:cs typeface="+mn-cs"/>
              </a:rPr>
              <a:t>R</a:t>
            </a:r>
            <a:r>
              <a:rPr kumimoji="1" lang="ja-JP" altLang="en-US" sz="1200" b="0" i="0" u="none" strike="noStrike" kern="1200" baseline="0" dirty="0" smtClean="0">
                <a:solidFill>
                  <a:schemeClr val="tx1"/>
                </a:solidFill>
                <a:latin typeface="+mn-lt"/>
                <a:ea typeface="+mn-ea"/>
                <a:cs typeface="+mn-cs"/>
              </a:rPr>
              <a:t>上でリモート管理サーバと仮想デバイスを動作させます。</a:t>
            </a:r>
            <a:endParaRPr kumimoji="1" lang="en-US" altLang="ja-JP" sz="1200" b="0" i="0" u="none" strike="noStrike" kern="1200" baseline="0" dirty="0" smtClean="0">
              <a:solidFill>
                <a:schemeClr val="tx1"/>
              </a:solidFill>
              <a:latin typeface="+mn-lt"/>
              <a:ea typeface="+mn-ea"/>
              <a:cs typeface="+mn-cs"/>
            </a:endParaRPr>
          </a:p>
          <a:p>
            <a:r>
              <a:rPr kumimoji="1" lang="ja-JP" altLang="en-US" dirty="0" smtClean="0"/>
              <a:t>そして，ドメイン</a:t>
            </a:r>
            <a:r>
              <a:rPr kumimoji="1" lang="en-US" altLang="ja-JP" dirty="0" smtClean="0"/>
              <a:t>R</a:t>
            </a:r>
            <a:r>
              <a:rPr kumimoji="1" lang="ja-JP" altLang="en-US" dirty="0" smtClean="0"/>
              <a:t>とユーザ</a:t>
            </a:r>
            <a:r>
              <a:rPr kumimoji="1" lang="en-US" altLang="ja-JP" dirty="0" smtClean="0"/>
              <a:t>VM</a:t>
            </a:r>
            <a:r>
              <a:rPr kumimoji="1" lang="ja-JP" altLang="en-US" dirty="0" smtClean="0"/>
              <a:t>の同期を取りながら同時マイグレーションすることによって，</a:t>
            </a:r>
            <a:endParaRPr kumimoji="1" lang="en-US" altLang="ja-JP" dirty="0" smtClean="0"/>
          </a:p>
          <a:p>
            <a:r>
              <a:rPr kumimoji="1" lang="ja-JP" altLang="en-US" dirty="0" smtClean="0"/>
              <a:t>ドメイン</a:t>
            </a:r>
            <a:r>
              <a:rPr kumimoji="1" lang="en-US" altLang="ja-JP" dirty="0" smtClean="0"/>
              <a:t>R</a:t>
            </a:r>
            <a:r>
              <a:rPr kumimoji="1" lang="ja-JP" altLang="en-US" dirty="0" smtClean="0"/>
              <a:t>とユーザ</a:t>
            </a:r>
            <a:r>
              <a:rPr kumimoji="1" lang="en-US" altLang="ja-JP" dirty="0" smtClean="0"/>
              <a:t>VM</a:t>
            </a:r>
            <a:r>
              <a:rPr kumimoji="1" lang="ja-JP" altLang="en-US" dirty="0" smtClean="0"/>
              <a:t>間の接続を維持することを可能にします。</a:t>
            </a:r>
            <a:endParaRPr kumimoji="1" lang="en-US" altLang="ja-JP" dirty="0" smtClean="0"/>
          </a:p>
          <a:p>
            <a:r>
              <a:rPr kumimoji="1" lang="ja-JP" altLang="en-US" dirty="0" smtClean="0"/>
              <a:t>さらに、マイグレーション中に入出力情報が失われることもありません。</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また，</a:t>
            </a:r>
            <a:r>
              <a:rPr kumimoji="1" lang="en-US" altLang="ja-JP" sz="1200" b="0" i="0" u="none" strike="noStrike" kern="1200" baseline="0" dirty="0" smtClean="0">
                <a:solidFill>
                  <a:schemeClr val="tx1"/>
                </a:solidFill>
                <a:latin typeface="+mn-lt"/>
                <a:ea typeface="+mn-ea"/>
                <a:cs typeface="+mn-cs"/>
              </a:rPr>
              <a:t>D-MORE</a:t>
            </a:r>
            <a:r>
              <a:rPr kumimoji="1" lang="ja-JP" altLang="en-US" sz="1200" b="0" i="0" u="none" strike="noStrike" kern="1200" baseline="0" dirty="0" smtClean="0">
                <a:solidFill>
                  <a:schemeClr val="tx1"/>
                </a:solidFill>
                <a:latin typeface="+mn-lt"/>
                <a:ea typeface="+mn-ea"/>
                <a:cs typeface="+mn-cs"/>
              </a:rPr>
              <a:t>の有効性を確かめる実験を行い，</a:t>
            </a:r>
            <a:endParaRPr kumimoji="1" lang="en-US" altLang="ja-JP" sz="1200" b="0" i="0" u="none" strike="noStrike" kern="1200" baseline="0" dirty="0" smtClean="0">
              <a:solidFill>
                <a:schemeClr val="tx1"/>
              </a:solidFill>
              <a:latin typeface="+mn-lt"/>
              <a:ea typeface="+mn-ea"/>
              <a:cs typeface="+mn-cs"/>
            </a:endParaRPr>
          </a:p>
          <a:p>
            <a:r>
              <a:rPr kumimoji="1" lang="en-US" altLang="ja-JP" sz="1200" b="0" i="0" u="none" strike="noStrike" kern="1200" baseline="0" dirty="0" smtClean="0">
                <a:solidFill>
                  <a:schemeClr val="tx1"/>
                </a:solidFill>
                <a:latin typeface="+mn-lt"/>
                <a:ea typeface="+mn-ea"/>
                <a:cs typeface="+mn-cs"/>
              </a:rPr>
              <a:t>D-MORE</a:t>
            </a:r>
            <a:r>
              <a:rPr kumimoji="1" lang="ja-JP" altLang="en-US" sz="1200" b="0" i="0" u="none" strike="noStrike" kern="1200" baseline="0" dirty="0" smtClean="0">
                <a:solidFill>
                  <a:schemeClr val="tx1"/>
                </a:solidFill>
                <a:latin typeface="+mn-lt"/>
                <a:ea typeface="+mn-ea"/>
                <a:cs typeface="+mn-cs"/>
              </a:rPr>
              <a:t>を用いた場合に入力情報が失われず、</a:t>
            </a:r>
            <a:endParaRPr kumimoji="1" lang="en-US" altLang="ja-JP" sz="1200" b="0" i="0" u="none" strike="noStrike" kern="1200" baseline="0" dirty="0" smtClean="0">
              <a:solidFill>
                <a:schemeClr val="tx1"/>
              </a:solidFill>
              <a:latin typeface="+mn-lt"/>
              <a:ea typeface="+mn-ea"/>
              <a:cs typeface="+mn-cs"/>
            </a:endParaRPr>
          </a:p>
          <a:p>
            <a:r>
              <a:rPr kumimoji="1" lang="en-US" altLang="ja-JP" sz="1200" b="0" i="0" u="none" strike="noStrike" kern="1200" baseline="0" dirty="0" smtClean="0">
                <a:solidFill>
                  <a:schemeClr val="tx1"/>
                </a:solidFill>
                <a:latin typeface="+mn-lt"/>
                <a:ea typeface="+mn-ea"/>
                <a:cs typeface="+mn-cs"/>
              </a:rPr>
              <a:t>D-MORE</a:t>
            </a:r>
            <a:r>
              <a:rPr kumimoji="1" lang="ja-JP" altLang="en-US" sz="1200" b="0" i="0" u="none" strike="noStrike" kern="1200" baseline="0" dirty="0" smtClean="0">
                <a:solidFill>
                  <a:schemeClr val="tx1"/>
                </a:solidFill>
                <a:latin typeface="+mn-lt"/>
                <a:ea typeface="+mn-ea"/>
                <a:cs typeface="+mn-cs"/>
              </a:rPr>
              <a:t>のオーバーヘッドが許容範囲内であることを確認しました。</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　　　＜数秒待つ＞</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今後の課題は，主に二つあります。</a:t>
            </a:r>
            <a:endParaRPr kumimoji="1" lang="en-US" altLang="ja-JP" sz="1200" b="0" i="0" u="none" strike="noStrike" kern="1200" baseline="0" dirty="0" smtClean="0">
              <a:solidFill>
                <a:schemeClr val="tx1"/>
              </a:solidFill>
              <a:latin typeface="+mn-lt"/>
              <a:ea typeface="+mn-ea"/>
              <a:cs typeface="+mn-cs"/>
            </a:endParaRPr>
          </a:p>
          <a:p>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まず一つ目は完全仮想化のゲスト</a:t>
            </a:r>
            <a:r>
              <a:rPr kumimoji="1" lang="en-US" altLang="ja-JP" sz="1200" b="0" i="0" u="none" strike="noStrike" kern="1200" baseline="0" dirty="0" smtClean="0">
                <a:solidFill>
                  <a:schemeClr val="tx1"/>
                </a:solidFill>
                <a:latin typeface="+mn-lt"/>
                <a:ea typeface="+mn-ea"/>
                <a:cs typeface="+mn-cs"/>
              </a:rPr>
              <a:t>OS</a:t>
            </a:r>
            <a:r>
              <a:rPr kumimoji="1" lang="ja-JP" altLang="en-US" sz="1200" b="0" i="0" u="none" strike="noStrike" kern="1200" baseline="0" dirty="0" smtClean="0">
                <a:solidFill>
                  <a:schemeClr val="tx1"/>
                </a:solidFill>
                <a:latin typeface="+mn-lt"/>
                <a:ea typeface="+mn-ea"/>
                <a:cs typeface="+mn-cs"/>
              </a:rPr>
              <a:t>に対応することです。</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現在は準仮想化と呼ばれる仮想化方式に対応し、</a:t>
            </a:r>
            <a:r>
              <a:rPr kumimoji="1" lang="en-US" altLang="ja-JP" sz="1200" b="0" i="0" u="none" strike="noStrike" kern="1200" baseline="0" dirty="0" smtClean="0">
                <a:solidFill>
                  <a:schemeClr val="tx1"/>
                </a:solidFill>
                <a:latin typeface="+mn-lt"/>
                <a:ea typeface="+mn-ea"/>
                <a:cs typeface="+mn-cs"/>
              </a:rPr>
              <a:t>Linux</a:t>
            </a:r>
            <a:r>
              <a:rPr kumimoji="1" lang="ja-JP" altLang="en-US" sz="1200" b="0" i="0" u="none" strike="noStrike" kern="1200" baseline="0" dirty="0" smtClean="0">
                <a:solidFill>
                  <a:schemeClr val="tx1"/>
                </a:solidFill>
                <a:latin typeface="+mn-lt"/>
                <a:ea typeface="+mn-ea"/>
                <a:cs typeface="+mn-cs"/>
              </a:rPr>
              <a:t>をはじめとしたオープンソースの</a:t>
            </a:r>
            <a:r>
              <a:rPr kumimoji="1" lang="en-US" altLang="ja-JP" sz="1200" b="0" i="0" u="none" strike="noStrike" kern="1200" baseline="0" dirty="0" smtClean="0">
                <a:solidFill>
                  <a:schemeClr val="tx1"/>
                </a:solidFill>
                <a:latin typeface="+mn-lt"/>
                <a:ea typeface="+mn-ea"/>
                <a:cs typeface="+mn-cs"/>
              </a:rPr>
              <a:t>OS</a:t>
            </a:r>
            <a:r>
              <a:rPr kumimoji="1" lang="ja-JP" altLang="en-US" sz="1200" b="0" i="0" u="none" strike="noStrike" kern="1200" baseline="0" dirty="0" smtClean="0">
                <a:solidFill>
                  <a:schemeClr val="tx1"/>
                </a:solidFill>
                <a:latin typeface="+mn-lt"/>
                <a:ea typeface="+mn-ea"/>
                <a:cs typeface="+mn-cs"/>
              </a:rPr>
              <a:t>を動作させることができますが、</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完全仮想化に対応することによって、</a:t>
            </a:r>
            <a:r>
              <a:rPr kumimoji="1" lang="en-US" altLang="ja-JP" sz="1200" b="0" i="0" u="none" strike="noStrike" kern="1200" baseline="0" dirty="0" smtClean="0">
                <a:solidFill>
                  <a:schemeClr val="tx1"/>
                </a:solidFill>
                <a:latin typeface="+mn-lt"/>
                <a:ea typeface="+mn-ea"/>
                <a:cs typeface="+mn-cs"/>
              </a:rPr>
              <a:t>Windows</a:t>
            </a:r>
            <a:r>
              <a:rPr kumimoji="1" lang="ja-JP" altLang="en-US" sz="1200" b="0" i="0" u="none" strike="noStrike" kern="1200" baseline="0" dirty="0" err="1" smtClean="0">
                <a:solidFill>
                  <a:schemeClr val="tx1"/>
                </a:solidFill>
                <a:latin typeface="+mn-lt"/>
                <a:ea typeface="+mn-ea"/>
                <a:cs typeface="+mn-cs"/>
              </a:rPr>
              <a:t>のような</a:t>
            </a:r>
            <a:r>
              <a:rPr kumimoji="1" lang="en-US" altLang="ja-JP" sz="1200" b="0" i="0" u="none" strike="noStrike" kern="1200" baseline="0" dirty="0" smtClean="0">
                <a:solidFill>
                  <a:schemeClr val="tx1"/>
                </a:solidFill>
                <a:latin typeface="+mn-lt"/>
                <a:ea typeface="+mn-ea"/>
                <a:cs typeface="+mn-cs"/>
              </a:rPr>
              <a:t>OS</a:t>
            </a:r>
            <a:r>
              <a:rPr kumimoji="1" lang="ja-JP" altLang="en-US" sz="1200" b="0" i="0" u="none" strike="noStrike" kern="1200" baseline="0" dirty="0" err="1" smtClean="0">
                <a:solidFill>
                  <a:schemeClr val="tx1"/>
                </a:solidFill>
                <a:latin typeface="+mn-lt"/>
                <a:ea typeface="+mn-ea"/>
                <a:cs typeface="+mn-cs"/>
              </a:rPr>
              <a:t>にも</a:t>
            </a:r>
            <a:r>
              <a:rPr kumimoji="1" lang="ja-JP" altLang="en-US" sz="1200" b="0" i="0" u="none" strike="noStrike" kern="1200" baseline="0" dirty="0" smtClean="0">
                <a:solidFill>
                  <a:schemeClr val="tx1"/>
                </a:solidFill>
                <a:latin typeface="+mn-lt"/>
                <a:ea typeface="+mn-ea"/>
                <a:cs typeface="+mn-cs"/>
              </a:rPr>
              <a:t>対応することができます。</a:t>
            </a:r>
            <a:endParaRPr kumimoji="1" lang="en-US" altLang="ja-JP" sz="1200" b="0" i="0" u="none" strike="noStrike" kern="1200" baseline="0" dirty="0" smtClean="0">
              <a:solidFill>
                <a:schemeClr val="tx1"/>
              </a:solidFill>
              <a:latin typeface="+mn-lt"/>
              <a:ea typeface="+mn-ea"/>
              <a:cs typeface="+mn-cs"/>
            </a:endParaRPr>
          </a:p>
          <a:p>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二つ目の課題はドメイン</a:t>
            </a:r>
            <a:r>
              <a:rPr kumimoji="1" lang="en-US" altLang="ja-JP" sz="1200" b="0" i="0" u="none" strike="noStrike" kern="1200" baseline="0" dirty="0" smtClean="0">
                <a:solidFill>
                  <a:schemeClr val="tx1"/>
                </a:solidFill>
                <a:latin typeface="+mn-lt"/>
                <a:ea typeface="+mn-ea"/>
                <a:cs typeface="+mn-cs"/>
              </a:rPr>
              <a:t>R</a:t>
            </a:r>
            <a:r>
              <a:rPr kumimoji="1" lang="ja-JP" altLang="en-US" sz="1200" b="0" i="0" u="none" strike="noStrike" kern="1200" baseline="0" dirty="0" smtClean="0">
                <a:solidFill>
                  <a:schemeClr val="tx1"/>
                </a:solidFill>
                <a:latin typeface="+mn-lt"/>
                <a:ea typeface="+mn-ea"/>
                <a:cs typeface="+mn-cs"/>
              </a:rPr>
              <a:t>のリソース消費量を削減することです。</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ドメイン</a:t>
            </a:r>
            <a:r>
              <a:rPr kumimoji="1" lang="en-US" altLang="ja-JP" sz="1200" b="0" i="0" u="none" strike="noStrike" kern="1200" baseline="0" dirty="0" smtClean="0">
                <a:solidFill>
                  <a:schemeClr val="tx1"/>
                </a:solidFill>
                <a:latin typeface="+mn-lt"/>
                <a:ea typeface="+mn-ea"/>
                <a:cs typeface="+mn-cs"/>
              </a:rPr>
              <a:t>R</a:t>
            </a:r>
            <a:r>
              <a:rPr kumimoji="1" lang="ja-JP" altLang="en-US" sz="1200" b="0" i="0" u="none" strike="noStrike" kern="1200" baseline="0" dirty="0" smtClean="0">
                <a:solidFill>
                  <a:schemeClr val="tx1"/>
                </a:solidFill>
                <a:latin typeface="+mn-lt"/>
                <a:ea typeface="+mn-ea"/>
                <a:cs typeface="+mn-cs"/>
              </a:rPr>
              <a:t>は現在通常の仮想マシンのシステムを使用して実装しているため、メモリを</a:t>
            </a:r>
            <a:r>
              <a:rPr kumimoji="1" lang="en-US" altLang="ja-JP" sz="1200" b="0" i="0" u="none" strike="noStrike" kern="1200" baseline="0" dirty="0" smtClean="0">
                <a:solidFill>
                  <a:schemeClr val="tx1"/>
                </a:solidFill>
                <a:latin typeface="+mn-lt"/>
                <a:ea typeface="+mn-ea"/>
                <a:cs typeface="+mn-cs"/>
              </a:rPr>
              <a:t>100MB</a:t>
            </a:r>
            <a:r>
              <a:rPr kumimoji="1" lang="ja-JP" altLang="en-US" sz="1200" b="0" i="0" u="none" strike="noStrike" kern="1200" baseline="0" dirty="0" smtClean="0">
                <a:solidFill>
                  <a:schemeClr val="tx1"/>
                </a:solidFill>
                <a:latin typeface="+mn-lt"/>
                <a:ea typeface="+mn-ea"/>
                <a:cs typeface="+mn-cs"/>
              </a:rPr>
              <a:t>以上割り当てる必要があります。</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今後はこれを </a:t>
            </a:r>
            <a:r>
              <a:rPr kumimoji="1" lang="en-US" altLang="ja-JP" sz="1200" b="0" i="0" u="none" strike="noStrike" kern="1200" baseline="0" dirty="0" err="1" smtClean="0">
                <a:solidFill>
                  <a:schemeClr val="tx1"/>
                </a:solidFill>
                <a:latin typeface="+mn-lt"/>
                <a:ea typeface="+mn-ea"/>
                <a:cs typeface="+mn-cs"/>
              </a:rPr>
              <a:t>Xen</a:t>
            </a:r>
            <a:r>
              <a:rPr kumimoji="1" lang="en-US" altLang="ja-JP" sz="1200" b="0" i="0" u="none" strike="noStrike" kern="1200" baseline="0" dirty="0" smtClean="0">
                <a:solidFill>
                  <a:schemeClr val="tx1"/>
                </a:solidFill>
                <a:latin typeface="+mn-lt"/>
                <a:ea typeface="+mn-ea"/>
                <a:cs typeface="+mn-cs"/>
              </a:rPr>
              <a:t> </a:t>
            </a:r>
            <a:r>
              <a:rPr kumimoji="1" lang="ja-JP" altLang="en-US" sz="1200" b="0" i="0" u="none" strike="noStrike" kern="1200" baseline="0" dirty="0" smtClean="0">
                <a:solidFill>
                  <a:schemeClr val="tx1"/>
                </a:solidFill>
                <a:latin typeface="+mn-lt"/>
                <a:ea typeface="+mn-ea"/>
                <a:cs typeface="+mn-cs"/>
              </a:rPr>
              <a:t>の </a:t>
            </a:r>
            <a:r>
              <a:rPr kumimoji="1" lang="en-US" altLang="ja-JP" sz="1200" b="0" i="0" u="none" strike="noStrike" kern="1200" baseline="0" dirty="0" err="1" smtClean="0">
                <a:solidFill>
                  <a:schemeClr val="tx1"/>
                </a:solidFill>
                <a:latin typeface="+mn-lt"/>
                <a:ea typeface="+mn-ea"/>
                <a:cs typeface="+mn-cs"/>
              </a:rPr>
              <a:t>MiniOS</a:t>
            </a:r>
            <a:r>
              <a:rPr kumimoji="1" lang="en-US" altLang="ja-JP" sz="1200" b="0" i="0" u="none" strike="noStrike" kern="1200" baseline="0" dirty="0" smtClean="0">
                <a:solidFill>
                  <a:schemeClr val="tx1"/>
                </a:solidFill>
                <a:latin typeface="+mn-lt"/>
                <a:ea typeface="+mn-ea"/>
                <a:cs typeface="+mn-cs"/>
              </a:rPr>
              <a:t> </a:t>
            </a:r>
            <a:r>
              <a:rPr kumimoji="1" lang="ja-JP" altLang="en-US" sz="1200" b="0" i="0" u="none" strike="noStrike" kern="1200" baseline="0" dirty="0" smtClean="0">
                <a:solidFill>
                  <a:schemeClr val="tx1"/>
                </a:solidFill>
                <a:latin typeface="+mn-lt"/>
                <a:ea typeface="+mn-ea"/>
                <a:cs typeface="+mn-cs"/>
              </a:rPr>
              <a:t>などのシステムを利用することによって、削減することを計画しています。</a:t>
            </a:r>
            <a:endParaRPr kumimoji="1" lang="en-US" altLang="ja-JP" sz="1200" b="0" i="0" u="none" strike="noStrike" kern="1200" baseline="0" dirty="0" smtClean="0">
              <a:solidFill>
                <a:schemeClr val="tx1"/>
              </a:solidFill>
              <a:latin typeface="+mn-lt"/>
              <a:ea typeface="+mn-ea"/>
              <a:cs typeface="+mn-cs"/>
            </a:endParaRPr>
          </a:p>
          <a:p>
            <a:endParaRPr kumimoji="1" lang="en-US" altLang="ja-JP" dirty="0" smtClean="0"/>
          </a:p>
          <a:p>
            <a:r>
              <a:rPr kumimoji="1" lang="en-US" altLang="ja-JP" dirty="0" smtClean="0"/>
              <a:t>90 - 23 00</a:t>
            </a:r>
            <a:endParaRPr kumimoji="1" lang="ja-JP" altLang="en-US" dirty="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24</a:t>
            </a:fld>
            <a:endParaRPr kumimoji="1" lang="ja-JP" altLang="en-US"/>
          </a:p>
        </p:txBody>
      </p:sp>
    </p:spTree>
    <p:extLst>
      <p:ext uri="{BB962C8B-B14F-4D97-AF65-F5344CB8AC3E}">
        <p14:creationId xmlns:p14="http://schemas.microsoft.com/office/powerpoint/2010/main" val="2782661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25</a:t>
            </a:fld>
            <a:endParaRPr kumimoji="1" lang="ja-JP" altLang="en-US"/>
          </a:p>
        </p:txBody>
      </p:sp>
    </p:spTree>
    <p:extLst>
      <p:ext uri="{BB962C8B-B14F-4D97-AF65-F5344CB8AC3E}">
        <p14:creationId xmlns:p14="http://schemas.microsoft.com/office/powerpoint/2010/main" val="2902523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この問題を解決するため，帯域外リモート管理と呼ばれるリモート管理手法が提供されています。</a:t>
            </a:r>
            <a:endParaRPr kumimoji="1" lang="en-US" altLang="ja-JP" dirty="0" smtClean="0"/>
          </a:p>
          <a:p>
            <a:endParaRPr kumimoji="1" lang="en-US" altLang="ja-JP" dirty="0" smtClean="0"/>
          </a:p>
          <a:p>
            <a:r>
              <a:rPr kumimoji="1" lang="ja-JP" altLang="en-US" dirty="0" smtClean="0"/>
              <a:t>この手法は障害に 強い リモート管理の手法で，</a:t>
            </a:r>
            <a:endParaRPr kumimoji="1" lang="en-US" altLang="ja-JP" dirty="0" smtClean="0"/>
          </a:p>
          <a:p>
            <a:r>
              <a:rPr kumimoji="1" lang="ja-JP" altLang="en-US" dirty="0" smtClean="0"/>
              <a:t>ユーザ</a:t>
            </a:r>
            <a:r>
              <a:rPr kumimoji="1" lang="en-US" altLang="ja-JP" dirty="0" smtClean="0"/>
              <a:t>VM</a:t>
            </a:r>
            <a:r>
              <a:rPr kumimoji="1" lang="ja-JP" altLang="en-US" dirty="0" smtClean="0"/>
              <a:t>におけるネットワーク障害の影響を受けないという特徴があります。</a:t>
            </a:r>
            <a:endParaRPr kumimoji="1" lang="en-US" altLang="ja-JP" dirty="0" smtClean="0"/>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この手法では，管理</a:t>
            </a:r>
            <a:r>
              <a:rPr kumimoji="1" lang="en-US" altLang="ja-JP" dirty="0" smtClean="0"/>
              <a:t>VM</a:t>
            </a:r>
            <a:r>
              <a:rPr kumimoji="1" lang="ja-JP" altLang="en-US" dirty="0" smtClean="0"/>
              <a:t>と呼ばれる，特殊な仮想マシンで，リモート管理サーバを動作させます。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ユーザはリモート管理クライアントからこのリモート管理サーバに接続して，（クリック）ユーザ</a:t>
            </a:r>
            <a:r>
              <a:rPr kumimoji="1" lang="en-US" altLang="ja-JP" dirty="0" smtClean="0"/>
              <a:t>VM</a:t>
            </a:r>
            <a:r>
              <a:rPr kumimoji="1" lang="ja-JP" altLang="en-US" dirty="0" smtClean="0"/>
              <a:t>を管理します。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＜ゆっくり＞</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このリモート管理サーバは仮想キーボードなどの仮想デバイス（クリック）を直接参照することが可能で，</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あたかも目の前のキーボードを扱うかのように管理を行うことができます。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（クリック）</a:t>
            </a:r>
            <a:r>
              <a:rPr kumimoji="1" lang="en-US" altLang="ja-JP" baseline="0" dirty="0" smtClean="0"/>
              <a:t> </a:t>
            </a:r>
            <a:r>
              <a:rPr kumimoji="1" lang="ja-JP" altLang="en-US" dirty="0" smtClean="0"/>
              <a:t>ネットワークの設定ミスなどでネットワークに障害が発生した場合には，</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（クリック） 仮想キーボードを通じて，障害の復旧が可能です。</a:t>
            </a:r>
            <a:endParaRPr kumimoji="1" lang="en-US" altLang="ja-JP" dirty="0" smtClean="0"/>
          </a:p>
          <a:p>
            <a:endParaRPr kumimoji="1" lang="en-US" altLang="ja-JP" dirty="0" smtClean="0"/>
          </a:p>
          <a:p>
            <a:r>
              <a:rPr kumimoji="1" lang="ja-JP" altLang="en-US" dirty="0" smtClean="0"/>
              <a:t>このように帯域外リモート管理を用いることによって，障害に強いリモート管理を実現することができます。</a:t>
            </a:r>
            <a:endParaRPr kumimoji="1" lang="en-US" altLang="ja-JP" dirty="0" smtClean="0"/>
          </a:p>
          <a:p>
            <a:endParaRPr kumimoji="1" lang="en-US" altLang="ja-JP" dirty="0" smtClean="0"/>
          </a:p>
          <a:p>
            <a:r>
              <a:rPr kumimoji="1" lang="en-US" altLang="ja-JP" dirty="0" smtClean="0"/>
              <a:t>--</a:t>
            </a:r>
          </a:p>
          <a:p>
            <a:r>
              <a:rPr kumimoji="1" lang="en-US" altLang="ja-JP" baseline="0" dirty="0" smtClean="0"/>
              <a:t>55 – 2 00</a:t>
            </a:r>
            <a:endParaRPr kumimoji="1" lang="ja-JP" altLang="en-US" dirty="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3</a:t>
            </a:fld>
            <a:endParaRPr kumimoji="1" lang="ja-JP" altLang="en-US"/>
          </a:p>
        </p:txBody>
      </p:sp>
    </p:spTree>
    <p:extLst>
      <p:ext uri="{BB962C8B-B14F-4D97-AF65-F5344CB8AC3E}">
        <p14:creationId xmlns:p14="http://schemas.microsoft.com/office/powerpoint/2010/main" val="1293321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しかしながら，帯域外リモート管理において，</a:t>
            </a:r>
            <a:endParaRPr kumimoji="1" lang="en-US" altLang="ja-JP" dirty="0" smtClean="0"/>
          </a:p>
          <a:p>
            <a:r>
              <a:rPr kumimoji="1" lang="ja-JP" altLang="en-US" dirty="0" smtClean="0"/>
              <a:t>仮想マシンのマイグレーションを行ったときに，リモート接続が切断されるという問題があります。</a:t>
            </a:r>
            <a:endParaRPr kumimoji="1" lang="en-US" altLang="ja-JP" dirty="0" smtClean="0"/>
          </a:p>
          <a:p>
            <a:endParaRPr kumimoji="1" lang="en-US" altLang="ja-JP" dirty="0" smtClean="0"/>
          </a:p>
          <a:p>
            <a:r>
              <a:rPr kumimoji="1" lang="ja-JP" altLang="en-US" dirty="0" smtClean="0"/>
              <a:t>マイグレーションとは仮想マシンを動作させたままで他のホストに移送することができる技術で，</a:t>
            </a:r>
            <a:endParaRPr kumimoji="1" lang="en-US" altLang="ja-JP" dirty="0" smtClean="0"/>
          </a:p>
          <a:p>
            <a:r>
              <a:rPr kumimoji="1" lang="ja-JP" altLang="en-US" dirty="0" smtClean="0"/>
              <a:t>物理マシンのメンテナンスや負荷分散を行うために、不可欠とされています。</a:t>
            </a:r>
            <a:endParaRPr kumimoji="1" lang="en-US" altLang="ja-JP" dirty="0" smtClean="0"/>
          </a:p>
          <a:p>
            <a:endParaRPr kumimoji="1" lang="en-US" altLang="ja-JP" dirty="0" smtClean="0"/>
          </a:p>
          <a:p>
            <a:r>
              <a:rPr kumimoji="1" lang="ja-JP" altLang="en-US" dirty="0" smtClean="0"/>
              <a:t>まず，ユーザ</a:t>
            </a:r>
            <a:r>
              <a:rPr kumimoji="1" lang="en-US" altLang="ja-JP" dirty="0" smtClean="0"/>
              <a:t>VM</a:t>
            </a:r>
            <a:r>
              <a:rPr kumimoji="1" lang="ja-JP" altLang="en-US" dirty="0" smtClean="0"/>
              <a:t>が（クリック）マイグレーションされると，仮想デバイスが削除されます。</a:t>
            </a:r>
            <a:endParaRPr kumimoji="1" lang="en-US" altLang="ja-JP" dirty="0" smtClean="0"/>
          </a:p>
          <a:p>
            <a:r>
              <a:rPr kumimoji="1" lang="ja-JP" altLang="en-US" dirty="0" smtClean="0"/>
              <a:t>それによって，マイグレーション元のリモート管理サーバが仮想デバイスにアクセスできなくなり，終了します。</a:t>
            </a:r>
            <a:endParaRPr kumimoji="1" lang="en-US" altLang="ja-JP" dirty="0" smtClean="0"/>
          </a:p>
          <a:p>
            <a:endParaRPr kumimoji="1" lang="en-US" altLang="ja-JP" dirty="0" smtClean="0"/>
          </a:p>
          <a:p>
            <a:r>
              <a:rPr kumimoji="1" lang="ja-JP" altLang="en-US" dirty="0" smtClean="0"/>
              <a:t>その結果として，リモート管理クライアントはサーバから切断されてしまいます。</a:t>
            </a:r>
            <a:endParaRPr kumimoji="1" lang="en-US" altLang="ja-JP" dirty="0" smtClean="0"/>
          </a:p>
          <a:p>
            <a:endParaRPr kumimoji="1" lang="en-US" altLang="ja-JP" dirty="0" smtClean="0"/>
          </a:p>
          <a:p>
            <a:r>
              <a:rPr kumimoji="1" lang="ja-JP" altLang="en-US" dirty="0" smtClean="0"/>
              <a:t>（クリック） 　　＜ゆっくり！＞</a:t>
            </a:r>
            <a:endParaRPr kumimoji="1" lang="en-US" altLang="ja-JP" dirty="0" smtClean="0"/>
          </a:p>
          <a:p>
            <a:r>
              <a:rPr kumimoji="1" lang="ja-JP" altLang="en-US" dirty="0" smtClean="0"/>
              <a:t>リモート管理クライアント側では，何が原因でリモート接続が切断されたかを認識することができませんので、</a:t>
            </a:r>
            <a:endParaRPr kumimoji="1" lang="en-US" altLang="ja-JP" dirty="0" smtClean="0"/>
          </a:p>
          <a:p>
            <a:r>
              <a:rPr kumimoji="1" lang="ja-JP" altLang="en-US" dirty="0" smtClean="0"/>
              <a:t>マイグレーション先に接続をつなぎ直すことが出来ず，そのまま接続が終了してしまいます。</a:t>
            </a:r>
            <a:endParaRPr kumimoji="1" lang="en-US" altLang="ja-JP" dirty="0" smtClean="0"/>
          </a:p>
          <a:p>
            <a:endParaRPr kumimoji="1" lang="en-US" altLang="ja-JP" dirty="0" smtClean="0"/>
          </a:p>
          <a:p>
            <a:r>
              <a:rPr kumimoji="1" lang="ja-JP" altLang="en-US" dirty="0" smtClean="0"/>
              <a:t>このとき，ユーザはなぜ接続が切れてしまったのかを特定する必要があります。</a:t>
            </a:r>
            <a:endParaRPr kumimoji="1" lang="en-US" altLang="ja-JP" dirty="0" smtClean="0"/>
          </a:p>
          <a:p>
            <a:endParaRPr kumimoji="1" lang="en-US" altLang="ja-JP" dirty="0" smtClean="0"/>
          </a:p>
          <a:p>
            <a:r>
              <a:rPr kumimoji="1" lang="ja-JP" altLang="en-US" dirty="0" smtClean="0"/>
              <a:t>＜</a:t>
            </a:r>
            <a:r>
              <a:rPr kumimoji="1" lang="en-US" altLang="ja-JP" dirty="0" smtClean="0"/>
              <a:t>3:00</a:t>
            </a:r>
            <a:r>
              <a:rPr kumimoji="1" lang="ja-JP" altLang="en-US" dirty="0" smtClean="0"/>
              <a:t>＞</a:t>
            </a:r>
            <a:r>
              <a:rPr kumimoji="1" lang="en-US" altLang="ja-JP" baseline="0" dirty="0" smtClean="0"/>
              <a:t> </a:t>
            </a:r>
            <a:r>
              <a:rPr kumimoji="1" lang="ja-JP" altLang="en-US" baseline="0" dirty="0" smtClean="0"/>
              <a:t>ここで、</a:t>
            </a:r>
            <a:r>
              <a:rPr kumimoji="1" lang="ja-JP" altLang="en-US" dirty="0" smtClean="0"/>
              <a:t>マイグレーションが原因と特定した上で，</a:t>
            </a:r>
            <a:endParaRPr kumimoji="1" lang="en-US" altLang="ja-JP" dirty="0" smtClean="0"/>
          </a:p>
          <a:p>
            <a:r>
              <a:rPr kumimoji="1" lang="ja-JP" altLang="en-US" dirty="0" smtClean="0"/>
              <a:t>マイグレーション先を確認し，手動でマイグレーション先のサーバに，つなぎ直す必要があり，</a:t>
            </a:r>
            <a:endParaRPr kumimoji="1" lang="en-US" altLang="ja-JP" dirty="0" smtClean="0"/>
          </a:p>
          <a:p>
            <a:r>
              <a:rPr kumimoji="1" lang="ja-JP" altLang="en-US" dirty="0" smtClean="0"/>
              <a:t>ユーザに非常に大きな負担がかかってしまいます。</a:t>
            </a:r>
            <a:endParaRPr kumimoji="1" lang="en-US" altLang="ja-JP" dirty="0" smtClean="0"/>
          </a:p>
          <a:p>
            <a:endParaRPr kumimoji="1" lang="en-US" altLang="ja-JP" dirty="0" smtClean="0"/>
          </a:p>
          <a:p>
            <a:r>
              <a:rPr kumimoji="1" lang="en-US" altLang="ja-JP" dirty="0" smtClean="0"/>
              <a:t>--</a:t>
            </a:r>
          </a:p>
          <a:p>
            <a:r>
              <a:rPr kumimoji="1" lang="en-US" altLang="ja-JP" dirty="0" smtClean="0"/>
              <a:t>75 - 3 15</a:t>
            </a:r>
          </a:p>
          <a:p>
            <a:endParaRPr kumimoji="1" lang="en-US" altLang="ja-JP" dirty="0" smtClean="0"/>
          </a:p>
          <a:p>
            <a:r>
              <a:rPr kumimoji="1" lang="en-US" altLang="ja-JP" dirty="0" smtClean="0"/>
              <a:t>#</a:t>
            </a:r>
            <a:r>
              <a:rPr kumimoji="1" lang="ja-JP" altLang="en-US" dirty="0" smtClean="0"/>
              <a:t>？完全仮想化も？</a:t>
            </a:r>
            <a:endParaRPr kumimoji="1" lang="en-US" altLang="ja-JP" dirty="0" smtClean="0"/>
          </a:p>
          <a:p>
            <a:r>
              <a:rPr kumimoji="1" lang="en-US" altLang="ja-JP" dirty="0" smtClean="0"/>
              <a:t>#</a:t>
            </a:r>
            <a:r>
              <a:rPr kumimoji="1" lang="ja-JP" altLang="en-US" dirty="0" smtClean="0"/>
              <a:t>完全仮想化の仮想キーボードの場合には，入力を自身のバッファに保持しているため，</a:t>
            </a:r>
            <a:endParaRPr kumimoji="1" lang="en-US" altLang="ja-JP" dirty="0" smtClean="0"/>
          </a:p>
          <a:p>
            <a:r>
              <a:rPr kumimoji="1" lang="en-US" altLang="ja-JP" dirty="0" smtClean="0"/>
              <a:t>#</a:t>
            </a:r>
            <a:r>
              <a:rPr kumimoji="1" lang="ja-JP" altLang="en-US" dirty="0" smtClean="0"/>
              <a:t>ユーザ</a:t>
            </a:r>
            <a:r>
              <a:rPr kumimoji="1" lang="en-US" altLang="ja-JP" dirty="0" smtClean="0"/>
              <a:t>VM </a:t>
            </a:r>
            <a:r>
              <a:rPr kumimoji="1" lang="ja-JP" altLang="en-US" dirty="0" smtClean="0"/>
              <a:t>から読み込まれていない入力は仮想キーボードの消滅とともに失われる。</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4</a:t>
            </a:fld>
            <a:endParaRPr kumimoji="1" lang="ja-JP" altLang="en-US"/>
          </a:p>
        </p:txBody>
      </p:sp>
    </p:spTree>
    <p:extLst>
      <p:ext uri="{BB962C8B-B14F-4D97-AF65-F5344CB8AC3E}">
        <p14:creationId xmlns:p14="http://schemas.microsoft.com/office/powerpoint/2010/main" val="1369189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さらに，マイグレーション時にキーボード入力情報が失われるという可能性があります。</a:t>
            </a:r>
            <a:endParaRPr kumimoji="1" lang="en-US" altLang="ja-JP" dirty="0" smtClean="0"/>
          </a:p>
          <a:p>
            <a:r>
              <a:rPr kumimoji="1" lang="ja-JP" altLang="en-US" dirty="0" smtClean="0"/>
              <a:t>（クリック）</a:t>
            </a:r>
            <a:endParaRPr kumimoji="1" lang="en-US" altLang="ja-JP" dirty="0" smtClean="0"/>
          </a:p>
          <a:p>
            <a:endParaRPr kumimoji="1" lang="en-US" altLang="ja-JP" dirty="0" smtClean="0"/>
          </a:p>
          <a:p>
            <a:r>
              <a:rPr kumimoji="1" lang="ja-JP" altLang="en-US" dirty="0" smtClean="0"/>
              <a:t>まず，ネットワーク上で送信中でリモート管理サーバに渡されていないデータについては，</a:t>
            </a:r>
            <a:endParaRPr kumimoji="1" lang="en-US" altLang="ja-JP" dirty="0" smtClean="0"/>
          </a:p>
          <a:p>
            <a:r>
              <a:rPr kumimoji="1" lang="ja-JP" altLang="en-US" dirty="0" smtClean="0"/>
              <a:t>（クリック）リモート接続の切断によって破棄されてしまいます。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＜ゆっくり！＞</a:t>
            </a:r>
            <a:endParaRPr kumimoji="1" lang="en-US" altLang="ja-JP" dirty="0" smtClean="0"/>
          </a:p>
          <a:p>
            <a:r>
              <a:rPr kumimoji="1" lang="ja-JP" altLang="en-US" dirty="0" smtClean="0"/>
              <a:t>次に，リモート管理サーバで処理中で，仮想デバイスに渡されていないデータについては，</a:t>
            </a:r>
            <a:endParaRPr kumimoji="1" lang="en-US" altLang="ja-JP" dirty="0" smtClean="0"/>
          </a:p>
          <a:p>
            <a:r>
              <a:rPr kumimoji="1" lang="ja-JP" altLang="en-US" dirty="0" smtClean="0"/>
              <a:t>（クリック）リモート管理サーバが終了するため，失われてしまいます。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a:t>
            </a:r>
            <a:r>
              <a:rPr kumimoji="1" lang="en-US" altLang="ja-JP" dirty="0" smtClean="0"/>
              <a:t>3:45</a:t>
            </a:r>
            <a:r>
              <a:rPr kumimoji="1" lang="ja-JP" altLang="en-US" dirty="0" smtClean="0"/>
              <a:t>＞</a:t>
            </a:r>
            <a:endParaRPr kumimoji="1" lang="en-US" altLang="ja-JP" dirty="0" smtClean="0"/>
          </a:p>
          <a:p>
            <a:r>
              <a:rPr kumimoji="1" lang="ja-JP" altLang="en-US" dirty="0" smtClean="0"/>
              <a:t>さらに，仮想デバイスで処理中で，ユーザ</a:t>
            </a:r>
            <a:r>
              <a:rPr kumimoji="1" lang="en-US" altLang="ja-JP" dirty="0" smtClean="0"/>
              <a:t>VM</a:t>
            </a:r>
            <a:r>
              <a:rPr kumimoji="1" lang="ja-JP" altLang="en-US" dirty="0" smtClean="0"/>
              <a:t>に渡されていないデータについては，</a:t>
            </a:r>
            <a:endParaRPr kumimoji="1" lang="en-US" altLang="ja-JP" dirty="0" smtClean="0"/>
          </a:p>
          <a:p>
            <a:r>
              <a:rPr kumimoji="1" lang="ja-JP" altLang="en-US" dirty="0" smtClean="0"/>
              <a:t>（クリック）仮想デバイスが削除されるため，失われてしまいます。</a:t>
            </a:r>
            <a:endParaRPr kumimoji="1" lang="en-US" altLang="ja-JP" dirty="0" smtClean="0"/>
          </a:p>
          <a:p>
            <a:endParaRPr kumimoji="1" lang="en-US" altLang="ja-JP" dirty="0" smtClean="0"/>
          </a:p>
          <a:p>
            <a:r>
              <a:rPr kumimoji="1" lang="ja-JP" altLang="en-US" dirty="0" smtClean="0"/>
              <a:t>このように，失われてしまったキーボード入力はユーザがもう一度行う必要があります。</a:t>
            </a:r>
            <a:endParaRPr kumimoji="1" lang="en-US" altLang="ja-JP" dirty="0" smtClean="0"/>
          </a:p>
          <a:p>
            <a:endParaRPr kumimoji="1" lang="en-US" altLang="ja-JP" dirty="0" smtClean="0"/>
          </a:p>
          <a:p>
            <a:r>
              <a:rPr kumimoji="1" lang="en-US" altLang="ja-JP" dirty="0" smtClean="0"/>
              <a:t>&lt;45&gt; - 4 00</a:t>
            </a:r>
          </a:p>
          <a:p>
            <a:endParaRPr kumimoji="1" lang="en-US" altLang="ja-JP" dirty="0" smtClean="0"/>
          </a:p>
          <a:p>
            <a:endParaRPr kumimoji="1" lang="en-US" altLang="ja-JP" dirty="0" smtClean="0"/>
          </a:p>
          <a:p>
            <a:r>
              <a:rPr kumimoji="1" lang="en-US" altLang="ja-JP" dirty="0" smtClean="0"/>
              <a:t>--</a:t>
            </a:r>
          </a:p>
          <a:p>
            <a:r>
              <a:rPr kumimoji="1" lang="en-US" altLang="ja-JP" dirty="0" smtClean="0"/>
              <a:t>#</a:t>
            </a:r>
            <a:r>
              <a:rPr kumimoji="1" lang="ja-JP" altLang="en-US" dirty="0" smtClean="0"/>
              <a:t>？完全仮想化も？</a:t>
            </a:r>
            <a:endParaRPr kumimoji="1" lang="en-US" altLang="ja-JP" dirty="0" smtClean="0"/>
          </a:p>
          <a:p>
            <a:r>
              <a:rPr kumimoji="1" lang="en-US" altLang="ja-JP" dirty="0" smtClean="0"/>
              <a:t>#</a:t>
            </a:r>
            <a:r>
              <a:rPr kumimoji="1" lang="ja-JP" altLang="en-US" dirty="0" smtClean="0"/>
              <a:t>完全仮想化の仮想キーボードの場合には，入力を自身のバッファに保持しているため，</a:t>
            </a:r>
            <a:endParaRPr kumimoji="1" lang="en-US" altLang="ja-JP" dirty="0" smtClean="0"/>
          </a:p>
          <a:p>
            <a:r>
              <a:rPr kumimoji="1" lang="en-US" altLang="ja-JP" dirty="0" smtClean="0"/>
              <a:t>#</a:t>
            </a:r>
            <a:r>
              <a:rPr kumimoji="1" lang="ja-JP" altLang="en-US" dirty="0" smtClean="0"/>
              <a:t>ユーザ</a:t>
            </a:r>
            <a:r>
              <a:rPr kumimoji="1" lang="en-US" altLang="ja-JP" dirty="0" smtClean="0"/>
              <a:t>VM </a:t>
            </a:r>
            <a:r>
              <a:rPr kumimoji="1" lang="ja-JP" altLang="en-US" dirty="0" smtClean="0"/>
              <a:t>から読み込まれていない入力は仮想キーボードの消滅とともに失われる。</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5</a:t>
            </a:fld>
            <a:endParaRPr kumimoji="1" lang="ja-JP" altLang="en-US"/>
          </a:p>
        </p:txBody>
      </p:sp>
    </p:spTree>
    <p:extLst>
      <p:ext uri="{BB962C8B-B14F-4D97-AF65-F5344CB8AC3E}">
        <p14:creationId xmlns:p14="http://schemas.microsoft.com/office/powerpoint/2010/main" val="1369189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そこで，このような問題を解決するために，＜ゆっくり＞</a:t>
            </a:r>
            <a:endParaRPr kumimoji="1" lang="en-US" altLang="ja-JP" dirty="0" smtClean="0"/>
          </a:p>
          <a:p>
            <a:r>
              <a:rPr kumimoji="1" lang="ja-JP" altLang="en-US" dirty="0" smtClean="0"/>
              <a:t>ユーザ</a:t>
            </a:r>
            <a:r>
              <a:rPr kumimoji="1" lang="en-US" altLang="ja-JP" dirty="0" smtClean="0"/>
              <a:t>VM</a:t>
            </a:r>
            <a:r>
              <a:rPr kumimoji="1" lang="ja-JP" altLang="en-US" dirty="0" smtClean="0"/>
              <a:t>をマイグレーションしても，帯域外リモート管理の継続を可能にするシステム，</a:t>
            </a:r>
            <a:r>
              <a:rPr kumimoji="1" lang="en-US" altLang="ja-JP" dirty="0" smtClean="0"/>
              <a:t>D-MORE</a:t>
            </a:r>
            <a:r>
              <a:rPr kumimoji="1" lang="ja-JP" altLang="en-US" dirty="0" smtClean="0"/>
              <a:t>を提案します。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このシステムでは，帯域外リモート管理中にマイグレーションを行っても，リモート接続が切断されません。</a:t>
            </a:r>
            <a:endParaRPr kumimoji="1" lang="en-US" altLang="ja-JP" dirty="0" smtClean="0"/>
          </a:p>
          <a:p>
            <a:endParaRPr kumimoji="1" lang="en-US" altLang="ja-JP" dirty="0" smtClean="0"/>
          </a:p>
          <a:p>
            <a:r>
              <a:rPr kumimoji="1" lang="en-US" altLang="ja-JP" dirty="0" smtClean="0"/>
              <a:t>D-MORE</a:t>
            </a:r>
            <a:r>
              <a:rPr kumimoji="1" lang="ja-JP" altLang="en-US" dirty="0" smtClean="0"/>
              <a:t>では，マイグレーションが可能なリモート管理専用の仮想マシン，</a:t>
            </a:r>
            <a:endParaRPr kumimoji="1" lang="en-US" altLang="ja-JP" dirty="0" smtClean="0"/>
          </a:p>
          <a:p>
            <a:r>
              <a:rPr kumimoji="1" lang="ja-JP" altLang="en-US" dirty="0" smtClean="0"/>
              <a:t>ドメイン</a:t>
            </a:r>
            <a:r>
              <a:rPr kumimoji="1" lang="en-US" altLang="ja-JP" dirty="0" smtClean="0"/>
              <a:t>R </a:t>
            </a:r>
            <a:r>
              <a:rPr kumimoji="1" lang="ja-JP" altLang="en-US" dirty="0" err="1" smtClean="0"/>
              <a:t>を提</a:t>
            </a:r>
            <a:r>
              <a:rPr kumimoji="1" lang="ja-JP" altLang="en-US" dirty="0" smtClean="0"/>
              <a:t>供します。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そして，このドメイン</a:t>
            </a:r>
            <a:r>
              <a:rPr kumimoji="1" lang="en-US" altLang="ja-JP" dirty="0" smtClean="0"/>
              <a:t>R</a:t>
            </a:r>
            <a:r>
              <a:rPr kumimoji="1" lang="ja-JP" altLang="en-US" dirty="0" smtClean="0"/>
              <a:t>でリモート管理サーバと仮想デバイス（クリック）を稼働させます。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a:t>
            </a:r>
            <a:r>
              <a:rPr kumimoji="1" lang="en-US" altLang="ja-JP" dirty="0" smtClean="0"/>
              <a:t>4:30</a:t>
            </a:r>
            <a:r>
              <a:rPr kumimoji="1" lang="ja-JP" altLang="en-US" dirty="0" smtClean="0"/>
              <a:t>＞</a:t>
            </a:r>
            <a:endParaRPr kumimoji="1" lang="en-US" altLang="ja-JP" dirty="0" smtClean="0"/>
          </a:p>
          <a:p>
            <a:r>
              <a:rPr kumimoji="1" lang="ja-JP" altLang="en-US" dirty="0" smtClean="0"/>
              <a:t>リモート管理クライアントからは，このドメイン</a:t>
            </a:r>
            <a:r>
              <a:rPr kumimoji="1" lang="en-US" altLang="ja-JP" dirty="0" smtClean="0"/>
              <a:t>R</a:t>
            </a:r>
            <a:r>
              <a:rPr kumimoji="1" lang="ja-JP" altLang="en-US" dirty="0" smtClean="0"/>
              <a:t>上で稼働しているリモート管理サーバにアクセスすることによって，</a:t>
            </a:r>
            <a:endParaRPr kumimoji="1" lang="en-US" altLang="ja-JP" dirty="0" smtClean="0"/>
          </a:p>
          <a:p>
            <a:r>
              <a:rPr kumimoji="1" lang="ja-JP" altLang="en-US" dirty="0" smtClean="0"/>
              <a:t>リモート管理を行います。（クリック）</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a:t>
            </a:r>
            <a:r>
              <a:rPr kumimoji="1" lang="en-US" altLang="ja-JP" dirty="0" smtClean="0"/>
              <a:t>4:40</a:t>
            </a:r>
            <a:r>
              <a:rPr kumimoji="1" lang="ja-JP" altLang="en-US" dirty="0" smtClean="0"/>
              <a:t>＞</a:t>
            </a:r>
            <a:endParaRPr kumimoji="1" lang="en-US" altLang="ja-JP" dirty="0" smtClean="0"/>
          </a:p>
          <a:p>
            <a:r>
              <a:rPr kumimoji="1" lang="ja-JP" altLang="en-US" dirty="0" smtClean="0"/>
              <a:t>そして，同期を取りながらドメイン</a:t>
            </a:r>
            <a:r>
              <a:rPr kumimoji="1" lang="en-US" altLang="ja-JP" dirty="0" smtClean="0"/>
              <a:t>R</a:t>
            </a:r>
            <a:r>
              <a:rPr kumimoji="1" lang="ja-JP" altLang="en-US" dirty="0" smtClean="0"/>
              <a:t>とユーザ</a:t>
            </a:r>
            <a:r>
              <a:rPr kumimoji="1" lang="en-US" altLang="ja-JP" dirty="0" smtClean="0"/>
              <a:t>VM</a:t>
            </a:r>
            <a:r>
              <a:rPr kumimoji="1" lang="ja-JP" altLang="en-US" dirty="0" smtClean="0"/>
              <a:t>を同時にマイグレーションさせます。</a:t>
            </a:r>
            <a:endParaRPr kumimoji="1" lang="en-US" altLang="ja-JP" dirty="0" smtClean="0"/>
          </a:p>
          <a:p>
            <a:r>
              <a:rPr kumimoji="1" lang="ja-JP" altLang="en-US" dirty="0" smtClean="0"/>
              <a:t>（動画再生開始）</a:t>
            </a:r>
            <a:endParaRPr kumimoji="1" lang="en-US" altLang="ja-JP" dirty="0" smtClean="0"/>
          </a:p>
          <a:p>
            <a:r>
              <a:rPr kumimoji="1" lang="ja-JP" altLang="en-US" dirty="0" smtClean="0"/>
              <a:t>このとき，リモート管理クライアントとドメイン</a:t>
            </a:r>
            <a:r>
              <a:rPr kumimoji="1" lang="en-US" altLang="ja-JP" dirty="0" smtClean="0"/>
              <a:t>R</a:t>
            </a:r>
            <a:r>
              <a:rPr kumimoji="1" lang="ja-JP" altLang="en-US" dirty="0" smtClean="0"/>
              <a:t>上のリモート管理サーバ間の接続については，ネットワークレベルで維持されます。</a:t>
            </a:r>
            <a:endParaRPr kumimoji="1" lang="en-US" altLang="ja-JP" dirty="0" smtClean="0"/>
          </a:p>
          <a:p>
            <a:r>
              <a:rPr kumimoji="1" lang="ja-JP" altLang="en-US" dirty="0" smtClean="0"/>
              <a:t>　　　　　＜</a:t>
            </a:r>
            <a:r>
              <a:rPr kumimoji="1" lang="en-US" altLang="ja-JP" dirty="0" smtClean="0"/>
              <a:t>5:00</a:t>
            </a:r>
            <a:r>
              <a:rPr kumimoji="1" lang="ja-JP" altLang="en-US" dirty="0" smtClean="0"/>
              <a:t>＞</a:t>
            </a:r>
            <a:endParaRPr kumimoji="1" lang="en-US" altLang="ja-JP" dirty="0" smtClean="0"/>
          </a:p>
          <a:p>
            <a:r>
              <a:rPr kumimoji="1" lang="ja-JP" altLang="en-US" dirty="0" smtClean="0"/>
              <a:t>さらに，ドメイン</a:t>
            </a:r>
            <a:r>
              <a:rPr kumimoji="1" lang="en-US" altLang="ja-JP" dirty="0" smtClean="0"/>
              <a:t>R</a:t>
            </a:r>
            <a:r>
              <a:rPr kumimoji="1" lang="ja-JP" altLang="en-US" dirty="0" smtClean="0"/>
              <a:t>の仮想デバイスとユーザ</a:t>
            </a:r>
            <a:r>
              <a:rPr kumimoji="1" lang="en-US" altLang="ja-JP" dirty="0" smtClean="0"/>
              <a:t>VM</a:t>
            </a:r>
            <a:r>
              <a:rPr kumimoji="1" lang="ja-JP" altLang="en-US" dirty="0" smtClean="0"/>
              <a:t>間の接続については，</a:t>
            </a:r>
            <a:r>
              <a:rPr kumimoji="1" lang="en-US" altLang="ja-JP" dirty="0" smtClean="0"/>
              <a:t>D-MORE</a:t>
            </a:r>
            <a:r>
              <a:rPr kumimoji="1" lang="ja-JP" altLang="en-US" dirty="0" smtClean="0"/>
              <a:t>によって維持を行います。</a:t>
            </a:r>
            <a:endParaRPr kumimoji="1" lang="en-US" altLang="ja-JP" dirty="0" smtClean="0"/>
          </a:p>
          <a:p>
            <a:endParaRPr kumimoji="1" lang="en-US" altLang="ja-JP" dirty="0" smtClean="0"/>
          </a:p>
          <a:p>
            <a:r>
              <a:rPr kumimoji="1" lang="ja-JP" altLang="en-US" dirty="0" smtClean="0"/>
              <a:t>これによって，全ての接続を透過的に維持することができますので，マイグレーションを行っても，</a:t>
            </a:r>
            <a:endParaRPr kumimoji="1" lang="en-US" altLang="ja-JP" dirty="0" smtClean="0"/>
          </a:p>
          <a:p>
            <a:r>
              <a:rPr kumimoji="1" lang="ja-JP" altLang="en-US" dirty="0" smtClean="0"/>
              <a:t>帯域外リモート管理を継続することが可能です。</a:t>
            </a:r>
            <a:endParaRPr kumimoji="1" lang="en-US" altLang="ja-JP" dirty="0" smtClean="0"/>
          </a:p>
          <a:p>
            <a:endParaRPr kumimoji="1" lang="en-US" altLang="ja-JP" dirty="0" smtClean="0"/>
          </a:p>
          <a:p>
            <a:r>
              <a:rPr kumimoji="1" lang="en-US" altLang="ja-JP"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75</a:t>
            </a:r>
            <a:r>
              <a:rPr kumimoji="1" lang="ja-JP" altLang="en-US" dirty="0" smtClean="0"/>
              <a:t> </a:t>
            </a:r>
            <a:r>
              <a:rPr kumimoji="1" lang="en-US" altLang="ja-JP" dirty="0" smtClean="0"/>
              <a:t>-</a:t>
            </a:r>
            <a:r>
              <a:rPr kumimoji="1" lang="en-US" altLang="ja-JP" baseline="0" dirty="0" smtClean="0"/>
              <a:t> 5 15</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仮想入出力デバイス（クリック）のうち，仮想キーボードと仮想マウス，そして仮想ビデオカード</a:t>
            </a:r>
            <a:endParaRPr kumimoji="1" lang="en-US" altLang="ja-JP" dirty="0" smtClean="0"/>
          </a:p>
          <a:p>
            <a:endParaRPr kumimoji="1" lang="en-US" altLang="ja-JP" dirty="0" smtClean="0"/>
          </a:p>
          <a:p>
            <a:r>
              <a:rPr kumimoji="1" lang="ja-JP" altLang="en-US" dirty="0" smtClean="0"/>
              <a:t>使用アイコン：</a:t>
            </a:r>
            <a:endParaRPr kumimoji="1" lang="en-US" altLang="ja-JP" dirty="0" smtClean="0"/>
          </a:p>
          <a:p>
            <a:r>
              <a:rPr kumimoji="1" lang="en-US" altLang="ja-JP" dirty="0" smtClean="0"/>
              <a:t>http://www.iconspedia.com/icon/user1-13100.html</a:t>
            </a:r>
          </a:p>
          <a:p>
            <a:r>
              <a:rPr kumimoji="1" lang="en-US" altLang="ja-JP" dirty="0" smtClean="0"/>
              <a:t>http://www.iconspedia.com/icon/computer-10452.html</a:t>
            </a:r>
          </a:p>
          <a:p>
            <a:r>
              <a:rPr kumimoji="1" lang="en-US" altLang="ja-JP" dirty="0" smtClean="0"/>
              <a:t>http://www.iconspedia.com/icon/server-3008.html</a:t>
            </a:r>
          </a:p>
          <a:p>
            <a:endParaRPr kumimoji="1" lang="en-US" altLang="ja-JP" dirty="0" smtClean="0"/>
          </a:p>
          <a:p>
            <a:r>
              <a:rPr kumimoji="1" lang="ja-JP" altLang="en-US" dirty="0" smtClean="0"/>
              <a:t>ネットワークレベル：</a:t>
            </a:r>
            <a:endParaRPr kumimoji="1" lang="en-US" altLang="ja-JP" dirty="0" smtClean="0"/>
          </a:p>
          <a:p>
            <a:r>
              <a:rPr kumimoji="1" lang="ja-JP" altLang="en-US" dirty="0" smtClean="0"/>
              <a:t>マイグレーション時にスイッチに学習しなおすパケット（</a:t>
            </a:r>
            <a:r>
              <a:rPr kumimoji="1" lang="en-US" altLang="ja-JP" dirty="0" smtClean="0"/>
              <a:t>ARP</a:t>
            </a:r>
            <a:r>
              <a:rPr kumimoji="1" lang="ja-JP" altLang="en-US" dirty="0" smtClean="0"/>
              <a:t>パケット）を送信する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6</a:t>
            </a:fld>
            <a:endParaRPr kumimoji="1" lang="ja-JP" altLang="en-US"/>
          </a:p>
        </p:txBody>
      </p:sp>
    </p:spTree>
    <p:extLst>
      <p:ext uri="{BB962C8B-B14F-4D97-AF65-F5344CB8AC3E}">
        <p14:creationId xmlns:p14="http://schemas.microsoft.com/office/powerpoint/2010/main" val="2028988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u="none" strike="noStrike" kern="1200" baseline="0" dirty="0" smtClean="0">
                <a:solidFill>
                  <a:schemeClr val="tx1"/>
                </a:solidFill>
                <a:latin typeface="+mn-lt"/>
                <a:ea typeface="+mn-ea"/>
                <a:cs typeface="+mn-cs"/>
              </a:rPr>
              <a:t>D-MORE</a:t>
            </a:r>
            <a:r>
              <a:rPr kumimoji="1" lang="ja-JP" altLang="en-US" sz="1200" b="0" i="0" u="none" strike="noStrike" kern="1200" baseline="0" dirty="0" smtClean="0">
                <a:solidFill>
                  <a:schemeClr val="tx1"/>
                </a:solidFill>
                <a:latin typeface="+mn-lt"/>
                <a:ea typeface="+mn-ea"/>
                <a:cs typeface="+mn-cs"/>
              </a:rPr>
              <a:t>では，マイグレーション中に帯域外リモート管理の入出力情報が失われません。</a:t>
            </a:r>
            <a:endParaRPr kumimoji="1" lang="en-US" altLang="ja-JP" sz="1200" b="0" i="0" u="none" strike="noStrike" kern="1200" baseline="0" dirty="0" smtClean="0">
              <a:solidFill>
                <a:schemeClr val="tx1"/>
              </a:solidFill>
              <a:latin typeface="+mn-lt"/>
              <a:ea typeface="+mn-ea"/>
              <a:cs typeface="+mn-cs"/>
            </a:endParaRPr>
          </a:p>
          <a:p>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まず，（クリック）ドメイン</a:t>
            </a:r>
            <a:r>
              <a:rPr kumimoji="1" lang="en-US" altLang="ja-JP" sz="1200" b="0" i="0" u="none" strike="noStrike" kern="1200" baseline="0" dirty="0" smtClean="0">
                <a:solidFill>
                  <a:schemeClr val="tx1"/>
                </a:solidFill>
                <a:latin typeface="+mn-lt"/>
                <a:ea typeface="+mn-ea"/>
                <a:cs typeface="+mn-cs"/>
              </a:rPr>
              <a:t>R</a:t>
            </a:r>
            <a:r>
              <a:rPr kumimoji="1" lang="ja-JP" altLang="en-US" sz="1200" b="0" i="0" u="none" strike="noStrike" kern="1200" baseline="0" dirty="0" smtClean="0">
                <a:solidFill>
                  <a:schemeClr val="tx1"/>
                </a:solidFill>
                <a:latin typeface="+mn-lt"/>
                <a:ea typeface="+mn-ea"/>
                <a:cs typeface="+mn-cs"/>
              </a:rPr>
              <a:t>上のリモート管理サーバと仮想デバイスで処理を行っている，</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入出力データに関しては，ドメイン</a:t>
            </a:r>
            <a:r>
              <a:rPr kumimoji="1" lang="en-US" altLang="ja-JP" sz="1200" b="0" i="0" u="none" strike="noStrike" kern="1200" baseline="0" dirty="0" smtClean="0">
                <a:solidFill>
                  <a:schemeClr val="tx1"/>
                </a:solidFill>
                <a:latin typeface="+mn-lt"/>
                <a:ea typeface="+mn-ea"/>
                <a:cs typeface="+mn-cs"/>
              </a:rPr>
              <a:t>R</a:t>
            </a:r>
            <a:r>
              <a:rPr kumimoji="1" lang="ja-JP" altLang="en-US" sz="1200" b="0" i="0" u="none" strike="noStrike" kern="1200" baseline="0" dirty="0" smtClean="0">
                <a:solidFill>
                  <a:schemeClr val="tx1"/>
                </a:solidFill>
                <a:latin typeface="+mn-lt"/>
                <a:ea typeface="+mn-ea"/>
                <a:cs typeface="+mn-cs"/>
              </a:rPr>
              <a:t>とともにマイグレーションされるため保持されます。</a:t>
            </a:r>
            <a:endParaRPr kumimoji="1" lang="en-US" altLang="ja-JP" sz="1200" b="0" i="0" u="none" strike="noStrike" kern="1200" baseline="0" dirty="0" smtClean="0">
              <a:solidFill>
                <a:schemeClr val="tx1"/>
              </a:solidFill>
              <a:latin typeface="+mn-lt"/>
              <a:ea typeface="+mn-ea"/>
              <a:cs typeface="+mn-cs"/>
            </a:endParaRPr>
          </a:p>
          <a:p>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また，（クリック）リモート管理クライアントが送受信中のネットワーク上のデータに関しては，</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マイグレーション時に接続先を切り替えるタイミングによってはデータが失われることがありますが，</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この失われたデータに関しては</a:t>
            </a:r>
            <a:r>
              <a:rPr kumimoji="1" lang="en-US" altLang="ja-JP" sz="1200" b="0" i="0" u="none" strike="noStrike" kern="1200" baseline="0" dirty="0" smtClean="0">
                <a:solidFill>
                  <a:schemeClr val="tx1"/>
                </a:solidFill>
                <a:latin typeface="+mn-lt"/>
                <a:ea typeface="+mn-ea"/>
                <a:cs typeface="+mn-cs"/>
              </a:rPr>
              <a:t>TCP</a:t>
            </a:r>
            <a:r>
              <a:rPr kumimoji="1" lang="ja-JP" altLang="en-US" sz="1200" b="0" i="0" u="none" strike="noStrike" kern="1200" baseline="0" dirty="0" smtClean="0">
                <a:solidFill>
                  <a:schemeClr val="tx1"/>
                </a:solidFill>
                <a:latin typeface="+mn-lt"/>
                <a:ea typeface="+mn-ea"/>
                <a:cs typeface="+mn-cs"/>
              </a:rPr>
              <a:t>によって再送されます。</a:t>
            </a:r>
            <a:endParaRPr kumimoji="1" lang="en-US" altLang="ja-JP" sz="1200" b="0" i="0" u="none" strike="noStrike" kern="1200" baseline="0" dirty="0" smtClean="0">
              <a:solidFill>
                <a:schemeClr val="tx1"/>
              </a:solidFill>
              <a:latin typeface="+mn-lt"/>
              <a:ea typeface="+mn-ea"/>
              <a:cs typeface="+mn-cs"/>
            </a:endParaRPr>
          </a:p>
          <a:p>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これによって，入出力情報を保持することが可能です。</a:t>
            </a:r>
            <a:endParaRPr kumimoji="1" lang="en-US" altLang="ja-JP" sz="1200" b="0" i="0" u="none" strike="noStrike" kern="1200" baseline="0" dirty="0" smtClean="0">
              <a:solidFill>
                <a:schemeClr val="tx1"/>
              </a:solidFill>
              <a:latin typeface="+mn-lt"/>
              <a:ea typeface="+mn-ea"/>
              <a:cs typeface="+mn-cs"/>
            </a:endParaRPr>
          </a:p>
          <a:p>
            <a:endParaRPr kumimoji="1" lang="en-US" altLang="ja-JP" sz="1200" b="0" i="0" u="none" strike="noStrike" kern="1200" baseline="0" dirty="0" smtClean="0">
              <a:solidFill>
                <a:schemeClr val="tx1"/>
              </a:solidFill>
              <a:latin typeface="+mn-lt"/>
              <a:ea typeface="+mn-ea"/>
              <a:cs typeface="+mn-cs"/>
            </a:endParaRPr>
          </a:p>
          <a:p>
            <a:r>
              <a:rPr kumimoji="1" lang="en-US" altLang="ja-JP" sz="1200" b="0" i="0" u="none" strike="noStrike" kern="1200" baseline="0" dirty="0" smtClean="0">
                <a:solidFill>
                  <a:schemeClr val="tx1"/>
                </a:solidFill>
                <a:latin typeface="+mn-lt"/>
                <a:ea typeface="+mn-ea"/>
                <a:cs typeface="+mn-cs"/>
              </a:rPr>
              <a:t>35</a:t>
            </a:r>
            <a:r>
              <a:rPr kumimoji="1" lang="ja-JP" altLang="en-US" sz="1200" b="0" i="0" u="none" strike="noStrike" kern="1200" baseline="0" dirty="0" smtClean="0">
                <a:solidFill>
                  <a:schemeClr val="tx1"/>
                </a:solidFill>
                <a:latin typeface="+mn-lt"/>
                <a:ea typeface="+mn-ea"/>
                <a:cs typeface="+mn-cs"/>
              </a:rPr>
              <a:t> </a:t>
            </a:r>
            <a:r>
              <a:rPr kumimoji="1" lang="en-US" altLang="ja-JP" sz="1200" b="0" i="0" u="none" strike="noStrike" kern="1200" baseline="0" dirty="0" smtClean="0">
                <a:solidFill>
                  <a:schemeClr val="tx1"/>
                </a:solidFill>
                <a:latin typeface="+mn-lt"/>
                <a:ea typeface="+mn-ea"/>
                <a:cs typeface="+mn-cs"/>
              </a:rPr>
              <a:t>- 5 50</a:t>
            </a:r>
          </a:p>
          <a:p>
            <a:endParaRPr kumimoji="1" lang="en-US" altLang="ja-JP" sz="1200" b="0" i="0" u="none" strike="noStrike" kern="1200" baseline="0" dirty="0" smtClean="0">
              <a:solidFill>
                <a:schemeClr val="tx1"/>
              </a:solidFill>
              <a:latin typeface="+mn-lt"/>
              <a:ea typeface="+mn-ea"/>
              <a:cs typeface="+mn-cs"/>
            </a:endParaRPr>
          </a:p>
          <a:p>
            <a:endParaRPr kumimoji="1" lang="en-US" altLang="ja-JP" sz="1200" b="0" i="0" u="none" strike="noStrike" kern="1200" baseline="0" dirty="0" smtClean="0">
              <a:solidFill>
                <a:schemeClr val="tx1"/>
              </a:solidFill>
              <a:latin typeface="+mn-lt"/>
              <a:ea typeface="+mn-ea"/>
              <a:cs typeface="+mn-cs"/>
            </a:endParaRPr>
          </a:p>
          <a:p>
            <a:endParaRPr kumimoji="1" lang="en-US" altLang="ja-JP" sz="1200" b="0" i="0" u="none" strike="noStrike" kern="1200" baseline="0" dirty="0" smtClean="0">
              <a:solidFill>
                <a:schemeClr val="tx1"/>
              </a:solidFill>
              <a:latin typeface="+mn-lt"/>
              <a:ea typeface="+mn-ea"/>
              <a:cs typeface="+mn-cs"/>
            </a:endParaRPr>
          </a:p>
          <a:p>
            <a:endParaRPr kumimoji="1" lang="en-US" altLang="ja-JP" sz="1200" b="0" i="0" u="none" strike="noStrike" kern="1200" baseline="0" dirty="0" smtClean="0">
              <a:solidFill>
                <a:schemeClr val="tx1"/>
              </a:solidFill>
              <a:latin typeface="+mn-lt"/>
              <a:ea typeface="+mn-ea"/>
              <a:cs typeface="+mn-cs"/>
            </a:endParaRPr>
          </a:p>
          <a:p>
            <a:endParaRPr kumimoji="1" lang="en-US" altLang="ja-JP" sz="1200" b="0" i="0" u="none" strike="noStrike" kern="1200" baseline="0" dirty="0" smtClean="0">
              <a:solidFill>
                <a:schemeClr val="tx1"/>
              </a:solidFill>
              <a:latin typeface="+mn-lt"/>
              <a:ea typeface="+mn-ea"/>
              <a:cs typeface="+mn-cs"/>
            </a:endParaRPr>
          </a:p>
          <a:p>
            <a:endParaRPr kumimoji="1" lang="en-US" altLang="ja-JP" sz="1200" b="0" i="0" u="none" strike="noStrike" kern="1200" baseline="0" dirty="0" smtClean="0">
              <a:solidFill>
                <a:schemeClr val="tx1"/>
              </a:solidFill>
              <a:latin typeface="+mn-lt"/>
              <a:ea typeface="+mn-ea"/>
              <a:cs typeface="+mn-cs"/>
            </a:endParaRPr>
          </a:p>
          <a:p>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ネットワークの切り替え時に失われてしまう可能性がありますが</a:t>
            </a:r>
            <a:endParaRPr kumimoji="1" lang="en-US" altLang="ja-JP" sz="1200" b="0" i="0" u="none" strike="noStrike" kern="1200" baseline="0" dirty="0" smtClean="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7</a:t>
            </a:fld>
            <a:endParaRPr kumimoji="1" lang="ja-JP" altLang="en-US"/>
          </a:p>
        </p:txBody>
      </p:sp>
    </p:spTree>
    <p:extLst>
      <p:ext uri="{BB962C8B-B14F-4D97-AF65-F5344CB8AC3E}">
        <p14:creationId xmlns:p14="http://schemas.microsoft.com/office/powerpoint/2010/main" val="2894129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リモート管理専用の仮想マシンである</a:t>
            </a:r>
            <a:r>
              <a:rPr kumimoji="1" lang="ja-JP" altLang="en-US" baseline="0" dirty="0" smtClean="0"/>
              <a:t> </a:t>
            </a:r>
            <a:r>
              <a:rPr kumimoji="1" lang="ja-JP" altLang="en-US" dirty="0" smtClean="0"/>
              <a:t>ドメイン</a:t>
            </a:r>
            <a:r>
              <a:rPr kumimoji="1" lang="en-US" altLang="ja-JP" dirty="0" smtClean="0"/>
              <a:t>R </a:t>
            </a:r>
            <a:r>
              <a:rPr kumimoji="1" lang="ja-JP" altLang="en-US" dirty="0" smtClean="0"/>
              <a:t>は</a:t>
            </a:r>
            <a:endParaRPr kumimoji="1" lang="en-US" altLang="ja-JP" dirty="0" smtClean="0"/>
          </a:p>
          <a:p>
            <a:r>
              <a:rPr kumimoji="1" lang="ja-JP" altLang="en-US" dirty="0" smtClean="0"/>
              <a:t>仮想デバイスを動作させるために必要な権限を持った仮想マシンです。</a:t>
            </a:r>
            <a:endParaRPr kumimoji="1" lang="en-US" altLang="ja-JP" dirty="0" smtClean="0"/>
          </a:p>
          <a:p>
            <a:endParaRPr kumimoji="1" lang="en-US" altLang="ja-JP" dirty="0" smtClean="0"/>
          </a:p>
          <a:p>
            <a:r>
              <a:rPr kumimoji="1" lang="ja-JP" altLang="en-US" dirty="0" smtClean="0"/>
              <a:t>まず、ドメイン</a:t>
            </a:r>
            <a:r>
              <a:rPr kumimoji="1" lang="en-US" altLang="ja-JP" dirty="0" smtClean="0"/>
              <a:t>R</a:t>
            </a:r>
            <a:r>
              <a:rPr kumimoji="1" lang="ja-JP" altLang="en-US" dirty="0" smtClean="0"/>
              <a:t>はユーザ</a:t>
            </a:r>
            <a:r>
              <a:rPr kumimoji="1" lang="en-US" altLang="ja-JP" dirty="0" smtClean="0"/>
              <a:t>VM</a:t>
            </a:r>
            <a:r>
              <a:rPr kumimoji="1" lang="ja-JP" altLang="en-US" dirty="0" err="1" smtClean="0"/>
              <a:t>のメ</a:t>
            </a:r>
            <a:r>
              <a:rPr kumimoji="1" lang="ja-JP" altLang="en-US" dirty="0" smtClean="0"/>
              <a:t>モリを使ってドメイン</a:t>
            </a:r>
            <a:r>
              <a:rPr kumimoji="1" lang="en-US" altLang="ja-JP" dirty="0" smtClean="0"/>
              <a:t>R</a:t>
            </a:r>
            <a:r>
              <a:rPr kumimoji="1" lang="ja-JP" altLang="en-US" dirty="0" smtClean="0"/>
              <a:t>とユーザ</a:t>
            </a:r>
            <a:r>
              <a:rPr kumimoji="1" lang="en-US" altLang="ja-JP" dirty="0" smtClean="0"/>
              <a:t>VM</a:t>
            </a:r>
            <a:r>
              <a:rPr kumimoji="1" lang="ja-JP" altLang="en-US" dirty="0" smtClean="0"/>
              <a:t>との間に共有メモリを確立してアクセスすることができます。</a:t>
            </a:r>
            <a:endParaRPr kumimoji="1" lang="en-US" altLang="ja-JP" dirty="0" smtClean="0"/>
          </a:p>
          <a:p>
            <a:r>
              <a:rPr kumimoji="1" lang="ja-JP" altLang="en-US" dirty="0" smtClean="0"/>
              <a:t>この共有メモリを用いて（クリック）入出力情報を受け渡します。</a:t>
            </a:r>
            <a:endParaRPr kumimoji="1" lang="en-US" altLang="ja-JP" dirty="0" smtClean="0"/>
          </a:p>
          <a:p>
            <a:endParaRPr kumimoji="1" lang="en-US" altLang="ja-JP" dirty="0" smtClean="0"/>
          </a:p>
          <a:p>
            <a:r>
              <a:rPr kumimoji="1" lang="ja-JP" altLang="en-US" dirty="0" smtClean="0"/>
              <a:t>また、ドメイン</a:t>
            </a:r>
            <a:r>
              <a:rPr kumimoji="1" lang="en-US" altLang="ja-JP" dirty="0" smtClean="0"/>
              <a:t>R</a:t>
            </a:r>
            <a:r>
              <a:rPr kumimoji="1" lang="ja-JP" altLang="en-US" dirty="0" smtClean="0"/>
              <a:t>はユーザ</a:t>
            </a:r>
            <a:r>
              <a:rPr kumimoji="1" lang="en-US" altLang="ja-JP" dirty="0" smtClean="0"/>
              <a:t>VM</a:t>
            </a:r>
            <a:r>
              <a:rPr kumimoji="1" lang="ja-JP" altLang="en-US" dirty="0" smtClean="0"/>
              <a:t>との間に仮想割り込みチャネルを確立することができます。</a:t>
            </a:r>
            <a:endParaRPr kumimoji="1" lang="en-US" altLang="ja-JP" dirty="0" smtClean="0"/>
          </a:p>
          <a:p>
            <a:r>
              <a:rPr kumimoji="1" lang="ja-JP" altLang="en-US" dirty="0" smtClean="0"/>
              <a:t>この仮想割り込みチャネルを用いて（クリック）</a:t>
            </a:r>
            <a:endParaRPr kumimoji="1" lang="en-US" altLang="ja-JP" dirty="0" smtClean="0"/>
          </a:p>
          <a:p>
            <a:r>
              <a:rPr kumimoji="1" lang="ja-JP" altLang="en-US" dirty="0" smtClean="0"/>
              <a:t>入出力情報を送信したことを通知します。</a:t>
            </a:r>
            <a:endParaRPr kumimoji="1" lang="en-US" altLang="ja-JP" dirty="0" smtClean="0"/>
          </a:p>
          <a:p>
            <a:endParaRPr kumimoji="1" lang="en-US" altLang="ja-JP" dirty="0" smtClean="0"/>
          </a:p>
          <a:p>
            <a:r>
              <a:rPr kumimoji="1" lang="ja-JP" altLang="en-US" dirty="0" smtClean="0"/>
              <a:t>また、これらの権限は指定したユーザ</a:t>
            </a:r>
            <a:r>
              <a:rPr kumimoji="1" lang="en-US" altLang="ja-JP" dirty="0" smtClean="0"/>
              <a:t>VM</a:t>
            </a:r>
            <a:r>
              <a:rPr kumimoji="1" lang="ja-JP" altLang="en-US" dirty="0" err="1" smtClean="0"/>
              <a:t>への</a:t>
            </a:r>
            <a:r>
              <a:rPr kumimoji="1" lang="ja-JP" altLang="en-US" dirty="0" smtClean="0"/>
              <a:t>アクセスに対してのみ</a:t>
            </a:r>
            <a:endParaRPr kumimoji="1" lang="en-US" altLang="ja-JP" dirty="0" smtClean="0"/>
          </a:p>
          <a:p>
            <a:r>
              <a:rPr kumimoji="1" lang="ja-JP" altLang="en-US" dirty="0" smtClean="0"/>
              <a:t>できるように制限され、このドメイン</a:t>
            </a:r>
            <a:r>
              <a:rPr kumimoji="1" lang="en-US" altLang="ja-JP" dirty="0" smtClean="0"/>
              <a:t>R</a:t>
            </a:r>
            <a:r>
              <a:rPr kumimoji="1" lang="ja-JP" altLang="en-US" dirty="0" smtClean="0"/>
              <a:t>とユーザ</a:t>
            </a:r>
            <a:r>
              <a:rPr kumimoji="1" lang="en-US" altLang="ja-JP" dirty="0" smtClean="0"/>
              <a:t>VM</a:t>
            </a:r>
            <a:r>
              <a:rPr kumimoji="1" lang="ja-JP" altLang="en-US" dirty="0" smtClean="0"/>
              <a:t>の関連づけに関しては、</a:t>
            </a:r>
            <a:endParaRPr kumimoji="1" lang="en-US" altLang="ja-JP" dirty="0" smtClean="0"/>
          </a:p>
          <a:p>
            <a:r>
              <a:rPr kumimoji="1" lang="ja-JP" altLang="en-US" dirty="0" smtClean="0"/>
              <a:t>管理</a:t>
            </a:r>
            <a:r>
              <a:rPr kumimoji="1" lang="en-US" altLang="ja-JP" dirty="0" smtClean="0"/>
              <a:t>VM</a:t>
            </a:r>
            <a:r>
              <a:rPr kumimoji="1" lang="ja-JP" altLang="en-US" dirty="0" smtClean="0"/>
              <a:t>で行います。</a:t>
            </a:r>
            <a:endParaRPr kumimoji="1" lang="en-US" altLang="ja-JP" dirty="0" smtClean="0"/>
          </a:p>
          <a:p>
            <a:endParaRPr kumimoji="1" lang="en-US" altLang="ja-JP" dirty="0" smtClean="0"/>
          </a:p>
          <a:p>
            <a:r>
              <a:rPr kumimoji="1" lang="en-US" altLang="ja-JP" dirty="0" smtClean="0"/>
              <a:t>50 - 6 40</a:t>
            </a:r>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8</a:t>
            </a:fld>
            <a:endParaRPr kumimoji="1" lang="ja-JP" altLang="en-US"/>
          </a:p>
        </p:txBody>
      </p:sp>
    </p:spTree>
    <p:extLst>
      <p:ext uri="{BB962C8B-B14F-4D97-AF65-F5344CB8AC3E}">
        <p14:creationId xmlns:p14="http://schemas.microsoft.com/office/powerpoint/2010/main" val="3013715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ドメイン</a:t>
            </a:r>
            <a:r>
              <a:rPr kumimoji="1" lang="en-US" altLang="ja-JP" dirty="0" smtClean="0"/>
              <a:t>R</a:t>
            </a:r>
            <a:r>
              <a:rPr kumimoji="1" lang="ja-JP" altLang="en-US" dirty="0" smtClean="0"/>
              <a:t>とユーザ</a:t>
            </a:r>
            <a:r>
              <a:rPr kumimoji="1" lang="en-US" altLang="ja-JP" dirty="0" smtClean="0"/>
              <a:t>VM</a:t>
            </a:r>
            <a:r>
              <a:rPr kumimoji="1" lang="ja-JP" altLang="en-US" dirty="0" smtClean="0"/>
              <a:t>の同時マイグレーションについて説明する前に，</a:t>
            </a:r>
            <a:endParaRPr kumimoji="1" lang="en-US" altLang="ja-JP" dirty="0" smtClean="0"/>
          </a:p>
          <a:p>
            <a:r>
              <a:rPr kumimoji="1" lang="ja-JP" altLang="en-US" dirty="0" smtClean="0"/>
              <a:t>単一の仮想マシンのマイグレーションを行う通常のマイグレーションについて説明します。</a:t>
            </a:r>
            <a:endParaRPr kumimoji="1" lang="en-US" altLang="ja-JP" dirty="0" smtClean="0"/>
          </a:p>
          <a:p>
            <a:endParaRPr kumimoji="1" lang="en-US" altLang="ja-JP" dirty="0" smtClean="0"/>
          </a:p>
          <a:p>
            <a:r>
              <a:rPr kumimoji="1" lang="ja-JP" altLang="en-US" dirty="0" smtClean="0"/>
              <a:t>マイグレーションでは，仮想マシンを動作させた状態のままで</a:t>
            </a:r>
            <a:endParaRPr kumimoji="1" lang="en-US" altLang="ja-JP" dirty="0" smtClean="0"/>
          </a:p>
          <a:p>
            <a:r>
              <a:rPr kumimoji="1" lang="ja-JP" altLang="en-US" dirty="0" smtClean="0"/>
              <a:t>メモリをマイグレーション先に転送します。</a:t>
            </a:r>
            <a:endParaRPr kumimoji="1" lang="en-US" altLang="ja-JP" dirty="0" smtClean="0"/>
          </a:p>
          <a:p>
            <a:r>
              <a:rPr kumimoji="1" lang="ja-JP" altLang="en-US" dirty="0" smtClean="0"/>
              <a:t>その間に変更されたメモリページを再送します。</a:t>
            </a:r>
            <a:endParaRPr kumimoji="1" lang="en-US" altLang="ja-JP" dirty="0" smtClean="0"/>
          </a:p>
          <a:p>
            <a:r>
              <a:rPr kumimoji="1" lang="ja-JP" altLang="en-US" dirty="0" smtClean="0"/>
              <a:t>再送は変更されたページが十分に少なくなるまで繰り返します。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a:t>
            </a:r>
            <a:r>
              <a:rPr kumimoji="1" lang="en-US" altLang="ja-JP" dirty="0" smtClean="0"/>
              <a:t>7:10</a:t>
            </a:r>
            <a:r>
              <a:rPr kumimoji="1" lang="ja-JP" altLang="en-US" dirty="0" smtClean="0"/>
              <a:t>＞</a:t>
            </a:r>
            <a:endParaRPr kumimoji="1" lang="en-US" altLang="ja-JP" dirty="0" smtClean="0"/>
          </a:p>
          <a:p>
            <a:r>
              <a:rPr kumimoji="1" lang="ja-JP" altLang="en-US" dirty="0" smtClean="0"/>
              <a:t>その後，仮想マシンを停止して，残りの変更されたページと</a:t>
            </a:r>
            <a:r>
              <a:rPr kumimoji="1" lang="en-US" altLang="ja-JP" dirty="0" smtClean="0"/>
              <a:t>CPU</a:t>
            </a:r>
            <a:r>
              <a:rPr kumimoji="1" lang="ja-JP" altLang="en-US" dirty="0" smtClean="0"/>
              <a:t>の状態を転送します。</a:t>
            </a:r>
            <a:endParaRPr kumimoji="1" lang="en-US" altLang="ja-JP" dirty="0" smtClean="0"/>
          </a:p>
          <a:p>
            <a:r>
              <a:rPr kumimoji="1" lang="ja-JP" altLang="en-US" dirty="0" smtClean="0"/>
              <a:t>この時間が仮想マシンのダウンタイムになります。</a:t>
            </a:r>
            <a:endParaRPr kumimoji="1" lang="en-US" altLang="ja-JP" dirty="0" smtClean="0"/>
          </a:p>
          <a:p>
            <a:endParaRPr kumimoji="1" lang="en-US" altLang="ja-JP" dirty="0" smtClean="0"/>
          </a:p>
          <a:p>
            <a:r>
              <a:rPr kumimoji="1" lang="ja-JP" altLang="en-US" dirty="0" smtClean="0"/>
              <a:t>最後にマイグレーション先で仮想マシンを再開します。</a:t>
            </a:r>
            <a:endParaRPr kumimoji="1" lang="en-US" altLang="ja-JP" dirty="0" smtClean="0"/>
          </a:p>
          <a:p>
            <a:endParaRPr kumimoji="1" lang="en-US" altLang="ja-JP" dirty="0" smtClean="0"/>
          </a:p>
          <a:p>
            <a:r>
              <a:rPr kumimoji="1" lang="en-US" altLang="ja-JP" baseline="0" dirty="0" smtClean="0"/>
              <a:t>45 - 7 25</a:t>
            </a:r>
            <a:endParaRPr kumimoji="1" lang="en-US" altLang="ja-JP" dirty="0" smtClean="0"/>
          </a:p>
          <a:p>
            <a:endParaRPr kumimoji="1" lang="en-US" altLang="ja-JP" dirty="0" smtClean="0"/>
          </a:p>
          <a:p>
            <a:r>
              <a:rPr kumimoji="1" lang="en-US" altLang="ja-JP" dirty="0" smtClean="0"/>
              <a:t>--</a:t>
            </a:r>
          </a:p>
          <a:p>
            <a:endParaRPr kumimoji="1" lang="en-US" altLang="ja-JP" dirty="0" smtClean="0"/>
          </a:p>
          <a:p>
            <a:r>
              <a:rPr kumimoji="1" lang="en-US" altLang="ja-JP" dirty="0" smtClean="0"/>
              <a:t>Before explaining co-migration of </a:t>
            </a:r>
            <a:r>
              <a:rPr kumimoji="1" lang="en-US" altLang="ja-JP" dirty="0" err="1" smtClean="0"/>
              <a:t>DomR</a:t>
            </a:r>
            <a:r>
              <a:rPr kumimoji="1" lang="en-US" altLang="ja-JP" dirty="0" smtClean="0"/>
              <a:t> and its target VM, </a:t>
            </a:r>
          </a:p>
          <a:p>
            <a:r>
              <a:rPr kumimoji="1" lang="en-US" altLang="ja-JP" dirty="0" smtClean="0"/>
              <a:t>I'll explain the normal migration process of a single VM</a:t>
            </a:r>
            <a:r>
              <a:rPr kumimoji="1" lang="ja-JP" altLang="en-US" dirty="0" err="1" smtClean="0"/>
              <a:t>。</a:t>
            </a:r>
            <a:endParaRPr kumimoji="1" lang="en-US" altLang="ja-JP" dirty="0" smtClean="0"/>
          </a:p>
          <a:p>
            <a:endParaRPr kumimoji="1" lang="en-US" altLang="ja-JP" dirty="0" smtClean="0"/>
          </a:p>
          <a:p>
            <a:r>
              <a:rPr kumimoji="1" lang="en-US" altLang="ja-JP" dirty="0" smtClean="0"/>
              <a:t>After VM migration is started, the migration manager transfers VM’s memory </a:t>
            </a:r>
          </a:p>
          <a:p>
            <a:r>
              <a:rPr kumimoji="1" lang="en-US" altLang="ja-JP" dirty="0" smtClean="0"/>
              <a:t>from a source host to a destination host with the VM running</a:t>
            </a:r>
            <a:r>
              <a:rPr kumimoji="1" lang="ja-JP" altLang="en-US" dirty="0" err="1" smtClean="0"/>
              <a:t>。</a:t>
            </a:r>
            <a:endParaRPr kumimoji="1" lang="en-US" altLang="ja-JP" dirty="0" smtClean="0"/>
          </a:p>
          <a:p>
            <a:endParaRPr kumimoji="1" lang="en-US" altLang="ja-JP" dirty="0" smtClean="0"/>
          </a:p>
          <a:p>
            <a:r>
              <a:rPr kumimoji="1" lang="en-US" altLang="ja-JP" dirty="0" smtClean="0"/>
              <a:t>At first, it creates a new empty VM at a destination host</a:t>
            </a:r>
            <a:r>
              <a:rPr kumimoji="1" lang="ja-JP" altLang="en-US" dirty="0" err="1" smtClean="0"/>
              <a:t>。</a:t>
            </a:r>
            <a:endParaRPr kumimoji="1" lang="en-US" altLang="ja-JP" dirty="0" smtClean="0"/>
          </a:p>
          <a:p>
            <a:r>
              <a:rPr kumimoji="1" lang="en-US" altLang="ja-JP" dirty="0" smtClean="0"/>
              <a:t>Then it transfers the entire memory of the original VM to the new one</a:t>
            </a:r>
            <a:r>
              <a:rPr kumimoji="1" lang="ja-JP" altLang="en-US" dirty="0" err="1" smtClean="0"/>
              <a:t>。</a:t>
            </a:r>
            <a:endParaRPr kumimoji="1" lang="en-US" altLang="ja-JP" dirty="0" smtClean="0"/>
          </a:p>
          <a:p>
            <a:r>
              <a:rPr kumimoji="1" lang="en-US" altLang="ja-JP" dirty="0" smtClean="0"/>
              <a:t>VM's memory is modified during migration,</a:t>
            </a:r>
          </a:p>
          <a:p>
            <a:r>
              <a:rPr kumimoji="1" lang="en-US" altLang="ja-JP" dirty="0" smtClean="0"/>
              <a:t>so the migration manager repeats to transfer only dirty memory again </a:t>
            </a:r>
          </a:p>
          <a:p>
            <a:r>
              <a:rPr kumimoji="1" lang="en-US" altLang="ja-JP" dirty="0" smtClean="0"/>
              <a:t>until the size becomes small enough</a:t>
            </a:r>
            <a:r>
              <a:rPr kumimoji="1" lang="ja-JP" altLang="en-US" dirty="0" err="1" smtClean="0"/>
              <a:t>。</a:t>
            </a:r>
            <a:endParaRPr kumimoji="1" lang="en-US" altLang="ja-JP" dirty="0" smtClean="0"/>
          </a:p>
          <a:p>
            <a:endParaRPr kumimoji="1" lang="en-US" altLang="ja-JP" dirty="0" smtClean="0"/>
          </a:p>
          <a:p>
            <a:r>
              <a:rPr kumimoji="1" lang="en-US" altLang="ja-JP" dirty="0" smtClean="0"/>
              <a:t>At the final stage of the migration process, </a:t>
            </a:r>
          </a:p>
          <a:p>
            <a:r>
              <a:rPr kumimoji="1" lang="en-US" altLang="ja-JP" dirty="0" smtClean="0"/>
              <a:t>the migration manager stops the original VM </a:t>
            </a:r>
          </a:p>
          <a:p>
            <a:r>
              <a:rPr kumimoji="1" lang="en-US" altLang="ja-JP" dirty="0" smtClean="0"/>
              <a:t>and transfers the remaining dirty memory and CPU state</a:t>
            </a:r>
            <a:r>
              <a:rPr kumimoji="1" lang="ja-JP" altLang="en-US" dirty="0" err="1" smtClean="0"/>
              <a:t>。</a:t>
            </a:r>
            <a:endParaRPr kumimoji="1" lang="en-US" altLang="ja-JP" dirty="0" smtClean="0"/>
          </a:p>
          <a:p>
            <a:r>
              <a:rPr kumimoji="1" lang="en-US" altLang="ja-JP" dirty="0" smtClean="0"/>
              <a:t>Then it terminates the original VM</a:t>
            </a:r>
            <a:r>
              <a:rPr kumimoji="1" lang="ja-JP" altLang="en-US" dirty="0" err="1" smtClean="0"/>
              <a:t>。</a:t>
            </a:r>
            <a:endParaRPr kumimoji="1" lang="en-US" altLang="ja-JP" dirty="0" smtClean="0"/>
          </a:p>
          <a:p>
            <a:endParaRPr kumimoji="1" lang="en-US" altLang="ja-JP" dirty="0" smtClean="0"/>
          </a:p>
          <a:p>
            <a:r>
              <a:rPr kumimoji="1" lang="en-US" altLang="ja-JP" dirty="0" smtClean="0"/>
              <a:t>At the destination host, the migration manager restarts the new VM</a:t>
            </a:r>
            <a:r>
              <a:rPr kumimoji="1" lang="ja-JP" altLang="en-US" dirty="0" err="1" smtClean="0"/>
              <a:t>。</a:t>
            </a:r>
            <a:endParaRPr kumimoji="1" lang="en-US" altLang="ja-JP" dirty="0" smtClean="0"/>
          </a:p>
          <a:p>
            <a:endParaRPr kumimoji="1" lang="en-US" altLang="ja-JP" dirty="0" smtClean="0"/>
          </a:p>
          <a:p>
            <a:endParaRPr kumimoji="1" lang="en-US" altLang="ja-JP" dirty="0" smtClean="0"/>
          </a:p>
          <a:p>
            <a:r>
              <a:rPr kumimoji="1" lang="en-US" altLang="ja-JP" dirty="0" smtClean="0"/>
              <a:t>8:10</a:t>
            </a:r>
          </a:p>
        </p:txBody>
      </p:sp>
      <p:sp>
        <p:nvSpPr>
          <p:cNvPr id="4" name="スライド番号プレースホルダー 3"/>
          <p:cNvSpPr>
            <a:spLocks noGrp="1"/>
          </p:cNvSpPr>
          <p:nvPr>
            <p:ph type="sldNum" sz="quarter" idx="10"/>
          </p:nvPr>
        </p:nvSpPr>
        <p:spPr/>
        <p:txBody>
          <a:bodyPr/>
          <a:lstStyle/>
          <a:p>
            <a:fld id="{928327C8-7CFF-481F-85AD-AA9156E8D039}" type="slidenum">
              <a:rPr kumimoji="1" lang="ja-JP" altLang="en-US" smtClean="0"/>
              <a:t>9</a:t>
            </a:fld>
            <a:endParaRPr kumimoji="1" lang="ja-JP" altLang="en-US"/>
          </a:p>
        </p:txBody>
      </p:sp>
    </p:spTree>
    <p:extLst>
      <p:ext uri="{BB962C8B-B14F-4D97-AF65-F5344CB8AC3E}">
        <p14:creationId xmlns:p14="http://schemas.microsoft.com/office/powerpoint/2010/main" val="246319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3" name="Right Triangle 6"/>
          <p:cNvSpPr/>
          <p:nvPr/>
        </p:nvSpPr>
        <p:spPr>
          <a:xfrm flipV="1">
            <a:off x="0" y="-1"/>
            <a:ext cx="3707904" cy="6858000"/>
          </a:xfrm>
          <a:prstGeom prst="rtTriangle">
            <a:avLst/>
          </a:prstGeom>
          <a:gradFill flip="none" rotWithShape="1">
            <a:gsLst>
              <a:gs pos="0">
                <a:srgbClr val="AF0A0A"/>
              </a:gs>
              <a:gs pos="100000">
                <a:srgbClr val="4E0000"/>
              </a:gs>
            </a:gsLst>
            <a:path path="circle">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4" name="Freeform 7"/>
          <p:cNvSpPr/>
          <p:nvPr/>
        </p:nvSpPr>
        <p:spPr>
          <a:xfrm flipH="1" flipV="1">
            <a:off x="-2380" y="-3"/>
            <a:ext cx="9146380" cy="2780930"/>
          </a:xfrm>
          <a:prstGeom prst="rtTriangle">
            <a:avLst/>
          </a:prstGeom>
          <a:gradFill>
            <a:gsLst>
              <a:gs pos="0">
                <a:srgbClr val="59BCDE">
                  <a:alpha val="90000"/>
                </a:srgbClr>
              </a:gs>
              <a:gs pos="100000">
                <a:srgbClr val="006985">
                  <a:alpha val="90000"/>
                </a:srgbClr>
              </a:gs>
            </a:gsLst>
            <a:lin ang="10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9" name="タイトル 8"/>
          <p:cNvSpPr>
            <a:spLocks noGrp="1"/>
          </p:cNvSpPr>
          <p:nvPr>
            <p:ph type="ctrTitle"/>
          </p:nvPr>
        </p:nvSpPr>
        <p:spPr>
          <a:xfrm>
            <a:off x="1437878" y="3106594"/>
            <a:ext cx="7526610" cy="1829761"/>
          </a:xfrm>
        </p:spPr>
        <p:txBody>
          <a:bodyPr vert="horz" lIns="43200" rIns="43200" anchor="b">
            <a:normAutofit/>
            <a:scene3d>
              <a:camera prst="orthographicFront"/>
              <a:lightRig rig="threePt" dir="t"/>
            </a:scene3d>
            <a:sp3d prstMaterial="matte">
              <a:bevelT w="25400" h="25400"/>
            </a:sp3d>
          </a:bodyPr>
          <a:lstStyle>
            <a:lvl1pPr algn="r">
              <a:defRPr sz="4000" b="1" spc="-80" baseline="0">
                <a:solidFill>
                  <a:schemeClr val="tx1"/>
                </a:solidFill>
                <a:effectLst>
                  <a:outerShdw blurRad="31750" dist="25400" dir="5400000" algn="tl" rotWithShape="0">
                    <a:srgbClr val="000000">
                      <a:alpha val="25000"/>
                    </a:srgbClr>
                  </a:outerShdw>
                </a:effectLst>
                <a:latin typeface="IPA Pゴシック" panose="020B0500000000000000" pitchFamily="50" charset="-128"/>
                <a:ea typeface="IPA Pゴシック" pitchFamily="50" charset="-128"/>
                <a:cs typeface="Tahoma" panose="020B0604030504040204" pitchFamily="34" charset="0"/>
              </a:defRPr>
            </a:lvl1pPr>
            <a:extLst/>
          </a:lstStyle>
          <a:p>
            <a:r>
              <a:rPr kumimoji="0" lang="ja-JP" altLang="en-US" smtClean="0"/>
              <a:t>マスター タイトルの書式設定</a:t>
            </a:r>
            <a:endParaRPr kumimoji="0" lang="en-US" dirty="0"/>
          </a:p>
        </p:txBody>
      </p:sp>
      <p:sp>
        <p:nvSpPr>
          <p:cNvPr id="17" name="サブタイトル 16"/>
          <p:cNvSpPr>
            <a:spLocks noGrp="1"/>
          </p:cNvSpPr>
          <p:nvPr>
            <p:ph type="subTitle" idx="1"/>
          </p:nvPr>
        </p:nvSpPr>
        <p:spPr>
          <a:xfrm>
            <a:off x="1437878" y="4965600"/>
            <a:ext cx="7526610" cy="1199704"/>
          </a:xfrm>
        </p:spPr>
        <p:txBody>
          <a:bodyPr lIns="43200" rIns="43200">
            <a:normAutofit/>
          </a:bodyPr>
          <a:lstStyle>
            <a:lvl1pPr marL="0" marR="64008" indent="0" algn="r">
              <a:buNone/>
              <a:defRPr sz="3400">
                <a:solidFill>
                  <a:schemeClr val="tx2"/>
                </a:solidFill>
                <a:latin typeface="IPA Pゴシック" panose="020B0500000000000000" pitchFamily="50" charset="-128"/>
                <a:ea typeface="IPA Pゴシック" pitchFamily="50" charset="-128"/>
                <a:cs typeface="Tahoma" panose="020B060403050404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ja-JP" altLang="en-US" smtClean="0"/>
              <a:t>マスター サブタイトルの書式設定</a:t>
            </a:r>
            <a:endParaRPr kumimoji="0" lang="en-US" dirty="0"/>
          </a:p>
        </p:txBody>
      </p:sp>
      <p:sp>
        <p:nvSpPr>
          <p:cNvPr id="30" name="日付プレースホルダー 29"/>
          <p:cNvSpPr>
            <a:spLocks noGrp="1"/>
          </p:cNvSpPr>
          <p:nvPr>
            <p:ph type="dt" sz="half" idx="10"/>
          </p:nvPr>
        </p:nvSpPr>
        <p:spPr>
          <a:xfrm>
            <a:off x="7062976" y="6453336"/>
            <a:ext cx="1920240" cy="365760"/>
          </a:xfrm>
        </p:spPr>
        <p:txBody>
          <a:bodyPr/>
          <a:lstStyle>
            <a:lvl1pPr>
              <a:defRPr>
                <a:solidFill>
                  <a:schemeClr val="tx1"/>
                </a:solidFill>
                <a:latin typeface="IPA Pゴシック" panose="020B0500000000000000" pitchFamily="50" charset="-128"/>
                <a:ea typeface="IPA Pゴシック" panose="020B0500000000000000" pitchFamily="50" charset="-128"/>
                <a:cs typeface="Tahoma" panose="020B0604030504040204" pitchFamily="34" charset="0"/>
              </a:defRPr>
            </a:lvl1pPr>
            <a:extLst/>
          </a:lstStyle>
          <a:p>
            <a:fld id="{A030F936-5940-4CBE-ACFA-047009331F2D}" type="datetimeFigureOut">
              <a:rPr kumimoji="1" lang="ja-JP" altLang="en-US" smtClean="0"/>
              <a:pPr/>
              <a:t>2015/2/26</a:t>
            </a:fld>
            <a:endParaRPr kumimoji="1" lang="ja-JP" altLang="en-US"/>
          </a:p>
        </p:txBody>
      </p:sp>
      <p:sp>
        <p:nvSpPr>
          <p:cNvPr id="19" name="フッター プレースホルダー 18"/>
          <p:cNvSpPr>
            <a:spLocks noGrp="1"/>
          </p:cNvSpPr>
          <p:nvPr>
            <p:ph type="ftr" sz="quarter" idx="11"/>
          </p:nvPr>
        </p:nvSpPr>
        <p:spPr>
          <a:xfrm>
            <a:off x="4716016" y="6453336"/>
            <a:ext cx="2350681" cy="365125"/>
          </a:xfrm>
        </p:spPr>
        <p:txBody>
          <a:bodyPr/>
          <a:lstStyle>
            <a:lvl1pPr>
              <a:defRPr>
                <a:solidFill>
                  <a:schemeClr val="tx1"/>
                </a:solidFill>
                <a:latin typeface="IPA Pゴシック" panose="020B0500000000000000" pitchFamily="50" charset="-128"/>
                <a:ea typeface="IPA Pゴシック" panose="020B0500000000000000" pitchFamily="50" charset="-128"/>
                <a:cs typeface="Tahoma" panose="020B0604030504040204" pitchFamily="34" charset="0"/>
              </a:defRPr>
            </a:lvl1pPr>
            <a:extLst/>
          </a:lstStyle>
          <a:p>
            <a:endParaRPr kumimoji="1" lang="ja-JP" altLang="en-US"/>
          </a:p>
        </p:txBody>
      </p:sp>
      <p:sp>
        <p:nvSpPr>
          <p:cNvPr id="27" name="スライド番号プレースホルダー 26"/>
          <p:cNvSpPr>
            <a:spLocks noGrp="1"/>
          </p:cNvSpPr>
          <p:nvPr>
            <p:ph type="sldNum" sz="quarter" idx="12"/>
          </p:nvPr>
        </p:nvSpPr>
        <p:spPr/>
        <p:txBody>
          <a:bodyPr/>
          <a:lstStyle>
            <a:lvl1pPr>
              <a:defRPr>
                <a:solidFill>
                  <a:schemeClr val="tx1"/>
                </a:solidFill>
                <a:latin typeface="IPA Pゴシック" panose="020B0500000000000000" pitchFamily="50" charset="-128"/>
                <a:ea typeface="IPA Pゴシック" panose="020B0500000000000000" pitchFamily="50" charset="-128"/>
                <a:cs typeface="Tahoma" panose="020B0604030504040204" pitchFamily="34" charset="0"/>
              </a:defRPr>
            </a:lvl1pPr>
            <a:extLst/>
          </a:lstStyle>
          <a:p>
            <a:fld id="{533E9CD1-7028-417A-977F-E3A3A3E38516}" type="slidenum">
              <a:rPr kumimoji="1" lang="ja-JP" altLang="en-US" smtClean="0"/>
              <a:pPr/>
              <a:t>‹#›</a:t>
            </a:fld>
            <a:endParaRPr kumimoji="1" lang="ja-JP" altLang="en-US"/>
          </a:p>
        </p:txBody>
      </p:sp>
      <p:sp>
        <p:nvSpPr>
          <p:cNvPr id="15" name="Freeform 7"/>
          <p:cNvSpPr/>
          <p:nvPr/>
        </p:nvSpPr>
        <p:spPr>
          <a:xfrm>
            <a:off x="-1" y="4831357"/>
            <a:ext cx="6659287" cy="2026642"/>
          </a:xfrm>
          <a:prstGeom prst="rtTriangle">
            <a:avLst/>
          </a:prstGeom>
          <a:gradFill>
            <a:gsLst>
              <a:gs pos="0">
                <a:srgbClr val="527E02">
                  <a:alpha val="89804"/>
                </a:srgbClr>
              </a:gs>
              <a:gs pos="100000">
                <a:srgbClr val="75B900">
                  <a:alpha val="89804"/>
                </a:srgbClr>
              </a:gs>
            </a:gsLst>
            <a:lin ang="10800000" scaled="0"/>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2" name="テキスト ボックス 11"/>
          <p:cNvSpPr txBox="1"/>
          <p:nvPr userDrawn="1"/>
        </p:nvSpPr>
        <p:spPr>
          <a:xfrm>
            <a:off x="0" y="-3"/>
            <a:ext cx="2864887" cy="215444"/>
          </a:xfrm>
          <a:prstGeom prst="rect">
            <a:avLst/>
          </a:prstGeom>
          <a:noFill/>
        </p:spPr>
        <p:txBody>
          <a:bodyPr wrap="none" rtlCol="0">
            <a:spAutoFit/>
          </a:bodyPr>
          <a:lstStyle/>
          <a:p>
            <a:r>
              <a:rPr kumimoji="1" lang="en-US" altLang="ja-JP" sz="800" dirty="0" smtClean="0">
                <a:solidFill>
                  <a:schemeClr val="bg1"/>
                </a:solidFill>
                <a:latin typeface="IPA Pゴシック" panose="020B0500000000000000" pitchFamily="50" charset="-128"/>
                <a:ea typeface="IPA Pゴシック" panose="020B0500000000000000" pitchFamily="50" charset="-128"/>
              </a:rPr>
              <a:t>© </a:t>
            </a:r>
            <a:r>
              <a:rPr kumimoji="1" lang="en-US" altLang="ja-JP" sz="800" dirty="0" err="1" smtClean="0">
                <a:solidFill>
                  <a:schemeClr val="bg1"/>
                </a:solidFill>
                <a:latin typeface="IPA Pゴシック" panose="020B0500000000000000" pitchFamily="50" charset="-128"/>
                <a:ea typeface="IPA Pゴシック" panose="020B0500000000000000" pitchFamily="50" charset="-128"/>
              </a:rPr>
              <a:t>Sho</a:t>
            </a:r>
            <a:r>
              <a:rPr kumimoji="1" lang="en-US" altLang="ja-JP" sz="800" dirty="0" smtClean="0">
                <a:solidFill>
                  <a:schemeClr val="bg1"/>
                </a:solidFill>
                <a:latin typeface="IPA Pゴシック" panose="020B0500000000000000" pitchFamily="50" charset="-128"/>
                <a:ea typeface="IPA Pゴシック" panose="020B0500000000000000" pitchFamily="50" charset="-128"/>
              </a:rPr>
              <a:t> KAWAHARA,</a:t>
            </a:r>
            <a:r>
              <a:rPr kumimoji="1" lang="en-US" altLang="ja-JP" sz="800" baseline="0" dirty="0" smtClean="0">
                <a:solidFill>
                  <a:schemeClr val="bg1"/>
                </a:solidFill>
                <a:latin typeface="IPA Pゴシック" panose="020B0500000000000000" pitchFamily="50" charset="-128"/>
                <a:ea typeface="IPA Pゴシック" panose="020B0500000000000000" pitchFamily="50" charset="-128"/>
              </a:rPr>
              <a:t> KSL, Kyushu Institute of Technology</a:t>
            </a:r>
            <a:endParaRPr kumimoji="1" lang="ja-JP" altLang="en-US" sz="800" dirty="0">
              <a:solidFill>
                <a:schemeClr val="bg1"/>
              </a:solidFill>
              <a:latin typeface="IPA Pゴシック" panose="020B0500000000000000" pitchFamily="50" charset="-128"/>
              <a:ea typeface="IPA Pゴシック" panose="020B0500000000000000" pitchFamily="50" charset="-128"/>
            </a:endParaRPr>
          </a:p>
        </p:txBody>
      </p:sp>
      <p:sp>
        <p:nvSpPr>
          <p:cNvPr id="18" name="Right Triangle 6"/>
          <p:cNvSpPr/>
          <p:nvPr userDrawn="1"/>
        </p:nvSpPr>
        <p:spPr>
          <a:xfrm flipV="1">
            <a:off x="0" y="-1"/>
            <a:ext cx="3707904" cy="6858000"/>
          </a:xfrm>
          <a:prstGeom prst="rtTriangle">
            <a:avLst/>
          </a:prstGeom>
          <a:gradFill flip="none" rotWithShape="1">
            <a:gsLst>
              <a:gs pos="0">
                <a:srgbClr val="AF0A0A"/>
              </a:gs>
              <a:gs pos="100000">
                <a:srgbClr val="4E0000"/>
              </a:gs>
            </a:gsLst>
            <a:path path="circle">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PA Pゴシック" panose="020B0500000000000000" pitchFamily="50" charset="-128"/>
              <a:ea typeface="IPA Pゴシック" panose="020B0500000000000000" pitchFamily="50" charset="-128"/>
            </a:endParaRPr>
          </a:p>
        </p:txBody>
      </p:sp>
      <p:sp>
        <p:nvSpPr>
          <p:cNvPr id="20" name="Freeform 7"/>
          <p:cNvSpPr/>
          <p:nvPr userDrawn="1"/>
        </p:nvSpPr>
        <p:spPr>
          <a:xfrm flipH="1" flipV="1">
            <a:off x="-2380" y="-3"/>
            <a:ext cx="9146380" cy="2780930"/>
          </a:xfrm>
          <a:prstGeom prst="rtTriangle">
            <a:avLst/>
          </a:prstGeom>
          <a:gradFill>
            <a:gsLst>
              <a:gs pos="0">
                <a:srgbClr val="59BCDE">
                  <a:alpha val="90000"/>
                </a:srgbClr>
              </a:gs>
              <a:gs pos="100000">
                <a:srgbClr val="006985">
                  <a:alpha val="90000"/>
                </a:srgbClr>
              </a:gs>
            </a:gsLst>
            <a:lin ang="10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PA Pゴシック" panose="020B0500000000000000" pitchFamily="50" charset="-128"/>
              <a:ea typeface="IPA Pゴシック" panose="020B0500000000000000" pitchFamily="50" charset="-128"/>
            </a:endParaRPr>
          </a:p>
        </p:txBody>
      </p:sp>
      <p:sp>
        <p:nvSpPr>
          <p:cNvPr id="21" name="Freeform 7"/>
          <p:cNvSpPr/>
          <p:nvPr userDrawn="1"/>
        </p:nvSpPr>
        <p:spPr>
          <a:xfrm>
            <a:off x="-1" y="4831357"/>
            <a:ext cx="6659287" cy="2026642"/>
          </a:xfrm>
          <a:prstGeom prst="rtTriangle">
            <a:avLst/>
          </a:prstGeom>
          <a:gradFill>
            <a:gsLst>
              <a:gs pos="0">
                <a:srgbClr val="527E02">
                  <a:alpha val="89804"/>
                </a:srgbClr>
              </a:gs>
              <a:gs pos="100000">
                <a:srgbClr val="75B900">
                  <a:alpha val="89804"/>
                </a:srgbClr>
              </a:gs>
            </a:gsLst>
            <a:lin ang="10800000" scaled="0"/>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PA Pゴシック" panose="020B0500000000000000" pitchFamily="50" charset="-128"/>
              <a:ea typeface="IPA Pゴシック" panose="020B0500000000000000" pitchFamily="50" charset="-128"/>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extLst/>
          </a:lstStyle>
          <a:p>
            <a:fld id="{A030F936-5940-4CBE-ACFA-047009331F2D}" type="datetimeFigureOut">
              <a:rPr kumimoji="1" lang="ja-JP" altLang="en-US" smtClean="0"/>
              <a:t>2015/2/26</a:t>
            </a:fld>
            <a:endParaRPr kumimoji="1" lang="ja-JP" altLang="en-US"/>
          </a:p>
        </p:txBody>
      </p:sp>
      <p:sp>
        <p:nvSpPr>
          <p:cNvPr id="3" name="フッター プレースホルダー 2"/>
          <p:cNvSpPr>
            <a:spLocks noGrp="1"/>
          </p:cNvSpPr>
          <p:nvPr>
            <p:ph type="ftr" sz="quarter" idx="11"/>
          </p:nvPr>
        </p:nvSpPr>
        <p:spPr/>
        <p:txBody>
          <a:bodyPr/>
          <a:lstStyle>
            <a:extLst/>
          </a:lstStyle>
          <a:p>
            <a:endParaRPr kumimoji="1" lang="ja-JP" altLang="en-US"/>
          </a:p>
        </p:txBody>
      </p:sp>
      <p:sp>
        <p:nvSpPr>
          <p:cNvPr id="4" name="スライド番号プレースホルダー 3"/>
          <p:cNvSpPr>
            <a:spLocks noGrp="1"/>
          </p:cNvSpPr>
          <p:nvPr>
            <p:ph type="sldNum" sz="quarter" idx="12"/>
          </p:nvPr>
        </p:nvSpPr>
        <p:spPr/>
        <p:txBody>
          <a:bodyPr/>
          <a:lstStyle>
            <a:extLst/>
          </a:lstStyle>
          <a:p>
            <a:fld id="{533E9CD1-7028-417A-977F-E3A3A3E38516}"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36351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bg>
      <p:bgRef idx="1003">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ja-JP" altLang="en-US" smtClean="0"/>
              <a:t>マスター テキストの書式設定</a:t>
            </a:r>
          </a:p>
        </p:txBody>
      </p:sp>
      <p:sp>
        <p:nvSpPr>
          <p:cNvPr id="4" name="コンテンツ プレースホルダー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a:xfrm>
            <a:off x="6727032" y="6407944"/>
            <a:ext cx="1920240" cy="365760"/>
          </a:xfrm>
        </p:spPr>
        <p:txBody>
          <a:bodyPr/>
          <a:lstStyle>
            <a:extLst/>
          </a:lstStyle>
          <a:p>
            <a:fld id="{A030F936-5940-4CBE-ACFA-047009331F2D}" type="datetimeFigureOut">
              <a:rPr kumimoji="1" lang="ja-JP" altLang="en-US" smtClean="0"/>
              <a:t>2015/2/26</a:t>
            </a:fld>
            <a:endParaRPr kumimoji="1" lang="ja-JP" altLang="en-US"/>
          </a:p>
        </p:txBody>
      </p:sp>
      <p:sp>
        <p:nvSpPr>
          <p:cNvPr id="6" name="フッター プレースホルダー 5"/>
          <p:cNvSpPr>
            <a:spLocks noGrp="1"/>
          </p:cNvSpPr>
          <p:nvPr>
            <p:ph type="ftr" sz="quarter" idx="11"/>
          </p:nvPr>
        </p:nvSpPr>
        <p:spPr/>
        <p:txBody>
          <a:bodyPr/>
          <a:lstStyle>
            <a:extLst/>
          </a:lstStyle>
          <a:p>
            <a:endParaRPr kumimoji="1" lang="ja-JP" altLang="en-US"/>
          </a:p>
        </p:txBody>
      </p:sp>
      <p:sp>
        <p:nvSpPr>
          <p:cNvPr id="7" name="スライド番号プレースホルダー 6"/>
          <p:cNvSpPr>
            <a:spLocks noGrp="1"/>
          </p:cNvSpPr>
          <p:nvPr>
            <p:ph type="sldNum" sz="quarter" idx="12"/>
          </p:nvPr>
        </p:nvSpPr>
        <p:spPr/>
        <p:txBody>
          <a:bodyPr/>
          <a:lstStyle>
            <a:extLst/>
          </a:lstStyle>
          <a:p>
            <a:fld id="{533E9CD1-7028-417A-977F-E3A3A3E38516}" type="slidenum">
              <a:rPr kumimoji="1" lang="ja-JP" altLang="en-US" smtClean="0"/>
              <a:t>‹#›</a:t>
            </a:fld>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2">
        <a:schemeClr val="bg1"/>
      </p:bgRef>
    </p:bg>
    <p:spTree>
      <p:nvGrpSpPr>
        <p:cNvPr id="1" name=""/>
        <p:cNvGrpSpPr/>
        <p:nvPr/>
      </p:nvGrpSpPr>
      <p:grpSpPr>
        <a:xfrm>
          <a:off x="0" y="0"/>
          <a:ext cx="0" cy="0"/>
          <a:chOff x="0" y="0"/>
          <a:chExt cx="0" cy="0"/>
        </a:xfrm>
      </p:grpSpPr>
      <p:sp>
        <p:nvSpPr>
          <p:cNvPr id="4" name="テキスト プレースホルダー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ja-JP" altLang="en-US" smtClean="0"/>
              <a:t>マスター テキストの書式設定</a:t>
            </a:r>
          </a:p>
        </p:txBody>
      </p:sp>
      <p:sp>
        <p:nvSpPr>
          <p:cNvPr id="3" name="図プレースホルダー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ja-JP" altLang="en-US" smtClean="0"/>
              <a:t>アイコンをクリックして図を追加</a:t>
            </a:r>
            <a:endParaRPr kumimoji="0" lang="en-US" dirty="0"/>
          </a:p>
        </p:txBody>
      </p:sp>
      <p:sp>
        <p:nvSpPr>
          <p:cNvPr id="5" name="日付プレースホルダー 4"/>
          <p:cNvSpPr>
            <a:spLocks noGrp="1"/>
          </p:cNvSpPr>
          <p:nvPr>
            <p:ph type="dt" sz="half" idx="10"/>
          </p:nvPr>
        </p:nvSpPr>
        <p:spPr/>
        <p:txBody>
          <a:bodyPr/>
          <a:lstStyle>
            <a:lvl1pPr>
              <a:defRPr>
                <a:solidFill>
                  <a:schemeClr val="tx1"/>
                </a:solidFill>
              </a:defRPr>
            </a:lvl1pPr>
            <a:extLst/>
          </a:lstStyle>
          <a:p>
            <a:fld id="{A030F936-5940-4CBE-ACFA-047009331F2D}" type="datetimeFigureOut">
              <a:rPr kumimoji="1" lang="ja-JP" altLang="en-US" smtClean="0"/>
              <a:t>2015/2/26</a:t>
            </a:fld>
            <a:endParaRPr kumimoji="1" lang="ja-JP" altLang="en-US"/>
          </a:p>
        </p:txBody>
      </p:sp>
      <p:sp>
        <p:nvSpPr>
          <p:cNvPr id="6" name="フッター プレースホルダー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kumimoji="1" lang="ja-JP" altLang="en-US"/>
          </a:p>
        </p:txBody>
      </p:sp>
      <p:sp>
        <p:nvSpPr>
          <p:cNvPr id="7" name="スライド番号プレースホルダー 6"/>
          <p:cNvSpPr>
            <a:spLocks noGrp="1"/>
          </p:cNvSpPr>
          <p:nvPr>
            <p:ph type="sldNum" sz="quarter" idx="12"/>
          </p:nvPr>
        </p:nvSpPr>
        <p:spPr/>
        <p:txBody>
          <a:bodyPr/>
          <a:lstStyle>
            <a:lvl1pPr>
              <a:defRPr>
                <a:solidFill>
                  <a:schemeClr val="tx1"/>
                </a:solidFill>
              </a:defRPr>
            </a:lvl1pPr>
            <a:extLst/>
          </a:lstStyle>
          <a:p>
            <a:fld id="{533E9CD1-7028-417A-977F-E3A3A3E38516}" type="slidenum">
              <a:rPr kumimoji="1" lang="ja-JP" altLang="en-US" smtClean="0"/>
              <a:t>‹#›</a:t>
            </a:fld>
            <a:endParaRPr kumimoji="1" lang="ja-JP" altLang="en-US"/>
          </a:p>
        </p:txBody>
      </p:sp>
      <p:sp>
        <p:nvSpPr>
          <p:cNvPr id="2" name="タイトル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ja-JP" altLang="en-US" smtClean="0"/>
              <a:t>マスター タイトルの書式設定</a:t>
            </a:r>
            <a:endParaRPr kumimoji="0" lang="en-US"/>
          </a:p>
        </p:txBody>
      </p:sp>
      <p:sp>
        <p:nvSpPr>
          <p:cNvPr id="8" name="フリーフォーム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フリーフォーム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直線コネクタ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山形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山形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extLs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1481329"/>
            <a:ext cx="8229600" cy="4386071"/>
          </a:xfrm>
        </p:spPr>
        <p:txBody>
          <a:bodyPr vert="eaVert"/>
          <a:lstStyle>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extLst/>
          </a:lstStyle>
          <a:p>
            <a:fld id="{A030F936-5940-4CBE-ACFA-047009331F2D}" type="datetimeFigureOut">
              <a:rPr kumimoji="1" lang="ja-JP" altLang="en-US" smtClean="0"/>
              <a:t>2015/2/26</a:t>
            </a:fld>
            <a:endParaRPr kumimoji="1" lang="ja-JP" altLang="en-US"/>
          </a:p>
        </p:txBody>
      </p:sp>
      <p:sp>
        <p:nvSpPr>
          <p:cNvPr id="5" name="フッター プレースホルダー 4"/>
          <p:cNvSpPr>
            <a:spLocks noGrp="1"/>
          </p:cNvSpPr>
          <p:nvPr>
            <p:ph type="ftr" sz="quarter" idx="11"/>
          </p:nvPr>
        </p:nvSpPr>
        <p:spPr/>
        <p:txBody>
          <a:bodyPr/>
          <a:lstStyle>
            <a:extLst/>
          </a:lstStyle>
          <a:p>
            <a:endParaRPr kumimoji="1" lang="ja-JP" altLang="en-US"/>
          </a:p>
        </p:txBody>
      </p:sp>
      <p:sp>
        <p:nvSpPr>
          <p:cNvPr id="6" name="スライド番号プレースホルダー 5"/>
          <p:cNvSpPr>
            <a:spLocks noGrp="1"/>
          </p:cNvSpPr>
          <p:nvPr>
            <p:ph type="sldNum" sz="quarter" idx="12"/>
          </p:nvPr>
        </p:nvSpPr>
        <p:spPr/>
        <p:txBody>
          <a:bodyPr/>
          <a:lstStyle>
            <a:extLst/>
          </a:lstStyle>
          <a:p>
            <a:fld id="{533E9CD1-7028-417A-977F-E3A3A3E38516}" type="slidenum">
              <a:rPr kumimoji="1" lang="ja-JP" altLang="en-US" smtClean="0"/>
              <a:t>‹#›</a:t>
            </a:fld>
            <a:endParaRPr kumimoji="1"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44013" y="274640"/>
            <a:ext cx="1777470" cy="5592761"/>
          </a:xfrm>
        </p:spPr>
        <p:txBody>
          <a:bodyPr vert="eaVert"/>
          <a:lstStyle>
            <a:extLs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41"/>
            <a:ext cx="6324600" cy="5592760"/>
          </a:xfrm>
        </p:spPr>
        <p:txBody>
          <a:bodyPr vert="eaVert"/>
          <a:lstStyle>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extLst/>
          </a:lstStyle>
          <a:p>
            <a:fld id="{A030F936-5940-4CBE-ACFA-047009331F2D}" type="datetimeFigureOut">
              <a:rPr kumimoji="1" lang="ja-JP" altLang="en-US" smtClean="0"/>
              <a:t>2015/2/26</a:t>
            </a:fld>
            <a:endParaRPr kumimoji="1" lang="ja-JP" altLang="en-US"/>
          </a:p>
        </p:txBody>
      </p:sp>
      <p:sp>
        <p:nvSpPr>
          <p:cNvPr id="5" name="フッター プレースホルダー 4"/>
          <p:cNvSpPr>
            <a:spLocks noGrp="1"/>
          </p:cNvSpPr>
          <p:nvPr>
            <p:ph type="ftr" sz="quarter" idx="11"/>
          </p:nvPr>
        </p:nvSpPr>
        <p:spPr/>
        <p:txBody>
          <a:bodyPr/>
          <a:lstStyle>
            <a:extLst/>
          </a:lstStyle>
          <a:p>
            <a:endParaRPr kumimoji="1" lang="ja-JP" altLang="en-US"/>
          </a:p>
        </p:txBody>
      </p:sp>
      <p:sp>
        <p:nvSpPr>
          <p:cNvPr id="6" name="スライド番号プレースホルダー 5"/>
          <p:cNvSpPr>
            <a:spLocks noGrp="1"/>
          </p:cNvSpPr>
          <p:nvPr>
            <p:ph type="sldNum" sz="quarter" idx="12"/>
          </p:nvPr>
        </p:nvSpPr>
        <p:spPr/>
        <p:txBody>
          <a:bodyPr/>
          <a:lstStyle>
            <a:extLst/>
          </a:lstStyle>
          <a:p>
            <a:fld id="{533E9CD1-7028-417A-977F-E3A3A3E38516}"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extLst/>
          </a:lstStyle>
          <a:p>
            <a:fld id="{A030F936-5940-4CBE-ACFA-047009331F2D}" type="datetimeFigureOut">
              <a:rPr kumimoji="1" lang="ja-JP" altLang="en-US" smtClean="0"/>
              <a:t>2015/2/26</a:t>
            </a:fld>
            <a:endParaRPr kumimoji="1" lang="ja-JP" altLang="en-US"/>
          </a:p>
        </p:txBody>
      </p:sp>
      <p:sp>
        <p:nvSpPr>
          <p:cNvPr id="5" name="フッター プレースホルダー 4"/>
          <p:cNvSpPr>
            <a:spLocks noGrp="1"/>
          </p:cNvSpPr>
          <p:nvPr>
            <p:ph type="ftr" sz="quarter" idx="11"/>
          </p:nvPr>
        </p:nvSpPr>
        <p:spPr/>
        <p:txBody>
          <a:bodyPr/>
          <a:lstStyle>
            <a:extLst/>
          </a:lstStyle>
          <a:p>
            <a:endParaRPr kumimoji="1" lang="ja-JP" altLang="en-US"/>
          </a:p>
        </p:txBody>
      </p:sp>
      <p:sp>
        <p:nvSpPr>
          <p:cNvPr id="6" name="スライド番号プレースホルダー 5"/>
          <p:cNvSpPr>
            <a:spLocks noGrp="1"/>
          </p:cNvSpPr>
          <p:nvPr>
            <p:ph type="sldNum" sz="quarter" idx="12"/>
          </p:nvPr>
        </p:nvSpPr>
        <p:spPr/>
        <p:txBody>
          <a:bodyPr/>
          <a:lstStyle>
            <a:extLst/>
          </a:lstStyle>
          <a:p>
            <a:fld id="{533E9CD1-7028-417A-977F-E3A3A3E38516}" type="slidenum">
              <a:rPr kumimoji="1" lang="ja-JP" altLang="en-US" smtClean="0"/>
              <a:t>‹#›</a:t>
            </a:fld>
            <a:endParaRPr kumimoji="1" lang="ja-JP" altLang="en-US"/>
          </a:p>
        </p:txBody>
      </p:sp>
      <p:sp>
        <p:nvSpPr>
          <p:cNvPr id="7" name="タイトル 6"/>
          <p:cNvSpPr>
            <a:spLocks noGrp="1"/>
          </p:cNvSpPr>
          <p:nvPr>
            <p:ph type="title"/>
          </p:nvPr>
        </p:nvSpPr>
        <p:spPr/>
        <p:txBody>
          <a:bodyPr lIns="90000" rtlCol="0"/>
          <a:lstStyle>
            <a:extLst/>
          </a:lstStyle>
          <a:p>
            <a:r>
              <a:rPr kumimoji="0" lang="ja-JP" altLang="en-US" dirty="0" smtClean="0"/>
              <a:t>マスター タイトルの書式設定</a:t>
            </a:r>
            <a:endParaRPr kumimoji="0" lang="en-US" dirty="0"/>
          </a:p>
        </p:txBody>
      </p:sp>
      <p:sp>
        <p:nvSpPr>
          <p:cNvPr id="8" name="テキスト プレースホルダー 29"/>
          <p:cNvSpPr>
            <a:spLocks noGrp="1"/>
          </p:cNvSpPr>
          <p:nvPr>
            <p:ph idx="13"/>
          </p:nvPr>
        </p:nvSpPr>
        <p:spPr>
          <a:xfrm>
            <a:off x="453896" y="1340768"/>
            <a:ext cx="8496944" cy="5328592"/>
          </a:xfrm>
          <a:prstGeom prst="rect">
            <a:avLst/>
          </a:prstGeom>
        </p:spPr>
        <p:txBody>
          <a:bodyPr vert="horz">
            <a:normAutofit/>
          </a:bodyPr>
          <a:lstStyle>
            <a:extLst/>
          </a:lstStyle>
          <a:p>
            <a:pPr lvl="0" eaLnBrk="1" latinLnBrk="0" hangingPunct="1"/>
            <a:r>
              <a:rPr kumimoji="0" lang="ja-JP" altLang="en-US" dirty="0" smtClean="0"/>
              <a:t>マスター テキストの書式設定</a:t>
            </a:r>
          </a:p>
          <a:p>
            <a:pPr lvl="1" eaLnBrk="1" latinLnBrk="0" hangingPunct="1"/>
            <a:r>
              <a:rPr kumimoji="0" lang="ja-JP" altLang="en-US" dirty="0" smtClean="0"/>
              <a:t>第 </a:t>
            </a:r>
            <a:r>
              <a:rPr kumimoji="0" lang="en-US" altLang="ja-JP" dirty="0" smtClean="0"/>
              <a:t>2 </a:t>
            </a:r>
            <a:r>
              <a:rPr kumimoji="0" lang="ja-JP" altLang="en-US" dirty="0" smtClean="0"/>
              <a:t>レベル</a:t>
            </a:r>
          </a:p>
          <a:p>
            <a:pPr lvl="2" eaLnBrk="1" latinLnBrk="0" hangingPunct="1"/>
            <a:r>
              <a:rPr kumimoji="0" lang="ja-JP" altLang="en-US" dirty="0" smtClean="0"/>
              <a:t>第 </a:t>
            </a:r>
            <a:r>
              <a:rPr kumimoji="0" lang="en-US" altLang="ja-JP" dirty="0" smtClean="0"/>
              <a:t>3 </a:t>
            </a:r>
            <a:r>
              <a:rPr kumimoji="0" lang="ja-JP" altLang="en-US" dirty="0" smtClean="0"/>
              <a:t>レベル</a:t>
            </a:r>
          </a:p>
          <a:p>
            <a:pPr lvl="3" eaLnBrk="1" latinLnBrk="0" hangingPunct="1"/>
            <a:r>
              <a:rPr kumimoji="0" lang="ja-JP" altLang="en-US" dirty="0" smtClean="0"/>
              <a:t>第 </a:t>
            </a:r>
            <a:r>
              <a:rPr kumimoji="0" lang="en-US" altLang="ja-JP" dirty="0" smtClean="0"/>
              <a:t>4 </a:t>
            </a:r>
            <a:r>
              <a:rPr kumimoji="0" lang="ja-JP" altLang="en-US" dirty="0" smtClean="0"/>
              <a:t>レベル</a:t>
            </a:r>
          </a:p>
          <a:p>
            <a:pPr lvl="4" eaLnBrk="1" latinLnBrk="0" hangingPunct="1"/>
            <a:r>
              <a:rPr kumimoji="0" lang="ja-JP" altLang="en-US" dirty="0" smtClean="0"/>
              <a:t>第 </a:t>
            </a:r>
            <a:r>
              <a:rPr kumimoji="0" lang="en-US" altLang="ja-JP" dirty="0" smtClean="0"/>
              <a:t>5 </a:t>
            </a:r>
            <a:r>
              <a:rPr kumimoji="0" lang="ja-JP" altLang="en-US" dirty="0" smtClean="0"/>
              <a:t>レベル</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spTree>
      <p:nvGrpSpPr>
        <p:cNvPr id="1" name=""/>
        <p:cNvGrpSpPr/>
        <p:nvPr/>
      </p:nvGrpSpPr>
      <p:grpSpPr>
        <a:xfrm>
          <a:off x="0" y="0"/>
          <a:ext cx="0" cy="0"/>
          <a:chOff x="0" y="0"/>
          <a:chExt cx="0" cy="0"/>
        </a:xfrm>
      </p:grpSpPr>
      <p:sp>
        <p:nvSpPr>
          <p:cNvPr id="16" name="テキスト ボックス 15"/>
          <p:cNvSpPr txBox="1"/>
          <p:nvPr/>
        </p:nvSpPr>
        <p:spPr>
          <a:xfrm>
            <a:off x="-2380" y="-3219"/>
            <a:ext cx="6409127" cy="369332"/>
          </a:xfrm>
          <a:prstGeom prst="rect">
            <a:avLst/>
          </a:prstGeom>
          <a:noFill/>
        </p:spPr>
        <p:txBody>
          <a:bodyPr wrap="none" rtlCol="0">
            <a:spAutoFit/>
          </a:bodyPr>
          <a:lstStyle/>
          <a:p>
            <a:r>
              <a:rPr kumimoji="1" lang="en-US" altLang="ja-JP" dirty="0" smtClean="0">
                <a:solidFill>
                  <a:schemeClr val="bg1"/>
                </a:solidFill>
                <a:latin typeface="IPA Pゴシック" panose="020B0500000000000000" pitchFamily="50" charset="-128"/>
                <a:ea typeface="IPA Pゴシック" panose="020B0500000000000000" pitchFamily="50" charset="-128"/>
              </a:rPr>
              <a:t>© </a:t>
            </a:r>
            <a:r>
              <a:rPr kumimoji="1" lang="en-US" altLang="ja-JP" dirty="0" err="1" smtClean="0">
                <a:solidFill>
                  <a:schemeClr val="bg1"/>
                </a:solidFill>
                <a:latin typeface="IPA Pゴシック" panose="020B0500000000000000" pitchFamily="50" charset="-128"/>
                <a:ea typeface="IPA Pゴシック" panose="020B0500000000000000" pitchFamily="50" charset="-128"/>
              </a:rPr>
              <a:t>Sho</a:t>
            </a:r>
            <a:r>
              <a:rPr kumimoji="1" lang="en-US" altLang="ja-JP" dirty="0" smtClean="0">
                <a:solidFill>
                  <a:schemeClr val="bg1"/>
                </a:solidFill>
                <a:latin typeface="IPA Pゴシック" panose="020B0500000000000000" pitchFamily="50" charset="-128"/>
                <a:ea typeface="IPA Pゴシック" panose="020B0500000000000000" pitchFamily="50" charset="-128"/>
              </a:rPr>
              <a:t> KAWAHARA,</a:t>
            </a:r>
            <a:r>
              <a:rPr kumimoji="1" lang="en-US" altLang="ja-JP" baseline="0" dirty="0" smtClean="0">
                <a:solidFill>
                  <a:schemeClr val="bg1"/>
                </a:solidFill>
                <a:latin typeface="IPA Pゴシック" panose="020B0500000000000000" pitchFamily="50" charset="-128"/>
                <a:ea typeface="IPA Pゴシック" panose="020B0500000000000000" pitchFamily="50" charset="-128"/>
              </a:rPr>
              <a:t> KSL, Kyushu Institute of Technology</a:t>
            </a:r>
            <a:endParaRPr kumimoji="1" lang="ja-JP" altLang="en-US" dirty="0">
              <a:solidFill>
                <a:schemeClr val="bg1"/>
              </a:solidFill>
              <a:latin typeface="IPA Pゴシック" panose="020B0500000000000000" pitchFamily="50" charset="-128"/>
              <a:ea typeface="IPA Pゴシック" panose="020B0500000000000000" pitchFamily="50" charset="-128"/>
            </a:endParaRPr>
          </a:p>
        </p:txBody>
      </p:sp>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latin typeface="IPA Pゴシック" panose="020B0500000000000000" pitchFamily="50" charset="-128"/>
              <a:ea typeface="IPA Pゴシック" panose="020B0500000000000000" pitchFamily="50" charset="-128"/>
            </a:endParaRPr>
          </a:p>
        </p:txBody>
      </p:sp>
      <p:sp>
        <p:nvSpPr>
          <p:cNvPr id="9" name="タイトル 8"/>
          <p:cNvSpPr>
            <a:spLocks noGrp="1"/>
          </p:cNvSpPr>
          <p:nvPr>
            <p:ph type="ctrTitle"/>
          </p:nvPr>
        </p:nvSpPr>
        <p:spPr>
          <a:xfrm>
            <a:off x="1437878" y="3106594"/>
            <a:ext cx="7526610" cy="1829761"/>
          </a:xfrm>
        </p:spPr>
        <p:txBody>
          <a:bodyPr vert="horz" lIns="43200" rIns="43200" anchor="b">
            <a:normAutofit/>
            <a:scene3d>
              <a:camera prst="orthographicFront"/>
              <a:lightRig rig="threePt" dir="t"/>
            </a:scene3d>
            <a:sp3d prstMaterial="matte">
              <a:bevelT w="25400" h="25400"/>
            </a:sp3d>
          </a:bodyPr>
          <a:lstStyle>
            <a:lvl1pPr algn="r">
              <a:defRPr sz="4000" b="1" spc="-80" baseline="0">
                <a:solidFill>
                  <a:schemeClr val="tx1"/>
                </a:solidFill>
                <a:effectLst>
                  <a:outerShdw blurRad="31750" dist="25400" dir="5400000" algn="tl" rotWithShape="0">
                    <a:srgbClr val="000000">
                      <a:alpha val="25000"/>
                    </a:srgbClr>
                  </a:outerShdw>
                </a:effectLst>
                <a:latin typeface="IPA Pゴシック" pitchFamily="50" charset="-128"/>
                <a:ea typeface="IPA Pゴシック" pitchFamily="50" charset="-128"/>
              </a:defRPr>
            </a:lvl1pPr>
            <a:extLst/>
          </a:lstStyle>
          <a:p>
            <a:r>
              <a:rPr kumimoji="0" lang="ja-JP" altLang="en-US" smtClean="0"/>
              <a:t>マスター タイトルの書式設定</a:t>
            </a:r>
            <a:endParaRPr kumimoji="0" lang="en-US" dirty="0"/>
          </a:p>
        </p:txBody>
      </p:sp>
      <p:sp>
        <p:nvSpPr>
          <p:cNvPr id="17" name="サブタイトル 16"/>
          <p:cNvSpPr>
            <a:spLocks noGrp="1"/>
          </p:cNvSpPr>
          <p:nvPr>
            <p:ph type="subTitle" idx="1"/>
          </p:nvPr>
        </p:nvSpPr>
        <p:spPr>
          <a:xfrm>
            <a:off x="1437878" y="4965600"/>
            <a:ext cx="7526610" cy="1199704"/>
          </a:xfrm>
        </p:spPr>
        <p:txBody>
          <a:bodyPr lIns="43200" rIns="43200"/>
          <a:lstStyle>
            <a:lvl1pPr marL="0" marR="64008" indent="0" algn="r">
              <a:buNone/>
              <a:defRPr>
                <a:solidFill>
                  <a:schemeClr val="tx2"/>
                </a:solidFill>
                <a:latin typeface="IPA Pゴシック" pitchFamily="50" charset="-128"/>
                <a:ea typeface="IPA Pゴシック" pitchFamily="50" charset="-12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ja-JP" altLang="en-US" smtClean="0"/>
              <a:t>マスター サブタイトルの書式設定</a:t>
            </a:r>
            <a:endParaRPr kumimoji="0" lang="en-US" dirty="0"/>
          </a:p>
        </p:txBody>
      </p:sp>
      <p:sp>
        <p:nvSpPr>
          <p:cNvPr id="30" name="日付プレースホルダー 29"/>
          <p:cNvSpPr>
            <a:spLocks noGrp="1"/>
          </p:cNvSpPr>
          <p:nvPr>
            <p:ph type="dt" sz="half" idx="10"/>
          </p:nvPr>
        </p:nvSpPr>
        <p:spPr>
          <a:xfrm>
            <a:off x="7062976" y="6453336"/>
            <a:ext cx="1920240" cy="365760"/>
          </a:xfrm>
        </p:spPr>
        <p:txBody>
          <a:bodyPr/>
          <a:lstStyle>
            <a:lvl1pPr>
              <a:defRPr>
                <a:solidFill>
                  <a:schemeClr val="tx1"/>
                </a:solidFill>
                <a:latin typeface="IPA Pゴシック" panose="020B0500000000000000" pitchFamily="50" charset="-128"/>
                <a:ea typeface="IPA Pゴシック" panose="020B0500000000000000" pitchFamily="50" charset="-128"/>
              </a:defRPr>
            </a:lvl1pPr>
            <a:extLst/>
          </a:lstStyle>
          <a:p>
            <a:fld id="{A030F936-5940-4CBE-ACFA-047009331F2D}" type="datetimeFigureOut">
              <a:rPr kumimoji="1" lang="ja-JP" altLang="en-US" smtClean="0"/>
              <a:pPr/>
              <a:t>2015/2/26</a:t>
            </a:fld>
            <a:endParaRPr kumimoji="1" lang="ja-JP" altLang="en-US"/>
          </a:p>
        </p:txBody>
      </p:sp>
      <p:sp>
        <p:nvSpPr>
          <p:cNvPr id="19" name="フッター プレースホルダー 18"/>
          <p:cNvSpPr>
            <a:spLocks noGrp="1"/>
          </p:cNvSpPr>
          <p:nvPr>
            <p:ph type="ftr" sz="quarter" idx="11"/>
          </p:nvPr>
        </p:nvSpPr>
        <p:spPr>
          <a:xfrm>
            <a:off x="4716016" y="6453336"/>
            <a:ext cx="2350681" cy="365125"/>
          </a:xfrm>
        </p:spPr>
        <p:txBody>
          <a:bodyPr/>
          <a:lstStyle>
            <a:lvl1pPr>
              <a:defRPr>
                <a:solidFill>
                  <a:schemeClr val="tx1"/>
                </a:solidFill>
                <a:latin typeface="IPA Pゴシック" panose="020B0500000000000000" pitchFamily="50" charset="-128"/>
                <a:ea typeface="IPA Pゴシック" panose="020B0500000000000000" pitchFamily="50" charset="-128"/>
              </a:defRPr>
            </a:lvl1pPr>
            <a:extLst/>
          </a:lstStyle>
          <a:p>
            <a:endParaRPr kumimoji="1" lang="ja-JP" altLang="en-US"/>
          </a:p>
        </p:txBody>
      </p:sp>
      <p:sp>
        <p:nvSpPr>
          <p:cNvPr id="27" name="スライド番号プレースホルダー 26"/>
          <p:cNvSpPr>
            <a:spLocks noGrp="1"/>
          </p:cNvSpPr>
          <p:nvPr>
            <p:ph type="sldNum" sz="quarter" idx="12"/>
          </p:nvPr>
        </p:nvSpPr>
        <p:spPr/>
        <p:txBody>
          <a:bodyPr/>
          <a:lstStyle>
            <a:lvl1pPr>
              <a:defRPr>
                <a:solidFill>
                  <a:schemeClr val="tx1"/>
                </a:solidFill>
                <a:latin typeface="IPA Pゴシック" panose="020B0500000000000000" pitchFamily="50" charset="-128"/>
                <a:ea typeface="IPA Pゴシック" panose="020B0500000000000000" pitchFamily="50" charset="-128"/>
              </a:defRPr>
            </a:lvl1pPr>
            <a:extLst/>
          </a:lstStyle>
          <a:p>
            <a:fld id="{533E9CD1-7028-417A-977F-E3A3A3E38516}" type="slidenum">
              <a:rPr kumimoji="1" lang="ja-JP" altLang="en-US" smtClean="0"/>
              <a:pPr/>
              <a:t>‹#›</a:t>
            </a:fld>
            <a:endParaRPr kumimoji="1" lang="ja-JP" altLang="en-US" dirty="0"/>
          </a:p>
        </p:txBody>
      </p:sp>
    </p:spTree>
    <p:extLst>
      <p:ext uri="{BB962C8B-B14F-4D97-AF65-F5344CB8AC3E}">
        <p14:creationId xmlns:p14="http://schemas.microsoft.com/office/powerpoint/2010/main" val="42916804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タイトルとコンテンツ">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lvl1pPr>
              <a:defRPr>
                <a:latin typeface="IPA Pゴシック" panose="020B0500000000000000" pitchFamily="50" charset="-128"/>
                <a:ea typeface="IPA Pゴシック" panose="020B0500000000000000" pitchFamily="50" charset="-128"/>
                <a:cs typeface="Tahoma" panose="020B0604030504040204" pitchFamily="34" charset="0"/>
              </a:defRPr>
            </a:lvl1pPr>
            <a:extLst/>
          </a:lstStyle>
          <a:p>
            <a:fld id="{A030F936-5940-4CBE-ACFA-047009331F2D}" type="datetimeFigureOut">
              <a:rPr kumimoji="1" lang="ja-JP" altLang="en-US" smtClean="0"/>
              <a:pPr/>
              <a:t>2015/2/26</a:t>
            </a:fld>
            <a:endParaRPr kumimoji="1" lang="ja-JP" altLang="en-US"/>
          </a:p>
        </p:txBody>
      </p:sp>
      <p:sp>
        <p:nvSpPr>
          <p:cNvPr id="5" name="フッター プレースホルダー 4"/>
          <p:cNvSpPr>
            <a:spLocks noGrp="1"/>
          </p:cNvSpPr>
          <p:nvPr>
            <p:ph type="ftr" sz="quarter" idx="11"/>
          </p:nvPr>
        </p:nvSpPr>
        <p:spPr/>
        <p:txBody>
          <a:bodyPr/>
          <a:lstStyle>
            <a:lvl1pPr>
              <a:defRPr>
                <a:latin typeface="IPA Pゴシック" panose="020B0500000000000000" pitchFamily="50" charset="-128"/>
                <a:ea typeface="IPA Pゴシック" panose="020B0500000000000000" pitchFamily="50" charset="-128"/>
                <a:cs typeface="Tahoma" panose="020B0604030504040204" pitchFamily="34" charset="0"/>
              </a:defRPr>
            </a:lvl1pPr>
            <a:extLst/>
          </a:lstStyle>
          <a:p>
            <a:endParaRPr kumimoji="1" lang="ja-JP" altLang="en-US"/>
          </a:p>
        </p:txBody>
      </p:sp>
      <p:sp>
        <p:nvSpPr>
          <p:cNvPr id="6" name="スライド番号プレースホルダー 5"/>
          <p:cNvSpPr>
            <a:spLocks noGrp="1"/>
          </p:cNvSpPr>
          <p:nvPr>
            <p:ph type="sldNum" sz="quarter" idx="12"/>
          </p:nvPr>
        </p:nvSpPr>
        <p:spPr/>
        <p:txBody>
          <a:bodyPr/>
          <a:lstStyle>
            <a:lvl1pPr>
              <a:defRPr>
                <a:latin typeface="IPA Pゴシック" panose="020B0500000000000000" pitchFamily="50" charset="-128"/>
                <a:ea typeface="IPA Pゴシック" panose="020B0500000000000000" pitchFamily="50" charset="-128"/>
                <a:cs typeface="Tahoma" panose="020B0604030504040204" pitchFamily="34" charset="0"/>
              </a:defRPr>
            </a:lvl1pPr>
            <a:extLst/>
          </a:lstStyle>
          <a:p>
            <a:fld id="{533E9CD1-7028-417A-977F-E3A3A3E38516}" type="slidenum">
              <a:rPr kumimoji="1" lang="ja-JP" altLang="en-US" smtClean="0"/>
              <a:pPr/>
              <a:t>‹#›</a:t>
            </a:fld>
            <a:endParaRPr kumimoji="1" lang="ja-JP" altLang="en-US"/>
          </a:p>
        </p:txBody>
      </p:sp>
      <p:sp>
        <p:nvSpPr>
          <p:cNvPr id="7" name="タイトル 6"/>
          <p:cNvSpPr>
            <a:spLocks noGrp="1"/>
          </p:cNvSpPr>
          <p:nvPr>
            <p:ph type="title"/>
          </p:nvPr>
        </p:nvSpPr>
        <p:spPr/>
        <p:txBody>
          <a:bodyPr lIns="90000" rtlCol="0"/>
          <a:lstStyle>
            <a:lvl1pPr>
              <a:defRPr b="0">
                <a:latin typeface="IPA Pゴシック" panose="020B0500000000000000" pitchFamily="50" charset="-128"/>
                <a:ea typeface="IPA Pゴシック" panose="020B0500000000000000" pitchFamily="50" charset="-128"/>
                <a:cs typeface="Tahoma" panose="020B0604030504040204" pitchFamily="34" charset="0"/>
              </a:defRPr>
            </a:lvl1pPr>
            <a:extLst/>
          </a:lstStyle>
          <a:p>
            <a:r>
              <a:rPr kumimoji="0" lang="ja-JP" altLang="en-US" smtClean="0"/>
              <a:t>マスター タイトルの書式設定</a:t>
            </a:r>
            <a:endParaRPr kumimoji="0" lang="en-US" dirty="0"/>
          </a:p>
        </p:txBody>
      </p:sp>
      <p:sp>
        <p:nvSpPr>
          <p:cNvPr id="8" name="テキスト プレースホルダー 29"/>
          <p:cNvSpPr>
            <a:spLocks noGrp="1"/>
          </p:cNvSpPr>
          <p:nvPr>
            <p:ph idx="13"/>
          </p:nvPr>
        </p:nvSpPr>
        <p:spPr>
          <a:xfrm>
            <a:off x="453896" y="1340768"/>
            <a:ext cx="8496944" cy="5328592"/>
          </a:xfrm>
          <a:prstGeom prst="rect">
            <a:avLst/>
          </a:prstGeom>
        </p:spPr>
        <p:txBody>
          <a:bodyPr vert="horz">
            <a:normAutofit/>
          </a:bodyPr>
          <a:lstStyle>
            <a:lvl1pPr>
              <a:defRPr>
                <a:latin typeface="IPA Pゴシック" panose="020B0500000000000000" pitchFamily="50" charset="-128"/>
                <a:ea typeface="IPA Pゴシック" panose="020B0500000000000000" pitchFamily="50" charset="-128"/>
                <a:cs typeface="Tahoma" panose="020B0604030504040204" pitchFamily="34" charset="0"/>
              </a:defRPr>
            </a:lvl1pPr>
            <a:lvl2pPr>
              <a:defRPr>
                <a:latin typeface="IPA Pゴシック" panose="020B0500000000000000" pitchFamily="50" charset="-128"/>
                <a:ea typeface="IPA Pゴシック" panose="020B0500000000000000" pitchFamily="50" charset="-128"/>
                <a:cs typeface="Tahoma" panose="020B0604030504040204" pitchFamily="34" charset="0"/>
              </a:defRPr>
            </a:lvl2pPr>
            <a:lvl3pPr>
              <a:defRPr>
                <a:latin typeface="IPA Pゴシック" panose="020B0500000000000000" pitchFamily="50" charset="-128"/>
                <a:ea typeface="IPA Pゴシック" panose="020B0500000000000000" pitchFamily="50" charset="-128"/>
                <a:cs typeface="Tahoma" panose="020B0604030504040204" pitchFamily="34" charset="0"/>
              </a:defRPr>
            </a:lvl3pPr>
            <a:lvl4pPr>
              <a:defRPr>
                <a:latin typeface="IPA Pゴシック" panose="020B0500000000000000" pitchFamily="50" charset="-128"/>
                <a:ea typeface="IPA Pゴシック" panose="020B0500000000000000" pitchFamily="50" charset="-128"/>
                <a:cs typeface="Tahoma" panose="020B0604030504040204" pitchFamily="34" charset="0"/>
              </a:defRPr>
            </a:lvl4pPr>
            <a:lvl5pPr>
              <a:defRPr>
                <a:latin typeface="IPA Pゴシック" panose="020B0500000000000000" pitchFamily="50" charset="-128"/>
                <a:ea typeface="IPA Pゴシック" panose="020B0500000000000000" pitchFamily="50" charset="-128"/>
                <a:cs typeface="Tahoma" panose="020B0604030504040204" pitchFamily="34" charset="0"/>
              </a:defRPr>
            </a:lvl5pPr>
            <a:extLst/>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2" y="1196752"/>
            <a:ext cx="8784976" cy="5544616"/>
          </a:xfrm>
        </p:spPr>
        <p:txBody>
          <a:bodyPr/>
          <a:lstStyle>
            <a:lvl1pPr>
              <a:defRPr>
                <a:latin typeface="IPA Pゴシック" panose="020B0500000000000000" pitchFamily="50" charset="-128"/>
                <a:ea typeface="IPA Pゴシック" panose="020B0500000000000000" pitchFamily="50" charset="-128"/>
              </a:defRPr>
            </a:lvl1pPr>
            <a:lvl2pPr>
              <a:defRPr>
                <a:latin typeface="IPA Pゴシック" panose="020B0500000000000000" pitchFamily="50" charset="-128"/>
                <a:ea typeface="IPA Pゴシック" panose="020B0500000000000000" pitchFamily="50" charset="-128"/>
              </a:defRPr>
            </a:lvl2pPr>
            <a:lvl3pPr>
              <a:defRPr>
                <a:latin typeface="IPA Pゴシック" panose="020B0500000000000000" pitchFamily="50" charset="-128"/>
                <a:ea typeface="IPA Pゴシック" panose="020B0500000000000000" pitchFamily="50" charset="-128"/>
              </a:defRPr>
            </a:lvl3pPr>
            <a:lvl4pPr>
              <a:defRPr>
                <a:latin typeface="IPA Pゴシック" panose="020B0500000000000000" pitchFamily="50" charset="-128"/>
                <a:ea typeface="IPA Pゴシック" panose="020B0500000000000000" pitchFamily="50" charset="-128"/>
              </a:defRPr>
            </a:lvl4pPr>
            <a:lvl5pPr>
              <a:defRPr>
                <a:latin typeface="IPA Pゴシック" panose="020B0500000000000000" pitchFamily="50" charset="-128"/>
                <a:ea typeface="IPA Pゴシック" panose="020B0500000000000000" pitchFamily="50" charset="-128"/>
              </a:defRPr>
            </a:lvl5pPr>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dirty="0"/>
          </a:p>
        </p:txBody>
      </p:sp>
      <p:sp>
        <p:nvSpPr>
          <p:cNvPr id="4" name="日付プレースホルダー 3"/>
          <p:cNvSpPr>
            <a:spLocks noGrp="1"/>
          </p:cNvSpPr>
          <p:nvPr>
            <p:ph type="dt" sz="half" idx="10"/>
          </p:nvPr>
        </p:nvSpPr>
        <p:spPr/>
        <p:txBody>
          <a:bodyPr/>
          <a:lstStyle>
            <a:lvl1pPr>
              <a:defRPr>
                <a:latin typeface="IPA Pゴシック" panose="020B0500000000000000" pitchFamily="50" charset="-128"/>
                <a:ea typeface="IPA Pゴシック" panose="020B0500000000000000" pitchFamily="50" charset="-128"/>
              </a:defRPr>
            </a:lvl1pPr>
            <a:extLst/>
          </a:lstStyle>
          <a:p>
            <a:fld id="{A030F936-5940-4CBE-ACFA-047009331F2D}" type="datetimeFigureOut">
              <a:rPr kumimoji="1" lang="ja-JP" altLang="en-US" smtClean="0"/>
              <a:pPr/>
              <a:t>2015/2/26</a:t>
            </a:fld>
            <a:endParaRPr kumimoji="1" lang="ja-JP" altLang="en-US"/>
          </a:p>
        </p:txBody>
      </p:sp>
      <p:sp>
        <p:nvSpPr>
          <p:cNvPr id="5" name="フッター プレースホルダー 4"/>
          <p:cNvSpPr>
            <a:spLocks noGrp="1"/>
          </p:cNvSpPr>
          <p:nvPr>
            <p:ph type="ftr" sz="quarter" idx="11"/>
          </p:nvPr>
        </p:nvSpPr>
        <p:spPr/>
        <p:txBody>
          <a:bodyPr/>
          <a:lstStyle>
            <a:lvl1pPr>
              <a:defRPr>
                <a:latin typeface="IPA Pゴシック" panose="020B0500000000000000" pitchFamily="50" charset="-128"/>
                <a:ea typeface="IPA Pゴシック" panose="020B0500000000000000" pitchFamily="50" charset="-128"/>
              </a:defRPr>
            </a:lvl1pPr>
            <a:extLst/>
          </a:lstStyle>
          <a:p>
            <a:endParaRPr kumimoji="1" lang="ja-JP" altLang="en-US"/>
          </a:p>
        </p:txBody>
      </p:sp>
      <p:sp>
        <p:nvSpPr>
          <p:cNvPr id="6" name="スライド番号プレースホルダー 5"/>
          <p:cNvSpPr>
            <a:spLocks noGrp="1"/>
          </p:cNvSpPr>
          <p:nvPr>
            <p:ph type="sldNum" sz="quarter" idx="12"/>
          </p:nvPr>
        </p:nvSpPr>
        <p:spPr/>
        <p:txBody>
          <a:bodyPr/>
          <a:lstStyle>
            <a:lvl1pPr>
              <a:defRPr>
                <a:latin typeface="IPA Pゴシック" panose="020B0500000000000000" pitchFamily="50" charset="-128"/>
                <a:ea typeface="IPA Pゴシック" panose="020B0500000000000000" pitchFamily="50" charset="-128"/>
              </a:defRPr>
            </a:lvl1pPr>
            <a:extLst/>
          </a:lstStyle>
          <a:p>
            <a:fld id="{533E9CD1-7028-417A-977F-E3A3A3E38516}" type="slidenum">
              <a:rPr kumimoji="1" lang="ja-JP" altLang="en-US" smtClean="0"/>
              <a:pPr/>
              <a:t>‹#›</a:t>
            </a:fld>
            <a:endParaRPr kumimoji="1" lang="ja-JP" altLang="en-US"/>
          </a:p>
        </p:txBody>
      </p:sp>
      <p:sp>
        <p:nvSpPr>
          <p:cNvPr id="7" name="タイトル 6"/>
          <p:cNvSpPr>
            <a:spLocks noGrp="1"/>
          </p:cNvSpPr>
          <p:nvPr>
            <p:ph type="title"/>
          </p:nvPr>
        </p:nvSpPr>
        <p:spPr/>
        <p:txBody>
          <a:bodyPr rtlCol="0"/>
          <a:lstStyle>
            <a:lvl1pPr>
              <a:defRPr>
                <a:latin typeface="IPA Pゴシック" panose="020B0500000000000000" pitchFamily="50" charset="-128"/>
                <a:ea typeface="IPA Pゴシック" panose="020B0500000000000000" pitchFamily="50" charset="-128"/>
              </a:defRPr>
            </a:lvl1pPr>
            <a:extLst/>
          </a:lstStyle>
          <a:p>
            <a:r>
              <a:rPr kumimoji="0" lang="ja-JP" altLang="en-US" smtClean="0"/>
              <a:t>マスター タイトルの書式設定</a:t>
            </a:r>
            <a:endParaRPr kumimoji="0" lang="en-US"/>
          </a:p>
        </p:txBody>
      </p:sp>
    </p:spTree>
    <p:extLst>
      <p:ext uri="{BB962C8B-B14F-4D97-AF65-F5344CB8AC3E}">
        <p14:creationId xmlns:p14="http://schemas.microsoft.com/office/powerpoint/2010/main" val="33691462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2" y="1196752"/>
            <a:ext cx="8784976" cy="5544616"/>
          </a:xfrm>
        </p:spPr>
        <p:txBody>
          <a:bodyPr/>
          <a:lstStyle>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dirty="0"/>
          </a:p>
        </p:txBody>
      </p:sp>
      <p:sp>
        <p:nvSpPr>
          <p:cNvPr id="4" name="日付プレースホルダー 3"/>
          <p:cNvSpPr>
            <a:spLocks noGrp="1"/>
          </p:cNvSpPr>
          <p:nvPr>
            <p:ph type="dt" sz="half" idx="10"/>
          </p:nvPr>
        </p:nvSpPr>
        <p:spPr/>
        <p:txBody>
          <a:bodyPr/>
          <a:lstStyle>
            <a:extLst/>
          </a:lstStyle>
          <a:p>
            <a:fld id="{A030F936-5940-4CBE-ACFA-047009331F2D}" type="datetimeFigureOut">
              <a:rPr kumimoji="1" lang="ja-JP" altLang="en-US" smtClean="0"/>
              <a:pPr/>
              <a:t>2015/2/26</a:t>
            </a:fld>
            <a:endParaRPr kumimoji="1" lang="ja-JP" altLang="en-US"/>
          </a:p>
        </p:txBody>
      </p:sp>
      <p:sp>
        <p:nvSpPr>
          <p:cNvPr id="5" name="フッター プレースホルダー 4"/>
          <p:cNvSpPr>
            <a:spLocks noGrp="1"/>
          </p:cNvSpPr>
          <p:nvPr>
            <p:ph type="ftr" sz="quarter" idx="11"/>
          </p:nvPr>
        </p:nvSpPr>
        <p:spPr/>
        <p:txBody>
          <a:bodyPr/>
          <a:lstStyle>
            <a:extLst/>
          </a:lstStyle>
          <a:p>
            <a:endParaRPr kumimoji="1" lang="ja-JP" altLang="en-US"/>
          </a:p>
        </p:txBody>
      </p:sp>
      <p:sp>
        <p:nvSpPr>
          <p:cNvPr id="6" name="スライド番号プレースホルダー 5"/>
          <p:cNvSpPr>
            <a:spLocks noGrp="1"/>
          </p:cNvSpPr>
          <p:nvPr>
            <p:ph type="sldNum" sz="quarter" idx="12"/>
          </p:nvPr>
        </p:nvSpPr>
        <p:spPr/>
        <p:txBody>
          <a:bodyPr/>
          <a:lstStyle>
            <a:extLst/>
          </a:lstStyle>
          <a:p>
            <a:fld id="{533E9CD1-7028-417A-977F-E3A3A3E38516}" type="slidenum">
              <a:rPr kumimoji="1" lang="ja-JP" altLang="en-US" smtClean="0"/>
              <a:pPr/>
              <a:t>‹#›</a:t>
            </a:fld>
            <a:endParaRPr kumimoji="1" lang="ja-JP" altLang="en-US" dirty="0"/>
          </a:p>
        </p:txBody>
      </p:sp>
      <p:sp>
        <p:nvSpPr>
          <p:cNvPr id="7" name="タイトル 6"/>
          <p:cNvSpPr>
            <a:spLocks noGrp="1"/>
          </p:cNvSpPr>
          <p:nvPr>
            <p:ph type="title"/>
          </p:nvPr>
        </p:nvSpPr>
        <p:spPr/>
        <p:txBody>
          <a:bodyPr rtlCol="0"/>
          <a:lstStyle>
            <a:extLst/>
          </a:lstStyle>
          <a:p>
            <a:r>
              <a:rPr kumimoji="0" lang="ja-JP" altLang="en-US" smtClean="0"/>
              <a:t>マスター タイトルの書式設定</a:t>
            </a:r>
            <a:endParaRPr kumimoji="0" lang="en-US"/>
          </a:p>
        </p:txBody>
      </p:sp>
    </p:spTree>
    <p:extLst>
      <p:ext uri="{BB962C8B-B14F-4D97-AF65-F5344CB8AC3E}">
        <p14:creationId xmlns:p14="http://schemas.microsoft.com/office/powerpoint/2010/main" val="3066620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p:txBody>
          <a:bodyPr/>
          <a:lstStyle>
            <a:extLst/>
          </a:lstStyle>
          <a:p>
            <a:fld id="{A030F936-5940-4CBE-ACFA-047009331F2D}" type="datetimeFigureOut">
              <a:rPr kumimoji="1" lang="ja-JP" altLang="en-US" smtClean="0"/>
              <a:t>2015/2/26</a:t>
            </a:fld>
            <a:endParaRPr kumimoji="1" lang="ja-JP" altLang="en-US"/>
          </a:p>
        </p:txBody>
      </p:sp>
      <p:sp>
        <p:nvSpPr>
          <p:cNvPr id="5" name="フッター プレースホルダー 4"/>
          <p:cNvSpPr>
            <a:spLocks noGrp="1"/>
          </p:cNvSpPr>
          <p:nvPr>
            <p:ph type="ftr" sz="quarter" idx="11"/>
          </p:nvPr>
        </p:nvSpPr>
        <p:spPr/>
        <p:txBody>
          <a:bodyPr/>
          <a:lstStyle>
            <a:extLst/>
          </a:lstStyle>
          <a:p>
            <a:endParaRPr kumimoji="1" lang="ja-JP" altLang="en-US"/>
          </a:p>
        </p:txBody>
      </p:sp>
      <p:sp>
        <p:nvSpPr>
          <p:cNvPr id="6" name="スライド番号プレースホルダー 5"/>
          <p:cNvSpPr>
            <a:spLocks noGrp="1"/>
          </p:cNvSpPr>
          <p:nvPr>
            <p:ph type="sldNum" sz="quarter" idx="12"/>
          </p:nvPr>
        </p:nvSpPr>
        <p:spPr/>
        <p:txBody>
          <a:bodyPr/>
          <a:lstStyle>
            <a:extLst/>
          </a:lstStyle>
          <a:p>
            <a:fld id="{533E9CD1-7028-417A-977F-E3A3A3E38516}" type="slidenum">
              <a:rPr kumimoji="1" lang="ja-JP" altLang="en-US" smtClean="0"/>
              <a:t>‹#›</a:t>
            </a:fld>
            <a:endParaRPr kumimoji="1" lang="ja-JP" altLang="en-US"/>
          </a:p>
        </p:txBody>
      </p:sp>
      <p:sp>
        <p:nvSpPr>
          <p:cNvPr id="7" name="山形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山形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つのコンテンツ">
    <p:bg>
      <p:bgRef idx="1002">
        <a:schemeClr val="bg1"/>
      </p:bgRef>
    </p:bg>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ー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p:txBody>
          <a:bodyPr/>
          <a:lstStyle>
            <a:extLst/>
          </a:lstStyle>
          <a:p>
            <a:fld id="{A030F936-5940-4CBE-ACFA-047009331F2D}" type="datetimeFigureOut">
              <a:rPr kumimoji="1" lang="ja-JP" altLang="en-US" smtClean="0"/>
              <a:t>2015/2/26</a:t>
            </a:fld>
            <a:endParaRPr kumimoji="1" lang="ja-JP" altLang="en-US"/>
          </a:p>
        </p:txBody>
      </p:sp>
      <p:sp>
        <p:nvSpPr>
          <p:cNvPr id="6" name="フッター プレースホルダー 5"/>
          <p:cNvSpPr>
            <a:spLocks noGrp="1"/>
          </p:cNvSpPr>
          <p:nvPr>
            <p:ph type="ftr" sz="quarter" idx="11"/>
          </p:nvPr>
        </p:nvSpPr>
        <p:spPr/>
        <p:txBody>
          <a:bodyPr/>
          <a:lstStyle>
            <a:extLst/>
          </a:lstStyle>
          <a:p>
            <a:endParaRPr kumimoji="1" lang="ja-JP" altLang="en-US"/>
          </a:p>
        </p:txBody>
      </p:sp>
      <p:sp>
        <p:nvSpPr>
          <p:cNvPr id="7" name="スライド番号プレースホルダー 6"/>
          <p:cNvSpPr>
            <a:spLocks noGrp="1"/>
          </p:cNvSpPr>
          <p:nvPr>
            <p:ph type="sldNum" sz="quarter" idx="12"/>
          </p:nvPr>
        </p:nvSpPr>
        <p:spPr/>
        <p:txBody>
          <a:bodyPr/>
          <a:lstStyle>
            <a:extLst/>
          </a:lstStyle>
          <a:p>
            <a:fld id="{533E9CD1-7028-417A-977F-E3A3A3E38516}" type="slidenum">
              <a:rPr kumimoji="1" lang="ja-JP" altLang="en-US" smtClean="0"/>
              <a:t>‹#›</a:t>
            </a:fld>
            <a:endParaRPr kumimoji="1" lang="ja-JP" altLang="en-US"/>
          </a:p>
        </p:txBody>
      </p:sp>
      <p:sp>
        <p:nvSpPr>
          <p:cNvPr id="8" name="タイトル 7"/>
          <p:cNvSpPr>
            <a:spLocks noGrp="1"/>
          </p:cNvSpPr>
          <p:nvPr>
            <p:ph type="title"/>
          </p:nvPr>
        </p:nvSpPr>
        <p:spPr/>
        <p:txBody>
          <a:bodyPr rtlCol="0"/>
          <a:lstStyle>
            <a:extLst/>
          </a:lstStyle>
          <a:p>
            <a:r>
              <a:rPr kumimoji="0" lang="ja-JP" altLang="en-US" smtClean="0"/>
              <a:t>マスター タイトルの書式設定</a:t>
            </a:r>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reserve="1">
  <p:cSld name="比較">
    <p:bg>
      <p:bgRef idx="1003">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8229600" cy="1143000"/>
          </a:xfrm>
        </p:spPr>
        <p:txBody>
          <a:bodyPr anchor="ctr"/>
          <a:lstStyle>
            <a:lvl1pPr>
              <a:defRPr/>
            </a:lvl1pPr>
            <a:extLst/>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smtClean="0"/>
              <a:t>マスター テキストの書式設定</a:t>
            </a:r>
          </a:p>
        </p:txBody>
      </p:sp>
      <p:sp>
        <p:nvSpPr>
          <p:cNvPr id="5" name="コンテンツ プレースホルダー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ー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ー 6"/>
          <p:cNvSpPr>
            <a:spLocks noGrp="1"/>
          </p:cNvSpPr>
          <p:nvPr>
            <p:ph type="dt" sz="half" idx="10"/>
          </p:nvPr>
        </p:nvSpPr>
        <p:spPr/>
        <p:txBody>
          <a:bodyPr/>
          <a:lstStyle>
            <a:extLst/>
          </a:lstStyle>
          <a:p>
            <a:fld id="{A030F936-5940-4CBE-ACFA-047009331F2D}" type="datetimeFigureOut">
              <a:rPr kumimoji="1" lang="ja-JP" altLang="en-US" smtClean="0"/>
              <a:t>2015/2/26</a:t>
            </a:fld>
            <a:endParaRPr kumimoji="1" lang="ja-JP" altLang="en-US"/>
          </a:p>
        </p:txBody>
      </p:sp>
      <p:sp>
        <p:nvSpPr>
          <p:cNvPr id="8" name="フッター プレースホルダー 7"/>
          <p:cNvSpPr>
            <a:spLocks noGrp="1"/>
          </p:cNvSpPr>
          <p:nvPr>
            <p:ph type="ftr" sz="quarter" idx="11"/>
          </p:nvPr>
        </p:nvSpPr>
        <p:spPr/>
        <p:txBody>
          <a:bodyPr/>
          <a:lstStyle>
            <a:extLst/>
          </a:lstStyle>
          <a:p>
            <a:endParaRPr kumimoji="1" lang="ja-JP" altLang="en-US"/>
          </a:p>
        </p:txBody>
      </p:sp>
      <p:sp>
        <p:nvSpPr>
          <p:cNvPr id="9" name="スライド番号プレースホルダー 8"/>
          <p:cNvSpPr>
            <a:spLocks noGrp="1"/>
          </p:cNvSpPr>
          <p:nvPr>
            <p:ph type="sldNum" sz="quarter" idx="12"/>
          </p:nvPr>
        </p:nvSpPr>
        <p:spPr/>
        <p:txBody>
          <a:bodyPr/>
          <a:lstStyle>
            <a:extLst/>
          </a:lstStyle>
          <a:p>
            <a:fld id="{533E9CD1-7028-417A-977F-E3A3A3E38516}" type="slidenum">
              <a:rPr kumimoji="1" lang="ja-JP" altLang="en-US" smtClean="0"/>
              <a:t>‹#›</a:t>
            </a:fld>
            <a:endParaRPr kumimoji="1" lang="ja-JP" alt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タイトルのみ">
    <p:bg>
      <p:bgRef idx="1002">
        <a:schemeClr val="bg1"/>
      </p:bgRef>
    </p:bg>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extLst/>
          </a:lstStyle>
          <a:p>
            <a:fld id="{A030F936-5940-4CBE-ACFA-047009331F2D}" type="datetimeFigureOut">
              <a:rPr kumimoji="1" lang="ja-JP" altLang="en-US" smtClean="0"/>
              <a:t>2015/2/26</a:t>
            </a:fld>
            <a:endParaRPr kumimoji="1" lang="ja-JP" altLang="en-US"/>
          </a:p>
        </p:txBody>
      </p:sp>
      <p:sp>
        <p:nvSpPr>
          <p:cNvPr id="4" name="フッター プレースホルダー 3"/>
          <p:cNvSpPr>
            <a:spLocks noGrp="1"/>
          </p:cNvSpPr>
          <p:nvPr>
            <p:ph type="ftr" sz="quarter" idx="11"/>
          </p:nvPr>
        </p:nvSpPr>
        <p:spPr/>
        <p:txBody>
          <a:bodyPr/>
          <a:lstStyle>
            <a:extLst/>
          </a:lstStyle>
          <a:p>
            <a:endParaRPr kumimoji="1" lang="ja-JP" altLang="en-US"/>
          </a:p>
        </p:txBody>
      </p:sp>
      <p:sp>
        <p:nvSpPr>
          <p:cNvPr id="5" name="スライド番号プレースホルダー 4"/>
          <p:cNvSpPr>
            <a:spLocks noGrp="1"/>
          </p:cNvSpPr>
          <p:nvPr>
            <p:ph type="sldNum" sz="quarter" idx="12"/>
          </p:nvPr>
        </p:nvSpPr>
        <p:spPr/>
        <p:txBody>
          <a:bodyPr/>
          <a:lstStyle>
            <a:extLst/>
          </a:lstStyle>
          <a:p>
            <a:fld id="{533E9CD1-7028-417A-977F-E3A3A3E38516}" type="slidenum">
              <a:rPr kumimoji="1" lang="ja-JP" altLang="en-US" smtClean="0"/>
              <a:t>‹#›</a:t>
            </a:fld>
            <a:endParaRPr kumimoji="1" lang="ja-JP" altLang="en-US"/>
          </a:p>
        </p:txBody>
      </p:sp>
      <p:sp>
        <p:nvSpPr>
          <p:cNvPr id="6" name="タイトル 5"/>
          <p:cNvSpPr>
            <a:spLocks noGrp="1"/>
          </p:cNvSpPr>
          <p:nvPr>
            <p:ph type="title"/>
          </p:nvPr>
        </p:nvSpPr>
        <p:spPr/>
        <p:txBody>
          <a:bodyPr rtlCol="0"/>
          <a:lstStyle>
            <a:extLst/>
          </a:lstStyle>
          <a:p>
            <a:r>
              <a:rPr kumimoji="0" lang="ja-JP" altLang="en-US" smtClean="0"/>
              <a:t>マスター タイトルの書式設定</a:t>
            </a:r>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テキスト ボックス 10"/>
          <p:cNvSpPr txBox="1"/>
          <p:nvPr/>
        </p:nvSpPr>
        <p:spPr>
          <a:xfrm>
            <a:off x="-2380" y="-3219"/>
            <a:ext cx="6213560" cy="369332"/>
          </a:xfrm>
          <a:prstGeom prst="rect">
            <a:avLst/>
          </a:prstGeom>
          <a:noFill/>
        </p:spPr>
        <p:txBody>
          <a:bodyPr wrap="none" rtlCol="0">
            <a:spAutoFit/>
          </a:bodyPr>
          <a:lstStyle/>
          <a:p>
            <a:r>
              <a:rPr kumimoji="1" lang="en-US" altLang="ja-JP" dirty="0" smtClean="0">
                <a:solidFill>
                  <a:schemeClr val="bg1"/>
                </a:solidFill>
                <a:latin typeface="IPA Pゴシック" panose="020B0500000000000000" pitchFamily="50" charset="-128"/>
                <a:ea typeface="IPA Pゴシック" panose="020B0500000000000000" pitchFamily="50" charset="-128"/>
                <a:cs typeface="Tahoma" panose="020B0604030504040204" pitchFamily="34" charset="0"/>
              </a:rPr>
              <a:t>© </a:t>
            </a:r>
            <a:r>
              <a:rPr kumimoji="1" lang="en-US" altLang="ja-JP" dirty="0" err="1" smtClean="0">
                <a:solidFill>
                  <a:schemeClr val="bg1"/>
                </a:solidFill>
                <a:latin typeface="IPA Pゴシック" panose="020B0500000000000000" pitchFamily="50" charset="-128"/>
                <a:ea typeface="IPA Pゴシック" panose="020B0500000000000000" pitchFamily="50" charset="-128"/>
                <a:cs typeface="Tahoma" panose="020B0604030504040204" pitchFamily="34" charset="0"/>
              </a:rPr>
              <a:t>Sho</a:t>
            </a:r>
            <a:r>
              <a:rPr kumimoji="1" lang="en-US" altLang="ja-JP" dirty="0" smtClean="0">
                <a:solidFill>
                  <a:schemeClr val="bg1"/>
                </a:solidFill>
                <a:latin typeface="IPA Pゴシック" panose="020B0500000000000000" pitchFamily="50" charset="-128"/>
                <a:ea typeface="IPA Pゴシック" panose="020B0500000000000000" pitchFamily="50" charset="-128"/>
                <a:cs typeface="Tahoma" panose="020B0604030504040204" pitchFamily="34" charset="0"/>
              </a:rPr>
              <a:t> KAWAHARA,</a:t>
            </a:r>
            <a:r>
              <a:rPr kumimoji="1" lang="en-US" altLang="ja-JP" baseline="0" dirty="0" smtClean="0">
                <a:solidFill>
                  <a:schemeClr val="bg1"/>
                </a:solidFill>
                <a:latin typeface="IPA Pゴシック" panose="020B0500000000000000" pitchFamily="50" charset="-128"/>
                <a:ea typeface="IPA Pゴシック" panose="020B0500000000000000" pitchFamily="50" charset="-128"/>
                <a:cs typeface="Tahoma" panose="020B0604030504040204" pitchFamily="34" charset="0"/>
              </a:rPr>
              <a:t> KSL, Kyushu Institute of Technology</a:t>
            </a:r>
            <a:endParaRPr kumimoji="1" lang="ja-JP" altLang="en-US" dirty="0">
              <a:solidFill>
                <a:schemeClr val="bg1"/>
              </a:solidFill>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30" name="テキスト プレースホルダー 29"/>
          <p:cNvSpPr>
            <a:spLocks noGrp="1"/>
          </p:cNvSpPr>
          <p:nvPr>
            <p:ph type="body" idx="1"/>
          </p:nvPr>
        </p:nvSpPr>
        <p:spPr>
          <a:xfrm>
            <a:off x="457200" y="1340768"/>
            <a:ext cx="8435280" cy="5112568"/>
          </a:xfrm>
          <a:prstGeom prst="rect">
            <a:avLst/>
          </a:prstGeom>
        </p:spPr>
        <p:txBody>
          <a:bodyPr vert="horz">
            <a:normAutofit/>
          </a:bodyPr>
          <a:lstStyle>
            <a:extLst/>
          </a:lstStyle>
          <a:p>
            <a:pPr lvl="0" eaLnBrk="1" latinLnBrk="0" hangingPunct="1"/>
            <a:r>
              <a:rPr kumimoji="0" lang="ja-JP" altLang="en-US" dirty="0" smtClean="0"/>
              <a:t>マスター テキストの書式設定</a:t>
            </a:r>
          </a:p>
          <a:p>
            <a:pPr lvl="1" eaLnBrk="1" latinLnBrk="0" hangingPunct="1"/>
            <a:r>
              <a:rPr kumimoji="0" lang="ja-JP" altLang="en-US" dirty="0" smtClean="0"/>
              <a:t>第 </a:t>
            </a:r>
            <a:r>
              <a:rPr kumimoji="0" lang="en-US" altLang="ja-JP" dirty="0" smtClean="0"/>
              <a:t>2 </a:t>
            </a:r>
            <a:r>
              <a:rPr kumimoji="0" lang="ja-JP" altLang="en-US" dirty="0" smtClean="0"/>
              <a:t>レベル</a:t>
            </a:r>
          </a:p>
          <a:p>
            <a:pPr lvl="2" eaLnBrk="1" latinLnBrk="0" hangingPunct="1"/>
            <a:r>
              <a:rPr kumimoji="0" lang="ja-JP" altLang="en-US" dirty="0" smtClean="0"/>
              <a:t>第 </a:t>
            </a:r>
            <a:r>
              <a:rPr kumimoji="0" lang="en-US" altLang="ja-JP" dirty="0" smtClean="0"/>
              <a:t>3 </a:t>
            </a:r>
            <a:r>
              <a:rPr kumimoji="0" lang="ja-JP" altLang="en-US" dirty="0" smtClean="0"/>
              <a:t>レベル</a:t>
            </a:r>
          </a:p>
          <a:p>
            <a:pPr lvl="3" eaLnBrk="1" latinLnBrk="0" hangingPunct="1"/>
            <a:r>
              <a:rPr kumimoji="0" lang="ja-JP" altLang="en-US" dirty="0" smtClean="0"/>
              <a:t>第 </a:t>
            </a:r>
            <a:r>
              <a:rPr kumimoji="0" lang="en-US" altLang="ja-JP" dirty="0" smtClean="0"/>
              <a:t>4 </a:t>
            </a:r>
            <a:r>
              <a:rPr kumimoji="0" lang="ja-JP" altLang="en-US" dirty="0" smtClean="0"/>
              <a:t>レベル</a:t>
            </a:r>
          </a:p>
          <a:p>
            <a:pPr lvl="4" eaLnBrk="1" latinLnBrk="0" hangingPunct="1"/>
            <a:r>
              <a:rPr kumimoji="0" lang="ja-JP" altLang="en-US" dirty="0" smtClean="0"/>
              <a:t>第 </a:t>
            </a:r>
            <a:r>
              <a:rPr kumimoji="0" lang="en-US" altLang="ja-JP" dirty="0" smtClean="0"/>
              <a:t>5 </a:t>
            </a:r>
            <a:r>
              <a:rPr kumimoji="0" lang="ja-JP" altLang="en-US" dirty="0" smtClean="0"/>
              <a:t>レベル</a:t>
            </a:r>
            <a:endParaRPr kumimoji="0" lang="en-US" dirty="0"/>
          </a:p>
        </p:txBody>
      </p:sp>
      <p:sp>
        <p:nvSpPr>
          <p:cNvPr id="10" name="日付プレースホルダー 9"/>
          <p:cNvSpPr>
            <a:spLocks noGrp="1"/>
          </p:cNvSpPr>
          <p:nvPr>
            <p:ph type="dt" sz="half" idx="2"/>
          </p:nvPr>
        </p:nvSpPr>
        <p:spPr>
          <a:xfrm>
            <a:off x="7188264" y="6453336"/>
            <a:ext cx="1920240" cy="365760"/>
          </a:xfrm>
          <a:prstGeom prst="rect">
            <a:avLst/>
          </a:prstGeom>
        </p:spPr>
        <p:txBody>
          <a:bodyPr vert="horz" anchor="b"/>
          <a:lstStyle>
            <a:lvl1pPr algn="l" eaLnBrk="1" latinLnBrk="0" hangingPunct="1">
              <a:defRPr kumimoji="0" sz="1000">
                <a:solidFill>
                  <a:schemeClr val="tx1"/>
                </a:solidFill>
                <a:latin typeface="IPA Pゴシック" panose="020B0500000000000000" pitchFamily="50" charset="-128"/>
                <a:ea typeface="IPA Pゴシック" pitchFamily="50" charset="-128"/>
                <a:cs typeface="Tahoma" panose="020B0604030504040204" pitchFamily="34" charset="0"/>
              </a:defRPr>
            </a:lvl1pPr>
            <a:extLst/>
          </a:lstStyle>
          <a:p>
            <a:fld id="{A030F936-5940-4CBE-ACFA-047009331F2D}" type="datetimeFigureOut">
              <a:rPr kumimoji="1" lang="ja-JP" altLang="en-US" smtClean="0"/>
              <a:pPr/>
              <a:t>2015/2/26</a:t>
            </a:fld>
            <a:endParaRPr kumimoji="1" lang="ja-JP" altLang="en-US"/>
          </a:p>
        </p:txBody>
      </p:sp>
      <p:sp>
        <p:nvSpPr>
          <p:cNvPr id="22" name="フッター プレースホルダー 21"/>
          <p:cNvSpPr>
            <a:spLocks noGrp="1"/>
          </p:cNvSpPr>
          <p:nvPr>
            <p:ph type="ftr" sz="quarter" idx="3"/>
          </p:nvPr>
        </p:nvSpPr>
        <p:spPr>
          <a:xfrm>
            <a:off x="4841304" y="6453336"/>
            <a:ext cx="2350681" cy="365125"/>
          </a:xfrm>
          <a:prstGeom prst="rect">
            <a:avLst/>
          </a:prstGeom>
        </p:spPr>
        <p:txBody>
          <a:bodyPr vert="horz" anchor="b"/>
          <a:lstStyle>
            <a:lvl1pPr algn="r" eaLnBrk="1" latinLnBrk="0" hangingPunct="1">
              <a:defRPr kumimoji="0" sz="1000">
                <a:solidFill>
                  <a:schemeClr val="tx1"/>
                </a:solidFill>
                <a:latin typeface="IPA Pゴシック" panose="020B0500000000000000" pitchFamily="50" charset="-128"/>
                <a:ea typeface="IPA Pゴシック" pitchFamily="50" charset="-128"/>
                <a:cs typeface="Tahoma" panose="020B0604030504040204" pitchFamily="34" charset="0"/>
              </a:defRPr>
            </a:lvl1pPr>
            <a:extLst/>
          </a:lstStyle>
          <a:p>
            <a:endParaRPr kumimoji="1" lang="ja-JP" altLang="en-US"/>
          </a:p>
        </p:txBody>
      </p:sp>
      <p:sp>
        <p:nvSpPr>
          <p:cNvPr id="19" name="Freeform 7"/>
          <p:cNvSpPr/>
          <p:nvPr/>
        </p:nvSpPr>
        <p:spPr>
          <a:xfrm rot="5400000" flipV="1">
            <a:off x="8177239" y="151967"/>
            <a:ext cx="1123099" cy="809641"/>
          </a:xfrm>
          <a:prstGeom prst="rect">
            <a:avLst/>
          </a:prstGeom>
          <a:gradFill>
            <a:gsLst>
              <a:gs pos="0">
                <a:srgbClr val="527E02"/>
              </a:gs>
              <a:gs pos="100000">
                <a:srgbClr val="75B9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7" name="Freeform 6"/>
          <p:cNvSpPr/>
          <p:nvPr/>
        </p:nvSpPr>
        <p:spPr>
          <a:xfrm flipH="1" flipV="1">
            <a:off x="7668343" y="-7143"/>
            <a:ext cx="1470502" cy="1127084"/>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 name="connsiteX0" fmla="*/ 1541554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1541554 w 3574257"/>
              <a:gd name="connsiteY4" fmla="*/ 1807368 h 1807368"/>
              <a:gd name="connsiteX0" fmla="*/ 1532029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1532029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1532029" y="1807368"/>
                </a:moveTo>
                <a:lnTo>
                  <a:pt x="0" y="0"/>
                </a:lnTo>
                <a:lnTo>
                  <a:pt x="2045494" y="1"/>
                </a:lnTo>
                <a:lnTo>
                  <a:pt x="3574257" y="1807368"/>
                </a:lnTo>
                <a:lnTo>
                  <a:pt x="1532029" y="1807368"/>
                </a:lnTo>
                <a:close/>
              </a:path>
            </a:pathLst>
          </a:custGeom>
          <a:gradFill>
            <a:gsLst>
              <a:gs pos="0">
                <a:srgbClr val="AF0A0A"/>
              </a:gs>
              <a:gs pos="100000">
                <a:srgbClr val="4E0000"/>
              </a:gs>
            </a:gsLst>
            <a:lin ang="108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6" name="Freeform 7"/>
          <p:cNvSpPr/>
          <p:nvPr/>
        </p:nvSpPr>
        <p:spPr>
          <a:xfrm flipH="1" flipV="1">
            <a:off x="0" y="-4351"/>
            <a:ext cx="8304510" cy="1124745"/>
          </a:xfrm>
          <a:custGeom>
            <a:avLst/>
            <a:gdLst>
              <a:gd name="connsiteX0" fmla="*/ 0 w 7105230"/>
              <a:gd name="connsiteY0" fmla="*/ 0 h 1124745"/>
              <a:gd name="connsiteX1" fmla="*/ 7105230 w 7105230"/>
              <a:gd name="connsiteY1" fmla="*/ 0 h 1124745"/>
              <a:gd name="connsiteX2" fmla="*/ 7105230 w 7105230"/>
              <a:gd name="connsiteY2" fmla="*/ 1124745 h 1124745"/>
              <a:gd name="connsiteX3" fmla="*/ 0 w 7105230"/>
              <a:gd name="connsiteY3" fmla="*/ 1124745 h 1124745"/>
              <a:gd name="connsiteX4" fmla="*/ 0 w 7105230"/>
              <a:gd name="connsiteY4" fmla="*/ 0 h 1124745"/>
              <a:gd name="connsiteX0" fmla="*/ 0 w 7105230"/>
              <a:gd name="connsiteY0" fmla="*/ 0 h 1132060"/>
              <a:gd name="connsiteX1" fmla="*/ 7105230 w 7105230"/>
              <a:gd name="connsiteY1" fmla="*/ 0 h 1132060"/>
              <a:gd name="connsiteX2" fmla="*/ 7105230 w 7105230"/>
              <a:gd name="connsiteY2" fmla="*/ 1124745 h 1132060"/>
              <a:gd name="connsiteX3" fmla="*/ 1506931 w 7105230"/>
              <a:gd name="connsiteY3" fmla="*/ 1132060 h 1132060"/>
              <a:gd name="connsiteX4" fmla="*/ 0 w 7105230"/>
              <a:gd name="connsiteY4" fmla="*/ 0 h 1132060"/>
              <a:gd name="connsiteX0" fmla="*/ 0 w 7105230"/>
              <a:gd name="connsiteY0" fmla="*/ 0 h 1124916"/>
              <a:gd name="connsiteX1" fmla="*/ 7105230 w 7105230"/>
              <a:gd name="connsiteY1" fmla="*/ 0 h 1124916"/>
              <a:gd name="connsiteX2" fmla="*/ 7105230 w 7105230"/>
              <a:gd name="connsiteY2" fmla="*/ 1124745 h 1124916"/>
              <a:gd name="connsiteX3" fmla="*/ 1533124 w 7105230"/>
              <a:gd name="connsiteY3" fmla="*/ 1124916 h 1124916"/>
              <a:gd name="connsiteX4" fmla="*/ 0 w 7105230"/>
              <a:gd name="connsiteY4" fmla="*/ 0 h 1124916"/>
              <a:gd name="connsiteX0" fmla="*/ 0 w 7105230"/>
              <a:gd name="connsiteY0" fmla="*/ 0 h 1124916"/>
              <a:gd name="connsiteX1" fmla="*/ 7105230 w 7105230"/>
              <a:gd name="connsiteY1" fmla="*/ 0 h 1124916"/>
              <a:gd name="connsiteX2" fmla="*/ 7105230 w 7105230"/>
              <a:gd name="connsiteY2" fmla="*/ 1124745 h 1124916"/>
              <a:gd name="connsiteX3" fmla="*/ 540403 w 7105230"/>
              <a:gd name="connsiteY3" fmla="*/ 1124916 h 1124916"/>
              <a:gd name="connsiteX4" fmla="*/ 0 w 7105230"/>
              <a:gd name="connsiteY4" fmla="*/ 0 h 1124916"/>
              <a:gd name="connsiteX0" fmla="*/ 0 w 7105230"/>
              <a:gd name="connsiteY0" fmla="*/ 0 h 1124745"/>
              <a:gd name="connsiteX1" fmla="*/ 7105230 w 7105230"/>
              <a:gd name="connsiteY1" fmla="*/ 0 h 1124745"/>
              <a:gd name="connsiteX2" fmla="*/ 7105230 w 7105230"/>
              <a:gd name="connsiteY2" fmla="*/ 1124745 h 1124745"/>
              <a:gd name="connsiteX3" fmla="*/ 662470 w 7105230"/>
              <a:gd name="connsiteY3" fmla="*/ 974897 h 1124745"/>
              <a:gd name="connsiteX4" fmla="*/ 0 w 7105230"/>
              <a:gd name="connsiteY4" fmla="*/ 0 h 1124745"/>
              <a:gd name="connsiteX0" fmla="*/ 0 w 7105230"/>
              <a:gd name="connsiteY0" fmla="*/ 0 h 1124745"/>
              <a:gd name="connsiteX1" fmla="*/ 7105230 w 7105230"/>
              <a:gd name="connsiteY1" fmla="*/ 0 h 1124745"/>
              <a:gd name="connsiteX2" fmla="*/ 7105230 w 7105230"/>
              <a:gd name="connsiteY2" fmla="*/ 1124745 h 1124745"/>
              <a:gd name="connsiteX3" fmla="*/ 548541 w 7105230"/>
              <a:gd name="connsiteY3" fmla="*/ 1122535 h 1124745"/>
              <a:gd name="connsiteX4" fmla="*/ 0 w 7105230"/>
              <a:gd name="connsiteY4" fmla="*/ 0 h 1124745"/>
              <a:gd name="connsiteX0" fmla="*/ 0 w 7095058"/>
              <a:gd name="connsiteY0" fmla="*/ 2382 h 1124745"/>
              <a:gd name="connsiteX1" fmla="*/ 7095058 w 7095058"/>
              <a:gd name="connsiteY1" fmla="*/ 0 h 1124745"/>
              <a:gd name="connsiteX2" fmla="*/ 7095058 w 7095058"/>
              <a:gd name="connsiteY2" fmla="*/ 1124745 h 1124745"/>
              <a:gd name="connsiteX3" fmla="*/ 538369 w 7095058"/>
              <a:gd name="connsiteY3" fmla="*/ 1122535 h 1124745"/>
              <a:gd name="connsiteX4" fmla="*/ 0 w 7095058"/>
              <a:gd name="connsiteY4" fmla="*/ 2382 h 1124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5058" h="1124745">
                <a:moveTo>
                  <a:pt x="0" y="2382"/>
                </a:moveTo>
                <a:lnTo>
                  <a:pt x="7095058" y="0"/>
                </a:lnTo>
                <a:lnTo>
                  <a:pt x="7095058" y="1124745"/>
                </a:lnTo>
                <a:lnTo>
                  <a:pt x="538369" y="1122535"/>
                </a:lnTo>
                <a:lnTo>
                  <a:pt x="0" y="2382"/>
                </a:lnTo>
                <a:close/>
              </a:path>
            </a:pathLst>
          </a:custGeom>
          <a:gradFill>
            <a:gsLst>
              <a:gs pos="0">
                <a:srgbClr val="59BCDE">
                  <a:alpha val="90000"/>
                </a:srgbClr>
              </a:gs>
              <a:gs pos="100000">
                <a:srgbClr val="006985">
                  <a:alpha val="90000"/>
                </a:srgbClr>
              </a:gs>
            </a:gsLst>
            <a:lin ang="108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9" name="タイトル プレースホルダー 8"/>
          <p:cNvSpPr>
            <a:spLocks noGrp="1"/>
          </p:cNvSpPr>
          <p:nvPr>
            <p:ph type="title"/>
          </p:nvPr>
        </p:nvSpPr>
        <p:spPr>
          <a:xfrm>
            <a:off x="107504" y="-5209"/>
            <a:ext cx="9036496" cy="1125927"/>
          </a:xfrm>
          <a:prstGeom prst="rect">
            <a:avLst/>
          </a:prstGeom>
          <a:scene3d>
            <a:camera prst="orthographicFront"/>
            <a:lightRig rig="threePt" dir="t"/>
          </a:scene3d>
          <a:sp3d prstMaterial="matte"/>
        </p:spPr>
        <p:txBody>
          <a:bodyPr vert="horz" anchor="ctr">
            <a:normAutofit/>
            <a:sp3d prstMaterial="matte"/>
          </a:bodyPr>
          <a:lstStyle>
            <a:extLst/>
          </a:lstStyle>
          <a:p>
            <a:r>
              <a:rPr kumimoji="0" lang="ja-JP" altLang="en-US" dirty="0" smtClean="0"/>
              <a:t>マスター タイトルの書式設定</a:t>
            </a:r>
            <a:endParaRPr kumimoji="0" lang="en-US" dirty="0"/>
          </a:p>
        </p:txBody>
      </p:sp>
      <p:sp>
        <p:nvSpPr>
          <p:cNvPr id="18" name="スライド番号プレースホルダー 17"/>
          <p:cNvSpPr>
            <a:spLocks noGrp="1"/>
          </p:cNvSpPr>
          <p:nvPr>
            <p:ph type="sldNum" sz="quarter" idx="4"/>
          </p:nvPr>
        </p:nvSpPr>
        <p:spPr>
          <a:xfrm>
            <a:off x="8028384" y="183555"/>
            <a:ext cx="936104" cy="365125"/>
          </a:xfrm>
          <a:prstGeom prst="rect">
            <a:avLst/>
          </a:prstGeom>
        </p:spPr>
        <p:txBody>
          <a:bodyPr vert="horz" anchor="b"/>
          <a:lstStyle>
            <a:lvl1pPr algn="r" eaLnBrk="1" latinLnBrk="0" hangingPunct="1">
              <a:defRPr kumimoji="0" sz="1400" b="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itchFamily="50" charset="-128"/>
                <a:cs typeface="Tahoma" panose="020B0604030504040204" pitchFamily="34" charset="0"/>
              </a:defRPr>
            </a:lvl1pPr>
            <a:extLst/>
          </a:lstStyle>
          <a:p>
            <a:fld id="{533E9CD1-7028-417A-977F-E3A3A3E38516}" type="slidenum">
              <a:rPr kumimoji="1" lang="ja-JP" altLang="en-US" smtClean="0"/>
              <a:pPr/>
              <a:t>‹#›</a:t>
            </a:fld>
            <a:endParaRPr kumimoji="1" lang="ja-JP" altLang="en-US" dirty="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674" r:id="rId16"/>
  </p:sldLayoutIdLst>
  <p:timing>
    <p:tnLst>
      <p:par>
        <p:cTn id="1" dur="indefinite" restart="never" nodeType="tmRoot"/>
      </p:par>
    </p:tnLst>
  </p:timing>
  <p:txStyles>
    <p:titleStyle>
      <a:lvl1pPr algn="l" rtl="0" eaLnBrk="1" latinLnBrk="0" hangingPunct="1">
        <a:spcBef>
          <a:spcPct val="0"/>
        </a:spcBef>
        <a:buNone/>
        <a:defRPr kumimoji="1" sz="3800" b="0" kern="1200">
          <a:solidFill>
            <a:schemeClr val="bg1"/>
          </a:solidFill>
          <a:effectLst>
            <a:outerShdw blurRad="31750" dist="25400" dir="5400000" algn="tl" rotWithShape="0">
              <a:srgbClr val="000000">
                <a:alpha val="25000"/>
              </a:srgbClr>
            </a:outerShdw>
          </a:effectLst>
          <a:latin typeface="IPA Pゴシック" panose="020B0500000000000000" pitchFamily="50" charset="-128"/>
          <a:ea typeface="IPA Pゴシック" pitchFamily="50" charset="-128"/>
          <a:cs typeface="Tahoma" panose="020B0604030504040204" pitchFamily="34" charset="0"/>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1" sz="2700" kern="1200">
          <a:solidFill>
            <a:schemeClr val="tx1"/>
          </a:solidFill>
          <a:latin typeface="IPA Pゴシック" panose="020B0500000000000000" pitchFamily="50" charset="-128"/>
          <a:ea typeface="IPA Pゴシック" pitchFamily="50" charset="-128"/>
          <a:cs typeface="Tahoma" panose="020B0604030504040204" pitchFamily="34" charset="0"/>
        </a:defRPr>
      </a:lvl1pPr>
      <a:lvl2pPr marL="621792" indent="-228600" algn="l" rtl="0" eaLnBrk="1" latinLnBrk="0" hangingPunct="1">
        <a:spcBef>
          <a:spcPts val="324"/>
        </a:spcBef>
        <a:buClr>
          <a:schemeClr val="accent1"/>
        </a:buClr>
        <a:buFont typeface="Verdana"/>
        <a:buChar char="◦"/>
        <a:defRPr kumimoji="1" sz="2300" kern="1200">
          <a:solidFill>
            <a:schemeClr val="tx1"/>
          </a:solidFill>
          <a:latin typeface="IPA Pゴシック" panose="020B0500000000000000" pitchFamily="50" charset="-128"/>
          <a:ea typeface="IPA Pゴシック" pitchFamily="50" charset="-128"/>
          <a:cs typeface="Tahoma" panose="020B0604030504040204" pitchFamily="34" charset="0"/>
        </a:defRPr>
      </a:lvl2pPr>
      <a:lvl3pPr marL="859536" indent="-228600" algn="l" rtl="0" eaLnBrk="1" latinLnBrk="0" hangingPunct="1">
        <a:spcBef>
          <a:spcPts val="350"/>
        </a:spcBef>
        <a:buClr>
          <a:schemeClr val="accent2"/>
        </a:buClr>
        <a:buSzPct val="100000"/>
        <a:buFont typeface="Wingdings 2"/>
        <a:buChar char=""/>
        <a:defRPr kumimoji="1" sz="2100" kern="1200">
          <a:solidFill>
            <a:schemeClr val="tx1"/>
          </a:solidFill>
          <a:latin typeface="IPA Pゴシック" panose="020B0500000000000000" pitchFamily="50" charset="-128"/>
          <a:ea typeface="IPA Pゴシック" pitchFamily="50" charset="-128"/>
          <a:cs typeface="Tahoma" panose="020B0604030504040204" pitchFamily="34" charset="0"/>
        </a:defRPr>
      </a:lvl3pPr>
      <a:lvl4pPr marL="1143000" indent="-228600" algn="l" rtl="0" eaLnBrk="1" latinLnBrk="0" hangingPunct="1">
        <a:spcBef>
          <a:spcPts val="350"/>
        </a:spcBef>
        <a:buClr>
          <a:schemeClr val="accent2"/>
        </a:buClr>
        <a:buFont typeface="Wingdings 2"/>
        <a:buChar char=""/>
        <a:defRPr kumimoji="1" sz="1900" kern="1200">
          <a:solidFill>
            <a:schemeClr val="tx1"/>
          </a:solidFill>
          <a:latin typeface="IPA Pゴシック" panose="020B0500000000000000" pitchFamily="50" charset="-128"/>
          <a:ea typeface="IPA Pゴシック" pitchFamily="50" charset="-128"/>
          <a:cs typeface="Tahoma" panose="020B0604030504040204" pitchFamily="34" charset="0"/>
        </a:defRPr>
      </a:lvl4pPr>
      <a:lvl5pPr marL="1371600" indent="-228600" algn="l" rtl="0" eaLnBrk="1" latinLnBrk="0" hangingPunct="1">
        <a:spcBef>
          <a:spcPts val="350"/>
        </a:spcBef>
        <a:buClr>
          <a:schemeClr val="accent2"/>
        </a:buClr>
        <a:buFont typeface="Wingdings 2"/>
        <a:buChar char=""/>
        <a:defRPr kumimoji="1" sz="1800" kern="1200">
          <a:solidFill>
            <a:schemeClr val="tx1"/>
          </a:solidFill>
          <a:latin typeface="IPA Pゴシック" panose="020B0500000000000000" pitchFamily="50" charset="-128"/>
          <a:ea typeface="IPA Pゴシック" pitchFamily="50" charset="-128"/>
          <a:cs typeface="Tahoma" panose="020B0604030504040204" pitchFamily="34" charset="0"/>
        </a:defRPr>
      </a:lvl5pPr>
      <a:lvl6pPr marL="1600200" indent="-228600" algn="l" rtl="0" eaLnBrk="1" latinLnBrk="0" hangingPunct="1">
        <a:spcBef>
          <a:spcPts val="350"/>
        </a:spcBef>
        <a:buClr>
          <a:schemeClr val="accent3"/>
        </a:buClr>
        <a:buFont typeface="Wingdings 2"/>
        <a:buChar char=""/>
        <a:defRPr kumimoji="1"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1" sz="1600" kern="1200" baseline="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image" Target="../media/image3.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chart" Target="../charts/char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wmf"/><Relationship Id="rId5" Type="http://schemas.openxmlformats.org/officeDocument/2006/relationships/image" Target="../media/image4.wm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4.wm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4.w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w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437878" y="3201594"/>
            <a:ext cx="7526610" cy="1829761"/>
          </a:xfrm>
        </p:spPr>
        <p:txBody>
          <a:bodyPr>
            <a:normAutofit/>
            <a:scene3d>
              <a:camera prst="orthographicFront"/>
              <a:lightRig rig="threePt" dir="t"/>
            </a:scene3d>
            <a:sp3d prstMaterial="matte"/>
          </a:bodyPr>
          <a:lstStyle/>
          <a:p>
            <a:r>
              <a:rPr lang="ja-JP" altLang="en-US" sz="3900" dirty="0">
                <a:gradFill>
                  <a:gsLst>
                    <a:gs pos="0">
                      <a:schemeClr val="tx1"/>
                    </a:gs>
                    <a:gs pos="100000">
                      <a:schemeClr val="tx1">
                        <a:lumMod val="65000"/>
                        <a:lumOff val="35000"/>
                      </a:schemeClr>
                    </a:gs>
                  </a:gsLst>
                  <a:lin ang="16200000" scaled="0"/>
                </a:gradFill>
              </a:rPr>
              <a:t>帯域外リモート管理の継続</a:t>
            </a:r>
            <a:r>
              <a:rPr lang="ja-JP" altLang="en-US" sz="3900" dirty="0" smtClean="0">
                <a:gradFill>
                  <a:gsLst>
                    <a:gs pos="0">
                      <a:schemeClr val="tx1"/>
                    </a:gs>
                    <a:gs pos="100000">
                      <a:schemeClr val="tx1">
                        <a:lumMod val="65000"/>
                        <a:lumOff val="35000"/>
                      </a:schemeClr>
                    </a:gs>
                  </a:gsLst>
                  <a:lin ang="16200000" scaled="0"/>
                </a:gradFill>
              </a:rPr>
              <a:t>を</a:t>
            </a:r>
            <a:r>
              <a:rPr lang="en-US" altLang="ja-JP" sz="3900" dirty="0" smtClean="0">
                <a:gradFill>
                  <a:gsLst>
                    <a:gs pos="0">
                      <a:schemeClr val="tx1"/>
                    </a:gs>
                    <a:gs pos="100000">
                      <a:schemeClr val="tx1">
                        <a:lumMod val="65000"/>
                        <a:lumOff val="35000"/>
                      </a:schemeClr>
                    </a:gs>
                  </a:gsLst>
                  <a:lin ang="16200000" scaled="0"/>
                </a:gradFill>
              </a:rPr>
              <a:t/>
            </a:r>
            <a:br>
              <a:rPr lang="en-US" altLang="ja-JP" sz="3900" dirty="0" smtClean="0">
                <a:gradFill>
                  <a:gsLst>
                    <a:gs pos="0">
                      <a:schemeClr val="tx1"/>
                    </a:gs>
                    <a:gs pos="100000">
                      <a:schemeClr val="tx1">
                        <a:lumMod val="65000"/>
                        <a:lumOff val="35000"/>
                      </a:schemeClr>
                    </a:gs>
                  </a:gsLst>
                  <a:lin ang="16200000" scaled="0"/>
                </a:gradFill>
              </a:rPr>
            </a:br>
            <a:r>
              <a:rPr lang="ja-JP" altLang="en-US" sz="3900" dirty="0" smtClean="0">
                <a:gradFill>
                  <a:gsLst>
                    <a:gs pos="0">
                      <a:schemeClr val="tx1"/>
                    </a:gs>
                    <a:gs pos="100000">
                      <a:schemeClr val="tx1">
                        <a:lumMod val="65000"/>
                        <a:lumOff val="35000"/>
                      </a:schemeClr>
                    </a:gs>
                  </a:gsLst>
                  <a:lin ang="16200000" scaled="0"/>
                </a:gradFill>
              </a:rPr>
              <a:t>可能</a:t>
            </a:r>
            <a:r>
              <a:rPr lang="ja-JP" altLang="en-US" sz="3900" dirty="0">
                <a:gradFill>
                  <a:gsLst>
                    <a:gs pos="0">
                      <a:schemeClr val="tx1"/>
                    </a:gs>
                    <a:gs pos="100000">
                      <a:schemeClr val="tx1">
                        <a:lumMod val="65000"/>
                        <a:lumOff val="35000"/>
                      </a:schemeClr>
                    </a:gs>
                  </a:gsLst>
                  <a:lin ang="16200000" scaled="0"/>
                </a:gradFill>
              </a:rPr>
              <a:t>にする</a:t>
            </a:r>
            <a:r>
              <a:rPr lang="en-US" altLang="ja-JP" sz="3900" dirty="0">
                <a:gradFill>
                  <a:gsLst>
                    <a:gs pos="0">
                      <a:schemeClr val="tx1"/>
                    </a:gs>
                    <a:gs pos="100000">
                      <a:schemeClr val="tx1">
                        <a:lumMod val="65000"/>
                        <a:lumOff val="35000"/>
                      </a:schemeClr>
                    </a:gs>
                  </a:gsLst>
                  <a:lin ang="16200000" scaled="0"/>
                </a:gradFill>
              </a:rPr>
              <a:t>VM</a:t>
            </a:r>
            <a:r>
              <a:rPr lang="ja-JP" altLang="en-US" sz="3900" dirty="0">
                <a:gradFill>
                  <a:gsLst>
                    <a:gs pos="0">
                      <a:schemeClr val="tx1"/>
                    </a:gs>
                    <a:gs pos="100000">
                      <a:schemeClr val="tx1">
                        <a:lumMod val="65000"/>
                        <a:lumOff val="35000"/>
                      </a:schemeClr>
                    </a:gs>
                  </a:gsLst>
                  <a:lin ang="16200000" scaled="0"/>
                </a:gradFill>
              </a:rPr>
              <a:t>マイグレーション</a:t>
            </a:r>
            <a:endParaRPr kumimoji="1" lang="ja-JP" altLang="en-US" sz="3900" spc="-80" dirty="0">
              <a:gradFill>
                <a:gsLst>
                  <a:gs pos="0">
                    <a:schemeClr val="tx1"/>
                  </a:gs>
                  <a:gs pos="100000">
                    <a:schemeClr val="tx1">
                      <a:lumMod val="65000"/>
                      <a:lumOff val="35000"/>
                    </a:schemeClr>
                  </a:gs>
                </a:gsLst>
                <a:lin ang="16200000" scaled="0"/>
              </a:gradFill>
            </a:endParaRPr>
          </a:p>
        </p:txBody>
      </p:sp>
      <p:sp>
        <p:nvSpPr>
          <p:cNvPr id="3" name="サブタイトル 2"/>
          <p:cNvSpPr>
            <a:spLocks noGrp="1"/>
          </p:cNvSpPr>
          <p:nvPr>
            <p:ph type="subTitle" idx="1"/>
          </p:nvPr>
        </p:nvSpPr>
        <p:spPr>
          <a:xfrm>
            <a:off x="1437878" y="5060600"/>
            <a:ext cx="7526610" cy="1199704"/>
          </a:xfrm>
        </p:spPr>
        <p:txBody>
          <a:bodyPr>
            <a:normAutofit fontScale="77500" lnSpcReduction="20000"/>
          </a:bodyPr>
          <a:lstStyle/>
          <a:p>
            <a:r>
              <a:rPr lang="ja-JP" altLang="en-US" dirty="0">
                <a:solidFill>
                  <a:schemeClr val="tx1"/>
                </a:solidFill>
              </a:rPr>
              <a:t>九州工業</a:t>
            </a:r>
            <a:r>
              <a:rPr lang="ja-JP" altLang="en-US" dirty="0" smtClean="0">
                <a:solidFill>
                  <a:schemeClr val="tx1"/>
                </a:solidFill>
              </a:rPr>
              <a:t>大学大学院</a:t>
            </a:r>
            <a:r>
              <a:rPr lang="en-US" altLang="ja-JP" dirty="0" smtClean="0">
                <a:solidFill>
                  <a:schemeClr val="tx1"/>
                </a:solidFill>
              </a:rPr>
              <a:t/>
            </a:r>
            <a:br>
              <a:rPr lang="en-US" altLang="ja-JP" dirty="0" smtClean="0">
                <a:solidFill>
                  <a:schemeClr val="tx1"/>
                </a:solidFill>
              </a:rPr>
            </a:br>
            <a:r>
              <a:rPr lang="ja-JP" altLang="en-US" dirty="0" smtClean="0">
                <a:solidFill>
                  <a:schemeClr val="tx1"/>
                </a:solidFill>
              </a:rPr>
              <a:t>情報工学府 情報創成工学専攻</a:t>
            </a:r>
            <a:endParaRPr lang="en-US" altLang="ja-JP" dirty="0" smtClean="0">
              <a:solidFill>
                <a:schemeClr val="tx1"/>
              </a:solidFill>
            </a:endParaRPr>
          </a:p>
          <a:p>
            <a:r>
              <a:rPr kumimoji="1" lang="ja-JP" altLang="en-US" dirty="0" smtClean="0">
                <a:solidFill>
                  <a:schemeClr val="tx1"/>
                </a:solidFill>
              </a:rPr>
              <a:t>川原   翔</a:t>
            </a:r>
            <a:endParaRPr lang="en-US" altLang="ja-JP" dirty="0" smtClean="0">
              <a:solidFill>
                <a:schemeClr val="tx1"/>
              </a:solidFill>
            </a:endParaRPr>
          </a:p>
        </p:txBody>
      </p:sp>
    </p:spTree>
    <p:extLst>
      <p:ext uri="{BB962C8B-B14F-4D97-AF65-F5344CB8AC3E}">
        <p14:creationId xmlns:p14="http://schemas.microsoft.com/office/powerpoint/2010/main" val="3786963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3"/>
          </p:nvPr>
        </p:nvSpPr>
        <p:spPr>
          <a:xfrm>
            <a:off x="453896" y="1340768"/>
            <a:ext cx="8496944" cy="5517232"/>
          </a:xfrm>
        </p:spPr>
        <p:txBody>
          <a:bodyPr>
            <a:normAutofit/>
          </a:bodyPr>
          <a:lstStyle/>
          <a:p>
            <a:r>
              <a:rPr lang="ja-JP" altLang="en-US" dirty="0" smtClean="0"/>
              <a:t>ドメイン</a:t>
            </a:r>
            <a:r>
              <a:rPr lang="en-US" altLang="ja-JP" dirty="0" smtClean="0"/>
              <a:t>R</a:t>
            </a:r>
            <a:r>
              <a:rPr lang="ja-JP" altLang="en-US" dirty="0" smtClean="0"/>
              <a:t>と</a:t>
            </a:r>
            <a:r>
              <a:rPr lang="ja-JP" altLang="en-US" dirty="0"/>
              <a:t>ユーザ</a:t>
            </a:r>
            <a:r>
              <a:rPr lang="en-US" altLang="ja-JP" dirty="0" smtClean="0"/>
              <a:t>VM</a:t>
            </a:r>
            <a:r>
              <a:rPr lang="ja-JP" altLang="en-US" dirty="0" smtClean="0"/>
              <a:t>の同期を取りながら同時にマイグレーション</a:t>
            </a:r>
            <a:endParaRPr lang="en-US" altLang="ja-JP" dirty="0" smtClean="0"/>
          </a:p>
          <a:p>
            <a:pPr lvl="1"/>
            <a:r>
              <a:rPr lang="ja-JP" altLang="en-US" dirty="0" smtClean="0"/>
              <a:t>ダウンタイムを削減するため２つの</a:t>
            </a:r>
            <a:r>
              <a:rPr lang="en-US" altLang="ja-JP" dirty="0" smtClean="0"/>
              <a:t>VM</a:t>
            </a:r>
            <a:r>
              <a:rPr lang="ja-JP" altLang="en-US" dirty="0" smtClean="0"/>
              <a:t>を同時に停止</a:t>
            </a:r>
            <a:endParaRPr lang="en-US" altLang="ja-JP" dirty="0" smtClean="0"/>
          </a:p>
          <a:p>
            <a:pPr lvl="1"/>
            <a:r>
              <a:rPr lang="ja-JP" altLang="en-US" dirty="0" smtClean="0"/>
              <a:t>移送先でユーザ</a:t>
            </a:r>
            <a:r>
              <a:rPr lang="en-US" altLang="ja-JP" dirty="0" smtClean="0"/>
              <a:t>VM</a:t>
            </a:r>
            <a:r>
              <a:rPr lang="ja-JP" altLang="en-US" dirty="0" err="1" smtClean="0"/>
              <a:t>のメ</a:t>
            </a:r>
            <a:r>
              <a:rPr lang="ja-JP" altLang="en-US" dirty="0" smtClean="0"/>
              <a:t>モリが再構築された後で共有メモリを復元</a:t>
            </a:r>
            <a:endParaRPr lang="en-US" altLang="ja-JP" dirty="0" smtClean="0"/>
          </a:p>
          <a:p>
            <a:pPr lvl="1"/>
            <a:r>
              <a:rPr lang="en-US" altLang="ja-JP" dirty="0" smtClean="0"/>
              <a:t>VM</a:t>
            </a:r>
            <a:r>
              <a:rPr lang="ja-JP" altLang="en-US" dirty="0" err="1" smtClean="0"/>
              <a:t>が停</a:t>
            </a:r>
            <a:r>
              <a:rPr lang="ja-JP" altLang="en-US" dirty="0" smtClean="0"/>
              <a:t>止している間に仮想割り込みチャネルの保存および復元を行う</a:t>
            </a:r>
            <a:endParaRPr lang="ja-JP" altLang="en-US" dirty="0"/>
          </a:p>
        </p:txBody>
      </p:sp>
      <p:cxnSp>
        <p:nvCxnSpPr>
          <p:cNvPr id="56" name="直線矢印コネクタ 55"/>
          <p:cNvCxnSpPr/>
          <p:nvPr/>
        </p:nvCxnSpPr>
        <p:spPr>
          <a:xfrm>
            <a:off x="3376598" y="4456990"/>
            <a:ext cx="4968552" cy="0"/>
          </a:xfrm>
          <a:prstGeom prst="straightConnector1">
            <a:avLst/>
          </a:prstGeom>
          <a:ln w="38100" cmpd="sng">
            <a:headEnd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3376602" y="4719979"/>
            <a:ext cx="4968552" cy="0"/>
          </a:xfrm>
          <a:prstGeom prst="straightConnector1">
            <a:avLst/>
          </a:prstGeom>
          <a:ln w="38100" cmpd="sng">
            <a:headEnd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p:nvPr/>
        </p:nvCxnSpPr>
        <p:spPr>
          <a:xfrm>
            <a:off x="3747012" y="5680353"/>
            <a:ext cx="4598142" cy="0"/>
          </a:xfrm>
          <a:prstGeom prst="straightConnector1">
            <a:avLst/>
          </a:prstGeom>
          <a:ln w="38100" cmpd="sng">
            <a:tailEnd type="arrow" w="med" len="med"/>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p:nvPr/>
        </p:nvCxnSpPr>
        <p:spPr>
          <a:xfrm>
            <a:off x="3747012" y="5949280"/>
            <a:ext cx="4598142" cy="0"/>
          </a:xfrm>
          <a:prstGeom prst="straightConnector1">
            <a:avLst/>
          </a:prstGeom>
          <a:ln w="38100" cmpd="sng">
            <a:tailEnd type="arrow" w="med" len="med"/>
          </a:ln>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smtClean="0"/>
              <a:t>同時マイグレーション</a:t>
            </a:r>
            <a:endParaRPr kumimoji="1" lang="ja-JP" altLang="en-US" dirty="0"/>
          </a:p>
        </p:txBody>
      </p:sp>
      <p:sp>
        <p:nvSpPr>
          <p:cNvPr id="28" name="テキスト ボックス 27"/>
          <p:cNvSpPr txBox="1"/>
          <p:nvPr/>
        </p:nvSpPr>
        <p:spPr>
          <a:xfrm>
            <a:off x="4719990" y="4008185"/>
            <a:ext cx="646331" cy="369332"/>
          </a:xfrm>
          <a:prstGeom prst="rect">
            <a:avLst/>
          </a:prstGeom>
          <a:noFill/>
        </p:spPr>
        <p:txBody>
          <a:bodyPr wrap="none" rtlCol="0">
            <a:spAutoFit/>
          </a:bodyPr>
          <a:lstStyle/>
          <a:p>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停止</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29" name="テキスト ボックス 28"/>
          <p:cNvSpPr txBox="1"/>
          <p:nvPr/>
        </p:nvSpPr>
        <p:spPr>
          <a:xfrm>
            <a:off x="2079076" y="4250905"/>
            <a:ext cx="1192955" cy="661720"/>
          </a:xfrm>
          <a:prstGeom prst="rect">
            <a:avLst/>
          </a:prstGeom>
          <a:noFill/>
        </p:spPr>
        <p:txBody>
          <a:bodyPr wrap="none" rtlCol="0">
            <a:spAutoFit/>
          </a:bodyPr>
          <a:lstStyle/>
          <a:p>
            <a:pPr algn="ctr"/>
            <a:r>
              <a:rPr lang="ja-JP" altLang="en-US" dirty="0">
                <a:latin typeface="IPA Pゴシック" panose="020B0500000000000000" pitchFamily="50" charset="-128"/>
                <a:ea typeface="IPA Pゴシック" panose="020B0500000000000000" pitchFamily="50" charset="-128"/>
                <a:cs typeface="Tahoma" panose="020B0604030504040204" pitchFamily="34" charset="0"/>
              </a:rPr>
              <a:t>ドメイン</a:t>
            </a:r>
            <a:r>
              <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t>R</a:t>
            </a:r>
          </a:p>
          <a:p>
            <a:pPr algn="ctr"/>
            <a:endParaRPr kumimoji="1" lang="en-US" altLang="ja-JP" sz="100" dirty="0" smtClean="0">
              <a:latin typeface="IPA Pゴシック" panose="020B0500000000000000" pitchFamily="50" charset="-128"/>
              <a:ea typeface="IPA Pゴシック" panose="020B0500000000000000" pitchFamily="50" charset="-128"/>
              <a:cs typeface="Tahoma" panose="020B0604030504040204" pitchFamily="34" charset="0"/>
            </a:endParaRPr>
          </a:p>
          <a:p>
            <a:pPr algn="ctr"/>
            <a:r>
              <a:rPr lang="ja-JP" altLang="en-US" dirty="0">
                <a:latin typeface="IPA Pゴシック" panose="020B0500000000000000" pitchFamily="50" charset="-128"/>
                <a:ea typeface="IPA Pゴシック" panose="020B0500000000000000" pitchFamily="50" charset="-128"/>
                <a:cs typeface="Tahoma" panose="020B0604030504040204" pitchFamily="34" charset="0"/>
              </a:rPr>
              <a:t>ユーザ</a:t>
            </a:r>
            <a:r>
              <a:rPr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t>VM</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30" name="テキスト ボックス 29"/>
          <p:cNvSpPr txBox="1"/>
          <p:nvPr/>
        </p:nvSpPr>
        <p:spPr>
          <a:xfrm>
            <a:off x="565167" y="4409162"/>
            <a:ext cx="1300356" cy="369332"/>
          </a:xfrm>
          <a:prstGeom prst="rect">
            <a:avLst/>
          </a:prstGeom>
          <a:noFill/>
          <a:ln>
            <a:solidFill>
              <a:schemeClr val="tx1"/>
            </a:solidFill>
          </a:ln>
        </p:spPr>
        <p:txBody>
          <a:bodyPr wrap="square" rtlCol="0">
            <a:spAutoFit/>
          </a:bodyPr>
          <a:lstStyle/>
          <a:p>
            <a:pPr algn="ctr"/>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移送元</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31" name="テキスト ボックス 30"/>
          <p:cNvSpPr txBox="1"/>
          <p:nvPr/>
        </p:nvSpPr>
        <p:spPr>
          <a:xfrm>
            <a:off x="565167" y="5633011"/>
            <a:ext cx="1300356" cy="369332"/>
          </a:xfrm>
          <a:prstGeom prst="rect">
            <a:avLst/>
          </a:prstGeom>
          <a:noFill/>
          <a:ln>
            <a:solidFill>
              <a:schemeClr val="tx1"/>
            </a:solidFill>
          </a:ln>
        </p:spPr>
        <p:txBody>
          <a:bodyPr wrap="square" rtlCol="0">
            <a:spAutoFit/>
          </a:bodyPr>
          <a:lstStyle/>
          <a:p>
            <a:pPr algn="ctr"/>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移送先</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33" name="テキスト ボックス 32"/>
          <p:cNvSpPr txBox="1"/>
          <p:nvPr/>
        </p:nvSpPr>
        <p:spPr>
          <a:xfrm>
            <a:off x="3423843" y="5955724"/>
            <a:ext cx="646332" cy="369332"/>
          </a:xfrm>
          <a:prstGeom prst="rect">
            <a:avLst/>
          </a:prstGeom>
          <a:noFill/>
        </p:spPr>
        <p:txBody>
          <a:bodyPr wrap="none" rtlCol="0">
            <a:spAutoFit/>
          </a:bodyPr>
          <a:lstStyle/>
          <a:p>
            <a:pPr algn="ctr"/>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作成</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34" name="テキスト ボックス 33"/>
          <p:cNvSpPr txBox="1"/>
          <p:nvPr/>
        </p:nvSpPr>
        <p:spPr>
          <a:xfrm>
            <a:off x="7886108" y="4008185"/>
            <a:ext cx="646332" cy="369332"/>
          </a:xfrm>
          <a:prstGeom prst="rect">
            <a:avLst/>
          </a:prstGeom>
          <a:noFill/>
        </p:spPr>
        <p:txBody>
          <a:bodyPr wrap="none" rtlCol="0">
            <a:spAutoFit/>
          </a:bodyPr>
          <a:lstStyle/>
          <a:p>
            <a:pPr algn="ctr"/>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終了</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35" name="テキスト ボックス 34"/>
          <p:cNvSpPr txBox="1"/>
          <p:nvPr/>
        </p:nvSpPr>
        <p:spPr>
          <a:xfrm>
            <a:off x="1959978" y="5540678"/>
            <a:ext cx="1432975" cy="569387"/>
          </a:xfrm>
          <a:prstGeom prst="rect">
            <a:avLst/>
          </a:prstGeom>
          <a:noFill/>
        </p:spPr>
        <p:txBody>
          <a:bodyPr wrap="square" lIns="0" tIns="0" rIns="0" bIns="0" rtlCol="0">
            <a:spAutoFit/>
          </a:bodyPr>
          <a:lstStyle/>
          <a:p>
            <a:pPr algn="ctr"/>
            <a:r>
              <a:rPr lang="ja-JP" altLang="en-US" dirty="0">
                <a:latin typeface="IPA Pゴシック" panose="020B0500000000000000" pitchFamily="50" charset="-128"/>
                <a:ea typeface="IPA Pゴシック" panose="020B0500000000000000" pitchFamily="50" charset="-128"/>
                <a:cs typeface="Tahoma" panose="020B0604030504040204" pitchFamily="34" charset="0"/>
              </a:rPr>
              <a:t>ドメイン</a:t>
            </a:r>
            <a:r>
              <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t>R</a:t>
            </a:r>
            <a:br>
              <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br>
            <a:r>
              <a:rPr kumimoji="1" lang="ja-JP" altLang="en-US" sz="100" dirty="0" smtClean="0">
                <a:latin typeface="IPA Pゴシック" panose="020B0500000000000000" pitchFamily="50" charset="-128"/>
                <a:ea typeface="IPA Pゴシック" panose="020B0500000000000000" pitchFamily="50" charset="-128"/>
                <a:cs typeface="Tahoma" panose="020B0604030504040204" pitchFamily="34" charset="0"/>
              </a:rPr>
              <a:t>　</a:t>
            </a:r>
            <a:endPar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endParaRPr>
          </a:p>
          <a:p>
            <a:pPr algn="ctr"/>
            <a:r>
              <a:rPr lang="ja-JP" altLang="en-US" dirty="0">
                <a:latin typeface="IPA Pゴシック" panose="020B0500000000000000" pitchFamily="50" charset="-128"/>
                <a:ea typeface="IPA Pゴシック" panose="020B0500000000000000" pitchFamily="50" charset="-128"/>
                <a:cs typeface="Tahoma" panose="020B0604030504040204" pitchFamily="34" charset="0"/>
              </a:rPr>
              <a:t>ユーザ</a:t>
            </a:r>
            <a:r>
              <a:rPr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t>VM</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cxnSp>
        <p:nvCxnSpPr>
          <p:cNvPr id="37" name="直線矢印コネクタ 36"/>
          <p:cNvCxnSpPr/>
          <p:nvPr/>
        </p:nvCxnSpPr>
        <p:spPr>
          <a:xfrm>
            <a:off x="4168690" y="5157192"/>
            <a:ext cx="0" cy="432048"/>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直線矢印コネクタ 37"/>
          <p:cNvCxnSpPr/>
          <p:nvPr/>
        </p:nvCxnSpPr>
        <p:spPr>
          <a:xfrm>
            <a:off x="4384714" y="5157192"/>
            <a:ext cx="0" cy="432048"/>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p:nvPr/>
        </p:nvCxnSpPr>
        <p:spPr>
          <a:xfrm>
            <a:off x="4600738" y="5157192"/>
            <a:ext cx="0" cy="432048"/>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p:nvPr/>
        </p:nvCxnSpPr>
        <p:spPr>
          <a:xfrm>
            <a:off x="4816762" y="5157192"/>
            <a:ext cx="0" cy="432048"/>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p:nvPr/>
        </p:nvCxnSpPr>
        <p:spPr>
          <a:xfrm>
            <a:off x="5032786" y="5157192"/>
            <a:ext cx="0" cy="432048"/>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直線矢印コネクタ 41"/>
          <p:cNvCxnSpPr/>
          <p:nvPr/>
        </p:nvCxnSpPr>
        <p:spPr>
          <a:xfrm>
            <a:off x="5248810" y="5157192"/>
            <a:ext cx="0" cy="432048"/>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p:nvPr/>
        </p:nvCxnSpPr>
        <p:spPr>
          <a:xfrm>
            <a:off x="5464834" y="5157192"/>
            <a:ext cx="0" cy="432048"/>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4" name="テキスト ボックス 43"/>
          <p:cNvSpPr txBox="1"/>
          <p:nvPr/>
        </p:nvSpPr>
        <p:spPr>
          <a:xfrm>
            <a:off x="5176947" y="5962054"/>
            <a:ext cx="1205778" cy="646331"/>
          </a:xfrm>
          <a:prstGeom prst="rect">
            <a:avLst/>
          </a:prstGeom>
          <a:noFill/>
        </p:spPr>
        <p:txBody>
          <a:bodyPr wrap="none" rtlCol="0">
            <a:spAutoFit/>
          </a:bodyPr>
          <a:lstStyle/>
          <a:p>
            <a:pPr algn="ctr"/>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共有メモリ</a:t>
            </a:r>
            <a:r>
              <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t/>
            </a:r>
            <a:br>
              <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br>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の復元</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45" name="テキスト ボックス 44"/>
          <p:cNvSpPr txBox="1"/>
          <p:nvPr/>
        </p:nvSpPr>
        <p:spPr>
          <a:xfrm>
            <a:off x="7886108" y="6034062"/>
            <a:ext cx="646332" cy="369332"/>
          </a:xfrm>
          <a:prstGeom prst="rect">
            <a:avLst/>
          </a:prstGeom>
          <a:noFill/>
        </p:spPr>
        <p:txBody>
          <a:bodyPr wrap="none" rtlCol="0">
            <a:spAutoFit/>
          </a:bodyPr>
          <a:lstStyle/>
          <a:p>
            <a:pPr algn="ctr"/>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再開</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46" name="テキスト ボックス 45"/>
          <p:cNvSpPr txBox="1"/>
          <p:nvPr/>
        </p:nvSpPr>
        <p:spPr>
          <a:xfrm>
            <a:off x="5176299" y="3789040"/>
            <a:ext cx="2326279" cy="646331"/>
          </a:xfrm>
          <a:prstGeom prst="rect">
            <a:avLst/>
          </a:prstGeom>
          <a:noFill/>
        </p:spPr>
        <p:txBody>
          <a:bodyPr wrap="none" rtlCol="0">
            <a:spAutoFit/>
          </a:bodyPr>
          <a:lstStyle/>
          <a:p>
            <a:pPr algn="ctr"/>
            <a:r>
              <a:rPr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仮想</a:t>
            </a:r>
            <a:r>
              <a:rPr lang="ja-JP" altLang="en-US" dirty="0">
                <a:latin typeface="IPA Pゴシック" panose="020B0500000000000000" pitchFamily="50" charset="-128"/>
                <a:ea typeface="IPA Pゴシック" panose="020B0500000000000000" pitchFamily="50" charset="-128"/>
                <a:cs typeface="Tahoma" panose="020B0604030504040204" pitchFamily="34" charset="0"/>
              </a:rPr>
              <a:t>割り込み</a:t>
            </a:r>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チャネル</a:t>
            </a:r>
            <a:endPar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endParaRPr>
          </a:p>
          <a:p>
            <a:pPr algn="ctr"/>
            <a:r>
              <a:rPr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の保存</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47" name="テキスト ボックス 46"/>
          <p:cNvSpPr txBox="1"/>
          <p:nvPr/>
        </p:nvSpPr>
        <p:spPr>
          <a:xfrm>
            <a:off x="6379557" y="5962054"/>
            <a:ext cx="1503938" cy="923330"/>
          </a:xfrm>
          <a:prstGeom prst="rect">
            <a:avLst/>
          </a:prstGeom>
          <a:noFill/>
        </p:spPr>
        <p:txBody>
          <a:bodyPr wrap="none" rtlCol="0">
            <a:spAutoFit/>
          </a:bodyPr>
          <a:lstStyle/>
          <a:p>
            <a:pPr algn="ctr"/>
            <a:r>
              <a:rPr lang="ja-JP" altLang="en-US" dirty="0">
                <a:latin typeface="IPA Pゴシック" panose="020B0500000000000000" pitchFamily="50" charset="-128"/>
                <a:ea typeface="IPA Pゴシック" panose="020B0500000000000000" pitchFamily="50" charset="-128"/>
                <a:cs typeface="Tahoma" panose="020B0604030504040204" pitchFamily="34" charset="0"/>
              </a:rPr>
              <a:t>仮想割り込み</a:t>
            </a:r>
            <a:r>
              <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t/>
            </a:r>
            <a:br>
              <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br>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チャネル</a:t>
            </a:r>
            <a:r>
              <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t/>
            </a:r>
            <a:br>
              <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br>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の復元</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cxnSp>
        <p:nvCxnSpPr>
          <p:cNvPr id="48" name="直線矢印コネクタ 47"/>
          <p:cNvCxnSpPr/>
          <p:nvPr/>
        </p:nvCxnSpPr>
        <p:spPr>
          <a:xfrm>
            <a:off x="6430755" y="4871634"/>
            <a:ext cx="576064" cy="720080"/>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直線コネクタ 49"/>
          <p:cNvCxnSpPr>
            <a:stCxn id="28" idx="2"/>
          </p:cNvCxnSpPr>
          <p:nvPr/>
        </p:nvCxnSpPr>
        <p:spPr>
          <a:xfrm>
            <a:off x="5043156" y="4377517"/>
            <a:ext cx="0" cy="432048"/>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a:off x="6339300" y="4377804"/>
            <a:ext cx="0" cy="432048"/>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59" name="直線コネクタ 58"/>
          <p:cNvCxnSpPr/>
          <p:nvPr/>
        </p:nvCxnSpPr>
        <p:spPr>
          <a:xfrm>
            <a:off x="8355524" y="4377009"/>
            <a:ext cx="0" cy="432048"/>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3747012" y="5602989"/>
            <a:ext cx="0" cy="432048"/>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a:off x="5763236" y="5601653"/>
            <a:ext cx="0" cy="432048"/>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2" name="直線コネクタ 61"/>
          <p:cNvCxnSpPr/>
          <p:nvPr/>
        </p:nvCxnSpPr>
        <p:spPr>
          <a:xfrm>
            <a:off x="7131388" y="5601905"/>
            <a:ext cx="0" cy="432048"/>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3" name="直線コネクタ 62"/>
          <p:cNvCxnSpPr/>
          <p:nvPr/>
        </p:nvCxnSpPr>
        <p:spPr>
          <a:xfrm>
            <a:off x="8355524" y="5601905"/>
            <a:ext cx="0" cy="432048"/>
          </a:xfrm>
          <a:prstGeom prst="line">
            <a:avLst/>
          </a:prstGeom>
          <a:ln w="3810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4314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共有メモリの復元</a:t>
            </a:r>
            <a:endParaRPr kumimoji="1" lang="ja-JP" altLang="en-US" dirty="0"/>
          </a:p>
        </p:txBody>
      </p:sp>
      <p:sp>
        <p:nvSpPr>
          <p:cNvPr id="3" name="コンテンツ プレースホルダー 2"/>
          <p:cNvSpPr>
            <a:spLocks noGrp="1"/>
          </p:cNvSpPr>
          <p:nvPr>
            <p:ph idx="13"/>
          </p:nvPr>
        </p:nvSpPr>
        <p:spPr>
          <a:xfrm>
            <a:off x="453896" y="1340768"/>
            <a:ext cx="8690104" cy="5328592"/>
          </a:xfrm>
        </p:spPr>
        <p:txBody>
          <a:bodyPr/>
          <a:lstStyle/>
          <a:p>
            <a:r>
              <a:rPr lang="ja-JP" altLang="en-US" dirty="0"/>
              <a:t>移送元：ユーザ</a:t>
            </a:r>
            <a:r>
              <a:rPr lang="en-US" altLang="ja-JP" dirty="0"/>
              <a:t>VM</a:t>
            </a:r>
            <a:r>
              <a:rPr lang="ja-JP" altLang="en-US" dirty="0"/>
              <a:t>のメモリ共有状態を保存</a:t>
            </a:r>
          </a:p>
          <a:p>
            <a:pPr lvl="1"/>
            <a:r>
              <a:rPr lang="ja-JP" altLang="en-US" dirty="0"/>
              <a:t>ドメイン</a:t>
            </a:r>
            <a:r>
              <a:rPr lang="en-US" altLang="ja-JP" dirty="0"/>
              <a:t>R</a:t>
            </a:r>
            <a:r>
              <a:rPr lang="ja-JP" altLang="en-US" dirty="0"/>
              <a:t>のページテーブルを検査</a:t>
            </a:r>
          </a:p>
          <a:p>
            <a:pPr lvl="1"/>
            <a:r>
              <a:rPr lang="ja-JP" altLang="en-US" dirty="0"/>
              <a:t>ユーザ</a:t>
            </a:r>
            <a:r>
              <a:rPr lang="en-US" altLang="ja-JP" dirty="0"/>
              <a:t>VM</a:t>
            </a:r>
            <a:r>
              <a:rPr lang="ja-JP" altLang="en-US" dirty="0"/>
              <a:t>のメモリページを共有中なら監視ビットをセット</a:t>
            </a:r>
          </a:p>
          <a:p>
            <a:r>
              <a:rPr lang="ja-JP" altLang="en-US" dirty="0"/>
              <a:t>移送先：ユーザ</a:t>
            </a:r>
            <a:r>
              <a:rPr lang="en-US" altLang="ja-JP" dirty="0"/>
              <a:t>VM</a:t>
            </a:r>
            <a:r>
              <a:rPr lang="ja-JP" altLang="en-US" dirty="0" err="1"/>
              <a:t>のメ</a:t>
            </a:r>
            <a:r>
              <a:rPr lang="ja-JP" altLang="en-US" dirty="0"/>
              <a:t>モリを</a:t>
            </a:r>
            <a:r>
              <a:rPr lang="ja-JP" altLang="en-US" dirty="0" smtClean="0"/>
              <a:t>再共有</a:t>
            </a:r>
            <a:endParaRPr lang="ja-JP" altLang="en-US" dirty="0"/>
          </a:p>
          <a:p>
            <a:pPr lvl="1"/>
            <a:r>
              <a:rPr lang="ja-JP" altLang="en-US" dirty="0"/>
              <a:t>ドメイン</a:t>
            </a:r>
            <a:r>
              <a:rPr lang="en-US" altLang="ja-JP" dirty="0"/>
              <a:t>R</a:t>
            </a:r>
            <a:r>
              <a:rPr lang="ja-JP" altLang="en-US" dirty="0"/>
              <a:t>が受け取ったページテーブルを検査</a:t>
            </a:r>
          </a:p>
          <a:p>
            <a:pPr lvl="1"/>
            <a:r>
              <a:rPr lang="ja-JP" altLang="en-US" dirty="0"/>
              <a:t>監視ビットがセットされていれば対応するメモリページを共有</a:t>
            </a:r>
          </a:p>
        </p:txBody>
      </p:sp>
      <p:sp>
        <p:nvSpPr>
          <p:cNvPr id="4" name="角丸四角形 3"/>
          <p:cNvSpPr/>
          <p:nvPr/>
        </p:nvSpPr>
        <p:spPr>
          <a:xfrm>
            <a:off x="179512" y="4431227"/>
            <a:ext cx="4181313" cy="1950101"/>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5" name="角丸四角形 4"/>
          <p:cNvSpPr/>
          <p:nvPr/>
        </p:nvSpPr>
        <p:spPr>
          <a:xfrm>
            <a:off x="4788024" y="4431228"/>
            <a:ext cx="4181313" cy="1950100"/>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grpSp>
        <p:nvGrpSpPr>
          <p:cNvPr id="6" name="グループ化 5"/>
          <p:cNvGrpSpPr/>
          <p:nvPr/>
        </p:nvGrpSpPr>
        <p:grpSpPr>
          <a:xfrm>
            <a:off x="395535" y="4577505"/>
            <a:ext cx="3754460" cy="1587799"/>
            <a:chOff x="467543" y="4882481"/>
            <a:chExt cx="3754460" cy="2125933"/>
          </a:xfrm>
        </p:grpSpPr>
        <p:sp>
          <p:nvSpPr>
            <p:cNvPr id="7" name="正方形/長方形 6"/>
            <p:cNvSpPr/>
            <p:nvPr/>
          </p:nvSpPr>
          <p:spPr>
            <a:xfrm>
              <a:off x="2925859" y="4882481"/>
              <a:ext cx="1296144" cy="2125933"/>
            </a:xfrm>
            <a:prstGeom prst="rect">
              <a:avLst/>
            </a:prstGeom>
            <a:solidFill>
              <a:schemeClr val="bg1"/>
            </a:solidFill>
            <a:ln>
              <a:solidFill>
                <a:srgbClr val="095B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8" name="正方形/長方形 7"/>
            <p:cNvSpPr/>
            <p:nvPr/>
          </p:nvSpPr>
          <p:spPr>
            <a:xfrm>
              <a:off x="467543" y="4882481"/>
              <a:ext cx="1368154" cy="2125933"/>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9" name="テキスト ボックス 8"/>
            <p:cNvSpPr txBox="1"/>
            <p:nvPr/>
          </p:nvSpPr>
          <p:spPr>
            <a:xfrm>
              <a:off x="467543" y="4969142"/>
              <a:ext cx="1368153" cy="453296"/>
            </a:xfrm>
            <a:prstGeom prst="rect">
              <a:avLst/>
            </a:prstGeom>
            <a:noFill/>
            <a:effectLst/>
          </p:spPr>
          <p:txBody>
            <a:bodyPr wrap="square" rtlCol="0">
              <a:spAutoFit/>
            </a:bodyPr>
            <a:lstStyle/>
            <a:p>
              <a:pPr algn="ctr"/>
              <a:r>
                <a:rPr lang="ja-JP" altLang="en-US" sz="1600" b="1"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ドメイン</a:t>
              </a:r>
              <a:r>
                <a:rPr kumimoji="1" lang="en-US" altLang="ja-JP" sz="1600" b="1"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R</a:t>
              </a:r>
              <a:endParaRPr kumimoji="1" lang="ja-JP" altLang="en-US" sz="1600" b="1"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0" name="テキスト ボックス 9"/>
            <p:cNvSpPr txBox="1"/>
            <p:nvPr/>
          </p:nvSpPr>
          <p:spPr>
            <a:xfrm>
              <a:off x="2925859" y="5030955"/>
              <a:ext cx="1296144" cy="329670"/>
            </a:xfrm>
            <a:prstGeom prst="rect">
              <a:avLst/>
            </a:prstGeom>
            <a:noFill/>
            <a:effectLst/>
          </p:spPr>
          <p:txBody>
            <a:bodyPr wrap="square" lIns="0" tIns="0" rIns="0" bIns="0" rtlCol="0">
              <a:spAutoFit/>
            </a:bodyPr>
            <a:lstStyle/>
            <a:p>
              <a:pPr algn="ctr"/>
              <a:r>
                <a:rPr kumimoji="1" lang="ja-JP" altLang="en-US" sz="1600" b="1"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ユーザ</a:t>
              </a:r>
              <a:r>
                <a:rPr kumimoji="1" lang="en-US" altLang="ja-JP" sz="1600" b="1"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 VM</a:t>
              </a:r>
            </a:p>
          </p:txBody>
        </p:sp>
        <p:sp>
          <p:nvSpPr>
            <p:cNvPr id="11" name="正方形/長方形 10"/>
            <p:cNvSpPr/>
            <p:nvPr/>
          </p:nvSpPr>
          <p:spPr>
            <a:xfrm>
              <a:off x="3211294" y="5555801"/>
              <a:ext cx="720080" cy="36305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2" name="正方形/長方形 11"/>
            <p:cNvSpPr/>
            <p:nvPr/>
          </p:nvSpPr>
          <p:spPr>
            <a:xfrm>
              <a:off x="763022" y="5555801"/>
              <a:ext cx="720080" cy="363049"/>
            </a:xfrm>
            <a:prstGeom prst="rect">
              <a:avLst/>
            </a:prstGeom>
            <a:solidFill>
              <a:srgbClr val="FFFFFF"/>
            </a:solidFill>
            <a:ln w="1905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IPA Pゴシック" panose="020B0500000000000000" pitchFamily="50" charset="-128"/>
                <a:ea typeface="IPA Pゴシック" panose="020B0500000000000000" pitchFamily="50" charset="-128"/>
                <a:cs typeface="Tahoma" panose="020B0604030504040204" pitchFamily="34" charset="0"/>
              </a:endParaRPr>
            </a:p>
          </p:txBody>
        </p:sp>
      </p:grpSp>
      <p:sp>
        <p:nvSpPr>
          <p:cNvPr id="13" name="テキスト ボックス 12"/>
          <p:cNvSpPr txBox="1"/>
          <p:nvPr/>
        </p:nvSpPr>
        <p:spPr>
          <a:xfrm>
            <a:off x="1763689" y="5233100"/>
            <a:ext cx="1090162" cy="323165"/>
          </a:xfrm>
          <a:prstGeom prst="rect">
            <a:avLst/>
          </a:prstGeom>
          <a:noFill/>
        </p:spPr>
        <p:txBody>
          <a:bodyPr wrap="square" tIns="0" rtlCol="0">
            <a:spAutoFit/>
          </a:bodyPr>
          <a:lstStyle/>
          <a:p>
            <a:pPr algn="ctr"/>
            <a:r>
              <a:rPr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共有</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cxnSp>
        <p:nvCxnSpPr>
          <p:cNvPr id="14" name="直線矢印コネクタ 13"/>
          <p:cNvCxnSpPr>
            <a:stCxn id="11" idx="1"/>
            <a:endCxn id="12" idx="3"/>
          </p:cNvCxnSpPr>
          <p:nvPr/>
        </p:nvCxnSpPr>
        <p:spPr>
          <a:xfrm flipH="1">
            <a:off x="1411094" y="5215964"/>
            <a:ext cx="172819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6014584" y="5219856"/>
            <a:ext cx="172819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6357332" y="5233100"/>
            <a:ext cx="1120464" cy="323165"/>
          </a:xfrm>
          <a:prstGeom prst="rect">
            <a:avLst/>
          </a:prstGeom>
          <a:noFill/>
        </p:spPr>
        <p:txBody>
          <a:bodyPr wrap="square" tIns="0" rtlCol="0">
            <a:spAutoFit/>
          </a:bodyPr>
          <a:lstStyle/>
          <a:p>
            <a:pPr algn="ctr"/>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再共有</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grpSp>
        <p:nvGrpSpPr>
          <p:cNvPr id="19" name="グループ化 18"/>
          <p:cNvGrpSpPr/>
          <p:nvPr/>
        </p:nvGrpSpPr>
        <p:grpSpPr>
          <a:xfrm>
            <a:off x="654690" y="5445224"/>
            <a:ext cx="576064" cy="360040"/>
            <a:chOff x="611560" y="5589240"/>
            <a:chExt cx="576064" cy="360040"/>
          </a:xfrm>
        </p:grpSpPr>
        <p:sp>
          <p:nvSpPr>
            <p:cNvPr id="17" name="正方形/長方形 16"/>
            <p:cNvSpPr/>
            <p:nvPr/>
          </p:nvSpPr>
          <p:spPr>
            <a:xfrm>
              <a:off x="611560" y="5589240"/>
              <a:ext cx="576064" cy="3600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endParaRPr>
            </a:p>
          </p:txBody>
        </p:sp>
        <p:sp>
          <p:nvSpPr>
            <p:cNvPr id="18" name="正方形/長方形 17"/>
            <p:cNvSpPr/>
            <p:nvPr/>
          </p:nvSpPr>
          <p:spPr>
            <a:xfrm>
              <a:off x="755576" y="5733256"/>
              <a:ext cx="72008" cy="720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IPA Pゴシック" panose="020B0500000000000000" pitchFamily="50" charset="-128"/>
                <a:ea typeface="IPA Pゴシック" panose="020B0500000000000000" pitchFamily="50" charset="-128"/>
              </a:endParaRPr>
            </a:p>
          </p:txBody>
        </p:sp>
      </p:grpSp>
      <p:sp>
        <p:nvSpPr>
          <p:cNvPr id="21" name="正方形/長方形 20"/>
          <p:cNvSpPr/>
          <p:nvPr/>
        </p:nvSpPr>
        <p:spPr>
          <a:xfrm>
            <a:off x="701594" y="5455339"/>
            <a:ext cx="197998" cy="342000"/>
          </a:xfrm>
          <a:prstGeom prst="rect">
            <a:avLst/>
          </a:prstGeom>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endParaRPr>
          </a:p>
        </p:txBody>
      </p:sp>
      <p:sp>
        <p:nvSpPr>
          <p:cNvPr id="22" name="テキスト ボックス 21"/>
          <p:cNvSpPr txBox="1"/>
          <p:nvPr/>
        </p:nvSpPr>
        <p:spPr>
          <a:xfrm>
            <a:off x="397641" y="5839824"/>
            <a:ext cx="1090162" cy="184666"/>
          </a:xfrm>
          <a:prstGeom prst="rect">
            <a:avLst/>
          </a:prstGeom>
          <a:noFill/>
        </p:spPr>
        <p:txBody>
          <a:bodyPr wrap="square" lIns="0" tIns="0" rIns="0" bIns="0" rtlCol="0">
            <a:spAutoFit/>
          </a:bodyPr>
          <a:lstStyle/>
          <a:p>
            <a:pPr algn="ctr"/>
            <a:r>
              <a:rPr lang="ja-JP" altLang="en-US" sz="1200" dirty="0" smtClean="0">
                <a:latin typeface="IPA Pゴシック" panose="020B0500000000000000" pitchFamily="50" charset="-128"/>
                <a:ea typeface="IPA Pゴシック" panose="020B0500000000000000" pitchFamily="50" charset="-128"/>
                <a:cs typeface="Tahoma" panose="020B0604030504040204" pitchFamily="34" charset="0"/>
              </a:rPr>
              <a:t>ページテーブル</a:t>
            </a:r>
            <a:endParaRPr lang="en-US" altLang="ja-JP" sz="1200" dirty="0" smtClean="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20" name="正方形/長方形 19"/>
          <p:cNvSpPr/>
          <p:nvPr/>
        </p:nvSpPr>
        <p:spPr>
          <a:xfrm>
            <a:off x="179512" y="6459408"/>
            <a:ext cx="1584176" cy="369332"/>
          </a:xfrm>
          <a:prstGeom prst="rect">
            <a:avLst/>
          </a:prstGeom>
        </p:spPr>
        <p:txBody>
          <a:bodyPr wrap="square">
            <a:spAutoFit/>
          </a:bodyPr>
          <a:lstStyle/>
          <a:p>
            <a:r>
              <a:rPr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移送元</a:t>
            </a:r>
            <a:endParaRPr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23" name="正方形/長方形 22"/>
          <p:cNvSpPr/>
          <p:nvPr/>
        </p:nvSpPr>
        <p:spPr>
          <a:xfrm>
            <a:off x="6917564" y="6467009"/>
            <a:ext cx="2058573" cy="369332"/>
          </a:xfrm>
          <a:prstGeom prst="rect">
            <a:avLst/>
          </a:prstGeom>
        </p:spPr>
        <p:txBody>
          <a:bodyPr wrap="square">
            <a:spAutoFit/>
          </a:bodyPr>
          <a:lstStyle/>
          <a:p>
            <a:pPr algn="r"/>
            <a:r>
              <a:rPr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移送先</a:t>
            </a:r>
            <a:endParaRPr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Tree>
    <p:extLst>
      <p:ext uri="{BB962C8B-B14F-4D97-AF65-F5344CB8AC3E}">
        <p14:creationId xmlns:p14="http://schemas.microsoft.com/office/powerpoint/2010/main" val="394388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50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par>
                                <p:cTn id="12" presetID="22" presetClass="exit" presetSubtype="2" fill="hold" nodeType="withEffect">
                                  <p:stCondLst>
                                    <p:cond delay="500"/>
                                  </p:stCondLst>
                                  <p:childTnLst>
                                    <p:animEffect transition="out" filter="wipe(right)">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par>
                          <p:cTn id="15" fill="hold">
                            <p:stCondLst>
                              <p:cond delay="1500"/>
                            </p:stCondLst>
                            <p:childTnLst>
                              <p:par>
                                <p:cTn id="16" presetID="63" presetClass="path" presetSubtype="0" accel="50000" decel="50000" fill="hold" nodeType="afterEffect">
                                  <p:stCondLst>
                                    <p:cond delay="0"/>
                                  </p:stCondLst>
                                  <p:childTnLst>
                                    <p:animMotion origin="layout" path="M 0.00035 -2.22222E-6 L 0.50434 -2.22222E-6 " pathEditMode="relative" rAng="0" ptsTypes="AA">
                                      <p:cBhvr>
                                        <p:cTn id="17" dur="2000" fill="hold"/>
                                        <p:tgtEl>
                                          <p:spTgt spid="6"/>
                                        </p:tgtEl>
                                        <p:attrNameLst>
                                          <p:attrName>ppt_x</p:attrName>
                                          <p:attrName>ppt_y</p:attrName>
                                        </p:attrNameLst>
                                      </p:cBhvr>
                                      <p:rCtr x="25191" y="0"/>
                                    </p:animMotion>
                                  </p:childTnLst>
                                </p:cTn>
                              </p:par>
                              <p:par>
                                <p:cTn id="18" presetID="42" presetClass="path" presetSubtype="0" accel="50000" decel="50000" fill="hold" nodeType="withEffect">
                                  <p:stCondLst>
                                    <p:cond delay="0"/>
                                  </p:stCondLst>
                                  <p:childTnLst>
                                    <p:animMotion origin="layout" path="M 0.00018 9.74312E-7 L 0.50417 9.74312E-7 " pathEditMode="relative" rAng="0" ptsTypes="AA">
                                      <p:cBhvr>
                                        <p:cTn id="19" dur="2000" fill="hold"/>
                                        <p:tgtEl>
                                          <p:spTgt spid="19"/>
                                        </p:tgtEl>
                                        <p:attrNameLst>
                                          <p:attrName>ppt_x</p:attrName>
                                          <p:attrName>ppt_y</p:attrName>
                                        </p:attrNameLst>
                                      </p:cBhvr>
                                      <p:rCtr x="25191" y="0"/>
                                    </p:animMotion>
                                  </p:childTnLst>
                                </p:cTn>
                              </p:par>
                              <p:par>
                                <p:cTn id="20" presetID="63" presetClass="path" presetSubtype="0" accel="50000" decel="50000" fill="hold" grpId="0" nodeType="withEffect">
                                  <p:stCondLst>
                                    <p:cond delay="0"/>
                                  </p:stCondLst>
                                  <p:childTnLst>
                                    <p:animMotion origin="layout" path="M 0.00018 -0.00023 L 0.50417 -0.00023 " pathEditMode="relative" rAng="0" ptsTypes="AA">
                                      <p:cBhvr>
                                        <p:cTn id="21" dur="2000" fill="hold"/>
                                        <p:tgtEl>
                                          <p:spTgt spid="22"/>
                                        </p:tgtEl>
                                        <p:attrNameLst>
                                          <p:attrName>ppt_x</p:attrName>
                                          <p:attrName>ppt_y</p:attrName>
                                        </p:attrNameLst>
                                      </p:cBhvr>
                                      <p:rCtr x="25191" y="0"/>
                                    </p:animMotion>
                                  </p:childTnLst>
                                </p:cTn>
                              </p:par>
                            </p:childTnLst>
                          </p:cTn>
                        </p:par>
                        <p:par>
                          <p:cTn id="22" fill="hold">
                            <p:stCondLst>
                              <p:cond delay="3500"/>
                            </p:stCondLst>
                            <p:childTnLst>
                              <p:par>
                                <p:cTn id="23" presetID="22" presetClass="entr" presetSubtype="2"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1"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仮想割り込みチャネルの復元</a:t>
            </a:r>
            <a:endParaRPr kumimoji="1" lang="ja-JP" altLang="en-US" dirty="0"/>
          </a:p>
        </p:txBody>
      </p:sp>
      <p:sp>
        <p:nvSpPr>
          <p:cNvPr id="3" name="コンテンツ プレースホルダー 2"/>
          <p:cNvSpPr>
            <a:spLocks noGrp="1"/>
          </p:cNvSpPr>
          <p:nvPr>
            <p:ph idx="13"/>
          </p:nvPr>
        </p:nvSpPr>
        <p:spPr>
          <a:xfrm>
            <a:off x="453896" y="1340768"/>
            <a:ext cx="8690104" cy="5328592"/>
          </a:xfrm>
        </p:spPr>
        <p:txBody>
          <a:bodyPr/>
          <a:lstStyle/>
          <a:p>
            <a:r>
              <a:rPr lang="ja-JP" altLang="en-US" dirty="0"/>
              <a:t>移送元：仮想割り込みチャネルの状態を保存</a:t>
            </a:r>
            <a:endParaRPr lang="en-US" altLang="ja-JP" dirty="0"/>
          </a:p>
          <a:p>
            <a:pPr lvl="1"/>
            <a:r>
              <a:rPr lang="ja-JP" altLang="en-US" dirty="0"/>
              <a:t>仮想割り込みチャネルの一覧を</a:t>
            </a:r>
            <a:r>
              <a:rPr lang="ja-JP" altLang="en-US" dirty="0" smtClean="0"/>
              <a:t>取得</a:t>
            </a:r>
            <a:endParaRPr lang="en-US" altLang="ja-JP" strike="sngStrike" dirty="0"/>
          </a:p>
          <a:p>
            <a:pPr lvl="1"/>
            <a:r>
              <a:rPr lang="ja-JP" altLang="en-US" dirty="0"/>
              <a:t>使われているポートの組を送信</a:t>
            </a:r>
            <a:endParaRPr lang="en-US" altLang="ja-JP" strike="sngStrike" dirty="0"/>
          </a:p>
          <a:p>
            <a:r>
              <a:rPr lang="ja-JP" altLang="en-US" dirty="0"/>
              <a:t>移送先：仮想割り込みチャネルを再確立</a:t>
            </a:r>
            <a:endParaRPr lang="en-US" altLang="ja-JP" dirty="0"/>
          </a:p>
          <a:p>
            <a:pPr lvl="1"/>
            <a:r>
              <a:rPr lang="ja-JP" altLang="en-US" dirty="0"/>
              <a:t>移送元と同じポートの組を用いることを保証</a:t>
            </a:r>
            <a:endParaRPr lang="en-US" altLang="ja-JP" dirty="0"/>
          </a:p>
          <a:p>
            <a:pPr lvl="1"/>
            <a:r>
              <a:rPr lang="en-US" altLang="ja-JP" dirty="0"/>
              <a:t>OS</a:t>
            </a:r>
            <a:r>
              <a:rPr lang="ja-JP" altLang="en-US" dirty="0"/>
              <a:t>によるレジューム時の初期化処理を無効化</a:t>
            </a:r>
            <a:endParaRPr lang="en-US" altLang="ja-JP" strike="sngStrike" dirty="0"/>
          </a:p>
        </p:txBody>
      </p:sp>
      <p:sp>
        <p:nvSpPr>
          <p:cNvPr id="4" name="角丸四角形 3"/>
          <p:cNvSpPr/>
          <p:nvPr/>
        </p:nvSpPr>
        <p:spPr>
          <a:xfrm>
            <a:off x="179512" y="4365105"/>
            <a:ext cx="4181313" cy="2016224"/>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5" name="角丸四角形 4"/>
          <p:cNvSpPr/>
          <p:nvPr/>
        </p:nvSpPr>
        <p:spPr>
          <a:xfrm>
            <a:off x="4788024" y="4365105"/>
            <a:ext cx="4181313" cy="2016224"/>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grpSp>
        <p:nvGrpSpPr>
          <p:cNvPr id="6" name="グループ化 5"/>
          <p:cNvGrpSpPr/>
          <p:nvPr/>
        </p:nvGrpSpPr>
        <p:grpSpPr>
          <a:xfrm>
            <a:off x="395535" y="4511383"/>
            <a:ext cx="3754460" cy="963943"/>
            <a:chOff x="467543" y="4833155"/>
            <a:chExt cx="3754460" cy="1440160"/>
          </a:xfrm>
        </p:grpSpPr>
        <p:sp>
          <p:nvSpPr>
            <p:cNvPr id="7" name="正方形/長方形 6"/>
            <p:cNvSpPr/>
            <p:nvPr/>
          </p:nvSpPr>
          <p:spPr>
            <a:xfrm>
              <a:off x="2925859" y="4833155"/>
              <a:ext cx="1296144" cy="1440160"/>
            </a:xfrm>
            <a:prstGeom prst="rect">
              <a:avLst/>
            </a:prstGeom>
            <a:solidFill>
              <a:schemeClr val="bg1"/>
            </a:solidFill>
            <a:ln>
              <a:solidFill>
                <a:srgbClr val="095B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8" name="正方形/長方形 7"/>
            <p:cNvSpPr/>
            <p:nvPr/>
          </p:nvSpPr>
          <p:spPr>
            <a:xfrm>
              <a:off x="467543" y="4833155"/>
              <a:ext cx="1368153" cy="144016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9" name="テキスト ボックス 8"/>
            <p:cNvSpPr txBox="1"/>
            <p:nvPr/>
          </p:nvSpPr>
          <p:spPr>
            <a:xfrm>
              <a:off x="467543" y="4908931"/>
              <a:ext cx="1368153" cy="473556"/>
            </a:xfrm>
            <a:prstGeom prst="rect">
              <a:avLst/>
            </a:prstGeom>
            <a:noFill/>
            <a:effectLst/>
          </p:spPr>
          <p:txBody>
            <a:bodyPr wrap="square" rtlCol="0">
              <a:spAutoFit/>
            </a:bodyPr>
            <a:lstStyle/>
            <a:p>
              <a:pPr algn="ctr"/>
              <a:r>
                <a:rPr lang="ja-JP" altLang="en-US" sz="1600" b="1"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ドメイン</a:t>
              </a:r>
              <a:r>
                <a:rPr lang="en-US" altLang="ja-JP" sz="1600" b="1"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R</a:t>
              </a:r>
              <a:endParaRPr kumimoji="1" lang="ja-JP" altLang="en-US" sz="1600" b="1"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0" name="テキスト ボックス 9"/>
            <p:cNvSpPr txBox="1"/>
            <p:nvPr/>
          </p:nvSpPr>
          <p:spPr>
            <a:xfrm>
              <a:off x="2925859" y="4973507"/>
              <a:ext cx="1296144" cy="344404"/>
            </a:xfrm>
            <a:prstGeom prst="rect">
              <a:avLst/>
            </a:prstGeom>
            <a:noFill/>
            <a:effectLst/>
          </p:spPr>
          <p:txBody>
            <a:bodyPr wrap="square" lIns="0" tIns="0" rIns="0" bIns="0" rtlCol="0">
              <a:spAutoFit/>
            </a:bodyPr>
            <a:lstStyle/>
            <a:p>
              <a:pPr algn="ctr"/>
              <a:r>
                <a:rPr lang="ja-JP" altLang="en-US" sz="1600" b="1"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ユーザ</a:t>
              </a:r>
              <a:r>
                <a:rPr kumimoji="1" lang="en-US" altLang="ja-JP" sz="1600" b="1"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VM</a:t>
              </a:r>
            </a:p>
          </p:txBody>
        </p:sp>
        <p:sp>
          <p:nvSpPr>
            <p:cNvPr id="11" name="正方形/長方形 10"/>
            <p:cNvSpPr/>
            <p:nvPr/>
          </p:nvSpPr>
          <p:spPr>
            <a:xfrm>
              <a:off x="3211294" y="5555802"/>
              <a:ext cx="720080" cy="36004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2" name="正方形/長方形 11"/>
            <p:cNvSpPr/>
            <p:nvPr/>
          </p:nvSpPr>
          <p:spPr>
            <a:xfrm>
              <a:off x="763022" y="5555802"/>
              <a:ext cx="720080" cy="360040"/>
            </a:xfrm>
            <a:prstGeom prst="rect">
              <a:avLst/>
            </a:prstGeom>
            <a:solidFill>
              <a:srgbClr val="FFFFFF"/>
            </a:solid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IPA Pゴシック" panose="020B0500000000000000" pitchFamily="50" charset="-128"/>
                <a:ea typeface="IPA Pゴシック" panose="020B0500000000000000" pitchFamily="50" charset="-128"/>
                <a:cs typeface="Tahoma" panose="020B0604030504040204" pitchFamily="34" charset="0"/>
              </a:endParaRPr>
            </a:p>
          </p:txBody>
        </p:sp>
      </p:grpSp>
      <p:grpSp>
        <p:nvGrpSpPr>
          <p:cNvPr id="18" name="グループ化 17"/>
          <p:cNvGrpSpPr/>
          <p:nvPr/>
        </p:nvGrpSpPr>
        <p:grpSpPr>
          <a:xfrm>
            <a:off x="1085961" y="5468979"/>
            <a:ext cx="2422311" cy="806452"/>
            <a:chOff x="1157969" y="5608996"/>
            <a:chExt cx="2422311" cy="609069"/>
          </a:xfrm>
        </p:grpSpPr>
        <p:cxnSp>
          <p:nvCxnSpPr>
            <p:cNvPr id="19" name="カギ線コネクタ 18"/>
            <p:cNvCxnSpPr>
              <a:stCxn id="8" idx="2"/>
              <a:endCxn id="7" idx="2"/>
            </p:cNvCxnSpPr>
            <p:nvPr/>
          </p:nvCxnSpPr>
          <p:spPr>
            <a:xfrm rot="16200000" flipH="1">
              <a:off x="2364329" y="4402636"/>
              <a:ext cx="9592" cy="2422311"/>
            </a:xfrm>
            <a:prstGeom prst="bentConnector3">
              <a:avLst>
                <a:gd name="adj1" fmla="val 5230628"/>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1251876" y="6000531"/>
              <a:ext cx="2232249" cy="217534"/>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1600" dirty="0" smtClean="0">
                  <a:solidFill>
                    <a:schemeClr val="tx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仮想割り込みチャネル</a:t>
              </a:r>
              <a:endParaRPr kumimoji="1" lang="ja-JP" altLang="en-US" sz="1600" dirty="0">
                <a:solidFill>
                  <a:schemeClr val="tx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grpSp>
      <p:grpSp>
        <p:nvGrpSpPr>
          <p:cNvPr id="22" name="グループ化 21"/>
          <p:cNvGrpSpPr/>
          <p:nvPr/>
        </p:nvGrpSpPr>
        <p:grpSpPr>
          <a:xfrm>
            <a:off x="5554152" y="5547321"/>
            <a:ext cx="2448271" cy="728107"/>
            <a:chOff x="5626160" y="5667599"/>
            <a:chExt cx="2448271" cy="549899"/>
          </a:xfrm>
        </p:grpSpPr>
        <p:cxnSp>
          <p:nvCxnSpPr>
            <p:cNvPr id="23" name="カギ線コネクタ 22"/>
            <p:cNvCxnSpPr/>
            <p:nvPr/>
          </p:nvCxnSpPr>
          <p:spPr>
            <a:xfrm rot="16200000" flipH="1">
              <a:off x="6843946" y="4449813"/>
              <a:ext cx="12700" cy="2448271"/>
            </a:xfrm>
            <a:prstGeom prst="bentConnector3">
              <a:avLst>
                <a:gd name="adj1" fmla="val 3556094"/>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5738593" y="5999963"/>
              <a:ext cx="2232249" cy="217535"/>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1600" dirty="0" smtClean="0">
                  <a:solidFill>
                    <a:schemeClr val="tx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仮想割り込みチャネル</a:t>
              </a:r>
              <a:endParaRPr kumimoji="1" lang="ja-JP" altLang="en-US" sz="1600" dirty="0">
                <a:solidFill>
                  <a:schemeClr val="tx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grpSp>
      <p:grpSp>
        <p:nvGrpSpPr>
          <p:cNvPr id="13" name="グループ化 12"/>
          <p:cNvGrpSpPr/>
          <p:nvPr/>
        </p:nvGrpSpPr>
        <p:grpSpPr>
          <a:xfrm>
            <a:off x="1109729" y="5564137"/>
            <a:ext cx="2379657" cy="369332"/>
            <a:chOff x="1109729" y="5774276"/>
            <a:chExt cx="2379657" cy="369332"/>
          </a:xfrm>
        </p:grpSpPr>
        <p:sp>
          <p:nvSpPr>
            <p:cNvPr id="25" name="テキスト ボックス 24"/>
            <p:cNvSpPr txBox="1"/>
            <p:nvPr/>
          </p:nvSpPr>
          <p:spPr>
            <a:xfrm>
              <a:off x="1109729" y="5774276"/>
              <a:ext cx="851515" cy="369332"/>
            </a:xfrm>
            <a:prstGeom prst="rect">
              <a:avLst/>
            </a:prstGeom>
            <a:noFill/>
          </p:spPr>
          <p:txBody>
            <a:bodyPr wrap="none" rtlCol="0">
              <a:spAutoFit/>
            </a:bodyPr>
            <a:lstStyle/>
            <a:p>
              <a:r>
                <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t>port:2</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26" name="テキスト ボックス 25"/>
            <p:cNvSpPr txBox="1"/>
            <p:nvPr/>
          </p:nvSpPr>
          <p:spPr>
            <a:xfrm>
              <a:off x="2483767" y="5774276"/>
              <a:ext cx="1005619" cy="369332"/>
            </a:xfrm>
            <a:prstGeom prst="rect">
              <a:avLst/>
            </a:prstGeom>
            <a:noFill/>
          </p:spPr>
          <p:txBody>
            <a:bodyPr wrap="square" rtlCol="0">
              <a:spAutoFit/>
            </a:bodyPr>
            <a:lstStyle/>
            <a:p>
              <a:pPr algn="r"/>
              <a:r>
                <a:rPr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t>port:10</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grpSp>
      <p:grpSp>
        <p:nvGrpSpPr>
          <p:cNvPr id="32" name="グループ化 31"/>
          <p:cNvGrpSpPr/>
          <p:nvPr/>
        </p:nvGrpSpPr>
        <p:grpSpPr>
          <a:xfrm>
            <a:off x="5589092" y="5564137"/>
            <a:ext cx="2379658" cy="369332"/>
            <a:chOff x="1109729" y="5767880"/>
            <a:chExt cx="2379658" cy="369332"/>
          </a:xfrm>
        </p:grpSpPr>
        <p:sp>
          <p:nvSpPr>
            <p:cNvPr id="33" name="テキスト ボックス 32"/>
            <p:cNvSpPr txBox="1"/>
            <p:nvPr/>
          </p:nvSpPr>
          <p:spPr>
            <a:xfrm>
              <a:off x="1109729" y="5767880"/>
              <a:ext cx="851515" cy="369332"/>
            </a:xfrm>
            <a:prstGeom prst="rect">
              <a:avLst/>
            </a:prstGeom>
            <a:noFill/>
          </p:spPr>
          <p:txBody>
            <a:bodyPr wrap="none" rtlCol="0">
              <a:spAutoFit/>
            </a:bodyPr>
            <a:lstStyle/>
            <a:p>
              <a:r>
                <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t>port:2</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34" name="テキスト ボックス 33"/>
            <p:cNvSpPr txBox="1"/>
            <p:nvPr/>
          </p:nvSpPr>
          <p:spPr>
            <a:xfrm>
              <a:off x="2252877" y="5767880"/>
              <a:ext cx="1236510" cy="369332"/>
            </a:xfrm>
            <a:prstGeom prst="rect">
              <a:avLst/>
            </a:prstGeom>
            <a:noFill/>
          </p:spPr>
          <p:txBody>
            <a:bodyPr wrap="square" rtlCol="0">
              <a:spAutoFit/>
            </a:bodyPr>
            <a:lstStyle/>
            <a:p>
              <a:pPr algn="r"/>
              <a:r>
                <a:rPr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t>port:10</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grpSp>
      <p:sp>
        <p:nvSpPr>
          <p:cNvPr id="27" name="正方形/長方形 26"/>
          <p:cNvSpPr/>
          <p:nvPr/>
        </p:nvSpPr>
        <p:spPr>
          <a:xfrm>
            <a:off x="179512" y="6459408"/>
            <a:ext cx="1584176" cy="369332"/>
          </a:xfrm>
          <a:prstGeom prst="rect">
            <a:avLst/>
          </a:prstGeom>
        </p:spPr>
        <p:txBody>
          <a:bodyPr wrap="square">
            <a:spAutoFit/>
          </a:bodyPr>
          <a:lstStyle/>
          <a:p>
            <a:r>
              <a:rPr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移送元</a:t>
            </a:r>
            <a:endParaRPr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28" name="正方形/長方形 27"/>
          <p:cNvSpPr/>
          <p:nvPr/>
        </p:nvSpPr>
        <p:spPr>
          <a:xfrm>
            <a:off x="6917564" y="6467009"/>
            <a:ext cx="2058573" cy="369332"/>
          </a:xfrm>
          <a:prstGeom prst="rect">
            <a:avLst/>
          </a:prstGeom>
        </p:spPr>
        <p:txBody>
          <a:bodyPr wrap="square">
            <a:spAutoFit/>
          </a:bodyPr>
          <a:lstStyle/>
          <a:p>
            <a:pPr algn="r"/>
            <a:r>
              <a:rPr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移送先</a:t>
            </a:r>
            <a:endParaRPr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Tree>
    <p:extLst>
      <p:ext uri="{BB962C8B-B14F-4D97-AF65-F5344CB8AC3E}">
        <p14:creationId xmlns:p14="http://schemas.microsoft.com/office/powerpoint/2010/main" val="48970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par>
                          <p:cTn id="11" fill="hold">
                            <p:stCondLst>
                              <p:cond delay="500"/>
                            </p:stCondLst>
                            <p:childTnLst>
                              <p:par>
                                <p:cTn id="12" presetID="63" presetClass="path" presetSubtype="0" accel="50000" decel="50000" fill="hold" nodeType="afterEffect">
                                  <p:stCondLst>
                                    <p:cond delay="0"/>
                                  </p:stCondLst>
                                  <p:childTnLst>
                                    <p:animMotion origin="layout" path="M 0.00035 -2.22222E-6 L 0.50434 -2.22222E-6 " pathEditMode="relative" rAng="0" ptsTypes="AA">
                                      <p:cBhvr>
                                        <p:cTn id="13" dur="2000" fill="hold"/>
                                        <p:tgtEl>
                                          <p:spTgt spid="6"/>
                                        </p:tgtEl>
                                        <p:attrNameLst>
                                          <p:attrName>ppt_x</p:attrName>
                                          <p:attrName>ppt_y</p:attrName>
                                        </p:attrNameLst>
                                      </p:cBhvr>
                                      <p:rCtr x="25191" y="0"/>
                                    </p:animMotion>
                                  </p:childTnLst>
                                </p:cTn>
                              </p:par>
                            </p:childTnLst>
                          </p:cTn>
                        </p:par>
                        <p:par>
                          <p:cTn id="14" fill="hold">
                            <p:stCondLst>
                              <p:cond delay="2500"/>
                            </p:stCondLst>
                            <p:childTnLst>
                              <p:par>
                                <p:cTn id="15" presetID="16" presetClass="entr" presetSubtype="2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5209"/>
            <a:ext cx="8640960" cy="1125927"/>
          </a:xfrm>
        </p:spPr>
        <p:txBody>
          <a:bodyPr>
            <a:normAutofit/>
          </a:bodyPr>
          <a:lstStyle/>
          <a:p>
            <a:r>
              <a:rPr lang="ja-JP" altLang="en-US" dirty="0"/>
              <a:t>共有メモリ上のデータ</a:t>
            </a:r>
            <a:r>
              <a:rPr lang="ja-JP" altLang="en-US" dirty="0" smtClean="0"/>
              <a:t>転送</a:t>
            </a:r>
            <a:endParaRPr kumimoji="1" lang="ja-JP" altLang="en-US" dirty="0"/>
          </a:p>
        </p:txBody>
      </p:sp>
      <p:sp>
        <p:nvSpPr>
          <p:cNvPr id="3" name="コンテンツ プレースホルダー 2"/>
          <p:cNvSpPr>
            <a:spLocks noGrp="1"/>
          </p:cNvSpPr>
          <p:nvPr>
            <p:ph idx="13"/>
          </p:nvPr>
        </p:nvSpPr>
        <p:spPr/>
        <p:txBody>
          <a:bodyPr>
            <a:normAutofit/>
          </a:bodyPr>
          <a:lstStyle/>
          <a:p>
            <a:r>
              <a:rPr lang="ja-JP" altLang="en-US" dirty="0"/>
              <a:t>ドメイン</a:t>
            </a:r>
            <a:r>
              <a:rPr lang="en-US" altLang="ja-JP" dirty="0"/>
              <a:t>R</a:t>
            </a:r>
            <a:r>
              <a:rPr lang="ja-JP" altLang="en-US" dirty="0"/>
              <a:t>によって共有メモリに書き込まれた入力情報は再送されない可能性がある</a:t>
            </a:r>
          </a:p>
          <a:p>
            <a:pPr lvl="1"/>
            <a:r>
              <a:rPr lang="ja-JP" altLang="en-US" dirty="0"/>
              <a:t>通常、転送中に書き込みが行われたページは再送される</a:t>
            </a:r>
          </a:p>
          <a:p>
            <a:pPr lvl="2"/>
            <a:r>
              <a:rPr lang="en-US" altLang="ja-JP" dirty="0"/>
              <a:t>VM</a:t>
            </a:r>
            <a:r>
              <a:rPr lang="ja-JP" altLang="en-US" dirty="0"/>
              <a:t>を</a:t>
            </a:r>
            <a:r>
              <a:rPr lang="en-US" altLang="ja-JP" dirty="0"/>
              <a:t>log dirty</a:t>
            </a:r>
            <a:r>
              <a:rPr lang="ja-JP" altLang="en-US" dirty="0"/>
              <a:t>モードにして書き込みを検出</a:t>
            </a:r>
          </a:p>
          <a:p>
            <a:r>
              <a:rPr lang="ja-JP" altLang="en-US" dirty="0"/>
              <a:t>対象</a:t>
            </a:r>
            <a:r>
              <a:rPr lang="en-US" altLang="ja-JP" dirty="0"/>
              <a:t>VM</a:t>
            </a:r>
            <a:r>
              <a:rPr lang="ja-JP" altLang="en-US" dirty="0"/>
              <a:t>が所有するページへの書き込みのみ検出可能</a:t>
            </a:r>
          </a:p>
          <a:p>
            <a:pPr lvl="2"/>
            <a:r>
              <a:rPr lang="ja-JP" altLang="en-US" dirty="0"/>
              <a:t>ドメイン</a:t>
            </a:r>
            <a:r>
              <a:rPr lang="en-US" altLang="ja-JP" dirty="0"/>
              <a:t>R</a:t>
            </a:r>
            <a:r>
              <a:rPr lang="ja-JP" altLang="en-US" dirty="0"/>
              <a:t>による共有メモリへの書き込みは検出されない</a:t>
            </a:r>
          </a:p>
          <a:p>
            <a:pPr lvl="2"/>
            <a:r>
              <a:rPr lang="ja-JP" altLang="en-US" dirty="0"/>
              <a:t>共有メモリはユーザ</a:t>
            </a:r>
            <a:r>
              <a:rPr lang="en-US" altLang="ja-JP" dirty="0"/>
              <a:t>VM</a:t>
            </a:r>
            <a:r>
              <a:rPr lang="ja-JP" altLang="en-US" dirty="0"/>
              <a:t>のメモリ</a:t>
            </a:r>
          </a:p>
          <a:p>
            <a:endParaRPr lang="ja-JP" altLang="en-US" dirty="0"/>
          </a:p>
        </p:txBody>
      </p:sp>
      <p:sp>
        <p:nvSpPr>
          <p:cNvPr id="51" name="角丸四角形 50"/>
          <p:cNvSpPr/>
          <p:nvPr/>
        </p:nvSpPr>
        <p:spPr>
          <a:xfrm>
            <a:off x="1939556" y="4335260"/>
            <a:ext cx="5242759" cy="2361396"/>
          </a:xfrm>
          <a:prstGeom prst="roundRect">
            <a:avLst/>
          </a:prstGeom>
          <a:solidFill>
            <a:schemeClr val="bg1"/>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IPA Pゴシック" panose="020B0500000000000000" pitchFamily="50" charset="-128"/>
              <a:ea typeface="IPA Pゴシック" panose="020B0500000000000000" pitchFamily="50" charset="-128"/>
              <a:cs typeface="Tahoma" panose="020B0604030504040204" pitchFamily="34" charset="0"/>
            </a:endParaRPr>
          </a:p>
        </p:txBody>
      </p:sp>
      <p:grpSp>
        <p:nvGrpSpPr>
          <p:cNvPr id="52" name="グループ化 51"/>
          <p:cNvGrpSpPr/>
          <p:nvPr/>
        </p:nvGrpSpPr>
        <p:grpSpPr>
          <a:xfrm>
            <a:off x="2690266" y="4536414"/>
            <a:ext cx="3754460" cy="1690101"/>
            <a:chOff x="395535" y="4293095"/>
            <a:chExt cx="3754460" cy="1690101"/>
          </a:xfrm>
        </p:grpSpPr>
        <p:sp>
          <p:nvSpPr>
            <p:cNvPr id="53" name="正方形/長方形 52"/>
            <p:cNvSpPr/>
            <p:nvPr/>
          </p:nvSpPr>
          <p:spPr>
            <a:xfrm>
              <a:off x="395535" y="4293095"/>
              <a:ext cx="1368153" cy="169010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b="1" dirty="0">
                <a:solidFill>
                  <a:srgbClr val="FF0000"/>
                </a:solidFill>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54" name="正方形/長方形 53"/>
            <p:cNvSpPr/>
            <p:nvPr/>
          </p:nvSpPr>
          <p:spPr>
            <a:xfrm>
              <a:off x="2853851" y="4293095"/>
              <a:ext cx="1296144" cy="1690101"/>
            </a:xfrm>
            <a:prstGeom prst="rect">
              <a:avLst/>
            </a:prstGeom>
            <a:ln>
              <a:solidFill>
                <a:srgbClr val="095BFF"/>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b="1" dirty="0">
                <a:solidFill>
                  <a:srgbClr val="FF0000"/>
                </a:solidFill>
                <a:latin typeface="IPA Pゴシック" panose="020B0500000000000000" pitchFamily="50" charset="-128"/>
                <a:ea typeface="IPA Pゴシック" panose="020B0500000000000000" pitchFamily="50" charset="-128"/>
                <a:cs typeface="Tahoma" panose="020B0604030504040204" pitchFamily="34" charset="0"/>
              </a:endParaRPr>
            </a:p>
          </p:txBody>
        </p:sp>
      </p:grpSp>
      <p:sp>
        <p:nvSpPr>
          <p:cNvPr id="55" name="テキスト ボックス 54"/>
          <p:cNvSpPr txBox="1"/>
          <p:nvPr/>
        </p:nvSpPr>
        <p:spPr>
          <a:xfrm>
            <a:off x="2690265" y="4596412"/>
            <a:ext cx="1368153" cy="338554"/>
          </a:xfrm>
          <a:prstGeom prst="rect">
            <a:avLst/>
          </a:prstGeom>
          <a:noFill/>
          <a:effectLst/>
        </p:spPr>
        <p:txBody>
          <a:bodyPr wrap="square" rtlCol="0">
            <a:spAutoFit/>
          </a:bodyPr>
          <a:lstStyle/>
          <a:p>
            <a:pPr algn="ctr"/>
            <a:r>
              <a:rPr lang="ja-JP" altLang="en-US" sz="1600" b="1"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ドメイン</a:t>
            </a:r>
            <a:r>
              <a:rPr kumimoji="1" lang="en-US" altLang="ja-JP" sz="1600" b="1"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R</a:t>
            </a:r>
            <a:endParaRPr kumimoji="1" lang="ja-JP" altLang="en-US" sz="1600" b="1"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56" name="テキスト ボックス 55"/>
          <p:cNvSpPr txBox="1"/>
          <p:nvPr/>
        </p:nvSpPr>
        <p:spPr>
          <a:xfrm>
            <a:off x="5148582" y="4596412"/>
            <a:ext cx="1296143" cy="338554"/>
          </a:xfrm>
          <a:prstGeom prst="rect">
            <a:avLst/>
          </a:prstGeom>
          <a:noFill/>
          <a:effectLst/>
        </p:spPr>
        <p:txBody>
          <a:bodyPr wrap="square" rtlCol="0">
            <a:spAutoFit/>
          </a:bodyPr>
          <a:lstStyle/>
          <a:p>
            <a:pPr algn="ctr"/>
            <a:r>
              <a:rPr kumimoji="1" lang="ja-JP" altLang="en-US" sz="1600" b="1"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ユーザ</a:t>
            </a:r>
            <a:r>
              <a:rPr kumimoji="1" lang="en-US" altLang="ja-JP" sz="1600" b="1"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VM</a:t>
            </a:r>
          </a:p>
        </p:txBody>
      </p:sp>
      <p:sp>
        <p:nvSpPr>
          <p:cNvPr id="61" name="正方形/長方形 60"/>
          <p:cNvSpPr/>
          <p:nvPr/>
        </p:nvSpPr>
        <p:spPr>
          <a:xfrm>
            <a:off x="5426571" y="5329205"/>
            <a:ext cx="720080" cy="360040"/>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b="1">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62" name="正方形/長方形 61"/>
          <p:cNvSpPr/>
          <p:nvPr/>
        </p:nvSpPr>
        <p:spPr>
          <a:xfrm>
            <a:off x="5426571" y="5328504"/>
            <a:ext cx="720080" cy="360040"/>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b="1">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63" name="正方形/長方形 62"/>
          <p:cNvSpPr/>
          <p:nvPr/>
        </p:nvSpPr>
        <p:spPr>
          <a:xfrm>
            <a:off x="2971862" y="5328415"/>
            <a:ext cx="720080" cy="360040"/>
          </a:xfrm>
          <a:prstGeom prst="rect">
            <a:avLst/>
          </a:prstGeom>
          <a:solidFill>
            <a:srgbClr val="FFFFFF"/>
          </a:solid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a:latin typeface="IPA Pゴシック" panose="020B0500000000000000" pitchFamily="50" charset="-128"/>
              <a:ea typeface="IPA Pゴシック" panose="020B0500000000000000" pitchFamily="50" charset="-128"/>
              <a:cs typeface="Tahoma" panose="020B0604030504040204" pitchFamily="34" charset="0"/>
            </a:endParaRPr>
          </a:p>
        </p:txBody>
      </p:sp>
      <p:cxnSp>
        <p:nvCxnSpPr>
          <p:cNvPr id="64" name="直線矢印コネクタ 63"/>
          <p:cNvCxnSpPr>
            <a:stCxn id="62" idx="1"/>
            <a:endCxn id="63" idx="3"/>
          </p:cNvCxnSpPr>
          <p:nvPr/>
        </p:nvCxnSpPr>
        <p:spPr>
          <a:xfrm flipH="1" flipV="1">
            <a:off x="3691942" y="5508435"/>
            <a:ext cx="1734629" cy="89"/>
          </a:xfrm>
          <a:prstGeom prst="straightConnector1">
            <a:avLst/>
          </a:prstGeom>
          <a:ln w="38100">
            <a:solidFill>
              <a:srgbClr val="FF0000"/>
            </a:solidFill>
            <a:prstDash val="sysDash"/>
            <a:tailEnd type="arrow"/>
          </a:ln>
          <a:effectLst/>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4039782" y="5534995"/>
            <a:ext cx="1090162" cy="400110"/>
          </a:xfrm>
          <a:prstGeom prst="rect">
            <a:avLst/>
          </a:prstGeom>
          <a:noFill/>
        </p:spPr>
        <p:txBody>
          <a:bodyPr wrap="square" rtlCol="0">
            <a:spAutoFit/>
          </a:bodyPr>
          <a:lstStyle/>
          <a:p>
            <a:pPr algn="ctr"/>
            <a:r>
              <a:rPr kumimoji="1" lang="ja-JP" altLang="en-US" sz="2000" dirty="0" smtClean="0">
                <a:latin typeface="IPA Pゴシック" panose="020B0500000000000000" pitchFamily="50" charset="-128"/>
                <a:ea typeface="IPA Pゴシック" panose="020B0500000000000000" pitchFamily="50" charset="-128"/>
                <a:cs typeface="Tahoma" panose="020B0604030504040204" pitchFamily="34" charset="0"/>
              </a:rPr>
              <a:t>共有</a:t>
            </a:r>
            <a:endParaRPr kumimoji="1" lang="ja-JP" altLang="en-US" sz="2000"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67" name="円/楕円 66"/>
          <p:cNvSpPr/>
          <p:nvPr/>
        </p:nvSpPr>
        <p:spPr>
          <a:xfrm>
            <a:off x="3122315" y="5976576"/>
            <a:ext cx="608660" cy="60238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sz="4000"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rPr>
              <a:t>？</a:t>
            </a:r>
            <a:endParaRPr kumimoji="1" lang="ja-JP" altLang="en-US" sz="2400" dirty="0">
              <a:effectLst>
                <a:outerShdw blurRad="38100" dist="38100" dir="2700000" algn="tl">
                  <a:srgbClr val="000000">
                    <a:alpha val="43137"/>
                  </a:srgbClr>
                </a:outerShdw>
              </a:effectLst>
              <a:latin typeface="IPA Pゴシック" pitchFamily="50" charset="-128"/>
              <a:ea typeface="IPA Pゴシック" pitchFamily="50" charset="-128"/>
            </a:endParaRPr>
          </a:p>
        </p:txBody>
      </p:sp>
      <p:sp>
        <p:nvSpPr>
          <p:cNvPr id="69" name="右矢印 68"/>
          <p:cNvSpPr/>
          <p:nvPr/>
        </p:nvSpPr>
        <p:spPr>
          <a:xfrm rot="1800000">
            <a:off x="1963924" y="4922834"/>
            <a:ext cx="1175090" cy="412334"/>
          </a:xfrm>
          <a:prstGeom prst="rightArrow">
            <a:avLst/>
          </a:prstGeom>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ja-JP" altLang="en-US" sz="1500"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rPr>
              <a:t>書き込み</a:t>
            </a:r>
            <a:endParaRPr kumimoji="1" lang="ja-JP" altLang="en-US" sz="1500"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endParaRPr>
          </a:p>
        </p:txBody>
      </p:sp>
      <p:sp>
        <p:nvSpPr>
          <p:cNvPr id="71" name="爆発 1 70"/>
          <p:cNvSpPr/>
          <p:nvPr/>
        </p:nvSpPr>
        <p:spPr>
          <a:xfrm>
            <a:off x="5210547" y="5904568"/>
            <a:ext cx="1296144" cy="720080"/>
          </a:xfrm>
          <a:prstGeom prst="irregularSeal1">
            <a:avLst/>
          </a:prstGeom>
        </p:spPr>
        <p:style>
          <a:lnRef idx="1">
            <a:schemeClr val="accent2"/>
          </a:lnRef>
          <a:fillRef idx="3">
            <a:schemeClr val="accent2"/>
          </a:fillRef>
          <a:effectRef idx="2">
            <a:schemeClr val="accent2"/>
          </a:effectRef>
          <a:fontRef idx="minor">
            <a:schemeClr val="lt1"/>
          </a:fontRef>
        </p:style>
        <p:txBody>
          <a:bodyPr wrap="none" rtlCol="0" anchor="ctr"/>
          <a:lstStyle/>
          <a:p>
            <a:pPr algn="ctr"/>
            <a:r>
              <a:rPr lang="ja-JP" altLang="en-US" b="1"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rPr>
              <a:t>検出</a:t>
            </a:r>
            <a:endParaRPr kumimoji="1" lang="ja-JP" altLang="en-US" b="1"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endParaRPr>
          </a:p>
        </p:txBody>
      </p:sp>
      <p:sp>
        <p:nvSpPr>
          <p:cNvPr id="21" name="右矢印 20"/>
          <p:cNvSpPr/>
          <p:nvPr/>
        </p:nvSpPr>
        <p:spPr>
          <a:xfrm rot="19800000" flipH="1">
            <a:off x="5982857" y="4922835"/>
            <a:ext cx="1175090" cy="412334"/>
          </a:xfrm>
          <a:prstGeom prst="rightArrow">
            <a:avLst/>
          </a:prstGeom>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kumimoji="1" lang="ja-JP" altLang="en-US" sz="1600"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rPr>
              <a:t>書き込み</a:t>
            </a:r>
            <a:endParaRPr kumimoji="1" lang="ja-JP" altLang="en-US" sz="1600"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endParaRPr>
          </a:p>
        </p:txBody>
      </p:sp>
    </p:spTree>
    <p:extLst>
      <p:ext uri="{BB962C8B-B14F-4D97-AF65-F5344CB8AC3E}">
        <p14:creationId xmlns:p14="http://schemas.microsoft.com/office/powerpoint/2010/main" val="237360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strips(downRight)">
                                      <p:cBhvr>
                                        <p:cTn id="7" dur="500"/>
                                        <p:tgtEl>
                                          <p:spTgt spid="69"/>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par>
                          <p:cTn id="12" fill="hold">
                            <p:stCondLst>
                              <p:cond delay="1500"/>
                            </p:stCondLst>
                            <p:childTnLst>
                              <p:par>
                                <p:cTn id="13" presetID="18" presetClass="entr" presetSubtype="12" fill="hold" grpId="0" nodeType="afterEffect">
                                  <p:stCondLst>
                                    <p:cond delay="500"/>
                                  </p:stCondLst>
                                  <p:childTnLst>
                                    <p:set>
                                      <p:cBhvr>
                                        <p:cTn id="14" dur="1" fill="hold">
                                          <p:stCondLst>
                                            <p:cond delay="0"/>
                                          </p:stCondLst>
                                        </p:cTn>
                                        <p:tgtEl>
                                          <p:spTgt spid="21"/>
                                        </p:tgtEl>
                                        <p:attrNameLst>
                                          <p:attrName>style.visibility</p:attrName>
                                        </p:attrNameLst>
                                      </p:cBhvr>
                                      <p:to>
                                        <p:strVal val="visible"/>
                                      </p:to>
                                    </p:set>
                                    <p:animEffect transition="in" filter="strips(downLeft)">
                                      <p:cBhvr>
                                        <p:cTn id="15" dur="500"/>
                                        <p:tgtEl>
                                          <p:spTgt spid="21"/>
                                        </p:tgtEl>
                                      </p:cBhvr>
                                    </p:animEffect>
                                  </p:childTnLst>
                                </p:cTn>
                              </p:par>
                            </p:childTnLst>
                          </p:cTn>
                        </p:par>
                        <p:par>
                          <p:cTn id="16" fill="hold">
                            <p:stCondLst>
                              <p:cond delay="2500"/>
                            </p:stCondLst>
                            <p:childTnLst>
                              <p:par>
                                <p:cTn id="17" presetID="53" presetClass="entr" presetSubtype="16" fill="hold" grpId="0" nodeType="afterEffect">
                                  <p:stCondLst>
                                    <p:cond delay="50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fltVal val="0"/>
                                          </p:val>
                                        </p:tav>
                                        <p:tav tm="100000">
                                          <p:val>
                                            <p:strVal val="#ppt_h"/>
                                          </p:val>
                                        </p:tav>
                                      </p:tavLst>
                                    </p:anim>
                                    <p:animEffect transition="in" filter="fade">
                                      <p:cBhvr>
                                        <p:cTn id="21" dur="500"/>
                                        <p:tgtEl>
                                          <p:spTgt spid="7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67"/>
                                        </p:tgtEl>
                                      </p:cBhvr>
                                    </p:animEffect>
                                    <p:set>
                                      <p:cBhvr>
                                        <p:cTn id="26" dur="1" fill="hold">
                                          <p:stCondLst>
                                            <p:cond delay="499"/>
                                          </p:stCondLst>
                                        </p:cTn>
                                        <p:tgtEl>
                                          <p:spTgt spid="6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9"/>
                                        </p:tgtEl>
                                      </p:cBhvr>
                                    </p:animEffect>
                                    <p:set>
                                      <p:cBhvr>
                                        <p:cTn id="29" dur="1" fill="hold">
                                          <p:stCondLst>
                                            <p:cond delay="499"/>
                                          </p:stCondLst>
                                        </p:cTn>
                                        <p:tgtEl>
                                          <p:spTgt spid="6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1"/>
                                        </p:tgtEl>
                                      </p:cBhvr>
                                    </p:animEffect>
                                    <p:set>
                                      <p:cBhvr>
                                        <p:cTn id="35"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9" grpId="0" animBg="1"/>
      <p:bldP spid="69" grpId="1" animBg="1"/>
      <p:bldP spid="71" grpId="0" animBg="1"/>
      <p:bldP spid="71" grpId="1" animBg="1"/>
      <p:bldP spid="21" grpId="0" animBg="1"/>
      <p:bldP spid="2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5209"/>
            <a:ext cx="8640960" cy="1125927"/>
          </a:xfrm>
        </p:spPr>
        <p:txBody>
          <a:bodyPr>
            <a:normAutofit/>
          </a:bodyPr>
          <a:lstStyle/>
          <a:p>
            <a:r>
              <a:rPr kumimoji="1" lang="en-US" altLang="ja-JP" dirty="0" smtClean="0"/>
              <a:t>log dirty</a:t>
            </a:r>
            <a:r>
              <a:rPr kumimoji="1" lang="ja-JP" altLang="en-US" dirty="0" smtClean="0"/>
              <a:t>モードの拡張</a:t>
            </a:r>
            <a:endParaRPr kumimoji="1" lang="ja-JP" altLang="en-US" dirty="0"/>
          </a:p>
        </p:txBody>
      </p:sp>
      <p:sp>
        <p:nvSpPr>
          <p:cNvPr id="3" name="コンテンツ プレースホルダー 2"/>
          <p:cNvSpPr>
            <a:spLocks noGrp="1"/>
          </p:cNvSpPr>
          <p:nvPr>
            <p:ph idx="13"/>
          </p:nvPr>
        </p:nvSpPr>
        <p:spPr/>
        <p:txBody>
          <a:bodyPr>
            <a:normAutofit/>
          </a:bodyPr>
          <a:lstStyle/>
          <a:p>
            <a:r>
              <a:rPr lang="en-US" altLang="ja-JP" dirty="0"/>
              <a:t>D-MORE</a:t>
            </a:r>
            <a:r>
              <a:rPr lang="ja-JP" altLang="en-US" dirty="0"/>
              <a:t>では共有メモリを常にダーティとみなす</a:t>
            </a:r>
          </a:p>
          <a:p>
            <a:pPr lvl="1"/>
            <a:r>
              <a:rPr lang="ja-JP" altLang="en-US" dirty="0"/>
              <a:t>ドメイン</a:t>
            </a:r>
            <a:r>
              <a:rPr lang="en-US" altLang="ja-JP" dirty="0"/>
              <a:t>R</a:t>
            </a:r>
            <a:r>
              <a:rPr lang="ja-JP" altLang="en-US" dirty="0"/>
              <a:t>に共有されているユーザ</a:t>
            </a:r>
            <a:r>
              <a:rPr lang="en-US" altLang="ja-JP" dirty="0"/>
              <a:t>VM</a:t>
            </a:r>
            <a:r>
              <a:rPr lang="ja-JP" altLang="en-US" dirty="0"/>
              <a:t>のページを記録</a:t>
            </a:r>
          </a:p>
          <a:p>
            <a:pPr lvl="1"/>
            <a:r>
              <a:rPr lang="ja-JP" altLang="en-US" dirty="0"/>
              <a:t>マイグレーション中はそのページもダーティと判断</a:t>
            </a:r>
          </a:p>
          <a:p>
            <a:pPr lvl="1"/>
            <a:r>
              <a:rPr lang="ja-JP" altLang="en-US" dirty="0"/>
              <a:t>ドメイン</a:t>
            </a:r>
            <a:r>
              <a:rPr lang="en-US" altLang="ja-JP" dirty="0"/>
              <a:t>R</a:t>
            </a:r>
            <a:r>
              <a:rPr lang="ja-JP" altLang="en-US" dirty="0"/>
              <a:t>による書き込みも必ず転送される</a:t>
            </a:r>
          </a:p>
          <a:p>
            <a:r>
              <a:rPr lang="ja-JP" altLang="en-US" dirty="0"/>
              <a:t>共有メモリの転送は最終段階での１回のみ</a:t>
            </a:r>
          </a:p>
          <a:p>
            <a:pPr lvl="1"/>
            <a:r>
              <a:rPr lang="ja-JP" altLang="en-US" dirty="0"/>
              <a:t>頻繁に更新されているページは転送されないため</a:t>
            </a:r>
          </a:p>
          <a:p>
            <a:endParaRPr lang="ja-JP" altLang="en-US" dirty="0"/>
          </a:p>
        </p:txBody>
      </p:sp>
      <p:sp>
        <p:nvSpPr>
          <p:cNvPr id="51" name="角丸四角形 50"/>
          <p:cNvSpPr/>
          <p:nvPr/>
        </p:nvSpPr>
        <p:spPr>
          <a:xfrm>
            <a:off x="1939556" y="4335260"/>
            <a:ext cx="5242759" cy="2361396"/>
          </a:xfrm>
          <a:prstGeom prst="roundRect">
            <a:avLst/>
          </a:prstGeom>
          <a:solidFill>
            <a:schemeClr val="bg1"/>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IPA Pゴシック" panose="020B0500000000000000" pitchFamily="50" charset="-128"/>
              <a:ea typeface="IPA Pゴシック" panose="020B0500000000000000" pitchFamily="50" charset="-128"/>
              <a:cs typeface="Tahoma" panose="020B0604030504040204" pitchFamily="34" charset="0"/>
            </a:endParaRPr>
          </a:p>
        </p:txBody>
      </p:sp>
      <p:grpSp>
        <p:nvGrpSpPr>
          <p:cNvPr id="52" name="グループ化 51"/>
          <p:cNvGrpSpPr/>
          <p:nvPr/>
        </p:nvGrpSpPr>
        <p:grpSpPr>
          <a:xfrm>
            <a:off x="2690266" y="4536414"/>
            <a:ext cx="3754460" cy="1690101"/>
            <a:chOff x="395535" y="4293095"/>
            <a:chExt cx="3754460" cy="1690101"/>
          </a:xfrm>
        </p:grpSpPr>
        <p:sp>
          <p:nvSpPr>
            <p:cNvPr id="53" name="正方形/長方形 52"/>
            <p:cNvSpPr/>
            <p:nvPr/>
          </p:nvSpPr>
          <p:spPr>
            <a:xfrm>
              <a:off x="395535" y="4293095"/>
              <a:ext cx="1368153" cy="169010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b="1" dirty="0">
                <a:solidFill>
                  <a:srgbClr val="FF0000"/>
                </a:solidFill>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54" name="正方形/長方形 53"/>
            <p:cNvSpPr/>
            <p:nvPr/>
          </p:nvSpPr>
          <p:spPr>
            <a:xfrm>
              <a:off x="2853851" y="4293095"/>
              <a:ext cx="1296144" cy="1690101"/>
            </a:xfrm>
            <a:prstGeom prst="rect">
              <a:avLst/>
            </a:prstGeom>
            <a:ln>
              <a:solidFill>
                <a:srgbClr val="095BFF"/>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b="1" dirty="0">
                <a:solidFill>
                  <a:srgbClr val="FF0000"/>
                </a:solidFill>
                <a:latin typeface="IPA Pゴシック" panose="020B0500000000000000" pitchFamily="50" charset="-128"/>
                <a:ea typeface="IPA Pゴシック" panose="020B0500000000000000" pitchFamily="50" charset="-128"/>
                <a:cs typeface="Tahoma" panose="020B0604030504040204" pitchFamily="34" charset="0"/>
              </a:endParaRPr>
            </a:p>
          </p:txBody>
        </p:sp>
      </p:grpSp>
      <p:sp>
        <p:nvSpPr>
          <p:cNvPr id="55" name="テキスト ボックス 54"/>
          <p:cNvSpPr txBox="1"/>
          <p:nvPr/>
        </p:nvSpPr>
        <p:spPr>
          <a:xfrm>
            <a:off x="2690265" y="4596412"/>
            <a:ext cx="1368153" cy="338554"/>
          </a:xfrm>
          <a:prstGeom prst="rect">
            <a:avLst/>
          </a:prstGeom>
          <a:noFill/>
          <a:effectLst/>
        </p:spPr>
        <p:txBody>
          <a:bodyPr wrap="square" rtlCol="0">
            <a:spAutoFit/>
          </a:bodyPr>
          <a:lstStyle/>
          <a:p>
            <a:pPr algn="ctr"/>
            <a:r>
              <a:rPr lang="ja-JP" altLang="en-US" sz="1600" b="1"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ドメイン</a:t>
            </a:r>
            <a:r>
              <a:rPr kumimoji="1" lang="en-US" altLang="ja-JP" sz="1600" b="1"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R</a:t>
            </a:r>
            <a:endParaRPr kumimoji="1" lang="ja-JP" altLang="en-US" sz="1600" b="1"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56" name="テキスト ボックス 55"/>
          <p:cNvSpPr txBox="1"/>
          <p:nvPr/>
        </p:nvSpPr>
        <p:spPr>
          <a:xfrm>
            <a:off x="5148582" y="4596412"/>
            <a:ext cx="1296143" cy="338554"/>
          </a:xfrm>
          <a:prstGeom prst="rect">
            <a:avLst/>
          </a:prstGeom>
          <a:noFill/>
          <a:effectLst/>
        </p:spPr>
        <p:txBody>
          <a:bodyPr wrap="square" rtlCol="0">
            <a:spAutoFit/>
          </a:bodyPr>
          <a:lstStyle/>
          <a:p>
            <a:pPr algn="ctr"/>
            <a:r>
              <a:rPr kumimoji="1" lang="ja-JP" altLang="en-US" sz="1600" b="1"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ユーザ</a:t>
            </a:r>
            <a:r>
              <a:rPr kumimoji="1" lang="en-US" altLang="ja-JP" sz="1600" b="1"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VM</a:t>
            </a:r>
          </a:p>
        </p:txBody>
      </p:sp>
      <p:sp>
        <p:nvSpPr>
          <p:cNvPr id="61" name="正方形/長方形 60"/>
          <p:cNvSpPr/>
          <p:nvPr/>
        </p:nvSpPr>
        <p:spPr>
          <a:xfrm>
            <a:off x="5426571" y="5329205"/>
            <a:ext cx="720080" cy="360040"/>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b="1">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62" name="正方形/長方形 61"/>
          <p:cNvSpPr/>
          <p:nvPr/>
        </p:nvSpPr>
        <p:spPr>
          <a:xfrm>
            <a:off x="5426571" y="5328504"/>
            <a:ext cx="720080" cy="360040"/>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b="1">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63" name="正方形/長方形 62"/>
          <p:cNvSpPr/>
          <p:nvPr/>
        </p:nvSpPr>
        <p:spPr>
          <a:xfrm>
            <a:off x="2971862" y="5328415"/>
            <a:ext cx="720080" cy="360040"/>
          </a:xfrm>
          <a:prstGeom prst="rect">
            <a:avLst/>
          </a:prstGeom>
          <a:solidFill>
            <a:srgbClr val="FFFFFF"/>
          </a:solid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a:latin typeface="IPA Pゴシック" panose="020B0500000000000000" pitchFamily="50" charset="-128"/>
              <a:ea typeface="IPA Pゴシック" panose="020B0500000000000000" pitchFamily="50" charset="-128"/>
              <a:cs typeface="Tahoma" panose="020B0604030504040204" pitchFamily="34" charset="0"/>
            </a:endParaRPr>
          </a:p>
        </p:txBody>
      </p:sp>
      <p:cxnSp>
        <p:nvCxnSpPr>
          <p:cNvPr id="64" name="直線矢印コネクタ 63"/>
          <p:cNvCxnSpPr>
            <a:stCxn id="62" idx="1"/>
            <a:endCxn id="63" idx="3"/>
          </p:cNvCxnSpPr>
          <p:nvPr/>
        </p:nvCxnSpPr>
        <p:spPr>
          <a:xfrm flipH="1" flipV="1">
            <a:off x="3691942" y="5508435"/>
            <a:ext cx="1734629" cy="89"/>
          </a:xfrm>
          <a:prstGeom prst="straightConnector1">
            <a:avLst/>
          </a:prstGeom>
          <a:ln w="38100">
            <a:solidFill>
              <a:srgbClr val="FF0000"/>
            </a:solidFill>
            <a:prstDash val="sysDash"/>
            <a:tailEnd type="arrow"/>
          </a:ln>
          <a:effectLst/>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4039782" y="5534995"/>
            <a:ext cx="1090162" cy="400110"/>
          </a:xfrm>
          <a:prstGeom prst="rect">
            <a:avLst/>
          </a:prstGeom>
          <a:noFill/>
        </p:spPr>
        <p:txBody>
          <a:bodyPr wrap="square" rtlCol="0">
            <a:spAutoFit/>
          </a:bodyPr>
          <a:lstStyle/>
          <a:p>
            <a:pPr algn="ctr"/>
            <a:r>
              <a:rPr kumimoji="1" lang="ja-JP" altLang="en-US" sz="2000" dirty="0" smtClean="0">
                <a:latin typeface="IPA Pゴシック" panose="020B0500000000000000" pitchFamily="50" charset="-128"/>
                <a:ea typeface="IPA Pゴシック" panose="020B0500000000000000" pitchFamily="50" charset="-128"/>
                <a:cs typeface="Tahoma" panose="020B0604030504040204" pitchFamily="34" charset="0"/>
              </a:rPr>
              <a:t>共有</a:t>
            </a:r>
            <a:endParaRPr kumimoji="1" lang="ja-JP" altLang="en-US" sz="2000"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69" name="右矢印 68"/>
          <p:cNvSpPr/>
          <p:nvPr/>
        </p:nvSpPr>
        <p:spPr>
          <a:xfrm rot="1800000">
            <a:off x="1963924" y="4922834"/>
            <a:ext cx="1175090" cy="412334"/>
          </a:xfrm>
          <a:prstGeom prst="rightArrow">
            <a:avLst/>
          </a:prstGeom>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ja-JP" altLang="en-US" sz="1500"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rPr>
              <a:t>書き込み</a:t>
            </a:r>
            <a:endParaRPr kumimoji="1" lang="ja-JP" altLang="en-US" sz="1500"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endParaRPr>
          </a:p>
        </p:txBody>
      </p:sp>
      <p:sp>
        <p:nvSpPr>
          <p:cNvPr id="65" name="対角する 2 つの角を切り取った四角形 64"/>
          <p:cNvSpPr/>
          <p:nvPr/>
        </p:nvSpPr>
        <p:spPr>
          <a:xfrm>
            <a:off x="5508104" y="5504173"/>
            <a:ext cx="853443" cy="316467"/>
          </a:xfrm>
          <a:prstGeom prst="snip2DiagRect">
            <a:avLst>
              <a:gd name="adj1" fmla="val 0"/>
              <a:gd name="adj2" fmla="val 31941"/>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ja-JP" altLang="en-US" sz="1480" dirty="0" smtClean="0">
                <a:latin typeface="IPA Pゴシック" panose="020B0500000000000000" pitchFamily="50" charset="-128"/>
                <a:ea typeface="IPA Pゴシック" panose="020B0500000000000000" pitchFamily="50" charset="-128"/>
                <a:cs typeface="Tahoma" panose="020B0604030504040204" pitchFamily="34" charset="0"/>
              </a:rPr>
              <a:t>ダーティ</a:t>
            </a:r>
          </a:p>
        </p:txBody>
      </p:sp>
    </p:spTree>
    <p:extLst>
      <p:ext uri="{BB962C8B-B14F-4D97-AF65-F5344CB8AC3E}">
        <p14:creationId xmlns:p14="http://schemas.microsoft.com/office/powerpoint/2010/main" val="18051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strips(downRight)">
                                      <p:cBhvr>
                                        <p:cTn id="7" dur="500"/>
                                        <p:tgtEl>
                                          <p:spTgt spid="6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wipe(down)">
                                      <p:cBhvr>
                                        <p:cTn id="10" dur="500"/>
                                        <p:tgtEl>
                                          <p:spTgt spid="65"/>
                                        </p:tgtEl>
                                      </p:cBhvr>
                                    </p:animEffect>
                                  </p:childTnLst>
                                </p:cTn>
                              </p:par>
                              <p:par>
                                <p:cTn id="11" presetID="10" presetClass="exit" presetSubtype="0" fill="hold" grpId="1" nodeType="withEffect">
                                  <p:stCondLst>
                                    <p:cond delay="0"/>
                                  </p:stCondLst>
                                  <p:childTnLst>
                                    <p:animEffect transition="out" filter="fade">
                                      <p:cBhvr>
                                        <p:cTn id="12" dur="500"/>
                                        <p:tgtEl>
                                          <p:spTgt spid="69"/>
                                        </p:tgtEl>
                                      </p:cBhvr>
                                    </p:animEffect>
                                    <p:set>
                                      <p:cBhvr>
                                        <p:cTn id="13" dur="1" fill="hold">
                                          <p:stCondLst>
                                            <p:cond delay="4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9" grpId="1" animBg="1"/>
      <p:bldP spid="6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3"/>
          </p:nvPr>
        </p:nvSpPr>
        <p:spPr/>
        <p:txBody>
          <a:bodyPr/>
          <a:lstStyle/>
          <a:p>
            <a:r>
              <a:rPr lang="en-US" altLang="ja-JP" dirty="0"/>
              <a:t>VNC</a:t>
            </a:r>
            <a:r>
              <a:rPr lang="ja-JP" altLang="en-US" dirty="0"/>
              <a:t>によるリモート管理</a:t>
            </a:r>
          </a:p>
          <a:p>
            <a:pPr lvl="1"/>
            <a:r>
              <a:rPr lang="en-US" altLang="ja-JP" dirty="0" smtClean="0"/>
              <a:t>VNC</a:t>
            </a:r>
            <a:r>
              <a:rPr lang="ja-JP" altLang="en-US" dirty="0"/>
              <a:t>サーバ</a:t>
            </a:r>
          </a:p>
          <a:p>
            <a:pPr lvl="1"/>
            <a:r>
              <a:rPr lang="ja-JP" altLang="en-US" dirty="0"/>
              <a:t>仮想キーボード・マウス・フレームバッファ（準仮想化）</a:t>
            </a:r>
          </a:p>
          <a:p>
            <a:r>
              <a:rPr lang="en-US" altLang="ja-JP" dirty="0"/>
              <a:t>SSH</a:t>
            </a:r>
            <a:r>
              <a:rPr lang="ja-JP" altLang="en-US" dirty="0"/>
              <a:t>によるリモート管理</a:t>
            </a:r>
          </a:p>
          <a:p>
            <a:pPr lvl="1"/>
            <a:r>
              <a:rPr lang="en-US" altLang="ja-JP" dirty="0"/>
              <a:t>SSH</a:t>
            </a:r>
            <a:r>
              <a:rPr lang="ja-JP" altLang="en-US" dirty="0"/>
              <a:t>サーバ</a:t>
            </a:r>
          </a:p>
          <a:p>
            <a:pPr lvl="1"/>
            <a:r>
              <a:rPr lang="ja-JP" altLang="en-US" dirty="0"/>
              <a:t>仮想コンソール（準仮想化）</a:t>
            </a:r>
          </a:p>
          <a:p>
            <a:endParaRPr kumimoji="1" lang="ja-JP" altLang="en-US" dirty="0"/>
          </a:p>
        </p:txBody>
      </p:sp>
      <p:sp>
        <p:nvSpPr>
          <p:cNvPr id="2" name="タイトル 1"/>
          <p:cNvSpPr>
            <a:spLocks noGrp="1"/>
          </p:cNvSpPr>
          <p:nvPr>
            <p:ph type="title"/>
          </p:nvPr>
        </p:nvSpPr>
        <p:spPr/>
        <p:txBody>
          <a:bodyPr/>
          <a:lstStyle/>
          <a:p>
            <a:r>
              <a:rPr lang="ja-JP" altLang="en-US" dirty="0"/>
              <a:t>対応して</a:t>
            </a:r>
            <a:r>
              <a:rPr lang="ja-JP" altLang="en-US" dirty="0" smtClean="0"/>
              <a:t>いる</a:t>
            </a:r>
            <a:r>
              <a:rPr lang="en-US" altLang="ja-JP" dirty="0" smtClean="0"/>
              <a:t>RMS</a:t>
            </a:r>
            <a:endParaRPr kumimoji="1" lang="ja-JP" altLang="en-US" dirty="0"/>
          </a:p>
        </p:txBody>
      </p:sp>
      <p:grpSp>
        <p:nvGrpSpPr>
          <p:cNvPr id="4" name="グループ化 3"/>
          <p:cNvGrpSpPr/>
          <p:nvPr/>
        </p:nvGrpSpPr>
        <p:grpSpPr>
          <a:xfrm>
            <a:off x="1852872" y="3933056"/>
            <a:ext cx="5438256" cy="2672406"/>
            <a:chOff x="3563886" y="3933056"/>
            <a:chExt cx="5438256" cy="2672406"/>
          </a:xfrm>
        </p:grpSpPr>
        <p:sp>
          <p:nvSpPr>
            <p:cNvPr id="84" name="角丸四角形 83"/>
            <p:cNvSpPr/>
            <p:nvPr/>
          </p:nvSpPr>
          <p:spPr>
            <a:xfrm>
              <a:off x="3563888" y="5941406"/>
              <a:ext cx="5438254" cy="664056"/>
            </a:xfrm>
            <a:prstGeom prst="roundRect">
              <a:avLst/>
            </a:prstGeom>
            <a:gradFill flip="none" rotWithShape="1">
              <a:gsLst>
                <a:gs pos="0">
                  <a:srgbClr val="F7ED6B"/>
                </a:gs>
                <a:gs pos="100000">
                  <a:srgbClr val="FFF7C5"/>
                </a:gs>
              </a:gsLst>
              <a:lin ang="16200000" scaled="1"/>
              <a:tileRect/>
            </a:gradFill>
            <a:ln>
              <a:solidFill>
                <a:srgbClr val="F79D2F"/>
              </a:solidFill>
            </a:ln>
          </p:spPr>
          <p:style>
            <a:lnRef idx="2">
              <a:schemeClr val="accent3"/>
            </a:lnRef>
            <a:fillRef idx="1">
              <a:schemeClr val="lt1"/>
            </a:fillRef>
            <a:effectRef idx="0">
              <a:schemeClr val="accent3"/>
            </a:effectRef>
            <a:fontRef idx="minor">
              <a:schemeClr val="dk1"/>
            </a:fontRef>
          </p:style>
          <p:txBody>
            <a:bodyPr lIns="54000" bIns="0" rtlCol="0" anchor="b"/>
            <a:lstStyle/>
            <a:p>
              <a:r>
                <a:rPr lang="en-US" altLang="ja-JP" sz="1400" dirty="0" smtClean="0">
                  <a:solidFill>
                    <a:schemeClr val="tx1"/>
                  </a:solidFill>
                  <a:effectLst>
                    <a:outerShdw blurRad="38100" dist="38100" dir="2700000" algn="tl">
                      <a:srgbClr val="000000">
                        <a:alpha val="43137"/>
                      </a:srgbClr>
                    </a:outerShdw>
                  </a:effectLst>
                  <a:latin typeface="IPA Pゴシック" pitchFamily="50" charset="-128"/>
                  <a:ea typeface="IPA Pゴシック" pitchFamily="50" charset="-128"/>
                </a:rPr>
                <a:t>VMM</a:t>
              </a:r>
              <a:endParaRPr kumimoji="1" lang="ja-JP" altLang="en-US" sz="1400" dirty="0">
                <a:solidFill>
                  <a:schemeClr val="tx1"/>
                </a:solidFill>
                <a:effectLst>
                  <a:outerShdw blurRad="38100" dist="38100" dir="2700000" algn="tl">
                    <a:srgbClr val="000000">
                      <a:alpha val="43137"/>
                    </a:srgbClr>
                  </a:outerShdw>
                </a:effectLst>
                <a:latin typeface="IPA Pゴシック" pitchFamily="50" charset="-128"/>
                <a:ea typeface="IPA Pゴシック" pitchFamily="50" charset="-128"/>
              </a:endParaRPr>
            </a:p>
          </p:txBody>
        </p:sp>
        <p:sp>
          <p:nvSpPr>
            <p:cNvPr id="52" name="正方形/長方形 51"/>
            <p:cNvSpPr/>
            <p:nvPr/>
          </p:nvSpPr>
          <p:spPr>
            <a:xfrm>
              <a:off x="5343881" y="4284330"/>
              <a:ext cx="1763104" cy="1227225"/>
            </a:xfrm>
            <a:prstGeom prst="rect">
              <a:avLst/>
            </a:prstGeom>
            <a:solidFill>
              <a:srgbClr val="F3FFF3"/>
            </a:solidFill>
            <a:ln w="9525">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ja-JP" altLang="en-US" sz="1200" dirty="0">
                <a:solidFill>
                  <a:schemeClr val="tx1"/>
                </a:solidFill>
                <a:latin typeface="IPA Pゴシック" panose="020B0500000000000000" pitchFamily="50" charset="-128"/>
                <a:ea typeface="IPA Pゴシック" panose="020B0500000000000000" pitchFamily="50" charset="-128"/>
              </a:endParaRPr>
            </a:p>
          </p:txBody>
        </p:sp>
        <p:sp>
          <p:nvSpPr>
            <p:cNvPr id="53" name="正方形/長方形 52"/>
            <p:cNvSpPr/>
            <p:nvPr/>
          </p:nvSpPr>
          <p:spPr>
            <a:xfrm>
              <a:off x="3563888" y="3933056"/>
              <a:ext cx="1092679" cy="1801988"/>
            </a:xfrm>
            <a:prstGeom prst="rect">
              <a:avLst/>
            </a:prstGeom>
            <a:ln/>
          </p:spPr>
          <p:style>
            <a:lnRef idx="2">
              <a:schemeClr val="accent6"/>
            </a:lnRef>
            <a:fillRef idx="1">
              <a:schemeClr val="lt1"/>
            </a:fillRef>
            <a:effectRef idx="0">
              <a:schemeClr val="accent6"/>
            </a:effectRef>
            <a:fontRef idx="minor">
              <a:schemeClr val="dk1"/>
            </a:fontRef>
          </p:style>
          <p:txBody>
            <a:bodyPr lIns="91431" tIns="45715" rIns="91431" bIns="45715" rtlCol="0" anchor="ctr"/>
            <a:lstStyle/>
            <a:p>
              <a:pPr algn="ctr"/>
              <a:endParaRPr lang="ja-JP" altLang="en-US" sz="1200" dirty="0">
                <a:solidFill>
                  <a:schemeClr val="tx1"/>
                </a:solidFill>
                <a:latin typeface="IPA Pゴシック" panose="020B0500000000000000" pitchFamily="50" charset="-128"/>
                <a:ea typeface="IPA Pゴシック" panose="020B0500000000000000" pitchFamily="50" charset="-128"/>
              </a:endParaRPr>
            </a:p>
          </p:txBody>
        </p:sp>
        <p:sp>
          <p:nvSpPr>
            <p:cNvPr id="54" name="正方形/長方形 53"/>
            <p:cNvSpPr/>
            <p:nvPr/>
          </p:nvSpPr>
          <p:spPr>
            <a:xfrm>
              <a:off x="5220072" y="3933058"/>
              <a:ext cx="2125207" cy="1801986"/>
            </a:xfrm>
            <a:prstGeom prst="rect">
              <a:avLst/>
            </a:prstGeom>
            <a:ln/>
          </p:spPr>
          <p:style>
            <a:lnRef idx="2">
              <a:schemeClr val="accent1"/>
            </a:lnRef>
            <a:fillRef idx="1">
              <a:schemeClr val="lt1"/>
            </a:fillRef>
            <a:effectRef idx="0">
              <a:schemeClr val="accent1"/>
            </a:effectRef>
            <a:fontRef idx="minor">
              <a:schemeClr val="dk1"/>
            </a:fontRef>
          </p:style>
          <p:txBody>
            <a:bodyPr lIns="91431" tIns="45715" rIns="91431" bIns="45715" rtlCol="0" anchor="ctr"/>
            <a:lstStyle/>
            <a:p>
              <a:pPr algn="ctr"/>
              <a:endParaRPr lang="ja-JP" altLang="en-US" sz="1200" dirty="0">
                <a:solidFill>
                  <a:schemeClr val="tx1"/>
                </a:solidFill>
                <a:latin typeface="IPA Pゴシック" panose="020B0500000000000000" pitchFamily="50" charset="-128"/>
                <a:ea typeface="IPA Pゴシック" panose="020B0500000000000000" pitchFamily="50" charset="-128"/>
              </a:endParaRPr>
            </a:p>
          </p:txBody>
        </p:sp>
        <p:sp>
          <p:nvSpPr>
            <p:cNvPr id="55" name="正方形/長方形 54"/>
            <p:cNvSpPr/>
            <p:nvPr/>
          </p:nvSpPr>
          <p:spPr>
            <a:xfrm>
              <a:off x="7909463" y="3933057"/>
              <a:ext cx="1092679" cy="1802842"/>
            </a:xfrm>
            <a:prstGeom prst="rect">
              <a:avLst/>
            </a:prstGeom>
            <a:ln/>
          </p:spPr>
          <p:style>
            <a:lnRef idx="2">
              <a:schemeClr val="accent5"/>
            </a:lnRef>
            <a:fillRef idx="1">
              <a:schemeClr val="lt1"/>
            </a:fillRef>
            <a:effectRef idx="0">
              <a:schemeClr val="accent5"/>
            </a:effectRef>
            <a:fontRef idx="minor">
              <a:schemeClr val="dk1"/>
            </a:fontRef>
          </p:style>
          <p:txBody>
            <a:bodyPr lIns="91431" tIns="45715" rIns="91431" bIns="45715" rtlCol="0" anchor="ctr"/>
            <a:lstStyle/>
            <a:p>
              <a:pPr algn="ctr"/>
              <a:endParaRPr lang="ja-JP" altLang="en-US" sz="1200" dirty="0">
                <a:solidFill>
                  <a:schemeClr val="tx1"/>
                </a:solidFill>
                <a:latin typeface="IPA Pゴシック" panose="020B0500000000000000" pitchFamily="50" charset="-128"/>
                <a:ea typeface="IPA Pゴシック" panose="020B0500000000000000" pitchFamily="50" charset="-128"/>
              </a:endParaRPr>
            </a:p>
          </p:txBody>
        </p:sp>
        <p:sp>
          <p:nvSpPr>
            <p:cNvPr id="56" name="テキスト ボックス 55"/>
            <p:cNvSpPr txBox="1"/>
            <p:nvPr/>
          </p:nvSpPr>
          <p:spPr>
            <a:xfrm>
              <a:off x="3563886" y="3933056"/>
              <a:ext cx="1092678" cy="351273"/>
            </a:xfrm>
            <a:prstGeom prst="rect">
              <a:avLst/>
            </a:prstGeom>
            <a:noFill/>
            <a:ln w="9525">
              <a:noFill/>
            </a:ln>
            <a:effectLst/>
          </p:spPr>
          <p:txBody>
            <a:bodyPr wrap="square" lIns="0" tIns="0" rIns="0" bIns="0" rtlCol="0" anchor="ctr" anchorCtr="0">
              <a:noAutofit/>
            </a:bodyPr>
            <a:lstStyle/>
            <a:p>
              <a:pPr algn="ctr"/>
              <a:r>
                <a:rPr lang="en-US" altLang="ja-JP" sz="1400" dirty="0" smtClean="0">
                  <a:effectLst>
                    <a:outerShdw blurRad="38100" dist="38100" dir="2700000" algn="tl">
                      <a:srgbClr val="000000">
                        <a:alpha val="43137"/>
                      </a:srgbClr>
                    </a:outerShdw>
                  </a:effectLst>
                  <a:latin typeface="IPA Pゴシック" pitchFamily="50" charset="-128"/>
                  <a:ea typeface="IPA Pゴシック" pitchFamily="50" charset="-128"/>
                </a:rPr>
                <a:t>Dom0</a:t>
              </a:r>
              <a:endParaRPr lang="ja-JP" altLang="en-US" sz="1400" dirty="0">
                <a:effectLst>
                  <a:outerShdw blurRad="38100" dist="38100" dir="2700000" algn="tl">
                    <a:srgbClr val="000000">
                      <a:alpha val="43137"/>
                    </a:srgbClr>
                  </a:outerShdw>
                </a:effectLst>
                <a:latin typeface="IPA Pゴシック" pitchFamily="50" charset="-128"/>
                <a:ea typeface="IPA Pゴシック" pitchFamily="50" charset="-128"/>
              </a:endParaRPr>
            </a:p>
          </p:txBody>
        </p:sp>
        <p:sp>
          <p:nvSpPr>
            <p:cNvPr id="57" name="テキスト ボックス 56"/>
            <p:cNvSpPr txBox="1"/>
            <p:nvPr/>
          </p:nvSpPr>
          <p:spPr>
            <a:xfrm>
              <a:off x="5226643" y="3933057"/>
              <a:ext cx="2112064" cy="351273"/>
            </a:xfrm>
            <a:prstGeom prst="rect">
              <a:avLst/>
            </a:prstGeom>
            <a:noFill/>
            <a:ln w="9525">
              <a:noFill/>
            </a:ln>
            <a:effectLst/>
          </p:spPr>
          <p:txBody>
            <a:bodyPr wrap="square" lIns="0" tIns="0" rIns="0" bIns="0" rtlCol="0" anchor="ctr" anchorCtr="0">
              <a:noAutofit/>
            </a:bodyPr>
            <a:lstStyle/>
            <a:p>
              <a:pPr algn="ctr"/>
              <a:r>
                <a:rPr lang="en-US" altLang="ja-JP" sz="1400" dirty="0" err="1" smtClean="0">
                  <a:effectLst>
                    <a:outerShdw blurRad="38100" dist="38100" dir="2700000" algn="tl">
                      <a:srgbClr val="000000">
                        <a:alpha val="43137"/>
                      </a:srgbClr>
                    </a:outerShdw>
                  </a:effectLst>
                  <a:latin typeface="IPA Pゴシック" pitchFamily="50" charset="-128"/>
                  <a:ea typeface="IPA Pゴシック" pitchFamily="50" charset="-128"/>
                </a:rPr>
                <a:t>DomR</a:t>
              </a:r>
              <a:endParaRPr lang="ja-JP" altLang="en-US" sz="1400" dirty="0">
                <a:effectLst>
                  <a:outerShdw blurRad="38100" dist="38100" dir="2700000" algn="tl">
                    <a:srgbClr val="000000">
                      <a:alpha val="43137"/>
                    </a:srgbClr>
                  </a:outerShdw>
                </a:effectLst>
                <a:latin typeface="IPA Pゴシック" pitchFamily="50" charset="-128"/>
                <a:ea typeface="IPA Pゴシック" pitchFamily="50" charset="-128"/>
              </a:endParaRPr>
            </a:p>
          </p:txBody>
        </p:sp>
        <p:sp>
          <p:nvSpPr>
            <p:cNvPr id="58" name="テキスト ボックス 57"/>
            <p:cNvSpPr txBox="1"/>
            <p:nvPr/>
          </p:nvSpPr>
          <p:spPr>
            <a:xfrm>
              <a:off x="7909462" y="3933057"/>
              <a:ext cx="1092679" cy="351273"/>
            </a:xfrm>
            <a:prstGeom prst="rect">
              <a:avLst/>
            </a:prstGeom>
            <a:noFill/>
            <a:ln w="9525">
              <a:noFill/>
            </a:ln>
            <a:effectLst/>
          </p:spPr>
          <p:txBody>
            <a:bodyPr wrap="square" lIns="0" tIns="0" rIns="0" bIns="0" rtlCol="0" anchor="ctr" anchorCtr="0">
              <a:noAutofit/>
            </a:bodyPr>
            <a:lstStyle/>
            <a:p>
              <a:pPr algn="ctr"/>
              <a:r>
                <a:rPr lang="en-US" altLang="ja-JP" sz="1400" dirty="0" err="1" smtClean="0">
                  <a:effectLst>
                    <a:outerShdw blurRad="38100" dist="38100" dir="2700000" algn="tl">
                      <a:srgbClr val="000000">
                        <a:alpha val="43137"/>
                      </a:srgbClr>
                    </a:outerShdw>
                  </a:effectLst>
                  <a:latin typeface="IPA Pゴシック" pitchFamily="50" charset="-128"/>
                  <a:ea typeface="IPA Pゴシック" pitchFamily="50" charset="-128"/>
                </a:rPr>
                <a:t>DomU</a:t>
              </a:r>
              <a:endParaRPr lang="ja-JP" altLang="en-US" sz="1400" dirty="0">
                <a:effectLst>
                  <a:outerShdw blurRad="38100" dist="38100" dir="2700000" algn="tl">
                    <a:srgbClr val="000000">
                      <a:alpha val="43137"/>
                    </a:srgbClr>
                  </a:outerShdw>
                </a:effectLst>
                <a:latin typeface="IPA Pゴシック" pitchFamily="50" charset="-128"/>
                <a:ea typeface="IPA Pゴシック" pitchFamily="50" charset="-128"/>
              </a:endParaRPr>
            </a:p>
          </p:txBody>
        </p:sp>
        <p:sp>
          <p:nvSpPr>
            <p:cNvPr id="59" name="正方形/長方形 58"/>
            <p:cNvSpPr/>
            <p:nvPr/>
          </p:nvSpPr>
          <p:spPr>
            <a:xfrm>
              <a:off x="3696106" y="5102354"/>
              <a:ext cx="828243" cy="377834"/>
            </a:xfrm>
            <a:prstGeom prst="rect">
              <a:avLst/>
            </a:prstGeom>
            <a:ln/>
          </p:spPr>
          <p:style>
            <a:lnRef idx="1">
              <a:schemeClr val="accent4"/>
            </a:lnRef>
            <a:fillRef idx="3">
              <a:schemeClr val="accent4"/>
            </a:fillRef>
            <a:effectRef idx="2">
              <a:schemeClr val="accent4"/>
            </a:effectRef>
            <a:fontRef idx="minor">
              <a:schemeClr val="lt1"/>
            </a:fontRef>
          </p:style>
          <p:txBody>
            <a:bodyPr lIns="0" tIns="0" rIns="0" bIns="0" rtlCol="0" anchor="ctr"/>
            <a:lstStyle/>
            <a:p>
              <a:pPr algn="ctr"/>
              <a:r>
                <a:rPr lang="en-US" altLang="ja-JP" sz="1200" dirty="0" err="1"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XenStore</a:t>
              </a:r>
              <a:endParaRPr lang="ja-JP" altLang="en-US" sz="1200" dirty="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endParaRPr>
            </a:p>
          </p:txBody>
        </p:sp>
        <p:sp>
          <p:nvSpPr>
            <p:cNvPr id="64" name="テキスト ボックス 63"/>
            <p:cNvSpPr txBox="1"/>
            <p:nvPr/>
          </p:nvSpPr>
          <p:spPr>
            <a:xfrm>
              <a:off x="7345957" y="4520163"/>
              <a:ext cx="563505" cy="276989"/>
            </a:xfrm>
            <a:prstGeom prst="rect">
              <a:avLst/>
            </a:prstGeom>
            <a:noFill/>
            <a:ln w="9525">
              <a:noFill/>
            </a:ln>
            <a:effectLst/>
          </p:spPr>
          <p:txBody>
            <a:bodyPr wrap="square" lIns="91431" tIns="45715" rIns="91431" bIns="45715" rtlCol="0">
              <a:spAutoFit/>
            </a:bodyPr>
            <a:lstStyle/>
            <a:p>
              <a:pPr algn="ctr"/>
              <a:r>
                <a:rPr lang="en-US" altLang="ja-JP" sz="1200" dirty="0" smtClean="0">
                  <a:latin typeface="IPA Pゴシック" pitchFamily="50" charset="-128"/>
                  <a:ea typeface="IPA Pゴシック" pitchFamily="50" charset="-128"/>
                </a:rPr>
                <a:t>map</a:t>
              </a:r>
              <a:endParaRPr lang="ja-JP" altLang="en-US" sz="1200" dirty="0">
                <a:latin typeface="IPA Pゴシック" pitchFamily="50" charset="-128"/>
                <a:ea typeface="IPA Pゴシック" pitchFamily="50" charset="-128"/>
              </a:endParaRPr>
            </a:p>
          </p:txBody>
        </p:sp>
        <p:sp>
          <p:nvSpPr>
            <p:cNvPr id="66" name="正方形/長方形 65"/>
            <p:cNvSpPr/>
            <p:nvPr/>
          </p:nvSpPr>
          <p:spPr>
            <a:xfrm>
              <a:off x="8198587" y="4311401"/>
              <a:ext cx="502920" cy="502920"/>
            </a:xfrm>
            <a:prstGeom prst="rect">
              <a:avLst/>
            </a:prstGeom>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12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I/O</a:t>
              </a:r>
            </a:p>
            <a:p>
              <a:pPr algn="ctr"/>
              <a:r>
                <a:rPr lang="en-US" altLang="ja-JP" sz="12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ring</a:t>
              </a:r>
              <a:endParaRPr lang="ja-JP" altLang="en-US" sz="1200" dirty="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endParaRPr>
            </a:p>
          </p:txBody>
        </p:sp>
        <p:sp>
          <p:nvSpPr>
            <p:cNvPr id="67" name="テキスト ボックス 66"/>
            <p:cNvSpPr txBox="1"/>
            <p:nvPr/>
          </p:nvSpPr>
          <p:spPr>
            <a:xfrm>
              <a:off x="6489303" y="4284330"/>
              <a:ext cx="617682" cy="235076"/>
            </a:xfrm>
            <a:prstGeom prst="rect">
              <a:avLst/>
            </a:prstGeom>
            <a:noFill/>
            <a:ln w="9525">
              <a:noFill/>
            </a:ln>
            <a:effectLst/>
          </p:spPr>
          <p:txBody>
            <a:bodyPr wrap="square" lIns="0" tIns="0" rIns="61200" bIns="0" rtlCol="0" anchor="ctr" anchorCtr="0">
              <a:noAutofit/>
            </a:bodyPr>
            <a:lstStyle/>
            <a:p>
              <a:pPr algn="r"/>
              <a:r>
                <a:rPr lang="en-US" altLang="ja-JP" sz="1200" b="1" dirty="0" smtClean="0">
                  <a:latin typeface="IPA Pゴシック" pitchFamily="50" charset="-128"/>
                  <a:ea typeface="IPA Pゴシック" pitchFamily="50" charset="-128"/>
                </a:rPr>
                <a:t>QEMU</a:t>
              </a:r>
              <a:endParaRPr lang="ja-JP" altLang="en-US" sz="1200" b="1" dirty="0">
                <a:latin typeface="IPA Pゴシック" pitchFamily="50" charset="-128"/>
                <a:ea typeface="IPA Pゴシック" pitchFamily="50" charset="-128"/>
              </a:endParaRPr>
            </a:p>
          </p:txBody>
        </p:sp>
        <p:sp>
          <p:nvSpPr>
            <p:cNvPr id="71" name="テキスト ボックス 70"/>
            <p:cNvSpPr txBox="1"/>
            <p:nvPr/>
          </p:nvSpPr>
          <p:spPr>
            <a:xfrm>
              <a:off x="3670928" y="6357821"/>
              <a:ext cx="1092678" cy="228030"/>
            </a:xfrm>
            <a:prstGeom prst="rect">
              <a:avLst/>
            </a:prstGeom>
            <a:noFill/>
            <a:ln w="9525">
              <a:noFill/>
            </a:ln>
            <a:effectLst/>
          </p:spPr>
          <p:txBody>
            <a:bodyPr wrap="square" lIns="90000" tIns="0" rIns="0" bIns="0" rtlCol="0" anchor="ctr" anchorCtr="0">
              <a:noAutofit/>
            </a:bodyPr>
            <a:lstStyle/>
            <a:p>
              <a:endParaRPr lang="ja-JP" altLang="en-US" sz="1200" dirty="0">
                <a:latin typeface="IPA Pゴシック" panose="020B0500000000000000" pitchFamily="50" charset="-128"/>
                <a:ea typeface="IPA Pゴシック" panose="020B0500000000000000" pitchFamily="50" charset="-128"/>
              </a:endParaRPr>
            </a:p>
          </p:txBody>
        </p:sp>
        <p:sp>
          <p:nvSpPr>
            <p:cNvPr id="72" name="テキスト ボックス 71"/>
            <p:cNvSpPr txBox="1"/>
            <p:nvPr/>
          </p:nvSpPr>
          <p:spPr>
            <a:xfrm>
              <a:off x="4369052" y="6072602"/>
              <a:ext cx="1314822" cy="276989"/>
            </a:xfrm>
            <a:prstGeom prst="rect">
              <a:avLst/>
            </a:prstGeom>
            <a:noFill/>
            <a:ln w="9525">
              <a:noFill/>
            </a:ln>
            <a:effectLst/>
          </p:spPr>
          <p:txBody>
            <a:bodyPr wrap="square" lIns="91431" tIns="45715" rIns="91431" bIns="45715" rtlCol="0">
              <a:spAutoFit/>
            </a:bodyPr>
            <a:lstStyle/>
            <a:p>
              <a:pPr algn="ctr"/>
              <a:r>
                <a:rPr lang="en-US" altLang="ja-JP" sz="1200" dirty="0">
                  <a:effectLst>
                    <a:outerShdw blurRad="38100" dist="38100" dir="2700000" algn="tl">
                      <a:srgbClr val="000000">
                        <a:alpha val="43137"/>
                      </a:srgbClr>
                    </a:outerShdw>
                  </a:effectLst>
                  <a:latin typeface="IPA Pゴシック" pitchFamily="50" charset="-128"/>
                  <a:ea typeface="IPA Pゴシック" pitchFamily="50" charset="-128"/>
                </a:rPr>
                <a:t>r</a:t>
              </a:r>
              <a:r>
                <a:rPr lang="en-US" altLang="ja-JP" sz="1200" dirty="0" smtClean="0">
                  <a:effectLst>
                    <a:outerShdw blurRad="38100" dist="38100" dir="2700000" algn="tl">
                      <a:srgbClr val="000000">
                        <a:alpha val="43137"/>
                      </a:srgbClr>
                    </a:outerShdw>
                  </a:effectLst>
                  <a:latin typeface="IPA Pゴシック" pitchFamily="50" charset="-128"/>
                  <a:ea typeface="IPA Pゴシック" pitchFamily="50" charset="-128"/>
                </a:rPr>
                <a:t>ead/write</a:t>
              </a:r>
              <a:endParaRPr lang="ja-JP" altLang="en-US" sz="1200" dirty="0">
                <a:effectLst>
                  <a:outerShdw blurRad="38100" dist="38100" dir="2700000" algn="tl">
                    <a:srgbClr val="000000">
                      <a:alpha val="43137"/>
                    </a:srgbClr>
                  </a:outerShdw>
                </a:effectLst>
                <a:latin typeface="IPA Pゴシック" pitchFamily="50" charset="-128"/>
                <a:ea typeface="IPA Pゴシック" pitchFamily="50" charset="-128"/>
              </a:endParaRPr>
            </a:p>
          </p:txBody>
        </p:sp>
        <p:sp>
          <p:nvSpPr>
            <p:cNvPr id="76" name="テキスト ボックス 75"/>
            <p:cNvSpPr txBox="1"/>
            <p:nvPr/>
          </p:nvSpPr>
          <p:spPr>
            <a:xfrm>
              <a:off x="6149760" y="5995810"/>
              <a:ext cx="2098981" cy="276989"/>
            </a:xfrm>
            <a:prstGeom prst="rect">
              <a:avLst/>
            </a:prstGeom>
            <a:noFill/>
            <a:ln w="9525">
              <a:noFill/>
            </a:ln>
            <a:effectLst/>
          </p:spPr>
          <p:txBody>
            <a:bodyPr wrap="square" lIns="91431" tIns="45715" rIns="91431" bIns="45715" rtlCol="0">
              <a:spAutoFit/>
            </a:bodyPr>
            <a:lstStyle/>
            <a:p>
              <a:pPr algn="ctr"/>
              <a:r>
                <a:rPr lang="en-US" altLang="ja-JP" sz="1200" dirty="0" smtClean="0">
                  <a:effectLst>
                    <a:outerShdw blurRad="38100" dist="38100" dir="2700000" algn="tl">
                      <a:srgbClr val="000000">
                        <a:alpha val="43137"/>
                      </a:srgbClr>
                    </a:outerShdw>
                  </a:effectLst>
                  <a:latin typeface="IPA Pゴシック" pitchFamily="50" charset="-128"/>
                  <a:ea typeface="IPA Pゴシック" pitchFamily="50" charset="-128"/>
                </a:rPr>
                <a:t>event channel</a:t>
              </a:r>
              <a:endParaRPr lang="ja-JP" altLang="en-US" sz="1200" dirty="0">
                <a:effectLst>
                  <a:outerShdw blurRad="38100" dist="38100" dir="2700000" algn="tl">
                    <a:srgbClr val="000000">
                      <a:alpha val="43137"/>
                    </a:srgbClr>
                  </a:outerShdw>
                </a:effectLst>
                <a:latin typeface="IPA Pゴシック" pitchFamily="50" charset="-128"/>
                <a:ea typeface="IPA Pゴシック" pitchFamily="50" charset="-128"/>
              </a:endParaRPr>
            </a:p>
          </p:txBody>
        </p:sp>
        <p:sp>
          <p:nvSpPr>
            <p:cNvPr id="80" name="正方形/長方形 79"/>
            <p:cNvSpPr/>
            <p:nvPr/>
          </p:nvSpPr>
          <p:spPr>
            <a:xfrm>
              <a:off x="4213756" y="5102353"/>
              <a:ext cx="310592" cy="380603"/>
            </a:xfrm>
            <a:prstGeom prst="rect">
              <a:avLst/>
            </a:prstGeom>
            <a:noFill/>
            <a:ln w="9525" cap="rnd">
              <a:noFill/>
              <a:prstDash val="sysDot"/>
              <a:beve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200" dirty="0">
                <a:solidFill>
                  <a:schemeClr val="tx1"/>
                </a:solidFill>
                <a:latin typeface="IPA Pゴシック" panose="020B0500000000000000" pitchFamily="50" charset="-128"/>
                <a:ea typeface="IPA Pゴシック" panose="020B0500000000000000" pitchFamily="50" charset="-128"/>
              </a:endParaRPr>
            </a:p>
          </p:txBody>
        </p:sp>
        <p:sp>
          <p:nvSpPr>
            <p:cNvPr id="81" name="正方形/長方形 80"/>
            <p:cNvSpPr/>
            <p:nvPr/>
          </p:nvSpPr>
          <p:spPr>
            <a:xfrm>
              <a:off x="3696106" y="5105123"/>
              <a:ext cx="414119" cy="375063"/>
            </a:xfrm>
            <a:prstGeom prst="rect">
              <a:avLst/>
            </a:prstGeom>
            <a:noFill/>
            <a:ln w="9525" cap="rnd">
              <a:noFill/>
              <a:prstDash val="sysDot"/>
              <a:beve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200" dirty="0">
                <a:solidFill>
                  <a:schemeClr val="tx1"/>
                </a:solidFill>
                <a:latin typeface="IPA Pゴシック" panose="020B0500000000000000" pitchFamily="50" charset="-128"/>
                <a:ea typeface="IPA Pゴシック" panose="020B0500000000000000" pitchFamily="50" charset="-128"/>
              </a:endParaRPr>
            </a:p>
          </p:txBody>
        </p:sp>
        <p:cxnSp>
          <p:nvCxnSpPr>
            <p:cNvPr id="69" name="直線矢印コネクタ 68"/>
            <p:cNvCxnSpPr>
              <a:stCxn id="79" idx="0"/>
              <a:endCxn id="66" idx="2"/>
            </p:cNvCxnSpPr>
            <p:nvPr/>
          </p:nvCxnSpPr>
          <p:spPr>
            <a:xfrm flipH="1" flipV="1">
              <a:off x="8450047" y="4814321"/>
              <a:ext cx="5756" cy="290802"/>
            </a:xfrm>
            <a:prstGeom prst="straightConnector1">
              <a:avLst/>
            </a:prstGeom>
            <a:noFill/>
            <a:ln w="31750" cap="flat">
              <a:solidFill>
                <a:srgbClr val="FF0000"/>
              </a:solidFill>
              <a:prstDash val="solid"/>
              <a:headEnd type="triangle" w="sm" len="med"/>
              <a:tailEnd type="triangle" w="sm" len="med"/>
            </a:ln>
            <a:effectLst/>
          </p:spPr>
          <p:style>
            <a:lnRef idx="1">
              <a:schemeClr val="accent1"/>
            </a:lnRef>
            <a:fillRef idx="0">
              <a:schemeClr val="accent1"/>
            </a:fillRef>
            <a:effectRef idx="0">
              <a:schemeClr val="accent1"/>
            </a:effectRef>
            <a:fontRef idx="minor">
              <a:schemeClr val="tx1"/>
            </a:fontRef>
          </p:style>
        </p:cxnSp>
        <p:cxnSp>
          <p:nvCxnSpPr>
            <p:cNvPr id="70" name="カギ線コネクタ 69"/>
            <p:cNvCxnSpPr>
              <a:stCxn id="61" idx="2"/>
              <a:endCxn id="81" idx="2"/>
            </p:cNvCxnSpPr>
            <p:nvPr/>
          </p:nvCxnSpPr>
          <p:spPr>
            <a:xfrm rot="5400000">
              <a:off x="6303943" y="3069501"/>
              <a:ext cx="9909" cy="4811461"/>
            </a:xfrm>
            <a:prstGeom prst="bentConnector3">
              <a:avLst>
                <a:gd name="adj1" fmla="val 8939156"/>
              </a:avLst>
            </a:prstGeom>
            <a:ln w="31750">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11" name="正方形/長方形 110"/>
            <p:cNvSpPr/>
            <p:nvPr/>
          </p:nvSpPr>
          <p:spPr>
            <a:xfrm>
              <a:off x="5385929" y="4284331"/>
              <a:ext cx="1780291" cy="1363542"/>
            </a:xfrm>
            <a:prstGeom prst="rect">
              <a:avLst/>
            </a:prstGeom>
            <a:gradFill>
              <a:gsLst>
                <a:gs pos="58000">
                  <a:srgbClr val="F1F1F1"/>
                </a:gs>
                <a:gs pos="100000">
                  <a:srgbClr val="C9C9C9"/>
                </a:gs>
              </a:gsLst>
              <a:lin ang="5400000" scaled="0"/>
            </a:gradFill>
            <a:ln w="12700" cap="rnd">
              <a:no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ja-JP" altLang="en-US" i="1" dirty="0">
                  <a:solidFill>
                    <a:schemeClr val="tx1"/>
                  </a:solidFill>
                </a:rPr>
                <a:t> </a:t>
              </a:r>
              <a:r>
                <a:rPr lang="ja-JP" altLang="en-US" i="1" dirty="0" smtClean="0">
                  <a:solidFill>
                    <a:schemeClr val="tx1"/>
                  </a:solidFill>
                </a:rPr>
                <a:t>   </a:t>
              </a:r>
              <a:endParaRPr lang="en-US" altLang="ja-JP" i="1" dirty="0" smtClean="0">
                <a:solidFill>
                  <a:schemeClr val="tx1"/>
                </a:solidFill>
              </a:endParaRPr>
            </a:p>
            <a:p>
              <a:pPr algn="ctr"/>
              <a:r>
                <a:rPr lang="en-US" altLang="ja-JP" sz="1600" i="1" dirty="0">
                  <a:solidFill>
                    <a:schemeClr val="tx1"/>
                  </a:solidFill>
                </a:rPr>
                <a:t> </a:t>
              </a:r>
              <a:r>
                <a:rPr lang="en-US" altLang="ja-JP" sz="1600" i="1" dirty="0" smtClean="0">
                  <a:solidFill>
                    <a:schemeClr val="tx1"/>
                  </a:solidFill>
                </a:rPr>
                <a:t>           </a:t>
              </a:r>
              <a:r>
                <a:rPr lang="en-US" altLang="ja-JP" sz="1600" dirty="0" smtClean="0">
                  <a:solidFill>
                    <a:schemeClr val="tx1"/>
                  </a:solidFill>
                </a:rPr>
                <a:t> </a:t>
              </a:r>
              <a:r>
                <a:rPr lang="en-US" altLang="ja-JP" sz="1500" dirty="0" smtClean="0">
                  <a:solidFill>
                    <a:schemeClr val="tx1"/>
                  </a:solidFill>
                </a:rPr>
                <a:t>  </a:t>
              </a:r>
              <a:r>
                <a:rPr lang="en-US" altLang="ja-JP" sz="1400" dirty="0" smtClean="0">
                  <a:solidFill>
                    <a:schemeClr val="tx1"/>
                  </a:solidFill>
                  <a:effectLst>
                    <a:outerShdw blurRad="38100" dist="38100" dir="2700000" algn="tl">
                      <a:srgbClr val="000000">
                        <a:alpha val="43137"/>
                      </a:srgbClr>
                    </a:outerShdw>
                  </a:effectLst>
                  <a:latin typeface="IPA Pゴシック" panose="020B0600070205080204" charset="-128"/>
                  <a:ea typeface="IPA Pゴシック" panose="020B0600070205080204" charset="-128"/>
                </a:rPr>
                <a:t>QEMU</a:t>
              </a:r>
              <a:endParaRPr kumimoji="1" lang="en-US" altLang="ja-JP" sz="1400" dirty="0" smtClean="0">
                <a:solidFill>
                  <a:schemeClr val="tx1"/>
                </a:solidFill>
                <a:effectLst>
                  <a:outerShdw blurRad="38100" dist="38100" dir="2700000" algn="tl">
                    <a:srgbClr val="000000">
                      <a:alpha val="43137"/>
                    </a:srgbClr>
                  </a:outerShdw>
                </a:effectLst>
                <a:latin typeface="IPA Pゴシック" panose="020B0600070205080204" charset="-128"/>
                <a:ea typeface="IPA Pゴシック" panose="020B0600070205080204" charset="-128"/>
              </a:endParaRPr>
            </a:p>
          </p:txBody>
        </p:sp>
        <p:sp>
          <p:nvSpPr>
            <p:cNvPr id="97" name="正方形/長方形 96"/>
            <p:cNvSpPr/>
            <p:nvPr/>
          </p:nvSpPr>
          <p:spPr>
            <a:xfrm>
              <a:off x="5476813" y="5105122"/>
              <a:ext cx="828244" cy="377831"/>
            </a:xfrm>
            <a:prstGeom prst="rect">
              <a:avLst/>
            </a:prstGeom>
            <a:gradFill>
              <a:gsLst>
                <a:gs pos="0">
                  <a:srgbClr val="46D4B6"/>
                </a:gs>
                <a:gs pos="100000">
                  <a:schemeClr val="accent1">
                    <a:lumMod val="50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backend</a:t>
              </a:r>
            </a:p>
            <a:p>
              <a:pPr algn="ctr"/>
              <a:r>
                <a:rPr lang="en-US" altLang="ja-JP" sz="1200" dirty="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driver</a:t>
              </a:r>
              <a:endParaRPr lang="ja-JP" altLang="en-US" sz="1200" dirty="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endParaRPr>
            </a:p>
          </p:txBody>
        </p:sp>
        <p:sp>
          <p:nvSpPr>
            <p:cNvPr id="98" name="正方形/長方形 97"/>
            <p:cNvSpPr/>
            <p:nvPr/>
          </p:nvSpPr>
          <p:spPr>
            <a:xfrm>
              <a:off x="5476813" y="4454281"/>
              <a:ext cx="828243" cy="377832"/>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RMS</a:t>
              </a:r>
              <a:br>
                <a:rPr lang="en-US" altLang="ja-JP"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br>
              <a:r>
                <a:rPr lang="en-US" altLang="ja-JP"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server</a:t>
              </a:r>
            </a:p>
          </p:txBody>
        </p:sp>
        <p:sp>
          <p:nvSpPr>
            <p:cNvPr id="63" name="正方形/長方形 62"/>
            <p:cNvSpPr/>
            <p:nvPr/>
          </p:nvSpPr>
          <p:spPr>
            <a:xfrm>
              <a:off x="6536410" y="5039811"/>
              <a:ext cx="502920" cy="502920"/>
            </a:xfrm>
            <a:prstGeom prst="rect">
              <a:avLst/>
            </a:prstGeom>
            <a:solidFill>
              <a:schemeClr val="bg1"/>
            </a:solidFill>
            <a:ln w="9525" cap="rnd">
              <a:solidFill>
                <a:schemeClr val="tx1"/>
              </a:solidFill>
              <a:prstDash val="sysDot"/>
              <a:beve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200" dirty="0">
                <a:solidFill>
                  <a:schemeClr val="tx1"/>
                </a:solidFill>
                <a:latin typeface="IPA Pゴシック" panose="020B0500000000000000" pitchFamily="50" charset="-128"/>
                <a:ea typeface="IPA Pゴシック" panose="020B0500000000000000" pitchFamily="50" charset="-128"/>
              </a:endParaRPr>
            </a:p>
          </p:txBody>
        </p:sp>
        <p:cxnSp>
          <p:nvCxnSpPr>
            <p:cNvPr id="82" name="カギ線コネクタ 81"/>
            <p:cNvCxnSpPr>
              <a:stCxn id="41" idx="2"/>
              <a:endCxn id="80" idx="2"/>
            </p:cNvCxnSpPr>
            <p:nvPr/>
          </p:nvCxnSpPr>
          <p:spPr>
            <a:xfrm rot="5400000">
              <a:off x="5025077" y="4824159"/>
              <a:ext cx="2772" cy="1314822"/>
            </a:xfrm>
            <a:prstGeom prst="bentConnector3">
              <a:avLst>
                <a:gd name="adj1" fmla="val 22060462"/>
              </a:avLst>
            </a:prstGeom>
            <a:ln w="31750">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a:stCxn id="63" idx="3"/>
              <a:endCxn id="66" idx="1"/>
            </p:cNvCxnSpPr>
            <p:nvPr/>
          </p:nvCxnSpPr>
          <p:spPr>
            <a:xfrm flipV="1">
              <a:off x="7039330" y="4562861"/>
              <a:ext cx="1159257" cy="728410"/>
            </a:xfrm>
            <a:prstGeom prst="straightConnector1">
              <a:avLst/>
            </a:prstGeom>
            <a:noFill/>
            <a:ln w="31750" cap="flat">
              <a:solidFill>
                <a:srgbClr val="FF0000"/>
              </a:solidFill>
              <a:prstDash val="sysDot"/>
              <a:headEnd type="triangle" w="sm" len="med"/>
              <a:tailEnd type="none" w="sm" len="med"/>
            </a:ln>
            <a:effectLst/>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a:stCxn id="97" idx="0"/>
              <a:endCxn id="98" idx="2"/>
            </p:cNvCxnSpPr>
            <p:nvPr/>
          </p:nvCxnSpPr>
          <p:spPr>
            <a:xfrm flipV="1">
              <a:off x="5890935" y="4832113"/>
              <a:ext cx="0" cy="273009"/>
            </a:xfrm>
            <a:prstGeom prst="straightConnector1">
              <a:avLst/>
            </a:prstGeom>
            <a:noFill/>
            <a:ln w="31750" cap="flat">
              <a:solidFill>
                <a:srgbClr val="FF0000"/>
              </a:solidFill>
              <a:prstDash val="solid"/>
              <a:headEnd type="triangle" w="sm" len="med"/>
              <a:tailEnd type="triangle" w="sm" len="med"/>
            </a:ln>
            <a:effectLst/>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a:stCxn id="97" idx="3"/>
              <a:endCxn id="63" idx="1"/>
            </p:cNvCxnSpPr>
            <p:nvPr/>
          </p:nvCxnSpPr>
          <p:spPr>
            <a:xfrm flipV="1">
              <a:off x="6305057" y="5291271"/>
              <a:ext cx="231353" cy="2767"/>
            </a:xfrm>
            <a:prstGeom prst="straightConnector1">
              <a:avLst/>
            </a:prstGeom>
            <a:noFill/>
            <a:ln w="31750" cap="flat">
              <a:solidFill>
                <a:srgbClr val="FF0000"/>
              </a:solidFill>
              <a:prstDash val="solid"/>
              <a:headEnd type="triangle" w="sm" len="med"/>
              <a:tailEnd type="triangle" w="sm" len="med"/>
            </a:ln>
            <a:effectLst/>
          </p:spPr>
          <p:style>
            <a:lnRef idx="1">
              <a:schemeClr val="accent1"/>
            </a:lnRef>
            <a:fillRef idx="0">
              <a:schemeClr val="accent1"/>
            </a:fillRef>
            <a:effectRef idx="0">
              <a:schemeClr val="accent1"/>
            </a:effectRef>
            <a:fontRef idx="minor">
              <a:schemeClr val="tx1"/>
            </a:fontRef>
          </p:style>
        </p:cxnSp>
        <p:cxnSp>
          <p:nvCxnSpPr>
            <p:cNvPr id="74" name="カギ線コネクタ 73"/>
            <p:cNvCxnSpPr>
              <a:stCxn id="78" idx="2"/>
              <a:endCxn id="40" idx="2"/>
            </p:cNvCxnSpPr>
            <p:nvPr/>
          </p:nvCxnSpPr>
          <p:spPr>
            <a:xfrm rot="5400000">
              <a:off x="7191528" y="4425740"/>
              <a:ext cx="15447" cy="2098981"/>
            </a:xfrm>
            <a:prstGeom prst="bentConnector3">
              <a:avLst>
                <a:gd name="adj1" fmla="val 5171567"/>
              </a:avLst>
            </a:prstGeom>
            <a:ln w="31750">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a:off x="5994464" y="5102351"/>
              <a:ext cx="310592" cy="380603"/>
            </a:xfrm>
            <a:prstGeom prst="rect">
              <a:avLst/>
            </a:prstGeom>
            <a:noFill/>
            <a:ln w="9525" cap="rnd">
              <a:noFill/>
              <a:prstDash val="sysDot"/>
              <a:beve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200" dirty="0">
                <a:solidFill>
                  <a:schemeClr val="tx1"/>
                </a:solidFill>
                <a:latin typeface="IPA Pゴシック" panose="020B0500000000000000" pitchFamily="50" charset="-128"/>
                <a:ea typeface="IPA Pゴシック" panose="020B0500000000000000" pitchFamily="50" charset="-128"/>
              </a:endParaRPr>
            </a:p>
          </p:txBody>
        </p:sp>
        <p:sp>
          <p:nvSpPr>
            <p:cNvPr id="41" name="正方形/長方形 40"/>
            <p:cNvSpPr/>
            <p:nvPr/>
          </p:nvSpPr>
          <p:spPr>
            <a:xfrm>
              <a:off x="5476814" y="5105121"/>
              <a:ext cx="414119" cy="375063"/>
            </a:xfrm>
            <a:prstGeom prst="rect">
              <a:avLst/>
            </a:prstGeom>
            <a:noFill/>
            <a:ln w="9525" cap="rnd">
              <a:noFill/>
              <a:prstDash val="sysDot"/>
              <a:beve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200" dirty="0">
                <a:solidFill>
                  <a:schemeClr val="tx1"/>
                </a:solidFill>
                <a:latin typeface="IPA Pゴシック" panose="020B0500000000000000" pitchFamily="50" charset="-128"/>
                <a:ea typeface="IPA Pゴシック" panose="020B0500000000000000" pitchFamily="50" charset="-128"/>
              </a:endParaRPr>
            </a:p>
          </p:txBody>
        </p:sp>
        <p:sp>
          <p:nvSpPr>
            <p:cNvPr id="61" name="正方形/長方形 60"/>
            <p:cNvSpPr/>
            <p:nvPr/>
          </p:nvSpPr>
          <p:spPr>
            <a:xfrm>
              <a:off x="8559331" y="5089674"/>
              <a:ext cx="310592" cy="380603"/>
            </a:xfrm>
            <a:prstGeom prst="rect">
              <a:avLst/>
            </a:prstGeom>
            <a:noFill/>
            <a:ln w="9525" cap="rnd">
              <a:noFill/>
              <a:prstDash val="sysDot"/>
              <a:beve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200" dirty="0">
                <a:solidFill>
                  <a:schemeClr val="tx1"/>
                </a:solidFill>
                <a:latin typeface="IPA Pゴシック" panose="020B0500000000000000" pitchFamily="50" charset="-128"/>
                <a:ea typeface="IPA Pゴシック" panose="020B0500000000000000" pitchFamily="50" charset="-128"/>
              </a:endParaRPr>
            </a:p>
          </p:txBody>
        </p:sp>
        <p:sp>
          <p:nvSpPr>
            <p:cNvPr id="78" name="正方形/長方形 77"/>
            <p:cNvSpPr/>
            <p:nvPr/>
          </p:nvSpPr>
          <p:spPr>
            <a:xfrm>
              <a:off x="8041681" y="5092444"/>
              <a:ext cx="414119" cy="375063"/>
            </a:xfrm>
            <a:prstGeom prst="rect">
              <a:avLst/>
            </a:prstGeom>
            <a:noFill/>
            <a:ln w="9525" cap="rnd">
              <a:noFill/>
              <a:prstDash val="sysDot"/>
              <a:beve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200" dirty="0">
                <a:solidFill>
                  <a:schemeClr val="tx1"/>
                </a:solidFill>
                <a:latin typeface="IPA Pゴシック" panose="020B0500000000000000" pitchFamily="50" charset="-128"/>
                <a:ea typeface="IPA Pゴシック" panose="020B0500000000000000" pitchFamily="50" charset="-128"/>
              </a:endParaRPr>
            </a:p>
          </p:txBody>
        </p:sp>
        <p:sp>
          <p:nvSpPr>
            <p:cNvPr id="79" name="正方形/長方形 78"/>
            <p:cNvSpPr/>
            <p:nvPr/>
          </p:nvSpPr>
          <p:spPr>
            <a:xfrm>
              <a:off x="8041681" y="5105123"/>
              <a:ext cx="828244" cy="377830"/>
            </a:xfrm>
            <a:prstGeom prst="rect">
              <a:avLst/>
            </a:prstGeom>
            <a:gradFill>
              <a:gsLst>
                <a:gs pos="0">
                  <a:srgbClr val="46D4B6"/>
                </a:gs>
                <a:gs pos="100000">
                  <a:schemeClr val="accent1">
                    <a:lumMod val="50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frontend</a:t>
              </a:r>
              <a:endParaRPr lang="en-US" altLang="ja-JP" sz="1200" dirty="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endParaRPr>
            </a:p>
            <a:p>
              <a:pPr algn="ctr"/>
              <a:r>
                <a:rPr lang="en-US" altLang="ja-JP" sz="1200" dirty="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driver</a:t>
              </a:r>
              <a:endParaRPr lang="ja-JP" altLang="en-US" sz="1200" dirty="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endParaRPr>
            </a:p>
          </p:txBody>
        </p:sp>
      </p:grpSp>
    </p:spTree>
    <p:extLst>
      <p:ext uri="{BB962C8B-B14F-4D97-AF65-F5344CB8AC3E}">
        <p14:creationId xmlns:p14="http://schemas.microsoft.com/office/powerpoint/2010/main" val="11285049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実験</a:t>
            </a:r>
            <a:endParaRPr kumimoji="1" lang="ja-JP" altLang="en-US" dirty="0"/>
          </a:p>
        </p:txBody>
      </p:sp>
      <p:sp>
        <p:nvSpPr>
          <p:cNvPr id="2" name="コンテンツ プレースホルダー 1"/>
          <p:cNvSpPr>
            <a:spLocks noGrp="1"/>
          </p:cNvSpPr>
          <p:nvPr>
            <p:ph idx="13"/>
          </p:nvPr>
        </p:nvSpPr>
        <p:spPr>
          <a:xfrm>
            <a:off x="467544" y="1340768"/>
            <a:ext cx="8208912" cy="5112568"/>
          </a:xfrm>
        </p:spPr>
        <p:txBody>
          <a:bodyPr/>
          <a:lstStyle/>
          <a:p>
            <a:r>
              <a:rPr lang="ja-JP" altLang="en-US" dirty="0" smtClean="0"/>
              <a:t>リモート管理の性能およびマイグレーション性能を調べた</a:t>
            </a:r>
            <a:endParaRPr lang="en-US" altLang="ja-JP" dirty="0" smtClean="0"/>
          </a:p>
          <a:p>
            <a:pPr lvl="1"/>
            <a:r>
              <a:rPr lang="ja-JP" altLang="en-US" dirty="0" smtClean="0"/>
              <a:t>データロス防止</a:t>
            </a:r>
            <a:r>
              <a:rPr lang="ja-JP" altLang="en-US" dirty="0"/>
              <a:t>の</a:t>
            </a:r>
            <a:r>
              <a:rPr lang="ja-JP" altLang="en-US" dirty="0" smtClean="0"/>
              <a:t>確認</a:t>
            </a:r>
            <a:endParaRPr lang="en-US" altLang="ja-JP" dirty="0" smtClean="0"/>
          </a:p>
          <a:p>
            <a:pPr lvl="1"/>
            <a:r>
              <a:rPr lang="ja-JP" altLang="en-US" dirty="0"/>
              <a:t>ドメイン</a:t>
            </a:r>
            <a:r>
              <a:rPr lang="en-US" altLang="ja-JP" dirty="0"/>
              <a:t>R</a:t>
            </a:r>
            <a:r>
              <a:rPr lang="ja-JP" altLang="en-US" dirty="0"/>
              <a:t>の</a:t>
            </a:r>
            <a:r>
              <a:rPr lang="ja-JP" altLang="en-US" dirty="0" smtClean="0"/>
              <a:t>オーバヘッド</a:t>
            </a:r>
            <a:endParaRPr lang="en-US" altLang="ja-JP" dirty="0" smtClean="0"/>
          </a:p>
          <a:p>
            <a:pPr lvl="1"/>
            <a:r>
              <a:rPr lang="ja-JP" altLang="en-US" dirty="0" smtClean="0"/>
              <a:t>同時マイグレーション時間</a:t>
            </a:r>
            <a:endParaRPr lang="en-US" altLang="ja-JP" dirty="0" smtClean="0"/>
          </a:p>
          <a:p>
            <a:pPr lvl="1"/>
            <a:r>
              <a:rPr lang="en-US" altLang="ja-JP" dirty="0" err="1" smtClean="0"/>
              <a:t>VMのダウンタイム</a:t>
            </a:r>
            <a:endParaRPr lang="en-US" altLang="ja-JP" dirty="0" smtClean="0"/>
          </a:p>
          <a:p>
            <a:pPr lvl="1"/>
            <a:r>
              <a:rPr lang="ja-JP" altLang="en-US" dirty="0" smtClean="0"/>
              <a:t>ユーザが感じるダウンタイム</a:t>
            </a:r>
            <a:endParaRPr lang="en-US" altLang="ja-JP" dirty="0" smtClean="0"/>
          </a:p>
          <a:p>
            <a:pPr lvl="1"/>
            <a:r>
              <a:rPr lang="ja-JP" altLang="en-US" dirty="0"/>
              <a:t>同時</a:t>
            </a:r>
            <a:r>
              <a:rPr lang="ja-JP" altLang="en-US" dirty="0" smtClean="0"/>
              <a:t>マイグレーション中の</a:t>
            </a:r>
            <a:r>
              <a:rPr lang="en-US" altLang="ja-JP" dirty="0" smtClean="0"/>
              <a:t/>
            </a:r>
            <a:br>
              <a:rPr lang="en-US" altLang="ja-JP" dirty="0" smtClean="0"/>
            </a:br>
            <a:r>
              <a:rPr lang="ja-JP" altLang="en-US" dirty="0" smtClean="0"/>
              <a:t>性能低下</a:t>
            </a:r>
            <a:endParaRPr lang="en-US" altLang="ja-JP" dirty="0" smtClean="0"/>
          </a:p>
        </p:txBody>
      </p:sp>
      <p:graphicFrame>
        <p:nvGraphicFramePr>
          <p:cNvPr id="20" name="表 19"/>
          <p:cNvGraphicFramePr>
            <a:graphicFrameLocks noGrp="1"/>
          </p:cNvGraphicFramePr>
          <p:nvPr>
            <p:extLst>
              <p:ext uri="{D42A27DB-BD31-4B8C-83A1-F6EECF244321}">
                <p14:modId xmlns:p14="http://schemas.microsoft.com/office/powerpoint/2010/main" val="237264314"/>
              </p:ext>
            </p:extLst>
          </p:nvPr>
        </p:nvGraphicFramePr>
        <p:xfrm>
          <a:off x="5292080" y="2276872"/>
          <a:ext cx="3600000" cy="2255520"/>
        </p:xfrm>
        <a:graphic>
          <a:graphicData uri="http://schemas.openxmlformats.org/drawingml/2006/table">
            <a:tbl>
              <a:tblPr firstRow="1" bandRow="1">
                <a:tableStyleId>{5C22544A-7EE6-4342-B048-85BDC9FD1C3A}</a:tableStyleId>
              </a:tblPr>
              <a:tblGrid>
                <a:gridCol w="1344944"/>
                <a:gridCol w="1188749"/>
                <a:gridCol w="1066307"/>
              </a:tblGrid>
              <a:tr h="278112">
                <a:tc gridSpan="3">
                  <a:txBody>
                    <a:bodyPr/>
                    <a:lstStyle/>
                    <a:p>
                      <a:pPr algn="ctr"/>
                      <a:r>
                        <a:rPr kumimoji="1" lang="ja-JP" altLang="en-US" sz="16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サーバ側 実験環境</a:t>
                      </a:r>
                      <a:endParaRPr kumimoji="1" lang="ja-JP" altLang="en-US" sz="1600" dirty="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endParaRPr>
                    </a:p>
                  </a:txBody>
                  <a:tcPr anchor="ctr"/>
                </a:tc>
                <a:tc hMerge="1">
                  <a:txBody>
                    <a:bodyPr/>
                    <a:lstStyle/>
                    <a:p>
                      <a:endParaRPr kumimoji="1" lang="ja-JP" altLang="en-US" dirty="0"/>
                    </a:p>
                  </a:txBody>
                  <a:tcPr/>
                </a:tc>
                <a:tc hMerge="1">
                  <a:txBody>
                    <a:bodyPr/>
                    <a:lstStyle/>
                    <a:p>
                      <a:endParaRPr kumimoji="1" lang="ja-JP" altLang="en-US"/>
                    </a:p>
                  </a:txBody>
                  <a:tcPr/>
                </a:tc>
              </a:tr>
              <a:tr h="278112">
                <a:tc>
                  <a:txBody>
                    <a:bodyPr/>
                    <a:lstStyle/>
                    <a:p>
                      <a:pPr algn="ctr"/>
                      <a:r>
                        <a:rPr kumimoji="1" lang="en-US" altLang="ja-JP" sz="1600" dirty="0" smtClean="0">
                          <a:solidFill>
                            <a:schemeClr val="tx1"/>
                          </a:solidFill>
                          <a:latin typeface="IPA Pゴシック" pitchFamily="50" charset="-128"/>
                          <a:ea typeface="IPA Pゴシック" pitchFamily="50" charset="-128"/>
                        </a:rPr>
                        <a:t>CPU</a:t>
                      </a:r>
                      <a:endParaRPr kumimoji="1" lang="ja-JP" altLang="en-US" sz="1600" dirty="0">
                        <a:solidFill>
                          <a:schemeClr val="tx1"/>
                        </a:solidFill>
                        <a:latin typeface="IPA Pゴシック" pitchFamily="50" charset="-128"/>
                        <a:ea typeface="IPA Pゴシック" pitchFamily="50" charset="-128"/>
                      </a:endParaRPr>
                    </a:p>
                  </a:txBody>
                  <a:tcPr anchor="ctr"/>
                </a:tc>
                <a:tc gridSpan="2">
                  <a:txBody>
                    <a:bodyPr/>
                    <a:lstStyle/>
                    <a:p>
                      <a:pPr algn="ctr"/>
                      <a:r>
                        <a:rPr kumimoji="1" lang="en-US" altLang="ja-JP" sz="1600" dirty="0" smtClean="0">
                          <a:solidFill>
                            <a:schemeClr val="tx1"/>
                          </a:solidFill>
                          <a:latin typeface="IPA Pゴシック" pitchFamily="50" charset="-128"/>
                          <a:ea typeface="IPA Pゴシック" pitchFamily="50" charset="-128"/>
                        </a:rPr>
                        <a:t>Intel</a:t>
                      </a:r>
                      <a:r>
                        <a:rPr kumimoji="1" lang="en-US" altLang="ja-JP" sz="1600" baseline="0" dirty="0" smtClean="0">
                          <a:solidFill>
                            <a:schemeClr val="tx1"/>
                          </a:solidFill>
                          <a:latin typeface="IPA Pゴシック" pitchFamily="50" charset="-128"/>
                          <a:ea typeface="IPA Pゴシック" pitchFamily="50" charset="-128"/>
                        </a:rPr>
                        <a:t> Xeon E3-1270 3.40GHz</a:t>
                      </a:r>
                      <a:endParaRPr kumimoji="1" lang="ja-JP" altLang="en-US" sz="1600" dirty="0">
                        <a:solidFill>
                          <a:schemeClr val="tx1"/>
                        </a:solidFill>
                        <a:latin typeface="IPA Pゴシック" pitchFamily="50" charset="-128"/>
                        <a:ea typeface="IPA Pゴシック" pitchFamily="50" charset="-128"/>
                      </a:endParaRPr>
                    </a:p>
                  </a:txBody>
                  <a:tcPr anchor="ctr"/>
                </a:tc>
                <a:tc hMerge="1">
                  <a:txBody>
                    <a:bodyPr/>
                    <a:lstStyle/>
                    <a:p>
                      <a:endParaRPr kumimoji="1" lang="ja-JP" altLang="en-US"/>
                    </a:p>
                  </a:txBody>
                  <a:tcPr/>
                </a:tc>
              </a:tr>
              <a:tr h="278112">
                <a:tc rowSpan="2">
                  <a:txBody>
                    <a:bodyPr/>
                    <a:lstStyle/>
                    <a:p>
                      <a:pPr algn="ctr"/>
                      <a:r>
                        <a:rPr kumimoji="1" lang="ja-JP" altLang="en-US" sz="1600" dirty="0" smtClean="0">
                          <a:solidFill>
                            <a:schemeClr val="tx1"/>
                          </a:solidFill>
                          <a:latin typeface="IPA Pゴシック" pitchFamily="50" charset="-128"/>
                          <a:ea typeface="IPA Pゴシック" pitchFamily="50" charset="-128"/>
                        </a:rPr>
                        <a:t>メモリ</a:t>
                      </a:r>
                      <a:endParaRPr kumimoji="1" lang="ja-JP" altLang="en-US" sz="1600" dirty="0">
                        <a:solidFill>
                          <a:schemeClr val="tx1"/>
                        </a:solidFill>
                        <a:latin typeface="IPA Pゴシック" pitchFamily="50" charset="-128"/>
                        <a:ea typeface="IPA Pゴシック" pitchFamily="50" charset="-128"/>
                      </a:endParaRPr>
                    </a:p>
                  </a:txBody>
                  <a:tcPr anchor="ctr"/>
                </a:tc>
                <a:tc>
                  <a:txBody>
                    <a:bodyPr/>
                    <a:lstStyle/>
                    <a:p>
                      <a:pPr algn="ctr"/>
                      <a:r>
                        <a:rPr kumimoji="1" lang="ja-JP" altLang="en-US" sz="1600" dirty="0" smtClean="0">
                          <a:solidFill>
                            <a:schemeClr val="tx1"/>
                          </a:solidFill>
                          <a:latin typeface="IPA Pゴシック" pitchFamily="50" charset="-128"/>
                          <a:ea typeface="IPA Pゴシック" pitchFamily="50" charset="-128"/>
                        </a:rPr>
                        <a:t>ドメイン</a:t>
                      </a:r>
                      <a:r>
                        <a:rPr kumimoji="1" lang="en-US" altLang="ja-JP" sz="1600" dirty="0" smtClean="0">
                          <a:solidFill>
                            <a:schemeClr val="tx1"/>
                          </a:solidFill>
                          <a:latin typeface="IPA Pゴシック" pitchFamily="50" charset="-128"/>
                          <a:ea typeface="IPA Pゴシック" pitchFamily="50" charset="-128"/>
                        </a:rPr>
                        <a:t>R</a:t>
                      </a:r>
                      <a:endParaRPr kumimoji="1" lang="ja-JP" altLang="en-US" sz="1600" dirty="0">
                        <a:solidFill>
                          <a:schemeClr val="tx1"/>
                        </a:solidFill>
                        <a:latin typeface="IPA Pゴシック" pitchFamily="50" charset="-128"/>
                        <a:ea typeface="IPA Pゴシック" pitchFamily="50" charset="-128"/>
                      </a:endParaRPr>
                    </a:p>
                  </a:txBody>
                  <a:tcPr anchor="ctr"/>
                </a:tc>
                <a:tc>
                  <a:txBody>
                    <a:bodyPr/>
                    <a:lstStyle/>
                    <a:p>
                      <a:pPr algn="ctr"/>
                      <a:r>
                        <a:rPr kumimoji="1" lang="en-US" altLang="ja-JP" sz="1600" dirty="0" smtClean="0">
                          <a:solidFill>
                            <a:schemeClr val="tx1"/>
                          </a:solidFill>
                          <a:latin typeface="IPA Pゴシック" pitchFamily="50" charset="-128"/>
                          <a:ea typeface="IPA Pゴシック" pitchFamily="50" charset="-128"/>
                        </a:rPr>
                        <a:t>128MB</a:t>
                      </a:r>
                      <a:endParaRPr kumimoji="1" lang="ja-JP" altLang="en-US" sz="1600" dirty="0">
                        <a:solidFill>
                          <a:schemeClr val="tx1"/>
                        </a:solidFill>
                        <a:latin typeface="IPA Pゴシック" pitchFamily="50" charset="-128"/>
                        <a:ea typeface="IPA Pゴシック" pitchFamily="50" charset="-128"/>
                      </a:endParaRPr>
                    </a:p>
                  </a:txBody>
                  <a:tcPr anchor="ctr"/>
                </a:tc>
              </a:tr>
              <a:tr h="278112">
                <a:tc vMerge="1">
                  <a:txBody>
                    <a:bodyPr/>
                    <a:lstStyle/>
                    <a:p>
                      <a:pPr algn="ctr"/>
                      <a:endParaRPr kumimoji="1" lang="ja-JP" altLang="en-US" dirty="0">
                        <a:latin typeface="IPA Pゴシック" pitchFamily="50" charset="-128"/>
                        <a:ea typeface="IPA Pゴシック" pitchFamily="50" charset="-128"/>
                      </a:endParaRPr>
                    </a:p>
                  </a:txBody>
                  <a:tcPr/>
                </a:tc>
                <a:tc>
                  <a:txBody>
                    <a:bodyPr/>
                    <a:lstStyle/>
                    <a:p>
                      <a:pPr algn="ctr"/>
                      <a:r>
                        <a:rPr kumimoji="1" lang="ja-JP" altLang="en-US" sz="1600" dirty="0" smtClean="0">
                          <a:solidFill>
                            <a:schemeClr val="tx1"/>
                          </a:solidFill>
                          <a:latin typeface="IPA Pゴシック" pitchFamily="50" charset="-128"/>
                          <a:ea typeface="IPA Pゴシック" pitchFamily="50" charset="-128"/>
                        </a:rPr>
                        <a:t>ユーザ</a:t>
                      </a:r>
                      <a:r>
                        <a:rPr kumimoji="1" lang="en-US" altLang="ja-JP" sz="1600" dirty="0" smtClean="0">
                          <a:solidFill>
                            <a:schemeClr val="tx1"/>
                          </a:solidFill>
                          <a:latin typeface="IPA Pゴシック" pitchFamily="50" charset="-128"/>
                          <a:ea typeface="IPA Pゴシック" pitchFamily="50" charset="-128"/>
                        </a:rPr>
                        <a:t>VM</a:t>
                      </a:r>
                      <a:endParaRPr kumimoji="1" lang="ja-JP" altLang="en-US" sz="1600" dirty="0">
                        <a:solidFill>
                          <a:schemeClr val="tx1"/>
                        </a:solidFill>
                        <a:latin typeface="IPA Pゴシック" pitchFamily="50" charset="-128"/>
                        <a:ea typeface="IPA Pゴシック" pitchFamily="50" charset="-128"/>
                      </a:endParaRPr>
                    </a:p>
                  </a:txBody>
                  <a:tcPr anchor="ctr"/>
                </a:tc>
                <a:tc>
                  <a:txBody>
                    <a:bodyPr/>
                    <a:lstStyle/>
                    <a:p>
                      <a:pPr algn="ctr"/>
                      <a:r>
                        <a:rPr kumimoji="1" lang="en-US" altLang="ja-JP" sz="1600" dirty="0" smtClean="0">
                          <a:solidFill>
                            <a:schemeClr val="tx1"/>
                          </a:solidFill>
                          <a:latin typeface="IPA Pゴシック" pitchFamily="50" charset="-128"/>
                          <a:ea typeface="IPA Pゴシック" pitchFamily="50" charset="-128"/>
                        </a:rPr>
                        <a:t>2GB</a:t>
                      </a:r>
                      <a:endParaRPr kumimoji="1" lang="ja-JP" altLang="en-US" sz="1600" dirty="0">
                        <a:solidFill>
                          <a:schemeClr val="tx1"/>
                        </a:solidFill>
                        <a:latin typeface="IPA Pゴシック" pitchFamily="50" charset="-128"/>
                        <a:ea typeface="IPA Pゴシック" pitchFamily="50" charset="-128"/>
                      </a:endParaRPr>
                    </a:p>
                  </a:txBody>
                  <a:tcPr anchor="ctr"/>
                </a:tc>
              </a:tr>
              <a:tr h="278112">
                <a:tc>
                  <a:txBody>
                    <a:bodyPr/>
                    <a:lstStyle/>
                    <a:p>
                      <a:pPr algn="ctr"/>
                      <a:r>
                        <a:rPr kumimoji="1" lang="en-US" altLang="ja-JP" sz="1600" dirty="0" smtClean="0">
                          <a:solidFill>
                            <a:schemeClr val="tx1"/>
                          </a:solidFill>
                          <a:latin typeface="IPA Pゴシック" pitchFamily="50" charset="-128"/>
                          <a:ea typeface="IPA Pゴシック" pitchFamily="50" charset="-128"/>
                        </a:rPr>
                        <a:t>VMM</a:t>
                      </a:r>
                      <a:endParaRPr kumimoji="1" lang="ja-JP" altLang="en-US" sz="1600" dirty="0">
                        <a:solidFill>
                          <a:schemeClr val="tx1"/>
                        </a:solidFill>
                        <a:latin typeface="IPA Pゴシック" pitchFamily="50" charset="-128"/>
                        <a:ea typeface="IPA Pゴシック" pitchFamily="50" charset="-128"/>
                      </a:endParaRPr>
                    </a:p>
                  </a:txBody>
                  <a:tcPr anchor="ctr"/>
                </a:tc>
                <a:tc gridSpan="2">
                  <a:txBody>
                    <a:bodyPr/>
                    <a:lstStyle/>
                    <a:p>
                      <a:pPr algn="ctr"/>
                      <a:r>
                        <a:rPr kumimoji="1" lang="en-US" altLang="ja-JP" sz="1600" dirty="0" err="1" smtClean="0">
                          <a:solidFill>
                            <a:schemeClr val="tx1"/>
                          </a:solidFill>
                          <a:latin typeface="IPA Pゴシック" pitchFamily="50" charset="-128"/>
                          <a:ea typeface="IPA Pゴシック" pitchFamily="50" charset="-128"/>
                        </a:rPr>
                        <a:t>Xen</a:t>
                      </a:r>
                      <a:r>
                        <a:rPr kumimoji="1" lang="en-US" altLang="ja-JP" sz="1600" dirty="0" smtClean="0">
                          <a:solidFill>
                            <a:schemeClr val="tx1"/>
                          </a:solidFill>
                          <a:latin typeface="IPA Pゴシック" pitchFamily="50" charset="-128"/>
                          <a:ea typeface="IPA Pゴシック" pitchFamily="50" charset="-128"/>
                        </a:rPr>
                        <a:t> 4.3.2</a:t>
                      </a:r>
                      <a:endParaRPr kumimoji="1" lang="ja-JP" altLang="en-US" sz="1600" dirty="0">
                        <a:solidFill>
                          <a:schemeClr val="tx1"/>
                        </a:solidFill>
                        <a:latin typeface="IPA Pゴシック" pitchFamily="50" charset="-128"/>
                        <a:ea typeface="IPA Pゴシック" pitchFamily="50" charset="-128"/>
                      </a:endParaRPr>
                    </a:p>
                  </a:txBody>
                  <a:tcPr anchor="ctr"/>
                </a:tc>
                <a:tc hMerge="1">
                  <a:txBody>
                    <a:bodyPr/>
                    <a:lstStyle/>
                    <a:p>
                      <a:endParaRPr kumimoji="1" lang="ja-JP" altLang="en-US"/>
                    </a:p>
                  </a:txBody>
                  <a:tcPr/>
                </a:tc>
              </a:tr>
              <a:tr h="278112">
                <a:tc>
                  <a:txBody>
                    <a:bodyPr/>
                    <a:lstStyle/>
                    <a:p>
                      <a:pPr algn="ctr"/>
                      <a:r>
                        <a:rPr kumimoji="1" lang="en-US" altLang="ja-JP" sz="1600" dirty="0" smtClean="0">
                          <a:solidFill>
                            <a:schemeClr val="tx1"/>
                          </a:solidFill>
                          <a:latin typeface="IPA Pゴシック" pitchFamily="50" charset="-128"/>
                          <a:ea typeface="IPA Pゴシック" pitchFamily="50" charset="-128"/>
                        </a:rPr>
                        <a:t>OS</a:t>
                      </a:r>
                      <a:endParaRPr kumimoji="1" lang="ja-JP" altLang="en-US" sz="1600" dirty="0">
                        <a:solidFill>
                          <a:schemeClr val="tx1"/>
                        </a:solidFill>
                        <a:latin typeface="IPA Pゴシック" pitchFamily="50" charset="-128"/>
                        <a:ea typeface="IPA Pゴシック" pitchFamily="50" charset="-128"/>
                      </a:endParaRPr>
                    </a:p>
                  </a:txBody>
                  <a:tcPr anchor="ctr"/>
                </a:tc>
                <a:tc gridSpan="2">
                  <a:txBody>
                    <a:bodyPr/>
                    <a:lstStyle/>
                    <a:p>
                      <a:pPr algn="ctr"/>
                      <a:r>
                        <a:rPr kumimoji="1" lang="en-US" altLang="ja-JP" sz="1600" dirty="0" smtClean="0">
                          <a:solidFill>
                            <a:schemeClr val="tx1"/>
                          </a:solidFill>
                          <a:latin typeface="IPA Pゴシック" pitchFamily="50" charset="-128"/>
                          <a:ea typeface="IPA Pゴシック" pitchFamily="50" charset="-128"/>
                        </a:rPr>
                        <a:t>Linux 3.7.10</a:t>
                      </a:r>
                      <a:endParaRPr kumimoji="1" lang="ja-JP" altLang="en-US" sz="1600" dirty="0">
                        <a:solidFill>
                          <a:schemeClr val="tx1"/>
                        </a:solidFill>
                        <a:latin typeface="IPA Pゴシック" pitchFamily="50" charset="-128"/>
                        <a:ea typeface="IPA Pゴシック" pitchFamily="50" charset="-128"/>
                      </a:endParaRPr>
                    </a:p>
                  </a:txBody>
                  <a:tcPr anchor="ctr"/>
                </a:tc>
                <a:tc hMerge="1">
                  <a:txBody>
                    <a:bodyPr/>
                    <a:lstStyle/>
                    <a:p>
                      <a:endParaRPr kumimoji="1" lang="ja-JP" altLang="en-US"/>
                    </a:p>
                  </a:txBody>
                  <a:tcPr/>
                </a:tc>
              </a:tr>
            </a:tbl>
          </a:graphicData>
        </a:graphic>
      </p:graphicFrame>
      <p:graphicFrame>
        <p:nvGraphicFramePr>
          <p:cNvPr id="55" name="表 54"/>
          <p:cNvGraphicFramePr>
            <a:graphicFrameLocks noGrp="1"/>
          </p:cNvGraphicFramePr>
          <p:nvPr>
            <p:extLst>
              <p:ext uri="{D42A27DB-BD31-4B8C-83A1-F6EECF244321}">
                <p14:modId xmlns:p14="http://schemas.microsoft.com/office/powerpoint/2010/main" val="3551537963"/>
              </p:ext>
            </p:extLst>
          </p:nvPr>
        </p:nvGraphicFramePr>
        <p:xfrm>
          <a:off x="5292080" y="4653136"/>
          <a:ext cx="3600000" cy="2009360"/>
        </p:xfrm>
        <a:graphic>
          <a:graphicData uri="http://schemas.openxmlformats.org/drawingml/2006/table">
            <a:tbl>
              <a:tblPr firstRow="1" bandRow="1">
                <a:tableStyleId>{5C22544A-7EE6-4342-B048-85BDC9FD1C3A}</a:tableStyleId>
              </a:tblPr>
              <a:tblGrid>
                <a:gridCol w="1344944"/>
                <a:gridCol w="2255056"/>
              </a:tblGrid>
              <a:tr h="278112">
                <a:tc gridSpan="2">
                  <a:txBody>
                    <a:bodyPr/>
                    <a:lstStyle/>
                    <a:p>
                      <a:pPr algn="ctr"/>
                      <a:r>
                        <a:rPr kumimoji="1" lang="ja-JP" altLang="en-US" sz="16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クライアント側 実験環境</a:t>
                      </a:r>
                      <a:endParaRPr kumimoji="1" lang="ja-JP" altLang="en-US" sz="1600" dirty="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endParaRPr>
                    </a:p>
                  </a:txBody>
                  <a:tcPr anchor="ctr"/>
                </a:tc>
                <a:tc hMerge="1">
                  <a:txBody>
                    <a:bodyPr/>
                    <a:lstStyle/>
                    <a:p>
                      <a:endParaRPr kumimoji="1" lang="ja-JP" altLang="en-US" dirty="0"/>
                    </a:p>
                  </a:txBody>
                  <a:tcPr/>
                </a:tc>
              </a:tr>
              <a:tr h="278112">
                <a:tc>
                  <a:txBody>
                    <a:bodyPr/>
                    <a:lstStyle/>
                    <a:p>
                      <a:pPr algn="ctr"/>
                      <a:r>
                        <a:rPr kumimoji="1" lang="en-US" altLang="ja-JP" sz="1600" dirty="0" smtClean="0">
                          <a:solidFill>
                            <a:schemeClr val="tx1"/>
                          </a:solidFill>
                          <a:latin typeface="IPA Pゴシック" pitchFamily="50" charset="-128"/>
                          <a:ea typeface="IPA Pゴシック" pitchFamily="50" charset="-128"/>
                        </a:rPr>
                        <a:t>CPU</a:t>
                      </a:r>
                      <a:endParaRPr kumimoji="1" lang="ja-JP" altLang="en-US" sz="1600" dirty="0">
                        <a:solidFill>
                          <a:schemeClr val="tx1"/>
                        </a:solidFill>
                        <a:latin typeface="IPA Pゴシック" pitchFamily="50" charset="-128"/>
                        <a:ea typeface="IPA Pゴシック" pitchFamily="50" charset="-128"/>
                      </a:endParaRPr>
                    </a:p>
                  </a:txBody>
                  <a:tcPr anchor="ctr"/>
                </a:tc>
                <a:tc>
                  <a:txBody>
                    <a:bodyPr/>
                    <a:lstStyle/>
                    <a:p>
                      <a:pPr algn="ctr"/>
                      <a:r>
                        <a:rPr kumimoji="1" lang="en-US" altLang="ja-JP" sz="1600" dirty="0" smtClean="0">
                          <a:solidFill>
                            <a:schemeClr val="tx1"/>
                          </a:solidFill>
                          <a:latin typeface="IPA Pゴシック" pitchFamily="50" charset="-128"/>
                          <a:ea typeface="IPA Pゴシック" pitchFamily="50" charset="-128"/>
                        </a:rPr>
                        <a:t>Intel</a:t>
                      </a:r>
                      <a:r>
                        <a:rPr kumimoji="1" lang="en-US" altLang="ja-JP" sz="1600" baseline="0" dirty="0" smtClean="0">
                          <a:solidFill>
                            <a:schemeClr val="tx1"/>
                          </a:solidFill>
                          <a:latin typeface="IPA Pゴシック" pitchFamily="50" charset="-128"/>
                          <a:ea typeface="IPA Pゴシック" pitchFamily="50" charset="-128"/>
                        </a:rPr>
                        <a:t> Xeon E5-1620 3.60GHz</a:t>
                      </a:r>
                      <a:endParaRPr kumimoji="1" lang="ja-JP" altLang="en-US" sz="1600" dirty="0">
                        <a:solidFill>
                          <a:schemeClr val="tx1"/>
                        </a:solidFill>
                        <a:latin typeface="IPA Pゴシック" pitchFamily="50" charset="-128"/>
                        <a:ea typeface="IPA Pゴシック" pitchFamily="50" charset="-128"/>
                      </a:endParaRPr>
                    </a:p>
                  </a:txBody>
                  <a:tcPr anchor="ctr"/>
                </a:tc>
              </a:tr>
              <a:tr h="515840">
                <a:tc>
                  <a:txBody>
                    <a:bodyPr/>
                    <a:lstStyle/>
                    <a:p>
                      <a:pPr algn="ctr"/>
                      <a:r>
                        <a:rPr kumimoji="1" lang="ja-JP" altLang="en-US" sz="1600" dirty="0" smtClean="0">
                          <a:solidFill>
                            <a:schemeClr val="tx1"/>
                          </a:solidFill>
                          <a:latin typeface="IPA Pゴシック" pitchFamily="50" charset="-128"/>
                          <a:ea typeface="IPA Pゴシック" pitchFamily="50" charset="-128"/>
                        </a:rPr>
                        <a:t>メモリ</a:t>
                      </a:r>
                      <a:endParaRPr kumimoji="1" lang="ja-JP" altLang="en-US" sz="1600" dirty="0">
                        <a:solidFill>
                          <a:schemeClr val="tx1"/>
                        </a:solidFill>
                        <a:latin typeface="IPA Pゴシック" pitchFamily="50" charset="-128"/>
                        <a:ea typeface="IPA Pゴシック" pitchFamily="50" charset="-128"/>
                      </a:endParaRPr>
                    </a:p>
                  </a:txBody>
                  <a:tcPr anchor="ctr"/>
                </a:tc>
                <a:tc>
                  <a:txBody>
                    <a:bodyPr/>
                    <a:lstStyle/>
                    <a:p>
                      <a:pPr algn="ctr"/>
                      <a:r>
                        <a:rPr kumimoji="1" lang="en-US" altLang="ja-JP" sz="1600" dirty="0" smtClean="0">
                          <a:solidFill>
                            <a:schemeClr val="tx1"/>
                          </a:solidFill>
                          <a:latin typeface="IPA Pゴシック" pitchFamily="50" charset="-128"/>
                          <a:ea typeface="IPA Pゴシック" pitchFamily="50" charset="-128"/>
                        </a:rPr>
                        <a:t>8GB</a:t>
                      </a:r>
                      <a:endParaRPr kumimoji="1" lang="ja-JP" altLang="en-US" sz="1600" dirty="0">
                        <a:solidFill>
                          <a:schemeClr val="tx1"/>
                        </a:solidFill>
                        <a:latin typeface="IPA Pゴシック" pitchFamily="50" charset="-128"/>
                        <a:ea typeface="IPA Pゴシック" pitchFamily="50" charset="-128"/>
                      </a:endParaRPr>
                    </a:p>
                  </a:txBody>
                  <a:tcPr anchor="ctr"/>
                </a:tc>
              </a:tr>
              <a:tr h="278112">
                <a:tc>
                  <a:txBody>
                    <a:bodyPr/>
                    <a:lstStyle/>
                    <a:p>
                      <a:pPr algn="ctr"/>
                      <a:r>
                        <a:rPr kumimoji="1" lang="ja-JP" altLang="en-US" sz="1600" dirty="0" smtClean="0">
                          <a:solidFill>
                            <a:schemeClr val="tx1"/>
                          </a:solidFill>
                          <a:latin typeface="IPA Pゴシック" pitchFamily="50" charset="-128"/>
                          <a:ea typeface="IPA Pゴシック" pitchFamily="50" charset="-128"/>
                        </a:rPr>
                        <a:t>クライアント</a:t>
                      </a:r>
                      <a:endParaRPr kumimoji="1" lang="ja-JP" altLang="en-US" sz="1600" dirty="0">
                        <a:solidFill>
                          <a:schemeClr val="tx1"/>
                        </a:solidFill>
                        <a:latin typeface="IPA Pゴシック" pitchFamily="50" charset="-128"/>
                        <a:ea typeface="IPA Pゴシック" pitchFamily="50" charset="-128"/>
                      </a:endParaRPr>
                    </a:p>
                  </a:txBody>
                  <a:tcPr anchor="ctr"/>
                </a:tc>
                <a:tc>
                  <a:txBody>
                    <a:bodyPr/>
                    <a:lstStyle/>
                    <a:p>
                      <a:pPr algn="ctr"/>
                      <a:r>
                        <a:rPr kumimoji="1" lang="en-US" altLang="ja-JP" sz="1600" dirty="0" err="1" smtClean="0">
                          <a:solidFill>
                            <a:schemeClr val="tx1"/>
                          </a:solidFill>
                          <a:latin typeface="IPA Pゴシック" pitchFamily="50" charset="-128"/>
                          <a:ea typeface="IPA Pゴシック" pitchFamily="50" charset="-128"/>
                        </a:rPr>
                        <a:t>TigerVNC</a:t>
                      </a:r>
                      <a:r>
                        <a:rPr kumimoji="1" lang="ja-JP" altLang="en-US" sz="1600" baseline="0" dirty="0" smtClean="0">
                          <a:solidFill>
                            <a:schemeClr val="tx1"/>
                          </a:solidFill>
                          <a:latin typeface="IPA Pゴシック" pitchFamily="50" charset="-128"/>
                          <a:ea typeface="IPA Pゴシック" pitchFamily="50" charset="-128"/>
                        </a:rPr>
                        <a:t> </a:t>
                      </a:r>
                      <a:r>
                        <a:rPr kumimoji="1" lang="en-US" altLang="ja-JP" sz="1600" baseline="0" dirty="0" smtClean="0">
                          <a:solidFill>
                            <a:schemeClr val="tx1"/>
                          </a:solidFill>
                          <a:latin typeface="IPA Pゴシック" pitchFamily="50" charset="-128"/>
                          <a:ea typeface="IPA Pゴシック" pitchFamily="50" charset="-128"/>
                        </a:rPr>
                        <a:t>2.0.95</a:t>
                      </a:r>
                      <a:r>
                        <a:rPr kumimoji="1" lang="en-US" altLang="ja-JP" sz="1600" dirty="0" smtClean="0">
                          <a:solidFill>
                            <a:schemeClr val="tx1"/>
                          </a:solidFill>
                          <a:latin typeface="IPA Pゴシック" pitchFamily="50" charset="-128"/>
                          <a:ea typeface="IPA Pゴシック" pitchFamily="50" charset="-128"/>
                        </a:rPr>
                        <a:t/>
                      </a:r>
                      <a:br>
                        <a:rPr kumimoji="1" lang="en-US" altLang="ja-JP" sz="1600" dirty="0" smtClean="0">
                          <a:solidFill>
                            <a:schemeClr val="tx1"/>
                          </a:solidFill>
                          <a:latin typeface="IPA Pゴシック" pitchFamily="50" charset="-128"/>
                          <a:ea typeface="IPA Pゴシック" pitchFamily="50" charset="-128"/>
                        </a:rPr>
                      </a:br>
                      <a:r>
                        <a:rPr kumimoji="1" lang="en-US" altLang="ja-JP" sz="1600" dirty="0" err="1" smtClean="0">
                          <a:solidFill>
                            <a:schemeClr val="tx1"/>
                          </a:solidFill>
                          <a:latin typeface="IPA Pゴシック" pitchFamily="50" charset="-128"/>
                          <a:ea typeface="IPA Pゴシック" pitchFamily="50" charset="-128"/>
                        </a:rPr>
                        <a:t>OpenSSH</a:t>
                      </a:r>
                      <a:r>
                        <a:rPr kumimoji="1" lang="en-US" altLang="ja-JP" sz="1600" dirty="0" smtClean="0">
                          <a:solidFill>
                            <a:schemeClr val="tx1"/>
                          </a:solidFill>
                          <a:latin typeface="IPA Pゴシック" pitchFamily="50" charset="-128"/>
                          <a:ea typeface="IPA Pゴシック" pitchFamily="50" charset="-128"/>
                        </a:rPr>
                        <a:t> 6.0</a:t>
                      </a:r>
                      <a:endParaRPr kumimoji="1" lang="ja-JP" altLang="en-US" sz="1600" dirty="0">
                        <a:solidFill>
                          <a:schemeClr val="tx1"/>
                        </a:solidFill>
                        <a:latin typeface="IPA Pゴシック" pitchFamily="50" charset="-128"/>
                        <a:ea typeface="IPA Pゴシック" pitchFamily="50" charset="-128"/>
                      </a:endParaRPr>
                    </a:p>
                  </a:txBody>
                  <a:tcPr anchor="ctr"/>
                </a:tc>
              </a:tr>
            </a:tbl>
          </a:graphicData>
        </a:graphic>
      </p:graphicFrame>
    </p:spTree>
    <p:extLst>
      <p:ext uri="{BB962C8B-B14F-4D97-AF65-F5344CB8AC3E}">
        <p14:creationId xmlns:p14="http://schemas.microsoft.com/office/powerpoint/2010/main" val="34943903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実験</a:t>
            </a:r>
            <a:r>
              <a:rPr kumimoji="1" lang="en-US" altLang="ja-JP" dirty="0" smtClean="0"/>
              <a:t>1: </a:t>
            </a:r>
            <a:r>
              <a:rPr kumimoji="1" lang="ja-JP" altLang="en-US" dirty="0" smtClean="0"/>
              <a:t>データロス防止の確認</a:t>
            </a:r>
            <a:endParaRPr kumimoji="1" lang="ja-JP" altLang="en-US" dirty="0"/>
          </a:p>
        </p:txBody>
      </p:sp>
      <p:sp>
        <p:nvSpPr>
          <p:cNvPr id="2" name="コンテンツ プレースホルダー 1"/>
          <p:cNvSpPr>
            <a:spLocks noGrp="1"/>
          </p:cNvSpPr>
          <p:nvPr>
            <p:ph idx="13"/>
          </p:nvPr>
        </p:nvSpPr>
        <p:spPr>
          <a:xfrm>
            <a:off x="467544" y="1340768"/>
            <a:ext cx="8208912" cy="5112568"/>
          </a:xfrm>
        </p:spPr>
        <p:txBody>
          <a:bodyPr/>
          <a:lstStyle/>
          <a:p>
            <a:r>
              <a:rPr lang="ja-JP" altLang="en-US" dirty="0" smtClean="0"/>
              <a:t>マイグレーション時にデータロスが発生するか調べた</a:t>
            </a:r>
            <a:endParaRPr lang="en-US" altLang="ja-JP" dirty="0" smtClean="0"/>
          </a:p>
          <a:p>
            <a:pPr lvl="1"/>
            <a:r>
              <a:rPr lang="en-US" altLang="ja-JP" dirty="0"/>
              <a:t>VNC</a:t>
            </a:r>
            <a:r>
              <a:rPr lang="ja-JP" altLang="en-US" dirty="0"/>
              <a:t>クライアントで </a:t>
            </a:r>
            <a:r>
              <a:rPr lang="en-US" altLang="ja-JP" dirty="0" smtClean="0"/>
              <a:t>50 </a:t>
            </a:r>
            <a:r>
              <a:rPr lang="en-US" altLang="ja-JP" dirty="0" err="1" smtClean="0"/>
              <a:t>ms</a:t>
            </a:r>
            <a:r>
              <a:rPr lang="en-US" altLang="ja-JP" dirty="0" smtClean="0"/>
              <a:t> </a:t>
            </a:r>
            <a:r>
              <a:rPr lang="ja-JP" altLang="en-US" dirty="0" smtClean="0"/>
              <a:t>ごとに </a:t>
            </a:r>
            <a:r>
              <a:rPr lang="en-US" altLang="ja-JP" dirty="0" smtClean="0"/>
              <a:t>1</a:t>
            </a:r>
            <a:r>
              <a:rPr lang="ja-JP" altLang="en-US" dirty="0" smtClean="0"/>
              <a:t>キーを送信</a:t>
            </a:r>
            <a:endParaRPr lang="en-US" altLang="ja-JP" dirty="0" smtClean="0"/>
          </a:p>
          <a:p>
            <a:pPr lvl="1"/>
            <a:r>
              <a:rPr lang="ja-JP" altLang="en-US" dirty="0" smtClean="0"/>
              <a:t>失われるキーの数を計測</a:t>
            </a:r>
            <a:endParaRPr lang="en-US" altLang="ja-JP" dirty="0" smtClean="0"/>
          </a:p>
          <a:p>
            <a:pPr lvl="1"/>
            <a:endParaRPr lang="en-US" altLang="ja-JP" dirty="0" smtClean="0"/>
          </a:p>
          <a:p>
            <a:r>
              <a:rPr lang="ja-JP" altLang="en-US" dirty="0" smtClean="0"/>
              <a:t>従来システム</a:t>
            </a:r>
            <a:endParaRPr lang="en-US" altLang="ja-JP" dirty="0" smtClean="0"/>
          </a:p>
          <a:p>
            <a:pPr lvl="1"/>
            <a:r>
              <a:rPr lang="ja-JP" altLang="en-US" dirty="0" smtClean="0"/>
              <a:t>平均 </a:t>
            </a:r>
            <a:r>
              <a:rPr lang="en-US" altLang="ja-JP" dirty="0" smtClean="0"/>
              <a:t>1.4 </a:t>
            </a:r>
            <a:r>
              <a:rPr lang="ja-JP" altLang="en-US" dirty="0" smtClean="0"/>
              <a:t>キーが失われた</a:t>
            </a:r>
            <a:endParaRPr lang="en-US" altLang="ja-JP" dirty="0"/>
          </a:p>
          <a:p>
            <a:r>
              <a:rPr lang="en-US" altLang="ja-JP" dirty="0" smtClean="0"/>
              <a:t>D-MORE</a:t>
            </a:r>
          </a:p>
          <a:p>
            <a:pPr lvl="1"/>
            <a:r>
              <a:rPr lang="ja-JP" altLang="en-US" dirty="0" smtClean="0"/>
              <a:t>キーは全く失われなかった</a:t>
            </a:r>
            <a:endParaRPr lang="en-US" altLang="ja-JP" dirty="0" smtClean="0"/>
          </a:p>
          <a:p>
            <a:pPr lvl="1"/>
            <a:r>
              <a:rPr lang="en-US" altLang="ja-JP" dirty="0" smtClean="0"/>
              <a:t>TCP </a:t>
            </a:r>
            <a:r>
              <a:rPr lang="ja-JP" altLang="en-US" dirty="0" smtClean="0"/>
              <a:t>による再送は</a:t>
            </a:r>
            <a:r>
              <a:rPr lang="en-US" altLang="ja-JP" dirty="0" smtClean="0"/>
              <a:t/>
            </a:r>
            <a:br>
              <a:rPr lang="en-US" altLang="ja-JP" dirty="0" smtClean="0"/>
            </a:br>
            <a:r>
              <a:rPr lang="ja-JP" altLang="en-US" dirty="0" smtClean="0"/>
              <a:t>平均 </a:t>
            </a:r>
            <a:r>
              <a:rPr lang="en-US" altLang="ja-JP" dirty="0" smtClean="0"/>
              <a:t>8.5 </a:t>
            </a:r>
            <a:r>
              <a:rPr lang="ja-JP" altLang="en-US" dirty="0" smtClean="0"/>
              <a:t>回行われていた</a:t>
            </a:r>
            <a:endParaRPr lang="en-US" altLang="ja-JP" dirty="0"/>
          </a:p>
        </p:txBody>
      </p:sp>
      <p:graphicFrame>
        <p:nvGraphicFramePr>
          <p:cNvPr id="4" name="グラフ 3"/>
          <p:cNvGraphicFramePr/>
          <p:nvPr>
            <p:extLst>
              <p:ext uri="{D42A27DB-BD31-4B8C-83A1-F6EECF244321}">
                <p14:modId xmlns:p14="http://schemas.microsoft.com/office/powerpoint/2010/main" val="882338627"/>
              </p:ext>
            </p:extLst>
          </p:nvPr>
        </p:nvGraphicFramePr>
        <p:xfrm>
          <a:off x="4716016" y="3501008"/>
          <a:ext cx="4320000" cy="324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53117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ja-JP" altLang="en-US" dirty="0" smtClean="0"/>
              <a:t>実験</a:t>
            </a:r>
            <a:r>
              <a:rPr lang="en-US" altLang="ja-JP" dirty="0"/>
              <a:t>2</a:t>
            </a:r>
            <a:r>
              <a:rPr kumimoji="1" lang="en-US" altLang="ja-JP" dirty="0" smtClean="0"/>
              <a:t>: </a:t>
            </a:r>
            <a:r>
              <a:rPr lang="ja-JP" altLang="en-US" dirty="0" smtClean="0"/>
              <a:t>ドメイン</a:t>
            </a:r>
            <a:r>
              <a:rPr lang="en-US" altLang="ja-JP" dirty="0" smtClean="0"/>
              <a:t>R</a:t>
            </a:r>
            <a:r>
              <a:rPr kumimoji="1" lang="ja-JP" altLang="en-US" dirty="0" smtClean="0"/>
              <a:t>のオーバヘッド</a:t>
            </a:r>
            <a:endParaRPr kumimoji="1" lang="ja-JP" altLang="en-US" dirty="0"/>
          </a:p>
        </p:txBody>
      </p:sp>
      <p:sp>
        <p:nvSpPr>
          <p:cNvPr id="2" name="コンテンツ プレースホルダー 1"/>
          <p:cNvSpPr>
            <a:spLocks noGrp="1"/>
          </p:cNvSpPr>
          <p:nvPr>
            <p:ph idx="13"/>
          </p:nvPr>
        </p:nvSpPr>
        <p:spPr>
          <a:xfrm>
            <a:off x="467543" y="1340768"/>
            <a:ext cx="8568951" cy="5112568"/>
          </a:xfrm>
        </p:spPr>
        <p:txBody>
          <a:bodyPr/>
          <a:lstStyle/>
          <a:p>
            <a:r>
              <a:rPr lang="ja-JP" altLang="en-US" dirty="0"/>
              <a:t>キーボード</a:t>
            </a:r>
            <a:r>
              <a:rPr lang="ja-JP" altLang="en-US" dirty="0" smtClean="0"/>
              <a:t>入力の応答時間を測定</a:t>
            </a:r>
            <a:endParaRPr lang="en-US" altLang="ja-JP" dirty="0" smtClean="0"/>
          </a:p>
          <a:p>
            <a:pPr lvl="1"/>
            <a:r>
              <a:rPr lang="en-US" altLang="ja-JP" dirty="0"/>
              <a:t>VNC</a:t>
            </a:r>
            <a:r>
              <a:rPr lang="ja-JP" altLang="en-US" dirty="0"/>
              <a:t>または</a:t>
            </a:r>
            <a:r>
              <a:rPr lang="en-US" altLang="ja-JP" dirty="0"/>
              <a:t>SSH</a:t>
            </a:r>
            <a:r>
              <a:rPr lang="ja-JP" altLang="en-US" dirty="0"/>
              <a:t>でリモート</a:t>
            </a:r>
            <a:r>
              <a:rPr lang="ja-JP" altLang="en-US" dirty="0" smtClean="0"/>
              <a:t>接続</a:t>
            </a:r>
            <a:endParaRPr lang="en-US" altLang="ja-JP" dirty="0" smtClean="0"/>
          </a:p>
          <a:p>
            <a:pPr lvl="1"/>
            <a:r>
              <a:rPr lang="ja-JP" altLang="en-US" dirty="0" smtClean="0"/>
              <a:t>キー入力</a:t>
            </a:r>
            <a:r>
              <a:rPr lang="ja-JP" altLang="en-US" dirty="0"/>
              <a:t>を</a:t>
            </a:r>
            <a:r>
              <a:rPr lang="ja-JP" altLang="en-US" dirty="0" smtClean="0"/>
              <a:t>送信して</a:t>
            </a:r>
            <a:r>
              <a:rPr lang="ja-JP" altLang="en-US" dirty="0"/>
              <a:t>出力</a:t>
            </a:r>
            <a:r>
              <a:rPr lang="ja-JP" altLang="en-US" dirty="0" smtClean="0"/>
              <a:t>が送られてくるまでの時間を測定</a:t>
            </a:r>
            <a:endParaRPr lang="en-US" altLang="ja-JP" dirty="0" smtClean="0"/>
          </a:p>
          <a:p>
            <a:pPr lvl="2"/>
            <a:endParaRPr lang="en-US" altLang="ja-JP" dirty="0"/>
          </a:p>
          <a:p>
            <a:r>
              <a:rPr lang="ja-JP" altLang="en-US" dirty="0"/>
              <a:t>実験結果</a:t>
            </a:r>
            <a:endParaRPr lang="en-US" altLang="ja-JP" dirty="0"/>
          </a:p>
          <a:p>
            <a:pPr lvl="1"/>
            <a:r>
              <a:rPr lang="ja-JP" altLang="en-US" dirty="0"/>
              <a:t>いずれ</a:t>
            </a:r>
            <a:r>
              <a:rPr lang="ja-JP" altLang="en-US" dirty="0" smtClean="0"/>
              <a:t>の場合もオーバヘッド</a:t>
            </a:r>
            <a:r>
              <a:rPr lang="en-US" altLang="ja-JP" dirty="0" smtClean="0"/>
              <a:t/>
            </a:r>
            <a:br>
              <a:rPr lang="en-US" altLang="ja-JP" dirty="0" smtClean="0"/>
            </a:br>
            <a:r>
              <a:rPr lang="ja-JP" altLang="en-US" dirty="0" smtClean="0"/>
              <a:t>はほとんど発生しなかった</a:t>
            </a:r>
            <a:endParaRPr lang="en-US" altLang="ja-JP" dirty="0" smtClean="0"/>
          </a:p>
          <a:p>
            <a:pPr lvl="2"/>
            <a:r>
              <a:rPr lang="en-US" altLang="ja-JP" dirty="0" smtClean="0"/>
              <a:t>VNC	</a:t>
            </a:r>
            <a:r>
              <a:rPr lang="en-US" altLang="ja-JP" dirty="0" smtClean="0">
                <a:latin typeface="IPAゴシック" panose="020B0509000000000000" pitchFamily="49" charset="-128"/>
                <a:ea typeface="IPAゴシック" panose="020B0509000000000000" pitchFamily="49" charset="-128"/>
              </a:rPr>
              <a:t>221</a:t>
            </a:r>
            <a:r>
              <a:rPr lang="en-US" altLang="ja-JP" dirty="0" smtClean="0"/>
              <a:t>μsec </a:t>
            </a:r>
            <a:r>
              <a:rPr lang="ja-JP" altLang="en-US" dirty="0" smtClean="0"/>
              <a:t>増加</a:t>
            </a:r>
            <a:endParaRPr lang="en-US" altLang="ja-JP" dirty="0" smtClean="0"/>
          </a:p>
          <a:p>
            <a:pPr lvl="2"/>
            <a:r>
              <a:rPr lang="en-US" altLang="ja-JP" dirty="0" smtClean="0"/>
              <a:t>SSH	</a:t>
            </a:r>
            <a:r>
              <a:rPr lang="ja-JP" altLang="en-US" dirty="0"/>
              <a:t>　</a:t>
            </a:r>
            <a:r>
              <a:rPr lang="en-US" altLang="ja-JP" dirty="0" smtClean="0">
                <a:latin typeface="IPAゴシック" panose="020B0509000000000000" pitchFamily="49" charset="-128"/>
                <a:ea typeface="IPAゴシック" panose="020B0509000000000000" pitchFamily="49" charset="-128"/>
              </a:rPr>
              <a:t>5</a:t>
            </a:r>
            <a:r>
              <a:rPr lang="en-US" altLang="ja-JP" dirty="0" smtClean="0"/>
              <a:t>μsec</a:t>
            </a:r>
            <a:r>
              <a:rPr lang="en-US" altLang="ja-JP" dirty="0" smtClean="0">
                <a:latin typeface="IPAゴシック" panose="020B0509000000000000" pitchFamily="49" charset="-128"/>
                <a:ea typeface="IPAゴシック" panose="020B0509000000000000" pitchFamily="49" charset="-128"/>
              </a:rPr>
              <a:t> </a:t>
            </a:r>
            <a:r>
              <a:rPr lang="ja-JP" altLang="en-US" dirty="0" smtClean="0"/>
              <a:t>増加</a:t>
            </a:r>
            <a:endParaRPr lang="en-US" altLang="ja-JP" dirty="0"/>
          </a:p>
          <a:p>
            <a:pPr lvl="1"/>
            <a:endParaRPr lang="en-US" altLang="ja-JP" dirty="0"/>
          </a:p>
          <a:p>
            <a:pPr lvl="1"/>
            <a:endParaRPr lang="en-US" altLang="ja-JP" dirty="0"/>
          </a:p>
        </p:txBody>
      </p:sp>
      <p:graphicFrame>
        <p:nvGraphicFramePr>
          <p:cNvPr id="7" name="グラフ 6"/>
          <p:cNvGraphicFramePr>
            <a:graphicFrameLocks/>
          </p:cNvGraphicFramePr>
          <p:nvPr>
            <p:extLst>
              <p:ext uri="{D42A27DB-BD31-4B8C-83A1-F6EECF244321}">
                <p14:modId xmlns:p14="http://schemas.microsoft.com/office/powerpoint/2010/main" val="1754139172"/>
              </p:ext>
            </p:extLst>
          </p:nvPr>
        </p:nvGraphicFramePr>
        <p:xfrm>
          <a:off x="4510904" y="3428999"/>
          <a:ext cx="2293344" cy="3312000"/>
        </p:xfrm>
        <a:graphic>
          <a:graphicData uri="http://schemas.openxmlformats.org/drawingml/2006/chart">
            <c:chart xmlns:c="http://schemas.openxmlformats.org/drawingml/2006/chart" xmlns:r="http://schemas.openxmlformats.org/officeDocument/2006/relationships" r:id="rId3"/>
          </a:graphicData>
        </a:graphic>
      </p:graphicFrame>
      <p:sp>
        <p:nvSpPr>
          <p:cNvPr id="8" name="正方形/長方形 7"/>
          <p:cNvSpPr/>
          <p:nvPr/>
        </p:nvSpPr>
        <p:spPr>
          <a:xfrm>
            <a:off x="5086968" y="6478736"/>
            <a:ext cx="1656184" cy="369332"/>
          </a:xfrm>
          <a:prstGeom prst="rect">
            <a:avLst/>
          </a:prstGeom>
        </p:spPr>
        <p:txBody>
          <a:bodyPr wrap="square">
            <a:spAutoFit/>
          </a:bodyPr>
          <a:lstStyle/>
          <a:p>
            <a:pPr algn="ctr"/>
            <a:r>
              <a:rPr lang="en-US" altLang="ja-JP"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VNC</a:t>
            </a:r>
            <a:endParaRPr lang="ja-JP" altLang="en-US"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9" name="正方形/長方形 8"/>
          <p:cNvSpPr/>
          <p:nvPr/>
        </p:nvSpPr>
        <p:spPr>
          <a:xfrm>
            <a:off x="7395722" y="6473214"/>
            <a:ext cx="1640773" cy="369332"/>
          </a:xfrm>
          <a:prstGeom prst="rect">
            <a:avLst/>
          </a:prstGeom>
        </p:spPr>
        <p:txBody>
          <a:bodyPr wrap="square">
            <a:spAutoFit/>
          </a:bodyPr>
          <a:lstStyle/>
          <a:p>
            <a:pPr algn="ctr"/>
            <a:r>
              <a:rPr lang="en-US" altLang="ja-JP"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SSH</a:t>
            </a:r>
            <a:endParaRPr lang="ja-JP" altLang="en-US"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graphicFrame>
        <p:nvGraphicFramePr>
          <p:cNvPr id="10" name="グラフ 9"/>
          <p:cNvGraphicFramePr>
            <a:graphicFrameLocks/>
          </p:cNvGraphicFramePr>
          <p:nvPr>
            <p:extLst>
              <p:ext uri="{D42A27DB-BD31-4B8C-83A1-F6EECF244321}">
                <p14:modId xmlns:p14="http://schemas.microsoft.com/office/powerpoint/2010/main" val="161493029"/>
              </p:ext>
            </p:extLst>
          </p:nvPr>
        </p:nvGraphicFramePr>
        <p:xfrm>
          <a:off x="6883064" y="3429000"/>
          <a:ext cx="2153431" cy="32940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49132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3"/>
          </p:nvPr>
        </p:nvSpPr>
        <p:spPr>
          <a:xfrm>
            <a:off x="453896" y="1340768"/>
            <a:ext cx="8496944" cy="6192688"/>
          </a:xfrm>
        </p:spPr>
        <p:txBody>
          <a:bodyPr>
            <a:normAutofit/>
          </a:bodyPr>
          <a:lstStyle/>
          <a:p>
            <a:r>
              <a:rPr lang="ja-JP" altLang="en-US" dirty="0" smtClean="0"/>
              <a:t>同期の影響を調べるために同時マイグレーションに要する時間を測定</a:t>
            </a:r>
            <a:endParaRPr lang="en-US" altLang="ja-JP" dirty="0" smtClean="0"/>
          </a:p>
          <a:p>
            <a:pPr lvl="1"/>
            <a:r>
              <a:rPr lang="en-US" altLang="ja-JP" dirty="0"/>
              <a:t>VNC</a:t>
            </a:r>
            <a:r>
              <a:rPr lang="ja-JP" altLang="en-US" dirty="0"/>
              <a:t>または</a:t>
            </a:r>
            <a:r>
              <a:rPr lang="en-US" altLang="ja-JP" dirty="0"/>
              <a:t>SSH</a:t>
            </a:r>
            <a:r>
              <a:rPr lang="ja-JP" altLang="en-US" dirty="0"/>
              <a:t>でリモート接続</a:t>
            </a:r>
          </a:p>
          <a:p>
            <a:pPr lvl="1"/>
            <a:r>
              <a:rPr lang="en-US" altLang="ja-JP" dirty="0"/>
              <a:t>D-MORE</a:t>
            </a:r>
            <a:r>
              <a:rPr lang="ja-JP" altLang="en-US" dirty="0"/>
              <a:t>：入力あり，なしの場合</a:t>
            </a:r>
          </a:p>
          <a:p>
            <a:pPr lvl="1"/>
            <a:r>
              <a:rPr lang="ja-JP" altLang="en-US" dirty="0"/>
              <a:t>比較対象</a:t>
            </a:r>
            <a:r>
              <a:rPr lang="ja-JP" altLang="en-US" dirty="0" smtClean="0"/>
              <a:t>：同期を</a:t>
            </a:r>
            <a:r>
              <a:rPr lang="ja-JP" altLang="en-US" dirty="0"/>
              <a:t>せず</a:t>
            </a:r>
            <a:r>
              <a:rPr lang="ja-JP" altLang="en-US" dirty="0" smtClean="0"/>
              <a:t>に</a:t>
            </a:r>
            <a:r>
              <a:rPr lang="en-US" altLang="ja-JP" dirty="0" smtClean="0"/>
              <a:t>2</a:t>
            </a:r>
            <a:r>
              <a:rPr lang="ja-JP" altLang="en-US" dirty="0" err="1"/>
              <a:t>つの</a:t>
            </a:r>
            <a:r>
              <a:rPr lang="en-US" altLang="ja-JP" dirty="0" smtClean="0"/>
              <a:t>VM</a:t>
            </a:r>
            <a:r>
              <a:rPr lang="ja-JP" altLang="en-US" dirty="0"/>
              <a:t>を</a:t>
            </a:r>
            <a:r>
              <a:rPr lang="ja-JP" altLang="en-US" dirty="0" smtClean="0"/>
              <a:t>マイグレーション</a:t>
            </a:r>
            <a:endParaRPr lang="ja-JP" altLang="en-US" dirty="0"/>
          </a:p>
          <a:p>
            <a:pPr lvl="1"/>
            <a:endParaRPr lang="en-US" altLang="ja-JP" sz="1200" dirty="0"/>
          </a:p>
          <a:p>
            <a:r>
              <a:rPr lang="ja-JP" altLang="en-US" dirty="0"/>
              <a:t>実験結果</a:t>
            </a:r>
            <a:endParaRPr lang="en-US" altLang="ja-JP" dirty="0"/>
          </a:p>
          <a:p>
            <a:pPr lvl="1"/>
            <a:r>
              <a:rPr lang="ja-JP" altLang="en-US" dirty="0"/>
              <a:t>同期の</a:t>
            </a:r>
            <a:r>
              <a:rPr lang="ja-JP" altLang="en-US" dirty="0" smtClean="0"/>
              <a:t>影響は小さい</a:t>
            </a:r>
            <a:endParaRPr lang="en-US" altLang="ja-JP" dirty="0" smtClean="0"/>
          </a:p>
          <a:p>
            <a:pPr lvl="2">
              <a:tabLst>
                <a:tab pos="1612900" algn="l"/>
              </a:tabLst>
            </a:pPr>
            <a:r>
              <a:rPr lang="en-US" altLang="ja-JP" dirty="0" smtClean="0"/>
              <a:t>VNC	</a:t>
            </a:r>
            <a:r>
              <a:rPr lang="en-US" altLang="ja-JP" dirty="0" err="1" smtClean="0"/>
              <a:t>最大</a:t>
            </a:r>
            <a:r>
              <a:rPr lang="en-US" altLang="ja-JP" dirty="0" smtClean="0"/>
              <a:t> 1.6 sec</a:t>
            </a:r>
          </a:p>
          <a:p>
            <a:pPr lvl="2">
              <a:tabLst>
                <a:tab pos="1612900" algn="l"/>
              </a:tabLst>
            </a:pPr>
            <a:r>
              <a:rPr lang="en-US" altLang="ja-JP" dirty="0" smtClean="0"/>
              <a:t>SSH	</a:t>
            </a:r>
            <a:r>
              <a:rPr lang="en-US" altLang="ja-JP" dirty="0" err="1" smtClean="0"/>
              <a:t>最大</a:t>
            </a:r>
            <a:r>
              <a:rPr lang="en-US" altLang="ja-JP" dirty="0" smtClean="0"/>
              <a:t> 0.4 sec</a:t>
            </a:r>
            <a:endParaRPr lang="en-US" altLang="ja-JP" dirty="0"/>
          </a:p>
          <a:p>
            <a:pPr lvl="1"/>
            <a:r>
              <a:rPr lang="ja-JP" altLang="en-US" dirty="0"/>
              <a:t>入力を行っていると増加</a:t>
            </a:r>
          </a:p>
          <a:p>
            <a:pPr lvl="2"/>
            <a:r>
              <a:rPr lang="ja-JP" altLang="en-US" dirty="0"/>
              <a:t>書き換えられるメモリ量が</a:t>
            </a:r>
            <a:br>
              <a:rPr lang="ja-JP" altLang="en-US" dirty="0"/>
            </a:br>
            <a:r>
              <a:rPr lang="ja-JP" altLang="en-US" dirty="0"/>
              <a:t>多くなるため</a:t>
            </a:r>
          </a:p>
          <a:p>
            <a:pPr lvl="1"/>
            <a:endParaRPr kumimoji="1" lang="ja-JP" altLang="en-US" dirty="0"/>
          </a:p>
        </p:txBody>
      </p:sp>
      <p:graphicFrame>
        <p:nvGraphicFramePr>
          <p:cNvPr id="7" name="グラフ 6"/>
          <p:cNvGraphicFramePr>
            <a:graphicFrameLocks/>
          </p:cNvGraphicFramePr>
          <p:nvPr>
            <p:extLst>
              <p:ext uri="{D42A27DB-BD31-4B8C-83A1-F6EECF244321}">
                <p14:modId xmlns:p14="http://schemas.microsoft.com/office/powerpoint/2010/main" val="1150313432"/>
              </p:ext>
            </p:extLst>
          </p:nvPr>
        </p:nvGraphicFramePr>
        <p:xfrm>
          <a:off x="4283968" y="3356992"/>
          <a:ext cx="4838192" cy="3501008"/>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p:txBody>
          <a:bodyPr/>
          <a:lstStyle/>
          <a:p>
            <a:r>
              <a:rPr lang="ja-JP" altLang="en-US" dirty="0" smtClean="0"/>
              <a:t>実験</a:t>
            </a:r>
            <a:r>
              <a:rPr lang="ja-JP" altLang="en-US" dirty="0"/>
              <a:t>３</a:t>
            </a:r>
            <a:r>
              <a:rPr lang="en-US" altLang="ja-JP" dirty="0" smtClean="0"/>
              <a:t>: </a:t>
            </a:r>
            <a:r>
              <a:rPr lang="en-US" altLang="ja-JP" dirty="0" err="1" smtClean="0"/>
              <a:t>同時</a:t>
            </a:r>
            <a:r>
              <a:rPr lang="ja-JP" altLang="en-US" dirty="0" smtClean="0"/>
              <a:t>マイグレーション</a:t>
            </a:r>
            <a:r>
              <a:rPr lang="ja-JP" altLang="en-US" dirty="0"/>
              <a:t>時間</a:t>
            </a:r>
            <a:endParaRPr kumimoji="1" lang="ja-JP" altLang="en-US" dirty="0"/>
          </a:p>
        </p:txBody>
      </p:sp>
      <p:sp>
        <p:nvSpPr>
          <p:cNvPr id="9" name="正方形/長方形 8"/>
          <p:cNvSpPr/>
          <p:nvPr/>
        </p:nvSpPr>
        <p:spPr>
          <a:xfrm>
            <a:off x="7452320" y="5656202"/>
            <a:ext cx="1296144" cy="46166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2400"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VNC</a:t>
            </a:r>
            <a:endParaRPr lang="ja-JP" altLang="en-US" sz="2400"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spTree>
    <p:extLst>
      <p:ext uri="{BB962C8B-B14F-4D97-AF65-F5344CB8AC3E}">
        <p14:creationId xmlns:p14="http://schemas.microsoft.com/office/powerpoint/2010/main" val="1881010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3"/>
          </p:nvPr>
        </p:nvSpPr>
        <p:spPr>
          <a:xfrm>
            <a:off x="467544" y="1340768"/>
            <a:ext cx="8208912" cy="5112568"/>
          </a:xfrm>
        </p:spPr>
        <p:txBody>
          <a:bodyPr/>
          <a:lstStyle/>
          <a:p>
            <a:r>
              <a:rPr lang="ja-JP" altLang="en-US" dirty="0" smtClean="0"/>
              <a:t>仮想マシン（</a:t>
            </a:r>
            <a:r>
              <a:rPr lang="en-US" altLang="ja-JP" dirty="0" smtClean="0"/>
              <a:t>VM</a:t>
            </a:r>
            <a:r>
              <a:rPr lang="ja-JP" altLang="en-US" dirty="0" smtClean="0"/>
              <a:t>）をネットワーク経由でユーザに提供</a:t>
            </a:r>
            <a:endParaRPr lang="en-US" altLang="ja-JP" dirty="0" smtClean="0"/>
          </a:p>
          <a:p>
            <a:pPr lvl="1"/>
            <a:r>
              <a:rPr lang="ja-JP" altLang="en-US" dirty="0" smtClean="0"/>
              <a:t>ユーザが</a:t>
            </a:r>
            <a:r>
              <a:rPr lang="en-US" altLang="ja-JP" dirty="0"/>
              <a:t>VM</a:t>
            </a:r>
            <a:r>
              <a:rPr lang="ja-JP" altLang="en-US" dirty="0"/>
              <a:t>内のシステムを自由</a:t>
            </a:r>
            <a:r>
              <a:rPr lang="ja-JP" altLang="en-US" dirty="0" smtClean="0"/>
              <a:t>に管理できる</a:t>
            </a:r>
            <a:endParaRPr lang="en-US" altLang="ja-JP" dirty="0" smtClean="0"/>
          </a:p>
          <a:p>
            <a:r>
              <a:rPr kumimoji="1" lang="ja-JP" altLang="en-US" dirty="0" smtClean="0"/>
              <a:t>ユーザ</a:t>
            </a:r>
            <a:r>
              <a:rPr kumimoji="1" lang="en-US" altLang="ja-JP" dirty="0" smtClean="0"/>
              <a:t>VM</a:t>
            </a:r>
            <a:r>
              <a:rPr lang="ja-JP" altLang="en-US" dirty="0" smtClean="0"/>
              <a:t>内のリモート管理システム（</a:t>
            </a:r>
            <a:r>
              <a:rPr lang="en-US" altLang="ja-JP" dirty="0" smtClean="0"/>
              <a:t>RMS</a:t>
            </a:r>
            <a:r>
              <a:rPr lang="ja-JP" altLang="en-US" dirty="0" smtClean="0"/>
              <a:t>）サーバ</a:t>
            </a:r>
            <a:r>
              <a:rPr lang="en-US" altLang="ja-JP" dirty="0" smtClean="0"/>
              <a:t/>
            </a:r>
            <a:br>
              <a:rPr lang="en-US" altLang="ja-JP" dirty="0" smtClean="0"/>
            </a:br>
            <a:r>
              <a:rPr lang="ja-JP" altLang="en-US" dirty="0" smtClean="0"/>
              <a:t>に接続して管理</a:t>
            </a:r>
            <a:endParaRPr lang="en-US" altLang="ja-JP" dirty="0" smtClean="0"/>
          </a:p>
          <a:p>
            <a:pPr lvl="1"/>
            <a:r>
              <a:rPr kumimoji="1" lang="en-US" altLang="ja-JP" dirty="0" smtClean="0"/>
              <a:t>VM</a:t>
            </a:r>
            <a:r>
              <a:rPr kumimoji="1" lang="ja-JP" altLang="en-US" dirty="0" smtClean="0"/>
              <a:t>内のネットワーク障害時に管理が不可能になる</a:t>
            </a:r>
            <a:endParaRPr kumimoji="1" lang="en-US" altLang="ja-JP" dirty="0" smtClean="0"/>
          </a:p>
          <a:p>
            <a:pPr lvl="2"/>
            <a:r>
              <a:rPr lang="ja-JP" altLang="en-US" dirty="0" smtClean="0"/>
              <a:t>ネットワークの設定ミス</a:t>
            </a:r>
            <a:endParaRPr kumimoji="1" lang="ja-JP" altLang="en-US" dirty="0"/>
          </a:p>
        </p:txBody>
      </p:sp>
      <p:sp>
        <p:nvSpPr>
          <p:cNvPr id="5" name="角丸四角形 4"/>
          <p:cNvSpPr/>
          <p:nvPr/>
        </p:nvSpPr>
        <p:spPr>
          <a:xfrm>
            <a:off x="302457" y="4090014"/>
            <a:ext cx="1784048" cy="1381781"/>
          </a:xfrm>
          <a:prstGeom prst="roundRect">
            <a:avLst>
              <a:gd name="adj" fmla="val 2776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grpSp>
        <p:nvGrpSpPr>
          <p:cNvPr id="4" name="グループ化 3"/>
          <p:cNvGrpSpPr/>
          <p:nvPr/>
        </p:nvGrpSpPr>
        <p:grpSpPr>
          <a:xfrm>
            <a:off x="1305524" y="3849460"/>
            <a:ext cx="2042340" cy="1307732"/>
            <a:chOff x="1282174" y="3811012"/>
            <a:chExt cx="2042340" cy="1307732"/>
          </a:xfrm>
        </p:grpSpPr>
        <p:pic>
          <p:nvPicPr>
            <p:cNvPr id="1026" name="Picture 2" descr="C:\Users\kawasho\Downloads\Screenshot from 2015-02-09 15_42_2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2174" y="3811012"/>
              <a:ext cx="2042340" cy="1306872"/>
            </a:xfrm>
            <a:prstGeom prst="rect">
              <a:avLst/>
            </a:prstGeom>
            <a:noFill/>
            <a:extLst>
              <a:ext uri="{909E8E84-426E-40DD-AFC4-6F175D3DCCD1}">
                <a14:hiddenFill xmlns:a14="http://schemas.microsoft.com/office/drawing/2010/main">
                  <a:solidFill>
                    <a:srgbClr val="FFFFFF"/>
                  </a:solidFill>
                </a14:hiddenFill>
              </a:ext>
            </a:extLst>
          </p:spPr>
        </p:pic>
        <p:sp>
          <p:nvSpPr>
            <p:cNvPr id="66" name="正方形/長方形 65"/>
            <p:cNvSpPr/>
            <p:nvPr/>
          </p:nvSpPr>
          <p:spPr>
            <a:xfrm>
              <a:off x="2438083" y="4595524"/>
              <a:ext cx="873957" cy="523220"/>
            </a:xfrm>
            <a:prstGeom prst="rect">
              <a:avLst/>
            </a:prstGeom>
          </p:spPr>
          <p:txBody>
            <a:bodyPr wrap="none">
              <a:spAutoFit/>
            </a:bodyPr>
            <a:lstStyle/>
            <a:p>
              <a:pPr algn="r"/>
              <a:r>
                <a:rPr lang="en-US" altLang="ja-JP" sz="28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rPr>
                <a:t>SSH</a:t>
              </a:r>
              <a:endParaRPr lang="ja-JP" altLang="en-US" sz="2800" dirty="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endParaRPr>
            </a:p>
          </p:txBody>
        </p:sp>
      </p:grpSp>
      <p:sp>
        <p:nvSpPr>
          <p:cNvPr id="3" name="タイトル 2"/>
          <p:cNvSpPr>
            <a:spLocks noGrp="1"/>
          </p:cNvSpPr>
          <p:nvPr>
            <p:ph type="title"/>
          </p:nvPr>
        </p:nvSpPr>
        <p:spPr/>
        <p:txBody>
          <a:bodyPr/>
          <a:lstStyle/>
          <a:p>
            <a:r>
              <a:rPr kumimoji="1" lang="en-US" altLang="ja-JP" dirty="0" err="1" smtClean="0"/>
              <a:t>IaaS</a:t>
            </a:r>
            <a:r>
              <a:rPr kumimoji="1" lang="ja-JP" altLang="en-US" dirty="0" smtClean="0"/>
              <a:t>型クラウドにおける</a:t>
            </a:r>
            <a:r>
              <a:rPr lang="ja-JP" altLang="en-US" dirty="0"/>
              <a:t>リモート</a:t>
            </a:r>
            <a:r>
              <a:rPr kumimoji="1" lang="ja-JP" altLang="en-US" dirty="0" smtClean="0"/>
              <a:t>管理</a:t>
            </a:r>
            <a:endParaRPr kumimoji="1" lang="ja-JP" altLang="en-US" dirty="0"/>
          </a:p>
        </p:txBody>
      </p:sp>
      <p:pic>
        <p:nvPicPr>
          <p:cNvPr id="215" name="Picture 3" descr="C:\Users\kawasho\AppData\Local\Microsoft\Windows\Temporary Internet Files\Content.IE5\J3CFPBE6\MP900433092[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797549" y="3357301"/>
            <a:ext cx="6400800" cy="5193792"/>
          </a:xfrm>
          <a:prstGeom prst="rect">
            <a:avLst/>
          </a:prstGeom>
          <a:noFill/>
        </p:spPr>
      </p:pic>
      <p:pic>
        <p:nvPicPr>
          <p:cNvPr id="216" name="Picture 6" descr="C:\Users\kawasho\Downloads\system\system\6.wmf"/>
          <p:cNvPicPr>
            <a:picLocks noChangeAspect="1" noChangeArrowheads="1"/>
          </p:cNvPicPr>
          <p:nvPr/>
        </p:nvPicPr>
        <p:blipFill>
          <a:blip r:embed="rId5" cstate="print"/>
          <a:srcRect/>
          <a:stretch>
            <a:fillRect/>
          </a:stretch>
        </p:blipFill>
        <p:spPr bwMode="auto">
          <a:xfrm>
            <a:off x="8242796" y="4717282"/>
            <a:ext cx="1320601" cy="597555"/>
          </a:xfrm>
          <a:prstGeom prst="rect">
            <a:avLst/>
          </a:prstGeom>
          <a:noFill/>
        </p:spPr>
      </p:pic>
      <p:pic>
        <p:nvPicPr>
          <p:cNvPr id="217" name="Picture 6" descr="C:\Users\kawasho\Downloads\system\system\6.wmf"/>
          <p:cNvPicPr>
            <a:picLocks noChangeAspect="1" noChangeArrowheads="1"/>
          </p:cNvPicPr>
          <p:nvPr/>
        </p:nvPicPr>
        <p:blipFill>
          <a:blip r:embed="rId5" cstate="print"/>
          <a:srcRect/>
          <a:stretch>
            <a:fillRect/>
          </a:stretch>
        </p:blipFill>
        <p:spPr bwMode="auto">
          <a:xfrm>
            <a:off x="8395196" y="4869682"/>
            <a:ext cx="1320601" cy="597555"/>
          </a:xfrm>
          <a:prstGeom prst="rect">
            <a:avLst/>
          </a:prstGeom>
          <a:noFill/>
        </p:spPr>
      </p:pic>
      <p:pic>
        <p:nvPicPr>
          <p:cNvPr id="218" name="Picture 6" descr="C:\Users\kawasho\Downloads\system\system\6.wmf"/>
          <p:cNvPicPr>
            <a:picLocks noChangeAspect="1" noChangeArrowheads="1"/>
          </p:cNvPicPr>
          <p:nvPr/>
        </p:nvPicPr>
        <p:blipFill>
          <a:blip r:embed="rId5" cstate="print"/>
          <a:srcRect/>
          <a:stretch>
            <a:fillRect/>
          </a:stretch>
        </p:blipFill>
        <p:spPr bwMode="auto">
          <a:xfrm>
            <a:off x="8547596" y="5022082"/>
            <a:ext cx="1320601" cy="597555"/>
          </a:xfrm>
          <a:prstGeom prst="rect">
            <a:avLst/>
          </a:prstGeom>
          <a:noFill/>
        </p:spPr>
      </p:pic>
      <p:pic>
        <p:nvPicPr>
          <p:cNvPr id="219" name="Picture 6" descr="C:\Users\kawasho\Downloads\system\system\6.wmf"/>
          <p:cNvPicPr>
            <a:picLocks noChangeAspect="1" noChangeArrowheads="1"/>
          </p:cNvPicPr>
          <p:nvPr/>
        </p:nvPicPr>
        <p:blipFill>
          <a:blip r:embed="rId5" cstate="print"/>
          <a:srcRect/>
          <a:stretch>
            <a:fillRect/>
          </a:stretch>
        </p:blipFill>
        <p:spPr bwMode="auto">
          <a:xfrm>
            <a:off x="8699996" y="5174482"/>
            <a:ext cx="1320601" cy="597555"/>
          </a:xfrm>
          <a:prstGeom prst="rect">
            <a:avLst/>
          </a:prstGeom>
          <a:noFill/>
        </p:spPr>
      </p:pic>
      <p:pic>
        <p:nvPicPr>
          <p:cNvPr id="220" name="Picture 6" descr="C:\Users\kawasho\Downloads\system\system\6.wmf"/>
          <p:cNvPicPr>
            <a:picLocks noChangeAspect="1" noChangeArrowheads="1"/>
          </p:cNvPicPr>
          <p:nvPr/>
        </p:nvPicPr>
        <p:blipFill>
          <a:blip r:embed="rId5" cstate="print"/>
          <a:srcRect/>
          <a:stretch>
            <a:fillRect/>
          </a:stretch>
        </p:blipFill>
        <p:spPr bwMode="auto">
          <a:xfrm>
            <a:off x="8852396" y="5326882"/>
            <a:ext cx="1320601" cy="597555"/>
          </a:xfrm>
          <a:prstGeom prst="rect">
            <a:avLst/>
          </a:prstGeom>
          <a:noFill/>
        </p:spPr>
      </p:pic>
      <p:pic>
        <p:nvPicPr>
          <p:cNvPr id="221" name="Picture 6" descr="C:\Users\kawasho\Downloads\system\system\6.wmf"/>
          <p:cNvPicPr>
            <a:picLocks noChangeAspect="1" noChangeArrowheads="1"/>
          </p:cNvPicPr>
          <p:nvPr/>
        </p:nvPicPr>
        <p:blipFill>
          <a:blip r:embed="rId5" cstate="print"/>
          <a:srcRect/>
          <a:stretch>
            <a:fillRect/>
          </a:stretch>
        </p:blipFill>
        <p:spPr bwMode="auto">
          <a:xfrm>
            <a:off x="9004796" y="5479282"/>
            <a:ext cx="1320601" cy="597555"/>
          </a:xfrm>
          <a:prstGeom prst="rect">
            <a:avLst/>
          </a:prstGeom>
          <a:noFill/>
        </p:spPr>
      </p:pic>
      <p:pic>
        <p:nvPicPr>
          <p:cNvPr id="222" name="Picture 6" descr="C:\Users\kawasho\Downloads\system\system\6.wmf"/>
          <p:cNvPicPr>
            <a:picLocks noChangeAspect="1" noChangeArrowheads="1"/>
          </p:cNvPicPr>
          <p:nvPr/>
        </p:nvPicPr>
        <p:blipFill>
          <a:blip r:embed="rId5" cstate="print"/>
          <a:srcRect/>
          <a:stretch>
            <a:fillRect/>
          </a:stretch>
        </p:blipFill>
        <p:spPr bwMode="auto">
          <a:xfrm>
            <a:off x="9157196" y="5631682"/>
            <a:ext cx="1320601" cy="597555"/>
          </a:xfrm>
          <a:prstGeom prst="rect">
            <a:avLst/>
          </a:prstGeom>
          <a:noFill/>
        </p:spPr>
      </p:pic>
      <p:pic>
        <p:nvPicPr>
          <p:cNvPr id="223" name="Picture 6" descr="C:\Users\kawasho\Downloads\system\system\6.wmf"/>
          <p:cNvPicPr>
            <a:picLocks noChangeAspect="1" noChangeArrowheads="1"/>
          </p:cNvPicPr>
          <p:nvPr/>
        </p:nvPicPr>
        <p:blipFill>
          <a:blip r:embed="rId5" cstate="print"/>
          <a:srcRect/>
          <a:stretch>
            <a:fillRect/>
          </a:stretch>
        </p:blipFill>
        <p:spPr bwMode="auto">
          <a:xfrm>
            <a:off x="9157668" y="5649282"/>
            <a:ext cx="1320601" cy="597555"/>
          </a:xfrm>
          <a:prstGeom prst="rect">
            <a:avLst/>
          </a:prstGeom>
          <a:noFill/>
        </p:spPr>
      </p:pic>
      <p:pic>
        <p:nvPicPr>
          <p:cNvPr id="224" name="Picture 6" descr="C:\Users\kawasho\Downloads\system\system\6.wmf"/>
          <p:cNvPicPr>
            <a:picLocks noChangeAspect="1" noChangeArrowheads="1"/>
          </p:cNvPicPr>
          <p:nvPr/>
        </p:nvPicPr>
        <p:blipFill>
          <a:blip r:embed="rId5" cstate="print"/>
          <a:srcRect/>
          <a:stretch>
            <a:fillRect/>
          </a:stretch>
        </p:blipFill>
        <p:spPr bwMode="auto">
          <a:xfrm>
            <a:off x="7533853" y="4941477"/>
            <a:ext cx="1320601" cy="597555"/>
          </a:xfrm>
          <a:prstGeom prst="rect">
            <a:avLst/>
          </a:prstGeom>
          <a:noFill/>
        </p:spPr>
      </p:pic>
      <p:pic>
        <p:nvPicPr>
          <p:cNvPr id="225" name="Picture 6" descr="C:\Users\kawasho\Downloads\system\system\6.wmf"/>
          <p:cNvPicPr>
            <a:picLocks noChangeAspect="1" noChangeArrowheads="1"/>
          </p:cNvPicPr>
          <p:nvPr/>
        </p:nvPicPr>
        <p:blipFill>
          <a:blip r:embed="rId5" cstate="print"/>
          <a:srcRect/>
          <a:stretch>
            <a:fillRect/>
          </a:stretch>
        </p:blipFill>
        <p:spPr bwMode="auto">
          <a:xfrm>
            <a:off x="7686253" y="5093877"/>
            <a:ext cx="1320601" cy="597555"/>
          </a:xfrm>
          <a:prstGeom prst="rect">
            <a:avLst/>
          </a:prstGeom>
          <a:noFill/>
        </p:spPr>
      </p:pic>
      <p:pic>
        <p:nvPicPr>
          <p:cNvPr id="226" name="Picture 6" descr="C:\Users\kawasho\Downloads\system\system\6.wmf"/>
          <p:cNvPicPr>
            <a:picLocks noChangeAspect="1" noChangeArrowheads="1"/>
          </p:cNvPicPr>
          <p:nvPr/>
        </p:nvPicPr>
        <p:blipFill>
          <a:blip r:embed="rId5" cstate="print"/>
          <a:srcRect/>
          <a:stretch>
            <a:fillRect/>
          </a:stretch>
        </p:blipFill>
        <p:spPr bwMode="auto">
          <a:xfrm>
            <a:off x="7838653" y="5246277"/>
            <a:ext cx="1320601" cy="597555"/>
          </a:xfrm>
          <a:prstGeom prst="rect">
            <a:avLst/>
          </a:prstGeom>
          <a:noFill/>
        </p:spPr>
      </p:pic>
      <p:pic>
        <p:nvPicPr>
          <p:cNvPr id="227" name="Picture 6" descr="C:\Users\kawasho\Downloads\system\system\6.wmf"/>
          <p:cNvPicPr>
            <a:picLocks noChangeAspect="1" noChangeArrowheads="1"/>
          </p:cNvPicPr>
          <p:nvPr/>
        </p:nvPicPr>
        <p:blipFill>
          <a:blip r:embed="rId5" cstate="print"/>
          <a:srcRect/>
          <a:stretch>
            <a:fillRect/>
          </a:stretch>
        </p:blipFill>
        <p:spPr bwMode="auto">
          <a:xfrm>
            <a:off x="7991053" y="5398677"/>
            <a:ext cx="1320601" cy="597555"/>
          </a:xfrm>
          <a:prstGeom prst="rect">
            <a:avLst/>
          </a:prstGeom>
          <a:noFill/>
        </p:spPr>
      </p:pic>
      <p:pic>
        <p:nvPicPr>
          <p:cNvPr id="228" name="Picture 6" descr="C:\Users\kawasho\Downloads\system\system\6.wmf"/>
          <p:cNvPicPr>
            <a:picLocks noChangeAspect="1" noChangeArrowheads="1"/>
          </p:cNvPicPr>
          <p:nvPr/>
        </p:nvPicPr>
        <p:blipFill>
          <a:blip r:embed="rId5" cstate="print"/>
          <a:srcRect/>
          <a:stretch>
            <a:fillRect/>
          </a:stretch>
        </p:blipFill>
        <p:spPr bwMode="auto">
          <a:xfrm>
            <a:off x="8143453" y="5551077"/>
            <a:ext cx="1320601" cy="597555"/>
          </a:xfrm>
          <a:prstGeom prst="rect">
            <a:avLst/>
          </a:prstGeom>
          <a:noFill/>
        </p:spPr>
      </p:pic>
      <p:pic>
        <p:nvPicPr>
          <p:cNvPr id="229" name="Picture 6" descr="C:\Users\kawasho\Downloads\system\system\6.wmf"/>
          <p:cNvPicPr>
            <a:picLocks noChangeAspect="1" noChangeArrowheads="1"/>
          </p:cNvPicPr>
          <p:nvPr/>
        </p:nvPicPr>
        <p:blipFill>
          <a:blip r:embed="rId5" cstate="print"/>
          <a:srcRect/>
          <a:stretch>
            <a:fillRect/>
          </a:stretch>
        </p:blipFill>
        <p:spPr bwMode="auto">
          <a:xfrm>
            <a:off x="8295853" y="5703477"/>
            <a:ext cx="1320601" cy="597555"/>
          </a:xfrm>
          <a:prstGeom prst="rect">
            <a:avLst/>
          </a:prstGeom>
          <a:noFill/>
        </p:spPr>
      </p:pic>
      <p:pic>
        <p:nvPicPr>
          <p:cNvPr id="230" name="Picture 6" descr="C:\Users\kawasho\Downloads\system\system\6.wmf"/>
          <p:cNvPicPr>
            <a:picLocks noChangeAspect="1" noChangeArrowheads="1"/>
          </p:cNvPicPr>
          <p:nvPr/>
        </p:nvPicPr>
        <p:blipFill>
          <a:blip r:embed="rId5" cstate="print"/>
          <a:srcRect/>
          <a:stretch>
            <a:fillRect/>
          </a:stretch>
        </p:blipFill>
        <p:spPr bwMode="auto">
          <a:xfrm>
            <a:off x="8448253" y="5855877"/>
            <a:ext cx="1320601" cy="597555"/>
          </a:xfrm>
          <a:prstGeom prst="rect">
            <a:avLst/>
          </a:prstGeom>
          <a:noFill/>
        </p:spPr>
      </p:pic>
      <p:pic>
        <p:nvPicPr>
          <p:cNvPr id="231" name="Picture 6" descr="C:\Users\kawasho\Downloads\system\system\6.wmf"/>
          <p:cNvPicPr>
            <a:picLocks noChangeAspect="1" noChangeArrowheads="1"/>
          </p:cNvPicPr>
          <p:nvPr/>
        </p:nvPicPr>
        <p:blipFill>
          <a:blip r:embed="rId5" cstate="print"/>
          <a:srcRect/>
          <a:stretch>
            <a:fillRect/>
          </a:stretch>
        </p:blipFill>
        <p:spPr bwMode="auto">
          <a:xfrm>
            <a:off x="8600653" y="6008277"/>
            <a:ext cx="1320601" cy="597555"/>
          </a:xfrm>
          <a:prstGeom prst="rect">
            <a:avLst/>
          </a:prstGeom>
          <a:noFill/>
        </p:spPr>
      </p:pic>
      <p:pic>
        <p:nvPicPr>
          <p:cNvPr id="232" name="Picture 6" descr="C:\Users\kawasho\Downloads\system\system\6.wmf"/>
          <p:cNvPicPr>
            <a:picLocks noChangeAspect="1" noChangeArrowheads="1"/>
          </p:cNvPicPr>
          <p:nvPr/>
        </p:nvPicPr>
        <p:blipFill>
          <a:blip r:embed="rId5" cstate="print"/>
          <a:srcRect/>
          <a:stretch>
            <a:fillRect/>
          </a:stretch>
        </p:blipFill>
        <p:spPr bwMode="auto">
          <a:xfrm>
            <a:off x="6730628" y="5149330"/>
            <a:ext cx="1320601" cy="597555"/>
          </a:xfrm>
          <a:prstGeom prst="rect">
            <a:avLst/>
          </a:prstGeom>
          <a:noFill/>
        </p:spPr>
      </p:pic>
      <p:pic>
        <p:nvPicPr>
          <p:cNvPr id="233" name="Picture 6" descr="C:\Users\kawasho\Downloads\system\system\6.wmf"/>
          <p:cNvPicPr>
            <a:picLocks noChangeAspect="1" noChangeArrowheads="1"/>
          </p:cNvPicPr>
          <p:nvPr/>
        </p:nvPicPr>
        <p:blipFill>
          <a:blip r:embed="rId5" cstate="print"/>
          <a:srcRect/>
          <a:stretch>
            <a:fillRect/>
          </a:stretch>
        </p:blipFill>
        <p:spPr bwMode="auto">
          <a:xfrm>
            <a:off x="6883028" y="5301730"/>
            <a:ext cx="1320601" cy="597555"/>
          </a:xfrm>
          <a:prstGeom prst="rect">
            <a:avLst/>
          </a:prstGeom>
          <a:noFill/>
        </p:spPr>
      </p:pic>
      <p:pic>
        <p:nvPicPr>
          <p:cNvPr id="234" name="Picture 6" descr="C:\Users\kawasho\Downloads\system\system\6.wmf"/>
          <p:cNvPicPr>
            <a:picLocks noChangeAspect="1" noChangeArrowheads="1"/>
          </p:cNvPicPr>
          <p:nvPr/>
        </p:nvPicPr>
        <p:blipFill>
          <a:blip r:embed="rId5" cstate="print"/>
          <a:srcRect/>
          <a:stretch>
            <a:fillRect/>
          </a:stretch>
        </p:blipFill>
        <p:spPr bwMode="auto">
          <a:xfrm>
            <a:off x="7035428" y="5454130"/>
            <a:ext cx="1320601" cy="597555"/>
          </a:xfrm>
          <a:prstGeom prst="rect">
            <a:avLst/>
          </a:prstGeom>
          <a:noFill/>
        </p:spPr>
      </p:pic>
      <p:pic>
        <p:nvPicPr>
          <p:cNvPr id="235" name="Picture 6" descr="C:\Users\kawasho\Downloads\system\system\6.wmf"/>
          <p:cNvPicPr>
            <a:picLocks noChangeAspect="1" noChangeArrowheads="1"/>
          </p:cNvPicPr>
          <p:nvPr/>
        </p:nvPicPr>
        <p:blipFill>
          <a:blip r:embed="rId5" cstate="print"/>
          <a:srcRect/>
          <a:stretch>
            <a:fillRect/>
          </a:stretch>
        </p:blipFill>
        <p:spPr bwMode="auto">
          <a:xfrm>
            <a:off x="7187828" y="5606530"/>
            <a:ext cx="1320601" cy="597555"/>
          </a:xfrm>
          <a:prstGeom prst="rect">
            <a:avLst/>
          </a:prstGeom>
          <a:noFill/>
        </p:spPr>
      </p:pic>
      <p:pic>
        <p:nvPicPr>
          <p:cNvPr id="236" name="Picture 6" descr="C:\Users\kawasho\Downloads\system\system\6.wmf"/>
          <p:cNvPicPr>
            <a:picLocks noChangeAspect="1" noChangeArrowheads="1"/>
          </p:cNvPicPr>
          <p:nvPr/>
        </p:nvPicPr>
        <p:blipFill>
          <a:blip r:embed="rId5" cstate="print"/>
          <a:srcRect/>
          <a:stretch>
            <a:fillRect/>
          </a:stretch>
        </p:blipFill>
        <p:spPr bwMode="auto">
          <a:xfrm>
            <a:off x="7340228" y="5758930"/>
            <a:ext cx="1320601" cy="597555"/>
          </a:xfrm>
          <a:prstGeom prst="rect">
            <a:avLst/>
          </a:prstGeom>
          <a:noFill/>
        </p:spPr>
      </p:pic>
      <p:pic>
        <p:nvPicPr>
          <p:cNvPr id="237" name="Picture 6" descr="C:\Users\kawasho\Downloads\system\system\6.wmf"/>
          <p:cNvPicPr>
            <a:picLocks noChangeAspect="1" noChangeArrowheads="1"/>
          </p:cNvPicPr>
          <p:nvPr/>
        </p:nvPicPr>
        <p:blipFill>
          <a:blip r:embed="rId5" cstate="print"/>
          <a:srcRect/>
          <a:stretch>
            <a:fillRect/>
          </a:stretch>
        </p:blipFill>
        <p:spPr bwMode="auto">
          <a:xfrm>
            <a:off x="7492628" y="5911330"/>
            <a:ext cx="1320601" cy="597555"/>
          </a:xfrm>
          <a:prstGeom prst="rect">
            <a:avLst/>
          </a:prstGeom>
          <a:noFill/>
        </p:spPr>
      </p:pic>
      <p:pic>
        <p:nvPicPr>
          <p:cNvPr id="238" name="Picture 6" descr="C:\Users\kawasho\Downloads\system\system\6.wmf"/>
          <p:cNvPicPr>
            <a:picLocks noChangeAspect="1" noChangeArrowheads="1"/>
          </p:cNvPicPr>
          <p:nvPr/>
        </p:nvPicPr>
        <p:blipFill>
          <a:blip r:embed="rId5" cstate="print"/>
          <a:srcRect/>
          <a:stretch>
            <a:fillRect/>
          </a:stretch>
        </p:blipFill>
        <p:spPr bwMode="auto">
          <a:xfrm>
            <a:off x="7645028" y="6063730"/>
            <a:ext cx="1320601" cy="597555"/>
          </a:xfrm>
          <a:prstGeom prst="rect">
            <a:avLst/>
          </a:prstGeom>
          <a:noFill/>
        </p:spPr>
      </p:pic>
      <p:pic>
        <p:nvPicPr>
          <p:cNvPr id="239" name="Picture 6" descr="C:\Users\kawasho\Downloads\system\system\6.wmf"/>
          <p:cNvPicPr>
            <a:picLocks noChangeAspect="1" noChangeArrowheads="1"/>
          </p:cNvPicPr>
          <p:nvPr/>
        </p:nvPicPr>
        <p:blipFill>
          <a:blip r:embed="rId5" cstate="print"/>
          <a:srcRect/>
          <a:stretch>
            <a:fillRect/>
          </a:stretch>
        </p:blipFill>
        <p:spPr bwMode="auto">
          <a:xfrm>
            <a:off x="7797428" y="6216130"/>
            <a:ext cx="1320601" cy="597555"/>
          </a:xfrm>
          <a:prstGeom prst="rect">
            <a:avLst/>
          </a:prstGeom>
          <a:noFill/>
        </p:spPr>
      </p:pic>
      <p:pic>
        <p:nvPicPr>
          <p:cNvPr id="240" name="Picture 6" descr="C:\Users\kawasho\Downloads\system\system\6.wmf"/>
          <p:cNvPicPr>
            <a:picLocks noChangeAspect="1" noChangeArrowheads="1"/>
          </p:cNvPicPr>
          <p:nvPr/>
        </p:nvPicPr>
        <p:blipFill>
          <a:blip r:embed="rId5" cstate="print"/>
          <a:srcRect/>
          <a:stretch>
            <a:fillRect/>
          </a:stretch>
        </p:blipFill>
        <p:spPr bwMode="auto">
          <a:xfrm>
            <a:off x="5886053" y="5312811"/>
            <a:ext cx="1320601" cy="597555"/>
          </a:xfrm>
          <a:prstGeom prst="rect">
            <a:avLst/>
          </a:prstGeom>
          <a:noFill/>
        </p:spPr>
      </p:pic>
      <p:grpSp>
        <p:nvGrpSpPr>
          <p:cNvPr id="241" name="グループ化 240"/>
          <p:cNvGrpSpPr/>
          <p:nvPr/>
        </p:nvGrpSpPr>
        <p:grpSpPr>
          <a:xfrm>
            <a:off x="6813773" y="3717341"/>
            <a:ext cx="1454265" cy="1536569"/>
            <a:chOff x="5796138" y="476672"/>
            <a:chExt cx="1226716" cy="1296144"/>
          </a:xfrm>
        </p:grpSpPr>
        <p:pic>
          <p:nvPicPr>
            <p:cNvPr id="242" name="Picture 6" descr="C:\Users\kawasho\Downloads\system\system\6.wmf"/>
            <p:cNvPicPr>
              <a:picLocks noChangeAspect="1" noChangeArrowheads="1"/>
            </p:cNvPicPr>
            <p:nvPr/>
          </p:nvPicPr>
          <p:blipFill>
            <a:blip r:embed="rId5" cstate="print"/>
            <a:srcRect/>
            <a:stretch>
              <a:fillRect/>
            </a:stretch>
          </p:blipFill>
          <p:spPr bwMode="auto">
            <a:xfrm>
              <a:off x="5796138" y="1268760"/>
              <a:ext cx="1113966" cy="504056"/>
            </a:xfrm>
            <a:prstGeom prst="rect">
              <a:avLst/>
            </a:prstGeom>
            <a:noFill/>
          </p:spPr>
        </p:pic>
        <p:pic>
          <p:nvPicPr>
            <p:cNvPr id="243" name="Picture 7" descr="C:\Users\kawasho\Downloads\system\system\1.wmf"/>
            <p:cNvPicPr>
              <a:picLocks noChangeAspect="1" noChangeArrowheads="1"/>
            </p:cNvPicPr>
            <p:nvPr/>
          </p:nvPicPr>
          <p:blipFill>
            <a:blip r:embed="rId6" cstate="print"/>
            <a:srcRect/>
            <a:stretch>
              <a:fillRect/>
            </a:stretch>
          </p:blipFill>
          <p:spPr bwMode="auto">
            <a:xfrm>
              <a:off x="6228184" y="476672"/>
              <a:ext cx="794670" cy="1124309"/>
            </a:xfrm>
            <a:prstGeom prst="rect">
              <a:avLst/>
            </a:prstGeom>
            <a:noFill/>
          </p:spPr>
        </p:pic>
      </p:grpSp>
      <p:grpSp>
        <p:nvGrpSpPr>
          <p:cNvPr id="244" name="グループ化 243"/>
          <p:cNvGrpSpPr/>
          <p:nvPr/>
        </p:nvGrpSpPr>
        <p:grpSpPr>
          <a:xfrm>
            <a:off x="5733653" y="4221397"/>
            <a:ext cx="1454265" cy="1536569"/>
            <a:chOff x="5796138" y="476672"/>
            <a:chExt cx="1226716" cy="1296144"/>
          </a:xfrm>
        </p:grpSpPr>
        <p:pic>
          <p:nvPicPr>
            <p:cNvPr id="245" name="Picture 6" descr="C:\Users\kawasho\Downloads\system\system\6.wmf"/>
            <p:cNvPicPr>
              <a:picLocks noChangeAspect="1" noChangeArrowheads="1"/>
            </p:cNvPicPr>
            <p:nvPr/>
          </p:nvPicPr>
          <p:blipFill>
            <a:blip r:embed="rId5" cstate="print"/>
            <a:srcRect/>
            <a:stretch>
              <a:fillRect/>
            </a:stretch>
          </p:blipFill>
          <p:spPr bwMode="auto">
            <a:xfrm>
              <a:off x="5796138" y="1268760"/>
              <a:ext cx="1113966" cy="504056"/>
            </a:xfrm>
            <a:prstGeom prst="rect">
              <a:avLst/>
            </a:prstGeom>
            <a:noFill/>
          </p:spPr>
        </p:pic>
        <p:pic>
          <p:nvPicPr>
            <p:cNvPr id="246" name="Picture 7" descr="C:\Users\kawasho\Downloads\system\system\1.wmf"/>
            <p:cNvPicPr>
              <a:picLocks noChangeAspect="1" noChangeArrowheads="1"/>
            </p:cNvPicPr>
            <p:nvPr/>
          </p:nvPicPr>
          <p:blipFill>
            <a:blip r:embed="rId6" cstate="print"/>
            <a:srcRect/>
            <a:stretch>
              <a:fillRect/>
            </a:stretch>
          </p:blipFill>
          <p:spPr bwMode="auto">
            <a:xfrm>
              <a:off x="6228184" y="476672"/>
              <a:ext cx="794670" cy="1124309"/>
            </a:xfrm>
            <a:prstGeom prst="rect">
              <a:avLst/>
            </a:prstGeom>
            <a:noFill/>
          </p:spPr>
        </p:pic>
      </p:grpSp>
      <p:grpSp>
        <p:nvGrpSpPr>
          <p:cNvPr id="247" name="グループ化 246"/>
          <p:cNvGrpSpPr/>
          <p:nvPr/>
        </p:nvGrpSpPr>
        <p:grpSpPr>
          <a:xfrm>
            <a:off x="6941491" y="4412482"/>
            <a:ext cx="1484364" cy="1431350"/>
            <a:chOff x="6084168" y="4509120"/>
            <a:chExt cx="2016224" cy="1944216"/>
          </a:xfrm>
          <a:gradFill>
            <a:gsLst>
              <a:gs pos="60000">
                <a:schemeClr val="bg1"/>
              </a:gs>
              <a:gs pos="100000">
                <a:schemeClr val="accent1">
                  <a:lumMod val="75000"/>
                </a:schemeClr>
              </a:gs>
            </a:gsLst>
            <a:lin ang="5400000" scaled="0"/>
          </a:gradFill>
        </p:grpSpPr>
        <p:sp>
          <p:nvSpPr>
            <p:cNvPr id="248" name="正方形/長方形 247"/>
            <p:cNvSpPr/>
            <p:nvPr/>
          </p:nvSpPr>
          <p:spPr>
            <a:xfrm>
              <a:off x="6084168" y="4509120"/>
              <a:ext cx="2016224" cy="1944216"/>
            </a:xfrm>
            <a:prstGeom prst="rect">
              <a:avLst/>
            </a:prstGeom>
            <a:grpFill/>
            <a:ln>
              <a:solidFill>
                <a:srgbClr val="095B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pPr algn="ctr"/>
              <a:endParaRPr kumimoji="1" lang="ja-JP" altLang="en-US" dirty="0">
                <a:latin typeface="IPA Pゴシック" panose="020B0500000000000000" pitchFamily="50" charset="-128"/>
                <a:ea typeface="IPA Pゴシック" panose="020B0500000000000000" pitchFamily="50" charset="-128"/>
              </a:endParaRPr>
            </a:p>
          </p:txBody>
        </p:sp>
        <p:sp>
          <p:nvSpPr>
            <p:cNvPr id="249" name="テキスト ボックス 248"/>
            <p:cNvSpPr txBox="1"/>
            <p:nvPr/>
          </p:nvSpPr>
          <p:spPr>
            <a:xfrm>
              <a:off x="6417377" y="5065727"/>
              <a:ext cx="1349807" cy="627084"/>
            </a:xfrm>
            <a:prstGeom prst="rect">
              <a:avLst/>
            </a:prstGeom>
            <a:grpFill/>
            <a:effectLst/>
          </p:spPr>
          <p:txBody>
            <a:bodyPr vert="horz" wrap="square" rtlCol="0" anchor="t" anchorCtr="0">
              <a:spAutoFit/>
            </a:bodyPr>
            <a:lstStyle/>
            <a:p>
              <a:pPr algn="ctr"/>
              <a:r>
                <a:rPr kumimoji="1" lang="en-US" altLang="ja-JP" sz="2400" dirty="0" smtClean="0">
                  <a:latin typeface="IPA Pゴシック" panose="020B0500000000000000" pitchFamily="50" charset="-128"/>
                  <a:ea typeface="IPA Pゴシック" panose="020B0500000000000000" pitchFamily="50" charset="-128"/>
                </a:rPr>
                <a:t>VM</a:t>
              </a:r>
              <a:endParaRPr kumimoji="1" lang="ja-JP" altLang="en-US" dirty="0">
                <a:latin typeface="IPA Pゴシック" panose="020B0500000000000000" pitchFamily="50" charset="-128"/>
                <a:ea typeface="IPA Pゴシック" panose="020B0500000000000000" pitchFamily="50" charset="-128"/>
              </a:endParaRPr>
            </a:p>
          </p:txBody>
        </p:sp>
      </p:grpSp>
      <p:grpSp>
        <p:nvGrpSpPr>
          <p:cNvPr id="250" name="グループ化 249"/>
          <p:cNvGrpSpPr/>
          <p:nvPr/>
        </p:nvGrpSpPr>
        <p:grpSpPr>
          <a:xfrm>
            <a:off x="7093891" y="4564882"/>
            <a:ext cx="1484364" cy="1431350"/>
            <a:chOff x="6084168" y="4509120"/>
            <a:chExt cx="2016224" cy="1944216"/>
          </a:xfrm>
          <a:gradFill>
            <a:gsLst>
              <a:gs pos="60000">
                <a:schemeClr val="bg1"/>
              </a:gs>
              <a:gs pos="100000">
                <a:schemeClr val="accent1">
                  <a:lumMod val="75000"/>
                </a:schemeClr>
              </a:gs>
            </a:gsLst>
            <a:lin ang="5400000" scaled="0"/>
          </a:gradFill>
        </p:grpSpPr>
        <p:sp>
          <p:nvSpPr>
            <p:cNvPr id="251" name="正方形/長方形 250"/>
            <p:cNvSpPr/>
            <p:nvPr/>
          </p:nvSpPr>
          <p:spPr>
            <a:xfrm>
              <a:off x="6084168" y="4509120"/>
              <a:ext cx="2016224" cy="1944216"/>
            </a:xfrm>
            <a:prstGeom prst="rect">
              <a:avLst/>
            </a:prstGeom>
            <a:grpFill/>
            <a:ln>
              <a:solidFill>
                <a:srgbClr val="095B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pPr algn="ctr"/>
              <a:endParaRPr kumimoji="1" lang="ja-JP" altLang="en-US" dirty="0">
                <a:latin typeface="IPA Pゴシック" panose="020B0500000000000000" pitchFamily="50" charset="-128"/>
                <a:ea typeface="IPA Pゴシック" panose="020B0500000000000000" pitchFamily="50" charset="-128"/>
              </a:endParaRPr>
            </a:p>
          </p:txBody>
        </p:sp>
        <p:sp>
          <p:nvSpPr>
            <p:cNvPr id="252" name="テキスト ボックス 251"/>
            <p:cNvSpPr txBox="1"/>
            <p:nvPr/>
          </p:nvSpPr>
          <p:spPr>
            <a:xfrm>
              <a:off x="6417377" y="5065727"/>
              <a:ext cx="1349807" cy="627084"/>
            </a:xfrm>
            <a:prstGeom prst="rect">
              <a:avLst/>
            </a:prstGeom>
            <a:grpFill/>
            <a:effectLst/>
          </p:spPr>
          <p:txBody>
            <a:bodyPr vert="horz" wrap="square" rtlCol="0" anchor="t" anchorCtr="0">
              <a:spAutoFit/>
            </a:bodyPr>
            <a:lstStyle/>
            <a:p>
              <a:pPr algn="ctr"/>
              <a:r>
                <a:rPr kumimoji="1" lang="en-US" altLang="ja-JP" sz="2400" dirty="0" smtClean="0">
                  <a:latin typeface="IPA Pゴシック" panose="020B0500000000000000" pitchFamily="50" charset="-128"/>
                  <a:ea typeface="IPA Pゴシック" panose="020B0500000000000000" pitchFamily="50" charset="-128"/>
                </a:rPr>
                <a:t>VM</a:t>
              </a:r>
              <a:endParaRPr kumimoji="1" lang="ja-JP" altLang="en-US" dirty="0">
                <a:latin typeface="IPA Pゴシック" panose="020B0500000000000000" pitchFamily="50" charset="-128"/>
                <a:ea typeface="IPA Pゴシック" panose="020B0500000000000000" pitchFamily="50" charset="-128"/>
              </a:endParaRPr>
            </a:p>
          </p:txBody>
        </p:sp>
      </p:grpSp>
      <p:grpSp>
        <p:nvGrpSpPr>
          <p:cNvPr id="253" name="グループ化 252"/>
          <p:cNvGrpSpPr/>
          <p:nvPr/>
        </p:nvGrpSpPr>
        <p:grpSpPr>
          <a:xfrm>
            <a:off x="7246291" y="4717282"/>
            <a:ext cx="1484364" cy="1431350"/>
            <a:chOff x="6084168" y="4509120"/>
            <a:chExt cx="2016224" cy="1944216"/>
          </a:xfrm>
          <a:gradFill>
            <a:gsLst>
              <a:gs pos="60000">
                <a:schemeClr val="bg1"/>
              </a:gs>
              <a:gs pos="100000">
                <a:schemeClr val="accent1">
                  <a:lumMod val="75000"/>
                </a:schemeClr>
              </a:gs>
            </a:gsLst>
            <a:lin ang="5400000" scaled="0"/>
          </a:gradFill>
        </p:grpSpPr>
        <p:sp>
          <p:nvSpPr>
            <p:cNvPr id="254" name="正方形/長方形 253"/>
            <p:cNvSpPr/>
            <p:nvPr/>
          </p:nvSpPr>
          <p:spPr>
            <a:xfrm>
              <a:off x="6084168" y="4509120"/>
              <a:ext cx="2016224" cy="1944216"/>
            </a:xfrm>
            <a:prstGeom prst="rect">
              <a:avLst/>
            </a:prstGeom>
            <a:grpFill/>
            <a:ln>
              <a:solidFill>
                <a:srgbClr val="095B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pPr algn="ctr"/>
              <a:endParaRPr kumimoji="1" lang="ja-JP" altLang="en-US" dirty="0">
                <a:latin typeface="IPA Pゴシック" panose="020B0500000000000000" pitchFamily="50" charset="-128"/>
                <a:ea typeface="IPA Pゴシック" panose="020B0500000000000000" pitchFamily="50" charset="-128"/>
              </a:endParaRPr>
            </a:p>
          </p:txBody>
        </p:sp>
        <p:sp>
          <p:nvSpPr>
            <p:cNvPr id="255" name="テキスト ボックス 254"/>
            <p:cNvSpPr txBox="1"/>
            <p:nvPr/>
          </p:nvSpPr>
          <p:spPr>
            <a:xfrm>
              <a:off x="6417377" y="5065727"/>
              <a:ext cx="1349807" cy="627084"/>
            </a:xfrm>
            <a:prstGeom prst="rect">
              <a:avLst/>
            </a:prstGeom>
            <a:grpFill/>
            <a:effectLst/>
          </p:spPr>
          <p:txBody>
            <a:bodyPr vert="horz" wrap="square" rtlCol="0" anchor="t" anchorCtr="0">
              <a:spAutoFit/>
            </a:bodyPr>
            <a:lstStyle/>
            <a:p>
              <a:pPr algn="ctr"/>
              <a:r>
                <a:rPr kumimoji="1" lang="en-US" altLang="ja-JP" sz="2400" dirty="0" smtClean="0">
                  <a:latin typeface="IPA Pゴシック" panose="020B0500000000000000" pitchFamily="50" charset="-128"/>
                  <a:ea typeface="IPA Pゴシック" panose="020B0500000000000000" pitchFamily="50" charset="-128"/>
                </a:rPr>
                <a:t>VM</a:t>
              </a:r>
              <a:endParaRPr kumimoji="1" lang="ja-JP" altLang="en-US" dirty="0">
                <a:latin typeface="IPA Pゴシック" panose="020B0500000000000000" pitchFamily="50" charset="-128"/>
                <a:ea typeface="IPA Pゴシック" panose="020B0500000000000000" pitchFamily="50" charset="-128"/>
              </a:endParaRPr>
            </a:p>
          </p:txBody>
        </p:sp>
      </p:grpSp>
      <p:grpSp>
        <p:nvGrpSpPr>
          <p:cNvPr id="256" name="グループ化 255"/>
          <p:cNvGrpSpPr/>
          <p:nvPr/>
        </p:nvGrpSpPr>
        <p:grpSpPr>
          <a:xfrm>
            <a:off x="7398691" y="4869682"/>
            <a:ext cx="1484364" cy="1431350"/>
            <a:chOff x="6084168" y="4509120"/>
            <a:chExt cx="2016224" cy="1944216"/>
          </a:xfrm>
          <a:gradFill>
            <a:gsLst>
              <a:gs pos="60000">
                <a:schemeClr val="bg1"/>
              </a:gs>
              <a:gs pos="100000">
                <a:schemeClr val="accent1">
                  <a:lumMod val="75000"/>
                </a:schemeClr>
              </a:gs>
            </a:gsLst>
            <a:lin ang="5400000" scaled="0"/>
          </a:gradFill>
        </p:grpSpPr>
        <p:sp>
          <p:nvSpPr>
            <p:cNvPr id="257" name="正方形/長方形 256"/>
            <p:cNvSpPr/>
            <p:nvPr/>
          </p:nvSpPr>
          <p:spPr>
            <a:xfrm>
              <a:off x="6084168" y="4509120"/>
              <a:ext cx="2016224" cy="1944216"/>
            </a:xfrm>
            <a:prstGeom prst="rect">
              <a:avLst/>
            </a:prstGeom>
            <a:grpFill/>
            <a:ln>
              <a:solidFill>
                <a:srgbClr val="095B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pPr algn="ctr"/>
              <a:endParaRPr kumimoji="1" lang="ja-JP" altLang="en-US" dirty="0">
                <a:latin typeface="IPA Pゴシック" panose="020B0500000000000000" pitchFamily="50" charset="-128"/>
                <a:ea typeface="IPA Pゴシック" panose="020B0500000000000000" pitchFamily="50" charset="-128"/>
              </a:endParaRPr>
            </a:p>
          </p:txBody>
        </p:sp>
        <p:sp>
          <p:nvSpPr>
            <p:cNvPr id="258" name="テキスト ボックス 257"/>
            <p:cNvSpPr txBox="1"/>
            <p:nvPr/>
          </p:nvSpPr>
          <p:spPr>
            <a:xfrm>
              <a:off x="6084168" y="4573883"/>
              <a:ext cx="2016224" cy="627084"/>
            </a:xfrm>
            <a:prstGeom prst="rect">
              <a:avLst/>
            </a:prstGeom>
            <a:noFill/>
            <a:effectLst/>
          </p:spPr>
          <p:txBody>
            <a:bodyPr vert="horz" wrap="square" rtlCol="0" anchor="t" anchorCtr="0">
              <a:spAutoFit/>
            </a:bodyPr>
            <a:lstStyle/>
            <a:p>
              <a:pPr algn="ctr"/>
              <a:r>
                <a:rPr kumimoji="1" lang="en-US" altLang="ja-JP" sz="2400" dirty="0" smtClean="0">
                  <a:latin typeface="IPA Pゴシック" panose="020B0500000000000000" pitchFamily="50" charset="-128"/>
                  <a:ea typeface="IPA Pゴシック" panose="020B0500000000000000" pitchFamily="50" charset="-128"/>
                </a:rPr>
                <a:t>VM</a:t>
              </a:r>
              <a:endParaRPr kumimoji="1" lang="ja-JP" altLang="en-US" dirty="0">
                <a:latin typeface="IPA Pゴシック" panose="020B0500000000000000" pitchFamily="50" charset="-128"/>
                <a:ea typeface="IPA Pゴシック" panose="020B0500000000000000" pitchFamily="50" charset="-128"/>
              </a:endParaRPr>
            </a:p>
          </p:txBody>
        </p:sp>
      </p:grpSp>
      <p:pic>
        <p:nvPicPr>
          <p:cNvPr id="259" name="Picture 6" descr="C:\Users\kawasho\Downloads\system\system\6.wmf"/>
          <p:cNvPicPr>
            <a:picLocks noChangeAspect="1" noChangeArrowheads="1"/>
          </p:cNvPicPr>
          <p:nvPr/>
        </p:nvPicPr>
        <p:blipFill>
          <a:blip r:embed="rId5" cstate="print"/>
          <a:srcRect/>
          <a:stretch>
            <a:fillRect/>
          </a:stretch>
        </p:blipFill>
        <p:spPr bwMode="auto">
          <a:xfrm>
            <a:off x="5886053" y="5312811"/>
            <a:ext cx="1320601" cy="597555"/>
          </a:xfrm>
          <a:prstGeom prst="rect">
            <a:avLst/>
          </a:prstGeom>
          <a:noFill/>
        </p:spPr>
      </p:pic>
      <p:pic>
        <p:nvPicPr>
          <p:cNvPr id="260" name="Picture 6" descr="C:\Users\kawasho\Downloads\system\system\6.wmf"/>
          <p:cNvPicPr>
            <a:picLocks noChangeAspect="1" noChangeArrowheads="1"/>
          </p:cNvPicPr>
          <p:nvPr/>
        </p:nvPicPr>
        <p:blipFill>
          <a:blip r:embed="rId5" cstate="print"/>
          <a:srcRect/>
          <a:stretch>
            <a:fillRect/>
          </a:stretch>
        </p:blipFill>
        <p:spPr bwMode="auto">
          <a:xfrm>
            <a:off x="6038453" y="5465211"/>
            <a:ext cx="1320601" cy="597555"/>
          </a:xfrm>
          <a:prstGeom prst="rect">
            <a:avLst/>
          </a:prstGeom>
          <a:noFill/>
        </p:spPr>
      </p:pic>
      <p:pic>
        <p:nvPicPr>
          <p:cNvPr id="261" name="Picture 6" descr="C:\Users\kawasho\Downloads\system\system\6.wmf"/>
          <p:cNvPicPr>
            <a:picLocks noChangeAspect="1" noChangeArrowheads="1"/>
          </p:cNvPicPr>
          <p:nvPr/>
        </p:nvPicPr>
        <p:blipFill>
          <a:blip r:embed="rId5" cstate="print"/>
          <a:srcRect/>
          <a:stretch>
            <a:fillRect/>
          </a:stretch>
        </p:blipFill>
        <p:spPr bwMode="auto">
          <a:xfrm>
            <a:off x="6190853" y="5617611"/>
            <a:ext cx="1320601" cy="597555"/>
          </a:xfrm>
          <a:prstGeom prst="rect">
            <a:avLst/>
          </a:prstGeom>
          <a:noFill/>
        </p:spPr>
      </p:pic>
      <p:pic>
        <p:nvPicPr>
          <p:cNvPr id="262" name="Picture 6" descr="C:\Users\kawasho\Downloads\system\system\6.wmf"/>
          <p:cNvPicPr>
            <a:picLocks noChangeAspect="1" noChangeArrowheads="1"/>
          </p:cNvPicPr>
          <p:nvPr/>
        </p:nvPicPr>
        <p:blipFill>
          <a:blip r:embed="rId5" cstate="print"/>
          <a:srcRect/>
          <a:stretch>
            <a:fillRect/>
          </a:stretch>
        </p:blipFill>
        <p:spPr bwMode="auto">
          <a:xfrm>
            <a:off x="6343253" y="5770011"/>
            <a:ext cx="1320601" cy="597555"/>
          </a:xfrm>
          <a:prstGeom prst="rect">
            <a:avLst/>
          </a:prstGeom>
          <a:noFill/>
        </p:spPr>
      </p:pic>
      <p:pic>
        <p:nvPicPr>
          <p:cNvPr id="263" name="Picture 6" descr="C:\Users\kawasho\Downloads\system\system\6.wmf"/>
          <p:cNvPicPr>
            <a:picLocks noChangeAspect="1" noChangeArrowheads="1"/>
          </p:cNvPicPr>
          <p:nvPr/>
        </p:nvPicPr>
        <p:blipFill>
          <a:blip r:embed="rId5" cstate="print"/>
          <a:srcRect/>
          <a:stretch>
            <a:fillRect/>
          </a:stretch>
        </p:blipFill>
        <p:spPr bwMode="auto">
          <a:xfrm>
            <a:off x="6495653" y="5922411"/>
            <a:ext cx="1320601" cy="597555"/>
          </a:xfrm>
          <a:prstGeom prst="rect">
            <a:avLst/>
          </a:prstGeom>
          <a:noFill/>
        </p:spPr>
      </p:pic>
      <p:pic>
        <p:nvPicPr>
          <p:cNvPr id="264" name="Picture 6" descr="C:\Users\kawasho\Downloads\system\system\6.wmf"/>
          <p:cNvPicPr>
            <a:picLocks noChangeAspect="1" noChangeArrowheads="1"/>
          </p:cNvPicPr>
          <p:nvPr/>
        </p:nvPicPr>
        <p:blipFill>
          <a:blip r:embed="rId5" cstate="print"/>
          <a:srcRect/>
          <a:stretch>
            <a:fillRect/>
          </a:stretch>
        </p:blipFill>
        <p:spPr bwMode="auto">
          <a:xfrm>
            <a:off x="6648053" y="6074811"/>
            <a:ext cx="1320601" cy="597555"/>
          </a:xfrm>
          <a:prstGeom prst="rect">
            <a:avLst/>
          </a:prstGeom>
          <a:noFill/>
        </p:spPr>
      </p:pic>
      <p:pic>
        <p:nvPicPr>
          <p:cNvPr id="265" name="Picture 6" descr="C:\Users\kawasho\Downloads\system\system\6.wmf"/>
          <p:cNvPicPr>
            <a:picLocks noChangeAspect="1" noChangeArrowheads="1"/>
          </p:cNvPicPr>
          <p:nvPr/>
        </p:nvPicPr>
        <p:blipFill>
          <a:blip r:embed="rId5" cstate="print"/>
          <a:srcRect/>
          <a:stretch>
            <a:fillRect/>
          </a:stretch>
        </p:blipFill>
        <p:spPr bwMode="auto">
          <a:xfrm>
            <a:off x="6800453" y="6227211"/>
            <a:ext cx="1320601" cy="597555"/>
          </a:xfrm>
          <a:prstGeom prst="rect">
            <a:avLst/>
          </a:prstGeom>
          <a:noFill/>
        </p:spPr>
      </p:pic>
      <p:pic>
        <p:nvPicPr>
          <p:cNvPr id="266" name="Picture 6" descr="C:\Users\kawasho\Downloads\system\system\6.wmf"/>
          <p:cNvPicPr>
            <a:picLocks noChangeAspect="1" noChangeArrowheads="1"/>
          </p:cNvPicPr>
          <p:nvPr/>
        </p:nvPicPr>
        <p:blipFill>
          <a:blip r:embed="rId5" cstate="print"/>
          <a:srcRect/>
          <a:stretch>
            <a:fillRect/>
          </a:stretch>
        </p:blipFill>
        <p:spPr bwMode="auto">
          <a:xfrm>
            <a:off x="6952853" y="6379611"/>
            <a:ext cx="1320601" cy="597555"/>
          </a:xfrm>
          <a:prstGeom prst="rect">
            <a:avLst/>
          </a:prstGeom>
          <a:noFill/>
        </p:spPr>
      </p:pic>
      <p:sp>
        <p:nvSpPr>
          <p:cNvPr id="267" name="角丸四角形 266"/>
          <p:cNvSpPr/>
          <p:nvPr/>
        </p:nvSpPr>
        <p:spPr>
          <a:xfrm>
            <a:off x="4878752" y="5838181"/>
            <a:ext cx="1809725" cy="377949"/>
          </a:xfrm>
          <a:prstGeom prst="roundRect">
            <a:avLst/>
          </a:prstGeom>
          <a:gradFill>
            <a:gsLst>
              <a:gs pos="40000">
                <a:schemeClr val="accent3"/>
              </a:gs>
              <a:gs pos="100000">
                <a:schemeClr val="accent2">
                  <a:lumMod val="50000"/>
                </a:schemeClr>
              </a:gs>
            </a:gsLst>
            <a:lin ang="5400000" scaled="0"/>
          </a:gradFill>
          <a:ln cmpd="sng"/>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dirty="0" smtClean="0">
                <a:latin typeface="IPA Pゴシック" panose="020B0500000000000000" pitchFamily="50" charset="-128"/>
                <a:ea typeface="IPA Pゴシック" panose="020B0500000000000000" pitchFamily="50" charset="-128"/>
              </a:rPr>
              <a:t>管理</a:t>
            </a:r>
            <a:endParaRPr kumimoji="1" lang="ja-JP" altLang="en-US" dirty="0">
              <a:latin typeface="IPA Pゴシック" panose="020B0500000000000000" pitchFamily="50" charset="-128"/>
              <a:ea typeface="IPA Pゴシック" panose="020B0500000000000000" pitchFamily="50" charset="-128"/>
            </a:endParaRPr>
          </a:p>
        </p:txBody>
      </p:sp>
      <p:pic>
        <p:nvPicPr>
          <p:cNvPr id="268" name="Picture 449" descr="C:\Users\kawasho\Downloads\Computer-256.png"/>
          <p:cNvPicPr>
            <a:picLocks noChangeAspect="1" noChangeArrowheads="1"/>
          </p:cNvPicPr>
          <p:nvPr/>
        </p:nvPicPr>
        <p:blipFill>
          <a:blip r:embed="rId7" cstate="print"/>
          <a:srcRect/>
          <a:stretch>
            <a:fillRect/>
          </a:stretch>
        </p:blipFill>
        <p:spPr bwMode="auto">
          <a:xfrm flipH="1">
            <a:off x="2806584" y="5229200"/>
            <a:ext cx="1152128" cy="1152128"/>
          </a:xfrm>
          <a:prstGeom prst="rect">
            <a:avLst/>
          </a:prstGeom>
          <a:noFill/>
        </p:spPr>
      </p:pic>
      <p:pic>
        <p:nvPicPr>
          <p:cNvPr id="269" name="Picture 2" descr="C:\Users\kawasho\Downloads\User1-256.png"/>
          <p:cNvPicPr>
            <a:picLocks noChangeAspect="1" noChangeArrowheads="1"/>
          </p:cNvPicPr>
          <p:nvPr/>
        </p:nvPicPr>
        <p:blipFill>
          <a:blip r:embed="rId8" cstate="print"/>
          <a:srcRect/>
          <a:stretch>
            <a:fillRect/>
          </a:stretch>
        </p:blipFill>
        <p:spPr bwMode="auto">
          <a:xfrm flipH="1">
            <a:off x="2086504" y="5373216"/>
            <a:ext cx="1152128" cy="1152128"/>
          </a:xfrm>
          <a:prstGeom prst="rect">
            <a:avLst/>
          </a:prstGeom>
          <a:noFill/>
        </p:spPr>
      </p:pic>
      <p:grpSp>
        <p:nvGrpSpPr>
          <p:cNvPr id="270" name="グループ化 269"/>
          <p:cNvGrpSpPr/>
          <p:nvPr/>
        </p:nvGrpSpPr>
        <p:grpSpPr>
          <a:xfrm>
            <a:off x="251520" y="4709564"/>
            <a:ext cx="1861887" cy="1455740"/>
            <a:chOff x="607413" y="4830598"/>
            <a:chExt cx="1861887" cy="1455740"/>
          </a:xfrm>
        </p:grpSpPr>
        <p:pic>
          <p:nvPicPr>
            <p:cNvPr id="27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413" y="4830598"/>
              <a:ext cx="1861887" cy="1455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2" name="正方形/長方形 271"/>
            <p:cNvSpPr/>
            <p:nvPr/>
          </p:nvSpPr>
          <p:spPr>
            <a:xfrm>
              <a:off x="1519525" y="5745135"/>
              <a:ext cx="946093" cy="523220"/>
            </a:xfrm>
            <a:prstGeom prst="rect">
              <a:avLst/>
            </a:prstGeom>
          </p:spPr>
          <p:txBody>
            <a:bodyPr wrap="none">
              <a:spAutoFit/>
            </a:bodyPr>
            <a:lstStyle/>
            <a:p>
              <a:r>
                <a:rPr lang="en-US" altLang="ja-JP" sz="2800" dirty="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rPr>
                <a:t>VNC</a:t>
              </a:r>
              <a:endParaRPr lang="ja-JP" altLang="en-US" sz="2800" dirty="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endParaRPr>
            </a:p>
          </p:txBody>
        </p:sp>
      </p:grpSp>
      <p:sp>
        <p:nvSpPr>
          <p:cNvPr id="273" name="正方形/長方形 272"/>
          <p:cNvSpPr/>
          <p:nvPr/>
        </p:nvSpPr>
        <p:spPr>
          <a:xfrm>
            <a:off x="2723793" y="6076837"/>
            <a:ext cx="1560175" cy="648072"/>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RMS</a:t>
            </a:r>
            <a:br>
              <a:rPr lang="en-US" altLang="ja-JP" sz="16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br>
            <a:r>
              <a:rPr lang="ja-JP" altLang="en-US" sz="16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クライアント</a:t>
            </a:r>
            <a:endParaRPr lang="ja-JP" altLang="en-US" sz="1600" dirty="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274" name="正方形/長方形 273"/>
          <p:cNvSpPr/>
          <p:nvPr/>
        </p:nvSpPr>
        <p:spPr>
          <a:xfrm>
            <a:off x="7500880" y="5314837"/>
            <a:ext cx="1279376" cy="629587"/>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RMS</a:t>
            </a:r>
            <a:br>
              <a:rPr lang="en-US" altLang="ja-JP" sz="16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br>
            <a:r>
              <a:rPr lang="ja-JP" altLang="en-US" sz="16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サーバ</a:t>
            </a:r>
            <a:endParaRPr lang="ja-JP" altLang="en-US" sz="1600" dirty="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cxnSp>
        <p:nvCxnSpPr>
          <p:cNvPr id="275" name="直線矢印コネクタ 23"/>
          <p:cNvCxnSpPr>
            <a:stCxn id="273" idx="3"/>
            <a:endCxn id="274" idx="2"/>
          </p:cNvCxnSpPr>
          <p:nvPr/>
        </p:nvCxnSpPr>
        <p:spPr>
          <a:xfrm flipV="1">
            <a:off x="4283968" y="5944424"/>
            <a:ext cx="3856600" cy="456449"/>
          </a:xfrm>
          <a:prstGeom prst="bentConnector2">
            <a:avLst/>
          </a:prstGeom>
          <a:ln w="127000">
            <a:solidFill>
              <a:srgbClr val="FF0000"/>
            </a:solidFill>
            <a:headEnd type="stealth" w="med" len="med"/>
            <a:tailEnd type="stealth"/>
          </a:ln>
        </p:spPr>
        <p:style>
          <a:lnRef idx="1">
            <a:schemeClr val="accent1"/>
          </a:lnRef>
          <a:fillRef idx="0">
            <a:schemeClr val="accent1"/>
          </a:fillRef>
          <a:effectRef idx="0">
            <a:schemeClr val="accent1"/>
          </a:effectRef>
          <a:fontRef idx="minor">
            <a:schemeClr val="tx1"/>
          </a:fontRef>
        </p:style>
      </p:cxnSp>
      <p:sp>
        <p:nvSpPr>
          <p:cNvPr id="69" name="正方形/長方形 68"/>
          <p:cNvSpPr/>
          <p:nvPr/>
        </p:nvSpPr>
        <p:spPr>
          <a:xfrm>
            <a:off x="352163" y="4166204"/>
            <a:ext cx="950901" cy="523220"/>
          </a:xfrm>
          <a:prstGeom prst="rect">
            <a:avLst/>
          </a:prstGeom>
        </p:spPr>
        <p:txBody>
          <a:bodyPr wrap="none">
            <a:spAutoFit/>
          </a:bodyPr>
          <a:lstStyle/>
          <a:p>
            <a:r>
              <a:rPr lang="en-US" altLang="ja-JP" sz="2800"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rPr>
              <a:t>RMS</a:t>
            </a:r>
            <a:endParaRPr lang="ja-JP" altLang="en-US" sz="2800"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endParaRPr>
          </a:p>
        </p:txBody>
      </p:sp>
    </p:spTree>
    <p:extLst>
      <p:ext uri="{BB962C8B-B14F-4D97-AF65-F5344CB8AC3E}">
        <p14:creationId xmlns:p14="http://schemas.microsoft.com/office/powerpoint/2010/main" val="2974966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実験４</a:t>
            </a:r>
            <a:r>
              <a:rPr lang="en-US" altLang="ja-JP" dirty="0" smtClean="0"/>
              <a:t>: </a:t>
            </a:r>
            <a:r>
              <a:rPr lang="en-US" altLang="ja-JP" dirty="0"/>
              <a:t>VM</a:t>
            </a:r>
            <a:r>
              <a:rPr lang="ja-JP" altLang="en-US" dirty="0"/>
              <a:t>のダウンタイム</a:t>
            </a:r>
            <a:endParaRPr kumimoji="1" lang="ja-JP" altLang="en-US" dirty="0"/>
          </a:p>
        </p:txBody>
      </p:sp>
      <p:sp>
        <p:nvSpPr>
          <p:cNvPr id="2" name="コンテンツ プレースホルダー 1"/>
          <p:cNvSpPr>
            <a:spLocks noGrp="1"/>
          </p:cNvSpPr>
          <p:nvPr>
            <p:ph idx="13"/>
          </p:nvPr>
        </p:nvSpPr>
        <p:spPr>
          <a:xfrm>
            <a:off x="467544" y="1340768"/>
            <a:ext cx="8676456" cy="5517232"/>
          </a:xfrm>
        </p:spPr>
        <p:txBody>
          <a:bodyPr>
            <a:normAutofit/>
          </a:bodyPr>
          <a:lstStyle/>
          <a:p>
            <a:r>
              <a:rPr lang="ja-JP" altLang="en-US" dirty="0"/>
              <a:t>同時マイグレーション時の</a:t>
            </a:r>
            <a:r>
              <a:rPr lang="en-US" altLang="ja-JP" dirty="0"/>
              <a:t>VM</a:t>
            </a:r>
            <a:r>
              <a:rPr lang="ja-JP" altLang="en-US" dirty="0"/>
              <a:t>のダウンタイムを測定</a:t>
            </a:r>
            <a:endParaRPr lang="en-US" altLang="ja-JP" dirty="0"/>
          </a:p>
          <a:p>
            <a:pPr lvl="1"/>
            <a:r>
              <a:rPr lang="en-US" altLang="ja-JP" dirty="0"/>
              <a:t>VNC</a:t>
            </a:r>
            <a:r>
              <a:rPr lang="ja-JP" altLang="en-US" dirty="0"/>
              <a:t>でリモート接続</a:t>
            </a:r>
            <a:endParaRPr lang="en-US" altLang="ja-JP" dirty="0"/>
          </a:p>
          <a:p>
            <a:pPr lvl="1"/>
            <a:r>
              <a:rPr lang="en-US" altLang="ja-JP" dirty="0"/>
              <a:t>D-MORE: </a:t>
            </a:r>
            <a:r>
              <a:rPr lang="ja-JP" altLang="en-US" dirty="0"/>
              <a:t>入力あり，なしの場合</a:t>
            </a:r>
            <a:endParaRPr lang="en-US" altLang="ja-JP" dirty="0"/>
          </a:p>
          <a:p>
            <a:pPr lvl="1"/>
            <a:r>
              <a:rPr lang="ja-JP" altLang="en-US" dirty="0"/>
              <a:t>比較</a:t>
            </a:r>
            <a:r>
              <a:rPr lang="ja-JP" altLang="en-US" dirty="0" smtClean="0"/>
              <a:t>対象</a:t>
            </a:r>
            <a:r>
              <a:rPr lang="en-US" altLang="ja-JP" dirty="0" smtClean="0"/>
              <a:t>:</a:t>
            </a:r>
            <a:r>
              <a:rPr lang="ja-JP" altLang="en-US" dirty="0"/>
              <a:t> </a:t>
            </a:r>
            <a:r>
              <a:rPr lang="ja-JP" altLang="en-US" dirty="0" smtClean="0"/>
              <a:t>同期をせずに</a:t>
            </a:r>
            <a:r>
              <a:rPr lang="en-US" altLang="ja-JP" dirty="0" smtClean="0"/>
              <a:t>2</a:t>
            </a:r>
            <a:r>
              <a:rPr lang="ja-JP" altLang="en-US" dirty="0" err="1"/>
              <a:t>つの</a:t>
            </a:r>
            <a:r>
              <a:rPr lang="en-US" altLang="ja-JP" dirty="0" smtClean="0"/>
              <a:t>VM</a:t>
            </a:r>
            <a:r>
              <a:rPr lang="ja-JP" altLang="en-US" dirty="0" smtClean="0"/>
              <a:t>をマイグレーション</a:t>
            </a:r>
            <a:endParaRPr lang="en-US" altLang="ja-JP" dirty="0"/>
          </a:p>
          <a:p>
            <a:pPr lvl="1"/>
            <a:endParaRPr lang="en-US" altLang="ja-JP" dirty="0"/>
          </a:p>
          <a:p>
            <a:r>
              <a:rPr lang="ja-JP" altLang="en-US" dirty="0"/>
              <a:t>実験結果</a:t>
            </a:r>
            <a:endParaRPr lang="en-US" altLang="ja-JP" dirty="0"/>
          </a:p>
          <a:p>
            <a:pPr lvl="1"/>
            <a:r>
              <a:rPr lang="ja-JP" altLang="en-US" dirty="0"/>
              <a:t>ドメイン</a:t>
            </a:r>
            <a:r>
              <a:rPr lang="en-US" altLang="ja-JP" dirty="0"/>
              <a:t>R</a:t>
            </a:r>
            <a:r>
              <a:rPr lang="ja-JP" altLang="en-US" dirty="0"/>
              <a:t>への</a:t>
            </a:r>
            <a:r>
              <a:rPr lang="en-US" altLang="ja-JP" dirty="0"/>
              <a:t/>
            </a:r>
            <a:br>
              <a:rPr lang="en-US" altLang="ja-JP" dirty="0"/>
            </a:br>
            <a:r>
              <a:rPr lang="ja-JP" altLang="en-US" dirty="0"/>
              <a:t>影響は大きい</a:t>
            </a:r>
          </a:p>
          <a:p>
            <a:pPr lvl="2"/>
            <a:r>
              <a:rPr lang="ja-JP" altLang="en-US" dirty="0"/>
              <a:t>同期待ちの</a:t>
            </a:r>
            <a:r>
              <a:rPr lang="ja-JP" altLang="en-US" dirty="0" smtClean="0"/>
              <a:t>影響</a:t>
            </a:r>
            <a:endParaRPr lang="en-US" altLang="ja-JP" dirty="0" smtClean="0"/>
          </a:p>
          <a:p>
            <a:pPr lvl="1"/>
            <a:r>
              <a:rPr lang="ja-JP" altLang="en-US" dirty="0" smtClean="0"/>
              <a:t>ユーザ</a:t>
            </a:r>
            <a:r>
              <a:rPr lang="en-US" altLang="ja-JP" dirty="0" smtClean="0"/>
              <a:t>VM</a:t>
            </a:r>
            <a:r>
              <a:rPr lang="ja-JP" altLang="en-US" dirty="0" smtClean="0"/>
              <a:t>は短くなった</a:t>
            </a:r>
            <a:endParaRPr lang="en-US" altLang="ja-JP" dirty="0" smtClean="0"/>
          </a:p>
          <a:p>
            <a:pPr lvl="2"/>
            <a:r>
              <a:rPr lang="ja-JP" altLang="en-US" dirty="0" smtClean="0"/>
              <a:t>先に処理されるため</a:t>
            </a:r>
            <a:endParaRPr lang="en-US" altLang="ja-JP" dirty="0" smtClean="0"/>
          </a:p>
          <a:p>
            <a:pPr lvl="1"/>
            <a:r>
              <a:rPr lang="ja-JP" altLang="en-US" dirty="0"/>
              <a:t>入力の影響は</a:t>
            </a:r>
            <a:r>
              <a:rPr lang="ja-JP" altLang="en-US" dirty="0" smtClean="0"/>
              <a:t>小さい</a:t>
            </a:r>
            <a:endParaRPr lang="ja-JP" altLang="en-US" dirty="0"/>
          </a:p>
        </p:txBody>
      </p:sp>
      <p:graphicFrame>
        <p:nvGraphicFramePr>
          <p:cNvPr id="8" name="グラフ 7"/>
          <p:cNvGraphicFramePr>
            <a:graphicFrameLocks/>
          </p:cNvGraphicFramePr>
          <p:nvPr>
            <p:extLst>
              <p:ext uri="{D42A27DB-BD31-4B8C-83A1-F6EECF244321}">
                <p14:modId xmlns:p14="http://schemas.microsoft.com/office/powerpoint/2010/main" val="4293269658"/>
              </p:ext>
            </p:extLst>
          </p:nvPr>
        </p:nvGraphicFramePr>
        <p:xfrm>
          <a:off x="9468544" y="2996952"/>
          <a:ext cx="5148064" cy="360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グラフ 6"/>
          <p:cNvGraphicFramePr>
            <a:graphicFrameLocks/>
          </p:cNvGraphicFramePr>
          <p:nvPr>
            <p:extLst>
              <p:ext uri="{D42A27DB-BD31-4B8C-83A1-F6EECF244321}">
                <p14:modId xmlns:p14="http://schemas.microsoft.com/office/powerpoint/2010/main" val="2129173440"/>
              </p:ext>
            </p:extLst>
          </p:nvPr>
        </p:nvGraphicFramePr>
        <p:xfrm>
          <a:off x="3851920" y="2996952"/>
          <a:ext cx="5306248" cy="38610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699272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実験５</a:t>
            </a:r>
            <a:r>
              <a:rPr lang="en-US" altLang="ja-JP" dirty="0" smtClean="0"/>
              <a:t>: </a:t>
            </a:r>
            <a:r>
              <a:rPr lang="ja-JP" altLang="en-US" dirty="0"/>
              <a:t>ユーザが感じるダウンタイム</a:t>
            </a:r>
            <a:endParaRPr kumimoji="1" lang="ja-JP" altLang="en-US" dirty="0"/>
          </a:p>
        </p:txBody>
      </p:sp>
      <p:sp>
        <p:nvSpPr>
          <p:cNvPr id="2" name="コンテンツ プレースホルダー 1"/>
          <p:cNvSpPr>
            <a:spLocks noGrp="1"/>
          </p:cNvSpPr>
          <p:nvPr>
            <p:ph idx="13"/>
          </p:nvPr>
        </p:nvSpPr>
        <p:spPr>
          <a:xfrm>
            <a:off x="467544" y="1340768"/>
            <a:ext cx="8208912" cy="5517232"/>
          </a:xfrm>
        </p:spPr>
        <p:txBody>
          <a:bodyPr/>
          <a:lstStyle/>
          <a:p>
            <a:r>
              <a:rPr lang="ja-JP" altLang="en-US" dirty="0"/>
              <a:t>同時マイグレーション時にユーザが感じるダウンタイムを測定</a:t>
            </a:r>
            <a:endParaRPr lang="en-US" altLang="ja-JP" dirty="0"/>
          </a:p>
          <a:p>
            <a:pPr lvl="1"/>
            <a:r>
              <a:rPr lang="en-US" altLang="ja-JP" dirty="0"/>
              <a:t>VNC</a:t>
            </a:r>
            <a:r>
              <a:rPr lang="ja-JP" altLang="en-US" dirty="0"/>
              <a:t>または</a:t>
            </a:r>
            <a:r>
              <a:rPr lang="en-US" altLang="ja-JP" dirty="0"/>
              <a:t>SSH</a:t>
            </a:r>
            <a:r>
              <a:rPr lang="ja-JP" altLang="en-US" dirty="0"/>
              <a:t>でリモート接続</a:t>
            </a:r>
            <a:endParaRPr lang="en-US" altLang="ja-JP" dirty="0"/>
          </a:p>
          <a:p>
            <a:pPr lvl="1"/>
            <a:r>
              <a:rPr lang="en-US" altLang="ja-JP" dirty="0"/>
              <a:t>50 </a:t>
            </a:r>
            <a:r>
              <a:rPr lang="en-US" altLang="ja-JP" dirty="0" err="1"/>
              <a:t>ms</a:t>
            </a:r>
            <a:r>
              <a:rPr lang="en-US" altLang="ja-JP" dirty="0"/>
              <a:t> </a:t>
            </a:r>
            <a:r>
              <a:rPr lang="ja-JP" altLang="en-US" dirty="0"/>
              <a:t>ごとに </a:t>
            </a:r>
            <a:r>
              <a:rPr lang="en-US" altLang="ja-JP" dirty="0"/>
              <a:t>1</a:t>
            </a:r>
            <a:r>
              <a:rPr lang="ja-JP" altLang="en-US" dirty="0"/>
              <a:t>キーを送信</a:t>
            </a:r>
            <a:endParaRPr lang="en-US" altLang="ja-JP" dirty="0"/>
          </a:p>
          <a:p>
            <a:pPr lvl="1"/>
            <a:r>
              <a:rPr lang="ja-JP" altLang="en-US" dirty="0"/>
              <a:t>マイグレーションの最終段階での最長の応答時間</a:t>
            </a:r>
            <a:endParaRPr lang="en-US" altLang="ja-JP" dirty="0"/>
          </a:p>
          <a:p>
            <a:pPr lvl="1"/>
            <a:endParaRPr lang="en-US" altLang="ja-JP" dirty="0"/>
          </a:p>
          <a:p>
            <a:r>
              <a:rPr lang="ja-JP" altLang="en-US" dirty="0"/>
              <a:t>実験結果</a:t>
            </a:r>
            <a:endParaRPr lang="en-US" altLang="ja-JP" dirty="0"/>
          </a:p>
          <a:p>
            <a:pPr lvl="1">
              <a:tabLst>
                <a:tab pos="1438275" algn="l"/>
              </a:tabLst>
            </a:pPr>
            <a:r>
              <a:rPr lang="en-US" altLang="ja-JP" dirty="0" smtClean="0"/>
              <a:t>VNC	</a:t>
            </a:r>
            <a:r>
              <a:rPr lang="ja-JP" altLang="en-US" dirty="0" smtClean="0"/>
              <a:t>最大 </a:t>
            </a:r>
            <a:r>
              <a:rPr lang="en-US" altLang="ja-JP" dirty="0"/>
              <a:t>827 </a:t>
            </a:r>
            <a:r>
              <a:rPr lang="en-US" altLang="ja-JP" dirty="0" err="1"/>
              <a:t>ms</a:t>
            </a:r>
            <a:endParaRPr lang="en-US" altLang="ja-JP" dirty="0"/>
          </a:p>
          <a:p>
            <a:pPr lvl="1">
              <a:tabLst>
                <a:tab pos="1438275" algn="l"/>
              </a:tabLst>
            </a:pPr>
            <a:r>
              <a:rPr lang="en-US" altLang="ja-JP" dirty="0" smtClean="0"/>
              <a:t>SSH	</a:t>
            </a:r>
            <a:r>
              <a:rPr lang="ja-JP" altLang="en-US" dirty="0" smtClean="0"/>
              <a:t>最大 </a:t>
            </a:r>
            <a:r>
              <a:rPr lang="en-US" altLang="ja-JP" dirty="0" smtClean="0"/>
              <a:t>667 </a:t>
            </a:r>
            <a:r>
              <a:rPr lang="en-US" altLang="ja-JP" dirty="0" err="1"/>
              <a:t>ms</a:t>
            </a:r>
            <a:endParaRPr lang="en-US" altLang="ja-JP" dirty="0"/>
          </a:p>
          <a:p>
            <a:pPr lvl="2"/>
            <a:r>
              <a:rPr lang="ja-JP" altLang="en-US" dirty="0"/>
              <a:t>小さくはないが</a:t>
            </a:r>
            <a:r>
              <a:rPr lang="en-US" altLang="ja-JP" dirty="0"/>
              <a:t/>
            </a:r>
            <a:br>
              <a:rPr lang="en-US" altLang="ja-JP" dirty="0"/>
            </a:br>
            <a:r>
              <a:rPr lang="ja-JP" altLang="en-US" dirty="0"/>
              <a:t>許容範囲内</a:t>
            </a:r>
            <a:endParaRPr lang="en-US" altLang="ja-JP" dirty="0"/>
          </a:p>
        </p:txBody>
      </p:sp>
      <p:graphicFrame>
        <p:nvGraphicFramePr>
          <p:cNvPr id="5" name="グラフ 4"/>
          <p:cNvGraphicFramePr>
            <a:graphicFrameLocks/>
          </p:cNvGraphicFramePr>
          <p:nvPr>
            <p:extLst>
              <p:ext uri="{D42A27DB-BD31-4B8C-83A1-F6EECF244321}">
                <p14:modId xmlns:p14="http://schemas.microsoft.com/office/powerpoint/2010/main" val="3202743662"/>
              </p:ext>
            </p:extLst>
          </p:nvPr>
        </p:nvGraphicFramePr>
        <p:xfrm>
          <a:off x="3995936" y="3429000"/>
          <a:ext cx="5029639" cy="33553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20147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ja-JP" altLang="en-US" sz="3500" dirty="0" smtClean="0"/>
              <a:t>実験６</a:t>
            </a:r>
            <a:r>
              <a:rPr kumimoji="1" lang="en-US" altLang="ja-JP" sz="3500" dirty="0" smtClean="0"/>
              <a:t>: </a:t>
            </a:r>
            <a:r>
              <a:rPr lang="ja-JP" altLang="en-US" sz="3500" dirty="0"/>
              <a:t>同時</a:t>
            </a:r>
            <a:r>
              <a:rPr lang="ja-JP" altLang="en-US" sz="3500" dirty="0" smtClean="0"/>
              <a:t>マイグレーション中の性能低下</a:t>
            </a:r>
            <a:endParaRPr kumimoji="1" lang="ja-JP" altLang="en-US" sz="3500" dirty="0"/>
          </a:p>
        </p:txBody>
      </p:sp>
      <p:sp>
        <p:nvSpPr>
          <p:cNvPr id="2" name="コンテンツ プレースホルダー 1"/>
          <p:cNvSpPr>
            <a:spLocks noGrp="1"/>
          </p:cNvSpPr>
          <p:nvPr>
            <p:ph idx="13"/>
          </p:nvPr>
        </p:nvSpPr>
        <p:spPr>
          <a:xfrm>
            <a:off x="467544" y="1340768"/>
            <a:ext cx="8208912" cy="5517232"/>
          </a:xfrm>
        </p:spPr>
        <p:txBody>
          <a:bodyPr/>
          <a:lstStyle/>
          <a:p>
            <a:r>
              <a:rPr lang="ja-JP" altLang="en-US" dirty="0"/>
              <a:t>同時</a:t>
            </a:r>
            <a:r>
              <a:rPr lang="ja-JP" altLang="en-US" dirty="0" smtClean="0"/>
              <a:t>マイグレーション中の応答時間の変化を測定</a:t>
            </a:r>
            <a:endParaRPr lang="en-US" altLang="ja-JP" dirty="0" smtClean="0"/>
          </a:p>
          <a:p>
            <a:pPr lvl="1"/>
            <a:r>
              <a:rPr lang="en-US" altLang="ja-JP" dirty="0" smtClean="0"/>
              <a:t>VNC</a:t>
            </a:r>
            <a:r>
              <a:rPr lang="ja-JP" altLang="en-US" dirty="0" smtClean="0"/>
              <a:t>でリモート接続</a:t>
            </a:r>
            <a:endParaRPr lang="en-US" altLang="ja-JP" dirty="0" smtClean="0"/>
          </a:p>
          <a:p>
            <a:pPr lvl="1"/>
            <a:r>
              <a:rPr lang="en-US" altLang="ja-JP" dirty="0"/>
              <a:t>50 </a:t>
            </a:r>
            <a:r>
              <a:rPr lang="en-US" altLang="ja-JP" dirty="0" err="1"/>
              <a:t>ms</a:t>
            </a:r>
            <a:r>
              <a:rPr lang="en-US" altLang="ja-JP" dirty="0"/>
              <a:t> </a:t>
            </a:r>
            <a:r>
              <a:rPr lang="ja-JP" altLang="en-US" dirty="0"/>
              <a:t>ごとに </a:t>
            </a:r>
            <a:r>
              <a:rPr lang="en-US" altLang="ja-JP" dirty="0"/>
              <a:t>1</a:t>
            </a:r>
            <a:r>
              <a:rPr lang="ja-JP" altLang="en-US" dirty="0"/>
              <a:t>キーを送信</a:t>
            </a:r>
            <a:endParaRPr lang="en-US" altLang="ja-JP" dirty="0"/>
          </a:p>
          <a:p>
            <a:pPr marL="393192" lvl="1" indent="0">
              <a:buNone/>
            </a:pPr>
            <a:endParaRPr lang="en-US" altLang="ja-JP" dirty="0" smtClean="0"/>
          </a:p>
          <a:p>
            <a:r>
              <a:rPr lang="ja-JP" altLang="en-US" dirty="0" smtClean="0"/>
              <a:t>実験</a:t>
            </a:r>
            <a:r>
              <a:rPr lang="ja-JP" altLang="en-US" dirty="0"/>
              <a:t>結果</a:t>
            </a:r>
            <a:endParaRPr lang="en-US" altLang="ja-JP" dirty="0" smtClean="0"/>
          </a:p>
          <a:p>
            <a:pPr lvl="1"/>
            <a:r>
              <a:rPr lang="ja-JP" altLang="en-US" dirty="0" smtClean="0"/>
              <a:t>平均 </a:t>
            </a:r>
            <a:r>
              <a:rPr lang="en-US" altLang="ja-JP" dirty="0"/>
              <a:t>5.4 </a:t>
            </a:r>
            <a:r>
              <a:rPr lang="en-US" altLang="ja-JP" dirty="0" err="1"/>
              <a:t>ms</a:t>
            </a:r>
            <a:r>
              <a:rPr lang="en-US" altLang="ja-JP" dirty="0"/>
              <a:t> </a:t>
            </a:r>
            <a:r>
              <a:rPr lang="ja-JP" altLang="en-US" dirty="0"/>
              <a:t>の</a:t>
            </a:r>
            <a:r>
              <a:rPr lang="ja-JP" altLang="en-US" dirty="0" smtClean="0"/>
              <a:t>増加</a:t>
            </a:r>
            <a:endParaRPr lang="en-US" altLang="ja-JP" dirty="0" smtClean="0"/>
          </a:p>
          <a:p>
            <a:pPr lvl="2"/>
            <a:r>
              <a:rPr lang="ja-JP" altLang="en-US" dirty="0" smtClean="0"/>
              <a:t>最終段階での応答時間は</a:t>
            </a:r>
            <a:r>
              <a:rPr lang="en-US" altLang="ja-JP" dirty="0" smtClean="0"/>
              <a:t/>
            </a:r>
            <a:br>
              <a:rPr lang="en-US" altLang="ja-JP" dirty="0" smtClean="0"/>
            </a:br>
            <a:r>
              <a:rPr lang="en-US" altLang="ja-JP" dirty="0" smtClean="0"/>
              <a:t>744 </a:t>
            </a:r>
            <a:r>
              <a:rPr lang="en-US" altLang="ja-JP" dirty="0" err="1" smtClean="0"/>
              <a:t>ms</a:t>
            </a:r>
            <a:endParaRPr lang="en-US" altLang="ja-JP" dirty="0" smtClean="0"/>
          </a:p>
          <a:p>
            <a:pPr marL="393192" lvl="1" indent="0">
              <a:buNone/>
            </a:pPr>
            <a:r>
              <a:rPr lang="ja-JP" altLang="en-US" dirty="0" smtClean="0">
                <a:solidFill>
                  <a:schemeClr val="bg1"/>
                </a:solidFill>
              </a:rPr>
              <a:t>フレームレートは平均 </a:t>
            </a:r>
            <a:r>
              <a:rPr lang="en-US" altLang="ja-JP" dirty="0">
                <a:solidFill>
                  <a:schemeClr val="bg1"/>
                </a:solidFill>
              </a:rPr>
              <a:t>0.4 fps </a:t>
            </a:r>
            <a:r>
              <a:rPr lang="ja-JP" altLang="en-US" dirty="0">
                <a:solidFill>
                  <a:schemeClr val="bg1"/>
                </a:solidFill>
              </a:rPr>
              <a:t>の</a:t>
            </a:r>
            <a:r>
              <a:rPr lang="ja-JP" altLang="en-US" dirty="0" smtClean="0">
                <a:solidFill>
                  <a:schemeClr val="bg1"/>
                </a:solidFill>
              </a:rPr>
              <a:t>低下</a:t>
            </a:r>
            <a:endParaRPr lang="en-US" altLang="ja-JP" dirty="0" smtClean="0">
              <a:solidFill>
                <a:schemeClr val="bg1"/>
              </a:solidFill>
            </a:endParaRPr>
          </a:p>
          <a:p>
            <a:pPr marL="630936" lvl="2" indent="0">
              <a:buNone/>
            </a:pPr>
            <a:r>
              <a:rPr lang="ja-JP" altLang="en-US" dirty="0" smtClean="0">
                <a:solidFill>
                  <a:schemeClr val="bg1"/>
                </a:solidFill>
              </a:rPr>
              <a:t>最終段階でのフレームレートは </a:t>
            </a:r>
            <a:r>
              <a:rPr lang="en-US" altLang="ja-JP" dirty="0" smtClean="0">
                <a:solidFill>
                  <a:schemeClr val="bg1"/>
                </a:solidFill>
              </a:rPr>
              <a:t>6.7 fps </a:t>
            </a:r>
            <a:endParaRPr lang="en-US" altLang="ja-JP" dirty="0">
              <a:solidFill>
                <a:schemeClr val="bg1"/>
              </a:solidFill>
            </a:endParaRPr>
          </a:p>
        </p:txBody>
      </p:sp>
      <p:graphicFrame>
        <p:nvGraphicFramePr>
          <p:cNvPr id="4" name="グラフ 3"/>
          <p:cNvGraphicFramePr>
            <a:graphicFrameLocks noGrp="1"/>
          </p:cNvGraphicFramePr>
          <p:nvPr>
            <p:extLst>
              <p:ext uri="{D42A27DB-BD31-4B8C-83A1-F6EECF244321}">
                <p14:modId xmlns:p14="http://schemas.microsoft.com/office/powerpoint/2010/main" val="2317453077"/>
              </p:ext>
            </p:extLst>
          </p:nvPr>
        </p:nvGraphicFramePr>
        <p:xfrm>
          <a:off x="9900592" y="3618000"/>
          <a:ext cx="4320000" cy="32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グラフ 5"/>
          <p:cNvGraphicFramePr>
            <a:graphicFrameLocks/>
          </p:cNvGraphicFramePr>
          <p:nvPr>
            <p:extLst>
              <p:ext uri="{D42A27DB-BD31-4B8C-83A1-F6EECF244321}">
                <p14:modId xmlns:p14="http://schemas.microsoft.com/office/powerpoint/2010/main" val="362598155"/>
              </p:ext>
            </p:extLst>
          </p:nvPr>
        </p:nvGraphicFramePr>
        <p:xfrm>
          <a:off x="4355976" y="2276872"/>
          <a:ext cx="4788024" cy="44371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159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関連研究</a:t>
            </a:r>
            <a:endParaRPr kumimoji="1" lang="ja-JP" altLang="en-US" dirty="0"/>
          </a:p>
        </p:txBody>
      </p:sp>
      <p:sp>
        <p:nvSpPr>
          <p:cNvPr id="3" name="コンテンツ プレースホルダー 2"/>
          <p:cNvSpPr>
            <a:spLocks noGrp="1"/>
          </p:cNvSpPr>
          <p:nvPr>
            <p:ph idx="13"/>
          </p:nvPr>
        </p:nvSpPr>
        <p:spPr>
          <a:xfrm>
            <a:off x="453896" y="1340768"/>
            <a:ext cx="8496944" cy="5517232"/>
          </a:xfrm>
        </p:spPr>
        <p:txBody>
          <a:bodyPr>
            <a:normAutofit/>
          </a:bodyPr>
          <a:lstStyle/>
          <a:p>
            <a:r>
              <a:rPr lang="en-US" altLang="ja-JP" dirty="0"/>
              <a:t>VNC </a:t>
            </a:r>
            <a:r>
              <a:rPr lang="ja-JP" altLang="en-US" dirty="0"/>
              <a:t>プロキシ</a:t>
            </a:r>
          </a:p>
          <a:p>
            <a:pPr lvl="1"/>
            <a:r>
              <a:rPr lang="ja-JP" altLang="en-US" dirty="0"/>
              <a:t>プロキシが透過的にマイグレーション先に再接続</a:t>
            </a:r>
          </a:p>
          <a:p>
            <a:pPr lvl="1"/>
            <a:r>
              <a:rPr lang="ja-JP" altLang="en-US" dirty="0"/>
              <a:t>マイグレーション時に管理</a:t>
            </a:r>
            <a:r>
              <a:rPr lang="en-US" altLang="ja-JP" dirty="0"/>
              <a:t>VM</a:t>
            </a:r>
            <a:r>
              <a:rPr lang="ja-JP" altLang="en-US" dirty="0"/>
              <a:t>上の入出力情報が失われる</a:t>
            </a:r>
          </a:p>
          <a:p>
            <a:endParaRPr lang="ja-JP" altLang="en-US" dirty="0"/>
          </a:p>
          <a:p>
            <a:r>
              <a:rPr lang="en-US" altLang="ja-JP" dirty="0"/>
              <a:t>SPICE [Red Hat, Inc. ‘09]</a:t>
            </a:r>
          </a:p>
          <a:p>
            <a:pPr lvl="1"/>
            <a:r>
              <a:rPr lang="ja-JP" altLang="en-US" dirty="0"/>
              <a:t>クライアントが自動的にマイグレーション先に再接続</a:t>
            </a:r>
          </a:p>
          <a:p>
            <a:pPr lvl="1"/>
            <a:r>
              <a:rPr lang="en-US" altLang="ja-JP" dirty="0"/>
              <a:t>VM</a:t>
            </a:r>
            <a:r>
              <a:rPr lang="ja-JP" altLang="en-US" dirty="0"/>
              <a:t>の管理が特定の</a:t>
            </a:r>
            <a:r>
              <a:rPr lang="en-US" altLang="ja-JP" dirty="0"/>
              <a:t>RMS</a:t>
            </a:r>
            <a:r>
              <a:rPr lang="ja-JP" altLang="en-US" dirty="0" err="1"/>
              <a:t>に依</a:t>
            </a:r>
            <a:r>
              <a:rPr lang="ja-JP" altLang="en-US" dirty="0"/>
              <a:t>存する</a:t>
            </a:r>
          </a:p>
          <a:p>
            <a:endParaRPr lang="ja-JP" altLang="en-US" dirty="0"/>
          </a:p>
          <a:p>
            <a:r>
              <a:rPr lang="en-US" altLang="ja-JP" dirty="0" err="1"/>
              <a:t>VMCoupler</a:t>
            </a:r>
            <a:r>
              <a:rPr lang="en-US" altLang="ja-JP" dirty="0"/>
              <a:t> [</a:t>
            </a:r>
            <a:r>
              <a:rPr lang="en-US" altLang="ja-JP" dirty="0" err="1"/>
              <a:t>Kourai</a:t>
            </a:r>
            <a:r>
              <a:rPr lang="en-US" altLang="ja-JP" dirty="0"/>
              <a:t> et al. ‘13]</a:t>
            </a:r>
          </a:p>
          <a:p>
            <a:pPr lvl="1"/>
            <a:r>
              <a:rPr lang="ja-JP" altLang="en-US" dirty="0"/>
              <a:t>ユーザ</a:t>
            </a:r>
            <a:r>
              <a:rPr lang="en-US" altLang="ja-JP" dirty="0"/>
              <a:t>VM</a:t>
            </a:r>
            <a:r>
              <a:rPr lang="ja-JP" altLang="en-US" dirty="0" err="1"/>
              <a:t>の監</a:t>
            </a:r>
            <a:r>
              <a:rPr lang="ja-JP" altLang="en-US" dirty="0"/>
              <a:t>視専用</a:t>
            </a:r>
            <a:r>
              <a:rPr lang="en-US" altLang="ja-JP" dirty="0"/>
              <a:t>VM</a:t>
            </a:r>
            <a:r>
              <a:rPr lang="ja-JP" altLang="en-US" dirty="0"/>
              <a:t>（ドメイン</a:t>
            </a:r>
            <a:r>
              <a:rPr lang="en-US" altLang="ja-JP" dirty="0"/>
              <a:t>M</a:t>
            </a:r>
            <a:r>
              <a:rPr lang="ja-JP" altLang="en-US" dirty="0"/>
              <a:t>）を提供</a:t>
            </a:r>
          </a:p>
          <a:p>
            <a:pPr lvl="1"/>
            <a:r>
              <a:rPr lang="ja-JP" altLang="en-US" dirty="0"/>
              <a:t>ドメイン</a:t>
            </a:r>
            <a:r>
              <a:rPr lang="en-US" altLang="ja-JP" dirty="0"/>
              <a:t>M</a:t>
            </a:r>
            <a:r>
              <a:rPr lang="ja-JP" altLang="en-US" dirty="0"/>
              <a:t>とユーザ</a:t>
            </a:r>
            <a:r>
              <a:rPr lang="en-US" altLang="ja-JP" dirty="0"/>
              <a:t>VM</a:t>
            </a:r>
            <a:r>
              <a:rPr lang="ja-JP" altLang="en-US" dirty="0"/>
              <a:t>を同時にマイグレーション</a:t>
            </a:r>
          </a:p>
          <a:p>
            <a:pPr lvl="2"/>
            <a:r>
              <a:rPr lang="ja-JP" altLang="en-US" dirty="0"/>
              <a:t>同期のタイミングは</a:t>
            </a:r>
            <a:r>
              <a:rPr lang="en-US" altLang="ja-JP" dirty="0"/>
              <a:t>D-MORE</a:t>
            </a:r>
            <a:r>
              <a:rPr lang="ja-JP" altLang="en-US" dirty="0"/>
              <a:t>と大きく異なる</a:t>
            </a:r>
          </a:p>
        </p:txBody>
      </p:sp>
    </p:spTree>
    <p:extLst>
      <p:ext uri="{BB962C8B-B14F-4D97-AF65-F5344CB8AC3E}">
        <p14:creationId xmlns:p14="http://schemas.microsoft.com/office/powerpoint/2010/main" val="25388303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まとめ</a:t>
            </a:r>
            <a:endParaRPr kumimoji="1" lang="ja-JP" altLang="en-US" dirty="0"/>
          </a:p>
        </p:txBody>
      </p:sp>
      <p:sp>
        <p:nvSpPr>
          <p:cNvPr id="2" name="コンテンツ プレースホルダー 1"/>
          <p:cNvSpPr>
            <a:spLocks noGrp="1"/>
          </p:cNvSpPr>
          <p:nvPr>
            <p:ph idx="13"/>
          </p:nvPr>
        </p:nvSpPr>
        <p:spPr>
          <a:xfrm>
            <a:off x="467544" y="1340768"/>
            <a:ext cx="8208912" cy="5517232"/>
          </a:xfrm>
        </p:spPr>
        <p:txBody>
          <a:bodyPr>
            <a:normAutofit/>
          </a:bodyPr>
          <a:lstStyle/>
          <a:p>
            <a:r>
              <a:rPr lang="en-US" altLang="ja-JP" dirty="0"/>
              <a:t>D-MORE</a:t>
            </a:r>
            <a:r>
              <a:rPr lang="ja-JP" altLang="en-US" dirty="0"/>
              <a:t>：帯域外リモート管理の継続が可能なマイグレーションを実現するシステム</a:t>
            </a:r>
          </a:p>
          <a:p>
            <a:pPr lvl="1"/>
            <a:r>
              <a:rPr lang="ja-JP" altLang="en-US" dirty="0" smtClean="0"/>
              <a:t>ドメイン</a:t>
            </a:r>
            <a:r>
              <a:rPr lang="en-US" altLang="ja-JP" dirty="0"/>
              <a:t>R</a:t>
            </a:r>
            <a:r>
              <a:rPr lang="ja-JP" altLang="en-US" dirty="0"/>
              <a:t>で</a:t>
            </a:r>
            <a:r>
              <a:rPr lang="en-US" altLang="ja-JP" dirty="0"/>
              <a:t>RMS</a:t>
            </a:r>
            <a:r>
              <a:rPr lang="ja-JP" altLang="en-US" dirty="0"/>
              <a:t>サーバと仮想デバイスを動作させる</a:t>
            </a:r>
          </a:p>
          <a:p>
            <a:pPr lvl="1"/>
            <a:r>
              <a:rPr lang="ja-JP" altLang="en-US" dirty="0"/>
              <a:t>ドメイン</a:t>
            </a:r>
            <a:r>
              <a:rPr lang="en-US" altLang="ja-JP" dirty="0"/>
              <a:t>R</a:t>
            </a:r>
            <a:r>
              <a:rPr lang="ja-JP" altLang="en-US" dirty="0"/>
              <a:t>とユーザ</a:t>
            </a:r>
            <a:r>
              <a:rPr lang="en-US" altLang="ja-JP" dirty="0"/>
              <a:t>VM</a:t>
            </a:r>
            <a:r>
              <a:rPr lang="ja-JP" altLang="en-US" dirty="0"/>
              <a:t>を同時にマイグレーション</a:t>
            </a:r>
          </a:p>
          <a:p>
            <a:pPr lvl="2"/>
            <a:r>
              <a:rPr lang="ja-JP" altLang="en-US" dirty="0"/>
              <a:t>ドメイン</a:t>
            </a:r>
            <a:r>
              <a:rPr lang="en-US" altLang="ja-JP" dirty="0"/>
              <a:t>R</a:t>
            </a:r>
            <a:r>
              <a:rPr lang="ja-JP" altLang="en-US" dirty="0"/>
              <a:t>とユーザ</a:t>
            </a:r>
            <a:r>
              <a:rPr lang="en-US" altLang="ja-JP" dirty="0"/>
              <a:t>VM</a:t>
            </a:r>
            <a:r>
              <a:rPr lang="ja-JP" altLang="en-US" dirty="0"/>
              <a:t>間の接続を</a:t>
            </a:r>
            <a:r>
              <a:rPr lang="ja-JP" altLang="en-US" dirty="0" smtClean="0"/>
              <a:t>維持</a:t>
            </a:r>
            <a:endParaRPr lang="ja-JP" altLang="en-US" dirty="0"/>
          </a:p>
          <a:p>
            <a:pPr lvl="1"/>
            <a:r>
              <a:rPr lang="en-US" altLang="ja-JP" dirty="0"/>
              <a:t>D-MORE </a:t>
            </a:r>
            <a:r>
              <a:rPr lang="ja-JP" altLang="en-US" dirty="0"/>
              <a:t>の有効性を確かめた</a:t>
            </a:r>
          </a:p>
          <a:p>
            <a:pPr lvl="2"/>
            <a:r>
              <a:rPr lang="ja-JP" altLang="en-US" dirty="0" smtClean="0"/>
              <a:t>入力情報が</a:t>
            </a:r>
            <a:r>
              <a:rPr lang="ja-JP" altLang="en-US" dirty="0"/>
              <a:t>失われないことを確認 </a:t>
            </a:r>
          </a:p>
          <a:p>
            <a:pPr lvl="2"/>
            <a:r>
              <a:rPr lang="ja-JP" altLang="en-US" dirty="0"/>
              <a:t>オーバーヘッドが許容範囲であることを確認</a:t>
            </a:r>
          </a:p>
          <a:p>
            <a:r>
              <a:rPr lang="ja-JP" altLang="en-US" dirty="0"/>
              <a:t>今後の課題</a:t>
            </a:r>
          </a:p>
          <a:p>
            <a:pPr lvl="1"/>
            <a:r>
              <a:rPr lang="ja-JP" altLang="en-US" dirty="0"/>
              <a:t>完全仮想化に対応</a:t>
            </a:r>
          </a:p>
          <a:p>
            <a:pPr lvl="1"/>
            <a:r>
              <a:rPr lang="ja-JP" altLang="en-US" dirty="0"/>
              <a:t>ドメイン</a:t>
            </a:r>
            <a:r>
              <a:rPr lang="en-US" altLang="ja-JP" dirty="0"/>
              <a:t>R</a:t>
            </a:r>
            <a:r>
              <a:rPr lang="ja-JP" altLang="en-US" dirty="0"/>
              <a:t>のリソース消費量の削減</a:t>
            </a:r>
          </a:p>
        </p:txBody>
      </p:sp>
    </p:spTree>
    <p:extLst>
      <p:ext uri="{BB962C8B-B14F-4D97-AF65-F5344CB8AC3E}">
        <p14:creationId xmlns:p14="http://schemas.microsoft.com/office/powerpoint/2010/main" val="114721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出力のスループット</a:t>
            </a:r>
            <a:endParaRPr kumimoji="1" lang="ja-JP" altLang="en-US" dirty="0"/>
          </a:p>
        </p:txBody>
      </p:sp>
      <p:sp>
        <p:nvSpPr>
          <p:cNvPr id="3" name="コンテンツ プレースホルダー 2"/>
          <p:cNvSpPr>
            <a:spLocks noGrp="1"/>
          </p:cNvSpPr>
          <p:nvPr>
            <p:ph idx="13"/>
          </p:nvPr>
        </p:nvSpPr>
        <p:spPr/>
        <p:txBody>
          <a:bodyPr/>
          <a:lstStyle/>
          <a:p>
            <a:r>
              <a:rPr kumimoji="1" lang="ja-JP" altLang="en-US" dirty="0" smtClean="0"/>
              <a:t>出力のスループットを測定</a:t>
            </a:r>
            <a:endParaRPr kumimoji="1" lang="en-US" altLang="ja-JP" dirty="0" smtClean="0"/>
          </a:p>
        </p:txBody>
      </p:sp>
      <p:graphicFrame>
        <p:nvGraphicFramePr>
          <p:cNvPr id="4" name="グラフ 3"/>
          <p:cNvGraphicFramePr>
            <a:graphicFrameLocks/>
          </p:cNvGraphicFramePr>
          <p:nvPr>
            <p:extLst>
              <p:ext uri="{D42A27DB-BD31-4B8C-83A1-F6EECF244321}">
                <p14:modId xmlns:p14="http://schemas.microsoft.com/office/powerpoint/2010/main" val="3845006423"/>
              </p:ext>
            </p:extLst>
          </p:nvPr>
        </p:nvGraphicFramePr>
        <p:xfrm>
          <a:off x="4716016" y="3442052"/>
          <a:ext cx="2150079" cy="3415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p:cNvGraphicFramePr>
            <a:graphicFrameLocks/>
          </p:cNvGraphicFramePr>
          <p:nvPr>
            <p:extLst>
              <p:ext uri="{D42A27DB-BD31-4B8C-83A1-F6EECF244321}">
                <p14:modId xmlns:p14="http://schemas.microsoft.com/office/powerpoint/2010/main" val="3132799418"/>
              </p:ext>
            </p:extLst>
          </p:nvPr>
        </p:nvGraphicFramePr>
        <p:xfrm>
          <a:off x="6876256" y="3442051"/>
          <a:ext cx="2150079" cy="34159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95712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p:cNvSpPr>
            <a:spLocks noGrp="1"/>
          </p:cNvSpPr>
          <p:nvPr>
            <p:ph idx="13"/>
          </p:nvPr>
        </p:nvSpPr>
        <p:spPr/>
        <p:txBody>
          <a:bodyPr/>
          <a:lstStyle/>
          <a:p>
            <a:r>
              <a:rPr kumimoji="1" lang="en-US" altLang="ja-JP" dirty="0" err="1" smtClean="0"/>
              <a:t>Xen</a:t>
            </a:r>
            <a:r>
              <a:rPr kumimoji="1" lang="en-US" altLang="ja-JP" dirty="0" smtClean="0"/>
              <a:t> 4.3.2</a:t>
            </a:r>
            <a:r>
              <a:rPr kumimoji="1" lang="ja-JP" altLang="en-US" dirty="0" smtClean="0"/>
              <a:t>に実装</a:t>
            </a:r>
            <a:endParaRPr kumimoji="1" lang="en-US" altLang="ja-JP" dirty="0" smtClean="0"/>
          </a:p>
          <a:p>
            <a:pPr lvl="1"/>
            <a:r>
              <a:rPr lang="ja-JP" altLang="en-US" dirty="0" smtClean="0"/>
              <a:t>準仮想化</a:t>
            </a:r>
            <a:r>
              <a:rPr lang="en-US" altLang="ja-JP" dirty="0" smtClean="0"/>
              <a:t>Linux</a:t>
            </a:r>
            <a:r>
              <a:rPr lang="ja-JP" altLang="en-US" dirty="0" smtClean="0"/>
              <a:t>を動かすユーザ</a:t>
            </a:r>
            <a:r>
              <a:rPr lang="en-US" altLang="ja-JP" dirty="0" smtClean="0"/>
              <a:t>VM</a:t>
            </a:r>
            <a:r>
              <a:rPr lang="ja-JP" altLang="en-US" dirty="0" smtClean="0"/>
              <a:t>を対象</a:t>
            </a:r>
            <a:endParaRPr lang="en-US" altLang="ja-JP" dirty="0" smtClean="0"/>
          </a:p>
          <a:p>
            <a:r>
              <a:rPr kumimoji="1" lang="en-US" altLang="ja-JP" dirty="0" smtClean="0"/>
              <a:t>QEMU</a:t>
            </a:r>
            <a:r>
              <a:rPr kumimoji="1" lang="ja-JP" altLang="en-US" dirty="0" smtClean="0"/>
              <a:t>をドメイン</a:t>
            </a:r>
            <a:r>
              <a:rPr kumimoji="1" lang="en-US" altLang="ja-JP" dirty="0" smtClean="0"/>
              <a:t>R</a:t>
            </a:r>
            <a:r>
              <a:rPr kumimoji="1" lang="ja-JP" altLang="en-US" dirty="0" smtClean="0"/>
              <a:t>上で動作</a:t>
            </a:r>
            <a:endParaRPr kumimoji="1" lang="en-US" altLang="ja-JP" dirty="0" smtClean="0"/>
          </a:p>
          <a:p>
            <a:pPr lvl="1"/>
            <a:r>
              <a:rPr lang="en-US" altLang="ja-JP" dirty="0" smtClean="0"/>
              <a:t>RMS</a:t>
            </a:r>
            <a:r>
              <a:rPr lang="ja-JP" altLang="en-US" dirty="0" smtClean="0"/>
              <a:t>サーバと</a:t>
            </a:r>
            <a:r>
              <a:rPr kumimoji="1" lang="ja-JP" altLang="en-US" dirty="0" smtClean="0"/>
              <a:t>仮想</a:t>
            </a:r>
            <a:r>
              <a:rPr kumimoji="1" lang="ja-JP" altLang="en-US" dirty="0"/>
              <a:t>デバイス</a:t>
            </a:r>
          </a:p>
        </p:txBody>
      </p:sp>
      <p:sp>
        <p:nvSpPr>
          <p:cNvPr id="6" name="正方形/長方形 5"/>
          <p:cNvSpPr/>
          <p:nvPr/>
        </p:nvSpPr>
        <p:spPr>
          <a:xfrm>
            <a:off x="5796135" y="4168682"/>
            <a:ext cx="2871372" cy="2308024"/>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ahoma" panose="020B0604030504040204" pitchFamily="34" charset="0"/>
              <a:ea typeface="IPA Pゴシック" pitchFamily="50" charset="-128"/>
              <a:cs typeface="Tahoma" panose="020B0604030504040204" pitchFamily="34" charset="0"/>
            </a:endParaRPr>
          </a:p>
        </p:txBody>
      </p:sp>
      <p:sp>
        <p:nvSpPr>
          <p:cNvPr id="22" name="正方形/長方形 21"/>
          <p:cNvSpPr/>
          <p:nvPr/>
        </p:nvSpPr>
        <p:spPr>
          <a:xfrm>
            <a:off x="5859195" y="4583012"/>
            <a:ext cx="2679086" cy="1817918"/>
          </a:xfrm>
          <a:prstGeom prst="rect">
            <a:avLst/>
          </a:prstGeom>
          <a:gradFill>
            <a:gsLst>
              <a:gs pos="58000">
                <a:schemeClr val="bg1">
                  <a:lumMod val="75000"/>
                </a:schemeClr>
              </a:gs>
              <a:gs pos="100000">
                <a:schemeClr val="bg1">
                  <a:lumMod val="50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ja-JP" altLang="en-US" sz="1600" dirty="0" smtClean="0">
                <a:solidFill>
                  <a:schemeClr val="tx1"/>
                </a:solidFill>
              </a:rPr>
              <a:t>　　　　　　　　　　　　</a:t>
            </a:r>
            <a:r>
              <a:rPr lang="en-US" altLang="ja-JP" sz="1600" dirty="0" smtClean="0">
                <a:solidFill>
                  <a:schemeClr val="tx1"/>
                </a:solidFill>
              </a:rPr>
              <a:t>QEMU</a:t>
            </a:r>
            <a:endParaRPr kumimoji="1" lang="en-US" altLang="ja-JP" sz="1600" dirty="0" smtClean="0">
              <a:solidFill>
                <a:schemeClr val="tx1"/>
              </a:solidFill>
            </a:endParaRPr>
          </a:p>
        </p:txBody>
      </p:sp>
      <p:sp>
        <p:nvSpPr>
          <p:cNvPr id="2" name="タイトル 1"/>
          <p:cNvSpPr>
            <a:spLocks noGrp="1"/>
          </p:cNvSpPr>
          <p:nvPr>
            <p:ph type="title"/>
          </p:nvPr>
        </p:nvSpPr>
        <p:spPr/>
        <p:txBody>
          <a:bodyPr/>
          <a:lstStyle/>
          <a:p>
            <a:r>
              <a:rPr kumimoji="1" lang="ja-JP" altLang="en-US" dirty="0" smtClean="0"/>
              <a:t>実装</a:t>
            </a:r>
            <a:endParaRPr kumimoji="1" lang="ja-JP" altLang="en-US" dirty="0"/>
          </a:p>
        </p:txBody>
      </p:sp>
      <p:sp>
        <p:nvSpPr>
          <p:cNvPr id="7" name="正方形/長方形 6"/>
          <p:cNvSpPr/>
          <p:nvPr/>
        </p:nvSpPr>
        <p:spPr>
          <a:xfrm>
            <a:off x="5940150" y="5605074"/>
            <a:ext cx="1584176" cy="651840"/>
          </a:xfrm>
          <a:prstGeom prst="rect">
            <a:avLst/>
          </a:prstGeom>
          <a:gradFill>
            <a:gsLst>
              <a:gs pos="0">
                <a:srgbClr val="46D4B6"/>
              </a:gs>
              <a:gs pos="100000">
                <a:schemeClr val="accent1">
                  <a:lumMod val="50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仮想デバイス</a:t>
            </a:r>
            <a:endParaRPr lang="en-US" altLang="ja-JP"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9" name="正方形/長方形 8"/>
          <p:cNvSpPr/>
          <p:nvPr/>
        </p:nvSpPr>
        <p:spPr>
          <a:xfrm>
            <a:off x="5940150" y="4737210"/>
            <a:ext cx="1584176" cy="648072"/>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RMS </a:t>
            </a:r>
            <a:r>
              <a:rPr lang="ja-JP" altLang="en-US"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サーバ</a:t>
            </a:r>
            <a:endParaRPr lang="en-US" altLang="ja-JP"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10" name="直線矢印コネクタ 9"/>
          <p:cNvCxnSpPr>
            <a:stCxn id="9" idx="2"/>
            <a:endCxn id="7" idx="0"/>
          </p:cNvCxnSpPr>
          <p:nvPr/>
        </p:nvCxnSpPr>
        <p:spPr>
          <a:xfrm>
            <a:off x="6732238" y="5385282"/>
            <a:ext cx="0" cy="219792"/>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5796136" y="4244458"/>
            <a:ext cx="2871371" cy="338554"/>
          </a:xfrm>
          <a:prstGeom prst="rect">
            <a:avLst/>
          </a:prstGeom>
          <a:noFill/>
          <a:effectLst/>
        </p:spPr>
        <p:txBody>
          <a:bodyPr wrap="square" rtlCol="0">
            <a:spAutoFit/>
          </a:bodyPr>
          <a:lstStyle/>
          <a:p>
            <a:pPr algn="ctr"/>
            <a:r>
              <a:rPr lang="ja-JP" altLang="en-US" sz="1600" dirty="0">
                <a:effectLst>
                  <a:outerShdw blurRad="38100" dist="38100" dir="2700000" algn="tl">
                    <a:srgbClr val="000000">
                      <a:alpha val="43137"/>
                    </a:srgbClr>
                  </a:outerShdw>
                </a:effectLst>
                <a:latin typeface="Tahoma" panose="020B0604030504040204" pitchFamily="34" charset="0"/>
                <a:ea typeface="IPA Pゴシック" pitchFamily="50" charset="-128"/>
                <a:cs typeface="Tahoma" panose="020B0604030504040204" pitchFamily="34" charset="0"/>
              </a:rPr>
              <a:t>ドメイン</a:t>
            </a:r>
            <a:r>
              <a:rPr kumimoji="1" lang="en-US" altLang="ja-JP" sz="16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a:t>
            </a:r>
            <a:endParaRPr kumimoji="1" lang="ja-JP" altLang="en-US" sz="1600" dirty="0">
              <a:effectLst>
                <a:outerShdw blurRad="38100" dist="38100" dir="2700000" algn="tl">
                  <a:srgbClr val="000000">
                    <a:alpha val="43137"/>
                  </a:srgbClr>
                </a:outerShdw>
              </a:effectLst>
              <a:latin typeface="Tahoma" panose="020B0604030504040204" pitchFamily="34" charset="0"/>
              <a:ea typeface="IPA Pゴシック" pitchFamily="50" charset="-128"/>
              <a:cs typeface="Tahoma" panose="020B0604030504040204" pitchFamily="34" charset="0"/>
            </a:endParaRPr>
          </a:p>
        </p:txBody>
      </p:sp>
    </p:spTree>
    <p:extLst>
      <p:ext uri="{BB962C8B-B14F-4D97-AF65-F5344CB8AC3E}">
        <p14:creationId xmlns:p14="http://schemas.microsoft.com/office/powerpoint/2010/main" val="3400840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帯域外リモート管理</a:t>
            </a:r>
            <a:endParaRPr kumimoji="1" lang="ja-JP" altLang="en-US" dirty="0"/>
          </a:p>
        </p:txBody>
      </p:sp>
      <p:sp>
        <p:nvSpPr>
          <p:cNvPr id="2" name="コンテンツ プレースホルダー 1"/>
          <p:cNvSpPr>
            <a:spLocks noGrp="1"/>
          </p:cNvSpPr>
          <p:nvPr>
            <p:ph idx="13"/>
          </p:nvPr>
        </p:nvSpPr>
        <p:spPr>
          <a:xfrm>
            <a:off x="467544" y="1340768"/>
            <a:ext cx="8208912" cy="5112568"/>
          </a:xfrm>
        </p:spPr>
        <p:txBody>
          <a:bodyPr/>
          <a:lstStyle/>
          <a:p>
            <a:r>
              <a:rPr lang="ja-JP" altLang="en-US" dirty="0"/>
              <a:t>管理</a:t>
            </a:r>
            <a:r>
              <a:rPr lang="en-US" altLang="ja-JP" dirty="0"/>
              <a:t>VM</a:t>
            </a:r>
            <a:r>
              <a:rPr lang="ja-JP" altLang="en-US" dirty="0"/>
              <a:t>経由でユーザ</a:t>
            </a:r>
            <a:r>
              <a:rPr lang="en-US" altLang="ja-JP" dirty="0"/>
              <a:t>VM</a:t>
            </a:r>
            <a:r>
              <a:rPr lang="ja-JP" altLang="en-US" dirty="0"/>
              <a:t>をリモート</a:t>
            </a:r>
            <a:r>
              <a:rPr lang="ja-JP" altLang="en-US" dirty="0" smtClean="0"/>
              <a:t>管理</a:t>
            </a:r>
            <a:endParaRPr lang="en-US" altLang="ja-JP" dirty="0" smtClean="0"/>
          </a:p>
          <a:p>
            <a:pPr lvl="1"/>
            <a:r>
              <a:rPr lang="ja-JP" altLang="en-US" dirty="0"/>
              <a:t>管理</a:t>
            </a:r>
            <a:r>
              <a:rPr lang="en-US" altLang="ja-JP" dirty="0"/>
              <a:t>VM</a:t>
            </a:r>
            <a:r>
              <a:rPr lang="ja-JP" altLang="en-US" dirty="0" smtClean="0"/>
              <a:t>で</a:t>
            </a:r>
            <a:r>
              <a:rPr lang="en-US" altLang="ja-JP" dirty="0" smtClean="0"/>
              <a:t>RMS</a:t>
            </a:r>
            <a:r>
              <a:rPr lang="ja-JP" altLang="en-US" dirty="0" smtClean="0"/>
              <a:t>サーバ</a:t>
            </a:r>
            <a:r>
              <a:rPr lang="ja-JP" altLang="en-US" dirty="0"/>
              <a:t>を動作させる</a:t>
            </a:r>
          </a:p>
          <a:p>
            <a:pPr lvl="1"/>
            <a:r>
              <a:rPr lang="ja-JP" altLang="en-US" dirty="0"/>
              <a:t>ユーザ</a:t>
            </a:r>
            <a:r>
              <a:rPr lang="en-US" altLang="ja-JP" dirty="0"/>
              <a:t>VM</a:t>
            </a:r>
            <a:r>
              <a:rPr lang="ja-JP" altLang="en-US" dirty="0"/>
              <a:t>の仮想デバイスを直接参照</a:t>
            </a:r>
            <a:r>
              <a:rPr lang="ja-JP" altLang="en-US" dirty="0" smtClean="0"/>
              <a:t>する</a:t>
            </a:r>
            <a:endParaRPr lang="ja-JP" altLang="en-US" dirty="0"/>
          </a:p>
          <a:p>
            <a:pPr lvl="1"/>
            <a:r>
              <a:rPr lang="ja-JP" altLang="en-US" dirty="0"/>
              <a:t>ユーザ</a:t>
            </a:r>
            <a:r>
              <a:rPr lang="en-US" altLang="ja-JP" dirty="0"/>
              <a:t>VM</a:t>
            </a:r>
            <a:r>
              <a:rPr lang="ja-JP" altLang="en-US" dirty="0"/>
              <a:t>のネットワーク障害の影響を</a:t>
            </a:r>
            <a:r>
              <a:rPr lang="ja-JP" altLang="en-US" dirty="0" smtClean="0"/>
              <a:t>受けない</a:t>
            </a:r>
          </a:p>
          <a:p>
            <a:pPr lvl="2"/>
            <a:r>
              <a:rPr lang="ja-JP" altLang="en-US" dirty="0" smtClean="0"/>
              <a:t>ネットワークの設定ミス時でも操作が可能</a:t>
            </a:r>
          </a:p>
          <a:p>
            <a:pPr lvl="1"/>
            <a:endParaRPr lang="ja-JP" altLang="en-US" dirty="0"/>
          </a:p>
        </p:txBody>
      </p:sp>
      <p:sp>
        <p:nvSpPr>
          <p:cNvPr id="4" name="角丸四角形 3"/>
          <p:cNvSpPr/>
          <p:nvPr/>
        </p:nvSpPr>
        <p:spPr>
          <a:xfrm>
            <a:off x="2987824" y="3717032"/>
            <a:ext cx="5878014" cy="2706053"/>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itchFamily="50" charset="-128"/>
              <a:ea typeface="IPA Pゴシック" pitchFamily="50" charset="-128"/>
            </a:endParaRPr>
          </a:p>
        </p:txBody>
      </p:sp>
      <p:grpSp>
        <p:nvGrpSpPr>
          <p:cNvPr id="5" name="グループ化 4"/>
          <p:cNvGrpSpPr/>
          <p:nvPr/>
        </p:nvGrpSpPr>
        <p:grpSpPr>
          <a:xfrm>
            <a:off x="179512" y="4334853"/>
            <a:ext cx="1687046" cy="2088232"/>
            <a:chOff x="364674" y="4653136"/>
            <a:chExt cx="1687046" cy="2088232"/>
          </a:xfrm>
        </p:grpSpPr>
        <p:sp>
          <p:nvSpPr>
            <p:cNvPr id="6" name="正方形/長方形 5"/>
            <p:cNvSpPr/>
            <p:nvPr/>
          </p:nvSpPr>
          <p:spPr>
            <a:xfrm>
              <a:off x="364674" y="4653136"/>
              <a:ext cx="1687046" cy="208823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itchFamily="50" charset="-128"/>
                <a:ea typeface="IPA Pゴシック" pitchFamily="50" charset="-128"/>
              </a:endParaRPr>
            </a:p>
          </p:txBody>
        </p:sp>
        <p:sp>
          <p:nvSpPr>
            <p:cNvPr id="7" name="正方形/長方形 6"/>
            <p:cNvSpPr/>
            <p:nvPr/>
          </p:nvSpPr>
          <p:spPr>
            <a:xfrm>
              <a:off x="419537" y="6021288"/>
              <a:ext cx="1560175" cy="648072"/>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bg1"/>
                  </a:solidFill>
                  <a:latin typeface="IPA Pゴシック" pitchFamily="50" charset="-128"/>
                  <a:ea typeface="IPA Pゴシック" pitchFamily="50" charset="-128"/>
                </a:rPr>
                <a:t>RMS</a:t>
              </a:r>
              <a:br>
                <a:rPr lang="en-US" altLang="ja-JP" sz="1600" dirty="0" smtClean="0">
                  <a:solidFill>
                    <a:schemeClr val="bg1"/>
                  </a:solidFill>
                  <a:latin typeface="IPA Pゴシック" pitchFamily="50" charset="-128"/>
                  <a:ea typeface="IPA Pゴシック" pitchFamily="50" charset="-128"/>
                </a:rPr>
              </a:br>
              <a:r>
                <a:rPr lang="ja-JP" altLang="en-US" sz="1600" dirty="0" smtClean="0">
                  <a:solidFill>
                    <a:schemeClr val="bg1"/>
                  </a:solidFill>
                  <a:latin typeface="IPA Pゴシック" pitchFamily="50" charset="-128"/>
                  <a:ea typeface="IPA Pゴシック" pitchFamily="50" charset="-128"/>
                </a:rPr>
                <a:t>クライアント</a:t>
              </a:r>
              <a:endParaRPr kumimoji="1" lang="ja-JP" altLang="en-US" sz="1600" dirty="0">
                <a:solidFill>
                  <a:schemeClr val="bg1"/>
                </a:solidFill>
                <a:latin typeface="IPA Pゴシック" pitchFamily="50" charset="-128"/>
                <a:ea typeface="IPA Pゴシック" pitchFamily="50" charset="-128"/>
              </a:endParaRPr>
            </a:p>
          </p:txBody>
        </p:sp>
        <p:pic>
          <p:nvPicPr>
            <p:cNvPr id="8" name="Picture 449" descr="C:\Users\kawasho\Downloads\Computer-256.png"/>
            <p:cNvPicPr>
              <a:picLocks noChangeAspect="1" noChangeArrowheads="1"/>
            </p:cNvPicPr>
            <p:nvPr/>
          </p:nvPicPr>
          <p:blipFill>
            <a:blip r:embed="rId3" cstate="print"/>
            <a:srcRect/>
            <a:stretch>
              <a:fillRect/>
            </a:stretch>
          </p:blipFill>
          <p:spPr bwMode="auto">
            <a:xfrm>
              <a:off x="539552" y="4725144"/>
              <a:ext cx="912103" cy="912101"/>
            </a:xfrm>
            <a:prstGeom prst="rect">
              <a:avLst/>
            </a:prstGeom>
            <a:noFill/>
          </p:spPr>
        </p:pic>
        <p:pic>
          <p:nvPicPr>
            <p:cNvPr id="9" name="Picture 2" descr="C:\Users\kawasho\Downloads\User1-256.png"/>
            <p:cNvPicPr>
              <a:picLocks noChangeAspect="1" noChangeArrowheads="1"/>
            </p:cNvPicPr>
            <p:nvPr/>
          </p:nvPicPr>
          <p:blipFill>
            <a:blip r:embed="rId4" cstate="print"/>
            <a:srcRect/>
            <a:stretch>
              <a:fillRect/>
            </a:stretch>
          </p:blipFill>
          <p:spPr bwMode="auto">
            <a:xfrm>
              <a:off x="1143046" y="5030321"/>
              <a:ext cx="908674" cy="908672"/>
            </a:xfrm>
            <a:prstGeom prst="rect">
              <a:avLst/>
            </a:prstGeom>
            <a:noFill/>
          </p:spPr>
        </p:pic>
      </p:grpSp>
      <p:grpSp>
        <p:nvGrpSpPr>
          <p:cNvPr id="10" name="グループ化 18"/>
          <p:cNvGrpSpPr/>
          <p:nvPr/>
        </p:nvGrpSpPr>
        <p:grpSpPr>
          <a:xfrm>
            <a:off x="3419872" y="3997217"/>
            <a:ext cx="1872208" cy="2353859"/>
            <a:chOff x="-128159" y="1844821"/>
            <a:chExt cx="1138095" cy="2592285"/>
          </a:xfrm>
          <a:solidFill>
            <a:schemeClr val="bg1"/>
          </a:solidFill>
        </p:grpSpPr>
        <p:sp>
          <p:nvSpPr>
            <p:cNvPr id="11" name="正方形/長方形 10"/>
            <p:cNvSpPr/>
            <p:nvPr/>
          </p:nvSpPr>
          <p:spPr>
            <a:xfrm>
              <a:off x="-128159" y="1844821"/>
              <a:ext cx="1138095" cy="259228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IPA Pゴシック" pitchFamily="50" charset="-128"/>
                <a:ea typeface="IPA Pゴシック" pitchFamily="50" charset="-128"/>
              </a:endParaRPr>
            </a:p>
          </p:txBody>
        </p:sp>
        <p:sp>
          <p:nvSpPr>
            <p:cNvPr id="12" name="テキスト ボックス 11"/>
            <p:cNvSpPr txBox="1"/>
            <p:nvPr/>
          </p:nvSpPr>
          <p:spPr>
            <a:xfrm>
              <a:off x="-62696" y="1885831"/>
              <a:ext cx="1018438" cy="365942"/>
            </a:xfrm>
            <a:prstGeom prst="rect">
              <a:avLst/>
            </a:prstGeom>
            <a:grpFill/>
            <a:ln>
              <a:noFill/>
            </a:ln>
            <a:effectLst/>
          </p:spPr>
          <p:txBody>
            <a:bodyPr wrap="square" rtlCol="0">
              <a:spAutoFit/>
            </a:bodyPr>
            <a:lstStyle/>
            <a:p>
              <a:pPr algn="ctr"/>
              <a:r>
                <a:rPr lang="ja-JP" altLang="en-US" sz="1600" b="1" dirty="0" smtClean="0">
                  <a:effectLst>
                    <a:outerShdw blurRad="38100" dist="38100" dir="2700000" algn="tl">
                      <a:srgbClr val="000000">
                        <a:alpha val="43137"/>
                      </a:srgbClr>
                    </a:outerShdw>
                  </a:effectLst>
                  <a:latin typeface="IPA Pゴシック" pitchFamily="50" charset="-128"/>
                  <a:ea typeface="IPA Pゴシック" pitchFamily="50" charset="-128"/>
                </a:rPr>
                <a:t>管理</a:t>
              </a:r>
              <a:r>
                <a:rPr kumimoji="1" lang="en-US" altLang="ja-JP" sz="1600" b="1" dirty="0" smtClean="0">
                  <a:effectLst>
                    <a:outerShdw blurRad="38100" dist="38100" dir="2700000" algn="tl">
                      <a:srgbClr val="000000">
                        <a:alpha val="43137"/>
                      </a:srgbClr>
                    </a:outerShdw>
                  </a:effectLst>
                  <a:latin typeface="IPA Pゴシック" pitchFamily="50" charset="-128"/>
                  <a:ea typeface="IPA Pゴシック" pitchFamily="50" charset="-128"/>
                </a:rPr>
                <a:t>VM</a:t>
              </a:r>
              <a:endParaRPr kumimoji="1" lang="ja-JP" altLang="en-US" sz="1600" b="1" dirty="0">
                <a:effectLst>
                  <a:outerShdw blurRad="38100" dist="38100" dir="2700000" algn="tl">
                    <a:srgbClr val="000000">
                      <a:alpha val="43137"/>
                    </a:srgbClr>
                  </a:outerShdw>
                </a:effectLst>
                <a:latin typeface="IPA Pゴシック" pitchFamily="50" charset="-128"/>
                <a:ea typeface="IPA Pゴシック" pitchFamily="50" charset="-128"/>
              </a:endParaRPr>
            </a:p>
          </p:txBody>
        </p:sp>
      </p:grpSp>
      <p:sp>
        <p:nvSpPr>
          <p:cNvPr id="13" name="正方形/長方形 12"/>
          <p:cNvSpPr/>
          <p:nvPr/>
        </p:nvSpPr>
        <p:spPr>
          <a:xfrm>
            <a:off x="3491880" y="4379478"/>
            <a:ext cx="1704191" cy="648071"/>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bg1"/>
                </a:solidFill>
                <a:latin typeface="IPA Pゴシック" pitchFamily="50" charset="-128"/>
                <a:ea typeface="IPA Pゴシック" pitchFamily="50" charset="-128"/>
              </a:rPr>
              <a:t>RMS</a:t>
            </a:r>
            <a:r>
              <a:rPr lang="ja-JP" altLang="en-US" sz="1600" dirty="0" smtClean="0">
                <a:solidFill>
                  <a:schemeClr val="bg1"/>
                </a:solidFill>
                <a:latin typeface="IPA Pゴシック" pitchFamily="50" charset="-128"/>
                <a:ea typeface="IPA Pゴシック" pitchFamily="50" charset="-128"/>
              </a:rPr>
              <a:t>サーバ</a:t>
            </a:r>
            <a:endParaRPr kumimoji="1" lang="ja-JP" altLang="en-US" sz="1600" dirty="0">
              <a:solidFill>
                <a:schemeClr val="bg1"/>
              </a:solidFill>
              <a:latin typeface="IPA Pゴシック" pitchFamily="50" charset="-128"/>
              <a:ea typeface="IPA Pゴシック" pitchFamily="50" charset="-128"/>
            </a:endParaRPr>
          </a:p>
        </p:txBody>
      </p:sp>
      <p:sp>
        <p:nvSpPr>
          <p:cNvPr id="14" name="正方形/長方形 13"/>
          <p:cNvSpPr/>
          <p:nvPr/>
        </p:nvSpPr>
        <p:spPr>
          <a:xfrm>
            <a:off x="3477590" y="5342965"/>
            <a:ext cx="1728191" cy="936104"/>
          </a:xfrm>
          <a:prstGeom prst="rect">
            <a:avLst/>
          </a:prstGeom>
          <a:gradFill>
            <a:gsLst>
              <a:gs pos="0">
                <a:srgbClr val="7AE0CB"/>
              </a:gs>
              <a:gs pos="100000">
                <a:schemeClr val="accent1">
                  <a:lumMod val="50000"/>
                </a:schemeClr>
              </a:gs>
            </a:gsLst>
            <a:lin ang="5400000" scaled="0"/>
          </a:gradFill>
          <a:ln>
            <a:solidFill>
              <a:schemeClr val="tx1"/>
            </a:solidFill>
          </a:ln>
          <a:effectLst>
            <a:outerShdw blurRad="50800" dist="38100" dir="27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b" anchorCtr="1"/>
          <a:lstStyle/>
          <a:p>
            <a:pPr algn="ctr"/>
            <a:r>
              <a:rPr lang="ja-JP" altLang="en-US" sz="1600" dirty="0" smtClean="0">
                <a:latin typeface="IPA Pゴシック" pitchFamily="50" charset="-128"/>
                <a:ea typeface="IPA Pゴシック" pitchFamily="50" charset="-128"/>
              </a:rPr>
              <a:t>仮想デバイス</a:t>
            </a:r>
            <a:endParaRPr lang="ja-JP" altLang="en-US" sz="1600" dirty="0">
              <a:latin typeface="IPA Pゴシック" pitchFamily="50" charset="-128"/>
              <a:ea typeface="IPA Pゴシック" pitchFamily="50" charset="-128"/>
            </a:endParaRPr>
          </a:p>
        </p:txBody>
      </p:sp>
      <p:cxnSp>
        <p:nvCxnSpPr>
          <p:cNvPr id="15" name="直線矢印コネクタ 23"/>
          <p:cNvCxnSpPr>
            <a:stCxn id="7" idx="3"/>
            <a:endCxn id="13" idx="1"/>
          </p:cNvCxnSpPr>
          <p:nvPr/>
        </p:nvCxnSpPr>
        <p:spPr>
          <a:xfrm flipV="1">
            <a:off x="1794550" y="4703514"/>
            <a:ext cx="1697330" cy="1323527"/>
          </a:xfrm>
          <a:prstGeom prst="bentConnector3">
            <a:avLst>
              <a:gd name="adj1" fmla="val 40273"/>
            </a:avLst>
          </a:prstGeom>
          <a:ln w="38100">
            <a:solidFill>
              <a:srgbClr val="FF0000"/>
            </a:solidFill>
            <a:headEnd type="stealth" w="med" len="med"/>
            <a:tailEnd type="stealth"/>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13" idx="2"/>
            <a:endCxn id="14" idx="0"/>
          </p:cNvCxnSpPr>
          <p:nvPr/>
        </p:nvCxnSpPr>
        <p:spPr>
          <a:xfrm flipH="1">
            <a:off x="4341686" y="5027549"/>
            <a:ext cx="2290" cy="315416"/>
          </a:xfrm>
          <a:prstGeom prst="straightConnector1">
            <a:avLst/>
          </a:prstGeom>
          <a:ln w="38100" cap="flat">
            <a:solidFill>
              <a:srgbClr val="FF0000"/>
            </a:solidFill>
            <a:headEnd type="stealth" w="med" len="med"/>
            <a:tailEnd type="stealth"/>
          </a:ln>
        </p:spPr>
        <p:style>
          <a:lnRef idx="1">
            <a:schemeClr val="accent1"/>
          </a:lnRef>
          <a:fillRef idx="0">
            <a:schemeClr val="accent1"/>
          </a:fillRef>
          <a:effectRef idx="0">
            <a:schemeClr val="accent1"/>
          </a:effectRef>
          <a:fontRef idx="minor">
            <a:schemeClr val="tx1"/>
          </a:fontRef>
        </p:style>
      </p:cxnSp>
      <p:pic>
        <p:nvPicPr>
          <p:cNvPr id="17" name="Picture 6" descr="C:\Users\kawasho\Downloads\system\system\6.wmf"/>
          <p:cNvPicPr>
            <a:picLocks noChangeAspect="1" noChangeArrowheads="1"/>
          </p:cNvPicPr>
          <p:nvPr/>
        </p:nvPicPr>
        <p:blipFill>
          <a:blip r:embed="rId5" cstate="print"/>
          <a:srcRect/>
          <a:stretch>
            <a:fillRect/>
          </a:stretch>
        </p:blipFill>
        <p:spPr bwMode="auto">
          <a:xfrm>
            <a:off x="7884368" y="6063031"/>
            <a:ext cx="1053478" cy="476686"/>
          </a:xfrm>
          <a:prstGeom prst="rect">
            <a:avLst/>
          </a:prstGeom>
          <a:noFill/>
        </p:spPr>
      </p:pic>
      <p:pic>
        <p:nvPicPr>
          <p:cNvPr id="18" name="Picture 6" descr="C:\Users\kawasho\Downloads\system\system\6.wmf"/>
          <p:cNvPicPr>
            <a:picLocks noChangeAspect="1" noChangeArrowheads="1"/>
          </p:cNvPicPr>
          <p:nvPr/>
        </p:nvPicPr>
        <p:blipFill>
          <a:blip r:embed="rId5" cstate="print"/>
          <a:srcRect/>
          <a:stretch>
            <a:fillRect/>
          </a:stretch>
        </p:blipFill>
        <p:spPr bwMode="auto">
          <a:xfrm>
            <a:off x="8100392" y="5847021"/>
            <a:ext cx="1053478" cy="476686"/>
          </a:xfrm>
          <a:prstGeom prst="rect">
            <a:avLst/>
          </a:prstGeom>
          <a:noFill/>
        </p:spPr>
      </p:pic>
      <p:grpSp>
        <p:nvGrpSpPr>
          <p:cNvPr id="19" name="グループ化 73"/>
          <p:cNvGrpSpPr/>
          <p:nvPr/>
        </p:nvGrpSpPr>
        <p:grpSpPr>
          <a:xfrm>
            <a:off x="6156175" y="3997217"/>
            <a:ext cx="2470955" cy="1623494"/>
            <a:chOff x="6341339" y="2067393"/>
            <a:chExt cx="822949" cy="2258739"/>
          </a:xfrm>
        </p:grpSpPr>
        <p:sp>
          <p:nvSpPr>
            <p:cNvPr id="20" name="正方形/長方形 19"/>
            <p:cNvSpPr/>
            <p:nvPr/>
          </p:nvSpPr>
          <p:spPr>
            <a:xfrm>
              <a:off x="6341339" y="2067393"/>
              <a:ext cx="822949" cy="2258739"/>
            </a:xfrm>
            <a:prstGeom prst="rect">
              <a:avLst/>
            </a:prstGeom>
            <a:solidFill>
              <a:schemeClr val="bg1"/>
            </a:solidFill>
            <a:ln>
              <a:solidFill>
                <a:srgbClr val="095B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itchFamily="50" charset="-128"/>
                <a:ea typeface="IPA Pゴシック" pitchFamily="50" charset="-128"/>
              </a:endParaRPr>
            </a:p>
          </p:txBody>
        </p:sp>
        <p:sp>
          <p:nvSpPr>
            <p:cNvPr id="21" name="テキスト ボックス 20"/>
            <p:cNvSpPr txBox="1"/>
            <p:nvPr/>
          </p:nvSpPr>
          <p:spPr>
            <a:xfrm>
              <a:off x="6341339" y="2102721"/>
              <a:ext cx="822948" cy="395415"/>
            </a:xfrm>
            <a:prstGeom prst="rect">
              <a:avLst/>
            </a:prstGeom>
            <a:noFill/>
            <a:effectLst/>
          </p:spPr>
          <p:txBody>
            <a:bodyPr wrap="square" rtlCol="0">
              <a:spAutoFit/>
            </a:bodyPr>
            <a:lstStyle/>
            <a:p>
              <a:pPr algn="ctr"/>
              <a:r>
                <a:rPr kumimoji="1" lang="ja-JP" altLang="en-US" sz="1600" b="1" dirty="0" smtClean="0">
                  <a:effectLst>
                    <a:outerShdw blurRad="38100" dist="38100" dir="2700000" algn="tl">
                      <a:srgbClr val="000000">
                        <a:alpha val="43137"/>
                      </a:srgbClr>
                    </a:outerShdw>
                  </a:effectLst>
                  <a:latin typeface="IPA Pゴシック" pitchFamily="50" charset="-128"/>
                  <a:ea typeface="IPA Pゴシック" pitchFamily="50" charset="-128"/>
                </a:rPr>
                <a:t>ユーザ</a:t>
              </a:r>
              <a:r>
                <a:rPr kumimoji="1" lang="en-US" altLang="ja-JP" sz="1600" b="1" dirty="0" smtClean="0">
                  <a:effectLst>
                    <a:outerShdw blurRad="38100" dist="38100" dir="2700000" algn="tl">
                      <a:srgbClr val="000000">
                        <a:alpha val="43137"/>
                      </a:srgbClr>
                    </a:outerShdw>
                  </a:effectLst>
                  <a:latin typeface="IPA Pゴシック" pitchFamily="50" charset="-128"/>
                  <a:ea typeface="IPA Pゴシック" pitchFamily="50" charset="-128"/>
                </a:rPr>
                <a:t>VM</a:t>
              </a:r>
              <a:endParaRPr kumimoji="1" lang="ja-JP" altLang="en-US" sz="1600" b="1" dirty="0">
                <a:effectLst>
                  <a:outerShdw blurRad="38100" dist="38100" dir="2700000" algn="tl">
                    <a:srgbClr val="000000">
                      <a:alpha val="43137"/>
                    </a:srgbClr>
                  </a:outerShdw>
                </a:effectLst>
                <a:latin typeface="IPA Pゴシック" pitchFamily="50" charset="-128"/>
                <a:ea typeface="IPA Pゴシック" pitchFamily="50" charset="-128"/>
              </a:endParaRPr>
            </a:p>
          </p:txBody>
        </p:sp>
      </p:grpSp>
      <p:cxnSp>
        <p:nvCxnSpPr>
          <p:cNvPr id="22" name="直線矢印コネクタ 23"/>
          <p:cNvCxnSpPr>
            <a:endCxn id="20" idx="2"/>
          </p:cNvCxnSpPr>
          <p:nvPr/>
        </p:nvCxnSpPr>
        <p:spPr>
          <a:xfrm flipV="1">
            <a:off x="5213732" y="5620711"/>
            <a:ext cx="2177921" cy="286838"/>
          </a:xfrm>
          <a:prstGeom prst="bentConnector2">
            <a:avLst/>
          </a:prstGeom>
          <a:ln w="50800">
            <a:solidFill>
              <a:srgbClr val="008000"/>
            </a:solidFill>
            <a:headEnd type="stealth" w="med" len="med"/>
            <a:tailEnd type="stealth"/>
          </a:ln>
        </p:spPr>
        <p:style>
          <a:lnRef idx="1">
            <a:schemeClr val="accent1"/>
          </a:lnRef>
          <a:fillRef idx="0">
            <a:schemeClr val="accent1"/>
          </a:fillRef>
          <a:effectRef idx="0">
            <a:schemeClr val="accent1"/>
          </a:effectRef>
          <a:fontRef idx="minor">
            <a:schemeClr val="tx1"/>
          </a:fontRef>
        </p:style>
      </p:cxnSp>
      <p:pic>
        <p:nvPicPr>
          <p:cNvPr id="23" name="Picture 3" descr="C:\Users\kawasho\AppData\Local\Microsoft\Windows\Temporary Internet Files\Content.IE5\9GDS9C5D\MC90039848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5558989"/>
            <a:ext cx="738318" cy="265264"/>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直線矢印コネクタ 23"/>
          <p:cNvCxnSpPr>
            <a:stCxn id="6" idx="0"/>
          </p:cNvCxnSpPr>
          <p:nvPr/>
        </p:nvCxnSpPr>
        <p:spPr>
          <a:xfrm rot="5400000" flipH="1" flipV="1">
            <a:off x="3134341" y="1745063"/>
            <a:ext cx="478485" cy="4701096"/>
          </a:xfrm>
          <a:prstGeom prst="bentConnector2">
            <a:avLst/>
          </a:prstGeom>
          <a:ln w="38100">
            <a:solidFill>
              <a:srgbClr val="FF0000"/>
            </a:solidFill>
            <a:prstDash val="sysDash"/>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26" name="直線矢印コネクタ 23"/>
          <p:cNvCxnSpPr/>
          <p:nvPr/>
        </p:nvCxnSpPr>
        <p:spPr>
          <a:xfrm rot="16200000" flipV="1">
            <a:off x="5366787" y="4213713"/>
            <a:ext cx="1091324" cy="376633"/>
          </a:xfrm>
          <a:prstGeom prst="bentConnector3">
            <a:avLst>
              <a:gd name="adj1" fmla="val -40"/>
            </a:avLst>
          </a:prstGeom>
          <a:ln w="38100">
            <a:solidFill>
              <a:srgbClr val="FF0000"/>
            </a:solidFill>
            <a:prstDash val="sysDash"/>
            <a:headEnd type="triangle" w="med" len="med"/>
            <a:tailEnd type="none"/>
          </a:ln>
        </p:spPr>
        <p:style>
          <a:lnRef idx="1">
            <a:schemeClr val="accent1"/>
          </a:lnRef>
          <a:fillRef idx="0">
            <a:schemeClr val="accent1"/>
          </a:fillRef>
          <a:effectRef idx="0">
            <a:schemeClr val="accent1"/>
          </a:effectRef>
          <a:fontRef idx="minor">
            <a:schemeClr val="tx1"/>
          </a:fontRef>
        </p:style>
      </p:cxnSp>
      <p:pic>
        <p:nvPicPr>
          <p:cNvPr id="27" name="図 26"/>
          <p:cNvPicPr>
            <a:picLocks noChangeAspect="1"/>
          </p:cNvPicPr>
          <p:nvPr/>
        </p:nvPicPr>
        <p:blipFill>
          <a:blip r:embed="rId7"/>
          <a:stretch>
            <a:fillRect/>
          </a:stretch>
        </p:blipFill>
        <p:spPr>
          <a:xfrm>
            <a:off x="4442614" y="5378969"/>
            <a:ext cx="660128" cy="563309"/>
          </a:xfrm>
          <a:prstGeom prst="rect">
            <a:avLst/>
          </a:prstGeom>
        </p:spPr>
      </p:pic>
      <p:sp>
        <p:nvSpPr>
          <p:cNvPr id="28" name="ドーナツ 27"/>
          <p:cNvSpPr/>
          <p:nvPr/>
        </p:nvSpPr>
        <p:spPr>
          <a:xfrm>
            <a:off x="2123728" y="4982925"/>
            <a:ext cx="720080" cy="720080"/>
          </a:xfrm>
          <a:prstGeom prst="donut">
            <a:avLst>
              <a:gd name="adj" fmla="val 13462"/>
            </a:avLst>
          </a:prstGeom>
          <a:solidFill>
            <a:srgbClr val="438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IPA Pゴシック" pitchFamily="50" charset="-128"/>
              <a:ea typeface="IPA Pゴシック" pitchFamily="50" charset="-128"/>
            </a:endParaRPr>
          </a:p>
        </p:txBody>
      </p:sp>
      <p:sp>
        <p:nvSpPr>
          <p:cNvPr id="29" name="ドーナツ 28"/>
          <p:cNvSpPr/>
          <p:nvPr/>
        </p:nvSpPr>
        <p:spPr>
          <a:xfrm>
            <a:off x="3994664" y="4838460"/>
            <a:ext cx="720080" cy="720080"/>
          </a:xfrm>
          <a:prstGeom prst="donut">
            <a:avLst>
              <a:gd name="adj" fmla="val 13462"/>
            </a:avLst>
          </a:prstGeom>
          <a:solidFill>
            <a:srgbClr val="438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IPA Pゴシック" pitchFamily="50" charset="-128"/>
              <a:ea typeface="IPA Pゴシック" pitchFamily="50" charset="-128"/>
            </a:endParaRPr>
          </a:p>
        </p:txBody>
      </p:sp>
      <p:grpSp>
        <p:nvGrpSpPr>
          <p:cNvPr id="30" name="グループ化 29"/>
          <p:cNvGrpSpPr/>
          <p:nvPr/>
        </p:nvGrpSpPr>
        <p:grpSpPr>
          <a:xfrm>
            <a:off x="5830758" y="4341377"/>
            <a:ext cx="2733783" cy="1224136"/>
            <a:chOff x="5830758" y="4341377"/>
            <a:chExt cx="2733783" cy="1224136"/>
          </a:xfrm>
        </p:grpSpPr>
        <p:sp>
          <p:nvSpPr>
            <p:cNvPr id="25" name="正方形/長方形 24"/>
            <p:cNvSpPr/>
            <p:nvPr/>
          </p:nvSpPr>
          <p:spPr>
            <a:xfrm>
              <a:off x="6718592" y="4724845"/>
              <a:ext cx="1845949" cy="4572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dirty="0" smtClean="0"/>
                <a:t>ネットワーク障害</a:t>
              </a:r>
              <a:endParaRPr kumimoji="1" lang="ja-JP" altLang="en-US" dirty="0"/>
            </a:p>
          </p:txBody>
        </p:sp>
        <p:sp>
          <p:nvSpPr>
            <p:cNvPr id="35" name="乗算記号 34"/>
            <p:cNvSpPr/>
            <p:nvPr/>
          </p:nvSpPr>
          <p:spPr>
            <a:xfrm>
              <a:off x="5830758" y="4341377"/>
              <a:ext cx="1174656" cy="1224136"/>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itchFamily="50" charset="-128"/>
                <a:ea typeface="IPA Pゴシック" pitchFamily="50" charset="-128"/>
              </a:endParaRPr>
            </a:p>
          </p:txBody>
        </p:sp>
      </p:grpSp>
      <p:sp>
        <p:nvSpPr>
          <p:cNvPr id="32" name="正方形/長方形 31"/>
          <p:cNvSpPr/>
          <p:nvPr/>
        </p:nvSpPr>
        <p:spPr>
          <a:xfrm>
            <a:off x="957884" y="3552812"/>
            <a:ext cx="2220279" cy="233189"/>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600"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帯</a:t>
            </a:r>
            <a:r>
              <a:rPr lang="ja-JP" altLang="en-US" sz="1600"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域内リモート管理</a:t>
            </a:r>
            <a:endParaRPr kumimoji="1" lang="ja-JP" altLang="en-US" sz="1600"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33" name="正方形/長方形 32"/>
          <p:cNvSpPr/>
          <p:nvPr/>
        </p:nvSpPr>
        <p:spPr>
          <a:xfrm>
            <a:off x="1907704" y="6093296"/>
            <a:ext cx="2491712" cy="50399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r>
              <a:rPr kumimoji="1" lang="ja-JP" altLang="en-US" sz="1600" b="1" dirty="0" smtClean="0">
                <a:solidFill>
                  <a:srgbClr val="FF0000"/>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帯域外</a:t>
            </a:r>
            <a:r>
              <a:rPr kumimoji="1" lang="en-US" altLang="ja-JP" sz="1600" b="1" dirty="0" smtClean="0">
                <a:solidFill>
                  <a:srgbClr val="FF0000"/>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
            </a:r>
            <a:br>
              <a:rPr kumimoji="1" lang="en-US" altLang="ja-JP" sz="1600" b="1" dirty="0" smtClean="0">
                <a:solidFill>
                  <a:srgbClr val="FF0000"/>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br>
            <a:r>
              <a:rPr kumimoji="1" lang="ja-JP" altLang="en-US" sz="1600" b="1" dirty="0" smtClean="0">
                <a:solidFill>
                  <a:srgbClr val="FF0000"/>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リモート管理</a:t>
            </a:r>
            <a:endParaRPr kumimoji="1" lang="ja-JP" altLang="en-US" sz="1600" b="1" dirty="0">
              <a:solidFill>
                <a:srgbClr val="FF0000"/>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spTree>
    <p:extLst>
      <p:ext uri="{BB962C8B-B14F-4D97-AF65-F5344CB8AC3E}">
        <p14:creationId xmlns:p14="http://schemas.microsoft.com/office/powerpoint/2010/main" val="80576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upRigh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3"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strips(upRight)">
                                      <p:cBhvr>
                                        <p:cTn id="20" dur="1000"/>
                                        <p:tgtEl>
                                          <p:spTgt spid="24"/>
                                        </p:tgtEl>
                                      </p:cBhvr>
                                    </p:animEffect>
                                  </p:childTnLst>
                                </p:cTn>
                              </p:par>
                            </p:childTnLst>
                          </p:cTn>
                        </p:par>
                        <p:par>
                          <p:cTn id="21" fill="hold">
                            <p:stCondLst>
                              <p:cond delay="1000"/>
                            </p:stCondLst>
                            <p:childTnLst>
                              <p:par>
                                <p:cTn id="22" presetID="18" presetClass="entr" presetSubtype="6"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strips(downRight)">
                                      <p:cBhvr>
                                        <p:cTn id="24" dur="1000"/>
                                        <p:tgtEl>
                                          <p:spTgt spid="26"/>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par>
                          <p:cTn id="39" fill="hold">
                            <p:stCondLst>
                              <p:cond delay="500"/>
                            </p:stCondLst>
                            <p:childTnLst>
                              <p:par>
                                <p:cTn id="40" presetID="18" presetClass="entr" presetSubtype="3"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strips(upRight)">
                                      <p:cBhvr>
                                        <p:cTn id="42" dur="1000"/>
                                        <p:tgtEl>
                                          <p:spTgt spid="2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barn(inVertical)">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ja-JP" altLang="en-US" dirty="0" smtClean="0"/>
              <a:t>マイグレーション時の管理中断</a:t>
            </a:r>
            <a:endParaRPr kumimoji="1" lang="ja-JP" altLang="en-US" dirty="0"/>
          </a:p>
        </p:txBody>
      </p:sp>
      <p:sp>
        <p:nvSpPr>
          <p:cNvPr id="2" name="コンテンツ プレースホルダー 1"/>
          <p:cNvSpPr>
            <a:spLocks noGrp="1"/>
          </p:cNvSpPr>
          <p:nvPr>
            <p:ph idx="13"/>
          </p:nvPr>
        </p:nvSpPr>
        <p:spPr>
          <a:xfrm>
            <a:off x="467544" y="1340768"/>
            <a:ext cx="8568952" cy="5112568"/>
          </a:xfrm>
        </p:spPr>
        <p:txBody>
          <a:bodyPr/>
          <a:lstStyle/>
          <a:p>
            <a:r>
              <a:rPr lang="en-US" altLang="ja-JP" dirty="0" smtClean="0"/>
              <a:t>VM</a:t>
            </a:r>
            <a:r>
              <a:rPr lang="ja-JP" altLang="en-US" dirty="0" smtClean="0"/>
              <a:t>のマイグレーション時に</a:t>
            </a:r>
            <a:r>
              <a:rPr lang="ja-JP" altLang="en-US" dirty="0"/>
              <a:t>リモート</a:t>
            </a:r>
            <a:r>
              <a:rPr lang="ja-JP" altLang="en-US" dirty="0" smtClean="0"/>
              <a:t>接続が切断される</a:t>
            </a:r>
          </a:p>
          <a:p>
            <a:pPr lvl="1"/>
            <a:r>
              <a:rPr lang="ja-JP" altLang="en-US" dirty="0" smtClean="0"/>
              <a:t>ユーザ</a:t>
            </a:r>
            <a:r>
              <a:rPr lang="en-US" altLang="ja-JP" dirty="0" smtClean="0"/>
              <a:t>VM</a:t>
            </a:r>
            <a:r>
              <a:rPr lang="ja-JP" altLang="en-US" dirty="0" smtClean="0"/>
              <a:t>の</a:t>
            </a:r>
            <a:r>
              <a:rPr lang="ja-JP" altLang="en-US" dirty="0"/>
              <a:t>移送</a:t>
            </a:r>
            <a:r>
              <a:rPr lang="ja-JP" altLang="en-US" dirty="0" smtClean="0"/>
              <a:t>によって</a:t>
            </a:r>
            <a:r>
              <a:rPr lang="ja-JP" altLang="en-US" dirty="0"/>
              <a:t>移送</a:t>
            </a:r>
            <a:r>
              <a:rPr lang="ja-JP" altLang="en-US" dirty="0" smtClean="0"/>
              <a:t>元の</a:t>
            </a:r>
            <a:r>
              <a:rPr lang="en-US" altLang="ja-JP" dirty="0" smtClean="0"/>
              <a:t>RMS</a:t>
            </a:r>
            <a:r>
              <a:rPr lang="ja-JP" altLang="en-US" dirty="0" smtClean="0"/>
              <a:t>サーバが終了</a:t>
            </a:r>
            <a:endParaRPr lang="en-US" altLang="ja-JP" dirty="0" smtClean="0"/>
          </a:p>
          <a:p>
            <a:pPr lvl="2"/>
            <a:r>
              <a:rPr lang="ja-JP" altLang="en-US" dirty="0" smtClean="0"/>
              <a:t>削除された仮想デバイスにアクセスできなくなる</a:t>
            </a:r>
            <a:r>
              <a:rPr lang="ja-JP" altLang="en-US" dirty="0"/>
              <a:t>ため</a:t>
            </a:r>
            <a:endParaRPr lang="ja-JP" altLang="en-US" dirty="0" smtClean="0"/>
          </a:p>
          <a:p>
            <a:r>
              <a:rPr lang="ja-JP" altLang="en-US" dirty="0"/>
              <a:t>移送</a:t>
            </a:r>
            <a:r>
              <a:rPr lang="ja-JP" altLang="en-US" dirty="0" smtClean="0"/>
              <a:t>先の</a:t>
            </a:r>
            <a:r>
              <a:rPr lang="en-US" altLang="ja-JP" dirty="0" smtClean="0"/>
              <a:t>RMS</a:t>
            </a:r>
            <a:r>
              <a:rPr lang="ja-JP" altLang="en-US" dirty="0" smtClean="0"/>
              <a:t>サーバにつなぎ直さなければならない</a:t>
            </a:r>
            <a:endParaRPr lang="en-US" altLang="ja-JP" dirty="0"/>
          </a:p>
          <a:p>
            <a:pPr lvl="1"/>
            <a:r>
              <a:rPr lang="ja-JP" altLang="en-US" dirty="0"/>
              <a:t>切断された原因を調べ</a:t>
            </a:r>
            <a:r>
              <a:rPr lang="ja-JP" altLang="en-US" dirty="0" smtClean="0"/>
              <a:t>，</a:t>
            </a:r>
            <a:r>
              <a:rPr lang="ja-JP" altLang="en-US" dirty="0"/>
              <a:t>移送</a:t>
            </a:r>
            <a:r>
              <a:rPr lang="ja-JP" altLang="en-US" dirty="0" smtClean="0"/>
              <a:t>先</a:t>
            </a:r>
            <a:r>
              <a:rPr lang="ja-JP" altLang="en-US" dirty="0"/>
              <a:t>を調べる必要が</a:t>
            </a:r>
            <a:r>
              <a:rPr lang="ja-JP" altLang="en-US" dirty="0" smtClean="0"/>
              <a:t>ある</a:t>
            </a:r>
            <a:endParaRPr lang="ja-JP" altLang="en-US" dirty="0"/>
          </a:p>
        </p:txBody>
      </p:sp>
      <p:sp>
        <p:nvSpPr>
          <p:cNvPr id="38" name="角丸四角形 37"/>
          <p:cNvSpPr/>
          <p:nvPr/>
        </p:nvSpPr>
        <p:spPr>
          <a:xfrm>
            <a:off x="2195736" y="3987963"/>
            <a:ext cx="6480720" cy="2597969"/>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itchFamily="50" charset="-128"/>
              <a:ea typeface="IPA Pゴシック" pitchFamily="50" charset="-128"/>
            </a:endParaRPr>
          </a:p>
        </p:txBody>
      </p:sp>
      <p:sp>
        <p:nvSpPr>
          <p:cNvPr id="39" name="正方形/長方形 38"/>
          <p:cNvSpPr/>
          <p:nvPr/>
        </p:nvSpPr>
        <p:spPr>
          <a:xfrm>
            <a:off x="2383820" y="4395197"/>
            <a:ext cx="2692236" cy="204671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latin typeface="IPA Pゴシック" pitchFamily="50" charset="-128"/>
              <a:ea typeface="IPA Pゴシック" pitchFamily="50" charset="-128"/>
            </a:endParaRPr>
          </a:p>
        </p:txBody>
      </p:sp>
      <p:grpSp>
        <p:nvGrpSpPr>
          <p:cNvPr id="40" name="グループ化 18"/>
          <p:cNvGrpSpPr/>
          <p:nvPr/>
        </p:nvGrpSpPr>
        <p:grpSpPr>
          <a:xfrm>
            <a:off x="2481942" y="4993964"/>
            <a:ext cx="1225963" cy="1375944"/>
            <a:chOff x="-128159" y="2185564"/>
            <a:chExt cx="1138096" cy="2251542"/>
          </a:xfrm>
          <a:solidFill>
            <a:schemeClr val="bg1"/>
          </a:solidFill>
        </p:grpSpPr>
        <p:sp>
          <p:nvSpPr>
            <p:cNvPr id="41" name="正方形/長方形 40"/>
            <p:cNvSpPr/>
            <p:nvPr/>
          </p:nvSpPr>
          <p:spPr>
            <a:xfrm>
              <a:off x="-128159" y="2185564"/>
              <a:ext cx="1138095" cy="225154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IPA Pゴシック" pitchFamily="50" charset="-128"/>
                <a:ea typeface="IPA Pゴシック" pitchFamily="50" charset="-128"/>
              </a:endParaRPr>
            </a:p>
          </p:txBody>
        </p:sp>
        <p:sp>
          <p:nvSpPr>
            <p:cNvPr id="45" name="テキスト ボックス 44"/>
            <p:cNvSpPr txBox="1"/>
            <p:nvPr/>
          </p:nvSpPr>
          <p:spPr>
            <a:xfrm>
              <a:off x="-128158" y="2303397"/>
              <a:ext cx="1138095" cy="276998"/>
            </a:xfrm>
            <a:prstGeom prst="rect">
              <a:avLst/>
            </a:prstGeom>
            <a:noFill/>
            <a:ln>
              <a:noFill/>
            </a:ln>
            <a:effectLst/>
          </p:spPr>
          <p:txBody>
            <a:bodyPr wrap="square" lIns="0" tIns="0" rIns="0" bIns="0" rtlCol="0">
              <a:spAutoFit/>
            </a:bodyPr>
            <a:lstStyle/>
            <a:p>
              <a:pPr algn="ctr"/>
              <a:r>
                <a:rPr kumimoji="1" lang="ja-JP" altLang="en-US" sz="1100" b="1" dirty="0" smtClean="0">
                  <a:latin typeface="IPA Pゴシック" pitchFamily="50" charset="-128"/>
                  <a:ea typeface="IPA Pゴシック" pitchFamily="50" charset="-128"/>
                </a:rPr>
                <a:t>管理 </a:t>
              </a:r>
              <a:r>
                <a:rPr kumimoji="1" lang="en-US" altLang="ja-JP" sz="1100" b="1" dirty="0" smtClean="0">
                  <a:latin typeface="IPA Pゴシック" pitchFamily="50" charset="-128"/>
                  <a:ea typeface="IPA Pゴシック" pitchFamily="50" charset="-128"/>
                </a:rPr>
                <a:t>VM</a:t>
              </a:r>
            </a:p>
          </p:txBody>
        </p:sp>
      </p:grpSp>
      <p:grpSp>
        <p:nvGrpSpPr>
          <p:cNvPr id="48" name="グループ化 47"/>
          <p:cNvGrpSpPr/>
          <p:nvPr/>
        </p:nvGrpSpPr>
        <p:grpSpPr>
          <a:xfrm>
            <a:off x="395536" y="3987964"/>
            <a:ext cx="1080120" cy="2090086"/>
            <a:chOff x="107504" y="4499379"/>
            <a:chExt cx="1080120" cy="2069222"/>
          </a:xfrm>
        </p:grpSpPr>
        <p:sp>
          <p:nvSpPr>
            <p:cNvPr id="49" name="正方形/長方形 48"/>
            <p:cNvSpPr/>
            <p:nvPr/>
          </p:nvSpPr>
          <p:spPr>
            <a:xfrm>
              <a:off x="107504" y="4499379"/>
              <a:ext cx="1080120" cy="206922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itchFamily="50" charset="-128"/>
                <a:ea typeface="IPA Pゴシック" pitchFamily="50" charset="-128"/>
              </a:endParaRPr>
            </a:p>
          </p:txBody>
        </p:sp>
        <p:sp>
          <p:nvSpPr>
            <p:cNvPr id="50" name="正方形/長方形 49"/>
            <p:cNvSpPr/>
            <p:nvPr/>
          </p:nvSpPr>
          <p:spPr>
            <a:xfrm>
              <a:off x="179512" y="5567433"/>
              <a:ext cx="936104" cy="866524"/>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RMS</a:t>
              </a:r>
              <a:br>
                <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br>
              <a:r>
                <a:rPr lang="ja-JP" altLang="en-US" sz="1400" dirty="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クライアント</a:t>
              </a:r>
              <a:endParaRPr kumimoji="1" lang="ja-JP" altLang="en-US" sz="1400" dirty="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endParaRPr>
            </a:p>
          </p:txBody>
        </p:sp>
        <p:pic>
          <p:nvPicPr>
            <p:cNvPr id="51" name="Picture 449" descr="C:\Users\kawasho\Downloads\Computer-256.png"/>
            <p:cNvPicPr>
              <a:picLocks noChangeAspect="1" noChangeArrowheads="1"/>
            </p:cNvPicPr>
            <p:nvPr/>
          </p:nvPicPr>
          <p:blipFill>
            <a:blip r:embed="rId3" cstate="print"/>
            <a:srcRect/>
            <a:stretch>
              <a:fillRect/>
            </a:stretch>
          </p:blipFill>
          <p:spPr bwMode="auto">
            <a:xfrm>
              <a:off x="156520" y="4586285"/>
              <a:ext cx="720080" cy="720080"/>
            </a:xfrm>
            <a:prstGeom prst="rect">
              <a:avLst/>
            </a:prstGeom>
            <a:noFill/>
          </p:spPr>
        </p:pic>
        <p:pic>
          <p:nvPicPr>
            <p:cNvPr id="52" name="Picture 2" descr="C:\Users\kawasho\Downloads\User1-256.png"/>
            <p:cNvPicPr>
              <a:picLocks noChangeAspect="1" noChangeArrowheads="1"/>
            </p:cNvPicPr>
            <p:nvPr/>
          </p:nvPicPr>
          <p:blipFill>
            <a:blip r:embed="rId4" cstate="print"/>
            <a:srcRect/>
            <a:stretch>
              <a:fillRect/>
            </a:stretch>
          </p:blipFill>
          <p:spPr bwMode="auto">
            <a:xfrm>
              <a:off x="444552" y="4946324"/>
              <a:ext cx="720080" cy="720080"/>
            </a:xfrm>
            <a:prstGeom prst="rect">
              <a:avLst/>
            </a:prstGeom>
            <a:noFill/>
          </p:spPr>
        </p:pic>
      </p:grpSp>
      <p:sp>
        <p:nvSpPr>
          <p:cNvPr id="53" name="正方形/長方形 52"/>
          <p:cNvSpPr/>
          <p:nvPr/>
        </p:nvSpPr>
        <p:spPr>
          <a:xfrm>
            <a:off x="5724128" y="4395196"/>
            <a:ext cx="2736304" cy="204671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latin typeface="IPA Pゴシック" pitchFamily="50" charset="-128"/>
              <a:ea typeface="IPA Pゴシック" pitchFamily="50" charset="-128"/>
            </a:endParaRPr>
          </a:p>
        </p:txBody>
      </p:sp>
      <p:sp>
        <p:nvSpPr>
          <p:cNvPr id="54" name="正方形/長方形 53"/>
          <p:cNvSpPr/>
          <p:nvPr/>
        </p:nvSpPr>
        <p:spPr>
          <a:xfrm>
            <a:off x="2627784" y="5310773"/>
            <a:ext cx="936104" cy="395619"/>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RMS</a:t>
            </a:r>
            <a:br>
              <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br>
            <a:r>
              <a:rPr lang="ja-JP" altLang="en-US"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サーバ</a:t>
            </a:r>
            <a:endPar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endParaRPr>
          </a:p>
        </p:txBody>
      </p:sp>
      <p:grpSp>
        <p:nvGrpSpPr>
          <p:cNvPr id="65" name="グループ化 73"/>
          <p:cNvGrpSpPr/>
          <p:nvPr/>
        </p:nvGrpSpPr>
        <p:grpSpPr>
          <a:xfrm>
            <a:off x="4211959" y="4993964"/>
            <a:ext cx="782213" cy="1375945"/>
            <a:chOff x="5820355" y="3545021"/>
            <a:chExt cx="1343929" cy="1090493"/>
          </a:xfrm>
        </p:grpSpPr>
        <p:sp>
          <p:nvSpPr>
            <p:cNvPr id="66" name="正方形/長方形 65"/>
            <p:cNvSpPr/>
            <p:nvPr/>
          </p:nvSpPr>
          <p:spPr>
            <a:xfrm>
              <a:off x="5820355" y="3545021"/>
              <a:ext cx="1343929" cy="1090493"/>
            </a:xfrm>
            <a:prstGeom prst="rect">
              <a:avLst/>
            </a:prstGeom>
            <a:solidFill>
              <a:schemeClr val="bg1"/>
            </a:solidFill>
            <a:ln>
              <a:solidFill>
                <a:srgbClr val="095B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itchFamily="50" charset="-128"/>
                <a:ea typeface="IPA Pゴシック" pitchFamily="50" charset="-128"/>
              </a:endParaRPr>
            </a:p>
          </p:txBody>
        </p:sp>
        <p:sp>
          <p:nvSpPr>
            <p:cNvPr id="67" name="テキスト ボックス 66"/>
            <p:cNvSpPr txBox="1"/>
            <p:nvPr/>
          </p:nvSpPr>
          <p:spPr>
            <a:xfrm>
              <a:off x="5879138" y="3604037"/>
              <a:ext cx="1234423" cy="414673"/>
            </a:xfrm>
            <a:prstGeom prst="rect">
              <a:avLst/>
            </a:prstGeom>
            <a:noFill/>
            <a:effectLst/>
          </p:spPr>
          <p:txBody>
            <a:bodyPr wrap="square" rtlCol="0">
              <a:spAutoFit/>
            </a:bodyPr>
            <a:lstStyle/>
            <a:p>
              <a:pPr algn="ctr"/>
              <a:r>
                <a:rPr lang="ja-JP" altLang="en-US" sz="1400" b="1" dirty="0">
                  <a:latin typeface="IPA Pゴシック" pitchFamily="50" charset="-128"/>
                  <a:ea typeface="IPA Pゴシック" pitchFamily="50" charset="-128"/>
                </a:rPr>
                <a:t>ユーザ</a:t>
              </a:r>
              <a:r>
                <a:rPr lang="en-US" altLang="ja-JP" sz="1400" b="1" dirty="0" smtClean="0">
                  <a:latin typeface="IPA Pゴシック" pitchFamily="50" charset="-128"/>
                  <a:ea typeface="IPA Pゴシック" pitchFamily="50" charset="-128"/>
                </a:rPr>
                <a:t> </a:t>
              </a:r>
              <a:r>
                <a:rPr kumimoji="1" lang="en-US" altLang="ja-JP" sz="1400" b="1" dirty="0" smtClean="0">
                  <a:latin typeface="IPA Pゴシック" pitchFamily="50" charset="-128"/>
                  <a:ea typeface="IPA Pゴシック" pitchFamily="50" charset="-128"/>
                </a:rPr>
                <a:t>VM</a:t>
              </a:r>
            </a:p>
          </p:txBody>
        </p:sp>
      </p:grpSp>
      <p:cxnSp>
        <p:nvCxnSpPr>
          <p:cNvPr id="68" name="直線矢印コネクタ 67"/>
          <p:cNvCxnSpPr>
            <a:stCxn id="50" idx="3"/>
            <a:endCxn id="54" idx="1"/>
          </p:cNvCxnSpPr>
          <p:nvPr/>
        </p:nvCxnSpPr>
        <p:spPr>
          <a:xfrm>
            <a:off x="1403648" y="5504418"/>
            <a:ext cx="1224136" cy="4165"/>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sp>
        <p:nvSpPr>
          <p:cNvPr id="69" name="乗算記号 68"/>
          <p:cNvSpPr/>
          <p:nvPr/>
        </p:nvSpPr>
        <p:spPr>
          <a:xfrm>
            <a:off x="1350690" y="4911402"/>
            <a:ext cx="1174656" cy="1224136"/>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itchFamily="50" charset="-128"/>
              <a:ea typeface="IPA Pゴシック" pitchFamily="50" charset="-128"/>
            </a:endParaRPr>
          </a:p>
        </p:txBody>
      </p:sp>
      <p:pic>
        <p:nvPicPr>
          <p:cNvPr id="70" name="Picture 6" descr="C:\Users\kawasho\Downloads\system\system\6.wmf"/>
          <p:cNvPicPr>
            <a:picLocks noChangeAspect="1" noChangeArrowheads="1"/>
          </p:cNvPicPr>
          <p:nvPr/>
        </p:nvPicPr>
        <p:blipFill>
          <a:blip r:embed="rId5" cstate="print"/>
          <a:srcRect/>
          <a:stretch>
            <a:fillRect/>
          </a:stretch>
        </p:blipFill>
        <p:spPr bwMode="auto">
          <a:xfrm>
            <a:off x="1907704" y="6078049"/>
            <a:ext cx="432048" cy="195496"/>
          </a:xfrm>
          <a:prstGeom prst="rect">
            <a:avLst/>
          </a:prstGeom>
          <a:noFill/>
        </p:spPr>
      </p:pic>
      <p:pic>
        <p:nvPicPr>
          <p:cNvPr id="71" name="Picture 6" descr="C:\Users\kawasho\Downloads\system\system\6.wmf"/>
          <p:cNvPicPr>
            <a:picLocks noChangeAspect="1" noChangeArrowheads="1"/>
          </p:cNvPicPr>
          <p:nvPr/>
        </p:nvPicPr>
        <p:blipFill>
          <a:blip r:embed="rId5" cstate="print"/>
          <a:srcRect/>
          <a:stretch>
            <a:fillRect/>
          </a:stretch>
        </p:blipFill>
        <p:spPr bwMode="auto">
          <a:xfrm>
            <a:off x="8388424" y="6411421"/>
            <a:ext cx="432048" cy="195496"/>
          </a:xfrm>
          <a:prstGeom prst="rect">
            <a:avLst/>
          </a:prstGeom>
          <a:noFill/>
        </p:spPr>
      </p:pic>
      <p:cxnSp>
        <p:nvCxnSpPr>
          <p:cNvPr id="72" name="直線矢印コネクタ 71"/>
          <p:cNvCxnSpPr/>
          <p:nvPr/>
        </p:nvCxnSpPr>
        <p:spPr>
          <a:xfrm>
            <a:off x="3275856" y="4213946"/>
            <a:ext cx="4392488" cy="0"/>
          </a:xfrm>
          <a:prstGeom prst="straightConnector1">
            <a:avLst/>
          </a:prstGeom>
          <a:ln w="38100">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4823649" y="4075447"/>
            <a:ext cx="1224136" cy="276999"/>
          </a:xfrm>
          <a:prstGeom prst="rect">
            <a:avLst/>
          </a:prstGeom>
          <a:solidFill>
            <a:schemeClr val="bg1">
              <a:alpha val="80000"/>
            </a:schemeClr>
          </a:solidFill>
          <a:ln w="3175">
            <a:noFill/>
          </a:ln>
        </p:spPr>
        <p:txBody>
          <a:bodyPr wrap="square" rtlCol="0">
            <a:spAutoFit/>
          </a:bodyPr>
          <a:lstStyle/>
          <a:p>
            <a:pPr algn="ctr"/>
            <a:r>
              <a:rPr kumimoji="1" lang="ja-JP" altLang="en-US" sz="1200" dirty="0" smtClean="0">
                <a:latin typeface="IPA Pゴシック" pitchFamily="50" charset="-128"/>
                <a:ea typeface="IPA Pゴシック" pitchFamily="50" charset="-128"/>
              </a:rPr>
              <a:t>マイグレーション</a:t>
            </a:r>
            <a:endParaRPr kumimoji="1" lang="ja-JP" altLang="en-US" sz="1200" dirty="0">
              <a:latin typeface="IPA Pゴシック" pitchFamily="50" charset="-128"/>
              <a:ea typeface="IPA Pゴシック" pitchFamily="50" charset="-128"/>
            </a:endParaRPr>
          </a:p>
        </p:txBody>
      </p:sp>
      <p:grpSp>
        <p:nvGrpSpPr>
          <p:cNvPr id="74" name="グループ化 18"/>
          <p:cNvGrpSpPr/>
          <p:nvPr/>
        </p:nvGrpSpPr>
        <p:grpSpPr>
          <a:xfrm>
            <a:off x="7160947" y="4993964"/>
            <a:ext cx="1225962" cy="1375944"/>
            <a:chOff x="-128159" y="2185564"/>
            <a:chExt cx="1138095" cy="2251542"/>
          </a:xfrm>
          <a:solidFill>
            <a:schemeClr val="bg1"/>
          </a:solidFill>
        </p:grpSpPr>
        <p:sp>
          <p:nvSpPr>
            <p:cNvPr id="75" name="正方形/長方形 74"/>
            <p:cNvSpPr/>
            <p:nvPr/>
          </p:nvSpPr>
          <p:spPr>
            <a:xfrm>
              <a:off x="-128159" y="2185564"/>
              <a:ext cx="1138095" cy="225154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IPA Pゴシック" pitchFamily="50" charset="-128"/>
                <a:ea typeface="IPA Pゴシック" pitchFamily="50" charset="-128"/>
              </a:endParaRPr>
            </a:p>
          </p:txBody>
        </p:sp>
        <p:sp>
          <p:nvSpPr>
            <p:cNvPr id="76" name="テキスト ボックス 75"/>
            <p:cNvSpPr txBox="1"/>
            <p:nvPr/>
          </p:nvSpPr>
          <p:spPr>
            <a:xfrm>
              <a:off x="-128158" y="2303397"/>
              <a:ext cx="1138094" cy="276998"/>
            </a:xfrm>
            <a:prstGeom prst="rect">
              <a:avLst/>
            </a:prstGeom>
            <a:noFill/>
            <a:ln>
              <a:noFill/>
            </a:ln>
            <a:effectLst/>
          </p:spPr>
          <p:txBody>
            <a:bodyPr wrap="square" lIns="0" tIns="0" rIns="0" bIns="0" rtlCol="0">
              <a:spAutoFit/>
            </a:bodyPr>
            <a:lstStyle/>
            <a:p>
              <a:pPr algn="ctr"/>
              <a:r>
                <a:rPr lang="ja-JP" altLang="en-US" sz="1100" b="1" dirty="0">
                  <a:latin typeface="IPA Pゴシック" pitchFamily="50" charset="-128"/>
                  <a:ea typeface="IPA Pゴシック" pitchFamily="50" charset="-128"/>
                </a:rPr>
                <a:t>管理</a:t>
              </a:r>
              <a:r>
                <a:rPr lang="en-US" altLang="ja-JP" sz="1100" b="1" dirty="0" smtClean="0">
                  <a:latin typeface="IPA Pゴシック" pitchFamily="50" charset="-128"/>
                  <a:ea typeface="IPA Pゴシック" pitchFamily="50" charset="-128"/>
                </a:rPr>
                <a:t> VM</a:t>
              </a:r>
              <a:endParaRPr lang="en-US" altLang="ja-JP" sz="1100" b="1" dirty="0">
                <a:latin typeface="IPA Pゴシック" pitchFamily="50" charset="-128"/>
                <a:ea typeface="IPA Pゴシック" pitchFamily="50" charset="-128"/>
              </a:endParaRPr>
            </a:p>
          </p:txBody>
        </p:sp>
      </p:grpSp>
      <p:grpSp>
        <p:nvGrpSpPr>
          <p:cNvPr id="77" name="グループ化 76"/>
          <p:cNvGrpSpPr/>
          <p:nvPr/>
        </p:nvGrpSpPr>
        <p:grpSpPr>
          <a:xfrm flipH="1">
            <a:off x="7380312" y="3943930"/>
            <a:ext cx="1042547" cy="1042547"/>
            <a:chOff x="5364088" y="3140968"/>
            <a:chExt cx="1358280" cy="1358280"/>
          </a:xfrm>
        </p:grpSpPr>
        <p:pic>
          <p:nvPicPr>
            <p:cNvPr id="78" name="Picture 452" descr="C:\Users\kawasho\Downloads\server-Vista_256.png"/>
            <p:cNvPicPr>
              <a:picLocks noChangeAspect="1" noChangeArrowheads="1"/>
            </p:cNvPicPr>
            <p:nvPr/>
          </p:nvPicPr>
          <p:blipFill>
            <a:blip r:embed="rId6" cstate="print"/>
            <a:srcRect/>
            <a:stretch>
              <a:fillRect/>
            </a:stretch>
          </p:blipFill>
          <p:spPr bwMode="auto">
            <a:xfrm>
              <a:off x="5364088" y="3140968"/>
              <a:ext cx="1358280" cy="1358280"/>
            </a:xfrm>
            <a:prstGeom prst="rect">
              <a:avLst/>
            </a:prstGeom>
            <a:noFill/>
          </p:spPr>
        </p:pic>
        <p:sp>
          <p:nvSpPr>
            <p:cNvPr id="79" name="テキスト ボックス 78"/>
            <p:cNvSpPr txBox="1"/>
            <p:nvPr/>
          </p:nvSpPr>
          <p:spPr>
            <a:xfrm>
              <a:off x="5421438" y="3429000"/>
              <a:ext cx="504056" cy="870834"/>
            </a:xfrm>
            <a:prstGeom prst="rect">
              <a:avLst/>
            </a:prstGeom>
            <a:noFill/>
            <a:effectLst>
              <a:outerShdw blurRad="50800" dist="38100" dir="2700000" algn="tl" rotWithShape="0">
                <a:prstClr val="black">
                  <a:alpha val="40000"/>
                </a:prstClr>
              </a:outerShdw>
            </a:effectLst>
            <a:scene3d>
              <a:camera prst="isometricRightUp"/>
              <a:lightRig rig="threePt" dir="t"/>
            </a:scene3d>
          </p:spPr>
          <p:txBody>
            <a:bodyPr wrap="square" rtlCol="0">
              <a:spAutoFit/>
            </a:bodyPr>
            <a:lstStyle/>
            <a:p>
              <a:r>
                <a:rPr lang="en-US" altLang="ja-JP" sz="3300" b="1" dirty="0" smtClean="0">
                  <a:solidFill>
                    <a:schemeClr val="bg1"/>
                  </a:solidFill>
                  <a:latin typeface="IPA Pゴシック" pitchFamily="50" charset="-128"/>
                  <a:ea typeface="IPA Pゴシック" pitchFamily="50" charset="-128"/>
                </a:rPr>
                <a:t>2</a:t>
              </a:r>
              <a:endParaRPr kumimoji="1" lang="ja-JP" altLang="en-US" sz="3300" b="1" dirty="0">
                <a:solidFill>
                  <a:schemeClr val="bg1"/>
                </a:solidFill>
                <a:latin typeface="IPA Pゴシック" pitchFamily="50" charset="-128"/>
                <a:ea typeface="IPA Pゴシック" pitchFamily="50" charset="-128"/>
              </a:endParaRPr>
            </a:p>
          </p:txBody>
        </p:sp>
      </p:grpSp>
      <p:grpSp>
        <p:nvGrpSpPr>
          <p:cNvPr id="80" name="グループ化 79"/>
          <p:cNvGrpSpPr/>
          <p:nvPr/>
        </p:nvGrpSpPr>
        <p:grpSpPr>
          <a:xfrm>
            <a:off x="2394063" y="3943930"/>
            <a:ext cx="1097817" cy="1042547"/>
            <a:chOff x="5292080" y="3140968"/>
            <a:chExt cx="1430288" cy="1358280"/>
          </a:xfrm>
        </p:grpSpPr>
        <p:pic>
          <p:nvPicPr>
            <p:cNvPr id="81" name="Picture 452" descr="C:\Users\kawasho\Downloads\server-Vista_256.png"/>
            <p:cNvPicPr>
              <a:picLocks noChangeAspect="1" noChangeArrowheads="1"/>
            </p:cNvPicPr>
            <p:nvPr/>
          </p:nvPicPr>
          <p:blipFill>
            <a:blip r:embed="rId6" cstate="print"/>
            <a:srcRect/>
            <a:stretch>
              <a:fillRect/>
            </a:stretch>
          </p:blipFill>
          <p:spPr bwMode="auto">
            <a:xfrm>
              <a:off x="5364088" y="3140968"/>
              <a:ext cx="1358280" cy="1358280"/>
            </a:xfrm>
            <a:prstGeom prst="rect">
              <a:avLst/>
            </a:prstGeom>
            <a:noFill/>
          </p:spPr>
        </p:pic>
        <p:sp>
          <p:nvSpPr>
            <p:cNvPr id="82" name="テキスト ボックス 81"/>
            <p:cNvSpPr txBox="1"/>
            <p:nvPr/>
          </p:nvSpPr>
          <p:spPr>
            <a:xfrm>
              <a:off x="5292080" y="3429000"/>
              <a:ext cx="504056" cy="870834"/>
            </a:xfrm>
            <a:prstGeom prst="rect">
              <a:avLst/>
            </a:prstGeom>
            <a:noFill/>
            <a:effectLst>
              <a:outerShdw blurRad="50800" dist="38100" dir="2700000" algn="tl" rotWithShape="0">
                <a:prstClr val="black">
                  <a:alpha val="40000"/>
                </a:prstClr>
              </a:outerShdw>
            </a:effectLst>
            <a:scene3d>
              <a:camera prst="isometricLeftDown"/>
              <a:lightRig rig="threePt" dir="t"/>
            </a:scene3d>
          </p:spPr>
          <p:txBody>
            <a:bodyPr wrap="square" rtlCol="0">
              <a:spAutoFit/>
            </a:bodyPr>
            <a:lstStyle/>
            <a:p>
              <a:r>
                <a:rPr lang="en-US" altLang="ja-JP" sz="3300" b="1" dirty="0" smtClean="0">
                  <a:solidFill>
                    <a:schemeClr val="bg1"/>
                  </a:solidFill>
                  <a:latin typeface="IPA Pゴシック" pitchFamily="50" charset="-128"/>
                  <a:ea typeface="IPA Pゴシック" pitchFamily="50" charset="-128"/>
                </a:rPr>
                <a:t>1</a:t>
              </a:r>
              <a:endParaRPr kumimoji="1" lang="ja-JP" altLang="en-US" sz="3300" b="1" dirty="0">
                <a:solidFill>
                  <a:schemeClr val="bg1"/>
                </a:solidFill>
                <a:latin typeface="IPA Pゴシック" pitchFamily="50" charset="-128"/>
                <a:ea typeface="IPA Pゴシック" pitchFamily="50" charset="-128"/>
              </a:endParaRPr>
            </a:p>
          </p:txBody>
        </p:sp>
      </p:grpSp>
      <p:sp>
        <p:nvSpPr>
          <p:cNvPr id="83" name="円形吹き出し 82"/>
          <p:cNvSpPr/>
          <p:nvPr/>
        </p:nvSpPr>
        <p:spPr>
          <a:xfrm>
            <a:off x="981985" y="3933056"/>
            <a:ext cx="1008112" cy="750575"/>
          </a:xfrm>
          <a:prstGeom prst="wedgeEllipse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sz="4000" dirty="0" smtClean="0">
                <a:effectLst>
                  <a:outerShdw blurRad="38100" dist="38100" dir="2700000" algn="tl">
                    <a:srgbClr val="000000">
                      <a:alpha val="43137"/>
                    </a:srgbClr>
                  </a:outerShdw>
                </a:effectLst>
                <a:latin typeface="IPA Pゴシック" pitchFamily="50" charset="-128"/>
                <a:ea typeface="IPA Pゴシック" pitchFamily="50" charset="-128"/>
              </a:rPr>
              <a:t>？</a:t>
            </a:r>
            <a:endParaRPr kumimoji="1" lang="ja-JP" altLang="en-US" sz="2400" dirty="0">
              <a:effectLst>
                <a:outerShdw blurRad="38100" dist="38100" dir="2700000" algn="tl">
                  <a:srgbClr val="000000">
                    <a:alpha val="43137"/>
                  </a:srgbClr>
                </a:outerShdw>
              </a:effectLst>
              <a:latin typeface="IPA Pゴシック" pitchFamily="50" charset="-128"/>
              <a:ea typeface="IPA Pゴシック" pitchFamily="50" charset="-128"/>
            </a:endParaRPr>
          </a:p>
        </p:txBody>
      </p:sp>
      <p:sp>
        <p:nvSpPr>
          <p:cNvPr id="84" name="正方形/長方形 83"/>
          <p:cNvSpPr/>
          <p:nvPr/>
        </p:nvSpPr>
        <p:spPr>
          <a:xfrm>
            <a:off x="2627785" y="5856839"/>
            <a:ext cx="936104" cy="437632"/>
          </a:xfrm>
          <a:prstGeom prst="rect">
            <a:avLst/>
          </a:prstGeom>
          <a:gradFill>
            <a:gsLst>
              <a:gs pos="0">
                <a:srgbClr val="7AE0CB"/>
              </a:gs>
              <a:gs pos="100000">
                <a:srgbClr val="165160">
                  <a:lumMod val="50000"/>
                </a:srgb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仮想</a:t>
            </a:r>
            <a:r>
              <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
            </a:r>
            <a:br>
              <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br>
            <a:r>
              <a:rPr lang="ja-JP" altLang="en-US"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デバイス</a:t>
            </a:r>
            <a:endPar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endParaRPr>
          </a:p>
        </p:txBody>
      </p:sp>
      <p:cxnSp>
        <p:nvCxnSpPr>
          <p:cNvPr id="85" name="直線矢印コネクタ 84"/>
          <p:cNvCxnSpPr>
            <a:stCxn id="54" idx="2"/>
            <a:endCxn id="84" idx="0"/>
          </p:cNvCxnSpPr>
          <p:nvPr/>
        </p:nvCxnSpPr>
        <p:spPr>
          <a:xfrm>
            <a:off x="3095836" y="5706392"/>
            <a:ext cx="1" cy="150447"/>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a:stCxn id="84" idx="3"/>
          </p:cNvCxnSpPr>
          <p:nvPr/>
        </p:nvCxnSpPr>
        <p:spPr>
          <a:xfrm>
            <a:off x="3563889" y="6075655"/>
            <a:ext cx="648070" cy="2394"/>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sp>
        <p:nvSpPr>
          <p:cNvPr id="87" name="正方形/長方形 86"/>
          <p:cNvSpPr/>
          <p:nvPr/>
        </p:nvSpPr>
        <p:spPr>
          <a:xfrm>
            <a:off x="7305876" y="5310773"/>
            <a:ext cx="936104" cy="395619"/>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RMS</a:t>
            </a:r>
            <a:br>
              <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br>
            <a:r>
              <a:rPr lang="ja-JP" altLang="en-US" sz="1400" dirty="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サーバ</a:t>
            </a:r>
            <a:endPar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endParaRPr>
          </a:p>
        </p:txBody>
      </p:sp>
      <p:cxnSp>
        <p:nvCxnSpPr>
          <p:cNvPr id="88" name="直線矢印コネクタ 87"/>
          <p:cNvCxnSpPr>
            <a:stCxn id="87" idx="2"/>
            <a:endCxn id="92" idx="0"/>
          </p:cNvCxnSpPr>
          <p:nvPr/>
        </p:nvCxnSpPr>
        <p:spPr>
          <a:xfrm>
            <a:off x="7773928" y="5706392"/>
            <a:ext cx="0" cy="150450"/>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a:stCxn id="92" idx="1"/>
          </p:cNvCxnSpPr>
          <p:nvPr/>
        </p:nvCxnSpPr>
        <p:spPr>
          <a:xfrm flipH="1" flipV="1">
            <a:off x="6650708" y="6075655"/>
            <a:ext cx="655168" cy="2"/>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sp>
        <p:nvSpPr>
          <p:cNvPr id="90" name="乗算記号 89"/>
          <p:cNvSpPr/>
          <p:nvPr/>
        </p:nvSpPr>
        <p:spPr>
          <a:xfrm>
            <a:off x="2481942" y="5166757"/>
            <a:ext cx="1174656" cy="1224136"/>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itchFamily="50" charset="-128"/>
              <a:ea typeface="IPA Pゴシック" pitchFamily="50" charset="-128"/>
            </a:endParaRPr>
          </a:p>
        </p:txBody>
      </p:sp>
      <p:sp>
        <p:nvSpPr>
          <p:cNvPr id="91" name="乗算記号 90"/>
          <p:cNvSpPr/>
          <p:nvPr/>
        </p:nvSpPr>
        <p:spPr>
          <a:xfrm>
            <a:off x="3472109" y="5463587"/>
            <a:ext cx="1174656" cy="1224136"/>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itchFamily="50" charset="-128"/>
              <a:ea typeface="IPA Pゴシック" pitchFamily="50" charset="-128"/>
            </a:endParaRPr>
          </a:p>
        </p:txBody>
      </p:sp>
      <p:sp>
        <p:nvSpPr>
          <p:cNvPr id="92" name="正方形/長方形 91"/>
          <p:cNvSpPr/>
          <p:nvPr/>
        </p:nvSpPr>
        <p:spPr>
          <a:xfrm>
            <a:off x="7305876" y="5856842"/>
            <a:ext cx="936104" cy="437629"/>
          </a:xfrm>
          <a:prstGeom prst="rect">
            <a:avLst/>
          </a:prstGeom>
          <a:gradFill>
            <a:gsLst>
              <a:gs pos="0">
                <a:srgbClr val="7AE0CB"/>
              </a:gs>
              <a:gs pos="100000">
                <a:srgbClr val="165160">
                  <a:lumMod val="50000"/>
                </a:srgb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仮想</a:t>
            </a:r>
            <a:r>
              <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
            </a:r>
            <a:br>
              <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br>
            <a:r>
              <a:rPr lang="ja-JP" altLang="en-US"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デバイス</a:t>
            </a:r>
            <a:endPar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endParaRPr>
          </a:p>
        </p:txBody>
      </p:sp>
    </p:spTree>
    <p:extLst>
      <p:ext uri="{BB962C8B-B14F-4D97-AF65-F5344CB8AC3E}">
        <p14:creationId xmlns:p14="http://schemas.microsoft.com/office/powerpoint/2010/main" val="51636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slide(fromLeft)">
                                      <p:cBhvr>
                                        <p:cTn id="7" dur="10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childTnLst>
                          </p:cTn>
                        </p:par>
                        <p:par>
                          <p:cTn id="11" fill="hold">
                            <p:stCondLst>
                              <p:cond delay="1000"/>
                            </p:stCondLst>
                            <p:childTnLst>
                              <p:par>
                                <p:cTn id="12" presetID="63" presetClass="path" presetSubtype="0" accel="50000" decel="50000" fill="hold" nodeType="afterEffect">
                                  <p:stCondLst>
                                    <p:cond delay="0"/>
                                  </p:stCondLst>
                                  <p:childTnLst>
                                    <p:animMotion origin="layout" path="M 5E-6 -4.81481E-6 L 0.17778 -0.00162 " pathEditMode="relative" rAng="0" ptsTypes="AA">
                                      <p:cBhvr>
                                        <p:cTn id="13" dur="2000" fill="hold"/>
                                        <p:tgtEl>
                                          <p:spTgt spid="65"/>
                                        </p:tgtEl>
                                        <p:attrNameLst>
                                          <p:attrName>ppt_x</p:attrName>
                                          <p:attrName>ppt_y</p:attrName>
                                        </p:attrNameLst>
                                      </p:cBhvr>
                                      <p:rCtr x="8889" y="-93"/>
                                    </p:animMotion>
                                  </p:childTnLst>
                                </p:cTn>
                              </p:par>
                              <p:par>
                                <p:cTn id="14" presetID="53" presetClass="entr" presetSubtype="0" fill="hold" nodeType="with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p:cTn id="16" dur="500" fill="hold"/>
                                        <p:tgtEl>
                                          <p:spTgt spid="90"/>
                                        </p:tgtEl>
                                        <p:attrNameLst>
                                          <p:attrName>ppt_w</p:attrName>
                                        </p:attrNameLst>
                                      </p:cBhvr>
                                      <p:tavLst>
                                        <p:tav tm="0">
                                          <p:val>
                                            <p:fltVal val="0"/>
                                          </p:val>
                                        </p:tav>
                                        <p:tav tm="100000">
                                          <p:val>
                                            <p:strVal val="#ppt_w"/>
                                          </p:val>
                                        </p:tav>
                                      </p:tavLst>
                                    </p:anim>
                                    <p:anim calcmode="lin" valueType="num">
                                      <p:cBhvr>
                                        <p:cTn id="17" dur="500" fill="hold"/>
                                        <p:tgtEl>
                                          <p:spTgt spid="90"/>
                                        </p:tgtEl>
                                        <p:attrNameLst>
                                          <p:attrName>ppt_h</p:attrName>
                                        </p:attrNameLst>
                                      </p:cBhvr>
                                      <p:tavLst>
                                        <p:tav tm="0">
                                          <p:val>
                                            <p:fltVal val="0"/>
                                          </p:val>
                                        </p:tav>
                                        <p:tav tm="100000">
                                          <p:val>
                                            <p:strVal val="#ppt_h"/>
                                          </p:val>
                                        </p:tav>
                                      </p:tavLst>
                                    </p:anim>
                                    <p:animEffect transition="in" filter="fade">
                                      <p:cBhvr>
                                        <p:cTn id="18" dur="500"/>
                                        <p:tgtEl>
                                          <p:spTgt spid="90"/>
                                        </p:tgtEl>
                                      </p:cBhvr>
                                    </p:animEffect>
                                  </p:childTnLst>
                                </p:cTn>
                              </p:par>
                              <p:par>
                                <p:cTn id="19" presetID="53"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Effect transition="in" filter="fade">
                                      <p:cBhvr>
                                        <p:cTn id="23" dur="500"/>
                                        <p:tgtEl>
                                          <p:spTgt spid="91"/>
                                        </p:tgtEl>
                                      </p:cBhvr>
                                    </p:animEffect>
                                  </p:childTnLst>
                                </p:cTn>
                              </p:par>
                              <p:par>
                                <p:cTn id="24" presetID="53" presetClass="entr" presetSubtype="0" fill="hold" grpId="0" nodeType="withEffect">
                                  <p:stCondLst>
                                    <p:cond delay="50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fade">
                                      <p:cBhvr>
                                        <p:cTn id="32" dur="500"/>
                                        <p:tgtEl>
                                          <p:spTgt spid="8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fade">
                                      <p:cBhvr>
                                        <p:cTn id="35" dur="500"/>
                                        <p:tgtEl>
                                          <p:spTgt spid="92"/>
                                        </p:tgtEl>
                                      </p:cBhvr>
                                    </p:animEffect>
                                  </p:childTnLst>
                                </p:cTn>
                              </p:par>
                            </p:childTnLst>
                          </p:cTn>
                        </p:par>
                        <p:par>
                          <p:cTn id="36" fill="hold">
                            <p:stCondLst>
                              <p:cond delay="3500"/>
                            </p:stCondLst>
                            <p:childTnLst>
                              <p:par>
                                <p:cTn id="37" presetID="12" presetClass="entr" presetSubtype="1" fill="hold" nodeType="afterEffect">
                                  <p:stCondLst>
                                    <p:cond delay="0"/>
                                  </p:stCondLst>
                                  <p:childTnLst>
                                    <p:set>
                                      <p:cBhvr>
                                        <p:cTn id="38" dur="1" fill="hold">
                                          <p:stCondLst>
                                            <p:cond delay="0"/>
                                          </p:stCondLst>
                                        </p:cTn>
                                        <p:tgtEl>
                                          <p:spTgt spid="88"/>
                                        </p:tgtEl>
                                        <p:attrNameLst>
                                          <p:attrName>style.visibility</p:attrName>
                                        </p:attrNameLst>
                                      </p:cBhvr>
                                      <p:to>
                                        <p:strVal val="visible"/>
                                      </p:to>
                                    </p:set>
                                    <p:anim calcmode="lin" valueType="num">
                                      <p:cBhvr additive="base">
                                        <p:cTn id="39" dur="500"/>
                                        <p:tgtEl>
                                          <p:spTgt spid="88"/>
                                        </p:tgtEl>
                                        <p:attrNameLst>
                                          <p:attrName>ppt_y</p:attrName>
                                        </p:attrNameLst>
                                      </p:cBhvr>
                                      <p:tavLst>
                                        <p:tav tm="0">
                                          <p:val>
                                            <p:strVal val="#ppt_y-#ppt_h*1.125000"/>
                                          </p:val>
                                        </p:tav>
                                        <p:tav tm="100000">
                                          <p:val>
                                            <p:strVal val="#ppt_y"/>
                                          </p:val>
                                        </p:tav>
                                      </p:tavLst>
                                    </p:anim>
                                    <p:animEffect transition="in" filter="wipe(down)">
                                      <p:cBhvr>
                                        <p:cTn id="40" dur="500"/>
                                        <p:tgtEl>
                                          <p:spTgt spid="88"/>
                                        </p:tgtEl>
                                      </p:cBhvr>
                                    </p:animEffect>
                                  </p:childTnLst>
                                </p:cTn>
                              </p:par>
                            </p:childTnLst>
                          </p:cTn>
                        </p:par>
                        <p:par>
                          <p:cTn id="41" fill="hold">
                            <p:stCondLst>
                              <p:cond delay="4000"/>
                            </p:stCondLst>
                            <p:childTnLst>
                              <p:par>
                                <p:cTn id="42" presetID="12" presetClass="entr" presetSubtype="2" fill="hold" nodeType="afterEffect">
                                  <p:stCondLst>
                                    <p:cond delay="0"/>
                                  </p:stCondLst>
                                  <p:childTnLst>
                                    <p:set>
                                      <p:cBhvr>
                                        <p:cTn id="43" dur="1" fill="hold">
                                          <p:stCondLst>
                                            <p:cond delay="0"/>
                                          </p:stCondLst>
                                        </p:cTn>
                                        <p:tgtEl>
                                          <p:spTgt spid="89"/>
                                        </p:tgtEl>
                                        <p:attrNameLst>
                                          <p:attrName>style.visibility</p:attrName>
                                        </p:attrNameLst>
                                      </p:cBhvr>
                                      <p:to>
                                        <p:strVal val="visible"/>
                                      </p:to>
                                    </p:set>
                                    <p:anim calcmode="lin" valueType="num">
                                      <p:cBhvr additive="base">
                                        <p:cTn id="44" dur="500"/>
                                        <p:tgtEl>
                                          <p:spTgt spid="89"/>
                                        </p:tgtEl>
                                        <p:attrNameLst>
                                          <p:attrName>ppt_x</p:attrName>
                                        </p:attrNameLst>
                                      </p:cBhvr>
                                      <p:tavLst>
                                        <p:tav tm="0">
                                          <p:val>
                                            <p:strVal val="#ppt_x+#ppt_w*1.125000"/>
                                          </p:val>
                                        </p:tav>
                                        <p:tav tm="100000">
                                          <p:val>
                                            <p:strVal val="#ppt_x"/>
                                          </p:val>
                                        </p:tav>
                                      </p:tavLst>
                                    </p:anim>
                                    <p:animEffect transition="in" filter="wipe(left)">
                                      <p:cBhvr>
                                        <p:cTn id="45" dur="500"/>
                                        <p:tgtEl>
                                          <p:spTgt spid="8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fade">
                                      <p:cBhvr>
                                        <p:cTn id="5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3" grpId="0" animBg="1"/>
      <p:bldP spid="83" grpId="0" animBg="1"/>
      <p:bldP spid="87" grpId="0" animBg="1"/>
      <p:bldP spid="9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ja-JP" altLang="en-US" dirty="0" smtClean="0"/>
              <a:t>マイグレーション時の</a:t>
            </a:r>
            <a:r>
              <a:rPr lang="ja-JP" altLang="en-US" dirty="0"/>
              <a:t>入出力</a:t>
            </a:r>
            <a:r>
              <a:rPr lang="ja-JP" altLang="en-US" dirty="0" smtClean="0"/>
              <a:t>情報の損失</a:t>
            </a:r>
            <a:endParaRPr kumimoji="1" lang="ja-JP" altLang="en-US" dirty="0"/>
          </a:p>
        </p:txBody>
      </p:sp>
      <p:sp>
        <p:nvSpPr>
          <p:cNvPr id="2" name="コンテンツ プレースホルダー 1"/>
          <p:cNvSpPr>
            <a:spLocks noGrp="1"/>
          </p:cNvSpPr>
          <p:nvPr>
            <p:ph idx="13"/>
          </p:nvPr>
        </p:nvSpPr>
        <p:spPr>
          <a:xfrm>
            <a:off x="467544" y="1340768"/>
            <a:ext cx="8568952" cy="5112568"/>
          </a:xfrm>
        </p:spPr>
        <p:txBody>
          <a:bodyPr/>
          <a:lstStyle/>
          <a:p>
            <a:r>
              <a:rPr lang="ja-JP" altLang="en-US" dirty="0" smtClean="0"/>
              <a:t>リモート管理の入出力情報</a:t>
            </a:r>
            <a:r>
              <a:rPr lang="ja-JP" altLang="en-US" dirty="0"/>
              <a:t>が失われる可能性がある</a:t>
            </a:r>
          </a:p>
          <a:p>
            <a:pPr lvl="1"/>
            <a:r>
              <a:rPr lang="ja-JP" altLang="en-US" dirty="0"/>
              <a:t>ネットワーク上の送信中のデータ</a:t>
            </a:r>
            <a:endParaRPr lang="en-US" altLang="ja-JP" dirty="0"/>
          </a:p>
          <a:p>
            <a:pPr lvl="2"/>
            <a:r>
              <a:rPr lang="ja-JP" altLang="en-US" dirty="0"/>
              <a:t>リモート接続が切断される</a:t>
            </a:r>
            <a:r>
              <a:rPr lang="ja-JP" altLang="en-US" dirty="0" smtClean="0"/>
              <a:t>ため</a:t>
            </a:r>
            <a:endParaRPr lang="en-US" altLang="ja-JP" dirty="0" smtClean="0"/>
          </a:p>
          <a:p>
            <a:pPr lvl="1"/>
            <a:r>
              <a:rPr lang="en-US" altLang="ja-JP" dirty="0" smtClean="0"/>
              <a:t>RMS</a:t>
            </a:r>
            <a:r>
              <a:rPr lang="ja-JP" altLang="en-US" dirty="0"/>
              <a:t>サーバや仮想デバイスで処理中のデータ</a:t>
            </a:r>
            <a:endParaRPr lang="en-US" altLang="ja-JP" dirty="0"/>
          </a:p>
          <a:p>
            <a:pPr lvl="2"/>
            <a:r>
              <a:rPr lang="en-US" altLang="ja-JP" dirty="0"/>
              <a:t>RMS</a:t>
            </a:r>
            <a:r>
              <a:rPr lang="ja-JP" altLang="en-US" dirty="0"/>
              <a:t>サーバが終了するため</a:t>
            </a:r>
            <a:endParaRPr lang="en-US" altLang="ja-JP" dirty="0"/>
          </a:p>
          <a:p>
            <a:pPr lvl="2"/>
            <a:r>
              <a:rPr lang="ja-JP" altLang="en-US" dirty="0"/>
              <a:t>仮想デバイスが削除される</a:t>
            </a:r>
            <a:r>
              <a:rPr lang="ja-JP" altLang="en-US" dirty="0" smtClean="0"/>
              <a:t>ため</a:t>
            </a:r>
            <a:endParaRPr lang="en-US" altLang="ja-JP" dirty="0" smtClean="0"/>
          </a:p>
          <a:p>
            <a:endParaRPr kumimoji="1" lang="ja-JP" altLang="en-US" dirty="0"/>
          </a:p>
        </p:txBody>
      </p:sp>
      <p:sp>
        <p:nvSpPr>
          <p:cNvPr id="56" name="角丸四角形 55"/>
          <p:cNvSpPr/>
          <p:nvPr/>
        </p:nvSpPr>
        <p:spPr>
          <a:xfrm>
            <a:off x="1619672" y="3844089"/>
            <a:ext cx="7376346" cy="2825271"/>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57" name="正方形/長方形 56"/>
          <p:cNvSpPr/>
          <p:nvPr/>
        </p:nvSpPr>
        <p:spPr>
          <a:xfrm>
            <a:off x="2340508" y="4251323"/>
            <a:ext cx="3527636" cy="229914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latin typeface="IPA Pゴシック" panose="020B0500000000000000" pitchFamily="50" charset="-128"/>
              <a:ea typeface="IPA Pゴシック" panose="020B0500000000000000" pitchFamily="50" charset="-128"/>
              <a:cs typeface="Tahoma" panose="020B0604030504040204" pitchFamily="34" charset="0"/>
            </a:endParaRPr>
          </a:p>
        </p:txBody>
      </p:sp>
      <p:grpSp>
        <p:nvGrpSpPr>
          <p:cNvPr id="58" name="グループ化 18"/>
          <p:cNvGrpSpPr/>
          <p:nvPr/>
        </p:nvGrpSpPr>
        <p:grpSpPr>
          <a:xfrm>
            <a:off x="2593875" y="4850089"/>
            <a:ext cx="2082929" cy="1620207"/>
            <a:chOff x="-128159" y="2185564"/>
            <a:chExt cx="1131461" cy="2251542"/>
          </a:xfrm>
          <a:solidFill>
            <a:schemeClr val="bg1"/>
          </a:solidFill>
        </p:grpSpPr>
        <p:sp>
          <p:nvSpPr>
            <p:cNvPr id="59" name="正方形/長方形 58"/>
            <p:cNvSpPr/>
            <p:nvPr/>
          </p:nvSpPr>
          <p:spPr>
            <a:xfrm>
              <a:off x="-128159" y="2185564"/>
              <a:ext cx="1131461" cy="225154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60" name="テキスト ボックス 59"/>
            <p:cNvSpPr txBox="1"/>
            <p:nvPr/>
          </p:nvSpPr>
          <p:spPr>
            <a:xfrm>
              <a:off x="-69865" y="2237143"/>
              <a:ext cx="1018438" cy="427706"/>
            </a:xfrm>
            <a:prstGeom prst="rect">
              <a:avLst/>
            </a:prstGeom>
            <a:grpFill/>
            <a:ln>
              <a:noFill/>
            </a:ln>
            <a:effectLst/>
          </p:spPr>
          <p:txBody>
            <a:bodyPr wrap="square" rtlCol="0">
              <a:spAutoFit/>
            </a:bodyPr>
            <a:lstStyle/>
            <a:p>
              <a:pPr algn="ctr"/>
              <a:r>
                <a:rPr lang="ja-JP" altLang="en-US" sz="1400" b="1" dirty="0" smtClean="0">
                  <a:latin typeface="IPA Pゴシック" panose="020B0500000000000000" pitchFamily="50" charset="-128"/>
                  <a:ea typeface="IPA Pゴシック" panose="020B0500000000000000" pitchFamily="50" charset="-128"/>
                  <a:cs typeface="Tahoma" panose="020B0604030504040204" pitchFamily="34" charset="0"/>
                </a:rPr>
                <a:t>管理 </a:t>
              </a:r>
              <a:r>
                <a:rPr kumimoji="1" lang="en-US" altLang="ja-JP" sz="1400" b="1" dirty="0" smtClean="0">
                  <a:latin typeface="IPA Pゴシック" panose="020B0500000000000000" pitchFamily="50" charset="-128"/>
                  <a:ea typeface="IPA Pゴシック" panose="020B0500000000000000" pitchFamily="50" charset="-128"/>
                  <a:cs typeface="Tahoma" panose="020B0604030504040204" pitchFamily="34" charset="0"/>
                </a:rPr>
                <a:t>VM</a:t>
              </a:r>
            </a:p>
          </p:txBody>
        </p:sp>
      </p:grpSp>
      <p:grpSp>
        <p:nvGrpSpPr>
          <p:cNvPr id="61" name="グループ化 60"/>
          <p:cNvGrpSpPr/>
          <p:nvPr/>
        </p:nvGrpSpPr>
        <p:grpSpPr>
          <a:xfrm>
            <a:off x="107504" y="3844090"/>
            <a:ext cx="1080120" cy="2369720"/>
            <a:chOff x="107504" y="4395303"/>
            <a:chExt cx="1080120" cy="2346064"/>
          </a:xfrm>
        </p:grpSpPr>
        <p:sp>
          <p:nvSpPr>
            <p:cNvPr id="62" name="正方形/長方形 61"/>
            <p:cNvSpPr/>
            <p:nvPr/>
          </p:nvSpPr>
          <p:spPr>
            <a:xfrm>
              <a:off x="107504" y="4395303"/>
              <a:ext cx="1080120" cy="234606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63" name="正方形/長方形 62"/>
            <p:cNvSpPr/>
            <p:nvPr/>
          </p:nvSpPr>
          <p:spPr>
            <a:xfrm>
              <a:off x="179512" y="5586293"/>
              <a:ext cx="936104" cy="866524"/>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RMS</a:t>
              </a:r>
              <a:br>
                <a:rPr lang="en-US" altLang="ja-JP"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br>
              <a:r>
                <a:rPr lang="ja-JP" altLang="en-US"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クライアント</a:t>
              </a:r>
              <a:endParaRPr kumimoji="1" lang="en-US" altLang="ja-JP"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pic>
          <p:nvPicPr>
            <p:cNvPr id="64" name="Picture 449" descr="C:\Users\kawasho\Downloads\Computer-256.png"/>
            <p:cNvPicPr>
              <a:picLocks noChangeAspect="1" noChangeArrowheads="1"/>
            </p:cNvPicPr>
            <p:nvPr/>
          </p:nvPicPr>
          <p:blipFill>
            <a:blip r:embed="rId3" cstate="print"/>
            <a:srcRect/>
            <a:stretch>
              <a:fillRect/>
            </a:stretch>
          </p:blipFill>
          <p:spPr bwMode="auto">
            <a:xfrm>
              <a:off x="156520" y="4472599"/>
              <a:ext cx="720080" cy="720080"/>
            </a:xfrm>
            <a:prstGeom prst="rect">
              <a:avLst/>
            </a:prstGeom>
            <a:noFill/>
          </p:spPr>
        </p:pic>
        <p:pic>
          <p:nvPicPr>
            <p:cNvPr id="82" name="Picture 2" descr="C:\Users\kawasho\Downloads\User1-256.png"/>
            <p:cNvPicPr>
              <a:picLocks noChangeAspect="1" noChangeArrowheads="1"/>
            </p:cNvPicPr>
            <p:nvPr/>
          </p:nvPicPr>
          <p:blipFill>
            <a:blip r:embed="rId4" cstate="print"/>
            <a:srcRect/>
            <a:stretch>
              <a:fillRect/>
            </a:stretch>
          </p:blipFill>
          <p:spPr bwMode="auto">
            <a:xfrm>
              <a:off x="444552" y="4832638"/>
              <a:ext cx="720080" cy="720080"/>
            </a:xfrm>
            <a:prstGeom prst="rect">
              <a:avLst/>
            </a:prstGeom>
            <a:noFill/>
          </p:spPr>
        </p:pic>
      </p:grpSp>
      <p:sp>
        <p:nvSpPr>
          <p:cNvPr id="96" name="正方形/長方形 95"/>
          <p:cNvSpPr/>
          <p:nvPr/>
        </p:nvSpPr>
        <p:spPr>
          <a:xfrm>
            <a:off x="6611974" y="4251322"/>
            <a:ext cx="2232247" cy="229914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latin typeface="IPA Pゴシック" panose="020B0500000000000000" pitchFamily="50" charset="-128"/>
              <a:ea typeface="IPA Pゴシック" panose="020B0500000000000000" pitchFamily="50" charset="-128"/>
              <a:cs typeface="Tahoma" panose="020B0604030504040204" pitchFamily="34" charset="0"/>
            </a:endParaRPr>
          </a:p>
        </p:txBody>
      </p:sp>
      <p:grpSp>
        <p:nvGrpSpPr>
          <p:cNvPr id="98" name="グループ化 73"/>
          <p:cNvGrpSpPr/>
          <p:nvPr/>
        </p:nvGrpSpPr>
        <p:grpSpPr>
          <a:xfrm>
            <a:off x="4954272" y="4850090"/>
            <a:ext cx="854222" cy="1591023"/>
            <a:chOff x="5820355" y="3545021"/>
            <a:chExt cx="1343929" cy="1090493"/>
          </a:xfrm>
        </p:grpSpPr>
        <p:sp>
          <p:nvSpPr>
            <p:cNvPr id="99" name="正方形/長方形 98"/>
            <p:cNvSpPr/>
            <p:nvPr/>
          </p:nvSpPr>
          <p:spPr>
            <a:xfrm>
              <a:off x="5820355" y="3545021"/>
              <a:ext cx="1343929" cy="1090493"/>
            </a:xfrm>
            <a:prstGeom prst="rect">
              <a:avLst/>
            </a:prstGeom>
            <a:solidFill>
              <a:schemeClr val="bg1"/>
            </a:solidFill>
            <a:ln>
              <a:solidFill>
                <a:srgbClr val="095B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00" name="テキスト ボックス 99"/>
            <p:cNvSpPr txBox="1"/>
            <p:nvPr/>
          </p:nvSpPr>
          <p:spPr>
            <a:xfrm>
              <a:off x="5879137" y="3571637"/>
              <a:ext cx="1234424" cy="358617"/>
            </a:xfrm>
            <a:prstGeom prst="rect">
              <a:avLst/>
            </a:prstGeom>
            <a:noFill/>
            <a:effectLst/>
          </p:spPr>
          <p:txBody>
            <a:bodyPr wrap="square" rtlCol="0">
              <a:spAutoFit/>
            </a:bodyPr>
            <a:lstStyle/>
            <a:p>
              <a:pPr algn="ctr"/>
              <a:r>
                <a:rPr lang="ja-JP" altLang="en-US" sz="1400" b="1" dirty="0">
                  <a:latin typeface="IPA Pゴシック" panose="020B0500000000000000" pitchFamily="50" charset="-128"/>
                  <a:ea typeface="IPA Pゴシック" panose="020B0500000000000000" pitchFamily="50" charset="-128"/>
                  <a:cs typeface="Tahoma" panose="020B0604030504040204" pitchFamily="34" charset="0"/>
                </a:rPr>
                <a:t>ユーザ</a:t>
              </a:r>
              <a:r>
                <a:rPr lang="en-US" altLang="ja-JP" sz="1400" b="1" dirty="0" smtClean="0">
                  <a:latin typeface="IPA Pゴシック" panose="020B0500000000000000" pitchFamily="50" charset="-128"/>
                  <a:ea typeface="IPA Pゴシック" panose="020B0500000000000000" pitchFamily="50" charset="-128"/>
                  <a:cs typeface="Tahoma" panose="020B0604030504040204" pitchFamily="34" charset="0"/>
                </a:rPr>
                <a:t/>
              </a:r>
              <a:br>
                <a:rPr lang="en-US" altLang="ja-JP" sz="1400" b="1" dirty="0" smtClean="0">
                  <a:latin typeface="IPA Pゴシック" panose="020B0500000000000000" pitchFamily="50" charset="-128"/>
                  <a:ea typeface="IPA Pゴシック" panose="020B0500000000000000" pitchFamily="50" charset="-128"/>
                  <a:cs typeface="Tahoma" panose="020B0604030504040204" pitchFamily="34" charset="0"/>
                </a:rPr>
              </a:br>
              <a:r>
                <a:rPr kumimoji="1" lang="en-US" altLang="ja-JP" sz="1400" b="1" dirty="0" smtClean="0">
                  <a:latin typeface="IPA Pゴシック" panose="020B0500000000000000" pitchFamily="50" charset="-128"/>
                  <a:ea typeface="IPA Pゴシック" panose="020B0500000000000000" pitchFamily="50" charset="-128"/>
                  <a:cs typeface="Tahoma" panose="020B0604030504040204" pitchFamily="34" charset="0"/>
                </a:rPr>
                <a:t>VM</a:t>
              </a:r>
            </a:p>
          </p:txBody>
        </p:sp>
      </p:grpSp>
      <p:cxnSp>
        <p:nvCxnSpPr>
          <p:cNvPr id="101" name="直線矢印コネクタ 100"/>
          <p:cNvCxnSpPr>
            <a:stCxn id="63" idx="3"/>
          </p:cNvCxnSpPr>
          <p:nvPr/>
        </p:nvCxnSpPr>
        <p:spPr>
          <a:xfrm flipV="1">
            <a:off x="1115616" y="5481290"/>
            <a:ext cx="1578688" cy="3429"/>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108" name="直線矢印コネクタ 107"/>
          <p:cNvCxnSpPr>
            <a:stCxn id="139" idx="3"/>
          </p:cNvCxnSpPr>
          <p:nvPr/>
        </p:nvCxnSpPr>
        <p:spPr>
          <a:xfrm>
            <a:off x="4585087" y="6101638"/>
            <a:ext cx="369185" cy="4359"/>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pic>
        <p:nvPicPr>
          <p:cNvPr id="109" name="Picture 6" descr="C:\Users\kawasho\Downloads\system\system\6.wmf"/>
          <p:cNvPicPr>
            <a:picLocks noChangeAspect="1" noChangeArrowheads="1"/>
          </p:cNvPicPr>
          <p:nvPr/>
        </p:nvPicPr>
        <p:blipFill>
          <a:blip r:embed="rId5" cstate="print"/>
          <a:srcRect/>
          <a:stretch>
            <a:fillRect/>
          </a:stretch>
        </p:blipFill>
        <p:spPr bwMode="auto">
          <a:xfrm>
            <a:off x="1475656" y="6039300"/>
            <a:ext cx="432048" cy="195496"/>
          </a:xfrm>
          <a:prstGeom prst="rect">
            <a:avLst/>
          </a:prstGeom>
          <a:noFill/>
        </p:spPr>
      </p:pic>
      <p:pic>
        <p:nvPicPr>
          <p:cNvPr id="110" name="Picture 6" descr="C:\Users\kawasho\Downloads\system\system\6.wmf"/>
          <p:cNvPicPr>
            <a:picLocks noChangeAspect="1" noChangeArrowheads="1"/>
          </p:cNvPicPr>
          <p:nvPr/>
        </p:nvPicPr>
        <p:blipFill>
          <a:blip r:embed="rId5" cstate="print"/>
          <a:srcRect/>
          <a:stretch>
            <a:fillRect/>
          </a:stretch>
        </p:blipFill>
        <p:spPr bwMode="auto">
          <a:xfrm>
            <a:off x="8604448" y="6267547"/>
            <a:ext cx="432048" cy="195496"/>
          </a:xfrm>
          <a:prstGeom prst="rect">
            <a:avLst/>
          </a:prstGeom>
          <a:noFill/>
        </p:spPr>
      </p:pic>
      <p:cxnSp>
        <p:nvCxnSpPr>
          <p:cNvPr id="111" name="直線矢印コネクタ 110"/>
          <p:cNvCxnSpPr/>
          <p:nvPr/>
        </p:nvCxnSpPr>
        <p:spPr>
          <a:xfrm>
            <a:off x="3257498" y="4070071"/>
            <a:ext cx="4689006" cy="1"/>
          </a:xfrm>
          <a:prstGeom prst="straightConnector1">
            <a:avLst/>
          </a:prstGeom>
          <a:ln w="38100">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112" name="テキスト ボックス 111"/>
          <p:cNvSpPr txBox="1"/>
          <p:nvPr/>
        </p:nvSpPr>
        <p:spPr>
          <a:xfrm>
            <a:off x="5007978" y="3931256"/>
            <a:ext cx="1220206" cy="276999"/>
          </a:xfrm>
          <a:prstGeom prst="rect">
            <a:avLst/>
          </a:prstGeom>
          <a:solidFill>
            <a:schemeClr val="bg1">
              <a:alpha val="80000"/>
            </a:schemeClr>
          </a:solidFill>
          <a:ln w="3175">
            <a:noFill/>
          </a:ln>
        </p:spPr>
        <p:txBody>
          <a:bodyPr wrap="none" rtlCol="0">
            <a:spAutoFit/>
          </a:bodyPr>
          <a:lstStyle/>
          <a:p>
            <a:r>
              <a:rPr kumimoji="1" lang="ja-JP" altLang="en-US" sz="1200" dirty="0" smtClean="0">
                <a:latin typeface="IPA Pゴシック" panose="020B0500000000000000" pitchFamily="50" charset="-128"/>
                <a:ea typeface="IPA Pゴシック" panose="020B0500000000000000" pitchFamily="50" charset="-128"/>
                <a:cs typeface="Tahoma" panose="020B0604030504040204" pitchFamily="34" charset="0"/>
              </a:rPr>
              <a:t>マイグレーション</a:t>
            </a:r>
            <a:endParaRPr kumimoji="1" lang="ja-JP" altLang="en-US" sz="1200" dirty="0">
              <a:latin typeface="IPA Pゴシック" panose="020B0500000000000000" pitchFamily="50" charset="-128"/>
              <a:ea typeface="IPA Pゴシック" panose="020B0500000000000000" pitchFamily="50" charset="-128"/>
              <a:cs typeface="Tahoma" panose="020B0604030504040204" pitchFamily="34" charset="0"/>
            </a:endParaRPr>
          </a:p>
        </p:txBody>
      </p:sp>
      <p:grpSp>
        <p:nvGrpSpPr>
          <p:cNvPr id="113" name="グループ化 18"/>
          <p:cNvGrpSpPr/>
          <p:nvPr/>
        </p:nvGrpSpPr>
        <p:grpSpPr>
          <a:xfrm>
            <a:off x="7740352" y="4850089"/>
            <a:ext cx="1008112" cy="1603729"/>
            <a:chOff x="-128159" y="2185564"/>
            <a:chExt cx="1138095" cy="2251542"/>
          </a:xfrm>
          <a:solidFill>
            <a:schemeClr val="bg1"/>
          </a:solidFill>
        </p:grpSpPr>
        <p:sp>
          <p:nvSpPr>
            <p:cNvPr id="114" name="正方形/長方形 113"/>
            <p:cNvSpPr/>
            <p:nvPr/>
          </p:nvSpPr>
          <p:spPr>
            <a:xfrm>
              <a:off x="-128159" y="2185564"/>
              <a:ext cx="1138095" cy="225154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15" name="テキスト ボックス 114"/>
            <p:cNvSpPr txBox="1"/>
            <p:nvPr/>
          </p:nvSpPr>
          <p:spPr>
            <a:xfrm>
              <a:off x="-69865" y="2328650"/>
              <a:ext cx="1018438" cy="216050"/>
            </a:xfrm>
            <a:prstGeom prst="rect">
              <a:avLst/>
            </a:prstGeom>
            <a:grpFill/>
            <a:ln>
              <a:noFill/>
            </a:ln>
            <a:effectLst/>
          </p:spPr>
          <p:txBody>
            <a:bodyPr wrap="square" lIns="0" tIns="0" rIns="0" bIns="0" rtlCol="0">
              <a:spAutoFit/>
            </a:bodyPr>
            <a:lstStyle/>
            <a:p>
              <a:pPr algn="ctr"/>
              <a:r>
                <a:rPr lang="ja-JP" altLang="en-US" sz="1000" b="1" dirty="0" smtClean="0">
                  <a:latin typeface="IPA Pゴシック" panose="020B0500000000000000" pitchFamily="50" charset="-128"/>
                  <a:ea typeface="IPA Pゴシック" panose="020B0500000000000000" pitchFamily="50" charset="-128"/>
                  <a:cs typeface="Tahoma" panose="020B0604030504040204" pitchFamily="34" charset="0"/>
                </a:rPr>
                <a:t>管理 </a:t>
              </a:r>
              <a:r>
                <a:rPr kumimoji="1" lang="en-US" altLang="ja-JP" sz="1000" b="1" dirty="0" smtClean="0">
                  <a:latin typeface="IPA Pゴシック" panose="020B0500000000000000" pitchFamily="50" charset="-128"/>
                  <a:ea typeface="IPA Pゴシック" panose="020B0500000000000000" pitchFamily="50" charset="-128"/>
                  <a:cs typeface="Tahoma" panose="020B0604030504040204" pitchFamily="34" charset="0"/>
                </a:rPr>
                <a:t>VM</a:t>
              </a:r>
            </a:p>
          </p:txBody>
        </p:sp>
      </p:grpSp>
      <p:grpSp>
        <p:nvGrpSpPr>
          <p:cNvPr id="116" name="グループ化 115"/>
          <p:cNvGrpSpPr/>
          <p:nvPr/>
        </p:nvGrpSpPr>
        <p:grpSpPr>
          <a:xfrm flipH="1">
            <a:off x="7733475" y="3800056"/>
            <a:ext cx="1042547" cy="1042547"/>
            <a:chOff x="5364088" y="3140968"/>
            <a:chExt cx="1358280" cy="1358280"/>
          </a:xfrm>
        </p:grpSpPr>
        <p:pic>
          <p:nvPicPr>
            <p:cNvPr id="117" name="Picture 452" descr="C:\Users\kawasho\Downloads\server-Vista_256.png"/>
            <p:cNvPicPr>
              <a:picLocks noChangeAspect="1" noChangeArrowheads="1"/>
            </p:cNvPicPr>
            <p:nvPr/>
          </p:nvPicPr>
          <p:blipFill>
            <a:blip r:embed="rId6" cstate="print"/>
            <a:srcRect/>
            <a:stretch>
              <a:fillRect/>
            </a:stretch>
          </p:blipFill>
          <p:spPr bwMode="auto">
            <a:xfrm>
              <a:off x="5364088" y="3140968"/>
              <a:ext cx="1358280" cy="1358280"/>
            </a:xfrm>
            <a:prstGeom prst="rect">
              <a:avLst/>
            </a:prstGeom>
            <a:noFill/>
          </p:spPr>
        </p:pic>
        <p:sp>
          <p:nvSpPr>
            <p:cNvPr id="118" name="テキスト ボックス 117"/>
            <p:cNvSpPr txBox="1"/>
            <p:nvPr/>
          </p:nvSpPr>
          <p:spPr>
            <a:xfrm>
              <a:off x="5421438" y="3429000"/>
              <a:ext cx="504056" cy="781922"/>
            </a:xfrm>
            <a:prstGeom prst="rect">
              <a:avLst/>
            </a:prstGeom>
            <a:noFill/>
            <a:effectLst>
              <a:outerShdw blurRad="50800" dist="38100" dir="2700000" algn="tl" rotWithShape="0">
                <a:prstClr val="black">
                  <a:alpha val="40000"/>
                </a:prstClr>
              </a:outerShdw>
            </a:effectLst>
            <a:scene3d>
              <a:camera prst="isometricRightUp"/>
              <a:lightRig rig="threePt" dir="t"/>
            </a:scene3d>
          </p:spPr>
          <p:txBody>
            <a:bodyPr wrap="square" rtlCol="0">
              <a:spAutoFit/>
            </a:bodyPr>
            <a:lstStyle/>
            <a:p>
              <a:r>
                <a:rPr lang="en-US" altLang="ja-JP" sz="3300" b="1" dirty="0" smtClean="0">
                  <a:solidFill>
                    <a:schemeClr val="bg1"/>
                  </a:solidFill>
                  <a:latin typeface="IPA Pゴシック" panose="020B0500000000000000" pitchFamily="50" charset="-128"/>
                  <a:ea typeface="IPA Pゴシック" panose="020B0500000000000000" pitchFamily="50" charset="-128"/>
                  <a:cs typeface="Tahoma" panose="020B0604030504040204" pitchFamily="34" charset="0"/>
                </a:rPr>
                <a:t>2</a:t>
              </a:r>
              <a:endParaRPr kumimoji="1" lang="ja-JP" altLang="en-US" sz="3300" b="1" dirty="0">
                <a:solidFill>
                  <a:schemeClr val="bg1"/>
                </a:solidFill>
                <a:latin typeface="IPA Pゴシック" panose="020B0500000000000000" pitchFamily="50" charset="-128"/>
                <a:ea typeface="IPA Pゴシック" panose="020B0500000000000000" pitchFamily="50" charset="-128"/>
                <a:cs typeface="Tahoma" panose="020B0604030504040204" pitchFamily="34" charset="0"/>
              </a:endParaRPr>
            </a:p>
          </p:txBody>
        </p:sp>
      </p:grpSp>
      <p:grpSp>
        <p:nvGrpSpPr>
          <p:cNvPr id="119" name="グループ化 118"/>
          <p:cNvGrpSpPr/>
          <p:nvPr/>
        </p:nvGrpSpPr>
        <p:grpSpPr>
          <a:xfrm>
            <a:off x="2483768" y="3800056"/>
            <a:ext cx="1097817" cy="1042547"/>
            <a:chOff x="5292080" y="3140968"/>
            <a:chExt cx="1430288" cy="1358280"/>
          </a:xfrm>
        </p:grpSpPr>
        <p:pic>
          <p:nvPicPr>
            <p:cNvPr id="120" name="Picture 452" descr="C:\Users\kawasho\Downloads\server-Vista_256.png"/>
            <p:cNvPicPr>
              <a:picLocks noChangeAspect="1" noChangeArrowheads="1"/>
            </p:cNvPicPr>
            <p:nvPr/>
          </p:nvPicPr>
          <p:blipFill>
            <a:blip r:embed="rId6" cstate="print"/>
            <a:srcRect/>
            <a:stretch>
              <a:fillRect/>
            </a:stretch>
          </p:blipFill>
          <p:spPr bwMode="auto">
            <a:xfrm>
              <a:off x="5364088" y="3140968"/>
              <a:ext cx="1358280" cy="1358280"/>
            </a:xfrm>
            <a:prstGeom prst="rect">
              <a:avLst/>
            </a:prstGeom>
            <a:noFill/>
          </p:spPr>
        </p:pic>
        <p:sp>
          <p:nvSpPr>
            <p:cNvPr id="121" name="テキスト ボックス 120"/>
            <p:cNvSpPr txBox="1"/>
            <p:nvPr/>
          </p:nvSpPr>
          <p:spPr>
            <a:xfrm>
              <a:off x="5292080" y="3429000"/>
              <a:ext cx="504056" cy="781922"/>
            </a:xfrm>
            <a:prstGeom prst="rect">
              <a:avLst/>
            </a:prstGeom>
            <a:noFill/>
            <a:effectLst>
              <a:outerShdw blurRad="50800" dist="38100" dir="2700000" algn="tl" rotWithShape="0">
                <a:prstClr val="black">
                  <a:alpha val="40000"/>
                </a:prstClr>
              </a:outerShdw>
            </a:effectLst>
            <a:scene3d>
              <a:camera prst="isometricLeftDown"/>
              <a:lightRig rig="threePt" dir="t"/>
            </a:scene3d>
          </p:spPr>
          <p:txBody>
            <a:bodyPr wrap="square" rtlCol="0">
              <a:spAutoFit/>
            </a:bodyPr>
            <a:lstStyle/>
            <a:p>
              <a:r>
                <a:rPr lang="en-US" altLang="ja-JP" sz="3300" b="1" dirty="0" smtClean="0">
                  <a:solidFill>
                    <a:schemeClr val="bg1"/>
                  </a:solidFill>
                  <a:latin typeface="IPA Pゴシック" panose="020B0500000000000000" pitchFamily="50" charset="-128"/>
                  <a:ea typeface="IPA Pゴシック" panose="020B0500000000000000" pitchFamily="50" charset="-128"/>
                  <a:cs typeface="Tahoma" panose="020B0604030504040204" pitchFamily="34" charset="0"/>
                </a:rPr>
                <a:t>1</a:t>
              </a:r>
              <a:endParaRPr kumimoji="1" lang="ja-JP" altLang="en-US" sz="3300" b="1" dirty="0">
                <a:solidFill>
                  <a:schemeClr val="bg1"/>
                </a:solidFill>
                <a:latin typeface="IPA Pゴシック" panose="020B0500000000000000" pitchFamily="50" charset="-128"/>
                <a:ea typeface="IPA Pゴシック" panose="020B0500000000000000" pitchFamily="50" charset="-128"/>
                <a:cs typeface="Tahoma" panose="020B0604030504040204" pitchFamily="34" charset="0"/>
              </a:endParaRPr>
            </a:p>
          </p:txBody>
        </p:sp>
      </p:grpSp>
      <p:cxnSp>
        <p:nvCxnSpPr>
          <p:cNvPr id="122" name="直線矢印コネクタ 121"/>
          <p:cNvCxnSpPr>
            <a:stCxn id="138" idx="1"/>
          </p:cNvCxnSpPr>
          <p:nvPr/>
        </p:nvCxnSpPr>
        <p:spPr>
          <a:xfrm flipH="1" flipV="1">
            <a:off x="7569132" y="6101637"/>
            <a:ext cx="222855" cy="593"/>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a:stCxn id="137" idx="2"/>
            <a:endCxn id="138" idx="0"/>
          </p:cNvCxnSpPr>
          <p:nvPr/>
        </p:nvCxnSpPr>
        <p:spPr>
          <a:xfrm>
            <a:off x="8235592" y="5686770"/>
            <a:ext cx="0" cy="154603"/>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a:off x="3851920" y="5686769"/>
            <a:ext cx="0" cy="154606"/>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sp>
        <p:nvSpPr>
          <p:cNvPr id="136" name="正方形/長方形 135"/>
          <p:cNvSpPr/>
          <p:nvPr/>
        </p:nvSpPr>
        <p:spPr>
          <a:xfrm>
            <a:off x="2694304" y="5242722"/>
            <a:ext cx="1903595" cy="444047"/>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08000" tIns="0" rIns="0" bIns="0" rtlCol="0" anchor="ctr" anchorCtr="0"/>
          <a:lstStyle/>
          <a:p>
            <a:pPr algn="ctr"/>
            <a:r>
              <a:rPr lang="en-US" altLang="ja-JP"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RMS</a:t>
            </a:r>
            <a:br>
              <a:rPr lang="en-US" altLang="ja-JP"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br>
            <a:r>
              <a:rPr lang="ja-JP" altLang="en-US"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サーバ</a:t>
            </a:r>
            <a:endParaRPr lang="en-US" altLang="ja-JP"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37" name="正方形/長方形 136"/>
          <p:cNvSpPr/>
          <p:nvPr/>
        </p:nvSpPr>
        <p:spPr>
          <a:xfrm>
            <a:off x="7791988" y="5242724"/>
            <a:ext cx="887208" cy="444046"/>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RMS</a:t>
            </a:r>
            <a:br>
              <a:rPr lang="en-US" altLang="ja-JP"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br>
            <a:r>
              <a:rPr lang="ja-JP" altLang="en-US"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サーバ</a:t>
            </a:r>
            <a:endParaRPr lang="en-US" altLang="ja-JP"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38" name="正方形/長方形 137"/>
          <p:cNvSpPr/>
          <p:nvPr/>
        </p:nvSpPr>
        <p:spPr>
          <a:xfrm>
            <a:off x="7791987" y="5841373"/>
            <a:ext cx="887209" cy="521714"/>
          </a:xfrm>
          <a:prstGeom prst="rect">
            <a:avLst/>
          </a:prstGeom>
          <a:gradFill>
            <a:gsLst>
              <a:gs pos="0">
                <a:srgbClr val="7AE0CB"/>
              </a:gs>
              <a:gs pos="100000">
                <a:srgbClr val="165160">
                  <a:lumMod val="50000"/>
                </a:srgb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仮想</a:t>
            </a:r>
            <a:r>
              <a:rPr lang="en-US" altLang="ja-JP"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
            </a:r>
            <a:br>
              <a:rPr lang="en-US" altLang="ja-JP"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br>
            <a:r>
              <a:rPr lang="ja-JP" altLang="en-US"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デバイス</a:t>
            </a:r>
            <a:endParaRPr lang="en-US" altLang="ja-JP"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39" name="正方形/長方形 138"/>
          <p:cNvSpPr/>
          <p:nvPr/>
        </p:nvSpPr>
        <p:spPr>
          <a:xfrm>
            <a:off x="2701190" y="5837981"/>
            <a:ext cx="1883897" cy="527313"/>
          </a:xfrm>
          <a:prstGeom prst="rect">
            <a:avLst/>
          </a:prstGeom>
          <a:gradFill>
            <a:gsLst>
              <a:gs pos="0">
                <a:srgbClr val="7AE0CB"/>
              </a:gs>
              <a:gs pos="100000">
                <a:srgbClr val="165160">
                  <a:lumMod val="50000"/>
                </a:srgb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08000" tIns="0" rIns="0" bIns="0" rtlCol="0" anchor="ctr" anchorCtr="0"/>
          <a:lstStyle/>
          <a:p>
            <a:pPr algn="ctr"/>
            <a:r>
              <a:rPr lang="ja-JP" altLang="en-US"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仮想</a:t>
            </a:r>
            <a:r>
              <a:rPr lang="en-US" altLang="ja-JP"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
            </a:r>
            <a:br>
              <a:rPr lang="en-US" altLang="ja-JP"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br>
            <a:r>
              <a:rPr lang="ja-JP" altLang="en-US"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デバイス</a:t>
            </a:r>
            <a:endParaRPr lang="en-US" altLang="ja-JP" sz="14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grpSp>
        <p:nvGrpSpPr>
          <p:cNvPr id="65" name="グループ化 64"/>
          <p:cNvGrpSpPr/>
          <p:nvPr/>
        </p:nvGrpSpPr>
        <p:grpSpPr>
          <a:xfrm>
            <a:off x="4914014" y="5516192"/>
            <a:ext cx="924960" cy="288000"/>
            <a:chOff x="5189518" y="7029400"/>
            <a:chExt cx="924960" cy="288000"/>
          </a:xfrm>
        </p:grpSpPr>
        <p:sp>
          <p:nvSpPr>
            <p:cNvPr id="66" name="正方形/長方形 65"/>
            <p:cNvSpPr/>
            <p:nvPr/>
          </p:nvSpPr>
          <p:spPr>
            <a:xfrm>
              <a:off x="518951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smtClean="0">
                  <a:latin typeface="IPA Pゴシック" panose="020B0500000000000000" pitchFamily="50" charset="-128"/>
                  <a:ea typeface="IPA Pゴシック" panose="020B0500000000000000" pitchFamily="50" charset="-128"/>
                </a:rPr>
                <a:t>C</a:t>
              </a:r>
            </a:p>
          </p:txBody>
        </p:sp>
        <p:sp>
          <p:nvSpPr>
            <p:cNvPr id="67" name="正方形/長方形 66"/>
            <p:cNvSpPr/>
            <p:nvPr/>
          </p:nvSpPr>
          <p:spPr>
            <a:xfrm>
              <a:off x="550799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a:latin typeface="IPA Pゴシック" panose="020B0500000000000000" pitchFamily="50" charset="-128"/>
                  <a:ea typeface="IPA Pゴシック" panose="020B0500000000000000" pitchFamily="50" charset="-128"/>
                </a:rPr>
                <a:t>B</a:t>
              </a:r>
              <a:endParaRPr lang="en-US" altLang="ja-JP" dirty="0" smtClean="0">
                <a:latin typeface="IPA Pゴシック" panose="020B0500000000000000" pitchFamily="50" charset="-128"/>
                <a:ea typeface="IPA Pゴシック" panose="020B0500000000000000" pitchFamily="50" charset="-128"/>
              </a:endParaRPr>
            </a:p>
          </p:txBody>
        </p:sp>
        <p:sp>
          <p:nvSpPr>
            <p:cNvPr id="68" name="正方形/長方形 67"/>
            <p:cNvSpPr/>
            <p:nvPr/>
          </p:nvSpPr>
          <p:spPr>
            <a:xfrm>
              <a:off x="582647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smtClean="0">
                  <a:latin typeface="IPA Pゴシック" panose="020B0500000000000000" pitchFamily="50" charset="-128"/>
                  <a:ea typeface="IPA Pゴシック" panose="020B0500000000000000" pitchFamily="50" charset="-128"/>
                </a:rPr>
                <a:t>A</a:t>
              </a:r>
            </a:p>
          </p:txBody>
        </p:sp>
      </p:grpSp>
      <p:grpSp>
        <p:nvGrpSpPr>
          <p:cNvPr id="69" name="グループ化 68"/>
          <p:cNvGrpSpPr/>
          <p:nvPr/>
        </p:nvGrpSpPr>
        <p:grpSpPr>
          <a:xfrm>
            <a:off x="2708254" y="5959817"/>
            <a:ext cx="924950" cy="288000"/>
            <a:chOff x="4325528" y="7029400"/>
            <a:chExt cx="924950" cy="288000"/>
          </a:xfrm>
        </p:grpSpPr>
        <p:sp>
          <p:nvSpPr>
            <p:cNvPr id="70" name="正方形/長方形 69"/>
            <p:cNvSpPr/>
            <p:nvPr/>
          </p:nvSpPr>
          <p:spPr>
            <a:xfrm>
              <a:off x="496247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a:latin typeface="IPA Pゴシック" panose="020B0500000000000000" pitchFamily="50" charset="-128"/>
                  <a:ea typeface="IPA Pゴシック" panose="020B0500000000000000" pitchFamily="50" charset="-128"/>
                </a:rPr>
                <a:t>D</a:t>
              </a:r>
              <a:endParaRPr lang="en-US" altLang="ja-JP" dirty="0" smtClean="0">
                <a:latin typeface="IPA Pゴシック" panose="020B0500000000000000" pitchFamily="50" charset="-128"/>
                <a:ea typeface="IPA Pゴシック" panose="020B0500000000000000" pitchFamily="50" charset="-128"/>
              </a:endParaRPr>
            </a:p>
          </p:txBody>
        </p:sp>
        <p:sp>
          <p:nvSpPr>
            <p:cNvPr id="71" name="正方形/長方形 70"/>
            <p:cNvSpPr/>
            <p:nvPr/>
          </p:nvSpPr>
          <p:spPr>
            <a:xfrm>
              <a:off x="464400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a:latin typeface="IPA Pゴシック" panose="020B0500000000000000" pitchFamily="50" charset="-128"/>
                  <a:ea typeface="IPA Pゴシック" panose="020B0500000000000000" pitchFamily="50" charset="-128"/>
                </a:rPr>
                <a:t>E</a:t>
              </a:r>
              <a:endParaRPr lang="en-US" altLang="ja-JP" dirty="0" smtClean="0">
                <a:latin typeface="IPA Pゴシック" panose="020B0500000000000000" pitchFamily="50" charset="-128"/>
                <a:ea typeface="IPA Pゴシック" panose="020B0500000000000000" pitchFamily="50" charset="-128"/>
              </a:endParaRPr>
            </a:p>
          </p:txBody>
        </p:sp>
        <p:sp>
          <p:nvSpPr>
            <p:cNvPr id="72" name="正方形/長方形 71"/>
            <p:cNvSpPr/>
            <p:nvPr/>
          </p:nvSpPr>
          <p:spPr>
            <a:xfrm>
              <a:off x="432552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smtClean="0">
                  <a:latin typeface="IPA Pゴシック" panose="020B0500000000000000" pitchFamily="50" charset="-128"/>
                  <a:ea typeface="IPA Pゴシック" panose="020B0500000000000000" pitchFamily="50" charset="-128"/>
                </a:rPr>
                <a:t>F</a:t>
              </a:r>
            </a:p>
          </p:txBody>
        </p:sp>
      </p:grpSp>
      <p:grpSp>
        <p:nvGrpSpPr>
          <p:cNvPr id="73" name="グループ化 72"/>
          <p:cNvGrpSpPr/>
          <p:nvPr/>
        </p:nvGrpSpPr>
        <p:grpSpPr>
          <a:xfrm>
            <a:off x="2708613" y="5337290"/>
            <a:ext cx="925724" cy="288000"/>
            <a:chOff x="3460764" y="7029400"/>
            <a:chExt cx="925724" cy="288000"/>
          </a:xfrm>
        </p:grpSpPr>
        <p:sp>
          <p:nvSpPr>
            <p:cNvPr id="74" name="正方形/長方形 73"/>
            <p:cNvSpPr/>
            <p:nvPr/>
          </p:nvSpPr>
          <p:spPr>
            <a:xfrm>
              <a:off x="409848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a:latin typeface="IPA Pゴシック" panose="020B0500000000000000" pitchFamily="50" charset="-128"/>
                  <a:ea typeface="IPA Pゴシック" panose="020B0500000000000000" pitchFamily="50" charset="-128"/>
                </a:rPr>
                <a:t>G</a:t>
              </a:r>
              <a:endParaRPr lang="en-US" altLang="ja-JP" dirty="0" smtClean="0">
                <a:latin typeface="IPA Pゴシック" panose="020B0500000000000000" pitchFamily="50" charset="-128"/>
                <a:ea typeface="IPA Pゴシック" panose="020B0500000000000000" pitchFamily="50" charset="-128"/>
              </a:endParaRPr>
            </a:p>
          </p:txBody>
        </p:sp>
        <p:sp>
          <p:nvSpPr>
            <p:cNvPr id="75" name="正方形/長方形 74"/>
            <p:cNvSpPr/>
            <p:nvPr/>
          </p:nvSpPr>
          <p:spPr>
            <a:xfrm>
              <a:off x="378000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a:latin typeface="IPA Pゴシック" panose="020B0500000000000000" pitchFamily="50" charset="-128"/>
                  <a:ea typeface="IPA Pゴシック" panose="020B0500000000000000" pitchFamily="50" charset="-128"/>
                </a:rPr>
                <a:t>H</a:t>
              </a:r>
              <a:endParaRPr lang="en-US" altLang="ja-JP" dirty="0" smtClean="0">
                <a:latin typeface="IPA Pゴシック" panose="020B0500000000000000" pitchFamily="50" charset="-128"/>
                <a:ea typeface="IPA Pゴシック" panose="020B0500000000000000" pitchFamily="50" charset="-128"/>
              </a:endParaRPr>
            </a:p>
          </p:txBody>
        </p:sp>
        <p:sp>
          <p:nvSpPr>
            <p:cNvPr id="76" name="正方形/長方形 75"/>
            <p:cNvSpPr/>
            <p:nvPr/>
          </p:nvSpPr>
          <p:spPr>
            <a:xfrm>
              <a:off x="3460764"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a:latin typeface="IPA Pゴシック" panose="020B0500000000000000" pitchFamily="50" charset="-128"/>
                  <a:ea typeface="IPA Pゴシック" panose="020B0500000000000000" pitchFamily="50" charset="-128"/>
                </a:rPr>
                <a:t>I</a:t>
              </a:r>
              <a:endParaRPr lang="en-US" altLang="ja-JP" dirty="0" smtClean="0">
                <a:latin typeface="IPA Pゴシック" panose="020B0500000000000000" pitchFamily="50" charset="-128"/>
                <a:ea typeface="IPA Pゴシック" panose="020B0500000000000000" pitchFamily="50" charset="-128"/>
              </a:endParaRPr>
            </a:p>
          </p:txBody>
        </p:sp>
      </p:grpSp>
      <p:grpSp>
        <p:nvGrpSpPr>
          <p:cNvPr id="77" name="グループ化 76"/>
          <p:cNvGrpSpPr/>
          <p:nvPr/>
        </p:nvGrpSpPr>
        <p:grpSpPr>
          <a:xfrm>
            <a:off x="1258041" y="5337290"/>
            <a:ext cx="986684" cy="288000"/>
            <a:chOff x="3430284" y="7029400"/>
            <a:chExt cx="986684" cy="288000"/>
          </a:xfrm>
        </p:grpSpPr>
        <p:sp>
          <p:nvSpPr>
            <p:cNvPr id="78" name="正方形/長方形 77"/>
            <p:cNvSpPr/>
            <p:nvPr/>
          </p:nvSpPr>
          <p:spPr>
            <a:xfrm>
              <a:off x="412896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smtClean="0">
                  <a:latin typeface="IPA Pゴシック" panose="020B0500000000000000" pitchFamily="50" charset="-128"/>
                  <a:ea typeface="IPA Pゴシック" panose="020B0500000000000000" pitchFamily="50" charset="-128"/>
                </a:rPr>
                <a:t>J</a:t>
              </a:r>
            </a:p>
          </p:txBody>
        </p:sp>
        <p:sp>
          <p:nvSpPr>
            <p:cNvPr id="79" name="正方形/長方形 78"/>
            <p:cNvSpPr/>
            <p:nvPr/>
          </p:nvSpPr>
          <p:spPr>
            <a:xfrm>
              <a:off x="378000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smtClean="0">
                  <a:latin typeface="IPA Pゴシック" panose="020B0500000000000000" pitchFamily="50" charset="-128"/>
                  <a:ea typeface="IPA Pゴシック" panose="020B0500000000000000" pitchFamily="50" charset="-128"/>
                </a:rPr>
                <a:t>K</a:t>
              </a:r>
            </a:p>
          </p:txBody>
        </p:sp>
        <p:sp>
          <p:nvSpPr>
            <p:cNvPr id="80" name="正方形/長方形 79"/>
            <p:cNvSpPr/>
            <p:nvPr/>
          </p:nvSpPr>
          <p:spPr>
            <a:xfrm>
              <a:off x="3430284"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smtClean="0">
                  <a:latin typeface="IPA Pゴシック" panose="020B0500000000000000" pitchFamily="50" charset="-128"/>
                  <a:ea typeface="IPA Pゴシック" panose="020B0500000000000000" pitchFamily="50" charset="-128"/>
                </a:rPr>
                <a:t>L</a:t>
              </a:r>
            </a:p>
          </p:txBody>
        </p:sp>
      </p:grpSp>
      <p:grpSp>
        <p:nvGrpSpPr>
          <p:cNvPr id="81" name="グループ化 80"/>
          <p:cNvGrpSpPr/>
          <p:nvPr/>
        </p:nvGrpSpPr>
        <p:grpSpPr>
          <a:xfrm>
            <a:off x="84178" y="4897093"/>
            <a:ext cx="925724" cy="288000"/>
            <a:chOff x="3491244" y="7029400"/>
            <a:chExt cx="925724" cy="288000"/>
          </a:xfrm>
        </p:grpSpPr>
        <p:sp>
          <p:nvSpPr>
            <p:cNvPr id="83" name="正方形/長方形 82"/>
            <p:cNvSpPr/>
            <p:nvPr/>
          </p:nvSpPr>
          <p:spPr>
            <a:xfrm>
              <a:off x="412896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a:latin typeface="IPA Pゴシック" panose="020B0500000000000000" pitchFamily="50" charset="-128"/>
                  <a:ea typeface="IPA Pゴシック" panose="020B0500000000000000" pitchFamily="50" charset="-128"/>
                </a:rPr>
                <a:t>M</a:t>
              </a:r>
              <a:endParaRPr lang="en-US" altLang="ja-JP" dirty="0" smtClean="0">
                <a:latin typeface="IPA Pゴシック" panose="020B0500000000000000" pitchFamily="50" charset="-128"/>
                <a:ea typeface="IPA Pゴシック" panose="020B0500000000000000" pitchFamily="50" charset="-128"/>
              </a:endParaRPr>
            </a:p>
          </p:txBody>
        </p:sp>
        <p:sp>
          <p:nvSpPr>
            <p:cNvPr id="84" name="正方形/長方形 83"/>
            <p:cNvSpPr/>
            <p:nvPr/>
          </p:nvSpPr>
          <p:spPr>
            <a:xfrm>
              <a:off x="381048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smtClean="0">
                  <a:latin typeface="IPA Pゴシック" panose="020B0500000000000000" pitchFamily="50" charset="-128"/>
                  <a:ea typeface="IPA Pゴシック" panose="020B0500000000000000" pitchFamily="50" charset="-128"/>
                </a:rPr>
                <a:t>N</a:t>
              </a:r>
            </a:p>
          </p:txBody>
        </p:sp>
        <p:sp>
          <p:nvSpPr>
            <p:cNvPr id="85" name="正方形/長方形 84"/>
            <p:cNvSpPr/>
            <p:nvPr/>
          </p:nvSpPr>
          <p:spPr>
            <a:xfrm>
              <a:off x="3491244"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smtClean="0">
                  <a:latin typeface="IPA Pゴシック" panose="020B0500000000000000" pitchFamily="50" charset="-128"/>
                  <a:ea typeface="IPA Pゴシック" panose="020B0500000000000000" pitchFamily="50" charset="-128"/>
                </a:rPr>
                <a:t>O</a:t>
              </a:r>
            </a:p>
          </p:txBody>
        </p:sp>
      </p:grpSp>
      <p:sp>
        <p:nvSpPr>
          <p:cNvPr id="126" name="乗算記号 125"/>
          <p:cNvSpPr/>
          <p:nvPr/>
        </p:nvSpPr>
        <p:spPr>
          <a:xfrm>
            <a:off x="1165852" y="4875639"/>
            <a:ext cx="1174656" cy="1224136"/>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43" name="乗算記号 142"/>
          <p:cNvSpPr/>
          <p:nvPr/>
        </p:nvSpPr>
        <p:spPr>
          <a:xfrm>
            <a:off x="2583401" y="4857713"/>
            <a:ext cx="1174656" cy="1224136"/>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47" name="乗算記号 146"/>
          <p:cNvSpPr/>
          <p:nvPr/>
        </p:nvSpPr>
        <p:spPr>
          <a:xfrm>
            <a:off x="2584147" y="5493929"/>
            <a:ext cx="1174656" cy="1224136"/>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49" name="四角形吹き出し 148"/>
          <p:cNvSpPr/>
          <p:nvPr/>
        </p:nvSpPr>
        <p:spPr>
          <a:xfrm>
            <a:off x="4394888" y="6328803"/>
            <a:ext cx="1757814" cy="443325"/>
          </a:xfrm>
          <a:prstGeom prst="wedgeRectCallout">
            <a:avLst>
              <a:gd name="adj1" fmla="val -119593"/>
              <a:gd name="adj2" fmla="val -106152"/>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dirty="0" smtClean="0">
                <a:solidFill>
                  <a:schemeClr val="tx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処理中</a:t>
            </a:r>
            <a:endParaRPr kumimoji="1" lang="ja-JP" altLang="en-US" sz="2400" dirty="0">
              <a:solidFill>
                <a:schemeClr val="tx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48" name="四角形吹き出し 147"/>
          <p:cNvSpPr/>
          <p:nvPr/>
        </p:nvSpPr>
        <p:spPr>
          <a:xfrm>
            <a:off x="3893297" y="4208255"/>
            <a:ext cx="1757814" cy="443325"/>
          </a:xfrm>
          <a:prstGeom prst="wedgeRectCallout">
            <a:avLst>
              <a:gd name="adj1" fmla="val -91638"/>
              <a:gd name="adj2" fmla="val 23971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dirty="0" smtClean="0">
                <a:solidFill>
                  <a:schemeClr val="tx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処理中</a:t>
            </a:r>
            <a:endParaRPr kumimoji="1" lang="ja-JP" altLang="en-US" sz="2400" dirty="0">
              <a:solidFill>
                <a:schemeClr val="tx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127" name="四角形吹き出し 126"/>
          <p:cNvSpPr/>
          <p:nvPr/>
        </p:nvSpPr>
        <p:spPr>
          <a:xfrm>
            <a:off x="129276" y="5997788"/>
            <a:ext cx="1757814" cy="443325"/>
          </a:xfrm>
          <a:prstGeom prst="wedgeRectCallout">
            <a:avLst>
              <a:gd name="adj1" fmla="val 42616"/>
              <a:gd name="adj2" fmla="val -167266"/>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2400" dirty="0">
                <a:solidFill>
                  <a:schemeClr val="tx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送信中</a:t>
            </a:r>
            <a:endParaRPr kumimoji="1" lang="ja-JP" altLang="en-US" sz="2400" dirty="0">
              <a:solidFill>
                <a:schemeClr val="tx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spTree>
    <p:extLst>
      <p:ext uri="{BB962C8B-B14F-4D97-AF65-F5344CB8AC3E}">
        <p14:creationId xmlns:p14="http://schemas.microsoft.com/office/powerpoint/2010/main" val="282521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slide(fromLeft)">
                                      <p:cBhvr>
                                        <p:cTn id="7" dur="1000"/>
                                        <p:tgtEl>
                                          <p:spTgt spid="1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500"/>
                                        <p:tgtEl>
                                          <p:spTgt spid="112"/>
                                        </p:tgtEl>
                                      </p:cBhvr>
                                    </p:animEffect>
                                  </p:childTnLst>
                                </p:cTn>
                              </p:par>
                            </p:childTnLst>
                          </p:cTn>
                        </p:par>
                        <p:par>
                          <p:cTn id="11" fill="hold">
                            <p:stCondLst>
                              <p:cond delay="1000"/>
                            </p:stCondLst>
                            <p:childTnLst>
                              <p:par>
                                <p:cTn id="12" presetID="63" presetClass="path" presetSubtype="0" accel="50000" decel="50000" fill="hold" nodeType="afterEffect">
                                  <p:stCondLst>
                                    <p:cond delay="0"/>
                                  </p:stCondLst>
                                  <p:childTnLst>
                                    <p:animMotion origin="layout" path="M 2.77778E-6 -1.48148E-6 L 0.19566 -1.48148E-6 " pathEditMode="relative" rAng="0" ptsTypes="AA">
                                      <p:cBhvr>
                                        <p:cTn id="13" dur="2000" fill="hold"/>
                                        <p:tgtEl>
                                          <p:spTgt spid="65"/>
                                        </p:tgtEl>
                                        <p:attrNameLst>
                                          <p:attrName>ppt_x</p:attrName>
                                          <p:attrName>ppt_y</p:attrName>
                                        </p:attrNameLst>
                                      </p:cBhvr>
                                      <p:rCtr x="9774" y="0"/>
                                    </p:animMotion>
                                  </p:childTnLst>
                                </p:cTn>
                              </p:par>
                              <p:par>
                                <p:cTn id="14" presetID="63" presetClass="path" presetSubtype="0" accel="50000" decel="50000" fill="hold" nodeType="withEffect">
                                  <p:stCondLst>
                                    <p:cond delay="0"/>
                                  </p:stCondLst>
                                  <p:childTnLst>
                                    <p:animMotion origin="layout" path="M -1.66667E-6 1.85185E-6 L 0.19497 1.85185E-6 " pathEditMode="relative" rAng="0" ptsTypes="AA">
                                      <p:cBhvr>
                                        <p:cTn id="15" dur="2000" fill="hold"/>
                                        <p:tgtEl>
                                          <p:spTgt spid="98"/>
                                        </p:tgtEl>
                                        <p:attrNameLst>
                                          <p:attrName>ppt_x</p:attrName>
                                          <p:attrName>ppt_y</p:attrName>
                                        </p:attrNameLst>
                                      </p:cBhvr>
                                      <p:rCtr x="9740" y="0"/>
                                    </p:animMotion>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38"/>
                                        </p:tgtEl>
                                        <p:attrNameLst>
                                          <p:attrName>style.visibility</p:attrName>
                                        </p:attrNameLst>
                                      </p:cBhvr>
                                      <p:to>
                                        <p:strVal val="visible"/>
                                      </p:to>
                                    </p:set>
                                    <p:animEffect transition="in" filter="fade">
                                      <p:cBhvr>
                                        <p:cTn id="19" dur="500"/>
                                        <p:tgtEl>
                                          <p:spTgt spid="1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500"/>
                                        <p:tgtEl>
                                          <p:spTgt spid="137"/>
                                        </p:tgtEl>
                                      </p:cBhvr>
                                    </p:animEffect>
                                  </p:childTnLst>
                                </p:cTn>
                              </p:par>
                            </p:childTnLst>
                          </p:cTn>
                        </p:par>
                        <p:par>
                          <p:cTn id="23" fill="hold">
                            <p:stCondLst>
                              <p:cond delay="3500"/>
                            </p:stCondLst>
                            <p:childTnLst>
                              <p:par>
                                <p:cTn id="24" presetID="12" presetClass="entr" presetSubtype="2" fill="hold" nodeType="afterEffect">
                                  <p:stCondLst>
                                    <p:cond delay="0"/>
                                  </p:stCondLst>
                                  <p:childTnLst>
                                    <p:set>
                                      <p:cBhvr>
                                        <p:cTn id="25" dur="1" fill="hold">
                                          <p:stCondLst>
                                            <p:cond delay="0"/>
                                          </p:stCondLst>
                                        </p:cTn>
                                        <p:tgtEl>
                                          <p:spTgt spid="122"/>
                                        </p:tgtEl>
                                        <p:attrNameLst>
                                          <p:attrName>style.visibility</p:attrName>
                                        </p:attrNameLst>
                                      </p:cBhvr>
                                      <p:to>
                                        <p:strVal val="visible"/>
                                      </p:to>
                                    </p:set>
                                    <p:anim calcmode="lin" valueType="num">
                                      <p:cBhvr additive="base">
                                        <p:cTn id="26" dur="500"/>
                                        <p:tgtEl>
                                          <p:spTgt spid="122"/>
                                        </p:tgtEl>
                                        <p:attrNameLst>
                                          <p:attrName>ppt_x</p:attrName>
                                        </p:attrNameLst>
                                      </p:cBhvr>
                                      <p:tavLst>
                                        <p:tav tm="0">
                                          <p:val>
                                            <p:strVal val="#ppt_x+#ppt_w*1.125000"/>
                                          </p:val>
                                        </p:tav>
                                        <p:tav tm="100000">
                                          <p:val>
                                            <p:strVal val="#ppt_x"/>
                                          </p:val>
                                        </p:tav>
                                      </p:tavLst>
                                    </p:anim>
                                    <p:animEffect transition="in" filter="wipe(left)">
                                      <p:cBhvr>
                                        <p:cTn id="27" dur="500"/>
                                        <p:tgtEl>
                                          <p:spTgt spid="122"/>
                                        </p:tgtEl>
                                      </p:cBhvr>
                                    </p:animEffect>
                                  </p:childTnLst>
                                </p:cTn>
                              </p:par>
                              <p:par>
                                <p:cTn id="28" presetID="10" presetClass="exit" presetSubtype="0" fill="hold" nodeType="withEffect">
                                  <p:stCondLst>
                                    <p:cond delay="0"/>
                                  </p:stCondLst>
                                  <p:childTnLst>
                                    <p:animEffect transition="out" filter="fade">
                                      <p:cBhvr>
                                        <p:cTn id="29" dur="500"/>
                                        <p:tgtEl>
                                          <p:spTgt spid="108"/>
                                        </p:tgtEl>
                                      </p:cBhvr>
                                    </p:animEffect>
                                    <p:set>
                                      <p:cBhvr>
                                        <p:cTn id="30" dur="1" fill="hold">
                                          <p:stCondLst>
                                            <p:cond delay="499"/>
                                          </p:stCondLst>
                                        </p:cTn>
                                        <p:tgtEl>
                                          <p:spTgt spid="108"/>
                                        </p:tgtEl>
                                        <p:attrNameLst>
                                          <p:attrName>style.visibility</p:attrName>
                                        </p:attrNameLst>
                                      </p:cBhvr>
                                      <p:to>
                                        <p:strVal val="hidden"/>
                                      </p:to>
                                    </p:set>
                                  </p:childTnLst>
                                </p:cTn>
                              </p:par>
                              <p:par>
                                <p:cTn id="31" presetID="12" presetClass="entr" presetSubtype="1" fill="hold" nodeType="withEffect">
                                  <p:stCondLst>
                                    <p:cond delay="0"/>
                                  </p:stCondLst>
                                  <p:childTnLst>
                                    <p:set>
                                      <p:cBhvr>
                                        <p:cTn id="32" dur="1" fill="hold">
                                          <p:stCondLst>
                                            <p:cond delay="0"/>
                                          </p:stCondLst>
                                        </p:cTn>
                                        <p:tgtEl>
                                          <p:spTgt spid="134"/>
                                        </p:tgtEl>
                                        <p:attrNameLst>
                                          <p:attrName>style.visibility</p:attrName>
                                        </p:attrNameLst>
                                      </p:cBhvr>
                                      <p:to>
                                        <p:strVal val="visible"/>
                                      </p:to>
                                    </p:set>
                                    <p:anim calcmode="lin" valueType="num">
                                      <p:cBhvr additive="base">
                                        <p:cTn id="33" dur="500"/>
                                        <p:tgtEl>
                                          <p:spTgt spid="134"/>
                                        </p:tgtEl>
                                        <p:attrNameLst>
                                          <p:attrName>ppt_y</p:attrName>
                                        </p:attrNameLst>
                                      </p:cBhvr>
                                      <p:tavLst>
                                        <p:tav tm="0">
                                          <p:val>
                                            <p:strVal val="#ppt_y-#ppt_h*1.125000"/>
                                          </p:val>
                                        </p:tav>
                                        <p:tav tm="100000">
                                          <p:val>
                                            <p:strVal val="#ppt_y"/>
                                          </p:val>
                                        </p:tav>
                                      </p:tavLst>
                                    </p:anim>
                                    <p:animEffect transition="in" filter="wipe(down)">
                                      <p:cBhvr>
                                        <p:cTn id="34" dur="500"/>
                                        <p:tgtEl>
                                          <p:spTgt spid="13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126"/>
                                        </p:tgtEl>
                                        <p:attrNameLst>
                                          <p:attrName>style.visibility</p:attrName>
                                        </p:attrNameLst>
                                      </p:cBhvr>
                                      <p:to>
                                        <p:strVal val="visible"/>
                                      </p:to>
                                    </p:set>
                                    <p:anim calcmode="lin" valueType="num">
                                      <p:cBhvr>
                                        <p:cTn id="39" dur="500" fill="hold"/>
                                        <p:tgtEl>
                                          <p:spTgt spid="126"/>
                                        </p:tgtEl>
                                        <p:attrNameLst>
                                          <p:attrName>ppt_w</p:attrName>
                                        </p:attrNameLst>
                                      </p:cBhvr>
                                      <p:tavLst>
                                        <p:tav tm="0">
                                          <p:val>
                                            <p:fltVal val="0"/>
                                          </p:val>
                                        </p:tav>
                                        <p:tav tm="100000">
                                          <p:val>
                                            <p:strVal val="#ppt_w"/>
                                          </p:val>
                                        </p:tav>
                                      </p:tavLst>
                                    </p:anim>
                                    <p:anim calcmode="lin" valueType="num">
                                      <p:cBhvr>
                                        <p:cTn id="40" dur="500" fill="hold"/>
                                        <p:tgtEl>
                                          <p:spTgt spid="126"/>
                                        </p:tgtEl>
                                        <p:attrNameLst>
                                          <p:attrName>ppt_h</p:attrName>
                                        </p:attrNameLst>
                                      </p:cBhvr>
                                      <p:tavLst>
                                        <p:tav tm="0">
                                          <p:val>
                                            <p:fltVal val="0"/>
                                          </p:val>
                                        </p:tav>
                                        <p:tav tm="100000">
                                          <p:val>
                                            <p:strVal val="#ppt_h"/>
                                          </p:val>
                                        </p:tav>
                                      </p:tavLst>
                                    </p:anim>
                                    <p:animEffect transition="in" filter="fade">
                                      <p:cBhvr>
                                        <p:cTn id="41" dur="500"/>
                                        <p:tgtEl>
                                          <p:spTgt spid="1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143"/>
                                        </p:tgtEl>
                                        <p:attrNameLst>
                                          <p:attrName>style.visibility</p:attrName>
                                        </p:attrNameLst>
                                      </p:cBhvr>
                                      <p:to>
                                        <p:strVal val="visible"/>
                                      </p:to>
                                    </p:set>
                                    <p:anim calcmode="lin" valueType="num">
                                      <p:cBhvr>
                                        <p:cTn id="46" dur="500" fill="hold"/>
                                        <p:tgtEl>
                                          <p:spTgt spid="143"/>
                                        </p:tgtEl>
                                        <p:attrNameLst>
                                          <p:attrName>ppt_w</p:attrName>
                                        </p:attrNameLst>
                                      </p:cBhvr>
                                      <p:tavLst>
                                        <p:tav tm="0">
                                          <p:val>
                                            <p:fltVal val="0"/>
                                          </p:val>
                                        </p:tav>
                                        <p:tav tm="100000">
                                          <p:val>
                                            <p:strVal val="#ppt_w"/>
                                          </p:val>
                                        </p:tav>
                                      </p:tavLst>
                                    </p:anim>
                                    <p:anim calcmode="lin" valueType="num">
                                      <p:cBhvr>
                                        <p:cTn id="47" dur="500" fill="hold"/>
                                        <p:tgtEl>
                                          <p:spTgt spid="143"/>
                                        </p:tgtEl>
                                        <p:attrNameLst>
                                          <p:attrName>ppt_h</p:attrName>
                                        </p:attrNameLst>
                                      </p:cBhvr>
                                      <p:tavLst>
                                        <p:tav tm="0">
                                          <p:val>
                                            <p:fltVal val="0"/>
                                          </p:val>
                                        </p:tav>
                                        <p:tav tm="100000">
                                          <p:val>
                                            <p:strVal val="#ppt_h"/>
                                          </p:val>
                                        </p:tav>
                                      </p:tavLst>
                                    </p:anim>
                                    <p:animEffect transition="in" filter="fade">
                                      <p:cBhvr>
                                        <p:cTn id="48" dur="500"/>
                                        <p:tgtEl>
                                          <p:spTgt spid="143"/>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147"/>
                                        </p:tgtEl>
                                        <p:attrNameLst>
                                          <p:attrName>style.visibility</p:attrName>
                                        </p:attrNameLst>
                                      </p:cBhvr>
                                      <p:to>
                                        <p:strVal val="visible"/>
                                      </p:to>
                                    </p:set>
                                    <p:anim calcmode="lin" valueType="num">
                                      <p:cBhvr>
                                        <p:cTn id="53" dur="500" fill="hold"/>
                                        <p:tgtEl>
                                          <p:spTgt spid="147"/>
                                        </p:tgtEl>
                                        <p:attrNameLst>
                                          <p:attrName>ppt_w</p:attrName>
                                        </p:attrNameLst>
                                      </p:cBhvr>
                                      <p:tavLst>
                                        <p:tav tm="0">
                                          <p:val>
                                            <p:fltVal val="0"/>
                                          </p:val>
                                        </p:tav>
                                        <p:tav tm="100000">
                                          <p:val>
                                            <p:strVal val="#ppt_w"/>
                                          </p:val>
                                        </p:tav>
                                      </p:tavLst>
                                    </p:anim>
                                    <p:anim calcmode="lin" valueType="num">
                                      <p:cBhvr>
                                        <p:cTn id="54" dur="500" fill="hold"/>
                                        <p:tgtEl>
                                          <p:spTgt spid="147"/>
                                        </p:tgtEl>
                                        <p:attrNameLst>
                                          <p:attrName>ppt_h</p:attrName>
                                        </p:attrNameLst>
                                      </p:cBhvr>
                                      <p:tavLst>
                                        <p:tav tm="0">
                                          <p:val>
                                            <p:fltVal val="0"/>
                                          </p:val>
                                        </p:tav>
                                        <p:tav tm="100000">
                                          <p:val>
                                            <p:strVal val="#ppt_h"/>
                                          </p:val>
                                        </p:tav>
                                      </p:tavLst>
                                    </p:anim>
                                    <p:animEffect transition="in" filter="fade">
                                      <p:cBhvr>
                                        <p:cTn id="55"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37" grpId="0" animBg="1"/>
      <p:bldP spid="138" grpId="0" animBg="1"/>
      <p:bldP spid="126" grpId="0" animBg="1"/>
      <p:bldP spid="143" grpId="0" animBg="1"/>
      <p:bldP spid="1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提案</a:t>
            </a:r>
            <a:r>
              <a:rPr kumimoji="1" lang="en-US" altLang="ja-JP" dirty="0" smtClean="0"/>
              <a:t>: D-MORE</a:t>
            </a:r>
            <a:endParaRPr kumimoji="1" lang="ja-JP" altLang="en-US" dirty="0"/>
          </a:p>
        </p:txBody>
      </p:sp>
      <p:sp>
        <p:nvSpPr>
          <p:cNvPr id="2" name="コンテンツ プレースホルダー 1"/>
          <p:cNvSpPr>
            <a:spLocks noGrp="1"/>
          </p:cNvSpPr>
          <p:nvPr>
            <p:ph idx="13"/>
          </p:nvPr>
        </p:nvSpPr>
        <p:spPr>
          <a:xfrm>
            <a:off x="467544" y="1340768"/>
            <a:ext cx="8424936" cy="5112568"/>
          </a:xfrm>
        </p:spPr>
        <p:txBody>
          <a:bodyPr/>
          <a:lstStyle/>
          <a:p>
            <a:r>
              <a:rPr lang="ja-JP" altLang="en-US" dirty="0"/>
              <a:t>帯域外リモート管理を継続可能なマイグレーション</a:t>
            </a:r>
            <a:r>
              <a:rPr lang="ja-JP" altLang="en-US" dirty="0" smtClean="0"/>
              <a:t>を</a:t>
            </a:r>
            <a:r>
              <a:rPr lang="en-US" altLang="ja-JP" dirty="0" smtClean="0"/>
              <a:t/>
            </a:r>
            <a:br>
              <a:rPr lang="en-US" altLang="ja-JP" dirty="0" smtClean="0"/>
            </a:br>
            <a:r>
              <a:rPr lang="ja-JP" altLang="en-US" dirty="0" smtClean="0"/>
              <a:t>実現</a:t>
            </a:r>
            <a:r>
              <a:rPr lang="ja-JP" altLang="en-US" dirty="0"/>
              <a:t>するシステム</a:t>
            </a:r>
            <a:endParaRPr lang="en-US" altLang="ja-JP" dirty="0"/>
          </a:p>
          <a:p>
            <a:pPr lvl="1"/>
            <a:r>
              <a:rPr lang="ja-JP" altLang="en-US" dirty="0" smtClean="0"/>
              <a:t>マイグレーション可能なリモート管理用</a:t>
            </a:r>
            <a:r>
              <a:rPr lang="en-US" altLang="ja-JP" dirty="0" smtClean="0"/>
              <a:t>VM</a:t>
            </a:r>
            <a:r>
              <a:rPr lang="ja-JP" altLang="en-US" dirty="0" smtClean="0"/>
              <a:t>（ドメイン</a:t>
            </a:r>
            <a:r>
              <a:rPr lang="en-US" altLang="ja-JP" dirty="0" smtClean="0"/>
              <a:t>R</a:t>
            </a:r>
            <a:r>
              <a:rPr lang="ja-JP" altLang="en-US" dirty="0" smtClean="0"/>
              <a:t>）を提供</a:t>
            </a:r>
            <a:endParaRPr lang="en-US" altLang="ja-JP" dirty="0" smtClean="0"/>
          </a:p>
          <a:p>
            <a:pPr lvl="2"/>
            <a:r>
              <a:rPr lang="en-US" altLang="ja-JP" dirty="0" smtClean="0"/>
              <a:t>RMS</a:t>
            </a:r>
            <a:r>
              <a:rPr lang="ja-JP" altLang="en-US" dirty="0" smtClean="0"/>
              <a:t>サーバ</a:t>
            </a:r>
            <a:r>
              <a:rPr lang="ja-JP" altLang="en-US" dirty="0"/>
              <a:t>と</a:t>
            </a:r>
            <a:r>
              <a:rPr lang="ja-JP" altLang="en-US" dirty="0" smtClean="0"/>
              <a:t>仮想デバイスを動かす</a:t>
            </a:r>
            <a:endParaRPr lang="en-US" altLang="ja-JP" dirty="0"/>
          </a:p>
          <a:p>
            <a:pPr lvl="1"/>
            <a:r>
              <a:rPr lang="ja-JP" altLang="en-US" dirty="0" smtClean="0"/>
              <a:t>同期を取りながらドメイン</a:t>
            </a:r>
            <a:r>
              <a:rPr lang="en-US" altLang="ja-JP" dirty="0" smtClean="0"/>
              <a:t>R</a:t>
            </a:r>
            <a:r>
              <a:rPr lang="ja-JP" altLang="en-US" dirty="0" smtClean="0"/>
              <a:t>とユーザ</a:t>
            </a:r>
            <a:r>
              <a:rPr lang="en-US" altLang="ja-JP" dirty="0" smtClean="0"/>
              <a:t>VM</a:t>
            </a:r>
            <a:r>
              <a:rPr lang="ja-JP" altLang="en-US" dirty="0" smtClean="0"/>
              <a:t>を同時マイグレーション</a:t>
            </a:r>
            <a:endParaRPr lang="en-US" altLang="ja-JP" dirty="0"/>
          </a:p>
          <a:p>
            <a:pPr lvl="1"/>
            <a:r>
              <a:rPr lang="en-US" altLang="ja-JP" dirty="0" smtClean="0"/>
              <a:t>RMS</a:t>
            </a:r>
            <a:r>
              <a:rPr lang="ja-JP" altLang="en-US" dirty="0" smtClean="0"/>
              <a:t>クライアント，ドメイン</a:t>
            </a:r>
            <a:r>
              <a:rPr lang="en-US" altLang="ja-JP" dirty="0" smtClean="0"/>
              <a:t>R</a:t>
            </a:r>
            <a:r>
              <a:rPr lang="ja-JP" altLang="en-US" dirty="0" err="1" smtClean="0"/>
              <a:t>，</a:t>
            </a:r>
            <a:r>
              <a:rPr lang="ja-JP" altLang="en-US" dirty="0"/>
              <a:t>ユーザ</a:t>
            </a:r>
            <a:r>
              <a:rPr lang="en-US" altLang="ja-JP" dirty="0" smtClean="0"/>
              <a:t>VM</a:t>
            </a:r>
            <a:r>
              <a:rPr lang="ja-JP" altLang="en-US" dirty="0"/>
              <a:t>間の接続を維持</a:t>
            </a:r>
            <a:endParaRPr lang="en-US" altLang="ja-JP" dirty="0"/>
          </a:p>
        </p:txBody>
      </p:sp>
      <p:sp>
        <p:nvSpPr>
          <p:cNvPr id="55" name="角丸四角形 54"/>
          <p:cNvSpPr/>
          <p:nvPr/>
        </p:nvSpPr>
        <p:spPr>
          <a:xfrm>
            <a:off x="1331640" y="4170756"/>
            <a:ext cx="7664378" cy="2340939"/>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56" name="正方形/長方形 55"/>
          <p:cNvSpPr/>
          <p:nvPr/>
        </p:nvSpPr>
        <p:spPr>
          <a:xfrm>
            <a:off x="5545660" y="4887800"/>
            <a:ext cx="864096" cy="360041"/>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VNC Server</a:t>
            </a:r>
          </a:p>
        </p:txBody>
      </p:sp>
      <p:sp>
        <p:nvSpPr>
          <p:cNvPr id="57" name="正方形/長方形 56"/>
          <p:cNvSpPr/>
          <p:nvPr/>
        </p:nvSpPr>
        <p:spPr>
          <a:xfrm>
            <a:off x="1465784" y="4495472"/>
            <a:ext cx="3394248" cy="154371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latin typeface="IPA Pゴシック" panose="020B0500000000000000" pitchFamily="50" charset="-128"/>
              <a:ea typeface="IPA Pゴシック" panose="020B0500000000000000" pitchFamily="50" charset="-128"/>
              <a:cs typeface="Tahoma" panose="020B0604030504040204" pitchFamily="34" charset="0"/>
            </a:endParaRPr>
          </a:p>
        </p:txBody>
      </p:sp>
      <p:cxnSp>
        <p:nvCxnSpPr>
          <p:cNvPr id="58" name="直線矢印コネクタ 57"/>
          <p:cNvCxnSpPr/>
          <p:nvPr/>
        </p:nvCxnSpPr>
        <p:spPr>
          <a:xfrm>
            <a:off x="2339752" y="4345939"/>
            <a:ext cx="5606752" cy="0"/>
          </a:xfrm>
          <a:prstGeom prst="straightConnector1">
            <a:avLst/>
          </a:prstGeom>
          <a:ln w="38100">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4499992" y="4207440"/>
            <a:ext cx="1224136" cy="276999"/>
          </a:xfrm>
          <a:prstGeom prst="rect">
            <a:avLst/>
          </a:prstGeom>
          <a:solidFill>
            <a:schemeClr val="bg1">
              <a:alpha val="80000"/>
            </a:schemeClr>
          </a:solidFill>
          <a:ln w="3175">
            <a:noFill/>
          </a:ln>
        </p:spPr>
        <p:txBody>
          <a:bodyPr wrap="square" rtlCol="0">
            <a:spAutoFit/>
          </a:bodyPr>
          <a:lstStyle/>
          <a:p>
            <a:pPr algn="ctr"/>
            <a:r>
              <a:rPr kumimoji="1" lang="ja-JP" altLang="en-US" sz="1200" dirty="0" smtClean="0">
                <a:latin typeface="IPA Pゴシック" panose="020B0500000000000000" pitchFamily="50" charset="-128"/>
                <a:ea typeface="IPA Pゴシック" panose="020B0500000000000000" pitchFamily="50" charset="-128"/>
                <a:cs typeface="Tahoma" panose="020B0604030504040204" pitchFamily="34" charset="0"/>
              </a:rPr>
              <a:t>マイグレーション</a:t>
            </a:r>
            <a:endParaRPr kumimoji="1" lang="ja-JP" altLang="en-US" sz="1200" dirty="0">
              <a:latin typeface="IPA Pゴシック" panose="020B0500000000000000" pitchFamily="50" charset="-128"/>
              <a:ea typeface="IPA Pゴシック" panose="020B0500000000000000" pitchFamily="50" charset="-128"/>
              <a:cs typeface="Tahoma" panose="020B0604030504040204" pitchFamily="34" charset="0"/>
            </a:endParaRPr>
          </a:p>
        </p:txBody>
      </p:sp>
      <p:grpSp>
        <p:nvGrpSpPr>
          <p:cNvPr id="60" name="グループ化 59"/>
          <p:cNvGrpSpPr/>
          <p:nvPr/>
        </p:nvGrpSpPr>
        <p:grpSpPr>
          <a:xfrm>
            <a:off x="1519245" y="4126723"/>
            <a:ext cx="1097817" cy="1042547"/>
            <a:chOff x="5292080" y="3140968"/>
            <a:chExt cx="1430288" cy="1358280"/>
          </a:xfrm>
        </p:grpSpPr>
        <p:pic>
          <p:nvPicPr>
            <p:cNvPr id="61" name="Picture 452" descr="C:\Users\kawasho\Downloads\server-Vista_256.png"/>
            <p:cNvPicPr>
              <a:picLocks noChangeAspect="1" noChangeArrowheads="1"/>
            </p:cNvPicPr>
            <p:nvPr/>
          </p:nvPicPr>
          <p:blipFill>
            <a:blip r:embed="rId3" cstate="print"/>
            <a:srcRect/>
            <a:stretch>
              <a:fillRect/>
            </a:stretch>
          </p:blipFill>
          <p:spPr bwMode="auto">
            <a:xfrm>
              <a:off x="5364088" y="3140968"/>
              <a:ext cx="1358280" cy="1358280"/>
            </a:xfrm>
            <a:prstGeom prst="rect">
              <a:avLst/>
            </a:prstGeom>
            <a:noFill/>
          </p:spPr>
        </p:pic>
        <p:sp>
          <p:nvSpPr>
            <p:cNvPr id="62" name="テキスト ボックス 61"/>
            <p:cNvSpPr txBox="1"/>
            <p:nvPr/>
          </p:nvSpPr>
          <p:spPr>
            <a:xfrm>
              <a:off x="5292080" y="3429000"/>
              <a:ext cx="504056" cy="781922"/>
            </a:xfrm>
            <a:prstGeom prst="rect">
              <a:avLst/>
            </a:prstGeom>
            <a:noFill/>
            <a:effectLst>
              <a:outerShdw blurRad="50800" dist="38100" dir="2700000" algn="tl" rotWithShape="0">
                <a:prstClr val="black">
                  <a:alpha val="40000"/>
                </a:prstClr>
              </a:outerShdw>
            </a:effectLst>
            <a:scene3d>
              <a:camera prst="isometricLeftDown"/>
              <a:lightRig rig="threePt" dir="t"/>
            </a:scene3d>
          </p:spPr>
          <p:txBody>
            <a:bodyPr wrap="square" rtlCol="0">
              <a:spAutoFit/>
            </a:bodyPr>
            <a:lstStyle/>
            <a:p>
              <a:r>
                <a:rPr lang="en-US" altLang="ja-JP" sz="3300" b="1" dirty="0" smtClean="0">
                  <a:solidFill>
                    <a:schemeClr val="bg1"/>
                  </a:solidFill>
                  <a:latin typeface="IPA Pゴシック" panose="020B0500000000000000" pitchFamily="50" charset="-128"/>
                  <a:ea typeface="IPA Pゴシック" panose="020B0500000000000000" pitchFamily="50" charset="-128"/>
                  <a:cs typeface="Tahoma" panose="020B0604030504040204" pitchFamily="34" charset="0"/>
                </a:rPr>
                <a:t>1</a:t>
              </a:r>
              <a:endParaRPr kumimoji="1" lang="ja-JP" altLang="en-US" sz="3300" b="1" dirty="0">
                <a:solidFill>
                  <a:schemeClr val="bg1"/>
                </a:solidFill>
                <a:latin typeface="IPA Pゴシック" panose="020B0500000000000000" pitchFamily="50" charset="-128"/>
                <a:ea typeface="IPA Pゴシック" panose="020B0500000000000000" pitchFamily="50" charset="-128"/>
                <a:cs typeface="Tahoma" panose="020B0604030504040204" pitchFamily="34" charset="0"/>
              </a:endParaRPr>
            </a:p>
          </p:txBody>
        </p:sp>
      </p:grpSp>
      <p:sp>
        <p:nvSpPr>
          <p:cNvPr id="63" name="正方形/長方形 62"/>
          <p:cNvSpPr/>
          <p:nvPr/>
        </p:nvSpPr>
        <p:spPr>
          <a:xfrm>
            <a:off x="5364088" y="4495472"/>
            <a:ext cx="3456384" cy="154371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64" name="テキスト ボックス 63"/>
          <p:cNvSpPr txBox="1"/>
          <p:nvPr/>
        </p:nvSpPr>
        <p:spPr>
          <a:xfrm flipH="1">
            <a:off x="8316416" y="3870240"/>
            <a:ext cx="504056" cy="1015663"/>
          </a:xfrm>
          <a:prstGeom prst="rect">
            <a:avLst/>
          </a:prstGeom>
          <a:noFill/>
          <a:effectLst>
            <a:outerShdw blurRad="50800" dist="38100" dir="2700000" algn="tl" rotWithShape="0">
              <a:prstClr val="black">
                <a:alpha val="40000"/>
              </a:prstClr>
            </a:outerShdw>
          </a:effectLst>
          <a:scene3d>
            <a:camera prst="isometricRightUp"/>
            <a:lightRig rig="threePt" dir="t"/>
          </a:scene3d>
        </p:spPr>
        <p:txBody>
          <a:bodyPr wrap="square" rtlCol="0">
            <a:spAutoFit/>
          </a:bodyPr>
          <a:lstStyle/>
          <a:p>
            <a:endParaRPr kumimoji="1" lang="ja-JP" altLang="en-US" sz="6000" b="1" dirty="0">
              <a:solidFill>
                <a:schemeClr val="bg1"/>
              </a:solidFill>
              <a:latin typeface="IPA Pゴシック" panose="020B0500000000000000" pitchFamily="50" charset="-128"/>
              <a:ea typeface="IPA Pゴシック" panose="020B0500000000000000" pitchFamily="50" charset="-128"/>
              <a:cs typeface="Tahoma" panose="020B0604030504040204" pitchFamily="34" charset="0"/>
            </a:endParaRPr>
          </a:p>
        </p:txBody>
      </p:sp>
      <p:grpSp>
        <p:nvGrpSpPr>
          <p:cNvPr id="65" name="グループ化 64"/>
          <p:cNvGrpSpPr/>
          <p:nvPr/>
        </p:nvGrpSpPr>
        <p:grpSpPr>
          <a:xfrm>
            <a:off x="2699792" y="4567478"/>
            <a:ext cx="2088224" cy="1288131"/>
            <a:chOff x="2617912" y="4301114"/>
            <a:chExt cx="2088224" cy="1288131"/>
          </a:xfrm>
        </p:grpSpPr>
        <p:grpSp>
          <p:nvGrpSpPr>
            <p:cNvPr id="66" name="グループ化 65"/>
            <p:cNvGrpSpPr/>
            <p:nvPr/>
          </p:nvGrpSpPr>
          <p:grpSpPr>
            <a:xfrm>
              <a:off x="2617912" y="4301114"/>
              <a:ext cx="2088224" cy="1288131"/>
              <a:chOff x="2617912" y="4301114"/>
              <a:chExt cx="2088224" cy="1288131"/>
            </a:xfrm>
          </p:grpSpPr>
          <p:grpSp>
            <p:nvGrpSpPr>
              <p:cNvPr id="69" name="グループ化 68"/>
              <p:cNvGrpSpPr/>
              <p:nvPr/>
            </p:nvGrpSpPr>
            <p:grpSpPr>
              <a:xfrm>
                <a:off x="2617912" y="4301116"/>
                <a:ext cx="1008112" cy="1288129"/>
                <a:chOff x="2617912" y="4301116"/>
                <a:chExt cx="1008112" cy="1288129"/>
              </a:xfrm>
            </p:grpSpPr>
            <p:grpSp>
              <p:nvGrpSpPr>
                <p:cNvPr id="73" name="グループ化 90"/>
                <p:cNvGrpSpPr/>
                <p:nvPr/>
              </p:nvGrpSpPr>
              <p:grpSpPr>
                <a:xfrm>
                  <a:off x="2617912" y="4301116"/>
                  <a:ext cx="1008112" cy="1288129"/>
                  <a:chOff x="611560" y="4829247"/>
                  <a:chExt cx="1660420" cy="528463"/>
                </a:xfrm>
              </p:grpSpPr>
              <p:sp>
                <p:nvSpPr>
                  <p:cNvPr id="75" name="正方形/長方形 74"/>
                  <p:cNvSpPr/>
                  <p:nvPr/>
                </p:nvSpPr>
                <p:spPr>
                  <a:xfrm>
                    <a:off x="611560" y="4834457"/>
                    <a:ext cx="1660420" cy="5232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76" name="テキスト ボックス 75"/>
                  <p:cNvSpPr txBox="1"/>
                  <p:nvPr/>
                </p:nvSpPr>
                <p:spPr>
                  <a:xfrm>
                    <a:off x="611560" y="4829247"/>
                    <a:ext cx="1660418" cy="126267"/>
                  </a:xfrm>
                  <a:prstGeom prst="rect">
                    <a:avLst/>
                  </a:prstGeom>
                  <a:noFill/>
                  <a:effectLst/>
                </p:spPr>
                <p:txBody>
                  <a:bodyPr wrap="square" rtlCol="0" anchor="ctr">
                    <a:spAutoFit/>
                  </a:bodyPr>
                  <a:lstStyle/>
                  <a:p>
                    <a:pPr algn="ctr"/>
                    <a:r>
                      <a:rPr lang="ja-JP" altLang="en-US" sz="1400" b="1" dirty="0">
                        <a:solidFill>
                          <a:srgbClr val="FF0000"/>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ドメイン</a:t>
                    </a:r>
                    <a:r>
                      <a:rPr kumimoji="1" lang="en-US" altLang="ja-JP" sz="1400" b="1" dirty="0" smtClean="0">
                        <a:solidFill>
                          <a:srgbClr val="FF0000"/>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R</a:t>
                    </a:r>
                    <a:r>
                      <a:rPr kumimoji="1" lang="en-US" altLang="ja-JP" sz="1400" b="1" dirty="0" smtClean="0">
                        <a:latin typeface="IPA Pゴシック" panose="020B0500000000000000" pitchFamily="50" charset="-128"/>
                        <a:ea typeface="IPA Pゴシック" panose="020B0500000000000000" pitchFamily="50" charset="-128"/>
                        <a:cs typeface="Tahoma" panose="020B0604030504040204" pitchFamily="34" charset="0"/>
                      </a:rPr>
                      <a:t> </a:t>
                    </a:r>
                    <a:endParaRPr kumimoji="1" lang="ja-JP" altLang="en-US" sz="1200" b="1"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77" name="正方形/長方形 76"/>
                  <p:cNvSpPr/>
                  <p:nvPr/>
                </p:nvSpPr>
                <p:spPr>
                  <a:xfrm>
                    <a:off x="725504" y="4960724"/>
                    <a:ext cx="1423217" cy="147709"/>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RMS</a:t>
                    </a:r>
                    <a:br>
                      <a:rPr lang="en-US" altLang="ja-JP"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br>
                    <a:r>
                      <a:rPr lang="ja-JP" altLang="en-US"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サーバ</a:t>
                    </a:r>
                    <a:endParaRPr lang="en-US" altLang="ja-JP"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grpSp>
            <p:sp>
              <p:nvSpPr>
                <p:cNvPr id="74" name="正方形/長方形 73"/>
                <p:cNvSpPr/>
                <p:nvPr/>
              </p:nvSpPr>
              <p:spPr>
                <a:xfrm>
                  <a:off x="2689920" y="5142904"/>
                  <a:ext cx="864096" cy="336227"/>
                </a:xfrm>
                <a:prstGeom prst="rect">
                  <a:avLst/>
                </a:prstGeom>
                <a:gradFill>
                  <a:gsLst>
                    <a:gs pos="0">
                      <a:srgbClr val="46D4B6"/>
                    </a:gs>
                    <a:gs pos="100000">
                      <a:schemeClr val="accent1">
                        <a:lumMod val="50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仮想</a:t>
                  </a:r>
                  <a:r>
                    <a:rPr lang="en-US" altLang="ja-JP"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
                  </a:r>
                  <a:br>
                    <a:rPr lang="en-US" altLang="ja-JP"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br>
                  <a:r>
                    <a:rPr lang="ja-JP" altLang="en-US"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デバイス</a:t>
                  </a:r>
                  <a:endParaRPr lang="en-US" altLang="ja-JP"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grpSp>
          <p:grpSp>
            <p:nvGrpSpPr>
              <p:cNvPr id="70" name="グループ化 73"/>
              <p:cNvGrpSpPr/>
              <p:nvPr/>
            </p:nvGrpSpPr>
            <p:grpSpPr>
              <a:xfrm>
                <a:off x="3698025" y="4301114"/>
                <a:ext cx="1008111" cy="1288122"/>
                <a:chOff x="6341340" y="2872717"/>
                <a:chExt cx="822949" cy="1020889"/>
              </a:xfrm>
            </p:grpSpPr>
            <p:sp>
              <p:nvSpPr>
                <p:cNvPr id="71" name="正方形/長方形 70"/>
                <p:cNvSpPr/>
                <p:nvPr/>
              </p:nvSpPr>
              <p:spPr>
                <a:xfrm>
                  <a:off x="6341340" y="2872717"/>
                  <a:ext cx="822949" cy="1020889"/>
                </a:xfrm>
                <a:prstGeom prst="rect">
                  <a:avLst/>
                </a:prstGeom>
                <a:solidFill>
                  <a:schemeClr val="bg1"/>
                </a:solidFill>
                <a:ln>
                  <a:solidFill>
                    <a:srgbClr val="095B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72" name="テキスト ボックス 71"/>
                <p:cNvSpPr txBox="1"/>
                <p:nvPr/>
              </p:nvSpPr>
              <p:spPr>
                <a:xfrm>
                  <a:off x="6341340" y="3180859"/>
                  <a:ext cx="822948" cy="414673"/>
                </a:xfrm>
                <a:prstGeom prst="rect">
                  <a:avLst/>
                </a:prstGeom>
                <a:noFill/>
                <a:effectLst/>
              </p:spPr>
              <p:txBody>
                <a:bodyPr wrap="square" rtlCol="0">
                  <a:spAutoFit/>
                </a:bodyPr>
                <a:lstStyle/>
                <a:p>
                  <a:pPr algn="ctr"/>
                  <a:r>
                    <a:rPr kumimoji="1" lang="ja-JP" altLang="en-US" sz="1400" b="1" dirty="0" smtClean="0">
                      <a:latin typeface="IPA Pゴシック" panose="020B0500000000000000" pitchFamily="50" charset="-128"/>
                      <a:ea typeface="IPA Pゴシック" panose="020B0500000000000000" pitchFamily="50" charset="-128"/>
                      <a:cs typeface="Tahoma" panose="020B0604030504040204" pitchFamily="34" charset="0"/>
                    </a:rPr>
                    <a:t>ユーザ</a:t>
                  </a:r>
                  <a:r>
                    <a:rPr kumimoji="1" lang="en-US" altLang="ja-JP" sz="1400" b="1" dirty="0" smtClean="0">
                      <a:latin typeface="IPA Pゴシック" panose="020B0500000000000000" pitchFamily="50" charset="-128"/>
                      <a:ea typeface="IPA Pゴシック" panose="020B0500000000000000" pitchFamily="50" charset="-128"/>
                      <a:cs typeface="Tahoma" panose="020B0604030504040204" pitchFamily="34" charset="0"/>
                    </a:rPr>
                    <a:t/>
                  </a:r>
                  <a:br>
                    <a:rPr kumimoji="1" lang="en-US" altLang="ja-JP" sz="1400" b="1" dirty="0" smtClean="0">
                      <a:latin typeface="IPA Pゴシック" panose="020B0500000000000000" pitchFamily="50" charset="-128"/>
                      <a:ea typeface="IPA Pゴシック" panose="020B0500000000000000" pitchFamily="50" charset="-128"/>
                      <a:cs typeface="Tahoma" panose="020B0604030504040204" pitchFamily="34" charset="0"/>
                    </a:rPr>
                  </a:br>
                  <a:r>
                    <a:rPr kumimoji="1" lang="en-US" altLang="ja-JP" sz="1400" b="1" dirty="0" smtClean="0">
                      <a:latin typeface="IPA Pゴシック" panose="020B0500000000000000" pitchFamily="50" charset="-128"/>
                      <a:ea typeface="IPA Pゴシック" panose="020B0500000000000000" pitchFamily="50" charset="-128"/>
                      <a:cs typeface="Tahoma" panose="020B0604030504040204" pitchFamily="34" charset="0"/>
                    </a:rPr>
                    <a:t>VM</a:t>
                  </a:r>
                </a:p>
              </p:txBody>
            </p:sp>
          </p:grpSp>
        </p:grpSp>
        <p:cxnSp>
          <p:nvCxnSpPr>
            <p:cNvPr id="67" name="直線矢印コネクタ 66"/>
            <p:cNvCxnSpPr>
              <a:stCxn id="77" idx="2"/>
              <a:endCxn id="74" idx="0"/>
            </p:cNvCxnSpPr>
            <p:nvPr/>
          </p:nvCxnSpPr>
          <p:spPr>
            <a:xfrm>
              <a:off x="3119140" y="4981628"/>
              <a:ext cx="2828" cy="161276"/>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68" name="直線矢印コネクタ 534"/>
            <p:cNvCxnSpPr>
              <a:stCxn id="74" idx="2"/>
              <a:endCxn id="71" idx="2"/>
            </p:cNvCxnSpPr>
            <p:nvPr/>
          </p:nvCxnSpPr>
          <p:spPr>
            <a:xfrm rot="16200000" flipH="1">
              <a:off x="3606970" y="4994129"/>
              <a:ext cx="110109" cy="1080112"/>
            </a:xfrm>
            <a:prstGeom prst="bentConnector3">
              <a:avLst>
                <a:gd name="adj1" fmla="val 221106"/>
              </a:avLst>
            </a:prstGeom>
            <a:ln w="38100">
              <a:solidFill>
                <a:srgbClr val="FF0000"/>
              </a:solidFill>
              <a:headEnd type="stealth" w="med" len="med"/>
              <a:tailEnd type="stealth"/>
            </a:ln>
          </p:spPr>
          <p:style>
            <a:lnRef idx="1">
              <a:schemeClr val="accent1"/>
            </a:lnRef>
            <a:fillRef idx="0">
              <a:schemeClr val="accent1"/>
            </a:fillRef>
            <a:effectRef idx="0">
              <a:schemeClr val="accent1"/>
            </a:effectRef>
            <a:fontRef idx="minor">
              <a:schemeClr val="tx1"/>
            </a:fontRef>
          </p:style>
        </p:cxnSp>
      </p:grpSp>
      <p:grpSp>
        <p:nvGrpSpPr>
          <p:cNvPr id="78" name="グループ化 77"/>
          <p:cNvGrpSpPr/>
          <p:nvPr/>
        </p:nvGrpSpPr>
        <p:grpSpPr>
          <a:xfrm flipH="1">
            <a:off x="7733475" y="4126723"/>
            <a:ext cx="1042547" cy="1042547"/>
            <a:chOff x="5364088" y="3140968"/>
            <a:chExt cx="1358280" cy="1358280"/>
          </a:xfrm>
        </p:grpSpPr>
        <p:pic>
          <p:nvPicPr>
            <p:cNvPr id="79" name="Picture 452" descr="C:\Users\kawasho\Downloads\server-Vista_256.png"/>
            <p:cNvPicPr>
              <a:picLocks noChangeAspect="1" noChangeArrowheads="1"/>
            </p:cNvPicPr>
            <p:nvPr/>
          </p:nvPicPr>
          <p:blipFill>
            <a:blip r:embed="rId3" cstate="print"/>
            <a:srcRect/>
            <a:stretch>
              <a:fillRect/>
            </a:stretch>
          </p:blipFill>
          <p:spPr bwMode="auto">
            <a:xfrm>
              <a:off x="5364088" y="3140968"/>
              <a:ext cx="1358280" cy="1358280"/>
            </a:xfrm>
            <a:prstGeom prst="rect">
              <a:avLst/>
            </a:prstGeom>
            <a:noFill/>
          </p:spPr>
        </p:pic>
        <p:sp>
          <p:nvSpPr>
            <p:cNvPr id="80" name="テキスト ボックス 79"/>
            <p:cNvSpPr txBox="1"/>
            <p:nvPr/>
          </p:nvSpPr>
          <p:spPr>
            <a:xfrm>
              <a:off x="5421438" y="3429000"/>
              <a:ext cx="504056" cy="781922"/>
            </a:xfrm>
            <a:prstGeom prst="rect">
              <a:avLst/>
            </a:prstGeom>
            <a:noFill/>
            <a:effectLst>
              <a:outerShdw blurRad="50800" dist="38100" dir="2700000" algn="tl" rotWithShape="0">
                <a:prstClr val="black">
                  <a:alpha val="40000"/>
                </a:prstClr>
              </a:outerShdw>
            </a:effectLst>
            <a:scene3d>
              <a:camera prst="isometricRightUp"/>
              <a:lightRig rig="threePt" dir="t"/>
            </a:scene3d>
          </p:spPr>
          <p:txBody>
            <a:bodyPr wrap="square" rtlCol="0">
              <a:spAutoFit/>
            </a:bodyPr>
            <a:lstStyle/>
            <a:p>
              <a:r>
                <a:rPr lang="en-US" altLang="ja-JP" sz="3300" b="1" dirty="0" smtClean="0">
                  <a:solidFill>
                    <a:schemeClr val="bg1"/>
                  </a:solidFill>
                  <a:latin typeface="IPA Pゴシック" panose="020B0500000000000000" pitchFamily="50" charset="-128"/>
                  <a:ea typeface="IPA Pゴシック" panose="020B0500000000000000" pitchFamily="50" charset="-128"/>
                  <a:cs typeface="Tahoma" panose="020B0604030504040204" pitchFamily="34" charset="0"/>
                </a:rPr>
                <a:t>2</a:t>
              </a:r>
              <a:endParaRPr kumimoji="1" lang="ja-JP" altLang="en-US" sz="3300" b="1" dirty="0">
                <a:solidFill>
                  <a:schemeClr val="bg1"/>
                </a:solidFill>
                <a:latin typeface="IPA Pゴシック" panose="020B0500000000000000" pitchFamily="50" charset="-128"/>
                <a:ea typeface="IPA Pゴシック" panose="020B0500000000000000" pitchFamily="50" charset="-128"/>
                <a:cs typeface="Tahoma" panose="020B0604030504040204" pitchFamily="34" charset="0"/>
              </a:endParaRPr>
            </a:p>
          </p:txBody>
        </p:sp>
      </p:grpSp>
      <p:grpSp>
        <p:nvGrpSpPr>
          <p:cNvPr id="81" name="グループ化 18"/>
          <p:cNvGrpSpPr/>
          <p:nvPr/>
        </p:nvGrpSpPr>
        <p:grpSpPr>
          <a:xfrm>
            <a:off x="1547664" y="5207531"/>
            <a:ext cx="1008112" cy="648071"/>
            <a:chOff x="-128159" y="1844821"/>
            <a:chExt cx="1138095" cy="2592285"/>
          </a:xfrm>
          <a:solidFill>
            <a:schemeClr val="bg1"/>
          </a:solidFill>
        </p:grpSpPr>
        <p:sp>
          <p:nvSpPr>
            <p:cNvPr id="82" name="正方形/長方形 81"/>
            <p:cNvSpPr/>
            <p:nvPr/>
          </p:nvSpPr>
          <p:spPr>
            <a:xfrm>
              <a:off x="-128159" y="1844821"/>
              <a:ext cx="1138095" cy="259228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83" name="テキスト ボックス 82"/>
            <p:cNvSpPr txBox="1"/>
            <p:nvPr/>
          </p:nvSpPr>
          <p:spPr>
            <a:xfrm>
              <a:off x="-62696" y="2438933"/>
              <a:ext cx="1018438" cy="1477329"/>
            </a:xfrm>
            <a:prstGeom prst="rect">
              <a:avLst/>
            </a:prstGeom>
            <a:grpFill/>
            <a:ln>
              <a:noFill/>
            </a:ln>
            <a:effectLst/>
          </p:spPr>
          <p:txBody>
            <a:bodyPr wrap="square" lIns="0" tIns="0" rIns="0" bIns="0" rtlCol="0" anchor="ctr">
              <a:spAutoFit/>
            </a:bodyPr>
            <a:lstStyle/>
            <a:p>
              <a:pPr algn="ctr"/>
              <a:r>
                <a:rPr lang="ja-JP" altLang="en-US" sz="1200" dirty="0">
                  <a:latin typeface="IPA Pゴシック" panose="020B0500000000000000" pitchFamily="50" charset="-128"/>
                  <a:ea typeface="IPA Pゴシック" panose="020B0500000000000000" pitchFamily="50" charset="-128"/>
                  <a:cs typeface="Tahoma" panose="020B0604030504040204" pitchFamily="34" charset="0"/>
                </a:rPr>
                <a:t>管理</a:t>
              </a:r>
              <a:r>
                <a:rPr lang="en-US" altLang="ja-JP" sz="1200" dirty="0" smtClean="0">
                  <a:latin typeface="IPA Pゴシック" panose="020B0500000000000000" pitchFamily="50" charset="-128"/>
                  <a:ea typeface="IPA Pゴシック" panose="020B0500000000000000" pitchFamily="50" charset="-128"/>
                  <a:cs typeface="Tahoma" panose="020B0604030504040204" pitchFamily="34" charset="0"/>
                </a:rPr>
                <a:t/>
              </a:r>
              <a:br>
                <a:rPr lang="en-US" altLang="ja-JP" sz="1200" dirty="0" smtClean="0">
                  <a:latin typeface="IPA Pゴシック" panose="020B0500000000000000" pitchFamily="50" charset="-128"/>
                  <a:ea typeface="IPA Pゴシック" panose="020B0500000000000000" pitchFamily="50" charset="-128"/>
                  <a:cs typeface="Tahoma" panose="020B0604030504040204" pitchFamily="34" charset="0"/>
                </a:rPr>
              </a:br>
              <a:r>
                <a:rPr kumimoji="1" lang="en-US" altLang="ja-JP" sz="1200" dirty="0" smtClean="0">
                  <a:latin typeface="IPA Pゴシック" panose="020B0500000000000000" pitchFamily="50" charset="-128"/>
                  <a:ea typeface="IPA Pゴシック" panose="020B0500000000000000" pitchFamily="50" charset="-128"/>
                  <a:cs typeface="Tahoma" panose="020B0604030504040204" pitchFamily="34" charset="0"/>
                </a:rPr>
                <a:t>VM</a:t>
              </a:r>
            </a:p>
          </p:txBody>
        </p:sp>
      </p:grpSp>
      <p:sp>
        <p:nvSpPr>
          <p:cNvPr id="84" name="ドーナツ 83"/>
          <p:cNvSpPr/>
          <p:nvPr/>
        </p:nvSpPr>
        <p:spPr>
          <a:xfrm>
            <a:off x="6372200" y="5804316"/>
            <a:ext cx="360040" cy="360040"/>
          </a:xfrm>
          <a:prstGeom prst="donut">
            <a:avLst>
              <a:gd name="adj" fmla="val 13462"/>
            </a:avLst>
          </a:prstGeom>
          <a:solidFill>
            <a:srgbClr val="4382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IPA Pゴシック" panose="020B0500000000000000" pitchFamily="50" charset="-128"/>
              <a:ea typeface="IPA Pゴシック" panose="020B0500000000000000" pitchFamily="50" charset="-128"/>
              <a:cs typeface="Tahoma" panose="020B0604030504040204" pitchFamily="34" charset="0"/>
            </a:endParaRPr>
          </a:p>
        </p:txBody>
      </p:sp>
      <p:pic>
        <p:nvPicPr>
          <p:cNvPr id="85" name="Picture 6" descr="C:\Users\kawasho\Downloads\system\system\6.wmf"/>
          <p:cNvPicPr>
            <a:picLocks noChangeAspect="1" noChangeArrowheads="1"/>
          </p:cNvPicPr>
          <p:nvPr/>
        </p:nvPicPr>
        <p:blipFill>
          <a:blip r:embed="rId4" cstate="print"/>
          <a:srcRect/>
          <a:stretch>
            <a:fillRect/>
          </a:stretch>
        </p:blipFill>
        <p:spPr bwMode="auto">
          <a:xfrm>
            <a:off x="1259632" y="6295672"/>
            <a:ext cx="432048" cy="195496"/>
          </a:xfrm>
          <a:prstGeom prst="rect">
            <a:avLst/>
          </a:prstGeom>
          <a:noFill/>
        </p:spPr>
      </p:pic>
      <p:pic>
        <p:nvPicPr>
          <p:cNvPr id="86" name="Picture 6" descr="C:\Users\kawasho\Downloads\system\system\6.wmf"/>
          <p:cNvPicPr>
            <a:picLocks noChangeAspect="1" noChangeArrowheads="1"/>
          </p:cNvPicPr>
          <p:nvPr/>
        </p:nvPicPr>
        <p:blipFill>
          <a:blip r:embed="rId4" cstate="print"/>
          <a:srcRect/>
          <a:stretch>
            <a:fillRect/>
          </a:stretch>
        </p:blipFill>
        <p:spPr bwMode="auto">
          <a:xfrm>
            <a:off x="8604448" y="6295672"/>
            <a:ext cx="432048" cy="195496"/>
          </a:xfrm>
          <a:prstGeom prst="rect">
            <a:avLst/>
          </a:prstGeom>
          <a:noFill/>
        </p:spPr>
      </p:pic>
      <p:sp>
        <p:nvSpPr>
          <p:cNvPr id="87" name="正方形/長方形 86"/>
          <p:cNvSpPr/>
          <p:nvPr/>
        </p:nvSpPr>
        <p:spPr>
          <a:xfrm>
            <a:off x="2736603" y="4863808"/>
            <a:ext cx="930839" cy="896332"/>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IPA Pゴシック" panose="020B0500000000000000" pitchFamily="50" charset="-128"/>
              <a:ea typeface="IPA Pゴシック" panose="020B0500000000000000" pitchFamily="50" charset="-128"/>
              <a:cs typeface="Tahoma" panose="020B0604030504040204" pitchFamily="34" charset="0"/>
            </a:endParaRPr>
          </a:p>
        </p:txBody>
      </p:sp>
      <p:grpSp>
        <p:nvGrpSpPr>
          <p:cNvPr id="88" name="グループ化 87"/>
          <p:cNvGrpSpPr/>
          <p:nvPr/>
        </p:nvGrpSpPr>
        <p:grpSpPr>
          <a:xfrm>
            <a:off x="107504" y="4810609"/>
            <a:ext cx="1080120" cy="1989118"/>
            <a:chOff x="107504" y="4752249"/>
            <a:chExt cx="1080120" cy="1989118"/>
          </a:xfrm>
        </p:grpSpPr>
        <p:sp>
          <p:nvSpPr>
            <p:cNvPr id="89" name="正方形/長方形 88"/>
            <p:cNvSpPr/>
            <p:nvPr/>
          </p:nvSpPr>
          <p:spPr>
            <a:xfrm>
              <a:off x="107504" y="4752249"/>
              <a:ext cx="1080120" cy="198911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90" name="正方形/長方形 89"/>
            <p:cNvSpPr/>
            <p:nvPr/>
          </p:nvSpPr>
          <p:spPr>
            <a:xfrm>
              <a:off x="214102" y="6286733"/>
              <a:ext cx="866924" cy="360041"/>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RMS</a:t>
              </a:r>
              <a:br>
                <a:rPr kumimoji="1" lang="en-US" altLang="ja-JP"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br>
              <a:r>
                <a:rPr kumimoji="1" lang="ja-JP" altLang="en-US" sz="12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クライアント</a:t>
              </a:r>
              <a:endParaRPr kumimoji="1" lang="ja-JP" altLang="en-US" sz="1200" dirty="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pic>
          <p:nvPicPr>
            <p:cNvPr id="91" name="Picture 449" descr="C:\Users\kawasho\Downloads\Computer-256.png"/>
            <p:cNvPicPr>
              <a:picLocks noChangeAspect="1" noChangeArrowheads="1"/>
            </p:cNvPicPr>
            <p:nvPr/>
          </p:nvPicPr>
          <p:blipFill>
            <a:blip r:embed="rId5" cstate="print"/>
            <a:srcRect/>
            <a:stretch>
              <a:fillRect/>
            </a:stretch>
          </p:blipFill>
          <p:spPr bwMode="auto">
            <a:xfrm>
              <a:off x="154112" y="4869160"/>
              <a:ext cx="720080" cy="720080"/>
            </a:xfrm>
            <a:prstGeom prst="rect">
              <a:avLst/>
            </a:prstGeom>
            <a:noFill/>
          </p:spPr>
        </p:pic>
        <p:pic>
          <p:nvPicPr>
            <p:cNvPr id="92" name="Picture 2" descr="C:\Users\kawasho\Downloads\User1-256.png"/>
            <p:cNvPicPr>
              <a:picLocks noChangeAspect="1" noChangeArrowheads="1"/>
            </p:cNvPicPr>
            <p:nvPr/>
          </p:nvPicPr>
          <p:blipFill>
            <a:blip r:embed="rId6" cstate="print"/>
            <a:srcRect/>
            <a:stretch>
              <a:fillRect/>
            </a:stretch>
          </p:blipFill>
          <p:spPr bwMode="auto">
            <a:xfrm>
              <a:off x="442144" y="5229200"/>
              <a:ext cx="720080" cy="720080"/>
            </a:xfrm>
            <a:prstGeom prst="rect">
              <a:avLst/>
            </a:prstGeom>
            <a:noFill/>
          </p:spPr>
        </p:pic>
      </p:grpSp>
      <p:sp>
        <p:nvSpPr>
          <p:cNvPr id="93" name="四角形吹き出し 92"/>
          <p:cNvSpPr/>
          <p:nvPr/>
        </p:nvSpPr>
        <p:spPr>
          <a:xfrm>
            <a:off x="5736003" y="6404581"/>
            <a:ext cx="3312368" cy="371395"/>
          </a:xfrm>
          <a:prstGeom prst="wedgeRectCallout">
            <a:avLst>
              <a:gd name="adj1" fmla="val -25231"/>
              <a:gd name="adj2" fmla="val -161433"/>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en-US" altLang="ja-JP" sz="20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D-MORE</a:t>
            </a:r>
            <a:r>
              <a:rPr kumimoji="1" lang="ja-JP" altLang="en-US" sz="2000" dirty="0" smtClean="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により接続を</a:t>
            </a:r>
            <a:r>
              <a:rPr lang="ja-JP" altLang="en-US" sz="2000" dirty="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保つ</a:t>
            </a:r>
            <a:endParaRPr kumimoji="1" lang="ja-JP" altLang="en-US" sz="2000" dirty="0">
              <a:solidFill>
                <a:schemeClr val="bg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cxnSp>
        <p:nvCxnSpPr>
          <p:cNvPr id="94" name="直線矢印コネクタ 534"/>
          <p:cNvCxnSpPr>
            <a:endCxn id="77" idx="1"/>
          </p:cNvCxnSpPr>
          <p:nvPr/>
        </p:nvCxnSpPr>
        <p:spPr>
          <a:xfrm flipV="1">
            <a:off x="1081026" y="5067976"/>
            <a:ext cx="1687946" cy="1577134"/>
          </a:xfrm>
          <a:prstGeom prst="bentConnector3">
            <a:avLst>
              <a:gd name="adj1" fmla="val 91919"/>
            </a:avLst>
          </a:prstGeom>
          <a:ln w="38100">
            <a:solidFill>
              <a:srgbClr val="FF0000"/>
            </a:solidFill>
            <a:headEnd type="stealth" w="med" len="med"/>
            <a:tailEnd type="stealth"/>
          </a:ln>
        </p:spPr>
        <p:style>
          <a:lnRef idx="1">
            <a:schemeClr val="accent1"/>
          </a:lnRef>
          <a:fillRef idx="0">
            <a:schemeClr val="accent1"/>
          </a:fillRef>
          <a:effectRef idx="0">
            <a:schemeClr val="accent1"/>
          </a:effectRef>
          <a:fontRef idx="minor">
            <a:schemeClr val="tx1"/>
          </a:fontRef>
        </p:style>
      </p:cxnSp>
      <p:cxnSp>
        <p:nvCxnSpPr>
          <p:cNvPr id="95" name="直線矢印コネクタ 534"/>
          <p:cNvCxnSpPr>
            <a:endCxn id="56" idx="1"/>
          </p:cNvCxnSpPr>
          <p:nvPr/>
        </p:nvCxnSpPr>
        <p:spPr>
          <a:xfrm flipV="1">
            <a:off x="1081192" y="5067821"/>
            <a:ext cx="4464468" cy="1575705"/>
          </a:xfrm>
          <a:prstGeom prst="bentConnector3">
            <a:avLst>
              <a:gd name="adj1" fmla="val 95172"/>
            </a:avLst>
          </a:prstGeom>
          <a:ln w="38100">
            <a:solidFill>
              <a:srgbClr val="FF0000"/>
            </a:solidFill>
            <a:headEnd type="stealth" w="med" len="med"/>
            <a:tailEnd type="stealth"/>
          </a:ln>
        </p:spPr>
        <p:style>
          <a:lnRef idx="1">
            <a:schemeClr val="accent1"/>
          </a:lnRef>
          <a:fillRef idx="0">
            <a:schemeClr val="accent1"/>
          </a:fillRef>
          <a:effectRef idx="0">
            <a:schemeClr val="accent1"/>
          </a:effectRef>
          <a:fontRef idx="minor">
            <a:schemeClr val="tx1"/>
          </a:fontRef>
        </p:style>
      </p:cxnSp>
      <p:sp>
        <p:nvSpPr>
          <p:cNvPr id="96" name="ドーナツ 95"/>
          <p:cNvSpPr/>
          <p:nvPr/>
        </p:nvSpPr>
        <p:spPr>
          <a:xfrm>
            <a:off x="5149149" y="5503584"/>
            <a:ext cx="360040" cy="360040"/>
          </a:xfrm>
          <a:prstGeom prst="donut">
            <a:avLst>
              <a:gd name="adj" fmla="val 13462"/>
            </a:avLst>
          </a:prstGeom>
          <a:solidFill>
            <a:srgbClr val="4382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97" name="四角形吹き出し 96"/>
          <p:cNvSpPr/>
          <p:nvPr/>
        </p:nvSpPr>
        <p:spPr>
          <a:xfrm>
            <a:off x="2450571" y="4917418"/>
            <a:ext cx="2736304" cy="540439"/>
          </a:xfrm>
          <a:prstGeom prst="wedgeRectCallout">
            <a:avLst>
              <a:gd name="adj1" fmla="val 54998"/>
              <a:gd name="adj2" fmla="val 91345"/>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600" dirty="0" smtClean="0">
                <a:solidFill>
                  <a:schemeClr val="tx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ネットワークレベルで</a:t>
            </a:r>
            <a:r>
              <a:rPr kumimoji="1" lang="en-US" altLang="ja-JP" sz="1600" dirty="0" smtClean="0">
                <a:solidFill>
                  <a:schemeClr val="tx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
            </a:r>
            <a:br>
              <a:rPr kumimoji="1" lang="en-US" altLang="ja-JP" sz="1600" dirty="0" smtClean="0">
                <a:solidFill>
                  <a:schemeClr val="tx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br>
            <a:r>
              <a:rPr kumimoji="1" lang="ja-JP" altLang="en-US" sz="1600" dirty="0" smtClean="0">
                <a:solidFill>
                  <a:schemeClr val="tx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維持される</a:t>
            </a:r>
            <a:endParaRPr kumimoji="1" lang="ja-JP" altLang="en-US" sz="1600" dirty="0">
              <a:solidFill>
                <a:schemeClr val="tx1"/>
              </a:solidFill>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spTree>
    <p:extLst>
      <p:ext uri="{BB962C8B-B14F-4D97-AF65-F5344CB8AC3E}">
        <p14:creationId xmlns:p14="http://schemas.microsoft.com/office/powerpoint/2010/main" val="416825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7"/>
                                        </p:tgtEl>
                                      </p:cBhvr>
                                    </p:animEffect>
                                    <p:set>
                                      <p:cBhvr>
                                        <p:cTn id="12" dur="1" fill="hold">
                                          <p:stCondLst>
                                            <p:cond delay="499"/>
                                          </p:stCondLst>
                                        </p:cTn>
                                        <p:tgtEl>
                                          <p:spTgt spid="8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slide(fromLeft)">
                                      <p:cBhvr>
                                        <p:cTn id="21" dur="1000"/>
                                        <p:tgtEl>
                                          <p:spTgt spid="5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par>
                          <p:cTn id="25" fill="hold">
                            <p:stCondLst>
                              <p:cond delay="1000"/>
                            </p:stCondLst>
                            <p:childTnLst>
                              <p:par>
                                <p:cTn id="26" presetID="63" presetClass="path" presetSubtype="0" fill="hold" nodeType="afterEffect">
                                  <p:stCondLst>
                                    <p:cond delay="0"/>
                                  </p:stCondLst>
                                  <p:childTnLst>
                                    <p:animMotion origin="layout" path="M 5E-6 3.7037E-6 L 0.3033 0.00023 " pathEditMode="relative" rAng="0" ptsTypes="AA">
                                      <p:cBhvr>
                                        <p:cTn id="27" dur="1000" fill="hold"/>
                                        <p:tgtEl>
                                          <p:spTgt spid="65"/>
                                        </p:tgtEl>
                                        <p:attrNameLst>
                                          <p:attrName>ppt_x</p:attrName>
                                          <p:attrName>ppt_y</p:attrName>
                                        </p:attrNameLst>
                                      </p:cBhvr>
                                      <p:rCtr x="152" y="0"/>
                                    </p:animMotion>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fade">
                                      <p:cBhvr>
                                        <p:cTn id="31" dur="500"/>
                                        <p:tgtEl>
                                          <p:spTgt spid="95"/>
                                        </p:tgtEl>
                                      </p:cBhvr>
                                    </p:animEffect>
                                  </p:childTnLst>
                                </p:cTn>
                              </p:par>
                              <p:par>
                                <p:cTn id="32" presetID="10" presetClass="exit" presetSubtype="0" fill="hold" nodeType="withEffect">
                                  <p:stCondLst>
                                    <p:cond delay="0"/>
                                  </p:stCondLst>
                                  <p:childTnLst>
                                    <p:animEffect transition="out" filter="fade">
                                      <p:cBhvr>
                                        <p:cTn id="33" dur="500"/>
                                        <p:tgtEl>
                                          <p:spTgt spid="94"/>
                                        </p:tgtEl>
                                      </p:cBhvr>
                                    </p:animEffect>
                                    <p:set>
                                      <p:cBhvr>
                                        <p:cTn id="34" dur="1" fill="hold">
                                          <p:stCondLst>
                                            <p:cond delay="499"/>
                                          </p:stCondLst>
                                        </p:cTn>
                                        <p:tgtEl>
                                          <p:spTgt spid="94"/>
                                        </p:tgtEl>
                                        <p:attrNameLst>
                                          <p:attrName>style.visibility</p:attrName>
                                        </p:attrNameLst>
                                      </p:cBhvr>
                                      <p:to>
                                        <p:strVal val="hidden"/>
                                      </p:to>
                                    </p:set>
                                  </p:childTnLst>
                                </p:cTn>
                              </p:par>
                            </p:childTnLst>
                          </p:cTn>
                        </p:par>
                        <p:par>
                          <p:cTn id="35" fill="hold">
                            <p:stCondLst>
                              <p:cond delay="2500"/>
                            </p:stCondLst>
                            <p:childTnLst>
                              <p:par>
                                <p:cTn id="36" presetID="12" presetClass="entr" presetSubtype="4" fill="hold" grpId="0" nodeType="afterEffect">
                                  <p:stCondLst>
                                    <p:cond delay="0"/>
                                  </p:stCondLst>
                                  <p:childTnLst>
                                    <p:set>
                                      <p:cBhvr>
                                        <p:cTn id="37" dur="1" fill="hold">
                                          <p:stCondLst>
                                            <p:cond delay="0"/>
                                          </p:stCondLst>
                                        </p:cTn>
                                        <p:tgtEl>
                                          <p:spTgt spid="97"/>
                                        </p:tgtEl>
                                        <p:attrNameLst>
                                          <p:attrName>style.visibility</p:attrName>
                                        </p:attrNameLst>
                                      </p:cBhvr>
                                      <p:to>
                                        <p:strVal val="visible"/>
                                      </p:to>
                                    </p:set>
                                    <p:animEffect transition="in" filter="slide(fromBottom)">
                                      <p:cBhvr>
                                        <p:cTn id="38" dur="500"/>
                                        <p:tgtEl>
                                          <p:spTgt spid="9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childTnLst>
                          </p:cTn>
                        </p:par>
                        <p:par>
                          <p:cTn id="42" fill="hold">
                            <p:stCondLst>
                              <p:cond delay="3000"/>
                            </p:stCondLst>
                            <p:childTnLst>
                              <p:par>
                                <p:cTn id="43" presetID="12" presetClass="entr" presetSubtype="4" fill="hold" grpId="0" nodeType="after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slide(fromBottom)">
                                      <p:cBhvr>
                                        <p:cTn id="45" dur="500"/>
                                        <p:tgtEl>
                                          <p:spTgt spid="9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84" grpId="0" animBg="1"/>
      <p:bldP spid="87" grpId="0" animBg="1"/>
      <p:bldP spid="87" grpId="1" animBg="1"/>
      <p:bldP spid="93" grpId="0" animBg="1"/>
      <p:bldP spid="96" grpId="0" animBg="1"/>
      <p:bldP spid="9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4250515" y="3789040"/>
            <a:ext cx="4752528" cy="2952327"/>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itchFamily="50" charset="-128"/>
              <a:ea typeface="IPA Pゴシック" pitchFamily="50" charset="-128"/>
            </a:endParaRPr>
          </a:p>
        </p:txBody>
      </p:sp>
      <p:grpSp>
        <p:nvGrpSpPr>
          <p:cNvPr id="43" name="グループ化 42"/>
          <p:cNvGrpSpPr/>
          <p:nvPr/>
        </p:nvGrpSpPr>
        <p:grpSpPr>
          <a:xfrm>
            <a:off x="395536" y="4077072"/>
            <a:ext cx="1080120" cy="1989118"/>
            <a:chOff x="107504" y="4752249"/>
            <a:chExt cx="1080120" cy="1989118"/>
          </a:xfrm>
        </p:grpSpPr>
        <p:sp>
          <p:nvSpPr>
            <p:cNvPr id="44" name="正方形/長方形 43"/>
            <p:cNvSpPr/>
            <p:nvPr/>
          </p:nvSpPr>
          <p:spPr>
            <a:xfrm>
              <a:off x="107504" y="4752249"/>
              <a:ext cx="1080120" cy="198911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itchFamily="50" charset="-128"/>
                <a:ea typeface="IPA Pゴシック" pitchFamily="50" charset="-128"/>
              </a:endParaRPr>
            </a:p>
          </p:txBody>
        </p:sp>
        <p:pic>
          <p:nvPicPr>
            <p:cNvPr id="46" name="Picture 449" descr="C:\Users\kawasho\Downloads\Computer-256.png"/>
            <p:cNvPicPr>
              <a:picLocks noChangeAspect="1" noChangeArrowheads="1"/>
            </p:cNvPicPr>
            <p:nvPr/>
          </p:nvPicPr>
          <p:blipFill>
            <a:blip r:embed="rId3" cstate="print"/>
            <a:srcRect/>
            <a:stretch>
              <a:fillRect/>
            </a:stretch>
          </p:blipFill>
          <p:spPr bwMode="auto">
            <a:xfrm>
              <a:off x="154112" y="4869160"/>
              <a:ext cx="720080" cy="720080"/>
            </a:xfrm>
            <a:prstGeom prst="rect">
              <a:avLst/>
            </a:prstGeom>
            <a:noFill/>
          </p:spPr>
        </p:pic>
        <p:pic>
          <p:nvPicPr>
            <p:cNvPr id="47" name="Picture 2" descr="C:\Users\kawasho\Downloads\User1-256.png"/>
            <p:cNvPicPr>
              <a:picLocks noChangeAspect="1" noChangeArrowheads="1"/>
            </p:cNvPicPr>
            <p:nvPr/>
          </p:nvPicPr>
          <p:blipFill>
            <a:blip r:embed="rId4" cstate="print"/>
            <a:srcRect/>
            <a:stretch>
              <a:fillRect/>
            </a:stretch>
          </p:blipFill>
          <p:spPr bwMode="auto">
            <a:xfrm>
              <a:off x="442144" y="5229200"/>
              <a:ext cx="720080" cy="720080"/>
            </a:xfrm>
            <a:prstGeom prst="rect">
              <a:avLst/>
            </a:prstGeom>
            <a:noFill/>
          </p:spPr>
        </p:pic>
        <p:sp>
          <p:nvSpPr>
            <p:cNvPr id="45" name="正方形/長方形 44"/>
            <p:cNvSpPr/>
            <p:nvPr/>
          </p:nvSpPr>
          <p:spPr>
            <a:xfrm>
              <a:off x="214102" y="6057292"/>
              <a:ext cx="866924" cy="600144"/>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RMS</a:t>
              </a:r>
              <a:br>
                <a:rPr lang="en-US" altLang="ja-JP" sz="12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br>
              <a:r>
                <a:rPr lang="ja-JP" altLang="en-US" sz="12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クライアント</a:t>
              </a:r>
              <a:endParaRPr kumimoji="1" lang="ja-JP" altLang="en-US" sz="1200" dirty="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endParaRPr>
            </a:p>
          </p:txBody>
        </p:sp>
      </p:grpSp>
      <p:sp>
        <p:nvSpPr>
          <p:cNvPr id="3" name="タイトル 2"/>
          <p:cNvSpPr>
            <a:spLocks noGrp="1"/>
          </p:cNvSpPr>
          <p:nvPr>
            <p:ph type="title"/>
          </p:nvPr>
        </p:nvSpPr>
        <p:spPr/>
        <p:txBody>
          <a:bodyPr/>
          <a:lstStyle/>
          <a:p>
            <a:r>
              <a:rPr lang="ja-JP" altLang="en-US" dirty="0"/>
              <a:t>データロスの防止</a:t>
            </a:r>
            <a:endParaRPr kumimoji="1" lang="ja-JP" altLang="en-US" dirty="0"/>
          </a:p>
        </p:txBody>
      </p:sp>
      <p:sp>
        <p:nvSpPr>
          <p:cNvPr id="2" name="コンテンツ プレースホルダー 1"/>
          <p:cNvSpPr>
            <a:spLocks noGrp="1"/>
          </p:cNvSpPr>
          <p:nvPr>
            <p:ph idx="13"/>
          </p:nvPr>
        </p:nvSpPr>
        <p:spPr>
          <a:xfrm>
            <a:off x="467544" y="1340768"/>
            <a:ext cx="8208912" cy="5112568"/>
          </a:xfrm>
        </p:spPr>
        <p:txBody>
          <a:bodyPr/>
          <a:lstStyle/>
          <a:p>
            <a:r>
              <a:rPr lang="en-US" altLang="ja-JP" dirty="0" smtClean="0"/>
              <a:t>D-MORE</a:t>
            </a:r>
            <a:r>
              <a:rPr lang="ja-JP" altLang="en-US" dirty="0" smtClean="0"/>
              <a:t>ではマイグレーション</a:t>
            </a:r>
            <a:r>
              <a:rPr lang="ja-JP" altLang="en-US" dirty="0"/>
              <a:t>時</a:t>
            </a:r>
            <a:r>
              <a:rPr lang="ja-JP" altLang="en-US" dirty="0" smtClean="0"/>
              <a:t>に入出力情報が</a:t>
            </a:r>
            <a:r>
              <a:rPr lang="ja-JP" altLang="en-US" dirty="0"/>
              <a:t>失われない</a:t>
            </a:r>
            <a:endParaRPr lang="en-US" altLang="ja-JP" dirty="0"/>
          </a:p>
          <a:p>
            <a:pPr lvl="1"/>
            <a:r>
              <a:rPr lang="en-US" altLang="ja-JP" dirty="0" smtClean="0"/>
              <a:t>RMS</a:t>
            </a:r>
            <a:r>
              <a:rPr lang="ja-JP" altLang="en-US" dirty="0" smtClean="0"/>
              <a:t>サーバ</a:t>
            </a:r>
            <a:r>
              <a:rPr lang="ja-JP" altLang="en-US" dirty="0"/>
              <a:t>や仮想デバイスで処理中</a:t>
            </a:r>
            <a:r>
              <a:rPr lang="ja-JP" altLang="en-US" dirty="0" smtClean="0"/>
              <a:t>の</a:t>
            </a:r>
            <a:r>
              <a:rPr lang="ja-JP" altLang="en-US" dirty="0"/>
              <a:t>入出力</a:t>
            </a:r>
            <a:r>
              <a:rPr lang="ja-JP" altLang="en-US" dirty="0" smtClean="0"/>
              <a:t>データ</a:t>
            </a:r>
            <a:endParaRPr lang="en-US" altLang="ja-JP" dirty="0"/>
          </a:p>
          <a:p>
            <a:pPr lvl="2"/>
            <a:r>
              <a:rPr lang="ja-JP" altLang="en-US" dirty="0"/>
              <a:t>ドメイン</a:t>
            </a:r>
            <a:r>
              <a:rPr lang="en-US" altLang="ja-JP" dirty="0"/>
              <a:t>R</a:t>
            </a:r>
            <a:r>
              <a:rPr lang="ja-JP" altLang="en-US" dirty="0"/>
              <a:t>とともにマイグレーションされる</a:t>
            </a:r>
            <a:endParaRPr lang="en-US" altLang="ja-JP" dirty="0"/>
          </a:p>
          <a:p>
            <a:pPr lvl="1"/>
            <a:r>
              <a:rPr lang="en-US" altLang="ja-JP" dirty="0" smtClean="0"/>
              <a:t>RMS</a:t>
            </a:r>
            <a:r>
              <a:rPr lang="ja-JP" altLang="en-US" dirty="0" smtClean="0"/>
              <a:t>クライアントが送受信中</a:t>
            </a:r>
            <a:r>
              <a:rPr lang="ja-JP" altLang="en-US" dirty="0"/>
              <a:t>のネットワーク上の</a:t>
            </a:r>
            <a:r>
              <a:rPr lang="ja-JP" altLang="en-US" dirty="0" smtClean="0"/>
              <a:t>データ</a:t>
            </a:r>
            <a:endParaRPr lang="en-US" altLang="ja-JP" dirty="0" smtClean="0"/>
          </a:p>
          <a:p>
            <a:pPr lvl="2"/>
            <a:r>
              <a:rPr lang="ja-JP" altLang="en-US" dirty="0"/>
              <a:t>失われてしまった場合には</a:t>
            </a:r>
            <a:r>
              <a:rPr lang="en-US" altLang="ja-JP" dirty="0"/>
              <a:t>TCP</a:t>
            </a:r>
            <a:r>
              <a:rPr lang="ja-JP" altLang="en-US" dirty="0"/>
              <a:t>により再送</a:t>
            </a:r>
            <a:endParaRPr lang="en-US" altLang="ja-JP" dirty="0">
              <a:solidFill>
                <a:srgbClr val="FF0000"/>
              </a:solidFill>
            </a:endParaRPr>
          </a:p>
        </p:txBody>
      </p:sp>
      <p:sp>
        <p:nvSpPr>
          <p:cNvPr id="5" name="正方形/長方形 4"/>
          <p:cNvSpPr/>
          <p:nvPr/>
        </p:nvSpPr>
        <p:spPr>
          <a:xfrm>
            <a:off x="4499992" y="3933056"/>
            <a:ext cx="4248472" cy="266429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latin typeface="IPA Pゴシック" pitchFamily="50" charset="-128"/>
              <a:ea typeface="IPA Pゴシック" pitchFamily="50" charset="-128"/>
            </a:endParaRPr>
          </a:p>
        </p:txBody>
      </p:sp>
      <p:grpSp>
        <p:nvGrpSpPr>
          <p:cNvPr id="12" name="グループ化 11"/>
          <p:cNvGrpSpPr/>
          <p:nvPr/>
        </p:nvGrpSpPr>
        <p:grpSpPr>
          <a:xfrm>
            <a:off x="4644007" y="4057092"/>
            <a:ext cx="4032453" cy="2324236"/>
            <a:chOff x="2617911" y="4229108"/>
            <a:chExt cx="2088230" cy="1873271"/>
          </a:xfrm>
        </p:grpSpPr>
        <p:grpSp>
          <p:nvGrpSpPr>
            <p:cNvPr id="13" name="グループ化 12"/>
            <p:cNvGrpSpPr/>
            <p:nvPr/>
          </p:nvGrpSpPr>
          <p:grpSpPr>
            <a:xfrm>
              <a:off x="2617911" y="4229108"/>
              <a:ext cx="2088230" cy="1873271"/>
              <a:chOff x="2617911" y="4229108"/>
              <a:chExt cx="2088230" cy="1873271"/>
            </a:xfrm>
          </p:grpSpPr>
          <p:grpSp>
            <p:nvGrpSpPr>
              <p:cNvPr id="16" name="グループ化 15"/>
              <p:cNvGrpSpPr/>
              <p:nvPr/>
            </p:nvGrpSpPr>
            <p:grpSpPr>
              <a:xfrm>
                <a:off x="2617911" y="4241809"/>
                <a:ext cx="1193273" cy="1859512"/>
                <a:chOff x="2617911" y="4241809"/>
                <a:chExt cx="1193273" cy="1859512"/>
              </a:xfrm>
            </p:grpSpPr>
            <p:grpSp>
              <p:nvGrpSpPr>
                <p:cNvPr id="20" name="グループ化 90"/>
                <p:cNvGrpSpPr/>
                <p:nvPr/>
              </p:nvGrpSpPr>
              <p:grpSpPr>
                <a:xfrm>
                  <a:off x="2617911" y="4241809"/>
                  <a:ext cx="1193273" cy="1859512"/>
                  <a:chOff x="611559" y="4804913"/>
                  <a:chExt cx="1965391" cy="762876"/>
                </a:xfrm>
              </p:grpSpPr>
              <p:sp>
                <p:nvSpPr>
                  <p:cNvPr id="22" name="正方形/長方形 21"/>
                  <p:cNvSpPr/>
                  <p:nvPr/>
                </p:nvSpPr>
                <p:spPr>
                  <a:xfrm>
                    <a:off x="611559" y="4804913"/>
                    <a:ext cx="1965391" cy="76287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latin typeface="IPA Pゴシック" pitchFamily="50" charset="-128"/>
                      <a:ea typeface="IPA Pゴシック" pitchFamily="50" charset="-128"/>
                    </a:endParaRPr>
                  </a:p>
                </p:txBody>
              </p:sp>
              <p:sp>
                <p:nvSpPr>
                  <p:cNvPr id="23" name="テキスト ボックス 22"/>
                  <p:cNvSpPr txBox="1"/>
                  <p:nvPr/>
                </p:nvSpPr>
                <p:spPr>
                  <a:xfrm>
                    <a:off x="611560" y="4809426"/>
                    <a:ext cx="1965390" cy="102650"/>
                  </a:xfrm>
                  <a:prstGeom prst="rect">
                    <a:avLst/>
                  </a:prstGeom>
                  <a:noFill/>
                  <a:effectLst/>
                </p:spPr>
                <p:txBody>
                  <a:bodyPr wrap="square" rtlCol="0" anchor="ctr">
                    <a:spAutoFit/>
                  </a:bodyPr>
                  <a:lstStyle/>
                  <a:p>
                    <a:pPr algn="ctr"/>
                    <a:r>
                      <a:rPr kumimoji="1" lang="ja-JP" altLang="en-US" sz="1400" b="1" dirty="0" smtClean="0">
                        <a:solidFill>
                          <a:srgbClr val="FF0000"/>
                        </a:solidFill>
                        <a:effectLst>
                          <a:outerShdw blurRad="38100" dist="38100" dir="2700000" algn="tl">
                            <a:srgbClr val="000000">
                              <a:alpha val="43137"/>
                            </a:srgbClr>
                          </a:outerShdw>
                        </a:effectLst>
                        <a:latin typeface="IPA Pゴシック" pitchFamily="50" charset="-128"/>
                        <a:ea typeface="IPA Pゴシック" pitchFamily="50" charset="-128"/>
                      </a:rPr>
                      <a:t>ドメイン</a:t>
                    </a:r>
                    <a:r>
                      <a:rPr kumimoji="1" lang="en-US" altLang="ja-JP" sz="1400" b="1" dirty="0" smtClean="0">
                        <a:solidFill>
                          <a:srgbClr val="FF0000"/>
                        </a:solidFill>
                        <a:effectLst>
                          <a:outerShdw blurRad="38100" dist="38100" dir="2700000" algn="tl">
                            <a:srgbClr val="000000">
                              <a:alpha val="43137"/>
                            </a:srgbClr>
                          </a:outerShdw>
                        </a:effectLst>
                        <a:latin typeface="IPA Pゴシック" pitchFamily="50" charset="-128"/>
                        <a:ea typeface="IPA Pゴシック" pitchFamily="50" charset="-128"/>
                      </a:rPr>
                      <a:t>R</a:t>
                    </a:r>
                    <a:r>
                      <a:rPr kumimoji="1" lang="en-US" altLang="ja-JP" sz="1400" b="1" dirty="0" smtClean="0">
                        <a:latin typeface="IPA Pゴシック" pitchFamily="50" charset="-128"/>
                        <a:ea typeface="IPA Pゴシック" pitchFamily="50" charset="-128"/>
                      </a:rPr>
                      <a:t> </a:t>
                    </a:r>
                    <a:endParaRPr kumimoji="1" lang="ja-JP" altLang="en-US" sz="1200" b="1" dirty="0">
                      <a:latin typeface="IPA Pゴシック" pitchFamily="50" charset="-128"/>
                      <a:ea typeface="IPA Pゴシック" pitchFamily="50" charset="-128"/>
                    </a:endParaRPr>
                  </a:p>
                </p:txBody>
              </p:sp>
              <p:sp>
                <p:nvSpPr>
                  <p:cNvPr id="24" name="正方形/長方形 23"/>
                  <p:cNvSpPr/>
                  <p:nvPr/>
                </p:nvSpPr>
                <p:spPr>
                  <a:xfrm>
                    <a:off x="725503" y="4921444"/>
                    <a:ext cx="1742220" cy="277737"/>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RMS</a:t>
                    </a:r>
                    <a:br>
                      <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br>
                    <a:r>
                      <a:rPr lang="ja-JP" altLang="en-US"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サーバ</a:t>
                    </a:r>
                    <a:endPar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endParaRPr>
                  </a:p>
                </p:txBody>
              </p:sp>
            </p:grpSp>
            <p:sp>
              <p:nvSpPr>
                <p:cNvPr id="21" name="正方形/長方形 20"/>
                <p:cNvSpPr/>
                <p:nvPr/>
              </p:nvSpPr>
              <p:spPr>
                <a:xfrm>
                  <a:off x="2689919" y="5349176"/>
                  <a:ext cx="1054949" cy="676985"/>
                </a:xfrm>
                <a:prstGeom prst="rect">
                  <a:avLst/>
                </a:prstGeom>
                <a:gradFill>
                  <a:gsLst>
                    <a:gs pos="0">
                      <a:srgbClr val="46D4B6"/>
                    </a:gs>
                    <a:gs pos="100000">
                      <a:schemeClr val="accent1">
                        <a:lumMod val="50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仮想</a:t>
                  </a:r>
                  <a:r>
                    <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
                  </a:r>
                  <a:br>
                    <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br>
                  <a:r>
                    <a:rPr lang="ja-JP" altLang="en-US"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rPr>
                    <a:t>デバイス</a:t>
                  </a:r>
                  <a:endParaRPr lang="en-US" altLang="ja-JP" sz="1400" dirty="0" smtClean="0">
                    <a:solidFill>
                      <a:schemeClr val="bg1"/>
                    </a:solidFill>
                    <a:effectLst>
                      <a:outerShdw blurRad="38100" dist="38100" dir="2700000" algn="tl">
                        <a:srgbClr val="000000">
                          <a:alpha val="43137"/>
                        </a:srgbClr>
                      </a:outerShdw>
                    </a:effectLst>
                    <a:latin typeface="IPA Pゴシック" pitchFamily="50" charset="-128"/>
                    <a:ea typeface="IPA Pゴシック" pitchFamily="50" charset="-128"/>
                  </a:endParaRPr>
                </a:p>
              </p:txBody>
            </p:sp>
          </p:grpSp>
          <p:grpSp>
            <p:nvGrpSpPr>
              <p:cNvPr id="17" name="グループ化 73"/>
              <p:cNvGrpSpPr/>
              <p:nvPr/>
            </p:nvGrpSpPr>
            <p:grpSpPr>
              <a:xfrm>
                <a:off x="3885759" y="4229108"/>
                <a:ext cx="820382" cy="1873271"/>
                <a:chOff x="6494586" y="2815646"/>
                <a:chExt cx="669700" cy="1484642"/>
              </a:xfrm>
            </p:grpSpPr>
            <p:sp>
              <p:nvSpPr>
                <p:cNvPr id="18" name="正方形/長方形 17"/>
                <p:cNvSpPr/>
                <p:nvPr/>
              </p:nvSpPr>
              <p:spPr>
                <a:xfrm>
                  <a:off x="6494593" y="2815646"/>
                  <a:ext cx="669693" cy="1484642"/>
                </a:xfrm>
                <a:prstGeom prst="rect">
                  <a:avLst/>
                </a:prstGeom>
                <a:solidFill>
                  <a:schemeClr val="bg1"/>
                </a:solidFill>
                <a:ln>
                  <a:solidFill>
                    <a:srgbClr val="095B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IPA Pゴシック" pitchFamily="50" charset="-128"/>
                    <a:ea typeface="IPA Pゴシック" pitchFamily="50" charset="-128"/>
                  </a:endParaRPr>
                </a:p>
              </p:txBody>
            </p:sp>
            <p:sp>
              <p:nvSpPr>
                <p:cNvPr id="19" name="テキスト ボックス 18"/>
                <p:cNvSpPr txBox="1"/>
                <p:nvPr/>
              </p:nvSpPr>
              <p:spPr>
                <a:xfrm>
                  <a:off x="6494586" y="3288672"/>
                  <a:ext cx="669694" cy="334215"/>
                </a:xfrm>
                <a:prstGeom prst="rect">
                  <a:avLst/>
                </a:prstGeom>
                <a:noFill/>
                <a:effectLst/>
              </p:spPr>
              <p:txBody>
                <a:bodyPr wrap="square" rtlCol="0">
                  <a:spAutoFit/>
                </a:bodyPr>
                <a:lstStyle/>
                <a:p>
                  <a:pPr algn="ctr"/>
                  <a:r>
                    <a:rPr kumimoji="1" lang="ja-JP" altLang="en-US" sz="1400" b="1" dirty="0" smtClean="0">
                      <a:latin typeface="IPA Pゴシック" pitchFamily="50" charset="-128"/>
                      <a:ea typeface="IPA Pゴシック" pitchFamily="50" charset="-128"/>
                    </a:rPr>
                    <a:t>ユーザ</a:t>
                  </a:r>
                  <a:r>
                    <a:rPr kumimoji="1" lang="en-US" altLang="ja-JP" sz="1400" b="1" dirty="0" smtClean="0">
                      <a:latin typeface="IPA Pゴシック" pitchFamily="50" charset="-128"/>
                      <a:ea typeface="IPA Pゴシック" pitchFamily="50" charset="-128"/>
                    </a:rPr>
                    <a:t/>
                  </a:r>
                  <a:br>
                    <a:rPr kumimoji="1" lang="en-US" altLang="ja-JP" sz="1400" b="1" dirty="0" smtClean="0">
                      <a:latin typeface="IPA Pゴシック" pitchFamily="50" charset="-128"/>
                      <a:ea typeface="IPA Pゴシック" pitchFamily="50" charset="-128"/>
                    </a:rPr>
                  </a:br>
                  <a:r>
                    <a:rPr kumimoji="1" lang="en-US" altLang="ja-JP" sz="1400" b="1" dirty="0" smtClean="0">
                      <a:latin typeface="IPA Pゴシック" pitchFamily="50" charset="-128"/>
                      <a:ea typeface="IPA Pゴシック" pitchFamily="50" charset="-128"/>
                    </a:rPr>
                    <a:t>VM</a:t>
                  </a:r>
                </a:p>
              </p:txBody>
            </p:sp>
          </p:grpSp>
        </p:grpSp>
        <p:cxnSp>
          <p:nvCxnSpPr>
            <p:cNvPr id="14" name="直線矢印コネクタ 13"/>
            <p:cNvCxnSpPr>
              <a:stCxn id="24" idx="2"/>
              <a:endCxn id="21" idx="0"/>
            </p:cNvCxnSpPr>
            <p:nvPr/>
          </p:nvCxnSpPr>
          <p:spPr>
            <a:xfrm>
              <a:off x="3215980" y="5202839"/>
              <a:ext cx="1414" cy="146337"/>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15" name="直線矢印コネクタ 534"/>
            <p:cNvCxnSpPr>
              <a:stCxn id="21" idx="2"/>
              <a:endCxn id="18" idx="2"/>
            </p:cNvCxnSpPr>
            <p:nvPr/>
          </p:nvCxnSpPr>
          <p:spPr>
            <a:xfrm rot="16200000" flipH="1">
              <a:off x="3718565" y="5524989"/>
              <a:ext cx="76218" cy="1078561"/>
            </a:xfrm>
            <a:prstGeom prst="bentConnector3">
              <a:avLst>
                <a:gd name="adj1" fmla="val 240712"/>
              </a:avLst>
            </a:prstGeom>
            <a:ln w="38100">
              <a:solidFill>
                <a:srgbClr val="FF0000"/>
              </a:solidFill>
              <a:headEnd type="stealth" w="med" len="med"/>
              <a:tailEnd type="stealth"/>
            </a:ln>
          </p:spPr>
          <p:style>
            <a:lnRef idx="1">
              <a:schemeClr val="accent1"/>
            </a:lnRef>
            <a:fillRef idx="0">
              <a:schemeClr val="accent1"/>
            </a:fillRef>
            <a:effectRef idx="0">
              <a:schemeClr val="accent1"/>
            </a:effectRef>
            <a:fontRef idx="minor">
              <a:schemeClr val="tx1"/>
            </a:fontRef>
          </p:style>
        </p:cxnSp>
      </p:grpSp>
      <p:cxnSp>
        <p:nvCxnSpPr>
          <p:cNvPr id="52" name="直線矢印コネクタ 534"/>
          <p:cNvCxnSpPr>
            <a:stCxn id="45" idx="3"/>
            <a:endCxn id="24" idx="1"/>
          </p:cNvCxnSpPr>
          <p:nvPr/>
        </p:nvCxnSpPr>
        <p:spPr>
          <a:xfrm flipV="1">
            <a:off x="1369058" y="4845256"/>
            <a:ext cx="3408539" cy="836931"/>
          </a:xfrm>
          <a:prstGeom prst="bentConnector3">
            <a:avLst>
              <a:gd name="adj1" fmla="val 67072"/>
            </a:avLst>
          </a:prstGeom>
          <a:ln w="38100">
            <a:solidFill>
              <a:srgbClr val="FF0000"/>
            </a:solidFill>
            <a:headEnd type="stealth" w="med" len="med"/>
            <a:tailEnd type="stealth"/>
          </a:ln>
        </p:spPr>
        <p:style>
          <a:lnRef idx="1">
            <a:schemeClr val="accent1"/>
          </a:lnRef>
          <a:fillRef idx="0">
            <a:schemeClr val="accent1"/>
          </a:fillRef>
          <a:effectRef idx="0">
            <a:schemeClr val="accent1"/>
          </a:effectRef>
          <a:fontRef idx="minor">
            <a:schemeClr val="tx1"/>
          </a:fontRef>
        </p:style>
      </p:cxnSp>
      <p:grpSp>
        <p:nvGrpSpPr>
          <p:cNvPr id="6" name="グループ化 5"/>
          <p:cNvGrpSpPr/>
          <p:nvPr/>
        </p:nvGrpSpPr>
        <p:grpSpPr>
          <a:xfrm>
            <a:off x="5771972" y="5722782"/>
            <a:ext cx="940200" cy="288000"/>
            <a:chOff x="5181898" y="7029400"/>
            <a:chExt cx="940200" cy="288000"/>
          </a:xfrm>
        </p:grpSpPr>
        <p:sp>
          <p:nvSpPr>
            <p:cNvPr id="37" name="正方形/長方形 36"/>
            <p:cNvSpPr/>
            <p:nvPr/>
          </p:nvSpPr>
          <p:spPr>
            <a:xfrm>
              <a:off x="518189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smtClean="0">
                  <a:latin typeface="IPA Pゴシック" panose="020B0500000000000000" pitchFamily="50" charset="-128"/>
                  <a:ea typeface="IPA Pゴシック" panose="020B0500000000000000" pitchFamily="50" charset="-128"/>
                </a:rPr>
                <a:t>C</a:t>
              </a:r>
            </a:p>
          </p:txBody>
        </p:sp>
        <p:sp>
          <p:nvSpPr>
            <p:cNvPr id="49" name="正方形/長方形 48"/>
            <p:cNvSpPr/>
            <p:nvPr/>
          </p:nvSpPr>
          <p:spPr>
            <a:xfrm>
              <a:off x="550799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a:latin typeface="IPA Pゴシック" panose="020B0500000000000000" pitchFamily="50" charset="-128"/>
                  <a:ea typeface="IPA Pゴシック" panose="020B0500000000000000" pitchFamily="50" charset="-128"/>
                </a:rPr>
                <a:t>B</a:t>
              </a:r>
              <a:endParaRPr lang="en-US" altLang="ja-JP" dirty="0" smtClean="0">
                <a:latin typeface="IPA Pゴシック" panose="020B0500000000000000" pitchFamily="50" charset="-128"/>
                <a:ea typeface="IPA Pゴシック" panose="020B0500000000000000" pitchFamily="50" charset="-128"/>
              </a:endParaRPr>
            </a:p>
          </p:txBody>
        </p:sp>
        <p:sp>
          <p:nvSpPr>
            <p:cNvPr id="50" name="正方形/長方形 49"/>
            <p:cNvSpPr/>
            <p:nvPr/>
          </p:nvSpPr>
          <p:spPr>
            <a:xfrm>
              <a:off x="583409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smtClean="0">
                  <a:latin typeface="IPA Pゴシック" panose="020B0500000000000000" pitchFamily="50" charset="-128"/>
                  <a:ea typeface="IPA Pゴシック" panose="020B0500000000000000" pitchFamily="50" charset="-128"/>
                </a:rPr>
                <a:t>A</a:t>
              </a:r>
            </a:p>
          </p:txBody>
        </p:sp>
      </p:grpSp>
      <p:grpSp>
        <p:nvGrpSpPr>
          <p:cNvPr id="7" name="グループ化 6"/>
          <p:cNvGrpSpPr/>
          <p:nvPr/>
        </p:nvGrpSpPr>
        <p:grpSpPr>
          <a:xfrm>
            <a:off x="5772041" y="4701256"/>
            <a:ext cx="940190" cy="288000"/>
            <a:chOff x="4317908" y="7029400"/>
            <a:chExt cx="940190" cy="288000"/>
          </a:xfrm>
        </p:grpSpPr>
        <p:sp>
          <p:nvSpPr>
            <p:cNvPr id="51" name="正方形/長方形 50"/>
            <p:cNvSpPr/>
            <p:nvPr/>
          </p:nvSpPr>
          <p:spPr>
            <a:xfrm>
              <a:off x="497009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a:latin typeface="IPA Pゴシック" panose="020B0500000000000000" pitchFamily="50" charset="-128"/>
                  <a:ea typeface="IPA Pゴシック" panose="020B0500000000000000" pitchFamily="50" charset="-128"/>
                </a:rPr>
                <a:t>D</a:t>
              </a:r>
              <a:endParaRPr lang="en-US" altLang="ja-JP" dirty="0" smtClean="0">
                <a:latin typeface="IPA Pゴシック" panose="020B0500000000000000" pitchFamily="50" charset="-128"/>
                <a:ea typeface="IPA Pゴシック" panose="020B0500000000000000" pitchFamily="50" charset="-128"/>
              </a:endParaRPr>
            </a:p>
          </p:txBody>
        </p:sp>
        <p:sp>
          <p:nvSpPr>
            <p:cNvPr id="53" name="正方形/長方形 52"/>
            <p:cNvSpPr/>
            <p:nvPr/>
          </p:nvSpPr>
          <p:spPr>
            <a:xfrm>
              <a:off x="464400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a:latin typeface="IPA Pゴシック" panose="020B0500000000000000" pitchFamily="50" charset="-128"/>
                  <a:ea typeface="IPA Pゴシック" panose="020B0500000000000000" pitchFamily="50" charset="-128"/>
                </a:rPr>
                <a:t>E</a:t>
              </a:r>
              <a:endParaRPr lang="en-US" altLang="ja-JP" dirty="0" smtClean="0">
                <a:latin typeface="IPA Pゴシック" panose="020B0500000000000000" pitchFamily="50" charset="-128"/>
                <a:ea typeface="IPA Pゴシック" panose="020B0500000000000000" pitchFamily="50" charset="-128"/>
              </a:endParaRPr>
            </a:p>
          </p:txBody>
        </p:sp>
        <p:sp>
          <p:nvSpPr>
            <p:cNvPr id="54" name="正方形/長方形 53"/>
            <p:cNvSpPr/>
            <p:nvPr/>
          </p:nvSpPr>
          <p:spPr>
            <a:xfrm>
              <a:off x="431790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smtClean="0">
                  <a:latin typeface="IPA Pゴシック" panose="020B0500000000000000" pitchFamily="50" charset="-128"/>
                  <a:ea typeface="IPA Pゴシック" panose="020B0500000000000000" pitchFamily="50" charset="-128"/>
                </a:rPr>
                <a:t>F</a:t>
              </a:r>
            </a:p>
          </p:txBody>
        </p:sp>
      </p:grpSp>
      <p:grpSp>
        <p:nvGrpSpPr>
          <p:cNvPr id="8" name="グループ化 7"/>
          <p:cNvGrpSpPr/>
          <p:nvPr/>
        </p:nvGrpSpPr>
        <p:grpSpPr>
          <a:xfrm>
            <a:off x="2028478" y="5538187"/>
            <a:ext cx="1055264" cy="288000"/>
            <a:chOff x="3395994" y="7029400"/>
            <a:chExt cx="1055264" cy="288000"/>
          </a:xfrm>
        </p:grpSpPr>
        <p:sp>
          <p:nvSpPr>
            <p:cNvPr id="55" name="正方形/長方形 54"/>
            <p:cNvSpPr/>
            <p:nvPr/>
          </p:nvSpPr>
          <p:spPr>
            <a:xfrm>
              <a:off x="416325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a:latin typeface="IPA Pゴシック" panose="020B0500000000000000" pitchFamily="50" charset="-128"/>
                  <a:ea typeface="IPA Pゴシック" panose="020B0500000000000000" pitchFamily="50" charset="-128"/>
                </a:rPr>
                <a:t>G</a:t>
              </a:r>
              <a:endParaRPr lang="en-US" altLang="ja-JP" dirty="0" smtClean="0">
                <a:latin typeface="IPA Pゴシック" panose="020B0500000000000000" pitchFamily="50" charset="-128"/>
                <a:ea typeface="IPA Pゴシック" panose="020B0500000000000000" pitchFamily="50" charset="-128"/>
              </a:endParaRPr>
            </a:p>
          </p:txBody>
        </p:sp>
        <p:sp>
          <p:nvSpPr>
            <p:cNvPr id="56" name="正方形/長方形 55"/>
            <p:cNvSpPr/>
            <p:nvPr/>
          </p:nvSpPr>
          <p:spPr>
            <a:xfrm>
              <a:off x="3780008"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a:latin typeface="IPA Pゴシック" panose="020B0500000000000000" pitchFamily="50" charset="-128"/>
                  <a:ea typeface="IPA Pゴシック" panose="020B0500000000000000" pitchFamily="50" charset="-128"/>
                </a:rPr>
                <a:t>H</a:t>
              </a:r>
              <a:endParaRPr lang="en-US" altLang="ja-JP" dirty="0" smtClean="0">
                <a:latin typeface="IPA Pゴシック" panose="020B0500000000000000" pitchFamily="50" charset="-128"/>
                <a:ea typeface="IPA Pゴシック" panose="020B0500000000000000" pitchFamily="50" charset="-128"/>
              </a:endParaRPr>
            </a:p>
          </p:txBody>
        </p:sp>
        <p:sp>
          <p:nvSpPr>
            <p:cNvPr id="57" name="正方形/長方形 56"/>
            <p:cNvSpPr/>
            <p:nvPr/>
          </p:nvSpPr>
          <p:spPr>
            <a:xfrm>
              <a:off x="3395994" y="7029400"/>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a:latin typeface="IPA Pゴシック" panose="020B0500000000000000" pitchFamily="50" charset="-128"/>
                  <a:ea typeface="IPA Pゴシック" panose="020B0500000000000000" pitchFamily="50" charset="-128"/>
                </a:rPr>
                <a:t>I</a:t>
              </a:r>
              <a:endParaRPr lang="en-US" altLang="ja-JP" dirty="0" smtClean="0">
                <a:latin typeface="IPA Pゴシック" panose="020B0500000000000000" pitchFamily="50" charset="-128"/>
                <a:ea typeface="IPA Pゴシック" panose="020B0500000000000000" pitchFamily="50" charset="-128"/>
              </a:endParaRPr>
            </a:p>
          </p:txBody>
        </p:sp>
      </p:grpSp>
      <p:sp>
        <p:nvSpPr>
          <p:cNvPr id="75" name="四角形吹き出し 74"/>
          <p:cNvSpPr/>
          <p:nvPr/>
        </p:nvSpPr>
        <p:spPr>
          <a:xfrm>
            <a:off x="6948263" y="5670538"/>
            <a:ext cx="1757814" cy="443325"/>
          </a:xfrm>
          <a:prstGeom prst="wedgeRectCallout">
            <a:avLst>
              <a:gd name="adj1" fmla="val -90674"/>
              <a:gd name="adj2" fmla="val -6079"/>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b="1" dirty="0" smtClean="0">
                <a:solidFill>
                  <a:schemeClr val="tx1"/>
                </a:solidFill>
                <a:effectLst>
                  <a:outerShdw blurRad="38100" dist="38100" dir="2700000" algn="tl">
                    <a:srgbClr val="000000">
                      <a:alpha val="43137"/>
                    </a:srgbClr>
                  </a:outerShdw>
                </a:effectLst>
                <a:latin typeface="IPA Pゴシック" pitchFamily="50" charset="-128"/>
                <a:ea typeface="IPA Pゴシック" pitchFamily="50" charset="-128"/>
              </a:rPr>
              <a:t>処理中</a:t>
            </a:r>
            <a:endParaRPr kumimoji="1" lang="ja-JP" altLang="en-US" sz="2400" b="1" dirty="0">
              <a:solidFill>
                <a:schemeClr val="tx1"/>
              </a:solidFill>
              <a:effectLst>
                <a:outerShdw blurRad="38100" dist="38100" dir="2700000" algn="tl">
                  <a:srgbClr val="000000">
                    <a:alpha val="43137"/>
                  </a:srgbClr>
                </a:outerShdw>
              </a:effectLst>
              <a:latin typeface="IPA Pゴシック" pitchFamily="50" charset="-128"/>
              <a:ea typeface="IPA Pゴシック" pitchFamily="50" charset="-128"/>
            </a:endParaRPr>
          </a:p>
        </p:txBody>
      </p:sp>
      <p:sp>
        <p:nvSpPr>
          <p:cNvPr id="73" name="四角形吹き出し 72"/>
          <p:cNvSpPr/>
          <p:nvPr/>
        </p:nvSpPr>
        <p:spPr>
          <a:xfrm>
            <a:off x="6937605" y="4007167"/>
            <a:ext cx="1757814" cy="443325"/>
          </a:xfrm>
          <a:prstGeom prst="wedgeRectCallout">
            <a:avLst>
              <a:gd name="adj1" fmla="val -90513"/>
              <a:gd name="adj2" fmla="val 138373"/>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b="1" dirty="0" smtClean="0">
                <a:solidFill>
                  <a:schemeClr val="tx1"/>
                </a:solidFill>
                <a:effectLst>
                  <a:outerShdw blurRad="38100" dist="38100" dir="2700000" algn="tl">
                    <a:srgbClr val="000000">
                      <a:alpha val="43137"/>
                    </a:srgbClr>
                  </a:outerShdw>
                </a:effectLst>
                <a:latin typeface="IPA Pゴシック" pitchFamily="50" charset="-128"/>
                <a:ea typeface="IPA Pゴシック" pitchFamily="50" charset="-128"/>
              </a:rPr>
              <a:t>処理中</a:t>
            </a:r>
            <a:endParaRPr kumimoji="1" lang="ja-JP" altLang="en-US" sz="2400" b="1" dirty="0">
              <a:solidFill>
                <a:schemeClr val="tx1"/>
              </a:solidFill>
              <a:effectLst>
                <a:outerShdw blurRad="38100" dist="38100" dir="2700000" algn="tl">
                  <a:srgbClr val="000000">
                    <a:alpha val="43137"/>
                  </a:srgbClr>
                </a:outerShdw>
              </a:effectLst>
              <a:latin typeface="IPA Pゴシック" pitchFamily="50" charset="-128"/>
              <a:ea typeface="IPA Pゴシック" pitchFamily="50" charset="-128"/>
            </a:endParaRPr>
          </a:p>
        </p:txBody>
      </p:sp>
      <p:sp>
        <p:nvSpPr>
          <p:cNvPr id="71" name="四角形吹き出し 70"/>
          <p:cNvSpPr/>
          <p:nvPr/>
        </p:nvSpPr>
        <p:spPr>
          <a:xfrm>
            <a:off x="622711" y="5025787"/>
            <a:ext cx="1757814" cy="443325"/>
          </a:xfrm>
          <a:prstGeom prst="wedgeRectCallout">
            <a:avLst>
              <a:gd name="adj1" fmla="val 59474"/>
              <a:gd name="adj2" fmla="val 94378"/>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b="1" dirty="0" smtClean="0">
                <a:solidFill>
                  <a:schemeClr val="tx1"/>
                </a:solidFill>
                <a:effectLst>
                  <a:outerShdw blurRad="38100" dist="38100" dir="2700000" algn="tl">
                    <a:srgbClr val="000000">
                      <a:alpha val="43137"/>
                    </a:srgbClr>
                  </a:outerShdw>
                </a:effectLst>
                <a:latin typeface="IPA Pゴシック" pitchFamily="50" charset="-128"/>
                <a:ea typeface="IPA Pゴシック" pitchFamily="50" charset="-128"/>
              </a:rPr>
              <a:t>送信中</a:t>
            </a:r>
            <a:endParaRPr kumimoji="1" lang="ja-JP" altLang="en-US" sz="2400" b="1" dirty="0">
              <a:solidFill>
                <a:schemeClr val="tx1"/>
              </a:solidFill>
              <a:effectLst>
                <a:outerShdw blurRad="38100" dist="38100" dir="2700000" algn="tl">
                  <a:srgbClr val="000000">
                    <a:alpha val="43137"/>
                  </a:srgbClr>
                </a:outerShdw>
              </a:effectLst>
              <a:latin typeface="IPA Pゴシック" pitchFamily="50" charset="-128"/>
              <a:ea typeface="IPA Pゴシック" pitchFamily="50" charset="-128"/>
            </a:endParaRPr>
          </a:p>
        </p:txBody>
      </p:sp>
    </p:spTree>
    <p:extLst>
      <p:ext uri="{BB962C8B-B14F-4D97-AF65-F5344CB8AC3E}">
        <p14:creationId xmlns:p14="http://schemas.microsoft.com/office/powerpoint/2010/main" val="102928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slide(fromBottom)">
                                      <p:cBhvr>
                                        <p:cTn id="7" dur="500"/>
                                        <p:tgtEl>
                                          <p:spTgt spid="73"/>
                                        </p:tgtEl>
                                      </p:cBhvr>
                                    </p:animEffect>
                                  </p:childTnLst>
                                </p:cTn>
                              </p:par>
                            </p:childTnLst>
                          </p:cTn>
                        </p:par>
                        <p:par>
                          <p:cTn id="8" fill="hold">
                            <p:stCondLst>
                              <p:cond delay="500"/>
                            </p:stCondLst>
                            <p:childTnLst>
                              <p:par>
                                <p:cTn id="9" presetID="12" presetClass="entr" presetSubtype="4" fill="hold" grpId="0" nodeType="afterEffect">
                                  <p:stCondLst>
                                    <p:cond delay="200"/>
                                  </p:stCondLst>
                                  <p:childTnLst>
                                    <p:set>
                                      <p:cBhvr>
                                        <p:cTn id="10" dur="1" fill="hold">
                                          <p:stCondLst>
                                            <p:cond delay="0"/>
                                          </p:stCondLst>
                                        </p:cTn>
                                        <p:tgtEl>
                                          <p:spTgt spid="75"/>
                                        </p:tgtEl>
                                        <p:attrNameLst>
                                          <p:attrName>style.visibility</p:attrName>
                                        </p:attrNameLst>
                                      </p:cBhvr>
                                      <p:to>
                                        <p:strVal val="visible"/>
                                      </p:to>
                                    </p:set>
                                    <p:animEffect transition="in" filter="slide(fromBottom)">
                                      <p:cBhvr>
                                        <p:cTn id="11" dur="5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slide(fromBottom)">
                                      <p:cBhvr>
                                        <p:cTn id="1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3"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ドメイン</a:t>
            </a:r>
            <a:r>
              <a:rPr kumimoji="1" lang="en-US" altLang="ja-JP" dirty="0" smtClean="0"/>
              <a:t>R</a:t>
            </a:r>
            <a:endParaRPr kumimoji="1" lang="ja-JP" altLang="en-US" dirty="0"/>
          </a:p>
        </p:txBody>
      </p:sp>
      <p:sp>
        <p:nvSpPr>
          <p:cNvPr id="3" name="コンテンツ プレースホルダー 2"/>
          <p:cNvSpPr>
            <a:spLocks noGrp="1"/>
          </p:cNvSpPr>
          <p:nvPr>
            <p:ph idx="13"/>
          </p:nvPr>
        </p:nvSpPr>
        <p:spPr>
          <a:xfrm>
            <a:off x="453896" y="1340768"/>
            <a:ext cx="8496944" cy="5517232"/>
          </a:xfrm>
        </p:spPr>
        <p:txBody>
          <a:bodyPr>
            <a:normAutofit/>
          </a:bodyPr>
          <a:lstStyle/>
          <a:p>
            <a:r>
              <a:rPr lang="ja-JP" altLang="en-US" dirty="0"/>
              <a:t>仮想デバイスを動作させるのに必要な権限を持つ</a:t>
            </a:r>
          </a:p>
          <a:p>
            <a:pPr lvl="1"/>
            <a:r>
              <a:rPr lang="ja-JP" altLang="en-US" dirty="0"/>
              <a:t>ユーザ</a:t>
            </a:r>
            <a:r>
              <a:rPr lang="en-US" altLang="ja-JP" dirty="0"/>
              <a:t>VM</a:t>
            </a:r>
            <a:r>
              <a:rPr lang="ja-JP" altLang="en-US" dirty="0"/>
              <a:t>との間に共有メモリを確立できる</a:t>
            </a:r>
          </a:p>
          <a:p>
            <a:pPr lvl="2"/>
            <a:r>
              <a:rPr lang="ja-JP" altLang="en-US" dirty="0"/>
              <a:t>入出力情報を受け渡すために使用</a:t>
            </a:r>
          </a:p>
          <a:p>
            <a:pPr lvl="1"/>
            <a:r>
              <a:rPr lang="ja-JP" altLang="en-US" dirty="0"/>
              <a:t>仮想割り込みチャネルを確立できる</a:t>
            </a:r>
          </a:p>
          <a:p>
            <a:pPr lvl="2"/>
            <a:r>
              <a:rPr lang="ja-JP" altLang="en-US" dirty="0"/>
              <a:t>入出力情報を送信したことを通知</a:t>
            </a:r>
          </a:p>
          <a:p>
            <a:endParaRPr lang="ja-JP" altLang="en-US" dirty="0"/>
          </a:p>
          <a:p>
            <a:r>
              <a:rPr lang="ja-JP" altLang="en-US" dirty="0"/>
              <a:t>指定したユーザ</a:t>
            </a:r>
            <a:r>
              <a:rPr lang="en-US" altLang="ja-JP" dirty="0"/>
              <a:t>VM</a:t>
            </a:r>
            <a:r>
              <a:rPr lang="ja-JP" altLang="en-US" dirty="0" err="1"/>
              <a:t>への</a:t>
            </a:r>
            <a:r>
              <a:rPr lang="ja-JP" altLang="en-US" dirty="0"/>
              <a:t/>
            </a:r>
            <a:br>
              <a:rPr lang="ja-JP" altLang="en-US" dirty="0"/>
            </a:br>
            <a:r>
              <a:rPr lang="ja-JP" altLang="en-US" dirty="0"/>
              <a:t>アクセスのみ許可</a:t>
            </a:r>
          </a:p>
          <a:p>
            <a:pPr lvl="1"/>
            <a:r>
              <a:rPr lang="ja-JP" altLang="en-US" dirty="0"/>
              <a:t>管理</a:t>
            </a:r>
            <a:r>
              <a:rPr lang="en-US" altLang="ja-JP" dirty="0"/>
              <a:t>VM</a:t>
            </a:r>
            <a:r>
              <a:rPr lang="ja-JP" altLang="en-US" dirty="0"/>
              <a:t>で関連づけ</a:t>
            </a:r>
          </a:p>
          <a:p>
            <a:endParaRPr kumimoji="1" lang="en-US" altLang="ja-JP" dirty="0" smtClean="0"/>
          </a:p>
        </p:txBody>
      </p:sp>
      <p:grpSp>
        <p:nvGrpSpPr>
          <p:cNvPr id="18" name="グループ化 17"/>
          <p:cNvGrpSpPr/>
          <p:nvPr/>
        </p:nvGrpSpPr>
        <p:grpSpPr>
          <a:xfrm>
            <a:off x="5157012" y="3429000"/>
            <a:ext cx="3744415" cy="3168352"/>
            <a:chOff x="5148065" y="3789040"/>
            <a:chExt cx="3744415" cy="3168352"/>
          </a:xfrm>
        </p:grpSpPr>
        <p:sp>
          <p:nvSpPr>
            <p:cNvPr id="19" name="正方形/長方形 18"/>
            <p:cNvSpPr/>
            <p:nvPr/>
          </p:nvSpPr>
          <p:spPr>
            <a:xfrm>
              <a:off x="7740352" y="3789040"/>
              <a:ext cx="1152128" cy="2308024"/>
            </a:xfrm>
            <a:prstGeom prst="rect">
              <a:avLst/>
            </a:prstGeom>
            <a:solidFill>
              <a:schemeClr val="bg1"/>
            </a:solidFill>
            <a:ln>
              <a:solidFill>
                <a:srgbClr val="095B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ahoma" panose="020B0604030504040204" pitchFamily="34" charset="0"/>
                <a:ea typeface="IPA Pゴシック" pitchFamily="50" charset="-128"/>
                <a:cs typeface="Tahoma" panose="020B0604030504040204" pitchFamily="34" charset="0"/>
              </a:endParaRPr>
            </a:p>
          </p:txBody>
        </p:sp>
        <p:sp>
          <p:nvSpPr>
            <p:cNvPr id="20" name="正方形/長方形 19"/>
            <p:cNvSpPr/>
            <p:nvPr/>
          </p:nvSpPr>
          <p:spPr>
            <a:xfrm>
              <a:off x="5148065" y="3789040"/>
              <a:ext cx="2440456" cy="2308024"/>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ahoma" panose="020B0604030504040204" pitchFamily="34" charset="0"/>
                <a:ea typeface="IPA Pゴシック" pitchFamily="50" charset="-128"/>
                <a:cs typeface="Tahoma" panose="020B0604030504040204" pitchFamily="34" charset="0"/>
              </a:endParaRPr>
            </a:p>
          </p:txBody>
        </p:sp>
        <p:sp>
          <p:nvSpPr>
            <p:cNvPr id="21" name="正方形/長方形 20"/>
            <p:cNvSpPr/>
            <p:nvPr/>
          </p:nvSpPr>
          <p:spPr>
            <a:xfrm>
              <a:off x="5292080" y="5160960"/>
              <a:ext cx="1584176" cy="651840"/>
            </a:xfrm>
            <a:prstGeom prst="rect">
              <a:avLst/>
            </a:prstGeom>
            <a:gradFill>
              <a:gsLst>
                <a:gs pos="0">
                  <a:srgbClr val="46D4B6"/>
                </a:gs>
                <a:gs pos="100000">
                  <a:schemeClr val="accent1">
                    <a:lumMod val="50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仮想デバイス</a:t>
              </a:r>
              <a:endParaRPr lang="en-US" altLang="ja-JP"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22" name="直線矢印コネクタ 21"/>
            <p:cNvCxnSpPr>
              <a:stCxn id="21" idx="3"/>
              <a:endCxn id="28" idx="1"/>
            </p:cNvCxnSpPr>
            <p:nvPr/>
          </p:nvCxnSpPr>
          <p:spPr>
            <a:xfrm flipV="1">
              <a:off x="6876256" y="5485248"/>
              <a:ext cx="308150" cy="1632"/>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5292080" y="4293096"/>
              <a:ext cx="1584176" cy="648072"/>
            </a:xfrm>
            <a:prstGeom prst="rect">
              <a:avLst/>
            </a:prstGeom>
            <a:gradFill>
              <a:gsLst>
                <a:gs pos="58000">
                  <a:schemeClr val="tx1">
                    <a:lumMod val="50000"/>
                    <a:lumOff val="50000"/>
                  </a:schemeClr>
                </a:gs>
                <a:gs pos="100000">
                  <a:schemeClr val="tx1">
                    <a:lumMod val="75000"/>
                    <a:lumOff val="25000"/>
                  </a:schemeClr>
                </a:gs>
              </a:gsLst>
              <a:lin ang="5400000" scaled="0"/>
            </a:gradFill>
            <a:ln w="12700" cap="rnd">
              <a:solidFill>
                <a:schemeClr val="tx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RMS </a:t>
              </a:r>
              <a:r>
                <a:rPr lang="ja-JP" altLang="en-US"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サーバ</a:t>
              </a:r>
              <a:endParaRPr lang="en-US" altLang="ja-JP"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24" name="直線矢印コネクタ 23"/>
            <p:cNvCxnSpPr>
              <a:stCxn id="23" idx="2"/>
              <a:endCxn id="21" idx="0"/>
            </p:cNvCxnSpPr>
            <p:nvPr/>
          </p:nvCxnSpPr>
          <p:spPr>
            <a:xfrm>
              <a:off x="6084168" y="4941168"/>
              <a:ext cx="0" cy="219792"/>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5292080" y="3864816"/>
              <a:ext cx="2304255" cy="338554"/>
            </a:xfrm>
            <a:prstGeom prst="rect">
              <a:avLst/>
            </a:prstGeom>
            <a:noFill/>
            <a:effectLst/>
          </p:spPr>
          <p:txBody>
            <a:bodyPr wrap="square" rtlCol="0">
              <a:spAutoFit/>
            </a:bodyPr>
            <a:lstStyle/>
            <a:p>
              <a:pPr algn="ctr"/>
              <a:r>
                <a:rPr lang="ja-JP" altLang="en-US" sz="1600" dirty="0">
                  <a:effectLst>
                    <a:outerShdw blurRad="38100" dist="38100" dir="2700000" algn="tl">
                      <a:srgbClr val="000000">
                        <a:alpha val="43137"/>
                      </a:srgbClr>
                    </a:outerShdw>
                  </a:effectLst>
                  <a:latin typeface="Tahoma" panose="020B0604030504040204" pitchFamily="34" charset="0"/>
                  <a:ea typeface="IPA Pゴシック" pitchFamily="50" charset="-128"/>
                  <a:cs typeface="Tahoma" panose="020B0604030504040204" pitchFamily="34" charset="0"/>
                </a:rPr>
                <a:t>ドメイン</a:t>
              </a:r>
              <a:r>
                <a:rPr kumimoji="1" lang="en-US" altLang="ja-JP" sz="16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a:t>
              </a:r>
              <a:endParaRPr kumimoji="1" lang="ja-JP" altLang="en-US" sz="1600" dirty="0">
                <a:effectLst>
                  <a:outerShdw blurRad="38100" dist="38100" dir="2700000" algn="tl">
                    <a:srgbClr val="000000">
                      <a:alpha val="43137"/>
                    </a:srgbClr>
                  </a:outerShdw>
                </a:effectLst>
                <a:latin typeface="Tahoma" panose="020B0604030504040204" pitchFamily="34" charset="0"/>
                <a:ea typeface="IPA Pゴシック" pitchFamily="50" charset="-128"/>
                <a:cs typeface="Tahoma" panose="020B0604030504040204" pitchFamily="34" charset="0"/>
              </a:endParaRPr>
            </a:p>
          </p:txBody>
        </p:sp>
        <p:sp>
          <p:nvSpPr>
            <p:cNvPr id="26" name="テキスト ボックス 25"/>
            <p:cNvSpPr txBox="1"/>
            <p:nvPr/>
          </p:nvSpPr>
          <p:spPr>
            <a:xfrm>
              <a:off x="7740352" y="3861048"/>
              <a:ext cx="1152128" cy="584775"/>
            </a:xfrm>
            <a:prstGeom prst="rect">
              <a:avLst/>
            </a:prstGeom>
            <a:noFill/>
            <a:effectLst/>
          </p:spPr>
          <p:txBody>
            <a:bodyPr wrap="square" rtlCol="0">
              <a:spAutoFit/>
            </a:bodyPr>
            <a:lstStyle/>
            <a:p>
              <a:pPr algn="ctr"/>
              <a:r>
                <a:rPr lang="ja-JP" altLang="en-US" sz="16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ユーザ</a:t>
              </a:r>
              <a:r>
                <a:rPr kumimoji="1" lang="en-US" altLang="ja-JP" sz="16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kumimoji="1" lang="en-US" altLang="ja-JP" sz="16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kumimoji="1" lang="en-US" altLang="ja-JP" sz="16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VM</a:t>
              </a:r>
            </a:p>
          </p:txBody>
        </p:sp>
        <p:grpSp>
          <p:nvGrpSpPr>
            <p:cNvPr id="27" name="グループ化 26"/>
            <p:cNvGrpSpPr/>
            <p:nvPr/>
          </p:nvGrpSpPr>
          <p:grpSpPr>
            <a:xfrm>
              <a:off x="6084168" y="5812800"/>
              <a:ext cx="2232248" cy="1144592"/>
              <a:chOff x="6156176" y="5956816"/>
              <a:chExt cx="2232248" cy="1144592"/>
            </a:xfrm>
          </p:grpSpPr>
          <p:sp>
            <p:nvSpPr>
              <p:cNvPr id="29" name="正方形/長方形 28"/>
              <p:cNvSpPr/>
              <p:nvPr/>
            </p:nvSpPr>
            <p:spPr>
              <a:xfrm>
                <a:off x="6332564" y="6561584"/>
                <a:ext cx="1899212" cy="539824"/>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600" dirty="0" smtClean="0">
                    <a:solidFill>
                      <a:schemeClr val="tx1"/>
                    </a:solidFill>
                    <a:effectLst>
                      <a:outerShdw blurRad="38100" dist="38100" dir="2700000" algn="tl">
                        <a:srgbClr val="000000">
                          <a:alpha val="43137"/>
                        </a:srgbClr>
                      </a:outerShdw>
                    </a:effectLst>
                    <a:latin typeface="Tahoma" panose="020B0604030504040204" pitchFamily="34" charset="0"/>
                    <a:ea typeface="IPA Pゴシック" pitchFamily="50" charset="-128"/>
                    <a:cs typeface="Tahoma" panose="020B0604030504040204" pitchFamily="34" charset="0"/>
                  </a:rPr>
                  <a:t>仮想割り込み</a:t>
                </a:r>
                <a:r>
                  <a:rPr lang="en-US" altLang="ja-JP" sz="1600" dirty="0" smtClean="0">
                    <a:solidFill>
                      <a:schemeClr val="tx1"/>
                    </a:solidFill>
                    <a:effectLst>
                      <a:outerShdw blurRad="38100" dist="38100" dir="2700000" algn="tl">
                        <a:srgbClr val="000000">
                          <a:alpha val="43137"/>
                        </a:srgbClr>
                      </a:outerShdw>
                    </a:effectLst>
                    <a:latin typeface="Tahoma" panose="020B0604030504040204" pitchFamily="34" charset="0"/>
                    <a:ea typeface="IPA Pゴシック" pitchFamily="50" charset="-128"/>
                    <a:cs typeface="Tahoma" panose="020B0604030504040204" pitchFamily="34" charset="0"/>
                  </a:rPr>
                  <a:t/>
                </a:r>
                <a:br>
                  <a:rPr lang="en-US" altLang="ja-JP" sz="1600" dirty="0" smtClean="0">
                    <a:solidFill>
                      <a:schemeClr val="tx1"/>
                    </a:solidFill>
                    <a:effectLst>
                      <a:outerShdw blurRad="38100" dist="38100" dir="2700000" algn="tl">
                        <a:srgbClr val="000000">
                          <a:alpha val="43137"/>
                        </a:srgbClr>
                      </a:outerShdw>
                    </a:effectLst>
                    <a:latin typeface="Tahoma" panose="020B0604030504040204" pitchFamily="34" charset="0"/>
                    <a:ea typeface="IPA Pゴシック" pitchFamily="50" charset="-128"/>
                    <a:cs typeface="Tahoma" panose="020B0604030504040204" pitchFamily="34" charset="0"/>
                  </a:rPr>
                </a:br>
                <a:r>
                  <a:rPr lang="ja-JP" altLang="en-US" sz="1600" dirty="0" smtClean="0">
                    <a:solidFill>
                      <a:schemeClr val="tx1"/>
                    </a:solidFill>
                    <a:effectLst>
                      <a:outerShdw blurRad="38100" dist="38100" dir="2700000" algn="tl">
                        <a:srgbClr val="000000">
                          <a:alpha val="43137"/>
                        </a:srgbClr>
                      </a:outerShdw>
                    </a:effectLst>
                    <a:latin typeface="Tahoma" panose="020B0604030504040204" pitchFamily="34" charset="0"/>
                    <a:ea typeface="IPA Pゴシック" pitchFamily="50" charset="-128"/>
                    <a:cs typeface="Tahoma" panose="020B0604030504040204" pitchFamily="34" charset="0"/>
                  </a:rPr>
                  <a:t>チャネル</a:t>
                </a:r>
                <a:endParaRPr kumimoji="1" lang="ja-JP" altLang="en-US" sz="1600" dirty="0">
                  <a:solidFill>
                    <a:schemeClr val="tx1"/>
                  </a:solidFill>
                  <a:effectLst>
                    <a:outerShdw blurRad="38100" dist="38100" dir="2700000" algn="tl">
                      <a:srgbClr val="000000">
                        <a:alpha val="43137"/>
                      </a:srgbClr>
                    </a:outerShdw>
                  </a:effectLst>
                  <a:latin typeface="Tahoma" panose="020B0604030504040204" pitchFamily="34" charset="0"/>
                  <a:ea typeface="IPA Pゴシック" pitchFamily="50" charset="-128"/>
                  <a:cs typeface="Tahoma" panose="020B0604030504040204" pitchFamily="34" charset="0"/>
                </a:endParaRPr>
              </a:p>
            </p:txBody>
          </p:sp>
          <p:cxnSp>
            <p:nvCxnSpPr>
              <p:cNvPr id="30" name="直線矢印コネクタ 534"/>
              <p:cNvCxnSpPr>
                <a:stCxn id="21" idx="2"/>
                <a:endCxn id="29" idx="1"/>
              </p:cNvCxnSpPr>
              <p:nvPr/>
            </p:nvCxnSpPr>
            <p:spPr>
              <a:xfrm rot="16200000" flipH="1">
                <a:off x="5807030" y="6305962"/>
                <a:ext cx="874680" cy="176388"/>
              </a:xfrm>
              <a:prstGeom prst="bentConnector2">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直線矢印コネクタ 534"/>
              <p:cNvCxnSpPr>
                <a:stCxn id="29" idx="3"/>
                <a:endCxn id="19" idx="2"/>
              </p:cNvCxnSpPr>
              <p:nvPr/>
            </p:nvCxnSpPr>
            <p:spPr>
              <a:xfrm flipV="1">
                <a:off x="8231776" y="6241080"/>
                <a:ext cx="156648" cy="590416"/>
              </a:xfrm>
              <a:prstGeom prst="bentConnector2">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8" name="角丸四角形 27"/>
            <p:cNvSpPr/>
            <p:nvPr/>
          </p:nvSpPr>
          <p:spPr>
            <a:xfrm>
              <a:off x="7184406" y="5055084"/>
              <a:ext cx="973252" cy="860328"/>
            </a:xfrm>
            <a:prstGeom prst="round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ja-JP" altLang="en-US" dirty="0" smtClean="0">
                  <a:effectLst>
                    <a:outerShdw blurRad="38100" dist="38100" dir="2700000" algn="tl">
                      <a:srgbClr val="000000">
                        <a:alpha val="43137"/>
                      </a:srgbClr>
                    </a:outerShdw>
                  </a:effectLst>
                  <a:latin typeface="Tahoma" panose="020B0604030504040204" pitchFamily="34" charset="0"/>
                  <a:ea typeface="IPA Pゴシック" pitchFamily="50" charset="-128"/>
                  <a:cs typeface="Tahoma" panose="020B0604030504040204" pitchFamily="34" charset="0"/>
                </a:rPr>
                <a:t>共有</a:t>
              </a:r>
              <a:r>
                <a:rPr lang="en-US" altLang="ja-JP" dirty="0" smtClean="0">
                  <a:effectLst>
                    <a:outerShdw blurRad="38100" dist="38100" dir="2700000" algn="tl">
                      <a:srgbClr val="000000">
                        <a:alpha val="43137"/>
                      </a:srgbClr>
                    </a:outerShdw>
                  </a:effectLst>
                  <a:latin typeface="Tahoma" panose="020B0604030504040204" pitchFamily="34" charset="0"/>
                  <a:ea typeface="IPA Pゴシック" pitchFamily="50" charset="-128"/>
                  <a:cs typeface="Tahoma" panose="020B0604030504040204" pitchFamily="34" charset="0"/>
                </a:rPr>
                <a:t/>
              </a:r>
              <a:br>
                <a:rPr lang="en-US" altLang="ja-JP" dirty="0" smtClean="0">
                  <a:effectLst>
                    <a:outerShdw blurRad="38100" dist="38100" dir="2700000" algn="tl">
                      <a:srgbClr val="000000">
                        <a:alpha val="43137"/>
                      </a:srgbClr>
                    </a:outerShdw>
                  </a:effectLst>
                  <a:latin typeface="Tahoma" panose="020B0604030504040204" pitchFamily="34" charset="0"/>
                  <a:ea typeface="IPA Pゴシック" pitchFamily="50" charset="-128"/>
                  <a:cs typeface="Tahoma" panose="020B0604030504040204" pitchFamily="34" charset="0"/>
                </a:rPr>
              </a:br>
              <a:r>
                <a:rPr lang="ja-JP" altLang="en-US" dirty="0" smtClean="0">
                  <a:effectLst>
                    <a:outerShdw blurRad="38100" dist="38100" dir="2700000" algn="tl">
                      <a:srgbClr val="000000">
                        <a:alpha val="43137"/>
                      </a:srgbClr>
                    </a:outerShdw>
                  </a:effectLst>
                  <a:latin typeface="Tahoma" panose="020B0604030504040204" pitchFamily="34" charset="0"/>
                  <a:ea typeface="IPA Pゴシック" pitchFamily="50" charset="-128"/>
                  <a:cs typeface="Tahoma" panose="020B0604030504040204" pitchFamily="34" charset="0"/>
                </a:rPr>
                <a:t>メモリ</a:t>
              </a:r>
            </a:p>
          </p:txBody>
        </p:sp>
      </p:grpSp>
      <p:sp>
        <p:nvSpPr>
          <p:cNvPr id="35" name="角丸四角形 34"/>
          <p:cNvSpPr/>
          <p:nvPr/>
        </p:nvSpPr>
        <p:spPr>
          <a:xfrm>
            <a:off x="5369354" y="5824722"/>
            <a:ext cx="1224134" cy="377949"/>
          </a:xfrm>
          <a:prstGeom prst="roundRect">
            <a:avLst/>
          </a:prstGeom>
          <a:gradFill>
            <a:gsLst>
              <a:gs pos="40000">
                <a:schemeClr val="accent3"/>
              </a:gs>
              <a:gs pos="100000">
                <a:schemeClr val="accent2">
                  <a:lumMod val="50000"/>
                </a:schemeClr>
              </a:gs>
            </a:gsLst>
            <a:lin ang="5400000" scaled="0"/>
          </a:gradFill>
          <a:ln cmpd="sng">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dirty="0" smtClean="0">
                <a:effectLst>
                  <a:outerShdw blurRad="38100" dist="38100" dir="2700000" algn="tl">
                    <a:srgbClr val="000000">
                      <a:alpha val="43137"/>
                    </a:srgbClr>
                  </a:outerShdw>
                </a:effectLst>
              </a:rPr>
              <a:t>割り込み</a:t>
            </a:r>
            <a:endParaRPr kumimoji="1" lang="ja-JP" altLang="en-US" dirty="0">
              <a:effectLst>
                <a:outerShdw blurRad="38100" dist="38100" dir="2700000" algn="tl">
                  <a:srgbClr val="000000">
                    <a:alpha val="43137"/>
                  </a:srgbClr>
                </a:outerShdw>
              </a:effectLst>
            </a:endParaRPr>
          </a:p>
        </p:txBody>
      </p:sp>
      <p:sp>
        <p:nvSpPr>
          <p:cNvPr id="4" name="正方形/長方形 3"/>
          <p:cNvSpPr/>
          <p:nvPr/>
        </p:nvSpPr>
        <p:spPr>
          <a:xfrm>
            <a:off x="6715485" y="3917086"/>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smtClean="0">
                <a:latin typeface="IPA Pゴシック" panose="020B0500000000000000" pitchFamily="50" charset="-128"/>
                <a:ea typeface="IPA Pゴシック" panose="020B0500000000000000" pitchFamily="50" charset="-128"/>
              </a:rPr>
              <a:t>C</a:t>
            </a:r>
          </a:p>
        </p:txBody>
      </p:sp>
      <p:sp>
        <p:nvSpPr>
          <p:cNvPr id="39" name="正方形/長方形 38"/>
          <p:cNvSpPr/>
          <p:nvPr/>
        </p:nvSpPr>
        <p:spPr>
          <a:xfrm>
            <a:off x="7041585" y="3917086"/>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a:latin typeface="IPA Pゴシック" panose="020B0500000000000000" pitchFamily="50" charset="-128"/>
                <a:ea typeface="IPA Pゴシック" panose="020B0500000000000000" pitchFamily="50" charset="-128"/>
              </a:rPr>
              <a:t>B</a:t>
            </a:r>
            <a:endParaRPr lang="en-US" altLang="ja-JP" dirty="0" smtClean="0">
              <a:latin typeface="IPA Pゴシック" panose="020B0500000000000000" pitchFamily="50" charset="-128"/>
              <a:ea typeface="IPA Pゴシック" panose="020B0500000000000000" pitchFamily="50" charset="-128"/>
            </a:endParaRPr>
          </a:p>
        </p:txBody>
      </p:sp>
      <p:sp>
        <p:nvSpPr>
          <p:cNvPr id="40" name="正方形/長方形 39"/>
          <p:cNvSpPr/>
          <p:nvPr/>
        </p:nvSpPr>
        <p:spPr>
          <a:xfrm>
            <a:off x="7367685" y="3917086"/>
            <a:ext cx="288000" cy="288000"/>
          </a:xfrm>
          <a:prstGeom prst="rect">
            <a:avLst/>
          </a:prstGeom>
          <a:ln w="25400" cmpd="sng"/>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dirty="0" smtClean="0">
                <a:latin typeface="IPA Pゴシック" panose="020B0500000000000000" pitchFamily="50" charset="-128"/>
                <a:ea typeface="IPA Pゴシック" panose="020B0500000000000000" pitchFamily="50" charset="-128"/>
              </a:rPr>
              <a:t>A</a:t>
            </a:r>
          </a:p>
        </p:txBody>
      </p:sp>
    </p:spTree>
    <p:extLst>
      <p:ext uri="{BB962C8B-B14F-4D97-AF65-F5344CB8AC3E}">
        <p14:creationId xmlns:p14="http://schemas.microsoft.com/office/powerpoint/2010/main" val="90702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556E-7 3.12659E-6 L -5.55556E-7 0.09673 " pathEditMode="relative" rAng="0" ptsTypes="AA">
                                      <p:cBhvr>
                                        <p:cTn id="6" dur="500" fill="hold"/>
                                        <p:tgtEl>
                                          <p:spTgt spid="40"/>
                                        </p:tgtEl>
                                        <p:attrNameLst>
                                          <p:attrName>ppt_x</p:attrName>
                                          <p:attrName>ppt_y</p:attrName>
                                        </p:attrNameLst>
                                      </p:cBhvr>
                                      <p:rCtr x="0" y="4837"/>
                                    </p:animMotion>
                                  </p:childTnLst>
                                </p:cTn>
                              </p:par>
                            </p:childTnLst>
                          </p:cTn>
                        </p:par>
                        <p:par>
                          <p:cTn id="7" fill="hold">
                            <p:stCondLst>
                              <p:cond delay="500"/>
                            </p:stCondLst>
                            <p:childTnLst>
                              <p:par>
                                <p:cTn id="8" presetID="42" presetClass="path" presetSubtype="0" accel="50000" decel="50000" fill="hold" grpId="1" nodeType="afterEffect">
                                  <p:stCondLst>
                                    <p:cond delay="0"/>
                                  </p:stCondLst>
                                  <p:childTnLst>
                                    <p:animMotion origin="layout" path="M 2.5E-6 0.09674 L 0.06875 0.09674 " pathEditMode="relative" rAng="0" ptsTypes="AA">
                                      <p:cBhvr>
                                        <p:cTn id="9" dur="500" fill="hold"/>
                                        <p:tgtEl>
                                          <p:spTgt spid="40"/>
                                        </p:tgtEl>
                                        <p:attrNameLst>
                                          <p:attrName>ppt_x</p:attrName>
                                          <p:attrName>ppt_y</p:attrName>
                                        </p:attrNameLst>
                                      </p:cBhvr>
                                      <p:rCtr x="3438" y="0"/>
                                    </p:animMotion>
                                  </p:childTnLst>
                                </p:cTn>
                              </p:par>
                              <p:par>
                                <p:cTn id="10" presetID="42" presetClass="path" presetSubtype="0" accel="50000" decel="50000" fill="hold" grpId="0" nodeType="withEffect">
                                  <p:stCondLst>
                                    <p:cond delay="0"/>
                                  </p:stCondLst>
                                  <p:childTnLst>
                                    <p:animMotion origin="layout" path="M -3.88889E-6 -2.59431E-6 L -3.88889E-6 0.09674 " pathEditMode="relative" rAng="0" ptsTypes="AA">
                                      <p:cBhvr>
                                        <p:cTn id="11" dur="500" fill="hold"/>
                                        <p:tgtEl>
                                          <p:spTgt spid="39"/>
                                        </p:tgtEl>
                                        <p:attrNameLst>
                                          <p:attrName>ppt_x</p:attrName>
                                          <p:attrName>ppt_y</p:attrName>
                                        </p:attrNameLst>
                                      </p:cBhvr>
                                      <p:rCtr x="0" y="4837"/>
                                    </p:animMotion>
                                  </p:childTnLst>
                                </p:cTn>
                              </p:par>
                            </p:childTnLst>
                          </p:cTn>
                        </p:par>
                        <p:par>
                          <p:cTn id="12" fill="hold">
                            <p:stCondLst>
                              <p:cond delay="1000"/>
                            </p:stCondLst>
                            <p:childTnLst>
                              <p:par>
                                <p:cTn id="13" presetID="42" presetClass="path" presetSubtype="0" accel="50000" decel="50000" fill="hold" grpId="1" nodeType="afterEffect">
                                  <p:stCondLst>
                                    <p:cond delay="0"/>
                                  </p:stCondLst>
                                  <p:childTnLst>
                                    <p:animMotion origin="layout" path="M -3.88889E-6 0.09674 L 0.06858 0.09674 " pathEditMode="relative" rAng="0" ptsTypes="AA">
                                      <p:cBhvr>
                                        <p:cTn id="14" dur="500" fill="hold"/>
                                        <p:tgtEl>
                                          <p:spTgt spid="39"/>
                                        </p:tgtEl>
                                        <p:attrNameLst>
                                          <p:attrName>ppt_x</p:attrName>
                                          <p:attrName>ppt_y</p:attrName>
                                        </p:attrNameLst>
                                      </p:cBhvr>
                                      <p:rCtr x="3420" y="0"/>
                                    </p:animMotion>
                                  </p:childTnLst>
                                </p:cTn>
                              </p:par>
                              <p:par>
                                <p:cTn id="15" presetID="42" presetClass="path" presetSubtype="0" accel="50000" decel="50000" fill="hold" grpId="0" nodeType="withEffect">
                                  <p:stCondLst>
                                    <p:cond delay="0"/>
                                  </p:stCondLst>
                                  <p:childTnLst>
                                    <p:animMotion origin="layout" path="M -2.77778E-7 -2.59431E-6 L -2.77778E-7 0.09674 " pathEditMode="relative" rAng="0" ptsTypes="AA">
                                      <p:cBhvr>
                                        <p:cTn id="16" dur="500" fill="hold"/>
                                        <p:tgtEl>
                                          <p:spTgt spid="4"/>
                                        </p:tgtEl>
                                        <p:attrNameLst>
                                          <p:attrName>ppt_x</p:attrName>
                                          <p:attrName>ppt_y</p:attrName>
                                        </p:attrNameLst>
                                      </p:cBhvr>
                                      <p:rCtr x="0" y="4837"/>
                                    </p:animMotion>
                                  </p:childTnLst>
                                </p:cTn>
                              </p:par>
                            </p:childTnLst>
                          </p:cTn>
                        </p:par>
                        <p:par>
                          <p:cTn id="17" fill="hold">
                            <p:stCondLst>
                              <p:cond delay="1500"/>
                            </p:stCondLst>
                            <p:childTnLst>
                              <p:par>
                                <p:cTn id="18" presetID="42" presetClass="path" presetSubtype="0" accel="50000" decel="50000" fill="hold" grpId="1" nodeType="afterEffect">
                                  <p:stCondLst>
                                    <p:cond delay="0"/>
                                  </p:stCondLst>
                                  <p:childTnLst>
                                    <p:animMotion origin="layout" path="M -2.77778E-7 0.09674 L 0.06858 0.09674 " pathEditMode="relative" rAng="0" ptsTypes="AA">
                                      <p:cBhvr>
                                        <p:cTn id="19" dur="500" fill="hold"/>
                                        <p:tgtEl>
                                          <p:spTgt spid="4"/>
                                        </p:tgtEl>
                                        <p:attrNameLst>
                                          <p:attrName>ppt_x</p:attrName>
                                          <p:attrName>ppt_y</p:attrName>
                                        </p:attrNameLst>
                                      </p:cBhvr>
                                      <p:rCtr x="3420" y="0"/>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par>
                          <p:cTn id="25" fill="hold">
                            <p:stCondLst>
                              <p:cond delay="500"/>
                            </p:stCondLst>
                            <p:childTnLst>
                              <p:par>
                                <p:cTn id="26" presetID="63" presetClass="path" presetSubtype="0" accel="50000" decel="50000" fill="hold" grpId="0" nodeType="afterEffect">
                                  <p:stCondLst>
                                    <p:cond delay="0"/>
                                  </p:stCondLst>
                                  <p:childTnLst>
                                    <p:animMotion origin="layout" path="M -1.38889E-6 -1.11522E-6 L -1.38889E-6 0.10481 " pathEditMode="relative" rAng="0" ptsTypes="AA">
                                      <p:cBhvr>
                                        <p:cTn id="27" dur="1000" fill="hold"/>
                                        <p:tgtEl>
                                          <p:spTgt spid="35"/>
                                        </p:tgtEl>
                                        <p:attrNameLst>
                                          <p:attrName>ppt_x</p:attrName>
                                          <p:attrName>ppt_y</p:attrName>
                                        </p:attrNameLst>
                                      </p:cBhvr>
                                      <p:rCtr x="0" y="5229"/>
                                    </p:animMotion>
                                  </p:childTnLst>
                                </p:cTn>
                              </p:par>
                            </p:childTnLst>
                          </p:cTn>
                        </p:par>
                        <p:par>
                          <p:cTn id="28" fill="hold">
                            <p:stCondLst>
                              <p:cond delay="1500"/>
                            </p:stCondLst>
                            <p:childTnLst>
                              <p:par>
                                <p:cTn id="29" presetID="42" presetClass="path" presetSubtype="0" accel="50000" decel="50000" fill="hold" grpId="2" nodeType="afterEffect">
                                  <p:stCondLst>
                                    <p:cond delay="0"/>
                                  </p:stCondLst>
                                  <p:childTnLst>
                                    <p:animMotion origin="layout" path="M -1.38889E-6 0.10479 L 0.26771 0.10479 " pathEditMode="relative" rAng="0" ptsTypes="AA">
                                      <p:cBhvr>
                                        <p:cTn id="30" dur="1000" fill="hold"/>
                                        <p:tgtEl>
                                          <p:spTgt spid="35"/>
                                        </p:tgtEl>
                                        <p:attrNameLst>
                                          <p:attrName>ppt_x</p:attrName>
                                          <p:attrName>ppt_y</p:attrName>
                                        </p:attrNameLst>
                                      </p:cBhvr>
                                      <p:rCtr x="13385" y="0"/>
                                    </p:animMotion>
                                  </p:childTnLst>
                                </p:cTn>
                              </p:par>
                            </p:childTnLst>
                          </p:cTn>
                        </p:par>
                        <p:par>
                          <p:cTn id="31" fill="hold">
                            <p:stCondLst>
                              <p:cond delay="2500"/>
                            </p:stCondLst>
                            <p:childTnLst>
                              <p:par>
                                <p:cTn id="32" presetID="42" presetClass="path" presetSubtype="0" accel="50000" decel="50000" fill="hold" grpId="3" nodeType="afterEffect">
                                  <p:stCondLst>
                                    <p:cond delay="0"/>
                                  </p:stCondLst>
                                  <p:childTnLst>
                                    <p:animMotion origin="layout" path="M 0.26771 0.10479 L 0.26771 -5.15845E-7 " pathEditMode="relative" rAng="0" ptsTypes="AA">
                                      <p:cBhvr>
                                        <p:cTn id="33" dur="1000" fill="hold"/>
                                        <p:tgtEl>
                                          <p:spTgt spid="35"/>
                                        </p:tgtEl>
                                        <p:attrNameLst>
                                          <p:attrName>ppt_x</p:attrName>
                                          <p:attrName>ppt_y</p:attrName>
                                        </p:attrNameLst>
                                      </p:cBhvr>
                                      <p:rCtr x="0" y="-52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5" grpId="2" animBg="1"/>
      <p:bldP spid="35" grpId="3" animBg="1"/>
      <p:bldP spid="4" grpId="0" animBg="1"/>
      <p:bldP spid="4" grpId="1" animBg="1"/>
      <p:bldP spid="39" grpId="0" animBg="1"/>
      <p:bldP spid="39" grpId="1" animBg="1"/>
      <p:bldP spid="40" grpId="0" animBg="1"/>
      <p:bldP spid="4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単一</a:t>
            </a:r>
            <a:r>
              <a:rPr lang="en-US" altLang="ja-JP" dirty="0" smtClean="0"/>
              <a:t>VM</a:t>
            </a:r>
            <a:r>
              <a:rPr kumimoji="1" lang="ja-JP" altLang="en-US" dirty="0" smtClean="0"/>
              <a:t>のマイグレーション</a:t>
            </a:r>
            <a:endParaRPr kumimoji="1" lang="ja-JP" altLang="en-US" dirty="0"/>
          </a:p>
        </p:txBody>
      </p:sp>
      <p:sp>
        <p:nvSpPr>
          <p:cNvPr id="3" name="コンテンツ プレースホルダー 2"/>
          <p:cNvSpPr>
            <a:spLocks noGrp="1"/>
          </p:cNvSpPr>
          <p:nvPr>
            <p:ph idx="13"/>
          </p:nvPr>
        </p:nvSpPr>
        <p:spPr/>
        <p:txBody>
          <a:bodyPr/>
          <a:lstStyle/>
          <a:p>
            <a:r>
              <a:rPr lang="en-US" altLang="ja-JP" dirty="0"/>
              <a:t>VM</a:t>
            </a:r>
            <a:r>
              <a:rPr lang="ja-JP" altLang="en-US" dirty="0"/>
              <a:t>を動作させたままメモリを移送先に</a:t>
            </a:r>
            <a:r>
              <a:rPr lang="ja-JP" altLang="en-US" dirty="0" smtClean="0"/>
              <a:t>転送</a:t>
            </a:r>
            <a:endParaRPr lang="en-US" altLang="ja-JP" strike="sngStrike" dirty="0"/>
          </a:p>
          <a:p>
            <a:pPr lvl="1"/>
            <a:r>
              <a:rPr lang="ja-JP" altLang="en-US" dirty="0"/>
              <a:t>変更されたメモリページを再送</a:t>
            </a:r>
            <a:endParaRPr lang="en-US" altLang="ja-JP" dirty="0"/>
          </a:p>
          <a:p>
            <a:pPr lvl="2"/>
            <a:r>
              <a:rPr lang="ja-JP" altLang="en-US" dirty="0"/>
              <a:t>変更されたページが十分に少なくなるまで繰り返す</a:t>
            </a:r>
            <a:endParaRPr lang="en-US" altLang="ja-JP" dirty="0"/>
          </a:p>
          <a:p>
            <a:r>
              <a:rPr lang="en-US" altLang="ja-JP" dirty="0"/>
              <a:t>VM</a:t>
            </a:r>
            <a:r>
              <a:rPr lang="ja-JP" altLang="en-US" dirty="0" err="1"/>
              <a:t>を停</a:t>
            </a:r>
            <a:r>
              <a:rPr lang="ja-JP" altLang="en-US" dirty="0" smtClean="0"/>
              <a:t>止させ，残り</a:t>
            </a:r>
            <a:r>
              <a:rPr lang="ja-JP" altLang="en-US" dirty="0"/>
              <a:t>の状態を</a:t>
            </a:r>
            <a:r>
              <a:rPr lang="ja-JP" altLang="en-US" dirty="0" smtClean="0"/>
              <a:t>転送</a:t>
            </a:r>
            <a:endParaRPr lang="en-US" altLang="ja-JP" strike="sngStrike" dirty="0"/>
          </a:p>
          <a:p>
            <a:pPr lvl="1"/>
            <a:r>
              <a:rPr lang="ja-JP" altLang="en-US" dirty="0"/>
              <a:t>変更されたページと</a:t>
            </a:r>
            <a:r>
              <a:rPr lang="en-US" altLang="ja-JP" dirty="0"/>
              <a:t>CPU</a:t>
            </a:r>
            <a:r>
              <a:rPr lang="ja-JP" altLang="en-US" dirty="0"/>
              <a:t>の状態</a:t>
            </a:r>
            <a:endParaRPr lang="en-US" altLang="ja-JP" dirty="0"/>
          </a:p>
          <a:p>
            <a:pPr lvl="1"/>
            <a:r>
              <a:rPr lang="ja-JP" altLang="en-US" dirty="0"/>
              <a:t>この時間はダウンタイムになる</a:t>
            </a:r>
            <a:endParaRPr lang="en-US" altLang="ja-JP" dirty="0"/>
          </a:p>
          <a:p>
            <a:r>
              <a:rPr lang="ja-JP" altLang="en-US" dirty="0"/>
              <a:t>移送先で</a:t>
            </a:r>
            <a:r>
              <a:rPr lang="en-US" altLang="ja-JP" dirty="0"/>
              <a:t>VM</a:t>
            </a:r>
            <a:r>
              <a:rPr lang="ja-JP" altLang="en-US" dirty="0"/>
              <a:t>を</a:t>
            </a:r>
            <a:r>
              <a:rPr lang="ja-JP" altLang="en-US" dirty="0" smtClean="0"/>
              <a:t>再開</a:t>
            </a:r>
            <a:endParaRPr lang="ja-JP" altLang="en-US" strike="sngStrike" dirty="0"/>
          </a:p>
        </p:txBody>
      </p:sp>
      <p:cxnSp>
        <p:nvCxnSpPr>
          <p:cNvPr id="72" name="直線矢印コネクタ 71"/>
          <p:cNvCxnSpPr/>
          <p:nvPr/>
        </p:nvCxnSpPr>
        <p:spPr>
          <a:xfrm>
            <a:off x="3450690" y="5132910"/>
            <a:ext cx="4608512"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73" name="テキスト ボックス 4"/>
          <p:cNvSpPr txBox="1"/>
          <p:nvPr/>
        </p:nvSpPr>
        <p:spPr>
          <a:xfrm>
            <a:off x="6162230" y="4556846"/>
            <a:ext cx="646332"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停止</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cxnSp>
        <p:nvCxnSpPr>
          <p:cNvPr id="74" name="直線矢印コネクタ 73"/>
          <p:cNvCxnSpPr/>
          <p:nvPr/>
        </p:nvCxnSpPr>
        <p:spPr>
          <a:xfrm>
            <a:off x="3666714" y="5997006"/>
            <a:ext cx="4392488"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75" name="テキスト ボックス 6"/>
          <p:cNvSpPr txBox="1"/>
          <p:nvPr/>
        </p:nvSpPr>
        <p:spPr>
          <a:xfrm>
            <a:off x="642379" y="4945398"/>
            <a:ext cx="1438126" cy="369332"/>
          </a:xfrm>
          <a:prstGeom prst="rect">
            <a:avLst/>
          </a:prstGeom>
          <a:noFill/>
          <a:ln>
            <a:solidFill>
              <a:schemeClr val="tx1"/>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dirty="0">
                <a:latin typeface="IPA Pゴシック" panose="020B0500000000000000" pitchFamily="50" charset="-128"/>
                <a:ea typeface="IPA Pゴシック" panose="020B0500000000000000" pitchFamily="50" charset="-128"/>
                <a:cs typeface="Tahoma" panose="020B0604030504040204" pitchFamily="34" charset="0"/>
              </a:rPr>
              <a:t>移送元</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76" name="テキスト ボックス 7"/>
          <p:cNvSpPr txBox="1"/>
          <p:nvPr/>
        </p:nvSpPr>
        <p:spPr>
          <a:xfrm>
            <a:off x="642379" y="5812340"/>
            <a:ext cx="1438126" cy="369332"/>
          </a:xfrm>
          <a:prstGeom prst="rect">
            <a:avLst/>
          </a:prstGeom>
          <a:noFill/>
          <a:ln>
            <a:solidFill>
              <a:schemeClr val="tx1"/>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移送先</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77" name="テキスト ボックス 8"/>
          <p:cNvSpPr txBox="1"/>
          <p:nvPr/>
        </p:nvSpPr>
        <p:spPr>
          <a:xfrm>
            <a:off x="3361342" y="6185992"/>
            <a:ext cx="646332"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作成</a:t>
            </a:r>
            <a:endPar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78" name="テキスト ボックス 9"/>
          <p:cNvSpPr txBox="1"/>
          <p:nvPr/>
        </p:nvSpPr>
        <p:spPr>
          <a:xfrm>
            <a:off x="7745713" y="6185992"/>
            <a:ext cx="646331"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再開</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79" name="テキスト ボックス 10"/>
          <p:cNvSpPr txBox="1"/>
          <p:nvPr/>
        </p:nvSpPr>
        <p:spPr>
          <a:xfrm>
            <a:off x="7626860" y="4556846"/>
            <a:ext cx="646332"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終了</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80" name="テキスト ボックス 11"/>
          <p:cNvSpPr txBox="1"/>
          <p:nvPr/>
        </p:nvSpPr>
        <p:spPr>
          <a:xfrm>
            <a:off x="2449862" y="4806452"/>
            <a:ext cx="877164" cy="646331"/>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dirty="0" smtClean="0">
                <a:latin typeface="IPA Pゴシック" panose="020B0500000000000000" pitchFamily="50" charset="-128"/>
                <a:ea typeface="IPA Pゴシック" panose="020B0500000000000000" pitchFamily="50" charset="-128"/>
                <a:cs typeface="Tahoma" panose="020B0604030504040204" pitchFamily="34" charset="0"/>
              </a:rPr>
              <a:t>移送元</a:t>
            </a:r>
            <a:endPar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endParaRPr>
          </a:p>
          <a:p>
            <a:pPr algn="ctr"/>
            <a:r>
              <a:rPr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t>VM</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sp>
        <p:nvSpPr>
          <p:cNvPr id="81" name="テキスト ボックス 12"/>
          <p:cNvSpPr txBox="1"/>
          <p:nvPr/>
        </p:nvSpPr>
        <p:spPr>
          <a:xfrm>
            <a:off x="2423412" y="5673840"/>
            <a:ext cx="930063"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dirty="0">
                <a:latin typeface="IPA Pゴシック" panose="020B0500000000000000" pitchFamily="50" charset="-128"/>
                <a:ea typeface="IPA Pゴシック" panose="020B0500000000000000" pitchFamily="50" charset="-128"/>
                <a:cs typeface="Tahoma" panose="020B0604030504040204" pitchFamily="34" charset="0"/>
              </a:rPr>
              <a:t>移送先</a:t>
            </a:r>
            <a:endParaRPr kumimoji="1" lang="en-US" altLang="ja-JP" dirty="0" smtClean="0">
              <a:latin typeface="IPA Pゴシック" panose="020B0500000000000000" pitchFamily="50" charset="-128"/>
              <a:ea typeface="IPA Pゴシック" panose="020B0500000000000000" pitchFamily="50" charset="-128"/>
              <a:cs typeface="Tahoma" panose="020B0604030504040204" pitchFamily="34" charset="0"/>
            </a:endParaRPr>
          </a:p>
          <a:p>
            <a:pPr algn="ctr"/>
            <a:r>
              <a:rPr lang="en-US" altLang="ja-JP" dirty="0" smtClean="0">
                <a:latin typeface="IPA Pゴシック" panose="020B0500000000000000" pitchFamily="50" charset="-128"/>
                <a:ea typeface="IPA Pゴシック" panose="020B0500000000000000" pitchFamily="50" charset="-128"/>
                <a:cs typeface="Tahoma" panose="020B0604030504040204" pitchFamily="34" charset="0"/>
              </a:rPr>
              <a:t>VM</a:t>
            </a:r>
            <a:endParaRPr kumimoji="1" lang="ja-JP" altLang="en-US" dirty="0">
              <a:latin typeface="IPA Pゴシック" panose="020B0500000000000000" pitchFamily="50" charset="-128"/>
              <a:ea typeface="IPA Pゴシック" panose="020B0500000000000000" pitchFamily="50" charset="-128"/>
              <a:cs typeface="Tahoma" panose="020B0604030504040204" pitchFamily="34" charset="0"/>
            </a:endParaRPr>
          </a:p>
        </p:txBody>
      </p:sp>
      <p:cxnSp>
        <p:nvCxnSpPr>
          <p:cNvPr id="82" name="直線矢印コネクタ 81"/>
          <p:cNvCxnSpPr/>
          <p:nvPr/>
        </p:nvCxnSpPr>
        <p:spPr>
          <a:xfrm>
            <a:off x="4458802" y="5276926"/>
            <a:ext cx="0" cy="576064"/>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3" name="直線矢印コネクタ 82"/>
          <p:cNvCxnSpPr/>
          <p:nvPr/>
        </p:nvCxnSpPr>
        <p:spPr>
          <a:xfrm>
            <a:off x="4818842" y="5276926"/>
            <a:ext cx="0" cy="576064"/>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4" name="直線矢印コネクタ 83"/>
          <p:cNvCxnSpPr/>
          <p:nvPr/>
        </p:nvCxnSpPr>
        <p:spPr>
          <a:xfrm>
            <a:off x="5178882" y="5276926"/>
            <a:ext cx="0" cy="576064"/>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5" name="直線矢印コネクタ 84"/>
          <p:cNvCxnSpPr/>
          <p:nvPr/>
        </p:nvCxnSpPr>
        <p:spPr>
          <a:xfrm>
            <a:off x="5538922" y="5276926"/>
            <a:ext cx="0" cy="576064"/>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p:nvPr/>
        </p:nvCxnSpPr>
        <p:spPr>
          <a:xfrm>
            <a:off x="5898962" y="5276926"/>
            <a:ext cx="0" cy="576064"/>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p:nvPr/>
        </p:nvCxnSpPr>
        <p:spPr>
          <a:xfrm>
            <a:off x="6259002" y="5276926"/>
            <a:ext cx="0" cy="576064"/>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8" name="直線矢印コネクタ 87"/>
          <p:cNvCxnSpPr/>
          <p:nvPr/>
        </p:nvCxnSpPr>
        <p:spPr>
          <a:xfrm>
            <a:off x="6619042" y="5276926"/>
            <a:ext cx="0" cy="576064"/>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p:nvPr/>
        </p:nvCxnSpPr>
        <p:spPr>
          <a:xfrm>
            <a:off x="6979082" y="5276926"/>
            <a:ext cx="0" cy="576064"/>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0" name="直線矢印コネクタ 89"/>
          <p:cNvCxnSpPr/>
          <p:nvPr/>
        </p:nvCxnSpPr>
        <p:spPr>
          <a:xfrm>
            <a:off x="7339122" y="5276926"/>
            <a:ext cx="0" cy="576064"/>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1" name="テキスト ボックス 22"/>
          <p:cNvSpPr txBox="1"/>
          <p:nvPr/>
        </p:nvSpPr>
        <p:spPr>
          <a:xfrm>
            <a:off x="4458802" y="5348934"/>
            <a:ext cx="2880320" cy="369332"/>
          </a:xfrm>
          <a:prstGeom prst="rect">
            <a:avLst/>
          </a:prstGeom>
          <a:noFill/>
          <a:ln>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b="1" dirty="0" smtClean="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rPr>
              <a:t>メモリ転送</a:t>
            </a:r>
            <a:endParaRPr kumimoji="1" lang="ja-JP" altLang="en-US" b="1" dirty="0">
              <a:effectLst>
                <a:outerShdw blurRad="38100" dist="38100" dir="2700000" algn="tl">
                  <a:srgbClr val="000000">
                    <a:alpha val="43137"/>
                  </a:srgbClr>
                </a:outerShdw>
              </a:effectLst>
              <a:latin typeface="IPA Pゴシック" panose="020B0500000000000000" pitchFamily="50" charset="-128"/>
              <a:ea typeface="IPA Pゴシック" panose="020B0500000000000000" pitchFamily="50" charset="-128"/>
              <a:cs typeface="Tahoma" panose="020B0604030504040204" pitchFamily="34" charset="0"/>
            </a:endParaRPr>
          </a:p>
        </p:txBody>
      </p:sp>
      <p:cxnSp>
        <p:nvCxnSpPr>
          <p:cNvPr id="92" name="直線コネクタ 91"/>
          <p:cNvCxnSpPr/>
          <p:nvPr/>
        </p:nvCxnSpPr>
        <p:spPr>
          <a:xfrm>
            <a:off x="6485396" y="4988894"/>
            <a:ext cx="0" cy="288032"/>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93" name="直線コネクタ 92"/>
          <p:cNvCxnSpPr/>
          <p:nvPr/>
        </p:nvCxnSpPr>
        <p:spPr>
          <a:xfrm>
            <a:off x="8069572" y="4988894"/>
            <a:ext cx="0" cy="288032"/>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94" name="直線コネクタ 93"/>
          <p:cNvCxnSpPr/>
          <p:nvPr/>
        </p:nvCxnSpPr>
        <p:spPr>
          <a:xfrm>
            <a:off x="8069572" y="5852990"/>
            <a:ext cx="0" cy="288032"/>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95" name="直線コネクタ 94"/>
          <p:cNvCxnSpPr/>
          <p:nvPr/>
        </p:nvCxnSpPr>
        <p:spPr>
          <a:xfrm>
            <a:off x="3677084" y="5852990"/>
            <a:ext cx="0" cy="288032"/>
          </a:xfrm>
          <a:prstGeom prst="line">
            <a:avLst/>
          </a:prstGeom>
          <a:ln w="3810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77687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ビジネス">
  <a:themeElements>
    <a:clrScheme name="ビジネス">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ビジネス">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ビジネス">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kawasho-ucc2014-template</Template>
  <TotalTime>17243</TotalTime>
  <Words>5762</Words>
  <Application>Microsoft Office PowerPoint</Application>
  <PresentationFormat>画面に合わせる (4:3)</PresentationFormat>
  <Paragraphs>1114</Paragraphs>
  <Slides>26</Slides>
  <Notes>25</Notes>
  <HiddenSlides>2</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26</vt:i4>
      </vt:variant>
    </vt:vector>
  </HeadingPairs>
  <TitlesOfParts>
    <vt:vector size="37" baseType="lpstr">
      <vt:lpstr>Arial</vt:lpstr>
      <vt:lpstr>ＭＳ Ｐゴシック</vt:lpstr>
      <vt:lpstr>Verdana</vt:lpstr>
      <vt:lpstr>Calibri</vt:lpstr>
      <vt:lpstr>IPAゴシック</vt:lpstr>
      <vt:lpstr>Wingdings 3</vt:lpstr>
      <vt:lpstr>IPA Pゴシック</vt:lpstr>
      <vt:lpstr>Lucida Sans Unicode</vt:lpstr>
      <vt:lpstr>Tahoma</vt:lpstr>
      <vt:lpstr>Wingdings 2</vt:lpstr>
      <vt:lpstr>ビジネス</vt:lpstr>
      <vt:lpstr>帯域外リモート管理の継続を 可能にするVMマイグレーション</vt:lpstr>
      <vt:lpstr>IaaS型クラウドにおけるリモート管理</vt:lpstr>
      <vt:lpstr>帯域外リモート管理</vt:lpstr>
      <vt:lpstr>マイグレーション時の管理中断</vt:lpstr>
      <vt:lpstr>マイグレーション時の入出力情報の損失</vt:lpstr>
      <vt:lpstr>提案: D-MORE</vt:lpstr>
      <vt:lpstr>データロスの防止</vt:lpstr>
      <vt:lpstr>ドメインR</vt:lpstr>
      <vt:lpstr>単一VMのマイグレーション</vt:lpstr>
      <vt:lpstr>同時マイグレーション</vt:lpstr>
      <vt:lpstr>共有メモリの復元</vt:lpstr>
      <vt:lpstr>仮想割り込みチャネルの復元</vt:lpstr>
      <vt:lpstr>共有メモリ上のデータ転送</vt:lpstr>
      <vt:lpstr>log dirtyモードの拡張</vt:lpstr>
      <vt:lpstr>対応しているRMS</vt:lpstr>
      <vt:lpstr>実験</vt:lpstr>
      <vt:lpstr>実験1: データロス防止の確認</vt:lpstr>
      <vt:lpstr>実験2: ドメインRのオーバヘッド</vt:lpstr>
      <vt:lpstr>実験３: 同時マイグレーション時間</vt:lpstr>
      <vt:lpstr>実験４: VMのダウンタイム</vt:lpstr>
      <vt:lpstr>実験５: ユーザが感じるダウンタイム</vt:lpstr>
      <vt:lpstr>実験６: 同時マイグレーション中の性能低下</vt:lpstr>
      <vt:lpstr>関連研究</vt:lpstr>
      <vt:lpstr>まとめ</vt:lpstr>
      <vt:lpstr>出力のスループット</vt:lpstr>
      <vt:lpstr>実装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kawasho テンプレート</dc:subject>
  <dc:creator>kawasho</dc:creator>
  <cp:lastModifiedBy>kawasho</cp:lastModifiedBy>
  <cp:revision>459</cp:revision>
  <cp:lastPrinted>2014-06-10T06:53:44Z</cp:lastPrinted>
  <dcterms:created xsi:type="dcterms:W3CDTF">2013-07-24T00:17:35Z</dcterms:created>
  <dcterms:modified xsi:type="dcterms:W3CDTF">2015-02-26T04:57:18Z</dcterms:modified>
</cp:coreProperties>
</file>