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6.xml" ContentType="application/vnd.openxmlformats-officedocument.presentationml.notesSlide+xml"/>
  <Override PartName="/ppt/charts/chart4.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5.xml" ContentType="application/vnd.openxmlformats-officedocument.drawingml.chart+xml"/>
  <Override PartName="/ppt/drawings/drawing1.xml" ContentType="application/vnd.openxmlformats-officedocument.drawingml.chartshapes+xml"/>
  <Override PartName="/ppt/notesSlides/notesSlide24.xml" ContentType="application/vnd.openxmlformats-officedocument.presentationml.notesSlide+xml"/>
  <Override PartName="/ppt/charts/chart6.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7.xml" ContentType="application/vnd.openxmlformats-officedocument.drawingml.chart+xml"/>
  <Override PartName="/ppt/notesSlides/notesSlide27.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28.xml" ContentType="application/vnd.openxmlformats-officedocument.presentationml.notesSlide+xml"/>
  <Override PartName="/ppt/charts/chart10.xml" ContentType="application/vnd.openxmlformats-officedocument.drawingml.chart+xml"/>
  <Override PartName="/ppt/notesSlides/notesSlide29.xml" ContentType="application/vnd.openxmlformats-officedocument.presentationml.notesSlide+xml"/>
  <Override PartName="/ppt/charts/chart11.xml" ContentType="application/vnd.openxmlformats-officedocument.drawingml.chart+xml"/>
  <Override PartName="/ppt/notesSlides/notesSlide30.xml" ContentType="application/vnd.openxmlformats-officedocument.presentationml.notesSlide+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handoutMasterIdLst>
    <p:handoutMasterId r:id="rId33"/>
  </p:handoutMasterIdLst>
  <p:sldIdLst>
    <p:sldId id="256" r:id="rId2"/>
    <p:sldId id="257" r:id="rId3"/>
    <p:sldId id="259" r:id="rId4"/>
    <p:sldId id="258" r:id="rId5"/>
    <p:sldId id="260" r:id="rId6"/>
    <p:sldId id="261" r:id="rId7"/>
    <p:sldId id="262" r:id="rId8"/>
    <p:sldId id="263" r:id="rId9"/>
    <p:sldId id="264" r:id="rId10"/>
    <p:sldId id="276" r:id="rId11"/>
    <p:sldId id="266" r:id="rId12"/>
    <p:sldId id="267" r:id="rId13"/>
    <p:sldId id="268" r:id="rId14"/>
    <p:sldId id="269" r:id="rId15"/>
    <p:sldId id="270" r:id="rId16"/>
    <p:sldId id="277" r:id="rId17"/>
    <p:sldId id="271" r:id="rId18"/>
    <p:sldId id="272" r:id="rId19"/>
    <p:sldId id="282" r:id="rId20"/>
    <p:sldId id="283" r:id="rId21"/>
    <p:sldId id="265" r:id="rId22"/>
    <p:sldId id="274" r:id="rId23"/>
    <p:sldId id="273" r:id="rId24"/>
    <p:sldId id="279" r:id="rId25"/>
    <p:sldId id="284" r:id="rId26"/>
    <p:sldId id="285" r:id="rId27"/>
    <p:sldId id="286" r:id="rId28"/>
    <p:sldId id="280" r:id="rId29"/>
    <p:sldId id="281" r:id="rId30"/>
    <p:sldId id="278" r:id="rId3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62" autoAdjust="0"/>
    <p:restoredTop sz="68560" autoAdjust="0"/>
  </p:normalViewPr>
  <p:slideViewPr>
    <p:cSldViewPr>
      <p:cViewPr>
        <p:scale>
          <a:sx n="60" d="100"/>
          <a:sy n="60" d="100"/>
        </p:scale>
        <p:origin x="-1152" y="-84"/>
      </p:cViewPr>
      <p:guideLst>
        <p:guide orient="horz" pos="2160"/>
        <p:guide pos="2880"/>
      </p:guideLst>
    </p:cSldViewPr>
  </p:slideViewPr>
  <p:notesTextViewPr>
    <p:cViewPr>
      <p:scale>
        <a:sx n="1" d="1"/>
        <a:sy n="1" d="1"/>
      </p:scale>
      <p:origin x="0" y="0"/>
    </p:cViewPr>
  </p:notesTextViewPr>
  <p:sorterViewPr>
    <p:cViewPr>
      <p:scale>
        <a:sx n="100" d="100"/>
        <a:sy n="100" d="100"/>
      </p:scale>
      <p:origin x="0" y="12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Microsoft%20PowerPoint%20&#20869;&#12398;&#12464;&#12521;&#1250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juda_kazuki\Dropbox\M2\&#20462;&#35542;\tex\fig\&#23455;&#39443;&#12487;&#12540;&#12479;css2014.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juda_kazuki\Dropbox\M2\&#20462;&#35542;\tex\fig\&#23455;&#39443;&#12487;&#12540;&#12479;css2014.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juda_kazuki\Dropbox\M2\&#20462;&#35542;\cpu-usag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uda_kazuki\Dropbox\M2\&#20462;&#35542;\tex\fig\&#23455;&#39443;&#12487;&#12540;&#12479;css2014.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juda_kazuki\Dropbox\M2\&#20462;&#35542;\tex\fig\&#23455;&#39443;&#12487;&#12540;&#12479;css2014.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judas\Dropbox\M2\CSS2014\&#23455;&#39443;&#12487;&#12540;&#12479;css2014.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judas\Dropbox\M2\CSS2014\&#23455;&#39443;&#12487;&#12540;&#12479;css20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judas\Dropbox\M2\CSS2014\&#23455;&#39443;&#12487;&#12540;&#12479;css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3"/>
            <c:bubble3D val="0"/>
            <c:spPr>
              <a:solidFill>
                <a:schemeClr val="bg2"/>
              </a:solidFill>
            </c:spPr>
          </c:dPt>
          <c:dPt>
            <c:idx val="4"/>
            <c:bubble3D val="0"/>
            <c:spPr>
              <a:solidFill>
                <a:schemeClr val="accent3">
                  <a:lumMod val="40000"/>
                  <a:lumOff val="60000"/>
                </a:schemeClr>
              </a:solidFill>
            </c:spPr>
          </c:dPt>
          <c:dPt>
            <c:idx val="5"/>
            <c:bubble3D val="0"/>
            <c:spPr>
              <a:solidFill>
                <a:schemeClr val="accent2">
                  <a:lumMod val="60000"/>
                  <a:lumOff val="40000"/>
                </a:schemeClr>
              </a:solidFill>
            </c:spPr>
          </c:dPt>
          <c:dLbls>
            <c:dLbl>
              <c:idx val="2"/>
              <c:layout>
                <c:manualLayout>
                  <c:x val="8.0823056697403986E-2"/>
                  <c:y val="-5.4603107373442747E-2"/>
                </c:manualLayout>
              </c:layout>
              <c:showLegendKey val="0"/>
              <c:showVal val="1"/>
              <c:showCatName val="1"/>
              <c:showSerName val="0"/>
              <c:showPercent val="0"/>
              <c:showBubbleSize val="0"/>
            </c:dLbl>
            <c:dLbl>
              <c:idx val="3"/>
              <c:layout>
                <c:manualLayout>
                  <c:x val="3.1527793208162055E-2"/>
                  <c:y val="-6.8588567582192769E-2"/>
                </c:manualLayout>
              </c:layout>
              <c:showLegendKey val="0"/>
              <c:showVal val="1"/>
              <c:showCatName val="1"/>
              <c:showSerName val="0"/>
              <c:showPercent val="0"/>
              <c:showBubbleSize val="0"/>
            </c:dLbl>
            <c:dLbl>
              <c:idx val="4"/>
              <c:layout>
                <c:manualLayout>
                  <c:x val="0.14690608450912862"/>
                  <c:y val="-8.3284039465490498E-2"/>
                </c:manualLayout>
              </c:layout>
              <c:showLegendKey val="0"/>
              <c:showVal val="1"/>
              <c:showCatName val="1"/>
              <c:showSerName val="0"/>
              <c:showPercent val="0"/>
              <c:showBubbleSize val="0"/>
            </c:dLbl>
            <c:numFmt formatCode="0.00_);[Red]\(0.00\)" sourceLinked="0"/>
            <c:txPr>
              <a:bodyPr/>
              <a:lstStyle/>
              <a:p>
                <a:pPr>
                  <a:defRPr sz="1400"/>
                </a:pPr>
                <a:endParaRPr lang="ja-JP"/>
              </a:p>
            </c:txPr>
            <c:showLegendKey val="0"/>
            <c:showVal val="1"/>
            <c:showCatName val="1"/>
            <c:showSerName val="0"/>
            <c:showPercent val="0"/>
            <c:showBubbleSize val="0"/>
            <c:showLeaderLines val="1"/>
          </c:dLbls>
          <c:cat>
            <c:strRef>
              <c:f>'[Microsoft PowerPoint 内のグラフ]Sheet1'!$R$4:$W$4</c:f>
              <c:strCache>
                <c:ptCount val="6"/>
                <c:pt idx="0">
                  <c:v>データ取得</c:v>
                </c:pt>
                <c:pt idx="1">
                  <c:v>通信</c:v>
                </c:pt>
                <c:pt idx="2">
                  <c:v>MAC検証</c:v>
                </c:pt>
                <c:pt idx="3">
                  <c:v>暗号化</c:v>
                </c:pt>
                <c:pt idx="4">
                  <c:v>復号</c:v>
                </c:pt>
                <c:pt idx="5">
                  <c:v>構築時間</c:v>
                </c:pt>
              </c:strCache>
            </c:strRef>
          </c:cat>
          <c:val>
            <c:numRef>
              <c:f>'[Microsoft PowerPoint 内のグラフ]Sheet1'!$R$5:$W$5</c:f>
              <c:numCache>
                <c:formatCode>General</c:formatCode>
                <c:ptCount val="6"/>
                <c:pt idx="0">
                  <c:v>1</c:v>
                </c:pt>
                <c:pt idx="1">
                  <c:v>1.0900000000000001</c:v>
                </c:pt>
                <c:pt idx="2">
                  <c:v>0.47</c:v>
                </c:pt>
                <c:pt idx="3">
                  <c:v>0.19</c:v>
                </c:pt>
                <c:pt idx="4">
                  <c:v>0.27</c:v>
                </c:pt>
                <c:pt idx="5">
                  <c:v>1.28</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marker>
            <c:symbol val="none"/>
          </c:marker>
          <c:dLbls>
            <c:dLbl>
              <c:idx val="5"/>
              <c:layout>
                <c:manualLayout>
                  <c:x val="-3.3444816053511704E-2"/>
                  <c:y val="-2.5676291569453936E-2"/>
                </c:manualLayout>
              </c:layout>
              <c:showLegendKey val="0"/>
              <c:showVal val="1"/>
              <c:showCatName val="0"/>
              <c:showSerName val="0"/>
              <c:showPercent val="0"/>
              <c:showBubbleSize val="0"/>
            </c:dLbl>
            <c:txPr>
              <a:bodyPr/>
              <a:lstStyle/>
              <a:p>
                <a:pPr>
                  <a:defRPr sz="1800"/>
                </a:pPr>
                <a:endParaRPr lang="ja-JP"/>
              </a:p>
            </c:txPr>
            <c:showLegendKey val="0"/>
            <c:showVal val="1"/>
            <c:showCatName val="0"/>
            <c:showSerName val="0"/>
            <c:showPercent val="0"/>
            <c:showBubbleSize val="0"/>
            <c:showLeaderLines val="0"/>
          </c:dLbls>
          <c:cat>
            <c:numRef>
              <c:f>Sheet4!$C$5:$H$5</c:f>
              <c:numCache>
                <c:formatCode>General</c:formatCode>
                <c:ptCount val="6"/>
                <c:pt idx="0">
                  <c:v>0</c:v>
                </c:pt>
                <c:pt idx="1">
                  <c:v>1</c:v>
                </c:pt>
                <c:pt idx="2">
                  <c:v>2</c:v>
                </c:pt>
                <c:pt idx="3">
                  <c:v>3</c:v>
                </c:pt>
                <c:pt idx="4">
                  <c:v>4</c:v>
                </c:pt>
                <c:pt idx="5">
                  <c:v>5</c:v>
                </c:pt>
              </c:numCache>
            </c:numRef>
          </c:cat>
          <c:val>
            <c:numRef>
              <c:f>Sheet4!$C$6:$H$6</c:f>
              <c:numCache>
                <c:formatCode>General</c:formatCode>
                <c:ptCount val="6"/>
                <c:pt idx="0">
                  <c:v>4.3</c:v>
                </c:pt>
                <c:pt idx="1">
                  <c:v>9.01</c:v>
                </c:pt>
                <c:pt idx="2">
                  <c:v>13.35</c:v>
                </c:pt>
                <c:pt idx="3">
                  <c:v>17.100000000000001</c:v>
                </c:pt>
                <c:pt idx="4">
                  <c:v>20.83</c:v>
                </c:pt>
                <c:pt idx="5">
                  <c:v>24.83</c:v>
                </c:pt>
              </c:numCache>
            </c:numRef>
          </c:val>
          <c:smooth val="0"/>
        </c:ser>
        <c:dLbls>
          <c:showLegendKey val="0"/>
          <c:showVal val="1"/>
          <c:showCatName val="0"/>
          <c:showSerName val="0"/>
          <c:showPercent val="0"/>
          <c:showBubbleSize val="0"/>
        </c:dLbls>
        <c:marker val="1"/>
        <c:smooth val="0"/>
        <c:axId val="85829120"/>
        <c:axId val="86126592"/>
      </c:lineChart>
      <c:catAx>
        <c:axId val="85829120"/>
        <c:scaling>
          <c:orientation val="minMax"/>
        </c:scaling>
        <c:delete val="0"/>
        <c:axPos val="b"/>
        <c:title>
          <c:tx>
            <c:rich>
              <a:bodyPr/>
              <a:lstStyle/>
              <a:p>
                <a:pPr>
                  <a:defRPr sz="1800"/>
                </a:pPr>
                <a:r>
                  <a:rPr lang="ja-JP" altLang="en-US" sz="1800"/>
                  <a:t>ネットワーク遅延</a:t>
                </a:r>
                <a:r>
                  <a:rPr lang="en-US" altLang="ja-JP" sz="1800"/>
                  <a:t>(ms)</a:t>
                </a:r>
                <a:endParaRPr lang="ja-JP" altLang="en-US" sz="1800"/>
              </a:p>
            </c:rich>
          </c:tx>
          <c:layout/>
          <c:overlay val="0"/>
        </c:title>
        <c:numFmt formatCode="General" sourceLinked="1"/>
        <c:majorTickMark val="in"/>
        <c:minorTickMark val="none"/>
        <c:tickLblPos val="nextTo"/>
        <c:crossAx val="86126592"/>
        <c:crosses val="autoZero"/>
        <c:auto val="1"/>
        <c:lblAlgn val="ctr"/>
        <c:lblOffset val="100"/>
        <c:noMultiLvlLbl val="0"/>
      </c:catAx>
      <c:valAx>
        <c:axId val="86126592"/>
        <c:scaling>
          <c:orientation val="minMax"/>
        </c:scaling>
        <c:delete val="0"/>
        <c:axPos val="l"/>
        <c:title>
          <c:tx>
            <c:rich>
              <a:bodyPr rot="-5400000" vert="horz"/>
              <a:lstStyle/>
              <a:p>
                <a:pPr>
                  <a:defRPr sz="1800"/>
                </a:pPr>
                <a:r>
                  <a:rPr lang="ja-JP" altLang="en-US" sz="1800"/>
                  <a:t>構築時間</a:t>
                </a:r>
                <a:r>
                  <a:rPr lang="en-US" altLang="ja-JP" sz="1800"/>
                  <a:t>(</a:t>
                </a:r>
                <a:r>
                  <a:rPr lang="ja-JP" altLang="en-US" sz="1800"/>
                  <a:t>秒</a:t>
                </a:r>
                <a:r>
                  <a:rPr lang="en-US" altLang="ja-JP" sz="1800"/>
                  <a:t>)</a:t>
                </a:r>
                <a:endParaRPr lang="ja-JP" altLang="en-US" sz="1800"/>
              </a:p>
            </c:rich>
          </c:tx>
          <c:layout/>
          <c:overlay val="0"/>
        </c:title>
        <c:numFmt formatCode="General" sourceLinked="1"/>
        <c:majorTickMark val="in"/>
        <c:minorTickMark val="none"/>
        <c:tickLblPos val="nextTo"/>
        <c:crossAx val="85829120"/>
        <c:crossesAt val="1"/>
        <c:crossBetween val="midCat"/>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marker>
            <c:symbol val="square"/>
            <c:size val="5"/>
          </c:marker>
          <c:dPt>
            <c:idx val="2"/>
            <c:marker>
              <c:symbol val="none"/>
            </c:marker>
            <c:bubble3D val="0"/>
          </c:dPt>
          <c:dPt>
            <c:idx val="4"/>
            <c:marker>
              <c:symbol val="none"/>
            </c:marker>
            <c:bubble3D val="0"/>
          </c:dPt>
          <c:dLbls>
            <c:dLbl>
              <c:idx val="0"/>
              <c:layout>
                <c:manualLayout>
                  <c:x val="-8.3333333333333332E-3"/>
                  <c:y val="5.5555555555555552E-2"/>
                </c:manualLayout>
              </c:layout>
              <c:showLegendKey val="0"/>
              <c:showVal val="1"/>
              <c:showCatName val="0"/>
              <c:showSerName val="0"/>
              <c:showPercent val="0"/>
              <c:showBubbleSize val="0"/>
            </c:dLbl>
            <c:dLbl>
              <c:idx val="1"/>
              <c:layout>
                <c:manualLayout>
                  <c:x val="-4.1666666666666644E-2"/>
                  <c:y val="5.5555555555555552E-2"/>
                </c:manualLayout>
              </c:layout>
              <c:showLegendKey val="0"/>
              <c:showVal val="1"/>
              <c:showCatName val="0"/>
              <c:showSerName val="0"/>
              <c:showPercent val="0"/>
              <c:showBubbleSize val="0"/>
            </c:dLbl>
            <c:dLbl>
              <c:idx val="2"/>
              <c:delete val="1"/>
            </c:dLbl>
            <c:dLbl>
              <c:idx val="3"/>
              <c:layout>
                <c:manualLayout>
                  <c:x val="-4.7222222222222221E-2"/>
                  <c:y val="6.9444444444444448E-2"/>
                </c:manualLayout>
              </c:layout>
              <c:showLegendKey val="0"/>
              <c:showVal val="1"/>
              <c:showCatName val="0"/>
              <c:showSerName val="0"/>
              <c:showPercent val="0"/>
              <c:showBubbleSize val="0"/>
            </c:dLbl>
            <c:dLbl>
              <c:idx val="4"/>
              <c:delete val="1"/>
            </c:dLbl>
            <c:dLbl>
              <c:idx val="5"/>
              <c:layout>
                <c:manualLayout>
                  <c:x val="-1.3888888888888888E-2"/>
                  <c:y val="6.9444444444444406E-2"/>
                </c:manualLayout>
              </c:layout>
              <c:showLegendKey val="0"/>
              <c:showVal val="1"/>
              <c:showCatName val="0"/>
              <c:showSerName val="0"/>
              <c:showPercent val="0"/>
              <c:showBubbleSize val="0"/>
            </c:dLbl>
            <c:txPr>
              <a:bodyPr/>
              <a:lstStyle/>
              <a:p>
                <a:pPr>
                  <a:defRPr sz="1800"/>
                </a:pPr>
                <a:endParaRPr lang="ja-JP"/>
              </a:p>
            </c:txPr>
            <c:showLegendKey val="0"/>
            <c:showVal val="1"/>
            <c:showCatName val="0"/>
            <c:showSerName val="0"/>
            <c:showPercent val="0"/>
            <c:showBubbleSize val="0"/>
            <c:showLeaderLines val="0"/>
          </c:dLbls>
          <c:cat>
            <c:numRef>
              <c:f>Sheet4!$L$5:$Q$5</c:f>
              <c:numCache>
                <c:formatCode>General</c:formatCode>
                <c:ptCount val="6"/>
                <c:pt idx="0">
                  <c:v>0</c:v>
                </c:pt>
                <c:pt idx="1">
                  <c:v>1</c:v>
                </c:pt>
                <c:pt idx="3">
                  <c:v>3</c:v>
                </c:pt>
                <c:pt idx="5">
                  <c:v>5</c:v>
                </c:pt>
              </c:numCache>
            </c:numRef>
          </c:cat>
          <c:val>
            <c:numRef>
              <c:f>Sheet4!$L$6:$Q$6</c:f>
              <c:numCache>
                <c:formatCode>General</c:formatCode>
                <c:ptCount val="6"/>
                <c:pt idx="0">
                  <c:v>15.7</c:v>
                </c:pt>
                <c:pt idx="1">
                  <c:v>25.1</c:v>
                </c:pt>
                <c:pt idx="2">
                  <c:v>35.5</c:v>
                </c:pt>
                <c:pt idx="3">
                  <c:v>45.9</c:v>
                </c:pt>
                <c:pt idx="4">
                  <c:v>56.75</c:v>
                </c:pt>
                <c:pt idx="5">
                  <c:v>67.599999999999994</c:v>
                </c:pt>
              </c:numCache>
            </c:numRef>
          </c:val>
          <c:smooth val="0"/>
        </c:ser>
        <c:dLbls>
          <c:showLegendKey val="0"/>
          <c:showVal val="1"/>
          <c:showCatName val="0"/>
          <c:showSerName val="0"/>
          <c:showPercent val="0"/>
          <c:showBubbleSize val="0"/>
        </c:dLbls>
        <c:marker val="1"/>
        <c:smooth val="0"/>
        <c:axId val="86155648"/>
        <c:axId val="86158720"/>
      </c:lineChart>
      <c:catAx>
        <c:axId val="86155648"/>
        <c:scaling>
          <c:orientation val="minMax"/>
        </c:scaling>
        <c:delete val="0"/>
        <c:axPos val="b"/>
        <c:title>
          <c:tx>
            <c:rich>
              <a:bodyPr/>
              <a:lstStyle/>
              <a:p>
                <a:pPr>
                  <a:defRPr sz="1600"/>
                </a:pPr>
                <a:r>
                  <a:rPr lang="ja-JP" altLang="en-US" sz="1600"/>
                  <a:t>ネットワーク遅延</a:t>
                </a:r>
                <a:r>
                  <a:rPr lang="en-US" altLang="ja-JP" sz="1600"/>
                  <a:t>(ms)</a:t>
                </a:r>
                <a:endParaRPr lang="ja-JP" altLang="en-US" sz="1600"/>
              </a:p>
            </c:rich>
          </c:tx>
          <c:layout/>
          <c:overlay val="0"/>
        </c:title>
        <c:numFmt formatCode="General" sourceLinked="1"/>
        <c:majorTickMark val="in"/>
        <c:minorTickMark val="none"/>
        <c:tickLblPos val="nextTo"/>
        <c:crossAx val="86158720"/>
        <c:crosses val="autoZero"/>
        <c:auto val="1"/>
        <c:lblAlgn val="ctr"/>
        <c:lblOffset val="100"/>
        <c:noMultiLvlLbl val="0"/>
      </c:catAx>
      <c:valAx>
        <c:axId val="86158720"/>
        <c:scaling>
          <c:orientation val="minMax"/>
        </c:scaling>
        <c:delete val="0"/>
        <c:axPos val="l"/>
        <c:title>
          <c:tx>
            <c:rich>
              <a:bodyPr rot="-5400000" vert="horz"/>
              <a:lstStyle/>
              <a:p>
                <a:pPr>
                  <a:defRPr sz="1600"/>
                </a:pPr>
                <a:r>
                  <a:rPr lang="ja-JP" altLang="en-US" sz="1600"/>
                  <a:t>実行時間（分）</a:t>
                </a:r>
              </a:p>
            </c:rich>
          </c:tx>
          <c:layout/>
          <c:overlay val="0"/>
        </c:title>
        <c:numFmt formatCode="General" sourceLinked="1"/>
        <c:majorTickMark val="none"/>
        <c:minorTickMark val="none"/>
        <c:tickLblPos val="nextTo"/>
        <c:txPr>
          <a:bodyPr/>
          <a:lstStyle/>
          <a:p>
            <a:pPr>
              <a:defRPr sz="1200"/>
            </a:pPr>
            <a:endParaRPr lang="ja-JP"/>
          </a:p>
        </c:txPr>
        <c:crossAx val="86155648"/>
        <c:crosses val="autoZero"/>
        <c:crossBetween val="midCat"/>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tx>
            <c:v>管理VM</c:v>
          </c:tx>
          <c:spPr>
            <a:ln>
              <a:solidFill>
                <a:schemeClr val="accent1"/>
              </a:solidFill>
            </a:ln>
          </c:spPr>
          <c:marker>
            <c:symbol val="none"/>
          </c:marker>
          <c:val>
            <c:numRef>
              <c:f>Sheet4!$J$2:$J$563</c:f>
              <c:numCache>
                <c:formatCode>General</c:formatCode>
                <c:ptCount val="562"/>
                <c:pt idx="0">
                  <c:v>126.89999999999999</c:v>
                </c:pt>
                <c:pt idx="1">
                  <c:v>164.2</c:v>
                </c:pt>
                <c:pt idx="2">
                  <c:v>161.1</c:v>
                </c:pt>
                <c:pt idx="3">
                  <c:v>154.5</c:v>
                </c:pt>
                <c:pt idx="4">
                  <c:v>122.6</c:v>
                </c:pt>
                <c:pt idx="5">
                  <c:v>121.89999999999999</c:v>
                </c:pt>
                <c:pt idx="6">
                  <c:v>109.3</c:v>
                </c:pt>
                <c:pt idx="7">
                  <c:v>117.8</c:v>
                </c:pt>
                <c:pt idx="8">
                  <c:v>110.1</c:v>
                </c:pt>
                <c:pt idx="9">
                  <c:v>119.1</c:v>
                </c:pt>
                <c:pt idx="10">
                  <c:v>105.1</c:v>
                </c:pt>
                <c:pt idx="11">
                  <c:v>125.3</c:v>
                </c:pt>
                <c:pt idx="12">
                  <c:v>97.399999999999991</c:v>
                </c:pt>
                <c:pt idx="13">
                  <c:v>123.4</c:v>
                </c:pt>
                <c:pt idx="14">
                  <c:v>75.899999999999991</c:v>
                </c:pt>
                <c:pt idx="15">
                  <c:v>127.5</c:v>
                </c:pt>
                <c:pt idx="16">
                  <c:v>90.399999999999991</c:v>
                </c:pt>
                <c:pt idx="17">
                  <c:v>123.1</c:v>
                </c:pt>
                <c:pt idx="18">
                  <c:v>119.39999999999999</c:v>
                </c:pt>
                <c:pt idx="19">
                  <c:v>130.29999999999998</c:v>
                </c:pt>
                <c:pt idx="20">
                  <c:v>124.6</c:v>
                </c:pt>
                <c:pt idx="21">
                  <c:v>124.3</c:v>
                </c:pt>
                <c:pt idx="22">
                  <c:v>136.6</c:v>
                </c:pt>
                <c:pt idx="23">
                  <c:v>147.69999999999999</c:v>
                </c:pt>
                <c:pt idx="24">
                  <c:v>138.1</c:v>
                </c:pt>
                <c:pt idx="25">
                  <c:v>135.4</c:v>
                </c:pt>
                <c:pt idx="26">
                  <c:v>117.5</c:v>
                </c:pt>
                <c:pt idx="27">
                  <c:v>116</c:v>
                </c:pt>
                <c:pt idx="28">
                  <c:v>107.39999999999999</c:v>
                </c:pt>
                <c:pt idx="29">
                  <c:v>109.3</c:v>
                </c:pt>
                <c:pt idx="30">
                  <c:v>117.5</c:v>
                </c:pt>
                <c:pt idx="31">
                  <c:v>129.19999999999999</c:v>
                </c:pt>
                <c:pt idx="32">
                  <c:v>138.69999999999999</c:v>
                </c:pt>
                <c:pt idx="33">
                  <c:v>109.69999999999999</c:v>
                </c:pt>
                <c:pt idx="34">
                  <c:v>123.3</c:v>
                </c:pt>
                <c:pt idx="35">
                  <c:v>124</c:v>
                </c:pt>
                <c:pt idx="36">
                  <c:v>119</c:v>
                </c:pt>
                <c:pt idx="37">
                  <c:v>112.69999999999999</c:v>
                </c:pt>
                <c:pt idx="38">
                  <c:v>108.8</c:v>
                </c:pt>
                <c:pt idx="39">
                  <c:v>101.3</c:v>
                </c:pt>
                <c:pt idx="40">
                  <c:v>118.39999999999999</c:v>
                </c:pt>
                <c:pt idx="41">
                  <c:v>115.60000000000001</c:v>
                </c:pt>
                <c:pt idx="42">
                  <c:v>108.5</c:v>
                </c:pt>
                <c:pt idx="43">
                  <c:v>103.3</c:v>
                </c:pt>
                <c:pt idx="44">
                  <c:v>113.7</c:v>
                </c:pt>
                <c:pt idx="45">
                  <c:v>116</c:v>
                </c:pt>
                <c:pt idx="46">
                  <c:v>119.8</c:v>
                </c:pt>
                <c:pt idx="47">
                  <c:v>123.39999999999999</c:v>
                </c:pt>
                <c:pt idx="48">
                  <c:v>121.3</c:v>
                </c:pt>
                <c:pt idx="49">
                  <c:v>94.899999999999991</c:v>
                </c:pt>
                <c:pt idx="50">
                  <c:v>114</c:v>
                </c:pt>
                <c:pt idx="51">
                  <c:v>138.19999999999999</c:v>
                </c:pt>
                <c:pt idx="52">
                  <c:v>104.5</c:v>
                </c:pt>
                <c:pt idx="53">
                  <c:v>123.69999999999999</c:v>
                </c:pt>
                <c:pt idx="54">
                  <c:v>109.3</c:v>
                </c:pt>
                <c:pt idx="55">
                  <c:v>98.1</c:v>
                </c:pt>
                <c:pt idx="56">
                  <c:v>96.6</c:v>
                </c:pt>
                <c:pt idx="57">
                  <c:v>127.1</c:v>
                </c:pt>
                <c:pt idx="58">
                  <c:v>134.19999999999999</c:v>
                </c:pt>
                <c:pt idx="59">
                  <c:v>108.1</c:v>
                </c:pt>
                <c:pt idx="60">
                  <c:v>101</c:v>
                </c:pt>
                <c:pt idx="61">
                  <c:v>117.2</c:v>
                </c:pt>
                <c:pt idx="62">
                  <c:v>115.3</c:v>
                </c:pt>
                <c:pt idx="63">
                  <c:v>101.3</c:v>
                </c:pt>
                <c:pt idx="64">
                  <c:v>112.69999999999999</c:v>
                </c:pt>
                <c:pt idx="65">
                  <c:v>109.5</c:v>
                </c:pt>
                <c:pt idx="66">
                  <c:v>118.5</c:v>
                </c:pt>
                <c:pt idx="67">
                  <c:v>119.5</c:v>
                </c:pt>
                <c:pt idx="68">
                  <c:v>120.89999999999999</c:v>
                </c:pt>
                <c:pt idx="69">
                  <c:v>116.69999999999999</c:v>
                </c:pt>
                <c:pt idx="70">
                  <c:v>122</c:v>
                </c:pt>
                <c:pt idx="71">
                  <c:v>114.39999999999999</c:v>
                </c:pt>
                <c:pt idx="72">
                  <c:v>105.8</c:v>
                </c:pt>
                <c:pt idx="73">
                  <c:v>119.89999999999999</c:v>
                </c:pt>
                <c:pt idx="74">
                  <c:v>115.6</c:v>
                </c:pt>
                <c:pt idx="75">
                  <c:v>123.1</c:v>
                </c:pt>
                <c:pt idx="76">
                  <c:v>124.1</c:v>
                </c:pt>
                <c:pt idx="77">
                  <c:v>122.39999999999999</c:v>
                </c:pt>
                <c:pt idx="78">
                  <c:v>114.8</c:v>
                </c:pt>
                <c:pt idx="79">
                  <c:v>125.6</c:v>
                </c:pt>
                <c:pt idx="80">
                  <c:v>118.39999999999999</c:v>
                </c:pt>
                <c:pt idx="81">
                  <c:v>100.8</c:v>
                </c:pt>
                <c:pt idx="82">
                  <c:v>104.89999999999999</c:v>
                </c:pt>
                <c:pt idx="83">
                  <c:v>104.19999999999999</c:v>
                </c:pt>
                <c:pt idx="84">
                  <c:v>97.5</c:v>
                </c:pt>
                <c:pt idx="85">
                  <c:v>110.3</c:v>
                </c:pt>
                <c:pt idx="86">
                  <c:v>104.8</c:v>
                </c:pt>
                <c:pt idx="87">
                  <c:v>101.39999999999999</c:v>
                </c:pt>
                <c:pt idx="88">
                  <c:v>98.3</c:v>
                </c:pt>
                <c:pt idx="89">
                  <c:v>102</c:v>
                </c:pt>
                <c:pt idx="90">
                  <c:v>107.39999999999999</c:v>
                </c:pt>
                <c:pt idx="91">
                  <c:v>111.69999999999999</c:v>
                </c:pt>
                <c:pt idx="92">
                  <c:v>112.39999999999999</c:v>
                </c:pt>
                <c:pt idx="93">
                  <c:v>112.8</c:v>
                </c:pt>
                <c:pt idx="94">
                  <c:v>108.6</c:v>
                </c:pt>
                <c:pt idx="95">
                  <c:v>112.69999999999999</c:v>
                </c:pt>
                <c:pt idx="96">
                  <c:v>120.3</c:v>
                </c:pt>
                <c:pt idx="97">
                  <c:v>102.3</c:v>
                </c:pt>
                <c:pt idx="98">
                  <c:v>127.8</c:v>
                </c:pt>
                <c:pt idx="99">
                  <c:v>56.300000000000004</c:v>
                </c:pt>
                <c:pt idx="100">
                  <c:v>58.4</c:v>
                </c:pt>
                <c:pt idx="101">
                  <c:v>87.5</c:v>
                </c:pt>
                <c:pt idx="102">
                  <c:v>124.1</c:v>
                </c:pt>
                <c:pt idx="103">
                  <c:v>133.29999999999998</c:v>
                </c:pt>
                <c:pt idx="104">
                  <c:v>120.89999999999999</c:v>
                </c:pt>
                <c:pt idx="105">
                  <c:v>125.6</c:v>
                </c:pt>
                <c:pt idx="106">
                  <c:v>122.5</c:v>
                </c:pt>
                <c:pt idx="107">
                  <c:v>113</c:v>
                </c:pt>
                <c:pt idx="108">
                  <c:v>142.39999999999998</c:v>
                </c:pt>
                <c:pt idx="109">
                  <c:v>170.6</c:v>
                </c:pt>
                <c:pt idx="110">
                  <c:v>113.5</c:v>
                </c:pt>
                <c:pt idx="111">
                  <c:v>118.19999999999999</c:v>
                </c:pt>
                <c:pt idx="112">
                  <c:v>116.39999999999999</c:v>
                </c:pt>
                <c:pt idx="113">
                  <c:v>116.8</c:v>
                </c:pt>
                <c:pt idx="114">
                  <c:v>122.2</c:v>
                </c:pt>
                <c:pt idx="115">
                  <c:v>118.6</c:v>
                </c:pt>
                <c:pt idx="116">
                  <c:v>120.5</c:v>
                </c:pt>
                <c:pt idx="117">
                  <c:v>111.39999999999999</c:v>
                </c:pt>
                <c:pt idx="118">
                  <c:v>114.89999999999999</c:v>
                </c:pt>
                <c:pt idx="119">
                  <c:v>114.3</c:v>
                </c:pt>
                <c:pt idx="120">
                  <c:v>125.8</c:v>
                </c:pt>
                <c:pt idx="121">
                  <c:v>113.3</c:v>
                </c:pt>
                <c:pt idx="122">
                  <c:v>100.6</c:v>
                </c:pt>
                <c:pt idx="123">
                  <c:v>115</c:v>
                </c:pt>
                <c:pt idx="124">
                  <c:v>120.3</c:v>
                </c:pt>
                <c:pt idx="125">
                  <c:v>114.5</c:v>
                </c:pt>
                <c:pt idx="126">
                  <c:v>121.6</c:v>
                </c:pt>
                <c:pt idx="127">
                  <c:v>107</c:v>
                </c:pt>
                <c:pt idx="128">
                  <c:v>112.1</c:v>
                </c:pt>
                <c:pt idx="129">
                  <c:v>115.6</c:v>
                </c:pt>
                <c:pt idx="130">
                  <c:v>116.1</c:v>
                </c:pt>
                <c:pt idx="131">
                  <c:v>117.3</c:v>
                </c:pt>
                <c:pt idx="132">
                  <c:v>112.3</c:v>
                </c:pt>
                <c:pt idx="133">
                  <c:v>131.9</c:v>
                </c:pt>
                <c:pt idx="134">
                  <c:v>114.8</c:v>
                </c:pt>
                <c:pt idx="135">
                  <c:v>114.69999999999999</c:v>
                </c:pt>
                <c:pt idx="136">
                  <c:v>142.79999999999998</c:v>
                </c:pt>
                <c:pt idx="137">
                  <c:v>174</c:v>
                </c:pt>
                <c:pt idx="138">
                  <c:v>148.79999999999998</c:v>
                </c:pt>
                <c:pt idx="139">
                  <c:v>114.8</c:v>
                </c:pt>
                <c:pt idx="140">
                  <c:v>121.10000000000001</c:v>
                </c:pt>
                <c:pt idx="141">
                  <c:v>121.9</c:v>
                </c:pt>
                <c:pt idx="142">
                  <c:v>117.89999999999999</c:v>
                </c:pt>
                <c:pt idx="143">
                  <c:v>115.6</c:v>
                </c:pt>
                <c:pt idx="144">
                  <c:v>115.5</c:v>
                </c:pt>
                <c:pt idx="145">
                  <c:v>111.19999999999999</c:v>
                </c:pt>
                <c:pt idx="146">
                  <c:v>117.89999999999999</c:v>
                </c:pt>
                <c:pt idx="147">
                  <c:v>92.3</c:v>
                </c:pt>
                <c:pt idx="148">
                  <c:v>96.399999999999991</c:v>
                </c:pt>
                <c:pt idx="149">
                  <c:v>85.199999999999989</c:v>
                </c:pt>
                <c:pt idx="150">
                  <c:v>96.699999999999989</c:v>
                </c:pt>
                <c:pt idx="151">
                  <c:v>105.5</c:v>
                </c:pt>
                <c:pt idx="152">
                  <c:v>136</c:v>
                </c:pt>
                <c:pt idx="153">
                  <c:v>111.3</c:v>
                </c:pt>
                <c:pt idx="154">
                  <c:v>107.69999999999999</c:v>
                </c:pt>
                <c:pt idx="155">
                  <c:v>105.3</c:v>
                </c:pt>
                <c:pt idx="156">
                  <c:v>89</c:v>
                </c:pt>
                <c:pt idx="157">
                  <c:v>95.699999999999989</c:v>
                </c:pt>
                <c:pt idx="158">
                  <c:v>120</c:v>
                </c:pt>
                <c:pt idx="159">
                  <c:v>109.69999999999999</c:v>
                </c:pt>
                <c:pt idx="160">
                  <c:v>109.39999999999999</c:v>
                </c:pt>
                <c:pt idx="161">
                  <c:v>111.8</c:v>
                </c:pt>
                <c:pt idx="162">
                  <c:v>109</c:v>
                </c:pt>
                <c:pt idx="163">
                  <c:v>112.19999999999999</c:v>
                </c:pt>
                <c:pt idx="164">
                  <c:v>84.7</c:v>
                </c:pt>
                <c:pt idx="165">
                  <c:v>105.3</c:v>
                </c:pt>
                <c:pt idx="166">
                  <c:v>66.599999999999994</c:v>
                </c:pt>
                <c:pt idx="167">
                  <c:v>106.89999999999999</c:v>
                </c:pt>
                <c:pt idx="168">
                  <c:v>100.69999999999999</c:v>
                </c:pt>
                <c:pt idx="169">
                  <c:v>114.19999999999999</c:v>
                </c:pt>
                <c:pt idx="170">
                  <c:v>111.69999999999999</c:v>
                </c:pt>
                <c:pt idx="171">
                  <c:v>108.8</c:v>
                </c:pt>
                <c:pt idx="172">
                  <c:v>92.5</c:v>
                </c:pt>
                <c:pt idx="173">
                  <c:v>82.3</c:v>
                </c:pt>
                <c:pt idx="174">
                  <c:v>103.8</c:v>
                </c:pt>
                <c:pt idx="175">
                  <c:v>100.3</c:v>
                </c:pt>
                <c:pt idx="176">
                  <c:v>106</c:v>
                </c:pt>
                <c:pt idx="177">
                  <c:v>110.6</c:v>
                </c:pt>
                <c:pt idx="178">
                  <c:v>100.3</c:v>
                </c:pt>
                <c:pt idx="179">
                  <c:v>122</c:v>
                </c:pt>
                <c:pt idx="180">
                  <c:v>100.7</c:v>
                </c:pt>
                <c:pt idx="181">
                  <c:v>100.5</c:v>
                </c:pt>
                <c:pt idx="182">
                  <c:v>87.3</c:v>
                </c:pt>
                <c:pt idx="183">
                  <c:v>106.5</c:v>
                </c:pt>
                <c:pt idx="184">
                  <c:v>110.39999999999999</c:v>
                </c:pt>
                <c:pt idx="185">
                  <c:v>117.1</c:v>
                </c:pt>
                <c:pt idx="186">
                  <c:v>111.1</c:v>
                </c:pt>
                <c:pt idx="187">
                  <c:v>86.399999999999991</c:v>
                </c:pt>
                <c:pt idx="188">
                  <c:v>100.19999999999999</c:v>
                </c:pt>
                <c:pt idx="189">
                  <c:v>109.5</c:v>
                </c:pt>
                <c:pt idx="190">
                  <c:v>92.8</c:v>
                </c:pt>
                <c:pt idx="191">
                  <c:v>115.3</c:v>
                </c:pt>
                <c:pt idx="192">
                  <c:v>102.3</c:v>
                </c:pt>
                <c:pt idx="193">
                  <c:v>122</c:v>
                </c:pt>
                <c:pt idx="194">
                  <c:v>119.19999999999999</c:v>
                </c:pt>
                <c:pt idx="195">
                  <c:v>119.19999999999999</c:v>
                </c:pt>
                <c:pt idx="196">
                  <c:v>100.3</c:v>
                </c:pt>
                <c:pt idx="197">
                  <c:v>125.1</c:v>
                </c:pt>
                <c:pt idx="198">
                  <c:v>115.10000000000001</c:v>
                </c:pt>
                <c:pt idx="199">
                  <c:v>127.1</c:v>
                </c:pt>
                <c:pt idx="200">
                  <c:v>114.4</c:v>
                </c:pt>
                <c:pt idx="201">
                  <c:v>124.9</c:v>
                </c:pt>
                <c:pt idx="202">
                  <c:v>118.5</c:v>
                </c:pt>
                <c:pt idx="203">
                  <c:v>106.69999999999999</c:v>
                </c:pt>
                <c:pt idx="204">
                  <c:v>114.5</c:v>
                </c:pt>
                <c:pt idx="205">
                  <c:v>117.69999999999999</c:v>
                </c:pt>
                <c:pt idx="206">
                  <c:v>115.1</c:v>
                </c:pt>
                <c:pt idx="207">
                  <c:v>135</c:v>
                </c:pt>
                <c:pt idx="208">
                  <c:v>100</c:v>
                </c:pt>
                <c:pt idx="209">
                  <c:v>101</c:v>
                </c:pt>
                <c:pt idx="210">
                  <c:v>97.899999999999991</c:v>
                </c:pt>
                <c:pt idx="211">
                  <c:v>112</c:v>
                </c:pt>
                <c:pt idx="212">
                  <c:v>112.89999999999999</c:v>
                </c:pt>
                <c:pt idx="213">
                  <c:v>78.599999999999994</c:v>
                </c:pt>
                <c:pt idx="214">
                  <c:v>97.6</c:v>
                </c:pt>
                <c:pt idx="215">
                  <c:v>108.69999999999999</c:v>
                </c:pt>
                <c:pt idx="216">
                  <c:v>121.8</c:v>
                </c:pt>
                <c:pt idx="217">
                  <c:v>109.1</c:v>
                </c:pt>
                <c:pt idx="218">
                  <c:v>115.89999999999999</c:v>
                </c:pt>
                <c:pt idx="219">
                  <c:v>100.19999999999999</c:v>
                </c:pt>
                <c:pt idx="220">
                  <c:v>116.3</c:v>
                </c:pt>
                <c:pt idx="221">
                  <c:v>112.8</c:v>
                </c:pt>
                <c:pt idx="222">
                  <c:v>129.9</c:v>
                </c:pt>
                <c:pt idx="223">
                  <c:v>172.7</c:v>
                </c:pt>
                <c:pt idx="224">
                  <c:v>142</c:v>
                </c:pt>
                <c:pt idx="225">
                  <c:v>86.3</c:v>
                </c:pt>
                <c:pt idx="226">
                  <c:v>110.5</c:v>
                </c:pt>
                <c:pt idx="227">
                  <c:v>130.19999999999999</c:v>
                </c:pt>
                <c:pt idx="228">
                  <c:v>109.3</c:v>
                </c:pt>
                <c:pt idx="229">
                  <c:v>149.79999999999998</c:v>
                </c:pt>
                <c:pt idx="230">
                  <c:v>161.19999999999999</c:v>
                </c:pt>
                <c:pt idx="231">
                  <c:v>113.6</c:v>
                </c:pt>
                <c:pt idx="232">
                  <c:v>118.8</c:v>
                </c:pt>
                <c:pt idx="233">
                  <c:v>123.19999999999999</c:v>
                </c:pt>
                <c:pt idx="234">
                  <c:v>109.6</c:v>
                </c:pt>
                <c:pt idx="235">
                  <c:v>67.699999999999989</c:v>
                </c:pt>
                <c:pt idx="236">
                  <c:v>136.29999999999998</c:v>
                </c:pt>
                <c:pt idx="237">
                  <c:v>120.8</c:v>
                </c:pt>
                <c:pt idx="238">
                  <c:v>115.69999999999999</c:v>
                </c:pt>
                <c:pt idx="239">
                  <c:v>81.8</c:v>
                </c:pt>
                <c:pt idx="240">
                  <c:v>110.7</c:v>
                </c:pt>
                <c:pt idx="241">
                  <c:v>121.3</c:v>
                </c:pt>
                <c:pt idx="242">
                  <c:v>127.4</c:v>
                </c:pt>
                <c:pt idx="243">
                  <c:v>134.19999999999999</c:v>
                </c:pt>
                <c:pt idx="244">
                  <c:v>103.10000000000001</c:v>
                </c:pt>
                <c:pt idx="245">
                  <c:v>115.5</c:v>
                </c:pt>
                <c:pt idx="246">
                  <c:v>118.89999999999999</c:v>
                </c:pt>
                <c:pt idx="247">
                  <c:v>132.79999999999998</c:v>
                </c:pt>
                <c:pt idx="248">
                  <c:v>121.1</c:v>
                </c:pt>
                <c:pt idx="249">
                  <c:v>95.399999999999991</c:v>
                </c:pt>
                <c:pt idx="250">
                  <c:v>113.1</c:v>
                </c:pt>
                <c:pt idx="251">
                  <c:v>127.39999999999999</c:v>
                </c:pt>
                <c:pt idx="252">
                  <c:v>121.8</c:v>
                </c:pt>
                <c:pt idx="253">
                  <c:v>125.69999999999999</c:v>
                </c:pt>
                <c:pt idx="254">
                  <c:v>141.69999999999999</c:v>
                </c:pt>
                <c:pt idx="255">
                  <c:v>125</c:v>
                </c:pt>
                <c:pt idx="256">
                  <c:v>134.4</c:v>
                </c:pt>
                <c:pt idx="257">
                  <c:v>127</c:v>
                </c:pt>
                <c:pt idx="258">
                  <c:v>121.2</c:v>
                </c:pt>
                <c:pt idx="259">
                  <c:v>131</c:v>
                </c:pt>
                <c:pt idx="260">
                  <c:v>128.69999999999999</c:v>
                </c:pt>
                <c:pt idx="261">
                  <c:v>128.79999999999998</c:v>
                </c:pt>
                <c:pt idx="262">
                  <c:v>124.89999999999999</c:v>
                </c:pt>
                <c:pt idx="263">
                  <c:v>125</c:v>
                </c:pt>
                <c:pt idx="264">
                  <c:v>128.19999999999999</c:v>
                </c:pt>
                <c:pt idx="265">
                  <c:v>120.69999999999999</c:v>
                </c:pt>
                <c:pt idx="266">
                  <c:v>136.29999999999998</c:v>
                </c:pt>
                <c:pt idx="267">
                  <c:v>141.1</c:v>
                </c:pt>
                <c:pt idx="268">
                  <c:v>136.1</c:v>
                </c:pt>
                <c:pt idx="269">
                  <c:v>127.8</c:v>
                </c:pt>
                <c:pt idx="270">
                  <c:v>115.5</c:v>
                </c:pt>
                <c:pt idx="271">
                  <c:v>112.89999999999999</c:v>
                </c:pt>
                <c:pt idx="272">
                  <c:v>113</c:v>
                </c:pt>
                <c:pt idx="273">
                  <c:v>106.89999999999999</c:v>
                </c:pt>
                <c:pt idx="274">
                  <c:v>117.6</c:v>
                </c:pt>
                <c:pt idx="275">
                  <c:v>112.89999999999999</c:v>
                </c:pt>
                <c:pt idx="276">
                  <c:v>123.1</c:v>
                </c:pt>
                <c:pt idx="277">
                  <c:v>112.89999999999999</c:v>
                </c:pt>
                <c:pt idx="278">
                  <c:v>115.89999999999999</c:v>
                </c:pt>
                <c:pt idx="279">
                  <c:v>157.6</c:v>
                </c:pt>
                <c:pt idx="280">
                  <c:v>178.5</c:v>
                </c:pt>
                <c:pt idx="281">
                  <c:v>179</c:v>
                </c:pt>
                <c:pt idx="282">
                  <c:v>176.2</c:v>
                </c:pt>
                <c:pt idx="283">
                  <c:v>172.2</c:v>
                </c:pt>
                <c:pt idx="284">
                  <c:v>180.2</c:v>
                </c:pt>
                <c:pt idx="285">
                  <c:v>179.1</c:v>
                </c:pt>
                <c:pt idx="286">
                  <c:v>179.29999999999998</c:v>
                </c:pt>
                <c:pt idx="287">
                  <c:v>178.1</c:v>
                </c:pt>
                <c:pt idx="288">
                  <c:v>121.69999999999999</c:v>
                </c:pt>
                <c:pt idx="289">
                  <c:v>129.6</c:v>
                </c:pt>
                <c:pt idx="290">
                  <c:v>114</c:v>
                </c:pt>
                <c:pt idx="291">
                  <c:v>110.6</c:v>
                </c:pt>
                <c:pt idx="292">
                  <c:v>116.89999999999999</c:v>
                </c:pt>
                <c:pt idx="293">
                  <c:v>129.79999999999998</c:v>
                </c:pt>
                <c:pt idx="294">
                  <c:v>132.6</c:v>
                </c:pt>
                <c:pt idx="295">
                  <c:v>123.19999999999999</c:v>
                </c:pt>
                <c:pt idx="296">
                  <c:v>103.69999999999999</c:v>
                </c:pt>
                <c:pt idx="297">
                  <c:v>107.1</c:v>
                </c:pt>
                <c:pt idx="298">
                  <c:v>118.39999999999999</c:v>
                </c:pt>
                <c:pt idx="299">
                  <c:v>117.69999999999999</c:v>
                </c:pt>
                <c:pt idx="300">
                  <c:v>126.60000000000001</c:v>
                </c:pt>
                <c:pt idx="301">
                  <c:v>120.8</c:v>
                </c:pt>
                <c:pt idx="302">
                  <c:v>172.2</c:v>
                </c:pt>
                <c:pt idx="303">
                  <c:v>168.7</c:v>
                </c:pt>
                <c:pt idx="304">
                  <c:v>106.6</c:v>
                </c:pt>
                <c:pt idx="305">
                  <c:v>112.89999999999999</c:v>
                </c:pt>
                <c:pt idx="306">
                  <c:v>122.1</c:v>
                </c:pt>
                <c:pt idx="307">
                  <c:v>116.69999999999999</c:v>
                </c:pt>
                <c:pt idx="308">
                  <c:v>112.89999999999999</c:v>
                </c:pt>
                <c:pt idx="309">
                  <c:v>115.6</c:v>
                </c:pt>
                <c:pt idx="310">
                  <c:v>118.3</c:v>
                </c:pt>
                <c:pt idx="311">
                  <c:v>106.1</c:v>
                </c:pt>
                <c:pt idx="312">
                  <c:v>119</c:v>
                </c:pt>
                <c:pt idx="313">
                  <c:v>88.899999999999991</c:v>
                </c:pt>
                <c:pt idx="314">
                  <c:v>114.6</c:v>
                </c:pt>
                <c:pt idx="315">
                  <c:v>81.5</c:v>
                </c:pt>
                <c:pt idx="316">
                  <c:v>88.199999999999989</c:v>
                </c:pt>
                <c:pt idx="317">
                  <c:v>103.3</c:v>
                </c:pt>
                <c:pt idx="318">
                  <c:v>134</c:v>
                </c:pt>
                <c:pt idx="319">
                  <c:v>104</c:v>
                </c:pt>
                <c:pt idx="320">
                  <c:v>113.1</c:v>
                </c:pt>
                <c:pt idx="321">
                  <c:v>87.199999999999989</c:v>
                </c:pt>
                <c:pt idx="322">
                  <c:v>84.6</c:v>
                </c:pt>
                <c:pt idx="323">
                  <c:v>100.1</c:v>
                </c:pt>
                <c:pt idx="324">
                  <c:v>122.9</c:v>
                </c:pt>
                <c:pt idx="325">
                  <c:v>112.89999999999999</c:v>
                </c:pt>
                <c:pt idx="326">
                  <c:v>105.89999999999999</c:v>
                </c:pt>
                <c:pt idx="327">
                  <c:v>113.5</c:v>
                </c:pt>
                <c:pt idx="328">
                  <c:v>107.89999999999999</c:v>
                </c:pt>
                <c:pt idx="329">
                  <c:v>112.69999999999999</c:v>
                </c:pt>
                <c:pt idx="330">
                  <c:v>83.8</c:v>
                </c:pt>
                <c:pt idx="331">
                  <c:v>99.3</c:v>
                </c:pt>
                <c:pt idx="332">
                  <c:v>62</c:v>
                </c:pt>
                <c:pt idx="333">
                  <c:v>101.89999999999999</c:v>
                </c:pt>
                <c:pt idx="334">
                  <c:v>99.5</c:v>
                </c:pt>
                <c:pt idx="335">
                  <c:v>109.69999999999999</c:v>
                </c:pt>
                <c:pt idx="336">
                  <c:v>111.3</c:v>
                </c:pt>
                <c:pt idx="337">
                  <c:v>107.6</c:v>
                </c:pt>
                <c:pt idx="338">
                  <c:v>104.69999999999999</c:v>
                </c:pt>
                <c:pt idx="339">
                  <c:v>70.099999999999994</c:v>
                </c:pt>
                <c:pt idx="340">
                  <c:v>106.3</c:v>
                </c:pt>
                <c:pt idx="341">
                  <c:v>101.1</c:v>
                </c:pt>
                <c:pt idx="342">
                  <c:v>108.39999999999999</c:v>
                </c:pt>
                <c:pt idx="343">
                  <c:v>109.5</c:v>
                </c:pt>
                <c:pt idx="344">
                  <c:v>101.1</c:v>
                </c:pt>
                <c:pt idx="345">
                  <c:v>115.3</c:v>
                </c:pt>
                <c:pt idx="346">
                  <c:v>115.89999999999999</c:v>
                </c:pt>
                <c:pt idx="347">
                  <c:v>111.39999999999999</c:v>
                </c:pt>
                <c:pt idx="348">
                  <c:v>103.2</c:v>
                </c:pt>
                <c:pt idx="349">
                  <c:v>94.8</c:v>
                </c:pt>
                <c:pt idx="350">
                  <c:v>110.6</c:v>
                </c:pt>
                <c:pt idx="351">
                  <c:v>113.39999999999999</c:v>
                </c:pt>
                <c:pt idx="352">
                  <c:v>118.3</c:v>
                </c:pt>
                <c:pt idx="353">
                  <c:v>93.699999999999989</c:v>
                </c:pt>
                <c:pt idx="354">
                  <c:v>112</c:v>
                </c:pt>
                <c:pt idx="355">
                  <c:v>107.89999999999999</c:v>
                </c:pt>
                <c:pt idx="356">
                  <c:v>103.6</c:v>
                </c:pt>
                <c:pt idx="357">
                  <c:v>126.19999999999999</c:v>
                </c:pt>
                <c:pt idx="358">
                  <c:v>113.69999999999999</c:v>
                </c:pt>
                <c:pt idx="359">
                  <c:v>124.1</c:v>
                </c:pt>
                <c:pt idx="360">
                  <c:v>118</c:v>
                </c:pt>
                <c:pt idx="361">
                  <c:v>114.89999999999999</c:v>
                </c:pt>
                <c:pt idx="362">
                  <c:v>106.6</c:v>
                </c:pt>
                <c:pt idx="363">
                  <c:v>120.89999999999999</c:v>
                </c:pt>
                <c:pt idx="364">
                  <c:v>121</c:v>
                </c:pt>
                <c:pt idx="365">
                  <c:v>121.1</c:v>
                </c:pt>
                <c:pt idx="366">
                  <c:v>108.39999999999999</c:v>
                </c:pt>
                <c:pt idx="367">
                  <c:v>123.19999999999999</c:v>
                </c:pt>
                <c:pt idx="368">
                  <c:v>113</c:v>
                </c:pt>
                <c:pt idx="369">
                  <c:v>113.5</c:v>
                </c:pt>
                <c:pt idx="370">
                  <c:v>113.1</c:v>
                </c:pt>
                <c:pt idx="371">
                  <c:v>118.6</c:v>
                </c:pt>
                <c:pt idx="372">
                  <c:v>117.89999999999999</c:v>
                </c:pt>
                <c:pt idx="373">
                  <c:v>133.19999999999999</c:v>
                </c:pt>
                <c:pt idx="374">
                  <c:v>117.5</c:v>
                </c:pt>
                <c:pt idx="375">
                  <c:v>100.3</c:v>
                </c:pt>
                <c:pt idx="376">
                  <c:v>99.399999999999991</c:v>
                </c:pt>
                <c:pt idx="377">
                  <c:v>109</c:v>
                </c:pt>
                <c:pt idx="378">
                  <c:v>111.6</c:v>
                </c:pt>
                <c:pt idx="379">
                  <c:v>90.6</c:v>
                </c:pt>
                <c:pt idx="380">
                  <c:v>99.199999999999989</c:v>
                </c:pt>
                <c:pt idx="381">
                  <c:v>93.8</c:v>
                </c:pt>
                <c:pt idx="382">
                  <c:v>122.6</c:v>
                </c:pt>
                <c:pt idx="383">
                  <c:v>121.19999999999999</c:v>
                </c:pt>
                <c:pt idx="384">
                  <c:v>106.8</c:v>
                </c:pt>
                <c:pt idx="385">
                  <c:v>101.89999999999999</c:v>
                </c:pt>
                <c:pt idx="386">
                  <c:v>116.3</c:v>
                </c:pt>
                <c:pt idx="387">
                  <c:v>110.19999999999999</c:v>
                </c:pt>
                <c:pt idx="388">
                  <c:v>112.39999999999999</c:v>
                </c:pt>
                <c:pt idx="389">
                  <c:v>163.6</c:v>
                </c:pt>
                <c:pt idx="390">
                  <c:v>176.79999999999998</c:v>
                </c:pt>
                <c:pt idx="391">
                  <c:v>125.1</c:v>
                </c:pt>
                <c:pt idx="392">
                  <c:v>117.1</c:v>
                </c:pt>
                <c:pt idx="393">
                  <c:v>121</c:v>
                </c:pt>
                <c:pt idx="394">
                  <c:v>113.1</c:v>
                </c:pt>
                <c:pt idx="395">
                  <c:v>121.6</c:v>
                </c:pt>
                <c:pt idx="396">
                  <c:v>108.3</c:v>
                </c:pt>
                <c:pt idx="397">
                  <c:v>108.9</c:v>
                </c:pt>
                <c:pt idx="398">
                  <c:v>143</c:v>
                </c:pt>
                <c:pt idx="399">
                  <c:v>145</c:v>
                </c:pt>
                <c:pt idx="400">
                  <c:v>144.79999999999998</c:v>
                </c:pt>
                <c:pt idx="401">
                  <c:v>145.69999999999999</c:v>
                </c:pt>
                <c:pt idx="402">
                  <c:v>144.9</c:v>
                </c:pt>
                <c:pt idx="403">
                  <c:v>142.1</c:v>
                </c:pt>
                <c:pt idx="404">
                  <c:v>131.1</c:v>
                </c:pt>
                <c:pt idx="405">
                  <c:v>63.4</c:v>
                </c:pt>
                <c:pt idx="406">
                  <c:v>9</c:v>
                </c:pt>
              </c:numCache>
            </c:numRef>
          </c:val>
          <c:smooth val="0"/>
        </c:ser>
        <c:ser>
          <c:idx val="2"/>
          <c:order val="1"/>
          <c:tx>
            <c:v>ユーザVM</c:v>
          </c:tx>
          <c:spPr>
            <a:ln>
              <a:solidFill>
                <a:schemeClr val="accent2"/>
              </a:solidFill>
            </a:ln>
          </c:spPr>
          <c:marker>
            <c:symbol val="none"/>
          </c:marker>
          <c:val>
            <c:numRef>
              <c:f>Sheet4!$N$2:$N$563</c:f>
              <c:numCache>
                <c:formatCode>General</c:formatCode>
                <c:ptCount val="562"/>
                <c:pt idx="0">
                  <c:v>54.8</c:v>
                </c:pt>
                <c:pt idx="1">
                  <c:v>107</c:v>
                </c:pt>
                <c:pt idx="2">
                  <c:v>41</c:v>
                </c:pt>
                <c:pt idx="3">
                  <c:v>21.3</c:v>
                </c:pt>
                <c:pt idx="4">
                  <c:v>52.699999999999996</c:v>
                </c:pt>
                <c:pt idx="5">
                  <c:v>105.39999999999999</c:v>
                </c:pt>
                <c:pt idx="6">
                  <c:v>99.2</c:v>
                </c:pt>
                <c:pt idx="7">
                  <c:v>101.1</c:v>
                </c:pt>
                <c:pt idx="8">
                  <c:v>103.8</c:v>
                </c:pt>
                <c:pt idx="9">
                  <c:v>81.400000000000006</c:v>
                </c:pt>
                <c:pt idx="10">
                  <c:v>98.300000000000011</c:v>
                </c:pt>
                <c:pt idx="11">
                  <c:v>91.2</c:v>
                </c:pt>
                <c:pt idx="12">
                  <c:v>100.7</c:v>
                </c:pt>
                <c:pt idx="13">
                  <c:v>86.9</c:v>
                </c:pt>
                <c:pt idx="14">
                  <c:v>84.300000000000011</c:v>
                </c:pt>
                <c:pt idx="15">
                  <c:v>43.7</c:v>
                </c:pt>
                <c:pt idx="16">
                  <c:v>96.300000000000011</c:v>
                </c:pt>
                <c:pt idx="17">
                  <c:v>97.7</c:v>
                </c:pt>
                <c:pt idx="18">
                  <c:v>91.4</c:v>
                </c:pt>
                <c:pt idx="19">
                  <c:v>79.400000000000006</c:v>
                </c:pt>
                <c:pt idx="20">
                  <c:v>75.300000000000011</c:v>
                </c:pt>
                <c:pt idx="21">
                  <c:v>89.5</c:v>
                </c:pt>
                <c:pt idx="22">
                  <c:v>81.400000000000006</c:v>
                </c:pt>
                <c:pt idx="23">
                  <c:v>76.5</c:v>
                </c:pt>
                <c:pt idx="24">
                  <c:v>78.599999999999994</c:v>
                </c:pt>
                <c:pt idx="25">
                  <c:v>78.8</c:v>
                </c:pt>
                <c:pt idx="26">
                  <c:v>64.400000000000006</c:v>
                </c:pt>
                <c:pt idx="27">
                  <c:v>86.4</c:v>
                </c:pt>
                <c:pt idx="28">
                  <c:v>90.9</c:v>
                </c:pt>
                <c:pt idx="29">
                  <c:v>90.9</c:v>
                </c:pt>
                <c:pt idx="30">
                  <c:v>87.9</c:v>
                </c:pt>
                <c:pt idx="31">
                  <c:v>98.7</c:v>
                </c:pt>
                <c:pt idx="32">
                  <c:v>97.3</c:v>
                </c:pt>
                <c:pt idx="33">
                  <c:v>104.5</c:v>
                </c:pt>
                <c:pt idx="34">
                  <c:v>100.5</c:v>
                </c:pt>
                <c:pt idx="35">
                  <c:v>98</c:v>
                </c:pt>
                <c:pt idx="36">
                  <c:v>96.1</c:v>
                </c:pt>
                <c:pt idx="37">
                  <c:v>93.9</c:v>
                </c:pt>
                <c:pt idx="38">
                  <c:v>50.900000000000006</c:v>
                </c:pt>
                <c:pt idx="39">
                  <c:v>96.1</c:v>
                </c:pt>
                <c:pt idx="40">
                  <c:v>89.9</c:v>
                </c:pt>
                <c:pt idx="41">
                  <c:v>95.9</c:v>
                </c:pt>
                <c:pt idx="42">
                  <c:v>98.9</c:v>
                </c:pt>
                <c:pt idx="43">
                  <c:v>97.800000000000011</c:v>
                </c:pt>
                <c:pt idx="44">
                  <c:v>105.1</c:v>
                </c:pt>
                <c:pt idx="45">
                  <c:v>91.2</c:v>
                </c:pt>
                <c:pt idx="46">
                  <c:v>100.5</c:v>
                </c:pt>
                <c:pt idx="47">
                  <c:v>94</c:v>
                </c:pt>
                <c:pt idx="48">
                  <c:v>91.1</c:v>
                </c:pt>
                <c:pt idx="49">
                  <c:v>87.1</c:v>
                </c:pt>
                <c:pt idx="50">
                  <c:v>21.2</c:v>
                </c:pt>
                <c:pt idx="51">
                  <c:v>90.6</c:v>
                </c:pt>
                <c:pt idx="52">
                  <c:v>97.5</c:v>
                </c:pt>
                <c:pt idx="53">
                  <c:v>97.4</c:v>
                </c:pt>
                <c:pt idx="54">
                  <c:v>100</c:v>
                </c:pt>
                <c:pt idx="55">
                  <c:v>89.9</c:v>
                </c:pt>
                <c:pt idx="56">
                  <c:v>96.7</c:v>
                </c:pt>
                <c:pt idx="57">
                  <c:v>82.5</c:v>
                </c:pt>
                <c:pt idx="58">
                  <c:v>92.6</c:v>
                </c:pt>
                <c:pt idx="59">
                  <c:v>94.3</c:v>
                </c:pt>
                <c:pt idx="60">
                  <c:v>96.300000000000011</c:v>
                </c:pt>
                <c:pt idx="61">
                  <c:v>62.1</c:v>
                </c:pt>
                <c:pt idx="62">
                  <c:v>64.599999999999994</c:v>
                </c:pt>
                <c:pt idx="63">
                  <c:v>100.69999999999999</c:v>
                </c:pt>
                <c:pt idx="64">
                  <c:v>72.5</c:v>
                </c:pt>
                <c:pt idx="65">
                  <c:v>91.3</c:v>
                </c:pt>
                <c:pt idx="66">
                  <c:v>96.800000000000011</c:v>
                </c:pt>
                <c:pt idx="67">
                  <c:v>91.9</c:v>
                </c:pt>
                <c:pt idx="68">
                  <c:v>102.4</c:v>
                </c:pt>
                <c:pt idx="69">
                  <c:v>82.3</c:v>
                </c:pt>
                <c:pt idx="70">
                  <c:v>75.599999999999994</c:v>
                </c:pt>
                <c:pt idx="71">
                  <c:v>97.6</c:v>
                </c:pt>
                <c:pt idx="72">
                  <c:v>99.2</c:v>
                </c:pt>
                <c:pt idx="73">
                  <c:v>37</c:v>
                </c:pt>
                <c:pt idx="74">
                  <c:v>58.599999999999994</c:v>
                </c:pt>
                <c:pt idx="75">
                  <c:v>72.300000000000011</c:v>
                </c:pt>
                <c:pt idx="76">
                  <c:v>78.599999999999994</c:v>
                </c:pt>
                <c:pt idx="77">
                  <c:v>72.099999999999994</c:v>
                </c:pt>
                <c:pt idx="78">
                  <c:v>78.599999999999994</c:v>
                </c:pt>
                <c:pt idx="79">
                  <c:v>95.5</c:v>
                </c:pt>
                <c:pt idx="80">
                  <c:v>96</c:v>
                </c:pt>
                <c:pt idx="81">
                  <c:v>78.5</c:v>
                </c:pt>
                <c:pt idx="82">
                  <c:v>94.6</c:v>
                </c:pt>
                <c:pt idx="83">
                  <c:v>103.19999999999999</c:v>
                </c:pt>
                <c:pt idx="84">
                  <c:v>81.5</c:v>
                </c:pt>
                <c:pt idx="85">
                  <c:v>29.4</c:v>
                </c:pt>
                <c:pt idx="86">
                  <c:v>98.4</c:v>
                </c:pt>
                <c:pt idx="87">
                  <c:v>84.5</c:v>
                </c:pt>
                <c:pt idx="88">
                  <c:v>97.4</c:v>
                </c:pt>
                <c:pt idx="89">
                  <c:v>91.6</c:v>
                </c:pt>
                <c:pt idx="90">
                  <c:v>96.9</c:v>
                </c:pt>
                <c:pt idx="91">
                  <c:v>92.9</c:v>
                </c:pt>
                <c:pt idx="92">
                  <c:v>90.9</c:v>
                </c:pt>
                <c:pt idx="93">
                  <c:v>100.60000000000001</c:v>
                </c:pt>
                <c:pt idx="94">
                  <c:v>104.2</c:v>
                </c:pt>
                <c:pt idx="95">
                  <c:v>92.199999999999989</c:v>
                </c:pt>
                <c:pt idx="96">
                  <c:v>45.7</c:v>
                </c:pt>
                <c:pt idx="97">
                  <c:v>71.599999999999994</c:v>
                </c:pt>
                <c:pt idx="98">
                  <c:v>100.30000000000001</c:v>
                </c:pt>
                <c:pt idx="99">
                  <c:v>89.6</c:v>
                </c:pt>
                <c:pt idx="100">
                  <c:v>79.400000000000006</c:v>
                </c:pt>
                <c:pt idx="101">
                  <c:v>95.199999999999989</c:v>
                </c:pt>
                <c:pt idx="102">
                  <c:v>88.5</c:v>
                </c:pt>
                <c:pt idx="103">
                  <c:v>93.8</c:v>
                </c:pt>
                <c:pt idx="104">
                  <c:v>96.600000000000009</c:v>
                </c:pt>
                <c:pt idx="105">
                  <c:v>100.3</c:v>
                </c:pt>
                <c:pt idx="106">
                  <c:v>88.4</c:v>
                </c:pt>
                <c:pt idx="107">
                  <c:v>101.1</c:v>
                </c:pt>
                <c:pt idx="108">
                  <c:v>37.1</c:v>
                </c:pt>
                <c:pt idx="109">
                  <c:v>91.3</c:v>
                </c:pt>
                <c:pt idx="110">
                  <c:v>85.5</c:v>
                </c:pt>
                <c:pt idx="111">
                  <c:v>85.6</c:v>
                </c:pt>
                <c:pt idx="112">
                  <c:v>81.900000000000006</c:v>
                </c:pt>
                <c:pt idx="113">
                  <c:v>87.6</c:v>
                </c:pt>
                <c:pt idx="114">
                  <c:v>89.6</c:v>
                </c:pt>
                <c:pt idx="115">
                  <c:v>92.6</c:v>
                </c:pt>
                <c:pt idx="116">
                  <c:v>67.400000000000006</c:v>
                </c:pt>
                <c:pt idx="117">
                  <c:v>106.6</c:v>
                </c:pt>
                <c:pt idx="118">
                  <c:v>105.4</c:v>
                </c:pt>
                <c:pt idx="119">
                  <c:v>63.199999999999996</c:v>
                </c:pt>
                <c:pt idx="120">
                  <c:v>14.1</c:v>
                </c:pt>
                <c:pt idx="121">
                  <c:v>13.8</c:v>
                </c:pt>
                <c:pt idx="122">
                  <c:v>50.400000000000006</c:v>
                </c:pt>
                <c:pt idx="123">
                  <c:v>78.900000000000006</c:v>
                </c:pt>
                <c:pt idx="124">
                  <c:v>69.400000000000006</c:v>
                </c:pt>
                <c:pt idx="125">
                  <c:v>58.3</c:v>
                </c:pt>
                <c:pt idx="126">
                  <c:v>45.3</c:v>
                </c:pt>
                <c:pt idx="127">
                  <c:v>54.7</c:v>
                </c:pt>
                <c:pt idx="128">
                  <c:v>65.599999999999994</c:v>
                </c:pt>
                <c:pt idx="129">
                  <c:v>42.599999999999994</c:v>
                </c:pt>
                <c:pt idx="130">
                  <c:v>54.900000000000006</c:v>
                </c:pt>
                <c:pt idx="131">
                  <c:v>27.9</c:v>
                </c:pt>
                <c:pt idx="132">
                  <c:v>23.9</c:v>
                </c:pt>
                <c:pt idx="133">
                  <c:v>28.3</c:v>
                </c:pt>
                <c:pt idx="134">
                  <c:v>43.5</c:v>
                </c:pt>
                <c:pt idx="135">
                  <c:v>58.3</c:v>
                </c:pt>
                <c:pt idx="136">
                  <c:v>38.5</c:v>
                </c:pt>
                <c:pt idx="137">
                  <c:v>39.400000000000006</c:v>
                </c:pt>
                <c:pt idx="138">
                  <c:v>58.5</c:v>
                </c:pt>
                <c:pt idx="139">
                  <c:v>69.3</c:v>
                </c:pt>
                <c:pt idx="140">
                  <c:v>66.300000000000011</c:v>
                </c:pt>
                <c:pt idx="141">
                  <c:v>65.400000000000006</c:v>
                </c:pt>
                <c:pt idx="142">
                  <c:v>59.699999999999996</c:v>
                </c:pt>
                <c:pt idx="143">
                  <c:v>28.799999999999997</c:v>
                </c:pt>
                <c:pt idx="144">
                  <c:v>46.300000000000004</c:v>
                </c:pt>
                <c:pt idx="145">
                  <c:v>68.599999999999994</c:v>
                </c:pt>
                <c:pt idx="146">
                  <c:v>63.7</c:v>
                </c:pt>
                <c:pt idx="147">
                  <c:v>91.300000000000011</c:v>
                </c:pt>
                <c:pt idx="148">
                  <c:v>97.1</c:v>
                </c:pt>
                <c:pt idx="149">
                  <c:v>100.7</c:v>
                </c:pt>
                <c:pt idx="150">
                  <c:v>106.7</c:v>
                </c:pt>
                <c:pt idx="151">
                  <c:v>78.099999999999994</c:v>
                </c:pt>
                <c:pt idx="152">
                  <c:v>91.3</c:v>
                </c:pt>
                <c:pt idx="153">
                  <c:v>95.6</c:v>
                </c:pt>
                <c:pt idx="154">
                  <c:v>69</c:v>
                </c:pt>
                <c:pt idx="155">
                  <c:v>29.9</c:v>
                </c:pt>
                <c:pt idx="156">
                  <c:v>56.5</c:v>
                </c:pt>
                <c:pt idx="157">
                  <c:v>94</c:v>
                </c:pt>
                <c:pt idx="158">
                  <c:v>34.200000000000003</c:v>
                </c:pt>
                <c:pt idx="159">
                  <c:v>77.7</c:v>
                </c:pt>
                <c:pt idx="160">
                  <c:v>101.9</c:v>
                </c:pt>
                <c:pt idx="161">
                  <c:v>86.5</c:v>
                </c:pt>
                <c:pt idx="162">
                  <c:v>76.7</c:v>
                </c:pt>
                <c:pt idx="163">
                  <c:v>71.400000000000006</c:v>
                </c:pt>
                <c:pt idx="164">
                  <c:v>40.700000000000003</c:v>
                </c:pt>
                <c:pt idx="165">
                  <c:v>42.7</c:v>
                </c:pt>
                <c:pt idx="166">
                  <c:v>25.299999999999997</c:v>
                </c:pt>
                <c:pt idx="167">
                  <c:v>15.7</c:v>
                </c:pt>
                <c:pt idx="168">
                  <c:v>38.1</c:v>
                </c:pt>
                <c:pt idx="169">
                  <c:v>40</c:v>
                </c:pt>
                <c:pt idx="170">
                  <c:v>39</c:v>
                </c:pt>
                <c:pt idx="171">
                  <c:v>38.6</c:v>
                </c:pt>
                <c:pt idx="172">
                  <c:v>39.200000000000003</c:v>
                </c:pt>
                <c:pt idx="173">
                  <c:v>36</c:v>
                </c:pt>
                <c:pt idx="174">
                  <c:v>40.700000000000003</c:v>
                </c:pt>
                <c:pt idx="175">
                  <c:v>46.6</c:v>
                </c:pt>
                <c:pt idx="176">
                  <c:v>94.399999999999991</c:v>
                </c:pt>
                <c:pt idx="177">
                  <c:v>92.2</c:v>
                </c:pt>
                <c:pt idx="178">
                  <c:v>95.6</c:v>
                </c:pt>
                <c:pt idx="179">
                  <c:v>97.600000000000009</c:v>
                </c:pt>
                <c:pt idx="180">
                  <c:v>96.4</c:v>
                </c:pt>
                <c:pt idx="181">
                  <c:v>109</c:v>
                </c:pt>
                <c:pt idx="182">
                  <c:v>104.8</c:v>
                </c:pt>
                <c:pt idx="183">
                  <c:v>102.5</c:v>
                </c:pt>
                <c:pt idx="184">
                  <c:v>98.6</c:v>
                </c:pt>
                <c:pt idx="185">
                  <c:v>96.899999999999991</c:v>
                </c:pt>
                <c:pt idx="186">
                  <c:v>98.5</c:v>
                </c:pt>
                <c:pt idx="187">
                  <c:v>101.30000000000001</c:v>
                </c:pt>
                <c:pt idx="188">
                  <c:v>98.4</c:v>
                </c:pt>
                <c:pt idx="189">
                  <c:v>75.2</c:v>
                </c:pt>
                <c:pt idx="190">
                  <c:v>21.400000000000002</c:v>
                </c:pt>
                <c:pt idx="191">
                  <c:v>100.1</c:v>
                </c:pt>
                <c:pt idx="192">
                  <c:v>99.1</c:v>
                </c:pt>
                <c:pt idx="193">
                  <c:v>99.5</c:v>
                </c:pt>
                <c:pt idx="194">
                  <c:v>104.69999999999999</c:v>
                </c:pt>
                <c:pt idx="195">
                  <c:v>95.6</c:v>
                </c:pt>
                <c:pt idx="196">
                  <c:v>105.1</c:v>
                </c:pt>
                <c:pt idx="197">
                  <c:v>101.5</c:v>
                </c:pt>
                <c:pt idx="198">
                  <c:v>88.4</c:v>
                </c:pt>
                <c:pt idx="199">
                  <c:v>88.3</c:v>
                </c:pt>
                <c:pt idx="200">
                  <c:v>84.5</c:v>
                </c:pt>
                <c:pt idx="201">
                  <c:v>30.200000000000003</c:v>
                </c:pt>
                <c:pt idx="202">
                  <c:v>77.5</c:v>
                </c:pt>
                <c:pt idx="203">
                  <c:v>88</c:v>
                </c:pt>
                <c:pt idx="204">
                  <c:v>97.9</c:v>
                </c:pt>
                <c:pt idx="205">
                  <c:v>87.5</c:v>
                </c:pt>
                <c:pt idx="206">
                  <c:v>98.399999999999991</c:v>
                </c:pt>
                <c:pt idx="207">
                  <c:v>81.3</c:v>
                </c:pt>
                <c:pt idx="208">
                  <c:v>97.5</c:v>
                </c:pt>
                <c:pt idx="209">
                  <c:v>97</c:v>
                </c:pt>
                <c:pt idx="210">
                  <c:v>103.5</c:v>
                </c:pt>
                <c:pt idx="211">
                  <c:v>99.699999999999989</c:v>
                </c:pt>
                <c:pt idx="212">
                  <c:v>87.5</c:v>
                </c:pt>
                <c:pt idx="213">
                  <c:v>24.1</c:v>
                </c:pt>
                <c:pt idx="214">
                  <c:v>71.599999999999994</c:v>
                </c:pt>
                <c:pt idx="215">
                  <c:v>90.8</c:v>
                </c:pt>
                <c:pt idx="216">
                  <c:v>98.4</c:v>
                </c:pt>
                <c:pt idx="217">
                  <c:v>94.800000000000011</c:v>
                </c:pt>
                <c:pt idx="218">
                  <c:v>117.69999999999999</c:v>
                </c:pt>
                <c:pt idx="219">
                  <c:v>104.6</c:v>
                </c:pt>
                <c:pt idx="220">
                  <c:v>95.7</c:v>
                </c:pt>
                <c:pt idx="221">
                  <c:v>102.3</c:v>
                </c:pt>
                <c:pt idx="222">
                  <c:v>97.9</c:v>
                </c:pt>
                <c:pt idx="223">
                  <c:v>103.4</c:v>
                </c:pt>
                <c:pt idx="224">
                  <c:v>51.1</c:v>
                </c:pt>
                <c:pt idx="225">
                  <c:v>90.9</c:v>
                </c:pt>
                <c:pt idx="226">
                  <c:v>105.30000000000001</c:v>
                </c:pt>
                <c:pt idx="227">
                  <c:v>96.899999999999991</c:v>
                </c:pt>
                <c:pt idx="228">
                  <c:v>93</c:v>
                </c:pt>
                <c:pt idx="229">
                  <c:v>88.6</c:v>
                </c:pt>
                <c:pt idx="230">
                  <c:v>93.800000000000011</c:v>
                </c:pt>
                <c:pt idx="231">
                  <c:v>80.400000000000006</c:v>
                </c:pt>
                <c:pt idx="232">
                  <c:v>78.199999999999989</c:v>
                </c:pt>
                <c:pt idx="233">
                  <c:v>98.1</c:v>
                </c:pt>
                <c:pt idx="234">
                  <c:v>69.5</c:v>
                </c:pt>
                <c:pt idx="235">
                  <c:v>78</c:v>
                </c:pt>
                <c:pt idx="236">
                  <c:v>53.9</c:v>
                </c:pt>
                <c:pt idx="237">
                  <c:v>89.2</c:v>
                </c:pt>
                <c:pt idx="238">
                  <c:v>98.1</c:v>
                </c:pt>
                <c:pt idx="239">
                  <c:v>84.1</c:v>
                </c:pt>
                <c:pt idx="240">
                  <c:v>89.2</c:v>
                </c:pt>
                <c:pt idx="241">
                  <c:v>90.2</c:v>
                </c:pt>
                <c:pt idx="242">
                  <c:v>90.8</c:v>
                </c:pt>
                <c:pt idx="243">
                  <c:v>65.400000000000006</c:v>
                </c:pt>
                <c:pt idx="244">
                  <c:v>73.400000000000006</c:v>
                </c:pt>
                <c:pt idx="245">
                  <c:v>91.5</c:v>
                </c:pt>
                <c:pt idx="246">
                  <c:v>91.8</c:v>
                </c:pt>
                <c:pt idx="247">
                  <c:v>72.400000000000006</c:v>
                </c:pt>
                <c:pt idx="248">
                  <c:v>92.800000000000011</c:v>
                </c:pt>
                <c:pt idx="249">
                  <c:v>91.3</c:v>
                </c:pt>
                <c:pt idx="250">
                  <c:v>89.4</c:v>
                </c:pt>
                <c:pt idx="251">
                  <c:v>86.1</c:v>
                </c:pt>
                <c:pt idx="252">
                  <c:v>87.9</c:v>
                </c:pt>
                <c:pt idx="253">
                  <c:v>89.2</c:v>
                </c:pt>
                <c:pt idx="254">
                  <c:v>76.800000000000011</c:v>
                </c:pt>
                <c:pt idx="255">
                  <c:v>75.199999999999989</c:v>
                </c:pt>
                <c:pt idx="256">
                  <c:v>81.900000000000006</c:v>
                </c:pt>
                <c:pt idx="257">
                  <c:v>58.9</c:v>
                </c:pt>
                <c:pt idx="258">
                  <c:v>86.1</c:v>
                </c:pt>
                <c:pt idx="259">
                  <c:v>57.7</c:v>
                </c:pt>
                <c:pt idx="260">
                  <c:v>84.8</c:v>
                </c:pt>
                <c:pt idx="261">
                  <c:v>89.7</c:v>
                </c:pt>
                <c:pt idx="262">
                  <c:v>85</c:v>
                </c:pt>
                <c:pt idx="263">
                  <c:v>80.400000000000006</c:v>
                </c:pt>
                <c:pt idx="264">
                  <c:v>87.300000000000011</c:v>
                </c:pt>
                <c:pt idx="265">
                  <c:v>92.5</c:v>
                </c:pt>
                <c:pt idx="266">
                  <c:v>83.8</c:v>
                </c:pt>
                <c:pt idx="267">
                  <c:v>64.7</c:v>
                </c:pt>
                <c:pt idx="268">
                  <c:v>81.5</c:v>
                </c:pt>
                <c:pt idx="269">
                  <c:v>80.099999999999994</c:v>
                </c:pt>
                <c:pt idx="270">
                  <c:v>81</c:v>
                </c:pt>
                <c:pt idx="271">
                  <c:v>58.800000000000004</c:v>
                </c:pt>
                <c:pt idx="272">
                  <c:v>83.1</c:v>
                </c:pt>
                <c:pt idx="273">
                  <c:v>78.3</c:v>
                </c:pt>
                <c:pt idx="274">
                  <c:v>86.3</c:v>
                </c:pt>
                <c:pt idx="275">
                  <c:v>89.9</c:v>
                </c:pt>
                <c:pt idx="276">
                  <c:v>86.1</c:v>
                </c:pt>
                <c:pt idx="277">
                  <c:v>92.7</c:v>
                </c:pt>
                <c:pt idx="278">
                  <c:v>83.199999999999989</c:v>
                </c:pt>
                <c:pt idx="279">
                  <c:v>89.199999999999989</c:v>
                </c:pt>
                <c:pt idx="280">
                  <c:v>81.099999999999994</c:v>
                </c:pt>
                <c:pt idx="281">
                  <c:v>88.300000000000011</c:v>
                </c:pt>
                <c:pt idx="282">
                  <c:v>58</c:v>
                </c:pt>
                <c:pt idx="283">
                  <c:v>81.300000000000011</c:v>
                </c:pt>
                <c:pt idx="284">
                  <c:v>79.400000000000006</c:v>
                </c:pt>
                <c:pt idx="285">
                  <c:v>89.5</c:v>
                </c:pt>
                <c:pt idx="286">
                  <c:v>93.4</c:v>
                </c:pt>
                <c:pt idx="287">
                  <c:v>73.5</c:v>
                </c:pt>
                <c:pt idx="288">
                  <c:v>80.699999999999989</c:v>
                </c:pt>
                <c:pt idx="289">
                  <c:v>83.3</c:v>
                </c:pt>
                <c:pt idx="290">
                  <c:v>89.5</c:v>
                </c:pt>
                <c:pt idx="291">
                  <c:v>90.1</c:v>
                </c:pt>
                <c:pt idx="292">
                  <c:v>88.5</c:v>
                </c:pt>
                <c:pt idx="293">
                  <c:v>85.7</c:v>
                </c:pt>
                <c:pt idx="294">
                  <c:v>62.400000000000006</c:v>
                </c:pt>
                <c:pt idx="295">
                  <c:v>84.699999999999989</c:v>
                </c:pt>
                <c:pt idx="296">
                  <c:v>89.8</c:v>
                </c:pt>
                <c:pt idx="297">
                  <c:v>96.6</c:v>
                </c:pt>
                <c:pt idx="298">
                  <c:v>86.300000000000011</c:v>
                </c:pt>
                <c:pt idx="299">
                  <c:v>83.9</c:v>
                </c:pt>
                <c:pt idx="300">
                  <c:v>94.1</c:v>
                </c:pt>
                <c:pt idx="301">
                  <c:v>90.2</c:v>
                </c:pt>
                <c:pt idx="302">
                  <c:v>88.5</c:v>
                </c:pt>
                <c:pt idx="303">
                  <c:v>88.4</c:v>
                </c:pt>
                <c:pt idx="304">
                  <c:v>101.89999999999999</c:v>
                </c:pt>
                <c:pt idx="305">
                  <c:v>82.4</c:v>
                </c:pt>
                <c:pt idx="306">
                  <c:v>84.7</c:v>
                </c:pt>
                <c:pt idx="307">
                  <c:v>88.4</c:v>
                </c:pt>
                <c:pt idx="308">
                  <c:v>83.4</c:v>
                </c:pt>
                <c:pt idx="309">
                  <c:v>94.6</c:v>
                </c:pt>
                <c:pt idx="310">
                  <c:v>90.8</c:v>
                </c:pt>
                <c:pt idx="311">
                  <c:v>93.5</c:v>
                </c:pt>
                <c:pt idx="312">
                  <c:v>97.1</c:v>
                </c:pt>
                <c:pt idx="313">
                  <c:v>92.7</c:v>
                </c:pt>
                <c:pt idx="314">
                  <c:v>84.4</c:v>
                </c:pt>
                <c:pt idx="315">
                  <c:v>77</c:v>
                </c:pt>
                <c:pt idx="316">
                  <c:v>75.3</c:v>
                </c:pt>
                <c:pt idx="317">
                  <c:v>55.1</c:v>
                </c:pt>
                <c:pt idx="318">
                  <c:v>82.699999999999989</c:v>
                </c:pt>
                <c:pt idx="319">
                  <c:v>96.1</c:v>
                </c:pt>
                <c:pt idx="320">
                  <c:v>61</c:v>
                </c:pt>
                <c:pt idx="321">
                  <c:v>69.5</c:v>
                </c:pt>
                <c:pt idx="322">
                  <c:v>84.4</c:v>
                </c:pt>
                <c:pt idx="323">
                  <c:v>81.8</c:v>
                </c:pt>
                <c:pt idx="324">
                  <c:v>91.9</c:v>
                </c:pt>
                <c:pt idx="325">
                  <c:v>93.4</c:v>
                </c:pt>
                <c:pt idx="326">
                  <c:v>87.4</c:v>
                </c:pt>
                <c:pt idx="327">
                  <c:v>96.300000000000011</c:v>
                </c:pt>
                <c:pt idx="328">
                  <c:v>80.599999999999994</c:v>
                </c:pt>
                <c:pt idx="329">
                  <c:v>65.5</c:v>
                </c:pt>
                <c:pt idx="330">
                  <c:v>76.900000000000006</c:v>
                </c:pt>
                <c:pt idx="331">
                  <c:v>91.9</c:v>
                </c:pt>
                <c:pt idx="332">
                  <c:v>91.4</c:v>
                </c:pt>
                <c:pt idx="333">
                  <c:v>103.6</c:v>
                </c:pt>
                <c:pt idx="334">
                  <c:v>117.5</c:v>
                </c:pt>
                <c:pt idx="335">
                  <c:v>104.7</c:v>
                </c:pt>
                <c:pt idx="336">
                  <c:v>81.099999999999994</c:v>
                </c:pt>
                <c:pt idx="337">
                  <c:v>76.300000000000011</c:v>
                </c:pt>
                <c:pt idx="338">
                  <c:v>101.9</c:v>
                </c:pt>
                <c:pt idx="339">
                  <c:v>94.300000000000011</c:v>
                </c:pt>
                <c:pt idx="340">
                  <c:v>72.099999999999994</c:v>
                </c:pt>
                <c:pt idx="341">
                  <c:v>32.799999999999997</c:v>
                </c:pt>
                <c:pt idx="342">
                  <c:v>79.900000000000006</c:v>
                </c:pt>
                <c:pt idx="343">
                  <c:v>103.19999999999999</c:v>
                </c:pt>
                <c:pt idx="344">
                  <c:v>101.1</c:v>
                </c:pt>
                <c:pt idx="345">
                  <c:v>91.6</c:v>
                </c:pt>
                <c:pt idx="346">
                  <c:v>93.100000000000009</c:v>
                </c:pt>
                <c:pt idx="347">
                  <c:v>102.5</c:v>
                </c:pt>
                <c:pt idx="348">
                  <c:v>91</c:v>
                </c:pt>
                <c:pt idx="349">
                  <c:v>58.9</c:v>
                </c:pt>
                <c:pt idx="350">
                  <c:v>75.7</c:v>
                </c:pt>
                <c:pt idx="351">
                  <c:v>83.8</c:v>
                </c:pt>
                <c:pt idx="352">
                  <c:v>41.3</c:v>
                </c:pt>
                <c:pt idx="353">
                  <c:v>59.5</c:v>
                </c:pt>
                <c:pt idx="354">
                  <c:v>57</c:v>
                </c:pt>
                <c:pt idx="355">
                  <c:v>61.1</c:v>
                </c:pt>
                <c:pt idx="356">
                  <c:v>64.099999999999994</c:v>
                </c:pt>
                <c:pt idx="357">
                  <c:v>51.7</c:v>
                </c:pt>
                <c:pt idx="358">
                  <c:v>54.5</c:v>
                </c:pt>
                <c:pt idx="359">
                  <c:v>70.7</c:v>
                </c:pt>
                <c:pt idx="360">
                  <c:v>57.800000000000004</c:v>
                </c:pt>
                <c:pt idx="361">
                  <c:v>90.4</c:v>
                </c:pt>
                <c:pt idx="362">
                  <c:v>93.5</c:v>
                </c:pt>
                <c:pt idx="363">
                  <c:v>87.2</c:v>
                </c:pt>
                <c:pt idx="364">
                  <c:v>68.7</c:v>
                </c:pt>
                <c:pt idx="365">
                  <c:v>89</c:v>
                </c:pt>
                <c:pt idx="366">
                  <c:v>89</c:v>
                </c:pt>
                <c:pt idx="367">
                  <c:v>95.699999999999989</c:v>
                </c:pt>
                <c:pt idx="368">
                  <c:v>94.4</c:v>
                </c:pt>
                <c:pt idx="369">
                  <c:v>91.1</c:v>
                </c:pt>
                <c:pt idx="370">
                  <c:v>90.6</c:v>
                </c:pt>
                <c:pt idx="371">
                  <c:v>85.3</c:v>
                </c:pt>
                <c:pt idx="372">
                  <c:v>93.1</c:v>
                </c:pt>
                <c:pt idx="373">
                  <c:v>87.8</c:v>
                </c:pt>
                <c:pt idx="374">
                  <c:v>94.6</c:v>
                </c:pt>
                <c:pt idx="375">
                  <c:v>63</c:v>
                </c:pt>
                <c:pt idx="376">
                  <c:v>65.3</c:v>
                </c:pt>
                <c:pt idx="377">
                  <c:v>98.4</c:v>
                </c:pt>
                <c:pt idx="378">
                  <c:v>96.699999999999989</c:v>
                </c:pt>
                <c:pt idx="379">
                  <c:v>95.1</c:v>
                </c:pt>
                <c:pt idx="380">
                  <c:v>92.5</c:v>
                </c:pt>
                <c:pt idx="381">
                  <c:v>93</c:v>
                </c:pt>
                <c:pt idx="382">
                  <c:v>101.6</c:v>
                </c:pt>
                <c:pt idx="383">
                  <c:v>94.300000000000011</c:v>
                </c:pt>
                <c:pt idx="384">
                  <c:v>99.3</c:v>
                </c:pt>
                <c:pt idx="385">
                  <c:v>94.1</c:v>
                </c:pt>
                <c:pt idx="386">
                  <c:v>94.5</c:v>
                </c:pt>
                <c:pt idx="387">
                  <c:v>41.099999999999994</c:v>
                </c:pt>
                <c:pt idx="388">
                  <c:v>76.5</c:v>
                </c:pt>
                <c:pt idx="389">
                  <c:v>96.4</c:v>
                </c:pt>
                <c:pt idx="390">
                  <c:v>92.5</c:v>
                </c:pt>
                <c:pt idx="391">
                  <c:v>96.8</c:v>
                </c:pt>
                <c:pt idx="392">
                  <c:v>95.3</c:v>
                </c:pt>
                <c:pt idx="393">
                  <c:v>96.6</c:v>
                </c:pt>
                <c:pt idx="394">
                  <c:v>99</c:v>
                </c:pt>
                <c:pt idx="395">
                  <c:v>94.5</c:v>
                </c:pt>
                <c:pt idx="396">
                  <c:v>95.8</c:v>
                </c:pt>
                <c:pt idx="397">
                  <c:v>91.3</c:v>
                </c:pt>
                <c:pt idx="398">
                  <c:v>86.9</c:v>
                </c:pt>
                <c:pt idx="399">
                  <c:v>72</c:v>
                </c:pt>
                <c:pt idx="400">
                  <c:v>89.7</c:v>
                </c:pt>
                <c:pt idx="401">
                  <c:v>106.19999999999999</c:v>
                </c:pt>
                <c:pt idx="402">
                  <c:v>82.199999999999989</c:v>
                </c:pt>
                <c:pt idx="403">
                  <c:v>83.9</c:v>
                </c:pt>
                <c:pt idx="404">
                  <c:v>85.6</c:v>
                </c:pt>
                <c:pt idx="405">
                  <c:v>74.400000000000006</c:v>
                </c:pt>
                <c:pt idx="406">
                  <c:v>90.1</c:v>
                </c:pt>
                <c:pt idx="407">
                  <c:v>94.5</c:v>
                </c:pt>
                <c:pt idx="408">
                  <c:v>95.1</c:v>
                </c:pt>
                <c:pt idx="409">
                  <c:v>91.2</c:v>
                </c:pt>
                <c:pt idx="410">
                  <c:v>77.400000000000006</c:v>
                </c:pt>
                <c:pt idx="411">
                  <c:v>97.5</c:v>
                </c:pt>
                <c:pt idx="412">
                  <c:v>115.1</c:v>
                </c:pt>
                <c:pt idx="413">
                  <c:v>116.60000000000001</c:v>
                </c:pt>
                <c:pt idx="414">
                  <c:v>116.80000000000001</c:v>
                </c:pt>
                <c:pt idx="415">
                  <c:v>117.8</c:v>
                </c:pt>
                <c:pt idx="416">
                  <c:v>117.4</c:v>
                </c:pt>
                <c:pt idx="417">
                  <c:v>113.9</c:v>
                </c:pt>
                <c:pt idx="418">
                  <c:v>73.5</c:v>
                </c:pt>
                <c:pt idx="419">
                  <c:v>92.5</c:v>
                </c:pt>
                <c:pt idx="420">
                  <c:v>91.5</c:v>
                </c:pt>
                <c:pt idx="421">
                  <c:v>93.6</c:v>
                </c:pt>
                <c:pt idx="422">
                  <c:v>91.699999999999989</c:v>
                </c:pt>
                <c:pt idx="423">
                  <c:v>98.1</c:v>
                </c:pt>
                <c:pt idx="424">
                  <c:v>97.199999999999989</c:v>
                </c:pt>
                <c:pt idx="425">
                  <c:v>89</c:v>
                </c:pt>
                <c:pt idx="426">
                  <c:v>99.9</c:v>
                </c:pt>
                <c:pt idx="427">
                  <c:v>92.9</c:v>
                </c:pt>
                <c:pt idx="428">
                  <c:v>99.1</c:v>
                </c:pt>
                <c:pt idx="429">
                  <c:v>83.7</c:v>
                </c:pt>
                <c:pt idx="430">
                  <c:v>57.800000000000004</c:v>
                </c:pt>
                <c:pt idx="431">
                  <c:v>79.8</c:v>
                </c:pt>
                <c:pt idx="432">
                  <c:v>100.6</c:v>
                </c:pt>
                <c:pt idx="433">
                  <c:v>102.6</c:v>
                </c:pt>
                <c:pt idx="434">
                  <c:v>98</c:v>
                </c:pt>
                <c:pt idx="435">
                  <c:v>101.5</c:v>
                </c:pt>
                <c:pt idx="436">
                  <c:v>93.8</c:v>
                </c:pt>
                <c:pt idx="437">
                  <c:v>104.19999999999999</c:v>
                </c:pt>
                <c:pt idx="438">
                  <c:v>115.5</c:v>
                </c:pt>
                <c:pt idx="439">
                  <c:v>88.6</c:v>
                </c:pt>
                <c:pt idx="440">
                  <c:v>97.300000000000011</c:v>
                </c:pt>
                <c:pt idx="441">
                  <c:v>102.6</c:v>
                </c:pt>
                <c:pt idx="442">
                  <c:v>59.9</c:v>
                </c:pt>
                <c:pt idx="443">
                  <c:v>98.800000000000011</c:v>
                </c:pt>
                <c:pt idx="444">
                  <c:v>100.7</c:v>
                </c:pt>
                <c:pt idx="445">
                  <c:v>102.39999999999999</c:v>
                </c:pt>
                <c:pt idx="446">
                  <c:v>96.399999999999991</c:v>
                </c:pt>
                <c:pt idx="447">
                  <c:v>103.6</c:v>
                </c:pt>
                <c:pt idx="448">
                  <c:v>84.300000000000011</c:v>
                </c:pt>
                <c:pt idx="449">
                  <c:v>86.9</c:v>
                </c:pt>
                <c:pt idx="450">
                  <c:v>95.7</c:v>
                </c:pt>
                <c:pt idx="451">
                  <c:v>66.900000000000006</c:v>
                </c:pt>
                <c:pt idx="452">
                  <c:v>81.599999999999994</c:v>
                </c:pt>
                <c:pt idx="453">
                  <c:v>82.3</c:v>
                </c:pt>
                <c:pt idx="454">
                  <c:v>57.1</c:v>
                </c:pt>
                <c:pt idx="455">
                  <c:v>75.099999999999994</c:v>
                </c:pt>
                <c:pt idx="456">
                  <c:v>75.2</c:v>
                </c:pt>
                <c:pt idx="457">
                  <c:v>92.9</c:v>
                </c:pt>
                <c:pt idx="458">
                  <c:v>96.1</c:v>
                </c:pt>
                <c:pt idx="459">
                  <c:v>89.3</c:v>
                </c:pt>
                <c:pt idx="460">
                  <c:v>84.699999999999989</c:v>
                </c:pt>
                <c:pt idx="461">
                  <c:v>96.199999999999989</c:v>
                </c:pt>
                <c:pt idx="462">
                  <c:v>82.9</c:v>
                </c:pt>
                <c:pt idx="463">
                  <c:v>69.099999999999994</c:v>
                </c:pt>
                <c:pt idx="464">
                  <c:v>84.6</c:v>
                </c:pt>
                <c:pt idx="465">
                  <c:v>63.599999999999994</c:v>
                </c:pt>
                <c:pt idx="466">
                  <c:v>90.6</c:v>
                </c:pt>
                <c:pt idx="467">
                  <c:v>98.4</c:v>
                </c:pt>
                <c:pt idx="468">
                  <c:v>90.300000000000011</c:v>
                </c:pt>
                <c:pt idx="469">
                  <c:v>95.1</c:v>
                </c:pt>
                <c:pt idx="470">
                  <c:v>90.1</c:v>
                </c:pt>
                <c:pt idx="471">
                  <c:v>90.9</c:v>
                </c:pt>
                <c:pt idx="472">
                  <c:v>84.1</c:v>
                </c:pt>
                <c:pt idx="473">
                  <c:v>79.7</c:v>
                </c:pt>
                <c:pt idx="474">
                  <c:v>78.800000000000011</c:v>
                </c:pt>
                <c:pt idx="475">
                  <c:v>68.7</c:v>
                </c:pt>
                <c:pt idx="476">
                  <c:v>86.6</c:v>
                </c:pt>
                <c:pt idx="477">
                  <c:v>42.5</c:v>
                </c:pt>
                <c:pt idx="478">
                  <c:v>68.599999999999994</c:v>
                </c:pt>
                <c:pt idx="479">
                  <c:v>96.9</c:v>
                </c:pt>
                <c:pt idx="480">
                  <c:v>83.7</c:v>
                </c:pt>
                <c:pt idx="481">
                  <c:v>87.4</c:v>
                </c:pt>
                <c:pt idx="482">
                  <c:v>78.3</c:v>
                </c:pt>
                <c:pt idx="483">
                  <c:v>75.400000000000006</c:v>
                </c:pt>
                <c:pt idx="484">
                  <c:v>89.5</c:v>
                </c:pt>
                <c:pt idx="485">
                  <c:v>87.300000000000011</c:v>
                </c:pt>
                <c:pt idx="486">
                  <c:v>89.4</c:v>
                </c:pt>
                <c:pt idx="487">
                  <c:v>61.400000000000006</c:v>
                </c:pt>
                <c:pt idx="488">
                  <c:v>83.1</c:v>
                </c:pt>
                <c:pt idx="489">
                  <c:v>84.6</c:v>
                </c:pt>
                <c:pt idx="490">
                  <c:v>59.7</c:v>
                </c:pt>
                <c:pt idx="491">
                  <c:v>80.699999999999989</c:v>
                </c:pt>
                <c:pt idx="492">
                  <c:v>83.3</c:v>
                </c:pt>
                <c:pt idx="493">
                  <c:v>83</c:v>
                </c:pt>
                <c:pt idx="494">
                  <c:v>87.300000000000011</c:v>
                </c:pt>
                <c:pt idx="495">
                  <c:v>91.699999999999989</c:v>
                </c:pt>
                <c:pt idx="496">
                  <c:v>93.2</c:v>
                </c:pt>
                <c:pt idx="497">
                  <c:v>89.5</c:v>
                </c:pt>
                <c:pt idx="498">
                  <c:v>88.1</c:v>
                </c:pt>
                <c:pt idx="499">
                  <c:v>91.4</c:v>
                </c:pt>
                <c:pt idx="500">
                  <c:v>72</c:v>
                </c:pt>
                <c:pt idx="501">
                  <c:v>91.4</c:v>
                </c:pt>
                <c:pt idx="502">
                  <c:v>59.9</c:v>
                </c:pt>
                <c:pt idx="503">
                  <c:v>90.7</c:v>
                </c:pt>
                <c:pt idx="504">
                  <c:v>78.5</c:v>
                </c:pt>
                <c:pt idx="505">
                  <c:v>90.6</c:v>
                </c:pt>
                <c:pt idx="506">
                  <c:v>92.2</c:v>
                </c:pt>
                <c:pt idx="507">
                  <c:v>68.599999999999994</c:v>
                </c:pt>
                <c:pt idx="508">
                  <c:v>86.4</c:v>
                </c:pt>
                <c:pt idx="509">
                  <c:v>82.2</c:v>
                </c:pt>
                <c:pt idx="510">
                  <c:v>86.9</c:v>
                </c:pt>
                <c:pt idx="511">
                  <c:v>90</c:v>
                </c:pt>
                <c:pt idx="512">
                  <c:v>90.6</c:v>
                </c:pt>
                <c:pt idx="513">
                  <c:v>75.099999999999994</c:v>
                </c:pt>
                <c:pt idx="514">
                  <c:v>76.5</c:v>
                </c:pt>
                <c:pt idx="515">
                  <c:v>90.300000000000011</c:v>
                </c:pt>
                <c:pt idx="516">
                  <c:v>96</c:v>
                </c:pt>
                <c:pt idx="517">
                  <c:v>90.1</c:v>
                </c:pt>
                <c:pt idx="518">
                  <c:v>89.800000000000011</c:v>
                </c:pt>
                <c:pt idx="519">
                  <c:v>87.6</c:v>
                </c:pt>
                <c:pt idx="520">
                  <c:v>91.4</c:v>
                </c:pt>
                <c:pt idx="521">
                  <c:v>96.5</c:v>
                </c:pt>
                <c:pt idx="522">
                  <c:v>89.6</c:v>
                </c:pt>
                <c:pt idx="523">
                  <c:v>99.2</c:v>
                </c:pt>
                <c:pt idx="524">
                  <c:v>94.6</c:v>
                </c:pt>
                <c:pt idx="525">
                  <c:v>69.800000000000011</c:v>
                </c:pt>
                <c:pt idx="526">
                  <c:v>90.3</c:v>
                </c:pt>
                <c:pt idx="527">
                  <c:v>88</c:v>
                </c:pt>
                <c:pt idx="528">
                  <c:v>88.699999999999989</c:v>
                </c:pt>
                <c:pt idx="529">
                  <c:v>89.800000000000011</c:v>
                </c:pt>
                <c:pt idx="530">
                  <c:v>86.6</c:v>
                </c:pt>
                <c:pt idx="531">
                  <c:v>89.6</c:v>
                </c:pt>
                <c:pt idx="532">
                  <c:v>101.1</c:v>
                </c:pt>
                <c:pt idx="533">
                  <c:v>90.1</c:v>
                </c:pt>
                <c:pt idx="534">
                  <c:v>82.300000000000011</c:v>
                </c:pt>
                <c:pt idx="535">
                  <c:v>78.900000000000006</c:v>
                </c:pt>
                <c:pt idx="536">
                  <c:v>81.8</c:v>
                </c:pt>
                <c:pt idx="537">
                  <c:v>36.9</c:v>
                </c:pt>
                <c:pt idx="538">
                  <c:v>73.599999999999994</c:v>
                </c:pt>
                <c:pt idx="539">
                  <c:v>90.9</c:v>
                </c:pt>
                <c:pt idx="540">
                  <c:v>79.7</c:v>
                </c:pt>
                <c:pt idx="541">
                  <c:v>74.2</c:v>
                </c:pt>
                <c:pt idx="542">
                  <c:v>76.5</c:v>
                </c:pt>
                <c:pt idx="543">
                  <c:v>81.099999999999994</c:v>
                </c:pt>
                <c:pt idx="544">
                  <c:v>86.6</c:v>
                </c:pt>
                <c:pt idx="545">
                  <c:v>91.4</c:v>
                </c:pt>
                <c:pt idx="546">
                  <c:v>88.4</c:v>
                </c:pt>
                <c:pt idx="547">
                  <c:v>93.4</c:v>
                </c:pt>
                <c:pt idx="548">
                  <c:v>62.9</c:v>
                </c:pt>
                <c:pt idx="549">
                  <c:v>83.4</c:v>
                </c:pt>
                <c:pt idx="550">
                  <c:v>87.2</c:v>
                </c:pt>
                <c:pt idx="551">
                  <c:v>91</c:v>
                </c:pt>
                <c:pt idx="552">
                  <c:v>90.4</c:v>
                </c:pt>
                <c:pt idx="553">
                  <c:v>90.7</c:v>
                </c:pt>
                <c:pt idx="554">
                  <c:v>116.3</c:v>
                </c:pt>
                <c:pt idx="555">
                  <c:v>114.6</c:v>
                </c:pt>
                <c:pt idx="556">
                  <c:v>101.5</c:v>
                </c:pt>
                <c:pt idx="557">
                  <c:v>82.9</c:v>
                </c:pt>
                <c:pt idx="558">
                  <c:v>96.9</c:v>
                </c:pt>
                <c:pt idx="559">
                  <c:v>98.6</c:v>
                </c:pt>
                <c:pt idx="560">
                  <c:v>75.900000000000006</c:v>
                </c:pt>
                <c:pt idx="561">
                  <c:v>11</c:v>
                </c:pt>
              </c:numCache>
            </c:numRef>
          </c:val>
          <c:smooth val="0"/>
        </c:ser>
        <c:ser>
          <c:idx val="0"/>
          <c:order val="2"/>
          <c:tx>
            <c:v>監視ホスト</c:v>
          </c:tx>
          <c:spPr>
            <a:ln>
              <a:solidFill>
                <a:srgbClr val="00B050"/>
              </a:solidFill>
            </a:ln>
          </c:spPr>
          <c:marker>
            <c:symbol val="none"/>
          </c:marker>
          <c:val>
            <c:numRef>
              <c:f>Sheet4!$A$2:$A$563</c:f>
              <c:numCache>
                <c:formatCode>General</c:formatCode>
                <c:ptCount val="562"/>
                <c:pt idx="0">
                  <c:v>123.6</c:v>
                </c:pt>
                <c:pt idx="1">
                  <c:v>95.7</c:v>
                </c:pt>
                <c:pt idx="2">
                  <c:v>31.7</c:v>
                </c:pt>
                <c:pt idx="3">
                  <c:v>33.099999999999994</c:v>
                </c:pt>
                <c:pt idx="4">
                  <c:v>28.5</c:v>
                </c:pt>
                <c:pt idx="5">
                  <c:v>29.1</c:v>
                </c:pt>
                <c:pt idx="6">
                  <c:v>43.3</c:v>
                </c:pt>
                <c:pt idx="7">
                  <c:v>59.300000000000004</c:v>
                </c:pt>
                <c:pt idx="8">
                  <c:v>62.6</c:v>
                </c:pt>
                <c:pt idx="9">
                  <c:v>58.100000000000009</c:v>
                </c:pt>
                <c:pt idx="10">
                  <c:v>61</c:v>
                </c:pt>
                <c:pt idx="11">
                  <c:v>67.900000000000006</c:v>
                </c:pt>
                <c:pt idx="12">
                  <c:v>59.400000000000006</c:v>
                </c:pt>
                <c:pt idx="13">
                  <c:v>57</c:v>
                </c:pt>
                <c:pt idx="14">
                  <c:v>58.300000000000004</c:v>
                </c:pt>
                <c:pt idx="15">
                  <c:v>54.2</c:v>
                </c:pt>
                <c:pt idx="16">
                  <c:v>59.7</c:v>
                </c:pt>
                <c:pt idx="17">
                  <c:v>67</c:v>
                </c:pt>
                <c:pt idx="18">
                  <c:v>60.300000000000004</c:v>
                </c:pt>
                <c:pt idx="19">
                  <c:v>58.2</c:v>
                </c:pt>
                <c:pt idx="20">
                  <c:v>55.899999999999991</c:v>
                </c:pt>
                <c:pt idx="21">
                  <c:v>54.1</c:v>
                </c:pt>
                <c:pt idx="22">
                  <c:v>59.6</c:v>
                </c:pt>
                <c:pt idx="23">
                  <c:v>65.8</c:v>
                </c:pt>
                <c:pt idx="24">
                  <c:v>61.3</c:v>
                </c:pt>
                <c:pt idx="25">
                  <c:v>60.2</c:v>
                </c:pt>
                <c:pt idx="26">
                  <c:v>61.300000000000004</c:v>
                </c:pt>
                <c:pt idx="27">
                  <c:v>59.2</c:v>
                </c:pt>
                <c:pt idx="28">
                  <c:v>51.1</c:v>
                </c:pt>
                <c:pt idx="29">
                  <c:v>58.2</c:v>
                </c:pt>
                <c:pt idx="30">
                  <c:v>60.5</c:v>
                </c:pt>
                <c:pt idx="31">
                  <c:v>55.900000000000006</c:v>
                </c:pt>
                <c:pt idx="32">
                  <c:v>49.6</c:v>
                </c:pt>
                <c:pt idx="33">
                  <c:v>53.2</c:v>
                </c:pt>
                <c:pt idx="34">
                  <c:v>56.7</c:v>
                </c:pt>
                <c:pt idx="35">
                  <c:v>55.1</c:v>
                </c:pt>
                <c:pt idx="36">
                  <c:v>51.400000000000006</c:v>
                </c:pt>
                <c:pt idx="37">
                  <c:v>52.900000000000006</c:v>
                </c:pt>
                <c:pt idx="38">
                  <c:v>55.5</c:v>
                </c:pt>
                <c:pt idx="39">
                  <c:v>59.7</c:v>
                </c:pt>
                <c:pt idx="40">
                  <c:v>55.9</c:v>
                </c:pt>
                <c:pt idx="41">
                  <c:v>53.7</c:v>
                </c:pt>
                <c:pt idx="42">
                  <c:v>55</c:v>
                </c:pt>
                <c:pt idx="43">
                  <c:v>52.1</c:v>
                </c:pt>
                <c:pt idx="44">
                  <c:v>60</c:v>
                </c:pt>
                <c:pt idx="45">
                  <c:v>58</c:v>
                </c:pt>
                <c:pt idx="46">
                  <c:v>42.6</c:v>
                </c:pt>
                <c:pt idx="47">
                  <c:v>48.1</c:v>
                </c:pt>
                <c:pt idx="48">
                  <c:v>52.8</c:v>
                </c:pt>
                <c:pt idx="49">
                  <c:v>54.2</c:v>
                </c:pt>
                <c:pt idx="50">
                  <c:v>49.400000000000006</c:v>
                </c:pt>
                <c:pt idx="51">
                  <c:v>66</c:v>
                </c:pt>
                <c:pt idx="52">
                  <c:v>55.900000000000006</c:v>
                </c:pt>
                <c:pt idx="53">
                  <c:v>54.2</c:v>
                </c:pt>
                <c:pt idx="54">
                  <c:v>52.900000000000006</c:v>
                </c:pt>
                <c:pt idx="55">
                  <c:v>48.7</c:v>
                </c:pt>
                <c:pt idx="56">
                  <c:v>53.300000000000004</c:v>
                </c:pt>
                <c:pt idx="57">
                  <c:v>62.800000000000004</c:v>
                </c:pt>
                <c:pt idx="58">
                  <c:v>71.7</c:v>
                </c:pt>
                <c:pt idx="59">
                  <c:v>58.8</c:v>
                </c:pt>
                <c:pt idx="60">
                  <c:v>57.100000000000009</c:v>
                </c:pt>
                <c:pt idx="61">
                  <c:v>61.6</c:v>
                </c:pt>
                <c:pt idx="62">
                  <c:v>53.5</c:v>
                </c:pt>
                <c:pt idx="63">
                  <c:v>55.300000000000004</c:v>
                </c:pt>
                <c:pt idx="64">
                  <c:v>48</c:v>
                </c:pt>
                <c:pt idx="65">
                  <c:v>44.5</c:v>
                </c:pt>
                <c:pt idx="66">
                  <c:v>52.8</c:v>
                </c:pt>
                <c:pt idx="67">
                  <c:v>51.7</c:v>
                </c:pt>
                <c:pt idx="68">
                  <c:v>52.5</c:v>
                </c:pt>
                <c:pt idx="69">
                  <c:v>52.2</c:v>
                </c:pt>
                <c:pt idx="70">
                  <c:v>53.4</c:v>
                </c:pt>
                <c:pt idx="71">
                  <c:v>54</c:v>
                </c:pt>
                <c:pt idx="72">
                  <c:v>50.300000000000004</c:v>
                </c:pt>
                <c:pt idx="73">
                  <c:v>53.099999999999994</c:v>
                </c:pt>
                <c:pt idx="74">
                  <c:v>56.100000000000009</c:v>
                </c:pt>
                <c:pt idx="75">
                  <c:v>57.1</c:v>
                </c:pt>
                <c:pt idx="76">
                  <c:v>46.5</c:v>
                </c:pt>
                <c:pt idx="77">
                  <c:v>48.3</c:v>
                </c:pt>
                <c:pt idx="78">
                  <c:v>42.1</c:v>
                </c:pt>
                <c:pt idx="79">
                  <c:v>42.5</c:v>
                </c:pt>
                <c:pt idx="80">
                  <c:v>33.6</c:v>
                </c:pt>
                <c:pt idx="81">
                  <c:v>31.4</c:v>
                </c:pt>
                <c:pt idx="82">
                  <c:v>23.6</c:v>
                </c:pt>
                <c:pt idx="83">
                  <c:v>22.4</c:v>
                </c:pt>
                <c:pt idx="84">
                  <c:v>22.799999999999997</c:v>
                </c:pt>
                <c:pt idx="85">
                  <c:v>23</c:v>
                </c:pt>
                <c:pt idx="86">
                  <c:v>38.400000000000006</c:v>
                </c:pt>
                <c:pt idx="87">
                  <c:v>44.7</c:v>
                </c:pt>
                <c:pt idx="88">
                  <c:v>38.200000000000003</c:v>
                </c:pt>
                <c:pt idx="89">
                  <c:v>67.2</c:v>
                </c:pt>
                <c:pt idx="90">
                  <c:v>59.2</c:v>
                </c:pt>
                <c:pt idx="91">
                  <c:v>62.8</c:v>
                </c:pt>
                <c:pt idx="92">
                  <c:v>59</c:v>
                </c:pt>
                <c:pt idx="93">
                  <c:v>64.5</c:v>
                </c:pt>
                <c:pt idx="94">
                  <c:v>66.2</c:v>
                </c:pt>
                <c:pt idx="95">
                  <c:v>59.5</c:v>
                </c:pt>
                <c:pt idx="96">
                  <c:v>59.1</c:v>
                </c:pt>
                <c:pt idx="97">
                  <c:v>68.7</c:v>
                </c:pt>
                <c:pt idx="98">
                  <c:v>57.100000000000009</c:v>
                </c:pt>
                <c:pt idx="99">
                  <c:v>55.900000000000006</c:v>
                </c:pt>
                <c:pt idx="100">
                  <c:v>54.7</c:v>
                </c:pt>
                <c:pt idx="101">
                  <c:v>63.400000000000006</c:v>
                </c:pt>
                <c:pt idx="102">
                  <c:v>56</c:v>
                </c:pt>
                <c:pt idx="103">
                  <c:v>51.3</c:v>
                </c:pt>
                <c:pt idx="104">
                  <c:v>53.300000000000004</c:v>
                </c:pt>
                <c:pt idx="105">
                  <c:v>56.6</c:v>
                </c:pt>
                <c:pt idx="106">
                  <c:v>79.300000000000011</c:v>
                </c:pt>
                <c:pt idx="107">
                  <c:v>61.2</c:v>
                </c:pt>
                <c:pt idx="108">
                  <c:v>77.900000000000006</c:v>
                </c:pt>
                <c:pt idx="109">
                  <c:v>102.19999999999999</c:v>
                </c:pt>
                <c:pt idx="110">
                  <c:v>55.800000000000004</c:v>
                </c:pt>
                <c:pt idx="111">
                  <c:v>62.3</c:v>
                </c:pt>
                <c:pt idx="112">
                  <c:v>60.3</c:v>
                </c:pt>
                <c:pt idx="113">
                  <c:v>62.7</c:v>
                </c:pt>
                <c:pt idx="114">
                  <c:v>72.099999999999994</c:v>
                </c:pt>
                <c:pt idx="115">
                  <c:v>61.9</c:v>
                </c:pt>
                <c:pt idx="116">
                  <c:v>56</c:v>
                </c:pt>
                <c:pt idx="117">
                  <c:v>61.600000000000009</c:v>
                </c:pt>
                <c:pt idx="118">
                  <c:v>41.6</c:v>
                </c:pt>
                <c:pt idx="119">
                  <c:v>48.9</c:v>
                </c:pt>
                <c:pt idx="120">
                  <c:v>61.6</c:v>
                </c:pt>
                <c:pt idx="121">
                  <c:v>47.6</c:v>
                </c:pt>
                <c:pt idx="122">
                  <c:v>48.5</c:v>
                </c:pt>
                <c:pt idx="123">
                  <c:v>42.400000000000006</c:v>
                </c:pt>
                <c:pt idx="124">
                  <c:v>47.3</c:v>
                </c:pt>
                <c:pt idx="125">
                  <c:v>57.900000000000006</c:v>
                </c:pt>
                <c:pt idx="126">
                  <c:v>49.5</c:v>
                </c:pt>
                <c:pt idx="127">
                  <c:v>48.5</c:v>
                </c:pt>
                <c:pt idx="128">
                  <c:v>53.7</c:v>
                </c:pt>
                <c:pt idx="129">
                  <c:v>50.1</c:v>
                </c:pt>
                <c:pt idx="130">
                  <c:v>46.900000000000006</c:v>
                </c:pt>
                <c:pt idx="131">
                  <c:v>43.400000000000006</c:v>
                </c:pt>
                <c:pt idx="132">
                  <c:v>52.400000000000006</c:v>
                </c:pt>
                <c:pt idx="133">
                  <c:v>46</c:v>
                </c:pt>
                <c:pt idx="134">
                  <c:v>46.9</c:v>
                </c:pt>
                <c:pt idx="135">
                  <c:v>41.7</c:v>
                </c:pt>
                <c:pt idx="136">
                  <c:v>51</c:v>
                </c:pt>
                <c:pt idx="137">
                  <c:v>39.4</c:v>
                </c:pt>
                <c:pt idx="138">
                  <c:v>48.600000000000009</c:v>
                </c:pt>
                <c:pt idx="139">
                  <c:v>50.8</c:v>
                </c:pt>
                <c:pt idx="140">
                  <c:v>46.8</c:v>
                </c:pt>
                <c:pt idx="141">
                  <c:v>43.900000000000006</c:v>
                </c:pt>
                <c:pt idx="142">
                  <c:v>49.7</c:v>
                </c:pt>
                <c:pt idx="143">
                  <c:v>53.2</c:v>
                </c:pt>
                <c:pt idx="144">
                  <c:v>47.6</c:v>
                </c:pt>
                <c:pt idx="145">
                  <c:v>46.1</c:v>
                </c:pt>
                <c:pt idx="146">
                  <c:v>51.3</c:v>
                </c:pt>
                <c:pt idx="147">
                  <c:v>49</c:v>
                </c:pt>
                <c:pt idx="148">
                  <c:v>50.6</c:v>
                </c:pt>
                <c:pt idx="149">
                  <c:v>44.8</c:v>
                </c:pt>
                <c:pt idx="150">
                  <c:v>50.900000000000006</c:v>
                </c:pt>
                <c:pt idx="151">
                  <c:v>48.9</c:v>
                </c:pt>
                <c:pt idx="152">
                  <c:v>53.900000000000006</c:v>
                </c:pt>
                <c:pt idx="153">
                  <c:v>51.4</c:v>
                </c:pt>
                <c:pt idx="154">
                  <c:v>57</c:v>
                </c:pt>
                <c:pt idx="155">
                  <c:v>56.7</c:v>
                </c:pt>
                <c:pt idx="156">
                  <c:v>59.2</c:v>
                </c:pt>
                <c:pt idx="157">
                  <c:v>57.300000000000004</c:v>
                </c:pt>
                <c:pt idx="158">
                  <c:v>57.2</c:v>
                </c:pt>
                <c:pt idx="159">
                  <c:v>72.400000000000006</c:v>
                </c:pt>
                <c:pt idx="160">
                  <c:v>54.1</c:v>
                </c:pt>
                <c:pt idx="161">
                  <c:v>56.400000000000006</c:v>
                </c:pt>
                <c:pt idx="162">
                  <c:v>64.2</c:v>
                </c:pt>
                <c:pt idx="163">
                  <c:v>65.400000000000006</c:v>
                </c:pt>
                <c:pt idx="164">
                  <c:v>52.2</c:v>
                </c:pt>
                <c:pt idx="165">
                  <c:v>49.8</c:v>
                </c:pt>
                <c:pt idx="166">
                  <c:v>51.8</c:v>
                </c:pt>
                <c:pt idx="167">
                  <c:v>55.5</c:v>
                </c:pt>
                <c:pt idx="168">
                  <c:v>41.099999999999994</c:v>
                </c:pt>
                <c:pt idx="169">
                  <c:v>43.5</c:v>
                </c:pt>
                <c:pt idx="170">
                  <c:v>54.7</c:v>
                </c:pt>
                <c:pt idx="171">
                  <c:v>50.5</c:v>
                </c:pt>
                <c:pt idx="172">
                  <c:v>51.6</c:v>
                </c:pt>
                <c:pt idx="173">
                  <c:v>48.300000000000004</c:v>
                </c:pt>
                <c:pt idx="174">
                  <c:v>57.5</c:v>
                </c:pt>
                <c:pt idx="175">
                  <c:v>57.900000000000006</c:v>
                </c:pt>
                <c:pt idx="176">
                  <c:v>102.5</c:v>
                </c:pt>
                <c:pt idx="177">
                  <c:v>64.7</c:v>
                </c:pt>
                <c:pt idx="178">
                  <c:v>51</c:v>
                </c:pt>
                <c:pt idx="179">
                  <c:v>70.599999999999994</c:v>
                </c:pt>
                <c:pt idx="180">
                  <c:v>58.5</c:v>
                </c:pt>
                <c:pt idx="181">
                  <c:v>91.7</c:v>
                </c:pt>
                <c:pt idx="182">
                  <c:v>61</c:v>
                </c:pt>
                <c:pt idx="183">
                  <c:v>61.300000000000004</c:v>
                </c:pt>
                <c:pt idx="184">
                  <c:v>53.2</c:v>
                </c:pt>
                <c:pt idx="185">
                  <c:v>59.900000000000006</c:v>
                </c:pt>
                <c:pt idx="186">
                  <c:v>82.7</c:v>
                </c:pt>
                <c:pt idx="187">
                  <c:v>52.5</c:v>
                </c:pt>
                <c:pt idx="188">
                  <c:v>32.799999999999997</c:v>
                </c:pt>
                <c:pt idx="189">
                  <c:v>39.700000000000003</c:v>
                </c:pt>
                <c:pt idx="190">
                  <c:v>28.900000000000002</c:v>
                </c:pt>
                <c:pt idx="191">
                  <c:v>37.5</c:v>
                </c:pt>
                <c:pt idx="192">
                  <c:v>39.6</c:v>
                </c:pt>
                <c:pt idx="193">
                  <c:v>47.900000000000006</c:v>
                </c:pt>
                <c:pt idx="194">
                  <c:v>48.4</c:v>
                </c:pt>
                <c:pt idx="195">
                  <c:v>51.6</c:v>
                </c:pt>
                <c:pt idx="196">
                  <c:v>63.2</c:v>
                </c:pt>
                <c:pt idx="197">
                  <c:v>59.7</c:v>
                </c:pt>
                <c:pt idx="198">
                  <c:v>60.2</c:v>
                </c:pt>
                <c:pt idx="199">
                  <c:v>61</c:v>
                </c:pt>
                <c:pt idx="200">
                  <c:v>61.9</c:v>
                </c:pt>
                <c:pt idx="201">
                  <c:v>63.900000000000006</c:v>
                </c:pt>
                <c:pt idx="202">
                  <c:v>62.4</c:v>
                </c:pt>
                <c:pt idx="203">
                  <c:v>56.3</c:v>
                </c:pt>
                <c:pt idx="204">
                  <c:v>57.8</c:v>
                </c:pt>
                <c:pt idx="205">
                  <c:v>64.200000000000017</c:v>
                </c:pt>
                <c:pt idx="206">
                  <c:v>58.800000000000004</c:v>
                </c:pt>
                <c:pt idx="207">
                  <c:v>61.7</c:v>
                </c:pt>
                <c:pt idx="208">
                  <c:v>64.8</c:v>
                </c:pt>
                <c:pt idx="209">
                  <c:v>64.400000000000006</c:v>
                </c:pt>
                <c:pt idx="210">
                  <c:v>67.7</c:v>
                </c:pt>
                <c:pt idx="211">
                  <c:v>65.900000000000006</c:v>
                </c:pt>
                <c:pt idx="212">
                  <c:v>55.6</c:v>
                </c:pt>
                <c:pt idx="213">
                  <c:v>53.6</c:v>
                </c:pt>
                <c:pt idx="214">
                  <c:v>53.2</c:v>
                </c:pt>
                <c:pt idx="215">
                  <c:v>62.900000000000006</c:v>
                </c:pt>
                <c:pt idx="216">
                  <c:v>56.5</c:v>
                </c:pt>
                <c:pt idx="217">
                  <c:v>56.1</c:v>
                </c:pt>
                <c:pt idx="218">
                  <c:v>50.3</c:v>
                </c:pt>
                <c:pt idx="219">
                  <c:v>81.2</c:v>
                </c:pt>
                <c:pt idx="220">
                  <c:v>107.7</c:v>
                </c:pt>
                <c:pt idx="221">
                  <c:v>106.80000000000001</c:v>
                </c:pt>
                <c:pt idx="222">
                  <c:v>116.8</c:v>
                </c:pt>
                <c:pt idx="223">
                  <c:v>119.80000000000001</c:v>
                </c:pt>
                <c:pt idx="224">
                  <c:v>73.300000000000011</c:v>
                </c:pt>
                <c:pt idx="225">
                  <c:v>80.800000000000011</c:v>
                </c:pt>
                <c:pt idx="226">
                  <c:v>67.099999999999994</c:v>
                </c:pt>
                <c:pt idx="227">
                  <c:v>61.800000000000004</c:v>
                </c:pt>
                <c:pt idx="228">
                  <c:v>69.600000000000009</c:v>
                </c:pt>
                <c:pt idx="229">
                  <c:v>59.8</c:v>
                </c:pt>
                <c:pt idx="230">
                  <c:v>54</c:v>
                </c:pt>
                <c:pt idx="231">
                  <c:v>51.900000000000006</c:v>
                </c:pt>
                <c:pt idx="232">
                  <c:v>54.900000000000006</c:v>
                </c:pt>
                <c:pt idx="233">
                  <c:v>63</c:v>
                </c:pt>
                <c:pt idx="234">
                  <c:v>95.1</c:v>
                </c:pt>
                <c:pt idx="235">
                  <c:v>79.299999999999983</c:v>
                </c:pt>
                <c:pt idx="236">
                  <c:v>58.3</c:v>
                </c:pt>
                <c:pt idx="237">
                  <c:v>63.4</c:v>
                </c:pt>
                <c:pt idx="238">
                  <c:v>62.5</c:v>
                </c:pt>
                <c:pt idx="239">
                  <c:v>68.300000000000011</c:v>
                </c:pt>
                <c:pt idx="240">
                  <c:v>71.3</c:v>
                </c:pt>
                <c:pt idx="241">
                  <c:v>60.800000000000004</c:v>
                </c:pt>
                <c:pt idx="242">
                  <c:v>51.900000000000006</c:v>
                </c:pt>
                <c:pt idx="243">
                  <c:v>44.3</c:v>
                </c:pt>
                <c:pt idx="244">
                  <c:v>43.2</c:v>
                </c:pt>
                <c:pt idx="245">
                  <c:v>50.7</c:v>
                </c:pt>
                <c:pt idx="246">
                  <c:v>56.9</c:v>
                </c:pt>
                <c:pt idx="247">
                  <c:v>48.900000000000006</c:v>
                </c:pt>
                <c:pt idx="248">
                  <c:v>49.5</c:v>
                </c:pt>
                <c:pt idx="249">
                  <c:v>45.900000000000006</c:v>
                </c:pt>
                <c:pt idx="250">
                  <c:v>52.4</c:v>
                </c:pt>
                <c:pt idx="251">
                  <c:v>51.5</c:v>
                </c:pt>
                <c:pt idx="252">
                  <c:v>53.3</c:v>
                </c:pt>
                <c:pt idx="253">
                  <c:v>57.8</c:v>
                </c:pt>
                <c:pt idx="254">
                  <c:v>51.300000000000004</c:v>
                </c:pt>
                <c:pt idx="255">
                  <c:v>47.8</c:v>
                </c:pt>
                <c:pt idx="256">
                  <c:v>45.900000000000006</c:v>
                </c:pt>
                <c:pt idx="257">
                  <c:v>41.1</c:v>
                </c:pt>
                <c:pt idx="258">
                  <c:v>47.2</c:v>
                </c:pt>
                <c:pt idx="259">
                  <c:v>43.4</c:v>
                </c:pt>
                <c:pt idx="260">
                  <c:v>45.900000000000006</c:v>
                </c:pt>
                <c:pt idx="261">
                  <c:v>45.2</c:v>
                </c:pt>
                <c:pt idx="262">
                  <c:v>45.7</c:v>
                </c:pt>
                <c:pt idx="263">
                  <c:v>37.299999999999997</c:v>
                </c:pt>
                <c:pt idx="264">
                  <c:v>52.8</c:v>
                </c:pt>
                <c:pt idx="265">
                  <c:v>43.3</c:v>
                </c:pt>
                <c:pt idx="266">
                  <c:v>47.7</c:v>
                </c:pt>
                <c:pt idx="267">
                  <c:v>45.1</c:v>
                </c:pt>
                <c:pt idx="268">
                  <c:v>55.8</c:v>
                </c:pt>
                <c:pt idx="269">
                  <c:v>52.6</c:v>
                </c:pt>
                <c:pt idx="270">
                  <c:v>53.2</c:v>
                </c:pt>
                <c:pt idx="271">
                  <c:v>48.1</c:v>
                </c:pt>
                <c:pt idx="272">
                  <c:v>56.500000000000007</c:v>
                </c:pt>
                <c:pt idx="273">
                  <c:v>45.900000000000006</c:v>
                </c:pt>
                <c:pt idx="274">
                  <c:v>48.2</c:v>
                </c:pt>
                <c:pt idx="275">
                  <c:v>46</c:v>
                </c:pt>
                <c:pt idx="276">
                  <c:v>51.6</c:v>
                </c:pt>
                <c:pt idx="277">
                  <c:v>47.6</c:v>
                </c:pt>
                <c:pt idx="278">
                  <c:v>60.099999999999994</c:v>
                </c:pt>
                <c:pt idx="279">
                  <c:v>55.599999999999994</c:v>
                </c:pt>
                <c:pt idx="280">
                  <c:v>59.3</c:v>
                </c:pt>
                <c:pt idx="281">
                  <c:v>53</c:v>
                </c:pt>
                <c:pt idx="282">
                  <c:v>57</c:v>
                </c:pt>
                <c:pt idx="283">
                  <c:v>55.599999999999994</c:v>
                </c:pt>
                <c:pt idx="284">
                  <c:v>57.5</c:v>
                </c:pt>
                <c:pt idx="285">
                  <c:v>71.8</c:v>
                </c:pt>
                <c:pt idx="286">
                  <c:v>62.5</c:v>
                </c:pt>
                <c:pt idx="287">
                  <c:v>55.7</c:v>
                </c:pt>
                <c:pt idx="288">
                  <c:v>58.900000000000006</c:v>
                </c:pt>
                <c:pt idx="289">
                  <c:v>63.5</c:v>
                </c:pt>
                <c:pt idx="290">
                  <c:v>51.3</c:v>
                </c:pt>
                <c:pt idx="291">
                  <c:v>48.5</c:v>
                </c:pt>
                <c:pt idx="292">
                  <c:v>49.1</c:v>
                </c:pt>
                <c:pt idx="293">
                  <c:v>46.100000000000009</c:v>
                </c:pt>
                <c:pt idx="294">
                  <c:v>45.7</c:v>
                </c:pt>
                <c:pt idx="295">
                  <c:v>45.6</c:v>
                </c:pt>
                <c:pt idx="296">
                  <c:v>50.900000000000006</c:v>
                </c:pt>
                <c:pt idx="297">
                  <c:v>52.2</c:v>
                </c:pt>
                <c:pt idx="298">
                  <c:v>54.1</c:v>
                </c:pt>
                <c:pt idx="299">
                  <c:v>56.5</c:v>
                </c:pt>
                <c:pt idx="300">
                  <c:v>54.300000000000004</c:v>
                </c:pt>
                <c:pt idx="301">
                  <c:v>87.9</c:v>
                </c:pt>
                <c:pt idx="302">
                  <c:v>96.1</c:v>
                </c:pt>
                <c:pt idx="303">
                  <c:v>62.1</c:v>
                </c:pt>
                <c:pt idx="304">
                  <c:v>67</c:v>
                </c:pt>
                <c:pt idx="305">
                  <c:v>117.4</c:v>
                </c:pt>
                <c:pt idx="306">
                  <c:v>140.89999999999998</c:v>
                </c:pt>
                <c:pt idx="307">
                  <c:v>129.19999999999999</c:v>
                </c:pt>
                <c:pt idx="308">
                  <c:v>125.2</c:v>
                </c:pt>
                <c:pt idx="309">
                  <c:v>15.2</c:v>
                </c:pt>
                <c:pt idx="310">
                  <c:v>9.3000000000000007</c:v>
                </c:pt>
              </c:numCache>
            </c:numRef>
          </c:val>
          <c:smooth val="0"/>
        </c:ser>
        <c:dLbls>
          <c:showLegendKey val="0"/>
          <c:showVal val="0"/>
          <c:showCatName val="0"/>
          <c:showSerName val="0"/>
          <c:showPercent val="0"/>
          <c:showBubbleSize val="0"/>
        </c:dLbls>
        <c:marker val="1"/>
        <c:smooth val="0"/>
        <c:axId val="86624512"/>
        <c:axId val="86634496"/>
      </c:lineChart>
      <c:catAx>
        <c:axId val="86624512"/>
        <c:scaling>
          <c:orientation val="minMax"/>
        </c:scaling>
        <c:delete val="1"/>
        <c:axPos val="b"/>
        <c:majorTickMark val="out"/>
        <c:minorTickMark val="none"/>
        <c:tickLblPos val="nextTo"/>
        <c:crossAx val="86634496"/>
        <c:crosses val="autoZero"/>
        <c:auto val="1"/>
        <c:lblAlgn val="ctr"/>
        <c:lblOffset val="100"/>
        <c:noMultiLvlLbl val="0"/>
      </c:catAx>
      <c:valAx>
        <c:axId val="86634496"/>
        <c:scaling>
          <c:orientation val="minMax"/>
        </c:scaling>
        <c:delete val="0"/>
        <c:axPos val="l"/>
        <c:majorGridlines/>
        <c:numFmt formatCode="General" sourceLinked="1"/>
        <c:majorTickMark val="out"/>
        <c:minorTickMark val="none"/>
        <c:tickLblPos val="nextTo"/>
        <c:txPr>
          <a:bodyPr/>
          <a:lstStyle/>
          <a:p>
            <a:pPr>
              <a:defRPr sz="1200"/>
            </a:pPr>
            <a:endParaRPr lang="ja-JP"/>
          </a:p>
        </c:txPr>
        <c:crossAx val="86624512"/>
        <c:crosses val="autoZero"/>
        <c:crossBetween val="between"/>
      </c:valAx>
    </c:plotArea>
    <c:legend>
      <c:legendPos val="r"/>
      <c:layout/>
      <c:overlay val="0"/>
      <c:txPr>
        <a:bodyPr/>
        <a:lstStyle/>
        <a:p>
          <a:pPr>
            <a:defRPr sz="1600"/>
          </a:pPr>
          <a:endParaRPr lang="ja-JP"/>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884354344486261"/>
          <c:y val="7.8079828938977108E-2"/>
          <c:w val="0.69782917830910274"/>
          <c:h val="0.86142838446906611"/>
        </c:manualLayout>
      </c:layout>
      <c:barChart>
        <c:barDir val="col"/>
        <c:grouping val="clustered"/>
        <c:varyColors val="0"/>
        <c:ser>
          <c:idx val="0"/>
          <c:order val="0"/>
          <c:tx>
            <c:strRef>
              <c:f>Sheet1!$C$5</c:f>
              <c:strCache>
                <c:ptCount val="1"/>
                <c:pt idx="0">
                  <c:v>RemoteTrans</c:v>
                </c:pt>
              </c:strCache>
            </c:strRef>
          </c:tx>
          <c:invertIfNegative val="0"/>
          <c:dLbls>
            <c:txPr>
              <a:bodyPr/>
              <a:lstStyle/>
              <a:p>
                <a:pPr>
                  <a:defRPr sz="1600"/>
                </a:pPr>
                <a:endParaRPr lang="ja-JP"/>
              </a:p>
            </c:txPr>
            <c:dLblPos val="outEnd"/>
            <c:showLegendKey val="0"/>
            <c:showVal val="1"/>
            <c:showCatName val="0"/>
            <c:showSerName val="0"/>
            <c:showPercent val="0"/>
            <c:showBubbleSize val="0"/>
            <c:showLeaderLines val="0"/>
          </c:dLbls>
          <c:val>
            <c:numRef>
              <c:f>Sheet1!$D$5</c:f>
              <c:numCache>
                <c:formatCode>General</c:formatCode>
                <c:ptCount val="1"/>
                <c:pt idx="0">
                  <c:v>38.9</c:v>
                </c:pt>
              </c:numCache>
            </c:numRef>
          </c:val>
        </c:ser>
        <c:ser>
          <c:idx val="1"/>
          <c:order val="1"/>
          <c:tx>
            <c:strRef>
              <c:f>Sheet1!$C$6</c:f>
              <c:strCache>
                <c:ptCount val="1"/>
                <c:pt idx="0">
                  <c:v>従来のオフロード</c:v>
                </c:pt>
              </c:strCache>
            </c:strRef>
          </c:tx>
          <c:invertIfNegative val="0"/>
          <c:dLbls>
            <c:numFmt formatCode="#,##0.0_);[Red]\(#,##0.0\)" sourceLinked="0"/>
            <c:txPr>
              <a:bodyPr/>
              <a:lstStyle/>
              <a:p>
                <a:pPr>
                  <a:defRPr sz="1600"/>
                </a:pPr>
                <a:endParaRPr lang="ja-JP"/>
              </a:p>
            </c:txPr>
            <c:dLblPos val="outEnd"/>
            <c:showLegendKey val="0"/>
            <c:showVal val="1"/>
            <c:showCatName val="0"/>
            <c:showSerName val="0"/>
            <c:showPercent val="0"/>
            <c:showBubbleSize val="0"/>
            <c:showLeaderLines val="0"/>
          </c:dLbls>
          <c:val>
            <c:numRef>
              <c:f>Sheet1!$D$6</c:f>
              <c:numCache>
                <c:formatCode>General</c:formatCode>
                <c:ptCount val="1"/>
                <c:pt idx="0">
                  <c:v>50</c:v>
                </c:pt>
              </c:numCache>
            </c:numRef>
          </c:val>
        </c:ser>
        <c:ser>
          <c:idx val="2"/>
          <c:order val="2"/>
          <c:tx>
            <c:strRef>
              <c:f>Sheet1!$C$7</c:f>
              <c:strCache>
                <c:ptCount val="1"/>
                <c:pt idx="0">
                  <c:v>オフロードなし</c:v>
                </c:pt>
              </c:strCache>
            </c:strRef>
          </c:tx>
          <c:invertIfNegative val="0"/>
          <c:dLbls>
            <c:numFmt formatCode="#,##0.0_);[Red]\(#,##0.0\)" sourceLinked="0"/>
            <c:txPr>
              <a:bodyPr/>
              <a:lstStyle/>
              <a:p>
                <a:pPr>
                  <a:defRPr sz="1600"/>
                </a:pPr>
                <a:endParaRPr lang="ja-JP"/>
              </a:p>
            </c:txPr>
            <c:dLblPos val="outEnd"/>
            <c:showLegendKey val="0"/>
            <c:showVal val="1"/>
            <c:showCatName val="0"/>
            <c:showSerName val="0"/>
            <c:showPercent val="0"/>
            <c:showBubbleSize val="0"/>
            <c:showLeaderLines val="0"/>
          </c:dLbls>
          <c:val>
            <c:numRef>
              <c:f>Sheet1!$D$7</c:f>
              <c:numCache>
                <c:formatCode>General</c:formatCode>
                <c:ptCount val="1"/>
                <c:pt idx="0">
                  <c:v>63.4</c:v>
                </c:pt>
              </c:numCache>
            </c:numRef>
          </c:val>
        </c:ser>
        <c:dLbls>
          <c:dLblPos val="outEnd"/>
          <c:showLegendKey val="0"/>
          <c:showVal val="1"/>
          <c:showCatName val="0"/>
          <c:showSerName val="0"/>
          <c:showPercent val="0"/>
          <c:showBubbleSize val="0"/>
        </c:dLbls>
        <c:gapWidth val="150"/>
        <c:axId val="120311808"/>
        <c:axId val="120313344"/>
      </c:barChart>
      <c:catAx>
        <c:axId val="120311808"/>
        <c:scaling>
          <c:orientation val="minMax"/>
        </c:scaling>
        <c:delete val="0"/>
        <c:axPos val="b"/>
        <c:majorTickMark val="none"/>
        <c:minorTickMark val="none"/>
        <c:tickLblPos val="none"/>
        <c:crossAx val="120313344"/>
        <c:crosses val="autoZero"/>
        <c:auto val="1"/>
        <c:lblAlgn val="ctr"/>
        <c:lblOffset val="100"/>
        <c:noMultiLvlLbl val="0"/>
      </c:catAx>
      <c:valAx>
        <c:axId val="120313344"/>
        <c:scaling>
          <c:orientation val="minMax"/>
        </c:scaling>
        <c:delete val="0"/>
        <c:axPos val="l"/>
        <c:title>
          <c:tx>
            <c:rich>
              <a:bodyPr rot="-5400000" vert="horz"/>
              <a:lstStyle/>
              <a:p>
                <a:pPr>
                  <a:defRPr sz="1800"/>
                </a:pPr>
                <a:r>
                  <a:rPr lang="ja-JP" altLang="en-US" sz="1800"/>
                  <a:t>実行時間（秒）</a:t>
                </a:r>
              </a:p>
            </c:rich>
          </c:tx>
          <c:layout/>
          <c:overlay val="0"/>
        </c:title>
        <c:numFmt formatCode="General" sourceLinked="1"/>
        <c:majorTickMark val="in"/>
        <c:minorTickMark val="none"/>
        <c:tickLblPos val="nextTo"/>
        <c:spPr>
          <a:solidFill>
            <a:schemeClr val="bg1"/>
          </a:solidFill>
        </c:spPr>
        <c:txPr>
          <a:bodyPr/>
          <a:lstStyle/>
          <a:p>
            <a:pPr>
              <a:defRPr sz="1400"/>
            </a:pPr>
            <a:endParaRPr lang="ja-JP"/>
          </a:p>
        </c:txPr>
        <c:crossAx val="120311808"/>
        <c:crosses val="autoZero"/>
        <c:crossBetween val="between"/>
      </c:valAx>
      <c:spPr>
        <a:solidFill>
          <a:schemeClr val="bg1"/>
        </a:solidFill>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Sheet1!$J$5</c:f>
              <c:strCache>
                <c:ptCount val="1"/>
                <c:pt idx="0">
                  <c:v>RemoteTrans</c:v>
                </c:pt>
              </c:strCache>
            </c:strRef>
          </c:tx>
          <c:invertIfNegative val="0"/>
          <c:dLbls>
            <c:txPr>
              <a:bodyPr/>
              <a:lstStyle/>
              <a:p>
                <a:pPr>
                  <a:defRPr sz="1600"/>
                </a:pPr>
                <a:endParaRPr lang="ja-JP"/>
              </a:p>
            </c:txPr>
            <c:dLblPos val="outEnd"/>
            <c:showLegendKey val="0"/>
            <c:showVal val="1"/>
            <c:showCatName val="0"/>
            <c:showSerName val="0"/>
            <c:showPercent val="0"/>
            <c:showBubbleSize val="0"/>
            <c:showLeaderLines val="0"/>
          </c:dLbls>
          <c:val>
            <c:numRef>
              <c:f>Sheet1!$K$5</c:f>
              <c:numCache>
                <c:formatCode>General</c:formatCode>
                <c:ptCount val="1"/>
                <c:pt idx="0">
                  <c:v>15.7</c:v>
                </c:pt>
              </c:numCache>
            </c:numRef>
          </c:val>
        </c:ser>
        <c:ser>
          <c:idx val="1"/>
          <c:order val="1"/>
          <c:tx>
            <c:strRef>
              <c:f>Sheet1!$J$6</c:f>
              <c:strCache>
                <c:ptCount val="1"/>
                <c:pt idx="0">
                  <c:v>従来のオフロード</c:v>
                </c:pt>
              </c:strCache>
            </c:strRef>
          </c:tx>
          <c:invertIfNegative val="0"/>
          <c:dLbls>
            <c:txPr>
              <a:bodyPr/>
              <a:lstStyle/>
              <a:p>
                <a:pPr>
                  <a:defRPr sz="1600"/>
                </a:pPr>
                <a:endParaRPr lang="ja-JP"/>
              </a:p>
            </c:txPr>
            <c:dLblPos val="outEnd"/>
            <c:showLegendKey val="0"/>
            <c:showVal val="1"/>
            <c:showCatName val="0"/>
            <c:showSerName val="0"/>
            <c:showPercent val="0"/>
            <c:showBubbleSize val="0"/>
            <c:showLeaderLines val="0"/>
          </c:dLbls>
          <c:val>
            <c:numRef>
              <c:f>Sheet1!$K$6</c:f>
              <c:numCache>
                <c:formatCode>General</c:formatCode>
                <c:ptCount val="1"/>
                <c:pt idx="0">
                  <c:v>19.100000000000001</c:v>
                </c:pt>
              </c:numCache>
            </c:numRef>
          </c:val>
        </c:ser>
        <c:ser>
          <c:idx val="2"/>
          <c:order val="2"/>
          <c:tx>
            <c:strRef>
              <c:f>Sheet1!$J$7</c:f>
              <c:strCache>
                <c:ptCount val="1"/>
                <c:pt idx="0">
                  <c:v>オフロードなし</c:v>
                </c:pt>
              </c:strCache>
            </c:strRef>
          </c:tx>
          <c:invertIfNegative val="0"/>
          <c:dLbls>
            <c:txPr>
              <a:bodyPr/>
              <a:lstStyle/>
              <a:p>
                <a:pPr>
                  <a:defRPr sz="1600"/>
                </a:pPr>
                <a:endParaRPr lang="ja-JP"/>
              </a:p>
            </c:txPr>
            <c:dLblPos val="outEnd"/>
            <c:showLegendKey val="0"/>
            <c:showVal val="1"/>
            <c:showCatName val="0"/>
            <c:showSerName val="0"/>
            <c:showPercent val="0"/>
            <c:showBubbleSize val="0"/>
            <c:showLeaderLines val="0"/>
          </c:dLbls>
          <c:val>
            <c:numRef>
              <c:f>Sheet1!$K$7</c:f>
              <c:numCache>
                <c:formatCode>General</c:formatCode>
                <c:ptCount val="1"/>
                <c:pt idx="0">
                  <c:v>27.8</c:v>
                </c:pt>
              </c:numCache>
            </c:numRef>
          </c:val>
        </c:ser>
        <c:dLbls>
          <c:dLblPos val="outEnd"/>
          <c:showLegendKey val="0"/>
          <c:showVal val="1"/>
          <c:showCatName val="0"/>
          <c:showSerName val="0"/>
          <c:showPercent val="0"/>
          <c:showBubbleSize val="0"/>
        </c:dLbls>
        <c:gapWidth val="150"/>
        <c:axId val="142094336"/>
        <c:axId val="142095872"/>
      </c:barChart>
      <c:catAx>
        <c:axId val="142094336"/>
        <c:scaling>
          <c:orientation val="minMax"/>
        </c:scaling>
        <c:delete val="0"/>
        <c:axPos val="b"/>
        <c:majorTickMark val="none"/>
        <c:minorTickMark val="none"/>
        <c:tickLblPos val="none"/>
        <c:crossAx val="142095872"/>
        <c:crosses val="autoZero"/>
        <c:auto val="1"/>
        <c:lblAlgn val="ctr"/>
        <c:lblOffset val="100"/>
        <c:noMultiLvlLbl val="0"/>
      </c:catAx>
      <c:valAx>
        <c:axId val="142095872"/>
        <c:scaling>
          <c:orientation val="minMax"/>
        </c:scaling>
        <c:delete val="0"/>
        <c:axPos val="l"/>
        <c:title>
          <c:tx>
            <c:rich>
              <a:bodyPr rot="-5400000" vert="horz"/>
              <a:lstStyle/>
              <a:p>
                <a:pPr>
                  <a:defRPr sz="1800"/>
                </a:pPr>
                <a:r>
                  <a:rPr lang="ja-JP" altLang="en-US" sz="1800"/>
                  <a:t>実行時間（分）</a:t>
                </a:r>
              </a:p>
            </c:rich>
          </c:tx>
          <c:layout/>
          <c:overlay val="0"/>
        </c:title>
        <c:numFmt formatCode="General" sourceLinked="1"/>
        <c:majorTickMark val="in"/>
        <c:minorTickMark val="none"/>
        <c:tickLblPos val="nextTo"/>
        <c:txPr>
          <a:bodyPr/>
          <a:lstStyle/>
          <a:p>
            <a:pPr>
              <a:defRPr sz="1400"/>
            </a:pPr>
            <a:endParaRPr lang="ja-JP"/>
          </a:p>
        </c:txPr>
        <c:crossAx val="142094336"/>
        <c:crosses val="autoZero"/>
        <c:crossBetween val="between"/>
      </c:valAx>
    </c:plotArea>
    <c:legend>
      <c:legendPos val="r"/>
      <c:layout>
        <c:manualLayout>
          <c:xMode val="edge"/>
          <c:yMode val="edge"/>
          <c:x val="0.66341400874943046"/>
          <c:y val="0.28064712028993777"/>
          <c:w val="0.3365860334514803"/>
          <c:h val="0.44347249704987735"/>
        </c:manualLayout>
      </c:layout>
      <c:overlay val="0"/>
      <c:txPr>
        <a:bodyPr/>
        <a:lstStyle/>
        <a:p>
          <a:pPr>
            <a:defRPr sz="1400"/>
          </a:pPr>
          <a:endParaRPr lang="ja-JP"/>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Sheet1!$J$5</c:f>
              <c:strCache>
                <c:ptCount val="1"/>
                <c:pt idx="0">
                  <c:v>RemoteTrans</c:v>
                </c:pt>
              </c:strCache>
            </c:strRef>
          </c:tx>
          <c:invertIfNegative val="0"/>
          <c:dLbls>
            <c:txPr>
              <a:bodyPr/>
              <a:lstStyle/>
              <a:p>
                <a:pPr>
                  <a:defRPr sz="1600"/>
                </a:pPr>
                <a:endParaRPr lang="ja-JP"/>
              </a:p>
            </c:txPr>
            <c:dLblPos val="outEnd"/>
            <c:showLegendKey val="0"/>
            <c:showVal val="1"/>
            <c:showCatName val="0"/>
            <c:showSerName val="0"/>
            <c:showPercent val="0"/>
            <c:showBubbleSize val="0"/>
            <c:showLeaderLines val="0"/>
          </c:dLbls>
          <c:val>
            <c:numRef>
              <c:f>Sheet1!$K$5</c:f>
              <c:numCache>
                <c:formatCode>General</c:formatCode>
                <c:ptCount val="1"/>
                <c:pt idx="0">
                  <c:v>2.6110000000000002</c:v>
                </c:pt>
              </c:numCache>
            </c:numRef>
          </c:val>
        </c:ser>
        <c:ser>
          <c:idx val="1"/>
          <c:order val="1"/>
          <c:tx>
            <c:strRef>
              <c:f>Sheet1!$J$6</c:f>
              <c:strCache>
                <c:ptCount val="1"/>
                <c:pt idx="0">
                  <c:v>従来のオフロード</c:v>
                </c:pt>
              </c:strCache>
            </c:strRef>
          </c:tx>
          <c:invertIfNegative val="0"/>
          <c:dLbls>
            <c:txPr>
              <a:bodyPr/>
              <a:lstStyle/>
              <a:p>
                <a:pPr>
                  <a:defRPr sz="1600"/>
                </a:pPr>
                <a:endParaRPr lang="ja-JP"/>
              </a:p>
            </c:txPr>
            <c:dLblPos val="outEnd"/>
            <c:showLegendKey val="0"/>
            <c:showVal val="1"/>
            <c:showCatName val="0"/>
            <c:showSerName val="0"/>
            <c:showPercent val="0"/>
            <c:showBubbleSize val="0"/>
            <c:showLeaderLines val="0"/>
          </c:dLbls>
          <c:val>
            <c:numRef>
              <c:f>Sheet1!$K$6</c:f>
              <c:numCache>
                <c:formatCode>General</c:formatCode>
                <c:ptCount val="1"/>
                <c:pt idx="0">
                  <c:v>0.373</c:v>
                </c:pt>
              </c:numCache>
            </c:numRef>
          </c:val>
        </c:ser>
        <c:ser>
          <c:idx val="2"/>
          <c:order val="2"/>
          <c:tx>
            <c:strRef>
              <c:f>Sheet1!$J$7</c:f>
              <c:strCache>
                <c:ptCount val="1"/>
                <c:pt idx="0">
                  <c:v>オフロードなし</c:v>
                </c:pt>
              </c:strCache>
            </c:strRef>
          </c:tx>
          <c:invertIfNegative val="0"/>
          <c:dLbls>
            <c:txPr>
              <a:bodyPr/>
              <a:lstStyle/>
              <a:p>
                <a:pPr>
                  <a:defRPr sz="1600"/>
                </a:pPr>
                <a:endParaRPr lang="ja-JP"/>
              </a:p>
            </c:txPr>
            <c:dLblPos val="outEnd"/>
            <c:showLegendKey val="0"/>
            <c:showVal val="1"/>
            <c:showCatName val="0"/>
            <c:showSerName val="0"/>
            <c:showPercent val="0"/>
            <c:showBubbleSize val="0"/>
            <c:showLeaderLines val="0"/>
          </c:dLbls>
          <c:val>
            <c:numRef>
              <c:f>Sheet1!$K$7</c:f>
              <c:numCache>
                <c:formatCode>General</c:formatCode>
                <c:ptCount val="1"/>
                <c:pt idx="0">
                  <c:v>0.36399999999999999</c:v>
                </c:pt>
              </c:numCache>
            </c:numRef>
          </c:val>
        </c:ser>
        <c:dLbls>
          <c:dLblPos val="outEnd"/>
          <c:showLegendKey val="0"/>
          <c:showVal val="1"/>
          <c:showCatName val="0"/>
          <c:showSerName val="0"/>
          <c:showPercent val="0"/>
          <c:showBubbleSize val="0"/>
        </c:dLbls>
        <c:gapWidth val="150"/>
        <c:axId val="142220672"/>
        <c:axId val="142247040"/>
      </c:barChart>
      <c:catAx>
        <c:axId val="142220672"/>
        <c:scaling>
          <c:orientation val="minMax"/>
        </c:scaling>
        <c:delete val="0"/>
        <c:axPos val="b"/>
        <c:majorTickMark val="none"/>
        <c:minorTickMark val="none"/>
        <c:tickLblPos val="none"/>
        <c:crossAx val="142247040"/>
        <c:crosses val="autoZero"/>
        <c:auto val="1"/>
        <c:lblAlgn val="ctr"/>
        <c:lblOffset val="100"/>
        <c:noMultiLvlLbl val="0"/>
      </c:catAx>
      <c:valAx>
        <c:axId val="142247040"/>
        <c:scaling>
          <c:orientation val="minMax"/>
        </c:scaling>
        <c:delete val="0"/>
        <c:axPos val="l"/>
        <c:title>
          <c:tx>
            <c:rich>
              <a:bodyPr rot="-5400000" vert="horz"/>
              <a:lstStyle/>
              <a:p>
                <a:pPr>
                  <a:defRPr sz="1800"/>
                </a:pPr>
                <a:r>
                  <a:rPr lang="ja-JP" altLang="en-US" sz="1800" dirty="0" smtClean="0"/>
                  <a:t>検知時間（秒）</a:t>
                </a:r>
                <a:endParaRPr lang="ja-JP" altLang="en-US" sz="1800" dirty="0"/>
              </a:p>
            </c:rich>
          </c:tx>
          <c:layout/>
          <c:overlay val="0"/>
        </c:title>
        <c:numFmt formatCode="General" sourceLinked="1"/>
        <c:majorTickMark val="in"/>
        <c:minorTickMark val="none"/>
        <c:tickLblPos val="nextTo"/>
        <c:txPr>
          <a:bodyPr/>
          <a:lstStyle/>
          <a:p>
            <a:pPr>
              <a:defRPr sz="1400"/>
            </a:pPr>
            <a:endParaRPr lang="ja-JP"/>
          </a:p>
        </c:txPr>
        <c:crossAx val="142220672"/>
        <c:crosses val="autoZero"/>
        <c:crossBetween val="between"/>
      </c:valAx>
    </c:plotArea>
    <c:legend>
      <c:legendPos val="r"/>
      <c:layout/>
      <c:overlay val="0"/>
      <c:txPr>
        <a:bodyPr/>
        <a:lstStyle/>
        <a:p>
          <a:pPr>
            <a:defRPr sz="1600"/>
          </a:pPr>
          <a:endParaRPr lang="ja-JP"/>
        </a:p>
      </c:txPr>
    </c:legend>
    <c:plotVisOnly val="1"/>
    <c:dispBlanksAs val="gap"/>
    <c:showDLblsOverMax val="0"/>
  </c:chart>
  <c:spPr>
    <a:solidFill>
      <a:schemeClr val="bg1"/>
    </a:solid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Sheet2!$K$28</c:f>
              <c:strCache>
                <c:ptCount val="1"/>
                <c:pt idx="0">
                  <c:v>RemoteTrans</c:v>
                </c:pt>
              </c:strCache>
            </c:strRef>
          </c:tx>
          <c:invertIfNegative val="0"/>
          <c:dLbls>
            <c:numFmt formatCode="#,##0.0_);[Red]\(#,##0.0\)" sourceLinked="0"/>
            <c:txPr>
              <a:bodyPr/>
              <a:lstStyle/>
              <a:p>
                <a:pPr>
                  <a:defRPr sz="2000"/>
                </a:pPr>
                <a:endParaRPr lang="ja-JP"/>
              </a:p>
            </c:txPr>
            <c:showLegendKey val="0"/>
            <c:showVal val="1"/>
            <c:showCatName val="0"/>
            <c:showSerName val="0"/>
            <c:showPercent val="0"/>
            <c:showBubbleSize val="0"/>
            <c:showLeaderLines val="0"/>
          </c:dLbls>
          <c:val>
            <c:numRef>
              <c:f>Sheet2!$L$28</c:f>
              <c:numCache>
                <c:formatCode>General</c:formatCode>
                <c:ptCount val="1"/>
                <c:pt idx="0">
                  <c:v>3.98</c:v>
                </c:pt>
              </c:numCache>
            </c:numRef>
          </c:val>
        </c:ser>
        <c:ser>
          <c:idx val="1"/>
          <c:order val="1"/>
          <c:tx>
            <c:strRef>
              <c:f>Sheet2!$K$29</c:f>
              <c:strCache>
                <c:ptCount val="1"/>
                <c:pt idx="0">
                  <c:v>従来のオフロード</c:v>
                </c:pt>
              </c:strCache>
            </c:strRef>
          </c:tx>
          <c:invertIfNegative val="0"/>
          <c:dLbls>
            <c:numFmt formatCode="#,##0.0_);[Red]\(#,##0.0\)" sourceLinked="0"/>
            <c:txPr>
              <a:bodyPr/>
              <a:lstStyle/>
              <a:p>
                <a:pPr>
                  <a:defRPr sz="2000"/>
                </a:pPr>
                <a:endParaRPr lang="ja-JP"/>
              </a:p>
            </c:txPr>
            <c:showLegendKey val="0"/>
            <c:showVal val="1"/>
            <c:showCatName val="0"/>
            <c:showSerName val="0"/>
            <c:showPercent val="0"/>
            <c:showBubbleSize val="0"/>
            <c:showLeaderLines val="0"/>
          </c:dLbls>
          <c:val>
            <c:numRef>
              <c:f>Sheet2!$L$29</c:f>
              <c:numCache>
                <c:formatCode>General</c:formatCode>
                <c:ptCount val="1"/>
                <c:pt idx="0">
                  <c:v>25.34</c:v>
                </c:pt>
              </c:numCache>
            </c:numRef>
          </c:val>
        </c:ser>
        <c:ser>
          <c:idx val="2"/>
          <c:order val="2"/>
          <c:tx>
            <c:strRef>
              <c:f>Sheet2!$K$30</c:f>
              <c:strCache>
                <c:ptCount val="1"/>
                <c:pt idx="0">
                  <c:v>オフロードなし</c:v>
                </c:pt>
              </c:strCache>
            </c:strRef>
          </c:tx>
          <c:invertIfNegative val="0"/>
          <c:dLbls>
            <c:showLegendKey val="0"/>
            <c:showVal val="1"/>
            <c:showCatName val="0"/>
            <c:showSerName val="0"/>
            <c:showPercent val="0"/>
            <c:showBubbleSize val="0"/>
            <c:showLeaderLines val="0"/>
          </c:dLbls>
          <c:val>
            <c:numRef>
              <c:f>Sheet2!$L$30</c:f>
              <c:numCache>
                <c:formatCode>General</c:formatCode>
                <c:ptCount val="1"/>
                <c:pt idx="0">
                  <c:v>721.52</c:v>
                </c:pt>
              </c:numCache>
            </c:numRef>
          </c:val>
        </c:ser>
        <c:dLbls>
          <c:showLegendKey val="0"/>
          <c:showVal val="0"/>
          <c:showCatName val="0"/>
          <c:showSerName val="0"/>
          <c:showPercent val="0"/>
          <c:showBubbleSize val="0"/>
        </c:dLbls>
        <c:gapWidth val="150"/>
        <c:axId val="79796096"/>
        <c:axId val="79797632"/>
      </c:barChart>
      <c:catAx>
        <c:axId val="79796096"/>
        <c:scaling>
          <c:orientation val="minMax"/>
        </c:scaling>
        <c:delete val="0"/>
        <c:axPos val="b"/>
        <c:numFmt formatCode="#,##0_);[Red]\(#,##0\)" sourceLinked="0"/>
        <c:majorTickMark val="none"/>
        <c:minorTickMark val="none"/>
        <c:tickLblPos val="none"/>
        <c:crossAx val="79797632"/>
        <c:crosses val="autoZero"/>
        <c:auto val="1"/>
        <c:lblAlgn val="ctr"/>
        <c:lblOffset val="100"/>
        <c:tickMarkSkip val="1"/>
        <c:noMultiLvlLbl val="0"/>
      </c:catAx>
      <c:valAx>
        <c:axId val="79797632"/>
        <c:scaling>
          <c:orientation val="minMax"/>
          <c:max val="500"/>
        </c:scaling>
        <c:delete val="0"/>
        <c:axPos val="l"/>
        <c:title>
          <c:tx>
            <c:rich>
              <a:bodyPr rot="-5400000" vert="horz"/>
              <a:lstStyle/>
              <a:p>
                <a:pPr>
                  <a:defRPr sz="2000"/>
                </a:pPr>
                <a:r>
                  <a:rPr lang="ja-JP" altLang="en-US" sz="2000"/>
                  <a:t>読み込み性能</a:t>
                </a:r>
                <a:r>
                  <a:rPr lang="en-US" altLang="ja-JP" sz="2000"/>
                  <a:t>[MB/s]</a:t>
                </a:r>
                <a:endParaRPr lang="ja-JP" altLang="en-US" sz="2000"/>
              </a:p>
            </c:rich>
          </c:tx>
          <c:layout/>
          <c:overlay val="0"/>
        </c:title>
        <c:numFmt formatCode="General" sourceLinked="1"/>
        <c:majorTickMark val="in"/>
        <c:minorTickMark val="none"/>
        <c:tickLblPos val="nextTo"/>
        <c:txPr>
          <a:bodyPr/>
          <a:lstStyle/>
          <a:p>
            <a:pPr>
              <a:defRPr sz="1600"/>
            </a:pPr>
            <a:endParaRPr lang="ja-JP"/>
          </a:p>
        </c:txPr>
        <c:crossAx val="79796096"/>
        <c:crosses val="autoZero"/>
        <c:crossBetween val="between"/>
      </c:valAx>
      <c:spPr>
        <a:ln>
          <a:solidFill>
            <a:schemeClr val="bg1"/>
          </a:solidFill>
        </a:ln>
      </c:spPr>
    </c:plotArea>
    <c:legend>
      <c:legendPos val="r"/>
      <c:layout/>
      <c:overlay val="0"/>
      <c:txPr>
        <a:bodyPr/>
        <a:lstStyle/>
        <a:p>
          <a:pPr>
            <a:defRPr sz="1600"/>
          </a:pPr>
          <a:endParaRPr lang="ja-JP"/>
        </a:p>
      </c:txPr>
    </c:legend>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Sheet3!$M$3</c:f>
              <c:strCache>
                <c:ptCount val="1"/>
                <c:pt idx="0">
                  <c:v>RemoteTrans</c:v>
                </c:pt>
              </c:strCache>
            </c:strRef>
          </c:tx>
          <c:invertIfNegative val="0"/>
          <c:dLbls>
            <c:txPr>
              <a:bodyPr/>
              <a:lstStyle/>
              <a:p>
                <a:pPr>
                  <a:defRPr sz="2000"/>
                </a:pPr>
                <a:endParaRPr lang="ja-JP"/>
              </a:p>
            </c:txPr>
            <c:showLegendKey val="0"/>
            <c:showVal val="1"/>
            <c:showCatName val="0"/>
            <c:showSerName val="0"/>
            <c:showPercent val="0"/>
            <c:showBubbleSize val="0"/>
            <c:showLeaderLines val="0"/>
          </c:dLbls>
          <c:val>
            <c:numRef>
              <c:f>Sheet3!$M$10</c:f>
              <c:numCache>
                <c:formatCode>General</c:formatCode>
                <c:ptCount val="1"/>
                <c:pt idx="0">
                  <c:v>30.8</c:v>
                </c:pt>
              </c:numCache>
            </c:numRef>
          </c:val>
        </c:ser>
        <c:ser>
          <c:idx val="1"/>
          <c:order val="1"/>
          <c:tx>
            <c:strRef>
              <c:f>Sheet3!$N$3</c:f>
              <c:strCache>
                <c:ptCount val="1"/>
                <c:pt idx="0">
                  <c:v>従来のオフロード</c:v>
                </c:pt>
              </c:strCache>
            </c:strRef>
          </c:tx>
          <c:invertIfNegative val="0"/>
          <c:dLbls>
            <c:numFmt formatCode="#,##0.0_);[Red]\(#,##0.0\)" sourceLinked="0"/>
            <c:txPr>
              <a:bodyPr/>
              <a:lstStyle/>
              <a:p>
                <a:pPr>
                  <a:defRPr sz="2000"/>
                </a:pPr>
                <a:endParaRPr lang="ja-JP"/>
              </a:p>
            </c:txPr>
            <c:showLegendKey val="0"/>
            <c:showVal val="1"/>
            <c:showCatName val="0"/>
            <c:showSerName val="0"/>
            <c:showPercent val="0"/>
            <c:showBubbleSize val="0"/>
            <c:showLeaderLines val="0"/>
          </c:dLbls>
          <c:val>
            <c:numRef>
              <c:f>Sheet3!$N$10</c:f>
              <c:numCache>
                <c:formatCode>General</c:formatCode>
                <c:ptCount val="1"/>
                <c:pt idx="0">
                  <c:v>25.1</c:v>
                </c:pt>
              </c:numCache>
            </c:numRef>
          </c:val>
        </c:ser>
        <c:ser>
          <c:idx val="2"/>
          <c:order val="2"/>
          <c:tx>
            <c:strRef>
              <c:f>Sheet3!$O$3</c:f>
              <c:strCache>
                <c:ptCount val="1"/>
                <c:pt idx="0">
                  <c:v>オフロードなし</c:v>
                </c:pt>
              </c:strCache>
            </c:strRef>
          </c:tx>
          <c:invertIfNegative val="0"/>
          <c:dLbls>
            <c:numFmt formatCode="#,##0.0_);[Red]\(#,##0.0\)" sourceLinked="0"/>
            <c:txPr>
              <a:bodyPr/>
              <a:lstStyle/>
              <a:p>
                <a:pPr>
                  <a:defRPr sz="2000"/>
                </a:pPr>
                <a:endParaRPr lang="ja-JP"/>
              </a:p>
            </c:txPr>
            <c:showLegendKey val="0"/>
            <c:showVal val="1"/>
            <c:showCatName val="0"/>
            <c:showSerName val="0"/>
            <c:showPercent val="0"/>
            <c:showBubbleSize val="0"/>
            <c:showLeaderLines val="0"/>
          </c:dLbls>
          <c:val>
            <c:numRef>
              <c:f>Sheet3!$O$10</c:f>
              <c:numCache>
                <c:formatCode>General</c:formatCode>
                <c:ptCount val="1"/>
                <c:pt idx="0">
                  <c:v>11.8</c:v>
                </c:pt>
              </c:numCache>
            </c:numRef>
          </c:val>
        </c:ser>
        <c:dLbls>
          <c:showLegendKey val="0"/>
          <c:showVal val="0"/>
          <c:showCatName val="0"/>
          <c:showSerName val="0"/>
          <c:showPercent val="0"/>
          <c:showBubbleSize val="0"/>
        </c:dLbls>
        <c:gapWidth val="150"/>
        <c:axId val="85500288"/>
        <c:axId val="85501824"/>
      </c:barChart>
      <c:catAx>
        <c:axId val="85500288"/>
        <c:scaling>
          <c:orientation val="minMax"/>
        </c:scaling>
        <c:delete val="0"/>
        <c:axPos val="b"/>
        <c:majorTickMark val="none"/>
        <c:minorTickMark val="none"/>
        <c:tickLblPos val="none"/>
        <c:crossAx val="85501824"/>
        <c:crosses val="autoZero"/>
        <c:auto val="1"/>
        <c:lblAlgn val="ctr"/>
        <c:lblOffset val="100"/>
        <c:noMultiLvlLbl val="0"/>
      </c:catAx>
      <c:valAx>
        <c:axId val="85501824"/>
        <c:scaling>
          <c:orientation val="minMax"/>
        </c:scaling>
        <c:delete val="0"/>
        <c:axPos val="l"/>
        <c:title>
          <c:tx>
            <c:rich>
              <a:bodyPr rot="-5400000" vert="horz"/>
              <a:lstStyle/>
              <a:p>
                <a:pPr>
                  <a:defRPr sz="2000"/>
                </a:pPr>
                <a:r>
                  <a:rPr lang="ja-JP" altLang="en-US" sz="2000"/>
                  <a:t>読み込み性能</a:t>
                </a:r>
                <a:r>
                  <a:rPr lang="en-US" altLang="ja-JP" sz="2000"/>
                  <a:t>[MB/s]</a:t>
                </a:r>
              </a:p>
            </c:rich>
          </c:tx>
          <c:layout/>
          <c:overlay val="0"/>
        </c:title>
        <c:numFmt formatCode="General" sourceLinked="1"/>
        <c:majorTickMark val="in"/>
        <c:minorTickMark val="none"/>
        <c:tickLblPos val="nextTo"/>
        <c:txPr>
          <a:bodyPr/>
          <a:lstStyle/>
          <a:p>
            <a:pPr>
              <a:defRPr sz="1800"/>
            </a:pPr>
            <a:endParaRPr lang="ja-JP"/>
          </a:p>
        </c:txPr>
        <c:crossAx val="85500288"/>
        <c:crosses val="autoZero"/>
        <c:crossBetween val="between"/>
      </c:valAx>
      <c:spPr>
        <a:ln>
          <a:solidFill>
            <a:schemeClr val="bg1"/>
          </a:solidFill>
        </a:ln>
      </c:spPr>
    </c:plotArea>
    <c:legend>
      <c:legendPos val="r"/>
      <c:layout/>
      <c:overlay val="0"/>
      <c:txPr>
        <a:bodyPr/>
        <a:lstStyle/>
        <a:p>
          <a:pPr>
            <a:defRPr sz="1800"/>
          </a:pPr>
          <a:endParaRPr lang="ja-JP"/>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Sheet3!$M$3</c:f>
              <c:strCache>
                <c:ptCount val="1"/>
                <c:pt idx="0">
                  <c:v>RemoteTrans</c:v>
                </c:pt>
              </c:strCache>
            </c:strRef>
          </c:tx>
          <c:spPr>
            <a:solidFill>
              <a:schemeClr val="accent4"/>
            </a:solidFill>
          </c:spPr>
          <c:invertIfNegative val="0"/>
          <c:dLbls>
            <c:txPr>
              <a:bodyPr/>
              <a:lstStyle/>
              <a:p>
                <a:pPr>
                  <a:defRPr sz="1400"/>
                </a:pPr>
                <a:endParaRPr lang="ja-JP"/>
              </a:p>
            </c:txPr>
            <c:showLegendKey val="0"/>
            <c:showVal val="1"/>
            <c:showCatName val="0"/>
            <c:showSerName val="0"/>
            <c:showPercent val="0"/>
            <c:showBubbleSize val="0"/>
            <c:showLeaderLines val="0"/>
          </c:dLbls>
          <c:val>
            <c:numRef>
              <c:f>Sheet3!$M$10</c:f>
              <c:numCache>
                <c:formatCode>General</c:formatCode>
                <c:ptCount val="1"/>
                <c:pt idx="0">
                  <c:v>14.7</c:v>
                </c:pt>
              </c:numCache>
            </c:numRef>
          </c:val>
        </c:ser>
        <c:ser>
          <c:idx val="1"/>
          <c:order val="1"/>
          <c:tx>
            <c:strRef>
              <c:f>Sheet3!$N$3</c:f>
              <c:strCache>
                <c:ptCount val="1"/>
                <c:pt idx="0">
                  <c:v>従来のオフロード</c:v>
                </c:pt>
              </c:strCache>
            </c:strRef>
          </c:tx>
          <c:spPr>
            <a:solidFill>
              <a:schemeClr val="accent2"/>
            </a:solidFill>
          </c:spPr>
          <c:invertIfNegative val="0"/>
          <c:dLbls>
            <c:numFmt formatCode="#,##0.0_);[Red]\(#,##0.0\)" sourceLinked="0"/>
            <c:txPr>
              <a:bodyPr/>
              <a:lstStyle/>
              <a:p>
                <a:pPr>
                  <a:defRPr sz="1400"/>
                </a:pPr>
                <a:endParaRPr lang="ja-JP"/>
              </a:p>
            </c:txPr>
            <c:showLegendKey val="0"/>
            <c:showVal val="1"/>
            <c:showCatName val="0"/>
            <c:showSerName val="0"/>
            <c:showPercent val="0"/>
            <c:showBubbleSize val="0"/>
            <c:showLeaderLines val="0"/>
          </c:dLbls>
          <c:val>
            <c:numRef>
              <c:f>Sheet3!$N$10</c:f>
              <c:numCache>
                <c:formatCode>General</c:formatCode>
                <c:ptCount val="1"/>
                <c:pt idx="0">
                  <c:v>15.9146484375</c:v>
                </c:pt>
              </c:numCache>
            </c:numRef>
          </c:val>
        </c:ser>
        <c:ser>
          <c:idx val="2"/>
          <c:order val="2"/>
          <c:tx>
            <c:strRef>
              <c:f>Sheet3!$O$3</c:f>
              <c:strCache>
                <c:ptCount val="1"/>
                <c:pt idx="0">
                  <c:v>オフロードなし</c:v>
                </c:pt>
              </c:strCache>
            </c:strRef>
          </c:tx>
          <c:spPr>
            <a:solidFill>
              <a:schemeClr val="accent3"/>
            </a:solidFill>
          </c:spPr>
          <c:invertIfNegative val="0"/>
          <c:dLbls>
            <c:numFmt formatCode="#,##0.0_);[Red]\(#,##0.0\)" sourceLinked="0"/>
            <c:txPr>
              <a:bodyPr/>
              <a:lstStyle/>
              <a:p>
                <a:pPr>
                  <a:defRPr sz="1400"/>
                </a:pPr>
                <a:endParaRPr lang="ja-JP"/>
              </a:p>
            </c:txPr>
            <c:showLegendKey val="0"/>
            <c:showVal val="1"/>
            <c:showCatName val="0"/>
            <c:showSerName val="0"/>
            <c:showPercent val="0"/>
            <c:showBubbleSize val="0"/>
            <c:showLeaderLines val="0"/>
          </c:dLbls>
          <c:val>
            <c:numRef>
              <c:f>Sheet3!$O$10</c:f>
              <c:numCache>
                <c:formatCode>General</c:formatCode>
                <c:ptCount val="1"/>
                <c:pt idx="0">
                  <c:v>10.773242187499999</c:v>
                </c:pt>
              </c:numCache>
            </c:numRef>
          </c:val>
        </c:ser>
        <c:dLbls>
          <c:showLegendKey val="0"/>
          <c:showVal val="0"/>
          <c:showCatName val="0"/>
          <c:showSerName val="0"/>
          <c:showPercent val="0"/>
          <c:showBubbleSize val="0"/>
        </c:dLbls>
        <c:gapWidth val="150"/>
        <c:axId val="85571840"/>
        <c:axId val="85573632"/>
      </c:barChart>
      <c:catAx>
        <c:axId val="85571840"/>
        <c:scaling>
          <c:orientation val="minMax"/>
        </c:scaling>
        <c:delete val="0"/>
        <c:axPos val="b"/>
        <c:majorTickMark val="none"/>
        <c:minorTickMark val="none"/>
        <c:tickLblPos val="none"/>
        <c:crossAx val="85573632"/>
        <c:crosses val="autoZero"/>
        <c:auto val="1"/>
        <c:lblAlgn val="ctr"/>
        <c:lblOffset val="100"/>
        <c:noMultiLvlLbl val="0"/>
      </c:catAx>
      <c:valAx>
        <c:axId val="85573632"/>
        <c:scaling>
          <c:orientation val="minMax"/>
        </c:scaling>
        <c:delete val="0"/>
        <c:axPos val="l"/>
        <c:title>
          <c:tx>
            <c:rich>
              <a:bodyPr rot="-5400000" vert="horz"/>
              <a:lstStyle/>
              <a:p>
                <a:pPr>
                  <a:defRPr sz="1400"/>
                </a:pPr>
                <a:r>
                  <a:rPr lang="ja-JP" altLang="en-US" sz="1400"/>
                  <a:t>読み込み性能</a:t>
                </a:r>
                <a:r>
                  <a:rPr lang="en-US" altLang="ja-JP" sz="1400"/>
                  <a:t>[MB/s]</a:t>
                </a:r>
              </a:p>
            </c:rich>
          </c:tx>
          <c:layout/>
          <c:overlay val="0"/>
        </c:title>
        <c:numFmt formatCode="General" sourceLinked="1"/>
        <c:majorTickMark val="in"/>
        <c:minorTickMark val="none"/>
        <c:tickLblPos val="nextTo"/>
        <c:txPr>
          <a:bodyPr/>
          <a:lstStyle/>
          <a:p>
            <a:pPr>
              <a:defRPr sz="1400"/>
            </a:pPr>
            <a:endParaRPr lang="ja-JP"/>
          </a:p>
        </c:txPr>
        <c:crossAx val="85571840"/>
        <c:crosses val="autoZero"/>
        <c:crossBetween val="between"/>
      </c:valAx>
      <c:spPr>
        <a:ln>
          <a:solidFill>
            <a:schemeClr val="bg1"/>
          </a:solidFill>
        </a:ln>
      </c:spPr>
    </c:plotArea>
    <c:legend>
      <c:legendPos val="r"/>
      <c:layout/>
      <c:overlay val="0"/>
      <c:spPr>
        <a:ln>
          <a:solidFill>
            <a:schemeClr val="tx1"/>
          </a:solidFill>
        </a:ln>
      </c:spPr>
      <c:txPr>
        <a:bodyPr/>
        <a:lstStyle/>
        <a:p>
          <a:pPr>
            <a:defRPr sz="1400"/>
          </a:pPr>
          <a:endParaRPr lang="ja-JP"/>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Sheet1!$C$5</c:f>
              <c:strCache>
                <c:ptCount val="1"/>
                <c:pt idx="0">
                  <c:v>RemoteTrans</c:v>
                </c:pt>
              </c:strCache>
            </c:strRef>
          </c:tx>
          <c:spPr>
            <a:solidFill>
              <a:schemeClr val="accent4"/>
            </a:solidFill>
          </c:spPr>
          <c:invertIfNegative val="0"/>
          <c:dLbls>
            <c:txPr>
              <a:bodyPr/>
              <a:lstStyle/>
              <a:p>
                <a:pPr>
                  <a:defRPr sz="1400"/>
                </a:pPr>
                <a:endParaRPr lang="ja-JP"/>
              </a:p>
            </c:txPr>
            <c:dLblPos val="outEnd"/>
            <c:showLegendKey val="0"/>
            <c:showVal val="1"/>
            <c:showCatName val="0"/>
            <c:showSerName val="0"/>
            <c:showPercent val="0"/>
            <c:showBubbleSize val="0"/>
            <c:showLeaderLines val="0"/>
          </c:dLbls>
          <c:val>
            <c:numRef>
              <c:f>Sheet1!$D$5</c:f>
              <c:numCache>
                <c:formatCode>General</c:formatCode>
                <c:ptCount val="1"/>
                <c:pt idx="0">
                  <c:v>51.8</c:v>
                </c:pt>
              </c:numCache>
            </c:numRef>
          </c:val>
        </c:ser>
        <c:ser>
          <c:idx val="1"/>
          <c:order val="1"/>
          <c:tx>
            <c:strRef>
              <c:f>Sheet1!$C$6</c:f>
              <c:strCache>
                <c:ptCount val="1"/>
                <c:pt idx="0">
                  <c:v>従来のオフロード</c:v>
                </c:pt>
              </c:strCache>
            </c:strRef>
          </c:tx>
          <c:spPr>
            <a:solidFill>
              <a:schemeClr val="accent2"/>
            </a:solidFill>
          </c:spPr>
          <c:invertIfNegative val="0"/>
          <c:dLbls>
            <c:numFmt formatCode="#,##0.0_);[Red]\(#,##0.0\)" sourceLinked="0"/>
            <c:txPr>
              <a:bodyPr/>
              <a:lstStyle/>
              <a:p>
                <a:pPr>
                  <a:defRPr sz="1400"/>
                </a:pPr>
                <a:endParaRPr lang="ja-JP"/>
              </a:p>
            </c:txPr>
            <c:dLblPos val="outEnd"/>
            <c:showLegendKey val="0"/>
            <c:showVal val="1"/>
            <c:showCatName val="0"/>
            <c:showSerName val="0"/>
            <c:showPercent val="0"/>
            <c:showBubbleSize val="0"/>
            <c:showLeaderLines val="0"/>
          </c:dLbls>
          <c:val>
            <c:numRef>
              <c:f>Sheet1!$D$6</c:f>
              <c:numCache>
                <c:formatCode>General</c:formatCode>
                <c:ptCount val="1"/>
                <c:pt idx="0">
                  <c:v>52.11</c:v>
                </c:pt>
              </c:numCache>
            </c:numRef>
          </c:val>
        </c:ser>
        <c:ser>
          <c:idx val="2"/>
          <c:order val="2"/>
          <c:tx>
            <c:strRef>
              <c:f>Sheet1!$C$7</c:f>
              <c:strCache>
                <c:ptCount val="1"/>
                <c:pt idx="0">
                  <c:v>オフロードなし</c:v>
                </c:pt>
              </c:strCache>
            </c:strRef>
          </c:tx>
          <c:spPr>
            <a:solidFill>
              <a:schemeClr val="accent3"/>
            </a:solidFill>
          </c:spPr>
          <c:invertIfNegative val="0"/>
          <c:dLbls>
            <c:numFmt formatCode="#,##0.0_);[Red]\(#,##0.0\)" sourceLinked="0"/>
            <c:txPr>
              <a:bodyPr/>
              <a:lstStyle/>
              <a:p>
                <a:pPr>
                  <a:defRPr sz="1400"/>
                </a:pPr>
                <a:endParaRPr lang="ja-JP"/>
              </a:p>
            </c:txPr>
            <c:dLblPos val="outEnd"/>
            <c:showLegendKey val="0"/>
            <c:showVal val="1"/>
            <c:showCatName val="0"/>
            <c:showSerName val="0"/>
            <c:showPercent val="0"/>
            <c:showBubbleSize val="0"/>
            <c:showLeaderLines val="0"/>
          </c:dLbls>
          <c:val>
            <c:numRef>
              <c:f>Sheet1!$D$7</c:f>
              <c:numCache>
                <c:formatCode>General</c:formatCode>
                <c:ptCount val="1"/>
                <c:pt idx="0">
                  <c:v>63.939</c:v>
                </c:pt>
              </c:numCache>
            </c:numRef>
          </c:val>
        </c:ser>
        <c:dLbls>
          <c:dLblPos val="outEnd"/>
          <c:showLegendKey val="0"/>
          <c:showVal val="1"/>
          <c:showCatName val="0"/>
          <c:showSerName val="0"/>
          <c:showPercent val="0"/>
          <c:showBubbleSize val="0"/>
        </c:dLbls>
        <c:gapWidth val="150"/>
        <c:axId val="85619840"/>
        <c:axId val="85621376"/>
      </c:barChart>
      <c:catAx>
        <c:axId val="85619840"/>
        <c:scaling>
          <c:orientation val="minMax"/>
        </c:scaling>
        <c:delete val="0"/>
        <c:axPos val="b"/>
        <c:majorTickMark val="none"/>
        <c:minorTickMark val="none"/>
        <c:tickLblPos val="none"/>
        <c:crossAx val="85621376"/>
        <c:crosses val="autoZero"/>
        <c:auto val="1"/>
        <c:lblAlgn val="ctr"/>
        <c:lblOffset val="100"/>
        <c:noMultiLvlLbl val="0"/>
      </c:catAx>
      <c:valAx>
        <c:axId val="85621376"/>
        <c:scaling>
          <c:orientation val="minMax"/>
        </c:scaling>
        <c:delete val="0"/>
        <c:axPos val="l"/>
        <c:title>
          <c:tx>
            <c:rich>
              <a:bodyPr rot="-5400000" vert="horz"/>
              <a:lstStyle/>
              <a:p>
                <a:pPr>
                  <a:defRPr sz="1400"/>
                </a:pPr>
                <a:r>
                  <a:rPr lang="ja-JP" altLang="en-US" sz="1400"/>
                  <a:t>実行時間（秒）</a:t>
                </a:r>
              </a:p>
            </c:rich>
          </c:tx>
          <c:layout/>
          <c:overlay val="0"/>
        </c:title>
        <c:numFmt formatCode="General" sourceLinked="1"/>
        <c:majorTickMark val="in"/>
        <c:minorTickMark val="none"/>
        <c:tickLblPos val="nextTo"/>
        <c:txPr>
          <a:bodyPr/>
          <a:lstStyle/>
          <a:p>
            <a:pPr>
              <a:defRPr sz="1400"/>
            </a:pPr>
            <a:endParaRPr lang="ja-JP"/>
          </a:p>
        </c:txPr>
        <c:crossAx val="85619840"/>
        <c:crosses val="autoZero"/>
        <c:crossBetween val="between"/>
      </c:valAx>
    </c:plotArea>
    <c:plotVisOnly val="1"/>
    <c:dispBlanksAs val="gap"/>
    <c:showDLblsOverMax val="0"/>
  </c:chart>
  <c:spPr>
    <a:solidFill>
      <a:schemeClr val="bg1"/>
    </a:solidFill>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Sheet1!$J$5</c:f>
              <c:strCache>
                <c:ptCount val="1"/>
                <c:pt idx="0">
                  <c:v>RemoteTrans</c:v>
                </c:pt>
              </c:strCache>
            </c:strRef>
          </c:tx>
          <c:spPr>
            <a:solidFill>
              <a:schemeClr val="accent4"/>
            </a:solidFill>
          </c:spPr>
          <c:invertIfNegative val="0"/>
          <c:dLbls>
            <c:txPr>
              <a:bodyPr/>
              <a:lstStyle/>
              <a:p>
                <a:pPr>
                  <a:defRPr sz="1400"/>
                </a:pPr>
                <a:endParaRPr lang="ja-JP"/>
              </a:p>
            </c:txPr>
            <c:dLblPos val="outEnd"/>
            <c:showLegendKey val="0"/>
            <c:showVal val="1"/>
            <c:showCatName val="0"/>
            <c:showSerName val="0"/>
            <c:showPercent val="0"/>
            <c:showBubbleSize val="0"/>
            <c:showLeaderLines val="0"/>
          </c:dLbls>
          <c:val>
            <c:numRef>
              <c:f>Sheet1!$K$5</c:f>
              <c:numCache>
                <c:formatCode>General</c:formatCode>
                <c:ptCount val="1"/>
                <c:pt idx="0">
                  <c:v>22.01</c:v>
                </c:pt>
              </c:numCache>
            </c:numRef>
          </c:val>
        </c:ser>
        <c:ser>
          <c:idx val="1"/>
          <c:order val="1"/>
          <c:tx>
            <c:strRef>
              <c:f>Sheet1!$J$6</c:f>
              <c:strCache>
                <c:ptCount val="1"/>
                <c:pt idx="0">
                  <c:v>従来のオフロード</c:v>
                </c:pt>
              </c:strCache>
            </c:strRef>
          </c:tx>
          <c:invertIfNegative val="0"/>
          <c:dLbls>
            <c:txPr>
              <a:bodyPr/>
              <a:lstStyle/>
              <a:p>
                <a:pPr>
                  <a:defRPr sz="1400"/>
                </a:pPr>
                <a:endParaRPr lang="ja-JP"/>
              </a:p>
            </c:txPr>
            <c:dLblPos val="outEnd"/>
            <c:showLegendKey val="0"/>
            <c:showVal val="1"/>
            <c:showCatName val="0"/>
            <c:showSerName val="0"/>
            <c:showPercent val="0"/>
            <c:showBubbleSize val="0"/>
            <c:showLeaderLines val="0"/>
          </c:dLbls>
          <c:val>
            <c:numRef>
              <c:f>Sheet1!$K$6</c:f>
              <c:numCache>
                <c:formatCode>General</c:formatCode>
                <c:ptCount val="1"/>
                <c:pt idx="0">
                  <c:v>19.2</c:v>
                </c:pt>
              </c:numCache>
            </c:numRef>
          </c:val>
        </c:ser>
        <c:ser>
          <c:idx val="2"/>
          <c:order val="2"/>
          <c:tx>
            <c:strRef>
              <c:f>Sheet1!$J$7</c:f>
              <c:strCache>
                <c:ptCount val="1"/>
                <c:pt idx="0">
                  <c:v>オフロードなし</c:v>
                </c:pt>
              </c:strCache>
            </c:strRef>
          </c:tx>
          <c:invertIfNegative val="0"/>
          <c:dLbls>
            <c:txPr>
              <a:bodyPr/>
              <a:lstStyle/>
              <a:p>
                <a:pPr>
                  <a:defRPr sz="1400"/>
                </a:pPr>
                <a:endParaRPr lang="ja-JP"/>
              </a:p>
            </c:txPr>
            <c:dLblPos val="outEnd"/>
            <c:showLegendKey val="0"/>
            <c:showVal val="1"/>
            <c:showCatName val="0"/>
            <c:showSerName val="0"/>
            <c:showPercent val="0"/>
            <c:showBubbleSize val="0"/>
            <c:showLeaderLines val="0"/>
          </c:dLbls>
          <c:val>
            <c:numRef>
              <c:f>Sheet1!$K$7</c:f>
              <c:numCache>
                <c:formatCode>General</c:formatCode>
                <c:ptCount val="1"/>
                <c:pt idx="0">
                  <c:v>30.17</c:v>
                </c:pt>
              </c:numCache>
            </c:numRef>
          </c:val>
        </c:ser>
        <c:dLbls>
          <c:dLblPos val="outEnd"/>
          <c:showLegendKey val="0"/>
          <c:showVal val="1"/>
          <c:showCatName val="0"/>
          <c:showSerName val="0"/>
          <c:showPercent val="0"/>
          <c:showBubbleSize val="0"/>
        </c:dLbls>
        <c:gapWidth val="150"/>
        <c:axId val="85791872"/>
        <c:axId val="85793408"/>
      </c:barChart>
      <c:catAx>
        <c:axId val="85791872"/>
        <c:scaling>
          <c:orientation val="minMax"/>
        </c:scaling>
        <c:delete val="0"/>
        <c:axPos val="b"/>
        <c:majorTickMark val="none"/>
        <c:minorTickMark val="none"/>
        <c:tickLblPos val="none"/>
        <c:crossAx val="85793408"/>
        <c:crosses val="autoZero"/>
        <c:auto val="1"/>
        <c:lblAlgn val="ctr"/>
        <c:lblOffset val="100"/>
        <c:noMultiLvlLbl val="0"/>
      </c:catAx>
      <c:valAx>
        <c:axId val="85793408"/>
        <c:scaling>
          <c:orientation val="minMax"/>
        </c:scaling>
        <c:delete val="0"/>
        <c:axPos val="l"/>
        <c:title>
          <c:tx>
            <c:rich>
              <a:bodyPr rot="-5400000" vert="horz"/>
              <a:lstStyle/>
              <a:p>
                <a:pPr>
                  <a:defRPr sz="1400"/>
                </a:pPr>
                <a:r>
                  <a:rPr lang="ja-JP" altLang="en-US" sz="1400"/>
                  <a:t>実行時間（分）</a:t>
                </a:r>
              </a:p>
            </c:rich>
          </c:tx>
          <c:layout/>
          <c:overlay val="0"/>
        </c:title>
        <c:numFmt formatCode="General" sourceLinked="1"/>
        <c:majorTickMark val="in"/>
        <c:minorTickMark val="none"/>
        <c:tickLblPos val="nextTo"/>
        <c:txPr>
          <a:bodyPr/>
          <a:lstStyle/>
          <a:p>
            <a:pPr>
              <a:defRPr sz="1400"/>
            </a:pPr>
            <a:endParaRPr lang="ja-JP"/>
          </a:p>
        </c:txPr>
        <c:crossAx val="85791872"/>
        <c:crosses val="autoZero"/>
        <c:crossBetween val="between"/>
      </c:valAx>
    </c:plotArea>
    <c:legend>
      <c:legendPos val="r"/>
      <c:layout/>
      <c:overlay val="0"/>
      <c:spPr>
        <a:ln>
          <a:solidFill>
            <a:schemeClr val="tx1"/>
          </a:solidFill>
        </a:ln>
      </c:spPr>
      <c:txPr>
        <a:bodyPr/>
        <a:lstStyle/>
        <a:p>
          <a:pPr>
            <a:defRPr sz="1400"/>
          </a:pPr>
          <a:endParaRPr lang="ja-JP"/>
        </a:p>
      </c:txPr>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0.53509</cdr:x>
      <cdr:y>0.05024</cdr:y>
    </cdr:from>
    <cdr:to>
      <cdr:x>0.68092</cdr:x>
      <cdr:y>0.14399</cdr:y>
    </cdr:to>
    <cdr:sp macro="" textlink="">
      <cdr:nvSpPr>
        <cdr:cNvPr id="2" name="テキスト ボックス 1"/>
        <cdr:cNvSpPr txBox="1"/>
      </cdr:nvSpPr>
      <cdr:spPr>
        <a:xfrm xmlns:a="http://schemas.openxmlformats.org/drawingml/2006/main">
          <a:off x="4392488" y="288032"/>
          <a:ext cx="1197105" cy="53749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2000" dirty="0"/>
            <a:t>721.5</a:t>
          </a:r>
          <a:endParaRPr lang="en-US" altLang="ja-JP" sz="16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28B43399-C2BA-43DD-8763-EC4354681432}" type="datetimeFigureOut">
              <a:rPr kumimoji="1" lang="ja-JP" altLang="en-US" smtClean="0"/>
              <a:t>2015/2/13</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94DFAF93-89F6-4856-9476-D76266881F96}" type="slidenum">
              <a:rPr kumimoji="1" lang="ja-JP" altLang="en-US" smtClean="0"/>
              <a:t>‹#›</a:t>
            </a:fld>
            <a:endParaRPr kumimoji="1" lang="ja-JP" altLang="en-US"/>
          </a:p>
        </p:txBody>
      </p:sp>
    </p:spTree>
    <p:extLst>
      <p:ext uri="{BB962C8B-B14F-4D97-AF65-F5344CB8AC3E}">
        <p14:creationId xmlns:p14="http://schemas.microsoft.com/office/powerpoint/2010/main" val="2891085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A13BBBEA-1F6A-4A8E-989F-9AE5E482548F}" type="datetimeFigureOut">
              <a:rPr kumimoji="1" lang="ja-JP" altLang="en-US" smtClean="0"/>
              <a:t>2015/2/13</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D0F3A91-3938-4378-B310-0B9691CC22DF}" type="slidenum">
              <a:rPr kumimoji="1" lang="ja-JP" altLang="en-US" smtClean="0"/>
              <a:t>‹#›</a:t>
            </a:fld>
            <a:endParaRPr kumimoji="1" lang="ja-JP" altLang="en-US"/>
          </a:p>
        </p:txBody>
      </p:sp>
    </p:spTree>
    <p:extLst>
      <p:ext uri="{BB962C8B-B14F-4D97-AF65-F5344CB8AC3E}">
        <p14:creationId xmlns:p14="http://schemas.microsoft.com/office/powerpoint/2010/main" val="19765190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a:t>
            </a:fld>
            <a:endParaRPr kumimoji="1" lang="ja-JP" altLang="en-US"/>
          </a:p>
        </p:txBody>
      </p:sp>
    </p:spTree>
    <p:extLst>
      <p:ext uri="{BB962C8B-B14F-4D97-AF65-F5344CB8AC3E}">
        <p14:creationId xmlns:p14="http://schemas.microsoft.com/office/powerpoint/2010/main" val="14917275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次にネットワーク監視について説明します。</a:t>
            </a:r>
            <a:endParaRPr kumimoji="1" lang="en-US" altLang="ja-JP" dirty="0" smtClean="0"/>
          </a:p>
          <a:p>
            <a:r>
              <a:rPr kumimoji="1" lang="ja-JP" altLang="en-US" dirty="0" smtClean="0"/>
              <a:t>監視ホスト上では、</a:t>
            </a:r>
            <a:r>
              <a:rPr kumimoji="1" lang="en-US" altLang="ja-JP" dirty="0" smtClean="0"/>
              <a:t>VMM</a:t>
            </a:r>
            <a:r>
              <a:rPr kumimoji="1" lang="ja-JP" altLang="en-US" dirty="0" smtClean="0"/>
              <a:t>でキャプチャしたパケットを取得します。</a:t>
            </a:r>
            <a:endParaRPr kumimoji="1" lang="en-US" altLang="ja-JP" dirty="0" smtClean="0"/>
          </a:p>
          <a:p>
            <a:r>
              <a:rPr kumimoji="1" lang="ja-JP" altLang="en-US" dirty="0" smtClean="0"/>
              <a:t>ユーザ</a:t>
            </a:r>
            <a:r>
              <a:rPr kumimoji="1" lang="en-US" altLang="ja-JP" dirty="0" smtClean="0"/>
              <a:t>VM</a:t>
            </a:r>
            <a:r>
              <a:rPr kumimoji="1" lang="ja-JP" altLang="en-US" dirty="0" smtClean="0"/>
              <a:t>が送受信するパケットは</a:t>
            </a:r>
            <a:r>
              <a:rPr kumimoji="1" lang="en-US" altLang="ja-JP" dirty="0" smtClean="0"/>
              <a:t>VMM</a:t>
            </a:r>
            <a:r>
              <a:rPr kumimoji="1" lang="ja-JP" altLang="en-US" dirty="0" smtClean="0"/>
              <a:t>を経由して送られるため、</a:t>
            </a:r>
            <a:r>
              <a:rPr kumimoji="1" lang="en-US" altLang="ja-JP" dirty="0" smtClean="0"/>
              <a:t>VMM</a:t>
            </a:r>
            <a:r>
              <a:rPr kumimoji="1" lang="ja-JP" altLang="en-US" dirty="0" err="1" smtClean="0"/>
              <a:t>に保</a:t>
            </a:r>
            <a:r>
              <a:rPr kumimoji="1" lang="ja-JP" altLang="en-US" dirty="0" smtClean="0"/>
              <a:t>存しておくことができます。</a:t>
            </a:r>
            <a:endParaRPr kumimoji="1" lang="en-US" altLang="ja-JP" dirty="0" smtClean="0"/>
          </a:p>
          <a:p>
            <a:r>
              <a:rPr kumimoji="1" lang="ja-JP" altLang="en-US" dirty="0" smtClean="0"/>
              <a:t>このパケットを</a:t>
            </a:r>
            <a:r>
              <a:rPr kumimoji="1" lang="en-US" altLang="ja-JP" dirty="0" smtClean="0"/>
              <a:t>RT</a:t>
            </a:r>
            <a:r>
              <a:rPr kumimoji="1" lang="ja-JP" altLang="en-US" dirty="0" smtClean="0"/>
              <a:t>モジュールが</a:t>
            </a:r>
            <a:r>
              <a:rPr kumimoji="1" lang="en-US" altLang="ja-JP" dirty="0" smtClean="0"/>
              <a:t>RT</a:t>
            </a:r>
            <a:r>
              <a:rPr kumimoji="1" lang="ja-JP" altLang="en-US" dirty="0" smtClean="0"/>
              <a:t>サーバ経由で</a:t>
            </a:r>
            <a:r>
              <a:rPr kumimoji="1" lang="en-US" altLang="ja-JP" dirty="0" smtClean="0"/>
              <a:t>RT</a:t>
            </a:r>
            <a:r>
              <a:rPr kumimoji="1" lang="ja-JP" altLang="en-US" dirty="0" smtClean="0"/>
              <a:t>ランタイムに送ります。</a:t>
            </a:r>
            <a:endParaRPr kumimoji="1" lang="en-US" altLang="ja-JP" dirty="0" smtClean="0"/>
          </a:p>
          <a:p>
            <a:r>
              <a:rPr kumimoji="1" lang="en-US" altLang="ja-JP" dirty="0" smtClean="0"/>
              <a:t>RT</a:t>
            </a:r>
            <a:r>
              <a:rPr kumimoji="1" lang="ja-JP" altLang="en-US" dirty="0" smtClean="0"/>
              <a:t>ランタイムは仮想ネットワークインターフェースである</a:t>
            </a:r>
            <a:r>
              <a:rPr kumimoji="1" lang="en-US" altLang="ja-JP" dirty="0" smtClean="0"/>
              <a:t>tap</a:t>
            </a:r>
            <a:r>
              <a:rPr kumimoji="1" lang="ja-JP" altLang="en-US" dirty="0" smtClean="0"/>
              <a:t>デバイスに送られてきたパケットを書き込みます。</a:t>
            </a:r>
            <a:endParaRPr kumimoji="1" lang="en-US" altLang="ja-JP" dirty="0" smtClean="0"/>
          </a:p>
          <a:p>
            <a:r>
              <a:rPr kumimoji="1" lang="en-US" altLang="ja-JP" dirty="0" smtClean="0"/>
              <a:t>IDS</a:t>
            </a:r>
            <a:r>
              <a:rPr kumimoji="1" lang="ja-JP" altLang="en-US" dirty="0" smtClean="0"/>
              <a:t>は</a:t>
            </a:r>
            <a:r>
              <a:rPr kumimoji="1" lang="en-US" altLang="ja-JP" dirty="0" smtClean="0"/>
              <a:t>tap</a:t>
            </a:r>
            <a:r>
              <a:rPr kumimoji="1" lang="ja-JP" altLang="en-US" dirty="0" err="1" smtClean="0"/>
              <a:t>を監</a:t>
            </a:r>
            <a:r>
              <a:rPr kumimoji="1" lang="ja-JP" altLang="en-US" dirty="0" smtClean="0"/>
              <a:t>視対象とすることで、従来通りにユーザ</a:t>
            </a:r>
            <a:r>
              <a:rPr kumimoji="1" lang="en-US" altLang="ja-JP" dirty="0" smtClean="0"/>
              <a:t>VM</a:t>
            </a:r>
            <a:r>
              <a:rPr kumimoji="1" lang="ja-JP" altLang="en-US" dirty="0" smtClean="0"/>
              <a:t>のパケットを取得することができます。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メモリ監視の時と同様、監視データは管理</a:t>
            </a:r>
            <a:r>
              <a:rPr kumimoji="1" lang="en-US" altLang="ja-JP" dirty="0" smtClean="0"/>
              <a:t>VM</a:t>
            </a:r>
            <a:r>
              <a:rPr kumimoji="1" lang="ja-JP" altLang="en-US" dirty="0" smtClean="0"/>
              <a:t>で改ざんされる恐れがあるため、</a:t>
            </a:r>
            <a:r>
              <a:rPr kumimoji="1" lang="en-US" altLang="ja-JP" dirty="0" smtClean="0"/>
              <a:t>RT</a:t>
            </a:r>
            <a:r>
              <a:rPr kumimoji="1" lang="ja-JP" altLang="en-US" dirty="0" smtClean="0"/>
              <a:t>モジュールで</a:t>
            </a:r>
            <a:r>
              <a:rPr kumimoji="1" lang="ja-JP" altLang="en-US" dirty="0" smtClean="0"/>
              <a:t>パケットと連番の</a:t>
            </a:r>
            <a:r>
              <a:rPr kumimoji="1" lang="en-US" altLang="ja-JP" dirty="0" smtClean="0"/>
              <a:t>MAC</a:t>
            </a:r>
            <a:r>
              <a:rPr kumimoji="1" lang="ja-JP" altLang="en-US" dirty="0" smtClean="0"/>
              <a:t>を計算して、</a:t>
            </a:r>
            <a:r>
              <a:rPr kumimoji="1" lang="en-US" altLang="ja-JP" dirty="0" smtClean="0"/>
              <a:t>RT</a:t>
            </a:r>
            <a:r>
              <a:rPr kumimoji="1" lang="ja-JP" altLang="en-US" dirty="0" smtClean="0"/>
              <a:t>ランタイムで検証します</a:t>
            </a:r>
            <a:endParaRPr kumimoji="1" lang="en-US" altLang="ja-JP" dirty="0" smtClean="0"/>
          </a:p>
          <a:p>
            <a:r>
              <a:rPr kumimoji="1" lang="en-US" altLang="ja-JP" dirty="0" smtClean="0"/>
              <a:t>RT</a:t>
            </a:r>
            <a:r>
              <a:rPr kumimoji="1" lang="ja-JP" altLang="en-US" dirty="0" smtClean="0"/>
              <a:t>ランタイムは受け取ったパケットの整合性を確認した後、</a:t>
            </a:r>
            <a:r>
              <a:rPr kumimoji="1" lang="en-US" altLang="ja-JP" dirty="0" smtClean="0"/>
              <a:t>Tap</a:t>
            </a:r>
            <a:r>
              <a:rPr kumimoji="1" lang="ja-JP" altLang="en-US" dirty="0" smtClean="0"/>
              <a:t>にパケットを書き込みます。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10</a:t>
            </a:fld>
            <a:endParaRPr kumimoji="1" lang="ja-JP" altLang="en-US"/>
          </a:p>
        </p:txBody>
      </p:sp>
    </p:spTree>
    <p:extLst>
      <p:ext uri="{BB962C8B-B14F-4D97-AF65-F5344CB8AC3E}">
        <p14:creationId xmlns:p14="http://schemas.microsoft.com/office/powerpoint/2010/main" val="4127457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次にディスク監視について説明します。</a:t>
            </a:r>
            <a:endParaRPr kumimoji="1" lang="en-US" altLang="ja-JP" dirty="0" smtClean="0"/>
          </a:p>
          <a:p>
            <a:r>
              <a:rPr kumimoji="1" lang="ja-JP" altLang="en-US" dirty="0" smtClean="0"/>
              <a:t>監視ホスト上でユーザＶＭのディスク情報を参照できるようにするためにＮＢＤを用います。</a:t>
            </a:r>
            <a:endParaRPr kumimoji="1" lang="en-US" altLang="ja-JP" dirty="0" smtClean="0"/>
          </a:p>
          <a:p>
            <a:r>
              <a:rPr kumimoji="1" lang="ja-JP" altLang="en-US" dirty="0" smtClean="0"/>
              <a:t>ＮＢＤを用いることでリモートのディスクを仮想的なブロックデバイスとして扱うことができます。</a:t>
            </a:r>
            <a:endParaRPr kumimoji="1" lang="en-US" altLang="ja-JP" dirty="0" smtClean="0"/>
          </a:p>
          <a:p>
            <a:r>
              <a:rPr kumimoji="1" lang="ja-JP" altLang="en-US" dirty="0" smtClean="0"/>
              <a:t>内部攻撃者にユーザＶＭのディスクを改ざんされる恐れがあるため、ディスクをユーザＶＭの中でＯＳが暗号化します。</a:t>
            </a:r>
            <a:endParaRPr kumimoji="1" lang="en-US" altLang="ja-JP" dirty="0" smtClean="0"/>
          </a:p>
          <a:p>
            <a:r>
              <a:rPr kumimoji="1" lang="ja-JP" altLang="en-US" dirty="0" smtClean="0"/>
              <a:t>ＲＴランタイムでは、ＮＢＤを用いて暗号化されたディスクを取得し、復号してからＩＤＳに参照させます。</a:t>
            </a:r>
            <a:endParaRPr kumimoji="1" lang="en-US" altLang="ja-JP" dirty="0" smtClean="0"/>
          </a:p>
          <a:p>
            <a:r>
              <a:rPr kumimoji="1" lang="ja-JP" altLang="en-US" dirty="0" smtClean="0"/>
              <a:t>暗号化により、攻撃者は意図したようにディスクを改ざんすることができなくなります。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11</a:t>
            </a:fld>
            <a:endParaRPr kumimoji="1" lang="ja-JP" altLang="en-US"/>
          </a:p>
        </p:txBody>
      </p:sp>
    </p:spTree>
    <p:extLst>
      <p:ext uri="{BB962C8B-B14F-4D97-AF65-F5344CB8AC3E}">
        <p14:creationId xmlns:p14="http://schemas.microsoft.com/office/powerpoint/2010/main" val="504701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ＩＤＳリモートオフロードを実現するために、</a:t>
            </a:r>
            <a:r>
              <a:rPr kumimoji="1" lang="en-US" altLang="ja-JP" dirty="0" err="1" smtClean="0"/>
              <a:t>VMShadow</a:t>
            </a:r>
            <a:r>
              <a:rPr kumimoji="1" lang="ja-JP" altLang="en-US" dirty="0" smtClean="0"/>
              <a:t>を</a:t>
            </a:r>
            <a:r>
              <a:rPr kumimoji="1" lang="en-US" altLang="ja-JP" dirty="0" err="1" smtClean="0"/>
              <a:t>RemoteTrans</a:t>
            </a:r>
            <a:r>
              <a:rPr kumimoji="1" lang="ja-JP" altLang="en-US" dirty="0" smtClean="0"/>
              <a:t>に対応させました。</a:t>
            </a:r>
            <a:endParaRPr kumimoji="1" lang="en-US" altLang="ja-JP" dirty="0" smtClean="0"/>
          </a:p>
          <a:p>
            <a:r>
              <a:rPr kumimoji="1" lang="en-US" altLang="ja-JP" dirty="0" err="1" smtClean="0"/>
              <a:t>VMShadow</a:t>
            </a:r>
            <a:r>
              <a:rPr kumimoji="1" lang="ja-JP" altLang="en-US" dirty="0" smtClean="0"/>
              <a:t>は既存の</a:t>
            </a:r>
            <a:r>
              <a:rPr kumimoji="1" lang="en-US" altLang="ja-JP" dirty="0" smtClean="0"/>
              <a:t>IDS</a:t>
            </a:r>
            <a:r>
              <a:rPr kumimoji="1" lang="ja-JP" altLang="en-US" dirty="0" smtClean="0"/>
              <a:t>をオフロードするための実行環境です。</a:t>
            </a:r>
            <a:endParaRPr kumimoji="1" lang="en-US" altLang="ja-JP" dirty="0" smtClean="0"/>
          </a:p>
          <a:p>
            <a:r>
              <a:rPr kumimoji="1" lang="en-US" altLang="ja-JP" dirty="0" err="1" smtClean="0"/>
              <a:t>VMShadow</a:t>
            </a:r>
            <a:r>
              <a:rPr kumimoji="1" lang="ja-JP" altLang="en-US" dirty="0" smtClean="0"/>
              <a:t>はユーザＶＭの情報を取得し、ユーザＶＭのファイルシステムを構築して、ＩＤＳに参照させます。</a:t>
            </a:r>
            <a:endParaRPr kumimoji="1" lang="en-US" altLang="ja-JP" dirty="0" smtClean="0"/>
          </a:p>
          <a:p>
            <a:r>
              <a:rPr kumimoji="1" lang="en-US" altLang="ja-JP" dirty="0" err="1" smtClean="0"/>
              <a:t>RemoteTrans</a:t>
            </a:r>
            <a:r>
              <a:rPr kumimoji="1" lang="ja-JP" altLang="en-US" dirty="0" smtClean="0"/>
              <a:t>では、先ほど説明したディスク監視機構を用いてユーザＶＭのファイルシステムを提供し、メモリ監視機構を用いて</a:t>
            </a:r>
            <a:r>
              <a:rPr kumimoji="1" lang="en-US" altLang="ja-JP" dirty="0" err="1" smtClean="0"/>
              <a:t>Shadowproc</a:t>
            </a:r>
            <a:r>
              <a:rPr kumimoji="1" lang="ja-JP" altLang="en-US" dirty="0" smtClean="0"/>
              <a:t>ファイルシステムを提供します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ShadowProc</a:t>
            </a:r>
            <a:r>
              <a:rPr kumimoji="1" lang="ja-JP" altLang="en-US" dirty="0" smtClean="0"/>
              <a:t>ファイルシステムには、ユーザＶＭのカーネルの状態や実行中のプロセス情報などが含まれています。</a:t>
            </a:r>
            <a:endParaRPr kumimoji="1" lang="en-US" altLang="ja-JP" dirty="0" smtClean="0"/>
          </a:p>
          <a:p>
            <a:r>
              <a:rPr kumimoji="1" lang="ja-JP" altLang="en-US" dirty="0" smtClean="0"/>
              <a:t>また、ネットワーク監視機構を用いて構築したユーザ</a:t>
            </a:r>
            <a:r>
              <a:rPr kumimoji="1" lang="en-US" altLang="ja-JP" dirty="0" smtClean="0"/>
              <a:t>VM</a:t>
            </a:r>
            <a:r>
              <a:rPr kumimoji="1" lang="ja-JP" altLang="en-US" dirty="0" smtClean="0"/>
              <a:t>の</a:t>
            </a:r>
            <a:r>
              <a:rPr kumimoji="1" lang="en-US" altLang="ja-JP" dirty="0" smtClean="0"/>
              <a:t>Tap</a:t>
            </a:r>
            <a:r>
              <a:rPr kumimoji="1" lang="ja-JP" altLang="en-US" dirty="0" smtClean="0"/>
              <a:t>デバイスを提供します。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12</a:t>
            </a:fld>
            <a:endParaRPr kumimoji="1" lang="ja-JP" altLang="en-US"/>
          </a:p>
        </p:txBody>
      </p:sp>
    </p:spTree>
    <p:extLst>
      <p:ext uri="{BB962C8B-B14F-4D97-AF65-F5344CB8AC3E}">
        <p14:creationId xmlns:p14="http://schemas.microsoft.com/office/powerpoint/2010/main" val="2939714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RemoteTrans</a:t>
            </a:r>
            <a:r>
              <a:rPr kumimoji="1" lang="ja-JP" altLang="en-US" dirty="0" smtClean="0"/>
              <a:t>の性能を調べる実験を行いました。</a:t>
            </a:r>
            <a:endParaRPr kumimoji="1" lang="en-US" altLang="ja-JP" dirty="0" smtClean="0"/>
          </a:p>
          <a:p>
            <a:r>
              <a:rPr kumimoji="1" lang="ja-JP" altLang="en-US" dirty="0" smtClean="0"/>
              <a:t>ユーザ</a:t>
            </a:r>
            <a:r>
              <a:rPr kumimoji="1" lang="en-US" altLang="ja-JP" dirty="0" smtClean="0"/>
              <a:t>VM</a:t>
            </a:r>
            <a:r>
              <a:rPr kumimoji="1" lang="ja-JP" altLang="en-US" dirty="0" smtClean="0"/>
              <a:t>のメモリ情報を取得して</a:t>
            </a:r>
            <a:r>
              <a:rPr kumimoji="1" lang="en-US" altLang="ja-JP" dirty="0" smtClean="0"/>
              <a:t>Shadow </a:t>
            </a:r>
            <a:r>
              <a:rPr kumimoji="1" lang="en-US" altLang="ja-JP" dirty="0" err="1" smtClean="0"/>
              <a:t>procfs</a:t>
            </a:r>
            <a:r>
              <a:rPr kumimoji="1" lang="ja-JP" altLang="en-US" dirty="0" smtClean="0"/>
              <a:t>を構築する時間の測定を行いました。</a:t>
            </a:r>
            <a:endParaRPr kumimoji="1" lang="en-US" altLang="ja-JP" dirty="0" smtClean="0"/>
          </a:p>
          <a:p>
            <a:r>
              <a:rPr kumimoji="1" lang="ja-JP" altLang="en-US" dirty="0" smtClean="0"/>
              <a:t>次に、監視ホスト上で実際の</a:t>
            </a:r>
            <a:r>
              <a:rPr kumimoji="1" lang="en-US" altLang="ja-JP" dirty="0" smtClean="0"/>
              <a:t>IDS</a:t>
            </a:r>
            <a:r>
              <a:rPr kumimoji="1" lang="ja-JP" altLang="en-US" dirty="0" smtClean="0"/>
              <a:t>を動かしたときの性能を測定しました。</a:t>
            </a:r>
            <a:endParaRPr kumimoji="1" lang="en-US" altLang="ja-JP" dirty="0" smtClean="0"/>
          </a:p>
          <a:p>
            <a:r>
              <a:rPr kumimoji="1" lang="ja-JP" altLang="en-US" dirty="0" smtClean="0"/>
              <a:t>比較として、管理</a:t>
            </a:r>
            <a:r>
              <a:rPr kumimoji="1" lang="en-US" altLang="ja-JP" dirty="0" smtClean="0"/>
              <a:t>VM</a:t>
            </a:r>
            <a:r>
              <a:rPr kumimoji="1" lang="ja-JP" altLang="en-US" dirty="0" smtClean="0"/>
              <a:t>で行う従来のオフロードと、オフロードせずにユーザ</a:t>
            </a:r>
            <a:r>
              <a:rPr kumimoji="1" lang="en-US" altLang="ja-JP" dirty="0" smtClean="0"/>
              <a:t>VM</a:t>
            </a:r>
            <a:r>
              <a:rPr kumimoji="1" lang="ja-JP" altLang="en-US" dirty="0" smtClean="0"/>
              <a:t>で実行するときの性能も測定しました。</a:t>
            </a:r>
            <a:endParaRPr kumimoji="1" lang="en-US" altLang="ja-JP" dirty="0" smtClean="0"/>
          </a:p>
          <a:p>
            <a:r>
              <a:rPr kumimoji="1" lang="ja-JP" altLang="en-US" dirty="0" smtClean="0"/>
              <a:t>実験環境は以下の図のようになっており、監視ホストと監視対象ホストは</a:t>
            </a:r>
            <a:r>
              <a:rPr kumimoji="1" lang="en-US" altLang="ja-JP" dirty="0" smtClean="0"/>
              <a:t>LAN</a:t>
            </a:r>
            <a:r>
              <a:rPr kumimoji="1" lang="ja-JP" altLang="en-US" dirty="0" smtClean="0"/>
              <a:t>で繋がっています。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13</a:t>
            </a:fld>
            <a:endParaRPr kumimoji="1" lang="ja-JP" altLang="en-US"/>
          </a:p>
        </p:txBody>
      </p:sp>
    </p:spTree>
    <p:extLst>
      <p:ext uri="{BB962C8B-B14F-4D97-AF65-F5344CB8AC3E}">
        <p14:creationId xmlns:p14="http://schemas.microsoft.com/office/powerpoint/2010/main" val="360120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監視ホスト上に</a:t>
            </a:r>
            <a:r>
              <a:rPr kumimoji="1" lang="en-US" altLang="ja-JP" dirty="0" smtClean="0"/>
              <a:t>Shadow</a:t>
            </a:r>
            <a:r>
              <a:rPr kumimoji="1" lang="ja-JP" altLang="en-US" baseline="0" dirty="0" smtClean="0"/>
              <a:t> </a:t>
            </a:r>
            <a:r>
              <a:rPr kumimoji="1" lang="en-US" altLang="ja-JP" baseline="0" dirty="0" err="1" smtClean="0"/>
              <a:t>procfs</a:t>
            </a:r>
            <a:r>
              <a:rPr kumimoji="1" lang="ja-JP" altLang="en-US" dirty="0" smtClean="0"/>
              <a:t>を構築する時間を測定しました。</a:t>
            </a:r>
            <a:endParaRPr kumimoji="1" lang="en-US" altLang="ja-JP" dirty="0" smtClean="0"/>
          </a:p>
          <a:p>
            <a:r>
              <a:rPr kumimoji="1" lang="ja-JP" altLang="en-US" dirty="0" smtClean="0"/>
              <a:t>比較のため、管理</a:t>
            </a:r>
            <a:r>
              <a:rPr kumimoji="1" lang="en-US" altLang="ja-JP" dirty="0" smtClean="0"/>
              <a:t>VM</a:t>
            </a:r>
            <a:r>
              <a:rPr kumimoji="1" lang="ja-JP" altLang="en-US" dirty="0" smtClean="0"/>
              <a:t>上に構築する従来の</a:t>
            </a:r>
            <a:r>
              <a:rPr kumimoji="1" lang="en-US" altLang="ja-JP" dirty="0" smtClean="0"/>
              <a:t>IDS</a:t>
            </a:r>
            <a:r>
              <a:rPr kumimoji="1" lang="ja-JP" altLang="en-US" dirty="0" smtClean="0"/>
              <a:t>オフロードの場合も測定しました。</a:t>
            </a:r>
            <a:endParaRPr kumimoji="1" lang="en-US" altLang="ja-JP" dirty="0" smtClean="0"/>
          </a:p>
          <a:p>
            <a:r>
              <a:rPr kumimoji="1" lang="ja-JP" altLang="en-US" dirty="0" smtClean="0"/>
              <a:t>結果が左の票のようになっています。</a:t>
            </a:r>
            <a:endParaRPr kumimoji="1" lang="en-US" altLang="ja-JP" dirty="0" smtClean="0"/>
          </a:p>
          <a:p>
            <a:r>
              <a:rPr kumimoji="1" lang="ja-JP" altLang="en-US" dirty="0" smtClean="0"/>
              <a:t>従来システムは</a:t>
            </a:r>
            <a:r>
              <a:rPr kumimoji="1" lang="en-US" altLang="ja-JP" dirty="0" smtClean="0"/>
              <a:t>1.2</a:t>
            </a:r>
            <a:r>
              <a:rPr kumimoji="1" lang="ja-JP" altLang="en-US" dirty="0" smtClean="0"/>
              <a:t>秒、</a:t>
            </a:r>
            <a:r>
              <a:rPr kumimoji="1" lang="en-US" altLang="ja-JP" dirty="0" err="1" smtClean="0"/>
              <a:t>RemoteTrans</a:t>
            </a:r>
            <a:r>
              <a:rPr kumimoji="1" lang="ja-JP" altLang="en-US" dirty="0" smtClean="0"/>
              <a:t>では</a:t>
            </a:r>
            <a:r>
              <a:rPr kumimoji="1" lang="en-US" altLang="ja-JP" dirty="0" smtClean="0"/>
              <a:t>4.3</a:t>
            </a:r>
            <a:r>
              <a:rPr kumimoji="1" lang="ja-JP" altLang="en-US" dirty="0" smtClean="0"/>
              <a:t>秒と</a:t>
            </a:r>
            <a:r>
              <a:rPr kumimoji="1" lang="en-US" altLang="ja-JP" dirty="0" smtClean="0"/>
              <a:t>3.5</a:t>
            </a:r>
            <a:r>
              <a:rPr kumimoji="1" lang="ja-JP" altLang="en-US" dirty="0" smtClean="0"/>
              <a:t>倍程度の時間がかかることがわかりました。</a:t>
            </a:r>
            <a:endParaRPr kumimoji="1" lang="en-US" altLang="ja-JP" dirty="0" smtClean="0"/>
          </a:p>
          <a:p>
            <a:r>
              <a:rPr kumimoji="1" lang="ja-JP" altLang="en-US" dirty="0" smtClean="0"/>
              <a:t>何がボトルネックとなっているか調べるために、</a:t>
            </a:r>
            <a:r>
              <a:rPr kumimoji="1" lang="en-US" altLang="ja-JP" dirty="0" err="1" smtClean="0"/>
              <a:t>Shadowprocfs</a:t>
            </a:r>
            <a:r>
              <a:rPr kumimoji="1" lang="ja-JP" altLang="en-US" dirty="0" smtClean="0"/>
              <a:t>構築時間の内訳を測定しました。</a:t>
            </a:r>
            <a:endParaRPr kumimoji="1" lang="en-US" altLang="ja-JP" dirty="0" smtClean="0"/>
          </a:p>
          <a:p>
            <a:r>
              <a:rPr kumimoji="1" lang="ja-JP" altLang="en-US" dirty="0" smtClean="0"/>
              <a:t>結果は右の図のようになっています。</a:t>
            </a:r>
            <a:endParaRPr kumimoji="1" lang="en-US" altLang="ja-JP" dirty="0" smtClean="0"/>
          </a:p>
          <a:p>
            <a:r>
              <a:rPr kumimoji="1" lang="ja-JP" altLang="en-US" dirty="0" smtClean="0"/>
              <a:t>見てわかるようにメモリアクセスと通信が大きなボトルネックとなることがわかりました。</a:t>
            </a:r>
            <a:endParaRPr kumimoji="1" lang="en-US" altLang="ja-JP" dirty="0" smtClean="0"/>
          </a:p>
          <a:p>
            <a:r>
              <a:rPr kumimoji="1" lang="ja-JP" altLang="en-US" dirty="0" smtClean="0"/>
              <a:t>しかし、実運用環境では監視ホストとクラウド間の通信に時間がかかるため、通信が最もボトルネックになります。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14</a:t>
            </a:fld>
            <a:endParaRPr kumimoji="1" lang="ja-JP" altLang="en-US"/>
          </a:p>
        </p:txBody>
      </p:sp>
    </p:spTree>
    <p:extLst>
      <p:ext uri="{BB962C8B-B14F-4D97-AF65-F5344CB8AC3E}">
        <p14:creationId xmlns:p14="http://schemas.microsoft.com/office/powerpoint/2010/main" val="28851594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監視ホスト上で</a:t>
            </a:r>
            <a:r>
              <a:rPr kumimoji="1" lang="en-US" altLang="ja-JP" dirty="0" err="1" smtClean="0"/>
              <a:t>chkrootkit,Tripwire</a:t>
            </a:r>
            <a:r>
              <a:rPr kumimoji="1" lang="ja-JP" altLang="en-US" dirty="0" smtClean="0"/>
              <a:t>の２つの</a:t>
            </a:r>
            <a:r>
              <a:rPr kumimoji="1" lang="en-US" altLang="ja-JP" dirty="0" smtClean="0"/>
              <a:t>IDS</a:t>
            </a:r>
            <a:r>
              <a:rPr kumimoji="1" lang="ja-JP" altLang="en-US" dirty="0" smtClean="0"/>
              <a:t>の実行時間を測定しました。</a:t>
            </a:r>
            <a:endParaRPr kumimoji="1" lang="en-US" altLang="ja-JP" dirty="0" smtClean="0"/>
          </a:p>
          <a:p>
            <a:r>
              <a:rPr kumimoji="1" lang="en-US" altLang="ja-JP" dirty="0" err="1" smtClean="0"/>
              <a:t>Chkrootkit</a:t>
            </a:r>
            <a:r>
              <a:rPr kumimoji="1" lang="ja-JP" altLang="en-US" dirty="0" smtClean="0"/>
              <a:t>はルートキットを検出する</a:t>
            </a:r>
            <a:r>
              <a:rPr kumimoji="1" lang="en-US" altLang="ja-JP" dirty="0" smtClean="0"/>
              <a:t>IDS</a:t>
            </a:r>
            <a:r>
              <a:rPr kumimoji="1" lang="ja-JP" altLang="en-US" dirty="0" smtClean="0"/>
              <a:t>で主にメモリを監視し、</a:t>
            </a:r>
            <a:r>
              <a:rPr kumimoji="1" lang="en-US" altLang="ja-JP" dirty="0" smtClean="0"/>
              <a:t>Tripwire</a:t>
            </a:r>
            <a:r>
              <a:rPr kumimoji="1" lang="ja-JP" altLang="en-US" dirty="0" smtClean="0"/>
              <a:t>はファイルシステムの整合性をチェックする</a:t>
            </a:r>
            <a:r>
              <a:rPr kumimoji="1" lang="en-US" altLang="ja-JP" dirty="0" smtClean="0"/>
              <a:t>IDS</a:t>
            </a:r>
            <a:r>
              <a:rPr kumimoji="1" lang="ja-JP" altLang="en-US" dirty="0" smtClean="0"/>
              <a:t>でディスクの監視を行います。</a:t>
            </a:r>
            <a:endParaRPr kumimoji="1" lang="en-US" altLang="ja-JP" dirty="0" smtClean="0"/>
          </a:p>
          <a:p>
            <a:r>
              <a:rPr kumimoji="1" lang="en-US" altLang="ja-JP" dirty="0" err="1" smtClean="0"/>
              <a:t>Chkrootkit</a:t>
            </a:r>
            <a:r>
              <a:rPr kumimoji="1" lang="ja-JP" altLang="en-US" dirty="0" smtClean="0"/>
              <a:t>の実行時間が左の図、</a:t>
            </a:r>
            <a:r>
              <a:rPr kumimoji="1" lang="en-US" altLang="ja-JP" dirty="0" err="1" smtClean="0"/>
              <a:t>Tripwireno</a:t>
            </a:r>
            <a:r>
              <a:rPr kumimoji="1" lang="ja-JP" altLang="en-US" dirty="0" smtClean="0"/>
              <a:t>実行時間が右の図になります。</a:t>
            </a:r>
            <a:endParaRPr kumimoji="1" lang="en-US" altLang="ja-JP" dirty="0" smtClean="0"/>
          </a:p>
          <a:p>
            <a:r>
              <a:rPr kumimoji="1" lang="en-US" altLang="ja-JP" dirty="0" err="1" smtClean="0"/>
              <a:t>Chkrootkit</a:t>
            </a:r>
            <a:r>
              <a:rPr kumimoji="1" lang="ja-JP" altLang="en-US" dirty="0" smtClean="0"/>
              <a:t>と</a:t>
            </a:r>
            <a:r>
              <a:rPr kumimoji="1" lang="en-US" altLang="ja-JP" dirty="0" smtClean="0"/>
              <a:t>Tripwire</a:t>
            </a:r>
            <a:r>
              <a:rPr kumimoji="1" lang="ja-JP" altLang="en-US" dirty="0" smtClean="0"/>
              <a:t>両方で</a:t>
            </a:r>
            <a:r>
              <a:rPr kumimoji="1" lang="en-US" altLang="ja-JP" dirty="0" err="1" smtClean="0"/>
              <a:t>RemoteTrans</a:t>
            </a:r>
            <a:r>
              <a:rPr kumimoji="1" lang="ja-JP" altLang="en-US" dirty="0" smtClean="0"/>
              <a:t>が最も性能がよくなることがわかりました。</a:t>
            </a:r>
            <a:endParaRPr kumimoji="1" lang="en-US" altLang="ja-JP" dirty="0" smtClean="0"/>
          </a:p>
          <a:p>
            <a:r>
              <a:rPr kumimoji="1" lang="ja-JP" altLang="en-US" dirty="0" smtClean="0"/>
              <a:t>本来は、</a:t>
            </a:r>
            <a:r>
              <a:rPr kumimoji="1" lang="en-US" altLang="ja-JP" dirty="0" err="1" smtClean="0"/>
              <a:t>RemoteTrans</a:t>
            </a:r>
            <a:r>
              <a:rPr kumimoji="1" lang="ja-JP" altLang="en-US" dirty="0" smtClean="0"/>
              <a:t>はネットワーク経由で監視データを取得するため、従来のオフロードより遅くなると思われます。</a:t>
            </a:r>
            <a:endParaRPr kumimoji="1" lang="en-US" altLang="ja-JP" dirty="0" smtClean="0"/>
          </a:p>
          <a:p>
            <a:r>
              <a:rPr kumimoji="1" lang="en-US" altLang="ja-JP" dirty="0" err="1" smtClean="0"/>
              <a:t>RemoteTrans</a:t>
            </a:r>
            <a:r>
              <a:rPr kumimoji="1" lang="ja-JP" altLang="en-US" dirty="0" smtClean="0"/>
              <a:t>が一番性能が高くなる理由は、読み込みの</a:t>
            </a:r>
            <a:r>
              <a:rPr lang="ja-JP" altLang="en-US" dirty="0" smtClean="0"/>
              <a:t>負荷が２台に分散できることや、監視ホストに用いているマシンのディスク読み込み性能が高いためと考えられます</a:t>
            </a:r>
            <a:r>
              <a:rPr lang="ja-JP" altLang="en-US" dirty="0" smtClean="0"/>
              <a:t>。</a:t>
            </a:r>
            <a:endParaRPr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15</a:t>
            </a:fld>
            <a:endParaRPr kumimoji="1" lang="ja-JP" altLang="en-US"/>
          </a:p>
        </p:txBody>
      </p:sp>
    </p:spTree>
    <p:extLst>
      <p:ext uri="{BB962C8B-B14F-4D97-AF65-F5344CB8AC3E}">
        <p14:creationId xmlns:p14="http://schemas.microsoft.com/office/powerpoint/2010/main" val="25619238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次に、ネットワーク監視を行う</a:t>
            </a:r>
            <a:r>
              <a:rPr kumimoji="1" lang="en-US" altLang="ja-JP" dirty="0" smtClean="0"/>
              <a:t>IDS</a:t>
            </a:r>
            <a:r>
              <a:rPr kumimoji="1" lang="ja-JP" altLang="en-US" dirty="0" smtClean="0"/>
              <a:t>である</a:t>
            </a:r>
            <a:r>
              <a:rPr kumimoji="1" lang="en-US" altLang="ja-JP" dirty="0" smtClean="0"/>
              <a:t>Snort</a:t>
            </a:r>
            <a:r>
              <a:rPr kumimoji="1" lang="ja-JP" altLang="en-US" dirty="0" smtClean="0"/>
              <a:t>が攻撃を検知するまでにかかる時間を測定しました。</a:t>
            </a:r>
            <a:endParaRPr kumimoji="1" lang="en-US" altLang="ja-JP" dirty="0" smtClean="0"/>
          </a:p>
          <a:p>
            <a:r>
              <a:rPr kumimoji="1" lang="ja-JP" altLang="en-US" dirty="0" smtClean="0"/>
              <a:t>ユーザ</a:t>
            </a:r>
            <a:r>
              <a:rPr kumimoji="1" lang="en-US" altLang="ja-JP" dirty="0" smtClean="0"/>
              <a:t>VM</a:t>
            </a:r>
            <a:r>
              <a:rPr kumimoji="1" lang="ja-JP" altLang="en-US" dirty="0" smtClean="0"/>
              <a:t>にポートスキャンを行い、それを検知するまでの時間の比較を行いました。</a:t>
            </a:r>
            <a:endParaRPr kumimoji="1" lang="en-US" altLang="ja-JP" dirty="0" smtClean="0"/>
          </a:p>
          <a:p>
            <a:r>
              <a:rPr kumimoji="1" lang="ja-JP" altLang="en-US" dirty="0" smtClean="0"/>
              <a:t>結果は図のようになっています。</a:t>
            </a:r>
            <a:endParaRPr kumimoji="1" lang="en-US" altLang="ja-JP" dirty="0" smtClean="0"/>
          </a:p>
          <a:p>
            <a:r>
              <a:rPr kumimoji="1" lang="en-US" altLang="ja-JP" dirty="0" err="1" smtClean="0"/>
              <a:t>RemoteTrans</a:t>
            </a:r>
            <a:r>
              <a:rPr kumimoji="1" lang="ja-JP" altLang="en-US" dirty="0" smtClean="0"/>
              <a:t>では、監視対象ホストで実行する従来のオフロードとオフロードなしの時より</a:t>
            </a:r>
            <a:r>
              <a:rPr kumimoji="1" lang="en-US" altLang="ja-JP" dirty="0" smtClean="0"/>
              <a:t>2.3</a:t>
            </a:r>
            <a:r>
              <a:rPr kumimoji="1" lang="ja-JP" altLang="en-US" dirty="0" smtClean="0"/>
              <a:t>秒程度検知するのが遅くなりました。</a:t>
            </a:r>
            <a:endParaRPr kumimoji="1" lang="en-US" altLang="ja-JP" dirty="0" smtClean="0"/>
          </a:p>
          <a:p>
            <a:r>
              <a:rPr kumimoji="1" lang="ja-JP" altLang="en-US" dirty="0" smtClean="0"/>
              <a:t>これは、ユーザ</a:t>
            </a:r>
            <a:r>
              <a:rPr kumimoji="1" lang="en-US" altLang="ja-JP" dirty="0" smtClean="0"/>
              <a:t>VM</a:t>
            </a:r>
            <a:r>
              <a:rPr kumimoji="1" lang="ja-JP" altLang="en-US" dirty="0" smtClean="0"/>
              <a:t>のパケットを受信してから</a:t>
            </a:r>
            <a:r>
              <a:rPr kumimoji="1" lang="en-US" altLang="ja-JP" dirty="0" smtClean="0"/>
              <a:t>tap</a:t>
            </a:r>
            <a:r>
              <a:rPr kumimoji="1" lang="ja-JP" altLang="en-US" dirty="0" smtClean="0"/>
              <a:t>デバイスに書き込む時間だけ、検知に多く時間がかかっていると考えられます。</a:t>
            </a:r>
            <a:endParaRPr kumimoji="1" lang="en-US" altLang="ja-JP" dirty="0" smtClean="0"/>
          </a:p>
          <a:p>
            <a:r>
              <a:rPr kumimoji="1" lang="ja-JP" altLang="en-US" dirty="0" smtClean="0"/>
              <a:t>しかし、</a:t>
            </a:r>
            <a:r>
              <a:rPr kumimoji="1" lang="en-US" altLang="ja-JP" dirty="0" smtClean="0"/>
              <a:t>IDS</a:t>
            </a:r>
            <a:r>
              <a:rPr kumimoji="1" lang="ja-JP" altLang="en-US" dirty="0" smtClean="0"/>
              <a:t>が異常を検知するのが</a:t>
            </a:r>
            <a:r>
              <a:rPr kumimoji="1" lang="en-US" altLang="ja-JP" dirty="0" smtClean="0"/>
              <a:t>2.3</a:t>
            </a:r>
            <a:r>
              <a:rPr kumimoji="1" lang="ja-JP" altLang="en-US" dirty="0" smtClean="0"/>
              <a:t>秒程度遅れても、その時間内に攻撃を完了することは難しいのでそれほど悪影響はないと考えられます。</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16</a:t>
            </a:fld>
            <a:endParaRPr kumimoji="1" lang="ja-JP" altLang="en-US"/>
          </a:p>
        </p:txBody>
      </p:sp>
    </p:spTree>
    <p:extLst>
      <p:ext uri="{BB962C8B-B14F-4D97-AF65-F5344CB8AC3E}">
        <p14:creationId xmlns:p14="http://schemas.microsoft.com/office/powerpoint/2010/main" val="1589954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関連研究を紹介します。</a:t>
            </a:r>
            <a:endParaRPr kumimoji="1" lang="en-US" altLang="ja-JP" dirty="0" smtClean="0"/>
          </a:p>
          <a:p>
            <a:r>
              <a:rPr kumimoji="1" lang="en-US" altLang="ja-JP" dirty="0" err="1" smtClean="0"/>
              <a:t>CloudVisor</a:t>
            </a:r>
            <a:r>
              <a:rPr kumimoji="1" lang="ja-JP" altLang="en-US" dirty="0" smtClean="0"/>
              <a:t>は信頼できない</a:t>
            </a:r>
            <a:r>
              <a:rPr kumimoji="1" lang="en-US" altLang="ja-JP" dirty="0" smtClean="0"/>
              <a:t>VMM</a:t>
            </a:r>
            <a:r>
              <a:rPr kumimoji="1" lang="ja-JP" altLang="en-US" dirty="0" smtClean="0"/>
              <a:t>の下にセキュリティモニタを導入することで、管理</a:t>
            </a:r>
            <a:r>
              <a:rPr kumimoji="1" lang="en-US" altLang="ja-JP" dirty="0" smtClean="0"/>
              <a:t>VM</a:t>
            </a:r>
            <a:r>
              <a:rPr kumimoji="1" lang="ja-JP" altLang="en-US" dirty="0" smtClean="0"/>
              <a:t>からユーザ</a:t>
            </a:r>
            <a:r>
              <a:rPr kumimoji="1" lang="en-US" altLang="ja-JP" dirty="0" smtClean="0"/>
              <a:t>VM</a:t>
            </a:r>
            <a:r>
              <a:rPr kumimoji="1" lang="ja-JP" altLang="en-US" dirty="0" err="1" smtClean="0"/>
              <a:t>への</a:t>
            </a:r>
            <a:r>
              <a:rPr kumimoji="1" lang="ja-JP" altLang="en-US" dirty="0" smtClean="0"/>
              <a:t>攻撃を防ぐシステムです。</a:t>
            </a:r>
            <a:endParaRPr kumimoji="1" lang="en-US" altLang="ja-JP" dirty="0" smtClean="0"/>
          </a:p>
          <a:p>
            <a:r>
              <a:rPr kumimoji="1" lang="ja-JP" altLang="en-US" dirty="0" smtClean="0"/>
              <a:t>内部からの攻撃を防ぐことはできますが、</a:t>
            </a:r>
            <a:r>
              <a:rPr kumimoji="1" lang="en-US" altLang="ja-JP" dirty="0" smtClean="0"/>
              <a:t>VM</a:t>
            </a:r>
            <a:r>
              <a:rPr kumimoji="1" lang="ja-JP" altLang="en-US" dirty="0" smtClean="0"/>
              <a:t>を外から監視する機能は提供されておらず、外部からの攻撃に対処できません。</a:t>
            </a:r>
            <a:endParaRPr kumimoji="1" lang="en-US" altLang="ja-JP" dirty="0" smtClean="0"/>
          </a:p>
          <a:p>
            <a:r>
              <a:rPr kumimoji="1" lang="en-US" altLang="ja-JP" dirty="0" smtClean="0"/>
              <a:t>VMC</a:t>
            </a:r>
            <a:r>
              <a:rPr kumimoji="1" lang="ja-JP" altLang="en-US" dirty="0" smtClean="0"/>
              <a:t>ｒｙｐｔはユーザ</a:t>
            </a:r>
            <a:r>
              <a:rPr kumimoji="1" lang="en-US" altLang="ja-JP" dirty="0" smtClean="0"/>
              <a:t>VM</a:t>
            </a:r>
            <a:r>
              <a:rPr kumimoji="1" lang="ja-JP" altLang="en-US" dirty="0" smtClean="0"/>
              <a:t>のメモリから管理</a:t>
            </a:r>
            <a:r>
              <a:rPr kumimoji="1" lang="en-US" altLang="ja-JP" dirty="0" smtClean="0"/>
              <a:t>VM</a:t>
            </a:r>
            <a:r>
              <a:rPr kumimoji="1" lang="ja-JP" altLang="en-US" dirty="0" smtClean="0"/>
              <a:t>へ情報が漏えいすることを防ぐシステムです。</a:t>
            </a:r>
            <a:endParaRPr kumimoji="1" lang="en-US" altLang="ja-JP" dirty="0" smtClean="0"/>
          </a:p>
          <a:p>
            <a:r>
              <a:rPr kumimoji="1" lang="ja-JP" altLang="en-US" dirty="0" smtClean="0"/>
              <a:t>このシステムを用いれば特定のカーネルデータだけを管理</a:t>
            </a:r>
            <a:r>
              <a:rPr kumimoji="1" lang="en-US" altLang="ja-JP" dirty="0" smtClean="0"/>
              <a:t>VM</a:t>
            </a:r>
            <a:r>
              <a:rPr kumimoji="1" lang="ja-JP" altLang="en-US" dirty="0" smtClean="0"/>
              <a:t>に見せることも可能ですが、監視したいが見せたくないデータには対処できません。</a:t>
            </a:r>
            <a:endParaRPr kumimoji="1" lang="en-US" altLang="ja-JP" dirty="0" smtClean="0"/>
          </a:p>
          <a:p>
            <a:r>
              <a:rPr kumimoji="1" lang="en-US" altLang="ja-JP" dirty="0" smtClean="0"/>
              <a:t>Self-Service Cloud</a:t>
            </a:r>
            <a:r>
              <a:rPr kumimoji="1" lang="ja-JP" altLang="en-US" dirty="0" smtClean="0"/>
              <a:t>（</a:t>
            </a:r>
            <a:r>
              <a:rPr kumimoji="1" lang="en-US" altLang="ja-JP" dirty="0" smtClean="0"/>
              <a:t>SSC</a:t>
            </a:r>
            <a:r>
              <a:rPr kumimoji="1" lang="ja-JP" altLang="en-US" dirty="0" smtClean="0"/>
              <a:t>）は、クラウド管理者が干渉できない管理</a:t>
            </a:r>
            <a:r>
              <a:rPr kumimoji="1" lang="en-US" altLang="ja-JP" dirty="0" smtClean="0"/>
              <a:t>VM</a:t>
            </a:r>
            <a:r>
              <a:rPr kumimoji="1" lang="ja-JP" altLang="en-US" dirty="0" smtClean="0"/>
              <a:t>を各ユーザに提供するシステムです。</a:t>
            </a:r>
            <a:endParaRPr kumimoji="1" lang="en-US" altLang="ja-JP" dirty="0" smtClean="0"/>
          </a:p>
          <a:p>
            <a:r>
              <a:rPr kumimoji="1" lang="ja-JP" altLang="en-US" dirty="0" smtClean="0"/>
              <a:t>専用の管理</a:t>
            </a:r>
            <a:r>
              <a:rPr kumimoji="1" lang="en-US" altLang="ja-JP" dirty="0" smtClean="0"/>
              <a:t>VM</a:t>
            </a:r>
            <a:r>
              <a:rPr kumimoji="1" lang="ja-JP" altLang="en-US" dirty="0" smtClean="0"/>
              <a:t>に</a:t>
            </a:r>
            <a:r>
              <a:rPr kumimoji="1" lang="en-US" altLang="ja-JP" dirty="0" smtClean="0"/>
              <a:t>IDS</a:t>
            </a:r>
            <a:r>
              <a:rPr kumimoji="1" lang="ja-JP" altLang="en-US" dirty="0" smtClean="0"/>
              <a:t>をオフロードできますが、その管理</a:t>
            </a:r>
            <a:r>
              <a:rPr kumimoji="1" lang="en-US" altLang="ja-JP" dirty="0" smtClean="0"/>
              <a:t>VM</a:t>
            </a:r>
            <a:r>
              <a:rPr kumimoji="1" lang="ja-JP" altLang="en-US" dirty="0" smtClean="0"/>
              <a:t>内の脆弱性が攻撃される恐れがあります。</a:t>
            </a:r>
            <a:endParaRPr kumimoji="1" lang="en-US" altLang="ja-JP"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17</a:t>
            </a:fld>
            <a:endParaRPr kumimoji="1" lang="ja-JP" altLang="en-US"/>
          </a:p>
        </p:txBody>
      </p:sp>
    </p:spTree>
    <p:extLst>
      <p:ext uri="{BB962C8B-B14F-4D97-AF65-F5344CB8AC3E}">
        <p14:creationId xmlns:p14="http://schemas.microsoft.com/office/powerpoint/2010/main" val="33236964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まとめです。</a:t>
            </a:r>
            <a:endParaRPr kumimoji="1" lang="en-US" altLang="ja-JP" dirty="0" smtClean="0"/>
          </a:p>
          <a:p>
            <a:r>
              <a:rPr kumimoji="1" lang="en-US" altLang="ja-JP" dirty="0" smtClean="0"/>
              <a:t>IDS</a:t>
            </a:r>
            <a:r>
              <a:rPr kumimoji="1" lang="ja-JP" altLang="en-US" dirty="0" smtClean="0"/>
              <a:t>をクラウド外部の信頼できる監視ホスト上にオフロードする</a:t>
            </a:r>
            <a:r>
              <a:rPr kumimoji="1" lang="en-US" altLang="ja-JP" dirty="0" smtClean="0"/>
              <a:t>IDS</a:t>
            </a:r>
            <a:r>
              <a:rPr kumimoji="1" lang="ja-JP" altLang="en-US" dirty="0" smtClean="0"/>
              <a:t>リモートオフロードを提案しました。</a:t>
            </a:r>
            <a:endParaRPr kumimoji="1" lang="en-US" altLang="ja-JP" dirty="0" smtClean="0"/>
          </a:p>
          <a:p>
            <a:r>
              <a:rPr kumimoji="1" lang="ja-JP" altLang="en-US" dirty="0" smtClean="0"/>
              <a:t>この手法を用いることで、クラウドの内部攻撃者による</a:t>
            </a:r>
            <a:r>
              <a:rPr kumimoji="1" lang="en-US" altLang="ja-JP" dirty="0" smtClean="0"/>
              <a:t>IDS</a:t>
            </a:r>
            <a:r>
              <a:rPr kumimoji="1" lang="ja-JP" altLang="en-US" dirty="0" err="1" smtClean="0"/>
              <a:t>への</a:t>
            </a:r>
            <a:r>
              <a:rPr kumimoji="1" lang="ja-JP" altLang="en-US" dirty="0" smtClean="0"/>
              <a:t>攻撃を防ぐことができます。</a:t>
            </a:r>
            <a:endParaRPr kumimoji="1" lang="en-US" altLang="ja-JP" dirty="0" smtClean="0"/>
          </a:p>
          <a:p>
            <a:r>
              <a:rPr kumimoji="1" lang="ja-JP" altLang="en-US" dirty="0" smtClean="0"/>
              <a:t>さらに、</a:t>
            </a:r>
            <a:r>
              <a:rPr kumimoji="1" lang="en-US" altLang="ja-JP" dirty="0" smtClean="0"/>
              <a:t>VM</a:t>
            </a:r>
            <a:r>
              <a:rPr kumimoji="1" lang="ja-JP" altLang="en-US" dirty="0" smtClean="0"/>
              <a:t>の安全な実行機構と共存ができます。</a:t>
            </a:r>
            <a:endParaRPr kumimoji="1" lang="en-US" altLang="ja-JP" dirty="0" smtClean="0"/>
          </a:p>
          <a:p>
            <a:r>
              <a:rPr kumimoji="1" lang="ja-JP" altLang="en-US" dirty="0" smtClean="0"/>
              <a:t>また、</a:t>
            </a:r>
            <a:r>
              <a:rPr kumimoji="1" lang="en-US" altLang="ja-JP" dirty="0" smtClean="0"/>
              <a:t>IDS</a:t>
            </a:r>
            <a:r>
              <a:rPr kumimoji="1" lang="ja-JP" altLang="en-US" dirty="0" smtClean="0"/>
              <a:t>リモートオフロードを実現するシステム</a:t>
            </a:r>
            <a:r>
              <a:rPr kumimoji="1" lang="en-US" altLang="ja-JP" dirty="0" err="1" smtClean="0"/>
              <a:t>RemoteTrans</a:t>
            </a:r>
            <a:r>
              <a:rPr kumimoji="1" lang="ja-JP" altLang="en-US" dirty="0" smtClean="0"/>
              <a:t>を開発しました。</a:t>
            </a:r>
            <a:endParaRPr kumimoji="1" lang="en-US" altLang="ja-JP" dirty="0" smtClean="0"/>
          </a:p>
          <a:p>
            <a:r>
              <a:rPr kumimoji="1" lang="ja-JP" altLang="en-US" dirty="0" smtClean="0"/>
              <a:t>実際に</a:t>
            </a:r>
            <a:r>
              <a:rPr kumimoji="1" lang="en-US" altLang="ja-JP" dirty="0" smtClean="0"/>
              <a:t>IDS</a:t>
            </a:r>
            <a:r>
              <a:rPr kumimoji="1" lang="ja-JP" altLang="en-US" dirty="0" smtClean="0"/>
              <a:t>を動作させてみて、効率よく監視ホストで</a:t>
            </a:r>
            <a:r>
              <a:rPr kumimoji="1" lang="en-US" altLang="ja-JP" dirty="0" smtClean="0"/>
              <a:t>IDS</a:t>
            </a:r>
            <a:r>
              <a:rPr kumimoji="1" lang="ja-JP" altLang="en-US" dirty="0" smtClean="0"/>
              <a:t>を動作させられることを確認しました。</a:t>
            </a:r>
            <a:endParaRPr kumimoji="1" lang="en-US" altLang="ja-JP" dirty="0" smtClean="0"/>
          </a:p>
          <a:p>
            <a:r>
              <a:rPr kumimoji="1" lang="ja-JP" altLang="en-US" dirty="0" smtClean="0"/>
              <a:t>今後の課題は</a:t>
            </a:r>
            <a:r>
              <a:rPr kumimoji="1" lang="en-US" altLang="ja-JP" dirty="0" smtClean="0"/>
              <a:t>IDS</a:t>
            </a:r>
            <a:r>
              <a:rPr kumimoji="1" lang="ja-JP" altLang="en-US" dirty="0" smtClean="0"/>
              <a:t>リモートオフロードのオーバヘッドを削減することです。</a:t>
            </a:r>
            <a:endParaRPr kumimoji="1" lang="en-US" altLang="ja-JP" dirty="0" smtClean="0"/>
          </a:p>
          <a:p>
            <a:r>
              <a:rPr kumimoji="1" lang="ja-JP" altLang="en-US" smtClean="0"/>
              <a:t>実運用環境では、通信のオーバヘッドが大きく出るので、できるだけ通信を行わないように工夫することが必要となります。</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18</a:t>
            </a:fld>
            <a:endParaRPr kumimoji="1" lang="ja-JP" altLang="en-US"/>
          </a:p>
        </p:txBody>
      </p:sp>
    </p:spTree>
    <p:extLst>
      <p:ext uri="{BB962C8B-B14F-4D97-AF65-F5344CB8AC3E}">
        <p14:creationId xmlns:p14="http://schemas.microsoft.com/office/powerpoint/2010/main" val="23915710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脅威モデル</a:t>
            </a:r>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19</a:t>
            </a:fld>
            <a:endParaRPr kumimoji="1" lang="ja-JP" altLang="en-US"/>
          </a:p>
        </p:txBody>
      </p:sp>
    </p:spTree>
    <p:extLst>
      <p:ext uri="{BB962C8B-B14F-4D97-AF65-F5344CB8AC3E}">
        <p14:creationId xmlns:p14="http://schemas.microsoft.com/office/powerpoint/2010/main" val="61570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a:t>
            </a:r>
            <a:r>
              <a:rPr kumimoji="1" lang="en-US" altLang="ja-JP" dirty="0" err="1" smtClean="0"/>
              <a:t>IaaS</a:t>
            </a:r>
            <a:r>
              <a:rPr kumimoji="1" lang="ja-JP" altLang="en-US" dirty="0" smtClean="0"/>
              <a:t>型クラウドの普及により、ユーザは自身のサーバをクラウド上の仮想マシンで動作させることがおおくなってきました。</a:t>
            </a:r>
            <a:endParaRPr kumimoji="1" lang="en-US" altLang="ja-JP" dirty="0" smtClean="0"/>
          </a:p>
          <a:p>
            <a:r>
              <a:rPr kumimoji="1" lang="ja-JP" altLang="en-US" dirty="0" smtClean="0"/>
              <a:t>クラウド上でサーバを動作させることにより、サーバの維持・管理・導入コストを削減することができます。</a:t>
            </a:r>
            <a:endParaRPr kumimoji="1" lang="en-US" altLang="ja-JP" dirty="0" smtClean="0"/>
          </a:p>
          <a:p>
            <a:r>
              <a:rPr kumimoji="1" lang="ja-JP" altLang="en-US" dirty="0" smtClean="0"/>
              <a:t>コストを削減できる利点がある一方で、クラウドでは外部攻撃者、内部攻撃者の</a:t>
            </a:r>
            <a:r>
              <a:rPr kumimoji="1" lang="en-US" altLang="ja-JP" dirty="0" smtClean="0"/>
              <a:t>2</a:t>
            </a:r>
            <a:r>
              <a:rPr kumimoji="1" lang="ja-JP" altLang="en-US" dirty="0" smtClean="0"/>
              <a:t>種類の攻撃の対策を考える必要があります。</a:t>
            </a:r>
            <a:endParaRPr kumimoji="1" lang="en-US" altLang="ja-JP" dirty="0" smtClean="0"/>
          </a:p>
          <a:p>
            <a:r>
              <a:rPr kumimoji="1" lang="ja-JP" altLang="en-US" dirty="0" smtClean="0"/>
              <a:t>外部攻撃者はクラウドの外からユーザ</a:t>
            </a:r>
            <a:r>
              <a:rPr kumimoji="1" lang="en-US" altLang="ja-JP" dirty="0" smtClean="0"/>
              <a:t>VM</a:t>
            </a:r>
            <a:r>
              <a:rPr kumimoji="1" lang="ja-JP" altLang="en-US" dirty="0" smtClean="0"/>
              <a:t>に侵入して、ユーザ</a:t>
            </a:r>
            <a:r>
              <a:rPr kumimoji="1" lang="en-US" altLang="ja-JP" dirty="0" smtClean="0"/>
              <a:t>VM</a:t>
            </a:r>
            <a:r>
              <a:rPr kumimoji="1" lang="ja-JP" altLang="en-US" dirty="0" smtClean="0"/>
              <a:t>の盗聴、改ざんを行います。</a:t>
            </a:r>
            <a:endParaRPr kumimoji="1" lang="en-US" altLang="ja-JP" dirty="0" smtClean="0"/>
          </a:p>
          <a:p>
            <a:r>
              <a:rPr kumimoji="1" lang="ja-JP" altLang="en-US" dirty="0" smtClean="0"/>
              <a:t>内部攻撃者はクラウド内部の管理</a:t>
            </a:r>
            <a:r>
              <a:rPr kumimoji="1" lang="en-US" altLang="ja-JP" dirty="0" smtClean="0"/>
              <a:t>VM</a:t>
            </a:r>
            <a:r>
              <a:rPr kumimoji="1" lang="ja-JP" altLang="en-US" dirty="0" smtClean="0"/>
              <a:t>という特別な権限を持つ</a:t>
            </a:r>
            <a:r>
              <a:rPr kumimoji="1" lang="en-US" altLang="ja-JP" dirty="0" smtClean="0"/>
              <a:t>VM</a:t>
            </a:r>
            <a:r>
              <a:rPr kumimoji="1" lang="ja-JP" altLang="en-US" dirty="0" smtClean="0"/>
              <a:t>からユーザ</a:t>
            </a:r>
            <a:r>
              <a:rPr kumimoji="1" lang="en-US" altLang="ja-JP" dirty="0" smtClean="0"/>
              <a:t>VM</a:t>
            </a:r>
            <a:r>
              <a:rPr kumimoji="1" lang="ja-JP" altLang="en-US" dirty="0" smtClean="0"/>
              <a:t>を攻撃します。</a:t>
            </a:r>
            <a:endParaRPr kumimoji="1" lang="en-US" altLang="ja-JP" dirty="0" smtClean="0"/>
          </a:p>
          <a:p>
            <a:r>
              <a:rPr kumimoji="1" lang="ja-JP" altLang="en-US" dirty="0" smtClean="0"/>
              <a:t>クラウドの内部情報はほとんど公開されておらず、すべてのクラウド管理者が信頼できるとは限りません。</a:t>
            </a:r>
            <a:endParaRPr kumimoji="1" lang="en-US" altLang="ja-JP" dirty="0" smtClean="0"/>
          </a:p>
          <a:p>
            <a:r>
              <a:rPr kumimoji="1" lang="ja-JP" altLang="en-US" dirty="0" smtClean="0"/>
              <a:t>そのため、クラウドにおいてはこのような内部攻撃に対しても対策を行う必要があります。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2</a:t>
            </a:fld>
            <a:endParaRPr kumimoji="1" lang="ja-JP" altLang="en-US"/>
          </a:p>
        </p:txBody>
      </p:sp>
    </p:spTree>
    <p:extLst>
      <p:ext uri="{BB962C8B-B14F-4D97-AF65-F5344CB8AC3E}">
        <p14:creationId xmlns:p14="http://schemas.microsoft.com/office/powerpoint/2010/main" val="33313265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MAC</a:t>
            </a:r>
            <a:r>
              <a:rPr kumimoji="1" lang="ja-JP" altLang="en-US" dirty="0" smtClean="0"/>
              <a:t>の仕組み</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20</a:t>
            </a:fld>
            <a:endParaRPr kumimoji="1" lang="ja-JP" altLang="en-US"/>
          </a:p>
        </p:txBody>
      </p:sp>
    </p:spTree>
    <p:extLst>
      <p:ext uri="{BB962C8B-B14F-4D97-AF65-F5344CB8AC3E}">
        <p14:creationId xmlns:p14="http://schemas.microsoft.com/office/powerpoint/2010/main" val="34962830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リプレイ攻撃対策</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21</a:t>
            </a:fld>
            <a:endParaRPr kumimoji="1" lang="ja-JP" altLang="en-US"/>
          </a:p>
        </p:txBody>
      </p:sp>
    </p:spTree>
    <p:extLst>
      <p:ext uri="{BB962C8B-B14F-4D97-AF65-F5344CB8AC3E}">
        <p14:creationId xmlns:p14="http://schemas.microsoft.com/office/powerpoint/2010/main" val="39450528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鍵管理</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22</a:t>
            </a:fld>
            <a:endParaRPr kumimoji="1" lang="ja-JP" altLang="en-US"/>
          </a:p>
        </p:txBody>
      </p:sp>
    </p:spTree>
    <p:extLst>
      <p:ext uri="{BB962C8B-B14F-4D97-AF65-F5344CB8AC3E}">
        <p14:creationId xmlns:p14="http://schemas.microsoft.com/office/powerpoint/2010/main" val="37941855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メモリ読み込み性能</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23</a:t>
            </a:fld>
            <a:endParaRPr kumimoji="1" lang="ja-JP" altLang="en-US"/>
          </a:p>
        </p:txBody>
      </p:sp>
    </p:spTree>
    <p:extLst>
      <p:ext uri="{BB962C8B-B14F-4D97-AF65-F5344CB8AC3E}">
        <p14:creationId xmlns:p14="http://schemas.microsoft.com/office/powerpoint/2010/main" val="18777500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ディスク読み込み性能</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24</a:t>
            </a:fld>
            <a:endParaRPr kumimoji="1" lang="ja-JP" altLang="en-US"/>
          </a:p>
        </p:txBody>
      </p:sp>
    </p:spTree>
    <p:extLst>
      <p:ext uri="{BB962C8B-B14F-4D97-AF65-F5344CB8AC3E}">
        <p14:creationId xmlns:p14="http://schemas.microsoft.com/office/powerpoint/2010/main" val="28379176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t>昔の実験環境</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25</a:t>
            </a:fld>
            <a:endParaRPr kumimoji="1" lang="ja-JP" altLang="en-US"/>
          </a:p>
        </p:txBody>
      </p:sp>
    </p:spTree>
    <p:extLst>
      <p:ext uri="{BB962C8B-B14F-4D97-AF65-F5344CB8AC3E}">
        <p14:creationId xmlns:p14="http://schemas.microsoft.com/office/powerpoint/2010/main" val="360120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昔のディスク読み込み性能</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26</a:t>
            </a:fld>
            <a:endParaRPr kumimoji="1" lang="ja-JP" altLang="en-US"/>
          </a:p>
        </p:txBody>
      </p:sp>
    </p:spTree>
    <p:extLst>
      <p:ext uri="{BB962C8B-B14F-4D97-AF65-F5344CB8AC3E}">
        <p14:creationId xmlns:p14="http://schemas.microsoft.com/office/powerpoint/2010/main" val="1877750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昔の実験結果</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27</a:t>
            </a:fld>
            <a:endParaRPr kumimoji="1" lang="ja-JP" altLang="en-US"/>
          </a:p>
        </p:txBody>
      </p:sp>
    </p:spTree>
    <p:extLst>
      <p:ext uri="{BB962C8B-B14F-4D97-AF65-F5344CB8AC3E}">
        <p14:creationId xmlns:p14="http://schemas.microsoft.com/office/powerpoint/2010/main" val="2561923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ネットワーク遅延時の</a:t>
            </a:r>
            <a:r>
              <a:rPr kumimoji="1" lang="en-US" altLang="ja-JP" dirty="0" err="1" smtClean="0"/>
              <a:t>shadowprocfs</a:t>
            </a:r>
            <a:r>
              <a:rPr kumimoji="1" lang="ja-JP" altLang="en-US" dirty="0" smtClean="0"/>
              <a:t>構築時間</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28</a:t>
            </a:fld>
            <a:endParaRPr kumimoji="1" lang="ja-JP" altLang="en-US"/>
          </a:p>
        </p:txBody>
      </p:sp>
    </p:spTree>
    <p:extLst>
      <p:ext uri="{BB962C8B-B14F-4D97-AF65-F5344CB8AC3E}">
        <p14:creationId xmlns:p14="http://schemas.microsoft.com/office/powerpoint/2010/main" val="8489615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ネットワーク遅延時の</a:t>
            </a:r>
            <a:r>
              <a:rPr kumimoji="1" lang="en-US" altLang="ja-JP" dirty="0" smtClean="0"/>
              <a:t>Tripwire</a:t>
            </a:r>
            <a:r>
              <a:rPr kumimoji="1" lang="ja-JP" altLang="en-US" dirty="0" smtClean="0"/>
              <a:t>実行時間</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29</a:t>
            </a:fld>
            <a:endParaRPr kumimoji="1" lang="ja-JP" altLang="en-US"/>
          </a:p>
        </p:txBody>
      </p:sp>
    </p:spTree>
    <p:extLst>
      <p:ext uri="{BB962C8B-B14F-4D97-AF65-F5344CB8AC3E}">
        <p14:creationId xmlns:p14="http://schemas.microsoft.com/office/powerpoint/2010/main" val="1299909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まず、外部攻撃者対策について説明します。</a:t>
            </a:r>
            <a:endParaRPr kumimoji="1" lang="en-US" altLang="ja-JP" dirty="0" smtClean="0"/>
          </a:p>
          <a:p>
            <a:r>
              <a:rPr kumimoji="1" lang="ja-JP" altLang="en-US" dirty="0" smtClean="0"/>
              <a:t>外部攻撃者はネットワークを経由してユーザ</a:t>
            </a:r>
            <a:r>
              <a:rPr kumimoji="1" lang="en-US" altLang="ja-JP" dirty="0" smtClean="0"/>
              <a:t>VM</a:t>
            </a:r>
            <a:r>
              <a:rPr kumimoji="1" lang="ja-JP" altLang="en-US" dirty="0" smtClean="0"/>
              <a:t>に侵入してきます。</a:t>
            </a:r>
            <a:endParaRPr kumimoji="1" lang="en-US" altLang="ja-JP" dirty="0" smtClean="0"/>
          </a:p>
          <a:p>
            <a:r>
              <a:rPr kumimoji="1" lang="ja-JP" altLang="en-US" dirty="0" smtClean="0"/>
              <a:t>このような外部攻撃者の対策として、侵入検知システムである</a:t>
            </a:r>
            <a:r>
              <a:rPr kumimoji="1" lang="en-US" altLang="ja-JP" dirty="0" smtClean="0"/>
              <a:t>IDS</a:t>
            </a:r>
            <a:r>
              <a:rPr kumimoji="1" lang="ja-JP" altLang="en-US" dirty="0" smtClean="0"/>
              <a:t>を用いて</a:t>
            </a:r>
            <a:r>
              <a:rPr kumimoji="1" lang="en-US" altLang="ja-JP" dirty="0" smtClean="0"/>
              <a:t>VM</a:t>
            </a:r>
            <a:r>
              <a:rPr kumimoji="1" lang="ja-JP" altLang="en-US" dirty="0" err="1" smtClean="0"/>
              <a:t>のメ</a:t>
            </a:r>
            <a:r>
              <a:rPr kumimoji="1" lang="ja-JP" altLang="en-US" dirty="0" smtClean="0"/>
              <a:t>モリやディスク、ネットワークの監視を行うことが重要になります。</a:t>
            </a:r>
            <a:endParaRPr kumimoji="1" lang="en-US" altLang="ja-JP" dirty="0" smtClean="0"/>
          </a:p>
          <a:p>
            <a:r>
              <a:rPr kumimoji="1" lang="ja-JP" altLang="en-US" dirty="0" smtClean="0"/>
              <a:t>しかし、ユーザ</a:t>
            </a:r>
            <a:r>
              <a:rPr kumimoji="1" lang="en-US" altLang="ja-JP" dirty="0" smtClean="0"/>
              <a:t>VM</a:t>
            </a:r>
            <a:r>
              <a:rPr kumimoji="1" lang="ja-JP" altLang="en-US" dirty="0" smtClean="0"/>
              <a:t>内で</a:t>
            </a:r>
            <a:r>
              <a:rPr kumimoji="1" lang="en-US" altLang="ja-JP" dirty="0" smtClean="0"/>
              <a:t>IDS</a:t>
            </a:r>
            <a:r>
              <a:rPr kumimoji="1" lang="ja-JP" altLang="en-US" dirty="0" smtClean="0"/>
              <a:t>を実行していると、侵入と同時に</a:t>
            </a:r>
            <a:r>
              <a:rPr kumimoji="1" lang="en-US" altLang="ja-JP" dirty="0" smtClean="0"/>
              <a:t>IDS</a:t>
            </a:r>
            <a:r>
              <a:rPr kumimoji="1" lang="ja-JP" altLang="en-US" dirty="0" smtClean="0"/>
              <a:t>を無効化されてしまう恐れがあります。</a:t>
            </a:r>
            <a:endParaRPr kumimoji="1" lang="en-US" altLang="ja-JP" dirty="0" smtClean="0"/>
          </a:p>
          <a:p>
            <a:r>
              <a:rPr kumimoji="1" lang="ja-JP" altLang="en-US" dirty="0" smtClean="0"/>
              <a:t>そこで、</a:t>
            </a:r>
            <a:r>
              <a:rPr kumimoji="1" lang="en-US" altLang="ja-JP" dirty="0" smtClean="0"/>
              <a:t>IDS</a:t>
            </a:r>
            <a:r>
              <a:rPr kumimoji="1" lang="ja-JP" altLang="en-US" dirty="0" smtClean="0"/>
              <a:t>を安全に動作させるために、</a:t>
            </a:r>
            <a:r>
              <a:rPr kumimoji="1" lang="en-US" altLang="ja-JP" dirty="0" smtClean="0"/>
              <a:t>IDS</a:t>
            </a:r>
            <a:r>
              <a:rPr kumimoji="1" lang="ja-JP" altLang="en-US" dirty="0" smtClean="0"/>
              <a:t>オフロード手法が提案されています。</a:t>
            </a:r>
            <a:endParaRPr kumimoji="1" lang="en-US" altLang="ja-JP" dirty="0" smtClean="0"/>
          </a:p>
          <a:p>
            <a:r>
              <a:rPr kumimoji="1" lang="ja-JP" altLang="en-US" dirty="0" smtClean="0"/>
              <a:t>この手法では、</a:t>
            </a:r>
            <a:r>
              <a:rPr kumimoji="1" lang="en-US" altLang="ja-JP" dirty="0" smtClean="0"/>
              <a:t>IDS</a:t>
            </a:r>
            <a:r>
              <a:rPr kumimoji="1" lang="ja-JP" altLang="en-US" dirty="0" smtClean="0"/>
              <a:t>を管理</a:t>
            </a:r>
            <a:r>
              <a:rPr kumimoji="1" lang="en-US" altLang="ja-JP" dirty="0" smtClean="0"/>
              <a:t>VM</a:t>
            </a:r>
            <a:r>
              <a:rPr kumimoji="1" lang="ja-JP" altLang="en-US" dirty="0" smtClean="0"/>
              <a:t>で動作させユーザ</a:t>
            </a:r>
            <a:r>
              <a:rPr kumimoji="1" lang="en-US" altLang="ja-JP" dirty="0" smtClean="0"/>
              <a:t>VM</a:t>
            </a:r>
            <a:r>
              <a:rPr kumimoji="1" lang="ja-JP" altLang="en-US" dirty="0" smtClean="0"/>
              <a:t>を監視します。</a:t>
            </a:r>
            <a:endParaRPr kumimoji="1" lang="en-US" altLang="ja-JP" dirty="0" smtClean="0"/>
          </a:p>
          <a:p>
            <a:r>
              <a:rPr kumimoji="1" lang="ja-JP" altLang="en-US" dirty="0" smtClean="0"/>
              <a:t>オフロードされた</a:t>
            </a:r>
            <a:r>
              <a:rPr kumimoji="1" lang="en-US" altLang="ja-JP" dirty="0" smtClean="0"/>
              <a:t>IDS</a:t>
            </a:r>
            <a:r>
              <a:rPr kumimoji="1" lang="ja-JP" altLang="en-US" dirty="0" smtClean="0"/>
              <a:t>はユーザ</a:t>
            </a:r>
            <a:r>
              <a:rPr kumimoji="1" lang="en-US" altLang="ja-JP" dirty="0" smtClean="0"/>
              <a:t>VM</a:t>
            </a:r>
            <a:r>
              <a:rPr kumimoji="1" lang="ja-JP" altLang="en-US" dirty="0" smtClean="0"/>
              <a:t>のメモリなどの情報を直接取得することで監視を行います。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この手法を用いることで、ユーザ</a:t>
            </a:r>
            <a:r>
              <a:rPr kumimoji="1" lang="en-US" altLang="ja-JP" dirty="0" smtClean="0"/>
              <a:t>VM</a:t>
            </a:r>
            <a:r>
              <a:rPr kumimoji="1" lang="ja-JP" altLang="en-US" dirty="0" smtClean="0"/>
              <a:t>に侵入されたとしても、</a:t>
            </a:r>
            <a:r>
              <a:rPr kumimoji="1" lang="en-US" altLang="ja-JP" dirty="0" smtClean="0"/>
              <a:t>IDS</a:t>
            </a:r>
            <a:r>
              <a:rPr kumimoji="1" lang="ja-JP" altLang="en-US" dirty="0" smtClean="0"/>
              <a:t>を無効化されることなく、監視を行うことができます。</a:t>
            </a:r>
            <a:endParaRPr kumimoji="1" lang="en-US" altLang="ja-JP" b="1"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3</a:t>
            </a:fld>
            <a:endParaRPr kumimoji="1" lang="ja-JP" altLang="en-US"/>
          </a:p>
        </p:txBody>
      </p:sp>
    </p:spTree>
    <p:extLst>
      <p:ext uri="{BB962C8B-B14F-4D97-AF65-F5344CB8AC3E}">
        <p14:creationId xmlns:p14="http://schemas.microsoft.com/office/powerpoint/2010/main" val="23404925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tripwireCPU</a:t>
            </a:r>
            <a:r>
              <a:rPr kumimoji="1" lang="ja-JP" altLang="en-US" dirty="0" smtClean="0"/>
              <a:t>使用率</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30</a:t>
            </a:fld>
            <a:endParaRPr kumimoji="1" lang="ja-JP" altLang="en-US"/>
          </a:p>
        </p:txBody>
      </p:sp>
    </p:spTree>
    <p:extLst>
      <p:ext uri="{BB962C8B-B14F-4D97-AF65-F5344CB8AC3E}">
        <p14:creationId xmlns:p14="http://schemas.microsoft.com/office/powerpoint/2010/main" val="1325697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クラウドの内部攻撃者への対策ですが、内部攻撃者はユーザ</a:t>
            </a:r>
            <a:r>
              <a:rPr kumimoji="1" lang="en-US" altLang="ja-JP" dirty="0" smtClean="0"/>
              <a:t>VM</a:t>
            </a:r>
            <a:r>
              <a:rPr kumimoji="1" lang="ja-JP" altLang="en-US" dirty="0" smtClean="0"/>
              <a:t>に侵入することなく攻撃を行うことができます。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例えば、先ほど説明した</a:t>
            </a:r>
            <a:r>
              <a:rPr kumimoji="1" lang="en-US" altLang="ja-JP" dirty="0" smtClean="0"/>
              <a:t>IDS</a:t>
            </a:r>
            <a:r>
              <a:rPr kumimoji="1" lang="ja-JP" altLang="en-US" dirty="0" smtClean="0"/>
              <a:t>オフロードの技術を用いて管理</a:t>
            </a:r>
            <a:r>
              <a:rPr kumimoji="1" lang="en-US" altLang="ja-JP" dirty="0" smtClean="0"/>
              <a:t>VM</a:t>
            </a:r>
            <a:r>
              <a:rPr kumimoji="1" lang="ja-JP" altLang="en-US" dirty="0" smtClean="0"/>
              <a:t>からユーザ</a:t>
            </a:r>
            <a:r>
              <a:rPr kumimoji="1" lang="en-US" altLang="ja-JP" dirty="0" smtClean="0"/>
              <a:t>VM</a:t>
            </a:r>
            <a:r>
              <a:rPr kumimoji="1" lang="ja-JP" altLang="en-US" dirty="0" err="1" smtClean="0"/>
              <a:t>のメ</a:t>
            </a:r>
            <a:r>
              <a:rPr kumimoji="1" lang="ja-JP" altLang="en-US" dirty="0" smtClean="0"/>
              <a:t>モリやディスク、ネットワークの情報を直接盗むことが可能です。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このような内部攻撃者への対策として、クラウド内のユーザ</a:t>
            </a:r>
            <a:r>
              <a:rPr kumimoji="1" lang="en-US" altLang="ja-JP" dirty="0" smtClean="0"/>
              <a:t>VM</a:t>
            </a:r>
            <a:r>
              <a:rPr kumimoji="1" lang="ja-JP" altLang="en-US" dirty="0" smtClean="0"/>
              <a:t>を安全に実行する機構が提案されています。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この機構では、仮想マシンモニタである</a:t>
            </a:r>
            <a:r>
              <a:rPr kumimoji="1" lang="en-US" altLang="ja-JP" dirty="0" smtClean="0"/>
              <a:t>VMM</a:t>
            </a:r>
            <a:r>
              <a:rPr kumimoji="1" lang="ja-JP" altLang="en-US" dirty="0" smtClean="0"/>
              <a:t>などの機能を用いて、管理</a:t>
            </a:r>
            <a:r>
              <a:rPr kumimoji="1" lang="en-US" altLang="ja-JP" dirty="0" smtClean="0"/>
              <a:t>VM</a:t>
            </a:r>
            <a:r>
              <a:rPr kumimoji="1" lang="ja-JP" altLang="en-US" dirty="0" smtClean="0"/>
              <a:t>からユーザ</a:t>
            </a:r>
            <a:r>
              <a:rPr kumimoji="1" lang="en-US" altLang="ja-JP" dirty="0" smtClean="0"/>
              <a:t>VM</a:t>
            </a:r>
            <a:r>
              <a:rPr kumimoji="1" lang="ja-JP" altLang="en-US" dirty="0" err="1" smtClean="0"/>
              <a:t>のメ</a:t>
            </a:r>
            <a:r>
              <a:rPr kumimoji="1" lang="ja-JP" altLang="en-US" dirty="0" smtClean="0"/>
              <a:t>モリを参照する際に暗号化を行ったり、ユーザ</a:t>
            </a:r>
            <a:r>
              <a:rPr kumimoji="1" lang="en-US" altLang="ja-JP" dirty="0" smtClean="0"/>
              <a:t>VM</a:t>
            </a:r>
            <a:r>
              <a:rPr kumimoji="1" lang="ja-JP" altLang="en-US" dirty="0" err="1" smtClean="0"/>
              <a:t>への</a:t>
            </a:r>
            <a:r>
              <a:rPr kumimoji="1" lang="ja-JP" altLang="en-US" dirty="0" smtClean="0"/>
              <a:t>アクセスを制限したりすることによって、管理</a:t>
            </a:r>
            <a:r>
              <a:rPr kumimoji="1" lang="en-US" altLang="ja-JP" dirty="0" smtClean="0"/>
              <a:t>VM</a:t>
            </a:r>
            <a:r>
              <a:rPr kumimoji="1" lang="ja-JP" altLang="en-US" dirty="0" smtClean="0"/>
              <a:t>からの情報漏洩を防ぐことができます。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4</a:t>
            </a:fld>
            <a:endParaRPr kumimoji="1" lang="ja-JP" altLang="en-US"/>
          </a:p>
        </p:txBody>
      </p:sp>
    </p:spTree>
    <p:extLst>
      <p:ext uri="{BB962C8B-B14F-4D97-AF65-F5344CB8AC3E}">
        <p14:creationId xmlns:p14="http://schemas.microsoft.com/office/powerpoint/2010/main" val="2613071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ここまでで内部攻撃者、外部攻撃者への対策を説明しましたが、外部攻撃者対策である</a:t>
            </a:r>
            <a:r>
              <a:rPr kumimoji="1" lang="en-US" altLang="ja-JP" dirty="0" smtClean="0"/>
              <a:t>IDS</a:t>
            </a:r>
            <a:r>
              <a:rPr kumimoji="1" lang="ja-JP" altLang="en-US" dirty="0" smtClean="0"/>
              <a:t>オフロードを内部攻撃者が存在するクラウド上で行う場合には問題が生じます。</a:t>
            </a:r>
            <a:endParaRPr kumimoji="1" lang="en-US" altLang="ja-JP" dirty="0" smtClean="0"/>
          </a:p>
          <a:p>
            <a:r>
              <a:rPr kumimoji="1" lang="ja-JP" altLang="en-US" dirty="0" smtClean="0"/>
              <a:t>第一に、オフロードされた</a:t>
            </a:r>
            <a:r>
              <a:rPr kumimoji="1" lang="en-US" altLang="ja-JP" dirty="0" smtClean="0"/>
              <a:t>IDS</a:t>
            </a:r>
            <a:r>
              <a:rPr kumimoji="1" lang="ja-JP" altLang="en-US" dirty="0" smtClean="0"/>
              <a:t>は内部攻撃者によって容易に無効化されてしまいます。</a:t>
            </a:r>
            <a:endParaRPr kumimoji="1" lang="en-US" altLang="ja-JP" dirty="0" smtClean="0"/>
          </a:p>
          <a:p>
            <a:r>
              <a:rPr kumimoji="1" lang="ja-JP" altLang="en-US" dirty="0" smtClean="0"/>
              <a:t>例えば、管理</a:t>
            </a:r>
            <a:r>
              <a:rPr kumimoji="1" lang="en-US" altLang="ja-JP" dirty="0" smtClean="0"/>
              <a:t>VM</a:t>
            </a:r>
            <a:r>
              <a:rPr kumimoji="1" lang="ja-JP" altLang="en-US" dirty="0" smtClean="0"/>
              <a:t>上の</a:t>
            </a:r>
            <a:r>
              <a:rPr kumimoji="1" lang="en-US" altLang="ja-JP" dirty="0" smtClean="0"/>
              <a:t>IDS</a:t>
            </a:r>
            <a:r>
              <a:rPr kumimoji="1" lang="ja-JP" altLang="en-US" dirty="0" err="1" smtClean="0"/>
              <a:t>を停</a:t>
            </a:r>
            <a:r>
              <a:rPr kumimoji="1" lang="ja-JP" altLang="en-US" dirty="0" smtClean="0"/>
              <a:t>止させたり、設定を改ざんしてからユーザ</a:t>
            </a:r>
            <a:r>
              <a:rPr kumimoji="1" lang="en-US" altLang="ja-JP" dirty="0" smtClean="0"/>
              <a:t>VM</a:t>
            </a:r>
            <a:r>
              <a:rPr kumimoji="1" lang="ja-JP" altLang="en-US" dirty="0" smtClean="0"/>
              <a:t>に侵入されると攻撃を検知することができなくなってしまいます。</a:t>
            </a:r>
            <a:endParaRPr kumimoji="1" lang="en-US" altLang="ja-JP" dirty="0" smtClean="0"/>
          </a:p>
          <a:p>
            <a:r>
              <a:rPr kumimoji="1" lang="ja-JP" altLang="en-US" dirty="0" smtClean="0"/>
              <a:t>第二に、</a:t>
            </a:r>
            <a:r>
              <a:rPr kumimoji="1" lang="en-US" altLang="ja-JP" dirty="0" smtClean="0"/>
              <a:t>VM</a:t>
            </a:r>
            <a:r>
              <a:rPr kumimoji="1" lang="ja-JP" altLang="en-US" dirty="0" smtClean="0"/>
              <a:t>の安全な実行機構と共存させることができないという問題があります。</a:t>
            </a:r>
            <a:endParaRPr kumimoji="1" lang="en-US" altLang="ja-JP" dirty="0" smtClean="0"/>
          </a:p>
          <a:p>
            <a:r>
              <a:rPr kumimoji="1" lang="ja-JP" altLang="en-US" dirty="0" smtClean="0"/>
              <a:t>オフロードされた</a:t>
            </a:r>
            <a:r>
              <a:rPr kumimoji="1" lang="en-US" altLang="ja-JP" dirty="0" smtClean="0"/>
              <a:t>IDS</a:t>
            </a:r>
            <a:r>
              <a:rPr kumimoji="1" lang="ja-JP" altLang="en-US" dirty="0" smtClean="0"/>
              <a:t>はユーザ</a:t>
            </a:r>
            <a:r>
              <a:rPr kumimoji="1" lang="en-US" altLang="ja-JP" dirty="0" smtClean="0"/>
              <a:t>VM</a:t>
            </a:r>
            <a:r>
              <a:rPr kumimoji="1" lang="ja-JP" altLang="en-US" dirty="0" smtClean="0"/>
              <a:t>の内部情報を参照する必要がありますが、ユーザ</a:t>
            </a:r>
            <a:r>
              <a:rPr kumimoji="1" lang="en-US" altLang="ja-JP" dirty="0" smtClean="0"/>
              <a:t>VM</a:t>
            </a:r>
            <a:r>
              <a:rPr kumimoji="1" lang="ja-JP" altLang="en-US" dirty="0" err="1" smtClean="0"/>
              <a:t>のメ</a:t>
            </a:r>
            <a:r>
              <a:rPr kumimoji="1" lang="ja-JP" altLang="en-US" dirty="0" smtClean="0"/>
              <a:t>モリが暗号化されたりアクセス制限されたりしていると、</a:t>
            </a:r>
            <a:r>
              <a:rPr kumimoji="1" lang="en-US" altLang="ja-JP" dirty="0" smtClean="0"/>
              <a:t>IDS</a:t>
            </a:r>
            <a:r>
              <a:rPr kumimoji="1" lang="ja-JP" altLang="en-US" dirty="0" smtClean="0"/>
              <a:t>を正常に動作させることができません。</a:t>
            </a:r>
            <a:endParaRPr kumimoji="1" lang="en-US" altLang="ja-JP" dirty="0" smtClean="0"/>
          </a:p>
          <a:p>
            <a:r>
              <a:rPr kumimoji="1" lang="ja-JP" altLang="en-US" dirty="0" smtClean="0"/>
              <a:t>この二つの理由から、クラウド上では</a:t>
            </a:r>
            <a:r>
              <a:rPr kumimoji="1" lang="en-US" altLang="ja-JP" dirty="0" smtClean="0"/>
              <a:t>IDS</a:t>
            </a:r>
            <a:r>
              <a:rPr kumimoji="1" lang="ja-JP" altLang="en-US" dirty="0" smtClean="0"/>
              <a:t>オフロードの安全性を保証することは難しいです。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5</a:t>
            </a:fld>
            <a:endParaRPr kumimoji="1" lang="ja-JP" altLang="en-US"/>
          </a:p>
        </p:txBody>
      </p:sp>
    </p:spTree>
    <p:extLst>
      <p:ext uri="{BB962C8B-B14F-4D97-AF65-F5344CB8AC3E}">
        <p14:creationId xmlns:p14="http://schemas.microsoft.com/office/powerpoint/2010/main" val="2412930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この問題を解決するために、</a:t>
            </a:r>
            <a:r>
              <a:rPr kumimoji="1" lang="en-US" altLang="ja-JP" dirty="0" smtClean="0"/>
              <a:t>IDS</a:t>
            </a:r>
            <a:r>
              <a:rPr kumimoji="1" lang="ja-JP" altLang="en-US" dirty="0" smtClean="0"/>
              <a:t>リモートオフロードを提案します。</a:t>
            </a:r>
            <a:endParaRPr kumimoji="1" lang="en-US" altLang="ja-JP" dirty="0" smtClean="0"/>
          </a:p>
          <a:p>
            <a:r>
              <a:rPr kumimoji="1" lang="ja-JP" altLang="en-US" dirty="0" smtClean="0"/>
              <a:t>この手法では、</a:t>
            </a:r>
            <a:r>
              <a:rPr kumimoji="1" lang="en-US" altLang="ja-JP" dirty="0" smtClean="0"/>
              <a:t>IDS</a:t>
            </a:r>
            <a:r>
              <a:rPr kumimoji="1" lang="ja-JP" altLang="en-US" dirty="0" smtClean="0"/>
              <a:t>をクラウド外部の信頼できる監視ホスト上にオフロードし、ネットワーク経由でユーザ</a:t>
            </a:r>
            <a:r>
              <a:rPr kumimoji="1" lang="en-US" altLang="ja-JP" dirty="0" smtClean="0"/>
              <a:t>VM</a:t>
            </a:r>
            <a:r>
              <a:rPr kumimoji="1" lang="ja-JP" altLang="en-US" dirty="0" smtClean="0"/>
              <a:t>の監視を行います。</a:t>
            </a:r>
            <a:endParaRPr kumimoji="1" lang="en-US" altLang="ja-JP" dirty="0" smtClean="0"/>
          </a:p>
          <a:p>
            <a:r>
              <a:rPr kumimoji="1" lang="ja-JP" altLang="en-US" dirty="0" smtClean="0"/>
              <a:t>クラウドの外で</a:t>
            </a:r>
            <a:r>
              <a:rPr kumimoji="1" lang="en-US" altLang="ja-JP" dirty="0" smtClean="0"/>
              <a:t>IDS</a:t>
            </a:r>
            <a:r>
              <a:rPr kumimoji="1" lang="ja-JP" altLang="en-US" dirty="0" smtClean="0"/>
              <a:t>を動作させることで、クラウド管理者から</a:t>
            </a:r>
            <a:r>
              <a:rPr kumimoji="1" lang="en-US" altLang="ja-JP" dirty="0" smtClean="0"/>
              <a:t>IDS</a:t>
            </a:r>
            <a:r>
              <a:rPr kumimoji="1" lang="ja-JP" altLang="en-US" dirty="0" smtClean="0"/>
              <a:t>を無効化されるのを防ぐことができます。</a:t>
            </a:r>
            <a:endParaRPr kumimoji="1" lang="en-US" altLang="ja-JP" dirty="0" smtClean="0"/>
          </a:p>
          <a:p>
            <a:r>
              <a:rPr kumimoji="1" lang="ja-JP" altLang="en-US" dirty="0" smtClean="0"/>
              <a:t>また、監視ホストにのみユーザ</a:t>
            </a:r>
            <a:r>
              <a:rPr kumimoji="1" lang="en-US" altLang="ja-JP" dirty="0" smtClean="0"/>
              <a:t>VM</a:t>
            </a:r>
            <a:r>
              <a:rPr kumimoji="1" lang="ja-JP" altLang="en-US" dirty="0" smtClean="0"/>
              <a:t>のメモリへのアクセスを許可することによって</a:t>
            </a:r>
            <a:r>
              <a:rPr kumimoji="1" lang="en-US" altLang="ja-JP" dirty="0" smtClean="0"/>
              <a:t>VM</a:t>
            </a:r>
            <a:r>
              <a:rPr kumimoji="1" lang="ja-JP" altLang="en-US" dirty="0" smtClean="0"/>
              <a:t>の安全な実行機構と共存させることができ、管理</a:t>
            </a:r>
            <a:r>
              <a:rPr kumimoji="1" lang="en-US" altLang="ja-JP" dirty="0" smtClean="0"/>
              <a:t>VM</a:t>
            </a:r>
            <a:r>
              <a:rPr kumimoji="1" lang="ja-JP" altLang="en-US" dirty="0" smtClean="0"/>
              <a:t>からの情報漏洩を防ぐことができます。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6</a:t>
            </a:fld>
            <a:endParaRPr kumimoji="1" lang="ja-JP" altLang="en-US"/>
          </a:p>
        </p:txBody>
      </p:sp>
    </p:spTree>
    <p:extLst>
      <p:ext uri="{BB962C8B-B14F-4D97-AF65-F5344CB8AC3E}">
        <p14:creationId xmlns:p14="http://schemas.microsoft.com/office/powerpoint/2010/main" val="651924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IDS</a:t>
            </a:r>
            <a:r>
              <a:rPr kumimoji="1" lang="ja-JP" altLang="en-US" dirty="0" smtClean="0"/>
              <a:t>リモートオフロードを実現するシステムである</a:t>
            </a:r>
            <a:r>
              <a:rPr kumimoji="1" lang="en-US" altLang="ja-JP" dirty="0" err="1" smtClean="0"/>
              <a:t>RemoteTrans</a:t>
            </a:r>
            <a:r>
              <a:rPr kumimoji="1" lang="ja-JP" altLang="en-US" dirty="0" smtClean="0"/>
              <a:t>を開発しました。</a:t>
            </a:r>
            <a:endParaRPr kumimoji="1" lang="en-US" altLang="ja-JP" dirty="0" smtClean="0"/>
          </a:p>
          <a:p>
            <a:r>
              <a:rPr kumimoji="1" lang="en-US" altLang="ja-JP" dirty="0" err="1" smtClean="0"/>
              <a:t>RemoteTrans</a:t>
            </a:r>
            <a:r>
              <a:rPr kumimoji="1" lang="ja-JP" altLang="en-US" dirty="0" smtClean="0"/>
              <a:t>では、監視ホスト上の</a:t>
            </a:r>
            <a:r>
              <a:rPr kumimoji="1" lang="en-US" altLang="ja-JP" dirty="0" smtClean="0"/>
              <a:t>IDS</a:t>
            </a:r>
            <a:r>
              <a:rPr kumimoji="1" lang="ja-JP" altLang="en-US" dirty="0" smtClean="0"/>
              <a:t>がクラウド内の</a:t>
            </a:r>
            <a:r>
              <a:rPr kumimoji="1" lang="en-US" altLang="ja-JP" dirty="0" smtClean="0"/>
              <a:t>VMM</a:t>
            </a:r>
            <a:r>
              <a:rPr kumimoji="1" lang="ja-JP" altLang="en-US" dirty="0" smtClean="0"/>
              <a:t>を経由してユーザ</a:t>
            </a:r>
            <a:r>
              <a:rPr kumimoji="1" lang="en-US" altLang="ja-JP" dirty="0" smtClean="0"/>
              <a:t>VM</a:t>
            </a:r>
            <a:r>
              <a:rPr kumimoji="1" lang="ja-JP" altLang="en-US" dirty="0" smtClean="0"/>
              <a:t>の監視を行います。</a:t>
            </a:r>
            <a:endParaRPr kumimoji="1" lang="en-US" altLang="ja-JP" dirty="0" smtClean="0"/>
          </a:p>
          <a:p>
            <a:r>
              <a:rPr kumimoji="1" lang="ja-JP" altLang="en-US" dirty="0" smtClean="0"/>
              <a:t>まず、</a:t>
            </a:r>
            <a:r>
              <a:rPr kumimoji="1" lang="en-US" altLang="ja-JP" dirty="0" smtClean="0"/>
              <a:t>VMM</a:t>
            </a:r>
            <a:r>
              <a:rPr kumimoji="1" lang="ja-JP" altLang="en-US" dirty="0" smtClean="0"/>
              <a:t>がユーザ</a:t>
            </a:r>
            <a:r>
              <a:rPr kumimoji="1" lang="en-US" altLang="ja-JP" dirty="0" smtClean="0"/>
              <a:t>VM</a:t>
            </a:r>
            <a:r>
              <a:rPr kumimoji="1" lang="ja-JP" altLang="en-US" dirty="0" smtClean="0"/>
              <a:t>の情報を取得します。</a:t>
            </a:r>
            <a:endParaRPr kumimoji="1" lang="en-US" altLang="ja-JP" dirty="0" smtClean="0"/>
          </a:p>
          <a:p>
            <a:r>
              <a:rPr kumimoji="1" lang="ja-JP" altLang="en-US" dirty="0" smtClean="0"/>
              <a:t>取得したデータを管理</a:t>
            </a:r>
            <a:r>
              <a:rPr kumimoji="1" lang="en-US" altLang="ja-JP" dirty="0" smtClean="0"/>
              <a:t>VM</a:t>
            </a:r>
            <a:r>
              <a:rPr kumimoji="1" lang="ja-JP" altLang="en-US" dirty="0" smtClean="0"/>
              <a:t>経由で監視ホストに送り、監視ホスト上の</a:t>
            </a:r>
            <a:r>
              <a:rPr kumimoji="1" lang="en-US" altLang="ja-JP" dirty="0" smtClean="0"/>
              <a:t>IDS</a:t>
            </a:r>
            <a:r>
              <a:rPr kumimoji="1" lang="ja-JP" altLang="en-US" dirty="0" smtClean="0"/>
              <a:t>に参照させます。</a:t>
            </a:r>
            <a:endParaRPr kumimoji="1" lang="en-US" altLang="ja-JP" dirty="0" smtClean="0"/>
          </a:p>
          <a:p>
            <a:r>
              <a:rPr kumimoji="1" lang="ja-JP" altLang="en-US" dirty="0" smtClean="0"/>
              <a:t>ここで、監視ホストに送るデータは、管理</a:t>
            </a:r>
            <a:r>
              <a:rPr kumimoji="1" lang="en-US" altLang="ja-JP" dirty="0" smtClean="0"/>
              <a:t>VM</a:t>
            </a:r>
            <a:r>
              <a:rPr kumimoji="1" lang="ja-JP" altLang="en-US" dirty="0" smtClean="0"/>
              <a:t>を経由するので情報が漏洩したり、改ざんされたりする恐れがあります。</a:t>
            </a:r>
            <a:endParaRPr kumimoji="1" lang="en-US" altLang="ja-JP" dirty="0" smtClean="0"/>
          </a:p>
          <a:p>
            <a:r>
              <a:rPr kumimoji="1" lang="ja-JP" altLang="en-US" dirty="0" smtClean="0"/>
              <a:t>そこで、</a:t>
            </a:r>
            <a:r>
              <a:rPr kumimoji="1" lang="en-US" altLang="ja-JP" dirty="0" err="1" smtClean="0"/>
              <a:t>RemoteTrans</a:t>
            </a:r>
            <a:r>
              <a:rPr kumimoji="1" lang="ja-JP" altLang="en-US" dirty="0" smtClean="0"/>
              <a:t>では管理</a:t>
            </a:r>
            <a:r>
              <a:rPr kumimoji="1" lang="en-US" altLang="ja-JP" dirty="0" smtClean="0"/>
              <a:t>VM</a:t>
            </a:r>
            <a:r>
              <a:rPr kumimoji="1" lang="ja-JP" altLang="en-US" dirty="0" smtClean="0"/>
              <a:t>上での情報漏えいや改ざんの対策を行います。</a:t>
            </a:r>
            <a:endParaRPr kumimoji="1" lang="en-US" altLang="ja-JP" dirty="0" smtClean="0"/>
          </a:p>
          <a:p>
            <a:r>
              <a:rPr kumimoji="1" lang="ja-JP" altLang="en-US" dirty="0" smtClean="0"/>
              <a:t>詳しい内容は後で説明を行います。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7</a:t>
            </a:fld>
            <a:endParaRPr kumimoji="1" lang="ja-JP" altLang="en-US"/>
          </a:p>
        </p:txBody>
      </p:sp>
    </p:spTree>
    <p:extLst>
      <p:ext uri="{BB962C8B-B14F-4D97-AF65-F5344CB8AC3E}">
        <p14:creationId xmlns:p14="http://schemas.microsoft.com/office/powerpoint/2010/main" val="3327323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RemoteTrans</a:t>
            </a:r>
            <a:r>
              <a:rPr kumimoji="1" lang="ja-JP" altLang="en-US" dirty="0" smtClean="0"/>
              <a:t>では</a:t>
            </a:r>
            <a:r>
              <a:rPr kumimoji="1" lang="en-US" altLang="ja-JP" dirty="0" smtClean="0"/>
              <a:t>VMM</a:t>
            </a:r>
            <a:r>
              <a:rPr kumimoji="1" lang="ja-JP" altLang="en-US" dirty="0" smtClean="0"/>
              <a:t>上で監視データの取得を行うため、クラウド内の</a:t>
            </a:r>
            <a:r>
              <a:rPr kumimoji="1" lang="en-US" altLang="ja-JP" dirty="0" smtClean="0"/>
              <a:t>VMM</a:t>
            </a:r>
            <a:r>
              <a:rPr kumimoji="1" lang="ja-JP" altLang="en-US" dirty="0" smtClean="0"/>
              <a:t>は信頼することが前提となります。</a:t>
            </a:r>
            <a:endParaRPr kumimoji="1" lang="en-US" altLang="ja-JP" dirty="0" smtClean="0"/>
          </a:p>
          <a:p>
            <a:r>
              <a:rPr kumimoji="1" lang="en-US" altLang="ja-JP" dirty="0" smtClean="0"/>
              <a:t>VMM</a:t>
            </a:r>
            <a:r>
              <a:rPr kumimoji="1" lang="ja-JP" altLang="en-US" dirty="0" smtClean="0"/>
              <a:t>が正しく動作していることを確認するためにリモートアテステーションと呼ばれる技術を用います。</a:t>
            </a:r>
            <a:endParaRPr kumimoji="1" lang="en-US" altLang="ja-JP" dirty="0" smtClean="0"/>
          </a:p>
          <a:p>
            <a:r>
              <a:rPr kumimoji="1" lang="ja-JP" altLang="en-US" dirty="0" smtClean="0"/>
              <a:t>サーバの起動時に</a:t>
            </a:r>
            <a:r>
              <a:rPr kumimoji="1" lang="en-US" altLang="ja-JP" dirty="0" smtClean="0"/>
              <a:t>VMM</a:t>
            </a:r>
            <a:r>
              <a:rPr kumimoji="1" lang="ja-JP" altLang="en-US" dirty="0" smtClean="0"/>
              <a:t>のハッシュ値を計算し、クラウド外部の信頼できる検証サーバで検証します。</a:t>
            </a:r>
            <a:endParaRPr kumimoji="1" lang="en-US" altLang="ja-JP" dirty="0" smtClean="0"/>
          </a:p>
          <a:p>
            <a:r>
              <a:rPr kumimoji="1" lang="ja-JP" altLang="en-US" dirty="0" smtClean="0"/>
              <a:t>検証サーバに登録されたハッシュ値が正しい</a:t>
            </a:r>
            <a:r>
              <a:rPr kumimoji="1" lang="en-US" altLang="ja-JP" dirty="0" smtClean="0"/>
              <a:t>VMM</a:t>
            </a:r>
            <a:r>
              <a:rPr kumimoji="1" lang="ja-JP" altLang="en-US" dirty="0" smtClean="0"/>
              <a:t>のものでなければならないので、信頼できる上級のクラウド管理者が正しいハッシュ値を登録するようにします。</a:t>
            </a:r>
            <a:endParaRPr kumimoji="1" lang="en-US" altLang="ja-JP" dirty="0" smtClean="0"/>
          </a:p>
          <a:p>
            <a:r>
              <a:rPr kumimoji="1" lang="ja-JP" altLang="en-US" dirty="0" smtClean="0"/>
              <a:t>本研究では、</a:t>
            </a:r>
            <a:r>
              <a:rPr kumimoji="1" lang="en-US" altLang="ja-JP" dirty="0" smtClean="0"/>
              <a:t>VMM</a:t>
            </a:r>
            <a:r>
              <a:rPr kumimoji="1" lang="ja-JP" altLang="en-US" dirty="0" smtClean="0"/>
              <a:t>を構築する上級のクラウド管理者は信頼し、日常的に管理</a:t>
            </a:r>
            <a:r>
              <a:rPr kumimoji="1" lang="en-US" altLang="ja-JP" dirty="0" smtClean="0"/>
              <a:t>VM</a:t>
            </a:r>
            <a:r>
              <a:rPr kumimoji="1" lang="ja-JP" altLang="en-US" dirty="0" smtClean="0"/>
              <a:t>でクラウドの管理を行う一般の管理者は信頼しません。</a:t>
            </a:r>
            <a:endParaRPr kumimoji="1" lang="en-US" altLang="ja-JP" dirty="0" smtClean="0"/>
          </a:p>
          <a:p>
            <a:r>
              <a:rPr kumimoji="1" lang="en-US" altLang="ja-JP" dirty="0" smtClean="0"/>
              <a:t>VMM</a:t>
            </a:r>
            <a:r>
              <a:rPr kumimoji="1" lang="ja-JP" altLang="en-US" dirty="0" smtClean="0"/>
              <a:t>のハッシュ値の計算は耐タンパー性ハードウェア</a:t>
            </a:r>
            <a:r>
              <a:rPr kumimoji="1" lang="en-US" altLang="ja-JP" dirty="0" smtClean="0"/>
              <a:t>TPM</a:t>
            </a:r>
            <a:r>
              <a:rPr kumimoji="1" lang="ja-JP" altLang="en-US" dirty="0" smtClean="0"/>
              <a:t>を用いて行うことで、改ざんを防ぐことができます。</a:t>
            </a:r>
            <a:endParaRPr kumimoji="1" lang="en-US" altLang="ja-JP" dirty="0" smtClean="0"/>
          </a:p>
          <a:p>
            <a:r>
              <a:rPr kumimoji="1" lang="ja-JP" altLang="en-US" dirty="0" smtClean="0"/>
              <a:t>起動時に正しい</a:t>
            </a:r>
            <a:r>
              <a:rPr kumimoji="1" lang="en-US" altLang="ja-JP" dirty="0" smtClean="0"/>
              <a:t>VMM</a:t>
            </a:r>
            <a:r>
              <a:rPr kumimoji="1" lang="ja-JP" altLang="en-US" dirty="0" smtClean="0"/>
              <a:t>が実行されていることが確認できれば、</a:t>
            </a:r>
            <a:r>
              <a:rPr kumimoji="1" lang="en-US" altLang="ja-JP" dirty="0" smtClean="0"/>
              <a:t>VMM</a:t>
            </a:r>
            <a:r>
              <a:rPr kumimoji="1" lang="ja-JP" altLang="en-US" dirty="0" smtClean="0"/>
              <a:t>のメモリ保護機能により、</a:t>
            </a:r>
            <a:r>
              <a:rPr kumimoji="1" lang="en-US" altLang="ja-JP" dirty="0" smtClean="0"/>
              <a:t>VMM</a:t>
            </a:r>
            <a:r>
              <a:rPr kumimoji="1" lang="ja-JP" altLang="en-US" dirty="0" smtClean="0"/>
              <a:t>を改ざんすることはできなくなります。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8</a:t>
            </a:fld>
            <a:endParaRPr kumimoji="1" lang="ja-JP" altLang="en-US"/>
          </a:p>
        </p:txBody>
      </p:sp>
    </p:spTree>
    <p:extLst>
      <p:ext uri="{BB962C8B-B14F-4D97-AF65-F5344CB8AC3E}">
        <p14:creationId xmlns:p14="http://schemas.microsoft.com/office/powerpoint/2010/main" val="2361987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RemoteTrans</a:t>
            </a:r>
            <a:r>
              <a:rPr kumimoji="1" lang="ja-JP" altLang="en-US" dirty="0" smtClean="0"/>
              <a:t>を用いた</a:t>
            </a:r>
            <a:r>
              <a:rPr kumimoji="1" lang="en-US" altLang="ja-JP" dirty="0" smtClean="0"/>
              <a:t>VM</a:t>
            </a:r>
            <a:r>
              <a:rPr kumimoji="1" lang="ja-JP" altLang="en-US" dirty="0" smtClean="0"/>
              <a:t>のメモリ監視方法について説明します。</a:t>
            </a:r>
            <a:endParaRPr kumimoji="1" lang="en-US" altLang="ja-JP" dirty="0" smtClean="0"/>
          </a:p>
          <a:p>
            <a:r>
              <a:rPr kumimoji="1" lang="en-US" altLang="ja-JP" dirty="0" err="1" smtClean="0"/>
              <a:t>RemoteTrans</a:t>
            </a:r>
            <a:r>
              <a:rPr kumimoji="1" lang="ja-JP" altLang="en-US" dirty="0" err="1" smtClean="0"/>
              <a:t>は監</a:t>
            </a:r>
            <a:r>
              <a:rPr kumimoji="1" lang="ja-JP" altLang="en-US" dirty="0" smtClean="0"/>
              <a:t>視ホスト上の</a:t>
            </a:r>
            <a:r>
              <a:rPr kumimoji="1" lang="en-US" altLang="ja-JP" dirty="0" smtClean="0"/>
              <a:t>RT</a:t>
            </a:r>
            <a:r>
              <a:rPr kumimoji="1" lang="ja-JP" altLang="en-US" dirty="0" smtClean="0"/>
              <a:t>ランタイム、管理</a:t>
            </a:r>
            <a:r>
              <a:rPr kumimoji="1" lang="en-US" altLang="ja-JP" dirty="0" smtClean="0"/>
              <a:t>VM</a:t>
            </a:r>
            <a:r>
              <a:rPr kumimoji="1" lang="ja-JP" altLang="en-US" dirty="0" smtClean="0"/>
              <a:t>上の</a:t>
            </a:r>
            <a:r>
              <a:rPr kumimoji="1" lang="en-US" altLang="ja-JP" dirty="0" smtClean="0"/>
              <a:t>RT</a:t>
            </a:r>
            <a:r>
              <a:rPr kumimoji="1" lang="ja-JP" altLang="en-US" dirty="0" smtClean="0"/>
              <a:t>サーバ、</a:t>
            </a:r>
            <a:r>
              <a:rPr kumimoji="1" lang="en-US" altLang="ja-JP" dirty="0" smtClean="0"/>
              <a:t>VMM</a:t>
            </a:r>
            <a:r>
              <a:rPr kumimoji="1" lang="ja-JP" altLang="en-US" dirty="0" smtClean="0"/>
              <a:t>上の</a:t>
            </a:r>
            <a:r>
              <a:rPr kumimoji="1" lang="en-US" altLang="ja-JP" dirty="0" smtClean="0"/>
              <a:t>RT</a:t>
            </a:r>
            <a:r>
              <a:rPr kumimoji="1" lang="ja-JP" altLang="en-US" dirty="0" smtClean="0"/>
              <a:t>モジュールから構成されます。</a:t>
            </a:r>
            <a:endParaRPr kumimoji="1" lang="en-US" altLang="ja-JP" dirty="0" smtClean="0"/>
          </a:p>
          <a:p>
            <a:r>
              <a:rPr kumimoji="1" lang="en-US" altLang="ja-JP" dirty="0" smtClean="0"/>
              <a:t>IDS</a:t>
            </a:r>
            <a:r>
              <a:rPr kumimoji="1" lang="ja-JP" altLang="en-US" dirty="0" smtClean="0"/>
              <a:t>がユーザ</a:t>
            </a:r>
            <a:r>
              <a:rPr kumimoji="1" lang="en-US" altLang="ja-JP" dirty="0" smtClean="0"/>
              <a:t>VM</a:t>
            </a:r>
            <a:r>
              <a:rPr kumimoji="1" lang="ja-JP" altLang="en-US" dirty="0" smtClean="0"/>
              <a:t>のメモリデータを参照しようとしたとき、リクエストを</a:t>
            </a:r>
            <a:r>
              <a:rPr kumimoji="1" lang="en-US" altLang="ja-JP" dirty="0" smtClean="0"/>
              <a:t>RT</a:t>
            </a:r>
            <a:r>
              <a:rPr kumimoji="1" lang="ja-JP" altLang="en-US" dirty="0" smtClean="0"/>
              <a:t>ランタイムから</a:t>
            </a:r>
            <a:r>
              <a:rPr kumimoji="1" lang="en-US" altLang="ja-JP" dirty="0" smtClean="0"/>
              <a:t>RT</a:t>
            </a:r>
            <a:r>
              <a:rPr kumimoji="1" lang="ja-JP" altLang="en-US" dirty="0" smtClean="0"/>
              <a:t>サーバに送ります。</a:t>
            </a:r>
            <a:endParaRPr kumimoji="1" lang="en-US" altLang="ja-JP" dirty="0" smtClean="0"/>
          </a:p>
          <a:p>
            <a:r>
              <a:rPr kumimoji="1" lang="ja-JP" altLang="en-US" dirty="0" smtClean="0"/>
              <a:t>リクエストは</a:t>
            </a:r>
            <a:r>
              <a:rPr kumimoji="1" lang="en-US" altLang="ja-JP" dirty="0" smtClean="0"/>
              <a:t>IDS</a:t>
            </a:r>
            <a:r>
              <a:rPr kumimoji="1" lang="ja-JP" altLang="en-US" dirty="0" smtClean="0"/>
              <a:t>が必要とするメモリのアドレスとサイズからなります。</a:t>
            </a:r>
            <a:endParaRPr kumimoji="1" lang="en-US" altLang="ja-JP" dirty="0" smtClean="0"/>
          </a:p>
          <a:p>
            <a:r>
              <a:rPr kumimoji="1" lang="en-US" altLang="ja-JP" dirty="0" smtClean="0"/>
              <a:t>RT</a:t>
            </a:r>
            <a:r>
              <a:rPr kumimoji="1" lang="ja-JP" altLang="en-US" dirty="0" smtClean="0"/>
              <a:t>サーバは</a:t>
            </a:r>
            <a:r>
              <a:rPr kumimoji="1" lang="en-US" altLang="ja-JP" dirty="0" smtClean="0"/>
              <a:t>RT</a:t>
            </a:r>
            <a:r>
              <a:rPr kumimoji="1" lang="ja-JP" altLang="en-US" dirty="0" smtClean="0"/>
              <a:t>モジュールを呼び出し、リクエストで指定されたデータを取得し、暗号化を行います。</a:t>
            </a:r>
            <a:endParaRPr kumimoji="1" lang="en-US" altLang="ja-JP" dirty="0" smtClean="0"/>
          </a:p>
          <a:p>
            <a:r>
              <a:rPr kumimoji="1" lang="ja-JP" altLang="en-US" dirty="0" smtClean="0"/>
              <a:t>暗号化されたデータをレスポンスとして</a:t>
            </a:r>
            <a:r>
              <a:rPr kumimoji="1" lang="en-US" altLang="ja-JP" dirty="0" smtClean="0"/>
              <a:t>RT</a:t>
            </a:r>
            <a:r>
              <a:rPr kumimoji="1" lang="ja-JP" altLang="en-US" dirty="0" smtClean="0"/>
              <a:t>サーバ経由で</a:t>
            </a:r>
            <a:r>
              <a:rPr kumimoji="1" lang="en-US" altLang="ja-JP" dirty="0" smtClean="0"/>
              <a:t>RT</a:t>
            </a:r>
            <a:r>
              <a:rPr kumimoji="1" lang="ja-JP" altLang="en-US" dirty="0" smtClean="0"/>
              <a:t>ランタイムへ返し、復号してから</a:t>
            </a:r>
            <a:r>
              <a:rPr kumimoji="1" lang="en-US" altLang="ja-JP" dirty="0" smtClean="0"/>
              <a:t>IDS</a:t>
            </a:r>
            <a:r>
              <a:rPr kumimoji="1" lang="ja-JP" altLang="en-US" dirty="0" smtClean="0"/>
              <a:t>に返します。</a:t>
            </a:r>
            <a:endParaRPr kumimoji="1" lang="en-US" altLang="ja-JP" dirty="0" smtClean="0"/>
          </a:p>
          <a:p>
            <a:r>
              <a:rPr kumimoji="1" lang="ja-JP" altLang="en-US" dirty="0" smtClean="0"/>
              <a:t>ここで、リクエストとレスポンスは管理</a:t>
            </a:r>
            <a:r>
              <a:rPr kumimoji="1" lang="en-US" altLang="ja-JP" dirty="0" smtClean="0"/>
              <a:t>VM</a:t>
            </a:r>
            <a:r>
              <a:rPr kumimoji="1" lang="ja-JP" altLang="en-US" dirty="0" smtClean="0"/>
              <a:t>を経由するため、改ざんされる恐れがあります。</a:t>
            </a:r>
            <a:endParaRPr kumimoji="1" lang="en-US" altLang="ja-JP" dirty="0" smtClean="0"/>
          </a:p>
          <a:p>
            <a:r>
              <a:rPr kumimoji="1" lang="ja-JP" altLang="en-US" dirty="0" smtClean="0"/>
              <a:t>改ざんを防ぐために、</a:t>
            </a:r>
            <a:r>
              <a:rPr kumimoji="1" lang="en-US" altLang="ja-JP" dirty="0" smtClean="0"/>
              <a:t>RT</a:t>
            </a:r>
            <a:r>
              <a:rPr kumimoji="1" lang="ja-JP" altLang="en-US" dirty="0" smtClean="0"/>
              <a:t>モジュールでリクエストとレスポンスの</a:t>
            </a:r>
            <a:r>
              <a:rPr kumimoji="1" lang="en-US" altLang="ja-JP" dirty="0" smtClean="0"/>
              <a:t>MAC</a:t>
            </a:r>
            <a:r>
              <a:rPr kumimoji="1" lang="ja-JP" altLang="en-US" dirty="0" smtClean="0"/>
              <a:t>を計算します。</a:t>
            </a:r>
            <a:endParaRPr kumimoji="1" lang="en-US" altLang="ja-JP" dirty="0" smtClean="0"/>
          </a:p>
          <a:p>
            <a:r>
              <a:rPr kumimoji="1" lang="en-US" altLang="ja-JP" dirty="0" smtClean="0"/>
              <a:t>MAC</a:t>
            </a:r>
            <a:r>
              <a:rPr kumimoji="1" lang="ja-JP" altLang="en-US" dirty="0" smtClean="0"/>
              <a:t>とは、メッセージ認証コードのことで、通常のハッシュ値の計算に暗号鍵を含めることで、攻撃者がハッシュ値を計算できないようにします。</a:t>
            </a:r>
            <a:endParaRPr kumimoji="1" lang="en-US" altLang="ja-JP" dirty="0" smtClean="0"/>
          </a:p>
          <a:p>
            <a:r>
              <a:rPr kumimoji="1" lang="en-US" altLang="ja-JP" dirty="0" smtClean="0"/>
              <a:t>MAC</a:t>
            </a:r>
            <a:r>
              <a:rPr kumimoji="1" lang="ja-JP" altLang="en-US" dirty="0" smtClean="0"/>
              <a:t>の計算に用いる暗号鍵は監視ホストと</a:t>
            </a:r>
            <a:r>
              <a:rPr kumimoji="1" lang="en-US" altLang="ja-JP" dirty="0" smtClean="0"/>
              <a:t>VMM</a:t>
            </a:r>
            <a:r>
              <a:rPr kumimoji="1" lang="ja-JP" altLang="en-US" dirty="0" smtClean="0"/>
              <a:t>で安全に共有します。</a:t>
            </a:r>
            <a:endParaRPr kumimoji="1" lang="en-US" altLang="ja-JP" dirty="0" smtClean="0"/>
          </a:p>
          <a:p>
            <a:r>
              <a:rPr kumimoji="1" lang="ja-JP" altLang="en-US" dirty="0" smtClean="0"/>
              <a:t>計算した</a:t>
            </a:r>
            <a:r>
              <a:rPr kumimoji="1" lang="en-US" altLang="ja-JP" dirty="0" smtClean="0"/>
              <a:t>MAC</a:t>
            </a:r>
            <a:r>
              <a:rPr kumimoji="1" lang="ja-JP" altLang="en-US" dirty="0" smtClean="0"/>
              <a:t>をレスポンスと一緒に</a:t>
            </a:r>
            <a:r>
              <a:rPr kumimoji="1" lang="en-US" altLang="ja-JP" dirty="0" smtClean="0"/>
              <a:t>RT</a:t>
            </a:r>
            <a:r>
              <a:rPr kumimoji="1" lang="ja-JP" altLang="en-US" dirty="0" smtClean="0"/>
              <a:t>ランタイムへ返し、</a:t>
            </a:r>
            <a:r>
              <a:rPr kumimoji="1" lang="en-US" altLang="ja-JP" dirty="0" smtClean="0"/>
              <a:t>RT</a:t>
            </a:r>
            <a:r>
              <a:rPr kumimoji="1" lang="ja-JP" altLang="en-US" dirty="0" smtClean="0"/>
              <a:t>ランタイムでも同様に</a:t>
            </a:r>
            <a:r>
              <a:rPr kumimoji="1" lang="en-US" altLang="ja-JP" dirty="0" smtClean="0"/>
              <a:t>MAC</a:t>
            </a:r>
            <a:r>
              <a:rPr kumimoji="1" lang="ja-JP" altLang="en-US" dirty="0" smtClean="0"/>
              <a:t>の計算を行い受信した</a:t>
            </a:r>
            <a:r>
              <a:rPr kumimoji="1" lang="en-US" altLang="ja-JP" dirty="0" smtClean="0"/>
              <a:t>MAC</a:t>
            </a:r>
            <a:r>
              <a:rPr kumimoji="1" lang="ja-JP" altLang="en-US" dirty="0" smtClean="0"/>
              <a:t>値を比較します。</a:t>
            </a:r>
            <a:endParaRPr kumimoji="1" lang="en-US" altLang="ja-JP" dirty="0" smtClean="0"/>
          </a:p>
          <a:p>
            <a:r>
              <a:rPr kumimoji="1" lang="ja-JP" altLang="en-US" dirty="0" smtClean="0"/>
              <a:t>もしリクエストやレスポンスが改ざんされていた場合</a:t>
            </a:r>
            <a:r>
              <a:rPr kumimoji="1" lang="en-US" altLang="ja-JP" dirty="0" smtClean="0"/>
              <a:t>MAC</a:t>
            </a:r>
            <a:r>
              <a:rPr kumimoji="1" lang="ja-JP" altLang="en-US" dirty="0" smtClean="0"/>
              <a:t>値が一致せず、改ざんを検知することができます。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D0F3A91-3938-4378-B310-0B9691CC22DF}" type="slidenum">
              <a:rPr kumimoji="1" lang="ja-JP" altLang="en-US" smtClean="0"/>
              <a:t>9</a:t>
            </a:fld>
            <a:endParaRPr kumimoji="1" lang="ja-JP" altLang="en-US"/>
          </a:p>
        </p:txBody>
      </p:sp>
    </p:spTree>
    <p:extLst>
      <p:ext uri="{BB962C8B-B14F-4D97-AF65-F5344CB8AC3E}">
        <p14:creationId xmlns:p14="http://schemas.microsoft.com/office/powerpoint/2010/main" val="35241013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7FBA46D5-E664-40FD-A9B1-082BB387E4EA}" type="datetimeFigureOut">
              <a:rPr kumimoji="1" lang="ja-JP" altLang="en-US" smtClean="0"/>
              <a:t>2015/2/13</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D3395FD5-E958-406F-874D-3EAFCE858E00}"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7FBA46D5-E664-40FD-A9B1-082BB387E4EA}"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7FBA46D5-E664-40FD-A9B1-082BB387E4EA}"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7FBA46D5-E664-40FD-A9B1-082BB387E4EA}"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7FBA46D5-E664-40FD-A9B1-082BB387E4EA}"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7FBA46D5-E664-40FD-A9B1-082BB387E4EA}"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7FBA46D5-E664-40FD-A9B1-082BB387E4EA}" type="datetimeFigureOut">
              <a:rPr kumimoji="1" lang="ja-JP" altLang="en-US" smtClean="0"/>
              <a:t>2015/2/13</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7FBA46D5-E664-40FD-A9B1-082BB387E4EA}" type="datetimeFigureOut">
              <a:rPr kumimoji="1" lang="ja-JP" altLang="en-US" smtClean="0"/>
              <a:t>2015/2/13</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7FBA46D5-E664-40FD-A9B1-082BB387E4EA}" type="datetimeFigureOut">
              <a:rPr kumimoji="1" lang="ja-JP" altLang="en-US" smtClean="0"/>
              <a:t>2015/2/13</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7FBA46D5-E664-40FD-A9B1-082BB387E4EA}"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D3395FD5-E958-406F-874D-3EAFCE858E0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7FBA46D5-E664-40FD-A9B1-082BB387E4EA}"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D3395FD5-E958-406F-874D-3EAFCE858E00}"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FBA46D5-E664-40FD-A9B1-082BB387E4EA}" type="datetimeFigureOut">
              <a:rPr kumimoji="1" lang="ja-JP" altLang="en-US" smtClean="0"/>
              <a:t>2015/2/13</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3395FD5-E958-406F-874D-3EAFCE858E0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3.wmf"/></Relationships>
</file>

<file path=ppt/slides/_rels/slide2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836712"/>
            <a:ext cx="8532440" cy="1829761"/>
          </a:xfrm>
        </p:spPr>
        <p:txBody>
          <a:bodyPr>
            <a:noAutofit/>
          </a:bodyPr>
          <a:lstStyle/>
          <a:p>
            <a:r>
              <a:rPr lang="ja-JP" altLang="en-US" sz="4000" dirty="0"/>
              <a:t>クラウド内部からの攻撃を考慮した</a:t>
            </a:r>
            <a:r>
              <a:rPr lang="en-US" altLang="ja-JP" sz="4000" dirty="0"/>
              <a:t/>
            </a:r>
            <a:br>
              <a:rPr lang="en-US" altLang="ja-JP" sz="4000" dirty="0"/>
            </a:br>
            <a:r>
              <a:rPr lang="ja-JP" altLang="en-US" sz="4000" dirty="0"/>
              <a:t>仮想マシンの安全なリモート監視機構</a:t>
            </a:r>
            <a:endParaRPr kumimoji="1" lang="ja-JP" altLang="en-US" sz="4000" dirty="0"/>
          </a:p>
        </p:txBody>
      </p:sp>
      <p:sp>
        <p:nvSpPr>
          <p:cNvPr id="3" name="サブタイトル 2"/>
          <p:cNvSpPr>
            <a:spLocks noGrp="1"/>
          </p:cNvSpPr>
          <p:nvPr>
            <p:ph type="subTitle" idx="1"/>
          </p:nvPr>
        </p:nvSpPr>
        <p:spPr>
          <a:xfrm>
            <a:off x="683568" y="3429000"/>
            <a:ext cx="8064896" cy="1415728"/>
          </a:xfrm>
        </p:spPr>
        <p:txBody>
          <a:bodyPr>
            <a:normAutofit fontScale="92500" lnSpcReduction="20000"/>
          </a:bodyPr>
          <a:lstStyle/>
          <a:p>
            <a:r>
              <a:rPr lang="ja-JP" altLang="en-US" sz="3300" dirty="0"/>
              <a:t>九州工業大学大学院　</a:t>
            </a:r>
            <a:endParaRPr lang="en-US" altLang="ja-JP" sz="3300" dirty="0"/>
          </a:p>
          <a:p>
            <a:r>
              <a:rPr lang="ja-JP" altLang="en-US" sz="3300" dirty="0"/>
              <a:t>情報工学府　情報創成工学専攻</a:t>
            </a:r>
            <a:endParaRPr lang="en-US" altLang="ja-JP" sz="3300" dirty="0"/>
          </a:p>
          <a:p>
            <a:r>
              <a:rPr lang="en-US" altLang="ja-JP" sz="3300" dirty="0"/>
              <a:t>13675019  </a:t>
            </a:r>
            <a:r>
              <a:rPr lang="ja-JP" altLang="en-US" sz="3300" dirty="0"/>
              <a:t>重田一樹</a:t>
            </a:r>
          </a:p>
          <a:p>
            <a:endParaRPr kumimoji="1" lang="ja-JP" altLang="en-US" dirty="0"/>
          </a:p>
        </p:txBody>
      </p:sp>
    </p:spTree>
    <p:extLst>
      <p:ext uri="{BB962C8B-B14F-4D97-AF65-F5344CB8AC3E}">
        <p14:creationId xmlns:p14="http://schemas.microsoft.com/office/powerpoint/2010/main" val="1771008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481328"/>
            <a:ext cx="8568952" cy="4525963"/>
          </a:xfrm>
        </p:spPr>
        <p:txBody>
          <a:bodyPr/>
          <a:lstStyle/>
          <a:p>
            <a:r>
              <a:rPr lang="en-US" altLang="ja-JP" sz="2800" dirty="0" smtClean="0"/>
              <a:t>VMM</a:t>
            </a:r>
            <a:r>
              <a:rPr lang="ja-JP" altLang="en-US" sz="2800" dirty="0" smtClean="0"/>
              <a:t>でキャプチャしたパケットを取得</a:t>
            </a:r>
            <a:endParaRPr kumimoji="1" lang="en-US" altLang="ja-JP" sz="2800" dirty="0" smtClean="0"/>
          </a:p>
          <a:p>
            <a:pPr lvl="1"/>
            <a:r>
              <a:rPr lang="ja-JP" altLang="en-US" sz="2400" dirty="0" smtClean="0"/>
              <a:t>ユーザ</a:t>
            </a:r>
            <a:r>
              <a:rPr lang="en-US" altLang="ja-JP" sz="2400" dirty="0" smtClean="0"/>
              <a:t>VM</a:t>
            </a:r>
            <a:r>
              <a:rPr lang="ja-JP" altLang="en-US" sz="2400" dirty="0" smtClean="0"/>
              <a:t>が送受信するパケットは</a:t>
            </a:r>
            <a:r>
              <a:rPr lang="en-US" altLang="ja-JP" sz="2400" dirty="0" smtClean="0"/>
              <a:t>VMM</a:t>
            </a:r>
            <a:r>
              <a:rPr lang="ja-JP" altLang="en-US" sz="2400" dirty="0" smtClean="0"/>
              <a:t>を経由</a:t>
            </a:r>
            <a:endParaRPr kumimoji="1" lang="en-US" altLang="ja-JP" sz="2000" dirty="0" smtClean="0"/>
          </a:p>
          <a:p>
            <a:pPr lvl="1"/>
            <a:r>
              <a:rPr lang="ja-JP" altLang="en-US" sz="2400" dirty="0"/>
              <a:t>監視ホスト上</a:t>
            </a:r>
            <a:r>
              <a:rPr lang="ja-JP" altLang="en-US" sz="2400" dirty="0" smtClean="0"/>
              <a:t>の</a:t>
            </a:r>
            <a:r>
              <a:rPr lang="en-US" altLang="ja-JP" sz="2400" dirty="0" smtClean="0"/>
              <a:t>tap</a:t>
            </a:r>
            <a:r>
              <a:rPr lang="ja-JP" altLang="en-US" sz="2400" dirty="0" smtClean="0"/>
              <a:t>デバイスに書き込み</a:t>
            </a:r>
            <a:endParaRPr lang="en-US" altLang="ja-JP" sz="2400" dirty="0" smtClean="0"/>
          </a:p>
          <a:p>
            <a:pPr lvl="1"/>
            <a:r>
              <a:rPr kumimoji="1" lang="en-US" altLang="ja-JP" sz="2400" dirty="0" smtClean="0"/>
              <a:t>IDS</a:t>
            </a:r>
            <a:r>
              <a:rPr kumimoji="1" lang="ja-JP" altLang="en-US" sz="2400" dirty="0" smtClean="0"/>
              <a:t>は</a:t>
            </a:r>
            <a:r>
              <a:rPr lang="en-US" altLang="ja-JP" sz="2400" dirty="0" smtClean="0"/>
              <a:t>tap</a:t>
            </a:r>
            <a:r>
              <a:rPr kumimoji="1" lang="ja-JP" altLang="en-US" sz="2400" dirty="0" smtClean="0"/>
              <a:t>から従来通りにパケットを取得</a:t>
            </a:r>
            <a:endParaRPr kumimoji="1" lang="en-US" altLang="ja-JP" sz="2400" dirty="0" smtClean="0"/>
          </a:p>
          <a:p>
            <a:r>
              <a:rPr lang="en-US" altLang="ja-JP" sz="2800" dirty="0" smtClean="0"/>
              <a:t>RT</a:t>
            </a:r>
            <a:r>
              <a:rPr lang="ja-JP" altLang="en-US" sz="2800" dirty="0" smtClean="0"/>
              <a:t>モジュールで＜パケット、連番＞の</a:t>
            </a:r>
            <a:r>
              <a:rPr lang="en-US" altLang="ja-JP" sz="2800" dirty="0" smtClean="0"/>
              <a:t>MAC</a:t>
            </a:r>
            <a:r>
              <a:rPr lang="ja-JP" altLang="en-US" sz="2800" dirty="0" smtClean="0"/>
              <a:t>を計算</a:t>
            </a:r>
            <a:endParaRPr lang="en-US" altLang="ja-JP" sz="2800" dirty="0" smtClean="0"/>
          </a:p>
          <a:p>
            <a:pPr lvl="1"/>
            <a:r>
              <a:rPr kumimoji="1" lang="en-US" altLang="ja-JP" sz="2400" dirty="0" smtClean="0"/>
              <a:t>RT</a:t>
            </a:r>
            <a:r>
              <a:rPr kumimoji="1" lang="ja-JP" altLang="en-US" sz="2400" dirty="0" smtClean="0"/>
              <a:t>ランタイムで検証</a:t>
            </a:r>
            <a:endParaRPr kumimoji="1" lang="ja-JP" altLang="en-US" sz="2400" dirty="0"/>
          </a:p>
        </p:txBody>
      </p:sp>
      <p:sp>
        <p:nvSpPr>
          <p:cNvPr id="3" name="タイトル 2"/>
          <p:cNvSpPr>
            <a:spLocks noGrp="1"/>
          </p:cNvSpPr>
          <p:nvPr>
            <p:ph type="title"/>
          </p:nvPr>
        </p:nvSpPr>
        <p:spPr/>
        <p:txBody>
          <a:bodyPr>
            <a:normAutofit/>
          </a:bodyPr>
          <a:lstStyle/>
          <a:p>
            <a:r>
              <a:rPr kumimoji="1" lang="ja-JP" altLang="en-US" sz="3600" dirty="0" smtClean="0"/>
              <a:t>リモートの</a:t>
            </a:r>
            <a:r>
              <a:rPr kumimoji="1" lang="en-US" altLang="ja-JP" sz="3600" dirty="0" smtClean="0"/>
              <a:t>VM</a:t>
            </a:r>
            <a:r>
              <a:rPr kumimoji="1" lang="ja-JP" altLang="en-US" sz="3600" dirty="0" smtClean="0"/>
              <a:t>のネットワーク監視</a:t>
            </a:r>
            <a:endParaRPr kumimoji="1" lang="ja-JP" altLang="en-US" sz="3600" dirty="0"/>
          </a:p>
        </p:txBody>
      </p:sp>
      <p:sp>
        <p:nvSpPr>
          <p:cNvPr id="22" name="雲 21"/>
          <p:cNvSpPr/>
          <p:nvPr/>
        </p:nvSpPr>
        <p:spPr>
          <a:xfrm>
            <a:off x="3923928" y="3933056"/>
            <a:ext cx="5112568" cy="2924945"/>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69163" y="4221089"/>
            <a:ext cx="2448272" cy="2209708"/>
          </a:xfrm>
          <a:prstGeom prst="rect">
            <a:avLst/>
          </a:prstGeom>
          <a:solidFill>
            <a:schemeClr val="bg2">
              <a:lumMod val="75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4211961" y="4221088"/>
            <a:ext cx="4419390" cy="2280066"/>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4451075" y="4325432"/>
            <a:ext cx="2520280" cy="1229992"/>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7164288" y="4385924"/>
            <a:ext cx="1352124" cy="1169500"/>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713746" y="6477156"/>
            <a:ext cx="1959104" cy="461665"/>
          </a:xfrm>
          <a:prstGeom prst="rect">
            <a:avLst/>
          </a:prstGeom>
          <a:solidFill>
            <a:schemeClr val="bg1"/>
          </a:solidFill>
        </p:spPr>
        <p:txBody>
          <a:bodyPr wrap="square" rtlCol="0">
            <a:spAutoFit/>
          </a:bodyPr>
          <a:lstStyle/>
          <a:p>
            <a:pPr algn="ctr"/>
            <a:r>
              <a:rPr lang="ja-JP" altLang="en-US" sz="2400" dirty="0"/>
              <a:t>監視ホスト</a:t>
            </a:r>
            <a:endParaRPr kumimoji="1" lang="ja-JP" altLang="en-US" sz="2400" dirty="0"/>
          </a:p>
        </p:txBody>
      </p:sp>
      <p:sp>
        <p:nvSpPr>
          <p:cNvPr id="28" name="テキスト ボックス 27"/>
          <p:cNvSpPr txBox="1"/>
          <p:nvPr/>
        </p:nvSpPr>
        <p:spPr>
          <a:xfrm>
            <a:off x="5356828" y="6458758"/>
            <a:ext cx="2376264" cy="461665"/>
          </a:xfrm>
          <a:prstGeom prst="rect">
            <a:avLst/>
          </a:prstGeom>
          <a:solidFill>
            <a:schemeClr val="bg1">
              <a:alpha val="50000"/>
            </a:schemeClr>
          </a:solidFill>
        </p:spPr>
        <p:txBody>
          <a:bodyPr wrap="square" rtlCol="0">
            <a:spAutoFit/>
          </a:bodyPr>
          <a:lstStyle/>
          <a:p>
            <a:pPr algn="ctr"/>
            <a:r>
              <a:rPr kumimoji="1" lang="ja-JP" altLang="en-US" sz="2400" dirty="0" smtClean="0"/>
              <a:t>クラウド</a:t>
            </a:r>
            <a:endParaRPr kumimoji="1" lang="ja-JP" altLang="en-US" sz="2400" dirty="0"/>
          </a:p>
        </p:txBody>
      </p:sp>
      <p:sp>
        <p:nvSpPr>
          <p:cNvPr id="30" name="円/楕円 29"/>
          <p:cNvSpPr/>
          <p:nvPr/>
        </p:nvSpPr>
        <p:spPr>
          <a:xfrm>
            <a:off x="1067428" y="4410493"/>
            <a:ext cx="1080120" cy="431955"/>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IDS</a:t>
            </a:r>
            <a:endParaRPr kumimoji="1" lang="ja-JP" altLang="en-US" sz="2000" dirty="0">
              <a:solidFill>
                <a:schemeClr val="tx1"/>
              </a:solidFill>
            </a:endParaRPr>
          </a:p>
        </p:txBody>
      </p:sp>
      <p:sp>
        <p:nvSpPr>
          <p:cNvPr id="31" name="テキスト ボックス 30"/>
          <p:cNvSpPr txBox="1"/>
          <p:nvPr/>
        </p:nvSpPr>
        <p:spPr>
          <a:xfrm>
            <a:off x="7076598" y="4515413"/>
            <a:ext cx="1527503" cy="369332"/>
          </a:xfrm>
          <a:prstGeom prst="rect">
            <a:avLst/>
          </a:prstGeom>
          <a:noFill/>
        </p:spPr>
        <p:txBody>
          <a:bodyPr wrap="square" rtlCol="0">
            <a:spAutoFit/>
          </a:bodyPr>
          <a:lstStyle/>
          <a:p>
            <a:pPr algn="ctr"/>
            <a:r>
              <a:rPr lang="ja-JP" altLang="en-US" dirty="0"/>
              <a:t>ユーザ</a:t>
            </a:r>
            <a:r>
              <a:rPr lang="en-US" altLang="ja-JP" dirty="0" smtClean="0"/>
              <a:t>VM</a:t>
            </a:r>
            <a:endParaRPr kumimoji="1" lang="ja-JP" altLang="en-US" dirty="0"/>
          </a:p>
        </p:txBody>
      </p:sp>
      <p:sp>
        <p:nvSpPr>
          <p:cNvPr id="33" name="角丸四角形 32"/>
          <p:cNvSpPr/>
          <p:nvPr/>
        </p:nvSpPr>
        <p:spPr>
          <a:xfrm>
            <a:off x="4734096" y="4764546"/>
            <a:ext cx="993729" cy="648031"/>
          </a:xfrm>
          <a:prstGeom prst="roundRect">
            <a:avLst/>
          </a:prstGeom>
          <a:solidFill>
            <a:srgbClr val="FFC0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p>
          <a:p>
            <a:pPr algn="ctr"/>
            <a:r>
              <a:rPr kumimoji="1" lang="ja-JP" altLang="en-US" dirty="0" smtClean="0">
                <a:solidFill>
                  <a:schemeClr val="tx1"/>
                </a:solidFill>
              </a:rPr>
              <a:t>サーバ</a:t>
            </a:r>
            <a:endParaRPr kumimoji="1" lang="ja-JP" altLang="en-US" dirty="0">
              <a:solidFill>
                <a:schemeClr val="tx1"/>
              </a:solidFill>
            </a:endParaRPr>
          </a:p>
        </p:txBody>
      </p:sp>
      <p:sp>
        <p:nvSpPr>
          <p:cNvPr id="43" name="角丸四角形 42"/>
          <p:cNvSpPr/>
          <p:nvPr/>
        </p:nvSpPr>
        <p:spPr>
          <a:xfrm>
            <a:off x="1727754" y="4934212"/>
            <a:ext cx="1110300" cy="648031"/>
          </a:xfrm>
          <a:prstGeom prst="roundRect">
            <a:avLst/>
          </a:prstGeom>
          <a:solidFill>
            <a:srgbClr val="FFC0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RT</a:t>
            </a:r>
            <a:r>
              <a:rPr kumimoji="1" lang="ja-JP" altLang="en-US" dirty="0" smtClean="0">
                <a:solidFill>
                  <a:schemeClr val="tx1"/>
                </a:solidFill>
              </a:rPr>
              <a:t>ランタイム</a:t>
            </a:r>
            <a:endParaRPr kumimoji="1" lang="ja-JP" altLang="en-US" dirty="0">
              <a:solidFill>
                <a:schemeClr val="tx1"/>
              </a:solidFill>
            </a:endParaRPr>
          </a:p>
        </p:txBody>
      </p:sp>
      <p:sp>
        <p:nvSpPr>
          <p:cNvPr id="45" name="テキスト ボックス 44"/>
          <p:cNvSpPr txBox="1"/>
          <p:nvPr/>
        </p:nvSpPr>
        <p:spPr>
          <a:xfrm>
            <a:off x="5017117" y="4385924"/>
            <a:ext cx="1224136"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48" name="正方形/長方形 47"/>
          <p:cNvSpPr/>
          <p:nvPr/>
        </p:nvSpPr>
        <p:spPr>
          <a:xfrm>
            <a:off x="698057" y="5045619"/>
            <a:ext cx="738742" cy="439796"/>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tap</a:t>
            </a:r>
            <a:endParaRPr kumimoji="1" lang="ja-JP" altLang="en-US" dirty="0">
              <a:solidFill>
                <a:schemeClr val="tx1"/>
              </a:solidFill>
            </a:endParaRPr>
          </a:p>
        </p:txBody>
      </p:sp>
      <p:sp>
        <p:nvSpPr>
          <p:cNvPr id="70" name="右矢印 69"/>
          <p:cNvSpPr/>
          <p:nvPr/>
        </p:nvSpPr>
        <p:spPr>
          <a:xfrm rot="10800000">
            <a:off x="2804900" y="5088561"/>
            <a:ext cx="1929195" cy="316282"/>
          </a:xfrm>
          <a:prstGeom prs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直線矢印コネクタ 71"/>
          <p:cNvCxnSpPr>
            <a:stCxn id="43" idx="1"/>
            <a:endCxn id="48" idx="3"/>
          </p:cNvCxnSpPr>
          <p:nvPr/>
        </p:nvCxnSpPr>
        <p:spPr>
          <a:xfrm flipH="1">
            <a:off x="1436799" y="5258228"/>
            <a:ext cx="290955" cy="728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a:stCxn id="30" idx="4"/>
            <a:endCxn id="48" idx="0"/>
          </p:cNvCxnSpPr>
          <p:nvPr/>
        </p:nvCxnSpPr>
        <p:spPr>
          <a:xfrm flipH="1">
            <a:off x="1067428" y="4842448"/>
            <a:ext cx="540060" cy="20317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7" name="角丸四角形 86"/>
          <p:cNvSpPr/>
          <p:nvPr/>
        </p:nvSpPr>
        <p:spPr>
          <a:xfrm>
            <a:off x="4427984" y="5637633"/>
            <a:ext cx="4088428" cy="754533"/>
          </a:xfrm>
          <a:prstGeom prst="roundRect">
            <a:avLst/>
          </a:prstGeom>
          <a:solidFill>
            <a:schemeClr val="bg2">
              <a:lumMod val="7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VMM</a:t>
            </a:r>
            <a:endParaRPr kumimoji="1" lang="ja-JP" altLang="en-US" dirty="0">
              <a:solidFill>
                <a:schemeClr val="tx1"/>
              </a:solidFill>
            </a:endParaRPr>
          </a:p>
        </p:txBody>
      </p:sp>
      <p:sp>
        <p:nvSpPr>
          <p:cNvPr id="29" name="角丸四角形 28"/>
          <p:cNvSpPr/>
          <p:nvPr/>
        </p:nvSpPr>
        <p:spPr>
          <a:xfrm>
            <a:off x="4451074" y="5754012"/>
            <a:ext cx="1561085" cy="466182"/>
          </a:xfrm>
          <a:prstGeom prst="roundRect">
            <a:avLst/>
          </a:prstGeom>
          <a:solidFill>
            <a:srgbClr val="FFC0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lang="ja-JP" altLang="en-US" dirty="0">
                <a:solidFill>
                  <a:schemeClr val="tx1"/>
                </a:solidFill>
              </a:rPr>
              <a:t>モジュール</a:t>
            </a:r>
            <a:endParaRPr kumimoji="1" lang="ja-JP" altLang="en-US" dirty="0">
              <a:solidFill>
                <a:schemeClr val="tx1"/>
              </a:solidFill>
            </a:endParaRPr>
          </a:p>
        </p:txBody>
      </p:sp>
      <p:pic>
        <p:nvPicPr>
          <p:cNvPr id="32"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27754" y="5412577"/>
            <a:ext cx="566042" cy="450112"/>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51075" y="6062711"/>
            <a:ext cx="566042" cy="450112"/>
          </a:xfrm>
          <a:prstGeom prst="rect">
            <a:avLst/>
          </a:prstGeom>
          <a:noFill/>
          <a:extLst>
            <a:ext uri="{909E8E84-426E-40DD-AFC4-6F175D3DCCD1}">
              <a14:hiddenFill xmlns:a14="http://schemas.microsoft.com/office/drawing/2010/main">
                <a:solidFill>
                  <a:srgbClr val="FFFFFF"/>
                </a:solidFill>
              </a14:hiddenFill>
            </a:ext>
          </a:extLst>
        </p:spPr>
      </p:pic>
      <p:cxnSp>
        <p:nvCxnSpPr>
          <p:cNvPr id="6" name="直線矢印コネクタ 5"/>
          <p:cNvCxnSpPr>
            <a:stCxn id="29" idx="0"/>
            <a:endCxn id="33" idx="2"/>
          </p:cNvCxnSpPr>
          <p:nvPr/>
        </p:nvCxnSpPr>
        <p:spPr>
          <a:xfrm flipH="1" flipV="1">
            <a:off x="5230961" y="5412577"/>
            <a:ext cx="656" cy="3414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endCxn id="29" idx="3"/>
          </p:cNvCxnSpPr>
          <p:nvPr/>
        </p:nvCxnSpPr>
        <p:spPr>
          <a:xfrm flipH="1">
            <a:off x="6012159" y="5973989"/>
            <a:ext cx="527148" cy="1311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6539307" y="5831244"/>
            <a:ext cx="1034522" cy="4629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パケット</a:t>
            </a:r>
            <a:endParaRPr kumimoji="1" lang="ja-JP" altLang="en-US" dirty="0">
              <a:solidFill>
                <a:schemeClr val="tx1"/>
              </a:solidFill>
            </a:endParaRPr>
          </a:p>
        </p:txBody>
      </p:sp>
      <p:sp>
        <p:nvSpPr>
          <p:cNvPr id="46" name="正方形/長方形 45"/>
          <p:cNvSpPr/>
          <p:nvPr/>
        </p:nvSpPr>
        <p:spPr>
          <a:xfrm>
            <a:off x="6488460" y="5796627"/>
            <a:ext cx="1034522" cy="4629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パケット</a:t>
            </a:r>
            <a:endParaRPr kumimoji="1" lang="ja-JP" altLang="en-US" dirty="0">
              <a:solidFill>
                <a:schemeClr val="tx1"/>
              </a:solidFill>
            </a:endParaRPr>
          </a:p>
        </p:txBody>
      </p:sp>
      <p:sp>
        <p:nvSpPr>
          <p:cNvPr id="50" name="正方形/長方形 49"/>
          <p:cNvSpPr/>
          <p:nvPr/>
        </p:nvSpPr>
        <p:spPr>
          <a:xfrm>
            <a:off x="6421656" y="5735734"/>
            <a:ext cx="1034522" cy="4629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パケット</a:t>
            </a:r>
            <a:endParaRPr kumimoji="1" lang="ja-JP" altLang="en-US" dirty="0">
              <a:solidFill>
                <a:schemeClr val="tx1"/>
              </a:solidFill>
            </a:endParaRPr>
          </a:p>
        </p:txBody>
      </p:sp>
      <p:cxnSp>
        <p:nvCxnSpPr>
          <p:cNvPr id="5" name="直線矢印コネクタ 4"/>
          <p:cNvCxnSpPr>
            <a:stCxn id="50" idx="0"/>
          </p:cNvCxnSpPr>
          <p:nvPr/>
        </p:nvCxnSpPr>
        <p:spPr>
          <a:xfrm flipV="1">
            <a:off x="6938917" y="5325943"/>
            <a:ext cx="794175" cy="409791"/>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758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smtClean="0"/>
              <a:t>NBD</a:t>
            </a:r>
            <a:r>
              <a:rPr lang="ja-JP" altLang="en-US" sz="2800" dirty="0"/>
              <a:t>を用いてユーザ</a:t>
            </a:r>
            <a:r>
              <a:rPr lang="en-US" altLang="ja-JP" sz="2800" dirty="0"/>
              <a:t>VM</a:t>
            </a:r>
            <a:r>
              <a:rPr lang="ja-JP" altLang="en-US" sz="2800" dirty="0"/>
              <a:t>のディスク情報を</a:t>
            </a:r>
            <a:r>
              <a:rPr lang="ja-JP" altLang="en-US" sz="2800" dirty="0" smtClean="0"/>
              <a:t>取得</a:t>
            </a:r>
            <a:endParaRPr lang="en-US" altLang="ja-JP" sz="2800" dirty="0" smtClean="0"/>
          </a:p>
          <a:p>
            <a:pPr lvl="1"/>
            <a:r>
              <a:rPr lang="en-US" altLang="ja-JP" sz="2400" dirty="0"/>
              <a:t>NBD</a:t>
            </a:r>
            <a:r>
              <a:rPr lang="ja-JP" altLang="en-US" sz="2400" dirty="0"/>
              <a:t>：リモートのディスクを仮想的なブロックデバイスとして見せる</a:t>
            </a:r>
            <a:r>
              <a:rPr lang="ja-JP" altLang="en-US" sz="2400" dirty="0" smtClean="0"/>
              <a:t>ツール</a:t>
            </a:r>
            <a:endParaRPr lang="en-US" altLang="ja-JP" sz="2400" dirty="0" smtClean="0"/>
          </a:p>
          <a:p>
            <a:r>
              <a:rPr lang="ja-JP" altLang="en-US" sz="2800" dirty="0"/>
              <a:t>ディスク</a:t>
            </a:r>
            <a:r>
              <a:rPr lang="ja-JP" altLang="en-US" sz="2800" dirty="0" smtClean="0"/>
              <a:t>はユーザ</a:t>
            </a:r>
            <a:r>
              <a:rPr lang="en-US" altLang="ja-JP" sz="2800" dirty="0" smtClean="0"/>
              <a:t>VM</a:t>
            </a:r>
            <a:r>
              <a:rPr lang="ja-JP" altLang="en-US" sz="2800" dirty="0" smtClean="0"/>
              <a:t>内の</a:t>
            </a:r>
            <a:r>
              <a:rPr lang="en-US" altLang="ja-JP" sz="2800" dirty="0" smtClean="0"/>
              <a:t>OS</a:t>
            </a:r>
            <a:r>
              <a:rPr lang="ja-JP" altLang="en-US" sz="2800" dirty="0" smtClean="0"/>
              <a:t>が暗号化</a:t>
            </a:r>
            <a:endParaRPr lang="en-US" altLang="ja-JP" sz="2000" dirty="0" smtClean="0"/>
          </a:p>
          <a:p>
            <a:pPr lvl="1"/>
            <a:r>
              <a:rPr lang="en-US" altLang="ja-JP" sz="2200" dirty="0"/>
              <a:t>RT</a:t>
            </a:r>
            <a:r>
              <a:rPr lang="ja-JP" altLang="en-US" sz="2200" dirty="0"/>
              <a:t>ランタイムで暗号化されたディスク</a:t>
            </a:r>
            <a:r>
              <a:rPr lang="ja-JP" altLang="en-US" sz="2200" dirty="0" smtClean="0"/>
              <a:t>を</a:t>
            </a:r>
            <a:r>
              <a:rPr lang="ja-JP" altLang="en-US" sz="2200" dirty="0"/>
              <a:t>復号</a:t>
            </a:r>
            <a:r>
              <a:rPr lang="ja-JP" altLang="en-US" sz="2200" dirty="0" smtClean="0"/>
              <a:t>し、</a:t>
            </a:r>
            <a:r>
              <a:rPr lang="en-US" altLang="ja-JP" sz="2200" dirty="0" smtClean="0"/>
              <a:t>IDS</a:t>
            </a:r>
            <a:r>
              <a:rPr lang="ja-JP" altLang="en-US" sz="2200" dirty="0" smtClean="0"/>
              <a:t>に参照させる</a:t>
            </a:r>
            <a:endParaRPr kumimoji="1" lang="ja-JP" altLang="en-US" sz="2200" dirty="0"/>
          </a:p>
        </p:txBody>
      </p:sp>
      <p:sp>
        <p:nvSpPr>
          <p:cNvPr id="2" name="タイトル 1"/>
          <p:cNvSpPr>
            <a:spLocks noGrp="1"/>
          </p:cNvSpPr>
          <p:nvPr>
            <p:ph type="title"/>
          </p:nvPr>
        </p:nvSpPr>
        <p:spPr/>
        <p:txBody>
          <a:bodyPr>
            <a:normAutofit/>
          </a:bodyPr>
          <a:lstStyle/>
          <a:p>
            <a:r>
              <a:rPr lang="ja-JP" altLang="en-US" sz="3600" dirty="0" smtClean="0"/>
              <a:t>リモートの</a:t>
            </a:r>
            <a:r>
              <a:rPr lang="en-US" altLang="ja-JP" sz="3600" dirty="0" smtClean="0"/>
              <a:t>VM</a:t>
            </a:r>
            <a:r>
              <a:rPr lang="ja-JP" altLang="en-US" sz="3600" dirty="0"/>
              <a:t>のディスク監視</a:t>
            </a:r>
            <a:endParaRPr kumimoji="1" lang="ja-JP" altLang="en-US" sz="3600" dirty="0"/>
          </a:p>
        </p:txBody>
      </p:sp>
      <p:sp>
        <p:nvSpPr>
          <p:cNvPr id="4" name="雲 3"/>
          <p:cNvSpPr/>
          <p:nvPr/>
        </p:nvSpPr>
        <p:spPr>
          <a:xfrm>
            <a:off x="3347864" y="3933056"/>
            <a:ext cx="5688632" cy="2924944"/>
          </a:xfrm>
          <a:prstGeom prst="cloud">
            <a:avLst/>
          </a:prstGeom>
          <a:solidFill>
            <a:sysClr val="window" lastClr="FFFFFF"/>
          </a:solidFill>
          <a:ln w="55000" cap="flat" cmpd="sng" algn="ctr">
            <a:solidFill>
              <a:srgbClr val="2DA2BF">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endParaRPr>
          </a:p>
        </p:txBody>
      </p:sp>
      <p:sp>
        <p:nvSpPr>
          <p:cNvPr id="6" name="正方形/長方形 5"/>
          <p:cNvSpPr/>
          <p:nvPr/>
        </p:nvSpPr>
        <p:spPr>
          <a:xfrm>
            <a:off x="755576" y="4221088"/>
            <a:ext cx="2047760" cy="2088231"/>
          </a:xfrm>
          <a:prstGeom prst="rect">
            <a:avLst/>
          </a:prstGeom>
          <a:solidFill>
            <a:schemeClr val="bg2">
              <a:lumMod val="75000"/>
            </a:schemeClr>
          </a:solidFill>
          <a:ln w="550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endParaRPr>
          </a:p>
        </p:txBody>
      </p:sp>
      <p:sp>
        <p:nvSpPr>
          <p:cNvPr id="7" name="角丸四角形 6"/>
          <p:cNvSpPr/>
          <p:nvPr/>
        </p:nvSpPr>
        <p:spPr>
          <a:xfrm>
            <a:off x="6673018" y="4102077"/>
            <a:ext cx="1543726" cy="1549021"/>
          </a:xfrm>
          <a:prstGeom prst="roundRect">
            <a:avLst/>
          </a:prstGeom>
          <a:solidFill>
            <a:srgbClr val="FFFF00"/>
          </a:solidFill>
          <a:ln w="55000" cap="flat" cmpd="sng" algn="ctr">
            <a:solidFill>
              <a:srgbClr val="2DA2BF">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endParaRPr>
          </a:p>
        </p:txBody>
      </p:sp>
      <p:sp>
        <p:nvSpPr>
          <p:cNvPr id="8" name="円/楕円 7"/>
          <p:cNvSpPr/>
          <p:nvPr/>
        </p:nvSpPr>
        <p:spPr>
          <a:xfrm>
            <a:off x="1366117" y="4375232"/>
            <a:ext cx="826678" cy="441508"/>
          </a:xfrm>
          <a:prstGeom prst="ellipse">
            <a:avLst/>
          </a:prstGeom>
          <a:solidFill>
            <a:sysClr val="window" lastClr="FFFFFF"/>
          </a:solidFill>
          <a:ln w="55000" cap="flat" cmpd="sng" algn="ctr">
            <a:solidFill>
              <a:srgbClr val="2DA2BF">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rPr>
              <a:t>IDS</a:t>
            </a:r>
            <a:endParaRPr kumimoji="0" lang="ja-JP" altLang="en-US" sz="2000" b="0" i="0" u="none" strike="noStrike" kern="0" cap="none" spc="0" normalizeH="0" baseline="0" noProof="0" dirty="0">
              <a:ln>
                <a:noFill/>
              </a:ln>
              <a:solidFill>
                <a:prstClr val="black"/>
              </a:solidFill>
              <a:effectLst/>
              <a:uLnTx/>
              <a:uFillTx/>
            </a:endParaRPr>
          </a:p>
        </p:txBody>
      </p:sp>
      <p:sp>
        <p:nvSpPr>
          <p:cNvPr id="9" name="テキスト ボックス 8"/>
          <p:cNvSpPr txBox="1"/>
          <p:nvPr/>
        </p:nvSpPr>
        <p:spPr>
          <a:xfrm>
            <a:off x="970840" y="6396335"/>
            <a:ext cx="1617230" cy="369332"/>
          </a:xfrm>
          <a:prstGeom prst="rect">
            <a:avLst/>
          </a:prstGeom>
          <a:solidFill>
            <a:sysClr val="window" lastClr="FFFFFF"/>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smtClean="0">
                <a:ln>
                  <a:noFill/>
                </a:ln>
                <a:solidFill>
                  <a:prstClr val="black"/>
                </a:solidFill>
                <a:effectLst/>
                <a:uLnTx/>
                <a:uFillTx/>
              </a:rPr>
              <a:t>監視ホスト</a:t>
            </a:r>
            <a:endParaRPr kumimoji="0" lang="ja-JP" altLang="en-US" b="0" i="0" u="none" strike="noStrike" kern="0" cap="none" spc="0" normalizeH="0" baseline="0" noProof="0" dirty="0">
              <a:ln>
                <a:noFill/>
              </a:ln>
              <a:solidFill>
                <a:prstClr val="black"/>
              </a:solidFill>
              <a:effectLst/>
              <a:uLnTx/>
              <a:uFillTx/>
            </a:endParaRPr>
          </a:p>
        </p:txBody>
      </p:sp>
      <p:sp>
        <p:nvSpPr>
          <p:cNvPr id="10" name="テキスト ボックス 9"/>
          <p:cNvSpPr txBox="1"/>
          <p:nvPr/>
        </p:nvSpPr>
        <p:spPr>
          <a:xfrm>
            <a:off x="5728591" y="6481533"/>
            <a:ext cx="1252058"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smtClean="0">
                <a:ln>
                  <a:noFill/>
                </a:ln>
                <a:solidFill>
                  <a:prstClr val="black"/>
                </a:solidFill>
                <a:effectLst/>
                <a:uLnTx/>
                <a:uFillTx/>
              </a:rPr>
              <a:t>クラウド</a:t>
            </a:r>
          </a:p>
        </p:txBody>
      </p:sp>
      <p:sp>
        <p:nvSpPr>
          <p:cNvPr id="11" name="角丸四角形 10"/>
          <p:cNvSpPr/>
          <p:nvPr/>
        </p:nvSpPr>
        <p:spPr>
          <a:xfrm>
            <a:off x="4067944" y="4102078"/>
            <a:ext cx="2160240" cy="1549020"/>
          </a:xfrm>
          <a:prstGeom prst="roundRect">
            <a:avLst/>
          </a:prstGeom>
          <a:solidFill>
            <a:schemeClr val="accent2">
              <a:lumMod val="60000"/>
              <a:lumOff val="40000"/>
            </a:schemeClr>
          </a:solidFill>
          <a:ln w="55000" cap="flat" cmpd="sng" algn="ctr">
            <a:solidFill>
              <a:srgbClr val="2DA2BF">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endParaRPr>
          </a:p>
        </p:txBody>
      </p:sp>
      <p:sp>
        <p:nvSpPr>
          <p:cNvPr id="12" name="テキスト ボックス 11"/>
          <p:cNvSpPr txBox="1"/>
          <p:nvPr/>
        </p:nvSpPr>
        <p:spPr>
          <a:xfrm>
            <a:off x="4563827" y="4173896"/>
            <a:ext cx="1152128" cy="369332"/>
          </a:xfrm>
          <a:prstGeom prst="rect">
            <a:avLst/>
          </a:prstGeom>
          <a:noFill/>
        </p:spPr>
        <p:txBody>
          <a:bodyPr wrap="square" rtlCol="0">
            <a:spAutoFit/>
          </a:bodyPr>
          <a:lstStyle/>
          <a:p>
            <a:pPr algn="ctr"/>
            <a:r>
              <a:rPr lang="ja-JP" altLang="en-US" dirty="0" smtClean="0">
                <a:solidFill>
                  <a:prstClr val="black"/>
                </a:solidFill>
                <a:latin typeface="Calibri"/>
              </a:rPr>
              <a:t>管理</a:t>
            </a:r>
            <a:r>
              <a:rPr lang="en-US" altLang="ja-JP" dirty="0" smtClean="0">
                <a:solidFill>
                  <a:prstClr val="black"/>
                </a:solidFill>
                <a:latin typeface="Calibri"/>
              </a:rPr>
              <a:t>VM</a:t>
            </a:r>
          </a:p>
        </p:txBody>
      </p:sp>
      <p:sp>
        <p:nvSpPr>
          <p:cNvPr id="13" name="テキスト ボックス 12"/>
          <p:cNvSpPr txBox="1"/>
          <p:nvPr/>
        </p:nvSpPr>
        <p:spPr>
          <a:xfrm>
            <a:off x="6692133" y="4173896"/>
            <a:ext cx="1428092" cy="369332"/>
          </a:xfrm>
          <a:prstGeom prst="rect">
            <a:avLst/>
          </a:prstGeom>
          <a:noFill/>
        </p:spPr>
        <p:txBody>
          <a:bodyPr wrap="square" rtlCol="0">
            <a:spAutoFit/>
          </a:bodyPr>
          <a:lstStyle/>
          <a:p>
            <a:pPr algn="ctr"/>
            <a:r>
              <a:rPr lang="ja-JP" altLang="en-US" dirty="0">
                <a:solidFill>
                  <a:prstClr val="black"/>
                </a:solidFill>
                <a:latin typeface="Calibri"/>
              </a:rPr>
              <a:t>ユーザ</a:t>
            </a:r>
            <a:r>
              <a:rPr lang="en-US" altLang="ja-JP" dirty="0" smtClean="0">
                <a:solidFill>
                  <a:prstClr val="black"/>
                </a:solidFill>
                <a:latin typeface="Calibri"/>
              </a:rPr>
              <a:t>VM</a:t>
            </a:r>
          </a:p>
        </p:txBody>
      </p:sp>
      <p:sp>
        <p:nvSpPr>
          <p:cNvPr id="14" name="円柱 13"/>
          <p:cNvSpPr/>
          <p:nvPr/>
        </p:nvSpPr>
        <p:spPr>
          <a:xfrm>
            <a:off x="5283354" y="4630533"/>
            <a:ext cx="870767" cy="957095"/>
          </a:xfrm>
          <a:prstGeom prst="can">
            <a:avLst/>
          </a:prstGeom>
          <a:solidFill>
            <a:schemeClr val="accent4">
              <a:lumMod val="60000"/>
              <a:lumOff val="40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smtClean="0">
                <a:ln>
                  <a:noFill/>
                </a:ln>
                <a:solidFill>
                  <a:prstClr val="black"/>
                </a:solidFill>
                <a:effectLst/>
                <a:uLnTx/>
                <a:uFillTx/>
                <a:latin typeface="Calibri"/>
                <a:ea typeface="ＭＳ Ｐゴシック"/>
              </a:rPr>
              <a:t>暗号化ディスク</a:t>
            </a:r>
          </a:p>
        </p:txBody>
      </p:sp>
      <p:sp>
        <p:nvSpPr>
          <p:cNvPr id="15" name="左矢印 14"/>
          <p:cNvSpPr/>
          <p:nvPr/>
        </p:nvSpPr>
        <p:spPr>
          <a:xfrm rot="20922372">
            <a:off x="2183241" y="5126461"/>
            <a:ext cx="2047811" cy="466890"/>
          </a:xfrm>
          <a:prstGeom prst="leftArrow">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a:ea typeface="ＭＳ Ｐゴシック"/>
            </a:endParaRPr>
          </a:p>
        </p:txBody>
      </p:sp>
      <p:sp>
        <p:nvSpPr>
          <p:cNvPr id="16" name="円柱 15"/>
          <p:cNvSpPr/>
          <p:nvPr/>
        </p:nvSpPr>
        <p:spPr>
          <a:xfrm>
            <a:off x="1344072" y="5103876"/>
            <a:ext cx="870767" cy="957095"/>
          </a:xfrm>
          <a:prstGeom prst="can">
            <a:avLst/>
          </a:prstGeom>
          <a:solidFill>
            <a:schemeClr val="accent4">
              <a:lumMod val="60000"/>
              <a:lumOff val="40000"/>
            </a:schemeClr>
          </a:solidFill>
          <a:ln w="25400" cap="flat" cmpd="sng" algn="ctr">
            <a:solidFill>
              <a:srgbClr val="4F81BD">
                <a:shade val="50000"/>
              </a:srgb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smtClean="0">
                <a:ln>
                  <a:noFill/>
                </a:ln>
                <a:solidFill>
                  <a:prstClr val="black"/>
                </a:solidFill>
                <a:effectLst/>
                <a:uLnTx/>
                <a:uFillTx/>
                <a:latin typeface="Calibri"/>
                <a:ea typeface="ＭＳ Ｐゴシック"/>
              </a:rPr>
              <a:t>暗号化ディスク</a:t>
            </a:r>
          </a:p>
        </p:txBody>
      </p:sp>
      <p:cxnSp>
        <p:nvCxnSpPr>
          <p:cNvPr id="17" name="直線矢印コネクタ 16"/>
          <p:cNvCxnSpPr>
            <a:stCxn id="16" idx="1"/>
            <a:endCxn id="8" idx="4"/>
          </p:cNvCxnSpPr>
          <p:nvPr/>
        </p:nvCxnSpPr>
        <p:spPr>
          <a:xfrm flipV="1">
            <a:off x="1779456" y="4816740"/>
            <a:ext cx="0" cy="287136"/>
          </a:xfrm>
          <a:prstGeom prst="straightConnector1">
            <a:avLst/>
          </a:prstGeom>
          <a:noFill/>
          <a:ln w="25400" cap="flat" cmpd="sng" algn="ctr">
            <a:solidFill>
              <a:sysClr val="windowText" lastClr="000000"/>
            </a:solidFill>
            <a:prstDash val="solid"/>
            <a:tailEnd type="arrow"/>
          </a:ln>
          <a:effectLst/>
        </p:spPr>
      </p:cxnSp>
      <p:sp>
        <p:nvSpPr>
          <p:cNvPr id="18" name="角丸四角形 17"/>
          <p:cNvSpPr/>
          <p:nvPr/>
        </p:nvSpPr>
        <p:spPr>
          <a:xfrm>
            <a:off x="4177403" y="4811406"/>
            <a:ext cx="999387" cy="598840"/>
          </a:xfrm>
          <a:prstGeom prst="roundRect">
            <a:avLst/>
          </a:prstGeom>
          <a:solidFill>
            <a:schemeClr val="accent3">
              <a:lumMod val="60000"/>
              <a:lumOff val="40000"/>
            </a:schemeClr>
          </a:solidFill>
          <a:ln w="25400" cmpd="sng">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NBD</a:t>
            </a:r>
            <a:r>
              <a:rPr kumimoji="1" lang="ja-JP" altLang="en-US" dirty="0" smtClean="0">
                <a:solidFill>
                  <a:schemeClr val="tx1"/>
                </a:solidFill>
              </a:rPr>
              <a:t>サーバ</a:t>
            </a:r>
            <a:endParaRPr kumimoji="1" lang="ja-JP" altLang="en-US" dirty="0">
              <a:solidFill>
                <a:schemeClr val="tx1"/>
              </a:solidFill>
            </a:endParaRPr>
          </a:p>
        </p:txBody>
      </p:sp>
      <p:sp>
        <p:nvSpPr>
          <p:cNvPr id="28" name="角丸四角形 27"/>
          <p:cNvSpPr/>
          <p:nvPr/>
        </p:nvSpPr>
        <p:spPr>
          <a:xfrm>
            <a:off x="4067944" y="5771519"/>
            <a:ext cx="4148800" cy="537800"/>
          </a:xfrm>
          <a:prstGeom prst="roundRect">
            <a:avLst/>
          </a:prstGeom>
          <a:solidFill>
            <a:schemeClr val="bg2">
              <a:lumMod val="7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VMM</a:t>
            </a:r>
            <a:endParaRPr kumimoji="1" lang="ja-JP" altLang="en-US" dirty="0">
              <a:solidFill>
                <a:schemeClr val="tx1"/>
              </a:solidFill>
            </a:endParaRPr>
          </a:p>
        </p:txBody>
      </p:sp>
      <p:cxnSp>
        <p:nvCxnSpPr>
          <p:cNvPr id="19" name="カギ線コネクタ 18"/>
          <p:cNvCxnSpPr>
            <a:stCxn id="14" idx="3"/>
            <a:endCxn id="7" idx="2"/>
          </p:cNvCxnSpPr>
          <p:nvPr/>
        </p:nvCxnSpPr>
        <p:spPr>
          <a:xfrm rot="16200000" flipH="1">
            <a:off x="6550074" y="4756291"/>
            <a:ext cx="63470" cy="1726143"/>
          </a:xfrm>
          <a:prstGeom prst="bentConnector3">
            <a:avLst>
              <a:gd name="adj1" fmla="val 478880"/>
            </a:avLst>
          </a:prstGeom>
          <a:ln w="25400">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23"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819" y="5049258"/>
            <a:ext cx="566042" cy="450112"/>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p:cNvSpPr txBox="1"/>
          <p:nvPr/>
        </p:nvSpPr>
        <p:spPr>
          <a:xfrm>
            <a:off x="970840" y="4834389"/>
            <a:ext cx="648832" cy="369332"/>
          </a:xfrm>
          <a:prstGeom prst="rect">
            <a:avLst/>
          </a:prstGeom>
          <a:noFill/>
        </p:spPr>
        <p:txBody>
          <a:bodyPr wrap="square" rtlCol="0">
            <a:spAutoFit/>
          </a:bodyPr>
          <a:lstStyle/>
          <a:p>
            <a:r>
              <a:rPr kumimoji="1" lang="ja-JP" altLang="en-US" dirty="0" smtClean="0"/>
              <a:t>復号</a:t>
            </a:r>
            <a:endParaRPr kumimoji="1" lang="ja-JP" altLang="en-US" dirty="0"/>
          </a:p>
        </p:txBody>
      </p:sp>
      <p:sp>
        <p:nvSpPr>
          <p:cNvPr id="25" name="テキスト ボックス 24"/>
          <p:cNvSpPr txBox="1"/>
          <p:nvPr/>
        </p:nvSpPr>
        <p:spPr>
          <a:xfrm>
            <a:off x="7177434" y="4984081"/>
            <a:ext cx="1039310" cy="369332"/>
          </a:xfrm>
          <a:prstGeom prst="rect">
            <a:avLst/>
          </a:prstGeom>
          <a:noFill/>
        </p:spPr>
        <p:txBody>
          <a:bodyPr wrap="square" rtlCol="0">
            <a:spAutoFit/>
          </a:bodyPr>
          <a:lstStyle/>
          <a:p>
            <a:r>
              <a:rPr lang="ja-JP" altLang="en-US" dirty="0"/>
              <a:t>暗号化</a:t>
            </a:r>
            <a:endParaRPr kumimoji="1" lang="ja-JP" altLang="en-US" dirty="0"/>
          </a:p>
        </p:txBody>
      </p:sp>
      <p:pic>
        <p:nvPicPr>
          <p:cNvPr id="26"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4413" y="4609333"/>
            <a:ext cx="566042" cy="450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a:t>VM </a:t>
            </a:r>
            <a:r>
              <a:rPr lang="en-US" altLang="ja-JP" sz="2800" dirty="0" smtClean="0"/>
              <a:t>Shadow </a:t>
            </a:r>
            <a:r>
              <a:rPr lang="en-US" altLang="ja-JP" sz="2000" dirty="0" smtClean="0"/>
              <a:t>[</a:t>
            </a:r>
            <a:r>
              <a:rPr lang="ja-JP" altLang="en-US" sz="2000" dirty="0"/>
              <a:t>飯田ら</a:t>
            </a:r>
            <a:r>
              <a:rPr lang="en-US" altLang="ja-JP" sz="2000" dirty="0"/>
              <a:t>’10]</a:t>
            </a:r>
            <a:r>
              <a:rPr lang="ja-JP" altLang="en-US" sz="2800" dirty="0" smtClean="0"/>
              <a:t>を</a:t>
            </a:r>
            <a:r>
              <a:rPr lang="en-US" altLang="ja-JP" sz="2800" dirty="0" err="1" smtClean="0"/>
              <a:t>RemoteTrans</a:t>
            </a:r>
            <a:r>
              <a:rPr lang="ja-JP" altLang="en-US" sz="2800" dirty="0" smtClean="0"/>
              <a:t>に</a:t>
            </a:r>
            <a:r>
              <a:rPr lang="ja-JP" altLang="en-US" sz="2800" dirty="0"/>
              <a:t>対応</a:t>
            </a:r>
            <a:endParaRPr lang="en-US" altLang="ja-JP" sz="2800" dirty="0"/>
          </a:p>
          <a:p>
            <a:pPr lvl="1"/>
            <a:r>
              <a:rPr lang="ja-JP" altLang="en-US" sz="2400" dirty="0"/>
              <a:t>既存の</a:t>
            </a:r>
            <a:r>
              <a:rPr lang="en-US" altLang="ja-JP" sz="2400" dirty="0"/>
              <a:t>IDS</a:t>
            </a:r>
            <a:r>
              <a:rPr lang="ja-JP" altLang="en-US" sz="2400" dirty="0"/>
              <a:t>をオフロードするための実行</a:t>
            </a:r>
            <a:r>
              <a:rPr lang="ja-JP" altLang="en-US" sz="2400" dirty="0" smtClean="0"/>
              <a:t>環境</a:t>
            </a:r>
            <a:endParaRPr lang="en-US" altLang="ja-JP" sz="2400" dirty="0" smtClean="0"/>
          </a:p>
          <a:p>
            <a:pPr lvl="1"/>
            <a:r>
              <a:rPr lang="ja-JP" altLang="en-US" sz="2400" dirty="0"/>
              <a:t>ディスク監視機構を</a:t>
            </a:r>
            <a:r>
              <a:rPr lang="ja-JP" altLang="en-US" sz="2400" dirty="0" smtClean="0"/>
              <a:t>用いてファイルシステムを提供</a:t>
            </a:r>
            <a:endParaRPr lang="en-US" altLang="ja-JP" sz="2400" dirty="0" smtClean="0"/>
          </a:p>
          <a:p>
            <a:pPr lvl="1"/>
            <a:r>
              <a:rPr lang="ja-JP" altLang="en-US" sz="2200" dirty="0"/>
              <a:t>メモリ監視機構</a:t>
            </a:r>
            <a:r>
              <a:rPr lang="ja-JP" altLang="en-US" sz="2200" dirty="0" smtClean="0"/>
              <a:t>を用いて</a:t>
            </a:r>
            <a:r>
              <a:rPr lang="en-US" altLang="ja-JP" sz="2200" dirty="0" err="1" smtClean="0"/>
              <a:t>proc</a:t>
            </a:r>
            <a:r>
              <a:rPr lang="ja-JP" altLang="en-US" sz="2200" dirty="0" smtClean="0"/>
              <a:t>ファイルシステムを提供</a:t>
            </a:r>
            <a:endParaRPr lang="en-US" altLang="ja-JP" sz="2200" dirty="0" smtClean="0"/>
          </a:p>
          <a:p>
            <a:pPr lvl="2"/>
            <a:r>
              <a:rPr lang="ja-JP" altLang="en-US" sz="2000" dirty="0"/>
              <a:t>ユーザ</a:t>
            </a:r>
            <a:r>
              <a:rPr lang="en-US" altLang="ja-JP" sz="2000" dirty="0"/>
              <a:t>VM</a:t>
            </a:r>
            <a:r>
              <a:rPr lang="ja-JP" altLang="en-US" sz="2000" dirty="0"/>
              <a:t>内の実行中のプロセス情報</a:t>
            </a:r>
            <a:r>
              <a:rPr lang="ja-JP" altLang="en-US" sz="2000" dirty="0" smtClean="0"/>
              <a:t>など</a:t>
            </a:r>
            <a:endParaRPr lang="en-US" altLang="ja-JP" sz="2000" dirty="0" smtClean="0"/>
          </a:p>
          <a:p>
            <a:pPr lvl="1"/>
            <a:r>
              <a:rPr lang="ja-JP" altLang="en-US" sz="2200" dirty="0"/>
              <a:t>ネットワーク監視機構</a:t>
            </a:r>
            <a:r>
              <a:rPr lang="ja-JP" altLang="en-US" sz="2200" dirty="0" smtClean="0"/>
              <a:t>を用いて</a:t>
            </a:r>
            <a:r>
              <a:rPr lang="en-US" altLang="ja-JP" sz="2200" dirty="0" smtClean="0"/>
              <a:t>tap</a:t>
            </a:r>
            <a:r>
              <a:rPr lang="ja-JP" altLang="en-US" sz="2200" dirty="0" smtClean="0"/>
              <a:t>デバイスを提供</a:t>
            </a:r>
            <a:endParaRPr lang="en-US" altLang="ja-JP" sz="2200" dirty="0" smtClean="0"/>
          </a:p>
        </p:txBody>
      </p:sp>
      <p:sp>
        <p:nvSpPr>
          <p:cNvPr id="2" name="タイトル 1"/>
          <p:cNvSpPr>
            <a:spLocks noGrp="1"/>
          </p:cNvSpPr>
          <p:nvPr>
            <p:ph type="title"/>
          </p:nvPr>
        </p:nvSpPr>
        <p:spPr/>
        <p:txBody>
          <a:bodyPr>
            <a:normAutofit/>
          </a:bodyPr>
          <a:lstStyle/>
          <a:p>
            <a:r>
              <a:rPr lang="en-US" altLang="ja-JP" sz="3600" dirty="0"/>
              <a:t>VM Shadow</a:t>
            </a:r>
            <a:r>
              <a:rPr lang="ja-JP" altLang="en-US" sz="3600" dirty="0" smtClean="0"/>
              <a:t>の</a:t>
            </a:r>
            <a:r>
              <a:rPr lang="ja-JP" altLang="en-US" sz="3600" dirty="0"/>
              <a:t>サポート</a:t>
            </a:r>
            <a:endParaRPr kumimoji="1" lang="ja-JP" altLang="en-US" sz="3600" dirty="0"/>
          </a:p>
        </p:txBody>
      </p:sp>
      <p:sp>
        <p:nvSpPr>
          <p:cNvPr id="4" name="雲 3"/>
          <p:cNvSpPr/>
          <p:nvPr/>
        </p:nvSpPr>
        <p:spPr>
          <a:xfrm>
            <a:off x="3995936" y="3924676"/>
            <a:ext cx="4026910" cy="2529572"/>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11560" y="3924675"/>
            <a:ext cx="2457685" cy="2529572"/>
          </a:xfrm>
          <a:prstGeom prst="rect">
            <a:avLst/>
          </a:prstGeom>
          <a:solidFill>
            <a:schemeClr val="bg2">
              <a:lumMod val="7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827584" y="4013521"/>
            <a:ext cx="2093907" cy="2368718"/>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4821924" y="4608385"/>
            <a:ext cx="1728192" cy="1152128"/>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924118" y="4701848"/>
            <a:ext cx="1512168" cy="369332"/>
          </a:xfrm>
          <a:prstGeom prst="rect">
            <a:avLst/>
          </a:prstGeom>
          <a:noFill/>
        </p:spPr>
        <p:txBody>
          <a:bodyPr wrap="square" rtlCol="0">
            <a:spAutoFit/>
          </a:bodyPr>
          <a:lstStyle/>
          <a:p>
            <a:pPr algn="ctr"/>
            <a:r>
              <a:rPr lang="ja-JP" altLang="en-US" dirty="0"/>
              <a:t>ユーザ</a:t>
            </a:r>
            <a:r>
              <a:rPr kumimoji="1" lang="en-US" altLang="ja-JP" dirty="0" smtClean="0"/>
              <a:t>VM</a:t>
            </a:r>
            <a:endParaRPr kumimoji="1" lang="ja-JP" altLang="en-US" dirty="0"/>
          </a:p>
        </p:txBody>
      </p:sp>
      <p:sp>
        <p:nvSpPr>
          <p:cNvPr id="15" name="正方形/長方形 14"/>
          <p:cNvSpPr/>
          <p:nvPr/>
        </p:nvSpPr>
        <p:spPr>
          <a:xfrm>
            <a:off x="971600" y="4430789"/>
            <a:ext cx="1824432" cy="1329724"/>
          </a:xfrm>
          <a:prstGeom prst="rect">
            <a:avLst/>
          </a:prstGeom>
          <a:solidFill>
            <a:schemeClr val="tx1">
              <a:lumMod val="50000"/>
              <a:lumOff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1960080" y="4490537"/>
            <a:ext cx="792088" cy="443830"/>
          </a:xfrm>
          <a:prstGeom prst="ellipse">
            <a:avLst/>
          </a:prstGeom>
          <a:solidFill>
            <a:schemeClr val="bg1"/>
          </a:solidFill>
          <a:ln w="4445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17" name="テキスト ボックス 16"/>
          <p:cNvSpPr txBox="1"/>
          <p:nvPr/>
        </p:nvSpPr>
        <p:spPr>
          <a:xfrm>
            <a:off x="1037721" y="4085482"/>
            <a:ext cx="1692189" cy="369332"/>
          </a:xfrm>
          <a:prstGeom prst="rect">
            <a:avLst/>
          </a:prstGeom>
          <a:noFill/>
        </p:spPr>
        <p:txBody>
          <a:bodyPr wrap="square" rtlCol="0">
            <a:spAutoFit/>
          </a:bodyPr>
          <a:lstStyle/>
          <a:p>
            <a:pPr algn="ctr"/>
            <a:r>
              <a:rPr kumimoji="1" lang="en-US" altLang="ja-JP" dirty="0" smtClean="0"/>
              <a:t>VM Shadow</a:t>
            </a:r>
            <a:endParaRPr kumimoji="1" lang="ja-JP" altLang="en-US" dirty="0"/>
          </a:p>
        </p:txBody>
      </p:sp>
      <p:cxnSp>
        <p:nvCxnSpPr>
          <p:cNvPr id="18" name="直線コネクタ 17"/>
          <p:cNvCxnSpPr/>
          <p:nvPr/>
        </p:nvCxnSpPr>
        <p:spPr>
          <a:xfrm>
            <a:off x="2796032" y="4420462"/>
            <a:ext cx="2128086" cy="232243"/>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752168" y="5760513"/>
            <a:ext cx="2171950"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1375573" y="6500346"/>
            <a:ext cx="1296144"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21" name="テキスト ボックス 20"/>
          <p:cNvSpPr txBox="1"/>
          <p:nvPr/>
        </p:nvSpPr>
        <p:spPr>
          <a:xfrm>
            <a:off x="5255558" y="6470666"/>
            <a:ext cx="1643185"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cxnSp>
        <p:nvCxnSpPr>
          <p:cNvPr id="23" name="直線矢印コネクタ 22"/>
          <p:cNvCxnSpPr/>
          <p:nvPr/>
        </p:nvCxnSpPr>
        <p:spPr>
          <a:xfrm>
            <a:off x="2023645" y="5769991"/>
            <a:ext cx="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1244928" y="5986852"/>
            <a:ext cx="1565413" cy="288032"/>
          </a:xfrm>
          <a:prstGeom prst="roundRect">
            <a:avLst/>
          </a:prstGeom>
          <a:solidFill>
            <a:srgbClr val="FFC0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ランタイム</a:t>
            </a:r>
            <a:endParaRPr kumimoji="1" lang="ja-JP" altLang="en-US" dirty="0">
              <a:solidFill>
                <a:schemeClr val="tx1"/>
              </a:solidFill>
            </a:endParaRPr>
          </a:p>
        </p:txBody>
      </p:sp>
      <p:cxnSp>
        <p:nvCxnSpPr>
          <p:cNvPr id="25" name="直線矢印コネクタ 24"/>
          <p:cNvCxnSpPr>
            <a:endCxn id="24" idx="0"/>
          </p:cNvCxnSpPr>
          <p:nvPr/>
        </p:nvCxnSpPr>
        <p:spPr>
          <a:xfrm>
            <a:off x="2017652" y="5760513"/>
            <a:ext cx="9983" cy="2263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左右矢印 25"/>
          <p:cNvSpPr/>
          <p:nvPr/>
        </p:nvSpPr>
        <p:spPr>
          <a:xfrm>
            <a:off x="2853556" y="5986852"/>
            <a:ext cx="1646436" cy="224430"/>
          </a:xfrm>
          <a:prstGeom prst="lef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柱 26"/>
          <p:cNvSpPr/>
          <p:nvPr/>
        </p:nvSpPr>
        <p:spPr>
          <a:xfrm>
            <a:off x="2289176" y="5210516"/>
            <a:ext cx="512051" cy="479332"/>
          </a:xfrm>
          <a:prstGeom prst="can">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1182164" y="5173626"/>
            <a:ext cx="1173626" cy="646331"/>
          </a:xfrm>
          <a:prstGeom prst="rect">
            <a:avLst/>
          </a:prstGeom>
          <a:noFill/>
        </p:spPr>
        <p:txBody>
          <a:bodyPr wrap="square" rtlCol="0">
            <a:spAutoFit/>
          </a:bodyPr>
          <a:lstStyle/>
          <a:p>
            <a:pPr algn="ctr"/>
            <a:r>
              <a:rPr lang="en-US" altLang="ja-JP" dirty="0"/>
              <a:t>s</a:t>
            </a:r>
            <a:r>
              <a:rPr kumimoji="1" lang="en-US" altLang="ja-JP" dirty="0" smtClean="0"/>
              <a:t>hadow </a:t>
            </a:r>
            <a:r>
              <a:rPr kumimoji="1" lang="en-US" altLang="ja-JP" dirty="0" err="1" smtClean="0"/>
              <a:t>procfs</a:t>
            </a:r>
            <a:endParaRPr kumimoji="1" lang="ja-JP" altLang="en-US" dirty="0"/>
          </a:p>
        </p:txBody>
      </p:sp>
      <p:sp>
        <p:nvSpPr>
          <p:cNvPr id="22" name="正方形/長方形 21"/>
          <p:cNvSpPr/>
          <p:nvPr/>
        </p:nvSpPr>
        <p:spPr>
          <a:xfrm>
            <a:off x="1119482" y="4701848"/>
            <a:ext cx="738742" cy="441813"/>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tap</a:t>
            </a:r>
            <a:endParaRPr kumimoji="1" lang="ja-JP" altLang="en-US" dirty="0">
              <a:solidFill>
                <a:schemeClr val="tx1"/>
              </a:solidFill>
            </a:endParaRPr>
          </a:p>
        </p:txBody>
      </p:sp>
      <p:cxnSp>
        <p:nvCxnSpPr>
          <p:cNvPr id="7" name="直線矢印コネクタ 6"/>
          <p:cNvCxnSpPr>
            <a:stCxn id="16" idx="3"/>
            <a:endCxn id="22" idx="3"/>
          </p:cNvCxnSpPr>
          <p:nvPr/>
        </p:nvCxnSpPr>
        <p:spPr>
          <a:xfrm flipH="1">
            <a:off x="1858224" y="4869370"/>
            <a:ext cx="217855" cy="5338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stCxn id="16" idx="4"/>
            <a:endCxn id="27" idx="1"/>
          </p:cNvCxnSpPr>
          <p:nvPr/>
        </p:nvCxnSpPr>
        <p:spPr>
          <a:xfrm>
            <a:off x="2356124" y="4934367"/>
            <a:ext cx="189078" cy="27614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err="1"/>
              <a:t>RemoteTrans</a:t>
            </a:r>
            <a:r>
              <a:rPr lang="ja-JP" altLang="en-US" sz="2800" dirty="0"/>
              <a:t>の性能を調べる実験を</a:t>
            </a:r>
            <a:r>
              <a:rPr lang="ja-JP" altLang="en-US" sz="2800" dirty="0" smtClean="0"/>
              <a:t>行った</a:t>
            </a:r>
            <a:endParaRPr lang="ja-JP" altLang="en-US" sz="2400" dirty="0"/>
          </a:p>
          <a:p>
            <a:pPr lvl="1"/>
            <a:r>
              <a:rPr lang="en-US" altLang="ja-JP" sz="2400" dirty="0" smtClean="0"/>
              <a:t>Shadow </a:t>
            </a:r>
            <a:r>
              <a:rPr lang="en-US" altLang="ja-JP" sz="2400" dirty="0" err="1" smtClean="0"/>
              <a:t>procfs</a:t>
            </a:r>
            <a:r>
              <a:rPr lang="ja-JP" altLang="en-US" sz="2400" dirty="0" smtClean="0"/>
              <a:t>の構築時間を測定</a:t>
            </a:r>
            <a:endParaRPr lang="en-US" altLang="ja-JP" sz="2400" dirty="0" smtClean="0"/>
          </a:p>
          <a:p>
            <a:pPr lvl="1"/>
            <a:r>
              <a:rPr lang="ja-JP" altLang="en-US" sz="2400" dirty="0" smtClean="0"/>
              <a:t>実際の</a:t>
            </a:r>
            <a:r>
              <a:rPr lang="en-US" altLang="ja-JP" sz="2400" dirty="0" smtClean="0"/>
              <a:t>IDS</a:t>
            </a:r>
            <a:r>
              <a:rPr lang="ja-JP" altLang="en-US" sz="2400" dirty="0"/>
              <a:t>の</a:t>
            </a:r>
            <a:r>
              <a:rPr lang="ja-JP" altLang="en-US" sz="2400" dirty="0" smtClean="0"/>
              <a:t>性能を測定</a:t>
            </a:r>
            <a:endParaRPr lang="en-US" altLang="ja-JP" sz="2400" dirty="0" smtClean="0"/>
          </a:p>
        </p:txBody>
      </p:sp>
      <p:sp>
        <p:nvSpPr>
          <p:cNvPr id="2" name="タイトル 1"/>
          <p:cNvSpPr>
            <a:spLocks noGrp="1"/>
          </p:cNvSpPr>
          <p:nvPr>
            <p:ph type="title"/>
          </p:nvPr>
        </p:nvSpPr>
        <p:spPr/>
        <p:txBody>
          <a:bodyPr>
            <a:normAutofit/>
          </a:bodyPr>
          <a:lstStyle/>
          <a:p>
            <a:r>
              <a:rPr lang="ja-JP" altLang="en-US" sz="3600" dirty="0"/>
              <a:t>実験</a:t>
            </a:r>
            <a:endParaRPr kumimoji="1" lang="ja-JP" altLang="en-US" sz="3600" dirty="0"/>
          </a:p>
        </p:txBody>
      </p:sp>
      <p:sp>
        <p:nvSpPr>
          <p:cNvPr id="4" name="正方形/長方形 3"/>
          <p:cNvSpPr/>
          <p:nvPr/>
        </p:nvSpPr>
        <p:spPr>
          <a:xfrm>
            <a:off x="251520" y="4271701"/>
            <a:ext cx="2444006" cy="1749587"/>
          </a:xfrm>
          <a:prstGeom prst="rect">
            <a:avLst/>
          </a:prstGeom>
          <a:solidFill>
            <a:schemeClr val="bg2">
              <a:lumMod val="7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Linux 3.13.0</a:t>
            </a:r>
          </a:p>
          <a:p>
            <a:pPr algn="ctr"/>
            <a:r>
              <a:rPr kumimoji="1" lang="en-US" altLang="ja-JP" sz="1400" dirty="0" smtClean="0">
                <a:solidFill>
                  <a:schemeClr val="tx1"/>
                </a:solidFill>
              </a:rPr>
              <a:t>CPU Intel </a:t>
            </a:r>
            <a:r>
              <a:rPr lang="en-US" altLang="ja-JP" sz="1400" dirty="0" smtClean="0">
                <a:solidFill>
                  <a:schemeClr val="tx1"/>
                </a:solidFill>
              </a:rPr>
              <a:t>Xeon E3-1270</a:t>
            </a:r>
            <a:endParaRPr kumimoji="1" lang="en-US" altLang="ja-JP" sz="1400" dirty="0" smtClean="0">
              <a:solidFill>
                <a:schemeClr val="tx1"/>
              </a:solidFill>
            </a:endParaRPr>
          </a:p>
          <a:p>
            <a:pPr algn="ctr"/>
            <a:r>
              <a:rPr lang="ja-JP" altLang="en-US" sz="1400" dirty="0" smtClean="0">
                <a:solidFill>
                  <a:schemeClr val="tx1"/>
                </a:solidFill>
              </a:rPr>
              <a:t>メモリ </a:t>
            </a:r>
            <a:r>
              <a:rPr lang="en-US" altLang="ja-JP" sz="1400" dirty="0" smtClean="0">
                <a:solidFill>
                  <a:schemeClr val="tx1"/>
                </a:solidFill>
              </a:rPr>
              <a:t>16GB</a:t>
            </a:r>
            <a:endParaRPr kumimoji="1" lang="ja-JP" altLang="en-US" sz="1400" dirty="0">
              <a:solidFill>
                <a:schemeClr val="tx1"/>
              </a:solidFill>
            </a:endParaRPr>
          </a:p>
        </p:txBody>
      </p:sp>
      <p:sp>
        <p:nvSpPr>
          <p:cNvPr id="5" name="正方形/長方形 4"/>
          <p:cNvSpPr/>
          <p:nvPr/>
        </p:nvSpPr>
        <p:spPr>
          <a:xfrm>
            <a:off x="4072208" y="3972853"/>
            <a:ext cx="4311950" cy="2448272"/>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279703" y="4564090"/>
            <a:ext cx="1944216" cy="992938"/>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管理</a:t>
            </a:r>
            <a:r>
              <a:rPr kumimoji="1" lang="en-US" altLang="ja-JP" sz="1600" dirty="0" smtClean="0">
                <a:solidFill>
                  <a:schemeClr val="tx1"/>
                </a:solidFill>
              </a:rPr>
              <a:t>VM</a:t>
            </a:r>
          </a:p>
          <a:p>
            <a:pPr algn="ctr"/>
            <a:r>
              <a:rPr kumimoji="1" lang="en-US" altLang="ja-JP" sz="1600" dirty="0" smtClean="0">
                <a:solidFill>
                  <a:schemeClr val="tx1"/>
                </a:solidFill>
              </a:rPr>
              <a:t>Linux 3.2.0</a:t>
            </a:r>
          </a:p>
          <a:p>
            <a:pPr algn="ctr"/>
            <a:r>
              <a:rPr lang="ja-JP" altLang="en-US" sz="1600" dirty="0" smtClean="0">
                <a:solidFill>
                  <a:schemeClr val="tx1"/>
                </a:solidFill>
              </a:rPr>
              <a:t>メモリ </a:t>
            </a:r>
            <a:r>
              <a:rPr lang="en-US" altLang="ja-JP" sz="1600" dirty="0">
                <a:solidFill>
                  <a:schemeClr val="tx1"/>
                </a:solidFill>
              </a:rPr>
              <a:t>8</a:t>
            </a:r>
            <a:r>
              <a:rPr lang="en-US" altLang="ja-JP" sz="1600" dirty="0" smtClean="0">
                <a:solidFill>
                  <a:schemeClr val="tx1"/>
                </a:solidFill>
              </a:rPr>
              <a:t>GB</a:t>
            </a:r>
            <a:endParaRPr kumimoji="1" lang="ja-JP" altLang="en-US" sz="1600" dirty="0">
              <a:solidFill>
                <a:schemeClr val="tx1"/>
              </a:solidFill>
            </a:endParaRPr>
          </a:p>
        </p:txBody>
      </p:sp>
      <p:sp>
        <p:nvSpPr>
          <p:cNvPr id="7" name="角丸四角形 6"/>
          <p:cNvSpPr/>
          <p:nvPr/>
        </p:nvSpPr>
        <p:spPr>
          <a:xfrm>
            <a:off x="6367934" y="4564089"/>
            <a:ext cx="1885302" cy="992939"/>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ユーザ</a:t>
            </a:r>
            <a:r>
              <a:rPr kumimoji="1" lang="en-US" altLang="ja-JP" sz="1600" dirty="0" smtClean="0">
                <a:solidFill>
                  <a:schemeClr val="tx1"/>
                </a:solidFill>
              </a:rPr>
              <a:t>VM</a:t>
            </a:r>
          </a:p>
          <a:p>
            <a:pPr algn="ctr"/>
            <a:r>
              <a:rPr lang="en-US" altLang="ja-JP" sz="1600" dirty="0">
                <a:solidFill>
                  <a:schemeClr val="tx1"/>
                </a:solidFill>
              </a:rPr>
              <a:t>Linux </a:t>
            </a:r>
            <a:r>
              <a:rPr lang="en-US" altLang="ja-JP" sz="1600" dirty="0" smtClean="0">
                <a:solidFill>
                  <a:schemeClr val="tx1"/>
                </a:solidFill>
              </a:rPr>
              <a:t>2.6.27.35</a:t>
            </a:r>
          </a:p>
          <a:p>
            <a:pPr algn="ctr"/>
            <a:r>
              <a:rPr lang="ja-JP" altLang="en-US" sz="1600" dirty="0" smtClean="0">
                <a:solidFill>
                  <a:schemeClr val="tx1"/>
                </a:solidFill>
              </a:rPr>
              <a:t>メモリ </a:t>
            </a:r>
            <a:r>
              <a:rPr lang="en-US" altLang="ja-JP" sz="1600" dirty="0" smtClean="0">
                <a:solidFill>
                  <a:schemeClr val="tx1"/>
                </a:solidFill>
              </a:rPr>
              <a:t>4GB</a:t>
            </a:r>
            <a:endParaRPr kumimoji="1" lang="ja-JP" altLang="en-US" sz="1600" dirty="0">
              <a:solidFill>
                <a:schemeClr val="tx1"/>
              </a:solidFill>
            </a:endParaRPr>
          </a:p>
        </p:txBody>
      </p:sp>
      <p:sp>
        <p:nvSpPr>
          <p:cNvPr id="8" name="角丸四角形 7"/>
          <p:cNvSpPr/>
          <p:nvPr/>
        </p:nvSpPr>
        <p:spPr>
          <a:xfrm>
            <a:off x="4279703" y="5659306"/>
            <a:ext cx="3973533" cy="576064"/>
          </a:xfrm>
          <a:prstGeom prst="roundRect">
            <a:avLst/>
          </a:prstGeom>
          <a:solidFill>
            <a:schemeClr val="bg2">
              <a:lumMod val="7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Xen</a:t>
            </a:r>
            <a:r>
              <a:rPr kumimoji="1" lang="en-US" altLang="ja-JP" dirty="0" smtClean="0">
                <a:solidFill>
                  <a:schemeClr val="tx1"/>
                </a:solidFill>
              </a:rPr>
              <a:t> 4.1.3</a:t>
            </a:r>
            <a:endParaRPr kumimoji="1" lang="ja-JP" altLang="en-US" dirty="0">
              <a:solidFill>
                <a:schemeClr val="tx1"/>
              </a:solidFill>
            </a:endParaRPr>
          </a:p>
        </p:txBody>
      </p:sp>
      <p:sp>
        <p:nvSpPr>
          <p:cNvPr id="9" name="テキスト ボックス 8"/>
          <p:cNvSpPr txBox="1"/>
          <p:nvPr/>
        </p:nvSpPr>
        <p:spPr>
          <a:xfrm>
            <a:off x="5000424" y="3979315"/>
            <a:ext cx="2735018" cy="584775"/>
          </a:xfrm>
          <a:prstGeom prst="rect">
            <a:avLst/>
          </a:prstGeom>
          <a:noFill/>
        </p:spPr>
        <p:txBody>
          <a:bodyPr wrap="square" rtlCol="0">
            <a:spAutoFit/>
          </a:bodyPr>
          <a:lstStyle/>
          <a:p>
            <a:pPr algn="ctr"/>
            <a:r>
              <a:rPr kumimoji="1" lang="en-US" altLang="ja-JP" sz="1600" dirty="0" smtClean="0"/>
              <a:t>CPU Intel </a:t>
            </a:r>
            <a:r>
              <a:rPr lang="en-US" altLang="ja-JP" sz="1600" dirty="0" smtClean="0"/>
              <a:t>Xeon E3-1290</a:t>
            </a:r>
            <a:endParaRPr kumimoji="1" lang="en-US" altLang="ja-JP" sz="1600" dirty="0" smtClean="0"/>
          </a:p>
          <a:p>
            <a:pPr algn="ctr"/>
            <a:r>
              <a:rPr lang="ja-JP" altLang="en-US" sz="1600" dirty="0" smtClean="0"/>
              <a:t>メモリ </a:t>
            </a:r>
            <a:r>
              <a:rPr lang="en-US" altLang="ja-JP" sz="1600" dirty="0" smtClean="0"/>
              <a:t>16GB</a:t>
            </a:r>
            <a:endParaRPr kumimoji="1" lang="ja-JP" altLang="en-US" sz="1600" dirty="0"/>
          </a:p>
        </p:txBody>
      </p:sp>
      <p:sp>
        <p:nvSpPr>
          <p:cNvPr id="10" name="左右矢印 9"/>
          <p:cNvSpPr/>
          <p:nvPr/>
        </p:nvSpPr>
        <p:spPr>
          <a:xfrm>
            <a:off x="2695525" y="4884331"/>
            <a:ext cx="1376683" cy="352455"/>
          </a:xfrm>
          <a:prstGeom prst="lef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695524" y="5233862"/>
            <a:ext cx="1376683" cy="923330"/>
          </a:xfrm>
          <a:prstGeom prst="rect">
            <a:avLst/>
          </a:prstGeom>
          <a:noFill/>
        </p:spPr>
        <p:txBody>
          <a:bodyPr wrap="square" rtlCol="0">
            <a:spAutoFit/>
          </a:bodyPr>
          <a:lstStyle/>
          <a:p>
            <a:pPr algn="ctr"/>
            <a:r>
              <a:rPr lang="ja-JP" altLang="en-US" dirty="0" smtClean="0"/>
              <a:t>ギガビットイーサネット</a:t>
            </a:r>
            <a:endParaRPr lang="en-US" altLang="ja-JP" dirty="0" smtClean="0"/>
          </a:p>
          <a:p>
            <a:pPr algn="ctr"/>
            <a:r>
              <a:rPr kumimoji="1" lang="ja-JP" altLang="en-US" dirty="0"/>
              <a:t>（</a:t>
            </a:r>
            <a:r>
              <a:rPr kumimoji="1" lang="en-US" altLang="ja-JP" dirty="0"/>
              <a:t>LAN)</a:t>
            </a:r>
            <a:endParaRPr kumimoji="1" lang="ja-JP" altLang="en-US" dirty="0"/>
          </a:p>
        </p:txBody>
      </p:sp>
      <p:sp>
        <p:nvSpPr>
          <p:cNvPr id="12" name="テキスト ボックス 11"/>
          <p:cNvSpPr txBox="1"/>
          <p:nvPr/>
        </p:nvSpPr>
        <p:spPr>
          <a:xfrm>
            <a:off x="897459" y="6124436"/>
            <a:ext cx="1440160" cy="369332"/>
          </a:xfrm>
          <a:prstGeom prst="rect">
            <a:avLst/>
          </a:prstGeom>
          <a:solidFill>
            <a:schemeClr val="bg1"/>
          </a:solidFill>
        </p:spPr>
        <p:txBody>
          <a:bodyPr wrap="square" rtlCol="0">
            <a:spAutoFit/>
          </a:bodyPr>
          <a:lstStyle/>
          <a:p>
            <a:pPr algn="ctr"/>
            <a:r>
              <a:rPr lang="ja-JP" altLang="en-US" dirty="0"/>
              <a:t>監視ホスト</a:t>
            </a:r>
            <a:endParaRPr kumimoji="1" lang="ja-JP" altLang="en-US" dirty="0"/>
          </a:p>
        </p:txBody>
      </p:sp>
      <p:sp>
        <p:nvSpPr>
          <p:cNvPr id="13" name="テキスト ボックス 12"/>
          <p:cNvSpPr txBox="1"/>
          <p:nvPr/>
        </p:nvSpPr>
        <p:spPr>
          <a:xfrm>
            <a:off x="5287316" y="6458747"/>
            <a:ext cx="2161235" cy="369332"/>
          </a:xfrm>
          <a:prstGeom prst="rect">
            <a:avLst/>
          </a:prstGeom>
          <a:noFill/>
        </p:spPr>
        <p:txBody>
          <a:bodyPr wrap="square" rtlCol="0">
            <a:spAutoFit/>
          </a:bodyPr>
          <a:lstStyle/>
          <a:p>
            <a:pPr algn="ctr"/>
            <a:r>
              <a:rPr kumimoji="1" lang="ja-JP" altLang="en-US" dirty="0" smtClean="0"/>
              <a:t>監視対象ホスト</a:t>
            </a:r>
            <a:endParaRPr kumimoji="1" lang="ja-JP" altLang="en-US" dirty="0"/>
          </a:p>
        </p:txBody>
      </p:sp>
      <p:sp>
        <p:nvSpPr>
          <p:cNvPr id="14" name="テキスト ボックス 13"/>
          <p:cNvSpPr txBox="1"/>
          <p:nvPr/>
        </p:nvSpPr>
        <p:spPr>
          <a:xfrm>
            <a:off x="4721220" y="2382439"/>
            <a:ext cx="3532016" cy="923330"/>
          </a:xfrm>
          <a:prstGeom prst="rect">
            <a:avLst/>
          </a:prstGeom>
          <a:noFill/>
          <a:ln>
            <a:solidFill>
              <a:schemeClr val="tx1"/>
            </a:solidFill>
          </a:ln>
        </p:spPr>
        <p:txBody>
          <a:bodyPr wrap="square" rtlCol="0">
            <a:spAutoFit/>
          </a:bodyPr>
          <a:lstStyle/>
          <a:p>
            <a:r>
              <a:rPr kumimoji="1" lang="ja-JP" altLang="en-US" dirty="0" smtClean="0"/>
              <a:t>比較対象</a:t>
            </a:r>
            <a:endParaRPr kumimoji="1" lang="en-US" altLang="ja-JP" dirty="0" smtClean="0"/>
          </a:p>
          <a:p>
            <a:r>
              <a:rPr lang="ja-JP" altLang="en-US" dirty="0" smtClean="0"/>
              <a:t>・管理</a:t>
            </a:r>
            <a:r>
              <a:rPr lang="en-US" altLang="ja-JP" dirty="0" smtClean="0"/>
              <a:t>VM</a:t>
            </a:r>
            <a:r>
              <a:rPr lang="ja-JP" altLang="en-US" dirty="0" err="1" smtClean="0"/>
              <a:t>への</a:t>
            </a:r>
            <a:r>
              <a:rPr lang="ja-JP" altLang="en-US" dirty="0" smtClean="0"/>
              <a:t>従来のオフロード</a:t>
            </a:r>
            <a:endParaRPr lang="en-US" altLang="ja-JP" dirty="0" smtClean="0"/>
          </a:p>
          <a:p>
            <a:r>
              <a:rPr lang="ja-JP" altLang="en-US" dirty="0" smtClean="0"/>
              <a:t>・オフロードせずユーザ</a:t>
            </a:r>
            <a:r>
              <a:rPr lang="en-US" altLang="ja-JP" dirty="0" smtClean="0"/>
              <a:t>VM</a:t>
            </a:r>
            <a:r>
              <a:rPr lang="ja-JP" altLang="en-US" dirty="0" smtClean="0"/>
              <a:t>で実行</a:t>
            </a:r>
            <a:endParaRPr lang="en-US" altLang="ja-JP" dirty="0" smtClean="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a:t>ユーザ</a:t>
            </a:r>
            <a:r>
              <a:rPr lang="en-US" altLang="ja-JP" sz="2800" dirty="0"/>
              <a:t>VM</a:t>
            </a:r>
            <a:r>
              <a:rPr lang="ja-JP" altLang="en-US" sz="2800" dirty="0" smtClean="0"/>
              <a:t>のメモリ情報</a:t>
            </a:r>
            <a:r>
              <a:rPr lang="ja-JP" altLang="en-US" sz="2800" dirty="0"/>
              <a:t>を取得</a:t>
            </a:r>
            <a:r>
              <a:rPr lang="ja-JP" altLang="en-US" sz="2800" dirty="0" smtClean="0"/>
              <a:t>して</a:t>
            </a:r>
            <a:r>
              <a:rPr lang="en-US" altLang="ja-JP" sz="2800" dirty="0" smtClean="0"/>
              <a:t>Shadow </a:t>
            </a:r>
            <a:r>
              <a:rPr lang="en-US" altLang="ja-JP" sz="2800" dirty="0" err="1" smtClean="0"/>
              <a:t>procfs</a:t>
            </a:r>
            <a:r>
              <a:rPr lang="ja-JP" altLang="en-US" sz="2800" dirty="0" smtClean="0"/>
              <a:t>を</a:t>
            </a:r>
            <a:r>
              <a:rPr lang="ja-JP" altLang="en-US" sz="2800" dirty="0"/>
              <a:t>構築する時間を</a:t>
            </a:r>
            <a:r>
              <a:rPr lang="ja-JP" altLang="en-US" sz="2800" dirty="0" smtClean="0"/>
              <a:t>測定</a:t>
            </a:r>
            <a:endParaRPr lang="en-US" altLang="ja-JP" sz="2800" dirty="0" smtClean="0"/>
          </a:p>
          <a:p>
            <a:pPr lvl="1"/>
            <a:r>
              <a:rPr lang="ja-JP" altLang="en-US" sz="2400" dirty="0" smtClean="0"/>
              <a:t>従来の</a:t>
            </a:r>
            <a:r>
              <a:rPr lang="en-US" altLang="ja-JP" sz="2400" dirty="0" smtClean="0"/>
              <a:t>IDS</a:t>
            </a:r>
            <a:r>
              <a:rPr lang="ja-JP" altLang="en-US" sz="2400" dirty="0" smtClean="0"/>
              <a:t>オフロードの</a:t>
            </a:r>
            <a:r>
              <a:rPr lang="en-US" altLang="ja-JP" sz="2400" dirty="0" smtClean="0"/>
              <a:t>3.5</a:t>
            </a:r>
            <a:r>
              <a:rPr lang="ja-JP" altLang="en-US" sz="2400" dirty="0" smtClean="0"/>
              <a:t>倍程度の時間がかかった</a:t>
            </a:r>
            <a:endParaRPr lang="en-US" altLang="ja-JP" sz="2000" dirty="0" smtClean="0"/>
          </a:p>
          <a:p>
            <a:pPr lvl="1"/>
            <a:r>
              <a:rPr lang="ja-JP" altLang="en-US" sz="2400" dirty="0"/>
              <a:t>メモリアクセス</a:t>
            </a:r>
            <a:r>
              <a:rPr lang="ja-JP" altLang="en-US" sz="2400" dirty="0" smtClean="0"/>
              <a:t>と通信が大きなボトルネックとなっている</a:t>
            </a:r>
            <a:endParaRPr lang="en-US" altLang="ja-JP" sz="2400" dirty="0" smtClean="0"/>
          </a:p>
          <a:p>
            <a:pPr lvl="2"/>
            <a:r>
              <a:rPr lang="ja-JP" altLang="en-US" sz="2000" dirty="0"/>
              <a:t>実運用環境では通信</a:t>
            </a:r>
            <a:r>
              <a:rPr lang="ja-JP" altLang="en-US" sz="2000" dirty="0" smtClean="0"/>
              <a:t>が最大のボトルネックと</a:t>
            </a:r>
            <a:r>
              <a:rPr lang="ja-JP" altLang="en-US" sz="2000" dirty="0"/>
              <a:t>なる</a:t>
            </a:r>
            <a:endParaRPr kumimoji="1" lang="ja-JP" altLang="en-US" sz="2000" dirty="0"/>
          </a:p>
        </p:txBody>
      </p:sp>
      <p:sp>
        <p:nvSpPr>
          <p:cNvPr id="2" name="タイトル 1"/>
          <p:cNvSpPr>
            <a:spLocks noGrp="1"/>
          </p:cNvSpPr>
          <p:nvPr>
            <p:ph type="title"/>
          </p:nvPr>
        </p:nvSpPr>
        <p:spPr/>
        <p:txBody>
          <a:bodyPr>
            <a:normAutofit/>
          </a:bodyPr>
          <a:lstStyle/>
          <a:p>
            <a:r>
              <a:rPr lang="en-US" altLang="ja-JP" sz="3600" dirty="0" smtClean="0"/>
              <a:t>Shadow </a:t>
            </a:r>
            <a:r>
              <a:rPr lang="en-US" altLang="ja-JP" sz="3600" dirty="0" err="1" smtClean="0"/>
              <a:t>procfs</a:t>
            </a:r>
            <a:r>
              <a:rPr lang="ja-JP" altLang="en-US" sz="3600" dirty="0" smtClean="0"/>
              <a:t>構築</a:t>
            </a:r>
            <a:r>
              <a:rPr lang="ja-JP" altLang="en-US" sz="3600" dirty="0"/>
              <a:t>時間</a:t>
            </a:r>
            <a:endParaRPr kumimoji="1" lang="ja-JP" altLang="en-US" sz="3600" dirty="0"/>
          </a:p>
        </p:txBody>
      </p:sp>
      <p:graphicFrame>
        <p:nvGraphicFramePr>
          <p:cNvPr id="4" name="表 3"/>
          <p:cNvGraphicFramePr>
            <a:graphicFrameLocks noGrp="1"/>
          </p:cNvGraphicFramePr>
          <p:nvPr>
            <p:extLst>
              <p:ext uri="{D42A27DB-BD31-4B8C-83A1-F6EECF244321}">
                <p14:modId xmlns:p14="http://schemas.microsoft.com/office/powerpoint/2010/main" val="1637146376"/>
              </p:ext>
            </p:extLst>
          </p:nvPr>
        </p:nvGraphicFramePr>
        <p:xfrm>
          <a:off x="683568" y="4582325"/>
          <a:ext cx="3675356" cy="1107440"/>
        </p:xfrm>
        <a:graphic>
          <a:graphicData uri="http://schemas.openxmlformats.org/drawingml/2006/table">
            <a:tbl>
              <a:tblPr firstRow="1" bandRow="1">
                <a:tableStyleId>{5C22544A-7EE6-4342-B048-85BDC9FD1C3A}</a:tableStyleId>
              </a:tblPr>
              <a:tblGrid>
                <a:gridCol w="2304256"/>
                <a:gridCol w="1371100"/>
              </a:tblGrid>
              <a:tr h="293752">
                <a:tc>
                  <a:txBody>
                    <a:bodyPr/>
                    <a:lstStyle/>
                    <a:p>
                      <a:pPr algn="ctr"/>
                      <a:endParaRPr kumimoji="1" lang="ja-JP" altLang="en-US" dirty="0"/>
                    </a:p>
                  </a:txBody>
                  <a:tcPr/>
                </a:tc>
                <a:tc>
                  <a:txBody>
                    <a:bodyPr/>
                    <a:lstStyle/>
                    <a:p>
                      <a:pPr algn="ctr"/>
                      <a:r>
                        <a:rPr kumimoji="1" lang="ja-JP" altLang="en-US" dirty="0" smtClean="0">
                          <a:solidFill>
                            <a:schemeClr val="tx1"/>
                          </a:solidFill>
                        </a:rPr>
                        <a:t>実行時間</a:t>
                      </a:r>
                      <a:endParaRPr kumimoji="1" lang="ja-JP" altLang="en-US" dirty="0">
                        <a:solidFill>
                          <a:schemeClr val="tx1"/>
                        </a:solidFill>
                      </a:endParaRPr>
                    </a:p>
                  </a:txBody>
                  <a:tcPr/>
                </a:tc>
              </a:tr>
              <a:tr h="370840">
                <a:tc>
                  <a:txBody>
                    <a:bodyPr/>
                    <a:lstStyle/>
                    <a:p>
                      <a:pPr algn="ctr"/>
                      <a:r>
                        <a:rPr kumimoji="1" lang="ja-JP" altLang="en-US" dirty="0" smtClean="0"/>
                        <a:t>従来の</a:t>
                      </a:r>
                      <a:r>
                        <a:rPr kumimoji="1" lang="en-US" altLang="ja-JP" dirty="0" smtClean="0"/>
                        <a:t>IDS</a:t>
                      </a:r>
                      <a:r>
                        <a:rPr kumimoji="1" lang="ja-JP" altLang="en-US" dirty="0" smtClean="0"/>
                        <a:t>オフロード</a:t>
                      </a:r>
                      <a:endParaRPr kumimoji="1" lang="ja-JP" altLang="en-US" dirty="0"/>
                    </a:p>
                  </a:txBody>
                  <a:tcPr/>
                </a:tc>
                <a:tc>
                  <a:txBody>
                    <a:bodyPr/>
                    <a:lstStyle/>
                    <a:p>
                      <a:pPr algn="ctr"/>
                      <a:r>
                        <a:rPr kumimoji="1" lang="en-US" altLang="ja-JP" dirty="0" smtClean="0"/>
                        <a:t>1.2</a:t>
                      </a:r>
                      <a:endParaRPr kumimoji="1" lang="ja-JP" altLang="en-US" dirty="0"/>
                    </a:p>
                  </a:txBody>
                  <a:tcPr/>
                </a:tc>
              </a:tr>
              <a:tr h="370840">
                <a:tc>
                  <a:txBody>
                    <a:bodyPr/>
                    <a:lstStyle/>
                    <a:p>
                      <a:pPr algn="ctr"/>
                      <a:r>
                        <a:rPr kumimoji="1" lang="en-US" altLang="ja-JP" dirty="0" err="1" smtClean="0"/>
                        <a:t>RemoteTrans</a:t>
                      </a:r>
                      <a:endParaRPr kumimoji="1" lang="ja-JP" altLang="en-US" dirty="0"/>
                    </a:p>
                  </a:txBody>
                  <a:tcPr/>
                </a:tc>
                <a:tc>
                  <a:txBody>
                    <a:bodyPr/>
                    <a:lstStyle/>
                    <a:p>
                      <a:pPr algn="ctr"/>
                      <a:r>
                        <a:rPr kumimoji="1" lang="en-US" altLang="ja-JP" dirty="0" smtClean="0"/>
                        <a:t>4.3</a:t>
                      </a:r>
                      <a:endParaRPr kumimoji="1" lang="ja-JP" altLang="en-US" dirty="0"/>
                    </a:p>
                  </a:txBody>
                  <a:tcPr/>
                </a:tc>
              </a:tr>
            </a:tbl>
          </a:graphicData>
        </a:graphic>
      </p:graphicFrame>
      <p:sp>
        <p:nvSpPr>
          <p:cNvPr id="5" name="テキスト ボックス 4"/>
          <p:cNvSpPr txBox="1"/>
          <p:nvPr/>
        </p:nvSpPr>
        <p:spPr>
          <a:xfrm>
            <a:off x="758524" y="5785688"/>
            <a:ext cx="3600400" cy="338554"/>
          </a:xfrm>
          <a:prstGeom prst="rect">
            <a:avLst/>
          </a:prstGeom>
          <a:solidFill>
            <a:schemeClr val="bg1"/>
          </a:solidFill>
        </p:spPr>
        <p:txBody>
          <a:bodyPr wrap="square" rtlCol="0">
            <a:spAutoFit/>
          </a:bodyPr>
          <a:lstStyle/>
          <a:p>
            <a:pPr algn="ctr"/>
            <a:r>
              <a:rPr lang="en-US" altLang="ja-JP" sz="1600" dirty="0" smtClean="0"/>
              <a:t>Shadow </a:t>
            </a:r>
            <a:r>
              <a:rPr lang="en-US" altLang="ja-JP" sz="1600" dirty="0" err="1" smtClean="0"/>
              <a:t>procfs</a:t>
            </a:r>
            <a:r>
              <a:rPr lang="ja-JP" altLang="en-US" sz="1600" dirty="0" smtClean="0"/>
              <a:t>の構築時間</a:t>
            </a:r>
            <a:r>
              <a:rPr lang="en-US" altLang="ja-JP" sz="1600" dirty="0" smtClean="0"/>
              <a:t>(</a:t>
            </a:r>
            <a:r>
              <a:rPr lang="ja-JP" altLang="en-US" sz="1600" dirty="0" smtClean="0"/>
              <a:t>秒</a:t>
            </a:r>
            <a:r>
              <a:rPr lang="en-US" altLang="ja-JP" sz="1600" dirty="0" smtClean="0"/>
              <a:t>)</a:t>
            </a:r>
          </a:p>
        </p:txBody>
      </p:sp>
      <p:sp>
        <p:nvSpPr>
          <p:cNvPr id="7" name="テキスト ボックス 6"/>
          <p:cNvSpPr txBox="1"/>
          <p:nvPr/>
        </p:nvSpPr>
        <p:spPr>
          <a:xfrm>
            <a:off x="4860032" y="6496202"/>
            <a:ext cx="3600400" cy="338554"/>
          </a:xfrm>
          <a:prstGeom prst="rect">
            <a:avLst/>
          </a:prstGeom>
          <a:solidFill>
            <a:schemeClr val="bg1"/>
          </a:solidFill>
        </p:spPr>
        <p:txBody>
          <a:bodyPr wrap="square" rtlCol="0">
            <a:spAutoFit/>
          </a:bodyPr>
          <a:lstStyle/>
          <a:p>
            <a:pPr algn="ctr"/>
            <a:r>
              <a:rPr lang="en-US" altLang="ja-JP" sz="1600" dirty="0" smtClean="0"/>
              <a:t>Shadow </a:t>
            </a:r>
            <a:r>
              <a:rPr lang="en-US" altLang="ja-JP" sz="1600" dirty="0" err="1" smtClean="0"/>
              <a:t>procfs</a:t>
            </a:r>
            <a:r>
              <a:rPr lang="ja-JP" altLang="en-US" sz="1600" dirty="0" smtClean="0"/>
              <a:t>構築時間の内訳</a:t>
            </a:r>
            <a:r>
              <a:rPr lang="en-US" altLang="ja-JP" sz="1600" dirty="0" smtClean="0"/>
              <a:t>(</a:t>
            </a:r>
            <a:r>
              <a:rPr lang="ja-JP" altLang="en-US" sz="1600" dirty="0" smtClean="0"/>
              <a:t>秒</a:t>
            </a:r>
            <a:r>
              <a:rPr lang="en-US" altLang="ja-JP" sz="1600" dirty="0" smtClean="0"/>
              <a:t>)</a:t>
            </a:r>
          </a:p>
        </p:txBody>
      </p:sp>
      <p:graphicFrame>
        <p:nvGraphicFramePr>
          <p:cNvPr id="9" name="グラフ 8"/>
          <p:cNvGraphicFramePr>
            <a:graphicFrameLocks/>
          </p:cNvGraphicFramePr>
          <p:nvPr>
            <p:extLst>
              <p:ext uri="{D42A27DB-BD31-4B8C-83A1-F6EECF244321}">
                <p14:modId xmlns:p14="http://schemas.microsoft.com/office/powerpoint/2010/main" val="3573934181"/>
              </p:ext>
            </p:extLst>
          </p:nvPr>
        </p:nvGraphicFramePr>
        <p:xfrm>
          <a:off x="3959932" y="3338912"/>
          <a:ext cx="5400600" cy="33337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err="1" smtClean="0"/>
              <a:t>chkrootkit</a:t>
            </a:r>
            <a:r>
              <a:rPr lang="ja-JP" altLang="en-US" sz="2800" dirty="0"/>
              <a:t>と</a:t>
            </a:r>
            <a:r>
              <a:rPr lang="en-US" altLang="ja-JP" sz="2800" dirty="0"/>
              <a:t>Tripwire</a:t>
            </a:r>
            <a:r>
              <a:rPr lang="ja-JP" altLang="en-US" sz="2800" dirty="0"/>
              <a:t>の実行時間を</a:t>
            </a:r>
            <a:r>
              <a:rPr lang="ja-JP" altLang="en-US" sz="2800" dirty="0" smtClean="0"/>
              <a:t>測定</a:t>
            </a:r>
            <a:endParaRPr lang="en-US" altLang="ja-JP" sz="2800" dirty="0" smtClean="0"/>
          </a:p>
          <a:p>
            <a:pPr lvl="1"/>
            <a:r>
              <a:rPr lang="en-US" altLang="ja-JP" sz="2400" dirty="0" err="1"/>
              <a:t>c</a:t>
            </a:r>
            <a:r>
              <a:rPr lang="en-US" altLang="ja-JP" sz="2400" dirty="0" err="1" smtClean="0"/>
              <a:t>hkrootkit</a:t>
            </a:r>
            <a:r>
              <a:rPr lang="ja-JP" altLang="en-US" sz="2400" dirty="0" err="1" smtClean="0"/>
              <a:t>はメ</a:t>
            </a:r>
            <a:r>
              <a:rPr lang="ja-JP" altLang="en-US" sz="2400" dirty="0" smtClean="0"/>
              <a:t>モリとファイルを監視</a:t>
            </a:r>
            <a:endParaRPr lang="en-US" altLang="ja-JP" sz="2400" dirty="0" smtClean="0"/>
          </a:p>
          <a:p>
            <a:pPr lvl="1"/>
            <a:r>
              <a:rPr lang="en-US" altLang="ja-JP" sz="2400" dirty="0" smtClean="0"/>
              <a:t>Tripwire</a:t>
            </a:r>
            <a:r>
              <a:rPr lang="ja-JP" altLang="en-US" sz="2400" dirty="0" smtClean="0"/>
              <a:t>はディスク監視のみ</a:t>
            </a:r>
            <a:endParaRPr lang="en-US" altLang="ja-JP" sz="2400" dirty="0" smtClean="0"/>
          </a:p>
          <a:p>
            <a:pPr lvl="1"/>
            <a:r>
              <a:rPr lang="en-US" altLang="ja-JP" sz="2400" dirty="0" err="1" smtClean="0"/>
              <a:t>RemoteTrans</a:t>
            </a:r>
            <a:r>
              <a:rPr lang="ja-JP" altLang="en-US" sz="2400" dirty="0" smtClean="0"/>
              <a:t>が最も性能が</a:t>
            </a:r>
            <a:r>
              <a:rPr lang="ja-JP" altLang="en-US" sz="2400" dirty="0"/>
              <a:t>よく</a:t>
            </a:r>
            <a:r>
              <a:rPr lang="ja-JP" altLang="en-US" sz="2400" dirty="0" smtClean="0"/>
              <a:t>なった</a:t>
            </a:r>
            <a:endParaRPr lang="en-US" altLang="ja-JP" sz="2400" dirty="0" smtClean="0"/>
          </a:p>
          <a:p>
            <a:pPr lvl="2"/>
            <a:r>
              <a:rPr lang="ja-JP" altLang="en-US" sz="2000" dirty="0"/>
              <a:t>ディスク読み込み性能が高いため</a:t>
            </a:r>
            <a:endParaRPr kumimoji="1" lang="ja-JP" altLang="en-US" sz="2000" dirty="0"/>
          </a:p>
        </p:txBody>
      </p:sp>
      <p:sp>
        <p:nvSpPr>
          <p:cNvPr id="2" name="タイトル 1"/>
          <p:cNvSpPr>
            <a:spLocks noGrp="1"/>
          </p:cNvSpPr>
          <p:nvPr>
            <p:ph type="title"/>
          </p:nvPr>
        </p:nvSpPr>
        <p:spPr/>
        <p:txBody>
          <a:bodyPr>
            <a:normAutofit/>
          </a:bodyPr>
          <a:lstStyle/>
          <a:p>
            <a:r>
              <a:rPr lang="en-US" altLang="ja-JP" sz="3600" dirty="0" err="1"/>
              <a:t>c</a:t>
            </a:r>
            <a:r>
              <a:rPr lang="en-US" altLang="ja-JP" sz="3600" dirty="0" err="1" smtClean="0"/>
              <a:t>hkrootkit</a:t>
            </a:r>
            <a:r>
              <a:rPr lang="ja-JP" altLang="en-US" sz="3600" dirty="0"/>
              <a:t>と</a:t>
            </a:r>
            <a:r>
              <a:rPr lang="en-US" altLang="ja-JP" sz="3600" dirty="0" smtClean="0"/>
              <a:t>Tripwire</a:t>
            </a:r>
            <a:r>
              <a:rPr lang="ja-JP" altLang="en-US" sz="3600" dirty="0"/>
              <a:t>の実行時間</a:t>
            </a:r>
            <a:endParaRPr kumimoji="1" lang="ja-JP" altLang="en-US" sz="3600" dirty="0"/>
          </a:p>
        </p:txBody>
      </p:sp>
      <p:sp>
        <p:nvSpPr>
          <p:cNvPr id="7" name="テキスト ボックス 6"/>
          <p:cNvSpPr txBox="1"/>
          <p:nvPr/>
        </p:nvSpPr>
        <p:spPr>
          <a:xfrm>
            <a:off x="302715" y="6387410"/>
            <a:ext cx="3621213" cy="338554"/>
          </a:xfrm>
          <a:prstGeom prst="rect">
            <a:avLst/>
          </a:prstGeom>
          <a:solidFill>
            <a:schemeClr val="bg1"/>
          </a:solidFill>
        </p:spPr>
        <p:txBody>
          <a:bodyPr wrap="square" rtlCol="0">
            <a:spAutoFit/>
          </a:bodyPr>
          <a:lstStyle/>
          <a:p>
            <a:pPr algn="ctr"/>
            <a:r>
              <a:rPr lang="en-US" altLang="ja-JP" sz="1600" dirty="0" err="1" smtClean="0"/>
              <a:t>chkrootkit</a:t>
            </a:r>
            <a:r>
              <a:rPr lang="ja-JP" altLang="en-US" sz="1600" dirty="0" smtClean="0"/>
              <a:t>の実行時間</a:t>
            </a:r>
            <a:r>
              <a:rPr lang="en-US" altLang="ja-JP" sz="1600" dirty="0" smtClean="0"/>
              <a:t>(</a:t>
            </a:r>
            <a:r>
              <a:rPr lang="ja-JP" altLang="en-US" sz="1600" dirty="0" smtClean="0"/>
              <a:t>秒</a:t>
            </a:r>
            <a:r>
              <a:rPr lang="en-US" altLang="ja-JP" sz="1600" dirty="0" smtClean="0"/>
              <a:t>)</a:t>
            </a:r>
          </a:p>
        </p:txBody>
      </p:sp>
      <p:sp>
        <p:nvSpPr>
          <p:cNvPr id="8" name="テキスト ボックス 7"/>
          <p:cNvSpPr txBox="1"/>
          <p:nvPr/>
        </p:nvSpPr>
        <p:spPr>
          <a:xfrm>
            <a:off x="4211960" y="6387410"/>
            <a:ext cx="3600400" cy="338554"/>
          </a:xfrm>
          <a:prstGeom prst="rect">
            <a:avLst/>
          </a:prstGeom>
          <a:solidFill>
            <a:schemeClr val="bg1"/>
          </a:solidFill>
        </p:spPr>
        <p:txBody>
          <a:bodyPr wrap="square" rtlCol="0">
            <a:spAutoFit/>
          </a:bodyPr>
          <a:lstStyle/>
          <a:p>
            <a:pPr algn="ctr"/>
            <a:r>
              <a:rPr lang="en-US" altLang="ja-JP" sz="1600" dirty="0"/>
              <a:t>Tripwire</a:t>
            </a:r>
            <a:r>
              <a:rPr lang="ja-JP" altLang="en-US" sz="1600" dirty="0" smtClean="0"/>
              <a:t>の実行時間</a:t>
            </a:r>
            <a:r>
              <a:rPr lang="en-US" altLang="ja-JP" sz="1600" dirty="0" smtClean="0"/>
              <a:t>(</a:t>
            </a:r>
            <a:r>
              <a:rPr lang="ja-JP" altLang="en-US" sz="1600" dirty="0" smtClean="0"/>
              <a:t>秒</a:t>
            </a:r>
            <a:r>
              <a:rPr lang="en-US" altLang="ja-JP" sz="1600" dirty="0" smtClean="0"/>
              <a:t>)</a:t>
            </a:r>
          </a:p>
        </p:txBody>
      </p:sp>
      <p:graphicFrame>
        <p:nvGraphicFramePr>
          <p:cNvPr id="11" name="グラフ 10"/>
          <p:cNvGraphicFramePr>
            <a:graphicFrameLocks/>
          </p:cNvGraphicFramePr>
          <p:nvPr>
            <p:extLst>
              <p:ext uri="{D42A27DB-BD31-4B8C-83A1-F6EECF244321}">
                <p14:modId xmlns:p14="http://schemas.microsoft.com/office/powerpoint/2010/main" val="3269717489"/>
              </p:ext>
            </p:extLst>
          </p:nvPr>
        </p:nvGraphicFramePr>
        <p:xfrm>
          <a:off x="179513" y="3429000"/>
          <a:ext cx="3240360" cy="299472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a:graphicFrameLocks/>
          </p:cNvGraphicFramePr>
          <p:nvPr>
            <p:extLst>
              <p:ext uri="{D42A27DB-BD31-4B8C-83A1-F6EECF244321}">
                <p14:modId xmlns:p14="http://schemas.microsoft.com/office/powerpoint/2010/main" val="3437331176"/>
              </p:ext>
            </p:extLst>
          </p:nvPr>
        </p:nvGraphicFramePr>
        <p:xfrm>
          <a:off x="3926418" y="3645024"/>
          <a:ext cx="4822046" cy="272768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Snort</a:t>
            </a:r>
            <a:r>
              <a:rPr kumimoji="1" lang="ja-JP" altLang="en-US" dirty="0" smtClean="0"/>
              <a:t>が</a:t>
            </a:r>
            <a:r>
              <a:rPr lang="ja-JP" altLang="en-US" dirty="0"/>
              <a:t>攻撃</a:t>
            </a:r>
            <a:r>
              <a:rPr kumimoji="1" lang="ja-JP" altLang="en-US" dirty="0" smtClean="0"/>
              <a:t>を検知するまでにかかる時間を測定</a:t>
            </a:r>
            <a:endParaRPr kumimoji="1" lang="en-US" altLang="ja-JP" dirty="0" smtClean="0"/>
          </a:p>
          <a:p>
            <a:pPr lvl="1"/>
            <a:r>
              <a:rPr lang="ja-JP" altLang="en-US" dirty="0" smtClean="0"/>
              <a:t>ユーザ</a:t>
            </a:r>
            <a:r>
              <a:rPr lang="en-US" altLang="ja-JP" dirty="0" smtClean="0"/>
              <a:t>VM</a:t>
            </a:r>
            <a:r>
              <a:rPr lang="ja-JP" altLang="en-US" dirty="0" smtClean="0"/>
              <a:t>に対して</a:t>
            </a:r>
            <a:r>
              <a:rPr lang="ja-JP" altLang="en-US" dirty="0"/>
              <a:t>ポートスキャン</a:t>
            </a:r>
            <a:r>
              <a:rPr lang="ja-JP" altLang="en-US" dirty="0" smtClean="0"/>
              <a:t>を実行</a:t>
            </a:r>
            <a:endParaRPr lang="en-US" altLang="ja-JP" dirty="0" smtClean="0"/>
          </a:p>
          <a:p>
            <a:pPr lvl="1"/>
            <a:r>
              <a:rPr lang="en-US" altLang="ja-JP" dirty="0" err="1" smtClean="0"/>
              <a:t>RemoteTrans</a:t>
            </a:r>
            <a:r>
              <a:rPr lang="ja-JP" altLang="en-US" dirty="0" smtClean="0"/>
              <a:t>では</a:t>
            </a:r>
            <a:r>
              <a:rPr lang="en-US" altLang="ja-JP" dirty="0" smtClean="0"/>
              <a:t>2.3</a:t>
            </a:r>
            <a:r>
              <a:rPr lang="ja-JP" altLang="en-US" dirty="0" smtClean="0"/>
              <a:t>秒程度検知が遅くなった</a:t>
            </a:r>
            <a:endParaRPr lang="en-US" altLang="ja-JP" dirty="0" smtClean="0"/>
          </a:p>
          <a:p>
            <a:pPr lvl="2"/>
            <a:r>
              <a:rPr lang="ja-JP" altLang="en-US" dirty="0"/>
              <a:t>パケット</a:t>
            </a:r>
            <a:r>
              <a:rPr lang="ja-JP" altLang="en-US" dirty="0" smtClean="0"/>
              <a:t>を監視ホストに送る必要があるため</a:t>
            </a:r>
            <a:endParaRPr lang="en-US" altLang="ja-JP" dirty="0" smtClean="0"/>
          </a:p>
          <a:p>
            <a:pPr lvl="2"/>
            <a:r>
              <a:rPr lang="ja-JP" altLang="en-US" dirty="0"/>
              <a:t>異常検知</a:t>
            </a:r>
            <a:r>
              <a:rPr lang="ja-JP" altLang="en-US" dirty="0" smtClean="0"/>
              <a:t>が</a:t>
            </a:r>
            <a:r>
              <a:rPr lang="ja-JP" altLang="en-US" dirty="0"/>
              <a:t>少し</a:t>
            </a:r>
            <a:r>
              <a:rPr lang="ja-JP" altLang="en-US" dirty="0" smtClean="0"/>
              <a:t>遅れてもさほど問題ではない</a:t>
            </a:r>
            <a:endParaRPr lang="en-US" altLang="ja-JP" dirty="0" smtClean="0"/>
          </a:p>
          <a:p>
            <a:pPr lvl="1"/>
            <a:endParaRPr kumimoji="1" lang="ja-JP" altLang="en-US" dirty="0"/>
          </a:p>
        </p:txBody>
      </p:sp>
      <p:sp>
        <p:nvSpPr>
          <p:cNvPr id="3" name="タイトル 2"/>
          <p:cNvSpPr>
            <a:spLocks noGrp="1"/>
          </p:cNvSpPr>
          <p:nvPr>
            <p:ph type="title"/>
          </p:nvPr>
        </p:nvSpPr>
        <p:spPr/>
        <p:txBody>
          <a:bodyPr>
            <a:normAutofit/>
          </a:bodyPr>
          <a:lstStyle/>
          <a:p>
            <a:r>
              <a:rPr lang="ja-JP" altLang="en-US" sz="3600" dirty="0"/>
              <a:t>ネットワーク</a:t>
            </a:r>
            <a:r>
              <a:rPr lang="ja-JP" altLang="en-US" sz="3600" dirty="0" smtClean="0"/>
              <a:t>攻撃の検知時間</a:t>
            </a:r>
            <a:endParaRPr kumimoji="1" lang="ja-JP" altLang="en-US" sz="3600" dirty="0"/>
          </a:p>
        </p:txBody>
      </p:sp>
      <p:graphicFrame>
        <p:nvGraphicFramePr>
          <p:cNvPr id="4" name="グラフ 3"/>
          <p:cNvGraphicFramePr>
            <a:graphicFrameLocks/>
          </p:cNvGraphicFramePr>
          <p:nvPr>
            <p:extLst>
              <p:ext uri="{D42A27DB-BD31-4B8C-83A1-F6EECF244321}">
                <p14:modId xmlns:p14="http://schemas.microsoft.com/office/powerpoint/2010/main" val="4241259043"/>
              </p:ext>
            </p:extLst>
          </p:nvPr>
        </p:nvGraphicFramePr>
        <p:xfrm>
          <a:off x="1403648" y="3501008"/>
          <a:ext cx="6768752" cy="29523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82373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lnSpcReduction="10000"/>
          </a:bodyPr>
          <a:lstStyle/>
          <a:p>
            <a:r>
              <a:rPr lang="en-US" altLang="ja-JP" sz="2800" dirty="0" err="1" smtClean="0"/>
              <a:t>CloudVisor</a:t>
            </a:r>
            <a:r>
              <a:rPr lang="ja-JP" altLang="en-US" sz="2800" dirty="0"/>
              <a:t> </a:t>
            </a:r>
            <a:r>
              <a:rPr lang="en-US" altLang="ja-JP" sz="2000" dirty="0" smtClean="0"/>
              <a:t>[Zhang et al.’11]</a:t>
            </a:r>
          </a:p>
          <a:p>
            <a:pPr lvl="1"/>
            <a:r>
              <a:rPr lang="ja-JP" altLang="en-US" sz="2400" dirty="0" smtClean="0"/>
              <a:t>信頼できない</a:t>
            </a:r>
            <a:r>
              <a:rPr lang="en-US" altLang="ja-JP" sz="2400" dirty="0" smtClean="0"/>
              <a:t>VMM</a:t>
            </a:r>
            <a:r>
              <a:rPr lang="ja-JP" altLang="en-US" sz="2400" dirty="0" smtClean="0"/>
              <a:t>の下で動くセキュリティモニタにより</a:t>
            </a:r>
            <a:r>
              <a:rPr lang="en-US" altLang="ja-JP" sz="2400" dirty="0" smtClean="0"/>
              <a:t>VM</a:t>
            </a:r>
            <a:r>
              <a:rPr lang="ja-JP" altLang="en-US" sz="2400" dirty="0" err="1" smtClean="0"/>
              <a:t>のメ</a:t>
            </a:r>
            <a:r>
              <a:rPr lang="ja-JP" altLang="en-US" sz="2400" dirty="0" smtClean="0"/>
              <a:t>モリを保護</a:t>
            </a:r>
            <a:endParaRPr lang="en-US" altLang="ja-JP" sz="2400" dirty="0" smtClean="0"/>
          </a:p>
          <a:p>
            <a:pPr lvl="1"/>
            <a:r>
              <a:rPr lang="en-US" altLang="ja-JP" sz="2200" dirty="0" smtClean="0"/>
              <a:t>VM</a:t>
            </a:r>
            <a:r>
              <a:rPr lang="ja-JP" altLang="en-US" sz="2200" dirty="0" smtClean="0"/>
              <a:t>の外から監視を行うことはできない</a:t>
            </a:r>
            <a:endParaRPr kumimoji="1" lang="en-US" altLang="ja-JP" sz="2800" dirty="0"/>
          </a:p>
          <a:p>
            <a:r>
              <a:rPr lang="en-US" altLang="ja-JP" sz="2800" dirty="0" err="1" smtClean="0"/>
              <a:t>VMCrypt</a:t>
            </a:r>
            <a:r>
              <a:rPr lang="ja-JP" altLang="en-US" sz="2800" dirty="0"/>
              <a:t> </a:t>
            </a:r>
            <a:r>
              <a:rPr lang="en-US" altLang="ja-JP" sz="2000" dirty="0" smtClean="0"/>
              <a:t>[Tadokoro </a:t>
            </a:r>
            <a:r>
              <a:rPr lang="en-US" altLang="ja-JP" sz="2000" dirty="0"/>
              <a:t>et al.’12</a:t>
            </a:r>
            <a:r>
              <a:rPr lang="en-US" altLang="ja-JP" sz="2000" dirty="0" smtClean="0"/>
              <a:t>]</a:t>
            </a:r>
          </a:p>
          <a:p>
            <a:pPr lvl="1"/>
            <a:r>
              <a:rPr lang="ja-JP" altLang="en-US" sz="2400" dirty="0" smtClean="0"/>
              <a:t>ユーザ</a:t>
            </a:r>
            <a:r>
              <a:rPr lang="en-US" altLang="ja-JP" sz="2400" dirty="0" smtClean="0"/>
              <a:t>VM</a:t>
            </a:r>
            <a:r>
              <a:rPr lang="ja-JP" altLang="en-US" sz="2400" dirty="0" smtClean="0"/>
              <a:t>内の特定のデータ</a:t>
            </a:r>
            <a:r>
              <a:rPr lang="ja-JP" altLang="en-US" sz="2400" dirty="0"/>
              <a:t>だけを管理</a:t>
            </a:r>
            <a:r>
              <a:rPr lang="en-US" altLang="ja-JP" sz="2400" dirty="0"/>
              <a:t>VM</a:t>
            </a:r>
            <a:r>
              <a:rPr lang="ja-JP" altLang="en-US" sz="2400" dirty="0"/>
              <a:t>に見せられる</a:t>
            </a:r>
            <a:endParaRPr lang="en-US" altLang="ja-JP" sz="1800" dirty="0"/>
          </a:p>
          <a:p>
            <a:pPr lvl="1"/>
            <a:r>
              <a:rPr lang="ja-JP" altLang="en-US" sz="2200" dirty="0"/>
              <a:t>監視したいが見せたくないデータには対処</a:t>
            </a:r>
            <a:r>
              <a:rPr lang="ja-JP" altLang="en-US" sz="2200" dirty="0" smtClean="0"/>
              <a:t>できない</a:t>
            </a:r>
            <a:endParaRPr lang="en-US" altLang="ja-JP" sz="2000" dirty="0"/>
          </a:p>
          <a:p>
            <a:r>
              <a:rPr lang="en-US" altLang="ja-JP" sz="2800" dirty="0"/>
              <a:t>Self-Service Cloud </a:t>
            </a:r>
            <a:r>
              <a:rPr lang="en-US" altLang="ja-JP" sz="2000" dirty="0"/>
              <a:t>[Butt et al.’12</a:t>
            </a:r>
            <a:r>
              <a:rPr lang="en-US" altLang="ja-JP" sz="2000" dirty="0" smtClean="0"/>
              <a:t>]</a:t>
            </a:r>
          </a:p>
          <a:p>
            <a:pPr lvl="1"/>
            <a:r>
              <a:rPr lang="ja-JP" altLang="en-US" sz="2400" dirty="0"/>
              <a:t>クラウド管理者が干渉</a:t>
            </a:r>
            <a:r>
              <a:rPr lang="ja-JP" altLang="en-US" sz="2400" dirty="0" smtClean="0"/>
              <a:t>できない各ユーザ専用の管理</a:t>
            </a:r>
            <a:r>
              <a:rPr lang="en-US" altLang="ja-JP" sz="2400" dirty="0" smtClean="0"/>
              <a:t>VM</a:t>
            </a:r>
            <a:r>
              <a:rPr lang="ja-JP" altLang="en-US" sz="2400" dirty="0" smtClean="0"/>
              <a:t>に</a:t>
            </a:r>
            <a:r>
              <a:rPr lang="en-US" altLang="ja-JP" sz="2400" dirty="0" smtClean="0"/>
              <a:t>IDS</a:t>
            </a:r>
            <a:r>
              <a:rPr lang="ja-JP" altLang="en-US" sz="2400" dirty="0" smtClean="0"/>
              <a:t>をオフロード可能</a:t>
            </a:r>
            <a:endParaRPr lang="en-US" altLang="ja-JP" sz="2400" dirty="0"/>
          </a:p>
          <a:p>
            <a:pPr lvl="1"/>
            <a:r>
              <a:rPr lang="ja-JP" altLang="en-US" sz="2200" dirty="0"/>
              <a:t>その管理</a:t>
            </a:r>
            <a:r>
              <a:rPr lang="en-US" altLang="ja-JP" sz="2200" dirty="0"/>
              <a:t>VM</a:t>
            </a:r>
            <a:r>
              <a:rPr lang="ja-JP" altLang="en-US" sz="2200" dirty="0"/>
              <a:t>内</a:t>
            </a:r>
            <a:r>
              <a:rPr lang="ja-JP" altLang="en-US" sz="2200" dirty="0" smtClean="0"/>
              <a:t>のシステムの脆弱性</a:t>
            </a:r>
            <a:r>
              <a:rPr lang="ja-JP" altLang="en-US" sz="2200" dirty="0"/>
              <a:t>が攻撃される恐れ</a:t>
            </a:r>
            <a:endParaRPr lang="en-US" altLang="ja-JP" sz="2200" dirty="0"/>
          </a:p>
          <a:p>
            <a:pPr lvl="1"/>
            <a:endParaRPr lang="en-US" altLang="ja-JP" sz="1600" dirty="0"/>
          </a:p>
          <a:p>
            <a:endParaRPr lang="en-US" altLang="ja-JP" sz="2000" dirty="0"/>
          </a:p>
          <a:p>
            <a:endParaRPr lang="en-US" altLang="ja-JP" sz="2800" dirty="0" smtClean="0"/>
          </a:p>
          <a:p>
            <a:endParaRPr kumimoji="1" lang="en-US" altLang="ja-JP" sz="2800" dirty="0"/>
          </a:p>
          <a:p>
            <a:endParaRPr kumimoji="1" lang="ja-JP" altLang="en-US" sz="2800" dirty="0"/>
          </a:p>
        </p:txBody>
      </p:sp>
      <p:sp>
        <p:nvSpPr>
          <p:cNvPr id="2" name="タイトル 1"/>
          <p:cNvSpPr>
            <a:spLocks noGrp="1"/>
          </p:cNvSpPr>
          <p:nvPr>
            <p:ph type="title"/>
          </p:nvPr>
        </p:nvSpPr>
        <p:spPr/>
        <p:txBody>
          <a:bodyPr>
            <a:normAutofit/>
          </a:bodyPr>
          <a:lstStyle/>
          <a:p>
            <a:r>
              <a:rPr lang="ja-JP" altLang="en-US" sz="3600" dirty="0"/>
              <a:t>関連研究</a:t>
            </a:r>
            <a:endParaRPr kumimoji="1" lang="ja-JP" altLang="en-US" sz="3600" dirty="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smtClean="0"/>
              <a:t>IDS</a:t>
            </a:r>
            <a:r>
              <a:rPr lang="ja-JP" altLang="en-US" sz="2800" dirty="0" smtClean="0"/>
              <a:t>をクラウド外部の監視ホストにオフロードする</a:t>
            </a:r>
            <a:r>
              <a:rPr lang="en-US" altLang="ja-JP" sz="2800" dirty="0" smtClean="0"/>
              <a:t>IDS</a:t>
            </a:r>
            <a:r>
              <a:rPr lang="ja-JP" altLang="en-US" sz="2800" dirty="0" smtClean="0"/>
              <a:t>リモートオフロードを提案</a:t>
            </a:r>
            <a:endParaRPr lang="en-US" altLang="ja-JP" sz="2800" dirty="0" smtClean="0"/>
          </a:p>
          <a:p>
            <a:pPr lvl="1"/>
            <a:r>
              <a:rPr lang="ja-JP" altLang="en-US" sz="2400" dirty="0"/>
              <a:t>内部攻撃者による</a:t>
            </a:r>
            <a:r>
              <a:rPr lang="en-US" altLang="ja-JP" sz="2400" dirty="0"/>
              <a:t>IDS</a:t>
            </a:r>
            <a:r>
              <a:rPr lang="ja-JP" altLang="en-US" sz="2400" dirty="0"/>
              <a:t>の無効化を</a:t>
            </a:r>
            <a:r>
              <a:rPr lang="ja-JP" altLang="en-US" sz="2400" dirty="0" smtClean="0"/>
              <a:t>防ぐ</a:t>
            </a:r>
            <a:endParaRPr lang="en-US" altLang="ja-JP" sz="2400" dirty="0" smtClean="0"/>
          </a:p>
          <a:p>
            <a:pPr lvl="1"/>
            <a:r>
              <a:rPr lang="en-US" altLang="ja-JP" sz="2400" dirty="0"/>
              <a:t>VM</a:t>
            </a:r>
            <a:r>
              <a:rPr lang="ja-JP" altLang="en-US" sz="2400" dirty="0"/>
              <a:t>の安全な実行機構との共存が</a:t>
            </a:r>
            <a:r>
              <a:rPr lang="ja-JP" altLang="en-US" sz="2400" dirty="0" smtClean="0"/>
              <a:t>可能</a:t>
            </a:r>
            <a:endParaRPr lang="en-US" altLang="ja-JP" sz="2400" dirty="0" smtClean="0"/>
          </a:p>
          <a:p>
            <a:r>
              <a:rPr lang="en-US" altLang="ja-JP" sz="2800" dirty="0" smtClean="0"/>
              <a:t>IDS</a:t>
            </a:r>
            <a:r>
              <a:rPr lang="ja-JP" altLang="en-US" sz="2800" dirty="0" smtClean="0"/>
              <a:t>リモートオフロードを実現するシステム</a:t>
            </a:r>
            <a:r>
              <a:rPr lang="en-US" altLang="ja-JP" sz="2800" dirty="0" err="1" smtClean="0"/>
              <a:t>RemoteTrans</a:t>
            </a:r>
            <a:r>
              <a:rPr lang="ja-JP" altLang="en-US" sz="2800" dirty="0" smtClean="0"/>
              <a:t>を開発</a:t>
            </a:r>
            <a:endParaRPr lang="en-US" altLang="ja-JP" sz="2800" dirty="0" smtClean="0"/>
          </a:p>
          <a:p>
            <a:pPr lvl="1"/>
            <a:r>
              <a:rPr lang="ja-JP" altLang="en-US" sz="2400" dirty="0"/>
              <a:t>実際の</a:t>
            </a:r>
            <a:r>
              <a:rPr lang="en-US" altLang="ja-JP" sz="2400" dirty="0" smtClean="0"/>
              <a:t>IDS</a:t>
            </a:r>
            <a:r>
              <a:rPr lang="ja-JP" altLang="en-US" sz="2400" dirty="0" smtClean="0"/>
              <a:t>を効率よく動作させることができた</a:t>
            </a:r>
            <a:endParaRPr lang="en-US" altLang="ja-JP" sz="2400" dirty="0" smtClean="0"/>
          </a:p>
          <a:p>
            <a:r>
              <a:rPr kumimoji="1" lang="ja-JP" altLang="en-US" sz="2800" dirty="0"/>
              <a:t>今後の</a:t>
            </a:r>
            <a:r>
              <a:rPr kumimoji="1" lang="ja-JP" altLang="en-US" sz="2800" dirty="0" smtClean="0"/>
              <a:t>課題</a:t>
            </a:r>
            <a:endParaRPr kumimoji="1" lang="en-US" altLang="ja-JP" sz="2800" dirty="0" smtClean="0"/>
          </a:p>
          <a:p>
            <a:pPr lvl="1"/>
            <a:r>
              <a:rPr lang="en-US" altLang="ja-JP" sz="2400" dirty="0" smtClean="0"/>
              <a:t>IDS</a:t>
            </a:r>
            <a:r>
              <a:rPr lang="ja-JP" altLang="en-US" sz="2400" dirty="0" smtClean="0"/>
              <a:t>リモートオフロードのオーバヘッド削減</a:t>
            </a:r>
            <a:endParaRPr kumimoji="1" lang="ja-JP" altLang="en-US" sz="2400" dirty="0"/>
          </a:p>
        </p:txBody>
      </p:sp>
      <p:sp>
        <p:nvSpPr>
          <p:cNvPr id="2" name="タイトル 1"/>
          <p:cNvSpPr>
            <a:spLocks noGrp="1"/>
          </p:cNvSpPr>
          <p:nvPr>
            <p:ph type="title"/>
          </p:nvPr>
        </p:nvSpPr>
        <p:spPr/>
        <p:txBody>
          <a:bodyPr>
            <a:normAutofit/>
          </a:bodyPr>
          <a:lstStyle/>
          <a:p>
            <a:r>
              <a:rPr lang="ja-JP" altLang="en-US" sz="3600" dirty="0"/>
              <a:t>まとめ</a:t>
            </a:r>
            <a:endParaRPr kumimoji="1" lang="ja-JP" altLang="en-US" sz="3600" dirty="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sz="2800" dirty="0" smtClean="0"/>
              <a:t>クラウド内の管理</a:t>
            </a:r>
            <a:r>
              <a:rPr kumimoji="1" lang="en-US" altLang="ja-JP" sz="2800" dirty="0" smtClean="0"/>
              <a:t>VM</a:t>
            </a:r>
            <a:r>
              <a:rPr kumimoji="1" lang="ja-JP" altLang="en-US" sz="2800" dirty="0" smtClean="0"/>
              <a:t>が悪用されることを想定</a:t>
            </a:r>
            <a:endParaRPr kumimoji="1" lang="en-US" altLang="ja-JP" sz="2800" dirty="0" smtClean="0"/>
          </a:p>
          <a:p>
            <a:pPr lvl="1"/>
            <a:r>
              <a:rPr lang="ja-JP" altLang="en-US" sz="2400" dirty="0"/>
              <a:t>ユーザ</a:t>
            </a:r>
            <a:r>
              <a:rPr lang="en-US" altLang="ja-JP" sz="2400" dirty="0" smtClean="0"/>
              <a:t>VM</a:t>
            </a:r>
            <a:r>
              <a:rPr lang="ja-JP" altLang="en-US" sz="2400" dirty="0" smtClean="0"/>
              <a:t>は</a:t>
            </a:r>
            <a:r>
              <a:rPr lang="en-US" altLang="ja-JP" sz="2400" dirty="0" err="1" smtClean="0"/>
              <a:t>VMCrypt</a:t>
            </a:r>
            <a:r>
              <a:rPr lang="en-US" altLang="ja-JP" sz="2400" dirty="0" smtClean="0"/>
              <a:t> </a:t>
            </a:r>
            <a:r>
              <a:rPr lang="en-US" altLang="ja-JP" sz="1800" dirty="0" smtClean="0"/>
              <a:t>[Tadokoro et al.’12]</a:t>
            </a:r>
            <a:r>
              <a:rPr lang="ja-JP" altLang="en-US" sz="2400" dirty="0" smtClean="0"/>
              <a:t>により管理</a:t>
            </a:r>
            <a:r>
              <a:rPr lang="en-US" altLang="ja-JP" sz="2400" dirty="0" smtClean="0"/>
              <a:t>VM</a:t>
            </a:r>
            <a:r>
              <a:rPr lang="ja-JP" altLang="en-US" sz="2400" dirty="0" smtClean="0"/>
              <a:t>に対してメモリを暗号化</a:t>
            </a:r>
            <a:endParaRPr lang="en-US" altLang="ja-JP" sz="2400" dirty="0" smtClean="0"/>
          </a:p>
          <a:p>
            <a:pPr lvl="1"/>
            <a:r>
              <a:rPr lang="en-US" altLang="ja-JP" sz="2400" dirty="0"/>
              <a:t>VMM</a:t>
            </a:r>
            <a:r>
              <a:rPr lang="ja-JP" altLang="en-US" sz="2400" dirty="0" smtClean="0"/>
              <a:t>はリモートアテステーションにより信頼する</a:t>
            </a:r>
            <a:endParaRPr lang="en-US" altLang="ja-JP" sz="2400" dirty="0" smtClean="0"/>
          </a:p>
          <a:p>
            <a:pPr lvl="1"/>
            <a:r>
              <a:rPr lang="ja-JP" altLang="en-US" sz="2400" dirty="0"/>
              <a:t>クラウド内</a:t>
            </a:r>
            <a:r>
              <a:rPr lang="ja-JP" altLang="en-US" sz="2400" dirty="0" smtClean="0"/>
              <a:t>のハードウェアは物理的に守られていると仮定</a:t>
            </a:r>
            <a:endParaRPr lang="en-US" altLang="ja-JP" sz="2400" dirty="0" smtClean="0"/>
          </a:p>
          <a:p>
            <a:pPr lvl="1"/>
            <a:r>
              <a:rPr kumimoji="1" lang="ja-JP" altLang="en-US" sz="2400" dirty="0"/>
              <a:t>監視ホストは攻撃を受けないと仮定</a:t>
            </a:r>
          </a:p>
        </p:txBody>
      </p:sp>
      <p:sp>
        <p:nvSpPr>
          <p:cNvPr id="3" name="タイトル 2"/>
          <p:cNvSpPr>
            <a:spLocks noGrp="1"/>
          </p:cNvSpPr>
          <p:nvPr>
            <p:ph type="title"/>
          </p:nvPr>
        </p:nvSpPr>
        <p:spPr/>
        <p:txBody>
          <a:bodyPr/>
          <a:lstStyle/>
          <a:p>
            <a:r>
              <a:rPr lang="ja-JP" altLang="en-US" dirty="0"/>
              <a:t>脅威</a:t>
            </a:r>
            <a:r>
              <a:rPr kumimoji="1" lang="ja-JP" altLang="en-US" dirty="0" smtClean="0"/>
              <a:t>モデル</a:t>
            </a:r>
            <a:endParaRPr kumimoji="1" lang="ja-JP" altLang="en-US" dirty="0"/>
          </a:p>
        </p:txBody>
      </p:sp>
      <p:sp>
        <p:nvSpPr>
          <p:cNvPr id="4" name="雲 3"/>
          <p:cNvSpPr/>
          <p:nvPr/>
        </p:nvSpPr>
        <p:spPr>
          <a:xfrm>
            <a:off x="3197455" y="3928940"/>
            <a:ext cx="5760640" cy="2929060"/>
          </a:xfrm>
          <a:prstGeom prst="cloud">
            <a:avLst/>
          </a:prstGeom>
          <a:solidFill>
            <a:schemeClr val="bg1"/>
          </a:solidFill>
          <a:ln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正方形/長方形 4"/>
          <p:cNvSpPr/>
          <p:nvPr/>
        </p:nvSpPr>
        <p:spPr>
          <a:xfrm>
            <a:off x="4070540" y="4216972"/>
            <a:ext cx="4202526" cy="2162590"/>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277575" y="4360988"/>
            <a:ext cx="1800200" cy="642188"/>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7" name="正方形/長方形 6"/>
          <p:cNvSpPr/>
          <p:nvPr/>
        </p:nvSpPr>
        <p:spPr>
          <a:xfrm>
            <a:off x="621804" y="4216972"/>
            <a:ext cx="2377543" cy="2162590"/>
          </a:xfrm>
          <a:prstGeom prst="rect">
            <a:avLst/>
          </a:prstGeom>
          <a:solidFill>
            <a:schemeClr val="bg2">
              <a:lumMod val="50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4277575" y="5146722"/>
            <a:ext cx="3876364" cy="451231"/>
          </a:xfrm>
          <a:prstGeom prst="roundRect">
            <a:avLst/>
          </a:prstGeom>
          <a:solidFill>
            <a:schemeClr val="bg2">
              <a:lumMod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VMM</a:t>
            </a:r>
            <a:endParaRPr kumimoji="1" lang="ja-JP" altLang="en-US" dirty="0">
              <a:solidFill>
                <a:schemeClr val="tx1"/>
              </a:solidFill>
            </a:endParaRPr>
          </a:p>
        </p:txBody>
      </p:sp>
      <p:sp>
        <p:nvSpPr>
          <p:cNvPr id="10" name="角丸四角形 9"/>
          <p:cNvSpPr/>
          <p:nvPr/>
        </p:nvSpPr>
        <p:spPr>
          <a:xfrm>
            <a:off x="6430193" y="4360988"/>
            <a:ext cx="1723746" cy="642188"/>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sp>
        <p:nvSpPr>
          <p:cNvPr id="13" name="テキスト ボックス 12"/>
          <p:cNvSpPr txBox="1"/>
          <p:nvPr/>
        </p:nvSpPr>
        <p:spPr>
          <a:xfrm>
            <a:off x="1053852" y="6402145"/>
            <a:ext cx="1617230" cy="461665"/>
          </a:xfrm>
          <a:prstGeom prst="rect">
            <a:avLst/>
          </a:prstGeom>
          <a:solidFill>
            <a:schemeClr val="bg1"/>
          </a:solidFill>
        </p:spPr>
        <p:txBody>
          <a:bodyPr wrap="square" rtlCol="0">
            <a:spAutoFit/>
          </a:bodyPr>
          <a:lstStyle/>
          <a:p>
            <a:r>
              <a:rPr kumimoji="1" lang="ja-JP" altLang="en-US" sz="2400" dirty="0" smtClean="0"/>
              <a:t>監視ホスト</a:t>
            </a:r>
            <a:endParaRPr kumimoji="1" lang="ja-JP" altLang="en-US" sz="2400" dirty="0"/>
          </a:p>
        </p:txBody>
      </p:sp>
      <p:sp>
        <p:nvSpPr>
          <p:cNvPr id="14" name="テキスト ボックス 13"/>
          <p:cNvSpPr txBox="1"/>
          <p:nvPr/>
        </p:nvSpPr>
        <p:spPr>
          <a:xfrm>
            <a:off x="5545774" y="6402145"/>
            <a:ext cx="1252058" cy="461665"/>
          </a:xfrm>
          <a:prstGeom prst="rect">
            <a:avLst/>
          </a:prstGeom>
          <a:noFill/>
        </p:spPr>
        <p:txBody>
          <a:bodyPr wrap="square" rtlCol="0">
            <a:spAutoFit/>
          </a:bodyPr>
          <a:lstStyle/>
          <a:p>
            <a:r>
              <a:rPr kumimoji="1" lang="ja-JP" altLang="en-US" sz="2400" dirty="0" smtClean="0"/>
              <a:t>クラウド</a:t>
            </a:r>
            <a:endParaRPr kumimoji="1" lang="ja-JP" altLang="en-US" sz="2400" dirty="0"/>
          </a:p>
        </p:txBody>
      </p:sp>
      <p:sp>
        <p:nvSpPr>
          <p:cNvPr id="23" name="角丸四角形 22"/>
          <p:cNvSpPr/>
          <p:nvPr/>
        </p:nvSpPr>
        <p:spPr>
          <a:xfrm>
            <a:off x="4277575" y="5729140"/>
            <a:ext cx="3893977" cy="522982"/>
          </a:xfrm>
          <a:prstGeom prst="roundRect">
            <a:avLst/>
          </a:prstGeom>
          <a:solidFill>
            <a:schemeClr val="bg2">
              <a:lumMod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smtClean="0">
                <a:solidFill>
                  <a:schemeClr val="tx1"/>
                </a:solidFill>
              </a:rPr>
              <a:t>ハードウェア</a:t>
            </a:r>
            <a:endParaRPr kumimoji="1" lang="ja-JP" altLang="en-US" dirty="0">
              <a:solidFill>
                <a:schemeClr val="tx1"/>
              </a:solidFill>
            </a:endParaRPr>
          </a:p>
        </p:txBody>
      </p:sp>
    </p:spTree>
    <p:extLst>
      <p:ext uri="{BB962C8B-B14F-4D97-AF65-F5344CB8AC3E}">
        <p14:creationId xmlns:p14="http://schemas.microsoft.com/office/powerpoint/2010/main" val="3680864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err="1"/>
              <a:t>IaaS</a:t>
            </a:r>
            <a:r>
              <a:rPr lang="ja-JP" altLang="en-US" sz="2800" dirty="0"/>
              <a:t>型クラウドの</a:t>
            </a:r>
            <a:r>
              <a:rPr lang="ja-JP" altLang="en-US" sz="2800" dirty="0" smtClean="0"/>
              <a:t>普及</a:t>
            </a:r>
            <a:endParaRPr lang="en-US" altLang="ja-JP" sz="2800" dirty="0" smtClean="0"/>
          </a:p>
          <a:p>
            <a:pPr lvl="1"/>
            <a:r>
              <a:rPr kumimoji="1" lang="ja-JP" altLang="en-US" sz="2400" dirty="0" smtClean="0"/>
              <a:t>ユーザの仮想マシン（ユーザ</a:t>
            </a:r>
            <a:r>
              <a:rPr kumimoji="1" lang="en-US" altLang="ja-JP" sz="2400" dirty="0" smtClean="0"/>
              <a:t>VM</a:t>
            </a:r>
            <a:r>
              <a:rPr kumimoji="1" lang="ja-JP" altLang="en-US" sz="2400" dirty="0" smtClean="0"/>
              <a:t>）をクラウド内で実行</a:t>
            </a:r>
            <a:endParaRPr kumimoji="1" lang="en-US" altLang="ja-JP" sz="2400" dirty="0" smtClean="0"/>
          </a:p>
          <a:p>
            <a:pPr lvl="2"/>
            <a:r>
              <a:rPr lang="ja-JP" altLang="en-US" sz="2000" dirty="0" smtClean="0"/>
              <a:t>サーバの維持・管理・導入コストの削減</a:t>
            </a:r>
            <a:endParaRPr lang="en-US" altLang="ja-JP" sz="2000" dirty="0" smtClean="0"/>
          </a:p>
          <a:p>
            <a:r>
              <a:rPr kumimoji="1" lang="ja-JP" altLang="en-US" sz="2800" dirty="0" smtClean="0"/>
              <a:t>二種類の攻撃者への対策を考える必要がある</a:t>
            </a:r>
            <a:endParaRPr kumimoji="1" lang="en-US" altLang="ja-JP" sz="2800" dirty="0" smtClean="0"/>
          </a:p>
          <a:p>
            <a:pPr lvl="1"/>
            <a:r>
              <a:rPr lang="ja-JP" altLang="en-US" sz="2400" dirty="0"/>
              <a:t>外部</a:t>
            </a:r>
            <a:r>
              <a:rPr lang="ja-JP" altLang="en-US" sz="2400" dirty="0" smtClean="0"/>
              <a:t>攻撃者</a:t>
            </a:r>
            <a:endParaRPr lang="en-US" altLang="ja-JP" sz="2000" dirty="0"/>
          </a:p>
          <a:p>
            <a:pPr lvl="1"/>
            <a:r>
              <a:rPr lang="ja-JP" altLang="en-US" sz="2400" dirty="0"/>
              <a:t>内部</a:t>
            </a:r>
            <a:r>
              <a:rPr lang="ja-JP" altLang="en-US" sz="2400" dirty="0" smtClean="0"/>
              <a:t>攻撃者</a:t>
            </a:r>
            <a:endParaRPr lang="en-US" altLang="ja-JP" sz="2400" dirty="0" smtClean="0"/>
          </a:p>
          <a:p>
            <a:pPr lvl="2"/>
            <a:r>
              <a:rPr lang="ja-JP" altLang="en-US" sz="2000" dirty="0"/>
              <a:t>クラウド管理者は信頼できるとは限らない</a:t>
            </a:r>
            <a:endParaRPr lang="en-US" altLang="ja-JP" sz="2200" dirty="0" smtClean="0"/>
          </a:p>
        </p:txBody>
      </p:sp>
      <p:sp>
        <p:nvSpPr>
          <p:cNvPr id="2" name="タイトル 1"/>
          <p:cNvSpPr>
            <a:spLocks noGrp="1"/>
          </p:cNvSpPr>
          <p:nvPr>
            <p:ph type="title"/>
          </p:nvPr>
        </p:nvSpPr>
        <p:spPr/>
        <p:txBody>
          <a:bodyPr>
            <a:normAutofit/>
          </a:bodyPr>
          <a:lstStyle/>
          <a:p>
            <a:r>
              <a:rPr kumimoji="1" lang="ja-JP" altLang="en-US" sz="3600" dirty="0" smtClean="0"/>
              <a:t>クラウドへの攻撃</a:t>
            </a:r>
            <a:endParaRPr kumimoji="1" lang="ja-JP" altLang="en-US" sz="3600" dirty="0"/>
          </a:p>
        </p:txBody>
      </p:sp>
      <p:sp>
        <p:nvSpPr>
          <p:cNvPr id="5" name="雲 4"/>
          <p:cNvSpPr/>
          <p:nvPr/>
        </p:nvSpPr>
        <p:spPr>
          <a:xfrm>
            <a:off x="1547664" y="4437112"/>
            <a:ext cx="5904656" cy="2036971"/>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5004048" y="4725144"/>
            <a:ext cx="1512168" cy="1080120"/>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pic>
        <p:nvPicPr>
          <p:cNvPr id="9" name="Picture 2"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4630287"/>
            <a:ext cx="1230536" cy="1167925"/>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直線矢印コネクタ 10"/>
          <p:cNvCxnSpPr/>
          <p:nvPr/>
        </p:nvCxnSpPr>
        <p:spPr>
          <a:xfrm flipH="1">
            <a:off x="6516216" y="4365104"/>
            <a:ext cx="792088" cy="720080"/>
          </a:xfrm>
          <a:prstGeom prst="straightConnector1">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741499" y="6497950"/>
            <a:ext cx="2016224"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
        <p:nvSpPr>
          <p:cNvPr id="13" name="角丸四角形 12"/>
          <p:cNvSpPr/>
          <p:nvPr/>
        </p:nvSpPr>
        <p:spPr>
          <a:xfrm>
            <a:off x="2699792" y="4725144"/>
            <a:ext cx="1512168" cy="1080120"/>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cxnSp>
        <p:nvCxnSpPr>
          <p:cNvPr id="14" name="直線矢印コネクタ 13"/>
          <p:cNvCxnSpPr>
            <a:stCxn id="13" idx="3"/>
            <a:endCxn id="6" idx="1"/>
          </p:cNvCxnSpPr>
          <p:nvPr/>
        </p:nvCxnSpPr>
        <p:spPr>
          <a:xfrm>
            <a:off x="4211960" y="5265204"/>
            <a:ext cx="792088" cy="0"/>
          </a:xfrm>
          <a:prstGeom prst="straightConnector1">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37558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sz="2800" dirty="0"/>
              <a:t>VMM</a:t>
            </a:r>
            <a:r>
              <a:rPr lang="ja-JP" altLang="en-US" sz="2800" dirty="0" smtClean="0"/>
              <a:t>でリクエストとレスポンスから</a:t>
            </a:r>
            <a:r>
              <a:rPr lang="en-US" altLang="ja-JP" sz="2800" dirty="0"/>
              <a:t>MAC</a:t>
            </a:r>
            <a:r>
              <a:rPr lang="ja-JP" altLang="en-US" sz="2800" dirty="0" smtClean="0"/>
              <a:t>を</a:t>
            </a:r>
            <a:r>
              <a:rPr lang="ja-JP" altLang="en-US" sz="2800" dirty="0"/>
              <a:t>計算し</a:t>
            </a:r>
            <a:r>
              <a:rPr lang="ja-JP" altLang="en-US" sz="2800" dirty="0" smtClean="0"/>
              <a:t>、</a:t>
            </a:r>
            <a:r>
              <a:rPr lang="en-US" altLang="ja-JP" sz="2800" dirty="0" smtClean="0"/>
              <a:t>RT</a:t>
            </a:r>
            <a:r>
              <a:rPr lang="ja-JP" altLang="en-US" sz="2800" dirty="0" smtClean="0"/>
              <a:t>ランタイムで</a:t>
            </a:r>
            <a:r>
              <a:rPr lang="en-US" altLang="ja-JP" sz="2800" dirty="0"/>
              <a:t>MAC</a:t>
            </a:r>
            <a:r>
              <a:rPr lang="ja-JP" altLang="en-US" sz="2800" dirty="0" smtClean="0"/>
              <a:t>を検証</a:t>
            </a:r>
            <a:endParaRPr lang="en-US" altLang="ja-JP" sz="2800" dirty="0" smtClean="0"/>
          </a:p>
          <a:p>
            <a:pPr lvl="1"/>
            <a:r>
              <a:rPr lang="en-US" altLang="ja-JP" sz="2400" dirty="0"/>
              <a:t>MAC</a:t>
            </a:r>
            <a:r>
              <a:rPr lang="en-US" altLang="ja-JP" sz="2400" dirty="0" smtClean="0"/>
              <a:t>:</a:t>
            </a:r>
            <a:r>
              <a:rPr lang="ja-JP" altLang="en-US" sz="2400" dirty="0" smtClean="0"/>
              <a:t>暗号鍵を含めてメッセージのハッシュ値を計算</a:t>
            </a:r>
            <a:endParaRPr lang="en-US" altLang="ja-JP" sz="2400" dirty="0" smtClean="0"/>
          </a:p>
          <a:p>
            <a:pPr lvl="1"/>
            <a:r>
              <a:rPr lang="ja-JP" altLang="en-US" sz="2400" dirty="0"/>
              <a:t>管理</a:t>
            </a:r>
            <a:r>
              <a:rPr lang="en-US" altLang="ja-JP" sz="2400" dirty="0"/>
              <a:t>VM</a:t>
            </a:r>
            <a:r>
              <a:rPr lang="ja-JP" altLang="en-US" sz="2400" dirty="0"/>
              <a:t>がリクエストやレスポンスを改ざんする</a:t>
            </a:r>
            <a:r>
              <a:rPr lang="ja-JP" altLang="en-US" sz="2400" dirty="0" smtClean="0"/>
              <a:t>と</a:t>
            </a:r>
            <a:r>
              <a:rPr lang="en-US" altLang="ja-JP" sz="2400" dirty="0"/>
              <a:t>MAC</a:t>
            </a:r>
            <a:r>
              <a:rPr lang="ja-JP" altLang="en-US" sz="2400" dirty="0" smtClean="0"/>
              <a:t>が</a:t>
            </a:r>
            <a:r>
              <a:rPr lang="ja-JP" altLang="en-US" sz="2400" dirty="0"/>
              <a:t>一致しなく</a:t>
            </a:r>
            <a:r>
              <a:rPr lang="ja-JP" altLang="en-US" sz="2400" dirty="0" smtClean="0"/>
              <a:t>なる</a:t>
            </a:r>
            <a:endParaRPr lang="en-US" altLang="ja-JP" sz="2400" dirty="0" smtClean="0"/>
          </a:p>
          <a:p>
            <a:pPr lvl="1"/>
            <a:r>
              <a:rPr lang="ja-JP" altLang="en-US" sz="2400" dirty="0"/>
              <a:t>管理</a:t>
            </a:r>
            <a:r>
              <a:rPr lang="en-US" altLang="ja-JP" sz="2400" dirty="0"/>
              <a:t>VM</a:t>
            </a:r>
            <a:r>
              <a:rPr lang="ja-JP" altLang="en-US" sz="2400" dirty="0" smtClean="0"/>
              <a:t>は正しい</a:t>
            </a:r>
            <a:r>
              <a:rPr lang="en-US" altLang="ja-JP" sz="2400" dirty="0" smtClean="0"/>
              <a:t>MAC</a:t>
            </a:r>
            <a:r>
              <a:rPr lang="ja-JP" altLang="en-US" sz="2400" dirty="0" smtClean="0"/>
              <a:t>を計算できない</a:t>
            </a:r>
            <a:endParaRPr lang="en-US" altLang="ja-JP" sz="2400" dirty="0" smtClean="0"/>
          </a:p>
          <a:p>
            <a:pPr lvl="2"/>
            <a:endParaRPr lang="en-US" altLang="ja-JP" dirty="0" smtClean="0"/>
          </a:p>
          <a:p>
            <a:pPr lvl="2"/>
            <a:endParaRPr lang="en-US" altLang="ja-JP" dirty="0" smtClean="0"/>
          </a:p>
        </p:txBody>
      </p:sp>
      <p:sp>
        <p:nvSpPr>
          <p:cNvPr id="3" name="タイトル 2"/>
          <p:cNvSpPr>
            <a:spLocks noGrp="1"/>
          </p:cNvSpPr>
          <p:nvPr>
            <p:ph type="title"/>
          </p:nvPr>
        </p:nvSpPr>
        <p:spPr/>
        <p:txBody>
          <a:bodyPr>
            <a:normAutofit/>
          </a:bodyPr>
          <a:lstStyle/>
          <a:p>
            <a:r>
              <a:rPr lang="en-US" altLang="ja-JP" dirty="0"/>
              <a:t>MAC</a:t>
            </a:r>
            <a:r>
              <a:rPr lang="ja-JP" altLang="en-US" dirty="0" smtClean="0"/>
              <a:t>による改ざん</a:t>
            </a:r>
            <a:r>
              <a:rPr lang="ja-JP" altLang="en-US" dirty="0"/>
              <a:t>検出</a:t>
            </a:r>
            <a:endParaRPr kumimoji="1" lang="ja-JP" altLang="en-US" dirty="0"/>
          </a:p>
        </p:txBody>
      </p:sp>
      <p:sp>
        <p:nvSpPr>
          <p:cNvPr id="41" name="角丸四角形 40"/>
          <p:cNvSpPr/>
          <p:nvPr/>
        </p:nvSpPr>
        <p:spPr>
          <a:xfrm>
            <a:off x="3699773" y="4278201"/>
            <a:ext cx="1913017" cy="869430"/>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3783539" y="4677053"/>
            <a:ext cx="1745483" cy="382910"/>
          </a:xfrm>
          <a:prstGeom prst="roundRect">
            <a:avLst>
              <a:gd name="adj" fmla="val 18773"/>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サーバ</a:t>
            </a:r>
            <a:endParaRPr kumimoji="1" lang="ja-JP" altLang="en-US" dirty="0">
              <a:solidFill>
                <a:schemeClr val="tx1"/>
              </a:solidFill>
            </a:endParaRPr>
          </a:p>
        </p:txBody>
      </p:sp>
      <p:sp>
        <p:nvSpPr>
          <p:cNvPr id="66" name="角丸四角形 65"/>
          <p:cNvSpPr/>
          <p:nvPr/>
        </p:nvSpPr>
        <p:spPr>
          <a:xfrm>
            <a:off x="6622193" y="4256982"/>
            <a:ext cx="2304256" cy="1223051"/>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229043" y="4144478"/>
            <a:ext cx="2376264" cy="1243174"/>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620107" y="4246620"/>
            <a:ext cx="1656184" cy="369332"/>
          </a:xfrm>
          <a:prstGeom prst="rect">
            <a:avLst/>
          </a:prstGeom>
          <a:noFill/>
        </p:spPr>
        <p:txBody>
          <a:bodyPr wrap="square" rtlCol="0">
            <a:spAutoFit/>
          </a:bodyPr>
          <a:lstStyle/>
          <a:p>
            <a:pPr algn="ctr"/>
            <a:r>
              <a:rPr lang="en-US" altLang="ja-JP" dirty="0" smtClean="0"/>
              <a:t>RT</a:t>
            </a:r>
            <a:r>
              <a:rPr lang="ja-JP" altLang="en-US" dirty="0" smtClean="0"/>
              <a:t>ランタイム</a:t>
            </a:r>
            <a:endParaRPr lang="en-US" altLang="ja-JP" dirty="0" smtClean="0"/>
          </a:p>
        </p:txBody>
      </p:sp>
      <p:sp>
        <p:nvSpPr>
          <p:cNvPr id="89" name="テキスト ボックス 88"/>
          <p:cNvSpPr txBox="1"/>
          <p:nvPr/>
        </p:nvSpPr>
        <p:spPr>
          <a:xfrm>
            <a:off x="6622193" y="4343584"/>
            <a:ext cx="2532472" cy="369332"/>
          </a:xfrm>
          <a:prstGeom prst="rect">
            <a:avLst/>
          </a:prstGeom>
          <a:noFill/>
        </p:spPr>
        <p:txBody>
          <a:bodyPr wrap="square" rtlCol="0">
            <a:spAutoFit/>
          </a:bodyPr>
          <a:lstStyle/>
          <a:p>
            <a:pPr algn="ctr"/>
            <a:r>
              <a:rPr lang="en-US" altLang="ja-JP" dirty="0"/>
              <a:t>VMM</a:t>
            </a:r>
            <a:endParaRPr kumimoji="1" lang="en-US" altLang="ja-JP" dirty="0" smtClean="0"/>
          </a:p>
        </p:txBody>
      </p:sp>
      <p:sp>
        <p:nvSpPr>
          <p:cNvPr id="8" name="テキスト ボックス 7"/>
          <p:cNvSpPr txBox="1"/>
          <p:nvPr/>
        </p:nvSpPr>
        <p:spPr>
          <a:xfrm>
            <a:off x="4033228" y="4282734"/>
            <a:ext cx="1246106"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11" name="右矢印 10"/>
          <p:cNvSpPr/>
          <p:nvPr/>
        </p:nvSpPr>
        <p:spPr>
          <a:xfrm>
            <a:off x="2605307" y="4766064"/>
            <a:ext cx="1178232" cy="244053"/>
          </a:xfrm>
          <a:prstGeom prs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548519" y="4465280"/>
            <a:ext cx="1246636" cy="369332"/>
          </a:xfrm>
          <a:prstGeom prst="rect">
            <a:avLst/>
          </a:prstGeom>
          <a:noFill/>
          <a:ln w="19050">
            <a:noFill/>
          </a:ln>
        </p:spPr>
        <p:txBody>
          <a:bodyPr wrap="square" rtlCol="0">
            <a:spAutoFit/>
          </a:bodyPr>
          <a:lstStyle/>
          <a:p>
            <a:pPr algn="ctr"/>
            <a:r>
              <a:rPr kumimoji="1" lang="ja-JP" altLang="en-US" dirty="0" smtClean="0"/>
              <a:t>リクエスト</a:t>
            </a:r>
            <a:endParaRPr kumimoji="1" lang="en-US" altLang="ja-JP" dirty="0" smtClean="0"/>
          </a:p>
        </p:txBody>
      </p:sp>
      <p:sp>
        <p:nvSpPr>
          <p:cNvPr id="39" name="テキスト ボックス 40"/>
          <p:cNvSpPr txBox="1"/>
          <p:nvPr/>
        </p:nvSpPr>
        <p:spPr>
          <a:xfrm>
            <a:off x="5545158" y="4431367"/>
            <a:ext cx="1111375" cy="369332"/>
          </a:xfrm>
          <a:prstGeom prst="rect">
            <a:avLst/>
          </a:prstGeom>
          <a:solidFill>
            <a:schemeClr val="bg1">
              <a:alpha val="48000"/>
            </a:schemeClr>
          </a:solidFill>
          <a:ln w="1905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dirty="0" smtClean="0"/>
              <a:t>リクエスト</a:t>
            </a:r>
            <a:endParaRPr kumimoji="1" lang="en-US" altLang="ja-JP" dirty="0" smtClean="0"/>
          </a:p>
        </p:txBody>
      </p:sp>
      <p:sp>
        <p:nvSpPr>
          <p:cNvPr id="29" name="テキスト ボックス 40"/>
          <p:cNvSpPr txBox="1"/>
          <p:nvPr/>
        </p:nvSpPr>
        <p:spPr>
          <a:xfrm>
            <a:off x="2546264" y="4187956"/>
            <a:ext cx="1248891" cy="646331"/>
          </a:xfrm>
          <a:prstGeom prst="rect">
            <a:avLst/>
          </a:prstGeom>
          <a:solidFill>
            <a:schemeClr val="bg1">
              <a:alpha val="48000"/>
            </a:schemeClr>
          </a:solidFill>
          <a:ln w="1905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t>レスポンス</a:t>
            </a:r>
            <a:endParaRPr lang="en-US" altLang="ja-JP" dirty="0"/>
          </a:p>
          <a:p>
            <a:pPr algn="ctr"/>
            <a:r>
              <a:rPr lang="en-US" altLang="ja-JP" dirty="0"/>
              <a:t>MAC</a:t>
            </a:r>
            <a:endParaRPr kumimoji="1" lang="en-US" altLang="ja-JP" dirty="0" smtClean="0"/>
          </a:p>
        </p:txBody>
      </p:sp>
      <p:sp>
        <p:nvSpPr>
          <p:cNvPr id="10" name="左矢印 9"/>
          <p:cNvSpPr/>
          <p:nvPr/>
        </p:nvSpPr>
        <p:spPr>
          <a:xfrm>
            <a:off x="2575455" y="4796336"/>
            <a:ext cx="1192764" cy="205379"/>
          </a:xfrm>
          <a:prstGeom prst="lef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5477527" y="4205084"/>
            <a:ext cx="1246636" cy="646331"/>
          </a:xfrm>
          <a:prstGeom prst="rect">
            <a:avLst/>
          </a:prstGeom>
          <a:noFill/>
          <a:ln w="19050">
            <a:noFill/>
          </a:ln>
        </p:spPr>
        <p:txBody>
          <a:bodyPr wrap="square" rtlCol="0">
            <a:spAutoFit/>
          </a:bodyPr>
          <a:lstStyle/>
          <a:p>
            <a:pPr algn="ctr"/>
            <a:r>
              <a:rPr lang="ja-JP" altLang="en-US" dirty="0"/>
              <a:t>レスポンス</a:t>
            </a:r>
            <a:endParaRPr kumimoji="1" lang="en-US" altLang="ja-JP" dirty="0" smtClean="0"/>
          </a:p>
          <a:p>
            <a:pPr algn="ctr"/>
            <a:r>
              <a:rPr lang="en-US" altLang="ja-JP" dirty="0"/>
              <a:t>MAC</a:t>
            </a:r>
            <a:endParaRPr kumimoji="1" lang="ja-JP" altLang="en-US" dirty="0"/>
          </a:p>
        </p:txBody>
      </p:sp>
      <p:cxnSp>
        <p:nvCxnSpPr>
          <p:cNvPr id="13" name="直線矢印コネクタ 12"/>
          <p:cNvCxnSpPr>
            <a:stCxn id="47" idx="3"/>
            <a:endCxn id="66" idx="1"/>
          </p:cNvCxnSpPr>
          <p:nvPr/>
        </p:nvCxnSpPr>
        <p:spPr>
          <a:xfrm>
            <a:off x="5529022" y="4868508"/>
            <a:ext cx="1093171"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a:off x="5529021" y="4868508"/>
            <a:ext cx="1093171"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374957" y="5589240"/>
            <a:ext cx="1244715" cy="923330"/>
          </a:xfrm>
          <a:prstGeom prst="rect">
            <a:avLst/>
          </a:prstGeom>
          <a:solidFill>
            <a:schemeClr val="bg1"/>
          </a:solidFill>
          <a:ln>
            <a:solidFill>
              <a:schemeClr val="tx1"/>
            </a:solidFill>
          </a:ln>
        </p:spPr>
        <p:txBody>
          <a:bodyPr wrap="square" rtlCol="0">
            <a:spAutoFit/>
          </a:bodyPr>
          <a:lstStyle/>
          <a:p>
            <a:r>
              <a:rPr kumimoji="1" lang="ja-JP" altLang="en-US" dirty="0" smtClean="0"/>
              <a:t>リクエスト</a:t>
            </a:r>
            <a:endParaRPr kumimoji="1" lang="en-US" altLang="ja-JP" dirty="0" smtClean="0"/>
          </a:p>
          <a:p>
            <a:r>
              <a:rPr lang="ja-JP" altLang="en-US" dirty="0" smtClean="0"/>
              <a:t>レスポンス</a:t>
            </a:r>
            <a:endParaRPr lang="en-US" altLang="ja-JP" dirty="0" smtClean="0"/>
          </a:p>
          <a:p>
            <a:r>
              <a:rPr kumimoji="1" lang="ja-JP" altLang="en-US" dirty="0"/>
              <a:t>暗号鍵</a:t>
            </a:r>
          </a:p>
        </p:txBody>
      </p:sp>
      <p:sp>
        <p:nvSpPr>
          <p:cNvPr id="24" name="テキスト ボックス 23"/>
          <p:cNvSpPr txBox="1"/>
          <p:nvPr/>
        </p:nvSpPr>
        <p:spPr>
          <a:xfrm>
            <a:off x="7652978" y="5589240"/>
            <a:ext cx="1244715" cy="923330"/>
          </a:xfrm>
          <a:prstGeom prst="rect">
            <a:avLst/>
          </a:prstGeom>
          <a:solidFill>
            <a:schemeClr val="bg1"/>
          </a:solidFill>
          <a:ln>
            <a:solidFill>
              <a:schemeClr val="tx1"/>
            </a:solidFill>
          </a:ln>
        </p:spPr>
        <p:txBody>
          <a:bodyPr wrap="square" rtlCol="0">
            <a:spAutoFit/>
          </a:bodyPr>
          <a:lstStyle/>
          <a:p>
            <a:r>
              <a:rPr kumimoji="1" lang="ja-JP" altLang="en-US" dirty="0" smtClean="0"/>
              <a:t>リクエスト</a:t>
            </a:r>
            <a:endParaRPr kumimoji="1" lang="en-US" altLang="ja-JP" dirty="0" smtClean="0"/>
          </a:p>
          <a:p>
            <a:r>
              <a:rPr lang="ja-JP" altLang="en-US" dirty="0" smtClean="0"/>
              <a:t>レスポンス</a:t>
            </a:r>
            <a:endParaRPr lang="en-US" altLang="ja-JP" dirty="0" smtClean="0"/>
          </a:p>
          <a:p>
            <a:r>
              <a:rPr kumimoji="1" lang="ja-JP" altLang="en-US" dirty="0"/>
              <a:t>暗号鍵</a:t>
            </a:r>
          </a:p>
        </p:txBody>
      </p:sp>
      <p:sp>
        <p:nvSpPr>
          <p:cNvPr id="14" name="左矢印 13"/>
          <p:cNvSpPr/>
          <p:nvPr/>
        </p:nvSpPr>
        <p:spPr>
          <a:xfrm>
            <a:off x="7206343" y="5957701"/>
            <a:ext cx="446635" cy="186407"/>
          </a:xfrm>
          <a:prstGeom prst="lef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997788" y="5866238"/>
            <a:ext cx="1296144" cy="369332"/>
          </a:xfrm>
          <a:prstGeom prst="rect">
            <a:avLst/>
          </a:prstGeom>
          <a:noFill/>
        </p:spPr>
        <p:txBody>
          <a:bodyPr wrap="square" rtlCol="0">
            <a:spAutoFit/>
          </a:bodyPr>
          <a:lstStyle/>
          <a:p>
            <a:pPr algn="ctr"/>
            <a:r>
              <a:rPr lang="en-US" altLang="ja-JP" dirty="0"/>
              <a:t>MAC</a:t>
            </a:r>
            <a:endParaRPr kumimoji="1" lang="ja-JP" altLang="en-US" dirty="0"/>
          </a:p>
        </p:txBody>
      </p:sp>
      <p:cxnSp>
        <p:nvCxnSpPr>
          <p:cNvPr id="17" name="直線矢印コネクタ 16"/>
          <p:cNvCxnSpPr/>
          <p:nvPr/>
        </p:nvCxnSpPr>
        <p:spPr>
          <a:xfrm flipH="1" flipV="1">
            <a:off x="6222369" y="5031070"/>
            <a:ext cx="271355" cy="8062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9" name="右矢印 18"/>
          <p:cNvSpPr/>
          <p:nvPr/>
        </p:nvSpPr>
        <p:spPr>
          <a:xfrm>
            <a:off x="1619672" y="5957701"/>
            <a:ext cx="504056" cy="184667"/>
          </a:xfrm>
          <a:prstGeom prs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2123728" y="5866239"/>
            <a:ext cx="1296144" cy="369332"/>
          </a:xfrm>
          <a:prstGeom prst="rect">
            <a:avLst/>
          </a:prstGeom>
          <a:noFill/>
        </p:spPr>
        <p:txBody>
          <a:bodyPr wrap="square" rtlCol="0">
            <a:spAutoFit/>
          </a:bodyPr>
          <a:lstStyle/>
          <a:p>
            <a:r>
              <a:rPr lang="en-US" altLang="ja-JP" dirty="0"/>
              <a:t>MAC</a:t>
            </a:r>
            <a:endParaRPr kumimoji="1" lang="ja-JP" altLang="en-US" dirty="0"/>
          </a:p>
        </p:txBody>
      </p:sp>
      <p:cxnSp>
        <p:nvCxnSpPr>
          <p:cNvPr id="21" name="直線矢印コネクタ 20"/>
          <p:cNvCxnSpPr/>
          <p:nvPr/>
        </p:nvCxnSpPr>
        <p:spPr>
          <a:xfrm flipV="1">
            <a:off x="2605307" y="5059964"/>
            <a:ext cx="454525" cy="777381"/>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2832569" y="5365303"/>
            <a:ext cx="1296144" cy="369332"/>
          </a:xfrm>
          <a:prstGeom prst="rect">
            <a:avLst/>
          </a:prstGeom>
          <a:noFill/>
        </p:spPr>
        <p:txBody>
          <a:bodyPr wrap="square" rtlCol="0">
            <a:spAutoFit/>
          </a:bodyPr>
          <a:lstStyle/>
          <a:p>
            <a:r>
              <a:rPr lang="ja-JP" altLang="en-US" dirty="0"/>
              <a:t>比較</a:t>
            </a:r>
            <a:endParaRPr kumimoji="1" lang="ja-JP" altLang="en-US" dirty="0"/>
          </a:p>
        </p:txBody>
      </p:sp>
      <p:pic>
        <p:nvPicPr>
          <p:cNvPr id="30" name="Picture 2" descr="C:\Users\juda_kazuki\AppData\Local\Microsoft\Windows\Temporary Internet Files\Content.IE5\TVIL1WG9\MC90038383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272" y="4580958"/>
            <a:ext cx="566042" cy="450112"/>
          </a:xfrm>
          <a:prstGeom prst="rect">
            <a:avLst/>
          </a:prstGeom>
          <a:noFill/>
          <a:extLst>
            <a:ext uri="{909E8E84-426E-40DD-AFC4-6F175D3DCCD1}">
              <a14:hiddenFill xmlns:a14="http://schemas.microsoft.com/office/drawing/2010/main">
                <a:solidFill>
                  <a:srgbClr val="FFFFFF"/>
                </a:solidFill>
              </a14:hiddenFill>
            </a:ext>
          </a:extLst>
        </p:spPr>
      </p:pic>
      <p:sp>
        <p:nvSpPr>
          <p:cNvPr id="31" name="テキスト ボックス 30"/>
          <p:cNvSpPr txBox="1"/>
          <p:nvPr/>
        </p:nvSpPr>
        <p:spPr>
          <a:xfrm>
            <a:off x="259226" y="5013474"/>
            <a:ext cx="910134" cy="369332"/>
          </a:xfrm>
          <a:prstGeom prst="rect">
            <a:avLst/>
          </a:prstGeom>
          <a:noFill/>
        </p:spPr>
        <p:txBody>
          <a:bodyPr wrap="square" rtlCol="0">
            <a:spAutoFit/>
          </a:bodyPr>
          <a:lstStyle/>
          <a:p>
            <a:r>
              <a:rPr kumimoji="1" lang="ja-JP" altLang="en-US" dirty="0" smtClean="0"/>
              <a:t>暗号鍵</a:t>
            </a:r>
            <a:endParaRPr kumimoji="1" lang="ja-JP" altLang="en-US" dirty="0"/>
          </a:p>
        </p:txBody>
      </p:sp>
      <p:pic>
        <p:nvPicPr>
          <p:cNvPr id="34" name="Picture 2" descr="C:\Users\juda_kazuki\AppData\Local\Microsoft\Windows\Temporary Internet Files\Content.IE5\TVIL1WG9\MC90038383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63618" y="4592252"/>
            <a:ext cx="566042" cy="450112"/>
          </a:xfrm>
          <a:prstGeom prst="rect">
            <a:avLst/>
          </a:prstGeom>
          <a:noFill/>
          <a:extLst>
            <a:ext uri="{909E8E84-426E-40DD-AFC4-6F175D3DCCD1}">
              <a14:hiddenFill xmlns:a14="http://schemas.microsoft.com/office/drawing/2010/main">
                <a:solidFill>
                  <a:srgbClr val="FFFFFF"/>
                </a:solidFill>
              </a14:hiddenFill>
            </a:ext>
          </a:extLst>
        </p:spPr>
      </p:pic>
      <p:sp>
        <p:nvSpPr>
          <p:cNvPr id="35" name="テキスト ボックス 34"/>
          <p:cNvSpPr txBox="1"/>
          <p:nvPr/>
        </p:nvSpPr>
        <p:spPr>
          <a:xfrm>
            <a:off x="6691572" y="5024768"/>
            <a:ext cx="910134" cy="369332"/>
          </a:xfrm>
          <a:prstGeom prst="rect">
            <a:avLst/>
          </a:prstGeom>
          <a:noFill/>
        </p:spPr>
        <p:txBody>
          <a:bodyPr wrap="square" rtlCol="0">
            <a:spAutoFit/>
          </a:bodyPr>
          <a:lstStyle/>
          <a:p>
            <a:r>
              <a:rPr kumimoji="1" lang="ja-JP" altLang="en-US" dirty="0" smtClean="0"/>
              <a:t>暗号鍵</a:t>
            </a:r>
            <a:endParaRPr kumimoji="1" lang="ja-JP" altLang="en-US" dirty="0"/>
          </a:p>
        </p:txBody>
      </p:sp>
    </p:spTree>
    <p:custDataLst>
      <p:tags r:id="rId1"/>
    </p:custDataLst>
    <p:extLst>
      <p:ext uri="{BB962C8B-B14F-4D97-AF65-F5344CB8AC3E}">
        <p14:creationId xmlns:p14="http://schemas.microsoft.com/office/powerpoint/2010/main" val="4291385896"/>
      </p:ext>
    </p:extLst>
  </p:cSld>
  <p:clrMapOvr>
    <a:masterClrMapping/>
  </p:clrMapOvr>
  <mc:AlternateContent xmlns:mc="http://schemas.openxmlformats.org/markup-compatibility/2006" xmlns:p14="http://schemas.microsoft.com/office/powerpoint/2010/main">
    <mc:Choice Requires="p14">
      <p:transition spd="slow" p14:dur="2000" advTm="79087"/>
    </mc:Choice>
    <mc:Fallback xmlns="">
      <p:transition spd="slow" advTm="790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fade">
                                      <p:cBhvr>
                                        <p:cTn id="13" dur="500"/>
                                        <p:tgtEl>
                                          <p:spTgt spid="39"/>
                                        </p:tgtEl>
                                      </p:cBhvr>
                                    </p:animEffect>
                                  </p:childTnLst>
                                </p:cTn>
                              </p:par>
                              <p:par>
                                <p:cTn id="14" presetID="10"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500"/>
                                        <p:tgtEl>
                                          <p:spTgt spid="2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500"/>
                                        <p:tgtEl>
                                          <p:spTgt spid="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12"/>
                                        </p:tgtEl>
                                      </p:cBhvr>
                                    </p:animEffect>
                                    <p:set>
                                      <p:cBhvr>
                                        <p:cTn id="35" dur="1" fill="hold">
                                          <p:stCondLst>
                                            <p:cond delay="499"/>
                                          </p:stCondLst>
                                        </p:cTn>
                                        <p:tgtEl>
                                          <p:spTgt spid="12"/>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39"/>
                                        </p:tgtEl>
                                      </p:cBhvr>
                                    </p:animEffect>
                                    <p:set>
                                      <p:cBhvr>
                                        <p:cTn id="38" dur="1" fill="hold">
                                          <p:stCondLst>
                                            <p:cond delay="499"/>
                                          </p:stCondLst>
                                        </p:cTn>
                                        <p:tgtEl>
                                          <p:spTgt spid="39"/>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13"/>
                                        </p:tgtEl>
                                      </p:cBhvr>
                                    </p:animEffect>
                                    <p:set>
                                      <p:cBhvr>
                                        <p:cTn id="41" dur="1" fill="hold">
                                          <p:stCondLst>
                                            <p:cond delay="499"/>
                                          </p:stCondLst>
                                        </p:cTn>
                                        <p:tgtEl>
                                          <p:spTgt spid="13"/>
                                        </p:tgtEl>
                                        <p:attrNameLst>
                                          <p:attrName>style.visibility</p:attrName>
                                        </p:attrNameLst>
                                      </p:cBhvr>
                                      <p:to>
                                        <p:strVal val="hidden"/>
                                      </p:to>
                                    </p:set>
                                  </p:childTnLst>
                                </p:cTn>
                              </p:par>
                              <p:par>
                                <p:cTn id="42" presetID="10" presetClass="entr" presetSubtype="0" fill="hold"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500"/>
                                        <p:tgtEl>
                                          <p:spTgt spid="17"/>
                                        </p:tgtEl>
                                      </p:cBhvr>
                                    </p:animEffect>
                                  </p:childTnLst>
                                </p:cTn>
                              </p:par>
                              <p:par>
                                <p:cTn id="45" presetID="10" presetClass="entr" presetSubtype="0"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500"/>
                                        <p:tgtEl>
                                          <p:spTgt spid="33"/>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fade">
                                      <p:cBhvr>
                                        <p:cTn id="53" dur="500"/>
                                        <p:tgtEl>
                                          <p:spTgt spid="29"/>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fade">
                                      <p:cBhvr>
                                        <p:cTn id="61" dur="500"/>
                                        <p:tgtEl>
                                          <p:spTgt spid="7"/>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500"/>
                                        <p:tgtEl>
                                          <p:spTgt spid="1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fade">
                                      <p:cBhvr>
                                        <p:cTn id="72" dur="500"/>
                                        <p:tgtEl>
                                          <p:spTgt spid="21"/>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fade">
                                      <p:cBhvr>
                                        <p:cTn id="7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p:bldP spid="12" grpId="1"/>
      <p:bldP spid="39" grpId="0" animBg="1"/>
      <p:bldP spid="39" grpId="1" animBg="1"/>
      <p:bldP spid="29" grpId="0" animBg="1"/>
      <p:bldP spid="10" grpId="0" animBg="1"/>
      <p:bldP spid="33" grpId="0"/>
      <p:bldP spid="7" grpId="0" animBg="1"/>
      <p:bldP spid="24" grpId="0" animBg="1"/>
      <p:bldP spid="14" grpId="0" animBg="1"/>
      <p:bldP spid="15" grpId="0"/>
      <p:bldP spid="19" grpId="0" animBg="1"/>
      <p:bldP spid="32" grpId="0"/>
      <p:bldP spid="36" grpId="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a:t>RT</a:t>
            </a:r>
            <a:r>
              <a:rPr lang="ja-JP" altLang="en-US" sz="2800" dirty="0"/>
              <a:t>ランタイムで</a:t>
            </a:r>
            <a:r>
              <a:rPr lang="ja-JP" altLang="en-US" sz="2800" dirty="0" smtClean="0"/>
              <a:t>リクエストおよびレスポンス</a:t>
            </a:r>
            <a:r>
              <a:rPr lang="ja-JP" altLang="en-US" sz="2800" dirty="0"/>
              <a:t>の</a:t>
            </a:r>
            <a:r>
              <a:rPr lang="ja-JP" altLang="en-US" sz="2800" dirty="0" smtClean="0"/>
              <a:t>整合性をチェック</a:t>
            </a:r>
            <a:endParaRPr lang="en-US" altLang="ja-JP" sz="2800" dirty="0" smtClean="0"/>
          </a:p>
          <a:p>
            <a:pPr lvl="1"/>
            <a:r>
              <a:rPr lang="ja-JP" altLang="en-US" sz="2400" dirty="0"/>
              <a:t>管理</a:t>
            </a:r>
            <a:r>
              <a:rPr lang="en-US" altLang="ja-JP" sz="2400" dirty="0"/>
              <a:t>VM</a:t>
            </a:r>
            <a:r>
              <a:rPr lang="ja-JP" altLang="en-US" sz="2400" dirty="0"/>
              <a:t>で改ざんされる危険がある</a:t>
            </a:r>
            <a:r>
              <a:rPr lang="ja-JP" altLang="en-US" sz="2400" dirty="0" smtClean="0"/>
              <a:t>ため</a:t>
            </a:r>
            <a:endParaRPr lang="en-US" altLang="ja-JP" sz="2400" dirty="0" smtClean="0"/>
          </a:p>
          <a:p>
            <a:pPr lvl="1"/>
            <a:r>
              <a:rPr lang="en-US" altLang="ja-JP" sz="2400" dirty="0"/>
              <a:t>RT</a:t>
            </a:r>
            <a:r>
              <a:rPr lang="ja-JP" altLang="en-US" sz="2400" dirty="0"/>
              <a:t>モジュールでリクエストとレスポンスの</a:t>
            </a:r>
            <a:r>
              <a:rPr lang="en-US" altLang="ja-JP" sz="2400" dirty="0"/>
              <a:t>MAC</a:t>
            </a:r>
            <a:r>
              <a:rPr lang="ja-JP" altLang="en-US" sz="2400" dirty="0"/>
              <a:t>を</a:t>
            </a:r>
            <a:r>
              <a:rPr lang="ja-JP" altLang="en-US" sz="2400" dirty="0" smtClean="0"/>
              <a:t>計算</a:t>
            </a:r>
            <a:endParaRPr lang="en-US" altLang="ja-JP" sz="2400" dirty="0" smtClean="0"/>
          </a:p>
          <a:p>
            <a:pPr lvl="2"/>
            <a:r>
              <a:rPr lang="ja-JP" altLang="en-US" sz="2000" dirty="0"/>
              <a:t>リプレイ攻撃対策のため、ノンスを計算に</a:t>
            </a:r>
            <a:r>
              <a:rPr lang="ja-JP" altLang="en-US" sz="2000" dirty="0" smtClean="0"/>
              <a:t>含める</a:t>
            </a:r>
            <a:endParaRPr lang="en-US" altLang="ja-JP" sz="2000" dirty="0" smtClean="0"/>
          </a:p>
          <a:p>
            <a:pPr lvl="1"/>
            <a:r>
              <a:rPr lang="en-US" altLang="ja-JP" sz="2400" dirty="0"/>
              <a:t>RT</a:t>
            </a:r>
            <a:r>
              <a:rPr lang="ja-JP" altLang="en-US" sz="2400" dirty="0"/>
              <a:t>ランタイム</a:t>
            </a:r>
            <a:r>
              <a:rPr lang="ja-JP" altLang="en-US" sz="2400" dirty="0" smtClean="0"/>
              <a:t>で計算した</a:t>
            </a:r>
            <a:r>
              <a:rPr lang="en-US" altLang="ja-JP" sz="2400" dirty="0" smtClean="0"/>
              <a:t>MAC</a:t>
            </a:r>
            <a:r>
              <a:rPr lang="ja-JP" altLang="en-US" sz="2400" dirty="0"/>
              <a:t>と</a:t>
            </a:r>
            <a:r>
              <a:rPr lang="ja-JP" altLang="en-US" sz="2400" dirty="0" smtClean="0"/>
              <a:t>、</a:t>
            </a:r>
            <a:r>
              <a:rPr lang="ja-JP" altLang="en-US" sz="2400" dirty="0"/>
              <a:t>受信した</a:t>
            </a:r>
            <a:r>
              <a:rPr lang="en-US" altLang="ja-JP" sz="2400" dirty="0"/>
              <a:t>MAC</a:t>
            </a:r>
            <a:r>
              <a:rPr lang="ja-JP" altLang="en-US" sz="2400" dirty="0"/>
              <a:t>と比較する</a:t>
            </a:r>
            <a:endParaRPr kumimoji="1" lang="ja-JP" altLang="en-US" sz="2400" dirty="0"/>
          </a:p>
        </p:txBody>
      </p:sp>
      <p:sp>
        <p:nvSpPr>
          <p:cNvPr id="2" name="タイトル 1"/>
          <p:cNvSpPr>
            <a:spLocks noGrp="1"/>
          </p:cNvSpPr>
          <p:nvPr>
            <p:ph type="title"/>
          </p:nvPr>
        </p:nvSpPr>
        <p:spPr/>
        <p:txBody>
          <a:bodyPr>
            <a:normAutofit/>
          </a:bodyPr>
          <a:lstStyle/>
          <a:p>
            <a:r>
              <a:rPr lang="ja-JP" altLang="en-US" sz="3600" dirty="0"/>
              <a:t>メモリ監視の整合性チェック</a:t>
            </a:r>
            <a:endParaRPr kumimoji="1" lang="ja-JP" altLang="en-US" sz="3600" dirty="0"/>
          </a:p>
        </p:txBody>
      </p:sp>
      <p:sp>
        <p:nvSpPr>
          <p:cNvPr id="4" name="角丸四角形 3"/>
          <p:cNvSpPr/>
          <p:nvPr/>
        </p:nvSpPr>
        <p:spPr>
          <a:xfrm>
            <a:off x="3660276" y="4119441"/>
            <a:ext cx="1913017" cy="869430"/>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3744042" y="4518293"/>
            <a:ext cx="1745483" cy="382910"/>
          </a:xfrm>
          <a:prstGeom prst="roundRect">
            <a:avLst>
              <a:gd name="adj" fmla="val 18773"/>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サーバ</a:t>
            </a:r>
            <a:endParaRPr kumimoji="1" lang="ja-JP" altLang="en-US" dirty="0">
              <a:solidFill>
                <a:schemeClr val="tx1"/>
              </a:solidFill>
            </a:endParaRPr>
          </a:p>
        </p:txBody>
      </p:sp>
      <p:sp>
        <p:nvSpPr>
          <p:cNvPr id="6" name="角丸四角形 5"/>
          <p:cNvSpPr/>
          <p:nvPr/>
        </p:nvSpPr>
        <p:spPr>
          <a:xfrm>
            <a:off x="6582696" y="4098222"/>
            <a:ext cx="2304256" cy="1223051"/>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189546" y="3985718"/>
            <a:ext cx="2376264" cy="1243174"/>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80610" y="4087860"/>
            <a:ext cx="1656184" cy="369332"/>
          </a:xfrm>
          <a:prstGeom prst="rect">
            <a:avLst/>
          </a:prstGeom>
          <a:noFill/>
        </p:spPr>
        <p:txBody>
          <a:bodyPr wrap="square" rtlCol="0">
            <a:spAutoFit/>
          </a:bodyPr>
          <a:lstStyle/>
          <a:p>
            <a:pPr algn="ctr"/>
            <a:r>
              <a:rPr lang="en-US" altLang="ja-JP" dirty="0" smtClean="0"/>
              <a:t>RT</a:t>
            </a:r>
            <a:r>
              <a:rPr lang="ja-JP" altLang="en-US" dirty="0" smtClean="0"/>
              <a:t>ランタイム</a:t>
            </a:r>
            <a:endParaRPr lang="en-US" altLang="ja-JP" dirty="0" smtClean="0"/>
          </a:p>
        </p:txBody>
      </p:sp>
      <p:sp>
        <p:nvSpPr>
          <p:cNvPr id="9" name="テキスト ボックス 8"/>
          <p:cNvSpPr txBox="1"/>
          <p:nvPr/>
        </p:nvSpPr>
        <p:spPr>
          <a:xfrm>
            <a:off x="6548826" y="4167311"/>
            <a:ext cx="2532472" cy="369332"/>
          </a:xfrm>
          <a:prstGeom prst="rect">
            <a:avLst/>
          </a:prstGeom>
          <a:noFill/>
        </p:spPr>
        <p:txBody>
          <a:bodyPr wrap="square" rtlCol="0">
            <a:spAutoFit/>
          </a:bodyPr>
          <a:lstStyle/>
          <a:p>
            <a:pPr algn="ctr"/>
            <a:r>
              <a:rPr lang="en-US" altLang="ja-JP" dirty="0" smtClean="0"/>
              <a:t>RT</a:t>
            </a:r>
            <a:r>
              <a:rPr lang="ja-JP" altLang="en-US" dirty="0" smtClean="0"/>
              <a:t>モジュール</a:t>
            </a:r>
            <a:endParaRPr kumimoji="1" lang="en-US" altLang="ja-JP" dirty="0" smtClean="0"/>
          </a:p>
        </p:txBody>
      </p:sp>
      <p:sp>
        <p:nvSpPr>
          <p:cNvPr id="10" name="テキスト ボックス 9"/>
          <p:cNvSpPr txBox="1"/>
          <p:nvPr/>
        </p:nvSpPr>
        <p:spPr>
          <a:xfrm>
            <a:off x="3993731" y="4123974"/>
            <a:ext cx="1246106"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11" name="右矢印 10"/>
          <p:cNvSpPr/>
          <p:nvPr/>
        </p:nvSpPr>
        <p:spPr>
          <a:xfrm>
            <a:off x="2570766" y="4605562"/>
            <a:ext cx="1178232" cy="244053"/>
          </a:xfrm>
          <a:prstGeom prs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509022" y="3995608"/>
            <a:ext cx="1246636" cy="646331"/>
          </a:xfrm>
          <a:prstGeom prst="rect">
            <a:avLst/>
          </a:prstGeom>
          <a:noFill/>
          <a:ln w="19050">
            <a:noFill/>
          </a:ln>
        </p:spPr>
        <p:txBody>
          <a:bodyPr wrap="square" rtlCol="0">
            <a:spAutoFit/>
          </a:bodyPr>
          <a:lstStyle/>
          <a:p>
            <a:pPr algn="ctr"/>
            <a:r>
              <a:rPr kumimoji="1" lang="ja-JP" altLang="en-US" dirty="0" smtClean="0"/>
              <a:t>リクエスト</a:t>
            </a:r>
            <a:endParaRPr kumimoji="1" lang="en-US" altLang="ja-JP" dirty="0" smtClean="0"/>
          </a:p>
          <a:p>
            <a:pPr algn="ctr"/>
            <a:r>
              <a:rPr lang="ja-JP" altLang="en-US" dirty="0"/>
              <a:t>ノンス</a:t>
            </a:r>
            <a:endParaRPr kumimoji="1" lang="en-US" altLang="ja-JP" dirty="0" smtClean="0"/>
          </a:p>
        </p:txBody>
      </p:sp>
      <p:sp>
        <p:nvSpPr>
          <p:cNvPr id="13" name="テキスト ボックス 40"/>
          <p:cNvSpPr txBox="1"/>
          <p:nvPr/>
        </p:nvSpPr>
        <p:spPr>
          <a:xfrm>
            <a:off x="5515516" y="4063417"/>
            <a:ext cx="1111375" cy="646331"/>
          </a:xfrm>
          <a:prstGeom prst="rect">
            <a:avLst/>
          </a:prstGeom>
          <a:solidFill>
            <a:schemeClr val="bg1">
              <a:alpha val="48000"/>
            </a:schemeClr>
          </a:solidFill>
          <a:ln w="1905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リクエスト</a:t>
            </a:r>
            <a:endParaRPr kumimoji="1" lang="en-US" altLang="ja-JP" dirty="0" smtClean="0"/>
          </a:p>
          <a:p>
            <a:pPr algn="ctr"/>
            <a:r>
              <a:rPr lang="ja-JP" altLang="en-US" dirty="0"/>
              <a:t>ノンス</a:t>
            </a:r>
            <a:endParaRPr kumimoji="1" lang="en-US" altLang="ja-JP" dirty="0" smtClean="0"/>
          </a:p>
        </p:txBody>
      </p:sp>
      <p:sp>
        <p:nvSpPr>
          <p:cNvPr id="14" name="テキスト ボックス 40"/>
          <p:cNvSpPr txBox="1"/>
          <p:nvPr/>
        </p:nvSpPr>
        <p:spPr>
          <a:xfrm>
            <a:off x="2458388" y="4028812"/>
            <a:ext cx="1248891" cy="646331"/>
          </a:xfrm>
          <a:prstGeom prst="rect">
            <a:avLst/>
          </a:prstGeom>
          <a:solidFill>
            <a:schemeClr val="bg1">
              <a:alpha val="48000"/>
            </a:schemeClr>
          </a:solidFill>
          <a:ln w="1905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smtClean="0"/>
              <a:t>レスポンス</a:t>
            </a:r>
            <a:endParaRPr lang="en-US" altLang="ja-JP" dirty="0"/>
          </a:p>
          <a:p>
            <a:pPr algn="ctr"/>
            <a:r>
              <a:rPr lang="en-US" altLang="ja-JP" dirty="0"/>
              <a:t>MAC</a:t>
            </a:r>
            <a:endParaRPr kumimoji="1" lang="en-US" altLang="ja-JP" dirty="0" smtClean="0"/>
          </a:p>
        </p:txBody>
      </p:sp>
      <p:sp>
        <p:nvSpPr>
          <p:cNvPr id="15" name="左矢印 14"/>
          <p:cNvSpPr/>
          <p:nvPr/>
        </p:nvSpPr>
        <p:spPr>
          <a:xfrm>
            <a:off x="2517689" y="4624559"/>
            <a:ext cx="1192764" cy="205379"/>
          </a:xfrm>
          <a:prstGeom prst="lef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447885" y="4028812"/>
            <a:ext cx="1246636" cy="646331"/>
          </a:xfrm>
          <a:prstGeom prst="rect">
            <a:avLst/>
          </a:prstGeom>
          <a:noFill/>
          <a:ln w="19050">
            <a:noFill/>
          </a:ln>
        </p:spPr>
        <p:txBody>
          <a:bodyPr wrap="square" rtlCol="0">
            <a:spAutoFit/>
          </a:bodyPr>
          <a:lstStyle/>
          <a:p>
            <a:pPr algn="ctr"/>
            <a:r>
              <a:rPr lang="ja-JP" altLang="en-US" dirty="0"/>
              <a:t>レスポンス</a:t>
            </a:r>
            <a:endParaRPr kumimoji="1" lang="en-US" altLang="ja-JP" dirty="0" smtClean="0"/>
          </a:p>
          <a:p>
            <a:pPr algn="ctr"/>
            <a:r>
              <a:rPr lang="en-US" altLang="ja-JP" dirty="0"/>
              <a:t>MAC</a:t>
            </a:r>
            <a:endParaRPr kumimoji="1" lang="ja-JP" altLang="en-US" dirty="0"/>
          </a:p>
        </p:txBody>
      </p:sp>
      <p:cxnSp>
        <p:nvCxnSpPr>
          <p:cNvPr id="17" name="直線矢印コネクタ 16"/>
          <p:cNvCxnSpPr>
            <a:stCxn id="5" idx="3"/>
            <a:endCxn id="6" idx="1"/>
          </p:cNvCxnSpPr>
          <p:nvPr/>
        </p:nvCxnSpPr>
        <p:spPr>
          <a:xfrm>
            <a:off x="5489525" y="4709748"/>
            <a:ext cx="1093171"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a:off x="5455656" y="4711365"/>
            <a:ext cx="1093171"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374957" y="5404574"/>
            <a:ext cx="1244715" cy="1200329"/>
          </a:xfrm>
          <a:prstGeom prst="rect">
            <a:avLst/>
          </a:prstGeom>
          <a:solidFill>
            <a:schemeClr val="bg1"/>
          </a:solidFill>
          <a:ln>
            <a:solidFill>
              <a:schemeClr val="tx1"/>
            </a:solidFill>
          </a:ln>
        </p:spPr>
        <p:txBody>
          <a:bodyPr wrap="square" rtlCol="0">
            <a:spAutoFit/>
          </a:bodyPr>
          <a:lstStyle/>
          <a:p>
            <a:r>
              <a:rPr kumimoji="1" lang="ja-JP" altLang="en-US" dirty="0" smtClean="0"/>
              <a:t>リクエスト</a:t>
            </a:r>
            <a:endParaRPr kumimoji="1" lang="en-US" altLang="ja-JP" dirty="0" smtClean="0"/>
          </a:p>
          <a:p>
            <a:r>
              <a:rPr lang="ja-JP" altLang="en-US" dirty="0" smtClean="0"/>
              <a:t>レスポンス</a:t>
            </a:r>
            <a:endParaRPr lang="en-US" altLang="ja-JP" dirty="0" smtClean="0"/>
          </a:p>
          <a:p>
            <a:r>
              <a:rPr kumimoji="1" lang="ja-JP" altLang="en-US" dirty="0"/>
              <a:t>暗号</a:t>
            </a:r>
            <a:r>
              <a:rPr kumimoji="1" lang="ja-JP" altLang="en-US" dirty="0" smtClean="0"/>
              <a:t>鍵</a:t>
            </a:r>
            <a:endParaRPr kumimoji="1" lang="en-US" altLang="ja-JP" dirty="0" smtClean="0"/>
          </a:p>
          <a:p>
            <a:r>
              <a:rPr lang="ja-JP" altLang="en-US" dirty="0" smtClean="0"/>
              <a:t>ノンス</a:t>
            </a:r>
            <a:endParaRPr kumimoji="1" lang="ja-JP" altLang="en-US" dirty="0"/>
          </a:p>
        </p:txBody>
      </p:sp>
      <p:sp>
        <p:nvSpPr>
          <p:cNvPr id="27" name="テキスト ボックス 26"/>
          <p:cNvSpPr txBox="1"/>
          <p:nvPr/>
        </p:nvSpPr>
        <p:spPr>
          <a:xfrm>
            <a:off x="7652978" y="5404574"/>
            <a:ext cx="1244715" cy="1200329"/>
          </a:xfrm>
          <a:prstGeom prst="rect">
            <a:avLst/>
          </a:prstGeom>
          <a:solidFill>
            <a:schemeClr val="bg1"/>
          </a:solidFill>
          <a:ln>
            <a:solidFill>
              <a:schemeClr val="tx1"/>
            </a:solidFill>
          </a:ln>
        </p:spPr>
        <p:txBody>
          <a:bodyPr wrap="square" rtlCol="0">
            <a:spAutoFit/>
          </a:bodyPr>
          <a:lstStyle/>
          <a:p>
            <a:r>
              <a:rPr kumimoji="1" lang="ja-JP" altLang="en-US" dirty="0" smtClean="0"/>
              <a:t>リクエスト</a:t>
            </a:r>
            <a:endParaRPr kumimoji="1" lang="en-US" altLang="ja-JP" dirty="0" smtClean="0"/>
          </a:p>
          <a:p>
            <a:r>
              <a:rPr lang="ja-JP" altLang="en-US" dirty="0" smtClean="0"/>
              <a:t>レスポンス</a:t>
            </a:r>
            <a:endParaRPr lang="en-US" altLang="ja-JP" dirty="0" smtClean="0"/>
          </a:p>
          <a:p>
            <a:r>
              <a:rPr kumimoji="1" lang="ja-JP" altLang="en-US" dirty="0"/>
              <a:t>暗号</a:t>
            </a:r>
            <a:r>
              <a:rPr kumimoji="1" lang="ja-JP" altLang="en-US" dirty="0" smtClean="0"/>
              <a:t>鍵</a:t>
            </a:r>
            <a:endParaRPr kumimoji="1" lang="en-US" altLang="ja-JP" dirty="0" smtClean="0"/>
          </a:p>
          <a:p>
            <a:r>
              <a:rPr lang="ja-JP" altLang="en-US" dirty="0"/>
              <a:t>ノンス</a:t>
            </a:r>
            <a:endParaRPr kumimoji="1" lang="ja-JP" altLang="en-US" dirty="0"/>
          </a:p>
        </p:txBody>
      </p:sp>
      <p:sp>
        <p:nvSpPr>
          <p:cNvPr id="28" name="左矢印 27"/>
          <p:cNvSpPr/>
          <p:nvPr/>
        </p:nvSpPr>
        <p:spPr>
          <a:xfrm>
            <a:off x="7206343" y="5818331"/>
            <a:ext cx="446635" cy="186407"/>
          </a:xfrm>
          <a:prstGeom prst="lef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6133516" y="5773035"/>
            <a:ext cx="1296144" cy="369332"/>
          </a:xfrm>
          <a:prstGeom prst="rect">
            <a:avLst/>
          </a:prstGeom>
          <a:noFill/>
        </p:spPr>
        <p:txBody>
          <a:bodyPr wrap="square" rtlCol="0">
            <a:spAutoFit/>
          </a:bodyPr>
          <a:lstStyle/>
          <a:p>
            <a:pPr algn="ctr"/>
            <a:r>
              <a:rPr lang="en-US" altLang="ja-JP" dirty="0"/>
              <a:t>MAC</a:t>
            </a:r>
            <a:endParaRPr kumimoji="1" lang="ja-JP" altLang="en-US" dirty="0"/>
          </a:p>
        </p:txBody>
      </p:sp>
      <p:sp>
        <p:nvSpPr>
          <p:cNvPr id="30" name="右矢印 29"/>
          <p:cNvSpPr/>
          <p:nvPr/>
        </p:nvSpPr>
        <p:spPr>
          <a:xfrm>
            <a:off x="1619672" y="5773035"/>
            <a:ext cx="504056" cy="184667"/>
          </a:xfrm>
          <a:prstGeom prs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2123728" y="5681573"/>
            <a:ext cx="1296144" cy="369332"/>
          </a:xfrm>
          <a:prstGeom prst="rect">
            <a:avLst/>
          </a:prstGeom>
          <a:noFill/>
        </p:spPr>
        <p:txBody>
          <a:bodyPr wrap="square" rtlCol="0">
            <a:spAutoFit/>
          </a:bodyPr>
          <a:lstStyle/>
          <a:p>
            <a:r>
              <a:rPr lang="en-US" altLang="ja-JP" dirty="0"/>
              <a:t>MAC</a:t>
            </a:r>
            <a:endParaRPr kumimoji="1" lang="ja-JP" altLang="en-US" dirty="0"/>
          </a:p>
        </p:txBody>
      </p:sp>
      <p:cxnSp>
        <p:nvCxnSpPr>
          <p:cNvPr id="32" name="直線矢印コネクタ 31"/>
          <p:cNvCxnSpPr/>
          <p:nvPr/>
        </p:nvCxnSpPr>
        <p:spPr>
          <a:xfrm flipH="1" flipV="1">
            <a:off x="6245371" y="4865065"/>
            <a:ext cx="271355" cy="8062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V="1">
            <a:off x="2628309" y="4893959"/>
            <a:ext cx="454525" cy="777381"/>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2855571" y="5199298"/>
            <a:ext cx="1296144" cy="369332"/>
          </a:xfrm>
          <a:prstGeom prst="rect">
            <a:avLst/>
          </a:prstGeom>
          <a:noFill/>
        </p:spPr>
        <p:txBody>
          <a:bodyPr wrap="square" rtlCol="0">
            <a:spAutoFit/>
          </a:bodyPr>
          <a:lstStyle/>
          <a:p>
            <a:r>
              <a:rPr lang="ja-JP" altLang="en-US" dirty="0"/>
              <a:t>比較</a:t>
            </a:r>
            <a:endParaRPr kumimoji="1" lang="ja-JP" altLang="en-US" dirty="0"/>
          </a:p>
        </p:txBody>
      </p:sp>
      <p:pic>
        <p:nvPicPr>
          <p:cNvPr id="35"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957" y="4399503"/>
            <a:ext cx="566042" cy="45011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3081" y="4412434"/>
            <a:ext cx="566042" cy="450112"/>
          </a:xfrm>
          <a:prstGeom prst="rect">
            <a:avLst/>
          </a:prstGeom>
          <a:noFill/>
          <a:extLst>
            <a:ext uri="{909E8E84-426E-40DD-AFC4-6F175D3DCCD1}">
              <a14:hiddenFill xmlns:a14="http://schemas.microsoft.com/office/drawing/2010/main">
                <a:solidFill>
                  <a:srgbClr val="FFFFFF"/>
                </a:solidFill>
              </a14:hiddenFill>
            </a:ext>
          </a:extLst>
        </p:spPr>
      </p:pic>
      <p:sp>
        <p:nvSpPr>
          <p:cNvPr id="37" name="テキスト ボックス 36"/>
          <p:cNvSpPr txBox="1"/>
          <p:nvPr/>
        </p:nvSpPr>
        <p:spPr>
          <a:xfrm>
            <a:off x="202911" y="4832019"/>
            <a:ext cx="910134" cy="369332"/>
          </a:xfrm>
          <a:prstGeom prst="rect">
            <a:avLst/>
          </a:prstGeom>
          <a:noFill/>
        </p:spPr>
        <p:txBody>
          <a:bodyPr wrap="square" rtlCol="0">
            <a:spAutoFit/>
          </a:bodyPr>
          <a:lstStyle/>
          <a:p>
            <a:r>
              <a:rPr kumimoji="1" lang="ja-JP" altLang="en-US" dirty="0" smtClean="0"/>
              <a:t>暗号鍵</a:t>
            </a:r>
            <a:endParaRPr kumimoji="1" lang="ja-JP" altLang="en-US" dirty="0"/>
          </a:p>
        </p:txBody>
      </p:sp>
      <p:sp>
        <p:nvSpPr>
          <p:cNvPr id="38" name="テキスト ボックス 37"/>
          <p:cNvSpPr txBox="1"/>
          <p:nvPr/>
        </p:nvSpPr>
        <p:spPr>
          <a:xfrm>
            <a:off x="6626891" y="4862546"/>
            <a:ext cx="910134" cy="369332"/>
          </a:xfrm>
          <a:prstGeom prst="rect">
            <a:avLst/>
          </a:prstGeom>
          <a:noFill/>
        </p:spPr>
        <p:txBody>
          <a:bodyPr wrap="square" rtlCol="0">
            <a:spAutoFit/>
          </a:bodyPr>
          <a:lstStyle/>
          <a:p>
            <a:r>
              <a:rPr kumimoji="1" lang="ja-JP" altLang="en-US" dirty="0" smtClean="0"/>
              <a:t>暗号鍵</a:t>
            </a:r>
            <a:endParaRPr kumimoji="1" lang="ja-JP" altLang="en-US" dirty="0"/>
          </a:p>
        </p:txBody>
      </p:sp>
    </p:spTree>
    <p:extLst>
      <p:ext uri="{BB962C8B-B14F-4D97-AF65-F5344CB8AC3E}">
        <p14:creationId xmlns:p14="http://schemas.microsoft.com/office/powerpoint/2010/main" val="3988785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12"/>
                                        </p:tgtEl>
                                      </p:cBhvr>
                                    </p:animEffect>
                                    <p:set>
                                      <p:cBhvr>
                                        <p:cTn id="35" dur="1" fill="hold">
                                          <p:stCondLst>
                                            <p:cond delay="499"/>
                                          </p:stCondLst>
                                        </p:cTn>
                                        <p:tgtEl>
                                          <p:spTgt spid="12"/>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13"/>
                                        </p:tgtEl>
                                      </p:cBhvr>
                                    </p:animEffect>
                                    <p:set>
                                      <p:cBhvr>
                                        <p:cTn id="38" dur="1" fill="hold">
                                          <p:stCondLst>
                                            <p:cond delay="499"/>
                                          </p:stCondLst>
                                        </p:cTn>
                                        <p:tgtEl>
                                          <p:spTgt spid="13"/>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17"/>
                                        </p:tgtEl>
                                      </p:cBhvr>
                                    </p:animEffect>
                                    <p:set>
                                      <p:cBhvr>
                                        <p:cTn id="41" dur="1" fill="hold">
                                          <p:stCondLst>
                                            <p:cond delay="499"/>
                                          </p:stCondLst>
                                        </p:cTn>
                                        <p:tgtEl>
                                          <p:spTgt spid="17"/>
                                        </p:tgtEl>
                                        <p:attrNameLst>
                                          <p:attrName>style.visibility</p:attrName>
                                        </p:attrNameLst>
                                      </p:cBhvr>
                                      <p:to>
                                        <p:strVal val="hidden"/>
                                      </p:to>
                                    </p:set>
                                  </p:childTnLst>
                                </p:cTn>
                              </p:par>
                              <p:par>
                                <p:cTn id="42" presetID="10" presetClass="entr" presetSubtype="0" fill="hold" nodeType="with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par>
                                <p:cTn id="45" presetID="10" presetClass="entr" presetSubtype="0"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500"/>
                                        <p:tgtEl>
                                          <p:spTgt spid="1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500"/>
                                        <p:tgtEl>
                                          <p:spTgt spid="14"/>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500"/>
                                        <p:tgtEl>
                                          <p:spTgt spid="15"/>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500"/>
                                        <p:tgtEl>
                                          <p:spTgt spid="26"/>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fade">
                                      <p:cBhvr>
                                        <p:cTn id="64" dur="500"/>
                                        <p:tgtEl>
                                          <p:spTgt spid="30"/>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fade">
                                      <p:cBhvr>
                                        <p:cTn id="72" dur="500"/>
                                        <p:tgtEl>
                                          <p:spTgt spid="33"/>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34"/>
                                        </p:tgtEl>
                                        <p:attrNameLst>
                                          <p:attrName>style.visibility</p:attrName>
                                        </p:attrNameLst>
                                      </p:cBhvr>
                                      <p:to>
                                        <p:strVal val="visible"/>
                                      </p:to>
                                    </p:set>
                                    <p:animEffect transition="in" filter="fade">
                                      <p:cBhvr>
                                        <p:cTn id="7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p:bldP spid="12" grpId="1"/>
      <p:bldP spid="13" grpId="0" animBg="1"/>
      <p:bldP spid="13" grpId="1" animBg="1"/>
      <p:bldP spid="14" grpId="0" animBg="1"/>
      <p:bldP spid="15" grpId="0" animBg="1"/>
      <p:bldP spid="16" grpId="0"/>
      <p:bldP spid="26" grpId="0" animBg="1"/>
      <p:bldP spid="27" grpId="0" animBg="1"/>
      <p:bldP spid="28" grpId="0" animBg="1"/>
      <p:bldP spid="29" grpId="0"/>
      <p:bldP spid="30" grpId="0" animBg="1"/>
      <p:bldP spid="31" grpId="0"/>
      <p:bldP spid="34" grpId="0"/>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 name="雲 23"/>
          <p:cNvSpPr/>
          <p:nvPr/>
        </p:nvSpPr>
        <p:spPr>
          <a:xfrm>
            <a:off x="3707904" y="3558442"/>
            <a:ext cx="4824536" cy="3121616"/>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ja-JP" altLang="en-US" dirty="0"/>
              <a:t>監視</a:t>
            </a:r>
            <a:r>
              <a:rPr lang="ja-JP" altLang="en-US" dirty="0" smtClean="0"/>
              <a:t>ホストと</a:t>
            </a:r>
            <a:r>
              <a:rPr lang="en-US" altLang="ja-JP" dirty="0" smtClean="0"/>
              <a:t>VMM</a:t>
            </a:r>
            <a:r>
              <a:rPr lang="ja-JP" altLang="en-US" dirty="0" smtClean="0"/>
              <a:t>の間で</a:t>
            </a:r>
            <a:r>
              <a:rPr kumimoji="1" lang="ja-JP" altLang="en-US" dirty="0" smtClean="0"/>
              <a:t>暗号鍵を安全に共有</a:t>
            </a:r>
            <a:endParaRPr kumimoji="1" lang="en-US" altLang="ja-JP" dirty="0" smtClean="0"/>
          </a:p>
          <a:p>
            <a:pPr lvl="1"/>
            <a:r>
              <a:rPr lang="ja-JP" altLang="en-US" dirty="0"/>
              <a:t>監視ホスト</a:t>
            </a:r>
            <a:r>
              <a:rPr lang="ja-JP" altLang="en-US" dirty="0" smtClean="0"/>
              <a:t>が生成した暗号鍵を</a:t>
            </a:r>
            <a:r>
              <a:rPr lang="en-US" altLang="ja-JP" dirty="0" smtClean="0"/>
              <a:t>VMM</a:t>
            </a:r>
            <a:r>
              <a:rPr lang="ja-JP" altLang="en-US" dirty="0" smtClean="0"/>
              <a:t>の公開鍵で暗号化</a:t>
            </a:r>
            <a:endParaRPr lang="en-US" altLang="ja-JP" dirty="0" smtClean="0"/>
          </a:p>
          <a:p>
            <a:pPr lvl="1"/>
            <a:r>
              <a:rPr lang="ja-JP" altLang="en-US" dirty="0" smtClean="0"/>
              <a:t>管理</a:t>
            </a:r>
            <a:r>
              <a:rPr lang="en-US" altLang="ja-JP" dirty="0" smtClean="0"/>
              <a:t>VM</a:t>
            </a:r>
            <a:r>
              <a:rPr lang="ja-JP" altLang="en-US" dirty="0" smtClean="0"/>
              <a:t>経由で</a:t>
            </a:r>
            <a:r>
              <a:rPr lang="en-US" altLang="ja-JP" dirty="0" smtClean="0"/>
              <a:t>VMM</a:t>
            </a:r>
            <a:r>
              <a:rPr lang="ja-JP" altLang="en-US" dirty="0" smtClean="0"/>
              <a:t>に送信し、</a:t>
            </a:r>
            <a:r>
              <a:rPr lang="en-US" altLang="ja-JP" dirty="0" smtClean="0"/>
              <a:t>VMM</a:t>
            </a:r>
            <a:r>
              <a:rPr lang="ja-JP" altLang="en-US" dirty="0" smtClean="0"/>
              <a:t>の秘密鍵で復号</a:t>
            </a:r>
            <a:endParaRPr lang="en-US" altLang="ja-JP" dirty="0" smtClean="0"/>
          </a:p>
          <a:p>
            <a:pPr lvl="2"/>
            <a:r>
              <a:rPr lang="ja-JP" altLang="en-US" dirty="0"/>
              <a:t>メモリデータ</a:t>
            </a:r>
            <a:r>
              <a:rPr lang="ja-JP" altLang="en-US" dirty="0" smtClean="0"/>
              <a:t>の暗号化および</a:t>
            </a:r>
            <a:r>
              <a:rPr lang="en-US" altLang="ja-JP" dirty="0" smtClean="0"/>
              <a:t>MAC</a:t>
            </a:r>
            <a:r>
              <a:rPr lang="ja-JP" altLang="en-US" dirty="0" smtClean="0"/>
              <a:t>の計算に用いる</a:t>
            </a:r>
            <a:endParaRPr lang="en-US" altLang="ja-JP" dirty="0" smtClean="0"/>
          </a:p>
          <a:p>
            <a:pPr lvl="1"/>
            <a:r>
              <a:rPr lang="ja-JP" altLang="en-US" dirty="0" smtClean="0"/>
              <a:t>ユーザ</a:t>
            </a:r>
            <a:r>
              <a:rPr lang="en-US" altLang="ja-JP" dirty="0" smtClean="0"/>
              <a:t>VM</a:t>
            </a:r>
            <a:r>
              <a:rPr lang="ja-JP" altLang="en-US" dirty="0" smtClean="0"/>
              <a:t>はディスク暗号化の鍵を</a:t>
            </a:r>
            <a:r>
              <a:rPr lang="en-US" altLang="ja-JP" dirty="0" smtClean="0"/>
              <a:t>VMM</a:t>
            </a:r>
            <a:r>
              <a:rPr lang="ja-JP" altLang="en-US" dirty="0" smtClean="0"/>
              <a:t>から取得</a:t>
            </a:r>
            <a:endParaRPr lang="en-US" altLang="ja-JP" dirty="0" smtClean="0"/>
          </a:p>
        </p:txBody>
      </p:sp>
      <p:sp>
        <p:nvSpPr>
          <p:cNvPr id="3" name="タイトル 2"/>
          <p:cNvSpPr>
            <a:spLocks noGrp="1"/>
          </p:cNvSpPr>
          <p:nvPr>
            <p:ph type="title"/>
          </p:nvPr>
        </p:nvSpPr>
        <p:spPr/>
        <p:txBody>
          <a:bodyPr/>
          <a:lstStyle/>
          <a:p>
            <a:r>
              <a:rPr kumimoji="1" lang="ja-JP" altLang="en-US" dirty="0" smtClean="0"/>
              <a:t>鍵管理</a:t>
            </a:r>
            <a:endParaRPr kumimoji="1" lang="ja-JP" altLang="en-US" dirty="0"/>
          </a:p>
        </p:txBody>
      </p:sp>
      <p:sp>
        <p:nvSpPr>
          <p:cNvPr id="4" name="角丸四角形 3"/>
          <p:cNvSpPr/>
          <p:nvPr/>
        </p:nvSpPr>
        <p:spPr>
          <a:xfrm>
            <a:off x="1757475" y="5742087"/>
            <a:ext cx="1656184" cy="1008112"/>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角丸四角形 4"/>
          <p:cNvSpPr/>
          <p:nvPr/>
        </p:nvSpPr>
        <p:spPr>
          <a:xfrm>
            <a:off x="2045507" y="6246143"/>
            <a:ext cx="1080120" cy="432048"/>
          </a:xfrm>
          <a:prstGeom prst="round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公開鍵</a:t>
            </a:r>
            <a:endParaRPr kumimoji="1" lang="ja-JP" altLang="en-US" dirty="0">
              <a:solidFill>
                <a:schemeClr val="tx1"/>
              </a:solidFill>
            </a:endParaRPr>
          </a:p>
        </p:txBody>
      </p:sp>
      <p:sp>
        <p:nvSpPr>
          <p:cNvPr id="6" name="テキスト ボックス 5"/>
          <p:cNvSpPr txBox="1"/>
          <p:nvPr/>
        </p:nvSpPr>
        <p:spPr>
          <a:xfrm>
            <a:off x="1973499" y="5796119"/>
            <a:ext cx="1224136" cy="369332"/>
          </a:xfrm>
          <a:prstGeom prst="rect">
            <a:avLst/>
          </a:prstGeom>
          <a:noFill/>
        </p:spPr>
        <p:txBody>
          <a:bodyPr wrap="square" rtlCol="0">
            <a:spAutoFit/>
          </a:bodyPr>
          <a:lstStyle/>
          <a:p>
            <a:pPr algn="ctr"/>
            <a:r>
              <a:rPr kumimoji="1" lang="ja-JP" altLang="en-US" dirty="0" smtClean="0"/>
              <a:t>鍵サーバ</a:t>
            </a:r>
            <a:endParaRPr kumimoji="1" lang="ja-JP" altLang="en-US" dirty="0"/>
          </a:p>
        </p:txBody>
      </p:sp>
      <p:sp>
        <p:nvSpPr>
          <p:cNvPr id="8" name="正方形/長方形 7"/>
          <p:cNvSpPr/>
          <p:nvPr/>
        </p:nvSpPr>
        <p:spPr>
          <a:xfrm>
            <a:off x="1021278" y="4045282"/>
            <a:ext cx="2323984" cy="1183918"/>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p:cNvCxnSpPr>
            <a:stCxn id="5" idx="0"/>
          </p:cNvCxnSpPr>
          <p:nvPr/>
        </p:nvCxnSpPr>
        <p:spPr>
          <a:xfrm flipV="1">
            <a:off x="2585567" y="5013176"/>
            <a:ext cx="0" cy="12329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4572000" y="4005064"/>
            <a:ext cx="1744092" cy="896645"/>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4572000" y="5229200"/>
            <a:ext cx="3456384" cy="834144"/>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VMM</a:t>
            </a:r>
            <a:endParaRPr kumimoji="1" lang="ja-JP" altLang="en-US" dirty="0">
              <a:solidFill>
                <a:schemeClr val="tx1"/>
              </a:solidFill>
            </a:endParaRPr>
          </a:p>
        </p:txBody>
      </p:sp>
      <p:sp>
        <p:nvSpPr>
          <p:cNvPr id="19" name="右矢印 18"/>
          <p:cNvSpPr/>
          <p:nvPr/>
        </p:nvSpPr>
        <p:spPr>
          <a:xfrm>
            <a:off x="3413659" y="4527026"/>
            <a:ext cx="1158342" cy="220430"/>
          </a:xfrm>
          <a:prstGeom prst="rightArrow">
            <a:avLst>
              <a:gd name="adj1" fmla="val 64659"/>
              <a:gd name="adj2" fmla="val 50000"/>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矢印コネクタ 20"/>
          <p:cNvCxnSpPr/>
          <p:nvPr/>
        </p:nvCxnSpPr>
        <p:spPr>
          <a:xfrm>
            <a:off x="5159259" y="4879747"/>
            <a:ext cx="5147" cy="3651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5948102" y="5404647"/>
            <a:ext cx="1080120" cy="450024"/>
          </a:xfrm>
          <a:prstGeom prst="round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秘密鍵</a:t>
            </a:r>
            <a:endParaRPr kumimoji="1" lang="ja-JP" altLang="en-US" dirty="0">
              <a:solidFill>
                <a:schemeClr val="tx1"/>
              </a:solidFill>
            </a:endParaRPr>
          </a:p>
        </p:txBody>
      </p:sp>
      <p:sp>
        <p:nvSpPr>
          <p:cNvPr id="23" name="角丸四角形 22"/>
          <p:cNvSpPr/>
          <p:nvPr/>
        </p:nvSpPr>
        <p:spPr>
          <a:xfrm>
            <a:off x="6444208" y="4005064"/>
            <a:ext cx="1584176" cy="896645"/>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cxnSp>
        <p:nvCxnSpPr>
          <p:cNvPr id="25" name="直線矢印コネクタ 24"/>
          <p:cNvCxnSpPr>
            <a:stCxn id="22" idx="1"/>
          </p:cNvCxnSpPr>
          <p:nvPr/>
        </p:nvCxnSpPr>
        <p:spPr>
          <a:xfrm flipH="1">
            <a:off x="5500816" y="5629659"/>
            <a:ext cx="44728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4939990" y="4278010"/>
            <a:ext cx="1008112"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20" name="テキスト ボックス 19"/>
          <p:cNvSpPr txBox="1"/>
          <p:nvPr/>
        </p:nvSpPr>
        <p:spPr>
          <a:xfrm>
            <a:off x="1358090" y="5229200"/>
            <a:ext cx="1214403" cy="369332"/>
          </a:xfrm>
          <a:prstGeom prst="rect">
            <a:avLst/>
          </a:prstGeom>
          <a:noFill/>
        </p:spPr>
        <p:txBody>
          <a:bodyPr wrap="square" rtlCol="0">
            <a:spAutoFit/>
          </a:bodyPr>
          <a:lstStyle/>
          <a:p>
            <a:r>
              <a:rPr kumimoji="1" lang="ja-JP" altLang="en-US" dirty="0" smtClean="0"/>
              <a:t>監視ホスト</a:t>
            </a:r>
            <a:endParaRPr kumimoji="1" lang="ja-JP" altLang="en-US" dirty="0"/>
          </a:p>
        </p:txBody>
      </p:sp>
      <p:sp>
        <p:nvSpPr>
          <p:cNvPr id="27" name="テキスト ボックス 26"/>
          <p:cNvSpPr txBox="1"/>
          <p:nvPr/>
        </p:nvSpPr>
        <p:spPr>
          <a:xfrm>
            <a:off x="5708890" y="6246143"/>
            <a:ext cx="1214403" cy="369332"/>
          </a:xfrm>
          <a:prstGeom prst="rect">
            <a:avLst/>
          </a:prstGeom>
          <a:noFill/>
        </p:spPr>
        <p:txBody>
          <a:bodyPr wrap="square" rtlCol="0">
            <a:spAutoFit/>
          </a:bodyPr>
          <a:lstStyle/>
          <a:p>
            <a:pPr algn="ctr"/>
            <a:r>
              <a:rPr lang="ja-JP" altLang="en-US" dirty="0"/>
              <a:t>クラウド</a:t>
            </a:r>
            <a:endParaRPr kumimoji="1" lang="ja-JP" altLang="en-US" dirty="0"/>
          </a:p>
        </p:txBody>
      </p:sp>
      <p:pic>
        <p:nvPicPr>
          <p:cNvPr id="32"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8187" y="4414614"/>
            <a:ext cx="566042" cy="45011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4398" y="4647945"/>
            <a:ext cx="566042" cy="450112"/>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直線矢印コネクタ 10"/>
          <p:cNvCxnSpPr>
            <a:endCxn id="23" idx="2"/>
          </p:cNvCxnSpPr>
          <p:nvPr/>
        </p:nvCxnSpPr>
        <p:spPr>
          <a:xfrm flipV="1">
            <a:off x="7236296" y="4901709"/>
            <a:ext cx="0" cy="32749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9"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8187" y="4412185"/>
            <a:ext cx="566042" cy="450112"/>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8144" y="5430176"/>
            <a:ext cx="566042" cy="450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1600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29"/>
                                        </p:tgtEl>
                                        <p:attrNameLst>
                                          <p:attrName>style.color</p:attrName>
                                        </p:attrNameLst>
                                      </p:cBhvr>
                                      <p:by>
                                        <p:hsl h="0" s="-12549" l="-25098"/>
                                      </p:by>
                                    </p:animClr>
                                    <p:animClr clrSpc="hsl" dir="cw">
                                      <p:cBhvr>
                                        <p:cTn id="7" dur="500" fill="hold"/>
                                        <p:tgtEl>
                                          <p:spTgt spid="29"/>
                                        </p:tgtEl>
                                        <p:attrNameLst>
                                          <p:attrName>fillcolor</p:attrName>
                                        </p:attrNameLst>
                                      </p:cBhvr>
                                      <p:by>
                                        <p:hsl h="0" s="-12549" l="-25098"/>
                                      </p:by>
                                    </p:animClr>
                                    <p:animClr clrSpc="hsl" dir="cw">
                                      <p:cBhvr>
                                        <p:cTn id="8" dur="500" fill="hold"/>
                                        <p:tgtEl>
                                          <p:spTgt spid="29"/>
                                        </p:tgtEl>
                                        <p:attrNameLst>
                                          <p:attrName>stroke.color</p:attrName>
                                        </p:attrNameLst>
                                      </p:cBhvr>
                                      <p:by>
                                        <p:hsl h="0" s="-12549" l="-25098"/>
                                      </p:by>
                                    </p:animClr>
                                    <p:set>
                                      <p:cBhvr>
                                        <p:cTn id="9" dur="500" fill="hold"/>
                                        <p:tgtEl>
                                          <p:spTgt spid="29"/>
                                        </p:tgtEl>
                                        <p:attrNameLst>
                                          <p:attrName>fill.type</p:attrName>
                                        </p:attrNameLst>
                                      </p:cBhvr>
                                      <p:to>
                                        <p:strVal val="solid"/>
                                      </p:to>
                                    </p:set>
                                  </p:childTnLst>
                                  <p:subTnLst>
                                    <p:animClr clrSpc="rgb" dir="cw">
                                      <p:cBhvr override="childStyle">
                                        <p:cTn dur="1" fill="hold" display="0" masterRel="nextClick" afterEffect="1"/>
                                        <p:tgtEl>
                                          <p:spTgt spid="29"/>
                                        </p:tgtEl>
                                        <p:attrNameLst>
                                          <p:attrName>ppt_c</p:attrName>
                                        </p:attrNameLst>
                                      </p:cBhvr>
                                      <p:to>
                                        <a:schemeClr val="tx1"/>
                                      </p:to>
                                    </p:animClr>
                                  </p:subTnLst>
                                </p:cTn>
                              </p:par>
                            </p:childTnLst>
                          </p:cTn>
                        </p:par>
                        <p:par>
                          <p:cTn id="10" fill="hold">
                            <p:stCondLst>
                              <p:cond delay="500"/>
                            </p:stCondLst>
                            <p:childTnLst>
                              <p:par>
                                <p:cTn id="11" presetID="1"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50" presetClass="path" presetSubtype="0" accel="50000" decel="50000" fill="hold" nodeType="clickEffect">
                                  <p:stCondLst>
                                    <p:cond delay="0"/>
                                  </p:stCondLst>
                                  <p:childTnLst>
                                    <p:animMotion origin="layout" path="M -5.55556E-6 -5.43016E-6 L 0.13976 -5.43016E-6 C 0.20243 -5.43016E-6 0.27986 0.04047 0.27986 0.07424 L 0.27986 0.14917 " pathEditMode="fixed" rAng="0" ptsTypes="FfFF">
                                      <p:cBhvr>
                                        <p:cTn id="16" dur="2000" fill="hold"/>
                                        <p:tgtEl>
                                          <p:spTgt spid="29"/>
                                        </p:tgtEl>
                                        <p:attrNameLst>
                                          <p:attrName>ppt_x</p:attrName>
                                          <p:attrName>ppt_y</p:attrName>
                                        </p:attrNameLst>
                                      </p:cBhvr>
                                      <p:rCtr x="13993" y="7447"/>
                                    </p:animMotion>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12" name="グラフ 11"/>
          <p:cNvGraphicFramePr>
            <a:graphicFrameLocks/>
          </p:cNvGraphicFramePr>
          <p:nvPr>
            <p:extLst>
              <p:ext uri="{D42A27DB-BD31-4B8C-83A1-F6EECF244321}">
                <p14:modId xmlns:p14="http://schemas.microsoft.com/office/powerpoint/2010/main" val="3169506166"/>
              </p:ext>
            </p:extLst>
          </p:nvPr>
        </p:nvGraphicFramePr>
        <p:xfrm>
          <a:off x="323528" y="908720"/>
          <a:ext cx="8208912" cy="5733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24609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グラフ 3"/>
          <p:cNvGraphicFramePr>
            <a:graphicFrameLocks/>
          </p:cNvGraphicFramePr>
          <p:nvPr>
            <p:extLst>
              <p:ext uri="{D42A27DB-BD31-4B8C-83A1-F6EECF244321}">
                <p14:modId xmlns:p14="http://schemas.microsoft.com/office/powerpoint/2010/main" val="1776772117"/>
              </p:ext>
            </p:extLst>
          </p:nvPr>
        </p:nvGraphicFramePr>
        <p:xfrm>
          <a:off x="179512" y="836712"/>
          <a:ext cx="8496944" cy="56166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23468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endParaRPr lang="en-US" altLang="ja-JP" sz="2400" dirty="0" smtClean="0"/>
          </a:p>
        </p:txBody>
      </p:sp>
      <p:sp>
        <p:nvSpPr>
          <p:cNvPr id="2" name="タイトル 1"/>
          <p:cNvSpPr>
            <a:spLocks noGrp="1"/>
          </p:cNvSpPr>
          <p:nvPr>
            <p:ph type="title"/>
          </p:nvPr>
        </p:nvSpPr>
        <p:spPr/>
        <p:txBody>
          <a:bodyPr>
            <a:normAutofit/>
          </a:bodyPr>
          <a:lstStyle/>
          <a:p>
            <a:r>
              <a:rPr lang="ja-JP" altLang="en-US" sz="3600" dirty="0" smtClean="0"/>
              <a:t>昔の実験環境</a:t>
            </a:r>
            <a:endParaRPr kumimoji="1" lang="ja-JP" altLang="en-US" sz="3600" dirty="0"/>
          </a:p>
        </p:txBody>
      </p:sp>
      <p:sp>
        <p:nvSpPr>
          <p:cNvPr id="4" name="正方形/長方形 3"/>
          <p:cNvSpPr/>
          <p:nvPr/>
        </p:nvSpPr>
        <p:spPr>
          <a:xfrm>
            <a:off x="438088" y="2641965"/>
            <a:ext cx="2155974" cy="1749587"/>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Linux 3.2.0</a:t>
            </a:r>
          </a:p>
          <a:p>
            <a:pPr algn="ctr"/>
            <a:r>
              <a:rPr kumimoji="1" lang="en-US" altLang="ja-JP" sz="1400" dirty="0" smtClean="0">
                <a:solidFill>
                  <a:schemeClr val="tx1"/>
                </a:solidFill>
              </a:rPr>
              <a:t>CPU Intel core i7-870</a:t>
            </a:r>
          </a:p>
          <a:p>
            <a:pPr algn="ctr"/>
            <a:r>
              <a:rPr lang="ja-JP" altLang="en-US" sz="1400" dirty="0" smtClean="0">
                <a:solidFill>
                  <a:schemeClr val="tx1"/>
                </a:solidFill>
              </a:rPr>
              <a:t>メモリ </a:t>
            </a:r>
            <a:r>
              <a:rPr lang="en-US" altLang="ja-JP" sz="1400" dirty="0" smtClean="0">
                <a:solidFill>
                  <a:schemeClr val="tx1"/>
                </a:solidFill>
              </a:rPr>
              <a:t>8GB</a:t>
            </a:r>
            <a:endParaRPr kumimoji="1" lang="ja-JP" altLang="en-US" sz="1400" dirty="0">
              <a:solidFill>
                <a:schemeClr val="tx1"/>
              </a:solidFill>
            </a:endParaRPr>
          </a:p>
        </p:txBody>
      </p:sp>
      <p:sp>
        <p:nvSpPr>
          <p:cNvPr id="5" name="正方形/長方形 4"/>
          <p:cNvSpPr/>
          <p:nvPr/>
        </p:nvSpPr>
        <p:spPr>
          <a:xfrm>
            <a:off x="3970744" y="2343117"/>
            <a:ext cx="4311950" cy="2448272"/>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178239" y="2934354"/>
            <a:ext cx="1944216" cy="992938"/>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管理</a:t>
            </a:r>
            <a:r>
              <a:rPr kumimoji="1" lang="en-US" altLang="ja-JP" sz="1600" dirty="0" smtClean="0">
                <a:solidFill>
                  <a:schemeClr val="tx1"/>
                </a:solidFill>
              </a:rPr>
              <a:t>VM</a:t>
            </a:r>
          </a:p>
          <a:p>
            <a:pPr algn="ctr"/>
            <a:r>
              <a:rPr kumimoji="1" lang="en-US" altLang="ja-JP" sz="1600" dirty="0" smtClean="0">
                <a:solidFill>
                  <a:schemeClr val="tx1"/>
                </a:solidFill>
              </a:rPr>
              <a:t>Linux 3.2.0</a:t>
            </a:r>
          </a:p>
          <a:p>
            <a:pPr algn="ctr"/>
            <a:r>
              <a:rPr lang="ja-JP" altLang="en-US" sz="1600" dirty="0" smtClean="0">
                <a:solidFill>
                  <a:schemeClr val="tx1"/>
                </a:solidFill>
              </a:rPr>
              <a:t>メモリ </a:t>
            </a:r>
            <a:r>
              <a:rPr lang="en-US" altLang="ja-JP" sz="1600" dirty="0" smtClean="0">
                <a:solidFill>
                  <a:schemeClr val="tx1"/>
                </a:solidFill>
              </a:rPr>
              <a:t>12GB</a:t>
            </a:r>
            <a:endParaRPr kumimoji="1" lang="ja-JP" altLang="en-US" sz="1600" dirty="0">
              <a:solidFill>
                <a:schemeClr val="tx1"/>
              </a:solidFill>
            </a:endParaRPr>
          </a:p>
        </p:txBody>
      </p:sp>
      <p:sp>
        <p:nvSpPr>
          <p:cNvPr id="7" name="角丸四角形 6"/>
          <p:cNvSpPr/>
          <p:nvPr/>
        </p:nvSpPr>
        <p:spPr>
          <a:xfrm>
            <a:off x="6266470" y="2934353"/>
            <a:ext cx="1885302" cy="992939"/>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ユーザ</a:t>
            </a:r>
            <a:r>
              <a:rPr kumimoji="1" lang="en-US" altLang="ja-JP" sz="1600" dirty="0" smtClean="0">
                <a:solidFill>
                  <a:schemeClr val="tx1"/>
                </a:solidFill>
              </a:rPr>
              <a:t>VM</a:t>
            </a:r>
          </a:p>
          <a:p>
            <a:pPr algn="ctr"/>
            <a:r>
              <a:rPr lang="en-US" altLang="ja-JP" sz="1600" dirty="0">
                <a:solidFill>
                  <a:schemeClr val="tx1"/>
                </a:solidFill>
              </a:rPr>
              <a:t>Linux </a:t>
            </a:r>
            <a:r>
              <a:rPr lang="en-US" altLang="ja-JP" sz="1600" dirty="0" smtClean="0">
                <a:solidFill>
                  <a:schemeClr val="tx1"/>
                </a:solidFill>
              </a:rPr>
              <a:t>2.6.27.35</a:t>
            </a:r>
          </a:p>
          <a:p>
            <a:pPr algn="ctr"/>
            <a:r>
              <a:rPr lang="ja-JP" altLang="en-US" sz="1600" dirty="0" smtClean="0">
                <a:solidFill>
                  <a:schemeClr val="tx1"/>
                </a:solidFill>
              </a:rPr>
              <a:t>メモリ </a:t>
            </a:r>
            <a:r>
              <a:rPr lang="en-US" altLang="ja-JP" sz="1600" dirty="0" smtClean="0">
                <a:solidFill>
                  <a:schemeClr val="tx1"/>
                </a:solidFill>
              </a:rPr>
              <a:t>4GB</a:t>
            </a:r>
            <a:endParaRPr kumimoji="1" lang="ja-JP" altLang="en-US" sz="1600" dirty="0">
              <a:solidFill>
                <a:schemeClr val="tx1"/>
              </a:solidFill>
            </a:endParaRPr>
          </a:p>
        </p:txBody>
      </p:sp>
      <p:sp>
        <p:nvSpPr>
          <p:cNvPr id="8" name="角丸四角形 7"/>
          <p:cNvSpPr/>
          <p:nvPr/>
        </p:nvSpPr>
        <p:spPr>
          <a:xfrm>
            <a:off x="4178239" y="4029570"/>
            <a:ext cx="3973533" cy="576064"/>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Xen</a:t>
            </a:r>
            <a:r>
              <a:rPr kumimoji="1" lang="en-US" altLang="ja-JP" dirty="0" smtClean="0">
                <a:solidFill>
                  <a:schemeClr val="tx1"/>
                </a:solidFill>
              </a:rPr>
              <a:t> 4.1.3</a:t>
            </a:r>
            <a:endParaRPr kumimoji="1" lang="ja-JP" altLang="en-US" dirty="0">
              <a:solidFill>
                <a:schemeClr val="tx1"/>
              </a:solidFill>
            </a:endParaRPr>
          </a:p>
        </p:txBody>
      </p:sp>
      <p:sp>
        <p:nvSpPr>
          <p:cNvPr id="9" name="テキスト ボックス 8"/>
          <p:cNvSpPr txBox="1"/>
          <p:nvPr/>
        </p:nvSpPr>
        <p:spPr>
          <a:xfrm>
            <a:off x="4898960" y="2349579"/>
            <a:ext cx="2735018" cy="584775"/>
          </a:xfrm>
          <a:prstGeom prst="rect">
            <a:avLst/>
          </a:prstGeom>
          <a:noFill/>
        </p:spPr>
        <p:txBody>
          <a:bodyPr wrap="square" rtlCol="0">
            <a:spAutoFit/>
          </a:bodyPr>
          <a:lstStyle/>
          <a:p>
            <a:pPr algn="ctr"/>
            <a:r>
              <a:rPr kumimoji="1" lang="en-US" altLang="ja-JP" sz="1600" dirty="0" smtClean="0"/>
              <a:t>CPU Intel </a:t>
            </a:r>
            <a:r>
              <a:rPr lang="en-US" altLang="ja-JP" sz="1600" dirty="0" smtClean="0"/>
              <a:t>Xeon E3-1290</a:t>
            </a:r>
            <a:endParaRPr kumimoji="1" lang="en-US" altLang="ja-JP" sz="1600" dirty="0" smtClean="0"/>
          </a:p>
          <a:p>
            <a:pPr algn="ctr"/>
            <a:r>
              <a:rPr lang="ja-JP" altLang="en-US" sz="1600" dirty="0" smtClean="0"/>
              <a:t>メモリ </a:t>
            </a:r>
            <a:r>
              <a:rPr lang="en-US" altLang="ja-JP" sz="1600" dirty="0" smtClean="0"/>
              <a:t>16GB</a:t>
            </a:r>
            <a:endParaRPr kumimoji="1" lang="ja-JP" altLang="en-US" sz="1600" dirty="0"/>
          </a:p>
        </p:txBody>
      </p:sp>
      <p:sp>
        <p:nvSpPr>
          <p:cNvPr id="10" name="左右矢印 9"/>
          <p:cNvSpPr/>
          <p:nvPr/>
        </p:nvSpPr>
        <p:spPr>
          <a:xfrm>
            <a:off x="2594061" y="3254595"/>
            <a:ext cx="1376683" cy="352455"/>
          </a:xfrm>
          <a:prstGeom prst="lef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594060" y="3604126"/>
            <a:ext cx="1376683" cy="923330"/>
          </a:xfrm>
          <a:prstGeom prst="rect">
            <a:avLst/>
          </a:prstGeom>
          <a:noFill/>
        </p:spPr>
        <p:txBody>
          <a:bodyPr wrap="square" rtlCol="0">
            <a:spAutoFit/>
          </a:bodyPr>
          <a:lstStyle/>
          <a:p>
            <a:pPr algn="ctr"/>
            <a:r>
              <a:rPr lang="ja-JP" altLang="en-US" dirty="0" smtClean="0"/>
              <a:t>ギガビットイーサネット</a:t>
            </a:r>
            <a:endParaRPr lang="en-US" altLang="ja-JP" dirty="0" smtClean="0"/>
          </a:p>
          <a:p>
            <a:pPr algn="ctr"/>
            <a:r>
              <a:rPr kumimoji="1" lang="ja-JP" altLang="en-US" dirty="0"/>
              <a:t>（</a:t>
            </a:r>
            <a:r>
              <a:rPr kumimoji="1" lang="en-US" altLang="ja-JP" dirty="0"/>
              <a:t>LAN)</a:t>
            </a:r>
            <a:endParaRPr kumimoji="1" lang="ja-JP" altLang="en-US" dirty="0"/>
          </a:p>
        </p:txBody>
      </p:sp>
      <p:sp>
        <p:nvSpPr>
          <p:cNvPr id="12" name="テキスト ボックス 11"/>
          <p:cNvSpPr txBox="1"/>
          <p:nvPr/>
        </p:nvSpPr>
        <p:spPr>
          <a:xfrm>
            <a:off x="795995" y="4494700"/>
            <a:ext cx="1440160" cy="369332"/>
          </a:xfrm>
          <a:prstGeom prst="rect">
            <a:avLst/>
          </a:prstGeom>
          <a:solidFill>
            <a:schemeClr val="bg1"/>
          </a:solidFill>
        </p:spPr>
        <p:txBody>
          <a:bodyPr wrap="square" rtlCol="0">
            <a:spAutoFit/>
          </a:bodyPr>
          <a:lstStyle/>
          <a:p>
            <a:pPr algn="ctr"/>
            <a:r>
              <a:rPr lang="ja-JP" altLang="en-US" dirty="0"/>
              <a:t>監視ホスト</a:t>
            </a:r>
            <a:endParaRPr kumimoji="1" lang="ja-JP" altLang="en-US" dirty="0"/>
          </a:p>
        </p:txBody>
      </p:sp>
      <p:sp>
        <p:nvSpPr>
          <p:cNvPr id="13" name="テキスト ボックス 12"/>
          <p:cNvSpPr txBox="1"/>
          <p:nvPr/>
        </p:nvSpPr>
        <p:spPr>
          <a:xfrm>
            <a:off x="5185852" y="4829011"/>
            <a:ext cx="2161235" cy="369332"/>
          </a:xfrm>
          <a:prstGeom prst="rect">
            <a:avLst/>
          </a:prstGeom>
          <a:noFill/>
        </p:spPr>
        <p:txBody>
          <a:bodyPr wrap="square" rtlCol="0">
            <a:spAutoFit/>
          </a:bodyPr>
          <a:lstStyle/>
          <a:p>
            <a:pPr algn="ctr"/>
            <a:r>
              <a:rPr kumimoji="1" lang="ja-JP" altLang="en-US" dirty="0" smtClean="0"/>
              <a:t>監視対象ホスト</a:t>
            </a:r>
            <a:endParaRPr kumimoji="1" lang="ja-JP" altLang="en-US" dirty="0"/>
          </a:p>
        </p:txBody>
      </p:sp>
    </p:spTree>
    <p:extLst>
      <p:ext uri="{BB962C8B-B14F-4D97-AF65-F5344CB8AC3E}">
        <p14:creationId xmlns:p14="http://schemas.microsoft.com/office/powerpoint/2010/main" val="1613976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ディスクの読み込み性能</a:t>
            </a:r>
            <a:endParaRPr kumimoji="1" lang="ja-JP" altLang="en-US" dirty="0"/>
          </a:p>
        </p:txBody>
      </p:sp>
      <p:sp>
        <p:nvSpPr>
          <p:cNvPr id="7" name="テキスト ボックス 6"/>
          <p:cNvSpPr txBox="1"/>
          <p:nvPr/>
        </p:nvSpPr>
        <p:spPr>
          <a:xfrm>
            <a:off x="2483768" y="5763386"/>
            <a:ext cx="3600400" cy="338554"/>
          </a:xfrm>
          <a:prstGeom prst="rect">
            <a:avLst/>
          </a:prstGeom>
          <a:solidFill>
            <a:schemeClr val="bg1"/>
          </a:solidFill>
        </p:spPr>
        <p:txBody>
          <a:bodyPr wrap="square" rtlCol="0">
            <a:spAutoFit/>
          </a:bodyPr>
          <a:lstStyle/>
          <a:p>
            <a:pPr algn="ctr"/>
            <a:r>
              <a:rPr lang="ja-JP" altLang="en-US" sz="1600" dirty="0"/>
              <a:t>ディスク読み込み性能</a:t>
            </a:r>
            <a:endParaRPr lang="en-US" altLang="ja-JP" sz="1600" dirty="0" smtClean="0"/>
          </a:p>
        </p:txBody>
      </p:sp>
      <p:graphicFrame>
        <p:nvGraphicFramePr>
          <p:cNvPr id="11" name="グラフ 10"/>
          <p:cNvGraphicFramePr>
            <a:graphicFrameLocks/>
          </p:cNvGraphicFramePr>
          <p:nvPr>
            <p:extLst>
              <p:ext uri="{D42A27DB-BD31-4B8C-83A1-F6EECF244321}">
                <p14:modId xmlns:p14="http://schemas.microsoft.com/office/powerpoint/2010/main" val="2308794363"/>
              </p:ext>
            </p:extLst>
          </p:nvPr>
        </p:nvGraphicFramePr>
        <p:xfrm>
          <a:off x="2195736" y="2924944"/>
          <a:ext cx="5148064" cy="29968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233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err="1" smtClean="0"/>
              <a:t>chkrootkit</a:t>
            </a:r>
            <a:r>
              <a:rPr lang="en-US" altLang="ja-JP" sz="3600" dirty="0" smtClean="0"/>
              <a:t>/Tripwire</a:t>
            </a:r>
            <a:r>
              <a:rPr lang="ja-JP" altLang="en-US" sz="3600" dirty="0"/>
              <a:t>の実行時間</a:t>
            </a:r>
            <a:endParaRPr kumimoji="1" lang="ja-JP" altLang="en-US" sz="3600" dirty="0"/>
          </a:p>
        </p:txBody>
      </p:sp>
      <p:sp>
        <p:nvSpPr>
          <p:cNvPr id="7" name="テキスト ボックス 6"/>
          <p:cNvSpPr txBox="1"/>
          <p:nvPr/>
        </p:nvSpPr>
        <p:spPr>
          <a:xfrm>
            <a:off x="-4556" y="5157432"/>
            <a:ext cx="3621213" cy="338554"/>
          </a:xfrm>
          <a:prstGeom prst="rect">
            <a:avLst/>
          </a:prstGeom>
          <a:solidFill>
            <a:schemeClr val="bg1"/>
          </a:solidFill>
        </p:spPr>
        <p:txBody>
          <a:bodyPr wrap="square" rtlCol="0">
            <a:spAutoFit/>
          </a:bodyPr>
          <a:lstStyle/>
          <a:p>
            <a:pPr algn="ctr"/>
            <a:r>
              <a:rPr lang="en-US" altLang="ja-JP" sz="1600" dirty="0" err="1" smtClean="0"/>
              <a:t>chkrootkit</a:t>
            </a:r>
            <a:r>
              <a:rPr lang="ja-JP" altLang="en-US" sz="1600" dirty="0" smtClean="0"/>
              <a:t>の実行時間</a:t>
            </a:r>
            <a:r>
              <a:rPr lang="en-US" altLang="ja-JP" sz="1600" dirty="0" smtClean="0"/>
              <a:t>(</a:t>
            </a:r>
            <a:r>
              <a:rPr lang="ja-JP" altLang="en-US" sz="1600" dirty="0" smtClean="0"/>
              <a:t>秒</a:t>
            </a:r>
            <a:r>
              <a:rPr lang="en-US" altLang="ja-JP" sz="1600" dirty="0" smtClean="0"/>
              <a:t>)</a:t>
            </a:r>
          </a:p>
        </p:txBody>
      </p:sp>
      <p:sp>
        <p:nvSpPr>
          <p:cNvPr id="8" name="テキスト ボックス 7"/>
          <p:cNvSpPr txBox="1"/>
          <p:nvPr/>
        </p:nvSpPr>
        <p:spPr>
          <a:xfrm>
            <a:off x="3905724" y="5157432"/>
            <a:ext cx="3600400" cy="338554"/>
          </a:xfrm>
          <a:prstGeom prst="rect">
            <a:avLst/>
          </a:prstGeom>
          <a:solidFill>
            <a:schemeClr val="bg1"/>
          </a:solidFill>
        </p:spPr>
        <p:txBody>
          <a:bodyPr wrap="square" rtlCol="0">
            <a:spAutoFit/>
          </a:bodyPr>
          <a:lstStyle/>
          <a:p>
            <a:pPr algn="ctr"/>
            <a:r>
              <a:rPr lang="en-US" altLang="ja-JP" sz="1600" dirty="0"/>
              <a:t>Tripwire</a:t>
            </a:r>
            <a:r>
              <a:rPr lang="ja-JP" altLang="en-US" sz="1600" dirty="0" smtClean="0"/>
              <a:t>の実行時間</a:t>
            </a:r>
            <a:r>
              <a:rPr lang="en-US" altLang="ja-JP" sz="1600" dirty="0" smtClean="0"/>
              <a:t>(</a:t>
            </a:r>
            <a:r>
              <a:rPr lang="ja-JP" altLang="en-US" sz="1600" dirty="0" smtClean="0"/>
              <a:t>秒</a:t>
            </a:r>
            <a:r>
              <a:rPr lang="en-US" altLang="ja-JP" sz="1600" dirty="0" smtClean="0"/>
              <a:t>)</a:t>
            </a:r>
          </a:p>
        </p:txBody>
      </p:sp>
      <p:graphicFrame>
        <p:nvGraphicFramePr>
          <p:cNvPr id="9" name="グラフ 8"/>
          <p:cNvGraphicFramePr>
            <a:graphicFrameLocks/>
          </p:cNvGraphicFramePr>
          <p:nvPr>
            <p:extLst>
              <p:ext uri="{D42A27DB-BD31-4B8C-83A1-F6EECF244321}">
                <p14:modId xmlns:p14="http://schemas.microsoft.com/office/powerpoint/2010/main" val="2918801315"/>
              </p:ext>
            </p:extLst>
          </p:nvPr>
        </p:nvGraphicFramePr>
        <p:xfrm>
          <a:off x="-4163" y="2441002"/>
          <a:ext cx="3693863"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p:cNvGraphicFramePr>
            <a:graphicFrameLocks/>
          </p:cNvGraphicFramePr>
          <p:nvPr>
            <p:extLst>
              <p:ext uri="{D42A27DB-BD31-4B8C-83A1-F6EECF244321}">
                <p14:modId xmlns:p14="http://schemas.microsoft.com/office/powerpoint/2010/main" val="3943469166"/>
              </p:ext>
            </p:extLst>
          </p:nvPr>
        </p:nvGraphicFramePr>
        <p:xfrm>
          <a:off x="3736877" y="2420888"/>
          <a:ext cx="5184576"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06452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グラフ 3"/>
          <p:cNvGraphicFramePr>
            <a:graphicFrameLocks/>
          </p:cNvGraphicFramePr>
          <p:nvPr>
            <p:extLst>
              <p:ext uri="{D42A27DB-BD31-4B8C-83A1-F6EECF244321}">
                <p14:modId xmlns:p14="http://schemas.microsoft.com/office/powerpoint/2010/main" val="2428104681"/>
              </p:ext>
            </p:extLst>
          </p:nvPr>
        </p:nvGraphicFramePr>
        <p:xfrm>
          <a:off x="179512" y="620688"/>
          <a:ext cx="8784976" cy="55446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60401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グラフ 3"/>
          <p:cNvGraphicFramePr>
            <a:graphicFrameLocks/>
          </p:cNvGraphicFramePr>
          <p:nvPr>
            <p:extLst>
              <p:ext uri="{D42A27DB-BD31-4B8C-83A1-F6EECF244321}">
                <p14:modId xmlns:p14="http://schemas.microsoft.com/office/powerpoint/2010/main" val="2409228857"/>
              </p:ext>
            </p:extLst>
          </p:nvPr>
        </p:nvGraphicFramePr>
        <p:xfrm>
          <a:off x="107504" y="620688"/>
          <a:ext cx="8784976" cy="59046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19721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smtClean="0"/>
              <a:t>ネットワーク経由でユーザ</a:t>
            </a:r>
            <a:r>
              <a:rPr lang="en-US" altLang="ja-JP" sz="2800" dirty="0" smtClean="0"/>
              <a:t>VM</a:t>
            </a:r>
            <a:r>
              <a:rPr lang="ja-JP" altLang="en-US" sz="2800" dirty="0" smtClean="0"/>
              <a:t>に侵入される</a:t>
            </a:r>
            <a:endParaRPr lang="en-US" altLang="ja-JP" sz="2800" dirty="0" smtClean="0"/>
          </a:p>
          <a:p>
            <a:pPr lvl="1"/>
            <a:r>
              <a:rPr lang="en-US" altLang="ja-JP" sz="2400" dirty="0"/>
              <a:t>VM</a:t>
            </a:r>
            <a:r>
              <a:rPr lang="ja-JP" altLang="en-US" sz="2400" dirty="0"/>
              <a:t>内</a:t>
            </a:r>
            <a:r>
              <a:rPr lang="ja-JP" altLang="en-US" sz="2400" dirty="0" smtClean="0"/>
              <a:t>の</a:t>
            </a:r>
            <a:r>
              <a:rPr lang="en-US" altLang="ja-JP" sz="2400" dirty="0" smtClean="0"/>
              <a:t>IDS</a:t>
            </a:r>
            <a:r>
              <a:rPr lang="ja-JP" altLang="en-US" sz="2400" dirty="0" smtClean="0"/>
              <a:t>は侵入と同時に無効化される恐れがある</a:t>
            </a:r>
            <a:endParaRPr lang="en-US" altLang="ja-JP" sz="2400" dirty="0" smtClean="0"/>
          </a:p>
          <a:p>
            <a:r>
              <a:rPr lang="en-US" altLang="ja-JP" sz="2800" dirty="0" smtClean="0"/>
              <a:t>IDS</a:t>
            </a:r>
            <a:r>
              <a:rPr lang="ja-JP" altLang="en-US" sz="2800" dirty="0" smtClean="0"/>
              <a:t>オフロード手法が提案されている</a:t>
            </a:r>
            <a:endParaRPr lang="en-US" altLang="ja-JP" sz="2800" dirty="0" smtClean="0"/>
          </a:p>
          <a:p>
            <a:pPr lvl="1"/>
            <a:r>
              <a:rPr lang="ja-JP" altLang="en-US" sz="2400" dirty="0"/>
              <a:t>管理</a:t>
            </a:r>
            <a:r>
              <a:rPr lang="en-US" altLang="ja-JP" sz="2400" dirty="0"/>
              <a:t>VM</a:t>
            </a:r>
            <a:r>
              <a:rPr lang="ja-JP" altLang="en-US" sz="2400" dirty="0" smtClean="0"/>
              <a:t>に</a:t>
            </a:r>
            <a:r>
              <a:rPr lang="en-US" altLang="ja-JP" sz="2400" dirty="0" smtClean="0"/>
              <a:t>ID</a:t>
            </a:r>
            <a:r>
              <a:rPr lang="ja-JP" altLang="en-US" sz="2400" dirty="0" smtClean="0"/>
              <a:t>をオフロードし、ユーザ</a:t>
            </a:r>
            <a:r>
              <a:rPr lang="en-US" altLang="ja-JP" sz="2400" dirty="0" smtClean="0"/>
              <a:t>VM</a:t>
            </a:r>
            <a:r>
              <a:rPr lang="ja-JP" altLang="en-US" sz="2400" dirty="0" smtClean="0"/>
              <a:t>を外から監視</a:t>
            </a:r>
            <a:endParaRPr lang="en-US" altLang="ja-JP" sz="2400" dirty="0" smtClean="0"/>
          </a:p>
          <a:p>
            <a:pPr lvl="2"/>
            <a:r>
              <a:rPr lang="en-US" altLang="ja-JP" sz="2000" dirty="0" smtClean="0"/>
              <a:t>Livewire</a:t>
            </a:r>
            <a:r>
              <a:rPr lang="en-US" altLang="ja-JP" sz="1800" dirty="0" smtClean="0"/>
              <a:t> </a:t>
            </a:r>
            <a:r>
              <a:rPr lang="en-US" altLang="ja-JP" sz="1800" dirty="0"/>
              <a:t>[</a:t>
            </a:r>
            <a:r>
              <a:rPr lang="en-US" altLang="ja-JP" sz="1800" dirty="0" err="1"/>
              <a:t>Garfinkel</a:t>
            </a:r>
            <a:r>
              <a:rPr lang="en-US" altLang="ja-JP" sz="1800" dirty="0"/>
              <a:t> et al.’03]</a:t>
            </a:r>
            <a:r>
              <a:rPr lang="en-US" altLang="ja-JP" sz="2400" dirty="0"/>
              <a:t>, </a:t>
            </a:r>
            <a:r>
              <a:rPr lang="en-US" altLang="ja-JP" sz="2400" dirty="0" smtClean="0"/>
              <a:t>…</a:t>
            </a:r>
            <a:endParaRPr lang="en-US" altLang="ja-JP" sz="1800" dirty="0" smtClean="0"/>
          </a:p>
          <a:p>
            <a:pPr lvl="2"/>
            <a:r>
              <a:rPr lang="ja-JP" altLang="en-US" sz="2000" dirty="0" smtClean="0"/>
              <a:t>例：ユーザ</a:t>
            </a:r>
            <a:r>
              <a:rPr lang="en-US" altLang="ja-JP" sz="2000" dirty="0" smtClean="0"/>
              <a:t>VM</a:t>
            </a:r>
            <a:r>
              <a:rPr lang="ja-JP" altLang="en-US" sz="2000" dirty="0" smtClean="0"/>
              <a:t>のメモリ上のシステム情報を直接取得</a:t>
            </a:r>
            <a:endParaRPr lang="en-US" altLang="ja-JP" sz="2000" dirty="0" smtClean="0"/>
          </a:p>
          <a:p>
            <a:pPr lvl="1"/>
            <a:r>
              <a:rPr lang="ja-JP" altLang="en-US" sz="2400" dirty="0" smtClean="0"/>
              <a:t>ユーザ</a:t>
            </a:r>
            <a:r>
              <a:rPr lang="en-US" altLang="ja-JP" sz="2400" dirty="0" smtClean="0"/>
              <a:t>VM</a:t>
            </a:r>
            <a:r>
              <a:rPr lang="ja-JP" altLang="en-US" sz="2400" dirty="0" smtClean="0"/>
              <a:t>に侵入されても</a:t>
            </a:r>
            <a:r>
              <a:rPr lang="en-US" altLang="ja-JP" sz="2400" dirty="0" smtClean="0"/>
              <a:t>IDS</a:t>
            </a:r>
            <a:r>
              <a:rPr lang="ja-JP" altLang="en-US" sz="2400" dirty="0"/>
              <a:t>を無効化</a:t>
            </a:r>
            <a:r>
              <a:rPr lang="ja-JP" altLang="en-US" sz="2400" dirty="0" smtClean="0"/>
              <a:t>され</a:t>
            </a:r>
            <a:r>
              <a:rPr lang="ja-JP" altLang="en-US" sz="2400" dirty="0"/>
              <a:t>ない</a:t>
            </a:r>
            <a:endParaRPr lang="en-US" altLang="ja-JP" sz="2400" dirty="0" smtClean="0"/>
          </a:p>
        </p:txBody>
      </p:sp>
      <p:sp>
        <p:nvSpPr>
          <p:cNvPr id="2" name="タイトル 1"/>
          <p:cNvSpPr>
            <a:spLocks noGrp="1"/>
          </p:cNvSpPr>
          <p:nvPr>
            <p:ph type="title"/>
          </p:nvPr>
        </p:nvSpPr>
        <p:spPr/>
        <p:txBody>
          <a:bodyPr>
            <a:normAutofit/>
          </a:bodyPr>
          <a:lstStyle/>
          <a:p>
            <a:r>
              <a:rPr lang="ja-JP" altLang="en-US" sz="3600" dirty="0"/>
              <a:t>外部攻撃者への対策</a:t>
            </a:r>
            <a:endParaRPr kumimoji="1" lang="ja-JP" altLang="en-US" sz="3600" dirty="0"/>
          </a:p>
        </p:txBody>
      </p:sp>
      <p:sp>
        <p:nvSpPr>
          <p:cNvPr id="4" name="正方形/長方形 3"/>
          <p:cNvSpPr/>
          <p:nvPr/>
        </p:nvSpPr>
        <p:spPr>
          <a:xfrm>
            <a:off x="1595474" y="4571023"/>
            <a:ext cx="5688633" cy="2232248"/>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2148902" y="5172546"/>
            <a:ext cx="1894845" cy="1258274"/>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979851" y="5172546"/>
            <a:ext cx="1872208" cy="1258274"/>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376244" y="4765709"/>
            <a:ext cx="1440160"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9" name="テキスト ボックス 8"/>
          <p:cNvSpPr txBox="1"/>
          <p:nvPr/>
        </p:nvSpPr>
        <p:spPr>
          <a:xfrm>
            <a:off x="5195875" y="4765709"/>
            <a:ext cx="1440160" cy="369332"/>
          </a:xfrm>
          <a:prstGeom prst="rect">
            <a:avLst/>
          </a:prstGeom>
          <a:noFill/>
        </p:spPr>
        <p:txBody>
          <a:bodyPr wrap="square" rtlCol="0">
            <a:spAutoFit/>
          </a:bodyPr>
          <a:lstStyle/>
          <a:p>
            <a:pPr algn="ctr"/>
            <a:r>
              <a:rPr lang="ja-JP" altLang="en-US" dirty="0"/>
              <a:t>ユーザ</a:t>
            </a:r>
            <a:r>
              <a:rPr kumimoji="1" lang="en-US" altLang="ja-JP" dirty="0" smtClean="0"/>
              <a:t>VM</a:t>
            </a:r>
            <a:endParaRPr kumimoji="1" lang="ja-JP" altLang="en-US" dirty="0"/>
          </a:p>
        </p:txBody>
      </p:sp>
      <p:cxnSp>
        <p:nvCxnSpPr>
          <p:cNvPr id="11" name="直線矢印コネクタ 10"/>
          <p:cNvCxnSpPr>
            <a:endCxn id="12" idx="1"/>
          </p:cNvCxnSpPr>
          <p:nvPr/>
        </p:nvCxnSpPr>
        <p:spPr>
          <a:xfrm>
            <a:off x="3419872" y="5822840"/>
            <a:ext cx="2485025" cy="41993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フローチャート : 複数書類 11"/>
          <p:cNvSpPr/>
          <p:nvPr/>
        </p:nvSpPr>
        <p:spPr>
          <a:xfrm>
            <a:off x="5904897" y="5742614"/>
            <a:ext cx="1296144" cy="1000318"/>
          </a:xfrm>
          <a:prstGeom prst="flowChartMultidocumen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メモリ</a:t>
            </a:r>
            <a:endParaRPr kumimoji="1" lang="en-US" altLang="ja-JP" sz="1400" dirty="0" smtClean="0">
              <a:solidFill>
                <a:schemeClr val="tx1"/>
              </a:solidFill>
            </a:endParaRPr>
          </a:p>
          <a:p>
            <a:pPr algn="ctr"/>
            <a:r>
              <a:rPr lang="ja-JP" altLang="en-US" sz="1400" dirty="0" smtClean="0">
                <a:solidFill>
                  <a:schemeClr val="tx1"/>
                </a:solidFill>
              </a:rPr>
              <a:t>ディスク</a:t>
            </a:r>
            <a:endParaRPr lang="en-US" altLang="ja-JP" sz="1400" dirty="0" smtClean="0">
              <a:solidFill>
                <a:schemeClr val="tx1"/>
              </a:solidFill>
            </a:endParaRPr>
          </a:p>
          <a:p>
            <a:pPr algn="ctr"/>
            <a:r>
              <a:rPr kumimoji="1" lang="ja-JP" altLang="en-US" sz="1400" dirty="0" smtClean="0">
                <a:solidFill>
                  <a:schemeClr val="tx1"/>
                </a:solidFill>
              </a:rPr>
              <a:t>ネットワーク</a:t>
            </a:r>
            <a:endParaRPr kumimoji="1" lang="ja-JP" altLang="en-US" sz="1400" dirty="0">
              <a:solidFill>
                <a:schemeClr val="tx1"/>
              </a:solidFill>
            </a:endParaRPr>
          </a:p>
        </p:txBody>
      </p:sp>
      <p:sp>
        <p:nvSpPr>
          <p:cNvPr id="7" name="円/楕円 6"/>
          <p:cNvSpPr/>
          <p:nvPr/>
        </p:nvSpPr>
        <p:spPr>
          <a:xfrm>
            <a:off x="5431522" y="5549655"/>
            <a:ext cx="936104" cy="504056"/>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cxnSp>
        <p:nvCxnSpPr>
          <p:cNvPr id="18" name="カギ線コネクタ 17"/>
          <p:cNvCxnSpPr>
            <a:endCxn id="7" idx="6"/>
          </p:cNvCxnSpPr>
          <p:nvPr/>
        </p:nvCxnSpPr>
        <p:spPr>
          <a:xfrm rot="5400000">
            <a:off x="6227688" y="4145002"/>
            <a:ext cx="1796620" cy="1516743"/>
          </a:xfrm>
          <a:prstGeom prst="bentConnector2">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5580112" y="5402908"/>
            <a:ext cx="607494" cy="83986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611542" y="5402908"/>
            <a:ext cx="576064" cy="79754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878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37" presetClass="path" presetSubtype="0" accel="50000" decel="50000" fill="hold" grpId="0" nodeType="clickEffect">
                                  <p:stCondLst>
                                    <p:cond delay="0"/>
                                  </p:stCondLst>
                                  <p:childTnLst>
                                    <p:animMotion origin="layout" path="M 1.11111E-6 -4.68085E-6 L -0.08333 -0.0703 C -0.10087 -0.08626 -0.12691 -0.09435 -0.15417 -0.09435 C -0.18524 -0.09435 -0.21007 -0.08626 -0.22761 -0.0703 L -0.31059 -4.68085E-6 " pathEditMode="relative" rAng="0" ptsTypes="FffFF">
                                      <p:cBhvr>
                                        <p:cTn id="17" dur="2000" fill="hold"/>
                                        <p:tgtEl>
                                          <p:spTgt spid="7"/>
                                        </p:tgtEl>
                                        <p:attrNameLst>
                                          <p:attrName>ppt_x</p:attrName>
                                          <p:attrName>ppt_y</p:attrName>
                                        </p:attrNameLst>
                                      </p:cBhvr>
                                      <p:rCtr x="-15538" y="-4718"/>
                                    </p:animMotion>
                                  </p:childTnLst>
                                </p:cTn>
                              </p:par>
                              <p:par>
                                <p:cTn id="18" presetID="10" presetClass="exit" presetSubtype="0" fill="hold" nodeType="withEffect">
                                  <p:stCondLst>
                                    <p:cond delay="0"/>
                                  </p:stCondLst>
                                  <p:childTnLst>
                                    <p:animEffect transition="out" filter="fade">
                                      <p:cBhvr>
                                        <p:cTn id="19" dur="500"/>
                                        <p:tgtEl>
                                          <p:spTgt spid="23"/>
                                        </p:tgtEl>
                                      </p:cBhvr>
                                    </p:animEffect>
                                    <p:set>
                                      <p:cBhvr>
                                        <p:cTn id="20" dur="1" fill="hold">
                                          <p:stCondLst>
                                            <p:cond delay="499"/>
                                          </p:stCondLst>
                                        </p:cTn>
                                        <p:tgtEl>
                                          <p:spTgt spid="23"/>
                                        </p:tgtEl>
                                        <p:attrNameLst>
                                          <p:attrName>style.visibility</p:attrName>
                                        </p:attrNameLst>
                                      </p:cBhvr>
                                      <p:to>
                                        <p:strVal val="hidden"/>
                                      </p:to>
                                    </p:set>
                                  </p:childTnLst>
                                </p:cTn>
                              </p:par>
                              <p:par>
                                <p:cTn id="21" presetID="10" presetClass="exit" presetSubtype="0" fill="hold" nodeType="withEffect">
                                  <p:stCondLst>
                                    <p:cond delay="0"/>
                                  </p:stCondLst>
                                  <p:childTnLst>
                                    <p:animEffect transition="out" filter="fade">
                                      <p:cBhvr>
                                        <p:cTn id="22" dur="500"/>
                                        <p:tgtEl>
                                          <p:spTgt spid="25"/>
                                        </p:tgtEl>
                                      </p:cBhvr>
                                    </p:animEffect>
                                    <p:set>
                                      <p:cBhvr>
                                        <p:cTn id="23" dur="1" fill="hold">
                                          <p:stCondLst>
                                            <p:cond delay="499"/>
                                          </p:stCondLst>
                                        </p:cTn>
                                        <p:tgtEl>
                                          <p:spTgt spid="2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グラフ 3"/>
          <p:cNvGraphicFramePr>
            <a:graphicFrameLocks/>
          </p:cNvGraphicFramePr>
          <p:nvPr>
            <p:extLst>
              <p:ext uri="{D42A27DB-BD31-4B8C-83A1-F6EECF244321}">
                <p14:modId xmlns:p14="http://schemas.microsoft.com/office/powerpoint/2010/main" val="553011016"/>
              </p:ext>
            </p:extLst>
          </p:nvPr>
        </p:nvGraphicFramePr>
        <p:xfrm>
          <a:off x="179512" y="404664"/>
          <a:ext cx="8856984" cy="59046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52313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a:t>ユーザ</a:t>
            </a:r>
            <a:r>
              <a:rPr lang="en-US" altLang="ja-JP" sz="2800" dirty="0" smtClean="0"/>
              <a:t>VM</a:t>
            </a:r>
            <a:r>
              <a:rPr lang="ja-JP" altLang="en-US" sz="2800" dirty="0" smtClean="0"/>
              <a:t>に侵入</a:t>
            </a:r>
            <a:r>
              <a:rPr lang="ja-JP" altLang="en-US" sz="2800" dirty="0"/>
              <a:t>されなくて</a:t>
            </a:r>
            <a:r>
              <a:rPr lang="ja-JP" altLang="en-US" sz="2800" dirty="0" smtClean="0"/>
              <a:t>も攻撃を受ける</a:t>
            </a:r>
            <a:endParaRPr lang="en-US" altLang="ja-JP" sz="2800" dirty="0" smtClean="0"/>
          </a:p>
          <a:p>
            <a:pPr lvl="1"/>
            <a:r>
              <a:rPr lang="en-US" altLang="ja-JP" sz="2400" dirty="0"/>
              <a:t>VM</a:t>
            </a:r>
            <a:r>
              <a:rPr lang="ja-JP" altLang="en-US" sz="2400" dirty="0" smtClean="0"/>
              <a:t>のメモリ、ディスク、ネットワークの情報を直接盗む</a:t>
            </a:r>
            <a:endParaRPr lang="en-US" altLang="ja-JP" sz="2400" dirty="0" smtClean="0"/>
          </a:p>
          <a:p>
            <a:r>
              <a:rPr lang="ja-JP" altLang="en-US" sz="2800" dirty="0"/>
              <a:t>ユーザ</a:t>
            </a:r>
            <a:r>
              <a:rPr lang="en-US" altLang="ja-JP" sz="2800" dirty="0"/>
              <a:t>VM</a:t>
            </a:r>
            <a:r>
              <a:rPr lang="ja-JP" altLang="en-US" sz="2800" dirty="0" smtClean="0"/>
              <a:t>を</a:t>
            </a:r>
            <a:r>
              <a:rPr lang="ja-JP" altLang="en-US" sz="2800" dirty="0"/>
              <a:t>安全に実行する機構が提案されている</a:t>
            </a:r>
            <a:endParaRPr lang="en-US" altLang="ja-JP" sz="2800" dirty="0" smtClean="0"/>
          </a:p>
          <a:p>
            <a:pPr lvl="1"/>
            <a:r>
              <a:rPr lang="en-US" altLang="ja-JP" sz="2400" dirty="0"/>
              <a:t>VM</a:t>
            </a:r>
            <a:r>
              <a:rPr lang="ja-JP" altLang="en-US" sz="2400" dirty="0" err="1"/>
              <a:t>のメ</a:t>
            </a:r>
            <a:r>
              <a:rPr lang="ja-JP" altLang="en-US" sz="2400" dirty="0"/>
              <a:t>モリを暗号化したり、アクセスを制限したりすることで管理</a:t>
            </a:r>
            <a:r>
              <a:rPr lang="en-US" altLang="ja-JP" sz="2400" dirty="0" smtClean="0"/>
              <a:t>VM</a:t>
            </a:r>
            <a:r>
              <a:rPr lang="ja-JP" altLang="en-US" sz="2400" dirty="0" err="1"/>
              <a:t>へ</a:t>
            </a:r>
            <a:r>
              <a:rPr lang="ja-JP" altLang="en-US" sz="2400" dirty="0" err="1" smtClean="0"/>
              <a:t>の</a:t>
            </a:r>
            <a:r>
              <a:rPr lang="ja-JP" altLang="en-US" sz="2400" dirty="0"/>
              <a:t>情報漏えいを</a:t>
            </a:r>
            <a:r>
              <a:rPr lang="ja-JP" altLang="en-US" sz="2400" dirty="0" smtClean="0"/>
              <a:t>防ぐ</a:t>
            </a:r>
            <a:endParaRPr lang="en-US" altLang="ja-JP" sz="2400" dirty="0" smtClean="0"/>
          </a:p>
          <a:p>
            <a:pPr lvl="2"/>
            <a:r>
              <a:rPr lang="en-US" altLang="ja-JP" sz="2000" dirty="0" err="1" smtClean="0"/>
              <a:t>CloudVisor</a:t>
            </a:r>
            <a:r>
              <a:rPr lang="en-US" altLang="ja-JP" sz="1800" dirty="0" smtClean="0"/>
              <a:t> </a:t>
            </a:r>
            <a:r>
              <a:rPr lang="en-US" altLang="ja-JP" sz="1600" dirty="0"/>
              <a:t>[Zhang et al.’11]</a:t>
            </a:r>
            <a:r>
              <a:rPr lang="en-US" altLang="ja-JP" sz="1800" dirty="0"/>
              <a:t>, </a:t>
            </a:r>
            <a:r>
              <a:rPr lang="en-US" altLang="ja-JP" sz="1800" dirty="0" err="1"/>
              <a:t>VMCrypt</a:t>
            </a:r>
            <a:r>
              <a:rPr lang="en-US" altLang="ja-JP" sz="1800" dirty="0"/>
              <a:t> </a:t>
            </a:r>
            <a:r>
              <a:rPr lang="en-US" altLang="ja-JP" sz="1600" dirty="0"/>
              <a:t>[Tadokoro et al.12]</a:t>
            </a:r>
            <a:r>
              <a:rPr lang="en-US" altLang="ja-JP" sz="1800" dirty="0"/>
              <a:t>, SSC </a:t>
            </a:r>
            <a:r>
              <a:rPr lang="en-US" altLang="ja-JP" sz="1600" dirty="0"/>
              <a:t>[Butt et al .’12]</a:t>
            </a:r>
          </a:p>
          <a:p>
            <a:pPr lvl="1"/>
            <a:endParaRPr kumimoji="1" lang="ja-JP" altLang="en-US" sz="2400" dirty="0"/>
          </a:p>
        </p:txBody>
      </p:sp>
      <p:sp>
        <p:nvSpPr>
          <p:cNvPr id="2" name="タイトル 1"/>
          <p:cNvSpPr>
            <a:spLocks noGrp="1"/>
          </p:cNvSpPr>
          <p:nvPr>
            <p:ph type="title"/>
          </p:nvPr>
        </p:nvSpPr>
        <p:spPr/>
        <p:txBody>
          <a:bodyPr>
            <a:normAutofit/>
          </a:bodyPr>
          <a:lstStyle/>
          <a:p>
            <a:r>
              <a:rPr lang="ja-JP" altLang="en-US" sz="3600" dirty="0"/>
              <a:t>内部攻撃者への対策</a:t>
            </a:r>
            <a:endParaRPr kumimoji="1" lang="ja-JP" altLang="en-US" sz="3600" dirty="0"/>
          </a:p>
        </p:txBody>
      </p:sp>
      <p:sp>
        <p:nvSpPr>
          <p:cNvPr id="4" name="雲 3"/>
          <p:cNvSpPr/>
          <p:nvPr/>
        </p:nvSpPr>
        <p:spPr>
          <a:xfrm>
            <a:off x="1301007" y="4149080"/>
            <a:ext cx="6768752" cy="2708920"/>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5220072" y="4603111"/>
            <a:ext cx="1512168" cy="930649"/>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p>
          <a:p>
            <a:pPr algn="ctr"/>
            <a:endParaRPr lang="en-US" altLang="ja-JP" dirty="0">
              <a:solidFill>
                <a:schemeClr val="tx1"/>
              </a:solidFill>
            </a:endParaRPr>
          </a:p>
        </p:txBody>
      </p:sp>
      <p:sp>
        <p:nvSpPr>
          <p:cNvPr id="6" name="角丸四角形 5"/>
          <p:cNvSpPr/>
          <p:nvPr/>
        </p:nvSpPr>
        <p:spPr>
          <a:xfrm>
            <a:off x="2622138" y="4600950"/>
            <a:ext cx="1512168" cy="932810"/>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p>
          <a:p>
            <a:pPr algn="ctr"/>
            <a:endParaRPr kumimoji="1" lang="ja-JP" altLang="en-US" dirty="0">
              <a:solidFill>
                <a:schemeClr val="tx1"/>
              </a:solidFill>
            </a:endParaRPr>
          </a:p>
        </p:txBody>
      </p:sp>
      <p:pic>
        <p:nvPicPr>
          <p:cNvPr id="7" name="Picture 2"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36527" y="4268589"/>
            <a:ext cx="1230536" cy="1167925"/>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矢印コネクタ 7"/>
          <p:cNvCxnSpPr>
            <a:stCxn id="6" idx="3"/>
            <a:endCxn id="16" idx="1"/>
          </p:cNvCxnSpPr>
          <p:nvPr/>
        </p:nvCxnSpPr>
        <p:spPr>
          <a:xfrm>
            <a:off x="4134306" y="5067355"/>
            <a:ext cx="1772093" cy="335348"/>
          </a:xfrm>
          <a:prstGeom prst="straightConnector1">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718646" y="6488668"/>
            <a:ext cx="2016224"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cxnSp>
        <p:nvCxnSpPr>
          <p:cNvPr id="13" name="直線コネクタ 12"/>
          <p:cNvCxnSpPr/>
          <p:nvPr/>
        </p:nvCxnSpPr>
        <p:spPr>
          <a:xfrm>
            <a:off x="5057302" y="5130484"/>
            <a:ext cx="247479" cy="2618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a:off x="5057303" y="5130484"/>
            <a:ext cx="247478" cy="2618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2622138" y="5826148"/>
            <a:ext cx="4110102" cy="576065"/>
          </a:xfrm>
          <a:prstGeom prst="roundRect">
            <a:avLst/>
          </a:prstGeom>
          <a:solidFill>
            <a:schemeClr val="bg2">
              <a:lumMod val="7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仮想マシンモニタ（</a:t>
            </a:r>
            <a:r>
              <a:rPr kumimoji="1" lang="en-US" altLang="ja-JP" dirty="0" smtClean="0">
                <a:solidFill>
                  <a:schemeClr val="tx1"/>
                </a:solidFill>
              </a:rPr>
              <a:t>VMM</a:t>
            </a:r>
            <a:r>
              <a:rPr kumimoji="1" lang="ja-JP" altLang="en-US" dirty="0" smtClean="0">
                <a:solidFill>
                  <a:schemeClr val="tx1"/>
                </a:solidFill>
              </a:rPr>
              <a:t>）など</a:t>
            </a:r>
            <a:endParaRPr kumimoji="1" lang="ja-JP" altLang="en-US" dirty="0">
              <a:solidFill>
                <a:schemeClr val="tx1"/>
              </a:solidFill>
            </a:endParaRPr>
          </a:p>
        </p:txBody>
      </p:sp>
      <p:sp>
        <p:nvSpPr>
          <p:cNvPr id="23" name="テキスト ボックス 22"/>
          <p:cNvSpPr txBox="1"/>
          <p:nvPr/>
        </p:nvSpPr>
        <p:spPr>
          <a:xfrm>
            <a:off x="4001306" y="5235029"/>
            <a:ext cx="1368153" cy="584775"/>
          </a:xfrm>
          <a:prstGeom prst="rect">
            <a:avLst/>
          </a:prstGeom>
          <a:noFill/>
        </p:spPr>
        <p:txBody>
          <a:bodyPr wrap="square" rtlCol="0">
            <a:spAutoFit/>
          </a:bodyPr>
          <a:lstStyle/>
          <a:p>
            <a:pPr algn="ctr"/>
            <a:r>
              <a:rPr kumimoji="1" lang="ja-JP" altLang="en-US" sz="1600" dirty="0" smtClean="0"/>
              <a:t>暗号化</a:t>
            </a:r>
            <a:endParaRPr kumimoji="1" lang="en-US" altLang="ja-JP" sz="1600" dirty="0" smtClean="0"/>
          </a:p>
          <a:p>
            <a:pPr algn="ctr"/>
            <a:r>
              <a:rPr lang="ja-JP" altLang="en-US" sz="1600" dirty="0"/>
              <a:t>アクセス制限</a:t>
            </a:r>
            <a:endParaRPr kumimoji="1" lang="ja-JP" altLang="en-US" sz="1600" dirty="0"/>
          </a:p>
        </p:txBody>
      </p:sp>
      <p:sp>
        <p:nvSpPr>
          <p:cNvPr id="16" name="フローチャート : 複数書類 15"/>
          <p:cNvSpPr/>
          <p:nvPr/>
        </p:nvSpPr>
        <p:spPr>
          <a:xfrm>
            <a:off x="5906399" y="5067355"/>
            <a:ext cx="842744" cy="670696"/>
          </a:xfrm>
          <a:prstGeom prst="flowChartMultidocumen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メモリ</a:t>
            </a:r>
            <a:endParaRPr kumimoji="1" lang="en-US" altLang="ja-JP" sz="1400" dirty="0" smtClean="0">
              <a:solidFill>
                <a:schemeClr val="tx1"/>
              </a:solidFill>
            </a:endParaRPr>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smtClean="0"/>
              <a:t>内部攻撃者が</a:t>
            </a:r>
            <a:r>
              <a:rPr lang="ja-JP" altLang="en-US" sz="2800" dirty="0"/>
              <a:t>存在</a:t>
            </a:r>
            <a:r>
              <a:rPr lang="ja-JP" altLang="en-US" sz="2800" dirty="0" smtClean="0"/>
              <a:t>する状況では</a:t>
            </a:r>
            <a:r>
              <a:rPr lang="en-US" altLang="ja-JP" sz="2800" dirty="0"/>
              <a:t>IDS</a:t>
            </a:r>
            <a:r>
              <a:rPr lang="ja-JP" altLang="en-US" sz="2800" dirty="0"/>
              <a:t>オフロードの安全性を保証するのは難しい</a:t>
            </a:r>
            <a:endParaRPr lang="en-US" altLang="ja-JP" sz="2800" dirty="0"/>
          </a:p>
          <a:p>
            <a:pPr lvl="1"/>
            <a:r>
              <a:rPr lang="ja-JP" altLang="en-US" sz="2400" dirty="0" smtClean="0"/>
              <a:t>オフロードした</a:t>
            </a:r>
            <a:r>
              <a:rPr lang="en-US" altLang="ja-JP" sz="2400" dirty="0" smtClean="0"/>
              <a:t>IDS</a:t>
            </a:r>
            <a:r>
              <a:rPr lang="ja-JP" altLang="en-US" sz="2400" dirty="0" smtClean="0"/>
              <a:t>は内部攻撃者に容易に無効化される</a:t>
            </a:r>
            <a:endParaRPr lang="en-US" altLang="ja-JP" sz="2400" dirty="0" smtClean="0"/>
          </a:p>
          <a:p>
            <a:pPr lvl="2"/>
            <a:r>
              <a:rPr lang="en-US" altLang="ja-JP" sz="2000" dirty="0" smtClean="0"/>
              <a:t>IDS</a:t>
            </a:r>
            <a:r>
              <a:rPr lang="ja-JP" altLang="en-US" sz="2000" dirty="0"/>
              <a:t>を停止・改ざんしてからユーザ</a:t>
            </a:r>
            <a:r>
              <a:rPr lang="en-US" altLang="ja-JP" sz="2000" dirty="0"/>
              <a:t>VM</a:t>
            </a:r>
            <a:r>
              <a:rPr lang="ja-JP" altLang="en-US" sz="2000" dirty="0"/>
              <a:t>に</a:t>
            </a:r>
            <a:r>
              <a:rPr lang="ja-JP" altLang="en-US" sz="2000" dirty="0" smtClean="0"/>
              <a:t>侵入</a:t>
            </a:r>
            <a:endParaRPr lang="en-US" altLang="ja-JP" sz="2000" dirty="0" smtClean="0"/>
          </a:p>
          <a:p>
            <a:pPr lvl="1"/>
            <a:r>
              <a:rPr lang="en-US" altLang="ja-JP" sz="2400" dirty="0"/>
              <a:t>VM</a:t>
            </a:r>
            <a:r>
              <a:rPr lang="ja-JP" altLang="en-US" sz="2400" dirty="0"/>
              <a:t>の安全な実行</a:t>
            </a:r>
            <a:r>
              <a:rPr lang="ja-JP" altLang="en-US" sz="2400" dirty="0" smtClean="0"/>
              <a:t>機構を共存</a:t>
            </a:r>
            <a:r>
              <a:rPr lang="ja-JP" altLang="en-US" sz="2400" dirty="0"/>
              <a:t>させることが</a:t>
            </a:r>
            <a:r>
              <a:rPr lang="ja-JP" altLang="en-US" sz="2400" dirty="0" smtClean="0"/>
              <a:t>できない</a:t>
            </a:r>
            <a:endParaRPr lang="en-US" altLang="ja-JP" sz="2400" dirty="0" smtClean="0"/>
          </a:p>
          <a:p>
            <a:pPr lvl="2"/>
            <a:r>
              <a:rPr lang="ja-JP" altLang="en-US" sz="2000" dirty="0" smtClean="0"/>
              <a:t>メモリ上のデータを取得できないと、オフロードした</a:t>
            </a:r>
            <a:r>
              <a:rPr lang="en-US" altLang="ja-JP" sz="2000" dirty="0" smtClean="0"/>
              <a:t>IDS</a:t>
            </a:r>
            <a:r>
              <a:rPr lang="ja-JP" altLang="en-US" sz="2000" dirty="0" smtClean="0"/>
              <a:t>はユーザ</a:t>
            </a:r>
            <a:r>
              <a:rPr lang="en-US" altLang="ja-JP" sz="2000" dirty="0" smtClean="0"/>
              <a:t>VM</a:t>
            </a:r>
            <a:r>
              <a:rPr lang="ja-JP" altLang="en-US" sz="2000" dirty="0" smtClean="0"/>
              <a:t>の情報を取得できない</a:t>
            </a:r>
            <a:endParaRPr lang="en-US" altLang="ja-JP" sz="2000" dirty="0" smtClean="0"/>
          </a:p>
        </p:txBody>
      </p:sp>
      <p:sp>
        <p:nvSpPr>
          <p:cNvPr id="2" name="タイトル 1"/>
          <p:cNvSpPr>
            <a:spLocks noGrp="1"/>
          </p:cNvSpPr>
          <p:nvPr>
            <p:ph type="title"/>
          </p:nvPr>
        </p:nvSpPr>
        <p:spPr/>
        <p:txBody>
          <a:bodyPr>
            <a:normAutofit/>
          </a:bodyPr>
          <a:lstStyle/>
          <a:p>
            <a:r>
              <a:rPr lang="ja-JP" altLang="en-US" sz="3600" dirty="0"/>
              <a:t>内部攻撃者と</a:t>
            </a:r>
            <a:r>
              <a:rPr lang="en-US" altLang="ja-JP" sz="3600" dirty="0" smtClean="0"/>
              <a:t>IDS</a:t>
            </a:r>
            <a:r>
              <a:rPr lang="ja-JP" altLang="en-US" sz="3600" dirty="0" smtClean="0"/>
              <a:t>オフロード</a:t>
            </a:r>
            <a:endParaRPr kumimoji="1" lang="ja-JP" altLang="en-US" sz="3600" dirty="0"/>
          </a:p>
        </p:txBody>
      </p:sp>
      <p:sp>
        <p:nvSpPr>
          <p:cNvPr id="4" name="雲 3"/>
          <p:cNvSpPr/>
          <p:nvPr/>
        </p:nvSpPr>
        <p:spPr>
          <a:xfrm>
            <a:off x="1545189" y="4141986"/>
            <a:ext cx="5904656" cy="2380834"/>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5001573" y="4822022"/>
            <a:ext cx="1512168" cy="1031978"/>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角丸四角形 5"/>
          <p:cNvSpPr/>
          <p:nvPr/>
        </p:nvSpPr>
        <p:spPr>
          <a:xfrm>
            <a:off x="2841333" y="4848420"/>
            <a:ext cx="1512168" cy="979182"/>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7" name="直線矢印コネクタ 6"/>
          <p:cNvCxnSpPr>
            <a:endCxn id="5" idx="1"/>
          </p:cNvCxnSpPr>
          <p:nvPr/>
        </p:nvCxnSpPr>
        <p:spPr>
          <a:xfrm>
            <a:off x="4065469" y="5338011"/>
            <a:ext cx="93610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739024" y="6546686"/>
            <a:ext cx="2016224"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
        <p:nvSpPr>
          <p:cNvPr id="15" name="円/楕円 14"/>
          <p:cNvSpPr/>
          <p:nvPr/>
        </p:nvSpPr>
        <p:spPr>
          <a:xfrm>
            <a:off x="3129365" y="5080375"/>
            <a:ext cx="936104" cy="504056"/>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17" name="テキスト ボックス 16"/>
          <p:cNvSpPr txBox="1"/>
          <p:nvPr/>
        </p:nvSpPr>
        <p:spPr>
          <a:xfrm>
            <a:off x="2841333" y="4479088"/>
            <a:ext cx="1440160"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18" name="テキスト ボックス 17"/>
          <p:cNvSpPr txBox="1"/>
          <p:nvPr/>
        </p:nvSpPr>
        <p:spPr>
          <a:xfrm>
            <a:off x="5037577" y="4479088"/>
            <a:ext cx="1440160" cy="369332"/>
          </a:xfrm>
          <a:prstGeom prst="rect">
            <a:avLst/>
          </a:prstGeom>
          <a:noFill/>
        </p:spPr>
        <p:txBody>
          <a:bodyPr wrap="square" rtlCol="0">
            <a:spAutoFit/>
          </a:bodyPr>
          <a:lstStyle/>
          <a:p>
            <a:pPr algn="ctr"/>
            <a:r>
              <a:rPr lang="ja-JP" altLang="en-US" dirty="0"/>
              <a:t>ユーザ</a:t>
            </a:r>
            <a:r>
              <a:rPr kumimoji="1" lang="en-US" altLang="ja-JP" dirty="0" smtClean="0"/>
              <a:t>VM</a:t>
            </a:r>
            <a:endParaRPr kumimoji="1" lang="ja-JP" altLang="en-US" dirty="0"/>
          </a:p>
        </p:txBody>
      </p:sp>
      <p:cxnSp>
        <p:nvCxnSpPr>
          <p:cNvPr id="19" name="直線コネクタ 18"/>
          <p:cNvCxnSpPr/>
          <p:nvPr/>
        </p:nvCxnSpPr>
        <p:spPr>
          <a:xfrm>
            <a:off x="4533521" y="5083289"/>
            <a:ext cx="324036" cy="52616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a:off x="4497517" y="5083289"/>
            <a:ext cx="360040" cy="52616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a:t>クラウド外部の監視ホストに</a:t>
            </a:r>
            <a:r>
              <a:rPr lang="en-US" altLang="ja-JP" sz="2800" dirty="0"/>
              <a:t>IDS</a:t>
            </a:r>
            <a:r>
              <a:rPr lang="ja-JP" altLang="en-US" sz="2800" dirty="0"/>
              <a:t>をオフロードし、ネットワーク経由でユーザ</a:t>
            </a:r>
            <a:r>
              <a:rPr lang="en-US" altLang="ja-JP" sz="2800" dirty="0"/>
              <a:t>VM</a:t>
            </a:r>
            <a:r>
              <a:rPr lang="ja-JP" altLang="en-US" sz="2800" dirty="0"/>
              <a:t>を監視</a:t>
            </a:r>
            <a:r>
              <a:rPr lang="ja-JP" altLang="en-US" sz="2800" dirty="0" smtClean="0"/>
              <a:t>する</a:t>
            </a:r>
            <a:endParaRPr lang="en-US" altLang="ja-JP" sz="2800" dirty="0" smtClean="0"/>
          </a:p>
          <a:p>
            <a:pPr lvl="1"/>
            <a:r>
              <a:rPr lang="ja-JP" altLang="en-US" sz="2400" dirty="0"/>
              <a:t>クラウド管理者から</a:t>
            </a:r>
            <a:r>
              <a:rPr lang="en-US" altLang="ja-JP" sz="2400" dirty="0"/>
              <a:t>IDS</a:t>
            </a:r>
            <a:r>
              <a:rPr lang="ja-JP" altLang="en-US" sz="2400" dirty="0"/>
              <a:t>を無効化されるのを</a:t>
            </a:r>
            <a:r>
              <a:rPr lang="ja-JP" altLang="en-US" sz="2400" dirty="0" smtClean="0"/>
              <a:t>防ぐ</a:t>
            </a:r>
            <a:endParaRPr lang="en-US" altLang="ja-JP" sz="2400" dirty="0" smtClean="0"/>
          </a:p>
          <a:p>
            <a:pPr lvl="1"/>
            <a:r>
              <a:rPr lang="en-US" altLang="ja-JP" sz="2400" dirty="0"/>
              <a:t>VM</a:t>
            </a:r>
            <a:r>
              <a:rPr lang="ja-JP" altLang="en-US" sz="2400" dirty="0"/>
              <a:t>の安全な実行機構と共存</a:t>
            </a:r>
            <a:r>
              <a:rPr lang="ja-JP" altLang="en-US" sz="2400" dirty="0" smtClean="0"/>
              <a:t>できる</a:t>
            </a:r>
            <a:endParaRPr lang="en-US" altLang="ja-JP" sz="2400" dirty="0" smtClean="0"/>
          </a:p>
          <a:p>
            <a:pPr lvl="2"/>
            <a:r>
              <a:rPr lang="ja-JP" altLang="en-US" sz="2000" dirty="0"/>
              <a:t>監視ホストにのみユーザ</a:t>
            </a:r>
            <a:r>
              <a:rPr lang="en-US" altLang="ja-JP" sz="2000" dirty="0" smtClean="0"/>
              <a:t>VM</a:t>
            </a:r>
            <a:r>
              <a:rPr lang="ja-JP" altLang="en-US" sz="2000" dirty="0" smtClean="0"/>
              <a:t>のメモリへのアクセス</a:t>
            </a:r>
            <a:r>
              <a:rPr lang="ja-JP" altLang="en-US" sz="2000" dirty="0"/>
              <a:t>を許可</a:t>
            </a:r>
            <a:endParaRPr kumimoji="1" lang="ja-JP" altLang="en-US" sz="2000" dirty="0"/>
          </a:p>
        </p:txBody>
      </p:sp>
      <p:sp>
        <p:nvSpPr>
          <p:cNvPr id="2" name="タイトル 1"/>
          <p:cNvSpPr>
            <a:spLocks noGrp="1"/>
          </p:cNvSpPr>
          <p:nvPr>
            <p:ph type="title"/>
          </p:nvPr>
        </p:nvSpPr>
        <p:spPr/>
        <p:txBody>
          <a:bodyPr>
            <a:normAutofit/>
          </a:bodyPr>
          <a:lstStyle/>
          <a:p>
            <a:r>
              <a:rPr lang="ja-JP" altLang="en-US" sz="3600" dirty="0"/>
              <a:t>提案：</a:t>
            </a:r>
            <a:r>
              <a:rPr lang="en-US" altLang="ja-JP" sz="3600" dirty="0"/>
              <a:t>IDS</a:t>
            </a:r>
            <a:r>
              <a:rPr lang="ja-JP" altLang="en-US" sz="3600" dirty="0"/>
              <a:t>リモートオフロード</a:t>
            </a:r>
            <a:endParaRPr kumimoji="1" lang="ja-JP" altLang="en-US" sz="3600" dirty="0"/>
          </a:p>
        </p:txBody>
      </p:sp>
      <p:sp>
        <p:nvSpPr>
          <p:cNvPr id="4" name="正方形/長方形 3"/>
          <p:cNvSpPr/>
          <p:nvPr/>
        </p:nvSpPr>
        <p:spPr>
          <a:xfrm>
            <a:off x="1115616" y="4005064"/>
            <a:ext cx="1944216" cy="2232248"/>
          </a:xfrm>
          <a:prstGeom prst="rect">
            <a:avLst/>
          </a:prstGeom>
          <a:solidFill>
            <a:schemeClr val="bg2">
              <a:lumMod val="75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雲 4"/>
          <p:cNvSpPr/>
          <p:nvPr/>
        </p:nvSpPr>
        <p:spPr>
          <a:xfrm>
            <a:off x="4067944" y="3789040"/>
            <a:ext cx="4176464" cy="2520280"/>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1583668" y="4761148"/>
            <a:ext cx="1008112" cy="576064"/>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7" name="角丸四角形 6"/>
          <p:cNvSpPr/>
          <p:nvPr/>
        </p:nvSpPr>
        <p:spPr>
          <a:xfrm>
            <a:off x="5436096" y="4509120"/>
            <a:ext cx="1440160" cy="1080120"/>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sp>
        <p:nvSpPr>
          <p:cNvPr id="8" name="右矢印 7"/>
          <p:cNvSpPr/>
          <p:nvPr/>
        </p:nvSpPr>
        <p:spPr>
          <a:xfrm>
            <a:off x="2645786" y="4905164"/>
            <a:ext cx="2790310" cy="288032"/>
          </a:xfrm>
          <a:prstGeom prst="rightArrow">
            <a:avLst/>
          </a:prstGeom>
          <a:solidFill>
            <a:schemeClr val="bg2"/>
          </a:solidFill>
          <a:ln cmpd="sng">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457654" y="6309320"/>
            <a:ext cx="1260140"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10" name="テキスト ボックス 9"/>
          <p:cNvSpPr txBox="1"/>
          <p:nvPr/>
        </p:nvSpPr>
        <p:spPr>
          <a:xfrm>
            <a:off x="5526106" y="6309320"/>
            <a:ext cx="1260140"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smtClean="0"/>
              <a:t>IDS</a:t>
            </a:r>
            <a:r>
              <a:rPr lang="ja-JP" altLang="en-US" sz="2800" dirty="0" smtClean="0"/>
              <a:t>リモートオフロードを実現するシステム</a:t>
            </a:r>
            <a:endParaRPr lang="en-US" altLang="ja-JP" sz="2800" dirty="0" smtClean="0"/>
          </a:p>
          <a:p>
            <a:pPr lvl="1"/>
            <a:r>
              <a:rPr lang="ja-JP" altLang="en-US" sz="2400" dirty="0" smtClean="0"/>
              <a:t>監視</a:t>
            </a:r>
            <a:r>
              <a:rPr lang="ja-JP" altLang="en-US" sz="2400" dirty="0"/>
              <a:t>ホスト上</a:t>
            </a:r>
            <a:r>
              <a:rPr lang="ja-JP" altLang="en-US" sz="2400" dirty="0" smtClean="0"/>
              <a:t>で</a:t>
            </a:r>
            <a:r>
              <a:rPr lang="en-US" altLang="ja-JP" sz="2400" dirty="0" smtClean="0"/>
              <a:t>IDS</a:t>
            </a:r>
            <a:r>
              <a:rPr lang="ja-JP" altLang="en-US" sz="2400" dirty="0" smtClean="0"/>
              <a:t>を動作させ、クラウド内の</a:t>
            </a:r>
            <a:r>
              <a:rPr lang="en-US" altLang="ja-JP" sz="2400" dirty="0" smtClean="0"/>
              <a:t>VMM</a:t>
            </a:r>
            <a:r>
              <a:rPr lang="ja-JP" altLang="en-US" sz="2400" dirty="0" smtClean="0"/>
              <a:t>を経由してユーザ</a:t>
            </a:r>
            <a:r>
              <a:rPr lang="en-US" altLang="ja-JP" sz="2400" dirty="0" smtClean="0"/>
              <a:t>VM</a:t>
            </a:r>
            <a:r>
              <a:rPr lang="ja-JP" altLang="en-US" sz="2400" dirty="0" err="1" smtClean="0"/>
              <a:t>を監</a:t>
            </a:r>
            <a:r>
              <a:rPr lang="ja-JP" altLang="en-US" sz="2400" dirty="0" smtClean="0"/>
              <a:t>視</a:t>
            </a:r>
            <a:endParaRPr lang="en-US" altLang="ja-JP" sz="2400" dirty="0" smtClean="0"/>
          </a:p>
          <a:p>
            <a:pPr lvl="1"/>
            <a:r>
              <a:rPr lang="en-US" altLang="ja-JP" sz="2200" dirty="0" smtClean="0"/>
              <a:t>VMM</a:t>
            </a:r>
            <a:r>
              <a:rPr lang="ja-JP" altLang="en-US" sz="2200" dirty="0" smtClean="0"/>
              <a:t>がユーザ</a:t>
            </a:r>
            <a:r>
              <a:rPr lang="en-US" altLang="ja-JP" sz="2200" dirty="0" smtClean="0"/>
              <a:t>VM</a:t>
            </a:r>
            <a:r>
              <a:rPr lang="ja-JP" altLang="en-US" sz="2200" dirty="0" smtClean="0"/>
              <a:t>の情報を取得</a:t>
            </a:r>
            <a:endParaRPr lang="en-US" altLang="ja-JP" sz="2200" dirty="0"/>
          </a:p>
          <a:p>
            <a:pPr lvl="1"/>
            <a:r>
              <a:rPr lang="ja-JP" altLang="en-US" sz="2200" dirty="0" smtClean="0"/>
              <a:t>管理</a:t>
            </a:r>
            <a:r>
              <a:rPr lang="en-US" altLang="ja-JP" sz="2200" dirty="0" smtClean="0"/>
              <a:t>VM</a:t>
            </a:r>
            <a:r>
              <a:rPr lang="ja-JP" altLang="en-US" sz="2200" dirty="0" err="1"/>
              <a:t>での</a:t>
            </a:r>
            <a:r>
              <a:rPr lang="ja-JP" altLang="en-US" sz="2200" dirty="0" smtClean="0"/>
              <a:t>情報漏洩や改ざんを防ぐ</a:t>
            </a:r>
            <a:endParaRPr lang="en-US" altLang="ja-JP" sz="2200" dirty="0" smtClean="0"/>
          </a:p>
        </p:txBody>
      </p:sp>
      <p:sp>
        <p:nvSpPr>
          <p:cNvPr id="2" name="タイトル 1"/>
          <p:cNvSpPr>
            <a:spLocks noGrp="1"/>
          </p:cNvSpPr>
          <p:nvPr>
            <p:ph type="title"/>
          </p:nvPr>
        </p:nvSpPr>
        <p:spPr/>
        <p:txBody>
          <a:bodyPr>
            <a:normAutofit/>
          </a:bodyPr>
          <a:lstStyle/>
          <a:p>
            <a:r>
              <a:rPr lang="en-US" altLang="ja-JP" sz="3600" dirty="0" err="1"/>
              <a:t>RemoteTrans</a:t>
            </a:r>
            <a:endParaRPr kumimoji="1" lang="ja-JP" altLang="en-US" sz="3600" dirty="0"/>
          </a:p>
        </p:txBody>
      </p:sp>
      <p:sp>
        <p:nvSpPr>
          <p:cNvPr id="4" name="正方形/長方形 3"/>
          <p:cNvSpPr/>
          <p:nvPr/>
        </p:nvSpPr>
        <p:spPr>
          <a:xfrm>
            <a:off x="1115616" y="4077072"/>
            <a:ext cx="1944216" cy="2232248"/>
          </a:xfrm>
          <a:prstGeom prst="rect">
            <a:avLst/>
          </a:prstGeom>
          <a:solidFill>
            <a:schemeClr val="bg2">
              <a:lumMod val="75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雲 4"/>
          <p:cNvSpPr/>
          <p:nvPr/>
        </p:nvSpPr>
        <p:spPr>
          <a:xfrm>
            <a:off x="3995936" y="3717032"/>
            <a:ext cx="4608512" cy="2664296"/>
          </a:xfrm>
          <a:prstGeom prst="cloud">
            <a:avLst/>
          </a:prstGeom>
          <a:solidFill>
            <a:schemeClr val="bg1"/>
          </a:solidFill>
          <a:ln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1583668" y="4590899"/>
            <a:ext cx="1008112" cy="576064"/>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7" name="角丸四角形 6"/>
          <p:cNvSpPr/>
          <p:nvPr/>
        </p:nvSpPr>
        <p:spPr>
          <a:xfrm>
            <a:off x="6516216" y="4193610"/>
            <a:ext cx="1368152" cy="927578"/>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sp>
        <p:nvSpPr>
          <p:cNvPr id="9" name="テキスト ボックス 8"/>
          <p:cNvSpPr txBox="1"/>
          <p:nvPr/>
        </p:nvSpPr>
        <p:spPr>
          <a:xfrm>
            <a:off x="1457654" y="6381328"/>
            <a:ext cx="1260140"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10" name="テキスト ボックス 9"/>
          <p:cNvSpPr txBox="1"/>
          <p:nvPr/>
        </p:nvSpPr>
        <p:spPr>
          <a:xfrm>
            <a:off x="5526106" y="6381328"/>
            <a:ext cx="1260140"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
        <p:nvSpPr>
          <p:cNvPr id="11" name="角丸四角形 10"/>
          <p:cNvSpPr/>
          <p:nvPr/>
        </p:nvSpPr>
        <p:spPr>
          <a:xfrm>
            <a:off x="4644008" y="4193610"/>
            <a:ext cx="1368152" cy="927578"/>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12" name="角丸四角形 11"/>
          <p:cNvSpPr/>
          <p:nvPr/>
        </p:nvSpPr>
        <p:spPr>
          <a:xfrm>
            <a:off x="4644008" y="5464767"/>
            <a:ext cx="3240360" cy="432048"/>
          </a:xfrm>
          <a:prstGeom prst="roundRect">
            <a:avLst/>
          </a:prstGeom>
          <a:solidFill>
            <a:schemeClr val="bg2">
              <a:lumMod val="7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VMM</a:t>
            </a:r>
            <a:endParaRPr kumimoji="1" lang="ja-JP" altLang="en-US" dirty="0">
              <a:solidFill>
                <a:schemeClr val="tx1"/>
              </a:solidFill>
            </a:endParaRPr>
          </a:p>
        </p:txBody>
      </p:sp>
      <p:cxnSp>
        <p:nvCxnSpPr>
          <p:cNvPr id="14" name="直線矢印コネクタ 13"/>
          <p:cNvCxnSpPr/>
          <p:nvPr/>
        </p:nvCxnSpPr>
        <p:spPr>
          <a:xfrm>
            <a:off x="5328084" y="4869160"/>
            <a:ext cx="0" cy="59560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endCxn id="7" idx="2"/>
          </p:cNvCxnSpPr>
          <p:nvPr/>
        </p:nvCxnSpPr>
        <p:spPr>
          <a:xfrm flipV="1">
            <a:off x="7200292" y="5121188"/>
            <a:ext cx="0" cy="3435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2591780" y="4878931"/>
            <a:ext cx="2736304"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sz="2800" dirty="0"/>
              <a:t>既存</a:t>
            </a:r>
            <a:r>
              <a:rPr lang="ja-JP" altLang="en-US" sz="2800" dirty="0" smtClean="0"/>
              <a:t>技術を用いて</a:t>
            </a:r>
            <a:r>
              <a:rPr lang="en-US" altLang="ja-JP" sz="2800" dirty="0" smtClean="0"/>
              <a:t>VMM</a:t>
            </a:r>
            <a:r>
              <a:rPr lang="ja-JP" altLang="en-US" sz="2800" dirty="0" smtClean="0"/>
              <a:t>の正しさを保証</a:t>
            </a:r>
            <a:endParaRPr lang="en-US" altLang="ja-JP" sz="2800" dirty="0" smtClean="0"/>
          </a:p>
          <a:p>
            <a:pPr lvl="1"/>
            <a:r>
              <a:rPr lang="ja-JP" altLang="en-US" sz="2400" dirty="0"/>
              <a:t>起動</a:t>
            </a:r>
            <a:r>
              <a:rPr lang="ja-JP" altLang="en-US" sz="2400" dirty="0" smtClean="0"/>
              <a:t>時のリモートアテステーション</a:t>
            </a:r>
            <a:endParaRPr lang="en-US" altLang="ja-JP" sz="2400" dirty="0" smtClean="0"/>
          </a:p>
          <a:p>
            <a:pPr lvl="2"/>
            <a:r>
              <a:rPr lang="ja-JP" altLang="en-US" sz="2000" dirty="0"/>
              <a:t>起動時に</a:t>
            </a:r>
            <a:r>
              <a:rPr lang="en-US" altLang="ja-JP" sz="2000" dirty="0"/>
              <a:t>VMM</a:t>
            </a:r>
            <a:r>
              <a:rPr lang="ja-JP" altLang="en-US" sz="2000" dirty="0" smtClean="0"/>
              <a:t>のハッシュ値</a:t>
            </a:r>
            <a:r>
              <a:rPr lang="ja-JP" altLang="en-US" sz="2000" dirty="0"/>
              <a:t>を計算し検証サーバで</a:t>
            </a:r>
            <a:r>
              <a:rPr lang="ja-JP" altLang="en-US" sz="2000" dirty="0" smtClean="0"/>
              <a:t>検証</a:t>
            </a:r>
            <a:endParaRPr lang="en-US" altLang="ja-JP" sz="2000" dirty="0" smtClean="0"/>
          </a:p>
          <a:p>
            <a:pPr lvl="2"/>
            <a:r>
              <a:rPr lang="ja-JP" altLang="en-US" sz="2000" dirty="0"/>
              <a:t>信頼</a:t>
            </a:r>
            <a:r>
              <a:rPr lang="ja-JP" altLang="en-US" sz="2000" dirty="0" smtClean="0"/>
              <a:t>できる上級クラウド管理者が正しいハッシュ値を登録</a:t>
            </a:r>
            <a:endParaRPr lang="en-US" altLang="ja-JP" sz="2000" dirty="0" smtClean="0"/>
          </a:p>
          <a:p>
            <a:pPr lvl="2"/>
            <a:r>
              <a:rPr lang="ja-JP" altLang="en-US" sz="2000" dirty="0"/>
              <a:t>ハードウェア（</a:t>
            </a:r>
            <a:r>
              <a:rPr lang="en-US" altLang="ja-JP" sz="2000" dirty="0"/>
              <a:t>TPM</a:t>
            </a:r>
            <a:r>
              <a:rPr lang="ja-JP" altLang="en-US" sz="2000" dirty="0"/>
              <a:t>）による担保</a:t>
            </a:r>
            <a:endParaRPr lang="en-US" altLang="ja-JP" sz="2000" dirty="0"/>
          </a:p>
          <a:p>
            <a:pPr lvl="1"/>
            <a:r>
              <a:rPr kumimoji="1" lang="en-US" altLang="ja-JP" sz="2200" dirty="0" smtClean="0"/>
              <a:t>VMM</a:t>
            </a:r>
            <a:r>
              <a:rPr kumimoji="1" lang="ja-JP" altLang="en-US" sz="2200" dirty="0" smtClean="0"/>
              <a:t>自身による実行時の保護</a:t>
            </a:r>
            <a:endParaRPr kumimoji="1" lang="en-US" altLang="ja-JP" sz="2200" dirty="0" smtClean="0"/>
          </a:p>
          <a:p>
            <a:pPr lvl="2"/>
            <a:r>
              <a:rPr lang="en-US" altLang="ja-JP" sz="2000" dirty="0" smtClean="0"/>
              <a:t>VMM</a:t>
            </a:r>
            <a:r>
              <a:rPr lang="ja-JP" altLang="en-US" sz="2000" dirty="0" smtClean="0"/>
              <a:t>のメモリ</a:t>
            </a:r>
            <a:r>
              <a:rPr lang="ja-JP" altLang="en-US" sz="2000" dirty="0"/>
              <a:t>保護機能により</a:t>
            </a:r>
            <a:r>
              <a:rPr lang="en-US" altLang="ja-JP" sz="2000" dirty="0"/>
              <a:t>VMM</a:t>
            </a:r>
            <a:r>
              <a:rPr lang="ja-JP" altLang="en-US" sz="2000" dirty="0"/>
              <a:t>実行時の改ざんを防ぐ</a:t>
            </a:r>
            <a:endParaRPr kumimoji="1" lang="ja-JP" altLang="en-US" sz="2000" dirty="0"/>
          </a:p>
        </p:txBody>
      </p:sp>
      <p:sp>
        <p:nvSpPr>
          <p:cNvPr id="2" name="タイトル 1"/>
          <p:cNvSpPr>
            <a:spLocks noGrp="1"/>
          </p:cNvSpPr>
          <p:nvPr>
            <p:ph type="title"/>
          </p:nvPr>
        </p:nvSpPr>
        <p:spPr/>
        <p:txBody>
          <a:bodyPr>
            <a:normAutofit/>
          </a:bodyPr>
          <a:lstStyle/>
          <a:p>
            <a:r>
              <a:rPr lang="ja-JP" altLang="en-US" sz="3600" dirty="0"/>
              <a:t>クラウド内</a:t>
            </a:r>
            <a:r>
              <a:rPr lang="ja-JP" altLang="en-US" sz="3600" dirty="0" smtClean="0"/>
              <a:t>の</a:t>
            </a:r>
            <a:r>
              <a:rPr lang="en-US" altLang="ja-JP" sz="3600" dirty="0" smtClean="0"/>
              <a:t>VMM</a:t>
            </a:r>
            <a:r>
              <a:rPr lang="ja-JP" altLang="en-US" sz="3600" dirty="0" smtClean="0"/>
              <a:t>は信頼できるか？</a:t>
            </a:r>
            <a:endParaRPr kumimoji="1" lang="ja-JP" altLang="en-US" sz="3600" dirty="0"/>
          </a:p>
        </p:txBody>
      </p:sp>
      <p:sp>
        <p:nvSpPr>
          <p:cNvPr id="4" name="雲 3"/>
          <p:cNvSpPr/>
          <p:nvPr/>
        </p:nvSpPr>
        <p:spPr>
          <a:xfrm>
            <a:off x="1357260" y="4221088"/>
            <a:ext cx="5319584" cy="2662370"/>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7380312" y="5136841"/>
            <a:ext cx="1373158" cy="686848"/>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検証サーバ</a:t>
            </a:r>
            <a:endParaRPr kumimoji="1" lang="ja-JP" altLang="en-US" sz="2400" dirty="0">
              <a:solidFill>
                <a:schemeClr val="tx1"/>
              </a:solidFill>
            </a:endParaRPr>
          </a:p>
        </p:txBody>
      </p:sp>
      <p:sp>
        <p:nvSpPr>
          <p:cNvPr id="7" name="角丸四角形 6"/>
          <p:cNvSpPr/>
          <p:nvPr/>
        </p:nvSpPr>
        <p:spPr>
          <a:xfrm>
            <a:off x="2333547" y="5228592"/>
            <a:ext cx="3237557" cy="503346"/>
          </a:xfrm>
          <a:prstGeom prst="roundRect">
            <a:avLst/>
          </a:prstGeom>
          <a:solidFill>
            <a:schemeClr val="bg2">
              <a:lumMod val="7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VMM</a:t>
            </a:r>
            <a:endParaRPr kumimoji="1" lang="ja-JP" altLang="en-US" sz="2000" dirty="0">
              <a:solidFill>
                <a:schemeClr val="tx1"/>
              </a:solidFill>
            </a:endParaRPr>
          </a:p>
        </p:txBody>
      </p:sp>
      <p:sp>
        <p:nvSpPr>
          <p:cNvPr id="10" name="左矢印 9"/>
          <p:cNvSpPr/>
          <p:nvPr/>
        </p:nvSpPr>
        <p:spPr>
          <a:xfrm>
            <a:off x="5646294" y="5145020"/>
            <a:ext cx="1656184" cy="678669"/>
          </a:xfrm>
          <a:prstGeom prst="leftArrow">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358810" y="5907261"/>
            <a:ext cx="3212294" cy="550288"/>
          </a:xfrm>
          <a:prstGeom prst="rect">
            <a:avLst/>
          </a:prstGeom>
          <a:solidFill>
            <a:schemeClr val="bg2">
              <a:lumMod val="7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2000" dirty="0" smtClean="0">
                <a:solidFill>
                  <a:schemeClr val="tx1"/>
                </a:solidFill>
              </a:rPr>
              <a:t>ハードウェア</a:t>
            </a:r>
            <a:endParaRPr kumimoji="1" lang="ja-JP" altLang="en-US" sz="2000" dirty="0">
              <a:solidFill>
                <a:schemeClr val="tx1"/>
              </a:solidFill>
            </a:endParaRPr>
          </a:p>
        </p:txBody>
      </p:sp>
      <p:sp>
        <p:nvSpPr>
          <p:cNvPr id="15" name="正方形/長方形 14"/>
          <p:cNvSpPr/>
          <p:nvPr/>
        </p:nvSpPr>
        <p:spPr>
          <a:xfrm>
            <a:off x="2437380" y="5984438"/>
            <a:ext cx="864096" cy="393648"/>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rPr>
              <a:t>TPM</a:t>
            </a:r>
            <a:endParaRPr kumimoji="1" lang="ja-JP" altLang="en-US" sz="2400" dirty="0">
              <a:solidFill>
                <a:schemeClr val="tx1"/>
              </a:solidFill>
            </a:endParaRPr>
          </a:p>
        </p:txBody>
      </p:sp>
      <p:sp>
        <p:nvSpPr>
          <p:cNvPr id="12" name="角丸四角形 11"/>
          <p:cNvSpPr/>
          <p:nvPr/>
        </p:nvSpPr>
        <p:spPr>
          <a:xfrm>
            <a:off x="4202952" y="4509120"/>
            <a:ext cx="1368152" cy="595176"/>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sp>
        <p:nvSpPr>
          <p:cNvPr id="13" name="角丸四角形 12"/>
          <p:cNvSpPr/>
          <p:nvPr/>
        </p:nvSpPr>
        <p:spPr>
          <a:xfrm>
            <a:off x="2330744" y="4509120"/>
            <a:ext cx="1368152" cy="595176"/>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18" name="テキスト ボックス 17"/>
          <p:cNvSpPr txBox="1"/>
          <p:nvPr/>
        </p:nvSpPr>
        <p:spPr>
          <a:xfrm>
            <a:off x="3420360" y="6497916"/>
            <a:ext cx="1260140"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pic>
        <p:nvPicPr>
          <p:cNvPr id="16" name="Picture 2"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9849" y="4221088"/>
            <a:ext cx="895544" cy="849978"/>
          </a:xfrm>
          <a:prstGeom prst="rect">
            <a:avLst/>
          </a:prstGeom>
          <a:solidFill>
            <a:schemeClr val="accent2">
              <a:lumMod val="60000"/>
              <a:lumOff val="40000"/>
              <a:alpha val="70000"/>
            </a:schemeClr>
          </a:solidFill>
          <a:extLst/>
        </p:spPr>
      </p:pic>
      <p:pic>
        <p:nvPicPr>
          <p:cNvPr id="17" name="Picture 2"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7260" y="5228592"/>
            <a:ext cx="895544" cy="849978"/>
          </a:xfrm>
          <a:prstGeom prst="rect">
            <a:avLst/>
          </a:prstGeom>
          <a:solidFill>
            <a:schemeClr val="accent1">
              <a:lumMod val="60000"/>
              <a:lumOff val="40000"/>
              <a:alpha val="69000"/>
            </a:schemeClr>
          </a:solidFill>
          <a:extLst/>
        </p:spPr>
      </p:pic>
    </p:spTree>
    <p:extLst>
      <p:ext uri="{BB962C8B-B14F-4D97-AF65-F5344CB8AC3E}">
        <p14:creationId xmlns:p14="http://schemas.microsoft.com/office/powerpoint/2010/main" val="39887855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en-US" altLang="ja-JP" sz="2800" dirty="0" smtClean="0"/>
              <a:t>VMM</a:t>
            </a:r>
            <a:r>
              <a:rPr lang="ja-JP" altLang="en-US" sz="2800" dirty="0" smtClean="0"/>
              <a:t>からユーザ</a:t>
            </a:r>
            <a:r>
              <a:rPr lang="en-US" altLang="ja-JP" sz="2800" dirty="0"/>
              <a:t>VM</a:t>
            </a:r>
            <a:r>
              <a:rPr lang="ja-JP" altLang="en-US" sz="2800" dirty="0"/>
              <a:t>のメモリ情報を</a:t>
            </a:r>
            <a:r>
              <a:rPr lang="ja-JP" altLang="en-US" sz="2800" dirty="0" smtClean="0"/>
              <a:t>取得</a:t>
            </a:r>
            <a:endParaRPr lang="en-US" altLang="ja-JP" sz="2800" dirty="0" smtClean="0"/>
          </a:p>
          <a:p>
            <a:pPr lvl="1"/>
            <a:r>
              <a:rPr lang="ja-JP" altLang="en-US" sz="2400" dirty="0" smtClean="0"/>
              <a:t>リクエスト：</a:t>
            </a:r>
            <a:r>
              <a:rPr lang="en-US" altLang="ja-JP" sz="2400" dirty="0" smtClean="0"/>
              <a:t>IDS</a:t>
            </a:r>
            <a:r>
              <a:rPr lang="ja-JP" altLang="en-US" sz="2400" dirty="0" smtClean="0"/>
              <a:t>が必要とするメモリのアドレスとサイズ</a:t>
            </a:r>
            <a:endParaRPr lang="ja-JP" altLang="en-US" sz="2000" dirty="0"/>
          </a:p>
          <a:p>
            <a:pPr lvl="1"/>
            <a:r>
              <a:rPr lang="ja-JP" altLang="en-US" sz="2400" dirty="0" smtClean="0"/>
              <a:t>レスポンス：暗号化されたメモリデータ</a:t>
            </a:r>
          </a:p>
          <a:p>
            <a:r>
              <a:rPr lang="ja-JP" altLang="en-US" sz="2800" dirty="0" smtClean="0"/>
              <a:t>管理</a:t>
            </a:r>
            <a:r>
              <a:rPr lang="en-US" altLang="ja-JP" sz="2800" dirty="0" smtClean="0"/>
              <a:t>VM</a:t>
            </a:r>
            <a:r>
              <a:rPr lang="ja-JP" altLang="en-US" sz="2800" dirty="0"/>
              <a:t>などでの</a:t>
            </a:r>
            <a:r>
              <a:rPr lang="ja-JP" altLang="en-US" sz="2800" dirty="0" smtClean="0"/>
              <a:t>改ざんを防ぐ</a:t>
            </a:r>
            <a:endParaRPr lang="en-US" altLang="ja-JP" sz="2800" dirty="0" smtClean="0"/>
          </a:p>
          <a:p>
            <a:pPr lvl="1"/>
            <a:r>
              <a:rPr lang="en-US" altLang="ja-JP" sz="2400" dirty="0" smtClean="0"/>
              <a:t>RT</a:t>
            </a:r>
            <a:r>
              <a:rPr lang="ja-JP" altLang="en-US" sz="2400" dirty="0" smtClean="0"/>
              <a:t>モジュールで＜リクエスト，レスポンス＞の</a:t>
            </a:r>
            <a:r>
              <a:rPr lang="en-US" altLang="ja-JP" sz="2400" dirty="0" smtClean="0"/>
              <a:t>MAC</a:t>
            </a:r>
            <a:r>
              <a:rPr lang="ja-JP" altLang="en-US" sz="2400" dirty="0" smtClean="0"/>
              <a:t>を計算</a:t>
            </a:r>
            <a:endParaRPr lang="en-US" altLang="ja-JP" sz="2400" dirty="0" smtClean="0"/>
          </a:p>
          <a:p>
            <a:pPr lvl="1"/>
            <a:r>
              <a:rPr lang="ja-JP" altLang="en-US" sz="2400" dirty="0" smtClean="0"/>
              <a:t>その</a:t>
            </a:r>
            <a:r>
              <a:rPr lang="en-US" altLang="ja-JP" sz="2400" dirty="0" smtClean="0"/>
              <a:t>MAC</a:t>
            </a:r>
            <a:r>
              <a:rPr lang="ja-JP" altLang="en-US" sz="2400" dirty="0" smtClean="0"/>
              <a:t>値と</a:t>
            </a:r>
            <a:r>
              <a:rPr lang="en-US" altLang="ja-JP" sz="2400" dirty="0" smtClean="0"/>
              <a:t>RT</a:t>
            </a:r>
            <a:r>
              <a:rPr lang="ja-JP" altLang="en-US" sz="2400" dirty="0" smtClean="0"/>
              <a:t>ランタイムが計算した</a:t>
            </a:r>
            <a:r>
              <a:rPr lang="en-US" altLang="ja-JP" sz="2400" dirty="0" smtClean="0"/>
              <a:t>MAC</a:t>
            </a:r>
            <a:r>
              <a:rPr lang="ja-JP" altLang="en-US" sz="2400" dirty="0" smtClean="0"/>
              <a:t>値と比較</a:t>
            </a:r>
            <a:endParaRPr lang="en-US" altLang="ja-JP" sz="2400" dirty="0" smtClean="0"/>
          </a:p>
        </p:txBody>
      </p:sp>
      <p:sp>
        <p:nvSpPr>
          <p:cNvPr id="2" name="タイトル 1"/>
          <p:cNvSpPr>
            <a:spLocks noGrp="1"/>
          </p:cNvSpPr>
          <p:nvPr>
            <p:ph type="title"/>
          </p:nvPr>
        </p:nvSpPr>
        <p:spPr/>
        <p:txBody>
          <a:bodyPr>
            <a:normAutofit/>
          </a:bodyPr>
          <a:lstStyle/>
          <a:p>
            <a:r>
              <a:rPr lang="ja-JP" altLang="en-US" sz="3600" dirty="0" smtClean="0"/>
              <a:t>リモートの</a:t>
            </a:r>
            <a:r>
              <a:rPr lang="en-US" altLang="ja-JP" sz="3600" dirty="0" smtClean="0"/>
              <a:t>VM</a:t>
            </a:r>
            <a:r>
              <a:rPr lang="ja-JP" altLang="en-US" sz="3600" dirty="0"/>
              <a:t>のメモリ監視</a:t>
            </a:r>
            <a:endParaRPr kumimoji="1" lang="ja-JP" altLang="en-US" sz="3600" dirty="0"/>
          </a:p>
        </p:txBody>
      </p:sp>
      <p:sp>
        <p:nvSpPr>
          <p:cNvPr id="4" name="正方形/長方形 3"/>
          <p:cNvSpPr/>
          <p:nvPr/>
        </p:nvSpPr>
        <p:spPr>
          <a:xfrm>
            <a:off x="1115616" y="4593944"/>
            <a:ext cx="1800200" cy="1824173"/>
          </a:xfrm>
          <a:prstGeom prst="rect">
            <a:avLst/>
          </a:prstGeom>
          <a:solidFill>
            <a:schemeClr val="bg2">
              <a:lumMod val="75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雲 4"/>
          <p:cNvSpPr/>
          <p:nvPr/>
        </p:nvSpPr>
        <p:spPr>
          <a:xfrm>
            <a:off x="3275856" y="4316709"/>
            <a:ext cx="5544616" cy="2552472"/>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6372202" y="4576627"/>
            <a:ext cx="1584176" cy="968699"/>
          </a:xfrm>
          <a:prstGeom prst="roundRect">
            <a:avLst/>
          </a:prstGeom>
          <a:solidFill>
            <a:srgbClr val="FFFF0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p>
          <a:p>
            <a:pPr algn="ctr"/>
            <a:endParaRPr lang="en-US" altLang="ja-JP" dirty="0">
              <a:solidFill>
                <a:schemeClr val="tx1"/>
              </a:solidFill>
            </a:endParaRPr>
          </a:p>
          <a:p>
            <a:pPr algn="ctr"/>
            <a:endParaRPr kumimoji="1" lang="ja-JP" altLang="en-US" dirty="0">
              <a:solidFill>
                <a:schemeClr val="tx1"/>
              </a:solidFill>
            </a:endParaRPr>
          </a:p>
        </p:txBody>
      </p:sp>
      <p:sp>
        <p:nvSpPr>
          <p:cNvPr id="7" name="角丸四角形 6"/>
          <p:cNvSpPr/>
          <p:nvPr/>
        </p:nvSpPr>
        <p:spPr>
          <a:xfrm>
            <a:off x="4355979" y="4576627"/>
            <a:ext cx="1728190" cy="968702"/>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管理</a:t>
            </a:r>
            <a:r>
              <a:rPr kumimoji="1" lang="en-US" altLang="ja-JP" dirty="0" smtClean="0">
                <a:solidFill>
                  <a:schemeClr val="tx1"/>
                </a:solidFill>
              </a:rPr>
              <a:t>VM</a:t>
            </a:r>
          </a:p>
          <a:p>
            <a:pPr algn="ctr"/>
            <a:endParaRPr lang="en-US" altLang="ja-JP" dirty="0">
              <a:solidFill>
                <a:schemeClr val="tx1"/>
              </a:solidFill>
            </a:endParaRPr>
          </a:p>
          <a:p>
            <a:pPr algn="ctr"/>
            <a:endParaRPr kumimoji="1" lang="ja-JP" altLang="en-US" dirty="0">
              <a:solidFill>
                <a:schemeClr val="tx1"/>
              </a:solidFill>
            </a:endParaRPr>
          </a:p>
        </p:txBody>
      </p:sp>
      <p:sp>
        <p:nvSpPr>
          <p:cNvPr id="8" name="角丸四角形 7"/>
          <p:cNvSpPr/>
          <p:nvPr/>
        </p:nvSpPr>
        <p:spPr>
          <a:xfrm>
            <a:off x="4355977" y="5805264"/>
            <a:ext cx="3600399" cy="639106"/>
          </a:xfrm>
          <a:prstGeom prst="roundRect">
            <a:avLst/>
          </a:prstGeom>
          <a:solidFill>
            <a:schemeClr val="bg2">
              <a:lumMod val="7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VMM</a:t>
            </a:r>
            <a:endParaRPr kumimoji="1" lang="ja-JP" altLang="en-US" dirty="0">
              <a:solidFill>
                <a:schemeClr val="tx1"/>
              </a:solidFill>
            </a:endParaRPr>
          </a:p>
        </p:txBody>
      </p:sp>
      <p:sp>
        <p:nvSpPr>
          <p:cNvPr id="9" name="角丸四角形 8"/>
          <p:cNvSpPr/>
          <p:nvPr/>
        </p:nvSpPr>
        <p:spPr>
          <a:xfrm>
            <a:off x="4514437" y="5078341"/>
            <a:ext cx="1404156" cy="355130"/>
          </a:xfrm>
          <a:prstGeom prst="roundRect">
            <a:avLst/>
          </a:prstGeom>
          <a:solidFill>
            <a:srgbClr val="FFC000"/>
          </a:solid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RT</a:t>
            </a:r>
            <a:r>
              <a:rPr lang="ja-JP" altLang="en-US" sz="1400" dirty="0" smtClean="0">
                <a:solidFill>
                  <a:schemeClr val="tx1"/>
                </a:solidFill>
              </a:rPr>
              <a:t>サーバ</a:t>
            </a:r>
            <a:endParaRPr kumimoji="1" lang="ja-JP" altLang="en-US" sz="1400" dirty="0">
              <a:solidFill>
                <a:schemeClr val="tx1"/>
              </a:solidFill>
            </a:endParaRPr>
          </a:p>
        </p:txBody>
      </p:sp>
      <p:sp>
        <p:nvSpPr>
          <p:cNvPr id="10" name="角丸四角形 9"/>
          <p:cNvSpPr/>
          <p:nvPr/>
        </p:nvSpPr>
        <p:spPr>
          <a:xfrm>
            <a:off x="1313638" y="5545328"/>
            <a:ext cx="1404156" cy="418001"/>
          </a:xfrm>
          <a:prstGeom prst="roundRect">
            <a:avLst/>
          </a:prstGeom>
          <a:solidFill>
            <a:srgbClr val="FFC000"/>
          </a:solid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RT</a:t>
            </a:r>
            <a:r>
              <a:rPr kumimoji="1" lang="ja-JP" altLang="en-US" sz="1400" dirty="0" smtClean="0">
                <a:solidFill>
                  <a:schemeClr val="tx1"/>
                </a:solidFill>
              </a:rPr>
              <a:t>ランタイム</a:t>
            </a:r>
            <a:endParaRPr kumimoji="1" lang="ja-JP" altLang="en-US" sz="1400" dirty="0">
              <a:solidFill>
                <a:schemeClr val="tx1"/>
              </a:solidFill>
            </a:endParaRPr>
          </a:p>
        </p:txBody>
      </p:sp>
      <p:sp>
        <p:nvSpPr>
          <p:cNvPr id="11" name="角丸四角形 10"/>
          <p:cNvSpPr/>
          <p:nvPr/>
        </p:nvSpPr>
        <p:spPr>
          <a:xfrm>
            <a:off x="4517996" y="5949280"/>
            <a:ext cx="1404156" cy="376728"/>
          </a:xfrm>
          <a:prstGeom prst="roundRect">
            <a:avLst/>
          </a:prstGeom>
          <a:solidFill>
            <a:srgbClr val="FFC000"/>
          </a:solid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RT</a:t>
            </a:r>
            <a:r>
              <a:rPr lang="ja-JP" altLang="en-US" sz="1400" dirty="0" smtClean="0">
                <a:solidFill>
                  <a:schemeClr val="tx1"/>
                </a:solidFill>
              </a:rPr>
              <a:t>モジュール</a:t>
            </a:r>
            <a:endParaRPr kumimoji="1" lang="ja-JP" altLang="en-US" sz="1400" dirty="0">
              <a:solidFill>
                <a:schemeClr val="tx1"/>
              </a:solidFill>
            </a:endParaRPr>
          </a:p>
        </p:txBody>
      </p:sp>
      <p:sp>
        <p:nvSpPr>
          <p:cNvPr id="12" name="円/楕円 11"/>
          <p:cNvSpPr/>
          <p:nvPr/>
        </p:nvSpPr>
        <p:spPr>
          <a:xfrm>
            <a:off x="1601670" y="4860516"/>
            <a:ext cx="828092" cy="372668"/>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cxnSp>
        <p:nvCxnSpPr>
          <p:cNvPr id="14" name="直線矢印コネクタ 13"/>
          <p:cNvCxnSpPr>
            <a:endCxn id="10" idx="0"/>
          </p:cNvCxnSpPr>
          <p:nvPr/>
        </p:nvCxnSpPr>
        <p:spPr>
          <a:xfrm>
            <a:off x="2015716" y="5281011"/>
            <a:ext cx="0" cy="2643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右矢印 14"/>
          <p:cNvSpPr/>
          <p:nvPr/>
        </p:nvSpPr>
        <p:spPr>
          <a:xfrm rot="20696875">
            <a:off x="2677590" y="5328585"/>
            <a:ext cx="1854206" cy="288032"/>
          </a:xfrm>
          <a:prstGeom prs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p:cNvCxnSpPr>
            <a:stCxn id="9" idx="2"/>
            <a:endCxn id="11" idx="0"/>
          </p:cNvCxnSpPr>
          <p:nvPr/>
        </p:nvCxnSpPr>
        <p:spPr>
          <a:xfrm>
            <a:off x="5216515" y="5433471"/>
            <a:ext cx="3559" cy="51580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6588226" y="5078341"/>
            <a:ext cx="864096" cy="309686"/>
          </a:xfrm>
          <a:prstGeom prst="rect">
            <a:avLst/>
          </a:prstGeom>
          <a:ln w="4445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endParaRPr kumimoji="1" lang="ja-JP" altLang="en-US" dirty="0">
              <a:solidFill>
                <a:schemeClr val="tx1"/>
              </a:solidFill>
            </a:endParaRPr>
          </a:p>
        </p:txBody>
      </p:sp>
      <p:cxnSp>
        <p:nvCxnSpPr>
          <p:cNvPr id="20" name="カギ線コネクタ 19"/>
          <p:cNvCxnSpPr>
            <a:stCxn id="18" idx="2"/>
            <a:endCxn id="11" idx="3"/>
          </p:cNvCxnSpPr>
          <p:nvPr/>
        </p:nvCxnSpPr>
        <p:spPr>
          <a:xfrm rot="5400000">
            <a:off x="6096405" y="5213774"/>
            <a:ext cx="749617" cy="1098122"/>
          </a:xfrm>
          <a:prstGeom prst="bentConnector2">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104130" y="4911679"/>
            <a:ext cx="1097290" cy="369332"/>
          </a:xfrm>
          <a:prstGeom prst="rect">
            <a:avLst/>
          </a:prstGeom>
          <a:solidFill>
            <a:schemeClr val="bg1">
              <a:alpha val="49000"/>
            </a:schemeClr>
          </a:solidFill>
        </p:spPr>
        <p:txBody>
          <a:bodyPr wrap="square" rtlCol="0">
            <a:spAutoFit/>
          </a:bodyPr>
          <a:lstStyle/>
          <a:p>
            <a:pPr algn="ctr"/>
            <a:r>
              <a:rPr kumimoji="1" lang="ja-JP" altLang="en-US" dirty="0" smtClean="0"/>
              <a:t>リクエスト</a:t>
            </a:r>
            <a:endParaRPr kumimoji="1" lang="ja-JP" altLang="en-US" dirty="0"/>
          </a:p>
        </p:txBody>
      </p:sp>
      <p:cxnSp>
        <p:nvCxnSpPr>
          <p:cNvPr id="24" name="直線矢印コネクタ 23"/>
          <p:cNvCxnSpPr>
            <a:stCxn id="11" idx="0"/>
            <a:endCxn id="9" idx="2"/>
          </p:cNvCxnSpPr>
          <p:nvPr/>
        </p:nvCxnSpPr>
        <p:spPr>
          <a:xfrm flipH="1" flipV="1">
            <a:off x="5216515" y="5433471"/>
            <a:ext cx="3559" cy="51580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右矢印 26"/>
          <p:cNvSpPr/>
          <p:nvPr/>
        </p:nvSpPr>
        <p:spPr>
          <a:xfrm rot="9786152">
            <a:off x="2658398" y="5341595"/>
            <a:ext cx="1854206" cy="288032"/>
          </a:xfrm>
          <a:prstGeom prst="rightArrow">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3109957" y="5667776"/>
            <a:ext cx="1256164" cy="369332"/>
          </a:xfrm>
          <a:prstGeom prst="rect">
            <a:avLst/>
          </a:prstGeom>
          <a:solidFill>
            <a:schemeClr val="bg1">
              <a:alpha val="49000"/>
            </a:schemeClr>
          </a:solidFill>
        </p:spPr>
        <p:txBody>
          <a:bodyPr wrap="square" rtlCol="0">
            <a:spAutoFit/>
          </a:bodyPr>
          <a:lstStyle/>
          <a:p>
            <a:pPr algn="ctr"/>
            <a:r>
              <a:rPr lang="ja-JP" altLang="en-US" dirty="0"/>
              <a:t>レスポンス</a:t>
            </a:r>
            <a:endParaRPr kumimoji="1" lang="ja-JP" altLang="en-US" dirty="0"/>
          </a:p>
        </p:txBody>
      </p:sp>
      <p:cxnSp>
        <p:nvCxnSpPr>
          <p:cNvPr id="30" name="直線矢印コネクタ 29"/>
          <p:cNvCxnSpPr>
            <a:stCxn id="10" idx="0"/>
            <a:endCxn id="12" idx="4"/>
          </p:cNvCxnSpPr>
          <p:nvPr/>
        </p:nvCxnSpPr>
        <p:spPr>
          <a:xfrm flipV="1">
            <a:off x="2015716" y="5233184"/>
            <a:ext cx="0" cy="3121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1457654" y="6488668"/>
            <a:ext cx="1260140"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52" name="テキスト ボックス 51"/>
          <p:cNvSpPr txBox="1"/>
          <p:nvPr/>
        </p:nvSpPr>
        <p:spPr>
          <a:xfrm>
            <a:off x="5526106" y="6488668"/>
            <a:ext cx="1260140"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pic>
        <p:nvPicPr>
          <p:cNvPr id="53"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8649" y="5754328"/>
            <a:ext cx="566042" cy="450112"/>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2" descr="C:\Users\juda_kazuki\AppData\Local\Microsoft\Windows\Temporary Internet Files\Content.IE5\TVIL1WG9\MC900383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66121" y="6055263"/>
            <a:ext cx="566042" cy="450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878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par>
                                <p:cTn id="29" presetID="10" presetClass="exit" presetSubtype="0" fill="hold" nodeType="withEffect">
                                  <p:stCondLst>
                                    <p:cond delay="0"/>
                                  </p:stCondLst>
                                  <p:childTnLst>
                                    <p:animEffect transition="out" filter="fade">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par>
                                <p:cTn id="32" presetID="10" presetClass="entr" presetSubtype="0"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fade">
                                      <p:cBhvr>
                                        <p:cTn id="34" dur="500"/>
                                        <p:tgtEl>
                                          <p:spTgt spid="2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par>
                                <p:cTn id="38" presetID="10" presetClass="exit" presetSubtype="0" fill="hold" grpId="1" nodeType="withEffect">
                                  <p:stCondLst>
                                    <p:cond delay="0"/>
                                  </p:stCondLst>
                                  <p:childTnLst>
                                    <p:animEffect transition="out" filter="fade">
                                      <p:cBhvr>
                                        <p:cTn id="39" dur="500"/>
                                        <p:tgtEl>
                                          <p:spTgt spid="23"/>
                                        </p:tgtEl>
                                      </p:cBhvr>
                                    </p:animEffect>
                                    <p:set>
                                      <p:cBhvr>
                                        <p:cTn id="40" dur="1" fill="hold">
                                          <p:stCondLst>
                                            <p:cond delay="499"/>
                                          </p:stCondLst>
                                        </p:cTn>
                                        <p:tgtEl>
                                          <p:spTgt spid="23"/>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15"/>
                                        </p:tgtEl>
                                      </p:cBhvr>
                                    </p:animEffect>
                                    <p:set>
                                      <p:cBhvr>
                                        <p:cTn id="43" dur="1" fill="hold">
                                          <p:stCondLst>
                                            <p:cond delay="499"/>
                                          </p:stCondLst>
                                        </p:cTn>
                                        <p:tgtEl>
                                          <p:spTgt spid="15"/>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14"/>
                                        </p:tgtEl>
                                      </p:cBhvr>
                                    </p:animEffect>
                                    <p:set>
                                      <p:cBhvr>
                                        <p:cTn id="46" dur="1" fill="hold">
                                          <p:stCondLst>
                                            <p:cond delay="499"/>
                                          </p:stCondLst>
                                        </p:cTn>
                                        <p:tgtEl>
                                          <p:spTgt spid="14"/>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fade">
                                      <p:cBhvr>
                                        <p:cTn id="5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23" grpId="0" animBg="1"/>
      <p:bldP spid="23" grpId="1" animBg="1"/>
      <p:bldP spid="27" grpId="0" animBg="1"/>
      <p:bldP spid="2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3.1|14.2|7.9|9.1|4.4|8.5|2.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4433</TotalTime>
  <Words>4362</Words>
  <Application>Microsoft Office PowerPoint</Application>
  <PresentationFormat>画面に合わせる (4:3)</PresentationFormat>
  <Paragraphs>511</Paragraphs>
  <Slides>30</Slides>
  <Notes>30</Notes>
  <HiddenSlides>12</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ビジネス</vt:lpstr>
      <vt:lpstr>クラウド内部からの攻撃を考慮した 仮想マシンの安全なリモート監視機構</vt:lpstr>
      <vt:lpstr>クラウドへの攻撃</vt:lpstr>
      <vt:lpstr>外部攻撃者への対策</vt:lpstr>
      <vt:lpstr>内部攻撃者への対策</vt:lpstr>
      <vt:lpstr>内部攻撃者とIDSオフロード</vt:lpstr>
      <vt:lpstr>提案：IDSリモートオフロード</vt:lpstr>
      <vt:lpstr>RemoteTrans</vt:lpstr>
      <vt:lpstr>クラウド内のVMMは信頼できるか？</vt:lpstr>
      <vt:lpstr>リモートのVMのメモリ監視</vt:lpstr>
      <vt:lpstr>リモートのVMのネットワーク監視</vt:lpstr>
      <vt:lpstr>リモートのVMのディスク監視</vt:lpstr>
      <vt:lpstr>VM Shadowのサポート</vt:lpstr>
      <vt:lpstr>実験</vt:lpstr>
      <vt:lpstr>Shadow procfs構築時間</vt:lpstr>
      <vt:lpstr>chkrootkitとTripwireの実行時間</vt:lpstr>
      <vt:lpstr>ネットワーク攻撃の検知時間</vt:lpstr>
      <vt:lpstr>関連研究</vt:lpstr>
      <vt:lpstr>まとめ</vt:lpstr>
      <vt:lpstr>脅威モデル</vt:lpstr>
      <vt:lpstr>MACによる改ざん検出</vt:lpstr>
      <vt:lpstr>メモリ監視の整合性チェック</vt:lpstr>
      <vt:lpstr>鍵管理</vt:lpstr>
      <vt:lpstr>PowerPoint プレゼンテーション</vt:lpstr>
      <vt:lpstr>PowerPoint プレゼンテーション</vt:lpstr>
      <vt:lpstr>昔の実験環境</vt:lpstr>
      <vt:lpstr>ディスクの読み込み性能</vt:lpstr>
      <vt:lpstr>chkrootkit/Tripwireの実行時間</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juda_kazuki</dc:creator>
  <cp:lastModifiedBy>judas</cp:lastModifiedBy>
  <cp:revision>138</cp:revision>
  <cp:lastPrinted>2015-02-11T15:09:55Z</cp:lastPrinted>
  <dcterms:created xsi:type="dcterms:W3CDTF">2014-10-14T06:06:44Z</dcterms:created>
  <dcterms:modified xsi:type="dcterms:W3CDTF">2015-02-13T01:59:45Z</dcterms:modified>
</cp:coreProperties>
</file>