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3" r:id="rId9"/>
    <p:sldId id="264" r:id="rId10"/>
    <p:sldId id="275" r:id="rId11"/>
    <p:sldId id="265" r:id="rId12"/>
    <p:sldId id="266" r:id="rId13"/>
    <p:sldId id="267" r:id="rId14"/>
    <p:sldId id="272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C8F"/>
    <a:srgbClr val="CDBE70"/>
    <a:srgbClr val="A2CD5A"/>
    <a:srgbClr val="6E8B3D"/>
    <a:srgbClr val="104E8B"/>
    <a:srgbClr val="B0E2FF"/>
    <a:srgbClr val="66CCFF"/>
    <a:srgbClr val="99FFFF"/>
    <a:srgbClr val="99CCFF"/>
    <a:srgbClr val="A7F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046" autoAdjust="0"/>
  </p:normalViewPr>
  <p:slideViewPr>
    <p:cSldViewPr snapToGrid="0" snapToObjects="1">
      <p:cViewPr varScale="1">
        <p:scale>
          <a:sx n="42" d="100"/>
          <a:sy n="42" d="100"/>
        </p:scale>
        <p:origin x="-1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256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85535850074815"/>
          <c:y val="0.211877811326573"/>
          <c:w val="0.248420536218019"/>
          <c:h val="0.635878309292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Xen-Phys (src)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CPU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Xen-Phys (dst)</c:v>
                </c:pt>
              </c:strCache>
            </c:strRef>
          </c:tx>
          <c:spPr>
            <a:solidFill>
              <a:srgbClr val="EB8F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CPU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VMBeam</c:v>
                </c:pt>
              </c:strCache>
            </c:strRef>
          </c:tx>
          <c:spPr>
            <a:solidFill>
              <a:srgbClr val="FF0000"/>
            </a:solidFill>
            <a:ln w="12700" cap="flat" cmpd="sng" algn="ctr">
              <a:noFill/>
              <a:prstDash val="solid"/>
            </a:ln>
            <a:effectLst>
              <a:innerShdw blurRad="190500" dist="63500" dir="5400000">
                <a:srgbClr val="FFFFFF">
                  <a:alpha val="65000"/>
                </a:srgbClr>
              </a:innerShdw>
            </a:effectLst>
            <a:scene3d>
              <a:camera prst="orthographicFront">
                <a:rot lat="0" lon="0" rev="0"/>
              </a:camera>
              <a:lightRig rig="twoPt" dir="r">
                <a:rot lat="0" lon="0" rev="6000000"/>
              </a:lightRig>
            </a:scene3d>
            <a:sp3d prstMaterial="matte">
              <a:bevelT w="0" h="0" prst="relaxedInset"/>
            </a:sp3d>
          </c:spPr>
          <c:invertIfNegative val="0"/>
          <c:cat>
            <c:strRef>
              <c:f>Sheet1!$A$2</c:f>
              <c:strCache>
                <c:ptCount val="1"/>
                <c:pt idx="0">
                  <c:v>CPU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Xen-Blanket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CPU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24.0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140216"/>
        <c:axId val="2113138856"/>
      </c:barChart>
      <c:catAx>
        <c:axId val="2118140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3138856"/>
        <c:crosses val="autoZero"/>
        <c:auto val="1"/>
        <c:lblAlgn val="ctr"/>
        <c:lblOffset val="100"/>
        <c:noMultiLvlLbl val="0"/>
      </c:catAx>
      <c:valAx>
        <c:axId val="21131388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time</a:t>
                </a:r>
                <a:r>
                  <a:rPr lang="en-US" altLang="ja-JP" baseline="0" dirty="0" smtClean="0"/>
                  <a:t> (10</a:t>
                </a:r>
                <a:r>
                  <a:rPr lang="en-US" altLang="ja-JP" baseline="30000" dirty="0" smtClean="0"/>
                  <a:t>3</a:t>
                </a:r>
                <a:r>
                  <a:rPr lang="en-US" altLang="ja-JP" baseline="0" dirty="0" smtClean="0"/>
                  <a:t> sec)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8140216"/>
        <c:crosses val="autoZero"/>
        <c:crossBetween val="between"/>
      </c:valAx>
    </c:plotArea>
    <c:legend>
      <c:legendPos val="t"/>
      <c:layout/>
      <c:overlay val="0"/>
      <c:spPr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Xen-Phys (src)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Network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Xen-Phys (dst)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Network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VMBeam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Network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Xen-Blanket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Network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805288"/>
        <c:axId val="2068023496"/>
      </c:barChart>
      <c:catAx>
        <c:axId val="2142805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68023496"/>
        <c:crosses val="autoZero"/>
        <c:auto val="1"/>
        <c:lblAlgn val="ctr"/>
        <c:lblOffset val="100"/>
        <c:noMultiLvlLbl val="0"/>
      </c:catAx>
      <c:valAx>
        <c:axId val="20680234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transfer (GB)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2805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Xen-Phys (src)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Memory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23.6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Xen-Phys (dst)</c:v>
                </c:pt>
              </c:strCache>
            </c:strRef>
          </c:tx>
          <c:spPr>
            <a:solidFill>
              <a:srgbClr val="EB8F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Memory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VMBeam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Memory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Xen-Blanket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Memory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54.6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591080"/>
        <c:axId val="-2118668456"/>
      </c:barChart>
      <c:catAx>
        <c:axId val="2142591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18668456"/>
        <c:crosses val="autoZero"/>
        <c:auto val="1"/>
        <c:lblAlgn val="ctr"/>
        <c:lblOffset val="100"/>
        <c:noMultiLvlLbl val="0"/>
      </c:catAx>
      <c:valAx>
        <c:axId val="-21186684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access (GB)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2591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219153979732"/>
          <c:y val="0.205271317829457"/>
          <c:w val="0.354562817556207"/>
          <c:h val="0.5928456326680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Xen-Phys</c:v>
                </c:pt>
              </c:strCache>
            </c:strRef>
          </c:tx>
          <c:spPr>
            <a:ln w="38100" cmpd="sng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8.7</c:v>
                </c:pt>
                <c:pt idx="1">
                  <c:v>29.7</c:v>
                </c:pt>
                <c:pt idx="2">
                  <c:v>52.8</c:v>
                </c:pt>
                <c:pt idx="3">
                  <c:v>79.1</c:v>
                </c:pt>
                <c:pt idx="4">
                  <c:v>94.8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VMBeam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7.8</c:v>
                </c:pt>
                <c:pt idx="1">
                  <c:v>11.1</c:v>
                </c:pt>
                <c:pt idx="2">
                  <c:v>13.6</c:v>
                </c:pt>
                <c:pt idx="3">
                  <c:v>15.3</c:v>
                </c:pt>
                <c:pt idx="4">
                  <c:v>16.3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Xen-Blanket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Sheet1!$D$2:$D$6</c:f>
              <c:numCache>
                <c:formatCode>General</c:formatCode>
                <c:ptCount val="5"/>
                <c:pt idx="0">
                  <c:v>9.8</c:v>
                </c:pt>
                <c:pt idx="1">
                  <c:v>36.7</c:v>
                </c:pt>
                <c:pt idx="2">
                  <c:v>67.1</c:v>
                </c:pt>
                <c:pt idx="3">
                  <c:v>95.7</c:v>
                </c:pt>
                <c:pt idx="4">
                  <c:v>121.6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3192056"/>
        <c:axId val="2142894504"/>
      </c:scatterChart>
      <c:valAx>
        <c:axId val="2143192056"/>
        <c:scaling>
          <c:orientation val="minMax"/>
          <c:max val="4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memory size (GB)</a:t>
                </a:r>
                <a:endParaRPr lang="ja-JP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2894504"/>
        <c:crosses val="autoZero"/>
        <c:crossBetween val="midCat"/>
        <c:majorUnit val="1.0"/>
      </c:valAx>
      <c:valAx>
        <c:axId val="2142894504"/>
        <c:scaling>
          <c:orientation val="minMax"/>
          <c:max val="150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migration time (sec)</a:t>
                </a:r>
                <a:endParaRPr lang="ja-JP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3192056"/>
        <c:crosses val="autoZero"/>
        <c:crossBetween val="midCat"/>
        <c:majorUnit val="30.0"/>
      </c:valAx>
    </c:plotArea>
    <c:legend>
      <c:legendPos val="t"/>
      <c:layout>
        <c:manualLayout>
          <c:xMode val="edge"/>
          <c:yMode val="edge"/>
          <c:x val="0.201336033039627"/>
          <c:y val="0.026225965940304"/>
          <c:w val="0.600245086779555"/>
          <c:h val="0.115675700421168"/>
        </c:manualLayout>
      </c:layout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904103373633"/>
          <c:y val="0.131410256410256"/>
          <c:w val="0.702522426293352"/>
          <c:h val="0.6030852513628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Xen-Phys</c:v>
                </c:pt>
              </c:strCache>
            </c:strRef>
          </c:tx>
          <c:spPr>
            <a:ln w="38100" cmpd="sng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  <a:ln>
                <a:solidFill>
                  <a:srgbClr val="008000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0.42</c:v>
                </c:pt>
                <c:pt idx="1">
                  <c:v>0.42</c:v>
                </c:pt>
                <c:pt idx="2">
                  <c:v>0.43</c:v>
                </c:pt>
                <c:pt idx="3">
                  <c:v>0.42</c:v>
                </c:pt>
                <c:pt idx="4">
                  <c:v>0.46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VMBeam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0.61</c:v>
                </c:pt>
                <c:pt idx="1">
                  <c:v>0.61</c:v>
                </c:pt>
                <c:pt idx="2">
                  <c:v>0.6</c:v>
                </c:pt>
                <c:pt idx="3">
                  <c:v>0.61</c:v>
                </c:pt>
                <c:pt idx="4">
                  <c:v>0.63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Xen-Blanket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0.125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</c:numCache>
            </c:numRef>
          </c:xVal>
          <c:yVal>
            <c:numRef>
              <c:f>Sheet1!$D$2:$D$6</c:f>
              <c:numCache>
                <c:formatCode>General</c:formatCode>
                <c:ptCount val="5"/>
                <c:pt idx="0">
                  <c:v>1.0</c:v>
                </c:pt>
                <c:pt idx="1">
                  <c:v>1.03</c:v>
                </c:pt>
                <c:pt idx="2">
                  <c:v>1.06</c:v>
                </c:pt>
                <c:pt idx="3">
                  <c:v>1.31</c:v>
                </c:pt>
                <c:pt idx="4">
                  <c:v>1.39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9013720"/>
        <c:axId val="-2139301544"/>
      </c:scatterChart>
      <c:valAx>
        <c:axId val="-2119013720"/>
        <c:scaling>
          <c:orientation val="minMax"/>
          <c:max val="4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memory size (GB)</a:t>
                </a:r>
                <a:endParaRPr lang="ja-JP" altLang="en-US" dirty="0"/>
              </a:p>
            </c:rich>
          </c:tx>
          <c:layout>
            <c:manualLayout>
              <c:xMode val="edge"/>
              <c:yMode val="edge"/>
              <c:x val="0.35495599814729"/>
              <c:y val="0.8493589743589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139301544"/>
        <c:crosses val="autoZero"/>
        <c:crossBetween val="midCat"/>
        <c:majorUnit val="1.0"/>
      </c:valAx>
      <c:valAx>
        <c:axId val="-21393015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downtime (sec)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19013720"/>
        <c:crosses val="autoZero"/>
        <c:crossBetween val="midCat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I'm Kenichi Kourai from Kyushu Institute of Technology.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In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this talk, I'm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zero-copy migration for lightweight software rejuvenation of virtualized systems.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This is joint work with my student, who has graduated.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Zero-copy migration can reduce system loads such as CPUs, memory, and network.</a:t>
            </a:r>
          </a:p>
          <a:p>
            <a:r>
              <a:rPr lang="en-US" altLang="ja-JP" dirty="0" smtClean="0"/>
              <a:t>First, the virtual network isn’t used at all because shared memory is used instead.</a:t>
            </a:r>
          </a:p>
          <a:p>
            <a:r>
              <a:rPr lang="en-US" altLang="ja-JP" dirty="0" smtClean="0"/>
              <a:t>This reduces the network load and then the CPU load generated by network virtualization.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Second, large memory images of VMs aren’t copied at all because the memory is simply relocated.</a:t>
            </a:r>
          </a:p>
          <a:p>
            <a:r>
              <a:rPr lang="en-US" altLang="ja-JP" dirty="0" smtClean="0"/>
              <a:t>This reduces the CPU and memory loads generated by memory copy.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Third, memory images aren’t encrypted because any data isn’t exposed to the outside of guest VMs.</a:t>
            </a:r>
          </a:p>
          <a:p>
            <a:r>
              <a:rPr lang="en-US" altLang="ja-JP" dirty="0" smtClean="0"/>
              <a:t>This reduces the CPU load generated by encryption and decryption.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Fourth, detecting memory write in a source guest VM isn’t needed because modifications are directly reflected to a destination guest VM.</a:t>
            </a:r>
          </a:p>
          <a:p>
            <a:r>
              <a:rPr lang="en-US" altLang="ja-JP" dirty="0" smtClean="0"/>
              <a:t>This reduces the CPU load generated by trapping memory write.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029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, nested virtualization is necessary only on software rejuvenation.</a:t>
            </a:r>
          </a:p>
          <a:p>
            <a:r>
              <a:rPr kumimoji="1" lang="en-US" altLang="ja-JP" dirty="0" smtClean="0"/>
              <a:t>However, the system always suffers from the overhead of nested virtualization.</a:t>
            </a:r>
          </a:p>
          <a:p>
            <a:r>
              <a:rPr kumimoji="1" lang="en-US" altLang="ja-JP" dirty="0" err="1" smtClean="0"/>
              <a:t>Devirtualization</a:t>
            </a:r>
            <a:r>
              <a:rPr kumimoji="1" lang="en-US" altLang="ja-JP" dirty="0" smtClean="0"/>
              <a:t> can remove that overhead.</a:t>
            </a:r>
          </a:p>
          <a:p>
            <a:r>
              <a:rPr kumimoji="1" lang="en-US" altLang="ja-JP" dirty="0" smtClean="0"/>
              <a:t>This technique temporarily disables the host hypervisor during a normal run.</a:t>
            </a:r>
          </a:p>
          <a:p>
            <a:r>
              <a:rPr kumimoji="1" lang="en-US" altLang="ja-JP" dirty="0" smtClean="0"/>
              <a:t>Then it re-virtualizes the system only during software rejuvenation.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current </a:t>
            </a:r>
            <a:r>
              <a:rPr kumimoji="1" lang="en-US" altLang="ja-JP" dirty="0" err="1" smtClean="0"/>
              <a:t>devirtualization</a:t>
            </a:r>
            <a:r>
              <a:rPr kumimoji="1" lang="en-US" altLang="ja-JP" dirty="0" smtClean="0"/>
              <a:t> is proposed only for single-level virtualization, but we believe this technique is applicable to nested virtualization.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One downside of </a:t>
            </a:r>
            <a:r>
              <a:rPr kumimoji="1" lang="en-US" altLang="ja-JP" dirty="0" err="1" smtClean="0"/>
              <a:t>devirtualization</a:t>
            </a:r>
            <a:r>
              <a:rPr kumimoji="1" lang="en-US" altLang="ja-JP" dirty="0" smtClean="0"/>
              <a:t> is the guest hypervisor could directly corrupt the state of physical hardware.</a:t>
            </a:r>
          </a:p>
          <a:p>
            <a:r>
              <a:rPr kumimoji="1" lang="en-US" altLang="ja-JP" dirty="0" smtClean="0"/>
              <a:t>In that case, a hardware reset may be required.</a:t>
            </a:r>
          </a:p>
          <a:p>
            <a:r>
              <a:rPr kumimoji="1" lang="en-US" altLang="ja-JP" dirty="0" smtClean="0"/>
              <a:t>But it is unlikely software aging corrupts the hardware state in such an unrecoverable manner.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667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Here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one question is whether </a:t>
            </a:r>
            <a:r>
              <a:rPr lang="en-US" altLang="ja-JP" dirty="0" smtClean="0"/>
              <a:t>the host h</a:t>
            </a:r>
            <a:r>
              <a:rPr kumimoji="1" lang="en-US" altLang="ja-JP" dirty="0" smtClean="0"/>
              <a:t>ypervisor isn't aged</a:t>
            </a:r>
            <a:r>
              <a:rPr lang="en-US" altLang="ja-JP" dirty="0"/>
              <a:t>.</a:t>
            </a:r>
            <a:endParaRPr kumimoji="1" lang="en-US" altLang="ja-JP" dirty="0" smtClean="0"/>
          </a:p>
          <a:p>
            <a:r>
              <a:rPr kumimoji="1" lang="en-US" altLang="ja-JP" dirty="0" smtClean="0"/>
              <a:t>The host hypervisor is also aged, but we believe the aging speed is slower than that in the guest hypervisor.</a:t>
            </a:r>
          </a:p>
          <a:p>
            <a:r>
              <a:rPr kumimoji="1" lang="en-US" altLang="ja-JP" dirty="0" smtClean="0"/>
              <a:t>The first rationale is the host hypervisor is much smaller than the guest hypervisor.</a:t>
            </a:r>
          </a:p>
          <a:p>
            <a:r>
              <a:rPr lang="en-US" altLang="ja-JP" dirty="0" smtClean="0"/>
              <a:t>For example, the security monitor in </a:t>
            </a:r>
            <a:r>
              <a:rPr lang="en-US" altLang="ja-JP" dirty="0" err="1" smtClean="0"/>
              <a:t>CloudVisor</a:t>
            </a:r>
            <a:r>
              <a:rPr lang="en-US" altLang="ja-JP" dirty="0" smtClean="0"/>
              <a:t> is only 6 kilo lines of code.</a:t>
            </a:r>
          </a:p>
          <a:p>
            <a:r>
              <a:rPr kumimoji="1" lang="en-US" altLang="ja-JP" dirty="0" smtClean="0"/>
              <a:t>In contrast, the feature-rich Xen hypervisor is 300 kilo lines of code.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Second, the host hypervisor doesn't execute complex VM operations such as VM migration, suspend</a:t>
            </a:r>
            <a:r>
              <a:rPr lang="en-US" altLang="ja-JP" dirty="0" smtClean="0"/>
              <a:t>, and </a:t>
            </a:r>
            <a:r>
              <a:rPr kumimoji="1" lang="en-US" altLang="ja-JP" dirty="0" smtClean="0"/>
              <a:t>resume.</a:t>
            </a:r>
          </a:p>
          <a:p>
            <a:r>
              <a:rPr lang="en-US" altLang="ja-JP" dirty="0" smtClean="0"/>
              <a:t>Third, </a:t>
            </a:r>
            <a:r>
              <a:rPr lang="en-US" altLang="ja-JP" dirty="0" err="1" smtClean="0"/>
              <a:t>devirtualization</a:t>
            </a:r>
            <a:r>
              <a:rPr lang="en-US" altLang="ja-JP" dirty="0" smtClean="0"/>
              <a:t> can suppress software aging.</a:t>
            </a:r>
          </a:p>
          <a:p>
            <a:r>
              <a:rPr kumimoji="1" lang="en-US" altLang="ja-JP" dirty="0" smtClean="0"/>
              <a:t>While the system is </a:t>
            </a:r>
            <a:r>
              <a:rPr kumimoji="1" lang="en-US" altLang="ja-JP" dirty="0" err="1" smtClean="0"/>
              <a:t>devirtualized</a:t>
            </a:r>
            <a:r>
              <a:rPr kumimoji="1" lang="en-US" altLang="ja-JP" dirty="0" smtClean="0"/>
              <a:t>, the host hypervisor </a:t>
            </a:r>
            <a:r>
              <a:rPr lang="en-US" altLang="ja-JP" dirty="0" smtClean="0"/>
              <a:t>is disabled and doesn't accumulate errors.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854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To confirm the effectiveness of zero-copy migration in </a:t>
            </a:r>
            <a:r>
              <a:rPr lang="en-US" altLang="ja-JP" dirty="0" err="1" smtClean="0"/>
              <a:t>VMBeam</a:t>
            </a:r>
            <a:r>
              <a:rPr lang="en-US" altLang="ja-JP" dirty="0" smtClean="0"/>
              <a:t>, we measured system loads, migration time, and downtime.</a:t>
            </a:r>
          </a:p>
          <a:p>
            <a:r>
              <a:rPr lang="en-US" altLang="ja-JP" dirty="0"/>
              <a:t>We </a:t>
            </a:r>
            <a:r>
              <a:rPr lang="en-US" altLang="ja-JP" dirty="0" smtClean="0"/>
              <a:t>used Xen 4.2 in which we have implemented </a:t>
            </a:r>
            <a:r>
              <a:rPr lang="en-US" altLang="ja-JP" dirty="0" err="1" smtClean="0"/>
              <a:t>VMBeam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r>
              <a:rPr lang="en-US" altLang="ja-JP" dirty="0"/>
              <a:t>We have modified the host and guest hypervisors and migration tools in guest </a:t>
            </a:r>
            <a:r>
              <a:rPr lang="en-US" altLang="ja-JP" dirty="0" smtClean="0"/>
              <a:t>Domain 0</a:t>
            </a:r>
            <a:r>
              <a:rPr lang="en-US" altLang="ja-JP" dirty="0"/>
              <a:t>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For comparison, we used two existing systems.</a:t>
            </a:r>
          </a:p>
          <a:p>
            <a:r>
              <a:rPr kumimoji="1" lang="en-US" altLang="ja-JP" dirty="0" smtClean="0"/>
              <a:t>One is Xen-</a:t>
            </a:r>
            <a:r>
              <a:rPr kumimoji="1" lang="en-US" altLang="ja-JP" dirty="0" err="1" smtClean="0"/>
              <a:t>Phys</a:t>
            </a:r>
            <a:r>
              <a:rPr kumimoji="1" lang="en-US" altLang="ja-JP" dirty="0" smtClean="0"/>
              <a:t>, which is the traditional system with two physical hosts.</a:t>
            </a:r>
          </a:p>
          <a:p>
            <a:r>
              <a:rPr lang="en-US" altLang="ja-JP" dirty="0" smtClean="0"/>
              <a:t>The other is Xen-Blanket, which is the system with nested virtualization and provides fast virtual network between virtualized systems at the same host.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114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First, we measured system loads while we migrated a guest VM with 4 GB of memory.</a:t>
            </a:r>
          </a:p>
          <a:p>
            <a:r>
              <a:rPr kumimoji="1" lang="en-US" altLang="ja-JP" dirty="0" smtClean="0"/>
              <a:t>For network, Xen-</a:t>
            </a:r>
            <a:r>
              <a:rPr kumimoji="1" lang="en-US" altLang="ja-JP" dirty="0" err="1" smtClean="0"/>
              <a:t>Phys</a:t>
            </a:r>
            <a:r>
              <a:rPr kumimoji="1" lang="en-US" altLang="ja-JP" dirty="0" smtClean="0"/>
              <a:t> and Xen-Blanket transferred about 4 GB of data, but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 almost didn't use virtual network.</a:t>
            </a:r>
          </a:p>
          <a:p>
            <a:endParaRPr lang="en-US" altLang="ja-JP" dirty="0"/>
          </a:p>
          <a:p>
            <a:r>
              <a:rPr lang="en-US" altLang="ja-JP" dirty="0" smtClean="0"/>
              <a:t>For CPU, we measured the CPU utilization in Domain 0.</a:t>
            </a:r>
          </a:p>
          <a:p>
            <a:r>
              <a:rPr lang="en-US" altLang="ja-JP" dirty="0" err="1" smtClean="0"/>
              <a:t>VMBeam</a:t>
            </a:r>
            <a:r>
              <a:rPr lang="en-US" altLang="ja-JP" dirty="0" smtClean="0"/>
              <a:t> used only 30% of CPU time in Xen-</a:t>
            </a:r>
            <a:r>
              <a:rPr lang="en-US" altLang="ja-JP" dirty="0" err="1" smtClean="0"/>
              <a:t>Phys</a:t>
            </a:r>
            <a:r>
              <a:rPr lang="en-US" altLang="ja-JP" dirty="0" smtClean="0"/>
              <a:t> because the migration time was much shorter, which is</a:t>
            </a:r>
            <a:r>
              <a:rPr lang="en-US" altLang="ja-JP" baseline="0" dirty="0" smtClean="0"/>
              <a:t> shown </a:t>
            </a:r>
            <a:r>
              <a:rPr lang="en-US" altLang="ja-JP" dirty="0" smtClean="0"/>
              <a:t>in the next slide.</a:t>
            </a:r>
          </a:p>
          <a:p>
            <a:r>
              <a:rPr kumimoji="1" lang="en-US" altLang="ja-JP" dirty="0" smtClean="0"/>
              <a:t>In Xen-Blanket, the CPU utilization was high and the migration time was long, so the total CPU time was much longer.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For memory, we estimated the amount of memory access because we couldn't obtain the statistics from hardware.</a:t>
            </a:r>
          </a:p>
          <a:p>
            <a:r>
              <a:rPr lang="en-US" altLang="ja-JP" dirty="0" smtClean="0"/>
              <a:t>In Xen-</a:t>
            </a:r>
            <a:r>
              <a:rPr lang="en-US" altLang="ja-JP" dirty="0" err="1" smtClean="0"/>
              <a:t>Phys</a:t>
            </a:r>
            <a:r>
              <a:rPr lang="en-US" altLang="ja-JP" dirty="0" smtClean="0"/>
              <a:t> and Xen-Blanket, the memory image of a VM was accessed several times during transfer, so the memory access was tens of gigabytes.</a:t>
            </a:r>
          </a:p>
          <a:p>
            <a:r>
              <a:rPr lang="en-US" altLang="ja-JP" dirty="0" smtClean="0"/>
              <a:t>But </a:t>
            </a:r>
            <a:r>
              <a:rPr lang="en-US" altLang="ja-JP" dirty="0" err="1" smtClean="0"/>
              <a:t>VMBeam</a:t>
            </a:r>
            <a:r>
              <a:rPr lang="en-US" altLang="ja-JP" dirty="0" smtClean="0"/>
              <a:t> didn't access the memory image at all.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486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Next, we measured the migration time and downtime.</a:t>
            </a:r>
          </a:p>
          <a:p>
            <a:r>
              <a:rPr kumimoji="1" lang="en-US" altLang="ja-JP" dirty="0" smtClean="0"/>
              <a:t>The migration time was proportional to the memory size, but in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, th</a:t>
            </a:r>
            <a:r>
              <a:rPr lang="en-US" altLang="ja-JP" dirty="0" smtClean="0"/>
              <a:t>e time didn't increase largely.</a:t>
            </a:r>
          </a:p>
          <a:p>
            <a:r>
              <a:rPr lang="en-US" altLang="ja-JP" dirty="0" err="1" smtClean="0"/>
              <a:t>VMBeam</a:t>
            </a:r>
            <a:r>
              <a:rPr lang="en-US" altLang="ja-JP" dirty="0" smtClean="0"/>
              <a:t> achieved the shortest migration time and could complete the migration of a guest VM with 4 GB of memory in 16 seconds.</a:t>
            </a:r>
          </a:p>
          <a:p>
            <a:r>
              <a:rPr kumimoji="1" lang="en-US" altLang="ja-JP" dirty="0" smtClean="0"/>
              <a:t>This is 5.8 times faster than Xe</a:t>
            </a:r>
            <a:r>
              <a:rPr lang="en-US" altLang="ja-JP" dirty="0" smtClean="0"/>
              <a:t>n-Phys.</a:t>
            </a:r>
          </a:p>
          <a:p>
            <a:r>
              <a:rPr lang="en-US" altLang="ja-JP" dirty="0" smtClean="0"/>
              <a:t>For Xen-Blanket, the migration</a:t>
            </a:r>
            <a:r>
              <a:rPr lang="en-US" altLang="ja-JP" baseline="0" dirty="0" smtClean="0"/>
              <a:t> time </a:t>
            </a:r>
            <a:r>
              <a:rPr lang="en-US" altLang="ja-JP" dirty="0" smtClean="0"/>
              <a:t>was longer than that in Xen-Phys.</a:t>
            </a:r>
          </a:p>
          <a:p>
            <a:r>
              <a:rPr lang="en-US" altLang="ja-JP" dirty="0" smtClean="0"/>
              <a:t>This</a:t>
            </a:r>
            <a:r>
              <a:rPr lang="en-US" altLang="ja-JP" baseline="0" dirty="0" smtClean="0"/>
              <a:t> may be due to the overhead of running </a:t>
            </a:r>
            <a:r>
              <a:rPr lang="en-US" altLang="ja-JP" baseline="0" smtClean="0"/>
              <a:t>two virtualized </a:t>
            </a:r>
            <a:r>
              <a:rPr lang="en-US" altLang="ja-JP" baseline="0" dirty="0" smtClean="0"/>
              <a:t>systems at the same host.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On the other hand, the downtime in </a:t>
            </a:r>
            <a:r>
              <a:rPr lang="en-US" altLang="ja-JP" dirty="0" err="1" smtClean="0"/>
              <a:t>VMBeam</a:t>
            </a:r>
            <a:r>
              <a:rPr lang="en-US" altLang="ja-JP" dirty="0" smtClean="0"/>
              <a:t> was about 0.6 second, but that in Xen-</a:t>
            </a:r>
            <a:r>
              <a:rPr lang="en-US" altLang="ja-JP" dirty="0" err="1" smtClean="0"/>
              <a:t>Phys</a:t>
            </a:r>
            <a:r>
              <a:rPr lang="en-US" altLang="ja-JP" dirty="0" smtClean="0"/>
              <a:t> was 0.4 second.</a:t>
            </a:r>
          </a:p>
          <a:p>
            <a:r>
              <a:rPr lang="en-US" altLang="ja-JP" dirty="0" smtClean="0"/>
              <a:t>This is due to the overhead of nested virtualization.</a:t>
            </a:r>
          </a:p>
          <a:p>
            <a:r>
              <a:rPr lang="en-US" altLang="ja-JP" dirty="0" smtClean="0"/>
              <a:t>In Xen 4.2, nested virtualization is supported experimentally.</a:t>
            </a:r>
          </a:p>
          <a:p>
            <a:r>
              <a:rPr lang="en-US" altLang="ja-JP" dirty="0" smtClean="0"/>
              <a:t>In Xen-Blanket,</a:t>
            </a:r>
            <a:r>
              <a:rPr lang="en-US" altLang="ja-JP" baseline="0" dirty="0" smtClean="0"/>
              <a:t> the downtime was more than 1 second, but the reason is under investigation.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330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most similar system to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 is </a:t>
            </a:r>
            <a:r>
              <a:rPr kumimoji="1" lang="en-US" altLang="ja-JP" dirty="0" err="1" smtClean="0"/>
              <a:t>Microvisor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On system maintenance, </a:t>
            </a:r>
            <a:r>
              <a:rPr lang="en-US" altLang="ja-JP" dirty="0" err="1" smtClean="0"/>
              <a:t>Microvisor</a:t>
            </a:r>
            <a:r>
              <a:rPr lang="en-US" altLang="ja-JP" dirty="0" smtClean="0"/>
              <a:t> starts a new VM and maintains the system in the VM.</a:t>
            </a:r>
          </a:p>
          <a:p>
            <a:r>
              <a:rPr kumimoji="1" lang="en-US" altLang="ja-JP" dirty="0" smtClean="0"/>
              <a:t>After the maintenance, it migrates application to </a:t>
            </a:r>
            <a:r>
              <a:rPr lang="en-US" altLang="ja-JP" dirty="0" smtClean="0"/>
              <a:t>the VM.</a:t>
            </a:r>
          </a:p>
          <a:p>
            <a:r>
              <a:rPr lang="en-US" altLang="ja-JP" dirty="0" smtClean="0"/>
              <a:t>One big difference </a:t>
            </a:r>
            <a:r>
              <a:rPr lang="en-US" altLang="ja-JP" dirty="0"/>
              <a:t>is </a:t>
            </a:r>
            <a:r>
              <a:rPr lang="en-US" altLang="ja-JP" dirty="0" err="1"/>
              <a:t>Microvisor</a:t>
            </a:r>
            <a:r>
              <a:rPr lang="en-US" altLang="ja-JP" dirty="0"/>
              <a:t> focuses on </a:t>
            </a:r>
            <a:r>
              <a:rPr lang="en-US" altLang="ja-JP" dirty="0" err="1"/>
              <a:t>devirtualization</a:t>
            </a:r>
            <a:r>
              <a:rPr lang="en-US" altLang="ja-JP" dirty="0"/>
              <a:t>, not migration.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RDMA-based migration needs only one copy by </a:t>
            </a:r>
            <a:r>
              <a:rPr lang="en-US" altLang="ja-JP" dirty="0" err="1" smtClean="0"/>
              <a:t>InfiniBand</a:t>
            </a:r>
            <a:r>
              <a:rPr lang="en-US" altLang="ja-JP" dirty="0" smtClean="0"/>
              <a:t>, that is, zero copy by software.</a:t>
            </a:r>
          </a:p>
          <a:p>
            <a:r>
              <a:rPr kumimoji="1" lang="en-US" altLang="ja-JP" dirty="0" smtClean="0"/>
              <a:t>The memory image of a VM is directly copied to a destination host using RDMA.</a:t>
            </a:r>
          </a:p>
          <a:p>
            <a:r>
              <a:rPr lang="en-US" altLang="ja-JP" dirty="0" smtClean="0"/>
              <a:t>But this method needs 3 copies when the memory image has to be encrypted.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The warm-VM reboot is a technique for fast software rejuvenation of virtualized systems without VM migration.</a:t>
            </a:r>
          </a:p>
          <a:p>
            <a:r>
              <a:rPr kumimoji="1" lang="en-US" altLang="ja-JP" dirty="0" smtClean="0"/>
              <a:t>It maintains the memory images of VMs in memory during software rejuvenation.</a:t>
            </a:r>
          </a:p>
          <a:p>
            <a:r>
              <a:rPr kumimoji="1" lang="en-US" altLang="ja-JP" dirty="0" smtClean="0"/>
              <a:t>But this technique still causes downtime because VMs stop during the hypervisor reboot.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8443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In conclusion, we proposed </a:t>
            </a:r>
            <a:r>
              <a:rPr lang="en-US" altLang="ja-JP" dirty="0" err="1" smtClean="0"/>
              <a:t>VMBeam</a:t>
            </a:r>
            <a:r>
              <a:rPr lang="en-US" altLang="ja-JP" dirty="0" smtClean="0"/>
              <a:t> for lightweight software rejuvenation of virtualized systems.</a:t>
            </a:r>
          </a:p>
          <a:p>
            <a:r>
              <a:rPr kumimoji="1" lang="en-US" altLang="ja-JP" dirty="0" smtClean="0"/>
              <a:t>Using nested virtualization,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 runs aged and clean virtualized systems at the same host.</a:t>
            </a:r>
          </a:p>
          <a:p>
            <a:r>
              <a:rPr lang="en-US" altLang="ja-JP" dirty="0" smtClean="0"/>
              <a:t>Using zero-copy migration, it migrates guest VMs between these virtualized systems efficiently.</a:t>
            </a:r>
          </a:p>
          <a:p>
            <a:r>
              <a:rPr kumimoji="1" lang="en-US" altLang="ja-JP" dirty="0" smtClean="0"/>
              <a:t>According to our experiments, zero-copy migration could suppress system loads.</a:t>
            </a:r>
          </a:p>
          <a:p>
            <a:r>
              <a:rPr lang="en-US" altLang="ja-JP" dirty="0" smtClean="0"/>
              <a:t>In addition, it could make VM migration up to 5.8 times faster.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One of our future work is to develop a minimal host hypervisor.</a:t>
            </a:r>
          </a:p>
          <a:p>
            <a:r>
              <a:rPr kumimoji="1" lang="en-US" altLang="ja-JP" dirty="0" smtClean="0"/>
              <a:t>Such a host hypervisor is necessary for suppressing software aging in the</a:t>
            </a:r>
            <a:r>
              <a:rPr kumimoji="1" lang="en-US" altLang="ja-JP" baseline="0" dirty="0" smtClean="0"/>
              <a:t> host</a:t>
            </a:r>
            <a:r>
              <a:rPr kumimoji="1" lang="en-US" altLang="ja-JP" dirty="0" smtClean="0"/>
              <a:t> hypervisor and reducing the overhead of nested virtualization.</a:t>
            </a:r>
          </a:p>
          <a:p>
            <a:r>
              <a:rPr kumimoji="1" lang="en-US" altLang="ja-JP" dirty="0" smtClean="0"/>
              <a:t>Another direction is to enable </a:t>
            </a:r>
            <a:r>
              <a:rPr kumimoji="1" lang="en-US" altLang="ja-JP" dirty="0" err="1" smtClean="0"/>
              <a:t>devirtualization</a:t>
            </a:r>
            <a:r>
              <a:rPr kumimoji="1" lang="en-US" altLang="ja-JP" dirty="0" smtClean="0"/>
              <a:t> in the host hypervisor.</a:t>
            </a:r>
          </a:p>
          <a:p>
            <a:r>
              <a:rPr lang="en-US" altLang="ja-JP" dirty="0" smtClean="0"/>
              <a:t>This technique is necessary for reducing the overhead of nested virtualization during a normal run.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120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Virtualized</a:t>
            </a:r>
            <a:r>
              <a:rPr kumimoji="1" lang="en-US" altLang="ja-JP" baseline="0" dirty="0" smtClean="0"/>
              <a:t> systems tend to suffer from software aging.</a:t>
            </a:r>
          </a:p>
          <a:p>
            <a:r>
              <a:rPr kumimoji="1" lang="en-US" altLang="ja-JP" baseline="0" dirty="0" smtClean="0"/>
              <a:t>Software aging is the phenomenon that the state of running software is degraded with time.</a:t>
            </a:r>
          </a:p>
          <a:p>
            <a:r>
              <a:rPr kumimoji="1" lang="en-US" altLang="ja-JP" baseline="0" dirty="0" smtClean="0"/>
              <a:t>For example, memory leakage can slow down the system.</a:t>
            </a:r>
          </a:p>
          <a:p>
            <a:r>
              <a:rPr kumimoji="1" lang="en-US" altLang="ja-JP" baseline="0" dirty="0" smtClean="0"/>
              <a:t>Software aging progresses more</a:t>
            </a:r>
            <a:r>
              <a:rPr kumimoji="1" lang="en-US" altLang="ja-JP" dirty="0" smtClean="0"/>
              <a:t> </a:t>
            </a:r>
            <a:r>
              <a:rPr kumimoji="1" lang="en-US" altLang="ja-JP" baseline="0" dirty="0" smtClean="0"/>
              <a:t>in long-running software.</a:t>
            </a:r>
          </a:p>
          <a:p>
            <a:r>
              <a:rPr kumimoji="1" lang="en-US" altLang="ja-JP" baseline="0" dirty="0" smtClean="0"/>
              <a:t>In virtualized systems, hypervisors and often used management VMs are long running.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These graphs show examples of software aging in Xen.</a:t>
            </a:r>
          </a:p>
          <a:p>
            <a:r>
              <a:rPr kumimoji="1" lang="en-US" altLang="ja-JP" baseline="0" dirty="0" smtClean="0"/>
              <a:t>The free memory of the management VM decreased by 80% after 100 VM migration.</a:t>
            </a:r>
          </a:p>
          <a:p>
            <a:r>
              <a:rPr kumimoji="1" lang="en-US" altLang="ja-JP" dirty="0" smtClean="0"/>
              <a:t>The free disk space decreased constantly whenever a VM was suspended and resumed.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43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counteract such software aging, a proactive technique called software rejuvenation is used.</a:t>
            </a:r>
          </a:p>
          <a:p>
            <a:r>
              <a:rPr lang="en-US" altLang="ja-JP" dirty="0" smtClean="0"/>
              <a:t>Software rejuvenation restores systems to the normal state, which is before software aging progresses.</a:t>
            </a:r>
          </a:p>
          <a:p>
            <a:r>
              <a:rPr lang="en-US" altLang="ja-JP" dirty="0" smtClean="0"/>
              <a:t>The simplest but powerful method for software rejuvenation is a system reboot.</a:t>
            </a:r>
          </a:p>
          <a:p>
            <a:r>
              <a:rPr kumimoji="1" lang="en-US" altLang="ja-JP" dirty="0" smtClean="0"/>
              <a:t>The internal state of the system is initialized after </a:t>
            </a:r>
            <a:r>
              <a:rPr lang="en-US" altLang="ja-JP" dirty="0" smtClean="0"/>
              <a:t>the</a:t>
            </a:r>
            <a:r>
              <a:rPr kumimoji="1" lang="en-US" altLang="ja-JP" dirty="0" smtClean="0"/>
              <a:t> reboot.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However, in virtualized systems, this method causes a long downtime.</a:t>
            </a:r>
          </a:p>
          <a:p>
            <a:r>
              <a:rPr lang="en-US" altLang="ja-JP" dirty="0" smtClean="0"/>
              <a:t>On software rejuvenation, a </a:t>
            </a:r>
            <a:r>
              <a:rPr kumimoji="1" lang="en-US" altLang="ja-JP" dirty="0" smtClean="0"/>
              <a:t>virtualized system needs to stop all the VMs on top of it and restart them again after the reboot.</a:t>
            </a:r>
          </a:p>
          <a:p>
            <a:r>
              <a:rPr lang="en-US" altLang="ja-JP" dirty="0" smtClean="0"/>
              <a:t>This long downtime can violate service level agreement between users and providers.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121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reduce such downtime during software rejuvenation, VM migration is often used with rejuvenation.</a:t>
            </a:r>
          </a:p>
          <a:p>
            <a:r>
              <a:rPr kumimoji="1" lang="en-US" altLang="ja-JP" dirty="0" smtClean="0"/>
              <a:t>On software rejuvenation, an aged virtualized system first migrates all the VMs  to a clean virtualized system at another host.</a:t>
            </a:r>
          </a:p>
          <a:p>
            <a:r>
              <a:rPr kumimoji="1" lang="en-US" altLang="ja-JP" dirty="0" smtClean="0"/>
              <a:t>The downtime due to VM migration is usually negligible.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After</a:t>
            </a:r>
            <a:r>
              <a:rPr kumimoji="1" lang="en-US" altLang="ja-JP" baseline="0" dirty="0" smtClean="0"/>
              <a:t> that</a:t>
            </a:r>
            <a:r>
              <a:rPr kumimoji="1" lang="en-US" altLang="ja-JP" dirty="0" smtClean="0"/>
              <a:t>, the aged system can reboot only the hypervisor without VMs.</a:t>
            </a:r>
          </a:p>
          <a:p>
            <a:r>
              <a:rPr kumimoji="1" lang="en-US" altLang="ja-JP" dirty="0" smtClean="0"/>
              <a:t>As a result, software rejuvenation almost doesn't affect the downtime of VMs.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7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However, VM migration stresses hosts and network largely.</a:t>
            </a:r>
          </a:p>
          <a:p>
            <a:r>
              <a:rPr lang="en-US" altLang="ja-JP" dirty="0" smtClean="0"/>
              <a:t>When</a:t>
            </a:r>
            <a:r>
              <a:rPr kumimoji="1" lang="en-US" altLang="ja-JP" dirty="0" smtClean="0"/>
              <a:t> migrating all the VMs, a virtualized system has to transfer the memory images of VMs via network. </a:t>
            </a:r>
          </a:p>
          <a:p>
            <a:r>
              <a:rPr kumimoji="1" lang="en-US" altLang="ja-JP" dirty="0" smtClean="0"/>
              <a:t>The size of transferred memory images can be several hundreds of gigabytes in total.</a:t>
            </a:r>
          </a:p>
          <a:p>
            <a:r>
              <a:rPr kumimoji="1" lang="en-US" altLang="ja-JP" dirty="0" smtClean="0"/>
              <a:t>In addition, such memory images are often encrypted to prevent eavesdropping and tampering during the transfer.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Therefore, VM migration occupies CPUs and memory and network bandwidths.</a:t>
            </a:r>
          </a:p>
          <a:p>
            <a:r>
              <a:rPr lang="en-US" altLang="ja-JP" dirty="0" smtClean="0"/>
              <a:t>These high loads in hosts and network degrade the performance of virtualized systems running at both source and destination hosts.</a:t>
            </a:r>
          </a:p>
          <a:p>
            <a:r>
              <a:rPr kumimoji="1" lang="en-US" altLang="ja-JP" dirty="0" smtClean="0"/>
              <a:t>For example, it is reported that the web servers in migrating VMs caused performance degradation by 57%.</a:t>
            </a:r>
          </a:p>
          <a:p>
            <a:r>
              <a:rPr kumimoji="1" lang="en-US" altLang="ja-JP" dirty="0" smtClean="0"/>
              <a:t>As a result, VM migration can lead to SLA violations.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490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enable lightweight software rejuvenation of virtualized systems, we propose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When rejuvenating an aged virtualized system,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 first starts a new clean virtualized system at the same host by using nested virtualization.</a:t>
            </a:r>
          </a:p>
          <a:p>
            <a:r>
              <a:rPr lang="en-US" altLang="ja-JP" dirty="0" smtClean="0"/>
              <a:t>After that, it migrates all the VMs from the aged virtualized system onto the clean one using zero-copy migration.</a:t>
            </a:r>
          </a:p>
          <a:p>
            <a:r>
              <a:rPr kumimoji="1" lang="en-US" altLang="ja-JP" dirty="0" smtClean="0"/>
              <a:t>Zero-copy migration efficiently migrates VMs between virtualized systems by leveraging the fact that VM migration is performed inside a physical host.</a:t>
            </a:r>
          </a:p>
          <a:p>
            <a:r>
              <a:rPr lang="en-US" altLang="ja-JP" dirty="0" smtClean="0"/>
              <a:t>Finally, </a:t>
            </a:r>
            <a:r>
              <a:rPr lang="en-US" altLang="ja-JP" dirty="0" err="1" smtClean="0"/>
              <a:t>VMBeam</a:t>
            </a:r>
            <a:r>
              <a:rPr lang="en-US" altLang="ja-JP" dirty="0" smtClean="0"/>
              <a:t> stops the aged virtualized system to complete software rejuvenation without rebooting it.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04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 uses nested virtualization to run two virtualized systems at the same host.</a:t>
            </a:r>
          </a:p>
          <a:p>
            <a:r>
              <a:rPr lang="en-US" altLang="ja-JP" dirty="0" smtClean="0"/>
              <a:t>Nested virtualization is a technique for enabling a virtualized system to run in a VM.</a:t>
            </a:r>
          </a:p>
          <a:p>
            <a:r>
              <a:rPr kumimoji="1" lang="en-US" altLang="ja-JP" dirty="0" smtClean="0"/>
              <a:t>We call the hypervisor and VMs inside a virtualized system the guest hypervisor and guest VMs, respectively.</a:t>
            </a:r>
          </a:p>
          <a:p>
            <a:r>
              <a:rPr lang="en-US" altLang="ja-JP" dirty="0" smtClean="0"/>
              <a:t>In contrast, we call a VM for running a virtualized system a host VM and the hypervisor below host VMs the host hypervisor.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To reduce the overhead of nested virtualization, several techniques have been proposed.</a:t>
            </a:r>
          </a:p>
          <a:p>
            <a:r>
              <a:rPr lang="en-US" altLang="ja-JP" dirty="0" smtClean="0"/>
              <a:t>The Turtles project reported t</a:t>
            </a:r>
            <a:r>
              <a:rPr kumimoji="1" lang="en-US" altLang="ja-JP" dirty="0" smtClean="0"/>
              <a:t>he overhead was 6 to 8% for common workloads.</a:t>
            </a:r>
          </a:p>
          <a:p>
            <a:r>
              <a:rPr lang="en-US" altLang="ja-JP" dirty="0" smtClean="0"/>
              <a:t>In special-purpose hypervisors such as </a:t>
            </a:r>
            <a:r>
              <a:rPr lang="en-US" altLang="ja-JP" dirty="0" err="1" smtClean="0"/>
              <a:t>TinyChecker</a:t>
            </a:r>
            <a:r>
              <a:rPr lang="en-US" altLang="ja-JP" dirty="0" smtClean="0"/>
              <a:t>, the overhead is about 1%.</a:t>
            </a:r>
          </a:p>
          <a:p>
            <a:r>
              <a:rPr kumimoji="1" lang="en-US" altLang="ja-JP" dirty="0" smtClean="0"/>
              <a:t>So, using nested virtualization is realistic.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384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</a:t>
            </a:r>
            <a:r>
              <a:rPr lang="en-US" altLang="ja-JP" dirty="0" smtClean="0"/>
              <a:t>reduce the overhead of VM migration, </a:t>
            </a:r>
            <a:r>
              <a:rPr lang="en-US" altLang="ja-JP" dirty="0" err="1" smtClean="0"/>
              <a:t>VMBeam</a:t>
            </a:r>
            <a:r>
              <a:rPr lang="en-US" altLang="ja-JP" dirty="0" smtClean="0"/>
              <a:t> provides z</a:t>
            </a:r>
            <a:r>
              <a:rPr kumimoji="1" lang="en-US" altLang="ja-JP" dirty="0" smtClean="0"/>
              <a:t>ero-copy migration.</a:t>
            </a:r>
          </a:p>
          <a:p>
            <a:r>
              <a:rPr lang="en-US" altLang="ja-JP" dirty="0" smtClean="0"/>
              <a:t>Zero-copy migration just relocates the memory of guest VMs between virtualized systems at the same host.</a:t>
            </a:r>
          </a:p>
          <a:p>
            <a:r>
              <a:rPr lang="en-US" altLang="ja-JP" dirty="0" smtClean="0"/>
              <a:t>It</a:t>
            </a:r>
            <a:r>
              <a:rPr kumimoji="1" lang="en-US" altLang="ja-JP" dirty="0" smtClean="0"/>
              <a:t> consists of two steps to enable live migration.</a:t>
            </a:r>
          </a:p>
          <a:p>
            <a:r>
              <a:rPr lang="en-US" altLang="ja-JP" dirty="0" smtClean="0"/>
              <a:t>The first step is to share the memory between source and destination guest VMs.</a:t>
            </a:r>
          </a:p>
          <a:p>
            <a:r>
              <a:rPr kumimoji="1" lang="en-US" altLang="ja-JP" dirty="0" smtClean="0"/>
              <a:t>A source guest VM is running, while a destination one is being cloned.</a:t>
            </a:r>
          </a:p>
          <a:p>
            <a:r>
              <a:rPr lang="en-US" altLang="ja-JP" dirty="0" smtClean="0"/>
              <a:t>Thanks to this inter-guest memory sharing, the source guest VM can continue to run during VM migration.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second step is to release the memory of the source guest VM.</a:t>
            </a:r>
          </a:p>
          <a:p>
            <a:r>
              <a:rPr lang="en-US" altLang="ja-JP" dirty="0" smtClean="0"/>
              <a:t>This is done after the entire memory of the guest VM is shared.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469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Unlike traditional live migration, zero-copy migration is completed in only one iteration.</a:t>
            </a:r>
          </a:p>
          <a:p>
            <a:r>
              <a:rPr lang="en-US" altLang="ja-JP" dirty="0"/>
              <a:t>T</a:t>
            </a:r>
            <a:r>
              <a:rPr lang="en-US" altLang="ja-JP" dirty="0" smtClean="0"/>
              <a:t>raditional live migration needs multiple iterations because it has to re-transfer memory areas modified in a VM to a destination host again and again until the re-transfer size becomes small enough.</a:t>
            </a:r>
          </a:p>
          <a:p>
            <a:r>
              <a:rPr kumimoji="1" lang="en-US" altLang="ja-JP" dirty="0" smtClean="0"/>
              <a:t>In contrast, zero-copy migration doesn't repeat such re-transfers.</a:t>
            </a:r>
          </a:p>
          <a:p>
            <a:r>
              <a:rPr lang="en-US" altLang="ja-JP" dirty="0" smtClean="0"/>
              <a:t>Modifications in a source guest VM are directly reflected to a destination guest VM by inter-guest memory sharing.</a:t>
            </a:r>
          </a:p>
          <a:p>
            <a:r>
              <a:rPr kumimoji="1" lang="en-US" altLang="ja-JP" dirty="0" smtClean="0"/>
              <a:t>This can reduce the migration time particularly for memory-intensive VMs.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26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ＭＳ Ｐゴシック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ＭＳ Ｐゴシック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 b="0" i="0">
                <a:latin typeface="Tahoma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Tahoma"/>
                <a:ea typeface="ＭＳ Ｐゴシック"/>
                <a:cs typeface="ＭＳ Ｐゴシック"/>
              </a:defRPr>
            </a:lvl1pPr>
            <a:lvl2pPr>
              <a:defRPr b="0" i="0">
                <a:latin typeface="Tahoma"/>
                <a:ea typeface="ＭＳ Ｐゴシック"/>
                <a:cs typeface="ＭＳ Ｐゴシック"/>
              </a:defRPr>
            </a:lvl2pPr>
            <a:lvl3pPr>
              <a:defRPr b="0" i="0">
                <a:latin typeface="Tahoma"/>
                <a:ea typeface="ＭＳ Ｐゴシック"/>
                <a:cs typeface="ＭＳ Ｐゴシック"/>
              </a:defRPr>
            </a:lvl3pPr>
            <a:lvl4pPr>
              <a:defRPr b="0" i="0">
                <a:latin typeface="Tahoma"/>
                <a:ea typeface="ＭＳ Ｐゴシック"/>
                <a:cs typeface="ＭＳ Ｐゴシック"/>
              </a:defRPr>
            </a:lvl4pPr>
            <a:lvl5pPr>
              <a:defRPr b="0" i="0">
                <a:latin typeface="Tahoma"/>
                <a:ea typeface="ＭＳ Ｐゴシック"/>
                <a:cs typeface="ＭＳ Ｐゴシック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7/26/15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529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7956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1058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324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5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882" y="1676400"/>
            <a:ext cx="7898846" cy="2478088"/>
          </a:xfrm>
        </p:spPr>
        <p:txBody>
          <a:bodyPr anchor="ctr" anchorCtr="0">
            <a:normAutofit/>
          </a:bodyPr>
          <a:lstStyle/>
          <a:p>
            <a:pPr algn="ctr"/>
            <a:r>
              <a:rPr kumimoji="1" lang="en-US" altLang="ja-JP" dirty="0" smtClean="0">
                <a:latin typeface="Tahoma"/>
              </a:rPr>
              <a:t>Zero-copy Migration</a:t>
            </a:r>
            <a:br>
              <a:rPr kumimoji="1" lang="en-US" altLang="ja-JP" dirty="0" smtClean="0">
                <a:latin typeface="Tahoma"/>
              </a:rPr>
            </a:br>
            <a:r>
              <a:rPr kumimoji="1" lang="en-US" altLang="ja-JP" sz="3600" dirty="0" smtClean="0">
                <a:latin typeface="Tahoma"/>
              </a:rPr>
              <a:t>for Lightweight Software Rejuvenation</a:t>
            </a:r>
            <a:br>
              <a:rPr kumimoji="1" lang="en-US" altLang="ja-JP" sz="3600" dirty="0" smtClean="0">
                <a:latin typeface="Tahoma"/>
              </a:rPr>
            </a:br>
            <a:r>
              <a:rPr kumimoji="1" lang="en-US" altLang="ja-JP" sz="3600" dirty="0" smtClean="0">
                <a:latin typeface="Tahoma"/>
              </a:rPr>
              <a:t>of Virtualized Systems</a:t>
            </a:r>
            <a:endParaRPr kumimoji="1" lang="ja-JP" altLang="en-US" sz="3600" dirty="0">
              <a:latin typeface="Tahom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909494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dirty="0" smtClean="0">
                <a:latin typeface="Tahoma"/>
                <a:cs typeface="Tahoma"/>
              </a:rPr>
              <a:t>Kenichi Kourai</a:t>
            </a: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Hiroki Ooba</a:t>
            </a:r>
            <a:endParaRPr kumimoji="1" lang="en-US" altLang="ja-JP" dirty="0" smtClean="0">
              <a:latin typeface="Tahoma"/>
              <a:cs typeface="Tahoma"/>
            </a:endParaRP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Kyushu Institute of Technology</a:t>
            </a:r>
            <a:endParaRPr kumimoji="1" lang="ja-JP" altLang="en-US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856"/>
    </mc:Choice>
    <mc:Fallback>
      <p:transition xmlns:p14="http://schemas.microsoft.com/office/powerpoint/2010/main" spd="slow" advTm="1585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Reducing Syste</a:t>
            </a:r>
            <a:r>
              <a:rPr lang="en-US" altLang="ja-JP" dirty="0" smtClean="0"/>
              <a:t>m Loads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No use</a:t>
            </a:r>
            <a:r>
              <a:rPr lang="en-US" altLang="ja-JP" dirty="0" smtClean="0"/>
              <a:t> of the virtual network</a:t>
            </a:r>
          </a:p>
          <a:p>
            <a:pPr lvl="1"/>
            <a:r>
              <a:rPr lang="en-US" altLang="ja-JP" dirty="0" smtClean="0"/>
              <a:t>Shared memory is used</a:t>
            </a:r>
          </a:p>
          <a:p>
            <a:pPr lvl="1"/>
            <a:endParaRPr lang="en-US" altLang="ja-JP" sz="800" dirty="0" smtClean="0"/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No copy</a:t>
            </a:r>
            <a:r>
              <a:rPr kumimoji="1" lang="en-US" altLang="ja-JP" dirty="0" smtClean="0"/>
              <a:t> of large memory images of VMs</a:t>
            </a:r>
          </a:p>
          <a:p>
            <a:pPr lvl="1"/>
            <a:r>
              <a:rPr lang="en-US" altLang="ja-JP" dirty="0" smtClean="0"/>
              <a:t>The memory is simply relocated</a:t>
            </a:r>
          </a:p>
          <a:p>
            <a:pPr lvl="1"/>
            <a:endParaRPr kumimoji="1" lang="en-US" altLang="ja-JP" sz="800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No encryption</a:t>
            </a:r>
            <a:r>
              <a:rPr lang="en-US" altLang="ja-JP" dirty="0" smtClean="0"/>
              <a:t> of the memory images</a:t>
            </a:r>
          </a:p>
          <a:p>
            <a:pPr lvl="1"/>
            <a:r>
              <a:rPr lang="en-US" altLang="ja-JP" dirty="0" smtClean="0"/>
              <a:t>Any data is not exposed to the outside of guest VMs</a:t>
            </a:r>
          </a:p>
          <a:p>
            <a:pPr lvl="1"/>
            <a:endParaRPr lang="en-US" altLang="ja-JP" sz="800" dirty="0" smtClean="0"/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No need to detect</a:t>
            </a:r>
            <a:r>
              <a:rPr kumimoji="1" lang="en-US" altLang="ja-JP" dirty="0" smtClean="0"/>
              <a:t> memory write in guest VMs</a:t>
            </a:r>
          </a:p>
          <a:p>
            <a:pPr lvl="1"/>
            <a:r>
              <a:rPr kumimoji="1" lang="en-US" altLang="ja-JP" dirty="0" smtClean="0"/>
              <a:t>Modifications are directly reflected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202680" y="1640178"/>
            <a:ext cx="579120" cy="330200"/>
          </a:xfrm>
          <a:prstGeom prst="roundRect">
            <a:avLst/>
          </a:prstGeom>
          <a:solidFill>
            <a:srgbClr val="3366FF"/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rgbClr val="FFFFFF"/>
                </a:solidFill>
                <a:latin typeface="Tahoma"/>
                <a:cs typeface="Tahoma"/>
              </a:rPr>
              <a:t>CPU</a:t>
            </a:r>
            <a:endParaRPr kumimoji="1" lang="ja-JP" altLang="en-US" sz="1600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521960" y="1640178"/>
            <a:ext cx="579120" cy="3302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rgbClr val="FFFFFF"/>
                </a:solidFill>
                <a:latin typeface="Tahoma"/>
                <a:cs typeface="Tahoma"/>
              </a:rPr>
              <a:t>Net</a:t>
            </a:r>
            <a:endParaRPr kumimoji="1" lang="ja-JP" altLang="en-US" sz="1600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970520" y="2747728"/>
            <a:ext cx="579120" cy="330200"/>
          </a:xfrm>
          <a:prstGeom prst="roundRect">
            <a:avLst/>
          </a:prstGeom>
          <a:solidFill>
            <a:srgbClr val="008000"/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600" dirty="0" err="1" smtClean="0">
                <a:solidFill>
                  <a:srgbClr val="FFFFFF"/>
                </a:solidFill>
                <a:latin typeface="Tahoma"/>
                <a:cs typeface="Tahoma"/>
              </a:rPr>
              <a:t>Mem</a:t>
            </a:r>
            <a:endParaRPr kumimoji="1" lang="ja-JP" altLang="en-US" sz="1600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289800" y="2747728"/>
            <a:ext cx="579120" cy="330200"/>
          </a:xfrm>
          <a:prstGeom prst="roundRect">
            <a:avLst/>
          </a:prstGeom>
          <a:solidFill>
            <a:srgbClr val="3366FF"/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rgbClr val="FFFFFF"/>
                </a:solidFill>
                <a:latin typeface="Tahoma"/>
                <a:cs typeface="Tahoma"/>
              </a:rPr>
              <a:t>CPU</a:t>
            </a:r>
            <a:endParaRPr kumimoji="1" lang="ja-JP" altLang="en-US" sz="1600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781800" y="3941859"/>
            <a:ext cx="579120" cy="330200"/>
          </a:xfrm>
          <a:prstGeom prst="roundRect">
            <a:avLst/>
          </a:prstGeom>
          <a:solidFill>
            <a:srgbClr val="3366FF"/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rgbClr val="FFFFFF"/>
                </a:solidFill>
                <a:latin typeface="Tahoma"/>
                <a:cs typeface="Tahoma"/>
              </a:rPr>
              <a:t>CPU</a:t>
            </a:r>
            <a:endParaRPr kumimoji="1" lang="ja-JP" altLang="en-US" sz="1600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8153400" y="5051400"/>
            <a:ext cx="579120" cy="330200"/>
          </a:xfrm>
          <a:prstGeom prst="roundRect">
            <a:avLst/>
          </a:prstGeom>
          <a:solidFill>
            <a:srgbClr val="3366FF"/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rgbClr val="FFFFFF"/>
                </a:solidFill>
                <a:latin typeface="Tahoma"/>
                <a:cs typeface="Tahoma"/>
              </a:rPr>
              <a:t>CPU</a:t>
            </a:r>
            <a:endParaRPr kumimoji="1" lang="ja-JP" altLang="en-US" sz="1600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25877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626"/>
    </mc:Choice>
    <mc:Fallback>
      <p:transition xmlns:p14="http://schemas.microsoft.com/office/powerpoint/2010/main" spd="slow" advTm="7462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Devirtualization</a:t>
            </a:r>
            <a:r>
              <a:rPr kumimoji="1" lang="en-US" altLang="ja-JP" dirty="0" smtClean="0"/>
              <a:t> </a:t>
            </a:r>
            <a:r>
              <a:rPr kumimoji="1" lang="en-US" altLang="ja-JP" sz="2000" dirty="0" smtClean="0"/>
              <a:t>[Lowell+ ASPLOS'04]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Remove the overhead of nested virtualization</a:t>
            </a:r>
          </a:p>
          <a:p>
            <a:pPr lvl="1"/>
            <a:r>
              <a:rPr lang="en-US" altLang="ja-JP" dirty="0" smtClean="0"/>
              <a:t>Disable the host hypervisor during a normal run</a:t>
            </a:r>
          </a:p>
          <a:p>
            <a:pPr lvl="1"/>
            <a:r>
              <a:rPr kumimoji="1" lang="en-US" altLang="ja-JP" dirty="0" smtClean="0"/>
              <a:t>Re-virtualize the system only during rejuvenation</a:t>
            </a:r>
            <a:endParaRPr lang="en-US" altLang="ja-JP" dirty="0"/>
          </a:p>
          <a:p>
            <a:r>
              <a:rPr kumimoji="1" lang="en-US" altLang="ja-JP" b="1" dirty="0" smtClean="0"/>
              <a:t>Cons:</a:t>
            </a:r>
            <a:r>
              <a:rPr kumimoji="1" lang="en-US" altLang="ja-JP" dirty="0" smtClean="0"/>
              <a:t> the guest hypervisor could directly corrupt the hardware state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578184" y="4213518"/>
            <a:ext cx="2562860" cy="180484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842344" y="5447198"/>
            <a:ext cx="2044700" cy="386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26262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842344" y="4614151"/>
            <a:ext cx="86360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98984" y="4432582"/>
            <a:ext cx="529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omic Sans MS Bold"/>
                <a:ea typeface="ＭＳ Ｐゴシック"/>
                <a:cs typeface="Comic Sans MS Bold"/>
              </a:rPr>
              <a:t>...</a:t>
            </a:r>
            <a:endParaRPr kumimoji="1" lang="ja-JP" altLang="en-US" sz="3600" dirty="0" smtClean="0">
              <a:latin typeface="Comic Sans MS Bold"/>
              <a:ea typeface="ＭＳ Ｐゴシック"/>
              <a:cs typeface="Comic Sans MS Bold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578184" y="6158613"/>
            <a:ext cx="4108422" cy="38608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host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40598" y="4213518"/>
            <a:ext cx="100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293444" y="4213518"/>
            <a:ext cx="1393162" cy="180484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03252" y="4213518"/>
            <a:ext cx="100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32490" y="4213518"/>
            <a:ext cx="2562860" cy="1804849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7F7F7F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96650" y="5447198"/>
            <a:ext cx="2044700" cy="386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26262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96650" y="4614151"/>
            <a:ext cx="86360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62152" y="4432582"/>
            <a:ext cx="529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omic Sans MS Bold"/>
                <a:ea typeface="ＭＳ Ｐゴシック"/>
                <a:cs typeface="Comic Sans MS Bold"/>
              </a:rPr>
              <a:t>...</a:t>
            </a:r>
            <a:endParaRPr kumimoji="1" lang="ja-JP" altLang="en-US" sz="3600" dirty="0" smtClean="0">
              <a:latin typeface="Comic Sans MS Bold"/>
              <a:ea typeface="ＭＳ Ｐゴシック"/>
              <a:cs typeface="Comic Sans MS Bold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32490" y="6158613"/>
            <a:ext cx="2562860" cy="386080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Tahoma"/>
                <a:cs typeface="Tahoma"/>
              </a:rPr>
              <a:t>host hypervisor</a:t>
            </a:r>
            <a:endParaRPr kumimoji="1" lang="ja-JP" altLang="en-US" dirty="0" smtClean="0">
              <a:solidFill>
                <a:schemeClr val="bg1">
                  <a:lumMod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94904" y="4213518"/>
            <a:ext cx="100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7F7F7F"/>
                </a:solidFill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solidFill>
                <a:srgbClr val="7F7F7F"/>
              </a:solidFill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3269670" y="5090458"/>
            <a:ext cx="955964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3269670" y="5604930"/>
            <a:ext cx="955964" cy="0"/>
          </a:xfrm>
          <a:prstGeom prst="straightConnector1">
            <a:avLst/>
          </a:prstGeom>
          <a:ln w="57150" cmpd="sng"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125124" y="5664001"/>
            <a:ext cx="1340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devirtualize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47569" y="4582850"/>
            <a:ext cx="129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revirtualize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62182" y="3822498"/>
            <a:ext cx="1638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&lt;normal run&gt;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57046" y="3820647"/>
            <a:ext cx="2731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&lt;software rejuvenation&gt;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784010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808"/>
    </mc:Choice>
    <mc:Fallback>
      <p:transition xmlns:p14="http://schemas.microsoft.com/office/powerpoint/2010/main" spd="slow" advTm="6380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Isn't the Host Hypervisor Aged?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Yes, but the aging speed is slower</a:t>
            </a:r>
          </a:p>
          <a:p>
            <a:pPr lvl="1"/>
            <a:r>
              <a:rPr kumimoji="1" lang="en-US" altLang="ja-JP" dirty="0" smtClean="0"/>
              <a:t>Much smaller than the guest hypervisor</a:t>
            </a:r>
          </a:p>
          <a:p>
            <a:pPr lvl="2"/>
            <a:r>
              <a:rPr lang="en-US" altLang="ja-JP" dirty="0" smtClean="0"/>
              <a:t>6K LOC (</a:t>
            </a:r>
            <a:r>
              <a:rPr lang="en-US" altLang="ja-JP" dirty="0" err="1" smtClean="0"/>
              <a:t>CloudVisor</a:t>
            </a:r>
            <a:r>
              <a:rPr lang="en-US" altLang="ja-JP" dirty="0" smtClean="0"/>
              <a:t>) vs. 300K LOC (Xen 4.2)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Execute no complex VM operations</a:t>
            </a:r>
          </a:p>
          <a:p>
            <a:pPr lvl="1"/>
            <a:r>
              <a:rPr kumimoji="1" lang="en-US" altLang="ja-JP" dirty="0" err="1" smtClean="0"/>
              <a:t>Devirtualization</a:t>
            </a:r>
            <a:r>
              <a:rPr kumimoji="1" lang="en-US" altLang="ja-JP" dirty="0" smtClean="0"/>
              <a:t> can suppress aging</a:t>
            </a:r>
          </a:p>
          <a:p>
            <a:pPr lvl="2"/>
            <a:r>
              <a:rPr kumimoji="1" lang="en-US" altLang="ja-JP" dirty="0" smtClean="0"/>
              <a:t>The host hypervisor is disabled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23529" y="4318000"/>
            <a:ext cx="3322320" cy="179224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9120" y="6256416"/>
            <a:ext cx="5401752" cy="30099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minimal host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087689" y="5333761"/>
            <a:ext cx="2804160" cy="6023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feature-rich</a:t>
            </a:r>
            <a:b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</a:br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23169" y="4398282"/>
            <a:ext cx="100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087689" y="4494051"/>
            <a:ext cx="863600" cy="70786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76904" y="4983414"/>
            <a:ext cx="1143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migration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右矢印 14"/>
          <p:cNvSpPr/>
          <p:nvPr/>
        </p:nvSpPr>
        <p:spPr>
          <a:xfrm flipH="1">
            <a:off x="2223289" y="4719997"/>
            <a:ext cx="786290" cy="266600"/>
          </a:xfrm>
          <a:prstGeom prst="rightArrow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33059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978"/>
    </mc:Choice>
    <mc:Fallback>
      <p:transition xmlns:p14="http://schemas.microsoft.com/office/powerpoint/2010/main" spd="slow" advTm="5097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Experiments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confirmed the effectiveness of zero-copy migration in </a:t>
            </a:r>
            <a:r>
              <a:rPr kumimoji="1" lang="en-US" altLang="ja-JP" dirty="0" err="1" smtClean="0"/>
              <a:t>VMBeam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System loads, migration time, and downtime</a:t>
            </a:r>
          </a:p>
          <a:p>
            <a:r>
              <a:rPr lang="en-US" altLang="ja-JP" dirty="0" smtClean="0"/>
              <a:t>Comparison</a:t>
            </a:r>
          </a:p>
          <a:p>
            <a:pPr lvl="1"/>
            <a:r>
              <a:rPr kumimoji="1" lang="en-US" altLang="ja-JP" dirty="0" smtClean="0"/>
              <a:t>Xen-</a:t>
            </a:r>
            <a:r>
              <a:rPr kumimoji="1" lang="en-US" altLang="ja-JP" dirty="0" err="1" smtClean="0"/>
              <a:t>Phys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Traditional system with two physical hosts</a:t>
            </a:r>
          </a:p>
          <a:p>
            <a:pPr lvl="1"/>
            <a:r>
              <a:rPr kumimoji="1" lang="en-US" altLang="ja-JP" dirty="0" smtClean="0"/>
              <a:t>Xen-Blanket </a:t>
            </a:r>
            <a:r>
              <a:rPr kumimoji="1" lang="en-US" altLang="ja-JP" sz="1800" dirty="0" smtClean="0"/>
              <a:t>[Williams+ EuroSys'12]</a:t>
            </a:r>
          </a:p>
          <a:p>
            <a:pPr lvl="2"/>
            <a:r>
              <a:rPr lang="en-US" altLang="ja-JP" dirty="0" smtClean="0"/>
              <a:t>System with nested virtualization and fast virtual network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0" y="5303520"/>
            <a:ext cx="271300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[2 hosts]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CPU: Intel Xeon E5-2665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32 GB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NIC: Gigabit Ethernet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37002" y="5303520"/>
            <a:ext cx="306364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en-US" altLang="ja-JP" dirty="0" smtClean="0">
              <a:latin typeface="Tahoma"/>
              <a:ea typeface="ＭＳ Ｐゴシック"/>
              <a:cs typeface="Tahoma"/>
            </a:endParaRP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host hypervisor: Xen 4.2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Dom0 OS: Linux 3.2.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0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guest Dom0 OS: Linux 3.5.0</a:t>
            </a:r>
          </a:p>
        </p:txBody>
      </p:sp>
    </p:spTree>
    <p:extLst>
      <p:ext uri="{BB962C8B-B14F-4D97-AF65-F5344CB8AC3E}">
        <p14:creationId xmlns:p14="http://schemas.microsoft.com/office/powerpoint/2010/main" val="3738998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163"/>
    </mc:Choice>
    <mc:Fallback>
      <p:transition xmlns:p14="http://schemas.microsoft.com/office/powerpoint/2010/main" spd="slow" advTm="4016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System Loads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system loads during VM migration</a:t>
            </a:r>
          </a:p>
          <a:p>
            <a:pPr lvl="1"/>
            <a:r>
              <a:rPr lang="en-US" altLang="ja-JP" dirty="0" err="1" smtClean="0"/>
              <a:t>VMBeam</a:t>
            </a:r>
            <a:r>
              <a:rPr lang="en-US" altLang="ja-JP" dirty="0" smtClean="0"/>
              <a:t> did not transfer data via virtual network</a:t>
            </a:r>
          </a:p>
          <a:p>
            <a:pPr lvl="1"/>
            <a:r>
              <a:rPr kumimoji="1" lang="en-US" altLang="ja-JP" dirty="0" smtClean="0"/>
              <a:t>It used only 30% of CPU time in Xen-</a:t>
            </a:r>
            <a:r>
              <a:rPr kumimoji="1" lang="en-US" altLang="ja-JP" dirty="0" err="1" smtClean="0"/>
              <a:t>Phys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It did not access the VM memory (estimated)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911172"/>
              </p:ext>
            </p:extLst>
          </p:nvPr>
        </p:nvGraphicFramePr>
        <p:xfrm>
          <a:off x="592531" y="3630658"/>
          <a:ext cx="8153400" cy="316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630455"/>
              </p:ext>
            </p:extLst>
          </p:nvPr>
        </p:nvGraphicFramePr>
        <p:xfrm>
          <a:off x="93769" y="4106944"/>
          <a:ext cx="2758608" cy="268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204203"/>
              </p:ext>
            </p:extLst>
          </p:nvPr>
        </p:nvGraphicFramePr>
        <p:xfrm>
          <a:off x="5860905" y="4106944"/>
          <a:ext cx="3029349" cy="268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31383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373"/>
    </mc:Choice>
    <mc:Fallback>
      <p:transition xmlns:p14="http://schemas.microsoft.com/office/powerpoint/2010/main" spd="slow" advTm="683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Migration Performance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migration time and downtime</a:t>
            </a:r>
          </a:p>
          <a:p>
            <a:pPr lvl="1"/>
            <a:r>
              <a:rPr lang="en-US" altLang="ja-JP" dirty="0" smtClean="0"/>
              <a:t>The migration time in </a:t>
            </a:r>
            <a:r>
              <a:rPr lang="en-US" altLang="ja-JP" dirty="0" err="1" smtClean="0"/>
              <a:t>VMBeam</a:t>
            </a:r>
            <a:r>
              <a:rPr lang="en-US" altLang="ja-JP" dirty="0" smtClean="0"/>
              <a:t> was up to 5.8x faster</a:t>
            </a:r>
          </a:p>
          <a:p>
            <a:pPr lvl="1"/>
            <a:r>
              <a:rPr kumimoji="1" lang="en-US" altLang="ja-JP" dirty="0" smtClean="0"/>
              <a:t>The downtime in </a:t>
            </a:r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 was 0.2s longer</a:t>
            </a:r>
          </a:p>
          <a:p>
            <a:pPr lvl="2"/>
            <a:r>
              <a:rPr lang="en-US" altLang="ja-JP" dirty="0" smtClean="0"/>
              <a:t>Due to the overhead of nested virtualization</a:t>
            </a:r>
            <a:endParaRPr kumimoji="1" lang="ja-JP" altLang="en-US" dirty="0"/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4246553475"/>
              </p:ext>
            </p:extLst>
          </p:nvPr>
        </p:nvGraphicFramePr>
        <p:xfrm>
          <a:off x="203200" y="3423920"/>
          <a:ext cx="870712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4074820014"/>
              </p:ext>
            </p:extLst>
          </p:nvPr>
        </p:nvGraphicFramePr>
        <p:xfrm>
          <a:off x="4490720" y="3688080"/>
          <a:ext cx="4231640" cy="316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円/楕円 3"/>
          <p:cNvSpPr/>
          <p:nvPr/>
        </p:nvSpPr>
        <p:spPr>
          <a:xfrm>
            <a:off x="4075545" y="5634182"/>
            <a:ext cx="415175" cy="415175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29365" y="5264850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16s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49861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101"/>
    </mc:Choice>
    <mc:Fallback>
      <p:transition xmlns:p14="http://schemas.microsoft.com/office/powerpoint/2010/main" spd="slow" advTm="5310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Microvisor</a:t>
            </a:r>
            <a:r>
              <a:rPr kumimoji="1" lang="en-US" altLang="ja-JP" dirty="0" smtClean="0"/>
              <a:t> </a:t>
            </a:r>
            <a:r>
              <a:rPr kumimoji="1" lang="en-US" altLang="ja-JP" sz="2000" dirty="0" smtClean="0"/>
              <a:t>[Lowell+ ASPLOS'04]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Maintain the system in a new VM and migrate applications to it</a:t>
            </a:r>
          </a:p>
          <a:p>
            <a:pPr lvl="1"/>
            <a:r>
              <a:rPr lang="en-US" altLang="ja-JP" dirty="0" smtClean="0"/>
              <a:t>Focus on </a:t>
            </a:r>
            <a:r>
              <a:rPr lang="en-US" altLang="ja-JP" dirty="0" err="1" smtClean="0"/>
              <a:t>devirtualization</a:t>
            </a:r>
            <a:endParaRPr lang="en-US" altLang="ja-JP" dirty="0" smtClean="0"/>
          </a:p>
          <a:p>
            <a:r>
              <a:rPr lang="en-US" altLang="ja-JP" dirty="0" smtClean="0"/>
              <a:t>RDMA-based migration </a:t>
            </a:r>
            <a:r>
              <a:rPr lang="en-US" altLang="ja-JP" sz="2000" dirty="0" smtClean="0"/>
              <a:t>[Huang+ Cluster'07]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Only one copy by </a:t>
            </a:r>
            <a:r>
              <a:rPr kumimoji="1" lang="en-US" altLang="ja-JP" dirty="0" err="1" smtClean="0"/>
              <a:t>InfiniBand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Need 3 copies when encrypting the memory image</a:t>
            </a:r>
          </a:p>
          <a:p>
            <a:r>
              <a:rPr kumimoji="1" lang="en-US" altLang="ja-JP" dirty="0" smtClean="0"/>
              <a:t>Warm-VM Reboot </a:t>
            </a:r>
            <a:r>
              <a:rPr kumimoji="1" lang="en-US" altLang="ja-JP" sz="2000" dirty="0" smtClean="0"/>
              <a:t>[Kourai+ DSN'07]</a:t>
            </a:r>
          </a:p>
          <a:p>
            <a:pPr lvl="1"/>
            <a:r>
              <a:rPr lang="en-US" altLang="ja-JP" dirty="0" smtClean="0"/>
              <a:t>Maintain VMs in memory during rejuvenation</a:t>
            </a:r>
          </a:p>
          <a:p>
            <a:pPr lvl="1"/>
            <a:r>
              <a:rPr lang="en-US" altLang="ja-JP" dirty="0" smtClean="0"/>
              <a:t>Still cause downtime during the hypervisor reboot</a:t>
            </a:r>
          </a:p>
        </p:txBody>
      </p:sp>
    </p:spTree>
    <p:extLst>
      <p:ext uri="{BB962C8B-B14F-4D97-AF65-F5344CB8AC3E}">
        <p14:creationId xmlns:p14="http://schemas.microsoft.com/office/powerpoint/2010/main" val="3554767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902"/>
    </mc:Choice>
    <mc:Fallback>
      <p:transition xmlns:p14="http://schemas.microsoft.com/office/powerpoint/2010/main" spd="slow" advTm="6990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VMBeam</a:t>
            </a:r>
            <a:r>
              <a:rPr kumimoji="1" lang="en-US" altLang="ja-JP" dirty="0" smtClean="0"/>
              <a:t> for lightweight software rejuvenation of virtualized systems</a:t>
            </a:r>
          </a:p>
          <a:p>
            <a:pPr lvl="1"/>
            <a:r>
              <a:rPr lang="en-US" altLang="ja-JP" b="1" dirty="0" smtClean="0">
                <a:solidFill>
                  <a:schemeClr val="tx1"/>
                </a:solidFill>
              </a:rPr>
              <a:t>Nested virtualization</a:t>
            </a:r>
            <a:r>
              <a:rPr lang="en-US" altLang="ja-JP" b="1" dirty="0" smtClean="0"/>
              <a:t>:</a:t>
            </a:r>
            <a:r>
              <a:rPr lang="en-US" altLang="ja-JP" dirty="0" smtClean="0"/>
              <a:t> Run aged and clean systems at the same host</a:t>
            </a:r>
          </a:p>
          <a:p>
            <a:pPr lvl="1"/>
            <a:r>
              <a:rPr lang="en-US" altLang="ja-JP" b="1" dirty="0" smtClean="0">
                <a:solidFill>
                  <a:srgbClr val="000000"/>
                </a:solidFill>
              </a:rPr>
              <a:t>Zero-copy migration</a:t>
            </a:r>
            <a:r>
              <a:rPr lang="en-US" altLang="ja-JP" b="1" dirty="0" smtClean="0"/>
              <a:t>:</a:t>
            </a:r>
            <a:r>
              <a:rPr lang="en-US" altLang="ja-JP" dirty="0" smtClean="0"/>
              <a:t> Migrate guest VMs efficiently</a:t>
            </a:r>
          </a:p>
          <a:p>
            <a:pPr lvl="2"/>
            <a:r>
              <a:rPr lang="en-US" altLang="ja-JP" dirty="0" smtClean="0"/>
              <a:t>Suppress system loads</a:t>
            </a:r>
          </a:p>
          <a:p>
            <a:pPr lvl="2"/>
            <a:r>
              <a:rPr lang="en-US" altLang="ja-JP" dirty="0" smtClean="0"/>
              <a:t>Make VM migration up to 5.8x faster</a:t>
            </a:r>
          </a:p>
          <a:p>
            <a:r>
              <a:rPr kumimoji="1"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Develop a minimal host hypervisor</a:t>
            </a:r>
          </a:p>
          <a:p>
            <a:pPr lvl="1"/>
            <a:r>
              <a:rPr kumimoji="1" lang="en-US" altLang="ja-JP" dirty="0" smtClean="0"/>
              <a:t>Enable </a:t>
            </a:r>
            <a:r>
              <a:rPr kumimoji="1" lang="en-US" altLang="ja-JP" dirty="0" err="1" smtClean="0"/>
              <a:t>devirtualization</a:t>
            </a:r>
            <a:r>
              <a:rPr kumimoji="1" lang="en-US" altLang="ja-JP" dirty="0" smtClean="0"/>
              <a:t> in the host hypervisor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839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580"/>
    </mc:Choice>
    <mc:Fallback>
      <p:transition xmlns:p14="http://schemas.microsoft.com/office/powerpoint/2010/main" spd="slow" advTm="5758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Software Aging </a:t>
            </a:r>
            <a:r>
              <a:rPr lang="en-US" altLang="ja-JP" sz="2200" dirty="0"/>
              <a:t>[Huang+ FTC'95]</a:t>
            </a:r>
            <a:endParaRPr kumimoji="1" lang="ja-JP" altLang="en-US" sz="2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Virtualized systems tend to suffer from software aging</a:t>
            </a:r>
          </a:p>
          <a:p>
            <a:pPr lvl="1"/>
            <a:r>
              <a:rPr lang="en-US" altLang="ja-JP" dirty="0" smtClean="0"/>
              <a:t>The state of running software is degraded with time</a:t>
            </a:r>
          </a:p>
          <a:p>
            <a:pPr lvl="2"/>
            <a:r>
              <a:rPr kumimoji="1" lang="en-US" altLang="ja-JP" dirty="0" smtClean="0"/>
              <a:t>E.g., memory leakage</a:t>
            </a:r>
          </a:p>
          <a:p>
            <a:pPr lvl="1"/>
            <a:r>
              <a:rPr lang="en-US" altLang="ja-JP" dirty="0" smtClean="0"/>
              <a:t>Hypervisors (and management VMs) are long-running software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0000" y="6408000"/>
            <a:ext cx="8810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latin typeface="Noto Sans CJK JP DemiLight" pitchFamily="34" charset="-128"/>
                <a:ea typeface="Noto Sans CJK JP DemiLight" pitchFamily="34" charset="-128"/>
                <a:cs typeface="MigMix 1P" panose="020B0502020203020207" pitchFamily="50" charset="-128"/>
              </a:rPr>
              <a:t>Source: F. Machida et al., </a:t>
            </a:r>
            <a:r>
              <a:rPr lang="en-US" altLang="ja-JP" sz="1400" i="1" dirty="0" smtClean="0">
                <a:latin typeface="Noto Sans CJK JP DemiLight" pitchFamily="34" charset="-128"/>
                <a:ea typeface="Noto Sans CJK JP DemiLight" pitchFamily="34" charset="-128"/>
                <a:cs typeface="MigMix 1P" panose="020B0502020203020207" pitchFamily="50" charset="-128"/>
              </a:rPr>
              <a:t>Combined </a:t>
            </a:r>
            <a:r>
              <a:rPr lang="en-US" altLang="ja-JP" sz="1400" i="1" dirty="0">
                <a:latin typeface="Noto Sans CJK JP DemiLight" pitchFamily="34" charset="-128"/>
                <a:ea typeface="Noto Sans CJK JP DemiLight" pitchFamily="34" charset="-128"/>
                <a:cs typeface="MigMix 1P" panose="020B0502020203020207" pitchFamily="50" charset="-128"/>
              </a:rPr>
              <a:t>Server Rejuvenation in a </a:t>
            </a:r>
            <a:r>
              <a:rPr lang="en-US" altLang="ja-JP" sz="1400" i="1" dirty="0" smtClean="0">
                <a:latin typeface="Noto Sans CJK JP DemiLight" pitchFamily="34" charset="-128"/>
                <a:ea typeface="Noto Sans CJK JP DemiLight" pitchFamily="34" charset="-128"/>
                <a:cs typeface="MigMix 1P" panose="020B0502020203020207" pitchFamily="50" charset="-128"/>
              </a:rPr>
              <a:t>Virtualized </a:t>
            </a:r>
            <a:r>
              <a:rPr lang="en-US" altLang="ja-JP" sz="1400" i="1" dirty="0">
                <a:latin typeface="Noto Sans CJK JP DemiLight" pitchFamily="34" charset="-128"/>
                <a:ea typeface="Noto Sans CJK JP DemiLight" pitchFamily="34" charset="-128"/>
                <a:cs typeface="MigMix 1P" panose="020B0502020203020207" pitchFamily="50" charset="-128"/>
              </a:rPr>
              <a:t>Data </a:t>
            </a:r>
            <a:r>
              <a:rPr lang="en-US" altLang="ja-JP" sz="1400" i="1" dirty="0" smtClean="0">
                <a:latin typeface="Noto Sans CJK JP DemiLight" pitchFamily="34" charset="-128"/>
                <a:ea typeface="Noto Sans CJK JP DemiLight" pitchFamily="34" charset="-128"/>
                <a:cs typeface="MigMix 1P" panose="020B0502020203020207" pitchFamily="50" charset="-128"/>
              </a:rPr>
              <a:t>Center,</a:t>
            </a:r>
            <a:r>
              <a:rPr lang="en-US" altLang="ja-JP" sz="1400" dirty="0" smtClean="0">
                <a:latin typeface="Noto Sans CJK JP DemiLight" pitchFamily="34" charset="-128"/>
                <a:ea typeface="Noto Sans CJK JP DemiLight" pitchFamily="34" charset="-128"/>
                <a:cs typeface="MigMix 1P" panose="020B0502020203020207" pitchFamily="50" charset="-128"/>
              </a:rPr>
              <a:t> Proc. IEEE ATC 2012.</a:t>
            </a:r>
            <a:endParaRPr kumimoji="1" lang="ja-JP" altLang="en-US" sz="1400" dirty="0">
              <a:latin typeface="Noto Sans CJK JP DemiLight" pitchFamily="34" charset="-128"/>
              <a:ea typeface="Noto Sans CJK JP DemiLight" pitchFamily="34" charset="-128"/>
              <a:cs typeface="MigMix 1P" panose="020B0502020203020207" pitchFamily="50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0" y="4212000"/>
            <a:ext cx="4380599" cy="221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00" y="4119218"/>
            <a:ext cx="4272447" cy="2340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570480" y="4566920"/>
            <a:ext cx="148693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free memory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50193" y="4566920"/>
            <a:ext cx="170446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free disk space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49946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725"/>
    </mc:Choice>
    <mc:Fallback>
      <p:transition xmlns:p14="http://schemas.microsoft.com/office/powerpoint/2010/main" spd="slow" advTm="437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Software Rejuvenation </a:t>
            </a:r>
            <a:r>
              <a:rPr kumimoji="1" lang="en-US" altLang="ja-JP" sz="2200" dirty="0" smtClean="0"/>
              <a:t>[Huang+ FTC'95]</a:t>
            </a:r>
            <a:endParaRPr kumimoji="1" lang="ja-JP" altLang="en-US" sz="2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Restore systems to the normal state</a:t>
            </a:r>
          </a:p>
          <a:p>
            <a:pPr lvl="1"/>
            <a:r>
              <a:rPr kumimoji="1" lang="en-US" altLang="ja-JP" dirty="0" smtClean="0"/>
              <a:t>Proactive technique for counteracting software aging</a:t>
            </a:r>
          </a:p>
          <a:p>
            <a:pPr lvl="1"/>
            <a:r>
              <a:rPr lang="en-US" altLang="ja-JP" dirty="0" smtClean="0"/>
              <a:t>Simplest method: system reboot</a:t>
            </a:r>
            <a:endParaRPr kumimoji="1" lang="en-US" altLang="ja-JP" dirty="0" smtClean="0"/>
          </a:p>
          <a:p>
            <a:r>
              <a:rPr kumimoji="1" lang="en-US" altLang="ja-JP" dirty="0" smtClean="0"/>
              <a:t>Cause a long downtime </a:t>
            </a:r>
            <a:r>
              <a:rPr lang="en-US" altLang="ja-JP" dirty="0" smtClean="0"/>
              <a:t>in </a:t>
            </a:r>
            <a:r>
              <a:rPr lang="en-US" altLang="ja-JP" dirty="0"/>
              <a:t>v</a:t>
            </a:r>
            <a:r>
              <a:rPr lang="en-US" altLang="ja-JP" dirty="0" smtClean="0"/>
              <a:t>irtualized systems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Need to stop all VMs during the reboot</a:t>
            </a:r>
          </a:p>
          <a:p>
            <a:pPr lvl="1"/>
            <a:r>
              <a:rPr lang="en-US" altLang="ja-JP" dirty="0" smtClean="0"/>
              <a:t>Violate service level agreement (SLA)</a:t>
            </a:r>
            <a:endParaRPr kumimoji="1" lang="ja-JP" altLang="en-US" dirty="0"/>
          </a:p>
        </p:txBody>
      </p:sp>
      <p:pic>
        <p:nvPicPr>
          <p:cNvPr id="42" name="Picture 5" descr="C:\Users\hiroki\AppData\Local\Microsoft\Windows\Temporary Internet Files\Content.IE5\N70SJ6PF\MC90042894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953" y="5133066"/>
            <a:ext cx="1090850" cy="78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C:\Users\hiroki\AppData\Local\Microsoft\Windows\Temporary Internet Files\Content.IE5\7YB0YD33\MC90043160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87" y="5099328"/>
            <a:ext cx="990346" cy="99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正方形/長方形 53"/>
          <p:cNvSpPr/>
          <p:nvPr/>
        </p:nvSpPr>
        <p:spPr>
          <a:xfrm>
            <a:off x="4630099" y="4476749"/>
            <a:ext cx="3322320" cy="18796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894259" y="5755525"/>
            <a:ext cx="2804160" cy="386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aged hypervisor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894259" y="4720589"/>
            <a:ext cx="863600" cy="82157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834819" y="4720590"/>
            <a:ext cx="863600" cy="82157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58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10287" y="5698121"/>
            <a:ext cx="639623" cy="886968"/>
          </a:xfrm>
          <a:prstGeom prst="rect">
            <a:avLst/>
          </a:prstGeom>
          <a:noFill/>
        </p:spPr>
      </p:pic>
      <p:sp>
        <p:nvSpPr>
          <p:cNvPr id="59" name="テキスト ボックス 58"/>
          <p:cNvSpPr txBox="1"/>
          <p:nvPr/>
        </p:nvSpPr>
        <p:spPr>
          <a:xfrm>
            <a:off x="6046962" y="4618989"/>
            <a:ext cx="529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omic Sans MS Bold"/>
                <a:ea typeface="ＭＳ Ｐゴシック"/>
                <a:cs typeface="Comic Sans MS Bold"/>
              </a:rPr>
              <a:t>...</a:t>
            </a:r>
            <a:endParaRPr kumimoji="1" lang="ja-JP" altLang="en-US" sz="3600" dirty="0" smtClean="0">
              <a:latin typeface="Comic Sans MS Bold"/>
              <a:ea typeface="ＭＳ Ｐゴシック"/>
              <a:cs typeface="Comic Sans MS Bold"/>
            </a:endParaRPr>
          </a:p>
        </p:txBody>
      </p:sp>
      <p:cxnSp>
        <p:nvCxnSpPr>
          <p:cNvPr id="51" name="直線矢印コネクタ 50"/>
          <p:cNvCxnSpPr>
            <a:stCxn id="42" idx="3"/>
            <a:endCxn id="56" idx="1"/>
          </p:cNvCxnSpPr>
          <p:nvPr/>
        </p:nvCxnSpPr>
        <p:spPr>
          <a:xfrm flipV="1">
            <a:off x="2691803" y="5131377"/>
            <a:ext cx="2202456" cy="392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乗算記号 44"/>
          <p:cNvSpPr/>
          <p:nvPr/>
        </p:nvSpPr>
        <p:spPr>
          <a:xfrm>
            <a:off x="3218087" y="4874045"/>
            <a:ext cx="914400" cy="914400"/>
          </a:xfrm>
          <a:prstGeom prst="mathMultiply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 CJK JP DemiLight" pitchFamily="34" charset="-128"/>
              <a:ea typeface="Noto Sans CJK JP DemiLight" pitchFamily="34" charset="-128"/>
            </a:endParaRPr>
          </a:p>
        </p:txBody>
      </p:sp>
      <p:sp>
        <p:nvSpPr>
          <p:cNvPr id="16" name="環状矢印 15"/>
          <p:cNvSpPr/>
          <p:nvPr/>
        </p:nvSpPr>
        <p:spPr>
          <a:xfrm rot="5400000">
            <a:off x="7416693" y="5606681"/>
            <a:ext cx="404874" cy="40487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環状矢印 16"/>
          <p:cNvSpPr/>
          <p:nvPr/>
        </p:nvSpPr>
        <p:spPr>
          <a:xfrm rot="5400000">
            <a:off x="7416694" y="4528591"/>
            <a:ext cx="404874" cy="40487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8" name="環状矢印 17"/>
          <p:cNvSpPr/>
          <p:nvPr/>
        </p:nvSpPr>
        <p:spPr>
          <a:xfrm rot="5400000">
            <a:off x="5463982" y="4528591"/>
            <a:ext cx="404874" cy="40487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4828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687"/>
    </mc:Choice>
    <mc:Fallback>
      <p:transition xmlns:p14="http://schemas.microsoft.com/office/powerpoint/2010/main" spd="slow" advTm="5068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Rejuvenation with VM Migration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Reduce downtime during rejuvenation</a:t>
            </a:r>
          </a:p>
          <a:p>
            <a:pPr lvl="1"/>
            <a:r>
              <a:rPr lang="en-US" altLang="ja-JP" dirty="0" smtClean="0"/>
              <a:t>Migrate all VMs to another host</a:t>
            </a:r>
          </a:p>
          <a:p>
            <a:pPr lvl="2"/>
            <a:r>
              <a:rPr lang="en-US" altLang="ja-JP" dirty="0" smtClean="0"/>
              <a:t>The d</a:t>
            </a:r>
            <a:r>
              <a:rPr kumimoji="1" lang="en-US" altLang="ja-JP" dirty="0" smtClean="0"/>
              <a:t>owntime due to VM migration is usually negligible</a:t>
            </a:r>
          </a:p>
          <a:p>
            <a:pPr lvl="1"/>
            <a:r>
              <a:rPr kumimoji="1" lang="en-US" altLang="ja-JP" dirty="0" smtClean="0"/>
              <a:t>Reboot only the aged hypervisor</a:t>
            </a:r>
          </a:p>
          <a:p>
            <a:pPr lvl="2"/>
            <a:r>
              <a:rPr lang="en-US" altLang="ja-JP" dirty="0" smtClean="0"/>
              <a:t>No VMs on it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736600" y="4198920"/>
            <a:ext cx="3322320" cy="18796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00760" y="5477696"/>
            <a:ext cx="2804160" cy="386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aged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941320" y="4438604"/>
            <a:ext cx="863600" cy="825732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</p:txBody>
      </p:sp>
      <p:pic>
        <p:nvPicPr>
          <p:cNvPr id="20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788" y="5420292"/>
            <a:ext cx="639623" cy="886968"/>
          </a:xfrm>
          <a:prstGeom prst="rect">
            <a:avLst/>
          </a:prstGeom>
          <a:noFill/>
        </p:spPr>
      </p:pic>
      <p:sp>
        <p:nvSpPr>
          <p:cNvPr id="21" name="テキスト ボックス 20"/>
          <p:cNvSpPr txBox="1"/>
          <p:nvPr/>
        </p:nvSpPr>
        <p:spPr>
          <a:xfrm>
            <a:off x="2153463" y="4326605"/>
            <a:ext cx="529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7F7F7F"/>
                </a:solidFill>
                <a:latin typeface="Comic Sans MS Bold"/>
                <a:ea typeface="ＭＳ Ｐゴシック"/>
                <a:cs typeface="Comic Sans MS Bold"/>
              </a:rPr>
              <a:t>...</a:t>
            </a:r>
            <a:endParaRPr kumimoji="1" lang="ja-JP" altLang="en-US" sz="3600" dirty="0" smtClean="0">
              <a:solidFill>
                <a:srgbClr val="7F7F7F"/>
              </a:solidFill>
              <a:latin typeface="Comic Sans MS Bold"/>
              <a:ea typeface="ＭＳ Ｐゴシック"/>
              <a:cs typeface="Comic Sans MS Bold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288280" y="4198920"/>
            <a:ext cx="3322320" cy="18796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552440" y="5477696"/>
            <a:ext cx="2804160" cy="38608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clean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26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8468" y="5425257"/>
            <a:ext cx="639623" cy="886968"/>
          </a:xfrm>
          <a:prstGeom prst="rect">
            <a:avLst/>
          </a:prstGeom>
          <a:noFill/>
        </p:spPr>
      </p:pic>
      <p:sp>
        <p:nvSpPr>
          <p:cNvPr id="28" name="右矢印 27"/>
          <p:cNvSpPr/>
          <p:nvPr/>
        </p:nvSpPr>
        <p:spPr>
          <a:xfrm>
            <a:off x="3924912" y="4708186"/>
            <a:ext cx="1536088" cy="266600"/>
          </a:xfrm>
          <a:prstGeom prst="rightArrow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21916" y="4369334"/>
            <a:ext cx="1213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migration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49602" y="6078283"/>
            <a:ext cx="135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source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209842" y="6078521"/>
            <a:ext cx="180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destination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000760" y="4438604"/>
            <a:ext cx="863600" cy="825732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10784" y="4438604"/>
            <a:ext cx="863600" cy="82573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722927" y="4326605"/>
            <a:ext cx="529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omic Sans MS Bold"/>
                <a:ea typeface="ＭＳ Ｐゴシック"/>
                <a:cs typeface="Comic Sans MS Bold"/>
              </a:rPr>
              <a:t>...</a:t>
            </a:r>
            <a:endParaRPr kumimoji="1" lang="ja-JP" altLang="en-US" sz="3600" dirty="0" smtClean="0">
              <a:latin typeface="Comic Sans MS Bold"/>
              <a:ea typeface="ＭＳ Ｐゴシック"/>
              <a:cs typeface="Comic Sans MS Bold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570224" y="4438604"/>
            <a:ext cx="863600" cy="82573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7" name="環状矢印 26"/>
          <p:cNvSpPr/>
          <p:nvPr/>
        </p:nvSpPr>
        <p:spPr>
          <a:xfrm rot="5400000">
            <a:off x="3520038" y="5332984"/>
            <a:ext cx="404874" cy="40487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04983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852"/>
    </mc:Choice>
    <mc:Fallback>
      <p:transition xmlns:p14="http://schemas.microsoft.com/office/powerpoint/2010/main" spd="slow" advTm="4285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Degradation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VM migration stresses hosts and network largely</a:t>
            </a:r>
          </a:p>
          <a:p>
            <a:pPr lvl="1"/>
            <a:r>
              <a:rPr kumimoji="1" lang="en-US" altLang="ja-JP" dirty="0" smtClean="0"/>
              <a:t>Transfer the memory images of VMs via network</a:t>
            </a:r>
          </a:p>
          <a:p>
            <a:pPr lvl="2"/>
            <a:r>
              <a:rPr lang="en-US" altLang="ja-JP" dirty="0" smtClean="0"/>
              <a:t>Several hundreds of GB in total</a:t>
            </a:r>
          </a:p>
          <a:p>
            <a:pPr lvl="2"/>
            <a:r>
              <a:rPr lang="en-US" altLang="ja-JP" dirty="0" smtClean="0"/>
              <a:t>Encrypted to prevent eavesdropping/tampering</a:t>
            </a:r>
          </a:p>
          <a:p>
            <a:pPr lvl="1"/>
            <a:r>
              <a:rPr kumimoji="1" lang="en-US" altLang="ja-JP" dirty="0" smtClean="0"/>
              <a:t>Occupy CPUs and memory/network bandwidths</a:t>
            </a:r>
          </a:p>
          <a:p>
            <a:pPr lvl="2"/>
            <a:r>
              <a:rPr lang="en-US" altLang="ja-JP" dirty="0" smtClean="0"/>
              <a:t>Degrade the performance of virtualized systems</a:t>
            </a:r>
          </a:p>
        </p:txBody>
      </p:sp>
      <p:pic>
        <p:nvPicPr>
          <p:cNvPr id="4" name="図 3" descr="mi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80" y="4321024"/>
            <a:ext cx="7171384" cy="2132312"/>
          </a:xfrm>
          <a:prstGeom prst="rect">
            <a:avLst/>
          </a:prstGeom>
          <a:ln>
            <a:noFill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265143" y="6434752"/>
            <a:ext cx="7678993" cy="307777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latin typeface="Noto Sans CJK JP Regular" pitchFamily="34" charset="-128"/>
                <a:ea typeface="Noto Sans CJK JP Regular" pitchFamily="34" charset="-128"/>
              </a:rPr>
              <a:t>Source: K. Kourai et al., </a:t>
            </a:r>
            <a:r>
              <a:rPr lang="en-US" altLang="ja-JP" sz="1400" i="1" dirty="0" smtClean="0">
                <a:latin typeface="Noto Sans CJK JP Regular" pitchFamily="34" charset="-128"/>
                <a:ea typeface="Noto Sans CJK JP Regular" pitchFamily="34" charset="-128"/>
              </a:rPr>
              <a:t>Fast </a:t>
            </a:r>
            <a:r>
              <a:rPr lang="en-US" altLang="ja-JP" sz="1400" i="1" dirty="0">
                <a:latin typeface="Noto Sans CJK JP Regular" pitchFamily="34" charset="-128"/>
                <a:ea typeface="Noto Sans CJK JP Regular" pitchFamily="34" charset="-128"/>
              </a:rPr>
              <a:t>Software Rejuvenation of Virtual Machine </a:t>
            </a:r>
            <a:r>
              <a:rPr lang="en-US" altLang="ja-JP" sz="1400" i="1" dirty="0" smtClean="0">
                <a:latin typeface="Noto Sans CJK JP Regular" pitchFamily="34" charset="-128"/>
                <a:ea typeface="Noto Sans CJK JP Regular" pitchFamily="34" charset="-128"/>
              </a:rPr>
              <a:t>Monitors</a:t>
            </a:r>
            <a:r>
              <a:rPr lang="en-US" altLang="ja-JP" sz="1400" dirty="0" smtClean="0">
                <a:latin typeface="Noto Sans CJK JP Regular" pitchFamily="34" charset="-128"/>
                <a:ea typeface="Noto Sans CJK JP Regular" pitchFamily="34" charset="-128"/>
              </a:rPr>
              <a:t>, TDSC, 2011.</a:t>
            </a:r>
            <a:endParaRPr kumimoji="1" lang="ja-JP" altLang="en-US" sz="1400" dirty="0" smtClean="0">
              <a:latin typeface="Noto Sans CJK JP Regular" pitchFamily="34" charset="-128"/>
              <a:ea typeface="Noto Sans CJK JP Regular" pitchFamily="34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89003" y="4558782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web throughput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27507" y="4374116"/>
            <a:ext cx="646443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start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52592" y="4374116"/>
            <a:ext cx="562474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end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5617775" y="4837546"/>
            <a:ext cx="334817" cy="635000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002641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2940"/>
    </mc:Choice>
    <mc:Fallback>
      <p:transition xmlns:p14="http://schemas.microsoft.com/office/powerpoint/2010/main" spd="slow" advTm="7294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VMBeam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Enable lightweight software rejuvenation</a:t>
            </a:r>
          </a:p>
          <a:p>
            <a:pPr lvl="1"/>
            <a:r>
              <a:rPr lang="en-US" altLang="ja-JP" dirty="0" smtClean="0"/>
              <a:t>Start a new virtualized system </a:t>
            </a:r>
            <a:r>
              <a:rPr lang="en-US" altLang="ja-JP" dirty="0" smtClean="0">
                <a:solidFill>
                  <a:srgbClr val="FF0000"/>
                </a:solidFill>
              </a:rPr>
              <a:t>at the same host</a:t>
            </a:r>
          </a:p>
          <a:p>
            <a:pPr lvl="2"/>
            <a:r>
              <a:rPr kumimoji="1" lang="en-US" altLang="ja-JP" dirty="0" smtClean="0"/>
              <a:t>Using </a:t>
            </a:r>
            <a:r>
              <a:rPr kumimoji="1" lang="en-US" altLang="ja-JP" dirty="0" smtClean="0">
                <a:solidFill>
                  <a:srgbClr val="FF0000"/>
                </a:solidFill>
              </a:rPr>
              <a:t>nested virtualization</a:t>
            </a:r>
          </a:p>
          <a:p>
            <a:pPr lvl="1"/>
            <a:r>
              <a:rPr lang="en-US" altLang="ja-JP" dirty="0" smtClean="0"/>
              <a:t>Migrate all VMs from an aged system onto a clean one</a:t>
            </a:r>
          </a:p>
          <a:p>
            <a:pPr lvl="2"/>
            <a:r>
              <a:rPr lang="en-US" altLang="ja-JP" dirty="0" smtClean="0"/>
              <a:t>Using </a:t>
            </a:r>
            <a:r>
              <a:rPr lang="en-US" altLang="ja-JP" dirty="0" smtClean="0">
                <a:solidFill>
                  <a:srgbClr val="FF0000"/>
                </a:solidFill>
              </a:rPr>
              <a:t>zero-copy migration</a:t>
            </a:r>
          </a:p>
          <a:p>
            <a:pPr lvl="1"/>
            <a:r>
              <a:rPr lang="en-US" altLang="ja-JP" dirty="0" smtClean="0"/>
              <a:t>Stop the aged system</a:t>
            </a:r>
            <a:endParaRPr kumimoji="1" lang="en-US" altLang="ja-JP" dirty="0" smtClean="0"/>
          </a:p>
        </p:txBody>
      </p:sp>
      <p:pic>
        <p:nvPicPr>
          <p:cNvPr id="18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297" y="5781956"/>
            <a:ext cx="639623" cy="886968"/>
          </a:xfrm>
          <a:prstGeom prst="rect">
            <a:avLst/>
          </a:prstGeom>
          <a:noFill/>
        </p:spPr>
      </p:pic>
      <p:sp>
        <p:nvSpPr>
          <p:cNvPr id="10" name="四角形吹き出し 9"/>
          <p:cNvSpPr/>
          <p:nvPr/>
        </p:nvSpPr>
        <p:spPr>
          <a:xfrm>
            <a:off x="1004454" y="4279915"/>
            <a:ext cx="7816273" cy="2326402"/>
          </a:xfrm>
          <a:prstGeom prst="wedgeRectCallout">
            <a:avLst>
              <a:gd name="adj1" fmla="val -54537"/>
              <a:gd name="adj2" fmla="val 36196"/>
            </a:avLst>
          </a:prstGeom>
          <a:solidFill>
            <a:schemeClr val="bg1">
              <a:lumMod val="85000"/>
            </a:schemeClr>
          </a:solidFill>
          <a:ln w="1905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246908" y="4488079"/>
            <a:ext cx="3041123" cy="1737361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90880" y="5624615"/>
            <a:ext cx="2534920" cy="386080"/>
          </a:xfrm>
          <a:prstGeom prst="rect">
            <a:avLst/>
          </a:prstGeom>
          <a:solidFill>
            <a:srgbClr val="FF2929"/>
          </a:solidFill>
          <a:ln>
            <a:solidFill>
              <a:srgbClr val="99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aged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162200" y="4725571"/>
            <a:ext cx="863600" cy="68568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4133" y="4551594"/>
            <a:ext cx="529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 Bold"/>
                <a:ea typeface="ＭＳ Ｐゴシック"/>
                <a:cs typeface="Comic Sans MS Bold"/>
              </a:rPr>
              <a:t>...</a:t>
            </a:r>
            <a:endParaRPr kumimoji="1" lang="ja-JP" altLang="en-US" sz="3600" dirty="0" smtClean="0">
              <a:solidFill>
                <a:schemeClr val="tx1">
                  <a:lumMod val="50000"/>
                  <a:lumOff val="50000"/>
                </a:schemeClr>
              </a:solidFill>
              <a:latin typeface="Comic Sans MS Bold"/>
              <a:ea typeface="ＭＳ Ｐゴシック"/>
              <a:cs typeface="Comic Sans MS Bold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88032" y="4773232"/>
            <a:ext cx="1243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zero-copy</a:t>
            </a:r>
          </a:p>
          <a:p>
            <a:pPr algn="ctr"/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migration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98515" y="6224964"/>
            <a:ext cx="2743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source virtualized system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62980" y="6225440"/>
            <a:ext cx="3192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destination virtualized system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509160" y="4487603"/>
            <a:ext cx="3041123" cy="1737361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83480" y="5620590"/>
            <a:ext cx="2502372" cy="38608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clean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490880" y="4725571"/>
            <a:ext cx="863600" cy="68568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422252" y="4725571"/>
            <a:ext cx="86360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798020" y="4540049"/>
            <a:ext cx="529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omic Sans MS Bold"/>
                <a:ea typeface="ＭＳ Ｐゴシック"/>
                <a:cs typeface="Comic Sans MS Bold"/>
              </a:rPr>
              <a:t>...</a:t>
            </a:r>
            <a:endParaRPr kumimoji="1" lang="ja-JP" altLang="en-US" sz="3600" dirty="0" smtClean="0">
              <a:latin typeface="Comic Sans MS Bold"/>
              <a:ea typeface="ＭＳ Ｐゴシック"/>
              <a:cs typeface="Comic Sans MS Bold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783480" y="4725571"/>
            <a:ext cx="86360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下カーブ矢印 7"/>
          <p:cNvSpPr/>
          <p:nvPr/>
        </p:nvSpPr>
        <p:spPr>
          <a:xfrm>
            <a:off x="4131505" y="4550649"/>
            <a:ext cx="1590333" cy="349844"/>
          </a:xfrm>
          <a:prstGeom prst="curvedDownArrow">
            <a:avLst>
              <a:gd name="adj1" fmla="val 39123"/>
              <a:gd name="adj2" fmla="val 78028"/>
              <a:gd name="adj3" fmla="val 33085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750010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963"/>
    </mc:Choice>
    <mc:Fallback>
      <p:transition xmlns:p14="http://schemas.microsoft.com/office/powerpoint/2010/main" spd="slow" advTm="5196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Nested Virtualization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Enable a virtualized system to run in a VM</a:t>
            </a:r>
          </a:p>
          <a:p>
            <a:pPr lvl="1"/>
            <a:r>
              <a:rPr kumimoji="1" lang="en-US" altLang="ja-JP" dirty="0" smtClean="0"/>
              <a:t>Guest hypervisor/VMs inside a virtualized system</a:t>
            </a:r>
          </a:p>
          <a:p>
            <a:pPr lvl="1"/>
            <a:r>
              <a:rPr lang="en-US" altLang="ja-JP" dirty="0" smtClean="0"/>
              <a:t>Host hypervisor/VMs in the outside</a:t>
            </a:r>
          </a:p>
          <a:p>
            <a:r>
              <a:rPr lang="en-US" altLang="ja-JP" dirty="0" smtClean="0"/>
              <a:t>The overhead is 6-8% </a:t>
            </a:r>
            <a:r>
              <a:rPr lang="en-US" altLang="ja-JP" sz="2000" dirty="0" smtClean="0"/>
              <a:t>[Ben-Yehuda+ OSDI'10]</a:t>
            </a:r>
          </a:p>
          <a:p>
            <a:pPr lvl="1"/>
            <a:r>
              <a:rPr lang="en-US" altLang="ja-JP" dirty="0" smtClean="0"/>
              <a:t>1% in a special-purpose host hypervisor </a:t>
            </a:r>
            <a:r>
              <a:rPr lang="en-US" altLang="ja-JP" sz="1800" dirty="0" smtClean="0"/>
              <a:t>[Tan+ DCDV'12]</a:t>
            </a:r>
            <a:endParaRPr lang="en-US" altLang="ja-JP" sz="16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132731" y="4097786"/>
            <a:ext cx="3322320" cy="180484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96891" y="5331466"/>
            <a:ext cx="2804160" cy="386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396891" y="4498419"/>
            <a:ext cx="86360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337451" y="4498419"/>
            <a:ext cx="86360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49594" y="4316850"/>
            <a:ext cx="529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omic Sans MS Bold"/>
                <a:ea typeface="ＭＳ Ｐゴシック"/>
                <a:cs typeface="Comic Sans MS Bold"/>
              </a:rPr>
              <a:t>...</a:t>
            </a:r>
            <a:endParaRPr kumimoji="1" lang="ja-JP" altLang="en-US" sz="3600" dirty="0" smtClean="0">
              <a:latin typeface="Comic Sans MS Bold"/>
              <a:ea typeface="ＭＳ Ｐゴシック"/>
              <a:cs typeface="Comic Sans MS Bold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83651" y="4097788"/>
            <a:ext cx="3322320" cy="1804848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7811" y="5331466"/>
            <a:ext cx="2804160" cy="386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947811" y="4498419"/>
            <a:ext cx="86360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888371" y="4494467"/>
            <a:ext cx="863600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00514" y="4316850"/>
            <a:ext cx="529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Comic Sans MS Bold"/>
                <a:ea typeface="ＭＳ Ｐゴシック"/>
                <a:cs typeface="Comic Sans MS Bold"/>
              </a:rPr>
              <a:t>...</a:t>
            </a:r>
            <a:endParaRPr kumimoji="1" lang="ja-JP" altLang="en-US" sz="3600" dirty="0" smtClean="0">
              <a:latin typeface="Comic Sans MS Bold"/>
              <a:ea typeface="ＭＳ Ｐゴシック"/>
              <a:cs typeface="Comic Sans MS Bold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132731" y="6042881"/>
            <a:ext cx="6873240" cy="38608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host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30783" y="4132659"/>
            <a:ext cx="100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31731" y="4125135"/>
            <a:ext cx="100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52460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399"/>
    </mc:Choice>
    <mc:Fallback>
      <p:transition xmlns:p14="http://schemas.microsoft.com/office/powerpoint/2010/main" spd="slow" advTm="6939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Zero-copy Migration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Relocate</a:t>
            </a:r>
            <a:r>
              <a:rPr kumimoji="1" lang="en-US" altLang="ja-JP" dirty="0" smtClean="0"/>
              <a:t> the memory of guest VMs between virtualized systems at the same host</a:t>
            </a:r>
          </a:p>
          <a:p>
            <a:pPr lvl="1"/>
            <a:r>
              <a:rPr lang="en-US" altLang="ja-JP" dirty="0" smtClean="0"/>
              <a:t>Step 1: </a:t>
            </a:r>
            <a:r>
              <a:rPr lang="en-US" altLang="ja-JP" dirty="0" smtClean="0">
                <a:solidFill>
                  <a:srgbClr val="FF0000"/>
                </a:solidFill>
              </a:rPr>
              <a:t>Share</a:t>
            </a:r>
            <a:r>
              <a:rPr lang="en-US" altLang="ja-JP" dirty="0" smtClean="0"/>
              <a:t> the memory between </a:t>
            </a:r>
            <a:r>
              <a:rPr lang="en-US" altLang="ja-JP" dirty="0" err="1" smtClean="0"/>
              <a:t>src</a:t>
            </a:r>
            <a:r>
              <a:rPr lang="en-US" altLang="ja-JP" dirty="0"/>
              <a:t>/</a:t>
            </a:r>
            <a:r>
              <a:rPr lang="en-US" altLang="ja-JP" dirty="0" err="1" smtClean="0"/>
              <a:t>dst</a:t>
            </a:r>
            <a:r>
              <a:rPr lang="en-US" altLang="ja-JP" dirty="0" smtClean="0"/>
              <a:t> guest VMs</a:t>
            </a:r>
          </a:p>
          <a:p>
            <a:pPr lvl="2"/>
            <a:r>
              <a:rPr lang="en-US" altLang="ja-JP" dirty="0" smtClean="0"/>
              <a:t>The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src</a:t>
            </a:r>
            <a:r>
              <a:rPr kumimoji="1" lang="en-US" altLang="ja-JP" dirty="0" smtClean="0"/>
              <a:t> guest VM can continue to run</a:t>
            </a:r>
          </a:p>
          <a:p>
            <a:pPr lvl="1"/>
            <a:r>
              <a:rPr lang="en-US" altLang="ja-JP" dirty="0" smtClean="0"/>
              <a:t>Step 2: </a:t>
            </a:r>
            <a:r>
              <a:rPr lang="en-US" altLang="ja-JP" dirty="0" smtClean="0">
                <a:solidFill>
                  <a:srgbClr val="FF0000"/>
                </a:solidFill>
              </a:rPr>
              <a:t>Release </a:t>
            </a:r>
            <a:r>
              <a:rPr lang="en-US" altLang="ja-JP" dirty="0" smtClean="0"/>
              <a:t>the memory of the </a:t>
            </a:r>
            <a:r>
              <a:rPr lang="en-US" altLang="ja-JP" dirty="0" err="1" smtClean="0"/>
              <a:t>src</a:t>
            </a:r>
            <a:r>
              <a:rPr lang="en-US" altLang="ja-JP" dirty="0" smtClean="0"/>
              <a:t> guest VM</a:t>
            </a:r>
          </a:p>
          <a:p>
            <a:pPr lvl="2"/>
            <a:r>
              <a:rPr kumimoji="1" lang="en-US" altLang="ja-JP" dirty="0" smtClean="0"/>
              <a:t>After the entire memory is shared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24840" y="4358639"/>
            <a:ext cx="3322320" cy="166040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76520" y="4358639"/>
            <a:ext cx="3322320" cy="166040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440680" y="5458864"/>
            <a:ext cx="2804160" cy="38608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clean guest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24840" y="6163310"/>
            <a:ext cx="7874000" cy="38608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host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347768" y="4557799"/>
            <a:ext cx="2487064" cy="685684"/>
          </a:xfrm>
          <a:prstGeom prst="rect">
            <a:avLst/>
          </a:prstGeom>
          <a:solidFill>
            <a:srgbClr val="CCFFCC">
              <a:alpha val="80000"/>
            </a:srgbClr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inter-guest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memory </a:t>
            </a:r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sharing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34832" y="4557798"/>
            <a:ext cx="1187892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cloned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64956" y="4557798"/>
            <a:ext cx="1182812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running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89000" y="5458864"/>
            <a:ext cx="2804160" cy="386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aged guest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26826" y="4475787"/>
            <a:ext cx="1300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destination</a:t>
            </a:r>
          </a:p>
          <a:p>
            <a:pPr algn="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60288" y="4475787"/>
            <a:ext cx="1006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source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36442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606"/>
    </mc:Choice>
    <mc:Fallback>
      <p:transition xmlns:p14="http://schemas.microsoft.com/office/powerpoint/2010/main" spd="slow" advTm="5560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No Memory Re-transfer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Zero-copy migration is completed in </a:t>
            </a:r>
            <a:r>
              <a:rPr kumimoji="1" lang="en-US" altLang="ja-JP" dirty="0" smtClean="0">
                <a:solidFill>
                  <a:srgbClr val="FF0000"/>
                </a:solidFill>
              </a:rPr>
              <a:t>one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iteration</a:t>
            </a:r>
          </a:p>
          <a:p>
            <a:pPr lvl="1"/>
            <a:r>
              <a:rPr lang="en-US" altLang="ja-JP" dirty="0" smtClean="0"/>
              <a:t>Not repeat to re-transfer modified memory areas</a:t>
            </a:r>
          </a:p>
          <a:p>
            <a:pPr lvl="2"/>
            <a:r>
              <a:rPr lang="en-US" altLang="ja-JP" dirty="0" smtClean="0"/>
              <a:t>Traditional live migration needs multiple iterations</a:t>
            </a:r>
          </a:p>
          <a:p>
            <a:pPr lvl="1"/>
            <a:r>
              <a:rPr lang="en-US" altLang="ja-JP" dirty="0" smtClean="0"/>
              <a:t>Modifications are directly reflected to a destination guest VM by memory sharing</a:t>
            </a:r>
          </a:p>
          <a:p>
            <a:pPr lvl="1"/>
            <a:r>
              <a:rPr lang="en-US" altLang="ja-JP" dirty="0" smtClean="0"/>
              <a:t>Reduce the migration time for memory-intensive VMs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24840" y="4358639"/>
            <a:ext cx="3322320" cy="166040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176520" y="4358639"/>
            <a:ext cx="3322320" cy="1660409"/>
          </a:xfrm>
          <a:prstGeom prst="rect">
            <a:avLst/>
          </a:prstGeom>
          <a:solidFill>
            <a:srgbClr val="FFE9C8"/>
          </a:solidFill>
          <a:ln w="19050" cmpd="sng">
            <a:solidFill>
              <a:srgbClr val="B06B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40680" y="5458864"/>
            <a:ext cx="2804160" cy="38608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clean guest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4840" y="6163310"/>
            <a:ext cx="7874000" cy="38608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host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89000" y="5458864"/>
            <a:ext cx="2804160" cy="386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aged guest hypervisor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14396" y="5022836"/>
            <a:ext cx="1327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no</a:t>
            </a:r>
          </a:p>
          <a:p>
            <a:pPr algn="ctr"/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re-transfer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834832" y="4557798"/>
            <a:ext cx="1187892" cy="68568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cloned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164956" y="4557798"/>
            <a:ext cx="1182812" cy="685684"/>
          </a:xfrm>
          <a:prstGeom prst="rect">
            <a:avLst/>
          </a:prstGeom>
          <a:gradFill flip="none" rotWithShape="1">
            <a:gsLst>
              <a:gs pos="0">
                <a:srgbClr val="CCFFCC"/>
              </a:gs>
              <a:gs pos="100000">
                <a:srgbClr val="008000"/>
              </a:gs>
            </a:gsLst>
            <a:lin ang="0" scaled="1"/>
            <a:tileRect/>
          </a:gra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running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126826" y="4475787"/>
            <a:ext cx="1300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destination</a:t>
            </a:r>
          </a:p>
          <a:p>
            <a:pPr algn="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60288" y="4475787"/>
            <a:ext cx="1006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source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3556000" y="4730978"/>
            <a:ext cx="2078182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3556000" y="4883378"/>
            <a:ext cx="2078182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3556000" y="5035778"/>
            <a:ext cx="2078182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850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140"/>
    </mc:Choice>
    <mc:Fallback>
      <p:transition xmlns:p14="http://schemas.microsoft.com/office/powerpoint/2010/main" spd="slow" advTm="4314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Tahoma"/>
            <a:cs typeface="Tahoma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Tahoma"/>
            <a:ea typeface="ＭＳ Ｐゴシック"/>
            <a:cs typeface="Tahom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プラザ">
    <a:dk1>
      <a:sysClr val="windowText" lastClr="000000"/>
    </a:dk1>
    <a:lt1>
      <a:sysClr val="window" lastClr="FFFFFF"/>
    </a:lt1>
    <a:dk2>
      <a:srgbClr val="333333"/>
    </a:dk2>
    <a:lt2>
      <a:srgbClr val="CCCCCC"/>
    </a:lt2>
    <a:accent1>
      <a:srgbClr val="990000"/>
    </a:accent1>
    <a:accent2>
      <a:srgbClr val="580101"/>
    </a:accent2>
    <a:accent3>
      <a:srgbClr val="E94A00"/>
    </a:accent3>
    <a:accent4>
      <a:srgbClr val="EB8F00"/>
    </a:accent4>
    <a:accent5>
      <a:srgbClr val="A4A4A4"/>
    </a:accent5>
    <a:accent6>
      <a:srgbClr val="666666"/>
    </a:accent6>
    <a:hlink>
      <a:srgbClr val="D01010"/>
    </a:hlink>
    <a:folHlink>
      <a:srgbClr val="E6682E"/>
    </a:folHlink>
  </a:clrScheme>
  <a:fontScheme name="プラザ">
    <a:majorFont>
      <a:latin typeface="Century Gothic"/>
      <a:ea typeface=""/>
      <a:cs typeface=""/>
      <a:font script="Jpan" typeface="メイリオ"/>
    </a:majorFont>
    <a:minorFont>
      <a:latin typeface="Century Gothic"/>
      <a:ea typeface=""/>
      <a:cs typeface=""/>
      <a:font script="Jpan" typeface="メイリオ"/>
    </a:minorFont>
  </a:fontScheme>
  <a:fmtScheme name="プラザ">
    <a:fillStyleLst>
      <a:solidFill>
        <a:schemeClr val="phClr"/>
      </a:solidFill>
      <a:gradFill rotWithShape="1">
        <a:gsLst>
          <a:gs pos="0">
            <a:schemeClr val="phClr">
              <a:tint val="100000"/>
              <a:shade val="60000"/>
              <a:satMod val="135000"/>
            </a:schemeClr>
          </a:gs>
          <a:gs pos="100000">
            <a:schemeClr val="phClr">
              <a:tint val="100000"/>
              <a:shade val="100000"/>
              <a:satMod val="135000"/>
            </a:schemeClr>
          </a:gs>
        </a:gsLst>
        <a:lin ang="16200000" scaled="1"/>
      </a:gradFill>
      <a:gradFill rotWithShape="1">
        <a:gsLst>
          <a:gs pos="0">
            <a:schemeClr val="phClr">
              <a:shade val="70000"/>
              <a:satMod val="120000"/>
            </a:schemeClr>
          </a:gs>
          <a:gs pos="35000">
            <a:schemeClr val="phClr">
              <a:shade val="100000"/>
              <a:satMod val="150000"/>
            </a:schemeClr>
          </a:gs>
          <a:gs pos="70000">
            <a:schemeClr val="phClr">
              <a:tint val="100000"/>
              <a:shade val="100000"/>
              <a:satMod val="200000"/>
              <a:greenMod val="100000"/>
            </a:schemeClr>
          </a:gs>
          <a:gs pos="100000">
            <a:schemeClr val="phClr">
              <a:tint val="100000"/>
              <a:shade val="100000"/>
              <a:satMod val="250000"/>
              <a:greenMod val="100000"/>
            </a:schemeClr>
          </a:gs>
        </a:gsLst>
        <a:lin ang="16200000" scaled="1"/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a:effectStyle>
      <a:effectStyle>
        <a:effectLst>
          <a:innerShdw blurRad="50800" dist="25400" dir="13500000">
            <a:srgbClr val="FFFFFF">
              <a:alpha val="75000"/>
            </a:srgbClr>
          </a:innerShdw>
          <a:outerShdw blurRad="88900" dist="38100" dir="6600000" sx="101000" sy="101000" rotWithShape="0">
            <a:srgbClr val="000000">
              <a:alpha val="50000"/>
            </a:srgbClr>
          </a:outerShdw>
        </a:effectLst>
        <a:scene3d>
          <a:camera prst="perspectiveFront" fov="3000000"/>
          <a:lightRig rig="morning" dir="tl">
            <a:rot lat="0" lon="0" rev="1800000"/>
          </a:lightRig>
        </a:scene3d>
        <a:sp3d contourW="38100" prstMaterial="softEdge">
          <a:bevelT w="25400" h="38100"/>
          <a:contourClr>
            <a:schemeClr val="phClr">
              <a:tint val="6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プラザ">
    <a:dk1>
      <a:sysClr val="windowText" lastClr="000000"/>
    </a:dk1>
    <a:lt1>
      <a:sysClr val="window" lastClr="FFFFFF"/>
    </a:lt1>
    <a:dk2>
      <a:srgbClr val="333333"/>
    </a:dk2>
    <a:lt2>
      <a:srgbClr val="CCCCCC"/>
    </a:lt2>
    <a:accent1>
      <a:srgbClr val="990000"/>
    </a:accent1>
    <a:accent2>
      <a:srgbClr val="580101"/>
    </a:accent2>
    <a:accent3>
      <a:srgbClr val="E94A00"/>
    </a:accent3>
    <a:accent4>
      <a:srgbClr val="EB8F00"/>
    </a:accent4>
    <a:accent5>
      <a:srgbClr val="A4A4A4"/>
    </a:accent5>
    <a:accent6>
      <a:srgbClr val="666666"/>
    </a:accent6>
    <a:hlink>
      <a:srgbClr val="D01010"/>
    </a:hlink>
    <a:folHlink>
      <a:srgbClr val="E6682E"/>
    </a:folHlink>
  </a:clrScheme>
  <a:fontScheme name="プラザ">
    <a:majorFont>
      <a:latin typeface="Century Gothic"/>
      <a:ea typeface=""/>
      <a:cs typeface=""/>
      <a:font script="Jpan" typeface="メイリオ"/>
    </a:majorFont>
    <a:minorFont>
      <a:latin typeface="Century Gothic"/>
      <a:ea typeface=""/>
      <a:cs typeface=""/>
      <a:font script="Jpan" typeface="メイリオ"/>
    </a:minorFont>
  </a:fontScheme>
  <a:fmtScheme name="プラザ">
    <a:fillStyleLst>
      <a:solidFill>
        <a:schemeClr val="phClr"/>
      </a:solidFill>
      <a:gradFill rotWithShape="1">
        <a:gsLst>
          <a:gs pos="0">
            <a:schemeClr val="phClr">
              <a:tint val="100000"/>
              <a:shade val="60000"/>
              <a:satMod val="135000"/>
            </a:schemeClr>
          </a:gs>
          <a:gs pos="100000">
            <a:schemeClr val="phClr">
              <a:tint val="100000"/>
              <a:shade val="100000"/>
              <a:satMod val="135000"/>
            </a:schemeClr>
          </a:gs>
        </a:gsLst>
        <a:lin ang="16200000" scaled="1"/>
      </a:gradFill>
      <a:gradFill rotWithShape="1">
        <a:gsLst>
          <a:gs pos="0">
            <a:schemeClr val="phClr">
              <a:shade val="70000"/>
              <a:satMod val="120000"/>
            </a:schemeClr>
          </a:gs>
          <a:gs pos="35000">
            <a:schemeClr val="phClr">
              <a:shade val="100000"/>
              <a:satMod val="150000"/>
            </a:schemeClr>
          </a:gs>
          <a:gs pos="70000">
            <a:schemeClr val="phClr">
              <a:tint val="100000"/>
              <a:shade val="100000"/>
              <a:satMod val="200000"/>
              <a:greenMod val="100000"/>
            </a:schemeClr>
          </a:gs>
          <a:gs pos="100000">
            <a:schemeClr val="phClr">
              <a:tint val="100000"/>
              <a:shade val="100000"/>
              <a:satMod val="250000"/>
              <a:greenMod val="100000"/>
            </a:schemeClr>
          </a:gs>
        </a:gsLst>
        <a:lin ang="16200000" scaled="1"/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a:effectStyle>
      <a:effectStyle>
        <a:effectLst>
          <a:innerShdw blurRad="50800" dist="25400" dir="13500000">
            <a:srgbClr val="FFFFFF">
              <a:alpha val="75000"/>
            </a:srgbClr>
          </a:innerShdw>
          <a:outerShdw blurRad="88900" dist="38100" dir="6600000" sx="101000" sy="101000" rotWithShape="0">
            <a:srgbClr val="000000">
              <a:alpha val="50000"/>
            </a:srgbClr>
          </a:outerShdw>
        </a:effectLst>
        <a:scene3d>
          <a:camera prst="perspectiveFront" fov="3000000"/>
          <a:lightRig rig="morning" dir="tl">
            <a:rot lat="0" lon="0" rev="1800000"/>
          </a:lightRig>
        </a:scene3d>
        <a:sp3d contourW="38100" prstMaterial="softEdge">
          <a:bevelT w="25400" h="38100"/>
          <a:contourClr>
            <a:schemeClr val="phClr">
              <a:tint val="6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71743</TotalTime>
  <Words>3083</Words>
  <Application>Microsoft Macintosh PowerPoint</Application>
  <PresentationFormat>画面に合わせる (4:3)</PresentationFormat>
  <Paragraphs>397</Paragraphs>
  <Slides>17</Slides>
  <Notes>17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my2</vt:lpstr>
      <vt:lpstr>Zero-copy Migration for Lightweight Software Rejuvenation of Virtualized Systems</vt:lpstr>
      <vt:lpstr>Software Aging [Huang+ FTC'95]</vt:lpstr>
      <vt:lpstr>Software Rejuvenation [Huang+ FTC'95]</vt:lpstr>
      <vt:lpstr>Rejuvenation with VM Migration</vt:lpstr>
      <vt:lpstr>Performance Degradation</vt:lpstr>
      <vt:lpstr>VMBeam</vt:lpstr>
      <vt:lpstr>Nested Virtualization</vt:lpstr>
      <vt:lpstr>Zero-copy Migration</vt:lpstr>
      <vt:lpstr>No Memory Re-transfer</vt:lpstr>
      <vt:lpstr>Reducing System Loads</vt:lpstr>
      <vt:lpstr>Devirtualization [Lowell+ ASPLOS'04]</vt:lpstr>
      <vt:lpstr>Isn't the Host Hypervisor Aged?</vt:lpstr>
      <vt:lpstr>Experiments</vt:lpstr>
      <vt:lpstr>System Loads</vt:lpstr>
      <vt:lpstr>Migration Performance</vt:lpstr>
      <vt:lpstr>Related Work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Kourai Kenichi</cp:lastModifiedBy>
  <cp:revision>1693</cp:revision>
  <dcterms:created xsi:type="dcterms:W3CDTF">2012-11-30T01:40:32Z</dcterms:created>
  <dcterms:modified xsi:type="dcterms:W3CDTF">2015-07-27T05:08:06Z</dcterms:modified>
</cp:coreProperties>
</file>