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jpe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3.xml" ContentType="application/vnd.openxmlformats-officedocument.presentationml.tags+xml"/>
  <Override PartName="/ppt/notesSlides/notesSlide21.xml" ContentType="application/vnd.openxmlformats-officedocument.presentationml.notesSlide+xml"/>
  <Override PartName="/ppt/tags/tag4.xml" ContentType="application/vnd.openxmlformats-officedocument.presentationml.tags+xml"/>
  <Override PartName="/ppt/notesSlides/notesSlide22.xml" ContentType="application/vnd.openxmlformats-officedocument.presentationml.notesSlide+xml"/>
  <Override PartName="/ppt/tags/tag5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2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89" r:id="rId8"/>
    <p:sldId id="263" r:id="rId9"/>
    <p:sldId id="264" r:id="rId10"/>
    <p:sldId id="290" r:id="rId11"/>
    <p:sldId id="283" r:id="rId12"/>
    <p:sldId id="265" r:id="rId13"/>
    <p:sldId id="286" r:id="rId14"/>
    <p:sldId id="284" r:id="rId15"/>
    <p:sldId id="267" r:id="rId16"/>
    <p:sldId id="269" r:id="rId17"/>
    <p:sldId id="270" r:id="rId18"/>
    <p:sldId id="291" r:id="rId19"/>
    <p:sldId id="271" r:id="rId20"/>
    <p:sldId id="272" r:id="rId21"/>
    <p:sldId id="273" r:id="rId22"/>
    <p:sldId id="279" r:id="rId23"/>
    <p:sldId id="280" r:id="rId24"/>
    <p:sldId id="274" r:id="rId25"/>
    <p:sldId id="281" r:id="rId26"/>
    <p:sldId id="275" r:id="rId27"/>
    <p:sldId id="282" r:id="rId28"/>
    <p:sldId id="276" r:id="rId29"/>
    <p:sldId id="277" r:id="rId3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C8F"/>
    <a:srgbClr val="CDBE70"/>
    <a:srgbClr val="A2CD5A"/>
    <a:srgbClr val="6E8B3D"/>
    <a:srgbClr val="104E8B"/>
    <a:srgbClr val="B0E2FF"/>
    <a:srgbClr val="66CCFF"/>
    <a:srgbClr val="99FFFF"/>
    <a:srgbClr val="99CCFF"/>
    <a:srgbClr val="A7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046" autoAdjust="0"/>
  </p:normalViewPr>
  <p:slideViewPr>
    <p:cSldViewPr snapToGrid="0" snapToObjects="1">
      <p:cViewPr varScale="1">
        <p:scale>
          <a:sx n="90" d="100"/>
          <a:sy n="90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256" y="-1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40118557602"/>
          <c:y val="0.0750679468546171"/>
          <c:w val="0.416257278471515"/>
          <c:h val="0.7317037311380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AMT (power off, 1st)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numFmt formatCode="#,##0.0_);[Red]\(#,##0.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2.144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AMT (power off, 2nd)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</c:spPr>
          <c:invertIfNegative val="0"/>
          <c:dLbls>
            <c:numFmt formatCode="#,##0.0_);[Red]\(#,##0.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0.392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AMT (power on)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</c:spPr>
          <c:invertIfNegative val="0"/>
          <c:dLbls>
            <c:numFmt formatCode="#,##0.0_);[Red]\(#,##0.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0.112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vAMT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</c:spPr>
          <c:invertIfNegative val="0"/>
          <c:dLbls>
            <c:numFmt formatCode="#,##0.00_);[Red]\(#,##0.0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106248"/>
        <c:axId val="-2119337672"/>
      </c:barChart>
      <c:catAx>
        <c:axId val="-2120106248"/>
        <c:scaling>
          <c:orientation val="minMax"/>
        </c:scaling>
        <c:delete val="1"/>
        <c:axPos val="b"/>
        <c:majorTickMark val="out"/>
        <c:minorTickMark val="none"/>
        <c:tickLblPos val="nextTo"/>
        <c:crossAx val="-2119337672"/>
        <c:crosses val="autoZero"/>
        <c:auto val="1"/>
        <c:lblAlgn val="ctr"/>
        <c:lblOffset val="100"/>
        <c:noMultiLvlLbl val="0"/>
      </c:catAx>
      <c:valAx>
        <c:axId val="-2119337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ahoma"/>
                    <a:cs typeface="Tahoma"/>
                  </a:defRPr>
                </a:pPr>
                <a:r>
                  <a:rPr lang="en-US" altLang="ja-JP" dirty="0" smtClean="0">
                    <a:latin typeface="Tahoma"/>
                    <a:cs typeface="Tahoma"/>
                  </a:rPr>
                  <a:t>time (sec)</a:t>
                </a:r>
                <a:endParaRPr lang="ja-JP" altLang="en-US" dirty="0">
                  <a:latin typeface="Tahoma"/>
                  <a:cs typeface="Tahoma"/>
                </a:endParaRPr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  <a:cs typeface="Tahoma"/>
              </a:defRPr>
            </a:pPr>
            <a:endParaRPr lang="ja-JP"/>
          </a:p>
        </c:txPr>
        <c:crossAx val="-2120106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833853631066"/>
          <c:y val="0.0607329842931937"/>
          <c:w val="0.376113743205524"/>
          <c:h val="0.602657293615819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>
              <a:latin typeface="Tahoma"/>
              <a:cs typeface="Tahoma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AMT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CPU info</c:v>
                </c:pt>
                <c:pt idx="1">
                  <c:v>Power off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1.386</c:v>
                </c:pt>
                <c:pt idx="1">
                  <c:v>0.135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vAMT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CPU info</c:v>
                </c:pt>
                <c:pt idx="1">
                  <c:v>Power off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0.399</c:v>
                </c:pt>
                <c:pt idx="1">
                  <c:v>0.056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5306392"/>
        <c:axId val="-2144753944"/>
      </c:barChart>
      <c:catAx>
        <c:axId val="-2145306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  <a:cs typeface="Tahoma"/>
              </a:defRPr>
            </a:pPr>
            <a:endParaRPr lang="ja-JP"/>
          </a:p>
        </c:txPr>
        <c:crossAx val="-2144753944"/>
        <c:crosses val="autoZero"/>
        <c:auto val="1"/>
        <c:lblAlgn val="ctr"/>
        <c:lblOffset val="100"/>
        <c:noMultiLvlLbl val="0"/>
      </c:catAx>
      <c:valAx>
        <c:axId val="-21447539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ahoma"/>
                    <a:cs typeface="Tahoma"/>
                  </a:defRPr>
                </a:pPr>
                <a:r>
                  <a:rPr lang="en-US" altLang="ja-JP" dirty="0" smtClean="0">
                    <a:latin typeface="Tahoma"/>
                    <a:cs typeface="Tahoma"/>
                  </a:rPr>
                  <a:t>time (sec)</a:t>
                </a:r>
                <a:endParaRPr lang="ja-JP" altLang="en-US" dirty="0">
                  <a:latin typeface="Tahoma"/>
                  <a:cs typeface="Tahoma"/>
                </a:endParaRPr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  <a:cs typeface="Tahoma"/>
              </a:defRPr>
            </a:pPr>
            <a:endParaRPr lang="ja-JP"/>
          </a:p>
        </c:txPr>
        <c:crossAx val="-2145306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511318897638"/>
          <c:y val="0.250690404570793"/>
          <c:w val="0.156988681102362"/>
          <c:h val="0.317668238707747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>
              <a:latin typeface="Tahoma"/>
              <a:cs typeface="Tahoma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this talk, 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virtual AMT for unified management of physical and virtual desktops.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other control method is to use the KVM interface for out-of-band remote GUI control.</a:t>
            </a:r>
          </a:p>
          <a:p>
            <a:r>
              <a:rPr lang="en-US" altLang="ja-JP" dirty="0" smtClean="0"/>
              <a:t>To achieve this,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provides a VNC server for a VM.</a:t>
            </a:r>
          </a:p>
          <a:p>
            <a:r>
              <a:rPr kumimoji="1" lang="en-US" altLang="ja-JP" dirty="0" smtClean="0"/>
              <a:t>It obtains the screen of a VM and returns it to a management tool.</a:t>
            </a:r>
          </a:p>
          <a:p>
            <a:r>
              <a:rPr lang="en-US" altLang="ja-JP" dirty="0" smtClean="0"/>
              <a:t>When a management tool sends keyboard or mouse inputs to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injects them to a VM.</a:t>
            </a:r>
          </a:p>
          <a:p>
            <a:r>
              <a:rPr lang="en-US" altLang="ja-JP" dirty="0" smtClean="0"/>
              <a:t>To do so,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</a:t>
            </a:r>
            <a:r>
              <a:rPr lang="en-US" altLang="ja-JP" dirty="0"/>
              <a:t>directly accesses virtual keyboard, mouse, and video card of a VM.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This out</a:t>
            </a:r>
            <a:r>
              <a:rPr lang="en-US" altLang="ja-JP" dirty="0"/>
              <a:t>-of-band </a:t>
            </a:r>
            <a:r>
              <a:rPr lang="en-US" altLang="ja-JP" dirty="0" smtClean="0"/>
              <a:t>remote control </a:t>
            </a:r>
            <a:r>
              <a:rPr lang="en-US" altLang="ja-JP" dirty="0"/>
              <a:t>does not depend on the system state inside a VM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Therefore, this control method is useful at the boot time of the system.</a:t>
            </a:r>
          </a:p>
          <a:p>
            <a:r>
              <a:rPr lang="en-US" altLang="ja-JP" dirty="0" smtClean="0"/>
              <a:t>A management tool can access a VM before a VNC server inside the VM starts.</a:t>
            </a:r>
          </a:p>
          <a:p>
            <a:r>
              <a:rPr kumimoji="1" lang="en-US" altLang="ja-JP" dirty="0" smtClean="0"/>
              <a:t>Even if network failure occurs inside a VM, remote access is still available.</a:t>
            </a:r>
          </a:p>
          <a:p>
            <a:r>
              <a:rPr lang="en-US" altLang="ja-JP" dirty="0" smtClean="0"/>
              <a:t>Administrators can fix the problem remotely.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9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We couldn't implement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simply by providing the same interfaces</a:t>
            </a:r>
            <a:r>
              <a:rPr lang="en-US" altLang="ja-JP" baseline="0" dirty="0" smtClean="0"/>
              <a:t> </a:t>
            </a:r>
            <a:r>
              <a:rPr lang="en-US" altLang="ja-JP" baseline="0" dirty="0" smtClean="0"/>
              <a:t>as </a:t>
            </a:r>
            <a:r>
              <a:rPr lang="en-US" altLang="ja-JP" baseline="0" dirty="0" smtClean="0"/>
              <a:t>AMT.</a:t>
            </a:r>
            <a:endParaRPr lang="en-US" altLang="ja-JP" dirty="0" smtClean="0"/>
          </a:p>
          <a:p>
            <a:r>
              <a:rPr kumimoji="1" lang="en-US" altLang="ja-JP" dirty="0" smtClean="0"/>
              <a:t>One issue is how to access turned-off VMs.</a:t>
            </a:r>
          </a:p>
          <a:p>
            <a:r>
              <a:rPr lang="en-US" altLang="ja-JP" dirty="0" smtClean="0"/>
              <a:t>PCs always exist as concrete hardware.</a:t>
            </a:r>
          </a:p>
          <a:p>
            <a:r>
              <a:rPr kumimoji="1" lang="en-US" altLang="ja-JP" dirty="0" smtClean="0"/>
              <a:t>So, AMT can access hardware without regard to </a:t>
            </a:r>
            <a:r>
              <a:rPr lang="en-US" altLang="ja-JP" dirty="0" smtClean="0"/>
              <a:t>the power state of a PC.</a:t>
            </a:r>
          </a:p>
          <a:p>
            <a:r>
              <a:rPr kumimoji="1" lang="en-US" altLang="ja-JP" dirty="0" smtClean="0"/>
              <a:t>For example, AMT can perform power management of a turned-off PC.</a:t>
            </a:r>
          </a:p>
          <a:p>
            <a:r>
              <a:rPr lang="en-US" altLang="ja-JP" dirty="0" smtClean="0"/>
              <a:t>A management tool can maintain the VNC connection to a turned-off PC via AMT.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On the other hand, VMs are destroyed after power off.</a:t>
            </a:r>
          </a:p>
          <a:p>
            <a:r>
              <a:rPr kumimoji="1" lang="en-US" altLang="ja-JP" dirty="0" smtClean="0"/>
              <a:t>Since the runtime of the virtualized system can manage only running VMs,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cannot access a turned-off VM.</a:t>
            </a:r>
          </a:p>
          <a:p>
            <a:r>
              <a:rPr lang="en-US" altLang="ja-JP" dirty="0" smtClean="0"/>
              <a:t>When a VM is destroyed, a management tool cannot maintain the VNC connection.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479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solve these problems,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accesses a turned-off VM through its configuration file.</a:t>
            </a:r>
          </a:p>
          <a:p>
            <a:r>
              <a:rPr lang="en-US" altLang="ja-JP" dirty="0" smtClean="0"/>
              <a:t>It obtains hardware information from the configuration file because information on virtual CPUs, memory, and so on, is written in the file.</a:t>
            </a:r>
          </a:p>
          <a:p>
            <a:r>
              <a:rPr kumimoji="1" lang="en-US" altLang="ja-JP" dirty="0" smtClean="0"/>
              <a:t>When a VM is turned on,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creates a new VM from the configuration file and boots it.</a:t>
            </a:r>
          </a:p>
          <a:p>
            <a:endParaRPr lang="en-US" altLang="ja-JP" dirty="0"/>
          </a:p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integrates information from a running VM and a configuration file seamlessly.</a:t>
            </a:r>
          </a:p>
          <a:p>
            <a:r>
              <a:rPr lang="en-US" altLang="ja-JP" dirty="0" smtClean="0"/>
              <a:t>It returns the latest information when a VM is running, while it returns configuration information when a VM is turned off.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808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maintain VNC connections to turned-off VMs,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uses a VNC proxy.</a:t>
            </a:r>
          </a:p>
          <a:p>
            <a:r>
              <a:rPr lang="en-US" altLang="ja-JP" dirty="0" smtClean="0"/>
              <a:t>The VNC proxy handles remote access when a VM is turned off.</a:t>
            </a:r>
          </a:p>
          <a:p>
            <a:r>
              <a:rPr lang="en-US" altLang="ja-JP" dirty="0" smtClean="0"/>
              <a:t>It returns a dummy black screen to emulate a turned-off PC.</a:t>
            </a:r>
          </a:p>
          <a:p>
            <a:r>
              <a:rPr kumimoji="1" lang="en-US" altLang="ja-JP" dirty="0" smtClean="0"/>
              <a:t>It </a:t>
            </a:r>
            <a:r>
              <a:rPr lang="en-US" altLang="ja-JP" dirty="0" smtClean="0"/>
              <a:t>just </a:t>
            </a:r>
            <a:r>
              <a:rPr kumimoji="1" lang="en-US" altLang="ja-JP" dirty="0" smtClean="0"/>
              <a:t>ignores keyboard and mouse inputs.</a:t>
            </a:r>
          </a:p>
          <a:p>
            <a:r>
              <a:rPr kumimoji="1" lang="en-US" altLang="ja-JP" dirty="0" smtClean="0"/>
              <a:t>For a running VM, the VNC proxy redirects requests to a VNC server in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automatically switches the emulation and redirection according to the power state of a target VM.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441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Another issue is how to manage migrated VMs.</a:t>
            </a:r>
          </a:p>
          <a:p>
            <a:r>
              <a:rPr kumimoji="1" lang="en-US" altLang="ja-JP" dirty="0" smtClean="0"/>
              <a:t>A VM can be migrated to another host. &lt;click&gt;</a:t>
            </a:r>
          </a:p>
          <a:p>
            <a:r>
              <a:rPr lang="en-US" altLang="ja-JP" dirty="0" smtClean="0"/>
              <a:t>However, attached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is not migrated together.</a:t>
            </a:r>
          </a:p>
          <a:p>
            <a:r>
              <a:rPr kumimoji="1" lang="en-US" altLang="ja-JP" dirty="0" smtClean="0"/>
              <a:t>As a result, that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cannot manage the migrated VM.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One possible approach is to restart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at the destination host of VM migration.</a:t>
            </a:r>
          </a:p>
          <a:p>
            <a:r>
              <a:rPr lang="en-US" altLang="ja-JP" dirty="0" smtClean="0"/>
              <a:t>That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can manage the migrated VM.</a:t>
            </a:r>
          </a:p>
          <a:p>
            <a:r>
              <a:rPr kumimoji="1" lang="en-US" altLang="ja-JP" dirty="0" smtClean="0"/>
              <a:t>One drawback is existing network connections to </a:t>
            </a:r>
            <a:r>
              <a:rPr kumimoji="1" lang="en-US" altLang="ja-JP" dirty="0" err="1" smtClean="0"/>
              <a:t>vAMT</a:t>
            </a:r>
            <a:r>
              <a:rPr lang="en-US" altLang="ja-JP" dirty="0" smtClean="0"/>
              <a:t> are tore down.</a:t>
            </a:r>
          </a:p>
          <a:p>
            <a:r>
              <a:rPr kumimoji="1" lang="en-US" altLang="ja-JP" dirty="0" smtClean="0"/>
              <a:t>A management tool cannot receive pending responses or cannot maintain a VNC connection.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Another approach is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remotely accesses </a:t>
            </a:r>
            <a:r>
              <a:rPr lang="en-US" altLang="ja-JP" dirty="0" smtClean="0"/>
              <a:t>the</a:t>
            </a:r>
            <a:r>
              <a:rPr kumimoji="1" lang="en-US" altLang="ja-JP" dirty="0" smtClean="0"/>
              <a:t> migrated VM.</a:t>
            </a:r>
          </a:p>
          <a:p>
            <a:r>
              <a:rPr lang="en-US" altLang="ja-JP" dirty="0" smtClean="0"/>
              <a:t>A management tool can continue to access </a:t>
            </a:r>
            <a:r>
              <a:rPr lang="en-US" altLang="ja-JP" dirty="0" err="1" smtClean="0"/>
              <a:t>vAMT</a:t>
            </a:r>
            <a:r>
              <a:rPr lang="en-US" altLang="ja-JP" baseline="0" dirty="0" smtClean="0"/>
              <a:t> without losing connections</a:t>
            </a:r>
            <a:r>
              <a:rPr lang="en-US" altLang="ja-JP" dirty="0" smtClean="0"/>
              <a:t>, but the source host cannot be shut down forever.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100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solve this dilemma, we run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in another VM and co-migrate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with a target VM. &lt;click&gt;</a:t>
            </a:r>
          </a:p>
          <a:p>
            <a:r>
              <a:rPr lang="en-US" altLang="ja-JP" dirty="0" smtClean="0"/>
              <a:t>Thanks to the extra VM, network connections to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are maintained after migration.</a:t>
            </a:r>
          </a:p>
          <a:p>
            <a:r>
              <a:rPr kumimoji="1" lang="en-US" altLang="ja-JP" dirty="0" smtClean="0"/>
              <a:t>Since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is migrated, the source host can be shut down after migration.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We are planning to use our previous work, named D-MORE, to enable synchronized co-migration of two VMs.</a:t>
            </a:r>
          </a:p>
          <a:p>
            <a:r>
              <a:rPr lang="en-US" altLang="ja-JP" dirty="0" smtClean="0"/>
              <a:t>D-MORE solves timing issues </a:t>
            </a:r>
            <a:r>
              <a:rPr kumimoji="1" lang="en-US" altLang="ja-JP" dirty="0" smtClean="0"/>
              <a:t>when a VNC server is migrated together with </a:t>
            </a:r>
            <a:r>
              <a:rPr lang="en-US" altLang="ja-JP" dirty="0" smtClean="0"/>
              <a:t>its target VM.</a:t>
            </a:r>
          </a:p>
          <a:p>
            <a:r>
              <a:rPr kumimoji="1" lang="en-US" altLang="ja-JP" dirty="0" smtClean="0"/>
              <a:t>For example, it can prevent input loss during VM migration.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64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is the system architecture in our implementation.</a:t>
            </a:r>
          </a:p>
          <a:p>
            <a:r>
              <a:rPr lang="en-US" altLang="ja-JP" dirty="0" smtClean="0"/>
              <a:t>We used </a:t>
            </a:r>
            <a:r>
              <a:rPr lang="en-US" altLang="ja-JP" dirty="0" err="1" smtClean="0"/>
              <a:t>OpenPegasus</a:t>
            </a:r>
            <a:r>
              <a:rPr lang="en-US" altLang="ja-JP" dirty="0" smtClean="0"/>
              <a:t> to handle WS-Management requests with CIM.</a:t>
            </a:r>
          </a:p>
          <a:p>
            <a:r>
              <a:rPr kumimoji="1" lang="en-US" altLang="ja-JP" dirty="0" smtClean="0"/>
              <a:t>In </a:t>
            </a:r>
            <a:r>
              <a:rPr kumimoji="1" lang="en-US" altLang="ja-JP" dirty="0" err="1" smtClean="0"/>
              <a:t>OpenPegasus</a:t>
            </a:r>
            <a:r>
              <a:rPr kumimoji="1" lang="en-US" altLang="ja-JP" dirty="0" smtClean="0"/>
              <a:t>, CIM providers return hardware information and control a VM by communicating with the </a:t>
            </a:r>
            <a:r>
              <a:rPr kumimoji="1" lang="en-US" altLang="ja-JP" dirty="0" err="1" smtClean="0"/>
              <a:t>libvirt</a:t>
            </a:r>
            <a:r>
              <a:rPr kumimoji="1" lang="en-US" altLang="ja-JP" dirty="0" smtClean="0"/>
              <a:t> daemon.</a:t>
            </a:r>
          </a:p>
          <a:p>
            <a:r>
              <a:rPr lang="en-US" altLang="ja-JP" dirty="0" smtClean="0"/>
              <a:t>The </a:t>
            </a:r>
            <a:r>
              <a:rPr lang="en-US" altLang="ja-JP" dirty="0" err="1" smtClean="0"/>
              <a:t>libvirt</a:t>
            </a:r>
            <a:r>
              <a:rPr lang="en-US" altLang="ja-JP" dirty="0" smtClean="0"/>
              <a:t> daemon accesses QEMU-KVM, which is a user space tool of Linux KVM virtualization software.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To handle SOAP requests, we used Axis2 with Tomcat.</a:t>
            </a:r>
          </a:p>
          <a:p>
            <a:r>
              <a:rPr kumimoji="1" lang="en-US" altLang="ja-JP" dirty="0" smtClean="0"/>
              <a:t>These two types of requests are dispatched by the Apache web server.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We used </a:t>
            </a:r>
            <a:r>
              <a:rPr kumimoji="1" lang="en-US" altLang="ja-JP" dirty="0" err="1" smtClean="0"/>
              <a:t>rfbproxy</a:t>
            </a:r>
            <a:r>
              <a:rPr kumimoji="1" lang="en-US" altLang="ja-JP" dirty="0" smtClean="0"/>
              <a:t> for a VNC proxy.</a:t>
            </a:r>
          </a:p>
          <a:p>
            <a:r>
              <a:rPr lang="en-US" altLang="ja-JP" dirty="0" smtClean="0"/>
              <a:t>It accesses the VNC server in QEMU-KVM.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16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implement many CIM providers, we used CIMPLE.</a:t>
            </a:r>
          </a:p>
          <a:p>
            <a:r>
              <a:rPr kumimoji="1" lang="en-US" altLang="ja-JP" dirty="0" smtClean="0"/>
              <a:t>CIMPLE generates templates of CIM providers from MOF files.</a:t>
            </a:r>
          </a:p>
          <a:p>
            <a:r>
              <a:rPr lang="en-US" altLang="ja-JP" dirty="0" smtClean="0"/>
              <a:t>The files are provided by Intel and include the definitions of CIM classes like this.</a:t>
            </a:r>
          </a:p>
          <a:p>
            <a:r>
              <a:rPr lang="en-US" altLang="ja-JP" dirty="0" smtClean="0"/>
              <a:t>This is an example of the </a:t>
            </a:r>
            <a:r>
              <a:rPr lang="en-US" altLang="ja-JP" dirty="0" err="1" smtClean="0"/>
              <a:t>CIM_Processor</a:t>
            </a:r>
            <a:r>
              <a:rPr lang="en-US" altLang="ja-JP" dirty="0" smtClean="0"/>
              <a:t> class, which has the CPU status and the method for enabling and disabling the CPU.</a:t>
            </a:r>
          </a:p>
          <a:p>
            <a:endParaRPr lang="en-US" altLang="ja-JP" dirty="0"/>
          </a:p>
          <a:p>
            <a:r>
              <a:rPr lang="en-US" altLang="ja-JP" dirty="0" smtClean="0"/>
              <a:t>There are 264 providers generated, but we have implemented management logic in 39 providers, which </a:t>
            </a:r>
            <a:r>
              <a:rPr lang="en-US" altLang="ja-JP" dirty="0"/>
              <a:t>a</a:t>
            </a:r>
            <a:r>
              <a:rPr lang="en-US" altLang="ja-JP" dirty="0" smtClean="0"/>
              <a:t>re indispensable in real usage.</a:t>
            </a:r>
          </a:p>
          <a:p>
            <a:r>
              <a:rPr lang="en-US" altLang="ja-JP" dirty="0" smtClean="0"/>
              <a:t>These CIM providers access a VM using the </a:t>
            </a:r>
            <a:r>
              <a:rPr lang="en-US" altLang="ja-JP" dirty="0" err="1" smtClean="0"/>
              <a:t>libvirt</a:t>
            </a:r>
            <a:r>
              <a:rPr lang="en-US" altLang="ja-JP" dirty="0" smtClean="0"/>
              <a:t> library.</a:t>
            </a:r>
          </a:p>
          <a:p>
            <a:r>
              <a:rPr lang="en-US" altLang="ja-JP" dirty="0" smtClean="0"/>
              <a:t>For example, to return the value of </a:t>
            </a:r>
            <a:r>
              <a:rPr lang="en-US" altLang="ja-JP" dirty="0" err="1" smtClean="0"/>
              <a:t>CPUStatus</a:t>
            </a:r>
            <a:r>
              <a:rPr lang="en-US" altLang="ja-JP" dirty="0" smtClean="0"/>
              <a:t>, the </a:t>
            </a:r>
            <a:r>
              <a:rPr lang="en-US" altLang="ja-JP" dirty="0" err="1" smtClean="0"/>
              <a:t>CIM_Processor</a:t>
            </a:r>
            <a:r>
              <a:rPr lang="en-US" altLang="ja-JP" dirty="0" smtClean="0"/>
              <a:t> provider obtains CPU status of the target VM and maps it to the value defined in AMT.</a:t>
            </a:r>
          </a:p>
          <a:p>
            <a:r>
              <a:rPr lang="en-US" altLang="ja-JP" dirty="0" smtClean="0"/>
              <a:t>When it disables a CPU, it reduces the number of CPUs assigned to the target VM.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477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Mainly, there are two types of CIM providers: instance providers and association providers.</a:t>
            </a:r>
          </a:p>
          <a:p>
            <a:r>
              <a:rPr lang="en-US" altLang="ja-JP" dirty="0" smtClean="0"/>
              <a:t>The instance provider manages multiple instances with different properties for a CIM class.</a:t>
            </a:r>
          </a:p>
          <a:p>
            <a:r>
              <a:rPr lang="en-US" altLang="ja-JP" dirty="0" smtClean="0"/>
              <a:t>For example, the </a:t>
            </a:r>
            <a:r>
              <a:rPr lang="en-US" altLang="ja-JP" dirty="0" err="1" smtClean="0"/>
              <a:t>CIM_Processor</a:t>
            </a:r>
            <a:r>
              <a:rPr lang="en-US" altLang="ja-JP" dirty="0" smtClean="0"/>
              <a:t> provider has two instances when a target has two CPU cores.</a:t>
            </a:r>
          </a:p>
          <a:p>
            <a:endParaRPr lang="en-US" altLang="ja-JP" dirty="0"/>
          </a:p>
          <a:p>
            <a:r>
              <a:rPr lang="en-US" altLang="ja-JP" dirty="0" smtClean="0"/>
              <a:t>On the other hand, the association provider manages the relationship between instances of different CIM classes.</a:t>
            </a:r>
          </a:p>
          <a:p>
            <a:r>
              <a:rPr lang="en-US" altLang="ja-JP" dirty="0" smtClean="0"/>
              <a:t>For example, the </a:t>
            </a:r>
            <a:r>
              <a:rPr lang="en-US" altLang="ja-JP" dirty="0" err="1" smtClean="0"/>
              <a:t>CIM_Realizes</a:t>
            </a:r>
            <a:r>
              <a:rPr lang="en-US" altLang="ja-JP" dirty="0" smtClean="0"/>
              <a:t> provider has two associations between </a:t>
            </a:r>
            <a:r>
              <a:rPr lang="en-US" altLang="ja-JP" dirty="0" err="1" smtClean="0"/>
              <a:t>CIM_Processor</a:t>
            </a:r>
            <a:r>
              <a:rPr lang="en-US" altLang="ja-JP" dirty="0" smtClean="0"/>
              <a:t> instances and </a:t>
            </a:r>
            <a:r>
              <a:rPr lang="en-US" altLang="ja-JP" dirty="0" err="1" smtClean="0"/>
              <a:t>CIM_Chip</a:t>
            </a:r>
            <a:r>
              <a:rPr lang="en-US" altLang="ja-JP" dirty="0" smtClean="0"/>
              <a:t> instances.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 err="1" smtClean="0"/>
              <a:t>CIM_Processor</a:t>
            </a:r>
            <a:r>
              <a:rPr lang="en-US" altLang="ja-JP" dirty="0" smtClean="0"/>
              <a:t> provider manages logical information of CPUs, while the </a:t>
            </a:r>
            <a:r>
              <a:rPr lang="en-US" altLang="ja-JP" dirty="0" err="1" smtClean="0"/>
              <a:t>CIM_Chip</a:t>
            </a:r>
            <a:r>
              <a:rPr lang="en-US" altLang="ja-JP" dirty="0" smtClean="0"/>
              <a:t> provider manages its physical information.</a:t>
            </a:r>
          </a:p>
          <a:p>
            <a:r>
              <a:rPr lang="en-US" altLang="ja-JP" dirty="0" smtClean="0"/>
              <a:t>Management tools can obtain physical information of CPUs from </a:t>
            </a:r>
            <a:r>
              <a:rPr lang="en-US" altLang="ja-JP" dirty="0" err="1" smtClean="0"/>
              <a:t>CIM_Processor</a:t>
            </a:r>
            <a:r>
              <a:rPr lang="en-US" altLang="ja-JP" dirty="0" smtClean="0"/>
              <a:t> instances via </a:t>
            </a:r>
            <a:r>
              <a:rPr lang="en-US" altLang="ja-JP" dirty="0" err="1" smtClean="0"/>
              <a:t>CIM_Realizes</a:t>
            </a:r>
            <a:r>
              <a:rPr lang="en-US" altLang="ja-JP" dirty="0" smtClean="0"/>
              <a:t> associations.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3712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implement Web services, we used WSDL2Java.</a:t>
            </a:r>
          </a:p>
          <a:p>
            <a:r>
              <a:rPr lang="en-US" altLang="ja-JP" dirty="0" smtClean="0"/>
              <a:t>Like CIMPLE, WSDL2Java generates templates of Web services from WSDL files.</a:t>
            </a:r>
          </a:p>
          <a:p>
            <a:r>
              <a:rPr kumimoji="1" lang="en-US" altLang="ja-JP" dirty="0" smtClean="0"/>
              <a:t>The files are also provided by Intel.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There are 23 Web services and 522 operations are defined in total, but we have implemented management logic for 20 operations, which are necessary for several existing management tools.</a:t>
            </a:r>
          </a:p>
          <a:p>
            <a:r>
              <a:rPr lang="en-US" altLang="ja-JP" dirty="0" smtClean="0"/>
              <a:t>These Web services access a VM using the </a:t>
            </a:r>
            <a:r>
              <a:rPr lang="en-US" altLang="ja-JP" dirty="0" err="1" smtClean="0"/>
              <a:t>libvirt</a:t>
            </a:r>
            <a:r>
              <a:rPr lang="en-US" altLang="ja-JP" dirty="0" smtClean="0"/>
              <a:t>-java API.</a:t>
            </a:r>
          </a:p>
          <a:p>
            <a:r>
              <a:rPr kumimoji="1" lang="en-US" altLang="ja-JP" dirty="0" smtClean="0"/>
              <a:t>They returns responses with very complex data structure like this.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682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Recently,</a:t>
            </a:r>
            <a:r>
              <a:rPr kumimoji="1" lang="en-US" altLang="ja-JP" baseline="0" dirty="0" smtClean="0"/>
              <a:t> the number of desktops such as PCs used in enterprises becomes enormous.</a:t>
            </a:r>
          </a:p>
          <a:p>
            <a:r>
              <a:rPr kumimoji="1" lang="en-US" altLang="ja-JP" baseline="0" dirty="0" smtClean="0"/>
              <a:t>Administrators in the IT department have to manage all the desktops in all the departments remotely.</a:t>
            </a:r>
          </a:p>
          <a:p>
            <a:r>
              <a:rPr kumimoji="1" lang="en-US" altLang="ja-JP" baseline="0" dirty="0" smtClean="0"/>
              <a:t>To do so, agent software is installed in desktops.</a:t>
            </a:r>
          </a:p>
          <a:p>
            <a:r>
              <a:rPr kumimoji="1" lang="en-US" altLang="ja-JP" baseline="0" dirty="0" smtClean="0"/>
              <a:t>Then remote management tools install and update software, scan viruses, and perform backups by communicating with the agents.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However, when a desktop is turned off, such agent-based management tools cannot access the desktop at all.</a:t>
            </a:r>
          </a:p>
          <a:p>
            <a:r>
              <a:rPr kumimoji="1" lang="en-US" altLang="ja-JP" dirty="0" smtClean="0"/>
              <a:t>Even when the power is on, they may not be able to manage a desktop if the</a:t>
            </a:r>
            <a:r>
              <a:rPr kumimoji="1" lang="en-US" altLang="ja-JP" baseline="0" dirty="0" smtClean="0"/>
              <a:t> desktop is under system failure or under attacks.</a:t>
            </a:r>
          </a:p>
          <a:p>
            <a:r>
              <a:rPr kumimoji="1" lang="en-US" altLang="ja-JP" baseline="0" dirty="0" smtClean="0"/>
              <a:t>In such a situation, the agent or the operating system may not work correctly.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573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conducted several experiments using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One objective is </a:t>
            </a:r>
            <a:r>
              <a:rPr kumimoji="1" lang="en-US" altLang="ja-JP" dirty="0" smtClean="0"/>
              <a:t>to confirm that management tools for AMT can be used for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  <a:endParaRPr lang="en-US" altLang="ja-JP" dirty="0"/>
          </a:p>
          <a:p>
            <a:r>
              <a:rPr kumimoji="1" lang="en-US" altLang="ja-JP" dirty="0" smtClean="0"/>
              <a:t>The other is to compare the performance of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with that of AMT.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For a physical desktop and a virtual desktop, we used two PCs.</a:t>
            </a:r>
            <a:endParaRPr lang="en-US" altLang="ja-JP" dirty="0" smtClean="0"/>
          </a:p>
          <a:p>
            <a:r>
              <a:rPr lang="en-US" altLang="ja-JP" dirty="0" smtClean="0"/>
              <a:t>To provide a virtual desktop, we created a VM with one virtual CPU and 1 GB of memory.</a:t>
            </a:r>
          </a:p>
          <a:p>
            <a:r>
              <a:rPr kumimoji="1" lang="en-US" altLang="ja-JP" dirty="0" smtClean="0"/>
              <a:t>We ran several</a:t>
            </a:r>
            <a:r>
              <a:rPr kumimoji="1" lang="en-US" altLang="ja-JP" baseline="0" dirty="0" smtClean="0"/>
              <a:t> management tools in another PC.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3437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is a screenshot of Intel System Defense Utility.</a:t>
            </a:r>
          </a:p>
          <a:p>
            <a:r>
              <a:rPr lang="en-US" altLang="ja-JP" dirty="0" smtClean="0"/>
              <a:t>This tab shows hardware information. &lt;click&gt;</a:t>
            </a:r>
          </a:p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returns "Red Hat, Inc." as Manufacturer and "QEMU" as Product.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When this tool connected to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, it sent 97 requests of 26 CIM classes and 5 Web services to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5113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is the tab for power management. </a:t>
            </a:r>
            <a:r>
              <a:rPr kumimoji="1" lang="en-US" altLang="ja-JP" smtClean="0"/>
              <a:t>&lt;click&gt;</a:t>
            </a:r>
            <a:endParaRPr kumimoji="1" lang="en-US" altLang="ja-JP" dirty="0" smtClean="0"/>
          </a:p>
          <a:p>
            <a:r>
              <a:rPr lang="en-US" altLang="ja-JP" dirty="0" smtClean="0"/>
              <a:t>The current power state of a virtual desktop was shown like this.</a:t>
            </a:r>
          </a:p>
          <a:p>
            <a:r>
              <a:rPr kumimoji="1" lang="en-US" altLang="ja-JP" dirty="0" smtClean="0"/>
              <a:t>We could change power state from this tab.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6426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When </a:t>
            </a:r>
            <a:r>
              <a:rPr lang="en-US" altLang="ja-JP" dirty="0"/>
              <a:t>we clicked this button, "Start KVM client", a VNC client </a:t>
            </a:r>
            <a:r>
              <a:rPr lang="en-US" altLang="ja-JP" dirty="0" smtClean="0"/>
              <a:t>started</a:t>
            </a:r>
            <a:r>
              <a:rPr lang="en-US" altLang="ja-JP" baseline="0" dirty="0" smtClean="0"/>
              <a:t> like this.</a:t>
            </a:r>
            <a:endParaRPr lang="ja-JP" altLang="en-US" dirty="0"/>
          </a:p>
          <a:p>
            <a:r>
              <a:rPr kumimoji="1" lang="en-US" altLang="ja-JP" dirty="0" smtClean="0"/>
              <a:t>The client connected to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and could access the virtual desktop.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734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examine the performance of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, we first obtained the AMT version from </a:t>
            </a:r>
            <a:r>
              <a:rPr kumimoji="1" lang="en-US" altLang="ja-JP" dirty="0" err="1" smtClean="0"/>
              <a:t>vAMT</a:t>
            </a:r>
            <a:r>
              <a:rPr kumimoji="1" lang="en-US" altLang="ja-JP" baseline="0" dirty="0" smtClean="0"/>
              <a:t> and AMT.</a:t>
            </a:r>
            <a:endParaRPr kumimoji="1" lang="en-US" altLang="ja-JP" dirty="0" smtClean="0"/>
          </a:p>
          <a:p>
            <a:r>
              <a:rPr lang="en-US" altLang="ja-JP" dirty="0" smtClean="0"/>
              <a:t>We used </a:t>
            </a:r>
            <a:r>
              <a:rPr lang="en-US" altLang="ja-JP" dirty="0" err="1" smtClean="0"/>
              <a:t>WinRM</a:t>
            </a:r>
            <a:r>
              <a:rPr lang="en-US" altLang="ja-JP" dirty="0" smtClean="0"/>
              <a:t>, which is a command line tool for Windows.</a:t>
            </a:r>
          </a:p>
          <a:p>
            <a:r>
              <a:rPr kumimoji="1" lang="en-US" altLang="ja-JP" dirty="0" smtClean="0"/>
              <a:t>This tool sent a WS-Management request by specifying the </a:t>
            </a:r>
            <a:r>
              <a:rPr kumimoji="1" lang="en-US" altLang="ja-JP" dirty="0" err="1" smtClean="0"/>
              <a:t>CIM_SoftwareIdentity</a:t>
            </a:r>
            <a:r>
              <a:rPr kumimoji="1" lang="en-US" altLang="ja-JP" dirty="0" smtClean="0"/>
              <a:t> class.</a:t>
            </a:r>
          </a:p>
          <a:p>
            <a:r>
              <a:rPr lang="en-US" altLang="ja-JP" dirty="0" smtClean="0"/>
              <a:t>It received an instance whose </a:t>
            </a:r>
            <a:r>
              <a:rPr lang="en-US" altLang="ja-JP" dirty="0" err="1" smtClean="0"/>
              <a:t>InstanceID</a:t>
            </a:r>
            <a:r>
              <a:rPr lang="en-US" altLang="ja-JP" dirty="0" smtClean="0"/>
              <a:t> was AMT.</a:t>
            </a:r>
          </a:p>
          <a:p>
            <a:r>
              <a:rPr lang="en-US" altLang="ja-JP" dirty="0" smtClean="0"/>
              <a:t>The instance had several properties including </a:t>
            </a:r>
            <a:r>
              <a:rPr lang="en-US" altLang="ja-JP" dirty="0" err="1" smtClean="0"/>
              <a:t>VersionString</a:t>
            </a:r>
            <a:r>
              <a:rPr lang="en-US" altLang="ja-JP" dirty="0" smtClean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909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For</a:t>
            </a:r>
            <a:r>
              <a:rPr kumimoji="1" lang="en-US" altLang="ja-JP" dirty="0" smtClean="0"/>
              <a:t> the physical desktop with AMT, it took more than 2 seconds in a turned-off PC.</a:t>
            </a:r>
          </a:p>
          <a:p>
            <a:r>
              <a:rPr lang="en-US" altLang="ja-JP" dirty="0" smtClean="0"/>
              <a:t>This is because AMT was in the sleep mode.</a:t>
            </a:r>
          </a:p>
          <a:p>
            <a:r>
              <a:rPr kumimoji="1" lang="en-US" altLang="ja-JP" dirty="0" smtClean="0"/>
              <a:t>The second access was less than 0.4 second.</a:t>
            </a:r>
          </a:p>
          <a:p>
            <a:r>
              <a:rPr kumimoji="1" lang="en-US" altLang="ja-JP" dirty="0" smtClean="0"/>
              <a:t>In</a:t>
            </a:r>
            <a:r>
              <a:rPr kumimoji="1" lang="en-US" altLang="ja-JP" baseline="0" dirty="0" smtClean="0"/>
              <a:t> a turned-on PC, the access time was about 0.1 second.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For the virtual desktop with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, it took less than 0.1 second.</a:t>
            </a:r>
          </a:p>
          <a:p>
            <a:r>
              <a:rPr lang="en-US" altLang="ja-JP" dirty="0" smtClean="0"/>
              <a:t>So,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was always faster than AMT.</a:t>
            </a:r>
          </a:p>
          <a:p>
            <a:r>
              <a:rPr kumimoji="1" lang="en-US" altLang="ja-JP" dirty="0" smtClean="0"/>
              <a:t>This is because the host CPU used by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was faster than the AMT chip.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58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execute more complex operations, we used the </a:t>
            </a:r>
            <a:r>
              <a:rPr kumimoji="1" lang="en-US" altLang="ja-JP" dirty="0" err="1" smtClean="0"/>
              <a:t>AssetDisplay</a:t>
            </a:r>
            <a:r>
              <a:rPr kumimoji="1" lang="en-US" altLang="ja-JP" dirty="0" smtClean="0"/>
              <a:t> command.</a:t>
            </a:r>
          </a:p>
          <a:p>
            <a:r>
              <a:rPr lang="en-US" altLang="ja-JP" dirty="0" smtClean="0"/>
              <a:t>Unlike </a:t>
            </a:r>
            <a:r>
              <a:rPr lang="en-US" altLang="ja-JP" dirty="0" err="1" smtClean="0"/>
              <a:t>WinRM</a:t>
            </a:r>
            <a:r>
              <a:rPr lang="en-US" altLang="ja-JP" dirty="0" smtClean="0"/>
              <a:t>, </a:t>
            </a:r>
            <a:r>
              <a:rPr kumimoji="1" lang="en-US" altLang="ja-JP" dirty="0" err="1" smtClean="0"/>
              <a:t>AssetDisplay</a:t>
            </a:r>
            <a:r>
              <a:rPr kumimoji="1" lang="en-US" altLang="ja-JP" dirty="0" smtClean="0"/>
              <a:t> sent multiple requests for each operation.</a:t>
            </a:r>
          </a:p>
          <a:p>
            <a:r>
              <a:rPr kumimoji="1" lang="en-US" altLang="ja-JP" dirty="0" smtClean="0"/>
              <a:t>We obtained CPU information and turned off a desktop.</a:t>
            </a:r>
          </a:p>
          <a:p>
            <a:endParaRPr lang="en-US" altLang="ja-JP" dirty="0"/>
          </a:p>
          <a:p>
            <a:r>
              <a:rPr lang="en-US" altLang="ja-JP" dirty="0" smtClean="0"/>
              <a:t>For CPU information, the command obtained a device ID, clock speed, </a:t>
            </a:r>
            <a:r>
              <a:rPr lang="en-US" altLang="ja-JP" dirty="0" err="1" smtClean="0"/>
              <a:t>CPUStatus</a:t>
            </a:r>
            <a:r>
              <a:rPr lang="en-US" altLang="ja-JP" dirty="0" smtClean="0"/>
              <a:t>, a manufacturer, and so on.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8354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we obtained such CPU information, AMT was 1.9 times slower than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This is due to searching association information between logical and physical devices and between physical device and physical location.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When we turned the power off,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was still faster than AMT.</a:t>
            </a:r>
          </a:p>
          <a:p>
            <a:r>
              <a:rPr kumimoji="1" lang="en-US" altLang="ja-JP" dirty="0" smtClean="0"/>
              <a:t>But the performance difference was small, which is </a:t>
            </a:r>
            <a:r>
              <a:rPr lang="en-US" altLang="ja-JP" dirty="0" smtClean="0"/>
              <a:t>similar to obtaining the AMT version.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7507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IPMI is also hardware-level management interface and used for server management.</a:t>
            </a:r>
          </a:p>
          <a:p>
            <a:r>
              <a:rPr kumimoji="1" lang="en-US" altLang="ja-JP" dirty="0" smtClean="0"/>
              <a:t>For IPMI, several simulators have been developed.</a:t>
            </a:r>
            <a:endParaRPr kumimoji="1" lang="en-US" altLang="ja-JP" dirty="0"/>
          </a:p>
          <a:p>
            <a:r>
              <a:rPr kumimoji="1" lang="en-US" altLang="ja-JP" dirty="0" err="1" smtClean="0"/>
              <a:t>OpenIPMI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lanserv</a:t>
            </a:r>
            <a:r>
              <a:rPr kumimoji="1" lang="en-US" altLang="ja-JP" dirty="0" smtClean="0"/>
              <a:t> communicates with a virtual IPMI device of QEMU-KVM.</a:t>
            </a:r>
          </a:p>
          <a:p>
            <a:r>
              <a:rPr lang="en-US" altLang="ja-JP" dirty="0" smtClean="0"/>
              <a:t>This is used for testing management tools for IPMI.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To manage VMs through CIM, the CIM extension for virtualization </a:t>
            </a:r>
            <a:r>
              <a:rPr lang="en-US" altLang="ja-JP" dirty="0"/>
              <a:t>i</a:t>
            </a:r>
            <a:r>
              <a:rPr lang="en-US" altLang="ja-JP" dirty="0" smtClean="0"/>
              <a:t>s defined.</a:t>
            </a:r>
          </a:p>
          <a:p>
            <a:r>
              <a:rPr kumimoji="1" lang="en-US" altLang="ja-JP" dirty="0" smtClean="0"/>
              <a:t>This enables managing both physical and virtual desktops.</a:t>
            </a:r>
          </a:p>
          <a:p>
            <a:r>
              <a:rPr lang="en-US" altLang="ja-JP" dirty="0" smtClean="0"/>
              <a:t>However, this extension still requires management tools </a:t>
            </a:r>
            <a:r>
              <a:rPr kumimoji="1" lang="en-US" altLang="ja-JP" dirty="0" smtClean="0"/>
              <a:t>differentiates them.</a:t>
            </a:r>
          </a:p>
          <a:p>
            <a:r>
              <a:rPr lang="en-US" altLang="ja-JP" dirty="0" smtClean="0"/>
              <a:t>In addition, AMT does not support this extension.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Finally, VMware Horizon View, Microsoft SCCM, and other tools support both physical and virtual desktops.</a:t>
            </a:r>
          </a:p>
          <a:p>
            <a:r>
              <a:rPr kumimoji="1" lang="en-US" altLang="ja-JP" dirty="0" smtClean="0"/>
              <a:t>But they provide only agent-based management.</a:t>
            </a:r>
          </a:p>
          <a:p>
            <a:r>
              <a:rPr lang="en-US" altLang="ja-JP" dirty="0" smtClean="0"/>
              <a:t>We think agent-based management is still useful while the target system is running normally.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5315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conclusion, we proposed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for managing virtual desktops.</a:t>
            </a:r>
          </a:p>
          <a:p>
            <a:r>
              <a:rPr lang="en-US" altLang="ja-JP" dirty="0" err="1" smtClean="0"/>
              <a:t>vAMT</a:t>
            </a:r>
            <a:r>
              <a:rPr lang="en-US" altLang="ja-JP" dirty="0" smtClean="0"/>
              <a:t> provides the same interfaces </a:t>
            </a:r>
            <a:r>
              <a:rPr lang="en-US" altLang="ja-JP" dirty="0" smtClean="0"/>
              <a:t>as </a:t>
            </a:r>
            <a:r>
              <a:rPr lang="en-US" altLang="ja-JP" dirty="0" smtClean="0"/>
              <a:t>AMT for physical desktops.</a:t>
            </a:r>
          </a:p>
          <a:p>
            <a:r>
              <a:rPr kumimoji="1" lang="en-US" altLang="ja-JP" dirty="0" smtClean="0"/>
              <a:t>Using AMT and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enables unified management of both physical and virtual desktops.</a:t>
            </a:r>
          </a:p>
          <a:p>
            <a:r>
              <a:rPr lang="en-US" altLang="ja-JP" dirty="0" smtClean="0"/>
              <a:t>According to our experimental results,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worked well with existing management tools for AMT.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One of our future work is to implement all the CIM providers and Web services.</a:t>
            </a:r>
          </a:p>
          <a:p>
            <a:r>
              <a:rPr kumimoji="1" lang="en-US" altLang="ja-JP" dirty="0" smtClean="0"/>
              <a:t>For example, we need packet filtering to protect virtual desktops under attacks.</a:t>
            </a:r>
          </a:p>
          <a:p>
            <a:r>
              <a:rPr lang="en-US" altLang="ja-JP" dirty="0" smtClean="0"/>
              <a:t>Another is to implement unsupported interfaces.</a:t>
            </a:r>
          </a:p>
          <a:p>
            <a:r>
              <a:rPr lang="en-US" altLang="ja-JP" dirty="0" smtClean="0"/>
              <a:t>Currently, </a:t>
            </a:r>
            <a:r>
              <a:rPr lang="en-US" altLang="ja-JP" dirty="0" err="1" smtClean="0"/>
              <a:t>vAMT</a:t>
            </a:r>
            <a:r>
              <a:rPr lang="en-US" altLang="ja-JP" dirty="0"/>
              <a:t> </a:t>
            </a:r>
            <a:r>
              <a:rPr lang="en-US" altLang="ja-JP" dirty="0" smtClean="0"/>
              <a:t>supports three interfaces, but AMT provides other interfaces such as serial over LAN.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82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improve the manageability of desktops, current PCs for enterprises</a:t>
            </a:r>
            <a:r>
              <a:rPr kumimoji="1" lang="en-US" altLang="ja-JP" baseline="0" dirty="0" smtClean="0"/>
              <a:t> are equipped with Intel Active Management Technology, shortly, AMT.</a:t>
            </a:r>
          </a:p>
          <a:p>
            <a:r>
              <a:rPr kumimoji="1" lang="en-US" altLang="ja-JP" baseline="0" dirty="0" smtClean="0"/>
              <a:t>AMT is one of the core technologies in Intel </a:t>
            </a:r>
            <a:r>
              <a:rPr kumimoji="1" lang="en-US" altLang="ja-JP" baseline="0" dirty="0" err="1" smtClean="0"/>
              <a:t>vPro</a:t>
            </a:r>
            <a:r>
              <a:rPr kumimoji="1" lang="en-US" altLang="ja-JP" baseline="0" dirty="0" smtClean="0"/>
              <a:t> and is implemented as an embedded processor separated from main CPUs.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AMT enables agentless remote management of desktops without depending on installed agents.</a:t>
            </a:r>
          </a:p>
          <a:p>
            <a:r>
              <a:rPr kumimoji="1" lang="en-US" altLang="ja-JP" baseline="0" dirty="0" smtClean="0"/>
              <a:t>So even when a desktop is turned off, management tools for AMT can monitor and control the desktop.</a:t>
            </a:r>
          </a:p>
          <a:p>
            <a:r>
              <a:rPr kumimoji="1" lang="en-US" altLang="ja-JP" baseline="0" dirty="0" smtClean="0"/>
              <a:t>For example, AMT provides hardware information to remote management tools without regard to the power state of a desktop.</a:t>
            </a:r>
          </a:p>
          <a:p>
            <a:r>
              <a:rPr kumimoji="1" lang="en-US" altLang="ja-JP" baseline="0" dirty="0" smtClean="0"/>
              <a:t>It can reboot a desktop when the operating system does not respond.</a:t>
            </a:r>
          </a:p>
          <a:p>
            <a:r>
              <a:rPr kumimoji="1" lang="en-US" altLang="ja-JP" baseline="0" dirty="0" smtClean="0"/>
              <a:t>It also provides remote GUI control.</a:t>
            </a:r>
          </a:p>
          <a:p>
            <a:r>
              <a:rPr kumimoji="1" lang="en-US" altLang="ja-JP" baseline="0" dirty="0" smtClean="0"/>
              <a:t>Under attacks, AMT can restrict network access to a desktop.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043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On the other hand, recently, virtual desktops are emerging.</a:t>
            </a:r>
          </a:p>
          <a:p>
            <a:r>
              <a:rPr kumimoji="1" lang="en-US" altLang="ja-JP" dirty="0" smtClean="0"/>
              <a:t>Unlike physical desktops</a:t>
            </a:r>
            <a:r>
              <a:rPr kumimoji="1" lang="en-US" altLang="ja-JP" baseline="0" dirty="0" smtClean="0"/>
              <a:t> running as client PCs, virtual desktops run as virtual machines (VMs) in server machines.</a:t>
            </a:r>
          </a:p>
          <a:p>
            <a:r>
              <a:rPr kumimoji="1" lang="en-US" altLang="ja-JP" baseline="0" dirty="0" smtClean="0"/>
              <a:t>Users access VMs remotely using remote </a:t>
            </a:r>
            <a:r>
              <a:rPr lang="en-US" altLang="ja-JP" dirty="0" smtClean="0"/>
              <a:t>desktop</a:t>
            </a:r>
            <a:r>
              <a:rPr kumimoji="1" lang="en-US" altLang="ja-JP" baseline="0" dirty="0" smtClean="0"/>
              <a:t> tools.</a:t>
            </a:r>
          </a:p>
          <a:p>
            <a:r>
              <a:rPr kumimoji="1" lang="en-US" altLang="ja-JP" dirty="0" smtClean="0"/>
              <a:t>Only the screen of a VM is displayed in user's device and</a:t>
            </a:r>
            <a:r>
              <a:rPr kumimoji="1" lang="en-US" altLang="ja-JP" baseline="0" dirty="0" smtClean="0"/>
              <a:t> keyboard and mouse inputs are sent to the VM via a network.</a:t>
            </a:r>
            <a:endParaRPr kumimoji="1" lang="en-US" altLang="ja-JP" dirty="0" smtClean="0"/>
          </a:p>
          <a:p>
            <a:r>
              <a:rPr kumimoji="1" lang="en-US" altLang="ja-JP" dirty="0" smtClean="0"/>
              <a:t>In particular, cloud-based virtual desktops are called Desktop</a:t>
            </a:r>
            <a:r>
              <a:rPr kumimoji="1" lang="en-US" altLang="ja-JP" baseline="0" dirty="0" smtClean="0"/>
              <a:t> as a Service.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Virtual desktops enable administrators to consolidate desktops in a small number of servers.</a:t>
            </a:r>
          </a:p>
          <a:p>
            <a:r>
              <a:rPr kumimoji="1" lang="en-US" altLang="ja-JP" baseline="0" dirty="0" smtClean="0"/>
              <a:t>As a result, administrators can maintain desktops more easily.</a:t>
            </a:r>
          </a:p>
          <a:p>
            <a:r>
              <a:rPr kumimoji="1" lang="en-US" altLang="ja-JP" baseline="0" dirty="0" smtClean="0"/>
              <a:t>For example, </a:t>
            </a:r>
            <a:r>
              <a:rPr lang="en-US" altLang="ja-JP" dirty="0" smtClean="0"/>
              <a:t>they can install and update software in VM images managed centrally.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334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Currently, both</a:t>
            </a:r>
            <a:r>
              <a:rPr kumimoji="1" lang="en-US" altLang="ja-JP" baseline="0" dirty="0" smtClean="0"/>
              <a:t> physical and virtual desktops are mixed in many enterprises.</a:t>
            </a:r>
          </a:p>
          <a:p>
            <a:r>
              <a:rPr kumimoji="1" lang="en-US" altLang="ja-JP" baseline="0" dirty="0" smtClean="0"/>
              <a:t>The transition from physical to virtual desktops is in progress.</a:t>
            </a:r>
          </a:p>
          <a:p>
            <a:r>
              <a:rPr kumimoji="1" lang="en-US" altLang="ja-JP" baseline="0" dirty="0" smtClean="0"/>
              <a:t>Even if the transition completes, it is difficult to use virtual desktops in laptop PCs because they can be used in an environment where network is unreachable.</a:t>
            </a:r>
          </a:p>
          <a:p>
            <a:r>
              <a:rPr kumimoji="1" lang="en-US" altLang="ja-JP" baseline="0" dirty="0" smtClean="0"/>
              <a:t>Current virtual desktops are being usable in network-unreachable environments, but the functionality is largely restricted.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such a situation, administrators have to use at least two different management tools to manage two types of desktops.</a:t>
            </a:r>
          </a:p>
          <a:p>
            <a:r>
              <a:rPr kumimoji="1" lang="en-US" altLang="ja-JP" baseline="0" dirty="0" smtClean="0"/>
              <a:t>One is for AMT and the others are for VMs.</a:t>
            </a:r>
          </a:p>
          <a:p>
            <a:r>
              <a:rPr kumimoji="1" lang="en-US" altLang="ja-JP" baseline="0" dirty="0" smtClean="0"/>
              <a:t>AMT is only for physical desktops, so management tools for AMT cannot manage virtual desktops.</a:t>
            </a:r>
          </a:p>
          <a:p>
            <a:r>
              <a:rPr kumimoji="1" lang="en-US" altLang="ja-JP" baseline="0" dirty="0" smtClean="0"/>
              <a:t>In contrast, management tools for virtual desktops cannot manage physical desktops using AMT.</a:t>
            </a:r>
          </a:p>
          <a:p>
            <a:r>
              <a:rPr kumimoji="1" lang="en-US" altLang="ja-JP" baseline="0" dirty="0" smtClean="0"/>
              <a:t>This increases the burden of desktop management.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1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/>
              <a:t>To solve this problem, we propose virtual AMT, shortly, </a:t>
            </a:r>
            <a:r>
              <a:rPr kumimoji="1" lang="en-US" altLang="ja-JP" sz="1200" dirty="0" err="1" smtClean="0"/>
              <a:t>vAMT</a:t>
            </a:r>
            <a:r>
              <a:rPr kumimoji="1" lang="en-US" altLang="ja-JP" sz="1200" dirty="0" smtClean="0"/>
              <a:t>.</a:t>
            </a:r>
          </a:p>
          <a:p>
            <a:r>
              <a:rPr kumimoji="1" lang="en-US" altLang="ja-JP" sz="1200" dirty="0" err="1" smtClean="0"/>
              <a:t>vAMT</a:t>
            </a:r>
            <a:r>
              <a:rPr kumimoji="1" lang="en-US" altLang="ja-JP" sz="1200" dirty="0" smtClean="0"/>
              <a:t> enables administrators to manage virtual desktops</a:t>
            </a:r>
            <a:r>
              <a:rPr kumimoji="1" lang="en-US" altLang="ja-JP" sz="1200" baseline="0" dirty="0" smtClean="0"/>
              <a:t> like physical ones.</a:t>
            </a:r>
          </a:p>
          <a:p>
            <a:r>
              <a:rPr kumimoji="1" lang="en-US" altLang="ja-JP" sz="1200" dirty="0" smtClean="0"/>
              <a:t>It provides the same interfaces</a:t>
            </a:r>
            <a:r>
              <a:rPr kumimoji="1" lang="en-US" altLang="ja-JP" sz="1200" baseline="0" dirty="0" smtClean="0"/>
              <a:t> as those provided by AMT.</a:t>
            </a:r>
          </a:p>
          <a:p>
            <a:r>
              <a:rPr kumimoji="1" lang="en-US" altLang="ja-JP" sz="1200" dirty="0" smtClean="0"/>
              <a:t>In addition, it absorbs differences from physical desktops.</a:t>
            </a:r>
          </a:p>
          <a:p>
            <a:r>
              <a:rPr kumimoji="1" lang="en-US" altLang="ja-JP" sz="1200" dirty="0" smtClean="0"/>
              <a:t>For</a:t>
            </a:r>
            <a:r>
              <a:rPr kumimoji="1" lang="en-US" altLang="ja-JP" sz="1200" baseline="0" dirty="0" smtClean="0"/>
              <a:t> example, PCs have sensors but VMs don't.</a:t>
            </a:r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r>
              <a:rPr kumimoji="1" lang="en-US" altLang="ja-JP" sz="1200" dirty="0" smtClean="0"/>
              <a:t>Using both AMT and </a:t>
            </a:r>
            <a:r>
              <a:rPr kumimoji="1" lang="en-US" altLang="ja-JP" sz="1200" dirty="0" err="1" smtClean="0"/>
              <a:t>vAMT</a:t>
            </a:r>
            <a:r>
              <a:rPr kumimoji="1" lang="en-US" altLang="ja-JP" sz="1200" dirty="0" smtClean="0"/>
              <a:t>, administrators can perform unified management of not only physical desktops but also virtual desktops.</a:t>
            </a:r>
          </a:p>
          <a:p>
            <a:r>
              <a:rPr kumimoji="1" lang="en-US" altLang="ja-JP" sz="1200" dirty="0" smtClean="0"/>
              <a:t>They can use only</a:t>
            </a:r>
            <a:r>
              <a:rPr kumimoji="1" lang="en-US" altLang="ja-JP" sz="1200" baseline="0" dirty="0" smtClean="0"/>
              <a:t> one management tool for AMT.</a:t>
            </a: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54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 are three main interfaces of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dirty="0" smtClean="0"/>
              <a:t>First, WS-Management is used to allow remote management with Common Information Model (CIM) extended for AMT.</a:t>
            </a:r>
          </a:p>
          <a:p>
            <a:r>
              <a:rPr lang="en-US" altLang="ja-JP" dirty="0" smtClean="0"/>
              <a:t>CIM is an open standard that provides a common definition of management information for systems.</a:t>
            </a:r>
          </a:p>
          <a:p>
            <a:r>
              <a:rPr kumimoji="1" lang="en-US" altLang="ja-JP" dirty="0" smtClean="0"/>
              <a:t>The WS-management interface </a:t>
            </a:r>
            <a:r>
              <a:rPr lang="en-US" altLang="ja-JP" dirty="0" smtClean="0"/>
              <a:t>becomes standard from AMT version 6.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Before WS-management is adopted, SOAP is used to allow remote management with Web services.</a:t>
            </a:r>
          </a:p>
          <a:p>
            <a:r>
              <a:rPr kumimoji="1" lang="en-US" altLang="ja-JP" dirty="0" smtClean="0"/>
              <a:t>This interface </a:t>
            </a:r>
            <a:r>
              <a:rPr lang="en-US" altLang="ja-JP" dirty="0" smtClean="0"/>
              <a:t>was deprecated from version 6, but still used by many tools.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Another interface is keyboard/video/mouse (KVM).</a:t>
            </a:r>
          </a:p>
          <a:p>
            <a:r>
              <a:rPr kumimoji="1" lang="en-US" altLang="ja-JP" dirty="0" smtClean="0"/>
              <a:t>This interface allows</a:t>
            </a:r>
            <a:r>
              <a:rPr kumimoji="1" lang="en-US" altLang="ja-JP" baseline="0" dirty="0" smtClean="0"/>
              <a:t> out-of-band remote GUI control with VNC.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870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Using these interfaces, management tools can monitor virtual desktops.</a:t>
            </a:r>
          </a:p>
          <a:p>
            <a:r>
              <a:rPr kumimoji="1" lang="en-US" altLang="ja-JP" dirty="0" smtClean="0"/>
              <a:t>First, a management tool sends a request of WS-Management or SOAP to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For example, the </a:t>
            </a:r>
            <a:r>
              <a:rPr lang="en-US" altLang="ja-JP" dirty="0" err="1" smtClean="0"/>
              <a:t>EnumerateInstances</a:t>
            </a:r>
            <a:r>
              <a:rPr lang="en-US" altLang="ja-JP" dirty="0" smtClean="0"/>
              <a:t> command is used to obtain information of all elements.</a:t>
            </a:r>
          </a:p>
          <a:p>
            <a:r>
              <a:rPr kumimoji="1" lang="en-US" altLang="ja-JP" dirty="0" smtClean="0"/>
              <a:t>The </a:t>
            </a:r>
            <a:r>
              <a:rPr kumimoji="1" lang="en-US" altLang="ja-JP" dirty="0" err="1" smtClean="0"/>
              <a:t>GetInstance</a:t>
            </a:r>
            <a:r>
              <a:rPr kumimoji="1" lang="en-US" altLang="ja-JP" dirty="0" smtClean="0"/>
              <a:t> command is used for a specific element.</a:t>
            </a:r>
          </a:p>
          <a:p>
            <a:r>
              <a:rPr lang="en-US" altLang="ja-JP" dirty="0"/>
              <a:t>Then, </a:t>
            </a:r>
            <a:r>
              <a:rPr lang="en-US" altLang="ja-JP" dirty="0" err="1"/>
              <a:t>vAMT</a:t>
            </a:r>
            <a:r>
              <a:rPr lang="en-US" altLang="ja-JP" dirty="0"/>
              <a:t> returns hardware information on the </a:t>
            </a:r>
            <a:r>
              <a:rPr lang="en-US" altLang="ja-JP" dirty="0" smtClean="0"/>
              <a:t>target </a:t>
            </a:r>
            <a:r>
              <a:rPr lang="en-US" altLang="ja-JP" dirty="0"/>
              <a:t>VM.</a:t>
            </a:r>
          </a:p>
          <a:p>
            <a:r>
              <a:rPr lang="en-US" altLang="ja-JP" dirty="0" smtClean="0"/>
              <a:t>Examples of such information are on virtual </a:t>
            </a:r>
            <a:r>
              <a:rPr lang="en-US" altLang="ja-JP" dirty="0"/>
              <a:t>CPUs, memory, </a:t>
            </a:r>
            <a:r>
              <a:rPr lang="en-US" altLang="ja-JP" dirty="0" smtClean="0"/>
              <a:t>and power state.</a:t>
            </a:r>
          </a:p>
          <a:p>
            <a:endParaRPr lang="en-US" altLang="ja-JP" dirty="0"/>
          </a:p>
          <a:p>
            <a:r>
              <a:rPr lang="en-US" altLang="ja-JP" dirty="0" smtClean="0"/>
              <a:t>When a management tool requests information on non-existent hardware,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emulates it as necessary.</a:t>
            </a:r>
          </a:p>
          <a:p>
            <a:r>
              <a:rPr lang="en-US" altLang="ja-JP" dirty="0" smtClean="0"/>
              <a:t>For example,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returns information of temperature and voltage in the server</a:t>
            </a:r>
            <a:r>
              <a:rPr lang="en-US" altLang="ja-JP" baseline="0" dirty="0" smtClean="0"/>
              <a:t> hardware, instead of the target VM.</a:t>
            </a:r>
            <a:endParaRPr lang="en-US" altLang="ja-JP" dirty="0" smtClean="0"/>
          </a:p>
          <a:p>
            <a:r>
              <a:rPr lang="en-US" altLang="ja-JP" dirty="0" smtClean="0"/>
              <a:t>It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returns the vendor of virtualization software as the manufacturer of a VM.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615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Similarly, management tools can control virtual desktops through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interfaces.</a:t>
            </a:r>
          </a:p>
          <a:p>
            <a:r>
              <a:rPr lang="en-US" altLang="ja-JP" dirty="0" smtClean="0"/>
              <a:t>First, a management tool sends a request for invoking a method to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The method is defined in CIM and examples are power on/off</a:t>
            </a:r>
            <a:r>
              <a:rPr lang="en-US" altLang="ja-JP" dirty="0"/>
              <a:t> </a:t>
            </a:r>
            <a:r>
              <a:rPr lang="en-US" altLang="ja-JP" dirty="0" smtClean="0"/>
              <a:t>and CPU enabling/disabling.</a:t>
            </a:r>
          </a:p>
          <a:p>
            <a:r>
              <a:rPr lang="en-US" altLang="ja-JP" dirty="0" smtClean="0"/>
              <a:t>Then,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changes hardware state of the target VM.</a:t>
            </a:r>
          </a:p>
          <a:p>
            <a:r>
              <a:rPr lang="en-US" altLang="ja-JP" dirty="0" smtClean="0"/>
              <a:t>For example, when it receives the power-cycling request, it reboots the VM.</a:t>
            </a:r>
          </a:p>
          <a:p>
            <a:endParaRPr lang="en-US" altLang="ja-JP" baseline="0" dirty="0" smtClean="0"/>
          </a:p>
          <a:p>
            <a:r>
              <a:rPr lang="en-US" altLang="ja-JP" baseline="0" dirty="0" err="1" smtClean="0"/>
              <a:t>vAMT</a:t>
            </a:r>
            <a:r>
              <a:rPr lang="en-US" altLang="ja-JP" baseline="0" dirty="0" smtClean="0"/>
              <a:t> ignores requests of state changes to non-existent hardware.</a:t>
            </a:r>
          </a:p>
          <a:p>
            <a:r>
              <a:rPr lang="en-US" altLang="ja-JP" baseline="0" dirty="0" smtClean="0"/>
              <a:t>For example, it does not change a fan speed or a </a:t>
            </a:r>
            <a:r>
              <a:rPr lang="en-US" altLang="ja-JP" baseline="0" dirty="0" err="1" smtClean="0"/>
              <a:t>WiFi</a:t>
            </a:r>
            <a:r>
              <a:rPr lang="en-US" altLang="ja-JP" baseline="0" dirty="0" smtClean="0"/>
              <a:t> state because a VM does not have a fan or a </a:t>
            </a:r>
            <a:r>
              <a:rPr lang="en-US" altLang="ja-JP" baseline="0" dirty="0" err="1" smtClean="0"/>
              <a:t>WiFi</a:t>
            </a:r>
            <a:r>
              <a:rPr lang="en-US" altLang="ja-JP" dirty="0" smtClean="0"/>
              <a:t> device.</a:t>
            </a:r>
            <a:endParaRPr lang="en-US" altLang="ja-JP" baseline="0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77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6/30/15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image" Target="../media/image10.jp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676400"/>
            <a:ext cx="7898846" cy="2478088"/>
          </a:xfrm>
        </p:spPr>
        <p:txBody>
          <a:bodyPr anchor="ctr" anchorCtr="0"/>
          <a:lstStyle/>
          <a:p>
            <a:pPr algn="ctr"/>
            <a:r>
              <a:rPr lang="en-US" altLang="ja-JP" dirty="0" smtClean="0">
                <a:latin typeface="Tahoma"/>
              </a:rPr>
              <a:t>Virtual AMT for</a:t>
            </a:r>
            <a:br>
              <a:rPr lang="en-US" altLang="ja-JP" dirty="0" smtClean="0">
                <a:latin typeface="Tahoma"/>
              </a:rPr>
            </a:br>
            <a:r>
              <a:rPr lang="en-US" altLang="ja-JP" dirty="0" smtClean="0">
                <a:latin typeface="Tahoma"/>
              </a:rPr>
              <a:t>Unified Management of</a:t>
            </a:r>
            <a:br>
              <a:rPr lang="en-US" altLang="ja-JP" dirty="0" smtClean="0">
                <a:latin typeface="Tahoma"/>
              </a:rPr>
            </a:br>
            <a:r>
              <a:rPr lang="en-US" altLang="ja-JP" dirty="0" smtClean="0">
                <a:latin typeface="Tahoma"/>
              </a:rPr>
              <a:t>Physical and Virtual Desktops</a:t>
            </a:r>
            <a:endParaRPr kumimoji="1" lang="ja-JP" altLang="en-US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909494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Kenichi Kourai</a:t>
            </a:r>
          </a:p>
          <a:p>
            <a:pPr algn="r"/>
            <a:r>
              <a:rPr kumimoji="1" lang="en-US" altLang="ja-JP" dirty="0" err="1" smtClean="0">
                <a:latin typeface="Tahoma"/>
                <a:cs typeface="Tahoma"/>
              </a:rPr>
              <a:t>Kouki</a:t>
            </a:r>
            <a:r>
              <a:rPr kumimoji="1" lang="en-US" altLang="ja-JP" dirty="0" smtClean="0">
                <a:latin typeface="Tahoma"/>
                <a:cs typeface="Tahoma"/>
              </a:rPr>
              <a:t> </a:t>
            </a:r>
            <a:r>
              <a:rPr kumimoji="1" lang="en-US" altLang="ja-JP" dirty="0" err="1" smtClean="0">
                <a:latin typeface="Tahoma"/>
                <a:cs typeface="Tahoma"/>
              </a:rPr>
              <a:t>Oozono</a:t>
            </a:r>
            <a:endParaRPr kumimoji="1" lang="en-US" altLang="ja-JP" dirty="0" smtClean="0">
              <a:latin typeface="Tahoma"/>
              <a:cs typeface="Tahoma"/>
            </a:endParaRP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Technology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797"/>
    </mc:Choice>
    <mc:Fallback>
      <p:transition xmlns:p14="http://schemas.microsoft.com/office/powerpoint/2010/main" spd="slow" advTm="1679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Out-of-band Remote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provides a VNC server for a VM</a:t>
            </a:r>
          </a:p>
          <a:p>
            <a:pPr lvl="1"/>
            <a:r>
              <a:rPr lang="en-US" altLang="ja-JP" dirty="0" smtClean="0"/>
              <a:t>Obtain the screen of a VM</a:t>
            </a:r>
          </a:p>
          <a:p>
            <a:pPr lvl="1"/>
            <a:r>
              <a:rPr kumimoji="1" lang="en-US" altLang="ja-JP" dirty="0" smtClean="0"/>
              <a:t>Inject keyboard/mouse inputs to a VM</a:t>
            </a:r>
          </a:p>
          <a:p>
            <a:r>
              <a:rPr kumimoji="1" lang="en-US" altLang="ja-JP" dirty="0" smtClean="0"/>
              <a:t>This remote control does not depend on a VM</a:t>
            </a:r>
          </a:p>
          <a:p>
            <a:pPr lvl="1"/>
            <a:r>
              <a:rPr lang="en-US" altLang="ja-JP" dirty="0" smtClean="0"/>
              <a:t>Useful at boot time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Available even if network failure occurs inside a VM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554153" y="4627417"/>
            <a:ext cx="1518324" cy="1413334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21654" y="5017964"/>
            <a:ext cx="983281" cy="6349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VNC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48798" y="605236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ahoma"/>
                <a:ea typeface="ＭＳ Ｐゴシック"/>
                <a:cs typeface="Tahoma"/>
              </a:rPr>
              <a:t>vAMT</a:t>
            </a:r>
            <a:endParaRPr kumimoji="1" lang="ja-JP" altLang="en-US" b="1" dirty="0" smtClean="0">
              <a:latin typeface="Tahoma"/>
              <a:ea typeface="ＭＳ Ｐゴシック"/>
              <a:cs typeface="Tahoma"/>
            </a:endParaRPr>
          </a:p>
        </p:txBody>
      </p:sp>
      <p:grpSp>
        <p:nvGrpSpPr>
          <p:cNvPr id="10" name="図形グループ 9"/>
          <p:cNvGrpSpPr/>
          <p:nvPr/>
        </p:nvGrpSpPr>
        <p:grpSpPr>
          <a:xfrm>
            <a:off x="1332026" y="4943279"/>
            <a:ext cx="1092985" cy="897711"/>
            <a:chOff x="2048853" y="5202953"/>
            <a:chExt cx="1092985" cy="897711"/>
          </a:xfrm>
        </p:grpSpPr>
        <p:grpSp>
          <p:nvGrpSpPr>
            <p:cNvPr id="11" name="グループ化 64"/>
            <p:cNvGrpSpPr/>
            <p:nvPr/>
          </p:nvGrpSpPr>
          <p:grpSpPr>
            <a:xfrm>
              <a:off x="2048853" y="5202953"/>
              <a:ext cx="1092985" cy="897711"/>
              <a:chOff x="2915816" y="4801186"/>
              <a:chExt cx="2379516" cy="1567802"/>
            </a:xfrm>
          </p:grpSpPr>
          <p:sp>
            <p:nvSpPr>
              <p:cNvPr id="15" name="角丸四角形 14"/>
              <p:cNvSpPr/>
              <p:nvPr/>
            </p:nvSpPr>
            <p:spPr>
              <a:xfrm>
                <a:off x="2915816" y="4801186"/>
                <a:ext cx="2379516" cy="1365037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台形 15"/>
              <p:cNvSpPr/>
              <p:nvPr/>
            </p:nvSpPr>
            <p:spPr>
              <a:xfrm>
                <a:off x="3501657" y="6241016"/>
                <a:ext cx="1260588" cy="127972"/>
              </a:xfrm>
              <a:prstGeom prst="trapezoid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3659923" y="6166223"/>
                <a:ext cx="944056" cy="74793"/>
              </a:xfrm>
              <a:prstGeom prst="rect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3024094" y="4895330"/>
                <a:ext cx="2162960" cy="1176747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" name="グループ化 66"/>
            <p:cNvGrpSpPr/>
            <p:nvPr/>
          </p:nvGrpSpPr>
          <p:grpSpPr>
            <a:xfrm>
              <a:off x="2266213" y="5425772"/>
              <a:ext cx="661669" cy="413889"/>
              <a:chOff x="395536" y="4077069"/>
              <a:chExt cx="1072564" cy="792087"/>
            </a:xfrm>
            <a:solidFill>
              <a:schemeClr val="bg1">
                <a:lumMod val="95000"/>
              </a:schemeClr>
            </a:solidFill>
          </p:grpSpPr>
          <p:sp>
            <p:nvSpPr>
              <p:cNvPr id="13" name="正方形/長方形 12"/>
              <p:cNvSpPr/>
              <p:nvPr/>
            </p:nvSpPr>
            <p:spPr>
              <a:xfrm>
                <a:off x="395536" y="4077069"/>
                <a:ext cx="1072564" cy="792087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395536" y="4077070"/>
                <a:ext cx="1072564" cy="63624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9" name="テキスト ボックス 18"/>
          <p:cNvSpPr txBox="1"/>
          <p:nvPr/>
        </p:nvSpPr>
        <p:spPr>
          <a:xfrm>
            <a:off x="1123111" y="5840990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0" name="直線矢印コネクタ 19"/>
          <p:cNvCxnSpPr>
            <a:stCxn id="15" idx="3"/>
            <a:endCxn id="6" idx="1"/>
          </p:cNvCxnSpPr>
          <p:nvPr/>
        </p:nvCxnSpPr>
        <p:spPr>
          <a:xfrm>
            <a:off x="2425011" y="5334084"/>
            <a:ext cx="2396643" cy="1368"/>
          </a:xfrm>
          <a:prstGeom prst="straightConnector1">
            <a:avLst/>
          </a:prstGeom>
          <a:ln>
            <a:solidFill>
              <a:srgbClr val="99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266645" y="4933038"/>
            <a:ext cx="61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VNC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7012768" y="4876641"/>
            <a:ext cx="942311" cy="917621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25" name="Picture 3" descr="C:\Users\kawasho\AppData\Local\Microsoft\Windows\Temporary Internet Files\Content.IE5\9GDS9C5D\MC9003984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662" y="5944714"/>
            <a:ext cx="738318" cy="26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25" b="95313" l="444" r="95556">
                        <a14:foregroundMark x1="39556" y1="77083" x2="39556" y2="77083"/>
                        <a14:foregroundMark x1="41333" y1="82813" x2="41333" y2="82813"/>
                        <a14:foregroundMark x1="30222" y1="78125" x2="30222" y2="78125"/>
                        <a14:foregroundMark x1="7556" y1="58854" x2="7556" y2="58854"/>
                        <a14:foregroundMark x1="3556" y1="59375" x2="3556" y2="59375"/>
                        <a14:foregroundMark x1="60889" y1="6250" x2="60889" y2="6250"/>
                        <a14:foregroundMark x1="58667" y1="3125" x2="58667" y2="3125"/>
                        <a14:foregroundMark x1="95556" y1="23438" x2="95556" y2="23438"/>
                        <a14:foregroundMark x1="58667" y1="92708" x2="58667" y2="92708"/>
                        <a14:foregroundMark x1="62667" y1="95313" x2="62667" y2="95313"/>
                        <a14:foregroundMark x1="32000" y1="38021" x2="32000" y2="38021"/>
                        <a14:foregroundMark x1="18667" y1="45313" x2="18667" y2="45313"/>
                        <a14:foregroundMark x1="30222" y1="30729" x2="30222" y2="30729"/>
                        <a14:foregroundMark x1="22667" y1="41146" x2="22667" y2="41146"/>
                        <a14:foregroundMark x1="24444" y1="39063" x2="24444" y2="39063"/>
                        <a14:foregroundMark x1="56000" y1="7813" x2="56000" y2="7813"/>
                        <a14:foregroundMark x1="53333" y1="8333" x2="53333" y2="8333"/>
                        <a14:foregroundMark x1="68444" y1="5208" x2="68444" y2="5208"/>
                        <a14:foregroundMark x1="70667" y1="6250" x2="70667" y2="6250"/>
                        <a14:foregroundMark x1="69333" y1="3125" x2="69333" y2="3125"/>
                        <a14:foregroundMark x1="63111" y1="4167" x2="63111" y2="4167"/>
                        <a14:foregroundMark x1="56889" y1="5729" x2="56889" y2="5729"/>
                        <a14:foregroundMark x1="58667" y1="7292" x2="58667" y2="7292"/>
                        <a14:foregroundMark x1="60444" y1="10938" x2="60444" y2="10938"/>
                        <a14:foregroundMark x1="22667" y1="43750" x2="22667" y2="43750"/>
                        <a14:foregroundMark x1="23111" y1="41667" x2="23111" y2="41667"/>
                        <a14:foregroundMark x1="26222" y1="39063" x2="26222" y2="39063"/>
                        <a14:foregroundMark x1="28889" y1="36979" x2="28889" y2="36979"/>
                        <a14:foregroundMark x1="28444" y1="44271" x2="28444" y2="44271"/>
                        <a14:foregroundMark x1="26222" y1="41667" x2="26222" y2="41667"/>
                        <a14:foregroundMark x1="26222" y1="41146" x2="25333" y2="43750"/>
                        <a14:foregroundMark x1="24444" y1="46875" x2="24444" y2="46875"/>
                        <a14:foregroundMark x1="58222" y1="33333" x2="58222" y2="33333"/>
                        <a14:foregroundMark x1="70222" y1="32292" x2="70222" y2="32292"/>
                        <a14:foregroundMark x1="70667" y1="30729" x2="70667" y2="30729"/>
                        <a14:foregroundMark x1="67111" y1="30208" x2="67111" y2="30208"/>
                        <a14:foregroundMark x1="80889" y1="16667" x2="80889" y2="16667"/>
                        <a14:foregroundMark x1="84000" y1="17708" x2="84000" y2="17708"/>
                        <a14:foregroundMark x1="84000" y1="19792" x2="84000" y2="19792"/>
                        <a14:foregroundMark x1="81778" y1="21875" x2="81778" y2="21875"/>
                        <a14:foregroundMark x1="54222" y1="76563" x2="54222" y2="76563"/>
                        <a14:foregroundMark x1="56889" y1="54167" x2="56889" y2="54167"/>
                        <a14:foregroundMark x1="61778" y1="47396" x2="61778" y2="47396"/>
                        <a14:foregroundMark x1="62222" y1="45833" x2="62222" y2="45833"/>
                        <a14:foregroundMark x1="61333" y1="94271" x2="61333" y2="94271"/>
                        <a14:foregroundMark x1="58667" y1="93229" x2="58667" y2="93229"/>
                        <a14:foregroundMark x1="60889" y1="93750" x2="60889" y2="93750"/>
                        <a14:foregroundMark x1="50667" y1="93229" x2="50667" y2="93229"/>
                        <a14:foregroundMark x1="61778" y1="95313" x2="61778" y2="95313"/>
                        <a14:foregroundMark x1="6667" y1="63542" x2="6667" y2="63542"/>
                        <a14:foregroundMark x1="889" y1="63542" x2="889" y2="63542"/>
                        <a14:foregroundMark x1="19111" y1="61979" x2="19111" y2="61979"/>
                        <a14:foregroundMark x1="23111" y1="59375" x2="23111" y2="59375"/>
                        <a14:foregroundMark x1="3556" y1="66146" x2="3556" y2="66146"/>
                        <a14:foregroundMark x1="4889" y1="63542" x2="4889" y2="63542"/>
                        <a14:foregroundMark x1="1778" y1="67188" x2="1778" y2="67188"/>
                        <a14:foregroundMark x1="444" y1="68750" x2="444" y2="68750"/>
                        <a14:foregroundMark x1="24000" y1="59375" x2="24000" y2="59375"/>
                        <a14:foregroundMark x1="42222" y1="66667" x2="42222" y2="66667"/>
                        <a14:foregroundMark x1="19111" y1="42188" x2="19111" y2="42188"/>
                        <a14:foregroundMark x1="13778" y1="45833" x2="13778" y2="45833"/>
                        <a14:foregroundMark x1="13333" y1="50521" x2="13333" y2="50521"/>
                        <a14:foregroundMark x1="13778" y1="49479" x2="13778" y2="49479"/>
                        <a14:foregroundMark x1="16889" y1="44792" x2="16889" y2="44792"/>
                        <a14:foregroundMark x1="19111" y1="42708" x2="19111" y2="42708"/>
                        <a14:foregroundMark x1="23111" y1="40625" x2="23111" y2="40625"/>
                        <a14:foregroundMark x1="24444" y1="38021" x2="24444" y2="38021"/>
                        <a14:foregroundMark x1="27556" y1="34375" x2="27556" y2="34375"/>
                        <a14:foregroundMark x1="29333" y1="33854" x2="29333" y2="33854"/>
                        <a14:backgroundMark x1="0" y1="65625" x2="0" y2="65625"/>
                        <a14:backgroundMark x1="14222" y1="44271" x2="14222" y2="44271"/>
                        <a14:backgroundMark x1="12889" y1="47396" x2="12889" y2="47396"/>
                        <a14:backgroundMark x1="13778" y1="45313" x2="13778" y2="453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8228" y="5895353"/>
            <a:ext cx="660128" cy="563309"/>
          </a:xfrm>
          <a:prstGeom prst="rect">
            <a:avLst/>
          </a:prstGeom>
        </p:spPr>
      </p:pic>
      <p:cxnSp>
        <p:nvCxnSpPr>
          <p:cNvPr id="27" name="カギ線コネクタ 26"/>
          <p:cNvCxnSpPr>
            <a:stCxn id="6" idx="3"/>
          </p:cNvCxnSpPr>
          <p:nvPr/>
        </p:nvCxnSpPr>
        <p:spPr>
          <a:xfrm>
            <a:off x="5804935" y="5335452"/>
            <a:ext cx="1050727" cy="87452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86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011"/>
    </mc:Choice>
    <mc:Fallback>
      <p:transition xmlns:p14="http://schemas.microsoft.com/office/powerpoint/2010/main" spd="slow" advTm="7101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</a:t>
            </a:r>
            <a:r>
              <a:rPr lang="en-US" altLang="ja-JP" dirty="0" smtClean="0"/>
              <a:t>Access Turned</a:t>
            </a:r>
            <a:r>
              <a:rPr lang="en-US" altLang="ja-JP" dirty="0"/>
              <a:t>-off VMs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PCs always exist as concrete hardware</a:t>
            </a:r>
          </a:p>
          <a:p>
            <a:pPr lvl="1"/>
            <a:r>
              <a:rPr lang="en-US" altLang="ja-JP" dirty="0" smtClean="0"/>
              <a:t>AMT can access hardware without regard to its power state</a:t>
            </a:r>
          </a:p>
          <a:p>
            <a:pPr lvl="2"/>
            <a:r>
              <a:rPr lang="en-US" altLang="ja-JP" dirty="0" smtClean="0"/>
              <a:t>E.g., </a:t>
            </a:r>
            <a:r>
              <a:rPr lang="en-US" altLang="ja-JP" dirty="0"/>
              <a:t>p</a:t>
            </a:r>
            <a:r>
              <a:rPr lang="en-US" altLang="ja-JP" dirty="0" smtClean="0"/>
              <a:t>ower management, VNC connections</a:t>
            </a:r>
          </a:p>
          <a:p>
            <a:r>
              <a:rPr lang="en-US" altLang="ja-JP" dirty="0" smtClean="0"/>
              <a:t>VMs are </a:t>
            </a:r>
            <a:r>
              <a:rPr lang="en-US" altLang="ja-JP" dirty="0" smtClean="0">
                <a:solidFill>
                  <a:srgbClr val="FF0000"/>
                </a:solidFill>
              </a:rPr>
              <a:t>destroyed</a:t>
            </a:r>
            <a:r>
              <a:rPr lang="en-US" altLang="ja-JP" dirty="0" smtClean="0"/>
              <a:t> after power off</a:t>
            </a:r>
          </a:p>
          <a:p>
            <a:pPr lvl="1"/>
            <a:r>
              <a:rPr lang="en-US" altLang="ja-JP" dirty="0" smtClean="0"/>
              <a:t>The virtualized system can manage only running VMs</a:t>
            </a:r>
          </a:p>
          <a:p>
            <a:pPr lvl="1"/>
            <a:r>
              <a:rPr lang="en-US" altLang="ja-JP" dirty="0" err="1" smtClean="0"/>
              <a:t>vAMT</a:t>
            </a:r>
            <a:r>
              <a:rPr lang="en-US" altLang="ja-JP" dirty="0" smtClean="0"/>
              <a:t> cannot access turned-off VMs</a:t>
            </a:r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4911359" y="5092035"/>
            <a:ext cx="942311" cy="912515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818015" y="5092035"/>
            <a:ext cx="942311" cy="91251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6148073" y="5191558"/>
            <a:ext cx="433389" cy="70558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grpSp>
        <p:nvGrpSpPr>
          <p:cNvPr id="7" name="グループ化 57"/>
          <p:cNvGrpSpPr/>
          <p:nvPr/>
        </p:nvGrpSpPr>
        <p:grpSpPr>
          <a:xfrm>
            <a:off x="1679015" y="5231010"/>
            <a:ext cx="857855" cy="756008"/>
            <a:chOff x="5242295" y="866644"/>
            <a:chExt cx="3247916" cy="2206566"/>
          </a:xfrm>
        </p:grpSpPr>
        <p:sp>
          <p:nvSpPr>
            <p:cNvPr id="8" name="角丸四角形 7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2611135" y="5174163"/>
            <a:ext cx="696767" cy="830387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83118" y="602208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power off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18065" y="6059155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power on/off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45559" y="4804694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40210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461"/>
    </mc:Choice>
    <mc:Fallback>
      <p:transition xmlns:p14="http://schemas.microsoft.com/office/powerpoint/2010/main" spd="slow" advTm="6546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Accessing Turned-off VMs (1/2)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accesses a turned-off VM through its </a:t>
            </a:r>
            <a:r>
              <a:rPr kumimoji="1" lang="en-US" altLang="ja-JP" dirty="0" err="1" smtClean="0"/>
              <a:t>config</a:t>
            </a:r>
            <a:r>
              <a:rPr kumimoji="1" lang="en-US" altLang="ja-JP" dirty="0" smtClean="0"/>
              <a:t> file</a:t>
            </a:r>
          </a:p>
          <a:p>
            <a:pPr lvl="1"/>
            <a:r>
              <a:rPr lang="en-US" altLang="ja-JP" dirty="0" smtClean="0"/>
              <a:t>Obtain hardware information written in the </a:t>
            </a:r>
            <a:r>
              <a:rPr lang="en-US" altLang="ja-JP" dirty="0" err="1" smtClean="0"/>
              <a:t>config</a:t>
            </a:r>
            <a:r>
              <a:rPr lang="en-US" altLang="ja-JP" dirty="0" smtClean="0"/>
              <a:t> file</a:t>
            </a:r>
          </a:p>
          <a:p>
            <a:pPr lvl="2"/>
            <a:r>
              <a:rPr lang="en-US" altLang="ja-JP" dirty="0" smtClean="0"/>
              <a:t>E.g., virtual CPUs, memory</a:t>
            </a:r>
          </a:p>
          <a:p>
            <a:pPr lvl="1"/>
            <a:r>
              <a:rPr lang="en-US" altLang="ja-JP" dirty="0" smtClean="0"/>
              <a:t>Create</a:t>
            </a:r>
            <a:r>
              <a:rPr kumimoji="1" lang="en-US" altLang="ja-JP" dirty="0" smtClean="0"/>
              <a:t> a VM from the </a:t>
            </a:r>
            <a:r>
              <a:rPr kumimoji="1" lang="en-US" altLang="ja-JP" dirty="0" err="1" smtClean="0"/>
              <a:t>config</a:t>
            </a:r>
            <a:r>
              <a:rPr kumimoji="1" lang="en-US" altLang="ja-JP" dirty="0" smtClean="0"/>
              <a:t> file when power on</a:t>
            </a:r>
          </a:p>
          <a:p>
            <a:r>
              <a:rPr lang="en-US" altLang="ja-JP" dirty="0" err="1" smtClean="0"/>
              <a:t>vAMT</a:t>
            </a:r>
            <a:r>
              <a:rPr lang="en-US" altLang="ja-JP" dirty="0" smtClean="0"/>
              <a:t> integrates information from a running VM and a </a:t>
            </a:r>
            <a:r>
              <a:rPr lang="en-US" altLang="ja-JP" dirty="0" err="1" smtClean="0"/>
              <a:t>config</a:t>
            </a:r>
            <a:r>
              <a:rPr lang="en-US" altLang="ja-JP" dirty="0" smtClean="0"/>
              <a:t> file seamlessly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4639787" y="5078642"/>
            <a:ext cx="1239343" cy="897603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>
                <a:solidFill>
                  <a:schemeClr val="tx1"/>
                </a:solidFill>
                <a:latin typeface="Tahoma"/>
                <a:cs typeface="Tahoma"/>
              </a:rPr>
              <a:t>vAMT</a:t>
            </a:r>
            <a:endParaRPr kumimoji="1" lang="ja-JP" altLang="en-US" b="1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6831685" y="5723508"/>
            <a:ext cx="522368" cy="604252"/>
          </a:xfrm>
          <a:prstGeom prst="foldedCorner">
            <a:avLst>
              <a:gd name="adj" fmla="val 30392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46529" y="5681429"/>
            <a:ext cx="799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config</a:t>
            </a:r>
            <a:endParaRPr kumimoji="1" lang="en-US" altLang="ja-JP" dirty="0" smtClean="0">
              <a:latin typeface="Tahoma"/>
              <a:ea typeface="ＭＳ Ｐゴシック"/>
              <a:cs typeface="Tahoma"/>
            </a:endParaRP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5879130" y="5020498"/>
            <a:ext cx="716977" cy="39429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endCxn id="6" idx="1"/>
          </p:cNvCxnSpPr>
          <p:nvPr/>
        </p:nvCxnSpPr>
        <p:spPr>
          <a:xfrm>
            <a:off x="5879130" y="5681429"/>
            <a:ext cx="952555" cy="3442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図形グループ 25"/>
          <p:cNvGrpSpPr/>
          <p:nvPr/>
        </p:nvGrpSpPr>
        <p:grpSpPr>
          <a:xfrm>
            <a:off x="2141036" y="5136639"/>
            <a:ext cx="1092985" cy="897711"/>
            <a:chOff x="2048853" y="5202953"/>
            <a:chExt cx="1092985" cy="897711"/>
          </a:xfrm>
        </p:grpSpPr>
        <p:grpSp>
          <p:nvGrpSpPr>
            <p:cNvPr id="15" name="グループ化 64"/>
            <p:cNvGrpSpPr/>
            <p:nvPr/>
          </p:nvGrpSpPr>
          <p:grpSpPr>
            <a:xfrm>
              <a:off x="2048853" y="5202953"/>
              <a:ext cx="1092985" cy="897711"/>
              <a:chOff x="2915816" y="4801186"/>
              <a:chExt cx="2379516" cy="1567802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915816" y="4801186"/>
                <a:ext cx="2379516" cy="1365037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3501657" y="6241016"/>
                <a:ext cx="1260588" cy="127972"/>
              </a:xfrm>
              <a:prstGeom prst="trapezoid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3659923" y="6166223"/>
                <a:ext cx="944056" cy="74793"/>
              </a:xfrm>
              <a:prstGeom prst="rect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角丸四角形 18"/>
              <p:cNvSpPr/>
              <p:nvPr/>
            </p:nvSpPr>
            <p:spPr>
              <a:xfrm>
                <a:off x="3024094" y="4895330"/>
                <a:ext cx="2162960" cy="1176747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" name="グループ化 66"/>
            <p:cNvGrpSpPr/>
            <p:nvPr/>
          </p:nvGrpSpPr>
          <p:grpSpPr>
            <a:xfrm>
              <a:off x="2266213" y="5425772"/>
              <a:ext cx="661669" cy="413889"/>
              <a:chOff x="395536" y="4077069"/>
              <a:chExt cx="1072564" cy="792087"/>
            </a:xfrm>
            <a:solidFill>
              <a:schemeClr val="bg1">
                <a:lumMod val="95000"/>
              </a:schemeClr>
            </a:solidFill>
          </p:grpSpPr>
          <p:sp>
            <p:nvSpPr>
              <p:cNvPr id="21" name="正方形/長方形 20"/>
              <p:cNvSpPr/>
              <p:nvPr/>
            </p:nvSpPr>
            <p:spPr>
              <a:xfrm>
                <a:off x="395536" y="4077069"/>
                <a:ext cx="1072564" cy="792087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395536" y="4077070"/>
                <a:ext cx="1072564" cy="63624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3" name="テキスト ボックス 22"/>
          <p:cNvSpPr txBox="1"/>
          <p:nvPr/>
        </p:nvSpPr>
        <p:spPr>
          <a:xfrm>
            <a:off x="549383" y="5251626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5" name="直線矢印コネクタ 24"/>
          <p:cNvCxnSpPr>
            <a:stCxn id="16" idx="3"/>
            <a:endCxn id="4" idx="1"/>
          </p:cNvCxnSpPr>
          <p:nvPr/>
        </p:nvCxnSpPr>
        <p:spPr>
          <a:xfrm>
            <a:off x="3234021" y="5527444"/>
            <a:ext cx="1405766" cy="0"/>
          </a:xfrm>
          <a:prstGeom prst="straightConnector1">
            <a:avLst/>
          </a:prstGeom>
          <a:ln>
            <a:solidFill>
              <a:srgbClr val="99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6596107" y="4625874"/>
            <a:ext cx="1046136" cy="789248"/>
          </a:xfrm>
          <a:prstGeom prst="roundRect">
            <a:avLst/>
          </a:prstGeom>
          <a:solidFill>
            <a:srgbClr val="FFFFFF"/>
          </a:solidFill>
          <a:ln>
            <a:solidFill>
              <a:srgbClr val="000000"/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0202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734"/>
    </mc:Choice>
    <mc:Fallback>
      <p:transition xmlns:p14="http://schemas.microsoft.com/office/powerpoint/2010/main" spd="slow" advTm="4973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Accessing Turned-off VMs </a:t>
            </a:r>
            <a:r>
              <a:rPr lang="en-US" altLang="ja-JP" dirty="0" smtClean="0"/>
              <a:t>(2/</a:t>
            </a:r>
            <a:r>
              <a:rPr lang="en-US" altLang="ja-JP" dirty="0"/>
              <a:t>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vAMT</a:t>
            </a:r>
            <a:r>
              <a:rPr lang="en-US" altLang="ja-JP" dirty="0"/>
              <a:t> </a:t>
            </a:r>
            <a:r>
              <a:rPr lang="en-US" altLang="ja-JP" dirty="0" smtClean="0"/>
              <a:t>uses a </a:t>
            </a:r>
            <a:r>
              <a:rPr lang="en-US" altLang="ja-JP" dirty="0"/>
              <a:t>VNC </a:t>
            </a:r>
            <a:r>
              <a:rPr lang="en-US" altLang="ja-JP" dirty="0" smtClean="0"/>
              <a:t>proxy to access a VM</a:t>
            </a:r>
            <a:endParaRPr lang="en-US" altLang="ja-JP" dirty="0"/>
          </a:p>
          <a:p>
            <a:pPr lvl="1"/>
            <a:r>
              <a:rPr lang="en-US" altLang="ja-JP" dirty="0" smtClean="0"/>
              <a:t>The VNC proxy handles access to a turned-off VM</a:t>
            </a:r>
          </a:p>
          <a:p>
            <a:pPr lvl="2"/>
            <a:r>
              <a:rPr lang="en-US" altLang="ja-JP" dirty="0" smtClean="0"/>
              <a:t>Return </a:t>
            </a:r>
            <a:r>
              <a:rPr lang="en-US" altLang="ja-JP" dirty="0"/>
              <a:t>a dummy black screen</a:t>
            </a:r>
          </a:p>
          <a:p>
            <a:pPr lvl="2"/>
            <a:r>
              <a:rPr lang="en-US" altLang="ja-JP" dirty="0"/>
              <a:t>Ignore keyboard/mount </a:t>
            </a:r>
            <a:r>
              <a:rPr lang="en-US" altLang="ja-JP" dirty="0" smtClean="0"/>
              <a:t>inputs</a:t>
            </a:r>
          </a:p>
          <a:p>
            <a:pPr lvl="1"/>
            <a:r>
              <a:rPr lang="en-US" altLang="ja-JP" dirty="0" smtClean="0"/>
              <a:t>It redirects requests to a VNC server for a running VM</a:t>
            </a:r>
          </a:p>
          <a:p>
            <a:r>
              <a:rPr lang="en-US" altLang="ja-JP" dirty="0" err="1" smtClean="0"/>
              <a:t>vAMT</a:t>
            </a:r>
            <a:r>
              <a:rPr lang="en-US" altLang="ja-JP" dirty="0" smtClean="0"/>
              <a:t> switches emulation and redirection automatically</a:t>
            </a: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574636" y="4677589"/>
            <a:ext cx="3001055" cy="1413334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71669" y="5071476"/>
            <a:ext cx="983281" cy="6349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VNC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proxy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24868" y="5071476"/>
            <a:ext cx="983281" cy="6349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VNC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01311" y="610587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ahoma"/>
                <a:ea typeface="ＭＳ Ｐゴシック"/>
                <a:cs typeface="Tahoma"/>
              </a:rPr>
              <a:t>vAMT</a:t>
            </a:r>
            <a:endParaRPr kumimoji="1" lang="ja-JP" altLang="en-US" b="1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0" name="直線矢印コネクタ 9"/>
          <p:cNvCxnSpPr>
            <a:stCxn id="6" idx="3"/>
          </p:cNvCxnSpPr>
          <p:nvPr/>
        </p:nvCxnSpPr>
        <p:spPr>
          <a:xfrm>
            <a:off x="6308149" y="5388964"/>
            <a:ext cx="704619" cy="212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図形グループ 10"/>
          <p:cNvGrpSpPr/>
          <p:nvPr/>
        </p:nvGrpSpPr>
        <p:grpSpPr>
          <a:xfrm>
            <a:off x="1332026" y="4996791"/>
            <a:ext cx="1092985" cy="897711"/>
            <a:chOff x="2048853" y="5202953"/>
            <a:chExt cx="1092985" cy="897711"/>
          </a:xfrm>
        </p:grpSpPr>
        <p:grpSp>
          <p:nvGrpSpPr>
            <p:cNvPr id="12" name="グループ化 64"/>
            <p:cNvGrpSpPr/>
            <p:nvPr/>
          </p:nvGrpSpPr>
          <p:grpSpPr>
            <a:xfrm>
              <a:off x="2048853" y="5202953"/>
              <a:ext cx="1092985" cy="897711"/>
              <a:chOff x="2915816" y="4801186"/>
              <a:chExt cx="2379516" cy="1567802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915816" y="4801186"/>
                <a:ext cx="2379516" cy="1365037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3501657" y="6241016"/>
                <a:ext cx="1260588" cy="127972"/>
              </a:xfrm>
              <a:prstGeom prst="trapezoid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3659923" y="6166223"/>
                <a:ext cx="944056" cy="74793"/>
              </a:xfrm>
              <a:prstGeom prst="rect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角丸四角形 18"/>
              <p:cNvSpPr/>
              <p:nvPr/>
            </p:nvSpPr>
            <p:spPr>
              <a:xfrm>
                <a:off x="3024094" y="4895330"/>
                <a:ext cx="2162960" cy="1176747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" name="グループ化 66"/>
            <p:cNvGrpSpPr/>
            <p:nvPr/>
          </p:nvGrpSpPr>
          <p:grpSpPr>
            <a:xfrm>
              <a:off x="2266213" y="5425772"/>
              <a:ext cx="661669" cy="413889"/>
              <a:chOff x="395536" y="4077069"/>
              <a:chExt cx="1072564" cy="792087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正方形/長方形 13"/>
              <p:cNvSpPr/>
              <p:nvPr/>
            </p:nvSpPr>
            <p:spPr>
              <a:xfrm>
                <a:off x="395536" y="4077069"/>
                <a:ext cx="1072564" cy="792087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395536" y="4077070"/>
                <a:ext cx="1072564" cy="63624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0" name="テキスト ボックス 19"/>
          <p:cNvSpPr txBox="1"/>
          <p:nvPr/>
        </p:nvSpPr>
        <p:spPr>
          <a:xfrm>
            <a:off x="1123111" y="5894502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1" name="直線矢印コネクタ 20"/>
          <p:cNvCxnSpPr>
            <a:stCxn id="16" idx="3"/>
            <a:endCxn id="5" idx="1"/>
          </p:cNvCxnSpPr>
          <p:nvPr/>
        </p:nvCxnSpPr>
        <p:spPr>
          <a:xfrm>
            <a:off x="2425011" y="5387596"/>
            <a:ext cx="1446658" cy="1368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5" idx="3"/>
            <a:endCxn id="6" idx="1"/>
          </p:cNvCxnSpPr>
          <p:nvPr/>
        </p:nvCxnSpPr>
        <p:spPr>
          <a:xfrm>
            <a:off x="4854950" y="5388964"/>
            <a:ext cx="469918" cy="0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角丸四角形 21"/>
          <p:cNvSpPr/>
          <p:nvPr/>
        </p:nvSpPr>
        <p:spPr>
          <a:xfrm>
            <a:off x="7012768" y="4989152"/>
            <a:ext cx="1046136" cy="789248"/>
          </a:xfrm>
          <a:prstGeom prst="roundRect">
            <a:avLst/>
          </a:prstGeom>
          <a:solidFill>
            <a:srgbClr val="FFFFFF"/>
          </a:solidFill>
          <a:ln>
            <a:solidFill>
              <a:srgbClr val="000000"/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5036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613"/>
    </mc:Choice>
    <mc:Fallback>
      <p:transition xmlns:p14="http://schemas.microsoft.com/office/powerpoint/2010/main" spd="slow" advTm="3761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</a:t>
            </a:r>
            <a:r>
              <a:rPr lang="en-US" altLang="ja-JP" dirty="0" smtClean="0"/>
              <a:t>Manage Migrated VMs?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VM can be </a:t>
            </a:r>
            <a:r>
              <a:rPr lang="en-US" altLang="ja-JP" dirty="0"/>
              <a:t>migrated to </a:t>
            </a:r>
            <a:r>
              <a:rPr lang="en-US" altLang="ja-JP" dirty="0" smtClean="0"/>
              <a:t>another host</a:t>
            </a:r>
            <a:endParaRPr lang="en-US" altLang="ja-JP" dirty="0"/>
          </a:p>
          <a:p>
            <a:pPr lvl="1"/>
            <a:r>
              <a:rPr lang="en-US" altLang="ja-JP" dirty="0"/>
              <a:t>Attached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is not migrated together</a:t>
            </a:r>
          </a:p>
          <a:p>
            <a:r>
              <a:rPr lang="en-US" altLang="ja-JP" dirty="0" smtClean="0"/>
              <a:t>Possible approaches</a:t>
            </a:r>
          </a:p>
          <a:p>
            <a:pPr lvl="1"/>
            <a:r>
              <a:rPr lang="en-US" altLang="ja-JP" dirty="0" smtClean="0"/>
              <a:t>Restart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at the destination host</a:t>
            </a:r>
          </a:p>
          <a:p>
            <a:pPr lvl="2"/>
            <a:r>
              <a:rPr lang="en-US" altLang="ja-JP" dirty="0" smtClean="0"/>
              <a:t>Existing network connections to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are tore down</a:t>
            </a:r>
          </a:p>
          <a:p>
            <a:pPr lvl="1"/>
            <a:r>
              <a:rPr lang="en-US" altLang="ja-JP" dirty="0" err="1"/>
              <a:t>vAMT</a:t>
            </a:r>
            <a:r>
              <a:rPr lang="en-US" altLang="ja-JP" dirty="0"/>
              <a:t> remotely </a:t>
            </a:r>
            <a:r>
              <a:rPr lang="en-US" altLang="ja-JP" dirty="0" smtClean="0"/>
              <a:t>accesses </a:t>
            </a:r>
            <a:r>
              <a:rPr lang="en-US" altLang="ja-JP" dirty="0"/>
              <a:t>a migrated VM</a:t>
            </a:r>
          </a:p>
          <a:p>
            <a:pPr lvl="2"/>
            <a:r>
              <a:rPr kumimoji="1" lang="en-US" altLang="ja-JP" dirty="0" smtClean="0"/>
              <a:t>The source host cannot be shut down forever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033951" y="4885221"/>
            <a:ext cx="2944511" cy="1471129"/>
          </a:xfrm>
          <a:prstGeom prst="rect">
            <a:avLst/>
          </a:prstGeom>
          <a:solidFill>
            <a:srgbClr val="FFD9C8"/>
          </a:soli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351941" y="5298835"/>
            <a:ext cx="850059" cy="609671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err="1" smtClean="0">
                <a:solidFill>
                  <a:schemeClr val="tx1"/>
                </a:solidFill>
                <a:latin typeface="Tahoma"/>
                <a:cs typeface="Tahoma"/>
              </a:rPr>
              <a:t>vAMT</a:t>
            </a:r>
            <a:endParaRPr kumimoji="1" lang="ja-JP" altLang="en-US" b="1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0" name="直線矢印コネクタ 19"/>
          <p:cNvCxnSpPr>
            <a:stCxn id="19" idx="3"/>
          </p:cNvCxnSpPr>
          <p:nvPr/>
        </p:nvCxnSpPr>
        <p:spPr>
          <a:xfrm>
            <a:off x="2202000" y="5603671"/>
            <a:ext cx="5121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833909" y="6356350"/>
            <a:ext cx="135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114313" y="4885221"/>
            <a:ext cx="2944511" cy="1471129"/>
          </a:xfrm>
          <a:prstGeom prst="rect">
            <a:avLst/>
          </a:prstGeom>
          <a:solidFill>
            <a:srgbClr val="FFD9C8"/>
          </a:soli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85671" y="6356350"/>
            <a:ext cx="18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714195" y="5169488"/>
            <a:ext cx="942311" cy="865327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1977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853"/>
    </mc:Choice>
    <mc:Fallback>
      <p:transition xmlns:p14="http://schemas.microsoft.com/office/powerpoint/2010/main" spd="slow" advTm="7285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9587E-6 -4.92821E-6 L 0.44231 -4.9282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Managing Migrated VMs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Run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in another VM and co-migrate </a:t>
            </a:r>
            <a:r>
              <a:rPr lang="en-US" altLang="ja-JP" dirty="0" err="1" smtClean="0"/>
              <a:t>vAMT</a:t>
            </a:r>
            <a:r>
              <a:rPr lang="en-US" altLang="ja-JP" dirty="0" smtClean="0"/>
              <a:t> with a target VM</a:t>
            </a:r>
          </a:p>
          <a:p>
            <a:pPr lvl="1"/>
            <a:r>
              <a:rPr kumimoji="1" lang="en-US" altLang="ja-JP" dirty="0" smtClean="0"/>
              <a:t>Network connections to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are maintained</a:t>
            </a:r>
          </a:p>
          <a:p>
            <a:pPr lvl="1"/>
            <a:r>
              <a:rPr lang="en-US" altLang="ja-JP" dirty="0" smtClean="0"/>
              <a:t>The source host can be shut down</a:t>
            </a:r>
          </a:p>
          <a:p>
            <a:r>
              <a:rPr kumimoji="1" lang="en-US" altLang="ja-JP" dirty="0" smtClean="0"/>
              <a:t>D-MORE </a:t>
            </a:r>
            <a:r>
              <a:rPr kumimoji="1" lang="en-US" altLang="ja-JP" sz="2400" dirty="0" smtClean="0"/>
              <a:t>[Kawahara et al.'14] enables synchronized co-migration of two VMs</a:t>
            </a:r>
          </a:p>
          <a:p>
            <a:pPr lvl="1"/>
            <a:r>
              <a:rPr lang="en-US" altLang="ja-JP" dirty="0" smtClean="0"/>
              <a:t>Solve timing issues</a:t>
            </a:r>
            <a:endParaRPr kumimoji="1" lang="en-US" altLang="ja-JP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033951" y="4885221"/>
            <a:ext cx="2944511" cy="1471129"/>
          </a:xfrm>
          <a:prstGeom prst="rect">
            <a:avLst/>
          </a:prstGeom>
          <a:solidFill>
            <a:srgbClr val="FFD9C8"/>
          </a:solidFill>
          <a:ln w="19050" cmpd="sng">
            <a:solidFill>
              <a:srgbClr val="FF8E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33909" y="6356350"/>
            <a:ext cx="135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14313" y="4885221"/>
            <a:ext cx="2944511" cy="1471129"/>
          </a:xfrm>
          <a:prstGeom prst="rect">
            <a:avLst/>
          </a:prstGeom>
          <a:solidFill>
            <a:srgbClr val="FFD9C8"/>
          </a:solidFill>
          <a:ln w="19050" cmpd="sng">
            <a:solidFill>
              <a:srgbClr val="FF8E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85671" y="6356350"/>
            <a:ext cx="18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grpSp>
        <p:nvGrpSpPr>
          <p:cNvPr id="26" name="図形グループ 25"/>
          <p:cNvGrpSpPr/>
          <p:nvPr/>
        </p:nvGrpSpPr>
        <p:grpSpPr>
          <a:xfrm>
            <a:off x="1349385" y="5169488"/>
            <a:ext cx="2307121" cy="865327"/>
            <a:chOff x="1349385" y="5169488"/>
            <a:chExt cx="2307121" cy="865327"/>
          </a:xfrm>
        </p:grpSpPr>
        <p:sp>
          <p:nvSpPr>
            <p:cNvPr id="16" name="角丸四角形 15"/>
            <p:cNvSpPr/>
            <p:nvPr/>
          </p:nvSpPr>
          <p:spPr>
            <a:xfrm>
              <a:off x="2714195" y="5169488"/>
              <a:ext cx="942311" cy="865327"/>
            </a:xfrm>
            <a:prstGeom prst="round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VM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1349385" y="5169488"/>
              <a:ext cx="942311" cy="865327"/>
            </a:xfrm>
            <a:prstGeom prst="round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449778" y="5399867"/>
              <a:ext cx="752222" cy="404569"/>
            </a:xfrm>
            <a:prstGeom prst="roundRect">
              <a:avLst/>
            </a:prstGeom>
            <a:solidFill>
              <a:srgbClr val="B0E2FF"/>
            </a:solidFill>
            <a:ln>
              <a:solidFill>
                <a:srgbClr val="3366F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b="1" dirty="0" err="1" smtClean="0">
                  <a:solidFill>
                    <a:schemeClr val="tx1"/>
                  </a:solidFill>
                  <a:latin typeface="Tahoma"/>
                  <a:cs typeface="Tahoma"/>
                </a:rPr>
                <a:t>vAMT</a:t>
              </a:r>
              <a:endParaRPr kumimoji="1" lang="ja-JP" altLang="en-US" b="1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cxnSp>
          <p:nvCxnSpPr>
            <p:cNvPr id="12" name="直線矢印コネクタ 11"/>
            <p:cNvCxnSpPr>
              <a:stCxn id="11" idx="3"/>
              <a:endCxn id="16" idx="1"/>
            </p:cNvCxnSpPr>
            <p:nvPr/>
          </p:nvCxnSpPr>
          <p:spPr>
            <a:xfrm>
              <a:off x="2202000" y="5602152"/>
              <a:ext cx="51219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70433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371"/>
    </mc:Choice>
    <mc:Fallback>
      <p:transition xmlns:p14="http://schemas.microsoft.com/office/powerpoint/2010/main" spd="slow" advTm="5037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2049E-6 -4.92821E-6 L 0.44595 -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7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System Architecture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5245997" y="2258086"/>
            <a:ext cx="1011953" cy="23031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libvirtd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753699" y="4147829"/>
            <a:ext cx="1484346" cy="41029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QEMU-KVM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0" name="直線矢印コネクタ 59"/>
          <p:cNvCxnSpPr>
            <a:endCxn id="43" idx="1"/>
          </p:cNvCxnSpPr>
          <p:nvPr/>
        </p:nvCxnSpPr>
        <p:spPr>
          <a:xfrm>
            <a:off x="6257950" y="4352979"/>
            <a:ext cx="495749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角丸四角形 64"/>
          <p:cNvSpPr/>
          <p:nvPr/>
        </p:nvSpPr>
        <p:spPr>
          <a:xfrm>
            <a:off x="1003766" y="1792272"/>
            <a:ext cx="3769244" cy="4055655"/>
          </a:xfrm>
          <a:prstGeom prst="roundRect">
            <a:avLst/>
          </a:prstGeom>
          <a:solidFill>
            <a:srgbClr val="B0E2FF"/>
          </a:solidFill>
          <a:ln w="3810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592218" y="585753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ahoma"/>
                <a:ea typeface="ＭＳ Ｐゴシック"/>
                <a:cs typeface="Tahoma"/>
              </a:rPr>
              <a:t>vAMT</a:t>
            </a:r>
            <a:endParaRPr kumimoji="1" lang="ja-JP" altLang="en-US" b="1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80" name="カギ線コネクタ 79"/>
          <p:cNvCxnSpPr>
            <a:stCxn id="59" idx="3"/>
            <a:endCxn id="43" idx="2"/>
          </p:cNvCxnSpPr>
          <p:nvPr/>
        </p:nvCxnSpPr>
        <p:spPr>
          <a:xfrm flipV="1">
            <a:off x="4316585" y="4558128"/>
            <a:ext cx="3179287" cy="695788"/>
          </a:xfrm>
          <a:prstGeom prst="bentConnector2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>
            <a:endCxn id="5" idx="2"/>
          </p:cNvCxnSpPr>
          <p:nvPr/>
        </p:nvCxnSpPr>
        <p:spPr>
          <a:xfrm flipV="1">
            <a:off x="2184770" y="5572042"/>
            <a:ext cx="0" cy="654822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>
            <a:endCxn id="59" idx="2"/>
          </p:cNvCxnSpPr>
          <p:nvPr/>
        </p:nvCxnSpPr>
        <p:spPr>
          <a:xfrm flipV="1">
            <a:off x="3740649" y="5449142"/>
            <a:ext cx="0" cy="777722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角丸四角形 11"/>
          <p:cNvSpPr/>
          <p:nvPr/>
        </p:nvSpPr>
        <p:spPr>
          <a:xfrm>
            <a:off x="6753699" y="2258086"/>
            <a:ext cx="1484346" cy="1722618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75156" y="2276872"/>
            <a:ext cx="1423709" cy="228125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18387" y="4916582"/>
            <a:ext cx="1332765" cy="65546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Apache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web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6316" y="3738803"/>
            <a:ext cx="1136918" cy="65546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WS-Man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06316" y="3236969"/>
            <a:ext cx="1138156" cy="3674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CIMOM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506316" y="2439352"/>
            <a:ext cx="1138156" cy="655459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CIM providers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024608" y="3074327"/>
            <a:ext cx="1423710" cy="148380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64712" y="4026791"/>
            <a:ext cx="1138156" cy="3674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Axis2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64712" y="3236969"/>
            <a:ext cx="1138156" cy="655459"/>
          </a:xfrm>
          <a:prstGeom prst="rect">
            <a:avLst/>
          </a:prstGeom>
          <a:solidFill>
            <a:srgbClr val="FFD5D5"/>
          </a:solidFill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Web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services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3" name="直線矢印コネクタ 12"/>
          <p:cNvCxnSpPr>
            <a:stCxn id="5" idx="0"/>
            <a:endCxn id="6" idx="2"/>
          </p:cNvCxnSpPr>
          <p:nvPr/>
        </p:nvCxnSpPr>
        <p:spPr>
          <a:xfrm flipH="1" flipV="1">
            <a:off x="2074775" y="4394263"/>
            <a:ext cx="109995" cy="52231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5" idx="0"/>
            <a:endCxn id="10" idx="2"/>
          </p:cNvCxnSpPr>
          <p:nvPr/>
        </p:nvCxnSpPr>
        <p:spPr>
          <a:xfrm flipV="1">
            <a:off x="2184770" y="4394263"/>
            <a:ext cx="1549020" cy="52231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298398" y="1885671"/>
            <a:ext cx="155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OpenPegasus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19366" y="2693757"/>
            <a:ext cx="91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Tomcat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164712" y="5058689"/>
            <a:ext cx="1151873" cy="39045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rfbproxy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2776387" y="2603217"/>
            <a:ext cx="2442617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11" idx="3"/>
          </p:cNvCxnSpPr>
          <p:nvPr/>
        </p:nvCxnSpPr>
        <p:spPr>
          <a:xfrm>
            <a:off x="4302868" y="3564699"/>
            <a:ext cx="943129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83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369"/>
    </mc:Choice>
    <mc:Fallback>
      <p:transition xmlns:p14="http://schemas.microsoft.com/office/powerpoint/2010/main" spd="slow" advTm="6236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CIM Providers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CIMPLE generates templates of CIM providers from MOF files</a:t>
            </a:r>
          </a:p>
          <a:p>
            <a:pPr lvl="1"/>
            <a:r>
              <a:rPr kumimoji="1" lang="en-US" altLang="ja-JP" dirty="0" smtClean="0"/>
              <a:t>The MOF files are provided by Intel</a:t>
            </a:r>
          </a:p>
          <a:p>
            <a:pPr lvl="2"/>
            <a:r>
              <a:rPr kumimoji="1" lang="en-US" altLang="ja-JP" dirty="0" smtClean="0"/>
              <a:t>Include the definitions of CIM classes</a:t>
            </a:r>
          </a:p>
          <a:p>
            <a:r>
              <a:rPr lang="en-US" altLang="ja-JP" dirty="0" smtClean="0"/>
              <a:t>We have implemented 39/264 providers</a:t>
            </a:r>
          </a:p>
          <a:p>
            <a:pPr lvl="1"/>
            <a:r>
              <a:rPr lang="en-US" altLang="ja-JP" dirty="0" smtClean="0"/>
              <a:t>CIM providers access a VM using </a:t>
            </a:r>
            <a:r>
              <a:rPr lang="en-US" altLang="ja-JP" dirty="0" err="1" smtClean="0"/>
              <a:t>libvirt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9250" y="4441524"/>
            <a:ext cx="5864068" cy="1477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ourier"/>
                <a:ea typeface="ＭＳ Ｐゴシック"/>
                <a:cs typeface="Courier"/>
              </a:rPr>
              <a:t>class </a:t>
            </a:r>
            <a:r>
              <a:rPr lang="en-US" altLang="ja-JP" dirty="0" err="1">
                <a:latin typeface="Courier"/>
                <a:ea typeface="ＭＳ Ｐゴシック"/>
                <a:cs typeface="Courier"/>
              </a:rPr>
              <a:t>CIM_Processor</a:t>
            </a:r>
            <a:r>
              <a:rPr lang="en-US" altLang="ja-JP" dirty="0">
                <a:latin typeface="Courier"/>
                <a:ea typeface="ＭＳ Ｐゴシック"/>
                <a:cs typeface="Courier"/>
              </a:rPr>
              <a:t> : </a:t>
            </a:r>
            <a:r>
              <a:rPr lang="en-US" altLang="ja-JP" dirty="0" err="1">
                <a:latin typeface="Courier"/>
                <a:ea typeface="ＭＳ Ｐゴシック"/>
                <a:cs typeface="Courier"/>
              </a:rPr>
              <a:t>CIM_LogicalDevice</a:t>
            </a:r>
            <a:r>
              <a:rPr lang="en-US" altLang="ja-JP" dirty="0">
                <a:latin typeface="Courier"/>
                <a:ea typeface="ＭＳ Ｐゴシック"/>
                <a:cs typeface="Courier"/>
              </a:rPr>
              <a:t> 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{</a:t>
            </a:r>
          </a:p>
          <a:p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  uint16 </a:t>
            </a:r>
            <a:r>
              <a:rPr lang="en-US" altLang="ja-JP" dirty="0" err="1" smtClean="0">
                <a:latin typeface="Courier"/>
                <a:ea typeface="ＭＳ Ｐゴシック"/>
                <a:cs typeface="Courier"/>
              </a:rPr>
              <a:t>CPUStatus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;</a:t>
            </a:r>
          </a:p>
          <a:p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  uint32 </a:t>
            </a:r>
            <a:r>
              <a:rPr lang="en-US" altLang="ja-JP" dirty="0" err="1" smtClean="0">
                <a:latin typeface="Courier"/>
                <a:ea typeface="ＭＳ Ｐゴシック"/>
                <a:cs typeface="Courier"/>
              </a:rPr>
              <a:t>EnableDevice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(</a:t>
            </a:r>
            <a:r>
              <a:rPr lang="en-US" altLang="ja-JP" dirty="0" err="1" smtClean="0">
                <a:latin typeface="Courier"/>
                <a:ea typeface="ＭＳ Ｐゴシック"/>
                <a:cs typeface="Courier"/>
              </a:rPr>
              <a:t>boolean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 </a:t>
            </a:r>
            <a:r>
              <a:rPr lang="en-US" altLang="ja-JP" dirty="0">
                <a:latin typeface="Courier"/>
                <a:ea typeface="ＭＳ Ｐゴシック"/>
                <a:cs typeface="Courier"/>
              </a:rPr>
              <a:t>Enabled)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;</a:t>
            </a:r>
          </a:p>
          <a:p>
            <a:r>
              <a:rPr lang="en-US" altLang="ja-JP" dirty="0">
                <a:latin typeface="Courier"/>
                <a:ea typeface="ＭＳ Ｐゴシック"/>
                <a:cs typeface="Courier"/>
              </a:rPr>
              <a:t> 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   ...</a:t>
            </a:r>
            <a:endParaRPr lang="en-US" altLang="ja-JP" dirty="0">
              <a:latin typeface="Courier"/>
              <a:ea typeface="ＭＳ Ｐゴシック"/>
              <a:cs typeface="Courier"/>
            </a:endParaRPr>
          </a:p>
          <a:p>
            <a:r>
              <a:rPr lang="en-US" altLang="ja-JP" dirty="0">
                <a:latin typeface="Courier"/>
                <a:ea typeface="ＭＳ Ｐゴシック"/>
                <a:cs typeface="Courier"/>
              </a:rPr>
              <a:t>}</a:t>
            </a:r>
            <a:r>
              <a:rPr lang="en-US" altLang="ja-JP" dirty="0" smtClean="0">
                <a:latin typeface="Courier"/>
                <a:ea typeface="ＭＳ Ｐゴシック"/>
                <a:cs typeface="Courier"/>
              </a:rPr>
              <a:t>;</a:t>
            </a:r>
            <a:endParaRPr lang="en-US" altLang="ja-JP" dirty="0">
              <a:latin typeface="Courier"/>
              <a:ea typeface="ＭＳ Ｐゴシック"/>
              <a:cs typeface="Courier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6607790" y="4733820"/>
            <a:ext cx="650707" cy="587789"/>
          </a:xfrm>
          <a:prstGeom prst="rightArrow">
            <a:avLst>
              <a:gd name="adj1" fmla="val 49719"/>
              <a:gd name="adj2" fmla="val 5000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23212" y="4565879"/>
            <a:ext cx="1133490" cy="892183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CIM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Provider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64333" y="4315207"/>
            <a:ext cx="95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CIMPLE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8" name="図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0370" y="5688552"/>
            <a:ext cx="947738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右矢印 8"/>
          <p:cNvSpPr/>
          <p:nvPr/>
        </p:nvSpPr>
        <p:spPr>
          <a:xfrm rot="19041817">
            <a:off x="7112290" y="5520751"/>
            <a:ext cx="419811" cy="63082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56193" y="6140196"/>
            <a:ext cx="125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implement</a:t>
            </a:r>
          </a:p>
        </p:txBody>
      </p:sp>
    </p:spTree>
    <p:extLst>
      <p:ext uri="{BB962C8B-B14F-4D97-AF65-F5344CB8AC3E}">
        <p14:creationId xmlns:p14="http://schemas.microsoft.com/office/powerpoint/2010/main" val="374808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964"/>
    </mc:Choice>
    <mc:Fallback>
      <p:transition xmlns:p14="http://schemas.microsoft.com/office/powerpoint/2010/main" spd="slow" advTm="6796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Types of CIM Providers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Instance provider</a:t>
            </a:r>
          </a:p>
          <a:p>
            <a:pPr lvl="1"/>
            <a:r>
              <a:rPr kumimoji="1" lang="en-US" altLang="ja-JP" dirty="0" smtClean="0"/>
              <a:t>Manage multiple instances with different properties for a CIM class</a:t>
            </a:r>
          </a:p>
          <a:p>
            <a:r>
              <a:rPr lang="en-US" altLang="ja-JP" dirty="0" smtClean="0"/>
              <a:t>Association provider</a:t>
            </a:r>
          </a:p>
          <a:p>
            <a:pPr lvl="1"/>
            <a:r>
              <a:rPr lang="en-US" altLang="ja-JP" dirty="0" smtClean="0"/>
              <a:t>Manage</a:t>
            </a:r>
            <a:r>
              <a:rPr kumimoji="1" lang="en-US" altLang="ja-JP" dirty="0" smtClean="0"/>
              <a:t> the relationship between instances of different CIM classes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6454" y="4283544"/>
            <a:ext cx="259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CIM_Processor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 provider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34533" y="4662957"/>
            <a:ext cx="2056077" cy="164695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96582" y="5146780"/>
            <a:ext cx="1531980" cy="37294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CPU 0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96582" y="5696124"/>
            <a:ext cx="1531980" cy="37294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CPU 1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62251" y="4293625"/>
            <a:ext cx="2066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CIM_Chip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 provider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5242" y="4716971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instances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384188" y="4662957"/>
            <a:ext cx="2056077" cy="164695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46237" y="5156861"/>
            <a:ext cx="1531980" cy="37294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Chip 0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646237" y="5696124"/>
            <a:ext cx="1531980" cy="37294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Chip 1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74897" y="4716971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instances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59984" y="4283544"/>
            <a:ext cx="243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CIM_Realizes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 provider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73418" y="4662957"/>
            <a:ext cx="2056077" cy="164695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5467" y="5156861"/>
            <a:ext cx="1531980" cy="3729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5467" y="5696124"/>
            <a:ext cx="1531980" cy="3729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3" name="直線コネクタ 22"/>
          <p:cNvCxnSpPr>
            <a:stCxn id="6" idx="3"/>
            <a:endCxn id="19" idx="1"/>
          </p:cNvCxnSpPr>
          <p:nvPr/>
        </p:nvCxnSpPr>
        <p:spPr>
          <a:xfrm>
            <a:off x="2528562" y="5333255"/>
            <a:ext cx="1306905" cy="1008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7" idx="3"/>
            <a:endCxn id="20" idx="1"/>
          </p:cNvCxnSpPr>
          <p:nvPr/>
        </p:nvCxnSpPr>
        <p:spPr>
          <a:xfrm>
            <a:off x="2528562" y="5882599"/>
            <a:ext cx="1306905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19" idx="3"/>
            <a:endCxn id="14" idx="1"/>
          </p:cNvCxnSpPr>
          <p:nvPr/>
        </p:nvCxnSpPr>
        <p:spPr>
          <a:xfrm>
            <a:off x="5367447" y="5343336"/>
            <a:ext cx="127879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20" idx="3"/>
            <a:endCxn id="15" idx="1"/>
          </p:cNvCxnSpPr>
          <p:nvPr/>
        </p:nvCxnSpPr>
        <p:spPr>
          <a:xfrm>
            <a:off x="5367447" y="5882599"/>
            <a:ext cx="127879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831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943"/>
    </mc:Choice>
    <mc:Fallback>
      <p:transition xmlns:p14="http://schemas.microsoft.com/office/powerpoint/2010/main" spd="slow" advTm="639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Web Services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WSDL2Java generates templates of Web services from WSDL files</a:t>
            </a:r>
          </a:p>
          <a:p>
            <a:pPr lvl="1"/>
            <a:r>
              <a:rPr lang="en-US" altLang="ja-JP" dirty="0" smtClean="0"/>
              <a:t>The WSDL files are also provided by Intel</a:t>
            </a:r>
            <a:endParaRPr kumimoji="1" lang="en-US" altLang="ja-JP" dirty="0" smtClean="0"/>
          </a:p>
          <a:p>
            <a:r>
              <a:rPr lang="en-US" altLang="ja-JP" dirty="0" smtClean="0"/>
              <a:t>We have implemented</a:t>
            </a:r>
            <a:br>
              <a:rPr lang="en-US" altLang="ja-JP" dirty="0" smtClean="0"/>
            </a:br>
            <a:r>
              <a:rPr lang="en-US" altLang="ja-JP" dirty="0" smtClean="0"/>
              <a:t>20/522 operations</a:t>
            </a:r>
          </a:p>
          <a:p>
            <a:pPr lvl="1"/>
            <a:r>
              <a:rPr kumimoji="1" lang="en-US" altLang="ja-JP" dirty="0" smtClean="0"/>
              <a:t>Web services access a VM</a:t>
            </a:r>
            <a:br>
              <a:rPr kumimoji="1" lang="en-US" altLang="ja-JP" dirty="0" smtClean="0"/>
            </a:br>
            <a:r>
              <a:rPr kumimoji="1" lang="en-US" altLang="ja-JP" dirty="0" smtClean="0"/>
              <a:t>using </a:t>
            </a:r>
            <a:r>
              <a:rPr kumimoji="1" lang="en-US" altLang="ja-JP" dirty="0" err="1" smtClean="0"/>
              <a:t>libvirt</a:t>
            </a:r>
            <a:r>
              <a:rPr kumimoji="1" lang="en-US" altLang="ja-JP" dirty="0" smtClean="0"/>
              <a:t>-java</a:t>
            </a:r>
          </a:p>
          <a:p>
            <a:pPr lvl="1"/>
            <a:r>
              <a:rPr lang="en-US" altLang="ja-JP" dirty="0" smtClean="0"/>
              <a:t>They returns responses with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complex data structure</a:t>
            </a:r>
          </a:p>
        </p:txBody>
      </p:sp>
      <p:pic>
        <p:nvPicPr>
          <p:cNvPr id="4" name="図 3" descr="cbfilter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799" y="3072464"/>
            <a:ext cx="3745561" cy="341439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90315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372"/>
    </mc:Choice>
    <mc:Fallback>
      <p:transition xmlns:p14="http://schemas.microsoft.com/office/powerpoint/2010/main" spd="slow" advTm="423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Desktop Management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number of desktop PCs becomes enormous</a:t>
            </a:r>
          </a:p>
          <a:p>
            <a:pPr lvl="1"/>
            <a:r>
              <a:rPr kumimoji="1" lang="en-US" altLang="ja-JP" dirty="0" smtClean="0"/>
              <a:t>Admins manage them remotely</a:t>
            </a:r>
          </a:p>
          <a:p>
            <a:pPr lvl="1"/>
            <a:r>
              <a:rPr kumimoji="1" lang="en-US" altLang="ja-JP" dirty="0" smtClean="0"/>
              <a:t>Agent software is installed in desktops</a:t>
            </a:r>
          </a:p>
          <a:p>
            <a:r>
              <a:rPr lang="en-US" altLang="ja-JP" dirty="0" smtClean="0"/>
              <a:t>Agent-based management tools cannot access </a:t>
            </a:r>
            <a:r>
              <a:rPr lang="en-US" altLang="ja-JP" dirty="0" smtClean="0">
                <a:solidFill>
                  <a:srgbClr val="FF0000"/>
                </a:solidFill>
              </a:rPr>
              <a:t>turned-off</a:t>
            </a:r>
            <a:r>
              <a:rPr lang="en-US" altLang="ja-JP" dirty="0" smtClean="0"/>
              <a:t> desktops</a:t>
            </a:r>
          </a:p>
          <a:p>
            <a:pPr lvl="1"/>
            <a:r>
              <a:rPr lang="en-US" altLang="ja-JP" dirty="0" smtClean="0"/>
              <a:t>Or desktops</a:t>
            </a:r>
            <a:r>
              <a:rPr kumimoji="1" lang="en-US" altLang="ja-JP" dirty="0" smtClean="0"/>
              <a:t> under system failures or attacks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2378925" y="6141693"/>
            <a:ext cx="4805669" cy="1458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グループ化 62"/>
          <p:cNvGrpSpPr/>
          <p:nvPr/>
        </p:nvGrpSpPr>
        <p:grpSpPr>
          <a:xfrm>
            <a:off x="3240841" y="4965394"/>
            <a:ext cx="927478" cy="801320"/>
            <a:chOff x="5242295" y="866644"/>
            <a:chExt cx="3247916" cy="2206566"/>
          </a:xfrm>
        </p:grpSpPr>
        <p:sp>
          <p:nvSpPr>
            <p:cNvPr id="40" name="角丸四角形 39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5516664" y="1110076"/>
              <a:ext cx="2689076" cy="1446266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42" name="台形 41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4248952" y="4974302"/>
            <a:ext cx="920799" cy="804259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ourier"/>
              <a:cs typeface="Courier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331075" y="5182207"/>
            <a:ext cx="750861" cy="383604"/>
          </a:xfrm>
          <a:prstGeom prst="rect">
            <a:avLst/>
          </a:prstGeom>
          <a:solidFill>
            <a:srgbClr val="8FBC8F"/>
          </a:solidFill>
          <a:ln w="19050" cmpd="sng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agent</a:t>
            </a:r>
            <a:endParaRPr kumimoji="1" lang="ja-JP" altLang="en-US" sz="16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grpSp>
        <p:nvGrpSpPr>
          <p:cNvPr id="24" name="グループ化 39"/>
          <p:cNvGrpSpPr/>
          <p:nvPr/>
        </p:nvGrpSpPr>
        <p:grpSpPr>
          <a:xfrm>
            <a:off x="5729846" y="4965394"/>
            <a:ext cx="927478" cy="801320"/>
            <a:chOff x="5242295" y="866644"/>
            <a:chExt cx="3247916" cy="2206566"/>
          </a:xfrm>
        </p:grpSpPr>
        <p:sp>
          <p:nvSpPr>
            <p:cNvPr id="30" name="角丸四角形 29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5531694" y="1110073"/>
              <a:ext cx="2599575" cy="1475548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32" name="台形 31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6720016" y="4962455"/>
            <a:ext cx="920798" cy="804259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ourier"/>
              <a:cs typeface="Courier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808842" y="5182207"/>
            <a:ext cx="751504" cy="383604"/>
          </a:xfrm>
          <a:prstGeom prst="rect">
            <a:avLst/>
          </a:prstGeom>
          <a:solidFill>
            <a:srgbClr val="8FBC8F"/>
          </a:solidFill>
          <a:ln w="19050" cmpd="sng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  <a:latin typeface="Tahoma"/>
                <a:cs typeface="Tahoma"/>
              </a:rPr>
              <a:t>agent</a:t>
            </a:r>
            <a:endParaRPr kumimoji="1" lang="ja-JP" altLang="en-US" sz="1600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cxnSp>
        <p:nvCxnSpPr>
          <p:cNvPr id="12" name="直線矢印コネクタ 11"/>
          <p:cNvCxnSpPr>
            <a:endCxn id="39" idx="2"/>
          </p:cNvCxnSpPr>
          <p:nvPr/>
        </p:nvCxnSpPr>
        <p:spPr>
          <a:xfrm flipV="1">
            <a:off x="4706506" y="5565811"/>
            <a:ext cx="0" cy="571934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endCxn id="29" idx="2"/>
          </p:cNvCxnSpPr>
          <p:nvPr/>
        </p:nvCxnSpPr>
        <p:spPr>
          <a:xfrm flipV="1">
            <a:off x="7184594" y="5565811"/>
            <a:ext cx="0" cy="571934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64"/>
          <p:cNvGrpSpPr/>
          <p:nvPr/>
        </p:nvGrpSpPr>
        <p:grpSpPr>
          <a:xfrm>
            <a:off x="1099282" y="5309117"/>
            <a:ext cx="1092985" cy="1031830"/>
            <a:chOff x="2915816" y="4801186"/>
            <a:chExt cx="2379516" cy="1567802"/>
          </a:xfrm>
        </p:grpSpPr>
        <p:sp>
          <p:nvSpPr>
            <p:cNvPr id="20" name="角丸四角形 19"/>
            <p:cNvSpPr/>
            <p:nvPr/>
          </p:nvSpPr>
          <p:spPr>
            <a:xfrm>
              <a:off x="2915816" y="4801186"/>
              <a:ext cx="2379516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21" name="台形 20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3024094" y="4895330"/>
              <a:ext cx="2162960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</p:grpSp>
      <p:grpSp>
        <p:nvGrpSpPr>
          <p:cNvPr id="17" name="グループ化 66"/>
          <p:cNvGrpSpPr/>
          <p:nvPr/>
        </p:nvGrpSpPr>
        <p:grpSpPr>
          <a:xfrm>
            <a:off x="1316642" y="5576150"/>
            <a:ext cx="661669" cy="413889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18" name="正方形/長方形 17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ourier"/>
                <a:cs typeface="Courier"/>
              </a:endParaRP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927497" y="4649449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248421" y="5088179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730722" y="5094048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43043" y="4524638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03892" y="4524638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08911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299"/>
    </mc:Choice>
    <mc:Fallback>
      <p:transition xmlns:p14="http://schemas.microsoft.com/office/powerpoint/2010/main" spd="slow" advTm="5729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Objectives</a:t>
            </a:r>
          </a:p>
          <a:p>
            <a:pPr lvl="1"/>
            <a:r>
              <a:rPr lang="en-US" altLang="ja-JP" dirty="0" smtClean="0"/>
              <a:t>Confirm that tools for AMT can be used for </a:t>
            </a:r>
            <a:r>
              <a:rPr lang="en-US" altLang="ja-JP" dirty="0" err="1" smtClean="0"/>
              <a:t>vAMT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Compare the performance of 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with that of AMT</a:t>
            </a:r>
          </a:p>
        </p:txBody>
      </p:sp>
      <p:grpSp>
        <p:nvGrpSpPr>
          <p:cNvPr id="5" name="図形グループ 4"/>
          <p:cNvGrpSpPr/>
          <p:nvPr/>
        </p:nvGrpSpPr>
        <p:grpSpPr>
          <a:xfrm>
            <a:off x="1860992" y="4291533"/>
            <a:ext cx="1092985" cy="897711"/>
            <a:chOff x="2048853" y="5202953"/>
            <a:chExt cx="1092985" cy="897711"/>
          </a:xfrm>
        </p:grpSpPr>
        <p:grpSp>
          <p:nvGrpSpPr>
            <p:cNvPr id="6" name="グループ化 64"/>
            <p:cNvGrpSpPr/>
            <p:nvPr/>
          </p:nvGrpSpPr>
          <p:grpSpPr>
            <a:xfrm>
              <a:off x="2048853" y="5202953"/>
              <a:ext cx="1092985" cy="897711"/>
              <a:chOff x="2915816" y="4801186"/>
              <a:chExt cx="2379516" cy="1567802"/>
            </a:xfrm>
          </p:grpSpPr>
          <p:sp>
            <p:nvSpPr>
              <p:cNvPr id="10" name="角丸四角形 9"/>
              <p:cNvSpPr/>
              <p:nvPr/>
            </p:nvSpPr>
            <p:spPr>
              <a:xfrm>
                <a:off x="2915816" y="4801186"/>
                <a:ext cx="2379516" cy="1365037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台形 10"/>
              <p:cNvSpPr/>
              <p:nvPr/>
            </p:nvSpPr>
            <p:spPr>
              <a:xfrm>
                <a:off x="3501657" y="6241016"/>
                <a:ext cx="1260588" cy="127972"/>
              </a:xfrm>
              <a:prstGeom prst="trapezoid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3659923" y="6166223"/>
                <a:ext cx="944056" cy="74793"/>
              </a:xfrm>
              <a:prstGeom prst="rect">
                <a:avLst/>
              </a:prstGeom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角丸四角形 12"/>
              <p:cNvSpPr/>
              <p:nvPr/>
            </p:nvSpPr>
            <p:spPr>
              <a:xfrm>
                <a:off x="3024094" y="4895330"/>
                <a:ext cx="2162960" cy="1176747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22225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66"/>
            <p:cNvGrpSpPr/>
            <p:nvPr/>
          </p:nvGrpSpPr>
          <p:grpSpPr>
            <a:xfrm>
              <a:off x="2266213" y="5425772"/>
              <a:ext cx="661669" cy="413889"/>
              <a:chOff x="395536" y="4077069"/>
              <a:chExt cx="1072564" cy="792087"/>
            </a:xfrm>
            <a:solidFill>
              <a:schemeClr val="bg1">
                <a:lumMod val="95000"/>
              </a:schemeClr>
            </a:solidFill>
          </p:grpSpPr>
          <p:sp>
            <p:nvSpPr>
              <p:cNvPr id="8" name="正方形/長方形 7"/>
              <p:cNvSpPr/>
              <p:nvPr/>
            </p:nvSpPr>
            <p:spPr>
              <a:xfrm>
                <a:off x="395536" y="4077069"/>
                <a:ext cx="1072564" cy="792087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395536" y="4077070"/>
                <a:ext cx="1072564" cy="63624"/>
              </a:xfrm>
              <a:prstGeom prst="rect">
                <a:avLst/>
              </a:prstGeom>
              <a:grpFill/>
              <a:ln w="22225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" name="テキスト ボックス 13"/>
          <p:cNvSpPr txBox="1"/>
          <p:nvPr/>
        </p:nvSpPr>
        <p:spPr>
          <a:xfrm>
            <a:off x="1651282" y="5194608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grpSp>
        <p:nvGrpSpPr>
          <p:cNvPr id="15" name="グループ化 57"/>
          <p:cNvGrpSpPr/>
          <p:nvPr/>
        </p:nvGrpSpPr>
        <p:grpSpPr>
          <a:xfrm>
            <a:off x="4868955" y="3551165"/>
            <a:ext cx="857855" cy="756008"/>
            <a:chOff x="5242295" y="866644"/>
            <a:chExt cx="3247916" cy="2206566"/>
          </a:xfrm>
        </p:grpSpPr>
        <p:sp>
          <p:nvSpPr>
            <p:cNvPr id="16" name="角丸四角形 15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台形 17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01075" y="3494318"/>
            <a:ext cx="696767" cy="830387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5886514" y="3846972"/>
            <a:ext cx="525834" cy="30485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Tahoma"/>
                <a:cs typeface="Tahoma"/>
              </a:rPr>
              <a:t>AMT</a:t>
            </a:r>
            <a:endParaRPr kumimoji="1" lang="ja-JP" altLang="en-US" sz="16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4971646" y="4797151"/>
            <a:ext cx="1519108" cy="1451357"/>
          </a:xfrm>
          <a:prstGeom prst="roundRect">
            <a:avLst>
              <a:gd name="adj" fmla="val 9766"/>
            </a:avLst>
          </a:prstGeom>
          <a:solidFill>
            <a:schemeClr val="bg1"/>
          </a:solidFill>
          <a:ln w="381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8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348" y="5708195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四角形吹き出し 58"/>
          <p:cNvSpPr/>
          <p:nvPr/>
        </p:nvSpPr>
        <p:spPr>
          <a:xfrm>
            <a:off x="7024930" y="3156141"/>
            <a:ext cx="1585670" cy="1080987"/>
          </a:xfrm>
          <a:prstGeom prst="wedgeRectCallout">
            <a:avLst>
              <a:gd name="adj1" fmla="val -96127"/>
              <a:gd name="adj2" fmla="val -907"/>
            </a:avLst>
          </a:prstGeom>
          <a:solidFill>
            <a:srgbClr val="FFFFF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AMT 7.1.4</a:t>
            </a: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Intel Core i7 (3.4 GHz)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2 GB memory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0" name="四角形吹き出し 59"/>
          <p:cNvSpPr/>
          <p:nvPr/>
        </p:nvSpPr>
        <p:spPr>
          <a:xfrm>
            <a:off x="7024930" y="5446615"/>
            <a:ext cx="1585670" cy="970187"/>
          </a:xfrm>
          <a:prstGeom prst="wedgeRectCallout">
            <a:avLst>
              <a:gd name="adj1" fmla="val -76423"/>
              <a:gd name="adj2" fmla="val 11726"/>
            </a:avLst>
          </a:prstGeom>
          <a:solidFill>
            <a:schemeClr val="bg1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Intel Core i7 (2.93 GHz)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4 GB memory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5338382" y="5766902"/>
            <a:ext cx="806354" cy="308465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 smtClean="0">
                <a:solidFill>
                  <a:schemeClr val="tx1"/>
                </a:solidFill>
                <a:latin typeface="Tahoma"/>
                <a:cs typeface="Tahoma"/>
              </a:rPr>
              <a:t>vAMT</a:t>
            </a:r>
            <a:endParaRPr kumimoji="1" lang="ja-JP" altLang="en-US" sz="1600" b="1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321689" y="5002913"/>
            <a:ext cx="823047" cy="62451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1" name="四角形吹き出し 60"/>
          <p:cNvSpPr/>
          <p:nvPr/>
        </p:nvSpPr>
        <p:spPr>
          <a:xfrm>
            <a:off x="7024930" y="4577121"/>
            <a:ext cx="1585670" cy="702240"/>
          </a:xfrm>
          <a:prstGeom prst="wedgeRectCallout">
            <a:avLst>
              <a:gd name="adj1" fmla="val -111382"/>
              <a:gd name="adj2" fmla="val 47193"/>
            </a:avLst>
          </a:prstGeom>
          <a:solidFill>
            <a:schemeClr val="bg1">
              <a:lumMod val="85000"/>
            </a:schemeClr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1 vCPU</a:t>
            </a: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1 GB memory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2" name="四角形吹き出し 61"/>
          <p:cNvSpPr/>
          <p:nvPr/>
        </p:nvSpPr>
        <p:spPr>
          <a:xfrm>
            <a:off x="388826" y="3099294"/>
            <a:ext cx="1585670" cy="1080987"/>
          </a:xfrm>
          <a:prstGeom prst="wedgeRectCallout">
            <a:avLst>
              <a:gd name="adj1" fmla="val 51972"/>
              <a:gd name="adj2" fmla="val 75554"/>
            </a:avLst>
          </a:prstGeom>
          <a:solidFill>
            <a:srgbClr val="FFFFF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Xeon W3550 (3.06 GHz)</a:t>
            </a:r>
            <a:endParaRPr lang="en-US" altLang="ja-JP" sz="1600" dirty="0" smtClean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6 GB memory</a:t>
            </a:r>
            <a:endParaRPr kumimoji="1" lang="ja-JP" altLang="en-US" sz="1600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 flipV="1">
            <a:off x="3171237" y="3930294"/>
            <a:ext cx="1585961" cy="646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>
            <a:off x="3171237" y="4928241"/>
            <a:ext cx="1585961" cy="518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99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495"/>
    </mc:Choice>
    <mc:Fallback>
      <p:transition xmlns:p14="http://schemas.microsoft.com/office/powerpoint/2010/main" spd="slow" advTm="4249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AssetManagemen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44" y="0"/>
            <a:ext cx="8853717" cy="6216623"/>
          </a:xfrm>
          <a:prstGeom prst="rect">
            <a:avLst/>
          </a:prstGeom>
        </p:spPr>
      </p:pic>
      <p:pic>
        <p:nvPicPr>
          <p:cNvPr id="7" name="図 6" descr="AssetManagement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780" y="2517944"/>
            <a:ext cx="6359258" cy="889539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テキスト ボックス 7"/>
          <p:cNvSpPr txBox="1"/>
          <p:nvPr/>
        </p:nvSpPr>
        <p:spPr>
          <a:xfrm>
            <a:off x="829643" y="6361289"/>
            <a:ext cx="7461861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Connection: 97 requests of 26 CIM classes and 5 Web services to </a:t>
            </a:r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vAMT</a:t>
            </a:r>
            <a:endParaRPr lang="en-US" altLang="ja-JP" dirty="0" smtClean="0">
              <a:latin typeface="Tahoma"/>
              <a:ea typeface="ＭＳ Ｐゴシック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4615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456"/>
    </mc:Choice>
    <mc:Fallback>
      <p:transition xmlns:p14="http://schemas.microsoft.com/office/powerpoint/2010/main" spd="slow" advTm="2345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RemoteContro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7" y="228601"/>
            <a:ext cx="8928907" cy="6269418"/>
          </a:xfrm>
          <a:prstGeom prst="rect">
            <a:avLst/>
          </a:prstGeom>
        </p:spPr>
      </p:pic>
      <p:pic>
        <p:nvPicPr>
          <p:cNvPr id="4" name="コンテンツ プレースホルダー 3" descr="RemoteControl2.jpg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" r="483"/>
          <a:stretch>
            <a:fillRect/>
          </a:stretch>
        </p:blipFill>
        <p:spPr>
          <a:xfrm>
            <a:off x="1676825" y="1371600"/>
            <a:ext cx="5782667" cy="3427266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7254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92"/>
    </mc:Choice>
    <mc:Fallback>
      <p:transition xmlns:p14="http://schemas.microsoft.com/office/powerpoint/2010/main" spd="slow" advTm="1269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RemoteKVM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023"/>
            <a:ext cx="9144000" cy="5939327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5520714" y="5813547"/>
            <a:ext cx="1290556" cy="413317"/>
          </a:xfrm>
          <a:prstGeom prst="round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734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70"/>
    </mc:Choice>
    <mc:Fallback>
      <p:transition xmlns:p14="http://schemas.microsoft.com/office/powerpoint/2010/main" spd="slow" advTm="1147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Obtaining the AMT Version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WinRM</a:t>
            </a:r>
            <a:r>
              <a:rPr lang="en-US" altLang="ja-JP" dirty="0" smtClean="0"/>
              <a:t> sent a request for one CIM class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6354" y="4270728"/>
            <a:ext cx="8034246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latin typeface="Courier New"/>
                <a:cs typeface="Courier New"/>
              </a:rPr>
              <a:t>&gt; </a:t>
            </a:r>
            <a:r>
              <a:rPr lang="en-US" altLang="ja-JP" sz="2000" b="1" dirty="0" err="1">
                <a:latin typeface="Courier New"/>
                <a:cs typeface="Courier New"/>
              </a:rPr>
              <a:t>winrm</a:t>
            </a:r>
            <a:r>
              <a:rPr lang="en-US" altLang="ja-JP" sz="2000" b="1" dirty="0">
                <a:latin typeface="Courier New"/>
                <a:cs typeface="Courier New"/>
              </a:rPr>
              <a:t> g cimv2/</a:t>
            </a:r>
            <a:r>
              <a:rPr lang="en-US" altLang="ja-JP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CIM_SoftwareIdentity</a:t>
            </a:r>
            <a:r>
              <a:rPr lang="en-US" altLang="ja-JP" sz="2000" b="1" dirty="0" err="1">
                <a:latin typeface="Courier New"/>
                <a:cs typeface="Courier New"/>
              </a:rPr>
              <a:t>?</a:t>
            </a:r>
            <a:r>
              <a:rPr lang="en-US" altLang="ja-JP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InstanceID</a:t>
            </a:r>
            <a:r>
              <a:rPr lang="en-US" altLang="ja-JP" sz="2000" b="1" dirty="0">
                <a:solidFill>
                  <a:srgbClr val="0000FF"/>
                </a:solidFill>
                <a:latin typeface="Courier New"/>
                <a:cs typeface="Courier New"/>
              </a:rPr>
              <a:t>=AMT</a:t>
            </a:r>
          </a:p>
          <a:p>
            <a:r>
              <a:rPr lang="pl-PL" altLang="ja-JP" sz="2000" b="1" dirty="0">
                <a:latin typeface="Courier New"/>
                <a:cs typeface="Courier New"/>
              </a:rPr>
              <a:t>    -</a:t>
            </a:r>
            <a:r>
              <a:rPr lang="pl-PL" altLang="ja-JP" sz="2000" b="1" dirty="0" err="1">
                <a:latin typeface="Courier New"/>
                <a:cs typeface="Courier New"/>
              </a:rPr>
              <a:t>r:http</a:t>
            </a:r>
            <a:r>
              <a:rPr lang="pl-PL" altLang="ja-JP" sz="2000" b="1" dirty="0">
                <a:latin typeface="Courier New"/>
                <a:cs typeface="Courier New"/>
              </a:rPr>
              <a:t>://192.168.0.173:16992/</a:t>
            </a:r>
            <a:r>
              <a:rPr lang="pl-PL" altLang="ja-JP" sz="2000" b="1" dirty="0" err="1" smtClean="0">
                <a:latin typeface="Courier New"/>
                <a:cs typeface="Courier New"/>
              </a:rPr>
              <a:t>wsman</a:t>
            </a:r>
            <a:endParaRPr lang="pl-PL" altLang="ja-JP" sz="2000" b="1" dirty="0" smtClean="0">
              <a:latin typeface="Courier New"/>
              <a:cs typeface="Courier New"/>
            </a:endParaRPr>
          </a:p>
          <a:p>
            <a:endParaRPr lang="pl-PL" altLang="ja-JP" sz="2000" b="1" dirty="0">
              <a:latin typeface="Courier New"/>
              <a:cs typeface="Courier New"/>
            </a:endParaRPr>
          </a:p>
          <a:p>
            <a:r>
              <a:rPr lang="pl-PL" altLang="ja-JP" sz="2000" b="1" dirty="0" err="1">
                <a:latin typeface="Courier New"/>
                <a:cs typeface="Courier New"/>
              </a:rPr>
              <a:t>CIM_SoftwareIdentity</a:t>
            </a:r>
            <a:endParaRPr lang="pl-PL" altLang="ja-JP" sz="2000" b="1" dirty="0">
              <a:latin typeface="Courier New"/>
              <a:cs typeface="Courier New"/>
            </a:endParaRPr>
          </a:p>
          <a:p>
            <a:r>
              <a:rPr lang="pl-PL" altLang="ja-JP" sz="2000" b="1" dirty="0">
                <a:latin typeface="Courier New"/>
                <a:cs typeface="Courier New"/>
              </a:rPr>
              <a:t>    </a:t>
            </a:r>
            <a:r>
              <a:rPr lang="pl-PL" altLang="ja-JP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InstanceID</a:t>
            </a:r>
            <a:r>
              <a:rPr lang="pl-PL" altLang="ja-JP" sz="2000" b="1" dirty="0">
                <a:solidFill>
                  <a:srgbClr val="0000FF"/>
                </a:solidFill>
                <a:latin typeface="Courier New"/>
                <a:cs typeface="Courier New"/>
              </a:rPr>
              <a:t> = AMT</a:t>
            </a:r>
          </a:p>
          <a:p>
            <a:r>
              <a:rPr lang="pl-PL" altLang="ja-JP" sz="2000" b="1" dirty="0">
                <a:latin typeface="Courier New"/>
                <a:cs typeface="Courier New"/>
              </a:rPr>
              <a:t>    </a:t>
            </a:r>
            <a:r>
              <a:rPr lang="pl-PL" altLang="ja-JP" sz="2000" b="1" dirty="0" err="1">
                <a:latin typeface="Courier New"/>
                <a:cs typeface="Courier New"/>
              </a:rPr>
              <a:t>IsEntity</a:t>
            </a:r>
            <a:r>
              <a:rPr lang="pl-PL" altLang="ja-JP" sz="2000" b="1" dirty="0">
                <a:latin typeface="Courier New"/>
                <a:cs typeface="Courier New"/>
              </a:rPr>
              <a:t> = </a:t>
            </a:r>
            <a:r>
              <a:rPr lang="pl-PL" altLang="ja-JP" sz="2000" b="1" dirty="0" err="1">
                <a:latin typeface="Courier New"/>
                <a:cs typeface="Courier New"/>
              </a:rPr>
              <a:t>true</a:t>
            </a:r>
            <a:endParaRPr lang="pl-PL" altLang="ja-JP" sz="2000" b="1" dirty="0">
              <a:latin typeface="Courier New"/>
              <a:cs typeface="Courier New"/>
            </a:endParaRPr>
          </a:p>
          <a:p>
            <a:r>
              <a:rPr lang="de-DE" altLang="ja-JP" sz="2000" b="1" dirty="0">
                <a:latin typeface="Courier New"/>
                <a:cs typeface="Courier New"/>
              </a:rPr>
              <a:t>    </a:t>
            </a:r>
            <a:r>
              <a:rPr lang="de-DE" altLang="ja-JP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VersionString</a:t>
            </a:r>
            <a:r>
              <a:rPr lang="de-DE" altLang="ja-JP" sz="2000" b="1" dirty="0">
                <a:solidFill>
                  <a:srgbClr val="FF0000"/>
                </a:solidFill>
                <a:latin typeface="Courier New"/>
                <a:cs typeface="Courier New"/>
              </a:rPr>
              <a:t> = 7.1.4</a:t>
            </a:r>
            <a:endParaRPr kumimoji="1" lang="ja-JP" altLang="en-US" sz="2000" b="1" dirty="0" smtClean="0">
              <a:solidFill>
                <a:srgbClr val="FF0000"/>
              </a:solidFill>
              <a:latin typeface="Courier New"/>
              <a:ea typeface="ＭＳ Ｐゴシック"/>
              <a:cs typeface="Courier New"/>
            </a:endParaRPr>
          </a:p>
        </p:txBody>
      </p:sp>
      <p:grpSp>
        <p:nvGrpSpPr>
          <p:cNvPr id="6" name="グループ化 64"/>
          <p:cNvGrpSpPr/>
          <p:nvPr/>
        </p:nvGrpSpPr>
        <p:grpSpPr>
          <a:xfrm>
            <a:off x="1638502" y="2973602"/>
            <a:ext cx="1092985" cy="897711"/>
            <a:chOff x="2915816" y="4801186"/>
            <a:chExt cx="2379516" cy="1567802"/>
          </a:xfrm>
        </p:grpSpPr>
        <p:sp>
          <p:nvSpPr>
            <p:cNvPr id="7" name="角丸四角形 6"/>
            <p:cNvSpPr/>
            <p:nvPr/>
          </p:nvSpPr>
          <p:spPr>
            <a:xfrm>
              <a:off x="2915816" y="4801186"/>
              <a:ext cx="2379516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台形 7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3024094" y="4895330"/>
              <a:ext cx="2162960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66"/>
          <p:cNvGrpSpPr/>
          <p:nvPr/>
        </p:nvGrpSpPr>
        <p:grpSpPr>
          <a:xfrm>
            <a:off x="1855862" y="3196421"/>
            <a:ext cx="661669" cy="413889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13" name="正方形/長方形 12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3232953" y="2400703"/>
            <a:ext cx="2615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GetInstance</a:t>
            </a:r>
            <a:endParaRPr kumimoji="1" lang="en-US" altLang="ja-JP" dirty="0" smtClean="0">
              <a:latin typeface="Tahoma"/>
              <a:ea typeface="ＭＳ Ｐゴシック"/>
              <a:cs typeface="Tahoma"/>
            </a:endParaRP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where </a:t>
            </a:r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InstanceID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=AMT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3011110" y="3196421"/>
            <a:ext cx="3020191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757368" y="2564261"/>
            <a:ext cx="895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WinRM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3011110" y="3506153"/>
            <a:ext cx="3020191" cy="0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6302881" y="2919695"/>
            <a:ext cx="990342" cy="781609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>
                <a:solidFill>
                  <a:schemeClr val="tx1"/>
                </a:solidFill>
                <a:latin typeface="Tahoma"/>
                <a:cs typeface="Tahoma"/>
              </a:rPr>
              <a:t>vAMT</a:t>
            </a:r>
            <a:endParaRPr kumimoji="1" lang="ja-JP" altLang="en-US" b="1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30736" y="3610310"/>
            <a:ext cx="130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Version=...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5714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249"/>
    </mc:Choice>
    <mc:Fallback>
      <p:transition xmlns:p14="http://schemas.microsoft.com/office/powerpoint/2010/main" spd="slow" advTm="3624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Results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Physical desktop with AMT</a:t>
            </a:r>
          </a:p>
          <a:p>
            <a:pPr lvl="1"/>
            <a:r>
              <a:rPr lang="en-US" altLang="ja-JP" dirty="0"/>
              <a:t>More than 2 seconds </a:t>
            </a:r>
            <a:r>
              <a:rPr lang="en-US" altLang="ja-JP" dirty="0" smtClean="0"/>
              <a:t>in </a:t>
            </a:r>
            <a:r>
              <a:rPr lang="en-US" altLang="ja-JP" dirty="0"/>
              <a:t>a turned-off PC</a:t>
            </a:r>
          </a:p>
          <a:p>
            <a:pPr lvl="2"/>
            <a:r>
              <a:rPr lang="en-US" altLang="ja-JP" dirty="0"/>
              <a:t>AMT was in the sleep </a:t>
            </a:r>
            <a:r>
              <a:rPr lang="en-US" altLang="ja-JP" dirty="0" smtClean="0"/>
              <a:t>mode</a:t>
            </a:r>
          </a:p>
          <a:p>
            <a:r>
              <a:rPr lang="en-US" altLang="ja-JP" dirty="0" smtClean="0"/>
              <a:t>Virtual desktop with </a:t>
            </a:r>
            <a:r>
              <a:rPr lang="en-US" altLang="ja-JP" dirty="0" err="1" smtClean="0"/>
              <a:t>vAMT</a:t>
            </a:r>
            <a:endParaRPr lang="en-US" altLang="ja-JP" dirty="0"/>
          </a:p>
          <a:p>
            <a:pPr lvl="1"/>
            <a:r>
              <a:rPr lang="en-US" altLang="ja-JP" dirty="0" err="1"/>
              <a:t>vAMT</a:t>
            </a:r>
            <a:r>
              <a:rPr lang="en-US" altLang="ja-JP" dirty="0"/>
              <a:t> was always faster than AMT</a:t>
            </a:r>
          </a:p>
          <a:p>
            <a:pPr lvl="2"/>
            <a:r>
              <a:rPr lang="en-US" altLang="ja-JP" dirty="0" smtClean="0"/>
              <a:t>The host CPU was faster than the AMT chip</a:t>
            </a:r>
            <a:endParaRPr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603278302"/>
              </p:ext>
            </p:extLst>
          </p:nvPr>
        </p:nvGraphicFramePr>
        <p:xfrm>
          <a:off x="727218" y="4402591"/>
          <a:ext cx="7763821" cy="2492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599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415"/>
    </mc:Choice>
    <mc:Fallback>
      <p:transition xmlns:p14="http://schemas.microsoft.com/office/powerpoint/2010/main" spd="slow" advTm="4241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Complex Operations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AssetDisplay</a:t>
            </a:r>
            <a:r>
              <a:rPr kumimoji="1" lang="en-US" altLang="ja-JP" dirty="0" smtClean="0"/>
              <a:t> sent multiple requests for each operation</a:t>
            </a:r>
          </a:p>
          <a:p>
            <a:pPr lvl="1"/>
            <a:r>
              <a:rPr lang="en-US" altLang="ja-JP" dirty="0" smtClean="0"/>
              <a:t>CPU information, power off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42316" y="3051981"/>
            <a:ext cx="6418156" cy="34163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Courier New"/>
                <a:cs typeface="Courier New"/>
              </a:rPr>
              <a:t>&gt; </a:t>
            </a:r>
            <a:r>
              <a:rPr lang="en-US" altLang="ja-JP" b="1" dirty="0" err="1">
                <a:latin typeface="Courier New"/>
                <a:cs typeface="Courier New"/>
              </a:rPr>
              <a:t>AssetDisplay</a:t>
            </a:r>
            <a:r>
              <a:rPr lang="en-US" altLang="ja-JP" b="1" dirty="0">
                <a:latin typeface="Courier New"/>
                <a:cs typeface="Courier New"/>
              </a:rPr>
              <a:t> -processor -host 192.168.0.173</a:t>
            </a:r>
          </a:p>
          <a:p>
            <a:endParaRPr lang="en-US" altLang="ja-JP" b="1" dirty="0" smtClean="0">
              <a:latin typeface="Courier New"/>
              <a:cs typeface="Courier New"/>
            </a:endParaRPr>
          </a:p>
          <a:p>
            <a:r>
              <a:rPr lang="en-US" altLang="ja-JP" b="1" dirty="0" smtClean="0">
                <a:latin typeface="Courier New"/>
                <a:cs typeface="Courier New"/>
              </a:rPr>
              <a:t>Device </a:t>
            </a:r>
            <a:r>
              <a:rPr lang="en-US" altLang="ja-JP" b="1" dirty="0">
                <a:latin typeface="Courier New"/>
                <a:cs typeface="Courier New"/>
              </a:rPr>
              <a:t>ID: CPU 0</a:t>
            </a:r>
          </a:p>
          <a:p>
            <a:r>
              <a:rPr lang="en-US" altLang="ja-JP" b="1" dirty="0">
                <a:latin typeface="Courier New"/>
                <a:cs typeface="Courier New"/>
              </a:rPr>
              <a:t>Stepping: 7</a:t>
            </a:r>
          </a:p>
          <a:p>
            <a:r>
              <a:rPr lang="en-US" altLang="ja-JP" b="1" dirty="0">
                <a:latin typeface="Courier New"/>
                <a:cs typeface="Courier New"/>
              </a:rPr>
              <a:t>Max Clock Speed: 2930</a:t>
            </a:r>
          </a:p>
          <a:p>
            <a:r>
              <a:rPr lang="en-US" altLang="ja-JP" b="1" dirty="0" err="1">
                <a:latin typeface="Courier New"/>
                <a:cs typeface="Courier New"/>
              </a:rPr>
              <a:t>CPUStatus</a:t>
            </a:r>
            <a:r>
              <a:rPr lang="en-US" altLang="ja-JP" b="1" dirty="0">
                <a:latin typeface="Courier New"/>
                <a:cs typeface="Courier New"/>
              </a:rPr>
              <a:t>: CPU Enabled</a:t>
            </a:r>
          </a:p>
          <a:p>
            <a:r>
              <a:rPr lang="en-US" altLang="ja-JP" b="1" dirty="0">
                <a:latin typeface="Courier New"/>
                <a:cs typeface="Courier New"/>
              </a:rPr>
              <a:t>Role: Central</a:t>
            </a:r>
          </a:p>
          <a:p>
            <a:r>
              <a:rPr lang="tr-TR" altLang="ja-JP" b="1" dirty="0" err="1">
                <a:latin typeface="Courier New"/>
                <a:cs typeface="Courier New"/>
              </a:rPr>
              <a:t>Family</a:t>
            </a:r>
            <a:r>
              <a:rPr lang="tr-TR" altLang="ja-JP" b="1" dirty="0">
                <a:latin typeface="Courier New"/>
                <a:cs typeface="Courier New"/>
              </a:rPr>
              <a:t>: 198</a:t>
            </a:r>
          </a:p>
          <a:p>
            <a:r>
              <a:rPr lang="tr-TR" altLang="ja-JP" b="1" dirty="0">
                <a:latin typeface="Courier New"/>
                <a:cs typeface="Courier New"/>
              </a:rPr>
              <a:t>Upgrade </a:t>
            </a:r>
            <a:r>
              <a:rPr lang="tr-TR" altLang="ja-JP" b="1" dirty="0" err="1">
                <a:latin typeface="Courier New"/>
                <a:cs typeface="Courier New"/>
              </a:rPr>
              <a:t>Method</a:t>
            </a:r>
            <a:r>
              <a:rPr lang="tr-TR" altLang="ja-JP" b="1" dirty="0">
                <a:latin typeface="Courier New"/>
                <a:cs typeface="Courier New"/>
              </a:rPr>
              <a:t>: </a:t>
            </a:r>
            <a:r>
              <a:rPr lang="tr-TR" altLang="ja-JP" b="1" dirty="0" err="1">
                <a:latin typeface="Courier New"/>
                <a:cs typeface="Courier New"/>
              </a:rPr>
              <a:t>Other</a:t>
            </a:r>
            <a:endParaRPr lang="tr-TR" altLang="ja-JP" b="1" dirty="0">
              <a:latin typeface="Courier New"/>
              <a:cs typeface="Courier New"/>
            </a:endParaRPr>
          </a:p>
          <a:p>
            <a:r>
              <a:rPr lang="tr-TR" altLang="ja-JP" b="1" dirty="0" err="1">
                <a:latin typeface="Courier New"/>
                <a:cs typeface="Courier New"/>
              </a:rPr>
              <a:t>Manufacturer</a:t>
            </a:r>
            <a:r>
              <a:rPr lang="tr-TR" altLang="ja-JP" b="1" dirty="0">
                <a:latin typeface="Courier New"/>
                <a:cs typeface="Courier New"/>
              </a:rPr>
              <a:t>: Intel </a:t>
            </a:r>
            <a:r>
              <a:rPr lang="tr-TR" altLang="ja-JP" b="1" dirty="0" err="1">
                <a:latin typeface="Courier New"/>
                <a:cs typeface="Courier New"/>
              </a:rPr>
              <a:t>Corp</a:t>
            </a:r>
            <a:r>
              <a:rPr lang="tr-TR" altLang="ja-JP" b="1" dirty="0">
                <a:latin typeface="Courier New"/>
                <a:cs typeface="Courier New"/>
              </a:rPr>
              <a:t>.</a:t>
            </a:r>
          </a:p>
          <a:p>
            <a:r>
              <a:rPr lang="tr-TR" altLang="ja-JP" b="1" dirty="0" err="1">
                <a:latin typeface="Courier New"/>
                <a:cs typeface="Courier New"/>
              </a:rPr>
              <a:t>Version</a:t>
            </a:r>
            <a:r>
              <a:rPr lang="tr-TR" altLang="ja-JP" b="1" dirty="0">
                <a:latin typeface="Courier New"/>
                <a:cs typeface="Courier New"/>
              </a:rPr>
              <a:t>: Intel(R) </a:t>
            </a:r>
            <a:r>
              <a:rPr lang="tr-TR" altLang="ja-JP" b="1" dirty="0" err="1">
                <a:latin typeface="Courier New"/>
                <a:cs typeface="Courier New"/>
              </a:rPr>
              <a:t>Core</a:t>
            </a:r>
            <a:r>
              <a:rPr lang="tr-TR" altLang="ja-JP" b="1" dirty="0">
                <a:latin typeface="Courier New"/>
                <a:cs typeface="Courier New"/>
              </a:rPr>
              <a:t>(TM) i7 CPU @ 2.93GH</a:t>
            </a:r>
          </a:p>
          <a:p>
            <a:r>
              <a:rPr lang="tr-TR" altLang="ja-JP" b="1" dirty="0" err="1">
                <a:latin typeface="Courier New"/>
                <a:cs typeface="Courier New"/>
              </a:rPr>
              <a:t>Physical</a:t>
            </a:r>
            <a:r>
              <a:rPr lang="tr-TR" altLang="ja-JP" b="1" dirty="0">
                <a:latin typeface="Courier New"/>
                <a:cs typeface="Courier New"/>
              </a:rPr>
              <a:t> </a:t>
            </a:r>
            <a:r>
              <a:rPr lang="tr-TR" altLang="ja-JP" b="1" dirty="0" err="1">
                <a:latin typeface="Courier New"/>
                <a:cs typeface="Courier New"/>
              </a:rPr>
              <a:t>Position</a:t>
            </a:r>
            <a:r>
              <a:rPr lang="tr-TR" altLang="ja-JP" b="1" dirty="0">
                <a:latin typeface="Courier New"/>
                <a:cs typeface="Courier New"/>
              </a:rPr>
              <a:t>: CPU </a:t>
            </a:r>
            <a:r>
              <a:rPr lang="tr-TR" altLang="ja-JP" b="1" dirty="0" smtClean="0">
                <a:latin typeface="Courier New"/>
                <a:cs typeface="Courier New"/>
              </a:rPr>
              <a:t>1</a:t>
            </a:r>
            <a:endParaRPr lang="tr-TR" altLang="ja-JP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6765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235"/>
    </mc:Choice>
    <mc:Fallback>
      <p:transition xmlns:p14="http://schemas.microsoft.com/office/powerpoint/2010/main" spd="slow" advTm="3423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Results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Obtaining CPU information</a:t>
            </a:r>
          </a:p>
          <a:p>
            <a:pPr lvl="1"/>
            <a:r>
              <a:rPr lang="en-US" altLang="ja-JP" dirty="0" smtClean="0"/>
              <a:t>AMT was 1.9 times slower than </a:t>
            </a:r>
            <a:r>
              <a:rPr lang="en-US" altLang="ja-JP" dirty="0" err="1" smtClean="0"/>
              <a:t>vAMT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Due to searching association information</a:t>
            </a:r>
          </a:p>
          <a:p>
            <a:r>
              <a:rPr lang="en-US" altLang="ja-JP" dirty="0" smtClean="0"/>
              <a:t>Turning the power off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was faster than AMT</a:t>
            </a:r>
          </a:p>
          <a:p>
            <a:pPr lvl="2"/>
            <a:r>
              <a:rPr lang="en-US" altLang="ja-JP" dirty="0" smtClean="0"/>
              <a:t>Performance difference was small</a:t>
            </a:r>
            <a:endParaRPr kumimoji="1" lang="ja-JP" altLang="en-US" dirty="0"/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1317971551"/>
              </p:ext>
            </p:extLst>
          </p:nvPr>
        </p:nvGraphicFramePr>
        <p:xfrm>
          <a:off x="1401089" y="4362901"/>
          <a:ext cx="6096000" cy="2386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9216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344"/>
    </mc:Choice>
    <mc:Fallback>
      <p:transition xmlns:p14="http://schemas.microsoft.com/office/powerpoint/2010/main" spd="slow" advTm="3634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OpenIPMI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lanserv</a:t>
            </a:r>
            <a:r>
              <a:rPr lang="en-US" altLang="ja-JP" dirty="0" smtClean="0"/>
              <a:t> simulator 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Minyard</a:t>
            </a:r>
            <a:r>
              <a:rPr lang="en-US" altLang="ja-JP" sz="2400" dirty="0" smtClean="0"/>
              <a:t>]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Communicate with a virtual IPMI device of QEMU-KVM</a:t>
            </a:r>
          </a:p>
          <a:p>
            <a:pPr lvl="1"/>
            <a:r>
              <a:rPr lang="en-US" altLang="ja-JP" dirty="0" smtClean="0"/>
              <a:t>Used for testing management tools for IPMI</a:t>
            </a:r>
          </a:p>
          <a:p>
            <a:r>
              <a:rPr kumimoji="1" lang="en-US" altLang="ja-JP" dirty="0" smtClean="0"/>
              <a:t>CIM extension for virtualization </a:t>
            </a:r>
            <a:r>
              <a:rPr kumimoji="1" lang="en-US" altLang="ja-JP" sz="2400" dirty="0" smtClean="0"/>
              <a:t>[DMTF'07]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Enable managing both physical and virtual desktops</a:t>
            </a:r>
          </a:p>
          <a:p>
            <a:pPr lvl="1"/>
            <a:r>
              <a:rPr lang="en-US" altLang="ja-JP" dirty="0" smtClean="0"/>
              <a:t>Still require differentiating them</a:t>
            </a:r>
          </a:p>
          <a:p>
            <a:r>
              <a:rPr lang="en-US" altLang="ja-JP" dirty="0" smtClean="0"/>
              <a:t>VMware Horizon View, Microsoft SCCM</a:t>
            </a:r>
          </a:p>
          <a:p>
            <a:pPr lvl="1"/>
            <a:r>
              <a:rPr lang="en-US" altLang="ja-JP" dirty="0" smtClean="0"/>
              <a:t>Support both physical and virtual desktops</a:t>
            </a:r>
          </a:p>
          <a:p>
            <a:pPr lvl="1"/>
            <a:r>
              <a:rPr lang="en-US" altLang="ja-JP" dirty="0" smtClean="0"/>
              <a:t>Provide only agent-based management</a:t>
            </a:r>
          </a:p>
        </p:txBody>
      </p:sp>
    </p:spTree>
    <p:extLst>
      <p:ext uri="{BB962C8B-B14F-4D97-AF65-F5344CB8AC3E}">
        <p14:creationId xmlns:p14="http://schemas.microsoft.com/office/powerpoint/2010/main" val="1204596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2539"/>
    </mc:Choice>
    <mc:Fallback>
      <p:transition xmlns:p14="http://schemas.microsoft.com/office/powerpoint/2010/main" spd="slow" advTm="8253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for managing virtual desktops</a:t>
            </a:r>
          </a:p>
          <a:p>
            <a:pPr lvl="1"/>
            <a:r>
              <a:rPr lang="en-US" altLang="ja-JP" dirty="0" smtClean="0"/>
              <a:t>Provide the same interfaces </a:t>
            </a:r>
            <a:r>
              <a:rPr lang="en-US" altLang="ja-JP" dirty="0" smtClean="0"/>
              <a:t>as </a:t>
            </a:r>
            <a:r>
              <a:rPr lang="en-US" altLang="ja-JP" dirty="0" smtClean="0"/>
              <a:t>AMT for physical desktops</a:t>
            </a:r>
          </a:p>
          <a:p>
            <a:pPr lvl="1"/>
            <a:r>
              <a:rPr lang="en-US" altLang="ja-JP" dirty="0" smtClean="0"/>
              <a:t>Enable unified desktop management</a:t>
            </a:r>
          </a:p>
          <a:p>
            <a:pPr lvl="1"/>
            <a:r>
              <a:rPr lang="en-US" altLang="ja-JP" dirty="0" smtClean="0"/>
              <a:t>Worked well with e</a:t>
            </a:r>
            <a:r>
              <a:rPr kumimoji="1" lang="en-US" altLang="ja-JP" dirty="0" smtClean="0"/>
              <a:t>xisting management tools for AMT</a:t>
            </a:r>
          </a:p>
          <a:p>
            <a:pPr lvl="4"/>
            <a:endParaRPr kumimoji="1" lang="en-US" altLang="ja-JP" dirty="0" smtClean="0"/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kumimoji="1" lang="en-US" altLang="ja-JP" dirty="0" smtClean="0"/>
              <a:t>Implement all the CIM providers and Web services</a:t>
            </a:r>
          </a:p>
          <a:p>
            <a:pPr lvl="2"/>
            <a:r>
              <a:rPr lang="en-US" altLang="ja-JP" dirty="0" smtClean="0"/>
              <a:t>E.g., packet filtering</a:t>
            </a:r>
          </a:p>
          <a:p>
            <a:pPr lvl="1"/>
            <a:r>
              <a:rPr kumimoji="1" lang="en-US" altLang="ja-JP" dirty="0" smtClean="0"/>
              <a:t>Implement unsupported interfaces</a:t>
            </a:r>
          </a:p>
          <a:p>
            <a:pPr lvl="2"/>
            <a:r>
              <a:rPr kumimoji="1" lang="en-US" altLang="ja-JP" dirty="0" smtClean="0"/>
              <a:t>E.g., serial over LAN (SOL)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564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203"/>
    </mc:Choice>
    <mc:Fallback>
      <p:transition xmlns:p14="http://schemas.microsoft.com/office/powerpoint/2010/main" spd="slow" advTm="5120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Intel AMT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What is Active Management Technology (AMT)?</a:t>
            </a:r>
          </a:p>
          <a:p>
            <a:pPr lvl="1"/>
            <a:r>
              <a:rPr kumimoji="1" lang="en-US" altLang="ja-JP" dirty="0" smtClean="0"/>
              <a:t>Embedded processor separated from main CPUs</a:t>
            </a:r>
          </a:p>
          <a:p>
            <a:r>
              <a:rPr kumimoji="1" lang="en-US" altLang="ja-JP" dirty="0" smtClean="0"/>
              <a:t>Enable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agentless</a:t>
            </a:r>
            <a:r>
              <a:rPr kumimoji="1" lang="en-US" altLang="ja-JP" dirty="0" smtClean="0"/>
              <a:t> remote management of turned-off desktops</a:t>
            </a:r>
          </a:p>
          <a:p>
            <a:pPr lvl="1"/>
            <a:r>
              <a:rPr lang="en-US" altLang="ja-JP" dirty="0" smtClean="0"/>
              <a:t>Provide hardware information</a:t>
            </a:r>
          </a:p>
          <a:p>
            <a:pPr lvl="1"/>
            <a:r>
              <a:rPr kumimoji="1" lang="en-US" altLang="ja-JP" dirty="0" smtClean="0"/>
              <a:t>Reboot desktops</a:t>
            </a:r>
          </a:p>
          <a:p>
            <a:pPr lvl="1"/>
            <a:r>
              <a:rPr kumimoji="1" lang="en-US" altLang="ja-JP" dirty="0" smtClean="0"/>
              <a:t>Provide remote GUI control</a:t>
            </a:r>
          </a:p>
          <a:p>
            <a:pPr lvl="1"/>
            <a:r>
              <a:rPr lang="en-US" altLang="ja-JP" dirty="0" smtClean="0"/>
              <a:t>Restrict network access</a:t>
            </a:r>
            <a:endParaRPr kumimoji="1" lang="ja-JP" altLang="en-US" dirty="0"/>
          </a:p>
        </p:txBody>
      </p:sp>
      <p:grpSp>
        <p:nvGrpSpPr>
          <p:cNvPr id="5" name="グループ化 31"/>
          <p:cNvGrpSpPr/>
          <p:nvPr/>
        </p:nvGrpSpPr>
        <p:grpSpPr>
          <a:xfrm>
            <a:off x="6066392" y="4551642"/>
            <a:ext cx="1253201" cy="1152128"/>
            <a:chOff x="5242295" y="866644"/>
            <a:chExt cx="3247916" cy="2206566"/>
          </a:xfrm>
        </p:grpSpPr>
        <p:sp>
          <p:nvSpPr>
            <p:cNvPr id="21" name="角丸四角形 20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台形 22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7430677" y="4479633"/>
            <a:ext cx="998268" cy="1226391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7530267" y="4983689"/>
            <a:ext cx="797530" cy="469700"/>
          </a:xfrm>
          <a:prstGeom prst="roundRect">
            <a:avLst/>
          </a:prstGeom>
          <a:solidFill>
            <a:srgbClr val="B0E2FF"/>
          </a:solidFill>
          <a:ln w="22225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000000"/>
                </a:solidFill>
                <a:latin typeface="Tahoma"/>
                <a:cs typeface="Tahoma"/>
              </a:rPr>
              <a:t>AMT</a:t>
            </a:r>
          </a:p>
        </p:txBody>
      </p:sp>
      <p:grpSp>
        <p:nvGrpSpPr>
          <p:cNvPr id="12" name="グループ化 64"/>
          <p:cNvGrpSpPr/>
          <p:nvPr/>
        </p:nvGrpSpPr>
        <p:grpSpPr>
          <a:xfrm>
            <a:off x="3929444" y="5464327"/>
            <a:ext cx="1092985" cy="1031830"/>
            <a:chOff x="2915816" y="4801186"/>
            <a:chExt cx="2379516" cy="1567802"/>
          </a:xfrm>
        </p:grpSpPr>
        <p:sp>
          <p:nvSpPr>
            <p:cNvPr id="17" name="角丸四角形 16"/>
            <p:cNvSpPr/>
            <p:nvPr/>
          </p:nvSpPr>
          <p:spPr>
            <a:xfrm>
              <a:off x="2915816" y="4801186"/>
              <a:ext cx="2379516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台形 17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024094" y="4895330"/>
              <a:ext cx="2162960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66"/>
          <p:cNvGrpSpPr/>
          <p:nvPr/>
        </p:nvGrpSpPr>
        <p:grpSpPr>
          <a:xfrm>
            <a:off x="4146804" y="5720122"/>
            <a:ext cx="661669" cy="413889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15" name="正方形/長方形 14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" name="直線コネクタ 9"/>
          <p:cNvCxnSpPr/>
          <p:nvPr/>
        </p:nvCxnSpPr>
        <p:spPr>
          <a:xfrm flipH="1" flipV="1">
            <a:off x="5180991" y="5949376"/>
            <a:ext cx="2748042" cy="9238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endCxn id="8" idx="2"/>
          </p:cNvCxnSpPr>
          <p:nvPr/>
        </p:nvCxnSpPr>
        <p:spPr>
          <a:xfrm flipV="1">
            <a:off x="7929032" y="5453389"/>
            <a:ext cx="0" cy="495987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313403" y="5604725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75711" y="4873278"/>
            <a:ext cx="66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Z z z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97850" y="4031635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6535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038"/>
    </mc:Choice>
    <mc:Fallback>
      <p:transition xmlns:p14="http://schemas.microsoft.com/office/powerpoint/2010/main" spd="slow" advTm="7203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Virtual Desktops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 as virtual machines (VMs) in servers</a:t>
            </a:r>
          </a:p>
          <a:p>
            <a:pPr lvl="1"/>
            <a:r>
              <a:rPr lang="en-US" altLang="ja-JP" dirty="0" smtClean="0"/>
              <a:t>Users access them remotely</a:t>
            </a:r>
          </a:p>
          <a:p>
            <a:pPr lvl="1"/>
            <a:r>
              <a:rPr kumimoji="1" lang="en-US" altLang="ja-JP" dirty="0" smtClean="0"/>
              <a:t>Desktop as a Service (</a:t>
            </a:r>
            <a:r>
              <a:rPr kumimoji="1" lang="en-US" altLang="ja-JP" dirty="0" err="1" smtClean="0"/>
              <a:t>DaaS</a:t>
            </a:r>
            <a:r>
              <a:rPr kumimoji="1" lang="en-US" altLang="ja-JP" dirty="0" smtClean="0"/>
              <a:t>)</a:t>
            </a:r>
          </a:p>
          <a:p>
            <a:r>
              <a:rPr kumimoji="1" lang="en-US" altLang="ja-JP" dirty="0" smtClean="0"/>
              <a:t>Enable consolidating desktops in servers</a:t>
            </a:r>
          </a:p>
          <a:p>
            <a:pPr lvl="1"/>
            <a:r>
              <a:rPr lang="en-US" altLang="ja-JP" dirty="0" smtClean="0"/>
              <a:t>Admins can maintain desktops more easily</a:t>
            </a:r>
          </a:p>
          <a:p>
            <a:pPr lvl="2"/>
            <a:r>
              <a:rPr kumimoji="1" lang="en-US" altLang="ja-JP" dirty="0" smtClean="0"/>
              <a:t>Software installation/update</a:t>
            </a:r>
            <a:endParaRPr kumimoji="1" lang="ja-JP" altLang="en-US" dirty="0"/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3012116" y="5444047"/>
            <a:ext cx="2554713" cy="4560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>
            <a:off x="2980871" y="5725771"/>
            <a:ext cx="2585958" cy="0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68"/>
          <p:cNvGrpSpPr/>
          <p:nvPr/>
        </p:nvGrpSpPr>
        <p:grpSpPr>
          <a:xfrm>
            <a:off x="1821106" y="5105333"/>
            <a:ext cx="1052599" cy="902551"/>
            <a:chOff x="5242295" y="866644"/>
            <a:chExt cx="3247916" cy="2206566"/>
          </a:xfrm>
        </p:grpSpPr>
        <p:sp>
          <p:nvSpPr>
            <p:cNvPr id="25" name="角丸四角形 24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5393867" y="987997"/>
              <a:ext cx="2952329" cy="165618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台形 26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82"/>
          <p:cNvGrpSpPr/>
          <p:nvPr/>
        </p:nvGrpSpPr>
        <p:grpSpPr>
          <a:xfrm>
            <a:off x="2090109" y="5339826"/>
            <a:ext cx="496387" cy="339602"/>
            <a:chOff x="3419872" y="5750939"/>
            <a:chExt cx="504056" cy="399472"/>
          </a:xfrm>
        </p:grpSpPr>
        <p:sp>
          <p:nvSpPr>
            <p:cNvPr id="21" name="正方形/長方形 20"/>
            <p:cNvSpPr/>
            <p:nvPr/>
          </p:nvSpPr>
          <p:spPr>
            <a:xfrm>
              <a:off x="3419872" y="5823129"/>
              <a:ext cx="504056" cy="327282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419872" y="5750939"/>
              <a:ext cx="504056" cy="72221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角丸四角形 15"/>
          <p:cNvSpPr/>
          <p:nvPr/>
        </p:nvSpPr>
        <p:spPr>
          <a:xfrm>
            <a:off x="5591296" y="5290190"/>
            <a:ext cx="641391" cy="5943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368221" y="5004534"/>
            <a:ext cx="2376264" cy="1147560"/>
          </a:xfrm>
          <a:prstGeom prst="roundRect">
            <a:avLst>
              <a:gd name="adj" fmla="val 9766"/>
            </a:avLst>
          </a:prstGeom>
          <a:noFill/>
          <a:ln w="381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875967" y="5290190"/>
            <a:ext cx="641391" cy="5943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351109" y="5328115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54017" y="4612726"/>
            <a:ext cx="8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server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07420" y="4702287"/>
            <a:ext cx="168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 desktop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25986" y="5771524"/>
            <a:ext cx="84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screen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06334" y="5004534"/>
            <a:ext cx="187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keyboard/mouse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4969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751"/>
    </mc:Choice>
    <mc:Fallback>
      <p:transition xmlns:p14="http://schemas.microsoft.com/office/powerpoint/2010/main" spd="slow" advTm="637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Physical and Virtual Desktops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Two types of desktops are mixed</a:t>
            </a:r>
          </a:p>
          <a:p>
            <a:pPr lvl="1"/>
            <a:r>
              <a:rPr lang="en-US" altLang="ja-JP" dirty="0" smtClean="0"/>
              <a:t>The transition is in progress</a:t>
            </a:r>
          </a:p>
          <a:p>
            <a:pPr lvl="1"/>
            <a:r>
              <a:rPr kumimoji="1" lang="en-US" altLang="ja-JP" dirty="0" smtClean="0"/>
              <a:t>Difficult to use virtual desktops in laptop PCs</a:t>
            </a:r>
          </a:p>
          <a:p>
            <a:r>
              <a:rPr lang="en-US" altLang="ja-JP" dirty="0" smtClean="0"/>
              <a:t>Admins have to use </a:t>
            </a:r>
            <a:r>
              <a:rPr lang="en-US" altLang="ja-JP" dirty="0" smtClean="0">
                <a:solidFill>
                  <a:srgbClr val="FF0000"/>
                </a:solidFill>
              </a:rPr>
              <a:t>two</a:t>
            </a:r>
            <a:r>
              <a:rPr lang="en-US" altLang="ja-JP" dirty="0" smtClean="0"/>
              <a:t> management tools</a:t>
            </a:r>
          </a:p>
          <a:p>
            <a:pPr lvl="1"/>
            <a:r>
              <a:rPr lang="en-US" altLang="ja-JP" dirty="0" smtClean="0"/>
              <a:t>For AMT and for VMs</a:t>
            </a:r>
          </a:p>
          <a:p>
            <a:pPr lvl="1"/>
            <a:r>
              <a:rPr lang="en-US" altLang="ja-JP" dirty="0" smtClean="0"/>
              <a:t>Increase the burden of desktop</a:t>
            </a:r>
            <a:br>
              <a:rPr lang="en-US" altLang="ja-JP" dirty="0" smtClean="0"/>
            </a:br>
            <a:r>
              <a:rPr lang="en-US" altLang="ja-JP" dirty="0" smtClean="0"/>
              <a:t>management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8035065" y="5523443"/>
            <a:ext cx="641391" cy="307651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sz="16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grpSp>
        <p:nvGrpSpPr>
          <p:cNvPr id="65" name="グループ化 83"/>
          <p:cNvGrpSpPr/>
          <p:nvPr/>
        </p:nvGrpSpPr>
        <p:grpSpPr>
          <a:xfrm>
            <a:off x="2295041" y="5143959"/>
            <a:ext cx="857855" cy="756008"/>
            <a:chOff x="5242295" y="866644"/>
            <a:chExt cx="3247916" cy="2206566"/>
          </a:xfrm>
        </p:grpSpPr>
        <p:sp>
          <p:nvSpPr>
            <p:cNvPr id="69" name="角丸四角形 68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台形 70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3225902" y="5087113"/>
            <a:ext cx="706346" cy="835200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3316158" y="5458887"/>
            <a:ext cx="525834" cy="30485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Tahoma"/>
                <a:cs typeface="Tahoma"/>
              </a:rPr>
              <a:t>AMT</a:t>
            </a:r>
            <a:endParaRPr kumimoji="1" lang="ja-JP" altLang="en-US" sz="16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grpSp>
        <p:nvGrpSpPr>
          <p:cNvPr id="52" name="グループ化 110"/>
          <p:cNvGrpSpPr/>
          <p:nvPr/>
        </p:nvGrpSpPr>
        <p:grpSpPr>
          <a:xfrm>
            <a:off x="4064623" y="5006648"/>
            <a:ext cx="2270650" cy="1680457"/>
            <a:chOff x="2915816" y="4801186"/>
            <a:chExt cx="2264544" cy="1567802"/>
          </a:xfrm>
        </p:grpSpPr>
        <p:sp>
          <p:nvSpPr>
            <p:cNvPr id="61" name="角丸四角形 60"/>
            <p:cNvSpPr/>
            <p:nvPr/>
          </p:nvSpPr>
          <p:spPr>
            <a:xfrm>
              <a:off x="2915816" y="4801186"/>
              <a:ext cx="2264544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台形 61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3024094" y="4895330"/>
              <a:ext cx="2077008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4" name="グループ化 112"/>
          <p:cNvGrpSpPr/>
          <p:nvPr/>
        </p:nvGrpSpPr>
        <p:grpSpPr>
          <a:xfrm>
            <a:off x="4344031" y="5716161"/>
            <a:ext cx="695344" cy="514623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59" name="正方形/長方形 58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114"/>
          <p:cNvGrpSpPr/>
          <p:nvPr/>
        </p:nvGrpSpPr>
        <p:grpSpPr>
          <a:xfrm>
            <a:off x="5411770" y="5716160"/>
            <a:ext cx="695344" cy="514623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57" name="正方形/長方形 56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" name="直線コネクタ 8"/>
          <p:cNvCxnSpPr/>
          <p:nvPr/>
        </p:nvCxnSpPr>
        <p:spPr>
          <a:xfrm flipH="1" flipV="1">
            <a:off x="1510730" y="6068099"/>
            <a:ext cx="2830960" cy="1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57"/>
          <p:cNvGrpSpPr/>
          <p:nvPr/>
        </p:nvGrpSpPr>
        <p:grpSpPr>
          <a:xfrm>
            <a:off x="230254" y="5148773"/>
            <a:ext cx="857855" cy="756008"/>
            <a:chOff x="5242295" y="866644"/>
            <a:chExt cx="3247916" cy="2206566"/>
          </a:xfrm>
        </p:grpSpPr>
        <p:sp>
          <p:nvSpPr>
            <p:cNvPr id="48" name="角丸四角形 47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角丸四角形 48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台形 49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1162374" y="5091926"/>
            <a:ext cx="696767" cy="830387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>
            <a:endCxn id="80" idx="2"/>
          </p:cNvCxnSpPr>
          <p:nvPr/>
        </p:nvCxnSpPr>
        <p:spPr>
          <a:xfrm flipV="1">
            <a:off x="1510730" y="5749436"/>
            <a:ext cx="0" cy="318663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3579075" y="5749436"/>
            <a:ext cx="0" cy="317142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7027223" y="5847817"/>
            <a:ext cx="0" cy="227551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110398" y="6070157"/>
            <a:ext cx="2305649" cy="368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6714328" y="5528922"/>
            <a:ext cx="641391" cy="307651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sz="16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545845" y="5341336"/>
            <a:ext cx="2289750" cy="855361"/>
          </a:xfrm>
          <a:prstGeom prst="roundRect">
            <a:avLst>
              <a:gd name="adj" fmla="val 9766"/>
            </a:avLst>
          </a:prstGeom>
          <a:noFill/>
          <a:ln w="381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8416047" y="5847817"/>
            <a:ext cx="0" cy="227551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55"/>
          <p:cNvGrpSpPr/>
          <p:nvPr/>
        </p:nvGrpSpPr>
        <p:grpSpPr>
          <a:xfrm>
            <a:off x="6592839" y="4412874"/>
            <a:ext cx="857855" cy="1116049"/>
            <a:chOff x="6234425" y="3969136"/>
            <a:chExt cx="857855" cy="1116049"/>
          </a:xfrm>
        </p:grpSpPr>
        <p:grpSp>
          <p:nvGrpSpPr>
            <p:cNvPr id="34" name="グループ化 156"/>
            <p:cNvGrpSpPr/>
            <p:nvPr/>
          </p:nvGrpSpPr>
          <p:grpSpPr>
            <a:xfrm>
              <a:off x="6234425" y="3969136"/>
              <a:ext cx="857855" cy="756008"/>
              <a:chOff x="5242295" y="866644"/>
              <a:chExt cx="3247916" cy="2206566"/>
            </a:xfrm>
          </p:grpSpPr>
          <p:sp>
            <p:nvSpPr>
              <p:cNvPr id="40" name="角丸四角形 39"/>
              <p:cNvSpPr/>
              <p:nvPr/>
            </p:nvSpPr>
            <p:spPr>
              <a:xfrm>
                <a:off x="5242295" y="866644"/>
                <a:ext cx="3247916" cy="1921189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角丸四角形 40"/>
              <p:cNvSpPr/>
              <p:nvPr/>
            </p:nvSpPr>
            <p:spPr>
              <a:xfrm>
                <a:off x="5492303" y="1076234"/>
                <a:ext cx="2747896" cy="1506155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台形 41"/>
              <p:cNvSpPr/>
              <p:nvPr/>
            </p:nvSpPr>
            <p:spPr>
              <a:xfrm>
                <a:off x="6041937" y="2893099"/>
                <a:ext cx="1720637" cy="180111"/>
              </a:xfrm>
              <a:prstGeom prst="trapezoid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6257962" y="2787833"/>
                <a:ext cx="1288588" cy="105266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41275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5" name="直線矢印コネクタ 34"/>
            <p:cNvCxnSpPr/>
            <p:nvPr/>
          </p:nvCxnSpPr>
          <p:spPr>
            <a:xfrm flipV="1">
              <a:off x="6551310" y="4725144"/>
              <a:ext cx="1771" cy="36004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6817896" y="4744194"/>
              <a:ext cx="1771" cy="34099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グループ化 159"/>
            <p:cNvGrpSpPr/>
            <p:nvPr/>
          </p:nvGrpSpPr>
          <p:grpSpPr>
            <a:xfrm>
              <a:off x="6410933" y="4135440"/>
              <a:ext cx="496387" cy="339600"/>
              <a:chOff x="3419872" y="5750939"/>
              <a:chExt cx="504056" cy="399469"/>
            </a:xfrm>
          </p:grpSpPr>
          <p:sp>
            <p:nvSpPr>
              <p:cNvPr id="38" name="正方形/長方形 37"/>
              <p:cNvSpPr/>
              <p:nvPr/>
            </p:nvSpPr>
            <p:spPr>
              <a:xfrm>
                <a:off x="3419872" y="5823127"/>
                <a:ext cx="504056" cy="32728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419872" y="5750939"/>
                <a:ext cx="504056" cy="7222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2" name="グループ化 181"/>
          <p:cNvGrpSpPr/>
          <p:nvPr/>
        </p:nvGrpSpPr>
        <p:grpSpPr>
          <a:xfrm>
            <a:off x="7910713" y="4411424"/>
            <a:ext cx="857855" cy="1116049"/>
            <a:chOff x="6234425" y="3969136"/>
            <a:chExt cx="857855" cy="1116049"/>
          </a:xfrm>
        </p:grpSpPr>
        <p:grpSp>
          <p:nvGrpSpPr>
            <p:cNvPr id="24" name="グループ化 182"/>
            <p:cNvGrpSpPr/>
            <p:nvPr/>
          </p:nvGrpSpPr>
          <p:grpSpPr>
            <a:xfrm>
              <a:off x="6234425" y="3969136"/>
              <a:ext cx="857855" cy="756008"/>
              <a:chOff x="5242295" y="866644"/>
              <a:chExt cx="3247916" cy="2206566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5242295" y="866644"/>
                <a:ext cx="3247916" cy="1921189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角丸四角形 30"/>
              <p:cNvSpPr/>
              <p:nvPr/>
            </p:nvSpPr>
            <p:spPr>
              <a:xfrm>
                <a:off x="5492303" y="1076234"/>
                <a:ext cx="2747896" cy="1506155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台形 31"/>
              <p:cNvSpPr/>
              <p:nvPr/>
            </p:nvSpPr>
            <p:spPr>
              <a:xfrm>
                <a:off x="6041937" y="2893099"/>
                <a:ext cx="1720637" cy="180111"/>
              </a:xfrm>
              <a:prstGeom prst="trapezoid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6257962" y="2787833"/>
                <a:ext cx="1288588" cy="105266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41275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5" name="直線矢印コネクタ 24"/>
            <p:cNvCxnSpPr/>
            <p:nvPr/>
          </p:nvCxnSpPr>
          <p:spPr>
            <a:xfrm flipV="1">
              <a:off x="6551310" y="4725144"/>
              <a:ext cx="1771" cy="36004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>
              <a:off x="6817896" y="4744194"/>
              <a:ext cx="1771" cy="34099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グループ化 185"/>
            <p:cNvGrpSpPr/>
            <p:nvPr/>
          </p:nvGrpSpPr>
          <p:grpSpPr>
            <a:xfrm>
              <a:off x="6410933" y="4135440"/>
              <a:ext cx="496387" cy="339600"/>
              <a:chOff x="3419872" y="5750939"/>
              <a:chExt cx="504056" cy="399469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3419872" y="5823127"/>
                <a:ext cx="504056" cy="32728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419872" y="5750939"/>
                <a:ext cx="504056" cy="7222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73" name="テキスト ボックス 72"/>
          <p:cNvSpPr txBox="1"/>
          <p:nvPr/>
        </p:nvSpPr>
        <p:spPr>
          <a:xfrm>
            <a:off x="6840673" y="4008378"/>
            <a:ext cx="168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 desktop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885065" y="5241983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516404" y="4477355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450694" y="5437674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245807" y="5071041"/>
            <a:ext cx="905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for PCs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279758" y="5066535"/>
            <a:ext cx="955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for VMs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5065" y="4722594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247813" y="5444580"/>
            <a:ext cx="525834" cy="30485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Tahoma"/>
                <a:cs typeface="Tahoma"/>
              </a:rPr>
              <a:t>AMT</a:t>
            </a:r>
            <a:endParaRPr kumimoji="1" lang="ja-JP" altLang="en-US" sz="16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46703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671"/>
    </mc:Choice>
    <mc:Fallback>
      <p:transition xmlns:p14="http://schemas.microsoft.com/office/powerpoint/2010/main" spd="slow" advTm="7967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Virtual AMT (</a:t>
            </a:r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Enable managing virtual desktops like physical ones</a:t>
            </a:r>
          </a:p>
          <a:p>
            <a:pPr lvl="1"/>
            <a:r>
              <a:rPr kumimoji="1" lang="en-US" altLang="ja-JP" dirty="0" smtClean="0"/>
              <a:t>Provide the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same interfaces</a:t>
            </a:r>
            <a:r>
              <a:rPr kumimoji="1" lang="en-US" altLang="ja-JP" dirty="0" smtClean="0"/>
              <a:t> as </a:t>
            </a:r>
            <a:r>
              <a:rPr lang="en-US" altLang="ja-JP" dirty="0" smtClean="0"/>
              <a:t>AMT</a:t>
            </a:r>
          </a:p>
          <a:p>
            <a:pPr lvl="1"/>
            <a:r>
              <a:rPr lang="en-US" altLang="ja-JP" dirty="0" smtClean="0"/>
              <a:t>Absorb </a:t>
            </a:r>
            <a:r>
              <a:rPr lang="en-US" altLang="ja-JP" dirty="0" smtClean="0">
                <a:solidFill>
                  <a:srgbClr val="FF0000"/>
                </a:solidFill>
              </a:rPr>
              <a:t>differences</a:t>
            </a:r>
            <a:r>
              <a:rPr lang="en-US" altLang="ja-JP" dirty="0" smtClean="0"/>
              <a:t> from physical desktops</a:t>
            </a:r>
          </a:p>
          <a:p>
            <a:r>
              <a:rPr lang="en-US" altLang="ja-JP" dirty="0" smtClean="0"/>
              <a:t>Admins can perform </a:t>
            </a:r>
            <a:r>
              <a:rPr lang="en-US" altLang="ja-JP" dirty="0" smtClean="0">
                <a:solidFill>
                  <a:srgbClr val="FF0000"/>
                </a:solidFill>
              </a:rPr>
              <a:t>unified management</a:t>
            </a:r>
            <a:r>
              <a:rPr lang="en-US" altLang="ja-JP" dirty="0" smtClean="0"/>
              <a:t> using AMT and </a:t>
            </a:r>
            <a:r>
              <a:rPr lang="en-US" altLang="ja-JP" dirty="0" err="1" smtClean="0"/>
              <a:t>vAMT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grpSp>
        <p:nvGrpSpPr>
          <p:cNvPr id="69" name="グループ化 91"/>
          <p:cNvGrpSpPr/>
          <p:nvPr/>
        </p:nvGrpSpPr>
        <p:grpSpPr>
          <a:xfrm>
            <a:off x="2543954" y="5017997"/>
            <a:ext cx="857855" cy="756008"/>
            <a:chOff x="5242295" y="866644"/>
            <a:chExt cx="3247916" cy="2206566"/>
          </a:xfrm>
        </p:grpSpPr>
        <p:sp>
          <p:nvSpPr>
            <p:cNvPr id="73" name="角丸四角形 72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台形 74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3476075" y="4961150"/>
            <a:ext cx="690412" cy="830387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3547653" y="5295873"/>
            <a:ext cx="570875" cy="30485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Tahoma"/>
                <a:cs typeface="Tahoma"/>
              </a:rPr>
              <a:t>AMT</a:t>
            </a:r>
            <a:endParaRPr kumimoji="1" lang="ja-JP" altLang="en-US" sz="16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674078" y="5937581"/>
            <a:ext cx="0" cy="227551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697144" y="6159921"/>
            <a:ext cx="2223247" cy="0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角丸四角形 64"/>
          <p:cNvSpPr/>
          <p:nvPr/>
        </p:nvSpPr>
        <p:spPr>
          <a:xfrm>
            <a:off x="6361181" y="5145769"/>
            <a:ext cx="641391" cy="307650"/>
          </a:xfrm>
          <a:prstGeom prst="round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>
                  <a:lumMod val="9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  <a:ln w="22225" cmpd="sng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sz="16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336323" y="5673404"/>
            <a:ext cx="714780" cy="25637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err="1" smtClean="0">
                <a:solidFill>
                  <a:srgbClr val="000000"/>
                </a:solidFill>
                <a:latin typeface="Tahoma"/>
                <a:cs typeface="Tahoma"/>
              </a:rPr>
              <a:t>vAMT</a:t>
            </a:r>
            <a:endParaRPr kumimoji="1" lang="ja-JP" altLang="en-US" sz="14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 flipV="1">
            <a:off x="6558349" y="5453427"/>
            <a:ext cx="0" cy="219977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6824935" y="5431099"/>
            <a:ext cx="0" cy="242305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/>
          <p:cNvSpPr/>
          <p:nvPr/>
        </p:nvSpPr>
        <p:spPr>
          <a:xfrm>
            <a:off x="6141684" y="4957366"/>
            <a:ext cx="2341533" cy="1329095"/>
          </a:xfrm>
          <a:prstGeom prst="roundRect">
            <a:avLst>
              <a:gd name="adj" fmla="val 9766"/>
            </a:avLst>
          </a:prstGeom>
          <a:noFill/>
          <a:ln w="381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64"/>
          <p:cNvGrpSpPr/>
          <p:nvPr/>
        </p:nvGrpSpPr>
        <p:grpSpPr>
          <a:xfrm>
            <a:off x="4531847" y="5563163"/>
            <a:ext cx="1092985" cy="897711"/>
            <a:chOff x="2915816" y="4801186"/>
            <a:chExt cx="2379516" cy="1567802"/>
          </a:xfrm>
        </p:grpSpPr>
        <p:sp>
          <p:nvSpPr>
            <p:cNvPr id="61" name="角丸四角形 60"/>
            <p:cNvSpPr/>
            <p:nvPr/>
          </p:nvSpPr>
          <p:spPr>
            <a:xfrm>
              <a:off x="2915816" y="4801186"/>
              <a:ext cx="2379516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台形 61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3024094" y="4895330"/>
              <a:ext cx="2162960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66"/>
          <p:cNvGrpSpPr/>
          <p:nvPr/>
        </p:nvGrpSpPr>
        <p:grpSpPr>
          <a:xfrm>
            <a:off x="4749207" y="5785982"/>
            <a:ext cx="661669" cy="413889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59" name="正方形/長方形 58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コネクタ 12"/>
          <p:cNvCxnSpPr/>
          <p:nvPr/>
        </p:nvCxnSpPr>
        <p:spPr>
          <a:xfrm flipH="1" flipV="1">
            <a:off x="1809338" y="6161495"/>
            <a:ext cx="2647908" cy="3637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グループ化 104"/>
          <p:cNvGrpSpPr/>
          <p:nvPr/>
        </p:nvGrpSpPr>
        <p:grpSpPr>
          <a:xfrm>
            <a:off x="523555" y="5014213"/>
            <a:ext cx="857855" cy="756008"/>
            <a:chOff x="5242295" y="866644"/>
            <a:chExt cx="3247916" cy="2206566"/>
          </a:xfrm>
        </p:grpSpPr>
        <p:sp>
          <p:nvSpPr>
            <p:cNvPr id="52" name="角丸四角形 51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角丸四角形 52"/>
            <p:cNvSpPr/>
            <p:nvPr/>
          </p:nvSpPr>
          <p:spPr>
            <a:xfrm>
              <a:off x="5492303" y="1076234"/>
              <a:ext cx="2747896" cy="150615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台形 53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455676" y="4957366"/>
            <a:ext cx="690412" cy="830387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1527254" y="5292089"/>
            <a:ext cx="570875" cy="30485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Tahoma"/>
                <a:cs typeface="Tahoma"/>
              </a:rPr>
              <a:t>AMT</a:t>
            </a:r>
            <a:endParaRPr kumimoji="1" lang="ja-JP" altLang="en-US" sz="16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3857188" y="5599088"/>
            <a:ext cx="1" cy="565639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1809338" y="5605554"/>
            <a:ext cx="1" cy="565639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7920391" y="5937581"/>
            <a:ext cx="0" cy="227551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22"/>
          <p:cNvGrpSpPr/>
          <p:nvPr/>
        </p:nvGrpSpPr>
        <p:grpSpPr>
          <a:xfrm>
            <a:off x="6239694" y="4029726"/>
            <a:ext cx="857855" cy="1116049"/>
            <a:chOff x="6234425" y="3969136"/>
            <a:chExt cx="857855" cy="1116049"/>
          </a:xfrm>
        </p:grpSpPr>
        <p:grpSp>
          <p:nvGrpSpPr>
            <p:cNvPr id="38" name="グループ化 127"/>
            <p:cNvGrpSpPr/>
            <p:nvPr/>
          </p:nvGrpSpPr>
          <p:grpSpPr>
            <a:xfrm>
              <a:off x="6234425" y="3969136"/>
              <a:ext cx="857855" cy="756008"/>
              <a:chOff x="5242295" y="866644"/>
              <a:chExt cx="3247916" cy="2206566"/>
            </a:xfrm>
          </p:grpSpPr>
          <p:sp>
            <p:nvSpPr>
              <p:cNvPr id="44" name="角丸四角形 43"/>
              <p:cNvSpPr/>
              <p:nvPr/>
            </p:nvSpPr>
            <p:spPr>
              <a:xfrm>
                <a:off x="5242295" y="866644"/>
                <a:ext cx="3247916" cy="1921189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角丸四角形 44"/>
              <p:cNvSpPr/>
              <p:nvPr/>
            </p:nvSpPr>
            <p:spPr>
              <a:xfrm>
                <a:off x="5492303" y="1076234"/>
                <a:ext cx="2747896" cy="1506155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台形 45"/>
              <p:cNvSpPr/>
              <p:nvPr/>
            </p:nvSpPr>
            <p:spPr>
              <a:xfrm>
                <a:off x="6041937" y="2893099"/>
                <a:ext cx="1720637" cy="180111"/>
              </a:xfrm>
              <a:prstGeom prst="trapezoid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6257962" y="2787833"/>
                <a:ext cx="1288588" cy="105266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41275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9" name="直線矢印コネクタ 38"/>
            <p:cNvCxnSpPr/>
            <p:nvPr/>
          </p:nvCxnSpPr>
          <p:spPr>
            <a:xfrm flipV="1">
              <a:off x="6551310" y="4725144"/>
              <a:ext cx="1771" cy="36004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>
              <a:off x="6817896" y="4744194"/>
              <a:ext cx="1771" cy="34099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グループ化 164"/>
            <p:cNvGrpSpPr/>
            <p:nvPr/>
          </p:nvGrpSpPr>
          <p:grpSpPr>
            <a:xfrm>
              <a:off x="6410933" y="4135440"/>
              <a:ext cx="496387" cy="339600"/>
              <a:chOff x="3419872" y="5750939"/>
              <a:chExt cx="504056" cy="399469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3419872" y="5823127"/>
                <a:ext cx="504056" cy="32728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3419872" y="5750939"/>
                <a:ext cx="504056" cy="7222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0" name="グループ化 167"/>
          <p:cNvGrpSpPr/>
          <p:nvPr/>
        </p:nvGrpSpPr>
        <p:grpSpPr>
          <a:xfrm>
            <a:off x="7459094" y="4029725"/>
            <a:ext cx="857855" cy="1116049"/>
            <a:chOff x="6234425" y="3969136"/>
            <a:chExt cx="857855" cy="1116049"/>
          </a:xfrm>
        </p:grpSpPr>
        <p:grpSp>
          <p:nvGrpSpPr>
            <p:cNvPr id="28" name="グループ化 168"/>
            <p:cNvGrpSpPr/>
            <p:nvPr/>
          </p:nvGrpSpPr>
          <p:grpSpPr>
            <a:xfrm>
              <a:off x="6234425" y="3969136"/>
              <a:ext cx="857855" cy="756008"/>
              <a:chOff x="5242295" y="866644"/>
              <a:chExt cx="3247916" cy="2206566"/>
            </a:xfrm>
          </p:grpSpPr>
          <p:sp>
            <p:nvSpPr>
              <p:cNvPr id="34" name="角丸四角形 33"/>
              <p:cNvSpPr/>
              <p:nvPr/>
            </p:nvSpPr>
            <p:spPr>
              <a:xfrm>
                <a:off x="5242295" y="866644"/>
                <a:ext cx="3247916" cy="1921189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角丸四角形 34"/>
              <p:cNvSpPr/>
              <p:nvPr/>
            </p:nvSpPr>
            <p:spPr>
              <a:xfrm>
                <a:off x="5492303" y="1076234"/>
                <a:ext cx="2747896" cy="1506155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台形 35"/>
              <p:cNvSpPr/>
              <p:nvPr/>
            </p:nvSpPr>
            <p:spPr>
              <a:xfrm>
                <a:off x="6041937" y="2893099"/>
                <a:ext cx="1720637" cy="180111"/>
              </a:xfrm>
              <a:prstGeom prst="trapezoid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6257962" y="2787833"/>
                <a:ext cx="1288588" cy="105266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41275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9" name="直線矢印コネクタ 28"/>
            <p:cNvCxnSpPr/>
            <p:nvPr/>
          </p:nvCxnSpPr>
          <p:spPr>
            <a:xfrm flipV="1">
              <a:off x="6551310" y="4725144"/>
              <a:ext cx="1771" cy="36004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>
              <a:off x="6817896" y="4744194"/>
              <a:ext cx="1771" cy="34099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グループ化 171"/>
            <p:cNvGrpSpPr/>
            <p:nvPr/>
          </p:nvGrpSpPr>
          <p:grpSpPr>
            <a:xfrm>
              <a:off x="6410933" y="4135440"/>
              <a:ext cx="496387" cy="339600"/>
              <a:chOff x="3419872" y="5750939"/>
              <a:chExt cx="504056" cy="399469"/>
            </a:xfrm>
          </p:grpSpPr>
          <p:sp>
            <p:nvSpPr>
              <p:cNvPr id="32" name="正方形/長方形 31"/>
              <p:cNvSpPr/>
              <p:nvPr/>
            </p:nvSpPr>
            <p:spPr>
              <a:xfrm>
                <a:off x="3419872" y="5823127"/>
                <a:ext cx="504056" cy="32728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3419872" y="5750939"/>
                <a:ext cx="504056" cy="7222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4" name="角丸四角形 23"/>
          <p:cNvSpPr/>
          <p:nvPr/>
        </p:nvSpPr>
        <p:spPr>
          <a:xfrm>
            <a:off x="7612002" y="5154098"/>
            <a:ext cx="641391" cy="307650"/>
          </a:xfrm>
          <a:prstGeom prst="round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>
                  <a:lumMod val="9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  <a:ln w="22225" cmpd="sng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sz="16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587144" y="5681733"/>
            <a:ext cx="714780" cy="256376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err="1" smtClean="0">
                <a:solidFill>
                  <a:srgbClr val="000000"/>
                </a:solidFill>
                <a:latin typeface="Tahoma"/>
                <a:cs typeface="Tahoma"/>
              </a:rPr>
              <a:t>vAMT</a:t>
            </a:r>
            <a:endParaRPr kumimoji="1" lang="ja-JP" altLang="en-US" sz="1400" b="1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7809170" y="5461756"/>
            <a:ext cx="0" cy="219977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8075756" y="5439428"/>
            <a:ext cx="0" cy="242305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2146088" y="5126820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090810" y="4108813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116728" y="5241096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117914" y="4539359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257822" y="4041627"/>
            <a:ext cx="98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desktop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329326" y="4899228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54527" y="6290865"/>
            <a:ext cx="8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server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883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285"/>
    </mc:Choice>
    <mc:Fallback>
      <p:transition xmlns:p14="http://schemas.microsoft.com/office/powerpoint/2010/main" spd="slow" advTm="4428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</a:t>
            </a:r>
            <a:r>
              <a:rPr kumimoji="1" lang="en-US" altLang="ja-JP" dirty="0" smtClean="0"/>
              <a:t>v)AMT Interfaces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WS-Management</a:t>
            </a:r>
          </a:p>
          <a:p>
            <a:pPr lvl="1"/>
            <a:r>
              <a:rPr kumimoji="1" lang="en-US" altLang="ja-JP" dirty="0" smtClean="0"/>
              <a:t>Allow remote management with CIM</a:t>
            </a:r>
          </a:p>
          <a:p>
            <a:pPr lvl="1"/>
            <a:r>
              <a:rPr lang="en-US" altLang="ja-JP" dirty="0" smtClean="0"/>
              <a:t>CIM provides a definition of management information</a:t>
            </a:r>
            <a:endParaRPr kumimoji="1" lang="en-US" altLang="ja-JP" dirty="0" smtClean="0"/>
          </a:p>
          <a:p>
            <a:r>
              <a:rPr lang="en-US" altLang="ja-JP" dirty="0" smtClean="0"/>
              <a:t>SOAP</a:t>
            </a:r>
          </a:p>
          <a:p>
            <a:pPr lvl="1"/>
            <a:r>
              <a:rPr lang="en-US" altLang="ja-JP" dirty="0" smtClean="0"/>
              <a:t>Allow remote management with Web services</a:t>
            </a:r>
          </a:p>
          <a:p>
            <a:pPr lvl="1"/>
            <a:r>
              <a:rPr lang="en-US" altLang="ja-JP" dirty="0" smtClean="0"/>
              <a:t>Deprecated from AMT 6.0 but still used</a:t>
            </a:r>
          </a:p>
          <a:p>
            <a:r>
              <a:rPr kumimoji="1" lang="en-US" altLang="ja-JP" dirty="0" smtClean="0"/>
              <a:t>Keyboard/Video/Mouse (KVM)</a:t>
            </a:r>
          </a:p>
          <a:p>
            <a:pPr lvl="1"/>
            <a:r>
              <a:rPr lang="en-US" altLang="ja-JP" dirty="0" smtClean="0"/>
              <a:t>Allow out-of-band remote GUI control with VNC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6367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336"/>
    </mc:Choice>
    <mc:Fallback>
      <p:transition xmlns:p14="http://schemas.microsoft.com/office/powerpoint/2010/main" spd="slow" advTm="5033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Monitoring Virtual Desktops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returns hardware </a:t>
            </a:r>
            <a:r>
              <a:rPr kumimoji="1" lang="en-US" altLang="ja-JP" dirty="0" smtClean="0"/>
              <a:t>information on a VM</a:t>
            </a:r>
          </a:p>
          <a:p>
            <a:pPr lvl="1"/>
            <a:r>
              <a:rPr lang="en-US" altLang="ja-JP" dirty="0" smtClean="0"/>
              <a:t>Obtain information of all elements or a specific element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E.g., virtual CPUs, memory, power state</a:t>
            </a:r>
          </a:p>
          <a:p>
            <a:r>
              <a:rPr lang="en-US" altLang="ja-JP" dirty="0" err="1" smtClean="0"/>
              <a:t>vAMT</a:t>
            </a:r>
            <a:r>
              <a:rPr lang="en-US" altLang="ja-JP" dirty="0" smtClean="0"/>
              <a:t> emulates non-existent hardware as necessary</a:t>
            </a:r>
          </a:p>
          <a:p>
            <a:pPr lvl="1"/>
            <a:r>
              <a:rPr lang="en-US" altLang="ja-JP" dirty="0" smtClean="0"/>
              <a:t>E.g.</a:t>
            </a:r>
            <a:r>
              <a:rPr lang="en-US" altLang="ja-JP" dirty="0"/>
              <a:t>, temperature, voltage, manufacturer</a:t>
            </a:r>
            <a:endParaRPr lang="en-US" altLang="ja-JP" dirty="0" smtClean="0"/>
          </a:p>
        </p:txBody>
      </p:sp>
      <p:grpSp>
        <p:nvGrpSpPr>
          <p:cNvPr id="4" name="グループ化 64"/>
          <p:cNvGrpSpPr/>
          <p:nvPr/>
        </p:nvGrpSpPr>
        <p:grpSpPr>
          <a:xfrm>
            <a:off x="1474075" y="4884632"/>
            <a:ext cx="1092985" cy="897711"/>
            <a:chOff x="2915816" y="4801186"/>
            <a:chExt cx="2379516" cy="1567802"/>
          </a:xfrm>
        </p:grpSpPr>
        <p:sp>
          <p:nvSpPr>
            <p:cNvPr id="5" name="角丸四角形 4"/>
            <p:cNvSpPr/>
            <p:nvPr/>
          </p:nvSpPr>
          <p:spPr>
            <a:xfrm>
              <a:off x="2915816" y="4801186"/>
              <a:ext cx="2379516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台形 5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3024094" y="4895330"/>
              <a:ext cx="2162960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66"/>
          <p:cNvGrpSpPr/>
          <p:nvPr/>
        </p:nvGrpSpPr>
        <p:grpSpPr>
          <a:xfrm>
            <a:off x="1691435" y="5107451"/>
            <a:ext cx="661669" cy="413889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11" name="正方形/長方形 10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5561682" y="5069618"/>
            <a:ext cx="942311" cy="727032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>
                <a:solidFill>
                  <a:schemeClr val="tx1"/>
                </a:solidFill>
                <a:latin typeface="Tahoma"/>
                <a:cs typeface="Tahoma"/>
              </a:rPr>
              <a:t>vAMT</a:t>
            </a:r>
            <a:endParaRPr kumimoji="1" lang="ja-JP" altLang="en-US" b="1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13719" y="5782343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2833674" y="5261075"/>
            <a:ext cx="2728008" cy="0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021541" y="4753872"/>
            <a:ext cx="2260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EnumerateInstances</a:t>
            </a:r>
            <a:endParaRPr kumimoji="1" lang="en-US" altLang="ja-JP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833674" y="5597356"/>
            <a:ext cx="2728008" cy="0"/>
          </a:xfrm>
          <a:prstGeom prst="straightConnector1">
            <a:avLst/>
          </a:prstGeom>
          <a:ln>
            <a:solidFill>
              <a:srgbClr val="99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120064" y="5666241"/>
            <a:ext cx="2263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information on CPUs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4" name="直線矢印コネクタ 23"/>
          <p:cNvCxnSpPr>
            <a:stCxn id="13" idx="3"/>
          </p:cNvCxnSpPr>
          <p:nvPr/>
        </p:nvCxnSpPr>
        <p:spPr>
          <a:xfrm flipV="1">
            <a:off x="6503993" y="5424755"/>
            <a:ext cx="430186" cy="8379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6934179" y="4894443"/>
            <a:ext cx="942311" cy="1060623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07867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743"/>
    </mc:Choice>
    <mc:Fallback>
      <p:transition xmlns:p14="http://schemas.microsoft.com/office/powerpoint/2010/main" spd="slow" advTm="747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Controlling Virtual Desktops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vAMT</a:t>
            </a:r>
            <a:r>
              <a:rPr kumimoji="1" lang="en-US" altLang="ja-JP" dirty="0" smtClean="0"/>
              <a:t> changes hardware state of a VM</a:t>
            </a:r>
          </a:p>
          <a:p>
            <a:pPr lvl="1"/>
            <a:r>
              <a:rPr kumimoji="1" lang="en-US" altLang="ja-JP" dirty="0" smtClean="0"/>
              <a:t>Invoke methods defined in CIM</a:t>
            </a:r>
          </a:p>
          <a:p>
            <a:pPr lvl="1"/>
            <a:r>
              <a:rPr lang="en-US" altLang="ja-JP" dirty="0" smtClean="0"/>
              <a:t>E.g., power on/off, CPU enabling/disabling</a:t>
            </a:r>
          </a:p>
          <a:p>
            <a:r>
              <a:rPr lang="en-US" altLang="ja-JP" dirty="0" err="1" smtClean="0"/>
              <a:t>vAMT</a:t>
            </a:r>
            <a:r>
              <a:rPr lang="en-US" altLang="ja-JP" dirty="0" smtClean="0"/>
              <a:t> ignores requests of state changes to non-existent hardware</a:t>
            </a:r>
          </a:p>
          <a:p>
            <a:pPr lvl="1"/>
            <a:r>
              <a:rPr lang="en-US" altLang="ja-JP" dirty="0" smtClean="0"/>
              <a:t>E.g., fan speed, </a:t>
            </a:r>
            <a:r>
              <a:rPr lang="en-US" altLang="ja-JP" dirty="0" err="1" smtClean="0"/>
              <a:t>WiFi</a:t>
            </a:r>
            <a:r>
              <a:rPr lang="en-US" altLang="ja-JP" dirty="0" smtClean="0"/>
              <a:t> state</a:t>
            </a:r>
          </a:p>
          <a:p>
            <a:pPr lvl="1"/>
            <a:endParaRPr kumimoji="1" lang="ja-JP" altLang="en-US" dirty="0"/>
          </a:p>
        </p:txBody>
      </p:sp>
      <p:grpSp>
        <p:nvGrpSpPr>
          <p:cNvPr id="4" name="グループ化 64"/>
          <p:cNvGrpSpPr/>
          <p:nvPr/>
        </p:nvGrpSpPr>
        <p:grpSpPr>
          <a:xfrm>
            <a:off x="756983" y="4945088"/>
            <a:ext cx="1092985" cy="897711"/>
            <a:chOff x="2915816" y="4801186"/>
            <a:chExt cx="2379516" cy="1567802"/>
          </a:xfrm>
        </p:grpSpPr>
        <p:sp>
          <p:nvSpPr>
            <p:cNvPr id="5" name="角丸四角形 4"/>
            <p:cNvSpPr/>
            <p:nvPr/>
          </p:nvSpPr>
          <p:spPr>
            <a:xfrm>
              <a:off x="2915816" y="4801186"/>
              <a:ext cx="2379516" cy="1365037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台形 5"/>
            <p:cNvSpPr/>
            <p:nvPr/>
          </p:nvSpPr>
          <p:spPr>
            <a:xfrm>
              <a:off x="3501657" y="6241016"/>
              <a:ext cx="1260588" cy="127972"/>
            </a:xfrm>
            <a:prstGeom prst="trapezoid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659923" y="6166223"/>
              <a:ext cx="944056" cy="74793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40000"/>
                    <a:lumOff val="6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3024094" y="4895330"/>
              <a:ext cx="2162960" cy="1176747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22225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66"/>
          <p:cNvGrpSpPr/>
          <p:nvPr/>
        </p:nvGrpSpPr>
        <p:grpSpPr>
          <a:xfrm>
            <a:off x="974343" y="5167907"/>
            <a:ext cx="661669" cy="413889"/>
            <a:chOff x="395536" y="4077069"/>
            <a:chExt cx="1072564" cy="792087"/>
          </a:xfrm>
          <a:solidFill>
            <a:schemeClr val="bg1">
              <a:lumMod val="95000"/>
            </a:schemeClr>
          </a:solidFill>
        </p:grpSpPr>
        <p:sp>
          <p:nvSpPr>
            <p:cNvPr id="10" name="正方形/長方形 9"/>
            <p:cNvSpPr/>
            <p:nvPr/>
          </p:nvSpPr>
          <p:spPr>
            <a:xfrm>
              <a:off x="395536" y="4077069"/>
              <a:ext cx="1072564" cy="792087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95536" y="4077070"/>
              <a:ext cx="1072564" cy="63624"/>
            </a:xfrm>
            <a:prstGeom prst="rect">
              <a:avLst/>
            </a:prstGeom>
            <a:grpFill/>
            <a:ln w="22225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551439" y="5130074"/>
            <a:ext cx="942311" cy="727032"/>
          </a:xfrm>
          <a:prstGeom prst="roundRect">
            <a:avLst/>
          </a:prstGeom>
          <a:solidFill>
            <a:srgbClr val="B0E2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>
                <a:solidFill>
                  <a:schemeClr val="tx1"/>
                </a:solidFill>
                <a:latin typeface="Tahoma"/>
                <a:cs typeface="Tahoma"/>
              </a:rPr>
              <a:t>vAMT</a:t>
            </a:r>
            <a:endParaRPr kumimoji="1" lang="ja-JP" altLang="en-US" b="1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6627" y="5842799"/>
            <a:ext cx="151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tool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116582" y="5321531"/>
            <a:ext cx="3434857" cy="0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229515" y="4858275"/>
            <a:ext cx="3095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RequestPowerStateChange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()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2116582" y="5672790"/>
            <a:ext cx="3434857" cy="0"/>
          </a:xfrm>
          <a:prstGeom prst="straightConnector1">
            <a:avLst/>
          </a:prstGeom>
          <a:ln>
            <a:solidFill>
              <a:srgbClr val="99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355641" y="5734357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Success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9" name="直線矢印コネクタ 18"/>
          <p:cNvCxnSpPr>
            <a:stCxn id="12" idx="3"/>
          </p:cNvCxnSpPr>
          <p:nvPr/>
        </p:nvCxnSpPr>
        <p:spPr>
          <a:xfrm flipV="1">
            <a:off x="6493750" y="5490530"/>
            <a:ext cx="1058257" cy="306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555565" y="5016487"/>
            <a:ext cx="843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reboot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552007" y="4963278"/>
            <a:ext cx="942311" cy="1060623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8857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062"/>
    </mc:Choice>
    <mc:Fallback>
      <p:transition xmlns:p14="http://schemas.microsoft.com/office/powerpoint/2010/main" spd="slow" advTm="5406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"/>
</p:tagLst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52022</TotalTime>
  <Words>4260</Words>
  <Application>Microsoft Macintosh PowerPoint</Application>
  <PresentationFormat>画面に合わせる (4:3)</PresentationFormat>
  <Paragraphs>585</Paragraphs>
  <Slides>29</Slides>
  <Notes>29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my2</vt:lpstr>
      <vt:lpstr>Virtual AMT for Unified Management of Physical and Virtual Desktops</vt:lpstr>
      <vt:lpstr>Desktop Management</vt:lpstr>
      <vt:lpstr>Intel AMT</vt:lpstr>
      <vt:lpstr>Virtual Desktops</vt:lpstr>
      <vt:lpstr>Physical and Virtual Desktops</vt:lpstr>
      <vt:lpstr>Virtual AMT (vAMT)</vt:lpstr>
      <vt:lpstr>(v)AMT Interfaces</vt:lpstr>
      <vt:lpstr>Monitoring Virtual Desktops</vt:lpstr>
      <vt:lpstr>Controlling Virtual Desktops</vt:lpstr>
      <vt:lpstr>Out-of-band Remote Control</vt:lpstr>
      <vt:lpstr>How to Access Turned-off VMs?</vt:lpstr>
      <vt:lpstr>Accessing Turned-off VMs (1/2)</vt:lpstr>
      <vt:lpstr>Accessing Turned-off VMs (2/2)</vt:lpstr>
      <vt:lpstr>How to Manage Migrated VMs?</vt:lpstr>
      <vt:lpstr>Managing Migrated VMs</vt:lpstr>
      <vt:lpstr>System Architecture</vt:lpstr>
      <vt:lpstr>CIM Providers</vt:lpstr>
      <vt:lpstr>Types of CIM Providers</vt:lpstr>
      <vt:lpstr>Web Services</vt:lpstr>
      <vt:lpstr>Experiments</vt:lpstr>
      <vt:lpstr>PowerPoint プレゼンテーション</vt:lpstr>
      <vt:lpstr>PowerPoint プレゼンテーション</vt:lpstr>
      <vt:lpstr>PowerPoint プレゼンテーション</vt:lpstr>
      <vt:lpstr>Obtaining the AMT Version</vt:lpstr>
      <vt:lpstr>Performance Results</vt:lpstr>
      <vt:lpstr>Complex Operations</vt:lpstr>
      <vt:lpstr>Performance Results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1459</cp:revision>
  <dcterms:created xsi:type="dcterms:W3CDTF">2012-11-30T01:40:32Z</dcterms:created>
  <dcterms:modified xsi:type="dcterms:W3CDTF">2015-07-01T05:50:22Z</dcterms:modified>
</cp:coreProperties>
</file>