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74" r:id="rId3"/>
    <p:sldId id="257" r:id="rId4"/>
    <p:sldId id="281" r:id="rId5"/>
    <p:sldId id="280" r:id="rId6"/>
    <p:sldId id="259" r:id="rId7"/>
    <p:sldId id="283" r:id="rId8"/>
    <p:sldId id="258" r:id="rId9"/>
    <p:sldId id="275" r:id="rId10"/>
    <p:sldId id="263" r:id="rId11"/>
    <p:sldId id="264" r:id="rId12"/>
    <p:sldId id="260" r:id="rId13"/>
    <p:sldId id="276" r:id="rId14"/>
    <p:sldId id="277" r:id="rId15"/>
    <p:sldId id="261" r:id="rId16"/>
    <p:sldId id="265" r:id="rId17"/>
    <p:sldId id="282" r:id="rId18"/>
    <p:sldId id="278" r:id="rId19"/>
    <p:sldId id="268" r:id="rId20"/>
    <p:sldId id="266" r:id="rId21"/>
    <p:sldId id="279" r:id="rId22"/>
    <p:sldId id="269" r:id="rId23"/>
    <p:sldId id="272" r:id="rId24"/>
    <p:sldId id="270" r:id="rId25"/>
    <p:sldId id="271" r:id="rId2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EFF"/>
    <a:srgbClr val="FDB5FF"/>
    <a:srgbClr val="CC66FF"/>
    <a:srgbClr val="FF00FF"/>
    <a:srgbClr val="8FBC8F"/>
    <a:srgbClr val="CDBE70"/>
    <a:srgbClr val="A2CD5A"/>
    <a:srgbClr val="6E8B3D"/>
    <a:srgbClr val="104E8B"/>
    <a:srgbClr val="B0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91" autoAdjust="0"/>
  </p:normalViewPr>
  <p:slideViewPr>
    <p:cSldViewPr snapToGrid="0" snapToObjects="1">
      <p:cViewPr varScale="1">
        <p:scale>
          <a:sx n="101" d="100"/>
          <a:sy n="101" d="100"/>
        </p:scale>
        <p:origin x="-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784" y="9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__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___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___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VM</c:v>
                </c:pt>
              </c:strCache>
            </c:strRef>
          </c:tx>
          <c:spPr>
            <a:ln w="28575" cmpd="sng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79.6842591</c:v>
                </c:pt>
                <c:pt idx="1">
                  <c:v>40.8175355</c:v>
                </c:pt>
                <c:pt idx="2">
                  <c:v>28.68527333</c:v>
                </c:pt>
                <c:pt idx="3">
                  <c:v>21.8937393</c:v>
                </c:pt>
                <c:pt idx="4">
                  <c:v>21.2602074</c:v>
                </c:pt>
                <c:pt idx="5">
                  <c:v>20.1423989</c:v>
                </c:pt>
                <c:pt idx="6">
                  <c:v>19.3062767</c:v>
                </c:pt>
                <c:pt idx="7">
                  <c:v>18.630636</c:v>
                </c:pt>
                <c:pt idx="8">
                  <c:v>15.602078</c:v>
                </c:pt>
                <c:pt idx="9">
                  <c:v>13.3836405</c:v>
                </c:pt>
                <c:pt idx="10">
                  <c:v>11.8014244</c:v>
                </c:pt>
                <c:pt idx="11">
                  <c:v>10.5495796</c:v>
                </c:pt>
                <c:pt idx="12">
                  <c:v>10.2547744</c:v>
                </c:pt>
                <c:pt idx="13">
                  <c:v>10.0011331</c:v>
                </c:pt>
                <c:pt idx="14">
                  <c:v>9.8102562</c:v>
                </c:pt>
                <c:pt idx="15">
                  <c:v>9.508061799999998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PM</c:v>
                </c:pt>
              </c:strCache>
            </c:strRef>
          </c:tx>
          <c:spPr>
            <a:ln w="28575" cmpd="sng">
              <a:solidFill>
                <a:srgbClr val="008000"/>
              </a:solidFill>
            </a:ln>
          </c:spPr>
          <c:marker>
            <c:symbol val="squar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Sheet1!$C$2:$C$17</c:f>
              <c:numCache>
                <c:formatCode>General</c:formatCode>
                <c:ptCount val="16"/>
                <c:pt idx="0">
                  <c:v>64.18869579999998</c:v>
                </c:pt>
                <c:pt idx="1">
                  <c:v>32.9942508</c:v>
                </c:pt>
                <c:pt idx="2">
                  <c:v>21.82007775</c:v>
                </c:pt>
                <c:pt idx="3">
                  <c:v>17.6080026</c:v>
                </c:pt>
                <c:pt idx="4">
                  <c:v>14.7168384</c:v>
                </c:pt>
                <c:pt idx="5">
                  <c:v>12.3204806</c:v>
                </c:pt>
                <c:pt idx="6">
                  <c:v>11.4044708</c:v>
                </c:pt>
                <c:pt idx="7">
                  <c:v>10.8023924</c:v>
                </c:pt>
                <c:pt idx="8">
                  <c:v>9.3555766</c:v>
                </c:pt>
                <c:pt idx="9">
                  <c:v>8.774925199999998</c:v>
                </c:pt>
                <c:pt idx="10">
                  <c:v>8.051395400000001</c:v>
                </c:pt>
                <c:pt idx="11">
                  <c:v>7.2433532</c:v>
                </c:pt>
                <c:pt idx="12">
                  <c:v>7.0485</c:v>
                </c:pt>
                <c:pt idx="13">
                  <c:v>6.604001999999981</c:v>
                </c:pt>
                <c:pt idx="14">
                  <c:v>6.4089622</c:v>
                </c:pt>
                <c:pt idx="15">
                  <c:v>5.9610264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列1</c:v>
                </c:pt>
              </c:strCache>
            </c:strRef>
          </c:tx>
          <c:spPr>
            <a:ln w="19050" cmpd="sng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Sheet1!$D$2:$D$17</c:f>
              <c:numCache>
                <c:formatCode>General</c:formatCode>
                <c:ptCount val="16"/>
                <c:pt idx="0">
                  <c:v>79.6842591</c:v>
                </c:pt>
                <c:pt idx="1">
                  <c:v>39.84212955</c:v>
                </c:pt>
                <c:pt idx="2">
                  <c:v>26.5614197</c:v>
                </c:pt>
                <c:pt idx="3">
                  <c:v>19.92106478</c:v>
                </c:pt>
                <c:pt idx="4">
                  <c:v>15.93685182</c:v>
                </c:pt>
                <c:pt idx="5">
                  <c:v>13.28070985</c:v>
                </c:pt>
                <c:pt idx="6">
                  <c:v>11.38346559</c:v>
                </c:pt>
                <c:pt idx="7">
                  <c:v>9.960532388</c:v>
                </c:pt>
                <c:pt idx="8">
                  <c:v>8.853806567</c:v>
                </c:pt>
                <c:pt idx="9">
                  <c:v>7.96842591</c:v>
                </c:pt>
                <c:pt idx="10">
                  <c:v>7.244023555</c:v>
                </c:pt>
                <c:pt idx="11">
                  <c:v>6.64035492499998</c:v>
                </c:pt>
                <c:pt idx="12">
                  <c:v>6.129558392</c:v>
                </c:pt>
                <c:pt idx="13">
                  <c:v>5.691732793</c:v>
                </c:pt>
                <c:pt idx="14">
                  <c:v>5.312283939999981</c:v>
                </c:pt>
                <c:pt idx="15">
                  <c:v>4.980266194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列2</c:v>
                </c:pt>
              </c:strCache>
            </c:strRef>
          </c:tx>
          <c:spPr>
            <a:ln w="19050" cmpd="sng">
              <a:solidFill>
                <a:srgbClr val="008000"/>
              </a:solidFill>
              <a:prstDash val="sysDash"/>
            </a:ln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Sheet1!$E$2:$E$17</c:f>
              <c:numCache>
                <c:formatCode>General</c:formatCode>
                <c:ptCount val="16"/>
                <c:pt idx="0">
                  <c:v>64.18869579999998</c:v>
                </c:pt>
                <c:pt idx="1">
                  <c:v>32.0943479</c:v>
                </c:pt>
                <c:pt idx="2">
                  <c:v>21.39623193</c:v>
                </c:pt>
                <c:pt idx="3">
                  <c:v>16.04717395</c:v>
                </c:pt>
                <c:pt idx="4">
                  <c:v>12.83773916</c:v>
                </c:pt>
                <c:pt idx="5">
                  <c:v>10.69811597</c:v>
                </c:pt>
                <c:pt idx="6">
                  <c:v>9.169813686</c:v>
                </c:pt>
                <c:pt idx="7">
                  <c:v>8.023586975</c:v>
                </c:pt>
                <c:pt idx="8">
                  <c:v>7.132077311</c:v>
                </c:pt>
                <c:pt idx="9">
                  <c:v>6.41886958</c:v>
                </c:pt>
                <c:pt idx="10">
                  <c:v>5.835335982</c:v>
                </c:pt>
                <c:pt idx="11">
                  <c:v>5.349057983</c:v>
                </c:pt>
                <c:pt idx="12">
                  <c:v>4.937591985</c:v>
                </c:pt>
                <c:pt idx="13">
                  <c:v>4.584906842999974</c:v>
                </c:pt>
                <c:pt idx="14">
                  <c:v>4.279246387</c:v>
                </c:pt>
                <c:pt idx="15">
                  <c:v>4.011793488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07635272"/>
        <c:axId val="-2032085368"/>
      </c:scatterChart>
      <c:valAx>
        <c:axId val="-2007635272"/>
        <c:scaling>
          <c:logBase val="2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# of threads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32085368"/>
        <c:crosses val="autoZero"/>
        <c:crossBetween val="midCat"/>
      </c:valAx>
      <c:valAx>
        <c:axId val="-2032085368"/>
        <c:scaling>
          <c:logBase val="2.0"/>
          <c:orientation val="minMax"/>
          <c:max val="96.0"/>
          <c:min val="4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time (sec)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07635272"/>
        <c:crosses val="autoZero"/>
        <c:crossBetween val="midCat"/>
      </c:valAx>
      <c:spPr>
        <a:ln>
          <a:solidFill>
            <a:srgbClr val="000000"/>
          </a:solidFill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37412288985095"/>
          <c:y val="0.471415264613371"/>
          <c:w val="0.150052662928204"/>
          <c:h val="0.197740178590277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>
          <a:latin typeface="Tahoma"/>
          <a:cs typeface="Tahoma"/>
        </a:defRPr>
      </a:pPr>
      <a:endParaRPr lang="ja-JP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0-16</c:v>
                </c:pt>
              </c:strCache>
            </c:strRef>
          </c:tx>
          <c:spPr>
            <a:ln w="28575" cmpd="sng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15.368</c:v>
                </c:pt>
                <c:pt idx="1">
                  <c:v>8.335</c:v>
                </c:pt>
                <c:pt idx="2">
                  <c:v>6.246</c:v>
                </c:pt>
                <c:pt idx="3">
                  <c:v>5.262</c:v>
                </c:pt>
                <c:pt idx="4">
                  <c:v>6.079</c:v>
                </c:pt>
                <c:pt idx="5">
                  <c:v>5.73</c:v>
                </c:pt>
                <c:pt idx="6">
                  <c:v>5.846999999999999</c:v>
                </c:pt>
                <c:pt idx="7">
                  <c:v>6.257</c:v>
                </c:pt>
                <c:pt idx="8">
                  <c:v>5.691</c:v>
                </c:pt>
                <c:pt idx="9">
                  <c:v>5.076</c:v>
                </c:pt>
                <c:pt idx="10">
                  <c:v>4.787</c:v>
                </c:pt>
                <c:pt idx="11">
                  <c:v>4.626999999999987</c:v>
                </c:pt>
                <c:pt idx="12">
                  <c:v>4.308</c:v>
                </c:pt>
                <c:pt idx="13">
                  <c:v>4.189999999999999</c:v>
                </c:pt>
                <c:pt idx="14">
                  <c:v>3.998</c:v>
                </c:pt>
                <c:pt idx="15">
                  <c:v>4.079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8-8</c:v>
                </c:pt>
              </c:strCache>
            </c:strRef>
          </c:tx>
          <c:spPr>
            <a:ln w="28575" cmpd="sng">
              <a:solidFill>
                <a:srgbClr val="0000FF"/>
              </a:solidFill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Sheet1!$C$2:$C$17</c:f>
              <c:numCache>
                <c:formatCode>General</c:formatCode>
                <c:ptCount val="16"/>
                <c:pt idx="0">
                  <c:v>15.38</c:v>
                </c:pt>
                <c:pt idx="1">
                  <c:v>8.066</c:v>
                </c:pt>
                <c:pt idx="2">
                  <c:v>5.843</c:v>
                </c:pt>
                <c:pt idx="3">
                  <c:v>4.606999999999997</c:v>
                </c:pt>
                <c:pt idx="4">
                  <c:v>4.093999999999999</c:v>
                </c:pt>
                <c:pt idx="5">
                  <c:v>3.618</c:v>
                </c:pt>
                <c:pt idx="6">
                  <c:v>3.79</c:v>
                </c:pt>
                <c:pt idx="7">
                  <c:v>3.517</c:v>
                </c:pt>
                <c:pt idx="8">
                  <c:v>3.898</c:v>
                </c:pt>
                <c:pt idx="9">
                  <c:v>3.858999999999999</c:v>
                </c:pt>
                <c:pt idx="10">
                  <c:v>3.938</c:v>
                </c:pt>
                <c:pt idx="11">
                  <c:v>4.086</c:v>
                </c:pt>
                <c:pt idx="12">
                  <c:v>4.177</c:v>
                </c:pt>
                <c:pt idx="13">
                  <c:v>4.205</c:v>
                </c:pt>
                <c:pt idx="14">
                  <c:v>4.203</c:v>
                </c:pt>
                <c:pt idx="15">
                  <c:v>4.186999999999998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opt</c:v>
                </c:pt>
              </c:strCache>
            </c:strRef>
          </c:tx>
          <c:spPr>
            <a:ln w="28575" cmpd="sng">
              <a:solidFill>
                <a:srgbClr val="FF00FF"/>
              </a:solidFill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Sheet1!$D$2:$D$17</c:f>
              <c:numCache>
                <c:formatCode>General</c:formatCode>
                <c:ptCount val="16"/>
                <c:pt idx="0">
                  <c:v>15.346</c:v>
                </c:pt>
                <c:pt idx="1">
                  <c:v>7.95</c:v>
                </c:pt>
                <c:pt idx="2">
                  <c:v>5.662499999999987</c:v>
                </c:pt>
                <c:pt idx="3">
                  <c:v>4.7</c:v>
                </c:pt>
                <c:pt idx="4">
                  <c:v>3.9875</c:v>
                </c:pt>
                <c:pt idx="5">
                  <c:v>3.6075</c:v>
                </c:pt>
                <c:pt idx="6">
                  <c:v>3.395999999999999</c:v>
                </c:pt>
                <c:pt idx="7">
                  <c:v>3.108</c:v>
                </c:pt>
                <c:pt idx="8">
                  <c:v>3.114</c:v>
                </c:pt>
                <c:pt idx="9">
                  <c:v>2.966</c:v>
                </c:pt>
                <c:pt idx="10">
                  <c:v>3.006</c:v>
                </c:pt>
                <c:pt idx="11">
                  <c:v>2.96</c:v>
                </c:pt>
                <c:pt idx="12">
                  <c:v>2.96</c:v>
                </c:pt>
                <c:pt idx="13">
                  <c:v>2.974</c:v>
                </c:pt>
                <c:pt idx="14">
                  <c:v>2.984</c:v>
                </c:pt>
                <c:pt idx="15">
                  <c:v>2.944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3043720"/>
        <c:axId val="-2032574408"/>
      </c:scatterChart>
      <c:valAx>
        <c:axId val="-2033043720"/>
        <c:scaling>
          <c:logBase val="2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# of threads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32574408"/>
        <c:crosses val="autoZero"/>
        <c:crossBetween val="midCat"/>
      </c:valAx>
      <c:valAx>
        <c:axId val="-2032574408"/>
        <c:scaling>
          <c:logBase val="2.0"/>
          <c:orientation val="minMax"/>
          <c:min val="2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time (sec)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33043720"/>
        <c:crosses val="autoZero"/>
        <c:crossBetween val="midCat"/>
      </c:valAx>
      <c:spPr>
        <a:ln>
          <a:solidFill>
            <a:srgbClr val="000000"/>
          </a:solidFill>
        </a:ln>
      </c:spPr>
    </c:plotArea>
    <c:legend>
      <c:legendPos val="l"/>
      <c:layout>
        <c:manualLayout>
          <c:xMode val="edge"/>
          <c:yMode val="edge"/>
          <c:x val="0.245168627211075"/>
          <c:y val="0.40087171704193"/>
          <c:w val="0.188732914423548"/>
          <c:h val="0.25737392256647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>
          <a:latin typeface="Tahoma"/>
          <a:cs typeface="Tahoma"/>
        </a:defRPr>
      </a:pPr>
      <a:endParaRPr lang="ja-JP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0-16</c:v>
                </c:pt>
              </c:strCache>
            </c:strRef>
          </c:tx>
          <c:spPr>
            <a:ln w="28575" cmpd="sng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65.406</c:v>
                </c:pt>
                <c:pt idx="1">
                  <c:v>32.397</c:v>
                </c:pt>
                <c:pt idx="2">
                  <c:v>24.268</c:v>
                </c:pt>
                <c:pt idx="3">
                  <c:v>18.462</c:v>
                </c:pt>
                <c:pt idx="4">
                  <c:v>18.699</c:v>
                </c:pt>
                <c:pt idx="5">
                  <c:v>16.891</c:v>
                </c:pt>
                <c:pt idx="6">
                  <c:v>14.881</c:v>
                </c:pt>
                <c:pt idx="7">
                  <c:v>13.536</c:v>
                </c:pt>
                <c:pt idx="8">
                  <c:v>12.234</c:v>
                </c:pt>
                <c:pt idx="9">
                  <c:v>11.692</c:v>
                </c:pt>
                <c:pt idx="10">
                  <c:v>10.391</c:v>
                </c:pt>
                <c:pt idx="11">
                  <c:v>9.919</c:v>
                </c:pt>
                <c:pt idx="12">
                  <c:v>8.871</c:v>
                </c:pt>
                <c:pt idx="13">
                  <c:v>8.735</c:v>
                </c:pt>
                <c:pt idx="14">
                  <c:v>8.427</c:v>
                </c:pt>
                <c:pt idx="15">
                  <c:v>7.633999999999998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8-8</c:v>
                </c:pt>
              </c:strCache>
            </c:strRef>
          </c:tx>
          <c:spPr>
            <a:ln w="28575" cmpd="sng">
              <a:solidFill>
                <a:srgbClr val="0000FF"/>
              </a:solidFill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Sheet1!$C$2:$C$17</c:f>
              <c:numCache>
                <c:formatCode>General</c:formatCode>
                <c:ptCount val="16"/>
                <c:pt idx="0">
                  <c:v>65.276</c:v>
                </c:pt>
                <c:pt idx="1">
                  <c:v>32.351</c:v>
                </c:pt>
                <c:pt idx="2">
                  <c:v>22.296</c:v>
                </c:pt>
                <c:pt idx="3">
                  <c:v>17.682</c:v>
                </c:pt>
                <c:pt idx="4">
                  <c:v>15.128</c:v>
                </c:pt>
                <c:pt idx="5">
                  <c:v>13.864</c:v>
                </c:pt>
                <c:pt idx="6">
                  <c:v>12.453</c:v>
                </c:pt>
                <c:pt idx="7">
                  <c:v>11.192</c:v>
                </c:pt>
                <c:pt idx="8">
                  <c:v>11.412</c:v>
                </c:pt>
                <c:pt idx="9">
                  <c:v>10.742</c:v>
                </c:pt>
                <c:pt idx="10">
                  <c:v>10.116</c:v>
                </c:pt>
                <c:pt idx="11">
                  <c:v>9.908</c:v>
                </c:pt>
                <c:pt idx="12">
                  <c:v>9.096</c:v>
                </c:pt>
                <c:pt idx="13">
                  <c:v>8.967</c:v>
                </c:pt>
                <c:pt idx="14">
                  <c:v>8.802</c:v>
                </c:pt>
                <c:pt idx="15">
                  <c:v>7.876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opt</c:v>
                </c:pt>
              </c:strCache>
            </c:strRef>
          </c:tx>
          <c:spPr>
            <a:ln w="28575" cmpd="sng">
              <a:solidFill>
                <a:srgbClr val="FF00FF"/>
              </a:solidFill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Sheet1!$D$2:$D$17</c:f>
              <c:numCache>
                <c:formatCode>General</c:formatCode>
                <c:ptCount val="16"/>
                <c:pt idx="0">
                  <c:v>65.4</c:v>
                </c:pt>
                <c:pt idx="1">
                  <c:v>32.0425</c:v>
                </c:pt>
                <c:pt idx="2">
                  <c:v>22.3725</c:v>
                </c:pt>
                <c:pt idx="3">
                  <c:v>17.9225</c:v>
                </c:pt>
                <c:pt idx="4">
                  <c:v>14.9775</c:v>
                </c:pt>
                <c:pt idx="5">
                  <c:v>13.13</c:v>
                </c:pt>
                <c:pt idx="6">
                  <c:v>11.022</c:v>
                </c:pt>
                <c:pt idx="7">
                  <c:v>10.076</c:v>
                </c:pt>
                <c:pt idx="8">
                  <c:v>8.958</c:v>
                </c:pt>
                <c:pt idx="9">
                  <c:v>8.75</c:v>
                </c:pt>
                <c:pt idx="10">
                  <c:v>7.83</c:v>
                </c:pt>
                <c:pt idx="11">
                  <c:v>7.836</c:v>
                </c:pt>
                <c:pt idx="12">
                  <c:v>7.14</c:v>
                </c:pt>
                <c:pt idx="13">
                  <c:v>7.117999999999986</c:v>
                </c:pt>
                <c:pt idx="14">
                  <c:v>6.858</c:v>
                </c:pt>
                <c:pt idx="15">
                  <c:v>5.96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2020392"/>
        <c:axId val="-2011589912"/>
      </c:scatterChart>
      <c:valAx>
        <c:axId val="-2092020392"/>
        <c:scaling>
          <c:logBase val="2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# of threads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11589912"/>
        <c:crosses val="autoZero"/>
        <c:crossBetween val="midCat"/>
      </c:valAx>
      <c:valAx>
        <c:axId val="-2011589912"/>
        <c:scaling>
          <c:logBase val="2.0"/>
          <c:orientation val="minMax"/>
          <c:max val="96.0"/>
          <c:min val="4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time (sec)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92020392"/>
        <c:crosses val="autoZero"/>
        <c:crossBetween val="midCat"/>
      </c:valAx>
      <c:spPr>
        <a:ln>
          <a:solidFill>
            <a:srgbClr val="000000"/>
          </a:solidFill>
        </a:ln>
      </c:spPr>
    </c:plotArea>
    <c:legend>
      <c:legendPos val="l"/>
      <c:layout>
        <c:manualLayout>
          <c:xMode val="edge"/>
          <c:yMode val="edge"/>
          <c:x val="0.245168627211075"/>
          <c:y val="0.40087171704193"/>
          <c:w val="0.188732914423548"/>
          <c:h val="0.25737392256647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>
          <a:latin typeface="Tahoma"/>
          <a:cs typeface="Tahoma"/>
        </a:defRPr>
      </a:pPr>
      <a:endParaRPr lang="ja-JP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en-US" altLang="ja-JP" dirty="0" smtClean="0"/>
              <a:t>instruction </a:t>
            </a:r>
            <a:r>
              <a:rPr lang="en-US" altLang="ja-JP" dirty="0"/>
              <a:t>fetch stall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instrunction fetch stall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BT</c:v>
                </c:pt>
                <c:pt idx="1">
                  <c:v>CG</c:v>
                </c:pt>
                <c:pt idx="2">
                  <c:v>DC</c:v>
                </c:pt>
                <c:pt idx="3">
                  <c:v>EP</c:v>
                </c:pt>
                <c:pt idx="4">
                  <c:v>FT</c:v>
                </c:pt>
                <c:pt idx="5">
                  <c:v>IS</c:v>
                </c:pt>
                <c:pt idx="6">
                  <c:v>LU</c:v>
                </c:pt>
                <c:pt idx="7">
                  <c:v>MG</c:v>
                </c:pt>
                <c:pt idx="8">
                  <c:v>SP</c:v>
                </c:pt>
                <c:pt idx="9">
                  <c:v>UA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0.134500204</c:v>
                </c:pt>
                <c:pt idx="1">
                  <c:v>-0.147534072</c:v>
                </c:pt>
                <c:pt idx="2">
                  <c:v>0.242117259</c:v>
                </c:pt>
                <c:pt idx="3">
                  <c:v>0.0305833419999999</c:v>
                </c:pt>
                <c:pt idx="4">
                  <c:v>0.125464981</c:v>
                </c:pt>
                <c:pt idx="5">
                  <c:v>0.122726693</c:v>
                </c:pt>
                <c:pt idx="6">
                  <c:v>0.230609237</c:v>
                </c:pt>
                <c:pt idx="7">
                  <c:v>0.146000677</c:v>
                </c:pt>
                <c:pt idx="8">
                  <c:v>0.028097322</c:v>
                </c:pt>
                <c:pt idx="9">
                  <c:v>0.136387306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656856"/>
        <c:axId val="-2012725768"/>
      </c:barChart>
      <c:catAx>
        <c:axId val="-2136656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12725768"/>
        <c:crosses val="autoZero"/>
        <c:auto val="1"/>
        <c:lblAlgn val="ctr"/>
        <c:lblOffset val="100"/>
        <c:noMultiLvlLbl val="0"/>
      </c:catAx>
      <c:valAx>
        <c:axId val="-2012725768"/>
        <c:scaling>
          <c:orientation val="minMax"/>
          <c:max val="0.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baseline="0" dirty="0" smtClean="0"/>
                  <a:t>increase</a:t>
                </a:r>
                <a:endParaRPr lang="ja-JP" altLang="en-US" dirty="0"/>
              </a:p>
            </c:rich>
          </c:tx>
          <c:layout/>
          <c:overlay val="0"/>
        </c:title>
        <c:numFmt formatCode="#,##0.0_ " sourceLinked="0"/>
        <c:majorTickMark val="in"/>
        <c:minorTickMark val="none"/>
        <c:tickLblPos val="nextTo"/>
        <c:crossAx val="-2136656856"/>
        <c:crosses val="autoZero"/>
        <c:crossBetween val="between"/>
        <c:majorUnit val="0.1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Tahoma"/>
          <a:cs typeface="Tahoma"/>
        </a:defRPr>
      </a:pPr>
      <a:endParaRPr lang="ja-JP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u="sng"/>
            </a:pPr>
            <a:r>
              <a:rPr lang="en-US" altLang="ja-JP" u="sng" dirty="0"/>
              <a:t>FPU </a:t>
            </a:r>
            <a:r>
              <a:rPr lang="en-US" altLang="ja-JP" u="sng" dirty="0" smtClean="0"/>
              <a:t>dispatch </a:t>
            </a:r>
            <a:r>
              <a:rPr lang="en-US" altLang="ja-JP" u="sng" dirty="0"/>
              <a:t>stall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FPU fetch stall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BT</c:v>
                </c:pt>
                <c:pt idx="1">
                  <c:v>CG</c:v>
                </c:pt>
                <c:pt idx="2">
                  <c:v>DC</c:v>
                </c:pt>
                <c:pt idx="3">
                  <c:v>EP</c:v>
                </c:pt>
                <c:pt idx="4">
                  <c:v>FT</c:v>
                </c:pt>
                <c:pt idx="5">
                  <c:v>IS</c:v>
                </c:pt>
                <c:pt idx="6">
                  <c:v>LU</c:v>
                </c:pt>
                <c:pt idx="7">
                  <c:v>MG</c:v>
                </c:pt>
                <c:pt idx="8">
                  <c:v>SP</c:v>
                </c:pt>
                <c:pt idx="9">
                  <c:v>UA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0.085707038</c:v>
                </c:pt>
                <c:pt idx="1">
                  <c:v>0.493729974</c:v>
                </c:pt>
                <c:pt idx="2">
                  <c:v>-9.99999971718069E-10</c:v>
                </c:pt>
                <c:pt idx="3">
                  <c:v>0.0726724240000001</c:v>
                </c:pt>
                <c:pt idx="4">
                  <c:v>-0.044441865</c:v>
                </c:pt>
                <c:pt idx="5">
                  <c:v>-3.99999999789458E-9</c:v>
                </c:pt>
                <c:pt idx="6">
                  <c:v>0.337721895</c:v>
                </c:pt>
                <c:pt idx="7">
                  <c:v>0.014783086</c:v>
                </c:pt>
                <c:pt idx="8">
                  <c:v>0.286105705</c:v>
                </c:pt>
                <c:pt idx="9">
                  <c:v>0.402112486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2440632"/>
        <c:axId val="-2011367016"/>
      </c:barChart>
      <c:catAx>
        <c:axId val="-209244063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11367016"/>
        <c:crosses val="autoZero"/>
        <c:auto val="1"/>
        <c:lblAlgn val="ctr"/>
        <c:lblOffset val="100"/>
        <c:noMultiLvlLbl val="0"/>
      </c:catAx>
      <c:valAx>
        <c:axId val="-20113670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baseline="0" dirty="0" smtClean="0"/>
                  <a:t>increase</a:t>
                </a:r>
                <a:endParaRPr lang="ja-JP" altLang="en-US" dirty="0"/>
              </a:p>
            </c:rich>
          </c:tx>
          <c:layout/>
          <c:overlay val="0"/>
        </c:title>
        <c:numFmt formatCode="#,##0.0_ " sourceLinked="0"/>
        <c:majorTickMark val="in"/>
        <c:minorTickMark val="none"/>
        <c:tickLblPos val="nextTo"/>
        <c:crossAx val="-209244063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Tahoma"/>
          <a:cs typeface="Tahoma"/>
        </a:defRPr>
      </a:pPr>
      <a:endParaRPr lang="ja-JP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u="sng"/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LLC miss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BT</c:v>
                </c:pt>
                <c:pt idx="1">
                  <c:v>CG</c:v>
                </c:pt>
                <c:pt idx="2">
                  <c:v>DC</c:v>
                </c:pt>
                <c:pt idx="3">
                  <c:v>EP</c:v>
                </c:pt>
                <c:pt idx="4">
                  <c:v>FT</c:v>
                </c:pt>
                <c:pt idx="5">
                  <c:v>IS</c:v>
                </c:pt>
                <c:pt idx="6">
                  <c:v>LU</c:v>
                </c:pt>
                <c:pt idx="7">
                  <c:v>MG</c:v>
                </c:pt>
                <c:pt idx="8">
                  <c:v>SP</c:v>
                </c:pt>
                <c:pt idx="9">
                  <c:v>UA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0.133678172</c:v>
                </c:pt>
                <c:pt idx="1">
                  <c:v>0.734071832</c:v>
                </c:pt>
                <c:pt idx="2">
                  <c:v>0.415867102</c:v>
                </c:pt>
                <c:pt idx="3">
                  <c:v>0.00872801600000006</c:v>
                </c:pt>
                <c:pt idx="4">
                  <c:v>0.342727964</c:v>
                </c:pt>
                <c:pt idx="5">
                  <c:v>0.00968214199999995</c:v>
                </c:pt>
                <c:pt idx="6">
                  <c:v>0.208131224</c:v>
                </c:pt>
                <c:pt idx="7">
                  <c:v>0.441090998</c:v>
                </c:pt>
                <c:pt idx="8">
                  <c:v>0.326306583</c:v>
                </c:pt>
                <c:pt idx="9">
                  <c:v>0.210564858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2279832"/>
        <c:axId val="-2040879672"/>
      </c:barChart>
      <c:catAx>
        <c:axId val="-201227983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40879672"/>
        <c:crosses val="autoZero"/>
        <c:auto val="1"/>
        <c:lblAlgn val="ctr"/>
        <c:lblOffset val="100"/>
        <c:noMultiLvlLbl val="0"/>
      </c:catAx>
      <c:valAx>
        <c:axId val="-2040879672"/>
        <c:scaling>
          <c:orientation val="minMax"/>
          <c:max val="0.8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baseline="0" dirty="0" smtClean="0"/>
                  <a:t>increase</a:t>
                </a:r>
                <a:endParaRPr lang="ja-JP" altLang="en-US" dirty="0"/>
              </a:p>
            </c:rich>
          </c:tx>
          <c:layout/>
          <c:overlay val="0"/>
        </c:title>
        <c:numFmt formatCode="#,##0.0_ " sourceLinked="0"/>
        <c:majorTickMark val="in"/>
        <c:minorTickMark val="none"/>
        <c:tickLblPos val="nextTo"/>
        <c:crossAx val="-2012279832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Tahoma"/>
          <a:cs typeface="Tahoma"/>
        </a:defRPr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vCPU scheduler only</c:v>
                </c:pt>
              </c:strCache>
            </c:strRef>
          </c:tx>
          <c:spPr>
            <a:ln w="28575" cmpd="sng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73.40832</c:v>
                </c:pt>
                <c:pt idx="1">
                  <c:v>37.484531</c:v>
                </c:pt>
                <c:pt idx="2">
                  <c:v>25.899992</c:v>
                </c:pt>
                <c:pt idx="3">
                  <c:v>20.23609</c:v>
                </c:pt>
                <c:pt idx="4">
                  <c:v>19.292143</c:v>
                </c:pt>
                <c:pt idx="5">
                  <c:v>18.523227</c:v>
                </c:pt>
                <c:pt idx="6">
                  <c:v>18.123096</c:v>
                </c:pt>
                <c:pt idx="7">
                  <c:v>17.340932</c:v>
                </c:pt>
                <c:pt idx="8">
                  <c:v>14.422238</c:v>
                </c:pt>
                <c:pt idx="9">
                  <c:v>12.477264</c:v>
                </c:pt>
                <c:pt idx="10">
                  <c:v>11.036765</c:v>
                </c:pt>
                <c:pt idx="11">
                  <c:v>9.816947</c:v>
                </c:pt>
                <c:pt idx="12">
                  <c:v>9.399644</c:v>
                </c:pt>
                <c:pt idx="13">
                  <c:v>9.376682</c:v>
                </c:pt>
                <c:pt idx="14">
                  <c:v>9.137676000000001</c:v>
                </c:pt>
                <c:pt idx="15">
                  <c:v>8.924999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thread scheduler only</c:v>
                </c:pt>
              </c:strCache>
            </c:strRef>
          </c:tx>
          <c:spPr>
            <a:ln w="28575" cmpd="sng">
              <a:solidFill>
                <a:srgbClr val="008000"/>
              </a:solidFill>
            </a:ln>
          </c:spPr>
          <c:marker>
            <c:symbol val="squar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Sheet1!$C$2:$C$17</c:f>
              <c:numCache>
                <c:formatCode>General</c:formatCode>
                <c:ptCount val="16"/>
                <c:pt idx="0">
                  <c:v>80.0171946</c:v>
                </c:pt>
                <c:pt idx="1">
                  <c:v>41.25188479999994</c:v>
                </c:pt>
                <c:pt idx="2">
                  <c:v>34.1165572</c:v>
                </c:pt>
                <c:pt idx="3">
                  <c:v>26.5442102</c:v>
                </c:pt>
                <c:pt idx="4">
                  <c:v>23.7944286</c:v>
                </c:pt>
                <c:pt idx="5">
                  <c:v>18.9002396</c:v>
                </c:pt>
                <c:pt idx="6">
                  <c:v>18.34206</c:v>
                </c:pt>
                <c:pt idx="7">
                  <c:v>15.4425546</c:v>
                </c:pt>
                <c:pt idx="8">
                  <c:v>15.215356</c:v>
                </c:pt>
                <c:pt idx="9">
                  <c:v>13.1329272</c:v>
                </c:pt>
                <c:pt idx="10">
                  <c:v>12.5623874</c:v>
                </c:pt>
                <c:pt idx="11">
                  <c:v>11.6794782</c:v>
                </c:pt>
                <c:pt idx="12">
                  <c:v>10.95643</c:v>
                </c:pt>
                <c:pt idx="13">
                  <c:v>10.5743882</c:v>
                </c:pt>
                <c:pt idx="14">
                  <c:v>9.7960122</c:v>
                </c:pt>
                <c:pt idx="15">
                  <c:v>9.552769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both schedulers</c:v>
                </c:pt>
              </c:strCache>
            </c:strRef>
          </c:tx>
          <c:spPr>
            <a:ln w="28575" cmpd="sng">
              <a:solidFill>
                <a:srgbClr val="0000FF"/>
              </a:solidFill>
              <a:prstDash val="sysDash"/>
            </a:ln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Sheet1!$D$2:$D$17</c:f>
              <c:numCache>
                <c:formatCode>General</c:formatCode>
                <c:ptCount val="16"/>
                <c:pt idx="0">
                  <c:v>79.6842591</c:v>
                </c:pt>
                <c:pt idx="1">
                  <c:v>40.8175355</c:v>
                </c:pt>
                <c:pt idx="2">
                  <c:v>28.68527333</c:v>
                </c:pt>
                <c:pt idx="3">
                  <c:v>21.8937393</c:v>
                </c:pt>
                <c:pt idx="4">
                  <c:v>21.2602074</c:v>
                </c:pt>
                <c:pt idx="5">
                  <c:v>20.1423989</c:v>
                </c:pt>
                <c:pt idx="6">
                  <c:v>19.3062767</c:v>
                </c:pt>
                <c:pt idx="7">
                  <c:v>18.630636</c:v>
                </c:pt>
                <c:pt idx="8">
                  <c:v>15.602078</c:v>
                </c:pt>
                <c:pt idx="9">
                  <c:v>13.3836405</c:v>
                </c:pt>
                <c:pt idx="10">
                  <c:v>11.8014244</c:v>
                </c:pt>
                <c:pt idx="11">
                  <c:v>10.5495796</c:v>
                </c:pt>
                <c:pt idx="12">
                  <c:v>10.2547744</c:v>
                </c:pt>
                <c:pt idx="13">
                  <c:v>10.0011331</c:v>
                </c:pt>
                <c:pt idx="14">
                  <c:v>9.8102562</c:v>
                </c:pt>
                <c:pt idx="15">
                  <c:v>9.508061799999998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0239736"/>
        <c:axId val="-2010783240"/>
      </c:scatterChart>
      <c:valAx>
        <c:axId val="-2010239736"/>
        <c:scaling>
          <c:logBase val="2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# of threads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10783240"/>
        <c:crosses val="autoZero"/>
        <c:crossBetween val="midCat"/>
      </c:valAx>
      <c:valAx>
        <c:axId val="-2010783240"/>
        <c:scaling>
          <c:logBase val="2.0"/>
          <c:orientation val="minMax"/>
          <c:max val="96.0"/>
          <c:min val="8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time (sec)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10239736"/>
        <c:crosses val="autoZero"/>
        <c:crossBetween val="midCat"/>
      </c:valAx>
      <c:spPr>
        <a:ln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500977733828806"/>
          <c:y val="0.10712976803947"/>
          <c:w val="0.423346903159806"/>
          <c:h val="0.221678397116147"/>
        </c:manualLayout>
      </c:layout>
      <c:overlay val="1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>
          <a:latin typeface="Tahoma"/>
          <a:cs typeface="Tahoma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0-16</c:v>
                </c:pt>
              </c:strCache>
            </c:strRef>
          </c:tx>
          <c:spPr>
            <a:ln w="28575" cmpd="sng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79.6842591</c:v>
                </c:pt>
                <c:pt idx="1">
                  <c:v>40.8175355</c:v>
                </c:pt>
                <c:pt idx="2">
                  <c:v>28.68527333</c:v>
                </c:pt>
                <c:pt idx="3">
                  <c:v>21.8937393</c:v>
                </c:pt>
                <c:pt idx="4">
                  <c:v>21.2602074</c:v>
                </c:pt>
                <c:pt idx="5">
                  <c:v>20.1423989</c:v>
                </c:pt>
                <c:pt idx="6">
                  <c:v>19.3062767</c:v>
                </c:pt>
                <c:pt idx="7">
                  <c:v>18.630636</c:v>
                </c:pt>
                <c:pt idx="8">
                  <c:v>15.602078</c:v>
                </c:pt>
                <c:pt idx="9">
                  <c:v>13.3836405</c:v>
                </c:pt>
                <c:pt idx="10">
                  <c:v>11.8014244</c:v>
                </c:pt>
                <c:pt idx="11">
                  <c:v>10.5495796</c:v>
                </c:pt>
                <c:pt idx="12">
                  <c:v>10.2547744</c:v>
                </c:pt>
                <c:pt idx="13">
                  <c:v>10.0011331</c:v>
                </c:pt>
                <c:pt idx="14">
                  <c:v>9.8102562</c:v>
                </c:pt>
                <c:pt idx="15">
                  <c:v>9.508061799999998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1-15</c:v>
                </c:pt>
              </c:strCache>
            </c:strRef>
          </c:tx>
          <c:spPr>
            <a:ln w="19050" cmpd="sng">
              <a:solidFill>
                <a:srgbClr val="008000"/>
              </a:solidFill>
            </a:ln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Sheet1!$C$2:$C$17</c:f>
              <c:numCache>
                <c:formatCode>General</c:formatCode>
                <c:ptCount val="16"/>
                <c:pt idx="0">
                  <c:v>80.0876535</c:v>
                </c:pt>
                <c:pt idx="1">
                  <c:v>40.8841286</c:v>
                </c:pt>
                <c:pt idx="2">
                  <c:v>28.9817307</c:v>
                </c:pt>
                <c:pt idx="3">
                  <c:v>21.9116055</c:v>
                </c:pt>
                <c:pt idx="4">
                  <c:v>19.7079922</c:v>
                </c:pt>
                <c:pt idx="5">
                  <c:v>18.2849237</c:v>
                </c:pt>
                <c:pt idx="6">
                  <c:v>16.6881379</c:v>
                </c:pt>
                <c:pt idx="7">
                  <c:v>15.9703345</c:v>
                </c:pt>
                <c:pt idx="8">
                  <c:v>15.2959789</c:v>
                </c:pt>
                <c:pt idx="9">
                  <c:v>13.312469</c:v>
                </c:pt>
                <c:pt idx="10">
                  <c:v>11.6643151</c:v>
                </c:pt>
                <c:pt idx="11">
                  <c:v>10.5697989</c:v>
                </c:pt>
                <c:pt idx="12">
                  <c:v>9.5149897</c:v>
                </c:pt>
                <c:pt idx="13">
                  <c:v>9.2263576</c:v>
                </c:pt>
                <c:pt idx="14">
                  <c:v>9.0548858</c:v>
                </c:pt>
                <c:pt idx="15">
                  <c:v>8.7797277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2-14</c:v>
                </c:pt>
              </c:strCache>
            </c:strRef>
          </c:tx>
          <c:spPr>
            <a:ln w="19050" cmpd="sng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Sheet1!$D$2:$D$17</c:f>
              <c:numCache>
                <c:formatCode>General</c:formatCode>
                <c:ptCount val="16"/>
                <c:pt idx="0">
                  <c:v>79.7395742</c:v>
                </c:pt>
                <c:pt idx="1">
                  <c:v>45.44484049999982</c:v>
                </c:pt>
                <c:pt idx="2">
                  <c:v>29.9522881</c:v>
                </c:pt>
                <c:pt idx="3">
                  <c:v>24.0598147</c:v>
                </c:pt>
                <c:pt idx="4">
                  <c:v>19.6171287</c:v>
                </c:pt>
                <c:pt idx="5">
                  <c:v>17.5279299</c:v>
                </c:pt>
                <c:pt idx="6">
                  <c:v>16.2619194</c:v>
                </c:pt>
                <c:pt idx="7">
                  <c:v>15.6836755</c:v>
                </c:pt>
                <c:pt idx="8">
                  <c:v>15.2029571</c:v>
                </c:pt>
                <c:pt idx="9">
                  <c:v>14.2854807</c:v>
                </c:pt>
                <c:pt idx="10">
                  <c:v>12.7960443</c:v>
                </c:pt>
                <c:pt idx="11">
                  <c:v>11.3031863</c:v>
                </c:pt>
                <c:pt idx="12">
                  <c:v>10.1542555</c:v>
                </c:pt>
                <c:pt idx="13">
                  <c:v>9.8826117</c:v>
                </c:pt>
                <c:pt idx="14">
                  <c:v>9.6866373</c:v>
                </c:pt>
                <c:pt idx="15">
                  <c:v>9.416618100000001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3-13</c:v>
                </c:pt>
              </c:strCache>
            </c:strRef>
          </c:tx>
          <c:spPr>
            <a:ln w="19050" cmpd="sng">
              <a:solidFill>
                <a:srgbClr val="3366FF"/>
              </a:solidFill>
              <a:prstDash val="solid"/>
            </a:ln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Sheet1!$E$2:$E$17</c:f>
              <c:numCache>
                <c:formatCode>General</c:formatCode>
                <c:ptCount val="16"/>
                <c:pt idx="0">
                  <c:v>79.71535809999995</c:v>
                </c:pt>
                <c:pt idx="1">
                  <c:v>40.8619496</c:v>
                </c:pt>
                <c:pt idx="2">
                  <c:v>27.8972418</c:v>
                </c:pt>
                <c:pt idx="3">
                  <c:v>21.2803549</c:v>
                </c:pt>
                <c:pt idx="4">
                  <c:v>18.5747505</c:v>
                </c:pt>
                <c:pt idx="5">
                  <c:v>15.7627489</c:v>
                </c:pt>
                <c:pt idx="6">
                  <c:v>14.6776242</c:v>
                </c:pt>
                <c:pt idx="7">
                  <c:v>14.1659075</c:v>
                </c:pt>
                <c:pt idx="8">
                  <c:v>13.7098483</c:v>
                </c:pt>
                <c:pt idx="9">
                  <c:v>13.0727445</c:v>
                </c:pt>
                <c:pt idx="10">
                  <c:v>12.671677</c:v>
                </c:pt>
                <c:pt idx="11">
                  <c:v>11.2071712</c:v>
                </c:pt>
                <c:pt idx="12">
                  <c:v>10.1283221</c:v>
                </c:pt>
                <c:pt idx="13">
                  <c:v>9.1446197</c:v>
                </c:pt>
                <c:pt idx="14">
                  <c:v>8.9746643</c:v>
                </c:pt>
                <c:pt idx="15">
                  <c:v>8.7200321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4-12</c:v>
                </c:pt>
              </c:strCache>
            </c:strRef>
          </c:tx>
          <c:spPr>
            <a:ln w="19050" cmpd="sng"/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Sheet1!$F$2:$F$17</c:f>
              <c:numCache>
                <c:formatCode>General</c:formatCode>
                <c:ptCount val="16"/>
                <c:pt idx="0">
                  <c:v>79.57247869999956</c:v>
                </c:pt>
                <c:pt idx="1">
                  <c:v>40.8401742</c:v>
                </c:pt>
                <c:pt idx="2">
                  <c:v>28.8034757</c:v>
                </c:pt>
                <c:pt idx="3">
                  <c:v>21.1430573</c:v>
                </c:pt>
                <c:pt idx="4">
                  <c:v>17.5694812</c:v>
                </c:pt>
                <c:pt idx="5">
                  <c:v>15.757211</c:v>
                </c:pt>
                <c:pt idx="6">
                  <c:v>14.6785673</c:v>
                </c:pt>
                <c:pt idx="7">
                  <c:v>13.9888255</c:v>
                </c:pt>
                <c:pt idx="8">
                  <c:v>13.4596835</c:v>
                </c:pt>
                <c:pt idx="9">
                  <c:v>13.0830816</c:v>
                </c:pt>
                <c:pt idx="10">
                  <c:v>12.6735363</c:v>
                </c:pt>
                <c:pt idx="11">
                  <c:v>12.3333508</c:v>
                </c:pt>
                <c:pt idx="12">
                  <c:v>10.9384468</c:v>
                </c:pt>
                <c:pt idx="13">
                  <c:v>9.9526907</c:v>
                </c:pt>
                <c:pt idx="14">
                  <c:v>9.6796352</c:v>
                </c:pt>
                <c:pt idx="15">
                  <c:v>9.408013399999997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5-11</c:v>
                </c:pt>
              </c:strCache>
            </c:strRef>
          </c:tx>
          <c:spPr>
            <a:ln w="19050" cmpd="sng">
              <a:solidFill>
                <a:srgbClr val="8FBC8F"/>
              </a:solidFill>
            </a:ln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Sheet1!$G$2:$G$17</c:f>
              <c:numCache>
                <c:formatCode>General</c:formatCode>
                <c:ptCount val="16"/>
                <c:pt idx="0">
                  <c:v>79.78397289999968</c:v>
                </c:pt>
                <c:pt idx="1">
                  <c:v>40.8572982</c:v>
                </c:pt>
                <c:pt idx="2">
                  <c:v>27.9397559</c:v>
                </c:pt>
                <c:pt idx="3">
                  <c:v>21.42063349999998</c:v>
                </c:pt>
                <c:pt idx="4">
                  <c:v>17.0463562</c:v>
                </c:pt>
                <c:pt idx="5">
                  <c:v>14.7937364</c:v>
                </c:pt>
                <c:pt idx="6">
                  <c:v>13.4313992</c:v>
                </c:pt>
                <c:pt idx="7">
                  <c:v>12.8446788</c:v>
                </c:pt>
                <c:pt idx="8">
                  <c:v>12.2798223</c:v>
                </c:pt>
                <c:pt idx="9">
                  <c:v>11.885355</c:v>
                </c:pt>
                <c:pt idx="10">
                  <c:v>11.5759303</c:v>
                </c:pt>
                <c:pt idx="11">
                  <c:v>11.2959425</c:v>
                </c:pt>
                <c:pt idx="12">
                  <c:v>11.0262009</c:v>
                </c:pt>
                <c:pt idx="13">
                  <c:v>9.9247253</c:v>
                </c:pt>
                <c:pt idx="14">
                  <c:v>9.0644171</c:v>
                </c:pt>
                <c:pt idx="15">
                  <c:v>8.8066084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6-10</c:v>
                </c:pt>
              </c:strCache>
            </c:strRef>
          </c:tx>
          <c:spPr>
            <a:ln w="19050" cmpd="sng">
              <a:solidFill>
                <a:srgbClr val="66CCFF"/>
              </a:solidFill>
            </a:ln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Sheet1!$H$2:$H$17</c:f>
              <c:numCache>
                <c:formatCode>General</c:formatCode>
                <c:ptCount val="16"/>
                <c:pt idx="0">
                  <c:v>79.65682169999998</c:v>
                </c:pt>
                <c:pt idx="1">
                  <c:v>40.9073025</c:v>
                </c:pt>
                <c:pt idx="2">
                  <c:v>28.1273401</c:v>
                </c:pt>
                <c:pt idx="3">
                  <c:v>21.1492342</c:v>
                </c:pt>
                <c:pt idx="4">
                  <c:v>18.0538193</c:v>
                </c:pt>
                <c:pt idx="5">
                  <c:v>15.4572683</c:v>
                </c:pt>
                <c:pt idx="6">
                  <c:v>13.5192094</c:v>
                </c:pt>
                <c:pt idx="7">
                  <c:v>13.5129198</c:v>
                </c:pt>
                <c:pt idx="8">
                  <c:v>12.196322</c:v>
                </c:pt>
                <c:pt idx="9">
                  <c:v>11.8930307</c:v>
                </c:pt>
                <c:pt idx="10">
                  <c:v>11.550354</c:v>
                </c:pt>
                <c:pt idx="11">
                  <c:v>11.2877679</c:v>
                </c:pt>
                <c:pt idx="12">
                  <c:v>11.0074432</c:v>
                </c:pt>
                <c:pt idx="13">
                  <c:v>10.8005714</c:v>
                </c:pt>
                <c:pt idx="14">
                  <c:v>9.7095462</c:v>
                </c:pt>
                <c:pt idx="15">
                  <c:v>9.4733828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7-9</c:v>
                </c:pt>
              </c:strCache>
            </c:strRef>
          </c:tx>
          <c:spPr>
            <a:ln w="19050" cmpd="sng">
              <a:solidFill>
                <a:schemeClr val="accent1">
                  <a:lumMod val="20000"/>
                  <a:lumOff val="80000"/>
                </a:schemeClr>
              </a:solidFill>
            </a:ln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Sheet1!$I$2:$I$17</c:f>
              <c:numCache>
                <c:formatCode>General</c:formatCode>
                <c:ptCount val="16"/>
                <c:pt idx="0">
                  <c:v>79.6510835</c:v>
                </c:pt>
                <c:pt idx="1">
                  <c:v>40.8152501</c:v>
                </c:pt>
                <c:pt idx="2">
                  <c:v>28.3458288</c:v>
                </c:pt>
                <c:pt idx="3">
                  <c:v>21.4096987</c:v>
                </c:pt>
                <c:pt idx="4">
                  <c:v>17.5865291</c:v>
                </c:pt>
                <c:pt idx="5">
                  <c:v>14.6503052</c:v>
                </c:pt>
                <c:pt idx="6">
                  <c:v>12.8999125</c:v>
                </c:pt>
                <c:pt idx="7">
                  <c:v>12.2795344</c:v>
                </c:pt>
                <c:pt idx="8">
                  <c:v>11.5461024</c:v>
                </c:pt>
                <c:pt idx="9">
                  <c:v>11.0822712</c:v>
                </c:pt>
                <c:pt idx="10">
                  <c:v>10.6431653</c:v>
                </c:pt>
                <c:pt idx="11">
                  <c:v>10.406766</c:v>
                </c:pt>
                <c:pt idx="12">
                  <c:v>10.1598585</c:v>
                </c:pt>
                <c:pt idx="13">
                  <c:v>9.947815200000001</c:v>
                </c:pt>
                <c:pt idx="14">
                  <c:v>9.741925299999995</c:v>
                </c:pt>
                <c:pt idx="15">
                  <c:v>8.8324367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8-8</c:v>
                </c:pt>
              </c:strCache>
            </c:strRef>
          </c:tx>
          <c:spPr>
            <a:ln w="28575" cmpd="sng">
              <a:solidFill>
                <a:srgbClr val="0000FF"/>
              </a:solidFill>
            </a:ln>
          </c:spPr>
          <c:marker>
            <c:symbol val="squar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Sheet1!$J$2:$J$17</c:f>
              <c:numCache>
                <c:formatCode>General</c:formatCode>
                <c:ptCount val="16"/>
                <c:pt idx="0">
                  <c:v>79.7389405</c:v>
                </c:pt>
                <c:pt idx="1">
                  <c:v>40.8457552</c:v>
                </c:pt>
                <c:pt idx="2">
                  <c:v>28.0876138</c:v>
                </c:pt>
                <c:pt idx="3">
                  <c:v>21.2310258</c:v>
                </c:pt>
                <c:pt idx="4">
                  <c:v>17.4200434</c:v>
                </c:pt>
                <c:pt idx="5">
                  <c:v>14.8862612</c:v>
                </c:pt>
                <c:pt idx="6">
                  <c:v>12.936884</c:v>
                </c:pt>
                <c:pt idx="7">
                  <c:v>11.5959</c:v>
                </c:pt>
                <c:pt idx="8">
                  <c:v>11.3338502</c:v>
                </c:pt>
                <c:pt idx="9">
                  <c:v>10.9340864</c:v>
                </c:pt>
                <c:pt idx="10">
                  <c:v>10.6622661</c:v>
                </c:pt>
                <c:pt idx="11">
                  <c:v>10.4200775</c:v>
                </c:pt>
                <c:pt idx="12">
                  <c:v>10.1170629</c:v>
                </c:pt>
                <c:pt idx="13">
                  <c:v>9.9893606</c:v>
                </c:pt>
                <c:pt idx="14">
                  <c:v>9.758235300000001</c:v>
                </c:pt>
                <c:pt idx="15">
                  <c:v>9.5652135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ideal</c:v>
                </c:pt>
              </c:strCache>
            </c:strRef>
          </c:tx>
          <c:spPr>
            <a:ln w="19050" cmpd="sng">
              <a:solidFill>
                <a:srgbClr val="0000FF"/>
              </a:solidFill>
              <a:prstDash val="sysDash"/>
            </a:ln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Sheet1!$K$2:$K$17</c:f>
              <c:numCache>
                <c:formatCode>General</c:formatCode>
                <c:ptCount val="16"/>
                <c:pt idx="0">
                  <c:v>79.6842591</c:v>
                </c:pt>
                <c:pt idx="1">
                  <c:v>39.84212955</c:v>
                </c:pt>
                <c:pt idx="2">
                  <c:v>26.5614197</c:v>
                </c:pt>
                <c:pt idx="3">
                  <c:v>19.92106478</c:v>
                </c:pt>
                <c:pt idx="4">
                  <c:v>15.93685182</c:v>
                </c:pt>
                <c:pt idx="5">
                  <c:v>13.28070985</c:v>
                </c:pt>
                <c:pt idx="6">
                  <c:v>11.38346559</c:v>
                </c:pt>
                <c:pt idx="7">
                  <c:v>9.960532388</c:v>
                </c:pt>
                <c:pt idx="8">
                  <c:v>8.853806567</c:v>
                </c:pt>
                <c:pt idx="9">
                  <c:v>7.96842591</c:v>
                </c:pt>
                <c:pt idx="10">
                  <c:v>7.244023555</c:v>
                </c:pt>
                <c:pt idx="11">
                  <c:v>6.64035492499998</c:v>
                </c:pt>
                <c:pt idx="12">
                  <c:v>6.129558392</c:v>
                </c:pt>
                <c:pt idx="13">
                  <c:v>5.691732793</c:v>
                </c:pt>
                <c:pt idx="14">
                  <c:v>5.312283939999981</c:v>
                </c:pt>
                <c:pt idx="15">
                  <c:v>4.980266194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0598104"/>
        <c:axId val="-2010182104"/>
      </c:scatterChart>
      <c:valAx>
        <c:axId val="-2010598104"/>
        <c:scaling>
          <c:logBase val="2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# of threads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10182104"/>
        <c:crosses val="autoZero"/>
        <c:crossBetween val="midCat"/>
      </c:valAx>
      <c:valAx>
        <c:axId val="-2010182104"/>
        <c:scaling>
          <c:logBase val="2.0"/>
          <c:orientation val="minMax"/>
          <c:max val="96.0"/>
          <c:min val="8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time (sec)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10598104"/>
        <c:crosses val="autoZero"/>
        <c:crossBetween val="midCat"/>
      </c:valAx>
      <c:spPr>
        <a:ln>
          <a:solidFill>
            <a:srgbClr val="000000"/>
          </a:solidFill>
        </a:ln>
      </c:spPr>
    </c:plotArea>
    <c:legend>
      <c:legendPos val="l"/>
      <c:legendEntry>
        <c:idx val="9"/>
        <c:delete val="1"/>
      </c:legendEntry>
      <c:layout>
        <c:manualLayout>
          <c:xMode val="edge"/>
          <c:yMode val="edge"/>
          <c:x val="0.467041448259305"/>
          <c:y val="0.114726957147738"/>
          <c:w val="0.453507640279224"/>
          <c:h val="0.21076426171767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>
          <a:latin typeface="Tahoma"/>
          <a:cs typeface="Tahoma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0-16</c:v>
                </c:pt>
              </c:strCache>
            </c:strRef>
          </c:tx>
          <c:invertIfNegative val="0"/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cat>
            <c:numRef>
              <c:f>Sheet1!$A$2:$A$33</c:f>
              <c:numCache>
                <c:formatCode>General</c:formatCode>
                <c:ptCount val="32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73.0</c:v>
                </c:pt>
                <c:pt idx="17">
                  <c:v>84.3</c:v>
                </c:pt>
                <c:pt idx="18">
                  <c:v>80.6</c:v>
                </c:pt>
                <c:pt idx="19">
                  <c:v>59.1</c:v>
                </c:pt>
                <c:pt idx="20">
                  <c:v>71.9</c:v>
                </c:pt>
                <c:pt idx="21">
                  <c:v>59.1</c:v>
                </c:pt>
                <c:pt idx="22">
                  <c:v>85.9</c:v>
                </c:pt>
                <c:pt idx="23">
                  <c:v>80.5</c:v>
                </c:pt>
                <c:pt idx="24">
                  <c:v>0.73</c:v>
                </c:pt>
                <c:pt idx="25">
                  <c:v>0.16</c:v>
                </c:pt>
                <c:pt idx="26">
                  <c:v>0.62</c:v>
                </c:pt>
                <c:pt idx="27">
                  <c:v>0.15</c:v>
                </c:pt>
                <c:pt idx="28">
                  <c:v>0.067</c:v>
                </c:pt>
                <c:pt idx="29">
                  <c:v>0.0023</c:v>
                </c:pt>
                <c:pt idx="30">
                  <c:v>0.0</c:v>
                </c:pt>
                <c:pt idx="31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8-8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00FF"/>
              </a:solidFill>
            </a:ln>
          </c:spPr>
          <c:invertIfNegative val="0"/>
          <c:cat>
            <c:numRef>
              <c:f>Sheet1!$A$2:$A$33</c:f>
              <c:numCache>
                <c:formatCode>General</c:formatCode>
                <c:ptCount val="32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0.03</c:v>
                </c:pt>
                <c:pt idx="1">
                  <c:v>96.0</c:v>
                </c:pt>
                <c:pt idx="2">
                  <c:v>2.62</c:v>
                </c:pt>
                <c:pt idx="3">
                  <c:v>93.8</c:v>
                </c:pt>
                <c:pt idx="4">
                  <c:v>87.2</c:v>
                </c:pt>
                <c:pt idx="5">
                  <c:v>0.0</c:v>
                </c:pt>
                <c:pt idx="6">
                  <c:v>87.3</c:v>
                </c:pt>
                <c:pt idx="7">
                  <c:v>0.23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87.4</c:v>
                </c:pt>
                <c:pt idx="17">
                  <c:v>0.88</c:v>
                </c:pt>
                <c:pt idx="18">
                  <c:v>0.6</c:v>
                </c:pt>
                <c:pt idx="19">
                  <c:v>58.3</c:v>
                </c:pt>
                <c:pt idx="20">
                  <c:v>87.3</c:v>
                </c:pt>
                <c:pt idx="21">
                  <c:v>0.0</c:v>
                </c:pt>
                <c:pt idx="22">
                  <c:v>69.8</c:v>
                </c:pt>
                <c:pt idx="23">
                  <c:v>0.1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7946440"/>
        <c:axId val="-2013110968"/>
      </c:barChart>
      <c:catAx>
        <c:axId val="-2037946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err="1" smtClean="0"/>
                  <a:t>pCPU</a:t>
                </a:r>
                <a:r>
                  <a:rPr lang="en-US" altLang="ja-JP" dirty="0" smtClean="0"/>
                  <a:t> number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13110968"/>
        <c:crosses val="autoZero"/>
        <c:auto val="1"/>
        <c:lblAlgn val="ctr"/>
        <c:lblOffset val="100"/>
        <c:tickLblSkip val="2"/>
        <c:noMultiLvlLbl val="0"/>
      </c:catAx>
      <c:valAx>
        <c:axId val="-2013110968"/>
        <c:scaling>
          <c:orientation val="minMax"/>
          <c:max val="14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CPU</a:t>
                </a:r>
                <a:r>
                  <a:rPr lang="en-US" altLang="ja-JP" baseline="0" dirty="0" smtClean="0"/>
                  <a:t> utilization (%)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crossAx val="-203794644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54405489184542"/>
          <c:y val="0.388733364211826"/>
          <c:w val="0.091329871481582"/>
          <c:h val="0.231394781534661"/>
        </c:manualLayout>
      </c:layout>
      <c:overlay val="1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>
          <a:latin typeface="Tahoma"/>
          <a:cs typeface="Tahoma"/>
        </a:defRPr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0-16</c:v>
                </c:pt>
              </c:strCache>
            </c:strRef>
          </c:tx>
          <c:spPr>
            <a:ln w="28575" cmpd="sng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0.043464662</c:v>
                </c:pt>
                <c:pt idx="1">
                  <c:v>0.00466011</c:v>
                </c:pt>
                <c:pt idx="2">
                  <c:v>0.004364111</c:v>
                </c:pt>
                <c:pt idx="3">
                  <c:v>0.064172353</c:v>
                </c:pt>
                <c:pt idx="4">
                  <c:v>0.833113525</c:v>
                </c:pt>
                <c:pt idx="5">
                  <c:v>1.543088061</c:v>
                </c:pt>
                <c:pt idx="6">
                  <c:v>2.35478939</c:v>
                </c:pt>
                <c:pt idx="7">
                  <c:v>2.983205975</c:v>
                </c:pt>
                <c:pt idx="8">
                  <c:v>2.888479306</c:v>
                </c:pt>
                <c:pt idx="9">
                  <c:v>2.994666107</c:v>
                </c:pt>
                <c:pt idx="10">
                  <c:v>2.908513816</c:v>
                </c:pt>
                <c:pt idx="11">
                  <c:v>2.704640204</c:v>
                </c:pt>
                <c:pt idx="12">
                  <c:v>3.527330089</c:v>
                </c:pt>
                <c:pt idx="13">
                  <c:v>4.319466870999981</c:v>
                </c:pt>
                <c:pt idx="14">
                  <c:v>4.539984512999981</c:v>
                </c:pt>
                <c:pt idx="15">
                  <c:v>4.570811989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8-8</c:v>
                </c:pt>
              </c:strCache>
            </c:strRef>
          </c:tx>
          <c:spPr>
            <a:ln w="28575" cmpd="sng">
              <a:solidFill>
                <a:srgbClr val="0000FF"/>
              </a:solidFill>
            </a:ln>
          </c:spPr>
          <c:marker>
            <c:symbol val="squar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Sheet1!$C$2:$C$17</c:f>
              <c:numCache>
                <c:formatCode>General</c:formatCode>
                <c:ptCount val="16"/>
                <c:pt idx="0">
                  <c:v>0.004756634</c:v>
                </c:pt>
                <c:pt idx="1">
                  <c:v>0.040093277</c:v>
                </c:pt>
                <c:pt idx="2">
                  <c:v>0.005290166</c:v>
                </c:pt>
                <c:pt idx="3">
                  <c:v>0.063634567</c:v>
                </c:pt>
                <c:pt idx="4">
                  <c:v>0.006868485</c:v>
                </c:pt>
                <c:pt idx="5">
                  <c:v>0.09119639</c:v>
                </c:pt>
                <c:pt idx="6">
                  <c:v>0.309404776</c:v>
                </c:pt>
                <c:pt idx="7">
                  <c:v>0.542863421</c:v>
                </c:pt>
                <c:pt idx="8">
                  <c:v>0.946714274</c:v>
                </c:pt>
                <c:pt idx="9">
                  <c:v>1.433457247</c:v>
                </c:pt>
                <c:pt idx="10">
                  <c:v>1.85436439</c:v>
                </c:pt>
                <c:pt idx="11">
                  <c:v>2.633403928999999</c:v>
                </c:pt>
                <c:pt idx="12">
                  <c:v>3.242356067</c:v>
                </c:pt>
                <c:pt idx="13">
                  <c:v>3.971127192</c:v>
                </c:pt>
                <c:pt idx="14">
                  <c:v>4.521713704</c:v>
                </c:pt>
                <c:pt idx="15">
                  <c:v>4.309074745999998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0052072"/>
        <c:axId val="-2041336984"/>
      </c:scatterChart>
      <c:valAx>
        <c:axId val="-2010052072"/>
        <c:scaling>
          <c:orientation val="minMax"/>
          <c:max val="16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# of threads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41336984"/>
        <c:crosses val="autoZero"/>
        <c:crossBetween val="midCat"/>
        <c:majorUnit val="2.0"/>
      </c:valAx>
      <c:valAx>
        <c:axId val="-20413369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# of modules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10052072"/>
        <c:crosses val="autoZero"/>
        <c:crossBetween val="midCat"/>
        <c:majorUnit val="1.0"/>
      </c:valAx>
      <c:spPr>
        <a:ln>
          <a:solidFill>
            <a:srgbClr val="000000"/>
          </a:solidFill>
        </a:ln>
      </c:spPr>
    </c:plotArea>
    <c:legend>
      <c:legendPos val="l"/>
      <c:layout>
        <c:manualLayout>
          <c:xMode val="edge"/>
          <c:yMode val="edge"/>
          <c:x val="0.23932638111925"/>
          <c:y val="0.131180612740817"/>
          <c:w val="0.204792805725022"/>
          <c:h val="0.228929808882438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>
          <a:latin typeface="Tahoma"/>
          <a:cs typeface="Tahoma"/>
        </a:defRPr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0-16</c:v>
                </c:pt>
              </c:strCache>
            </c:strRef>
          </c:tx>
          <c:spPr>
            <a:ln w="28575" cmpd="sng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79.6842591</c:v>
                </c:pt>
                <c:pt idx="1">
                  <c:v>40.8175355</c:v>
                </c:pt>
                <c:pt idx="2">
                  <c:v>28.68527333</c:v>
                </c:pt>
                <c:pt idx="3">
                  <c:v>21.8937393</c:v>
                </c:pt>
                <c:pt idx="4">
                  <c:v>21.2602074</c:v>
                </c:pt>
                <c:pt idx="5">
                  <c:v>20.1423989</c:v>
                </c:pt>
                <c:pt idx="6">
                  <c:v>19.3062767</c:v>
                </c:pt>
                <c:pt idx="7">
                  <c:v>18.630636</c:v>
                </c:pt>
                <c:pt idx="8">
                  <c:v>15.602078</c:v>
                </c:pt>
                <c:pt idx="9">
                  <c:v>13.3836405</c:v>
                </c:pt>
                <c:pt idx="10">
                  <c:v>11.8014244</c:v>
                </c:pt>
                <c:pt idx="11">
                  <c:v>10.5495796</c:v>
                </c:pt>
                <c:pt idx="12">
                  <c:v>10.2547744</c:v>
                </c:pt>
                <c:pt idx="13">
                  <c:v>10.0011331</c:v>
                </c:pt>
                <c:pt idx="14">
                  <c:v>9.8102562</c:v>
                </c:pt>
                <c:pt idx="15">
                  <c:v>9.508061799999998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8-8</c:v>
                </c:pt>
              </c:strCache>
            </c:strRef>
          </c:tx>
          <c:spPr>
            <a:ln w="28575" cmpd="sng">
              <a:solidFill>
                <a:srgbClr val="0000FF"/>
              </a:solidFill>
            </a:ln>
          </c:spPr>
          <c:marker>
            <c:symbol val="squar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Sheet1!$C$2:$C$17</c:f>
              <c:numCache>
                <c:formatCode>General</c:formatCode>
                <c:ptCount val="16"/>
                <c:pt idx="0">
                  <c:v>79.7389405</c:v>
                </c:pt>
                <c:pt idx="1">
                  <c:v>40.8457552</c:v>
                </c:pt>
                <c:pt idx="2">
                  <c:v>28.0876138</c:v>
                </c:pt>
                <c:pt idx="3">
                  <c:v>21.2310258</c:v>
                </c:pt>
                <c:pt idx="4">
                  <c:v>17.4200434</c:v>
                </c:pt>
                <c:pt idx="5">
                  <c:v>14.8862612</c:v>
                </c:pt>
                <c:pt idx="6">
                  <c:v>12.936884</c:v>
                </c:pt>
                <c:pt idx="7">
                  <c:v>11.5959</c:v>
                </c:pt>
                <c:pt idx="8">
                  <c:v>11.3338502</c:v>
                </c:pt>
                <c:pt idx="9">
                  <c:v>10.9340864</c:v>
                </c:pt>
                <c:pt idx="10">
                  <c:v>10.6622661</c:v>
                </c:pt>
                <c:pt idx="11">
                  <c:v>10.4200775</c:v>
                </c:pt>
                <c:pt idx="12">
                  <c:v>10.1170629</c:v>
                </c:pt>
                <c:pt idx="13">
                  <c:v>9.9893606</c:v>
                </c:pt>
                <c:pt idx="14">
                  <c:v>9.758235300000001</c:v>
                </c:pt>
                <c:pt idx="15">
                  <c:v>9.5652135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0717096"/>
        <c:axId val="-2010792232"/>
      </c:scatterChart>
      <c:valAx>
        <c:axId val="-2010717096"/>
        <c:scaling>
          <c:logBase val="2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# of threads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10792232"/>
        <c:crosses val="autoZero"/>
        <c:crossBetween val="midCat"/>
      </c:valAx>
      <c:valAx>
        <c:axId val="-2010792232"/>
        <c:scaling>
          <c:logBase val="2.0"/>
          <c:orientation val="minMax"/>
          <c:max val="96.0"/>
          <c:min val="8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time (sec)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10717096"/>
        <c:crosses val="autoZero"/>
        <c:crossBetween val="midCat"/>
      </c:valAx>
      <c:spPr>
        <a:ln>
          <a:solidFill>
            <a:srgbClr val="000000"/>
          </a:solidFill>
        </a:ln>
      </c:spPr>
    </c:plotArea>
    <c:legend>
      <c:legendPos val="l"/>
      <c:layout>
        <c:manualLayout>
          <c:xMode val="edge"/>
          <c:yMode val="edge"/>
          <c:x val="0.27892941423865"/>
          <c:y val="0.444759037647805"/>
          <c:w val="0.208599967288955"/>
          <c:h val="0.21076426171767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>
          <a:latin typeface="Tahoma"/>
          <a:cs typeface="Tahoma"/>
        </a:defRPr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0-16</c:v>
                </c:pt>
              </c:strCache>
            </c:strRef>
          </c:tx>
          <c:spPr>
            <a:ln w="28575" cmpd="sng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79.6842591</c:v>
                </c:pt>
                <c:pt idx="1">
                  <c:v>40.8175355</c:v>
                </c:pt>
                <c:pt idx="2">
                  <c:v>28.68527333</c:v>
                </c:pt>
                <c:pt idx="3">
                  <c:v>21.8937393</c:v>
                </c:pt>
                <c:pt idx="4">
                  <c:v>21.2602074</c:v>
                </c:pt>
                <c:pt idx="5">
                  <c:v>20.1423989</c:v>
                </c:pt>
                <c:pt idx="6">
                  <c:v>19.3062767</c:v>
                </c:pt>
                <c:pt idx="7">
                  <c:v>18.630636</c:v>
                </c:pt>
                <c:pt idx="8">
                  <c:v>15.602078</c:v>
                </c:pt>
                <c:pt idx="9">
                  <c:v>13.3836405</c:v>
                </c:pt>
                <c:pt idx="10">
                  <c:v>11.8014244</c:v>
                </c:pt>
                <c:pt idx="11">
                  <c:v>10.5495796</c:v>
                </c:pt>
                <c:pt idx="12">
                  <c:v>10.2547744</c:v>
                </c:pt>
                <c:pt idx="13">
                  <c:v>10.0011331</c:v>
                </c:pt>
                <c:pt idx="14">
                  <c:v>9.8102562</c:v>
                </c:pt>
                <c:pt idx="15">
                  <c:v>9.508061799999998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only vCPU affinity</c:v>
                </c:pt>
              </c:strCache>
            </c:strRef>
          </c:tx>
          <c:spPr>
            <a:ln w="28575" cmpd="sng">
              <a:solidFill>
                <a:srgbClr val="008000"/>
              </a:solidFill>
            </a:ln>
          </c:spPr>
          <c:marker>
            <c:symbol val="triangl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Sheet1!$C$2:$C$17</c:f>
              <c:numCache>
                <c:formatCode>General</c:formatCode>
                <c:ptCount val="16"/>
                <c:pt idx="0">
                  <c:v>79.6222761999996</c:v>
                </c:pt>
                <c:pt idx="1">
                  <c:v>40.9780994</c:v>
                </c:pt>
                <c:pt idx="2">
                  <c:v>28.042863</c:v>
                </c:pt>
                <c:pt idx="3">
                  <c:v>21.4372906</c:v>
                </c:pt>
                <c:pt idx="4">
                  <c:v>17.8896236</c:v>
                </c:pt>
                <c:pt idx="5">
                  <c:v>15.0543912</c:v>
                </c:pt>
                <c:pt idx="6">
                  <c:v>12.9379382</c:v>
                </c:pt>
                <c:pt idx="7">
                  <c:v>11.3909336</c:v>
                </c:pt>
                <c:pt idx="8">
                  <c:v>11.2048904</c:v>
                </c:pt>
                <c:pt idx="9">
                  <c:v>10.8881726</c:v>
                </c:pt>
                <c:pt idx="10">
                  <c:v>10.6579746</c:v>
                </c:pt>
                <c:pt idx="11">
                  <c:v>10.4805986</c:v>
                </c:pt>
                <c:pt idx="12">
                  <c:v>10.2513094</c:v>
                </c:pt>
                <c:pt idx="13">
                  <c:v>10.0353554</c:v>
                </c:pt>
                <c:pt idx="14">
                  <c:v>9.8037944</c:v>
                </c:pt>
                <c:pt idx="15">
                  <c:v>9.5556504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only node affinity</c:v>
                </c:pt>
              </c:strCache>
            </c:strRef>
          </c:tx>
          <c:spPr>
            <a:ln w="28575" cmpd="sng">
              <a:solidFill>
                <a:srgbClr val="FF66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Sheet1!$D$2:$D$17</c:f>
              <c:numCache>
                <c:formatCode>General</c:formatCode>
                <c:ptCount val="16"/>
                <c:pt idx="0">
                  <c:v>79.67738666999998</c:v>
                </c:pt>
                <c:pt idx="1">
                  <c:v>40.820869</c:v>
                </c:pt>
                <c:pt idx="2">
                  <c:v>28.1967414</c:v>
                </c:pt>
                <c:pt idx="3">
                  <c:v>21.2660898</c:v>
                </c:pt>
                <c:pt idx="4">
                  <c:v>18.187205</c:v>
                </c:pt>
                <c:pt idx="5">
                  <c:v>15.1005979</c:v>
                </c:pt>
                <c:pt idx="6">
                  <c:v>13.005555</c:v>
                </c:pt>
                <c:pt idx="7">
                  <c:v>12.857147</c:v>
                </c:pt>
                <c:pt idx="8">
                  <c:v>12.2249003</c:v>
                </c:pt>
                <c:pt idx="9">
                  <c:v>11.3433185</c:v>
                </c:pt>
                <c:pt idx="10">
                  <c:v>10.6742527</c:v>
                </c:pt>
                <c:pt idx="11">
                  <c:v>10.4416302</c:v>
                </c:pt>
                <c:pt idx="12">
                  <c:v>10.1377775</c:v>
                </c:pt>
                <c:pt idx="13">
                  <c:v>10.0257577</c:v>
                </c:pt>
                <c:pt idx="14">
                  <c:v>9.781762999999997</c:v>
                </c:pt>
                <c:pt idx="15">
                  <c:v>9.5809198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affinities</c:v>
                </c:pt>
              </c:strCache>
            </c:strRef>
          </c:tx>
          <c:spPr>
            <a:ln w="28575" cmpd="sng">
              <a:solidFill>
                <a:srgbClr val="0000FF"/>
              </a:solidFill>
            </a:ln>
          </c:spPr>
          <c:marker>
            <c:symbol val="squar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Sheet1!$E$2:$E$17</c:f>
              <c:numCache>
                <c:formatCode>General</c:formatCode>
                <c:ptCount val="16"/>
                <c:pt idx="0">
                  <c:v>79.420602</c:v>
                </c:pt>
                <c:pt idx="1">
                  <c:v>40.765366</c:v>
                </c:pt>
                <c:pt idx="2">
                  <c:v>27.441136</c:v>
                </c:pt>
                <c:pt idx="3">
                  <c:v>20.7996515</c:v>
                </c:pt>
                <c:pt idx="4">
                  <c:v>17.101985</c:v>
                </c:pt>
                <c:pt idx="5">
                  <c:v>14.4459864</c:v>
                </c:pt>
                <c:pt idx="6">
                  <c:v>12.6066047</c:v>
                </c:pt>
                <c:pt idx="7">
                  <c:v>11.1656441</c:v>
                </c:pt>
                <c:pt idx="8">
                  <c:v>10.0755529</c:v>
                </c:pt>
                <c:pt idx="9">
                  <c:v>9.241900799999998</c:v>
                </c:pt>
                <c:pt idx="10">
                  <c:v>8.3518928</c:v>
                </c:pt>
                <c:pt idx="11">
                  <c:v>7.8217775</c:v>
                </c:pt>
                <c:pt idx="12">
                  <c:v>7.1899954</c:v>
                </c:pt>
                <c:pt idx="13">
                  <c:v>6.820523</c:v>
                </c:pt>
                <c:pt idx="14">
                  <c:v>6.4788521</c:v>
                </c:pt>
                <c:pt idx="15">
                  <c:v>6.1226784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2539160"/>
        <c:axId val="-2066347752"/>
      </c:scatterChart>
      <c:valAx>
        <c:axId val="-2032539160"/>
        <c:scaling>
          <c:logBase val="2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# of threads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66347752"/>
        <c:crosses val="autoZero"/>
        <c:crossBetween val="midCat"/>
      </c:valAx>
      <c:valAx>
        <c:axId val="-2066347752"/>
        <c:scaling>
          <c:logBase val="2.0"/>
          <c:orientation val="minMax"/>
          <c:max val="96.0"/>
          <c:min val="4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time (sec)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32539160"/>
        <c:crosses val="autoZero"/>
        <c:crossBetween val="midCat"/>
      </c:valAx>
      <c:spPr>
        <a:ln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185461034998554"/>
          <c:y val="0.4259068374029"/>
          <c:w val="0.339904762217981"/>
          <c:h val="0.289600466608341"/>
        </c:manualLayout>
      </c:layout>
      <c:overlay val="1"/>
      <c:spPr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>
          <a:latin typeface="Tahoma"/>
          <a:cs typeface="Tahoma"/>
        </a:defRPr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affinities</c:v>
                </c:pt>
              </c:strCache>
            </c:strRef>
          </c:tx>
          <c:spPr>
            <a:ln w="28575" cmpd="sng">
              <a:solidFill>
                <a:srgbClr val="0000FF"/>
              </a:solidFill>
            </a:ln>
          </c:spPr>
          <c:marker>
            <c:symbol val="plus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79.420602</c:v>
                </c:pt>
                <c:pt idx="1">
                  <c:v>40.765366</c:v>
                </c:pt>
                <c:pt idx="2">
                  <c:v>27.441136</c:v>
                </c:pt>
                <c:pt idx="3">
                  <c:v>20.7996515</c:v>
                </c:pt>
                <c:pt idx="4">
                  <c:v>17.101985</c:v>
                </c:pt>
                <c:pt idx="5">
                  <c:v>14.4459864</c:v>
                </c:pt>
                <c:pt idx="6">
                  <c:v>12.6066047</c:v>
                </c:pt>
                <c:pt idx="7">
                  <c:v>11.1656441</c:v>
                </c:pt>
                <c:pt idx="8">
                  <c:v>10.0755529</c:v>
                </c:pt>
                <c:pt idx="9">
                  <c:v>9.241900799999998</c:v>
                </c:pt>
                <c:pt idx="10">
                  <c:v>8.3518928</c:v>
                </c:pt>
                <c:pt idx="11">
                  <c:v>7.8217775</c:v>
                </c:pt>
                <c:pt idx="12">
                  <c:v>7.1899954</c:v>
                </c:pt>
                <c:pt idx="13">
                  <c:v>6.820523</c:v>
                </c:pt>
                <c:pt idx="14">
                  <c:v>6.4788521</c:v>
                </c:pt>
                <c:pt idx="15">
                  <c:v>6.1226784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opt</c:v>
                </c:pt>
              </c:strCache>
            </c:strRef>
          </c:tx>
          <c:spPr>
            <a:ln w="28575" cmpd="sng">
              <a:solidFill>
                <a:srgbClr val="FF00FF"/>
              </a:solidFill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Sheet1!$C$2:$C$17</c:f>
              <c:numCache>
                <c:formatCode>General</c:formatCode>
                <c:ptCount val="16"/>
                <c:pt idx="0">
                  <c:v>79.4584514</c:v>
                </c:pt>
                <c:pt idx="1">
                  <c:v>40.6775084</c:v>
                </c:pt>
                <c:pt idx="2">
                  <c:v>28.2902274</c:v>
                </c:pt>
                <c:pt idx="3">
                  <c:v>21.1012774</c:v>
                </c:pt>
                <c:pt idx="4">
                  <c:v>17.4941862</c:v>
                </c:pt>
                <c:pt idx="5">
                  <c:v>14.6483622</c:v>
                </c:pt>
                <c:pt idx="6">
                  <c:v>12.7444222</c:v>
                </c:pt>
                <c:pt idx="7">
                  <c:v>11.312389</c:v>
                </c:pt>
                <c:pt idx="8">
                  <c:v>10.2264532</c:v>
                </c:pt>
                <c:pt idx="9">
                  <c:v>9.1631656</c:v>
                </c:pt>
                <c:pt idx="10">
                  <c:v>8.4250014</c:v>
                </c:pt>
                <c:pt idx="11">
                  <c:v>7.713045</c:v>
                </c:pt>
                <c:pt idx="12">
                  <c:v>7.1996776</c:v>
                </c:pt>
                <c:pt idx="13">
                  <c:v>6.6961214</c:v>
                </c:pt>
                <c:pt idx="14">
                  <c:v>6.3333584</c:v>
                </c:pt>
                <c:pt idx="15">
                  <c:v>5.83894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ideal</c:v>
                </c:pt>
              </c:strCache>
            </c:strRef>
          </c:tx>
          <c:spPr>
            <a:ln w="19050" cmpd="sng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Sheet1!$D$2:$D$17</c:f>
              <c:numCache>
                <c:formatCode>General</c:formatCode>
                <c:ptCount val="16"/>
                <c:pt idx="0">
                  <c:v>79.4584514</c:v>
                </c:pt>
                <c:pt idx="1">
                  <c:v>39.7292257</c:v>
                </c:pt>
                <c:pt idx="2">
                  <c:v>26.48615047</c:v>
                </c:pt>
                <c:pt idx="3">
                  <c:v>19.86461285</c:v>
                </c:pt>
                <c:pt idx="4">
                  <c:v>15.89169028</c:v>
                </c:pt>
                <c:pt idx="5">
                  <c:v>13.24307523</c:v>
                </c:pt>
                <c:pt idx="6">
                  <c:v>11.35120734</c:v>
                </c:pt>
                <c:pt idx="7">
                  <c:v>9.932306425</c:v>
                </c:pt>
                <c:pt idx="8">
                  <c:v>8.828716822</c:v>
                </c:pt>
                <c:pt idx="9">
                  <c:v>7.94584514</c:v>
                </c:pt>
                <c:pt idx="10">
                  <c:v>7.223495582</c:v>
                </c:pt>
                <c:pt idx="11">
                  <c:v>6.621537616999971</c:v>
                </c:pt>
                <c:pt idx="12">
                  <c:v>6.112188568999964</c:v>
                </c:pt>
                <c:pt idx="13">
                  <c:v>5.675603671</c:v>
                </c:pt>
                <c:pt idx="14">
                  <c:v>5.297230093</c:v>
                </c:pt>
                <c:pt idx="15">
                  <c:v>4.966153213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4616024"/>
        <c:axId val="-2030685432"/>
      </c:scatterChart>
      <c:valAx>
        <c:axId val="-2034616024"/>
        <c:scaling>
          <c:logBase val="2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# of threads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30685432"/>
        <c:crosses val="autoZero"/>
        <c:crossBetween val="midCat"/>
      </c:valAx>
      <c:valAx>
        <c:axId val="-2030685432"/>
        <c:scaling>
          <c:logBase val="2.0"/>
          <c:orientation val="minMax"/>
          <c:max val="96.0"/>
          <c:min val="4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time (sec)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34616024"/>
        <c:crosses val="autoZero"/>
        <c:crossBetween val="midCat"/>
      </c:valAx>
      <c:spPr>
        <a:ln>
          <a:solidFill>
            <a:srgbClr val="000000"/>
          </a:solidFill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211513295288848"/>
          <c:y val="0.492408335321721"/>
          <c:w val="0.251694855204428"/>
          <c:h val="0.197389644476259"/>
        </c:manualLayout>
      </c:layout>
      <c:overlay val="1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>
          <a:latin typeface="Tahoma"/>
          <a:cs typeface="Tahoma"/>
        </a:defRPr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0-16</c:v>
                </c:pt>
              </c:strCache>
            </c:strRef>
          </c:tx>
          <c:spPr>
            <a:ln w="28575" cmpd="sng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0.043464662</c:v>
                </c:pt>
                <c:pt idx="1">
                  <c:v>0.00466011</c:v>
                </c:pt>
                <c:pt idx="2">
                  <c:v>0.004364111</c:v>
                </c:pt>
                <c:pt idx="3">
                  <c:v>0.064172353</c:v>
                </c:pt>
                <c:pt idx="4">
                  <c:v>0.833113525</c:v>
                </c:pt>
                <c:pt idx="5">
                  <c:v>1.543088061</c:v>
                </c:pt>
                <c:pt idx="6">
                  <c:v>2.35478939</c:v>
                </c:pt>
                <c:pt idx="7">
                  <c:v>2.983205975</c:v>
                </c:pt>
                <c:pt idx="8">
                  <c:v>2.888479306</c:v>
                </c:pt>
                <c:pt idx="9">
                  <c:v>2.994666107</c:v>
                </c:pt>
                <c:pt idx="10">
                  <c:v>2.908513816</c:v>
                </c:pt>
                <c:pt idx="11">
                  <c:v>2.704640204</c:v>
                </c:pt>
                <c:pt idx="12">
                  <c:v>3.527330089</c:v>
                </c:pt>
                <c:pt idx="13">
                  <c:v>4.319466870999983</c:v>
                </c:pt>
                <c:pt idx="14">
                  <c:v>4.539984512999983</c:v>
                </c:pt>
                <c:pt idx="15">
                  <c:v>4.570811989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only vCPU affinity</c:v>
                </c:pt>
              </c:strCache>
            </c:strRef>
          </c:tx>
          <c:spPr>
            <a:ln w="28575" cmpd="sng">
              <a:solidFill>
                <a:srgbClr val="008000"/>
              </a:solidFill>
            </a:ln>
          </c:spPr>
          <c:marker>
            <c:symbol val="triangl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Sheet1!$C$2:$C$17</c:f>
              <c:numCache>
                <c:formatCode>General</c:formatCode>
                <c:ptCount val="16"/>
                <c:pt idx="0">
                  <c:v>1.48768E-5</c:v>
                </c:pt>
                <c:pt idx="1">
                  <c:v>0.000834797</c:v>
                </c:pt>
                <c:pt idx="2">
                  <c:v>0.003696164</c:v>
                </c:pt>
                <c:pt idx="3">
                  <c:v>0.000283967</c:v>
                </c:pt>
                <c:pt idx="4">
                  <c:v>0.004056373</c:v>
                </c:pt>
                <c:pt idx="5">
                  <c:v>0.066493275</c:v>
                </c:pt>
                <c:pt idx="6">
                  <c:v>0.347868744</c:v>
                </c:pt>
                <c:pt idx="7">
                  <c:v>0.139261238</c:v>
                </c:pt>
                <c:pt idx="8">
                  <c:v>0.820747972</c:v>
                </c:pt>
                <c:pt idx="9">
                  <c:v>1.361463808</c:v>
                </c:pt>
                <c:pt idx="10">
                  <c:v>2.000473578</c:v>
                </c:pt>
                <c:pt idx="11">
                  <c:v>2.544564773</c:v>
                </c:pt>
                <c:pt idx="12">
                  <c:v>3.038376072</c:v>
                </c:pt>
                <c:pt idx="13">
                  <c:v>3.606218995999999</c:v>
                </c:pt>
                <c:pt idx="14">
                  <c:v>4.224475005999984</c:v>
                </c:pt>
                <c:pt idx="15">
                  <c:v>3.968866178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only node affinity</c:v>
                </c:pt>
              </c:strCache>
            </c:strRef>
          </c:tx>
          <c:spPr>
            <a:ln w="28575" cmpd="sng">
              <a:solidFill>
                <a:srgbClr val="FF6600"/>
              </a:solidFill>
            </a:ln>
          </c:spPr>
          <c:marker>
            <c:symbol val="diamond"/>
            <c:size val="7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Sheet1!$D$2:$D$17</c:f>
              <c:numCache>
                <c:formatCode>General</c:formatCode>
                <c:ptCount val="16"/>
                <c:pt idx="0">
                  <c:v>2.1018E-5</c:v>
                </c:pt>
                <c:pt idx="1">
                  <c:v>0.000137851</c:v>
                </c:pt>
                <c:pt idx="2">
                  <c:v>0.000905368</c:v>
                </c:pt>
                <c:pt idx="3">
                  <c:v>0.166258977</c:v>
                </c:pt>
                <c:pt idx="4">
                  <c:v>0.287484254</c:v>
                </c:pt>
                <c:pt idx="5">
                  <c:v>0.234563474</c:v>
                </c:pt>
                <c:pt idx="6">
                  <c:v>0.187615135</c:v>
                </c:pt>
                <c:pt idx="7">
                  <c:v>0.969720292</c:v>
                </c:pt>
                <c:pt idx="8">
                  <c:v>1.306993651</c:v>
                </c:pt>
                <c:pt idx="9">
                  <c:v>1.878551215</c:v>
                </c:pt>
                <c:pt idx="10">
                  <c:v>1.939262628</c:v>
                </c:pt>
                <c:pt idx="11">
                  <c:v>3.053373283</c:v>
                </c:pt>
                <c:pt idx="12">
                  <c:v>3.096837627</c:v>
                </c:pt>
                <c:pt idx="13">
                  <c:v>3.773218911</c:v>
                </c:pt>
                <c:pt idx="14">
                  <c:v>4.132430454</c:v>
                </c:pt>
                <c:pt idx="15">
                  <c:v>4.283835165999998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affinities</c:v>
                </c:pt>
              </c:strCache>
            </c:strRef>
          </c:tx>
          <c:spPr>
            <a:ln w="28575" cmpd="sng">
              <a:solidFill>
                <a:srgbClr val="0000FF"/>
              </a:solidFill>
            </a:ln>
          </c:spPr>
          <c:marker>
            <c:symbol val="squar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Sheet1!$E$2:$E$17</c:f>
              <c:numCache>
                <c:formatCode>General</c:formatCode>
                <c:ptCount val="16"/>
                <c:pt idx="0">
                  <c:v>0.00013838</c:v>
                </c:pt>
                <c:pt idx="1">
                  <c:v>0.002155622</c:v>
                </c:pt>
                <c:pt idx="2">
                  <c:v>0.002401316</c:v>
                </c:pt>
                <c:pt idx="3">
                  <c:v>0.00037394</c:v>
                </c:pt>
                <c:pt idx="4">
                  <c:v>0.016159299</c:v>
                </c:pt>
                <c:pt idx="5">
                  <c:v>0.000807107</c:v>
                </c:pt>
                <c:pt idx="6">
                  <c:v>0.244703964</c:v>
                </c:pt>
                <c:pt idx="7">
                  <c:v>0.18540997</c:v>
                </c:pt>
                <c:pt idx="8">
                  <c:v>0.105878992</c:v>
                </c:pt>
                <c:pt idx="9">
                  <c:v>0.11612337</c:v>
                </c:pt>
                <c:pt idx="10">
                  <c:v>0.179086599</c:v>
                </c:pt>
                <c:pt idx="11">
                  <c:v>0.249263811</c:v>
                </c:pt>
                <c:pt idx="12">
                  <c:v>0.171680745</c:v>
                </c:pt>
                <c:pt idx="13">
                  <c:v>0.53473658</c:v>
                </c:pt>
                <c:pt idx="14">
                  <c:v>0.673776767</c:v>
                </c:pt>
                <c:pt idx="15">
                  <c:v>0.775472255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opt</c:v>
                </c:pt>
              </c:strCache>
            </c:strRef>
          </c:tx>
          <c:spPr>
            <a:ln w="28575" cmpd="sng">
              <a:solidFill>
                <a:srgbClr val="FF00FF"/>
              </a:solidFill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xVal>
          <c:yVal>
            <c:numRef>
              <c:f>Sheet1!$F$2:$F$17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0600776"/>
        <c:axId val="-2010498792"/>
      </c:scatterChart>
      <c:valAx>
        <c:axId val="-2010600776"/>
        <c:scaling>
          <c:orientation val="minMax"/>
          <c:max val="16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# of threads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10498792"/>
        <c:crosses val="autoZero"/>
        <c:crossBetween val="midCat"/>
        <c:majorUnit val="2.0"/>
      </c:valAx>
      <c:valAx>
        <c:axId val="-20104987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# of modules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10600776"/>
        <c:crosses val="autoZero"/>
        <c:crossBetween val="midCat"/>
        <c:majorUnit val="1.0"/>
      </c:valAx>
      <c:spPr>
        <a:ln>
          <a:solidFill>
            <a:srgbClr val="000000"/>
          </a:solidFill>
        </a:ln>
      </c:spPr>
    </c:plotArea>
    <c:legend>
      <c:legendPos val="l"/>
      <c:layout>
        <c:manualLayout>
          <c:xMode val="edge"/>
          <c:yMode val="edge"/>
          <c:x val="0.145548969300186"/>
          <c:y val="0.0910548354788191"/>
          <c:w val="0.324592880946062"/>
          <c:h val="0.367820135164026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>
          <a:latin typeface="Tahoma"/>
          <a:cs typeface="Tahoma"/>
        </a:defRPr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1360F-732F-D54E-83DD-CD17C6A7297F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A6AD0-6DF8-554B-9CFF-B9D6BADA62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2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I'm Kenichi Kourai from Kyushu Institute of Technology.</a:t>
            </a:r>
          </a:p>
          <a:p>
            <a:r>
              <a:rPr kumimoji="1" lang="en-US" altLang="ja-JP" sz="1200" baseline="0" dirty="0" smtClean="0">
                <a:solidFill>
                  <a:schemeClr val="tx1"/>
                </a:solidFill>
              </a:rPr>
              <a:t>I'm </a:t>
            </a:r>
            <a:r>
              <a:rPr kumimoji="1" lang="en-US" altLang="ja-JP" sz="1200" baseline="0" dirty="0" err="1" smtClean="0">
                <a:solidFill>
                  <a:schemeClr val="tx1"/>
                </a:solidFill>
              </a:rPr>
              <a:t>gonna</a:t>
            </a:r>
            <a:r>
              <a:rPr kumimoji="1" lang="en-US" altLang="ja-JP" sz="1200" baseline="0" dirty="0" smtClean="0">
                <a:solidFill>
                  <a:schemeClr val="tx1"/>
                </a:solidFill>
              </a:rPr>
              <a:t> talk about analysis of the impact of CPU virtualization on parallel applications in </a:t>
            </a:r>
            <a:r>
              <a:rPr kumimoji="1" lang="en-US" altLang="ja-JP" sz="1200" baseline="0" dirty="0" err="1" smtClean="0">
                <a:solidFill>
                  <a:schemeClr val="tx1"/>
                </a:solidFill>
              </a:rPr>
              <a:t>Xen</a:t>
            </a:r>
            <a:r>
              <a:rPr kumimoji="1" lang="en-US" altLang="ja-JP" sz="1200" baseline="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Wingdings" charset="0"/>
              <a:buNone/>
            </a:pPr>
            <a:r>
              <a:rPr kumimoji="1" lang="en-US" altLang="ja-JP" sz="1200" baseline="0" dirty="0" smtClean="0">
                <a:solidFill>
                  <a:schemeClr val="tx1"/>
                </a:solidFill>
              </a:rPr>
              <a:t>This is joint work with my student, who has graduated.</a:t>
            </a: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1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When we used only the vCPU scheduler, the execution time is shown in the red line.</a:t>
            </a:r>
          </a:p>
          <a:p>
            <a:r>
              <a:rPr kumimoji="1" lang="en-US" altLang="ja-JP" dirty="0" smtClean="0"/>
              <a:t>That was 6 to 9% shorter than when we used both schedulers, which is shown in the blue line,</a:t>
            </a:r>
            <a:r>
              <a:rPr kumimoji="1" lang="en-US" altLang="ja-JP" baseline="0" dirty="0" smtClean="0"/>
              <a:t> but </a:t>
            </a:r>
            <a:r>
              <a:rPr kumimoji="1" lang="en-US" altLang="ja-JP" dirty="0" smtClean="0"/>
              <a:t>the scalability was almost the same.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On the other hand, when we used only the thread scheduler, the execution time is shown in the green line and the scalability was quite different.</a:t>
            </a:r>
          </a:p>
          <a:p>
            <a:r>
              <a:rPr kumimoji="1" lang="en-US" altLang="ja-JP" dirty="0" smtClean="0"/>
              <a:t>From these results, we concluded the vCPU scheduler is problematic.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131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 we assumed that the strange scalability in a VM was caused by </a:t>
            </a:r>
            <a:r>
              <a:rPr kumimoji="1" lang="en-US" altLang="ja-JP" dirty="0" err="1" smtClean="0"/>
              <a:t>pCPU</a:t>
            </a:r>
            <a:r>
              <a:rPr kumimoji="1" lang="en-US" altLang="ja-JP" dirty="0" smtClean="0"/>
              <a:t> assignment from only one processor.</a:t>
            </a:r>
          </a:p>
          <a:p>
            <a:r>
              <a:rPr kumimoji="1" lang="en-US" altLang="ja-JP" dirty="0" smtClean="0"/>
              <a:t>To examine whether this assumption is correct or not, we changed </a:t>
            </a:r>
            <a:r>
              <a:rPr kumimoji="1" lang="en-US" altLang="ja-JP" dirty="0" err="1" smtClean="0"/>
              <a:t>pCPU</a:t>
            </a:r>
            <a:r>
              <a:rPr kumimoji="1" lang="en-US" altLang="ja-JP" dirty="0" smtClean="0"/>
              <a:t> distribution between two processors by configuring the vCPU affinity.</a:t>
            </a:r>
          </a:p>
          <a:p>
            <a:r>
              <a:rPr lang="en-US" altLang="ja-JP" dirty="0"/>
              <a:t>D</a:t>
            </a:r>
            <a:r>
              <a:rPr lang="en-US" altLang="ja-JP" dirty="0" smtClean="0"/>
              <a:t>istribution m-n means m physical CPUs are assigned from processor 1 and n physical CPUs are from processor 2.</a:t>
            </a:r>
          </a:p>
          <a:p>
            <a:r>
              <a:rPr kumimoji="1" lang="en-US" altLang="ja-JP" dirty="0" smtClean="0"/>
              <a:t>Then we assigned 16 physical CPUs in total from two processors to a VM.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264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These results show </a:t>
            </a:r>
            <a:r>
              <a:rPr kumimoji="1" lang="en-US" altLang="ja-JP" dirty="0" err="1" smtClean="0"/>
              <a:t>pCPU</a:t>
            </a:r>
            <a:r>
              <a:rPr kumimoji="1" lang="en-US" altLang="ja-JP" dirty="0" smtClean="0"/>
              <a:t> distribution largely affected scalability in more than 4 threads.</a:t>
            </a:r>
          </a:p>
          <a:p>
            <a:r>
              <a:rPr lang="en-US" altLang="ja-JP" dirty="0" smtClean="0"/>
              <a:t>0-16 was one of the worst distributions.</a:t>
            </a:r>
          </a:p>
          <a:p>
            <a:r>
              <a:rPr kumimoji="1" lang="en-US" altLang="ja-JP" dirty="0" smtClean="0"/>
              <a:t>This </a:t>
            </a:r>
            <a:r>
              <a:rPr lang="en-US" altLang="ja-JP" dirty="0" smtClean="0"/>
              <a:t>distribution</a:t>
            </a:r>
            <a:r>
              <a:rPr kumimoji="1" lang="en-US" altLang="ja-JP" dirty="0" smtClean="0"/>
              <a:t> was used in the previous experiment</a:t>
            </a:r>
            <a:r>
              <a:rPr lang="en-US" altLang="ja-JP" dirty="0" smtClean="0"/>
              <a:t>.</a:t>
            </a:r>
          </a:p>
          <a:p>
            <a:r>
              <a:rPr kumimoji="1" lang="en-US" altLang="ja-JP" dirty="0" smtClean="0"/>
              <a:t>One of the best distributions was 8-8, which means physical CPUs are evenly assigned from two processors.</a:t>
            </a:r>
          </a:p>
          <a:p>
            <a:r>
              <a:rPr lang="en-US" altLang="ja-JP" dirty="0" smtClean="0"/>
              <a:t>The performance improvement was almost ideal until 8 threads.</a:t>
            </a:r>
          </a:p>
          <a:p>
            <a:r>
              <a:rPr kumimoji="1" lang="en-US" altLang="ja-JP" dirty="0" smtClean="0"/>
              <a:t>Compared with 0-16, this distribution improved the performance by up to 38%.</a:t>
            </a:r>
          </a:p>
          <a:p>
            <a:r>
              <a:rPr kumimoji="1" lang="en-US" altLang="ja-JP" dirty="0" smtClean="0"/>
              <a:t>However, the improvement still slowed down in 8 threads.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871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examine the difference of </a:t>
            </a:r>
            <a:r>
              <a:rPr kumimoji="1" lang="en-US" altLang="ja-JP" dirty="0" err="1" smtClean="0"/>
              <a:t>pCPU</a:t>
            </a:r>
            <a:r>
              <a:rPr kumimoji="1" lang="en-US" altLang="ja-JP" dirty="0" smtClean="0"/>
              <a:t> usage in more detail, we measured the </a:t>
            </a:r>
            <a:r>
              <a:rPr kumimoji="1" lang="en-US" altLang="ja-JP" dirty="0" err="1" smtClean="0"/>
              <a:t>pCPU</a:t>
            </a:r>
            <a:r>
              <a:rPr kumimoji="1" lang="en-US" altLang="ja-JP" dirty="0" smtClean="0"/>
              <a:t> utilization in 8 threads.</a:t>
            </a:r>
          </a:p>
          <a:p>
            <a:r>
              <a:rPr lang="en-US" altLang="ja-JP" dirty="0" smtClean="0"/>
              <a:t>In 8-8, we assigned physical CPUs 0 to 7 and 16 to 23 to a VM.</a:t>
            </a:r>
          </a:p>
          <a:p>
            <a:r>
              <a:rPr lang="en-US" altLang="ja-JP" dirty="0" smtClean="0"/>
              <a:t>In this case, physical CPUs in processor 1 and 2 were sparsely used.</a:t>
            </a:r>
          </a:p>
          <a:p>
            <a:r>
              <a:rPr kumimoji="1" lang="en-US" altLang="ja-JP" dirty="0" smtClean="0"/>
              <a:t>In 0-16, we assigned physical CPUs 16 to 31 to a VM.</a:t>
            </a:r>
          </a:p>
          <a:p>
            <a:r>
              <a:rPr kumimoji="1" lang="en-US" altLang="ja-JP" dirty="0" smtClean="0"/>
              <a:t>Unlike 8-8, only the first half of the physical CPUs in processor 2 was densely used.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599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From the difference </a:t>
            </a:r>
            <a:r>
              <a:rPr lang="en-US" altLang="ja-JP" dirty="0" smtClean="0"/>
              <a:t>of </a:t>
            </a:r>
            <a:r>
              <a:rPr lang="en-US" altLang="ja-JP" dirty="0" err="1" smtClean="0"/>
              <a:t>pCPU</a:t>
            </a:r>
            <a:r>
              <a:rPr lang="en-US" altLang="ja-JP" dirty="0" smtClean="0"/>
              <a:t> usage, w</a:t>
            </a:r>
            <a:r>
              <a:rPr kumimoji="1" lang="en-US" altLang="ja-JP" dirty="0" smtClean="0"/>
              <a:t>e suspect resource conflicts between physical CPUs.</a:t>
            </a:r>
          </a:p>
          <a:p>
            <a:r>
              <a:rPr lang="en-US" altLang="ja-JP" dirty="0" smtClean="0"/>
              <a:t>Opteron 6376 processors we used adopt the Clustered Multi-Thread microarchitecture.</a:t>
            </a:r>
          </a:p>
          <a:p>
            <a:r>
              <a:rPr kumimoji="1" lang="en-US" altLang="ja-JP" dirty="0" smtClean="0"/>
              <a:t>In this architecture, two cores are packaged as a module and share several resources such as an instruction decoder, L2 cache, and a floating-point unit.</a:t>
            </a:r>
          </a:p>
          <a:p>
            <a:r>
              <a:rPr lang="en-US" altLang="ja-JP" dirty="0" smtClean="0"/>
              <a:t>So, the performance can be degraded when two cores in a module are competing.</a:t>
            </a:r>
          </a:p>
          <a:p>
            <a:r>
              <a:rPr kumimoji="1" lang="en-US" altLang="ja-JP" dirty="0" smtClean="0"/>
              <a:t>To examine such </a:t>
            </a:r>
            <a:r>
              <a:rPr kumimoji="1" lang="en-US" altLang="ja-JP" dirty="0" err="1" smtClean="0"/>
              <a:t>pCPU</a:t>
            </a:r>
            <a:r>
              <a:rPr kumimoji="1" lang="en-US" altLang="ja-JP" dirty="0" smtClean="0"/>
              <a:t> conflict, we measured the </a:t>
            </a:r>
            <a:r>
              <a:rPr kumimoji="1" lang="en-US" altLang="ja-JP" dirty="0" err="1" smtClean="0"/>
              <a:t>pCPU</a:t>
            </a:r>
            <a:r>
              <a:rPr kumimoji="1" lang="en-US" altLang="ja-JP" dirty="0" smtClean="0"/>
              <a:t> utilization and calculated the number of modules whose two cores were used simultaneously.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203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left figure </a:t>
            </a:r>
            <a:r>
              <a:rPr lang="en-US" altLang="ja-JP" dirty="0" smtClean="0"/>
              <a:t>shows</a:t>
            </a:r>
            <a:r>
              <a:rPr kumimoji="1" lang="en-US" altLang="ja-JP" dirty="0" smtClean="0"/>
              <a:t> the number of competing modules.</a:t>
            </a:r>
          </a:p>
          <a:p>
            <a:r>
              <a:rPr lang="en-US" altLang="ja-JP" dirty="0" smtClean="0"/>
              <a:t>This has a strong correlation with performance, which is shown in the right figure.</a:t>
            </a:r>
          </a:p>
          <a:p>
            <a:r>
              <a:rPr kumimoji="1" lang="en-US" altLang="ja-JP" dirty="0" smtClean="0"/>
              <a:t>When the number of competing modules increases, the performance improvement slows down.</a:t>
            </a:r>
          </a:p>
          <a:p>
            <a:r>
              <a:rPr kumimoji="1" lang="en-US" altLang="ja-JP" dirty="0" smtClean="0"/>
              <a:t>In 8-8, the contention gradually increased.</a:t>
            </a:r>
          </a:p>
          <a:p>
            <a:r>
              <a:rPr lang="en-US" altLang="ja-JP" dirty="0" smtClean="0"/>
              <a:t>In contrast, in 0-16, the contention increased in 4 to 8 and 12 to 16 threads but didn't increase between 8 and 12 threads.</a:t>
            </a:r>
          </a:p>
          <a:p>
            <a:r>
              <a:rPr kumimoji="1" lang="en-US" altLang="ja-JP" dirty="0" smtClean="0"/>
              <a:t>This is the cause of strange scalability.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240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next question is why module contention happens so early only in 0-16.</a:t>
            </a:r>
          </a:p>
          <a:p>
            <a:r>
              <a:rPr lang="en-US" altLang="ja-JP" dirty="0" smtClean="0"/>
              <a:t>We inspected how CPU cores were used when we increased the number of threads.</a:t>
            </a:r>
          </a:p>
          <a:p>
            <a:r>
              <a:rPr lang="en-US" altLang="ja-JP" dirty="0" smtClean="0"/>
              <a:t>In 8-8, 8 modules were assigned like this.</a:t>
            </a:r>
          </a:p>
          <a:p>
            <a:r>
              <a:rPr lang="en-US" altLang="ja-JP" dirty="0" smtClean="0"/>
              <a:t>&lt;click&gt;</a:t>
            </a:r>
          </a:p>
          <a:p>
            <a:r>
              <a:rPr lang="en-US" altLang="ja-JP" dirty="0" smtClean="0"/>
              <a:t>Until </a:t>
            </a:r>
            <a:r>
              <a:rPr lang="en-US" altLang="ja-JP" dirty="0"/>
              <a:t>8 </a:t>
            </a:r>
            <a:r>
              <a:rPr lang="en-US" altLang="ja-JP" dirty="0" smtClean="0"/>
              <a:t>threads, only one core per module was used.</a:t>
            </a:r>
          </a:p>
          <a:p>
            <a:r>
              <a:rPr lang="en-US" altLang="ja-JP" dirty="0" smtClean="0"/>
              <a:t>This is because the vCPU scheduler is aware of Opteron's Clustered Multi-Thread.</a:t>
            </a:r>
          </a:p>
          <a:p>
            <a:r>
              <a:rPr lang="en-US" altLang="ja-JP" dirty="0" smtClean="0"/>
              <a:t>&lt;click&gt;</a:t>
            </a:r>
          </a:p>
          <a:p>
            <a:r>
              <a:rPr kumimoji="1" lang="en-US" altLang="ja-JP" dirty="0" smtClean="0"/>
              <a:t>In more than 8 threads, the other core was used.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436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In 0-16, 8 modules were assigned like this.</a:t>
            </a:r>
          </a:p>
          <a:p>
            <a:r>
              <a:rPr lang="en-US" altLang="ja-JP" dirty="0" smtClean="0"/>
              <a:t>&lt;click&gt;</a:t>
            </a:r>
          </a:p>
          <a:p>
            <a:r>
              <a:rPr lang="en-US" altLang="ja-JP" dirty="0" smtClean="0"/>
              <a:t>Until 4 threads, only one core per module was used.</a:t>
            </a:r>
          </a:p>
          <a:p>
            <a:r>
              <a:rPr lang="en-US" altLang="ja-JP" dirty="0" smtClean="0"/>
              <a:t>&lt;click&gt;</a:t>
            </a:r>
          </a:p>
          <a:p>
            <a:r>
              <a:rPr kumimoji="1" lang="en-US" altLang="ja-JP" dirty="0" smtClean="0"/>
              <a:t>In more than 4 threads, the other cores in these 4 modules were used.</a:t>
            </a:r>
          </a:p>
          <a:p>
            <a:r>
              <a:rPr kumimoji="1" lang="en-US" altLang="ja-JP" dirty="0" smtClean="0"/>
              <a:t>&lt;click&gt;</a:t>
            </a:r>
          </a:p>
          <a:p>
            <a:r>
              <a:rPr lang="en-US" altLang="ja-JP" dirty="0" smtClean="0"/>
              <a:t>In more than 8 threads, the other 4 modules were used similarly.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436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According to our investigation, the root cause was the conflict between vCPU and NUMA-node affinities. // </a:t>
            </a:r>
            <a:r>
              <a:rPr kumimoji="1" lang="en-US" altLang="ja-JP" dirty="0" err="1" smtClean="0"/>
              <a:t>Xen</a:t>
            </a:r>
            <a:r>
              <a:rPr kumimoji="1" lang="en-US" altLang="ja-JP" dirty="0" smtClean="0"/>
              <a:t> automatically assigned the node affinity to a VM. // </a:t>
            </a:r>
            <a:r>
              <a:rPr lang="en-US" altLang="ja-JP" dirty="0" smtClean="0"/>
              <a:t>In addition, we manually set the vCPU affinity.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An Opteron 6376 processor has 2 NUMA nodes and each node consists of 8 CPU cores. // </a:t>
            </a:r>
            <a:r>
              <a:rPr lang="en-US" altLang="ja-JP" dirty="0" smtClean="0"/>
              <a:t>In </a:t>
            </a:r>
            <a:r>
              <a:rPr lang="en-US" altLang="ja-JP" dirty="0"/>
              <a:t>our case, </a:t>
            </a:r>
            <a:r>
              <a:rPr lang="en-US" altLang="ja-JP" dirty="0" smtClean="0"/>
              <a:t>Xen assigned node 0 and 2  to a VM by the node affinity.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In 8-8, we assigned physical CPUs 0 to 7 and 16 to 23 to a VM using the vCPU affinity. // In this case, </a:t>
            </a:r>
            <a:r>
              <a:rPr lang="en-US" altLang="ja-JP" dirty="0"/>
              <a:t>there was no conflict between two </a:t>
            </a:r>
            <a:r>
              <a:rPr lang="en-US" altLang="ja-JP" dirty="0" smtClean="0"/>
              <a:t>affinities and physical CPUs in node 0 and 2 were equally used. // On the other hand, in 0-16, we assigned physical CPUs 16 to 31 to a VM. // In this case, due to the conflict between vCPU and node affinities, all the 8 physical CPUs in node 2 were used first. // </a:t>
            </a:r>
            <a:r>
              <a:rPr kumimoji="1" lang="en-US" altLang="ja-JP" dirty="0" smtClean="0"/>
              <a:t>Then 8 physical CPUs in node 3 were used.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228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avoid conflict between vCPU and node affinities, we disabled each affinity or both.</a:t>
            </a:r>
          </a:p>
          <a:p>
            <a:r>
              <a:rPr lang="en-US" altLang="ja-JP" dirty="0" smtClean="0"/>
              <a:t>As a result, using no affinities achieved the best scalability.</a:t>
            </a:r>
          </a:p>
          <a:p>
            <a:r>
              <a:rPr lang="en-US" altLang="ja-JP" dirty="0" smtClean="0"/>
              <a:t>The execution time is shown in the blue line.</a:t>
            </a:r>
          </a:p>
          <a:p>
            <a:r>
              <a:rPr lang="en-US" altLang="ja-JP" dirty="0" smtClean="0"/>
              <a:t>Using either vCPU or node affinity achieved almost the same performance as 8-8.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2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Recently, cloud computing is being used for running parallel applications.</a:t>
            </a:r>
          </a:p>
          <a:p>
            <a:r>
              <a:rPr kumimoji="1" lang="en-US" altLang="ja-JP" dirty="0" smtClean="0"/>
              <a:t>Since cloud computing provides elasticity, users can use necessary resources such as CPUs and memory on demand.</a:t>
            </a:r>
          </a:p>
          <a:p>
            <a:r>
              <a:rPr lang="en-US" altLang="ja-JP" dirty="0" smtClean="0"/>
              <a:t>They can pay only for used resources, so cloud computing can reduce the cost.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In particular, infrastructure as a service provides virtual machines (VMs) for maximum flexibility.</a:t>
            </a:r>
          </a:p>
          <a:p>
            <a:r>
              <a:rPr kumimoji="1" lang="en-US" altLang="ja-JP" dirty="0" smtClean="0"/>
              <a:t>Users can use any operating system and libraries required by paralle</a:t>
            </a:r>
            <a:r>
              <a:rPr lang="en-US" altLang="ja-JP" dirty="0" smtClean="0"/>
              <a:t>l applications.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350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avoid module contention completely, we manually assigned only one core per module to a VM.</a:t>
            </a:r>
          </a:p>
          <a:p>
            <a:r>
              <a:rPr lang="en-US" altLang="ja-JP" dirty="0" smtClean="0"/>
              <a:t>In other words, we assigned 16 physical CPUs with even numbers.</a:t>
            </a:r>
          </a:p>
          <a:p>
            <a:r>
              <a:rPr kumimoji="1" lang="en-US" altLang="ja-JP" dirty="0" smtClean="0"/>
              <a:t>This is the optimal </a:t>
            </a:r>
            <a:r>
              <a:rPr kumimoji="1" lang="en-US" altLang="ja-JP" dirty="0" err="1" smtClean="0"/>
              <a:t>vCPU</a:t>
            </a:r>
            <a:r>
              <a:rPr kumimoji="1" lang="en-US" altLang="ja-JP" dirty="0" smtClean="0"/>
              <a:t> affinity.</a:t>
            </a:r>
          </a:p>
          <a:p>
            <a:r>
              <a:rPr kumimoji="1" lang="en-US" altLang="ja-JP" dirty="0" smtClean="0"/>
              <a:t>The result was similar to that in no affinities, but</a:t>
            </a:r>
            <a:r>
              <a:rPr lang="en-US" altLang="ja-JP" dirty="0" smtClean="0"/>
              <a:t> the performance was 4.6% higher in 16 threads.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72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comes from the number of competing modules.</a:t>
            </a:r>
          </a:p>
          <a:p>
            <a:r>
              <a:rPr lang="en-US" altLang="ja-JP" dirty="0" smtClean="0"/>
              <a:t>In the optimal vCPU affinity, the number was always zero,</a:t>
            </a:r>
            <a:r>
              <a:rPr lang="en-US" altLang="ja-JP" baseline="0" dirty="0" smtClean="0"/>
              <a:t> which is shown in the purple line.</a:t>
            </a:r>
            <a:endParaRPr lang="en-US" altLang="ja-JP" dirty="0" smtClean="0"/>
          </a:p>
          <a:p>
            <a:r>
              <a:rPr kumimoji="1" lang="en-US" altLang="ja-JP" dirty="0" smtClean="0"/>
              <a:t>In contrast, in no affinities, the number was very small but not zero,</a:t>
            </a:r>
            <a:r>
              <a:rPr kumimoji="1" lang="en-US" altLang="ja-JP" baseline="0" dirty="0" smtClean="0"/>
              <a:t> which is shown in the blue line.</a:t>
            </a:r>
            <a:endParaRPr kumimoji="1" lang="en-US" altLang="ja-JP" dirty="0" smtClean="0"/>
          </a:p>
          <a:p>
            <a:r>
              <a:rPr lang="en-US" altLang="ja-JP" dirty="0" smtClean="0"/>
              <a:t>This is because the vCPU scheduler sometimes scheduled the two cores in the same module simultaneously.</a:t>
            </a:r>
          </a:p>
          <a:p>
            <a:r>
              <a:rPr lang="en-US" altLang="ja-JP" dirty="0" smtClean="0"/>
              <a:t>When we used</a:t>
            </a:r>
            <a:r>
              <a:rPr kumimoji="1" lang="en-US" altLang="ja-JP" dirty="0" smtClean="0"/>
              <a:t> either vCPU or node affinity, the number was similar to that in 8-8.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729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also examined the scalability of t</a:t>
            </a:r>
            <a:r>
              <a:rPr lang="en-US" altLang="ja-JP" dirty="0" smtClean="0"/>
              <a:t>he NAS Parallel Benchmarks.</a:t>
            </a:r>
          </a:p>
          <a:p>
            <a:r>
              <a:rPr kumimoji="1" lang="en-US" altLang="ja-JP" dirty="0" smtClean="0"/>
              <a:t>We show only the results of the MG and LU benchmarks here.</a:t>
            </a:r>
          </a:p>
          <a:p>
            <a:r>
              <a:rPr lang="en-US" altLang="ja-JP" dirty="0" smtClean="0"/>
              <a:t>For the other results, see the paper.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Like </a:t>
            </a:r>
            <a:r>
              <a:rPr lang="en-US" altLang="ja-JP" dirty="0" err="1" smtClean="0"/>
              <a:t>tascell</a:t>
            </a:r>
            <a:r>
              <a:rPr lang="en-US" altLang="ja-JP" dirty="0" smtClean="0"/>
              <a:t>-fib, the performance in </a:t>
            </a:r>
            <a:r>
              <a:rPr lang="en-US" altLang="ja-JP" dirty="0"/>
              <a:t>the optimal vCPU </a:t>
            </a:r>
            <a:r>
              <a:rPr lang="en-US" altLang="ja-JP" dirty="0" smtClean="0"/>
              <a:t>affinity was always the highest.</a:t>
            </a:r>
          </a:p>
          <a:p>
            <a:r>
              <a:rPr kumimoji="1" lang="en-US" altLang="ja-JP" dirty="0" smtClean="0"/>
              <a:t>The performance improvement was large in MG but small in LU.</a:t>
            </a:r>
          </a:p>
          <a:p>
            <a:r>
              <a:rPr lang="en-US" altLang="ja-JP" dirty="0"/>
              <a:t>T</a:t>
            </a:r>
            <a:r>
              <a:rPr lang="en-US" altLang="ja-JP" dirty="0" smtClean="0"/>
              <a:t>he performance in 0-16 was lower than that in 8-8 except the EP benchmark, which scaled very well.</a:t>
            </a:r>
          </a:p>
          <a:p>
            <a:r>
              <a:rPr kumimoji="1" lang="en-US" altLang="ja-JP" dirty="0" smtClean="0"/>
              <a:t>The performance difference was large in MG but small in LU.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725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There are several causes of the performance degradation in 0-16 over 8-8.</a:t>
            </a:r>
          </a:p>
          <a:p>
            <a:r>
              <a:rPr lang="en-US" altLang="ja-JP" dirty="0" smtClean="0"/>
              <a:t>We measured detailed resource conflicts in 8 threads using hardware performance counters.</a:t>
            </a:r>
            <a:endParaRPr kumimoji="1" lang="en-US" altLang="ja-JP" dirty="0" smtClean="0"/>
          </a:p>
          <a:p>
            <a:r>
              <a:rPr lang="en-US" altLang="ja-JP" dirty="0" smtClean="0"/>
              <a:t>For DC and LU, instruction fetch stalls were the cause.</a:t>
            </a:r>
          </a:p>
          <a:p>
            <a:r>
              <a:rPr kumimoji="1" lang="en-US" altLang="ja-JP" dirty="0" smtClean="0"/>
              <a:t>This is the same cause as in </a:t>
            </a:r>
            <a:r>
              <a:rPr kumimoji="1" lang="en-US" altLang="ja-JP" dirty="0" err="1" smtClean="0"/>
              <a:t>tascell</a:t>
            </a:r>
            <a:r>
              <a:rPr kumimoji="1" lang="en-US" altLang="ja-JP" dirty="0" smtClean="0"/>
              <a:t>-fib.</a:t>
            </a:r>
          </a:p>
          <a:p>
            <a:r>
              <a:rPr lang="en-US" altLang="ja-JP" dirty="0" smtClean="0"/>
              <a:t>FPU </a:t>
            </a:r>
            <a:r>
              <a:rPr lang="en-US" altLang="ja-JP" dirty="0"/>
              <a:t>dispatch </a:t>
            </a:r>
            <a:r>
              <a:rPr lang="en-US" altLang="ja-JP" dirty="0" smtClean="0"/>
              <a:t>stalls degraded the performance of </a:t>
            </a:r>
            <a:r>
              <a:rPr kumimoji="1" lang="en-US" altLang="ja-JP" dirty="0" smtClean="0"/>
              <a:t>several benchmarks.</a:t>
            </a:r>
          </a:p>
          <a:p>
            <a:r>
              <a:rPr lang="en-US" altLang="ja-JP" dirty="0" smtClean="0"/>
              <a:t>In addition, last-level cache misses were another cause for many benchmarks.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062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AMD's Clustered Multi-Thread has similarities to Intel Hyper-Threading.</a:t>
            </a:r>
          </a:p>
          <a:p>
            <a:r>
              <a:rPr lang="en-US" altLang="ja-JP" dirty="0" smtClean="0"/>
              <a:t>But performance bottlenecks are different.</a:t>
            </a:r>
          </a:p>
          <a:p>
            <a:r>
              <a:rPr lang="en-US" altLang="ja-JP" dirty="0" smtClean="0"/>
              <a:t>I</a:t>
            </a:r>
            <a:r>
              <a:rPr kumimoji="1" lang="en-US" altLang="ja-JP" dirty="0" smtClean="0"/>
              <a:t>n Hyper-Threading, two threads in one CPU core share one integer unit and one L1/L2 cache.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MASA assists thread scheduling for Hyper-Threading by dynamically adjusting the CPU affinity.</a:t>
            </a:r>
          </a:p>
          <a:p>
            <a:r>
              <a:rPr kumimoji="1" lang="en-US" altLang="ja-JP" dirty="0" smtClean="0"/>
              <a:t>This approach is applicable to </a:t>
            </a:r>
            <a:r>
              <a:rPr kumimoji="1" lang="en-US" altLang="ja-JP" dirty="0" err="1" smtClean="0"/>
              <a:t>vCPU</a:t>
            </a:r>
            <a:r>
              <a:rPr kumimoji="1" lang="en-US" altLang="ja-JP" dirty="0" smtClean="0"/>
              <a:t> scheduling.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Lock-holder preemption and </a:t>
            </a:r>
            <a:r>
              <a:rPr kumimoji="1" lang="en-US" altLang="ja-JP" dirty="0" err="1" smtClean="0"/>
              <a:t>vCPU</a:t>
            </a:r>
            <a:r>
              <a:rPr kumimoji="1" lang="en-US" altLang="ja-JP" dirty="0" smtClean="0"/>
              <a:t> stacking are well-known problems on </a:t>
            </a:r>
            <a:r>
              <a:rPr kumimoji="1" lang="en-US" altLang="ja-JP" dirty="0" err="1" smtClean="0"/>
              <a:t>vCPU</a:t>
            </a:r>
            <a:r>
              <a:rPr kumimoji="1" lang="en-US" altLang="ja-JP" dirty="0" smtClean="0"/>
              <a:t> scheduling.</a:t>
            </a:r>
          </a:p>
          <a:p>
            <a:r>
              <a:rPr lang="en-US" altLang="ja-JP" dirty="0" smtClean="0"/>
              <a:t>In this work, we found another problem.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320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conclusion, we analyzed the root cause of strange scalability in a VM when we ran parallel applications.</a:t>
            </a:r>
          </a:p>
          <a:p>
            <a:r>
              <a:rPr lang="en-US" altLang="ja-JP" dirty="0" smtClean="0"/>
              <a:t>One is resource conflicts between 2 CPU cores in each module of Opteron processors.</a:t>
            </a:r>
          </a:p>
          <a:p>
            <a:r>
              <a:rPr lang="en-US" altLang="ja-JP" dirty="0" smtClean="0"/>
              <a:t>The other is conflict between the </a:t>
            </a:r>
            <a:r>
              <a:rPr lang="en-US" altLang="ja-JP" dirty="0" err="1" smtClean="0"/>
              <a:t>vCPU</a:t>
            </a:r>
            <a:r>
              <a:rPr lang="en-US" altLang="ja-JP" dirty="0" smtClean="0"/>
              <a:t> and node affinities in </a:t>
            </a:r>
            <a:r>
              <a:rPr lang="en-US" altLang="ja-JP" dirty="0" err="1" smtClean="0"/>
              <a:t>vCPU</a:t>
            </a:r>
            <a:r>
              <a:rPr lang="en-US" altLang="ja-JP" dirty="0" smtClean="0"/>
              <a:t> scheduling.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Based on our observation, we presented several methods to avoid these conflicts: </a:t>
            </a:r>
          </a:p>
          <a:p>
            <a:r>
              <a:rPr lang="en-US" altLang="ja-JP" dirty="0" smtClean="0"/>
              <a:t>disabling vCPU and node affinities and the optimal vCPU affinity.</a:t>
            </a:r>
          </a:p>
          <a:p>
            <a:endParaRPr lang="en-US" altLang="ja-JP" dirty="0"/>
          </a:p>
          <a:p>
            <a:r>
              <a:rPr lang="en-US" altLang="ja-JP" dirty="0" smtClean="0"/>
              <a:t>Our future work is to develop a </a:t>
            </a:r>
            <a:r>
              <a:rPr lang="en-US" altLang="ja-JP" dirty="0" err="1" smtClean="0"/>
              <a:t>vCPU</a:t>
            </a:r>
            <a:r>
              <a:rPr lang="en-US" altLang="ja-JP" dirty="0" smtClean="0"/>
              <a:t> scheduler that automatically adjusts affinities.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19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 VM often owns more than one virtual CPUs.</a:t>
            </a:r>
          </a:p>
          <a:p>
            <a:r>
              <a:rPr lang="en-US" altLang="ja-JP" dirty="0" smtClean="0"/>
              <a:t>Application threads are scheduled to virtual CPUs by the operating system running in a VM.</a:t>
            </a:r>
          </a:p>
          <a:p>
            <a:r>
              <a:rPr lang="en-US" altLang="ja-JP" dirty="0" smtClean="0"/>
              <a:t>This is called thread scheduling.</a:t>
            </a:r>
          </a:p>
          <a:p>
            <a:r>
              <a:rPr kumimoji="1" lang="en-US" altLang="ja-JP" dirty="0" smtClean="0"/>
              <a:t>Then, virtual CPUs are scheduled to physical CPUs by the hypervisor.</a:t>
            </a:r>
          </a:p>
          <a:p>
            <a:r>
              <a:rPr lang="en-US" altLang="ja-JP" dirty="0" smtClean="0"/>
              <a:t>The hypervisor is </a:t>
            </a:r>
            <a:r>
              <a:rPr lang="en-US" altLang="ja-JP" smtClean="0"/>
              <a:t>software underlying </a:t>
            </a:r>
            <a:r>
              <a:rPr lang="en-US" altLang="ja-JP" dirty="0" smtClean="0"/>
              <a:t>VMs.</a:t>
            </a:r>
          </a:p>
          <a:p>
            <a:r>
              <a:rPr kumimoji="1" lang="en-US" altLang="ja-JP" dirty="0" smtClean="0"/>
              <a:t>This is called vCPU scheduling.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178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In vCPU scheduling, usually, physical CPUs are dynamically assigned to arbitrary virtual CPUs of a VM if there are no constraints.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As one of the constraints, users can set the vCPU affinity to a VM.</a:t>
            </a:r>
          </a:p>
          <a:p>
            <a:r>
              <a:rPr lang="en-US" altLang="ja-JP" dirty="0" smtClean="0"/>
              <a:t>The vCPU affinity enables the static binding of virtual CPUs to specific physical CPUs.</a:t>
            </a:r>
          </a:p>
          <a:p>
            <a:r>
              <a:rPr lang="en-US" altLang="ja-JP" dirty="0" smtClean="0"/>
              <a:t>One virtual CPU can be assigned to one physical CPU, or a group of virtual CPUs can be assigned to a group of physical CPUs.</a:t>
            </a:r>
          </a:p>
          <a:p>
            <a:endParaRPr lang="en-US" altLang="ja-JP" dirty="0"/>
          </a:p>
          <a:p>
            <a:r>
              <a:rPr lang="en-US" altLang="ja-JP" dirty="0" smtClean="0"/>
              <a:t>Another constraint is the NUMA-node affinity.</a:t>
            </a:r>
          </a:p>
          <a:p>
            <a:r>
              <a:rPr lang="en-US" altLang="ja-JP" dirty="0" smtClean="0"/>
              <a:t>In the NUMA architecture, a NUMA node consists of a processor and its local memory.</a:t>
            </a:r>
          </a:p>
          <a:p>
            <a:r>
              <a:rPr lang="en-US" altLang="ja-JP" dirty="0" smtClean="0"/>
              <a:t>Since a processor can access local memory faster than remote memory, the vCPU scheduler attempts to assign physical CPUs in the same node to a VM as much as possible.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360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Such CPU virtualization can affect the performance of parallel applications.</a:t>
            </a:r>
          </a:p>
          <a:p>
            <a:r>
              <a:rPr lang="en-US" altLang="ja-JP" dirty="0" smtClean="0"/>
              <a:t>In addition to the thread scheduling by the operating system, extra vCPU scheduling is performed by the hypervisor.</a:t>
            </a:r>
          </a:p>
          <a:p>
            <a:r>
              <a:rPr lang="en-US" altLang="ja-JP" dirty="0" smtClean="0"/>
              <a:t>The thread scheduler in a VM cannot obtain physical information such as </a:t>
            </a:r>
            <a:r>
              <a:rPr lang="en-US" altLang="ja-JP" dirty="0" err="1" smtClean="0"/>
              <a:t>pCPU</a:t>
            </a:r>
            <a:r>
              <a:rPr lang="en-US" altLang="ja-JP" dirty="0" smtClean="0"/>
              <a:t> assignment and NUMA precisely.</a:t>
            </a:r>
          </a:p>
          <a:p>
            <a:endParaRPr lang="en-US" altLang="ja-JP" dirty="0"/>
          </a:p>
          <a:p>
            <a:r>
              <a:rPr lang="en-US" altLang="ja-JP" dirty="0" smtClean="0"/>
              <a:t>So our research purpose is to analyze the impact of CPU virtualization on parallel applications.</a:t>
            </a:r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545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In our experiments, we used a PC with two AMD Opteron 6376 processors, each of which had 16 cores.</a:t>
            </a:r>
          </a:p>
          <a:p>
            <a:r>
              <a:rPr lang="en-US" altLang="ja-JP" dirty="0" smtClean="0"/>
              <a:t>As the hypervisor, we ran </a:t>
            </a:r>
            <a:r>
              <a:rPr lang="en-US" altLang="ja-JP" dirty="0" err="1" smtClean="0"/>
              <a:t>Xen</a:t>
            </a:r>
            <a:r>
              <a:rPr lang="en-US" altLang="ja-JP" dirty="0" smtClean="0"/>
              <a:t> 4.4.</a:t>
            </a:r>
          </a:p>
          <a:p>
            <a:r>
              <a:rPr kumimoji="1" lang="en-US" altLang="ja-JP" dirty="0" smtClean="0"/>
              <a:t>We created a VM with 16 virtual CPUs and </a:t>
            </a:r>
            <a:r>
              <a:rPr lang="en-US" altLang="ja-JP" dirty="0" smtClean="0"/>
              <a:t>ran Linux 3.13.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As a target application, we used the Fibonacci calculation parallelized by Tascell,</a:t>
            </a:r>
            <a:r>
              <a:rPr lang="en-US" altLang="ja-JP" baseline="0" dirty="0" smtClean="0"/>
              <a:t> which is called tascell-fib.</a:t>
            </a:r>
            <a:endParaRPr lang="en-US" altLang="ja-JP" dirty="0" smtClean="0"/>
          </a:p>
          <a:p>
            <a:r>
              <a:rPr kumimoji="1" lang="en-US" altLang="ja-JP" dirty="0" smtClean="0"/>
              <a:t>Fibonacci is a simple recursive function but a representative of searching applications.</a:t>
            </a:r>
          </a:p>
          <a:p>
            <a:r>
              <a:rPr lang="en-US" altLang="ja-JP" dirty="0" smtClean="0"/>
              <a:t>Tascell is a framework for backtrack-based dynamic load balancing.</a:t>
            </a:r>
          </a:p>
          <a:p>
            <a:r>
              <a:rPr kumimoji="1" lang="en-US" altLang="ja-JP" dirty="0" smtClean="0"/>
              <a:t>For example, let us consider worker A is executing fib(48).</a:t>
            </a:r>
          </a:p>
          <a:p>
            <a:r>
              <a:rPr lang="en-US" altLang="ja-JP" dirty="0" smtClean="0"/>
              <a:t>At that time, idle worker B can steal the task of fib(46) from worker A and execute it in parallel.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28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examine the virtualization overhead, we measured the execution time of tascell-fib in a VM and a physical machine.</a:t>
            </a:r>
          </a:p>
          <a:p>
            <a:r>
              <a:rPr lang="en-US" altLang="ja-JP" dirty="0" smtClean="0"/>
              <a:t>We changed the number of threads tascell-fib used from 1 to 16.</a:t>
            </a:r>
          </a:p>
          <a:p>
            <a:r>
              <a:rPr kumimoji="1" lang="en-US" altLang="ja-JP" dirty="0" smtClean="0"/>
              <a:t>We assigned 16 cores in only one processor to a VM, considering NUMA.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278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both a VM and a PM, the performance improvement slowed down as the number of threads increased.</a:t>
            </a:r>
          </a:p>
          <a:p>
            <a:r>
              <a:rPr lang="en-US" altLang="ja-JP" dirty="0" smtClean="0"/>
              <a:t>However, scalability in a VM was strange.</a:t>
            </a:r>
          </a:p>
          <a:p>
            <a:r>
              <a:rPr lang="en-US" altLang="ja-JP" dirty="0" smtClean="0"/>
              <a:t>See the red line.</a:t>
            </a:r>
          </a:p>
          <a:p>
            <a:r>
              <a:rPr kumimoji="1" lang="en-US" altLang="ja-JP" dirty="0" smtClean="0"/>
              <a:t>In 4 threads, the performance improvement steeply slowed down.</a:t>
            </a:r>
          </a:p>
          <a:p>
            <a:r>
              <a:rPr lang="en-US" altLang="ja-JP" dirty="0" smtClean="0"/>
              <a:t>As a result, the performance difference was maximized in 8 threads.</a:t>
            </a:r>
          </a:p>
          <a:p>
            <a:r>
              <a:rPr lang="en-US" altLang="ja-JP" dirty="0" smtClean="0"/>
              <a:t>The execution time was 72% longer.</a:t>
            </a:r>
          </a:p>
          <a:p>
            <a:endParaRPr lang="en-US" altLang="ja-JP" dirty="0"/>
          </a:p>
          <a:p>
            <a:r>
              <a:rPr lang="en-US" altLang="ja-JP" dirty="0" smtClean="0"/>
              <a:t>In more than 8 threads, the performance improvement became well again.</a:t>
            </a:r>
          </a:p>
          <a:p>
            <a:r>
              <a:rPr lang="en-US" altLang="ja-JP" dirty="0" smtClean="0"/>
              <a:t>Then the improvement slowed down again in 12 threads.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3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strange scalability can be due to the thread scheduler in the operating system, the vCPU scheduler in the hypervisor, or both.</a:t>
            </a:r>
          </a:p>
          <a:p>
            <a:r>
              <a:rPr lang="en-US" altLang="ja-JP" dirty="0" smtClean="0"/>
              <a:t>We examined which scheduler causes this phenomenon.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To use only the vCPU scheduler, we manually assigned each thread to a different virtual CPU and disabled thread scheduling.</a:t>
            </a:r>
          </a:p>
          <a:p>
            <a:r>
              <a:rPr lang="en-US" altLang="ja-JP" dirty="0" smtClean="0"/>
              <a:t>To use only the thread scheduler, we manually assigned physical CPUs to virtual CPUs one by one and disabled vCPU scheduling.</a:t>
            </a:r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A6AD0-6DF8-554B-9CFF-B9D6BADA627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66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973568" cy="247808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accent1"/>
                </a:solidFill>
                <a:latin typeface="ＭＳ Ｐゴシック"/>
                <a:ea typeface="ＭＳ Ｐゴシック"/>
                <a:cs typeface="ＭＳ Ｐゴシック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636008"/>
            <a:ext cx="5458968" cy="62179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400" b="0" i="0" kern="1200">
                <a:solidFill>
                  <a:schemeClr val="tx2"/>
                </a:solidFill>
                <a:latin typeface="ＭＳ Ｐゴシック"/>
                <a:ea typeface="ＭＳ Ｐゴシック"/>
                <a:cs typeface="ＭＳ Ｐゴシック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マスター サブタイトルの書式設定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9450" y="6356350"/>
            <a:ext cx="4735513" cy="365125"/>
          </a:xfrm>
        </p:spPr>
        <p:txBody>
          <a:bodyPr/>
          <a:lstStyle>
            <a:lvl1pPr>
              <a:defRPr>
                <a:latin typeface="Century Gothic" charset="0"/>
                <a:ea typeface="メイリオ" charset="-128"/>
                <a:cs typeface="メイリオ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588" y="6356350"/>
            <a:ext cx="685800" cy="365125"/>
          </a:xfrm>
        </p:spPr>
        <p:txBody>
          <a:bodyPr/>
          <a:lstStyle>
            <a:lvl1pPr>
              <a:defRPr sz="1100">
                <a:solidFill>
                  <a:srgbClr val="858585"/>
                </a:solidFill>
                <a:latin typeface="Century Gothic" charset="0"/>
                <a:ea typeface="メイリオ" charset="-128"/>
                <a:cs typeface="メイリオ" charset="-128"/>
              </a:defRPr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FDB9405-5040-074F-BD01-84BB98D32A42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FFDB9405-5040-074F-BD01-84BB98D32A42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B9405-5040-074F-BD01-84BB98D32A42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B9405-5040-074F-BD01-84BB98D32A42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B9405-5040-074F-BD01-84BB98D32A42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4746625" y="268288"/>
            <a:ext cx="4114800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161925" y="6124575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FFDB9405-5040-074F-BD01-84BB98D32A42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74625" y="6356350"/>
            <a:ext cx="3863975" cy="365125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の上に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16775" y="268288"/>
            <a:ext cx="1639888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B9405-5040-074F-BD01-84BB98D32A42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 4 つ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938" y="268288"/>
            <a:ext cx="720725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FFDB9405-5040-074F-BD01-84BB98D32A42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B9405-5040-074F-BD01-84BB98D32A42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B9405-5040-074F-BD01-84BB98D32A42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256588" y="268289"/>
            <a:ext cx="601662" cy="110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96200" cy="1143000"/>
          </a:xfrm>
        </p:spPr>
        <p:txBody>
          <a:bodyPr/>
          <a:lstStyle>
            <a:lvl1pPr>
              <a:defRPr b="0" i="0">
                <a:latin typeface="Tahoma"/>
                <a:ea typeface="ＭＳ Ｐゴシック"/>
                <a:cs typeface="ＭＳ Ｐゴシック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 b="0" i="0">
                <a:latin typeface="Tahoma"/>
                <a:ea typeface="ＭＳ Ｐゴシック"/>
                <a:cs typeface="ＭＳ Ｐゴシック"/>
              </a:defRPr>
            </a:lvl1pPr>
            <a:lvl2pPr>
              <a:defRPr b="0" i="0">
                <a:latin typeface="Tahoma"/>
                <a:ea typeface="ＭＳ Ｐゴシック"/>
                <a:cs typeface="ＭＳ Ｐゴシック"/>
              </a:defRPr>
            </a:lvl2pPr>
            <a:lvl3pPr>
              <a:defRPr b="0" i="0">
                <a:latin typeface="Tahoma"/>
                <a:ea typeface="ＭＳ Ｐゴシック"/>
                <a:cs typeface="ＭＳ Ｐゴシック"/>
              </a:defRPr>
            </a:lvl3pPr>
            <a:lvl4pPr>
              <a:defRPr b="0" i="0">
                <a:latin typeface="Tahoma"/>
                <a:ea typeface="ＭＳ Ｐゴシック"/>
                <a:cs typeface="ＭＳ Ｐゴシック"/>
              </a:defRPr>
            </a:lvl4pPr>
            <a:lvl5pPr>
              <a:defRPr b="0" i="0">
                <a:latin typeface="Tahoma"/>
                <a:ea typeface="ＭＳ Ｐゴシック"/>
                <a:cs typeface="ＭＳ Ｐゴシック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fld id="{FFDB9405-5040-074F-BD01-84BB98D32A42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187700" y="268288"/>
            <a:ext cx="5668963" cy="2560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3276600" y="390525"/>
            <a:ext cx="5499100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FFDB9405-5040-074F-BD01-84BB98D32A42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13100" y="6356350"/>
            <a:ext cx="4735513" cy="365125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6113" y="6356350"/>
            <a:ext cx="685800" cy="365125"/>
          </a:xfrm>
        </p:spPr>
        <p:txBody>
          <a:bodyPr/>
          <a:lstStyle>
            <a:lvl1pPr>
              <a:defRPr sz="1100">
                <a:solidFill>
                  <a:srgbClr val="858585"/>
                </a:solidFill>
                <a:latin typeface="Century Gothic" charset="0"/>
                <a:ea typeface="メイリオ" charset="-128"/>
                <a:cs typeface="メイリオ" charset="-128"/>
              </a:defRPr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、コンテンツ、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69875" y="268288"/>
            <a:ext cx="1646238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fld id="{FFDB9405-5040-074F-BD01-84BB98D32A42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178050" y="6356350"/>
            <a:ext cx="4927600" cy="365125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31788" y="360363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59700" y="268288"/>
            <a:ext cx="1098550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425" cy="365125"/>
          </a:xfrm>
        </p:spPr>
        <p:txBody>
          <a:bodyPr/>
          <a:lstStyle>
            <a:lvl1pPr>
              <a:defRPr/>
            </a:lvl1pPr>
          </a:lstStyle>
          <a:p>
            <a:fld id="{FFDB9405-5040-074F-BD01-84BB98D32A42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625" y="6356350"/>
            <a:ext cx="5311775" cy="365125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69875" y="4773613"/>
            <a:ext cx="2971800" cy="1844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0838" y="6105525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B9405-5040-074F-BD01-84BB98D32A42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B9405-5040-074F-BD01-84BB98D32A42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上下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FDB9405-5040-074F-BD01-84BB98D32A42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650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153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858585"/>
                </a:solidFill>
              </a:defRPr>
            </a:lvl1pPr>
          </a:lstStyle>
          <a:p>
            <a:fld id="{FFDB9405-5040-074F-BD01-84BB98D32A42}" type="datetimeFigureOut">
              <a:rPr kumimoji="1" lang="ja-JP" altLang="en-US" smtClean="0"/>
              <a:t>8/21/15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858585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038EA9FB-E88C-8143-AD1E-ABA4F2622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 kern="1200">
          <a:solidFill>
            <a:schemeClr val="accent1"/>
          </a:solidFill>
          <a:latin typeface="ＭＳ Ｐゴシック"/>
          <a:ea typeface="ＭＳ Ｐゴシック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2"/>
        <a:buChar char="¡"/>
        <a:defRPr kumimoji="1" sz="2800" kern="1200">
          <a:solidFill>
            <a:schemeClr val="tx2"/>
          </a:solidFill>
          <a:latin typeface="ＭＳ Ｐゴシック"/>
          <a:ea typeface="ＭＳ Ｐゴシック"/>
          <a:cs typeface="ＭＳ Ｐゴシック"/>
        </a:defRPr>
      </a:lvl1pPr>
      <a:lvl2pPr marL="529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2"/>
        <a:buChar char="¡"/>
        <a:defRPr kumimoji="1" sz="2400" kern="1200">
          <a:solidFill>
            <a:schemeClr val="tx2"/>
          </a:solidFill>
          <a:latin typeface="ＭＳ Ｐゴシック"/>
          <a:ea typeface="ＭＳ Ｐゴシック"/>
          <a:cs typeface="ＭＳ Ｐゴシック"/>
        </a:defRPr>
      </a:lvl2pPr>
      <a:lvl3pPr marL="7956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2"/>
        <a:buChar char="¡"/>
        <a:defRPr kumimoji="1" sz="2200" kern="1200">
          <a:solidFill>
            <a:schemeClr val="tx2"/>
          </a:solidFill>
          <a:latin typeface="ＭＳ Ｐゴシック"/>
          <a:ea typeface="ＭＳ Ｐゴシック"/>
          <a:cs typeface="ＭＳ Ｐゴシック"/>
        </a:defRPr>
      </a:lvl3pPr>
      <a:lvl4pPr marL="1058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2"/>
        <a:buChar char="¡"/>
        <a:defRPr kumimoji="1" sz="2000" kern="1200">
          <a:solidFill>
            <a:schemeClr val="tx2"/>
          </a:solidFill>
          <a:latin typeface="ＭＳ Ｐゴシック"/>
          <a:ea typeface="ＭＳ Ｐゴシック"/>
          <a:cs typeface="ＭＳ Ｐゴシック"/>
        </a:defRPr>
      </a:lvl4pPr>
      <a:lvl5pPr marL="1324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2"/>
        <a:buChar char="¡"/>
        <a:defRPr kumimoji="1" sz="1800" kern="1200">
          <a:solidFill>
            <a:schemeClr val="tx2"/>
          </a:solidFill>
          <a:latin typeface="ＭＳ Ｐゴシック"/>
          <a:ea typeface="ＭＳ Ｐゴシック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59882" y="1676400"/>
            <a:ext cx="7898846" cy="2478088"/>
          </a:xfrm>
        </p:spPr>
        <p:txBody>
          <a:bodyPr anchor="ctr" anchorCtr="0">
            <a:normAutofit/>
          </a:bodyPr>
          <a:lstStyle/>
          <a:p>
            <a:pPr algn="ctr"/>
            <a:r>
              <a:rPr kumimoji="1" lang="en-US" altLang="ja-JP" sz="3600" dirty="0" smtClean="0">
                <a:latin typeface="Tahoma"/>
              </a:rPr>
              <a:t>Analysis of the Impact of CPU Virtualization on Parallel Applications in Xen</a:t>
            </a:r>
            <a:endParaRPr kumimoji="1" lang="ja-JP" altLang="en-US" sz="3600" dirty="0">
              <a:latin typeface="Tahom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00400" y="4636008"/>
            <a:ext cx="5458968" cy="909494"/>
          </a:xfrm>
        </p:spPr>
        <p:txBody>
          <a:bodyPr>
            <a:noAutofit/>
          </a:bodyPr>
          <a:lstStyle/>
          <a:p>
            <a:pPr algn="r"/>
            <a:r>
              <a:rPr kumimoji="1" lang="en-US" altLang="ja-JP" dirty="0" smtClean="0">
                <a:latin typeface="Tahoma"/>
                <a:cs typeface="Tahoma"/>
              </a:rPr>
              <a:t>Kenichi Kourai</a:t>
            </a:r>
          </a:p>
          <a:p>
            <a:pPr algn="r"/>
            <a:r>
              <a:rPr lang="en-US" altLang="ja-JP" dirty="0" err="1" smtClean="0">
                <a:latin typeface="Tahoma"/>
                <a:cs typeface="Tahoma"/>
              </a:rPr>
              <a:t>Riku</a:t>
            </a:r>
            <a:r>
              <a:rPr lang="en-US" altLang="ja-JP" dirty="0" smtClean="0">
                <a:latin typeface="Tahoma"/>
                <a:cs typeface="Tahoma"/>
              </a:rPr>
              <a:t> Nakata</a:t>
            </a:r>
            <a:endParaRPr kumimoji="1" lang="en-US" altLang="ja-JP" dirty="0" smtClean="0">
              <a:latin typeface="Tahoma"/>
              <a:cs typeface="Tahoma"/>
            </a:endParaRPr>
          </a:p>
          <a:p>
            <a:pPr algn="r"/>
            <a:r>
              <a:rPr lang="en-US" altLang="ja-JP" dirty="0" smtClean="0">
                <a:latin typeface="Tahoma"/>
                <a:cs typeface="Tahoma"/>
              </a:rPr>
              <a:t>Kyushu Institute of Technology</a:t>
            </a:r>
            <a:endParaRPr kumimoji="1" lang="ja-JP" alt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156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7"/>
    </mc:Choice>
    <mc:Fallback xmlns="">
      <p:transition xmlns:p14="http://schemas.microsoft.com/office/powerpoint/2010/main" spd="slow" advTm="148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Problematic Scheduler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Only the </a:t>
            </a:r>
            <a:r>
              <a:rPr lang="en-US" altLang="ja-JP" dirty="0" err="1" smtClean="0"/>
              <a:t>vCPU</a:t>
            </a:r>
            <a:r>
              <a:rPr lang="en-US" altLang="ja-JP" dirty="0" smtClean="0"/>
              <a:t> scheduler is problematic</a:t>
            </a:r>
          </a:p>
          <a:p>
            <a:pPr lvl="1"/>
            <a:r>
              <a:rPr lang="en-US" altLang="ja-JP" dirty="0" err="1" smtClean="0"/>
              <a:t>Scalablity</a:t>
            </a:r>
            <a:r>
              <a:rPr lang="en-US" altLang="ja-JP" dirty="0" smtClean="0"/>
              <a:t> was similar to when using both schedulers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898520638"/>
              </p:ext>
            </p:extLst>
          </p:nvPr>
        </p:nvGraphicFramePr>
        <p:xfrm>
          <a:off x="930639" y="2628746"/>
          <a:ext cx="6662354" cy="422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43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85"/>
    </mc:Choice>
    <mc:Fallback xmlns="">
      <p:transition xmlns:p14="http://schemas.microsoft.com/office/powerpoint/2010/main" spd="slow" advTm="4438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Change </a:t>
            </a:r>
            <a:r>
              <a:rPr lang="en-US" altLang="ja-JP" dirty="0" err="1" smtClean="0"/>
              <a:t>pCPU</a:t>
            </a:r>
            <a:r>
              <a:rPr lang="en-US" altLang="ja-JP" dirty="0" smtClean="0"/>
              <a:t> Distribution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Our assumption</a:t>
            </a:r>
          </a:p>
          <a:p>
            <a:pPr lvl="1"/>
            <a:r>
              <a:rPr kumimoji="1" lang="en-US" altLang="ja-JP" dirty="0" smtClean="0"/>
              <a:t>The strange scalability is caused by </a:t>
            </a:r>
            <a:r>
              <a:rPr kumimoji="1" lang="en-US" altLang="ja-JP" dirty="0" err="1" smtClean="0"/>
              <a:t>pCPU</a:t>
            </a:r>
            <a:r>
              <a:rPr kumimoji="1" lang="en-US" altLang="ja-JP" dirty="0" smtClean="0"/>
              <a:t> assignment from only one processor</a:t>
            </a:r>
          </a:p>
          <a:p>
            <a:r>
              <a:rPr kumimoji="1" lang="en-US" altLang="ja-JP" dirty="0" smtClean="0"/>
              <a:t>We changed </a:t>
            </a:r>
            <a:r>
              <a:rPr kumimoji="1" lang="en-US" altLang="ja-JP" dirty="0" err="1" smtClean="0"/>
              <a:t>pCPU</a:t>
            </a:r>
            <a:r>
              <a:rPr kumimoji="1" lang="en-US" altLang="ja-JP" dirty="0" smtClean="0"/>
              <a:t> distribution </a:t>
            </a:r>
            <a:r>
              <a:rPr kumimoji="1" lang="en-US" altLang="ja-JP" b="1" dirty="0" smtClean="0"/>
              <a:t>m-n</a:t>
            </a:r>
            <a:r>
              <a:rPr kumimoji="1" lang="en-US" altLang="ja-JP" dirty="0" smtClean="0"/>
              <a:t> between two processors</a:t>
            </a:r>
          </a:p>
          <a:p>
            <a:pPr lvl="1"/>
            <a:r>
              <a:rPr lang="en-US" altLang="ja-JP" b="1" dirty="0" smtClean="0"/>
              <a:t>m</a:t>
            </a:r>
            <a:r>
              <a:rPr lang="en-US" altLang="ja-JP" dirty="0" smtClean="0"/>
              <a:t> and </a:t>
            </a:r>
            <a:r>
              <a:rPr lang="en-US" altLang="ja-JP" b="1" dirty="0" smtClean="0"/>
              <a:t>n</a:t>
            </a:r>
            <a:r>
              <a:rPr lang="en-US" altLang="ja-JP" dirty="0" smtClean="0"/>
              <a:t> pCPUs are assigned from processor 1 and 2 </a:t>
            </a:r>
            <a:endParaRPr kumimoji="1" lang="ja-JP" altLang="en-US" dirty="0" smtClean="0"/>
          </a:p>
          <a:p>
            <a:pPr lvl="1"/>
            <a:r>
              <a:rPr lang="en-US" altLang="ja-JP" dirty="0" smtClean="0"/>
              <a:t>Assign 16 pCPUs in total from two processors to a VM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339129" y="5457009"/>
            <a:ext cx="2871304" cy="828262"/>
          </a:xfrm>
          <a:prstGeom prst="rect">
            <a:avLst/>
          </a:prstGeom>
          <a:solidFill>
            <a:srgbClr val="B0E2FF"/>
          </a:solidFill>
          <a:ln w="19050" cmpd="sng">
            <a:solidFill>
              <a:srgbClr val="104E8B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094603" y="6287327"/>
            <a:ext cx="136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processor 1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339177" y="6287327"/>
            <a:ext cx="136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processor 2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58" name="円/楕円 57"/>
          <p:cNvSpPr>
            <a:spLocks/>
          </p:cNvSpPr>
          <p:nvPr/>
        </p:nvSpPr>
        <p:spPr>
          <a:xfrm>
            <a:off x="1470553" y="5578650"/>
            <a:ext cx="216000" cy="216000"/>
          </a:xfrm>
          <a:prstGeom prst="ellipse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59" name="円/楕円 58"/>
          <p:cNvSpPr>
            <a:spLocks/>
          </p:cNvSpPr>
          <p:nvPr/>
        </p:nvSpPr>
        <p:spPr>
          <a:xfrm>
            <a:off x="1810899" y="5578650"/>
            <a:ext cx="216000" cy="216000"/>
          </a:xfrm>
          <a:prstGeom prst="ellipse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60" name="円/楕円 59"/>
          <p:cNvSpPr>
            <a:spLocks/>
          </p:cNvSpPr>
          <p:nvPr/>
        </p:nvSpPr>
        <p:spPr>
          <a:xfrm>
            <a:off x="2151245" y="5578650"/>
            <a:ext cx="216000" cy="216000"/>
          </a:xfrm>
          <a:prstGeom prst="ellipse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61" name="円/楕円 60"/>
          <p:cNvSpPr>
            <a:spLocks/>
          </p:cNvSpPr>
          <p:nvPr/>
        </p:nvSpPr>
        <p:spPr>
          <a:xfrm>
            <a:off x="2491591" y="5578650"/>
            <a:ext cx="216000" cy="216000"/>
          </a:xfrm>
          <a:prstGeom prst="ellipse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62" name="円/楕円 61"/>
          <p:cNvSpPr>
            <a:spLocks/>
          </p:cNvSpPr>
          <p:nvPr/>
        </p:nvSpPr>
        <p:spPr>
          <a:xfrm>
            <a:off x="2831937" y="5578650"/>
            <a:ext cx="216000" cy="216000"/>
          </a:xfrm>
          <a:prstGeom prst="ellipse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63" name="円/楕円 62"/>
          <p:cNvSpPr>
            <a:spLocks/>
          </p:cNvSpPr>
          <p:nvPr/>
        </p:nvSpPr>
        <p:spPr>
          <a:xfrm>
            <a:off x="3172283" y="5578650"/>
            <a:ext cx="216000" cy="216000"/>
          </a:xfrm>
          <a:prstGeom prst="ellipse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64" name="円/楕円 63"/>
          <p:cNvSpPr>
            <a:spLocks/>
          </p:cNvSpPr>
          <p:nvPr/>
        </p:nvSpPr>
        <p:spPr>
          <a:xfrm>
            <a:off x="3512629" y="55786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65" name="円/楕円 64"/>
          <p:cNvSpPr>
            <a:spLocks/>
          </p:cNvSpPr>
          <p:nvPr/>
        </p:nvSpPr>
        <p:spPr>
          <a:xfrm>
            <a:off x="3852975" y="55786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66" name="円/楕円 65"/>
          <p:cNvSpPr>
            <a:spLocks/>
          </p:cNvSpPr>
          <p:nvPr/>
        </p:nvSpPr>
        <p:spPr>
          <a:xfrm>
            <a:off x="1470553" y="59470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67" name="円/楕円 66"/>
          <p:cNvSpPr>
            <a:spLocks/>
          </p:cNvSpPr>
          <p:nvPr/>
        </p:nvSpPr>
        <p:spPr>
          <a:xfrm>
            <a:off x="1810899" y="59470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68" name="円/楕円 67"/>
          <p:cNvSpPr>
            <a:spLocks/>
          </p:cNvSpPr>
          <p:nvPr/>
        </p:nvSpPr>
        <p:spPr>
          <a:xfrm>
            <a:off x="2151245" y="59470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69" name="円/楕円 68"/>
          <p:cNvSpPr>
            <a:spLocks/>
          </p:cNvSpPr>
          <p:nvPr/>
        </p:nvSpPr>
        <p:spPr>
          <a:xfrm>
            <a:off x="2491591" y="59470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0" name="円/楕円 69"/>
          <p:cNvSpPr>
            <a:spLocks/>
          </p:cNvSpPr>
          <p:nvPr/>
        </p:nvSpPr>
        <p:spPr>
          <a:xfrm>
            <a:off x="2831937" y="59470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1" name="円/楕円 70"/>
          <p:cNvSpPr>
            <a:spLocks/>
          </p:cNvSpPr>
          <p:nvPr/>
        </p:nvSpPr>
        <p:spPr>
          <a:xfrm>
            <a:off x="3172283" y="59470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2" name="円/楕円 71"/>
          <p:cNvSpPr>
            <a:spLocks/>
          </p:cNvSpPr>
          <p:nvPr/>
        </p:nvSpPr>
        <p:spPr>
          <a:xfrm>
            <a:off x="3512629" y="59470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3" name="円/楕円 72"/>
          <p:cNvSpPr>
            <a:spLocks/>
          </p:cNvSpPr>
          <p:nvPr/>
        </p:nvSpPr>
        <p:spPr>
          <a:xfrm>
            <a:off x="3852975" y="59470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4583703" y="5457009"/>
            <a:ext cx="2871304" cy="828262"/>
          </a:xfrm>
          <a:prstGeom prst="rect">
            <a:avLst/>
          </a:prstGeom>
          <a:solidFill>
            <a:srgbClr val="B0E2FF"/>
          </a:solidFill>
          <a:ln w="19050" cmpd="sng">
            <a:solidFill>
              <a:srgbClr val="104E8B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5" name="円/楕円 74"/>
          <p:cNvSpPr>
            <a:spLocks/>
          </p:cNvSpPr>
          <p:nvPr/>
        </p:nvSpPr>
        <p:spPr>
          <a:xfrm>
            <a:off x="4715127" y="5578650"/>
            <a:ext cx="216000" cy="216000"/>
          </a:xfrm>
          <a:prstGeom prst="ellipse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6" name="円/楕円 75"/>
          <p:cNvSpPr>
            <a:spLocks/>
          </p:cNvSpPr>
          <p:nvPr/>
        </p:nvSpPr>
        <p:spPr>
          <a:xfrm>
            <a:off x="5055473" y="5578650"/>
            <a:ext cx="216000" cy="216000"/>
          </a:xfrm>
          <a:prstGeom prst="ellipse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7" name="円/楕円 76"/>
          <p:cNvSpPr>
            <a:spLocks/>
          </p:cNvSpPr>
          <p:nvPr/>
        </p:nvSpPr>
        <p:spPr>
          <a:xfrm>
            <a:off x="5395819" y="5578650"/>
            <a:ext cx="216000" cy="216000"/>
          </a:xfrm>
          <a:prstGeom prst="ellipse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8" name="円/楕円 77"/>
          <p:cNvSpPr>
            <a:spLocks/>
          </p:cNvSpPr>
          <p:nvPr/>
        </p:nvSpPr>
        <p:spPr>
          <a:xfrm>
            <a:off x="5736165" y="5578650"/>
            <a:ext cx="216000" cy="216000"/>
          </a:xfrm>
          <a:prstGeom prst="ellipse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9" name="円/楕円 78"/>
          <p:cNvSpPr>
            <a:spLocks/>
          </p:cNvSpPr>
          <p:nvPr/>
        </p:nvSpPr>
        <p:spPr>
          <a:xfrm>
            <a:off x="6076511" y="5578650"/>
            <a:ext cx="216000" cy="216000"/>
          </a:xfrm>
          <a:prstGeom prst="ellipse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0" name="円/楕円 79"/>
          <p:cNvSpPr>
            <a:spLocks/>
          </p:cNvSpPr>
          <p:nvPr/>
        </p:nvSpPr>
        <p:spPr>
          <a:xfrm>
            <a:off x="6416857" y="5578650"/>
            <a:ext cx="216000" cy="216000"/>
          </a:xfrm>
          <a:prstGeom prst="ellipse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1" name="円/楕円 80"/>
          <p:cNvSpPr>
            <a:spLocks/>
          </p:cNvSpPr>
          <p:nvPr/>
        </p:nvSpPr>
        <p:spPr>
          <a:xfrm>
            <a:off x="6757203" y="5578650"/>
            <a:ext cx="216000" cy="216000"/>
          </a:xfrm>
          <a:prstGeom prst="ellipse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2" name="円/楕円 81"/>
          <p:cNvSpPr>
            <a:spLocks/>
          </p:cNvSpPr>
          <p:nvPr/>
        </p:nvSpPr>
        <p:spPr>
          <a:xfrm>
            <a:off x="7097549" y="5578650"/>
            <a:ext cx="216000" cy="216000"/>
          </a:xfrm>
          <a:prstGeom prst="ellipse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3" name="円/楕円 82"/>
          <p:cNvSpPr>
            <a:spLocks/>
          </p:cNvSpPr>
          <p:nvPr/>
        </p:nvSpPr>
        <p:spPr>
          <a:xfrm>
            <a:off x="4715127" y="5947050"/>
            <a:ext cx="216000" cy="216000"/>
          </a:xfrm>
          <a:prstGeom prst="ellipse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4" name="円/楕円 83"/>
          <p:cNvSpPr>
            <a:spLocks/>
          </p:cNvSpPr>
          <p:nvPr/>
        </p:nvSpPr>
        <p:spPr>
          <a:xfrm>
            <a:off x="5055473" y="5947050"/>
            <a:ext cx="216000" cy="216000"/>
          </a:xfrm>
          <a:prstGeom prst="ellipse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5" name="円/楕円 84"/>
          <p:cNvSpPr>
            <a:spLocks/>
          </p:cNvSpPr>
          <p:nvPr/>
        </p:nvSpPr>
        <p:spPr>
          <a:xfrm>
            <a:off x="5395819" y="59470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6" name="円/楕円 85"/>
          <p:cNvSpPr>
            <a:spLocks/>
          </p:cNvSpPr>
          <p:nvPr/>
        </p:nvSpPr>
        <p:spPr>
          <a:xfrm>
            <a:off x="5736165" y="59470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7" name="円/楕円 86"/>
          <p:cNvSpPr>
            <a:spLocks/>
          </p:cNvSpPr>
          <p:nvPr/>
        </p:nvSpPr>
        <p:spPr>
          <a:xfrm>
            <a:off x="6076511" y="59470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8" name="円/楕円 87"/>
          <p:cNvSpPr>
            <a:spLocks/>
          </p:cNvSpPr>
          <p:nvPr/>
        </p:nvSpPr>
        <p:spPr>
          <a:xfrm>
            <a:off x="6416857" y="59470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9" name="円/楕円 88"/>
          <p:cNvSpPr>
            <a:spLocks/>
          </p:cNvSpPr>
          <p:nvPr/>
        </p:nvSpPr>
        <p:spPr>
          <a:xfrm>
            <a:off x="6757203" y="59470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90" name="円/楕円 89"/>
          <p:cNvSpPr>
            <a:spLocks/>
          </p:cNvSpPr>
          <p:nvPr/>
        </p:nvSpPr>
        <p:spPr>
          <a:xfrm>
            <a:off x="7097549" y="59470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91" name="正方形/長方形 90"/>
          <p:cNvSpPr/>
          <p:nvPr/>
        </p:nvSpPr>
        <p:spPr>
          <a:xfrm>
            <a:off x="4068975" y="4792870"/>
            <a:ext cx="646152" cy="408608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VM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cxnSp>
        <p:nvCxnSpPr>
          <p:cNvPr id="93" name="直線矢印コネクタ 92"/>
          <p:cNvCxnSpPr/>
          <p:nvPr/>
        </p:nvCxnSpPr>
        <p:spPr>
          <a:xfrm flipV="1">
            <a:off x="3366197" y="5002696"/>
            <a:ext cx="598413" cy="353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/>
          <p:cNvSpPr txBox="1"/>
          <p:nvPr/>
        </p:nvSpPr>
        <p:spPr>
          <a:xfrm>
            <a:off x="3199436" y="4838292"/>
            <a:ext cx="31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  <a:latin typeface="Tahoma"/>
                <a:ea typeface="ＭＳ Ｐゴシック"/>
                <a:cs typeface="Tahoma"/>
              </a:rPr>
              <a:t>6</a:t>
            </a:r>
            <a:endParaRPr kumimoji="1" lang="ja-JP" altLang="en-US" dirty="0" smtClean="0">
              <a:solidFill>
                <a:schemeClr val="accent1"/>
              </a:solidFill>
              <a:latin typeface="Tahoma"/>
              <a:ea typeface="ＭＳ Ｐゴシック"/>
              <a:cs typeface="Tahoma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5149912" y="4832146"/>
            <a:ext cx="43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1"/>
                </a:solidFill>
                <a:latin typeface="Tahoma"/>
                <a:ea typeface="ＭＳ Ｐゴシック"/>
                <a:cs typeface="Tahoma"/>
              </a:rPr>
              <a:t>10</a:t>
            </a:r>
            <a:endParaRPr kumimoji="1" lang="ja-JP" altLang="en-US" dirty="0" smtClean="0">
              <a:solidFill>
                <a:schemeClr val="accent1"/>
              </a:solidFill>
              <a:latin typeface="Tahoma"/>
              <a:ea typeface="ＭＳ Ｐゴシック"/>
              <a:cs typeface="Tahoma"/>
            </a:endParaRPr>
          </a:p>
        </p:txBody>
      </p:sp>
      <p:cxnSp>
        <p:nvCxnSpPr>
          <p:cNvPr id="101" name="直線矢印コネクタ 100"/>
          <p:cNvCxnSpPr/>
          <p:nvPr/>
        </p:nvCxnSpPr>
        <p:spPr>
          <a:xfrm flipH="1" flipV="1">
            <a:off x="4797406" y="5002696"/>
            <a:ext cx="598413" cy="353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634313" y="4951482"/>
            <a:ext cx="7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latin typeface="Tahoma"/>
                <a:ea typeface="ＭＳ Ｐゴシック"/>
                <a:cs typeface="Tahoma"/>
              </a:rPr>
              <a:t>6-10</a:t>
            </a:r>
            <a:endParaRPr kumimoji="1" lang="ja-JP" altLang="en-US" b="1" u="sng" dirty="0" smtClean="0">
              <a:latin typeface="Tahoma"/>
              <a:ea typeface="ＭＳ Ｐゴシック"/>
              <a:cs typeface="Tahom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666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07"/>
    </mc:Choice>
    <mc:Fallback xmlns="">
      <p:transition xmlns:p14="http://schemas.microsoft.com/office/powerpoint/2010/main" spd="slow" advTm="302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Impact of </a:t>
            </a:r>
            <a:r>
              <a:rPr lang="en-US" altLang="ja-JP" dirty="0" err="1" smtClean="0"/>
              <a:t>pCPU</a:t>
            </a:r>
            <a:r>
              <a:rPr lang="en-US" altLang="ja-JP" dirty="0" smtClean="0"/>
              <a:t> Distribution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pCPU</a:t>
            </a:r>
            <a:r>
              <a:rPr kumimoji="1" lang="en-US" altLang="ja-JP" dirty="0" smtClean="0"/>
              <a:t> distribution largely affected scalability</a:t>
            </a:r>
          </a:p>
          <a:p>
            <a:pPr lvl="1"/>
            <a:r>
              <a:rPr lang="en-US" altLang="ja-JP" b="1" dirty="0" smtClean="0"/>
              <a:t>0-16:</a:t>
            </a:r>
            <a:r>
              <a:rPr lang="en-US" altLang="ja-JP" dirty="0" smtClean="0"/>
              <a:t> one of the worst (used in previous experiment)</a:t>
            </a:r>
            <a:endParaRPr kumimoji="1" lang="en-US" altLang="ja-JP" dirty="0" smtClean="0"/>
          </a:p>
          <a:p>
            <a:pPr lvl="1"/>
            <a:r>
              <a:rPr kumimoji="1" lang="en-US" altLang="ja-JP" b="1" dirty="0" smtClean="0"/>
              <a:t>8-8:</a:t>
            </a:r>
            <a:r>
              <a:rPr kumimoji="1" lang="en-US" altLang="ja-JP" dirty="0" smtClean="0"/>
              <a:t> one of the best (still slowed down in 8 threads)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627763315"/>
              </p:ext>
            </p:extLst>
          </p:nvPr>
        </p:nvGraphicFramePr>
        <p:xfrm>
          <a:off x="835227" y="2997953"/>
          <a:ext cx="6556174" cy="39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角丸四角形吹き出し 4"/>
          <p:cNvSpPr/>
          <p:nvPr/>
        </p:nvSpPr>
        <p:spPr>
          <a:xfrm>
            <a:off x="2911577" y="5142889"/>
            <a:ext cx="1490253" cy="660856"/>
          </a:xfrm>
          <a:prstGeom prst="wedgeRoundRectCallout">
            <a:avLst>
              <a:gd name="adj1" fmla="val 138321"/>
              <a:gd name="adj2" fmla="val 31145"/>
              <a:gd name="adj3" fmla="val 16667"/>
            </a:avLst>
          </a:prstGeom>
          <a:solidFill>
            <a:srgbClr val="FFFFFF"/>
          </a:solidFill>
          <a:ln w="19050" cmpd="sng">
            <a:solidFill>
              <a:srgbClr val="0000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FF"/>
                </a:solidFill>
                <a:latin typeface="Tahoma"/>
                <a:cs typeface="Tahoma"/>
              </a:rPr>
              <a:t>38% </a:t>
            </a:r>
            <a:r>
              <a:rPr lang="en-US" altLang="ja-JP" dirty="0" smtClean="0">
                <a:solidFill>
                  <a:srgbClr val="0000FF"/>
                </a:solidFill>
                <a:latin typeface="Tahoma"/>
                <a:cs typeface="Tahoma"/>
              </a:rPr>
              <a:t>faster</a:t>
            </a:r>
            <a:endParaRPr kumimoji="1" lang="ja-JP" altLang="en-US" dirty="0" smtClean="0">
              <a:solidFill>
                <a:srgbClr val="0000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490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59"/>
    </mc:Choice>
    <mc:Fallback xmlns="">
      <p:transition xmlns:p14="http://schemas.microsoft.com/office/powerpoint/2010/main" spd="slow" advTm="6215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pCPU</a:t>
            </a:r>
            <a:r>
              <a:rPr kumimoji="1" lang="en-US" altLang="ja-JP" dirty="0" smtClean="0"/>
              <a:t> Usage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measured the </a:t>
            </a:r>
            <a:r>
              <a:rPr kumimoji="1" lang="en-US" altLang="ja-JP" dirty="0" err="1" smtClean="0"/>
              <a:t>pCPU</a:t>
            </a:r>
            <a:r>
              <a:rPr kumimoji="1" lang="en-US" altLang="ja-JP" dirty="0" smtClean="0"/>
              <a:t> utilization i</a:t>
            </a:r>
            <a:r>
              <a:rPr lang="en-US" altLang="ja-JP" dirty="0" smtClean="0"/>
              <a:t>n 8 threads</a:t>
            </a:r>
          </a:p>
          <a:p>
            <a:pPr lvl="1"/>
            <a:r>
              <a:rPr kumimoji="1" lang="en-US" altLang="ja-JP" b="1" dirty="0" smtClean="0"/>
              <a:t>8-8:</a:t>
            </a:r>
            <a:r>
              <a:rPr kumimoji="1" lang="en-US" altLang="ja-JP" dirty="0" smtClean="0"/>
              <a:t> pCPUs in processor 1 and 2 were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sparsely</a:t>
            </a:r>
            <a:r>
              <a:rPr kumimoji="1" lang="en-US" altLang="ja-JP" dirty="0" smtClean="0"/>
              <a:t> used</a:t>
            </a:r>
          </a:p>
          <a:p>
            <a:pPr lvl="1"/>
            <a:r>
              <a:rPr lang="en-US" altLang="ja-JP" b="1" dirty="0" smtClean="0"/>
              <a:t>0-16: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Only the first half of the pCPUs in processor 2 was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densely</a:t>
            </a:r>
            <a:r>
              <a:rPr kumimoji="1" lang="en-US" altLang="ja-JP" dirty="0" smtClean="0"/>
              <a:t> used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2160623051"/>
              </p:ext>
            </p:extLst>
          </p:nvPr>
        </p:nvGraphicFramePr>
        <p:xfrm>
          <a:off x="101600" y="3471963"/>
          <a:ext cx="8839200" cy="338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直線コネクタ 5"/>
          <p:cNvCxnSpPr/>
          <p:nvPr/>
        </p:nvCxnSpPr>
        <p:spPr>
          <a:xfrm flipV="1">
            <a:off x="4940300" y="3810000"/>
            <a:ext cx="0" cy="210820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251200" y="3913475"/>
            <a:ext cx="136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latin typeface="Tahoma"/>
                <a:ea typeface="ＭＳ Ｐゴシック"/>
                <a:cs typeface="Tahoma"/>
              </a:rPr>
              <a:t>processor 1</a:t>
            </a:r>
            <a:endParaRPr kumimoji="1" lang="ja-JP" altLang="en-US" u="sng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75500" y="3913475"/>
            <a:ext cx="136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latin typeface="Tahoma"/>
                <a:ea typeface="ＭＳ Ｐゴシック"/>
                <a:cs typeface="Tahoma"/>
              </a:rPr>
              <a:t>processor 2</a:t>
            </a:r>
            <a:endParaRPr kumimoji="1" lang="ja-JP" altLang="en-US" u="sng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5" name="左中かっこ 4"/>
          <p:cNvSpPr/>
          <p:nvPr/>
        </p:nvSpPr>
        <p:spPr>
          <a:xfrm rot="5400000">
            <a:off x="2024230" y="3322930"/>
            <a:ext cx="256459" cy="1679132"/>
          </a:xfrm>
          <a:prstGeom prst="leftBrac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中かっこ 8"/>
          <p:cNvSpPr/>
          <p:nvPr/>
        </p:nvSpPr>
        <p:spPr>
          <a:xfrm rot="5400000">
            <a:off x="5754851" y="3347100"/>
            <a:ext cx="256459" cy="1679132"/>
          </a:xfrm>
          <a:prstGeom prst="leftBrac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左中かっこ 9"/>
          <p:cNvSpPr/>
          <p:nvPr/>
        </p:nvSpPr>
        <p:spPr>
          <a:xfrm rot="5400000">
            <a:off x="6726100" y="1870956"/>
            <a:ext cx="292101" cy="365727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11155" y="3654612"/>
            <a:ext cx="57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3366FF"/>
                </a:solidFill>
                <a:latin typeface="Tahoma"/>
                <a:ea typeface="ＭＳ Ｐゴシック"/>
                <a:cs typeface="Tahoma"/>
              </a:rPr>
              <a:t>8-8</a:t>
            </a:r>
            <a:endParaRPr kumimoji="1" lang="ja-JP" altLang="en-US" b="1" dirty="0" smtClean="0">
              <a:solidFill>
                <a:srgbClr val="3366FF"/>
              </a:solidFill>
              <a:latin typeface="Tahoma"/>
              <a:ea typeface="ＭＳ Ｐゴシック"/>
              <a:cs typeface="Tahom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21825" y="3723852"/>
            <a:ext cx="57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3366FF"/>
                </a:solidFill>
                <a:latin typeface="Tahoma"/>
                <a:ea typeface="ＭＳ Ｐゴシック"/>
                <a:cs typeface="Tahoma"/>
              </a:rPr>
              <a:t>8-8</a:t>
            </a:r>
            <a:endParaRPr kumimoji="1" lang="ja-JP" altLang="en-US" b="1" dirty="0" smtClean="0">
              <a:solidFill>
                <a:srgbClr val="3366FF"/>
              </a:solidFill>
              <a:latin typeface="Tahoma"/>
              <a:ea typeface="ＭＳ Ｐゴシック"/>
              <a:cs typeface="Tahom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75526" y="3254116"/>
            <a:ext cx="7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Tahoma"/>
                <a:ea typeface="ＭＳ Ｐゴシック"/>
                <a:cs typeface="Tahoma"/>
              </a:rPr>
              <a:t>0-16</a:t>
            </a:r>
            <a:endParaRPr kumimoji="1" lang="ja-JP" altLang="en-US" b="1" dirty="0" smtClean="0">
              <a:solidFill>
                <a:srgbClr val="FF0000"/>
              </a:solidFill>
              <a:latin typeface="Tahoma"/>
              <a:ea typeface="ＭＳ Ｐゴシック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1129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66"/>
    </mc:Choice>
    <mc:Fallback xmlns="">
      <p:transition xmlns:p14="http://schemas.microsoft.com/office/powerpoint/2010/main" spd="slow" advTm="390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pCPU</a:t>
            </a:r>
            <a:r>
              <a:rPr lang="en-US" altLang="ja-JP" dirty="0" smtClean="0"/>
              <a:t> Conflicts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Clustered Multi-Thread microarchitecture</a:t>
            </a:r>
          </a:p>
          <a:p>
            <a:pPr lvl="1"/>
            <a:r>
              <a:rPr lang="en-US" altLang="ja-JP" dirty="0"/>
              <a:t>2</a:t>
            </a:r>
            <a:r>
              <a:rPr lang="en-US" altLang="ja-JP" dirty="0" smtClean="0"/>
              <a:t> cores are packaged as a module</a:t>
            </a:r>
          </a:p>
          <a:p>
            <a:pPr lvl="2"/>
            <a:r>
              <a:rPr kumimoji="1" lang="en-US" altLang="ja-JP" dirty="0" smtClean="0"/>
              <a:t>Share an instruction decoder, L2 cache, and an FPU</a:t>
            </a:r>
          </a:p>
          <a:p>
            <a:pPr lvl="1"/>
            <a:r>
              <a:rPr lang="en-US" altLang="ja-JP" dirty="0" smtClean="0"/>
              <a:t>Performance can be degraded when 2 cores in a module are competing</a:t>
            </a:r>
          </a:p>
          <a:p>
            <a:r>
              <a:rPr kumimoji="1" lang="en-US" altLang="ja-JP" dirty="0" smtClean="0"/>
              <a:t>We measured the </a:t>
            </a:r>
            <a:r>
              <a:rPr kumimoji="1" lang="en-US" altLang="ja-JP" dirty="0" err="1" smtClean="0"/>
              <a:t>pCPU</a:t>
            </a:r>
            <a:r>
              <a:rPr kumimoji="1" lang="en-US" altLang="ja-JP" dirty="0" smtClean="0"/>
              <a:t> utilization</a:t>
            </a:r>
          </a:p>
          <a:p>
            <a:pPr lvl="1"/>
            <a:r>
              <a:rPr kumimoji="1" lang="en-US" altLang="ja-JP" dirty="0" smtClean="0"/>
              <a:t>Calculate the number of modules </a:t>
            </a:r>
            <a:r>
              <a:rPr lang="en-US" altLang="ja-JP" dirty="0" smtClean="0"/>
              <a:t>whose 2 cores were used simultaneously</a:t>
            </a:r>
            <a:endParaRPr kumimoji="1" lang="en-US" altLang="ja-JP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1956832" y="5119456"/>
            <a:ext cx="2368828" cy="1097998"/>
          </a:xfrm>
          <a:prstGeom prst="roundRect">
            <a:avLst/>
          </a:prstGeom>
          <a:solidFill>
            <a:srgbClr val="B0E2FF"/>
          </a:solidFill>
          <a:ln w="19050" cmpd="sng">
            <a:solidFill>
              <a:srgbClr val="104E8B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122485" y="5711945"/>
            <a:ext cx="911086" cy="364435"/>
          </a:xfrm>
          <a:prstGeom prst="rect">
            <a:avLst/>
          </a:prstGeom>
          <a:solidFill>
            <a:srgbClr val="FDB5FF"/>
          </a:solidFill>
          <a:ln w="19050" cmpd="sng">
            <a:solidFill>
              <a:srgbClr val="DD0E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decoder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46216" y="5711945"/>
            <a:ext cx="428486" cy="364435"/>
          </a:xfrm>
          <a:prstGeom prst="rect">
            <a:avLst/>
          </a:prstGeom>
          <a:solidFill>
            <a:srgbClr val="FDB5FF"/>
          </a:solidFill>
          <a:ln w="19050" cmpd="sng">
            <a:solidFill>
              <a:srgbClr val="DD0E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L2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681824" y="5711945"/>
            <a:ext cx="500271" cy="364435"/>
          </a:xfrm>
          <a:prstGeom prst="rect">
            <a:avLst/>
          </a:prstGeom>
          <a:solidFill>
            <a:srgbClr val="FDB5FF"/>
          </a:solidFill>
          <a:ln w="19050" cmpd="sng">
            <a:solidFill>
              <a:srgbClr val="DD0E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FPU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280765" y="5247029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pCPU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0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261249" y="5247029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pCPU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1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74963" y="6241198"/>
            <a:ext cx="1132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module 0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4478060" y="5119456"/>
            <a:ext cx="2368828" cy="1097998"/>
          </a:xfrm>
          <a:prstGeom prst="roundRect">
            <a:avLst/>
          </a:prstGeom>
          <a:solidFill>
            <a:srgbClr val="B0E2FF"/>
          </a:solidFill>
          <a:ln w="19050" cmpd="sng">
            <a:solidFill>
              <a:srgbClr val="104E8B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643713" y="5711945"/>
            <a:ext cx="911086" cy="364435"/>
          </a:xfrm>
          <a:prstGeom prst="rect">
            <a:avLst/>
          </a:prstGeom>
          <a:solidFill>
            <a:srgbClr val="FDB5FF"/>
          </a:solidFill>
          <a:ln w="19050" cmpd="sng">
            <a:solidFill>
              <a:srgbClr val="DD0E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decoder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667444" y="5711945"/>
            <a:ext cx="428486" cy="364435"/>
          </a:xfrm>
          <a:prstGeom prst="rect">
            <a:avLst/>
          </a:prstGeom>
          <a:solidFill>
            <a:srgbClr val="FDB5FF"/>
          </a:solidFill>
          <a:ln w="19050" cmpd="sng">
            <a:solidFill>
              <a:srgbClr val="DD0E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L2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203052" y="5711945"/>
            <a:ext cx="500271" cy="364435"/>
          </a:xfrm>
          <a:prstGeom prst="rect">
            <a:avLst/>
          </a:prstGeom>
          <a:solidFill>
            <a:srgbClr val="FDB5FF"/>
          </a:solidFill>
          <a:ln w="19050" cmpd="sng">
            <a:solidFill>
              <a:srgbClr val="DD0E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FPU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4801993" y="5247029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pCPU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2</a:t>
            </a:r>
            <a:endParaRPr kumimoji="1" lang="ja-JP" altLang="en-US" baseline="-2500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5782477" y="5247029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pCPU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3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96191" y="6241198"/>
            <a:ext cx="1132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module 1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949590" y="5316122"/>
            <a:ext cx="46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/>
                <a:ea typeface="ＭＳ Ｐゴシック"/>
                <a:cs typeface="Tahoma"/>
              </a:rPr>
              <a:t>...</a:t>
            </a:r>
            <a:endParaRPr kumimoji="1" lang="ja-JP" altLang="en-US" sz="2400" dirty="0" smtClean="0">
              <a:latin typeface="Tahoma"/>
              <a:ea typeface="ＭＳ Ｐゴシック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25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25"/>
    </mc:Choice>
    <mc:Fallback xmlns="">
      <p:transition xmlns:p14="http://schemas.microsoft.com/office/powerpoint/2010/main" spd="slow" advTm="492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Competing Modules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Strong correlation with performance</a:t>
            </a:r>
          </a:p>
          <a:p>
            <a:pPr lvl="1"/>
            <a:r>
              <a:rPr kumimoji="1" lang="en-US" altLang="ja-JP" b="1" dirty="0" smtClean="0"/>
              <a:t>8-8:</a:t>
            </a:r>
            <a:r>
              <a:rPr kumimoji="1" lang="en-US" altLang="ja-JP" dirty="0" smtClean="0"/>
              <a:t> contention gradually increased</a:t>
            </a:r>
            <a:endParaRPr kumimoji="1" lang="ja-JP" altLang="en-US" dirty="0" smtClean="0"/>
          </a:p>
          <a:p>
            <a:pPr lvl="1"/>
            <a:r>
              <a:rPr lang="en-US" altLang="ja-JP" b="1" dirty="0" smtClean="0"/>
              <a:t>0-16: </a:t>
            </a:r>
            <a:r>
              <a:rPr lang="en-US" altLang="ja-JP" dirty="0" smtClean="0"/>
              <a:t>contention</a:t>
            </a:r>
            <a:r>
              <a:rPr lang="en-US" altLang="ja-JP" b="1" dirty="0" smtClean="0"/>
              <a:t> </a:t>
            </a:r>
            <a:r>
              <a:rPr lang="en-US" altLang="ja-JP" dirty="0" smtClean="0"/>
              <a:t>increased in</a:t>
            </a:r>
            <a:r>
              <a:rPr lang="en-US" altLang="ja-JP" b="1" dirty="0" smtClean="0"/>
              <a:t> </a:t>
            </a:r>
            <a:r>
              <a:rPr lang="en-US" altLang="ja-JP" dirty="0" smtClean="0"/>
              <a:t>4-8 and 12-16 threads</a:t>
            </a:r>
          </a:p>
          <a:p>
            <a:pPr lvl="2"/>
            <a:r>
              <a:rPr lang="en-US" altLang="ja-JP" dirty="0" smtClean="0"/>
              <a:t>The cause of strange scalability</a:t>
            </a:r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370279869"/>
              </p:ext>
            </p:extLst>
          </p:nvPr>
        </p:nvGraphicFramePr>
        <p:xfrm>
          <a:off x="114300" y="3556000"/>
          <a:ext cx="4737100" cy="3366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524302630"/>
              </p:ext>
            </p:extLst>
          </p:nvPr>
        </p:nvGraphicFramePr>
        <p:xfrm>
          <a:off x="4724400" y="3556000"/>
          <a:ext cx="4279900" cy="3366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014695" y="3975100"/>
            <a:ext cx="146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latin typeface="Tahoma"/>
                <a:ea typeface="ＭＳ Ｐゴシック"/>
                <a:cs typeface="Tahoma"/>
              </a:rPr>
              <a:t>performance</a:t>
            </a:r>
            <a:endParaRPr kumimoji="1" lang="ja-JP" altLang="en-US" u="sng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74795" y="3975100"/>
            <a:ext cx="125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latin typeface="Tahoma"/>
                <a:ea typeface="ＭＳ Ｐゴシック"/>
                <a:cs typeface="Tahoma"/>
              </a:rPr>
              <a:t>contention</a:t>
            </a:r>
            <a:endParaRPr kumimoji="1" lang="ja-JP" altLang="en-US" u="sng" dirty="0" smtClean="0">
              <a:latin typeface="Tahoma"/>
              <a:ea typeface="ＭＳ Ｐゴシック"/>
              <a:cs typeface="Tahoma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1766957" y="4704522"/>
            <a:ext cx="707838" cy="104913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7277652" y="4881217"/>
            <a:ext cx="717826" cy="11043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3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96"/>
    </mc:Choice>
    <mc:Fallback xmlns="">
      <p:transition xmlns:p14="http://schemas.microsoft.com/office/powerpoint/2010/main" spd="slow" advTm="445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Changes of </a:t>
            </a:r>
            <a:r>
              <a:rPr kumimoji="1" lang="en-US" altLang="ja-JP" dirty="0" err="1" smtClean="0"/>
              <a:t>pCPU</a:t>
            </a:r>
            <a:r>
              <a:rPr kumimoji="1" lang="en-US" altLang="ja-JP" dirty="0" smtClean="0"/>
              <a:t> Usage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inspected how CPU cores were used</a:t>
            </a:r>
          </a:p>
          <a:p>
            <a:pPr lvl="1"/>
            <a:r>
              <a:rPr kumimoji="1" lang="en-US" altLang="ja-JP" b="1" dirty="0" smtClean="0"/>
              <a:t>8-8:</a:t>
            </a:r>
            <a:r>
              <a:rPr kumimoji="1" lang="en-US" altLang="ja-JP" dirty="0" smtClean="0"/>
              <a:t> only one core per </a:t>
            </a:r>
            <a:r>
              <a:rPr lang="en-US" altLang="ja-JP" dirty="0" smtClean="0"/>
              <a:t>module was used until 8 threads</a:t>
            </a:r>
          </a:p>
          <a:p>
            <a:pPr lvl="2"/>
            <a:r>
              <a:rPr kumimoji="1" lang="en-US" altLang="ja-JP" dirty="0" smtClean="0"/>
              <a:t>The other core was used in </a:t>
            </a:r>
            <a:r>
              <a:rPr lang="en-US" altLang="ja-JP" dirty="0" smtClean="0"/>
              <a:t>more than 8 threads</a:t>
            </a:r>
            <a:endParaRPr kumimoji="1" lang="en-US" altLang="ja-JP" dirty="0" smtClean="0"/>
          </a:p>
          <a:p>
            <a:pPr lvl="1"/>
            <a:r>
              <a:rPr lang="en-US" altLang="ja-JP" b="1" dirty="0" smtClean="0"/>
              <a:t>0-16:</a:t>
            </a:r>
            <a:r>
              <a:rPr lang="en-US" altLang="ja-JP" dirty="0" smtClean="0"/>
              <a:t> only one core per module was used in 1-4 and 9-12 threads</a:t>
            </a:r>
          </a:p>
          <a:p>
            <a:pPr lvl="2"/>
            <a:r>
              <a:rPr lang="en-US" altLang="ja-JP" dirty="0"/>
              <a:t>T</a:t>
            </a:r>
            <a:r>
              <a:rPr lang="en-US" altLang="ja-JP" dirty="0" smtClean="0"/>
              <a:t>he other core was used in 5-8 and 13-16 threads</a:t>
            </a:r>
          </a:p>
        </p:txBody>
      </p:sp>
      <p:sp>
        <p:nvSpPr>
          <p:cNvPr id="103" name="正方形/長方形 102"/>
          <p:cNvSpPr/>
          <p:nvPr/>
        </p:nvSpPr>
        <p:spPr>
          <a:xfrm>
            <a:off x="1131407" y="4801445"/>
            <a:ext cx="3256475" cy="1034256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4" name="角丸四角形 103"/>
          <p:cNvSpPr/>
          <p:nvPr/>
        </p:nvSpPr>
        <p:spPr>
          <a:xfrm>
            <a:off x="1258408" y="4926834"/>
            <a:ext cx="679174" cy="350832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5" name="円/楕円 104"/>
          <p:cNvSpPr>
            <a:spLocks/>
          </p:cNvSpPr>
          <p:nvPr/>
        </p:nvSpPr>
        <p:spPr>
          <a:xfrm>
            <a:off x="1346207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6" name="円/楕円 105"/>
          <p:cNvSpPr>
            <a:spLocks/>
          </p:cNvSpPr>
          <p:nvPr/>
        </p:nvSpPr>
        <p:spPr>
          <a:xfrm>
            <a:off x="1637306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7" name="角丸四角形 106"/>
          <p:cNvSpPr/>
          <p:nvPr/>
        </p:nvSpPr>
        <p:spPr>
          <a:xfrm>
            <a:off x="2032210" y="4926834"/>
            <a:ext cx="679174" cy="350832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8" name="円/楕円 107"/>
          <p:cNvSpPr>
            <a:spLocks/>
          </p:cNvSpPr>
          <p:nvPr/>
        </p:nvSpPr>
        <p:spPr>
          <a:xfrm>
            <a:off x="2120009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9" name="円/楕円 108"/>
          <p:cNvSpPr>
            <a:spLocks/>
          </p:cNvSpPr>
          <p:nvPr/>
        </p:nvSpPr>
        <p:spPr>
          <a:xfrm>
            <a:off x="2411108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0" name="角丸四角形 109"/>
          <p:cNvSpPr/>
          <p:nvPr/>
        </p:nvSpPr>
        <p:spPr>
          <a:xfrm>
            <a:off x="2806012" y="4926834"/>
            <a:ext cx="679174" cy="350832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1" name="円/楕円 110"/>
          <p:cNvSpPr>
            <a:spLocks/>
          </p:cNvSpPr>
          <p:nvPr/>
        </p:nvSpPr>
        <p:spPr>
          <a:xfrm>
            <a:off x="2893811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2" name="円/楕円 111"/>
          <p:cNvSpPr>
            <a:spLocks/>
          </p:cNvSpPr>
          <p:nvPr/>
        </p:nvSpPr>
        <p:spPr>
          <a:xfrm>
            <a:off x="3184910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3" name="角丸四角形 112"/>
          <p:cNvSpPr/>
          <p:nvPr/>
        </p:nvSpPr>
        <p:spPr>
          <a:xfrm>
            <a:off x="3579814" y="4926834"/>
            <a:ext cx="679174" cy="350832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4" name="円/楕円 113"/>
          <p:cNvSpPr>
            <a:spLocks/>
          </p:cNvSpPr>
          <p:nvPr/>
        </p:nvSpPr>
        <p:spPr>
          <a:xfrm>
            <a:off x="3667613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5" name="円/楕円 114"/>
          <p:cNvSpPr>
            <a:spLocks/>
          </p:cNvSpPr>
          <p:nvPr/>
        </p:nvSpPr>
        <p:spPr>
          <a:xfrm>
            <a:off x="3958712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6" name="角丸四角形 115"/>
          <p:cNvSpPr/>
          <p:nvPr/>
        </p:nvSpPr>
        <p:spPr>
          <a:xfrm>
            <a:off x="1258408" y="5373693"/>
            <a:ext cx="679174" cy="350832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7" name="円/楕円 116"/>
          <p:cNvSpPr>
            <a:spLocks/>
          </p:cNvSpPr>
          <p:nvPr/>
        </p:nvSpPr>
        <p:spPr>
          <a:xfrm>
            <a:off x="1346207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8" name="円/楕円 117"/>
          <p:cNvSpPr>
            <a:spLocks/>
          </p:cNvSpPr>
          <p:nvPr/>
        </p:nvSpPr>
        <p:spPr>
          <a:xfrm>
            <a:off x="1637306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9" name="角丸四角形 118"/>
          <p:cNvSpPr/>
          <p:nvPr/>
        </p:nvSpPr>
        <p:spPr>
          <a:xfrm>
            <a:off x="2032210" y="5373693"/>
            <a:ext cx="679174" cy="350832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0" name="円/楕円 119"/>
          <p:cNvSpPr>
            <a:spLocks/>
          </p:cNvSpPr>
          <p:nvPr/>
        </p:nvSpPr>
        <p:spPr>
          <a:xfrm>
            <a:off x="2120009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1" name="円/楕円 120"/>
          <p:cNvSpPr>
            <a:spLocks/>
          </p:cNvSpPr>
          <p:nvPr/>
        </p:nvSpPr>
        <p:spPr>
          <a:xfrm>
            <a:off x="2411108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2" name="角丸四角形 121"/>
          <p:cNvSpPr/>
          <p:nvPr/>
        </p:nvSpPr>
        <p:spPr>
          <a:xfrm>
            <a:off x="2806012" y="5373693"/>
            <a:ext cx="679174" cy="350832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3" name="円/楕円 122"/>
          <p:cNvSpPr>
            <a:spLocks/>
          </p:cNvSpPr>
          <p:nvPr/>
        </p:nvSpPr>
        <p:spPr>
          <a:xfrm>
            <a:off x="2893811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4" name="円/楕円 123"/>
          <p:cNvSpPr>
            <a:spLocks/>
          </p:cNvSpPr>
          <p:nvPr/>
        </p:nvSpPr>
        <p:spPr>
          <a:xfrm>
            <a:off x="3184910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5" name="角丸四角形 124"/>
          <p:cNvSpPr/>
          <p:nvPr/>
        </p:nvSpPr>
        <p:spPr>
          <a:xfrm>
            <a:off x="3579814" y="5373693"/>
            <a:ext cx="679174" cy="350832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6" name="円/楕円 125"/>
          <p:cNvSpPr>
            <a:spLocks/>
          </p:cNvSpPr>
          <p:nvPr/>
        </p:nvSpPr>
        <p:spPr>
          <a:xfrm>
            <a:off x="3667613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7" name="円/楕円 126"/>
          <p:cNvSpPr>
            <a:spLocks/>
          </p:cNvSpPr>
          <p:nvPr/>
        </p:nvSpPr>
        <p:spPr>
          <a:xfrm>
            <a:off x="3958712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4660346" y="4801445"/>
            <a:ext cx="3256475" cy="1034256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9" name="角丸四角形 128"/>
          <p:cNvSpPr/>
          <p:nvPr/>
        </p:nvSpPr>
        <p:spPr>
          <a:xfrm>
            <a:off x="4787347" y="4926834"/>
            <a:ext cx="679174" cy="350832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30" name="円/楕円 129"/>
          <p:cNvSpPr>
            <a:spLocks/>
          </p:cNvSpPr>
          <p:nvPr/>
        </p:nvSpPr>
        <p:spPr>
          <a:xfrm>
            <a:off x="4875146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31" name="円/楕円 130"/>
          <p:cNvSpPr>
            <a:spLocks/>
          </p:cNvSpPr>
          <p:nvPr/>
        </p:nvSpPr>
        <p:spPr>
          <a:xfrm>
            <a:off x="5166245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32" name="角丸四角形 131"/>
          <p:cNvSpPr/>
          <p:nvPr/>
        </p:nvSpPr>
        <p:spPr>
          <a:xfrm>
            <a:off x="5561149" y="4926834"/>
            <a:ext cx="679174" cy="350832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33" name="円/楕円 132"/>
          <p:cNvSpPr>
            <a:spLocks/>
          </p:cNvSpPr>
          <p:nvPr/>
        </p:nvSpPr>
        <p:spPr>
          <a:xfrm>
            <a:off x="5648948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34" name="円/楕円 133"/>
          <p:cNvSpPr>
            <a:spLocks/>
          </p:cNvSpPr>
          <p:nvPr/>
        </p:nvSpPr>
        <p:spPr>
          <a:xfrm>
            <a:off x="5940047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35" name="角丸四角形 134"/>
          <p:cNvSpPr/>
          <p:nvPr/>
        </p:nvSpPr>
        <p:spPr>
          <a:xfrm>
            <a:off x="6334951" y="4926834"/>
            <a:ext cx="679174" cy="350832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37" name="円/楕円 136"/>
          <p:cNvSpPr>
            <a:spLocks/>
          </p:cNvSpPr>
          <p:nvPr/>
        </p:nvSpPr>
        <p:spPr>
          <a:xfrm>
            <a:off x="6422750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41" name="円/楕円 140"/>
          <p:cNvSpPr>
            <a:spLocks/>
          </p:cNvSpPr>
          <p:nvPr/>
        </p:nvSpPr>
        <p:spPr>
          <a:xfrm>
            <a:off x="6713849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45" name="角丸四角形 144"/>
          <p:cNvSpPr/>
          <p:nvPr/>
        </p:nvSpPr>
        <p:spPr>
          <a:xfrm>
            <a:off x="7108753" y="4926834"/>
            <a:ext cx="679174" cy="350832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49" name="円/楕円 148"/>
          <p:cNvSpPr>
            <a:spLocks/>
          </p:cNvSpPr>
          <p:nvPr/>
        </p:nvSpPr>
        <p:spPr>
          <a:xfrm>
            <a:off x="7196552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53" name="円/楕円 152"/>
          <p:cNvSpPr>
            <a:spLocks/>
          </p:cNvSpPr>
          <p:nvPr/>
        </p:nvSpPr>
        <p:spPr>
          <a:xfrm>
            <a:off x="7487651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57" name="角丸四角形 156"/>
          <p:cNvSpPr/>
          <p:nvPr/>
        </p:nvSpPr>
        <p:spPr>
          <a:xfrm>
            <a:off x="4787347" y="5373693"/>
            <a:ext cx="679174" cy="350832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61" name="円/楕円 160"/>
          <p:cNvSpPr>
            <a:spLocks/>
          </p:cNvSpPr>
          <p:nvPr/>
        </p:nvSpPr>
        <p:spPr>
          <a:xfrm>
            <a:off x="4875146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65" name="円/楕円 164"/>
          <p:cNvSpPr>
            <a:spLocks/>
          </p:cNvSpPr>
          <p:nvPr/>
        </p:nvSpPr>
        <p:spPr>
          <a:xfrm>
            <a:off x="5166245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1" name="角丸四角形 170"/>
          <p:cNvSpPr/>
          <p:nvPr/>
        </p:nvSpPr>
        <p:spPr>
          <a:xfrm>
            <a:off x="5561149" y="5373693"/>
            <a:ext cx="679174" cy="350832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2" name="円/楕円 171"/>
          <p:cNvSpPr>
            <a:spLocks/>
          </p:cNvSpPr>
          <p:nvPr/>
        </p:nvSpPr>
        <p:spPr>
          <a:xfrm>
            <a:off x="5648948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3" name="円/楕円 172"/>
          <p:cNvSpPr>
            <a:spLocks/>
          </p:cNvSpPr>
          <p:nvPr/>
        </p:nvSpPr>
        <p:spPr>
          <a:xfrm>
            <a:off x="5940047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4" name="角丸四角形 173"/>
          <p:cNvSpPr/>
          <p:nvPr/>
        </p:nvSpPr>
        <p:spPr>
          <a:xfrm>
            <a:off x="6334951" y="5373693"/>
            <a:ext cx="679174" cy="350832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5" name="円/楕円 174"/>
          <p:cNvSpPr>
            <a:spLocks/>
          </p:cNvSpPr>
          <p:nvPr/>
        </p:nvSpPr>
        <p:spPr>
          <a:xfrm>
            <a:off x="6422750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6" name="円/楕円 175"/>
          <p:cNvSpPr>
            <a:spLocks/>
          </p:cNvSpPr>
          <p:nvPr/>
        </p:nvSpPr>
        <p:spPr>
          <a:xfrm>
            <a:off x="6713849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7" name="角丸四角形 176"/>
          <p:cNvSpPr/>
          <p:nvPr/>
        </p:nvSpPr>
        <p:spPr>
          <a:xfrm>
            <a:off x="7108753" y="5373693"/>
            <a:ext cx="679174" cy="350832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8" name="円/楕円 177"/>
          <p:cNvSpPr>
            <a:spLocks/>
          </p:cNvSpPr>
          <p:nvPr/>
        </p:nvSpPr>
        <p:spPr>
          <a:xfrm>
            <a:off x="7196552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9" name="円/楕円 178"/>
          <p:cNvSpPr>
            <a:spLocks/>
          </p:cNvSpPr>
          <p:nvPr/>
        </p:nvSpPr>
        <p:spPr>
          <a:xfrm>
            <a:off x="7487651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2040554" y="5896411"/>
            <a:ext cx="136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processor 1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5654773" y="5896411"/>
            <a:ext cx="136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processor 2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8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50"/>
    </mc:Choice>
    <mc:Fallback xmlns="">
      <p:transition xmlns:p14="http://schemas.microsoft.com/office/powerpoint/2010/main" spd="slow" advTm="4055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Changes of </a:t>
            </a:r>
            <a:r>
              <a:rPr kumimoji="1" lang="en-US" altLang="ja-JP" dirty="0" err="1" smtClean="0"/>
              <a:t>pCPU</a:t>
            </a:r>
            <a:r>
              <a:rPr kumimoji="1" lang="en-US" altLang="ja-JP" dirty="0" smtClean="0"/>
              <a:t> Usage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inspected how CPU cores were used</a:t>
            </a:r>
          </a:p>
          <a:p>
            <a:pPr lvl="1"/>
            <a:r>
              <a:rPr kumimoji="1" lang="en-US" altLang="ja-JP" b="1" dirty="0" smtClean="0"/>
              <a:t>8-8:</a:t>
            </a:r>
            <a:r>
              <a:rPr kumimoji="1" lang="en-US" altLang="ja-JP" dirty="0" smtClean="0"/>
              <a:t> only one core per </a:t>
            </a:r>
            <a:r>
              <a:rPr lang="en-US" altLang="ja-JP" dirty="0" smtClean="0"/>
              <a:t>module was used until 8 threads</a:t>
            </a:r>
          </a:p>
          <a:p>
            <a:pPr lvl="2"/>
            <a:r>
              <a:rPr kumimoji="1" lang="en-US" altLang="ja-JP" dirty="0" smtClean="0"/>
              <a:t>The other core was used in more than 8 threads</a:t>
            </a:r>
          </a:p>
          <a:p>
            <a:pPr lvl="1"/>
            <a:r>
              <a:rPr lang="en-US" altLang="ja-JP" b="1" dirty="0" smtClean="0"/>
              <a:t>0-16:</a:t>
            </a:r>
            <a:r>
              <a:rPr lang="en-US" altLang="ja-JP" dirty="0" smtClean="0"/>
              <a:t> only one core per module was used in 1-4 and 9-12 threads</a:t>
            </a:r>
          </a:p>
          <a:p>
            <a:pPr lvl="2"/>
            <a:r>
              <a:rPr lang="en-US" altLang="ja-JP" dirty="0"/>
              <a:t>T</a:t>
            </a:r>
            <a:r>
              <a:rPr lang="en-US" altLang="ja-JP" dirty="0" smtClean="0"/>
              <a:t>he other core was used in 5-8 and 13-16 threads</a:t>
            </a:r>
          </a:p>
        </p:txBody>
      </p:sp>
      <p:sp>
        <p:nvSpPr>
          <p:cNvPr id="103" name="正方形/長方形 102"/>
          <p:cNvSpPr/>
          <p:nvPr/>
        </p:nvSpPr>
        <p:spPr>
          <a:xfrm>
            <a:off x="1131407" y="4801445"/>
            <a:ext cx="3256475" cy="1034256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4" name="角丸四角形 103"/>
          <p:cNvSpPr/>
          <p:nvPr/>
        </p:nvSpPr>
        <p:spPr>
          <a:xfrm>
            <a:off x="1258408" y="4926834"/>
            <a:ext cx="679174" cy="350832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5" name="円/楕円 104"/>
          <p:cNvSpPr>
            <a:spLocks/>
          </p:cNvSpPr>
          <p:nvPr/>
        </p:nvSpPr>
        <p:spPr>
          <a:xfrm>
            <a:off x="1346207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6" name="円/楕円 105"/>
          <p:cNvSpPr>
            <a:spLocks/>
          </p:cNvSpPr>
          <p:nvPr/>
        </p:nvSpPr>
        <p:spPr>
          <a:xfrm>
            <a:off x="1637306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7" name="角丸四角形 106"/>
          <p:cNvSpPr/>
          <p:nvPr/>
        </p:nvSpPr>
        <p:spPr>
          <a:xfrm>
            <a:off x="2032210" y="4926834"/>
            <a:ext cx="679174" cy="350832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8" name="円/楕円 107"/>
          <p:cNvSpPr>
            <a:spLocks/>
          </p:cNvSpPr>
          <p:nvPr/>
        </p:nvSpPr>
        <p:spPr>
          <a:xfrm>
            <a:off x="2120009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9" name="円/楕円 108"/>
          <p:cNvSpPr>
            <a:spLocks/>
          </p:cNvSpPr>
          <p:nvPr/>
        </p:nvSpPr>
        <p:spPr>
          <a:xfrm>
            <a:off x="2411108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0" name="角丸四角形 109"/>
          <p:cNvSpPr/>
          <p:nvPr/>
        </p:nvSpPr>
        <p:spPr>
          <a:xfrm>
            <a:off x="2806012" y="4926834"/>
            <a:ext cx="679174" cy="350832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1" name="円/楕円 110"/>
          <p:cNvSpPr>
            <a:spLocks/>
          </p:cNvSpPr>
          <p:nvPr/>
        </p:nvSpPr>
        <p:spPr>
          <a:xfrm>
            <a:off x="2893811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2" name="円/楕円 111"/>
          <p:cNvSpPr>
            <a:spLocks/>
          </p:cNvSpPr>
          <p:nvPr/>
        </p:nvSpPr>
        <p:spPr>
          <a:xfrm>
            <a:off x="3184910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3" name="角丸四角形 112"/>
          <p:cNvSpPr/>
          <p:nvPr/>
        </p:nvSpPr>
        <p:spPr>
          <a:xfrm>
            <a:off x="3579814" y="4926834"/>
            <a:ext cx="679174" cy="350832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4" name="円/楕円 113"/>
          <p:cNvSpPr>
            <a:spLocks/>
          </p:cNvSpPr>
          <p:nvPr/>
        </p:nvSpPr>
        <p:spPr>
          <a:xfrm>
            <a:off x="3667613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5" name="円/楕円 114"/>
          <p:cNvSpPr>
            <a:spLocks/>
          </p:cNvSpPr>
          <p:nvPr/>
        </p:nvSpPr>
        <p:spPr>
          <a:xfrm>
            <a:off x="3958712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6" name="角丸四角形 115"/>
          <p:cNvSpPr/>
          <p:nvPr/>
        </p:nvSpPr>
        <p:spPr>
          <a:xfrm>
            <a:off x="1258408" y="5373693"/>
            <a:ext cx="679174" cy="350832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7" name="円/楕円 116"/>
          <p:cNvSpPr>
            <a:spLocks/>
          </p:cNvSpPr>
          <p:nvPr/>
        </p:nvSpPr>
        <p:spPr>
          <a:xfrm>
            <a:off x="1346207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8" name="円/楕円 117"/>
          <p:cNvSpPr>
            <a:spLocks/>
          </p:cNvSpPr>
          <p:nvPr/>
        </p:nvSpPr>
        <p:spPr>
          <a:xfrm>
            <a:off x="1637306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9" name="角丸四角形 118"/>
          <p:cNvSpPr/>
          <p:nvPr/>
        </p:nvSpPr>
        <p:spPr>
          <a:xfrm>
            <a:off x="2032210" y="5373693"/>
            <a:ext cx="679174" cy="350832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0" name="円/楕円 119"/>
          <p:cNvSpPr>
            <a:spLocks/>
          </p:cNvSpPr>
          <p:nvPr/>
        </p:nvSpPr>
        <p:spPr>
          <a:xfrm>
            <a:off x="2120009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1" name="円/楕円 120"/>
          <p:cNvSpPr>
            <a:spLocks/>
          </p:cNvSpPr>
          <p:nvPr/>
        </p:nvSpPr>
        <p:spPr>
          <a:xfrm>
            <a:off x="2411108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2" name="角丸四角形 121"/>
          <p:cNvSpPr/>
          <p:nvPr/>
        </p:nvSpPr>
        <p:spPr>
          <a:xfrm>
            <a:off x="2806012" y="5373693"/>
            <a:ext cx="679174" cy="350832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3" name="円/楕円 122"/>
          <p:cNvSpPr>
            <a:spLocks/>
          </p:cNvSpPr>
          <p:nvPr/>
        </p:nvSpPr>
        <p:spPr>
          <a:xfrm>
            <a:off x="2893811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4" name="円/楕円 123"/>
          <p:cNvSpPr>
            <a:spLocks/>
          </p:cNvSpPr>
          <p:nvPr/>
        </p:nvSpPr>
        <p:spPr>
          <a:xfrm>
            <a:off x="3184910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5" name="角丸四角形 124"/>
          <p:cNvSpPr/>
          <p:nvPr/>
        </p:nvSpPr>
        <p:spPr>
          <a:xfrm>
            <a:off x="3579814" y="5373693"/>
            <a:ext cx="679174" cy="350832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6" name="円/楕円 125"/>
          <p:cNvSpPr>
            <a:spLocks/>
          </p:cNvSpPr>
          <p:nvPr/>
        </p:nvSpPr>
        <p:spPr>
          <a:xfrm>
            <a:off x="3667613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7" name="円/楕円 126"/>
          <p:cNvSpPr>
            <a:spLocks/>
          </p:cNvSpPr>
          <p:nvPr/>
        </p:nvSpPr>
        <p:spPr>
          <a:xfrm>
            <a:off x="3958712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4660346" y="4801445"/>
            <a:ext cx="3256475" cy="1034256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9" name="角丸四角形 128"/>
          <p:cNvSpPr/>
          <p:nvPr/>
        </p:nvSpPr>
        <p:spPr>
          <a:xfrm>
            <a:off x="4787347" y="4926834"/>
            <a:ext cx="679174" cy="350832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30" name="円/楕円 129"/>
          <p:cNvSpPr>
            <a:spLocks/>
          </p:cNvSpPr>
          <p:nvPr/>
        </p:nvSpPr>
        <p:spPr>
          <a:xfrm>
            <a:off x="4875146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31" name="円/楕円 130"/>
          <p:cNvSpPr>
            <a:spLocks/>
          </p:cNvSpPr>
          <p:nvPr/>
        </p:nvSpPr>
        <p:spPr>
          <a:xfrm>
            <a:off x="5166245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32" name="角丸四角形 131"/>
          <p:cNvSpPr/>
          <p:nvPr/>
        </p:nvSpPr>
        <p:spPr>
          <a:xfrm>
            <a:off x="5561149" y="4926834"/>
            <a:ext cx="679174" cy="350832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33" name="円/楕円 132"/>
          <p:cNvSpPr>
            <a:spLocks/>
          </p:cNvSpPr>
          <p:nvPr/>
        </p:nvSpPr>
        <p:spPr>
          <a:xfrm>
            <a:off x="5648948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34" name="円/楕円 133"/>
          <p:cNvSpPr>
            <a:spLocks/>
          </p:cNvSpPr>
          <p:nvPr/>
        </p:nvSpPr>
        <p:spPr>
          <a:xfrm>
            <a:off x="5940047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35" name="角丸四角形 134"/>
          <p:cNvSpPr/>
          <p:nvPr/>
        </p:nvSpPr>
        <p:spPr>
          <a:xfrm>
            <a:off x="6334951" y="4926834"/>
            <a:ext cx="679174" cy="350832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37" name="円/楕円 136"/>
          <p:cNvSpPr>
            <a:spLocks/>
          </p:cNvSpPr>
          <p:nvPr/>
        </p:nvSpPr>
        <p:spPr>
          <a:xfrm>
            <a:off x="6422750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41" name="円/楕円 140"/>
          <p:cNvSpPr>
            <a:spLocks/>
          </p:cNvSpPr>
          <p:nvPr/>
        </p:nvSpPr>
        <p:spPr>
          <a:xfrm>
            <a:off x="6713849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45" name="角丸四角形 144"/>
          <p:cNvSpPr/>
          <p:nvPr/>
        </p:nvSpPr>
        <p:spPr>
          <a:xfrm>
            <a:off x="7108753" y="4926834"/>
            <a:ext cx="679174" cy="350832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49" name="円/楕円 148"/>
          <p:cNvSpPr>
            <a:spLocks/>
          </p:cNvSpPr>
          <p:nvPr/>
        </p:nvSpPr>
        <p:spPr>
          <a:xfrm>
            <a:off x="7196552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53" name="円/楕円 152"/>
          <p:cNvSpPr>
            <a:spLocks/>
          </p:cNvSpPr>
          <p:nvPr/>
        </p:nvSpPr>
        <p:spPr>
          <a:xfrm>
            <a:off x="7487651" y="4994250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57" name="角丸四角形 156"/>
          <p:cNvSpPr/>
          <p:nvPr/>
        </p:nvSpPr>
        <p:spPr>
          <a:xfrm>
            <a:off x="4787347" y="5373693"/>
            <a:ext cx="679174" cy="350832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61" name="円/楕円 160"/>
          <p:cNvSpPr>
            <a:spLocks/>
          </p:cNvSpPr>
          <p:nvPr/>
        </p:nvSpPr>
        <p:spPr>
          <a:xfrm>
            <a:off x="4875146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65" name="円/楕円 164"/>
          <p:cNvSpPr>
            <a:spLocks/>
          </p:cNvSpPr>
          <p:nvPr/>
        </p:nvSpPr>
        <p:spPr>
          <a:xfrm>
            <a:off x="5166245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1" name="角丸四角形 170"/>
          <p:cNvSpPr/>
          <p:nvPr/>
        </p:nvSpPr>
        <p:spPr>
          <a:xfrm>
            <a:off x="5561149" y="5373693"/>
            <a:ext cx="679174" cy="350832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2" name="円/楕円 171"/>
          <p:cNvSpPr>
            <a:spLocks/>
          </p:cNvSpPr>
          <p:nvPr/>
        </p:nvSpPr>
        <p:spPr>
          <a:xfrm>
            <a:off x="5648948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3" name="円/楕円 172"/>
          <p:cNvSpPr>
            <a:spLocks/>
          </p:cNvSpPr>
          <p:nvPr/>
        </p:nvSpPr>
        <p:spPr>
          <a:xfrm>
            <a:off x="5940047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4" name="角丸四角形 173"/>
          <p:cNvSpPr/>
          <p:nvPr/>
        </p:nvSpPr>
        <p:spPr>
          <a:xfrm>
            <a:off x="6334951" y="5373693"/>
            <a:ext cx="679174" cy="350832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5" name="円/楕円 174"/>
          <p:cNvSpPr>
            <a:spLocks/>
          </p:cNvSpPr>
          <p:nvPr/>
        </p:nvSpPr>
        <p:spPr>
          <a:xfrm>
            <a:off x="6422750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6" name="円/楕円 175"/>
          <p:cNvSpPr>
            <a:spLocks/>
          </p:cNvSpPr>
          <p:nvPr/>
        </p:nvSpPr>
        <p:spPr>
          <a:xfrm>
            <a:off x="6713849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7" name="角丸四角形 176"/>
          <p:cNvSpPr/>
          <p:nvPr/>
        </p:nvSpPr>
        <p:spPr>
          <a:xfrm>
            <a:off x="7108753" y="5373693"/>
            <a:ext cx="679174" cy="350832"/>
          </a:xfrm>
          <a:prstGeom prst="roundRect">
            <a:avLst/>
          </a:prstGeom>
          <a:solidFill>
            <a:srgbClr val="99CCFF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8" name="円/楕円 177"/>
          <p:cNvSpPr>
            <a:spLocks/>
          </p:cNvSpPr>
          <p:nvPr/>
        </p:nvSpPr>
        <p:spPr>
          <a:xfrm>
            <a:off x="7196552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9" name="円/楕円 178"/>
          <p:cNvSpPr>
            <a:spLocks/>
          </p:cNvSpPr>
          <p:nvPr/>
        </p:nvSpPr>
        <p:spPr>
          <a:xfrm>
            <a:off x="7487651" y="5441109"/>
            <a:ext cx="216000" cy="216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336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2040554" y="5896411"/>
            <a:ext cx="136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processor 1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5654773" y="5896411"/>
            <a:ext cx="136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processor 2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58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79"/>
    </mc:Choice>
    <mc:Fallback xmlns="">
      <p:transition xmlns:p14="http://schemas.microsoft.com/office/powerpoint/2010/main" spd="slow" advTm="324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Root Cause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Conflict between vCPU and NUMA-node affinities</a:t>
            </a:r>
          </a:p>
          <a:p>
            <a:pPr lvl="1"/>
            <a:r>
              <a:rPr kumimoji="1" lang="en-US" altLang="ja-JP" dirty="0" err="1" smtClean="0"/>
              <a:t>Xen</a:t>
            </a:r>
            <a:r>
              <a:rPr kumimoji="1" lang="en-US" altLang="ja-JP" dirty="0" smtClean="0"/>
              <a:t> automatically assigned the node affinity</a:t>
            </a:r>
          </a:p>
          <a:p>
            <a:pPr lvl="1"/>
            <a:r>
              <a:rPr kumimoji="1" lang="en-US" altLang="ja-JP" dirty="0" smtClean="0"/>
              <a:t>We manually set the vCPU affinity</a:t>
            </a:r>
          </a:p>
          <a:p>
            <a:r>
              <a:rPr lang="en-US" altLang="ja-JP" dirty="0" smtClean="0"/>
              <a:t>In our case</a:t>
            </a:r>
            <a:endParaRPr kumimoji="1" lang="en-US" altLang="ja-JP" dirty="0" smtClean="0"/>
          </a:p>
          <a:p>
            <a:pPr lvl="1"/>
            <a:r>
              <a:rPr lang="en-US" altLang="ja-JP" b="1" dirty="0" smtClean="0"/>
              <a:t>8-8:</a:t>
            </a:r>
            <a:r>
              <a:rPr lang="en-US" altLang="ja-JP" dirty="0" smtClean="0"/>
              <a:t> nodes 0 and 2 were equally used (no conflict)</a:t>
            </a:r>
          </a:p>
          <a:p>
            <a:pPr lvl="1"/>
            <a:r>
              <a:rPr kumimoji="1" lang="en-US" altLang="ja-JP" b="1" dirty="0" smtClean="0"/>
              <a:t>0-16:</a:t>
            </a:r>
            <a:r>
              <a:rPr kumimoji="1" lang="en-US" altLang="ja-JP" dirty="0" smtClean="0"/>
              <a:t> node 2 was used first (due to conflict)</a:t>
            </a:r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94013"/>
              </p:ext>
            </p:extLst>
          </p:nvPr>
        </p:nvGraphicFramePr>
        <p:xfrm>
          <a:off x="1030920" y="4582994"/>
          <a:ext cx="279399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500"/>
                <a:gridCol w="774700"/>
                <a:gridCol w="812799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processor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node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Tahoma"/>
                          <a:cs typeface="Tahoma"/>
                        </a:rPr>
                        <a:t>pCPU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0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0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0-7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B0E2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1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8-15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1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2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16-23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B0E2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3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24-31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134437"/>
              </p:ext>
            </p:extLst>
          </p:nvPr>
        </p:nvGraphicFramePr>
        <p:xfrm>
          <a:off x="5334001" y="4586090"/>
          <a:ext cx="279399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500"/>
                <a:gridCol w="774700"/>
                <a:gridCol w="812799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processor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node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Tahoma"/>
                          <a:cs typeface="Tahoma"/>
                        </a:rPr>
                        <a:t>pCPU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0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0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0-7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1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8-15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1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2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16-23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B0E2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3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24-31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B0E2FF"/>
                    </a:solidFill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452115" y="4582994"/>
            <a:ext cx="57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latin typeface="Tahoma"/>
                <a:ea typeface="ＭＳ Ｐゴシック"/>
                <a:cs typeface="Tahoma"/>
              </a:rPr>
              <a:t>8-8</a:t>
            </a:r>
            <a:endParaRPr kumimoji="1" lang="ja-JP" altLang="en-US" b="1" u="sng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29185" y="4582994"/>
            <a:ext cx="7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latin typeface="Tahoma"/>
                <a:ea typeface="ＭＳ Ｐゴシック"/>
                <a:cs typeface="Tahoma"/>
              </a:rPr>
              <a:t>0-16</a:t>
            </a:r>
            <a:endParaRPr kumimoji="1" lang="ja-JP" altLang="en-US" b="1" u="sng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10" name="左矢印 9"/>
          <p:cNvSpPr/>
          <p:nvPr/>
        </p:nvSpPr>
        <p:spPr>
          <a:xfrm>
            <a:off x="3939220" y="4965700"/>
            <a:ext cx="330200" cy="317500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" name="左矢印 10"/>
          <p:cNvSpPr/>
          <p:nvPr/>
        </p:nvSpPr>
        <p:spPr>
          <a:xfrm>
            <a:off x="3939220" y="5715000"/>
            <a:ext cx="330200" cy="317500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" name="左矢印 11"/>
          <p:cNvSpPr/>
          <p:nvPr/>
        </p:nvSpPr>
        <p:spPr>
          <a:xfrm>
            <a:off x="8242300" y="5715000"/>
            <a:ext cx="330200" cy="317500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9030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43"/>
    </mc:Choice>
    <mc:Fallback xmlns="">
      <p:transition xmlns:p14="http://schemas.microsoft.com/office/powerpoint/2010/main" spd="slow" advTm="827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Disable vCPU/Node Affinities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Using no affinities achieved the best scalability</a:t>
            </a:r>
          </a:p>
          <a:p>
            <a:pPr lvl="1"/>
            <a:r>
              <a:rPr lang="en-US" altLang="ja-JP" dirty="0" smtClean="0"/>
              <a:t>Using either </a:t>
            </a:r>
            <a:r>
              <a:rPr kumimoji="1" lang="en-US" altLang="ja-JP" dirty="0" smtClean="0"/>
              <a:t>vCPU or node affinity achieved almost the same performance as </a:t>
            </a:r>
            <a:r>
              <a:rPr kumimoji="1" lang="en-US" altLang="ja-JP" b="1" dirty="0" smtClean="0"/>
              <a:t>8-8</a:t>
            </a:r>
          </a:p>
          <a:p>
            <a:pPr lvl="1"/>
            <a:endParaRPr kumimoji="1" lang="ja-JP" altLang="en-US" dirty="0"/>
          </a:p>
        </p:txBody>
      </p:sp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3476643345"/>
              </p:ext>
            </p:extLst>
          </p:nvPr>
        </p:nvGraphicFramePr>
        <p:xfrm>
          <a:off x="930639" y="2959252"/>
          <a:ext cx="6689362" cy="3898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58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93"/>
    </mc:Choice>
    <mc:Fallback xmlns="">
      <p:transition xmlns:p14="http://schemas.microsoft.com/office/powerpoint/2010/main" spd="slow" advTm="417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Parallel Applications in VMs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Cloud computing is</a:t>
            </a:r>
            <a:r>
              <a:rPr lang="en-US" altLang="ja-JP" dirty="0" smtClean="0"/>
              <a:t> being used for running parallel applications</a:t>
            </a:r>
          </a:p>
          <a:p>
            <a:pPr lvl="1"/>
            <a:r>
              <a:rPr kumimoji="1" lang="en-US" altLang="ja-JP" dirty="0" smtClean="0"/>
              <a:t>Users can use necessary resources on demand</a:t>
            </a:r>
          </a:p>
          <a:p>
            <a:pPr lvl="1"/>
            <a:r>
              <a:rPr kumimoji="1" lang="en-US" altLang="ja-JP" dirty="0" smtClean="0"/>
              <a:t>Users can pay only for used resources</a:t>
            </a:r>
          </a:p>
          <a:p>
            <a:r>
              <a:rPr lang="en-US" altLang="ja-JP" dirty="0" err="1" smtClean="0"/>
              <a:t>IaaS</a:t>
            </a:r>
            <a:r>
              <a:rPr lang="en-US" altLang="ja-JP" dirty="0" smtClean="0"/>
              <a:t> provides virtual machines (VMs)</a:t>
            </a:r>
          </a:p>
          <a:p>
            <a:pPr lvl="1"/>
            <a:r>
              <a:rPr lang="en-US" altLang="ja-JP" dirty="0" smtClean="0"/>
              <a:t>Users can use any OS and libraries required by applications </a:t>
            </a:r>
          </a:p>
        </p:txBody>
      </p:sp>
      <p:sp>
        <p:nvSpPr>
          <p:cNvPr id="5" name="雲 4"/>
          <p:cNvSpPr/>
          <p:nvPr/>
        </p:nvSpPr>
        <p:spPr>
          <a:xfrm>
            <a:off x="2292391" y="5638953"/>
            <a:ext cx="4380294" cy="871711"/>
          </a:xfrm>
          <a:prstGeom prst="cloud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54728" y="4659889"/>
            <a:ext cx="2050236" cy="1622729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1064" y="4659889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VM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06762" y="5398298"/>
            <a:ext cx="72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cloud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635441" y="4838191"/>
            <a:ext cx="1702184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application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635441" y="5749772"/>
            <a:ext cx="610185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0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4719428" y="5749772"/>
            <a:ext cx="610185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err="1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CPU</a:t>
            </a:r>
            <a:r>
              <a:rPr lang="en-US" altLang="ja-JP" baseline="-25000" dirty="0" err="1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n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282071" y="5671239"/>
            <a:ext cx="39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...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635441" y="5305336"/>
            <a:ext cx="1694172" cy="33361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OS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967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83"/>
    </mc:Choice>
    <mc:Fallback xmlns="">
      <p:transition xmlns:p14="http://schemas.microsoft.com/office/powerpoint/2010/main" spd="slow" advTm="326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Optimal vCPU Affinity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Manually assign only one core per module</a:t>
            </a:r>
          </a:p>
          <a:p>
            <a:pPr lvl="1"/>
            <a:r>
              <a:rPr lang="en-US" altLang="ja-JP" dirty="0" smtClean="0"/>
              <a:t>pCPUs 0, 2, 4, ..., 30</a:t>
            </a:r>
          </a:p>
          <a:p>
            <a:pPr lvl="1"/>
            <a:r>
              <a:rPr lang="en-US" altLang="ja-JP" dirty="0" smtClean="0"/>
              <a:t>Similar to no affinities</a:t>
            </a:r>
          </a:p>
          <a:p>
            <a:pPr lvl="2"/>
            <a:r>
              <a:rPr lang="en-US" altLang="ja-JP" dirty="0" smtClean="0"/>
              <a:t>4.6% higher in 16 threads</a:t>
            </a:r>
          </a:p>
          <a:p>
            <a:pPr lvl="1"/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803562992"/>
              </p:ext>
            </p:extLst>
          </p:nvPr>
        </p:nvGraphicFramePr>
        <p:xfrm>
          <a:off x="1070339" y="3403600"/>
          <a:ext cx="6333761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38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11"/>
    </mc:Choice>
    <mc:Fallback xmlns="">
      <p:transition xmlns:p14="http://schemas.microsoft.com/office/powerpoint/2010/main" spd="slow" advTm="353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Competing Modules Reduced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Always zero in the o</a:t>
            </a:r>
            <a:r>
              <a:rPr kumimoji="1" lang="en-US" altLang="ja-JP" dirty="0" smtClean="0"/>
              <a:t>ptimal vCPU affinity</a:t>
            </a:r>
          </a:p>
          <a:p>
            <a:pPr lvl="1"/>
            <a:r>
              <a:rPr lang="en-US" altLang="ja-JP" dirty="0" smtClean="0"/>
              <a:t>Very small but not zero in no affinities</a:t>
            </a:r>
          </a:p>
          <a:p>
            <a:pPr lvl="1"/>
            <a:r>
              <a:rPr kumimoji="1" lang="en-US" altLang="ja-JP" dirty="0" smtClean="0"/>
              <a:t>Similar to </a:t>
            </a:r>
            <a:r>
              <a:rPr kumimoji="1" lang="en-US" altLang="ja-JP" b="1" dirty="0" smtClean="0"/>
              <a:t>8-8</a:t>
            </a:r>
            <a:r>
              <a:rPr kumimoji="1" lang="en-US" altLang="ja-JP" dirty="0" smtClean="0"/>
              <a:t> in either vCPU or node affinity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2449730051"/>
              </p:ext>
            </p:extLst>
          </p:nvPr>
        </p:nvGraphicFramePr>
        <p:xfrm>
          <a:off x="863600" y="3124200"/>
          <a:ext cx="7061200" cy="379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59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41"/>
    </mc:Choice>
    <mc:Fallback xmlns="">
      <p:transition xmlns:p14="http://schemas.microsoft.com/office/powerpoint/2010/main" spd="slow" advTm="475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Other Parallel Applications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We examined the NAS Parallel Benchmarks</a:t>
            </a:r>
            <a:endParaRPr lang="en-US" altLang="ja-JP" dirty="0"/>
          </a:p>
          <a:p>
            <a:pPr lvl="1"/>
            <a:r>
              <a:rPr lang="en-US" altLang="ja-JP" dirty="0" smtClean="0"/>
              <a:t>The performance in the optimal vCPU affinity was always the highest</a:t>
            </a:r>
            <a:endParaRPr lang="ja-JP" altLang="en-US" b="1" dirty="0" smtClean="0"/>
          </a:p>
          <a:p>
            <a:pPr lvl="1"/>
            <a:r>
              <a:rPr lang="en-US" altLang="ja-JP" dirty="0" smtClean="0"/>
              <a:t>The performance in </a:t>
            </a:r>
            <a:r>
              <a:rPr lang="en-US" altLang="ja-JP" b="1" dirty="0" smtClean="0"/>
              <a:t>0-16</a:t>
            </a:r>
            <a:r>
              <a:rPr lang="en-US" altLang="ja-JP" dirty="0" smtClean="0"/>
              <a:t> was lower than that in </a:t>
            </a:r>
            <a:r>
              <a:rPr lang="en-US" altLang="ja-JP" b="1" dirty="0" smtClean="0"/>
              <a:t>8-8</a:t>
            </a:r>
          </a:p>
          <a:p>
            <a:pPr lvl="2"/>
            <a:r>
              <a:rPr lang="en-US" altLang="ja-JP" dirty="0"/>
              <a:t>E</a:t>
            </a:r>
            <a:r>
              <a:rPr lang="en-US" altLang="ja-JP" dirty="0" smtClean="0"/>
              <a:t>xcept EP (scaled very well in any cases)</a:t>
            </a:r>
          </a:p>
          <a:p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1386911086"/>
              </p:ext>
            </p:extLst>
          </p:nvPr>
        </p:nvGraphicFramePr>
        <p:xfrm>
          <a:off x="118695" y="3725482"/>
          <a:ext cx="4474819" cy="3183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528084" y="4160366"/>
            <a:ext cx="51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latin typeface="Tahoma"/>
                <a:ea typeface="ＭＳ Ｐゴシック"/>
                <a:cs typeface="Tahoma"/>
              </a:rPr>
              <a:t>MG</a:t>
            </a:r>
            <a:endParaRPr kumimoji="1" lang="ja-JP" altLang="en-US" u="sng" dirty="0" smtClean="0">
              <a:latin typeface="Tahoma"/>
              <a:ea typeface="ＭＳ Ｐゴシック"/>
              <a:cs typeface="Tahoma"/>
            </a:endParaRPr>
          </a:p>
        </p:txBody>
      </p:sp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2946758010"/>
              </p:ext>
            </p:extLst>
          </p:nvPr>
        </p:nvGraphicFramePr>
        <p:xfrm>
          <a:off x="4510427" y="3725482"/>
          <a:ext cx="4474819" cy="3183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8006402" y="4160366"/>
            <a:ext cx="45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>
                <a:latin typeface="Tahoma"/>
                <a:ea typeface="ＭＳ Ｐゴシック"/>
                <a:cs typeface="Tahoma"/>
              </a:rPr>
              <a:t>LU</a:t>
            </a:r>
            <a:endParaRPr kumimoji="1" lang="ja-JP" altLang="en-US" u="sng" dirty="0" smtClean="0">
              <a:latin typeface="Tahoma"/>
              <a:ea typeface="ＭＳ Ｐゴシック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951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48"/>
    </mc:Choice>
    <mc:Fallback xmlns="">
      <p:transition xmlns:p14="http://schemas.microsoft.com/office/powerpoint/2010/main" spd="slow" advTm="5584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Causes of Degradation in </a:t>
            </a:r>
            <a:r>
              <a:rPr kumimoji="1" lang="en-US" altLang="ja-JP" dirty="0" smtClean="0">
                <a:cs typeface="Tahoma"/>
              </a:rPr>
              <a:t>0-16</a:t>
            </a:r>
            <a:endParaRPr kumimoji="1" lang="ja-JP" altLang="en-US" dirty="0">
              <a:cs typeface="Tahom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We measured resource conflicts using hardware performance counters</a:t>
            </a:r>
          </a:p>
          <a:p>
            <a:pPr lvl="1"/>
            <a:r>
              <a:rPr lang="en-US" altLang="ja-JP" dirty="0" smtClean="0"/>
              <a:t>I</a:t>
            </a:r>
            <a:r>
              <a:rPr kumimoji="1" lang="en-US" altLang="ja-JP" dirty="0" smtClean="0"/>
              <a:t>nstruction fetch stalls</a:t>
            </a:r>
          </a:p>
          <a:p>
            <a:pPr lvl="2"/>
            <a:r>
              <a:rPr lang="en-US" altLang="ja-JP" dirty="0" smtClean="0"/>
              <a:t>Cause in </a:t>
            </a:r>
            <a:r>
              <a:rPr lang="en-US" altLang="ja-JP" dirty="0" err="1" smtClean="0"/>
              <a:t>tascell</a:t>
            </a:r>
            <a:r>
              <a:rPr lang="en-US" altLang="ja-JP" dirty="0" smtClean="0"/>
              <a:t>-fib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FPU dispatch stalls</a:t>
            </a:r>
          </a:p>
          <a:p>
            <a:pPr lvl="1"/>
            <a:r>
              <a:rPr lang="en-US" altLang="ja-JP" dirty="0" smtClean="0"/>
              <a:t>LLC misses</a:t>
            </a:r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1966750521"/>
              </p:ext>
            </p:extLst>
          </p:nvPr>
        </p:nvGraphicFramePr>
        <p:xfrm>
          <a:off x="4376143" y="2239639"/>
          <a:ext cx="4588106" cy="222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1109595924"/>
              </p:ext>
            </p:extLst>
          </p:nvPr>
        </p:nvGraphicFramePr>
        <p:xfrm>
          <a:off x="96634" y="4445447"/>
          <a:ext cx="4510553" cy="222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1831357260"/>
              </p:ext>
            </p:extLst>
          </p:nvPr>
        </p:nvGraphicFramePr>
        <p:xfrm>
          <a:off x="4472778" y="4445447"/>
          <a:ext cx="4491470" cy="222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円/楕円 7"/>
          <p:cNvSpPr/>
          <p:nvPr/>
        </p:nvSpPr>
        <p:spPr>
          <a:xfrm>
            <a:off x="7523652" y="2947046"/>
            <a:ext cx="304255" cy="30425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6216097" y="2920872"/>
            <a:ext cx="304255" cy="30425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911842" y="5061535"/>
            <a:ext cx="304255" cy="30425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235419" y="5467975"/>
            <a:ext cx="304255" cy="30425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876496" y="5570160"/>
            <a:ext cx="304255" cy="30425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846957" y="5442575"/>
            <a:ext cx="304255" cy="30425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608088" y="5156240"/>
            <a:ext cx="304255" cy="30425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188693" y="5411682"/>
            <a:ext cx="304255" cy="30425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823148" y="5506075"/>
            <a:ext cx="304255" cy="30425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140103" y="5302017"/>
            <a:ext cx="304255" cy="30425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8170262" y="5595600"/>
            <a:ext cx="304255" cy="30425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094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38"/>
    </mc:Choice>
    <mc:Fallback xmlns="">
      <p:transition xmlns:p14="http://schemas.microsoft.com/office/powerpoint/2010/main" spd="slow" advTm="442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Related 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Intel Hyper-Threading</a:t>
            </a:r>
          </a:p>
          <a:p>
            <a:pPr lvl="1"/>
            <a:r>
              <a:rPr kumimoji="1" lang="en-US" altLang="ja-JP" dirty="0" smtClean="0"/>
              <a:t>Two threads in one CPU core share an integer unit and L1/L2 cache</a:t>
            </a:r>
          </a:p>
          <a:p>
            <a:pPr lvl="1"/>
            <a:r>
              <a:rPr kumimoji="1" lang="en-US" altLang="ja-JP" dirty="0" smtClean="0"/>
              <a:t>Performance bottlenecks are different</a:t>
            </a:r>
          </a:p>
          <a:p>
            <a:r>
              <a:rPr kumimoji="1" lang="en-US" altLang="ja-JP" dirty="0" smtClean="0"/>
              <a:t>MASA </a:t>
            </a:r>
            <a:r>
              <a:rPr kumimoji="1" lang="en-US" altLang="ja-JP" sz="2400" dirty="0" smtClean="0"/>
              <a:t>[Nakajima et al.'02]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Assist thread scheduling for Hyper-Threading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Applicable to </a:t>
            </a:r>
            <a:r>
              <a:rPr kumimoji="1" lang="en-US" altLang="ja-JP" dirty="0" err="1" smtClean="0"/>
              <a:t>vCPU</a:t>
            </a:r>
            <a:r>
              <a:rPr kumimoji="1" lang="en-US" altLang="ja-JP" dirty="0" smtClean="0"/>
              <a:t> scheduling</a:t>
            </a:r>
          </a:p>
          <a:p>
            <a:r>
              <a:rPr kumimoji="1" lang="en-US" altLang="ja-JP" dirty="0" smtClean="0"/>
              <a:t>Lock-holder preemption </a:t>
            </a:r>
            <a:r>
              <a:rPr kumimoji="1" lang="en-US" altLang="ja-JP" sz="2400" dirty="0" smtClean="0"/>
              <a:t>[</a:t>
            </a:r>
            <a:r>
              <a:rPr kumimoji="1" lang="en-US" altLang="ja-JP" sz="2400" dirty="0" err="1" smtClean="0"/>
              <a:t>Uhlig</a:t>
            </a:r>
            <a:r>
              <a:rPr kumimoji="1" lang="en-US" altLang="ja-JP" sz="2400" dirty="0" smtClean="0"/>
              <a:t> et al.'04]</a:t>
            </a:r>
            <a:r>
              <a:rPr kumimoji="1" lang="en-US" altLang="ja-JP" dirty="0" smtClean="0"/>
              <a:t>,</a:t>
            </a:r>
            <a:br>
              <a:rPr kumimoji="1" lang="en-US" altLang="ja-JP" dirty="0" smtClean="0"/>
            </a:br>
            <a:r>
              <a:rPr kumimoji="1" lang="en-US" altLang="ja-JP" dirty="0" smtClean="0"/>
              <a:t>vCPU stacking </a:t>
            </a:r>
            <a:r>
              <a:rPr kumimoji="1" lang="en-US" altLang="ja-JP" sz="2400" dirty="0" smtClean="0"/>
              <a:t>[</a:t>
            </a:r>
            <a:r>
              <a:rPr kumimoji="1" lang="en-US" altLang="ja-JP" sz="2400" dirty="0" err="1" smtClean="0"/>
              <a:t>Sukwong</a:t>
            </a:r>
            <a:r>
              <a:rPr kumimoji="1" lang="en-US" altLang="ja-JP" sz="2400" dirty="0" smtClean="0"/>
              <a:t> et al.'11]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Well-known problems on </a:t>
            </a:r>
            <a:r>
              <a:rPr lang="en-US" altLang="ja-JP" dirty="0" err="1" smtClean="0"/>
              <a:t>vCPU</a:t>
            </a:r>
            <a:r>
              <a:rPr lang="en-US" altLang="ja-JP" dirty="0" smtClean="0"/>
              <a:t> scheduling</a:t>
            </a:r>
          </a:p>
        </p:txBody>
      </p:sp>
    </p:spTree>
    <p:extLst>
      <p:ext uri="{BB962C8B-B14F-4D97-AF65-F5344CB8AC3E}">
        <p14:creationId xmlns:p14="http://schemas.microsoft.com/office/powerpoint/2010/main" val="413496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55"/>
    </mc:Choice>
    <mc:Fallback xmlns="">
      <p:transition xmlns:p14="http://schemas.microsoft.com/office/powerpoint/2010/main" spd="slow" advTm="586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We analyzed the r</a:t>
            </a:r>
            <a:r>
              <a:rPr kumimoji="1" lang="en-US" altLang="ja-JP" dirty="0" smtClean="0"/>
              <a:t>oot cause of strange scalability in a VM</a:t>
            </a:r>
          </a:p>
          <a:p>
            <a:pPr lvl="1"/>
            <a:r>
              <a:rPr kumimoji="1" lang="en-US" altLang="ja-JP" dirty="0" smtClean="0"/>
              <a:t>Conflict between 2 CPU cores in each module</a:t>
            </a:r>
          </a:p>
          <a:p>
            <a:pPr lvl="1"/>
            <a:r>
              <a:rPr kumimoji="1" lang="en-US" altLang="ja-JP" dirty="0" smtClean="0"/>
              <a:t>Conflic</a:t>
            </a:r>
            <a:r>
              <a:rPr lang="en-US" altLang="ja-JP" dirty="0" smtClean="0"/>
              <a:t>t between the vCPU and node affinities</a:t>
            </a:r>
          </a:p>
          <a:p>
            <a:r>
              <a:rPr kumimoji="1" lang="en-US" altLang="ja-JP" dirty="0" smtClean="0"/>
              <a:t>We presented methods to avoid these conflicts</a:t>
            </a:r>
          </a:p>
          <a:p>
            <a:pPr lvl="1"/>
            <a:r>
              <a:rPr lang="en-US" altLang="ja-JP" dirty="0" smtClean="0"/>
              <a:t>Disabling vCPU/node affinities</a:t>
            </a:r>
          </a:p>
          <a:p>
            <a:pPr lvl="1"/>
            <a:r>
              <a:rPr lang="en-US" altLang="ja-JP" dirty="0" smtClean="0"/>
              <a:t>Optimal </a:t>
            </a:r>
            <a:r>
              <a:rPr lang="en-US" altLang="ja-JP" dirty="0" err="1" smtClean="0"/>
              <a:t>vCPU</a:t>
            </a:r>
            <a:r>
              <a:rPr lang="en-US" altLang="ja-JP" dirty="0" smtClean="0"/>
              <a:t> affinity</a:t>
            </a:r>
          </a:p>
          <a:p>
            <a:r>
              <a:rPr kumimoji="1" lang="en-US" altLang="ja-JP" dirty="0" smtClean="0"/>
              <a:t>Future work</a:t>
            </a:r>
          </a:p>
          <a:p>
            <a:pPr lvl="1"/>
            <a:r>
              <a:rPr kumimoji="1" lang="en-US" altLang="ja-JP" dirty="0" smtClean="0"/>
              <a:t>Develop a vCPU scheduler that automatically adjusts affinities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78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86"/>
    </mc:Choice>
    <mc:Fallback xmlns="">
      <p:transition xmlns:p14="http://schemas.microsoft.com/office/powerpoint/2010/main" spd="slow" advTm="414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CPU Virtualization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 VM owns virtual CPUs (vCPUs)</a:t>
            </a:r>
          </a:p>
          <a:p>
            <a:pPr lvl="1"/>
            <a:r>
              <a:rPr lang="en-US" altLang="ja-JP" b="1" dirty="0" smtClean="0"/>
              <a:t>Thread scheduling:</a:t>
            </a:r>
            <a:r>
              <a:rPr lang="en-US" altLang="ja-JP" dirty="0" smtClean="0"/>
              <a:t> Application threads are scheduled to vCPUs by OS in a VM</a:t>
            </a:r>
          </a:p>
          <a:p>
            <a:pPr lvl="1"/>
            <a:r>
              <a:rPr kumimoji="1" lang="en-US" altLang="ja-JP" b="1" dirty="0" err="1" smtClean="0"/>
              <a:t>vCPU</a:t>
            </a:r>
            <a:r>
              <a:rPr kumimoji="1" lang="en-US" altLang="ja-JP" b="1" dirty="0" smtClean="0"/>
              <a:t> scheduling: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vCPUs</a:t>
            </a:r>
            <a:r>
              <a:rPr kumimoji="1" lang="en-US" altLang="ja-JP" dirty="0" smtClean="0"/>
              <a:t> are scheduled to physical CPUs (pCPUs) by the hypervisor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425575" y="5929789"/>
            <a:ext cx="1969518" cy="598750"/>
          </a:xfrm>
          <a:prstGeom prst="rect">
            <a:avLst/>
          </a:prstGeom>
          <a:solidFill>
            <a:srgbClr val="B0E2FF"/>
          </a:solidFill>
          <a:ln w="19050" cmpd="sng">
            <a:solidFill>
              <a:srgbClr val="104E8B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425576" y="5467028"/>
            <a:ext cx="4199060" cy="33361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hypervisor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55117" y="5929772"/>
            <a:ext cx="1969518" cy="598750"/>
          </a:xfrm>
          <a:prstGeom prst="rect">
            <a:avLst/>
          </a:prstGeom>
          <a:solidFill>
            <a:srgbClr val="B0E2FF"/>
          </a:solidFill>
          <a:ln w="19050" cmpd="sng">
            <a:solidFill>
              <a:srgbClr val="104E8B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425575" y="3798939"/>
            <a:ext cx="1969518" cy="1531386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2569964" y="6049637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pCPU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0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497256" y="6049637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pCPU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1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4799506" y="6049637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pCPU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2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726798" y="6049637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pCPU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3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577976" y="4403337"/>
            <a:ext cx="1694172" cy="33361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OS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662605" y="3798939"/>
            <a:ext cx="1969518" cy="1531385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815006" y="4403337"/>
            <a:ext cx="1694172" cy="33361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OS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2569964" y="4862185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vCPU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0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3497256" y="4862185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v</a:t>
            </a:r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1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799506" y="4862185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vCPU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0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726798" y="4862185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vCPU</a:t>
            </a:r>
            <a:r>
              <a:rPr lang="en-US" altLang="ja-JP" baseline="-25000" dirty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1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043695" y="6035446"/>
            <a:ext cx="136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processor 1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664409" y="6049637"/>
            <a:ext cx="136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processor 2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682482" y="3841985"/>
            <a:ext cx="69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VM 2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cxnSp>
        <p:nvCxnSpPr>
          <p:cNvPr id="47" name="直線矢印コネクタ 46"/>
          <p:cNvCxnSpPr>
            <a:stCxn id="25" idx="0"/>
          </p:cNvCxnSpPr>
          <p:nvPr/>
        </p:nvCxnSpPr>
        <p:spPr>
          <a:xfrm flipH="1" flipV="1">
            <a:off x="2939502" y="4283223"/>
            <a:ext cx="17908" cy="578962"/>
          </a:xfrm>
          <a:prstGeom prst="straightConnector1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26" idx="0"/>
          </p:cNvCxnSpPr>
          <p:nvPr/>
        </p:nvCxnSpPr>
        <p:spPr>
          <a:xfrm flipH="1" flipV="1">
            <a:off x="3145712" y="4283223"/>
            <a:ext cx="738990" cy="578962"/>
          </a:xfrm>
          <a:prstGeom prst="straightConnector1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stCxn id="27" idx="0"/>
          </p:cNvCxnSpPr>
          <p:nvPr/>
        </p:nvCxnSpPr>
        <p:spPr>
          <a:xfrm flipV="1">
            <a:off x="5186952" y="4283223"/>
            <a:ext cx="195790" cy="578962"/>
          </a:xfrm>
          <a:prstGeom prst="straightConnector1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>
            <a:stCxn id="28" idx="0"/>
          </p:cNvCxnSpPr>
          <p:nvPr/>
        </p:nvCxnSpPr>
        <p:spPr>
          <a:xfrm flipH="1" flipV="1">
            <a:off x="5176532" y="4283223"/>
            <a:ext cx="937712" cy="578962"/>
          </a:xfrm>
          <a:prstGeom prst="straightConnector1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>
            <a:stCxn id="21" idx="0"/>
            <a:endCxn id="25" idx="2"/>
          </p:cNvCxnSpPr>
          <p:nvPr/>
        </p:nvCxnSpPr>
        <p:spPr>
          <a:xfrm flipV="1">
            <a:off x="2957410" y="5217326"/>
            <a:ext cx="0" cy="832311"/>
          </a:xfrm>
          <a:prstGeom prst="straightConnector1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stCxn id="22" idx="0"/>
            <a:endCxn id="26" idx="2"/>
          </p:cNvCxnSpPr>
          <p:nvPr/>
        </p:nvCxnSpPr>
        <p:spPr>
          <a:xfrm flipV="1">
            <a:off x="3884702" y="5217326"/>
            <a:ext cx="0" cy="832311"/>
          </a:xfrm>
          <a:prstGeom prst="straightConnector1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>
            <a:stCxn id="23" idx="0"/>
            <a:endCxn id="28" idx="2"/>
          </p:cNvCxnSpPr>
          <p:nvPr/>
        </p:nvCxnSpPr>
        <p:spPr>
          <a:xfrm flipV="1">
            <a:off x="5186952" y="5217326"/>
            <a:ext cx="927292" cy="832311"/>
          </a:xfrm>
          <a:prstGeom prst="straightConnector1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>
            <a:stCxn id="24" idx="0"/>
            <a:endCxn id="27" idx="2"/>
          </p:cNvCxnSpPr>
          <p:nvPr/>
        </p:nvCxnSpPr>
        <p:spPr>
          <a:xfrm flipH="1" flipV="1">
            <a:off x="5186952" y="5217326"/>
            <a:ext cx="927292" cy="832311"/>
          </a:xfrm>
          <a:prstGeom prst="straightConnector1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角丸四角形 70"/>
          <p:cNvSpPr/>
          <p:nvPr/>
        </p:nvSpPr>
        <p:spPr>
          <a:xfrm>
            <a:off x="2569964" y="3913891"/>
            <a:ext cx="1702184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34" name="フリーフォーム 33"/>
          <p:cNvSpPr/>
          <p:nvPr/>
        </p:nvSpPr>
        <p:spPr>
          <a:xfrm>
            <a:off x="2819319" y="3960367"/>
            <a:ext cx="120183" cy="272474"/>
          </a:xfrm>
          <a:custGeom>
            <a:avLst/>
            <a:gdLst>
              <a:gd name="connsiteX0" fmla="*/ 86531 w 120183"/>
              <a:gd name="connsiteY0" fmla="*/ 0 h 441237"/>
              <a:gd name="connsiteX1" fmla="*/ 432 w 120183"/>
              <a:gd name="connsiteY1" fmla="*/ 182952 h 441237"/>
              <a:gd name="connsiteX2" fmla="*/ 118818 w 120183"/>
              <a:gd name="connsiteY2" fmla="*/ 312094 h 441237"/>
              <a:gd name="connsiteX3" fmla="*/ 54244 w 120183"/>
              <a:gd name="connsiteY3" fmla="*/ 441237 h 4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83" h="441237">
                <a:moveTo>
                  <a:pt x="86531" y="0"/>
                </a:moveTo>
                <a:cubicBezTo>
                  <a:pt x="40791" y="65468"/>
                  <a:pt x="-4949" y="130936"/>
                  <a:pt x="432" y="182952"/>
                </a:cubicBezTo>
                <a:cubicBezTo>
                  <a:pt x="5813" y="234968"/>
                  <a:pt x="109849" y="269047"/>
                  <a:pt x="118818" y="312094"/>
                </a:cubicBezTo>
                <a:cubicBezTo>
                  <a:pt x="127787" y="355141"/>
                  <a:pt x="91015" y="398189"/>
                  <a:pt x="54244" y="4412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>
            <a:off x="3025529" y="3960367"/>
            <a:ext cx="120183" cy="272474"/>
          </a:xfrm>
          <a:custGeom>
            <a:avLst/>
            <a:gdLst>
              <a:gd name="connsiteX0" fmla="*/ 86531 w 120183"/>
              <a:gd name="connsiteY0" fmla="*/ 0 h 441237"/>
              <a:gd name="connsiteX1" fmla="*/ 432 w 120183"/>
              <a:gd name="connsiteY1" fmla="*/ 182952 h 441237"/>
              <a:gd name="connsiteX2" fmla="*/ 118818 w 120183"/>
              <a:gd name="connsiteY2" fmla="*/ 312094 h 441237"/>
              <a:gd name="connsiteX3" fmla="*/ 54244 w 120183"/>
              <a:gd name="connsiteY3" fmla="*/ 441237 h 4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83" h="441237">
                <a:moveTo>
                  <a:pt x="86531" y="0"/>
                </a:moveTo>
                <a:cubicBezTo>
                  <a:pt x="40791" y="65468"/>
                  <a:pt x="-4949" y="130936"/>
                  <a:pt x="432" y="182952"/>
                </a:cubicBezTo>
                <a:cubicBezTo>
                  <a:pt x="5813" y="234968"/>
                  <a:pt x="109849" y="269047"/>
                  <a:pt x="118818" y="312094"/>
                </a:cubicBezTo>
                <a:cubicBezTo>
                  <a:pt x="127787" y="355141"/>
                  <a:pt x="91015" y="398189"/>
                  <a:pt x="54244" y="4412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250247" y="3913891"/>
            <a:ext cx="84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thread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705648" y="3841985"/>
            <a:ext cx="69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VM 1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4806994" y="3913891"/>
            <a:ext cx="1702184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3" name="フリーフォーム 72"/>
          <p:cNvSpPr/>
          <p:nvPr/>
        </p:nvSpPr>
        <p:spPr>
          <a:xfrm>
            <a:off x="5056349" y="3960367"/>
            <a:ext cx="120183" cy="272474"/>
          </a:xfrm>
          <a:custGeom>
            <a:avLst/>
            <a:gdLst>
              <a:gd name="connsiteX0" fmla="*/ 86531 w 120183"/>
              <a:gd name="connsiteY0" fmla="*/ 0 h 441237"/>
              <a:gd name="connsiteX1" fmla="*/ 432 w 120183"/>
              <a:gd name="connsiteY1" fmla="*/ 182952 h 441237"/>
              <a:gd name="connsiteX2" fmla="*/ 118818 w 120183"/>
              <a:gd name="connsiteY2" fmla="*/ 312094 h 441237"/>
              <a:gd name="connsiteX3" fmla="*/ 54244 w 120183"/>
              <a:gd name="connsiteY3" fmla="*/ 441237 h 4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83" h="441237">
                <a:moveTo>
                  <a:pt x="86531" y="0"/>
                </a:moveTo>
                <a:cubicBezTo>
                  <a:pt x="40791" y="65468"/>
                  <a:pt x="-4949" y="130936"/>
                  <a:pt x="432" y="182952"/>
                </a:cubicBezTo>
                <a:cubicBezTo>
                  <a:pt x="5813" y="234968"/>
                  <a:pt x="109849" y="269047"/>
                  <a:pt x="118818" y="312094"/>
                </a:cubicBezTo>
                <a:cubicBezTo>
                  <a:pt x="127787" y="355141"/>
                  <a:pt x="91015" y="398189"/>
                  <a:pt x="54244" y="4412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/>
          <p:cNvSpPr/>
          <p:nvPr/>
        </p:nvSpPr>
        <p:spPr>
          <a:xfrm>
            <a:off x="5262559" y="3960367"/>
            <a:ext cx="120183" cy="272474"/>
          </a:xfrm>
          <a:custGeom>
            <a:avLst/>
            <a:gdLst>
              <a:gd name="connsiteX0" fmla="*/ 86531 w 120183"/>
              <a:gd name="connsiteY0" fmla="*/ 0 h 441237"/>
              <a:gd name="connsiteX1" fmla="*/ 432 w 120183"/>
              <a:gd name="connsiteY1" fmla="*/ 182952 h 441237"/>
              <a:gd name="connsiteX2" fmla="*/ 118818 w 120183"/>
              <a:gd name="connsiteY2" fmla="*/ 312094 h 441237"/>
              <a:gd name="connsiteX3" fmla="*/ 54244 w 120183"/>
              <a:gd name="connsiteY3" fmla="*/ 441237 h 4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83" h="441237">
                <a:moveTo>
                  <a:pt x="86531" y="0"/>
                </a:moveTo>
                <a:cubicBezTo>
                  <a:pt x="40791" y="65468"/>
                  <a:pt x="-4949" y="130936"/>
                  <a:pt x="432" y="182952"/>
                </a:cubicBezTo>
                <a:cubicBezTo>
                  <a:pt x="5813" y="234968"/>
                  <a:pt x="109849" y="269047"/>
                  <a:pt x="118818" y="312094"/>
                </a:cubicBezTo>
                <a:cubicBezTo>
                  <a:pt x="127787" y="355141"/>
                  <a:pt x="91015" y="398189"/>
                  <a:pt x="54244" y="4412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487277" y="3913891"/>
            <a:ext cx="84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thread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840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56"/>
    </mc:Choice>
    <mc:Fallback xmlns="">
      <p:transition xmlns:p14="http://schemas.microsoft.com/office/powerpoint/2010/main" spd="slow" advTm="287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vCPU Scheduling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pCPUs are assigned to arbitrary vCPUs</a:t>
            </a:r>
          </a:p>
          <a:p>
            <a:pPr lvl="1"/>
            <a:r>
              <a:rPr lang="en-US" altLang="ja-JP" dirty="0" smtClean="0"/>
              <a:t>If there are no constraints</a:t>
            </a:r>
          </a:p>
          <a:p>
            <a:pPr lvl="1"/>
            <a:r>
              <a:rPr lang="en-US" altLang="ja-JP" dirty="0" smtClean="0"/>
              <a:t>vCPU affinity</a:t>
            </a:r>
          </a:p>
          <a:p>
            <a:pPr lvl="2"/>
            <a:r>
              <a:rPr lang="en-US" altLang="ja-JP" dirty="0" smtClean="0"/>
              <a:t>Enable the static binding of vCPUs to specific pCPUs</a:t>
            </a:r>
          </a:p>
          <a:p>
            <a:pPr lvl="1"/>
            <a:r>
              <a:rPr lang="en-US" altLang="ja-JP" dirty="0" smtClean="0"/>
              <a:t>NUMA-node affinity</a:t>
            </a:r>
          </a:p>
          <a:p>
            <a:pPr lvl="2"/>
            <a:r>
              <a:rPr lang="en-US" altLang="ja-JP" dirty="0" smtClean="0"/>
              <a:t>Attempt to assign pCPUs in the same node to a VM</a:t>
            </a:r>
            <a:endParaRPr lang="en-US" altLang="ja-JP" dirty="0"/>
          </a:p>
        </p:txBody>
      </p:sp>
      <p:sp>
        <p:nvSpPr>
          <p:cNvPr id="6" name="角丸四角形 5"/>
          <p:cNvSpPr/>
          <p:nvPr/>
        </p:nvSpPr>
        <p:spPr>
          <a:xfrm>
            <a:off x="2559202" y="4388176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vCPU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0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414813" y="5210213"/>
            <a:ext cx="1969518" cy="598750"/>
          </a:xfrm>
          <a:prstGeom prst="rect">
            <a:avLst/>
          </a:prstGeom>
          <a:solidFill>
            <a:srgbClr val="B0E2FF"/>
          </a:solidFill>
          <a:ln w="19050" cmpd="sng">
            <a:solidFill>
              <a:srgbClr val="104E8B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788744" y="5210196"/>
            <a:ext cx="1969518" cy="598750"/>
          </a:xfrm>
          <a:prstGeom prst="rect">
            <a:avLst/>
          </a:prstGeom>
          <a:solidFill>
            <a:srgbClr val="B0E2FF"/>
          </a:solidFill>
          <a:ln w="19050" cmpd="sng">
            <a:solidFill>
              <a:srgbClr val="104E8B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559202" y="5330061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pCPU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0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486494" y="5330061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pCPU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1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933133" y="5330061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pCPU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2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860425" y="5330061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pCPU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3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52603" y="5210196"/>
            <a:ext cx="1162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processor</a:t>
            </a:r>
          </a:p>
          <a:p>
            <a:pPr algn="ctr"/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1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58262" y="5210213"/>
            <a:ext cx="1162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processor</a:t>
            </a:r>
          </a:p>
          <a:p>
            <a:pPr algn="ctr"/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2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14813" y="5936149"/>
            <a:ext cx="1969518" cy="283722"/>
          </a:xfrm>
          <a:prstGeom prst="rect">
            <a:avLst/>
          </a:prstGeom>
          <a:solidFill>
            <a:srgbClr val="008000"/>
          </a:solidFill>
          <a:ln w="19050" cmpd="sng"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  <a:latin typeface="Tahoma"/>
                <a:cs typeface="Tahoma"/>
              </a:rPr>
              <a:t>memory</a:t>
            </a:r>
            <a:endParaRPr kumimoji="1" lang="ja-JP" altLang="en-US" dirty="0" smtClean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788744" y="5936149"/>
            <a:ext cx="1969518" cy="283722"/>
          </a:xfrm>
          <a:prstGeom prst="rect">
            <a:avLst/>
          </a:prstGeom>
          <a:solidFill>
            <a:srgbClr val="008000"/>
          </a:solidFill>
          <a:ln w="19050" cmpd="sng"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  <a:latin typeface="Tahoma"/>
                <a:cs typeface="Tahoma"/>
              </a:rPr>
              <a:t>memory</a:t>
            </a:r>
            <a:endParaRPr kumimoji="1" lang="ja-JP" altLang="en-US" dirty="0" smtClean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252603" y="5100637"/>
            <a:ext cx="3278367" cy="1226853"/>
          </a:xfrm>
          <a:prstGeom prst="rect">
            <a:avLst/>
          </a:prstGeom>
          <a:noFill/>
          <a:ln w="28575" cmpd="sng">
            <a:solidFill>
              <a:srgbClr val="DD0EFF"/>
            </a:solidFill>
            <a:prstDash val="sys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652809" y="5100636"/>
            <a:ext cx="3267663" cy="1226853"/>
          </a:xfrm>
          <a:prstGeom prst="rect">
            <a:avLst/>
          </a:prstGeom>
          <a:noFill/>
          <a:ln w="28575" cmpd="sng">
            <a:solidFill>
              <a:srgbClr val="DD0EFF"/>
            </a:solidFill>
            <a:prstDash val="sys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1884" y="6320903"/>
            <a:ext cx="157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NUMA </a:t>
            </a:r>
            <a:r>
              <a:rPr lang="en-US" altLang="ja-JP" dirty="0" smtClean="0">
                <a:latin typeface="Tahoma"/>
                <a:ea typeface="ＭＳ Ｐゴシック"/>
                <a:cs typeface="Tahoma"/>
              </a:rPr>
              <a:t>node 1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cxnSp>
        <p:nvCxnSpPr>
          <p:cNvPr id="22" name="直線コネクタ 21"/>
          <p:cNvCxnSpPr>
            <a:stCxn id="7" idx="2"/>
            <a:endCxn id="15" idx="0"/>
          </p:cNvCxnSpPr>
          <p:nvPr/>
        </p:nvCxnSpPr>
        <p:spPr>
          <a:xfrm>
            <a:off x="3399572" y="5808963"/>
            <a:ext cx="0" cy="127186"/>
          </a:xfrm>
          <a:prstGeom prst="line">
            <a:avLst/>
          </a:prstGeom>
          <a:ln w="1524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8" idx="2"/>
            <a:endCxn id="16" idx="0"/>
          </p:cNvCxnSpPr>
          <p:nvPr/>
        </p:nvCxnSpPr>
        <p:spPr>
          <a:xfrm>
            <a:off x="5773503" y="5808946"/>
            <a:ext cx="0" cy="127203"/>
          </a:xfrm>
          <a:prstGeom prst="line">
            <a:avLst/>
          </a:prstGeom>
          <a:ln w="1524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>
            <a:off x="4384331" y="5808946"/>
            <a:ext cx="404413" cy="12720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 flipV="1">
            <a:off x="4384331" y="5808964"/>
            <a:ext cx="404413" cy="12718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9"/>
          <p:cNvSpPr/>
          <p:nvPr/>
        </p:nvSpPr>
        <p:spPr>
          <a:xfrm>
            <a:off x="3659610" y="4388176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v</a:t>
            </a:r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1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760018" y="4388176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vCPU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2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860425" y="4388176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vCPU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3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496738" y="6316728"/>
            <a:ext cx="157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NUMA </a:t>
            </a:r>
            <a:r>
              <a:rPr lang="en-US" altLang="ja-JP" dirty="0" smtClean="0">
                <a:latin typeface="Tahoma"/>
                <a:ea typeface="ＭＳ Ｐゴシック"/>
                <a:cs typeface="Tahoma"/>
              </a:rPr>
              <a:t>node 2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cxnSp>
        <p:nvCxnSpPr>
          <p:cNvPr id="34" name="直線矢印コネクタ 33"/>
          <p:cNvCxnSpPr>
            <a:stCxn id="9" idx="0"/>
            <a:endCxn id="6" idx="2"/>
          </p:cNvCxnSpPr>
          <p:nvPr/>
        </p:nvCxnSpPr>
        <p:spPr>
          <a:xfrm flipV="1">
            <a:off x="2946648" y="4743317"/>
            <a:ext cx="0" cy="586744"/>
          </a:xfrm>
          <a:prstGeom prst="straightConnector1">
            <a:avLst/>
          </a:prstGeom>
          <a:ln w="38100" cmpd="sng"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10" idx="0"/>
            <a:endCxn id="30" idx="2"/>
          </p:cNvCxnSpPr>
          <p:nvPr/>
        </p:nvCxnSpPr>
        <p:spPr>
          <a:xfrm flipV="1">
            <a:off x="3873940" y="4743317"/>
            <a:ext cx="173116" cy="586744"/>
          </a:xfrm>
          <a:prstGeom prst="straightConnector1">
            <a:avLst/>
          </a:prstGeom>
          <a:ln w="38100" cmpd="sng"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円/楕円 39"/>
          <p:cNvSpPr/>
          <p:nvPr/>
        </p:nvSpPr>
        <p:spPr>
          <a:xfrm>
            <a:off x="4760017" y="5210213"/>
            <a:ext cx="1998245" cy="598733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4652809" y="4264902"/>
            <a:ext cx="2105453" cy="598733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cxnSp>
        <p:nvCxnSpPr>
          <p:cNvPr id="42" name="直線矢印コネクタ 41"/>
          <p:cNvCxnSpPr>
            <a:stCxn id="40" idx="0"/>
            <a:endCxn id="41" idx="4"/>
          </p:cNvCxnSpPr>
          <p:nvPr/>
        </p:nvCxnSpPr>
        <p:spPr>
          <a:xfrm flipH="1" flipV="1">
            <a:off x="5705536" y="4863635"/>
            <a:ext cx="53604" cy="346578"/>
          </a:xfrm>
          <a:prstGeom prst="straightConnector1">
            <a:avLst/>
          </a:prstGeom>
          <a:ln w="38100" cmpd="sng"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2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08"/>
    </mc:Choice>
    <mc:Fallback xmlns="">
      <p:transition xmlns:p14="http://schemas.microsoft.com/office/powerpoint/2010/main" spd="slow" advTm="6710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Impact of CPU Virtualization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CPU virtualization </a:t>
            </a:r>
            <a:r>
              <a:rPr lang="en-US" altLang="ja-JP" dirty="0"/>
              <a:t>can affect the performance of </a:t>
            </a:r>
            <a:r>
              <a:rPr lang="en-US" altLang="ja-JP" dirty="0" smtClean="0"/>
              <a:t>parallel applications</a:t>
            </a:r>
          </a:p>
          <a:p>
            <a:pPr lvl="1"/>
            <a:r>
              <a:rPr lang="en-US" altLang="ja-JP" dirty="0" smtClean="0"/>
              <a:t>Extra vCPU scheduling is performed</a:t>
            </a:r>
          </a:p>
          <a:p>
            <a:pPr lvl="1"/>
            <a:r>
              <a:rPr lang="en-US" altLang="ja-JP" dirty="0" smtClean="0"/>
              <a:t>The thread scheduler cannot obtain physical information precisely</a:t>
            </a:r>
            <a:endParaRPr lang="en-US" altLang="ja-JP" dirty="0"/>
          </a:p>
          <a:p>
            <a:pPr lvl="1"/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425575" y="5983599"/>
            <a:ext cx="1969518" cy="598750"/>
          </a:xfrm>
          <a:prstGeom prst="rect">
            <a:avLst/>
          </a:prstGeom>
          <a:solidFill>
            <a:srgbClr val="B0E2FF"/>
          </a:solidFill>
          <a:ln w="19050" cmpd="sng">
            <a:solidFill>
              <a:srgbClr val="104E8B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25576" y="5520838"/>
            <a:ext cx="4199060" cy="33361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hypervisor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55117" y="5983582"/>
            <a:ext cx="1969518" cy="598750"/>
          </a:xfrm>
          <a:prstGeom prst="rect">
            <a:avLst/>
          </a:prstGeom>
          <a:solidFill>
            <a:srgbClr val="B0E2FF"/>
          </a:solidFill>
          <a:ln w="19050" cmpd="sng">
            <a:solidFill>
              <a:srgbClr val="104E8B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425575" y="3852749"/>
            <a:ext cx="1969518" cy="1531386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569964" y="6103447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pCPU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0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497256" y="6103447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pCPU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1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799506" y="6103447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pCPU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2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726798" y="6103447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pCPU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3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77976" y="4457147"/>
            <a:ext cx="1694172" cy="33361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OS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662605" y="3852749"/>
            <a:ext cx="1969518" cy="1531385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815006" y="4457147"/>
            <a:ext cx="1694172" cy="33361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OS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2569964" y="4915995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vCPU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0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497256" y="4915995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v</a:t>
            </a:r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1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4799506" y="4915995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vCPU</a:t>
            </a:r>
            <a:r>
              <a:rPr lang="en-US" altLang="ja-JP" baseline="-25000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0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726798" y="4915995"/>
            <a:ext cx="774892" cy="355141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vCPU</a:t>
            </a:r>
            <a:r>
              <a:rPr lang="en-US" altLang="ja-JP" baseline="-25000" dirty="0">
                <a:solidFill>
                  <a:schemeClr val="tx1"/>
                </a:solidFill>
                <a:latin typeface="Tahoma"/>
                <a:ea typeface="ＭＳ Ｐゴシック"/>
                <a:cs typeface="Tahoma"/>
              </a:rPr>
              <a:t>1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43695" y="6089256"/>
            <a:ext cx="136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processor 1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64409" y="6103447"/>
            <a:ext cx="136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processor 2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82482" y="3895795"/>
            <a:ext cx="69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VM 2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cxnSp>
        <p:nvCxnSpPr>
          <p:cNvPr id="23" name="直線矢印コネクタ 22"/>
          <p:cNvCxnSpPr>
            <a:stCxn id="16" idx="0"/>
          </p:cNvCxnSpPr>
          <p:nvPr/>
        </p:nvCxnSpPr>
        <p:spPr>
          <a:xfrm flipH="1" flipV="1">
            <a:off x="2939502" y="4337033"/>
            <a:ext cx="17908" cy="578962"/>
          </a:xfrm>
          <a:prstGeom prst="straightConnector1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17" idx="0"/>
          </p:cNvCxnSpPr>
          <p:nvPr/>
        </p:nvCxnSpPr>
        <p:spPr>
          <a:xfrm flipH="1" flipV="1">
            <a:off x="3145712" y="4337033"/>
            <a:ext cx="738990" cy="578962"/>
          </a:xfrm>
          <a:prstGeom prst="straightConnector1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8" idx="0"/>
          </p:cNvCxnSpPr>
          <p:nvPr/>
        </p:nvCxnSpPr>
        <p:spPr>
          <a:xfrm flipV="1">
            <a:off x="5186952" y="4337033"/>
            <a:ext cx="195790" cy="578962"/>
          </a:xfrm>
          <a:prstGeom prst="straightConnector1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19" idx="0"/>
          </p:cNvCxnSpPr>
          <p:nvPr/>
        </p:nvCxnSpPr>
        <p:spPr>
          <a:xfrm flipH="1" flipV="1">
            <a:off x="5176532" y="4337033"/>
            <a:ext cx="937712" cy="578962"/>
          </a:xfrm>
          <a:prstGeom prst="straightConnector1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9" idx="0"/>
            <a:endCxn id="16" idx="2"/>
          </p:cNvCxnSpPr>
          <p:nvPr/>
        </p:nvCxnSpPr>
        <p:spPr>
          <a:xfrm flipV="1">
            <a:off x="2957410" y="5271136"/>
            <a:ext cx="0" cy="832311"/>
          </a:xfrm>
          <a:prstGeom prst="straightConnector1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endCxn id="17" idx="2"/>
          </p:cNvCxnSpPr>
          <p:nvPr/>
        </p:nvCxnSpPr>
        <p:spPr>
          <a:xfrm flipH="1" flipV="1">
            <a:off x="3884702" y="5271136"/>
            <a:ext cx="1291830" cy="818120"/>
          </a:xfrm>
          <a:prstGeom prst="straightConnector1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12" idx="0"/>
            <a:endCxn id="19" idx="2"/>
          </p:cNvCxnSpPr>
          <p:nvPr/>
        </p:nvCxnSpPr>
        <p:spPr>
          <a:xfrm flipV="1">
            <a:off x="6114244" y="5271136"/>
            <a:ext cx="0" cy="832311"/>
          </a:xfrm>
          <a:prstGeom prst="straightConnector1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12" idx="0"/>
            <a:endCxn id="18" idx="2"/>
          </p:cNvCxnSpPr>
          <p:nvPr/>
        </p:nvCxnSpPr>
        <p:spPr>
          <a:xfrm flipH="1" flipV="1">
            <a:off x="5186952" y="5271136"/>
            <a:ext cx="927292" cy="832311"/>
          </a:xfrm>
          <a:prstGeom prst="straightConnector1">
            <a:avLst/>
          </a:prstGeom>
          <a:ln w="190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角丸四角形 30"/>
          <p:cNvSpPr/>
          <p:nvPr/>
        </p:nvSpPr>
        <p:spPr>
          <a:xfrm>
            <a:off x="2569964" y="3967701"/>
            <a:ext cx="1702184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32" name="フリーフォーム 31"/>
          <p:cNvSpPr/>
          <p:nvPr/>
        </p:nvSpPr>
        <p:spPr>
          <a:xfrm>
            <a:off x="2819319" y="4014177"/>
            <a:ext cx="120183" cy="272474"/>
          </a:xfrm>
          <a:custGeom>
            <a:avLst/>
            <a:gdLst>
              <a:gd name="connsiteX0" fmla="*/ 86531 w 120183"/>
              <a:gd name="connsiteY0" fmla="*/ 0 h 441237"/>
              <a:gd name="connsiteX1" fmla="*/ 432 w 120183"/>
              <a:gd name="connsiteY1" fmla="*/ 182952 h 441237"/>
              <a:gd name="connsiteX2" fmla="*/ 118818 w 120183"/>
              <a:gd name="connsiteY2" fmla="*/ 312094 h 441237"/>
              <a:gd name="connsiteX3" fmla="*/ 54244 w 120183"/>
              <a:gd name="connsiteY3" fmla="*/ 441237 h 4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83" h="441237">
                <a:moveTo>
                  <a:pt x="86531" y="0"/>
                </a:moveTo>
                <a:cubicBezTo>
                  <a:pt x="40791" y="65468"/>
                  <a:pt x="-4949" y="130936"/>
                  <a:pt x="432" y="182952"/>
                </a:cubicBezTo>
                <a:cubicBezTo>
                  <a:pt x="5813" y="234968"/>
                  <a:pt x="109849" y="269047"/>
                  <a:pt x="118818" y="312094"/>
                </a:cubicBezTo>
                <a:cubicBezTo>
                  <a:pt x="127787" y="355141"/>
                  <a:pt x="91015" y="398189"/>
                  <a:pt x="54244" y="4412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>
            <a:off x="3025529" y="4014177"/>
            <a:ext cx="120183" cy="272474"/>
          </a:xfrm>
          <a:custGeom>
            <a:avLst/>
            <a:gdLst>
              <a:gd name="connsiteX0" fmla="*/ 86531 w 120183"/>
              <a:gd name="connsiteY0" fmla="*/ 0 h 441237"/>
              <a:gd name="connsiteX1" fmla="*/ 432 w 120183"/>
              <a:gd name="connsiteY1" fmla="*/ 182952 h 441237"/>
              <a:gd name="connsiteX2" fmla="*/ 118818 w 120183"/>
              <a:gd name="connsiteY2" fmla="*/ 312094 h 441237"/>
              <a:gd name="connsiteX3" fmla="*/ 54244 w 120183"/>
              <a:gd name="connsiteY3" fmla="*/ 441237 h 4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83" h="441237">
                <a:moveTo>
                  <a:pt x="86531" y="0"/>
                </a:moveTo>
                <a:cubicBezTo>
                  <a:pt x="40791" y="65468"/>
                  <a:pt x="-4949" y="130936"/>
                  <a:pt x="432" y="182952"/>
                </a:cubicBezTo>
                <a:cubicBezTo>
                  <a:pt x="5813" y="234968"/>
                  <a:pt x="109849" y="269047"/>
                  <a:pt x="118818" y="312094"/>
                </a:cubicBezTo>
                <a:cubicBezTo>
                  <a:pt x="127787" y="355141"/>
                  <a:pt x="91015" y="398189"/>
                  <a:pt x="54244" y="4412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250247" y="3967701"/>
            <a:ext cx="84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thread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05648" y="3895795"/>
            <a:ext cx="69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VM 1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4806994" y="3967701"/>
            <a:ext cx="1702184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37" name="フリーフォーム 36"/>
          <p:cNvSpPr/>
          <p:nvPr/>
        </p:nvSpPr>
        <p:spPr>
          <a:xfrm>
            <a:off x="5056349" y="4014177"/>
            <a:ext cx="120183" cy="272474"/>
          </a:xfrm>
          <a:custGeom>
            <a:avLst/>
            <a:gdLst>
              <a:gd name="connsiteX0" fmla="*/ 86531 w 120183"/>
              <a:gd name="connsiteY0" fmla="*/ 0 h 441237"/>
              <a:gd name="connsiteX1" fmla="*/ 432 w 120183"/>
              <a:gd name="connsiteY1" fmla="*/ 182952 h 441237"/>
              <a:gd name="connsiteX2" fmla="*/ 118818 w 120183"/>
              <a:gd name="connsiteY2" fmla="*/ 312094 h 441237"/>
              <a:gd name="connsiteX3" fmla="*/ 54244 w 120183"/>
              <a:gd name="connsiteY3" fmla="*/ 441237 h 4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83" h="441237">
                <a:moveTo>
                  <a:pt x="86531" y="0"/>
                </a:moveTo>
                <a:cubicBezTo>
                  <a:pt x="40791" y="65468"/>
                  <a:pt x="-4949" y="130936"/>
                  <a:pt x="432" y="182952"/>
                </a:cubicBezTo>
                <a:cubicBezTo>
                  <a:pt x="5813" y="234968"/>
                  <a:pt x="109849" y="269047"/>
                  <a:pt x="118818" y="312094"/>
                </a:cubicBezTo>
                <a:cubicBezTo>
                  <a:pt x="127787" y="355141"/>
                  <a:pt x="91015" y="398189"/>
                  <a:pt x="54244" y="4412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/>
          <p:nvPr/>
        </p:nvSpPr>
        <p:spPr>
          <a:xfrm>
            <a:off x="5262559" y="4014177"/>
            <a:ext cx="120183" cy="272474"/>
          </a:xfrm>
          <a:custGeom>
            <a:avLst/>
            <a:gdLst>
              <a:gd name="connsiteX0" fmla="*/ 86531 w 120183"/>
              <a:gd name="connsiteY0" fmla="*/ 0 h 441237"/>
              <a:gd name="connsiteX1" fmla="*/ 432 w 120183"/>
              <a:gd name="connsiteY1" fmla="*/ 182952 h 441237"/>
              <a:gd name="connsiteX2" fmla="*/ 118818 w 120183"/>
              <a:gd name="connsiteY2" fmla="*/ 312094 h 441237"/>
              <a:gd name="connsiteX3" fmla="*/ 54244 w 120183"/>
              <a:gd name="connsiteY3" fmla="*/ 441237 h 4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83" h="441237">
                <a:moveTo>
                  <a:pt x="86531" y="0"/>
                </a:moveTo>
                <a:cubicBezTo>
                  <a:pt x="40791" y="65468"/>
                  <a:pt x="-4949" y="130936"/>
                  <a:pt x="432" y="182952"/>
                </a:cubicBezTo>
                <a:cubicBezTo>
                  <a:pt x="5813" y="234968"/>
                  <a:pt x="109849" y="269047"/>
                  <a:pt x="118818" y="312094"/>
                </a:cubicBezTo>
                <a:cubicBezTo>
                  <a:pt x="127787" y="355141"/>
                  <a:pt x="91015" y="398189"/>
                  <a:pt x="54244" y="4412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487277" y="3967701"/>
            <a:ext cx="84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thread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043695" y="5467028"/>
            <a:ext cx="6981070" cy="1248377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 cmpd="sng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233839" y="5321879"/>
            <a:ext cx="6460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 smtClean="0">
                <a:solidFill>
                  <a:srgbClr val="FF0000"/>
                </a:solidFill>
                <a:latin typeface="Chalkboard SE Bold"/>
                <a:ea typeface="ＭＳ Ｐゴシック"/>
                <a:cs typeface="Chalkboard SE Bold"/>
              </a:rPr>
              <a:t>?</a:t>
            </a:r>
            <a:endParaRPr kumimoji="1" lang="ja-JP" altLang="en-US" sz="8000" dirty="0" smtClean="0">
              <a:solidFill>
                <a:srgbClr val="FF0000"/>
              </a:solidFill>
              <a:latin typeface="Chalkboard SE Bold"/>
              <a:ea typeface="ＭＳ Ｐゴシック"/>
              <a:cs typeface="Chalkboard SE Bold"/>
            </a:endParaRPr>
          </a:p>
        </p:txBody>
      </p:sp>
    </p:spTree>
    <p:extLst>
      <p:ext uri="{BB962C8B-B14F-4D97-AF65-F5344CB8AC3E}">
        <p14:creationId xmlns:p14="http://schemas.microsoft.com/office/powerpoint/2010/main" val="5246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11"/>
    </mc:Choice>
    <mc:Fallback xmlns="">
      <p:transition xmlns:p14="http://schemas.microsoft.com/office/powerpoint/2010/main" spd="slow" advTm="309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Setup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Target application</a:t>
            </a:r>
          </a:p>
          <a:p>
            <a:pPr lvl="1"/>
            <a:r>
              <a:rPr kumimoji="1" lang="en-US" altLang="ja-JP" dirty="0" smtClean="0"/>
              <a:t>Fibonacci parallelized by Tascell [</a:t>
            </a:r>
            <a:r>
              <a:rPr kumimoji="1" lang="en-US" altLang="ja-JP" dirty="0" err="1" smtClean="0"/>
              <a:t>Hiraishi</a:t>
            </a:r>
            <a:r>
              <a:rPr kumimoji="1" lang="en-US" altLang="ja-JP" dirty="0" smtClean="0"/>
              <a:t> et al.'09]</a:t>
            </a:r>
          </a:p>
          <a:p>
            <a:pPr lvl="2"/>
            <a:r>
              <a:rPr lang="en-US" altLang="ja-JP" dirty="0" smtClean="0"/>
              <a:t>A re</a:t>
            </a:r>
            <a:r>
              <a:rPr kumimoji="1" lang="en-US" altLang="ja-JP" dirty="0" smtClean="0"/>
              <a:t>presentative of searching applications</a:t>
            </a:r>
          </a:p>
          <a:p>
            <a:pPr lvl="2"/>
            <a:r>
              <a:rPr kumimoji="1" lang="en-US" altLang="ja-JP" dirty="0" smtClean="0"/>
              <a:t>Tascell: backtrack-based dynamic load balancing</a:t>
            </a:r>
          </a:p>
          <a:p>
            <a:pPr lvl="1"/>
            <a:r>
              <a:rPr lang="en-US" altLang="ja-JP" dirty="0" smtClean="0"/>
              <a:t>E.g., fib(48) = fib(47) + fib(46)</a:t>
            </a:r>
          </a:p>
          <a:p>
            <a:pPr lvl="2"/>
            <a:r>
              <a:rPr kumimoji="1" lang="en-US" altLang="ja-JP" dirty="0" smtClean="0"/>
              <a:t>Worker A is executing fib(48)</a:t>
            </a:r>
          </a:p>
          <a:p>
            <a:pPr lvl="2"/>
            <a:r>
              <a:rPr lang="en-US" altLang="ja-JP" dirty="0" smtClean="0"/>
              <a:t>Worker B steals the task of fib(46)</a:t>
            </a:r>
            <a:r>
              <a:rPr lang="en-US" altLang="ja-JP" dirty="0"/>
              <a:t> </a:t>
            </a:r>
            <a:r>
              <a:rPr lang="en-US" altLang="ja-JP" dirty="0" smtClean="0"/>
              <a:t>from A</a:t>
            </a:r>
            <a:endParaRPr kumimoji="1" lang="en-US" altLang="ja-JP" dirty="0" smtClean="0"/>
          </a:p>
          <a:p>
            <a:pPr lvl="2"/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832507"/>
              </p:ext>
            </p:extLst>
          </p:nvPr>
        </p:nvGraphicFramePr>
        <p:xfrm>
          <a:off x="1026718" y="4960784"/>
          <a:ext cx="3271755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5268"/>
                <a:gridCol w="1946487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Processor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Opteron</a:t>
                      </a:r>
                      <a:r>
                        <a:rPr kumimoji="1" lang="en-US" altLang="ja-JP" baseline="0" dirty="0" smtClean="0">
                          <a:latin typeface="Tahoma"/>
                          <a:cs typeface="Tahoma"/>
                        </a:rPr>
                        <a:t> 6376</a:t>
                      </a:r>
                      <a:br>
                        <a:rPr kumimoji="1" lang="en-US" altLang="ja-JP" baseline="0" dirty="0" smtClean="0">
                          <a:latin typeface="Tahoma"/>
                          <a:cs typeface="Tahoma"/>
                        </a:rPr>
                      </a:br>
                      <a:r>
                        <a:rPr kumimoji="1" lang="en-US" altLang="ja-JP" baseline="0" dirty="0" smtClean="0">
                          <a:latin typeface="Tahoma"/>
                          <a:cs typeface="Tahoma"/>
                        </a:rPr>
                        <a:t>(16 cores) x2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Memory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320 GB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Hypervisor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Tahoma"/>
                          <a:cs typeface="Tahoma"/>
                        </a:rPr>
                        <a:t>Xen</a:t>
                      </a:r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 4.4.0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581711"/>
              </p:ext>
            </p:extLst>
          </p:nvPr>
        </p:nvGraphicFramePr>
        <p:xfrm>
          <a:off x="5254923" y="5230024"/>
          <a:ext cx="2926087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5268"/>
                <a:gridCol w="1600819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vCPU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16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Memory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4 GB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OS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ahoma"/>
                          <a:cs typeface="Tahoma"/>
                        </a:rPr>
                        <a:t>Linux</a:t>
                      </a:r>
                      <a:r>
                        <a:rPr kumimoji="1" lang="en-US" altLang="ja-JP" baseline="0" dirty="0" smtClean="0">
                          <a:latin typeface="Tahoma"/>
                          <a:cs typeface="Tahoma"/>
                        </a:rPr>
                        <a:t> 3.13.0</a:t>
                      </a:r>
                      <a:endParaRPr kumimoji="1" lang="ja-JP" alt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48556" y="4960784"/>
            <a:ext cx="450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latin typeface="Tahoma"/>
                <a:ea typeface="ＭＳ Ｐゴシック"/>
                <a:cs typeface="Tahoma"/>
              </a:rPr>
              <a:t>PC</a:t>
            </a:r>
            <a:endParaRPr kumimoji="1" lang="ja-JP" altLang="en-US" u="sng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49151" y="5230024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latin typeface="Tahoma"/>
                <a:ea typeface="ＭＳ Ｐゴシック"/>
                <a:cs typeface="Tahoma"/>
              </a:rPr>
              <a:t>VM</a:t>
            </a:r>
            <a:endParaRPr kumimoji="1" lang="ja-JP" altLang="en-US" u="sng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496049" y="3364764"/>
            <a:ext cx="497006" cy="4970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48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071828" y="4014708"/>
            <a:ext cx="497006" cy="4970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47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7920270" y="4014708"/>
            <a:ext cx="497006" cy="4970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46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cxnSp>
        <p:nvCxnSpPr>
          <p:cNvPr id="14" name="直線コネクタ 13"/>
          <p:cNvCxnSpPr>
            <a:stCxn id="8" idx="4"/>
            <a:endCxn id="10" idx="1"/>
          </p:cNvCxnSpPr>
          <p:nvPr/>
        </p:nvCxnSpPr>
        <p:spPr>
          <a:xfrm>
            <a:off x="7744552" y="3861770"/>
            <a:ext cx="248503" cy="225723"/>
          </a:xfrm>
          <a:prstGeom prst="line">
            <a:avLst/>
          </a:prstGeom>
          <a:ln>
            <a:solidFill>
              <a:srgbClr val="B06B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8" idx="4"/>
            <a:endCxn id="9" idx="7"/>
          </p:cNvCxnSpPr>
          <p:nvPr/>
        </p:nvCxnSpPr>
        <p:spPr>
          <a:xfrm flipH="1">
            <a:off x="7496049" y="3861770"/>
            <a:ext cx="248503" cy="225723"/>
          </a:xfrm>
          <a:prstGeom prst="line">
            <a:avLst/>
          </a:prstGeom>
          <a:ln>
            <a:solidFill>
              <a:srgbClr val="B06B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9" idx="4"/>
          </p:cNvCxnSpPr>
          <p:nvPr/>
        </p:nvCxnSpPr>
        <p:spPr>
          <a:xfrm flipH="1">
            <a:off x="7071828" y="4511714"/>
            <a:ext cx="248503" cy="217483"/>
          </a:xfrm>
          <a:prstGeom prst="line">
            <a:avLst/>
          </a:prstGeom>
          <a:ln>
            <a:solidFill>
              <a:srgbClr val="B06B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9" idx="4"/>
          </p:cNvCxnSpPr>
          <p:nvPr/>
        </p:nvCxnSpPr>
        <p:spPr>
          <a:xfrm>
            <a:off x="7320331" y="4511714"/>
            <a:ext cx="248503" cy="217483"/>
          </a:xfrm>
          <a:prstGeom prst="line">
            <a:avLst/>
          </a:prstGeom>
          <a:ln>
            <a:solidFill>
              <a:srgbClr val="B06B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H="1">
            <a:off x="7920270" y="4511714"/>
            <a:ext cx="248503" cy="217483"/>
          </a:xfrm>
          <a:prstGeom prst="line">
            <a:avLst/>
          </a:prstGeom>
          <a:ln>
            <a:solidFill>
              <a:srgbClr val="B06B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8168773" y="4511714"/>
            <a:ext cx="248503" cy="217483"/>
          </a:xfrm>
          <a:prstGeom prst="line">
            <a:avLst/>
          </a:prstGeom>
          <a:ln>
            <a:solidFill>
              <a:srgbClr val="B06B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フリーフォーム 49"/>
          <p:cNvSpPr/>
          <p:nvPr/>
        </p:nvSpPr>
        <p:spPr>
          <a:xfrm>
            <a:off x="6866279" y="3207286"/>
            <a:ext cx="1301839" cy="1799013"/>
          </a:xfrm>
          <a:custGeom>
            <a:avLst/>
            <a:gdLst>
              <a:gd name="connsiteX0" fmla="*/ 1030698 w 1346486"/>
              <a:gd name="connsiteY0" fmla="*/ 18128 h 1746499"/>
              <a:gd name="connsiteX1" fmla="*/ 1288996 w 1346486"/>
              <a:gd name="connsiteY1" fmla="*/ 168794 h 1746499"/>
              <a:gd name="connsiteX2" fmla="*/ 1332045 w 1346486"/>
              <a:gd name="connsiteY2" fmla="*/ 545459 h 1746499"/>
              <a:gd name="connsiteX3" fmla="*/ 1095272 w 1346486"/>
              <a:gd name="connsiteY3" fmla="*/ 868315 h 1746499"/>
              <a:gd name="connsiteX4" fmla="*/ 880025 w 1346486"/>
              <a:gd name="connsiteY4" fmla="*/ 1148124 h 1746499"/>
              <a:gd name="connsiteX5" fmla="*/ 869262 w 1346486"/>
              <a:gd name="connsiteY5" fmla="*/ 1514027 h 1746499"/>
              <a:gd name="connsiteX6" fmla="*/ 847737 w 1346486"/>
              <a:gd name="connsiteY6" fmla="*/ 1707741 h 1746499"/>
              <a:gd name="connsiteX7" fmla="*/ 438766 w 1346486"/>
              <a:gd name="connsiteY7" fmla="*/ 1740026 h 1746499"/>
              <a:gd name="connsiteX8" fmla="*/ 72845 w 1346486"/>
              <a:gd name="connsiteY8" fmla="*/ 1621646 h 1746499"/>
              <a:gd name="connsiteX9" fmla="*/ 51320 w 1346486"/>
              <a:gd name="connsiteY9" fmla="*/ 922124 h 1746499"/>
              <a:gd name="connsiteX10" fmla="*/ 632489 w 1346486"/>
              <a:gd name="connsiteY10" fmla="*/ 104223 h 1746499"/>
              <a:gd name="connsiteX11" fmla="*/ 1030698 w 1346486"/>
              <a:gd name="connsiteY11" fmla="*/ 18128 h 1746499"/>
              <a:gd name="connsiteX0" fmla="*/ 1030698 w 1346486"/>
              <a:gd name="connsiteY0" fmla="*/ 18128 h 1806679"/>
              <a:gd name="connsiteX1" fmla="*/ 1288996 w 1346486"/>
              <a:gd name="connsiteY1" fmla="*/ 168794 h 1806679"/>
              <a:gd name="connsiteX2" fmla="*/ 1332045 w 1346486"/>
              <a:gd name="connsiteY2" fmla="*/ 545459 h 1806679"/>
              <a:gd name="connsiteX3" fmla="*/ 1095272 w 1346486"/>
              <a:gd name="connsiteY3" fmla="*/ 868315 h 1806679"/>
              <a:gd name="connsiteX4" fmla="*/ 880025 w 1346486"/>
              <a:gd name="connsiteY4" fmla="*/ 1148124 h 1806679"/>
              <a:gd name="connsiteX5" fmla="*/ 869262 w 1346486"/>
              <a:gd name="connsiteY5" fmla="*/ 1514027 h 1806679"/>
              <a:gd name="connsiteX6" fmla="*/ 847737 w 1346486"/>
              <a:gd name="connsiteY6" fmla="*/ 1707741 h 1806679"/>
              <a:gd name="connsiteX7" fmla="*/ 438766 w 1346486"/>
              <a:gd name="connsiteY7" fmla="*/ 1804597 h 1806679"/>
              <a:gd name="connsiteX8" fmla="*/ 72845 w 1346486"/>
              <a:gd name="connsiteY8" fmla="*/ 1621646 h 1806679"/>
              <a:gd name="connsiteX9" fmla="*/ 51320 w 1346486"/>
              <a:gd name="connsiteY9" fmla="*/ 922124 h 1806679"/>
              <a:gd name="connsiteX10" fmla="*/ 632489 w 1346486"/>
              <a:gd name="connsiteY10" fmla="*/ 104223 h 1806679"/>
              <a:gd name="connsiteX11" fmla="*/ 1030698 w 1346486"/>
              <a:gd name="connsiteY11" fmla="*/ 18128 h 1806679"/>
              <a:gd name="connsiteX0" fmla="*/ 1030698 w 1346486"/>
              <a:gd name="connsiteY0" fmla="*/ 18128 h 1814738"/>
              <a:gd name="connsiteX1" fmla="*/ 1288996 w 1346486"/>
              <a:gd name="connsiteY1" fmla="*/ 168794 h 1814738"/>
              <a:gd name="connsiteX2" fmla="*/ 1332045 w 1346486"/>
              <a:gd name="connsiteY2" fmla="*/ 545459 h 1814738"/>
              <a:gd name="connsiteX3" fmla="*/ 1095272 w 1346486"/>
              <a:gd name="connsiteY3" fmla="*/ 868315 h 1814738"/>
              <a:gd name="connsiteX4" fmla="*/ 880025 w 1346486"/>
              <a:gd name="connsiteY4" fmla="*/ 1148124 h 1814738"/>
              <a:gd name="connsiteX5" fmla="*/ 869262 w 1346486"/>
              <a:gd name="connsiteY5" fmla="*/ 1514027 h 1814738"/>
              <a:gd name="connsiteX6" fmla="*/ 793925 w 1346486"/>
              <a:gd name="connsiteY6" fmla="*/ 1761550 h 1814738"/>
              <a:gd name="connsiteX7" fmla="*/ 438766 w 1346486"/>
              <a:gd name="connsiteY7" fmla="*/ 1804597 h 1814738"/>
              <a:gd name="connsiteX8" fmla="*/ 72845 w 1346486"/>
              <a:gd name="connsiteY8" fmla="*/ 1621646 h 1814738"/>
              <a:gd name="connsiteX9" fmla="*/ 51320 w 1346486"/>
              <a:gd name="connsiteY9" fmla="*/ 922124 h 1814738"/>
              <a:gd name="connsiteX10" fmla="*/ 632489 w 1346486"/>
              <a:gd name="connsiteY10" fmla="*/ 104223 h 1814738"/>
              <a:gd name="connsiteX11" fmla="*/ 1030698 w 1346486"/>
              <a:gd name="connsiteY11" fmla="*/ 18128 h 1814738"/>
              <a:gd name="connsiteX0" fmla="*/ 998000 w 1313788"/>
              <a:gd name="connsiteY0" fmla="*/ 18128 h 1814738"/>
              <a:gd name="connsiteX1" fmla="*/ 1256298 w 1313788"/>
              <a:gd name="connsiteY1" fmla="*/ 168794 h 1814738"/>
              <a:gd name="connsiteX2" fmla="*/ 1299347 w 1313788"/>
              <a:gd name="connsiteY2" fmla="*/ 545459 h 1814738"/>
              <a:gd name="connsiteX3" fmla="*/ 1062574 w 1313788"/>
              <a:gd name="connsiteY3" fmla="*/ 868315 h 1814738"/>
              <a:gd name="connsiteX4" fmla="*/ 847327 w 1313788"/>
              <a:gd name="connsiteY4" fmla="*/ 1148124 h 1814738"/>
              <a:gd name="connsiteX5" fmla="*/ 836564 w 1313788"/>
              <a:gd name="connsiteY5" fmla="*/ 1514027 h 1814738"/>
              <a:gd name="connsiteX6" fmla="*/ 761227 w 1313788"/>
              <a:gd name="connsiteY6" fmla="*/ 1761550 h 1814738"/>
              <a:gd name="connsiteX7" fmla="*/ 406068 w 1313788"/>
              <a:gd name="connsiteY7" fmla="*/ 1804597 h 1814738"/>
              <a:gd name="connsiteX8" fmla="*/ 40147 w 1313788"/>
              <a:gd name="connsiteY8" fmla="*/ 1621646 h 1814738"/>
              <a:gd name="connsiteX9" fmla="*/ 72434 w 1313788"/>
              <a:gd name="connsiteY9" fmla="*/ 922124 h 1814738"/>
              <a:gd name="connsiteX10" fmla="*/ 599791 w 1313788"/>
              <a:gd name="connsiteY10" fmla="*/ 104223 h 1814738"/>
              <a:gd name="connsiteX11" fmla="*/ 998000 w 1313788"/>
              <a:gd name="connsiteY11" fmla="*/ 18128 h 1814738"/>
              <a:gd name="connsiteX0" fmla="*/ 978104 w 1293892"/>
              <a:gd name="connsiteY0" fmla="*/ 18128 h 1817107"/>
              <a:gd name="connsiteX1" fmla="*/ 1236402 w 1293892"/>
              <a:gd name="connsiteY1" fmla="*/ 168794 h 1817107"/>
              <a:gd name="connsiteX2" fmla="*/ 1279451 w 1293892"/>
              <a:gd name="connsiteY2" fmla="*/ 545459 h 1817107"/>
              <a:gd name="connsiteX3" fmla="*/ 1042678 w 1293892"/>
              <a:gd name="connsiteY3" fmla="*/ 868315 h 1817107"/>
              <a:gd name="connsiteX4" fmla="*/ 827431 w 1293892"/>
              <a:gd name="connsiteY4" fmla="*/ 1148124 h 1817107"/>
              <a:gd name="connsiteX5" fmla="*/ 816668 w 1293892"/>
              <a:gd name="connsiteY5" fmla="*/ 1514027 h 1817107"/>
              <a:gd name="connsiteX6" fmla="*/ 741331 w 1293892"/>
              <a:gd name="connsiteY6" fmla="*/ 1761550 h 1817107"/>
              <a:gd name="connsiteX7" fmla="*/ 386172 w 1293892"/>
              <a:gd name="connsiteY7" fmla="*/ 1804597 h 1817107"/>
              <a:gd name="connsiteX8" fmla="*/ 63301 w 1293892"/>
              <a:gd name="connsiteY8" fmla="*/ 1589360 h 1817107"/>
              <a:gd name="connsiteX9" fmla="*/ 52538 w 1293892"/>
              <a:gd name="connsiteY9" fmla="*/ 922124 h 1817107"/>
              <a:gd name="connsiteX10" fmla="*/ 579895 w 1293892"/>
              <a:gd name="connsiteY10" fmla="*/ 104223 h 1817107"/>
              <a:gd name="connsiteX11" fmla="*/ 978104 w 1293892"/>
              <a:gd name="connsiteY11" fmla="*/ 18128 h 1817107"/>
              <a:gd name="connsiteX0" fmla="*/ 978104 w 1293892"/>
              <a:gd name="connsiteY0" fmla="*/ 37 h 1799016"/>
              <a:gd name="connsiteX1" fmla="*/ 1236402 w 1293892"/>
              <a:gd name="connsiteY1" fmla="*/ 150703 h 1799016"/>
              <a:gd name="connsiteX2" fmla="*/ 1279451 w 1293892"/>
              <a:gd name="connsiteY2" fmla="*/ 527368 h 1799016"/>
              <a:gd name="connsiteX3" fmla="*/ 1042678 w 1293892"/>
              <a:gd name="connsiteY3" fmla="*/ 850224 h 1799016"/>
              <a:gd name="connsiteX4" fmla="*/ 827431 w 1293892"/>
              <a:gd name="connsiteY4" fmla="*/ 1130033 h 1799016"/>
              <a:gd name="connsiteX5" fmla="*/ 816668 w 1293892"/>
              <a:gd name="connsiteY5" fmla="*/ 1495936 h 1799016"/>
              <a:gd name="connsiteX6" fmla="*/ 741331 w 1293892"/>
              <a:gd name="connsiteY6" fmla="*/ 1743459 h 1799016"/>
              <a:gd name="connsiteX7" fmla="*/ 386172 w 1293892"/>
              <a:gd name="connsiteY7" fmla="*/ 1786506 h 1799016"/>
              <a:gd name="connsiteX8" fmla="*/ 63301 w 1293892"/>
              <a:gd name="connsiteY8" fmla="*/ 1571269 h 1799016"/>
              <a:gd name="connsiteX9" fmla="*/ 52538 w 1293892"/>
              <a:gd name="connsiteY9" fmla="*/ 904033 h 1799016"/>
              <a:gd name="connsiteX10" fmla="*/ 536845 w 1293892"/>
              <a:gd name="connsiteY10" fmla="*/ 161465 h 1799016"/>
              <a:gd name="connsiteX11" fmla="*/ 978104 w 1293892"/>
              <a:gd name="connsiteY11" fmla="*/ 37 h 1799016"/>
              <a:gd name="connsiteX0" fmla="*/ 978104 w 1298658"/>
              <a:gd name="connsiteY0" fmla="*/ 37 h 1799016"/>
              <a:gd name="connsiteX1" fmla="*/ 1236402 w 1298658"/>
              <a:gd name="connsiteY1" fmla="*/ 150703 h 1799016"/>
              <a:gd name="connsiteX2" fmla="*/ 1279451 w 1298658"/>
              <a:gd name="connsiteY2" fmla="*/ 527368 h 1799016"/>
              <a:gd name="connsiteX3" fmla="*/ 978104 w 1298658"/>
              <a:gd name="connsiteY3" fmla="*/ 828700 h 1799016"/>
              <a:gd name="connsiteX4" fmla="*/ 827431 w 1298658"/>
              <a:gd name="connsiteY4" fmla="*/ 1130033 h 1799016"/>
              <a:gd name="connsiteX5" fmla="*/ 816668 w 1298658"/>
              <a:gd name="connsiteY5" fmla="*/ 1495936 h 1799016"/>
              <a:gd name="connsiteX6" fmla="*/ 741331 w 1298658"/>
              <a:gd name="connsiteY6" fmla="*/ 1743459 h 1799016"/>
              <a:gd name="connsiteX7" fmla="*/ 386172 w 1298658"/>
              <a:gd name="connsiteY7" fmla="*/ 1786506 h 1799016"/>
              <a:gd name="connsiteX8" fmla="*/ 63301 w 1298658"/>
              <a:gd name="connsiteY8" fmla="*/ 1571269 h 1799016"/>
              <a:gd name="connsiteX9" fmla="*/ 52538 w 1298658"/>
              <a:gd name="connsiteY9" fmla="*/ 904033 h 1799016"/>
              <a:gd name="connsiteX10" fmla="*/ 536845 w 1298658"/>
              <a:gd name="connsiteY10" fmla="*/ 161465 h 1799016"/>
              <a:gd name="connsiteX11" fmla="*/ 978104 w 1298658"/>
              <a:gd name="connsiteY11" fmla="*/ 37 h 1799016"/>
              <a:gd name="connsiteX0" fmla="*/ 978104 w 1301839"/>
              <a:gd name="connsiteY0" fmla="*/ 37 h 1799016"/>
              <a:gd name="connsiteX1" fmla="*/ 1236402 w 1301839"/>
              <a:gd name="connsiteY1" fmla="*/ 150703 h 1799016"/>
              <a:gd name="connsiteX2" fmla="*/ 1279451 w 1301839"/>
              <a:gd name="connsiteY2" fmla="*/ 527368 h 1799016"/>
              <a:gd name="connsiteX3" fmla="*/ 935054 w 1301839"/>
              <a:gd name="connsiteY3" fmla="*/ 807177 h 1799016"/>
              <a:gd name="connsiteX4" fmla="*/ 827431 w 1301839"/>
              <a:gd name="connsiteY4" fmla="*/ 1130033 h 1799016"/>
              <a:gd name="connsiteX5" fmla="*/ 816668 w 1301839"/>
              <a:gd name="connsiteY5" fmla="*/ 1495936 h 1799016"/>
              <a:gd name="connsiteX6" fmla="*/ 741331 w 1301839"/>
              <a:gd name="connsiteY6" fmla="*/ 1743459 h 1799016"/>
              <a:gd name="connsiteX7" fmla="*/ 386172 w 1301839"/>
              <a:gd name="connsiteY7" fmla="*/ 1786506 h 1799016"/>
              <a:gd name="connsiteX8" fmla="*/ 63301 w 1301839"/>
              <a:gd name="connsiteY8" fmla="*/ 1571269 h 1799016"/>
              <a:gd name="connsiteX9" fmla="*/ 52538 w 1301839"/>
              <a:gd name="connsiteY9" fmla="*/ 904033 h 1799016"/>
              <a:gd name="connsiteX10" fmla="*/ 536845 w 1301839"/>
              <a:gd name="connsiteY10" fmla="*/ 161465 h 1799016"/>
              <a:gd name="connsiteX11" fmla="*/ 978104 w 1301839"/>
              <a:gd name="connsiteY11" fmla="*/ 37 h 1799016"/>
              <a:gd name="connsiteX0" fmla="*/ 978104 w 1271431"/>
              <a:gd name="connsiteY0" fmla="*/ 34 h 1799013"/>
              <a:gd name="connsiteX1" fmla="*/ 1236402 w 1271431"/>
              <a:gd name="connsiteY1" fmla="*/ 150700 h 1799013"/>
              <a:gd name="connsiteX2" fmla="*/ 1236402 w 1271431"/>
              <a:gd name="connsiteY2" fmla="*/ 495079 h 1799013"/>
              <a:gd name="connsiteX3" fmla="*/ 935054 w 1271431"/>
              <a:gd name="connsiteY3" fmla="*/ 807174 h 1799013"/>
              <a:gd name="connsiteX4" fmla="*/ 827431 w 1271431"/>
              <a:gd name="connsiteY4" fmla="*/ 1130030 h 1799013"/>
              <a:gd name="connsiteX5" fmla="*/ 816668 w 1271431"/>
              <a:gd name="connsiteY5" fmla="*/ 1495933 h 1799013"/>
              <a:gd name="connsiteX6" fmla="*/ 741331 w 1271431"/>
              <a:gd name="connsiteY6" fmla="*/ 1743456 h 1799013"/>
              <a:gd name="connsiteX7" fmla="*/ 386172 w 1271431"/>
              <a:gd name="connsiteY7" fmla="*/ 1786503 h 1799013"/>
              <a:gd name="connsiteX8" fmla="*/ 63301 w 1271431"/>
              <a:gd name="connsiteY8" fmla="*/ 1571266 h 1799013"/>
              <a:gd name="connsiteX9" fmla="*/ 52538 w 1271431"/>
              <a:gd name="connsiteY9" fmla="*/ 904030 h 1799013"/>
              <a:gd name="connsiteX10" fmla="*/ 536845 w 1271431"/>
              <a:gd name="connsiteY10" fmla="*/ 161462 h 1799013"/>
              <a:gd name="connsiteX11" fmla="*/ 978104 w 1271431"/>
              <a:gd name="connsiteY11" fmla="*/ 34 h 1799013"/>
              <a:gd name="connsiteX0" fmla="*/ 978104 w 1301839"/>
              <a:gd name="connsiteY0" fmla="*/ 34 h 1799013"/>
              <a:gd name="connsiteX1" fmla="*/ 1236402 w 1301839"/>
              <a:gd name="connsiteY1" fmla="*/ 150700 h 1799013"/>
              <a:gd name="connsiteX2" fmla="*/ 1279451 w 1301839"/>
              <a:gd name="connsiteY2" fmla="*/ 505841 h 1799013"/>
              <a:gd name="connsiteX3" fmla="*/ 935054 w 1301839"/>
              <a:gd name="connsiteY3" fmla="*/ 807174 h 1799013"/>
              <a:gd name="connsiteX4" fmla="*/ 827431 w 1301839"/>
              <a:gd name="connsiteY4" fmla="*/ 1130030 h 1799013"/>
              <a:gd name="connsiteX5" fmla="*/ 816668 w 1301839"/>
              <a:gd name="connsiteY5" fmla="*/ 1495933 h 1799013"/>
              <a:gd name="connsiteX6" fmla="*/ 741331 w 1301839"/>
              <a:gd name="connsiteY6" fmla="*/ 1743456 h 1799013"/>
              <a:gd name="connsiteX7" fmla="*/ 386172 w 1301839"/>
              <a:gd name="connsiteY7" fmla="*/ 1786503 h 1799013"/>
              <a:gd name="connsiteX8" fmla="*/ 63301 w 1301839"/>
              <a:gd name="connsiteY8" fmla="*/ 1571266 h 1799013"/>
              <a:gd name="connsiteX9" fmla="*/ 52538 w 1301839"/>
              <a:gd name="connsiteY9" fmla="*/ 904030 h 1799013"/>
              <a:gd name="connsiteX10" fmla="*/ 536845 w 1301839"/>
              <a:gd name="connsiteY10" fmla="*/ 161462 h 1799013"/>
              <a:gd name="connsiteX11" fmla="*/ 978104 w 1301839"/>
              <a:gd name="connsiteY11" fmla="*/ 34 h 179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1839" h="1799013">
                <a:moveTo>
                  <a:pt x="978104" y="34"/>
                </a:moveTo>
                <a:cubicBezTo>
                  <a:pt x="1094697" y="-1760"/>
                  <a:pt x="1186178" y="66399"/>
                  <a:pt x="1236402" y="150700"/>
                </a:cubicBezTo>
                <a:cubicBezTo>
                  <a:pt x="1286626" y="235001"/>
                  <a:pt x="1329676" y="396429"/>
                  <a:pt x="1279451" y="505841"/>
                </a:cubicBezTo>
                <a:cubicBezTo>
                  <a:pt x="1229226" y="615253"/>
                  <a:pt x="1010391" y="703143"/>
                  <a:pt x="935054" y="807174"/>
                </a:cubicBezTo>
                <a:cubicBezTo>
                  <a:pt x="859717" y="911205"/>
                  <a:pt x="847162" y="1015237"/>
                  <a:pt x="827431" y="1130030"/>
                </a:cubicBezTo>
                <a:cubicBezTo>
                  <a:pt x="807700" y="1244823"/>
                  <a:pt x="831018" y="1393695"/>
                  <a:pt x="816668" y="1495933"/>
                </a:cubicBezTo>
                <a:cubicBezTo>
                  <a:pt x="802318" y="1598171"/>
                  <a:pt x="813080" y="1695028"/>
                  <a:pt x="741331" y="1743456"/>
                </a:cubicBezTo>
                <a:cubicBezTo>
                  <a:pt x="669582" y="1791884"/>
                  <a:pt x="499177" y="1815201"/>
                  <a:pt x="386172" y="1786503"/>
                </a:cubicBezTo>
                <a:cubicBezTo>
                  <a:pt x="273167" y="1757805"/>
                  <a:pt x="118907" y="1718345"/>
                  <a:pt x="63301" y="1571266"/>
                </a:cubicBezTo>
                <a:cubicBezTo>
                  <a:pt x="7695" y="1424187"/>
                  <a:pt x="-40736" y="1156934"/>
                  <a:pt x="52538" y="904030"/>
                </a:cubicBezTo>
                <a:cubicBezTo>
                  <a:pt x="145812" y="651126"/>
                  <a:pt x="382584" y="312128"/>
                  <a:pt x="536845" y="161462"/>
                </a:cubicBezTo>
                <a:cubicBezTo>
                  <a:pt x="691106" y="10796"/>
                  <a:pt x="861511" y="1828"/>
                  <a:pt x="978104" y="34"/>
                </a:cubicBezTo>
                <a:close/>
              </a:path>
            </a:pathLst>
          </a:cu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51" name="フリーフォーム 50"/>
          <p:cNvSpPr/>
          <p:nvPr/>
        </p:nvSpPr>
        <p:spPr>
          <a:xfrm>
            <a:off x="7812444" y="3895117"/>
            <a:ext cx="743254" cy="1101034"/>
          </a:xfrm>
          <a:custGeom>
            <a:avLst/>
            <a:gdLst>
              <a:gd name="connsiteX0" fmla="*/ 10414 w 785582"/>
              <a:gd name="connsiteY0" fmla="*/ 237565 h 1105928"/>
              <a:gd name="connsiteX1" fmla="*/ 10414 w 785582"/>
              <a:gd name="connsiteY1" fmla="*/ 581945 h 1105928"/>
              <a:gd name="connsiteX2" fmla="*/ 31939 w 785582"/>
              <a:gd name="connsiteY2" fmla="*/ 915563 h 1105928"/>
              <a:gd name="connsiteX3" fmla="*/ 333286 w 785582"/>
              <a:gd name="connsiteY3" fmla="*/ 1098515 h 1105928"/>
              <a:gd name="connsiteX4" fmla="*/ 709970 w 785582"/>
              <a:gd name="connsiteY4" fmla="*/ 1023182 h 1105928"/>
              <a:gd name="connsiteX5" fmla="*/ 785307 w 785582"/>
              <a:gd name="connsiteY5" fmla="*/ 603469 h 1105928"/>
              <a:gd name="connsiteX6" fmla="*/ 720732 w 785582"/>
              <a:gd name="connsiteY6" fmla="*/ 151470 h 1105928"/>
              <a:gd name="connsiteX7" fmla="*/ 419385 w 785582"/>
              <a:gd name="connsiteY7" fmla="*/ 804 h 1105928"/>
              <a:gd name="connsiteX8" fmla="*/ 139563 w 785582"/>
              <a:gd name="connsiteY8" fmla="*/ 97661 h 1105928"/>
              <a:gd name="connsiteX9" fmla="*/ 10414 w 785582"/>
              <a:gd name="connsiteY9" fmla="*/ 237565 h 1105928"/>
              <a:gd name="connsiteX0" fmla="*/ 10414 w 785582"/>
              <a:gd name="connsiteY0" fmla="*/ 302291 h 1106083"/>
              <a:gd name="connsiteX1" fmla="*/ 10414 w 785582"/>
              <a:gd name="connsiteY1" fmla="*/ 582100 h 1106083"/>
              <a:gd name="connsiteX2" fmla="*/ 31939 w 785582"/>
              <a:gd name="connsiteY2" fmla="*/ 915718 h 1106083"/>
              <a:gd name="connsiteX3" fmla="*/ 333286 w 785582"/>
              <a:gd name="connsiteY3" fmla="*/ 1098670 h 1106083"/>
              <a:gd name="connsiteX4" fmla="*/ 709970 w 785582"/>
              <a:gd name="connsiteY4" fmla="*/ 1023337 h 1106083"/>
              <a:gd name="connsiteX5" fmla="*/ 785307 w 785582"/>
              <a:gd name="connsiteY5" fmla="*/ 603624 h 1106083"/>
              <a:gd name="connsiteX6" fmla="*/ 720732 w 785582"/>
              <a:gd name="connsiteY6" fmla="*/ 151625 h 1106083"/>
              <a:gd name="connsiteX7" fmla="*/ 419385 w 785582"/>
              <a:gd name="connsiteY7" fmla="*/ 959 h 1106083"/>
              <a:gd name="connsiteX8" fmla="*/ 139563 w 785582"/>
              <a:gd name="connsiteY8" fmla="*/ 97816 h 1106083"/>
              <a:gd name="connsiteX9" fmla="*/ 10414 w 785582"/>
              <a:gd name="connsiteY9" fmla="*/ 302291 h 1106083"/>
              <a:gd name="connsiteX0" fmla="*/ 10414 w 787904"/>
              <a:gd name="connsiteY0" fmla="*/ 302291 h 1101034"/>
              <a:gd name="connsiteX1" fmla="*/ 10414 w 787904"/>
              <a:gd name="connsiteY1" fmla="*/ 582100 h 1101034"/>
              <a:gd name="connsiteX2" fmla="*/ 31939 w 787904"/>
              <a:gd name="connsiteY2" fmla="*/ 915718 h 1101034"/>
              <a:gd name="connsiteX3" fmla="*/ 333286 w 787904"/>
              <a:gd name="connsiteY3" fmla="*/ 1098670 h 1101034"/>
              <a:gd name="connsiteX4" fmla="*/ 666921 w 787904"/>
              <a:gd name="connsiteY4" fmla="*/ 991051 h 1101034"/>
              <a:gd name="connsiteX5" fmla="*/ 785307 w 787904"/>
              <a:gd name="connsiteY5" fmla="*/ 603624 h 1101034"/>
              <a:gd name="connsiteX6" fmla="*/ 720732 w 787904"/>
              <a:gd name="connsiteY6" fmla="*/ 151625 h 1101034"/>
              <a:gd name="connsiteX7" fmla="*/ 419385 w 787904"/>
              <a:gd name="connsiteY7" fmla="*/ 959 h 1101034"/>
              <a:gd name="connsiteX8" fmla="*/ 139563 w 787904"/>
              <a:gd name="connsiteY8" fmla="*/ 97816 h 1101034"/>
              <a:gd name="connsiteX9" fmla="*/ 10414 w 787904"/>
              <a:gd name="connsiteY9" fmla="*/ 302291 h 1101034"/>
              <a:gd name="connsiteX0" fmla="*/ 10414 w 755042"/>
              <a:gd name="connsiteY0" fmla="*/ 302291 h 1101034"/>
              <a:gd name="connsiteX1" fmla="*/ 10414 w 755042"/>
              <a:gd name="connsiteY1" fmla="*/ 582100 h 1101034"/>
              <a:gd name="connsiteX2" fmla="*/ 31939 w 755042"/>
              <a:gd name="connsiteY2" fmla="*/ 915718 h 1101034"/>
              <a:gd name="connsiteX3" fmla="*/ 333286 w 755042"/>
              <a:gd name="connsiteY3" fmla="*/ 1098670 h 1101034"/>
              <a:gd name="connsiteX4" fmla="*/ 666921 w 755042"/>
              <a:gd name="connsiteY4" fmla="*/ 991051 h 1101034"/>
              <a:gd name="connsiteX5" fmla="*/ 742258 w 755042"/>
              <a:gd name="connsiteY5" fmla="*/ 603624 h 1101034"/>
              <a:gd name="connsiteX6" fmla="*/ 720732 w 755042"/>
              <a:gd name="connsiteY6" fmla="*/ 151625 h 1101034"/>
              <a:gd name="connsiteX7" fmla="*/ 419385 w 755042"/>
              <a:gd name="connsiteY7" fmla="*/ 959 h 1101034"/>
              <a:gd name="connsiteX8" fmla="*/ 139563 w 755042"/>
              <a:gd name="connsiteY8" fmla="*/ 97816 h 1101034"/>
              <a:gd name="connsiteX9" fmla="*/ 10414 w 755042"/>
              <a:gd name="connsiteY9" fmla="*/ 302291 h 1101034"/>
              <a:gd name="connsiteX0" fmla="*/ 10414 w 743254"/>
              <a:gd name="connsiteY0" fmla="*/ 302291 h 1101034"/>
              <a:gd name="connsiteX1" fmla="*/ 10414 w 743254"/>
              <a:gd name="connsiteY1" fmla="*/ 582100 h 1101034"/>
              <a:gd name="connsiteX2" fmla="*/ 31939 w 743254"/>
              <a:gd name="connsiteY2" fmla="*/ 915718 h 1101034"/>
              <a:gd name="connsiteX3" fmla="*/ 333286 w 743254"/>
              <a:gd name="connsiteY3" fmla="*/ 1098670 h 1101034"/>
              <a:gd name="connsiteX4" fmla="*/ 666921 w 743254"/>
              <a:gd name="connsiteY4" fmla="*/ 991051 h 1101034"/>
              <a:gd name="connsiteX5" fmla="*/ 742258 w 743254"/>
              <a:gd name="connsiteY5" fmla="*/ 603624 h 1101034"/>
              <a:gd name="connsiteX6" fmla="*/ 688445 w 743254"/>
              <a:gd name="connsiteY6" fmla="*/ 173149 h 1101034"/>
              <a:gd name="connsiteX7" fmla="*/ 419385 w 743254"/>
              <a:gd name="connsiteY7" fmla="*/ 959 h 1101034"/>
              <a:gd name="connsiteX8" fmla="*/ 139563 w 743254"/>
              <a:gd name="connsiteY8" fmla="*/ 97816 h 1101034"/>
              <a:gd name="connsiteX9" fmla="*/ 10414 w 743254"/>
              <a:gd name="connsiteY9" fmla="*/ 302291 h 110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3254" h="1101034">
                <a:moveTo>
                  <a:pt x="10414" y="302291"/>
                </a:moveTo>
                <a:cubicBezTo>
                  <a:pt x="-11111" y="383005"/>
                  <a:pt x="6827" y="479862"/>
                  <a:pt x="10414" y="582100"/>
                </a:cubicBezTo>
                <a:cubicBezTo>
                  <a:pt x="14001" y="684338"/>
                  <a:pt x="-21873" y="829623"/>
                  <a:pt x="31939" y="915718"/>
                </a:cubicBezTo>
                <a:cubicBezTo>
                  <a:pt x="85751" y="1001813"/>
                  <a:pt x="227456" y="1086115"/>
                  <a:pt x="333286" y="1098670"/>
                </a:cubicBezTo>
                <a:cubicBezTo>
                  <a:pt x="439116" y="1111225"/>
                  <a:pt x="598759" y="1073559"/>
                  <a:pt x="666921" y="991051"/>
                </a:cubicBezTo>
                <a:cubicBezTo>
                  <a:pt x="735083" y="908543"/>
                  <a:pt x="738671" y="739941"/>
                  <a:pt x="742258" y="603624"/>
                </a:cubicBezTo>
                <a:cubicBezTo>
                  <a:pt x="745845" y="467307"/>
                  <a:pt x="742257" y="273593"/>
                  <a:pt x="688445" y="173149"/>
                </a:cubicBezTo>
                <a:cubicBezTo>
                  <a:pt x="634633" y="72705"/>
                  <a:pt x="516246" y="9927"/>
                  <a:pt x="419385" y="959"/>
                </a:cubicBezTo>
                <a:cubicBezTo>
                  <a:pt x="322524" y="-8009"/>
                  <a:pt x="207725" y="47594"/>
                  <a:pt x="139563" y="97816"/>
                </a:cubicBezTo>
                <a:cubicBezTo>
                  <a:pt x="71401" y="148038"/>
                  <a:pt x="31939" y="221577"/>
                  <a:pt x="10414" y="302291"/>
                </a:cubicBezTo>
                <a:close/>
              </a:path>
            </a:pathLst>
          </a:custGeom>
          <a:noFill/>
          <a:ln w="19050" cmpd="sng">
            <a:solidFill>
              <a:srgbClr val="0000FF"/>
            </a:solidFill>
            <a:prstDash val="sys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645165" y="283795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ahoma"/>
                <a:ea typeface="ＭＳ Ｐゴシック"/>
                <a:cs typeface="Tahoma"/>
              </a:rPr>
              <a:t>worker A</a:t>
            </a:r>
            <a:endParaRPr kumimoji="1" lang="ja-JP" altLang="en-US" dirty="0" smtClean="0">
              <a:solidFill>
                <a:srgbClr val="FF0000"/>
              </a:solidFill>
              <a:latin typeface="Tahoma"/>
              <a:ea typeface="ＭＳ Ｐゴシック"/>
              <a:cs typeface="Tahoma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223988" y="3549647"/>
            <a:ext cx="882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FF"/>
                </a:solidFill>
                <a:latin typeface="Tahoma"/>
                <a:ea typeface="ＭＳ Ｐゴシック"/>
                <a:cs typeface="Tahoma"/>
              </a:rPr>
              <a:t>worker</a:t>
            </a:r>
          </a:p>
          <a:p>
            <a:pPr algn="ctr"/>
            <a:r>
              <a:rPr kumimoji="1" lang="en-US" altLang="ja-JP" dirty="0" smtClean="0">
                <a:solidFill>
                  <a:srgbClr val="0000FF"/>
                </a:solidFill>
                <a:latin typeface="Tahoma"/>
                <a:ea typeface="ＭＳ Ｐゴシック"/>
                <a:cs typeface="Tahoma"/>
              </a:rPr>
              <a:t>B</a:t>
            </a:r>
            <a:endParaRPr kumimoji="1" lang="ja-JP" altLang="en-US" dirty="0" smtClean="0">
              <a:solidFill>
                <a:srgbClr val="0000FF"/>
              </a:solidFill>
              <a:latin typeface="Tahoma"/>
              <a:ea typeface="ＭＳ Ｐゴシック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146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36"/>
    </mc:Choice>
    <mc:Fallback xmlns="">
      <p:transition xmlns:p14="http://schemas.microsoft.com/office/powerpoint/2010/main" spd="slow" advTm="631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Virtualization Overhead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measured the execution time of tascell-fib in a VM and a physical machine (PM)</a:t>
            </a:r>
          </a:p>
          <a:p>
            <a:pPr lvl="1"/>
            <a:r>
              <a:rPr lang="en-US" altLang="ja-JP" dirty="0" smtClean="0"/>
              <a:t>Change the number of threads from 1 to 16</a:t>
            </a:r>
          </a:p>
          <a:p>
            <a:pPr lvl="1"/>
            <a:r>
              <a:rPr kumimoji="1" lang="en-US" altLang="ja-JP" dirty="0" smtClean="0"/>
              <a:t>Assign 16 pCPUs only </a:t>
            </a:r>
            <a:r>
              <a:rPr lang="en-US" altLang="ja-JP" dirty="0" smtClean="0"/>
              <a:t>from</a:t>
            </a:r>
            <a:r>
              <a:rPr kumimoji="1" lang="en-US" altLang="ja-JP" dirty="0" smtClean="0"/>
              <a:t> one processor to a VM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93555" y="5616276"/>
            <a:ext cx="3296631" cy="33361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hypervisor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93555" y="4056308"/>
            <a:ext cx="2588163" cy="1436872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45956" y="4682792"/>
            <a:ext cx="2241933" cy="33361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OS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037944" y="4193346"/>
            <a:ext cx="2249945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tascell-fib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91742" y="3535586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latin typeface="Tahoma"/>
                <a:ea typeface="ＭＳ Ｐゴシック"/>
                <a:cs typeface="Tahoma"/>
              </a:rPr>
              <a:t>VM</a:t>
            </a:r>
            <a:endParaRPr kumimoji="1" lang="ja-JP" altLang="en-US" u="sng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045957" y="5128746"/>
            <a:ext cx="276087" cy="276087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468247" y="5128746"/>
            <a:ext cx="276087" cy="276087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890537" y="5128746"/>
            <a:ext cx="276087" cy="276087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66624" y="5016409"/>
            <a:ext cx="39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...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60933" y="5083601"/>
            <a:ext cx="81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Tahoma"/>
                <a:ea typeface="ＭＳ Ｐゴシック"/>
                <a:cs typeface="Tahoma"/>
              </a:rPr>
              <a:t>vCPUs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045957" y="6051187"/>
            <a:ext cx="276087" cy="276087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468247" y="6051187"/>
            <a:ext cx="276087" cy="276087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890537" y="6051187"/>
            <a:ext cx="276087" cy="276087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66624" y="5938850"/>
            <a:ext cx="39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...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60933" y="6006042"/>
            <a:ext cx="83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Tahoma"/>
                <a:ea typeface="ＭＳ Ｐゴシック"/>
                <a:cs typeface="Tahoma"/>
              </a:rPr>
              <a:t>pCPUs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24" name="フリーフォーム 23"/>
          <p:cNvSpPr/>
          <p:nvPr/>
        </p:nvSpPr>
        <p:spPr>
          <a:xfrm>
            <a:off x="1196437" y="4241680"/>
            <a:ext cx="120183" cy="272474"/>
          </a:xfrm>
          <a:custGeom>
            <a:avLst/>
            <a:gdLst>
              <a:gd name="connsiteX0" fmla="*/ 86531 w 120183"/>
              <a:gd name="connsiteY0" fmla="*/ 0 h 441237"/>
              <a:gd name="connsiteX1" fmla="*/ 432 w 120183"/>
              <a:gd name="connsiteY1" fmla="*/ 182952 h 441237"/>
              <a:gd name="connsiteX2" fmla="*/ 118818 w 120183"/>
              <a:gd name="connsiteY2" fmla="*/ 312094 h 441237"/>
              <a:gd name="connsiteX3" fmla="*/ 54244 w 120183"/>
              <a:gd name="connsiteY3" fmla="*/ 441237 h 4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83" h="441237">
                <a:moveTo>
                  <a:pt x="86531" y="0"/>
                </a:moveTo>
                <a:cubicBezTo>
                  <a:pt x="40791" y="65468"/>
                  <a:pt x="-4949" y="130936"/>
                  <a:pt x="432" y="182952"/>
                </a:cubicBezTo>
                <a:cubicBezTo>
                  <a:pt x="5813" y="234968"/>
                  <a:pt x="109849" y="269047"/>
                  <a:pt x="118818" y="312094"/>
                </a:cubicBezTo>
                <a:cubicBezTo>
                  <a:pt x="127787" y="355141"/>
                  <a:pt x="91015" y="398189"/>
                  <a:pt x="54244" y="4412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1402647" y="4241680"/>
            <a:ext cx="120183" cy="272474"/>
          </a:xfrm>
          <a:custGeom>
            <a:avLst/>
            <a:gdLst>
              <a:gd name="connsiteX0" fmla="*/ 86531 w 120183"/>
              <a:gd name="connsiteY0" fmla="*/ 0 h 441237"/>
              <a:gd name="connsiteX1" fmla="*/ 432 w 120183"/>
              <a:gd name="connsiteY1" fmla="*/ 182952 h 441237"/>
              <a:gd name="connsiteX2" fmla="*/ 118818 w 120183"/>
              <a:gd name="connsiteY2" fmla="*/ 312094 h 441237"/>
              <a:gd name="connsiteX3" fmla="*/ 54244 w 120183"/>
              <a:gd name="connsiteY3" fmla="*/ 441237 h 4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83" h="441237">
                <a:moveTo>
                  <a:pt x="86531" y="0"/>
                </a:moveTo>
                <a:cubicBezTo>
                  <a:pt x="40791" y="65468"/>
                  <a:pt x="-4949" y="130936"/>
                  <a:pt x="432" y="182952"/>
                </a:cubicBezTo>
                <a:cubicBezTo>
                  <a:pt x="5813" y="234968"/>
                  <a:pt x="109849" y="269047"/>
                  <a:pt x="118818" y="312094"/>
                </a:cubicBezTo>
                <a:cubicBezTo>
                  <a:pt x="127787" y="355141"/>
                  <a:pt x="91015" y="398189"/>
                  <a:pt x="54244" y="4412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1599251" y="4241680"/>
            <a:ext cx="120183" cy="272474"/>
          </a:xfrm>
          <a:custGeom>
            <a:avLst/>
            <a:gdLst>
              <a:gd name="connsiteX0" fmla="*/ 86531 w 120183"/>
              <a:gd name="connsiteY0" fmla="*/ 0 h 441237"/>
              <a:gd name="connsiteX1" fmla="*/ 432 w 120183"/>
              <a:gd name="connsiteY1" fmla="*/ 182952 h 441237"/>
              <a:gd name="connsiteX2" fmla="*/ 118818 w 120183"/>
              <a:gd name="connsiteY2" fmla="*/ 312094 h 441237"/>
              <a:gd name="connsiteX3" fmla="*/ 54244 w 120183"/>
              <a:gd name="connsiteY3" fmla="*/ 441237 h 4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83" h="441237">
                <a:moveTo>
                  <a:pt x="86531" y="0"/>
                </a:moveTo>
                <a:cubicBezTo>
                  <a:pt x="40791" y="65468"/>
                  <a:pt x="-4949" y="130936"/>
                  <a:pt x="432" y="182952"/>
                </a:cubicBezTo>
                <a:cubicBezTo>
                  <a:pt x="5813" y="234968"/>
                  <a:pt x="109849" y="269047"/>
                  <a:pt x="118818" y="312094"/>
                </a:cubicBezTo>
                <a:cubicBezTo>
                  <a:pt x="127787" y="355141"/>
                  <a:pt x="91015" y="398189"/>
                  <a:pt x="54244" y="4412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04425" y="4125772"/>
            <a:ext cx="39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...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054738" y="5616276"/>
            <a:ext cx="3296631" cy="33361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OS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199127" y="4944080"/>
            <a:ext cx="2249945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tascell-fib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452925" y="3624455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latin typeface="Tahoma"/>
                <a:ea typeface="ＭＳ Ｐゴシック"/>
                <a:cs typeface="Tahoma"/>
              </a:rPr>
              <a:t>PM</a:t>
            </a:r>
            <a:endParaRPr kumimoji="1" lang="ja-JP" altLang="en-US" u="sng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5207140" y="6051187"/>
            <a:ext cx="276087" cy="276087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5629430" y="6051187"/>
            <a:ext cx="276087" cy="276087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6051720" y="6051187"/>
            <a:ext cx="276087" cy="276087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327807" y="5938850"/>
            <a:ext cx="39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...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22116" y="6006042"/>
            <a:ext cx="83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Tahoma"/>
                <a:ea typeface="ＭＳ Ｐゴシック"/>
                <a:cs typeface="Tahoma"/>
              </a:rPr>
              <a:t>pCPUs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43" name="フリーフォーム 42"/>
          <p:cNvSpPr/>
          <p:nvPr/>
        </p:nvSpPr>
        <p:spPr>
          <a:xfrm>
            <a:off x="5357620" y="4992414"/>
            <a:ext cx="120183" cy="272474"/>
          </a:xfrm>
          <a:custGeom>
            <a:avLst/>
            <a:gdLst>
              <a:gd name="connsiteX0" fmla="*/ 86531 w 120183"/>
              <a:gd name="connsiteY0" fmla="*/ 0 h 441237"/>
              <a:gd name="connsiteX1" fmla="*/ 432 w 120183"/>
              <a:gd name="connsiteY1" fmla="*/ 182952 h 441237"/>
              <a:gd name="connsiteX2" fmla="*/ 118818 w 120183"/>
              <a:gd name="connsiteY2" fmla="*/ 312094 h 441237"/>
              <a:gd name="connsiteX3" fmla="*/ 54244 w 120183"/>
              <a:gd name="connsiteY3" fmla="*/ 441237 h 4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83" h="441237">
                <a:moveTo>
                  <a:pt x="86531" y="0"/>
                </a:moveTo>
                <a:cubicBezTo>
                  <a:pt x="40791" y="65468"/>
                  <a:pt x="-4949" y="130936"/>
                  <a:pt x="432" y="182952"/>
                </a:cubicBezTo>
                <a:cubicBezTo>
                  <a:pt x="5813" y="234968"/>
                  <a:pt x="109849" y="269047"/>
                  <a:pt x="118818" y="312094"/>
                </a:cubicBezTo>
                <a:cubicBezTo>
                  <a:pt x="127787" y="355141"/>
                  <a:pt x="91015" y="398189"/>
                  <a:pt x="54244" y="4412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>
            <a:off x="5563830" y="4992414"/>
            <a:ext cx="120183" cy="272474"/>
          </a:xfrm>
          <a:custGeom>
            <a:avLst/>
            <a:gdLst>
              <a:gd name="connsiteX0" fmla="*/ 86531 w 120183"/>
              <a:gd name="connsiteY0" fmla="*/ 0 h 441237"/>
              <a:gd name="connsiteX1" fmla="*/ 432 w 120183"/>
              <a:gd name="connsiteY1" fmla="*/ 182952 h 441237"/>
              <a:gd name="connsiteX2" fmla="*/ 118818 w 120183"/>
              <a:gd name="connsiteY2" fmla="*/ 312094 h 441237"/>
              <a:gd name="connsiteX3" fmla="*/ 54244 w 120183"/>
              <a:gd name="connsiteY3" fmla="*/ 441237 h 4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83" h="441237">
                <a:moveTo>
                  <a:pt x="86531" y="0"/>
                </a:moveTo>
                <a:cubicBezTo>
                  <a:pt x="40791" y="65468"/>
                  <a:pt x="-4949" y="130936"/>
                  <a:pt x="432" y="182952"/>
                </a:cubicBezTo>
                <a:cubicBezTo>
                  <a:pt x="5813" y="234968"/>
                  <a:pt x="109849" y="269047"/>
                  <a:pt x="118818" y="312094"/>
                </a:cubicBezTo>
                <a:cubicBezTo>
                  <a:pt x="127787" y="355141"/>
                  <a:pt x="91015" y="398189"/>
                  <a:pt x="54244" y="4412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>
            <a:off x="5760434" y="4992414"/>
            <a:ext cx="120183" cy="272474"/>
          </a:xfrm>
          <a:custGeom>
            <a:avLst/>
            <a:gdLst>
              <a:gd name="connsiteX0" fmla="*/ 86531 w 120183"/>
              <a:gd name="connsiteY0" fmla="*/ 0 h 441237"/>
              <a:gd name="connsiteX1" fmla="*/ 432 w 120183"/>
              <a:gd name="connsiteY1" fmla="*/ 182952 h 441237"/>
              <a:gd name="connsiteX2" fmla="*/ 118818 w 120183"/>
              <a:gd name="connsiteY2" fmla="*/ 312094 h 441237"/>
              <a:gd name="connsiteX3" fmla="*/ 54244 w 120183"/>
              <a:gd name="connsiteY3" fmla="*/ 441237 h 4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83" h="441237">
                <a:moveTo>
                  <a:pt x="86531" y="0"/>
                </a:moveTo>
                <a:cubicBezTo>
                  <a:pt x="40791" y="65468"/>
                  <a:pt x="-4949" y="130936"/>
                  <a:pt x="432" y="182952"/>
                </a:cubicBezTo>
                <a:cubicBezTo>
                  <a:pt x="5813" y="234968"/>
                  <a:pt x="109849" y="269047"/>
                  <a:pt x="118818" y="312094"/>
                </a:cubicBezTo>
                <a:cubicBezTo>
                  <a:pt x="127787" y="355141"/>
                  <a:pt x="91015" y="398189"/>
                  <a:pt x="54244" y="4412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865608" y="4876506"/>
            <a:ext cx="39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...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5568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90"/>
    </mc:Choice>
    <mc:Fallback xmlns="">
      <p:transition xmlns:p14="http://schemas.microsoft.com/office/powerpoint/2010/main" spd="slow" advTm="253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between VM and PM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Scalability in a VM was strange</a:t>
            </a:r>
          </a:p>
          <a:p>
            <a:pPr lvl="1"/>
            <a:r>
              <a:rPr kumimoji="1" lang="en-US" altLang="ja-JP" dirty="0" smtClean="0"/>
              <a:t>Steeply slow down in 4 threads</a:t>
            </a:r>
          </a:p>
          <a:p>
            <a:pPr lvl="1"/>
            <a:r>
              <a:rPr lang="en-US" altLang="ja-JP" dirty="0" smtClean="0"/>
              <a:t>Scale well again in more than 8 threads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1099451871"/>
              </p:ext>
            </p:extLst>
          </p:nvPr>
        </p:nvGraphicFramePr>
        <p:xfrm>
          <a:off x="1595120" y="2979972"/>
          <a:ext cx="5506720" cy="378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角丸四角形吹き出し 3"/>
          <p:cNvSpPr/>
          <p:nvPr/>
        </p:nvSpPr>
        <p:spPr>
          <a:xfrm>
            <a:off x="7009987" y="3239492"/>
            <a:ext cx="1600613" cy="912856"/>
          </a:xfrm>
          <a:prstGeom prst="wedgeRoundRectCallout">
            <a:avLst>
              <a:gd name="adj1" fmla="val -117353"/>
              <a:gd name="adj2" fmla="val 79904"/>
              <a:gd name="adj3" fmla="val 16667"/>
            </a:avLst>
          </a:prstGeom>
          <a:solidFill>
            <a:srgbClr val="FFFFFF"/>
          </a:solidFill>
          <a:ln w="19050" cmpd="sng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  <a:latin typeface="Tahoma"/>
                <a:cs typeface="Tahoma"/>
              </a:rPr>
              <a:t>72% longer in 8 threads</a:t>
            </a:r>
            <a:endParaRPr kumimoji="1" lang="ja-JP" altLang="en-US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770783" y="4152348"/>
            <a:ext cx="1027043" cy="9206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6118086" y="4494697"/>
            <a:ext cx="342349" cy="30921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9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88"/>
    </mc:Choice>
    <mc:Fallback xmlns="">
      <p:transition xmlns:p14="http://schemas.microsoft.com/office/powerpoint/2010/main" spd="slow" advTm="502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Identify Problematic Scheduler(s)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examined which scheduler causes the strange scalability</a:t>
            </a:r>
          </a:p>
          <a:p>
            <a:pPr lvl="1"/>
            <a:r>
              <a:rPr lang="en-US" altLang="ja-JP" dirty="0" smtClean="0"/>
              <a:t>To use only the vCPU scheduler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We assigned each thread to a different </a:t>
            </a:r>
            <a:r>
              <a:rPr lang="en-US" altLang="ja-JP" dirty="0" err="1" smtClean="0"/>
              <a:t>vCPU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To use only the thread scheduler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We assigned </a:t>
            </a:r>
            <a:r>
              <a:rPr lang="en-US" altLang="ja-JP" dirty="0" err="1" smtClean="0"/>
              <a:t>pCPUs</a:t>
            </a:r>
            <a:r>
              <a:rPr lang="en-US" altLang="ja-JP" dirty="0" smtClean="0"/>
              <a:t> to </a:t>
            </a:r>
            <a:r>
              <a:rPr lang="en-US" altLang="ja-JP" dirty="0" err="1" smtClean="0"/>
              <a:t>vCPUs</a:t>
            </a:r>
            <a:r>
              <a:rPr lang="en-US" altLang="ja-JP" dirty="0" smtClean="0"/>
              <a:t> one by one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69134" y="5864086"/>
            <a:ext cx="4199061" cy="33361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Tahoma"/>
                <a:cs typeface="Tahoma"/>
              </a:rPr>
              <a:t>vCPU</a:t>
            </a:r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 scheduler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69134" y="4304118"/>
            <a:ext cx="2588163" cy="1436872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8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721535" y="4930602"/>
            <a:ext cx="2241933" cy="33361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ahoma"/>
                <a:cs typeface="Tahoma"/>
              </a:rPr>
              <a:t>thread scheduler</a:t>
            </a:r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713523" y="4441156"/>
            <a:ext cx="2249945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13597" y="4304118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VM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2721536" y="5376556"/>
            <a:ext cx="276087" cy="276087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143826" y="5376556"/>
            <a:ext cx="276087" cy="276087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566116" y="5376556"/>
            <a:ext cx="276087" cy="276087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842203" y="5264219"/>
            <a:ext cx="39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...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36512" y="5331411"/>
            <a:ext cx="81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Tahoma"/>
                <a:ea typeface="ＭＳ Ｐゴシック"/>
                <a:cs typeface="Tahoma"/>
              </a:rPr>
              <a:t>vCPUs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2721536" y="6298997"/>
            <a:ext cx="276087" cy="276087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3143826" y="6298997"/>
            <a:ext cx="276087" cy="276087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3566116" y="6298997"/>
            <a:ext cx="276087" cy="276087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42203" y="6186660"/>
            <a:ext cx="39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...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236512" y="6253852"/>
            <a:ext cx="83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Tahoma"/>
                <a:ea typeface="ＭＳ Ｐゴシック"/>
                <a:cs typeface="Tahoma"/>
              </a:rPr>
              <a:t>pCPUs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38" name="フリーフォーム 37"/>
          <p:cNvSpPr/>
          <p:nvPr/>
        </p:nvSpPr>
        <p:spPr>
          <a:xfrm>
            <a:off x="2962878" y="4487632"/>
            <a:ext cx="120183" cy="272474"/>
          </a:xfrm>
          <a:custGeom>
            <a:avLst/>
            <a:gdLst>
              <a:gd name="connsiteX0" fmla="*/ 86531 w 120183"/>
              <a:gd name="connsiteY0" fmla="*/ 0 h 441237"/>
              <a:gd name="connsiteX1" fmla="*/ 432 w 120183"/>
              <a:gd name="connsiteY1" fmla="*/ 182952 h 441237"/>
              <a:gd name="connsiteX2" fmla="*/ 118818 w 120183"/>
              <a:gd name="connsiteY2" fmla="*/ 312094 h 441237"/>
              <a:gd name="connsiteX3" fmla="*/ 54244 w 120183"/>
              <a:gd name="connsiteY3" fmla="*/ 441237 h 4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83" h="441237">
                <a:moveTo>
                  <a:pt x="86531" y="0"/>
                </a:moveTo>
                <a:cubicBezTo>
                  <a:pt x="40791" y="65468"/>
                  <a:pt x="-4949" y="130936"/>
                  <a:pt x="432" y="182952"/>
                </a:cubicBezTo>
                <a:cubicBezTo>
                  <a:pt x="5813" y="234968"/>
                  <a:pt x="109849" y="269047"/>
                  <a:pt x="118818" y="312094"/>
                </a:cubicBezTo>
                <a:cubicBezTo>
                  <a:pt x="127787" y="355141"/>
                  <a:pt x="91015" y="398189"/>
                  <a:pt x="54244" y="4412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/>
          <p:nvPr/>
        </p:nvSpPr>
        <p:spPr>
          <a:xfrm>
            <a:off x="3169088" y="4487632"/>
            <a:ext cx="120183" cy="272474"/>
          </a:xfrm>
          <a:custGeom>
            <a:avLst/>
            <a:gdLst>
              <a:gd name="connsiteX0" fmla="*/ 86531 w 120183"/>
              <a:gd name="connsiteY0" fmla="*/ 0 h 441237"/>
              <a:gd name="connsiteX1" fmla="*/ 432 w 120183"/>
              <a:gd name="connsiteY1" fmla="*/ 182952 h 441237"/>
              <a:gd name="connsiteX2" fmla="*/ 118818 w 120183"/>
              <a:gd name="connsiteY2" fmla="*/ 312094 h 441237"/>
              <a:gd name="connsiteX3" fmla="*/ 54244 w 120183"/>
              <a:gd name="connsiteY3" fmla="*/ 441237 h 4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83" h="441237">
                <a:moveTo>
                  <a:pt x="86531" y="0"/>
                </a:moveTo>
                <a:cubicBezTo>
                  <a:pt x="40791" y="65468"/>
                  <a:pt x="-4949" y="130936"/>
                  <a:pt x="432" y="182952"/>
                </a:cubicBezTo>
                <a:cubicBezTo>
                  <a:pt x="5813" y="234968"/>
                  <a:pt x="109849" y="269047"/>
                  <a:pt x="118818" y="312094"/>
                </a:cubicBezTo>
                <a:cubicBezTo>
                  <a:pt x="127787" y="355141"/>
                  <a:pt x="91015" y="398189"/>
                  <a:pt x="54244" y="4412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012241" y="4441156"/>
            <a:ext cx="84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thread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  <p:sp>
        <p:nvSpPr>
          <p:cNvPr id="41" name="フリーフォーム 40"/>
          <p:cNvSpPr/>
          <p:nvPr/>
        </p:nvSpPr>
        <p:spPr>
          <a:xfrm>
            <a:off x="3365692" y="4487632"/>
            <a:ext cx="120183" cy="272474"/>
          </a:xfrm>
          <a:custGeom>
            <a:avLst/>
            <a:gdLst>
              <a:gd name="connsiteX0" fmla="*/ 86531 w 120183"/>
              <a:gd name="connsiteY0" fmla="*/ 0 h 441237"/>
              <a:gd name="connsiteX1" fmla="*/ 432 w 120183"/>
              <a:gd name="connsiteY1" fmla="*/ 182952 h 441237"/>
              <a:gd name="connsiteX2" fmla="*/ 118818 w 120183"/>
              <a:gd name="connsiteY2" fmla="*/ 312094 h 441237"/>
              <a:gd name="connsiteX3" fmla="*/ 54244 w 120183"/>
              <a:gd name="connsiteY3" fmla="*/ 441237 h 44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83" h="441237">
                <a:moveTo>
                  <a:pt x="86531" y="0"/>
                </a:moveTo>
                <a:cubicBezTo>
                  <a:pt x="40791" y="65468"/>
                  <a:pt x="-4949" y="130936"/>
                  <a:pt x="432" y="182952"/>
                </a:cubicBezTo>
                <a:cubicBezTo>
                  <a:pt x="5813" y="234968"/>
                  <a:pt x="109849" y="269047"/>
                  <a:pt x="118818" y="312094"/>
                </a:cubicBezTo>
                <a:cubicBezTo>
                  <a:pt x="127787" y="355141"/>
                  <a:pt x="91015" y="398189"/>
                  <a:pt x="54244" y="4412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70866" y="4371724"/>
            <a:ext cx="39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ea typeface="ＭＳ Ｐゴシック"/>
                <a:cs typeface="Tahoma"/>
              </a:rPr>
              <a:t>...</a:t>
            </a:r>
            <a:endParaRPr kumimoji="1" lang="ja-JP" altLang="en-US" dirty="0" smtClean="0">
              <a:latin typeface="Tahoma"/>
              <a:ea typeface="ＭＳ Ｐゴシック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824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28"/>
    </mc:Choice>
    <mc:Fallback xmlns="">
      <p:transition xmlns:p14="http://schemas.microsoft.com/office/powerpoint/2010/main" spd="slow" advTm="438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|3.6|5|0.8|0.5|4.6|0.8|0.5|7.6|0.8|0.5|0.8|2|1.5|0.6|0.5|1.7|1.1|0.8|1.1|0.4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6|9.8"/>
</p:tagLst>
</file>

<file path=ppt/theme/theme1.xml><?xml version="1.0" encoding="utf-8"?>
<a:theme xmlns:a="http://schemas.openxmlformats.org/drawingml/2006/main" name="my2">
  <a:themeElements>
    <a:clrScheme name="プラザ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プラザ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プラザ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0E2FF"/>
        </a:solidFill>
        <a:ln w="19050" cmpd="sng">
          <a:solidFill>
            <a:srgbClr val="104E8B"/>
          </a:solidFill>
        </a:ln>
      </a:spPr>
      <a:bodyPr rtlCol="0" anchor="ctr"/>
      <a:lstStyle>
        <a:defPPr algn="ctr">
          <a:defRPr kumimoji="1" dirty="0" smtClean="0">
            <a:solidFill>
              <a:schemeClr val="tx1"/>
            </a:solidFill>
            <a:latin typeface="Tahoma"/>
            <a:cs typeface="Tahoma"/>
          </a:defRPr>
        </a:defPPr>
      </a:lstStyle>
      <a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Tahoma"/>
            <a:ea typeface="ＭＳ Ｐゴシック"/>
            <a:cs typeface="Tahom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プラザ">
    <a:dk1>
      <a:sysClr val="windowText" lastClr="000000"/>
    </a:dk1>
    <a:lt1>
      <a:sysClr val="window" lastClr="FFFFFF"/>
    </a:lt1>
    <a:dk2>
      <a:srgbClr val="333333"/>
    </a:dk2>
    <a:lt2>
      <a:srgbClr val="CCCCCC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D01010"/>
    </a:hlink>
    <a:folHlink>
      <a:srgbClr val="E6682E"/>
    </a:folHlink>
  </a:clrScheme>
  <a:fontScheme name="プラザ">
    <a:majorFont>
      <a:latin typeface="Century Gothic"/>
      <a:ea typeface=""/>
      <a:cs typeface=""/>
      <a:font script="Jpan" typeface="メイリオ"/>
    </a:majorFont>
    <a:minorFont>
      <a:latin typeface="Century Gothic"/>
      <a:ea typeface=""/>
      <a:cs typeface=""/>
      <a:font script="Jpan" typeface="メイリオ"/>
    </a:minorFont>
  </a:fontScheme>
  <a:fmtScheme name="プラザ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5000"/>
            </a:schemeClr>
          </a:gs>
          <a:gs pos="100000">
            <a:schemeClr val="phClr">
              <a:tint val="10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shade val="70000"/>
              <a:satMod val="120000"/>
            </a:schemeClr>
          </a:gs>
          <a:gs pos="35000">
            <a:schemeClr val="phClr">
              <a:shade val="100000"/>
              <a:satMod val="150000"/>
            </a:schemeClr>
          </a:gs>
          <a:gs pos="70000">
            <a:schemeClr val="phClr">
              <a:tint val="100000"/>
              <a:shade val="100000"/>
              <a:satMod val="200000"/>
              <a:greenMod val="100000"/>
            </a:schemeClr>
          </a:gs>
          <a:gs pos="100000">
            <a:schemeClr val="phClr">
              <a:tint val="100000"/>
              <a:shade val="100000"/>
              <a:satMod val="250000"/>
              <a:greenMod val="100000"/>
            </a:schemeClr>
          </a:gs>
        </a:gsLst>
        <a:lin ang="162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chemeClr val="phClr">
              <a:tint val="6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プラザ">
    <a:dk1>
      <a:sysClr val="windowText" lastClr="000000"/>
    </a:dk1>
    <a:lt1>
      <a:sysClr val="window" lastClr="FFFFFF"/>
    </a:lt1>
    <a:dk2>
      <a:srgbClr val="333333"/>
    </a:dk2>
    <a:lt2>
      <a:srgbClr val="CCCCCC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D01010"/>
    </a:hlink>
    <a:folHlink>
      <a:srgbClr val="E6682E"/>
    </a:folHlink>
  </a:clrScheme>
  <a:fontScheme name="プラザ">
    <a:majorFont>
      <a:latin typeface="Century Gothic"/>
      <a:ea typeface=""/>
      <a:cs typeface=""/>
      <a:font script="Jpan" typeface="メイリオ"/>
    </a:majorFont>
    <a:minorFont>
      <a:latin typeface="Century Gothic"/>
      <a:ea typeface=""/>
      <a:cs typeface=""/>
      <a:font script="Jpan" typeface="メイリオ"/>
    </a:minorFont>
  </a:fontScheme>
  <a:fmtScheme name="プラザ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5000"/>
            </a:schemeClr>
          </a:gs>
          <a:gs pos="100000">
            <a:schemeClr val="phClr">
              <a:tint val="10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shade val="70000"/>
              <a:satMod val="120000"/>
            </a:schemeClr>
          </a:gs>
          <a:gs pos="35000">
            <a:schemeClr val="phClr">
              <a:shade val="100000"/>
              <a:satMod val="150000"/>
            </a:schemeClr>
          </a:gs>
          <a:gs pos="70000">
            <a:schemeClr val="phClr">
              <a:tint val="100000"/>
              <a:shade val="100000"/>
              <a:satMod val="200000"/>
              <a:greenMod val="100000"/>
            </a:schemeClr>
          </a:gs>
          <a:gs pos="100000">
            <a:schemeClr val="phClr">
              <a:tint val="100000"/>
              <a:shade val="100000"/>
              <a:satMod val="250000"/>
              <a:greenMod val="100000"/>
            </a:schemeClr>
          </a:gs>
        </a:gsLst>
        <a:lin ang="162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chemeClr val="phClr">
              <a:tint val="6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プラザ">
    <a:dk1>
      <a:sysClr val="windowText" lastClr="000000"/>
    </a:dk1>
    <a:lt1>
      <a:sysClr val="window" lastClr="FFFFFF"/>
    </a:lt1>
    <a:dk2>
      <a:srgbClr val="333333"/>
    </a:dk2>
    <a:lt2>
      <a:srgbClr val="CCCCCC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D01010"/>
    </a:hlink>
    <a:folHlink>
      <a:srgbClr val="E6682E"/>
    </a:folHlink>
  </a:clrScheme>
  <a:fontScheme name="プラザ">
    <a:majorFont>
      <a:latin typeface="Century Gothic"/>
      <a:ea typeface=""/>
      <a:cs typeface=""/>
      <a:font script="Jpan" typeface="メイリオ"/>
    </a:majorFont>
    <a:minorFont>
      <a:latin typeface="Century Gothic"/>
      <a:ea typeface=""/>
      <a:cs typeface=""/>
      <a:font script="Jpan" typeface="メイリオ"/>
    </a:minorFont>
  </a:fontScheme>
  <a:fmtScheme name="プラザ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5000"/>
            </a:schemeClr>
          </a:gs>
          <a:gs pos="100000">
            <a:schemeClr val="phClr">
              <a:tint val="10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shade val="70000"/>
              <a:satMod val="120000"/>
            </a:schemeClr>
          </a:gs>
          <a:gs pos="35000">
            <a:schemeClr val="phClr">
              <a:shade val="100000"/>
              <a:satMod val="150000"/>
            </a:schemeClr>
          </a:gs>
          <a:gs pos="70000">
            <a:schemeClr val="phClr">
              <a:tint val="100000"/>
              <a:shade val="100000"/>
              <a:satMod val="200000"/>
              <a:greenMod val="100000"/>
            </a:schemeClr>
          </a:gs>
          <a:gs pos="100000">
            <a:schemeClr val="phClr">
              <a:tint val="100000"/>
              <a:shade val="100000"/>
              <a:satMod val="250000"/>
              <a:greenMod val="100000"/>
            </a:schemeClr>
          </a:gs>
        </a:gsLst>
        <a:lin ang="162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chemeClr val="phClr">
              <a:tint val="6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my2.thmx</Template>
  <TotalTime>66926</TotalTime>
  <Words>3563</Words>
  <Application>Microsoft Macintosh PowerPoint</Application>
  <PresentationFormat>画面に合わせる (4:3)</PresentationFormat>
  <Paragraphs>504</Paragraphs>
  <Slides>25</Slides>
  <Notes>25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my2</vt:lpstr>
      <vt:lpstr>Analysis of the Impact of CPU Virtualization on Parallel Applications in Xen</vt:lpstr>
      <vt:lpstr>Parallel Applications in VMs</vt:lpstr>
      <vt:lpstr>CPU Virtualization</vt:lpstr>
      <vt:lpstr>vCPU Scheduling</vt:lpstr>
      <vt:lpstr>Impact of CPU Virtualization</vt:lpstr>
      <vt:lpstr>Experimental Setup</vt:lpstr>
      <vt:lpstr>Virtualization Overhead</vt:lpstr>
      <vt:lpstr>Comparison between VM and PM</vt:lpstr>
      <vt:lpstr>Identify Problematic Scheduler(s)</vt:lpstr>
      <vt:lpstr>Problematic Scheduler</vt:lpstr>
      <vt:lpstr>Change pCPU Distribution</vt:lpstr>
      <vt:lpstr>Impact of pCPU Distribution</vt:lpstr>
      <vt:lpstr>pCPU Usage</vt:lpstr>
      <vt:lpstr>pCPU Conflicts</vt:lpstr>
      <vt:lpstr>Competing Modules</vt:lpstr>
      <vt:lpstr>Changes of pCPU Usage</vt:lpstr>
      <vt:lpstr>Changes of pCPU Usage</vt:lpstr>
      <vt:lpstr>Root Cause</vt:lpstr>
      <vt:lpstr>Disable vCPU/Node Affinities</vt:lpstr>
      <vt:lpstr>Optimal vCPU Affinity</vt:lpstr>
      <vt:lpstr>Competing Modules Reduced</vt:lpstr>
      <vt:lpstr>Other Parallel Applications</vt:lpstr>
      <vt:lpstr>Causes of Degradation in 0-16</vt:lpstr>
      <vt:lpstr>Related Work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Kourai Kenichi</dc:creator>
  <cp:lastModifiedBy>Kourai Kenichi</cp:lastModifiedBy>
  <cp:revision>1926</cp:revision>
  <dcterms:created xsi:type="dcterms:W3CDTF">2012-11-30T01:40:32Z</dcterms:created>
  <dcterms:modified xsi:type="dcterms:W3CDTF">2015-08-21T04:57:09Z</dcterms:modified>
</cp:coreProperties>
</file>