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notesSlides/notesSlide19.xml" ContentType="application/vnd.openxmlformats-officedocument.presentationml.notesSlide+xml"/>
  <Override PartName="/ppt/charts/chart2.xml" ContentType="application/vnd.openxmlformats-officedocument.drawingml.chart+xml"/>
  <Override PartName="/ppt/notesSlides/notesSlide2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  <p:sldId id="267" r:id="rId13"/>
    <p:sldId id="280" r:id="rId14"/>
    <p:sldId id="266" r:id="rId15"/>
    <p:sldId id="269" r:id="rId16"/>
    <p:sldId id="279" r:id="rId17"/>
    <p:sldId id="270" r:id="rId18"/>
    <p:sldId id="271" r:id="rId19"/>
    <p:sldId id="277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BC8F"/>
    <a:srgbClr val="CDBE70"/>
    <a:srgbClr val="A2CD5A"/>
    <a:srgbClr val="6E8B3D"/>
    <a:srgbClr val="104E8B"/>
    <a:srgbClr val="B0E2FF"/>
    <a:srgbClr val="66CCFF"/>
    <a:srgbClr val="99FFFF"/>
    <a:srgbClr val="99CCFF"/>
    <a:srgbClr val="A7F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940" autoAdjust="0"/>
  </p:normalViewPr>
  <p:slideViewPr>
    <p:cSldViewPr snapToGrid="0" snapToObjects="1">
      <p:cViewPr varScale="1">
        <p:scale>
          <a:sx n="88" d="100"/>
          <a:sy n="88" d="100"/>
        </p:scale>
        <p:origin x="-9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1016" y="1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 Xen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HVM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1.75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SCCrypt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HVM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7272984"/>
        <c:axId val="-2117823576"/>
      </c:barChart>
      <c:catAx>
        <c:axId val="-2117272984"/>
        <c:scaling>
          <c:orientation val="minMax"/>
        </c:scaling>
        <c:delete val="1"/>
        <c:axPos val="b"/>
        <c:majorTickMark val="out"/>
        <c:minorTickMark val="none"/>
        <c:tickLblPos val="nextTo"/>
        <c:crossAx val="-2117823576"/>
        <c:crosses val="autoZero"/>
        <c:auto val="1"/>
        <c:lblAlgn val="ctr"/>
        <c:lblOffset val="100"/>
        <c:noMultiLvlLbl val="0"/>
      </c:catAx>
      <c:valAx>
        <c:axId val="-2117823576"/>
        <c:scaling>
          <c:orientation val="minMax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response time (</a:t>
                </a:r>
                <a:r>
                  <a:rPr lang="en-US" altLang="ja-JP" dirty="0" err="1" smtClean="0"/>
                  <a:t>ms</a:t>
                </a:r>
                <a:r>
                  <a:rPr lang="en-US" altLang="ja-JP" dirty="0" smtClean="0"/>
                  <a:t>)</a:t>
                </a:r>
                <a:endParaRPr lang="ja-JP" altLang="en-US" dirty="0"/>
              </a:p>
            </c:rich>
          </c:tx>
          <c:layout>
            <c:manualLayout>
              <c:xMode val="edge"/>
              <c:yMode val="edge"/>
              <c:x val="0.0377308730640645"/>
              <c:y val="0.144571316309613"/>
            </c:manualLayout>
          </c:layout>
          <c:overlay val="0"/>
        </c:title>
        <c:numFmt formatCode="#,##0.0_);[Red]\(#,##0.0\)" sourceLinked="0"/>
        <c:majorTickMark val="out"/>
        <c:minorTickMark val="none"/>
        <c:tickLblPos val="nextTo"/>
        <c:crossAx val="-2117272984"/>
        <c:crosses val="autoZero"/>
        <c:crossBetween val="between"/>
      </c:valAx>
    </c:plotArea>
    <c:legend>
      <c:legendPos val="t"/>
      <c:layout/>
      <c:overlay val="0"/>
      <c:spPr>
        <a:ln>
          <a:solidFill>
            <a:srgbClr val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 Xen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HVM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39.3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SCCrypt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HVM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393688"/>
        <c:axId val="2078600520"/>
      </c:barChart>
      <c:catAx>
        <c:axId val="-2132393688"/>
        <c:scaling>
          <c:orientation val="minMax"/>
        </c:scaling>
        <c:delete val="1"/>
        <c:axPos val="b"/>
        <c:majorTickMark val="out"/>
        <c:minorTickMark val="none"/>
        <c:tickLblPos val="nextTo"/>
        <c:crossAx val="2078600520"/>
        <c:crosses val="autoZero"/>
        <c:auto val="1"/>
        <c:lblAlgn val="ctr"/>
        <c:lblOffset val="100"/>
        <c:noMultiLvlLbl val="0"/>
      </c:catAx>
      <c:valAx>
        <c:axId val="2078600520"/>
        <c:scaling>
          <c:orientation val="minMax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throughput (cps)</a:t>
                </a:r>
                <a:endParaRPr lang="ja-JP" altLang="en-US" dirty="0"/>
              </a:p>
            </c:rich>
          </c:tx>
          <c:layout>
            <c:manualLayout>
              <c:xMode val="edge"/>
              <c:yMode val="edge"/>
              <c:x val="0.0395246035270502"/>
              <c:y val="0.1843281977808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-2132393688"/>
        <c:crosses val="autoZero"/>
        <c:crossBetween val="between"/>
      </c:valAx>
    </c:plotArea>
    <c:legend>
      <c:legendPos val="t"/>
      <c:layout/>
      <c:overlay val="0"/>
      <c:spPr>
        <a:ln>
          <a:solidFill>
            <a:srgbClr val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 Xen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HVM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19.8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SCCrypt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HVM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18.97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07681768"/>
        <c:axId val="-2007592328"/>
      </c:barChart>
      <c:catAx>
        <c:axId val="-2007681768"/>
        <c:scaling>
          <c:orientation val="minMax"/>
        </c:scaling>
        <c:delete val="1"/>
        <c:axPos val="b"/>
        <c:majorTickMark val="out"/>
        <c:minorTickMark val="none"/>
        <c:tickLblPos val="nextTo"/>
        <c:crossAx val="-2007592328"/>
        <c:crosses val="autoZero"/>
        <c:auto val="1"/>
        <c:lblAlgn val="ctr"/>
        <c:lblOffset val="100"/>
        <c:noMultiLvlLbl val="0"/>
      </c:catAx>
      <c:valAx>
        <c:axId val="-2007592328"/>
        <c:scaling>
          <c:orientation val="minMax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CPU utilization (%)</a:t>
                </a:r>
                <a:endParaRPr lang="ja-JP" altLang="en-US" dirty="0"/>
              </a:p>
            </c:rich>
          </c:tx>
          <c:layout>
            <c:manualLayout>
              <c:xMode val="edge"/>
              <c:yMode val="edge"/>
              <c:x val="0.0393289354483773"/>
              <c:y val="0.13899871993111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-2007681768"/>
        <c:crosses val="autoZero"/>
        <c:crossBetween val="between"/>
      </c:valAx>
    </c:plotArea>
    <c:legend>
      <c:legendPos val="t"/>
      <c:layout/>
      <c:overlay val="0"/>
      <c:spPr>
        <a:ln>
          <a:solidFill>
            <a:srgbClr val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 Xen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HVM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SCCrypt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HVM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07559112"/>
        <c:axId val="-2135035768"/>
      </c:barChart>
      <c:catAx>
        <c:axId val="-2007559112"/>
        <c:scaling>
          <c:orientation val="minMax"/>
        </c:scaling>
        <c:delete val="1"/>
        <c:axPos val="b"/>
        <c:majorTickMark val="out"/>
        <c:minorTickMark val="none"/>
        <c:tickLblPos val="nextTo"/>
        <c:crossAx val="-2135035768"/>
        <c:crosses val="autoZero"/>
        <c:auto val="1"/>
        <c:lblAlgn val="ctr"/>
        <c:lblOffset val="100"/>
        <c:noMultiLvlLbl val="0"/>
      </c:catAx>
      <c:valAx>
        <c:axId val="-2135035768"/>
        <c:scaling>
          <c:orientation val="minMax"/>
          <c:max val="1.5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 dirty="0" smtClean="0"/>
                  <a:t>CPU utilization (%)</a:t>
                </a:r>
                <a:endParaRPr lang="ja-JP" altLang="en-US" dirty="0"/>
              </a:p>
            </c:rich>
          </c:tx>
          <c:layout>
            <c:manualLayout>
              <c:xMode val="edge"/>
              <c:yMode val="edge"/>
              <c:x val="0.038648650293622"/>
              <c:y val="0.165295786289695"/>
            </c:manualLayout>
          </c:layout>
          <c:overlay val="0"/>
        </c:title>
        <c:numFmt formatCode="#,##0.0_);[Red]\(#,##0.0\)" sourceLinked="0"/>
        <c:majorTickMark val="out"/>
        <c:minorTickMark val="none"/>
        <c:tickLblPos val="nextTo"/>
        <c:crossAx val="-2007559112"/>
        <c:crosses val="autoZero"/>
        <c:crossBetween val="between"/>
      </c:valAx>
    </c:plotArea>
    <c:legend>
      <c:legendPos val="t"/>
      <c:layout/>
      <c:overlay val="0"/>
      <c:spPr>
        <a:ln>
          <a:solidFill>
            <a:srgbClr val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 Xen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0.0</c:v>
                </c:pt>
                <c:pt idx="1">
                  <c:v>10.0</c:v>
                </c:pt>
                <c:pt idx="2">
                  <c:v>100.0</c:v>
                </c:pt>
                <c:pt idx="3">
                  <c:v>1000.0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13.6</c:v>
                </c:pt>
                <c:pt idx="1">
                  <c:v>16.3</c:v>
                </c:pt>
                <c:pt idx="2">
                  <c:v>20.1</c:v>
                </c:pt>
                <c:pt idx="3">
                  <c:v>21.6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SCCrypt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0.0</c:v>
                </c:pt>
                <c:pt idx="1">
                  <c:v>10.0</c:v>
                </c:pt>
                <c:pt idx="2">
                  <c:v>100.0</c:v>
                </c:pt>
                <c:pt idx="3">
                  <c:v>1000.0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13.6</c:v>
                </c:pt>
                <c:pt idx="1">
                  <c:v>15.8</c:v>
                </c:pt>
                <c:pt idx="2">
                  <c:v>19.0</c:v>
                </c:pt>
                <c:pt idx="3">
                  <c:v>22.9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11596728"/>
        <c:axId val="-2012169272"/>
      </c:barChart>
      <c:catAx>
        <c:axId val="-2011596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output rate (cps)</a:t>
                </a:r>
                <a:endParaRPr lang="ja-JP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12169272"/>
        <c:crosses val="autoZero"/>
        <c:auto val="1"/>
        <c:lblAlgn val="ctr"/>
        <c:lblOffset val="100"/>
        <c:noMultiLvlLbl val="0"/>
      </c:catAx>
      <c:valAx>
        <c:axId val="-20121692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CPU utilization (%)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0.0404199491772562"/>
              <c:y val="0.13865665631406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-2011596728"/>
        <c:crosses val="autoZero"/>
        <c:crossBetween val="between"/>
      </c:valAx>
    </c:plotArea>
    <c:legend>
      <c:legendPos val="t"/>
      <c:layout/>
      <c:overlay val="0"/>
      <c:spPr>
        <a:ln>
          <a:solidFill>
            <a:srgbClr val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vanilla Xen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0.0</c:v>
                </c:pt>
                <c:pt idx="1">
                  <c:v>10.0</c:v>
                </c:pt>
                <c:pt idx="2">
                  <c:v>100.0</c:v>
                </c:pt>
                <c:pt idx="3">
                  <c:v>1000.0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</c:v>
                </c:pt>
                <c:pt idx="1">
                  <c:v>17.5</c:v>
                </c:pt>
                <c:pt idx="2">
                  <c:v>70.3</c:v>
                </c:pt>
                <c:pt idx="3">
                  <c:v>102.5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SCCrypt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0.0</c:v>
                </c:pt>
                <c:pt idx="1">
                  <c:v>10.0</c:v>
                </c:pt>
                <c:pt idx="2">
                  <c:v>100.0</c:v>
                </c:pt>
                <c:pt idx="3">
                  <c:v>1000.0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0.1</c:v>
                </c:pt>
                <c:pt idx="1">
                  <c:v>16.9</c:v>
                </c:pt>
                <c:pt idx="2">
                  <c:v>69.9</c:v>
                </c:pt>
                <c:pt idx="3">
                  <c:v>102.2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07538184"/>
        <c:axId val="-2007532808"/>
      </c:barChart>
      <c:catAx>
        <c:axId val="-20075381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output rate (cps)</a:t>
                </a:r>
                <a:endParaRPr lang="ja-JP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07532808"/>
        <c:crosses val="autoZero"/>
        <c:auto val="1"/>
        <c:lblAlgn val="ctr"/>
        <c:lblOffset val="100"/>
        <c:noMultiLvlLbl val="0"/>
      </c:catAx>
      <c:valAx>
        <c:axId val="-20075328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CPU utilization (%)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0.0369509036409509"/>
              <c:y val="0.14247610065408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-2007538184"/>
        <c:crosses val="autoZero"/>
        <c:crossBetween val="between"/>
      </c:valAx>
    </c:plotArea>
    <c:legend>
      <c:legendPos val="t"/>
      <c:layout/>
      <c:overlay val="0"/>
      <c:spPr>
        <a:ln>
          <a:solidFill>
            <a:srgbClr val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>
          <a:latin typeface="Tahoma"/>
          <a:cs typeface="Tahoma"/>
        </a:defRPr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1360F-732F-D54E-83DD-CD17C6A7297F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A6AD0-6DF8-554B-9CFF-B9D6BADA62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2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I'm Kenichi Kourai from Kyushu Institute of Technology.</a:t>
            </a:r>
          </a:p>
          <a:p>
            <a:r>
              <a:rPr kumimoji="1" lang="en-US" altLang="ja-JP" sz="1200" baseline="0" dirty="0" smtClean="0">
                <a:solidFill>
                  <a:schemeClr val="tx1"/>
                </a:solidFill>
              </a:rPr>
              <a:t>I'm </a:t>
            </a:r>
            <a:r>
              <a:rPr kumimoji="1" lang="en-US" altLang="ja-JP" sz="1200" baseline="0" dirty="0" err="1" smtClean="0">
                <a:solidFill>
                  <a:schemeClr val="tx1"/>
                </a:solidFill>
              </a:rPr>
              <a:t>gonna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talk about secure out-of-band remote management using encrypted virtual serial consoles in </a:t>
            </a:r>
            <a:r>
              <a:rPr kumimoji="1" lang="en-US" altLang="ja-JP" sz="1200" baseline="0" dirty="0" err="1" smtClean="0">
                <a:solidFill>
                  <a:schemeClr val="tx1"/>
                </a:solidFill>
              </a:rPr>
              <a:t>IaaS</a:t>
            </a:r>
            <a:r>
              <a:rPr kumimoji="1" lang="en-US" altLang="ja-JP" sz="1200" baseline="0" dirty="0" smtClean="0">
                <a:solidFill>
                  <a:schemeClr val="tx1"/>
                </a:solidFill>
              </a:rPr>
              <a:t> clouds.</a:t>
            </a:r>
          </a:p>
          <a:p>
            <a:pPr marL="0" indent="0">
              <a:buFont typeface="Wingdings" charset="0"/>
              <a:buNone/>
            </a:pPr>
            <a:r>
              <a:rPr kumimoji="1" lang="en-US" altLang="ja-JP" sz="1200" baseline="0" dirty="0" smtClean="0">
                <a:solidFill>
                  <a:schemeClr val="tx1"/>
                </a:solidFill>
              </a:rPr>
              <a:t>This is joint work with my student, who has graduated.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1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So, our VMM identifies console inputs and outputs without the cooperation of a virtual serial device in the management VM or a serial driver in a user VM.</a:t>
            </a:r>
          </a:p>
          <a:p>
            <a:r>
              <a:rPr kumimoji="1" lang="en-US" altLang="ja-JP" dirty="0" smtClean="0"/>
              <a:t>It tracks the state of a virtual serial device only from the interaction between the device and the driver.</a:t>
            </a:r>
          </a:p>
          <a:p>
            <a:r>
              <a:rPr lang="en-US" altLang="ja-JP" dirty="0" smtClean="0"/>
              <a:t>Based on the tracked state and the knowledge of the standard of serial devices, the VMM extracts only console inputs and outputs.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2130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have implemented </a:t>
            </a: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in </a:t>
            </a:r>
            <a:r>
              <a:rPr kumimoji="1" lang="en-US" altLang="ja-JP" dirty="0" err="1" smtClean="0"/>
              <a:t>Xen</a:t>
            </a:r>
            <a:r>
              <a:rPr kumimoji="1" lang="en-US" altLang="ja-JP" dirty="0" smtClean="0"/>
              <a:t> and the </a:t>
            </a:r>
            <a:r>
              <a:rPr kumimoji="1" lang="en-US" altLang="ja-JP" dirty="0" err="1" smtClean="0"/>
              <a:t>OpenSSH</a:t>
            </a:r>
            <a:r>
              <a:rPr kumimoji="1" lang="en-US" altLang="ja-JP" dirty="0" smtClean="0"/>
              <a:t> client.</a:t>
            </a:r>
          </a:p>
          <a:p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supports HVM guests and PV guests as VM types.</a:t>
            </a:r>
          </a:p>
          <a:p>
            <a:r>
              <a:rPr lang="en-US" altLang="ja-JP" dirty="0" smtClean="0"/>
              <a:t>HVM guests emulate hardware as is, so unmodified </a:t>
            </a:r>
            <a:r>
              <a:rPr lang="en-US" altLang="ja-JP" dirty="0" err="1" smtClean="0"/>
              <a:t>OSes</a:t>
            </a:r>
            <a:r>
              <a:rPr lang="en-US" altLang="ja-JP" dirty="0" smtClean="0"/>
              <a:t> can be run.</a:t>
            </a:r>
          </a:p>
          <a:p>
            <a:r>
              <a:rPr kumimoji="1" lang="en-US" altLang="ja-JP" dirty="0" smtClean="0"/>
              <a:t>In contrast, PV guests define interfaces suited for virtualization, so virtualization overhead is small but modifications to the operating system are necessary.</a:t>
            </a:r>
          </a:p>
          <a:p>
            <a:r>
              <a:rPr kumimoji="1" lang="en-US" altLang="ja-JP" dirty="0" smtClean="0"/>
              <a:t>In this talk, we will explain the implementation only on HVM guests.</a:t>
            </a:r>
          </a:p>
          <a:p>
            <a:r>
              <a:rPr kumimoji="1" lang="en-US" altLang="ja-JP" dirty="0" smtClean="0"/>
              <a:t>For PV guests, see the paper.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0316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When the operating</a:t>
            </a:r>
            <a:r>
              <a:rPr kumimoji="1" lang="en-US" altLang="ja-JP" baseline="0" dirty="0" smtClean="0"/>
              <a:t> system</a:t>
            </a:r>
            <a:r>
              <a:rPr kumimoji="1" lang="en-US" altLang="ja-JP" dirty="0" smtClean="0"/>
              <a:t> in a user VM outputs data to a serial console, a serial driver writes the data to a serial port using the OUT instruction.</a:t>
            </a:r>
          </a:p>
          <a:p>
            <a:r>
              <a:rPr lang="en-US" altLang="ja-JP" dirty="0" smtClean="0"/>
              <a:t>At that time, the VMM traps this instruction using Intel VT-x.</a:t>
            </a:r>
          </a:p>
          <a:p>
            <a:r>
              <a:rPr lang="en-US" altLang="ja-JP" dirty="0" smtClean="0"/>
              <a:t>When it emulates the instruction, in </a:t>
            </a:r>
            <a:r>
              <a:rPr lang="en-US" altLang="ja-JP" dirty="0" err="1" smtClean="0"/>
              <a:t>SCCrypt</a:t>
            </a:r>
            <a:r>
              <a:rPr lang="en-US" altLang="ja-JP" dirty="0" smtClean="0"/>
              <a:t>, the VMM </a:t>
            </a:r>
            <a:r>
              <a:rPr lang="en-US" altLang="ja-JP" dirty="0"/>
              <a:t>encrypts the written data using </a:t>
            </a:r>
            <a:r>
              <a:rPr lang="en-US" altLang="ja-JP" dirty="0" smtClean="0"/>
              <a:t>RC4</a:t>
            </a:r>
            <a:r>
              <a:rPr lang="en-US" altLang="ja-JP" baseline="0" dirty="0" smtClean="0"/>
              <a:t> only if the specified I/O port address is 3F8.</a:t>
            </a:r>
            <a:endParaRPr lang="en-US" altLang="ja-JP" dirty="0" smtClean="0"/>
          </a:p>
          <a:p>
            <a:r>
              <a:rPr lang="en-US" altLang="ja-JP" dirty="0" smtClean="0"/>
              <a:t>A session key used for the encryption is exchanged between an SSH client and the VMM for each connection.</a:t>
            </a:r>
            <a:endParaRPr lang="en-US" altLang="ja-JP" dirty="0"/>
          </a:p>
          <a:p>
            <a:r>
              <a:rPr lang="en-US" altLang="ja-JP" dirty="0" smtClean="0"/>
              <a:t>Then the</a:t>
            </a:r>
            <a:r>
              <a:rPr lang="en-US" altLang="ja-JP" baseline="0" dirty="0" smtClean="0"/>
              <a:t> VMM</a:t>
            </a:r>
            <a:r>
              <a:rPr kumimoji="1" lang="en-US" altLang="ja-JP" dirty="0" smtClean="0"/>
              <a:t> sends the encrypted data to a virtual serial device in the management VM.</a:t>
            </a:r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5238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 VMM encrypts the written data only if several conditions are satisfied.</a:t>
            </a:r>
          </a:p>
          <a:p>
            <a:r>
              <a:rPr lang="en-US" altLang="ja-JP" dirty="0" smtClean="0"/>
              <a:t>First, the FIFO buffers in a virtual serial device must be enabled.</a:t>
            </a:r>
          </a:p>
          <a:p>
            <a:r>
              <a:rPr lang="en-US" altLang="ja-JP" dirty="0" smtClean="0"/>
              <a:t>They are enabled at boot time.</a:t>
            </a:r>
          </a:p>
          <a:p>
            <a:r>
              <a:rPr kumimoji="1" lang="en-US" altLang="ja-JP" dirty="0" smtClean="0"/>
              <a:t>Second, </a:t>
            </a:r>
            <a:r>
              <a:rPr lang="en-US" altLang="ja-JP" dirty="0" smtClean="0"/>
              <a:t>a</a:t>
            </a:r>
            <a:r>
              <a:rPr kumimoji="1" lang="en-US" altLang="ja-JP" dirty="0" smtClean="0"/>
              <a:t> virtual serial device must be neither in the </a:t>
            </a:r>
            <a:r>
              <a:rPr lang="en-US" altLang="ja-JP" dirty="0" smtClean="0"/>
              <a:t>divisor latch access mode nor the loopback mode.</a:t>
            </a:r>
          </a:p>
          <a:p>
            <a:r>
              <a:rPr lang="en-US" altLang="ja-JP" dirty="0" smtClean="0"/>
              <a:t>The divisor latch access mode is used to set the baud rate of the transmission.</a:t>
            </a:r>
          </a:p>
          <a:p>
            <a:r>
              <a:rPr lang="en-US" altLang="ja-JP" dirty="0" smtClean="0"/>
              <a:t>The loopback mode is used to test the device at boot time.</a:t>
            </a:r>
          </a:p>
          <a:p>
            <a:r>
              <a:rPr lang="en-US" altLang="ja-JP" dirty="0" smtClean="0"/>
              <a:t>To recognize the context of a virtual serial device, the VMM watches all the writes and tracks the state.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4559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When an SSH server in the management VM receives input data from an SSH client, it sends the data to a virtual serial device.</a:t>
            </a:r>
          </a:p>
          <a:p>
            <a:r>
              <a:rPr lang="en-US" altLang="ja-JP" dirty="0" smtClean="0"/>
              <a:t>A serial driver in a user VM reads the data from a serial console using the IN instruction.</a:t>
            </a:r>
          </a:p>
          <a:p>
            <a:r>
              <a:rPr lang="en-US" altLang="ja-JP" dirty="0" smtClean="0"/>
              <a:t>At that time, the VMM traps the instruction.</a:t>
            </a:r>
          </a:p>
          <a:p>
            <a:r>
              <a:rPr kumimoji="1" lang="en-US" altLang="ja-JP" dirty="0" smtClean="0"/>
              <a:t>To emulate the instruction, it communicates with a virtual serial device and receives input data from it.</a:t>
            </a:r>
          </a:p>
          <a:p>
            <a:r>
              <a:rPr lang="en-US" altLang="ja-JP" dirty="0" smtClean="0"/>
              <a:t>In </a:t>
            </a:r>
            <a:r>
              <a:rPr lang="en-US" altLang="ja-JP" dirty="0" err="1" smtClean="0"/>
              <a:t>SCCrypt</a:t>
            </a:r>
            <a:r>
              <a:rPr lang="en-US" altLang="ja-JP" dirty="0" smtClean="0"/>
              <a:t>, the VMM decrypts the received data using RC4 </a:t>
            </a:r>
            <a:r>
              <a:rPr lang="en-US" altLang="ja-JP" dirty="0"/>
              <a:t>only if </a:t>
            </a:r>
            <a:r>
              <a:rPr lang="en-US" altLang="ja-JP" dirty="0" smtClean="0"/>
              <a:t>the </a:t>
            </a:r>
            <a:r>
              <a:rPr lang="en-US" altLang="ja-JP" dirty="0"/>
              <a:t>same </a:t>
            </a:r>
            <a:r>
              <a:rPr lang="en-US" altLang="ja-JP" dirty="0" smtClean="0"/>
              <a:t>conditions as in the output delivery are satisfied.</a:t>
            </a:r>
            <a:endParaRPr lang="ja-JP" altLang="en-US" dirty="0"/>
          </a:p>
          <a:p>
            <a:r>
              <a:rPr kumimoji="1" lang="en-US" altLang="ja-JP" dirty="0" smtClean="0"/>
              <a:t>Then it returns the </a:t>
            </a:r>
            <a:r>
              <a:rPr lang="en-US" altLang="ja-JP" dirty="0" smtClean="0"/>
              <a:t>decrypted </a:t>
            </a:r>
            <a:r>
              <a:rPr kumimoji="1" lang="en-US" altLang="ja-JP" dirty="0" smtClean="0"/>
              <a:t>data to a serial driver</a:t>
            </a:r>
            <a:r>
              <a:rPr kumimoji="1" lang="en-US" altLang="ja-JP" baseline="0" dirty="0" smtClean="0"/>
              <a:t> in a user VM.</a:t>
            </a:r>
            <a:endParaRPr kumimoji="1" lang="en-US" altLang="ja-JP" dirty="0" smtClean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211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Usually, a user repeats disconnection and reconnection to a virtual serial console.</a:t>
            </a:r>
          </a:p>
          <a:p>
            <a:r>
              <a:rPr lang="en-US" altLang="ja-JP" dirty="0" smtClean="0"/>
              <a:t>While </a:t>
            </a:r>
            <a:r>
              <a:rPr lang="en-US" altLang="ja-JP" dirty="0" smtClean="0"/>
              <a:t>an SSH client is not connected to a virtual serial console, console outputs from a user VM are stored in a virtual serial device.</a:t>
            </a:r>
          </a:p>
          <a:p>
            <a:r>
              <a:rPr kumimoji="1" lang="en-US" altLang="ja-JP" dirty="0" smtClean="0"/>
              <a:t>At reconnection, such pending outputs </a:t>
            </a:r>
            <a:r>
              <a:rPr lang="en-US" altLang="ja-JP" dirty="0" smtClean="0"/>
              <a:t>are</a:t>
            </a:r>
            <a:r>
              <a:rPr kumimoji="1" lang="en-US" altLang="ja-JP" dirty="0" smtClean="0"/>
              <a:t> sent to the client.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However, the SSH client cannot decrypt pending outputs correctly.</a:t>
            </a:r>
            <a:endParaRPr kumimoji="1" lang="en-US" altLang="ja-JP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err="1" smtClean="0"/>
              <a:t>SCCrypt</a:t>
            </a:r>
            <a:r>
              <a:rPr lang="en-US" altLang="ja-JP" dirty="0" smtClean="0"/>
              <a:t> </a:t>
            </a:r>
            <a:r>
              <a:rPr lang="en-US" altLang="ja-JP" dirty="0" smtClean="0"/>
              <a:t>has encrypted the output data using an old session key,</a:t>
            </a:r>
            <a:r>
              <a:rPr lang="en-US" altLang="ja-JP" baseline="0" dirty="0" smtClean="0"/>
              <a:t> but a</a:t>
            </a:r>
            <a:r>
              <a:rPr kumimoji="1" lang="en-US" altLang="ja-JP" dirty="0" smtClean="0"/>
              <a:t> newly executed client knows only a new session key.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When an SSH client is reconnected</a:t>
            </a:r>
            <a:r>
              <a:rPr kumimoji="1" lang="en-US" altLang="ja-JP" dirty="0" smtClean="0"/>
              <a:t>, processing pending console outputs is necessary.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8169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So, the VMM re-encrypts pending outputs at reconnection.</a:t>
            </a:r>
          </a:p>
          <a:p>
            <a:r>
              <a:rPr lang="en-US" altLang="ja-JP" dirty="0" smtClean="0"/>
              <a:t>First, the VMM receives pending outputs from a virtual serial device and restores unencrypted data using an old session key stored in it.</a:t>
            </a:r>
          </a:p>
          <a:p>
            <a:r>
              <a:rPr kumimoji="1" lang="en-US" altLang="ja-JP" dirty="0" smtClean="0"/>
              <a:t>However, the VMM cannot simpl</a:t>
            </a:r>
            <a:r>
              <a:rPr lang="en-US" altLang="ja-JP" dirty="0" smtClean="0"/>
              <a:t>y </a:t>
            </a:r>
            <a:r>
              <a:rPr kumimoji="1" lang="en-US" altLang="ja-JP" dirty="0" smtClean="0"/>
              <a:t>decrypt the data because it has only the key for encryption.</a:t>
            </a:r>
          </a:p>
          <a:p>
            <a:r>
              <a:rPr lang="en-US" altLang="ja-JP" dirty="0" smtClean="0"/>
              <a:t>So </a:t>
            </a:r>
            <a:r>
              <a:rPr kumimoji="1" lang="en-US" altLang="ja-JP" dirty="0" smtClean="0"/>
              <a:t>it reverses the encryption process in RC4.</a:t>
            </a:r>
          </a:p>
          <a:p>
            <a:r>
              <a:rPr lang="en-US" altLang="ja-JP" dirty="0" smtClean="0"/>
              <a:t>When the data is decrypted, it is processed in the order of encryption like this.</a:t>
            </a:r>
          </a:p>
          <a:p>
            <a:r>
              <a:rPr lang="en-US" altLang="ja-JP" dirty="0" smtClean="0"/>
              <a:t>In contrast, in our approach, the data is processed in the reverse order like this.</a:t>
            </a:r>
            <a:endParaRPr kumimoji="1" lang="en-US" altLang="ja-JP" dirty="0" smtClean="0"/>
          </a:p>
          <a:p>
            <a:r>
              <a:rPr lang="en-US" altLang="ja-JP" dirty="0" smtClean="0"/>
              <a:t>Then, the</a:t>
            </a:r>
            <a:r>
              <a:rPr lang="en-US" altLang="ja-JP" baseline="0" dirty="0" smtClean="0"/>
              <a:t> VMM</a:t>
            </a:r>
            <a:r>
              <a:rPr lang="en-US" altLang="ja-JP" dirty="0" smtClean="0"/>
              <a:t> encrypts the data using a new session key and returns the encrypted data to the virtual serial device.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816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 conducted experiments to confirm the effectiveness of </a:t>
            </a: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 smtClean="0"/>
              <a:t>First, we measured the response time in an SSH client.</a:t>
            </a:r>
          </a:p>
          <a:p>
            <a:r>
              <a:rPr kumimoji="1" lang="en-US" altLang="ja-JP" dirty="0" smtClean="0"/>
              <a:t>Second, we measured the throughput of console outputs.</a:t>
            </a:r>
          </a:p>
          <a:p>
            <a:r>
              <a:rPr lang="en-US" altLang="ja-JP" dirty="0" smtClean="0"/>
              <a:t>Third, we measured the CPU utilization at a server host.</a:t>
            </a:r>
          </a:p>
          <a:p>
            <a:r>
              <a:rPr lang="en-US" altLang="ja-JP" dirty="0"/>
              <a:t>We compared the results </a:t>
            </a:r>
            <a:r>
              <a:rPr lang="en-US" altLang="ja-JP" dirty="0" smtClean="0"/>
              <a:t>between </a:t>
            </a:r>
            <a:r>
              <a:rPr lang="en-US" altLang="ja-JP" dirty="0" err="1"/>
              <a:t>SCCrypt</a:t>
            </a:r>
            <a:r>
              <a:rPr lang="en-US" altLang="ja-JP" dirty="0"/>
              <a:t> </a:t>
            </a:r>
            <a:r>
              <a:rPr lang="en-US" altLang="ja-JP" dirty="0" smtClean="0"/>
              <a:t>and </a:t>
            </a:r>
            <a:r>
              <a:rPr lang="en-US" altLang="ja-JP" dirty="0"/>
              <a:t>unmodified vanilla Xen for both HVM and PV guests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For the results on PV guests,</a:t>
            </a:r>
            <a:r>
              <a:rPr lang="en-US" altLang="ja-JP" baseline="0" dirty="0" smtClean="0"/>
              <a:t> s</a:t>
            </a:r>
            <a:r>
              <a:rPr lang="en-US" altLang="ja-JP" dirty="0" smtClean="0"/>
              <a:t>ee our paper.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 smtClean="0"/>
              <a:t>We used these client and server machines.</a:t>
            </a:r>
          </a:p>
          <a:p>
            <a:r>
              <a:rPr lang="en-US" altLang="ja-JP" dirty="0" smtClean="0"/>
              <a:t>In the server machine, we ran </a:t>
            </a:r>
            <a:r>
              <a:rPr lang="en-US" altLang="ja-JP" dirty="0" err="1" smtClean="0"/>
              <a:t>Xen</a:t>
            </a:r>
            <a:r>
              <a:rPr lang="en-US" altLang="ja-JP" dirty="0" smtClean="0"/>
              <a:t>, the management VM, and a user VM.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2850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examine the overhead of </a:t>
            </a: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, we measured the response time of console inputs.</a:t>
            </a:r>
          </a:p>
          <a:p>
            <a:r>
              <a:rPr lang="en-US" altLang="ja-JP" dirty="0" smtClean="0"/>
              <a:t>The response time was the time from when an SSH client sent a console input to an SSH server until it received a console output caused by its remote echo.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This figure shows the result.</a:t>
            </a:r>
            <a:endParaRPr kumimoji="1" lang="en-US" altLang="ja-JP" dirty="0" smtClean="0"/>
          </a:p>
          <a:p>
            <a:r>
              <a:rPr lang="en-US" altLang="ja-JP" dirty="0" smtClean="0"/>
              <a:t>The response time in </a:t>
            </a:r>
            <a:r>
              <a:rPr lang="en-US" altLang="ja-JP" dirty="0" err="1" smtClean="0"/>
              <a:t>SCCrypt</a:t>
            </a:r>
            <a:r>
              <a:rPr lang="en-US" altLang="ja-JP" dirty="0" smtClean="0"/>
              <a:t> was 2.9% shorter than that in vanilla </a:t>
            </a:r>
            <a:r>
              <a:rPr lang="en-US" altLang="ja-JP" dirty="0" err="1" smtClean="0"/>
              <a:t>Xen</a:t>
            </a:r>
            <a:r>
              <a:rPr lang="en-US" altLang="ja-JP" dirty="0" smtClean="0"/>
              <a:t>.</a:t>
            </a:r>
          </a:p>
          <a:p>
            <a:r>
              <a:rPr kumimoji="1" lang="en-US" altLang="ja-JP" dirty="0" smtClean="0"/>
              <a:t>It</a:t>
            </a:r>
            <a:r>
              <a:rPr kumimoji="1" lang="en-US" altLang="ja-JP" baseline="0" dirty="0" smtClean="0"/>
              <a:t> should be longer, but the</a:t>
            </a:r>
            <a:r>
              <a:rPr kumimoji="1" lang="en-US" altLang="ja-JP" dirty="0" smtClean="0"/>
              <a:t> reason is unclear.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2183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To examine the performance of </a:t>
            </a:r>
            <a:r>
              <a:rPr lang="en-US" altLang="ja-JP" dirty="0" err="1" smtClean="0"/>
              <a:t>SCCrypt</a:t>
            </a:r>
            <a:r>
              <a:rPr lang="en-US" altLang="ja-JP" dirty="0" smtClean="0"/>
              <a:t> under a heavy workload, we measured the throughput of console outputs.</a:t>
            </a:r>
          </a:p>
          <a:p>
            <a:r>
              <a:rPr kumimoji="1" lang="en-US" altLang="ja-JP" dirty="0" smtClean="0"/>
              <a:t>We logged into a user VM and wrote large text to a virtual serial console.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This figure shows the result.</a:t>
            </a:r>
          </a:p>
          <a:p>
            <a:r>
              <a:rPr kumimoji="1" lang="en-US" altLang="ja-JP" dirty="0" smtClean="0"/>
              <a:t>The throughput in </a:t>
            </a: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was 5.6% higher than that in vanilla </a:t>
            </a:r>
            <a:r>
              <a:rPr kumimoji="1" lang="en-US" altLang="ja-JP" dirty="0" err="1" smtClean="0"/>
              <a:t>Xen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 smtClean="0"/>
              <a:t>The reason is unclear but probably the same as that for the shorter response time.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454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Infrastructure as a Service provides users with virtual machines (VMs).</a:t>
            </a:r>
          </a:p>
          <a:p>
            <a:r>
              <a:rPr lang="en-US" altLang="ja-JP" dirty="0" smtClean="0"/>
              <a:t>Users can set up their systems in the provided VMs called user VMs and use them as necessary.</a:t>
            </a:r>
          </a:p>
          <a:p>
            <a:r>
              <a:rPr lang="en-US" altLang="ja-JP" dirty="0" smtClean="0"/>
              <a:t>They manage their systems through remote management systems such as SSH.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At that time, in-band remote management is usually used.</a:t>
            </a:r>
          </a:p>
          <a:p>
            <a:r>
              <a:rPr lang="en-US" altLang="ja-JP" dirty="0" smtClean="0"/>
              <a:t>In this management method, a user connects an SSH client to an SSH server running in his VM.</a:t>
            </a:r>
          </a:p>
          <a:p>
            <a:r>
              <a:rPr lang="en-US" altLang="ja-JP" dirty="0" smtClean="0"/>
              <a:t>However, this management method is not usable when a user has failed network configurations such as firewall rules.</a:t>
            </a:r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4978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Next, we measured the CPU utilization when we sent inputs to a virtual serial console periodically.</a:t>
            </a:r>
          </a:p>
          <a:p>
            <a:r>
              <a:rPr lang="en-US" altLang="ja-JP" dirty="0" smtClean="0"/>
              <a:t>For periodic console inputs, we used the keyboard auto-repeat at a client.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The left figure shows the result in the management VM and the right figure shows that in a user VM.</a:t>
            </a:r>
          </a:p>
          <a:p>
            <a:r>
              <a:rPr kumimoji="1" lang="en-US" altLang="ja-JP" dirty="0" smtClean="0"/>
              <a:t>For the management VM, the CPU utilization in </a:t>
            </a: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was 0.8 percentage point lower than that in vanilla </a:t>
            </a:r>
            <a:r>
              <a:rPr kumimoji="1" lang="en-US" altLang="ja-JP" dirty="0" err="1" smtClean="0"/>
              <a:t>Xen</a:t>
            </a:r>
            <a:r>
              <a:rPr kumimoji="1" lang="en-US" altLang="ja-JP" dirty="0" smtClean="0"/>
              <a:t>.</a:t>
            </a:r>
          </a:p>
          <a:p>
            <a:r>
              <a:rPr kumimoji="1" lang="en-US" altLang="ja-JP" dirty="0" smtClean="0"/>
              <a:t>This matches the result of the response time.</a:t>
            </a:r>
          </a:p>
          <a:p>
            <a:r>
              <a:rPr kumimoji="1" lang="en-US" altLang="ja-JP" dirty="0" smtClean="0"/>
              <a:t>For a user VM, the CPU utilization </a:t>
            </a:r>
            <a:r>
              <a:rPr lang="en-US" altLang="ja-JP" dirty="0" smtClean="0"/>
              <a:t>was almost the same.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205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Finally, we measured the CPU utilization when we periodically wrote characters to a virtual serial console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from a user VM.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The left figure shows the result in the management VM and the right figure shows that in a user VM.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As the output rate became large, the CPU utilization increased.</a:t>
            </a:r>
          </a:p>
          <a:p>
            <a:r>
              <a:rPr kumimoji="1" lang="en-US" altLang="ja-JP" dirty="0" smtClean="0"/>
              <a:t>For the management VM, the difference of the CPU utilization was only 1.3 percentage</a:t>
            </a:r>
            <a:r>
              <a:rPr kumimoji="1" lang="en-US" altLang="ja-JP" baseline="0" dirty="0" smtClean="0"/>
              <a:t> points at most.</a:t>
            </a:r>
            <a:endParaRPr kumimoji="1" lang="en-US" altLang="ja-JP" dirty="0" smtClean="0"/>
          </a:p>
          <a:p>
            <a:r>
              <a:rPr lang="en-US" altLang="ja-JP" dirty="0" smtClean="0"/>
              <a:t>For a user VM, </a:t>
            </a:r>
            <a:r>
              <a:rPr kumimoji="1" lang="en-US" altLang="ja-JP" dirty="0" smtClean="0"/>
              <a:t>the CPU utilization </a:t>
            </a:r>
            <a:r>
              <a:rPr lang="en-US" altLang="ja-JP" dirty="0" smtClean="0"/>
              <a:t>was almost the same.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2167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 most similar work is our </a:t>
            </a:r>
            <a:r>
              <a:rPr kumimoji="1" lang="en-US" altLang="ja-JP" dirty="0" err="1" smtClean="0"/>
              <a:t>FBCrypt</a:t>
            </a:r>
            <a:r>
              <a:rPr kumimoji="1" lang="en-US" altLang="ja-JP" dirty="0" smtClean="0"/>
              <a:t>.</a:t>
            </a:r>
          </a:p>
          <a:p>
            <a:r>
              <a:rPr kumimoji="1" lang="en-US" altLang="ja-JP" dirty="0" err="1" smtClean="0"/>
              <a:t>FBCrypt</a:t>
            </a:r>
            <a:r>
              <a:rPr kumimoji="1" lang="en-US" altLang="ja-JP" dirty="0" smtClean="0"/>
              <a:t> encrypts keyboard and mouse inputs and video outputs in out-of-band remote management using VNC.</a:t>
            </a:r>
          </a:p>
          <a:p>
            <a:r>
              <a:rPr lang="en-US" altLang="ja-JP" dirty="0" smtClean="0"/>
              <a:t>One of the differences is </a:t>
            </a:r>
            <a:r>
              <a:rPr lang="en-US" altLang="ja-JP" dirty="0" err="1" smtClean="0"/>
              <a:t>FBCrypt</a:t>
            </a:r>
            <a:r>
              <a:rPr lang="en-US" altLang="ja-JP" dirty="0" smtClean="0"/>
              <a:t> strongly depends on VNC.</a:t>
            </a:r>
          </a:p>
          <a:p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</a:t>
            </a:r>
            <a:r>
              <a:rPr lang="en-US" altLang="ja-JP" dirty="0" smtClean="0"/>
              <a:t>can be applied to any remote management systems using virtual serial consoles.</a:t>
            </a:r>
          </a:p>
          <a:p>
            <a:endParaRPr lang="en-US" altLang="ja-JP" dirty="0"/>
          </a:p>
          <a:p>
            <a:r>
              <a:rPr lang="en-US" altLang="ja-JP" dirty="0" err="1" smtClean="0"/>
              <a:t>Xoar</a:t>
            </a:r>
            <a:r>
              <a:rPr lang="en-US" altLang="ja-JP" dirty="0" smtClean="0"/>
              <a:t> runs a virtual serial device and an SSH server in trusted Console VM.</a:t>
            </a:r>
          </a:p>
          <a:p>
            <a:r>
              <a:rPr lang="en-US" altLang="ja-JP" dirty="0" smtClean="0"/>
              <a:t>It is more difficult that outside attackers intrude into Console VM.</a:t>
            </a:r>
          </a:p>
          <a:p>
            <a:r>
              <a:rPr lang="en-US" altLang="ja-JP" dirty="0" smtClean="0"/>
              <a:t>However, if the SSH server is compromised remotely, Console VM can be also compromised.</a:t>
            </a:r>
          </a:p>
          <a:p>
            <a:endParaRPr lang="en-US" altLang="ja-JP" dirty="0"/>
          </a:p>
          <a:p>
            <a:r>
              <a:rPr lang="en-US" altLang="ja-JP" dirty="0" smtClean="0"/>
              <a:t>VMware </a:t>
            </a:r>
            <a:r>
              <a:rPr lang="en-US" altLang="ja-JP" dirty="0" err="1" smtClean="0"/>
              <a:t>vSphere</a:t>
            </a:r>
            <a:r>
              <a:rPr lang="en-US" altLang="ja-JP" dirty="0" smtClean="0"/>
              <a:t> runs virtual devices and a VNC server in the VMM.</a:t>
            </a:r>
          </a:p>
          <a:p>
            <a:r>
              <a:rPr lang="en-US" altLang="ja-JP" dirty="0" smtClean="0"/>
              <a:t>Information leakage via the management VM doesn't occur.</a:t>
            </a:r>
          </a:p>
          <a:p>
            <a:r>
              <a:rPr lang="en-US" altLang="ja-JP" dirty="0" smtClean="0"/>
              <a:t>However, if the VNC server is compromised, the VMM can be also compromised.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611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 conclusion, we proposed </a:t>
            </a: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for enabling secure out-of-band remote management in untrusted </a:t>
            </a:r>
            <a:r>
              <a:rPr kumimoji="1" lang="en-US" altLang="ja-JP" dirty="0" err="1" smtClean="0"/>
              <a:t>IaaS</a:t>
            </a:r>
            <a:r>
              <a:rPr kumimoji="1" lang="en-US" altLang="ja-JP" dirty="0" smtClean="0"/>
              <a:t> clouds.</a:t>
            </a:r>
          </a:p>
          <a:p>
            <a:r>
              <a:rPr lang="en-US" altLang="ja-JP" dirty="0" smtClean="0"/>
              <a:t>To prevent information leakage via the management VM, </a:t>
            </a:r>
            <a:r>
              <a:rPr lang="en-US" altLang="ja-JP" dirty="0" err="1" smtClean="0"/>
              <a:t>SCCrypt</a:t>
            </a:r>
            <a:r>
              <a:rPr lang="en-US" altLang="ja-JP" dirty="0" smtClean="0"/>
              <a:t> provides encrypted virtual serial consoles.</a:t>
            </a:r>
          </a:p>
          <a:p>
            <a:r>
              <a:rPr kumimoji="1" lang="en-US" altLang="ja-JP" dirty="0" smtClean="0"/>
              <a:t>Console inputs and outputs are securely decrypted and encrypted in the trusted VMM, respectively.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One of our future work is to apply </a:t>
            </a: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to other remote management systems using virtual serial consoles, for example, web-based </a:t>
            </a:r>
            <a:r>
              <a:rPr kumimoji="1" lang="en-US" altLang="ja-JP" dirty="0" err="1" smtClean="0"/>
              <a:t>Ajaxterm</a:t>
            </a:r>
            <a:r>
              <a:rPr kumimoji="1" lang="en-US" altLang="ja-JP" dirty="0" smtClean="0"/>
              <a:t>.</a:t>
            </a:r>
          </a:p>
          <a:p>
            <a:r>
              <a:rPr kumimoji="1" lang="en-US" altLang="ja-JP" dirty="0" smtClean="0"/>
              <a:t>This would be easy because </a:t>
            </a: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provides encrypted virtual serial consoles independently of SSH.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537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enable users to manage their systems in such cases, IaaS often provides out-of-band remote management.</a:t>
            </a:r>
          </a:p>
          <a:p>
            <a:r>
              <a:rPr kumimoji="1" lang="en-US" altLang="ja-JP" dirty="0" smtClean="0"/>
              <a:t>In this management method, an SSH server runs in a special VM called the management VM.</a:t>
            </a:r>
          </a:p>
          <a:p>
            <a:r>
              <a:rPr kumimoji="1" lang="en-US" altLang="ja-JP" dirty="0" smtClean="0"/>
              <a:t>It accesses a user VM via a virtual serial console.</a:t>
            </a:r>
          </a:p>
          <a:p>
            <a:r>
              <a:rPr kumimoji="1" lang="en-US" altLang="ja-JP" dirty="0" smtClean="0"/>
              <a:t>A virtual serial console consists of a virtual serial device in the management VM and a serial driver in a user VM.</a:t>
            </a:r>
          </a:p>
          <a:p>
            <a:r>
              <a:rPr kumimoji="1" lang="en-US" altLang="ja-JP" dirty="0" smtClean="0"/>
              <a:t>Using this management method, a user can access his VM without relying on VM's network.</a:t>
            </a:r>
          </a:p>
          <a:p>
            <a:r>
              <a:rPr kumimoji="1" lang="en-US" altLang="ja-JP" dirty="0" smtClean="0"/>
              <a:t>Even if a user fails network configurations in a user VM, he can log in using a virtual serial console and fix the problem.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592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out-of-band remote management relies on the management VM, but the management VM is not always trustworthy in clouds.</a:t>
            </a:r>
          </a:p>
          <a:p>
            <a:r>
              <a:rPr kumimoji="1" lang="en-US" altLang="ja-JP" dirty="0" smtClean="0"/>
              <a:t>The management VM is managed by administrators in clouds.</a:t>
            </a:r>
          </a:p>
          <a:p>
            <a:r>
              <a:rPr kumimoji="1" lang="en-US" altLang="ja-JP" dirty="0" smtClean="0"/>
              <a:t>Among many administrators, honest-but-curious administrators may exist.</a:t>
            </a:r>
          </a:p>
          <a:p>
            <a:r>
              <a:rPr kumimoji="1" lang="en-US" altLang="ja-JP" dirty="0" smtClean="0"/>
              <a:t>Such administrators can take information they can look at easily in the management VM.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If there are malicious administrators, they can act as inside attackers.</a:t>
            </a:r>
          </a:p>
          <a:p>
            <a:r>
              <a:rPr kumimoji="1" lang="en-US" altLang="ja-JP" dirty="0" smtClean="0"/>
              <a:t>For example, a site reliability engineer in Google violated user's privacy in 2010.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Even if there are no such administrators, skill-less administrators cause a vulnerable management VM to be penetrated by outside attackers.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88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If such attackers abuse the privileges of the management VM, they can eavesdrop on inputs and outputs of out-of-band remote management</a:t>
            </a:r>
            <a:r>
              <a:rPr lang="en-US" altLang="ja-JP" dirty="0" smtClean="0"/>
              <a:t>.</a:t>
            </a:r>
          </a:p>
          <a:p>
            <a:r>
              <a:rPr kumimoji="1" lang="en-US" altLang="ja-JP" dirty="0" smtClean="0"/>
              <a:t>The network communication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is encrypted between SSH client and server, but the data processed in the management VM is not encrypted.</a:t>
            </a:r>
          </a:p>
          <a:p>
            <a:r>
              <a:rPr kumimoji="1" lang="en-US" altLang="ja-JP" dirty="0" smtClean="0"/>
              <a:t>So, attackers can mount attacks by modifying an SSH server or a virtual serial device.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For example, they can extract passwords from inputs to login prompts.</a:t>
            </a:r>
          </a:p>
          <a:p>
            <a:r>
              <a:rPr kumimoji="1" lang="en-US" altLang="ja-JP" dirty="0" smtClean="0"/>
              <a:t>For outputs, they can steal displayed secrets.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494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To prevent such information leakage, we propose </a:t>
            </a: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, which enables secure out-of-band remote management.</a:t>
            </a:r>
          </a:p>
          <a:p>
            <a:r>
              <a:rPr kumimoji="1" lang="en-US" altLang="ja-JP" dirty="0" smtClean="0"/>
              <a:t>For this purpose, </a:t>
            </a: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provides an encrypted virtual serial console.</a:t>
            </a:r>
          </a:p>
          <a:p>
            <a:r>
              <a:rPr lang="en-US" altLang="ja-JP" dirty="0" smtClean="0"/>
              <a:t>An encrypted virtual serial console receives encrypted inputs from an SSH server in the management VM.</a:t>
            </a:r>
          </a:p>
          <a:p>
            <a:r>
              <a:rPr kumimoji="1" lang="en-US" altLang="ja-JP" dirty="0" smtClean="0"/>
              <a:t>It decrypts the inputs and sends them to a user VM.</a:t>
            </a:r>
          </a:p>
          <a:p>
            <a:r>
              <a:rPr lang="en-US" altLang="ja-JP" dirty="0" smtClean="0"/>
              <a:t>Conversely, it receives unencrypted outputs from a user VM.</a:t>
            </a:r>
          </a:p>
          <a:p>
            <a:r>
              <a:rPr kumimoji="1" lang="en-US" altLang="ja-JP" dirty="0" smtClean="0"/>
              <a:t>It encrypts the outputs and sends them to </a:t>
            </a:r>
            <a:r>
              <a:rPr lang="en-US" altLang="ja-JP" dirty="0" smtClean="0"/>
              <a:t>an SSH server in </a:t>
            </a:r>
            <a:r>
              <a:rPr kumimoji="1" lang="en-US" altLang="ja-JP" dirty="0" smtClean="0"/>
              <a:t>the management VM.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In an SSH client, </a:t>
            </a:r>
            <a:r>
              <a:rPr lang="en-US" altLang="ja-JP" dirty="0"/>
              <a:t>i</a:t>
            </a:r>
            <a:r>
              <a:rPr lang="en-US" altLang="ja-JP" dirty="0" smtClean="0"/>
              <a:t>nputs are encrypted and outputs are decrypted.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853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 research question is where such encryption and decryption can be done securely.</a:t>
            </a:r>
          </a:p>
          <a:p>
            <a:r>
              <a:rPr lang="en-US" altLang="ja-JP" dirty="0" smtClean="0"/>
              <a:t>Encrypting and decrypting data in a virtual serial device is straightforward.</a:t>
            </a:r>
          </a:p>
          <a:p>
            <a:r>
              <a:rPr lang="en-US" altLang="ja-JP" dirty="0" smtClean="0"/>
              <a:t>However, the entire management VM running that virtual device is untrusted.</a:t>
            </a:r>
          </a:p>
          <a:p>
            <a:r>
              <a:rPr lang="en-US" altLang="ja-JP" dirty="0" smtClean="0"/>
              <a:t>Attackers in the management VM can tamper with a virtual serial device and easily steal sensitive information.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Another possible location is a serial driver in a user VM.</a:t>
            </a:r>
          </a:p>
          <a:p>
            <a:r>
              <a:rPr lang="en-US" altLang="ja-JP" dirty="0" smtClean="0"/>
              <a:t>However, modifying the existing device driver is not desirable because users cannot use favorite operating systems.</a:t>
            </a:r>
          </a:p>
          <a:p>
            <a:r>
              <a:rPr lang="en-US" altLang="ja-JP" dirty="0" smtClean="0"/>
              <a:t>This is critical in IaaS clouds, where users can freely customize their VMs.</a:t>
            </a:r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072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So, </a:t>
            </a: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leverages the trusted virtual machine monitor.</a:t>
            </a:r>
          </a:p>
          <a:p>
            <a:r>
              <a:rPr kumimoji="1" lang="en-US" altLang="ja-JP" dirty="0" smtClean="0"/>
              <a:t>The VMM is a software layer underlying VMs and manages the interaction between VMs.</a:t>
            </a:r>
          </a:p>
          <a:p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encrypts and decrypts data in the VMM.</a:t>
            </a:r>
          </a:p>
          <a:p>
            <a:r>
              <a:rPr kumimoji="1" lang="en-US" altLang="ja-JP" dirty="0" smtClean="0"/>
              <a:t>The integrity of the VMM in clouds can be guaranteed by several techniques.</a:t>
            </a:r>
          </a:p>
          <a:p>
            <a:r>
              <a:rPr kumimoji="1" lang="en-US" altLang="ja-JP" dirty="0" smtClean="0"/>
              <a:t>At boot time, remote attestation with TPM enables the trusted authority to check the integrity.</a:t>
            </a:r>
          </a:p>
          <a:p>
            <a:r>
              <a:rPr kumimoji="1" lang="en-US" altLang="ja-JP" dirty="0" smtClean="0"/>
              <a:t>At runtime, </a:t>
            </a:r>
            <a:r>
              <a:rPr kumimoji="1" lang="en-US" altLang="ja-JP" dirty="0" err="1" smtClean="0"/>
              <a:t>HyperGuard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HyperCheck</a:t>
            </a:r>
            <a:r>
              <a:rPr kumimoji="1" lang="en-US" altLang="ja-JP" dirty="0" smtClean="0"/>
              <a:t>, and </a:t>
            </a:r>
            <a:r>
              <a:rPr kumimoji="1" lang="en-US" altLang="ja-JP" dirty="0" err="1" smtClean="0"/>
              <a:t>HyperSentry</a:t>
            </a:r>
            <a:r>
              <a:rPr kumimoji="1" lang="en-US" altLang="ja-JP" dirty="0" smtClean="0"/>
              <a:t> using SMM in commodity x86 processors can securely monitor the VMM.</a:t>
            </a:r>
          </a:p>
          <a:p>
            <a:r>
              <a:rPr kumimoji="1" lang="en-US" altLang="ja-JP" dirty="0" smtClean="0"/>
              <a:t>We assume such infrastructure for trusting the VMM is securely maintained by trusted administrators in IaaS providers.</a:t>
            </a:r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136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 challenge is how the VMM identifies console inputs to be decrypted and outputs to be encrypted.</a:t>
            </a:r>
          </a:p>
          <a:p>
            <a:r>
              <a:rPr lang="en-US" altLang="ja-JP" dirty="0" smtClean="0"/>
              <a:t>The traditional VMM doesn't recognize a virtual serial device in the management VM or a serial driver in a user VM.</a:t>
            </a:r>
          </a:p>
          <a:p>
            <a:r>
              <a:rPr kumimoji="1" lang="en-US" altLang="ja-JP" dirty="0" smtClean="0"/>
              <a:t>In addition, the VMM cannot rely on information from an untrusted virtual serial device.</a:t>
            </a:r>
          </a:p>
          <a:p>
            <a:r>
              <a:rPr lang="en-US" altLang="ja-JP" dirty="0" smtClean="0"/>
              <a:t>It cannot obtain extra information from an unmodified serial driver.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A6AD0-6DF8-554B-9CFF-B9D6BADA627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96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accent1"/>
                </a:solidFill>
                <a:latin typeface="ＭＳ Ｐゴシック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b="0" i="0" kern="1200">
                <a:solidFill>
                  <a:schemeClr val="tx2"/>
                </a:solidFill>
                <a:latin typeface="ＭＳ Ｐゴシック"/>
                <a:ea typeface="ＭＳ Ｐゴシック"/>
                <a:cs typeface="ＭＳ Ｐゴシック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 smtClean="0"/>
              <a:t>マスター サブタイトルの書式設定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>
            <a:lvl1pPr>
              <a:defRPr b="0" i="0">
                <a:latin typeface="Tahoma"/>
                <a:ea typeface="ＭＳ Ｐゴシック"/>
                <a:cs typeface="ＭＳ Ｐゴシック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 b="0" i="0">
                <a:latin typeface="Tahoma"/>
                <a:ea typeface="ＭＳ Ｐゴシック"/>
                <a:cs typeface="ＭＳ Ｐゴシック"/>
              </a:defRPr>
            </a:lvl1pPr>
            <a:lvl2pPr>
              <a:defRPr b="0" i="0">
                <a:latin typeface="Tahoma"/>
                <a:ea typeface="ＭＳ Ｐゴシック"/>
                <a:cs typeface="ＭＳ Ｐゴシック"/>
              </a:defRPr>
            </a:lvl2pPr>
            <a:lvl3pPr>
              <a:defRPr b="0" i="0">
                <a:latin typeface="Tahoma"/>
                <a:ea typeface="ＭＳ Ｐゴシック"/>
                <a:cs typeface="ＭＳ Ｐゴシック"/>
              </a:defRPr>
            </a:lvl3pPr>
            <a:lvl4pPr>
              <a:defRPr b="0" i="0">
                <a:latin typeface="Tahoma"/>
                <a:ea typeface="ＭＳ Ｐゴシック"/>
                <a:cs typeface="ＭＳ Ｐゴシック"/>
              </a:defRPr>
            </a:lvl4pPr>
            <a:lvl5pPr>
              <a:defRPr b="0" i="0">
                <a:latin typeface="Tahoma"/>
                <a:ea typeface="ＭＳ Ｐゴシック"/>
                <a:cs typeface="ＭＳ Ｐゴシック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fld id="{FFDB9405-5040-074F-BD01-84BB98D32A42}" type="datetimeFigureOut">
              <a:rPr kumimoji="1" lang="ja-JP" altLang="en-US" smtClean="0"/>
              <a:t>8/21/15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38EA9FB-E88C-8143-AD1E-ABA4F2622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ＭＳ Ｐゴシック"/>
          <a:ea typeface="ＭＳ Ｐゴシック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1pPr>
      <a:lvl2pPr marL="5292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2pPr>
      <a:lvl3pPr marL="7956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3pPr>
      <a:lvl4pPr marL="10584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4pPr>
      <a:lvl5pPr marL="1324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1800" kern="1200">
          <a:solidFill>
            <a:schemeClr val="tx2"/>
          </a:solidFill>
          <a:latin typeface="ＭＳ Ｐゴシック"/>
          <a:ea typeface="ＭＳ Ｐゴシック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9882" y="1676400"/>
            <a:ext cx="7898846" cy="2478088"/>
          </a:xfrm>
        </p:spPr>
        <p:txBody>
          <a:bodyPr anchor="ctr" anchorCtr="0">
            <a:normAutofit/>
          </a:bodyPr>
          <a:lstStyle/>
          <a:p>
            <a:pPr algn="ctr"/>
            <a:r>
              <a:rPr kumimoji="1" lang="en-US" altLang="ja-JP" sz="3600" dirty="0" smtClean="0">
                <a:latin typeface="Tahoma"/>
              </a:rPr>
              <a:t>Secure Out-of-band Remote Management Using Encrypted Virtual Serial Consoles in IaaS Clouds</a:t>
            </a:r>
            <a:endParaRPr kumimoji="1" lang="ja-JP" altLang="en-US" sz="3600" dirty="0">
              <a:latin typeface="Tahom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909494"/>
          </a:xfrm>
        </p:spPr>
        <p:txBody>
          <a:bodyPr>
            <a:noAutofit/>
          </a:bodyPr>
          <a:lstStyle/>
          <a:p>
            <a:pPr algn="r"/>
            <a:r>
              <a:rPr kumimoji="1" lang="en-US" altLang="ja-JP" dirty="0" smtClean="0">
                <a:latin typeface="Tahoma"/>
                <a:cs typeface="Tahoma"/>
              </a:rPr>
              <a:t>Kenichi Kourai</a:t>
            </a:r>
          </a:p>
          <a:p>
            <a:pPr algn="r"/>
            <a:r>
              <a:rPr lang="en-US" altLang="ja-JP" dirty="0" smtClean="0">
                <a:latin typeface="Tahoma"/>
                <a:cs typeface="Tahoma"/>
              </a:rPr>
              <a:t>Tatsuya </a:t>
            </a:r>
            <a:r>
              <a:rPr lang="en-US" altLang="ja-JP" dirty="0" err="1" smtClean="0">
                <a:latin typeface="Tahoma"/>
                <a:cs typeface="Tahoma"/>
              </a:rPr>
              <a:t>Kajiwara</a:t>
            </a:r>
            <a:endParaRPr kumimoji="1" lang="en-US" altLang="ja-JP" dirty="0" smtClean="0">
              <a:latin typeface="Tahoma"/>
              <a:cs typeface="Tahoma"/>
            </a:endParaRPr>
          </a:p>
          <a:p>
            <a:pPr algn="r"/>
            <a:r>
              <a:rPr lang="en-US" altLang="ja-JP" dirty="0" smtClean="0">
                <a:latin typeface="Tahoma"/>
                <a:cs typeface="Tahoma"/>
              </a:rPr>
              <a:t>Kyushu Institute of Technology</a:t>
            </a:r>
            <a:endParaRPr kumimoji="1" lang="ja-JP" altLang="en-US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15624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169"/>
    </mc:Choice>
    <mc:Fallback>
      <p:transition xmlns:p14="http://schemas.microsoft.com/office/powerpoint/2010/main" spd="slow" advTm="1416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Tracking Device States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VMM identifies inputs/outputs without the cooperation of the device or the driver</a:t>
            </a:r>
          </a:p>
          <a:p>
            <a:pPr lvl="1"/>
            <a:r>
              <a:rPr kumimoji="1" lang="en-US" altLang="ja-JP" dirty="0" smtClean="0"/>
              <a:t>Track the state of a virtual serial device</a:t>
            </a:r>
          </a:p>
          <a:p>
            <a:pPr lvl="2"/>
            <a:r>
              <a:rPr kumimoji="1" lang="en-US" altLang="ja-JP" dirty="0" smtClean="0"/>
              <a:t>From the interactions between </a:t>
            </a:r>
            <a:r>
              <a:rPr lang="en-US" altLang="ja-JP" dirty="0" smtClean="0"/>
              <a:t>the device</a:t>
            </a:r>
            <a:r>
              <a:rPr kumimoji="1" lang="en-US" altLang="ja-JP" dirty="0" smtClean="0"/>
              <a:t> and the driver</a:t>
            </a:r>
          </a:p>
          <a:p>
            <a:pPr lvl="1"/>
            <a:r>
              <a:rPr lang="en-US" altLang="ja-JP" dirty="0" smtClean="0"/>
              <a:t>Extract only inputs/outputs</a:t>
            </a:r>
          </a:p>
          <a:p>
            <a:pPr lvl="2"/>
            <a:r>
              <a:rPr kumimoji="1" lang="en-US" altLang="ja-JP" dirty="0" smtClean="0"/>
              <a:t>Based on the knowledge of the standard of serial devices 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325783" y="4550922"/>
            <a:ext cx="1919112" cy="1285300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885241" y="4546181"/>
            <a:ext cx="1919111" cy="1285300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523340" y="5051340"/>
            <a:ext cx="1509888" cy="664812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virtual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 device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278941" y="5046599"/>
            <a:ext cx="1131711" cy="664812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driver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25783" y="4181590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34675" y="4176849"/>
            <a:ext cx="100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25783" y="5985584"/>
            <a:ext cx="4478569" cy="5088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VMM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010346" y="6077783"/>
            <a:ext cx="1134395" cy="31435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rgbClr val="FFFFFF"/>
                </a:solidFill>
                <a:latin typeface="Tahoma"/>
                <a:cs typeface="Tahoma"/>
              </a:rPr>
              <a:t>SCCrypt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cxnSp>
        <p:nvCxnSpPr>
          <p:cNvPr id="15" name="直線矢印コネクタ 14"/>
          <p:cNvCxnSpPr>
            <a:stCxn id="6" idx="3"/>
            <a:endCxn id="7" idx="1"/>
          </p:cNvCxnSpPr>
          <p:nvPr/>
        </p:nvCxnSpPr>
        <p:spPr>
          <a:xfrm flipV="1">
            <a:off x="4033228" y="5379005"/>
            <a:ext cx="1245713" cy="474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上矢印 15"/>
          <p:cNvSpPr/>
          <p:nvPr/>
        </p:nvSpPr>
        <p:spPr>
          <a:xfrm flipV="1">
            <a:off x="4416120" y="5445225"/>
            <a:ext cx="354662" cy="576064"/>
          </a:xfrm>
          <a:prstGeom prst="upArrow">
            <a:avLst/>
          </a:prstGeom>
          <a:solidFill>
            <a:schemeClr val="accent3">
              <a:lumMod val="60000"/>
              <a:lumOff val="40000"/>
            </a:schemeClr>
          </a:solidFill>
          <a:ln w="1905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104577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121"/>
    </mc:Choice>
    <mc:Fallback>
      <p:transition xmlns:p14="http://schemas.microsoft.com/office/powerpoint/2010/main" spd="slow" advTm="2512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Implementation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have implemented </a:t>
            </a: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in </a:t>
            </a:r>
            <a:r>
              <a:rPr kumimoji="1" lang="en-US" altLang="ja-JP" dirty="0" err="1" smtClean="0"/>
              <a:t>Xen</a:t>
            </a:r>
            <a:r>
              <a:rPr kumimoji="1" lang="en-US" altLang="ja-JP" dirty="0" smtClean="0"/>
              <a:t> 4.1.3 and the </a:t>
            </a:r>
            <a:r>
              <a:rPr kumimoji="1" lang="en-US" altLang="ja-JP" dirty="0" err="1" smtClean="0"/>
              <a:t>OpenSSH</a:t>
            </a:r>
            <a:r>
              <a:rPr kumimoji="1" lang="en-US" altLang="ja-JP" dirty="0" smtClean="0"/>
              <a:t> 6.0p1 client</a:t>
            </a:r>
          </a:p>
          <a:p>
            <a:pPr lvl="1"/>
            <a:r>
              <a:rPr kumimoji="1" lang="en-US" altLang="ja-JP" dirty="0" smtClean="0"/>
              <a:t>Support HVM guests</a:t>
            </a:r>
          </a:p>
          <a:p>
            <a:pPr lvl="2"/>
            <a:r>
              <a:rPr kumimoji="1" lang="en-US" altLang="ja-JP" dirty="0" smtClean="0"/>
              <a:t>Emulate hardware as is</a:t>
            </a:r>
          </a:p>
          <a:p>
            <a:pPr lvl="1"/>
            <a:r>
              <a:rPr lang="en-US" altLang="ja-JP" dirty="0" smtClean="0"/>
              <a:t>Support PV guests (see the paper)</a:t>
            </a:r>
          </a:p>
          <a:p>
            <a:pPr lvl="2"/>
            <a:r>
              <a:rPr kumimoji="1" lang="en-US" altLang="ja-JP" dirty="0" smtClean="0"/>
              <a:t>Define interfaces suited for virtualization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7041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890"/>
    </mc:Choice>
    <mc:Fallback>
      <p:transition xmlns:p14="http://schemas.microsoft.com/office/powerpoint/2010/main" spd="slow" advTm="3989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Output Delivery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 serial driver writes data using OUT instruction</a:t>
            </a:r>
          </a:p>
          <a:p>
            <a:pPr lvl="1"/>
            <a:r>
              <a:rPr lang="en-US" altLang="ja-JP" dirty="0" smtClean="0"/>
              <a:t>The VMM traps this instruction using Intel VT-x</a:t>
            </a:r>
          </a:p>
          <a:p>
            <a:pPr lvl="1"/>
            <a:r>
              <a:rPr lang="en-US" altLang="ja-JP" dirty="0" smtClean="0"/>
              <a:t>It encrypts the written data using RC4</a:t>
            </a:r>
          </a:p>
          <a:p>
            <a:pPr lvl="2"/>
            <a:r>
              <a:rPr lang="en-US" altLang="ja-JP" dirty="0" smtClean="0"/>
              <a:t>Only if the specified I/O port address is 3F8</a:t>
            </a:r>
          </a:p>
          <a:p>
            <a:pPr lvl="1"/>
            <a:r>
              <a:rPr lang="en-US" altLang="ja-JP" dirty="0" smtClean="0"/>
              <a:t>A session key is exchanged for each connection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631962" y="4388228"/>
            <a:ext cx="1919112" cy="1360652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191420" y="4383487"/>
            <a:ext cx="1919111" cy="136065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829519" y="4963998"/>
            <a:ext cx="1509888" cy="664812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virtual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 device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585120" y="4959257"/>
            <a:ext cx="1131711" cy="664812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driver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31962" y="4014155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40854" y="4009414"/>
            <a:ext cx="100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631962" y="5898242"/>
            <a:ext cx="4478569" cy="508801"/>
          </a:xfrm>
          <a:prstGeom prst="rect">
            <a:avLst/>
          </a:prstGeom>
          <a:solidFill>
            <a:srgbClr val="D9D9D9"/>
          </a:solidFill>
          <a:ln>
            <a:solidFill>
              <a:srgbClr val="7F7F7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VMM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316525" y="5990441"/>
            <a:ext cx="1134395" cy="31435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encrypt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cxnSp>
        <p:nvCxnSpPr>
          <p:cNvPr id="13" name="カギ線コネクタ 12"/>
          <p:cNvCxnSpPr>
            <a:stCxn id="6" idx="2"/>
            <a:endCxn id="12" idx="1"/>
          </p:cNvCxnSpPr>
          <p:nvPr/>
        </p:nvCxnSpPr>
        <p:spPr>
          <a:xfrm rot="16200000" flipH="1">
            <a:off x="3691090" y="5522183"/>
            <a:ext cx="518808" cy="732062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カギ線コネクタ 13"/>
          <p:cNvCxnSpPr>
            <a:stCxn id="12" idx="3"/>
            <a:endCxn id="7" idx="2"/>
          </p:cNvCxnSpPr>
          <p:nvPr/>
        </p:nvCxnSpPr>
        <p:spPr>
          <a:xfrm flipV="1">
            <a:off x="5450920" y="5624069"/>
            <a:ext cx="700056" cy="523549"/>
          </a:xfrm>
          <a:prstGeom prst="bentConnector2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150976" y="5943006"/>
            <a:ext cx="660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ahoma"/>
                <a:ea typeface="ＭＳ Ｐゴシック"/>
                <a:cs typeface="Tahoma"/>
              </a:rPr>
              <a:t>trap</a:t>
            </a:r>
            <a:endParaRPr kumimoji="1" lang="ja-JP" altLang="en-US" i="1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7319345" y="4603844"/>
            <a:ext cx="766528" cy="446235"/>
          </a:xfrm>
          <a:prstGeom prst="wedgeRoundRectCallout">
            <a:avLst>
              <a:gd name="adj1" fmla="val -146206"/>
              <a:gd name="adj2" fmla="val 83013"/>
              <a:gd name="adj3" fmla="val 16667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OUT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829519" y="4520026"/>
            <a:ext cx="1509888" cy="292921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862171" y="4626636"/>
            <a:ext cx="1153924" cy="674724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client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21" name="直線コネクタ 20"/>
          <p:cNvCxnSpPr>
            <a:stCxn id="6" idx="0"/>
            <a:endCxn id="18" idx="2"/>
          </p:cNvCxnSpPr>
          <p:nvPr/>
        </p:nvCxnSpPr>
        <p:spPr>
          <a:xfrm flipV="1">
            <a:off x="3584463" y="4812947"/>
            <a:ext cx="0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18" idx="1"/>
            <a:endCxn id="19" idx="3"/>
          </p:cNvCxnSpPr>
          <p:nvPr/>
        </p:nvCxnSpPr>
        <p:spPr>
          <a:xfrm flipH="1">
            <a:off x="2016095" y="4666487"/>
            <a:ext cx="813424" cy="29751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94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283"/>
    </mc:Choice>
    <mc:Fallback>
      <p:transition xmlns:p14="http://schemas.microsoft.com/office/powerpoint/2010/main" spd="slow" advTm="4928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State Tracking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VMM </a:t>
            </a:r>
            <a:r>
              <a:rPr lang="en-US" altLang="ja-JP" dirty="0"/>
              <a:t>encrypts the written data </a:t>
            </a:r>
            <a:r>
              <a:rPr lang="en-US" altLang="ja-JP" dirty="0" smtClean="0"/>
              <a:t>if</a:t>
            </a:r>
            <a:endParaRPr lang="en-US" altLang="ja-JP" dirty="0"/>
          </a:p>
          <a:p>
            <a:pPr lvl="1"/>
            <a:r>
              <a:rPr lang="en-US" altLang="ja-JP" dirty="0"/>
              <a:t>The FIFO buffers are </a:t>
            </a:r>
            <a:r>
              <a:rPr lang="en-US" altLang="ja-JP" dirty="0" smtClean="0"/>
              <a:t>enabled</a:t>
            </a:r>
          </a:p>
          <a:p>
            <a:pPr lvl="1"/>
            <a:r>
              <a:rPr lang="en-US" altLang="ja-JP" dirty="0" smtClean="0"/>
              <a:t>Neither </a:t>
            </a:r>
            <a:r>
              <a:rPr lang="en-US" altLang="ja-JP" dirty="0"/>
              <a:t>in the divisor latch access nor loopback </a:t>
            </a:r>
            <a:r>
              <a:rPr lang="en-US" altLang="ja-JP" dirty="0" smtClean="0"/>
              <a:t>mode</a:t>
            </a:r>
          </a:p>
          <a:p>
            <a:pPr lvl="2"/>
            <a:r>
              <a:rPr lang="en-US" altLang="ja-JP" dirty="0" smtClean="0"/>
              <a:t>Devisor latch access mode: set a baud rate</a:t>
            </a:r>
          </a:p>
          <a:p>
            <a:pPr lvl="2"/>
            <a:r>
              <a:rPr lang="en-US" altLang="ja-JP" dirty="0" smtClean="0"/>
              <a:t>Loopback mode: test a device</a:t>
            </a:r>
          </a:p>
          <a:p>
            <a:r>
              <a:rPr lang="en-US" altLang="ja-JP" dirty="0"/>
              <a:t>It watches all the </a:t>
            </a:r>
            <a:r>
              <a:rPr lang="en-US" altLang="ja-JP" dirty="0" smtClean="0"/>
              <a:t>writes to recognize the context</a:t>
            </a:r>
            <a:endParaRPr lang="en-US" altLang="ja-JP" dirty="0"/>
          </a:p>
          <a:p>
            <a:pPr lvl="2"/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2083439" y="5041323"/>
            <a:ext cx="744092" cy="744092"/>
          </a:xfrm>
          <a:prstGeom prst="ellipse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903633" y="5041323"/>
            <a:ext cx="744092" cy="744092"/>
          </a:xfrm>
          <a:prstGeom prst="ellipse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5782861" y="4476862"/>
            <a:ext cx="744092" cy="744092"/>
          </a:xfrm>
          <a:prstGeom prst="ellipse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5782861" y="5631224"/>
            <a:ext cx="744092" cy="744092"/>
          </a:xfrm>
          <a:prstGeom prst="ellipse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46177" y="5808466"/>
            <a:ext cx="1018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FIFO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disabled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26953" y="4525743"/>
            <a:ext cx="148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divisor latch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access mode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26953" y="5680105"/>
            <a:ext cx="958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looback</a:t>
            </a:r>
            <a:endParaRPr lang="en-US" altLang="ja-JP" dirty="0">
              <a:latin typeface="Tahoma"/>
              <a:ea typeface="ＭＳ Ｐゴシック"/>
              <a:cs typeface="Tahoma"/>
            </a:endParaRP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mode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82940" y="5808466"/>
            <a:ext cx="985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FIFO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enabled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flipV="1">
            <a:off x="4647725" y="4733414"/>
            <a:ext cx="1135136" cy="3873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V="1">
            <a:off x="4673383" y="4911828"/>
            <a:ext cx="1083820" cy="38734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4768419" y="5451765"/>
            <a:ext cx="1014442" cy="3567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4647725" y="5617123"/>
            <a:ext cx="1109478" cy="35670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4" idx="6"/>
            <a:endCxn id="5" idx="2"/>
          </p:cNvCxnSpPr>
          <p:nvPr/>
        </p:nvCxnSpPr>
        <p:spPr>
          <a:xfrm>
            <a:off x="2827531" y="5413369"/>
            <a:ext cx="107610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605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801"/>
    </mc:Choice>
    <mc:Fallback>
      <p:transition xmlns:p14="http://schemas.microsoft.com/office/powerpoint/2010/main" spd="slow" advTm="4080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Input Delivery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 serial driver reads data using IN instruction</a:t>
            </a:r>
          </a:p>
          <a:p>
            <a:pPr lvl="1"/>
            <a:r>
              <a:rPr lang="en-US" altLang="ja-JP" dirty="0" smtClean="0"/>
              <a:t>The VMM traps this instruction</a:t>
            </a:r>
          </a:p>
          <a:p>
            <a:pPr lvl="2"/>
            <a:r>
              <a:rPr lang="en-US" altLang="ja-JP" dirty="0" smtClean="0"/>
              <a:t>Receive input data</a:t>
            </a:r>
            <a:r>
              <a:rPr kumimoji="1" lang="en-US" altLang="ja-JP" dirty="0" smtClean="0"/>
              <a:t> from a virtual serial device</a:t>
            </a:r>
          </a:p>
          <a:p>
            <a:pPr lvl="1"/>
            <a:r>
              <a:rPr lang="en-US" altLang="ja-JP" dirty="0" smtClean="0"/>
              <a:t>It</a:t>
            </a:r>
            <a:r>
              <a:rPr kumimoji="1" lang="en-US" altLang="ja-JP" dirty="0" smtClean="0"/>
              <a:t> decrypts input data using RC4</a:t>
            </a:r>
          </a:p>
          <a:p>
            <a:pPr lvl="2"/>
            <a:r>
              <a:rPr lang="en-US" altLang="ja-JP" dirty="0" smtClean="0"/>
              <a:t>If the same conditions as in output delivery are satisfied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610729" y="4309900"/>
            <a:ext cx="1919112" cy="1360652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170187" y="4305159"/>
            <a:ext cx="1919111" cy="136065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808286" y="4885670"/>
            <a:ext cx="1509888" cy="664812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virtual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 device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563887" y="4880929"/>
            <a:ext cx="1131711" cy="664812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driver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10729" y="3935827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19621" y="3931086"/>
            <a:ext cx="100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610729" y="5819914"/>
            <a:ext cx="4478569" cy="668222"/>
          </a:xfrm>
          <a:prstGeom prst="rect">
            <a:avLst/>
          </a:prstGeom>
          <a:solidFill>
            <a:srgbClr val="D9D9D9"/>
          </a:solidFill>
          <a:ln>
            <a:solidFill>
              <a:srgbClr val="7F7F7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VMM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295292" y="5912113"/>
            <a:ext cx="1134395" cy="31435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decrypt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cxnSp>
        <p:nvCxnSpPr>
          <p:cNvPr id="12" name="カギ線コネクタ 11"/>
          <p:cNvCxnSpPr>
            <a:endCxn id="11" idx="1"/>
          </p:cNvCxnSpPr>
          <p:nvPr/>
        </p:nvCxnSpPr>
        <p:spPr>
          <a:xfrm rot="16200000" flipH="1">
            <a:off x="3793218" y="5567215"/>
            <a:ext cx="523549" cy="480599"/>
          </a:xfrm>
          <a:prstGeom prst="bentConnector2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角丸四角形吹き出し 14"/>
          <p:cNvSpPr/>
          <p:nvPr/>
        </p:nvSpPr>
        <p:spPr>
          <a:xfrm>
            <a:off x="7298112" y="4525516"/>
            <a:ext cx="766528" cy="446235"/>
          </a:xfrm>
          <a:prstGeom prst="wedgeRoundRectCallout">
            <a:avLst>
              <a:gd name="adj1" fmla="val -146206"/>
              <a:gd name="adj2" fmla="val 83013"/>
              <a:gd name="adj3" fmla="val 16667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IN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808286" y="4441698"/>
            <a:ext cx="1509888" cy="292921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840938" y="4548308"/>
            <a:ext cx="1153924" cy="674724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client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8" name="直線コネクタ 17"/>
          <p:cNvCxnSpPr>
            <a:stCxn id="6" idx="0"/>
            <a:endCxn id="16" idx="2"/>
          </p:cNvCxnSpPr>
          <p:nvPr/>
        </p:nvCxnSpPr>
        <p:spPr>
          <a:xfrm flipV="1">
            <a:off x="3563230" y="4734619"/>
            <a:ext cx="0" cy="1510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16" idx="1"/>
            <a:endCxn id="17" idx="3"/>
          </p:cNvCxnSpPr>
          <p:nvPr/>
        </p:nvCxnSpPr>
        <p:spPr>
          <a:xfrm flipH="1">
            <a:off x="1994862" y="4588159"/>
            <a:ext cx="813424" cy="297511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カギ線コネクタ 33"/>
          <p:cNvCxnSpPr>
            <a:stCxn id="11" idx="3"/>
          </p:cNvCxnSpPr>
          <p:nvPr/>
        </p:nvCxnSpPr>
        <p:spPr>
          <a:xfrm flipV="1">
            <a:off x="5429687" y="5545742"/>
            <a:ext cx="520450" cy="523548"/>
          </a:xfrm>
          <a:prstGeom prst="bentConnector2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カギ線コネクタ 40"/>
          <p:cNvCxnSpPr/>
          <p:nvPr/>
        </p:nvCxnSpPr>
        <p:spPr>
          <a:xfrm rot="5400000">
            <a:off x="4475352" y="4513035"/>
            <a:ext cx="814120" cy="2879533"/>
          </a:xfrm>
          <a:prstGeom prst="bentConnector2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V="1">
            <a:off x="3442645" y="5545739"/>
            <a:ext cx="0" cy="81412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6375008" y="5936586"/>
            <a:ext cx="660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ahoma"/>
                <a:ea typeface="ＭＳ Ｐゴシック"/>
                <a:cs typeface="Tahoma"/>
              </a:rPr>
              <a:t>trap</a:t>
            </a:r>
            <a:endParaRPr kumimoji="1" lang="ja-JP" altLang="en-US" i="1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188748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338"/>
    </mc:Choice>
    <mc:Fallback>
      <p:transition xmlns:p14="http://schemas.microsoft.com/office/powerpoint/2010/main" spd="slow" advTm="4733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Pending Outputs at Reconnection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An SSH client cannot decrypt pending outputs correctly</a:t>
            </a:r>
            <a:r>
              <a:rPr lang="en-US" altLang="ja-JP" dirty="0"/>
              <a:t> </a:t>
            </a:r>
            <a:r>
              <a:rPr lang="en-US" altLang="ja-JP" dirty="0" smtClean="0"/>
              <a:t>at reconnection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Console outputs are stored in a virtual serial device</a:t>
            </a:r>
          </a:p>
          <a:p>
            <a:pPr lvl="2"/>
            <a:r>
              <a:rPr kumimoji="1" lang="en-US" altLang="ja-JP" dirty="0" smtClean="0"/>
              <a:t>While an SSH client is not connected</a:t>
            </a:r>
          </a:p>
          <a:p>
            <a:pPr lvl="2"/>
            <a:r>
              <a:rPr lang="en-US" altLang="ja-JP" dirty="0" smtClean="0"/>
              <a:t>Pending outputs are sent to the client at reconnection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Encrypted with an </a:t>
            </a:r>
            <a:r>
              <a:rPr lang="en-US" altLang="ja-JP" dirty="0" smtClean="0">
                <a:solidFill>
                  <a:schemeClr val="tx1"/>
                </a:solidFill>
              </a:rPr>
              <a:t>old</a:t>
            </a:r>
            <a:r>
              <a:rPr lang="en-US" altLang="ja-JP" dirty="0" smtClean="0"/>
              <a:t> session key</a:t>
            </a:r>
          </a:p>
          <a:p>
            <a:pPr lvl="1"/>
            <a:endParaRPr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4383134" y="4706110"/>
            <a:ext cx="1919112" cy="1650240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4580691" y="5537436"/>
            <a:ext cx="1509888" cy="664812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virtual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 device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83134" y="4332037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580691" y="4837908"/>
            <a:ext cx="1509888" cy="374250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2306199" y="5012144"/>
            <a:ext cx="1153924" cy="674724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client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8" name="直線コネクタ 17"/>
          <p:cNvCxnSpPr>
            <a:stCxn id="6" idx="0"/>
            <a:endCxn id="16" idx="2"/>
          </p:cNvCxnSpPr>
          <p:nvPr/>
        </p:nvCxnSpPr>
        <p:spPr>
          <a:xfrm flipV="1">
            <a:off x="5335635" y="5212158"/>
            <a:ext cx="0" cy="325278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16" idx="1"/>
            <a:endCxn id="17" idx="3"/>
          </p:cNvCxnSpPr>
          <p:nvPr/>
        </p:nvCxnSpPr>
        <p:spPr>
          <a:xfrm flipH="1">
            <a:off x="3460123" y="5025033"/>
            <a:ext cx="1120568" cy="32447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角丸四角形吹き出し 34"/>
          <p:cNvSpPr/>
          <p:nvPr/>
        </p:nvSpPr>
        <p:spPr>
          <a:xfrm>
            <a:off x="6488678" y="4701369"/>
            <a:ext cx="2121922" cy="993647"/>
          </a:xfrm>
          <a:prstGeom prst="wedgeRoundRectCallout">
            <a:avLst>
              <a:gd name="adj1" fmla="val -81019"/>
              <a:gd name="adj2" fmla="val 56177"/>
              <a:gd name="adj3" fmla="val 16667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pending data encrypted with an </a:t>
            </a:r>
            <a:r>
              <a:rPr kumimoji="1" lang="en-US" altLang="ja-JP" dirty="0" smtClean="0">
                <a:solidFill>
                  <a:srgbClr val="FF0000"/>
                </a:solidFill>
                <a:latin typeface="Tahoma"/>
                <a:cs typeface="Tahoma"/>
              </a:rPr>
              <a:t>old</a:t>
            </a:r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session key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585059" y="4701369"/>
            <a:ext cx="1489626" cy="674582"/>
          </a:xfrm>
          <a:prstGeom prst="wedgeRoundRectCallout">
            <a:avLst>
              <a:gd name="adj1" fmla="val 78393"/>
              <a:gd name="adj2" fmla="val 36243"/>
              <a:gd name="adj3" fmla="val 16667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Tahoma"/>
                <a:cs typeface="Tahoma"/>
              </a:rPr>
              <a:t>new</a:t>
            </a:r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session key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460123" y="4565827"/>
            <a:ext cx="392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0000"/>
                </a:solidFill>
                <a:latin typeface="Chalkboard SE Bold"/>
                <a:ea typeface="ＭＳ Ｐゴシック"/>
                <a:cs typeface="Chalkboard SE Bold"/>
              </a:rPr>
              <a:t>?</a:t>
            </a:r>
            <a:endParaRPr kumimoji="1" lang="ja-JP" altLang="en-US" sz="3600" dirty="0" smtClean="0">
              <a:solidFill>
                <a:srgbClr val="FF0000"/>
              </a:solidFill>
              <a:latin typeface="Chalkboard SE Bold"/>
              <a:ea typeface="ＭＳ Ｐゴシック"/>
              <a:cs typeface="Chalkboard SE Bold"/>
            </a:endParaRPr>
          </a:p>
        </p:txBody>
      </p:sp>
    </p:spTree>
    <p:extLst>
      <p:ext uri="{BB962C8B-B14F-4D97-AF65-F5344CB8AC3E}">
        <p14:creationId xmlns:p14="http://schemas.microsoft.com/office/powerpoint/2010/main" val="2600278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080"/>
    </mc:Choice>
    <mc:Fallback>
      <p:transition xmlns:p14="http://schemas.microsoft.com/office/powerpoint/2010/main" spd="slow" advTm="4008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Re-encryption of Outputs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VMM re-encrypts pending outputs</a:t>
            </a:r>
          </a:p>
          <a:p>
            <a:pPr lvl="1"/>
            <a:r>
              <a:rPr kumimoji="1" lang="en-US" altLang="ja-JP" dirty="0" smtClean="0"/>
              <a:t>Restore unencrypted data with an old session key</a:t>
            </a:r>
          </a:p>
          <a:p>
            <a:pPr lvl="2"/>
            <a:r>
              <a:rPr lang="en-US" altLang="ja-JP" dirty="0" smtClean="0"/>
              <a:t>Cannot 'decrypt' it</a:t>
            </a:r>
          </a:p>
          <a:p>
            <a:pPr lvl="2"/>
            <a:r>
              <a:rPr lang="en-US" altLang="ja-JP" dirty="0" smtClean="0"/>
              <a:t>Reverse the encryption process in RC4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Encrypt the data with a new session key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661440" y="4242047"/>
            <a:ext cx="1919112" cy="1583234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858997" y="5006073"/>
            <a:ext cx="1509888" cy="664812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virtual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 device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61440" y="3864499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661442" y="5974643"/>
            <a:ext cx="3060420" cy="508801"/>
          </a:xfrm>
          <a:prstGeom prst="rect">
            <a:avLst/>
          </a:prstGeom>
          <a:solidFill>
            <a:srgbClr val="D9D9D9"/>
          </a:solidFill>
          <a:ln>
            <a:solidFill>
              <a:srgbClr val="7F7F7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 VMM 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894377" y="6066842"/>
            <a:ext cx="1263614" cy="31435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Tahoma"/>
                <a:cs typeface="Tahoma"/>
              </a:rPr>
              <a:t>re-encrypt</a:t>
            </a:r>
            <a:endParaRPr kumimoji="1" lang="ja-JP" altLang="en-US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cxnSp>
        <p:nvCxnSpPr>
          <p:cNvPr id="12" name="カギ線コネクタ 11"/>
          <p:cNvCxnSpPr>
            <a:stCxn id="6" idx="2"/>
            <a:endCxn id="11" idx="1"/>
          </p:cNvCxnSpPr>
          <p:nvPr/>
        </p:nvCxnSpPr>
        <p:spPr>
          <a:xfrm rot="16200000" flipH="1">
            <a:off x="3477592" y="5807234"/>
            <a:ext cx="553134" cy="280436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角丸四角形 14"/>
          <p:cNvSpPr/>
          <p:nvPr/>
        </p:nvSpPr>
        <p:spPr>
          <a:xfrm>
            <a:off x="2858997" y="4402234"/>
            <a:ext cx="1509888" cy="384137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718072" y="4379237"/>
            <a:ext cx="1153924" cy="674724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client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17" name="直線コネクタ 16"/>
          <p:cNvCxnSpPr>
            <a:stCxn id="6" idx="0"/>
            <a:endCxn id="15" idx="2"/>
          </p:cNvCxnSpPr>
          <p:nvPr/>
        </p:nvCxnSpPr>
        <p:spPr>
          <a:xfrm flipV="1">
            <a:off x="3613941" y="4786371"/>
            <a:ext cx="0" cy="219702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15" idx="1"/>
            <a:endCxn id="16" idx="3"/>
          </p:cNvCxnSpPr>
          <p:nvPr/>
        </p:nvCxnSpPr>
        <p:spPr>
          <a:xfrm flipH="1">
            <a:off x="1871996" y="4594303"/>
            <a:ext cx="987001" cy="12229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カギ線コネクタ 21"/>
          <p:cNvCxnSpPr>
            <a:stCxn id="6" idx="3"/>
          </p:cNvCxnSpPr>
          <p:nvPr/>
        </p:nvCxnSpPr>
        <p:spPr>
          <a:xfrm>
            <a:off x="4368885" y="5338479"/>
            <a:ext cx="353859" cy="728363"/>
          </a:xfrm>
          <a:prstGeom prst="bentConnector2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4722744" y="4988272"/>
            <a:ext cx="9991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pending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data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718072" y="5706613"/>
            <a:ext cx="1583823" cy="674582"/>
          </a:xfrm>
          <a:prstGeom prst="wedgeRoundRectCallout">
            <a:avLst>
              <a:gd name="adj1" fmla="val 82220"/>
              <a:gd name="adj2" fmla="val 22323"/>
              <a:gd name="adj3" fmla="val 16667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Tahoma"/>
                <a:cs typeface="Tahoma"/>
              </a:rPr>
              <a:t>old/new </a:t>
            </a:r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session keys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524993" y="4123819"/>
            <a:ext cx="943212" cy="23715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 cmpd="sng"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322627" y="4126415"/>
            <a:ext cx="943212" cy="23715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 cmpd="sng"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22020" y="4204389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Courier New"/>
                <a:ea typeface="ＭＳ Ｐゴシック"/>
                <a:cs typeface="Courier New"/>
              </a:rPr>
              <a:t>!#$</a:t>
            </a:r>
            <a:endParaRPr kumimoji="1" lang="ja-JP" altLang="en-US" b="1" dirty="0" smtClean="0"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522020" y="4797137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latin typeface="Courier New"/>
                <a:ea typeface="ＭＳ Ｐゴシック"/>
                <a:cs typeface="Courier New"/>
              </a:rPr>
              <a:t>A</a:t>
            </a:r>
            <a:r>
              <a:rPr kumimoji="1" lang="en-US" altLang="ja-JP" b="1" dirty="0" smtClean="0">
                <a:latin typeface="Courier New"/>
                <a:ea typeface="ＭＳ Ｐゴシック"/>
                <a:cs typeface="Courier New"/>
              </a:rPr>
              <a:t>#$</a:t>
            </a:r>
            <a:endParaRPr kumimoji="1" lang="ja-JP" altLang="en-US" b="1" dirty="0" smtClean="0"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522020" y="5414061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Courier New"/>
                <a:ea typeface="ＭＳ Ｐゴシック"/>
                <a:cs typeface="Courier New"/>
              </a:rPr>
              <a:t>A</a:t>
            </a:r>
            <a:r>
              <a:rPr kumimoji="1" lang="en-US" altLang="ja-JP" b="1" dirty="0" smtClean="0">
                <a:solidFill>
                  <a:srgbClr val="FF0000"/>
                </a:solidFill>
                <a:latin typeface="Courier New"/>
                <a:ea typeface="ＭＳ Ｐゴシック"/>
                <a:cs typeface="Courier New"/>
              </a:rPr>
              <a:t>B</a:t>
            </a:r>
            <a:r>
              <a:rPr kumimoji="1" lang="en-US" altLang="ja-JP" b="1" dirty="0" smtClean="0">
                <a:latin typeface="Courier New"/>
                <a:ea typeface="ＭＳ Ｐゴシック"/>
                <a:cs typeface="Courier New"/>
              </a:rPr>
              <a:t>$</a:t>
            </a:r>
            <a:endParaRPr kumimoji="1" lang="ja-JP" altLang="en-US" b="1" dirty="0" smtClean="0"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522020" y="6030985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Courier New"/>
                <a:ea typeface="ＭＳ Ｐゴシック"/>
                <a:cs typeface="Courier New"/>
              </a:rPr>
              <a:t>AB</a:t>
            </a:r>
            <a:r>
              <a:rPr kumimoji="1" lang="en-US" altLang="ja-JP" b="1" dirty="0" smtClean="0">
                <a:solidFill>
                  <a:srgbClr val="FF0000"/>
                </a:solidFill>
                <a:latin typeface="Courier New"/>
                <a:ea typeface="ＭＳ Ｐゴシック"/>
                <a:cs typeface="Courier New"/>
              </a:rPr>
              <a:t>C</a:t>
            </a:r>
            <a:endParaRPr kumimoji="1" lang="ja-JP" altLang="en-US" b="1" dirty="0" smtClean="0">
              <a:solidFill>
                <a:srgbClr val="FF0000"/>
              </a:solidFill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703778" y="4204389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Courier New"/>
                <a:ea typeface="ＭＳ Ｐゴシック"/>
                <a:cs typeface="Courier New"/>
              </a:rPr>
              <a:t>!#$</a:t>
            </a:r>
            <a:endParaRPr kumimoji="1" lang="ja-JP" altLang="en-US" b="1" dirty="0" smtClean="0"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703778" y="4805839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Courier New"/>
                <a:ea typeface="ＭＳ Ｐゴシック"/>
                <a:cs typeface="Courier New"/>
              </a:rPr>
              <a:t>!#</a:t>
            </a:r>
            <a:r>
              <a:rPr kumimoji="1" lang="en-US" altLang="ja-JP" b="1" dirty="0" smtClean="0">
                <a:solidFill>
                  <a:srgbClr val="FF0000"/>
                </a:solidFill>
                <a:latin typeface="Courier New"/>
                <a:ea typeface="ＭＳ Ｐゴシック"/>
                <a:cs typeface="Courier New"/>
              </a:rPr>
              <a:t>C</a:t>
            </a:r>
            <a:endParaRPr kumimoji="1" lang="ja-JP" altLang="en-US" b="1" dirty="0" smtClean="0">
              <a:solidFill>
                <a:srgbClr val="FF0000"/>
              </a:solidFill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703778" y="5407289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Courier New"/>
                <a:ea typeface="ＭＳ Ｐゴシック"/>
                <a:cs typeface="Courier New"/>
              </a:rPr>
              <a:t>!</a:t>
            </a:r>
            <a:r>
              <a:rPr kumimoji="1" lang="en-US" altLang="ja-JP" b="1" dirty="0" smtClean="0">
                <a:solidFill>
                  <a:srgbClr val="FF0000"/>
                </a:solidFill>
                <a:latin typeface="Courier New"/>
                <a:ea typeface="ＭＳ Ｐゴシック"/>
                <a:cs typeface="Courier New"/>
              </a:rPr>
              <a:t>B</a:t>
            </a:r>
            <a:r>
              <a:rPr kumimoji="1" lang="en-US" altLang="ja-JP" b="1" dirty="0" smtClean="0">
                <a:latin typeface="Courier New"/>
                <a:ea typeface="ＭＳ Ｐゴシック"/>
                <a:cs typeface="Courier New"/>
              </a:rPr>
              <a:t>C</a:t>
            </a:r>
            <a:endParaRPr kumimoji="1" lang="ja-JP" altLang="en-US" b="1" dirty="0" smtClean="0"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703778" y="6008739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  <a:latin typeface="Courier New"/>
                <a:ea typeface="ＭＳ Ｐゴシック"/>
                <a:cs typeface="Courier New"/>
              </a:rPr>
              <a:t>A</a:t>
            </a:r>
            <a:r>
              <a:rPr kumimoji="1" lang="en-US" altLang="ja-JP" b="1" dirty="0" smtClean="0">
                <a:latin typeface="Courier New"/>
                <a:ea typeface="ＭＳ Ｐゴシック"/>
                <a:cs typeface="Courier New"/>
              </a:rPr>
              <a:t>BC</a:t>
            </a:r>
            <a:endParaRPr kumimoji="1" lang="ja-JP" altLang="en-US" b="1" dirty="0" smtClean="0">
              <a:latin typeface="Courier New"/>
              <a:ea typeface="ＭＳ Ｐゴシック"/>
              <a:cs typeface="Courier New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22627" y="3757083"/>
            <a:ext cx="943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decrypt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524993" y="3757083"/>
            <a:ext cx="93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reverse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9" name="直線矢印コネクタ 18"/>
          <p:cNvCxnSpPr>
            <a:stCxn id="5" idx="2"/>
            <a:endCxn id="23" idx="0"/>
          </p:cNvCxnSpPr>
          <p:nvPr/>
        </p:nvCxnSpPr>
        <p:spPr>
          <a:xfrm>
            <a:off x="6822136" y="4573721"/>
            <a:ext cx="0" cy="2234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6822136" y="5190645"/>
            <a:ext cx="0" cy="2234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6822136" y="5807569"/>
            <a:ext cx="0" cy="2234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7999003" y="4602505"/>
            <a:ext cx="0" cy="2234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8013768" y="5190645"/>
            <a:ext cx="0" cy="2234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8028533" y="5778785"/>
            <a:ext cx="0" cy="2234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240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233"/>
    </mc:Choice>
    <mc:Fallback>
      <p:transition xmlns:p14="http://schemas.microsoft.com/office/powerpoint/2010/main" spd="slow" advTm="5623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Experiments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confirmed the effectiveness of </a:t>
            </a:r>
            <a:r>
              <a:rPr kumimoji="1" lang="en-US" altLang="ja-JP" dirty="0" err="1" smtClean="0"/>
              <a:t>SCCrypt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Response time in an SSH client</a:t>
            </a:r>
          </a:p>
          <a:p>
            <a:pPr lvl="1"/>
            <a:r>
              <a:rPr lang="en-US" altLang="ja-JP" dirty="0"/>
              <a:t>T</a:t>
            </a:r>
            <a:r>
              <a:rPr kumimoji="1" lang="en-US" altLang="ja-JP" dirty="0" smtClean="0"/>
              <a:t>hroughput of </a:t>
            </a:r>
            <a:r>
              <a:rPr lang="en-US" altLang="ja-JP" dirty="0" smtClean="0"/>
              <a:t>console</a:t>
            </a:r>
            <a:r>
              <a:rPr kumimoji="1" lang="en-US" altLang="ja-JP" dirty="0" smtClean="0"/>
              <a:t> outputs</a:t>
            </a:r>
          </a:p>
          <a:p>
            <a:pPr lvl="1"/>
            <a:r>
              <a:rPr lang="en-US" altLang="ja-JP" dirty="0" smtClean="0"/>
              <a:t>CPU utilization</a:t>
            </a:r>
          </a:p>
          <a:p>
            <a:r>
              <a:rPr kumimoji="1" lang="en-US" altLang="ja-JP" dirty="0" smtClean="0"/>
              <a:t>We compared results between</a:t>
            </a:r>
            <a:br>
              <a:rPr kumimoji="1" lang="en-US" altLang="ja-JP" dirty="0" smtClean="0"/>
            </a:b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and vanilla </a:t>
            </a:r>
            <a:r>
              <a:rPr kumimoji="1" lang="en-US" altLang="ja-JP" dirty="0" err="1" smtClean="0"/>
              <a:t>Xen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4174" y="4784622"/>
            <a:ext cx="2503134" cy="147732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CPU: Intel Xeon E5630</a:t>
            </a:r>
          </a:p>
          <a:p>
            <a:r>
              <a:rPr lang="en-US" altLang="ja-JP" dirty="0" err="1" smtClean="0">
                <a:latin typeface="Tahoma"/>
                <a:ea typeface="ＭＳ Ｐゴシック"/>
                <a:cs typeface="Tahoma"/>
              </a:rPr>
              <a:t>Mem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: 6 GB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Net: Gigabit Ethernet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OS: Linux 3.2.0</a:t>
            </a:r>
          </a:p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SSH: </a:t>
            </a:r>
            <a:r>
              <a:rPr kumimoji="1" lang="en-US" altLang="ja-JP" dirty="0" err="1" smtClean="0">
                <a:latin typeface="Tahoma"/>
                <a:ea typeface="ＭＳ Ｐゴシック"/>
                <a:cs typeface="Tahoma"/>
              </a:rPr>
              <a:t>OpenSSH</a:t>
            </a:r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 6.0p1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99702" y="4784622"/>
            <a:ext cx="2461544" cy="120032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CPU: Intel Core i7 870</a:t>
            </a:r>
          </a:p>
          <a:p>
            <a:r>
              <a:rPr lang="en-US" altLang="ja-JP" dirty="0" err="1" smtClean="0">
                <a:latin typeface="Tahoma"/>
                <a:ea typeface="ＭＳ Ｐゴシック"/>
                <a:cs typeface="Tahoma"/>
              </a:rPr>
              <a:t>Mem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: 4 GB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Net: Gigabit Ethernet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VMM: </a:t>
            </a:r>
            <a:r>
              <a:rPr lang="en-US" altLang="ja-JP" dirty="0" err="1" smtClean="0">
                <a:latin typeface="Tahoma"/>
                <a:ea typeface="ＭＳ Ｐゴシック"/>
                <a:cs typeface="Tahoma"/>
              </a:rPr>
              <a:t>Xen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 4.1.3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4174" y="4415290"/>
            <a:ext cx="72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client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99702" y="4417722"/>
            <a:ext cx="8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server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31130" y="5505193"/>
            <a:ext cx="1759579" cy="92333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err="1" smtClean="0">
                <a:latin typeface="Tahoma"/>
                <a:ea typeface="ＭＳ Ｐゴシック"/>
                <a:cs typeface="Tahoma"/>
              </a:rPr>
              <a:t>vCPU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: 8</a:t>
            </a:r>
          </a:p>
          <a:p>
            <a:r>
              <a:rPr lang="en-US" altLang="ja-JP" dirty="0" err="1" smtClean="0">
                <a:latin typeface="Tahoma"/>
                <a:ea typeface="ＭＳ Ｐゴシック"/>
                <a:cs typeface="Tahoma"/>
              </a:rPr>
              <a:t>Mem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: 1 GB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OS: Linux 3.2.0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31130" y="5138293"/>
            <a:ext cx="100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331130" y="3937964"/>
            <a:ext cx="2348156" cy="120032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err="1" smtClean="0">
                <a:latin typeface="Tahoma"/>
                <a:ea typeface="ＭＳ Ｐゴシック"/>
                <a:cs typeface="Tahoma"/>
              </a:rPr>
              <a:t>vCPU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: 8</a:t>
            </a:r>
          </a:p>
          <a:p>
            <a:r>
              <a:rPr lang="en-US" altLang="ja-JP" dirty="0" err="1" smtClean="0">
                <a:latin typeface="Tahoma"/>
                <a:ea typeface="ＭＳ Ｐゴシック"/>
                <a:cs typeface="Tahoma"/>
              </a:rPr>
              <a:t>Mem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: </a:t>
            </a:r>
            <a:r>
              <a:rPr lang="en-US" altLang="ja-JP" dirty="0">
                <a:latin typeface="Tahoma"/>
                <a:ea typeface="ＭＳ Ｐゴシック"/>
                <a:cs typeface="Tahoma"/>
              </a:rPr>
              <a:t>3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 GB</a:t>
            </a:r>
          </a:p>
          <a:p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OS: Linux 3.2.0</a:t>
            </a:r>
          </a:p>
          <a:p>
            <a:r>
              <a:rPr lang="en-US" altLang="ja-JP" dirty="0">
                <a:latin typeface="Tahoma"/>
                <a:ea typeface="ＭＳ Ｐゴシック"/>
                <a:cs typeface="Tahoma"/>
              </a:rPr>
              <a:t>SSH: </a:t>
            </a:r>
            <a:r>
              <a:rPr lang="en-US" altLang="ja-JP" dirty="0" err="1">
                <a:latin typeface="Tahoma"/>
                <a:ea typeface="ＭＳ Ｐゴシック"/>
                <a:cs typeface="Tahoma"/>
              </a:rPr>
              <a:t>OpenSSH</a:t>
            </a:r>
            <a:r>
              <a:rPr lang="en-US" altLang="ja-JP" dirty="0">
                <a:latin typeface="Tahoma"/>
                <a:ea typeface="ＭＳ Ｐゴシック"/>
                <a:cs typeface="Tahoma"/>
              </a:rPr>
              <a:t> </a:t>
            </a:r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5.9p1</a:t>
            </a:r>
            <a:endParaRPr lang="ja-JP" altLang="en-US" dirty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31130" y="3571064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2" name="左中かっこ 11"/>
          <p:cNvSpPr/>
          <p:nvPr/>
        </p:nvSpPr>
        <p:spPr>
          <a:xfrm>
            <a:off x="6042546" y="3727590"/>
            <a:ext cx="178526" cy="2700933"/>
          </a:xfrm>
          <a:prstGeom prst="lef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685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377"/>
    </mc:Choice>
    <mc:Fallback>
      <p:transition xmlns:p14="http://schemas.microsoft.com/office/powerpoint/2010/main" spd="slow" advTm="2437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Response Time (Input)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measured the response time of inputs</a:t>
            </a:r>
          </a:p>
          <a:p>
            <a:pPr lvl="1"/>
            <a:r>
              <a:rPr lang="en-US" altLang="ja-JP" dirty="0" smtClean="0"/>
              <a:t>An SSH client sent an input to an SSH server</a:t>
            </a:r>
          </a:p>
          <a:p>
            <a:pPr lvl="1"/>
            <a:r>
              <a:rPr lang="en-US" altLang="ja-JP" dirty="0" smtClean="0"/>
              <a:t>It received an output caused by its remote echo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Result</a:t>
            </a:r>
          </a:p>
          <a:p>
            <a:pPr lvl="1"/>
            <a:r>
              <a:rPr lang="en-US" altLang="ja-JP" dirty="0" smtClean="0"/>
              <a:t>2.9% shorter in </a:t>
            </a:r>
            <a:r>
              <a:rPr lang="en-US" altLang="ja-JP" dirty="0" err="1" smtClean="0"/>
              <a:t>SCCrypt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The reason was unclear</a:t>
            </a:r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1079420146"/>
              </p:ext>
            </p:extLst>
          </p:nvPr>
        </p:nvGraphicFramePr>
        <p:xfrm>
          <a:off x="4525818" y="3366077"/>
          <a:ext cx="4294909" cy="3013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979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056"/>
    </mc:Choice>
    <mc:Fallback>
      <p:transition xmlns:p14="http://schemas.microsoft.com/office/powerpoint/2010/main" spd="slow" advTm="3205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Throughput (Output)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measured the throughput of outputs</a:t>
            </a:r>
          </a:p>
          <a:p>
            <a:pPr lvl="1"/>
            <a:r>
              <a:rPr kumimoji="1" lang="en-US" altLang="ja-JP" dirty="0" smtClean="0"/>
              <a:t>We wrote large text to a VSC in a user VM</a:t>
            </a:r>
          </a:p>
          <a:p>
            <a:endParaRPr lang="en-US" altLang="ja-JP" dirty="0"/>
          </a:p>
          <a:p>
            <a:r>
              <a:rPr lang="en-US" altLang="ja-JP" dirty="0" smtClean="0"/>
              <a:t>Result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5.6% higher in </a:t>
            </a:r>
            <a:r>
              <a:rPr kumimoji="1" lang="en-US" altLang="ja-JP" dirty="0" err="1" smtClean="0"/>
              <a:t>SCCrypt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The reason was</a:t>
            </a:r>
            <a:r>
              <a:rPr lang="en-US" altLang="ja-JP" dirty="0"/>
              <a:t> </a:t>
            </a:r>
            <a:r>
              <a:rPr lang="en-US" altLang="ja-JP" dirty="0" smtClean="0"/>
              <a:t>unclear</a:t>
            </a: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2846578234"/>
              </p:ext>
            </p:extLst>
          </p:nvPr>
        </p:nvGraphicFramePr>
        <p:xfrm>
          <a:off x="4537365" y="3147869"/>
          <a:ext cx="4073236" cy="312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7654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982"/>
    </mc:Choice>
    <mc:Fallback>
      <p:transition xmlns:p14="http://schemas.microsoft.com/office/powerpoint/2010/main" spd="slow" advTm="3198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IaaS Clouds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Provide users with virtual machines (VMs)</a:t>
            </a:r>
          </a:p>
          <a:p>
            <a:pPr lvl="1"/>
            <a:r>
              <a:rPr lang="en-US" altLang="ja-JP" dirty="0" smtClean="0"/>
              <a:t>Users manage their systems through SSH</a:t>
            </a:r>
          </a:p>
          <a:p>
            <a:r>
              <a:rPr kumimoji="1" lang="en-US" altLang="ja-JP" dirty="0" smtClean="0"/>
              <a:t>In-band remote management is usually used</a:t>
            </a:r>
          </a:p>
          <a:p>
            <a:pPr lvl="1"/>
            <a:r>
              <a:rPr lang="en-US" altLang="ja-JP" dirty="0" smtClean="0"/>
              <a:t>A user connects an SSH client to an SSH server running in his VM</a:t>
            </a:r>
          </a:p>
          <a:p>
            <a:pPr lvl="1"/>
            <a:r>
              <a:rPr kumimoji="1" lang="en-US" altLang="ja-JP" dirty="0" smtClean="0"/>
              <a:t>Not usable when a user failed network configurations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雲 3"/>
          <p:cNvSpPr/>
          <p:nvPr/>
        </p:nvSpPr>
        <p:spPr>
          <a:xfrm>
            <a:off x="3558066" y="5368615"/>
            <a:ext cx="4061457" cy="1256256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327182" y="4670778"/>
            <a:ext cx="2551327" cy="1550648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238271" y="5192368"/>
            <a:ext cx="1440398" cy="429461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299639" y="5069737"/>
            <a:ext cx="1153924" cy="674724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client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07522" y="4301446"/>
            <a:ext cx="100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4" name="直線矢印コネクタ 13"/>
          <p:cNvCxnSpPr>
            <a:stCxn id="11" idx="3"/>
            <a:endCxn id="9" idx="1"/>
          </p:cNvCxnSpPr>
          <p:nvPr/>
        </p:nvCxnSpPr>
        <p:spPr>
          <a:xfrm>
            <a:off x="2453563" y="5407099"/>
            <a:ext cx="278470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7256739" y="5071664"/>
            <a:ext cx="72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cloud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500143" y="4989971"/>
            <a:ext cx="520789" cy="773449"/>
          </a:xfrm>
          <a:prstGeom prst="rect">
            <a:avLst/>
          </a:prstGeom>
        </p:spPr>
      </p:pic>
      <p:sp>
        <p:nvSpPr>
          <p:cNvPr id="12" name="爆発 1 11"/>
          <p:cNvSpPr/>
          <p:nvPr/>
        </p:nvSpPr>
        <p:spPr>
          <a:xfrm>
            <a:off x="4661715" y="4903978"/>
            <a:ext cx="359217" cy="295037"/>
          </a:xfrm>
          <a:prstGeom prst="irregularSeal1">
            <a:avLst/>
          </a:prstGeom>
          <a:solidFill>
            <a:srgbClr val="FF0000"/>
          </a:solidFill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27182" y="5744461"/>
            <a:ext cx="911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firewall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31468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399"/>
    </mc:Choice>
    <mc:Fallback>
      <p:transition xmlns:p14="http://schemas.microsoft.com/office/powerpoint/2010/main" spd="slow" advTm="3939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CPU Utilization (Input)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measured the CPU utilization under the keyboard auto-repeat at a client</a:t>
            </a:r>
          </a:p>
          <a:p>
            <a:pPr lvl="1"/>
            <a:r>
              <a:rPr lang="en-US" altLang="ja-JP" b="1" dirty="0"/>
              <a:t>M</a:t>
            </a:r>
            <a:r>
              <a:rPr lang="en-US" altLang="ja-JP" b="1" dirty="0" smtClean="0"/>
              <a:t>anagement VM:</a:t>
            </a:r>
            <a:r>
              <a:rPr lang="en-US" altLang="ja-JP" dirty="0" smtClean="0"/>
              <a:t> 0.8% point</a:t>
            </a:r>
            <a:r>
              <a:rPr kumimoji="1" lang="en-US" altLang="ja-JP" dirty="0" smtClean="0"/>
              <a:t> lower in </a:t>
            </a:r>
            <a:r>
              <a:rPr lang="en-US" altLang="ja-JP" dirty="0" err="1" smtClean="0"/>
              <a:t>SCCrypt</a:t>
            </a:r>
            <a:endParaRPr lang="en-US" altLang="ja-JP" dirty="0" smtClean="0"/>
          </a:p>
          <a:p>
            <a:pPr lvl="1"/>
            <a:r>
              <a:rPr kumimoji="1" lang="en-US" altLang="ja-JP" b="1" dirty="0" smtClean="0"/>
              <a:t>User VM:</a:t>
            </a:r>
            <a:r>
              <a:rPr kumimoji="1" lang="en-US" altLang="ja-JP" dirty="0" smtClean="0"/>
              <a:t> almost the same</a:t>
            </a:r>
            <a:endParaRPr kumimoji="1" lang="ja-JP" altLang="en-US" dirty="0"/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2586866974"/>
              </p:ext>
            </p:extLst>
          </p:nvPr>
        </p:nvGraphicFramePr>
        <p:xfrm>
          <a:off x="364837" y="3509817"/>
          <a:ext cx="3960091" cy="3042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798646" y="4119689"/>
            <a:ext cx="1907681" cy="3693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u="sng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  <p:graphicFrame>
        <p:nvGraphicFramePr>
          <p:cNvPr id="8" name="グラフ 7"/>
          <p:cNvGraphicFramePr/>
          <p:nvPr>
            <p:extLst>
              <p:ext uri="{D42A27DB-BD31-4B8C-83A1-F6EECF244321}">
                <p14:modId xmlns:p14="http://schemas.microsoft.com/office/powerpoint/2010/main" val="2653687833"/>
              </p:ext>
            </p:extLst>
          </p:nvPr>
        </p:nvGraphicFramePr>
        <p:xfrm>
          <a:off x="4615873" y="3532908"/>
          <a:ext cx="3994727" cy="3019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586369" y="4251097"/>
            <a:ext cx="1008810" cy="3693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u="sng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959225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254"/>
    </mc:Choice>
    <mc:Fallback>
      <p:transition xmlns:p14="http://schemas.microsoft.com/office/powerpoint/2010/main" spd="slow" advTm="4225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CPU Utilization (Output)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measured the CPU utilization under periodic write to a VSC from a user VM</a:t>
            </a:r>
          </a:p>
          <a:p>
            <a:pPr lvl="1"/>
            <a:r>
              <a:rPr kumimoji="1" lang="en-US" altLang="ja-JP" b="1" dirty="0" smtClean="0"/>
              <a:t>Management VM:</a:t>
            </a:r>
            <a:r>
              <a:rPr kumimoji="1" lang="en-US" altLang="ja-JP" dirty="0" smtClean="0"/>
              <a:t> 1.3% points difference at most</a:t>
            </a:r>
          </a:p>
          <a:p>
            <a:pPr lvl="1"/>
            <a:r>
              <a:rPr lang="en-US" altLang="ja-JP" b="1" dirty="0" smtClean="0"/>
              <a:t>User VM:</a:t>
            </a:r>
            <a:r>
              <a:rPr lang="en-US" altLang="ja-JP" dirty="0" smtClean="0"/>
              <a:t> almost the same</a:t>
            </a:r>
            <a:endParaRPr kumimoji="1" lang="ja-JP" altLang="en-US" dirty="0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705510148"/>
              </p:ext>
            </p:extLst>
          </p:nvPr>
        </p:nvGraphicFramePr>
        <p:xfrm>
          <a:off x="115455" y="3532909"/>
          <a:ext cx="4398818" cy="3325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391882" y="4107287"/>
            <a:ext cx="1907681" cy="3693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u="sng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3740139445"/>
              </p:ext>
            </p:extLst>
          </p:nvPr>
        </p:nvGraphicFramePr>
        <p:xfrm>
          <a:off x="4383808" y="3532909"/>
          <a:ext cx="4468091" cy="3325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999080" y="4389643"/>
            <a:ext cx="1008810" cy="3693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u="sng" dirty="0" smtClean="0">
                <a:solidFill>
                  <a:srgbClr val="008000"/>
                </a:solidFill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u="sng" dirty="0" smtClean="0">
              <a:solidFill>
                <a:srgbClr val="008000"/>
              </a:solidFill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470334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732"/>
    </mc:Choice>
    <mc:Fallback>
      <p:transition xmlns:p14="http://schemas.microsoft.com/office/powerpoint/2010/main" spd="slow" advTm="4573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FBCrypt</a:t>
            </a:r>
            <a:r>
              <a:rPr kumimoji="1" lang="en-US" altLang="ja-JP" dirty="0" smtClean="0"/>
              <a:t> [</a:t>
            </a:r>
            <a:r>
              <a:rPr kumimoji="1" lang="en-US" altLang="ja-JP" dirty="0" err="1" smtClean="0"/>
              <a:t>Egawa</a:t>
            </a:r>
            <a:r>
              <a:rPr kumimoji="1" lang="en-US" altLang="ja-JP" dirty="0" smtClean="0"/>
              <a:t> et al.'12]</a:t>
            </a:r>
          </a:p>
          <a:p>
            <a:pPr lvl="1"/>
            <a:r>
              <a:rPr kumimoji="1" lang="en-US" altLang="ja-JP" dirty="0" smtClean="0"/>
              <a:t>Encrypt keyboard/mouse inputs and video outputs in out-of-band remote management using VNC</a:t>
            </a:r>
          </a:p>
          <a:p>
            <a:pPr lvl="1"/>
            <a:r>
              <a:rPr lang="en-US" altLang="ja-JP" dirty="0" smtClean="0"/>
              <a:t>Strongly depend on VNC</a:t>
            </a:r>
          </a:p>
          <a:p>
            <a:r>
              <a:rPr kumimoji="1" lang="en-US" altLang="ja-JP" dirty="0" err="1" smtClean="0"/>
              <a:t>Xoar</a:t>
            </a:r>
            <a:r>
              <a:rPr kumimoji="1" lang="en-US" altLang="ja-JP" dirty="0" smtClean="0"/>
              <a:t> [</a:t>
            </a:r>
            <a:r>
              <a:rPr kumimoji="1" lang="en-US" altLang="ja-JP" dirty="0" err="1" smtClean="0"/>
              <a:t>Colp</a:t>
            </a:r>
            <a:r>
              <a:rPr kumimoji="1" lang="en-US" altLang="ja-JP" dirty="0" smtClean="0"/>
              <a:t> et al.'11]</a:t>
            </a:r>
          </a:p>
          <a:p>
            <a:pPr lvl="1"/>
            <a:r>
              <a:rPr kumimoji="1" lang="en-US" altLang="ja-JP" dirty="0" smtClean="0"/>
              <a:t>Run a virtual serial device in trusted Console VM</a:t>
            </a:r>
          </a:p>
          <a:p>
            <a:pPr lvl="1"/>
            <a:r>
              <a:rPr kumimoji="1" lang="en-US" altLang="ja-JP" dirty="0" smtClean="0"/>
              <a:t>Console VM can be compromised via an SSH server</a:t>
            </a:r>
          </a:p>
          <a:p>
            <a:r>
              <a:rPr lang="en-US" altLang="ja-JP" dirty="0" smtClean="0"/>
              <a:t>VMware </a:t>
            </a:r>
            <a:r>
              <a:rPr lang="en-US" altLang="ja-JP" dirty="0" err="1" smtClean="0"/>
              <a:t>vSphere</a:t>
            </a:r>
            <a:endParaRPr lang="en-US" altLang="ja-JP" dirty="0"/>
          </a:p>
          <a:p>
            <a:pPr lvl="1"/>
            <a:r>
              <a:rPr lang="en-US" altLang="ja-JP" dirty="0" smtClean="0"/>
              <a:t>Run virtual devices and a VNC server in the VMM</a:t>
            </a:r>
          </a:p>
          <a:p>
            <a:pPr lvl="1"/>
            <a:r>
              <a:rPr lang="en-US" altLang="ja-JP" dirty="0" smtClean="0"/>
              <a:t>The VMM can be compromised via the VNC server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2566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3003"/>
    </mc:Choice>
    <mc:Fallback>
      <p:transition xmlns:p14="http://schemas.microsoft.com/office/powerpoint/2010/main" spd="slow" advTm="7300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SCCryp</a:t>
            </a:r>
            <a:r>
              <a:rPr lang="en-US" altLang="ja-JP" dirty="0" err="1" smtClean="0"/>
              <a:t>t</a:t>
            </a:r>
            <a:r>
              <a:rPr lang="en-US" altLang="ja-JP" dirty="0" smtClean="0"/>
              <a:t> for enabling secure out-of-band remote management in untrusted </a:t>
            </a:r>
            <a:r>
              <a:rPr lang="en-US" altLang="ja-JP" dirty="0" err="1" smtClean="0"/>
              <a:t>IaaS</a:t>
            </a:r>
            <a:r>
              <a:rPr lang="en-US" altLang="ja-JP" dirty="0" smtClean="0"/>
              <a:t> clouds</a:t>
            </a:r>
          </a:p>
          <a:p>
            <a:pPr lvl="1"/>
            <a:r>
              <a:rPr kumimoji="1" lang="en-US" altLang="ja-JP" dirty="0" smtClean="0"/>
              <a:t>Provide encrypted VSCs</a:t>
            </a:r>
          </a:p>
          <a:p>
            <a:pPr lvl="1"/>
            <a:r>
              <a:rPr lang="en-US" altLang="ja-JP" dirty="0" smtClean="0"/>
              <a:t>Inputs/outputs are securely decrypted/encrypted in the trusted VMM</a:t>
            </a:r>
          </a:p>
          <a:p>
            <a:r>
              <a:rPr kumimoji="1" lang="en-US" altLang="ja-JP" dirty="0" smtClean="0"/>
              <a:t>Future work</a:t>
            </a:r>
          </a:p>
          <a:p>
            <a:pPr lvl="1"/>
            <a:r>
              <a:rPr kumimoji="1" lang="en-US" altLang="ja-JP" dirty="0" smtClean="0"/>
              <a:t>Apply </a:t>
            </a:r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to other remote management systems using VSCs</a:t>
            </a:r>
          </a:p>
          <a:p>
            <a:pPr lvl="2"/>
            <a:r>
              <a:rPr lang="en-US" altLang="ja-JP" dirty="0" smtClean="0"/>
              <a:t>E.g., web-based </a:t>
            </a:r>
            <a:r>
              <a:rPr lang="en-US" altLang="ja-JP" dirty="0" err="1" smtClean="0"/>
              <a:t>Ajaxterm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758958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276"/>
    </mc:Choice>
    <mc:Fallback>
      <p:transition xmlns:p14="http://schemas.microsoft.com/office/powerpoint/2010/main" spd="slow" advTm="4027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Virtual Serial Console (VSC)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IaaS</a:t>
            </a:r>
            <a:r>
              <a:rPr kumimoji="1" lang="en-US" altLang="ja-JP" dirty="0" smtClean="0"/>
              <a:t> provides </a:t>
            </a:r>
            <a:r>
              <a:rPr kumimoji="1" lang="en-US" altLang="ja-JP" dirty="0" smtClean="0">
                <a:solidFill>
                  <a:srgbClr val="FF0000"/>
                </a:solidFill>
              </a:rPr>
              <a:t>out-of-band</a:t>
            </a:r>
            <a:r>
              <a:rPr kumimoji="1" lang="en-US" altLang="ja-JP" dirty="0" smtClean="0"/>
              <a:t> remote management</a:t>
            </a:r>
          </a:p>
          <a:p>
            <a:pPr lvl="1"/>
            <a:r>
              <a:rPr lang="en-US" altLang="ja-JP" dirty="0" smtClean="0"/>
              <a:t>An SSH server runs in the management VM</a:t>
            </a:r>
          </a:p>
          <a:p>
            <a:pPr lvl="2"/>
            <a:r>
              <a:rPr lang="en-US" altLang="ja-JP" dirty="0" smtClean="0"/>
              <a:t>Access a user VM via a VSC</a:t>
            </a:r>
          </a:p>
          <a:p>
            <a:pPr lvl="1"/>
            <a:r>
              <a:rPr lang="en-US" altLang="ja-JP" dirty="0" smtClean="0"/>
              <a:t>A VSC consists of a virtual serial device and a serial driver</a:t>
            </a:r>
          </a:p>
          <a:p>
            <a:pPr lvl="1"/>
            <a:r>
              <a:rPr lang="en-US" altLang="ja-JP" dirty="0" smtClean="0"/>
              <a:t>A user can access his VM without relying on VM's network</a:t>
            </a:r>
          </a:p>
        </p:txBody>
      </p:sp>
      <p:sp>
        <p:nvSpPr>
          <p:cNvPr id="12" name="雲 11"/>
          <p:cNvSpPr/>
          <p:nvPr/>
        </p:nvSpPr>
        <p:spPr>
          <a:xfrm>
            <a:off x="2921107" y="5368615"/>
            <a:ext cx="5560193" cy="1256256"/>
          </a:xfrm>
          <a:prstGeom prst="cloud">
            <a:avLst/>
          </a:prstGeom>
          <a:solidFill>
            <a:srgbClr val="D9D9D9"/>
          </a:solidFill>
          <a:ln>
            <a:solidFill>
              <a:srgbClr val="A6A6A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652792" y="4670778"/>
            <a:ext cx="1919112" cy="1685572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826145" y="4670778"/>
            <a:ext cx="1919111" cy="168557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850349" y="5571467"/>
            <a:ext cx="1509888" cy="664812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virtual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 device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219845" y="5571467"/>
            <a:ext cx="1131711" cy="664812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driver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850349" y="4817048"/>
            <a:ext cx="1509888" cy="429461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504062" y="5414383"/>
            <a:ext cx="4382678" cy="1050301"/>
          </a:xfrm>
          <a:prstGeom prst="rect">
            <a:avLst/>
          </a:prstGeom>
          <a:noFill/>
          <a:ln w="28575" cmpd="sng">
            <a:solidFill>
              <a:srgbClr val="0000FF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990739" y="5031253"/>
            <a:ext cx="1153924" cy="674724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client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658508" y="4301446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281295" y="4301446"/>
            <a:ext cx="100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6" name="直線矢印コネクタ 15"/>
          <p:cNvCxnSpPr>
            <a:stCxn id="11" idx="3"/>
            <a:endCxn id="8" idx="1"/>
          </p:cNvCxnSpPr>
          <p:nvPr/>
        </p:nvCxnSpPr>
        <p:spPr>
          <a:xfrm flipV="1">
            <a:off x="2144663" y="5031779"/>
            <a:ext cx="1705686" cy="33683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8" idx="2"/>
            <a:endCxn id="6" idx="0"/>
          </p:cNvCxnSpPr>
          <p:nvPr/>
        </p:nvCxnSpPr>
        <p:spPr>
          <a:xfrm>
            <a:off x="4605293" y="5246509"/>
            <a:ext cx="0" cy="32495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6" idx="3"/>
            <a:endCxn id="7" idx="1"/>
          </p:cNvCxnSpPr>
          <p:nvPr/>
        </p:nvCxnSpPr>
        <p:spPr>
          <a:xfrm>
            <a:off x="5360237" y="5903873"/>
            <a:ext cx="85960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7918331" y="5204061"/>
            <a:ext cx="589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VSC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013473" y="4725286"/>
            <a:ext cx="412744" cy="612986"/>
          </a:xfrm>
          <a:prstGeom prst="rect">
            <a:avLst/>
          </a:prstGeom>
        </p:spPr>
      </p:pic>
      <p:sp>
        <p:nvSpPr>
          <p:cNvPr id="20" name="爆発 1 19"/>
          <p:cNvSpPr/>
          <p:nvPr/>
        </p:nvSpPr>
        <p:spPr>
          <a:xfrm>
            <a:off x="6246608" y="4750545"/>
            <a:ext cx="359217" cy="295037"/>
          </a:xfrm>
          <a:prstGeom prst="irregularSeal1">
            <a:avLst/>
          </a:prstGeom>
          <a:solidFill>
            <a:srgbClr val="FF0000"/>
          </a:solidFill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79016" y="4966598"/>
            <a:ext cx="911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firewall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180523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605"/>
    </mc:Choice>
    <mc:Fallback>
      <p:transition xmlns:p14="http://schemas.microsoft.com/office/powerpoint/2010/main" spd="slow" advTm="4660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Untrusted Admins in IaaS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management VM is not always trustworthy</a:t>
            </a:r>
          </a:p>
          <a:p>
            <a:pPr lvl="1"/>
            <a:r>
              <a:rPr kumimoji="1" lang="en-US" altLang="ja-JP" dirty="0" smtClean="0">
                <a:solidFill>
                  <a:srgbClr val="FF0000"/>
                </a:solidFill>
              </a:rPr>
              <a:t>Honest-but-curious </a:t>
            </a:r>
            <a:r>
              <a:rPr kumimoji="1" lang="en-US" altLang="ja-JP" dirty="0" smtClean="0">
                <a:solidFill>
                  <a:schemeClr val="tx1"/>
                </a:solidFill>
              </a:rPr>
              <a:t>admins</a:t>
            </a:r>
            <a:r>
              <a:rPr kumimoji="1" lang="en-US" altLang="ja-JP" dirty="0" smtClean="0"/>
              <a:t> take information that they can easily look at</a:t>
            </a:r>
          </a:p>
          <a:p>
            <a:pPr lvl="1"/>
            <a:r>
              <a:rPr kumimoji="1" lang="en-US" altLang="ja-JP" dirty="0" smtClean="0">
                <a:solidFill>
                  <a:srgbClr val="FF0000"/>
                </a:solidFill>
              </a:rPr>
              <a:t>Malicious </a:t>
            </a:r>
            <a:r>
              <a:rPr kumimoji="1" lang="en-US" altLang="ja-JP" dirty="0" smtClean="0">
                <a:solidFill>
                  <a:srgbClr val="000000"/>
                </a:solidFill>
              </a:rPr>
              <a:t>admins</a:t>
            </a:r>
            <a:r>
              <a:rPr kumimoji="1" lang="en-US" altLang="ja-JP" dirty="0" smtClean="0"/>
              <a:t> act as inside attackers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Skill-less </a:t>
            </a:r>
            <a:r>
              <a:rPr lang="en-US" altLang="ja-JP" dirty="0" smtClean="0">
                <a:solidFill>
                  <a:srgbClr val="000000"/>
                </a:solidFill>
              </a:rPr>
              <a:t>admins</a:t>
            </a:r>
            <a:r>
              <a:rPr lang="en-US" altLang="ja-JP" dirty="0" smtClean="0"/>
              <a:t> cause a vulnerable management VM to be penetrated by outside attackers</a:t>
            </a:r>
            <a:endParaRPr kumimoji="1" lang="ja-JP" altLang="en-US" dirty="0"/>
          </a:p>
        </p:txBody>
      </p:sp>
      <p:sp>
        <p:nvSpPr>
          <p:cNvPr id="4" name="雲 3"/>
          <p:cNvSpPr/>
          <p:nvPr/>
        </p:nvSpPr>
        <p:spPr>
          <a:xfrm>
            <a:off x="2093115" y="5368615"/>
            <a:ext cx="5560193" cy="1256256"/>
          </a:xfrm>
          <a:prstGeom prst="cloud">
            <a:avLst/>
          </a:prstGeom>
          <a:solidFill>
            <a:srgbClr val="D9D9D9"/>
          </a:solidFill>
          <a:ln>
            <a:solidFill>
              <a:srgbClr val="A6A6A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824800" y="4670778"/>
            <a:ext cx="1919112" cy="1685572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998153" y="4670778"/>
            <a:ext cx="1919111" cy="168557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30516" y="4301446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53303" y="4301446"/>
            <a:ext cx="100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pic>
        <p:nvPicPr>
          <p:cNvPr id="9" name="図 8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6051" y="4912717"/>
            <a:ext cx="686854" cy="682957"/>
          </a:xfrm>
          <a:prstGeom prst="rect">
            <a:avLst/>
          </a:prstGeom>
        </p:spPr>
      </p:pic>
      <p:pic>
        <p:nvPicPr>
          <p:cNvPr id="10" name="図 9" descr="MC900389182.W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87" y="4566608"/>
            <a:ext cx="637211" cy="80200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214844" y="5607618"/>
            <a:ext cx="1160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untrusted</a:t>
            </a:r>
          </a:p>
          <a:p>
            <a:pPr algn="ctr"/>
            <a:r>
              <a:rPr lang="en-US" altLang="ja-JP" dirty="0" smtClean="0">
                <a:latin typeface="Tahoma"/>
                <a:ea typeface="ＭＳ Ｐゴシック"/>
                <a:cs typeface="Tahoma"/>
              </a:rPr>
              <a:t>admins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2010098" y="5045886"/>
            <a:ext cx="1101779" cy="1945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903342" y="5334289"/>
            <a:ext cx="1106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outside</a:t>
            </a:r>
          </a:p>
          <a:p>
            <a:pPr algn="ctr"/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attackers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953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980"/>
    </mc:Choice>
    <mc:Fallback>
      <p:transition xmlns:p14="http://schemas.microsoft.com/office/powerpoint/2010/main" spd="slow" advTm="4998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94858"/>
            <a:ext cx="7696200" cy="1143000"/>
          </a:xfrm>
        </p:spPr>
        <p:txBody>
          <a:bodyPr/>
          <a:lstStyle/>
          <a:p>
            <a:r>
              <a:rPr kumimoji="1" lang="en-US" altLang="ja-JP" dirty="0" smtClean="0"/>
              <a:t>Attacks against</a:t>
            </a:r>
            <a:br>
              <a:rPr kumimoji="1" lang="en-US" altLang="ja-JP" dirty="0" smtClean="0"/>
            </a:br>
            <a:r>
              <a:rPr kumimoji="1" lang="en-US" altLang="ja-JP" dirty="0" smtClean="0"/>
              <a:t>Remote Management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Attackers can eavesdrop on inputs and outputs </a:t>
            </a:r>
            <a:r>
              <a:rPr lang="en-US" altLang="ja-JP" dirty="0" smtClean="0"/>
              <a:t>of out-of-band remote management</a:t>
            </a:r>
          </a:p>
          <a:p>
            <a:pPr lvl="1"/>
            <a:r>
              <a:rPr lang="en-US" altLang="ja-JP" dirty="0" smtClean="0"/>
              <a:t>By modifying</a:t>
            </a:r>
            <a:r>
              <a:rPr kumimoji="1" lang="en-US" altLang="ja-JP" dirty="0" smtClean="0"/>
              <a:t> an SSH server in the management VM</a:t>
            </a:r>
          </a:p>
          <a:p>
            <a:r>
              <a:rPr lang="en-US" altLang="ja-JP" dirty="0" smtClean="0"/>
              <a:t>Attack examples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Extract passwords from inputs to login prompts</a:t>
            </a:r>
          </a:p>
          <a:p>
            <a:pPr lvl="1"/>
            <a:r>
              <a:rPr lang="en-US" altLang="ja-JP" dirty="0" smtClean="0"/>
              <a:t>Steal displayed secrets</a:t>
            </a:r>
            <a:endParaRPr kumimoji="1" lang="ja-JP" altLang="en-US" dirty="0"/>
          </a:p>
        </p:txBody>
      </p:sp>
      <p:sp>
        <p:nvSpPr>
          <p:cNvPr id="4" name="雲 3"/>
          <p:cNvSpPr/>
          <p:nvPr/>
        </p:nvSpPr>
        <p:spPr>
          <a:xfrm>
            <a:off x="2486359" y="5368615"/>
            <a:ext cx="6097907" cy="1256256"/>
          </a:xfrm>
          <a:prstGeom prst="cloud">
            <a:avLst/>
          </a:prstGeom>
          <a:solidFill>
            <a:srgbClr val="D9D9D9"/>
          </a:solidFill>
          <a:ln>
            <a:solidFill>
              <a:srgbClr val="A6A6A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921107" y="4670778"/>
            <a:ext cx="3020351" cy="1685572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230292" y="4670778"/>
            <a:ext cx="1919111" cy="168557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084999" y="5571467"/>
            <a:ext cx="1509888" cy="664812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virtual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 device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623992" y="5571467"/>
            <a:ext cx="1131711" cy="664812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driver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084999" y="4817048"/>
            <a:ext cx="1509888" cy="429461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24636" y="5031253"/>
            <a:ext cx="1153924" cy="674724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client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77442" y="4301446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685442" y="4301446"/>
            <a:ext cx="100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4" name="直線矢印コネクタ 13"/>
          <p:cNvCxnSpPr>
            <a:stCxn id="11" idx="3"/>
            <a:endCxn id="9" idx="1"/>
          </p:cNvCxnSpPr>
          <p:nvPr/>
        </p:nvCxnSpPr>
        <p:spPr>
          <a:xfrm flipV="1">
            <a:off x="1778560" y="5031779"/>
            <a:ext cx="1306439" cy="33683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>
            <a:stCxn id="9" idx="2"/>
            <a:endCxn id="7" idx="0"/>
          </p:cNvCxnSpPr>
          <p:nvPr/>
        </p:nvCxnSpPr>
        <p:spPr>
          <a:xfrm>
            <a:off x="3839943" y="5246509"/>
            <a:ext cx="0" cy="32495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7" idx="3"/>
            <a:endCxn id="8" idx="1"/>
          </p:cNvCxnSpPr>
          <p:nvPr/>
        </p:nvCxnSpPr>
        <p:spPr>
          <a:xfrm>
            <a:off x="4594887" y="5903873"/>
            <a:ext cx="2029105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図 16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1696" y="4936633"/>
            <a:ext cx="686854" cy="682957"/>
          </a:xfrm>
          <a:prstGeom prst="rect">
            <a:avLst/>
          </a:prstGeom>
        </p:spPr>
      </p:pic>
      <p:sp>
        <p:nvSpPr>
          <p:cNvPr id="10" name="左矢印 9"/>
          <p:cNvSpPr/>
          <p:nvPr/>
        </p:nvSpPr>
        <p:spPr>
          <a:xfrm rot="1280890">
            <a:off x="4660998" y="5018879"/>
            <a:ext cx="366104" cy="21204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左矢印 17"/>
          <p:cNvSpPr/>
          <p:nvPr/>
        </p:nvSpPr>
        <p:spPr>
          <a:xfrm rot="19961278">
            <a:off x="4672806" y="5525954"/>
            <a:ext cx="366104" cy="21204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846959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842"/>
    </mc:Choice>
    <mc:Fallback>
      <p:transition xmlns:p14="http://schemas.microsoft.com/office/powerpoint/2010/main" spd="slow" advTm="3784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SCCrypt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Provide an encrypted VSC to prevent information leakage</a:t>
            </a:r>
          </a:p>
          <a:p>
            <a:pPr lvl="1"/>
            <a:r>
              <a:rPr lang="en-US" altLang="ja-JP" dirty="0" smtClean="0"/>
              <a:t>Receive encrypted inputs from the management VM</a:t>
            </a:r>
          </a:p>
          <a:p>
            <a:pPr lvl="2"/>
            <a:r>
              <a:rPr lang="en-US" altLang="ja-JP" dirty="0" smtClean="0"/>
              <a:t>Decrypt and send them to a user VM</a:t>
            </a:r>
          </a:p>
          <a:p>
            <a:pPr lvl="1"/>
            <a:r>
              <a:rPr lang="en-US" altLang="ja-JP" dirty="0" smtClean="0"/>
              <a:t>Receive unencrypted outputs from a user VM</a:t>
            </a:r>
          </a:p>
          <a:p>
            <a:pPr lvl="2"/>
            <a:r>
              <a:rPr lang="en-US" altLang="ja-JP" dirty="0" smtClean="0"/>
              <a:t>Encrypt and send them to the management VM</a:t>
            </a:r>
          </a:p>
        </p:txBody>
      </p:sp>
      <p:sp>
        <p:nvSpPr>
          <p:cNvPr id="12" name="雲 11"/>
          <p:cNvSpPr/>
          <p:nvPr/>
        </p:nvSpPr>
        <p:spPr>
          <a:xfrm>
            <a:off x="2700011" y="5368615"/>
            <a:ext cx="6108146" cy="1256256"/>
          </a:xfrm>
          <a:prstGeom prst="cloud">
            <a:avLst/>
          </a:prstGeom>
          <a:solidFill>
            <a:srgbClr val="D9D9D9"/>
          </a:solidFill>
          <a:ln>
            <a:solidFill>
              <a:srgbClr val="A6A6A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285907" y="4670778"/>
            <a:ext cx="1919112" cy="1685572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417402" y="4670778"/>
            <a:ext cx="1919111" cy="168557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483464" y="5571467"/>
            <a:ext cx="1509888" cy="664812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virtual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 device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811102" y="5571467"/>
            <a:ext cx="1131711" cy="664812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driver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483464" y="4817048"/>
            <a:ext cx="1509888" cy="429461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 server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146200" y="5414383"/>
            <a:ext cx="5323002" cy="1050301"/>
          </a:xfrm>
          <a:prstGeom prst="rect">
            <a:avLst/>
          </a:prstGeom>
          <a:noFill/>
          <a:ln w="28575" cmpd="sng">
            <a:solidFill>
              <a:srgbClr val="0000FF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555992" y="4891488"/>
            <a:ext cx="1153924" cy="674724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rgbClr val="00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SSH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client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291623" y="4301446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872552" y="4301446"/>
            <a:ext cx="100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4060306" y="5246509"/>
            <a:ext cx="0" cy="324958"/>
          </a:xfrm>
          <a:prstGeom prst="straightConnector1">
            <a:avLst/>
          </a:prstGeom>
          <a:ln>
            <a:solidFill>
              <a:srgbClr val="660066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4993352" y="5812338"/>
            <a:ext cx="1817750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5223971" y="4722284"/>
            <a:ext cx="1193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encrypted</a:t>
            </a:r>
          </a:p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VSC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334445" y="5434075"/>
            <a:ext cx="1013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de</a:t>
            </a:r>
            <a:r>
              <a:rPr kumimoji="1" lang="en-US" altLang="ja-JP" i="1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crypt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335572" y="5952692"/>
            <a:ext cx="101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en</a:t>
            </a:r>
            <a:r>
              <a:rPr kumimoji="1" lang="en-US" altLang="ja-JP" i="1" dirty="0" smtClean="0">
                <a:solidFill>
                  <a:srgbClr val="FF0000"/>
                </a:solidFill>
                <a:latin typeface="Tahoma"/>
                <a:ea typeface="ＭＳ Ｐゴシック"/>
                <a:cs typeface="Tahoma"/>
              </a:rPr>
              <a:t>crypt</a:t>
            </a:r>
          </a:p>
        </p:txBody>
      </p:sp>
      <p:cxnSp>
        <p:nvCxnSpPr>
          <p:cNvPr id="31" name="直線矢印コネクタ 30"/>
          <p:cNvCxnSpPr/>
          <p:nvPr/>
        </p:nvCxnSpPr>
        <p:spPr>
          <a:xfrm flipV="1">
            <a:off x="4993352" y="5968236"/>
            <a:ext cx="1817750" cy="7340"/>
          </a:xfrm>
          <a:prstGeom prst="straightConnector1">
            <a:avLst/>
          </a:prstGeom>
          <a:ln>
            <a:solidFill>
              <a:srgbClr val="660066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角丸四角形吹き出し 41"/>
          <p:cNvSpPr/>
          <p:nvPr/>
        </p:nvSpPr>
        <p:spPr>
          <a:xfrm>
            <a:off x="1116139" y="5812338"/>
            <a:ext cx="1718773" cy="770940"/>
          </a:xfrm>
          <a:prstGeom prst="wedgeRoundRectCallout">
            <a:avLst>
              <a:gd name="adj1" fmla="val 98843"/>
              <a:gd name="adj2" fmla="val -59142"/>
              <a:gd name="adj3" fmla="val 16667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encrypted</a:t>
            </a:r>
            <a:b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</a:br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inputs/outputs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49" name="直線矢印コネクタ 48"/>
          <p:cNvCxnSpPr/>
          <p:nvPr/>
        </p:nvCxnSpPr>
        <p:spPr>
          <a:xfrm flipV="1">
            <a:off x="1709916" y="5097882"/>
            <a:ext cx="1773548" cy="197071"/>
          </a:xfrm>
          <a:prstGeom prst="straightConnector1">
            <a:avLst/>
          </a:prstGeom>
          <a:ln>
            <a:solidFill>
              <a:srgbClr val="660066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4492442" y="5241254"/>
            <a:ext cx="0" cy="32495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V="1">
            <a:off x="1709916" y="4908776"/>
            <a:ext cx="1773548" cy="19707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613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255"/>
    </mc:Choice>
    <mc:Fallback>
      <p:transition xmlns:p14="http://schemas.microsoft.com/office/powerpoint/2010/main" spd="slow" advTm="5025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Where to Encrypt/Decrypt?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Virtual serial device in the management VM?</a:t>
            </a:r>
          </a:p>
          <a:p>
            <a:pPr lvl="1"/>
            <a:r>
              <a:rPr kumimoji="1" lang="en-US" altLang="ja-JP" dirty="0" smtClean="0"/>
              <a:t>The </a:t>
            </a:r>
            <a:r>
              <a:rPr lang="en-US" altLang="ja-JP" dirty="0" smtClean="0"/>
              <a:t>entire </a:t>
            </a:r>
            <a:r>
              <a:rPr kumimoji="1" lang="en-US" altLang="ja-JP" dirty="0" smtClean="0"/>
              <a:t>management VM is untrusted</a:t>
            </a:r>
          </a:p>
          <a:p>
            <a:pPr lvl="1"/>
            <a:r>
              <a:rPr lang="en-US" altLang="ja-JP" dirty="0" smtClean="0"/>
              <a:t>Attackers can tamper with the virtual device</a:t>
            </a:r>
            <a:endParaRPr kumimoji="1" lang="en-US" altLang="ja-JP" dirty="0" smtClean="0"/>
          </a:p>
          <a:p>
            <a:r>
              <a:rPr lang="en-US" altLang="ja-JP" dirty="0"/>
              <a:t>S</a:t>
            </a:r>
            <a:r>
              <a:rPr lang="en-US" altLang="ja-JP" dirty="0" smtClean="0"/>
              <a:t>erial driver in a user VM?</a:t>
            </a:r>
          </a:p>
          <a:p>
            <a:pPr lvl="1"/>
            <a:r>
              <a:rPr lang="en-US" altLang="ja-JP" dirty="0" smtClean="0"/>
              <a:t>Modifying the existing device driver is not desirable</a:t>
            </a:r>
          </a:p>
          <a:p>
            <a:pPr lvl="1"/>
            <a:r>
              <a:rPr lang="en-US" altLang="ja-JP" dirty="0" smtClean="0"/>
              <a:t>Users cannot use favorite </a:t>
            </a:r>
            <a:r>
              <a:rPr lang="en-US" altLang="ja-JP" dirty="0" err="1" smtClean="0"/>
              <a:t>OSes</a:t>
            </a:r>
            <a:r>
              <a:rPr lang="en-US" altLang="ja-JP" dirty="0" smtClean="0"/>
              <a:t>  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325783" y="4780479"/>
            <a:ext cx="1919112" cy="1577899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885241" y="4775738"/>
            <a:ext cx="1919111" cy="1577899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523340" y="5573496"/>
            <a:ext cx="1509888" cy="664812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virtual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 device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278941" y="5568755"/>
            <a:ext cx="1131711" cy="664812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driver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196619" y="5411671"/>
            <a:ext cx="4740422" cy="1050301"/>
          </a:xfrm>
          <a:prstGeom prst="rect">
            <a:avLst/>
          </a:prstGeom>
          <a:noFill/>
          <a:ln w="28575" cmpd="sng">
            <a:solidFill>
              <a:srgbClr val="0000FF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31499" y="4406406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40391" y="4401665"/>
            <a:ext cx="100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cxnSp>
        <p:nvCxnSpPr>
          <p:cNvPr id="18" name="直線矢印コネクタ 17"/>
          <p:cNvCxnSpPr>
            <a:stCxn id="7" idx="3"/>
            <a:endCxn id="8" idx="1"/>
          </p:cNvCxnSpPr>
          <p:nvPr/>
        </p:nvCxnSpPr>
        <p:spPr>
          <a:xfrm flipV="1">
            <a:off x="4033228" y="5901161"/>
            <a:ext cx="1245713" cy="474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角丸四角形吹き出し 21"/>
          <p:cNvSpPr/>
          <p:nvPr/>
        </p:nvSpPr>
        <p:spPr>
          <a:xfrm>
            <a:off x="7219098" y="4973301"/>
            <a:ext cx="1105484" cy="686515"/>
          </a:xfrm>
          <a:prstGeom prst="wedgeRoundRectCallout">
            <a:avLst>
              <a:gd name="adj1" fmla="val -136743"/>
              <a:gd name="adj2" fmla="val 71833"/>
              <a:gd name="adj3" fmla="val 16667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en-/de-crypt?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815449" y="4973301"/>
            <a:ext cx="1105484" cy="686515"/>
          </a:xfrm>
          <a:prstGeom prst="wedgeRoundRectCallout">
            <a:avLst>
              <a:gd name="adj1" fmla="val 121984"/>
              <a:gd name="adj2" fmla="val 65167"/>
              <a:gd name="adj3" fmla="val 16667"/>
            </a:avLst>
          </a:prstGeom>
          <a:solidFill>
            <a:srgbClr val="B0E2FF"/>
          </a:solidFill>
          <a:ln w="19050" cmpd="sng">
            <a:solidFill>
              <a:srgbClr val="104E8B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en-/de-crypt?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pic>
        <p:nvPicPr>
          <p:cNvPr id="14" name="図 13" descr="point-query-user-icone-6173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2825" y="4868662"/>
            <a:ext cx="441450" cy="43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639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683"/>
    </mc:Choice>
    <mc:Fallback>
      <p:transition xmlns:p14="http://schemas.microsoft.com/office/powerpoint/2010/main" spd="slow" advTm="4468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Leveraging the Trusted VMM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SCCrypt</a:t>
            </a:r>
            <a:r>
              <a:rPr kumimoji="1" lang="en-US" altLang="ja-JP" dirty="0" smtClean="0"/>
              <a:t> encrypts/decrypts data in the virtual machine monitor (VMM)</a:t>
            </a:r>
          </a:p>
          <a:p>
            <a:pPr lvl="1"/>
            <a:r>
              <a:rPr lang="en-US" altLang="ja-JP" dirty="0" smtClean="0"/>
              <a:t>The integrity of the VMM can be guaranteed</a:t>
            </a:r>
          </a:p>
          <a:p>
            <a:pPr lvl="1"/>
            <a:r>
              <a:rPr lang="en-US" altLang="ja-JP" b="1" dirty="0" smtClean="0"/>
              <a:t>At boot time:</a:t>
            </a:r>
            <a:r>
              <a:rPr lang="en-US" altLang="ja-JP" dirty="0" smtClean="0"/>
              <a:t> remote attestation with TPM</a:t>
            </a:r>
            <a:endParaRPr kumimoji="1" lang="en-US" altLang="ja-JP" dirty="0" smtClean="0"/>
          </a:p>
          <a:p>
            <a:pPr lvl="1"/>
            <a:r>
              <a:rPr lang="en-US" altLang="ja-JP" b="1" dirty="0" smtClean="0"/>
              <a:t>At runtime: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HyperGuard</a:t>
            </a:r>
            <a:r>
              <a:rPr lang="en-US" altLang="ja-JP" dirty="0" smtClean="0"/>
              <a:t>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Rutkowska</a:t>
            </a:r>
            <a:r>
              <a:rPr lang="en-US" altLang="ja-JP" sz="1800" dirty="0" smtClean="0"/>
              <a:t>+ '08]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HyperCheck</a:t>
            </a:r>
            <a:r>
              <a:rPr lang="en-US" altLang="ja-JP" dirty="0" smtClean="0"/>
              <a:t> </a:t>
            </a:r>
            <a:r>
              <a:rPr lang="en-US" altLang="ja-JP" sz="1800" dirty="0" smtClean="0"/>
              <a:t>[Wang+ '10]</a:t>
            </a:r>
            <a:r>
              <a:rPr lang="en-US" altLang="ja-JP" dirty="0" smtClean="0"/>
              <a:t>, and </a:t>
            </a:r>
            <a:r>
              <a:rPr lang="en-US" altLang="ja-JP" dirty="0" err="1" smtClean="0"/>
              <a:t>HyperSentry</a:t>
            </a:r>
            <a:r>
              <a:rPr lang="en-US" altLang="ja-JP" dirty="0" smtClean="0"/>
              <a:t>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Azab</a:t>
            </a:r>
            <a:r>
              <a:rPr lang="en-US" altLang="ja-JP" sz="1800" dirty="0" smtClean="0"/>
              <a:t>+ '10]</a:t>
            </a:r>
            <a:r>
              <a:rPr lang="en-US" altLang="ja-JP" dirty="0" smtClean="0"/>
              <a:t> with SMM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931300" y="4550922"/>
            <a:ext cx="1919112" cy="1285300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490758" y="4546181"/>
            <a:ext cx="1919111" cy="1285300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2128857" y="5051340"/>
            <a:ext cx="1509888" cy="664812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virtual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 device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4884458" y="5046599"/>
            <a:ext cx="1131711" cy="664812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driver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802136" y="4889515"/>
            <a:ext cx="4740422" cy="1745520"/>
          </a:xfrm>
          <a:prstGeom prst="rect">
            <a:avLst/>
          </a:prstGeom>
          <a:noFill/>
          <a:ln w="28575" cmpd="sng">
            <a:solidFill>
              <a:srgbClr val="0000FF"/>
            </a:solidFill>
            <a:prstDash val="sysDash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931300" y="4181590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940192" y="4176849"/>
            <a:ext cx="100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931300" y="5985584"/>
            <a:ext cx="4478569" cy="5088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VMM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8705" y="4888284"/>
            <a:ext cx="1193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encrypted</a:t>
            </a:r>
          </a:p>
          <a:p>
            <a:pPr algn="ctr"/>
            <a:r>
              <a:rPr kumimoji="1" lang="en-US" altLang="ja-JP" dirty="0" smtClean="0">
                <a:solidFill>
                  <a:srgbClr val="0000FF"/>
                </a:solidFill>
                <a:latin typeface="Tahoma"/>
                <a:ea typeface="ＭＳ Ｐゴシック"/>
                <a:cs typeface="Tahoma"/>
              </a:rPr>
              <a:t>VSC</a:t>
            </a:r>
            <a:endParaRPr kumimoji="1" lang="ja-JP" altLang="en-US" dirty="0" smtClean="0">
              <a:solidFill>
                <a:srgbClr val="0000FF"/>
              </a:solidFill>
              <a:latin typeface="Tahoma"/>
              <a:ea typeface="ＭＳ Ｐゴシック"/>
              <a:cs typeface="Tahoma"/>
            </a:endParaRPr>
          </a:p>
        </p:txBody>
      </p:sp>
      <p:sp>
        <p:nvSpPr>
          <p:cNvPr id="53" name="上矢印 52"/>
          <p:cNvSpPr/>
          <p:nvPr/>
        </p:nvSpPr>
        <p:spPr>
          <a:xfrm>
            <a:off x="4021637" y="5445225"/>
            <a:ext cx="354662" cy="576064"/>
          </a:xfrm>
          <a:prstGeom prst="upArrow">
            <a:avLst/>
          </a:prstGeom>
          <a:solidFill>
            <a:schemeClr val="accent3">
              <a:lumMod val="60000"/>
              <a:lumOff val="40000"/>
            </a:schemeClr>
          </a:solidFill>
          <a:ln w="1905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3615863" y="6077783"/>
            <a:ext cx="1134395" cy="31435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rgbClr val="FFFFFF"/>
                </a:solidFill>
                <a:latin typeface="Tahoma"/>
                <a:cs typeface="Tahoma"/>
              </a:rPr>
              <a:t>SCCrypt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cxnSp>
        <p:nvCxnSpPr>
          <p:cNvPr id="50" name="直線矢印コネクタ 49"/>
          <p:cNvCxnSpPr>
            <a:stCxn id="39" idx="3"/>
            <a:endCxn id="40" idx="1"/>
          </p:cNvCxnSpPr>
          <p:nvPr/>
        </p:nvCxnSpPr>
        <p:spPr>
          <a:xfrm flipV="1">
            <a:off x="3638745" y="5379005"/>
            <a:ext cx="1245713" cy="474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角丸四角形 3"/>
          <p:cNvSpPr/>
          <p:nvPr/>
        </p:nvSpPr>
        <p:spPr>
          <a:xfrm>
            <a:off x="7264539" y="5331725"/>
            <a:ext cx="1231602" cy="649451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trusted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authority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cxnSp>
        <p:nvCxnSpPr>
          <p:cNvPr id="6" name="直線矢印コネクタ 5"/>
          <p:cNvCxnSpPr>
            <a:stCxn id="45" idx="3"/>
            <a:endCxn id="4" idx="1"/>
          </p:cNvCxnSpPr>
          <p:nvPr/>
        </p:nvCxnSpPr>
        <p:spPr>
          <a:xfrm flipV="1">
            <a:off x="6409869" y="5656451"/>
            <a:ext cx="854670" cy="58353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705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380"/>
    </mc:Choice>
    <mc:Fallback>
      <p:transition xmlns:p14="http://schemas.microsoft.com/office/powerpoint/2010/main" spd="slow" advTm="5338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How to Identify Inputs/Outputs?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traditional VMM does not recognize a virtual serial device or a serial driver</a:t>
            </a:r>
          </a:p>
          <a:p>
            <a:pPr lvl="1"/>
            <a:r>
              <a:rPr lang="en-US" altLang="ja-JP" dirty="0" smtClean="0"/>
              <a:t>Cannot rely on information from the untrusted device in the management VM</a:t>
            </a:r>
          </a:p>
          <a:p>
            <a:pPr lvl="1"/>
            <a:r>
              <a:rPr lang="en-US" altLang="ja-JP" dirty="0" smtClean="0"/>
              <a:t>Cannot obtain information from the unmodified driver in a user VM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325783" y="4550922"/>
            <a:ext cx="1919112" cy="1285300"/>
          </a:xfrm>
          <a:prstGeom prst="rect">
            <a:avLst/>
          </a:prstGeom>
          <a:solidFill>
            <a:schemeClr val="accent2">
              <a:lumMod val="10000"/>
              <a:lumOff val="90000"/>
            </a:schemeClr>
          </a:solidFill>
          <a:ln w="1905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885241" y="4546181"/>
            <a:ext cx="1919111" cy="1285300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008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482637" y="4794164"/>
            <a:ext cx="1613143" cy="921988"/>
          </a:xfrm>
          <a:prstGeom prst="round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  <a:latin typeface="Tahoma"/>
                <a:cs typeface="Tahoma"/>
              </a:rPr>
              <a:t>untrusted</a:t>
            </a:r>
            <a:br>
              <a:rPr kumimoji="1" lang="en-US" altLang="ja-JP" dirty="0" smtClean="0">
                <a:solidFill>
                  <a:srgbClr val="FF0000"/>
                </a:solidFill>
                <a:latin typeface="Tahoma"/>
                <a:cs typeface="Tahoma"/>
              </a:rPr>
            </a:br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virtual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 device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5114005" y="5046599"/>
            <a:ext cx="1487295" cy="664812"/>
          </a:xfrm>
          <a:prstGeom prst="round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dirty="0" smtClean="0">
                <a:solidFill>
                  <a:srgbClr val="FF0000"/>
                </a:solidFill>
                <a:latin typeface="Tahoma"/>
                <a:cs typeface="Tahoma"/>
              </a:rPr>
              <a:t>unmodified</a:t>
            </a:r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/>
            </a:r>
            <a:b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</a:br>
            <a:r>
              <a:rPr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serial </a:t>
            </a:r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driver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325783" y="4181590"/>
            <a:ext cx="190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management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34675" y="4176849"/>
            <a:ext cx="100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Tahoma"/>
                <a:ea typeface="ＭＳ Ｐゴシック"/>
                <a:cs typeface="Tahoma"/>
              </a:rPr>
              <a:t>user VM</a:t>
            </a:r>
            <a:endParaRPr kumimoji="1" lang="ja-JP" altLang="en-US" dirty="0" smtClean="0">
              <a:latin typeface="Tahoma"/>
              <a:ea typeface="ＭＳ Ｐゴシック"/>
              <a:cs typeface="Tahoma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325783" y="5985584"/>
            <a:ext cx="4478569" cy="5088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ahoma"/>
                <a:cs typeface="Tahoma"/>
              </a:rPr>
              <a:t> VMM</a:t>
            </a:r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4010346" y="6077783"/>
            <a:ext cx="1134395" cy="31435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>
                <a:solidFill>
                  <a:srgbClr val="FFFFFF"/>
                </a:solidFill>
                <a:latin typeface="Tahoma"/>
                <a:cs typeface="Tahoma"/>
              </a:rPr>
              <a:t>SCCrypt</a:t>
            </a:r>
            <a:endParaRPr kumimoji="1" lang="ja-JP" altLang="en-US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cxnSp>
        <p:nvCxnSpPr>
          <p:cNvPr id="28" name="カギ線コネクタ 27"/>
          <p:cNvCxnSpPr>
            <a:stCxn id="21" idx="2"/>
            <a:endCxn id="27" idx="1"/>
          </p:cNvCxnSpPr>
          <p:nvPr/>
        </p:nvCxnSpPr>
        <p:spPr>
          <a:xfrm rot="16200000" flipH="1">
            <a:off x="3390373" y="5614987"/>
            <a:ext cx="518808" cy="721137"/>
          </a:xfrm>
          <a:prstGeom prst="bentConnector2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カギ線コネクタ 28"/>
          <p:cNvCxnSpPr>
            <a:stCxn id="27" idx="3"/>
            <a:endCxn id="22" idx="2"/>
          </p:cNvCxnSpPr>
          <p:nvPr/>
        </p:nvCxnSpPr>
        <p:spPr>
          <a:xfrm flipV="1">
            <a:off x="5144741" y="5711411"/>
            <a:ext cx="712912" cy="523549"/>
          </a:xfrm>
          <a:prstGeom prst="bentConnector2">
            <a:avLst/>
          </a:prstGeom>
          <a:ln>
            <a:solidFill>
              <a:srgbClr val="000000"/>
            </a:solidFill>
            <a:prstDash val="sys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十字形 41"/>
          <p:cNvSpPr/>
          <p:nvPr/>
        </p:nvSpPr>
        <p:spPr>
          <a:xfrm rot="18900000">
            <a:off x="5679485" y="5807416"/>
            <a:ext cx="356335" cy="356335"/>
          </a:xfrm>
          <a:prstGeom prst="plus">
            <a:avLst>
              <a:gd name="adj" fmla="val 37606"/>
            </a:avLst>
          </a:prstGeom>
          <a:solidFill>
            <a:srgbClr val="FF0000"/>
          </a:solidFill>
          <a:ln w="190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05001" y="5728670"/>
            <a:ext cx="362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F0000"/>
                </a:solidFill>
                <a:latin typeface="Chalkboard"/>
                <a:ea typeface="ＭＳ Ｐゴシック"/>
                <a:cs typeface="Chalkboard"/>
              </a:rPr>
              <a:t>?</a:t>
            </a:r>
            <a:endParaRPr kumimoji="1" lang="ja-JP" altLang="en-US" sz="2800" b="1" dirty="0" smtClean="0">
              <a:solidFill>
                <a:srgbClr val="FF0000"/>
              </a:solidFill>
              <a:latin typeface="Chalkboard"/>
              <a:ea typeface="ＭＳ Ｐゴシック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713052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8865"/>
    </mc:Choice>
    <mc:Fallback>
      <p:transition xmlns:p14="http://schemas.microsoft.com/office/powerpoint/2010/main" spd="slow" advTm="2886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y2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0E2FF"/>
        </a:solidFill>
        <a:ln w="19050" cmpd="sng">
          <a:solidFill>
            <a:srgbClr val="104E8B"/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  <a:latin typeface="Tahoma"/>
            <a:cs typeface="Tahoma"/>
          </a:defRPr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Tahoma"/>
            <a:ea typeface="ＭＳ Ｐゴシック"/>
            <a:cs typeface="Tahom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my2.thmx</Template>
  <TotalTime>69247</TotalTime>
  <Words>3571</Words>
  <Application>Microsoft Macintosh PowerPoint</Application>
  <PresentationFormat>画面に合わせる (4:3)</PresentationFormat>
  <Paragraphs>489</Paragraphs>
  <Slides>23</Slides>
  <Notes>23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my2</vt:lpstr>
      <vt:lpstr>Secure Out-of-band Remote Management Using Encrypted Virtual Serial Consoles in IaaS Clouds</vt:lpstr>
      <vt:lpstr>IaaS Clouds</vt:lpstr>
      <vt:lpstr>Virtual Serial Console (VSC)</vt:lpstr>
      <vt:lpstr>Untrusted Admins in IaaS</vt:lpstr>
      <vt:lpstr>Attacks against Remote Management</vt:lpstr>
      <vt:lpstr>SCCrypt</vt:lpstr>
      <vt:lpstr>Where to Encrypt/Decrypt?</vt:lpstr>
      <vt:lpstr>Leveraging the Trusted VMM</vt:lpstr>
      <vt:lpstr>How to Identify Inputs/Outputs?</vt:lpstr>
      <vt:lpstr>Tracking Device States</vt:lpstr>
      <vt:lpstr>Implementation</vt:lpstr>
      <vt:lpstr>Output Delivery</vt:lpstr>
      <vt:lpstr>State Tracking</vt:lpstr>
      <vt:lpstr>Input Delivery</vt:lpstr>
      <vt:lpstr>Pending Outputs at Reconnection</vt:lpstr>
      <vt:lpstr>Re-encryption of Outputs</vt:lpstr>
      <vt:lpstr>Experiments</vt:lpstr>
      <vt:lpstr>Response Time (Input)</vt:lpstr>
      <vt:lpstr>Throughput (Output)</vt:lpstr>
      <vt:lpstr>CPU Utilization (Input)</vt:lpstr>
      <vt:lpstr>CPU Utilization (Output)</vt:lpstr>
      <vt:lpstr>Related Work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Kourai Kenichi</dc:creator>
  <cp:lastModifiedBy>Kourai Kenichi</cp:lastModifiedBy>
  <cp:revision>1886</cp:revision>
  <dcterms:created xsi:type="dcterms:W3CDTF">2012-11-30T01:40:32Z</dcterms:created>
  <dcterms:modified xsi:type="dcterms:W3CDTF">2015-08-22T03:58:36Z</dcterms:modified>
</cp:coreProperties>
</file>