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4"/>
  </p:notesMasterIdLst>
  <p:sldIdLst>
    <p:sldId id="256" r:id="rId3"/>
  </p:sldIdLst>
  <p:sldSz cx="30279975" cy="42564050"/>
  <p:notesSz cx="29459238" cy="41986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8F8"/>
    <a:srgbClr val="FBE2E1"/>
    <a:srgbClr val="E4E4F0"/>
    <a:srgbClr val="00004C"/>
    <a:srgbClr val="00002A"/>
    <a:srgbClr val="000066"/>
    <a:srgbClr val="404040"/>
    <a:srgbClr val="363636"/>
    <a:srgbClr val="3D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748" autoAdjust="0"/>
    <p:restoredTop sz="99580" autoAdjust="0"/>
  </p:normalViewPr>
  <p:slideViewPr>
    <p:cSldViewPr>
      <p:cViewPr varScale="1">
        <p:scale>
          <a:sx n="30" d="100"/>
          <a:sy n="30" d="100"/>
        </p:scale>
        <p:origin x="-4698" y="-132"/>
      </p:cViewPr>
      <p:guideLst>
        <p:guide orient="horz" pos="13406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uta\Dropbox\Lab\AcademicSociety\APSys%202015\kouta_experime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043545861422"/>
          <c:y val="5.3559398040069102E-2"/>
          <c:w val="0.84627004135061401"/>
          <c:h val="0.7313763040926409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(Sheet2!$C$3,Sheet2!$F$3,Sheet2!$I$3,Sheet2!$L$3,Sheet2!$O$3,Sheet2!$R$3)</c:f>
              <c:numCache>
                <c:formatCode>General</c:formatCode>
                <c:ptCount val="6"/>
                <c:pt idx="0">
                  <c:v>50</c:v>
                </c:pt>
                <c:pt idx="1">
                  <c:v>60</c:v>
                </c:pt>
                <c:pt idx="2">
                  <c:v>70</c:v>
                </c:pt>
                <c:pt idx="3">
                  <c:v>80</c:v>
                </c:pt>
                <c:pt idx="4">
                  <c:v>90</c:v>
                </c:pt>
                <c:pt idx="5">
                  <c:v>100</c:v>
                </c:pt>
              </c:numCache>
            </c:numRef>
          </c:cat>
          <c:val>
            <c:numRef>
              <c:f>(Sheet2!$C$10,Sheet2!$F$10,Sheet2!$I$10,Sheet2!$L$10,Sheet2!$O$10,Sheet2!$R$10)</c:f>
              <c:numCache>
                <c:formatCode>General</c:formatCode>
                <c:ptCount val="6"/>
                <c:pt idx="0">
                  <c:v>8.8168600000000001</c:v>
                </c:pt>
                <c:pt idx="1">
                  <c:v>7.2527710000000001</c:v>
                </c:pt>
                <c:pt idx="2">
                  <c:v>5.0929453999999987</c:v>
                </c:pt>
                <c:pt idx="3">
                  <c:v>3.7951549999999998</c:v>
                </c:pt>
                <c:pt idx="4">
                  <c:v>2.7490541999999998</c:v>
                </c:pt>
                <c:pt idx="5">
                  <c:v>1.903174399999999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520448"/>
        <c:axId val="114887296"/>
      </c:barChart>
      <c:catAx>
        <c:axId val="114520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altLang="en-US" sz="2400" dirty="0"/>
                  <a:t>CPU </a:t>
                </a:r>
                <a:r>
                  <a:rPr lang="en-US" altLang="en-US" sz="2400" dirty="0" smtClean="0"/>
                  <a:t>Cap </a:t>
                </a:r>
                <a:r>
                  <a:rPr lang="en-US" altLang="en-US" sz="2400" dirty="0"/>
                  <a:t>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800"/>
            </a:pPr>
            <a:endParaRPr lang="ja-JP"/>
          </a:p>
        </c:txPr>
        <c:crossAx val="114887296"/>
        <c:crosses val="autoZero"/>
        <c:auto val="1"/>
        <c:lblAlgn val="ctr"/>
        <c:lblOffset val="100"/>
        <c:noMultiLvlLbl val="0"/>
      </c:catAx>
      <c:valAx>
        <c:axId val="114887296"/>
        <c:scaling>
          <c:orientation val="minMax"/>
        </c:scaling>
        <c:delete val="0"/>
        <c:axPos val="l"/>
        <c:majorGridlines>
          <c:spPr>
            <a:ln>
              <a:solidFill>
                <a:schemeClr val="accent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altLang="ja-JP" sz="2400"/>
                  <a:t>time (sec)</a:t>
                </a:r>
                <a:endParaRPr lang="ja-JP" altLang="en-US" sz="24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800"/>
            </a:pPr>
            <a:endParaRPr lang="ja-JP"/>
          </a:p>
        </c:txPr>
        <c:crossAx val="114520448"/>
        <c:crosses val="autoZero"/>
        <c:crossBetween val="between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59083407987199"/>
          <c:y val="9.6923747897128695E-2"/>
          <c:w val="0.80065176733147903"/>
          <c:h val="0.7119390295081240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App VM (Mini-OS)</c:v>
                </c:pt>
              </c:strCache>
            </c:strRef>
          </c:tx>
          <c:spPr>
            <a:ln w="53975">
              <a:solidFill>
                <a:schemeClr val="accent1"/>
              </a:solidFill>
            </a:ln>
          </c:spPr>
          <c:marker>
            <c:symbol val="circle"/>
            <c:size val="9"/>
            <c:spPr>
              <a:solidFill>
                <a:schemeClr val="bg2"/>
              </a:solidFill>
              <a:ln w="50800">
                <a:solidFill>
                  <a:schemeClr val="accent1"/>
                </a:solidFill>
              </a:ln>
            </c:spPr>
          </c:marker>
          <c:xVal>
            <c:numRef>
              <c:f>(Sheet1!$C$3,Sheet1!$G$3,Sheet1!$K$3,Sheet1!$O$3,Sheet1!$S$3,Sheet1!$W$3)</c:f>
              <c:numCache>
                <c:formatCode>General</c:formatCode>
                <c:ptCount val="6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</c:numCache>
            </c:numRef>
          </c:xVal>
          <c:yVal>
            <c:numRef>
              <c:f>(Sheet1!$D$15,Sheet1!$H$15,Sheet1!$L$15,Sheet1!$P$15,Sheet1!$T$15,Sheet1!$X$15)</c:f>
              <c:numCache>
                <c:formatCode>General</c:formatCode>
                <c:ptCount val="6"/>
                <c:pt idx="0">
                  <c:v>0.30994999408721902</c:v>
                </c:pt>
                <c:pt idx="1">
                  <c:v>0.30960805416107201</c:v>
                </c:pt>
                <c:pt idx="2">
                  <c:v>0.30703103542327898</c:v>
                </c:pt>
                <c:pt idx="3">
                  <c:v>0.308162999153137</c:v>
                </c:pt>
                <c:pt idx="4">
                  <c:v>0.30585498809814499</c:v>
                </c:pt>
                <c:pt idx="5">
                  <c:v>0.31237399578094499</c:v>
                </c:pt>
              </c:numCache>
            </c:numRef>
          </c:yVal>
          <c:smooth val="1"/>
        </c:ser>
        <c:ser>
          <c:idx val="1"/>
          <c:order val="1"/>
          <c:tx>
            <c:v>Linux VM</c:v>
          </c:tx>
          <c:spPr>
            <a:ln w="53975">
              <a:solidFill>
                <a:schemeClr val="accent2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 w="50800">
                <a:solidFill>
                  <a:schemeClr val="accent2"/>
                </a:solidFill>
              </a:ln>
            </c:spPr>
          </c:marker>
          <c:xVal>
            <c:numRef>
              <c:f>(Sheet1!$C$19,Sheet1!$G$19,Sheet1!$K$19)</c:f>
              <c:numCache>
                <c:formatCode>General</c:formatCode>
                <c:ptCount val="3"/>
                <c:pt idx="0">
                  <c:v>50</c:v>
                </c:pt>
                <c:pt idx="1">
                  <c:v>64</c:v>
                </c:pt>
                <c:pt idx="2">
                  <c:v>128</c:v>
                </c:pt>
              </c:numCache>
            </c:numRef>
          </c:xVal>
          <c:yVal>
            <c:numRef>
              <c:f>(Sheet1!$D$31,Sheet1!$H$31,Sheet1!$L$31)</c:f>
              <c:numCache>
                <c:formatCode>General</c:formatCode>
                <c:ptCount val="3"/>
                <c:pt idx="0">
                  <c:v>0.39713001251220698</c:v>
                </c:pt>
                <c:pt idx="1">
                  <c:v>0.39652702808380103</c:v>
                </c:pt>
                <c:pt idx="2">
                  <c:v>0.39942200183868398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907776"/>
        <c:axId val="114939008"/>
      </c:scatterChart>
      <c:valAx>
        <c:axId val="114907776"/>
        <c:scaling>
          <c:orientation val="minMax"/>
          <c:max val="12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altLang="ja-JP" sz="2400"/>
                  <a:t>Allocated</a:t>
                </a:r>
                <a:r>
                  <a:rPr lang="en-US" altLang="ja-JP" sz="2400" baseline="0"/>
                  <a:t> Memory</a:t>
                </a:r>
                <a:r>
                  <a:rPr lang="ja-JP" altLang="en-US" sz="2400"/>
                  <a:t>（</a:t>
                </a:r>
                <a:r>
                  <a:rPr lang="en-US" altLang="ja-JP" sz="2400"/>
                  <a:t>MB</a:t>
                </a:r>
                <a:r>
                  <a:rPr lang="ja-JP" altLang="en-US" sz="2400"/>
                  <a:t>）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ja-JP"/>
          </a:p>
        </c:txPr>
        <c:crossAx val="114939008"/>
        <c:crosses val="autoZero"/>
        <c:crossBetween val="midCat"/>
        <c:majorUnit val="32"/>
      </c:valAx>
      <c:valAx>
        <c:axId val="114939008"/>
        <c:scaling>
          <c:orientation val="minMax"/>
        </c:scaling>
        <c:delete val="0"/>
        <c:axPos val="l"/>
        <c:majorGridlines>
          <c:spPr>
            <a:ln w="19050">
              <a:solidFill>
                <a:schemeClr val="accent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altLang="ja-JP" sz="2400" dirty="0"/>
                  <a:t>Downtime(sec)</a:t>
                </a:r>
                <a:endParaRPr lang="ja-JP" altLang="en-US" sz="2400" dirty="0"/>
              </a:p>
            </c:rich>
          </c:tx>
          <c:layout>
            <c:manualLayout>
              <c:xMode val="edge"/>
              <c:yMode val="edge"/>
              <c:x val="9.1412450689172808E-3"/>
              <c:y val="0.2504238405606000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noFill/>
          <a:ln w="9525" cap="flat">
            <a:noFill/>
            <a:prstDash val="solid"/>
          </a:ln>
        </c:spPr>
        <c:txPr>
          <a:bodyPr/>
          <a:lstStyle/>
          <a:p>
            <a:pPr>
              <a:defRPr sz="1800"/>
            </a:pPr>
            <a:endParaRPr lang="ja-JP"/>
          </a:p>
        </c:txPr>
        <c:crossAx val="114907776"/>
        <c:crosses val="autoZero"/>
        <c:crossBetween val="midCat"/>
        <c:majorUnit val="0.1"/>
      </c:valAx>
      <c:spPr>
        <a:noFill/>
        <a:ln w="38100">
          <a:noFill/>
        </a:ln>
      </c:spPr>
    </c:plotArea>
    <c:legend>
      <c:legendPos val="r"/>
      <c:layout>
        <c:manualLayout>
          <c:xMode val="edge"/>
          <c:yMode val="edge"/>
          <c:x val="0.588826755936945"/>
          <c:y val="0.537555276423893"/>
          <c:w val="0.37304414792462298"/>
          <c:h val="0.25946482759422301"/>
        </c:manualLayout>
      </c:layout>
      <c:overlay val="1"/>
      <c:spPr>
        <a:noFill/>
        <a:ln w="25400" cap="flat" cmpd="sng" algn="ctr">
          <a:noFill/>
          <a:prstDash val="solid"/>
        </a:ln>
        <a:effectLst/>
      </c:spPr>
      <c:txPr>
        <a:bodyPr/>
        <a:lstStyle/>
        <a:p>
          <a:pPr>
            <a:defRPr sz="20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09086251605899"/>
          <c:y val="9.6108136377157899E-2"/>
          <c:w val="0.80953283992654101"/>
          <c:h val="0.6769678824692210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App VM (Mini-OS)</c:v>
                </c:pt>
              </c:strCache>
            </c:strRef>
          </c:tx>
          <c:spPr>
            <a:ln w="53975">
              <a:solidFill>
                <a:schemeClr val="accent1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 w="50800">
                <a:solidFill>
                  <a:schemeClr val="accent1"/>
                </a:solidFill>
              </a:ln>
            </c:spPr>
          </c:marker>
          <c:xVal>
            <c:numRef>
              <c:f>(Sheet1!$C$3,Sheet1!$G$3,Sheet1!$K$3,Sheet1!$O$3,Sheet1!$S$3,Sheet1!$W$3)</c:f>
              <c:numCache>
                <c:formatCode>General</c:formatCode>
                <c:ptCount val="6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</c:numCache>
            </c:numRef>
          </c:xVal>
          <c:yVal>
            <c:numRef>
              <c:f>(Sheet1!$C$15,Sheet1!$G$15,Sheet1!$K$15,Sheet1!$O$15,Sheet1!$S$15,Sheet1!$W$15)</c:f>
              <c:numCache>
                <c:formatCode>General</c:formatCode>
                <c:ptCount val="6"/>
                <c:pt idx="0">
                  <c:v>3.4432</c:v>
                </c:pt>
                <c:pt idx="1">
                  <c:v>3.7793999999999999</c:v>
                </c:pt>
                <c:pt idx="2">
                  <c:v>4.3864999999999998</c:v>
                </c:pt>
                <c:pt idx="3">
                  <c:v>5.6131999999999982</c:v>
                </c:pt>
                <c:pt idx="4">
                  <c:v>7.8236999999999997</c:v>
                </c:pt>
                <c:pt idx="5">
                  <c:v>12.616099999999999</c:v>
                </c:pt>
              </c:numCache>
            </c:numRef>
          </c:yVal>
          <c:smooth val="1"/>
        </c:ser>
        <c:ser>
          <c:idx val="1"/>
          <c:order val="1"/>
          <c:tx>
            <c:v>Linux VM</c:v>
          </c:tx>
          <c:spPr>
            <a:ln w="53975">
              <a:solidFill>
                <a:schemeClr val="accent2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 w="50800">
                <a:solidFill>
                  <a:schemeClr val="accent2"/>
                </a:solidFill>
              </a:ln>
            </c:spPr>
          </c:marker>
          <c:xVal>
            <c:numRef>
              <c:f>(Sheet1!$C$19,Sheet1!$G$19,Sheet1!$K$19)</c:f>
              <c:numCache>
                <c:formatCode>General</c:formatCode>
                <c:ptCount val="3"/>
                <c:pt idx="0">
                  <c:v>50</c:v>
                </c:pt>
                <c:pt idx="1">
                  <c:v>64</c:v>
                </c:pt>
                <c:pt idx="2">
                  <c:v>128</c:v>
                </c:pt>
              </c:numCache>
            </c:numRef>
          </c:xVal>
          <c:yVal>
            <c:numRef>
              <c:f>(Sheet1!$C$31,Sheet1!$G$31,Sheet1!$K$31)</c:f>
              <c:numCache>
                <c:formatCode>General</c:formatCode>
                <c:ptCount val="3"/>
                <c:pt idx="0">
                  <c:v>6.9390000000000001</c:v>
                </c:pt>
                <c:pt idx="1">
                  <c:v>7.8188999999999984</c:v>
                </c:pt>
                <c:pt idx="2">
                  <c:v>12.598699999999999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275264"/>
        <c:axId val="115277824"/>
      </c:scatterChart>
      <c:valAx>
        <c:axId val="115275264"/>
        <c:scaling>
          <c:orientation val="minMax"/>
          <c:max val="128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altLang="ja-JP" sz="2400"/>
                  <a:t>Allocated</a:t>
                </a:r>
                <a:r>
                  <a:rPr lang="en-US" altLang="ja-JP" sz="2400" baseline="0"/>
                  <a:t> Memory</a:t>
                </a:r>
                <a:r>
                  <a:rPr lang="en-US" altLang="ja-JP" sz="2400"/>
                  <a:t>(MB)</a:t>
                </a:r>
                <a:endParaRPr lang="ja-JP" altLang="en-US" sz="24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ja-JP"/>
          </a:p>
        </c:txPr>
        <c:crossAx val="115277824"/>
        <c:crosses val="autoZero"/>
        <c:crossBetween val="midCat"/>
        <c:majorUnit val="32"/>
      </c:valAx>
      <c:valAx>
        <c:axId val="115277824"/>
        <c:scaling>
          <c:orientation val="minMax"/>
        </c:scaling>
        <c:delete val="0"/>
        <c:axPos val="l"/>
        <c:majorGridlines>
          <c:spPr>
            <a:ln w="19050">
              <a:solidFill>
                <a:schemeClr val="accent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altLang="ja-JP" sz="2400"/>
                  <a:t>Migration time (sec)</a:t>
                </a:r>
                <a:endParaRPr lang="ja-JP" altLang="en-US" sz="2400"/>
              </a:p>
            </c:rich>
          </c:tx>
          <c:layout>
            <c:manualLayout>
              <c:xMode val="edge"/>
              <c:yMode val="edge"/>
              <c:x val="1.4014014014014E-2"/>
              <c:y val="0.1263958628868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ja-JP"/>
          </a:p>
        </c:txPr>
        <c:crossAx val="115275264"/>
        <c:crosses val="autoZero"/>
        <c:crossBetween val="midCat"/>
        <c:majorUnit val="3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1372427545655905"/>
          <c:y val="0.53219933596261404"/>
          <c:w val="0.37226171052942703"/>
          <c:h val="0.23625121148439199"/>
        </c:manualLayout>
      </c:layout>
      <c:overlay val="1"/>
      <c:spPr>
        <a:noFill/>
        <a:ln w="25400" cap="flat" cmpd="sng" algn="ctr">
          <a:noFill/>
          <a:prstDash val="solid"/>
        </a:ln>
        <a:effectLst/>
      </c:spPr>
      <c:txPr>
        <a:bodyPr/>
        <a:lstStyle/>
        <a:p>
          <a:pPr>
            <a:defRPr sz="20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12765673" cy="2099314"/>
          </a:xfrm>
          <a:prstGeom prst="rect">
            <a:avLst/>
          </a:prstGeom>
        </p:spPr>
        <p:txBody>
          <a:bodyPr vert="horz" lIns="393476" tIns="196738" rIns="393476" bIns="196738" rtlCol="0"/>
          <a:lstStyle>
            <a:lvl1pPr algn="l">
              <a:defRPr sz="5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16686751" y="0"/>
            <a:ext cx="12765673" cy="2099314"/>
          </a:xfrm>
          <a:prstGeom prst="rect">
            <a:avLst/>
          </a:prstGeom>
        </p:spPr>
        <p:txBody>
          <a:bodyPr vert="horz" lIns="393476" tIns="196738" rIns="393476" bIns="196738" rtlCol="0"/>
          <a:lstStyle>
            <a:lvl1pPr algn="r">
              <a:defRPr sz="5200"/>
            </a:lvl1pPr>
          </a:lstStyle>
          <a:p>
            <a:fld id="{365367B2-5C54-4EF2-90B7-C03B654D53D4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26538" y="3146425"/>
            <a:ext cx="11206162" cy="15751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393476" tIns="196738" rIns="393476" bIns="1967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945927" y="19943452"/>
            <a:ext cx="23567389" cy="18893793"/>
          </a:xfrm>
          <a:prstGeom prst="rect">
            <a:avLst/>
          </a:prstGeom>
        </p:spPr>
        <p:txBody>
          <a:bodyPr vert="horz" lIns="393476" tIns="196738" rIns="393476" bIns="1967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39879601"/>
            <a:ext cx="12765673" cy="2099314"/>
          </a:xfrm>
          <a:prstGeom prst="rect">
            <a:avLst/>
          </a:prstGeom>
        </p:spPr>
        <p:txBody>
          <a:bodyPr vert="horz" lIns="393476" tIns="196738" rIns="393476" bIns="196738" rtlCol="0" anchor="b"/>
          <a:lstStyle>
            <a:lvl1pPr algn="l">
              <a:defRPr sz="5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6686751" y="39879601"/>
            <a:ext cx="12765673" cy="2099314"/>
          </a:xfrm>
          <a:prstGeom prst="rect">
            <a:avLst/>
          </a:prstGeom>
        </p:spPr>
        <p:txBody>
          <a:bodyPr vert="horz" lIns="393476" tIns="196738" rIns="393476" bIns="196738" rtlCol="0" anchor="b"/>
          <a:lstStyle>
            <a:lvl1pPr algn="r">
              <a:defRPr sz="5200"/>
            </a:lvl1pPr>
          </a:lstStyle>
          <a:p>
            <a:fld id="{35E12A10-0503-4385-8160-D3CEAD2D0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000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12A10-0503-4385-8160-D3CEAD2D0FB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14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71559" y="14131364"/>
            <a:ext cx="26494978" cy="6792932"/>
          </a:xfrm>
          <a:prstGeom prst="rect">
            <a:avLst/>
          </a:prstGeom>
        </p:spPr>
        <p:txBody>
          <a:bodyPr lIns="416244" tIns="208122" rIns="416244" bIns="208122"/>
          <a:lstStyle>
            <a:lvl1pPr algn="r">
              <a:defRPr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840379" y="22149182"/>
            <a:ext cx="23326158" cy="10877479"/>
          </a:xfrm>
          <a:prstGeom prst="rect">
            <a:avLst/>
          </a:prstGeom>
        </p:spPr>
        <p:txBody>
          <a:bodyPr lIns="416244" tIns="208122" rIns="416244" bIns="208122"/>
          <a:lstStyle>
            <a:lvl1pPr marL="0" indent="0" algn="r">
              <a:buNone/>
              <a:defRPr sz="12700">
                <a:solidFill>
                  <a:schemeClr val="tx1"/>
                </a:solidFill>
              </a:defRPr>
            </a:lvl1pPr>
            <a:lvl2pPr marL="2081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62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43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24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06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87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68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49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5358302" y="21282919"/>
            <a:ext cx="24921674" cy="0"/>
          </a:xfrm>
          <a:prstGeom prst="line">
            <a:avLst/>
          </a:prstGeom>
          <a:ln w="38100">
            <a:solidFill>
              <a:srgbClr val="EA2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kouta\Desktop\図2.png"/>
          <p:cNvPicPr>
            <a:picLocks noChangeAspect="1" noChangeArrowheads="1"/>
          </p:cNvPicPr>
          <p:nvPr/>
        </p:nvPicPr>
        <p:blipFill>
          <a:blip r:embed="rId2" cstate="print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875" y="17667097"/>
            <a:ext cx="3858432" cy="723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388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999" y="9931615"/>
            <a:ext cx="13373656" cy="28090306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92320" y="9931615"/>
            <a:ext cx="13373656" cy="28090306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32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27650"/>
            <a:ext cx="13378914" cy="3970671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1220" indent="0">
              <a:buNone/>
              <a:defRPr sz="9100" b="1"/>
            </a:lvl2pPr>
            <a:lvl3pPr marL="4162440" indent="0">
              <a:buNone/>
              <a:defRPr sz="8200" b="1"/>
            </a:lvl3pPr>
            <a:lvl4pPr marL="6243660" indent="0">
              <a:buNone/>
              <a:defRPr sz="7300" b="1"/>
            </a:lvl4pPr>
            <a:lvl5pPr marL="8324880" indent="0">
              <a:buNone/>
              <a:defRPr sz="7300" b="1"/>
            </a:lvl5pPr>
            <a:lvl6pPr marL="10406101" indent="0">
              <a:buNone/>
              <a:defRPr sz="7300" b="1"/>
            </a:lvl6pPr>
            <a:lvl7pPr marL="12487321" indent="0">
              <a:buNone/>
              <a:defRPr sz="7300" b="1"/>
            </a:lvl7pPr>
            <a:lvl8pPr marL="14568541" indent="0">
              <a:buNone/>
              <a:defRPr sz="7300" b="1"/>
            </a:lvl8pPr>
            <a:lvl9pPr marL="16649761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498321"/>
            <a:ext cx="13378914" cy="24523596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27650"/>
            <a:ext cx="13384170" cy="3970671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1220" indent="0">
              <a:buNone/>
              <a:defRPr sz="9100" b="1"/>
            </a:lvl2pPr>
            <a:lvl3pPr marL="4162440" indent="0">
              <a:buNone/>
              <a:defRPr sz="8200" b="1"/>
            </a:lvl3pPr>
            <a:lvl4pPr marL="6243660" indent="0">
              <a:buNone/>
              <a:defRPr sz="7300" b="1"/>
            </a:lvl4pPr>
            <a:lvl5pPr marL="8324880" indent="0">
              <a:buNone/>
              <a:defRPr sz="7300" b="1"/>
            </a:lvl5pPr>
            <a:lvl6pPr marL="10406101" indent="0">
              <a:buNone/>
              <a:defRPr sz="7300" b="1"/>
            </a:lvl6pPr>
            <a:lvl7pPr marL="12487321" indent="0">
              <a:buNone/>
              <a:defRPr sz="7300" b="1"/>
            </a:lvl7pPr>
            <a:lvl8pPr marL="14568541" indent="0">
              <a:buNone/>
              <a:defRPr sz="7300" b="1"/>
            </a:lvl8pPr>
            <a:lvl9pPr marL="16649761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498321"/>
            <a:ext cx="13384170" cy="24523596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120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589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746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694680"/>
            <a:ext cx="9961903" cy="721224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694683"/>
            <a:ext cx="16927347" cy="36327237"/>
          </a:xfrm>
        </p:spPr>
        <p:txBody>
          <a:bodyPr/>
          <a:lstStyle>
            <a:lvl1pPr>
              <a:defRPr sz="146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06924"/>
            <a:ext cx="9961903" cy="29114996"/>
          </a:xfrm>
        </p:spPr>
        <p:txBody>
          <a:bodyPr/>
          <a:lstStyle>
            <a:lvl1pPr marL="0" indent="0">
              <a:buNone/>
              <a:defRPr sz="6400"/>
            </a:lvl1pPr>
            <a:lvl2pPr marL="2081220" indent="0">
              <a:buNone/>
              <a:defRPr sz="5500"/>
            </a:lvl2pPr>
            <a:lvl3pPr marL="4162440" indent="0">
              <a:buNone/>
              <a:defRPr sz="4600"/>
            </a:lvl3pPr>
            <a:lvl4pPr marL="6243660" indent="0">
              <a:buNone/>
              <a:defRPr sz="4100"/>
            </a:lvl4pPr>
            <a:lvl5pPr marL="8324880" indent="0">
              <a:buNone/>
              <a:defRPr sz="4100"/>
            </a:lvl5pPr>
            <a:lvl6pPr marL="10406101" indent="0">
              <a:buNone/>
              <a:defRPr sz="4100"/>
            </a:lvl6pPr>
            <a:lvl7pPr marL="12487321" indent="0">
              <a:buNone/>
              <a:defRPr sz="4100"/>
            </a:lvl7pPr>
            <a:lvl8pPr marL="14568541" indent="0">
              <a:buNone/>
              <a:defRPr sz="4100"/>
            </a:lvl8pPr>
            <a:lvl9pPr marL="16649761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95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794835"/>
            <a:ext cx="18167985" cy="351744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03177"/>
            <a:ext cx="18167985" cy="25538430"/>
          </a:xfrm>
        </p:spPr>
        <p:txBody>
          <a:bodyPr/>
          <a:lstStyle>
            <a:lvl1pPr marL="0" indent="0">
              <a:buNone/>
              <a:defRPr sz="14600"/>
            </a:lvl1pPr>
            <a:lvl2pPr marL="2081220" indent="0">
              <a:buNone/>
              <a:defRPr sz="12700"/>
            </a:lvl2pPr>
            <a:lvl3pPr marL="4162440" indent="0">
              <a:buNone/>
              <a:defRPr sz="10900"/>
            </a:lvl3pPr>
            <a:lvl4pPr marL="6243660" indent="0">
              <a:buNone/>
              <a:defRPr sz="9100"/>
            </a:lvl4pPr>
            <a:lvl5pPr marL="8324880" indent="0">
              <a:buNone/>
              <a:defRPr sz="9100"/>
            </a:lvl5pPr>
            <a:lvl6pPr marL="10406101" indent="0">
              <a:buNone/>
              <a:defRPr sz="9100"/>
            </a:lvl6pPr>
            <a:lvl7pPr marL="12487321" indent="0">
              <a:buNone/>
              <a:defRPr sz="9100"/>
            </a:lvl7pPr>
            <a:lvl8pPr marL="14568541" indent="0">
              <a:buNone/>
              <a:defRPr sz="9100"/>
            </a:lvl8pPr>
            <a:lvl9pPr marL="16649761" indent="0">
              <a:buNone/>
              <a:defRPr sz="91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312284"/>
            <a:ext cx="18167985" cy="4995361"/>
          </a:xfrm>
        </p:spPr>
        <p:txBody>
          <a:bodyPr/>
          <a:lstStyle>
            <a:lvl1pPr marL="0" indent="0">
              <a:buNone/>
              <a:defRPr sz="6400"/>
            </a:lvl1pPr>
            <a:lvl2pPr marL="2081220" indent="0">
              <a:buNone/>
              <a:defRPr sz="5500"/>
            </a:lvl2pPr>
            <a:lvl3pPr marL="4162440" indent="0">
              <a:buNone/>
              <a:defRPr sz="4600"/>
            </a:lvl3pPr>
            <a:lvl4pPr marL="6243660" indent="0">
              <a:buNone/>
              <a:defRPr sz="4100"/>
            </a:lvl4pPr>
            <a:lvl5pPr marL="8324880" indent="0">
              <a:buNone/>
              <a:defRPr sz="4100"/>
            </a:lvl5pPr>
            <a:lvl6pPr marL="10406101" indent="0">
              <a:buNone/>
              <a:defRPr sz="4100"/>
            </a:lvl6pPr>
            <a:lvl7pPr marL="12487321" indent="0">
              <a:buNone/>
              <a:defRPr sz="4100"/>
            </a:lvl7pPr>
            <a:lvl8pPr marL="14568541" indent="0">
              <a:buNone/>
              <a:defRPr sz="4100"/>
            </a:lvl8pPr>
            <a:lvl9pPr marL="16649761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228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033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2982" y="1704539"/>
            <a:ext cx="6812994" cy="3631738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3999" y="1704539"/>
            <a:ext cx="19934317" cy="3631738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8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outa\Desktop\図2.png"/>
          <p:cNvPicPr>
            <a:picLocks noChangeAspect="1" noChangeArrowheads="1"/>
          </p:cNvPicPr>
          <p:nvPr/>
        </p:nvPicPr>
        <p:blipFill>
          <a:blip r:embed="rId2" cstate="print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875" y="17667097"/>
            <a:ext cx="3858432" cy="723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3694316" y="22175858"/>
            <a:ext cx="25942177" cy="7094008"/>
          </a:xfrm>
          <a:prstGeom prst="rect">
            <a:avLst/>
          </a:prstGeom>
        </p:spPr>
        <p:txBody>
          <a:bodyPr vert="horz" lIns="416244" tIns="208122" rIns="416244" bIns="208122"/>
          <a:lstStyle>
            <a:lvl1pPr algn="r">
              <a:defRPr sz="18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3694318" y="18558987"/>
            <a:ext cx="25931477" cy="2434319"/>
          </a:xfrm>
          <a:prstGeom prst="rect">
            <a:avLst/>
          </a:prstGeom>
        </p:spPr>
        <p:txBody>
          <a:bodyPr vert="horz" lIns="416244" tIns="208122" rIns="416244" bIns="208122"/>
          <a:lstStyle>
            <a:lvl1pPr marL="0" indent="0" algn="r">
              <a:buNone/>
              <a:defRPr sz="9100">
                <a:solidFill>
                  <a:schemeClr val="bg1">
                    <a:lumMod val="65000"/>
                  </a:schemeClr>
                </a:solidFill>
              </a:defRPr>
            </a:lvl1pPr>
            <a:lvl2pPr marL="2081220" indent="0">
              <a:buNone/>
              <a:defRPr/>
            </a:lvl2pPr>
            <a:lvl3pPr marL="4162440" indent="0">
              <a:buNone/>
              <a:defRPr/>
            </a:lvl3pPr>
            <a:lvl4pPr marL="6243660" indent="0">
              <a:buNone/>
              <a:defRPr/>
            </a:lvl4pPr>
            <a:lvl5pPr marL="8324880" indent="0">
              <a:buNone/>
              <a:defRPr/>
            </a:lvl5pPr>
          </a:lstStyle>
          <a:p>
            <a:pPr lvl="0"/>
            <a:r>
              <a:rPr kumimoji="1" lang="ja-JP" altLang="en-US" dirty="0" smtClean="0"/>
              <a:t>マスターサブタイトルの書式設定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5358302" y="21282919"/>
            <a:ext cx="24921674" cy="0"/>
          </a:xfrm>
          <a:prstGeom prst="line">
            <a:avLst/>
          </a:prstGeom>
          <a:ln w="38100">
            <a:solidFill>
              <a:srgbClr val="EA2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654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29326169" y="39605594"/>
            <a:ext cx="953806" cy="223458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6244" tIns="208122" rIns="416244" bIns="208122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4447" y="989903"/>
            <a:ext cx="29091082" cy="4382335"/>
          </a:xfrm>
          <a:prstGeom prst="rect">
            <a:avLst/>
          </a:prstGeom>
        </p:spPr>
        <p:txBody>
          <a:bodyPr lIns="416244" tIns="208122" rIns="416244" bIns="208122"/>
          <a:lstStyle>
            <a:lvl1pPr algn="l"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13999" y="6086870"/>
            <a:ext cx="27333088" cy="33363698"/>
          </a:xfrm>
          <a:prstGeom prst="rect">
            <a:avLst/>
          </a:prstGeom>
        </p:spPr>
        <p:txBody>
          <a:bodyPr lIns="416244" tIns="208122" rIns="416244" bIns="208122"/>
          <a:lstStyle>
            <a:lvl1pPr marL="1560915" indent="-1560915">
              <a:buClr>
                <a:srgbClr val="FF0000"/>
              </a:buClr>
              <a:buSzPct val="100000"/>
              <a:buFont typeface="Arial"/>
              <a:buChar char="•"/>
              <a:defRPr/>
            </a:lvl1pPr>
            <a:lvl3pPr marL="5203050" indent="-1040610">
              <a:buClr>
                <a:srgbClr val="FF0000"/>
              </a:buClr>
              <a:buFont typeface="Arial"/>
              <a:buChar char="•"/>
              <a:defRPr/>
            </a:lvl3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1513998" y="39450571"/>
            <a:ext cx="7065328" cy="2266142"/>
          </a:xfrm>
          <a:prstGeom prst="rect">
            <a:avLst/>
          </a:prstGeom>
        </p:spPr>
        <p:txBody>
          <a:bodyPr lIns="416244" tIns="208122" rIns="416244" bIns="208122"/>
          <a:lstStyle/>
          <a:p>
            <a:fld id="{E90ED720-0104-4369-84BC-D37694168613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>
          <a:xfrm>
            <a:off x="10345658" y="39450571"/>
            <a:ext cx="9588659" cy="2266142"/>
          </a:xfrm>
          <a:prstGeom prst="rect">
            <a:avLst/>
          </a:prstGeom>
        </p:spPr>
        <p:txBody>
          <a:bodyPr lIns="416244" tIns="208122" rIns="416244" bIns="208122"/>
          <a:lstStyle/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23214647" y="39649588"/>
            <a:ext cx="7065328" cy="2266142"/>
          </a:xfrm>
          <a:prstGeom prst="rect">
            <a:avLst/>
          </a:prstGeom>
        </p:spPr>
        <p:txBody>
          <a:bodyPr lIns="416244" tIns="208122" rIns="416244" bIns="208122"/>
          <a:lstStyle>
            <a:lvl1pPr algn="r">
              <a:defRPr sz="6400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5639954"/>
            <a:ext cx="30279975" cy="0"/>
          </a:xfrm>
          <a:prstGeom prst="line">
            <a:avLst/>
          </a:prstGeom>
          <a:ln w="28575">
            <a:solidFill>
              <a:srgbClr val="EA2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783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通常（タイトル小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29326169" y="39605594"/>
            <a:ext cx="953806" cy="223458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6244" tIns="208122" rIns="416244" bIns="208122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4447" y="1034235"/>
            <a:ext cx="29091082" cy="4382335"/>
          </a:xfrm>
          <a:prstGeom prst="rect">
            <a:avLst/>
          </a:prstGeom>
        </p:spPr>
        <p:txBody>
          <a:bodyPr lIns="416244" tIns="208122" rIns="416244" bIns="208122"/>
          <a:lstStyle>
            <a:lvl1pPr algn="l">
              <a:defRPr sz="16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13999" y="6086870"/>
            <a:ext cx="27333088" cy="33363698"/>
          </a:xfrm>
          <a:prstGeom prst="rect">
            <a:avLst/>
          </a:prstGeom>
        </p:spPr>
        <p:txBody>
          <a:bodyPr lIns="416244" tIns="208122" rIns="416244" bIns="208122"/>
          <a:lstStyle>
            <a:lvl1pPr marL="1560915" indent="-1560915">
              <a:buClr>
                <a:srgbClr val="FF0000"/>
              </a:buClr>
              <a:buSzPct val="100000"/>
              <a:buFont typeface="Arial"/>
              <a:buChar char="•"/>
              <a:defRPr/>
            </a:lvl1pPr>
            <a:lvl3pPr marL="5203050" indent="-1040610">
              <a:buClr>
                <a:srgbClr val="FF0000"/>
              </a:buClr>
              <a:buFont typeface="Arial"/>
              <a:buChar char="•"/>
              <a:defRPr/>
            </a:lvl3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1513998" y="39450571"/>
            <a:ext cx="7065328" cy="2266142"/>
          </a:xfrm>
          <a:prstGeom prst="rect">
            <a:avLst/>
          </a:prstGeom>
        </p:spPr>
        <p:txBody>
          <a:bodyPr lIns="416244" tIns="208122" rIns="416244" bIns="208122"/>
          <a:lstStyle/>
          <a:p>
            <a:fld id="{E90ED720-0104-4369-84BC-D37694168613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>
          <a:xfrm>
            <a:off x="10345658" y="39450571"/>
            <a:ext cx="9588659" cy="2266142"/>
          </a:xfrm>
          <a:prstGeom prst="rect">
            <a:avLst/>
          </a:prstGeom>
        </p:spPr>
        <p:txBody>
          <a:bodyPr lIns="416244" tIns="208122" rIns="416244" bIns="208122"/>
          <a:lstStyle/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23214647" y="39649588"/>
            <a:ext cx="7065328" cy="2266142"/>
          </a:xfrm>
          <a:prstGeom prst="rect">
            <a:avLst/>
          </a:prstGeom>
        </p:spPr>
        <p:txBody>
          <a:bodyPr lIns="416244" tIns="208122" rIns="416244" bIns="208122"/>
          <a:lstStyle>
            <a:lvl1pPr algn="r">
              <a:defRPr sz="6400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5639954"/>
            <a:ext cx="30279975" cy="0"/>
          </a:xfrm>
          <a:prstGeom prst="line">
            <a:avLst/>
          </a:prstGeom>
          <a:ln w="28575">
            <a:solidFill>
              <a:srgbClr val="EA2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573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通常(文字小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29326169" y="39605594"/>
            <a:ext cx="953806" cy="223458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6244" tIns="208122" rIns="416244" bIns="208122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4447" y="1034235"/>
            <a:ext cx="29091082" cy="4382335"/>
          </a:xfrm>
          <a:prstGeom prst="rect">
            <a:avLst/>
          </a:prstGeom>
        </p:spPr>
        <p:txBody>
          <a:bodyPr lIns="416244" tIns="208122" rIns="416244" bIns="208122"/>
          <a:lstStyle>
            <a:lvl1pPr algn="l"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13999" y="6086870"/>
            <a:ext cx="27333088" cy="33363698"/>
          </a:xfrm>
          <a:prstGeom prst="rect">
            <a:avLst/>
          </a:prstGeom>
        </p:spPr>
        <p:txBody>
          <a:bodyPr lIns="416244" tIns="208122" rIns="416244" bIns="208122"/>
          <a:lstStyle>
            <a:lvl1pPr>
              <a:buClr>
                <a:srgbClr val="FF0000"/>
              </a:buClr>
              <a:defRPr sz="12700"/>
            </a:lvl1pPr>
            <a:lvl2pPr>
              <a:defRPr sz="10900"/>
            </a:lvl2pPr>
            <a:lvl3pPr>
              <a:buClr>
                <a:srgbClr val="FF0000"/>
              </a:buClr>
              <a:defRPr sz="9100"/>
            </a:lvl3pPr>
            <a:lvl4pPr>
              <a:defRPr sz="8200"/>
            </a:lvl4pPr>
            <a:lvl5pPr>
              <a:defRPr sz="82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1513998" y="39450571"/>
            <a:ext cx="7065328" cy="2266142"/>
          </a:xfrm>
          <a:prstGeom prst="rect">
            <a:avLst/>
          </a:prstGeom>
        </p:spPr>
        <p:txBody>
          <a:bodyPr lIns="416244" tIns="208122" rIns="416244" bIns="208122"/>
          <a:lstStyle/>
          <a:p>
            <a:fld id="{E90ED720-0104-4369-84BC-D37694168613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>
          <a:xfrm>
            <a:off x="10345658" y="39450571"/>
            <a:ext cx="9588659" cy="2266142"/>
          </a:xfrm>
          <a:prstGeom prst="rect">
            <a:avLst/>
          </a:prstGeom>
        </p:spPr>
        <p:txBody>
          <a:bodyPr lIns="416244" tIns="208122" rIns="416244" bIns="208122"/>
          <a:lstStyle/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23214647" y="39649588"/>
            <a:ext cx="7065328" cy="2266142"/>
          </a:xfrm>
          <a:prstGeom prst="rect">
            <a:avLst/>
          </a:prstGeom>
        </p:spPr>
        <p:txBody>
          <a:bodyPr lIns="416244" tIns="208122" rIns="416244" bIns="208122"/>
          <a:lstStyle>
            <a:lvl1pPr>
              <a:defRPr sz="6400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5639954"/>
            <a:ext cx="30279975" cy="0"/>
          </a:xfrm>
          <a:prstGeom prst="line">
            <a:avLst/>
          </a:prstGeom>
          <a:ln w="28575">
            <a:solidFill>
              <a:srgbClr val="EA2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258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9326169" y="39605594"/>
            <a:ext cx="953806" cy="223458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6244" tIns="208122" rIns="416244" bIns="208122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4447" y="989896"/>
            <a:ext cx="29091082" cy="4382335"/>
          </a:xfrm>
          <a:prstGeom prst="rect">
            <a:avLst/>
          </a:prstGeom>
        </p:spPr>
        <p:txBody>
          <a:bodyPr lIns="416244" tIns="208122" rIns="416244" bIns="208122"/>
          <a:lstStyle>
            <a:lvl1pPr algn="l"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999" y="6086870"/>
            <a:ext cx="13373656" cy="33363698"/>
          </a:xfrm>
          <a:prstGeom prst="rect">
            <a:avLst/>
          </a:prstGeom>
        </p:spPr>
        <p:txBody>
          <a:bodyPr lIns="416244" tIns="208122" rIns="416244" bIns="208122"/>
          <a:lstStyle>
            <a:lvl1pPr>
              <a:buClr>
                <a:srgbClr val="FF0000"/>
              </a:buClr>
              <a:defRPr sz="12700"/>
            </a:lvl1pPr>
            <a:lvl2pPr>
              <a:defRPr sz="10900"/>
            </a:lvl2pPr>
            <a:lvl3pPr>
              <a:buClr>
                <a:srgbClr val="FF0000"/>
              </a:buCl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92319" y="6086870"/>
            <a:ext cx="13487646" cy="33363698"/>
          </a:xfrm>
          <a:prstGeom prst="rect">
            <a:avLst/>
          </a:prstGeom>
        </p:spPr>
        <p:txBody>
          <a:bodyPr lIns="416244" tIns="208122" rIns="416244" bIns="208122"/>
          <a:lstStyle>
            <a:lvl1pPr>
              <a:buClr>
                <a:srgbClr val="FF0000"/>
              </a:buClr>
              <a:defRPr sz="12700"/>
            </a:lvl1pPr>
            <a:lvl2pPr>
              <a:defRPr sz="10900"/>
            </a:lvl2pPr>
            <a:lvl3pPr>
              <a:buClr>
                <a:srgbClr val="FF0000"/>
              </a:buCl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1513998" y="39450571"/>
            <a:ext cx="7065328" cy="2266142"/>
          </a:xfrm>
          <a:prstGeom prst="rect">
            <a:avLst/>
          </a:prstGeom>
        </p:spPr>
        <p:txBody>
          <a:bodyPr lIns="416244" tIns="208122" rIns="416244" bIns="208122"/>
          <a:lstStyle/>
          <a:p>
            <a:fld id="{E90ED720-0104-4369-84BC-D37694168613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10345658" y="39450571"/>
            <a:ext cx="9588659" cy="2266142"/>
          </a:xfrm>
          <a:prstGeom prst="rect">
            <a:avLst/>
          </a:prstGeom>
        </p:spPr>
        <p:txBody>
          <a:bodyPr lIns="416244" tIns="208122" rIns="416244" bIns="208122"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23214647" y="39649588"/>
            <a:ext cx="7065328" cy="2266142"/>
          </a:xfrm>
          <a:prstGeom prst="rect">
            <a:avLst/>
          </a:prstGeom>
        </p:spPr>
        <p:txBody>
          <a:bodyPr lIns="416244" tIns="208122" rIns="416244" bIns="208122"/>
          <a:lstStyle>
            <a:lvl1pPr algn="r">
              <a:defRPr sz="6400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5639954"/>
            <a:ext cx="30279975" cy="0"/>
          </a:xfrm>
          <a:prstGeom prst="line">
            <a:avLst/>
          </a:prstGeom>
          <a:ln w="28575">
            <a:solidFill>
              <a:srgbClr val="EA2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707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22446"/>
            <a:ext cx="25737979" cy="912368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119629"/>
            <a:ext cx="21195983" cy="108774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1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62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43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24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06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87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68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49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473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37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351346"/>
            <a:ext cx="25737979" cy="8453693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040463"/>
            <a:ext cx="25737979" cy="9310883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122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6244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4366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248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0610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48732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56854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497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1514-8ADA-4F0C-B1CA-D462A59558C7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39B0-DB4F-443B-B0C5-1EC42CDE8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732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746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ctr" defTabSz="2081220" rtl="0" eaLnBrk="1" latinLnBrk="0" hangingPunct="1">
        <a:spcBef>
          <a:spcPct val="0"/>
        </a:spcBef>
        <a:buNone/>
        <a:defRPr kumimoji="1"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0915" indent="-1560915" algn="l" defTabSz="2081220" rtl="0" eaLnBrk="1" latinLnBrk="0" hangingPunct="1">
        <a:spcBef>
          <a:spcPct val="20000"/>
        </a:spcBef>
        <a:buFont typeface="Arial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81983" indent="-1300763" algn="l" defTabSz="2081220" rtl="0" eaLnBrk="1" latinLnBrk="0" hangingPunct="1">
        <a:spcBef>
          <a:spcPct val="20000"/>
        </a:spcBef>
        <a:buFont typeface="Arial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03050" indent="-1040610" algn="l" defTabSz="2081220" rtl="0" eaLnBrk="1" latinLnBrk="0" hangingPunct="1">
        <a:spcBef>
          <a:spcPct val="20000"/>
        </a:spcBef>
        <a:buFont typeface="Arial"/>
        <a:buChar char="•"/>
        <a:defRPr kumimoji="1"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284270" indent="-1040610" algn="l" defTabSz="2081220" rtl="0" eaLnBrk="1" latinLnBrk="0" hangingPunct="1">
        <a:spcBef>
          <a:spcPct val="20000"/>
        </a:spcBef>
        <a:buFont typeface="Arial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65491" indent="-1040610" algn="l" defTabSz="2081220" rtl="0" eaLnBrk="1" latinLnBrk="0" hangingPunct="1">
        <a:spcBef>
          <a:spcPct val="20000"/>
        </a:spcBef>
        <a:buFont typeface="Arial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46711" indent="-1040610" algn="l" defTabSz="208122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27931" indent="-1040610" algn="l" defTabSz="208122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09151" indent="-1040610" algn="l" defTabSz="208122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690371" indent="-1040610" algn="l" defTabSz="208122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122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6244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4366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2488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06101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487321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68541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49761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04536"/>
            <a:ext cx="27251978" cy="7094008"/>
          </a:xfrm>
          <a:prstGeom prst="rect">
            <a:avLst/>
          </a:prstGeom>
        </p:spPr>
        <p:txBody>
          <a:bodyPr vert="horz" lIns="416244" tIns="208122" rIns="416244" bIns="20812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31615"/>
            <a:ext cx="27251978" cy="28090306"/>
          </a:xfrm>
          <a:prstGeom prst="rect">
            <a:avLst/>
          </a:prstGeom>
        </p:spPr>
        <p:txBody>
          <a:bodyPr vert="horz" lIns="416244" tIns="208122" rIns="416244" bIns="20812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8" y="39450571"/>
            <a:ext cx="7065328" cy="2266142"/>
          </a:xfrm>
          <a:prstGeom prst="rect">
            <a:avLst/>
          </a:prstGeom>
        </p:spPr>
        <p:txBody>
          <a:bodyPr vert="horz" lIns="416244" tIns="208122" rIns="416244" bIns="2081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2413A-761F-A44D-9B0D-2354B0474DE6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450571"/>
            <a:ext cx="9588659" cy="2266142"/>
          </a:xfrm>
          <a:prstGeom prst="rect">
            <a:avLst/>
          </a:prstGeom>
        </p:spPr>
        <p:txBody>
          <a:bodyPr vert="horz" lIns="416244" tIns="208122" rIns="416244" bIns="2081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450571"/>
            <a:ext cx="7065328" cy="2266142"/>
          </a:xfrm>
          <a:prstGeom prst="rect">
            <a:avLst/>
          </a:prstGeom>
        </p:spPr>
        <p:txBody>
          <a:bodyPr vert="horz" lIns="416244" tIns="208122" rIns="416244" bIns="2081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CB499-2CDD-C24C-BFA8-661DF361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66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2081220" rtl="0" eaLnBrk="1" latinLnBrk="0" hangingPunct="1">
        <a:spcBef>
          <a:spcPct val="0"/>
        </a:spcBef>
        <a:buNone/>
        <a:defRPr kumimoji="1"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0915" indent="-1560915" algn="l" defTabSz="2081220" rtl="0" eaLnBrk="1" latinLnBrk="0" hangingPunct="1">
        <a:spcBef>
          <a:spcPct val="20000"/>
        </a:spcBef>
        <a:buFont typeface="Arial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81983" indent="-1300763" algn="l" defTabSz="2081220" rtl="0" eaLnBrk="1" latinLnBrk="0" hangingPunct="1">
        <a:spcBef>
          <a:spcPct val="20000"/>
        </a:spcBef>
        <a:buFont typeface="Arial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03050" indent="-1040610" algn="l" defTabSz="2081220" rtl="0" eaLnBrk="1" latinLnBrk="0" hangingPunct="1">
        <a:spcBef>
          <a:spcPct val="20000"/>
        </a:spcBef>
        <a:buFont typeface="Arial"/>
        <a:buChar char="•"/>
        <a:defRPr kumimoji="1"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284270" indent="-1040610" algn="l" defTabSz="2081220" rtl="0" eaLnBrk="1" latinLnBrk="0" hangingPunct="1">
        <a:spcBef>
          <a:spcPct val="20000"/>
        </a:spcBef>
        <a:buFont typeface="Arial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65491" indent="-1040610" algn="l" defTabSz="2081220" rtl="0" eaLnBrk="1" latinLnBrk="0" hangingPunct="1">
        <a:spcBef>
          <a:spcPct val="20000"/>
        </a:spcBef>
        <a:buFont typeface="Arial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46711" indent="-1040610" algn="l" defTabSz="208122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27931" indent="-1040610" algn="l" defTabSz="208122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09151" indent="-1040610" algn="l" defTabSz="208122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690371" indent="-1040610" algn="l" defTabSz="208122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122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6244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4366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24880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06101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487321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68541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49761" algn="l" defTabSz="208122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正方形/長方形 293"/>
          <p:cNvSpPr/>
          <p:nvPr/>
        </p:nvSpPr>
        <p:spPr>
          <a:xfrm>
            <a:off x="162323" y="33703729"/>
            <a:ext cx="14924129" cy="853262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  <a:effectLst>
            <a:outerShdw blurRad="2540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正方形/長方形 292"/>
          <p:cNvSpPr/>
          <p:nvPr/>
        </p:nvSpPr>
        <p:spPr>
          <a:xfrm>
            <a:off x="162324" y="20939169"/>
            <a:ext cx="14977663" cy="1172012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  <a:effectLst>
            <a:outerShdw blurRad="2540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30279975" cy="3496049"/>
          </a:xfrm>
          <a:prstGeom prst="rect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400" b="1" dirty="0" smtClean="0">
                <a:solidFill>
                  <a:schemeClr val="accent5"/>
                </a:solidFill>
                <a:latin typeface="Montserrat" pitchFamily="50" charset="0"/>
              </a:rPr>
              <a:t>Dynamic and Secure Application Consolidation </a:t>
            </a:r>
          </a:p>
          <a:p>
            <a:pPr algn="ctr"/>
            <a:r>
              <a:rPr kumimoji="1" lang="en-US" altLang="ja-JP" sz="7400" b="1" dirty="0" smtClean="0">
                <a:solidFill>
                  <a:schemeClr val="accent5"/>
                </a:solidFill>
                <a:latin typeface="Montserrat" pitchFamily="50" charset="0"/>
              </a:rPr>
              <a:t>with Nested Virtualization and Library OS in Cloud</a:t>
            </a:r>
            <a:endParaRPr kumimoji="1" lang="en-US" altLang="ja-JP" sz="1600" b="1" dirty="0" smtClean="0">
              <a:solidFill>
                <a:schemeClr val="accent5"/>
              </a:solidFill>
              <a:latin typeface="Montserrat" pitchFamily="50" charset="0"/>
            </a:endParaRPr>
          </a:p>
          <a:p>
            <a:pPr algn="ctr"/>
            <a:r>
              <a:rPr lang="en-US" altLang="ja-JP" sz="4800" dirty="0" smtClean="0">
                <a:solidFill>
                  <a:schemeClr val="accent5"/>
                </a:solidFill>
                <a:latin typeface="Montserrat" pitchFamily="50" charset="0"/>
              </a:rPr>
              <a:t>Kouta Sannomiya</a:t>
            </a:r>
            <a:r>
              <a:rPr lang="en-US" altLang="ja-JP" sz="4800" dirty="0">
                <a:solidFill>
                  <a:schemeClr val="accent5"/>
                </a:solidFill>
                <a:latin typeface="Montserrat" pitchFamily="50" charset="0"/>
              </a:rPr>
              <a:t> </a:t>
            </a:r>
            <a:r>
              <a:rPr lang="en-US" altLang="ja-JP" sz="4800" dirty="0" smtClean="0">
                <a:solidFill>
                  <a:schemeClr val="accent5"/>
                </a:solidFill>
                <a:latin typeface="Montserrat" pitchFamily="50" charset="0"/>
              </a:rPr>
              <a:t> and  Kenichi Kourai  (Kyushu Institute of Technology)</a:t>
            </a:r>
            <a:endParaRPr kumimoji="1" lang="ja-JP" altLang="en-US" sz="4400" dirty="0">
              <a:solidFill>
                <a:schemeClr val="accent5"/>
              </a:solidFill>
              <a:latin typeface="Montserrat" pitchFamily="50" charset="0"/>
            </a:endParaRPr>
          </a:p>
        </p:txBody>
      </p:sp>
      <p:sp>
        <p:nvSpPr>
          <p:cNvPr id="655" name="テキスト ボックス 654"/>
          <p:cNvSpPr txBox="1"/>
          <p:nvPr/>
        </p:nvSpPr>
        <p:spPr>
          <a:xfrm>
            <a:off x="486071" y="33833513"/>
            <a:ext cx="13827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 smtClean="0">
                <a:solidFill>
                  <a:schemeClr val="accent1"/>
                </a:solidFill>
                <a:latin typeface="Montserrat" pitchFamily="50" charset="0"/>
              </a:rPr>
              <a:t>FlexCapsule OS</a:t>
            </a:r>
            <a:endParaRPr kumimoji="1" lang="ja-JP" altLang="en-US" sz="5400" b="1" dirty="0">
              <a:solidFill>
                <a:schemeClr val="accent1"/>
              </a:solidFill>
              <a:latin typeface="Montserrat" pitchFamily="50" charset="0"/>
            </a:endParaRPr>
          </a:p>
        </p:txBody>
      </p:sp>
      <p:sp>
        <p:nvSpPr>
          <p:cNvPr id="656" name="正方形/長方形 655"/>
          <p:cNvSpPr/>
          <p:nvPr/>
        </p:nvSpPr>
        <p:spPr>
          <a:xfrm>
            <a:off x="162324" y="33703730"/>
            <a:ext cx="288032" cy="120032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7" name="テキスト ボックス 656"/>
          <p:cNvSpPr txBox="1"/>
          <p:nvPr/>
        </p:nvSpPr>
        <p:spPr>
          <a:xfrm>
            <a:off x="234397" y="34850980"/>
            <a:ext cx="11553997" cy="6658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25488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400" dirty="0" smtClean="0">
                <a:solidFill>
                  <a:schemeClr val="accent5"/>
                </a:solidFill>
              </a:rPr>
              <a:t>Library OS for running inside app VMs</a:t>
            </a:r>
            <a:endParaRPr lang="en-US" altLang="ja-JP" sz="4400" dirty="0">
              <a:solidFill>
                <a:schemeClr val="accent5"/>
              </a:solidFill>
            </a:endParaRP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Optimized for each application</a:t>
            </a: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kumimoji="1" lang="en-US" altLang="ja-JP" sz="4400" dirty="0" smtClean="0">
                <a:solidFill>
                  <a:schemeClr val="accent5"/>
                </a:solidFill>
              </a:rPr>
              <a:t>Reduce the overhead of nested virtualization</a:t>
            </a:r>
            <a:endParaRPr lang="en-US" altLang="ja-JP" sz="4800" dirty="0" smtClean="0">
              <a:solidFill>
                <a:schemeClr val="accent5"/>
              </a:solidFill>
            </a:endParaRP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Based on </a:t>
            </a:r>
            <a:r>
              <a:rPr lang="en-US" altLang="ja-JP" sz="4400" dirty="0" err="1" smtClean="0">
                <a:solidFill>
                  <a:schemeClr val="accent5"/>
                </a:solidFill>
              </a:rPr>
              <a:t>Xen’s</a:t>
            </a:r>
            <a:r>
              <a:rPr lang="en-US" altLang="ja-JP" sz="4400" dirty="0" smtClean="0">
                <a:solidFill>
                  <a:schemeClr val="accent5"/>
                </a:solidFill>
              </a:rPr>
              <a:t> Mini-OS</a:t>
            </a:r>
          </a:p>
          <a:p>
            <a:pPr marL="725488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400" dirty="0" smtClean="0">
                <a:solidFill>
                  <a:schemeClr val="accent5"/>
                </a:solidFill>
              </a:rPr>
              <a:t>Support for VM migration</a:t>
            </a: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Suspend/resume para-virtualized devices</a:t>
            </a:r>
          </a:p>
          <a:p>
            <a:pPr marL="725488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400" dirty="0" smtClean="0">
                <a:solidFill>
                  <a:schemeClr val="accent5"/>
                </a:solidFill>
              </a:rPr>
              <a:t>Need only a small amount of memory</a:t>
            </a: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Achieve faster migration than traditional VM 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62324" y="3878185"/>
            <a:ext cx="14977663" cy="1606909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olid"/>
          </a:ln>
          <a:effectLst>
            <a:outerShdw blurRad="2540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072" y="4038448"/>
            <a:ext cx="14270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 smtClean="0">
                <a:solidFill>
                  <a:schemeClr val="accent1"/>
                </a:solidFill>
                <a:latin typeface="Montserrat" pitchFamily="50" charset="0"/>
              </a:rPr>
              <a:t>Optimizing Instance Deployment in IaaS</a:t>
            </a:r>
            <a:endParaRPr kumimoji="1" lang="ja-JP" altLang="en-US" sz="5400" b="1" dirty="0">
              <a:solidFill>
                <a:schemeClr val="accent1"/>
              </a:solidFill>
              <a:latin typeface="Montserrat" pitchFamily="50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62324" y="3878185"/>
            <a:ext cx="288032" cy="120032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33911" y="5124025"/>
            <a:ext cx="14535389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25488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dirty="0" smtClean="0">
                <a:solidFill>
                  <a:schemeClr val="accent5"/>
                </a:solidFill>
              </a:rPr>
              <a:t>Pay-as-you-go pricing is usual in IaaS clouds</a:t>
            </a: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Minimum instance deployment is desired for cost saving</a:t>
            </a:r>
          </a:p>
          <a:p>
            <a:pPr marL="725488" lvl="1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b="1" dirty="0" smtClean="0">
                <a:solidFill>
                  <a:schemeClr val="accent5"/>
                </a:solidFill>
              </a:rPr>
              <a:t>Scale-in/scale-out:</a:t>
            </a:r>
            <a:r>
              <a:rPr lang="en-US" altLang="ja-JP" sz="4800" dirty="0">
                <a:solidFill>
                  <a:schemeClr val="accent5"/>
                </a:solidFill>
              </a:rPr>
              <a:t> </a:t>
            </a:r>
            <a:r>
              <a:rPr lang="en-US" altLang="ja-JP" sz="4400" dirty="0" smtClean="0">
                <a:solidFill>
                  <a:schemeClr val="accent5"/>
                </a:solidFill>
              </a:rPr>
              <a:t>adjust </a:t>
            </a:r>
            <a:r>
              <a:rPr lang="en-US" altLang="ja-JP" sz="4400" dirty="0">
                <a:solidFill>
                  <a:schemeClr val="accent5"/>
                </a:solidFill>
              </a:rPr>
              <a:t>the number of </a:t>
            </a:r>
            <a:r>
              <a:rPr lang="en-US" altLang="ja-JP" sz="4400" dirty="0" smtClean="0">
                <a:solidFill>
                  <a:schemeClr val="accent5"/>
                </a:solidFill>
              </a:rPr>
              <a:t>instances</a:t>
            </a:r>
            <a:endParaRPr lang="en-US" altLang="ja-JP" sz="4800" dirty="0" smtClean="0">
              <a:solidFill>
                <a:schemeClr val="accent5"/>
              </a:solidFill>
            </a:endParaRP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Cannot reduce the number of instance to less than one</a:t>
            </a:r>
          </a:p>
          <a:p>
            <a:pPr marL="725488" lvl="1" indent="-725488">
              <a:lnSpc>
                <a:spcPts val="58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b="1" dirty="0" smtClean="0">
                <a:solidFill>
                  <a:schemeClr val="accent5"/>
                </a:solidFill>
              </a:rPr>
              <a:t>Scale-up/scale-down:</a:t>
            </a:r>
            <a:r>
              <a:rPr lang="en-US" altLang="ja-JP" sz="4800" dirty="0" smtClean="0">
                <a:solidFill>
                  <a:schemeClr val="accent5"/>
                </a:solidFill>
              </a:rPr>
              <a:t> </a:t>
            </a:r>
            <a:r>
              <a:rPr lang="en-US" altLang="ja-JP" sz="4400" dirty="0">
                <a:solidFill>
                  <a:schemeClr val="accent5"/>
                </a:solidFill>
              </a:rPr>
              <a:t>a</a:t>
            </a:r>
            <a:r>
              <a:rPr lang="en-US" altLang="ja-JP" sz="4400" dirty="0" smtClean="0">
                <a:solidFill>
                  <a:schemeClr val="accent5"/>
                </a:solidFill>
              </a:rPr>
              <a:t>djust </a:t>
            </a:r>
            <a:r>
              <a:rPr lang="en-US" altLang="ja-JP" sz="4400" dirty="0">
                <a:solidFill>
                  <a:schemeClr val="accent5"/>
                </a:solidFill>
              </a:rPr>
              <a:t>the amount of </a:t>
            </a:r>
            <a:r>
              <a:rPr lang="en-US" altLang="ja-JP" sz="4400" dirty="0" smtClean="0">
                <a:solidFill>
                  <a:schemeClr val="accent5"/>
                </a:solidFill>
              </a:rPr>
              <a:t>resources</a:t>
            </a:r>
            <a:endParaRPr lang="en-US" altLang="ja-JP" sz="4800" dirty="0">
              <a:solidFill>
                <a:schemeClr val="accent5"/>
              </a:solidFill>
            </a:endParaRPr>
          </a:p>
          <a:p>
            <a:pPr marL="977900" lvl="1" indent="-520700">
              <a:lnSpc>
                <a:spcPts val="58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b="1" dirty="0" smtClean="0">
                <a:solidFill>
                  <a:schemeClr val="accent5"/>
                </a:solidFill>
              </a:rPr>
              <a:t>Cause service downtime when switching instance types</a:t>
            </a:r>
            <a:endParaRPr lang="en-US" altLang="ja-JP" sz="4400" b="1" dirty="0">
              <a:solidFill>
                <a:schemeClr val="accent5"/>
              </a:solidFill>
            </a:endParaRPr>
          </a:p>
        </p:txBody>
      </p:sp>
      <p:grpSp>
        <p:nvGrpSpPr>
          <p:cNvPr id="192" name="グループ化 191"/>
          <p:cNvGrpSpPr/>
          <p:nvPr/>
        </p:nvGrpSpPr>
        <p:grpSpPr>
          <a:xfrm>
            <a:off x="5662395" y="10818641"/>
            <a:ext cx="2273730" cy="1558315"/>
            <a:chOff x="7003083" y="2946209"/>
            <a:chExt cx="2922745" cy="1558315"/>
          </a:xfrm>
        </p:grpSpPr>
        <p:grpSp>
          <p:nvGrpSpPr>
            <p:cNvPr id="193" name="図形グループ 10"/>
            <p:cNvGrpSpPr/>
            <p:nvPr/>
          </p:nvGrpSpPr>
          <p:grpSpPr>
            <a:xfrm>
              <a:off x="7050139" y="2946209"/>
              <a:ext cx="2601593" cy="617630"/>
              <a:chOff x="4031940" y="3997232"/>
              <a:chExt cx="2160240" cy="617630"/>
            </a:xfrm>
          </p:grpSpPr>
          <p:cxnSp>
            <p:nvCxnSpPr>
              <p:cNvPr id="197" name="直線矢印コネクタ 196"/>
              <p:cNvCxnSpPr/>
              <p:nvPr/>
            </p:nvCxnSpPr>
            <p:spPr>
              <a:xfrm>
                <a:off x="4211960" y="4614862"/>
                <a:ext cx="1980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8" name="正方形/長方形 197"/>
              <p:cNvSpPr/>
              <p:nvPr/>
            </p:nvSpPr>
            <p:spPr>
              <a:xfrm>
                <a:off x="4031940" y="3997232"/>
                <a:ext cx="2160240" cy="40689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b="1" dirty="0" smtClean="0">
                    <a:solidFill>
                      <a:schemeClr val="tx1"/>
                    </a:solidFill>
                    <a:cs typeface="ヒラギノ角ゴ Pro W3"/>
                  </a:rPr>
                  <a:t>Scale-in</a:t>
                </a:r>
                <a:endParaRPr kumimoji="1" lang="ja-JP" altLang="en-US" sz="3200" b="1" dirty="0">
                  <a:solidFill>
                    <a:schemeClr val="tx1"/>
                  </a:solidFill>
                  <a:cs typeface="ヒラギノ角ゴ Pro W3"/>
                </a:endParaRPr>
              </a:p>
            </p:txBody>
          </p:sp>
        </p:grpSp>
        <p:grpSp>
          <p:nvGrpSpPr>
            <p:cNvPr id="194" name="図形グループ 12"/>
            <p:cNvGrpSpPr/>
            <p:nvPr/>
          </p:nvGrpSpPr>
          <p:grpSpPr>
            <a:xfrm>
              <a:off x="7003083" y="3923879"/>
              <a:ext cx="2922745" cy="580645"/>
              <a:chOff x="4067944" y="4974902"/>
              <a:chExt cx="2376264" cy="580645"/>
            </a:xfrm>
          </p:grpSpPr>
          <p:cxnSp>
            <p:nvCxnSpPr>
              <p:cNvPr id="195" name="直線矢印コネクタ 194"/>
              <p:cNvCxnSpPr/>
              <p:nvPr/>
            </p:nvCxnSpPr>
            <p:spPr>
              <a:xfrm flipH="1">
                <a:off x="4211960" y="4974902"/>
                <a:ext cx="1980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6" name="正方形/長方形 195"/>
              <p:cNvSpPr/>
              <p:nvPr/>
            </p:nvSpPr>
            <p:spPr>
              <a:xfrm>
                <a:off x="4067944" y="5118918"/>
                <a:ext cx="2376264" cy="4366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b="1" dirty="0" smtClean="0">
                    <a:solidFill>
                      <a:schemeClr val="tx1"/>
                    </a:solidFill>
                    <a:cs typeface="ヒラギノ角ゴ Pro W3"/>
                  </a:rPr>
                  <a:t>Scale</a:t>
                </a:r>
                <a:r>
                  <a:rPr lang="en-US" altLang="ja-JP" sz="3200" b="1" dirty="0" smtClean="0">
                    <a:solidFill>
                      <a:schemeClr val="tx1"/>
                    </a:solidFill>
                    <a:cs typeface="ヒラギノ角ゴ Pro W3"/>
                  </a:rPr>
                  <a:t>-out</a:t>
                </a:r>
                <a:endParaRPr kumimoji="1" lang="en-US" altLang="ja-JP" sz="3200" b="1" dirty="0" smtClean="0">
                  <a:solidFill>
                    <a:schemeClr val="tx1"/>
                  </a:solidFill>
                  <a:cs typeface="ヒラギノ角ゴ Pro W3"/>
                </a:endParaRPr>
              </a:p>
            </p:txBody>
          </p:sp>
        </p:grpSp>
      </p:grpSp>
      <p:sp>
        <p:nvSpPr>
          <p:cNvPr id="323" name="正方形/長方形 322"/>
          <p:cNvSpPr/>
          <p:nvPr/>
        </p:nvSpPr>
        <p:spPr>
          <a:xfrm>
            <a:off x="949832" y="10361613"/>
            <a:ext cx="2213344" cy="2536473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dirty="0" smtClean="0">
                <a:solidFill>
                  <a:schemeClr val="tx1"/>
                </a:solidFill>
              </a:rPr>
              <a:t>Instance </a:t>
            </a:r>
            <a:r>
              <a:rPr kumimoji="1" lang="en-US" altLang="ja-JP" sz="3600" b="1" dirty="0" smtClean="0">
                <a:solidFill>
                  <a:schemeClr val="tx1"/>
                </a:solidFill>
              </a:rPr>
              <a:t>1</a:t>
            </a:r>
          </a:p>
          <a:p>
            <a:pPr algn="ctr"/>
            <a:endParaRPr kumimoji="1" lang="en-US" altLang="ja-JP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24" name="テキスト ボックス 323"/>
          <p:cNvSpPr txBox="1"/>
          <p:nvPr/>
        </p:nvSpPr>
        <p:spPr>
          <a:xfrm>
            <a:off x="1061730" y="10967991"/>
            <a:ext cx="1961455" cy="52322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bg1"/>
                </a:solidFill>
              </a:rPr>
              <a:t>App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grpSp>
        <p:nvGrpSpPr>
          <p:cNvPr id="332" name="図形グループ 78"/>
          <p:cNvGrpSpPr/>
          <p:nvPr/>
        </p:nvGrpSpPr>
        <p:grpSpPr>
          <a:xfrm>
            <a:off x="1061730" y="11730690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333" name="直線コネクタ 332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直線コネクタ 333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直線コネクタ 334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直線コネクタ 335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直線コネクタ 337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7" name="正方形/長方形 336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sp>
        <p:nvSpPr>
          <p:cNvPr id="402" name="正方形/長方形 401"/>
          <p:cNvSpPr/>
          <p:nvPr/>
        </p:nvSpPr>
        <p:spPr>
          <a:xfrm>
            <a:off x="3399621" y="10361612"/>
            <a:ext cx="2213344" cy="2536473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dirty="0" smtClean="0">
                <a:solidFill>
                  <a:schemeClr val="tx1"/>
                </a:solidFill>
              </a:rPr>
              <a:t>Instance 2</a:t>
            </a:r>
            <a:endParaRPr kumimoji="1" lang="en-US" altLang="ja-JP" sz="36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03" name="テキスト ボックス 402"/>
          <p:cNvSpPr txBox="1"/>
          <p:nvPr/>
        </p:nvSpPr>
        <p:spPr>
          <a:xfrm>
            <a:off x="3511519" y="10967990"/>
            <a:ext cx="1961455" cy="52322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bg1"/>
                </a:solidFill>
              </a:rPr>
              <a:t>App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569" name="正方形/長方形 568"/>
          <p:cNvSpPr/>
          <p:nvPr/>
        </p:nvSpPr>
        <p:spPr>
          <a:xfrm>
            <a:off x="7864117" y="10358905"/>
            <a:ext cx="2213344" cy="2536473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dirty="0" smtClean="0">
                <a:solidFill>
                  <a:schemeClr val="tx1"/>
                </a:solidFill>
              </a:rPr>
              <a:t>Instance </a:t>
            </a:r>
            <a:r>
              <a:rPr kumimoji="1" lang="en-US" altLang="ja-JP" sz="3600" b="1" dirty="0" smtClean="0">
                <a:solidFill>
                  <a:schemeClr val="tx1"/>
                </a:solidFill>
              </a:rPr>
              <a:t>1</a:t>
            </a:r>
          </a:p>
          <a:p>
            <a:pPr algn="ctr"/>
            <a:endParaRPr kumimoji="1" lang="en-US" altLang="ja-JP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70" name="テキスト ボックス 569"/>
          <p:cNvSpPr txBox="1"/>
          <p:nvPr/>
        </p:nvSpPr>
        <p:spPr>
          <a:xfrm>
            <a:off x="7976015" y="10965283"/>
            <a:ext cx="1961455" cy="52322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bg1"/>
                </a:solidFill>
              </a:rPr>
              <a:t>App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grpSp>
        <p:nvGrpSpPr>
          <p:cNvPr id="634" name="グループ化 633"/>
          <p:cNvGrpSpPr/>
          <p:nvPr/>
        </p:nvGrpSpPr>
        <p:grpSpPr>
          <a:xfrm>
            <a:off x="10077461" y="10818201"/>
            <a:ext cx="2281436" cy="1558315"/>
            <a:chOff x="6930695" y="2946209"/>
            <a:chExt cx="2932651" cy="1558315"/>
          </a:xfrm>
        </p:grpSpPr>
        <p:grpSp>
          <p:nvGrpSpPr>
            <p:cNvPr id="635" name="図形グループ 10"/>
            <p:cNvGrpSpPr/>
            <p:nvPr/>
          </p:nvGrpSpPr>
          <p:grpSpPr>
            <a:xfrm>
              <a:off x="6930695" y="2946209"/>
              <a:ext cx="2932651" cy="617630"/>
              <a:chOff x="3932759" y="3997232"/>
              <a:chExt cx="2435135" cy="617630"/>
            </a:xfrm>
          </p:grpSpPr>
          <p:cxnSp>
            <p:nvCxnSpPr>
              <p:cNvPr id="642" name="直線矢印コネクタ 641"/>
              <p:cNvCxnSpPr/>
              <p:nvPr/>
            </p:nvCxnSpPr>
            <p:spPr>
              <a:xfrm>
                <a:off x="4211960" y="4614862"/>
                <a:ext cx="1980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43" name="正方形/長方形 642"/>
              <p:cNvSpPr/>
              <p:nvPr/>
            </p:nvSpPr>
            <p:spPr>
              <a:xfrm>
                <a:off x="3932759" y="3997232"/>
                <a:ext cx="2435135" cy="40689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b="1" dirty="0" smtClean="0">
                    <a:solidFill>
                      <a:schemeClr val="tx1"/>
                    </a:solidFill>
                    <a:latin typeface="+mj-lt"/>
                    <a:cs typeface="ヒラギノ角ゴ Pro W3"/>
                  </a:rPr>
                  <a:t>Scale-down</a:t>
                </a:r>
                <a:endParaRPr kumimoji="1" lang="ja-JP" altLang="en-US" sz="3200" b="1" dirty="0">
                  <a:solidFill>
                    <a:schemeClr val="tx1"/>
                  </a:solidFill>
                  <a:latin typeface="+mj-lt"/>
                  <a:cs typeface="ヒラギノ角ゴ Pro W3"/>
                </a:endParaRPr>
              </a:p>
            </p:txBody>
          </p:sp>
        </p:grpSp>
        <p:grpSp>
          <p:nvGrpSpPr>
            <p:cNvPr id="636" name="図形グループ 12"/>
            <p:cNvGrpSpPr/>
            <p:nvPr/>
          </p:nvGrpSpPr>
          <p:grpSpPr>
            <a:xfrm>
              <a:off x="6930697" y="3923879"/>
              <a:ext cx="2932648" cy="580645"/>
              <a:chOff x="4009093" y="4974902"/>
              <a:chExt cx="2384316" cy="580645"/>
            </a:xfrm>
          </p:grpSpPr>
          <p:cxnSp>
            <p:nvCxnSpPr>
              <p:cNvPr id="640" name="直線矢印コネクタ 639"/>
              <p:cNvCxnSpPr/>
              <p:nvPr/>
            </p:nvCxnSpPr>
            <p:spPr>
              <a:xfrm flipH="1">
                <a:off x="4211960" y="4974902"/>
                <a:ext cx="1980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41" name="正方形/長方形 640"/>
              <p:cNvSpPr/>
              <p:nvPr/>
            </p:nvSpPr>
            <p:spPr>
              <a:xfrm>
                <a:off x="4009093" y="5118918"/>
                <a:ext cx="2384316" cy="4366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b="1" dirty="0" smtClean="0">
                    <a:solidFill>
                      <a:schemeClr val="tx1"/>
                    </a:solidFill>
                    <a:latin typeface="+mj-lt"/>
                    <a:cs typeface="ヒラギノ角ゴ Pro W3"/>
                  </a:rPr>
                  <a:t>Scale</a:t>
                </a:r>
                <a:r>
                  <a:rPr lang="en-US" altLang="ja-JP" sz="3200" b="1" dirty="0" smtClean="0">
                    <a:solidFill>
                      <a:schemeClr val="tx1"/>
                    </a:solidFill>
                    <a:latin typeface="+mj-lt"/>
                    <a:cs typeface="ヒラギノ角ゴ Pro W3"/>
                  </a:rPr>
                  <a:t>-up</a:t>
                </a:r>
                <a:endParaRPr kumimoji="1" lang="en-US" altLang="ja-JP" sz="3200" b="1" dirty="0" smtClean="0">
                  <a:solidFill>
                    <a:schemeClr val="tx1"/>
                  </a:solidFill>
                  <a:latin typeface="+mj-lt"/>
                  <a:cs typeface="ヒラギノ角ゴ Pro W3"/>
                </a:endParaRPr>
              </a:p>
            </p:txBody>
          </p:sp>
        </p:grpSp>
      </p:grpSp>
      <p:sp>
        <p:nvSpPr>
          <p:cNvPr id="644" name="正方形/長方形 643"/>
          <p:cNvSpPr/>
          <p:nvPr/>
        </p:nvSpPr>
        <p:spPr>
          <a:xfrm>
            <a:off x="12358894" y="10755958"/>
            <a:ext cx="2229073" cy="1816284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dirty="0" smtClean="0">
                <a:solidFill>
                  <a:schemeClr val="tx1"/>
                </a:solidFill>
              </a:rPr>
              <a:t>Instance </a:t>
            </a:r>
            <a:r>
              <a:rPr kumimoji="1" lang="en-US" altLang="ja-JP" sz="3600" b="1" dirty="0" smtClean="0">
                <a:solidFill>
                  <a:schemeClr val="tx1"/>
                </a:solidFill>
              </a:rPr>
              <a:t>1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45" name="テキスト ボックス 644"/>
          <p:cNvSpPr txBox="1"/>
          <p:nvPr/>
        </p:nvSpPr>
        <p:spPr>
          <a:xfrm>
            <a:off x="12790529" y="11329140"/>
            <a:ext cx="1365767" cy="52322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bg1"/>
                </a:solidFill>
              </a:rPr>
              <a:t>App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grpSp>
        <p:nvGrpSpPr>
          <p:cNvPr id="327" name="図形グループ 78"/>
          <p:cNvGrpSpPr/>
          <p:nvPr/>
        </p:nvGrpSpPr>
        <p:grpSpPr>
          <a:xfrm>
            <a:off x="1700412" y="11730690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328" name="直線コネクタ 327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線コネクタ 328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線コネクタ 329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直線コネクタ 330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直線コネクタ 340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2" name="正方形/長方形 341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344" name="図形グループ 78"/>
          <p:cNvGrpSpPr/>
          <p:nvPr/>
        </p:nvGrpSpPr>
        <p:grpSpPr>
          <a:xfrm>
            <a:off x="1061730" y="12275063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345" name="直線コネクタ 344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直線コネクタ 349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直線コネクタ 350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直線コネクタ 351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直線コネクタ 352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4" name="正方形/長方形 353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355" name="図形グループ 78"/>
          <p:cNvGrpSpPr/>
          <p:nvPr/>
        </p:nvGrpSpPr>
        <p:grpSpPr>
          <a:xfrm>
            <a:off x="1700412" y="12275063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356" name="直線コネクタ 355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直線コネクタ 356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直線コネクタ 357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直線コネクタ 358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直線コネクタ 359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正方形/長方形 360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362" name="図形グループ 78"/>
          <p:cNvGrpSpPr/>
          <p:nvPr/>
        </p:nvGrpSpPr>
        <p:grpSpPr>
          <a:xfrm>
            <a:off x="3511519" y="11730690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363" name="直線コネクタ 362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直線コネクタ 363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直線コネクタ 364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直線コネクタ 365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直線コネクタ 366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正方形/長方形 367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369" name="図形グループ 78"/>
          <p:cNvGrpSpPr/>
          <p:nvPr/>
        </p:nvGrpSpPr>
        <p:grpSpPr>
          <a:xfrm>
            <a:off x="4150201" y="11730690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371" name="直線コネクタ 370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直線コネクタ 373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直線コネクタ 374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直線コネクタ 375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直線コネクタ 376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8" name="正方形/長方形 377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379" name="図形グループ 78"/>
          <p:cNvGrpSpPr/>
          <p:nvPr/>
        </p:nvGrpSpPr>
        <p:grpSpPr>
          <a:xfrm>
            <a:off x="3511519" y="12275063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380" name="直線コネクタ 379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直線コネクタ 380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直線コネクタ 381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線コネクタ 398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線コネクタ 399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1" name="正方形/長方形 400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410" name="図形グループ 78"/>
          <p:cNvGrpSpPr/>
          <p:nvPr/>
        </p:nvGrpSpPr>
        <p:grpSpPr>
          <a:xfrm>
            <a:off x="4150201" y="12275063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413" name="直線コネクタ 412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直線コネクタ 413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線コネクタ 414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直線コネクタ 415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直線コネクタ 417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正方形/長方形 418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424" name="図形グループ 78"/>
          <p:cNvGrpSpPr/>
          <p:nvPr/>
        </p:nvGrpSpPr>
        <p:grpSpPr>
          <a:xfrm>
            <a:off x="7976016" y="11730690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426" name="直線コネクタ 425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直線コネクタ 426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直線コネクタ 430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直線コネクタ 445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直線コネクタ 446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0" name="正方形/長方形 449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451" name="図形グループ 78"/>
          <p:cNvGrpSpPr/>
          <p:nvPr/>
        </p:nvGrpSpPr>
        <p:grpSpPr>
          <a:xfrm>
            <a:off x="8614698" y="11730690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452" name="直線コネクタ 451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直線コネクタ 456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直線コネクタ 457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直線コネクタ 458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直線コネクタ 459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1" name="正方形/長方形 460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463" name="図形グループ 78"/>
          <p:cNvGrpSpPr/>
          <p:nvPr/>
        </p:nvGrpSpPr>
        <p:grpSpPr>
          <a:xfrm>
            <a:off x="7976016" y="12275063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464" name="直線コネクタ 463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直線コネクタ 467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直線コネクタ 469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直線コネクタ 470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直線コネクタ 471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3" name="正方形/長方形 472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474" name="図形グループ 78"/>
          <p:cNvGrpSpPr/>
          <p:nvPr/>
        </p:nvGrpSpPr>
        <p:grpSpPr>
          <a:xfrm>
            <a:off x="8614698" y="12275063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475" name="直線コネクタ 474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直線コネクタ 475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直線コネクタ 476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直線コネクタ 477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直線コネクタ 478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0" name="正方形/長方形 479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481" name="図形グループ 78"/>
          <p:cNvGrpSpPr/>
          <p:nvPr/>
        </p:nvGrpSpPr>
        <p:grpSpPr>
          <a:xfrm>
            <a:off x="12790529" y="12023633"/>
            <a:ext cx="571415" cy="436182"/>
            <a:chOff x="8315157" y="1790866"/>
            <a:chExt cx="574843" cy="438798"/>
          </a:xfrm>
          <a:solidFill>
            <a:schemeClr val="accent4"/>
          </a:solidFill>
        </p:grpSpPr>
        <p:cxnSp>
          <p:nvCxnSpPr>
            <p:cNvPr id="482" name="直線コネクタ 481"/>
            <p:cNvCxnSpPr/>
            <p:nvPr/>
          </p:nvCxnSpPr>
          <p:spPr>
            <a:xfrm>
              <a:off x="8380771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直線コネクタ 482"/>
            <p:cNvCxnSpPr/>
            <p:nvPr/>
          </p:nvCxnSpPr>
          <p:spPr>
            <a:xfrm>
              <a:off x="8488222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直線コネクタ 483"/>
            <p:cNvCxnSpPr/>
            <p:nvPr/>
          </p:nvCxnSpPr>
          <p:spPr>
            <a:xfrm>
              <a:off x="8597225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直線コネクタ 484"/>
            <p:cNvCxnSpPr/>
            <p:nvPr/>
          </p:nvCxnSpPr>
          <p:spPr>
            <a:xfrm>
              <a:off x="8712630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直線コネクタ 485"/>
            <p:cNvCxnSpPr/>
            <p:nvPr/>
          </p:nvCxnSpPr>
          <p:spPr>
            <a:xfrm>
              <a:off x="8817573" y="1790866"/>
              <a:ext cx="0" cy="438798"/>
            </a:xfrm>
            <a:prstGeom prst="line">
              <a:avLst/>
            </a:prstGeom>
            <a:grpFill/>
            <a:ln w="76200" cmpd="sng">
              <a:solidFill>
                <a:schemeClr val="accent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7" name="正方形/長方形 486"/>
            <p:cNvSpPr/>
            <p:nvPr/>
          </p:nvSpPr>
          <p:spPr>
            <a:xfrm>
              <a:off x="8315157" y="1884947"/>
              <a:ext cx="574843" cy="267370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CPU</a:t>
              </a:r>
              <a:endParaRPr kumimoji="1" lang="ja-JP" altLang="en-US" sz="1600" dirty="0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372849" y="11801767"/>
            <a:ext cx="650336" cy="346237"/>
            <a:chOff x="2378946" y="13237349"/>
            <a:chExt cx="650336" cy="346237"/>
          </a:xfrm>
          <a:solidFill>
            <a:schemeClr val="accent6"/>
          </a:solidFill>
        </p:grpSpPr>
        <p:sp>
          <p:nvSpPr>
            <p:cNvPr id="488" name="正方形/長方形 487"/>
            <p:cNvSpPr/>
            <p:nvPr/>
          </p:nvSpPr>
          <p:spPr>
            <a:xfrm>
              <a:off x="2459428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390" name="正方形/長方形 389"/>
            <p:cNvSpPr/>
            <p:nvPr/>
          </p:nvSpPr>
          <p:spPr>
            <a:xfrm>
              <a:off x="2378946" y="13237349"/>
              <a:ext cx="650336" cy="28903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RAM</a:t>
              </a:r>
              <a:endParaRPr kumimoji="1" lang="ja-JP" altLang="en-US" sz="1600" dirty="0"/>
            </a:p>
          </p:txBody>
        </p:sp>
        <p:sp>
          <p:nvSpPr>
            <p:cNvPr id="489" name="正方形/長方形 488"/>
            <p:cNvSpPr/>
            <p:nvPr/>
          </p:nvSpPr>
          <p:spPr>
            <a:xfrm>
              <a:off x="2552711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490" name="正方形/長方形 489"/>
            <p:cNvSpPr/>
            <p:nvPr/>
          </p:nvSpPr>
          <p:spPr>
            <a:xfrm>
              <a:off x="2642573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491" name="正方形/長方形 490"/>
            <p:cNvSpPr/>
            <p:nvPr/>
          </p:nvSpPr>
          <p:spPr>
            <a:xfrm>
              <a:off x="2729894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492" name="正方形/長方形 491"/>
            <p:cNvSpPr/>
            <p:nvPr/>
          </p:nvSpPr>
          <p:spPr>
            <a:xfrm>
              <a:off x="2816026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493" name="正方形/長方形 492"/>
            <p:cNvSpPr/>
            <p:nvPr/>
          </p:nvSpPr>
          <p:spPr>
            <a:xfrm>
              <a:off x="2907077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</p:grpSp>
      <p:grpSp>
        <p:nvGrpSpPr>
          <p:cNvPr id="494" name="グループ化 493"/>
          <p:cNvGrpSpPr/>
          <p:nvPr/>
        </p:nvGrpSpPr>
        <p:grpSpPr>
          <a:xfrm>
            <a:off x="2372849" y="12352812"/>
            <a:ext cx="650336" cy="346237"/>
            <a:chOff x="2378946" y="13237349"/>
            <a:chExt cx="650336" cy="346237"/>
          </a:xfrm>
          <a:solidFill>
            <a:schemeClr val="accent6"/>
          </a:solidFill>
        </p:grpSpPr>
        <p:sp>
          <p:nvSpPr>
            <p:cNvPr id="495" name="正方形/長方形 494"/>
            <p:cNvSpPr/>
            <p:nvPr/>
          </p:nvSpPr>
          <p:spPr>
            <a:xfrm>
              <a:off x="2459428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496" name="正方形/長方形 495"/>
            <p:cNvSpPr/>
            <p:nvPr/>
          </p:nvSpPr>
          <p:spPr>
            <a:xfrm>
              <a:off x="2378946" y="13237349"/>
              <a:ext cx="650336" cy="28903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RAM</a:t>
              </a:r>
              <a:endParaRPr kumimoji="1" lang="ja-JP" altLang="en-US" sz="1600" dirty="0"/>
            </a:p>
          </p:txBody>
        </p:sp>
        <p:sp>
          <p:nvSpPr>
            <p:cNvPr id="497" name="正方形/長方形 496"/>
            <p:cNvSpPr/>
            <p:nvPr/>
          </p:nvSpPr>
          <p:spPr>
            <a:xfrm>
              <a:off x="2552711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498" name="正方形/長方形 497"/>
            <p:cNvSpPr/>
            <p:nvPr/>
          </p:nvSpPr>
          <p:spPr>
            <a:xfrm>
              <a:off x="2642573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499" name="正方形/長方形 498"/>
            <p:cNvSpPr/>
            <p:nvPr/>
          </p:nvSpPr>
          <p:spPr>
            <a:xfrm>
              <a:off x="2729894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00" name="正方形/長方形 499"/>
            <p:cNvSpPr/>
            <p:nvPr/>
          </p:nvSpPr>
          <p:spPr>
            <a:xfrm>
              <a:off x="2816026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01" name="正方形/長方形 500"/>
            <p:cNvSpPr/>
            <p:nvPr/>
          </p:nvSpPr>
          <p:spPr>
            <a:xfrm>
              <a:off x="2907077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</p:grpSp>
      <p:grpSp>
        <p:nvGrpSpPr>
          <p:cNvPr id="536" name="グループ化 535"/>
          <p:cNvGrpSpPr/>
          <p:nvPr/>
        </p:nvGrpSpPr>
        <p:grpSpPr>
          <a:xfrm>
            <a:off x="4822638" y="11801767"/>
            <a:ext cx="650336" cy="346237"/>
            <a:chOff x="2378946" y="13237349"/>
            <a:chExt cx="650336" cy="346237"/>
          </a:xfrm>
          <a:solidFill>
            <a:schemeClr val="accent6"/>
          </a:solidFill>
        </p:grpSpPr>
        <p:sp>
          <p:nvSpPr>
            <p:cNvPr id="537" name="正方形/長方形 536"/>
            <p:cNvSpPr/>
            <p:nvPr/>
          </p:nvSpPr>
          <p:spPr>
            <a:xfrm>
              <a:off x="2459428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38" name="正方形/長方形 537"/>
            <p:cNvSpPr/>
            <p:nvPr/>
          </p:nvSpPr>
          <p:spPr>
            <a:xfrm>
              <a:off x="2378946" y="13237349"/>
              <a:ext cx="650336" cy="28903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RAM</a:t>
              </a:r>
              <a:endParaRPr kumimoji="1" lang="ja-JP" altLang="en-US" sz="1600" dirty="0"/>
            </a:p>
          </p:txBody>
        </p:sp>
        <p:sp>
          <p:nvSpPr>
            <p:cNvPr id="539" name="正方形/長方形 538"/>
            <p:cNvSpPr/>
            <p:nvPr/>
          </p:nvSpPr>
          <p:spPr>
            <a:xfrm>
              <a:off x="2552711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40" name="正方形/長方形 539"/>
            <p:cNvSpPr/>
            <p:nvPr/>
          </p:nvSpPr>
          <p:spPr>
            <a:xfrm>
              <a:off x="2642573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41" name="正方形/長方形 540"/>
            <p:cNvSpPr/>
            <p:nvPr/>
          </p:nvSpPr>
          <p:spPr>
            <a:xfrm>
              <a:off x="2729894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42" name="正方形/長方形 541"/>
            <p:cNvSpPr/>
            <p:nvPr/>
          </p:nvSpPr>
          <p:spPr>
            <a:xfrm>
              <a:off x="2816026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43" name="正方形/長方形 542"/>
            <p:cNvSpPr/>
            <p:nvPr/>
          </p:nvSpPr>
          <p:spPr>
            <a:xfrm>
              <a:off x="2907077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</p:grpSp>
      <p:grpSp>
        <p:nvGrpSpPr>
          <p:cNvPr id="544" name="グループ化 543"/>
          <p:cNvGrpSpPr/>
          <p:nvPr/>
        </p:nvGrpSpPr>
        <p:grpSpPr>
          <a:xfrm>
            <a:off x="4822638" y="12352812"/>
            <a:ext cx="650336" cy="346237"/>
            <a:chOff x="2378946" y="13237349"/>
            <a:chExt cx="650336" cy="346237"/>
          </a:xfrm>
          <a:solidFill>
            <a:schemeClr val="accent6"/>
          </a:solidFill>
        </p:grpSpPr>
        <p:sp>
          <p:nvSpPr>
            <p:cNvPr id="545" name="正方形/長方形 544"/>
            <p:cNvSpPr/>
            <p:nvPr/>
          </p:nvSpPr>
          <p:spPr>
            <a:xfrm>
              <a:off x="2459428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46" name="正方形/長方形 545"/>
            <p:cNvSpPr/>
            <p:nvPr/>
          </p:nvSpPr>
          <p:spPr>
            <a:xfrm>
              <a:off x="2378946" y="13237349"/>
              <a:ext cx="650336" cy="28903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RAM</a:t>
              </a:r>
              <a:endParaRPr kumimoji="1" lang="ja-JP" altLang="en-US" sz="1600" dirty="0"/>
            </a:p>
          </p:txBody>
        </p:sp>
        <p:sp>
          <p:nvSpPr>
            <p:cNvPr id="547" name="正方形/長方形 546"/>
            <p:cNvSpPr/>
            <p:nvPr/>
          </p:nvSpPr>
          <p:spPr>
            <a:xfrm>
              <a:off x="2552711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48" name="正方形/長方形 547"/>
            <p:cNvSpPr/>
            <p:nvPr/>
          </p:nvSpPr>
          <p:spPr>
            <a:xfrm>
              <a:off x="2642573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49" name="正方形/長方形 548"/>
            <p:cNvSpPr/>
            <p:nvPr/>
          </p:nvSpPr>
          <p:spPr>
            <a:xfrm>
              <a:off x="2729894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50" name="正方形/長方形 549"/>
            <p:cNvSpPr/>
            <p:nvPr/>
          </p:nvSpPr>
          <p:spPr>
            <a:xfrm>
              <a:off x="2816026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51" name="正方形/長方形 550"/>
            <p:cNvSpPr/>
            <p:nvPr/>
          </p:nvSpPr>
          <p:spPr>
            <a:xfrm>
              <a:off x="2907077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</p:grpSp>
      <p:grpSp>
        <p:nvGrpSpPr>
          <p:cNvPr id="552" name="グループ化 551"/>
          <p:cNvGrpSpPr/>
          <p:nvPr/>
        </p:nvGrpSpPr>
        <p:grpSpPr>
          <a:xfrm>
            <a:off x="9287134" y="11801767"/>
            <a:ext cx="650336" cy="346237"/>
            <a:chOff x="2378946" y="13237349"/>
            <a:chExt cx="650336" cy="346237"/>
          </a:xfrm>
          <a:solidFill>
            <a:schemeClr val="accent6"/>
          </a:solidFill>
        </p:grpSpPr>
        <p:sp>
          <p:nvSpPr>
            <p:cNvPr id="553" name="正方形/長方形 552"/>
            <p:cNvSpPr/>
            <p:nvPr/>
          </p:nvSpPr>
          <p:spPr>
            <a:xfrm>
              <a:off x="2459428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54" name="正方形/長方形 553"/>
            <p:cNvSpPr/>
            <p:nvPr/>
          </p:nvSpPr>
          <p:spPr>
            <a:xfrm>
              <a:off x="2378946" y="13237349"/>
              <a:ext cx="650336" cy="28903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RAM</a:t>
              </a:r>
              <a:endParaRPr kumimoji="1" lang="ja-JP" altLang="en-US" sz="1600" dirty="0"/>
            </a:p>
          </p:txBody>
        </p:sp>
        <p:sp>
          <p:nvSpPr>
            <p:cNvPr id="555" name="正方形/長方形 554"/>
            <p:cNvSpPr/>
            <p:nvPr/>
          </p:nvSpPr>
          <p:spPr>
            <a:xfrm>
              <a:off x="2552711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56" name="正方形/長方形 555"/>
            <p:cNvSpPr/>
            <p:nvPr/>
          </p:nvSpPr>
          <p:spPr>
            <a:xfrm>
              <a:off x="2642573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57" name="正方形/長方形 556"/>
            <p:cNvSpPr/>
            <p:nvPr/>
          </p:nvSpPr>
          <p:spPr>
            <a:xfrm>
              <a:off x="2729894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58" name="正方形/長方形 557"/>
            <p:cNvSpPr/>
            <p:nvPr/>
          </p:nvSpPr>
          <p:spPr>
            <a:xfrm>
              <a:off x="2816026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59" name="正方形/長方形 558"/>
            <p:cNvSpPr/>
            <p:nvPr/>
          </p:nvSpPr>
          <p:spPr>
            <a:xfrm>
              <a:off x="2907077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</p:grpSp>
      <p:grpSp>
        <p:nvGrpSpPr>
          <p:cNvPr id="560" name="グループ化 559"/>
          <p:cNvGrpSpPr/>
          <p:nvPr/>
        </p:nvGrpSpPr>
        <p:grpSpPr>
          <a:xfrm>
            <a:off x="9287134" y="12352812"/>
            <a:ext cx="650336" cy="346237"/>
            <a:chOff x="2378946" y="13237349"/>
            <a:chExt cx="650336" cy="346237"/>
          </a:xfrm>
          <a:solidFill>
            <a:schemeClr val="accent6"/>
          </a:solidFill>
        </p:grpSpPr>
        <p:sp>
          <p:nvSpPr>
            <p:cNvPr id="561" name="正方形/長方形 560"/>
            <p:cNvSpPr/>
            <p:nvPr/>
          </p:nvSpPr>
          <p:spPr>
            <a:xfrm>
              <a:off x="2459428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62" name="正方形/長方形 561"/>
            <p:cNvSpPr/>
            <p:nvPr/>
          </p:nvSpPr>
          <p:spPr>
            <a:xfrm>
              <a:off x="2378946" y="13237349"/>
              <a:ext cx="650336" cy="28903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RAM</a:t>
              </a:r>
              <a:endParaRPr kumimoji="1" lang="ja-JP" altLang="en-US" sz="1600" dirty="0"/>
            </a:p>
          </p:txBody>
        </p:sp>
        <p:sp>
          <p:nvSpPr>
            <p:cNvPr id="563" name="正方形/長方形 562"/>
            <p:cNvSpPr/>
            <p:nvPr/>
          </p:nvSpPr>
          <p:spPr>
            <a:xfrm>
              <a:off x="2552711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64" name="正方形/長方形 563"/>
            <p:cNvSpPr/>
            <p:nvPr/>
          </p:nvSpPr>
          <p:spPr>
            <a:xfrm>
              <a:off x="2642573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65" name="正方形/長方形 564"/>
            <p:cNvSpPr/>
            <p:nvPr/>
          </p:nvSpPr>
          <p:spPr>
            <a:xfrm>
              <a:off x="2729894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67" name="正方形/長方形 566"/>
            <p:cNvSpPr/>
            <p:nvPr/>
          </p:nvSpPr>
          <p:spPr>
            <a:xfrm>
              <a:off x="2816026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75" name="正方形/長方形 574"/>
            <p:cNvSpPr/>
            <p:nvPr/>
          </p:nvSpPr>
          <p:spPr>
            <a:xfrm>
              <a:off x="2907077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</p:grpSp>
      <p:grpSp>
        <p:nvGrpSpPr>
          <p:cNvPr id="576" name="グループ化 575"/>
          <p:cNvGrpSpPr/>
          <p:nvPr/>
        </p:nvGrpSpPr>
        <p:grpSpPr>
          <a:xfrm>
            <a:off x="13505960" y="12076622"/>
            <a:ext cx="650336" cy="346237"/>
            <a:chOff x="2378946" y="13237349"/>
            <a:chExt cx="650336" cy="346237"/>
          </a:xfrm>
          <a:solidFill>
            <a:schemeClr val="accent6"/>
          </a:solidFill>
        </p:grpSpPr>
        <p:sp>
          <p:nvSpPr>
            <p:cNvPr id="588" name="正方形/長方形 587"/>
            <p:cNvSpPr/>
            <p:nvPr/>
          </p:nvSpPr>
          <p:spPr>
            <a:xfrm>
              <a:off x="2459428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89" name="正方形/長方形 588"/>
            <p:cNvSpPr/>
            <p:nvPr/>
          </p:nvSpPr>
          <p:spPr>
            <a:xfrm>
              <a:off x="2378946" y="13237349"/>
              <a:ext cx="650336" cy="28903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RAM</a:t>
              </a:r>
              <a:endParaRPr kumimoji="1" lang="ja-JP" altLang="en-US" sz="1600" dirty="0"/>
            </a:p>
          </p:txBody>
        </p:sp>
        <p:sp>
          <p:nvSpPr>
            <p:cNvPr id="590" name="正方形/長方形 589"/>
            <p:cNvSpPr/>
            <p:nvPr/>
          </p:nvSpPr>
          <p:spPr>
            <a:xfrm>
              <a:off x="2552711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91" name="正方形/長方形 590"/>
            <p:cNvSpPr/>
            <p:nvPr/>
          </p:nvSpPr>
          <p:spPr>
            <a:xfrm>
              <a:off x="2642573" y="13456307"/>
              <a:ext cx="45719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92" name="正方形/長方形 591"/>
            <p:cNvSpPr/>
            <p:nvPr/>
          </p:nvSpPr>
          <p:spPr>
            <a:xfrm>
              <a:off x="2729894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93" name="正方形/長方形 592"/>
            <p:cNvSpPr/>
            <p:nvPr/>
          </p:nvSpPr>
          <p:spPr>
            <a:xfrm>
              <a:off x="2816026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594" name="正方形/長方形 593"/>
            <p:cNvSpPr/>
            <p:nvPr/>
          </p:nvSpPr>
          <p:spPr>
            <a:xfrm>
              <a:off x="2907077" y="13456307"/>
              <a:ext cx="45720" cy="12727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211747" y="13505161"/>
            <a:ext cx="12069843" cy="306750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725488" lvl="1" indent="-725488">
              <a:lnSpc>
                <a:spcPts val="58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b="1" dirty="0" smtClean="0">
                <a:solidFill>
                  <a:schemeClr val="accent5"/>
                </a:solidFill>
              </a:rPr>
              <a:t>Application consolidation</a:t>
            </a:r>
          </a:p>
          <a:p>
            <a:pPr marL="977900" lvl="1" indent="-520700">
              <a:lnSpc>
                <a:spcPts val="58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>
                <a:solidFill>
                  <a:schemeClr val="accent5"/>
                </a:solidFill>
              </a:rPr>
              <a:t>C</a:t>
            </a:r>
            <a:r>
              <a:rPr lang="en-US" altLang="ja-JP" sz="4400" dirty="0" smtClean="0">
                <a:solidFill>
                  <a:schemeClr val="accent5"/>
                </a:solidFill>
              </a:rPr>
              <a:t>onsolidate </a:t>
            </a:r>
            <a:r>
              <a:rPr lang="en-US" altLang="ja-JP" sz="4400" dirty="0">
                <a:solidFill>
                  <a:schemeClr val="accent5"/>
                </a:solidFill>
              </a:rPr>
              <a:t>applications into one </a:t>
            </a:r>
            <a:r>
              <a:rPr lang="en-US" altLang="ja-JP" sz="4400" dirty="0" smtClean="0">
                <a:solidFill>
                  <a:schemeClr val="accent5"/>
                </a:solidFill>
              </a:rPr>
              <a:t>instance</a:t>
            </a:r>
            <a:endParaRPr lang="en-US" altLang="ja-JP" sz="4400" dirty="0">
              <a:solidFill>
                <a:schemeClr val="accent5"/>
              </a:solidFill>
            </a:endParaRPr>
          </a:p>
          <a:p>
            <a:pPr marL="977900" lvl="1" indent="-520700">
              <a:lnSpc>
                <a:spcPts val="58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b="1" dirty="0" smtClean="0">
                <a:solidFill>
                  <a:schemeClr val="accent5"/>
                </a:solidFill>
              </a:rPr>
              <a:t>This causes </a:t>
            </a:r>
            <a:r>
              <a:rPr lang="en-US" altLang="ja-JP" sz="4400" b="1" dirty="0">
                <a:solidFill>
                  <a:schemeClr val="accent5"/>
                </a:solidFill>
              </a:rPr>
              <a:t>service </a:t>
            </a:r>
            <a:r>
              <a:rPr lang="en-US" altLang="ja-JP" sz="4400" b="1" dirty="0" smtClean="0">
                <a:solidFill>
                  <a:schemeClr val="accent5"/>
                </a:solidFill>
              </a:rPr>
              <a:t>downtime</a:t>
            </a:r>
            <a:endParaRPr lang="en-US" altLang="ja-JP" sz="4400" b="1" dirty="0">
              <a:solidFill>
                <a:schemeClr val="accent5"/>
              </a:solidFill>
            </a:endParaRPr>
          </a:p>
          <a:p>
            <a:pPr marL="977900" lvl="1" indent="-520700">
              <a:lnSpc>
                <a:spcPts val="58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b="1" dirty="0" smtClean="0">
                <a:solidFill>
                  <a:schemeClr val="accent5"/>
                </a:solidFill>
              </a:rPr>
              <a:t>Isolation among applications becomes weaker</a:t>
            </a:r>
          </a:p>
        </p:txBody>
      </p:sp>
      <p:grpSp>
        <p:nvGrpSpPr>
          <p:cNvPr id="269" name="図形グループ 7"/>
          <p:cNvGrpSpPr/>
          <p:nvPr/>
        </p:nvGrpSpPr>
        <p:grpSpPr>
          <a:xfrm>
            <a:off x="7842393" y="17374876"/>
            <a:ext cx="3370951" cy="617280"/>
            <a:chOff x="3632355" y="4324675"/>
            <a:chExt cx="3570216" cy="480458"/>
          </a:xfrm>
          <a:noFill/>
        </p:grpSpPr>
        <p:cxnSp>
          <p:nvCxnSpPr>
            <p:cNvPr id="270" name="直線矢印コネクタ 269"/>
            <p:cNvCxnSpPr/>
            <p:nvPr/>
          </p:nvCxnSpPr>
          <p:spPr>
            <a:xfrm>
              <a:off x="3632355" y="4805133"/>
              <a:ext cx="3570216" cy="0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1" name="正方形/長方形 270"/>
            <p:cNvSpPr/>
            <p:nvPr/>
          </p:nvSpPr>
          <p:spPr>
            <a:xfrm>
              <a:off x="3745478" y="4324675"/>
              <a:ext cx="3304561" cy="4068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 smtClean="0">
                  <a:solidFill>
                    <a:srgbClr val="404040"/>
                  </a:solidFill>
                </a:rPr>
                <a:t>consolidation</a:t>
              </a:r>
              <a:endParaRPr lang="ja-JP" altLang="en-US" sz="3600" b="1" dirty="0">
                <a:solidFill>
                  <a:srgbClr val="404040"/>
                </a:solidFill>
              </a:endParaRPr>
            </a:p>
          </p:txBody>
        </p:sp>
      </p:grpSp>
      <p:grpSp>
        <p:nvGrpSpPr>
          <p:cNvPr id="272" name="図形グループ 5"/>
          <p:cNvGrpSpPr/>
          <p:nvPr/>
        </p:nvGrpSpPr>
        <p:grpSpPr>
          <a:xfrm>
            <a:off x="7540931" y="18624515"/>
            <a:ext cx="3960442" cy="698199"/>
            <a:chOff x="4798071" y="5103855"/>
            <a:chExt cx="1805008" cy="543441"/>
          </a:xfrm>
          <a:noFill/>
        </p:grpSpPr>
        <p:cxnSp>
          <p:nvCxnSpPr>
            <p:cNvPr id="273" name="直線矢印コネクタ 272"/>
            <p:cNvCxnSpPr/>
            <p:nvPr/>
          </p:nvCxnSpPr>
          <p:spPr>
            <a:xfrm flipH="1">
              <a:off x="4929346" y="5103855"/>
              <a:ext cx="1542461" cy="0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4" name="正方形/長方形 273"/>
            <p:cNvSpPr/>
            <p:nvPr/>
          </p:nvSpPr>
          <p:spPr>
            <a:xfrm>
              <a:off x="4798071" y="5210667"/>
              <a:ext cx="1805008" cy="4366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b="1" dirty="0" smtClean="0">
                  <a:solidFill>
                    <a:srgbClr val="404040"/>
                  </a:solidFill>
                </a:rPr>
                <a:t>de-consolidation</a:t>
              </a:r>
              <a:endParaRPr kumimoji="1" lang="ja-JP" altLang="en-US" sz="3600" b="1" dirty="0">
                <a:solidFill>
                  <a:srgbClr val="404040"/>
                </a:solidFill>
              </a:endParaRPr>
            </a:p>
          </p:txBody>
        </p:sp>
      </p:grpSp>
      <p:grpSp>
        <p:nvGrpSpPr>
          <p:cNvPr id="386" name="グループ化 385"/>
          <p:cNvGrpSpPr/>
          <p:nvPr/>
        </p:nvGrpSpPr>
        <p:grpSpPr>
          <a:xfrm>
            <a:off x="1548055" y="16889537"/>
            <a:ext cx="1816415" cy="2417059"/>
            <a:chOff x="412021" y="4110797"/>
            <a:chExt cx="531804" cy="1471353"/>
          </a:xfrm>
          <a:solidFill>
            <a:schemeClr val="bg1"/>
          </a:solidFill>
        </p:grpSpPr>
        <p:sp>
          <p:nvSpPr>
            <p:cNvPr id="394" name="正方形/長方形 393"/>
            <p:cNvSpPr/>
            <p:nvPr/>
          </p:nvSpPr>
          <p:spPr>
            <a:xfrm>
              <a:off x="412021" y="4110797"/>
              <a:ext cx="531804" cy="1471353"/>
            </a:xfrm>
            <a:prstGeom prst="rect">
              <a:avLst/>
            </a:prstGeom>
            <a:grpFill/>
            <a:ln w="76200">
              <a:solidFill>
                <a:schemeClr val="accent2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Instance 1</a:t>
              </a:r>
            </a:p>
            <a:p>
              <a:pPr algn="ctr"/>
              <a:endParaRPr kumimoji="1" lang="en-US" altLang="ja-JP" sz="1200" b="1" dirty="0" smtClean="0">
                <a:solidFill>
                  <a:srgbClr val="404040"/>
                </a:solidFill>
              </a:endParaRPr>
            </a:p>
            <a:p>
              <a:pPr algn="ctr"/>
              <a:endParaRPr lang="en-US" altLang="ja-JP" sz="1050" b="1" dirty="0">
                <a:solidFill>
                  <a:srgbClr val="404040"/>
                </a:solidFill>
              </a:endParaRPr>
            </a:p>
            <a:p>
              <a:pPr algn="ctr"/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</a:endParaRPr>
            </a:p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395" name="テキスト ボックス 394"/>
            <p:cNvSpPr txBox="1"/>
            <p:nvPr/>
          </p:nvSpPr>
          <p:spPr>
            <a:xfrm>
              <a:off x="444644" y="4934667"/>
              <a:ext cx="466558" cy="318503"/>
            </a:xfrm>
            <a:prstGeom prst="roundRect">
              <a:avLst>
                <a:gd name="adj" fmla="val 0"/>
              </a:avLst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b="1" dirty="0" smtClean="0">
                  <a:solidFill>
                    <a:schemeClr val="bg1"/>
                  </a:solidFill>
                </a:rPr>
                <a:t>App 1</a:t>
              </a:r>
              <a:endParaRPr kumimoji="1" lang="ja-JP" alt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7" name="グループ化 385"/>
          <p:cNvGrpSpPr/>
          <p:nvPr/>
        </p:nvGrpSpPr>
        <p:grpSpPr>
          <a:xfrm>
            <a:off x="3661863" y="16911743"/>
            <a:ext cx="1790839" cy="2417059"/>
            <a:chOff x="419509" y="4110797"/>
            <a:chExt cx="524316" cy="1471353"/>
          </a:xfrm>
          <a:solidFill>
            <a:schemeClr val="bg1"/>
          </a:solidFill>
        </p:grpSpPr>
        <p:sp>
          <p:nvSpPr>
            <p:cNvPr id="208" name="正方形/長方形 207"/>
            <p:cNvSpPr/>
            <p:nvPr/>
          </p:nvSpPr>
          <p:spPr>
            <a:xfrm>
              <a:off x="419509" y="4110797"/>
              <a:ext cx="524316" cy="1471353"/>
            </a:xfrm>
            <a:prstGeom prst="rect">
              <a:avLst/>
            </a:prstGeom>
            <a:ln w="7620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Instance2</a:t>
              </a:r>
            </a:p>
            <a:p>
              <a:pPr algn="ctr"/>
              <a:endParaRPr kumimoji="1" lang="en-US" altLang="ja-JP" sz="1200" b="1" dirty="0" smtClean="0">
                <a:solidFill>
                  <a:srgbClr val="404040"/>
                </a:solidFill>
              </a:endParaRPr>
            </a:p>
            <a:p>
              <a:pPr algn="ctr"/>
              <a:endParaRPr lang="en-US" altLang="ja-JP" sz="1050" b="1" dirty="0">
                <a:solidFill>
                  <a:srgbClr val="404040"/>
                </a:solidFill>
              </a:endParaRPr>
            </a:p>
            <a:p>
              <a:pPr algn="ctr"/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</a:endParaRPr>
            </a:p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09" name="テキスト ボックス 208"/>
            <p:cNvSpPr txBox="1"/>
            <p:nvPr/>
          </p:nvSpPr>
          <p:spPr>
            <a:xfrm>
              <a:off x="448388" y="4934667"/>
              <a:ext cx="466558" cy="318503"/>
            </a:xfrm>
            <a:prstGeom prst="roundRect">
              <a:avLst>
                <a:gd name="adj" fmla="val 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b="1" dirty="0" smtClean="0">
                  <a:solidFill>
                    <a:schemeClr val="bg1"/>
                  </a:solidFill>
                </a:rPr>
                <a:t>App 2</a:t>
              </a:r>
              <a:endParaRPr kumimoji="1" lang="ja-JP" alt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0" name="グループ化 385"/>
          <p:cNvGrpSpPr/>
          <p:nvPr/>
        </p:nvGrpSpPr>
        <p:grpSpPr>
          <a:xfrm>
            <a:off x="5726298" y="16901689"/>
            <a:ext cx="1821801" cy="2417059"/>
            <a:chOff x="431525" y="4081767"/>
            <a:chExt cx="533381" cy="1471353"/>
          </a:xfrm>
          <a:solidFill>
            <a:schemeClr val="accent6"/>
          </a:solidFill>
        </p:grpSpPr>
        <p:sp>
          <p:nvSpPr>
            <p:cNvPr id="211" name="正方形/長方形 210"/>
            <p:cNvSpPr/>
            <p:nvPr/>
          </p:nvSpPr>
          <p:spPr>
            <a:xfrm>
              <a:off x="431525" y="4081767"/>
              <a:ext cx="533381" cy="147135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6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Instance 3</a:t>
              </a:r>
            </a:p>
            <a:p>
              <a:pPr algn="ctr"/>
              <a:endParaRPr kumimoji="1" lang="en-US" altLang="ja-JP" sz="1200" b="1" dirty="0" smtClean="0">
                <a:solidFill>
                  <a:srgbClr val="404040"/>
                </a:solidFill>
              </a:endParaRPr>
            </a:p>
            <a:p>
              <a:pPr algn="ctr"/>
              <a:endParaRPr lang="en-US" altLang="ja-JP" sz="1050" b="1" dirty="0">
                <a:solidFill>
                  <a:srgbClr val="404040"/>
                </a:solidFill>
              </a:endParaRPr>
            </a:p>
            <a:p>
              <a:pPr algn="ctr"/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</a:endParaRPr>
            </a:p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12" name="テキスト ボックス 211"/>
            <p:cNvSpPr txBox="1"/>
            <p:nvPr/>
          </p:nvSpPr>
          <p:spPr>
            <a:xfrm>
              <a:off x="465555" y="4934667"/>
              <a:ext cx="466558" cy="318503"/>
            </a:xfrm>
            <a:prstGeom prst="roundRect">
              <a:avLst>
                <a:gd name="adj" fmla="val 0"/>
              </a:avLst>
            </a:prstGeom>
            <a:grp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b="1" dirty="0" smtClean="0">
                  <a:solidFill>
                    <a:schemeClr val="bg1"/>
                  </a:solidFill>
                </a:rPr>
                <a:t>App 3</a:t>
              </a:r>
              <a:endParaRPr kumimoji="1" lang="ja-JP" alt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3" name="グループ化 385"/>
          <p:cNvGrpSpPr/>
          <p:nvPr/>
        </p:nvGrpSpPr>
        <p:grpSpPr>
          <a:xfrm>
            <a:off x="11645388" y="16889537"/>
            <a:ext cx="1838415" cy="2417059"/>
            <a:chOff x="437850" y="4110797"/>
            <a:chExt cx="538245" cy="1471353"/>
          </a:xfrm>
          <a:solidFill>
            <a:schemeClr val="bg1"/>
          </a:solidFill>
        </p:grpSpPr>
        <p:sp>
          <p:nvSpPr>
            <p:cNvPr id="214" name="正方形/長方形 213"/>
            <p:cNvSpPr/>
            <p:nvPr/>
          </p:nvSpPr>
          <p:spPr>
            <a:xfrm>
              <a:off x="437850" y="4110797"/>
              <a:ext cx="538245" cy="1471353"/>
            </a:xfrm>
            <a:prstGeom prst="rect">
              <a:avLst/>
            </a:prstGeom>
            <a:grpFill/>
            <a:ln w="76200">
              <a:solidFill>
                <a:schemeClr val="accent2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b="1" dirty="0" smtClean="0">
                  <a:solidFill>
                    <a:schemeClr val="tx1"/>
                  </a:solidFill>
                </a:rPr>
                <a:t>Instance 1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1600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2400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1100" b="1" dirty="0" smtClean="0">
                <a:solidFill>
                  <a:srgbClr val="404040"/>
                </a:solidFill>
              </a:endParaRPr>
            </a:p>
            <a:p>
              <a:pPr algn="ctr"/>
              <a:endParaRPr lang="en-US" altLang="ja-JP" sz="1000" b="1" dirty="0">
                <a:solidFill>
                  <a:srgbClr val="404040"/>
                </a:solidFill>
              </a:endParaRPr>
            </a:p>
            <a:p>
              <a:pPr algn="ctr"/>
              <a:endParaRPr kumimoji="1" lang="en-US" altLang="ja-JP" sz="1600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16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</a:endParaRPr>
            </a:p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15" name="テキスト ボックス 214"/>
            <p:cNvSpPr txBox="1"/>
            <p:nvPr/>
          </p:nvSpPr>
          <p:spPr>
            <a:xfrm>
              <a:off x="473693" y="4415919"/>
              <a:ext cx="466558" cy="318503"/>
            </a:xfrm>
            <a:prstGeom prst="roundRect">
              <a:avLst>
                <a:gd name="adj" fmla="val 0"/>
              </a:avLst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b="1" dirty="0" smtClean="0">
                  <a:solidFill>
                    <a:schemeClr val="bg1"/>
                  </a:solidFill>
                </a:rPr>
                <a:t>App 1</a:t>
              </a:r>
              <a:endParaRPr kumimoji="1" lang="ja-JP" altLang="en-US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16" name="テキスト ボックス 215"/>
          <p:cNvSpPr txBox="1"/>
          <p:nvPr/>
        </p:nvSpPr>
        <p:spPr>
          <a:xfrm>
            <a:off x="11774988" y="18031169"/>
            <a:ext cx="1593562" cy="523220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bg1"/>
                </a:solidFill>
              </a:rPr>
              <a:t>App 2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11774988" y="18668745"/>
            <a:ext cx="1593562" cy="52322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bg1"/>
                </a:solidFill>
              </a:rPr>
              <a:t>App 3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486071" y="21068952"/>
            <a:ext cx="13827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smtClean="0">
                <a:solidFill>
                  <a:schemeClr val="accent1"/>
                </a:solidFill>
                <a:latin typeface="Montserrat" pitchFamily="50" charset="0"/>
              </a:rPr>
              <a:t>FlexCapsule</a:t>
            </a:r>
            <a:endParaRPr kumimoji="1" lang="ja-JP" altLang="en-US" sz="5400" b="1" dirty="0">
              <a:solidFill>
                <a:schemeClr val="accent1"/>
              </a:solidFill>
              <a:latin typeface="Montserrat" pitchFamily="50" charset="0"/>
            </a:endParaRPr>
          </a:p>
        </p:txBody>
      </p:sp>
      <p:sp>
        <p:nvSpPr>
          <p:cNvPr id="219" name="正方形/長方形 218"/>
          <p:cNvSpPr/>
          <p:nvPr/>
        </p:nvSpPr>
        <p:spPr>
          <a:xfrm>
            <a:off x="162324" y="20939169"/>
            <a:ext cx="288032" cy="120032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7" name="テキスト ボックス 596"/>
          <p:cNvSpPr txBox="1"/>
          <p:nvPr/>
        </p:nvSpPr>
        <p:spPr>
          <a:xfrm>
            <a:off x="233911" y="22144208"/>
            <a:ext cx="149060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5488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dirty="0" smtClean="0">
                <a:solidFill>
                  <a:schemeClr val="accent5"/>
                </a:solidFill>
              </a:rPr>
              <a:t>Run each application in a lightweight virtual machine </a:t>
            </a: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Run app VMs inside an instance using nested virtualization</a:t>
            </a: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Migrate an app VM with an application between instances</a:t>
            </a:r>
          </a:p>
          <a:p>
            <a:pPr marL="1260475" lvl="2" indent="-346075">
              <a:lnSpc>
                <a:spcPts val="64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kumimoji="1" lang="en-US" altLang="ja-JP" sz="4000" dirty="0" smtClean="0">
                <a:solidFill>
                  <a:schemeClr val="accent5"/>
                </a:solidFill>
              </a:rPr>
              <a:t>Reduce downtime </a:t>
            </a:r>
            <a:r>
              <a:rPr lang="en-US" altLang="ja-JP" sz="4000" dirty="0" smtClean="0">
                <a:solidFill>
                  <a:schemeClr val="accent5"/>
                </a:solidFill>
              </a:rPr>
              <a:t>on application consolidation</a:t>
            </a:r>
            <a:endParaRPr lang="en-US" altLang="ja-JP" sz="4400" dirty="0" smtClean="0">
              <a:solidFill>
                <a:schemeClr val="accent5"/>
              </a:solidFill>
            </a:endParaRPr>
          </a:p>
          <a:p>
            <a:pPr marL="977900" lvl="1" indent="-520700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Provide strong isolation between app VMs</a:t>
            </a:r>
            <a:endParaRPr lang="en-US" altLang="ja-JP" sz="4400" dirty="0">
              <a:solidFill>
                <a:schemeClr val="accent5"/>
              </a:solidFill>
            </a:endParaRPr>
          </a:p>
          <a:p>
            <a:pPr marL="1260475" lvl="2" indent="-346075">
              <a:lnSpc>
                <a:spcPts val="64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ja-JP" sz="4000" dirty="0" smtClean="0">
                <a:solidFill>
                  <a:schemeClr val="accent5"/>
                </a:solidFill>
              </a:rPr>
              <a:t>Guarantee security among consolidated application</a:t>
            </a:r>
            <a:endParaRPr lang="en-US" altLang="ja-JP" sz="3600" b="1" dirty="0">
              <a:solidFill>
                <a:schemeClr val="accent5"/>
              </a:solidFill>
            </a:endParaRPr>
          </a:p>
        </p:txBody>
      </p:sp>
      <p:sp>
        <p:nvSpPr>
          <p:cNvPr id="611" name="正方形/長方形 610"/>
          <p:cNvSpPr/>
          <p:nvPr/>
        </p:nvSpPr>
        <p:spPr>
          <a:xfrm>
            <a:off x="882404" y="27491897"/>
            <a:ext cx="8773424" cy="396044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solidFill>
                  <a:schemeClr val="tx1"/>
                </a:solidFill>
              </a:rPr>
              <a:t>Instance 1</a:t>
            </a:r>
          </a:p>
          <a:p>
            <a:pPr algn="ctr"/>
            <a:endParaRPr kumimoji="1" lang="en-US" altLang="ja-JP" sz="32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12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105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981048" y="28067961"/>
            <a:ext cx="2649995" cy="252028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/>
              <a:t>App VM 1</a:t>
            </a:r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613" name="テキスト ボックス 612"/>
          <p:cNvSpPr txBox="1"/>
          <p:nvPr/>
        </p:nvSpPr>
        <p:spPr>
          <a:xfrm>
            <a:off x="4133326" y="28976353"/>
            <a:ext cx="2359984" cy="584775"/>
          </a:xfrm>
          <a:prstGeom prst="roundRect">
            <a:avLst>
              <a:gd name="adj" fmla="val 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lt"/>
              </a:rPr>
              <a:t>App 1</a:t>
            </a:r>
            <a:endParaRPr kumimoji="1" lang="ja-JP" alt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21" name="テキスト ボックス 620"/>
          <p:cNvSpPr txBox="1"/>
          <p:nvPr/>
        </p:nvSpPr>
        <p:spPr>
          <a:xfrm>
            <a:off x="4133326" y="29698250"/>
            <a:ext cx="2359984" cy="584775"/>
          </a:xfrm>
          <a:prstGeom prst="roundRect">
            <a:avLst>
              <a:gd name="adj" fmla="val 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lt"/>
              </a:rPr>
              <a:t>Library OS</a:t>
            </a:r>
            <a:endParaRPr kumimoji="1" lang="ja-JP" alt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7" name="正方形/長方形 636"/>
          <p:cNvSpPr/>
          <p:nvPr/>
        </p:nvSpPr>
        <p:spPr>
          <a:xfrm>
            <a:off x="6789809" y="28067961"/>
            <a:ext cx="2649995" cy="252028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/>
              <a:t>App VM 2</a:t>
            </a:r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638" name="テキスト ボックス 637"/>
          <p:cNvSpPr txBox="1"/>
          <p:nvPr/>
        </p:nvSpPr>
        <p:spPr>
          <a:xfrm>
            <a:off x="6950038" y="28976353"/>
            <a:ext cx="2359984" cy="584775"/>
          </a:xfrm>
          <a:prstGeom prst="roundRect">
            <a:avLst>
              <a:gd name="adj" fmla="val 0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lt"/>
              </a:rPr>
              <a:t>App 2</a:t>
            </a:r>
            <a:endParaRPr kumimoji="1" lang="ja-JP" alt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9" name="テキスト ボックス 638"/>
          <p:cNvSpPr txBox="1"/>
          <p:nvPr/>
        </p:nvSpPr>
        <p:spPr>
          <a:xfrm>
            <a:off x="6950038" y="29698250"/>
            <a:ext cx="2359984" cy="584775"/>
          </a:xfrm>
          <a:prstGeom prst="roundRect">
            <a:avLst>
              <a:gd name="adj" fmla="val 0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lt"/>
              </a:rPr>
              <a:t>Library OS</a:t>
            </a:r>
            <a:endParaRPr kumimoji="1" lang="ja-JP" alt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46" name="正方形/長方形 645"/>
          <p:cNvSpPr/>
          <p:nvPr/>
        </p:nvSpPr>
        <p:spPr>
          <a:xfrm>
            <a:off x="1059747" y="28075912"/>
            <a:ext cx="2777176" cy="2520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/>
              <a:t>Management VM</a:t>
            </a:r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647" name="テキスト ボックス 646"/>
          <p:cNvSpPr txBox="1"/>
          <p:nvPr/>
        </p:nvSpPr>
        <p:spPr>
          <a:xfrm>
            <a:off x="1264912" y="29554234"/>
            <a:ext cx="2359984" cy="5847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lt"/>
              </a:rPr>
              <a:t>OS Server</a:t>
            </a:r>
            <a:endParaRPr kumimoji="1" lang="ja-JP" alt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59746" y="30732257"/>
            <a:ext cx="8399131" cy="57606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 smtClean="0"/>
              <a:t>Guest hypervisor</a:t>
            </a:r>
            <a:endParaRPr kumimoji="1" lang="ja-JP" altLang="en-US" sz="4000" b="1" dirty="0"/>
          </a:p>
        </p:txBody>
      </p:sp>
      <p:sp>
        <p:nvSpPr>
          <p:cNvPr id="649" name="正方形/長方形 648"/>
          <p:cNvSpPr/>
          <p:nvPr/>
        </p:nvSpPr>
        <p:spPr>
          <a:xfrm>
            <a:off x="882403" y="31590762"/>
            <a:ext cx="13705565" cy="52355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 smtClean="0"/>
              <a:t>Host hypervisor</a:t>
            </a:r>
            <a:endParaRPr kumimoji="1" lang="ja-JP" altLang="en-US" sz="4000" b="1" dirty="0"/>
          </a:p>
        </p:txBody>
      </p:sp>
      <p:sp>
        <p:nvSpPr>
          <p:cNvPr id="650" name="正方形/長方形 649"/>
          <p:cNvSpPr/>
          <p:nvPr/>
        </p:nvSpPr>
        <p:spPr>
          <a:xfrm>
            <a:off x="11489085" y="27497380"/>
            <a:ext cx="3018419" cy="396044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solidFill>
                  <a:schemeClr val="tx1"/>
                </a:solidFill>
              </a:rPr>
              <a:t>Instance 2</a:t>
            </a:r>
          </a:p>
          <a:p>
            <a:pPr algn="ctr"/>
            <a:endParaRPr kumimoji="1" lang="en-US" altLang="ja-JP" sz="32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12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105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651" name="正方形/長方形 650"/>
          <p:cNvSpPr/>
          <p:nvPr/>
        </p:nvSpPr>
        <p:spPr>
          <a:xfrm>
            <a:off x="11673296" y="28067961"/>
            <a:ext cx="2649995" cy="2520280"/>
          </a:xfrm>
          <a:prstGeom prst="rect">
            <a:avLst/>
          </a:prstGeom>
          <a:noFill/>
          <a:ln w="762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>
                <a:solidFill>
                  <a:schemeClr val="tx1"/>
                </a:solidFill>
              </a:rPr>
              <a:t>App VM 2</a:t>
            </a:r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654" name="正方形/長方形 653"/>
          <p:cNvSpPr/>
          <p:nvPr/>
        </p:nvSpPr>
        <p:spPr>
          <a:xfrm>
            <a:off x="11618668" y="30732257"/>
            <a:ext cx="2728381" cy="57606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/>
              <a:t>Guest hypervisor</a:t>
            </a:r>
            <a:endParaRPr kumimoji="1" lang="ja-JP" altLang="en-US" sz="2800" b="1" dirty="0"/>
          </a:p>
        </p:txBody>
      </p:sp>
      <p:sp>
        <p:nvSpPr>
          <p:cNvPr id="6" name="左矢印 5"/>
          <p:cNvSpPr/>
          <p:nvPr/>
        </p:nvSpPr>
        <p:spPr>
          <a:xfrm>
            <a:off x="9441138" y="28572018"/>
            <a:ext cx="2177529" cy="1528068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/>
              <a:t>Migration</a:t>
            </a:r>
            <a:endParaRPr kumimoji="1" lang="ja-JP" altLang="en-US" sz="2800" b="1" dirty="0"/>
          </a:p>
        </p:txBody>
      </p:sp>
      <p:sp>
        <p:nvSpPr>
          <p:cNvPr id="295" name="正方形/長方形 294"/>
          <p:cNvSpPr/>
          <p:nvPr/>
        </p:nvSpPr>
        <p:spPr>
          <a:xfrm>
            <a:off x="15874745" y="21296756"/>
            <a:ext cx="14151440" cy="972667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  <a:effectLst>
            <a:outerShdw blurRad="2540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27" name="テキスト ボックス 726"/>
          <p:cNvSpPr txBox="1"/>
          <p:nvPr/>
        </p:nvSpPr>
        <p:spPr>
          <a:xfrm>
            <a:off x="16198492" y="21426539"/>
            <a:ext cx="13827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 smtClean="0">
                <a:solidFill>
                  <a:schemeClr val="accent1"/>
                </a:solidFill>
                <a:latin typeface="Montserrat" pitchFamily="50" charset="0"/>
              </a:rPr>
              <a:t>App VM’s Migration Performance</a:t>
            </a:r>
            <a:endParaRPr kumimoji="1" lang="ja-JP" altLang="en-US" sz="5400" b="1" dirty="0">
              <a:solidFill>
                <a:schemeClr val="accent1"/>
              </a:solidFill>
              <a:latin typeface="Montserrat" pitchFamily="50" charset="0"/>
            </a:endParaRPr>
          </a:p>
        </p:txBody>
      </p:sp>
      <p:sp>
        <p:nvSpPr>
          <p:cNvPr id="728" name="正方形/長方形 727"/>
          <p:cNvSpPr/>
          <p:nvPr/>
        </p:nvSpPr>
        <p:spPr>
          <a:xfrm>
            <a:off x="15874745" y="21296756"/>
            <a:ext cx="288032" cy="120032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9" name="テキスト ボックス 868"/>
          <p:cNvSpPr txBox="1"/>
          <p:nvPr/>
        </p:nvSpPr>
        <p:spPr>
          <a:xfrm>
            <a:off x="15882840" y="22497084"/>
            <a:ext cx="14079853" cy="337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5488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dirty="0" smtClean="0">
                <a:solidFill>
                  <a:schemeClr val="accent5"/>
                </a:solidFill>
              </a:rPr>
              <a:t>The downtime was 0.1s shorter than Linux VM</a:t>
            </a:r>
          </a:p>
          <a:p>
            <a:pPr marL="1071563" lvl="1" indent="-614363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Thanks to simple and fast suspend/resume </a:t>
            </a:r>
            <a:endParaRPr kumimoji="1" lang="en-US" altLang="ja-JP" sz="4400" dirty="0" smtClean="0">
              <a:solidFill>
                <a:schemeClr val="accent5"/>
              </a:solidFill>
            </a:endParaRPr>
          </a:p>
          <a:p>
            <a:pPr marL="725488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dirty="0" smtClean="0">
                <a:solidFill>
                  <a:schemeClr val="accent5"/>
                </a:solidFill>
              </a:rPr>
              <a:t>The migration time was 2x shorter than Linux VM </a:t>
            </a:r>
          </a:p>
          <a:p>
            <a:pPr marL="1071563" lvl="1" indent="-614363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800" dirty="0" smtClean="0">
                <a:solidFill>
                  <a:schemeClr val="accent5"/>
                </a:solidFill>
              </a:rPr>
              <a:t>In minimum memory footprint </a:t>
            </a:r>
          </a:p>
        </p:txBody>
      </p:sp>
      <p:sp>
        <p:nvSpPr>
          <p:cNvPr id="343" name="正方形/長方形 342"/>
          <p:cNvSpPr/>
          <p:nvPr/>
        </p:nvSpPr>
        <p:spPr>
          <a:xfrm>
            <a:off x="15874745" y="3878185"/>
            <a:ext cx="14151440" cy="16539744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  <a:effectLst>
            <a:outerShdw blurRad="2540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5"/>
              </a:solidFill>
            </a:endParaRPr>
          </a:p>
        </p:txBody>
      </p:sp>
      <p:sp>
        <p:nvSpPr>
          <p:cNvPr id="658" name="テキスト ボックス 657"/>
          <p:cNvSpPr txBox="1"/>
          <p:nvPr/>
        </p:nvSpPr>
        <p:spPr>
          <a:xfrm>
            <a:off x="16198493" y="4038448"/>
            <a:ext cx="13523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 smtClean="0">
                <a:solidFill>
                  <a:schemeClr val="accent1"/>
                </a:solidFill>
                <a:latin typeface="Montserrat" pitchFamily="50" charset="0"/>
              </a:rPr>
              <a:t>FlexCapsule OS Server</a:t>
            </a:r>
            <a:endParaRPr kumimoji="1" lang="ja-JP" altLang="en-US" sz="5400" b="1" dirty="0">
              <a:solidFill>
                <a:schemeClr val="accent1"/>
              </a:solidFill>
              <a:latin typeface="Montserrat" pitchFamily="50" charset="0"/>
            </a:endParaRPr>
          </a:p>
        </p:txBody>
      </p:sp>
      <p:sp>
        <p:nvSpPr>
          <p:cNvPr id="659" name="正方形/長方形 658"/>
          <p:cNvSpPr/>
          <p:nvPr/>
        </p:nvSpPr>
        <p:spPr>
          <a:xfrm>
            <a:off x="15874745" y="3878185"/>
            <a:ext cx="288032" cy="120032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0" name="テキスト ボックス 659"/>
          <p:cNvSpPr txBox="1"/>
          <p:nvPr/>
        </p:nvSpPr>
        <p:spPr>
          <a:xfrm>
            <a:off x="15882840" y="5124025"/>
            <a:ext cx="13870400" cy="1733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25488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dirty="0" smtClean="0">
                <a:solidFill>
                  <a:schemeClr val="accent5"/>
                </a:solidFill>
              </a:rPr>
              <a:t>Enable managing app VMs like traditional processes</a:t>
            </a:r>
          </a:p>
          <a:p>
            <a:pPr marL="1071563" lvl="1" indent="-614363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Start, kill, get application information (ps) </a:t>
            </a:r>
          </a:p>
        </p:txBody>
      </p:sp>
      <p:sp>
        <p:nvSpPr>
          <p:cNvPr id="661" name="テキスト ボックス 660"/>
          <p:cNvSpPr txBox="1"/>
          <p:nvPr/>
        </p:nvSpPr>
        <p:spPr>
          <a:xfrm>
            <a:off x="15882840" y="11940327"/>
            <a:ext cx="13794482" cy="306750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685800" lvl="1" indent="-685800">
              <a:lnSpc>
                <a:spcPts val="58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dirty="0" smtClean="0">
                <a:solidFill>
                  <a:schemeClr val="accent5"/>
                </a:solidFill>
              </a:rPr>
              <a:t>Enable cooperation between app VMs</a:t>
            </a:r>
            <a:endParaRPr lang="en-US" altLang="ja-JP" sz="4400" dirty="0" smtClean="0">
              <a:solidFill>
                <a:schemeClr val="accent5"/>
              </a:solidFill>
            </a:endParaRPr>
          </a:p>
          <a:p>
            <a:pPr marL="1028700" lvl="1" indent="-571500">
              <a:lnSpc>
                <a:spcPts val="58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Achieve fork() by duplicating an app VM</a:t>
            </a:r>
          </a:p>
          <a:p>
            <a:pPr marL="725488" indent="-725488">
              <a:lnSpc>
                <a:spcPts val="58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400" dirty="0" smtClean="0">
                <a:solidFill>
                  <a:schemeClr val="accent5"/>
                </a:solidFill>
              </a:rPr>
              <a:t>Manage packet forwarding rules to app VMs</a:t>
            </a:r>
          </a:p>
          <a:p>
            <a:pPr marL="1028700" lvl="1" indent="-571500">
              <a:lnSpc>
                <a:spcPts val="58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400" dirty="0" smtClean="0">
                <a:solidFill>
                  <a:schemeClr val="accent5"/>
                </a:solidFill>
              </a:rPr>
              <a:t>An app VM dynamically registers a new rule on listen() </a:t>
            </a:r>
          </a:p>
        </p:txBody>
      </p:sp>
      <p:sp>
        <p:nvSpPr>
          <p:cNvPr id="892" name="正方形/長方形 891"/>
          <p:cNvSpPr/>
          <p:nvPr/>
        </p:nvSpPr>
        <p:spPr>
          <a:xfrm>
            <a:off x="17022957" y="7168457"/>
            <a:ext cx="2254551" cy="42007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cs typeface="ヒラギノ角ゴ Pro W3"/>
              </a:rPr>
              <a:t>Administrator</a:t>
            </a:r>
            <a:endParaRPr kumimoji="1" lang="ja-JP" altLang="en-US" sz="2800" b="1" dirty="0">
              <a:cs typeface="ヒラギノ角ゴ Pro W3"/>
            </a:endParaRPr>
          </a:p>
        </p:txBody>
      </p:sp>
      <p:pic>
        <p:nvPicPr>
          <p:cNvPr id="893" name="Picture 2" descr="C:\Users\kouta\Desktop\図1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4613" y="7600505"/>
            <a:ext cx="1641639" cy="161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" name="図 900" descr="aaa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6498" y="10336809"/>
            <a:ext cx="4646587" cy="1281014"/>
          </a:xfrm>
          <a:prstGeom prst="rect">
            <a:avLst/>
          </a:prstGeom>
        </p:spPr>
      </p:pic>
      <p:sp>
        <p:nvSpPr>
          <p:cNvPr id="904" name="正方形/長方形 903"/>
          <p:cNvSpPr/>
          <p:nvPr/>
        </p:nvSpPr>
        <p:spPr>
          <a:xfrm>
            <a:off x="21724506" y="7342954"/>
            <a:ext cx="7683827" cy="4145549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solidFill>
                  <a:schemeClr val="tx1"/>
                </a:solidFill>
              </a:rPr>
              <a:t>Instance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12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105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905" name="正方形/長方形 904"/>
          <p:cNvSpPr/>
          <p:nvPr/>
        </p:nvSpPr>
        <p:spPr>
          <a:xfrm>
            <a:off x="24823150" y="8409852"/>
            <a:ext cx="1992895" cy="202944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/>
              <a:t>App VM 1</a:t>
            </a:r>
            <a:endParaRPr lang="en-US" altLang="ja-JP" sz="1600" dirty="0"/>
          </a:p>
          <a:p>
            <a:pPr algn="ctr"/>
            <a:endParaRPr kumimoji="1" lang="en-US" altLang="ja-JP" sz="1600" dirty="0" smtClean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906" name="テキスト ボックス 905"/>
          <p:cNvSpPr txBox="1"/>
          <p:nvPr/>
        </p:nvSpPr>
        <p:spPr>
          <a:xfrm>
            <a:off x="24975428" y="9038668"/>
            <a:ext cx="1705074" cy="584775"/>
          </a:xfrm>
          <a:prstGeom prst="roundRect">
            <a:avLst>
              <a:gd name="adj" fmla="val 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lt"/>
              </a:rPr>
              <a:t>App 1</a:t>
            </a:r>
            <a:endParaRPr kumimoji="1" lang="ja-JP" alt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08" name="正方形/長方形 907"/>
          <p:cNvSpPr/>
          <p:nvPr/>
        </p:nvSpPr>
        <p:spPr>
          <a:xfrm>
            <a:off x="27104077" y="8406183"/>
            <a:ext cx="1993543" cy="203311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/>
              <a:t>App VM 2</a:t>
            </a:r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909" name="テキスト ボックス 908"/>
          <p:cNvSpPr txBox="1"/>
          <p:nvPr/>
        </p:nvSpPr>
        <p:spPr>
          <a:xfrm>
            <a:off x="27252886" y="9038668"/>
            <a:ext cx="1705074" cy="584775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lt"/>
              </a:rPr>
              <a:t>App 2</a:t>
            </a:r>
            <a:endParaRPr kumimoji="1" lang="ja-JP" alt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11" name="正方形/長方形 910"/>
          <p:cNvSpPr/>
          <p:nvPr/>
        </p:nvSpPr>
        <p:spPr>
          <a:xfrm>
            <a:off x="21901849" y="7926969"/>
            <a:ext cx="2777176" cy="2520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/>
              <a:t>Management VM</a:t>
            </a:r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2005055" y="9203599"/>
            <a:ext cx="2570764" cy="925448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OS Server</a:t>
            </a:r>
          </a:p>
        </p:txBody>
      </p:sp>
      <p:sp>
        <p:nvSpPr>
          <p:cNvPr id="915" name="正方形/長方形 914"/>
          <p:cNvSpPr/>
          <p:nvPr/>
        </p:nvSpPr>
        <p:spPr>
          <a:xfrm>
            <a:off x="17294203" y="8896649"/>
            <a:ext cx="1802457" cy="479445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Shell</a:t>
            </a:r>
            <a:endParaRPr lang="en-US" altLang="ja-JP" dirty="0"/>
          </a:p>
        </p:txBody>
      </p:sp>
      <p:cxnSp>
        <p:nvCxnSpPr>
          <p:cNvPr id="12" name="直線矢印コネクタ 11"/>
          <p:cNvCxnSpPr>
            <a:stCxn id="8" idx="2"/>
            <a:endCxn id="909" idx="2"/>
          </p:cNvCxnSpPr>
          <p:nvPr/>
        </p:nvCxnSpPr>
        <p:spPr>
          <a:xfrm rot="5400000" flipH="1" flipV="1">
            <a:off x="25445128" y="7468752"/>
            <a:ext cx="505604" cy="4814986"/>
          </a:xfrm>
          <a:prstGeom prst="bentConnector3">
            <a:avLst>
              <a:gd name="adj1" fmla="val -126685"/>
            </a:avLst>
          </a:prstGeom>
          <a:ln w="101600">
            <a:solidFill>
              <a:schemeClr val="tx2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6" name="直線矢印コネクタ 11"/>
          <p:cNvCxnSpPr>
            <a:stCxn id="8" idx="2"/>
            <a:endCxn id="906" idx="2"/>
          </p:cNvCxnSpPr>
          <p:nvPr/>
        </p:nvCxnSpPr>
        <p:spPr>
          <a:xfrm rot="5400000" flipH="1" flipV="1">
            <a:off x="24306399" y="8607481"/>
            <a:ext cx="505604" cy="2537528"/>
          </a:xfrm>
          <a:prstGeom prst="bentConnector3">
            <a:avLst>
              <a:gd name="adj1" fmla="val -126220"/>
            </a:avLst>
          </a:prstGeom>
          <a:ln w="101600">
            <a:solidFill>
              <a:schemeClr val="tx2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4417186" y="10851056"/>
            <a:ext cx="2910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/>
              <a:t>Get information</a:t>
            </a:r>
            <a:endParaRPr kumimoji="1" lang="ja-JP" altLang="en-US" sz="3200" b="1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18463117" y="9400705"/>
            <a:ext cx="3541938" cy="72008"/>
          </a:xfrm>
          <a:prstGeom prst="bentConnector3">
            <a:avLst>
              <a:gd name="adj1" fmla="val 1051"/>
            </a:avLst>
          </a:prstGeom>
          <a:ln w="7302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7" name="直線矢印コネクタ 916"/>
          <p:cNvCxnSpPr/>
          <p:nvPr/>
        </p:nvCxnSpPr>
        <p:spPr>
          <a:xfrm>
            <a:off x="18049981" y="9376094"/>
            <a:ext cx="3955074" cy="610801"/>
          </a:xfrm>
          <a:prstGeom prst="bentConnector3">
            <a:avLst>
              <a:gd name="adj1" fmla="val -16"/>
            </a:avLst>
          </a:prstGeom>
          <a:ln w="73025">
            <a:headEnd type="arrow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9136618" y="8896649"/>
            <a:ext cx="2587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600" dirty="0" smtClean="0"/>
              <a:t>ps command</a:t>
            </a:r>
            <a:endParaRPr kumimoji="1" lang="ja-JP" altLang="en-US" sz="3600" dirty="0"/>
          </a:p>
        </p:txBody>
      </p:sp>
      <p:sp>
        <p:nvSpPr>
          <p:cNvPr id="918" name="テキスト ボックス 917"/>
          <p:cNvSpPr txBox="1"/>
          <p:nvPr/>
        </p:nvSpPr>
        <p:spPr>
          <a:xfrm>
            <a:off x="16415229" y="9666323"/>
            <a:ext cx="16055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Result:</a:t>
            </a:r>
            <a:endParaRPr kumimoji="1" lang="ja-JP" altLang="en-US" sz="4000" dirty="0"/>
          </a:p>
        </p:txBody>
      </p:sp>
      <p:grpSp>
        <p:nvGrpSpPr>
          <p:cNvPr id="299" name="グループ化 298"/>
          <p:cNvGrpSpPr/>
          <p:nvPr/>
        </p:nvGrpSpPr>
        <p:grpSpPr>
          <a:xfrm>
            <a:off x="16317708" y="18023346"/>
            <a:ext cx="1641639" cy="1978734"/>
            <a:chOff x="16306660" y="18727227"/>
            <a:chExt cx="1641639" cy="1978734"/>
          </a:xfrm>
        </p:grpSpPr>
        <p:sp>
          <p:nvSpPr>
            <p:cNvPr id="275" name="正方形/長方形 274"/>
            <p:cNvSpPr/>
            <p:nvPr/>
          </p:nvSpPr>
          <p:spPr>
            <a:xfrm>
              <a:off x="16306660" y="20257046"/>
              <a:ext cx="1538126" cy="448915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b="1" dirty="0" smtClean="0">
                  <a:cs typeface="ヒラギノ角ゴ Pro W3"/>
                </a:rPr>
                <a:t>Client</a:t>
              </a:r>
              <a:endParaRPr kumimoji="1" lang="ja-JP" altLang="en-US" sz="3600" b="1" dirty="0">
                <a:cs typeface="ヒラギノ角ゴ Pro W3"/>
              </a:endParaRPr>
            </a:p>
          </p:txBody>
        </p:sp>
        <p:pic>
          <p:nvPicPr>
            <p:cNvPr id="276" name="Picture 2" descr="C:\Users\kouta\Desktop\図1.png"/>
            <p:cNvPicPr>
              <a:picLocks noChangeAspect="1" noChangeArrowheads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06660" y="18727227"/>
              <a:ext cx="1641639" cy="1618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8" name="正方形/長方形 277"/>
          <p:cNvSpPr/>
          <p:nvPr/>
        </p:nvSpPr>
        <p:spPr>
          <a:xfrm>
            <a:off x="19676491" y="15089337"/>
            <a:ext cx="10118699" cy="4984751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4800" b="1" dirty="0" smtClean="0">
              <a:solidFill>
                <a:schemeClr val="tx1"/>
              </a:solidFill>
            </a:endParaRPr>
          </a:p>
        </p:txBody>
      </p:sp>
      <p:sp>
        <p:nvSpPr>
          <p:cNvPr id="279" name="正方形/長方形 278"/>
          <p:cNvSpPr/>
          <p:nvPr/>
        </p:nvSpPr>
        <p:spPr>
          <a:xfrm>
            <a:off x="25877652" y="15293455"/>
            <a:ext cx="2649995" cy="12301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/>
              <a:t>App VM  1</a:t>
            </a:r>
          </a:p>
          <a:p>
            <a:pPr algn="ctr"/>
            <a:r>
              <a:rPr lang="en-US" altLang="ja-JP" sz="2400" dirty="0" smtClean="0"/>
              <a:t>192.168.122.10 : 80</a:t>
            </a:r>
            <a:endParaRPr lang="en-US" altLang="ja-JP" dirty="0"/>
          </a:p>
        </p:txBody>
      </p:sp>
      <p:sp>
        <p:nvSpPr>
          <p:cNvPr id="281" name="正方形/長方形 280"/>
          <p:cNvSpPr/>
          <p:nvPr/>
        </p:nvSpPr>
        <p:spPr>
          <a:xfrm>
            <a:off x="24212995" y="17773619"/>
            <a:ext cx="2649995" cy="122413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/>
              <a:t>App VM 2</a:t>
            </a:r>
          </a:p>
          <a:p>
            <a:pPr algn="ctr"/>
            <a:r>
              <a:rPr lang="en-US" altLang="ja-JP" sz="2000" b="1" dirty="0" smtClean="0"/>
              <a:t>parent</a:t>
            </a:r>
            <a:endParaRPr kumimoji="1" lang="en-US" altLang="ja-JP" sz="2000" b="1" dirty="0" smtClean="0"/>
          </a:p>
          <a:p>
            <a:pPr algn="ctr"/>
            <a:r>
              <a:rPr lang="en-US" altLang="ja-JP" sz="2400" dirty="0" smtClean="0"/>
              <a:t>192.168.122.11 : 25</a:t>
            </a:r>
            <a:endParaRPr kumimoji="1" lang="en-US" altLang="ja-JP" sz="2400" dirty="0" smtClean="0"/>
          </a:p>
        </p:txBody>
      </p:sp>
      <p:sp>
        <p:nvSpPr>
          <p:cNvPr id="283" name="正方形/長方形 282"/>
          <p:cNvSpPr/>
          <p:nvPr/>
        </p:nvSpPr>
        <p:spPr>
          <a:xfrm>
            <a:off x="19916775" y="15283460"/>
            <a:ext cx="4057296" cy="46805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/>
              <a:t>Management VM</a:t>
            </a:r>
          </a:p>
          <a:p>
            <a:pPr algn="ctr"/>
            <a:r>
              <a:rPr lang="en-US" altLang="ja-JP" sz="3600" b="1" dirty="0" smtClean="0"/>
              <a:t>131.206.203.123</a:t>
            </a:r>
            <a:endParaRPr lang="en-US" altLang="ja-JP" sz="2400" b="1" dirty="0" smtClean="0"/>
          </a:p>
          <a:p>
            <a:pPr algn="ctr"/>
            <a:endParaRPr lang="en-US" altLang="ja-JP" sz="2400" b="1" dirty="0" smtClean="0"/>
          </a:p>
          <a:p>
            <a:pPr algn="ctr"/>
            <a:endParaRPr kumimoji="1" lang="en-US" altLang="ja-JP" b="1" dirty="0" smtClean="0"/>
          </a:p>
          <a:p>
            <a:pPr algn="ctr"/>
            <a:endParaRPr lang="en-US" altLang="ja-JP" sz="2800" b="1" dirty="0"/>
          </a:p>
          <a:p>
            <a:pPr algn="ctr"/>
            <a:endParaRPr kumimoji="1" lang="en-US" altLang="ja-JP" sz="3600" b="1" dirty="0" smtClean="0"/>
          </a:p>
          <a:p>
            <a:pPr algn="ctr"/>
            <a:endParaRPr kumimoji="1" lang="en-US" altLang="ja-JP" sz="3600" b="1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296" name="正方形/長方形 295"/>
          <p:cNvSpPr/>
          <p:nvPr/>
        </p:nvSpPr>
        <p:spPr>
          <a:xfrm>
            <a:off x="20019728" y="16401680"/>
            <a:ext cx="3871715" cy="2043384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NAPT Table</a:t>
            </a:r>
          </a:p>
          <a:p>
            <a:pPr algn="ctr"/>
            <a:endParaRPr lang="en-US" altLang="ja-JP" dirty="0" smtClean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0084542" y="17029644"/>
            <a:ext cx="3676747" cy="5227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80 : 192.168.122.10:80</a:t>
            </a:r>
            <a:endParaRPr kumimoji="1" lang="ja-JP" altLang="en-US" sz="2800" dirty="0"/>
          </a:p>
        </p:txBody>
      </p:sp>
      <p:cxnSp>
        <p:nvCxnSpPr>
          <p:cNvPr id="289" name="直線矢印コネクタ 288"/>
          <p:cNvCxnSpPr>
            <a:endCxn id="17" idx="1"/>
          </p:cNvCxnSpPr>
          <p:nvPr/>
        </p:nvCxnSpPr>
        <p:spPr>
          <a:xfrm flipV="1">
            <a:off x="17086771" y="17291030"/>
            <a:ext cx="2997771" cy="550810"/>
          </a:xfrm>
          <a:prstGeom prst="bentConnector3">
            <a:avLst>
              <a:gd name="adj1" fmla="val -1238"/>
            </a:avLst>
          </a:prstGeom>
          <a:ln w="7302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7" name="直線矢印コネクタ 11"/>
          <p:cNvCxnSpPr/>
          <p:nvPr/>
        </p:nvCxnSpPr>
        <p:spPr>
          <a:xfrm flipV="1">
            <a:off x="23761288" y="16523600"/>
            <a:ext cx="3101702" cy="574656"/>
          </a:xfrm>
          <a:prstGeom prst="bentConnector3">
            <a:avLst>
              <a:gd name="adj1" fmla="val 99989"/>
            </a:avLst>
          </a:prstGeom>
          <a:ln w="101600"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3" name="正方形/長方形 312"/>
          <p:cNvSpPr/>
          <p:nvPr/>
        </p:nvSpPr>
        <p:spPr>
          <a:xfrm>
            <a:off x="27029197" y="17769832"/>
            <a:ext cx="2649995" cy="122413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/>
              <a:t>App VM 2</a:t>
            </a:r>
          </a:p>
          <a:p>
            <a:pPr algn="ctr"/>
            <a:r>
              <a:rPr lang="en-US" altLang="ja-JP" sz="2000" b="1" dirty="0" smtClean="0"/>
              <a:t>child</a:t>
            </a:r>
            <a:endParaRPr kumimoji="1" lang="en-US" altLang="ja-JP" sz="2000" b="1" dirty="0" smtClean="0"/>
          </a:p>
          <a:p>
            <a:pPr algn="ctr"/>
            <a:r>
              <a:rPr lang="en-US" altLang="ja-JP" sz="2400" dirty="0" smtClean="0"/>
              <a:t>192.168.122.12</a:t>
            </a:r>
            <a:endParaRPr kumimoji="1" lang="en-US" altLang="ja-JP" sz="2400" dirty="0" smtClean="0"/>
          </a:p>
        </p:txBody>
      </p:sp>
      <p:sp>
        <p:nvSpPr>
          <p:cNvPr id="314" name="正方形/長方形 313"/>
          <p:cNvSpPr/>
          <p:nvPr/>
        </p:nvSpPr>
        <p:spPr>
          <a:xfrm>
            <a:off x="20084541" y="17632851"/>
            <a:ext cx="3676747" cy="5227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25 : 192.168.122.10:25</a:t>
            </a:r>
            <a:endParaRPr kumimoji="1" lang="ja-JP" altLang="en-US" sz="2800" dirty="0"/>
          </a:p>
        </p:txBody>
      </p:sp>
      <p:sp>
        <p:nvSpPr>
          <p:cNvPr id="317" name="正方形/長方形 316"/>
          <p:cNvSpPr/>
          <p:nvPr/>
        </p:nvSpPr>
        <p:spPr>
          <a:xfrm>
            <a:off x="20587434" y="18993969"/>
            <a:ext cx="2736304" cy="914880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OS Server</a:t>
            </a:r>
            <a:endParaRPr kumimoji="1" lang="en-US" altLang="ja-JP" dirty="0" smtClean="0"/>
          </a:p>
        </p:txBody>
      </p:sp>
      <p:cxnSp>
        <p:nvCxnSpPr>
          <p:cNvPr id="319" name="カギ線コネクタ 318"/>
          <p:cNvCxnSpPr>
            <a:stCxn id="313" idx="2"/>
          </p:cNvCxnSpPr>
          <p:nvPr/>
        </p:nvCxnSpPr>
        <p:spPr>
          <a:xfrm rot="5400000">
            <a:off x="25442922" y="16874785"/>
            <a:ext cx="792090" cy="5030457"/>
          </a:xfrm>
          <a:prstGeom prst="bentConnector2">
            <a:avLst/>
          </a:prstGeom>
          <a:ln w="76200">
            <a:headEnd type="arrow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2" name="カギ線コネクタ 321"/>
          <p:cNvCxnSpPr>
            <a:stCxn id="317" idx="0"/>
            <a:endCxn id="296" idx="2"/>
          </p:cNvCxnSpPr>
          <p:nvPr/>
        </p:nvCxnSpPr>
        <p:spPr>
          <a:xfrm flipV="1">
            <a:off x="21955586" y="18445064"/>
            <a:ext cx="0" cy="5489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6" name="カギ線コネクタ 155"/>
          <p:cNvCxnSpPr>
            <a:stCxn id="281" idx="2"/>
          </p:cNvCxnSpPr>
          <p:nvPr/>
        </p:nvCxnSpPr>
        <p:spPr>
          <a:xfrm rot="5400000">
            <a:off x="24369838" y="17951656"/>
            <a:ext cx="122057" cy="2214255"/>
          </a:xfrm>
          <a:prstGeom prst="bentConnector2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4" name="テキスト ボックス 203"/>
          <p:cNvSpPr txBox="1"/>
          <p:nvPr/>
        </p:nvSpPr>
        <p:spPr>
          <a:xfrm>
            <a:off x="19871517" y="18496698"/>
            <a:ext cx="218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chemeClr val="bg1"/>
                </a:solidFill>
              </a:rPr>
              <a:t>Management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339" name="テキスト ボックス 338"/>
          <p:cNvSpPr txBox="1"/>
          <p:nvPr/>
        </p:nvSpPr>
        <p:spPr>
          <a:xfrm>
            <a:off x="24041857" y="19077546"/>
            <a:ext cx="2055756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fork request</a:t>
            </a:r>
            <a:endParaRPr kumimoji="1" lang="ja-JP" altLang="en-US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0" name="テキスト ボックス 339"/>
          <p:cNvSpPr txBox="1"/>
          <p:nvPr/>
        </p:nvSpPr>
        <p:spPr>
          <a:xfrm>
            <a:off x="26301227" y="19200985"/>
            <a:ext cx="19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create child</a:t>
            </a:r>
            <a:endParaRPr kumimoji="1" lang="ja-JP" altLang="en-US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7" name="正方形/長方形 386"/>
          <p:cNvSpPr/>
          <p:nvPr/>
        </p:nvSpPr>
        <p:spPr>
          <a:xfrm>
            <a:off x="15874745" y="31682628"/>
            <a:ext cx="14151440" cy="633670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  <a:effectLst>
            <a:outerShdw blurRad="2540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9" name="テキスト ボックス 348"/>
          <p:cNvSpPr txBox="1"/>
          <p:nvPr/>
        </p:nvSpPr>
        <p:spPr>
          <a:xfrm>
            <a:off x="16198492" y="31812410"/>
            <a:ext cx="13827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 smtClean="0">
                <a:solidFill>
                  <a:schemeClr val="accent1"/>
                </a:solidFill>
                <a:latin typeface="Montserrat" pitchFamily="50" charset="0"/>
              </a:rPr>
              <a:t>Impact of Scale-up/scale-down </a:t>
            </a:r>
            <a:endParaRPr kumimoji="1" lang="ja-JP" altLang="en-US" sz="5400" b="1" dirty="0">
              <a:solidFill>
                <a:schemeClr val="accent1"/>
              </a:solidFill>
              <a:latin typeface="Montserrat" pitchFamily="50" charset="0"/>
            </a:endParaRPr>
          </a:p>
        </p:txBody>
      </p:sp>
      <p:sp>
        <p:nvSpPr>
          <p:cNvPr id="370" name="正方形/長方形 369"/>
          <p:cNvSpPr/>
          <p:nvPr/>
        </p:nvSpPr>
        <p:spPr>
          <a:xfrm>
            <a:off x="15874745" y="31682627"/>
            <a:ext cx="288032" cy="120032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テキスト ボックス 371"/>
          <p:cNvSpPr txBox="1"/>
          <p:nvPr/>
        </p:nvSpPr>
        <p:spPr>
          <a:xfrm>
            <a:off x="15883270" y="32873876"/>
            <a:ext cx="14079853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5488" indent="-725488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800" dirty="0" smtClean="0">
                <a:solidFill>
                  <a:schemeClr val="accent5"/>
                </a:solidFill>
              </a:rPr>
              <a:t>We measured application performance when scaling up/down an instance</a:t>
            </a:r>
          </a:p>
          <a:p>
            <a:pPr marL="1074738" lvl="1" indent="-633413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800" dirty="0" smtClean="0">
                <a:solidFill>
                  <a:schemeClr val="accent5"/>
                </a:solidFill>
              </a:rPr>
              <a:t>Run </a:t>
            </a:r>
            <a:r>
              <a:rPr lang="en-US" altLang="ja-JP" sz="4800" dirty="0">
                <a:solidFill>
                  <a:schemeClr val="accent5"/>
                </a:solidFill>
              </a:rPr>
              <a:t>the Dhrystone benchmark </a:t>
            </a:r>
            <a:r>
              <a:rPr lang="en-US" altLang="ja-JP" sz="4800" dirty="0" smtClean="0">
                <a:solidFill>
                  <a:schemeClr val="accent5"/>
                </a:solidFill>
              </a:rPr>
              <a:t/>
            </a:r>
            <a:br>
              <a:rPr lang="en-US" altLang="ja-JP" sz="4800" dirty="0" smtClean="0">
                <a:solidFill>
                  <a:schemeClr val="accent5"/>
                </a:solidFill>
              </a:rPr>
            </a:br>
            <a:r>
              <a:rPr lang="en-US" altLang="ja-JP" sz="4800" dirty="0" smtClean="0">
                <a:solidFill>
                  <a:schemeClr val="accent5"/>
                </a:solidFill>
              </a:rPr>
              <a:t>in </a:t>
            </a:r>
            <a:r>
              <a:rPr lang="en-US" altLang="ja-JP" sz="4800" dirty="0">
                <a:solidFill>
                  <a:schemeClr val="accent5"/>
                </a:solidFill>
              </a:rPr>
              <a:t>an app </a:t>
            </a:r>
            <a:r>
              <a:rPr lang="en-US" altLang="ja-JP" sz="4800" dirty="0" smtClean="0">
                <a:solidFill>
                  <a:schemeClr val="accent5"/>
                </a:solidFill>
              </a:rPr>
              <a:t>VM</a:t>
            </a:r>
          </a:p>
          <a:p>
            <a:pPr marL="1074738" lvl="1" indent="-633413">
              <a:lnSpc>
                <a:spcPts val="6400"/>
              </a:lnSpc>
              <a:buClr>
                <a:schemeClr val="accent1"/>
              </a:buClr>
              <a:buFont typeface="Calibri" panose="020F0502020204030204" pitchFamily="34" charset="0"/>
              <a:buChar char="−"/>
            </a:pPr>
            <a:r>
              <a:rPr lang="en-US" altLang="ja-JP" sz="4800" dirty="0" smtClean="0">
                <a:solidFill>
                  <a:schemeClr val="accent5"/>
                </a:solidFill>
              </a:rPr>
              <a:t>The </a:t>
            </a:r>
            <a:r>
              <a:rPr lang="en-US" altLang="ja-JP" sz="4800" dirty="0">
                <a:solidFill>
                  <a:schemeClr val="accent5"/>
                </a:solidFill>
              </a:rPr>
              <a:t>performance was </a:t>
            </a:r>
            <a:r>
              <a:rPr lang="en-US" altLang="ja-JP" sz="4800" dirty="0" smtClean="0">
                <a:solidFill>
                  <a:schemeClr val="accent5"/>
                </a:solidFill>
              </a:rPr>
              <a:t>changed</a:t>
            </a:r>
            <a:endParaRPr kumimoji="1" lang="en-US" altLang="ja-JP" sz="4800" dirty="0" smtClean="0">
              <a:solidFill>
                <a:schemeClr val="accent5"/>
              </a:solidFill>
            </a:endParaRPr>
          </a:p>
        </p:txBody>
      </p:sp>
      <p:sp>
        <p:nvSpPr>
          <p:cNvPr id="388" name="正方形/長方形 387"/>
          <p:cNvSpPr/>
          <p:nvPr/>
        </p:nvSpPr>
        <p:spPr>
          <a:xfrm>
            <a:off x="15874745" y="38424471"/>
            <a:ext cx="14151440" cy="38118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  <a:effectLst>
            <a:outerShdw blurRad="2540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3" name="テキスト ボックス 372"/>
          <p:cNvSpPr txBox="1"/>
          <p:nvPr/>
        </p:nvSpPr>
        <p:spPr>
          <a:xfrm>
            <a:off x="16206587" y="38584384"/>
            <a:ext cx="13827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solidFill>
                  <a:schemeClr val="accent1"/>
                </a:solidFill>
                <a:latin typeface="Montserrat" pitchFamily="50" charset="0"/>
              </a:rPr>
              <a:t>Future Work</a:t>
            </a:r>
            <a:endParaRPr kumimoji="1" lang="ja-JP" altLang="en-US" sz="5400" b="1" dirty="0">
              <a:solidFill>
                <a:schemeClr val="accent1"/>
              </a:solidFill>
              <a:latin typeface="Montserrat" pitchFamily="50" charset="0"/>
            </a:endParaRPr>
          </a:p>
        </p:txBody>
      </p:sp>
      <p:sp>
        <p:nvSpPr>
          <p:cNvPr id="383" name="正方形/長方形 382"/>
          <p:cNvSpPr/>
          <p:nvPr/>
        </p:nvSpPr>
        <p:spPr>
          <a:xfrm>
            <a:off x="15882840" y="38454601"/>
            <a:ext cx="288032" cy="120032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4" name="テキスト ボックス 383"/>
          <p:cNvSpPr txBox="1"/>
          <p:nvPr/>
        </p:nvSpPr>
        <p:spPr>
          <a:xfrm>
            <a:off x="15906276" y="39563489"/>
            <a:ext cx="140798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400" dirty="0" smtClean="0">
                <a:solidFill>
                  <a:schemeClr val="accent5"/>
                </a:solidFill>
              </a:rPr>
              <a:t>Implement FlexCapsule OS based on OSv (in progress)</a:t>
            </a:r>
            <a:endParaRPr kumimoji="1" lang="en-US" altLang="ja-JP" sz="4400" dirty="0" smtClean="0">
              <a:solidFill>
                <a:schemeClr val="accent5"/>
              </a:solidFill>
            </a:endParaRPr>
          </a:p>
          <a:p>
            <a:pPr marL="742950" indent="-742950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kumimoji="1" lang="en-US" altLang="ja-JP" sz="4400" dirty="0" smtClean="0">
                <a:solidFill>
                  <a:schemeClr val="accent5"/>
                </a:solidFill>
              </a:rPr>
              <a:t>Implement </a:t>
            </a:r>
            <a:r>
              <a:rPr lang="en-US" altLang="ja-JP" sz="4400" dirty="0" smtClean="0">
                <a:solidFill>
                  <a:schemeClr val="accent5"/>
                </a:solidFill>
              </a:rPr>
              <a:t>necessary functions in the OS server</a:t>
            </a:r>
            <a:endParaRPr kumimoji="1" lang="en-US" altLang="ja-JP" sz="4400" dirty="0" smtClean="0">
              <a:solidFill>
                <a:schemeClr val="accent5"/>
              </a:solidFill>
            </a:endParaRPr>
          </a:p>
          <a:p>
            <a:pPr marL="742950" indent="-742950">
              <a:lnSpc>
                <a:spcPts val="64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ja-JP" sz="4400" dirty="0" smtClean="0">
                <a:solidFill>
                  <a:schemeClr val="accent5"/>
                </a:solidFill>
              </a:rPr>
              <a:t>Run </a:t>
            </a:r>
            <a:r>
              <a:rPr lang="en-US" altLang="ja-JP" sz="4400" dirty="0">
                <a:solidFill>
                  <a:schemeClr val="accent5"/>
                </a:solidFill>
              </a:rPr>
              <a:t>various applications </a:t>
            </a:r>
            <a:r>
              <a:rPr lang="en-US" altLang="ja-JP" sz="4400" dirty="0" smtClean="0">
                <a:solidFill>
                  <a:schemeClr val="accent5"/>
                </a:solidFill>
              </a:rPr>
              <a:t>in app VMs</a:t>
            </a:r>
            <a:endParaRPr kumimoji="1" lang="en-US" altLang="ja-JP" sz="4400" dirty="0" smtClean="0">
              <a:solidFill>
                <a:schemeClr val="accent5"/>
              </a:solidFill>
            </a:endParaRPr>
          </a:p>
        </p:txBody>
      </p:sp>
      <p:sp>
        <p:nvSpPr>
          <p:cNvPr id="266" name="テキスト ボックス 265"/>
          <p:cNvSpPr txBox="1"/>
          <p:nvPr/>
        </p:nvSpPr>
        <p:spPr>
          <a:xfrm>
            <a:off x="16407283" y="16736237"/>
            <a:ext cx="3276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131.206.203.123 : 80</a:t>
            </a:r>
            <a:endParaRPr kumimoji="1" lang="ja-JP" altLang="en-US" sz="2800" b="1" dirty="0"/>
          </a:p>
        </p:txBody>
      </p:sp>
      <p:sp>
        <p:nvSpPr>
          <p:cNvPr id="389" name="テキスト ボックス 388"/>
          <p:cNvSpPr txBox="1"/>
          <p:nvPr/>
        </p:nvSpPr>
        <p:spPr>
          <a:xfrm>
            <a:off x="24837050" y="16523600"/>
            <a:ext cx="1824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forwarding</a:t>
            </a:r>
            <a:endParaRPr kumimoji="1" lang="ja-JP" altLang="en-US" sz="2800" b="1" dirty="0"/>
          </a:p>
        </p:txBody>
      </p:sp>
      <p:sp>
        <p:nvSpPr>
          <p:cNvPr id="391" name="正方形/長方形 390"/>
          <p:cNvSpPr/>
          <p:nvPr/>
        </p:nvSpPr>
        <p:spPr>
          <a:xfrm>
            <a:off x="11499110" y="38424471"/>
            <a:ext cx="3444347" cy="358265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b="1" dirty="0" smtClean="0"/>
              <a:t>App VM</a:t>
            </a:r>
            <a:endParaRPr kumimoji="1" lang="en-US" altLang="ja-JP" sz="3200" dirty="0" smtClean="0"/>
          </a:p>
          <a:p>
            <a:pPr algn="ctr"/>
            <a:endParaRPr lang="en-US" altLang="ja-JP" sz="3200" dirty="0"/>
          </a:p>
          <a:p>
            <a:pPr algn="ctr"/>
            <a:endParaRPr kumimoji="1" lang="en-US" altLang="ja-JP" sz="3200" dirty="0" smtClean="0"/>
          </a:p>
          <a:p>
            <a:pPr algn="ctr"/>
            <a:endParaRPr lang="en-US" altLang="ja-JP" sz="3200" dirty="0"/>
          </a:p>
          <a:p>
            <a:pPr algn="ctr"/>
            <a:endParaRPr kumimoji="1" lang="en-US" altLang="ja-JP" sz="3200" dirty="0" smtClean="0"/>
          </a:p>
          <a:p>
            <a:pPr algn="ctr"/>
            <a:endParaRPr kumimoji="1" lang="ja-JP" altLang="en-US" sz="3200" dirty="0"/>
          </a:p>
        </p:txBody>
      </p:sp>
      <p:sp>
        <p:nvSpPr>
          <p:cNvPr id="392" name="テキスト ボックス 391"/>
          <p:cNvSpPr txBox="1"/>
          <p:nvPr/>
        </p:nvSpPr>
        <p:spPr>
          <a:xfrm>
            <a:off x="11651387" y="39729913"/>
            <a:ext cx="3124533" cy="707886"/>
          </a:xfrm>
          <a:prstGeom prst="roundRect">
            <a:avLst>
              <a:gd name="adj" fmla="val 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 smtClean="0">
                <a:solidFill>
                  <a:schemeClr val="tx1"/>
                </a:solidFill>
                <a:latin typeface="+mj-lt"/>
              </a:rPr>
              <a:t>App</a:t>
            </a:r>
            <a:endParaRPr kumimoji="1" lang="ja-JP" altLang="en-US"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3" name="テキスト ボックス 392"/>
          <p:cNvSpPr txBox="1"/>
          <p:nvPr/>
        </p:nvSpPr>
        <p:spPr>
          <a:xfrm>
            <a:off x="11651387" y="40602552"/>
            <a:ext cx="3101673" cy="1323439"/>
          </a:xfrm>
          <a:prstGeom prst="roundRect">
            <a:avLst>
              <a:gd name="adj" fmla="val 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 smtClean="0">
                <a:solidFill>
                  <a:schemeClr val="tx1"/>
                </a:solidFill>
                <a:latin typeface="+mj-lt"/>
              </a:rPr>
              <a:t>FlexCapsule OS</a:t>
            </a:r>
            <a:endParaRPr kumimoji="1" lang="ja-JP" altLang="en-US" sz="40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85" name="直線矢印コネクタ 11"/>
          <p:cNvCxnSpPr/>
          <p:nvPr/>
        </p:nvCxnSpPr>
        <p:spPr>
          <a:xfrm flipV="1">
            <a:off x="23763324" y="16595608"/>
            <a:ext cx="3762039" cy="814588"/>
          </a:xfrm>
          <a:prstGeom prst="bentConnector3">
            <a:avLst>
              <a:gd name="adj1" fmla="val 98612"/>
            </a:avLst>
          </a:prstGeom>
          <a:ln w="101600">
            <a:solidFill>
              <a:schemeClr val="tx2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6" name="テキスト ボックス 395"/>
          <p:cNvSpPr txBox="1"/>
          <p:nvPr/>
        </p:nvSpPr>
        <p:spPr>
          <a:xfrm>
            <a:off x="27584116" y="16575035"/>
            <a:ext cx="1316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register</a:t>
            </a:r>
            <a:endParaRPr kumimoji="1" lang="ja-JP" altLang="en-US" sz="2800" b="1" dirty="0"/>
          </a:p>
        </p:txBody>
      </p:sp>
      <p:graphicFrame>
        <p:nvGraphicFramePr>
          <p:cNvPr id="288" name="グラフ 28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1771589"/>
              </p:ext>
            </p:extLst>
          </p:nvPr>
        </p:nvGraphicFramePr>
        <p:xfrm>
          <a:off x="24686749" y="33667291"/>
          <a:ext cx="5139543" cy="3982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259" name="直線矢印コネクタ 258"/>
          <p:cNvCxnSpPr/>
          <p:nvPr/>
        </p:nvCxnSpPr>
        <p:spPr>
          <a:xfrm>
            <a:off x="26559070" y="34470132"/>
            <a:ext cx="2823536" cy="1447123"/>
          </a:xfrm>
          <a:prstGeom prst="straightConnector1">
            <a:avLst/>
          </a:prstGeom>
          <a:ln w="76200">
            <a:solidFill>
              <a:schemeClr val="accent5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61" name="テキスト ボックス 260"/>
          <p:cNvSpPr txBox="1"/>
          <p:nvPr/>
        </p:nvSpPr>
        <p:spPr>
          <a:xfrm>
            <a:off x="25858375" y="33812738"/>
            <a:ext cx="403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Throughput </a:t>
            </a:r>
            <a:r>
              <a:rPr lang="en-US" altLang="ja-JP" sz="2800" b="1" dirty="0"/>
              <a:t>improvement</a:t>
            </a:r>
            <a:endParaRPr kumimoji="1" lang="ja-JP" altLang="en-US" sz="2800" b="1" dirty="0"/>
          </a:p>
        </p:txBody>
      </p:sp>
      <p:graphicFrame>
        <p:nvGraphicFramePr>
          <p:cNvPr id="290" name="グラフ 28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936729"/>
              </p:ext>
            </p:extLst>
          </p:nvPr>
        </p:nvGraphicFramePr>
        <p:xfrm>
          <a:off x="16317708" y="26235935"/>
          <a:ext cx="6362700" cy="4129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91" name="グラフ 2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47130"/>
              </p:ext>
            </p:extLst>
          </p:nvPr>
        </p:nvGraphicFramePr>
        <p:xfrm>
          <a:off x="23112338" y="26220620"/>
          <a:ext cx="6343650" cy="4168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25359175" y="25676254"/>
            <a:ext cx="3937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Hypervisor : Xen 4.2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3255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基本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源ノ角ゴシック JP Medium"/>
        <a:ea typeface="源ノ角ゴシック JP Medium"/>
        <a:cs typeface=""/>
      </a:majorFont>
      <a:minorFont>
        <a:latin typeface="源ノ角ゴシック JP Medium"/>
        <a:ea typeface="源ノ角ゴシック JP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ポスター">
  <a:themeElements>
    <a:clrScheme name="ユーザー定義 5">
      <a:dk1>
        <a:srgbClr val="353535"/>
      </a:dk1>
      <a:lt1>
        <a:sysClr val="window" lastClr="FFFFFF"/>
      </a:lt1>
      <a:dk2>
        <a:srgbClr val="000000"/>
      </a:dk2>
      <a:lt2>
        <a:srgbClr val="FAFFFF"/>
      </a:lt2>
      <a:accent1>
        <a:srgbClr val="00B4A9"/>
      </a:accent1>
      <a:accent2>
        <a:srgbClr val="6B7EC4"/>
      </a:accent2>
      <a:accent3>
        <a:srgbClr val="B5C5CD"/>
      </a:accent3>
      <a:accent4>
        <a:srgbClr val="49B0CD"/>
      </a:accent4>
      <a:accent5>
        <a:srgbClr val="314055"/>
      </a:accent5>
      <a:accent6>
        <a:srgbClr val="E5BA4D"/>
      </a:accent6>
      <a:hlink>
        <a:srgbClr val="D3080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6813</TotalTime>
  <Words>488</Words>
  <Application>Microsoft Office PowerPoint</Application>
  <PresentationFormat>ユーザー設定</PresentationFormat>
  <Paragraphs>258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基本</vt:lpstr>
      <vt:lpstr>ポスター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kouta</dc:creator>
  <cp:lastModifiedBy>kouta</cp:lastModifiedBy>
  <cp:revision>193</cp:revision>
  <cp:lastPrinted>2014-12-16T03:25:56Z</cp:lastPrinted>
  <dcterms:created xsi:type="dcterms:W3CDTF">2014-12-09T02:48:42Z</dcterms:created>
  <dcterms:modified xsi:type="dcterms:W3CDTF">2015-07-23T02:57:53Z</dcterms:modified>
</cp:coreProperties>
</file>