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notesSlides/notesSlide19.xml" ContentType="application/vnd.openxmlformats-officedocument.presentationml.notesSlide+xml"/>
  <Override PartName="/ppt/charts/chart4.xml" ContentType="application/vnd.openxmlformats-officedocument.drawingml.chart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embeddings/oleObject1.bin" ContentType="application/vnd.openxmlformats-officedocument.oleObject"/>
  <Override PartName="/ppt/charts/chart6.xml" ContentType="application/vnd.openxmlformats-officedocument.drawingml.chart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1" r:id="rId3"/>
    <p:sldId id="282" r:id="rId4"/>
    <p:sldId id="259" r:id="rId5"/>
    <p:sldId id="260" r:id="rId6"/>
    <p:sldId id="328" r:id="rId7"/>
    <p:sldId id="301" r:id="rId8"/>
    <p:sldId id="324" r:id="rId9"/>
    <p:sldId id="329" r:id="rId10"/>
    <p:sldId id="325" r:id="rId11"/>
    <p:sldId id="319" r:id="rId12"/>
    <p:sldId id="308" r:id="rId13"/>
    <p:sldId id="293" r:id="rId14"/>
    <p:sldId id="316" r:id="rId15"/>
    <p:sldId id="318" r:id="rId16"/>
    <p:sldId id="270" r:id="rId17"/>
    <p:sldId id="266" r:id="rId18"/>
    <p:sldId id="326" r:id="rId19"/>
    <p:sldId id="305" r:id="rId20"/>
    <p:sldId id="331" r:id="rId21"/>
    <p:sldId id="330" r:id="rId22"/>
    <p:sldId id="310" r:id="rId23"/>
    <p:sldId id="311" r:id="rId24"/>
    <p:sldId id="312" r:id="rId2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outline"/>
  <p:clrMru>
    <a:srgbClr val="E05F0F"/>
    <a:srgbClr val="D84339"/>
    <a:srgbClr val="FF4033"/>
    <a:srgbClr val="DB2900"/>
    <a:srgbClr val="AB0055"/>
    <a:srgbClr val="C0C0C0"/>
    <a:srgbClr val="EA2D00"/>
    <a:srgbClr val="DDDDDD"/>
    <a:srgbClr val="B2B2B2"/>
    <a:srgbClr val="FFB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50" autoAdjust="0"/>
    <p:restoredTop sz="77041" autoAdjust="0"/>
  </p:normalViewPr>
  <p:slideViewPr>
    <p:cSldViewPr>
      <p:cViewPr varScale="1">
        <p:scale>
          <a:sx n="79" d="100"/>
          <a:sy n="79" d="100"/>
        </p:scale>
        <p:origin x="-1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53" d="100"/>
        <a:sy n="2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outa:Dropbox:Lab:&#23398;&#20250;:&#31532;135&#22238;%20OS&#30740;&#31350;&#20250;:kouta_experime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outa:Dropbox:Lab:&#23398;&#20250;:&#31532;135&#22238;%20OS&#30740;&#31350;&#20250;:kouta_experimen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outa:Dropbox:Lab:&#23398;&#20250;:&#31532;135&#22238;%20OS&#30740;&#31350;&#20250;:kouta_experimen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40897476038016"/>
          <c:y val="0.13452936446215"/>
          <c:w val="0.889017886901455"/>
          <c:h val="0.631179868903455"/>
        </c:manualLayout>
      </c:layout>
      <c:barChart>
        <c:barDir val="col"/>
        <c:grouping val="clustered"/>
        <c:varyColors val="0"/>
        <c:ser>
          <c:idx val="0"/>
          <c:order val="0"/>
          <c:spPr>
            <a:ln w="92075" cap="sq">
              <a:solidFill>
                <a:schemeClr val="accent1"/>
              </a:solidFill>
              <a:miter lim="800000"/>
            </a:ln>
          </c:spPr>
          <c:invertIfNegative val="0"/>
          <c:val>
            <c:numRef>
              <c:f>Sheet1!$C$6:$C$32</c:f>
              <c:numCache>
                <c:formatCode>General</c:formatCode>
                <c:ptCount val="27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4.0</c:v>
                </c:pt>
                <c:pt idx="5">
                  <c:v>7.0</c:v>
                </c:pt>
                <c:pt idx="6">
                  <c:v>10.0</c:v>
                </c:pt>
                <c:pt idx="7">
                  <c:v>7.0</c:v>
                </c:pt>
                <c:pt idx="8">
                  <c:v>4.0</c:v>
                </c:pt>
                <c:pt idx="9">
                  <c:v>3.0</c:v>
                </c:pt>
                <c:pt idx="10">
                  <c:v>2.0</c:v>
                </c:pt>
                <c:pt idx="11">
                  <c:v>2.0</c:v>
                </c:pt>
                <c:pt idx="12">
                  <c:v>2.0</c:v>
                </c:pt>
                <c:pt idx="13">
                  <c:v>5.0</c:v>
                </c:pt>
                <c:pt idx="14">
                  <c:v>10.0</c:v>
                </c:pt>
                <c:pt idx="15">
                  <c:v>20.0</c:v>
                </c:pt>
                <c:pt idx="16">
                  <c:v>10.0</c:v>
                </c:pt>
                <c:pt idx="17">
                  <c:v>6.0</c:v>
                </c:pt>
                <c:pt idx="18">
                  <c:v>6.0</c:v>
                </c:pt>
                <c:pt idx="19">
                  <c:v>7.0</c:v>
                </c:pt>
                <c:pt idx="20">
                  <c:v>4.0</c:v>
                </c:pt>
                <c:pt idx="21">
                  <c:v>5.0</c:v>
                </c:pt>
                <c:pt idx="22">
                  <c:v>7.0</c:v>
                </c:pt>
                <c:pt idx="23">
                  <c:v>8.0</c:v>
                </c:pt>
                <c:pt idx="24">
                  <c:v>3.0</c:v>
                </c:pt>
                <c:pt idx="25">
                  <c:v>2.0</c:v>
                </c:pt>
                <c:pt idx="26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-2117021736"/>
        <c:axId val="-2117016168"/>
      </c:barChart>
      <c:lineChart>
        <c:grouping val="standard"/>
        <c:varyColors val="0"/>
        <c:ser>
          <c:idx val="1"/>
          <c:order val="1"/>
          <c:spPr>
            <a:ln w="38100" cmpd="sng">
              <a:solidFill>
                <a:schemeClr val="accent5"/>
              </a:solidFill>
            </a:ln>
          </c:spPr>
          <c:marker>
            <c:symbol val="none"/>
          </c:marker>
          <c:val>
            <c:numRef>
              <c:f>Sheet1!$B$6:$B$32</c:f>
              <c:numCache>
                <c:formatCode>General</c:formatCode>
                <c:ptCount val="27"/>
                <c:pt idx="0">
                  <c:v>2.0</c:v>
                </c:pt>
                <c:pt idx="1">
                  <c:v>2.0</c:v>
                </c:pt>
                <c:pt idx="2">
                  <c:v>2.0</c:v>
                </c:pt>
                <c:pt idx="3">
                  <c:v>6.0</c:v>
                </c:pt>
                <c:pt idx="4">
                  <c:v>6.0</c:v>
                </c:pt>
                <c:pt idx="5">
                  <c:v>8.0</c:v>
                </c:pt>
                <c:pt idx="6">
                  <c:v>12.0</c:v>
                </c:pt>
                <c:pt idx="7">
                  <c:v>8.0</c:v>
                </c:pt>
                <c:pt idx="8">
                  <c:v>8.0</c:v>
                </c:pt>
                <c:pt idx="9">
                  <c:v>4.0</c:v>
                </c:pt>
                <c:pt idx="10">
                  <c:v>3.0</c:v>
                </c:pt>
                <c:pt idx="11">
                  <c:v>3.0</c:v>
                </c:pt>
                <c:pt idx="12">
                  <c:v>3.0</c:v>
                </c:pt>
                <c:pt idx="13">
                  <c:v>8.0</c:v>
                </c:pt>
                <c:pt idx="14">
                  <c:v>12.0</c:v>
                </c:pt>
                <c:pt idx="15">
                  <c:v>22.0</c:v>
                </c:pt>
                <c:pt idx="16">
                  <c:v>12.0</c:v>
                </c:pt>
                <c:pt idx="17">
                  <c:v>8.0</c:v>
                </c:pt>
                <c:pt idx="18">
                  <c:v>8.0</c:v>
                </c:pt>
                <c:pt idx="19">
                  <c:v>8.0</c:v>
                </c:pt>
                <c:pt idx="20">
                  <c:v>8.0</c:v>
                </c:pt>
                <c:pt idx="21">
                  <c:v>8.0</c:v>
                </c:pt>
                <c:pt idx="22">
                  <c:v>8.0</c:v>
                </c:pt>
                <c:pt idx="23">
                  <c:v>10.0</c:v>
                </c:pt>
                <c:pt idx="24">
                  <c:v>4.0</c:v>
                </c:pt>
                <c:pt idx="25">
                  <c:v>3.0</c:v>
                </c:pt>
                <c:pt idx="26">
                  <c:v>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7021736"/>
        <c:axId val="-2117016168"/>
      </c:lineChart>
      <c:catAx>
        <c:axId val="-2117021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ja-JP" altLang="en-US" sz="1100" dirty="0" smtClean="0"/>
                  <a:t>時間</a:t>
                </a:r>
                <a:endParaRPr lang="ja-JP" altLang="en-US" sz="1100" dirty="0"/>
              </a:p>
            </c:rich>
          </c:tx>
          <c:layout>
            <c:manualLayout>
              <c:xMode val="edge"/>
              <c:yMode val="edge"/>
              <c:x val="0.903760945753502"/>
              <c:y val="0.766408995491729"/>
            </c:manualLayout>
          </c:layout>
          <c:overlay val="0"/>
        </c:title>
        <c:majorTickMark val="none"/>
        <c:minorTickMark val="none"/>
        <c:tickLblPos val="none"/>
        <c:crossAx val="-2117016168"/>
        <c:crosses val="autoZero"/>
        <c:auto val="0"/>
        <c:lblAlgn val="ctr"/>
        <c:lblOffset val="100"/>
        <c:noMultiLvlLbl val="0"/>
      </c:catAx>
      <c:valAx>
        <c:axId val="-2117016168"/>
        <c:scaling>
          <c:orientation val="minMax"/>
          <c:max val="21.0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ja-JP" altLang="en-US" sz="1200" dirty="0" smtClean="0"/>
                  <a:t>サーバ負荷</a:t>
                </a:r>
                <a:endParaRPr lang="ja-JP" altLang="en-US" sz="1200" dirty="0"/>
              </a:p>
            </c:rich>
          </c:tx>
          <c:layout>
            <c:manualLayout>
              <c:xMode val="edge"/>
              <c:yMode val="edge"/>
              <c:x val="0.0064134288109402"/>
              <c:y val="0.13568375443664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17021736"/>
        <c:crosses val="autoZero"/>
        <c:crossBetween val="between"/>
        <c:majorUnit val="7.0"/>
      </c:valAx>
      <c:spPr>
        <a:solidFill>
          <a:schemeClr val="lt1"/>
        </a:solidFill>
        <a:ln w="25400" cap="flat" cmpd="sng" algn="ctr">
          <a:noFill/>
          <a:prstDash val="solid"/>
        </a:ln>
        <a:effectLst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01057678932"/>
          <c:y val="0.100536280674894"/>
          <c:w val="0.521569848915013"/>
          <c:h val="0.68685812672270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App VM (Mini-OS)</c:v>
                </c:pt>
              </c:strCache>
            </c:strRef>
          </c:tx>
          <c:xVal>
            <c:numRef>
              <c:f>(Sheet1!$C$3,Sheet1!$G$3,Sheet1!$K$3,Sheet1!$O$3,Sheet1!$S$3,Sheet1!$W$3,Sheet1!$AA$3)</c:f>
              <c:numCache>
                <c:formatCode>General</c:formatCode>
                <c:ptCount val="7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</c:numCache>
            </c:numRef>
          </c:xVal>
          <c:yVal>
            <c:numRef>
              <c:f>(Sheet1!$C$15,Sheet1!$G$15,Sheet1!$K$15,Sheet1!$O$15,Sheet1!$S$15,Sheet1!$W$15,Sheet1!$AA$15)</c:f>
              <c:numCache>
                <c:formatCode>General</c:formatCode>
                <c:ptCount val="7"/>
                <c:pt idx="0">
                  <c:v>3.6546783605</c:v>
                </c:pt>
                <c:pt idx="1">
                  <c:v>4.029370147899995</c:v>
                </c:pt>
                <c:pt idx="2">
                  <c:v>4.7332274877</c:v>
                </c:pt>
                <c:pt idx="3">
                  <c:v>6.1143023119</c:v>
                </c:pt>
                <c:pt idx="4">
                  <c:v>8.53245286680001</c:v>
                </c:pt>
                <c:pt idx="5">
                  <c:v>13.4917730962</c:v>
                </c:pt>
                <c:pt idx="6">
                  <c:v>23.2212847298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Sheet1!$B$32</c:f>
              <c:strCache>
                <c:ptCount val="1"/>
                <c:pt idx="0">
                  <c:v>App VM (OSv)</c:v>
                </c:pt>
              </c:strCache>
            </c:strRef>
          </c:tx>
          <c:xVal>
            <c:numRef>
              <c:f>(Sheet1!$S$33,Sheet1!$W$33,Sheet1!$AA$33)</c:f>
              <c:numCache>
                <c:formatCode>General</c:formatCode>
                <c:ptCount val="3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</c:numCache>
            </c:numRef>
          </c:xVal>
          <c:yVal>
            <c:numRef>
              <c:f>(Sheet1!$S$45,Sheet1!$W$45,Sheet1!$AA$45)</c:f>
              <c:numCache>
                <c:formatCode>General</c:formatCode>
                <c:ptCount val="3"/>
                <c:pt idx="0">
                  <c:v>11.3739666857</c:v>
                </c:pt>
                <c:pt idx="1">
                  <c:v>16.32926945079999</c:v>
                </c:pt>
                <c:pt idx="2">
                  <c:v>27.3816522414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Sheet1!$B$17</c:f>
              <c:strCache>
                <c:ptCount val="1"/>
                <c:pt idx="0">
                  <c:v>Linux VM (PV)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xVal>
            <c:numRef>
              <c:f>(Sheet1!$O$18,Sheet1!$S$18,Sheet1!$W$18,Sheet1!$AA$18)</c:f>
              <c:numCache>
                <c:formatCode>General</c:formatCode>
                <c:ptCount val="4"/>
                <c:pt idx="0">
                  <c:v>32.0</c:v>
                </c:pt>
                <c:pt idx="1">
                  <c:v>64.0</c:v>
                </c:pt>
                <c:pt idx="2">
                  <c:v>128.0</c:v>
                </c:pt>
                <c:pt idx="3">
                  <c:v>256.0</c:v>
                </c:pt>
              </c:numCache>
            </c:numRef>
          </c:xVal>
          <c:yVal>
            <c:numRef>
              <c:f>(Sheet1!$O$30,Sheet1!$S$30,Sheet1!$W$30,Sheet1!$AA$30)</c:f>
              <c:numCache>
                <c:formatCode>General</c:formatCode>
                <c:ptCount val="4"/>
                <c:pt idx="1">
                  <c:v>7.680624504399986</c:v>
                </c:pt>
                <c:pt idx="2">
                  <c:v>12.7080394286</c:v>
                </c:pt>
                <c:pt idx="3">
                  <c:v>22.1899964015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Sheet1!$B$47</c:f>
              <c:strCache>
                <c:ptCount val="1"/>
                <c:pt idx="0">
                  <c:v>Linux VM (HVM)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x"/>
            <c:size val="7"/>
            <c:spPr>
              <a:ln>
                <a:solidFill>
                  <a:schemeClr val="tx1"/>
                </a:solidFill>
              </a:ln>
            </c:spPr>
          </c:marker>
          <c:xVal>
            <c:numRef>
              <c:f>(Sheet1!$W$48,Sheet1!$AA$48)</c:f>
              <c:numCache>
                <c:formatCode>General</c:formatCode>
                <c:ptCount val="2"/>
                <c:pt idx="0">
                  <c:v>128.0</c:v>
                </c:pt>
                <c:pt idx="1">
                  <c:v>256.0</c:v>
                </c:pt>
              </c:numCache>
            </c:numRef>
          </c:xVal>
          <c:yVal>
            <c:numRef>
              <c:f>(Sheet1!$W$60,Sheet1!$AA$60)</c:f>
              <c:numCache>
                <c:formatCode>General</c:formatCode>
                <c:ptCount val="2"/>
                <c:pt idx="0">
                  <c:v>17.4627731599</c:v>
                </c:pt>
                <c:pt idx="1">
                  <c:v>28.63237905249999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4998600"/>
        <c:axId val="-2104991256"/>
      </c:scatterChart>
      <c:valAx>
        <c:axId val="-2104998600"/>
        <c:scaling>
          <c:orientation val="minMax"/>
          <c:max val="256.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Allocated Memory(MB)</a:t>
                </a:r>
                <a:endParaRPr lang="ja-JP" sz="1600"/>
              </a:p>
            </c:rich>
          </c:tx>
          <c:layout>
            <c:manualLayout>
              <c:xMode val="edge"/>
              <c:yMode val="edge"/>
              <c:x val="0.286671578974885"/>
              <c:y val="0.8712275950937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04991256"/>
        <c:crosses val="autoZero"/>
        <c:crossBetween val="midCat"/>
        <c:majorUnit val="32.0"/>
      </c:valAx>
      <c:valAx>
        <c:axId val="-2104991256"/>
        <c:scaling>
          <c:orientation val="minMax"/>
          <c:max val="3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Migration time (sec)</a:t>
                </a:r>
                <a:endParaRPr lang="ja-JP" sz="1600" dirty="0"/>
              </a:p>
            </c:rich>
          </c:tx>
          <c:layout>
            <c:manualLayout>
              <c:xMode val="edge"/>
              <c:yMode val="edge"/>
              <c:x val="0.0668715380830701"/>
              <c:y val="0.1070306982205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04998600"/>
        <c:crosses val="autoZero"/>
        <c:crossBetween val="midCat"/>
        <c:majorUnit val="6.0"/>
      </c:valAx>
    </c:plotArea>
    <c:legend>
      <c:legendPos val="r"/>
      <c:layout>
        <c:manualLayout>
          <c:xMode val="edge"/>
          <c:yMode val="edge"/>
          <c:x val="0.689061159404324"/>
          <c:y val="0.225880480377807"/>
          <c:w val="0.310938840595676"/>
          <c:h val="0.444442779587553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0795563777938"/>
          <c:y val="0.0698058742827024"/>
          <c:w val="0.522630335759795"/>
          <c:h val="0.69171997685011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App VM (Mini-OS)</c:v>
                </c:pt>
              </c:strCache>
            </c:strRef>
          </c:tx>
          <c:xVal>
            <c:numRef>
              <c:f>(Sheet1!$C$3,Sheet1!$G$3,Sheet1!$K$3,Sheet1!$O$3,Sheet1!$S$3,Sheet1!$W$3,Sheet1!$AA$3)</c:f>
              <c:numCache>
                <c:formatCode>General</c:formatCode>
                <c:ptCount val="7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</c:numCache>
            </c:numRef>
          </c:xVal>
          <c:yVal>
            <c:numRef>
              <c:f>(Sheet1!$D$15,Sheet1!$H$15,Sheet1!$L$15,Sheet1!$P$15,Sheet1!$T$15,Sheet1!$X$15,Sheet1!$AB$15)</c:f>
              <c:numCache>
                <c:formatCode>General</c:formatCode>
                <c:ptCount val="7"/>
                <c:pt idx="0">
                  <c:v>0.388504981994629</c:v>
                </c:pt>
                <c:pt idx="1">
                  <c:v>0.385259008407593</c:v>
                </c:pt>
                <c:pt idx="2">
                  <c:v>0.390968990325928</c:v>
                </c:pt>
                <c:pt idx="3">
                  <c:v>0.388143992424011</c:v>
                </c:pt>
                <c:pt idx="4">
                  <c:v>0.382394075393677</c:v>
                </c:pt>
                <c:pt idx="5">
                  <c:v>0.386612939834595</c:v>
                </c:pt>
                <c:pt idx="6">
                  <c:v>0.387516927719116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Sheet1!$B$32</c:f>
              <c:strCache>
                <c:ptCount val="1"/>
                <c:pt idx="0">
                  <c:v>App VM (OSv)</c:v>
                </c:pt>
              </c:strCache>
            </c:strRef>
          </c:tx>
          <c:xVal>
            <c:numRef>
              <c:f>(Sheet1!$S$33,Sheet1!$W$33,Sheet1!$AA$33)</c:f>
              <c:numCache>
                <c:formatCode>General</c:formatCode>
                <c:ptCount val="3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</c:numCache>
            </c:numRef>
          </c:xVal>
          <c:yVal>
            <c:numRef>
              <c:f>(Sheet1!$T$45,Sheet1!$X$45,Sheet1!$AB$45)</c:f>
              <c:numCache>
                <c:formatCode>General</c:formatCode>
                <c:ptCount val="3"/>
                <c:pt idx="0">
                  <c:v>0.504342007637024</c:v>
                </c:pt>
                <c:pt idx="1">
                  <c:v>0.507946991920471</c:v>
                </c:pt>
                <c:pt idx="2">
                  <c:v>0.506013011932373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Sheet1!$B$17</c:f>
              <c:strCache>
                <c:ptCount val="1"/>
                <c:pt idx="0">
                  <c:v>Linux VM (PV)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xVal>
            <c:numRef>
              <c:f>(Sheet1!$O$18,Sheet1!$S$18,Sheet1!$W$18,Sheet1!$AA$18,Sheet1!$AA$18)</c:f>
              <c:numCache>
                <c:formatCode>General</c:formatCode>
                <c:ptCount val="5"/>
                <c:pt idx="0">
                  <c:v>32.0</c:v>
                </c:pt>
                <c:pt idx="1">
                  <c:v>64.0</c:v>
                </c:pt>
                <c:pt idx="2">
                  <c:v>128.0</c:v>
                </c:pt>
                <c:pt idx="3">
                  <c:v>256.0</c:v>
                </c:pt>
                <c:pt idx="4">
                  <c:v>256.0</c:v>
                </c:pt>
              </c:numCache>
            </c:numRef>
          </c:xVal>
          <c:yVal>
            <c:numRef>
              <c:f>(Sheet1!$P$30,Sheet1!$T$30,Sheet1!$X$30,Sheet1!$AB$30)</c:f>
              <c:numCache>
                <c:formatCode>General</c:formatCode>
                <c:ptCount val="4"/>
                <c:pt idx="1">
                  <c:v>0.398462009429932</c:v>
                </c:pt>
                <c:pt idx="2">
                  <c:v>0.391481947898865</c:v>
                </c:pt>
                <c:pt idx="3">
                  <c:v>0.396001029014587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Sheet1!$B$47</c:f>
              <c:strCache>
                <c:ptCount val="1"/>
                <c:pt idx="0">
                  <c:v>Linux VM (HVM)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x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(Sheet1!$W$48,Sheet1!$AA$48)</c:f>
              <c:numCache>
                <c:formatCode>General</c:formatCode>
                <c:ptCount val="2"/>
                <c:pt idx="0">
                  <c:v>128.0</c:v>
                </c:pt>
                <c:pt idx="1">
                  <c:v>256.0</c:v>
                </c:pt>
              </c:numCache>
            </c:numRef>
          </c:xVal>
          <c:yVal>
            <c:numRef>
              <c:f>(Sheet1!$X$60,Sheet1!$AB$60)</c:f>
              <c:numCache>
                <c:formatCode>General</c:formatCode>
                <c:ptCount val="2"/>
                <c:pt idx="0">
                  <c:v>0.661298990249634</c:v>
                </c:pt>
                <c:pt idx="1">
                  <c:v>0.666545987129211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4941272"/>
        <c:axId val="-2104933736"/>
      </c:scatterChart>
      <c:valAx>
        <c:axId val="-2104941272"/>
        <c:scaling>
          <c:orientation val="minMax"/>
          <c:max val="256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Allocated </a:t>
                </a:r>
                <a:r>
                  <a:rPr lang="en-US" sz="1600" dirty="0" smtClean="0"/>
                  <a:t>Memory(MB</a:t>
                </a:r>
                <a:r>
                  <a:rPr lang="ja-JP" sz="1600" dirty="0"/>
                  <a:t>）</a:t>
                </a:r>
              </a:p>
            </c:rich>
          </c:tx>
          <c:layout>
            <c:manualLayout>
              <c:xMode val="edge"/>
              <c:yMode val="edge"/>
              <c:x val="0.356680900189834"/>
              <c:y val="0.9011754907926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04933736"/>
        <c:crosses val="autoZero"/>
        <c:crossBetween val="midCat"/>
        <c:majorUnit val="32.0"/>
      </c:valAx>
      <c:valAx>
        <c:axId val="-21049337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Downtime(sec)</a:t>
                </a:r>
                <a:endParaRPr lang="ja-JP" sz="1600"/>
              </a:p>
            </c:rich>
          </c:tx>
          <c:layout>
            <c:manualLayout>
              <c:xMode val="edge"/>
              <c:yMode val="edge"/>
              <c:x val="0.0915196620665337"/>
              <c:y val="0.20174567166955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04941272"/>
        <c:crosses val="autoZero"/>
        <c:crossBetween val="midCat"/>
        <c:majorUnit val="0.2"/>
      </c:valAx>
    </c:plotArea>
    <c:legend>
      <c:legendPos val="r"/>
      <c:layout>
        <c:manualLayout>
          <c:xMode val="edge"/>
          <c:yMode val="edge"/>
          <c:x val="0.7384299087541"/>
          <c:y val="0.232665685724842"/>
          <c:w val="0.2615700912459"/>
          <c:h val="0.414368566276986"/>
        </c:manualLayout>
      </c:layout>
      <c:overlay val="1"/>
      <c:txPr>
        <a:bodyPr/>
        <a:lstStyle/>
        <a:p>
          <a:pPr algn="ctr"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601426403978"/>
          <c:y val="0.0513487606379913"/>
          <c:w val="0.545362262292142"/>
          <c:h val="0.7166193631330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App VM (Mini-OS)</c:v>
                </c:pt>
              </c:strCache>
            </c:strRef>
          </c:tx>
          <c:invertIfNegative val="0"/>
          <c:cat>
            <c:numRef>
              <c:f>(Sheet2!$L$14,Sheet2!$M$14,Sheet2!$N$14,Sheet2!$O$14,Sheet2!$P$14)</c:f>
              <c:numCache>
                <c:formatCode>General</c:formatCode>
                <c:ptCount val="5"/>
                <c:pt idx="0">
                  <c:v>60.0</c:v>
                </c:pt>
                <c:pt idx="1">
                  <c:v>70.0</c:v>
                </c:pt>
                <c:pt idx="2">
                  <c:v>80.0</c:v>
                </c:pt>
                <c:pt idx="3">
                  <c:v>90.0</c:v>
                </c:pt>
                <c:pt idx="4">
                  <c:v>100.0</c:v>
                </c:pt>
              </c:numCache>
            </c:numRef>
          </c:cat>
          <c:val>
            <c:numRef>
              <c:f>(Sheet2!$F$10,Sheet2!$I$10,Sheet2!$L$10,Sheet2!$O$10,Sheet2!$R$10)</c:f>
              <c:numCache>
                <c:formatCode>General</c:formatCode>
                <c:ptCount val="5"/>
                <c:pt idx="0">
                  <c:v>7.252771</c:v>
                </c:pt>
                <c:pt idx="1">
                  <c:v>5.092945399999988</c:v>
                </c:pt>
                <c:pt idx="2">
                  <c:v>3.795155</c:v>
                </c:pt>
                <c:pt idx="3">
                  <c:v>2.7490542</c:v>
                </c:pt>
                <c:pt idx="4">
                  <c:v>1.903174399999999</c:v>
                </c:pt>
              </c:numCache>
            </c:numRef>
          </c:val>
        </c:ser>
        <c:ser>
          <c:idx val="1"/>
          <c:order val="1"/>
          <c:tx>
            <c:strRef>
              <c:f>Sheet2!$E$2</c:f>
              <c:strCache>
                <c:ptCount val="1"/>
                <c:pt idx="0">
                  <c:v>App VM (OSv)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cat>
            <c:numRef>
              <c:f>(Sheet2!$L$14,Sheet2!$M$14,Sheet2!$N$14,Sheet2!$O$14,Sheet2!$P$14)</c:f>
              <c:numCache>
                <c:formatCode>General</c:formatCode>
                <c:ptCount val="5"/>
                <c:pt idx="0">
                  <c:v>60.0</c:v>
                </c:pt>
                <c:pt idx="1">
                  <c:v>70.0</c:v>
                </c:pt>
                <c:pt idx="2">
                  <c:v>80.0</c:v>
                </c:pt>
                <c:pt idx="3">
                  <c:v>90.0</c:v>
                </c:pt>
                <c:pt idx="4">
                  <c:v>100.0</c:v>
                </c:pt>
              </c:numCache>
            </c:numRef>
          </c:cat>
          <c:val>
            <c:numRef>
              <c:f>(Sheet2!$H$10,Sheet2!$K$10,Sheet2!$N$10,Sheet2!$Q$10,Sheet2!$T$10)</c:f>
              <c:numCache>
                <c:formatCode>General</c:formatCode>
                <c:ptCount val="5"/>
                <c:pt idx="0">
                  <c:v>8.202516600000002</c:v>
                </c:pt>
                <c:pt idx="1">
                  <c:v>6.9410268</c:v>
                </c:pt>
                <c:pt idx="2">
                  <c:v>6.641738399999999</c:v>
                </c:pt>
                <c:pt idx="3">
                  <c:v>5.1018618</c:v>
                </c:pt>
                <c:pt idx="4">
                  <c:v>3.8173262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4896024"/>
        <c:axId val="-2104889992"/>
      </c:barChart>
      <c:catAx>
        <c:axId val="-2104896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ja-JP" sz="1400"/>
                  <a:t>CPU</a:t>
                </a:r>
                <a:r>
                  <a:rPr lang="en-US" altLang="ja-JP" sz="1400" baseline="0"/>
                  <a:t> limit (%)</a:t>
                </a:r>
                <a:endParaRPr lang="ja-JP" altLang="en-US" sz="1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ja-JP"/>
          </a:p>
        </c:txPr>
        <c:crossAx val="-2104889992"/>
        <c:crosses val="autoZero"/>
        <c:auto val="1"/>
        <c:lblAlgn val="ctr"/>
        <c:lblOffset val="100"/>
        <c:noMultiLvlLbl val="0"/>
      </c:catAx>
      <c:valAx>
        <c:axId val="-2104889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ja-JP" sz="1400"/>
                  <a:t>time</a:t>
                </a:r>
                <a:r>
                  <a:rPr lang="en-US" altLang="ja-JP" sz="1400" baseline="0"/>
                  <a:t> (sec)</a:t>
                </a:r>
                <a:endParaRPr lang="ja-JP" altLang="en-US" sz="1400"/>
              </a:p>
            </c:rich>
          </c:tx>
          <c:layout>
            <c:manualLayout>
              <c:xMode val="edge"/>
              <c:yMode val="edge"/>
              <c:x val="0.00970211833388375"/>
              <c:y val="0.244950390514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400"/>
            </a:pPr>
            <a:endParaRPr lang="ja-JP"/>
          </a:p>
        </c:txPr>
        <c:crossAx val="-2104896024"/>
        <c:crosses val="autoZero"/>
        <c:crossBetween val="between"/>
        <c:majorUnit val="3.0"/>
      </c:valAx>
    </c:plotArea>
    <c:legend>
      <c:legendPos val="r"/>
      <c:layout>
        <c:manualLayout>
          <c:xMode val="edge"/>
          <c:yMode val="edge"/>
          <c:x val="0.662063318265842"/>
          <c:y val="0.308069934505791"/>
          <c:w val="0.336349006736869"/>
          <c:h val="0.231182569481743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797682201978"/>
          <c:y val="0.266725685034311"/>
          <c:w val="0.797136255693812"/>
          <c:h val="0.642076705077802"/>
        </c:manualLayout>
      </c:layout>
      <c:barChart>
        <c:barDir val="col"/>
        <c:grouping val="clustered"/>
        <c:varyColors val="0"/>
        <c:ser>
          <c:idx val="0"/>
          <c:order val="0"/>
          <c:tx>
            <c:v>App VM (Mini-OS)</c:v>
          </c:tx>
          <c:invertIfNegative val="0"/>
          <c:cat>
            <c:strRef>
              <c:f>(Sheet3!$B$4,Sheet3!$B$5,Sheet3!$B$6,Sheet3!$B$7)</c:f>
              <c:strCache>
                <c:ptCount val="4"/>
                <c:pt idx="0">
                  <c:v>Add</c:v>
                </c:pt>
                <c:pt idx="1">
                  <c:v>Sub</c:v>
                </c:pt>
                <c:pt idx="2">
                  <c:v>Mul</c:v>
                </c:pt>
                <c:pt idx="3">
                  <c:v>Div</c:v>
                </c:pt>
              </c:strCache>
            </c:strRef>
          </c:cat>
          <c:val>
            <c:numRef>
              <c:f>(Sheet3!$H$4,Sheet3!$H$5,Sheet3!$H$6,Sheet3!$H$7)</c:f>
              <c:numCache>
                <c:formatCode>General</c:formatCode>
                <c:ptCount val="4"/>
                <c:pt idx="0">
                  <c:v>0.267548</c:v>
                </c:pt>
                <c:pt idx="1">
                  <c:v>0.330912</c:v>
                </c:pt>
                <c:pt idx="2">
                  <c:v>0.254066</c:v>
                </c:pt>
                <c:pt idx="3">
                  <c:v>0.252668</c:v>
                </c:pt>
              </c:numCache>
            </c:numRef>
          </c:val>
        </c:ser>
        <c:ser>
          <c:idx val="1"/>
          <c:order val="1"/>
          <c:tx>
            <c:v>App VM (OSv)</c:v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cat>
            <c:strRef>
              <c:f>(Sheet3!$B$4,Sheet3!$B$5,Sheet3!$B$6,Sheet3!$B$7)</c:f>
              <c:strCache>
                <c:ptCount val="4"/>
                <c:pt idx="0">
                  <c:v>Add</c:v>
                </c:pt>
                <c:pt idx="1">
                  <c:v>Sub</c:v>
                </c:pt>
                <c:pt idx="2">
                  <c:v>Mul</c:v>
                </c:pt>
                <c:pt idx="3">
                  <c:v>Div</c:v>
                </c:pt>
              </c:strCache>
            </c:strRef>
          </c:cat>
          <c:val>
            <c:numRef>
              <c:f>(Sheet3!$H$23,Sheet3!$H$24,Sheet3!$H$25,Sheet3!$H$26)</c:f>
              <c:numCache>
                <c:formatCode>General</c:formatCode>
                <c:ptCount val="4"/>
                <c:pt idx="0">
                  <c:v>0.2265222</c:v>
                </c:pt>
                <c:pt idx="1">
                  <c:v>0.2319736</c:v>
                </c:pt>
                <c:pt idx="2">
                  <c:v>0.2460956</c:v>
                </c:pt>
                <c:pt idx="3">
                  <c:v>0.6724724</c:v>
                </c:pt>
              </c:numCache>
            </c:numRef>
          </c:val>
        </c:ser>
        <c:ser>
          <c:idx val="2"/>
          <c:order val="2"/>
          <c:tx>
            <c:v>Linux VM (PV)</c:v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</c:spPr>
          <c:invertIfNegative val="0"/>
          <c:cat>
            <c:strRef>
              <c:f>(Sheet3!$B$4,Sheet3!$B$5,Sheet3!$B$6,Sheet3!$B$7)</c:f>
              <c:strCache>
                <c:ptCount val="4"/>
                <c:pt idx="0">
                  <c:v>Add</c:v>
                </c:pt>
                <c:pt idx="1">
                  <c:v>Sub</c:v>
                </c:pt>
                <c:pt idx="2">
                  <c:v>Mul</c:v>
                </c:pt>
                <c:pt idx="3">
                  <c:v>Div</c:v>
                </c:pt>
              </c:strCache>
            </c:strRef>
          </c:cat>
          <c:val>
            <c:numRef>
              <c:f>(Sheet3!$H$42,Sheet3!$H$43,Sheet3!$H$44,Sheet3!$H$45)</c:f>
              <c:numCache>
                <c:formatCode>General</c:formatCode>
                <c:ptCount val="4"/>
                <c:pt idx="0">
                  <c:v>0.2048024</c:v>
                </c:pt>
                <c:pt idx="1">
                  <c:v>0.2021576</c:v>
                </c:pt>
                <c:pt idx="2">
                  <c:v>0.2284618</c:v>
                </c:pt>
                <c:pt idx="3">
                  <c:v>0.6387388</c:v>
                </c:pt>
              </c:numCache>
            </c:numRef>
          </c:val>
        </c:ser>
        <c:ser>
          <c:idx val="3"/>
          <c:order val="3"/>
          <c:tx>
            <c:strRef>
              <c:f>Sheet3!$B$78</c:f>
              <c:strCache>
                <c:ptCount val="1"/>
                <c:pt idx="0">
                  <c:v>Linux VM (HVM)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(Sheet3!$H$78,Sheet3!$H$79,Sheet3!$H$80,Sheet3!$H$81)</c:f>
              <c:numCache>
                <c:formatCode>General</c:formatCode>
                <c:ptCount val="4"/>
                <c:pt idx="0">
                  <c:v>0.2302722</c:v>
                </c:pt>
                <c:pt idx="1">
                  <c:v>0.2311228</c:v>
                </c:pt>
                <c:pt idx="2">
                  <c:v>0.2544664</c:v>
                </c:pt>
                <c:pt idx="3">
                  <c:v>0.709332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0486360"/>
        <c:axId val="-2122898312"/>
      </c:barChart>
      <c:catAx>
        <c:axId val="-2130486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228983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122898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time (sec)</a:t>
                </a:r>
                <a:endParaRPr lang="ja-JP" sz="1600"/>
              </a:p>
            </c:rich>
          </c:tx>
          <c:layout>
            <c:manualLayout>
              <c:xMode val="edge"/>
              <c:yMode val="edge"/>
              <c:x val="0.0"/>
              <c:y val="0.4689912418604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ja-JP"/>
          </a:p>
        </c:txPr>
        <c:crossAx val="-2130486360"/>
        <c:crossesAt val="1.0"/>
        <c:crossBetween val="between"/>
      </c:valAx>
    </c:plotArea>
    <c:legend>
      <c:legendPos val="r"/>
      <c:layout>
        <c:manualLayout>
          <c:xMode val="edge"/>
          <c:yMode val="edge"/>
          <c:x val="0.216464229668926"/>
          <c:y val="0.320722747469295"/>
          <c:w val="0.422676560243306"/>
          <c:h val="0.270533503026514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4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092519685039"/>
          <c:y val="0.131643336249635"/>
          <c:w val="0.462593613298338"/>
          <c:h val="0.815417031204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App VM (Mini-OS)</c:v>
                </c:pt>
              </c:strCache>
            </c:strRef>
          </c:tx>
          <c:invertIfNegative val="0"/>
          <c:val>
            <c:numRef>
              <c:f>Sheet2!$R$10</c:f>
              <c:numCache>
                <c:formatCode>0.00</c:formatCode>
                <c:ptCount val="1"/>
                <c:pt idx="0">
                  <c:v>1.903174399999999</c:v>
                </c:pt>
              </c:numCache>
            </c:numRef>
          </c:val>
        </c:ser>
        <c:ser>
          <c:idx val="1"/>
          <c:order val="1"/>
          <c:tx>
            <c:strRef>
              <c:f>Sheet2!$E$2</c:f>
              <c:strCache>
                <c:ptCount val="1"/>
                <c:pt idx="0">
                  <c:v>App VM (OSv)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val>
            <c:numRef>
              <c:f>Sheet2!$T$10</c:f>
              <c:numCache>
                <c:formatCode>0.00</c:formatCode>
                <c:ptCount val="1"/>
                <c:pt idx="0">
                  <c:v>3.8173262</c:v>
                </c:pt>
              </c:numCache>
            </c:numRef>
          </c:val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Linux VM (PV)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</c:spPr>
          <c:invertIfNegative val="0"/>
          <c:val>
            <c:numRef>
              <c:f>Sheet2!$S$10</c:f>
              <c:numCache>
                <c:formatCode>0.00</c:formatCode>
                <c:ptCount val="1"/>
                <c:pt idx="0">
                  <c:v>3.4661392</c:v>
                </c:pt>
              </c:numCache>
            </c:numRef>
          </c:val>
        </c:ser>
        <c:ser>
          <c:idx val="3"/>
          <c:order val="3"/>
          <c:tx>
            <c:strRef>
              <c:f>Sheet2!$L$13</c:f>
              <c:strCache>
                <c:ptCount val="1"/>
                <c:pt idx="0">
                  <c:v>Linux VM (HVM)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Sheet2!$P$20</c:f>
              <c:numCache>
                <c:formatCode>0.00</c:formatCode>
                <c:ptCount val="1"/>
                <c:pt idx="0">
                  <c:v>4.568884799999986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1"/>
        <c:axId val="-2104859992"/>
        <c:axId val="-2104856872"/>
      </c:barChart>
      <c:catAx>
        <c:axId val="-2104859992"/>
        <c:scaling>
          <c:orientation val="minMax"/>
        </c:scaling>
        <c:delete val="1"/>
        <c:axPos val="b"/>
        <c:majorTickMark val="out"/>
        <c:minorTickMark val="none"/>
        <c:tickLblPos val="nextTo"/>
        <c:crossAx val="-2104856872"/>
        <c:crosses val="autoZero"/>
        <c:auto val="1"/>
        <c:lblAlgn val="ctr"/>
        <c:lblOffset val="100"/>
        <c:noMultiLvlLbl val="0"/>
      </c:catAx>
      <c:valAx>
        <c:axId val="-2104856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altLang="ja-JP" sz="1600"/>
                  <a:t>time (sec)</a:t>
                </a:r>
                <a:endParaRPr lang="ja-JP" altLang="en-US" sz="160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04859992"/>
        <c:crosses val="autoZero"/>
        <c:crossBetween val="between"/>
        <c:majorUnit val="1.0"/>
      </c:valAx>
    </c:plotArea>
    <c:legend>
      <c:legendPos val="r"/>
      <c:layout>
        <c:manualLayout>
          <c:xMode val="edge"/>
          <c:yMode val="edge"/>
          <c:x val="0.589019466316711"/>
          <c:y val="0.341885569023321"/>
          <c:w val="0.394313867016623"/>
          <c:h val="0.334052978668533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0304228910056"/>
          <c:y val="0.038758227405627"/>
          <c:w val="0.782162652121545"/>
          <c:h val="0.74193551664991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Sheet4!$B$11</c:f>
              <c:strCache>
                <c:ptCount val="1"/>
                <c:pt idx="0">
                  <c:v>App VM (OSv)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(Sheet4!$F$12,Sheet4!$G$12)</c:f>
              <c:numCache>
                <c:formatCode>General</c:formatCode>
                <c:ptCount val="2"/>
                <c:pt idx="0">
                  <c:v>128.0</c:v>
                </c:pt>
                <c:pt idx="1">
                  <c:v>256.0</c:v>
                </c:pt>
              </c:numCache>
            </c:numRef>
          </c:xVal>
          <c:yVal>
            <c:numRef>
              <c:f>(Sheet4!$F$18,Sheet4!$G$18)</c:f>
              <c:numCache>
                <c:formatCode>General</c:formatCode>
                <c:ptCount val="2"/>
                <c:pt idx="0">
                  <c:v>18.2831354</c:v>
                </c:pt>
                <c:pt idx="1">
                  <c:v>34.673692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Sheet4!$B$2</c:f>
              <c:strCache>
                <c:ptCount val="1"/>
                <c:pt idx="0">
                  <c:v>App VM (Mini-OS)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(Sheet4!$B$3,Sheet4!$C$3,Sheet4!$D$3,Sheet4!$E$3,Sheet4!$F$3,Sheet4!$G$3)</c:f>
              <c:numCache>
                <c:formatCode>General</c:formatCode>
                <c:ptCount val="6"/>
                <c:pt idx="0">
                  <c:v>4.0</c:v>
                </c:pt>
                <c:pt idx="1">
                  <c:v>16.0</c:v>
                </c:pt>
                <c:pt idx="2">
                  <c:v>32.0</c:v>
                </c:pt>
                <c:pt idx="3">
                  <c:v>64.0</c:v>
                </c:pt>
                <c:pt idx="4">
                  <c:v>128.0</c:v>
                </c:pt>
                <c:pt idx="5">
                  <c:v>256.0</c:v>
                </c:pt>
              </c:numCache>
            </c:numRef>
          </c:xVal>
          <c:yVal>
            <c:numRef>
              <c:f>(Sheet4!$B$9,Sheet4!$C$9,Sheet4!$D$9,Sheet4!$E$9,Sheet4!$F$9,Sheet4!$G$9)</c:f>
              <c:numCache>
                <c:formatCode>General</c:formatCode>
                <c:ptCount val="6"/>
                <c:pt idx="0">
                  <c:v>1.414925</c:v>
                </c:pt>
                <c:pt idx="1">
                  <c:v>2.2028194</c:v>
                </c:pt>
                <c:pt idx="2">
                  <c:v>4.3116214</c:v>
                </c:pt>
                <c:pt idx="3">
                  <c:v>8.658573800000001</c:v>
                </c:pt>
                <c:pt idx="4">
                  <c:v>15.8403644</c:v>
                </c:pt>
                <c:pt idx="5">
                  <c:v>32.6689322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9086792"/>
        <c:axId val="-2130363640"/>
      </c:scatterChart>
      <c:valAx>
        <c:axId val="2109086792"/>
        <c:scaling>
          <c:orientation val="minMax"/>
          <c:max val="256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ja-JP" sz="1400"/>
                  <a:t>Allocated</a:t>
                </a:r>
                <a:r>
                  <a:rPr lang="en-US" altLang="ja-JP" sz="1400" baseline="0"/>
                  <a:t> Memory (MB)</a:t>
                </a:r>
                <a:endParaRPr lang="ja-JP" altLang="en-US" sz="1400"/>
              </a:p>
            </c:rich>
          </c:tx>
          <c:layout>
            <c:manualLayout>
              <c:xMode val="edge"/>
              <c:yMode val="edge"/>
              <c:x val="0.268689733707749"/>
              <c:y val="0.87819728453981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30363640"/>
        <c:crosses val="autoZero"/>
        <c:crossBetween val="midCat"/>
        <c:majorUnit val="64.0"/>
      </c:valAx>
      <c:valAx>
        <c:axId val="-2130363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ja-JP" sz="1400"/>
                  <a:t>time</a:t>
                </a:r>
                <a:r>
                  <a:rPr lang="en-US" altLang="ja-JP" sz="1400" baseline="0"/>
                  <a:t> (sec)</a:t>
                </a:r>
                <a:endParaRPr lang="ja-JP" altLang="en-US" sz="1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ja-JP"/>
          </a:p>
        </c:txPr>
        <c:crossAx val="2109086792"/>
        <c:crosses val="autoZero"/>
        <c:crossBetween val="midCat"/>
        <c:majorUnit val="10.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568050389037233"/>
          <c:y val="0.524743302793841"/>
          <c:w val="0.343141470871053"/>
          <c:h val="0.219074409531109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899125160961"/>
          <c:y val="0.0495780702314189"/>
          <c:w val="0.451369402374825"/>
          <c:h val="0.82601757474762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Lbls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(Sheet4!$I$2,Sheet4!$J$2,Sheet4!$K$2,Sheet4!$L$2,Sheet4!$M$2,Sheet4!$N$2)</c:f>
              <c:strCache>
                <c:ptCount val="6"/>
                <c:pt idx="0">
                  <c:v>App VM (Mini-OS)</c:v>
                </c:pt>
                <c:pt idx="1">
                  <c:v>App VM (Mini-OS Default )</c:v>
                </c:pt>
                <c:pt idx="2">
                  <c:v>App VM (OSv)</c:v>
                </c:pt>
                <c:pt idx="3">
                  <c:v>App VM (OSv Default)</c:v>
                </c:pt>
                <c:pt idx="4">
                  <c:v>Linux VM (PV)</c:v>
                </c:pt>
                <c:pt idx="5">
                  <c:v>Linux VM (HVM)</c:v>
                </c:pt>
              </c:strCache>
            </c:strRef>
          </c:cat>
          <c:val>
            <c:numRef>
              <c:f>(Sheet4!$I$9,Sheet4!$J$9,Sheet4!$K$9,Sheet4!$L$9,Sheet4!$M$9,Sheet4!$N$9)</c:f>
              <c:numCache>
                <c:formatCode>0.00</c:formatCode>
                <c:ptCount val="6"/>
                <c:pt idx="0">
                  <c:v>8.343982696533204</c:v>
                </c:pt>
                <c:pt idx="1">
                  <c:v>0.0282</c:v>
                </c:pt>
                <c:pt idx="2">
                  <c:v>22.92598485946655</c:v>
                </c:pt>
                <c:pt idx="3">
                  <c:v>17.299</c:v>
                </c:pt>
                <c:pt idx="4">
                  <c:v>0.2794</c:v>
                </c:pt>
                <c:pt idx="5">
                  <c:v>2.0662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4197272"/>
        <c:axId val="-2115571752"/>
      </c:barChart>
      <c:catAx>
        <c:axId val="-2104197272"/>
        <c:scaling>
          <c:orientation val="minMax"/>
        </c:scaling>
        <c:delete val="1"/>
        <c:axPos val="b"/>
        <c:majorTickMark val="out"/>
        <c:minorTickMark val="none"/>
        <c:tickLblPos val="nextTo"/>
        <c:crossAx val="-2115571752"/>
        <c:crosses val="autoZero"/>
        <c:auto val="1"/>
        <c:lblAlgn val="ctr"/>
        <c:lblOffset val="100"/>
        <c:noMultiLvlLbl val="0"/>
      </c:catAx>
      <c:valAx>
        <c:axId val="-2115571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ja-JP" sz="1400"/>
                  <a:t>time</a:t>
                </a:r>
                <a:r>
                  <a:rPr lang="ja-JP" altLang="en-US" sz="1400" baseline="0"/>
                  <a:t> </a:t>
                </a:r>
                <a:r>
                  <a:rPr lang="en-US" altLang="ja-JP" sz="1400" baseline="0"/>
                  <a:t>(msec)</a:t>
                </a:r>
                <a:endParaRPr lang="en-US" altLang="ja-JP" sz="140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-2104197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78057321024514"/>
          <c:y val="0.151950002508338"/>
          <c:w val="0.421942678975486"/>
          <c:h val="0.613749719731611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227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7881CD6B-7B06-564D-9C68-1D33CDF83D24}" type="datetimeFigureOut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227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767247B4-7249-2F4C-9B42-2F839F782A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474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49A703F3-99E1-4E46-83CC-A658516E64E6}" type="datetimeFigureOut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58" tIns="47429" rIns="94858" bIns="474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9A1AD03A-1EE5-4D56-9BDF-26DFB7D02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053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5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797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19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94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578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875F-9FBE-4F84-B3B6-00F03F12253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02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47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557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992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217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9132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34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8391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257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93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2830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001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914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424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04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81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799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027503">
              <a:defRPr/>
            </a:pPr>
            <a:endParaRPr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688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226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AD03A-1EE5-4D56-9BDF-26DFB7D025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73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1844824"/>
            <a:ext cx="8928992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C7BE-EF2E-479C-AE17-10EAB4A49CA4}" type="datetimeFigureOut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E2B6-6113-2F40-ACDF-4FBA91742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5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790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48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995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70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(大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3200"/>
            </a:lvl1pPr>
            <a:lvl2pPr>
              <a:lnSpc>
                <a:spcPct val="100000"/>
              </a:lnSpc>
              <a:defRPr sz="28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000"/>
            </a:lvl4pPr>
            <a:lvl5pPr>
              <a:lnSpc>
                <a:spcPct val="100000"/>
              </a:lnSpc>
              <a:defRPr sz="20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03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(中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 spc="-20"/>
            </a:lvl1pPr>
            <a:lvl2pPr>
              <a:lnSpc>
                <a:spcPct val="100000"/>
              </a:lnSpc>
              <a:defRPr sz="2400" spc="-20"/>
            </a:lvl2pPr>
            <a:lvl3pPr>
              <a:lnSpc>
                <a:spcPct val="100000"/>
              </a:lnSpc>
              <a:defRPr sz="2000" spc="-20"/>
            </a:lvl3pPr>
            <a:lvl4pPr>
              <a:lnSpc>
                <a:spcPct val="100000"/>
              </a:lnSpc>
              <a:defRPr sz="1800" spc="-20"/>
            </a:lvl4pPr>
            <a:lvl5pPr>
              <a:lnSpc>
                <a:spcPct val="100000"/>
              </a:lnSpc>
              <a:defRPr sz="1800" spc="-2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652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(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566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537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96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4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814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46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E66A-56B6-4F66-A960-C10AF578F52A}" type="datetime1">
              <a:rPr kumimoji="1" lang="ja-JP" altLang="en-US" smtClean="0"/>
              <a:t>15/11/28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4904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B03C0-BFDC-4659-9C25-7907FCF4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86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9" r:id="rId2"/>
    <p:sldLayoutId id="2147483678" r:id="rId3"/>
    <p:sldLayoutId id="214748368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buFont typeface="Arial"/>
        <a:buChar char="•"/>
        <a:defRPr kumimoji="1" sz="3200" kern="1200" spc="-2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00000"/>
        </a:lnSpc>
        <a:spcBef>
          <a:spcPct val="20000"/>
        </a:spcBef>
        <a:buFont typeface="Arial"/>
        <a:buChar char="–"/>
        <a:defRPr kumimoji="1" sz="2800" kern="1200" spc="-2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ct val="20000"/>
        </a:spcBef>
        <a:buFont typeface="Arial"/>
        <a:buChar char="•"/>
        <a:defRPr kumimoji="1" sz="2400" kern="1200" spc="-2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ct val="20000"/>
        </a:spcBef>
        <a:buFont typeface="Arial"/>
        <a:buChar char="–"/>
        <a:defRPr kumimoji="1" sz="2000" kern="1200" spc="-2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ct val="20000"/>
        </a:spcBef>
        <a:buFont typeface="Arial"/>
        <a:buChar char="»"/>
        <a:defRPr kumimoji="1" sz="2000" kern="1200" spc="-2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クラウド</a:t>
            </a:r>
            <a:r>
              <a:rPr lang="ja-JP" altLang="en-US" dirty="0"/>
              <a:t>に</a:t>
            </a:r>
            <a:r>
              <a:rPr lang="ja-JP" altLang="en-US" dirty="0" smtClean="0"/>
              <a:t>おけるライブラリ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を用いた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インスタンス構成の動的最適化</a:t>
            </a:r>
            <a:endParaRPr lang="ja-JP" altLang="en-US" dirty="0">
              <a:effectLst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latin typeface="+mn-lt"/>
              </a:rPr>
              <a:t>九州工業大学</a:t>
            </a:r>
            <a:endParaRPr kumimoji="1" lang="en-US" altLang="ja-JP" dirty="0" smtClean="0">
              <a:latin typeface="+mn-lt"/>
            </a:endParaRPr>
          </a:p>
          <a:p>
            <a:r>
              <a:rPr lang="ja-JP" altLang="en-US" dirty="0" smtClean="0"/>
              <a:t>三宮浩太</a:t>
            </a:r>
            <a:r>
              <a:rPr lang="en-US" altLang="ja-JP" dirty="0" smtClean="0"/>
              <a:t>  </a:t>
            </a:r>
            <a:r>
              <a:rPr lang="ja-JP" altLang="en-US" dirty="0" smtClean="0"/>
              <a:t>光来健一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206B03C0-BFDC-4659-9C25-7907FCF44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47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アプリケーション統合の例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アプリケーション透過な最適化が可能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OS</a:t>
            </a:r>
            <a:r>
              <a:rPr lang="ja-JP" altLang="en-US" dirty="0" smtClean="0"/>
              <a:t>を含む実行環境全体をマイグレーション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ネットワークコネクションを維持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VPN</a:t>
            </a:r>
            <a:r>
              <a:rPr lang="ja-JP" altLang="en-US" dirty="0" smtClean="0"/>
              <a:t>により元のプライベート</a:t>
            </a:r>
            <a:r>
              <a:rPr lang="en-US" altLang="ja-JP" dirty="0" smtClean="0"/>
              <a:t>IP</a:t>
            </a:r>
            <a:r>
              <a:rPr lang="ja-JP" altLang="en-US" dirty="0" smtClean="0"/>
              <a:t>アドレスが利用可能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必要ならインスタンスのグローバル</a:t>
            </a:r>
            <a:r>
              <a:rPr lang="en-US" altLang="ja-JP" dirty="0" smtClean="0"/>
              <a:t>IP</a:t>
            </a:r>
            <a:r>
              <a:rPr lang="ja-JP" altLang="en-US" dirty="0" smtClean="0"/>
              <a:t>アドレスを付け替え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51521" y="4221088"/>
            <a:ext cx="2952328" cy="194421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404040"/>
                </a:solidFill>
              </a:rPr>
              <a:t>Instance 1 (</a:t>
            </a:r>
            <a:r>
              <a:rPr lang="is-IS" altLang="ja-JP" sz="1600" b="1" dirty="0" smtClean="0">
                <a:solidFill>
                  <a:srgbClr val="404040"/>
                </a:solidFill>
              </a:rPr>
              <a:t>131.206.0.2</a:t>
            </a:r>
            <a:r>
              <a:rPr kumimoji="1" lang="en-US" altLang="ja-JP" sz="1600" b="1" dirty="0" smtClean="0">
                <a:solidFill>
                  <a:srgbClr val="404040"/>
                </a:solidFill>
              </a:rPr>
              <a:t>)</a:t>
            </a:r>
            <a:endParaRPr kumimoji="1" lang="en-US" altLang="ja-JP" sz="1400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sz="10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36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441236" y="4221088"/>
            <a:ext cx="4392488" cy="194421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404040"/>
                </a:solidFill>
              </a:rPr>
              <a:t>Instance 2 (</a:t>
            </a:r>
            <a:r>
              <a:rPr lang="is-IS" altLang="ja-JP" sz="1600" b="1" dirty="0" smtClean="0">
                <a:solidFill>
                  <a:srgbClr val="404040"/>
                </a:solidFill>
              </a:rPr>
              <a:t>131.206.0.3</a:t>
            </a:r>
            <a:r>
              <a:rPr kumimoji="1" lang="en-US" altLang="ja-JP" sz="1600" b="1" dirty="0" smtClean="0">
                <a:solidFill>
                  <a:srgbClr val="404040"/>
                </a:solidFill>
              </a:rPr>
              <a:t>)</a:t>
            </a:r>
            <a:endParaRPr kumimoji="1" lang="en-US" altLang="ja-JP" sz="1400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sz="10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36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486066" y="4365103"/>
            <a:ext cx="3246682" cy="1600147"/>
          </a:xfrm>
          <a:prstGeom prst="rect">
            <a:avLst/>
          </a:prstGeom>
          <a:solidFill>
            <a:schemeClr val="tx1">
              <a:lumMod val="20000"/>
              <a:lumOff val="80000"/>
              <a:alpha val="60000"/>
            </a:schemeClr>
          </a:solidFill>
          <a:ln w="381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rgbClr val="34495E"/>
                </a:solidFill>
              </a:rPr>
              <a:t>           </a:t>
            </a:r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ja-JP" altLang="en-US" dirty="0">
              <a:solidFill>
                <a:srgbClr val="34495E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75656" y="4349134"/>
            <a:ext cx="6264696" cy="1600146"/>
          </a:xfrm>
          <a:prstGeom prst="rect">
            <a:avLst/>
          </a:prstGeom>
          <a:solidFill>
            <a:schemeClr val="tx1">
              <a:lumMod val="20000"/>
              <a:lumOff val="80000"/>
              <a:alpha val="60000"/>
            </a:schemeClr>
          </a:solidFill>
          <a:ln w="381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rgbClr val="34495E"/>
                </a:solidFill>
              </a:rPr>
              <a:t>	</a:t>
            </a:r>
            <a:r>
              <a:rPr lang="en-US" altLang="ja-JP" dirty="0">
                <a:solidFill>
                  <a:srgbClr val="34495E"/>
                </a:solidFill>
              </a:rPr>
              <a:t> </a:t>
            </a:r>
            <a:r>
              <a:rPr lang="en-US" altLang="ja-JP" dirty="0" smtClean="0">
                <a:solidFill>
                  <a:srgbClr val="34495E"/>
                </a:solidFill>
              </a:rPr>
              <a:t>           </a:t>
            </a:r>
            <a:r>
              <a:rPr lang="en-US" altLang="ja-JP" dirty="0">
                <a:solidFill>
                  <a:srgbClr val="34495E"/>
                </a:solidFill>
              </a:rPr>
              <a:t> </a:t>
            </a:r>
            <a:r>
              <a:rPr lang="en-US" altLang="ja-JP" dirty="0" smtClean="0">
                <a:solidFill>
                  <a:srgbClr val="34495E"/>
                </a:solidFill>
              </a:rPr>
              <a:t>    </a:t>
            </a:r>
            <a:r>
              <a:rPr kumimoji="1" lang="en-US" altLang="ja-JP" dirty="0" smtClean="0">
                <a:solidFill>
                  <a:srgbClr val="34495E"/>
                </a:solidFill>
              </a:rPr>
              <a:t>VPN</a:t>
            </a: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ja-JP" altLang="en-US" dirty="0">
              <a:solidFill>
                <a:srgbClr val="34495E"/>
              </a:solidFill>
            </a:endParaRPr>
          </a:p>
        </p:txBody>
      </p:sp>
      <p:grpSp>
        <p:nvGrpSpPr>
          <p:cNvPr id="18" name="図形グループ 17"/>
          <p:cNvGrpSpPr/>
          <p:nvPr/>
        </p:nvGrpSpPr>
        <p:grpSpPr>
          <a:xfrm>
            <a:off x="1619672" y="4509119"/>
            <a:ext cx="1445077" cy="1308093"/>
            <a:chOff x="1331640" y="5085183"/>
            <a:chExt cx="1445077" cy="1308093"/>
          </a:xfrm>
        </p:grpSpPr>
        <p:sp>
          <p:nvSpPr>
            <p:cNvPr id="8" name="正方形/長方形 15"/>
            <p:cNvSpPr/>
            <p:nvPr/>
          </p:nvSpPr>
          <p:spPr>
            <a:xfrm>
              <a:off x="1331640" y="5085183"/>
              <a:ext cx="1445077" cy="1308093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 smtClean="0"/>
                <a:t>App </a:t>
              </a:r>
              <a:r>
                <a:rPr kumimoji="1" lang="en-US" altLang="ja-JP" b="1" dirty="0" smtClean="0"/>
                <a:t>VM 1</a:t>
              </a:r>
            </a:p>
            <a:p>
              <a:pPr algn="ctr"/>
              <a:r>
                <a:rPr lang="en-US" altLang="ja-JP" sz="1200" b="1" dirty="0" smtClean="0"/>
                <a:t>192.168.1.2</a:t>
              </a:r>
              <a:endParaRPr kumimoji="1" lang="en-US" altLang="ja-JP" sz="1200" b="1" dirty="0" smtClean="0"/>
            </a:p>
            <a:p>
              <a:pPr algn="ctr"/>
              <a:endParaRPr kumimoji="1" lang="en-US" altLang="ja-JP" sz="900" b="1" dirty="0" smtClean="0"/>
            </a:p>
            <a:p>
              <a:pPr algn="ctr"/>
              <a:endParaRPr lang="en-US" altLang="ja-JP" sz="2000" b="1" dirty="0"/>
            </a:p>
            <a:p>
              <a:pPr algn="ctr"/>
              <a:endParaRPr kumimoji="1" lang="en-US" altLang="ja-JP" sz="2000" b="1" dirty="0" smtClean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80968" y="6008031"/>
              <a:ext cx="1345263" cy="28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</a:rPr>
                <a:t>ライブラリ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OS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380968" y="5634600"/>
              <a:ext cx="1345263" cy="2932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500" dirty="0" smtClean="0">
                  <a:solidFill>
                    <a:schemeClr val="tx1"/>
                  </a:solidFill>
                </a:rPr>
                <a:t>Application 1</a:t>
              </a:r>
              <a:endParaRPr kumimoji="1" lang="ja-JP" altLang="en-US" sz="15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395536" y="4509120"/>
            <a:ext cx="864096" cy="123608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OS</a:t>
            </a:r>
          </a:p>
          <a:p>
            <a:pPr algn="ctr"/>
            <a:r>
              <a:rPr lang="ja-JP" altLang="en-US" sz="1600" dirty="0" smtClean="0"/>
              <a:t>サーバ</a:t>
            </a:r>
            <a:endParaRPr lang="en-US" altLang="ja-JP" sz="1600" dirty="0" smtClean="0"/>
          </a:p>
        </p:txBody>
      </p:sp>
      <p:sp>
        <p:nvSpPr>
          <p:cNvPr id="30" name="正方形/長方形 29"/>
          <p:cNvSpPr/>
          <p:nvPr/>
        </p:nvSpPr>
        <p:spPr>
          <a:xfrm>
            <a:off x="7884368" y="4581128"/>
            <a:ext cx="864096" cy="123608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OS</a:t>
            </a:r>
          </a:p>
          <a:p>
            <a:pPr algn="ctr"/>
            <a:r>
              <a:rPr lang="ja-JP" altLang="en-US" sz="1600" dirty="0" smtClean="0"/>
              <a:t>サーバ</a:t>
            </a:r>
            <a:endParaRPr lang="en-US" altLang="ja-JP" sz="1600" dirty="0" smtClean="0"/>
          </a:p>
        </p:txBody>
      </p:sp>
      <p:grpSp>
        <p:nvGrpSpPr>
          <p:cNvPr id="31" name="図形グループ 30"/>
          <p:cNvGrpSpPr/>
          <p:nvPr/>
        </p:nvGrpSpPr>
        <p:grpSpPr>
          <a:xfrm>
            <a:off x="6191132" y="4509119"/>
            <a:ext cx="1445077" cy="1308094"/>
            <a:chOff x="1331640" y="5078547"/>
            <a:chExt cx="1445077" cy="1308094"/>
          </a:xfrm>
        </p:grpSpPr>
        <p:sp>
          <p:nvSpPr>
            <p:cNvPr id="32" name="正方形/長方形 15"/>
            <p:cNvSpPr/>
            <p:nvPr/>
          </p:nvSpPr>
          <p:spPr>
            <a:xfrm>
              <a:off x="1331640" y="5078547"/>
              <a:ext cx="1445077" cy="1308094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 smtClean="0"/>
                <a:t>App </a:t>
              </a:r>
              <a:r>
                <a:rPr kumimoji="1" lang="en-US" altLang="ja-JP" b="1" dirty="0" smtClean="0"/>
                <a:t>VM </a:t>
              </a:r>
              <a:r>
                <a:rPr lang="en-US" altLang="ja-JP" b="1" dirty="0" smtClean="0"/>
                <a:t>2</a:t>
              </a:r>
              <a:endParaRPr kumimoji="1" lang="en-US" altLang="ja-JP" b="1" dirty="0" smtClean="0"/>
            </a:p>
            <a:p>
              <a:pPr algn="ctr"/>
              <a:r>
                <a:rPr lang="en-US" altLang="ja-JP" sz="1200" b="1" dirty="0" smtClean="0"/>
                <a:t>192.168.1.3</a:t>
              </a:r>
              <a:endParaRPr kumimoji="1" lang="en-US" altLang="ja-JP" sz="1200" b="1" dirty="0" smtClean="0"/>
            </a:p>
            <a:p>
              <a:pPr algn="ctr"/>
              <a:endParaRPr kumimoji="1" lang="en-US" altLang="ja-JP" sz="900" b="1" dirty="0" smtClean="0"/>
            </a:p>
            <a:p>
              <a:pPr algn="ctr"/>
              <a:endParaRPr lang="en-US" altLang="ja-JP" sz="2000" b="1" dirty="0"/>
            </a:p>
            <a:p>
              <a:pPr algn="ctr"/>
              <a:endParaRPr kumimoji="1" lang="en-US" altLang="ja-JP" sz="2000" b="1" dirty="0" smtClean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380968" y="6008031"/>
              <a:ext cx="1345263" cy="2851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</a:rPr>
                <a:t>ライブラリ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OS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380968" y="5634600"/>
              <a:ext cx="1345263" cy="2932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500" dirty="0" smtClean="0">
                  <a:solidFill>
                    <a:schemeClr val="tx1"/>
                  </a:solidFill>
                </a:rPr>
                <a:t>Application 2</a:t>
              </a:r>
              <a:endParaRPr kumimoji="1" lang="ja-JP" altLang="en-US" sz="15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4499992" y="3941749"/>
            <a:ext cx="4285524" cy="2626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rgbClr val="404040"/>
                </a:solidFill>
              </a:rPr>
              <a:t>Instance 2 (</a:t>
            </a:r>
            <a:r>
              <a:rPr lang="is-IS" altLang="ja-JP" sz="1600" b="1" dirty="0" smtClean="0">
                <a:solidFill>
                  <a:srgbClr val="404040"/>
                </a:solidFill>
              </a:rPr>
              <a:t>131.206.0.3, 131.206.0.2</a:t>
            </a:r>
            <a:r>
              <a:rPr lang="en-US" altLang="ja-JP" sz="1600" b="1" dirty="0" smtClean="0">
                <a:solidFill>
                  <a:srgbClr val="404040"/>
                </a:solidFill>
              </a:rPr>
              <a:t>)</a:t>
            </a:r>
            <a:endParaRPr lang="en-US" altLang="ja-JP" sz="1400" b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3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8491E-7 -1.89727E-7 L 0.32291 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7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7" grpId="0" animBg="1"/>
      <p:bldP spid="19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FlexCapsule OS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App VM</a:t>
            </a:r>
            <a:r>
              <a:rPr kumimoji="1" lang="ja-JP" altLang="en-US" dirty="0" smtClean="0"/>
              <a:t>内の軽量なライブラリ</a:t>
            </a:r>
            <a:r>
              <a:rPr kumimoji="1" lang="en-US" altLang="ja-JP" dirty="0" smtClean="0"/>
              <a:t>OS</a:t>
            </a:r>
          </a:p>
          <a:p>
            <a:pPr lvl="1"/>
            <a:r>
              <a:rPr kumimoji="1" lang="ja-JP" altLang="en-US" dirty="0" smtClean="0"/>
              <a:t>リソース消費量を抑えられる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準仮想化により仮想化のオーバーヘッドを削減</a:t>
            </a:r>
            <a:endParaRPr lang="en-US" altLang="ja-JP" dirty="0" smtClean="0"/>
          </a:p>
          <a:p>
            <a:r>
              <a:rPr lang="en-US" altLang="ja-JP" dirty="0" smtClean="0"/>
              <a:t>2</a:t>
            </a:r>
            <a:r>
              <a:rPr lang="ja-JP" altLang="en-US" dirty="0" smtClean="0"/>
              <a:t>種類の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をベースに実装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Mini-OS</a:t>
            </a:r>
            <a:r>
              <a:rPr kumimoji="1" lang="ja-JP" altLang="en-US" dirty="0" smtClean="0"/>
              <a:t>ベース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準仮想化</a:t>
            </a:r>
            <a:r>
              <a:rPr lang="en-US" altLang="ja-JP" dirty="0" smtClean="0"/>
              <a:t>OS</a:t>
            </a:r>
          </a:p>
          <a:p>
            <a:pPr lvl="2"/>
            <a:r>
              <a:rPr kumimoji="1" lang="ja-JP" altLang="en-US" dirty="0" smtClean="0"/>
              <a:t>既存のアプリケーションを動作させるのは難しい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OSv</a:t>
            </a:r>
            <a:r>
              <a:rPr lang="ja-JP" altLang="en-US" dirty="0" smtClean="0"/>
              <a:t>ベース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準仮想化ドライバを用いる完全仮想化</a:t>
            </a:r>
            <a:r>
              <a:rPr kumimoji="1" lang="en-US" altLang="ja-JP" dirty="0" smtClean="0"/>
              <a:t>OS</a:t>
            </a:r>
          </a:p>
          <a:p>
            <a:pPr lvl="2"/>
            <a:r>
              <a:rPr lang="en-US" altLang="ja-JP" dirty="0" smtClean="0"/>
              <a:t>Java</a:t>
            </a:r>
            <a:r>
              <a:rPr lang="ja-JP" altLang="en-US" dirty="0" smtClean="0"/>
              <a:t>アプリケーションをサポート可能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のアプリケーションもわずかな修正で動作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78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準仮想化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はマイグレーション時に自分自身でサスペンド・レジューム処理を行う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OS</a:t>
            </a:r>
            <a:r>
              <a:rPr lang="ja-JP" altLang="en-US" dirty="0" smtClean="0"/>
              <a:t>サーバからサスペンド要求を受信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バックエンドドライバとの接続を切断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マイグレーション後に再接続してレジューム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371732" y="4149080"/>
            <a:ext cx="4608512" cy="209949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App VM</a:t>
            </a:r>
            <a:endParaRPr kumimoji="1" lang="en-US" altLang="ja-JP" sz="2000" dirty="0"/>
          </a:p>
          <a:p>
            <a:pPr algn="ctr"/>
            <a:endParaRPr kumimoji="1" lang="en-US" altLang="ja-JP" sz="2000" dirty="0" smtClean="0"/>
          </a:p>
          <a:p>
            <a:pPr algn="ctr"/>
            <a:endParaRPr lang="en-US" altLang="ja-JP" sz="2000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2443740" y="4509120"/>
            <a:ext cx="4464496" cy="16757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solidFill>
                  <a:schemeClr val="tx2"/>
                </a:solidFill>
              </a:rPr>
              <a:t>FlexCapsule OS</a:t>
            </a:r>
            <a:endParaRPr kumimoji="1" lang="en-US" altLang="ja-JP" sz="1600" dirty="0">
              <a:solidFill>
                <a:schemeClr val="tx2"/>
              </a:solidFill>
            </a:endParaRPr>
          </a:p>
          <a:p>
            <a:endParaRPr lang="en-US" altLang="ja-JP" sz="1600" dirty="0" smtClean="0">
              <a:solidFill>
                <a:schemeClr val="tx2"/>
              </a:solidFill>
            </a:endParaRPr>
          </a:p>
          <a:p>
            <a:endParaRPr kumimoji="1" lang="en-US" altLang="ja-JP" sz="1600" dirty="0">
              <a:solidFill>
                <a:schemeClr val="tx2"/>
              </a:solidFill>
            </a:endParaRP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endParaRPr kumimoji="1" lang="en-US" altLang="ja-JP" sz="1400" dirty="0">
              <a:solidFill>
                <a:schemeClr val="tx2"/>
              </a:solidFill>
            </a:endParaRP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マイグレーションのサポート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79512" y="4149080"/>
            <a:ext cx="1271424" cy="209949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サーバ</a:t>
            </a:r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2716464" y="5606138"/>
            <a:ext cx="1182744" cy="52498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2"/>
                </a:solidFill>
              </a:rPr>
              <a:t>要求</a:t>
            </a:r>
            <a:r>
              <a:rPr lang="ja-JP" altLang="en-US" sz="1600" dirty="0" smtClean="0">
                <a:solidFill>
                  <a:schemeClr val="tx2"/>
                </a:solidFill>
              </a:rPr>
              <a:t>受信スレッド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587756" y="4853852"/>
            <a:ext cx="1440160" cy="45060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2"/>
                </a:solidFill>
              </a:rPr>
              <a:t>シャットダウン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2"/>
                </a:solidFill>
              </a:rPr>
              <a:t>ハンドラ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96068" y="4849406"/>
            <a:ext cx="1440160" cy="49759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2"/>
                </a:solidFill>
              </a:rPr>
              <a:t>フロントエンド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2"/>
                </a:solidFill>
              </a:rPr>
              <a:t>ドライバ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4027916" y="5012973"/>
            <a:ext cx="1368152" cy="203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057240" y="472391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/>
                </a:solidFill>
              </a:rPr>
              <a:t>サスペンド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85690" y="6381328"/>
            <a:ext cx="8562774" cy="34798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ハイパーバイザ</a:t>
            </a:r>
            <a:endParaRPr lang="en-US" altLang="ja-JP" dirty="0" smtClean="0"/>
          </a:p>
        </p:txBody>
      </p:sp>
      <p:cxnSp>
        <p:nvCxnSpPr>
          <p:cNvPr id="17" name="カギ線コネクタ 16"/>
          <p:cNvCxnSpPr/>
          <p:nvPr/>
        </p:nvCxnSpPr>
        <p:spPr>
          <a:xfrm>
            <a:off x="4027916" y="5133011"/>
            <a:ext cx="792088" cy="1251567"/>
          </a:xfrm>
          <a:prstGeom prst="bentConnector2">
            <a:avLst/>
          </a:prstGeom>
          <a:ln w="38100"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763204" y="5417235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tx2"/>
                </a:solidFill>
              </a:rPr>
              <a:t>サスペンド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r>
              <a:rPr lang="ja-JP" altLang="en-US" sz="1400" dirty="0">
                <a:solidFill>
                  <a:schemeClr val="tx2"/>
                </a:solidFill>
              </a:rPr>
              <a:t>ハイパーコール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19" name="直線矢印コネクタ 18"/>
          <p:cNvCxnSpPr>
            <a:endCxn id="11" idx="1"/>
          </p:cNvCxnSpPr>
          <p:nvPr/>
        </p:nvCxnSpPr>
        <p:spPr>
          <a:xfrm>
            <a:off x="1451154" y="5862862"/>
            <a:ext cx="1265310" cy="576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378928" y="5304458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サスペンド</a:t>
            </a:r>
            <a:endParaRPr kumimoji="1" lang="en-US" altLang="ja-JP" sz="1400" dirty="0" smtClean="0"/>
          </a:p>
          <a:p>
            <a:pPr algn="ctr"/>
            <a:r>
              <a:rPr lang="ja-JP" altLang="en-US" sz="1400" dirty="0"/>
              <a:t>要求</a:t>
            </a:r>
            <a:endParaRPr kumimoji="1" lang="ja-JP" altLang="en-US" sz="1400" dirty="0"/>
          </a:p>
        </p:txBody>
      </p:sp>
      <p:cxnSp>
        <p:nvCxnSpPr>
          <p:cNvPr id="29" name="直線矢印コネクタ 28"/>
          <p:cNvCxnSpPr>
            <a:stCxn id="11" idx="0"/>
            <a:endCxn id="12" idx="2"/>
          </p:cNvCxnSpPr>
          <p:nvPr/>
        </p:nvCxnSpPr>
        <p:spPr>
          <a:xfrm flipV="1">
            <a:off x="3307836" y="5304458"/>
            <a:ext cx="0" cy="30168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2706513" y="526758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chemeClr val="tx2"/>
                </a:solidFill>
              </a:rPr>
              <a:t>実行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668344" y="4149080"/>
            <a:ext cx="1080120" cy="20882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2"/>
                </a:solidFill>
              </a:rPr>
              <a:t>バック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2"/>
                </a:solidFill>
              </a:rPr>
              <a:t>エンド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2"/>
                </a:solidFill>
              </a:rPr>
              <a:t>ドライバ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6830141" y="5098204"/>
            <a:ext cx="861487" cy="846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937181" y="47158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切断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6427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インスタンス内の</a:t>
            </a:r>
            <a:r>
              <a:rPr lang="en-US" altLang="ja-JP" dirty="0" smtClean="0">
                <a:solidFill>
                  <a:schemeClr val="tx1">
                    <a:lumMod val="75000"/>
                  </a:schemeClr>
                </a:solidFill>
              </a:rPr>
              <a:t>App VM</a:t>
            </a:r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の管理を実現</a:t>
            </a:r>
            <a:endParaRPr lang="en-US" altLang="ja-JP" dirty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従来に近いユーザインタフェースを提供</a:t>
            </a:r>
            <a:endParaRPr lang="en-US" altLang="ja-JP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アプリケーションの起動・終了</a:t>
            </a:r>
            <a:r>
              <a:rPr lang="en-US" altLang="ja-JP" dirty="0" smtClean="0">
                <a:solidFill>
                  <a:schemeClr val="tx1">
                    <a:lumMod val="75000"/>
                  </a:schemeClr>
                </a:solidFill>
              </a:rPr>
              <a:t> (kill)</a:t>
            </a:r>
            <a:endParaRPr lang="en-US" altLang="ja-JP" dirty="0">
              <a:solidFill>
                <a:schemeClr val="tx1">
                  <a:lumMod val="75000"/>
                </a:schemeClr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起動中のアプリケーション一覧の表示</a:t>
            </a:r>
            <a:r>
              <a:rPr lang="en-US" altLang="ja-JP" dirty="0" smtClean="0">
                <a:solidFill>
                  <a:schemeClr val="tx1">
                    <a:lumMod val="75000"/>
                  </a:schemeClr>
                </a:solidFill>
              </a:rPr>
              <a:t> (ps)</a:t>
            </a:r>
          </a:p>
          <a:p>
            <a:pPr lvl="2"/>
            <a:r>
              <a:rPr lang="en-US" altLang="en-US" dirty="0" smtClean="0">
                <a:solidFill>
                  <a:schemeClr val="tx1">
                    <a:lumMod val="75000"/>
                  </a:schemeClr>
                </a:solidFill>
              </a:rPr>
              <a:t>マイグレーションの実行</a:t>
            </a:r>
            <a:endParaRPr lang="en-US" altLang="ja-JP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995936" y="4178881"/>
            <a:ext cx="1497244" cy="151216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OS</a:t>
            </a: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サーバ</a:t>
            </a:r>
            <a:endParaRPr kumimoji="1" lang="en-US" altLang="ja-JP" sz="1600" dirty="0" smtClean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サーバを用いた管理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523A-0522-47EB-8E1D-79218FBDD7C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36296" y="4178881"/>
            <a:ext cx="1296144" cy="151216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App VM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5724128" y="4178881"/>
            <a:ext cx="1296144" cy="151216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App VM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861603" y="3993724"/>
            <a:ext cx="1012105" cy="33838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latin typeface="+mn-ea"/>
                <a:cs typeface="ヒラギノ角ゴ Pro W3"/>
              </a:rPr>
              <a:t>admin</a:t>
            </a:r>
            <a:endParaRPr kumimoji="1" lang="ja-JP" altLang="en-US" b="1" dirty="0">
              <a:latin typeface="+mn-ea"/>
              <a:cs typeface="ヒラギノ角ゴ Pro W3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07904" y="3962857"/>
            <a:ext cx="4968552" cy="244789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15" idx="2"/>
            <a:endCxn id="5" idx="2"/>
          </p:cNvCxnSpPr>
          <p:nvPr/>
        </p:nvCxnSpPr>
        <p:spPr>
          <a:xfrm rot="16200000" flipH="1">
            <a:off x="6314463" y="4121144"/>
            <a:ext cx="12700" cy="3139810"/>
          </a:xfrm>
          <a:prstGeom prst="bentConnector3">
            <a:avLst>
              <a:gd name="adj1" fmla="val 4259630"/>
            </a:avLst>
          </a:prstGeom>
          <a:ln w="38100" cmpd="sng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2195736" y="4754945"/>
            <a:ext cx="1800200" cy="0"/>
          </a:xfrm>
          <a:prstGeom prst="straightConnector1">
            <a:avLst/>
          </a:prstGeom>
          <a:ln w="38100" cmpd="sng">
            <a:solidFill>
              <a:srgbClr val="34495E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180812" y="4322519"/>
            <a:ext cx="1351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ps</a:t>
            </a:r>
            <a:r>
              <a:rPr lang="ja-JP" altLang="en-US" dirty="0" smtClean="0"/>
              <a:t>コマンド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88024" y="583506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情報取得</a:t>
            </a:r>
            <a:endParaRPr kumimoji="1" lang="ja-JP" altLang="en-US" dirty="0"/>
          </a:p>
        </p:txBody>
      </p:sp>
      <p:cxnSp>
        <p:nvCxnSpPr>
          <p:cNvPr id="23" name="直線矢印コネクタ 22"/>
          <p:cNvCxnSpPr>
            <a:stCxn id="15" idx="2"/>
            <a:endCxn id="7" idx="2"/>
          </p:cNvCxnSpPr>
          <p:nvPr/>
        </p:nvCxnSpPr>
        <p:spPr>
          <a:xfrm rot="16200000" flipH="1">
            <a:off x="5558379" y="4877228"/>
            <a:ext cx="12700" cy="1627642"/>
          </a:xfrm>
          <a:prstGeom prst="bentConnector3">
            <a:avLst>
              <a:gd name="adj1" fmla="val 4259630"/>
            </a:avLst>
          </a:prstGeom>
          <a:ln w="38100" cmpd="sng">
            <a:solidFill>
              <a:schemeClr val="tx1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2195736" y="5114985"/>
            <a:ext cx="1800200" cy="0"/>
          </a:xfrm>
          <a:prstGeom prst="straightConnector1">
            <a:avLst/>
          </a:prstGeom>
          <a:ln w="38100" cmpd="sng">
            <a:solidFill>
              <a:srgbClr val="34495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図 27" descr="aa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618663"/>
            <a:ext cx="2978005" cy="821004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2612860" y="511460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grpSp>
        <p:nvGrpSpPr>
          <p:cNvPr id="16" name="図形グループ 15"/>
          <p:cNvGrpSpPr/>
          <p:nvPr/>
        </p:nvGrpSpPr>
        <p:grpSpPr>
          <a:xfrm>
            <a:off x="899592" y="4437112"/>
            <a:ext cx="936104" cy="1057440"/>
            <a:chOff x="7812360" y="2492896"/>
            <a:chExt cx="936104" cy="1057440"/>
          </a:xfrm>
        </p:grpSpPr>
        <p:sp>
          <p:nvSpPr>
            <p:cNvPr id="6" name="正方形/長方形 5"/>
            <p:cNvSpPr/>
            <p:nvPr/>
          </p:nvSpPr>
          <p:spPr>
            <a:xfrm>
              <a:off x="7812360" y="2492896"/>
              <a:ext cx="936104" cy="648072"/>
            </a:xfrm>
            <a:prstGeom prst="rect">
              <a:avLst/>
            </a:prstGeom>
            <a:solidFill>
              <a:schemeClr val="bg1"/>
            </a:solidFill>
            <a:ln w="139700" cmpd="sng">
              <a:solidFill>
                <a:schemeClr val="accent5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905906" y="3233417"/>
              <a:ext cx="720080" cy="12357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台形 13"/>
            <p:cNvSpPr/>
            <p:nvPr/>
          </p:nvSpPr>
          <p:spPr>
            <a:xfrm>
              <a:off x="7812360" y="3380519"/>
              <a:ext cx="936104" cy="169817"/>
            </a:xfrm>
            <a:prstGeom prst="trapezoid">
              <a:avLst/>
            </a:prstGeom>
            <a:solidFill>
              <a:srgbClr val="3598DB"/>
            </a:solidFill>
            <a:ln>
              <a:solidFill>
                <a:srgbClr val="3598D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2548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アプリケーションの</a:t>
            </a:r>
            <a:r>
              <a:rPr lang="en-US" altLang="ja-JP" dirty="0" smtClean="0"/>
              <a:t>fork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アプリケーションが</a:t>
            </a:r>
            <a:r>
              <a:rPr lang="en-US" altLang="ja-JP" dirty="0" smtClean="0"/>
              <a:t>fork</a:t>
            </a:r>
            <a:r>
              <a:rPr lang="ja-JP" altLang="en-US" dirty="0" smtClean="0"/>
              <a:t>関数を実行したときに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の複製を作成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 VM</a:t>
            </a:r>
            <a:r>
              <a:rPr lang="en-US" altLang="en-US" dirty="0" smtClean="0"/>
              <a:t>のスナップショットから複製を作成</a:t>
            </a:r>
          </a:p>
          <a:p>
            <a:pPr lvl="1"/>
            <a:r>
              <a:rPr lang="ja-JP" altLang="en-US" dirty="0" smtClean="0"/>
              <a:t>親子</a:t>
            </a:r>
            <a:r>
              <a:rPr lang="en-US" altLang="en-US" dirty="0" err="1" smtClean="0"/>
              <a:t>の</a:t>
            </a:r>
            <a:r>
              <a:rPr lang="en-US" altLang="ja-JP" dirty="0" err="1" smtClean="0"/>
              <a:t>App</a:t>
            </a:r>
            <a:r>
              <a:rPr lang="en-US" altLang="ja-JP" dirty="0" smtClean="0"/>
              <a:t> VM</a:t>
            </a:r>
            <a:r>
              <a:rPr lang="ja-JP" altLang="en-US" dirty="0" smtClean="0"/>
              <a:t>に</a:t>
            </a:r>
            <a:r>
              <a:rPr lang="en-US" altLang="ja-JP" dirty="0" smtClean="0"/>
              <a:t>fork</a:t>
            </a:r>
            <a:r>
              <a:rPr lang="ja-JP" altLang="en-US" dirty="0" smtClean="0"/>
              <a:t>関数の</a:t>
            </a:r>
            <a:r>
              <a:rPr lang="en-US" altLang="en-US" dirty="0" smtClean="0"/>
              <a:t>返り値</a:t>
            </a:r>
            <a:r>
              <a:rPr lang="ja-JP" altLang="en-US" dirty="0" smtClean="0"/>
              <a:t>を送信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3568" y="3645024"/>
            <a:ext cx="7632848" cy="295232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56176" y="612282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複製作成</a:t>
            </a:r>
            <a:endParaRPr kumimoji="1" lang="ja-JP" altLang="en-US" dirty="0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4644008" y="4221088"/>
            <a:ext cx="1656184" cy="1728192"/>
            <a:chOff x="6228184" y="3717032"/>
            <a:chExt cx="1656184" cy="1152128"/>
          </a:xfrm>
        </p:grpSpPr>
        <p:sp>
          <p:nvSpPr>
            <p:cNvPr id="6" name="角丸四角形 5"/>
            <p:cNvSpPr/>
            <p:nvPr/>
          </p:nvSpPr>
          <p:spPr>
            <a:xfrm>
              <a:off x="6228184" y="3717032"/>
              <a:ext cx="1656184" cy="1152128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 smtClean="0"/>
                <a:t>parent</a:t>
              </a:r>
            </a:p>
            <a:p>
              <a:pPr algn="ctr"/>
              <a:r>
                <a:rPr kumimoji="1" lang="en-US" altLang="ja-JP" sz="2000" dirty="0" smtClean="0"/>
                <a:t>App VM</a:t>
              </a:r>
            </a:p>
            <a:p>
              <a:pPr algn="ctr"/>
              <a:endParaRPr kumimoji="1" lang="en-US" altLang="ja-JP" sz="2000" dirty="0" smtClean="0"/>
            </a:p>
            <a:p>
              <a:pPr algn="ctr"/>
              <a:endParaRPr kumimoji="1" lang="ja-JP" altLang="en-US" sz="24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264188" y="4389107"/>
              <a:ext cx="1584176" cy="215443"/>
            </a:xfrm>
            <a:prstGeom prst="roundRect">
              <a:avLst>
                <a:gd name="adj" fmla="val 0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500" dirty="0" smtClean="0">
                  <a:solidFill>
                    <a:srgbClr val="282828"/>
                  </a:solidFill>
                  <a:latin typeface="+mj-lt"/>
                </a:rPr>
                <a:t>FlexCapsule OS</a:t>
              </a:r>
              <a:endParaRPr kumimoji="1" lang="ja-JP" altLang="en-US" sz="1500" dirty="0">
                <a:solidFill>
                  <a:srgbClr val="282828"/>
                </a:solidFill>
                <a:latin typeface="+mj-lt"/>
              </a:endParaRPr>
            </a:p>
          </p:txBody>
        </p:sp>
      </p:grpSp>
      <p:grpSp>
        <p:nvGrpSpPr>
          <p:cNvPr id="14" name="図形グループ 13"/>
          <p:cNvGrpSpPr/>
          <p:nvPr/>
        </p:nvGrpSpPr>
        <p:grpSpPr>
          <a:xfrm>
            <a:off x="6516216" y="4221088"/>
            <a:ext cx="1656184" cy="1728192"/>
            <a:chOff x="6228184" y="5229200"/>
            <a:chExt cx="1656184" cy="1152128"/>
          </a:xfrm>
        </p:grpSpPr>
        <p:sp>
          <p:nvSpPr>
            <p:cNvPr id="5" name="角丸四角形 4"/>
            <p:cNvSpPr/>
            <p:nvPr/>
          </p:nvSpPr>
          <p:spPr>
            <a:xfrm>
              <a:off x="6228184" y="5229200"/>
              <a:ext cx="1656184" cy="1152128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 smtClean="0"/>
                <a:t>child</a:t>
              </a:r>
            </a:p>
            <a:p>
              <a:pPr algn="ctr"/>
              <a:r>
                <a:rPr kumimoji="1" lang="en-US" altLang="ja-JP" sz="2000" dirty="0" smtClean="0"/>
                <a:t>App VM</a:t>
              </a:r>
            </a:p>
            <a:p>
              <a:pPr algn="ctr"/>
              <a:endParaRPr kumimoji="1" lang="en-US" altLang="ja-JP" sz="2000" dirty="0" smtClean="0"/>
            </a:p>
            <a:p>
              <a:pPr algn="ctr"/>
              <a:endParaRPr kumimoji="1" lang="ja-JP" altLang="en-US" sz="24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264189" y="5877853"/>
              <a:ext cx="1584176" cy="215443"/>
            </a:xfrm>
            <a:prstGeom prst="roundRect">
              <a:avLst>
                <a:gd name="adj" fmla="val 0"/>
              </a:avLst>
            </a:prstGeom>
            <a:ln>
              <a:solidFill>
                <a:schemeClr val="accent3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500" dirty="0" smtClean="0">
                  <a:solidFill>
                    <a:srgbClr val="282828"/>
                  </a:solidFill>
                  <a:latin typeface="+mj-lt"/>
                </a:rPr>
                <a:t>FlexCapsule OS</a:t>
              </a:r>
              <a:endParaRPr kumimoji="1" lang="ja-JP" altLang="en-US" sz="1500" dirty="0">
                <a:solidFill>
                  <a:srgbClr val="282828"/>
                </a:solidFill>
                <a:latin typeface="+mj-lt"/>
              </a:endParaRPr>
            </a:p>
          </p:txBody>
        </p:sp>
      </p:grpSp>
      <p:grpSp>
        <p:nvGrpSpPr>
          <p:cNvPr id="15" name="図形グループ 14"/>
          <p:cNvGrpSpPr/>
          <p:nvPr/>
        </p:nvGrpSpPr>
        <p:grpSpPr>
          <a:xfrm>
            <a:off x="2483768" y="3783345"/>
            <a:ext cx="1569252" cy="2160240"/>
            <a:chOff x="2483768" y="4005064"/>
            <a:chExt cx="1569252" cy="2160240"/>
          </a:xfrm>
        </p:grpSpPr>
        <p:sp>
          <p:nvSpPr>
            <p:cNvPr id="24" name="角丸四角形 23"/>
            <p:cNvSpPr/>
            <p:nvPr/>
          </p:nvSpPr>
          <p:spPr>
            <a:xfrm>
              <a:off x="2483768" y="4005064"/>
              <a:ext cx="1569252" cy="2160240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OS</a:t>
              </a:r>
              <a:r>
                <a:rPr kumimoji="1" lang="ja-JP" altLang="en-US" sz="2000" dirty="0" smtClean="0">
                  <a:solidFill>
                    <a:schemeClr val="bg1"/>
                  </a:solidFill>
                </a:rPr>
                <a:t>サーバ</a:t>
              </a:r>
              <a:endParaRPr kumimoji="1"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endParaRPr kumimoji="1"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endParaRPr kumimoji="1"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endParaRPr lang="en-US" altLang="ja-JP" sz="2000" dirty="0">
                <a:solidFill>
                  <a:schemeClr val="bg1"/>
                </a:solidFill>
              </a:endParaRPr>
            </a:p>
            <a:p>
              <a:pPr algn="ctr"/>
              <a:endParaRPr kumimoji="1" lang="en-US" altLang="ja-JP" sz="2400" dirty="0" smtClean="0">
                <a:solidFill>
                  <a:schemeClr val="bg1"/>
                </a:solidFill>
              </a:endParaRPr>
            </a:p>
            <a:p>
              <a:pPr algn="ctr"/>
              <a:endParaRPr kumimoji="1" lang="ja-JP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627784" y="5013176"/>
              <a:ext cx="1296144" cy="50405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fork</a:t>
              </a:r>
            </a:p>
            <a:p>
              <a:pPr algn="ctr"/>
              <a:r>
                <a:rPr kumimoji="1" lang="ja-JP" altLang="en-US" sz="1400" dirty="0" smtClean="0"/>
                <a:t>バックエンド</a:t>
              </a:r>
              <a:endParaRPr kumimoji="1" lang="en-US" altLang="ja-JP" sz="1400" dirty="0" smtClean="0"/>
            </a:p>
          </p:txBody>
        </p:sp>
      </p:grpSp>
      <p:sp>
        <p:nvSpPr>
          <p:cNvPr id="9" name="円柱 8"/>
          <p:cNvSpPr/>
          <p:nvPr/>
        </p:nvSpPr>
        <p:spPr>
          <a:xfrm>
            <a:off x="827584" y="4287416"/>
            <a:ext cx="864096" cy="1440160"/>
          </a:xfrm>
          <a:prstGeom prst="ca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22"/>
          <p:cNvCxnSpPr>
            <a:stCxn id="26" idx="2"/>
            <a:endCxn id="21" idx="2"/>
          </p:cNvCxnSpPr>
          <p:nvPr/>
        </p:nvCxnSpPr>
        <p:spPr>
          <a:xfrm rot="16200000" flipH="1">
            <a:off x="4245552" y="4325817"/>
            <a:ext cx="256853" cy="2196244"/>
          </a:xfrm>
          <a:prstGeom prst="bentConnector3">
            <a:avLst>
              <a:gd name="adj1" fmla="val 389122"/>
            </a:avLst>
          </a:prstGeom>
          <a:ln w="38100" cmpd="sng">
            <a:solidFill>
              <a:schemeClr val="tx1">
                <a:lumMod val="75000"/>
              </a:schemeClr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1 つの角を切り取った四角形 17"/>
          <p:cNvSpPr/>
          <p:nvPr/>
        </p:nvSpPr>
        <p:spPr>
          <a:xfrm>
            <a:off x="888943" y="4688359"/>
            <a:ext cx="741377" cy="720080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VM</a:t>
            </a:r>
          </a:p>
          <a:p>
            <a:pPr algn="ctr"/>
            <a:r>
              <a:rPr kumimoji="1" lang="en-US" altLang="ja-JP" sz="1400" dirty="0" smtClean="0"/>
              <a:t>image</a:t>
            </a:r>
            <a:endParaRPr kumimoji="1" lang="ja-JP" altLang="en-US" sz="1400" dirty="0"/>
          </a:p>
        </p:txBody>
      </p:sp>
      <p:cxnSp>
        <p:nvCxnSpPr>
          <p:cNvPr id="32" name="直線矢印コネクタ 31"/>
          <p:cNvCxnSpPr>
            <a:stCxn id="18" idx="1"/>
            <a:endCxn id="5" idx="2"/>
          </p:cNvCxnSpPr>
          <p:nvPr/>
        </p:nvCxnSpPr>
        <p:spPr>
          <a:xfrm rot="16200000" flipH="1">
            <a:off x="4031550" y="2636521"/>
            <a:ext cx="540841" cy="6084676"/>
          </a:xfrm>
          <a:prstGeom prst="bentConnector3">
            <a:avLst>
              <a:gd name="adj1" fmla="val 192674"/>
            </a:avLst>
          </a:prstGeom>
          <a:ln w="38100" cmpd="sng">
            <a:solidFill>
              <a:schemeClr val="tx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stCxn id="26" idx="1"/>
            <a:endCxn id="18" idx="0"/>
          </p:cNvCxnSpPr>
          <p:nvPr/>
        </p:nvCxnSpPr>
        <p:spPr>
          <a:xfrm flipH="1">
            <a:off x="1630320" y="5043485"/>
            <a:ext cx="997464" cy="4914"/>
          </a:xfrm>
          <a:prstGeom prst="straightConnector1">
            <a:avLst/>
          </a:prstGeom>
          <a:ln w="38100" cmpd="sng">
            <a:solidFill>
              <a:srgbClr val="2737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753344" y="566115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複製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作成要求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30320" y="4282105"/>
            <a:ext cx="9028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 smtClean="0"/>
              <a:t>スナップ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ショット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作成</a:t>
            </a:r>
            <a:endParaRPr kumimoji="1" lang="ja-JP" altLang="en-US" sz="1400" b="1" dirty="0"/>
          </a:p>
        </p:txBody>
      </p:sp>
      <p:cxnSp>
        <p:nvCxnSpPr>
          <p:cNvPr id="27" name="カギ線コネクタ 26"/>
          <p:cNvCxnSpPr>
            <a:stCxn id="26" idx="2"/>
            <a:endCxn id="21" idx="2"/>
          </p:cNvCxnSpPr>
          <p:nvPr/>
        </p:nvCxnSpPr>
        <p:spPr>
          <a:xfrm rot="16200000" flipH="1">
            <a:off x="4245552" y="4325817"/>
            <a:ext cx="256853" cy="2196244"/>
          </a:xfrm>
          <a:prstGeom prst="bentConnector3">
            <a:avLst>
              <a:gd name="adj1" fmla="val 389122"/>
            </a:avLst>
          </a:prstGeom>
          <a:ln w="38100" cmpd="sng">
            <a:solidFill>
              <a:srgbClr val="34495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カギ線コネクタ 32"/>
          <p:cNvCxnSpPr>
            <a:stCxn id="26" idx="2"/>
            <a:endCxn id="25" idx="2"/>
          </p:cNvCxnSpPr>
          <p:nvPr/>
        </p:nvCxnSpPr>
        <p:spPr>
          <a:xfrm rot="16200000" flipH="1">
            <a:off x="5199222" y="3372146"/>
            <a:ext cx="221720" cy="4068453"/>
          </a:xfrm>
          <a:prstGeom prst="bentConnector3">
            <a:avLst>
              <a:gd name="adj1" fmla="val 448573"/>
            </a:avLst>
          </a:prstGeom>
          <a:ln w="38100" cmpd="sng">
            <a:solidFill>
              <a:srgbClr val="34495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2457877" y="5517232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返り値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308304" y="5517232"/>
            <a:ext cx="5040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rgbClr val="F7F7F7"/>
                </a:solidFill>
              </a:rPr>
              <a:t>0</a:t>
            </a:r>
            <a:endParaRPr kumimoji="1" lang="ja-JP" altLang="en-US" sz="2800" dirty="0">
              <a:solidFill>
                <a:srgbClr val="F7F7F7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471128" y="5486996"/>
            <a:ext cx="7116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bg1"/>
                </a:solidFill>
              </a:rPr>
              <a:t>pid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8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37" grpId="0"/>
      <p:bldP spid="35" grpId="0"/>
      <p:bldP spid="8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listen</a:t>
            </a:r>
            <a:r>
              <a:rPr lang="en-US" altLang="en-US" dirty="0" err="1" smtClean="0"/>
              <a:t>関数の実行時に</a:t>
            </a:r>
            <a:r>
              <a:rPr lang="ja-JP" altLang="en-US" dirty="0" smtClean="0"/>
              <a:t>待受ポートを通知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OS</a:t>
            </a:r>
            <a:r>
              <a:rPr lang="ja-JP" altLang="en-US" dirty="0" smtClean="0"/>
              <a:t>サーバは</a:t>
            </a:r>
            <a:r>
              <a:rPr lang="en-US" altLang="ja-JP" dirty="0" smtClean="0"/>
              <a:t>iptables</a:t>
            </a:r>
            <a:r>
              <a:rPr lang="ja-JP" altLang="en-US" dirty="0" smtClean="0"/>
              <a:t>に</a:t>
            </a:r>
            <a:r>
              <a:rPr lang="en-US" altLang="ja-JP" dirty="0" smtClean="0"/>
              <a:t>NAPT</a:t>
            </a:r>
            <a:r>
              <a:rPr lang="ja-JP" altLang="en-US" dirty="0" smtClean="0"/>
              <a:t>ルールを追加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インスタンスに届いたパケット</a:t>
            </a:r>
            <a:r>
              <a:rPr lang="ja-JP" altLang="en-US" dirty="0" smtClean="0"/>
              <a:t>をポート番号に応じて各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に</a:t>
            </a:r>
            <a:r>
              <a:rPr kumimoji="1" lang="ja-JP" altLang="en-US" dirty="0" smtClean="0"/>
              <a:t>転送する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547664" y="3933056"/>
            <a:ext cx="7416824" cy="2736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Instance (131.206.0.1)</a:t>
            </a:r>
            <a:endParaRPr kumimoji="1" lang="en-US" altLang="ja-JP" dirty="0" smtClean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 smtClean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 smtClean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976156" y="4458302"/>
            <a:ext cx="1404156" cy="115212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App VM1</a:t>
            </a:r>
          </a:p>
          <a:p>
            <a:pPr algn="ctr"/>
            <a:r>
              <a:rPr lang="en-US" altLang="en-US" sz="1600" dirty="0" smtClean="0"/>
              <a:t>Web サーバ</a:t>
            </a:r>
          </a:p>
          <a:p>
            <a:pPr algn="ctr"/>
            <a:r>
              <a:rPr kumimoji="1" lang="en-US" altLang="ja-JP" sz="1100" dirty="0" smtClean="0"/>
              <a:t>192.168.122.10:80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7452320" y="4458302"/>
            <a:ext cx="1440160" cy="115212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App VM2</a:t>
            </a:r>
          </a:p>
          <a:p>
            <a:pPr algn="ctr"/>
            <a:r>
              <a:rPr kumimoji="1" lang="ja-JP" altLang="en-US" sz="1600" dirty="0" smtClean="0"/>
              <a:t>メールサーバ</a:t>
            </a:r>
            <a:endParaRPr kumimoji="1" lang="en-US" altLang="ja-JP" sz="1600" dirty="0" smtClean="0"/>
          </a:p>
          <a:p>
            <a:pPr algn="ctr"/>
            <a:r>
              <a:rPr lang="en-US" altLang="ja-JP" sz="1100" dirty="0" smtClean="0"/>
              <a:t>192.168.122.11:25</a:t>
            </a:r>
            <a:endParaRPr kumimoji="1" lang="en-US" altLang="ja-JP" sz="1100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4139952" y="4293096"/>
            <a:ext cx="1720064" cy="151216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OS</a:t>
            </a:r>
            <a:r>
              <a:rPr lang="ja-JP" altLang="en-US" dirty="0" smtClean="0">
                <a:solidFill>
                  <a:schemeClr val="bg1"/>
                </a:solidFill>
              </a:rPr>
              <a:t>サーバ</a:t>
            </a:r>
            <a:endParaRPr kumimoji="1" lang="ja-JP" altLang="en-US" dirty="0" smtClean="0">
              <a:solidFill>
                <a:schemeClr val="bg1"/>
              </a:solidFill>
            </a:endParaRPr>
          </a:p>
          <a:p>
            <a:pPr algn="ctr"/>
            <a:endParaRPr lang="en-US" altLang="ja-JP" sz="1600" dirty="0">
              <a:solidFill>
                <a:schemeClr val="bg1"/>
              </a:solidFill>
            </a:endParaRPr>
          </a:p>
          <a:p>
            <a:pPr algn="ctr"/>
            <a:endParaRPr lang="en-US" altLang="ja-JP" sz="1600" dirty="0" smtClean="0">
              <a:solidFill>
                <a:schemeClr val="bg1"/>
              </a:solidFill>
            </a:endParaRPr>
          </a:p>
          <a:p>
            <a:pPr algn="ctr"/>
            <a:endParaRPr lang="en-US" altLang="ja-JP" sz="1600" dirty="0">
              <a:solidFill>
                <a:schemeClr val="bg1"/>
              </a:solidFill>
            </a:endParaRPr>
          </a:p>
          <a:p>
            <a:pPr algn="ctr"/>
            <a:endParaRPr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496" y="5447483"/>
            <a:ext cx="1123164" cy="33838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n-ea"/>
                <a:cs typeface="ヒラギノ角ゴ Pro W3"/>
              </a:rPr>
              <a:t>クライアント</a:t>
            </a:r>
            <a:endParaRPr kumimoji="1" lang="ja-JP" altLang="en-US" sz="1200" b="1" dirty="0">
              <a:solidFill>
                <a:schemeClr val="tx1"/>
              </a:solidFill>
              <a:latin typeface="+mn-ea"/>
              <a:cs typeface="ヒラギノ角ゴ Pro W3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83968" y="5085184"/>
            <a:ext cx="1404156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NAPT</a:t>
            </a:r>
          </a:p>
          <a:p>
            <a:pPr algn="ctr"/>
            <a:r>
              <a:rPr kumimoji="1" lang="ja-JP" altLang="en-US" sz="1600" dirty="0" smtClean="0"/>
              <a:t>管理スレッド</a:t>
            </a:r>
            <a:endParaRPr kumimoji="1" lang="ja-JP" altLang="en-US" sz="1600" dirty="0"/>
          </a:p>
        </p:txBody>
      </p:sp>
      <p:sp>
        <p:nvSpPr>
          <p:cNvPr id="33" name="正方形/長方形 32"/>
          <p:cNvSpPr/>
          <p:nvPr/>
        </p:nvSpPr>
        <p:spPr>
          <a:xfrm>
            <a:off x="1763688" y="4221088"/>
            <a:ext cx="2160240" cy="1627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iptables</a:t>
            </a:r>
            <a:endParaRPr kumimoji="1" lang="en-US" altLang="ja-JP" sz="2000" dirty="0" smtClean="0"/>
          </a:p>
          <a:p>
            <a:pPr algn="ctr"/>
            <a:endParaRPr lang="en-US" altLang="ja-JP" sz="2000" dirty="0"/>
          </a:p>
          <a:p>
            <a:pPr algn="ctr"/>
            <a:endParaRPr kumimoji="1" lang="en-US" altLang="ja-JP" sz="1600" dirty="0" smtClean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 smtClean="0"/>
          </a:p>
          <a:p>
            <a:pPr algn="ctr"/>
            <a:endParaRPr kumimoji="1" lang="ja-JP" altLang="en-US" sz="1600" dirty="0"/>
          </a:p>
        </p:txBody>
      </p:sp>
      <p:cxnSp>
        <p:nvCxnSpPr>
          <p:cNvPr id="35" name="カギ線コネクタ 34"/>
          <p:cNvCxnSpPr>
            <a:stCxn id="5" idx="2"/>
            <a:endCxn id="32" idx="2"/>
          </p:cNvCxnSpPr>
          <p:nvPr/>
        </p:nvCxnSpPr>
        <p:spPr>
          <a:xfrm rot="5400000">
            <a:off x="5806731" y="4789745"/>
            <a:ext cx="50818" cy="1692188"/>
          </a:xfrm>
          <a:prstGeom prst="bentConnector3">
            <a:avLst>
              <a:gd name="adj1" fmla="val 141697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788024" y="6314627"/>
            <a:ext cx="206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待受ポートの通知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1819504" y="4552394"/>
            <a:ext cx="2049456" cy="3167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80 : 192.168.122.10:80</a:t>
            </a:r>
            <a:endParaRPr kumimoji="1" lang="ja-JP" altLang="en-US" sz="1400" dirty="0"/>
          </a:p>
        </p:txBody>
      </p:sp>
      <p:cxnSp>
        <p:nvCxnSpPr>
          <p:cNvPr id="42" name="直線矢印コネクタ 41"/>
          <p:cNvCxnSpPr>
            <a:stCxn id="32" idx="1"/>
            <a:endCxn id="39" idx="2"/>
          </p:cNvCxnSpPr>
          <p:nvPr/>
        </p:nvCxnSpPr>
        <p:spPr>
          <a:xfrm rot="10800000">
            <a:off x="2844232" y="4869160"/>
            <a:ext cx="1439736" cy="50405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1763688" y="487090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ルールの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追加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9512" y="4221088"/>
            <a:ext cx="121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131</a:t>
            </a:r>
            <a:r>
              <a:rPr kumimoji="1" lang="en-US" altLang="ja-JP" sz="1200" dirty="0" smtClean="0"/>
              <a:t>.206.0.1:80</a:t>
            </a:r>
            <a:endParaRPr kumimoji="1" lang="ja-JP" altLang="en-US" sz="1200" dirty="0"/>
          </a:p>
        </p:txBody>
      </p:sp>
      <p:cxnSp>
        <p:nvCxnSpPr>
          <p:cNvPr id="51" name="カギ線コネクタ 50"/>
          <p:cNvCxnSpPr>
            <a:stCxn id="39" idx="3"/>
            <a:endCxn id="5" idx="2"/>
          </p:cNvCxnSpPr>
          <p:nvPr/>
        </p:nvCxnSpPr>
        <p:spPr>
          <a:xfrm>
            <a:off x="3868960" y="4710777"/>
            <a:ext cx="2809274" cy="899653"/>
          </a:xfrm>
          <a:prstGeom prst="bentConnector4">
            <a:avLst>
              <a:gd name="adj1" fmla="val 5286"/>
              <a:gd name="adj2" fmla="val 19843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5293821" y="616530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転送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80112" y="6309320"/>
            <a:ext cx="2108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待受</a:t>
            </a:r>
            <a:r>
              <a:rPr kumimoji="1" lang="ja-JP" altLang="en-US" dirty="0" smtClean="0"/>
              <a:t>ポートの通知</a:t>
            </a:r>
            <a:endParaRPr kumimoji="1" lang="ja-JP" altLang="en-US" dirty="0"/>
          </a:p>
        </p:txBody>
      </p:sp>
      <p:cxnSp>
        <p:nvCxnSpPr>
          <p:cNvPr id="58" name="カギ線コネクタ 57"/>
          <p:cNvCxnSpPr>
            <a:stCxn id="6" idx="2"/>
            <a:endCxn id="32" idx="2"/>
          </p:cNvCxnSpPr>
          <p:nvPr/>
        </p:nvCxnSpPr>
        <p:spPr>
          <a:xfrm rot="5400000">
            <a:off x="6553814" y="4042662"/>
            <a:ext cx="50818" cy="3186354"/>
          </a:xfrm>
          <a:prstGeom prst="bentConnector3">
            <a:avLst>
              <a:gd name="adj1" fmla="val 141169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1823654" y="5128458"/>
            <a:ext cx="2045306" cy="3167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25</a:t>
            </a:r>
            <a:r>
              <a:rPr kumimoji="1" lang="en-US" altLang="ja-JP" sz="1400" dirty="0" smtClean="0"/>
              <a:t> : 192.168.122.11:25</a:t>
            </a:r>
            <a:endParaRPr kumimoji="1" lang="ja-JP" altLang="en-US" sz="1400" dirty="0"/>
          </a:p>
        </p:txBody>
      </p:sp>
      <p:cxnSp>
        <p:nvCxnSpPr>
          <p:cNvPr id="60" name="直線矢印コネクタ 59"/>
          <p:cNvCxnSpPr>
            <a:stCxn id="32" idx="1"/>
            <a:endCxn id="59" idx="2"/>
          </p:cNvCxnSpPr>
          <p:nvPr/>
        </p:nvCxnSpPr>
        <p:spPr>
          <a:xfrm rot="10800000" flipV="1">
            <a:off x="2846308" y="5373216"/>
            <a:ext cx="1437661" cy="72008"/>
          </a:xfrm>
          <a:prstGeom prst="bentConnector4">
            <a:avLst>
              <a:gd name="adj1" fmla="val 18495"/>
              <a:gd name="adj2" fmla="val 45389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197477" y="54359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追加</a:t>
            </a:r>
            <a:endParaRPr kumimoji="1" lang="ja-JP" altLang="en-US" dirty="0"/>
          </a:p>
        </p:txBody>
      </p:sp>
      <p:cxnSp>
        <p:nvCxnSpPr>
          <p:cNvPr id="62" name="カギ線コネクタ 61"/>
          <p:cNvCxnSpPr>
            <a:endCxn id="39" idx="1"/>
          </p:cNvCxnSpPr>
          <p:nvPr/>
        </p:nvCxnSpPr>
        <p:spPr>
          <a:xfrm flipV="1">
            <a:off x="981885" y="4710777"/>
            <a:ext cx="837619" cy="356152"/>
          </a:xfrm>
          <a:prstGeom prst="bentConnector3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図形グループ 25"/>
          <p:cNvGrpSpPr/>
          <p:nvPr/>
        </p:nvGrpSpPr>
        <p:grpSpPr>
          <a:xfrm>
            <a:off x="251520" y="4561731"/>
            <a:ext cx="744868" cy="852756"/>
            <a:chOff x="7812360" y="2492896"/>
            <a:chExt cx="936104" cy="1071692"/>
          </a:xfrm>
        </p:grpSpPr>
        <p:sp>
          <p:nvSpPr>
            <p:cNvPr id="27" name="正方形/長方形 26"/>
            <p:cNvSpPr/>
            <p:nvPr/>
          </p:nvSpPr>
          <p:spPr>
            <a:xfrm>
              <a:off x="7812360" y="2492896"/>
              <a:ext cx="936104" cy="648072"/>
            </a:xfrm>
            <a:prstGeom prst="rect">
              <a:avLst/>
            </a:prstGeom>
            <a:solidFill>
              <a:schemeClr val="bg1"/>
            </a:solidFill>
            <a:ln w="139700" cmpd="sng">
              <a:solidFill>
                <a:schemeClr val="accent5"/>
              </a:solidFill>
              <a:miter lim="800000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7905907" y="3247669"/>
              <a:ext cx="720080" cy="12357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台形 28"/>
            <p:cNvSpPr/>
            <p:nvPr/>
          </p:nvSpPr>
          <p:spPr>
            <a:xfrm>
              <a:off x="7812360" y="3394771"/>
              <a:ext cx="936104" cy="169817"/>
            </a:xfrm>
            <a:prstGeom prst="trapezoid">
              <a:avLst/>
            </a:prstGeom>
            <a:solidFill>
              <a:srgbClr val="3598DB"/>
            </a:solidFill>
            <a:ln>
              <a:solidFill>
                <a:srgbClr val="3598D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NAPT</a:t>
            </a:r>
            <a:r>
              <a:rPr kumimoji="1" lang="ja-JP" altLang="en-US" dirty="0" smtClean="0"/>
              <a:t>ルールの管理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911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6" grpId="0"/>
      <p:bldP spid="36" grpId="1"/>
      <p:bldP spid="39" grpId="0" animBg="1"/>
      <p:bldP spid="43" grpId="0"/>
      <p:bldP spid="43" grpId="1"/>
      <p:bldP spid="47" grpId="0"/>
      <p:bldP spid="52" grpId="0"/>
      <p:bldP spid="56" grpId="0"/>
      <p:bldP spid="56" grpId="1"/>
      <p:bldP spid="59" grpId="0" animBg="1"/>
      <p:bldP spid="61" grpId="0"/>
      <p:bldP spid="6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FlexCapsule</a:t>
            </a:r>
            <a:r>
              <a:rPr lang="ja-JP" altLang="en-US" dirty="0" smtClean="0"/>
              <a:t>の性能を確かめる実験を行った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 VM</a:t>
            </a:r>
            <a:r>
              <a:rPr lang="ja-JP" altLang="en-US" dirty="0" smtClean="0"/>
              <a:t>のマイグレーション性能を測定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アプリケーション性能を測定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fork</a:t>
            </a:r>
            <a:r>
              <a:rPr lang="ja-JP" altLang="en-US" dirty="0" smtClean="0"/>
              <a:t>関数、</a:t>
            </a:r>
            <a:r>
              <a:rPr lang="en-US" altLang="ja-JP" dirty="0" smtClean="0"/>
              <a:t>listen</a:t>
            </a:r>
            <a:r>
              <a:rPr lang="ja-JP" altLang="en-US" dirty="0" smtClean="0"/>
              <a:t>関数の性能を測定</a:t>
            </a:r>
            <a:endParaRPr lang="en-US" altLang="ja-JP" dirty="0" smtClean="0"/>
          </a:p>
          <a:p>
            <a:r>
              <a:rPr lang="ja-JP" altLang="en-US" dirty="0" smtClean="0"/>
              <a:t>比較対象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 VM (Mini-OS/OSv)</a:t>
            </a:r>
            <a:r>
              <a:rPr lang="ja-JP" altLang="en-US" dirty="0" smtClean="0"/>
              <a:t>、</a:t>
            </a:r>
            <a:r>
              <a:rPr lang="en-US" altLang="ja-JP" dirty="0" smtClean="0"/>
              <a:t>Linux (PV/HVM)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16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487414"/>
              </p:ext>
            </p:extLst>
          </p:nvPr>
        </p:nvGraphicFramePr>
        <p:xfrm>
          <a:off x="360040" y="4581128"/>
          <a:ext cx="2987824" cy="173735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835696"/>
                <a:gridCol w="1152128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物理マシン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</a:tr>
              <a:tr h="41528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Intel Xeon 3.70GHz×4</a:t>
                      </a:r>
                    </a:p>
                  </a:txBody>
                  <a:tcPr/>
                </a:tc>
              </a:tr>
              <a:tr h="18515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メモリ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8GB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5570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仮想化ソフトウェア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Xen 4.2.2</a:t>
                      </a:r>
                    </a:p>
                  </a:txBody>
                  <a:tcPr/>
                </a:tc>
              </a:tr>
              <a:tr h="25570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管理</a:t>
                      </a:r>
                      <a:r>
                        <a:rPr kumimoji="1" lang="en-US" altLang="ja-JP" sz="1400" dirty="0" smtClean="0"/>
                        <a:t>VM</a:t>
                      </a:r>
                      <a:r>
                        <a:rPr kumimoji="1" lang="ja-JP" altLang="en-US" sz="1400" dirty="0" smtClean="0"/>
                        <a:t>の</a:t>
                      </a:r>
                      <a:r>
                        <a:rPr kumimoji="1" lang="en-US" altLang="ja-JP" sz="1400" dirty="0" smtClean="0"/>
                        <a:t>OS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Linux 3.13.0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61725"/>
              </p:ext>
            </p:extLst>
          </p:nvPr>
        </p:nvGraphicFramePr>
        <p:xfrm>
          <a:off x="3491880" y="4581128"/>
          <a:ext cx="3024336" cy="152399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800200"/>
                <a:gridCol w="1224136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インスタンス</a:t>
                      </a:r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2240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CPU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 vCPU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724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メモリ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1GB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16078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仮想化ソフトウェア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Xen 4.2.2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16078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管理</a:t>
                      </a:r>
                      <a:r>
                        <a:rPr kumimoji="1" lang="en-US" altLang="ja-JP" sz="1400" dirty="0" smtClean="0"/>
                        <a:t>VM</a:t>
                      </a:r>
                      <a:r>
                        <a:rPr kumimoji="1" lang="ja-JP" altLang="en-US" sz="1400" dirty="0" smtClean="0"/>
                        <a:t>の</a:t>
                      </a:r>
                      <a:r>
                        <a:rPr kumimoji="1" lang="en-US" altLang="ja-JP" sz="1400" dirty="0" smtClean="0"/>
                        <a:t>OS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Linux 3.13.0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821409"/>
              </p:ext>
            </p:extLst>
          </p:nvPr>
        </p:nvGraphicFramePr>
        <p:xfrm>
          <a:off x="6660232" y="4581128"/>
          <a:ext cx="2160240" cy="152399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008112"/>
                <a:gridCol w="1152128"/>
              </a:tblGrid>
              <a:tr h="23763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App VM</a:t>
                      </a:r>
                      <a:endParaRPr kumimoji="1" lang="ja-JP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218387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CPU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 </a:t>
                      </a:r>
                      <a:r>
                        <a:rPr kumimoji="1" lang="en-US" altLang="ja-JP" sz="1400" dirty="0" err="1" smtClean="0"/>
                        <a:t>vCPU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1838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メモリ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4〜256MB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18387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OSv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v0.21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25589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Mini-OS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Xen 4.2.2</a:t>
                      </a:r>
                      <a:r>
                        <a:rPr kumimoji="1" lang="ja-JP" altLang="en-US" sz="1400" dirty="0" smtClean="0"/>
                        <a:t>版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680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マイグレーション時間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App VM (Mini-OS)</a:t>
            </a:r>
            <a:r>
              <a:rPr lang="en-US" altLang="ja-JP" dirty="0"/>
              <a:t> </a:t>
            </a:r>
            <a:r>
              <a:rPr lang="en-US" altLang="ja-JP" dirty="0" smtClean="0"/>
              <a:t>vs. Linux VM (PV)</a:t>
            </a:r>
          </a:p>
          <a:p>
            <a:pPr lvl="1"/>
            <a:r>
              <a:rPr lang="ja-JP" altLang="en-US" dirty="0" smtClean="0"/>
              <a:t>必要最小メモリが小さい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の方が短くできる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同じメモリサイズでは</a:t>
            </a:r>
            <a:r>
              <a:rPr lang="en-US" altLang="ja-JP" dirty="0" smtClean="0"/>
              <a:t>Linux VM</a:t>
            </a:r>
            <a:r>
              <a:rPr lang="ja-JP" altLang="en-US" dirty="0" smtClean="0"/>
              <a:t>の方が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秒短い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OS</a:t>
            </a:r>
            <a:r>
              <a:rPr lang="ja-JP" altLang="en-US" dirty="0" smtClean="0"/>
              <a:t>サスペンドの処理の違いではない</a:t>
            </a:r>
            <a:endParaRPr lang="en-US" altLang="ja-JP" dirty="0" smtClean="0"/>
          </a:p>
          <a:p>
            <a:r>
              <a:rPr lang="en-US" altLang="ja-JP" dirty="0" smtClean="0"/>
              <a:t>App VM (</a:t>
            </a:r>
            <a:r>
              <a:rPr lang="en-US" altLang="ja-JP" dirty="0" err="1" smtClean="0"/>
              <a:t>OSv</a:t>
            </a:r>
            <a:r>
              <a:rPr lang="en-US" altLang="ja-JP" dirty="0" smtClean="0"/>
              <a:t>) vs. Linux VM (HVM)</a:t>
            </a:r>
          </a:p>
          <a:p>
            <a:pPr lvl="1"/>
            <a:r>
              <a:rPr lang="en-US" altLang="ja-JP" dirty="0" smtClean="0"/>
              <a:t>App VM</a:t>
            </a:r>
            <a:r>
              <a:rPr lang="ja-JP" altLang="en-US" dirty="0" smtClean="0"/>
              <a:t>はより短時間でマイグレーション可能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17</a:t>
            </a:fld>
            <a:endParaRPr kumimoji="1" lang="ja-JP" altLang="en-US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676252"/>
              </p:ext>
            </p:extLst>
          </p:nvPr>
        </p:nvGraphicFramePr>
        <p:xfrm>
          <a:off x="251520" y="3921478"/>
          <a:ext cx="8568952" cy="2936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5413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ダウンタイム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App VM</a:t>
            </a:r>
            <a:r>
              <a:rPr lang="ja-JP" altLang="en-US" dirty="0" smtClean="0"/>
              <a:t>のほうがダウンタイムが短い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 </a:t>
            </a:r>
            <a:r>
              <a:rPr lang="en-US" altLang="ja-JP" dirty="0"/>
              <a:t>VM (Mini-OS</a:t>
            </a:r>
            <a:r>
              <a:rPr lang="en-US" altLang="ja-JP" dirty="0" smtClean="0"/>
              <a:t>)</a:t>
            </a:r>
            <a:r>
              <a:rPr lang="en-US" altLang="ja-JP" dirty="0"/>
              <a:t> </a:t>
            </a:r>
            <a:r>
              <a:rPr lang="en-US" altLang="ja-JP" dirty="0" smtClean="0"/>
              <a:t>vs. Linux </a:t>
            </a:r>
            <a:r>
              <a:rPr lang="en-US" altLang="ja-JP" dirty="0"/>
              <a:t>VM (PV)</a:t>
            </a:r>
          </a:p>
          <a:p>
            <a:pPr lvl="2"/>
            <a:r>
              <a:rPr lang="en-US" altLang="ja-JP" dirty="0" smtClean="0"/>
              <a:t>App VM</a:t>
            </a:r>
            <a:r>
              <a:rPr lang="ja-JP" altLang="en-US" dirty="0" smtClean="0"/>
              <a:t>が</a:t>
            </a:r>
            <a:r>
              <a:rPr lang="en-US" altLang="ja-JP" dirty="0" smtClean="0"/>
              <a:t>5〜16</a:t>
            </a:r>
            <a:r>
              <a:rPr lang="ja-JP" altLang="en-US" dirty="0" smtClean="0"/>
              <a:t>ミリ秒</a:t>
            </a:r>
            <a:r>
              <a:rPr lang="ja-JP" altLang="en-US" dirty="0"/>
              <a:t>短い</a:t>
            </a:r>
            <a:endParaRPr lang="en-US" altLang="ja-JP" dirty="0" smtClean="0"/>
          </a:p>
          <a:p>
            <a:pPr lvl="1"/>
            <a:r>
              <a:rPr lang="en-US" altLang="ja-JP" dirty="0"/>
              <a:t>App VM (</a:t>
            </a:r>
            <a:r>
              <a:rPr lang="en-US" altLang="ja-JP" dirty="0" err="1" smtClean="0"/>
              <a:t>OSv</a:t>
            </a:r>
            <a:r>
              <a:rPr lang="en-US" altLang="ja-JP" dirty="0" smtClean="0"/>
              <a:t>)</a:t>
            </a:r>
            <a:r>
              <a:rPr lang="en-US" altLang="ja-JP" dirty="0"/>
              <a:t> </a:t>
            </a:r>
            <a:r>
              <a:rPr lang="en-US" altLang="ja-JP" dirty="0" smtClean="0"/>
              <a:t>vs. Linux </a:t>
            </a:r>
            <a:r>
              <a:rPr lang="en-US" altLang="ja-JP" dirty="0"/>
              <a:t>VM (HVM)</a:t>
            </a:r>
          </a:p>
          <a:p>
            <a:pPr lvl="2"/>
            <a:r>
              <a:rPr kumimoji="1" lang="en-US" altLang="ja-JP" dirty="0" smtClean="0"/>
              <a:t>App VM</a:t>
            </a:r>
            <a:r>
              <a:rPr kumimoji="1" lang="ja-JP" altLang="en-US" dirty="0" smtClean="0"/>
              <a:t>が</a:t>
            </a:r>
            <a:r>
              <a:rPr lang="en-US" altLang="ja-JP" dirty="0" smtClean="0"/>
              <a:t>153〜161</a:t>
            </a:r>
            <a:r>
              <a:rPr lang="ja-JP" altLang="en-US" dirty="0" smtClean="0"/>
              <a:t>ミリ秒短い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091716"/>
              </p:ext>
            </p:extLst>
          </p:nvPr>
        </p:nvGraphicFramePr>
        <p:xfrm>
          <a:off x="395536" y="3717032"/>
          <a:ext cx="828092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121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アプリケーション性能の測定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インスタンス性能がアプリケーション性能に及ぼす影響を調べた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インスタンスの</a:t>
            </a:r>
            <a:r>
              <a:rPr lang="en-US" altLang="ja-JP" dirty="0" smtClean="0"/>
              <a:t>CPU</a:t>
            </a:r>
            <a:r>
              <a:rPr lang="ja-JP" altLang="en-US" dirty="0" smtClean="0"/>
              <a:t>性能を変化させながら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内で</a:t>
            </a:r>
            <a:r>
              <a:rPr lang="en-US" altLang="ja-JP" dirty="0" smtClean="0"/>
              <a:t>Dhrystone</a:t>
            </a:r>
            <a:r>
              <a:rPr lang="ja-JP" altLang="en-US" dirty="0" smtClean="0"/>
              <a:t>ベンチマークを実行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インスタンス性能に応じて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の性能も変化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スケールアップ・スケールダウンが可能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307487"/>
              </p:ext>
            </p:extLst>
          </p:nvPr>
        </p:nvGraphicFramePr>
        <p:xfrm>
          <a:off x="1835696" y="4029811"/>
          <a:ext cx="5976664" cy="2828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38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IaaS</a:t>
            </a:r>
            <a:r>
              <a:rPr kumimoji="1" lang="ja-JP" altLang="en-US" dirty="0" smtClean="0"/>
              <a:t>型クラウドにおけるコスト削減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ユーザにインスタンス</a:t>
            </a:r>
            <a:r>
              <a:rPr kumimoji="1" lang="en-US" altLang="ja-JP" dirty="0" smtClean="0"/>
              <a:t>(VM)</a:t>
            </a:r>
            <a:r>
              <a:rPr kumimoji="1" lang="ja-JP" altLang="en-US" dirty="0" smtClean="0"/>
              <a:t>を提供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インスタンスの台数・</a:t>
            </a:r>
            <a:r>
              <a:rPr lang="en-US" altLang="en-US" dirty="0" smtClean="0"/>
              <a:t>タイプ</a:t>
            </a:r>
            <a:r>
              <a:rPr lang="ja-JP" altLang="en-US" dirty="0" smtClean="0"/>
              <a:t>などに対して課金</a:t>
            </a:r>
            <a:endParaRPr lang="en-US" altLang="ja-JP" dirty="0" smtClean="0"/>
          </a:p>
          <a:p>
            <a:r>
              <a:rPr lang="ja-JP" altLang="en-US" dirty="0" smtClean="0"/>
              <a:t>コスト削減のためにはインスタンス構成を最適化する必要がある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常に必要最低限のインスタンスだけを利用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インスタンスに必要な性能は変化し続ける</a:t>
            </a:r>
            <a:endParaRPr lang="en-US" altLang="ja-JP" dirty="0" smtClean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72200" y="4293096"/>
            <a:ext cx="2907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価格例</a:t>
            </a:r>
            <a:r>
              <a:rPr kumimoji="1" lang="en-US" altLang="ja-JP" sz="1400" dirty="0" smtClean="0"/>
              <a:t> : Amazon EC2 </a:t>
            </a:r>
            <a:r>
              <a:rPr kumimoji="1" lang="en-US" altLang="ja-JP" sz="1200" dirty="0" smtClean="0"/>
              <a:t>T2</a:t>
            </a:r>
            <a:r>
              <a:rPr kumimoji="1" lang="ja-JP" altLang="en-US" sz="1400" dirty="0" smtClean="0"/>
              <a:t>シリーズ</a:t>
            </a:r>
            <a:endParaRPr kumimoji="1" lang="ja-JP" altLang="en-US" sz="1400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36385"/>
              </p:ext>
            </p:extLst>
          </p:nvPr>
        </p:nvGraphicFramePr>
        <p:xfrm>
          <a:off x="6489766" y="4581128"/>
          <a:ext cx="2621555" cy="1554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515099"/>
                <a:gridCol w="561363"/>
                <a:gridCol w="608989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モデル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CPU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Mem</a:t>
                      </a:r>
                    </a:p>
                    <a:p>
                      <a:pPr algn="ctr"/>
                      <a:r>
                        <a:rPr kumimoji="1" lang="en-US" altLang="ja-JP" sz="1200" dirty="0" smtClean="0"/>
                        <a:t>(GiB)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価格</a:t>
                      </a:r>
                      <a:r>
                        <a:rPr kumimoji="1" lang="en-US" altLang="ja-JP" sz="1200" dirty="0" smtClean="0"/>
                        <a:t>($/hr.)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188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t2.micro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0.013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325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t2.small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0.026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4628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t2.medium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0.052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t2.large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0.104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雲 33"/>
          <p:cNvSpPr/>
          <p:nvPr/>
        </p:nvSpPr>
        <p:spPr>
          <a:xfrm>
            <a:off x="2123728" y="4452079"/>
            <a:ext cx="4104456" cy="1224136"/>
          </a:xfrm>
          <a:prstGeom prst="cloud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1331640" y="4812119"/>
            <a:ext cx="961791" cy="318052"/>
          </a:xfrm>
          <a:prstGeom prst="rightArrow">
            <a:avLst>
              <a:gd name="adj1" fmla="val 42085"/>
              <a:gd name="adj2" fmla="val 52463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algn="ctr"/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algn="ctr"/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algn="ctr"/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algn="ctr"/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555776" y="4344235"/>
            <a:ext cx="1021227" cy="11589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rgbClr val="34495E"/>
                </a:solidFill>
                <a:ea typeface="ヒラギノ角ゴ Pro W3"/>
                <a:cs typeface="ヒラギノ角ゴ Pro W3"/>
              </a:rPr>
              <a:t>Instance1</a:t>
            </a:r>
            <a:endParaRPr kumimoji="1" lang="en-US" altLang="ja-JP" sz="1400" b="1" dirty="0" smtClean="0">
              <a:solidFill>
                <a:srgbClr val="34495E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sz="1400" b="1" dirty="0">
              <a:solidFill>
                <a:srgbClr val="34495E"/>
              </a:solidFill>
              <a:ea typeface="ヒラギノ角ゴ Pro W3"/>
              <a:cs typeface="ヒラギノ角ゴ Pro W3"/>
            </a:endParaRPr>
          </a:p>
          <a:p>
            <a:pPr algn="ctr"/>
            <a:endParaRPr kumimoji="1" lang="en-US" altLang="ja-JP" sz="1400" b="1" dirty="0" smtClean="0">
              <a:solidFill>
                <a:srgbClr val="34495E"/>
              </a:solidFill>
              <a:ea typeface="ヒラギノ角ゴ Pro W3"/>
              <a:cs typeface="ヒラギノ角ゴ Pro W3"/>
            </a:endParaRPr>
          </a:p>
          <a:p>
            <a:pPr algn="ctr"/>
            <a:endParaRPr kumimoji="1" lang="en-US" altLang="ja-JP" sz="1400" b="1" dirty="0" smtClean="0">
              <a:solidFill>
                <a:srgbClr val="34495E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662449" y="4344235"/>
            <a:ext cx="1027008" cy="11608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 smtClean="0">
                <a:solidFill>
                  <a:srgbClr val="34495E"/>
                </a:solidFill>
                <a:ea typeface="ヒラギノ角ゴ Pro W3"/>
                <a:cs typeface="ヒラギノ角ゴ Pro W3"/>
              </a:rPr>
              <a:t>Instance2</a:t>
            </a:r>
            <a:endParaRPr lang="en-US" altLang="ja-JP" sz="1400" b="1" dirty="0" smtClean="0">
              <a:solidFill>
                <a:srgbClr val="34495E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sz="1400" b="1" dirty="0">
              <a:solidFill>
                <a:srgbClr val="34495E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sz="1400" b="1" dirty="0" smtClean="0">
              <a:solidFill>
                <a:srgbClr val="34495E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sz="1600" b="1" dirty="0">
              <a:solidFill>
                <a:srgbClr val="282828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814577" y="4344235"/>
            <a:ext cx="1004548" cy="116354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ea typeface="ヒラギノ角ゴ Pro W3"/>
                <a:cs typeface="ヒラギノ角ゴ Pro W3"/>
              </a:rPr>
              <a:t>Instance</a:t>
            </a: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ea typeface="ヒラギノ角ゴ Pro W3"/>
                <a:cs typeface="ヒラギノ角ゴ Pro W3"/>
              </a:rPr>
              <a:t>3</a:t>
            </a:r>
            <a:endParaRPr lang="en-US" altLang="ja-JP" sz="1400" b="1" dirty="0" smtClean="0">
              <a:solidFill>
                <a:schemeClr val="tx1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sz="1400" b="1" dirty="0" smtClean="0">
              <a:solidFill>
                <a:schemeClr val="tx1"/>
              </a:solidFill>
              <a:ea typeface="ヒラギノ角ゴ Pro W3"/>
              <a:cs typeface="ヒラギノ角ゴ Pro W3"/>
            </a:endParaRPr>
          </a:p>
          <a:p>
            <a:pPr algn="ctr"/>
            <a:endParaRPr lang="en-US" altLang="ja-JP" b="1" dirty="0" smtClean="0">
              <a:solidFill>
                <a:srgbClr val="282828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642125" y="4848291"/>
            <a:ext cx="868046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Web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97872" y="4320638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インターネット</a:t>
            </a:r>
            <a:endParaRPr kumimoji="1" lang="en-US" altLang="ja-JP" sz="1400" b="1" dirty="0" smtClean="0"/>
          </a:p>
          <a:p>
            <a:r>
              <a:rPr kumimoji="1" lang="ja-JP" altLang="en-US" sz="1400" b="1" dirty="0" smtClean="0"/>
              <a:t>経由で</a:t>
            </a:r>
            <a:r>
              <a:rPr lang="ja-JP" altLang="en-US" sz="1400" b="1" dirty="0" smtClean="0"/>
              <a:t>アクセス</a:t>
            </a:r>
            <a:endParaRPr kumimoji="1" lang="ja-JP" altLang="en-US" sz="1400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3722245" y="4848291"/>
            <a:ext cx="904147" cy="576064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App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4874373" y="4848291"/>
            <a:ext cx="876077" cy="576064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DB</a:t>
            </a:r>
          </a:p>
          <a:p>
            <a:pPr algn="ctr"/>
            <a:r>
              <a:rPr lang="ja-JP" altLang="en-US" dirty="0" smtClean="0"/>
              <a:t>サーバ</a:t>
            </a:r>
            <a:endParaRPr kumimoji="1" lang="ja-JP" altLang="en-US" dirty="0"/>
          </a:p>
        </p:txBody>
      </p:sp>
      <p:grpSp>
        <p:nvGrpSpPr>
          <p:cNvPr id="50" name="グループ化 24"/>
          <p:cNvGrpSpPr/>
          <p:nvPr/>
        </p:nvGrpSpPr>
        <p:grpSpPr>
          <a:xfrm>
            <a:off x="451754" y="4944288"/>
            <a:ext cx="341541" cy="487609"/>
            <a:chOff x="115567" y="3361823"/>
            <a:chExt cx="592190" cy="845453"/>
          </a:xfrm>
        </p:grpSpPr>
        <p:sp>
          <p:nvSpPr>
            <p:cNvPr id="51" name="円/楕円 50"/>
            <p:cNvSpPr/>
            <p:nvPr/>
          </p:nvSpPr>
          <p:spPr>
            <a:xfrm>
              <a:off x="179512" y="3361823"/>
              <a:ext cx="464300" cy="4643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片側の 2 つの角を丸めた四角形 51"/>
            <p:cNvSpPr/>
            <p:nvPr/>
          </p:nvSpPr>
          <p:spPr>
            <a:xfrm>
              <a:off x="115567" y="3856824"/>
              <a:ext cx="592190" cy="350452"/>
            </a:xfrm>
            <a:prstGeom prst="round2SameRect">
              <a:avLst>
                <a:gd name="adj1" fmla="val 50000"/>
                <a:gd name="adj2" fmla="val 26280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>
              <a:outerShdw dist="25400" dir="5400000" algn="tl" rotWithShape="0">
                <a:schemeClr val="accent2"/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" name="図形グループ 52"/>
          <p:cNvGrpSpPr/>
          <p:nvPr/>
        </p:nvGrpSpPr>
        <p:grpSpPr>
          <a:xfrm>
            <a:off x="1475656" y="5554450"/>
            <a:ext cx="3960440" cy="1368152"/>
            <a:chOff x="1907704" y="4005064"/>
            <a:chExt cx="3960440" cy="1368152"/>
          </a:xfrm>
        </p:grpSpPr>
        <p:graphicFrame>
          <p:nvGraphicFramePr>
            <p:cNvPr id="54" name="グラフ 5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9318712"/>
                </p:ext>
              </p:extLst>
            </p:nvPr>
          </p:nvGraphicFramePr>
          <p:xfrm>
            <a:off x="1907704" y="4005064"/>
            <a:ext cx="3960440" cy="13681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55" name="直線矢印コネクタ 54"/>
            <p:cNvCxnSpPr/>
            <p:nvPr/>
          </p:nvCxnSpPr>
          <p:spPr>
            <a:xfrm flipV="1">
              <a:off x="2193641" y="4077072"/>
              <a:ext cx="2095" cy="976480"/>
            </a:xfrm>
            <a:prstGeom prst="straightConnector1">
              <a:avLst/>
            </a:prstGeom>
            <a:ln w="19050" cmpd="sng">
              <a:solidFill>
                <a:srgbClr val="34495E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>
              <a:off x="2195289" y="5044764"/>
              <a:ext cx="3672855" cy="0"/>
            </a:xfrm>
            <a:prstGeom prst="straightConnector1">
              <a:avLst/>
            </a:prstGeom>
            <a:ln w="19050" cmpd="sng">
              <a:solidFill>
                <a:srgbClr val="34495E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図形グループ 56"/>
          <p:cNvGrpSpPr/>
          <p:nvPr/>
        </p:nvGrpSpPr>
        <p:grpSpPr>
          <a:xfrm>
            <a:off x="4139952" y="5812663"/>
            <a:ext cx="1368152" cy="430887"/>
            <a:chOff x="-1976013" y="4293096"/>
            <a:chExt cx="1368152" cy="430887"/>
          </a:xfrm>
        </p:grpSpPr>
        <p:sp>
          <p:nvSpPr>
            <p:cNvPr id="58" name="正方形/長方形 57"/>
            <p:cNvSpPr/>
            <p:nvPr/>
          </p:nvSpPr>
          <p:spPr>
            <a:xfrm>
              <a:off x="-1976013" y="4329184"/>
              <a:ext cx="1152128" cy="3395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9" name="図形グループ 58"/>
            <p:cNvGrpSpPr/>
            <p:nvPr/>
          </p:nvGrpSpPr>
          <p:grpSpPr>
            <a:xfrm>
              <a:off x="-1933866" y="4293096"/>
              <a:ext cx="1326005" cy="430887"/>
              <a:chOff x="2170590" y="4040439"/>
              <a:chExt cx="1326005" cy="430887"/>
            </a:xfrm>
          </p:grpSpPr>
          <p:cxnSp>
            <p:nvCxnSpPr>
              <p:cNvPr id="60" name="直線コネクタ 59"/>
              <p:cNvCxnSpPr/>
              <p:nvPr/>
            </p:nvCxnSpPr>
            <p:spPr>
              <a:xfrm>
                <a:off x="2170590" y="4243888"/>
                <a:ext cx="101869" cy="0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テキスト ボックス 60"/>
              <p:cNvSpPr txBox="1"/>
              <p:nvPr/>
            </p:nvSpPr>
            <p:spPr>
              <a:xfrm>
                <a:off x="2200451" y="4040439"/>
                <a:ext cx="1296144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 smtClean="0"/>
                  <a:t>インスタンスに</a:t>
                </a:r>
                <a:endParaRPr kumimoji="1" lang="en-US" altLang="ja-JP" sz="1050" dirty="0" smtClean="0"/>
              </a:p>
              <a:p>
                <a:r>
                  <a:rPr kumimoji="1" lang="ja-JP" altLang="en-US" sz="1050" dirty="0" smtClean="0"/>
                  <a:t>求められる性能</a:t>
                </a:r>
                <a:endParaRPr kumimoji="1" lang="ja-JP" altLang="en-US" sz="1050" dirty="0"/>
              </a:p>
            </p:txBody>
          </p:sp>
        </p:grpSp>
      </p:grpSp>
      <p:grpSp>
        <p:nvGrpSpPr>
          <p:cNvPr id="62" name="グループ化 24"/>
          <p:cNvGrpSpPr/>
          <p:nvPr/>
        </p:nvGrpSpPr>
        <p:grpSpPr>
          <a:xfrm>
            <a:off x="912165" y="4944288"/>
            <a:ext cx="341541" cy="487609"/>
            <a:chOff x="115567" y="3361823"/>
            <a:chExt cx="592190" cy="845453"/>
          </a:xfrm>
        </p:grpSpPr>
        <p:sp>
          <p:nvSpPr>
            <p:cNvPr id="63" name="円/楕円 62"/>
            <p:cNvSpPr/>
            <p:nvPr/>
          </p:nvSpPr>
          <p:spPr>
            <a:xfrm>
              <a:off x="179512" y="3361823"/>
              <a:ext cx="464300" cy="4643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片側の 2 つの角を丸めた四角形 63"/>
            <p:cNvSpPr/>
            <p:nvPr/>
          </p:nvSpPr>
          <p:spPr>
            <a:xfrm>
              <a:off x="115567" y="3856824"/>
              <a:ext cx="592190" cy="350452"/>
            </a:xfrm>
            <a:prstGeom prst="round2SameRect">
              <a:avLst>
                <a:gd name="adj1" fmla="val 50000"/>
                <a:gd name="adj2" fmla="val 26280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>
              <a:outerShdw dist="25400" dir="5400000" algn="tl" rotWithShape="0">
                <a:schemeClr val="accent2"/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24"/>
          <p:cNvGrpSpPr/>
          <p:nvPr/>
        </p:nvGrpSpPr>
        <p:grpSpPr>
          <a:xfrm>
            <a:off x="686998" y="4393374"/>
            <a:ext cx="341541" cy="487609"/>
            <a:chOff x="115567" y="3361823"/>
            <a:chExt cx="592190" cy="845453"/>
          </a:xfrm>
        </p:grpSpPr>
        <p:sp>
          <p:nvSpPr>
            <p:cNvPr id="66" name="円/楕円 65"/>
            <p:cNvSpPr/>
            <p:nvPr/>
          </p:nvSpPr>
          <p:spPr>
            <a:xfrm>
              <a:off x="179512" y="3361823"/>
              <a:ext cx="464300" cy="4643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片側の 2 つの角を丸めた四角形 66"/>
            <p:cNvSpPr/>
            <p:nvPr/>
          </p:nvSpPr>
          <p:spPr>
            <a:xfrm>
              <a:off x="115567" y="3856824"/>
              <a:ext cx="592190" cy="350452"/>
            </a:xfrm>
            <a:prstGeom prst="round2SameRect">
              <a:avLst>
                <a:gd name="adj1" fmla="val 50000"/>
                <a:gd name="adj2" fmla="val 26280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>
              <a:outerShdw dist="25400" dir="5400000" algn="tl" rotWithShape="0">
                <a:schemeClr val="accent2"/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1763688" y="65625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朝</a:t>
            </a:r>
            <a:endParaRPr kumimoji="1" lang="ja-JP" altLang="en-US" sz="1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059832" y="65625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昼</a:t>
            </a:r>
            <a:endParaRPr kumimoji="1" lang="ja-JP" altLang="en-US" sz="14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211960" y="65625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075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アプリケーション性能の比較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</a:t>
            </a:r>
            <a:r>
              <a:rPr lang="en-US" altLang="en-US" dirty="0" smtClean="0"/>
              <a:t>の違いが</a:t>
            </a:r>
            <a:r>
              <a:rPr lang="ja-JP" altLang="en-US" dirty="0" smtClean="0"/>
              <a:t>アプリケーション性能に及ぼす影響を調べた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Dhrystone</a:t>
            </a:r>
            <a:r>
              <a:rPr kumimoji="1" lang="ja-JP" altLang="en-US" dirty="0" smtClean="0"/>
              <a:t>ベンチマークを使用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Mini-OS</a:t>
            </a:r>
            <a:r>
              <a:rPr lang="ja-JP" altLang="en-US" dirty="0" smtClean="0"/>
              <a:t>を用いた場合が最も高性能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四則演算を実行したところ除算が著しく高い性能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91368"/>
              </p:ext>
            </p:extLst>
          </p:nvPr>
        </p:nvGraphicFramePr>
        <p:xfrm>
          <a:off x="4427984" y="3063701"/>
          <a:ext cx="4608512" cy="379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11560" y="3717032"/>
            <a:ext cx="132620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Dhrystone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8064" y="3717032"/>
            <a:ext cx="11079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四則演算</a:t>
            </a:r>
            <a:endParaRPr kumimoji="1" lang="ja-JP" altLang="en-US" b="1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807206"/>
              </p:ext>
            </p:extLst>
          </p:nvPr>
        </p:nvGraphicFramePr>
        <p:xfrm>
          <a:off x="1014" y="3791397"/>
          <a:ext cx="4572000" cy="285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936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fork</a:t>
            </a:r>
            <a:r>
              <a:rPr lang="ja-JP" altLang="en-US" dirty="0" smtClean="0"/>
              <a:t>と</a:t>
            </a:r>
            <a:r>
              <a:rPr kumimoji="1" lang="en-US" altLang="ja-JP" dirty="0" smtClean="0"/>
              <a:t>listen</a:t>
            </a:r>
            <a:r>
              <a:rPr kumimoji="1" lang="ja-JP" altLang="en-US" dirty="0" smtClean="0"/>
              <a:t>関数の性能測定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fork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実行時間は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のメモリ割当量に比例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コピーオンライトにより高速化が可能</a:t>
            </a:r>
            <a:endParaRPr kumimoji="1" lang="en-US" altLang="ja-JP" dirty="0" smtClean="0"/>
          </a:p>
          <a:p>
            <a:r>
              <a:rPr lang="en-US" altLang="ja-JP" dirty="0"/>
              <a:t>l</a:t>
            </a:r>
            <a:r>
              <a:rPr lang="en-US" altLang="ja-JP" dirty="0" smtClean="0"/>
              <a:t>isten</a:t>
            </a:r>
            <a:r>
              <a:rPr lang="ja-JP" altLang="en-US" dirty="0" smtClean="0"/>
              <a:t>の実行時間は数ミリ秒増加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NAPT</a:t>
            </a:r>
            <a:r>
              <a:rPr kumimoji="1" lang="ja-JP" altLang="en-US" dirty="0" smtClean="0"/>
              <a:t>ルールの追加処理による性能低下は小さい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365096"/>
              </p:ext>
            </p:extLst>
          </p:nvPr>
        </p:nvGraphicFramePr>
        <p:xfrm>
          <a:off x="0" y="3861048"/>
          <a:ext cx="42119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39552" y="3429000"/>
            <a:ext cx="161133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fork</a:t>
            </a:r>
            <a:r>
              <a:rPr kumimoji="1" lang="ja-JP" altLang="en-US" b="1" dirty="0" smtClean="0"/>
              <a:t>実行時間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2040" y="3429000"/>
            <a:ext cx="172996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listen</a:t>
            </a:r>
            <a:r>
              <a:rPr kumimoji="1" lang="ja-JP" altLang="en-US" b="1" dirty="0" smtClean="0"/>
              <a:t>実行時間</a:t>
            </a:r>
            <a:endParaRPr kumimoji="1" lang="ja-JP" altLang="en-US" b="1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420818"/>
              </p:ext>
            </p:extLst>
          </p:nvPr>
        </p:nvGraphicFramePr>
        <p:xfrm>
          <a:off x="3984678" y="3927773"/>
          <a:ext cx="5123914" cy="2930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563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Xok/ExOS </a:t>
            </a:r>
            <a:r>
              <a:rPr lang="en-US" altLang="ja-JP" sz="2400" dirty="0" smtClean="0"/>
              <a:t>[Kaashoek </a:t>
            </a:r>
            <a:r>
              <a:rPr lang="en-US" altLang="ja-JP" sz="2400" dirty="0"/>
              <a:t>et al. </a:t>
            </a:r>
            <a:r>
              <a:rPr lang="en-US" altLang="ja-JP" sz="2400" dirty="0" smtClean="0"/>
              <a:t>’97]</a:t>
            </a:r>
            <a:endParaRPr lang="en-US" altLang="ja-JP" sz="2400" dirty="0"/>
          </a:p>
          <a:p>
            <a:pPr lvl="1"/>
            <a:r>
              <a:rPr lang="en-US" altLang="ja-JP" dirty="0" smtClean="0"/>
              <a:t>Exokernel</a:t>
            </a:r>
            <a:r>
              <a:rPr lang="ja-JP" altLang="en-US" dirty="0" smtClean="0"/>
              <a:t>上で</a:t>
            </a:r>
            <a:r>
              <a:rPr lang="en-US" altLang="ja-JP" dirty="0" smtClean="0"/>
              <a:t>BSD</a:t>
            </a:r>
            <a:r>
              <a:rPr lang="ja-JP" altLang="en-US" dirty="0" smtClean="0"/>
              <a:t>互換のライブラリ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を提供</a:t>
            </a:r>
            <a:endParaRPr lang="en-US" altLang="ja-JP" dirty="0" smtClean="0"/>
          </a:p>
          <a:p>
            <a:pPr lvl="1"/>
            <a:r>
              <a:rPr lang="ja-JP" altLang="en-US" dirty="0"/>
              <a:t>マイグレーション</a:t>
            </a:r>
            <a:r>
              <a:rPr lang="ja-JP" altLang="en-US" dirty="0" smtClean="0"/>
              <a:t>は考えられていない</a:t>
            </a:r>
            <a:endParaRPr lang="en-US" altLang="ja-JP" dirty="0" smtClean="0"/>
          </a:p>
          <a:p>
            <a:r>
              <a:rPr lang="en-US" altLang="ja-JP" dirty="0" smtClean="0"/>
              <a:t>Libra </a:t>
            </a:r>
            <a:r>
              <a:rPr lang="en-US" altLang="ja-JP" sz="2400" dirty="0" smtClean="0"/>
              <a:t>[Ammons et al. ‘07]</a:t>
            </a:r>
            <a:r>
              <a:rPr lang="en-US" altLang="ja-JP" dirty="0" smtClean="0"/>
              <a:t>, GUK </a:t>
            </a:r>
            <a:r>
              <a:rPr lang="en-US" altLang="ja-JP" sz="2400" dirty="0" smtClean="0"/>
              <a:t>[Jordan et al. ‘09]</a:t>
            </a:r>
          </a:p>
          <a:p>
            <a:pPr lvl="1"/>
            <a:r>
              <a:rPr lang="ja-JP" altLang="en-US" dirty="0" smtClean="0"/>
              <a:t>ハイパーバイザ上でライブラリ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を用いて</a:t>
            </a:r>
            <a:r>
              <a:rPr lang="en-US" altLang="ja-JP" dirty="0" smtClean="0"/>
              <a:t>JVM</a:t>
            </a:r>
            <a:r>
              <a:rPr lang="ja-JP" altLang="en-US" dirty="0" smtClean="0"/>
              <a:t>を実行</a:t>
            </a:r>
            <a:endParaRPr lang="en-US" altLang="ja-JP" dirty="0" smtClean="0"/>
          </a:p>
          <a:p>
            <a:pPr lvl="1"/>
            <a:r>
              <a:rPr lang="ja-JP" altLang="en-US" dirty="0"/>
              <a:t>ファイルシステム等</a:t>
            </a:r>
            <a:r>
              <a:rPr lang="ja-JP" altLang="en-US" dirty="0" smtClean="0"/>
              <a:t>は管理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が提供</a:t>
            </a:r>
            <a:endParaRPr lang="en-US" altLang="ja-JP" dirty="0" smtClean="0"/>
          </a:p>
          <a:p>
            <a:r>
              <a:rPr lang="en-US" altLang="ja-JP" dirty="0" smtClean="0"/>
              <a:t>Graphene </a:t>
            </a:r>
            <a:r>
              <a:rPr lang="en-US" altLang="ja-JP" sz="2600" dirty="0" smtClean="0"/>
              <a:t>[Tsai et al. ‘14]</a:t>
            </a:r>
            <a:endParaRPr lang="en-US" altLang="ja-JP" sz="2600" dirty="0"/>
          </a:p>
          <a:p>
            <a:pPr lvl="1"/>
            <a:r>
              <a:rPr kumimoji="1" lang="en-US" altLang="ja-JP" dirty="0" smtClean="0"/>
              <a:t>Linux</a:t>
            </a:r>
            <a:r>
              <a:rPr kumimoji="1" lang="ja-JP" altLang="en-US" dirty="0" smtClean="0"/>
              <a:t>互換のライブラリ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でマルチプロセスを実現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プロセスの隔離機構が提供されているが、ホスト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の脆弱性の影響を</a:t>
            </a:r>
            <a:r>
              <a:rPr lang="ja-JP" altLang="en-US" dirty="0" smtClean="0"/>
              <a:t>受ける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ライブラリ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を用いてインスタンス構成の動的最適化を行うシステム</a:t>
            </a:r>
            <a:r>
              <a:rPr lang="en-US" altLang="ja-JP" dirty="0" smtClean="0"/>
              <a:t>FlexCapsule</a:t>
            </a:r>
            <a:r>
              <a:rPr lang="ja-JP" altLang="en-US" dirty="0" smtClean="0"/>
              <a:t>を提案</a:t>
            </a:r>
            <a:endParaRPr lang="ja-JP" altLang="en-US" dirty="0"/>
          </a:p>
          <a:p>
            <a:pPr lvl="1"/>
            <a:r>
              <a:rPr lang="ja-JP" altLang="en-US" dirty="0" smtClean="0"/>
              <a:t>各アプリケーション</a:t>
            </a:r>
            <a:r>
              <a:rPr lang="ja-JP" altLang="en-US" dirty="0"/>
              <a:t>を</a:t>
            </a:r>
            <a:r>
              <a:rPr lang="ja-JP" altLang="en-US" dirty="0" smtClean="0"/>
              <a:t>軽量な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内で実行</a:t>
            </a:r>
            <a:endParaRPr lang="ja-JP" altLang="en-US" dirty="0"/>
          </a:p>
          <a:p>
            <a:pPr lvl="2"/>
            <a:r>
              <a:rPr lang="ja-JP" altLang="en-US" dirty="0"/>
              <a:t>ネスト</a:t>
            </a:r>
            <a:r>
              <a:rPr lang="ja-JP" altLang="en-US" dirty="0" smtClean="0"/>
              <a:t>した仮想化を利用</a:t>
            </a:r>
            <a:endParaRPr lang="ja-JP" altLang="en-US" dirty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マイグレーションによるダウンタイム削減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間の強い隔離による統合時のセキュリティ確保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アプリケーションの</a:t>
            </a:r>
            <a:r>
              <a:rPr lang="en-US" altLang="ja-JP" dirty="0" smtClean="0"/>
              <a:t>fork</a:t>
            </a:r>
            <a:r>
              <a:rPr lang="ja-JP" altLang="en-US" dirty="0" smtClean="0"/>
              <a:t>やクラウド環境に適したネットワーク利用を提供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FlexCapsule</a:t>
            </a:r>
            <a:r>
              <a:rPr lang="ja-JP" altLang="en-US" dirty="0" smtClean="0"/>
              <a:t>の様々な性能を測定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59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</a:t>
            </a:r>
            <a:r>
              <a:rPr lang="ja-JP" altLang="en-US" dirty="0" smtClean="0"/>
              <a:t>計画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FlexCapsule 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と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サーバへの機能追加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サポート可能なアプリケーションの拡大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プロセスプールの実現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fork</a:t>
            </a:r>
            <a:r>
              <a:rPr lang="ja-JP" altLang="en-US" dirty="0" smtClean="0"/>
              <a:t>処理の改善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App VM</a:t>
            </a:r>
            <a:r>
              <a:rPr lang="ja-JP" altLang="en-US" dirty="0" smtClean="0"/>
              <a:t>の</a:t>
            </a:r>
            <a:r>
              <a:rPr lang="en-US" altLang="ja-JP" dirty="0" smtClean="0"/>
              <a:t>IP</a:t>
            </a:r>
            <a:r>
              <a:rPr lang="ja-JP" altLang="en-US" dirty="0" smtClean="0"/>
              <a:t>アドレスの衝突を回避</a:t>
            </a:r>
            <a:r>
              <a:rPr lang="en-US" altLang="ja-JP" dirty="0" smtClean="0"/>
              <a:t> (OSv)</a:t>
            </a:r>
          </a:p>
          <a:p>
            <a:pPr lvl="2"/>
            <a:r>
              <a:rPr lang="ja-JP" altLang="en-US" dirty="0"/>
              <a:t>コピーオンライト</a:t>
            </a:r>
            <a:r>
              <a:rPr lang="ja-JP" altLang="en-US" dirty="0" smtClean="0"/>
              <a:t>の</a:t>
            </a:r>
            <a:r>
              <a:rPr lang="ja-JP" altLang="en-US" dirty="0"/>
              <a:t>採用</a:t>
            </a:r>
            <a:endParaRPr lang="en-US" altLang="ja-JP" dirty="0" smtClean="0"/>
          </a:p>
          <a:p>
            <a:r>
              <a:rPr lang="ja-JP" altLang="en-US" dirty="0" smtClean="0"/>
              <a:t>実用的なアプリケーションでの性能測定</a:t>
            </a:r>
            <a:endParaRPr lang="en-US" altLang="ja-JP" dirty="0" smtClean="0"/>
          </a:p>
          <a:p>
            <a:pPr lvl="2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30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従来のインスタンス構成の最適化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スケールイン・スケールアウト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負荷</a:t>
            </a:r>
            <a:r>
              <a:rPr lang="ja-JP" altLang="en-US" dirty="0" smtClean="0"/>
              <a:t>に応じてインスタンスの台数を増減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インスタンス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台になるとそれ以上</a:t>
            </a:r>
            <a:r>
              <a:rPr lang="ja-JP" altLang="en-US" dirty="0" smtClean="0"/>
              <a:t>減らせない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サービス提供のために最低でも</a:t>
            </a:r>
            <a:r>
              <a:rPr lang="en-US" altLang="ja-JP" dirty="0" smtClean="0"/>
              <a:t>1</a:t>
            </a:r>
            <a:r>
              <a:rPr lang="ja-JP" altLang="en-US" dirty="0" smtClean="0"/>
              <a:t>台はインスタンスが必要</a:t>
            </a:r>
          </a:p>
          <a:p>
            <a:pPr lvl="2"/>
            <a:r>
              <a:rPr lang="ja-JP" altLang="en-US" dirty="0" smtClean="0"/>
              <a:t>サービスがほとんど使われていなくても</a:t>
            </a:r>
            <a:r>
              <a:rPr lang="en-US" altLang="ja-JP" dirty="0" smtClean="0"/>
              <a:t>1</a:t>
            </a:r>
            <a:r>
              <a:rPr lang="ja-JP" altLang="en-US" dirty="0" smtClean="0"/>
              <a:t>台分の課金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84900" y="6376243"/>
            <a:ext cx="2133600" cy="365125"/>
          </a:xfrm>
        </p:spPr>
        <p:txBody>
          <a:bodyPr/>
          <a:lstStyle/>
          <a:p>
            <a:fld id="{206B03C0-BFDC-4659-9C25-7907FCF44234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grpSp>
        <p:nvGrpSpPr>
          <p:cNvPr id="11" name="図形グループ 10"/>
          <p:cNvGrpSpPr/>
          <p:nvPr/>
        </p:nvGrpSpPr>
        <p:grpSpPr>
          <a:xfrm>
            <a:off x="2578456" y="4077072"/>
            <a:ext cx="2376264" cy="470301"/>
            <a:chOff x="4067944" y="4142292"/>
            <a:chExt cx="2376264" cy="470301"/>
          </a:xfrm>
          <a:noFill/>
        </p:grpSpPr>
        <p:cxnSp>
          <p:nvCxnSpPr>
            <p:cNvPr id="5" name="直線矢印コネクタ 4"/>
            <p:cNvCxnSpPr/>
            <p:nvPr/>
          </p:nvCxnSpPr>
          <p:spPr>
            <a:xfrm>
              <a:off x="4211960" y="4612593"/>
              <a:ext cx="1980220" cy="0"/>
            </a:xfrm>
            <a:prstGeom prst="straightConnector1">
              <a:avLst/>
            </a:prstGeom>
            <a:grpFill/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正方形/長方形 6"/>
            <p:cNvSpPr/>
            <p:nvPr/>
          </p:nvSpPr>
          <p:spPr>
            <a:xfrm>
              <a:off x="4067944" y="4142292"/>
              <a:ext cx="2376264" cy="4068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>
                  <a:solidFill>
                    <a:srgbClr val="34495E"/>
                  </a:solidFill>
                  <a:latin typeface="+mn-ea"/>
                  <a:cs typeface="ヒラギノ角ゴ Pro W3"/>
                </a:rPr>
                <a:t>スケールアウト</a:t>
              </a:r>
              <a:endParaRPr kumimoji="1" lang="ja-JP" altLang="en-US" sz="2400" dirty="0">
                <a:solidFill>
                  <a:srgbClr val="34495E"/>
                </a:solidFill>
                <a:latin typeface="+mn-ea"/>
                <a:cs typeface="ヒラギノ角ゴ Pro W3"/>
              </a:endParaRPr>
            </a:p>
          </p:txBody>
        </p:sp>
      </p:grpSp>
      <p:grpSp>
        <p:nvGrpSpPr>
          <p:cNvPr id="13" name="図形グループ 12"/>
          <p:cNvGrpSpPr/>
          <p:nvPr/>
        </p:nvGrpSpPr>
        <p:grpSpPr>
          <a:xfrm>
            <a:off x="2578456" y="4773171"/>
            <a:ext cx="2376264" cy="543071"/>
            <a:chOff x="4067944" y="4911315"/>
            <a:chExt cx="2376264" cy="543071"/>
          </a:xfrm>
          <a:noFill/>
        </p:grpSpPr>
        <p:cxnSp>
          <p:nvCxnSpPr>
            <p:cNvPr id="6" name="直線矢印コネクタ 5"/>
            <p:cNvCxnSpPr/>
            <p:nvPr/>
          </p:nvCxnSpPr>
          <p:spPr>
            <a:xfrm flipH="1">
              <a:off x="4211960" y="4911315"/>
              <a:ext cx="1980220" cy="0"/>
            </a:xfrm>
            <a:prstGeom prst="straightConnector1">
              <a:avLst/>
            </a:prstGeom>
            <a:grpFill/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4067944" y="5017757"/>
              <a:ext cx="2376264" cy="4366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rgbClr val="34495E"/>
                  </a:solidFill>
                  <a:latin typeface="+mn-ea"/>
                  <a:cs typeface="ヒラギノ角ゴ Pro W3"/>
                </a:rPr>
                <a:t>スケールイン</a:t>
              </a:r>
              <a:endParaRPr kumimoji="1" lang="ja-JP" altLang="en-US" sz="2400" dirty="0">
                <a:solidFill>
                  <a:srgbClr val="34495E"/>
                </a:solidFill>
                <a:latin typeface="+mn-ea"/>
                <a:cs typeface="ヒラギノ角ゴ Pro W3"/>
              </a:endParaRPr>
            </a:p>
          </p:txBody>
        </p:sp>
      </p:grpSp>
      <p:grpSp>
        <p:nvGrpSpPr>
          <p:cNvPr id="9" name="図形グループ 8"/>
          <p:cNvGrpSpPr/>
          <p:nvPr/>
        </p:nvGrpSpPr>
        <p:grpSpPr>
          <a:xfrm>
            <a:off x="5155873" y="3933056"/>
            <a:ext cx="3399247" cy="2232248"/>
            <a:chOff x="500180" y="4015517"/>
            <a:chExt cx="3399247" cy="2232248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00180" y="4015517"/>
              <a:ext cx="1671055" cy="1643070"/>
              <a:chOff x="505783" y="3782139"/>
              <a:chExt cx="1342147" cy="1236622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505783" y="3782139"/>
                <a:ext cx="1342147" cy="123662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Instance </a:t>
                </a:r>
                <a:r>
                  <a:rPr kumimoji="1" lang="en-US" altLang="ja-JP" b="1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1</a:t>
                </a:r>
                <a:endParaRPr lang="en-US" altLang="ja-JP" sz="1400" b="1" dirty="0">
                  <a:solidFill>
                    <a:srgbClr val="34495E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r>
                  <a:rPr lang="en-US" altLang="ja-JP" sz="1600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t2.large</a:t>
                </a:r>
                <a:r>
                  <a:rPr lang="en-US" altLang="ja-JP" sz="2000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 </a:t>
                </a:r>
                <a:endParaRPr kumimoji="1" lang="en-US" altLang="ja-JP" sz="2400" b="1" dirty="0" smtClean="0">
                  <a:solidFill>
                    <a:srgbClr val="34495E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endParaRPr lang="en-US" altLang="ja-JP" sz="2000" dirty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endParaRPr kumimoji="1" lang="ja-JP" altLang="en-US" sz="2000" dirty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558880" y="4587201"/>
                <a:ext cx="1237799" cy="277970"/>
              </a:xfrm>
              <a:prstGeom prst="roundRect">
                <a:avLst>
                  <a:gd name="adj" fmla="val 0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bg1"/>
                    </a:solidFill>
                    <a:ea typeface="ヒラギノ角ゴ Pro W3"/>
                    <a:cs typeface="ヒラギノ角ゴ Pro W3"/>
                  </a:rPr>
                  <a:t>Application</a:t>
                </a:r>
                <a:endParaRPr kumimoji="1" lang="ja-JP" altLang="en-US" dirty="0">
                  <a:solidFill>
                    <a:schemeClr val="bg1"/>
                  </a:solidFill>
                  <a:ea typeface="ヒラギノ角ゴ Pro W3"/>
                  <a:cs typeface="ヒラギノ角ゴ Pro W3"/>
                </a:endParaRP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228372" y="4015517"/>
              <a:ext cx="1671055" cy="1643070"/>
              <a:chOff x="505783" y="3782139"/>
              <a:chExt cx="1342147" cy="1236622"/>
            </a:xfrm>
          </p:grpSpPr>
          <p:sp>
            <p:nvSpPr>
              <p:cNvPr id="41" name="正方形/長方形 40"/>
              <p:cNvSpPr/>
              <p:nvPr/>
            </p:nvSpPr>
            <p:spPr>
              <a:xfrm>
                <a:off x="505783" y="3782139"/>
                <a:ext cx="1342147" cy="123662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Instance </a:t>
                </a:r>
                <a:r>
                  <a:rPr kumimoji="1" lang="en-US" altLang="ja-JP" b="1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2</a:t>
                </a:r>
                <a:endParaRPr lang="en-US" altLang="ja-JP" sz="1400" b="1" dirty="0">
                  <a:solidFill>
                    <a:srgbClr val="34495E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r>
                  <a:rPr lang="en-US" altLang="ja-JP" sz="1600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t2.large</a:t>
                </a:r>
                <a:r>
                  <a:rPr lang="en-US" altLang="ja-JP" sz="2000" dirty="0" smtClean="0">
                    <a:solidFill>
                      <a:srgbClr val="34495E"/>
                    </a:solidFill>
                    <a:ea typeface="ヒラギノ角ゴ Pro W3"/>
                    <a:cs typeface="ヒラギノ角ゴ Pro W3"/>
                  </a:rPr>
                  <a:t> </a:t>
                </a:r>
                <a:endParaRPr kumimoji="1" lang="en-US" altLang="ja-JP" sz="2400" b="1" dirty="0" smtClean="0">
                  <a:solidFill>
                    <a:srgbClr val="34495E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endParaRPr lang="en-US" altLang="ja-JP" sz="2000" dirty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endParaRPr kumimoji="1" lang="ja-JP" altLang="en-US" sz="2000" dirty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540182" y="4587201"/>
                <a:ext cx="1258257" cy="277970"/>
              </a:xfrm>
              <a:prstGeom prst="roundRect">
                <a:avLst>
                  <a:gd name="adj" fmla="val 0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bg1"/>
                    </a:solidFill>
                    <a:ea typeface="ヒラギノ角ゴ Pro W3"/>
                    <a:cs typeface="ヒラギノ角ゴ Pro W3"/>
                  </a:rPr>
                  <a:t>Application</a:t>
                </a:r>
              </a:p>
            </p:txBody>
          </p:sp>
        </p:grpSp>
        <p:sp>
          <p:nvSpPr>
            <p:cNvPr id="12" name="テキスト ボックス 11"/>
            <p:cNvSpPr txBox="1"/>
            <p:nvPr/>
          </p:nvSpPr>
          <p:spPr>
            <a:xfrm>
              <a:off x="1523163" y="5786100"/>
              <a:ext cx="14157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/>
                <a:t>高負荷時</a:t>
              </a:r>
              <a:endParaRPr kumimoji="1" lang="ja-JP" altLang="en-US" sz="2400" b="1" dirty="0"/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634240" y="3933056"/>
            <a:ext cx="1671055" cy="2232248"/>
            <a:chOff x="6732240" y="4034681"/>
            <a:chExt cx="1671055" cy="2232248"/>
          </a:xfrm>
        </p:grpSpPr>
        <p:grpSp>
          <p:nvGrpSpPr>
            <p:cNvPr id="21" name="グループ化 25"/>
            <p:cNvGrpSpPr/>
            <p:nvPr/>
          </p:nvGrpSpPr>
          <p:grpSpPr>
            <a:xfrm>
              <a:off x="6732240" y="4034681"/>
              <a:ext cx="1671055" cy="1633125"/>
              <a:chOff x="505783" y="3789623"/>
              <a:chExt cx="1342147" cy="1229137"/>
            </a:xfrm>
          </p:grpSpPr>
          <p:sp>
            <p:nvSpPr>
              <p:cNvPr id="24" name="正方形/長方形 23"/>
              <p:cNvSpPr/>
              <p:nvPr/>
            </p:nvSpPr>
            <p:spPr>
              <a:xfrm>
                <a:off x="505783" y="3789623"/>
                <a:ext cx="1342147" cy="122913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dirty="0" smtClean="0">
                    <a:solidFill>
                      <a:schemeClr val="tx1"/>
                    </a:solidFill>
                    <a:ea typeface="ヒラギノ角ゴ Pro W3"/>
                    <a:cs typeface="ヒラギノ角ゴ Pro W3"/>
                  </a:rPr>
                  <a:t>Instance </a:t>
                </a:r>
                <a:r>
                  <a:rPr kumimoji="1" lang="en-US" altLang="ja-JP" b="1" dirty="0" smtClean="0">
                    <a:solidFill>
                      <a:schemeClr val="tx1"/>
                    </a:solidFill>
                    <a:ea typeface="ヒラギノ角ゴ Pro W3"/>
                    <a:cs typeface="ヒラギノ角ゴ Pro W3"/>
                  </a:rPr>
                  <a:t>1</a:t>
                </a:r>
                <a:endParaRPr lang="en-US" altLang="ja-JP" sz="1400" b="1" dirty="0">
                  <a:solidFill>
                    <a:srgbClr val="404040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r>
                  <a:rPr lang="en-US" altLang="ja-JP" sz="1600" dirty="0" smtClean="0">
                    <a:solidFill>
                      <a:srgbClr val="404040"/>
                    </a:solidFill>
                    <a:ea typeface="ヒラギノ角ゴ Pro W3"/>
                    <a:cs typeface="ヒラギノ角ゴ Pro W3"/>
                  </a:rPr>
                  <a:t>t2.large</a:t>
                </a:r>
                <a:r>
                  <a:rPr lang="en-US" altLang="ja-JP" sz="2000" dirty="0" smtClean="0">
                    <a:solidFill>
                      <a:srgbClr val="404040"/>
                    </a:solidFill>
                    <a:ea typeface="ヒラギノ角ゴ Pro W3"/>
                    <a:cs typeface="ヒラギノ角ゴ Pro W3"/>
                  </a:rPr>
                  <a:t> </a:t>
                </a:r>
                <a:endParaRPr kumimoji="1" lang="en-US" altLang="ja-JP" sz="2000" dirty="0" smtClean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endParaRPr kumimoji="1" lang="en-US" altLang="ja-JP" sz="2000" dirty="0" smtClean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  <a:p>
                <a:pPr algn="ctr"/>
                <a:endParaRPr kumimoji="1" lang="ja-JP" altLang="en-US" sz="2000" dirty="0">
                  <a:solidFill>
                    <a:schemeClr val="tx1"/>
                  </a:solidFill>
                  <a:ea typeface="ヒラギノ角ゴ Pro W3"/>
                  <a:cs typeface="ヒラギノ角ゴ Pro W3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558880" y="4587201"/>
                <a:ext cx="1237799" cy="277970"/>
              </a:xfrm>
              <a:prstGeom prst="roundRect">
                <a:avLst>
                  <a:gd name="adj" fmla="val 0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bg1"/>
                    </a:solidFill>
                    <a:ea typeface="ヒラギノ角ゴ Pro W3"/>
                    <a:cs typeface="ヒラギノ角ゴ Pro W3"/>
                  </a:rPr>
                  <a:t>Application</a:t>
                </a:r>
                <a:endParaRPr kumimoji="1" lang="ja-JP" altLang="en-US" dirty="0">
                  <a:solidFill>
                    <a:schemeClr val="bg1"/>
                  </a:solidFill>
                  <a:ea typeface="ヒラギノ角ゴ Pro W3"/>
                  <a:cs typeface="ヒラギノ角ゴ Pro W3"/>
                </a:endParaRPr>
              </a:p>
            </p:txBody>
          </p:sp>
        </p:grpSp>
        <p:sp>
          <p:nvSpPr>
            <p:cNvPr id="28" name="テキスト ボックス 27"/>
            <p:cNvSpPr txBox="1"/>
            <p:nvPr/>
          </p:nvSpPr>
          <p:spPr>
            <a:xfrm>
              <a:off x="6828636" y="5805264"/>
              <a:ext cx="1415772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ja-JP" altLang="en-US" sz="2400" b="1" dirty="0" smtClean="0">
                  <a:solidFill>
                    <a:srgbClr val="34495E"/>
                  </a:solidFill>
                </a:rPr>
                <a:t>低</a:t>
              </a:r>
              <a:r>
                <a:rPr kumimoji="1" lang="ja-JP" altLang="en-US" sz="2400" b="1" dirty="0" smtClean="0">
                  <a:solidFill>
                    <a:srgbClr val="34495E"/>
                  </a:solidFill>
                </a:rPr>
                <a:t>負荷時</a:t>
              </a:r>
              <a:endParaRPr kumimoji="1" lang="ja-JP" altLang="en-US" sz="2400" b="1" dirty="0">
                <a:solidFill>
                  <a:srgbClr val="34495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85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台の</a:t>
            </a:r>
            <a:r>
              <a:rPr lang="ja-JP" altLang="en-US" dirty="0" smtClean="0"/>
              <a:t>インスタンス</a:t>
            </a:r>
            <a:r>
              <a:rPr kumimoji="1" lang="ja-JP" altLang="en-US" dirty="0" smtClean="0"/>
              <a:t>に対する最適化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スケールアップ・スケールダウン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負荷に</a:t>
            </a:r>
            <a:r>
              <a:rPr lang="ja-JP" altLang="en-US" dirty="0" smtClean="0"/>
              <a:t>応じてインスタンスタイプを</a:t>
            </a:r>
            <a:r>
              <a:rPr lang="ja-JP" altLang="en-US" dirty="0"/>
              <a:t>切り替え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最小タイプまでしか性能を下げられない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インスタンス単位でのコスト削減には限界がある</a:t>
            </a:r>
            <a:endParaRPr lang="en-US" altLang="ja-JP" dirty="0" smtClean="0"/>
          </a:p>
          <a:p>
            <a:pPr lvl="1"/>
            <a:r>
              <a:rPr kumimoji="1" lang="ja-JP" altLang="en-US" b="1" dirty="0" smtClean="0"/>
              <a:t>性能切り替え時にサービスのダウンタイムが発生</a:t>
            </a:r>
            <a:endParaRPr kumimoji="1" lang="en-US" altLang="ja-JP" b="1" dirty="0" smtClean="0"/>
          </a:p>
          <a:p>
            <a:pPr lvl="2"/>
            <a:r>
              <a:rPr lang="ja-JP" altLang="en-US" dirty="0" smtClean="0"/>
              <a:t>アプリケーションのデータを移動して再起動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8" name="図形グループ 7"/>
          <p:cNvGrpSpPr/>
          <p:nvPr/>
        </p:nvGrpSpPr>
        <p:grpSpPr>
          <a:xfrm>
            <a:off x="3119777" y="4545692"/>
            <a:ext cx="2530998" cy="567239"/>
            <a:chOff x="3807522" y="4408579"/>
            <a:chExt cx="2359372" cy="567239"/>
          </a:xfrm>
          <a:noFill/>
        </p:grpSpPr>
        <p:cxnSp>
          <p:nvCxnSpPr>
            <p:cNvPr id="11" name="直線矢印コネクタ 10"/>
            <p:cNvCxnSpPr/>
            <p:nvPr/>
          </p:nvCxnSpPr>
          <p:spPr>
            <a:xfrm>
              <a:off x="3910945" y="4975818"/>
              <a:ext cx="2136480" cy="0"/>
            </a:xfrm>
            <a:prstGeom prst="straightConnector1">
              <a:avLst/>
            </a:prstGeom>
            <a:grpFill/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807522" y="4408579"/>
              <a:ext cx="2359372" cy="4068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rgbClr val="404040"/>
                  </a:solidFill>
                </a:rPr>
                <a:t>スケール</a:t>
              </a:r>
              <a:r>
                <a:rPr lang="en-US" altLang="en-US" sz="2400" dirty="0" smtClean="0">
                  <a:solidFill>
                    <a:srgbClr val="404040"/>
                  </a:solidFill>
                </a:rPr>
                <a:t>アップ</a:t>
              </a:r>
              <a:endParaRPr kumimoji="1" lang="ja-JP" altLang="en-US" sz="2400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3156551" y="5438386"/>
            <a:ext cx="2483506" cy="546898"/>
            <a:chOff x="3862637" y="5301273"/>
            <a:chExt cx="2256765" cy="546898"/>
          </a:xfrm>
          <a:noFill/>
          <a:effectLst/>
        </p:grpSpPr>
        <p:cxnSp>
          <p:nvCxnSpPr>
            <p:cNvPr id="12" name="直線矢印コネクタ 11"/>
            <p:cNvCxnSpPr/>
            <p:nvPr/>
          </p:nvCxnSpPr>
          <p:spPr>
            <a:xfrm flipH="1">
              <a:off x="3910945" y="5301273"/>
              <a:ext cx="2069639" cy="0"/>
            </a:xfrm>
            <a:prstGeom prst="straightConnector1">
              <a:avLst/>
            </a:prstGeom>
            <a:grpFill/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正方形/長方形 13"/>
            <p:cNvSpPr/>
            <p:nvPr/>
          </p:nvSpPr>
          <p:spPr>
            <a:xfrm>
              <a:off x="3862637" y="5411542"/>
              <a:ext cx="2256765" cy="4366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rgbClr val="404040"/>
                  </a:solidFill>
                </a:rPr>
                <a:t>スケールダウン</a:t>
              </a:r>
              <a:endParaRPr kumimoji="1" lang="ja-JP" altLang="en-US" sz="2400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1019305" y="4477505"/>
            <a:ext cx="1512168" cy="1596205"/>
            <a:chOff x="416111" y="3985945"/>
            <a:chExt cx="841535" cy="1596205"/>
          </a:xfrm>
          <a:solidFill>
            <a:schemeClr val="bg1"/>
          </a:solidFill>
        </p:grpSpPr>
        <p:sp>
          <p:nvSpPr>
            <p:cNvPr id="27" name="正方形/長方形 26"/>
            <p:cNvSpPr/>
            <p:nvPr/>
          </p:nvSpPr>
          <p:spPr>
            <a:xfrm>
              <a:off x="416111" y="3985945"/>
              <a:ext cx="841535" cy="159620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Instance 1</a:t>
              </a:r>
            </a:p>
            <a:p>
              <a:pPr algn="ctr"/>
              <a:r>
                <a:rPr lang="en-US" altLang="ja-JP" sz="1600" dirty="0" smtClean="0">
                  <a:solidFill>
                    <a:schemeClr val="tx1"/>
                  </a:solidFill>
                </a:rPr>
                <a:t>t2.micro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43208" y="4636985"/>
              <a:ext cx="780910" cy="369332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Application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94" name="テキスト ボックス 93"/>
          <p:cNvSpPr txBox="1"/>
          <p:nvPr/>
        </p:nvSpPr>
        <p:spPr>
          <a:xfrm>
            <a:off x="1067996" y="6099683"/>
            <a:ext cx="141577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低</a:t>
            </a:r>
            <a:r>
              <a:rPr kumimoji="1" lang="ja-JP" altLang="en-US" sz="2400" b="1" dirty="0" smtClean="0"/>
              <a:t>負荷時</a:t>
            </a:r>
            <a:endParaRPr kumimoji="1" lang="ja-JP" altLang="en-US" sz="2400" b="1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1115065" y="5540517"/>
            <a:ext cx="574843" cy="438798"/>
            <a:chOff x="1115065" y="5720537"/>
            <a:chExt cx="574843" cy="438798"/>
          </a:xfrm>
          <a:solidFill>
            <a:schemeClr val="accent3"/>
          </a:solidFill>
        </p:grpSpPr>
        <p:cxnSp>
          <p:nvCxnSpPr>
            <p:cNvPr id="139" name="直線コネクタ 138"/>
            <p:cNvCxnSpPr/>
            <p:nvPr/>
          </p:nvCxnSpPr>
          <p:spPr>
            <a:xfrm>
              <a:off x="1204574" y="5720537"/>
              <a:ext cx="0" cy="438798"/>
            </a:xfrm>
            <a:prstGeom prst="lin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40" name="直線コネクタ 139"/>
            <p:cNvCxnSpPr/>
            <p:nvPr/>
          </p:nvCxnSpPr>
          <p:spPr>
            <a:xfrm>
              <a:off x="1312025" y="5720537"/>
              <a:ext cx="0" cy="438798"/>
            </a:xfrm>
            <a:prstGeom prst="lin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1415054" y="5720537"/>
              <a:ext cx="0" cy="438798"/>
            </a:xfrm>
            <a:prstGeom prst="lin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>
              <a:off x="1518512" y="5720537"/>
              <a:ext cx="0" cy="438798"/>
            </a:xfrm>
            <a:prstGeom prst="lin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>
              <a:off x="1617481" y="5720537"/>
              <a:ext cx="0" cy="438798"/>
            </a:xfrm>
            <a:prstGeom prst="lin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sp>
          <p:nvSpPr>
            <p:cNvPr id="143" name="正方形/長方形 142"/>
            <p:cNvSpPr/>
            <p:nvPr/>
          </p:nvSpPr>
          <p:spPr>
            <a:xfrm>
              <a:off x="1115065" y="5814618"/>
              <a:ext cx="574843" cy="26737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CPU</a:t>
              </a:r>
              <a:endParaRPr kumimoji="1" lang="ja-JP" altLang="en-US" sz="1400" dirty="0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785063" y="5624605"/>
            <a:ext cx="648072" cy="374211"/>
            <a:chOff x="1762343" y="5770545"/>
            <a:chExt cx="648072" cy="374211"/>
          </a:xfrm>
          <a:solidFill>
            <a:schemeClr val="accent5"/>
          </a:solidFill>
        </p:grpSpPr>
        <p:sp>
          <p:nvSpPr>
            <p:cNvPr id="106" name="正方形/長方形 105"/>
            <p:cNvSpPr/>
            <p:nvPr/>
          </p:nvSpPr>
          <p:spPr>
            <a:xfrm>
              <a:off x="1762343" y="5770545"/>
              <a:ext cx="648072" cy="288032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RAM</a:t>
              </a:r>
              <a:endParaRPr kumimoji="1" lang="ja-JP" altLang="en-US" sz="1600" dirty="0"/>
            </a:p>
          </p:txBody>
        </p:sp>
        <p:cxnSp>
          <p:nvCxnSpPr>
            <p:cNvPr id="107" name="直線コネクタ 106"/>
            <p:cNvCxnSpPr/>
            <p:nvPr/>
          </p:nvCxnSpPr>
          <p:spPr>
            <a:xfrm>
              <a:off x="1849301" y="6063586"/>
              <a:ext cx="0" cy="81170"/>
            </a:xfrm>
            <a:prstGeom prst="lin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08" name="直線コネクタ 107"/>
            <p:cNvCxnSpPr/>
            <p:nvPr/>
          </p:nvCxnSpPr>
          <p:spPr>
            <a:xfrm>
              <a:off x="1947527" y="6067649"/>
              <a:ext cx="0" cy="73044"/>
            </a:xfrm>
            <a:prstGeom prst="lin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2044933" y="6064928"/>
              <a:ext cx="0" cy="77107"/>
            </a:xfrm>
            <a:prstGeom prst="lin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>
              <a:off x="2138709" y="6067649"/>
              <a:ext cx="0" cy="74386"/>
            </a:xfrm>
            <a:prstGeom prst="lin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>
              <a:off x="2235092" y="6067649"/>
              <a:ext cx="0" cy="73044"/>
            </a:xfrm>
            <a:prstGeom prst="lin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>
              <a:off x="2333048" y="6064928"/>
              <a:ext cx="0" cy="77107"/>
            </a:xfrm>
            <a:prstGeom prst="lin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</p:grpSp>
      <p:grpSp>
        <p:nvGrpSpPr>
          <p:cNvPr id="5" name="図形グループ 4"/>
          <p:cNvGrpSpPr/>
          <p:nvPr/>
        </p:nvGrpSpPr>
        <p:grpSpPr>
          <a:xfrm>
            <a:off x="6154831" y="4212171"/>
            <a:ext cx="2252981" cy="2529197"/>
            <a:chOff x="6154831" y="4068155"/>
            <a:chExt cx="2252981" cy="2529197"/>
          </a:xfrm>
        </p:grpSpPr>
        <p:sp>
          <p:nvSpPr>
            <p:cNvPr id="20" name="正方形/長方形 19"/>
            <p:cNvSpPr/>
            <p:nvPr/>
          </p:nvSpPr>
          <p:spPr>
            <a:xfrm>
              <a:off x="6154831" y="4068155"/>
              <a:ext cx="2252981" cy="20882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Instance 2</a:t>
              </a:r>
            </a:p>
            <a:p>
              <a:pPr algn="ctr"/>
              <a:r>
                <a:rPr lang="en-US" altLang="ja-JP" sz="1600" dirty="0">
                  <a:solidFill>
                    <a:schemeClr val="tx1"/>
                  </a:solidFill>
                </a:rPr>
                <a:t>t</a:t>
              </a:r>
              <a:r>
                <a:rPr lang="en-US" altLang="ja-JP" sz="1600" dirty="0" smtClean="0">
                  <a:solidFill>
                    <a:schemeClr val="tx1"/>
                  </a:solidFill>
                </a:rPr>
                <a:t>2.large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400" b="1" dirty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4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275889" y="4726325"/>
              <a:ext cx="2005899" cy="369332"/>
            </a:xfrm>
            <a:prstGeom prst="roundRect">
              <a:avLst>
                <a:gd name="adj" fmla="val 0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Application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6540604" y="6135687"/>
              <a:ext cx="14157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 smtClean="0"/>
                <a:t>高負荷時</a:t>
              </a:r>
              <a:endParaRPr kumimoji="1" lang="ja-JP" altLang="en-US" sz="2400" b="1" dirty="0"/>
            </a:p>
          </p:txBody>
        </p:sp>
        <p:grpSp>
          <p:nvGrpSpPr>
            <p:cNvPr id="116" name="グループ化 115"/>
            <p:cNvGrpSpPr/>
            <p:nvPr/>
          </p:nvGrpSpPr>
          <p:grpSpPr>
            <a:xfrm>
              <a:off x="6275889" y="5159647"/>
              <a:ext cx="574843" cy="438798"/>
              <a:chOff x="1115065" y="5720537"/>
              <a:chExt cx="574843" cy="438798"/>
            </a:xfrm>
            <a:solidFill>
              <a:schemeClr val="accent3"/>
            </a:solidFill>
          </p:grpSpPr>
          <p:cxnSp>
            <p:nvCxnSpPr>
              <p:cNvPr id="148" name="直線コネクタ 147"/>
              <p:cNvCxnSpPr/>
              <p:nvPr/>
            </p:nvCxnSpPr>
            <p:spPr>
              <a:xfrm>
                <a:off x="1204574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49" name="直線コネクタ 148"/>
              <p:cNvCxnSpPr/>
              <p:nvPr/>
            </p:nvCxnSpPr>
            <p:spPr>
              <a:xfrm>
                <a:off x="1312025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50" name="直線コネクタ 149"/>
              <p:cNvCxnSpPr/>
              <p:nvPr/>
            </p:nvCxnSpPr>
            <p:spPr>
              <a:xfrm>
                <a:off x="1415054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51" name="直線コネクタ 150"/>
              <p:cNvCxnSpPr/>
              <p:nvPr/>
            </p:nvCxnSpPr>
            <p:spPr>
              <a:xfrm>
                <a:off x="1518512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52" name="直線コネクタ 151"/>
              <p:cNvCxnSpPr/>
              <p:nvPr/>
            </p:nvCxnSpPr>
            <p:spPr>
              <a:xfrm>
                <a:off x="1617481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sp>
            <p:nvSpPr>
              <p:cNvPr id="153" name="正方形/長方形 152"/>
              <p:cNvSpPr/>
              <p:nvPr/>
            </p:nvSpPr>
            <p:spPr>
              <a:xfrm>
                <a:off x="1115065" y="5814618"/>
                <a:ext cx="574843" cy="267370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/>
                  <a:t>CPU</a:t>
                </a:r>
                <a:endParaRPr kumimoji="1" lang="ja-JP" altLang="en-US" sz="1400" dirty="0"/>
              </a:p>
            </p:txBody>
          </p:sp>
        </p:grpSp>
        <p:grpSp>
          <p:nvGrpSpPr>
            <p:cNvPr id="154" name="グループ化 153"/>
            <p:cNvGrpSpPr/>
            <p:nvPr/>
          </p:nvGrpSpPr>
          <p:grpSpPr>
            <a:xfrm>
              <a:off x="6923167" y="5232375"/>
              <a:ext cx="648072" cy="374211"/>
              <a:chOff x="1762343" y="5770545"/>
              <a:chExt cx="648072" cy="374211"/>
            </a:xfrm>
            <a:solidFill>
              <a:schemeClr val="accent5"/>
            </a:solidFill>
          </p:grpSpPr>
          <p:sp>
            <p:nvSpPr>
              <p:cNvPr id="155" name="正方形/長方形 154"/>
              <p:cNvSpPr/>
              <p:nvPr/>
            </p:nvSpPr>
            <p:spPr>
              <a:xfrm>
                <a:off x="1762343" y="5770545"/>
                <a:ext cx="648072" cy="288032"/>
              </a:xfrm>
              <a:prstGeom prst="rect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/>
                  <a:t>RAM</a:t>
                </a:r>
                <a:endParaRPr kumimoji="1" lang="ja-JP" altLang="en-US" sz="1600" dirty="0"/>
              </a:p>
            </p:txBody>
          </p:sp>
          <p:cxnSp>
            <p:nvCxnSpPr>
              <p:cNvPr id="156" name="直線コネクタ 155"/>
              <p:cNvCxnSpPr/>
              <p:nvPr/>
            </p:nvCxnSpPr>
            <p:spPr>
              <a:xfrm>
                <a:off x="1849301" y="6063586"/>
                <a:ext cx="0" cy="81170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57" name="直線コネクタ 156"/>
              <p:cNvCxnSpPr/>
              <p:nvPr/>
            </p:nvCxnSpPr>
            <p:spPr>
              <a:xfrm>
                <a:off x="1947527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>
                <a:off x="2044933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>
                <a:off x="2138709" y="6067649"/>
                <a:ext cx="0" cy="74386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60" name="直線コネクタ 159"/>
              <p:cNvCxnSpPr/>
              <p:nvPr/>
            </p:nvCxnSpPr>
            <p:spPr>
              <a:xfrm>
                <a:off x="2235092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61" name="直線コネクタ 160"/>
              <p:cNvCxnSpPr/>
              <p:nvPr/>
            </p:nvCxnSpPr>
            <p:spPr>
              <a:xfrm>
                <a:off x="2333048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</p:grpSp>
        <p:grpSp>
          <p:nvGrpSpPr>
            <p:cNvPr id="162" name="グループ化 161"/>
            <p:cNvGrpSpPr/>
            <p:nvPr/>
          </p:nvGrpSpPr>
          <p:grpSpPr>
            <a:xfrm>
              <a:off x="6275889" y="5655685"/>
              <a:ext cx="574843" cy="438798"/>
              <a:chOff x="1115065" y="5720537"/>
              <a:chExt cx="574843" cy="438798"/>
            </a:xfrm>
            <a:solidFill>
              <a:schemeClr val="accent3"/>
            </a:solidFill>
          </p:grpSpPr>
          <p:cxnSp>
            <p:nvCxnSpPr>
              <p:cNvPr id="163" name="直線コネクタ 162"/>
              <p:cNvCxnSpPr/>
              <p:nvPr/>
            </p:nvCxnSpPr>
            <p:spPr>
              <a:xfrm>
                <a:off x="1204574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>
                <a:off x="1312025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>
                <a:off x="1415054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>
                <a:off x="1518512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>
                <a:off x="1617481" y="5720537"/>
                <a:ext cx="0" cy="438798"/>
              </a:xfrm>
              <a:prstGeom prst="lin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</p:cxnSp>
          <p:sp>
            <p:nvSpPr>
              <p:cNvPr id="168" name="正方形/長方形 167"/>
              <p:cNvSpPr/>
              <p:nvPr/>
            </p:nvSpPr>
            <p:spPr>
              <a:xfrm>
                <a:off x="1115065" y="5814618"/>
                <a:ext cx="574843" cy="267370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/>
                  <a:t>CPU</a:t>
                </a:r>
                <a:endParaRPr kumimoji="1" lang="ja-JP" altLang="en-US" sz="1400" dirty="0"/>
              </a:p>
            </p:txBody>
          </p:sp>
        </p:grpSp>
        <p:grpSp>
          <p:nvGrpSpPr>
            <p:cNvPr id="169" name="グループ化 168"/>
            <p:cNvGrpSpPr/>
            <p:nvPr/>
          </p:nvGrpSpPr>
          <p:grpSpPr>
            <a:xfrm>
              <a:off x="6923167" y="5728413"/>
              <a:ext cx="648072" cy="374211"/>
              <a:chOff x="1762343" y="5770545"/>
              <a:chExt cx="648072" cy="374211"/>
            </a:xfrm>
            <a:solidFill>
              <a:schemeClr val="accent5"/>
            </a:solidFill>
          </p:grpSpPr>
          <p:sp>
            <p:nvSpPr>
              <p:cNvPr id="170" name="正方形/長方形 169"/>
              <p:cNvSpPr/>
              <p:nvPr/>
            </p:nvSpPr>
            <p:spPr>
              <a:xfrm>
                <a:off x="1762343" y="5770545"/>
                <a:ext cx="648072" cy="288032"/>
              </a:xfrm>
              <a:prstGeom prst="rect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/>
                  <a:t>RAM</a:t>
                </a:r>
                <a:endParaRPr kumimoji="1" lang="ja-JP" altLang="en-US" sz="1600" dirty="0"/>
              </a:p>
            </p:txBody>
          </p:sp>
          <p:cxnSp>
            <p:nvCxnSpPr>
              <p:cNvPr id="171" name="直線コネクタ 170"/>
              <p:cNvCxnSpPr/>
              <p:nvPr/>
            </p:nvCxnSpPr>
            <p:spPr>
              <a:xfrm>
                <a:off x="1849301" y="6063586"/>
                <a:ext cx="0" cy="81170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72" name="直線コネクタ 171"/>
              <p:cNvCxnSpPr/>
              <p:nvPr/>
            </p:nvCxnSpPr>
            <p:spPr>
              <a:xfrm>
                <a:off x="1947527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73" name="直線コネクタ 172"/>
              <p:cNvCxnSpPr/>
              <p:nvPr/>
            </p:nvCxnSpPr>
            <p:spPr>
              <a:xfrm>
                <a:off x="2044933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>
                <a:off x="2138709" y="6067649"/>
                <a:ext cx="0" cy="74386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75" name="直線コネクタ 174"/>
              <p:cNvCxnSpPr/>
              <p:nvPr/>
            </p:nvCxnSpPr>
            <p:spPr>
              <a:xfrm>
                <a:off x="2235092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76" name="直線コネクタ 175"/>
              <p:cNvCxnSpPr/>
              <p:nvPr/>
            </p:nvCxnSpPr>
            <p:spPr>
              <a:xfrm>
                <a:off x="2333048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</p:grpSp>
        <p:grpSp>
          <p:nvGrpSpPr>
            <p:cNvPr id="177" name="グループ化 176"/>
            <p:cNvGrpSpPr/>
            <p:nvPr/>
          </p:nvGrpSpPr>
          <p:grpSpPr>
            <a:xfrm>
              <a:off x="7632340" y="5232375"/>
              <a:ext cx="648072" cy="374211"/>
              <a:chOff x="1762343" y="5770545"/>
              <a:chExt cx="648072" cy="374211"/>
            </a:xfrm>
            <a:solidFill>
              <a:schemeClr val="accent5"/>
            </a:solidFill>
          </p:grpSpPr>
          <p:sp>
            <p:nvSpPr>
              <p:cNvPr id="178" name="正方形/長方形 177"/>
              <p:cNvSpPr/>
              <p:nvPr/>
            </p:nvSpPr>
            <p:spPr>
              <a:xfrm>
                <a:off x="1762343" y="5770545"/>
                <a:ext cx="648072" cy="288032"/>
              </a:xfrm>
              <a:prstGeom prst="rect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/>
                  <a:t>RAM</a:t>
                </a:r>
                <a:endParaRPr kumimoji="1" lang="ja-JP" altLang="en-US" sz="1600" dirty="0"/>
              </a:p>
            </p:txBody>
          </p:sp>
          <p:cxnSp>
            <p:nvCxnSpPr>
              <p:cNvPr id="179" name="直線コネクタ 178"/>
              <p:cNvCxnSpPr/>
              <p:nvPr/>
            </p:nvCxnSpPr>
            <p:spPr>
              <a:xfrm>
                <a:off x="1849301" y="6063586"/>
                <a:ext cx="0" cy="81170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0" name="直線コネクタ 179"/>
              <p:cNvCxnSpPr/>
              <p:nvPr/>
            </p:nvCxnSpPr>
            <p:spPr>
              <a:xfrm>
                <a:off x="1947527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1" name="直線コネクタ 180"/>
              <p:cNvCxnSpPr/>
              <p:nvPr/>
            </p:nvCxnSpPr>
            <p:spPr>
              <a:xfrm>
                <a:off x="2044933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2" name="直線コネクタ 181"/>
              <p:cNvCxnSpPr/>
              <p:nvPr/>
            </p:nvCxnSpPr>
            <p:spPr>
              <a:xfrm>
                <a:off x="2138709" y="6067649"/>
                <a:ext cx="0" cy="74386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3" name="直線コネクタ 182"/>
              <p:cNvCxnSpPr/>
              <p:nvPr/>
            </p:nvCxnSpPr>
            <p:spPr>
              <a:xfrm>
                <a:off x="2235092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4" name="直線コネクタ 183"/>
              <p:cNvCxnSpPr/>
              <p:nvPr/>
            </p:nvCxnSpPr>
            <p:spPr>
              <a:xfrm>
                <a:off x="2333048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</p:grpSp>
        <p:grpSp>
          <p:nvGrpSpPr>
            <p:cNvPr id="185" name="グループ化 184"/>
            <p:cNvGrpSpPr/>
            <p:nvPr/>
          </p:nvGrpSpPr>
          <p:grpSpPr>
            <a:xfrm>
              <a:off x="7632340" y="5728413"/>
              <a:ext cx="648072" cy="374211"/>
              <a:chOff x="1762343" y="5770545"/>
              <a:chExt cx="648072" cy="374211"/>
            </a:xfrm>
            <a:solidFill>
              <a:schemeClr val="accent5"/>
            </a:solidFill>
          </p:grpSpPr>
          <p:sp>
            <p:nvSpPr>
              <p:cNvPr id="186" name="正方形/長方形 185"/>
              <p:cNvSpPr/>
              <p:nvPr/>
            </p:nvSpPr>
            <p:spPr>
              <a:xfrm>
                <a:off x="1762343" y="5770545"/>
                <a:ext cx="648072" cy="288032"/>
              </a:xfrm>
              <a:prstGeom prst="rect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/>
                  <a:t>RAM</a:t>
                </a:r>
                <a:endParaRPr kumimoji="1" lang="ja-JP" altLang="en-US" sz="1600" dirty="0"/>
              </a:p>
            </p:txBody>
          </p:sp>
          <p:cxnSp>
            <p:nvCxnSpPr>
              <p:cNvPr id="187" name="直線コネクタ 186"/>
              <p:cNvCxnSpPr/>
              <p:nvPr/>
            </p:nvCxnSpPr>
            <p:spPr>
              <a:xfrm>
                <a:off x="1849301" y="6063586"/>
                <a:ext cx="0" cy="81170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8" name="直線コネクタ 187"/>
              <p:cNvCxnSpPr/>
              <p:nvPr/>
            </p:nvCxnSpPr>
            <p:spPr>
              <a:xfrm>
                <a:off x="1947527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89" name="直線コネクタ 188"/>
              <p:cNvCxnSpPr/>
              <p:nvPr/>
            </p:nvCxnSpPr>
            <p:spPr>
              <a:xfrm>
                <a:off x="2044933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90" name="直線コネクタ 189"/>
              <p:cNvCxnSpPr/>
              <p:nvPr/>
            </p:nvCxnSpPr>
            <p:spPr>
              <a:xfrm>
                <a:off x="2138709" y="6067649"/>
                <a:ext cx="0" cy="74386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91" name="直線コネクタ 190"/>
              <p:cNvCxnSpPr/>
              <p:nvPr/>
            </p:nvCxnSpPr>
            <p:spPr>
              <a:xfrm>
                <a:off x="2235092" y="6067649"/>
                <a:ext cx="0" cy="73044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  <p:cxnSp>
            <p:nvCxnSpPr>
              <p:cNvPr id="192" name="直線コネクタ 191"/>
              <p:cNvCxnSpPr/>
              <p:nvPr/>
            </p:nvCxnSpPr>
            <p:spPr>
              <a:xfrm>
                <a:off x="2333048" y="6064928"/>
                <a:ext cx="0" cy="77107"/>
              </a:xfrm>
              <a:prstGeom prst="lin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28755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アプリケーション統合による最適化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</a:schemeClr>
                </a:solidFill>
              </a:rPr>
              <a:t>アプリケーションを</a:t>
            </a:r>
            <a:r>
              <a:rPr kumimoji="1" lang="en-US" altLang="ja-JP" dirty="0" smtClean="0">
                <a:solidFill>
                  <a:schemeClr val="tx1">
                    <a:lumMod val="75000"/>
                  </a:schemeClr>
                </a:solidFill>
              </a:rPr>
              <a:t>1</a:t>
            </a:r>
            <a:r>
              <a:rPr kumimoji="1" lang="ja-JP" altLang="en-US" dirty="0" smtClean="0">
                <a:solidFill>
                  <a:schemeClr val="tx1">
                    <a:lumMod val="75000"/>
                  </a:schemeClr>
                </a:solidFill>
              </a:rPr>
              <a:t>台のインスタンスに</a:t>
            </a:r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集約</a:t>
            </a:r>
            <a:endParaRPr kumimoji="1" lang="en-US" altLang="ja-JP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>
                    <a:lumMod val="75000"/>
                  </a:schemeClr>
                </a:solidFill>
              </a:rPr>
              <a:t>トータルコストをさらに削減可能</a:t>
            </a:r>
            <a:endParaRPr lang="en-US" altLang="ja-JP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r>
              <a:rPr lang="ja-JP" altLang="en-US" b="1" dirty="0" smtClean="0">
                <a:solidFill>
                  <a:schemeClr val="tx1">
                    <a:lumMod val="75000"/>
                  </a:schemeClr>
                </a:solidFill>
              </a:rPr>
              <a:t>統合・分離</a:t>
            </a:r>
            <a:r>
              <a:rPr kumimoji="1" lang="ja-JP" altLang="en-US" b="1" dirty="0" smtClean="0">
                <a:solidFill>
                  <a:schemeClr val="tx1">
                    <a:lumMod val="75000"/>
                  </a:schemeClr>
                </a:solidFill>
              </a:rPr>
              <a:t>時にダウンタイムが発生</a:t>
            </a:r>
            <a:endParaRPr kumimoji="1" lang="en-US" altLang="ja-JP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r>
              <a:rPr lang="ja-JP" altLang="en-US" b="1" dirty="0" smtClean="0">
                <a:solidFill>
                  <a:schemeClr val="tx1">
                    <a:lumMod val="75000"/>
                  </a:schemeClr>
                </a:solidFill>
              </a:rPr>
              <a:t>アプリケーション間の隔離が弱まる</a:t>
            </a:r>
            <a:endParaRPr lang="en-US" altLang="ja-JP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>
                    <a:lumMod val="75000"/>
                  </a:schemeClr>
                </a:solidFill>
              </a:rPr>
              <a:t>組織にまたがる集約は難しい</a:t>
            </a:r>
            <a:endParaRPr kumimoji="1" lang="ja-JP" altLang="en-US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8" name="図形グループ 7"/>
          <p:cNvGrpSpPr/>
          <p:nvPr/>
        </p:nvGrpSpPr>
        <p:grpSpPr>
          <a:xfrm>
            <a:off x="5236681" y="4550971"/>
            <a:ext cx="1656978" cy="471364"/>
            <a:chOff x="5011738" y="4333769"/>
            <a:chExt cx="1656978" cy="471364"/>
          </a:xfrm>
          <a:noFill/>
        </p:grpSpPr>
        <p:cxnSp>
          <p:nvCxnSpPr>
            <p:cNvPr id="10" name="直線矢印コネクタ 9"/>
            <p:cNvCxnSpPr/>
            <p:nvPr/>
          </p:nvCxnSpPr>
          <p:spPr>
            <a:xfrm>
              <a:off x="5011738" y="4805133"/>
              <a:ext cx="1656978" cy="0"/>
            </a:xfrm>
            <a:prstGeom prst="straightConnector1">
              <a:avLst/>
            </a:prstGeom>
            <a:grpFill/>
            <a:ln>
              <a:solidFill>
                <a:srgbClr val="34495E"/>
              </a:solidFill>
              <a:tailEnd type="arrow"/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正方形/長方形 8"/>
            <p:cNvSpPr/>
            <p:nvPr/>
          </p:nvSpPr>
          <p:spPr>
            <a:xfrm>
              <a:off x="5330390" y="4333769"/>
              <a:ext cx="1028020" cy="4068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rgbClr val="34495E"/>
                  </a:solidFill>
                </a:rPr>
                <a:t>統合</a:t>
              </a:r>
              <a:endParaRPr kumimoji="1" lang="ja-JP" altLang="en-US" sz="2400" dirty="0">
                <a:solidFill>
                  <a:srgbClr val="34495E"/>
                </a:solidFill>
              </a:endParaRPr>
            </a:p>
          </p:txBody>
        </p:sp>
      </p:grpSp>
      <p:grpSp>
        <p:nvGrpSpPr>
          <p:cNvPr id="6" name="図形グループ 5"/>
          <p:cNvGrpSpPr/>
          <p:nvPr/>
        </p:nvGrpSpPr>
        <p:grpSpPr>
          <a:xfrm>
            <a:off x="5236681" y="5321057"/>
            <a:ext cx="1656978" cy="484207"/>
            <a:chOff x="5011738" y="5103855"/>
            <a:chExt cx="1656978" cy="484207"/>
          </a:xfrm>
          <a:noFill/>
        </p:grpSpPr>
        <p:cxnSp>
          <p:nvCxnSpPr>
            <p:cNvPr id="11" name="直線矢印コネクタ 10"/>
            <p:cNvCxnSpPr/>
            <p:nvPr/>
          </p:nvCxnSpPr>
          <p:spPr>
            <a:xfrm flipH="1">
              <a:off x="5011738" y="5103855"/>
              <a:ext cx="1656978" cy="0"/>
            </a:xfrm>
            <a:prstGeom prst="straightConnector1">
              <a:avLst/>
            </a:prstGeom>
            <a:grpFill/>
            <a:ln>
              <a:solidFill>
                <a:srgbClr val="34495E"/>
              </a:solidFill>
              <a:tailEnd type="arrow"/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" name="正方形/長方形 6"/>
            <p:cNvSpPr/>
            <p:nvPr/>
          </p:nvSpPr>
          <p:spPr>
            <a:xfrm>
              <a:off x="5357039" y="5151433"/>
              <a:ext cx="956012" cy="4366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solidFill>
                    <a:srgbClr val="34495E"/>
                  </a:solidFill>
                </a:rPr>
                <a:t>分離</a:t>
              </a:r>
              <a:endParaRPr kumimoji="1" lang="ja-JP" altLang="en-US" sz="2400" dirty="0">
                <a:solidFill>
                  <a:srgbClr val="34495E"/>
                </a:solidFill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179512" y="4296179"/>
            <a:ext cx="1528777" cy="16803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Instance 1</a:t>
            </a: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t2.micro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26319" y="5465654"/>
            <a:ext cx="1440320" cy="33855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j-lt"/>
              </a:rPr>
              <a:t>Application 1</a:t>
            </a:r>
            <a:endParaRPr kumimoji="1" lang="ja-JP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831991" y="4293096"/>
            <a:ext cx="1526088" cy="16767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</a:rPr>
              <a:t>Instance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t2.micro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874521" y="5462570"/>
            <a:ext cx="1438216" cy="33855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j-lt"/>
              </a:rPr>
              <a:t>Application 2</a:t>
            </a:r>
            <a:endParaRPr kumimoji="1" lang="ja-JP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518528" y="4296179"/>
            <a:ext cx="1528777" cy="16803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rgbClr val="34495E"/>
                </a:solidFill>
              </a:rPr>
              <a:t>Instance </a:t>
            </a:r>
            <a:r>
              <a:rPr kumimoji="1" lang="en-US" altLang="ja-JP" b="1" dirty="0" smtClean="0">
                <a:solidFill>
                  <a:srgbClr val="34495E"/>
                </a:solidFill>
              </a:rPr>
              <a:t>3</a:t>
            </a:r>
          </a:p>
          <a:p>
            <a:pPr algn="ctr"/>
            <a:r>
              <a:rPr lang="en-US" altLang="ja-JP" sz="1600" dirty="0" smtClean="0">
                <a:solidFill>
                  <a:srgbClr val="34495E"/>
                </a:solidFill>
              </a:rPr>
              <a:t>t2.micro</a:t>
            </a:r>
            <a:endParaRPr lang="en-US" altLang="ja-JP" sz="1600" dirty="0">
              <a:solidFill>
                <a:srgbClr val="34495E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79654" y="5465654"/>
            <a:ext cx="1406871" cy="33855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j-lt"/>
              </a:rPr>
              <a:t>Application 3</a:t>
            </a:r>
            <a:endParaRPr kumimoji="1" lang="ja-JP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62379" y="600715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高負荷時</a:t>
            </a:r>
            <a:endParaRPr kumimoji="1" lang="ja-JP" altLang="en-US" sz="24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66583" y="600715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低</a:t>
            </a:r>
            <a:r>
              <a:rPr kumimoji="1" lang="ja-JP" altLang="en-US" sz="2400" b="1" dirty="0" smtClean="0"/>
              <a:t>負荷時</a:t>
            </a:r>
            <a:endParaRPr kumimoji="1" lang="ja-JP" altLang="en-US" sz="2400" b="1" dirty="0"/>
          </a:p>
        </p:txBody>
      </p:sp>
      <p:sp>
        <p:nvSpPr>
          <p:cNvPr id="45" name="正方形/長方形 44"/>
          <p:cNvSpPr/>
          <p:nvPr/>
        </p:nvSpPr>
        <p:spPr>
          <a:xfrm>
            <a:off x="7108889" y="4298855"/>
            <a:ext cx="1544289" cy="16746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34495E"/>
                </a:solidFill>
              </a:rPr>
              <a:t>Instance 1</a:t>
            </a:r>
          </a:p>
          <a:p>
            <a:pPr algn="ctr"/>
            <a:r>
              <a:rPr lang="en-US" altLang="ja-JP" sz="1400" dirty="0" smtClean="0">
                <a:solidFill>
                  <a:srgbClr val="34495E"/>
                </a:solidFill>
              </a:rPr>
              <a:t>t2.micro</a:t>
            </a:r>
            <a:endParaRPr kumimoji="1" lang="en-US" altLang="ja-JP" sz="1400" dirty="0" smtClean="0">
              <a:solidFill>
                <a:srgbClr val="34495E"/>
              </a:solidFill>
            </a:endParaRPr>
          </a:p>
          <a:p>
            <a:pPr algn="ctr"/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170590" y="4797390"/>
            <a:ext cx="1432471" cy="33855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j-lt"/>
              </a:rPr>
              <a:t>Application 1</a:t>
            </a:r>
            <a:endParaRPr kumimoji="1" lang="ja-JP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170401" y="5194063"/>
            <a:ext cx="1432740" cy="33855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j-lt"/>
              </a:rPr>
              <a:t>Application 2</a:t>
            </a:r>
            <a:endParaRPr kumimoji="1" lang="ja-JP" alt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170402" y="5590736"/>
            <a:ext cx="1432739" cy="338554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j-lt"/>
              </a:rPr>
              <a:t>Application 3</a:t>
            </a:r>
            <a:endParaRPr kumimoji="1" lang="ja-JP" altLang="en-US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2717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5" grpId="0" animBg="1"/>
      <p:bldP spid="46" grpId="0" animBg="1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プロセスマイグレーション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96544"/>
          </a:xfrm>
        </p:spPr>
        <p:txBody>
          <a:bodyPr/>
          <a:lstStyle/>
          <a:p>
            <a:r>
              <a:rPr lang="ja-JP" altLang="en-US" dirty="0" smtClean="0"/>
              <a:t>最適化を行う際のダウンタイムを削減可能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Zap [</a:t>
            </a:r>
            <a:r>
              <a:rPr lang="en-US" altLang="ja-JP" dirty="0" smtClean="0"/>
              <a:t>Osman </a:t>
            </a:r>
            <a:r>
              <a:rPr lang="en-US" altLang="ja-JP" dirty="0"/>
              <a:t>et al. ’</a:t>
            </a:r>
            <a:r>
              <a:rPr lang="en-US" altLang="ja-JP" dirty="0" smtClean="0"/>
              <a:t>02</a:t>
            </a:r>
            <a:r>
              <a:rPr kumimoji="1" lang="en-US" altLang="ja-JP" dirty="0" smtClean="0"/>
              <a:t>]</a:t>
            </a:r>
          </a:p>
          <a:p>
            <a:pPr lvl="2"/>
            <a:r>
              <a:rPr lang="ja-JP" altLang="en-US" dirty="0" smtClean="0"/>
              <a:t>プロセス群を仮想化する</a:t>
            </a:r>
            <a:r>
              <a:rPr lang="en-US" altLang="ja-JP" dirty="0" smtClean="0"/>
              <a:t>Pod</a:t>
            </a:r>
            <a:r>
              <a:rPr lang="ja-JP" altLang="en-US" dirty="0" smtClean="0"/>
              <a:t>を提供し、ほぼ完全なマイグレーションが可能</a:t>
            </a:r>
            <a:endParaRPr lang="en-US" altLang="ja-JP" dirty="0" smtClean="0"/>
          </a:p>
          <a:p>
            <a:pPr lvl="1"/>
            <a:r>
              <a:rPr lang="en-US" altLang="ja-JP" dirty="0"/>
              <a:t>Pod</a:t>
            </a:r>
            <a:r>
              <a:rPr lang="ja-JP" altLang="en-US" dirty="0"/>
              <a:t>間の隔離はプロセスより強いが十分ではない</a:t>
            </a:r>
            <a:endParaRPr lang="en-US" altLang="ja-JP" dirty="0"/>
          </a:p>
          <a:p>
            <a:pPr lvl="2"/>
            <a:r>
              <a:rPr lang="en-US" altLang="ja-JP" dirty="0"/>
              <a:t>OS</a:t>
            </a:r>
            <a:r>
              <a:rPr lang="ja-JP" altLang="en-US" dirty="0"/>
              <a:t>に脆弱性があった場合、影響を受ける</a:t>
            </a:r>
            <a:r>
              <a:rPr lang="ja-JP" altLang="en-US" dirty="0" smtClean="0"/>
              <a:t>可能性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各</a:t>
            </a:r>
            <a:r>
              <a:rPr lang="en-US" altLang="ja-JP" dirty="0" smtClean="0"/>
              <a:t>Pod</a:t>
            </a:r>
            <a:r>
              <a:rPr lang="ja-JP" altLang="en-US" dirty="0" smtClean="0"/>
              <a:t>はグローバル</a:t>
            </a:r>
            <a:r>
              <a:rPr lang="en-US" altLang="ja-JP" dirty="0" smtClean="0"/>
              <a:t>IP</a:t>
            </a:r>
            <a:r>
              <a:rPr lang="ja-JP" altLang="en-US" dirty="0" smtClean="0"/>
              <a:t>アドレスを必要とする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IaaS</a:t>
            </a:r>
            <a:r>
              <a:rPr kumimoji="1" lang="ja-JP" altLang="en-US" dirty="0" smtClean="0"/>
              <a:t>ではグローバル</a:t>
            </a:r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</a:t>
            </a:r>
            <a:r>
              <a:rPr lang="ja-JP" altLang="en-US" dirty="0" smtClean="0"/>
              <a:t>も課金対象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79512" y="6237312"/>
            <a:ext cx="4464496" cy="36004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OS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79512" y="4941168"/>
            <a:ext cx="2232248" cy="11521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Pod</a:t>
            </a:r>
            <a:endParaRPr lang="en-US" altLang="ja-JP" sz="2400" dirty="0"/>
          </a:p>
          <a:p>
            <a:pPr algn="ctr"/>
            <a:endParaRPr kumimoji="1" lang="en-US" altLang="ja-JP" sz="2400" dirty="0" smtClean="0"/>
          </a:p>
          <a:p>
            <a:pPr algn="ctr"/>
            <a:endParaRPr kumimoji="1" lang="ja-JP" altLang="en-US" sz="24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699792" y="4941168"/>
            <a:ext cx="1944216" cy="1190056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Pod</a:t>
            </a:r>
            <a:endParaRPr lang="en-US" altLang="ja-JP" sz="2400" dirty="0"/>
          </a:p>
          <a:p>
            <a:pPr algn="ctr"/>
            <a:endParaRPr kumimoji="1" lang="en-US" altLang="ja-JP" sz="2400" dirty="0" smtClean="0"/>
          </a:p>
          <a:p>
            <a:pPr algn="ctr"/>
            <a:endParaRPr kumimoji="1"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92550" y="5445224"/>
            <a:ext cx="2047201" cy="57606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2"/>
                </a:solidFill>
              </a:rPr>
              <a:t>プロセス群</a:t>
            </a:r>
            <a:r>
              <a:rPr kumimoji="1" lang="en-US" altLang="ja-JP" dirty="0" smtClean="0">
                <a:solidFill>
                  <a:schemeClr val="bg2"/>
                </a:solidFill>
              </a:rPr>
              <a:t> 1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850550" y="6237312"/>
            <a:ext cx="1973514" cy="360039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OS</a:t>
            </a:r>
            <a:endParaRPr kumimoji="1" lang="ja-JP" altLang="en-US" sz="2000" dirty="0"/>
          </a:p>
        </p:txBody>
      </p:sp>
      <p:sp>
        <p:nvSpPr>
          <p:cNvPr id="18" name="正方形/長方形 17"/>
          <p:cNvSpPr/>
          <p:nvPr/>
        </p:nvSpPr>
        <p:spPr>
          <a:xfrm>
            <a:off x="6850551" y="4941168"/>
            <a:ext cx="1944216" cy="1190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Pod</a:t>
            </a:r>
            <a:endParaRPr lang="en-US" altLang="ja-JP" sz="2400" dirty="0"/>
          </a:p>
          <a:p>
            <a:pPr algn="ctr"/>
            <a:endParaRPr kumimoji="1" lang="en-US" altLang="ja-JP" sz="2400" dirty="0" smtClean="0"/>
          </a:p>
          <a:p>
            <a:pPr algn="ctr"/>
            <a:endParaRPr kumimoji="1" lang="ja-JP" altLang="en-US" sz="2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6922558" y="5445224"/>
            <a:ext cx="1800202" cy="58021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2"/>
                </a:solidFill>
              </a:rPr>
              <a:t>プロセス群</a:t>
            </a:r>
            <a:r>
              <a:rPr kumimoji="1" lang="en-US" altLang="ja-JP" dirty="0" smtClean="0">
                <a:solidFill>
                  <a:schemeClr val="bg2"/>
                </a:solidFill>
              </a:rPr>
              <a:t> 2</a:t>
            </a:r>
            <a:endParaRPr kumimoji="1" lang="ja-JP" altLang="en-US" dirty="0">
              <a:solidFill>
                <a:schemeClr val="bg2"/>
              </a:solidFill>
            </a:endParaRPr>
          </a:p>
        </p:txBody>
      </p:sp>
      <p:cxnSp>
        <p:nvCxnSpPr>
          <p:cNvPr id="21" name="直線矢印コネクタ 20"/>
          <p:cNvCxnSpPr>
            <a:stCxn id="13" idx="3"/>
            <a:endCxn id="18" idx="1"/>
          </p:cNvCxnSpPr>
          <p:nvPr/>
        </p:nvCxnSpPr>
        <p:spPr>
          <a:xfrm>
            <a:off x="4644008" y="5536196"/>
            <a:ext cx="2206543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700915" y="515719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マイグレーション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07504" y="4725144"/>
            <a:ext cx="4608512" cy="2016224"/>
          </a:xfrm>
          <a:prstGeom prst="rect">
            <a:avLst/>
          </a:prstGeom>
          <a:noFill/>
          <a:ln w="28575" cmpd="sng">
            <a:solidFill>
              <a:srgbClr val="3449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735831" y="4725143"/>
            <a:ext cx="2179009" cy="2014801"/>
          </a:xfrm>
          <a:prstGeom prst="rect">
            <a:avLst/>
          </a:prstGeom>
          <a:noFill/>
          <a:ln w="28575" cmpd="sng">
            <a:solidFill>
              <a:srgbClr val="34495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926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ライブラリ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を用いて各アプリケーション</a:t>
            </a:r>
            <a:r>
              <a:rPr lang="ja-JP" altLang="en-US" dirty="0"/>
              <a:t>を</a:t>
            </a:r>
            <a:r>
              <a:rPr lang="ja-JP" altLang="en-US" dirty="0" smtClean="0"/>
              <a:t>軽量</a:t>
            </a:r>
            <a:r>
              <a:rPr lang="en-US" altLang="ja-JP" dirty="0" smtClean="0"/>
              <a:t>VM</a:t>
            </a:r>
            <a:r>
              <a:rPr lang="ja-JP" altLang="en-US" dirty="0"/>
              <a:t>の中</a:t>
            </a:r>
            <a:r>
              <a:rPr lang="ja-JP" altLang="en-US" dirty="0" smtClean="0"/>
              <a:t>で動作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>
                <a:solidFill>
                  <a:srgbClr val="34495E"/>
                </a:solidFill>
              </a:rPr>
              <a:t>マイグレーション技術を</a:t>
            </a:r>
            <a:r>
              <a:rPr lang="ja-JP" altLang="en-US" dirty="0" smtClean="0">
                <a:solidFill>
                  <a:srgbClr val="34495E"/>
                </a:solidFill>
              </a:rPr>
              <a:t>利用</a:t>
            </a:r>
            <a:endParaRPr kumimoji="1" lang="en-US" altLang="ja-JP" dirty="0" smtClean="0">
              <a:solidFill>
                <a:srgbClr val="34495E"/>
              </a:solidFill>
            </a:endParaRPr>
          </a:p>
          <a:p>
            <a:pPr lvl="2"/>
            <a:r>
              <a:rPr lang="ja-JP" altLang="en-US" b="1" dirty="0" smtClean="0">
                <a:solidFill>
                  <a:srgbClr val="34495E"/>
                </a:solidFill>
              </a:rPr>
              <a:t>最適化を行う際のダウンタイムを削減</a:t>
            </a:r>
            <a:endParaRPr lang="en-US" altLang="ja-JP" b="1" dirty="0" smtClean="0"/>
          </a:p>
          <a:p>
            <a:pPr lvl="1"/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間の強い隔離を利用</a:t>
            </a:r>
            <a:endParaRPr kumimoji="1" lang="en-US" altLang="ja-JP" dirty="0" smtClean="0"/>
          </a:p>
          <a:p>
            <a:pPr lvl="2"/>
            <a:r>
              <a:rPr lang="ja-JP" altLang="en-US" b="1" dirty="0" smtClean="0"/>
              <a:t>アプリケーション間のセキュリティの低下を防止</a:t>
            </a:r>
            <a:endParaRPr kumimoji="1" lang="ja-JP" altLang="en-US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467544" y="4653136"/>
            <a:ext cx="3240360" cy="201622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34495E"/>
                </a:solidFill>
              </a:rPr>
              <a:t>Instance</a:t>
            </a:r>
            <a:endParaRPr lang="en-US" altLang="ja-JP" sz="2400" b="1" dirty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kumimoji="1" lang="en-US" altLang="ja-JP" b="1" dirty="0" smtClean="0">
              <a:solidFill>
                <a:srgbClr val="34495E"/>
              </a:solidFill>
            </a:endParaRPr>
          </a:p>
          <a:p>
            <a:pPr algn="ctr"/>
            <a:endParaRPr kumimoji="1" lang="en-US" altLang="ja-JP" b="1" dirty="0" smtClean="0">
              <a:solidFill>
                <a:srgbClr val="34495E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788024" y="4653136"/>
            <a:ext cx="4032448" cy="201622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34495E"/>
                </a:solidFill>
              </a:rPr>
              <a:t>Instance</a:t>
            </a:r>
            <a:endParaRPr kumimoji="1" lang="en-US" altLang="ja-JP" sz="2400" b="1" dirty="0" smtClean="0">
              <a:solidFill>
                <a:srgbClr val="34495E"/>
              </a:solidFill>
            </a:endParaRPr>
          </a:p>
          <a:p>
            <a:pPr algn="ctr"/>
            <a:endParaRPr kumimoji="1" lang="en-US" altLang="ja-JP" sz="1400" b="1" dirty="0" smtClean="0">
              <a:solidFill>
                <a:srgbClr val="34495E"/>
              </a:solidFill>
            </a:endParaRPr>
          </a:p>
          <a:p>
            <a:pPr algn="ctr"/>
            <a:endParaRPr lang="en-US" altLang="ja-JP" b="1" dirty="0">
              <a:solidFill>
                <a:srgbClr val="34495E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34495E"/>
              </a:solidFill>
            </a:endParaRPr>
          </a:p>
          <a:p>
            <a:pPr algn="ctr"/>
            <a:endParaRPr lang="en-US" altLang="ja-JP" sz="2400" b="1" dirty="0">
              <a:solidFill>
                <a:srgbClr val="34495E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rgbClr val="34495E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正方形/長方形 15"/>
          <p:cNvSpPr/>
          <p:nvPr/>
        </p:nvSpPr>
        <p:spPr>
          <a:xfrm>
            <a:off x="2227378" y="4941168"/>
            <a:ext cx="1376876" cy="100811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Application</a:t>
            </a:r>
          </a:p>
          <a:p>
            <a:pPr algn="ctr"/>
            <a:r>
              <a:rPr lang="en-US" altLang="ja-JP" dirty="0" smtClean="0"/>
              <a:t>2</a:t>
            </a:r>
            <a:endParaRPr lang="en-US" altLang="ja-JP" dirty="0"/>
          </a:p>
        </p:txBody>
      </p:sp>
      <p:sp>
        <p:nvSpPr>
          <p:cNvPr id="18" name="正方形/長方形 15"/>
          <p:cNvSpPr/>
          <p:nvPr/>
        </p:nvSpPr>
        <p:spPr>
          <a:xfrm>
            <a:off x="571194" y="4941168"/>
            <a:ext cx="1376876" cy="100811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Application1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提案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FlexCapsule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5" name="正方形/長方形 15"/>
          <p:cNvSpPr/>
          <p:nvPr/>
        </p:nvSpPr>
        <p:spPr>
          <a:xfrm>
            <a:off x="4932040" y="4797152"/>
            <a:ext cx="1682804" cy="172819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1</a:t>
            </a:r>
          </a:p>
          <a:p>
            <a:pPr algn="ctr"/>
            <a:endParaRPr lang="en-US" altLang="ja-JP" b="1" dirty="0"/>
          </a:p>
          <a:p>
            <a:pPr algn="ctr"/>
            <a:endParaRPr kumimoji="1" lang="en-US" altLang="ja-JP" sz="2400" b="1" dirty="0" smtClean="0"/>
          </a:p>
          <a:p>
            <a:pPr algn="ctr"/>
            <a:endParaRPr kumimoji="1" lang="en-US" altLang="ja-JP" sz="2000" b="1" dirty="0" smtClean="0"/>
          </a:p>
          <a:p>
            <a:pPr algn="ctr"/>
            <a:endParaRPr lang="en-US" altLang="ja-JP" sz="1200" b="1" dirty="0"/>
          </a:p>
          <a:p>
            <a:pPr algn="ctr"/>
            <a:endParaRPr kumimoji="1" lang="ja-JP" altLang="en-US" sz="2000" b="1" dirty="0"/>
          </a:p>
        </p:txBody>
      </p:sp>
      <p:cxnSp>
        <p:nvCxnSpPr>
          <p:cNvPr id="8" name="直線コネクタ 7"/>
          <p:cNvCxnSpPr>
            <a:endCxn id="35" idx="2"/>
          </p:cNvCxnSpPr>
          <p:nvPr/>
        </p:nvCxnSpPr>
        <p:spPr>
          <a:xfrm>
            <a:off x="6804248" y="4797152"/>
            <a:ext cx="0" cy="1872208"/>
          </a:xfrm>
          <a:prstGeom prst="line">
            <a:avLst/>
          </a:prstGeom>
          <a:ln w="38100" cmpd="sng">
            <a:solidFill>
              <a:schemeClr val="accent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右矢印 8"/>
          <p:cNvSpPr/>
          <p:nvPr/>
        </p:nvSpPr>
        <p:spPr>
          <a:xfrm>
            <a:off x="3851920" y="5445224"/>
            <a:ext cx="864096" cy="432048"/>
          </a:xfrm>
          <a:prstGeom prst="rightArrow">
            <a:avLst>
              <a:gd name="adj1" fmla="val 46063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39552" y="6093296"/>
            <a:ext cx="3096344" cy="43204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OS</a:t>
            </a:r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5004048" y="6021288"/>
            <a:ext cx="1533870" cy="432048"/>
          </a:xfrm>
          <a:prstGeom prst="rect">
            <a:avLst/>
          </a:prstGeom>
          <a:ln>
            <a:solidFill>
              <a:srgbClr val="B73F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2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2"/>
                </a:solidFill>
              </a:rPr>
              <a:t>OS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050903" y="5373216"/>
            <a:ext cx="1440160" cy="43204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2"/>
                </a:solidFill>
              </a:rPr>
              <a:t>Application 1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21" name="正方形/長方形 15"/>
          <p:cNvSpPr/>
          <p:nvPr/>
        </p:nvSpPr>
        <p:spPr>
          <a:xfrm>
            <a:off x="7003232" y="4797152"/>
            <a:ext cx="1682804" cy="173387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2</a:t>
            </a:r>
          </a:p>
          <a:p>
            <a:pPr algn="ctr"/>
            <a:endParaRPr lang="en-US" altLang="ja-JP" b="1" dirty="0"/>
          </a:p>
          <a:p>
            <a:pPr algn="ctr"/>
            <a:endParaRPr kumimoji="1" lang="en-US" altLang="ja-JP" sz="2400" b="1" dirty="0" smtClean="0"/>
          </a:p>
          <a:p>
            <a:pPr algn="ctr"/>
            <a:endParaRPr kumimoji="1" lang="en-US" altLang="ja-JP" sz="2000" b="1" dirty="0" smtClean="0"/>
          </a:p>
          <a:p>
            <a:pPr algn="ctr"/>
            <a:endParaRPr lang="en-US" altLang="ja-JP" sz="1200" b="1" dirty="0"/>
          </a:p>
          <a:p>
            <a:pPr algn="ctr"/>
            <a:endParaRPr kumimoji="1" lang="ja-JP" altLang="en-US" sz="2000" b="1" dirty="0"/>
          </a:p>
        </p:txBody>
      </p:sp>
      <p:sp>
        <p:nvSpPr>
          <p:cNvPr id="22" name="正方形/長方形 21"/>
          <p:cNvSpPr/>
          <p:nvPr/>
        </p:nvSpPr>
        <p:spPr>
          <a:xfrm>
            <a:off x="7092280" y="6026968"/>
            <a:ext cx="1499790" cy="432048"/>
          </a:xfrm>
          <a:prstGeom prst="rect">
            <a:avLst/>
          </a:prstGeom>
          <a:ln>
            <a:solidFill>
              <a:srgbClr val="45938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2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2"/>
                </a:solidFill>
              </a:rPr>
              <a:t>OS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122095" y="5373216"/>
            <a:ext cx="1440160" cy="43204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2"/>
                </a:solidFill>
              </a:rPr>
              <a:t>Application 2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67544" y="4293096"/>
            <a:ext cx="864096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従来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4788024" y="4301480"/>
            <a:ext cx="1296144" cy="2880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提案手法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300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FlexCapsule</a:t>
            </a:r>
            <a:r>
              <a:rPr kumimoji="1" lang="ja-JP" altLang="en-US" dirty="0" smtClean="0"/>
              <a:t>のシステム構成</a:t>
            </a:r>
            <a:r>
              <a:rPr kumimoji="1" lang="en-US" altLang="ja-JP" dirty="0" smtClean="0"/>
              <a:t>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ネストした仮想化の利用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インスタンス</a:t>
            </a:r>
            <a:r>
              <a:rPr lang="en-US" altLang="ja-JP" dirty="0" smtClean="0"/>
              <a:t>(VM)</a:t>
            </a:r>
            <a:r>
              <a:rPr lang="ja-JP" altLang="en-US" dirty="0" smtClean="0"/>
              <a:t>内でハイパーバイザを動作させる</a:t>
            </a:r>
            <a:endParaRPr lang="en-US" altLang="ja-JP" dirty="0" smtClean="0"/>
          </a:p>
          <a:p>
            <a:r>
              <a:rPr lang="ja-JP" altLang="en-US" dirty="0" smtClean="0"/>
              <a:t>アプリケーション</a:t>
            </a:r>
            <a:r>
              <a:rPr lang="en-US" altLang="ja-JP" dirty="0" smtClean="0"/>
              <a:t>VM (App VM)</a:t>
            </a:r>
          </a:p>
          <a:p>
            <a:pPr lvl="1"/>
            <a:r>
              <a:rPr lang="ja-JP" altLang="en-US" dirty="0" smtClean="0"/>
              <a:t>アプリケーションの単一プロセスを動作させる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軽量なライブラリ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を利用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107504" y="4327116"/>
            <a:ext cx="4536504" cy="24656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404040"/>
                </a:solidFill>
              </a:rPr>
              <a:t>Instance 1</a:t>
            </a: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sz="10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012160" y="4327116"/>
            <a:ext cx="2880320" cy="24656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404040"/>
                </a:solidFill>
              </a:rPr>
              <a:t>Instance 2</a:t>
            </a: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sz="10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403648" y="4456706"/>
            <a:ext cx="6264696" cy="1712375"/>
          </a:xfrm>
          <a:prstGeom prst="rect">
            <a:avLst/>
          </a:prstGeom>
          <a:solidFill>
            <a:schemeClr val="tx1">
              <a:lumMod val="20000"/>
              <a:lumOff val="80000"/>
              <a:alpha val="60000"/>
            </a:schemeClr>
          </a:solidFill>
          <a:ln w="381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34495E"/>
                </a:solidFill>
              </a:rPr>
              <a:t>                         VPN</a:t>
            </a: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ja-JP" altLang="en-US" dirty="0">
              <a:solidFill>
                <a:srgbClr val="34495E"/>
              </a:solidFill>
            </a:endParaRPr>
          </a:p>
        </p:txBody>
      </p:sp>
      <p:sp>
        <p:nvSpPr>
          <p:cNvPr id="29" name="正方形/長方形 15"/>
          <p:cNvSpPr/>
          <p:nvPr/>
        </p:nvSpPr>
        <p:spPr>
          <a:xfrm>
            <a:off x="1475656" y="4613341"/>
            <a:ext cx="1445077" cy="144714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1</a:t>
            </a:r>
          </a:p>
          <a:p>
            <a:pPr algn="ctr"/>
            <a:endParaRPr lang="en-US" altLang="ja-JP" sz="1400" b="1" dirty="0"/>
          </a:p>
          <a:p>
            <a:pPr algn="ctr"/>
            <a:endParaRPr kumimoji="1" lang="en-US" altLang="ja-JP" sz="1600" b="1" dirty="0" smtClean="0"/>
          </a:p>
          <a:p>
            <a:pPr algn="ctr"/>
            <a:endParaRPr kumimoji="1" lang="en-US" altLang="ja-JP" sz="1400" b="1" dirty="0" smtClean="0"/>
          </a:p>
          <a:p>
            <a:pPr algn="ctr"/>
            <a:endParaRPr lang="en-US" altLang="ja-JP" sz="1100" b="1" dirty="0"/>
          </a:p>
          <a:p>
            <a:pPr algn="ctr"/>
            <a:endParaRPr kumimoji="1" lang="ja-JP" altLang="en-US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1532565" y="5499731"/>
            <a:ext cx="1345263" cy="488748"/>
          </a:xfrm>
          <a:prstGeom prst="rect">
            <a:avLst/>
          </a:prstGeom>
          <a:solidFill>
            <a:schemeClr val="bg1"/>
          </a:solidFill>
          <a:ln>
            <a:solidFill>
              <a:srgbClr val="B73F2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1"/>
                </a:solidFill>
              </a:rPr>
              <a:t>OS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532565" y="5085183"/>
            <a:ext cx="1345263" cy="32723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500" dirty="0" smtClean="0">
                <a:solidFill>
                  <a:schemeClr val="tx1"/>
                </a:solidFill>
              </a:rPr>
              <a:t>Application 1</a:t>
            </a:r>
            <a:endParaRPr kumimoji="1" lang="ja-JP" altLang="en-US" sz="15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51520" y="6273107"/>
            <a:ext cx="4248472" cy="43204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ゲストハイパーバイザ</a:t>
            </a:r>
            <a:endParaRPr kumimoji="1" lang="ja-JP" altLang="en-US" b="1" dirty="0"/>
          </a:p>
        </p:txBody>
      </p:sp>
      <p:sp>
        <p:nvSpPr>
          <p:cNvPr id="43" name="正方形/長方形 42"/>
          <p:cNvSpPr/>
          <p:nvPr/>
        </p:nvSpPr>
        <p:spPr>
          <a:xfrm>
            <a:off x="6156176" y="6273107"/>
            <a:ext cx="2592288" cy="43204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ゲストハイパーバイザ</a:t>
            </a:r>
            <a:endParaRPr kumimoji="1" lang="ja-JP" altLang="en-US" b="1" dirty="0"/>
          </a:p>
        </p:txBody>
      </p:sp>
      <p:sp>
        <p:nvSpPr>
          <p:cNvPr id="44" name="正方形/長方形 15"/>
          <p:cNvSpPr/>
          <p:nvPr/>
        </p:nvSpPr>
        <p:spPr>
          <a:xfrm>
            <a:off x="3064749" y="4613809"/>
            <a:ext cx="1445077" cy="145064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2</a:t>
            </a:r>
          </a:p>
          <a:p>
            <a:pPr algn="ctr"/>
            <a:endParaRPr lang="en-US" altLang="ja-JP" sz="1400" b="1" dirty="0"/>
          </a:p>
          <a:p>
            <a:pPr algn="ctr"/>
            <a:endParaRPr kumimoji="1" lang="en-US" altLang="ja-JP" sz="1600" b="1" dirty="0" smtClean="0"/>
          </a:p>
          <a:p>
            <a:pPr algn="ctr"/>
            <a:endParaRPr kumimoji="1" lang="en-US" altLang="ja-JP" sz="1400" b="1" dirty="0" smtClean="0"/>
          </a:p>
          <a:p>
            <a:pPr algn="ctr"/>
            <a:endParaRPr lang="en-US" altLang="ja-JP" sz="1100" b="1" dirty="0"/>
          </a:p>
          <a:p>
            <a:pPr algn="ctr"/>
            <a:endParaRPr kumimoji="1" lang="ja-JP" altLang="en-US" b="1" dirty="0"/>
          </a:p>
        </p:txBody>
      </p:sp>
      <p:sp>
        <p:nvSpPr>
          <p:cNvPr id="45" name="正方形/長方形 44"/>
          <p:cNvSpPr/>
          <p:nvPr/>
        </p:nvSpPr>
        <p:spPr>
          <a:xfrm>
            <a:off x="3121658" y="5503699"/>
            <a:ext cx="1345263" cy="488748"/>
          </a:xfrm>
          <a:prstGeom prst="rect">
            <a:avLst/>
          </a:prstGeom>
          <a:solidFill>
            <a:schemeClr val="bg1"/>
          </a:solidFill>
          <a:ln>
            <a:solidFill>
              <a:srgbClr val="4593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1"/>
                </a:solidFill>
              </a:rPr>
              <a:t>OS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121658" y="5085183"/>
            <a:ext cx="1345263" cy="331200"/>
          </a:xfrm>
          <a:prstGeom prst="rect">
            <a:avLst/>
          </a:prstGeom>
          <a:solidFill>
            <a:schemeClr val="bg1"/>
          </a:solidFill>
          <a:ln>
            <a:solidFill>
              <a:srgbClr val="4593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500" dirty="0" smtClean="0">
                <a:solidFill>
                  <a:schemeClr val="tx1"/>
                </a:solidFill>
              </a:rPr>
              <a:t>Application 2</a:t>
            </a:r>
            <a:endParaRPr kumimoji="1" lang="ja-JP" altLang="en-US" sz="1500" dirty="0">
              <a:solidFill>
                <a:schemeClr val="tx1"/>
              </a:solidFill>
            </a:endParaRPr>
          </a:p>
        </p:txBody>
      </p:sp>
      <p:sp>
        <p:nvSpPr>
          <p:cNvPr id="47" name="正方形/長方形 15"/>
          <p:cNvSpPr/>
          <p:nvPr/>
        </p:nvSpPr>
        <p:spPr>
          <a:xfrm>
            <a:off x="6151259" y="4613809"/>
            <a:ext cx="1445077" cy="145064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3</a:t>
            </a:r>
          </a:p>
          <a:p>
            <a:pPr algn="ctr"/>
            <a:endParaRPr lang="en-US" altLang="ja-JP" sz="1600" b="1" dirty="0"/>
          </a:p>
          <a:p>
            <a:pPr algn="ctr"/>
            <a:endParaRPr kumimoji="1" lang="en-US" altLang="ja-JP" sz="1600" b="1" dirty="0" smtClean="0"/>
          </a:p>
          <a:p>
            <a:pPr algn="ctr"/>
            <a:endParaRPr kumimoji="1" lang="en-US" altLang="ja-JP" sz="1400" b="1" dirty="0" smtClean="0"/>
          </a:p>
          <a:p>
            <a:pPr algn="ctr"/>
            <a:endParaRPr lang="en-US" altLang="ja-JP" sz="1000" b="1" dirty="0"/>
          </a:p>
          <a:p>
            <a:pPr algn="ctr"/>
            <a:endParaRPr kumimoji="1" lang="ja-JP" altLang="en-US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6208168" y="5503699"/>
            <a:ext cx="1345263" cy="488748"/>
          </a:xfrm>
          <a:prstGeom prst="rect">
            <a:avLst/>
          </a:prstGeom>
          <a:solidFill>
            <a:schemeClr val="bg1"/>
          </a:solidFill>
          <a:ln>
            <a:solidFill>
              <a:srgbClr val="2C81B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1"/>
                </a:solidFill>
              </a:rPr>
              <a:t>OS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208168" y="5085183"/>
            <a:ext cx="1345263" cy="3312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500" dirty="0" smtClean="0">
                <a:solidFill>
                  <a:schemeClr val="tx1"/>
                </a:solidFill>
              </a:rPr>
              <a:t>Application 3</a:t>
            </a:r>
            <a:endParaRPr kumimoji="1" lang="ja-JP" altLang="en-US" sz="1500" dirty="0">
              <a:solidFill>
                <a:schemeClr val="tx1"/>
              </a:solidFill>
            </a:endParaRPr>
          </a:p>
        </p:txBody>
      </p:sp>
      <p:sp>
        <p:nvSpPr>
          <p:cNvPr id="50" name="正方形/長方形 15"/>
          <p:cNvSpPr/>
          <p:nvPr/>
        </p:nvSpPr>
        <p:spPr>
          <a:xfrm>
            <a:off x="7779230" y="4615147"/>
            <a:ext cx="1008112" cy="1460647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OS</a:t>
            </a:r>
          </a:p>
          <a:p>
            <a:pPr algn="ctr"/>
            <a:r>
              <a:rPr lang="ja-JP" altLang="en-US" b="1" dirty="0" smtClean="0"/>
              <a:t>サーバ</a:t>
            </a:r>
            <a:endParaRPr lang="en-US" altLang="ja-JP" b="1" dirty="0" smtClean="0"/>
          </a:p>
        </p:txBody>
      </p:sp>
      <p:sp>
        <p:nvSpPr>
          <p:cNvPr id="51" name="正方形/長方形 15"/>
          <p:cNvSpPr/>
          <p:nvPr/>
        </p:nvSpPr>
        <p:spPr>
          <a:xfrm>
            <a:off x="251520" y="4615147"/>
            <a:ext cx="1008112" cy="1460647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OS</a:t>
            </a:r>
          </a:p>
          <a:p>
            <a:pPr algn="ctr"/>
            <a:r>
              <a:rPr lang="ja-JP" altLang="en-US" b="1" dirty="0" smtClean="0"/>
              <a:t>サーバ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2685973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FlexCapsule</a:t>
            </a:r>
            <a:r>
              <a:rPr kumimoji="1" lang="ja-JP" altLang="en-US" dirty="0" smtClean="0"/>
              <a:t>のシステム構成</a:t>
            </a:r>
            <a:r>
              <a:rPr kumimoji="1" lang="en-US" altLang="ja-JP" dirty="0" smtClean="0"/>
              <a:t> 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アプリケーション</a:t>
            </a:r>
            <a:r>
              <a:rPr kumimoji="1" lang="ja-JP" altLang="en-US" dirty="0" smtClean="0"/>
              <a:t>の管理および機能拡張を提供</a:t>
            </a:r>
            <a:endParaRPr kumimoji="1" lang="en-US" altLang="ja-JP" dirty="0" smtClean="0"/>
          </a:p>
          <a:p>
            <a:r>
              <a:rPr kumimoji="1" lang="ja-JP" altLang="en-US" dirty="0" smtClean="0"/>
              <a:t>インスタンス間で</a:t>
            </a:r>
            <a:r>
              <a:rPr kumimoji="1" lang="en-US" altLang="ja-JP" dirty="0" smtClean="0"/>
              <a:t>VPN</a:t>
            </a:r>
            <a:r>
              <a:rPr lang="ja-JP" altLang="en-US" dirty="0" smtClean="0"/>
              <a:t>を構築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各インスタンスに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つのグローバル</a:t>
            </a:r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NAPT</a:t>
            </a:r>
            <a:r>
              <a:rPr lang="ja-JP" altLang="en-US" dirty="0" smtClean="0"/>
              <a:t>を用いて</a:t>
            </a:r>
            <a:r>
              <a:rPr lang="en-US" altLang="ja-JP" dirty="0" smtClean="0"/>
              <a:t>App VM</a:t>
            </a:r>
            <a:r>
              <a:rPr lang="ja-JP" altLang="en-US" dirty="0" smtClean="0"/>
              <a:t>のサービスを外部に提供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B03C0-BFDC-4659-9C25-7907FCF44234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107504" y="4327116"/>
            <a:ext cx="4536504" cy="24656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404040"/>
                </a:solidFill>
              </a:rPr>
              <a:t>Instance 1</a:t>
            </a: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sz="10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012160" y="4327116"/>
            <a:ext cx="2880320" cy="24656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404040"/>
                </a:solidFill>
              </a:rPr>
              <a:t>Instance 2</a:t>
            </a: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b="1" dirty="0" smtClean="0">
              <a:solidFill>
                <a:srgbClr val="404040"/>
              </a:solidFill>
            </a:endParaRPr>
          </a:p>
          <a:p>
            <a:pPr algn="ctr"/>
            <a:endParaRPr kumimoji="1" lang="en-US" altLang="ja-JP" sz="10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1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400" b="1" dirty="0">
              <a:solidFill>
                <a:srgbClr val="404040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rgbClr val="404040"/>
              </a:solidFill>
            </a:endParaRPr>
          </a:p>
          <a:p>
            <a:pPr algn="ctr"/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403648" y="4456706"/>
            <a:ext cx="6264696" cy="1712375"/>
          </a:xfrm>
          <a:prstGeom prst="rect">
            <a:avLst/>
          </a:prstGeom>
          <a:solidFill>
            <a:schemeClr val="tx1">
              <a:lumMod val="20000"/>
              <a:lumOff val="80000"/>
              <a:alpha val="60000"/>
            </a:schemeClr>
          </a:solidFill>
          <a:ln w="38100" cmpd="sng">
            <a:solidFill>
              <a:schemeClr val="tx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34495E"/>
                </a:solidFill>
              </a:rPr>
              <a:t>                         VPN</a:t>
            </a: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en-US" altLang="ja-JP" dirty="0" smtClean="0">
              <a:solidFill>
                <a:srgbClr val="34495E"/>
              </a:solidFill>
            </a:endParaRPr>
          </a:p>
          <a:p>
            <a:pPr algn="ctr"/>
            <a:endParaRPr lang="en-US" altLang="ja-JP" dirty="0">
              <a:solidFill>
                <a:srgbClr val="34495E"/>
              </a:solidFill>
            </a:endParaRPr>
          </a:p>
          <a:p>
            <a:pPr algn="ctr"/>
            <a:endParaRPr kumimoji="1" lang="ja-JP" altLang="en-US" dirty="0">
              <a:solidFill>
                <a:srgbClr val="34495E"/>
              </a:solidFill>
            </a:endParaRPr>
          </a:p>
        </p:txBody>
      </p:sp>
      <p:sp>
        <p:nvSpPr>
          <p:cNvPr id="24" name="正方形/長方形 15"/>
          <p:cNvSpPr/>
          <p:nvPr/>
        </p:nvSpPr>
        <p:spPr>
          <a:xfrm>
            <a:off x="1475656" y="4613341"/>
            <a:ext cx="1445077" cy="144714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1</a:t>
            </a:r>
          </a:p>
          <a:p>
            <a:pPr algn="ctr"/>
            <a:endParaRPr lang="en-US" altLang="ja-JP" sz="1400" b="1" dirty="0"/>
          </a:p>
          <a:p>
            <a:pPr algn="ctr"/>
            <a:endParaRPr kumimoji="1" lang="en-US" altLang="ja-JP" sz="1600" b="1" dirty="0" smtClean="0"/>
          </a:p>
          <a:p>
            <a:pPr algn="ctr"/>
            <a:endParaRPr kumimoji="1" lang="en-US" altLang="ja-JP" sz="1400" b="1" dirty="0" smtClean="0"/>
          </a:p>
          <a:p>
            <a:pPr algn="ctr"/>
            <a:endParaRPr lang="en-US" altLang="ja-JP" sz="1100" b="1" dirty="0"/>
          </a:p>
          <a:p>
            <a:pPr algn="ctr"/>
            <a:endParaRPr kumimoji="1" lang="ja-JP" altLang="en-US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1532565" y="5499731"/>
            <a:ext cx="1345263" cy="488748"/>
          </a:xfrm>
          <a:prstGeom prst="rect">
            <a:avLst/>
          </a:prstGeom>
          <a:solidFill>
            <a:schemeClr val="bg1"/>
          </a:solidFill>
          <a:ln>
            <a:solidFill>
              <a:srgbClr val="B73F2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1"/>
                </a:solidFill>
              </a:rPr>
              <a:t>OS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532565" y="5085183"/>
            <a:ext cx="1345263" cy="32723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500" dirty="0" smtClean="0">
                <a:solidFill>
                  <a:schemeClr val="tx1"/>
                </a:solidFill>
              </a:rPr>
              <a:t>Application 1</a:t>
            </a:r>
            <a:endParaRPr kumimoji="1" lang="ja-JP" altLang="en-US" sz="15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51520" y="6273107"/>
            <a:ext cx="4248472" cy="43204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ゲストハイパーバイザ</a:t>
            </a:r>
            <a:endParaRPr kumimoji="1" lang="ja-JP" altLang="en-US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6156176" y="6273107"/>
            <a:ext cx="2592288" cy="432048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ゲストハイパーバイザ</a:t>
            </a:r>
            <a:endParaRPr kumimoji="1" lang="ja-JP" altLang="en-US" b="1" dirty="0"/>
          </a:p>
        </p:txBody>
      </p:sp>
      <p:sp>
        <p:nvSpPr>
          <p:cNvPr id="35" name="正方形/長方形 15"/>
          <p:cNvSpPr/>
          <p:nvPr/>
        </p:nvSpPr>
        <p:spPr>
          <a:xfrm>
            <a:off x="3064749" y="4613809"/>
            <a:ext cx="1445077" cy="145064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2</a:t>
            </a:r>
          </a:p>
          <a:p>
            <a:pPr algn="ctr"/>
            <a:endParaRPr lang="en-US" altLang="ja-JP" sz="1400" b="1" dirty="0"/>
          </a:p>
          <a:p>
            <a:pPr algn="ctr"/>
            <a:endParaRPr kumimoji="1" lang="en-US" altLang="ja-JP" sz="1600" b="1" dirty="0" smtClean="0"/>
          </a:p>
          <a:p>
            <a:pPr algn="ctr"/>
            <a:endParaRPr kumimoji="1" lang="en-US" altLang="ja-JP" sz="1400" b="1" dirty="0" smtClean="0"/>
          </a:p>
          <a:p>
            <a:pPr algn="ctr"/>
            <a:endParaRPr lang="en-US" altLang="ja-JP" sz="1100" b="1" dirty="0"/>
          </a:p>
          <a:p>
            <a:pPr algn="ctr"/>
            <a:endParaRPr kumimoji="1" lang="ja-JP" altLang="en-US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3121658" y="5503699"/>
            <a:ext cx="1345263" cy="488748"/>
          </a:xfrm>
          <a:prstGeom prst="rect">
            <a:avLst/>
          </a:prstGeom>
          <a:solidFill>
            <a:schemeClr val="bg1"/>
          </a:solidFill>
          <a:ln>
            <a:solidFill>
              <a:srgbClr val="4593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1"/>
                </a:solidFill>
              </a:rPr>
              <a:t>OS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121658" y="5085183"/>
            <a:ext cx="1345263" cy="331200"/>
          </a:xfrm>
          <a:prstGeom prst="rect">
            <a:avLst/>
          </a:prstGeom>
          <a:solidFill>
            <a:schemeClr val="bg1"/>
          </a:solidFill>
          <a:ln>
            <a:solidFill>
              <a:srgbClr val="4593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500" dirty="0" smtClean="0">
                <a:solidFill>
                  <a:schemeClr val="tx1"/>
                </a:solidFill>
              </a:rPr>
              <a:t>Application 2</a:t>
            </a:r>
            <a:endParaRPr kumimoji="1" lang="ja-JP" altLang="en-US" sz="1500" dirty="0">
              <a:solidFill>
                <a:schemeClr val="tx1"/>
              </a:solidFill>
            </a:endParaRPr>
          </a:p>
        </p:txBody>
      </p:sp>
      <p:sp>
        <p:nvSpPr>
          <p:cNvPr id="38" name="正方形/長方形 15"/>
          <p:cNvSpPr/>
          <p:nvPr/>
        </p:nvSpPr>
        <p:spPr>
          <a:xfrm>
            <a:off x="6151259" y="4613809"/>
            <a:ext cx="1445077" cy="145064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App </a:t>
            </a:r>
            <a:r>
              <a:rPr kumimoji="1" lang="en-US" altLang="ja-JP" b="1" dirty="0" smtClean="0"/>
              <a:t>VM 3</a:t>
            </a:r>
          </a:p>
          <a:p>
            <a:pPr algn="ctr"/>
            <a:endParaRPr lang="en-US" altLang="ja-JP" sz="1600" b="1" dirty="0"/>
          </a:p>
          <a:p>
            <a:pPr algn="ctr"/>
            <a:endParaRPr kumimoji="1" lang="en-US" altLang="ja-JP" sz="1600" b="1" dirty="0" smtClean="0"/>
          </a:p>
          <a:p>
            <a:pPr algn="ctr"/>
            <a:endParaRPr kumimoji="1" lang="en-US" altLang="ja-JP" sz="1400" b="1" dirty="0" smtClean="0"/>
          </a:p>
          <a:p>
            <a:pPr algn="ctr"/>
            <a:endParaRPr lang="en-US" altLang="ja-JP" sz="1000" b="1" dirty="0"/>
          </a:p>
          <a:p>
            <a:pPr algn="ctr"/>
            <a:endParaRPr kumimoji="1" lang="ja-JP" altLang="en-US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6208168" y="5503699"/>
            <a:ext cx="1345263" cy="488748"/>
          </a:xfrm>
          <a:prstGeom prst="rect">
            <a:avLst/>
          </a:prstGeom>
          <a:solidFill>
            <a:schemeClr val="bg1"/>
          </a:solidFill>
          <a:ln>
            <a:solidFill>
              <a:srgbClr val="2C81B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ライブラリ</a:t>
            </a:r>
            <a:r>
              <a:rPr lang="en-US" altLang="ja-JP" sz="1600" dirty="0" smtClean="0">
                <a:solidFill>
                  <a:schemeClr val="tx1"/>
                </a:solidFill>
              </a:rPr>
              <a:t>OS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208168" y="5085183"/>
            <a:ext cx="1345263" cy="3312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500" dirty="0" smtClean="0">
                <a:solidFill>
                  <a:schemeClr val="tx1"/>
                </a:solidFill>
              </a:rPr>
              <a:t>Application 3</a:t>
            </a:r>
            <a:endParaRPr kumimoji="1" lang="ja-JP" altLang="en-US" sz="1500" dirty="0">
              <a:solidFill>
                <a:schemeClr val="tx1"/>
              </a:solidFill>
            </a:endParaRPr>
          </a:p>
        </p:txBody>
      </p:sp>
      <p:sp>
        <p:nvSpPr>
          <p:cNvPr id="41" name="正方形/長方形 15"/>
          <p:cNvSpPr/>
          <p:nvPr/>
        </p:nvSpPr>
        <p:spPr>
          <a:xfrm>
            <a:off x="7779230" y="4615147"/>
            <a:ext cx="1008112" cy="1460647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OS</a:t>
            </a:r>
          </a:p>
          <a:p>
            <a:pPr algn="ctr"/>
            <a:r>
              <a:rPr lang="ja-JP" altLang="en-US" b="1" dirty="0" smtClean="0"/>
              <a:t>サーバ</a:t>
            </a:r>
            <a:endParaRPr lang="en-US" altLang="ja-JP" b="1" dirty="0" smtClean="0"/>
          </a:p>
        </p:txBody>
      </p:sp>
      <p:sp>
        <p:nvSpPr>
          <p:cNvPr id="52" name="正方形/長方形 15"/>
          <p:cNvSpPr/>
          <p:nvPr/>
        </p:nvSpPr>
        <p:spPr>
          <a:xfrm>
            <a:off x="251520" y="4615147"/>
            <a:ext cx="1008112" cy="1460647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OS</a:t>
            </a:r>
          </a:p>
          <a:p>
            <a:pPr algn="ctr"/>
            <a:r>
              <a:rPr lang="ja-JP" altLang="en-US" b="1" dirty="0" smtClean="0"/>
              <a:t>サーバ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343826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ユーザー定義 2">
      <a:dk1>
        <a:srgbClr val="34495E"/>
      </a:dk1>
      <a:lt1>
        <a:srgbClr val="F7F7F7"/>
      </a:lt1>
      <a:dk2>
        <a:srgbClr val="34495E"/>
      </a:dk2>
      <a:lt2>
        <a:srgbClr val="F7F7F7"/>
      </a:lt2>
      <a:accent1>
        <a:srgbClr val="E75735"/>
      </a:accent1>
      <a:accent2>
        <a:srgbClr val="B73F24"/>
      </a:accent2>
      <a:accent3>
        <a:srgbClr val="4EB7A8"/>
      </a:accent3>
      <a:accent4>
        <a:srgbClr val="459385"/>
      </a:accent4>
      <a:accent5>
        <a:srgbClr val="3598DB"/>
      </a:accent5>
      <a:accent6>
        <a:srgbClr val="2C81BA"/>
      </a:accent6>
      <a:hlink>
        <a:srgbClr val="D3080D"/>
      </a:hlink>
      <a:folHlink>
        <a:srgbClr val="800080"/>
      </a:folHlink>
    </a:clrScheme>
    <a:fontScheme name="YuGothic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44357</TotalTime>
  <Words>1739</Words>
  <Application>Microsoft Macintosh PowerPoint</Application>
  <PresentationFormat>画面に合わせる (4:3)</PresentationFormat>
  <Paragraphs>602</Paragraphs>
  <Slides>24</Slides>
  <Notes>24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ホワイト</vt:lpstr>
      <vt:lpstr>クラウドにおけるライブラリOSを用いた インスタンス構成の動的最適化</vt:lpstr>
      <vt:lpstr>IaaS型クラウドにおけるコスト削減</vt:lpstr>
      <vt:lpstr>従来のインスタンス構成の最適化</vt:lpstr>
      <vt:lpstr>1台のインスタンスに対する最適化</vt:lpstr>
      <vt:lpstr>アプリケーション統合による最適化</vt:lpstr>
      <vt:lpstr>プロセスマイグレーション</vt:lpstr>
      <vt:lpstr>提案：FlexCapsule</vt:lpstr>
      <vt:lpstr>FlexCapsuleのシステム構成 (1)</vt:lpstr>
      <vt:lpstr>FlexCapsuleのシステム構成 (2)</vt:lpstr>
      <vt:lpstr>アプリケーション統合の例</vt:lpstr>
      <vt:lpstr>FlexCapsule OS</vt:lpstr>
      <vt:lpstr>マイグレーションのサポート</vt:lpstr>
      <vt:lpstr>OSサーバを用いた管理</vt:lpstr>
      <vt:lpstr>アプリケーションのfork</vt:lpstr>
      <vt:lpstr>NAPTルールの管理</vt:lpstr>
      <vt:lpstr>実験</vt:lpstr>
      <vt:lpstr>マイグレーション時間</vt:lpstr>
      <vt:lpstr>ダウンタイム</vt:lpstr>
      <vt:lpstr>アプリケーション性能の測定</vt:lpstr>
      <vt:lpstr>アプリケーション性能の比較</vt:lpstr>
      <vt:lpstr>forkとlisten関数の性能測定</vt:lpstr>
      <vt:lpstr>関連研究</vt:lpstr>
      <vt:lpstr>まとめ</vt:lpstr>
      <vt:lpstr>今後の計画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kouta</dc:creator>
  <cp:lastModifiedBy>SANNOMIYA</cp:lastModifiedBy>
  <cp:revision>708</cp:revision>
  <cp:lastPrinted>2015-11-21T06:36:23Z</cp:lastPrinted>
  <dcterms:created xsi:type="dcterms:W3CDTF">2014-04-24T03:12:54Z</dcterms:created>
  <dcterms:modified xsi:type="dcterms:W3CDTF">2015-11-28T10:11:56Z</dcterms:modified>
</cp:coreProperties>
</file>