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2" r:id="rId1"/>
  </p:sldMasterIdLst>
  <p:notesMasterIdLst>
    <p:notesMasterId r:id="rId25"/>
  </p:notesMasterIdLst>
  <p:handoutMasterIdLst>
    <p:handoutMasterId r:id="rId26"/>
  </p:handoutMasterIdLst>
  <p:sldIdLst>
    <p:sldId id="256" r:id="rId2"/>
    <p:sldId id="257" r:id="rId3"/>
    <p:sldId id="259" r:id="rId4"/>
    <p:sldId id="260" r:id="rId5"/>
    <p:sldId id="275" r:id="rId6"/>
    <p:sldId id="277" r:id="rId7"/>
    <p:sldId id="261" r:id="rId8"/>
    <p:sldId id="262" r:id="rId9"/>
    <p:sldId id="278" r:id="rId10"/>
    <p:sldId id="263" r:id="rId11"/>
    <p:sldId id="279" r:id="rId12"/>
    <p:sldId id="264" r:id="rId13"/>
    <p:sldId id="265" r:id="rId14"/>
    <p:sldId id="280" r:id="rId15"/>
    <p:sldId id="266" r:id="rId16"/>
    <p:sldId id="267" r:id="rId17"/>
    <p:sldId id="268" r:id="rId18"/>
    <p:sldId id="283" r:id="rId19"/>
    <p:sldId id="282" r:id="rId20"/>
    <p:sldId id="281" r:id="rId21"/>
    <p:sldId id="271" r:id="rId22"/>
    <p:sldId id="272" r:id="rId23"/>
    <p:sldId id="273"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F67BEA30-8B59-7E4F-A180-4668765AE909}">
          <p14:sldIdLst>
            <p14:sldId id="256"/>
            <p14:sldId id="257"/>
            <p14:sldId id="259"/>
            <p14:sldId id="260"/>
            <p14:sldId id="275"/>
            <p14:sldId id="277"/>
            <p14:sldId id="261"/>
            <p14:sldId id="262"/>
            <p14:sldId id="278"/>
            <p14:sldId id="263"/>
            <p14:sldId id="279"/>
            <p14:sldId id="264"/>
            <p14:sldId id="265"/>
            <p14:sldId id="280"/>
            <p14:sldId id="266"/>
            <p14:sldId id="267"/>
            <p14:sldId id="268"/>
            <p14:sldId id="283"/>
            <p14:sldId id="282"/>
            <p14:sldId id="281"/>
            <p14:sldId id="271"/>
            <p14:sldId id="272"/>
            <p14:sldId id="273"/>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ABFCF23-3B69-468F-B69F-88F6DE6A72F2}" styleName="中間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7DF18680-E054-41AD-8BC1-D1AEF772440D}" styleName="中間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8EC20E35-A176-4012-BC5E-935CFFF8708E}" styleName="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93296810-A885-4BE3-A3E7-6D5BEEA58F35}" styleName="中間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E8034E78-7F5D-4C2E-B375-FC64B27BC917}" styleName="濃色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濃色 1 - アクセント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4C1A8A3-306A-4EB7-A6B1-4F7E0EB9C5D6}" styleName="中間 3 - アクセント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6E25E649-3F16-4E02-A733-19D2CDBF48F0}" styleName="中間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966" autoAdjust="0"/>
    <p:restoredTop sz="78634" autoAdjust="0"/>
  </p:normalViewPr>
  <p:slideViewPr>
    <p:cSldViewPr snapToGrid="0" snapToObjects="1">
      <p:cViewPr>
        <p:scale>
          <a:sx n="100" d="100"/>
          <a:sy n="100" d="100"/>
        </p:scale>
        <p:origin x="-1800" y="80"/>
      </p:cViewPr>
      <p:guideLst>
        <p:guide orient="horz" pos="2160"/>
        <p:guide pos="2880"/>
      </p:guideLst>
    </p:cSldViewPr>
  </p:slideViewPr>
  <p:outlineViewPr>
    <p:cViewPr>
      <p:scale>
        <a:sx n="33" d="100"/>
        <a:sy n="33" d="100"/>
      </p:scale>
      <p:origin x="16" y="19496"/>
    </p:cViewPr>
  </p:outlineViewPr>
  <p:notesTextViewPr>
    <p:cViewPr>
      <p:scale>
        <a:sx n="100" d="100"/>
        <a:sy n="100" d="100"/>
      </p:scale>
      <p:origin x="0" y="0"/>
    </p:cViewPr>
  </p:notesTextViewPr>
  <p:sorterViewPr>
    <p:cViewPr>
      <p:scale>
        <a:sx n="150" d="100"/>
        <a:sy n="150"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notesMaster" Target="notesMasters/notesMaster1.xml"/><Relationship Id="rId26" Type="http://schemas.openxmlformats.org/officeDocument/2006/relationships/handoutMaster" Target="handoutMasters/handoutMaster1.xml"/><Relationship Id="rId27" Type="http://schemas.openxmlformats.org/officeDocument/2006/relationships/printerSettings" Target="printerSettings/printerSettings1.bin"/><Relationship Id="rId28" Type="http://schemas.openxmlformats.org/officeDocument/2006/relationships/presProps" Target="presProps.xml"/><Relationship Id="rId29" Type="http://schemas.openxmlformats.org/officeDocument/2006/relationships/viewProps" Target="viewProps.xml"/><Relationship Id="rId30" Type="http://schemas.openxmlformats.org/officeDocument/2006/relationships/theme" Target="theme/theme1.xml"/><Relationship Id="rId3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1D95882-DBB9-1848-AEAE-A58D7DDF4C89}" type="datetimeFigureOut">
              <a:rPr kumimoji="1" lang="ja-JP" altLang="en-US" smtClean="0"/>
              <a:t>15/11/23</a:t>
            </a:fld>
            <a:endParaRPr kumimoji="1" lang="ja-JP" altLang="en-US"/>
          </a:p>
        </p:txBody>
      </p:sp>
      <p:sp>
        <p:nvSpPr>
          <p:cNvPr id="4" name="フッター プレースホルダー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DB9F5A7-E636-8648-9CCF-4DF0FB7F12CC}" type="slidenum">
              <a:rPr kumimoji="1" lang="ja-JP" altLang="en-US" smtClean="0"/>
              <a:t>‹#›</a:t>
            </a:fld>
            <a:endParaRPr kumimoji="1" lang="ja-JP" altLang="en-US"/>
          </a:p>
        </p:txBody>
      </p:sp>
    </p:spTree>
    <p:extLst>
      <p:ext uri="{BB962C8B-B14F-4D97-AF65-F5344CB8AC3E}">
        <p14:creationId xmlns:p14="http://schemas.microsoft.com/office/powerpoint/2010/main" val="12883333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6673D05-9FAF-944B-88AC-11053DD1F2CF}" type="datetimeFigureOut">
              <a:rPr kumimoji="1" lang="ja-JP" altLang="en-US" smtClean="0"/>
              <a:t>15/11/23</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8794412-7B73-DE41-B247-5633CBBCD465}" type="slidenum">
              <a:rPr kumimoji="1" lang="ja-JP" altLang="en-US" smtClean="0"/>
              <a:t>‹#›</a:t>
            </a:fld>
            <a:endParaRPr kumimoji="1" lang="ja-JP" altLang="en-US"/>
          </a:p>
        </p:txBody>
      </p:sp>
    </p:spTree>
    <p:extLst>
      <p:ext uri="{BB962C8B-B14F-4D97-AF65-F5344CB8AC3E}">
        <p14:creationId xmlns:p14="http://schemas.microsoft.com/office/powerpoint/2010/main" val="1218315575"/>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kumimoji="1" sz="1200" kern="1200">
        <a:solidFill>
          <a:schemeClr val="tx1"/>
        </a:solidFill>
        <a:latin typeface="+mn-lt"/>
        <a:ea typeface="+mn-ea"/>
        <a:cs typeface="+mn-cs"/>
      </a:defRPr>
    </a:lvl1pPr>
    <a:lvl2pPr marL="457200" algn="l" defTabSz="457200" rtl="0" eaLnBrk="1" latinLnBrk="0" hangingPunct="1">
      <a:defRPr kumimoji="1" sz="1200" kern="1200">
        <a:solidFill>
          <a:schemeClr val="tx1"/>
        </a:solidFill>
        <a:latin typeface="+mn-lt"/>
        <a:ea typeface="+mn-ea"/>
        <a:cs typeface="+mn-cs"/>
      </a:defRPr>
    </a:lvl2pPr>
    <a:lvl3pPr marL="914400" algn="l" defTabSz="457200" rtl="0" eaLnBrk="1" latinLnBrk="0" hangingPunct="1">
      <a:defRPr kumimoji="1" sz="1200" kern="1200">
        <a:solidFill>
          <a:schemeClr val="tx1"/>
        </a:solidFill>
        <a:latin typeface="+mn-lt"/>
        <a:ea typeface="+mn-ea"/>
        <a:cs typeface="+mn-cs"/>
      </a:defRPr>
    </a:lvl3pPr>
    <a:lvl4pPr marL="1371600" algn="l" defTabSz="457200" rtl="0" eaLnBrk="1" latinLnBrk="0" hangingPunct="1">
      <a:defRPr kumimoji="1" sz="1200" kern="1200">
        <a:solidFill>
          <a:schemeClr val="tx1"/>
        </a:solidFill>
        <a:latin typeface="+mn-lt"/>
        <a:ea typeface="+mn-ea"/>
        <a:cs typeface="+mn-cs"/>
      </a:defRPr>
    </a:lvl4pPr>
    <a:lvl5pPr marL="1828800" algn="l" defTabSz="457200" rtl="0" eaLnBrk="1" latinLnBrk="0" hangingPunct="1">
      <a:defRPr kumimoji="1" sz="1200" kern="1200">
        <a:solidFill>
          <a:schemeClr val="tx1"/>
        </a:solidFill>
        <a:latin typeface="+mn-lt"/>
        <a:ea typeface="+mn-ea"/>
        <a:cs typeface="+mn-cs"/>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一人称は私</a:t>
            </a:r>
            <a:endParaRPr kumimoji="1" lang="en-US" altLang="ja-JP" dirty="0" smtClean="0"/>
          </a:p>
          <a:p>
            <a:endParaRPr kumimoji="1" lang="en-US" altLang="ja-JP" dirty="0" smtClean="0"/>
          </a:p>
          <a:p>
            <a:endParaRPr kumimoji="1" lang="en-US" altLang="ja-JP" dirty="0" smtClean="0"/>
          </a:p>
          <a:p>
            <a:r>
              <a:rPr kumimoji="1" lang="ja-JP" altLang="en-US" dirty="0" smtClean="0"/>
              <a:t>自信をもって話す</a:t>
            </a:r>
            <a:endParaRPr kumimoji="1" lang="ja-JP" altLang="en-US" dirty="0"/>
          </a:p>
        </p:txBody>
      </p:sp>
      <p:sp>
        <p:nvSpPr>
          <p:cNvPr id="4" name="スライド番号プレースホルダー 3"/>
          <p:cNvSpPr>
            <a:spLocks noGrp="1"/>
          </p:cNvSpPr>
          <p:nvPr>
            <p:ph type="sldNum" sz="quarter" idx="10"/>
          </p:nvPr>
        </p:nvSpPr>
        <p:spPr/>
        <p:txBody>
          <a:bodyPr/>
          <a:lstStyle/>
          <a:p>
            <a:fld id="{18794412-7B73-DE41-B247-5633CBBCD465}" type="slidenum">
              <a:rPr kumimoji="1" lang="ja-JP" altLang="en-US" smtClean="0"/>
              <a:t>1</a:t>
            </a:fld>
            <a:endParaRPr kumimoji="1" lang="ja-JP" altLang="en-US"/>
          </a:p>
        </p:txBody>
      </p:sp>
    </p:spTree>
    <p:extLst>
      <p:ext uri="{BB962C8B-B14F-4D97-AF65-F5344CB8AC3E}">
        <p14:creationId xmlns:p14="http://schemas.microsoft.com/office/powerpoint/2010/main" val="416311983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indent="0">
              <a:buFont typeface="Arial"/>
              <a:buNone/>
            </a:pPr>
            <a:r>
              <a:rPr kumimoji="1" lang="ja-JP" altLang="en-US" dirty="0" smtClean="0"/>
              <a:t>また、</a:t>
            </a:r>
            <a:r>
              <a:rPr kumimoji="1" lang="en-US" altLang="ja-JP" dirty="0" smtClean="0"/>
              <a:t>S-memV</a:t>
            </a:r>
            <a:r>
              <a:rPr kumimoji="1" lang="ja-JP" altLang="en-US" dirty="0" smtClean="0"/>
              <a:t>はポストコピーにも適用することが可能です。</a:t>
            </a:r>
            <a:endParaRPr kumimoji="1" lang="en-US" altLang="ja-JP" dirty="0" smtClean="0"/>
          </a:p>
          <a:p>
            <a:pPr marL="0" indent="0">
              <a:buFont typeface="Arial"/>
              <a:buNone/>
            </a:pPr>
            <a:r>
              <a:rPr kumimoji="1" lang="ja-JP" altLang="en-US" dirty="0" smtClean="0"/>
              <a:t>ポストコピーでマイグレーションを行う際にはオンデマンド転送で、移送先のメインホストに要求されたメモリをおくり、メインホストがいっぱいの場合にはネットワークスワップと同様に</a:t>
            </a:r>
            <a:endParaRPr kumimoji="1" lang="en-US" altLang="ja-JP" dirty="0" smtClean="0"/>
          </a:p>
          <a:p>
            <a:pPr marL="0" indent="0">
              <a:buFont typeface="Arial"/>
              <a:buNone/>
            </a:pPr>
            <a:r>
              <a:rPr kumimoji="1" lang="ja-JP" altLang="en-US" dirty="0" smtClean="0"/>
              <a:t>サブホストにスワップアウトするのですが、この際に使用頻度の低いメモリを選んでスワップアウトします。</a:t>
            </a:r>
            <a:endParaRPr kumimoji="1" lang="en-US" altLang="ja-JP" dirty="0" smtClean="0"/>
          </a:p>
          <a:p>
            <a:pPr marL="0" indent="0">
              <a:buFont typeface="Arial"/>
              <a:buNone/>
            </a:pPr>
            <a:r>
              <a:rPr kumimoji="1" lang="ja-JP" altLang="en-US" dirty="0" smtClean="0"/>
              <a:t>それと同時に使用頻度の低いメモリはバックグラウンド転送でサブホストに転送しておくことで、なるべく使用頻度の高いメモリをメインホストに転送し、</a:t>
            </a:r>
            <a:endParaRPr kumimoji="1" lang="en-US" altLang="ja-JP" dirty="0" smtClean="0"/>
          </a:p>
          <a:p>
            <a:pPr marL="0" indent="0">
              <a:buFont typeface="Arial"/>
              <a:buNone/>
            </a:pPr>
            <a:r>
              <a:rPr kumimoji="1" lang="ja-JP" altLang="en-US" dirty="0" smtClean="0"/>
              <a:t>使用頻度の低いメモリをサブホストに送ることができ、</a:t>
            </a:r>
            <a:r>
              <a:rPr kumimoji="1" lang="en-US" altLang="ja-JP" dirty="0" smtClean="0"/>
              <a:t>VM</a:t>
            </a:r>
            <a:r>
              <a:rPr kumimoji="1" lang="ja-JP" altLang="en-US" dirty="0" smtClean="0"/>
              <a:t>動作後のスワップ回数を削減します。</a:t>
            </a:r>
            <a:endParaRPr kumimoji="1" lang="en-US" altLang="ja-JP" dirty="0" smtClean="0"/>
          </a:p>
          <a:p>
            <a:pPr marL="0" indent="0">
              <a:buFont typeface="Arial"/>
              <a:buNone/>
            </a:pPr>
            <a:endParaRPr kumimoji="1" lang="en-US" altLang="ja-JP" dirty="0" smtClean="0"/>
          </a:p>
          <a:p>
            <a:pPr marL="171450" indent="-171450">
              <a:buFont typeface="Arial"/>
              <a:buChar char="•"/>
            </a:pPr>
            <a:endParaRPr kumimoji="1" lang="en-US" altLang="ja-JP" dirty="0" smtClean="0"/>
          </a:p>
          <a:p>
            <a:pPr marL="171450" indent="-171450">
              <a:buFont typeface="Arial"/>
              <a:buChar char="•"/>
            </a:pPr>
            <a:r>
              <a:rPr kumimoji="1" lang="ja-JP" altLang="en-US" dirty="0" smtClean="0"/>
              <a:t>オンデマンド</a:t>
            </a:r>
            <a:r>
              <a:rPr kumimoji="1" lang="ja-JP" altLang="en-US" dirty="0" smtClean="0"/>
              <a:t>転送で</a:t>
            </a:r>
            <a:r>
              <a:rPr kumimoji="1" lang="en-US" altLang="ja-JP" dirty="0" smtClean="0"/>
              <a:t>VM</a:t>
            </a:r>
            <a:r>
              <a:rPr kumimoji="1" lang="ja-JP" altLang="en-US" dirty="0" smtClean="0"/>
              <a:t>が要求したメモリをメインホストに転送</a:t>
            </a:r>
            <a:endParaRPr kumimoji="1" lang="en-US" altLang="ja-JP" dirty="0" smtClean="0"/>
          </a:p>
          <a:p>
            <a:pPr marL="628650" lvl="1" indent="-171450">
              <a:buFont typeface="Arial"/>
              <a:buChar char="•"/>
            </a:pPr>
            <a:r>
              <a:rPr kumimoji="1" lang="ja-JP" altLang="en-US" dirty="0" smtClean="0"/>
              <a:t>オンデマンド転送している裏でバックグラウンド転送を行う</a:t>
            </a:r>
            <a:endParaRPr kumimoji="1" lang="en-US" altLang="ja-JP" dirty="0" smtClean="0"/>
          </a:p>
          <a:p>
            <a:pPr marL="1085850" lvl="2" indent="-171450">
              <a:buFont typeface="Arial"/>
              <a:buChar char="•"/>
            </a:pPr>
            <a:r>
              <a:rPr kumimoji="1" lang="ja-JP" altLang="en-US" dirty="0" smtClean="0"/>
              <a:t>その際にメモリの使用頻度の低いものから順に転送する</a:t>
            </a:r>
            <a:endParaRPr kumimoji="1" lang="en-US" altLang="ja-JP" dirty="0" smtClean="0"/>
          </a:p>
          <a:p>
            <a:pPr marL="1085850" lvl="2" indent="-171450">
              <a:buFont typeface="Arial"/>
              <a:buChar char="•"/>
            </a:pPr>
            <a:endParaRPr kumimoji="1" lang="en-US" altLang="ja-JP" dirty="0" smtClean="0"/>
          </a:p>
          <a:p>
            <a:pPr marL="171450" lvl="0" indent="-171450">
              <a:buFont typeface="Arial"/>
              <a:buChar char="•"/>
            </a:pPr>
            <a:endParaRPr kumimoji="1" lang="en-US" altLang="ja-JP" dirty="0" smtClean="0"/>
          </a:p>
        </p:txBody>
      </p:sp>
      <p:sp>
        <p:nvSpPr>
          <p:cNvPr id="4" name="スライド番号プレースホルダー 3"/>
          <p:cNvSpPr>
            <a:spLocks noGrp="1"/>
          </p:cNvSpPr>
          <p:nvPr>
            <p:ph type="sldNum" sz="quarter" idx="10"/>
          </p:nvPr>
        </p:nvSpPr>
        <p:spPr/>
        <p:txBody>
          <a:bodyPr/>
          <a:lstStyle/>
          <a:p>
            <a:fld id="{18794412-7B73-DE41-B247-5633CBBCD465}" type="slidenum">
              <a:rPr kumimoji="1" lang="ja-JP" altLang="en-US" smtClean="0"/>
              <a:t>10</a:t>
            </a:fld>
            <a:endParaRPr kumimoji="1" lang="ja-JP" altLang="en-US"/>
          </a:p>
        </p:txBody>
      </p:sp>
    </p:spTree>
    <p:extLst>
      <p:ext uri="{BB962C8B-B14F-4D97-AF65-F5344CB8AC3E}">
        <p14:creationId xmlns:p14="http://schemas.microsoft.com/office/powerpoint/2010/main" val="35115488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indent="0">
              <a:buFont typeface="Arial"/>
              <a:buNone/>
            </a:pPr>
            <a:r>
              <a:rPr kumimoji="1" lang="ja-JP" altLang="en-US" dirty="0" smtClean="0"/>
              <a:t>次に</a:t>
            </a:r>
            <a:r>
              <a:rPr kumimoji="1" lang="en-US" altLang="ja-JP" dirty="0" smtClean="0"/>
              <a:t>N</a:t>
            </a:r>
            <a:r>
              <a:rPr kumimoji="1" lang="ja-JP" altLang="en-US" dirty="0" smtClean="0"/>
              <a:t>対</a:t>
            </a:r>
            <a:r>
              <a:rPr kumimoji="1" lang="en-US" altLang="ja-JP" dirty="0" smtClean="0"/>
              <a:t>1</a:t>
            </a:r>
            <a:r>
              <a:rPr kumimoji="1" lang="ja-JP" altLang="en-US" dirty="0" smtClean="0"/>
              <a:t>マイグレーションについてです。</a:t>
            </a:r>
            <a:endParaRPr kumimoji="1" lang="en-US" altLang="ja-JP" dirty="0" smtClean="0"/>
          </a:p>
          <a:p>
            <a:pPr marL="0" indent="0">
              <a:buFont typeface="Arial"/>
              <a:buNone/>
            </a:pPr>
            <a:r>
              <a:rPr kumimoji="1" lang="ja-JP" altLang="en-US" dirty="0" smtClean="0"/>
              <a:t>このマイグレーションはメンテナンス時に分割してマイグレーションした</a:t>
            </a:r>
            <a:r>
              <a:rPr kumimoji="1" lang="en-US" altLang="ja-JP" dirty="0" smtClean="0"/>
              <a:t>VM</a:t>
            </a:r>
            <a:r>
              <a:rPr kumimoji="1" lang="ja-JP" altLang="en-US" dirty="0" smtClean="0"/>
              <a:t>を元の一台のホストに戻すときなどに用います。</a:t>
            </a:r>
            <a:endParaRPr kumimoji="1" lang="en-US" altLang="ja-JP" dirty="0" smtClean="0"/>
          </a:p>
          <a:p>
            <a:pPr marL="0" indent="0">
              <a:buFont typeface="Arial"/>
              <a:buNone/>
            </a:pPr>
            <a:r>
              <a:rPr kumimoji="1" lang="ja-JP" altLang="en-US" dirty="0" smtClean="0"/>
              <a:t>このマイグレーションではメインホストとサブホストにあるメモリをそれぞれ移送先ホストに転送します。</a:t>
            </a:r>
            <a:endParaRPr kumimoji="1" lang="en-US" altLang="ja-JP" dirty="0" smtClean="0"/>
          </a:p>
          <a:p>
            <a:pPr marL="0" indent="0">
              <a:buFont typeface="Arial"/>
              <a:buNone/>
            </a:pPr>
            <a:r>
              <a:rPr kumimoji="1" lang="ja-JP" altLang="en-US" dirty="0" smtClean="0"/>
              <a:t>マイグレーション中に移送元でスワップイン、スワップアウトされたメモリは、まだ送っていない未転送の場合と、移送元</a:t>
            </a:r>
            <a:r>
              <a:rPr kumimoji="1" lang="en-US" altLang="ja-JP" dirty="0" smtClean="0"/>
              <a:t>VM</a:t>
            </a:r>
            <a:r>
              <a:rPr kumimoji="1" lang="ja-JP" altLang="en-US" dirty="0" smtClean="0"/>
              <a:t>内で書き換えられた場合のみ移送先ホストに転送します。</a:t>
            </a:r>
            <a:endParaRPr kumimoji="1" lang="en-US" altLang="ja-JP" dirty="0" smtClean="0"/>
          </a:p>
          <a:p>
            <a:pPr marL="0" indent="0">
              <a:buFont typeface="Arial"/>
              <a:buNone/>
            </a:pPr>
            <a:endParaRPr kumimoji="1" lang="en-US" altLang="ja-JP" dirty="0" smtClean="0"/>
          </a:p>
          <a:p>
            <a:pPr marL="171450" indent="-171450">
              <a:buFont typeface="Arial"/>
              <a:buChar char="•"/>
            </a:pPr>
            <a:endParaRPr kumimoji="1" lang="en-US" altLang="ja-JP" dirty="0" smtClean="0"/>
          </a:p>
          <a:p>
            <a:pPr marL="171450" indent="-171450">
              <a:buFont typeface="Arial"/>
              <a:buChar char="•"/>
            </a:pPr>
            <a:r>
              <a:rPr kumimoji="1" lang="en-US" altLang="ja-JP" dirty="0" smtClean="0"/>
              <a:t>1</a:t>
            </a:r>
            <a:r>
              <a:rPr kumimoji="1" lang="ja-JP" altLang="en-US" dirty="0" smtClean="0"/>
              <a:t>台にしないと性能は低下する</a:t>
            </a:r>
            <a:endParaRPr kumimoji="1" lang="en-US" altLang="ja-JP" dirty="0" smtClean="0"/>
          </a:p>
          <a:p>
            <a:pPr marL="171450" indent="-171450">
              <a:buFont typeface="Arial"/>
              <a:buChar char="•"/>
            </a:pPr>
            <a:endParaRPr kumimoji="1" lang="en-US" altLang="ja-JP" dirty="0" smtClean="0"/>
          </a:p>
          <a:p>
            <a:pPr marL="171450" indent="-171450">
              <a:buFont typeface="Arial"/>
              <a:buChar char="•"/>
            </a:pPr>
            <a:r>
              <a:rPr kumimoji="1" lang="ja-JP" altLang="en-US" dirty="0" smtClean="0"/>
              <a:t>メインホスト大きい方がよい？</a:t>
            </a:r>
            <a:endParaRPr kumimoji="1" lang="en-US" altLang="ja-JP" dirty="0" smtClean="0"/>
          </a:p>
          <a:p>
            <a:pPr marL="628650" lvl="1" indent="-171450">
              <a:buFont typeface="Arial"/>
              <a:buChar char="•"/>
            </a:pPr>
            <a:endParaRPr kumimoji="1" lang="en-US" altLang="ja-JP" dirty="0" smtClean="0"/>
          </a:p>
          <a:p>
            <a:endParaRPr kumimoji="1" lang="ja-JP" altLang="en-US" dirty="0"/>
          </a:p>
          <a:p>
            <a:r>
              <a:rPr kumimoji="1" lang="ja-JP" altLang="en-US" dirty="0"/>
              <a:t>----- 会議メモ (15/11/19 17:44) -----</a:t>
            </a:r>
          </a:p>
          <a:p>
            <a:r>
              <a:rPr kumimoji="1" lang="ja-JP" altLang="en-US" dirty="0"/>
              <a:t>１台に戻さないと性能が低下する</a:t>
            </a:r>
          </a:p>
          <a:p>
            <a:endParaRPr kumimoji="1" lang="ja-JP" altLang="en-US" dirty="0"/>
          </a:p>
          <a:p>
            <a:r>
              <a:rPr kumimoji="1" lang="ja-JP" altLang="en-US" dirty="0"/>
              <a:t>メインホストはなるべく大きくしたい</a:t>
            </a:r>
          </a:p>
          <a:p>
            <a:endParaRPr kumimoji="1" lang="ja-JP" altLang="en-US" dirty="0"/>
          </a:p>
        </p:txBody>
      </p:sp>
      <p:sp>
        <p:nvSpPr>
          <p:cNvPr id="4" name="スライド番号プレースホルダー 3"/>
          <p:cNvSpPr>
            <a:spLocks noGrp="1"/>
          </p:cNvSpPr>
          <p:nvPr>
            <p:ph type="sldNum" sz="quarter" idx="10"/>
          </p:nvPr>
        </p:nvSpPr>
        <p:spPr/>
        <p:txBody>
          <a:bodyPr/>
          <a:lstStyle/>
          <a:p>
            <a:fld id="{18794412-7B73-DE41-B247-5633CBBCD465}" type="slidenum">
              <a:rPr kumimoji="1" lang="ja-JP" altLang="en-US" smtClean="0"/>
              <a:t>11</a:t>
            </a:fld>
            <a:endParaRPr kumimoji="1" lang="ja-JP" altLang="en-US"/>
          </a:p>
        </p:txBody>
      </p:sp>
    </p:spTree>
    <p:extLst>
      <p:ext uri="{BB962C8B-B14F-4D97-AF65-F5344CB8AC3E}">
        <p14:creationId xmlns:p14="http://schemas.microsoft.com/office/powerpoint/2010/main" val="35362546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indent="0">
              <a:buFont typeface="Arial"/>
              <a:buNone/>
            </a:pPr>
            <a:r>
              <a:rPr kumimoji="1" lang="ja-JP" altLang="en-US" dirty="0" smtClean="0"/>
              <a:t>次に部分マイグレーションについてです。</a:t>
            </a:r>
            <a:endParaRPr kumimoji="1" lang="en-US" altLang="ja-JP" dirty="0" smtClean="0"/>
          </a:p>
          <a:p>
            <a:pPr marL="0" indent="0">
              <a:buFont typeface="Arial"/>
              <a:buNone/>
            </a:pPr>
            <a:r>
              <a:rPr kumimoji="1" lang="ja-JP" altLang="en-US" dirty="0" smtClean="0"/>
              <a:t>このマイグレーションでは、複数のホストにまたがって動作している</a:t>
            </a:r>
            <a:r>
              <a:rPr kumimoji="1" lang="en-US" altLang="ja-JP" dirty="0" smtClean="0"/>
              <a:t>VM</a:t>
            </a:r>
            <a:r>
              <a:rPr kumimoji="1" lang="ja-JP" altLang="en-US" dirty="0" smtClean="0"/>
              <a:t>の一部、または全部を別のホスト軍にマイグレーションすることができます。</a:t>
            </a:r>
            <a:endParaRPr kumimoji="1" lang="en-US" altLang="ja-JP" dirty="0" smtClean="0"/>
          </a:p>
          <a:p>
            <a:pPr marL="0" indent="0">
              <a:buFont typeface="Arial"/>
              <a:buNone/>
            </a:pPr>
            <a:r>
              <a:rPr kumimoji="1" lang="ja-JP" altLang="en-US" dirty="0" smtClean="0"/>
              <a:t>これは、一部のほすとを　メンテナンスしたい場合や、メインホスト、サブホストのみなどをメンテナンスしたい場合などに利用します。</a:t>
            </a:r>
            <a:endParaRPr kumimoji="1" lang="en-US" altLang="ja-JP" dirty="0" smtClean="0"/>
          </a:p>
          <a:p>
            <a:pPr marL="0" indent="0">
              <a:buFont typeface="Arial"/>
              <a:buNone/>
            </a:pPr>
            <a:r>
              <a:rPr kumimoji="1" lang="ja-JP" altLang="en-US" dirty="0" smtClean="0"/>
              <a:t>プレゼンテーションを使って分かりやすく！！！！</a:t>
            </a:r>
            <a:endParaRPr kumimoji="1" lang="en-US" altLang="ja-JP" dirty="0" smtClean="0"/>
          </a:p>
          <a:p>
            <a:pPr marL="171450" indent="-171450">
              <a:buFont typeface="Arial"/>
              <a:buChar char="•"/>
            </a:pPr>
            <a:endParaRPr kumimoji="1" lang="en-US" altLang="ja-JP" dirty="0" smtClean="0"/>
          </a:p>
          <a:p>
            <a:pPr marL="171450" indent="-171450">
              <a:buFont typeface="Arial"/>
              <a:buChar char="•"/>
            </a:pPr>
            <a:r>
              <a:rPr kumimoji="1" lang="ja-JP" altLang="en-US" dirty="0" smtClean="0"/>
              <a:t>部分</a:t>
            </a:r>
            <a:r>
              <a:rPr kumimoji="1" lang="ja-JP" altLang="en-US" dirty="0" smtClean="0"/>
              <a:t>マイグレーションの必要性</a:t>
            </a:r>
            <a:endParaRPr kumimoji="1" lang="en-US" altLang="ja-JP" dirty="0" smtClean="0"/>
          </a:p>
          <a:p>
            <a:pPr marL="628650" lvl="1" indent="-171450">
              <a:buFont typeface="Arial"/>
              <a:buChar char="•"/>
            </a:pPr>
            <a:r>
              <a:rPr kumimoji="1" lang="ja-JP" altLang="en-US" dirty="0" smtClean="0"/>
              <a:t>どういうときにこのマイグレーションを行うのかをもうちょっと</a:t>
            </a:r>
            <a:endParaRPr kumimoji="1" lang="ja-JP" altLang="en-US" dirty="0"/>
          </a:p>
        </p:txBody>
      </p:sp>
      <p:sp>
        <p:nvSpPr>
          <p:cNvPr id="4" name="スライド番号プレースホルダー 3"/>
          <p:cNvSpPr>
            <a:spLocks noGrp="1"/>
          </p:cNvSpPr>
          <p:nvPr>
            <p:ph type="sldNum" sz="quarter" idx="10"/>
          </p:nvPr>
        </p:nvSpPr>
        <p:spPr/>
        <p:txBody>
          <a:bodyPr/>
          <a:lstStyle/>
          <a:p>
            <a:fld id="{18794412-7B73-DE41-B247-5633CBBCD465}" type="slidenum">
              <a:rPr kumimoji="1" lang="ja-JP" altLang="en-US" smtClean="0"/>
              <a:t>12</a:t>
            </a:fld>
            <a:endParaRPr kumimoji="1" lang="ja-JP" altLang="en-US"/>
          </a:p>
        </p:txBody>
      </p:sp>
    </p:spTree>
    <p:extLst>
      <p:ext uri="{BB962C8B-B14F-4D97-AF65-F5344CB8AC3E}">
        <p14:creationId xmlns:p14="http://schemas.microsoft.com/office/powerpoint/2010/main" val="8332792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8794412-7B73-DE41-B247-5633CBBCD465}" type="slidenum">
              <a:rPr kumimoji="1" lang="ja-JP" altLang="en-US" smtClean="0"/>
              <a:t>13</a:t>
            </a:fld>
            <a:endParaRPr kumimoji="1" lang="ja-JP" altLang="en-US"/>
          </a:p>
        </p:txBody>
      </p:sp>
    </p:spTree>
    <p:extLst>
      <p:ext uri="{BB962C8B-B14F-4D97-AF65-F5344CB8AC3E}">
        <p14:creationId xmlns:p14="http://schemas.microsoft.com/office/powerpoint/2010/main" val="4179467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indent="0">
              <a:buFont typeface="Arial"/>
              <a:buNone/>
            </a:pPr>
            <a:r>
              <a:rPr kumimoji="1" lang="ja-JP" altLang="en-US" dirty="0" smtClean="0"/>
              <a:t>例えば閾値を</a:t>
            </a:r>
            <a:r>
              <a:rPr kumimoji="1" lang="en-US" altLang="ja-JP" dirty="0" smtClean="0"/>
              <a:t>512MB</a:t>
            </a:r>
            <a:r>
              <a:rPr kumimoji="1" lang="ja-JP" altLang="en-US" dirty="0" smtClean="0"/>
              <a:t>と設定したならば、</a:t>
            </a:r>
            <a:r>
              <a:rPr kumimoji="1" lang="en-US" altLang="ja-JP" dirty="0" smtClean="0"/>
              <a:t>512MB</a:t>
            </a:r>
            <a:r>
              <a:rPr kumimoji="1" lang="ja-JP" altLang="en-US" dirty="0" smtClean="0"/>
              <a:t>以下のメモリはメインホストにおくり、それ以降のメモリはサブホストに送られる。</a:t>
            </a:r>
            <a:endParaRPr kumimoji="1" lang="en-US" altLang="ja-JP" dirty="0" smtClean="0"/>
          </a:p>
          <a:p>
            <a:pPr marL="171450" indent="-171450">
              <a:buFont typeface="Arial"/>
              <a:buChar char="•"/>
            </a:pPr>
            <a:endParaRPr kumimoji="1" lang="en-US" altLang="ja-JP" dirty="0" smtClean="0"/>
          </a:p>
          <a:p>
            <a:pPr marL="171450" indent="-171450">
              <a:buFont typeface="Arial"/>
              <a:buChar char="•"/>
            </a:pPr>
            <a:r>
              <a:rPr kumimoji="1" lang="ja-JP" altLang="en-US" dirty="0" smtClean="0"/>
              <a:t>例</a:t>
            </a:r>
            <a:r>
              <a:rPr kumimoji="1" lang="ja-JP" altLang="en-US" dirty="0" smtClean="0"/>
              <a:t>を上手く説明できたほうがよい？</a:t>
            </a:r>
            <a:endParaRPr kumimoji="1" lang="ja-JP" altLang="en-US" dirty="0"/>
          </a:p>
        </p:txBody>
      </p:sp>
      <p:sp>
        <p:nvSpPr>
          <p:cNvPr id="4" name="スライド番号プレースホルダー 3"/>
          <p:cNvSpPr>
            <a:spLocks noGrp="1"/>
          </p:cNvSpPr>
          <p:nvPr>
            <p:ph type="sldNum" sz="quarter" idx="10"/>
          </p:nvPr>
        </p:nvSpPr>
        <p:spPr/>
        <p:txBody>
          <a:bodyPr/>
          <a:lstStyle/>
          <a:p>
            <a:fld id="{18794412-7B73-DE41-B247-5633CBBCD465}" type="slidenum">
              <a:rPr kumimoji="1" lang="ja-JP" altLang="en-US" smtClean="0"/>
              <a:t>14</a:t>
            </a:fld>
            <a:endParaRPr kumimoji="1" lang="ja-JP" altLang="en-US"/>
          </a:p>
        </p:txBody>
      </p:sp>
    </p:spTree>
    <p:extLst>
      <p:ext uri="{BB962C8B-B14F-4D97-AF65-F5344CB8AC3E}">
        <p14:creationId xmlns:p14="http://schemas.microsoft.com/office/powerpoint/2010/main" val="27725920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indent="0">
              <a:buFont typeface="Arial"/>
              <a:buNone/>
            </a:pPr>
            <a:r>
              <a:rPr kumimoji="1" lang="ja-JP" altLang="en-US" dirty="0" smtClean="0"/>
              <a:t>次にメモリサーバについてです。</a:t>
            </a:r>
            <a:endParaRPr kumimoji="1" lang="en-US" altLang="ja-JP" dirty="0" smtClean="0"/>
          </a:p>
          <a:p>
            <a:pPr marL="0" indent="0">
              <a:buFont typeface="Arial"/>
              <a:buNone/>
            </a:pPr>
            <a:r>
              <a:rPr kumimoji="1" lang="ja-JP" altLang="en-US" dirty="0" smtClean="0"/>
              <a:t>今回開発したメモリサーバではメモリの管理に基数木を用いました。</a:t>
            </a:r>
            <a:endParaRPr kumimoji="1" lang="en-US" altLang="ja-JP" dirty="0" smtClean="0"/>
          </a:p>
          <a:p>
            <a:pPr marL="0" indent="0">
              <a:buFont typeface="Arial"/>
              <a:buNone/>
            </a:pPr>
            <a:r>
              <a:rPr kumimoji="1" lang="en-US" altLang="ja-JP" dirty="0" smtClean="0"/>
              <a:t>VM</a:t>
            </a:r>
            <a:r>
              <a:rPr kumimoji="1" lang="ja-JP" altLang="en-US" dirty="0" smtClean="0"/>
              <a:t>のメモリアドレスをキーとして、メモリデータのアドレスを値として保存します。</a:t>
            </a:r>
            <a:endParaRPr kumimoji="1" lang="en-US" altLang="ja-JP" dirty="0" smtClean="0"/>
          </a:p>
          <a:p>
            <a:pPr marL="0" indent="0">
              <a:buFont typeface="Arial"/>
              <a:buNone/>
            </a:pPr>
            <a:endParaRPr kumimoji="1" lang="en-US" altLang="ja-JP" dirty="0" smtClean="0"/>
          </a:p>
          <a:p>
            <a:pPr marL="171450" indent="-171450">
              <a:buFont typeface="Arial"/>
              <a:buChar char="•"/>
            </a:pPr>
            <a:endParaRPr kumimoji="1" lang="en-US" altLang="ja-JP" dirty="0" smtClean="0"/>
          </a:p>
          <a:p>
            <a:pPr marL="171450" indent="-171450">
              <a:buFont typeface="Arial"/>
              <a:buChar char="•"/>
            </a:pPr>
            <a:r>
              <a:rPr kumimoji="1" lang="ja-JP" altLang="en-US" dirty="0" smtClean="0"/>
              <a:t>基数</a:t>
            </a:r>
            <a:r>
              <a:rPr kumimoji="1" lang="ja-JP" altLang="en-US" dirty="0" smtClean="0"/>
              <a:t>木と他のデータ管理の違いなどもあったほうがよい？</a:t>
            </a:r>
            <a:endParaRPr kumimoji="1" lang="ja-JP" altLang="en-US" dirty="0"/>
          </a:p>
        </p:txBody>
      </p:sp>
      <p:sp>
        <p:nvSpPr>
          <p:cNvPr id="4" name="スライド番号プレースホルダー 3"/>
          <p:cNvSpPr>
            <a:spLocks noGrp="1"/>
          </p:cNvSpPr>
          <p:nvPr>
            <p:ph type="sldNum" sz="quarter" idx="10"/>
          </p:nvPr>
        </p:nvSpPr>
        <p:spPr/>
        <p:txBody>
          <a:bodyPr/>
          <a:lstStyle/>
          <a:p>
            <a:fld id="{18794412-7B73-DE41-B247-5633CBBCD465}" type="slidenum">
              <a:rPr kumimoji="1" lang="ja-JP" altLang="en-US" smtClean="0"/>
              <a:t>15</a:t>
            </a:fld>
            <a:endParaRPr kumimoji="1" lang="ja-JP" altLang="en-US"/>
          </a:p>
        </p:txBody>
      </p:sp>
    </p:spTree>
    <p:extLst>
      <p:ext uri="{BB962C8B-B14F-4D97-AF65-F5344CB8AC3E}">
        <p14:creationId xmlns:p14="http://schemas.microsoft.com/office/powerpoint/2010/main" val="334881671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indent="0">
              <a:buFont typeface="Arial"/>
              <a:buNone/>
            </a:pPr>
            <a:r>
              <a:rPr kumimoji="1" lang="ja-JP" altLang="en-US" dirty="0" smtClean="0"/>
              <a:t>次に</a:t>
            </a:r>
            <a:r>
              <a:rPr kumimoji="1" lang="en-US" altLang="ja-JP" dirty="0" smtClean="0"/>
              <a:t>VM</a:t>
            </a:r>
            <a:r>
              <a:rPr kumimoji="1" lang="ja-JP" altLang="en-US" dirty="0" smtClean="0"/>
              <a:t>のアクセス頻度の取得について説明します。</a:t>
            </a:r>
            <a:endParaRPr kumimoji="1" lang="en-US" altLang="ja-JP" dirty="0" smtClean="0"/>
          </a:p>
          <a:p>
            <a:pPr marL="0" indent="0">
              <a:buFont typeface="Arial"/>
              <a:buNone/>
            </a:pPr>
            <a:r>
              <a:rPr kumimoji="1" lang="ja-JP" altLang="en-US" dirty="0" smtClean="0"/>
              <a:t>今回は拡張ページテーブル</a:t>
            </a:r>
            <a:r>
              <a:rPr kumimoji="1" lang="en-US" altLang="ja-JP" dirty="0" smtClean="0"/>
              <a:t>EPT</a:t>
            </a:r>
            <a:r>
              <a:rPr kumimoji="1" lang="ja-JP" altLang="en-US" dirty="0" smtClean="0"/>
              <a:t>をたどってアクセスビットが立っている、１であるページを取得します。</a:t>
            </a:r>
            <a:endParaRPr kumimoji="1" lang="en-US" altLang="ja-JP" dirty="0" smtClean="0"/>
          </a:p>
          <a:p>
            <a:pPr marL="0" indent="0">
              <a:buFont typeface="Arial"/>
              <a:buNone/>
            </a:pPr>
            <a:r>
              <a:rPr kumimoji="1" lang="ja-JP" altLang="en-US" dirty="0" smtClean="0"/>
              <a:t>アクセスビットは</a:t>
            </a:r>
            <a:r>
              <a:rPr kumimoji="1" lang="en-US" altLang="ja-JP" dirty="0" smtClean="0"/>
              <a:t>VM</a:t>
            </a:r>
            <a:r>
              <a:rPr kumimoji="1" lang="ja-JP" altLang="en-US" dirty="0" smtClean="0"/>
              <a:t>がページにアクセスした際に１にセットされます。</a:t>
            </a:r>
            <a:endParaRPr kumimoji="1" lang="en-US" altLang="ja-JP" dirty="0" smtClean="0"/>
          </a:p>
          <a:p>
            <a:pPr marL="0" indent="0">
              <a:buFont typeface="Arial"/>
              <a:buNone/>
            </a:pPr>
            <a:r>
              <a:rPr kumimoji="1" lang="en-US" altLang="ja-JP" dirty="0" smtClean="0"/>
              <a:t>QEMU-KVM</a:t>
            </a:r>
            <a:r>
              <a:rPr kumimoji="1" lang="ja-JP" altLang="en-US" dirty="0" smtClean="0"/>
              <a:t>は定期的に</a:t>
            </a:r>
            <a:r>
              <a:rPr kumimoji="1" lang="en-US" altLang="ja-JP" dirty="0" smtClean="0"/>
              <a:t>VM</a:t>
            </a:r>
            <a:r>
              <a:rPr kumimoji="1" lang="ja-JP" altLang="en-US" dirty="0" smtClean="0"/>
              <a:t>のメモリサイズ分のビットマップをカーネルから取得し、そこにアクセスビットの値を記録します。</a:t>
            </a:r>
            <a:endParaRPr kumimoji="1" lang="en-US" altLang="ja-JP" dirty="0" smtClean="0"/>
          </a:p>
          <a:p>
            <a:pPr marL="0" indent="0">
              <a:buFont typeface="Arial"/>
              <a:buNone/>
            </a:pPr>
            <a:r>
              <a:rPr kumimoji="1" lang="ja-JP" altLang="en-US" dirty="0" smtClean="0"/>
              <a:t>その後アクセスビットをクリアします。</a:t>
            </a:r>
            <a:endParaRPr kumimoji="1" lang="en-US" altLang="ja-JP" dirty="0" smtClean="0"/>
          </a:p>
          <a:p>
            <a:pPr marL="0" indent="0">
              <a:buFont typeface="Arial"/>
              <a:buNone/>
            </a:pPr>
            <a:r>
              <a:rPr kumimoji="1" lang="en-US" altLang="ja-JP" dirty="0" smtClean="0"/>
              <a:t>KVM</a:t>
            </a:r>
            <a:r>
              <a:rPr kumimoji="1" lang="ja-JP" altLang="en-US" dirty="0" smtClean="0"/>
              <a:t>は何回分かのビットマップを保存しておき、その値によってメモリの使用頻度を判別します。</a:t>
            </a:r>
            <a:endParaRPr kumimoji="1" lang="en-US" altLang="ja-JP" dirty="0" smtClean="0"/>
          </a:p>
          <a:p>
            <a:pPr marL="0" indent="0">
              <a:buFont typeface="Arial"/>
              <a:buNone/>
            </a:pPr>
            <a:r>
              <a:rPr kumimoji="1" lang="ja-JP" altLang="en-US" dirty="0" smtClean="0"/>
              <a:t>ただ、このシステムは</a:t>
            </a:r>
            <a:r>
              <a:rPr kumimoji="1" lang="en-US" altLang="ja-JP" dirty="0" smtClean="0"/>
              <a:t>S-memV</a:t>
            </a:r>
            <a:r>
              <a:rPr kumimoji="1" lang="ja-JP" altLang="en-US" dirty="0" smtClean="0"/>
              <a:t>にはまだ未実装です。</a:t>
            </a:r>
            <a:endParaRPr kumimoji="1" lang="en-US" altLang="ja-JP" dirty="0" smtClean="0"/>
          </a:p>
          <a:p>
            <a:pPr marL="171450" indent="-171450">
              <a:buFont typeface="Arial"/>
              <a:buChar char="•"/>
            </a:pPr>
            <a:endParaRPr kumimoji="1" lang="en-US" altLang="ja-JP" dirty="0" smtClean="0"/>
          </a:p>
          <a:p>
            <a:pPr marL="171450" indent="-171450">
              <a:buFont typeface="Arial"/>
              <a:buChar char="•"/>
            </a:pPr>
            <a:r>
              <a:rPr kumimoji="1" lang="en-US" altLang="ja-JP" dirty="0" smtClean="0"/>
              <a:t>Linux</a:t>
            </a:r>
            <a:r>
              <a:rPr kumimoji="1" lang="ja-JP" altLang="en-US" dirty="0" smtClean="0"/>
              <a:t>カーネル内の</a:t>
            </a:r>
            <a:r>
              <a:rPr kumimoji="1" lang="en-US" altLang="ja-JP" dirty="0" smtClean="0"/>
              <a:t>KVM</a:t>
            </a:r>
            <a:r>
              <a:rPr kumimoji="1" lang="ja-JP" altLang="en-US" dirty="0" smtClean="0"/>
              <a:t>に対して</a:t>
            </a:r>
            <a:r>
              <a:rPr kumimoji="1" lang="en-US" altLang="ja-JP" dirty="0" err="1" smtClean="0"/>
              <a:t>ioctl</a:t>
            </a:r>
            <a:r>
              <a:rPr kumimoji="1" lang="ja-JP" altLang="en-US" dirty="0" smtClean="0"/>
              <a:t>ハイパーコールを発行</a:t>
            </a:r>
            <a:endParaRPr kumimoji="1" lang="en-US" altLang="ja-JP" dirty="0" smtClean="0"/>
          </a:p>
          <a:p>
            <a:pPr marL="628650" lvl="1" indent="-171450">
              <a:buFont typeface="Arial"/>
              <a:buChar char="•"/>
            </a:pPr>
            <a:r>
              <a:rPr kumimoji="1" lang="en-US" altLang="ja-JP" dirty="0" smtClean="0"/>
              <a:t>VM</a:t>
            </a:r>
            <a:r>
              <a:rPr kumimoji="1" lang="ja-JP" altLang="en-US" dirty="0" smtClean="0"/>
              <a:t>のサイズ分のビットマップを作成</a:t>
            </a:r>
            <a:endParaRPr kumimoji="1" lang="en-US" altLang="ja-JP" dirty="0" smtClean="0"/>
          </a:p>
          <a:p>
            <a:pPr marL="171450" lvl="0" indent="-171450">
              <a:buFont typeface="Arial"/>
              <a:buChar char="•"/>
            </a:pPr>
            <a:r>
              <a:rPr kumimoji="1" lang="en-US" altLang="ja-JP" dirty="0" smtClean="0"/>
              <a:t>KVM</a:t>
            </a:r>
            <a:r>
              <a:rPr kumimoji="1" lang="ja-JP" altLang="en-US" dirty="0" smtClean="0"/>
              <a:t>内の</a:t>
            </a:r>
            <a:r>
              <a:rPr kumimoji="1" lang="en-US" altLang="ja-JP" dirty="0" smtClean="0"/>
              <a:t>VM</a:t>
            </a:r>
            <a:r>
              <a:rPr kumimoji="1" lang="ja-JP" altLang="en-US" dirty="0" smtClean="0"/>
              <a:t>のすべてのページの</a:t>
            </a:r>
            <a:r>
              <a:rPr kumimoji="1" lang="en-US" altLang="ja-JP" dirty="0" smtClean="0"/>
              <a:t>EPT</a:t>
            </a:r>
            <a:r>
              <a:rPr kumimoji="1" lang="ja-JP" altLang="en-US" dirty="0" smtClean="0"/>
              <a:t>を辿ってページテーブルエントリを取得</a:t>
            </a:r>
            <a:endParaRPr kumimoji="1" lang="en-US" altLang="ja-JP" dirty="0" smtClean="0"/>
          </a:p>
          <a:p>
            <a:pPr marL="628650" lvl="1" indent="-171450">
              <a:buFont typeface="Arial"/>
              <a:buChar char="•"/>
            </a:pPr>
            <a:r>
              <a:rPr kumimoji="1" lang="en-US" altLang="ja-JP" dirty="0" smtClean="0"/>
              <a:t>PTE</a:t>
            </a:r>
            <a:r>
              <a:rPr kumimoji="1" lang="ja-JP" altLang="en-US" dirty="0" smtClean="0"/>
              <a:t>のアクセスビットはメモリにアクセスした際に</a:t>
            </a:r>
            <a:r>
              <a:rPr kumimoji="1" lang="en-US" altLang="ja-JP" dirty="0" smtClean="0"/>
              <a:t>1</a:t>
            </a:r>
            <a:r>
              <a:rPr kumimoji="1" lang="ja-JP" altLang="en-US" dirty="0" smtClean="0"/>
              <a:t>にセットされる</a:t>
            </a:r>
            <a:endParaRPr kumimoji="1" lang="en-US" altLang="ja-JP" dirty="0" smtClean="0"/>
          </a:p>
          <a:p>
            <a:pPr marL="628650" lvl="1" indent="-171450">
              <a:buFont typeface="Arial"/>
              <a:buChar char="•"/>
            </a:pPr>
            <a:r>
              <a:rPr kumimoji="1" lang="ja-JP" altLang="en-US" dirty="0" smtClean="0"/>
              <a:t>アクセスビットの値をビットマップに記録する</a:t>
            </a:r>
            <a:endParaRPr kumimoji="1" lang="en-US" altLang="ja-JP" dirty="0" smtClean="0"/>
          </a:p>
          <a:p>
            <a:pPr marL="628650" lvl="1" indent="-171450">
              <a:buFont typeface="Arial"/>
              <a:buChar char="•"/>
            </a:pPr>
            <a:r>
              <a:rPr kumimoji="1" lang="ja-JP" altLang="en-US" dirty="0" smtClean="0"/>
              <a:t>そのあと次の期間のアクセスを記録するために</a:t>
            </a:r>
            <a:r>
              <a:rPr kumimoji="1" lang="en-US" altLang="ja-JP" dirty="0" smtClean="0"/>
              <a:t>0</a:t>
            </a:r>
            <a:r>
              <a:rPr kumimoji="1" lang="ja-JP" altLang="en-US" dirty="0" smtClean="0"/>
              <a:t>にセットする</a:t>
            </a:r>
            <a:endParaRPr kumimoji="1" lang="en-US" altLang="ja-JP" dirty="0" smtClean="0"/>
          </a:p>
          <a:p>
            <a:pPr marL="171450" lvl="0" indent="-171450">
              <a:buFont typeface="Arial"/>
              <a:buChar char="•"/>
            </a:pPr>
            <a:r>
              <a:rPr kumimoji="1" lang="en-US" altLang="ja-JP" dirty="0" smtClean="0"/>
              <a:t>QEMU-KVM</a:t>
            </a:r>
            <a:r>
              <a:rPr kumimoji="1" lang="ja-JP" altLang="en-US" dirty="0" smtClean="0"/>
              <a:t>はアクセス状況が記録されたビットマップを何回分か記録</a:t>
            </a:r>
            <a:endParaRPr kumimoji="1" lang="en-US" altLang="ja-JP" dirty="0" smtClean="0"/>
          </a:p>
          <a:p>
            <a:pPr marL="171450" lvl="0" indent="-171450">
              <a:buFont typeface="Arial"/>
              <a:buChar char="•"/>
            </a:pPr>
            <a:endParaRPr kumimoji="1" lang="en-US" altLang="ja-JP" dirty="0" smtClean="0"/>
          </a:p>
          <a:p>
            <a:pPr marL="171450" lvl="0" indent="-171450">
              <a:buFont typeface="Arial"/>
              <a:buChar char="•"/>
            </a:pPr>
            <a:r>
              <a:rPr kumimoji="1" lang="en-US" altLang="ja-JP" dirty="0" smtClean="0"/>
              <a:t>20</a:t>
            </a:r>
            <a:r>
              <a:rPr kumimoji="1" lang="ja-JP" altLang="en-US" dirty="0" smtClean="0"/>
              <a:t>秒に１回</a:t>
            </a:r>
            <a:r>
              <a:rPr kumimoji="1" lang="en-US" altLang="ja-JP" dirty="0" smtClean="0"/>
              <a:t>(</a:t>
            </a:r>
            <a:r>
              <a:rPr kumimoji="1" lang="ja-JP" altLang="en-US" dirty="0" smtClean="0"/>
              <a:t>オーバーヘッドがあるから早ければいいというものではない</a:t>
            </a:r>
            <a:endParaRPr kumimoji="1" lang="en-US" altLang="ja-JP" dirty="0" smtClean="0"/>
          </a:p>
          <a:p>
            <a:pPr marL="171450" lvl="0" indent="-171450">
              <a:buFont typeface="Arial"/>
              <a:buChar char="•"/>
            </a:pPr>
            <a:endParaRPr kumimoji="1" lang="en-US" altLang="ja-JP" dirty="0" smtClean="0"/>
          </a:p>
          <a:p>
            <a:pPr marL="171450" lvl="0" indent="-171450">
              <a:buFont typeface="Arial"/>
              <a:buChar char="•"/>
            </a:pPr>
            <a:r>
              <a:rPr kumimoji="1" lang="ja-JP" altLang="en-US" dirty="0" smtClean="0"/>
              <a:t>このシステムは</a:t>
            </a:r>
            <a:r>
              <a:rPr kumimoji="1" lang="en-US" altLang="ja-JP" dirty="0" smtClean="0"/>
              <a:t>S-memV</a:t>
            </a:r>
            <a:r>
              <a:rPr kumimoji="1" lang="ja-JP" altLang="en-US" dirty="0" smtClean="0"/>
              <a:t>には未実装</a:t>
            </a:r>
            <a:endParaRPr kumimoji="1" lang="en-US" altLang="ja-JP" dirty="0" smtClean="0"/>
          </a:p>
          <a:p>
            <a:endParaRPr kumimoji="1" lang="ja-JP" altLang="en-US" dirty="0"/>
          </a:p>
          <a:p>
            <a:r>
              <a:rPr kumimoji="1" lang="ja-JP" altLang="en-US" dirty="0"/>
              <a:t>----- 会議メモ (15/11/19 17:44) -----</a:t>
            </a:r>
          </a:p>
          <a:p>
            <a:r>
              <a:rPr kumimoji="1" lang="ja-JP" altLang="en-US" dirty="0"/>
              <a:t>今回は実装していないことも</a:t>
            </a:r>
            <a:r>
              <a:rPr kumimoji="1" lang="ja-JP" altLang="en-US" dirty="0" smtClean="0"/>
              <a:t>伝える</a:t>
            </a:r>
            <a:endParaRPr kumimoji="1" lang="en-US" altLang="ja-JP" dirty="0" smtClean="0"/>
          </a:p>
          <a:p>
            <a:r>
              <a:rPr kumimoji="1" lang="ja-JP" altLang="en-US" dirty="0" smtClean="0"/>
              <a:t>なぜ？バージョンの問題</a:t>
            </a:r>
            <a:endParaRPr kumimoji="1" lang="ja-JP" altLang="en-US" dirty="0"/>
          </a:p>
          <a:p>
            <a:endParaRPr kumimoji="1" lang="ja-JP" altLang="en-US" dirty="0"/>
          </a:p>
          <a:p>
            <a:r>
              <a:rPr kumimoji="1" lang="ja-JP" altLang="en-US" dirty="0"/>
              <a:t>どれくらいが頻度として高いのか低いの</a:t>
            </a:r>
            <a:r>
              <a:rPr kumimoji="1" lang="ja-JP" altLang="en-US" dirty="0" smtClean="0"/>
              <a:t>か</a:t>
            </a:r>
            <a:endParaRPr kumimoji="1" lang="en-US" altLang="ja-JP" dirty="0" smtClean="0"/>
          </a:p>
          <a:p>
            <a:endParaRPr kumimoji="1" lang="en-US" altLang="ja-JP" dirty="0" smtClean="0"/>
          </a:p>
          <a:p>
            <a:pPr marL="171450" indent="-171450">
              <a:buFont typeface="Arial"/>
              <a:buChar char="•"/>
            </a:pPr>
            <a:r>
              <a:rPr kumimoji="1" lang="ja-JP" altLang="en-US" dirty="0" smtClean="0"/>
              <a:t>頻度の高いものから入るだけいれる</a:t>
            </a:r>
            <a:endParaRPr kumimoji="1" lang="en-US" altLang="ja-JP" dirty="0" smtClean="0"/>
          </a:p>
          <a:p>
            <a:endParaRPr kumimoji="1" lang="en-US" altLang="ja-JP" dirty="0" smtClean="0"/>
          </a:p>
          <a:p>
            <a:r>
              <a:rPr kumimoji="1" lang="ja-JP" altLang="en-US" dirty="0" smtClean="0"/>
              <a:t>説明できない</a:t>
            </a:r>
            <a:endParaRPr kumimoji="1" lang="ja-JP" altLang="en-US" dirty="0"/>
          </a:p>
        </p:txBody>
      </p:sp>
      <p:sp>
        <p:nvSpPr>
          <p:cNvPr id="4" name="スライド番号プレースホルダー 3"/>
          <p:cNvSpPr>
            <a:spLocks noGrp="1"/>
          </p:cNvSpPr>
          <p:nvPr>
            <p:ph type="sldNum" sz="quarter" idx="10"/>
          </p:nvPr>
        </p:nvSpPr>
        <p:spPr/>
        <p:txBody>
          <a:bodyPr/>
          <a:lstStyle/>
          <a:p>
            <a:fld id="{18794412-7B73-DE41-B247-5633CBBCD465}" type="slidenum">
              <a:rPr kumimoji="1" lang="ja-JP" altLang="en-US" smtClean="0"/>
              <a:t>16</a:t>
            </a:fld>
            <a:endParaRPr kumimoji="1" lang="ja-JP" altLang="en-US"/>
          </a:p>
        </p:txBody>
      </p:sp>
    </p:spTree>
    <p:extLst>
      <p:ext uri="{BB962C8B-B14F-4D97-AF65-F5344CB8AC3E}">
        <p14:creationId xmlns:p14="http://schemas.microsoft.com/office/powerpoint/2010/main" val="19009533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indent="0">
              <a:buFont typeface="Arial"/>
              <a:buNone/>
            </a:pPr>
            <a:r>
              <a:rPr kumimoji="1" lang="ja-JP" altLang="en-US" dirty="0" smtClean="0"/>
              <a:t>実験です。</a:t>
            </a:r>
            <a:endParaRPr kumimoji="1" lang="en-US" altLang="ja-JP" dirty="0" smtClean="0"/>
          </a:p>
          <a:p>
            <a:pPr marL="0" indent="0">
              <a:buFont typeface="Arial"/>
              <a:buNone/>
            </a:pPr>
            <a:r>
              <a:rPr kumimoji="1" lang="ja-JP" altLang="en-US" dirty="0" smtClean="0"/>
              <a:t>今回は</a:t>
            </a:r>
            <a:r>
              <a:rPr kumimoji="1" lang="en-US" altLang="ja-JP" dirty="0" smtClean="0"/>
              <a:t>S-memV</a:t>
            </a:r>
            <a:r>
              <a:rPr kumimoji="1" lang="ja-JP" altLang="en-US" dirty="0" smtClean="0"/>
              <a:t>の有効性を確かめる実験を行いました。</a:t>
            </a:r>
            <a:endParaRPr kumimoji="1" lang="en-US" altLang="ja-JP" dirty="0" smtClean="0"/>
          </a:p>
          <a:p>
            <a:pPr marL="0" indent="0">
              <a:buFont typeface="Arial"/>
              <a:buNone/>
            </a:pPr>
            <a:r>
              <a:rPr kumimoji="1" lang="ja-JP" altLang="en-US" dirty="0" smtClean="0"/>
              <a:t>一つ目は、マイグレーション先ホストの物理メモリとスワップ領域の使用量の変化について。</a:t>
            </a:r>
            <a:endParaRPr kumimoji="1" lang="en-US" altLang="ja-JP" dirty="0" smtClean="0"/>
          </a:p>
          <a:p>
            <a:pPr marL="0" indent="0">
              <a:buFont typeface="Arial"/>
              <a:buNone/>
            </a:pPr>
            <a:r>
              <a:rPr kumimoji="1" lang="ja-JP" altLang="en-US" dirty="0" smtClean="0"/>
              <a:t>二つ目は、通常時、</a:t>
            </a:r>
            <a:r>
              <a:rPr kumimoji="1" lang="en-US" altLang="ja-JP" dirty="0" smtClean="0"/>
              <a:t>VM</a:t>
            </a:r>
            <a:r>
              <a:rPr kumimoji="1" lang="ja-JP" altLang="en-US" dirty="0" smtClean="0"/>
              <a:t>のメモリが頻繁に書き換えられる場合のマイグレーション時間について。</a:t>
            </a:r>
            <a:endParaRPr kumimoji="1" lang="en-US" altLang="ja-JP" dirty="0" smtClean="0"/>
          </a:p>
          <a:p>
            <a:pPr marL="0" indent="0">
              <a:buFont typeface="Arial"/>
              <a:buNone/>
            </a:pPr>
            <a:r>
              <a:rPr kumimoji="1" lang="ja-JP" altLang="en-US" dirty="0" smtClean="0"/>
              <a:t>それぞれの実験において仮想メモリを用いる従来の手法と今回の提案手法を比較しました。</a:t>
            </a:r>
            <a:endParaRPr kumimoji="1" lang="en-US" altLang="ja-JP" dirty="0" smtClean="0"/>
          </a:p>
          <a:p>
            <a:pPr marL="0" indent="0">
              <a:buFont typeface="Arial"/>
              <a:buNone/>
            </a:pPr>
            <a:r>
              <a:rPr kumimoji="1" lang="ja-JP" altLang="en-US" dirty="0" smtClean="0"/>
              <a:t>使用した</a:t>
            </a:r>
            <a:r>
              <a:rPr kumimoji="1" lang="en-US" altLang="ja-JP" dirty="0" smtClean="0"/>
              <a:t>VM</a:t>
            </a:r>
            <a:r>
              <a:rPr kumimoji="1" lang="ja-JP" altLang="en-US" dirty="0" smtClean="0"/>
              <a:t>のスペックは仮想</a:t>
            </a:r>
            <a:r>
              <a:rPr kumimoji="1" lang="en-US" altLang="ja-JP" dirty="0" smtClean="0"/>
              <a:t>CPU</a:t>
            </a:r>
            <a:r>
              <a:rPr kumimoji="1" lang="ja-JP" altLang="en-US" dirty="0" smtClean="0"/>
              <a:t>１つ、メモリ</a:t>
            </a:r>
            <a:r>
              <a:rPr kumimoji="1" lang="en-US" altLang="ja-JP" dirty="0" smtClean="0"/>
              <a:t>2GB</a:t>
            </a:r>
            <a:r>
              <a:rPr kumimoji="1" lang="ja-JP" altLang="en-US" dirty="0" smtClean="0"/>
              <a:t>のメモリです。</a:t>
            </a:r>
            <a:endParaRPr kumimoji="1" lang="en-US" altLang="ja-JP" dirty="0" smtClean="0"/>
          </a:p>
          <a:p>
            <a:pPr marL="0" indent="0">
              <a:buFont typeface="Arial"/>
              <a:buNone/>
            </a:pPr>
            <a:r>
              <a:rPr kumimoji="1" lang="ja-JP" altLang="en-US" dirty="0" smtClean="0"/>
              <a:t>各ホストのスペックは以下のようになっています。</a:t>
            </a:r>
            <a:endParaRPr kumimoji="1" lang="en-US" altLang="ja-JP" dirty="0" smtClean="0"/>
          </a:p>
          <a:p>
            <a:pPr marL="0" indent="0">
              <a:buFont typeface="Arial"/>
              <a:buNone/>
            </a:pPr>
            <a:endParaRPr kumimoji="1" lang="en-US" altLang="ja-JP" dirty="0" smtClean="0"/>
          </a:p>
          <a:p>
            <a:pPr marL="171450" indent="-171450">
              <a:buFont typeface="Arial"/>
              <a:buChar char="•"/>
            </a:pPr>
            <a:endParaRPr kumimoji="1" lang="en-US" altLang="ja-JP" dirty="0" smtClean="0"/>
          </a:p>
          <a:p>
            <a:pPr marL="171450" indent="-171450">
              <a:buFont typeface="Arial"/>
              <a:buChar char="•"/>
            </a:pPr>
            <a:r>
              <a:rPr kumimoji="1" lang="ja-JP" altLang="en-US" dirty="0" smtClean="0"/>
              <a:t>移送先</a:t>
            </a:r>
            <a:r>
              <a:rPr kumimoji="1" lang="ja-JP" altLang="en-US" dirty="0" smtClean="0"/>
              <a:t>メインホスト、サブホストの</a:t>
            </a:r>
            <a:r>
              <a:rPr kumimoji="1" lang="en-US" altLang="ja-JP" dirty="0" smtClean="0"/>
              <a:t>2GB</a:t>
            </a:r>
            <a:r>
              <a:rPr kumimoji="1" lang="ja-JP" altLang="en-US" dirty="0" smtClean="0"/>
              <a:t>のうち</a:t>
            </a:r>
            <a:r>
              <a:rPr kumimoji="1" lang="en-US" altLang="ja-JP" dirty="0" smtClean="0"/>
              <a:t>1GB</a:t>
            </a:r>
            <a:r>
              <a:rPr kumimoji="1" lang="ja-JP" altLang="en-US" dirty="0" smtClean="0"/>
              <a:t>は使用中</a:t>
            </a:r>
            <a:endParaRPr kumimoji="1" lang="en-US" altLang="ja-JP" dirty="0" smtClean="0"/>
          </a:p>
          <a:p>
            <a:pPr marL="171450" indent="-171450">
              <a:buFont typeface="Arial"/>
              <a:buChar char="•"/>
            </a:pPr>
            <a:endParaRPr kumimoji="1" lang="ja-JP" altLang="en-US" dirty="0"/>
          </a:p>
          <a:p>
            <a:pPr marL="171450" indent="-171450">
              <a:buFont typeface="Arial"/>
              <a:buChar char="•"/>
            </a:pPr>
            <a:r>
              <a:rPr kumimoji="1" lang="ja-JP" altLang="en-US" dirty="0"/>
              <a:t>----- 会議メモ (15/11/24 10:50) -----</a:t>
            </a:r>
          </a:p>
          <a:p>
            <a:pPr marL="171450" indent="-171450">
              <a:buFont typeface="Arial"/>
              <a:buChar char="•"/>
            </a:pPr>
            <a:r>
              <a:rPr kumimoji="1" lang="ja-JP" altLang="en-US" dirty="0"/>
              <a:t>ssd</a:t>
            </a:r>
          </a:p>
        </p:txBody>
      </p:sp>
      <p:sp>
        <p:nvSpPr>
          <p:cNvPr id="4" name="スライド番号プレースホルダー 3"/>
          <p:cNvSpPr>
            <a:spLocks noGrp="1"/>
          </p:cNvSpPr>
          <p:nvPr>
            <p:ph type="sldNum" sz="quarter" idx="10"/>
          </p:nvPr>
        </p:nvSpPr>
        <p:spPr/>
        <p:txBody>
          <a:bodyPr/>
          <a:lstStyle/>
          <a:p>
            <a:fld id="{18794412-7B73-DE41-B247-5633CBBCD465}" type="slidenum">
              <a:rPr kumimoji="1" lang="ja-JP" altLang="en-US" smtClean="0"/>
              <a:t>17</a:t>
            </a:fld>
            <a:endParaRPr kumimoji="1" lang="ja-JP" altLang="en-US"/>
          </a:p>
        </p:txBody>
      </p:sp>
    </p:spTree>
    <p:extLst>
      <p:ext uri="{BB962C8B-B14F-4D97-AF65-F5344CB8AC3E}">
        <p14:creationId xmlns:p14="http://schemas.microsoft.com/office/powerpoint/2010/main" val="159802505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indent="0">
              <a:buFont typeface="Arial"/>
              <a:buNone/>
            </a:pPr>
            <a:r>
              <a:rPr kumimoji="1" lang="en-US" altLang="ja-JP" dirty="0" smtClean="0"/>
              <a:t>1GB</a:t>
            </a:r>
            <a:r>
              <a:rPr kumimoji="1" lang="ja-JP" altLang="en-US" dirty="0" smtClean="0"/>
              <a:t>はなんらかに使用されている。</a:t>
            </a:r>
            <a:endParaRPr kumimoji="1" lang="en-US" altLang="ja-JP" dirty="0" smtClean="0"/>
          </a:p>
          <a:p>
            <a:pPr marL="171450" indent="-171450">
              <a:buFont typeface="Arial"/>
              <a:buChar char="•"/>
            </a:pPr>
            <a:endParaRPr kumimoji="1" lang="en-US" altLang="ja-JP" dirty="0" smtClean="0"/>
          </a:p>
          <a:p>
            <a:pPr marL="171450" indent="-171450">
              <a:buFont typeface="Arial"/>
              <a:buChar char="•"/>
            </a:pPr>
            <a:r>
              <a:rPr kumimoji="1" lang="ja-JP" altLang="en-US" dirty="0" smtClean="0"/>
              <a:t>これ</a:t>
            </a:r>
            <a:r>
              <a:rPr kumimoji="1" lang="ja-JP" altLang="en-US" dirty="0" smtClean="0"/>
              <a:t>により</a:t>
            </a:r>
            <a:r>
              <a:rPr kumimoji="1" lang="en-US" altLang="ja-JP" dirty="0" smtClean="0"/>
              <a:t>S-memV</a:t>
            </a:r>
            <a:r>
              <a:rPr kumimoji="1" lang="ja-JP" altLang="en-US" dirty="0" smtClean="0"/>
              <a:t>ではディスクを使わずにマイグレーションできている（有効である</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18794412-7B73-DE41-B247-5633CBBCD465}" type="slidenum">
              <a:rPr kumimoji="1" lang="ja-JP" altLang="en-US" smtClean="0"/>
              <a:t>18</a:t>
            </a:fld>
            <a:endParaRPr kumimoji="1" lang="ja-JP" altLang="en-US"/>
          </a:p>
        </p:txBody>
      </p:sp>
    </p:spTree>
    <p:extLst>
      <p:ext uri="{BB962C8B-B14F-4D97-AF65-F5344CB8AC3E}">
        <p14:creationId xmlns:p14="http://schemas.microsoft.com/office/powerpoint/2010/main" val="427408470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8794412-7B73-DE41-B247-5633CBBCD465}" type="slidenum">
              <a:rPr kumimoji="1" lang="ja-JP" altLang="en-US" smtClean="0"/>
              <a:t>19</a:t>
            </a:fld>
            <a:endParaRPr kumimoji="1" lang="ja-JP" altLang="en-US"/>
          </a:p>
        </p:txBody>
      </p:sp>
    </p:spTree>
    <p:extLst>
      <p:ext uri="{BB962C8B-B14F-4D97-AF65-F5344CB8AC3E}">
        <p14:creationId xmlns:p14="http://schemas.microsoft.com/office/powerpoint/2010/main" val="42452399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indent="0">
              <a:buFont typeface="Arial"/>
              <a:buNone/>
            </a:pPr>
            <a:r>
              <a:rPr kumimoji="1" lang="ja-JP" altLang="en-US" dirty="0" smtClean="0"/>
              <a:t>近年</a:t>
            </a:r>
            <a:r>
              <a:rPr kumimoji="1" lang="en-US" altLang="ja-JP" dirty="0" smtClean="0"/>
              <a:t>IaaS</a:t>
            </a:r>
            <a:r>
              <a:rPr kumimoji="1" lang="ja-JP" altLang="en-US" dirty="0" smtClean="0"/>
              <a:t>型クラウドの普及により一台のサーバに複数の</a:t>
            </a:r>
            <a:r>
              <a:rPr kumimoji="1" lang="en-US" altLang="ja-JP" dirty="0" smtClean="0"/>
              <a:t>VM</a:t>
            </a:r>
            <a:r>
              <a:rPr kumimoji="1" lang="ja-JP" altLang="en-US" dirty="0" smtClean="0"/>
              <a:t>を統合して利用し、物理マシンを減らすことによってコストを削減しようという傾向があります。</a:t>
            </a:r>
            <a:endParaRPr kumimoji="1" lang="en-US" altLang="ja-JP" dirty="0" smtClean="0"/>
          </a:p>
          <a:p>
            <a:pPr marL="0" indent="0">
              <a:buFont typeface="Arial"/>
              <a:buNone/>
            </a:pPr>
            <a:r>
              <a:rPr kumimoji="1" lang="ja-JP" altLang="en-US" dirty="0" smtClean="0"/>
              <a:t>その中で最近では、大容量メモリをもつ</a:t>
            </a:r>
            <a:r>
              <a:rPr kumimoji="1" lang="en-US" altLang="ja-JP" dirty="0" smtClean="0"/>
              <a:t>VM</a:t>
            </a:r>
            <a:r>
              <a:rPr kumimoji="1" lang="ja-JP" altLang="en-US" dirty="0" smtClean="0"/>
              <a:t>も提供されるようになってきています。</a:t>
            </a:r>
            <a:endParaRPr kumimoji="1" lang="en-US" altLang="ja-JP" dirty="0" smtClean="0"/>
          </a:p>
          <a:p>
            <a:pPr marL="0" indent="0">
              <a:buFont typeface="Arial"/>
              <a:buNone/>
            </a:pPr>
            <a:r>
              <a:rPr kumimoji="1" lang="ja-JP" altLang="en-US" dirty="0" smtClean="0"/>
              <a:t>例えば、</a:t>
            </a:r>
            <a:r>
              <a:rPr kumimoji="1" lang="en-US" altLang="ja-JP" dirty="0" smtClean="0"/>
              <a:t>amazon EC2</a:t>
            </a:r>
            <a:r>
              <a:rPr kumimoji="1" lang="ja-JP" altLang="en-US" dirty="0" smtClean="0"/>
              <a:t>では最大</a:t>
            </a:r>
            <a:r>
              <a:rPr kumimoji="1" lang="en-US" altLang="ja-JP" dirty="0" smtClean="0"/>
              <a:t>244GB</a:t>
            </a:r>
            <a:r>
              <a:rPr kumimoji="1" lang="ja-JP" altLang="en-US" dirty="0" smtClean="0"/>
              <a:t>のメモリをもつ</a:t>
            </a:r>
            <a:r>
              <a:rPr kumimoji="1" lang="en-US" altLang="ja-JP" dirty="0" smtClean="0"/>
              <a:t>VM</a:t>
            </a:r>
            <a:r>
              <a:rPr kumimoji="1" lang="ja-JP" altLang="en-US" dirty="0" smtClean="0"/>
              <a:t>を提供できるようになっています。</a:t>
            </a:r>
            <a:endParaRPr kumimoji="1" lang="en-US" altLang="ja-JP" dirty="0" smtClean="0"/>
          </a:p>
          <a:p>
            <a:pPr marL="0" indent="0">
              <a:buFont typeface="Arial"/>
              <a:buNone/>
            </a:pPr>
            <a:r>
              <a:rPr kumimoji="1" lang="ja-JP" altLang="en-US" dirty="0" smtClean="0"/>
              <a:t>これらの大容量メモリをもつ</a:t>
            </a:r>
            <a:r>
              <a:rPr kumimoji="1" lang="en-US" altLang="ja-JP" dirty="0" smtClean="0"/>
              <a:t>VM</a:t>
            </a:r>
            <a:r>
              <a:rPr kumimoji="1" lang="ja-JP" altLang="en-US" dirty="0" smtClean="0"/>
              <a:t>はビッグデータの解析や、高速なインメモリ・データベースなどに利用されています。</a:t>
            </a:r>
            <a:endParaRPr kumimoji="1" lang="en-US" altLang="ja-JP" dirty="0" smtClean="0"/>
          </a:p>
          <a:p>
            <a:pPr marL="0" indent="0">
              <a:buFont typeface="Arial"/>
              <a:buNone/>
            </a:pPr>
            <a:endParaRPr kumimoji="1" lang="en-US" altLang="ja-JP" dirty="0" smtClean="0"/>
          </a:p>
          <a:p>
            <a:pPr marL="171450" indent="-171450">
              <a:buFont typeface="Arial"/>
              <a:buChar char="•"/>
            </a:pPr>
            <a:endParaRPr kumimoji="1" lang="en-US" altLang="ja-JP" dirty="0" smtClean="0"/>
          </a:p>
          <a:p>
            <a:pPr marL="171450" indent="-171450">
              <a:buFont typeface="Arial"/>
              <a:buChar char="•"/>
            </a:pPr>
            <a:r>
              <a:rPr kumimoji="1" lang="en-US" altLang="ja-JP" dirty="0" smtClean="0"/>
              <a:t>IaaS</a:t>
            </a:r>
            <a:r>
              <a:rPr kumimoji="1" lang="ja-JP" altLang="en-US" dirty="0" smtClean="0"/>
              <a:t>型クラウドサービス</a:t>
            </a:r>
            <a:endParaRPr kumimoji="1" lang="en-US" altLang="ja-JP" dirty="0" smtClean="0"/>
          </a:p>
          <a:p>
            <a:pPr marL="628650" lvl="1" indent="-171450">
              <a:buFont typeface="Arial"/>
              <a:buChar char="•"/>
            </a:pPr>
            <a:r>
              <a:rPr kumimoji="1" lang="en-US" altLang="ja-JP" dirty="0" smtClean="0"/>
              <a:t>VM</a:t>
            </a:r>
            <a:r>
              <a:rPr kumimoji="1" lang="ja-JP" altLang="en-US" dirty="0" smtClean="0"/>
              <a:t>上でサービスを提供</a:t>
            </a:r>
            <a:endParaRPr kumimoji="1" lang="en-US" altLang="ja-JP" dirty="0" smtClean="0"/>
          </a:p>
          <a:p>
            <a:pPr marL="171450" indent="-171450">
              <a:buFont typeface="Arial"/>
              <a:buChar char="•"/>
            </a:pPr>
            <a:r>
              <a:rPr kumimoji="1" lang="ja-JP" altLang="en-US" dirty="0" smtClean="0"/>
              <a:t>ビッグデータ</a:t>
            </a:r>
            <a:r>
              <a:rPr kumimoji="1" lang="ja-JP" altLang="en-US" dirty="0" smtClean="0"/>
              <a:t>解析</a:t>
            </a:r>
            <a:endParaRPr kumimoji="1" lang="en-US" altLang="ja-JP" dirty="0" smtClean="0"/>
          </a:p>
          <a:p>
            <a:pPr marL="628650" lvl="1" indent="-171450">
              <a:buFont typeface="Arial"/>
              <a:buChar char="•"/>
            </a:pPr>
            <a:r>
              <a:rPr kumimoji="1" lang="ja-JP" altLang="en-US" dirty="0" smtClean="0"/>
              <a:t>できるだけメモリ上にデータを保持した方が高速</a:t>
            </a:r>
            <a:endParaRPr kumimoji="1" lang="en-US" altLang="ja-JP" dirty="0" smtClean="0"/>
          </a:p>
          <a:p>
            <a:pPr marL="171450" indent="-171450">
              <a:buFont typeface="Arial"/>
              <a:buChar char="•"/>
            </a:pPr>
            <a:r>
              <a:rPr kumimoji="1" lang="ja-JP" altLang="en-US" dirty="0" smtClean="0"/>
              <a:t>インメモリ・データベース</a:t>
            </a:r>
            <a:endParaRPr kumimoji="1" lang="en-US" altLang="ja-JP" dirty="0" smtClean="0"/>
          </a:p>
          <a:p>
            <a:pPr marL="628650" lvl="1" indent="-171450">
              <a:buFont typeface="Arial"/>
              <a:buChar char="•"/>
            </a:pPr>
            <a:r>
              <a:rPr kumimoji="1" lang="ja-JP" altLang="en-US" dirty="0" smtClean="0"/>
              <a:t>メモリ上に大量のデータを保持してデータベースの管理を行うシステム、ディスクを用いるよりも高速</a:t>
            </a:r>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18794412-7B73-DE41-B247-5633CBBCD465}" type="slidenum">
              <a:rPr kumimoji="1" lang="ja-JP" altLang="en-US" smtClean="0"/>
              <a:t>2</a:t>
            </a:fld>
            <a:endParaRPr kumimoji="1" lang="ja-JP" altLang="en-US"/>
          </a:p>
        </p:txBody>
      </p:sp>
    </p:spTree>
    <p:extLst>
      <p:ext uri="{BB962C8B-B14F-4D97-AF65-F5344CB8AC3E}">
        <p14:creationId xmlns:p14="http://schemas.microsoft.com/office/powerpoint/2010/main" val="95573636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indent="0">
              <a:buFont typeface="Arial"/>
              <a:buNone/>
            </a:pPr>
            <a:r>
              <a:rPr kumimoji="1" lang="en-US" altLang="ja-JP" dirty="0" smtClean="0"/>
              <a:t>VM</a:t>
            </a:r>
            <a:r>
              <a:rPr kumimoji="1" lang="ja-JP" altLang="en-US" dirty="0" smtClean="0"/>
              <a:t>内で</a:t>
            </a:r>
            <a:r>
              <a:rPr kumimoji="1" lang="en-US" altLang="ja-JP" dirty="0" err="1" smtClean="0"/>
              <a:t>memchached</a:t>
            </a:r>
            <a:r>
              <a:rPr kumimoji="1" lang="ja-JP" altLang="en-US" dirty="0" smtClean="0"/>
              <a:t>を動作させ、</a:t>
            </a:r>
            <a:r>
              <a:rPr kumimoji="1" lang="en-US" altLang="ja-JP" dirty="0" smtClean="0"/>
              <a:t>memaslap</a:t>
            </a:r>
            <a:r>
              <a:rPr kumimoji="1" lang="ja-JP" altLang="en-US" dirty="0" smtClean="0"/>
              <a:t>ベンチマークを実行して、</a:t>
            </a:r>
            <a:r>
              <a:rPr kumimoji="1" lang="en-US" altLang="ja-JP" dirty="0" smtClean="0"/>
              <a:t>VM</a:t>
            </a:r>
            <a:r>
              <a:rPr kumimoji="1" lang="ja-JP" altLang="en-US" dirty="0" smtClean="0"/>
              <a:t>のメモリに負荷をかけるようにしました。</a:t>
            </a:r>
            <a:endParaRPr kumimoji="1" lang="en-US" altLang="ja-JP" dirty="0" smtClean="0"/>
          </a:p>
          <a:p>
            <a:pPr marL="171450" indent="-171450">
              <a:buFont typeface="Arial"/>
              <a:buChar char="•"/>
            </a:pPr>
            <a:endParaRPr kumimoji="1" lang="en-US" altLang="ja-JP" dirty="0" smtClean="0"/>
          </a:p>
          <a:p>
            <a:pPr marL="171450" indent="-171450">
              <a:buFont typeface="Arial"/>
              <a:buChar char="•"/>
            </a:pPr>
            <a:r>
              <a:rPr kumimoji="1" lang="ja-JP" altLang="en-US" dirty="0" smtClean="0"/>
              <a:t>メモリ</a:t>
            </a:r>
            <a:r>
              <a:rPr kumimoji="1" lang="ja-JP" altLang="en-US" dirty="0" smtClean="0"/>
              <a:t>が頻繁に書き換えられる場合でもマイグレーション時間の増加を抑えることができる</a:t>
            </a:r>
            <a:endParaRPr kumimoji="1" lang="en-US" altLang="ja-JP" dirty="0" smtClean="0"/>
          </a:p>
          <a:p>
            <a:pPr marL="171450" indent="-171450">
              <a:buFont typeface="Arial"/>
              <a:buChar char="•"/>
            </a:pPr>
            <a:endParaRPr kumimoji="1" lang="en-US" altLang="ja-JP" dirty="0" smtClean="0"/>
          </a:p>
          <a:p>
            <a:pPr marL="171450" indent="-171450">
              <a:buFont typeface="Arial"/>
              <a:buChar char="•"/>
            </a:pPr>
            <a:r>
              <a:rPr kumimoji="1" lang="en-US" altLang="ja-JP" dirty="0" smtClean="0"/>
              <a:t>memcached</a:t>
            </a:r>
            <a:r>
              <a:rPr kumimoji="1" lang="ja-JP" altLang="en-US" dirty="0" smtClean="0"/>
              <a:t>を動かしました</a:t>
            </a:r>
            <a:endParaRPr kumimoji="1" lang="en-US" altLang="ja-JP" dirty="0" smtClean="0"/>
          </a:p>
          <a:p>
            <a:pPr marL="171450" indent="-171450">
              <a:buFont typeface="Arial"/>
              <a:buChar char="•"/>
            </a:pPr>
            <a:endParaRPr kumimoji="1" lang="en-US" altLang="ja-JP" dirty="0" smtClean="0"/>
          </a:p>
          <a:p>
            <a:pPr marL="171450" indent="-171450">
              <a:buFont typeface="Arial"/>
              <a:buChar char="•"/>
            </a:pPr>
            <a:r>
              <a:rPr kumimoji="1" lang="en-US" altLang="ja-JP" dirty="0" smtClean="0"/>
              <a:t>Memaslap </a:t>
            </a:r>
          </a:p>
          <a:p>
            <a:pPr marL="628650" lvl="1" indent="-171450">
              <a:buFont typeface="Arial"/>
              <a:buChar char="•"/>
            </a:pPr>
            <a:r>
              <a:rPr kumimoji="1" lang="en-US" altLang="ja-JP" dirty="0" smtClean="0"/>
              <a:t>Memcached</a:t>
            </a:r>
            <a:r>
              <a:rPr kumimoji="1" lang="ja-JP" altLang="en-US" dirty="0" smtClean="0"/>
              <a:t>のベンチマーク</a:t>
            </a:r>
            <a:endParaRPr kumimoji="1" lang="en-US" altLang="ja-JP" dirty="0" smtClean="0"/>
          </a:p>
          <a:p>
            <a:pPr marL="628650" lvl="1" indent="-171450">
              <a:buFont typeface="Arial"/>
              <a:buChar char="•"/>
            </a:pPr>
            <a:r>
              <a:rPr kumimoji="1" lang="ja-JP" altLang="en-US" dirty="0" smtClean="0"/>
              <a:t>読み</a:t>
            </a:r>
            <a:r>
              <a:rPr kumimoji="1" lang="ja-JP" altLang="en-US" dirty="0" smtClean="0"/>
              <a:t>書きさせる</a:t>
            </a:r>
            <a:endParaRPr kumimoji="1" lang="en-US" altLang="ja-JP" dirty="0" smtClean="0"/>
          </a:p>
          <a:p>
            <a:pPr marL="628650" lvl="1" indent="-171450">
              <a:buFont typeface="Arial"/>
              <a:buChar char="•"/>
            </a:pPr>
            <a:r>
              <a:rPr kumimoji="1" lang="en-US" altLang="ja-JP" dirty="0" smtClean="0"/>
              <a:t>Set6:get4</a:t>
            </a:r>
            <a:endParaRPr kumimoji="1" lang="en-US" altLang="ja-JP" dirty="0" smtClean="0"/>
          </a:p>
          <a:p>
            <a:pPr marL="628650" lvl="1" indent="-171450">
              <a:buFont typeface="Arial"/>
              <a:buChar char="•"/>
            </a:pPr>
            <a:endParaRPr kumimoji="1" lang="en-US" altLang="ja-JP" dirty="0" smtClean="0"/>
          </a:p>
          <a:p>
            <a:pPr marL="171450" lvl="0" indent="-171450">
              <a:buFont typeface="Arial"/>
              <a:buChar char="•"/>
            </a:pPr>
            <a:r>
              <a:rPr kumimoji="1" lang="en-US" altLang="ja-JP" dirty="0" smtClean="0"/>
              <a:t>Memcached</a:t>
            </a:r>
          </a:p>
          <a:p>
            <a:pPr marL="628650" lvl="1" indent="-171450">
              <a:buFont typeface="Arial"/>
              <a:buChar char="•"/>
            </a:pPr>
            <a:r>
              <a:rPr kumimoji="1" lang="ja-JP" altLang="en-US" dirty="0" smtClean="0"/>
              <a:t>メモリを使うサーバー</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18794412-7B73-DE41-B247-5633CBBCD465}" type="slidenum">
              <a:rPr kumimoji="1" lang="ja-JP" altLang="en-US" smtClean="0"/>
              <a:t>20</a:t>
            </a:fld>
            <a:endParaRPr kumimoji="1" lang="ja-JP" altLang="en-US"/>
          </a:p>
        </p:txBody>
      </p:sp>
    </p:spTree>
    <p:extLst>
      <p:ext uri="{BB962C8B-B14F-4D97-AF65-F5344CB8AC3E}">
        <p14:creationId xmlns:p14="http://schemas.microsoft.com/office/powerpoint/2010/main" val="218304475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関連研究についてです。</a:t>
            </a:r>
            <a:endParaRPr kumimoji="1" lang="en-US" altLang="ja-JP" dirty="0" smtClean="0"/>
          </a:p>
          <a:p>
            <a:endParaRPr kumimoji="1" lang="en-US" altLang="ja-JP" dirty="0" smtClean="0"/>
          </a:p>
          <a:p>
            <a:r>
              <a:rPr kumimoji="1" lang="en-US" altLang="ja-JP" dirty="0" smtClean="0"/>
              <a:t>MemX</a:t>
            </a:r>
            <a:r>
              <a:rPr kumimoji="1" lang="ja-JP" altLang="en-US" dirty="0" smtClean="0"/>
              <a:t>は</a:t>
            </a:r>
            <a:r>
              <a:rPr kumimoji="1" lang="en-US" altLang="ja-JP" dirty="0" smtClean="0"/>
              <a:t>VM</a:t>
            </a:r>
            <a:r>
              <a:rPr kumimoji="1" lang="ja-JP" altLang="en-US" dirty="0" smtClean="0"/>
              <a:t>が他のホストのメモリを利用可能にするシステムです。</a:t>
            </a:r>
            <a:endParaRPr kumimoji="1" lang="en-US" altLang="ja-JP" dirty="0" smtClean="0"/>
          </a:p>
          <a:p>
            <a:r>
              <a:rPr kumimoji="1" lang="ja-JP" altLang="en-US" dirty="0" smtClean="0"/>
              <a:t>これにより、メインホスト内に物理メモリが不足している場合でも</a:t>
            </a:r>
            <a:r>
              <a:rPr kumimoji="1" lang="en-US" altLang="ja-JP" dirty="0" smtClean="0"/>
              <a:t>VM</a:t>
            </a:r>
            <a:r>
              <a:rPr kumimoji="1" lang="ja-JP" altLang="en-US" dirty="0" smtClean="0"/>
              <a:t>を動作させることが可能となっています。</a:t>
            </a:r>
            <a:endParaRPr kumimoji="1" lang="en-US" altLang="ja-JP" dirty="0" smtClean="0"/>
          </a:p>
          <a:p>
            <a:r>
              <a:rPr kumimoji="1" lang="ja-JP" altLang="en-US" dirty="0" smtClean="0"/>
              <a:t>このシステムではマイグレーション時に他のホストのメモリは考慮しないので分割マイグレーションすることができません。</a:t>
            </a:r>
            <a:endParaRPr kumimoji="1" lang="en-US" altLang="ja-JP" dirty="0" smtClean="0"/>
          </a:p>
          <a:p>
            <a:endParaRPr kumimoji="1" lang="en-US" altLang="ja-JP" dirty="0" smtClean="0"/>
          </a:p>
          <a:p>
            <a:r>
              <a:rPr kumimoji="1" lang="en-US" altLang="ja-JP" dirty="0" smtClean="0"/>
              <a:t>Scatter Gather Migration</a:t>
            </a:r>
            <a:r>
              <a:rPr kumimoji="1" lang="ja-JP" altLang="en-US" dirty="0" smtClean="0"/>
              <a:t>は複数の中間ホストを経由してマイグレーションを行うことで移送元がマイグレーションを開始してから止まるまでの時間を短縮するシステムです。</a:t>
            </a:r>
            <a:endParaRPr kumimoji="1" lang="en-US" altLang="ja-JP" dirty="0" smtClean="0"/>
          </a:p>
          <a:p>
            <a:r>
              <a:rPr kumimoji="1" lang="ja-JP" altLang="en-US" dirty="0" smtClean="0"/>
              <a:t>このシステムでは最終的にはすべてのメモリは一つの移送先ホストに送られます。</a:t>
            </a:r>
            <a:endParaRPr kumimoji="1" lang="en-US" altLang="ja-JP" dirty="0" smtClean="0"/>
          </a:p>
          <a:p>
            <a:endParaRPr kumimoji="1" lang="en-US" altLang="ja-JP" dirty="0" smtClean="0"/>
          </a:p>
          <a:p>
            <a:r>
              <a:rPr kumimoji="1" lang="ja-JP" altLang="en-US" dirty="0" smtClean="0"/>
              <a:t>これとこれは、複数ホストの</a:t>
            </a:r>
            <a:r>
              <a:rPr kumimoji="1" lang="en-US" altLang="ja-JP" dirty="0" smtClean="0"/>
              <a:t>CPU</a:t>
            </a:r>
            <a:r>
              <a:rPr kumimoji="1" lang="ja-JP" altLang="en-US" dirty="0" smtClean="0"/>
              <a:t>やメモリなどを用いて</a:t>
            </a:r>
            <a:r>
              <a:rPr kumimoji="1" lang="en-US" altLang="ja-JP" dirty="0" smtClean="0"/>
              <a:t>1</a:t>
            </a:r>
            <a:r>
              <a:rPr kumimoji="1" lang="ja-JP" altLang="en-US" dirty="0" smtClean="0"/>
              <a:t>つの</a:t>
            </a:r>
            <a:r>
              <a:rPr kumimoji="1" lang="en-US" altLang="ja-JP" dirty="0" smtClean="0"/>
              <a:t>VM</a:t>
            </a:r>
            <a:r>
              <a:rPr kumimoji="1" lang="ja-JP" altLang="en-US" dirty="0" smtClean="0"/>
              <a:t>を動作させるシステムです。</a:t>
            </a:r>
            <a:endParaRPr kumimoji="1" lang="en-US" altLang="ja-JP" dirty="0" smtClean="0"/>
          </a:p>
          <a:p>
            <a:r>
              <a:rPr kumimoji="1" lang="en-US" altLang="ja-JP" dirty="0" smtClean="0"/>
              <a:t>S-memV</a:t>
            </a:r>
            <a:r>
              <a:rPr kumimoji="1" lang="ja-JP" altLang="en-US" dirty="0" smtClean="0"/>
              <a:t>では</a:t>
            </a:r>
            <a:r>
              <a:rPr kumimoji="1" lang="en-US" altLang="ja-JP" dirty="0" smtClean="0"/>
              <a:t>VM</a:t>
            </a:r>
            <a:r>
              <a:rPr kumimoji="1" lang="ja-JP" altLang="en-US" dirty="0" smtClean="0"/>
              <a:t>を動作させるのは一台のみで、ほかのサブホストは</a:t>
            </a:r>
            <a:r>
              <a:rPr kumimoji="1" lang="en-US" altLang="ja-JP" dirty="0" smtClean="0"/>
              <a:t>VM</a:t>
            </a:r>
            <a:r>
              <a:rPr kumimoji="1" lang="ja-JP" altLang="en-US" dirty="0" smtClean="0"/>
              <a:t>のメモリの一部を管理しているだけ</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18794412-7B73-DE41-B247-5633CBBCD465}" type="slidenum">
              <a:rPr kumimoji="1" lang="ja-JP" altLang="en-US" smtClean="0"/>
              <a:t>21</a:t>
            </a:fld>
            <a:endParaRPr kumimoji="1" lang="ja-JP" altLang="en-US"/>
          </a:p>
        </p:txBody>
      </p:sp>
    </p:spTree>
    <p:extLst>
      <p:ext uri="{BB962C8B-B14F-4D97-AF65-F5344CB8AC3E}">
        <p14:creationId xmlns:p14="http://schemas.microsoft.com/office/powerpoint/2010/main" val="101517665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移送先メインホストの物理メモリに入りきらないメモリは直接サブホストに転送されるので、マイグレーション中に無駄なスワップを生じさせない</a:t>
            </a:r>
            <a:endParaRPr kumimoji="1" lang="en-US" altLang="ja-JP" dirty="0" smtClean="0"/>
          </a:p>
          <a:p>
            <a:r>
              <a:rPr kumimoji="1" lang="ja-JP" altLang="en-US" dirty="0" smtClean="0"/>
              <a:t>マイグレーション後は移送先メインホスト上で</a:t>
            </a:r>
            <a:r>
              <a:rPr kumimoji="1" lang="en-US" altLang="ja-JP" dirty="0" smtClean="0"/>
              <a:t>VM</a:t>
            </a:r>
            <a:r>
              <a:rPr kumimoji="1" lang="ja-JP" altLang="en-US" dirty="0" smtClean="0"/>
              <a:t>を動作させ、メインホストに存在しないメモリを要求した場合にはサブホストからスワップインして使用します。</a:t>
            </a:r>
            <a:endParaRPr kumimoji="1" lang="en-US" altLang="ja-JP" dirty="0" smtClean="0"/>
          </a:p>
          <a:p>
            <a:r>
              <a:rPr kumimoji="1" lang="ja-JP" altLang="en-US" dirty="0" smtClean="0"/>
              <a:t>その際にはメモリの使用頻度の低いものからスワップアウトする。</a:t>
            </a:r>
            <a:endParaRPr kumimoji="1" lang="en-US" altLang="ja-JP" dirty="0" smtClean="0"/>
          </a:p>
          <a:p>
            <a:r>
              <a:rPr kumimoji="1" lang="ja-JP" altLang="en-US" dirty="0" smtClean="0"/>
              <a:t>今回は、</a:t>
            </a:r>
            <a:r>
              <a:rPr kumimoji="1" lang="en-US" altLang="ja-JP" dirty="0" smtClean="0"/>
              <a:t>KVM</a:t>
            </a:r>
            <a:r>
              <a:rPr kumimoji="1" lang="ja-JP" altLang="en-US" dirty="0" smtClean="0"/>
              <a:t>に実装し、</a:t>
            </a:r>
            <a:r>
              <a:rPr kumimoji="1" lang="en-US" altLang="ja-JP" dirty="0" smtClean="0"/>
              <a:t>1</a:t>
            </a:r>
            <a:r>
              <a:rPr kumimoji="1" lang="ja-JP" altLang="en-US" dirty="0" smtClean="0"/>
              <a:t>対</a:t>
            </a:r>
            <a:r>
              <a:rPr kumimoji="1" lang="en-US" altLang="ja-JP" dirty="0" smtClean="0"/>
              <a:t>N</a:t>
            </a:r>
            <a:r>
              <a:rPr kumimoji="1" lang="ja-JP" altLang="en-US" dirty="0" smtClean="0"/>
              <a:t>マイグレーション（</a:t>
            </a:r>
            <a:r>
              <a:rPr kumimoji="1" lang="en-US" altLang="ja-JP" dirty="0" smtClean="0"/>
              <a:t>1</a:t>
            </a:r>
            <a:r>
              <a:rPr kumimoji="1" lang="ja-JP" altLang="en-US" dirty="0" smtClean="0"/>
              <a:t>対</a:t>
            </a:r>
            <a:r>
              <a:rPr kumimoji="1" lang="en-US" altLang="ja-JP" dirty="0" smtClean="0"/>
              <a:t>2)</a:t>
            </a:r>
            <a:r>
              <a:rPr kumimoji="1" lang="ja-JP" altLang="en-US" dirty="0" smtClean="0"/>
              <a:t>を実現</a:t>
            </a:r>
            <a:endParaRPr kumimoji="1" lang="en-US" altLang="ja-JP" dirty="0" smtClean="0"/>
          </a:p>
          <a:p>
            <a:r>
              <a:rPr kumimoji="1" lang="ja-JP" altLang="en-US" dirty="0" smtClean="0"/>
              <a:t>実験により、従来手法よりも通常時、メモリ負荷時においてマイグレーション時間を短縮できることを確認できた</a:t>
            </a:r>
            <a:endParaRPr kumimoji="1" lang="ja-JP" altLang="en-US" dirty="0"/>
          </a:p>
        </p:txBody>
      </p:sp>
      <p:sp>
        <p:nvSpPr>
          <p:cNvPr id="4" name="スライド番号プレースホルダー 3"/>
          <p:cNvSpPr>
            <a:spLocks noGrp="1"/>
          </p:cNvSpPr>
          <p:nvPr>
            <p:ph type="sldNum" sz="quarter" idx="10"/>
          </p:nvPr>
        </p:nvSpPr>
        <p:spPr/>
        <p:txBody>
          <a:bodyPr/>
          <a:lstStyle/>
          <a:p>
            <a:fld id="{18794412-7B73-DE41-B247-5633CBBCD465}" type="slidenum">
              <a:rPr kumimoji="1" lang="ja-JP" altLang="en-US" smtClean="0"/>
              <a:t>22</a:t>
            </a:fld>
            <a:endParaRPr kumimoji="1" lang="ja-JP" altLang="en-US"/>
          </a:p>
        </p:txBody>
      </p:sp>
    </p:spTree>
    <p:extLst>
      <p:ext uri="{BB962C8B-B14F-4D97-AF65-F5344CB8AC3E}">
        <p14:creationId xmlns:p14="http://schemas.microsoft.com/office/powerpoint/2010/main" val="341248090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171450" indent="-171450">
              <a:buFont typeface="Arial"/>
              <a:buChar char="•"/>
            </a:pPr>
            <a:r>
              <a:rPr kumimoji="1" lang="en-US" altLang="ja-JP" dirty="0" smtClean="0"/>
              <a:t>Linux4.3</a:t>
            </a:r>
            <a:r>
              <a:rPr kumimoji="1" lang="ja-JP" altLang="en-US" dirty="0" smtClean="0"/>
              <a:t>で新たに導入された</a:t>
            </a:r>
            <a:r>
              <a:rPr kumimoji="1" lang="en-US" altLang="ja-JP" dirty="0" smtClean="0"/>
              <a:t>userfaultfd</a:t>
            </a:r>
          </a:p>
          <a:p>
            <a:pPr marL="628650" lvl="1" indent="-171450">
              <a:buFont typeface="Arial"/>
              <a:buChar char="•"/>
            </a:pPr>
            <a:r>
              <a:rPr kumimoji="1" lang="ja-JP" altLang="en-US" dirty="0" smtClean="0"/>
              <a:t>メインホストがメモリ上にないメモリを要求した場合、</a:t>
            </a:r>
            <a:r>
              <a:rPr kumimoji="1" lang="en-US" altLang="ja-JP" dirty="0" smtClean="0"/>
              <a:t>S-memV</a:t>
            </a:r>
            <a:r>
              <a:rPr kumimoji="1" lang="ja-JP" altLang="en-US" dirty="0" smtClean="0"/>
              <a:t>に通知が行くようになっていて、スワップがしやすくなる</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18794412-7B73-DE41-B247-5633CBBCD465}" type="slidenum">
              <a:rPr kumimoji="1" lang="ja-JP" altLang="en-US" smtClean="0"/>
              <a:t>23</a:t>
            </a:fld>
            <a:endParaRPr kumimoji="1" lang="ja-JP" altLang="en-US"/>
          </a:p>
        </p:txBody>
      </p:sp>
    </p:spTree>
    <p:extLst>
      <p:ext uri="{BB962C8B-B14F-4D97-AF65-F5344CB8AC3E}">
        <p14:creationId xmlns:p14="http://schemas.microsoft.com/office/powerpoint/2010/main" val="20633579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その一方で大容量メモリをもつ</a:t>
            </a:r>
            <a:r>
              <a:rPr kumimoji="1" lang="en-US" altLang="ja-JP" dirty="0" smtClean="0"/>
              <a:t>VM</a:t>
            </a:r>
            <a:r>
              <a:rPr kumimoji="1" lang="ja-JP" altLang="en-US" dirty="0" smtClean="0"/>
              <a:t>はマイグレーションを行うのが困難になるという問題が挙げられます。</a:t>
            </a:r>
            <a:endParaRPr kumimoji="1" lang="en-US" altLang="ja-JP" dirty="0" smtClean="0"/>
          </a:p>
          <a:p>
            <a:r>
              <a:rPr kumimoji="1" lang="ja-JP" altLang="en-US" dirty="0" smtClean="0"/>
              <a:t>マイグレーションとは、ホストのメンテナンスのときなどに</a:t>
            </a:r>
            <a:r>
              <a:rPr kumimoji="1" lang="en-US" altLang="ja-JP" dirty="0" smtClean="0"/>
              <a:t>VM</a:t>
            </a:r>
            <a:r>
              <a:rPr kumimoji="1" lang="ja-JP" altLang="en-US" dirty="0" smtClean="0"/>
              <a:t>を一旦停止することなく別のホストに移動させる技術です。</a:t>
            </a:r>
            <a:endParaRPr kumimoji="1" lang="en-US" altLang="ja-JP" dirty="0" smtClean="0"/>
          </a:p>
          <a:p>
            <a:endParaRPr kumimoji="1" lang="en-US" altLang="ja-JP" dirty="0" smtClean="0"/>
          </a:p>
          <a:p>
            <a:r>
              <a:rPr kumimoji="1" lang="en-US" altLang="ja-JP" dirty="0" smtClean="0"/>
              <a:t>VM</a:t>
            </a:r>
            <a:r>
              <a:rPr kumimoji="1" lang="ja-JP" altLang="en-US" dirty="0" smtClean="0"/>
              <a:t>のマイグレーションを行うには別の移送先のホストに十分な空きメモリが必要になります。</a:t>
            </a:r>
            <a:endParaRPr kumimoji="1" lang="en-US" altLang="ja-JP" dirty="0" smtClean="0"/>
          </a:p>
          <a:p>
            <a:r>
              <a:rPr kumimoji="1" lang="ja-JP" altLang="en-US" dirty="0" smtClean="0"/>
              <a:t>例えば、</a:t>
            </a:r>
            <a:r>
              <a:rPr kumimoji="1" lang="en-US" altLang="ja-JP" dirty="0" smtClean="0"/>
              <a:t>16GB</a:t>
            </a:r>
            <a:r>
              <a:rPr kumimoji="1" lang="ja-JP" altLang="en-US" dirty="0" smtClean="0"/>
              <a:t>の</a:t>
            </a:r>
            <a:r>
              <a:rPr kumimoji="1" lang="en-US" altLang="ja-JP" dirty="0" smtClean="0"/>
              <a:t>VM</a:t>
            </a:r>
            <a:r>
              <a:rPr kumimoji="1" lang="ja-JP" altLang="en-US" dirty="0" smtClean="0"/>
              <a:t>をマイグレーションしようとすると、移送先には</a:t>
            </a:r>
            <a:r>
              <a:rPr kumimoji="1" lang="en-US" altLang="ja-JP" dirty="0" smtClean="0"/>
              <a:t>16GB</a:t>
            </a:r>
            <a:r>
              <a:rPr kumimoji="1" lang="ja-JP" altLang="en-US" dirty="0" smtClean="0"/>
              <a:t>以上の空きメモリが必要となり、足りなければ基本的にマイグレーションは行えません。</a:t>
            </a:r>
            <a:endParaRPr kumimoji="1" lang="en-US" altLang="ja-JP" dirty="0" smtClean="0"/>
          </a:p>
          <a:p>
            <a:endParaRPr kumimoji="1" lang="en-US" altLang="ja-JP" dirty="0" smtClean="0"/>
          </a:p>
          <a:p>
            <a:r>
              <a:rPr kumimoji="1" lang="ja-JP" altLang="en-US" dirty="0" smtClean="0"/>
              <a:t>しかし、大容量メモリをもつ空きホストを常に確保しておくことは可能だったとしても、コストの増大を招くため、なるべく避けておきたいです。</a:t>
            </a:r>
            <a:endParaRPr kumimoji="1" lang="en-US" altLang="ja-JP" dirty="0" smtClean="0"/>
          </a:p>
          <a:p>
            <a:r>
              <a:rPr kumimoji="1" lang="ja-JP" altLang="en-US" dirty="0" smtClean="0"/>
              <a:t>適切な移送先がなく、マイグレーションができなければホストをメンテナンスする際には</a:t>
            </a:r>
            <a:r>
              <a:rPr kumimoji="1" lang="en-US" altLang="ja-JP" dirty="0" smtClean="0"/>
              <a:t>VM</a:t>
            </a:r>
            <a:r>
              <a:rPr kumimoji="1" lang="ja-JP" altLang="en-US" dirty="0" smtClean="0"/>
              <a:t>上のサービスを長時間停止させなければならなくなります。</a:t>
            </a:r>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18794412-7B73-DE41-B247-5633CBBCD465}" type="slidenum">
              <a:rPr kumimoji="1" lang="ja-JP" altLang="en-US" smtClean="0"/>
              <a:t>3</a:t>
            </a:fld>
            <a:endParaRPr kumimoji="1" lang="ja-JP" altLang="en-US"/>
          </a:p>
        </p:txBody>
      </p:sp>
    </p:spTree>
    <p:extLst>
      <p:ext uri="{BB962C8B-B14F-4D97-AF65-F5344CB8AC3E}">
        <p14:creationId xmlns:p14="http://schemas.microsoft.com/office/powerpoint/2010/main" val="26861604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indent="0">
              <a:buFont typeface="Arial"/>
              <a:buNone/>
            </a:pPr>
            <a:r>
              <a:rPr kumimoji="1" lang="ja-JP" altLang="en-US" dirty="0" smtClean="0"/>
              <a:t>そこで、従来空きメモリが足りなかった場合には移送先ホスト上のディスクを用いてマイグレーションを行います。</a:t>
            </a:r>
            <a:endParaRPr kumimoji="1" lang="en-US" altLang="ja-JP" dirty="0" smtClean="0"/>
          </a:p>
          <a:p>
            <a:pPr marL="0" indent="0">
              <a:buFont typeface="Arial"/>
              <a:buNone/>
            </a:pPr>
            <a:r>
              <a:rPr kumimoji="1" lang="ja-JP" altLang="en-US" dirty="0" smtClean="0"/>
              <a:t>この手法では、物理メモリに入りきらなかったメモリをディスクを仮想メモリとして利用し、ディスク上にスワップアウトすることで、マイグレーションを行います。</a:t>
            </a:r>
            <a:endParaRPr kumimoji="1" lang="en-US" altLang="ja-JP" dirty="0" smtClean="0"/>
          </a:p>
          <a:p>
            <a:pPr marL="0" indent="0">
              <a:buFont typeface="Arial"/>
              <a:buNone/>
            </a:pPr>
            <a:r>
              <a:rPr kumimoji="1" lang="ja-JP" altLang="en-US" dirty="0" smtClean="0"/>
              <a:t>マイグレーション時に</a:t>
            </a:r>
            <a:r>
              <a:rPr kumimoji="1" lang="en-US" altLang="ja-JP" dirty="0" smtClean="0"/>
              <a:t>VM</a:t>
            </a:r>
            <a:r>
              <a:rPr kumimoji="1" lang="ja-JP" altLang="en-US" dirty="0" smtClean="0"/>
              <a:t>のメモリは順番に転送され、物理メモリがいっぱいになると最初に送られた、つまり、アクセス頻度が低いと考えられるメモリから順にスワップアウトされます。</a:t>
            </a:r>
            <a:endParaRPr kumimoji="1" lang="en-US" altLang="ja-JP" dirty="0" smtClean="0"/>
          </a:p>
          <a:p>
            <a:pPr marL="0" indent="0">
              <a:buFont typeface="Arial"/>
              <a:buNone/>
            </a:pPr>
            <a:r>
              <a:rPr kumimoji="1" lang="ja-JP" altLang="en-US" dirty="0" smtClean="0"/>
              <a:t>メモリ再送時に、物理メモリにあるものはそのまま上書きされますが、物理メモリにないメモリは一度ディスクからスワップインされて、上書きされます。</a:t>
            </a:r>
            <a:endParaRPr kumimoji="1" lang="en-US" altLang="ja-JP" dirty="0" smtClean="0"/>
          </a:p>
          <a:p>
            <a:pPr marL="0" indent="0">
              <a:buFont typeface="Arial"/>
              <a:buNone/>
            </a:pPr>
            <a:r>
              <a:rPr kumimoji="1" lang="ja-JP" altLang="en-US" dirty="0" smtClean="0"/>
              <a:t>このようにすると必然的に頻繁に書き換えられ、使用頻度が高いと考えられるメモリは物理メモリに入るため、スワップの頻度は低くなります。</a:t>
            </a:r>
            <a:endParaRPr kumimoji="1" lang="en-US" altLang="ja-JP" dirty="0" smtClean="0"/>
          </a:p>
          <a:p>
            <a:pPr marL="0" indent="0">
              <a:buFont typeface="Arial"/>
              <a:buNone/>
            </a:pPr>
            <a:r>
              <a:rPr kumimoji="1" lang="ja-JP" altLang="en-US" dirty="0" smtClean="0"/>
              <a:t>しかし、ディスクはメモリに比べると非常に低速なため、スワップを繰り返すと大幅に性能が低下するという問題点があります。</a:t>
            </a:r>
            <a:endParaRPr kumimoji="1" lang="en-US" altLang="ja-JP" dirty="0" smtClean="0"/>
          </a:p>
          <a:p>
            <a:pPr marL="171450" indent="-171450">
              <a:buFont typeface="Arial"/>
              <a:buChar char="•"/>
            </a:pPr>
            <a:endParaRPr kumimoji="1" lang="en-US" altLang="ja-JP" dirty="0" smtClean="0"/>
          </a:p>
          <a:p>
            <a:pPr marL="171450" indent="-171450">
              <a:buFont typeface="Arial"/>
              <a:buChar char="•"/>
            </a:pPr>
            <a:endParaRPr kumimoji="1" lang="en-US" altLang="ja-JP" dirty="0" smtClean="0"/>
          </a:p>
          <a:p>
            <a:pPr marL="171450" indent="-171450">
              <a:buFont typeface="Arial"/>
              <a:buChar char="•"/>
            </a:pPr>
            <a:r>
              <a:rPr kumimoji="1" lang="ja-JP" altLang="en-US" dirty="0" smtClean="0"/>
              <a:t>メモリ</a:t>
            </a:r>
            <a:r>
              <a:rPr kumimoji="1" lang="ja-JP" altLang="en-US" dirty="0" smtClean="0"/>
              <a:t>に入った中でアクセス頻度が低いもの（最初に受け取ったもの）がスワップアウトされる（（アルゴリズムによる</a:t>
            </a:r>
            <a:endParaRPr kumimoji="1" lang="en-US" altLang="ja-JP" dirty="0" smtClean="0"/>
          </a:p>
          <a:p>
            <a:pPr marL="628650" lvl="1" indent="-171450">
              <a:buFont typeface="Arial"/>
              <a:buChar char="•"/>
            </a:pPr>
            <a:r>
              <a:rPr kumimoji="1" lang="ja-JP" altLang="en-US" dirty="0" smtClean="0"/>
              <a:t>すぐきたものはなるべく取って</a:t>
            </a:r>
            <a:r>
              <a:rPr kumimoji="1" lang="ja-JP" altLang="en-US" dirty="0" smtClean="0"/>
              <a:t>おく</a:t>
            </a:r>
            <a:endParaRPr kumimoji="1" lang="en-US" altLang="ja-JP" dirty="0" smtClean="0"/>
          </a:p>
          <a:p>
            <a:pPr marL="171450" lvl="0" indent="-171450">
              <a:buFont typeface="Arial"/>
              <a:buChar char="•"/>
            </a:pPr>
            <a:r>
              <a:rPr kumimoji="1" lang="ja-JP" altLang="en-US" dirty="0" smtClean="0"/>
              <a:t>仮想メモリを用いてマイグレーションを行ったあとに戻す場合は悲惨なことになる</a:t>
            </a:r>
            <a:endParaRPr kumimoji="1" lang="en-US" altLang="ja-JP" dirty="0" smtClean="0"/>
          </a:p>
          <a:p>
            <a:pPr marL="628650" lvl="1" indent="-171450">
              <a:buFont typeface="Arial"/>
              <a:buChar char="•"/>
            </a:pPr>
            <a:endParaRPr kumimoji="1" lang="ja-JP" altLang="en-US" dirty="0"/>
          </a:p>
        </p:txBody>
      </p:sp>
      <p:sp>
        <p:nvSpPr>
          <p:cNvPr id="4" name="スライド番号プレースホルダー 3"/>
          <p:cNvSpPr>
            <a:spLocks noGrp="1"/>
          </p:cNvSpPr>
          <p:nvPr>
            <p:ph type="sldNum" sz="quarter" idx="10"/>
          </p:nvPr>
        </p:nvSpPr>
        <p:spPr/>
        <p:txBody>
          <a:bodyPr/>
          <a:lstStyle/>
          <a:p>
            <a:fld id="{18794412-7B73-DE41-B247-5633CBBCD465}" type="slidenum">
              <a:rPr kumimoji="1" lang="ja-JP" altLang="en-US" smtClean="0"/>
              <a:t>4</a:t>
            </a:fld>
            <a:endParaRPr kumimoji="1" lang="ja-JP" altLang="en-US"/>
          </a:p>
        </p:txBody>
      </p:sp>
    </p:spTree>
    <p:extLst>
      <p:ext uri="{BB962C8B-B14F-4D97-AF65-F5344CB8AC3E}">
        <p14:creationId xmlns:p14="http://schemas.microsoft.com/office/powerpoint/2010/main" val="20588007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indent="0">
              <a:buFont typeface="Arial"/>
              <a:buNone/>
            </a:pPr>
            <a:r>
              <a:rPr kumimoji="1" lang="ja-JP" altLang="en-US" dirty="0" smtClean="0"/>
              <a:t>そこで、ディスクではなく、同じネットワーク上に存在する別のホストのメモリを用いてマイグレーションを行う方法にネットワークスワップというものがあります。</a:t>
            </a:r>
            <a:endParaRPr kumimoji="1" lang="en-US" altLang="ja-JP" dirty="0" smtClean="0"/>
          </a:p>
          <a:p>
            <a:pPr marL="0" indent="0">
              <a:buFont typeface="Arial"/>
              <a:buNone/>
            </a:pPr>
            <a:r>
              <a:rPr kumimoji="1" lang="ja-JP" altLang="en-US" dirty="0" smtClean="0"/>
              <a:t>この方法では、先ほどのディスクを用いる場合よりもネットワークが高速であればスワップも高速に行えるため、性能の低下がそれほどおきないと考えられます。</a:t>
            </a:r>
            <a:endParaRPr kumimoji="1" lang="en-US" altLang="ja-JP" dirty="0" smtClean="0"/>
          </a:p>
          <a:p>
            <a:pPr marL="0" indent="0">
              <a:buFont typeface="Arial"/>
              <a:buNone/>
            </a:pPr>
            <a:r>
              <a:rPr kumimoji="1" lang="ja-JP" altLang="en-US" dirty="0" smtClean="0"/>
              <a:t>しかし、基本的なスワップの方法は先ほどの仮想メモリを用いる場合と同じため、メモリを再送する場合に、移送先ホストの物理メモリにないメモリは一度スワップ用ホストからスワップインしてから上書きすることになります。</a:t>
            </a:r>
            <a:endParaRPr kumimoji="1" lang="en-US" altLang="ja-JP" dirty="0" smtClean="0"/>
          </a:p>
          <a:p>
            <a:pPr marL="0" indent="0">
              <a:buFont typeface="Arial"/>
              <a:buNone/>
            </a:pPr>
            <a:r>
              <a:rPr kumimoji="1" lang="ja-JP" altLang="en-US" dirty="0" smtClean="0"/>
              <a:t>そのため、移送先ホストとスワップ用ホストとの間の転送分ネットワーク転送量の総量が増加し、ネットワーク帯域を大きく消費するという問題点があります。</a:t>
            </a:r>
            <a:endParaRPr kumimoji="1" lang="en-US" altLang="ja-JP" dirty="0" smtClean="0"/>
          </a:p>
          <a:p>
            <a:pPr marL="171450" indent="-171450">
              <a:buFont typeface="Arial"/>
              <a:buChar char="•"/>
            </a:pPr>
            <a:endParaRPr kumimoji="1" lang="en-US" altLang="ja-JP" dirty="0" smtClean="0"/>
          </a:p>
          <a:p>
            <a:pPr marL="171450" indent="-171450">
              <a:buFont typeface="Arial"/>
              <a:buChar char="•"/>
            </a:pPr>
            <a:endParaRPr kumimoji="1" lang="en-US" altLang="ja-JP" dirty="0" smtClean="0"/>
          </a:p>
          <a:p>
            <a:pPr marL="171450" indent="-171450">
              <a:buFont typeface="Arial"/>
              <a:buChar char="•"/>
            </a:pPr>
            <a:r>
              <a:rPr kumimoji="1" lang="ja-JP" altLang="en-US" dirty="0" smtClean="0"/>
              <a:t>再送</a:t>
            </a:r>
            <a:r>
              <a:rPr kumimoji="1" lang="ja-JP" altLang="en-US" dirty="0" smtClean="0"/>
              <a:t>時に移送先ホストの物理メモリにないメモリが送られた場合</a:t>
            </a:r>
            <a:endParaRPr kumimoji="1" lang="en-US" altLang="ja-JP" dirty="0" smtClean="0"/>
          </a:p>
          <a:p>
            <a:pPr marL="628650" lvl="1" indent="-171450">
              <a:buFont typeface="Arial"/>
              <a:buChar char="•"/>
            </a:pPr>
            <a:r>
              <a:rPr kumimoji="1" lang="ja-JP" altLang="en-US" dirty="0" smtClean="0"/>
              <a:t>スワップ用ホストから一度メインホストにスワップインして上書きするので無駄なネットワーク消費</a:t>
            </a:r>
            <a:endParaRPr kumimoji="1" lang="en-US" altLang="ja-JP" dirty="0" smtClean="0"/>
          </a:p>
          <a:p>
            <a:pPr marL="628650" lvl="1" indent="-171450">
              <a:buFont typeface="Arial"/>
              <a:buChar char="•"/>
            </a:pPr>
            <a:endParaRPr kumimoji="1" lang="en-US" altLang="ja-JP" dirty="0" smtClean="0"/>
          </a:p>
          <a:p>
            <a:pPr marL="171450" lvl="0" indent="-171450">
              <a:buFont typeface="Arial"/>
              <a:buChar char="•"/>
            </a:pPr>
            <a:r>
              <a:rPr kumimoji="1" lang="en-US" altLang="ja-JP" dirty="0" smtClean="0"/>
              <a:t>VM</a:t>
            </a:r>
            <a:r>
              <a:rPr kumimoji="1" lang="ja-JP" altLang="en-US" dirty="0" smtClean="0"/>
              <a:t>のメモリ以上のデータ量を転送することになる</a:t>
            </a:r>
            <a:endParaRPr kumimoji="1" lang="en-US" altLang="ja-JP" dirty="0" smtClean="0"/>
          </a:p>
          <a:p>
            <a:pPr marL="628650" lvl="1" indent="-171450">
              <a:buFont typeface="Arial"/>
              <a:buChar char="•"/>
            </a:pPr>
            <a:r>
              <a:rPr kumimoji="1" lang="en-US" altLang="ja-JP" dirty="0" smtClean="0"/>
              <a:t>S-memV</a:t>
            </a:r>
            <a:r>
              <a:rPr kumimoji="1" lang="ja-JP" altLang="en-US" dirty="0" smtClean="0"/>
              <a:t>では送る総量は</a:t>
            </a:r>
            <a:r>
              <a:rPr kumimoji="1" lang="en-US" altLang="ja-JP" dirty="0" smtClean="0"/>
              <a:t>VM</a:t>
            </a:r>
            <a:r>
              <a:rPr kumimoji="1" lang="ja-JP" altLang="en-US" dirty="0" smtClean="0"/>
              <a:t>のメモリ分</a:t>
            </a:r>
            <a:endParaRPr kumimoji="1" lang="en-US" altLang="ja-JP" dirty="0" smtClean="0"/>
          </a:p>
          <a:p>
            <a:endParaRPr kumimoji="1" lang="ja-JP" altLang="en-US" dirty="0"/>
          </a:p>
          <a:p>
            <a:r>
              <a:rPr kumimoji="1" lang="ja-JP" altLang="en-US" dirty="0"/>
              <a:t>----- 会議メモ (15/11/19 17:44) -----</a:t>
            </a:r>
          </a:p>
          <a:p>
            <a:r>
              <a:rPr kumimoji="1" lang="ja-JP" altLang="en-US" dirty="0"/>
              <a:t>ネットワーク帯域の消費。。。VM以上のメモリ文を転送する</a:t>
            </a:r>
          </a:p>
        </p:txBody>
      </p:sp>
      <p:sp>
        <p:nvSpPr>
          <p:cNvPr id="4" name="スライド番号プレースホルダー 3"/>
          <p:cNvSpPr>
            <a:spLocks noGrp="1"/>
          </p:cNvSpPr>
          <p:nvPr>
            <p:ph type="sldNum" sz="quarter" idx="10"/>
          </p:nvPr>
        </p:nvSpPr>
        <p:spPr/>
        <p:txBody>
          <a:bodyPr/>
          <a:lstStyle/>
          <a:p>
            <a:fld id="{18794412-7B73-DE41-B247-5633CBBCD465}" type="slidenum">
              <a:rPr kumimoji="1" lang="ja-JP" altLang="en-US" smtClean="0"/>
              <a:t>5</a:t>
            </a:fld>
            <a:endParaRPr kumimoji="1" lang="ja-JP" altLang="en-US"/>
          </a:p>
        </p:txBody>
      </p:sp>
    </p:spTree>
    <p:extLst>
      <p:ext uri="{BB962C8B-B14F-4D97-AF65-F5344CB8AC3E}">
        <p14:creationId xmlns:p14="http://schemas.microsoft.com/office/powerpoint/2010/main" val="29787991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indent="0">
              <a:buFont typeface="Arial"/>
              <a:buNone/>
            </a:pPr>
            <a:r>
              <a:rPr kumimoji="1" lang="ja-JP" altLang="en-US" dirty="0" smtClean="0"/>
              <a:t>ここまでは標準的なマイグレーション方法でプレコピーマイグレーションといいます。</a:t>
            </a:r>
            <a:endParaRPr kumimoji="1" lang="en-US" altLang="ja-JP" dirty="0" smtClean="0"/>
          </a:p>
          <a:p>
            <a:pPr marL="0" indent="0">
              <a:buFont typeface="Arial"/>
              <a:buNone/>
            </a:pPr>
            <a:r>
              <a:rPr kumimoji="1" lang="ja-JP" altLang="en-US" dirty="0" smtClean="0"/>
              <a:t>それとは別にポストコピーマイグレーションというマイグレーション形式があります。</a:t>
            </a:r>
            <a:endParaRPr kumimoji="1" lang="en-US" altLang="ja-JP" dirty="0" smtClean="0"/>
          </a:p>
          <a:p>
            <a:pPr marL="0" indent="0">
              <a:buFont typeface="Arial"/>
              <a:buNone/>
            </a:pPr>
            <a:r>
              <a:rPr kumimoji="1" lang="ja-JP" altLang="en-US" dirty="0" smtClean="0"/>
              <a:t>ポストコピーマイグレーションとは</a:t>
            </a:r>
            <a:r>
              <a:rPr kumimoji="1" lang="en-US" altLang="ja-JP" dirty="0" smtClean="0"/>
              <a:t>VM</a:t>
            </a:r>
            <a:r>
              <a:rPr kumimoji="1" lang="ja-JP" altLang="en-US" dirty="0" smtClean="0"/>
              <a:t>の実行に最低限必要な情報のみを最初に転送し、すぐに移送先の</a:t>
            </a:r>
            <a:r>
              <a:rPr kumimoji="1" lang="en-US" altLang="ja-JP" dirty="0" smtClean="0"/>
              <a:t>VM</a:t>
            </a:r>
            <a:r>
              <a:rPr kumimoji="1" lang="ja-JP" altLang="en-US" dirty="0" smtClean="0"/>
              <a:t>に切り替え、動作させる方法です。</a:t>
            </a:r>
            <a:endParaRPr kumimoji="1" lang="en-US" altLang="ja-JP" dirty="0" smtClean="0"/>
          </a:p>
          <a:p>
            <a:pPr marL="0" indent="0">
              <a:buFont typeface="Arial"/>
              <a:buNone/>
            </a:pPr>
            <a:r>
              <a:rPr kumimoji="1" lang="ja-JP" altLang="en-US" dirty="0" smtClean="0"/>
              <a:t>それ以外の</a:t>
            </a:r>
            <a:r>
              <a:rPr kumimoji="1" lang="en-US" altLang="ja-JP" dirty="0" smtClean="0"/>
              <a:t>VM</a:t>
            </a:r>
            <a:r>
              <a:rPr kumimoji="1" lang="ja-JP" altLang="en-US" dirty="0" smtClean="0"/>
              <a:t>のメモリは、オンデマンド転送とバックグラウンド転送で送ります。</a:t>
            </a:r>
            <a:endParaRPr kumimoji="1" lang="en-US" altLang="ja-JP" dirty="0" smtClean="0"/>
          </a:p>
          <a:p>
            <a:pPr marL="0" indent="0">
              <a:buFont typeface="Arial"/>
              <a:buNone/>
            </a:pPr>
            <a:r>
              <a:rPr kumimoji="1" lang="ja-JP" altLang="en-US" dirty="0" smtClean="0"/>
              <a:t>オンデマンド転送では、</a:t>
            </a:r>
            <a:r>
              <a:rPr kumimoji="1" lang="en-US" altLang="ja-JP" dirty="0" smtClean="0"/>
              <a:t>VM</a:t>
            </a:r>
            <a:r>
              <a:rPr kumimoji="1" lang="ja-JP" altLang="en-US" dirty="0" smtClean="0"/>
              <a:t>が要求したメモリを要求した時に移送元ホストから転送します。そのため、</a:t>
            </a:r>
            <a:r>
              <a:rPr kumimoji="1" lang="en-US" altLang="ja-JP" dirty="0" smtClean="0"/>
              <a:t>VM</a:t>
            </a:r>
            <a:r>
              <a:rPr kumimoji="1" lang="ja-JP" altLang="en-US" dirty="0" smtClean="0"/>
              <a:t>が使用する頻度の高いメモリをなるべく物理メモリに入れてスワップ頻度を抑えることができます。</a:t>
            </a:r>
            <a:endParaRPr kumimoji="1" lang="en-US" altLang="ja-JP" dirty="0" smtClean="0"/>
          </a:p>
          <a:p>
            <a:pPr marL="0" indent="0">
              <a:buFont typeface="Arial"/>
              <a:buNone/>
            </a:pPr>
            <a:r>
              <a:rPr kumimoji="1" lang="ja-JP" altLang="en-US" dirty="0" smtClean="0"/>
              <a:t>オンデマンド転送している裏で、バックグラウンド転送をするのですが、バックグラウンド転送はプレコピーの時と同様でメモリを順に転送していきます。</a:t>
            </a:r>
            <a:endParaRPr kumimoji="1" lang="en-US" altLang="ja-JP" dirty="0" smtClean="0"/>
          </a:p>
          <a:p>
            <a:pPr marL="0" indent="0">
              <a:buFont typeface="Arial"/>
              <a:buNone/>
            </a:pPr>
            <a:r>
              <a:rPr kumimoji="1" lang="ja-JP" altLang="en-US" dirty="0" smtClean="0"/>
              <a:t>その際に移送先物理メモリがいっぱいだった場合はもともとあったメモリをスワップアウトするため、使用頻度の高いメモリをスワップアウトしてしまい、効率が悪くなる可能性があります。</a:t>
            </a:r>
            <a:endParaRPr kumimoji="1" lang="en-US" altLang="ja-JP" dirty="0" smtClean="0"/>
          </a:p>
          <a:p>
            <a:pPr marL="171450" indent="-171450">
              <a:buFont typeface="Arial"/>
              <a:buChar char="•"/>
            </a:pPr>
            <a:endParaRPr kumimoji="1" lang="en-US" altLang="ja-JP" dirty="0" smtClean="0"/>
          </a:p>
          <a:p>
            <a:pPr marL="171450" indent="-171450">
              <a:buFont typeface="Arial"/>
              <a:buChar char="•"/>
            </a:pPr>
            <a:endParaRPr kumimoji="1" lang="en-US" altLang="ja-JP" dirty="0" smtClean="0"/>
          </a:p>
          <a:p>
            <a:pPr marL="171450" indent="-171450">
              <a:buFont typeface="Arial"/>
              <a:buChar char="•"/>
            </a:pPr>
            <a:r>
              <a:rPr kumimoji="1" lang="ja-JP" altLang="en-US" dirty="0" smtClean="0"/>
              <a:t>ここ</a:t>
            </a:r>
            <a:r>
              <a:rPr kumimoji="1" lang="ja-JP" altLang="en-US" dirty="0" smtClean="0"/>
              <a:t>までが標準的なプレコピーマイグレーション</a:t>
            </a:r>
            <a:endParaRPr kumimoji="1" lang="en-US" altLang="ja-JP" dirty="0" smtClean="0"/>
          </a:p>
          <a:p>
            <a:pPr marL="171450" indent="-171450">
              <a:buFont typeface="Arial"/>
              <a:buChar char="•"/>
            </a:pPr>
            <a:r>
              <a:rPr kumimoji="1" lang="ja-JP" altLang="en-US" dirty="0" smtClean="0"/>
              <a:t>ポストコピーでも上手くいかない</a:t>
            </a:r>
            <a:endParaRPr kumimoji="1" lang="en-US" altLang="ja-JP" dirty="0" smtClean="0"/>
          </a:p>
          <a:p>
            <a:pPr marL="171450" indent="-171450">
              <a:buFont typeface="Arial"/>
              <a:buChar char="•"/>
            </a:pPr>
            <a:endParaRPr kumimoji="1" lang="en-US" altLang="ja-JP" dirty="0" smtClean="0"/>
          </a:p>
          <a:p>
            <a:pPr marL="171450" indent="-171450">
              <a:buFont typeface="Arial"/>
              <a:buChar char="•"/>
            </a:pPr>
            <a:r>
              <a:rPr kumimoji="1" lang="ja-JP" altLang="en-US" dirty="0" smtClean="0"/>
              <a:t>オンデマンドだけだとマイグレーション時間が長くなる</a:t>
            </a:r>
            <a:endParaRPr kumimoji="1" lang="en-US" altLang="ja-JP" dirty="0" smtClean="0"/>
          </a:p>
          <a:p>
            <a:pPr marL="171450" indent="-171450">
              <a:buFont typeface="Arial"/>
              <a:buChar char="•"/>
            </a:pPr>
            <a:endParaRPr kumimoji="1" lang="en-US" altLang="ja-JP" dirty="0" smtClean="0"/>
          </a:p>
          <a:p>
            <a:pPr marL="171450" indent="-171450">
              <a:buFont typeface="Arial"/>
              <a:buChar char="•"/>
            </a:pPr>
            <a:endParaRPr kumimoji="1" lang="en-US" altLang="ja-JP" dirty="0" smtClean="0"/>
          </a:p>
          <a:p>
            <a:pPr marL="171450" indent="-171450">
              <a:buFont typeface="Arial"/>
              <a:buChar char="•"/>
            </a:pPr>
            <a:r>
              <a:rPr kumimoji="1" lang="ja-JP" altLang="en-US" dirty="0" smtClean="0"/>
              <a:t>バックグラウンド転送</a:t>
            </a:r>
            <a:endParaRPr kumimoji="1" lang="en-US" altLang="ja-JP" dirty="0" smtClean="0"/>
          </a:p>
          <a:p>
            <a:pPr marL="628650" lvl="1" indent="-171450">
              <a:buFont typeface="Arial"/>
              <a:buChar char="•"/>
            </a:pPr>
            <a:r>
              <a:rPr kumimoji="1" lang="ja-JP" altLang="en-US" dirty="0" smtClean="0"/>
              <a:t>オンデマンド転送で最初に送られたメモリがディスクにスワップアウト</a:t>
            </a:r>
            <a:endParaRPr kumimoji="1" lang="en-US" altLang="ja-JP" dirty="0" smtClean="0"/>
          </a:p>
          <a:p>
            <a:pPr marL="628650" lvl="1" indent="-171450">
              <a:buFont typeface="Arial"/>
              <a:buChar char="•"/>
            </a:pPr>
            <a:r>
              <a:rPr kumimoji="1" lang="ja-JP" altLang="en-US" dirty="0" smtClean="0"/>
              <a:t>使われないメモリによって使われるメモリがディスクに吐き出される</a:t>
            </a:r>
            <a:endParaRPr kumimoji="1" lang="ja-JP" altLang="en-US" dirty="0"/>
          </a:p>
        </p:txBody>
      </p:sp>
      <p:sp>
        <p:nvSpPr>
          <p:cNvPr id="4" name="スライド番号プレースホルダー 3"/>
          <p:cNvSpPr>
            <a:spLocks noGrp="1"/>
          </p:cNvSpPr>
          <p:nvPr>
            <p:ph type="sldNum" sz="quarter" idx="10"/>
          </p:nvPr>
        </p:nvSpPr>
        <p:spPr/>
        <p:txBody>
          <a:bodyPr/>
          <a:lstStyle/>
          <a:p>
            <a:fld id="{18794412-7B73-DE41-B247-5633CBBCD465}" type="slidenum">
              <a:rPr kumimoji="1" lang="ja-JP" altLang="en-US" smtClean="0"/>
              <a:t>6</a:t>
            </a:fld>
            <a:endParaRPr kumimoji="1" lang="ja-JP" altLang="en-US"/>
          </a:p>
        </p:txBody>
      </p:sp>
    </p:spTree>
    <p:extLst>
      <p:ext uri="{BB962C8B-B14F-4D97-AF65-F5344CB8AC3E}">
        <p14:creationId xmlns:p14="http://schemas.microsoft.com/office/powerpoint/2010/main" val="11109443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indent="0">
              <a:buFont typeface="Arial"/>
              <a:buNone/>
            </a:pPr>
            <a:r>
              <a:rPr kumimoji="1" lang="ja-JP" altLang="en-US" dirty="0" smtClean="0"/>
              <a:t>そこで今回提案するのは</a:t>
            </a:r>
            <a:r>
              <a:rPr kumimoji="1" lang="en-US" altLang="ja-JP" dirty="0" smtClean="0"/>
              <a:t>VM</a:t>
            </a:r>
            <a:r>
              <a:rPr kumimoji="1" lang="ja-JP" altLang="en-US" dirty="0" smtClean="0"/>
              <a:t>を分割して複数のホストにマイグレーションすることができるシステム</a:t>
            </a:r>
            <a:r>
              <a:rPr kumimoji="1" lang="en-US" altLang="ja-JP" dirty="0" smtClean="0"/>
              <a:t>S-memV</a:t>
            </a:r>
            <a:r>
              <a:rPr kumimoji="1" lang="ja-JP" altLang="en-US" dirty="0" smtClean="0"/>
              <a:t>です。</a:t>
            </a:r>
            <a:endParaRPr kumimoji="1" lang="en-US" altLang="ja-JP" dirty="0" smtClean="0"/>
          </a:p>
          <a:p>
            <a:pPr marL="0" indent="0">
              <a:buFont typeface="Arial"/>
              <a:buNone/>
            </a:pPr>
            <a:r>
              <a:rPr kumimoji="1" lang="en-US" altLang="ja-JP" dirty="0" smtClean="0"/>
              <a:t>S-memV</a:t>
            </a:r>
            <a:r>
              <a:rPr kumimoji="1" lang="ja-JP" altLang="en-US" dirty="0" smtClean="0"/>
              <a:t>では</a:t>
            </a:r>
            <a:r>
              <a:rPr kumimoji="1" lang="en-US" altLang="ja-JP" dirty="0" smtClean="0"/>
              <a:t>1</a:t>
            </a:r>
            <a:r>
              <a:rPr kumimoji="1" lang="ja-JP" altLang="en-US" dirty="0" smtClean="0"/>
              <a:t>対</a:t>
            </a:r>
            <a:r>
              <a:rPr kumimoji="1" lang="en-US" altLang="ja-JP" dirty="0" smtClean="0"/>
              <a:t>N</a:t>
            </a:r>
            <a:r>
              <a:rPr kumimoji="1" lang="ja-JP" altLang="en-US" dirty="0" smtClean="0"/>
              <a:t>、</a:t>
            </a:r>
            <a:r>
              <a:rPr kumimoji="1" lang="en-US" altLang="ja-JP" dirty="0" smtClean="0"/>
              <a:t>N</a:t>
            </a:r>
            <a:r>
              <a:rPr kumimoji="1" lang="ja-JP" altLang="en-US" dirty="0" smtClean="0"/>
              <a:t>対</a:t>
            </a:r>
            <a:r>
              <a:rPr kumimoji="1" lang="en-US" altLang="ja-JP" dirty="0" smtClean="0"/>
              <a:t>1</a:t>
            </a:r>
            <a:r>
              <a:rPr kumimoji="1" lang="ja-JP" altLang="en-US" dirty="0" smtClean="0"/>
              <a:t>、部分マイグレーションをサポートします。</a:t>
            </a:r>
            <a:endParaRPr kumimoji="1" lang="en-US" altLang="ja-JP" dirty="0" smtClean="0"/>
          </a:p>
          <a:p>
            <a:pPr marL="0" indent="0">
              <a:buFont typeface="Arial"/>
              <a:buNone/>
            </a:pPr>
            <a:endParaRPr kumimoji="1" lang="en-US" altLang="ja-JP" dirty="0" smtClean="0"/>
          </a:p>
          <a:p>
            <a:pPr marL="171450" indent="-171450">
              <a:buFont typeface="Arial"/>
              <a:buChar char="•"/>
            </a:pPr>
            <a:endParaRPr kumimoji="1" lang="en-US" altLang="ja-JP" dirty="0" smtClean="0"/>
          </a:p>
          <a:p>
            <a:pPr marL="171450" indent="-171450">
              <a:buFont typeface="Arial"/>
              <a:buChar char="•"/>
            </a:pPr>
            <a:endParaRPr kumimoji="1" lang="en-US" altLang="ja-JP" dirty="0" smtClean="0"/>
          </a:p>
          <a:p>
            <a:pPr marL="171450" indent="-171450">
              <a:buFont typeface="Arial"/>
              <a:buChar char="•"/>
            </a:pPr>
            <a:r>
              <a:rPr kumimoji="1" lang="ja-JP" altLang="en-US" dirty="0" smtClean="0"/>
              <a:t>十分</a:t>
            </a:r>
            <a:r>
              <a:rPr kumimoji="1" lang="ja-JP" altLang="en-US" dirty="0" smtClean="0"/>
              <a:t>な空きメモリを。。。</a:t>
            </a:r>
            <a:r>
              <a:rPr kumimoji="1" lang="en-US" altLang="ja-JP" dirty="0" smtClean="0"/>
              <a:t>→</a:t>
            </a:r>
            <a:r>
              <a:rPr kumimoji="1" lang="ja-JP" altLang="en-US" dirty="0" smtClean="0"/>
              <a:t>仮想メモリでできる</a:t>
            </a:r>
            <a:endParaRPr kumimoji="1" lang="en-US" altLang="ja-JP" dirty="0" smtClean="0"/>
          </a:p>
          <a:p>
            <a:pPr marL="628650" lvl="1" indent="-171450">
              <a:buFont typeface="Arial"/>
              <a:buChar char="•"/>
            </a:pPr>
            <a:r>
              <a:rPr kumimoji="1" lang="en-US" altLang="ja-JP" dirty="0" smtClean="0"/>
              <a:t>S-memV</a:t>
            </a:r>
            <a:r>
              <a:rPr kumimoji="1" lang="ja-JP" altLang="en-US" dirty="0" smtClean="0"/>
              <a:t>でいいところをもうちょっと強く</a:t>
            </a:r>
            <a:endParaRPr kumimoji="1" lang="en-US" altLang="ja-JP" dirty="0" smtClean="0"/>
          </a:p>
          <a:p>
            <a:pPr marL="171450" indent="-171450">
              <a:buFont typeface="Arial"/>
              <a:buChar char="•"/>
            </a:pPr>
            <a:endParaRPr kumimoji="1" lang="en-US" altLang="ja-JP" dirty="0" smtClean="0"/>
          </a:p>
          <a:p>
            <a:pPr marL="171450" indent="-171450">
              <a:buFont typeface="Arial"/>
              <a:buChar char="•"/>
            </a:pPr>
            <a:r>
              <a:rPr kumimoji="1" lang="ja-JP" altLang="en-US" dirty="0" smtClean="0"/>
              <a:t>一番下書き換える</a:t>
            </a:r>
            <a:endParaRPr kumimoji="1" lang="en-US" altLang="ja-JP" dirty="0" smtClean="0"/>
          </a:p>
          <a:p>
            <a:pPr marL="171450" indent="-171450">
              <a:buFont typeface="Arial"/>
              <a:buChar char="•"/>
            </a:pPr>
            <a:endParaRPr kumimoji="1" lang="en-US" altLang="ja-JP" dirty="0" smtClean="0"/>
          </a:p>
          <a:p>
            <a:pPr marL="171450" indent="-171450">
              <a:buFont typeface="Arial"/>
              <a:buChar char="•"/>
            </a:pPr>
            <a:r>
              <a:rPr kumimoji="1" lang="ja-JP" altLang="en-US" dirty="0" smtClean="0"/>
              <a:t>十分な空きメモリを持ったホストがなくてもマイグレーション可能</a:t>
            </a:r>
            <a:endParaRPr kumimoji="1" lang="en-US" altLang="ja-JP" dirty="0" smtClean="0"/>
          </a:p>
          <a:p>
            <a:pPr marL="628650" lvl="1" indent="-171450">
              <a:buFont typeface="Arial"/>
              <a:buChar char="•"/>
            </a:pPr>
            <a:endParaRPr kumimoji="1" lang="en-US" altLang="ja-JP" dirty="0" smtClean="0"/>
          </a:p>
        </p:txBody>
      </p:sp>
      <p:sp>
        <p:nvSpPr>
          <p:cNvPr id="4" name="スライド番号プレースホルダー 3"/>
          <p:cNvSpPr>
            <a:spLocks noGrp="1"/>
          </p:cNvSpPr>
          <p:nvPr>
            <p:ph type="sldNum" sz="quarter" idx="10"/>
          </p:nvPr>
        </p:nvSpPr>
        <p:spPr/>
        <p:txBody>
          <a:bodyPr/>
          <a:lstStyle/>
          <a:p>
            <a:fld id="{18794412-7B73-DE41-B247-5633CBBCD465}" type="slidenum">
              <a:rPr kumimoji="1" lang="ja-JP" altLang="en-US" smtClean="0"/>
              <a:t>7</a:t>
            </a:fld>
            <a:endParaRPr kumimoji="1" lang="ja-JP" altLang="en-US"/>
          </a:p>
        </p:txBody>
      </p:sp>
    </p:spTree>
    <p:extLst>
      <p:ext uri="{BB962C8B-B14F-4D97-AF65-F5344CB8AC3E}">
        <p14:creationId xmlns:p14="http://schemas.microsoft.com/office/powerpoint/2010/main" val="41036777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indent="0">
              <a:buFont typeface="Arial"/>
              <a:buNone/>
            </a:pPr>
            <a:r>
              <a:rPr kumimoji="1" lang="en-US" altLang="ja-JP" dirty="0" smtClean="0"/>
              <a:t>1</a:t>
            </a:r>
            <a:r>
              <a:rPr kumimoji="1" lang="ja-JP" altLang="en-US" dirty="0" smtClean="0"/>
              <a:t>対</a:t>
            </a:r>
            <a:r>
              <a:rPr kumimoji="1" lang="en-US" altLang="ja-JP" dirty="0" smtClean="0"/>
              <a:t>N</a:t>
            </a:r>
            <a:r>
              <a:rPr kumimoji="1" lang="ja-JP" altLang="en-US" dirty="0" smtClean="0"/>
              <a:t>マイグレーションでは一つのホストで動作する</a:t>
            </a:r>
            <a:r>
              <a:rPr kumimoji="1" lang="en-US" altLang="ja-JP" dirty="0" smtClean="0"/>
              <a:t>VM</a:t>
            </a:r>
            <a:r>
              <a:rPr kumimoji="1" lang="ja-JP" altLang="en-US" dirty="0" smtClean="0"/>
              <a:t>を複数のホストにマイグレーションします。</a:t>
            </a:r>
            <a:endParaRPr kumimoji="1" lang="en-US" altLang="ja-JP" dirty="0" smtClean="0"/>
          </a:p>
          <a:p>
            <a:pPr marL="0" indent="0">
              <a:buFont typeface="Arial"/>
              <a:buNone/>
            </a:pPr>
            <a:r>
              <a:rPr kumimoji="1" lang="en-US" altLang="ja-JP" dirty="0" smtClean="0"/>
              <a:t>VM</a:t>
            </a:r>
            <a:r>
              <a:rPr kumimoji="1" lang="ja-JP" altLang="en-US" dirty="0" smtClean="0"/>
              <a:t>の核となる情報と、使用頻度の高いメモリは移送先のメインホストの物理メモリに転送する。</a:t>
            </a:r>
            <a:endParaRPr kumimoji="1" lang="en-US" altLang="ja-JP" dirty="0" smtClean="0"/>
          </a:p>
          <a:p>
            <a:pPr marL="0" indent="0">
              <a:buFont typeface="Arial"/>
              <a:buNone/>
            </a:pPr>
            <a:r>
              <a:rPr kumimoji="1" lang="ja-JP" altLang="en-US" dirty="0" smtClean="0"/>
              <a:t>そしてメインホストに入りきらなかったメモリはサブホストに送るのですが、この時、従来の方法とは違ってメインホストを経由せずに直接サブホストへ転送することによって無駄なスワップによるネットワーク通信を削減します。</a:t>
            </a:r>
            <a:endParaRPr kumimoji="1" lang="en-US" altLang="ja-JP" dirty="0" smtClean="0"/>
          </a:p>
          <a:p>
            <a:pPr marL="0" indent="0">
              <a:buFont typeface="Arial"/>
              <a:buNone/>
            </a:pPr>
            <a:r>
              <a:rPr kumimoji="1" lang="ja-JP" altLang="en-US" dirty="0" smtClean="0"/>
              <a:t>サブホストに転送するメモリは、全サブホストの空きメモリを考慮して最適な量のメモリを転送する必要がある</a:t>
            </a:r>
            <a:endParaRPr kumimoji="1" lang="en-US" altLang="ja-JP" dirty="0" smtClean="0"/>
          </a:p>
          <a:p>
            <a:pPr marL="0" indent="0">
              <a:buFont typeface="Arial"/>
              <a:buNone/>
            </a:pPr>
            <a:r>
              <a:rPr kumimoji="1" lang="ja-JP" altLang="en-US" dirty="0" smtClean="0"/>
              <a:t>このときにメインホストとサブホストに並列してメモリを転送することにより、マイグレーション時間を短縮する</a:t>
            </a:r>
            <a:endParaRPr kumimoji="1" lang="en-US" altLang="ja-JP" dirty="0" smtClean="0"/>
          </a:p>
          <a:p>
            <a:pPr marL="171450" indent="-171450">
              <a:buFont typeface="Arial"/>
              <a:buChar char="•"/>
            </a:pPr>
            <a:endParaRPr kumimoji="1" lang="en-US" altLang="ja-JP" dirty="0" smtClean="0"/>
          </a:p>
          <a:p>
            <a:pPr marL="171450" indent="-171450">
              <a:buFont typeface="Arial"/>
              <a:buChar char="•"/>
            </a:pPr>
            <a:endParaRPr kumimoji="1" lang="en-US" altLang="ja-JP" dirty="0" smtClean="0"/>
          </a:p>
          <a:p>
            <a:pPr marL="171450" indent="-171450">
              <a:buFont typeface="Arial"/>
              <a:buChar char="•"/>
            </a:pPr>
            <a:r>
              <a:rPr kumimoji="1" lang="en-US" altLang="ja-JP" dirty="0" smtClean="0"/>
              <a:t>N</a:t>
            </a:r>
            <a:r>
              <a:rPr kumimoji="1" lang="ja-JP" altLang="en-US" dirty="0" smtClean="0"/>
              <a:t>を増やした方が</a:t>
            </a:r>
            <a:endParaRPr kumimoji="1" lang="en-US" altLang="ja-JP" dirty="0" smtClean="0"/>
          </a:p>
          <a:p>
            <a:pPr marL="628650" lvl="1" indent="-171450">
              <a:buFont typeface="Arial"/>
              <a:buChar char="•"/>
            </a:pPr>
            <a:r>
              <a:rPr kumimoji="1" lang="ja-JP" altLang="en-US" dirty="0" smtClean="0"/>
              <a:t>並列性は高くなるのでマイグレーションは高くなる？</a:t>
            </a:r>
            <a:endParaRPr kumimoji="1" lang="en-US" altLang="ja-JP" dirty="0" smtClean="0"/>
          </a:p>
          <a:p>
            <a:pPr marL="628650" lvl="1" indent="-171450">
              <a:buFont typeface="Arial"/>
              <a:buChar char="•"/>
            </a:pPr>
            <a:r>
              <a:rPr kumimoji="1" lang="ja-JP" altLang="en-US" dirty="0" smtClean="0"/>
              <a:t>スワップするのは１台とだけなので別に大丈夫？</a:t>
            </a:r>
            <a:endParaRPr kumimoji="1" lang="en-US" altLang="ja-JP" dirty="0" smtClean="0"/>
          </a:p>
          <a:p>
            <a:pPr marL="628650" lvl="1" indent="-171450">
              <a:buFont typeface="Arial"/>
              <a:buChar char="•"/>
            </a:pPr>
            <a:r>
              <a:rPr kumimoji="1" lang="ja-JP" altLang="en-US" dirty="0" smtClean="0"/>
              <a:t>性能低下する？</a:t>
            </a:r>
            <a:endParaRPr kumimoji="1" lang="en-US" altLang="ja-JP" dirty="0" smtClean="0"/>
          </a:p>
          <a:p>
            <a:endParaRPr kumimoji="1" lang="ja-JP" altLang="en-US" dirty="0"/>
          </a:p>
          <a:p>
            <a:r>
              <a:rPr kumimoji="1" lang="ja-JP" altLang="en-US" dirty="0"/>
              <a:t>----- 会議メモ (15/11/19 17:44) -----</a:t>
            </a:r>
          </a:p>
          <a:p>
            <a:r>
              <a:rPr kumimoji="1" lang="ja-JP" altLang="en-US" dirty="0"/>
              <a:t>Nの限度・・・</a:t>
            </a:r>
          </a:p>
          <a:p>
            <a:endParaRPr kumimoji="1" lang="ja-JP" altLang="en-US" dirty="0"/>
          </a:p>
          <a:p>
            <a:r>
              <a:rPr kumimoji="1" lang="ja-JP" altLang="en-US" dirty="0"/>
              <a:t>大容量メモリを持ったマシンはあるけど空きがあるかどうかがわからない</a:t>
            </a:r>
          </a:p>
          <a:p>
            <a:r>
              <a:rPr kumimoji="1" lang="ja-JP" altLang="en-US" dirty="0"/>
              <a:t>どっちが安いか</a:t>
            </a:r>
          </a:p>
          <a:p>
            <a:endParaRPr kumimoji="1" lang="ja-JP" altLang="en-US" dirty="0"/>
          </a:p>
          <a:p>
            <a:r>
              <a:rPr kumimoji="1" lang="ja-JP" altLang="en-US" dirty="0"/>
              <a:t>実際調べてみてどれくらいコストがかかるか</a:t>
            </a:r>
          </a:p>
        </p:txBody>
      </p:sp>
      <p:sp>
        <p:nvSpPr>
          <p:cNvPr id="4" name="スライド番号プレースホルダー 3"/>
          <p:cNvSpPr>
            <a:spLocks noGrp="1"/>
          </p:cNvSpPr>
          <p:nvPr>
            <p:ph type="sldNum" sz="quarter" idx="10"/>
          </p:nvPr>
        </p:nvSpPr>
        <p:spPr/>
        <p:txBody>
          <a:bodyPr/>
          <a:lstStyle/>
          <a:p>
            <a:fld id="{18794412-7B73-DE41-B247-5633CBBCD465}" type="slidenum">
              <a:rPr kumimoji="1" lang="ja-JP" altLang="en-US" smtClean="0"/>
              <a:t>8</a:t>
            </a:fld>
            <a:endParaRPr kumimoji="1" lang="ja-JP" altLang="en-US"/>
          </a:p>
        </p:txBody>
      </p:sp>
    </p:spTree>
    <p:extLst>
      <p:ext uri="{BB962C8B-B14F-4D97-AF65-F5344CB8AC3E}">
        <p14:creationId xmlns:p14="http://schemas.microsoft.com/office/powerpoint/2010/main" val="5967898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indent="0">
              <a:buFont typeface="Arial"/>
              <a:buNone/>
            </a:pPr>
            <a:r>
              <a:rPr kumimoji="1" lang="ja-JP" altLang="en-US" dirty="0" smtClean="0"/>
              <a:t>マイグレーション後は移送先メインホスト上で</a:t>
            </a:r>
            <a:r>
              <a:rPr kumimoji="1" lang="en-US" altLang="ja-JP" dirty="0" smtClean="0"/>
              <a:t>VM</a:t>
            </a:r>
            <a:r>
              <a:rPr kumimoji="1" lang="ja-JP" altLang="en-US" dirty="0" smtClean="0"/>
              <a:t>を動作させ、メインホストの物理メモリ上にないメモリが要求された場合にサブホストからスワップインします。</a:t>
            </a:r>
            <a:endParaRPr kumimoji="1" lang="en-US" altLang="ja-JP" dirty="0" smtClean="0"/>
          </a:p>
          <a:p>
            <a:pPr marL="0" indent="0">
              <a:buFont typeface="Arial"/>
              <a:buNone/>
            </a:pPr>
            <a:r>
              <a:rPr kumimoji="1" lang="ja-JP" altLang="en-US" dirty="0" smtClean="0"/>
              <a:t>そのときに磨割賦アウトするメモリは使用頻度の低いメモリにすることでスワップの回数を減らします。</a:t>
            </a:r>
            <a:endParaRPr kumimoji="1" lang="en-US" altLang="ja-JP" dirty="0" smtClean="0"/>
          </a:p>
          <a:p>
            <a:pPr marL="0" indent="0">
              <a:buFont typeface="Arial"/>
              <a:buNone/>
            </a:pPr>
            <a:r>
              <a:rPr kumimoji="1" lang="ja-JP" altLang="en-US" dirty="0" smtClean="0"/>
              <a:t>また</a:t>
            </a:r>
            <a:r>
              <a:rPr kumimoji="1" lang="en-US" altLang="ja-JP" dirty="0" smtClean="0"/>
              <a:t>S-memV</a:t>
            </a:r>
            <a:r>
              <a:rPr kumimoji="1" lang="ja-JP" altLang="en-US" dirty="0" smtClean="0"/>
              <a:t>でのマイグレーションでは、サブホストには直接メモリを送るためネットワークスワップと違ってマイグレーション中にスワップが発生することがありません。</a:t>
            </a:r>
            <a:endParaRPr kumimoji="1" lang="en-US" altLang="ja-JP" dirty="0" smtClean="0"/>
          </a:p>
          <a:p>
            <a:pPr marL="0" indent="0">
              <a:buFont typeface="Arial"/>
              <a:buNone/>
            </a:pPr>
            <a:r>
              <a:rPr kumimoji="1" lang="ja-JP" altLang="en-US" dirty="0" smtClean="0"/>
              <a:t>なので、マイグレーションにかかる時間を短縮することができます。</a:t>
            </a:r>
            <a:endParaRPr kumimoji="1" lang="en-US" altLang="ja-JP" dirty="0" smtClean="0"/>
          </a:p>
          <a:p>
            <a:pPr marL="171450" indent="-171450">
              <a:buFont typeface="Arial"/>
              <a:buChar char="•"/>
            </a:pPr>
            <a:endParaRPr kumimoji="1" lang="en-US" altLang="ja-JP" dirty="0" smtClean="0"/>
          </a:p>
          <a:p>
            <a:pPr marL="171450" indent="-171450">
              <a:buFont typeface="Arial"/>
              <a:buChar char="•"/>
            </a:pPr>
            <a:endParaRPr kumimoji="1" lang="en-US" altLang="ja-JP" dirty="0" smtClean="0"/>
          </a:p>
          <a:p>
            <a:pPr marL="171450" indent="-171450">
              <a:buFont typeface="Arial"/>
              <a:buChar char="•"/>
            </a:pPr>
            <a:r>
              <a:rPr kumimoji="1" lang="ja-JP" altLang="en-US" dirty="0" smtClean="0"/>
              <a:t>定期的</a:t>
            </a:r>
            <a:r>
              <a:rPr kumimoji="1" lang="ja-JP" altLang="en-US" dirty="0" smtClean="0"/>
              <a:t>に使用頻度が低いメモリはサブホストに送る</a:t>
            </a:r>
            <a:endParaRPr kumimoji="1" lang="en-US" altLang="ja-JP" dirty="0" smtClean="0"/>
          </a:p>
          <a:p>
            <a:pPr marL="171450" indent="-171450">
              <a:buFont typeface="Arial"/>
              <a:buChar char="•"/>
            </a:pPr>
            <a:endParaRPr kumimoji="1" lang="en-US" altLang="ja-JP" dirty="0" smtClean="0"/>
          </a:p>
          <a:p>
            <a:pPr marL="171450" indent="-171450">
              <a:buFont typeface="Arial"/>
              <a:buChar char="•"/>
            </a:pPr>
            <a:r>
              <a:rPr kumimoji="1" lang="ja-JP" altLang="en-US" dirty="0" smtClean="0"/>
              <a:t>ネットワークスワップと違いメインホストを経由しないため</a:t>
            </a:r>
            <a:endParaRPr kumimoji="1" lang="en-US" altLang="ja-JP" dirty="0" smtClean="0"/>
          </a:p>
          <a:p>
            <a:pPr marL="628650" lvl="1" indent="-171450">
              <a:buFont typeface="Arial"/>
              <a:buChar char="•"/>
            </a:pPr>
            <a:r>
              <a:rPr kumimoji="1" lang="ja-JP" altLang="en-US" dirty="0" smtClean="0"/>
              <a:t>ネットワークを利用する総量は</a:t>
            </a:r>
            <a:r>
              <a:rPr kumimoji="1" lang="en-US" altLang="ja-JP" dirty="0" smtClean="0"/>
              <a:t>VM</a:t>
            </a:r>
            <a:r>
              <a:rPr kumimoji="1" lang="ja-JP" altLang="en-US" dirty="0" smtClean="0"/>
              <a:t>のメモリ分となる</a:t>
            </a:r>
            <a:endParaRPr kumimoji="1" lang="ja-JP" altLang="en-US" dirty="0"/>
          </a:p>
        </p:txBody>
      </p:sp>
      <p:sp>
        <p:nvSpPr>
          <p:cNvPr id="4" name="スライド番号プレースホルダー 3"/>
          <p:cNvSpPr>
            <a:spLocks noGrp="1"/>
          </p:cNvSpPr>
          <p:nvPr>
            <p:ph type="sldNum" sz="quarter" idx="10"/>
          </p:nvPr>
        </p:nvSpPr>
        <p:spPr/>
        <p:txBody>
          <a:bodyPr/>
          <a:lstStyle/>
          <a:p>
            <a:fld id="{18794412-7B73-DE41-B247-5633CBBCD465}" type="slidenum">
              <a:rPr kumimoji="1" lang="ja-JP" altLang="en-US" smtClean="0"/>
              <a:t>9</a:t>
            </a:fld>
            <a:endParaRPr kumimoji="1" lang="ja-JP" altLang="en-US"/>
          </a:p>
        </p:txBody>
      </p:sp>
    </p:spTree>
    <p:extLst>
      <p:ext uri="{BB962C8B-B14F-4D97-AF65-F5344CB8AC3E}">
        <p14:creationId xmlns:p14="http://schemas.microsoft.com/office/powerpoint/2010/main" val="7929559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spc="-80" baseline="0">
                <a:solidFill>
                  <a:schemeClr val="tx1"/>
                </a:solidFill>
                <a:latin typeface="+mj-lt"/>
              </a:defRPr>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69CE9369-7D5D-8449-85D4-86CA690508D8}" type="datetime4">
              <a:rPr lang="ja-JP" altLang="en-US" smtClean="0"/>
              <a:t>2015年 11月 23日 </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F38DF745-7D3F-47F4-83A3-874385CFAA69}"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fld id="{27E73773-29E9-7A43-BE50-EA0B5CB044AE}" type="datetime4">
              <a:rPr lang="ja-JP" altLang="en-US" smtClean="0"/>
              <a:t>2015年 11月 23日 </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8DF745-7D3F-47F4-83A3-874385CFAA6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fld id="{D128806B-8F91-C842-BABC-9D089B65A161}" type="datetime4">
              <a:rPr lang="ja-JP" altLang="en-US" smtClean="0"/>
              <a:t>2015年 11月 23日 </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8DF745-7D3F-47F4-83A3-874385CFAA6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3EA92849-15C9-364B-994D-986052601703}" type="datetime4">
              <a:rPr lang="ja-JP" altLang="en-US" smtClean="0"/>
              <a:t>2015年 11月 23日 </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8DF745-7D3F-47F4-83A3-874385CFAA6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7" name="Date Placeholder 6"/>
          <p:cNvSpPr>
            <a:spLocks noGrp="1"/>
          </p:cNvSpPr>
          <p:nvPr>
            <p:ph type="dt" sz="half" idx="10"/>
          </p:nvPr>
        </p:nvSpPr>
        <p:spPr/>
        <p:txBody>
          <a:bodyPr/>
          <a:lstStyle/>
          <a:p>
            <a:fld id="{3CCE1BFF-6DFE-9A4D-9A6C-0C57A65D1A80}" type="datetime4">
              <a:rPr lang="ja-JP" altLang="en-US" smtClean="0"/>
              <a:t>2015年 11月 23日 </a:t>
            </a:fld>
            <a:endParaRPr lang="en-US" dirty="0"/>
          </a:p>
        </p:txBody>
      </p:sp>
      <p:sp>
        <p:nvSpPr>
          <p:cNvPr id="8" name="Slide Number Placeholder 7"/>
          <p:cNvSpPr>
            <a:spLocks noGrp="1"/>
          </p:cNvSpPr>
          <p:nvPr>
            <p:ph type="sldNum" sz="quarter" idx="11"/>
          </p:nvPr>
        </p:nvSpPr>
        <p:spPr/>
        <p:txBody>
          <a:bodyPr/>
          <a:lstStyle/>
          <a:p>
            <a:fld id="{F38DF745-7D3F-47F4-83A3-874385CFAA69}" type="slidenum">
              <a:rPr lang="en-US" smtClean="0"/>
              <a:pPr/>
              <a:t>‹#›</a:t>
            </a:fld>
            <a:endParaRPr lang="en-US" dirty="0"/>
          </a:p>
        </p:txBody>
      </p:sp>
      <p:sp>
        <p:nvSpPr>
          <p:cNvPr id="9" name="Footer Placeholder 8"/>
          <p:cNvSpPr>
            <a:spLocks noGrp="1"/>
          </p:cNvSpPr>
          <p:nvPr>
            <p:ph type="ftr" sz="quarter" idx="12"/>
          </p:nvPr>
        </p:nvSpPr>
        <p:spPr/>
        <p:txBody>
          <a:bodyPr/>
          <a:lstStyle/>
          <a:p>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616BB09D-FD11-7940-A1C4-CD1D8CDACF3E}" type="datetime4">
              <a:rPr lang="ja-JP" altLang="en-US" smtClean="0"/>
              <a:t>2015年 11月 23日 </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8DF745-7D3F-47F4-83A3-874385CFAA6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smtClean="0"/>
              <a:t>マスター タイトルの書式設定</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ja-JP" altLang="en-US" smtClean="0"/>
              <a:t>マスター テキストの書式設定</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EA195F51-4D09-4E45-94B2-034A501E9CB2}" type="datetime4">
              <a:rPr lang="ja-JP" altLang="en-US" smtClean="0"/>
              <a:t>2015年 11月 23日 </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38DF745-7D3F-47F4-83A3-874385CFAA6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Date Placeholder 2"/>
          <p:cNvSpPr>
            <a:spLocks noGrp="1"/>
          </p:cNvSpPr>
          <p:nvPr>
            <p:ph type="dt" sz="half" idx="10"/>
          </p:nvPr>
        </p:nvSpPr>
        <p:spPr/>
        <p:txBody>
          <a:bodyPr/>
          <a:lstStyle/>
          <a:p>
            <a:fld id="{C4CC8A12-E2A5-164F-BF59-596A70C56C4E}" type="datetime4">
              <a:rPr lang="ja-JP" altLang="en-US" smtClean="0"/>
              <a:t>2015年 11月 23日 </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38DF745-7D3F-47F4-83A3-874385CFAA6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5AF616-3616-5045-98C7-946692762337}" type="datetime4">
              <a:rPr lang="ja-JP" altLang="en-US" smtClean="0"/>
              <a:t>2015年 11月 23日 </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38DF745-7D3F-47F4-83A3-874385CFAA6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82D21A6D-2606-7B4B-8052-20EC460CB803}" type="datetime4">
              <a:rPr lang="ja-JP" altLang="en-US" smtClean="0"/>
              <a:t>2015年 11月 23日 </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8DF745-7D3F-47F4-83A3-874385CFAA69}" type="slidenum">
              <a:rPr lang="en-US" smtClean="0"/>
              <a:pPr/>
              <a:t>‹#›</a:t>
            </a:fld>
            <a:endParaRPr lang="en-US"/>
          </a:p>
        </p:txBody>
      </p:sp>
      <p:sp>
        <p:nvSpPr>
          <p:cNvPr id="8" name="Title 7"/>
          <p:cNvSpPr>
            <a:spLocks noGrp="1"/>
          </p:cNvSpPr>
          <p:nvPr>
            <p:ph type="title"/>
          </p:nvPr>
        </p:nvSpPr>
        <p:spPr/>
        <p:txBody>
          <a:bodyPr/>
          <a:lstStyle/>
          <a:p>
            <a:r>
              <a:rPr lang="ja-JP" altLang="en-US" smtClean="0"/>
              <a:t>マスター タイトルの書式設定</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プレースホルダーまでドラッグするかアイコンをクリックして図を追加</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ADBFDA6-1D61-F245-9832-EDF3E2804787}" type="datetime4">
              <a:rPr lang="ja-JP" altLang="en-US" smtClean="0"/>
              <a:t>2015年 11月 23日 </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F38DF745-7D3F-47F4-83A3-874385CFAA69}" type="slidenum">
              <a:rPr lang="en-US" smtClean="0"/>
              <a:pPr/>
              <a:t>‹#›</a:t>
            </a:fld>
            <a:endParaRPr lang="en-US" dirty="0"/>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ja-JP" altLang="en-US" smtClean="0"/>
              <a:t>マスター タイトルの書式設定</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199" y="325384"/>
            <a:ext cx="8148919" cy="863053"/>
          </a:xfrm>
          <a:prstGeom prst="rect">
            <a:avLst/>
          </a:prstGeom>
        </p:spPr>
        <p:txBody>
          <a:bodyPr vert="horz" lIns="91440" tIns="45720" rIns="91440" bIns="45720" rtlCol="0" anchor="b">
            <a:normAutofit/>
          </a:bodyPr>
          <a:lstStyle/>
          <a:p>
            <a:r>
              <a:rPr lang="ja-JP" altLang="en-US" dirty="0" smtClean="0"/>
              <a:t>マスター タイトルの書式設定</a:t>
            </a:r>
            <a:endParaRPr lang="en-US" dirty="0"/>
          </a:p>
        </p:txBody>
      </p:sp>
      <p:sp>
        <p:nvSpPr>
          <p:cNvPr id="3" name="Text Placeholder 2"/>
          <p:cNvSpPr>
            <a:spLocks noGrp="1"/>
          </p:cNvSpPr>
          <p:nvPr>
            <p:ph type="body" idx="1"/>
          </p:nvPr>
        </p:nvSpPr>
        <p:spPr>
          <a:xfrm>
            <a:off x="457200" y="1371600"/>
            <a:ext cx="8148918" cy="4754563"/>
          </a:xfrm>
          <a:prstGeom prst="rect">
            <a:avLst/>
          </a:prstGeom>
        </p:spPr>
        <p:txBody>
          <a:bodyPr vert="horz" lIns="91440" tIns="45720" rIns="91440" bIns="45720" rtlCol="0">
            <a:normAutofit/>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latin typeface="メイリオ"/>
                <a:ea typeface="メイリオ"/>
                <a:cs typeface="メイリオ"/>
              </a:defRPr>
            </a:lvl1pPr>
          </a:lstStyle>
          <a:p>
            <a:fld id="{839F386A-0270-174E-919D-A10907E97876}" type="datetime4">
              <a:rPr lang="ja-JP" altLang="en-US" smtClean="0"/>
              <a:pPr/>
              <a:t>2015年 11月 23日 </a:t>
            </a:fld>
            <a:endParaRPr lang="en-US" dirty="0"/>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latin typeface="メイリオ"/>
                <a:ea typeface="メイリオ"/>
                <a:cs typeface="メイリオ"/>
              </a:defRPr>
            </a:lvl1pPr>
          </a:lstStyle>
          <a:p>
            <a:endParaRPr lang="en-US" dirty="0"/>
          </a:p>
        </p:txBody>
      </p:sp>
      <p:sp>
        <p:nvSpPr>
          <p:cNvPr id="6" name="Slide Number Placeholder 5"/>
          <p:cNvSpPr>
            <a:spLocks noGrp="1"/>
          </p:cNvSpPr>
          <p:nvPr>
            <p:ph type="sldNum" sz="quarter" idx="4"/>
          </p:nvPr>
        </p:nvSpPr>
        <p:spPr>
          <a:xfrm>
            <a:off x="8227377" y="6411595"/>
            <a:ext cx="1315721" cy="365125"/>
          </a:xfrm>
          <a:prstGeom prst="rect">
            <a:avLst/>
          </a:prstGeom>
        </p:spPr>
        <p:txBody>
          <a:bodyPr vert="horz" lIns="91440" tIns="45720" rIns="91440" bIns="45720" rtlCol="0" anchor="ctr"/>
          <a:lstStyle>
            <a:lvl1pPr algn="l">
              <a:defRPr sz="2400" b="1">
                <a:solidFill>
                  <a:schemeClr val="tx1"/>
                </a:solidFill>
                <a:latin typeface="メイリオ"/>
                <a:ea typeface="メイリオ"/>
                <a:cs typeface="メイリオ"/>
              </a:defRPr>
            </a:lvl1pPr>
          </a:lstStyle>
          <a:p>
            <a:fld id="{F38DF745-7D3F-47F4-83A3-874385CFAA69}" type="slidenum">
              <a:rPr lang="en-US" smtClean="0"/>
              <a:pPr/>
              <a:t>‹#›</a:t>
            </a:fld>
            <a:endParaRPr lang="en-US" dirty="0"/>
          </a:p>
        </p:txBody>
      </p:sp>
      <p:sp>
        <p:nvSpPr>
          <p:cNvPr id="7" name="Rectangle 6"/>
          <p:cNvSpPr/>
          <p:nvPr/>
        </p:nvSpPr>
        <p:spPr>
          <a:xfrm>
            <a:off x="9001124" y="0"/>
            <a:ext cx="142876"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01124" y="1371600"/>
            <a:ext cx="142876"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Lst>
  <p:hf hdr="0" ftr="0" dt="0"/>
  <p:txStyles>
    <p:titleStyle>
      <a:lvl1pPr algn="l" defTabSz="914400" rtl="0" eaLnBrk="1" latinLnBrk="0" hangingPunct="1">
        <a:spcBef>
          <a:spcPct val="0"/>
        </a:spcBef>
        <a:buNone/>
        <a:defRPr kumimoji="1" sz="3600" kern="1200" cap="none" spc="-60" baseline="0">
          <a:solidFill>
            <a:schemeClr val="tx2"/>
          </a:solidFill>
          <a:latin typeface="メイリオ"/>
          <a:ea typeface="メイリオ"/>
          <a:cs typeface="メイリオ"/>
        </a:defRPr>
      </a:lvl1pPr>
    </p:titleStyle>
    <p:bodyStyle>
      <a:lvl1pPr marL="265113" indent="-265113" algn="l" defTabSz="914400" rtl="0" eaLnBrk="1" latinLnBrk="0" hangingPunct="1">
        <a:spcBef>
          <a:spcPts val="600"/>
        </a:spcBef>
        <a:spcAft>
          <a:spcPts val="0"/>
        </a:spcAft>
        <a:buFont typeface="Arial"/>
        <a:buChar char="•"/>
        <a:defRPr kumimoji="1" sz="2800" b="0" kern="1200">
          <a:solidFill>
            <a:schemeClr val="tx1"/>
          </a:solidFill>
          <a:latin typeface="メイリオ"/>
          <a:ea typeface="メイリオ"/>
          <a:cs typeface="メイリオ"/>
        </a:defRPr>
      </a:lvl1pPr>
      <a:lvl2pPr marL="625475" indent="-266700" algn="l" defTabSz="914400" rtl="0" eaLnBrk="1" latinLnBrk="0" hangingPunct="1">
        <a:spcBef>
          <a:spcPts val="600"/>
        </a:spcBef>
        <a:buClr>
          <a:schemeClr val="tx2"/>
        </a:buClr>
        <a:buFont typeface="Arial" pitchFamily="34" charset="0"/>
        <a:buChar char="•"/>
        <a:tabLst>
          <a:tab pos="625475" algn="l"/>
        </a:tabLst>
        <a:defRPr kumimoji="1" sz="2400" kern="1200">
          <a:solidFill>
            <a:schemeClr val="tx1"/>
          </a:solidFill>
          <a:latin typeface="メイリオ"/>
          <a:ea typeface="メイリオ"/>
          <a:cs typeface="メイリオ"/>
        </a:defRPr>
      </a:lvl2pPr>
      <a:lvl3pPr marL="982663" indent="-228600" algn="l" defTabSz="914400" rtl="0" eaLnBrk="1" latinLnBrk="0" hangingPunct="1">
        <a:spcBef>
          <a:spcPts val="600"/>
        </a:spcBef>
        <a:buClr>
          <a:schemeClr val="tx2"/>
        </a:buClr>
        <a:buFont typeface="Arial" pitchFamily="34" charset="0"/>
        <a:buChar char="•"/>
        <a:tabLst>
          <a:tab pos="985838" algn="l"/>
        </a:tabLst>
        <a:defRPr kumimoji="1" sz="2000" kern="1200">
          <a:solidFill>
            <a:schemeClr val="tx1"/>
          </a:solidFill>
          <a:latin typeface="メイリオ"/>
          <a:ea typeface="メイリオ"/>
          <a:cs typeface="メイリオ"/>
        </a:defRPr>
      </a:lvl3pPr>
      <a:lvl4pPr marL="1600200" indent="-228600" algn="l" defTabSz="914400" rtl="0" eaLnBrk="1" latinLnBrk="0" hangingPunct="1">
        <a:spcBef>
          <a:spcPct val="20000"/>
        </a:spcBef>
        <a:buClr>
          <a:schemeClr val="tx2"/>
        </a:buClr>
        <a:buFont typeface="Arial" pitchFamily="34" charset="0"/>
        <a:buChar char="•"/>
        <a:defRPr kumimoji="1" sz="1600" kern="1200">
          <a:solidFill>
            <a:schemeClr val="tx1"/>
          </a:solidFill>
          <a:latin typeface="メイリオ"/>
          <a:ea typeface="メイリオ"/>
          <a:cs typeface="メイリオ"/>
        </a:defRPr>
      </a:lvl4pPr>
      <a:lvl5pPr marL="2057400" indent="-228600" algn="l" defTabSz="914400" rtl="0" eaLnBrk="1" latinLnBrk="0" hangingPunct="1">
        <a:spcBef>
          <a:spcPct val="20000"/>
        </a:spcBef>
        <a:buClr>
          <a:schemeClr val="tx2"/>
        </a:buClr>
        <a:buFont typeface="Arial" pitchFamily="34" charset="0"/>
        <a:buChar char="•"/>
        <a:defRPr kumimoji="1" sz="1600" kern="1200" baseline="0">
          <a:solidFill>
            <a:schemeClr val="tx1"/>
          </a:solidFill>
          <a:latin typeface="メイリオ"/>
          <a:ea typeface="メイリオ"/>
          <a:cs typeface="メイリオ"/>
        </a:defRPr>
      </a:lvl5pPr>
      <a:lvl6pPr marL="2514600" indent="-228600" algn="l" defTabSz="914400" rtl="0" eaLnBrk="1" latinLnBrk="0" hangingPunct="1">
        <a:spcBef>
          <a:spcPct val="20000"/>
        </a:spcBef>
        <a:buClr>
          <a:schemeClr val="tx2"/>
        </a:buClr>
        <a:buFont typeface="Arial" pitchFamily="34" charset="0"/>
        <a:buChar char="•"/>
        <a:defRPr kumimoji="1"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kumimoji="1"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kumimoji="1"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kumimoji="1" sz="16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3" Type="http://schemas.openxmlformats.org/officeDocument/2006/relationships/image" Target="../media/image2.emf"/><Relationship Id="rId4" Type="http://schemas.openxmlformats.org/officeDocument/2006/relationships/image" Target="../media/image3.emf"/><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 Id="rId3" Type="http://schemas.openxmlformats.org/officeDocument/2006/relationships/image" Target="../media/image4.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 Id="rId3" Type="http://schemas.openxmlformats.org/officeDocument/2006/relationships/image" Target="../media/image5.emf"/></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457200" y="228600"/>
            <a:ext cx="8285660" cy="4571999"/>
          </a:xfrm>
        </p:spPr>
        <p:txBody>
          <a:bodyPr/>
          <a:lstStyle/>
          <a:p>
            <a:r>
              <a:rPr lang="ja-JP" altLang="en-US" sz="4000" dirty="0" smtClean="0">
                <a:latin typeface="メイリオ"/>
                <a:ea typeface="メイリオ"/>
                <a:cs typeface="メイリオ"/>
              </a:rPr>
              <a:t>大容量メモリを持つ</a:t>
            </a:r>
            <a:r>
              <a:rPr lang="en-US" altLang="ja-JP" sz="4000" dirty="0" smtClean="0">
                <a:latin typeface="メイリオ"/>
                <a:ea typeface="メイリオ"/>
                <a:cs typeface="メイリオ"/>
              </a:rPr>
              <a:t/>
            </a:r>
            <a:br>
              <a:rPr lang="en-US" altLang="ja-JP" sz="4000" dirty="0" smtClean="0">
                <a:latin typeface="メイリオ"/>
                <a:ea typeface="メイリオ"/>
                <a:cs typeface="メイリオ"/>
              </a:rPr>
            </a:br>
            <a:r>
              <a:rPr lang="ja-JP" altLang="en-US" sz="4000" dirty="0" smtClean="0">
                <a:latin typeface="メイリオ"/>
                <a:ea typeface="メイリオ"/>
                <a:cs typeface="メイリオ"/>
              </a:rPr>
              <a:t>仮想マシンの分割マイグレーション</a:t>
            </a:r>
            <a:endParaRPr lang="ja-JP" altLang="en-US" sz="4000" dirty="0">
              <a:latin typeface="メイリオ"/>
              <a:ea typeface="メイリオ"/>
              <a:cs typeface="メイリオ"/>
            </a:endParaRPr>
          </a:p>
        </p:txBody>
      </p:sp>
      <p:sp>
        <p:nvSpPr>
          <p:cNvPr id="7" name="サブタイトル 6"/>
          <p:cNvSpPr>
            <a:spLocks noGrp="1"/>
          </p:cNvSpPr>
          <p:nvPr>
            <p:ph type="subTitle" idx="1"/>
          </p:nvPr>
        </p:nvSpPr>
        <p:spPr>
          <a:xfrm>
            <a:off x="457200" y="4365972"/>
            <a:ext cx="6858000" cy="1723718"/>
          </a:xfrm>
        </p:spPr>
        <p:txBody>
          <a:bodyPr>
            <a:noAutofit/>
          </a:bodyPr>
          <a:lstStyle/>
          <a:p>
            <a:r>
              <a:rPr lang="ja-JP" altLang="en-US" sz="2400" dirty="0" smtClean="0">
                <a:solidFill>
                  <a:schemeClr val="tx1"/>
                </a:solidFill>
                <a:latin typeface="メイリオ"/>
              </a:rPr>
              <a:t>末竹将人</a:t>
            </a:r>
            <a:r>
              <a:rPr lang="ja-JP" altLang="ja-JP" sz="2400" baseline="30000" dirty="0" smtClean="0">
                <a:solidFill>
                  <a:schemeClr val="tx1"/>
                </a:solidFill>
                <a:latin typeface="メイリオ"/>
              </a:rPr>
              <a:t>*</a:t>
            </a:r>
            <a:r>
              <a:rPr lang="en-US" altLang="ja-JP" sz="2400" baseline="30000" dirty="0" smtClean="0">
                <a:solidFill>
                  <a:schemeClr val="tx1"/>
                </a:solidFill>
                <a:latin typeface="メイリオ"/>
              </a:rPr>
              <a:t>1</a:t>
            </a:r>
            <a:r>
              <a:rPr lang="ja-JP" altLang="en-US" sz="2400" dirty="0" smtClean="0">
                <a:solidFill>
                  <a:schemeClr val="tx1"/>
                </a:solidFill>
                <a:latin typeface="メイリオ"/>
              </a:rPr>
              <a:t>　木津巴都希</a:t>
            </a:r>
            <a:r>
              <a:rPr lang="en-US" altLang="ja-JP" sz="2400" baseline="30000" dirty="0" smtClean="0">
                <a:solidFill>
                  <a:schemeClr val="tx1"/>
                </a:solidFill>
                <a:latin typeface="メイリオ"/>
              </a:rPr>
              <a:t>*1</a:t>
            </a:r>
            <a:r>
              <a:rPr lang="ja-JP" altLang="en-US" sz="2400" dirty="0" smtClean="0">
                <a:solidFill>
                  <a:schemeClr val="tx1"/>
                </a:solidFill>
                <a:latin typeface="メイリオ"/>
              </a:rPr>
              <a:t>　</a:t>
            </a:r>
            <a:endParaRPr lang="en-US" altLang="ja-JP" sz="2400" dirty="0" smtClean="0">
              <a:solidFill>
                <a:schemeClr val="tx1"/>
              </a:solidFill>
              <a:latin typeface="メイリオ"/>
            </a:endParaRPr>
          </a:p>
          <a:p>
            <a:r>
              <a:rPr lang="en-US" altLang="ja-JP" sz="2400" cap="none" dirty="0" smtClean="0">
                <a:solidFill>
                  <a:schemeClr val="tx1"/>
                </a:solidFill>
                <a:latin typeface="メイリオ"/>
              </a:rPr>
              <a:t>Surote Wongpaiboon</a:t>
            </a:r>
            <a:r>
              <a:rPr lang="en-US" altLang="ja-JP" sz="2400" cap="none" baseline="30000" dirty="0" smtClean="0">
                <a:solidFill>
                  <a:schemeClr val="tx1"/>
                </a:solidFill>
                <a:latin typeface="メイリオ"/>
              </a:rPr>
              <a:t>*2</a:t>
            </a:r>
            <a:r>
              <a:rPr lang="ja-JP" altLang="en-US" sz="2400" dirty="0" smtClean="0">
                <a:solidFill>
                  <a:schemeClr val="tx1"/>
                </a:solidFill>
                <a:latin typeface="メイリオ"/>
              </a:rPr>
              <a:t>　光来健一</a:t>
            </a:r>
            <a:r>
              <a:rPr lang="en-US" altLang="ja-JP" sz="2400" baseline="30000" dirty="0" smtClean="0">
                <a:solidFill>
                  <a:schemeClr val="tx1"/>
                </a:solidFill>
                <a:latin typeface="メイリオ"/>
              </a:rPr>
              <a:t>*1</a:t>
            </a:r>
          </a:p>
          <a:p>
            <a:endParaRPr lang="en-US" altLang="ja-JP" sz="2400" cap="none" dirty="0" smtClean="0">
              <a:solidFill>
                <a:schemeClr val="tx1"/>
              </a:solidFill>
              <a:latin typeface="メイリオ"/>
            </a:endParaRPr>
          </a:p>
          <a:p>
            <a:r>
              <a:rPr lang="en-US" altLang="ja-JP" sz="2400" cap="none" baseline="30000" dirty="0" smtClean="0">
                <a:solidFill>
                  <a:schemeClr val="tx1"/>
                </a:solidFill>
                <a:latin typeface="メイリオ"/>
              </a:rPr>
              <a:t>*1</a:t>
            </a:r>
            <a:r>
              <a:rPr lang="en-US" altLang="ja-JP" sz="2400" cap="none" dirty="0" smtClean="0">
                <a:solidFill>
                  <a:schemeClr val="tx1"/>
                </a:solidFill>
                <a:latin typeface="メイリオ"/>
              </a:rPr>
              <a:t> </a:t>
            </a:r>
            <a:r>
              <a:rPr lang="ja-JP" altLang="en-US" sz="2400" cap="none" dirty="0" smtClean="0">
                <a:solidFill>
                  <a:schemeClr val="tx1"/>
                </a:solidFill>
                <a:latin typeface="メイリオ"/>
              </a:rPr>
              <a:t>九州工業大学　</a:t>
            </a:r>
            <a:r>
              <a:rPr lang="en-US" altLang="ja-JP" sz="2400" cap="none" baseline="30000" dirty="0" smtClean="0">
                <a:solidFill>
                  <a:schemeClr val="tx1"/>
                </a:solidFill>
                <a:latin typeface="メイリオ"/>
              </a:rPr>
              <a:t>*2</a:t>
            </a:r>
            <a:r>
              <a:rPr lang="en-US" altLang="ja-JP" sz="2400" cap="none" dirty="0" smtClean="0">
                <a:solidFill>
                  <a:schemeClr val="tx1"/>
                </a:solidFill>
                <a:latin typeface="メイリオ"/>
              </a:rPr>
              <a:t> Kasetsart University</a:t>
            </a:r>
          </a:p>
        </p:txBody>
      </p:sp>
      <p:sp>
        <p:nvSpPr>
          <p:cNvPr id="4" name="スライド番号プレースホルダー 3"/>
          <p:cNvSpPr>
            <a:spLocks noGrp="1"/>
          </p:cNvSpPr>
          <p:nvPr>
            <p:ph type="sldNum" sz="quarter" idx="12"/>
          </p:nvPr>
        </p:nvSpPr>
        <p:spPr/>
        <p:txBody>
          <a:bodyPr/>
          <a:lstStyle/>
          <a:p>
            <a:fld id="{F38DF745-7D3F-47F4-83A3-874385CFAA69}" type="slidenum">
              <a:rPr lang="en-US" smtClean="0">
                <a:latin typeface="メイリオ"/>
                <a:ea typeface="メイリオ"/>
                <a:cs typeface="メイリオ"/>
              </a:rPr>
              <a:pPr/>
              <a:t>1</a:t>
            </a:fld>
            <a:endParaRPr lang="en-US" dirty="0">
              <a:latin typeface="メイリオ"/>
              <a:ea typeface="メイリオ"/>
              <a:cs typeface="メイリオ"/>
            </a:endParaRPr>
          </a:p>
        </p:txBody>
      </p:sp>
    </p:spTree>
    <p:extLst>
      <p:ext uri="{BB962C8B-B14F-4D97-AF65-F5344CB8AC3E}">
        <p14:creationId xmlns:p14="http://schemas.microsoft.com/office/powerpoint/2010/main" val="4193952613"/>
      </p:ext>
    </p:extLst>
  </p:cSld>
  <p:clrMapOvr>
    <a:masterClrMapping/>
  </p:clrMapOvr>
  <mc:AlternateContent xmlns:mc="http://schemas.openxmlformats.org/markup-compatibility/2006" xmlns:p14="http://schemas.microsoft.com/office/powerpoint/2010/main">
    <mc:Choice Requires="p14">
      <p:transition spd="slow" p14:dur="2000" advTm="6825"/>
    </mc:Choice>
    <mc:Fallback xmlns="">
      <p:transition xmlns:p14="http://schemas.microsoft.com/office/powerpoint/2010/main" spd="slow" advTm="6825"/>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ポストコピーにも対応</a:t>
            </a:r>
            <a:endParaRPr lang="ja-JP" altLang="en-US" dirty="0"/>
          </a:p>
        </p:txBody>
      </p:sp>
      <p:sp>
        <p:nvSpPr>
          <p:cNvPr id="3" name="コンテンツ プレースホルダー 2"/>
          <p:cNvSpPr>
            <a:spLocks noGrp="1"/>
          </p:cNvSpPr>
          <p:nvPr>
            <p:ph idx="1"/>
          </p:nvPr>
        </p:nvSpPr>
        <p:spPr/>
        <p:txBody>
          <a:bodyPr/>
          <a:lstStyle/>
          <a:p>
            <a:r>
              <a:rPr lang="ja-JP" altLang="en-US" dirty="0" smtClean="0">
                <a:solidFill>
                  <a:srgbClr val="000000"/>
                </a:solidFill>
              </a:rPr>
              <a:t>ポストコピー・マイグレーションにも適用可能</a:t>
            </a:r>
            <a:endParaRPr lang="en-US" altLang="ja-JP" dirty="0" smtClean="0">
              <a:solidFill>
                <a:srgbClr val="000000"/>
              </a:solidFill>
            </a:endParaRPr>
          </a:p>
          <a:p>
            <a:pPr lvl="1"/>
            <a:r>
              <a:rPr lang="ja-JP" altLang="en-US" dirty="0" smtClean="0">
                <a:solidFill>
                  <a:srgbClr val="000000"/>
                </a:solidFill>
              </a:rPr>
              <a:t>オンデマンド転送</a:t>
            </a:r>
            <a:endParaRPr lang="en-US" altLang="ja-JP" dirty="0" smtClean="0">
              <a:solidFill>
                <a:srgbClr val="000000"/>
              </a:solidFill>
            </a:endParaRPr>
          </a:p>
          <a:p>
            <a:pPr lvl="2"/>
            <a:r>
              <a:rPr lang="ja-JP" altLang="en-US" dirty="0" smtClean="0">
                <a:solidFill>
                  <a:srgbClr val="000000"/>
                </a:solidFill>
              </a:rPr>
              <a:t>メインホストがいっぱいの場合、使用頻度の低いメモリをサブホストへスワップアウト</a:t>
            </a:r>
            <a:endParaRPr lang="en-US" altLang="ja-JP" dirty="0" smtClean="0">
              <a:solidFill>
                <a:srgbClr val="000000"/>
              </a:solidFill>
            </a:endParaRPr>
          </a:p>
          <a:p>
            <a:pPr lvl="2"/>
            <a:r>
              <a:rPr lang="ja-JP" altLang="en-US" dirty="0" smtClean="0">
                <a:solidFill>
                  <a:srgbClr val="000000"/>
                </a:solidFill>
              </a:rPr>
              <a:t>ネットワーク・スワップと同様</a:t>
            </a:r>
            <a:endParaRPr lang="en-US" altLang="ja-JP" dirty="0" smtClean="0">
              <a:solidFill>
                <a:srgbClr val="000000"/>
              </a:solidFill>
            </a:endParaRPr>
          </a:p>
          <a:p>
            <a:pPr lvl="1"/>
            <a:r>
              <a:rPr lang="ja-JP" altLang="en-US" dirty="0" smtClean="0">
                <a:solidFill>
                  <a:srgbClr val="000000"/>
                </a:solidFill>
              </a:rPr>
              <a:t>バックグラウンド転送</a:t>
            </a:r>
            <a:endParaRPr lang="en-US" altLang="ja-JP" dirty="0" smtClean="0">
              <a:solidFill>
                <a:srgbClr val="000000"/>
              </a:solidFill>
            </a:endParaRPr>
          </a:p>
          <a:p>
            <a:pPr lvl="2"/>
            <a:r>
              <a:rPr lang="ja-JP" altLang="en-US" dirty="0" smtClean="0">
                <a:solidFill>
                  <a:srgbClr val="000000"/>
                </a:solidFill>
              </a:rPr>
              <a:t>使用頻度の低いメモリは最初からサブホストに転送</a:t>
            </a:r>
          </a:p>
        </p:txBody>
      </p:sp>
      <p:sp>
        <p:nvSpPr>
          <p:cNvPr id="4" name="スライド番号プレースホルダー 3"/>
          <p:cNvSpPr>
            <a:spLocks noGrp="1"/>
          </p:cNvSpPr>
          <p:nvPr>
            <p:ph type="sldNum" sz="quarter" idx="12"/>
          </p:nvPr>
        </p:nvSpPr>
        <p:spPr/>
        <p:txBody>
          <a:bodyPr/>
          <a:lstStyle/>
          <a:p>
            <a:fld id="{F38DF745-7D3F-47F4-83A3-874385CFAA69}" type="slidenum">
              <a:rPr lang="en-US" smtClean="0"/>
              <a:pPr/>
              <a:t>10</a:t>
            </a:fld>
            <a:endParaRPr lang="en-US"/>
          </a:p>
        </p:txBody>
      </p:sp>
      <p:grpSp>
        <p:nvGrpSpPr>
          <p:cNvPr id="6" name="図形グループ 5"/>
          <p:cNvGrpSpPr/>
          <p:nvPr/>
        </p:nvGrpSpPr>
        <p:grpSpPr>
          <a:xfrm>
            <a:off x="907219" y="4316274"/>
            <a:ext cx="7478340" cy="2323061"/>
            <a:chOff x="567548" y="4254187"/>
            <a:chExt cx="7478340" cy="2323061"/>
          </a:xfrm>
        </p:grpSpPr>
        <p:sp>
          <p:nvSpPr>
            <p:cNvPr id="7" name="角丸四角形 6"/>
            <p:cNvSpPr/>
            <p:nvPr/>
          </p:nvSpPr>
          <p:spPr>
            <a:xfrm>
              <a:off x="6163936" y="4654665"/>
              <a:ext cx="1733173" cy="1421916"/>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r>
                <a:rPr kumimoji="1" lang="en-US" altLang="en-US" dirty="0">
                  <a:latin typeface="メイリオ"/>
                  <a:ea typeface="メイリオ"/>
                  <a:cs typeface="メイリオ"/>
                </a:rPr>
                <a:t> </a:t>
              </a:r>
              <a:endParaRPr kumimoji="1" lang="en-US" altLang="ja-JP" dirty="0" smtClean="0">
                <a:latin typeface="メイリオ"/>
                <a:ea typeface="メイリオ"/>
                <a:cs typeface="メイリオ"/>
              </a:endParaRPr>
            </a:p>
            <a:p>
              <a:pPr algn="ctr"/>
              <a:endParaRPr kumimoji="1" lang="en-US" altLang="ja-JP" dirty="0">
                <a:latin typeface="メイリオ"/>
                <a:ea typeface="メイリオ"/>
                <a:cs typeface="メイリオ"/>
              </a:endParaRPr>
            </a:p>
            <a:p>
              <a:pPr algn="ctr"/>
              <a:endParaRPr kumimoji="1" lang="en-US" altLang="ja-JP" dirty="0" smtClean="0">
                <a:latin typeface="メイリオ"/>
                <a:ea typeface="メイリオ"/>
                <a:cs typeface="メイリオ"/>
              </a:endParaRPr>
            </a:p>
            <a:p>
              <a:pPr algn="ctr"/>
              <a:endParaRPr kumimoji="1" lang="en-US" altLang="ja-JP" dirty="0">
                <a:latin typeface="メイリオ"/>
                <a:ea typeface="メイリオ"/>
                <a:cs typeface="メイリオ"/>
              </a:endParaRPr>
            </a:p>
            <a:p>
              <a:pPr algn="ctr"/>
              <a:r>
                <a:rPr kumimoji="1" lang="ja-JP" altLang="en-US" dirty="0" smtClean="0">
                  <a:latin typeface="メイリオ"/>
                  <a:ea typeface="メイリオ"/>
                  <a:cs typeface="メイリオ"/>
                </a:rPr>
                <a:t>　</a:t>
              </a:r>
              <a:endParaRPr kumimoji="1" lang="ja-JP" altLang="en-US" dirty="0">
                <a:latin typeface="メイリオ"/>
                <a:ea typeface="メイリオ"/>
                <a:cs typeface="メイリオ"/>
              </a:endParaRPr>
            </a:p>
          </p:txBody>
        </p:sp>
        <p:sp>
          <p:nvSpPr>
            <p:cNvPr id="8" name="角丸四角形 7"/>
            <p:cNvSpPr/>
            <p:nvPr/>
          </p:nvSpPr>
          <p:spPr>
            <a:xfrm>
              <a:off x="567548" y="4645545"/>
              <a:ext cx="1786936" cy="1421916"/>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en-US" altLang="ja-JP" dirty="0" smtClean="0">
                <a:latin typeface="メイリオ"/>
                <a:ea typeface="メイリオ"/>
                <a:cs typeface="メイリオ"/>
              </a:endParaRPr>
            </a:p>
            <a:p>
              <a:pPr algn="ctr"/>
              <a:endParaRPr kumimoji="1" lang="en-US" altLang="ja-JP" dirty="0">
                <a:latin typeface="メイリオ"/>
                <a:ea typeface="メイリオ"/>
                <a:cs typeface="メイリオ"/>
              </a:endParaRPr>
            </a:p>
            <a:p>
              <a:pPr algn="ctr"/>
              <a:endParaRPr kumimoji="1" lang="en-US" altLang="ja-JP" dirty="0" smtClean="0">
                <a:latin typeface="メイリオ"/>
                <a:ea typeface="メイリオ"/>
                <a:cs typeface="メイリオ"/>
              </a:endParaRPr>
            </a:p>
            <a:p>
              <a:pPr algn="ctr"/>
              <a:endParaRPr kumimoji="1" lang="en-US" altLang="ja-JP" dirty="0">
                <a:latin typeface="メイリオ"/>
                <a:ea typeface="メイリオ"/>
                <a:cs typeface="メイリオ"/>
              </a:endParaRPr>
            </a:p>
            <a:p>
              <a:pPr algn="ctr"/>
              <a:endParaRPr kumimoji="1" lang="ja-JP" altLang="en-US" dirty="0">
                <a:latin typeface="メイリオ"/>
                <a:ea typeface="メイリオ"/>
                <a:cs typeface="メイリオ"/>
              </a:endParaRPr>
            </a:p>
          </p:txBody>
        </p:sp>
        <p:sp>
          <p:nvSpPr>
            <p:cNvPr id="9" name="角丸四角形 8"/>
            <p:cNvSpPr/>
            <p:nvPr/>
          </p:nvSpPr>
          <p:spPr>
            <a:xfrm>
              <a:off x="4065219" y="4659147"/>
              <a:ext cx="1677701" cy="1421916"/>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r>
                <a:rPr kumimoji="1" lang="en-US" altLang="en-US" dirty="0">
                  <a:latin typeface="メイリオ"/>
                  <a:ea typeface="メイリオ"/>
                  <a:cs typeface="メイリオ"/>
                </a:rPr>
                <a:t> </a:t>
              </a:r>
              <a:r>
                <a:rPr kumimoji="1" lang="en-US" altLang="en-US" dirty="0" smtClean="0">
                  <a:latin typeface="メイリオ"/>
                  <a:ea typeface="メイリオ"/>
                  <a:cs typeface="メイリオ"/>
                </a:rPr>
                <a:t>  </a:t>
              </a:r>
              <a:endParaRPr kumimoji="1" lang="en-US" altLang="ja-JP" dirty="0" smtClean="0">
                <a:latin typeface="メイリオ"/>
                <a:ea typeface="メイリオ"/>
                <a:cs typeface="メイリオ"/>
              </a:endParaRPr>
            </a:p>
            <a:p>
              <a:pPr algn="ctr"/>
              <a:endParaRPr kumimoji="1" lang="en-US" altLang="ja-JP" dirty="0">
                <a:latin typeface="メイリオ"/>
                <a:ea typeface="メイリオ"/>
                <a:cs typeface="メイリオ"/>
              </a:endParaRPr>
            </a:p>
            <a:p>
              <a:pPr algn="ctr"/>
              <a:endParaRPr kumimoji="1" lang="en-US" altLang="ja-JP" dirty="0" smtClean="0">
                <a:latin typeface="メイリオ"/>
                <a:ea typeface="メイリオ"/>
                <a:cs typeface="メイリオ"/>
              </a:endParaRPr>
            </a:p>
            <a:p>
              <a:pPr algn="ctr"/>
              <a:endParaRPr kumimoji="1" lang="en-US" altLang="ja-JP" dirty="0">
                <a:latin typeface="メイリオ"/>
                <a:ea typeface="メイリオ"/>
                <a:cs typeface="メイリオ"/>
              </a:endParaRPr>
            </a:p>
            <a:p>
              <a:pPr algn="ctr"/>
              <a:r>
                <a:rPr kumimoji="1" lang="ja-JP" altLang="en-US" dirty="0" smtClean="0">
                  <a:latin typeface="メイリオ"/>
                  <a:ea typeface="メイリオ"/>
                  <a:cs typeface="メイリオ"/>
                </a:rPr>
                <a:t>　</a:t>
              </a:r>
              <a:endParaRPr kumimoji="1" lang="ja-JP" altLang="en-US" dirty="0">
                <a:latin typeface="メイリオ"/>
                <a:ea typeface="メイリオ"/>
                <a:cs typeface="メイリオ"/>
              </a:endParaRPr>
            </a:p>
          </p:txBody>
        </p:sp>
        <p:sp>
          <p:nvSpPr>
            <p:cNvPr id="10" name="右矢印 9"/>
            <p:cNvSpPr/>
            <p:nvPr/>
          </p:nvSpPr>
          <p:spPr>
            <a:xfrm>
              <a:off x="2545542" y="5110787"/>
              <a:ext cx="1343012" cy="507154"/>
            </a:xfrm>
            <a:prstGeom prst="rightArrow">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sz="1400" dirty="0">
                <a:latin typeface="メイリオ"/>
                <a:ea typeface="メイリオ"/>
                <a:cs typeface="メイリオ"/>
              </a:endParaRPr>
            </a:p>
          </p:txBody>
        </p:sp>
        <p:sp>
          <p:nvSpPr>
            <p:cNvPr id="11" name="テキスト ボックス 10"/>
            <p:cNvSpPr txBox="1"/>
            <p:nvPr/>
          </p:nvSpPr>
          <p:spPr>
            <a:xfrm>
              <a:off x="2354485" y="4803010"/>
              <a:ext cx="1787446" cy="307777"/>
            </a:xfrm>
            <a:prstGeom prst="rect">
              <a:avLst/>
            </a:prstGeom>
            <a:noFill/>
          </p:spPr>
          <p:txBody>
            <a:bodyPr wrap="square" rtlCol="0">
              <a:spAutoFit/>
            </a:bodyPr>
            <a:lstStyle/>
            <a:p>
              <a:r>
                <a:rPr kumimoji="1" lang="ja-JP" altLang="en-US" sz="1400" dirty="0" smtClean="0">
                  <a:latin typeface="メイリオ"/>
                  <a:ea typeface="メイリオ"/>
                  <a:cs typeface="メイリオ"/>
                </a:rPr>
                <a:t>マイグレーション</a:t>
              </a:r>
              <a:endParaRPr kumimoji="1" lang="ja-JP" altLang="en-US" sz="1400" dirty="0">
                <a:latin typeface="メイリオ"/>
                <a:ea typeface="メイリオ"/>
                <a:cs typeface="メイリオ"/>
              </a:endParaRPr>
            </a:p>
          </p:txBody>
        </p:sp>
        <p:sp>
          <p:nvSpPr>
            <p:cNvPr id="12" name="角丸四角形 11"/>
            <p:cNvSpPr/>
            <p:nvPr/>
          </p:nvSpPr>
          <p:spPr>
            <a:xfrm>
              <a:off x="792318" y="5262081"/>
              <a:ext cx="1343690" cy="650053"/>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dirty="0" smtClean="0">
                  <a:latin typeface="メイリオ"/>
                  <a:ea typeface="メイリオ"/>
                  <a:cs typeface="メイリオ"/>
                </a:rPr>
                <a:t>メモリ</a:t>
              </a:r>
              <a:endParaRPr kumimoji="1" lang="ja-JP" altLang="en-US" dirty="0">
                <a:latin typeface="メイリオ"/>
                <a:ea typeface="メイリオ"/>
                <a:cs typeface="メイリオ"/>
              </a:endParaRPr>
            </a:p>
          </p:txBody>
        </p:sp>
        <p:sp>
          <p:nvSpPr>
            <p:cNvPr id="13" name="テキスト ボックス 12"/>
            <p:cNvSpPr txBox="1"/>
            <p:nvPr/>
          </p:nvSpPr>
          <p:spPr>
            <a:xfrm>
              <a:off x="769840" y="4256698"/>
              <a:ext cx="1569660" cy="369332"/>
            </a:xfrm>
            <a:prstGeom prst="rect">
              <a:avLst/>
            </a:prstGeom>
            <a:noFill/>
          </p:spPr>
          <p:txBody>
            <a:bodyPr wrap="none" rtlCol="0">
              <a:spAutoFit/>
            </a:bodyPr>
            <a:lstStyle/>
            <a:p>
              <a:r>
                <a:rPr kumimoji="1" lang="ja-JP" altLang="en-US" dirty="0" smtClean="0">
                  <a:latin typeface="メイリオ"/>
                  <a:ea typeface="メイリオ"/>
                  <a:cs typeface="メイリオ"/>
                </a:rPr>
                <a:t>移送元ホスト</a:t>
              </a:r>
              <a:endParaRPr kumimoji="1" lang="ja-JP" altLang="en-US" dirty="0">
                <a:latin typeface="メイリオ"/>
                <a:ea typeface="メイリオ"/>
                <a:cs typeface="メイリオ"/>
              </a:endParaRPr>
            </a:p>
          </p:txBody>
        </p:sp>
        <p:sp>
          <p:nvSpPr>
            <p:cNvPr id="14" name="テキスト ボックス 13"/>
            <p:cNvSpPr txBox="1"/>
            <p:nvPr/>
          </p:nvSpPr>
          <p:spPr>
            <a:xfrm>
              <a:off x="3888554" y="4256698"/>
              <a:ext cx="2262158" cy="369332"/>
            </a:xfrm>
            <a:prstGeom prst="rect">
              <a:avLst/>
            </a:prstGeom>
            <a:noFill/>
          </p:spPr>
          <p:txBody>
            <a:bodyPr wrap="none" rtlCol="0">
              <a:spAutoFit/>
            </a:bodyPr>
            <a:lstStyle/>
            <a:p>
              <a:r>
                <a:rPr kumimoji="1" lang="ja-JP" altLang="en-US" dirty="0" smtClean="0">
                  <a:latin typeface="メイリオ"/>
                  <a:ea typeface="メイリオ"/>
                  <a:cs typeface="メイリオ"/>
                </a:rPr>
                <a:t>移送先メインホスト</a:t>
              </a:r>
              <a:endParaRPr kumimoji="1" lang="ja-JP" altLang="en-US" dirty="0">
                <a:latin typeface="メイリオ"/>
                <a:ea typeface="メイリオ"/>
                <a:cs typeface="メイリオ"/>
              </a:endParaRPr>
            </a:p>
          </p:txBody>
        </p:sp>
        <p:sp>
          <p:nvSpPr>
            <p:cNvPr id="15" name="角丸四角形 14"/>
            <p:cNvSpPr/>
            <p:nvPr/>
          </p:nvSpPr>
          <p:spPr>
            <a:xfrm>
              <a:off x="6375842" y="4984063"/>
              <a:ext cx="1362856" cy="810036"/>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en-US" altLang="ja-JP" sz="1400" dirty="0" smtClean="0">
                  <a:latin typeface="メイリオ"/>
                  <a:ea typeface="メイリオ"/>
                  <a:cs typeface="メイリオ"/>
                </a:rPr>
                <a:t>VM</a:t>
              </a:r>
              <a:r>
                <a:rPr kumimoji="1" lang="ja-JP" altLang="en-US" sz="1400" dirty="0" smtClean="0">
                  <a:latin typeface="メイリオ"/>
                  <a:ea typeface="メイリオ"/>
                  <a:cs typeface="メイリオ"/>
                </a:rPr>
                <a:t>のメモリの一部</a:t>
              </a:r>
              <a:endParaRPr kumimoji="1" lang="ja-JP" altLang="en-US" sz="1400" dirty="0">
                <a:latin typeface="メイリオ"/>
                <a:ea typeface="メイリオ"/>
                <a:cs typeface="メイリオ"/>
              </a:endParaRPr>
            </a:p>
          </p:txBody>
        </p:sp>
        <p:sp>
          <p:nvSpPr>
            <p:cNvPr id="16" name="テキスト ボックス 15"/>
            <p:cNvSpPr txBox="1"/>
            <p:nvPr/>
          </p:nvSpPr>
          <p:spPr>
            <a:xfrm>
              <a:off x="6014563" y="4254187"/>
              <a:ext cx="2031325" cy="369332"/>
            </a:xfrm>
            <a:prstGeom prst="rect">
              <a:avLst/>
            </a:prstGeom>
            <a:noFill/>
          </p:spPr>
          <p:txBody>
            <a:bodyPr wrap="none" rtlCol="0">
              <a:spAutoFit/>
            </a:bodyPr>
            <a:lstStyle/>
            <a:p>
              <a:r>
                <a:rPr kumimoji="1" lang="ja-JP" altLang="en-US" dirty="0" smtClean="0">
                  <a:latin typeface="メイリオ"/>
                  <a:ea typeface="メイリオ"/>
                  <a:cs typeface="メイリオ"/>
                </a:rPr>
                <a:t>移送先サブホスト</a:t>
              </a:r>
              <a:endParaRPr kumimoji="1" lang="ja-JP" altLang="en-US" dirty="0">
                <a:latin typeface="メイリオ"/>
                <a:ea typeface="メイリオ"/>
                <a:cs typeface="メイリオ"/>
              </a:endParaRPr>
            </a:p>
          </p:txBody>
        </p:sp>
        <p:sp>
          <p:nvSpPr>
            <p:cNvPr id="17" name="右カーブ矢印 16"/>
            <p:cNvSpPr/>
            <p:nvPr/>
          </p:nvSpPr>
          <p:spPr>
            <a:xfrm rot="16033653">
              <a:off x="4024276" y="3688077"/>
              <a:ext cx="771664" cy="5006677"/>
            </a:xfrm>
            <a:prstGeom prst="curvedRightArrow">
              <a:avLst>
                <a:gd name="adj1" fmla="val 33584"/>
                <a:gd name="adj2" fmla="val 84432"/>
                <a:gd name="adj3" fmla="val 41381"/>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solidFill>
                  <a:schemeClr val="tx1"/>
                </a:solidFill>
                <a:latin typeface="メイリオ"/>
                <a:ea typeface="メイリオ"/>
                <a:cs typeface="メイリオ"/>
              </a:endParaRPr>
            </a:p>
          </p:txBody>
        </p:sp>
        <p:sp>
          <p:nvSpPr>
            <p:cNvPr id="18" name="テキスト ボックス 17"/>
            <p:cNvSpPr txBox="1"/>
            <p:nvPr/>
          </p:nvSpPr>
          <p:spPr>
            <a:xfrm>
              <a:off x="3283502" y="6230970"/>
              <a:ext cx="2203547" cy="307777"/>
            </a:xfrm>
            <a:prstGeom prst="rect">
              <a:avLst/>
            </a:prstGeom>
            <a:noFill/>
          </p:spPr>
          <p:txBody>
            <a:bodyPr wrap="square" rtlCol="0">
              <a:spAutoFit/>
            </a:bodyPr>
            <a:lstStyle/>
            <a:p>
              <a:r>
                <a:rPr kumimoji="1" lang="ja-JP" altLang="en-US" sz="1400" dirty="0" smtClean="0">
                  <a:solidFill>
                    <a:srgbClr val="000000"/>
                  </a:solidFill>
                  <a:latin typeface="メイリオ"/>
                  <a:ea typeface="メイリオ"/>
                  <a:cs typeface="メイリオ"/>
                </a:rPr>
                <a:t>バックグラウンド転送</a:t>
              </a:r>
              <a:endParaRPr kumimoji="1" lang="ja-JP" altLang="en-US" sz="1400" dirty="0">
                <a:solidFill>
                  <a:srgbClr val="000000"/>
                </a:solidFill>
                <a:latin typeface="メイリオ"/>
                <a:ea typeface="メイリオ"/>
                <a:cs typeface="メイリオ"/>
              </a:endParaRPr>
            </a:p>
          </p:txBody>
        </p:sp>
        <p:sp>
          <p:nvSpPr>
            <p:cNvPr id="19" name="角丸四角形 18"/>
            <p:cNvSpPr/>
            <p:nvPr/>
          </p:nvSpPr>
          <p:spPr>
            <a:xfrm>
              <a:off x="787372" y="4780616"/>
              <a:ext cx="1343690" cy="366938"/>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ja-JP" dirty="0" smtClean="0">
                  <a:latin typeface="メイリオ"/>
                  <a:ea typeface="メイリオ"/>
                  <a:cs typeface="メイリオ"/>
                </a:rPr>
                <a:t>V</a:t>
              </a:r>
              <a:r>
                <a:rPr kumimoji="1" lang="en-US" altLang="ja-JP" dirty="0" smtClean="0">
                  <a:latin typeface="メイリオ"/>
                  <a:ea typeface="メイリオ"/>
                  <a:cs typeface="メイリオ"/>
                </a:rPr>
                <a:t>M</a:t>
              </a:r>
              <a:endParaRPr kumimoji="1" lang="ja-JP" altLang="en-US" dirty="0">
                <a:latin typeface="メイリオ"/>
                <a:ea typeface="メイリオ"/>
                <a:cs typeface="メイリオ"/>
              </a:endParaRPr>
            </a:p>
          </p:txBody>
        </p:sp>
        <p:sp>
          <p:nvSpPr>
            <p:cNvPr id="20" name="角丸四角形 19"/>
            <p:cNvSpPr/>
            <p:nvPr/>
          </p:nvSpPr>
          <p:spPr>
            <a:xfrm>
              <a:off x="4221439" y="4816477"/>
              <a:ext cx="1343690" cy="366938"/>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ja-JP" dirty="0" smtClean="0">
                  <a:latin typeface="メイリオ"/>
                  <a:ea typeface="メイリオ"/>
                  <a:cs typeface="メイリオ"/>
                </a:rPr>
                <a:t>V</a:t>
              </a:r>
              <a:r>
                <a:rPr kumimoji="1" lang="en-US" altLang="ja-JP" dirty="0" smtClean="0">
                  <a:latin typeface="メイリオ"/>
                  <a:ea typeface="メイリオ"/>
                  <a:cs typeface="メイリオ"/>
                </a:rPr>
                <a:t>M</a:t>
              </a:r>
              <a:endParaRPr kumimoji="1" lang="ja-JP" altLang="en-US" dirty="0">
                <a:latin typeface="メイリオ"/>
                <a:ea typeface="メイリオ"/>
                <a:cs typeface="メイリオ"/>
              </a:endParaRPr>
            </a:p>
          </p:txBody>
        </p:sp>
        <p:sp>
          <p:nvSpPr>
            <p:cNvPr id="21" name="角丸四角形 20"/>
            <p:cNvSpPr/>
            <p:nvPr/>
          </p:nvSpPr>
          <p:spPr>
            <a:xfrm>
              <a:off x="4210200" y="5342910"/>
              <a:ext cx="1343690" cy="488395"/>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dirty="0" smtClean="0">
                  <a:latin typeface="メイリオ"/>
                  <a:ea typeface="メイリオ"/>
                  <a:cs typeface="メイリオ"/>
                </a:rPr>
                <a:t>メモリ</a:t>
              </a:r>
              <a:endParaRPr kumimoji="1" lang="ja-JP" altLang="en-US" dirty="0">
                <a:latin typeface="メイリオ"/>
                <a:ea typeface="メイリオ"/>
                <a:cs typeface="メイリオ"/>
              </a:endParaRPr>
            </a:p>
          </p:txBody>
        </p:sp>
        <p:sp>
          <p:nvSpPr>
            <p:cNvPr id="22" name="右カーブ矢印 21"/>
            <p:cNvSpPr/>
            <p:nvPr/>
          </p:nvSpPr>
          <p:spPr>
            <a:xfrm rot="16033653">
              <a:off x="3295687" y="4542951"/>
              <a:ext cx="422198" cy="2999858"/>
            </a:xfrm>
            <a:prstGeom prst="curvedRightArrow">
              <a:avLst>
                <a:gd name="adj1" fmla="val 33584"/>
                <a:gd name="adj2" fmla="val 84432"/>
                <a:gd name="adj3" fmla="val 41381"/>
              </a:avLst>
            </a:prstGeom>
            <a:solidFill>
              <a:srgbClr val="FF0000"/>
            </a:solidFill>
            <a:ln>
              <a:solidFill>
                <a:srgbClr val="FF0000"/>
              </a:solid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solidFill>
                  <a:schemeClr val="tx1"/>
                </a:solidFill>
                <a:latin typeface="メイリオ"/>
                <a:ea typeface="メイリオ"/>
                <a:cs typeface="メイリオ"/>
              </a:endParaRPr>
            </a:p>
          </p:txBody>
        </p:sp>
        <p:sp>
          <p:nvSpPr>
            <p:cNvPr id="24" name="テキスト ボックス 23"/>
            <p:cNvSpPr txBox="1"/>
            <p:nvPr/>
          </p:nvSpPr>
          <p:spPr>
            <a:xfrm>
              <a:off x="2448060" y="5822578"/>
              <a:ext cx="1787447" cy="307777"/>
            </a:xfrm>
            <a:prstGeom prst="rect">
              <a:avLst/>
            </a:prstGeom>
            <a:noFill/>
          </p:spPr>
          <p:txBody>
            <a:bodyPr wrap="square" rtlCol="0">
              <a:spAutoFit/>
            </a:bodyPr>
            <a:lstStyle/>
            <a:p>
              <a:r>
                <a:rPr kumimoji="1" lang="ja-JP" altLang="en-US" sz="1400" dirty="0" smtClean="0">
                  <a:solidFill>
                    <a:srgbClr val="000000"/>
                  </a:solidFill>
                  <a:latin typeface="メイリオ"/>
                  <a:ea typeface="メイリオ"/>
                  <a:cs typeface="メイリオ"/>
                </a:rPr>
                <a:t>オンデマンド転送</a:t>
              </a:r>
              <a:endParaRPr kumimoji="1" lang="ja-JP" altLang="en-US" sz="1400" dirty="0">
                <a:solidFill>
                  <a:srgbClr val="000000"/>
                </a:solidFill>
                <a:latin typeface="メイリオ"/>
                <a:ea typeface="メイリオ"/>
                <a:cs typeface="メイリオ"/>
              </a:endParaRPr>
            </a:p>
          </p:txBody>
        </p:sp>
      </p:grpSp>
      <p:sp>
        <p:nvSpPr>
          <p:cNvPr id="23" name="左右矢印 22"/>
          <p:cNvSpPr/>
          <p:nvPr/>
        </p:nvSpPr>
        <p:spPr>
          <a:xfrm>
            <a:off x="5893520" y="5640033"/>
            <a:ext cx="821952" cy="206989"/>
          </a:xfrm>
          <a:prstGeom prst="leftRigh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1146724865"/>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mtClean="0"/>
              <a:t>N</a:t>
            </a:r>
            <a:r>
              <a:rPr lang="ja-JP" altLang="en-US" smtClean="0"/>
              <a:t>対</a:t>
            </a:r>
            <a:r>
              <a:rPr lang="en-US" altLang="ja-JP" smtClean="0"/>
              <a:t>1 </a:t>
            </a:r>
            <a:r>
              <a:rPr lang="ja-JP" altLang="en-US" smtClean="0"/>
              <a:t>マイグレーション</a:t>
            </a:r>
            <a:endParaRPr lang="ja-JP" altLang="en-US" dirty="0"/>
          </a:p>
        </p:txBody>
      </p:sp>
      <p:sp>
        <p:nvSpPr>
          <p:cNvPr id="3" name="コンテンツ プレースホルダー 2"/>
          <p:cNvSpPr>
            <a:spLocks noGrp="1"/>
          </p:cNvSpPr>
          <p:nvPr>
            <p:ph idx="1"/>
          </p:nvPr>
        </p:nvSpPr>
        <p:spPr/>
        <p:txBody>
          <a:bodyPr/>
          <a:lstStyle/>
          <a:p>
            <a:r>
              <a:rPr lang="ja-JP" altLang="en-US" dirty="0" smtClean="0">
                <a:solidFill>
                  <a:srgbClr val="000000"/>
                </a:solidFill>
              </a:rPr>
              <a:t>複数ホストにまたがる</a:t>
            </a:r>
            <a:r>
              <a:rPr lang="en-US" altLang="ja-JP" dirty="0" smtClean="0">
                <a:solidFill>
                  <a:srgbClr val="000000"/>
                </a:solidFill>
              </a:rPr>
              <a:t>VM</a:t>
            </a:r>
            <a:r>
              <a:rPr lang="ja-JP" altLang="en-US" dirty="0" smtClean="0">
                <a:solidFill>
                  <a:srgbClr val="000000"/>
                </a:solidFill>
              </a:rPr>
              <a:t>を</a:t>
            </a:r>
            <a:r>
              <a:rPr lang="en-US" altLang="ja-JP" dirty="0" smtClean="0">
                <a:solidFill>
                  <a:srgbClr val="000000"/>
                </a:solidFill>
              </a:rPr>
              <a:t>1</a:t>
            </a:r>
            <a:r>
              <a:rPr lang="ja-JP" altLang="en-US" dirty="0" smtClean="0">
                <a:solidFill>
                  <a:srgbClr val="000000"/>
                </a:solidFill>
              </a:rPr>
              <a:t>台のホストにマイグレーション</a:t>
            </a:r>
            <a:endParaRPr lang="en-US" altLang="ja-JP" dirty="0" smtClean="0">
              <a:solidFill>
                <a:srgbClr val="000000"/>
              </a:solidFill>
            </a:endParaRPr>
          </a:p>
          <a:p>
            <a:pPr lvl="1"/>
            <a:r>
              <a:rPr lang="ja-JP" altLang="en-US" dirty="0" smtClean="0">
                <a:solidFill>
                  <a:srgbClr val="000000"/>
                </a:solidFill>
              </a:rPr>
              <a:t>元のホストのメンテナンス終了後など</a:t>
            </a:r>
            <a:endParaRPr lang="en-US" altLang="ja-JP" dirty="0" smtClean="0">
              <a:solidFill>
                <a:srgbClr val="000000"/>
              </a:solidFill>
            </a:endParaRPr>
          </a:p>
          <a:p>
            <a:pPr lvl="1"/>
            <a:r>
              <a:rPr lang="ja-JP" altLang="en-US" dirty="0" smtClean="0">
                <a:solidFill>
                  <a:srgbClr val="000000"/>
                </a:solidFill>
              </a:rPr>
              <a:t>メインホストとサブホストのメモリをそれぞれ転送</a:t>
            </a:r>
            <a:endParaRPr lang="en-US" altLang="ja-JP" dirty="0" smtClean="0">
              <a:solidFill>
                <a:srgbClr val="000000"/>
              </a:solidFill>
            </a:endParaRPr>
          </a:p>
          <a:p>
            <a:pPr lvl="2"/>
            <a:r>
              <a:rPr lang="ja-JP" altLang="en-US" dirty="0" smtClean="0">
                <a:solidFill>
                  <a:srgbClr val="000000"/>
                </a:solidFill>
              </a:rPr>
              <a:t>マイグレーション中にスワップイン・スワップアウトされたメモリは、未転送の場合と書き換えられた場合のみ転送</a:t>
            </a:r>
            <a:endParaRPr lang="en-US" altLang="ja-JP" dirty="0" smtClean="0">
              <a:solidFill>
                <a:srgbClr val="000000"/>
              </a:solidFill>
            </a:endParaRPr>
          </a:p>
        </p:txBody>
      </p:sp>
      <p:sp>
        <p:nvSpPr>
          <p:cNvPr id="4" name="スライド番号プレースホルダー 3"/>
          <p:cNvSpPr>
            <a:spLocks noGrp="1"/>
          </p:cNvSpPr>
          <p:nvPr>
            <p:ph type="sldNum" sz="quarter" idx="12"/>
          </p:nvPr>
        </p:nvSpPr>
        <p:spPr/>
        <p:txBody>
          <a:bodyPr/>
          <a:lstStyle/>
          <a:p>
            <a:fld id="{F38DF745-7D3F-47F4-83A3-874385CFAA69}" type="slidenum">
              <a:rPr lang="en-US" smtClean="0"/>
              <a:pPr/>
              <a:t>11</a:t>
            </a:fld>
            <a:endParaRPr lang="en-US"/>
          </a:p>
        </p:txBody>
      </p:sp>
      <p:grpSp>
        <p:nvGrpSpPr>
          <p:cNvPr id="24" name="図形グループ 23"/>
          <p:cNvGrpSpPr/>
          <p:nvPr/>
        </p:nvGrpSpPr>
        <p:grpSpPr>
          <a:xfrm>
            <a:off x="1005255" y="4104552"/>
            <a:ext cx="7133491" cy="2484348"/>
            <a:chOff x="792318" y="4286147"/>
            <a:chExt cx="7133491" cy="2484348"/>
          </a:xfrm>
        </p:grpSpPr>
        <p:sp>
          <p:nvSpPr>
            <p:cNvPr id="9" name="角丸四角形 8"/>
            <p:cNvSpPr/>
            <p:nvPr/>
          </p:nvSpPr>
          <p:spPr>
            <a:xfrm>
              <a:off x="792318" y="4742264"/>
              <a:ext cx="1733173" cy="1421916"/>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r>
                <a:rPr kumimoji="1" lang="en-US" altLang="en-US" dirty="0">
                  <a:latin typeface="メイリオ"/>
                  <a:ea typeface="メイリオ"/>
                  <a:cs typeface="メイリオ"/>
                </a:rPr>
                <a:t> </a:t>
              </a:r>
              <a:endParaRPr kumimoji="1" lang="en-US" altLang="ja-JP" dirty="0">
                <a:latin typeface="メイリオ"/>
                <a:ea typeface="メイリオ"/>
                <a:cs typeface="メイリオ"/>
              </a:endParaRPr>
            </a:p>
            <a:p>
              <a:pPr algn="ctr"/>
              <a:endParaRPr kumimoji="1" lang="en-US" altLang="ja-JP" dirty="0" smtClean="0">
                <a:latin typeface="メイリオ"/>
                <a:ea typeface="メイリオ"/>
                <a:cs typeface="メイリオ"/>
              </a:endParaRPr>
            </a:p>
            <a:p>
              <a:pPr algn="ctr"/>
              <a:endParaRPr kumimoji="1" lang="en-US" altLang="ja-JP" dirty="0">
                <a:latin typeface="メイリオ"/>
                <a:ea typeface="メイリオ"/>
                <a:cs typeface="メイリオ"/>
              </a:endParaRPr>
            </a:p>
            <a:p>
              <a:pPr algn="ctr"/>
              <a:r>
                <a:rPr kumimoji="1" lang="ja-JP" altLang="en-US" dirty="0" smtClean="0">
                  <a:latin typeface="メイリオ"/>
                  <a:ea typeface="メイリオ"/>
                  <a:cs typeface="メイリオ"/>
                </a:rPr>
                <a:t>　</a:t>
              </a:r>
              <a:endParaRPr kumimoji="1" lang="ja-JP" altLang="en-US" dirty="0">
                <a:latin typeface="メイリオ"/>
                <a:ea typeface="メイリオ"/>
                <a:cs typeface="メイリオ"/>
              </a:endParaRPr>
            </a:p>
          </p:txBody>
        </p:sp>
        <p:sp>
          <p:nvSpPr>
            <p:cNvPr id="10" name="角丸四角形 9"/>
            <p:cNvSpPr/>
            <p:nvPr/>
          </p:nvSpPr>
          <p:spPr>
            <a:xfrm>
              <a:off x="2746189" y="4747563"/>
              <a:ext cx="1668932" cy="1376088"/>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en-US" altLang="ja-JP" dirty="0" smtClean="0">
                <a:latin typeface="メイリオ"/>
                <a:ea typeface="メイリオ"/>
                <a:cs typeface="メイリオ"/>
              </a:endParaRPr>
            </a:p>
            <a:p>
              <a:pPr algn="ctr"/>
              <a:endParaRPr kumimoji="1" lang="en-US" altLang="ja-JP" dirty="0">
                <a:latin typeface="メイリオ"/>
                <a:ea typeface="メイリオ"/>
                <a:cs typeface="メイリオ"/>
              </a:endParaRPr>
            </a:p>
            <a:p>
              <a:pPr algn="ctr"/>
              <a:endParaRPr kumimoji="1" lang="en-US" altLang="ja-JP" dirty="0" smtClean="0">
                <a:latin typeface="メイリオ"/>
                <a:ea typeface="メイリオ"/>
                <a:cs typeface="メイリオ"/>
              </a:endParaRPr>
            </a:p>
            <a:p>
              <a:pPr algn="ctr"/>
              <a:endParaRPr kumimoji="1" lang="en-US" altLang="ja-JP" dirty="0">
                <a:latin typeface="メイリオ"/>
                <a:ea typeface="メイリオ"/>
                <a:cs typeface="メイリオ"/>
              </a:endParaRPr>
            </a:p>
            <a:p>
              <a:pPr algn="ctr"/>
              <a:endParaRPr kumimoji="1" lang="ja-JP" altLang="en-US" dirty="0">
                <a:latin typeface="メイリオ"/>
                <a:ea typeface="メイリオ"/>
                <a:cs typeface="メイリオ"/>
              </a:endParaRPr>
            </a:p>
          </p:txBody>
        </p:sp>
        <p:sp>
          <p:nvSpPr>
            <p:cNvPr id="11" name="角丸四角形 10"/>
            <p:cNvSpPr/>
            <p:nvPr/>
          </p:nvSpPr>
          <p:spPr>
            <a:xfrm>
              <a:off x="6081631" y="4663393"/>
              <a:ext cx="1844178" cy="1480833"/>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r>
                <a:rPr kumimoji="1" lang="en-US" altLang="en-US" dirty="0">
                  <a:latin typeface="メイリオ"/>
                  <a:ea typeface="メイリオ"/>
                  <a:cs typeface="メイリオ"/>
                </a:rPr>
                <a:t> </a:t>
              </a:r>
              <a:r>
                <a:rPr kumimoji="1" lang="en-US" altLang="en-US" dirty="0" smtClean="0">
                  <a:latin typeface="メイリオ"/>
                  <a:ea typeface="メイリオ"/>
                  <a:cs typeface="メイリオ"/>
                </a:rPr>
                <a:t> </a:t>
              </a:r>
              <a:r>
                <a:rPr kumimoji="1" lang="ja-JP" altLang="en-US" dirty="0" smtClean="0">
                  <a:latin typeface="メイリオ"/>
                  <a:ea typeface="メイリオ"/>
                  <a:cs typeface="メイリオ"/>
                </a:rPr>
                <a:t> </a:t>
              </a:r>
              <a:r>
                <a:rPr kumimoji="1" lang="en-US" altLang="en-US" dirty="0" smtClean="0">
                  <a:latin typeface="メイリオ"/>
                  <a:ea typeface="メイリオ"/>
                  <a:cs typeface="メイリオ"/>
                </a:rPr>
                <a:t> </a:t>
              </a:r>
              <a:endParaRPr kumimoji="1" lang="en-US" altLang="ja-JP" dirty="0" smtClean="0">
                <a:latin typeface="メイリオ"/>
                <a:ea typeface="メイリオ"/>
                <a:cs typeface="メイリオ"/>
              </a:endParaRPr>
            </a:p>
            <a:p>
              <a:pPr algn="ctr"/>
              <a:endParaRPr kumimoji="1" lang="en-US" altLang="ja-JP" dirty="0">
                <a:latin typeface="メイリオ"/>
                <a:ea typeface="メイリオ"/>
                <a:cs typeface="メイリオ"/>
              </a:endParaRPr>
            </a:p>
            <a:p>
              <a:pPr algn="ctr"/>
              <a:endParaRPr kumimoji="1" lang="en-US" altLang="ja-JP" dirty="0" smtClean="0">
                <a:latin typeface="メイリオ"/>
                <a:ea typeface="メイリオ"/>
                <a:cs typeface="メイリオ"/>
              </a:endParaRPr>
            </a:p>
            <a:p>
              <a:pPr algn="ctr"/>
              <a:endParaRPr kumimoji="1" lang="en-US" altLang="ja-JP" dirty="0">
                <a:latin typeface="メイリオ"/>
                <a:ea typeface="メイリオ"/>
                <a:cs typeface="メイリオ"/>
              </a:endParaRPr>
            </a:p>
            <a:p>
              <a:pPr algn="ctr"/>
              <a:r>
                <a:rPr kumimoji="1" lang="ja-JP" altLang="en-US" dirty="0" smtClean="0">
                  <a:latin typeface="メイリオ"/>
                  <a:ea typeface="メイリオ"/>
                  <a:cs typeface="メイリオ"/>
                </a:rPr>
                <a:t>　</a:t>
              </a:r>
              <a:endParaRPr kumimoji="1" lang="ja-JP" altLang="en-US" dirty="0">
                <a:latin typeface="メイリオ"/>
                <a:ea typeface="メイリオ"/>
                <a:cs typeface="メイリオ"/>
              </a:endParaRPr>
            </a:p>
          </p:txBody>
        </p:sp>
        <p:sp>
          <p:nvSpPr>
            <p:cNvPr id="12" name="右矢印 11"/>
            <p:cNvSpPr/>
            <p:nvPr/>
          </p:nvSpPr>
          <p:spPr>
            <a:xfrm>
              <a:off x="4685579" y="5298590"/>
              <a:ext cx="1343012" cy="507154"/>
            </a:xfrm>
            <a:prstGeom prst="right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sz="1400" dirty="0">
                <a:latin typeface="メイリオ"/>
                <a:ea typeface="メイリオ"/>
                <a:cs typeface="メイリオ"/>
              </a:endParaRPr>
            </a:p>
          </p:txBody>
        </p:sp>
        <p:sp>
          <p:nvSpPr>
            <p:cNvPr id="13" name="テキスト ボックス 12"/>
            <p:cNvSpPr txBox="1"/>
            <p:nvPr/>
          </p:nvSpPr>
          <p:spPr>
            <a:xfrm>
              <a:off x="4455226" y="5021715"/>
              <a:ext cx="1655252" cy="307777"/>
            </a:xfrm>
            <a:prstGeom prst="rect">
              <a:avLst/>
            </a:prstGeom>
            <a:noFill/>
          </p:spPr>
          <p:txBody>
            <a:bodyPr wrap="square" rtlCol="0">
              <a:spAutoFit/>
            </a:bodyPr>
            <a:lstStyle/>
            <a:p>
              <a:r>
                <a:rPr kumimoji="1" lang="ja-JP" altLang="en-US" sz="1400" dirty="0" smtClean="0">
                  <a:latin typeface="メイリオ"/>
                  <a:ea typeface="メイリオ"/>
                  <a:cs typeface="メイリオ"/>
                </a:rPr>
                <a:t>マイグレーション</a:t>
              </a:r>
              <a:endParaRPr kumimoji="1" lang="ja-JP" altLang="en-US" sz="1400" dirty="0">
                <a:latin typeface="メイリオ"/>
                <a:ea typeface="メイリオ"/>
                <a:cs typeface="メイリオ"/>
              </a:endParaRPr>
            </a:p>
          </p:txBody>
        </p:sp>
        <p:sp>
          <p:nvSpPr>
            <p:cNvPr id="14" name="角丸四角形 13"/>
            <p:cNvSpPr/>
            <p:nvPr/>
          </p:nvSpPr>
          <p:spPr>
            <a:xfrm>
              <a:off x="2914764" y="5444052"/>
              <a:ext cx="1343690" cy="488395"/>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dirty="0" smtClean="0">
                  <a:latin typeface="メイリオ"/>
                  <a:ea typeface="メイリオ"/>
                  <a:cs typeface="メイリオ"/>
                </a:rPr>
                <a:t>メモリ</a:t>
              </a:r>
              <a:endParaRPr kumimoji="1" lang="ja-JP" altLang="en-US" dirty="0">
                <a:latin typeface="メイリオ"/>
                <a:ea typeface="メイリオ"/>
                <a:cs typeface="メイリオ"/>
              </a:endParaRPr>
            </a:p>
          </p:txBody>
        </p:sp>
        <p:sp>
          <p:nvSpPr>
            <p:cNvPr id="15" name="テキスト ボックス 14"/>
            <p:cNvSpPr txBox="1"/>
            <p:nvPr/>
          </p:nvSpPr>
          <p:spPr>
            <a:xfrm>
              <a:off x="2692035" y="4425268"/>
              <a:ext cx="2031325" cy="338554"/>
            </a:xfrm>
            <a:prstGeom prst="rect">
              <a:avLst/>
            </a:prstGeom>
            <a:noFill/>
          </p:spPr>
          <p:txBody>
            <a:bodyPr wrap="none" rtlCol="0">
              <a:spAutoFit/>
            </a:bodyPr>
            <a:lstStyle/>
            <a:p>
              <a:r>
                <a:rPr kumimoji="1" lang="ja-JP" altLang="en-US" sz="1600" dirty="0" smtClean="0">
                  <a:latin typeface="メイリオ"/>
                  <a:ea typeface="メイリオ"/>
                  <a:cs typeface="メイリオ"/>
                </a:rPr>
                <a:t>移送元メインホスト</a:t>
              </a:r>
              <a:endParaRPr kumimoji="1" lang="ja-JP" altLang="en-US" sz="1600" dirty="0">
                <a:latin typeface="メイリオ"/>
                <a:ea typeface="メイリオ"/>
                <a:cs typeface="メイリオ"/>
              </a:endParaRPr>
            </a:p>
          </p:txBody>
        </p:sp>
        <p:sp>
          <p:nvSpPr>
            <p:cNvPr id="16" name="テキスト ボックス 15"/>
            <p:cNvSpPr txBox="1"/>
            <p:nvPr/>
          </p:nvSpPr>
          <p:spPr>
            <a:xfrm>
              <a:off x="6267414" y="4286147"/>
              <a:ext cx="1569660" cy="369332"/>
            </a:xfrm>
            <a:prstGeom prst="rect">
              <a:avLst/>
            </a:prstGeom>
            <a:noFill/>
          </p:spPr>
          <p:txBody>
            <a:bodyPr wrap="none" rtlCol="0">
              <a:spAutoFit/>
            </a:bodyPr>
            <a:lstStyle/>
            <a:p>
              <a:r>
                <a:rPr kumimoji="1" lang="ja-JP" altLang="en-US" dirty="0" smtClean="0">
                  <a:latin typeface="メイリオ"/>
                  <a:ea typeface="メイリオ"/>
                  <a:cs typeface="メイリオ"/>
                </a:rPr>
                <a:t>移送先ホスト</a:t>
              </a:r>
              <a:endParaRPr kumimoji="1" lang="ja-JP" altLang="en-US" dirty="0">
                <a:latin typeface="メイリオ"/>
                <a:ea typeface="メイリオ"/>
                <a:cs typeface="メイリオ"/>
              </a:endParaRPr>
            </a:p>
          </p:txBody>
        </p:sp>
        <p:sp>
          <p:nvSpPr>
            <p:cNvPr id="18" name="テキスト ボックス 17"/>
            <p:cNvSpPr txBox="1"/>
            <p:nvPr/>
          </p:nvSpPr>
          <p:spPr>
            <a:xfrm>
              <a:off x="811530" y="4409214"/>
              <a:ext cx="1826141" cy="338554"/>
            </a:xfrm>
            <a:prstGeom prst="rect">
              <a:avLst/>
            </a:prstGeom>
            <a:noFill/>
          </p:spPr>
          <p:txBody>
            <a:bodyPr wrap="none" rtlCol="0">
              <a:spAutoFit/>
            </a:bodyPr>
            <a:lstStyle/>
            <a:p>
              <a:r>
                <a:rPr kumimoji="1" lang="ja-JP" altLang="en-US" sz="1600" dirty="0" smtClean="0">
                  <a:latin typeface="メイリオ"/>
                  <a:ea typeface="メイリオ"/>
                  <a:cs typeface="メイリオ"/>
                </a:rPr>
                <a:t>移送元サブホスト</a:t>
              </a:r>
              <a:endParaRPr kumimoji="1" lang="ja-JP" altLang="en-US" sz="1600" dirty="0">
                <a:latin typeface="メイリオ"/>
                <a:ea typeface="メイリオ"/>
                <a:cs typeface="メイリオ"/>
              </a:endParaRPr>
            </a:p>
          </p:txBody>
        </p:sp>
        <p:sp>
          <p:nvSpPr>
            <p:cNvPr id="20" name="テキスト ボックス 19"/>
            <p:cNvSpPr txBox="1"/>
            <p:nvPr/>
          </p:nvSpPr>
          <p:spPr>
            <a:xfrm>
              <a:off x="3426167" y="6411594"/>
              <a:ext cx="1429751" cy="307777"/>
            </a:xfrm>
            <a:prstGeom prst="rect">
              <a:avLst/>
            </a:prstGeom>
            <a:noFill/>
          </p:spPr>
          <p:txBody>
            <a:bodyPr wrap="square" rtlCol="0">
              <a:spAutoFit/>
            </a:bodyPr>
            <a:lstStyle/>
            <a:p>
              <a:r>
                <a:rPr kumimoji="1" lang="ja-JP" altLang="en-US" sz="1400" dirty="0" smtClean="0">
                  <a:solidFill>
                    <a:srgbClr val="000000"/>
                  </a:solidFill>
                  <a:latin typeface="メイリオ"/>
                  <a:ea typeface="メイリオ"/>
                  <a:cs typeface="メイリオ"/>
                </a:rPr>
                <a:t>メモリ転送</a:t>
              </a:r>
              <a:endParaRPr kumimoji="1" lang="ja-JP" altLang="en-US" sz="1400" dirty="0">
                <a:solidFill>
                  <a:srgbClr val="000000"/>
                </a:solidFill>
                <a:latin typeface="メイリオ"/>
                <a:ea typeface="メイリオ"/>
                <a:cs typeface="メイリオ"/>
              </a:endParaRPr>
            </a:p>
          </p:txBody>
        </p:sp>
        <p:sp>
          <p:nvSpPr>
            <p:cNvPr id="21" name="角丸四角形 20"/>
            <p:cNvSpPr/>
            <p:nvPr/>
          </p:nvSpPr>
          <p:spPr>
            <a:xfrm>
              <a:off x="2909818" y="4926710"/>
              <a:ext cx="1343690" cy="366938"/>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ja-JP" dirty="0" smtClean="0">
                  <a:latin typeface="メイリオ"/>
                  <a:ea typeface="メイリオ"/>
                  <a:cs typeface="メイリオ"/>
                </a:rPr>
                <a:t>V</a:t>
              </a:r>
              <a:r>
                <a:rPr kumimoji="1" lang="en-US" altLang="ja-JP" dirty="0" smtClean="0">
                  <a:latin typeface="メイリオ"/>
                  <a:ea typeface="メイリオ"/>
                  <a:cs typeface="メイリオ"/>
                </a:rPr>
                <a:t>M</a:t>
              </a:r>
              <a:endParaRPr kumimoji="1" lang="ja-JP" altLang="en-US" dirty="0">
                <a:latin typeface="メイリオ"/>
                <a:ea typeface="メイリオ"/>
                <a:cs typeface="メイリオ"/>
              </a:endParaRPr>
            </a:p>
          </p:txBody>
        </p:sp>
        <p:sp>
          <p:nvSpPr>
            <p:cNvPr id="22" name="角丸四角形 21"/>
            <p:cNvSpPr/>
            <p:nvPr/>
          </p:nvSpPr>
          <p:spPr>
            <a:xfrm>
              <a:off x="6260576" y="4863592"/>
              <a:ext cx="1478059" cy="366938"/>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ja-JP" dirty="0" smtClean="0">
                  <a:latin typeface="メイリオ"/>
                  <a:ea typeface="メイリオ"/>
                  <a:cs typeface="メイリオ"/>
                </a:rPr>
                <a:t>V</a:t>
              </a:r>
              <a:r>
                <a:rPr kumimoji="1" lang="en-US" altLang="ja-JP" dirty="0" smtClean="0">
                  <a:latin typeface="メイリオ"/>
                  <a:ea typeface="メイリオ"/>
                  <a:cs typeface="メイリオ"/>
                </a:rPr>
                <a:t>M</a:t>
              </a:r>
              <a:endParaRPr kumimoji="1" lang="ja-JP" altLang="en-US" dirty="0">
                <a:latin typeface="メイリオ"/>
                <a:ea typeface="メイリオ"/>
                <a:cs typeface="メイリオ"/>
              </a:endParaRPr>
            </a:p>
          </p:txBody>
        </p:sp>
        <p:sp>
          <p:nvSpPr>
            <p:cNvPr id="23" name="角丸四角形 22"/>
            <p:cNvSpPr/>
            <p:nvPr/>
          </p:nvSpPr>
          <p:spPr>
            <a:xfrm>
              <a:off x="6271812" y="5326454"/>
              <a:ext cx="1478059" cy="715061"/>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dirty="0" smtClean="0">
                  <a:latin typeface="メイリオ"/>
                  <a:ea typeface="メイリオ"/>
                  <a:cs typeface="メイリオ"/>
                </a:rPr>
                <a:t>メモリ</a:t>
              </a:r>
              <a:endParaRPr kumimoji="1" lang="ja-JP" altLang="en-US" dirty="0">
                <a:latin typeface="メイリオ"/>
                <a:ea typeface="メイリオ"/>
                <a:cs typeface="メイリオ"/>
              </a:endParaRPr>
            </a:p>
          </p:txBody>
        </p:sp>
        <p:sp>
          <p:nvSpPr>
            <p:cNvPr id="19" name="右カーブ矢印 18"/>
            <p:cNvSpPr/>
            <p:nvPr/>
          </p:nvSpPr>
          <p:spPr>
            <a:xfrm rot="16352692">
              <a:off x="3790547" y="3842562"/>
              <a:ext cx="849188" cy="5006677"/>
            </a:xfrm>
            <a:prstGeom prst="curvedRightArrow">
              <a:avLst>
                <a:gd name="adj1" fmla="val 33584"/>
                <a:gd name="adj2" fmla="val 84432"/>
                <a:gd name="adj3" fmla="val 41381"/>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solidFill>
                  <a:schemeClr val="tx1"/>
                </a:solidFill>
                <a:latin typeface="メイリオ"/>
                <a:ea typeface="メイリオ"/>
                <a:cs typeface="メイリオ"/>
              </a:endParaRPr>
            </a:p>
          </p:txBody>
        </p:sp>
        <p:sp>
          <p:nvSpPr>
            <p:cNvPr id="17" name="角丸四角形 16"/>
            <p:cNvSpPr/>
            <p:nvPr/>
          </p:nvSpPr>
          <p:spPr>
            <a:xfrm>
              <a:off x="992985" y="5009975"/>
              <a:ext cx="1362856" cy="89104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en-US" altLang="ja-JP" sz="1400" dirty="0" smtClean="0">
                  <a:latin typeface="メイリオ"/>
                  <a:ea typeface="メイリオ"/>
                  <a:cs typeface="メイリオ"/>
                </a:rPr>
                <a:t>VM</a:t>
              </a:r>
              <a:r>
                <a:rPr kumimoji="1" lang="ja-JP" altLang="en-US" sz="1400" dirty="0" smtClean="0">
                  <a:latin typeface="メイリオ"/>
                  <a:ea typeface="メイリオ"/>
                  <a:cs typeface="メイリオ"/>
                </a:rPr>
                <a:t>のメモリの一部</a:t>
              </a:r>
              <a:endParaRPr kumimoji="1" lang="ja-JP" altLang="en-US" sz="1400" dirty="0">
                <a:latin typeface="メイリオ"/>
                <a:ea typeface="メイリオ"/>
                <a:cs typeface="メイリオ"/>
              </a:endParaRPr>
            </a:p>
          </p:txBody>
        </p:sp>
      </p:grpSp>
    </p:spTree>
    <p:extLst>
      <p:ext uri="{BB962C8B-B14F-4D97-AF65-F5344CB8AC3E}">
        <p14:creationId xmlns:p14="http://schemas.microsoft.com/office/powerpoint/2010/main" val="1370413782"/>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部分マイグレーション</a:t>
            </a:r>
            <a:endParaRPr lang="ja-JP" altLang="en-US" dirty="0"/>
          </a:p>
        </p:txBody>
      </p:sp>
      <p:sp>
        <p:nvSpPr>
          <p:cNvPr id="3" name="コンテンツ プレースホルダー 2"/>
          <p:cNvSpPr>
            <a:spLocks noGrp="1"/>
          </p:cNvSpPr>
          <p:nvPr>
            <p:ph idx="1"/>
          </p:nvPr>
        </p:nvSpPr>
        <p:spPr/>
        <p:txBody>
          <a:bodyPr/>
          <a:lstStyle/>
          <a:p>
            <a:r>
              <a:rPr lang="ja-JP" altLang="en-US" dirty="0" smtClean="0">
                <a:solidFill>
                  <a:srgbClr val="000000"/>
                </a:solidFill>
              </a:rPr>
              <a:t>複数ホストにまたがる</a:t>
            </a:r>
            <a:r>
              <a:rPr lang="en-US" altLang="ja-JP" dirty="0" smtClean="0">
                <a:solidFill>
                  <a:srgbClr val="000000"/>
                </a:solidFill>
              </a:rPr>
              <a:t>VM</a:t>
            </a:r>
            <a:r>
              <a:rPr lang="ja-JP" altLang="en-US" dirty="0" smtClean="0">
                <a:solidFill>
                  <a:srgbClr val="000000"/>
                </a:solidFill>
              </a:rPr>
              <a:t>の一部または全部を別のホスト群にマイグレーション</a:t>
            </a:r>
            <a:endParaRPr lang="en-US" altLang="ja-JP" dirty="0" smtClean="0">
              <a:solidFill>
                <a:srgbClr val="000000"/>
              </a:solidFill>
            </a:endParaRPr>
          </a:p>
          <a:p>
            <a:pPr lvl="1"/>
            <a:r>
              <a:rPr lang="en-US" altLang="en-US" dirty="0" smtClean="0">
                <a:solidFill>
                  <a:srgbClr val="000000"/>
                </a:solidFill>
              </a:rPr>
              <a:t>一部</a:t>
            </a:r>
            <a:r>
              <a:rPr lang="ja-JP" altLang="en-US" dirty="0" smtClean="0">
                <a:solidFill>
                  <a:srgbClr val="000000"/>
                </a:solidFill>
              </a:rPr>
              <a:t>の</a:t>
            </a:r>
            <a:r>
              <a:rPr lang="en-US" altLang="en-US" dirty="0" smtClean="0">
                <a:solidFill>
                  <a:srgbClr val="000000"/>
                </a:solidFill>
              </a:rPr>
              <a:t>ホストをメンテナンスしたい場合な</a:t>
            </a:r>
            <a:r>
              <a:rPr lang="ja-JP" altLang="en-US" dirty="0" smtClean="0">
                <a:solidFill>
                  <a:srgbClr val="000000"/>
                </a:solidFill>
              </a:rPr>
              <a:t>ど</a:t>
            </a:r>
            <a:endParaRPr lang="en-US" altLang="ja-JP" dirty="0" smtClean="0">
              <a:solidFill>
                <a:srgbClr val="000000"/>
              </a:solidFill>
            </a:endParaRPr>
          </a:p>
          <a:p>
            <a:pPr lvl="1"/>
            <a:r>
              <a:rPr lang="ja-JP" altLang="en-US" dirty="0" smtClean="0">
                <a:solidFill>
                  <a:srgbClr val="000000"/>
                </a:solidFill>
              </a:rPr>
              <a:t>メインホストをメンテナンスする場合</a:t>
            </a:r>
            <a:endParaRPr lang="en-US" altLang="ja-JP" dirty="0" smtClean="0">
              <a:solidFill>
                <a:srgbClr val="000000"/>
              </a:solidFill>
            </a:endParaRPr>
          </a:p>
          <a:p>
            <a:pPr lvl="2"/>
            <a:r>
              <a:rPr lang="en-US" altLang="ja-JP" dirty="0" smtClean="0">
                <a:solidFill>
                  <a:srgbClr val="000000"/>
                </a:solidFill>
              </a:rPr>
              <a:t>VM</a:t>
            </a:r>
            <a:r>
              <a:rPr lang="ja-JP" altLang="en-US" dirty="0" smtClean="0">
                <a:solidFill>
                  <a:srgbClr val="000000"/>
                </a:solidFill>
              </a:rPr>
              <a:t>を新しいメインホストにマイグレーション</a:t>
            </a:r>
            <a:endParaRPr lang="en-US" altLang="ja-JP" dirty="0" smtClean="0">
              <a:solidFill>
                <a:srgbClr val="000000"/>
              </a:solidFill>
            </a:endParaRPr>
          </a:p>
          <a:p>
            <a:pPr lvl="1"/>
            <a:r>
              <a:rPr lang="ja-JP" altLang="en-US" dirty="0" smtClean="0">
                <a:solidFill>
                  <a:srgbClr val="000000"/>
                </a:solidFill>
              </a:rPr>
              <a:t>サブホストをメンテナンスする場合</a:t>
            </a:r>
            <a:endParaRPr lang="en-US" altLang="ja-JP" dirty="0" smtClean="0">
              <a:solidFill>
                <a:srgbClr val="000000"/>
              </a:solidFill>
            </a:endParaRPr>
          </a:p>
          <a:p>
            <a:pPr lvl="2"/>
            <a:r>
              <a:rPr lang="en-US" altLang="ja-JP" dirty="0" smtClean="0">
                <a:solidFill>
                  <a:srgbClr val="000000"/>
                </a:solidFill>
              </a:rPr>
              <a:t>VM</a:t>
            </a:r>
            <a:r>
              <a:rPr lang="ja-JP" altLang="en-US" dirty="0" smtClean="0">
                <a:solidFill>
                  <a:srgbClr val="000000"/>
                </a:solidFill>
              </a:rPr>
              <a:t>のメモリを別のサブホストへ転送</a:t>
            </a:r>
            <a:endParaRPr lang="en-US" altLang="ja-JP" dirty="0" smtClean="0">
              <a:solidFill>
                <a:srgbClr val="000000"/>
              </a:solidFill>
            </a:endParaRPr>
          </a:p>
        </p:txBody>
      </p:sp>
      <p:sp>
        <p:nvSpPr>
          <p:cNvPr id="4" name="スライド番号プレースホルダー 3"/>
          <p:cNvSpPr>
            <a:spLocks noGrp="1"/>
          </p:cNvSpPr>
          <p:nvPr>
            <p:ph type="sldNum" sz="quarter" idx="12"/>
          </p:nvPr>
        </p:nvSpPr>
        <p:spPr/>
        <p:txBody>
          <a:bodyPr/>
          <a:lstStyle/>
          <a:p>
            <a:fld id="{F38DF745-7D3F-47F4-83A3-874385CFAA69}" type="slidenum">
              <a:rPr lang="en-US" smtClean="0"/>
              <a:pPr/>
              <a:t>12</a:t>
            </a:fld>
            <a:endParaRPr lang="en-US"/>
          </a:p>
        </p:txBody>
      </p:sp>
      <p:sp>
        <p:nvSpPr>
          <p:cNvPr id="15" name="角丸四角形 14"/>
          <p:cNvSpPr/>
          <p:nvPr/>
        </p:nvSpPr>
        <p:spPr>
          <a:xfrm>
            <a:off x="313982" y="4885608"/>
            <a:ext cx="1668932" cy="1376088"/>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en-US" altLang="ja-JP" dirty="0" smtClean="0">
              <a:latin typeface="メイリオ"/>
              <a:ea typeface="メイリオ"/>
              <a:cs typeface="メイリオ"/>
            </a:endParaRPr>
          </a:p>
          <a:p>
            <a:pPr algn="ctr"/>
            <a:endParaRPr kumimoji="1" lang="en-US" altLang="ja-JP" dirty="0">
              <a:latin typeface="メイリオ"/>
              <a:ea typeface="メイリオ"/>
              <a:cs typeface="メイリオ"/>
            </a:endParaRPr>
          </a:p>
          <a:p>
            <a:pPr algn="ctr"/>
            <a:endParaRPr kumimoji="1" lang="en-US" altLang="ja-JP" dirty="0" smtClean="0">
              <a:latin typeface="メイリオ"/>
              <a:ea typeface="メイリオ"/>
              <a:cs typeface="メイリオ"/>
            </a:endParaRPr>
          </a:p>
          <a:p>
            <a:pPr algn="ctr"/>
            <a:endParaRPr kumimoji="1" lang="en-US" altLang="ja-JP" dirty="0">
              <a:latin typeface="メイリオ"/>
              <a:ea typeface="メイリオ"/>
              <a:cs typeface="メイリオ"/>
            </a:endParaRPr>
          </a:p>
          <a:p>
            <a:pPr algn="ctr"/>
            <a:endParaRPr kumimoji="1" lang="ja-JP" altLang="en-US" dirty="0">
              <a:latin typeface="メイリオ"/>
              <a:ea typeface="メイリオ"/>
              <a:cs typeface="メイリオ"/>
            </a:endParaRPr>
          </a:p>
        </p:txBody>
      </p:sp>
      <p:sp>
        <p:nvSpPr>
          <p:cNvPr id="20" name="テキスト ボックス 19"/>
          <p:cNvSpPr txBox="1"/>
          <p:nvPr/>
        </p:nvSpPr>
        <p:spPr>
          <a:xfrm>
            <a:off x="264095" y="4499813"/>
            <a:ext cx="2031325" cy="338554"/>
          </a:xfrm>
          <a:prstGeom prst="rect">
            <a:avLst/>
          </a:prstGeom>
          <a:noFill/>
        </p:spPr>
        <p:txBody>
          <a:bodyPr wrap="none" rtlCol="0">
            <a:spAutoFit/>
          </a:bodyPr>
          <a:lstStyle/>
          <a:p>
            <a:r>
              <a:rPr kumimoji="1" lang="ja-JP" altLang="en-US" sz="1600" dirty="0" smtClean="0">
                <a:latin typeface="メイリオ"/>
                <a:ea typeface="メイリオ"/>
                <a:cs typeface="メイリオ"/>
              </a:rPr>
              <a:t>移送元メインホスト</a:t>
            </a:r>
            <a:endParaRPr kumimoji="1" lang="ja-JP" altLang="en-US" sz="1600" dirty="0">
              <a:latin typeface="メイリオ"/>
              <a:ea typeface="メイリオ"/>
              <a:cs typeface="メイリオ"/>
            </a:endParaRPr>
          </a:p>
        </p:txBody>
      </p:sp>
      <p:sp>
        <p:nvSpPr>
          <p:cNvPr id="26" name="角丸四角形 25"/>
          <p:cNvSpPr/>
          <p:nvPr/>
        </p:nvSpPr>
        <p:spPr>
          <a:xfrm>
            <a:off x="477611" y="5124873"/>
            <a:ext cx="1343690" cy="366938"/>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ja-JP" dirty="0" smtClean="0">
                <a:latin typeface="メイリオ"/>
                <a:ea typeface="メイリオ"/>
                <a:cs typeface="メイリオ"/>
              </a:rPr>
              <a:t>V</a:t>
            </a:r>
            <a:r>
              <a:rPr kumimoji="1" lang="en-US" altLang="ja-JP" dirty="0" smtClean="0">
                <a:latin typeface="メイリオ"/>
                <a:ea typeface="メイリオ"/>
                <a:cs typeface="メイリオ"/>
              </a:rPr>
              <a:t>M</a:t>
            </a:r>
            <a:endParaRPr kumimoji="1" lang="ja-JP" altLang="en-US" dirty="0">
              <a:latin typeface="メイリオ"/>
              <a:ea typeface="メイリオ"/>
              <a:cs typeface="メイリオ"/>
            </a:endParaRPr>
          </a:p>
        </p:txBody>
      </p:sp>
      <p:grpSp>
        <p:nvGrpSpPr>
          <p:cNvPr id="34" name="図形グループ 33"/>
          <p:cNvGrpSpPr/>
          <p:nvPr/>
        </p:nvGrpSpPr>
        <p:grpSpPr>
          <a:xfrm>
            <a:off x="6867330" y="4455891"/>
            <a:ext cx="1845353" cy="1754966"/>
            <a:chOff x="7182163" y="4272635"/>
            <a:chExt cx="1845353" cy="1754966"/>
          </a:xfrm>
        </p:grpSpPr>
        <p:sp>
          <p:nvSpPr>
            <p:cNvPr id="29" name="角丸四角形 28"/>
            <p:cNvSpPr/>
            <p:nvPr/>
          </p:nvSpPr>
          <p:spPr>
            <a:xfrm>
              <a:off x="7182163" y="4605685"/>
              <a:ext cx="1733173" cy="1421916"/>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r>
                <a:rPr kumimoji="1" lang="en-US" altLang="en-US" dirty="0">
                  <a:latin typeface="メイリオ"/>
                  <a:ea typeface="メイリオ"/>
                  <a:cs typeface="メイリオ"/>
                </a:rPr>
                <a:t> </a:t>
              </a:r>
              <a:endParaRPr kumimoji="1" lang="en-US" altLang="ja-JP" dirty="0" smtClean="0">
                <a:latin typeface="メイリオ"/>
                <a:ea typeface="メイリオ"/>
                <a:cs typeface="メイリオ"/>
              </a:endParaRPr>
            </a:p>
            <a:p>
              <a:pPr algn="ctr"/>
              <a:endParaRPr kumimoji="1" lang="en-US" altLang="ja-JP" dirty="0">
                <a:latin typeface="メイリオ"/>
                <a:ea typeface="メイリオ"/>
                <a:cs typeface="メイリオ"/>
              </a:endParaRPr>
            </a:p>
            <a:p>
              <a:pPr algn="ctr"/>
              <a:endParaRPr kumimoji="1" lang="en-US" altLang="ja-JP" dirty="0" smtClean="0">
                <a:latin typeface="メイリオ"/>
                <a:ea typeface="メイリオ"/>
                <a:cs typeface="メイリオ"/>
              </a:endParaRPr>
            </a:p>
            <a:p>
              <a:pPr algn="ctr"/>
              <a:endParaRPr kumimoji="1" lang="en-US" altLang="ja-JP" dirty="0">
                <a:latin typeface="メイリオ"/>
                <a:ea typeface="メイリオ"/>
                <a:cs typeface="メイリオ"/>
              </a:endParaRPr>
            </a:p>
            <a:p>
              <a:pPr algn="ctr"/>
              <a:r>
                <a:rPr kumimoji="1" lang="ja-JP" altLang="en-US" dirty="0" smtClean="0">
                  <a:latin typeface="メイリオ"/>
                  <a:ea typeface="メイリオ"/>
                  <a:cs typeface="メイリオ"/>
                </a:rPr>
                <a:t>　</a:t>
              </a:r>
              <a:endParaRPr kumimoji="1" lang="ja-JP" altLang="en-US" dirty="0">
                <a:latin typeface="メイリオ"/>
                <a:ea typeface="メイリオ"/>
                <a:cs typeface="メイリオ"/>
              </a:endParaRPr>
            </a:p>
          </p:txBody>
        </p:sp>
        <p:sp>
          <p:nvSpPr>
            <p:cNvPr id="30" name="角丸四角形 29"/>
            <p:cNvSpPr/>
            <p:nvPr/>
          </p:nvSpPr>
          <p:spPr>
            <a:xfrm>
              <a:off x="7498529" y="4978971"/>
              <a:ext cx="1126327" cy="736396"/>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en-US" altLang="ja-JP" sz="1400" dirty="0" smtClean="0">
                  <a:latin typeface="メイリオ"/>
                  <a:ea typeface="メイリオ"/>
                  <a:cs typeface="メイリオ"/>
                </a:rPr>
                <a:t>VM</a:t>
              </a:r>
              <a:r>
                <a:rPr kumimoji="1" lang="ja-JP" altLang="en-US" sz="1400" dirty="0" smtClean="0">
                  <a:latin typeface="メイリオ"/>
                  <a:ea typeface="メイリオ"/>
                  <a:cs typeface="メイリオ"/>
                </a:rPr>
                <a:t>のメモリの一部</a:t>
              </a:r>
              <a:endParaRPr kumimoji="1" lang="ja-JP" altLang="en-US" sz="1400" dirty="0">
                <a:latin typeface="メイリオ"/>
                <a:ea typeface="メイリオ"/>
                <a:cs typeface="メイリオ"/>
              </a:endParaRPr>
            </a:p>
          </p:txBody>
        </p:sp>
        <p:sp>
          <p:nvSpPr>
            <p:cNvPr id="31" name="テキスト ボックス 30"/>
            <p:cNvSpPr txBox="1"/>
            <p:nvPr/>
          </p:nvSpPr>
          <p:spPr>
            <a:xfrm>
              <a:off x="7201375" y="4272635"/>
              <a:ext cx="1826141" cy="338554"/>
            </a:xfrm>
            <a:prstGeom prst="rect">
              <a:avLst/>
            </a:prstGeom>
            <a:noFill/>
          </p:spPr>
          <p:txBody>
            <a:bodyPr wrap="none" rtlCol="0">
              <a:spAutoFit/>
            </a:bodyPr>
            <a:lstStyle/>
            <a:p>
              <a:r>
                <a:rPr kumimoji="1" lang="ja-JP" altLang="en-US" sz="1600" dirty="0" smtClean="0">
                  <a:latin typeface="メイリオ"/>
                  <a:ea typeface="メイリオ"/>
                  <a:cs typeface="メイリオ"/>
                </a:rPr>
                <a:t>移送先サブホスト</a:t>
              </a:r>
              <a:endParaRPr kumimoji="1" lang="ja-JP" altLang="en-US" sz="1600" dirty="0">
                <a:latin typeface="メイリオ"/>
                <a:ea typeface="メイリオ"/>
                <a:cs typeface="メイリオ"/>
              </a:endParaRPr>
            </a:p>
          </p:txBody>
        </p:sp>
      </p:grpSp>
      <p:sp>
        <p:nvSpPr>
          <p:cNvPr id="37" name="角丸四角形 36"/>
          <p:cNvSpPr/>
          <p:nvPr/>
        </p:nvSpPr>
        <p:spPr>
          <a:xfrm>
            <a:off x="5083241" y="4816809"/>
            <a:ext cx="1668932" cy="1376088"/>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en-US" altLang="ja-JP" dirty="0" smtClean="0">
              <a:latin typeface="メイリオ"/>
              <a:ea typeface="メイリオ"/>
              <a:cs typeface="メイリオ"/>
            </a:endParaRPr>
          </a:p>
          <a:p>
            <a:pPr algn="ctr"/>
            <a:endParaRPr kumimoji="1" lang="en-US" altLang="ja-JP" dirty="0">
              <a:latin typeface="メイリオ"/>
              <a:ea typeface="メイリオ"/>
              <a:cs typeface="メイリオ"/>
            </a:endParaRPr>
          </a:p>
          <a:p>
            <a:pPr algn="ctr"/>
            <a:endParaRPr kumimoji="1" lang="en-US" altLang="ja-JP" dirty="0" smtClean="0">
              <a:latin typeface="メイリオ"/>
              <a:ea typeface="メイリオ"/>
              <a:cs typeface="メイリオ"/>
            </a:endParaRPr>
          </a:p>
          <a:p>
            <a:pPr algn="ctr"/>
            <a:endParaRPr kumimoji="1" lang="en-US" altLang="ja-JP" dirty="0">
              <a:latin typeface="メイリオ"/>
              <a:ea typeface="メイリオ"/>
              <a:cs typeface="メイリオ"/>
            </a:endParaRPr>
          </a:p>
          <a:p>
            <a:pPr algn="ctr"/>
            <a:endParaRPr kumimoji="1" lang="ja-JP" altLang="en-US" dirty="0">
              <a:latin typeface="メイリオ"/>
              <a:ea typeface="メイリオ"/>
              <a:cs typeface="メイリオ"/>
            </a:endParaRPr>
          </a:p>
        </p:txBody>
      </p:sp>
      <p:sp>
        <p:nvSpPr>
          <p:cNvPr id="38" name="角丸四角形 37"/>
          <p:cNvSpPr/>
          <p:nvPr/>
        </p:nvSpPr>
        <p:spPr>
          <a:xfrm>
            <a:off x="5251816" y="5652692"/>
            <a:ext cx="1343690" cy="366938"/>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dirty="0" smtClean="0">
                <a:latin typeface="メイリオ"/>
                <a:ea typeface="メイリオ"/>
                <a:cs typeface="メイリオ"/>
              </a:rPr>
              <a:t>メモリ</a:t>
            </a:r>
            <a:endParaRPr kumimoji="1" lang="ja-JP" altLang="en-US" dirty="0">
              <a:latin typeface="メイリオ"/>
              <a:ea typeface="メイリオ"/>
              <a:cs typeface="メイリオ"/>
            </a:endParaRPr>
          </a:p>
        </p:txBody>
      </p:sp>
      <p:sp>
        <p:nvSpPr>
          <p:cNvPr id="39" name="テキスト ボックス 38"/>
          <p:cNvSpPr txBox="1"/>
          <p:nvPr/>
        </p:nvSpPr>
        <p:spPr>
          <a:xfrm>
            <a:off x="5033354" y="4494514"/>
            <a:ext cx="2031325" cy="338554"/>
          </a:xfrm>
          <a:prstGeom prst="rect">
            <a:avLst/>
          </a:prstGeom>
          <a:noFill/>
        </p:spPr>
        <p:txBody>
          <a:bodyPr wrap="none" rtlCol="0">
            <a:spAutoFit/>
          </a:bodyPr>
          <a:lstStyle/>
          <a:p>
            <a:r>
              <a:rPr kumimoji="1" lang="ja-JP" altLang="en-US" sz="1600" dirty="0" smtClean="0">
                <a:latin typeface="メイリオ"/>
                <a:ea typeface="メイリオ"/>
                <a:cs typeface="メイリオ"/>
              </a:rPr>
              <a:t>移送先メインホスト</a:t>
            </a:r>
            <a:endParaRPr kumimoji="1" lang="ja-JP" altLang="en-US" sz="1600" dirty="0">
              <a:latin typeface="メイリオ"/>
              <a:ea typeface="メイリオ"/>
              <a:cs typeface="メイリオ"/>
            </a:endParaRPr>
          </a:p>
        </p:txBody>
      </p:sp>
      <p:sp>
        <p:nvSpPr>
          <p:cNvPr id="40" name="角丸四角形 39"/>
          <p:cNvSpPr/>
          <p:nvPr/>
        </p:nvSpPr>
        <p:spPr>
          <a:xfrm>
            <a:off x="5246870" y="5119574"/>
            <a:ext cx="1343690" cy="366938"/>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ja-JP" dirty="0" smtClean="0">
                <a:latin typeface="メイリオ"/>
                <a:ea typeface="メイリオ"/>
                <a:cs typeface="メイリオ"/>
              </a:rPr>
              <a:t>V</a:t>
            </a:r>
            <a:r>
              <a:rPr kumimoji="1" lang="en-US" altLang="ja-JP" dirty="0" smtClean="0">
                <a:latin typeface="メイリオ"/>
                <a:ea typeface="メイリオ"/>
                <a:cs typeface="メイリオ"/>
              </a:rPr>
              <a:t>M</a:t>
            </a:r>
            <a:endParaRPr kumimoji="1" lang="ja-JP" altLang="en-US" dirty="0">
              <a:latin typeface="メイリオ"/>
              <a:ea typeface="メイリオ"/>
              <a:cs typeface="メイリオ"/>
            </a:endParaRPr>
          </a:p>
        </p:txBody>
      </p:sp>
      <p:sp>
        <p:nvSpPr>
          <p:cNvPr id="53" name="下カーブ矢印 52"/>
          <p:cNvSpPr/>
          <p:nvPr/>
        </p:nvSpPr>
        <p:spPr>
          <a:xfrm>
            <a:off x="1483494" y="4686377"/>
            <a:ext cx="4045894" cy="433197"/>
          </a:xfrm>
          <a:prstGeom prst="curvedDownArrow">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a:solidFill>
                <a:schemeClr val="tx1"/>
              </a:solidFill>
              <a:latin typeface="メイリオ"/>
              <a:ea typeface="メイリオ"/>
              <a:cs typeface="メイリオ"/>
            </a:endParaRPr>
          </a:p>
        </p:txBody>
      </p:sp>
      <p:grpSp>
        <p:nvGrpSpPr>
          <p:cNvPr id="32" name="図形グループ 31"/>
          <p:cNvGrpSpPr/>
          <p:nvPr/>
        </p:nvGrpSpPr>
        <p:grpSpPr>
          <a:xfrm>
            <a:off x="2096241" y="4483759"/>
            <a:ext cx="1845353" cy="1818466"/>
            <a:chOff x="2219946" y="4292589"/>
            <a:chExt cx="1845353" cy="1818466"/>
          </a:xfrm>
        </p:grpSpPr>
        <p:sp>
          <p:nvSpPr>
            <p:cNvPr id="14" name="角丸四角形 13"/>
            <p:cNvSpPr/>
            <p:nvPr/>
          </p:nvSpPr>
          <p:spPr>
            <a:xfrm>
              <a:off x="2219946" y="4689139"/>
              <a:ext cx="1733173" cy="1421916"/>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r>
                <a:rPr kumimoji="1" lang="en-US" altLang="en-US" dirty="0">
                  <a:latin typeface="メイリオ"/>
                  <a:ea typeface="メイリオ"/>
                  <a:cs typeface="メイリオ"/>
                </a:rPr>
                <a:t> </a:t>
              </a:r>
              <a:endParaRPr kumimoji="1" lang="en-US" altLang="ja-JP" dirty="0" smtClean="0">
                <a:latin typeface="メイリオ"/>
                <a:ea typeface="メイリオ"/>
                <a:cs typeface="メイリオ"/>
              </a:endParaRPr>
            </a:p>
            <a:p>
              <a:pPr algn="ctr"/>
              <a:endParaRPr kumimoji="1" lang="en-US" altLang="ja-JP" dirty="0">
                <a:latin typeface="メイリオ"/>
                <a:ea typeface="メイリオ"/>
                <a:cs typeface="メイリオ"/>
              </a:endParaRPr>
            </a:p>
            <a:p>
              <a:pPr algn="ctr"/>
              <a:endParaRPr kumimoji="1" lang="en-US" altLang="ja-JP" dirty="0" smtClean="0">
                <a:latin typeface="メイリオ"/>
                <a:ea typeface="メイリオ"/>
                <a:cs typeface="メイリオ"/>
              </a:endParaRPr>
            </a:p>
            <a:p>
              <a:pPr algn="ctr"/>
              <a:endParaRPr kumimoji="1" lang="en-US" altLang="ja-JP" dirty="0">
                <a:latin typeface="メイリオ"/>
                <a:ea typeface="メイリオ"/>
                <a:cs typeface="メイリオ"/>
              </a:endParaRPr>
            </a:p>
            <a:p>
              <a:pPr algn="ctr"/>
              <a:r>
                <a:rPr kumimoji="1" lang="ja-JP" altLang="en-US" dirty="0" smtClean="0">
                  <a:latin typeface="メイリオ"/>
                  <a:ea typeface="メイリオ"/>
                  <a:cs typeface="メイリオ"/>
                </a:rPr>
                <a:t>　</a:t>
              </a:r>
              <a:endParaRPr kumimoji="1" lang="ja-JP" altLang="en-US" dirty="0">
                <a:latin typeface="メイリオ"/>
                <a:ea typeface="メイリオ"/>
                <a:cs typeface="メイリオ"/>
              </a:endParaRPr>
            </a:p>
          </p:txBody>
        </p:sp>
        <p:sp>
          <p:nvSpPr>
            <p:cNvPr id="22" name="角丸四角形 21"/>
            <p:cNvSpPr/>
            <p:nvPr/>
          </p:nvSpPr>
          <p:spPr>
            <a:xfrm>
              <a:off x="2522507" y="4985119"/>
              <a:ext cx="1126327" cy="736396"/>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en-US" altLang="ja-JP" sz="1400" dirty="0" smtClean="0">
                  <a:latin typeface="メイリオ"/>
                  <a:ea typeface="メイリオ"/>
                  <a:cs typeface="メイリオ"/>
                </a:rPr>
                <a:t>VM</a:t>
              </a:r>
              <a:r>
                <a:rPr kumimoji="1" lang="ja-JP" altLang="en-US" sz="1400" dirty="0" smtClean="0">
                  <a:latin typeface="メイリオ"/>
                  <a:ea typeface="メイリオ"/>
                  <a:cs typeface="メイリオ"/>
                </a:rPr>
                <a:t>のメモリの一部</a:t>
              </a:r>
              <a:endParaRPr kumimoji="1" lang="ja-JP" altLang="en-US" sz="1400" dirty="0">
                <a:latin typeface="メイリオ"/>
                <a:ea typeface="メイリオ"/>
                <a:cs typeface="メイリオ"/>
              </a:endParaRPr>
            </a:p>
          </p:txBody>
        </p:sp>
        <p:sp>
          <p:nvSpPr>
            <p:cNvPr id="23" name="テキスト ボックス 22"/>
            <p:cNvSpPr txBox="1"/>
            <p:nvPr/>
          </p:nvSpPr>
          <p:spPr>
            <a:xfrm>
              <a:off x="2239158" y="4292589"/>
              <a:ext cx="1826141" cy="338554"/>
            </a:xfrm>
            <a:prstGeom prst="rect">
              <a:avLst/>
            </a:prstGeom>
            <a:noFill/>
          </p:spPr>
          <p:txBody>
            <a:bodyPr wrap="none" rtlCol="0">
              <a:spAutoFit/>
            </a:bodyPr>
            <a:lstStyle/>
            <a:p>
              <a:r>
                <a:rPr kumimoji="1" lang="ja-JP" altLang="en-US" sz="1600" dirty="0" smtClean="0">
                  <a:latin typeface="メイリオ"/>
                  <a:ea typeface="メイリオ"/>
                  <a:cs typeface="メイリオ"/>
                </a:rPr>
                <a:t>移送元サブホスト</a:t>
              </a:r>
              <a:endParaRPr kumimoji="1" lang="ja-JP" altLang="en-US" sz="1600" dirty="0">
                <a:latin typeface="メイリオ"/>
                <a:ea typeface="メイリオ"/>
                <a:cs typeface="メイリオ"/>
              </a:endParaRPr>
            </a:p>
          </p:txBody>
        </p:sp>
      </p:grpSp>
      <p:sp>
        <p:nvSpPr>
          <p:cNvPr id="54" name="上カーブ矢印 53"/>
          <p:cNvSpPr/>
          <p:nvPr/>
        </p:nvSpPr>
        <p:spPr>
          <a:xfrm>
            <a:off x="1407390" y="6039105"/>
            <a:ext cx="4225711" cy="395824"/>
          </a:xfrm>
          <a:prstGeom prst="curvedUpArrow">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a:solidFill>
                <a:schemeClr val="tx1"/>
              </a:solidFill>
              <a:latin typeface="メイリオ"/>
              <a:ea typeface="メイリオ"/>
              <a:cs typeface="メイリオ"/>
            </a:endParaRPr>
          </a:p>
        </p:txBody>
      </p:sp>
      <p:sp>
        <p:nvSpPr>
          <p:cNvPr id="55" name="上カーブ矢印 54"/>
          <p:cNvSpPr/>
          <p:nvPr/>
        </p:nvSpPr>
        <p:spPr>
          <a:xfrm>
            <a:off x="1329692" y="5931628"/>
            <a:ext cx="6856270" cy="772160"/>
          </a:xfrm>
          <a:prstGeom prst="curvedUpArrow">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a:solidFill>
                <a:schemeClr val="tx1"/>
              </a:solidFill>
              <a:latin typeface="メイリオ"/>
              <a:ea typeface="メイリオ"/>
              <a:cs typeface="メイリオ"/>
            </a:endParaRPr>
          </a:p>
        </p:txBody>
      </p:sp>
      <p:sp>
        <p:nvSpPr>
          <p:cNvPr id="19" name="角丸四角形 18"/>
          <p:cNvSpPr/>
          <p:nvPr/>
        </p:nvSpPr>
        <p:spPr>
          <a:xfrm>
            <a:off x="493796" y="5557219"/>
            <a:ext cx="1343690" cy="590959"/>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dirty="0" smtClean="0">
                <a:latin typeface="メイリオ"/>
                <a:ea typeface="メイリオ"/>
                <a:cs typeface="メイリオ"/>
              </a:rPr>
              <a:t>メモリ</a:t>
            </a:r>
            <a:endParaRPr kumimoji="1" lang="ja-JP" altLang="en-US" dirty="0">
              <a:latin typeface="メイリオ"/>
              <a:ea typeface="メイリオ"/>
              <a:cs typeface="メイリオ"/>
            </a:endParaRPr>
          </a:p>
        </p:txBody>
      </p:sp>
      <p:sp>
        <p:nvSpPr>
          <p:cNvPr id="56" name="上カーブ矢印 55"/>
          <p:cNvSpPr/>
          <p:nvPr/>
        </p:nvSpPr>
        <p:spPr>
          <a:xfrm>
            <a:off x="2934303" y="5898623"/>
            <a:ext cx="4620598" cy="522499"/>
          </a:xfrm>
          <a:prstGeom prst="curvedUp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solidFill>
                <a:schemeClr val="tx1"/>
              </a:solidFill>
              <a:latin typeface="メイリオ"/>
              <a:ea typeface="メイリオ"/>
              <a:cs typeface="メイリオ"/>
            </a:endParaRPr>
          </a:p>
        </p:txBody>
      </p:sp>
    </p:spTree>
    <p:extLst>
      <p:ext uri="{BB962C8B-B14F-4D97-AF65-F5344CB8AC3E}">
        <p14:creationId xmlns:p14="http://schemas.microsoft.com/office/powerpoint/2010/main" val="251151567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6"/>
                                        </p:tgtEl>
                                        <p:attrNameLst>
                                          <p:attrName>style.visibility</p:attrName>
                                        </p:attrNameLst>
                                      </p:cBhvr>
                                      <p:to>
                                        <p:strVal val="visible"/>
                                      </p:to>
                                    </p:set>
                                  </p:childTnLst>
                                </p:cTn>
                              </p:par>
                              <p:par>
                                <p:cTn id="7" presetID="1" presetClass="exit" presetSubtype="0" fill="hold" grpId="0" nodeType="withEffect">
                                  <p:stCondLst>
                                    <p:cond delay="0"/>
                                  </p:stCondLst>
                                  <p:childTnLst>
                                    <p:set>
                                      <p:cBhvr>
                                        <p:cTn id="8" dur="1" fill="hold">
                                          <p:stCondLst>
                                            <p:cond delay="0"/>
                                          </p:stCondLst>
                                        </p:cTn>
                                        <p:tgtEl>
                                          <p:spTgt spid="53"/>
                                        </p:tgtEl>
                                        <p:attrNameLst>
                                          <p:attrName>style.visibility</p:attrName>
                                        </p:attrNameLst>
                                      </p:cBhvr>
                                      <p:to>
                                        <p:strVal val="hidden"/>
                                      </p:to>
                                    </p:set>
                                  </p:childTnLst>
                                </p:cTn>
                              </p:par>
                              <p:par>
                                <p:cTn id="9" presetID="1" presetClass="exit" presetSubtype="0" fill="hold" grpId="0" nodeType="withEffect">
                                  <p:stCondLst>
                                    <p:cond delay="0"/>
                                  </p:stCondLst>
                                  <p:childTnLst>
                                    <p:set>
                                      <p:cBhvr>
                                        <p:cTn id="10" dur="1" fill="hold">
                                          <p:stCondLst>
                                            <p:cond delay="0"/>
                                          </p:stCondLst>
                                        </p:cTn>
                                        <p:tgtEl>
                                          <p:spTgt spid="55"/>
                                        </p:tgtEl>
                                        <p:attrNameLst>
                                          <p:attrName>style.visibility</p:attrName>
                                        </p:attrNameLst>
                                      </p:cBhvr>
                                      <p:to>
                                        <p:strVal val="hidden"/>
                                      </p:to>
                                    </p:set>
                                  </p:childTnLst>
                                </p:cTn>
                              </p:par>
                              <p:par>
                                <p:cTn id="11" presetID="1" presetClass="exit" presetSubtype="0" fill="hold" grpId="0" nodeType="withEffect">
                                  <p:stCondLst>
                                    <p:cond delay="0"/>
                                  </p:stCondLst>
                                  <p:childTnLst>
                                    <p:set>
                                      <p:cBhvr>
                                        <p:cTn id="12" dur="1" fill="hold">
                                          <p:stCondLst>
                                            <p:cond delay="0"/>
                                          </p:stCondLst>
                                        </p:cTn>
                                        <p:tgtEl>
                                          <p:spTgt spid="5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 grpId="0" animBg="1"/>
      <p:bldP spid="54" grpId="0" animBg="1"/>
      <p:bldP spid="55" grpId="0" animBg="1"/>
      <p:bldP spid="5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実装</a:t>
            </a:r>
            <a:endParaRPr lang="ja-JP" altLang="en-US" dirty="0"/>
          </a:p>
        </p:txBody>
      </p:sp>
      <p:sp>
        <p:nvSpPr>
          <p:cNvPr id="3" name="コンテンツ プレースホルダー 2"/>
          <p:cNvSpPr>
            <a:spLocks noGrp="1"/>
          </p:cNvSpPr>
          <p:nvPr>
            <p:ph idx="1"/>
          </p:nvPr>
        </p:nvSpPr>
        <p:spPr/>
        <p:txBody>
          <a:bodyPr/>
          <a:lstStyle/>
          <a:p>
            <a:r>
              <a:rPr lang="en-US" altLang="ja-JP" smtClean="0"/>
              <a:t>QEMU-KVM 2.1.2 </a:t>
            </a:r>
            <a:r>
              <a:rPr lang="ja-JP" altLang="en-US" smtClean="0"/>
              <a:t>に実装</a:t>
            </a:r>
            <a:endParaRPr lang="en-US" altLang="ja-JP" smtClean="0"/>
          </a:p>
          <a:p>
            <a:pPr lvl="1"/>
            <a:r>
              <a:rPr lang="en-US" altLang="ja-JP" smtClean="0"/>
              <a:t>1</a:t>
            </a:r>
            <a:r>
              <a:rPr lang="ja-JP" altLang="en-US" smtClean="0"/>
              <a:t>対</a:t>
            </a:r>
            <a:r>
              <a:rPr lang="en-US" altLang="ja-JP" smtClean="0"/>
              <a:t>2 </a:t>
            </a:r>
            <a:r>
              <a:rPr lang="ja-JP" altLang="en-US" smtClean="0"/>
              <a:t>マイグレーションをサポート</a:t>
            </a:r>
            <a:endParaRPr lang="en-US" altLang="ja-JP" smtClean="0"/>
          </a:p>
          <a:p>
            <a:r>
              <a:rPr lang="ja-JP" altLang="en-US" smtClean="0"/>
              <a:t>システム構成</a:t>
            </a:r>
            <a:endParaRPr lang="en-US" altLang="ja-JP" smtClean="0"/>
          </a:p>
          <a:p>
            <a:pPr lvl="1"/>
            <a:r>
              <a:rPr lang="en-US" altLang="ja-JP" smtClean="0"/>
              <a:t>S-memV</a:t>
            </a:r>
            <a:r>
              <a:rPr lang="ja-JP" altLang="en-US" smtClean="0"/>
              <a:t>を実装した</a:t>
            </a:r>
            <a:r>
              <a:rPr lang="en-US" altLang="ja-JP" smtClean="0"/>
              <a:t>QEMU-KVM</a:t>
            </a:r>
          </a:p>
          <a:p>
            <a:pPr lvl="2"/>
            <a:r>
              <a:rPr lang="ja-JP" altLang="en-US" smtClean="0"/>
              <a:t>移送元ホストと移送先メインホストで動作</a:t>
            </a:r>
            <a:endParaRPr lang="en-US" altLang="ja-JP" smtClean="0"/>
          </a:p>
          <a:p>
            <a:pPr lvl="1"/>
            <a:r>
              <a:rPr lang="ja-JP" altLang="en-US" smtClean="0"/>
              <a:t>メモリサーバ</a:t>
            </a:r>
            <a:endParaRPr lang="en-US" altLang="ja-JP" smtClean="0"/>
          </a:p>
          <a:p>
            <a:pPr lvl="2"/>
            <a:r>
              <a:rPr lang="ja-JP" altLang="en-US" smtClean="0"/>
              <a:t>移送先サブホストで</a:t>
            </a:r>
            <a:r>
              <a:rPr lang="en-US" altLang="ja-JP" smtClean="0"/>
              <a:t>VM</a:t>
            </a:r>
            <a:r>
              <a:rPr lang="ja-JP" altLang="en-US" smtClean="0"/>
              <a:t>のメモリの一部を管理</a:t>
            </a:r>
            <a:endParaRPr lang="en-US" altLang="ja-JP" dirty="0" smtClean="0"/>
          </a:p>
        </p:txBody>
      </p:sp>
      <p:sp>
        <p:nvSpPr>
          <p:cNvPr id="4" name="スライド番号プレースホルダー 3"/>
          <p:cNvSpPr>
            <a:spLocks noGrp="1"/>
          </p:cNvSpPr>
          <p:nvPr>
            <p:ph type="sldNum" sz="quarter" idx="12"/>
          </p:nvPr>
        </p:nvSpPr>
        <p:spPr/>
        <p:txBody>
          <a:bodyPr/>
          <a:lstStyle/>
          <a:p>
            <a:fld id="{F38DF745-7D3F-47F4-83A3-874385CFAA69}" type="slidenum">
              <a:rPr lang="en-US" smtClean="0"/>
              <a:pPr/>
              <a:t>13</a:t>
            </a:fld>
            <a:endParaRPr lang="en-US"/>
          </a:p>
        </p:txBody>
      </p:sp>
      <p:grpSp>
        <p:nvGrpSpPr>
          <p:cNvPr id="5" name="図形グループ 4"/>
          <p:cNvGrpSpPr/>
          <p:nvPr/>
        </p:nvGrpSpPr>
        <p:grpSpPr>
          <a:xfrm>
            <a:off x="907219" y="4374323"/>
            <a:ext cx="7505076" cy="2305505"/>
            <a:chOff x="567549" y="4437823"/>
            <a:chExt cx="7505076" cy="2305505"/>
          </a:xfrm>
        </p:grpSpPr>
        <p:sp>
          <p:nvSpPr>
            <p:cNvPr id="13" name="角丸四角形 12"/>
            <p:cNvSpPr/>
            <p:nvPr/>
          </p:nvSpPr>
          <p:spPr>
            <a:xfrm>
              <a:off x="6163937" y="4835790"/>
              <a:ext cx="1733173" cy="1421916"/>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r>
                <a:rPr kumimoji="1" lang="en-US" altLang="en-US" dirty="0">
                  <a:latin typeface="メイリオ"/>
                  <a:ea typeface="メイリオ"/>
                  <a:cs typeface="メイリオ"/>
                </a:rPr>
                <a:t> </a:t>
              </a:r>
              <a:endParaRPr kumimoji="1" lang="en-US" altLang="ja-JP" dirty="0" smtClean="0">
                <a:latin typeface="メイリオ"/>
                <a:ea typeface="メイリオ"/>
                <a:cs typeface="メイリオ"/>
              </a:endParaRPr>
            </a:p>
            <a:p>
              <a:pPr algn="ctr"/>
              <a:endParaRPr kumimoji="1" lang="en-US" altLang="ja-JP" dirty="0">
                <a:latin typeface="メイリオ"/>
                <a:ea typeface="メイリオ"/>
                <a:cs typeface="メイリオ"/>
              </a:endParaRPr>
            </a:p>
            <a:p>
              <a:pPr algn="ctr"/>
              <a:endParaRPr kumimoji="1" lang="en-US" altLang="ja-JP" dirty="0" smtClean="0">
                <a:latin typeface="メイリオ"/>
                <a:ea typeface="メイリオ"/>
                <a:cs typeface="メイリオ"/>
              </a:endParaRPr>
            </a:p>
            <a:p>
              <a:pPr algn="ctr"/>
              <a:endParaRPr kumimoji="1" lang="en-US" altLang="ja-JP" dirty="0">
                <a:latin typeface="メイリオ"/>
                <a:ea typeface="メイリオ"/>
                <a:cs typeface="メイリオ"/>
              </a:endParaRPr>
            </a:p>
            <a:p>
              <a:pPr algn="ctr"/>
              <a:r>
                <a:rPr kumimoji="1" lang="ja-JP" altLang="en-US" dirty="0" smtClean="0">
                  <a:latin typeface="メイリオ"/>
                  <a:ea typeface="メイリオ"/>
                  <a:cs typeface="メイリオ"/>
                </a:rPr>
                <a:t>　</a:t>
              </a:r>
              <a:endParaRPr kumimoji="1" lang="ja-JP" altLang="en-US" dirty="0">
                <a:latin typeface="メイリオ"/>
                <a:ea typeface="メイリオ"/>
                <a:cs typeface="メイリオ"/>
              </a:endParaRPr>
            </a:p>
          </p:txBody>
        </p:sp>
        <p:sp>
          <p:nvSpPr>
            <p:cNvPr id="14" name="角丸四角形 13"/>
            <p:cNvSpPr/>
            <p:nvPr/>
          </p:nvSpPr>
          <p:spPr>
            <a:xfrm>
              <a:off x="567549" y="4826670"/>
              <a:ext cx="1786936" cy="1421916"/>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en-US" altLang="ja-JP" dirty="0" smtClean="0">
                <a:latin typeface="メイリオ"/>
                <a:ea typeface="メイリオ"/>
                <a:cs typeface="メイリオ"/>
              </a:endParaRPr>
            </a:p>
            <a:p>
              <a:pPr algn="ctr"/>
              <a:endParaRPr kumimoji="1" lang="en-US" altLang="ja-JP" dirty="0">
                <a:latin typeface="メイリオ"/>
                <a:ea typeface="メイリオ"/>
                <a:cs typeface="メイリオ"/>
              </a:endParaRPr>
            </a:p>
            <a:p>
              <a:pPr algn="ctr"/>
              <a:endParaRPr kumimoji="1" lang="en-US" altLang="ja-JP" dirty="0" smtClean="0">
                <a:latin typeface="メイリオ"/>
                <a:ea typeface="メイリオ"/>
                <a:cs typeface="メイリオ"/>
              </a:endParaRPr>
            </a:p>
            <a:p>
              <a:pPr algn="ctr"/>
              <a:endParaRPr kumimoji="1" lang="en-US" altLang="ja-JP" dirty="0">
                <a:latin typeface="メイリオ"/>
                <a:ea typeface="メイリオ"/>
                <a:cs typeface="メイリオ"/>
              </a:endParaRPr>
            </a:p>
            <a:p>
              <a:pPr algn="ctr"/>
              <a:endParaRPr kumimoji="1" lang="ja-JP" altLang="en-US" dirty="0">
                <a:latin typeface="メイリオ"/>
                <a:ea typeface="メイリオ"/>
                <a:cs typeface="メイリオ"/>
              </a:endParaRPr>
            </a:p>
          </p:txBody>
        </p:sp>
        <p:sp>
          <p:nvSpPr>
            <p:cNvPr id="15" name="角丸四角形 14"/>
            <p:cNvSpPr/>
            <p:nvPr/>
          </p:nvSpPr>
          <p:spPr>
            <a:xfrm>
              <a:off x="4065220" y="4840272"/>
              <a:ext cx="1677701" cy="1421916"/>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r>
                <a:rPr kumimoji="1" lang="en-US" altLang="en-US" dirty="0">
                  <a:latin typeface="メイリオ"/>
                  <a:ea typeface="メイリオ"/>
                  <a:cs typeface="メイリオ"/>
                </a:rPr>
                <a:t> </a:t>
              </a:r>
              <a:r>
                <a:rPr kumimoji="1" lang="en-US" altLang="en-US" dirty="0" smtClean="0">
                  <a:latin typeface="メイリオ"/>
                  <a:ea typeface="メイリオ"/>
                  <a:cs typeface="メイリオ"/>
                </a:rPr>
                <a:t>  </a:t>
              </a:r>
              <a:endParaRPr kumimoji="1" lang="en-US" altLang="ja-JP" dirty="0" smtClean="0">
                <a:latin typeface="メイリオ"/>
                <a:ea typeface="メイリオ"/>
                <a:cs typeface="メイリオ"/>
              </a:endParaRPr>
            </a:p>
            <a:p>
              <a:pPr algn="ctr"/>
              <a:endParaRPr kumimoji="1" lang="en-US" altLang="ja-JP" dirty="0">
                <a:latin typeface="メイリオ"/>
                <a:ea typeface="メイリオ"/>
                <a:cs typeface="メイリオ"/>
              </a:endParaRPr>
            </a:p>
            <a:p>
              <a:pPr algn="ctr"/>
              <a:endParaRPr kumimoji="1" lang="en-US" altLang="ja-JP" dirty="0" smtClean="0">
                <a:latin typeface="メイリオ"/>
                <a:ea typeface="メイリオ"/>
                <a:cs typeface="メイリオ"/>
              </a:endParaRPr>
            </a:p>
            <a:p>
              <a:pPr algn="ctr"/>
              <a:endParaRPr kumimoji="1" lang="en-US" altLang="ja-JP" dirty="0">
                <a:latin typeface="メイリオ"/>
                <a:ea typeface="メイリオ"/>
                <a:cs typeface="メイリオ"/>
              </a:endParaRPr>
            </a:p>
            <a:p>
              <a:pPr algn="ctr"/>
              <a:r>
                <a:rPr kumimoji="1" lang="ja-JP" altLang="en-US" dirty="0" smtClean="0">
                  <a:latin typeface="メイリオ"/>
                  <a:ea typeface="メイリオ"/>
                  <a:cs typeface="メイリオ"/>
                </a:rPr>
                <a:t>　</a:t>
              </a:r>
              <a:endParaRPr kumimoji="1" lang="ja-JP" altLang="en-US" dirty="0">
                <a:latin typeface="メイリオ"/>
                <a:ea typeface="メイリオ"/>
                <a:cs typeface="メイリオ"/>
              </a:endParaRPr>
            </a:p>
          </p:txBody>
        </p:sp>
        <p:sp>
          <p:nvSpPr>
            <p:cNvPr id="16" name="右矢印 15"/>
            <p:cNvSpPr/>
            <p:nvPr/>
          </p:nvSpPr>
          <p:spPr>
            <a:xfrm>
              <a:off x="2545543" y="5291912"/>
              <a:ext cx="1343012" cy="507154"/>
            </a:xfrm>
            <a:prstGeom prst="rightArrow">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sz="1400" dirty="0">
                <a:latin typeface="メイリオ"/>
                <a:ea typeface="メイリオ"/>
                <a:cs typeface="メイリオ"/>
              </a:endParaRPr>
            </a:p>
          </p:txBody>
        </p:sp>
        <p:sp>
          <p:nvSpPr>
            <p:cNvPr id="17" name="テキスト ボックス 16"/>
            <p:cNvSpPr txBox="1"/>
            <p:nvPr/>
          </p:nvSpPr>
          <p:spPr>
            <a:xfrm>
              <a:off x="2350462" y="4997503"/>
              <a:ext cx="1729999" cy="523220"/>
            </a:xfrm>
            <a:prstGeom prst="rect">
              <a:avLst/>
            </a:prstGeom>
            <a:noFill/>
          </p:spPr>
          <p:txBody>
            <a:bodyPr wrap="square" rtlCol="0">
              <a:spAutoFit/>
            </a:bodyPr>
            <a:lstStyle/>
            <a:p>
              <a:r>
                <a:rPr kumimoji="1" lang="ja-JP" altLang="en-US" sz="1400" dirty="0" smtClean="0">
                  <a:latin typeface="メイリオ"/>
                  <a:ea typeface="メイリオ"/>
                  <a:cs typeface="メイリオ"/>
                </a:rPr>
                <a:t>マイグレーション</a:t>
              </a:r>
              <a:endParaRPr kumimoji="1" lang="ja-JP" altLang="en-US" sz="1400" dirty="0">
                <a:latin typeface="メイリオ"/>
                <a:ea typeface="メイリオ"/>
                <a:cs typeface="メイリオ"/>
              </a:endParaRPr>
            </a:p>
          </p:txBody>
        </p:sp>
        <p:sp>
          <p:nvSpPr>
            <p:cNvPr id="18" name="角丸四角形 17"/>
            <p:cNvSpPr/>
            <p:nvPr/>
          </p:nvSpPr>
          <p:spPr>
            <a:xfrm>
              <a:off x="783530" y="5624876"/>
              <a:ext cx="1343690" cy="650053"/>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dirty="0" smtClean="0">
                  <a:latin typeface="メイリオ"/>
                  <a:ea typeface="メイリオ"/>
                  <a:cs typeface="メイリオ"/>
                </a:rPr>
                <a:t>メモリ</a:t>
              </a:r>
              <a:endParaRPr kumimoji="1" lang="ja-JP" altLang="en-US" dirty="0">
                <a:latin typeface="メイリオ"/>
                <a:ea typeface="メイリオ"/>
                <a:cs typeface="メイリオ"/>
              </a:endParaRPr>
            </a:p>
          </p:txBody>
        </p:sp>
        <p:sp>
          <p:nvSpPr>
            <p:cNvPr id="19" name="テキスト ボックス 18"/>
            <p:cNvSpPr txBox="1"/>
            <p:nvPr/>
          </p:nvSpPr>
          <p:spPr>
            <a:xfrm>
              <a:off x="769841" y="4437823"/>
              <a:ext cx="1569660" cy="369332"/>
            </a:xfrm>
            <a:prstGeom prst="rect">
              <a:avLst/>
            </a:prstGeom>
            <a:noFill/>
          </p:spPr>
          <p:txBody>
            <a:bodyPr wrap="none" rtlCol="0">
              <a:spAutoFit/>
            </a:bodyPr>
            <a:lstStyle/>
            <a:p>
              <a:r>
                <a:rPr kumimoji="1" lang="ja-JP" altLang="en-US" dirty="0" smtClean="0">
                  <a:latin typeface="メイリオ"/>
                  <a:ea typeface="メイリオ"/>
                  <a:cs typeface="メイリオ"/>
                </a:rPr>
                <a:t>移送元ホスト</a:t>
              </a:r>
              <a:endParaRPr kumimoji="1" lang="ja-JP" altLang="en-US" dirty="0">
                <a:latin typeface="メイリオ"/>
                <a:ea typeface="メイリオ"/>
                <a:cs typeface="メイリオ"/>
              </a:endParaRPr>
            </a:p>
          </p:txBody>
        </p:sp>
        <p:sp>
          <p:nvSpPr>
            <p:cNvPr id="20" name="テキスト ボックス 19"/>
            <p:cNvSpPr txBox="1"/>
            <p:nvPr/>
          </p:nvSpPr>
          <p:spPr>
            <a:xfrm>
              <a:off x="3848451" y="4477927"/>
              <a:ext cx="2262158" cy="369332"/>
            </a:xfrm>
            <a:prstGeom prst="rect">
              <a:avLst/>
            </a:prstGeom>
            <a:noFill/>
          </p:spPr>
          <p:txBody>
            <a:bodyPr wrap="none" rtlCol="0">
              <a:spAutoFit/>
            </a:bodyPr>
            <a:lstStyle/>
            <a:p>
              <a:r>
                <a:rPr kumimoji="1" lang="ja-JP" altLang="en-US" dirty="0" smtClean="0">
                  <a:latin typeface="メイリオ"/>
                  <a:ea typeface="メイリオ"/>
                  <a:cs typeface="メイリオ"/>
                </a:rPr>
                <a:t>移送先メインホスト</a:t>
              </a:r>
              <a:endParaRPr kumimoji="1" lang="ja-JP" altLang="en-US" dirty="0">
                <a:latin typeface="メイリオ"/>
                <a:ea typeface="メイリオ"/>
                <a:cs typeface="メイリオ"/>
              </a:endParaRPr>
            </a:p>
          </p:txBody>
        </p:sp>
        <p:sp>
          <p:nvSpPr>
            <p:cNvPr id="21" name="角丸四角形 20"/>
            <p:cNvSpPr/>
            <p:nvPr/>
          </p:nvSpPr>
          <p:spPr>
            <a:xfrm>
              <a:off x="6362330" y="5332001"/>
              <a:ext cx="1362856" cy="736396"/>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en-US" altLang="ja-JP" sz="1400" dirty="0" smtClean="0">
                  <a:latin typeface="メイリオ"/>
                  <a:ea typeface="メイリオ"/>
                  <a:cs typeface="メイリオ"/>
                </a:rPr>
                <a:t>VM</a:t>
              </a:r>
              <a:r>
                <a:rPr kumimoji="1" lang="ja-JP" altLang="en-US" sz="1400" dirty="0" smtClean="0">
                  <a:latin typeface="メイリオ"/>
                  <a:ea typeface="メイリオ"/>
                  <a:cs typeface="メイリオ"/>
                </a:rPr>
                <a:t>のメモリの一部</a:t>
              </a:r>
              <a:endParaRPr kumimoji="1" lang="ja-JP" altLang="en-US" sz="1400" dirty="0">
                <a:latin typeface="メイリオ"/>
                <a:ea typeface="メイリオ"/>
                <a:cs typeface="メイリオ"/>
              </a:endParaRPr>
            </a:p>
          </p:txBody>
        </p:sp>
        <p:sp>
          <p:nvSpPr>
            <p:cNvPr id="22" name="テキスト ボックス 21"/>
            <p:cNvSpPr txBox="1"/>
            <p:nvPr/>
          </p:nvSpPr>
          <p:spPr>
            <a:xfrm>
              <a:off x="6041300" y="4462048"/>
              <a:ext cx="2031325" cy="369332"/>
            </a:xfrm>
            <a:prstGeom prst="rect">
              <a:avLst/>
            </a:prstGeom>
            <a:noFill/>
          </p:spPr>
          <p:txBody>
            <a:bodyPr wrap="none" rtlCol="0">
              <a:spAutoFit/>
            </a:bodyPr>
            <a:lstStyle/>
            <a:p>
              <a:r>
                <a:rPr kumimoji="1" lang="ja-JP" altLang="en-US" dirty="0" smtClean="0">
                  <a:latin typeface="メイリオ"/>
                  <a:ea typeface="メイリオ"/>
                  <a:cs typeface="メイリオ"/>
                </a:rPr>
                <a:t>移送先サブホスト</a:t>
              </a:r>
              <a:endParaRPr kumimoji="1" lang="ja-JP" altLang="en-US" dirty="0">
                <a:latin typeface="メイリオ"/>
                <a:ea typeface="メイリオ"/>
                <a:cs typeface="メイリオ"/>
              </a:endParaRPr>
            </a:p>
          </p:txBody>
        </p:sp>
        <p:sp>
          <p:nvSpPr>
            <p:cNvPr id="23" name="右カーブ矢印 22"/>
            <p:cNvSpPr/>
            <p:nvPr/>
          </p:nvSpPr>
          <p:spPr>
            <a:xfrm rot="16035479">
              <a:off x="4088426" y="3931262"/>
              <a:ext cx="617454" cy="5006677"/>
            </a:xfrm>
            <a:prstGeom prst="curvedRightArrow">
              <a:avLst>
                <a:gd name="adj1" fmla="val 33584"/>
                <a:gd name="adj2" fmla="val 84432"/>
                <a:gd name="adj3" fmla="val 41381"/>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solidFill>
                  <a:schemeClr val="tx1"/>
                </a:solidFill>
                <a:latin typeface="メイリオ"/>
                <a:ea typeface="メイリオ"/>
                <a:cs typeface="メイリオ"/>
              </a:endParaRPr>
            </a:p>
          </p:txBody>
        </p:sp>
        <p:sp>
          <p:nvSpPr>
            <p:cNvPr id="24" name="テキスト ボックス 23"/>
            <p:cNvSpPr txBox="1"/>
            <p:nvPr/>
          </p:nvSpPr>
          <p:spPr>
            <a:xfrm>
              <a:off x="3350344" y="6388031"/>
              <a:ext cx="1429751" cy="307777"/>
            </a:xfrm>
            <a:prstGeom prst="rect">
              <a:avLst/>
            </a:prstGeom>
            <a:noFill/>
          </p:spPr>
          <p:txBody>
            <a:bodyPr wrap="square" rtlCol="0">
              <a:spAutoFit/>
            </a:bodyPr>
            <a:lstStyle/>
            <a:p>
              <a:r>
                <a:rPr kumimoji="1" lang="ja-JP" altLang="en-US" sz="1400" dirty="0" smtClean="0">
                  <a:solidFill>
                    <a:srgbClr val="000000"/>
                  </a:solidFill>
                  <a:latin typeface="メイリオ"/>
                  <a:ea typeface="メイリオ"/>
                  <a:cs typeface="メイリオ"/>
                </a:rPr>
                <a:t>メモリ転送</a:t>
              </a:r>
              <a:endParaRPr kumimoji="1" lang="ja-JP" altLang="en-US" sz="1400" dirty="0">
                <a:solidFill>
                  <a:srgbClr val="000000"/>
                </a:solidFill>
                <a:latin typeface="メイリオ"/>
                <a:ea typeface="メイリオ"/>
                <a:cs typeface="メイリオ"/>
              </a:endParaRPr>
            </a:p>
          </p:txBody>
        </p:sp>
        <p:sp>
          <p:nvSpPr>
            <p:cNvPr id="25" name="角丸四角形 24"/>
            <p:cNvSpPr/>
            <p:nvPr/>
          </p:nvSpPr>
          <p:spPr>
            <a:xfrm>
              <a:off x="787373" y="4894313"/>
              <a:ext cx="1343690" cy="366938"/>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ja-JP" dirty="0" smtClean="0">
                  <a:latin typeface="メイリオ"/>
                  <a:ea typeface="メイリオ"/>
                  <a:cs typeface="メイリオ"/>
                </a:rPr>
                <a:t>V</a:t>
              </a:r>
              <a:r>
                <a:rPr kumimoji="1" lang="en-US" altLang="ja-JP" dirty="0" smtClean="0">
                  <a:latin typeface="メイリオ"/>
                  <a:ea typeface="メイリオ"/>
                  <a:cs typeface="メイリオ"/>
                </a:rPr>
                <a:t>M</a:t>
              </a:r>
              <a:endParaRPr kumimoji="1" lang="ja-JP" altLang="en-US" dirty="0">
                <a:latin typeface="メイリオ"/>
                <a:ea typeface="メイリオ"/>
                <a:cs typeface="メイリオ"/>
              </a:endParaRPr>
            </a:p>
          </p:txBody>
        </p:sp>
        <p:sp>
          <p:nvSpPr>
            <p:cNvPr id="26" name="角丸四角形 25"/>
            <p:cNvSpPr/>
            <p:nvPr/>
          </p:nvSpPr>
          <p:spPr>
            <a:xfrm>
              <a:off x="4221440" y="4918936"/>
              <a:ext cx="1343690" cy="366938"/>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ja-JP" dirty="0" smtClean="0">
                  <a:latin typeface="メイリオ"/>
                  <a:ea typeface="メイリオ"/>
                  <a:cs typeface="メイリオ"/>
                </a:rPr>
                <a:t>V</a:t>
              </a:r>
              <a:r>
                <a:rPr kumimoji="1" lang="en-US" altLang="ja-JP" dirty="0" smtClean="0">
                  <a:latin typeface="メイリオ"/>
                  <a:ea typeface="メイリオ"/>
                  <a:cs typeface="メイリオ"/>
                </a:rPr>
                <a:t>M</a:t>
              </a:r>
              <a:endParaRPr kumimoji="1" lang="ja-JP" altLang="en-US" dirty="0">
                <a:latin typeface="メイリオ"/>
                <a:ea typeface="メイリオ"/>
                <a:cs typeface="メイリオ"/>
              </a:endParaRPr>
            </a:p>
          </p:txBody>
        </p:sp>
        <p:sp>
          <p:nvSpPr>
            <p:cNvPr id="27" name="角丸四角形 26"/>
            <p:cNvSpPr/>
            <p:nvPr/>
          </p:nvSpPr>
          <p:spPr>
            <a:xfrm>
              <a:off x="4221440" y="5688278"/>
              <a:ext cx="1343690" cy="488395"/>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dirty="0" smtClean="0">
                  <a:latin typeface="メイリオ"/>
                  <a:ea typeface="メイリオ"/>
                  <a:cs typeface="メイリオ"/>
                </a:rPr>
                <a:t>メモリ</a:t>
              </a:r>
              <a:endParaRPr kumimoji="1" lang="ja-JP" altLang="en-US" dirty="0">
                <a:latin typeface="メイリオ"/>
                <a:ea typeface="メイリオ"/>
                <a:cs typeface="メイリオ"/>
              </a:endParaRPr>
            </a:p>
          </p:txBody>
        </p:sp>
        <p:sp>
          <p:nvSpPr>
            <p:cNvPr id="28" name="正方形/長方形 27"/>
            <p:cNvSpPr/>
            <p:nvPr/>
          </p:nvSpPr>
          <p:spPr>
            <a:xfrm>
              <a:off x="783530" y="5317184"/>
              <a:ext cx="1361222" cy="281309"/>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kumimoji="1" lang="en-US" altLang="ja-JP" sz="1600" dirty="0" smtClean="0">
                  <a:latin typeface="メイリオ"/>
                  <a:ea typeface="メイリオ"/>
                  <a:cs typeface="メイリオ"/>
                </a:rPr>
                <a:t>QEMU-KVM</a:t>
              </a:r>
              <a:endParaRPr kumimoji="1" lang="ja-JP" altLang="en-US" sz="1600" dirty="0">
                <a:latin typeface="メイリオ"/>
                <a:ea typeface="メイリオ"/>
                <a:cs typeface="メイリオ"/>
              </a:endParaRPr>
            </a:p>
          </p:txBody>
        </p:sp>
        <p:sp>
          <p:nvSpPr>
            <p:cNvPr id="29" name="正方形/長方形 28"/>
            <p:cNvSpPr/>
            <p:nvPr/>
          </p:nvSpPr>
          <p:spPr>
            <a:xfrm>
              <a:off x="4203908" y="5343567"/>
              <a:ext cx="1361222" cy="281309"/>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kumimoji="1" lang="en-US" altLang="ja-JP" sz="1600" dirty="0" smtClean="0">
                  <a:latin typeface="メイリオ"/>
                  <a:ea typeface="メイリオ"/>
                  <a:cs typeface="メイリオ"/>
                </a:rPr>
                <a:t>QEMU-KVM</a:t>
              </a:r>
              <a:endParaRPr kumimoji="1" lang="ja-JP" altLang="en-US" sz="1600" dirty="0">
                <a:latin typeface="メイリオ"/>
                <a:ea typeface="メイリオ"/>
                <a:cs typeface="メイリオ"/>
              </a:endParaRPr>
            </a:p>
          </p:txBody>
        </p:sp>
        <p:sp>
          <p:nvSpPr>
            <p:cNvPr id="30" name="正方形/長方形 29"/>
            <p:cNvSpPr/>
            <p:nvPr/>
          </p:nvSpPr>
          <p:spPr>
            <a:xfrm>
              <a:off x="6289086" y="4960779"/>
              <a:ext cx="1497344" cy="281309"/>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kumimoji="1" lang="ja-JP" altLang="en-US" sz="1600" dirty="0" smtClean="0">
                  <a:latin typeface="メイリオ"/>
                  <a:ea typeface="メイリオ"/>
                  <a:cs typeface="メイリオ"/>
                </a:rPr>
                <a:t>メモリサーバ</a:t>
              </a:r>
              <a:endParaRPr kumimoji="1" lang="ja-JP" altLang="en-US" sz="1600" dirty="0">
                <a:latin typeface="メイリオ"/>
                <a:ea typeface="メイリオ"/>
                <a:cs typeface="メイリオ"/>
              </a:endParaRPr>
            </a:p>
          </p:txBody>
        </p:sp>
      </p:grpSp>
    </p:spTree>
    <p:extLst>
      <p:ext uri="{BB962C8B-B14F-4D97-AF65-F5344CB8AC3E}">
        <p14:creationId xmlns:p14="http://schemas.microsoft.com/office/powerpoint/2010/main" val="2787561259"/>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en-US" smtClean="0"/>
              <a:t>QEMU-KVM </a:t>
            </a:r>
            <a:r>
              <a:rPr lang="ja-JP" altLang="en-US" smtClean="0"/>
              <a:t>の拡張</a:t>
            </a:r>
            <a:endParaRPr lang="ja-JP" altLang="en-US" dirty="0"/>
          </a:p>
        </p:txBody>
      </p:sp>
      <p:sp>
        <p:nvSpPr>
          <p:cNvPr id="3" name="コンテンツ プレースホルダー 2"/>
          <p:cNvSpPr>
            <a:spLocks noGrp="1"/>
          </p:cNvSpPr>
          <p:nvPr>
            <p:ph idx="1"/>
          </p:nvPr>
        </p:nvSpPr>
        <p:spPr/>
        <p:txBody>
          <a:bodyPr/>
          <a:lstStyle/>
          <a:p>
            <a:r>
              <a:rPr lang="ja-JP" altLang="en-US" dirty="0" smtClean="0">
                <a:solidFill>
                  <a:srgbClr val="000000"/>
                </a:solidFill>
              </a:rPr>
              <a:t>閾値を超える</a:t>
            </a:r>
            <a:r>
              <a:rPr lang="en-US" altLang="ja-JP" dirty="0" smtClean="0">
                <a:solidFill>
                  <a:srgbClr val="000000"/>
                </a:solidFill>
              </a:rPr>
              <a:t>VM</a:t>
            </a:r>
            <a:r>
              <a:rPr lang="ja-JP" altLang="en-US" dirty="0">
                <a:solidFill>
                  <a:srgbClr val="000000"/>
                </a:solidFill>
              </a:rPr>
              <a:t>のメモリ</a:t>
            </a:r>
            <a:r>
              <a:rPr lang="ja-JP" altLang="en-US" dirty="0" smtClean="0">
                <a:solidFill>
                  <a:srgbClr val="000000"/>
                </a:solidFill>
              </a:rPr>
              <a:t>をサブホストに転送</a:t>
            </a:r>
            <a:endParaRPr lang="en-US" altLang="ja-JP" dirty="0" smtClean="0">
              <a:solidFill>
                <a:srgbClr val="000000"/>
              </a:solidFill>
            </a:endParaRPr>
          </a:p>
          <a:p>
            <a:pPr lvl="1"/>
            <a:r>
              <a:rPr lang="ja-JP" altLang="en-US" dirty="0" smtClean="0">
                <a:solidFill>
                  <a:srgbClr val="000000"/>
                </a:solidFill>
              </a:rPr>
              <a:t>メインホストに送るメモリのアドレスに閾値を設定</a:t>
            </a:r>
            <a:endParaRPr lang="en-US" altLang="ja-JP" dirty="0" smtClean="0">
              <a:solidFill>
                <a:srgbClr val="000000"/>
              </a:solidFill>
            </a:endParaRPr>
          </a:p>
          <a:p>
            <a:pPr lvl="2"/>
            <a:r>
              <a:rPr lang="ja-JP" altLang="en-US" dirty="0" smtClean="0">
                <a:solidFill>
                  <a:srgbClr val="000000"/>
                </a:solidFill>
              </a:rPr>
              <a:t>例：</a:t>
            </a:r>
            <a:r>
              <a:rPr lang="en-US" altLang="ja-JP" dirty="0" smtClean="0">
                <a:solidFill>
                  <a:srgbClr val="000000"/>
                </a:solidFill>
              </a:rPr>
              <a:t>0x20000000 (512MB)</a:t>
            </a:r>
          </a:p>
          <a:p>
            <a:pPr lvl="1"/>
            <a:r>
              <a:rPr lang="ja-JP" altLang="en-US" dirty="0" smtClean="0">
                <a:solidFill>
                  <a:srgbClr val="000000"/>
                </a:solidFill>
              </a:rPr>
              <a:t>サブホストに転送する情報</a:t>
            </a:r>
            <a:endParaRPr lang="en-US" altLang="ja-JP" dirty="0" smtClean="0">
              <a:solidFill>
                <a:srgbClr val="000000"/>
              </a:solidFill>
            </a:endParaRPr>
          </a:p>
          <a:p>
            <a:pPr lvl="2"/>
            <a:r>
              <a:rPr lang="en-US" altLang="ja-JP" dirty="0" smtClean="0">
                <a:solidFill>
                  <a:srgbClr val="000000"/>
                </a:solidFill>
              </a:rPr>
              <a:t>VM</a:t>
            </a:r>
            <a:r>
              <a:rPr lang="ja-JP" altLang="en-US" dirty="0" smtClean="0">
                <a:solidFill>
                  <a:srgbClr val="000000"/>
                </a:solidFill>
              </a:rPr>
              <a:t>のメモリアドレス、そのメモリページのデータ</a:t>
            </a:r>
            <a:endParaRPr lang="en-US" altLang="ja-JP" dirty="0" smtClean="0">
              <a:solidFill>
                <a:srgbClr val="000000"/>
              </a:solidFill>
            </a:endParaRPr>
          </a:p>
          <a:p>
            <a:pPr lvl="1"/>
            <a:r>
              <a:rPr lang="ja-JP" altLang="en-US" dirty="0" smtClean="0">
                <a:solidFill>
                  <a:srgbClr val="000000"/>
                </a:solidFill>
              </a:rPr>
              <a:t>メインホストに転送する情報</a:t>
            </a:r>
            <a:endParaRPr lang="en-US" altLang="ja-JP" dirty="0" smtClean="0">
              <a:solidFill>
                <a:srgbClr val="000000"/>
              </a:solidFill>
            </a:endParaRPr>
          </a:p>
          <a:p>
            <a:pPr lvl="2"/>
            <a:r>
              <a:rPr lang="ja-JP" altLang="en-US" dirty="0" smtClean="0">
                <a:solidFill>
                  <a:srgbClr val="000000"/>
                </a:solidFill>
              </a:rPr>
              <a:t>サブホストの</a:t>
            </a:r>
            <a:r>
              <a:rPr lang="en-US" altLang="ja-JP" dirty="0" smtClean="0">
                <a:solidFill>
                  <a:srgbClr val="000000"/>
                </a:solidFill>
              </a:rPr>
              <a:t>IP</a:t>
            </a:r>
            <a:r>
              <a:rPr lang="ja-JP" altLang="en-US" dirty="0" smtClean="0">
                <a:solidFill>
                  <a:srgbClr val="000000"/>
                </a:solidFill>
              </a:rPr>
              <a:t>アドレス、送った</a:t>
            </a:r>
            <a:r>
              <a:rPr lang="en-US" altLang="ja-JP" dirty="0" smtClean="0">
                <a:solidFill>
                  <a:srgbClr val="000000"/>
                </a:solidFill>
              </a:rPr>
              <a:t>VM</a:t>
            </a:r>
            <a:r>
              <a:rPr lang="ja-JP" altLang="en-US" dirty="0" smtClean="0">
                <a:solidFill>
                  <a:srgbClr val="000000"/>
                </a:solidFill>
              </a:rPr>
              <a:t>のメモリアドレス</a:t>
            </a:r>
            <a:endParaRPr lang="en-US" altLang="ja-JP" dirty="0" smtClean="0">
              <a:solidFill>
                <a:srgbClr val="000000"/>
              </a:solidFill>
            </a:endParaRPr>
          </a:p>
        </p:txBody>
      </p:sp>
      <p:sp>
        <p:nvSpPr>
          <p:cNvPr id="4" name="スライド番号プレースホルダー 3"/>
          <p:cNvSpPr>
            <a:spLocks noGrp="1"/>
          </p:cNvSpPr>
          <p:nvPr>
            <p:ph type="sldNum" sz="quarter" idx="12"/>
          </p:nvPr>
        </p:nvSpPr>
        <p:spPr/>
        <p:txBody>
          <a:bodyPr/>
          <a:lstStyle/>
          <a:p>
            <a:fld id="{F38DF745-7D3F-47F4-83A3-874385CFAA69}" type="slidenum">
              <a:rPr lang="en-US" smtClean="0"/>
              <a:pPr/>
              <a:t>14</a:t>
            </a:fld>
            <a:endParaRPr lang="en-US"/>
          </a:p>
        </p:txBody>
      </p:sp>
      <p:grpSp>
        <p:nvGrpSpPr>
          <p:cNvPr id="5" name="図形グループ 4"/>
          <p:cNvGrpSpPr/>
          <p:nvPr/>
        </p:nvGrpSpPr>
        <p:grpSpPr>
          <a:xfrm>
            <a:off x="837285" y="4359157"/>
            <a:ext cx="7532521" cy="2338897"/>
            <a:chOff x="567549" y="4437823"/>
            <a:chExt cx="7532521" cy="2338897"/>
          </a:xfrm>
        </p:grpSpPr>
        <p:sp>
          <p:nvSpPr>
            <p:cNvPr id="9" name="角丸四角形 8"/>
            <p:cNvSpPr/>
            <p:nvPr/>
          </p:nvSpPr>
          <p:spPr>
            <a:xfrm>
              <a:off x="6083021" y="4847822"/>
              <a:ext cx="1733173" cy="1421916"/>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r>
                <a:rPr kumimoji="1" lang="en-US" altLang="en-US" dirty="0">
                  <a:latin typeface="メイリオ"/>
                  <a:ea typeface="メイリオ"/>
                  <a:cs typeface="メイリオ"/>
                </a:rPr>
                <a:t> </a:t>
              </a:r>
              <a:endParaRPr kumimoji="1" lang="en-US" altLang="ja-JP" dirty="0" smtClean="0">
                <a:latin typeface="メイリオ"/>
                <a:ea typeface="メイリオ"/>
                <a:cs typeface="メイリオ"/>
              </a:endParaRPr>
            </a:p>
            <a:p>
              <a:pPr algn="ctr"/>
              <a:endParaRPr kumimoji="1" lang="en-US" altLang="ja-JP" dirty="0">
                <a:latin typeface="メイリオ"/>
                <a:ea typeface="メイリオ"/>
                <a:cs typeface="メイリオ"/>
              </a:endParaRPr>
            </a:p>
            <a:p>
              <a:pPr algn="ctr"/>
              <a:endParaRPr kumimoji="1" lang="en-US" altLang="ja-JP" dirty="0" smtClean="0">
                <a:latin typeface="メイリオ"/>
                <a:ea typeface="メイリオ"/>
                <a:cs typeface="メイリオ"/>
              </a:endParaRPr>
            </a:p>
            <a:p>
              <a:pPr algn="ctr"/>
              <a:endParaRPr kumimoji="1" lang="en-US" altLang="ja-JP" dirty="0">
                <a:latin typeface="メイリオ"/>
                <a:ea typeface="メイリオ"/>
                <a:cs typeface="メイリオ"/>
              </a:endParaRPr>
            </a:p>
            <a:p>
              <a:pPr algn="ctr"/>
              <a:r>
                <a:rPr kumimoji="1" lang="ja-JP" altLang="en-US" dirty="0" smtClean="0">
                  <a:latin typeface="メイリオ"/>
                  <a:ea typeface="メイリオ"/>
                  <a:cs typeface="メイリオ"/>
                </a:rPr>
                <a:t>　</a:t>
              </a:r>
              <a:endParaRPr kumimoji="1" lang="ja-JP" altLang="en-US" dirty="0">
                <a:latin typeface="メイリオ"/>
                <a:ea typeface="メイリオ"/>
                <a:cs typeface="メイリオ"/>
              </a:endParaRPr>
            </a:p>
          </p:txBody>
        </p:sp>
        <p:sp>
          <p:nvSpPr>
            <p:cNvPr id="10" name="角丸四角形 9"/>
            <p:cNvSpPr/>
            <p:nvPr/>
          </p:nvSpPr>
          <p:spPr>
            <a:xfrm>
              <a:off x="567549" y="4826670"/>
              <a:ext cx="1786936" cy="1421916"/>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en-US" altLang="ja-JP" dirty="0" smtClean="0">
                <a:latin typeface="メイリオ"/>
                <a:ea typeface="メイリオ"/>
                <a:cs typeface="メイリオ"/>
              </a:endParaRPr>
            </a:p>
            <a:p>
              <a:pPr algn="ctr"/>
              <a:endParaRPr kumimoji="1" lang="en-US" altLang="ja-JP" dirty="0">
                <a:latin typeface="メイリオ"/>
                <a:ea typeface="メイリオ"/>
                <a:cs typeface="メイリオ"/>
              </a:endParaRPr>
            </a:p>
            <a:p>
              <a:pPr algn="ctr"/>
              <a:endParaRPr kumimoji="1" lang="en-US" altLang="ja-JP" dirty="0" smtClean="0">
                <a:latin typeface="メイリオ"/>
                <a:ea typeface="メイリオ"/>
                <a:cs typeface="メイリオ"/>
              </a:endParaRPr>
            </a:p>
            <a:p>
              <a:pPr algn="ctr"/>
              <a:endParaRPr kumimoji="1" lang="en-US" altLang="ja-JP" dirty="0">
                <a:latin typeface="メイリオ"/>
                <a:ea typeface="メイリオ"/>
                <a:cs typeface="メイリオ"/>
              </a:endParaRPr>
            </a:p>
            <a:p>
              <a:pPr algn="ctr"/>
              <a:endParaRPr kumimoji="1" lang="ja-JP" altLang="en-US" dirty="0">
                <a:latin typeface="メイリオ"/>
                <a:ea typeface="メイリオ"/>
                <a:cs typeface="メイリオ"/>
              </a:endParaRPr>
            </a:p>
          </p:txBody>
        </p:sp>
        <p:sp>
          <p:nvSpPr>
            <p:cNvPr id="11" name="角丸四角形 10"/>
            <p:cNvSpPr/>
            <p:nvPr/>
          </p:nvSpPr>
          <p:spPr>
            <a:xfrm>
              <a:off x="4065220" y="4840272"/>
              <a:ext cx="1677701" cy="1421916"/>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r>
                <a:rPr kumimoji="1" lang="en-US" altLang="en-US" dirty="0">
                  <a:latin typeface="メイリオ"/>
                  <a:ea typeface="メイリオ"/>
                  <a:cs typeface="メイリオ"/>
                </a:rPr>
                <a:t> </a:t>
              </a:r>
              <a:r>
                <a:rPr kumimoji="1" lang="en-US" altLang="en-US" dirty="0" smtClean="0">
                  <a:latin typeface="メイリオ"/>
                  <a:ea typeface="メイリオ"/>
                  <a:cs typeface="メイリオ"/>
                </a:rPr>
                <a:t>  </a:t>
              </a:r>
              <a:endParaRPr kumimoji="1" lang="en-US" altLang="ja-JP" dirty="0" smtClean="0">
                <a:latin typeface="メイリオ"/>
                <a:ea typeface="メイリオ"/>
                <a:cs typeface="メイリオ"/>
              </a:endParaRPr>
            </a:p>
            <a:p>
              <a:pPr algn="ctr"/>
              <a:endParaRPr kumimoji="1" lang="en-US" altLang="ja-JP" dirty="0">
                <a:latin typeface="メイリオ"/>
                <a:ea typeface="メイリオ"/>
                <a:cs typeface="メイリオ"/>
              </a:endParaRPr>
            </a:p>
            <a:p>
              <a:pPr algn="ctr"/>
              <a:endParaRPr kumimoji="1" lang="en-US" altLang="ja-JP" dirty="0" smtClean="0">
                <a:latin typeface="メイリオ"/>
                <a:ea typeface="メイリオ"/>
                <a:cs typeface="メイリオ"/>
              </a:endParaRPr>
            </a:p>
            <a:p>
              <a:pPr algn="ctr"/>
              <a:endParaRPr kumimoji="1" lang="en-US" altLang="ja-JP" dirty="0">
                <a:latin typeface="メイリオ"/>
                <a:ea typeface="メイリオ"/>
                <a:cs typeface="メイリオ"/>
              </a:endParaRPr>
            </a:p>
            <a:p>
              <a:pPr algn="ctr"/>
              <a:r>
                <a:rPr kumimoji="1" lang="ja-JP" altLang="en-US" dirty="0" smtClean="0">
                  <a:latin typeface="メイリオ"/>
                  <a:ea typeface="メイリオ"/>
                  <a:cs typeface="メイリオ"/>
                </a:rPr>
                <a:t>　</a:t>
              </a:r>
              <a:endParaRPr kumimoji="1" lang="ja-JP" altLang="en-US" dirty="0">
                <a:latin typeface="メイリオ"/>
                <a:ea typeface="メイリオ"/>
                <a:cs typeface="メイリオ"/>
              </a:endParaRPr>
            </a:p>
          </p:txBody>
        </p:sp>
        <p:sp>
          <p:nvSpPr>
            <p:cNvPr id="12" name="右矢印 11"/>
            <p:cNvSpPr/>
            <p:nvPr/>
          </p:nvSpPr>
          <p:spPr>
            <a:xfrm>
              <a:off x="2545543" y="5181124"/>
              <a:ext cx="1343012" cy="507154"/>
            </a:xfrm>
            <a:prstGeom prst="rightArrow">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sz="1400" dirty="0">
                <a:latin typeface="メイリオ"/>
                <a:ea typeface="メイリオ"/>
                <a:cs typeface="メイリオ"/>
              </a:endParaRPr>
            </a:p>
          </p:txBody>
        </p:sp>
        <p:sp>
          <p:nvSpPr>
            <p:cNvPr id="14" name="角丸四角形 13"/>
            <p:cNvSpPr/>
            <p:nvPr/>
          </p:nvSpPr>
          <p:spPr>
            <a:xfrm>
              <a:off x="783530" y="5624876"/>
              <a:ext cx="1343690" cy="650053"/>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dirty="0" smtClean="0">
                  <a:latin typeface="メイリオ"/>
                  <a:ea typeface="メイリオ"/>
                  <a:cs typeface="メイリオ"/>
                </a:rPr>
                <a:t>メモリ</a:t>
              </a:r>
              <a:endParaRPr kumimoji="1" lang="ja-JP" altLang="en-US" dirty="0">
                <a:latin typeface="メイリオ"/>
                <a:ea typeface="メイリオ"/>
                <a:cs typeface="メイリオ"/>
              </a:endParaRPr>
            </a:p>
          </p:txBody>
        </p:sp>
        <p:sp>
          <p:nvSpPr>
            <p:cNvPr id="15" name="テキスト ボックス 14"/>
            <p:cNvSpPr txBox="1"/>
            <p:nvPr/>
          </p:nvSpPr>
          <p:spPr>
            <a:xfrm>
              <a:off x="769841" y="4437823"/>
              <a:ext cx="1569660" cy="369332"/>
            </a:xfrm>
            <a:prstGeom prst="rect">
              <a:avLst/>
            </a:prstGeom>
            <a:noFill/>
          </p:spPr>
          <p:txBody>
            <a:bodyPr wrap="none" rtlCol="0">
              <a:spAutoFit/>
            </a:bodyPr>
            <a:lstStyle/>
            <a:p>
              <a:r>
                <a:rPr kumimoji="1" lang="ja-JP" altLang="en-US" dirty="0" smtClean="0">
                  <a:latin typeface="メイリオ"/>
                  <a:ea typeface="メイリオ"/>
                  <a:cs typeface="メイリオ"/>
                </a:rPr>
                <a:t>移送元ホスト</a:t>
              </a:r>
              <a:endParaRPr kumimoji="1" lang="ja-JP" altLang="en-US" dirty="0">
                <a:latin typeface="メイリオ"/>
                <a:ea typeface="メイリオ"/>
                <a:cs typeface="メイリオ"/>
              </a:endParaRPr>
            </a:p>
          </p:txBody>
        </p:sp>
        <p:sp>
          <p:nvSpPr>
            <p:cNvPr id="16" name="テキスト ボックス 15"/>
            <p:cNvSpPr txBox="1"/>
            <p:nvPr/>
          </p:nvSpPr>
          <p:spPr>
            <a:xfrm>
              <a:off x="3848451" y="4464559"/>
              <a:ext cx="2262158" cy="369332"/>
            </a:xfrm>
            <a:prstGeom prst="rect">
              <a:avLst/>
            </a:prstGeom>
            <a:noFill/>
          </p:spPr>
          <p:txBody>
            <a:bodyPr wrap="none" rtlCol="0">
              <a:spAutoFit/>
            </a:bodyPr>
            <a:lstStyle/>
            <a:p>
              <a:r>
                <a:rPr kumimoji="1" lang="ja-JP" altLang="en-US" dirty="0" smtClean="0">
                  <a:latin typeface="メイリオ"/>
                  <a:ea typeface="メイリオ"/>
                  <a:cs typeface="メイリオ"/>
                </a:rPr>
                <a:t>移送先メインホスト</a:t>
              </a:r>
              <a:endParaRPr kumimoji="1" lang="ja-JP" altLang="en-US" dirty="0">
                <a:latin typeface="メイリオ"/>
                <a:ea typeface="メイリオ"/>
                <a:cs typeface="メイリオ"/>
              </a:endParaRPr>
            </a:p>
          </p:txBody>
        </p:sp>
        <p:sp>
          <p:nvSpPr>
            <p:cNvPr id="17" name="角丸四角形 16"/>
            <p:cNvSpPr/>
            <p:nvPr/>
          </p:nvSpPr>
          <p:spPr>
            <a:xfrm>
              <a:off x="6281414" y="5344033"/>
              <a:ext cx="1362856" cy="736396"/>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en-US" altLang="ja-JP" sz="1400" dirty="0" smtClean="0">
                  <a:latin typeface="メイリオ"/>
                  <a:ea typeface="メイリオ"/>
                  <a:cs typeface="メイリオ"/>
                </a:rPr>
                <a:t>VM</a:t>
              </a:r>
              <a:r>
                <a:rPr kumimoji="1" lang="ja-JP" altLang="en-US" sz="1400" dirty="0" smtClean="0">
                  <a:latin typeface="メイリオ"/>
                  <a:ea typeface="メイリオ"/>
                  <a:cs typeface="メイリオ"/>
                </a:rPr>
                <a:t>のメモリの一部</a:t>
              </a:r>
              <a:endParaRPr kumimoji="1" lang="ja-JP" altLang="en-US" sz="1400" dirty="0">
                <a:latin typeface="メイリオ"/>
                <a:ea typeface="メイリオ"/>
                <a:cs typeface="メイリオ"/>
              </a:endParaRPr>
            </a:p>
          </p:txBody>
        </p:sp>
        <p:sp>
          <p:nvSpPr>
            <p:cNvPr id="18" name="テキスト ボックス 17"/>
            <p:cNvSpPr txBox="1"/>
            <p:nvPr/>
          </p:nvSpPr>
          <p:spPr>
            <a:xfrm>
              <a:off x="6068745" y="4474080"/>
              <a:ext cx="2031325" cy="369332"/>
            </a:xfrm>
            <a:prstGeom prst="rect">
              <a:avLst/>
            </a:prstGeom>
            <a:noFill/>
          </p:spPr>
          <p:txBody>
            <a:bodyPr wrap="none" rtlCol="0">
              <a:spAutoFit/>
            </a:bodyPr>
            <a:lstStyle/>
            <a:p>
              <a:r>
                <a:rPr kumimoji="1" lang="ja-JP" altLang="en-US" dirty="0" smtClean="0">
                  <a:latin typeface="メイリオ"/>
                  <a:ea typeface="メイリオ"/>
                  <a:cs typeface="メイリオ"/>
                </a:rPr>
                <a:t>移送先サブホスト</a:t>
              </a:r>
              <a:endParaRPr kumimoji="1" lang="ja-JP" altLang="en-US" dirty="0">
                <a:latin typeface="メイリオ"/>
                <a:ea typeface="メイリオ"/>
                <a:cs typeface="メイリオ"/>
              </a:endParaRPr>
            </a:p>
          </p:txBody>
        </p:sp>
        <p:sp>
          <p:nvSpPr>
            <p:cNvPr id="20" name="テキスト ボックス 19"/>
            <p:cNvSpPr txBox="1"/>
            <p:nvPr/>
          </p:nvSpPr>
          <p:spPr>
            <a:xfrm>
              <a:off x="4058906" y="6233162"/>
              <a:ext cx="1429751" cy="523220"/>
            </a:xfrm>
            <a:prstGeom prst="rect">
              <a:avLst/>
            </a:prstGeom>
            <a:noFill/>
          </p:spPr>
          <p:txBody>
            <a:bodyPr wrap="square" rtlCol="0">
              <a:spAutoFit/>
            </a:bodyPr>
            <a:lstStyle/>
            <a:p>
              <a:r>
                <a:rPr kumimoji="1" lang="en-US" altLang="en-US" sz="1400" dirty="0" smtClean="0">
                  <a:solidFill>
                    <a:srgbClr val="000000"/>
                  </a:solidFill>
                  <a:latin typeface="メイリオ"/>
                  <a:ea typeface="メイリオ"/>
                  <a:cs typeface="メイリオ"/>
                </a:rPr>
                <a:t>メモリアドレスページデータ</a:t>
              </a:r>
              <a:endParaRPr kumimoji="1" lang="ja-JP" altLang="en-US" sz="1400" dirty="0">
                <a:solidFill>
                  <a:srgbClr val="000000"/>
                </a:solidFill>
                <a:latin typeface="メイリオ"/>
                <a:ea typeface="メイリオ"/>
                <a:cs typeface="メイリオ"/>
              </a:endParaRPr>
            </a:p>
          </p:txBody>
        </p:sp>
        <p:sp>
          <p:nvSpPr>
            <p:cNvPr id="21" name="角丸四角形 20"/>
            <p:cNvSpPr/>
            <p:nvPr/>
          </p:nvSpPr>
          <p:spPr>
            <a:xfrm>
              <a:off x="787373" y="4894313"/>
              <a:ext cx="1343690" cy="366938"/>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ja-JP" dirty="0" smtClean="0">
                  <a:latin typeface="メイリオ"/>
                  <a:ea typeface="メイリオ"/>
                  <a:cs typeface="メイリオ"/>
                </a:rPr>
                <a:t>V</a:t>
              </a:r>
              <a:r>
                <a:rPr kumimoji="1" lang="en-US" altLang="ja-JP" dirty="0" smtClean="0">
                  <a:latin typeface="メイリオ"/>
                  <a:ea typeface="メイリオ"/>
                  <a:cs typeface="メイリオ"/>
                </a:rPr>
                <a:t>M</a:t>
              </a:r>
              <a:endParaRPr kumimoji="1" lang="ja-JP" altLang="en-US" dirty="0">
                <a:latin typeface="メイリオ"/>
                <a:ea typeface="メイリオ"/>
                <a:cs typeface="メイリオ"/>
              </a:endParaRPr>
            </a:p>
          </p:txBody>
        </p:sp>
        <p:sp>
          <p:nvSpPr>
            <p:cNvPr id="22" name="角丸四角形 21"/>
            <p:cNvSpPr/>
            <p:nvPr/>
          </p:nvSpPr>
          <p:spPr>
            <a:xfrm>
              <a:off x="4221440" y="4918936"/>
              <a:ext cx="1343690" cy="366938"/>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ja-JP" dirty="0" smtClean="0">
                  <a:latin typeface="メイリオ"/>
                  <a:ea typeface="メイリオ"/>
                  <a:cs typeface="メイリオ"/>
                </a:rPr>
                <a:t>V</a:t>
              </a:r>
              <a:r>
                <a:rPr kumimoji="1" lang="en-US" altLang="ja-JP" dirty="0" smtClean="0">
                  <a:latin typeface="メイリオ"/>
                  <a:ea typeface="メイリオ"/>
                  <a:cs typeface="メイリオ"/>
                </a:rPr>
                <a:t>M</a:t>
              </a:r>
              <a:endParaRPr kumimoji="1" lang="ja-JP" altLang="en-US" dirty="0">
                <a:latin typeface="メイリオ"/>
                <a:ea typeface="メイリオ"/>
                <a:cs typeface="メイリオ"/>
              </a:endParaRPr>
            </a:p>
          </p:txBody>
        </p:sp>
        <p:sp>
          <p:nvSpPr>
            <p:cNvPr id="23" name="角丸四角形 22"/>
            <p:cNvSpPr/>
            <p:nvPr/>
          </p:nvSpPr>
          <p:spPr>
            <a:xfrm>
              <a:off x="4221440" y="5688278"/>
              <a:ext cx="1343690" cy="488395"/>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dirty="0" smtClean="0">
                  <a:latin typeface="メイリオ"/>
                  <a:ea typeface="メイリオ"/>
                  <a:cs typeface="メイリオ"/>
                </a:rPr>
                <a:t>メモリ</a:t>
              </a:r>
              <a:endParaRPr kumimoji="1" lang="ja-JP" altLang="en-US" dirty="0">
                <a:latin typeface="メイリオ"/>
                <a:ea typeface="メイリオ"/>
                <a:cs typeface="メイリオ"/>
              </a:endParaRPr>
            </a:p>
          </p:txBody>
        </p:sp>
        <p:sp>
          <p:nvSpPr>
            <p:cNvPr id="24" name="正方形/長方形 23"/>
            <p:cNvSpPr/>
            <p:nvPr/>
          </p:nvSpPr>
          <p:spPr>
            <a:xfrm>
              <a:off x="783530" y="5317184"/>
              <a:ext cx="1361222" cy="281309"/>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kumimoji="1" lang="en-US" altLang="ja-JP" sz="1600" dirty="0" smtClean="0">
                  <a:latin typeface="メイリオ"/>
                  <a:ea typeface="メイリオ"/>
                  <a:cs typeface="メイリオ"/>
                </a:rPr>
                <a:t>QEMU-KVM</a:t>
              </a:r>
              <a:endParaRPr kumimoji="1" lang="ja-JP" altLang="en-US" sz="1600" dirty="0">
                <a:latin typeface="メイリオ"/>
                <a:ea typeface="メイリオ"/>
                <a:cs typeface="メイリオ"/>
              </a:endParaRPr>
            </a:p>
          </p:txBody>
        </p:sp>
        <p:sp>
          <p:nvSpPr>
            <p:cNvPr id="25" name="正方形/長方形 24"/>
            <p:cNvSpPr/>
            <p:nvPr/>
          </p:nvSpPr>
          <p:spPr>
            <a:xfrm>
              <a:off x="4203908" y="5343567"/>
              <a:ext cx="1361222" cy="281309"/>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kumimoji="1" lang="en-US" altLang="ja-JP" sz="1600" dirty="0" smtClean="0">
                  <a:latin typeface="メイリオ"/>
                  <a:ea typeface="メイリオ"/>
                  <a:cs typeface="メイリオ"/>
                </a:rPr>
                <a:t>QEMU-KVM</a:t>
              </a:r>
              <a:endParaRPr kumimoji="1" lang="ja-JP" altLang="en-US" sz="1600" dirty="0">
                <a:latin typeface="メイリオ"/>
                <a:ea typeface="メイリオ"/>
                <a:cs typeface="メイリオ"/>
              </a:endParaRPr>
            </a:p>
          </p:txBody>
        </p:sp>
        <p:sp>
          <p:nvSpPr>
            <p:cNvPr id="26" name="正方形/長方形 25"/>
            <p:cNvSpPr/>
            <p:nvPr/>
          </p:nvSpPr>
          <p:spPr>
            <a:xfrm>
              <a:off x="6208170" y="4972811"/>
              <a:ext cx="1497344" cy="281309"/>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kumimoji="1" lang="ja-JP" altLang="en-US" sz="1600" dirty="0" smtClean="0">
                  <a:latin typeface="メイリオ"/>
                  <a:ea typeface="メイリオ"/>
                  <a:cs typeface="メイリオ"/>
                </a:rPr>
                <a:t>メモリサーバ</a:t>
              </a:r>
              <a:endParaRPr kumimoji="1" lang="ja-JP" altLang="en-US" sz="1600" dirty="0">
                <a:latin typeface="メイリオ"/>
                <a:ea typeface="メイリオ"/>
                <a:cs typeface="メイリオ"/>
              </a:endParaRPr>
            </a:p>
          </p:txBody>
        </p:sp>
        <p:sp>
          <p:nvSpPr>
            <p:cNvPr id="28" name="テキスト ボックス 27"/>
            <p:cNvSpPr txBox="1"/>
            <p:nvPr/>
          </p:nvSpPr>
          <p:spPr>
            <a:xfrm>
              <a:off x="2423695" y="6094697"/>
              <a:ext cx="1620957" cy="307777"/>
            </a:xfrm>
            <a:prstGeom prst="rect">
              <a:avLst/>
            </a:prstGeom>
            <a:noFill/>
          </p:spPr>
          <p:txBody>
            <a:bodyPr wrap="none" rtlCol="0">
              <a:spAutoFit/>
            </a:bodyPr>
            <a:lstStyle/>
            <a:p>
              <a:r>
                <a:rPr kumimoji="1" lang="ja-JP" altLang="en-US" sz="1400" dirty="0" smtClean="0">
                  <a:latin typeface="メイリオ"/>
                  <a:ea typeface="メイリオ"/>
                  <a:cs typeface="メイリオ"/>
                </a:rPr>
                <a:t>閾値以下のメモリ</a:t>
              </a:r>
              <a:endParaRPr kumimoji="1" lang="ja-JP" altLang="en-US" sz="1400" dirty="0">
                <a:latin typeface="メイリオ"/>
                <a:ea typeface="メイリオ"/>
                <a:cs typeface="メイリオ"/>
              </a:endParaRPr>
            </a:p>
          </p:txBody>
        </p:sp>
        <p:sp>
          <p:nvSpPr>
            <p:cNvPr id="30" name="テキスト ボックス 29"/>
            <p:cNvSpPr txBox="1"/>
            <p:nvPr/>
          </p:nvSpPr>
          <p:spPr>
            <a:xfrm>
              <a:off x="2408204" y="4802642"/>
              <a:ext cx="1441420" cy="523220"/>
            </a:xfrm>
            <a:prstGeom prst="rect">
              <a:avLst/>
            </a:prstGeom>
            <a:noFill/>
          </p:spPr>
          <p:txBody>
            <a:bodyPr wrap="none" rtlCol="0">
              <a:spAutoFit/>
            </a:bodyPr>
            <a:lstStyle/>
            <a:p>
              <a:pPr algn="ctr"/>
              <a:r>
                <a:rPr kumimoji="1" lang="ja-JP" altLang="ja-JP" sz="1400" dirty="0" smtClean="0">
                  <a:latin typeface="メイリオ"/>
                  <a:ea typeface="メイリオ"/>
                  <a:cs typeface="メイリオ"/>
                </a:rPr>
                <a:t>I</a:t>
              </a:r>
              <a:r>
                <a:rPr kumimoji="1" lang="en-US" altLang="ja-JP" sz="1400" dirty="0" smtClean="0">
                  <a:latin typeface="メイリオ"/>
                  <a:ea typeface="メイリオ"/>
                  <a:cs typeface="メイリオ"/>
                </a:rPr>
                <a:t>P</a:t>
              </a:r>
              <a:r>
                <a:rPr kumimoji="1" lang="ja-JP" altLang="en-US" sz="1400" dirty="0" smtClean="0">
                  <a:latin typeface="メイリオ"/>
                  <a:ea typeface="メイリオ"/>
                  <a:cs typeface="メイリオ"/>
                </a:rPr>
                <a:t>アドレス</a:t>
              </a:r>
              <a:endParaRPr kumimoji="1" lang="en-US" altLang="ja-JP" sz="1400" dirty="0" smtClean="0">
                <a:latin typeface="メイリオ"/>
                <a:ea typeface="メイリオ"/>
                <a:cs typeface="メイリオ"/>
              </a:endParaRPr>
            </a:p>
            <a:p>
              <a:pPr algn="ctr"/>
              <a:r>
                <a:rPr kumimoji="1" lang="ja-JP" altLang="en-US" sz="1400" dirty="0" smtClean="0">
                  <a:latin typeface="メイリオ"/>
                  <a:ea typeface="メイリオ"/>
                  <a:cs typeface="メイリオ"/>
                </a:rPr>
                <a:t>メモリアドレス</a:t>
              </a:r>
              <a:endParaRPr kumimoji="1" lang="ja-JP" altLang="en-US" sz="1400" dirty="0">
                <a:latin typeface="メイリオ"/>
                <a:ea typeface="メイリオ"/>
                <a:cs typeface="メイリオ"/>
              </a:endParaRPr>
            </a:p>
          </p:txBody>
        </p:sp>
        <p:sp>
          <p:nvSpPr>
            <p:cNvPr id="19" name="右カーブ矢印 18"/>
            <p:cNvSpPr/>
            <p:nvPr/>
          </p:nvSpPr>
          <p:spPr>
            <a:xfrm rot="16025127">
              <a:off x="4088346" y="3829705"/>
              <a:ext cx="696290" cy="5197739"/>
            </a:xfrm>
            <a:prstGeom prst="curvedRightArrow">
              <a:avLst>
                <a:gd name="adj1" fmla="val 33584"/>
                <a:gd name="adj2" fmla="val 84432"/>
                <a:gd name="adj3" fmla="val 41381"/>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solidFill>
                  <a:schemeClr val="tx1"/>
                </a:solidFill>
                <a:latin typeface="メイリオ"/>
                <a:ea typeface="メイリオ"/>
                <a:cs typeface="メイリオ"/>
              </a:endParaRPr>
            </a:p>
          </p:txBody>
        </p:sp>
        <p:sp>
          <p:nvSpPr>
            <p:cNvPr id="27" name="上カーブ矢印 26"/>
            <p:cNvSpPr/>
            <p:nvPr/>
          </p:nvSpPr>
          <p:spPr>
            <a:xfrm>
              <a:off x="1975806" y="6126163"/>
              <a:ext cx="2342790" cy="410219"/>
            </a:xfrm>
            <a:prstGeom prst="curvedUpArrow">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kumimoji="1" lang="ja-JP" altLang="en-US">
                <a:solidFill>
                  <a:schemeClr val="tx1"/>
                </a:solidFill>
                <a:latin typeface="メイリオ"/>
                <a:ea typeface="メイリオ"/>
                <a:cs typeface="メイリオ"/>
              </a:endParaRPr>
            </a:p>
          </p:txBody>
        </p:sp>
      </p:grpSp>
    </p:spTree>
    <p:extLst>
      <p:ext uri="{BB962C8B-B14F-4D97-AF65-F5344CB8AC3E}">
        <p14:creationId xmlns:p14="http://schemas.microsoft.com/office/powerpoint/2010/main" val="3296829088"/>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メモリサーバ</a:t>
            </a:r>
            <a:endParaRPr lang="ja-JP" altLang="en-US" dirty="0"/>
          </a:p>
        </p:txBody>
      </p:sp>
      <p:sp>
        <p:nvSpPr>
          <p:cNvPr id="3" name="コンテンツ プレースホルダー 2"/>
          <p:cNvSpPr>
            <a:spLocks noGrp="1"/>
          </p:cNvSpPr>
          <p:nvPr>
            <p:ph idx="1"/>
          </p:nvPr>
        </p:nvSpPr>
        <p:spPr/>
        <p:txBody>
          <a:bodyPr/>
          <a:lstStyle/>
          <a:p>
            <a:r>
              <a:rPr lang="en-US" altLang="ja-JP" dirty="0" smtClean="0">
                <a:solidFill>
                  <a:srgbClr val="000000"/>
                </a:solidFill>
              </a:rPr>
              <a:t>VM</a:t>
            </a:r>
            <a:r>
              <a:rPr lang="ja-JP" altLang="en-US" dirty="0" smtClean="0">
                <a:solidFill>
                  <a:srgbClr val="000000"/>
                </a:solidFill>
              </a:rPr>
              <a:t>のメモリの一部を管理</a:t>
            </a:r>
            <a:endParaRPr lang="en-US" altLang="ja-JP" dirty="0" smtClean="0">
              <a:solidFill>
                <a:srgbClr val="000000"/>
              </a:solidFill>
            </a:endParaRPr>
          </a:p>
          <a:p>
            <a:pPr lvl="1"/>
            <a:r>
              <a:rPr lang="ja-JP" altLang="en-US" dirty="0" smtClean="0">
                <a:solidFill>
                  <a:srgbClr val="000000"/>
                </a:solidFill>
              </a:rPr>
              <a:t>メモリ効率のよい基数木を用いる</a:t>
            </a:r>
            <a:endParaRPr lang="en-US" altLang="ja-JP" dirty="0" smtClean="0">
              <a:solidFill>
                <a:srgbClr val="000000"/>
              </a:solidFill>
            </a:endParaRPr>
          </a:p>
          <a:p>
            <a:pPr lvl="2"/>
            <a:r>
              <a:rPr lang="ja-JP" altLang="en-US" dirty="0" smtClean="0">
                <a:solidFill>
                  <a:srgbClr val="000000"/>
                </a:solidFill>
              </a:rPr>
              <a:t>キー：</a:t>
            </a:r>
            <a:r>
              <a:rPr lang="en-US" altLang="ja-JP" dirty="0" smtClean="0">
                <a:solidFill>
                  <a:srgbClr val="000000"/>
                </a:solidFill>
              </a:rPr>
              <a:t>VM</a:t>
            </a:r>
            <a:r>
              <a:rPr lang="ja-JP" altLang="en-US" dirty="0" smtClean="0">
                <a:solidFill>
                  <a:srgbClr val="000000"/>
                </a:solidFill>
              </a:rPr>
              <a:t>のメモリアドレス</a:t>
            </a:r>
            <a:endParaRPr lang="en-US" altLang="ja-JP" dirty="0" smtClean="0">
              <a:solidFill>
                <a:srgbClr val="000000"/>
              </a:solidFill>
            </a:endParaRPr>
          </a:p>
          <a:p>
            <a:pPr lvl="2"/>
            <a:r>
              <a:rPr lang="ja-JP" altLang="en-US" dirty="0" smtClean="0">
                <a:solidFill>
                  <a:srgbClr val="000000"/>
                </a:solidFill>
              </a:rPr>
              <a:t>値：メモリデータのアドレス</a:t>
            </a:r>
            <a:endParaRPr lang="en-US" altLang="ja-JP" dirty="0" smtClean="0">
              <a:solidFill>
                <a:srgbClr val="000000"/>
              </a:solidFill>
            </a:endParaRPr>
          </a:p>
          <a:p>
            <a:r>
              <a:rPr lang="ja-JP" altLang="en-US" dirty="0" smtClean="0">
                <a:solidFill>
                  <a:srgbClr val="000000"/>
                </a:solidFill>
              </a:rPr>
              <a:t>スワップアウト要求の受信時</a:t>
            </a:r>
            <a:endParaRPr lang="en-US" altLang="ja-JP" dirty="0" smtClean="0">
              <a:solidFill>
                <a:srgbClr val="000000"/>
              </a:solidFill>
            </a:endParaRPr>
          </a:p>
          <a:p>
            <a:pPr lvl="1"/>
            <a:r>
              <a:rPr lang="ja-JP" altLang="en-US" dirty="0" smtClean="0">
                <a:solidFill>
                  <a:srgbClr val="000000"/>
                </a:solidFill>
              </a:rPr>
              <a:t>メモリデータを基数木に登録</a:t>
            </a:r>
            <a:endParaRPr lang="en-US" altLang="ja-JP" dirty="0" smtClean="0">
              <a:solidFill>
                <a:srgbClr val="000000"/>
              </a:solidFill>
            </a:endParaRPr>
          </a:p>
          <a:p>
            <a:r>
              <a:rPr lang="ja-JP" altLang="en-US" dirty="0" smtClean="0">
                <a:solidFill>
                  <a:srgbClr val="000000"/>
                </a:solidFill>
              </a:rPr>
              <a:t>スワップイン要求の受信時</a:t>
            </a:r>
            <a:endParaRPr lang="en-US" altLang="ja-JP" dirty="0" smtClean="0">
              <a:solidFill>
                <a:srgbClr val="000000"/>
              </a:solidFill>
            </a:endParaRPr>
          </a:p>
          <a:p>
            <a:pPr lvl="1"/>
            <a:r>
              <a:rPr lang="ja-JP" altLang="en-US" dirty="0" smtClean="0">
                <a:solidFill>
                  <a:srgbClr val="000000"/>
                </a:solidFill>
              </a:rPr>
              <a:t>基数木を探索しメモリデータを</a:t>
            </a:r>
            <a:r>
              <a:rPr lang="en-US" altLang="ja-JP" dirty="0" smtClean="0">
                <a:solidFill>
                  <a:srgbClr val="000000"/>
                </a:solidFill>
              </a:rPr>
              <a:t/>
            </a:r>
            <a:br>
              <a:rPr lang="en-US" altLang="ja-JP" dirty="0" smtClean="0">
                <a:solidFill>
                  <a:srgbClr val="000000"/>
                </a:solidFill>
              </a:rPr>
            </a:br>
            <a:r>
              <a:rPr lang="ja-JP" altLang="en-US" dirty="0" smtClean="0">
                <a:solidFill>
                  <a:srgbClr val="000000"/>
                </a:solidFill>
              </a:rPr>
              <a:t>要求元に送信</a:t>
            </a:r>
            <a:endParaRPr lang="ja-JP" altLang="en-US" dirty="0">
              <a:solidFill>
                <a:srgbClr val="000000"/>
              </a:solidFill>
            </a:endParaRPr>
          </a:p>
        </p:txBody>
      </p:sp>
      <p:sp>
        <p:nvSpPr>
          <p:cNvPr id="4" name="スライド番号プレースホルダー 3"/>
          <p:cNvSpPr>
            <a:spLocks noGrp="1"/>
          </p:cNvSpPr>
          <p:nvPr>
            <p:ph type="sldNum" sz="quarter" idx="12"/>
          </p:nvPr>
        </p:nvSpPr>
        <p:spPr/>
        <p:txBody>
          <a:bodyPr/>
          <a:lstStyle/>
          <a:p>
            <a:fld id="{F38DF745-7D3F-47F4-83A3-874385CFAA69}" type="slidenum">
              <a:rPr lang="en-US" smtClean="0"/>
              <a:pPr/>
              <a:t>15</a:t>
            </a:fld>
            <a:endParaRPr lang="en-US"/>
          </a:p>
        </p:txBody>
      </p:sp>
      <p:grpSp>
        <p:nvGrpSpPr>
          <p:cNvPr id="8" name="図形グループ 7"/>
          <p:cNvGrpSpPr/>
          <p:nvPr/>
        </p:nvGrpSpPr>
        <p:grpSpPr>
          <a:xfrm>
            <a:off x="5791997" y="1847890"/>
            <a:ext cx="2512377" cy="3563552"/>
            <a:chOff x="5715000" y="3154680"/>
            <a:chExt cx="2225040" cy="3332418"/>
          </a:xfrm>
        </p:grpSpPr>
        <p:sp>
          <p:nvSpPr>
            <p:cNvPr id="9" name="正方形/長方形 8"/>
            <p:cNvSpPr/>
            <p:nvPr/>
          </p:nvSpPr>
          <p:spPr>
            <a:xfrm>
              <a:off x="6741160" y="3154680"/>
              <a:ext cx="965200" cy="274320"/>
            </a:xfrm>
            <a:prstGeom prst="rect">
              <a:avLst/>
            </a:prstGeom>
            <a:ln w="19050" cmpd="sng"/>
          </p:spPr>
          <p:style>
            <a:lnRef idx="2">
              <a:schemeClr val="dk1"/>
            </a:lnRef>
            <a:fillRef idx="1">
              <a:schemeClr val="lt1"/>
            </a:fillRef>
            <a:effectRef idx="0">
              <a:schemeClr val="dk1"/>
            </a:effectRef>
            <a:fontRef idx="minor">
              <a:schemeClr val="dk1"/>
            </a:fontRef>
          </p:style>
          <p:txBody>
            <a:bodyPr rtlCol="0" anchor="ctr"/>
            <a:lstStyle/>
            <a:p>
              <a:pPr algn="ctr"/>
              <a:r>
                <a:rPr lang="en-US" altLang="ja-JP" sz="1400" dirty="0" smtClean="0">
                  <a:solidFill>
                    <a:srgbClr val="000000"/>
                  </a:solidFill>
                  <a:latin typeface="メイリオ"/>
                  <a:ea typeface="メイリオ"/>
                  <a:cs typeface="メイリオ"/>
                </a:rPr>
                <a:t>000000</a:t>
              </a:r>
              <a:endParaRPr kumimoji="1" lang="ja-JP" altLang="en-US" sz="1400" dirty="0">
                <a:solidFill>
                  <a:srgbClr val="000000"/>
                </a:solidFill>
                <a:latin typeface="メイリオ"/>
                <a:ea typeface="メイリオ"/>
                <a:cs typeface="メイリオ"/>
              </a:endParaRPr>
            </a:p>
          </p:txBody>
        </p:sp>
        <p:sp>
          <p:nvSpPr>
            <p:cNvPr id="10" name="正方形/長方形 9"/>
            <p:cNvSpPr/>
            <p:nvPr/>
          </p:nvSpPr>
          <p:spPr>
            <a:xfrm>
              <a:off x="6507480" y="3708400"/>
              <a:ext cx="467360" cy="274320"/>
            </a:xfrm>
            <a:prstGeom prst="rect">
              <a:avLst/>
            </a:prstGeom>
            <a:ln w="19050" cmpd="sng"/>
          </p:spPr>
          <p:style>
            <a:lnRef idx="2">
              <a:schemeClr val="dk1"/>
            </a:lnRef>
            <a:fillRef idx="1">
              <a:schemeClr val="lt1"/>
            </a:fillRef>
            <a:effectRef idx="0">
              <a:schemeClr val="dk1"/>
            </a:effectRef>
            <a:fontRef idx="minor">
              <a:schemeClr val="dk1"/>
            </a:fontRef>
          </p:style>
          <p:txBody>
            <a:bodyPr rtlCol="0" anchor="ctr"/>
            <a:lstStyle/>
            <a:p>
              <a:pPr algn="ctr"/>
              <a:r>
                <a:rPr lang="en-US" altLang="ja-JP" sz="1400" dirty="0" smtClean="0">
                  <a:solidFill>
                    <a:srgbClr val="000000"/>
                  </a:solidFill>
                  <a:latin typeface="メイリオ"/>
                  <a:ea typeface="メイリオ"/>
                  <a:cs typeface="メイリオ"/>
                </a:rPr>
                <a:t>01</a:t>
              </a:r>
              <a:endParaRPr kumimoji="1" lang="ja-JP" altLang="en-US" sz="1400" dirty="0">
                <a:solidFill>
                  <a:srgbClr val="000000"/>
                </a:solidFill>
                <a:latin typeface="メイリオ"/>
                <a:ea typeface="メイリオ"/>
                <a:cs typeface="メイリオ"/>
              </a:endParaRPr>
            </a:p>
          </p:txBody>
        </p:sp>
        <p:sp>
          <p:nvSpPr>
            <p:cNvPr id="11" name="正方形/長方形 10"/>
            <p:cNvSpPr/>
            <p:nvPr/>
          </p:nvSpPr>
          <p:spPr>
            <a:xfrm>
              <a:off x="7472680" y="3708400"/>
              <a:ext cx="467360" cy="274320"/>
            </a:xfrm>
            <a:prstGeom prst="rect">
              <a:avLst/>
            </a:prstGeom>
            <a:ln w="19050" cmpd="sng"/>
          </p:spPr>
          <p:style>
            <a:lnRef idx="2">
              <a:schemeClr val="dk1"/>
            </a:lnRef>
            <a:fillRef idx="1">
              <a:schemeClr val="lt1"/>
            </a:fillRef>
            <a:effectRef idx="0">
              <a:schemeClr val="dk1"/>
            </a:effectRef>
            <a:fontRef idx="minor">
              <a:schemeClr val="dk1"/>
            </a:fontRef>
          </p:style>
          <p:txBody>
            <a:bodyPr rtlCol="0" anchor="ctr"/>
            <a:lstStyle/>
            <a:p>
              <a:pPr algn="ctr"/>
              <a:r>
                <a:rPr lang="en-US" altLang="ja-JP" sz="1400" dirty="0" smtClean="0">
                  <a:solidFill>
                    <a:srgbClr val="000000"/>
                  </a:solidFill>
                  <a:latin typeface="メイリオ"/>
                  <a:ea typeface="メイリオ"/>
                  <a:cs typeface="メイリオ"/>
                </a:rPr>
                <a:t>02</a:t>
              </a:r>
              <a:endParaRPr kumimoji="1" lang="ja-JP" altLang="en-US" sz="1400" dirty="0">
                <a:solidFill>
                  <a:srgbClr val="000000"/>
                </a:solidFill>
                <a:latin typeface="メイリオ"/>
                <a:ea typeface="メイリオ"/>
                <a:cs typeface="メイリオ"/>
              </a:endParaRPr>
            </a:p>
          </p:txBody>
        </p:sp>
        <p:sp>
          <p:nvSpPr>
            <p:cNvPr id="12" name="正方形/長方形 11"/>
            <p:cNvSpPr/>
            <p:nvPr/>
          </p:nvSpPr>
          <p:spPr>
            <a:xfrm>
              <a:off x="6162040" y="4236720"/>
              <a:ext cx="467360" cy="274320"/>
            </a:xfrm>
            <a:prstGeom prst="rect">
              <a:avLst/>
            </a:prstGeom>
            <a:ln w="19050" cmpd="sng"/>
          </p:spPr>
          <p:style>
            <a:lnRef idx="2">
              <a:schemeClr val="dk1"/>
            </a:lnRef>
            <a:fillRef idx="1">
              <a:schemeClr val="lt1"/>
            </a:fillRef>
            <a:effectRef idx="0">
              <a:schemeClr val="dk1"/>
            </a:effectRef>
            <a:fontRef idx="minor">
              <a:schemeClr val="dk1"/>
            </a:fontRef>
          </p:style>
          <p:txBody>
            <a:bodyPr rtlCol="0" anchor="ctr"/>
            <a:lstStyle/>
            <a:p>
              <a:pPr algn="ctr"/>
              <a:r>
                <a:rPr lang="en-US" altLang="ja-JP" sz="1400" dirty="0" smtClean="0">
                  <a:solidFill>
                    <a:srgbClr val="000000"/>
                  </a:solidFill>
                  <a:latin typeface="メイリオ"/>
                  <a:ea typeface="メイリオ"/>
                  <a:cs typeface="メイリオ"/>
                </a:rPr>
                <a:t>2B</a:t>
              </a:r>
              <a:endParaRPr kumimoji="1" lang="ja-JP" altLang="en-US" sz="1400" dirty="0">
                <a:solidFill>
                  <a:srgbClr val="000000"/>
                </a:solidFill>
                <a:latin typeface="メイリオ"/>
                <a:ea typeface="メイリオ"/>
                <a:cs typeface="メイリオ"/>
              </a:endParaRPr>
            </a:p>
          </p:txBody>
        </p:sp>
        <p:sp>
          <p:nvSpPr>
            <p:cNvPr id="13" name="正方形/長方形 12"/>
            <p:cNvSpPr/>
            <p:nvPr/>
          </p:nvSpPr>
          <p:spPr>
            <a:xfrm>
              <a:off x="5715000" y="5252720"/>
              <a:ext cx="640080" cy="274320"/>
            </a:xfrm>
            <a:prstGeom prst="rect">
              <a:avLst/>
            </a:prstGeom>
            <a:ln w="19050" cmpd="sng"/>
          </p:spPr>
          <p:style>
            <a:lnRef idx="2">
              <a:schemeClr val="dk1"/>
            </a:lnRef>
            <a:fillRef idx="1">
              <a:schemeClr val="lt1"/>
            </a:fillRef>
            <a:effectRef idx="0">
              <a:schemeClr val="dk1"/>
            </a:effectRef>
            <a:fontRef idx="minor">
              <a:schemeClr val="dk1"/>
            </a:fontRef>
          </p:style>
          <p:txBody>
            <a:bodyPr rtlCol="0" anchor="ctr"/>
            <a:lstStyle/>
            <a:p>
              <a:pPr algn="ctr"/>
              <a:r>
                <a:rPr lang="en-US" altLang="ja-JP" sz="1400" dirty="0" smtClean="0">
                  <a:solidFill>
                    <a:srgbClr val="000000"/>
                  </a:solidFill>
                  <a:latin typeface="メイリオ"/>
                  <a:ea typeface="メイリオ"/>
                  <a:cs typeface="メイリオ"/>
                </a:rPr>
                <a:t>1000</a:t>
              </a:r>
              <a:endParaRPr kumimoji="1" lang="ja-JP" altLang="en-US" sz="1400" dirty="0">
                <a:solidFill>
                  <a:srgbClr val="000000"/>
                </a:solidFill>
                <a:latin typeface="メイリオ"/>
                <a:ea typeface="メイリオ"/>
                <a:cs typeface="メイリオ"/>
              </a:endParaRPr>
            </a:p>
          </p:txBody>
        </p:sp>
        <p:sp>
          <p:nvSpPr>
            <p:cNvPr id="14" name="メモ 13"/>
            <p:cNvSpPr/>
            <p:nvPr/>
          </p:nvSpPr>
          <p:spPr>
            <a:xfrm>
              <a:off x="5836920" y="5674361"/>
              <a:ext cx="396240" cy="374412"/>
            </a:xfrm>
            <a:prstGeom prst="foldedCorner">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solidFill>
                  <a:srgbClr val="000000"/>
                </a:solidFill>
                <a:latin typeface="メイリオ"/>
                <a:ea typeface="メイリオ"/>
                <a:cs typeface="メイリオ"/>
              </a:endParaRPr>
            </a:p>
          </p:txBody>
        </p:sp>
        <p:cxnSp>
          <p:nvCxnSpPr>
            <p:cNvPr id="15" name="直線コネクタ 14"/>
            <p:cNvCxnSpPr>
              <a:stCxn id="13" idx="2"/>
              <a:endCxn id="14" idx="0"/>
            </p:cNvCxnSpPr>
            <p:nvPr/>
          </p:nvCxnSpPr>
          <p:spPr>
            <a:xfrm>
              <a:off x="6035040" y="5527040"/>
              <a:ext cx="0" cy="147321"/>
            </a:xfrm>
            <a:prstGeom prst="line">
              <a:avLst/>
            </a:prstGeom>
            <a:ln w="19050" cmpd="sng">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16" name="直線コネクタ 15"/>
            <p:cNvCxnSpPr>
              <a:endCxn id="10" idx="0"/>
            </p:cNvCxnSpPr>
            <p:nvPr/>
          </p:nvCxnSpPr>
          <p:spPr>
            <a:xfrm flipH="1">
              <a:off x="6741160" y="3423920"/>
              <a:ext cx="233680" cy="284480"/>
            </a:xfrm>
            <a:prstGeom prst="line">
              <a:avLst/>
            </a:prstGeom>
            <a:ln w="19050" cmpd="sng">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17" name="直線コネクタ 16"/>
            <p:cNvCxnSpPr>
              <a:endCxn id="11" idx="0"/>
            </p:cNvCxnSpPr>
            <p:nvPr/>
          </p:nvCxnSpPr>
          <p:spPr>
            <a:xfrm>
              <a:off x="7472680" y="3423920"/>
              <a:ext cx="233680" cy="284480"/>
            </a:xfrm>
            <a:prstGeom prst="line">
              <a:avLst/>
            </a:prstGeom>
            <a:ln w="19050" cmpd="sng">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18" name="直線コネクタ 17"/>
            <p:cNvCxnSpPr>
              <a:endCxn id="12" idx="0"/>
            </p:cNvCxnSpPr>
            <p:nvPr/>
          </p:nvCxnSpPr>
          <p:spPr>
            <a:xfrm flipH="1">
              <a:off x="6395720" y="3982720"/>
              <a:ext cx="233680" cy="254000"/>
            </a:xfrm>
            <a:prstGeom prst="line">
              <a:avLst/>
            </a:prstGeom>
            <a:ln w="19050" cmpd="sng">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19" name="直線コネクタ 18"/>
            <p:cNvCxnSpPr>
              <a:stCxn id="12" idx="2"/>
              <a:endCxn id="27" idx="0"/>
            </p:cNvCxnSpPr>
            <p:nvPr/>
          </p:nvCxnSpPr>
          <p:spPr>
            <a:xfrm flipH="1">
              <a:off x="6253480" y="4511040"/>
              <a:ext cx="142240" cy="248920"/>
            </a:xfrm>
            <a:prstGeom prst="line">
              <a:avLst/>
            </a:prstGeom>
            <a:ln w="19050" cmpd="sng">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20" name="直線コネクタ 19"/>
            <p:cNvCxnSpPr/>
            <p:nvPr/>
          </p:nvCxnSpPr>
          <p:spPr>
            <a:xfrm flipH="1">
              <a:off x="6111240" y="5034280"/>
              <a:ext cx="101600" cy="218440"/>
            </a:xfrm>
            <a:prstGeom prst="line">
              <a:avLst/>
            </a:prstGeom>
            <a:ln w="19050" cmpd="sng">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21" name="直線コネクタ 20"/>
            <p:cNvCxnSpPr/>
            <p:nvPr/>
          </p:nvCxnSpPr>
          <p:spPr>
            <a:xfrm>
              <a:off x="6863080" y="3982720"/>
              <a:ext cx="111760" cy="345440"/>
            </a:xfrm>
            <a:prstGeom prst="line">
              <a:avLst/>
            </a:prstGeom>
            <a:ln w="19050" cmpd="sng">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22" name="直線コネクタ 21"/>
            <p:cNvCxnSpPr/>
            <p:nvPr/>
          </p:nvCxnSpPr>
          <p:spPr>
            <a:xfrm flipH="1">
              <a:off x="7472680" y="3982720"/>
              <a:ext cx="121920" cy="345440"/>
            </a:xfrm>
            <a:prstGeom prst="line">
              <a:avLst/>
            </a:prstGeom>
            <a:ln w="19050" cmpd="sng">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23" name="直線コネクタ 22"/>
            <p:cNvCxnSpPr/>
            <p:nvPr/>
          </p:nvCxnSpPr>
          <p:spPr>
            <a:xfrm>
              <a:off x="7828280" y="3982720"/>
              <a:ext cx="111760" cy="345440"/>
            </a:xfrm>
            <a:prstGeom prst="line">
              <a:avLst/>
            </a:prstGeom>
            <a:ln w="19050" cmpd="sng">
              <a:solidFill>
                <a:srgbClr val="000000"/>
              </a:solidFill>
            </a:ln>
          </p:spPr>
          <p:style>
            <a:lnRef idx="2">
              <a:schemeClr val="accent1"/>
            </a:lnRef>
            <a:fillRef idx="0">
              <a:schemeClr val="accent1"/>
            </a:fillRef>
            <a:effectRef idx="1">
              <a:schemeClr val="accent1"/>
            </a:effectRef>
            <a:fontRef idx="minor">
              <a:schemeClr val="tx1"/>
            </a:fontRef>
          </p:style>
        </p:cxnSp>
        <p:sp>
          <p:nvSpPr>
            <p:cNvPr id="24" name="正方形/長方形 23"/>
            <p:cNvSpPr/>
            <p:nvPr/>
          </p:nvSpPr>
          <p:spPr>
            <a:xfrm>
              <a:off x="6543040" y="5252720"/>
              <a:ext cx="640080" cy="274320"/>
            </a:xfrm>
            <a:prstGeom prst="rect">
              <a:avLst/>
            </a:prstGeom>
            <a:ln w="19050" cmpd="sng"/>
          </p:spPr>
          <p:style>
            <a:lnRef idx="2">
              <a:schemeClr val="dk1"/>
            </a:lnRef>
            <a:fillRef idx="1">
              <a:schemeClr val="lt1"/>
            </a:fillRef>
            <a:effectRef idx="0">
              <a:schemeClr val="dk1"/>
            </a:effectRef>
            <a:fontRef idx="minor">
              <a:schemeClr val="dk1"/>
            </a:fontRef>
          </p:style>
          <p:txBody>
            <a:bodyPr rtlCol="0" anchor="ctr"/>
            <a:lstStyle/>
            <a:p>
              <a:pPr algn="ctr"/>
              <a:r>
                <a:rPr lang="en-US" altLang="ja-JP" sz="1400" dirty="0" smtClean="0">
                  <a:solidFill>
                    <a:srgbClr val="000000"/>
                  </a:solidFill>
                  <a:latin typeface="メイリオ"/>
                  <a:ea typeface="メイリオ"/>
                  <a:cs typeface="メイリオ"/>
                </a:rPr>
                <a:t>2000</a:t>
              </a:r>
              <a:endParaRPr kumimoji="1" lang="ja-JP" altLang="en-US" sz="1400" dirty="0">
                <a:solidFill>
                  <a:srgbClr val="000000"/>
                </a:solidFill>
                <a:latin typeface="メイリオ"/>
                <a:ea typeface="メイリオ"/>
                <a:cs typeface="メイリオ"/>
              </a:endParaRPr>
            </a:p>
          </p:txBody>
        </p:sp>
        <p:sp>
          <p:nvSpPr>
            <p:cNvPr id="25" name="メモ 24"/>
            <p:cNvSpPr/>
            <p:nvPr/>
          </p:nvSpPr>
          <p:spPr>
            <a:xfrm>
              <a:off x="6685280" y="5674361"/>
              <a:ext cx="355600" cy="374412"/>
            </a:xfrm>
            <a:prstGeom prst="foldedCorner">
              <a:avLst/>
            </a:prstGeom>
            <a:solidFill>
              <a:srgbClr val="FFFF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solidFill>
                  <a:srgbClr val="000000"/>
                </a:solidFill>
                <a:latin typeface="メイリオ"/>
                <a:ea typeface="メイリオ"/>
                <a:cs typeface="メイリオ"/>
              </a:endParaRPr>
            </a:p>
          </p:txBody>
        </p:sp>
        <p:cxnSp>
          <p:nvCxnSpPr>
            <p:cNvPr id="26" name="直線コネクタ 25"/>
            <p:cNvCxnSpPr>
              <a:stCxn id="24" idx="2"/>
              <a:endCxn id="25" idx="0"/>
            </p:cNvCxnSpPr>
            <p:nvPr/>
          </p:nvCxnSpPr>
          <p:spPr>
            <a:xfrm>
              <a:off x="6863080" y="5527040"/>
              <a:ext cx="0" cy="147321"/>
            </a:xfrm>
            <a:prstGeom prst="line">
              <a:avLst/>
            </a:prstGeom>
            <a:ln w="19050" cmpd="sng">
              <a:solidFill>
                <a:srgbClr val="000000"/>
              </a:solidFill>
            </a:ln>
          </p:spPr>
          <p:style>
            <a:lnRef idx="2">
              <a:schemeClr val="accent1"/>
            </a:lnRef>
            <a:fillRef idx="0">
              <a:schemeClr val="accent1"/>
            </a:fillRef>
            <a:effectRef idx="1">
              <a:schemeClr val="accent1"/>
            </a:effectRef>
            <a:fontRef idx="minor">
              <a:schemeClr val="tx1"/>
            </a:fontRef>
          </p:style>
        </p:cxnSp>
        <p:sp>
          <p:nvSpPr>
            <p:cNvPr id="27" name="正方形/長方形 26"/>
            <p:cNvSpPr/>
            <p:nvPr/>
          </p:nvSpPr>
          <p:spPr>
            <a:xfrm>
              <a:off x="6019800" y="4759960"/>
              <a:ext cx="467360" cy="274320"/>
            </a:xfrm>
            <a:prstGeom prst="rect">
              <a:avLst/>
            </a:prstGeom>
            <a:ln w="19050" cmpd="sng"/>
          </p:spPr>
          <p:style>
            <a:lnRef idx="2">
              <a:schemeClr val="dk1"/>
            </a:lnRef>
            <a:fillRef idx="1">
              <a:schemeClr val="lt1"/>
            </a:fillRef>
            <a:effectRef idx="0">
              <a:schemeClr val="dk1"/>
            </a:effectRef>
            <a:fontRef idx="minor">
              <a:schemeClr val="dk1"/>
            </a:fontRef>
          </p:style>
          <p:txBody>
            <a:bodyPr rtlCol="0" anchor="ctr"/>
            <a:lstStyle/>
            <a:p>
              <a:pPr algn="ctr"/>
              <a:r>
                <a:rPr lang="en-US" altLang="ja-JP" sz="1400" dirty="0" smtClean="0">
                  <a:solidFill>
                    <a:srgbClr val="000000"/>
                  </a:solidFill>
                  <a:latin typeface="メイリオ"/>
                  <a:ea typeface="メイリオ"/>
                  <a:cs typeface="メイリオ"/>
                </a:rPr>
                <a:t>3F</a:t>
              </a:r>
              <a:endParaRPr kumimoji="1" lang="ja-JP" altLang="en-US" sz="1400" dirty="0">
                <a:solidFill>
                  <a:srgbClr val="000000"/>
                </a:solidFill>
                <a:latin typeface="メイリオ"/>
                <a:ea typeface="メイリオ"/>
                <a:cs typeface="メイリオ"/>
              </a:endParaRPr>
            </a:p>
          </p:txBody>
        </p:sp>
        <p:cxnSp>
          <p:nvCxnSpPr>
            <p:cNvPr id="28" name="直線コネクタ 27"/>
            <p:cNvCxnSpPr/>
            <p:nvPr/>
          </p:nvCxnSpPr>
          <p:spPr>
            <a:xfrm>
              <a:off x="6802120" y="5034280"/>
              <a:ext cx="60960" cy="218440"/>
            </a:xfrm>
            <a:prstGeom prst="line">
              <a:avLst/>
            </a:prstGeom>
            <a:ln w="19050" cmpd="sng">
              <a:solidFill>
                <a:srgbClr val="000000"/>
              </a:solidFill>
            </a:ln>
          </p:spPr>
          <p:style>
            <a:lnRef idx="2">
              <a:schemeClr val="accent1"/>
            </a:lnRef>
            <a:fillRef idx="0">
              <a:schemeClr val="accent1"/>
            </a:fillRef>
            <a:effectRef idx="1">
              <a:schemeClr val="accent1"/>
            </a:effectRef>
            <a:fontRef idx="minor">
              <a:schemeClr val="tx1"/>
            </a:fontRef>
          </p:style>
        </p:cxnSp>
        <p:sp>
          <p:nvSpPr>
            <p:cNvPr id="29" name="テキスト ボックス 28"/>
            <p:cNvSpPr txBox="1"/>
            <p:nvPr/>
          </p:nvSpPr>
          <p:spPr>
            <a:xfrm>
              <a:off x="6741160" y="4511040"/>
              <a:ext cx="377661" cy="345377"/>
            </a:xfrm>
            <a:prstGeom prst="rect">
              <a:avLst/>
            </a:prstGeom>
            <a:noFill/>
          </p:spPr>
          <p:txBody>
            <a:bodyPr wrap="none" rtlCol="0">
              <a:spAutoFit/>
            </a:bodyPr>
            <a:lstStyle/>
            <a:p>
              <a:r>
                <a:rPr kumimoji="1" lang="en-US" altLang="ja-JP" dirty="0" smtClean="0">
                  <a:solidFill>
                    <a:srgbClr val="000000"/>
                  </a:solidFill>
                  <a:latin typeface="メイリオ"/>
                  <a:ea typeface="メイリオ"/>
                  <a:cs typeface="メイリオ"/>
                </a:rPr>
                <a:t>...</a:t>
              </a:r>
              <a:endParaRPr kumimoji="1" lang="ja-JP" altLang="en-US" dirty="0">
                <a:solidFill>
                  <a:srgbClr val="000000"/>
                </a:solidFill>
                <a:latin typeface="メイリオ"/>
                <a:ea typeface="メイリオ"/>
                <a:cs typeface="メイリオ"/>
              </a:endParaRPr>
            </a:p>
          </p:txBody>
        </p:sp>
        <p:sp>
          <p:nvSpPr>
            <p:cNvPr id="30" name="テキスト ボックス 29"/>
            <p:cNvSpPr txBox="1"/>
            <p:nvPr/>
          </p:nvSpPr>
          <p:spPr>
            <a:xfrm>
              <a:off x="7393895" y="5679441"/>
              <a:ext cx="377661" cy="345377"/>
            </a:xfrm>
            <a:prstGeom prst="rect">
              <a:avLst/>
            </a:prstGeom>
            <a:noFill/>
          </p:spPr>
          <p:txBody>
            <a:bodyPr wrap="none" rtlCol="0">
              <a:spAutoFit/>
            </a:bodyPr>
            <a:lstStyle/>
            <a:p>
              <a:r>
                <a:rPr kumimoji="1" lang="en-US" altLang="ja-JP" dirty="0" smtClean="0">
                  <a:solidFill>
                    <a:srgbClr val="000000"/>
                  </a:solidFill>
                  <a:latin typeface="メイリオ"/>
                  <a:ea typeface="メイリオ"/>
                  <a:cs typeface="メイリオ"/>
                </a:rPr>
                <a:t>...</a:t>
              </a:r>
              <a:endParaRPr kumimoji="1" lang="ja-JP" altLang="en-US" dirty="0">
                <a:solidFill>
                  <a:srgbClr val="000000"/>
                </a:solidFill>
                <a:latin typeface="メイリオ"/>
                <a:ea typeface="メイリオ"/>
                <a:cs typeface="メイリオ"/>
              </a:endParaRPr>
            </a:p>
          </p:txBody>
        </p:sp>
        <p:sp>
          <p:nvSpPr>
            <p:cNvPr id="31" name="テキスト ボックス 30"/>
            <p:cNvSpPr txBox="1"/>
            <p:nvPr/>
          </p:nvSpPr>
          <p:spPr>
            <a:xfrm>
              <a:off x="7457529" y="4516120"/>
              <a:ext cx="377661" cy="345377"/>
            </a:xfrm>
            <a:prstGeom prst="rect">
              <a:avLst/>
            </a:prstGeom>
            <a:noFill/>
          </p:spPr>
          <p:txBody>
            <a:bodyPr wrap="none" rtlCol="0">
              <a:spAutoFit/>
            </a:bodyPr>
            <a:lstStyle/>
            <a:p>
              <a:r>
                <a:rPr kumimoji="1" lang="en-US" altLang="ja-JP" dirty="0" smtClean="0">
                  <a:solidFill>
                    <a:srgbClr val="000000"/>
                  </a:solidFill>
                  <a:latin typeface="メイリオ"/>
                  <a:ea typeface="メイリオ"/>
                  <a:cs typeface="メイリオ"/>
                </a:rPr>
                <a:t>...</a:t>
              </a:r>
              <a:endParaRPr kumimoji="1" lang="ja-JP" altLang="en-US" dirty="0">
                <a:solidFill>
                  <a:srgbClr val="000000"/>
                </a:solidFill>
                <a:latin typeface="メイリオ"/>
                <a:ea typeface="メイリオ"/>
                <a:cs typeface="メイリオ"/>
              </a:endParaRPr>
            </a:p>
          </p:txBody>
        </p:sp>
        <p:sp>
          <p:nvSpPr>
            <p:cNvPr id="32" name="テキスト ボックス 31"/>
            <p:cNvSpPr txBox="1"/>
            <p:nvPr/>
          </p:nvSpPr>
          <p:spPr>
            <a:xfrm>
              <a:off x="5798359" y="6141721"/>
              <a:ext cx="1390140" cy="345377"/>
            </a:xfrm>
            <a:prstGeom prst="rect">
              <a:avLst/>
            </a:prstGeom>
            <a:noFill/>
          </p:spPr>
          <p:txBody>
            <a:bodyPr wrap="none" rtlCol="0">
              <a:spAutoFit/>
            </a:bodyPr>
            <a:lstStyle/>
            <a:p>
              <a:r>
                <a:rPr kumimoji="1" lang="ja-JP" altLang="en-US" dirty="0" smtClean="0">
                  <a:solidFill>
                    <a:srgbClr val="000000"/>
                  </a:solidFill>
                  <a:latin typeface="メイリオ"/>
                  <a:ea typeface="メイリオ"/>
                  <a:cs typeface="メイリオ"/>
                </a:rPr>
                <a:t>メモリ</a:t>
              </a:r>
              <a:r>
                <a:rPr lang="ja-JP" altLang="en-US" dirty="0" smtClean="0">
                  <a:solidFill>
                    <a:srgbClr val="000000"/>
                  </a:solidFill>
                  <a:latin typeface="メイリオ"/>
                  <a:ea typeface="メイリオ"/>
                  <a:cs typeface="メイリオ"/>
                </a:rPr>
                <a:t>データ</a:t>
              </a:r>
              <a:endParaRPr lang="en-US" altLang="ja-JP" dirty="0" smtClean="0">
                <a:solidFill>
                  <a:srgbClr val="000000"/>
                </a:solidFill>
                <a:latin typeface="メイリオ"/>
                <a:ea typeface="メイリオ"/>
                <a:cs typeface="メイリオ"/>
              </a:endParaRPr>
            </a:p>
          </p:txBody>
        </p:sp>
      </p:grpSp>
    </p:spTree>
    <p:extLst>
      <p:ext uri="{BB962C8B-B14F-4D97-AF65-F5344CB8AC3E}">
        <p14:creationId xmlns:p14="http://schemas.microsoft.com/office/powerpoint/2010/main" val="1786358769"/>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mtClean="0"/>
              <a:t>VM</a:t>
            </a:r>
            <a:r>
              <a:rPr lang="ja-JP" altLang="en-US" smtClean="0"/>
              <a:t>のメモリアクセス頻度の取得</a:t>
            </a:r>
            <a:endParaRPr lang="ja-JP" altLang="en-US" dirty="0"/>
          </a:p>
        </p:txBody>
      </p:sp>
      <p:sp>
        <p:nvSpPr>
          <p:cNvPr id="3" name="コンテンツ プレースホルダー 2"/>
          <p:cNvSpPr>
            <a:spLocks noGrp="1"/>
          </p:cNvSpPr>
          <p:nvPr>
            <p:ph idx="1"/>
          </p:nvPr>
        </p:nvSpPr>
        <p:spPr/>
        <p:txBody>
          <a:bodyPr/>
          <a:lstStyle/>
          <a:p>
            <a:r>
              <a:rPr lang="ja-JP" altLang="en-US" dirty="0" smtClean="0">
                <a:solidFill>
                  <a:srgbClr val="000000"/>
                </a:solidFill>
              </a:rPr>
              <a:t>拡張ページテーブル</a:t>
            </a:r>
            <a:r>
              <a:rPr lang="en-US" altLang="ja-JP" dirty="0" smtClean="0">
                <a:solidFill>
                  <a:srgbClr val="000000"/>
                </a:solidFill>
              </a:rPr>
              <a:t>(EPT)</a:t>
            </a:r>
            <a:r>
              <a:rPr lang="ja-JP" altLang="en-US" dirty="0" smtClean="0">
                <a:solidFill>
                  <a:srgbClr val="000000"/>
                </a:solidFill>
              </a:rPr>
              <a:t>をたどってアクセスビットが</a:t>
            </a:r>
            <a:r>
              <a:rPr lang="en-US" altLang="ja-JP" dirty="0" smtClean="0">
                <a:solidFill>
                  <a:srgbClr val="000000"/>
                </a:solidFill>
              </a:rPr>
              <a:t>1</a:t>
            </a:r>
            <a:r>
              <a:rPr lang="ja-JP" altLang="en-US" dirty="0" smtClean="0">
                <a:solidFill>
                  <a:srgbClr val="000000"/>
                </a:solidFill>
              </a:rPr>
              <a:t>のページを取得</a:t>
            </a:r>
            <a:endParaRPr lang="en-US" altLang="ja-JP" dirty="0" smtClean="0">
              <a:solidFill>
                <a:srgbClr val="000000"/>
              </a:solidFill>
            </a:endParaRPr>
          </a:p>
          <a:p>
            <a:pPr lvl="1"/>
            <a:r>
              <a:rPr lang="ja-JP" altLang="en-US" dirty="0" smtClean="0">
                <a:solidFill>
                  <a:srgbClr val="000000"/>
                </a:solidFill>
              </a:rPr>
              <a:t>アクセスビット</a:t>
            </a:r>
            <a:endParaRPr lang="en-US" altLang="ja-JP" dirty="0" smtClean="0">
              <a:solidFill>
                <a:srgbClr val="000000"/>
              </a:solidFill>
            </a:endParaRPr>
          </a:p>
          <a:p>
            <a:pPr lvl="2"/>
            <a:r>
              <a:rPr lang="en-US" altLang="ja-JP" dirty="0" smtClean="0">
                <a:solidFill>
                  <a:srgbClr val="000000"/>
                </a:solidFill>
              </a:rPr>
              <a:t>VM</a:t>
            </a:r>
            <a:r>
              <a:rPr lang="ja-JP" altLang="en-US" dirty="0" smtClean="0">
                <a:solidFill>
                  <a:srgbClr val="000000"/>
                </a:solidFill>
              </a:rPr>
              <a:t>がページにアクセスしたときに</a:t>
            </a:r>
            <a:r>
              <a:rPr lang="en-US" altLang="ja-JP" dirty="0" smtClean="0">
                <a:solidFill>
                  <a:srgbClr val="000000"/>
                </a:solidFill>
              </a:rPr>
              <a:t>1</a:t>
            </a:r>
            <a:r>
              <a:rPr lang="ja-JP" altLang="en-US" dirty="0" smtClean="0">
                <a:solidFill>
                  <a:srgbClr val="000000"/>
                </a:solidFill>
              </a:rPr>
              <a:t>にセットされる</a:t>
            </a:r>
            <a:endParaRPr lang="en-US" altLang="ja-JP" dirty="0" smtClean="0">
              <a:solidFill>
                <a:srgbClr val="000000"/>
              </a:solidFill>
            </a:endParaRPr>
          </a:p>
          <a:p>
            <a:pPr lvl="1"/>
            <a:r>
              <a:rPr lang="en-US" altLang="ja-JP" dirty="0" smtClean="0">
                <a:solidFill>
                  <a:srgbClr val="000000"/>
                </a:solidFill>
              </a:rPr>
              <a:t>QEMU-KVM</a:t>
            </a:r>
            <a:r>
              <a:rPr lang="ja-JP" altLang="en-US" dirty="0" smtClean="0">
                <a:solidFill>
                  <a:srgbClr val="000000"/>
                </a:solidFill>
              </a:rPr>
              <a:t>は定期的に</a:t>
            </a:r>
            <a:r>
              <a:rPr lang="en-US" altLang="ja-JP" dirty="0" smtClean="0">
                <a:solidFill>
                  <a:srgbClr val="000000"/>
                </a:solidFill>
              </a:rPr>
              <a:t>VM</a:t>
            </a:r>
            <a:r>
              <a:rPr lang="ja-JP" altLang="en-US" dirty="0" smtClean="0">
                <a:solidFill>
                  <a:srgbClr val="000000"/>
                </a:solidFill>
              </a:rPr>
              <a:t>のメモリサイズ分のビットマップをカーネルから取得</a:t>
            </a:r>
            <a:endParaRPr lang="en-US" altLang="ja-JP" dirty="0" smtClean="0">
              <a:solidFill>
                <a:srgbClr val="000000"/>
              </a:solidFill>
            </a:endParaRPr>
          </a:p>
          <a:p>
            <a:pPr lvl="2"/>
            <a:r>
              <a:rPr lang="ja-JP" altLang="en-US" dirty="0" smtClean="0">
                <a:solidFill>
                  <a:srgbClr val="000000"/>
                </a:solidFill>
              </a:rPr>
              <a:t>その際にアクセスビットを</a:t>
            </a:r>
            <a:r>
              <a:rPr lang="en-US" altLang="ja-JP" dirty="0" smtClean="0">
                <a:solidFill>
                  <a:srgbClr val="000000"/>
                </a:solidFill>
              </a:rPr>
              <a:t/>
            </a:r>
            <a:br>
              <a:rPr lang="en-US" altLang="ja-JP" dirty="0" smtClean="0">
                <a:solidFill>
                  <a:srgbClr val="000000"/>
                </a:solidFill>
              </a:rPr>
            </a:br>
            <a:r>
              <a:rPr lang="ja-JP" altLang="en-US" dirty="0" smtClean="0">
                <a:solidFill>
                  <a:srgbClr val="000000"/>
                </a:solidFill>
              </a:rPr>
              <a:t>クリア</a:t>
            </a:r>
            <a:endParaRPr lang="en-US" altLang="ja-JP" dirty="0" smtClean="0">
              <a:solidFill>
                <a:srgbClr val="000000"/>
              </a:solidFill>
            </a:endParaRPr>
          </a:p>
        </p:txBody>
      </p:sp>
      <p:sp>
        <p:nvSpPr>
          <p:cNvPr id="4" name="スライド番号プレースホルダー 3"/>
          <p:cNvSpPr>
            <a:spLocks noGrp="1"/>
          </p:cNvSpPr>
          <p:nvPr>
            <p:ph type="sldNum" sz="quarter" idx="12"/>
          </p:nvPr>
        </p:nvSpPr>
        <p:spPr/>
        <p:txBody>
          <a:bodyPr/>
          <a:lstStyle/>
          <a:p>
            <a:fld id="{F38DF745-7D3F-47F4-83A3-874385CFAA69}" type="slidenum">
              <a:rPr lang="en-US" smtClean="0"/>
              <a:pPr/>
              <a:t>16</a:t>
            </a:fld>
            <a:endParaRPr lang="en-US"/>
          </a:p>
        </p:txBody>
      </p:sp>
      <p:grpSp>
        <p:nvGrpSpPr>
          <p:cNvPr id="12" name="図形グループ 11"/>
          <p:cNvGrpSpPr/>
          <p:nvPr/>
        </p:nvGrpSpPr>
        <p:grpSpPr>
          <a:xfrm>
            <a:off x="5102975" y="4684617"/>
            <a:ext cx="2843801" cy="1726978"/>
            <a:chOff x="4855070" y="4517479"/>
            <a:chExt cx="2843801" cy="1726978"/>
          </a:xfrm>
        </p:grpSpPr>
        <p:sp>
          <p:nvSpPr>
            <p:cNvPr id="8" name="正方形/長方形 7"/>
            <p:cNvSpPr/>
            <p:nvPr/>
          </p:nvSpPr>
          <p:spPr>
            <a:xfrm>
              <a:off x="4855071" y="4517479"/>
              <a:ext cx="2843800" cy="4363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kumimoji="1" lang="en-US" altLang="ja-JP" dirty="0" smtClean="0">
                  <a:latin typeface="メイリオ"/>
                  <a:ea typeface="メイリオ"/>
                  <a:cs typeface="メイリオ"/>
                </a:rPr>
                <a:t>QEMU-KVM</a:t>
              </a:r>
            </a:p>
          </p:txBody>
        </p:sp>
        <p:sp>
          <p:nvSpPr>
            <p:cNvPr id="9" name="角丸四角形 8"/>
            <p:cNvSpPr/>
            <p:nvPr/>
          </p:nvSpPr>
          <p:spPr>
            <a:xfrm>
              <a:off x="4855070" y="5211908"/>
              <a:ext cx="2843800" cy="1032549"/>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r>
                <a:rPr kumimoji="1" lang="en-US" altLang="ja-JP" dirty="0" smtClean="0">
                  <a:latin typeface="メイリオ"/>
                  <a:ea typeface="メイリオ"/>
                  <a:cs typeface="メイリオ"/>
                </a:rPr>
                <a:t>Linux</a:t>
              </a:r>
            </a:p>
            <a:p>
              <a:endParaRPr kumimoji="1" lang="en-US" altLang="ja-JP" dirty="0" smtClean="0">
                <a:latin typeface="メイリオ"/>
                <a:ea typeface="メイリオ"/>
                <a:cs typeface="メイリオ"/>
              </a:endParaRPr>
            </a:p>
            <a:p>
              <a:endParaRPr kumimoji="1" lang="en-US" altLang="ja-JP" dirty="0">
                <a:latin typeface="メイリオ"/>
                <a:ea typeface="メイリオ"/>
                <a:cs typeface="メイリオ"/>
              </a:endParaRPr>
            </a:p>
            <a:p>
              <a:endParaRPr kumimoji="1" lang="ja-JP" altLang="en-US" dirty="0">
                <a:latin typeface="メイリオ"/>
                <a:ea typeface="メイリオ"/>
                <a:cs typeface="メイリオ"/>
              </a:endParaRPr>
            </a:p>
          </p:txBody>
        </p:sp>
        <p:sp>
          <p:nvSpPr>
            <p:cNvPr id="10" name="角丸四角形 9"/>
            <p:cNvSpPr/>
            <p:nvPr/>
          </p:nvSpPr>
          <p:spPr>
            <a:xfrm>
              <a:off x="4933739" y="5551581"/>
              <a:ext cx="2712211" cy="628229"/>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r>
                <a:rPr kumimoji="1" lang="en-US" altLang="ja-JP" dirty="0" smtClean="0">
                  <a:latin typeface="メイリオ"/>
                  <a:ea typeface="メイリオ"/>
                  <a:cs typeface="メイリオ"/>
                </a:rPr>
                <a:t>KVM</a:t>
              </a:r>
            </a:p>
            <a:p>
              <a:endParaRPr kumimoji="1" lang="en-US" altLang="ja-JP" dirty="0" smtClean="0">
                <a:latin typeface="メイリオ"/>
                <a:ea typeface="メイリオ"/>
                <a:cs typeface="メイリオ"/>
              </a:endParaRPr>
            </a:p>
          </p:txBody>
        </p:sp>
        <p:sp>
          <p:nvSpPr>
            <p:cNvPr id="11" name="縦巻き 10"/>
            <p:cNvSpPr/>
            <p:nvPr/>
          </p:nvSpPr>
          <p:spPr>
            <a:xfrm>
              <a:off x="6630769" y="5674649"/>
              <a:ext cx="923092" cy="399256"/>
            </a:xfrm>
            <a:prstGeom prst="verticalScroll">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dirty="0" smtClean="0">
                  <a:latin typeface="メイリオ"/>
                  <a:ea typeface="メイリオ"/>
                  <a:cs typeface="メイリオ"/>
                </a:rPr>
                <a:t>EPT</a:t>
              </a:r>
              <a:endParaRPr kumimoji="1" lang="ja-JP" altLang="en-US" dirty="0">
                <a:latin typeface="メイリオ"/>
                <a:ea typeface="メイリオ"/>
                <a:cs typeface="メイリオ"/>
              </a:endParaRPr>
            </a:p>
          </p:txBody>
        </p:sp>
      </p:grpSp>
      <p:sp>
        <p:nvSpPr>
          <p:cNvPr id="13" name="角丸四角形 12"/>
          <p:cNvSpPr/>
          <p:nvPr/>
        </p:nvSpPr>
        <p:spPr>
          <a:xfrm>
            <a:off x="5102975" y="4143687"/>
            <a:ext cx="2843801" cy="366938"/>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ja-JP" dirty="0" smtClean="0">
                <a:latin typeface="メイリオ"/>
                <a:ea typeface="メイリオ"/>
                <a:cs typeface="メイリオ"/>
              </a:rPr>
              <a:t>V</a:t>
            </a:r>
            <a:r>
              <a:rPr kumimoji="1" lang="en-US" altLang="ja-JP" dirty="0" smtClean="0">
                <a:latin typeface="メイリオ"/>
                <a:ea typeface="メイリオ"/>
                <a:cs typeface="メイリオ"/>
              </a:rPr>
              <a:t>M</a:t>
            </a:r>
            <a:endParaRPr kumimoji="1" lang="ja-JP" altLang="en-US" dirty="0">
              <a:latin typeface="メイリオ"/>
              <a:ea typeface="メイリオ"/>
              <a:cs typeface="メイリオ"/>
            </a:endParaRPr>
          </a:p>
        </p:txBody>
      </p:sp>
      <p:cxnSp>
        <p:nvCxnSpPr>
          <p:cNvPr id="6" name="直線矢印コネクタ 5"/>
          <p:cNvCxnSpPr/>
          <p:nvPr/>
        </p:nvCxnSpPr>
        <p:spPr>
          <a:xfrm flipV="1">
            <a:off x="7336052" y="5120917"/>
            <a:ext cx="0" cy="720870"/>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470852986"/>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実験</a:t>
            </a:r>
            <a:endParaRPr lang="ja-JP" altLang="en-US" dirty="0"/>
          </a:p>
        </p:txBody>
      </p:sp>
      <p:sp>
        <p:nvSpPr>
          <p:cNvPr id="3" name="コンテンツ プレースホルダー 2"/>
          <p:cNvSpPr>
            <a:spLocks noGrp="1"/>
          </p:cNvSpPr>
          <p:nvPr>
            <p:ph idx="1"/>
          </p:nvPr>
        </p:nvSpPr>
        <p:spPr/>
        <p:txBody>
          <a:bodyPr/>
          <a:lstStyle/>
          <a:p>
            <a:r>
              <a:rPr lang="en-US" altLang="ja-JP" dirty="0" smtClean="0"/>
              <a:t>S-memV</a:t>
            </a:r>
            <a:r>
              <a:rPr lang="ja-JP" altLang="en-US" dirty="0" smtClean="0"/>
              <a:t>の有効性を確かめる実験を行った</a:t>
            </a:r>
            <a:endParaRPr lang="en-US" altLang="ja-JP" dirty="0" smtClean="0"/>
          </a:p>
          <a:p>
            <a:pPr lvl="1"/>
            <a:r>
              <a:rPr lang="ja-JP" altLang="en-US" dirty="0" smtClean="0"/>
              <a:t>物理メモリとスワップ領域の使用量</a:t>
            </a:r>
            <a:endParaRPr lang="en-US" altLang="ja-JP" dirty="0" smtClean="0"/>
          </a:p>
          <a:p>
            <a:pPr lvl="1"/>
            <a:r>
              <a:rPr lang="ja-JP" altLang="en-US" dirty="0" smtClean="0"/>
              <a:t>マイグレーション時間</a:t>
            </a:r>
            <a:endParaRPr lang="en-US" altLang="ja-JP" dirty="0" smtClean="0"/>
          </a:p>
          <a:p>
            <a:pPr lvl="2"/>
            <a:r>
              <a:rPr lang="ja-JP" altLang="en-US" dirty="0" smtClean="0"/>
              <a:t>通常時、メモリ負荷時</a:t>
            </a:r>
            <a:endParaRPr lang="en-US" altLang="ja-JP" dirty="0" smtClean="0"/>
          </a:p>
          <a:p>
            <a:pPr lvl="1"/>
            <a:r>
              <a:rPr lang="ja-JP" altLang="en-US" dirty="0" smtClean="0"/>
              <a:t>仮想メモリを用いる従来手法と比較</a:t>
            </a:r>
            <a:endParaRPr lang="en-US" altLang="ja-JP" dirty="0" smtClean="0"/>
          </a:p>
          <a:p>
            <a:pPr lvl="1"/>
            <a:r>
              <a:rPr lang="ja-JP" altLang="en-US" dirty="0" smtClean="0"/>
              <a:t>使用した</a:t>
            </a:r>
            <a:r>
              <a:rPr lang="en-US" altLang="ja-JP" dirty="0" smtClean="0"/>
              <a:t>VM</a:t>
            </a:r>
            <a:r>
              <a:rPr lang="ja-JP" altLang="en-US" dirty="0" smtClean="0"/>
              <a:t>は仮想</a:t>
            </a:r>
            <a:r>
              <a:rPr lang="en-US" altLang="ja-JP" dirty="0" smtClean="0"/>
              <a:t>CPU 1</a:t>
            </a:r>
            <a:r>
              <a:rPr lang="ja-JP" altLang="en-US" dirty="0" smtClean="0"/>
              <a:t>個，メモリ</a:t>
            </a:r>
            <a:r>
              <a:rPr lang="en-US" altLang="ja-JP" dirty="0" smtClean="0"/>
              <a:t> 2GB</a:t>
            </a:r>
            <a:endParaRPr lang="ja-JP" altLang="en-US" dirty="0"/>
          </a:p>
        </p:txBody>
      </p:sp>
      <p:sp>
        <p:nvSpPr>
          <p:cNvPr id="4" name="スライド番号プレースホルダー 3"/>
          <p:cNvSpPr>
            <a:spLocks noGrp="1"/>
          </p:cNvSpPr>
          <p:nvPr>
            <p:ph type="sldNum" sz="quarter" idx="12"/>
          </p:nvPr>
        </p:nvSpPr>
        <p:spPr/>
        <p:txBody>
          <a:bodyPr/>
          <a:lstStyle/>
          <a:p>
            <a:fld id="{F38DF745-7D3F-47F4-83A3-874385CFAA69}" type="slidenum">
              <a:rPr lang="en-US" smtClean="0"/>
              <a:pPr/>
              <a:t>17</a:t>
            </a:fld>
            <a:endParaRPr lang="en-US"/>
          </a:p>
        </p:txBody>
      </p:sp>
      <p:graphicFrame>
        <p:nvGraphicFramePr>
          <p:cNvPr id="5" name="表 4"/>
          <p:cNvGraphicFramePr>
            <a:graphicFrameLocks noGrp="1"/>
          </p:cNvGraphicFramePr>
          <p:nvPr>
            <p:extLst>
              <p:ext uri="{D42A27DB-BD31-4B8C-83A1-F6EECF244321}">
                <p14:modId xmlns:p14="http://schemas.microsoft.com/office/powerpoint/2010/main" val="3961687653"/>
              </p:ext>
            </p:extLst>
          </p:nvPr>
        </p:nvGraphicFramePr>
        <p:xfrm>
          <a:off x="141360" y="4114727"/>
          <a:ext cx="8708535" cy="2062480"/>
        </p:xfrm>
        <a:graphic>
          <a:graphicData uri="http://schemas.openxmlformats.org/drawingml/2006/table">
            <a:tbl>
              <a:tblPr firstRow="1" firstCol="1" bandRow="1">
                <a:tableStyleId>{6E25E649-3F16-4E02-A733-19D2CDBF48F0}</a:tableStyleId>
              </a:tblPr>
              <a:tblGrid>
                <a:gridCol w="2158008"/>
                <a:gridCol w="2183509"/>
                <a:gridCol w="2183509"/>
                <a:gridCol w="2183509"/>
              </a:tblGrid>
              <a:tr h="370840">
                <a:tc>
                  <a:txBody>
                    <a:bodyPr/>
                    <a:lstStyle/>
                    <a:p>
                      <a:pPr algn="l"/>
                      <a:endParaRPr kumimoji="1" lang="ja-JP" altLang="en-US" sz="1600" dirty="0">
                        <a:latin typeface="メイリオ"/>
                        <a:ea typeface="メイリオ"/>
                        <a:cs typeface="メイリオ"/>
                      </a:endParaRPr>
                    </a:p>
                  </a:txBody>
                  <a:tcPr>
                    <a:lnL w="9525" cap="flat" cmpd="sng" algn="ctr">
                      <a:solidFill>
                        <a:prstClr val="black"/>
                      </a:solidFill>
                      <a:prstDash val="solid"/>
                      <a:round/>
                      <a:headEnd type="none" w="med" len="med"/>
                      <a:tailEnd type="none" w="med" len="med"/>
                    </a:lnL>
                    <a:lnR w="9525" cap="flat" cmpd="sng" algn="ctr">
                      <a:solidFill>
                        <a:prstClr val="black"/>
                      </a:solidFill>
                      <a:prstDash val="solid"/>
                      <a:round/>
                      <a:headEnd type="none" w="med" len="med"/>
                      <a:tailEnd type="none" w="med" len="med"/>
                    </a:lnR>
                    <a:lnT w="9525" cap="flat" cmpd="sng" algn="ctr">
                      <a:solidFill>
                        <a:prstClr val="black"/>
                      </a:solidFill>
                      <a:prstDash val="solid"/>
                      <a:round/>
                      <a:headEnd type="none" w="med" len="med"/>
                      <a:tailEnd type="none" w="med" len="med"/>
                    </a:lnT>
                    <a:lnB w="9525" cap="flat" cmpd="sng" algn="ctr">
                      <a:solidFill>
                        <a:prstClr val="black"/>
                      </a:solidFill>
                      <a:prstDash val="solid"/>
                      <a:round/>
                      <a:headEnd type="none" w="med" len="med"/>
                      <a:tailEnd type="none" w="med" len="med"/>
                    </a:lnB>
                  </a:tcPr>
                </a:tc>
                <a:tc>
                  <a:txBody>
                    <a:bodyPr/>
                    <a:lstStyle/>
                    <a:p>
                      <a:pPr algn="ctr"/>
                      <a:r>
                        <a:rPr kumimoji="1" lang="ja-JP" altLang="en-US" sz="1600" dirty="0" smtClean="0">
                          <a:latin typeface="メイリオ"/>
                          <a:ea typeface="メイリオ"/>
                          <a:cs typeface="メイリオ"/>
                        </a:rPr>
                        <a:t>移送元ホスト</a:t>
                      </a:r>
                      <a:endParaRPr kumimoji="1" lang="ja-JP" altLang="en-US" sz="1600" dirty="0">
                        <a:latin typeface="メイリオ"/>
                        <a:ea typeface="メイリオ"/>
                        <a:cs typeface="メイリオ"/>
                      </a:endParaRPr>
                    </a:p>
                  </a:txBody>
                  <a:tcPr>
                    <a:lnL w="9525" cap="flat" cmpd="sng" algn="ctr">
                      <a:solidFill>
                        <a:prstClr val="black"/>
                      </a:solidFill>
                      <a:prstDash val="solid"/>
                      <a:round/>
                      <a:headEnd type="none" w="med" len="med"/>
                      <a:tailEnd type="none" w="med" len="med"/>
                    </a:lnL>
                    <a:lnR w="9525" cap="flat" cmpd="sng" algn="ctr">
                      <a:solidFill>
                        <a:prstClr val="black"/>
                      </a:solidFill>
                      <a:prstDash val="solid"/>
                      <a:round/>
                      <a:headEnd type="none" w="med" len="med"/>
                      <a:tailEnd type="none" w="med" len="med"/>
                    </a:lnR>
                    <a:lnT w="9525" cap="flat" cmpd="sng" algn="ctr">
                      <a:solidFill>
                        <a:prstClr val="black"/>
                      </a:solidFill>
                      <a:prstDash val="solid"/>
                      <a:round/>
                      <a:headEnd type="none" w="med" len="med"/>
                      <a:tailEnd type="none" w="med" len="med"/>
                    </a:lnT>
                    <a:lnB w="9525" cap="flat" cmpd="sng" algn="ctr">
                      <a:solidFill>
                        <a:prstClr val="black"/>
                      </a:solidFill>
                      <a:prstDash val="solid"/>
                      <a:round/>
                      <a:headEnd type="none" w="med" len="med"/>
                      <a:tailEnd type="none" w="med" len="med"/>
                    </a:lnB>
                  </a:tcPr>
                </a:tc>
                <a:tc>
                  <a:txBody>
                    <a:bodyPr/>
                    <a:lstStyle/>
                    <a:p>
                      <a:pPr algn="ctr"/>
                      <a:r>
                        <a:rPr kumimoji="1" lang="ja-JP" altLang="en-US" sz="1600" dirty="0" smtClean="0">
                          <a:latin typeface="メイリオ"/>
                          <a:ea typeface="メイリオ"/>
                          <a:cs typeface="メイリオ"/>
                        </a:rPr>
                        <a:t>移送先メインホスト</a:t>
                      </a:r>
                      <a:endParaRPr kumimoji="1" lang="ja-JP" altLang="en-US" sz="1600" dirty="0">
                        <a:latin typeface="メイリオ"/>
                        <a:ea typeface="メイリオ"/>
                        <a:cs typeface="メイリオ"/>
                      </a:endParaRPr>
                    </a:p>
                  </a:txBody>
                  <a:tcPr>
                    <a:lnL w="9525" cap="flat" cmpd="sng" algn="ctr">
                      <a:solidFill>
                        <a:prstClr val="black"/>
                      </a:solidFill>
                      <a:prstDash val="solid"/>
                      <a:round/>
                      <a:headEnd type="none" w="med" len="med"/>
                      <a:tailEnd type="none" w="med" len="med"/>
                    </a:lnL>
                    <a:lnR w="9525" cap="flat" cmpd="sng" algn="ctr">
                      <a:solidFill>
                        <a:prstClr val="black"/>
                      </a:solidFill>
                      <a:prstDash val="solid"/>
                      <a:round/>
                      <a:headEnd type="none" w="med" len="med"/>
                      <a:tailEnd type="none" w="med" len="med"/>
                    </a:lnR>
                    <a:lnT w="9525" cap="flat" cmpd="sng" algn="ctr">
                      <a:solidFill>
                        <a:prstClr val="black"/>
                      </a:solidFill>
                      <a:prstDash val="solid"/>
                      <a:round/>
                      <a:headEnd type="none" w="med" len="med"/>
                      <a:tailEnd type="none" w="med" len="med"/>
                    </a:lnT>
                    <a:lnB w="9525" cap="flat" cmpd="sng" algn="ctr">
                      <a:solidFill>
                        <a:prstClr val="black"/>
                      </a:solidFill>
                      <a:prstDash val="solid"/>
                      <a:round/>
                      <a:headEnd type="none" w="med" len="med"/>
                      <a:tailEnd type="none" w="med" len="med"/>
                    </a:lnB>
                  </a:tcPr>
                </a:tc>
                <a:tc>
                  <a:txBody>
                    <a:bodyPr/>
                    <a:lstStyle/>
                    <a:p>
                      <a:pPr algn="ctr"/>
                      <a:r>
                        <a:rPr kumimoji="1" lang="ja-JP" altLang="en-US" sz="1600" dirty="0" smtClean="0">
                          <a:latin typeface="メイリオ"/>
                          <a:ea typeface="メイリオ"/>
                          <a:cs typeface="メイリオ"/>
                        </a:rPr>
                        <a:t>移送先サブホスト</a:t>
                      </a:r>
                      <a:endParaRPr kumimoji="1" lang="ja-JP" altLang="en-US" sz="1600" dirty="0">
                        <a:latin typeface="メイリオ"/>
                        <a:ea typeface="メイリオ"/>
                        <a:cs typeface="メイリオ"/>
                      </a:endParaRPr>
                    </a:p>
                  </a:txBody>
                  <a:tcPr>
                    <a:lnL w="9525" cap="flat" cmpd="sng" algn="ctr">
                      <a:solidFill>
                        <a:prstClr val="black"/>
                      </a:solidFill>
                      <a:prstDash val="solid"/>
                      <a:round/>
                      <a:headEnd type="none" w="med" len="med"/>
                      <a:tailEnd type="none" w="med" len="med"/>
                    </a:lnL>
                    <a:lnR w="9525" cap="flat" cmpd="sng" algn="ctr">
                      <a:solidFill>
                        <a:prstClr val="black"/>
                      </a:solidFill>
                      <a:prstDash val="solid"/>
                      <a:round/>
                      <a:headEnd type="none" w="med" len="med"/>
                      <a:tailEnd type="none" w="med" len="med"/>
                    </a:lnR>
                    <a:lnT w="9525" cap="flat" cmpd="sng" algn="ctr">
                      <a:solidFill>
                        <a:prstClr val="black"/>
                      </a:solidFill>
                      <a:prstDash val="solid"/>
                      <a:round/>
                      <a:headEnd type="none" w="med" len="med"/>
                      <a:tailEnd type="none" w="med" len="med"/>
                    </a:lnT>
                    <a:lnB w="9525" cap="flat" cmpd="sng" algn="ctr">
                      <a:solidFill>
                        <a:prstClr val="black"/>
                      </a:solidFill>
                      <a:prstDash val="solid"/>
                      <a:round/>
                      <a:headEnd type="none" w="med" len="med"/>
                      <a:tailEnd type="none" w="med" len="med"/>
                    </a:lnB>
                  </a:tcPr>
                </a:tc>
              </a:tr>
              <a:tr h="370840">
                <a:tc>
                  <a:txBody>
                    <a:bodyPr/>
                    <a:lstStyle/>
                    <a:p>
                      <a:pPr algn="l"/>
                      <a:r>
                        <a:rPr kumimoji="1" lang="en-US" altLang="ja-JP" sz="1600" dirty="0" smtClean="0">
                          <a:latin typeface="メイリオ"/>
                          <a:ea typeface="メイリオ"/>
                          <a:cs typeface="メイリオ"/>
                        </a:rPr>
                        <a:t>CPU</a:t>
                      </a:r>
                      <a:endParaRPr kumimoji="1" lang="ja-JP" altLang="en-US" sz="1600" dirty="0">
                        <a:latin typeface="メイリオ"/>
                        <a:ea typeface="メイリオ"/>
                        <a:cs typeface="メイリオ"/>
                      </a:endParaRPr>
                    </a:p>
                  </a:txBody>
                  <a:tcPr>
                    <a:lnL w="9525" cap="flat" cmpd="sng" algn="ctr">
                      <a:solidFill>
                        <a:prstClr val="black"/>
                      </a:solidFill>
                      <a:prstDash val="solid"/>
                      <a:round/>
                      <a:headEnd type="none" w="med" len="med"/>
                      <a:tailEnd type="none" w="med" len="med"/>
                    </a:lnL>
                    <a:lnR w="9525" cap="flat" cmpd="sng" algn="ctr">
                      <a:solidFill>
                        <a:prstClr val="black"/>
                      </a:solidFill>
                      <a:prstDash val="solid"/>
                      <a:round/>
                      <a:headEnd type="none" w="med" len="med"/>
                      <a:tailEnd type="none" w="med" len="med"/>
                    </a:lnR>
                    <a:lnT w="9525" cap="flat" cmpd="sng" algn="ctr">
                      <a:solidFill>
                        <a:prstClr val="black"/>
                      </a:solidFill>
                      <a:prstDash val="solid"/>
                      <a:round/>
                      <a:headEnd type="none" w="med" len="med"/>
                      <a:tailEnd type="none" w="med" len="med"/>
                    </a:lnT>
                    <a:lnB w="9525" cap="flat" cmpd="sng" algn="ctr">
                      <a:solidFill>
                        <a:prstClr val="black"/>
                      </a:solidFill>
                      <a:prstDash val="solid"/>
                      <a:round/>
                      <a:headEnd type="none" w="med" len="med"/>
                      <a:tailEnd type="none" w="med" len="med"/>
                    </a:lnB>
                  </a:tcPr>
                </a:tc>
                <a:tc>
                  <a:txBody>
                    <a:bodyPr/>
                    <a:lstStyle/>
                    <a:p>
                      <a:pPr algn="ctr"/>
                      <a:r>
                        <a:rPr kumimoji="1" lang="en-US" altLang="ja-JP" sz="1600" u="none" strike="noStrike" kern="1200" baseline="0" dirty="0" smtClean="0">
                          <a:latin typeface="メイリオ"/>
                          <a:ea typeface="メイリオ"/>
                          <a:cs typeface="メイリオ"/>
                        </a:rPr>
                        <a:t>Intel Xeon E3-1270v2 3.5GHz </a:t>
                      </a:r>
                      <a:endParaRPr kumimoji="1" lang="ja-JP" altLang="en-US" sz="1600" strike="sngStrike" dirty="0">
                        <a:solidFill>
                          <a:srgbClr val="FF0000"/>
                        </a:solidFill>
                        <a:latin typeface="メイリオ"/>
                        <a:ea typeface="メイリオ"/>
                        <a:cs typeface="メイリオ"/>
                      </a:endParaRPr>
                    </a:p>
                  </a:txBody>
                  <a:tcPr>
                    <a:lnL w="9525" cap="flat" cmpd="sng" algn="ctr">
                      <a:solidFill>
                        <a:prstClr val="black"/>
                      </a:solidFill>
                      <a:prstDash val="solid"/>
                      <a:round/>
                      <a:headEnd type="none" w="med" len="med"/>
                      <a:tailEnd type="none" w="med" len="med"/>
                    </a:lnL>
                    <a:lnR w="9525" cap="flat" cmpd="sng" algn="ctr">
                      <a:solidFill>
                        <a:prstClr val="black"/>
                      </a:solidFill>
                      <a:prstDash val="solid"/>
                      <a:round/>
                      <a:headEnd type="none" w="med" len="med"/>
                      <a:tailEnd type="none" w="med" len="med"/>
                    </a:lnR>
                    <a:lnT w="9525" cap="flat" cmpd="sng" algn="ctr">
                      <a:solidFill>
                        <a:prstClr val="black"/>
                      </a:solidFill>
                      <a:prstDash val="solid"/>
                      <a:round/>
                      <a:headEnd type="none" w="med" len="med"/>
                      <a:tailEnd type="none" w="med" len="med"/>
                    </a:lnT>
                    <a:lnB w="9525" cap="flat" cmpd="sng" algn="ctr">
                      <a:solidFill>
                        <a:prstClr val="black"/>
                      </a:solidFill>
                      <a:prstDash val="solid"/>
                      <a:round/>
                      <a:headEnd type="none" w="med" len="med"/>
                      <a:tailEnd type="none" w="med" len="med"/>
                    </a:lnB>
                  </a:tcPr>
                </a:tc>
                <a:tc gridSpan="2">
                  <a:txBody>
                    <a:bodyPr/>
                    <a:lstStyle/>
                    <a:p>
                      <a:pPr algn="ctr"/>
                      <a:r>
                        <a:rPr kumimoji="1" lang="en-US" altLang="ja-JP" sz="1600" u="none" strike="noStrike" kern="1200" baseline="0" dirty="0" smtClean="0">
                          <a:latin typeface="メイリオ"/>
                          <a:ea typeface="メイリオ"/>
                          <a:cs typeface="メイリオ"/>
                        </a:rPr>
                        <a:t>Intel Xeon E5640 2.67GHz</a:t>
                      </a:r>
                      <a:endParaRPr kumimoji="1" lang="ja-JP" altLang="en-US" sz="1600" strike="sngStrike" dirty="0">
                        <a:solidFill>
                          <a:srgbClr val="FF0000"/>
                        </a:solidFill>
                        <a:latin typeface="メイリオ"/>
                        <a:ea typeface="メイリオ"/>
                        <a:cs typeface="メイリオ"/>
                      </a:endParaRPr>
                    </a:p>
                  </a:txBody>
                  <a:tcPr anchor="ctr">
                    <a:lnL w="9525" cap="flat" cmpd="sng" algn="ctr">
                      <a:solidFill>
                        <a:prstClr val="black"/>
                      </a:solidFill>
                      <a:prstDash val="solid"/>
                      <a:round/>
                      <a:headEnd type="none" w="med" len="med"/>
                      <a:tailEnd type="none" w="med" len="med"/>
                    </a:lnL>
                    <a:lnR w="9525" cap="flat" cmpd="sng" algn="ctr">
                      <a:solidFill>
                        <a:prstClr val="black"/>
                      </a:solidFill>
                      <a:prstDash val="solid"/>
                      <a:round/>
                      <a:headEnd type="none" w="med" len="med"/>
                      <a:tailEnd type="none" w="med" len="med"/>
                    </a:lnR>
                    <a:lnT w="9525" cap="flat" cmpd="sng" algn="ctr">
                      <a:solidFill>
                        <a:prstClr val="black"/>
                      </a:solidFill>
                      <a:prstDash val="solid"/>
                      <a:round/>
                      <a:headEnd type="none" w="med" len="med"/>
                      <a:tailEnd type="none" w="med" len="med"/>
                    </a:lnT>
                    <a:lnB w="9525" cap="flat" cmpd="sng" algn="ctr">
                      <a:solidFill>
                        <a:prstClr val="black"/>
                      </a:solidFill>
                      <a:prstDash val="solid"/>
                      <a:round/>
                      <a:headEnd type="none" w="med" len="med"/>
                      <a:tailEnd type="none" w="med" len="med"/>
                    </a:lnB>
                  </a:tcPr>
                </a:tc>
                <a:tc hMerge="1">
                  <a:txBody>
                    <a:bodyPr/>
                    <a:lstStyle/>
                    <a:p>
                      <a:endParaRPr kumimoji="1" lang="ja-JP" altLang="en-US"/>
                    </a:p>
                  </a:txBody>
                  <a:tcPr/>
                </a:tc>
              </a:tr>
              <a:tr h="370840">
                <a:tc>
                  <a:txBody>
                    <a:bodyPr/>
                    <a:lstStyle/>
                    <a:p>
                      <a:pPr algn="l"/>
                      <a:r>
                        <a:rPr kumimoji="1" lang="ja-JP" altLang="en-US" sz="1600" dirty="0" smtClean="0">
                          <a:latin typeface="メイリオ"/>
                          <a:ea typeface="メイリオ"/>
                          <a:cs typeface="メイリオ"/>
                        </a:rPr>
                        <a:t>メモリ</a:t>
                      </a:r>
                      <a:endParaRPr kumimoji="1" lang="ja-JP" altLang="en-US" sz="1600" dirty="0">
                        <a:latin typeface="メイリオ"/>
                        <a:ea typeface="メイリオ"/>
                        <a:cs typeface="メイリオ"/>
                      </a:endParaRPr>
                    </a:p>
                  </a:txBody>
                  <a:tcPr>
                    <a:lnL w="9525" cap="flat" cmpd="sng" algn="ctr">
                      <a:solidFill>
                        <a:prstClr val="black"/>
                      </a:solidFill>
                      <a:prstDash val="solid"/>
                      <a:round/>
                      <a:headEnd type="none" w="med" len="med"/>
                      <a:tailEnd type="none" w="med" len="med"/>
                    </a:lnL>
                    <a:lnR w="9525" cap="flat" cmpd="sng" algn="ctr">
                      <a:solidFill>
                        <a:prstClr val="black"/>
                      </a:solidFill>
                      <a:prstDash val="solid"/>
                      <a:round/>
                      <a:headEnd type="none" w="med" len="med"/>
                      <a:tailEnd type="none" w="med" len="med"/>
                    </a:lnR>
                    <a:lnT w="9525" cap="flat" cmpd="sng" algn="ctr">
                      <a:solidFill>
                        <a:prstClr val="black"/>
                      </a:solidFill>
                      <a:prstDash val="solid"/>
                      <a:round/>
                      <a:headEnd type="none" w="med" len="med"/>
                      <a:tailEnd type="none" w="med" len="med"/>
                    </a:lnT>
                    <a:lnB w="9525" cap="flat" cmpd="sng" algn="ctr">
                      <a:solidFill>
                        <a:prstClr val="black"/>
                      </a:solidFill>
                      <a:prstDash val="solid"/>
                      <a:round/>
                      <a:headEnd type="none" w="med" len="med"/>
                      <a:tailEnd type="none" w="med" len="med"/>
                    </a:lnB>
                  </a:tcPr>
                </a:tc>
                <a:tc>
                  <a:txBody>
                    <a:bodyPr/>
                    <a:lstStyle/>
                    <a:p>
                      <a:pPr algn="ctr"/>
                      <a:r>
                        <a:rPr kumimoji="1" lang="en-US" altLang="ja-JP" sz="1600" dirty="0" smtClean="0">
                          <a:latin typeface="メイリオ"/>
                          <a:ea typeface="メイリオ"/>
                          <a:cs typeface="メイリオ"/>
                        </a:rPr>
                        <a:t>16GB</a:t>
                      </a:r>
                      <a:endParaRPr kumimoji="1" lang="ja-JP" altLang="en-US" sz="1600" dirty="0">
                        <a:latin typeface="メイリオ"/>
                        <a:ea typeface="メイリオ"/>
                        <a:cs typeface="メイリオ"/>
                      </a:endParaRPr>
                    </a:p>
                  </a:txBody>
                  <a:tcPr>
                    <a:lnL w="9525" cap="flat" cmpd="sng" algn="ctr">
                      <a:solidFill>
                        <a:prstClr val="black"/>
                      </a:solidFill>
                      <a:prstDash val="solid"/>
                      <a:round/>
                      <a:headEnd type="none" w="med" len="med"/>
                      <a:tailEnd type="none" w="med" len="med"/>
                    </a:lnL>
                    <a:lnR w="9525" cap="flat" cmpd="sng" algn="ctr">
                      <a:solidFill>
                        <a:prstClr val="black"/>
                      </a:solidFill>
                      <a:prstDash val="solid"/>
                      <a:round/>
                      <a:headEnd type="none" w="med" len="med"/>
                      <a:tailEnd type="none" w="med" len="med"/>
                    </a:lnR>
                    <a:lnT w="9525" cap="flat" cmpd="sng" algn="ctr">
                      <a:solidFill>
                        <a:prstClr val="black"/>
                      </a:solidFill>
                      <a:prstDash val="solid"/>
                      <a:round/>
                      <a:headEnd type="none" w="med" len="med"/>
                      <a:tailEnd type="none" w="med" len="med"/>
                    </a:lnT>
                    <a:lnB w="9525" cap="flat" cmpd="sng" algn="ctr">
                      <a:solidFill>
                        <a:prstClr val="black"/>
                      </a:solidFill>
                      <a:prstDash val="solid"/>
                      <a:round/>
                      <a:headEnd type="none" w="med" len="med"/>
                      <a:tailEnd type="none" w="med" len="med"/>
                    </a:lnB>
                  </a:tcPr>
                </a:tc>
                <a:tc gridSpan="2">
                  <a:txBody>
                    <a:bodyPr/>
                    <a:lstStyle/>
                    <a:p>
                      <a:pPr algn="ctr"/>
                      <a:r>
                        <a:rPr kumimoji="1" lang="en-US" altLang="ja-JP" sz="1600" dirty="0" smtClean="0">
                          <a:latin typeface="メイリオ"/>
                          <a:ea typeface="メイリオ"/>
                          <a:cs typeface="メイリオ"/>
                        </a:rPr>
                        <a:t>2GB</a:t>
                      </a:r>
                      <a:r>
                        <a:rPr kumimoji="1" lang="ja-JP" altLang="en-US" sz="1600" dirty="0" smtClean="0">
                          <a:solidFill>
                            <a:srgbClr val="000000"/>
                          </a:solidFill>
                          <a:latin typeface="メイリオ"/>
                          <a:ea typeface="メイリオ"/>
                          <a:cs typeface="メイリオ"/>
                        </a:rPr>
                        <a:t>（約</a:t>
                      </a:r>
                      <a:r>
                        <a:rPr kumimoji="1" lang="en-US" altLang="ja-JP" sz="1600" dirty="0" smtClean="0">
                          <a:solidFill>
                            <a:srgbClr val="000000"/>
                          </a:solidFill>
                          <a:latin typeface="メイリオ"/>
                          <a:ea typeface="メイリオ"/>
                          <a:cs typeface="メイリオ"/>
                        </a:rPr>
                        <a:t>1GB</a:t>
                      </a:r>
                      <a:r>
                        <a:rPr kumimoji="1" lang="ja-JP" altLang="en-US" sz="1600" dirty="0" smtClean="0">
                          <a:solidFill>
                            <a:srgbClr val="000000"/>
                          </a:solidFill>
                          <a:latin typeface="メイリオ"/>
                          <a:ea typeface="メイリオ"/>
                          <a:cs typeface="メイリオ"/>
                        </a:rPr>
                        <a:t>は使用中）</a:t>
                      </a:r>
                      <a:endParaRPr kumimoji="1" lang="ja-JP" altLang="en-US" sz="1600" dirty="0">
                        <a:solidFill>
                          <a:srgbClr val="000000"/>
                        </a:solidFill>
                        <a:latin typeface="メイリオ"/>
                        <a:ea typeface="メイリオ"/>
                        <a:cs typeface="メイリオ"/>
                      </a:endParaRPr>
                    </a:p>
                  </a:txBody>
                  <a:tcPr>
                    <a:lnL w="9525" cap="flat" cmpd="sng" algn="ctr">
                      <a:solidFill>
                        <a:prstClr val="black"/>
                      </a:solidFill>
                      <a:prstDash val="solid"/>
                      <a:round/>
                      <a:headEnd type="none" w="med" len="med"/>
                      <a:tailEnd type="none" w="med" len="med"/>
                    </a:lnL>
                    <a:lnR w="9525" cap="flat" cmpd="sng" algn="ctr">
                      <a:solidFill>
                        <a:prstClr val="black"/>
                      </a:solidFill>
                      <a:prstDash val="solid"/>
                      <a:round/>
                      <a:headEnd type="none" w="med" len="med"/>
                      <a:tailEnd type="none" w="med" len="med"/>
                    </a:lnR>
                    <a:lnT w="9525" cap="flat" cmpd="sng" algn="ctr">
                      <a:solidFill>
                        <a:prstClr val="black"/>
                      </a:solidFill>
                      <a:prstDash val="solid"/>
                      <a:round/>
                      <a:headEnd type="none" w="med" len="med"/>
                      <a:tailEnd type="none" w="med" len="med"/>
                    </a:lnT>
                    <a:lnB w="9525" cap="flat" cmpd="sng" algn="ctr">
                      <a:solidFill>
                        <a:prstClr val="black"/>
                      </a:solidFill>
                      <a:prstDash val="solid"/>
                      <a:round/>
                      <a:headEnd type="none" w="med" len="med"/>
                      <a:tailEnd type="none" w="med" len="med"/>
                    </a:lnB>
                  </a:tcPr>
                </a:tc>
                <a:tc hMerge="1">
                  <a:txBody>
                    <a:bodyPr/>
                    <a:lstStyle/>
                    <a:p>
                      <a:endParaRPr kumimoji="1" lang="ja-JP" altLang="en-US"/>
                    </a:p>
                  </a:txBody>
                  <a:tcPr/>
                </a:tc>
              </a:tr>
              <a:tr h="370840">
                <a:tc>
                  <a:txBody>
                    <a:bodyPr/>
                    <a:lstStyle/>
                    <a:p>
                      <a:pPr algn="l"/>
                      <a:r>
                        <a:rPr kumimoji="1" lang="en-US" altLang="ja-JP" sz="1600" dirty="0" smtClean="0">
                          <a:latin typeface="メイリオ"/>
                          <a:ea typeface="メイリオ"/>
                          <a:cs typeface="メイリオ"/>
                        </a:rPr>
                        <a:t>OS</a:t>
                      </a:r>
                      <a:endParaRPr kumimoji="1" lang="ja-JP" altLang="en-US" sz="1600" dirty="0">
                        <a:latin typeface="メイリオ"/>
                        <a:ea typeface="メイリオ"/>
                        <a:cs typeface="メイリオ"/>
                      </a:endParaRPr>
                    </a:p>
                  </a:txBody>
                  <a:tcPr>
                    <a:lnL w="9525" cap="flat" cmpd="sng" algn="ctr">
                      <a:solidFill>
                        <a:prstClr val="black"/>
                      </a:solidFill>
                      <a:prstDash val="solid"/>
                      <a:round/>
                      <a:headEnd type="none" w="med" len="med"/>
                      <a:tailEnd type="none" w="med" len="med"/>
                    </a:lnL>
                    <a:lnR w="9525" cap="flat" cmpd="sng" algn="ctr">
                      <a:solidFill>
                        <a:prstClr val="black"/>
                      </a:solidFill>
                      <a:prstDash val="solid"/>
                      <a:round/>
                      <a:headEnd type="none" w="med" len="med"/>
                      <a:tailEnd type="none" w="med" len="med"/>
                    </a:lnR>
                    <a:lnT w="9525" cap="flat" cmpd="sng" algn="ctr">
                      <a:solidFill>
                        <a:prstClr val="black"/>
                      </a:solidFill>
                      <a:prstDash val="solid"/>
                      <a:round/>
                      <a:headEnd type="none" w="med" len="med"/>
                      <a:tailEnd type="none" w="med" len="med"/>
                    </a:lnT>
                    <a:lnB w="9525" cap="flat" cmpd="sng" algn="ctr">
                      <a:solidFill>
                        <a:prstClr val="black"/>
                      </a:solidFill>
                      <a:prstDash val="solid"/>
                      <a:round/>
                      <a:headEnd type="none" w="med" len="med"/>
                      <a:tailEnd type="none" w="med" len="med"/>
                    </a:lnB>
                  </a:tcPr>
                </a:tc>
                <a:tc gridSpan="3">
                  <a:txBody>
                    <a:bodyPr/>
                    <a:lstStyle/>
                    <a:p>
                      <a:pPr algn="ctr"/>
                      <a:r>
                        <a:rPr kumimoji="1" lang="en-US" altLang="ja-JP" sz="1600" dirty="0" smtClean="0">
                          <a:latin typeface="メイリオ"/>
                          <a:ea typeface="メイリオ"/>
                          <a:cs typeface="メイリオ"/>
                        </a:rPr>
                        <a:t>Linux 3.13.0</a:t>
                      </a:r>
                      <a:endParaRPr kumimoji="1" lang="ja-JP" altLang="en-US" sz="1600" dirty="0">
                        <a:latin typeface="メイリオ"/>
                        <a:ea typeface="メイリオ"/>
                        <a:cs typeface="メイリオ"/>
                      </a:endParaRPr>
                    </a:p>
                  </a:txBody>
                  <a:tcPr>
                    <a:lnL w="9525" cap="flat" cmpd="sng" algn="ctr">
                      <a:solidFill>
                        <a:prstClr val="black"/>
                      </a:solidFill>
                      <a:prstDash val="solid"/>
                      <a:round/>
                      <a:headEnd type="none" w="med" len="med"/>
                      <a:tailEnd type="none" w="med" len="med"/>
                    </a:lnL>
                    <a:lnR w="9525" cap="flat" cmpd="sng" algn="ctr">
                      <a:solidFill>
                        <a:prstClr val="black"/>
                      </a:solidFill>
                      <a:prstDash val="solid"/>
                      <a:round/>
                      <a:headEnd type="none" w="med" len="med"/>
                      <a:tailEnd type="none" w="med" len="med"/>
                    </a:lnR>
                    <a:lnT w="9525" cap="flat" cmpd="sng" algn="ctr">
                      <a:solidFill>
                        <a:prstClr val="black"/>
                      </a:solidFill>
                      <a:prstDash val="solid"/>
                      <a:round/>
                      <a:headEnd type="none" w="med" len="med"/>
                      <a:tailEnd type="none" w="med" len="med"/>
                    </a:lnT>
                    <a:lnB w="9525" cap="flat" cmpd="sng" algn="ctr">
                      <a:solidFill>
                        <a:prstClr val="black"/>
                      </a:solidFill>
                      <a:prstDash val="solid"/>
                      <a:round/>
                      <a:headEnd type="none" w="med" len="med"/>
                      <a:tailEnd type="none" w="med" len="med"/>
                    </a:lnB>
                  </a:tcPr>
                </a:tc>
                <a:tc hMerge="1">
                  <a:txBody>
                    <a:bodyPr/>
                    <a:lstStyle/>
                    <a:p>
                      <a:pPr algn="ctr"/>
                      <a:endParaRPr kumimoji="1" lang="ja-JP" altLang="en-US" sz="1600" dirty="0"/>
                    </a:p>
                  </a:txBody>
                  <a:tcPr/>
                </a:tc>
                <a:tc hMerge="1">
                  <a:txBody>
                    <a:bodyPr/>
                    <a:lstStyle/>
                    <a:p>
                      <a:endParaRPr kumimoji="1" lang="ja-JP" altLang="en-US"/>
                    </a:p>
                  </a:txBody>
                  <a:tcPr/>
                </a:tc>
              </a:tr>
              <a:tr h="370840">
                <a:tc>
                  <a:txBody>
                    <a:bodyPr/>
                    <a:lstStyle/>
                    <a:p>
                      <a:pPr algn="l"/>
                      <a:r>
                        <a:rPr kumimoji="1" lang="ja-JP" altLang="en-US" sz="1600" dirty="0" smtClean="0">
                          <a:solidFill>
                            <a:schemeClr val="bg1"/>
                          </a:solidFill>
                          <a:latin typeface="メイリオ"/>
                          <a:ea typeface="メイリオ"/>
                          <a:cs typeface="メイリオ"/>
                        </a:rPr>
                        <a:t>仮想化ソフトウェア</a:t>
                      </a:r>
                      <a:endParaRPr kumimoji="1" lang="ja-JP" altLang="en-US" sz="1600" dirty="0">
                        <a:solidFill>
                          <a:schemeClr val="bg1"/>
                        </a:solidFill>
                        <a:latin typeface="メイリオ"/>
                        <a:ea typeface="メイリオ"/>
                        <a:cs typeface="メイリオ"/>
                      </a:endParaRPr>
                    </a:p>
                  </a:txBody>
                  <a:tcPr>
                    <a:lnL w="9525" cap="flat" cmpd="sng" algn="ctr">
                      <a:solidFill>
                        <a:prstClr val="black"/>
                      </a:solidFill>
                      <a:prstDash val="solid"/>
                      <a:round/>
                      <a:headEnd type="none" w="med" len="med"/>
                      <a:tailEnd type="none" w="med" len="med"/>
                    </a:lnL>
                    <a:lnR w="9525" cap="flat" cmpd="sng" algn="ctr">
                      <a:solidFill>
                        <a:prstClr val="black"/>
                      </a:solidFill>
                      <a:prstDash val="solid"/>
                      <a:round/>
                      <a:headEnd type="none" w="med" len="med"/>
                      <a:tailEnd type="none" w="med" len="med"/>
                    </a:lnR>
                    <a:lnT w="9525" cap="flat" cmpd="sng" algn="ctr">
                      <a:solidFill>
                        <a:prstClr val="black"/>
                      </a:solidFill>
                      <a:prstDash val="solid"/>
                      <a:round/>
                      <a:headEnd type="none" w="med" len="med"/>
                      <a:tailEnd type="none" w="med" len="med"/>
                    </a:lnT>
                    <a:lnB w="9525" cap="flat" cmpd="sng" algn="ctr">
                      <a:solidFill>
                        <a:prstClr val="black"/>
                      </a:solidFill>
                      <a:prstDash val="solid"/>
                      <a:round/>
                      <a:headEnd type="none" w="med" len="med"/>
                      <a:tailEnd type="none" w="med" len="med"/>
                    </a:lnB>
                  </a:tcPr>
                </a:tc>
                <a:tc gridSpan="2">
                  <a:txBody>
                    <a:bodyPr/>
                    <a:lstStyle/>
                    <a:p>
                      <a:pPr algn="ctr"/>
                      <a:r>
                        <a:rPr kumimoji="1" lang="en-US" altLang="ja-JP" sz="1600" dirty="0" smtClean="0">
                          <a:latin typeface="メイリオ"/>
                          <a:ea typeface="メイリオ"/>
                          <a:cs typeface="メイリオ"/>
                        </a:rPr>
                        <a:t>QEMU-KVM 2.1.2</a:t>
                      </a:r>
                      <a:endParaRPr kumimoji="1" lang="ja-JP" altLang="en-US" sz="1600" dirty="0">
                        <a:latin typeface="メイリオ"/>
                        <a:ea typeface="メイリオ"/>
                        <a:cs typeface="メイリオ"/>
                      </a:endParaRPr>
                    </a:p>
                  </a:txBody>
                  <a:tcPr>
                    <a:lnL w="9525" cap="flat" cmpd="sng" algn="ctr">
                      <a:solidFill>
                        <a:prstClr val="black"/>
                      </a:solidFill>
                      <a:prstDash val="solid"/>
                      <a:round/>
                      <a:headEnd type="none" w="med" len="med"/>
                      <a:tailEnd type="none" w="med" len="med"/>
                    </a:lnL>
                    <a:lnR w="9525" cap="flat" cmpd="sng" algn="ctr">
                      <a:solidFill>
                        <a:prstClr val="black"/>
                      </a:solidFill>
                      <a:prstDash val="solid"/>
                      <a:round/>
                      <a:headEnd type="none" w="med" len="med"/>
                      <a:tailEnd type="none" w="med" len="med"/>
                    </a:lnR>
                    <a:lnT w="9525" cap="flat" cmpd="sng" algn="ctr">
                      <a:solidFill>
                        <a:prstClr val="black"/>
                      </a:solidFill>
                      <a:prstDash val="solid"/>
                      <a:round/>
                      <a:headEnd type="none" w="med" len="med"/>
                      <a:tailEnd type="none" w="med" len="med"/>
                    </a:lnT>
                    <a:lnB w="9525" cap="flat" cmpd="sng" algn="ctr">
                      <a:solidFill>
                        <a:prstClr val="black"/>
                      </a:solidFill>
                      <a:prstDash val="solid"/>
                      <a:round/>
                      <a:headEnd type="none" w="med" len="med"/>
                      <a:tailEnd type="none" w="med" len="med"/>
                    </a:lnB>
                  </a:tcPr>
                </a:tc>
                <a:tc hMerge="1">
                  <a:txBody>
                    <a:bodyPr/>
                    <a:lstStyle/>
                    <a:p>
                      <a:pPr algn="ctr"/>
                      <a:endParaRPr kumimoji="1" lang="ja-JP" altLang="en-US" sz="1600" dirty="0"/>
                    </a:p>
                  </a:txBody>
                  <a:tcPr/>
                </a:tc>
                <a:tc>
                  <a:txBody>
                    <a:bodyPr/>
                    <a:lstStyle/>
                    <a:p>
                      <a:pPr algn="ctr"/>
                      <a:r>
                        <a:rPr kumimoji="1" lang="en-US" altLang="ja-JP" sz="1600" dirty="0" smtClean="0">
                          <a:solidFill>
                            <a:srgbClr val="000000"/>
                          </a:solidFill>
                          <a:latin typeface="メイリオ"/>
                          <a:ea typeface="メイリオ"/>
                          <a:cs typeface="メイリオ"/>
                        </a:rPr>
                        <a:t>-</a:t>
                      </a:r>
                    </a:p>
                  </a:txBody>
                  <a:tcPr>
                    <a:lnL w="9525" cap="flat" cmpd="sng" algn="ctr">
                      <a:solidFill>
                        <a:prstClr val="black"/>
                      </a:solidFill>
                      <a:prstDash val="solid"/>
                      <a:round/>
                      <a:headEnd type="none" w="med" len="med"/>
                      <a:tailEnd type="none" w="med" len="med"/>
                    </a:lnL>
                    <a:lnR w="9525" cap="flat" cmpd="sng" algn="ctr">
                      <a:solidFill>
                        <a:prstClr val="black"/>
                      </a:solidFill>
                      <a:prstDash val="solid"/>
                      <a:round/>
                      <a:headEnd type="none" w="med" len="med"/>
                      <a:tailEnd type="none" w="med" len="med"/>
                    </a:lnR>
                    <a:lnT w="9525" cap="flat" cmpd="sng" algn="ctr">
                      <a:solidFill>
                        <a:prstClr val="black"/>
                      </a:solidFill>
                      <a:prstDash val="solid"/>
                      <a:round/>
                      <a:headEnd type="none" w="med" len="med"/>
                      <a:tailEnd type="none" w="med" len="med"/>
                    </a:lnT>
                    <a:lnB w="9525" cap="flat" cmpd="sng" algn="ctr">
                      <a:solidFill>
                        <a:prstClr val="black"/>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068465913"/>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図 10" descr="mem2.pd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33450" y="4180113"/>
            <a:ext cx="3458748" cy="2572877"/>
          </a:xfrm>
          <a:prstGeom prst="rect">
            <a:avLst/>
          </a:prstGeom>
        </p:spPr>
      </p:pic>
      <p:pic>
        <p:nvPicPr>
          <p:cNvPr id="10" name="図 9" descr="mem1.pdf"/>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72299" y="4205514"/>
            <a:ext cx="3438742" cy="2560286"/>
          </a:xfrm>
          <a:prstGeom prst="rect">
            <a:avLst/>
          </a:prstGeom>
        </p:spPr>
      </p:pic>
      <p:sp>
        <p:nvSpPr>
          <p:cNvPr id="2" name="タイトル 1"/>
          <p:cNvSpPr>
            <a:spLocks noGrp="1"/>
          </p:cNvSpPr>
          <p:nvPr>
            <p:ph type="title"/>
          </p:nvPr>
        </p:nvSpPr>
        <p:spPr/>
        <p:txBody>
          <a:bodyPr/>
          <a:lstStyle/>
          <a:p>
            <a:r>
              <a:rPr lang="ja-JP" altLang="en-US" smtClean="0"/>
              <a:t>物理メモリとスワップ領域の使用量</a:t>
            </a:r>
            <a:endParaRPr lang="ja-JP" altLang="en-US" dirty="0"/>
          </a:p>
        </p:txBody>
      </p:sp>
      <p:sp>
        <p:nvSpPr>
          <p:cNvPr id="3" name="コンテンツ プレースホルダー 2"/>
          <p:cNvSpPr>
            <a:spLocks noGrp="1"/>
          </p:cNvSpPr>
          <p:nvPr>
            <p:ph idx="1"/>
          </p:nvPr>
        </p:nvSpPr>
        <p:spPr/>
        <p:txBody>
          <a:bodyPr/>
          <a:lstStyle/>
          <a:p>
            <a:r>
              <a:rPr lang="ja-JP" altLang="en-US" dirty="0" smtClean="0">
                <a:solidFill>
                  <a:srgbClr val="000000"/>
                </a:solidFill>
              </a:rPr>
              <a:t>マイグレーション前後での移送先メインホストでのメモリ使用状況を測定</a:t>
            </a:r>
            <a:endParaRPr lang="en-US" altLang="ja-JP" strike="sngStrike" dirty="0" smtClean="0">
              <a:solidFill>
                <a:srgbClr val="000000"/>
              </a:solidFill>
            </a:endParaRPr>
          </a:p>
          <a:p>
            <a:pPr lvl="1"/>
            <a:r>
              <a:rPr lang="ja-JP" altLang="en-US" dirty="0" smtClean="0">
                <a:solidFill>
                  <a:srgbClr val="000000"/>
                </a:solidFill>
              </a:rPr>
              <a:t>従来手法</a:t>
            </a:r>
            <a:endParaRPr lang="en-US" altLang="ja-JP" dirty="0" smtClean="0">
              <a:solidFill>
                <a:srgbClr val="000000"/>
              </a:solidFill>
            </a:endParaRPr>
          </a:p>
          <a:p>
            <a:pPr lvl="2"/>
            <a:r>
              <a:rPr lang="ja-JP" altLang="en-US" dirty="0" smtClean="0">
                <a:solidFill>
                  <a:srgbClr val="000000"/>
                </a:solidFill>
              </a:rPr>
              <a:t>物理メモリに入りきらなかった約</a:t>
            </a:r>
            <a:r>
              <a:rPr lang="en-US" altLang="ja-JP" dirty="0" smtClean="0">
                <a:solidFill>
                  <a:srgbClr val="000000"/>
                </a:solidFill>
              </a:rPr>
              <a:t>1GB</a:t>
            </a:r>
            <a:r>
              <a:rPr lang="ja-JP" altLang="en-US" dirty="0" smtClean="0">
                <a:solidFill>
                  <a:srgbClr val="000000"/>
                </a:solidFill>
              </a:rPr>
              <a:t>はスワップ領域へ</a:t>
            </a:r>
            <a:endParaRPr lang="en-US" altLang="ja-JP" dirty="0" smtClean="0">
              <a:solidFill>
                <a:srgbClr val="000000"/>
              </a:solidFill>
            </a:endParaRPr>
          </a:p>
          <a:p>
            <a:pPr lvl="1"/>
            <a:r>
              <a:rPr lang="en-US" altLang="ja-JP" dirty="0" smtClean="0">
                <a:solidFill>
                  <a:srgbClr val="000000"/>
                </a:solidFill>
              </a:rPr>
              <a:t>S-memV</a:t>
            </a:r>
          </a:p>
          <a:p>
            <a:pPr lvl="2"/>
            <a:r>
              <a:rPr lang="ja-JP" altLang="en-US" dirty="0" smtClean="0">
                <a:solidFill>
                  <a:srgbClr val="000000"/>
                </a:solidFill>
              </a:rPr>
              <a:t>転送閾値の</a:t>
            </a:r>
            <a:r>
              <a:rPr lang="en-US" altLang="ja-JP" dirty="0" smtClean="0">
                <a:solidFill>
                  <a:srgbClr val="000000"/>
                </a:solidFill>
              </a:rPr>
              <a:t>512MB</a:t>
            </a:r>
            <a:r>
              <a:rPr lang="ja-JP" altLang="en-US" dirty="0" smtClean="0">
                <a:solidFill>
                  <a:srgbClr val="000000"/>
                </a:solidFill>
              </a:rPr>
              <a:t>だけ物理メモリの使用量が増加</a:t>
            </a:r>
          </a:p>
          <a:p>
            <a:pPr lvl="2"/>
            <a:r>
              <a:rPr lang="ja-JP" altLang="en-US" dirty="0" smtClean="0">
                <a:solidFill>
                  <a:srgbClr val="000000"/>
                </a:solidFill>
              </a:rPr>
              <a:t>スワップ領域は使用されなかった</a:t>
            </a:r>
            <a:endParaRPr lang="en-US" altLang="ja-JP" dirty="0" smtClean="0">
              <a:solidFill>
                <a:srgbClr val="000000"/>
              </a:solidFill>
            </a:endParaRPr>
          </a:p>
        </p:txBody>
      </p:sp>
      <p:sp>
        <p:nvSpPr>
          <p:cNvPr id="4" name="スライド番号プレースホルダー 3"/>
          <p:cNvSpPr>
            <a:spLocks noGrp="1"/>
          </p:cNvSpPr>
          <p:nvPr>
            <p:ph type="sldNum" sz="quarter" idx="12"/>
          </p:nvPr>
        </p:nvSpPr>
        <p:spPr/>
        <p:txBody>
          <a:bodyPr/>
          <a:lstStyle/>
          <a:p>
            <a:fld id="{F38DF745-7D3F-47F4-83A3-874385CFAA69}" type="slidenum">
              <a:rPr lang="en-US" smtClean="0"/>
              <a:pPr/>
              <a:t>18</a:t>
            </a:fld>
            <a:endParaRPr lang="en-US"/>
          </a:p>
        </p:txBody>
      </p:sp>
      <p:sp>
        <p:nvSpPr>
          <p:cNvPr id="7" name="テキスト ボックス 6"/>
          <p:cNvSpPr txBox="1"/>
          <p:nvPr/>
        </p:nvSpPr>
        <p:spPr>
          <a:xfrm>
            <a:off x="5403909" y="3897511"/>
            <a:ext cx="184666" cy="369332"/>
          </a:xfrm>
          <a:prstGeom prst="rect">
            <a:avLst/>
          </a:prstGeom>
          <a:noFill/>
        </p:spPr>
        <p:txBody>
          <a:bodyPr wrap="none" rtlCol="0">
            <a:spAutoFit/>
          </a:bodyPr>
          <a:lstStyle/>
          <a:p>
            <a:endParaRPr kumimoji="1" lang="ja-JP" altLang="en-US" dirty="0"/>
          </a:p>
        </p:txBody>
      </p:sp>
      <p:sp>
        <p:nvSpPr>
          <p:cNvPr id="8" name="テキスト ボックス 7"/>
          <p:cNvSpPr txBox="1"/>
          <p:nvPr/>
        </p:nvSpPr>
        <p:spPr>
          <a:xfrm>
            <a:off x="2702370" y="4976620"/>
            <a:ext cx="646331" cy="369332"/>
          </a:xfrm>
          <a:prstGeom prst="rect">
            <a:avLst/>
          </a:prstGeom>
          <a:solidFill>
            <a:srgbClr val="FFFFFF"/>
          </a:solidFill>
          <a:ln>
            <a:solidFill>
              <a:srgbClr val="FF0000"/>
            </a:solidFill>
          </a:ln>
        </p:spPr>
        <p:txBody>
          <a:bodyPr wrap="none" rtlCol="0">
            <a:spAutoFit/>
          </a:bodyPr>
          <a:lstStyle/>
          <a:p>
            <a:r>
              <a:rPr kumimoji="1" lang="ja-JP" altLang="en-US" dirty="0" smtClean="0">
                <a:solidFill>
                  <a:srgbClr val="000000"/>
                </a:solidFill>
              </a:rPr>
              <a:t>従来</a:t>
            </a:r>
            <a:endParaRPr kumimoji="1" lang="ja-JP" altLang="en-US" dirty="0">
              <a:solidFill>
                <a:srgbClr val="000000"/>
              </a:solidFill>
            </a:endParaRPr>
          </a:p>
        </p:txBody>
      </p:sp>
      <p:sp>
        <p:nvSpPr>
          <p:cNvPr id="9" name="テキスト ボックス 8"/>
          <p:cNvSpPr txBox="1"/>
          <p:nvPr/>
        </p:nvSpPr>
        <p:spPr>
          <a:xfrm>
            <a:off x="6861189" y="4976620"/>
            <a:ext cx="1082410" cy="369332"/>
          </a:xfrm>
          <a:prstGeom prst="rect">
            <a:avLst/>
          </a:prstGeom>
          <a:solidFill>
            <a:schemeClr val="bg1"/>
          </a:solidFill>
          <a:ln>
            <a:solidFill>
              <a:srgbClr val="FF0000"/>
            </a:solidFill>
          </a:ln>
        </p:spPr>
        <p:txBody>
          <a:bodyPr wrap="none" rtlCol="0">
            <a:spAutoFit/>
          </a:bodyPr>
          <a:lstStyle/>
          <a:p>
            <a:r>
              <a:rPr kumimoji="1" lang="en-US" altLang="ja-JP" dirty="0" smtClean="0">
                <a:solidFill>
                  <a:srgbClr val="000000"/>
                </a:solidFill>
              </a:rPr>
              <a:t>S-memV</a:t>
            </a:r>
            <a:endParaRPr kumimoji="1" lang="ja-JP" altLang="en-US" dirty="0">
              <a:solidFill>
                <a:srgbClr val="000000"/>
              </a:solidFill>
            </a:endParaRPr>
          </a:p>
        </p:txBody>
      </p:sp>
    </p:spTree>
    <p:extLst>
      <p:ext uri="{BB962C8B-B14F-4D97-AF65-F5344CB8AC3E}">
        <p14:creationId xmlns:p14="http://schemas.microsoft.com/office/powerpoint/2010/main" val="788976755"/>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マイグレーション時間</a:t>
            </a:r>
            <a:r>
              <a:rPr lang="en-US" altLang="ja-JP" dirty="0" smtClean="0"/>
              <a:t>(</a:t>
            </a:r>
            <a:r>
              <a:rPr lang="ja-JP" altLang="en-US" dirty="0" smtClean="0"/>
              <a:t>通常時</a:t>
            </a:r>
            <a:r>
              <a:rPr lang="en-US" altLang="ja-JP" dirty="0" smtClean="0"/>
              <a:t>)</a:t>
            </a:r>
            <a:endParaRPr lang="ja-JP" altLang="en-US" dirty="0"/>
          </a:p>
        </p:txBody>
      </p:sp>
      <p:sp>
        <p:nvSpPr>
          <p:cNvPr id="3" name="コンテンツ プレースホルダー 2"/>
          <p:cNvSpPr>
            <a:spLocks noGrp="1"/>
          </p:cNvSpPr>
          <p:nvPr>
            <p:ph idx="1"/>
          </p:nvPr>
        </p:nvSpPr>
        <p:spPr/>
        <p:txBody>
          <a:bodyPr/>
          <a:lstStyle/>
          <a:p>
            <a:r>
              <a:rPr lang="ja-JP" altLang="en-US" dirty="0" smtClean="0"/>
              <a:t>マイグレーションにかかる時間を測定</a:t>
            </a:r>
            <a:endParaRPr lang="en-US" altLang="ja-JP" strike="sngStrike" dirty="0" smtClean="0">
              <a:solidFill>
                <a:srgbClr val="FF0000"/>
              </a:solidFill>
            </a:endParaRPr>
          </a:p>
          <a:p>
            <a:pPr lvl="1"/>
            <a:r>
              <a:rPr lang="ja-JP" altLang="en-US" dirty="0" smtClean="0"/>
              <a:t>移送先ホストに十分なメモリ</a:t>
            </a:r>
            <a:r>
              <a:rPr lang="en-US" altLang="ja-JP" dirty="0" smtClean="0"/>
              <a:t>(4GB)</a:t>
            </a:r>
            <a:r>
              <a:rPr lang="ja-JP" altLang="en-US" dirty="0" smtClean="0"/>
              <a:t>がある場合を基準とした</a:t>
            </a:r>
            <a:endParaRPr lang="en-US" altLang="ja-JP" dirty="0" smtClean="0"/>
          </a:p>
          <a:p>
            <a:pPr lvl="1"/>
            <a:r>
              <a:rPr lang="ja-JP" altLang="en-US" dirty="0" smtClean="0"/>
              <a:t>従来手法</a:t>
            </a:r>
            <a:endParaRPr lang="en-US" altLang="ja-JP" dirty="0" smtClean="0"/>
          </a:p>
          <a:p>
            <a:pPr lvl="2"/>
            <a:r>
              <a:rPr lang="en-US" altLang="ja-JP" dirty="0" smtClean="0"/>
              <a:t>45%</a:t>
            </a:r>
            <a:r>
              <a:rPr lang="ja-JP" altLang="en-US" dirty="0" smtClean="0"/>
              <a:t>長くなった</a:t>
            </a:r>
            <a:endParaRPr lang="en-US" altLang="ja-JP" dirty="0" smtClean="0"/>
          </a:p>
          <a:p>
            <a:pPr lvl="1"/>
            <a:r>
              <a:rPr lang="ja-JP" altLang="ja-JP" dirty="0" smtClean="0"/>
              <a:t>S</a:t>
            </a:r>
            <a:r>
              <a:rPr lang="en-US" altLang="ja-JP" dirty="0" smtClean="0"/>
              <a:t>-memV</a:t>
            </a:r>
          </a:p>
          <a:p>
            <a:pPr lvl="2"/>
            <a:r>
              <a:rPr lang="en-US" altLang="ja-JP" dirty="0" smtClean="0"/>
              <a:t>28%</a:t>
            </a:r>
            <a:r>
              <a:rPr lang="ja-JP" altLang="en-US" dirty="0" smtClean="0"/>
              <a:t>長くなった</a:t>
            </a:r>
            <a:endParaRPr lang="en-US" altLang="ja-JP" dirty="0" smtClean="0"/>
          </a:p>
          <a:p>
            <a:pPr lvl="2"/>
            <a:r>
              <a:rPr lang="ja-JP" altLang="en-US" dirty="0" smtClean="0"/>
              <a:t>従来手法よりは</a:t>
            </a:r>
            <a:r>
              <a:rPr lang="en-US" altLang="ja-JP" dirty="0" smtClean="0"/>
              <a:t/>
            </a:r>
            <a:br>
              <a:rPr lang="en-US" altLang="ja-JP" dirty="0" smtClean="0"/>
            </a:br>
            <a:r>
              <a:rPr lang="ja-JP" altLang="en-US" dirty="0" smtClean="0"/>
              <a:t>性能低下を抑えられる</a:t>
            </a:r>
            <a:endParaRPr lang="en-US" altLang="ja-JP" dirty="0" smtClean="0"/>
          </a:p>
        </p:txBody>
      </p:sp>
      <p:sp>
        <p:nvSpPr>
          <p:cNvPr id="4" name="スライド番号プレースホルダー 3"/>
          <p:cNvSpPr>
            <a:spLocks noGrp="1"/>
          </p:cNvSpPr>
          <p:nvPr>
            <p:ph type="sldNum" sz="quarter" idx="12"/>
          </p:nvPr>
        </p:nvSpPr>
        <p:spPr/>
        <p:txBody>
          <a:bodyPr/>
          <a:lstStyle/>
          <a:p>
            <a:fld id="{F38DF745-7D3F-47F4-83A3-874385CFAA69}" type="slidenum">
              <a:rPr lang="en-US" smtClean="0"/>
              <a:pPr/>
              <a:t>19</a:t>
            </a:fld>
            <a:endParaRPr lang="en-US"/>
          </a:p>
        </p:txBody>
      </p:sp>
      <p:pic>
        <p:nvPicPr>
          <p:cNvPr id="6" name="図 5" descr="migration1.pd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97164" y="2925311"/>
            <a:ext cx="4875453" cy="3341603"/>
          </a:xfrm>
          <a:prstGeom prst="rect">
            <a:avLst/>
          </a:prstGeom>
        </p:spPr>
      </p:pic>
    </p:spTree>
    <p:extLst>
      <p:ext uri="{BB962C8B-B14F-4D97-AF65-F5344CB8AC3E}">
        <p14:creationId xmlns:p14="http://schemas.microsoft.com/office/powerpoint/2010/main" val="2747335985"/>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大容量メモリを持つ</a:t>
            </a:r>
            <a:r>
              <a:rPr lang="en-US" altLang="ja-JP" smtClean="0"/>
              <a:t>VM</a:t>
            </a:r>
            <a:endParaRPr lang="ja-JP" altLang="en-US" dirty="0"/>
          </a:p>
        </p:txBody>
      </p:sp>
      <p:sp>
        <p:nvSpPr>
          <p:cNvPr id="3" name="コンテンツ プレースホルダー 2"/>
          <p:cNvSpPr>
            <a:spLocks noGrp="1"/>
          </p:cNvSpPr>
          <p:nvPr>
            <p:ph idx="1"/>
          </p:nvPr>
        </p:nvSpPr>
        <p:spPr/>
        <p:txBody>
          <a:bodyPr/>
          <a:lstStyle/>
          <a:p>
            <a:r>
              <a:rPr lang="en-US" altLang="ja-JP" dirty="0" smtClean="0"/>
              <a:t>IaaS</a:t>
            </a:r>
            <a:r>
              <a:rPr lang="ja-JP" altLang="en-US" dirty="0" smtClean="0"/>
              <a:t>型クラウドの普及</a:t>
            </a:r>
            <a:endParaRPr lang="en-US" altLang="ja-JP" dirty="0" smtClean="0"/>
          </a:p>
          <a:p>
            <a:pPr lvl="1"/>
            <a:r>
              <a:rPr lang="en-US" altLang="ja-JP" dirty="0" smtClean="0"/>
              <a:t>1 </a:t>
            </a:r>
            <a:r>
              <a:rPr lang="ja-JP" altLang="en-US" dirty="0" smtClean="0"/>
              <a:t>台のサーバに多くの</a:t>
            </a:r>
            <a:r>
              <a:rPr lang="en-US" altLang="ja-JP" dirty="0" smtClean="0"/>
              <a:t>VM</a:t>
            </a:r>
            <a:r>
              <a:rPr lang="ja-JP" altLang="en-US" dirty="0" smtClean="0"/>
              <a:t>を統合</a:t>
            </a:r>
            <a:endParaRPr lang="en-US" altLang="ja-JP" dirty="0" smtClean="0"/>
          </a:p>
          <a:p>
            <a:pPr lvl="1"/>
            <a:r>
              <a:rPr lang="ja-JP" altLang="en-US" dirty="0" smtClean="0"/>
              <a:t>物理マシンを減らすことでコスト削減</a:t>
            </a:r>
            <a:endParaRPr lang="en-US" altLang="ja-JP" dirty="0" smtClean="0"/>
          </a:p>
          <a:p>
            <a:r>
              <a:rPr lang="ja-JP" altLang="en-US" dirty="0" smtClean="0"/>
              <a:t>大容量メモリを持つ</a:t>
            </a:r>
            <a:r>
              <a:rPr lang="en-US" altLang="ja-JP" dirty="0" smtClean="0"/>
              <a:t>VM</a:t>
            </a:r>
            <a:r>
              <a:rPr lang="ja-JP" altLang="en-US" dirty="0" smtClean="0"/>
              <a:t>も提供</a:t>
            </a:r>
            <a:endParaRPr lang="en-US" altLang="ja-JP" dirty="0" smtClean="0"/>
          </a:p>
          <a:p>
            <a:pPr lvl="1"/>
            <a:r>
              <a:rPr lang="en-US" altLang="en-US" dirty="0" smtClean="0"/>
              <a:t>Amazon EC2</a:t>
            </a:r>
            <a:r>
              <a:rPr lang="ja-JP" altLang="en-US" dirty="0" smtClean="0"/>
              <a:t>では最大</a:t>
            </a:r>
            <a:r>
              <a:rPr lang="en-US" altLang="ja-JP" dirty="0" smtClean="0"/>
              <a:t>244GiB</a:t>
            </a:r>
            <a:r>
              <a:rPr lang="ja-JP" altLang="en-US" dirty="0" smtClean="0"/>
              <a:t>の</a:t>
            </a:r>
            <a:r>
              <a:rPr lang="en-US" altLang="ja-JP" dirty="0" smtClean="0"/>
              <a:t>VM</a:t>
            </a:r>
            <a:r>
              <a:rPr lang="ja-JP" altLang="en-US" dirty="0" smtClean="0"/>
              <a:t>を提供</a:t>
            </a:r>
          </a:p>
          <a:p>
            <a:pPr lvl="1"/>
            <a:r>
              <a:rPr lang="ja-JP" altLang="en-US" dirty="0" smtClean="0"/>
              <a:t>ビッグデータの解析、インメモリ・データベース</a:t>
            </a:r>
            <a:endParaRPr lang="en-US" altLang="ja-JP" dirty="0" smtClean="0"/>
          </a:p>
        </p:txBody>
      </p:sp>
      <p:sp>
        <p:nvSpPr>
          <p:cNvPr id="4" name="スライド番号プレースホルダー 3"/>
          <p:cNvSpPr>
            <a:spLocks noGrp="1"/>
          </p:cNvSpPr>
          <p:nvPr>
            <p:ph type="sldNum" sz="quarter" idx="12"/>
          </p:nvPr>
        </p:nvSpPr>
        <p:spPr/>
        <p:txBody>
          <a:bodyPr/>
          <a:lstStyle/>
          <a:p>
            <a:fld id="{F38DF745-7D3F-47F4-83A3-874385CFAA69}" type="slidenum">
              <a:rPr lang="en-US" smtClean="0"/>
              <a:pPr/>
              <a:t>2</a:t>
            </a:fld>
            <a:endParaRPr lang="en-US"/>
          </a:p>
        </p:txBody>
      </p:sp>
      <p:grpSp>
        <p:nvGrpSpPr>
          <p:cNvPr id="6" name="図形グループ 5"/>
          <p:cNvGrpSpPr/>
          <p:nvPr/>
        </p:nvGrpSpPr>
        <p:grpSpPr>
          <a:xfrm>
            <a:off x="584087" y="4477646"/>
            <a:ext cx="7517176" cy="2066483"/>
            <a:chOff x="584087" y="4668692"/>
            <a:chExt cx="7517176" cy="2066483"/>
          </a:xfrm>
        </p:grpSpPr>
        <p:sp>
          <p:nvSpPr>
            <p:cNvPr id="5" name="雲 4"/>
            <p:cNvSpPr/>
            <p:nvPr/>
          </p:nvSpPr>
          <p:spPr>
            <a:xfrm>
              <a:off x="3896271" y="4951546"/>
              <a:ext cx="3887487" cy="1783276"/>
            </a:xfrm>
            <a:prstGeom prst="cloud">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latin typeface="メイリオ"/>
                <a:ea typeface="メイリオ"/>
                <a:cs typeface="メイリオ"/>
              </a:endParaRPr>
            </a:p>
          </p:txBody>
        </p:sp>
        <p:sp>
          <p:nvSpPr>
            <p:cNvPr id="18" name="右矢印 17"/>
            <p:cNvSpPr/>
            <p:nvPr/>
          </p:nvSpPr>
          <p:spPr>
            <a:xfrm>
              <a:off x="2559536" y="5732189"/>
              <a:ext cx="972242" cy="539723"/>
            </a:xfrm>
            <a:prstGeom prst="rightArrow">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a:latin typeface="メイリオ"/>
                <a:ea typeface="メイリオ"/>
                <a:cs typeface="メイリオ"/>
              </a:endParaRPr>
            </a:p>
          </p:txBody>
        </p:sp>
        <p:grpSp>
          <p:nvGrpSpPr>
            <p:cNvPr id="19" name="図形グループ 18"/>
            <p:cNvGrpSpPr/>
            <p:nvPr/>
          </p:nvGrpSpPr>
          <p:grpSpPr>
            <a:xfrm>
              <a:off x="584087" y="5943858"/>
              <a:ext cx="413833" cy="790964"/>
              <a:chOff x="854133" y="5169487"/>
              <a:chExt cx="820417" cy="1438467"/>
            </a:xfrm>
          </p:grpSpPr>
          <p:sp>
            <p:nvSpPr>
              <p:cNvPr id="20" name="直方体 19"/>
              <p:cNvSpPr/>
              <p:nvPr/>
            </p:nvSpPr>
            <p:spPr>
              <a:xfrm>
                <a:off x="854133" y="5169487"/>
                <a:ext cx="820417" cy="1438467"/>
              </a:xfrm>
              <a:prstGeom prst="cub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latin typeface="メイリオ"/>
                  <a:ea typeface="メイリオ"/>
                  <a:cs typeface="メイリオ"/>
                </a:endParaRPr>
              </a:p>
            </p:txBody>
          </p:sp>
          <p:sp>
            <p:nvSpPr>
              <p:cNvPr id="21" name="正方形/長方形 20"/>
              <p:cNvSpPr/>
              <p:nvPr/>
            </p:nvSpPr>
            <p:spPr>
              <a:xfrm>
                <a:off x="944042" y="5495389"/>
                <a:ext cx="427067" cy="89905"/>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a:latin typeface="メイリオ"/>
                  <a:ea typeface="メイリオ"/>
                  <a:cs typeface="メイリオ"/>
                </a:endParaRPr>
              </a:p>
            </p:txBody>
          </p:sp>
          <p:sp>
            <p:nvSpPr>
              <p:cNvPr id="22" name="正方形/長方形 21"/>
              <p:cNvSpPr/>
              <p:nvPr/>
            </p:nvSpPr>
            <p:spPr>
              <a:xfrm>
                <a:off x="939096" y="5670265"/>
                <a:ext cx="427067" cy="89905"/>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a:latin typeface="メイリオ"/>
                  <a:ea typeface="メイリオ"/>
                  <a:cs typeface="メイリオ"/>
                </a:endParaRPr>
              </a:p>
            </p:txBody>
          </p:sp>
          <p:sp>
            <p:nvSpPr>
              <p:cNvPr id="23" name="正方形/長方形 22"/>
              <p:cNvSpPr/>
              <p:nvPr/>
            </p:nvSpPr>
            <p:spPr>
              <a:xfrm>
                <a:off x="939096" y="5850073"/>
                <a:ext cx="427067" cy="89905"/>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a:latin typeface="メイリオ"/>
                  <a:ea typeface="メイリオ"/>
                  <a:cs typeface="メイリオ"/>
                </a:endParaRPr>
              </a:p>
            </p:txBody>
          </p:sp>
          <p:sp>
            <p:nvSpPr>
              <p:cNvPr id="24" name="正方形/長方形 23"/>
              <p:cNvSpPr/>
              <p:nvPr/>
            </p:nvSpPr>
            <p:spPr>
              <a:xfrm>
                <a:off x="945389" y="6036187"/>
                <a:ext cx="427067" cy="481863"/>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a:latin typeface="メイリオ"/>
                  <a:ea typeface="メイリオ"/>
                  <a:cs typeface="メイリオ"/>
                </a:endParaRPr>
              </a:p>
            </p:txBody>
          </p:sp>
        </p:grpSp>
        <p:grpSp>
          <p:nvGrpSpPr>
            <p:cNvPr id="25" name="図形グループ 24"/>
            <p:cNvGrpSpPr/>
            <p:nvPr/>
          </p:nvGrpSpPr>
          <p:grpSpPr>
            <a:xfrm>
              <a:off x="1188324" y="5944211"/>
              <a:ext cx="413833" cy="790964"/>
              <a:chOff x="854133" y="5169487"/>
              <a:chExt cx="820417" cy="1438467"/>
            </a:xfrm>
          </p:grpSpPr>
          <p:sp>
            <p:nvSpPr>
              <p:cNvPr id="26" name="直方体 25"/>
              <p:cNvSpPr/>
              <p:nvPr/>
            </p:nvSpPr>
            <p:spPr>
              <a:xfrm>
                <a:off x="854133" y="5169487"/>
                <a:ext cx="820417" cy="1438467"/>
              </a:xfrm>
              <a:prstGeom prst="cub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latin typeface="メイリオ"/>
                  <a:ea typeface="メイリオ"/>
                  <a:cs typeface="メイリオ"/>
                </a:endParaRPr>
              </a:p>
            </p:txBody>
          </p:sp>
          <p:sp>
            <p:nvSpPr>
              <p:cNvPr id="27" name="正方形/長方形 26"/>
              <p:cNvSpPr/>
              <p:nvPr/>
            </p:nvSpPr>
            <p:spPr>
              <a:xfrm>
                <a:off x="944042" y="5495389"/>
                <a:ext cx="427067" cy="89905"/>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a:latin typeface="メイリオ"/>
                  <a:ea typeface="メイリオ"/>
                  <a:cs typeface="メイリオ"/>
                </a:endParaRPr>
              </a:p>
            </p:txBody>
          </p:sp>
          <p:sp>
            <p:nvSpPr>
              <p:cNvPr id="28" name="正方形/長方形 27"/>
              <p:cNvSpPr/>
              <p:nvPr/>
            </p:nvSpPr>
            <p:spPr>
              <a:xfrm>
                <a:off x="939096" y="5670265"/>
                <a:ext cx="427067" cy="89905"/>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a:latin typeface="メイリオ"/>
                  <a:ea typeface="メイリオ"/>
                  <a:cs typeface="メイリオ"/>
                </a:endParaRPr>
              </a:p>
            </p:txBody>
          </p:sp>
          <p:sp>
            <p:nvSpPr>
              <p:cNvPr id="29" name="正方形/長方形 28"/>
              <p:cNvSpPr/>
              <p:nvPr/>
            </p:nvSpPr>
            <p:spPr>
              <a:xfrm>
                <a:off x="939096" y="5850073"/>
                <a:ext cx="427067" cy="89905"/>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a:latin typeface="メイリオ"/>
                  <a:ea typeface="メイリオ"/>
                  <a:cs typeface="メイリオ"/>
                </a:endParaRPr>
              </a:p>
            </p:txBody>
          </p:sp>
          <p:sp>
            <p:nvSpPr>
              <p:cNvPr id="30" name="正方形/長方形 29"/>
              <p:cNvSpPr/>
              <p:nvPr/>
            </p:nvSpPr>
            <p:spPr>
              <a:xfrm>
                <a:off x="945389" y="6036187"/>
                <a:ext cx="427067" cy="481863"/>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a:latin typeface="メイリオ"/>
                  <a:ea typeface="メイリオ"/>
                  <a:cs typeface="メイリオ"/>
                </a:endParaRPr>
              </a:p>
            </p:txBody>
          </p:sp>
        </p:grpSp>
        <p:grpSp>
          <p:nvGrpSpPr>
            <p:cNvPr id="31" name="図形グループ 30"/>
            <p:cNvGrpSpPr/>
            <p:nvPr/>
          </p:nvGrpSpPr>
          <p:grpSpPr>
            <a:xfrm>
              <a:off x="952525" y="5152894"/>
              <a:ext cx="413833" cy="790964"/>
              <a:chOff x="854133" y="5169487"/>
              <a:chExt cx="820417" cy="1438467"/>
            </a:xfrm>
          </p:grpSpPr>
          <p:sp>
            <p:nvSpPr>
              <p:cNvPr id="32" name="直方体 31"/>
              <p:cNvSpPr/>
              <p:nvPr/>
            </p:nvSpPr>
            <p:spPr>
              <a:xfrm>
                <a:off x="854133" y="5169487"/>
                <a:ext cx="820417" cy="1438467"/>
              </a:xfrm>
              <a:prstGeom prst="cub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latin typeface="メイリオ"/>
                  <a:ea typeface="メイリオ"/>
                  <a:cs typeface="メイリオ"/>
                </a:endParaRPr>
              </a:p>
            </p:txBody>
          </p:sp>
          <p:sp>
            <p:nvSpPr>
              <p:cNvPr id="33" name="正方形/長方形 32"/>
              <p:cNvSpPr/>
              <p:nvPr/>
            </p:nvSpPr>
            <p:spPr>
              <a:xfrm>
                <a:off x="944042" y="5495389"/>
                <a:ext cx="427067" cy="89905"/>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a:latin typeface="メイリオ"/>
                  <a:ea typeface="メイリオ"/>
                  <a:cs typeface="メイリオ"/>
                </a:endParaRPr>
              </a:p>
            </p:txBody>
          </p:sp>
          <p:sp>
            <p:nvSpPr>
              <p:cNvPr id="34" name="正方形/長方形 33"/>
              <p:cNvSpPr/>
              <p:nvPr/>
            </p:nvSpPr>
            <p:spPr>
              <a:xfrm>
                <a:off x="939096" y="5670265"/>
                <a:ext cx="427067" cy="89905"/>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a:latin typeface="メイリオ"/>
                  <a:ea typeface="メイリオ"/>
                  <a:cs typeface="メイリオ"/>
                </a:endParaRPr>
              </a:p>
            </p:txBody>
          </p:sp>
          <p:sp>
            <p:nvSpPr>
              <p:cNvPr id="35" name="正方形/長方形 34"/>
              <p:cNvSpPr/>
              <p:nvPr/>
            </p:nvSpPr>
            <p:spPr>
              <a:xfrm>
                <a:off x="939096" y="5850073"/>
                <a:ext cx="427067" cy="89905"/>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a:latin typeface="メイリオ"/>
                  <a:ea typeface="メイリオ"/>
                  <a:cs typeface="メイリオ"/>
                </a:endParaRPr>
              </a:p>
            </p:txBody>
          </p:sp>
          <p:sp>
            <p:nvSpPr>
              <p:cNvPr id="36" name="正方形/長方形 35"/>
              <p:cNvSpPr/>
              <p:nvPr/>
            </p:nvSpPr>
            <p:spPr>
              <a:xfrm>
                <a:off x="945389" y="6036187"/>
                <a:ext cx="427067" cy="481863"/>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a:latin typeface="メイリオ"/>
                  <a:ea typeface="メイリオ"/>
                  <a:cs typeface="メイリオ"/>
                </a:endParaRPr>
              </a:p>
            </p:txBody>
          </p:sp>
        </p:grpSp>
        <p:grpSp>
          <p:nvGrpSpPr>
            <p:cNvPr id="37" name="図形グループ 36"/>
            <p:cNvGrpSpPr/>
            <p:nvPr/>
          </p:nvGrpSpPr>
          <p:grpSpPr>
            <a:xfrm>
              <a:off x="1826631" y="5943858"/>
              <a:ext cx="413833" cy="790964"/>
              <a:chOff x="854133" y="5169487"/>
              <a:chExt cx="820417" cy="1438467"/>
            </a:xfrm>
          </p:grpSpPr>
          <p:sp>
            <p:nvSpPr>
              <p:cNvPr id="38" name="直方体 37"/>
              <p:cNvSpPr/>
              <p:nvPr/>
            </p:nvSpPr>
            <p:spPr>
              <a:xfrm>
                <a:off x="854133" y="5169487"/>
                <a:ext cx="820417" cy="1438467"/>
              </a:xfrm>
              <a:prstGeom prst="cub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latin typeface="メイリオ"/>
                  <a:ea typeface="メイリオ"/>
                  <a:cs typeface="メイリオ"/>
                </a:endParaRPr>
              </a:p>
            </p:txBody>
          </p:sp>
          <p:sp>
            <p:nvSpPr>
              <p:cNvPr id="39" name="正方形/長方形 38"/>
              <p:cNvSpPr/>
              <p:nvPr/>
            </p:nvSpPr>
            <p:spPr>
              <a:xfrm>
                <a:off x="944042" y="5495389"/>
                <a:ext cx="427067" cy="89905"/>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a:latin typeface="メイリオ"/>
                  <a:ea typeface="メイリオ"/>
                  <a:cs typeface="メイリオ"/>
                </a:endParaRPr>
              </a:p>
            </p:txBody>
          </p:sp>
          <p:sp>
            <p:nvSpPr>
              <p:cNvPr id="40" name="正方形/長方形 39"/>
              <p:cNvSpPr/>
              <p:nvPr/>
            </p:nvSpPr>
            <p:spPr>
              <a:xfrm>
                <a:off x="939096" y="5670265"/>
                <a:ext cx="427067" cy="89905"/>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a:latin typeface="メイリオ"/>
                  <a:ea typeface="メイリオ"/>
                  <a:cs typeface="メイリオ"/>
                </a:endParaRPr>
              </a:p>
            </p:txBody>
          </p:sp>
          <p:sp>
            <p:nvSpPr>
              <p:cNvPr id="41" name="正方形/長方形 40"/>
              <p:cNvSpPr/>
              <p:nvPr/>
            </p:nvSpPr>
            <p:spPr>
              <a:xfrm>
                <a:off x="939096" y="5850073"/>
                <a:ext cx="427067" cy="89905"/>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a:latin typeface="メイリオ"/>
                  <a:ea typeface="メイリオ"/>
                  <a:cs typeface="メイリオ"/>
                </a:endParaRPr>
              </a:p>
            </p:txBody>
          </p:sp>
          <p:sp>
            <p:nvSpPr>
              <p:cNvPr id="42" name="正方形/長方形 41"/>
              <p:cNvSpPr/>
              <p:nvPr/>
            </p:nvSpPr>
            <p:spPr>
              <a:xfrm>
                <a:off x="945389" y="6036187"/>
                <a:ext cx="427067" cy="481863"/>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a:latin typeface="メイリオ"/>
                  <a:ea typeface="メイリオ"/>
                  <a:cs typeface="メイリオ"/>
                </a:endParaRPr>
              </a:p>
            </p:txBody>
          </p:sp>
        </p:grpSp>
        <p:grpSp>
          <p:nvGrpSpPr>
            <p:cNvPr id="43" name="図形グループ 42"/>
            <p:cNvGrpSpPr/>
            <p:nvPr/>
          </p:nvGrpSpPr>
          <p:grpSpPr>
            <a:xfrm>
              <a:off x="1595857" y="5153247"/>
              <a:ext cx="413833" cy="790964"/>
              <a:chOff x="854133" y="5169487"/>
              <a:chExt cx="820417" cy="1438467"/>
            </a:xfrm>
          </p:grpSpPr>
          <p:sp>
            <p:nvSpPr>
              <p:cNvPr id="44" name="直方体 43"/>
              <p:cNvSpPr/>
              <p:nvPr/>
            </p:nvSpPr>
            <p:spPr>
              <a:xfrm>
                <a:off x="854133" y="5169487"/>
                <a:ext cx="820417" cy="1438467"/>
              </a:xfrm>
              <a:prstGeom prst="cub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latin typeface="メイリオ"/>
                  <a:ea typeface="メイリオ"/>
                  <a:cs typeface="メイリオ"/>
                </a:endParaRPr>
              </a:p>
            </p:txBody>
          </p:sp>
          <p:sp>
            <p:nvSpPr>
              <p:cNvPr id="45" name="正方形/長方形 44"/>
              <p:cNvSpPr/>
              <p:nvPr/>
            </p:nvSpPr>
            <p:spPr>
              <a:xfrm>
                <a:off x="944042" y="5495389"/>
                <a:ext cx="427067" cy="89905"/>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a:latin typeface="メイリオ"/>
                  <a:ea typeface="メイリオ"/>
                  <a:cs typeface="メイリオ"/>
                </a:endParaRPr>
              </a:p>
            </p:txBody>
          </p:sp>
          <p:sp>
            <p:nvSpPr>
              <p:cNvPr id="46" name="正方形/長方形 45"/>
              <p:cNvSpPr/>
              <p:nvPr/>
            </p:nvSpPr>
            <p:spPr>
              <a:xfrm>
                <a:off x="939096" y="5670265"/>
                <a:ext cx="427067" cy="89905"/>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a:latin typeface="メイリオ"/>
                  <a:ea typeface="メイリオ"/>
                  <a:cs typeface="メイリオ"/>
                </a:endParaRPr>
              </a:p>
            </p:txBody>
          </p:sp>
          <p:sp>
            <p:nvSpPr>
              <p:cNvPr id="47" name="正方形/長方形 46"/>
              <p:cNvSpPr/>
              <p:nvPr/>
            </p:nvSpPr>
            <p:spPr>
              <a:xfrm>
                <a:off x="939096" y="5850073"/>
                <a:ext cx="427067" cy="89905"/>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a:latin typeface="メイリオ"/>
                  <a:ea typeface="メイリオ"/>
                  <a:cs typeface="メイリオ"/>
                </a:endParaRPr>
              </a:p>
            </p:txBody>
          </p:sp>
          <p:sp>
            <p:nvSpPr>
              <p:cNvPr id="48" name="正方形/長方形 47"/>
              <p:cNvSpPr/>
              <p:nvPr/>
            </p:nvSpPr>
            <p:spPr>
              <a:xfrm>
                <a:off x="945389" y="6036187"/>
                <a:ext cx="427067" cy="481863"/>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a:latin typeface="メイリオ"/>
                  <a:ea typeface="メイリオ"/>
                  <a:cs typeface="メイリオ"/>
                </a:endParaRPr>
              </a:p>
            </p:txBody>
          </p:sp>
        </p:grpSp>
        <p:sp>
          <p:nvSpPr>
            <p:cNvPr id="50" name="角丸四角形 49"/>
            <p:cNvSpPr/>
            <p:nvPr/>
          </p:nvSpPr>
          <p:spPr>
            <a:xfrm>
              <a:off x="4461857" y="5580145"/>
              <a:ext cx="445739" cy="272936"/>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sz="1200" dirty="0" smtClean="0">
                  <a:latin typeface="メイリオ"/>
                  <a:ea typeface="メイリオ"/>
                  <a:cs typeface="メイリオ"/>
                </a:rPr>
                <a:t>VM</a:t>
              </a:r>
              <a:endParaRPr kumimoji="1" lang="ja-JP" altLang="en-US" sz="1200" dirty="0">
                <a:latin typeface="メイリオ"/>
                <a:ea typeface="メイリオ"/>
                <a:cs typeface="メイリオ"/>
              </a:endParaRPr>
            </a:p>
          </p:txBody>
        </p:sp>
        <p:sp>
          <p:nvSpPr>
            <p:cNvPr id="51" name="角丸四角形 50"/>
            <p:cNvSpPr/>
            <p:nvPr/>
          </p:nvSpPr>
          <p:spPr>
            <a:xfrm>
              <a:off x="5612272" y="5575519"/>
              <a:ext cx="445739" cy="272936"/>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sz="1200" dirty="0" smtClean="0">
                  <a:latin typeface="メイリオ"/>
                  <a:ea typeface="メイリオ"/>
                  <a:cs typeface="メイリオ"/>
                </a:rPr>
                <a:t>VM</a:t>
              </a:r>
              <a:endParaRPr kumimoji="1" lang="ja-JP" altLang="en-US" sz="1200" dirty="0">
                <a:latin typeface="メイリオ"/>
                <a:ea typeface="メイリオ"/>
                <a:cs typeface="メイリオ"/>
              </a:endParaRPr>
            </a:p>
          </p:txBody>
        </p:sp>
        <p:sp>
          <p:nvSpPr>
            <p:cNvPr id="52" name="角丸四角形 51"/>
            <p:cNvSpPr/>
            <p:nvPr/>
          </p:nvSpPr>
          <p:spPr>
            <a:xfrm>
              <a:off x="5044968" y="5581596"/>
              <a:ext cx="445739" cy="272936"/>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sz="1200" dirty="0" smtClean="0">
                  <a:latin typeface="メイリオ"/>
                  <a:ea typeface="メイリオ"/>
                  <a:cs typeface="メイリオ"/>
                </a:rPr>
                <a:t>VM</a:t>
              </a:r>
              <a:endParaRPr kumimoji="1" lang="ja-JP" altLang="en-US" sz="1200" dirty="0">
                <a:latin typeface="メイリオ"/>
                <a:ea typeface="メイリオ"/>
                <a:cs typeface="メイリオ"/>
              </a:endParaRPr>
            </a:p>
          </p:txBody>
        </p:sp>
        <p:sp>
          <p:nvSpPr>
            <p:cNvPr id="53" name="角丸四角形 52"/>
            <p:cNvSpPr/>
            <p:nvPr/>
          </p:nvSpPr>
          <p:spPr>
            <a:xfrm>
              <a:off x="4684726" y="5970547"/>
              <a:ext cx="445739" cy="272936"/>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sz="1200" dirty="0" smtClean="0">
                  <a:latin typeface="メイリオ"/>
                  <a:ea typeface="メイリオ"/>
                  <a:cs typeface="メイリオ"/>
                </a:rPr>
                <a:t>VM</a:t>
              </a:r>
              <a:endParaRPr kumimoji="1" lang="ja-JP" altLang="en-US" sz="1200" dirty="0">
                <a:latin typeface="メイリオ"/>
                <a:ea typeface="メイリオ"/>
                <a:cs typeface="メイリオ"/>
              </a:endParaRPr>
            </a:p>
          </p:txBody>
        </p:sp>
        <p:sp>
          <p:nvSpPr>
            <p:cNvPr id="54" name="角丸四角形 53"/>
            <p:cNvSpPr/>
            <p:nvPr/>
          </p:nvSpPr>
          <p:spPr>
            <a:xfrm>
              <a:off x="5267838" y="5953886"/>
              <a:ext cx="445739" cy="272936"/>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sz="1200" dirty="0" smtClean="0">
                  <a:latin typeface="メイリオ"/>
                  <a:ea typeface="メイリオ"/>
                  <a:cs typeface="メイリオ"/>
                </a:rPr>
                <a:t>VM</a:t>
              </a:r>
              <a:endParaRPr kumimoji="1" lang="ja-JP" altLang="en-US" sz="1200" dirty="0">
                <a:latin typeface="メイリオ"/>
                <a:ea typeface="メイリオ"/>
                <a:cs typeface="メイリオ"/>
              </a:endParaRPr>
            </a:p>
          </p:txBody>
        </p:sp>
        <p:sp>
          <p:nvSpPr>
            <p:cNvPr id="65" name="角丸四角形 64"/>
            <p:cNvSpPr/>
            <p:nvPr/>
          </p:nvSpPr>
          <p:spPr>
            <a:xfrm>
              <a:off x="6169421" y="5552801"/>
              <a:ext cx="849290" cy="501913"/>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dirty="0" smtClean="0">
                  <a:latin typeface="メイリオ"/>
                  <a:ea typeface="メイリオ"/>
                  <a:cs typeface="メイリオ"/>
                </a:rPr>
                <a:t>VM</a:t>
              </a:r>
              <a:endParaRPr kumimoji="1" lang="ja-JP" altLang="en-US" dirty="0">
                <a:latin typeface="メイリオ"/>
                <a:ea typeface="メイリオ"/>
                <a:cs typeface="メイリオ"/>
              </a:endParaRPr>
            </a:p>
          </p:txBody>
        </p:sp>
        <p:sp>
          <p:nvSpPr>
            <p:cNvPr id="77" name="円形吹き出し 76"/>
            <p:cNvSpPr/>
            <p:nvPr/>
          </p:nvSpPr>
          <p:spPr>
            <a:xfrm>
              <a:off x="6623902" y="4668692"/>
              <a:ext cx="1477361" cy="649503"/>
            </a:xfrm>
            <a:prstGeom prst="wedgeEllipseCallout">
              <a:avLst>
                <a:gd name="adj1" fmla="val -31641"/>
                <a:gd name="adj2" fmla="val 95521"/>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en-US" altLang="ja-JP" dirty="0" smtClean="0">
                  <a:latin typeface="メイリオ"/>
                  <a:ea typeface="メイリオ"/>
                  <a:cs typeface="メイリオ"/>
                </a:rPr>
                <a:t>244GB</a:t>
              </a:r>
              <a:endParaRPr kumimoji="1" lang="ja-JP" altLang="en-US" dirty="0">
                <a:latin typeface="メイリオ"/>
                <a:ea typeface="メイリオ"/>
                <a:cs typeface="メイリオ"/>
              </a:endParaRPr>
            </a:p>
          </p:txBody>
        </p:sp>
        <p:sp>
          <p:nvSpPr>
            <p:cNvPr id="78" name="円形吹き出し 77"/>
            <p:cNvSpPr/>
            <p:nvPr/>
          </p:nvSpPr>
          <p:spPr>
            <a:xfrm>
              <a:off x="5119373" y="4993444"/>
              <a:ext cx="938638" cy="398501"/>
            </a:xfrm>
            <a:prstGeom prst="wedgeEllipseCallout">
              <a:avLst>
                <a:gd name="adj1" fmla="val 23382"/>
                <a:gd name="adj2" fmla="val 104097"/>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en-US" altLang="ja-JP" sz="1600" dirty="0">
                  <a:latin typeface="メイリオ"/>
                  <a:ea typeface="メイリオ"/>
                  <a:cs typeface="メイリオ"/>
                </a:rPr>
                <a:t>8</a:t>
              </a:r>
              <a:r>
                <a:rPr kumimoji="1" lang="en-US" altLang="ja-JP" sz="1600" dirty="0" smtClean="0">
                  <a:latin typeface="メイリオ"/>
                  <a:ea typeface="メイリオ"/>
                  <a:cs typeface="メイリオ"/>
                </a:rPr>
                <a:t>GB</a:t>
              </a:r>
              <a:endParaRPr kumimoji="1" lang="ja-JP" altLang="en-US" sz="1600" dirty="0">
                <a:latin typeface="メイリオ"/>
                <a:ea typeface="メイリオ"/>
                <a:cs typeface="メイリオ"/>
              </a:endParaRPr>
            </a:p>
          </p:txBody>
        </p:sp>
      </p:grpSp>
    </p:spTree>
    <p:extLst>
      <p:ext uri="{BB962C8B-B14F-4D97-AF65-F5344CB8AC3E}">
        <p14:creationId xmlns:p14="http://schemas.microsoft.com/office/powerpoint/2010/main" val="1279483985"/>
      </p:ext>
    </p:extLst>
  </p:cSld>
  <p:clrMapOvr>
    <a:masterClrMapping/>
  </p:clrMapOvr>
  <mc:AlternateContent xmlns:mc="http://schemas.openxmlformats.org/markup-compatibility/2006" xmlns:p14="http://schemas.microsoft.com/office/powerpoint/2010/main">
    <mc:Choice Requires="p14">
      <p:transition spd="slow" p14:dur="2000" advTm="18395"/>
    </mc:Choice>
    <mc:Fallback xmlns="">
      <p:transition xmlns:p14="http://schemas.microsoft.com/office/powerpoint/2010/main" spd="slow" advTm="18395"/>
    </mc:Fallback>
  </mc:AlternateContent>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マイグレーション時間</a:t>
            </a:r>
            <a:r>
              <a:rPr lang="en-US" altLang="ja-JP" dirty="0" smtClean="0"/>
              <a:t>(</a:t>
            </a:r>
            <a:r>
              <a:rPr lang="ja-JP" altLang="en-US" dirty="0" smtClean="0"/>
              <a:t>メモリ負荷時</a:t>
            </a:r>
            <a:r>
              <a:rPr lang="en-US" altLang="ja-JP" dirty="0" smtClean="0"/>
              <a:t>)</a:t>
            </a:r>
            <a:endParaRPr lang="ja-JP" altLang="en-US" dirty="0"/>
          </a:p>
        </p:txBody>
      </p:sp>
      <p:sp>
        <p:nvSpPr>
          <p:cNvPr id="3" name="コンテンツ プレースホルダー 2"/>
          <p:cNvSpPr>
            <a:spLocks noGrp="1"/>
          </p:cNvSpPr>
          <p:nvPr>
            <p:ph idx="1"/>
          </p:nvPr>
        </p:nvSpPr>
        <p:spPr/>
        <p:txBody>
          <a:bodyPr>
            <a:normAutofit lnSpcReduction="10000"/>
          </a:bodyPr>
          <a:lstStyle/>
          <a:p>
            <a:r>
              <a:rPr lang="en-US" altLang="ja-JP" smtClean="0"/>
              <a:t>VM</a:t>
            </a:r>
            <a:r>
              <a:rPr lang="ja-JP" altLang="en-US" smtClean="0"/>
              <a:t>がメモリを頻繁に書き換える時のマイグレーション時間を測定</a:t>
            </a:r>
            <a:endParaRPr lang="en-US" altLang="ja-JP" smtClean="0"/>
          </a:p>
          <a:p>
            <a:pPr lvl="1"/>
            <a:r>
              <a:rPr lang="en-US" altLang="ja-JP" smtClean="0"/>
              <a:t>memaslap</a:t>
            </a:r>
            <a:r>
              <a:rPr lang="ja-JP" altLang="en-US" smtClean="0"/>
              <a:t>ベンチマークを実行</a:t>
            </a:r>
            <a:endParaRPr lang="en-US" altLang="ja-JP" smtClean="0"/>
          </a:p>
          <a:p>
            <a:pPr lvl="2"/>
            <a:r>
              <a:rPr lang="en-US" altLang="ja-JP" smtClean="0"/>
              <a:t>VM</a:t>
            </a:r>
            <a:r>
              <a:rPr lang="ja-JP" altLang="en-US" smtClean="0"/>
              <a:t>内で</a:t>
            </a:r>
            <a:r>
              <a:rPr lang="en-US" altLang="ja-JP" smtClean="0"/>
              <a:t>memcached</a:t>
            </a:r>
            <a:r>
              <a:rPr lang="ja-JP" altLang="en-US" smtClean="0"/>
              <a:t>を動作させた</a:t>
            </a:r>
            <a:endParaRPr lang="en-US" altLang="ja-JP" smtClean="0"/>
          </a:p>
          <a:p>
            <a:pPr lvl="1"/>
            <a:r>
              <a:rPr lang="ja-JP" altLang="en-US" smtClean="0"/>
              <a:t>十分なメモリがある場合</a:t>
            </a:r>
            <a:endParaRPr lang="en-US" altLang="ja-JP" smtClean="0"/>
          </a:p>
          <a:p>
            <a:pPr lvl="2"/>
            <a:r>
              <a:rPr lang="ja-JP" altLang="en-US" smtClean="0"/>
              <a:t>通常時の</a:t>
            </a:r>
            <a:r>
              <a:rPr lang="ja-JP" altLang="ja-JP" smtClean="0"/>
              <a:t>1</a:t>
            </a:r>
            <a:r>
              <a:rPr lang="en-US" altLang="ja-JP" smtClean="0"/>
              <a:t>.7</a:t>
            </a:r>
            <a:r>
              <a:rPr lang="ja-JP" altLang="en-US" smtClean="0"/>
              <a:t>倍</a:t>
            </a:r>
            <a:endParaRPr lang="en-US" altLang="ja-JP" smtClean="0"/>
          </a:p>
          <a:p>
            <a:pPr lvl="1"/>
            <a:r>
              <a:rPr lang="ja-JP" altLang="en-US" smtClean="0"/>
              <a:t>従来手法</a:t>
            </a:r>
            <a:endParaRPr lang="en-US" altLang="ja-JP" smtClean="0"/>
          </a:p>
          <a:p>
            <a:pPr lvl="2"/>
            <a:r>
              <a:rPr lang="ja-JP" altLang="en-US" smtClean="0"/>
              <a:t>十分なメモリがある場合の</a:t>
            </a:r>
            <a:r>
              <a:rPr lang="en-US" altLang="ja-JP" smtClean="0"/>
              <a:t/>
            </a:r>
            <a:br>
              <a:rPr lang="en-US" altLang="ja-JP" smtClean="0"/>
            </a:br>
            <a:r>
              <a:rPr lang="en-US" altLang="ja-JP" smtClean="0"/>
              <a:t>2.3</a:t>
            </a:r>
            <a:r>
              <a:rPr lang="ja-JP" altLang="en-US" smtClean="0"/>
              <a:t>倍</a:t>
            </a:r>
          </a:p>
          <a:p>
            <a:pPr lvl="1"/>
            <a:r>
              <a:rPr lang="en-US" altLang="ja-JP" smtClean="0"/>
              <a:t>S-memV</a:t>
            </a:r>
          </a:p>
          <a:p>
            <a:pPr lvl="2"/>
            <a:r>
              <a:rPr lang="ja-JP" altLang="en-US" smtClean="0"/>
              <a:t>十分なメモリがある場合と</a:t>
            </a:r>
            <a:r>
              <a:rPr lang="en-US" altLang="ja-JP" smtClean="0"/>
              <a:t/>
            </a:r>
            <a:br>
              <a:rPr lang="en-US" altLang="ja-JP" smtClean="0"/>
            </a:br>
            <a:r>
              <a:rPr lang="ja-JP" altLang="en-US" smtClean="0"/>
              <a:t>比べて</a:t>
            </a:r>
            <a:r>
              <a:rPr lang="en-US" altLang="ja-JP" smtClean="0"/>
              <a:t>11%</a:t>
            </a:r>
            <a:r>
              <a:rPr lang="ja-JP" altLang="en-US" smtClean="0"/>
              <a:t>の増加</a:t>
            </a:r>
            <a:endParaRPr lang="en-US" altLang="ja-JP" dirty="0" smtClean="0"/>
          </a:p>
        </p:txBody>
      </p:sp>
      <p:sp>
        <p:nvSpPr>
          <p:cNvPr id="4" name="スライド番号プレースホルダー 3"/>
          <p:cNvSpPr>
            <a:spLocks noGrp="1"/>
          </p:cNvSpPr>
          <p:nvPr>
            <p:ph type="sldNum" sz="quarter" idx="12"/>
          </p:nvPr>
        </p:nvSpPr>
        <p:spPr/>
        <p:txBody>
          <a:bodyPr/>
          <a:lstStyle/>
          <a:p>
            <a:fld id="{F38DF745-7D3F-47F4-83A3-874385CFAA69}" type="slidenum">
              <a:rPr lang="en-US" smtClean="0"/>
              <a:pPr/>
              <a:t>20</a:t>
            </a:fld>
            <a:endParaRPr lang="en-US"/>
          </a:p>
        </p:txBody>
      </p:sp>
      <p:pic>
        <p:nvPicPr>
          <p:cNvPr id="10" name="図 9" descr="migration2.pd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73455" y="3009925"/>
            <a:ext cx="4246055" cy="2977010"/>
          </a:xfrm>
          <a:prstGeom prst="rect">
            <a:avLst/>
          </a:prstGeom>
        </p:spPr>
      </p:pic>
    </p:spTree>
    <p:extLst>
      <p:ext uri="{BB962C8B-B14F-4D97-AF65-F5344CB8AC3E}">
        <p14:creationId xmlns:p14="http://schemas.microsoft.com/office/powerpoint/2010/main" val="1444140802"/>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関連研究</a:t>
            </a:r>
            <a:endParaRPr lang="ja-JP" altLang="en-US" dirty="0"/>
          </a:p>
        </p:txBody>
      </p:sp>
      <p:sp>
        <p:nvSpPr>
          <p:cNvPr id="3" name="コンテンツ プレースホルダー 2"/>
          <p:cNvSpPr>
            <a:spLocks noGrp="1"/>
          </p:cNvSpPr>
          <p:nvPr>
            <p:ph idx="1"/>
          </p:nvPr>
        </p:nvSpPr>
        <p:spPr/>
        <p:txBody>
          <a:bodyPr/>
          <a:lstStyle/>
          <a:p>
            <a:r>
              <a:rPr lang="en-US" altLang="ja-JP" dirty="0" smtClean="0">
                <a:solidFill>
                  <a:srgbClr val="000000"/>
                </a:solidFill>
              </a:rPr>
              <a:t>MemX </a:t>
            </a:r>
            <a:r>
              <a:rPr lang="en-US" altLang="ja-JP" sz="2000" dirty="0" smtClean="0">
                <a:solidFill>
                  <a:srgbClr val="000000"/>
                </a:solidFill>
              </a:rPr>
              <a:t>[Deshpande </a:t>
            </a:r>
            <a:r>
              <a:rPr lang="da-DK" altLang="ja-JP" sz="2000" dirty="0" smtClean="0">
                <a:solidFill>
                  <a:srgbClr val="000000"/>
                </a:solidFill>
              </a:rPr>
              <a:t>et al. ‘10</a:t>
            </a:r>
            <a:r>
              <a:rPr lang="en-US" altLang="ja-JP" sz="2000" dirty="0" smtClean="0">
                <a:solidFill>
                  <a:srgbClr val="000000"/>
                </a:solidFill>
              </a:rPr>
              <a:t>]</a:t>
            </a:r>
            <a:endParaRPr lang="en-US" altLang="ja-JP" dirty="0" smtClean="0">
              <a:solidFill>
                <a:srgbClr val="000000"/>
              </a:solidFill>
            </a:endParaRPr>
          </a:p>
          <a:p>
            <a:pPr lvl="1"/>
            <a:r>
              <a:rPr lang="en-US" altLang="ja-JP" dirty="0" smtClean="0">
                <a:solidFill>
                  <a:srgbClr val="000000"/>
                </a:solidFill>
              </a:rPr>
              <a:t>VM</a:t>
            </a:r>
            <a:r>
              <a:rPr lang="ja-JP" altLang="en-US" dirty="0" smtClean="0">
                <a:solidFill>
                  <a:srgbClr val="000000"/>
                </a:solidFill>
              </a:rPr>
              <a:t>が他のホストのメモリを利用可能</a:t>
            </a:r>
            <a:endParaRPr lang="en-US" altLang="ja-JP" dirty="0" smtClean="0">
              <a:solidFill>
                <a:srgbClr val="000000"/>
              </a:solidFill>
            </a:endParaRPr>
          </a:p>
          <a:p>
            <a:pPr lvl="1"/>
            <a:r>
              <a:rPr lang="ja-JP" altLang="en-US" dirty="0" smtClean="0">
                <a:solidFill>
                  <a:srgbClr val="000000"/>
                </a:solidFill>
              </a:rPr>
              <a:t>マイグレーション時に他のホストのことは考えない</a:t>
            </a:r>
            <a:endParaRPr lang="en-US" altLang="ja-JP" dirty="0" smtClean="0">
              <a:solidFill>
                <a:srgbClr val="000000"/>
              </a:solidFill>
            </a:endParaRPr>
          </a:p>
          <a:p>
            <a:r>
              <a:rPr lang="en-US" altLang="ja-JP" dirty="0" smtClean="0">
                <a:solidFill>
                  <a:srgbClr val="000000"/>
                </a:solidFill>
              </a:rPr>
              <a:t>Scatter-Gather Migration </a:t>
            </a:r>
            <a:r>
              <a:rPr lang="en-US" altLang="ja-JP" sz="2000" dirty="0" smtClean="0">
                <a:solidFill>
                  <a:srgbClr val="000000"/>
                </a:solidFill>
              </a:rPr>
              <a:t>[Deshpande et al. ‘14]</a:t>
            </a:r>
            <a:endParaRPr lang="en-US" altLang="ja-JP" dirty="0" smtClean="0">
              <a:solidFill>
                <a:srgbClr val="000000"/>
              </a:solidFill>
            </a:endParaRPr>
          </a:p>
          <a:p>
            <a:pPr lvl="1"/>
            <a:r>
              <a:rPr lang="ja-JP" altLang="en-US" dirty="0" smtClean="0">
                <a:solidFill>
                  <a:srgbClr val="000000"/>
                </a:solidFill>
              </a:rPr>
              <a:t>複数の中間ホストを経由してマイグレーション</a:t>
            </a:r>
            <a:endParaRPr lang="en-US" altLang="ja-JP" dirty="0" smtClean="0">
              <a:solidFill>
                <a:srgbClr val="000000"/>
              </a:solidFill>
            </a:endParaRPr>
          </a:p>
          <a:p>
            <a:pPr lvl="1"/>
            <a:r>
              <a:rPr lang="ja-JP" altLang="en-US" dirty="0" smtClean="0">
                <a:solidFill>
                  <a:srgbClr val="000000"/>
                </a:solidFill>
              </a:rPr>
              <a:t>最終的にはすべてのメモリを移送先ホストに転送</a:t>
            </a:r>
            <a:endParaRPr lang="en-US" altLang="ja-JP" dirty="0" smtClean="0">
              <a:solidFill>
                <a:srgbClr val="000000"/>
              </a:solidFill>
            </a:endParaRPr>
          </a:p>
          <a:p>
            <a:r>
              <a:rPr lang="en-US" altLang="ja-JP" dirty="0" smtClean="0">
                <a:solidFill>
                  <a:srgbClr val="000000"/>
                </a:solidFill>
              </a:rPr>
              <a:t>Virtual Multiprocessor </a:t>
            </a:r>
            <a:r>
              <a:rPr lang="en-US" altLang="ja-JP" sz="2000" dirty="0" smtClean="0">
                <a:solidFill>
                  <a:srgbClr val="000000"/>
                </a:solidFill>
              </a:rPr>
              <a:t>[</a:t>
            </a:r>
            <a:r>
              <a:rPr lang="ja-JP" altLang="en-US" sz="2000" dirty="0" smtClean="0">
                <a:solidFill>
                  <a:srgbClr val="000000"/>
                </a:solidFill>
              </a:rPr>
              <a:t>金田ら</a:t>
            </a:r>
            <a:r>
              <a:rPr lang="en-US" altLang="ja-JP" sz="2000" dirty="0" smtClean="0">
                <a:solidFill>
                  <a:srgbClr val="000000"/>
                </a:solidFill>
              </a:rPr>
              <a:t> </a:t>
            </a:r>
            <a:r>
              <a:rPr lang="fr-FR" altLang="ja-JP" sz="2000" dirty="0" smtClean="0">
                <a:solidFill>
                  <a:srgbClr val="000000"/>
                </a:solidFill>
              </a:rPr>
              <a:t>’</a:t>
            </a:r>
            <a:r>
              <a:rPr lang="en-US" altLang="ja-JP" sz="2000" dirty="0" smtClean="0">
                <a:solidFill>
                  <a:srgbClr val="000000"/>
                </a:solidFill>
              </a:rPr>
              <a:t>06]</a:t>
            </a:r>
            <a:r>
              <a:rPr lang="en-US" altLang="ja-JP" dirty="0" smtClean="0">
                <a:solidFill>
                  <a:srgbClr val="000000"/>
                </a:solidFill>
              </a:rPr>
              <a:t/>
            </a:r>
            <a:br>
              <a:rPr lang="en-US" altLang="ja-JP" dirty="0" smtClean="0">
                <a:solidFill>
                  <a:srgbClr val="000000"/>
                </a:solidFill>
              </a:rPr>
            </a:br>
            <a:r>
              <a:rPr lang="en-US" altLang="ja-JP" dirty="0" smtClean="0">
                <a:solidFill>
                  <a:srgbClr val="000000"/>
                </a:solidFill>
              </a:rPr>
              <a:t>vNUMA </a:t>
            </a:r>
            <a:r>
              <a:rPr lang="en-US" altLang="ja-JP" sz="2000" dirty="0" smtClean="0">
                <a:solidFill>
                  <a:srgbClr val="000000"/>
                </a:solidFill>
              </a:rPr>
              <a:t>[Chapman et al. ‘09]</a:t>
            </a:r>
            <a:endParaRPr lang="en-US" altLang="ja-JP" dirty="0" smtClean="0">
              <a:solidFill>
                <a:srgbClr val="000000"/>
              </a:solidFill>
            </a:endParaRPr>
          </a:p>
          <a:p>
            <a:pPr lvl="1"/>
            <a:r>
              <a:rPr lang="ja-JP" altLang="en-US" dirty="0" smtClean="0">
                <a:solidFill>
                  <a:srgbClr val="000000"/>
                </a:solidFill>
              </a:rPr>
              <a:t>複数ホストの</a:t>
            </a:r>
            <a:r>
              <a:rPr lang="en-US" altLang="ja-JP" dirty="0" smtClean="0">
                <a:solidFill>
                  <a:srgbClr val="000000"/>
                </a:solidFill>
              </a:rPr>
              <a:t>CPU</a:t>
            </a:r>
            <a:r>
              <a:rPr lang="ja-JP" altLang="en-US" dirty="0" smtClean="0">
                <a:solidFill>
                  <a:srgbClr val="000000"/>
                </a:solidFill>
              </a:rPr>
              <a:t>やメモリを用いて</a:t>
            </a:r>
            <a:r>
              <a:rPr lang="en-US" altLang="ja-JP" dirty="0" smtClean="0">
                <a:solidFill>
                  <a:srgbClr val="000000"/>
                </a:solidFill>
              </a:rPr>
              <a:t>1</a:t>
            </a:r>
            <a:r>
              <a:rPr lang="ja-JP" altLang="en-US" dirty="0" smtClean="0">
                <a:solidFill>
                  <a:srgbClr val="000000"/>
                </a:solidFill>
              </a:rPr>
              <a:t>つの</a:t>
            </a:r>
            <a:r>
              <a:rPr lang="en-US" altLang="ja-JP" dirty="0" smtClean="0">
                <a:solidFill>
                  <a:srgbClr val="000000"/>
                </a:solidFill>
              </a:rPr>
              <a:t>VM</a:t>
            </a:r>
            <a:r>
              <a:rPr lang="ja-JP" altLang="en-US" dirty="0" smtClean="0">
                <a:solidFill>
                  <a:srgbClr val="000000"/>
                </a:solidFill>
              </a:rPr>
              <a:t>を動作</a:t>
            </a:r>
            <a:endParaRPr lang="en-US" altLang="ja-JP" dirty="0" smtClean="0">
              <a:solidFill>
                <a:srgbClr val="000000"/>
              </a:solidFill>
            </a:endParaRPr>
          </a:p>
          <a:p>
            <a:pPr lvl="2"/>
            <a:r>
              <a:rPr lang="en-US" altLang="ja-JP" dirty="0" smtClean="0">
                <a:solidFill>
                  <a:srgbClr val="000000"/>
                </a:solidFill>
              </a:rPr>
              <a:t>S-memV</a:t>
            </a:r>
            <a:r>
              <a:rPr lang="ja-JP" altLang="en-US" dirty="0" smtClean="0">
                <a:solidFill>
                  <a:srgbClr val="000000"/>
                </a:solidFill>
              </a:rPr>
              <a:t>では</a:t>
            </a:r>
            <a:r>
              <a:rPr lang="en-US" altLang="ja-JP" dirty="0" smtClean="0">
                <a:solidFill>
                  <a:srgbClr val="000000"/>
                </a:solidFill>
              </a:rPr>
              <a:t>VM</a:t>
            </a:r>
            <a:r>
              <a:rPr lang="ja-JP" altLang="en-US" dirty="0" smtClean="0">
                <a:solidFill>
                  <a:srgbClr val="000000"/>
                </a:solidFill>
              </a:rPr>
              <a:t>を動かすのは</a:t>
            </a:r>
            <a:r>
              <a:rPr lang="en-US" altLang="ja-JP" dirty="0" smtClean="0">
                <a:solidFill>
                  <a:srgbClr val="000000"/>
                </a:solidFill>
              </a:rPr>
              <a:t>1</a:t>
            </a:r>
            <a:r>
              <a:rPr lang="ja-JP" altLang="en-US" dirty="0" smtClean="0">
                <a:solidFill>
                  <a:srgbClr val="000000"/>
                </a:solidFill>
              </a:rPr>
              <a:t>台のホストのみ</a:t>
            </a:r>
            <a:endParaRPr lang="ja-JP" altLang="en-US" dirty="0">
              <a:solidFill>
                <a:srgbClr val="000000"/>
              </a:solidFill>
            </a:endParaRPr>
          </a:p>
        </p:txBody>
      </p:sp>
      <p:sp>
        <p:nvSpPr>
          <p:cNvPr id="4" name="スライド番号プレースホルダー 3"/>
          <p:cNvSpPr>
            <a:spLocks noGrp="1"/>
          </p:cNvSpPr>
          <p:nvPr>
            <p:ph type="sldNum" sz="quarter" idx="12"/>
          </p:nvPr>
        </p:nvSpPr>
        <p:spPr/>
        <p:txBody>
          <a:bodyPr/>
          <a:lstStyle/>
          <a:p>
            <a:fld id="{F38DF745-7D3F-47F4-83A3-874385CFAA69}" type="slidenum">
              <a:rPr lang="en-US" smtClean="0"/>
              <a:pPr/>
              <a:t>21</a:t>
            </a:fld>
            <a:endParaRPr lang="en-US"/>
          </a:p>
        </p:txBody>
      </p:sp>
    </p:spTree>
    <p:extLst>
      <p:ext uri="{BB962C8B-B14F-4D97-AF65-F5344CB8AC3E}">
        <p14:creationId xmlns:p14="http://schemas.microsoft.com/office/powerpoint/2010/main" val="926501916"/>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まとめ</a:t>
            </a:r>
            <a:endParaRPr lang="ja-JP" altLang="en-US" dirty="0"/>
          </a:p>
        </p:txBody>
      </p:sp>
      <p:sp>
        <p:nvSpPr>
          <p:cNvPr id="3" name="コンテンツ プレースホルダー 2"/>
          <p:cNvSpPr>
            <a:spLocks noGrp="1"/>
          </p:cNvSpPr>
          <p:nvPr>
            <p:ph idx="1"/>
          </p:nvPr>
        </p:nvSpPr>
        <p:spPr/>
        <p:txBody>
          <a:bodyPr/>
          <a:lstStyle/>
          <a:p>
            <a:r>
              <a:rPr lang="en-US" altLang="ja-JP" dirty="0" smtClean="0">
                <a:solidFill>
                  <a:srgbClr val="000000"/>
                </a:solidFill>
              </a:rPr>
              <a:t>VM</a:t>
            </a:r>
            <a:r>
              <a:rPr lang="ja-JP" altLang="en-US" dirty="0" smtClean="0">
                <a:solidFill>
                  <a:srgbClr val="000000"/>
                </a:solidFill>
              </a:rPr>
              <a:t>を分割してマイグレーションすることを可能とするシステム</a:t>
            </a:r>
            <a:r>
              <a:rPr lang="en-US" altLang="ja-JP" dirty="0" smtClean="0">
                <a:solidFill>
                  <a:srgbClr val="000000"/>
                </a:solidFill>
              </a:rPr>
              <a:t>S-memV</a:t>
            </a:r>
            <a:r>
              <a:rPr lang="ja-JP" altLang="en-US" dirty="0" smtClean="0">
                <a:solidFill>
                  <a:srgbClr val="000000"/>
                </a:solidFill>
              </a:rPr>
              <a:t>を提案</a:t>
            </a:r>
            <a:endParaRPr lang="en-US" altLang="ja-JP" dirty="0" smtClean="0">
              <a:solidFill>
                <a:srgbClr val="000000"/>
              </a:solidFill>
            </a:endParaRPr>
          </a:p>
          <a:p>
            <a:pPr lvl="1"/>
            <a:r>
              <a:rPr lang="ja-JP" altLang="en-US" dirty="0" smtClean="0">
                <a:solidFill>
                  <a:srgbClr val="000000"/>
                </a:solidFill>
              </a:rPr>
              <a:t>移送先メインホストに入りきらないメモリ</a:t>
            </a:r>
            <a:endParaRPr lang="en-US" altLang="ja-JP" dirty="0" smtClean="0">
              <a:solidFill>
                <a:srgbClr val="000000"/>
              </a:solidFill>
            </a:endParaRPr>
          </a:p>
          <a:p>
            <a:pPr lvl="2"/>
            <a:r>
              <a:rPr lang="ja-JP" altLang="en-US" dirty="0" smtClean="0">
                <a:solidFill>
                  <a:srgbClr val="000000"/>
                </a:solidFill>
              </a:rPr>
              <a:t>直接、移送先サブホストに転送</a:t>
            </a:r>
            <a:endParaRPr lang="en-US" altLang="ja-JP" dirty="0" smtClean="0">
              <a:solidFill>
                <a:srgbClr val="000000"/>
              </a:solidFill>
            </a:endParaRPr>
          </a:p>
          <a:p>
            <a:pPr lvl="1"/>
            <a:r>
              <a:rPr lang="ja-JP" altLang="en-US" dirty="0" smtClean="0">
                <a:solidFill>
                  <a:srgbClr val="000000"/>
                </a:solidFill>
              </a:rPr>
              <a:t>マイグレーション後</a:t>
            </a:r>
            <a:endParaRPr lang="en-US" altLang="ja-JP" dirty="0" smtClean="0">
              <a:solidFill>
                <a:srgbClr val="000000"/>
              </a:solidFill>
            </a:endParaRPr>
          </a:p>
          <a:p>
            <a:pPr lvl="2"/>
            <a:r>
              <a:rPr lang="ja-JP" altLang="en-US" dirty="0" smtClean="0">
                <a:solidFill>
                  <a:srgbClr val="000000"/>
                </a:solidFill>
              </a:rPr>
              <a:t>メインホストとサブホスト間でメモリをスワップしながら</a:t>
            </a:r>
            <a:r>
              <a:rPr lang="en-US" altLang="ja-JP" dirty="0" smtClean="0">
                <a:solidFill>
                  <a:srgbClr val="000000"/>
                </a:solidFill>
              </a:rPr>
              <a:t>VM</a:t>
            </a:r>
            <a:r>
              <a:rPr lang="ja-JP" altLang="en-US" dirty="0" smtClean="0">
                <a:solidFill>
                  <a:srgbClr val="000000"/>
                </a:solidFill>
              </a:rPr>
              <a:t>を実行</a:t>
            </a:r>
            <a:endParaRPr lang="en-US" altLang="ja-JP" dirty="0" smtClean="0">
              <a:solidFill>
                <a:srgbClr val="000000"/>
              </a:solidFill>
            </a:endParaRPr>
          </a:p>
          <a:p>
            <a:pPr lvl="1"/>
            <a:r>
              <a:rPr lang="en-US" altLang="ja-JP" dirty="0" smtClean="0">
                <a:solidFill>
                  <a:srgbClr val="000000"/>
                </a:solidFill>
              </a:rPr>
              <a:t>KVM</a:t>
            </a:r>
            <a:r>
              <a:rPr lang="ja-JP" altLang="en-US" dirty="0" smtClean="0">
                <a:solidFill>
                  <a:srgbClr val="000000"/>
                </a:solidFill>
              </a:rPr>
              <a:t>に実装し</a:t>
            </a:r>
            <a:r>
              <a:rPr lang="en-US" altLang="ja-JP" dirty="0" smtClean="0">
                <a:solidFill>
                  <a:srgbClr val="000000"/>
                </a:solidFill>
              </a:rPr>
              <a:t>1</a:t>
            </a:r>
            <a:r>
              <a:rPr lang="ja-JP" altLang="en-US" dirty="0" smtClean="0">
                <a:solidFill>
                  <a:srgbClr val="000000"/>
                </a:solidFill>
              </a:rPr>
              <a:t>対</a:t>
            </a:r>
            <a:r>
              <a:rPr lang="en-US" altLang="ja-JP" dirty="0" smtClean="0">
                <a:solidFill>
                  <a:srgbClr val="000000"/>
                </a:solidFill>
              </a:rPr>
              <a:t>N</a:t>
            </a:r>
            <a:r>
              <a:rPr lang="ja-JP" altLang="en-US" dirty="0" smtClean="0">
                <a:solidFill>
                  <a:srgbClr val="000000"/>
                </a:solidFill>
              </a:rPr>
              <a:t>マイグレーションを実現</a:t>
            </a:r>
            <a:endParaRPr lang="en-US" altLang="ja-JP" dirty="0" smtClean="0">
              <a:solidFill>
                <a:srgbClr val="000000"/>
              </a:solidFill>
            </a:endParaRPr>
          </a:p>
          <a:p>
            <a:pPr lvl="1"/>
            <a:r>
              <a:rPr lang="ja-JP" altLang="en-US" dirty="0" smtClean="0">
                <a:solidFill>
                  <a:srgbClr val="000000"/>
                </a:solidFill>
              </a:rPr>
              <a:t>従来手法よりマイグレーション時間を短縮できることを確認</a:t>
            </a:r>
            <a:endParaRPr lang="ja-JP" altLang="en-US" dirty="0">
              <a:solidFill>
                <a:srgbClr val="000000"/>
              </a:solidFill>
            </a:endParaRPr>
          </a:p>
        </p:txBody>
      </p:sp>
      <p:sp>
        <p:nvSpPr>
          <p:cNvPr id="4" name="スライド番号プレースホルダー 3"/>
          <p:cNvSpPr>
            <a:spLocks noGrp="1"/>
          </p:cNvSpPr>
          <p:nvPr>
            <p:ph type="sldNum" sz="quarter" idx="12"/>
          </p:nvPr>
        </p:nvSpPr>
        <p:spPr/>
        <p:txBody>
          <a:bodyPr/>
          <a:lstStyle/>
          <a:p>
            <a:fld id="{F38DF745-7D3F-47F4-83A3-874385CFAA69}" type="slidenum">
              <a:rPr lang="en-US" smtClean="0"/>
              <a:pPr/>
              <a:t>22</a:t>
            </a:fld>
            <a:endParaRPr lang="en-US"/>
          </a:p>
        </p:txBody>
      </p:sp>
    </p:spTree>
    <p:extLst>
      <p:ext uri="{BB962C8B-B14F-4D97-AF65-F5344CB8AC3E}">
        <p14:creationId xmlns:p14="http://schemas.microsoft.com/office/powerpoint/2010/main" val="1393119092"/>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今後の課題</a:t>
            </a:r>
            <a:endParaRPr lang="ja-JP" altLang="en-US" dirty="0"/>
          </a:p>
        </p:txBody>
      </p:sp>
      <p:sp>
        <p:nvSpPr>
          <p:cNvPr id="3" name="コンテンツ プレースホルダー 2"/>
          <p:cNvSpPr>
            <a:spLocks noGrp="1"/>
          </p:cNvSpPr>
          <p:nvPr>
            <p:ph idx="1"/>
          </p:nvPr>
        </p:nvSpPr>
        <p:spPr/>
        <p:txBody>
          <a:bodyPr/>
          <a:lstStyle/>
          <a:p>
            <a:r>
              <a:rPr lang="ja-JP" altLang="en-US" dirty="0" smtClean="0">
                <a:solidFill>
                  <a:srgbClr val="000000"/>
                </a:solidFill>
              </a:rPr>
              <a:t>メモリアクセス頻度を利用してメインホストに転送するメモリを選択できるようにする</a:t>
            </a:r>
            <a:endParaRPr lang="en-US" altLang="ja-JP" dirty="0" smtClean="0">
              <a:solidFill>
                <a:srgbClr val="000000"/>
              </a:solidFill>
            </a:endParaRPr>
          </a:p>
          <a:p>
            <a:pPr lvl="1"/>
            <a:r>
              <a:rPr lang="ja-JP" altLang="en-US" dirty="0" smtClean="0">
                <a:solidFill>
                  <a:srgbClr val="000000"/>
                </a:solidFill>
              </a:rPr>
              <a:t>現状では閾値を設定して選択</a:t>
            </a:r>
            <a:endParaRPr lang="en-US" altLang="ja-JP" dirty="0" smtClean="0">
              <a:solidFill>
                <a:srgbClr val="000000"/>
              </a:solidFill>
            </a:endParaRPr>
          </a:p>
          <a:p>
            <a:r>
              <a:rPr lang="ja-JP" altLang="en-US" dirty="0" smtClean="0">
                <a:solidFill>
                  <a:srgbClr val="000000"/>
                </a:solidFill>
              </a:rPr>
              <a:t>メインホストとサブホスト間でメモリをスワップできるようにする</a:t>
            </a:r>
            <a:endParaRPr lang="en-US" altLang="ja-JP" dirty="0" smtClean="0">
              <a:solidFill>
                <a:srgbClr val="000000"/>
              </a:solidFill>
            </a:endParaRPr>
          </a:p>
          <a:p>
            <a:pPr lvl="1"/>
            <a:r>
              <a:rPr lang="en-US" altLang="ja-JP" dirty="0" smtClean="0">
                <a:solidFill>
                  <a:srgbClr val="000000"/>
                </a:solidFill>
              </a:rPr>
              <a:t>Linux 4.3</a:t>
            </a:r>
            <a:r>
              <a:rPr lang="ja-JP" altLang="en-US" dirty="0" smtClean="0">
                <a:solidFill>
                  <a:srgbClr val="000000"/>
                </a:solidFill>
              </a:rPr>
              <a:t>の</a:t>
            </a:r>
            <a:r>
              <a:rPr lang="en-US" altLang="ja-JP" dirty="0" smtClean="0">
                <a:solidFill>
                  <a:srgbClr val="000000"/>
                </a:solidFill>
              </a:rPr>
              <a:t>userfaultfd</a:t>
            </a:r>
            <a:r>
              <a:rPr lang="ja-JP" altLang="en-US" dirty="0" smtClean="0">
                <a:solidFill>
                  <a:srgbClr val="000000"/>
                </a:solidFill>
              </a:rPr>
              <a:t>を利用</a:t>
            </a:r>
            <a:endParaRPr lang="en-US" altLang="ja-JP" dirty="0" smtClean="0">
              <a:solidFill>
                <a:srgbClr val="000000"/>
              </a:solidFill>
            </a:endParaRPr>
          </a:p>
          <a:p>
            <a:r>
              <a:rPr lang="en-US" altLang="ja-JP" dirty="0" smtClean="0">
                <a:solidFill>
                  <a:srgbClr val="000000"/>
                </a:solidFill>
              </a:rPr>
              <a:t>N</a:t>
            </a:r>
            <a:r>
              <a:rPr lang="ja-JP" altLang="en-US" dirty="0" smtClean="0">
                <a:solidFill>
                  <a:srgbClr val="000000"/>
                </a:solidFill>
              </a:rPr>
              <a:t>対</a:t>
            </a:r>
            <a:r>
              <a:rPr lang="en-US" altLang="ja-JP" dirty="0" smtClean="0">
                <a:solidFill>
                  <a:srgbClr val="000000"/>
                </a:solidFill>
              </a:rPr>
              <a:t>1</a:t>
            </a:r>
            <a:r>
              <a:rPr lang="ja-JP" altLang="en-US" dirty="0" smtClean="0">
                <a:solidFill>
                  <a:srgbClr val="000000"/>
                </a:solidFill>
              </a:rPr>
              <a:t>マイグレーションおよび部分マイグレーション</a:t>
            </a:r>
            <a:r>
              <a:rPr lang="en-US" altLang="en-US" dirty="0" smtClean="0">
                <a:solidFill>
                  <a:srgbClr val="000000"/>
                </a:solidFill>
              </a:rPr>
              <a:t>を</a:t>
            </a:r>
            <a:r>
              <a:rPr lang="ja-JP" altLang="en-US" dirty="0" smtClean="0">
                <a:solidFill>
                  <a:srgbClr val="000000"/>
                </a:solidFill>
              </a:rPr>
              <a:t>実現</a:t>
            </a:r>
            <a:endParaRPr lang="en-US" altLang="ja-JP" dirty="0" smtClean="0">
              <a:solidFill>
                <a:srgbClr val="000000"/>
              </a:solidFill>
            </a:endParaRPr>
          </a:p>
          <a:p>
            <a:pPr lvl="1"/>
            <a:r>
              <a:rPr lang="ja-JP" altLang="en-US" dirty="0" smtClean="0">
                <a:solidFill>
                  <a:srgbClr val="000000"/>
                </a:solidFill>
              </a:rPr>
              <a:t>現状では</a:t>
            </a:r>
            <a:r>
              <a:rPr lang="en-US" altLang="ja-JP" dirty="0" smtClean="0">
                <a:solidFill>
                  <a:srgbClr val="000000"/>
                </a:solidFill>
              </a:rPr>
              <a:t>1</a:t>
            </a:r>
            <a:r>
              <a:rPr lang="ja-JP" altLang="en-US" dirty="0" smtClean="0">
                <a:solidFill>
                  <a:srgbClr val="000000"/>
                </a:solidFill>
              </a:rPr>
              <a:t>対</a:t>
            </a:r>
            <a:r>
              <a:rPr lang="en-US" altLang="ja-JP" dirty="0" smtClean="0">
                <a:solidFill>
                  <a:srgbClr val="000000"/>
                </a:solidFill>
              </a:rPr>
              <a:t>N</a:t>
            </a:r>
            <a:r>
              <a:rPr lang="ja-JP" altLang="en-US" dirty="0" smtClean="0">
                <a:solidFill>
                  <a:srgbClr val="000000"/>
                </a:solidFill>
              </a:rPr>
              <a:t>マイグレーションのみ</a:t>
            </a:r>
            <a:endParaRPr lang="ja-JP" altLang="en-US" dirty="0">
              <a:solidFill>
                <a:srgbClr val="000000"/>
              </a:solidFill>
            </a:endParaRPr>
          </a:p>
        </p:txBody>
      </p:sp>
      <p:sp>
        <p:nvSpPr>
          <p:cNvPr id="4" name="スライド番号プレースホルダー 3"/>
          <p:cNvSpPr>
            <a:spLocks noGrp="1"/>
          </p:cNvSpPr>
          <p:nvPr>
            <p:ph type="sldNum" sz="quarter" idx="12"/>
          </p:nvPr>
        </p:nvSpPr>
        <p:spPr/>
        <p:txBody>
          <a:bodyPr/>
          <a:lstStyle/>
          <a:p>
            <a:fld id="{F38DF745-7D3F-47F4-83A3-874385CFAA69}" type="slidenum">
              <a:rPr lang="en-US" smtClean="0"/>
              <a:pPr/>
              <a:t>23</a:t>
            </a:fld>
            <a:endParaRPr lang="en-US"/>
          </a:p>
        </p:txBody>
      </p:sp>
    </p:spTree>
    <p:extLst>
      <p:ext uri="{BB962C8B-B14F-4D97-AF65-F5344CB8AC3E}">
        <p14:creationId xmlns:p14="http://schemas.microsoft.com/office/powerpoint/2010/main" val="2275897026"/>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mtClean="0"/>
              <a:t>VM</a:t>
            </a:r>
            <a:r>
              <a:rPr lang="ja-JP" altLang="en-US" smtClean="0"/>
              <a:t>のマイグレーションが困難に</a:t>
            </a:r>
            <a:endParaRPr lang="ja-JP" altLang="en-US" dirty="0"/>
          </a:p>
        </p:txBody>
      </p:sp>
      <p:sp>
        <p:nvSpPr>
          <p:cNvPr id="3" name="コンテンツ プレースホルダー 2"/>
          <p:cNvSpPr>
            <a:spLocks noGrp="1"/>
          </p:cNvSpPr>
          <p:nvPr>
            <p:ph idx="1"/>
          </p:nvPr>
        </p:nvSpPr>
        <p:spPr/>
        <p:txBody>
          <a:bodyPr/>
          <a:lstStyle/>
          <a:p>
            <a:r>
              <a:rPr lang="en-US" altLang="ja-JP" dirty="0" smtClean="0">
                <a:solidFill>
                  <a:srgbClr val="000000"/>
                </a:solidFill>
              </a:rPr>
              <a:t>VM</a:t>
            </a:r>
            <a:r>
              <a:rPr lang="ja-JP" altLang="en-US" dirty="0" smtClean="0">
                <a:solidFill>
                  <a:srgbClr val="000000"/>
                </a:solidFill>
              </a:rPr>
              <a:t>マイグレーションの必要性</a:t>
            </a:r>
            <a:endParaRPr lang="en-US" altLang="ja-JP" dirty="0" smtClean="0">
              <a:solidFill>
                <a:srgbClr val="000000"/>
              </a:solidFill>
            </a:endParaRPr>
          </a:p>
          <a:p>
            <a:pPr lvl="1"/>
            <a:r>
              <a:rPr lang="ja-JP" altLang="en-US" dirty="0" smtClean="0">
                <a:solidFill>
                  <a:srgbClr val="000000"/>
                </a:solidFill>
              </a:rPr>
              <a:t>ホストのメンテナンス時などに</a:t>
            </a:r>
            <a:r>
              <a:rPr lang="en-US" altLang="ja-JP" dirty="0" smtClean="0">
                <a:solidFill>
                  <a:srgbClr val="000000"/>
                </a:solidFill>
              </a:rPr>
              <a:t>VM</a:t>
            </a:r>
            <a:r>
              <a:rPr lang="ja-JP" altLang="en-US" dirty="0" smtClean="0">
                <a:solidFill>
                  <a:srgbClr val="000000"/>
                </a:solidFill>
              </a:rPr>
              <a:t>を別ホストに移動</a:t>
            </a:r>
            <a:endParaRPr lang="en-US" altLang="ja-JP" dirty="0" smtClean="0">
              <a:solidFill>
                <a:srgbClr val="000000"/>
              </a:solidFill>
            </a:endParaRPr>
          </a:p>
          <a:p>
            <a:r>
              <a:rPr lang="ja-JP" altLang="en-US" dirty="0" smtClean="0">
                <a:solidFill>
                  <a:srgbClr val="000000"/>
                </a:solidFill>
              </a:rPr>
              <a:t>移送先ホストに十分な空きメモリが必要</a:t>
            </a:r>
            <a:endParaRPr lang="en-US" altLang="ja-JP" dirty="0" smtClean="0">
              <a:solidFill>
                <a:srgbClr val="000000"/>
              </a:solidFill>
            </a:endParaRPr>
          </a:p>
          <a:p>
            <a:pPr lvl="1"/>
            <a:r>
              <a:rPr lang="ja-JP" altLang="en-US" dirty="0" smtClean="0">
                <a:solidFill>
                  <a:srgbClr val="000000"/>
                </a:solidFill>
              </a:rPr>
              <a:t>大容量メモリを持つ空きホストを常に確保しておくことはコスト面で避けたい</a:t>
            </a:r>
            <a:endParaRPr lang="en-US" altLang="ja-JP" dirty="0" smtClean="0">
              <a:solidFill>
                <a:srgbClr val="000000"/>
              </a:solidFill>
            </a:endParaRPr>
          </a:p>
          <a:p>
            <a:pPr lvl="1"/>
            <a:r>
              <a:rPr lang="ja-JP" altLang="en-US" dirty="0" smtClean="0">
                <a:solidFill>
                  <a:srgbClr val="000000"/>
                </a:solidFill>
              </a:rPr>
              <a:t>適切な移送先がなければ</a:t>
            </a:r>
            <a:r>
              <a:rPr lang="en-US" altLang="ja-JP" dirty="0" smtClean="0">
                <a:solidFill>
                  <a:srgbClr val="000000"/>
                </a:solidFill>
              </a:rPr>
              <a:t>...</a:t>
            </a:r>
          </a:p>
          <a:p>
            <a:pPr lvl="2"/>
            <a:r>
              <a:rPr lang="ja-JP" altLang="en-US" dirty="0" smtClean="0">
                <a:solidFill>
                  <a:srgbClr val="000000"/>
                </a:solidFill>
              </a:rPr>
              <a:t>メンテナンス中は</a:t>
            </a:r>
            <a:r>
              <a:rPr lang="en-US" altLang="ja-JP" dirty="0" smtClean="0">
                <a:solidFill>
                  <a:srgbClr val="000000"/>
                </a:solidFill>
              </a:rPr>
              <a:t>VM</a:t>
            </a:r>
            <a:r>
              <a:rPr lang="ja-JP" altLang="en-US" dirty="0" smtClean="0">
                <a:solidFill>
                  <a:srgbClr val="000000"/>
                </a:solidFill>
              </a:rPr>
              <a:t>上のサービスが長時間停止</a:t>
            </a:r>
            <a:endParaRPr lang="en-US" altLang="ja-JP" dirty="0" smtClean="0">
              <a:solidFill>
                <a:srgbClr val="000000"/>
              </a:solidFill>
            </a:endParaRPr>
          </a:p>
        </p:txBody>
      </p:sp>
      <p:sp>
        <p:nvSpPr>
          <p:cNvPr id="4" name="スライド番号プレースホルダー 3"/>
          <p:cNvSpPr>
            <a:spLocks noGrp="1"/>
          </p:cNvSpPr>
          <p:nvPr>
            <p:ph type="sldNum" sz="quarter" idx="12"/>
          </p:nvPr>
        </p:nvSpPr>
        <p:spPr/>
        <p:txBody>
          <a:bodyPr/>
          <a:lstStyle/>
          <a:p>
            <a:fld id="{F38DF745-7D3F-47F4-83A3-874385CFAA69}" type="slidenum">
              <a:rPr lang="en-US" smtClean="0"/>
              <a:pPr/>
              <a:t>3</a:t>
            </a:fld>
            <a:endParaRPr lang="en-US"/>
          </a:p>
        </p:txBody>
      </p:sp>
      <p:grpSp>
        <p:nvGrpSpPr>
          <p:cNvPr id="19" name="図形グループ 18"/>
          <p:cNvGrpSpPr/>
          <p:nvPr/>
        </p:nvGrpSpPr>
        <p:grpSpPr>
          <a:xfrm>
            <a:off x="1011473" y="4697492"/>
            <a:ext cx="6347582" cy="1815245"/>
            <a:chOff x="1011473" y="4697492"/>
            <a:chExt cx="6347582" cy="1815245"/>
          </a:xfrm>
        </p:grpSpPr>
        <p:sp>
          <p:nvSpPr>
            <p:cNvPr id="9" name="角丸四角形 8"/>
            <p:cNvSpPr/>
            <p:nvPr/>
          </p:nvSpPr>
          <p:spPr>
            <a:xfrm>
              <a:off x="1011473" y="5086339"/>
              <a:ext cx="1786936" cy="1421916"/>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en-US" altLang="ja-JP" dirty="0" smtClean="0">
                <a:latin typeface="メイリオ"/>
                <a:ea typeface="メイリオ"/>
                <a:cs typeface="メイリオ"/>
              </a:endParaRPr>
            </a:p>
            <a:p>
              <a:pPr algn="ctr"/>
              <a:endParaRPr kumimoji="1" lang="en-US" altLang="ja-JP" dirty="0">
                <a:latin typeface="メイリオ"/>
                <a:ea typeface="メイリオ"/>
                <a:cs typeface="メイリオ"/>
              </a:endParaRPr>
            </a:p>
            <a:p>
              <a:pPr algn="ctr"/>
              <a:endParaRPr kumimoji="1" lang="en-US" altLang="ja-JP" dirty="0" smtClean="0">
                <a:latin typeface="メイリオ"/>
                <a:ea typeface="メイリオ"/>
                <a:cs typeface="メイリオ"/>
              </a:endParaRPr>
            </a:p>
            <a:p>
              <a:pPr algn="ctr"/>
              <a:endParaRPr kumimoji="1" lang="en-US" altLang="ja-JP" dirty="0">
                <a:latin typeface="メイリオ"/>
                <a:ea typeface="メイリオ"/>
                <a:cs typeface="メイリオ"/>
              </a:endParaRPr>
            </a:p>
            <a:p>
              <a:pPr algn="ctr"/>
              <a:endParaRPr kumimoji="1" lang="ja-JP" altLang="en-US" dirty="0">
                <a:latin typeface="メイリオ"/>
                <a:ea typeface="メイリオ"/>
                <a:cs typeface="メイリオ"/>
              </a:endParaRPr>
            </a:p>
          </p:txBody>
        </p:sp>
        <p:sp>
          <p:nvSpPr>
            <p:cNvPr id="10" name="角丸四角形 9"/>
            <p:cNvSpPr/>
            <p:nvPr/>
          </p:nvSpPr>
          <p:spPr>
            <a:xfrm>
              <a:off x="5572119" y="5090821"/>
              <a:ext cx="1786936" cy="1421916"/>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dirty="0" smtClean="0">
                  <a:latin typeface="メイリオ"/>
                  <a:ea typeface="メイリオ"/>
                  <a:cs typeface="メイリオ"/>
                </a:rPr>
                <a:t>空きメモリ</a:t>
              </a:r>
              <a:endParaRPr kumimoji="1" lang="en-US" altLang="ja-JP" dirty="0" smtClean="0">
                <a:latin typeface="メイリオ"/>
                <a:ea typeface="メイリオ"/>
                <a:cs typeface="メイリオ"/>
              </a:endParaRPr>
            </a:p>
            <a:p>
              <a:pPr algn="ctr"/>
              <a:endParaRPr kumimoji="1" lang="en-US" altLang="ja-JP" dirty="0">
                <a:latin typeface="メイリオ"/>
                <a:ea typeface="メイリオ"/>
                <a:cs typeface="メイリオ"/>
              </a:endParaRPr>
            </a:p>
            <a:p>
              <a:pPr algn="ctr"/>
              <a:endParaRPr kumimoji="1" lang="en-US" altLang="ja-JP" dirty="0" smtClean="0">
                <a:latin typeface="メイリオ"/>
                <a:ea typeface="メイリオ"/>
                <a:cs typeface="メイリオ"/>
              </a:endParaRPr>
            </a:p>
            <a:p>
              <a:pPr algn="ctr"/>
              <a:endParaRPr kumimoji="1" lang="en-US" altLang="ja-JP" dirty="0">
                <a:latin typeface="メイリオ"/>
                <a:ea typeface="メイリオ"/>
                <a:cs typeface="メイリオ"/>
              </a:endParaRPr>
            </a:p>
            <a:p>
              <a:pPr algn="ctr"/>
              <a:endParaRPr kumimoji="1" lang="ja-JP" altLang="en-US" dirty="0">
                <a:latin typeface="メイリオ"/>
                <a:ea typeface="メイリオ"/>
                <a:cs typeface="メイリオ"/>
              </a:endParaRPr>
            </a:p>
          </p:txBody>
        </p:sp>
        <p:sp>
          <p:nvSpPr>
            <p:cNvPr id="11" name="右矢印 10"/>
            <p:cNvSpPr/>
            <p:nvPr/>
          </p:nvSpPr>
          <p:spPr>
            <a:xfrm>
              <a:off x="3439009" y="5551581"/>
              <a:ext cx="1663311" cy="507154"/>
            </a:xfrm>
            <a:prstGeom prst="rightArrow">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dirty="0">
                <a:latin typeface="メイリオ"/>
                <a:ea typeface="メイリオ"/>
                <a:cs typeface="メイリオ"/>
              </a:endParaRPr>
            </a:p>
          </p:txBody>
        </p:sp>
        <p:sp>
          <p:nvSpPr>
            <p:cNvPr id="12" name="乗算記号 11"/>
            <p:cNvSpPr/>
            <p:nvPr/>
          </p:nvSpPr>
          <p:spPr>
            <a:xfrm>
              <a:off x="3888551" y="5191963"/>
              <a:ext cx="674316" cy="1221905"/>
            </a:xfrm>
            <a:prstGeom prst="mathMultiply">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latin typeface="メイリオ"/>
                <a:ea typeface="メイリオ"/>
                <a:cs typeface="メイリオ"/>
              </a:endParaRPr>
            </a:p>
          </p:txBody>
        </p:sp>
        <p:sp>
          <p:nvSpPr>
            <p:cNvPr id="13" name="テキスト ボックス 12"/>
            <p:cNvSpPr txBox="1"/>
            <p:nvPr/>
          </p:nvSpPr>
          <p:spPr>
            <a:xfrm>
              <a:off x="3416531" y="5052249"/>
              <a:ext cx="2031325" cy="369332"/>
            </a:xfrm>
            <a:prstGeom prst="rect">
              <a:avLst/>
            </a:prstGeom>
            <a:noFill/>
          </p:spPr>
          <p:txBody>
            <a:bodyPr wrap="none" rtlCol="0">
              <a:spAutoFit/>
            </a:bodyPr>
            <a:lstStyle/>
            <a:p>
              <a:r>
                <a:rPr kumimoji="1" lang="ja-JP" altLang="en-US" dirty="0" smtClean="0">
                  <a:latin typeface="メイリオ"/>
                  <a:ea typeface="メイリオ"/>
                  <a:cs typeface="メイリオ"/>
                </a:rPr>
                <a:t>マイグレーション</a:t>
              </a:r>
              <a:endParaRPr kumimoji="1" lang="ja-JP" altLang="en-US" dirty="0">
                <a:latin typeface="メイリオ"/>
                <a:ea typeface="メイリオ"/>
                <a:cs typeface="メイリオ"/>
              </a:endParaRPr>
            </a:p>
          </p:txBody>
        </p:sp>
        <p:sp>
          <p:nvSpPr>
            <p:cNvPr id="14" name="角丸四角形 13"/>
            <p:cNvSpPr/>
            <p:nvPr/>
          </p:nvSpPr>
          <p:spPr>
            <a:xfrm>
              <a:off x="1236243" y="5667416"/>
              <a:ext cx="1343690" cy="746452"/>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en-US" altLang="ja-JP" dirty="0" smtClean="0">
                  <a:latin typeface="メイリオ"/>
                  <a:ea typeface="メイリオ"/>
                  <a:cs typeface="メイリオ"/>
                </a:rPr>
                <a:t>16GB</a:t>
              </a:r>
              <a:endParaRPr kumimoji="1" lang="ja-JP" altLang="en-US" dirty="0">
                <a:latin typeface="メイリオ"/>
                <a:ea typeface="メイリオ"/>
                <a:cs typeface="メイリオ"/>
              </a:endParaRPr>
            </a:p>
          </p:txBody>
        </p:sp>
        <p:sp>
          <p:nvSpPr>
            <p:cNvPr id="15" name="角丸四角形 14"/>
            <p:cNvSpPr/>
            <p:nvPr/>
          </p:nvSpPr>
          <p:spPr>
            <a:xfrm>
              <a:off x="6007714" y="5574056"/>
              <a:ext cx="890566" cy="727431"/>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en-US" altLang="ja-JP" dirty="0" smtClean="0">
                  <a:latin typeface="メイリオ"/>
                  <a:ea typeface="メイリオ"/>
                  <a:cs typeface="メイリオ"/>
                </a:rPr>
                <a:t>8GB</a:t>
              </a:r>
              <a:endParaRPr kumimoji="1" lang="ja-JP" altLang="en-US" dirty="0">
                <a:latin typeface="メイリオ"/>
                <a:ea typeface="メイリオ"/>
                <a:cs typeface="メイリオ"/>
              </a:endParaRPr>
            </a:p>
          </p:txBody>
        </p:sp>
        <p:sp>
          <p:nvSpPr>
            <p:cNvPr id="16" name="テキスト ボックス 15"/>
            <p:cNvSpPr txBox="1"/>
            <p:nvPr/>
          </p:nvSpPr>
          <p:spPr>
            <a:xfrm>
              <a:off x="1213765" y="4697492"/>
              <a:ext cx="1569660" cy="369332"/>
            </a:xfrm>
            <a:prstGeom prst="rect">
              <a:avLst/>
            </a:prstGeom>
            <a:noFill/>
          </p:spPr>
          <p:txBody>
            <a:bodyPr wrap="none" rtlCol="0">
              <a:spAutoFit/>
            </a:bodyPr>
            <a:lstStyle/>
            <a:p>
              <a:r>
                <a:rPr kumimoji="1" lang="ja-JP" altLang="en-US" dirty="0" smtClean="0">
                  <a:latin typeface="メイリオ"/>
                  <a:ea typeface="メイリオ"/>
                  <a:cs typeface="メイリオ"/>
                </a:rPr>
                <a:t>移送元ホスト</a:t>
              </a:r>
              <a:endParaRPr kumimoji="1" lang="ja-JP" altLang="en-US" dirty="0">
                <a:latin typeface="メイリオ"/>
                <a:ea typeface="メイリオ"/>
                <a:cs typeface="メイリオ"/>
              </a:endParaRPr>
            </a:p>
          </p:txBody>
        </p:sp>
        <p:sp>
          <p:nvSpPr>
            <p:cNvPr id="17" name="テキスト ボックス 16"/>
            <p:cNvSpPr txBox="1"/>
            <p:nvPr/>
          </p:nvSpPr>
          <p:spPr>
            <a:xfrm>
              <a:off x="5737978" y="4697492"/>
              <a:ext cx="1569660" cy="369332"/>
            </a:xfrm>
            <a:prstGeom prst="rect">
              <a:avLst/>
            </a:prstGeom>
            <a:noFill/>
          </p:spPr>
          <p:txBody>
            <a:bodyPr wrap="none" rtlCol="0">
              <a:spAutoFit/>
            </a:bodyPr>
            <a:lstStyle/>
            <a:p>
              <a:r>
                <a:rPr kumimoji="1" lang="ja-JP" altLang="en-US" dirty="0" smtClean="0">
                  <a:latin typeface="メイリオ"/>
                  <a:ea typeface="メイリオ"/>
                  <a:cs typeface="メイリオ"/>
                </a:rPr>
                <a:t>移送先ホスト</a:t>
              </a:r>
              <a:endParaRPr kumimoji="1" lang="ja-JP" altLang="en-US" dirty="0">
                <a:latin typeface="メイリオ"/>
                <a:ea typeface="メイリオ"/>
                <a:cs typeface="メイリオ"/>
              </a:endParaRPr>
            </a:p>
          </p:txBody>
        </p:sp>
      </p:grpSp>
      <p:sp>
        <p:nvSpPr>
          <p:cNvPr id="18" name="角丸四角形 17"/>
          <p:cNvSpPr/>
          <p:nvPr/>
        </p:nvSpPr>
        <p:spPr>
          <a:xfrm>
            <a:off x="1236244" y="5185577"/>
            <a:ext cx="1343690" cy="393944"/>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dirty="0" smtClean="0"/>
              <a:t>VM</a:t>
            </a:r>
            <a:endParaRPr kumimoji="1" lang="ja-JP" altLang="en-US" dirty="0"/>
          </a:p>
        </p:txBody>
      </p:sp>
    </p:spTree>
    <p:extLst>
      <p:ext uri="{BB962C8B-B14F-4D97-AF65-F5344CB8AC3E}">
        <p14:creationId xmlns:p14="http://schemas.microsoft.com/office/powerpoint/2010/main" val="3737100196"/>
      </p:ext>
    </p:extLst>
  </p:cSld>
  <p:clrMapOvr>
    <a:masterClrMapping/>
  </p:clrMapOvr>
  <mc:AlternateContent xmlns:mc="http://schemas.openxmlformats.org/markup-compatibility/2006" xmlns:p14="http://schemas.microsoft.com/office/powerpoint/2010/main">
    <mc:Choice Requires="p14">
      <p:transition spd="slow" p14:dur="2000" advTm="952"/>
    </mc:Choice>
    <mc:Fallback xmlns="">
      <p:transition xmlns:p14="http://schemas.microsoft.com/office/powerpoint/2010/main" spd="slow" advTm="952"/>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仮想メモリを用いたマイグレーション</a:t>
            </a:r>
            <a:endParaRPr lang="ja-JP" altLang="en-US" dirty="0"/>
          </a:p>
        </p:txBody>
      </p:sp>
      <p:sp>
        <p:nvSpPr>
          <p:cNvPr id="3" name="コンテンツ プレースホルダー 2"/>
          <p:cNvSpPr>
            <a:spLocks noGrp="1"/>
          </p:cNvSpPr>
          <p:nvPr>
            <p:ph idx="1"/>
          </p:nvPr>
        </p:nvSpPr>
        <p:spPr/>
        <p:txBody>
          <a:bodyPr/>
          <a:lstStyle/>
          <a:p>
            <a:r>
              <a:rPr lang="ja-JP" altLang="en-US" dirty="0" smtClean="0"/>
              <a:t>物理メモリに入りきらない</a:t>
            </a:r>
            <a:r>
              <a:rPr lang="en-US" altLang="ja-JP" dirty="0" smtClean="0"/>
              <a:t>VM</a:t>
            </a:r>
            <a:r>
              <a:rPr lang="ja-JP" altLang="en-US" dirty="0" smtClean="0"/>
              <a:t>のメモリをディスク上にスワップアウト</a:t>
            </a:r>
            <a:endParaRPr lang="en-US" altLang="ja-JP" dirty="0" smtClean="0"/>
          </a:p>
          <a:p>
            <a:pPr lvl="1"/>
            <a:r>
              <a:rPr lang="en-US" altLang="ja-JP" dirty="0" smtClean="0"/>
              <a:t>VM</a:t>
            </a:r>
            <a:r>
              <a:rPr lang="ja-JP" altLang="en-US" dirty="0" smtClean="0"/>
              <a:t>のメモリは順番に転送</a:t>
            </a:r>
            <a:endParaRPr lang="en-US" altLang="ja-JP" dirty="0" smtClean="0"/>
          </a:p>
          <a:p>
            <a:pPr lvl="2"/>
            <a:r>
              <a:rPr lang="ja-JP" altLang="en-US" dirty="0" smtClean="0"/>
              <a:t>物理メモリがいっぱいになるとその順番でスワップアウト</a:t>
            </a:r>
            <a:endParaRPr lang="en-US" altLang="ja-JP" dirty="0" smtClean="0"/>
          </a:p>
          <a:p>
            <a:pPr lvl="1"/>
            <a:r>
              <a:rPr lang="ja-JP" altLang="en-US" dirty="0" smtClean="0"/>
              <a:t>メモリ再送時に物理メモリ上にない場合</a:t>
            </a:r>
            <a:endParaRPr lang="en-US" altLang="ja-JP" dirty="0" smtClean="0"/>
          </a:p>
          <a:p>
            <a:pPr lvl="2"/>
            <a:r>
              <a:rPr lang="ja-JP" altLang="en-US" dirty="0" smtClean="0"/>
              <a:t>ディスクからスワップインする必要</a:t>
            </a:r>
            <a:endParaRPr lang="en-US" altLang="ja-JP" dirty="0" smtClean="0"/>
          </a:p>
          <a:p>
            <a:r>
              <a:rPr lang="ja-JP" altLang="en-US" dirty="0" smtClean="0"/>
              <a:t>低速なディスクのために性能が大幅に低下</a:t>
            </a:r>
            <a:endParaRPr lang="en-US" altLang="ja-JP" dirty="0" smtClean="0"/>
          </a:p>
        </p:txBody>
      </p:sp>
      <p:sp>
        <p:nvSpPr>
          <p:cNvPr id="4" name="スライド番号プレースホルダー 3"/>
          <p:cNvSpPr>
            <a:spLocks noGrp="1"/>
          </p:cNvSpPr>
          <p:nvPr>
            <p:ph type="sldNum" sz="quarter" idx="12"/>
          </p:nvPr>
        </p:nvSpPr>
        <p:spPr/>
        <p:txBody>
          <a:bodyPr/>
          <a:lstStyle/>
          <a:p>
            <a:fld id="{F38DF745-7D3F-47F4-83A3-874385CFAA69}" type="slidenum">
              <a:rPr lang="en-US" smtClean="0"/>
              <a:pPr/>
              <a:t>4</a:t>
            </a:fld>
            <a:endParaRPr lang="en-US"/>
          </a:p>
        </p:txBody>
      </p:sp>
      <p:grpSp>
        <p:nvGrpSpPr>
          <p:cNvPr id="7" name="図形グループ 6"/>
          <p:cNvGrpSpPr/>
          <p:nvPr/>
        </p:nvGrpSpPr>
        <p:grpSpPr>
          <a:xfrm>
            <a:off x="860409" y="4299752"/>
            <a:ext cx="8003416" cy="2212985"/>
            <a:chOff x="1038209" y="4299752"/>
            <a:chExt cx="8003416" cy="2212985"/>
          </a:xfrm>
        </p:grpSpPr>
        <p:grpSp>
          <p:nvGrpSpPr>
            <p:cNvPr id="6" name="図形グループ 5"/>
            <p:cNvGrpSpPr/>
            <p:nvPr/>
          </p:nvGrpSpPr>
          <p:grpSpPr>
            <a:xfrm>
              <a:off x="1038209" y="4299752"/>
              <a:ext cx="8003416" cy="2212985"/>
              <a:chOff x="1025509" y="4299752"/>
              <a:chExt cx="8003416" cy="2212985"/>
            </a:xfrm>
          </p:grpSpPr>
          <p:grpSp>
            <p:nvGrpSpPr>
              <p:cNvPr id="23" name="図形グループ 22"/>
              <p:cNvGrpSpPr/>
              <p:nvPr/>
            </p:nvGrpSpPr>
            <p:grpSpPr>
              <a:xfrm>
                <a:off x="1025509" y="4299752"/>
                <a:ext cx="8003416" cy="2212985"/>
                <a:chOff x="1011473" y="4299752"/>
                <a:chExt cx="8003416" cy="2212985"/>
              </a:xfrm>
            </p:grpSpPr>
            <p:sp>
              <p:nvSpPr>
                <p:cNvPr id="12" name="角丸四角形 11"/>
                <p:cNvSpPr/>
                <p:nvPr/>
              </p:nvSpPr>
              <p:spPr>
                <a:xfrm>
                  <a:off x="1011473" y="5086339"/>
                  <a:ext cx="1786936" cy="1421916"/>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en-US" altLang="ja-JP" dirty="0" smtClean="0">
                    <a:latin typeface="メイリオ"/>
                    <a:ea typeface="メイリオ"/>
                    <a:cs typeface="メイリオ"/>
                  </a:endParaRPr>
                </a:p>
                <a:p>
                  <a:pPr algn="ctr"/>
                  <a:endParaRPr kumimoji="1" lang="en-US" altLang="ja-JP" dirty="0">
                    <a:latin typeface="メイリオ"/>
                    <a:ea typeface="メイリオ"/>
                    <a:cs typeface="メイリオ"/>
                  </a:endParaRPr>
                </a:p>
                <a:p>
                  <a:pPr algn="ctr"/>
                  <a:endParaRPr kumimoji="1" lang="en-US" altLang="ja-JP" dirty="0" smtClean="0">
                    <a:latin typeface="メイリオ"/>
                    <a:ea typeface="メイリオ"/>
                    <a:cs typeface="メイリオ"/>
                  </a:endParaRPr>
                </a:p>
                <a:p>
                  <a:pPr algn="ctr"/>
                  <a:endParaRPr kumimoji="1" lang="en-US" altLang="ja-JP" dirty="0">
                    <a:latin typeface="メイリオ"/>
                    <a:ea typeface="メイリオ"/>
                    <a:cs typeface="メイリオ"/>
                  </a:endParaRPr>
                </a:p>
                <a:p>
                  <a:pPr algn="ctr"/>
                  <a:endParaRPr kumimoji="1" lang="ja-JP" altLang="en-US" dirty="0">
                    <a:latin typeface="メイリオ"/>
                    <a:ea typeface="メイリオ"/>
                    <a:cs typeface="メイリオ"/>
                  </a:endParaRPr>
                </a:p>
              </p:txBody>
            </p:sp>
            <p:sp>
              <p:nvSpPr>
                <p:cNvPr id="13" name="角丸四角形 12"/>
                <p:cNvSpPr/>
                <p:nvPr/>
              </p:nvSpPr>
              <p:spPr>
                <a:xfrm>
                  <a:off x="4994008" y="5090821"/>
                  <a:ext cx="3007870" cy="1421916"/>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r>
                    <a:rPr kumimoji="1" lang="ja-JP" altLang="en-US" dirty="0" smtClean="0">
                      <a:latin typeface="メイリオ"/>
                      <a:ea typeface="メイリオ"/>
                      <a:cs typeface="メイリオ"/>
                    </a:rPr>
                    <a:t>　</a:t>
                  </a:r>
                  <a:r>
                    <a:rPr kumimoji="1" lang="en-US" altLang="en-US" dirty="0">
                      <a:latin typeface="メイリオ"/>
                      <a:ea typeface="メイリオ"/>
                      <a:cs typeface="メイリオ"/>
                    </a:rPr>
                    <a:t> </a:t>
                  </a:r>
                  <a:r>
                    <a:rPr kumimoji="1" lang="en-US" altLang="en-US" dirty="0" smtClean="0">
                      <a:latin typeface="メイリオ"/>
                      <a:ea typeface="メイリオ"/>
                      <a:cs typeface="メイリオ"/>
                    </a:rPr>
                    <a:t>              </a:t>
                  </a:r>
                  <a:r>
                    <a:rPr kumimoji="1" lang="ja-JP" altLang="en-US" dirty="0" smtClean="0">
                      <a:latin typeface="メイリオ"/>
                      <a:ea typeface="メイリオ"/>
                      <a:cs typeface="メイリオ"/>
                    </a:rPr>
                    <a:t>　　　　　　　　　　</a:t>
                  </a:r>
                  <a:endParaRPr kumimoji="1" lang="en-US" altLang="ja-JP" dirty="0" smtClean="0">
                    <a:latin typeface="メイリオ"/>
                    <a:ea typeface="メイリオ"/>
                    <a:cs typeface="メイリオ"/>
                  </a:endParaRPr>
                </a:p>
                <a:p>
                  <a:pPr algn="ctr"/>
                  <a:endParaRPr kumimoji="1" lang="en-US" altLang="ja-JP" dirty="0">
                    <a:latin typeface="メイリオ"/>
                    <a:ea typeface="メイリオ"/>
                    <a:cs typeface="メイリオ"/>
                  </a:endParaRPr>
                </a:p>
                <a:p>
                  <a:pPr algn="ctr"/>
                  <a:r>
                    <a:rPr kumimoji="1" lang="ja-JP" altLang="en-US" dirty="0" smtClean="0">
                      <a:latin typeface="メイリオ"/>
                      <a:ea typeface="メイリオ"/>
                      <a:cs typeface="メイリオ"/>
                    </a:rPr>
                    <a:t>　</a:t>
                  </a:r>
                  <a:endParaRPr kumimoji="1" lang="ja-JP" altLang="en-US" dirty="0">
                    <a:latin typeface="メイリオ"/>
                    <a:ea typeface="メイリオ"/>
                    <a:cs typeface="メイリオ"/>
                  </a:endParaRPr>
                </a:p>
              </p:txBody>
            </p:sp>
            <p:sp>
              <p:nvSpPr>
                <p:cNvPr id="14" name="右矢印 13"/>
                <p:cNvSpPr/>
                <p:nvPr/>
              </p:nvSpPr>
              <p:spPr>
                <a:xfrm>
                  <a:off x="2989466" y="5551581"/>
                  <a:ext cx="1663311" cy="507154"/>
                </a:xfrm>
                <a:prstGeom prst="rightArrow">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dirty="0">
                    <a:latin typeface="メイリオ"/>
                    <a:ea typeface="メイリオ"/>
                    <a:cs typeface="メイリオ"/>
                  </a:endParaRPr>
                </a:p>
              </p:txBody>
            </p:sp>
            <p:sp>
              <p:nvSpPr>
                <p:cNvPr id="16" name="テキスト ボックス 15"/>
                <p:cNvSpPr txBox="1"/>
                <p:nvPr/>
              </p:nvSpPr>
              <p:spPr>
                <a:xfrm>
                  <a:off x="2944510" y="5099173"/>
                  <a:ext cx="2031325" cy="369332"/>
                </a:xfrm>
                <a:prstGeom prst="rect">
                  <a:avLst/>
                </a:prstGeom>
                <a:noFill/>
              </p:spPr>
              <p:txBody>
                <a:bodyPr wrap="none" rtlCol="0">
                  <a:spAutoFit/>
                </a:bodyPr>
                <a:lstStyle/>
                <a:p>
                  <a:r>
                    <a:rPr kumimoji="1" lang="ja-JP" altLang="en-US" dirty="0" smtClean="0">
                      <a:latin typeface="メイリオ"/>
                      <a:ea typeface="メイリオ"/>
                      <a:cs typeface="メイリオ"/>
                    </a:rPr>
                    <a:t>マイグレーション</a:t>
                  </a:r>
                  <a:endParaRPr kumimoji="1" lang="ja-JP" altLang="en-US" dirty="0">
                    <a:latin typeface="メイリオ"/>
                    <a:ea typeface="メイリオ"/>
                    <a:cs typeface="メイリオ"/>
                  </a:endParaRPr>
                </a:p>
              </p:txBody>
            </p:sp>
            <p:sp>
              <p:nvSpPr>
                <p:cNvPr id="17" name="角丸四角形 16"/>
                <p:cNvSpPr/>
                <p:nvPr/>
              </p:nvSpPr>
              <p:spPr>
                <a:xfrm>
                  <a:off x="1236243" y="5527820"/>
                  <a:ext cx="1343690" cy="951742"/>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en-US" altLang="en-US" dirty="0" smtClean="0">
                      <a:latin typeface="メイリオ"/>
                      <a:ea typeface="メイリオ"/>
                      <a:cs typeface="メイリオ"/>
                    </a:rPr>
                    <a:t>16GB</a:t>
                  </a:r>
                  <a:endParaRPr kumimoji="1" lang="ja-JP" altLang="en-US" dirty="0">
                    <a:latin typeface="メイリオ"/>
                    <a:ea typeface="メイリオ"/>
                    <a:cs typeface="メイリオ"/>
                  </a:endParaRPr>
                </a:p>
              </p:txBody>
            </p:sp>
            <p:sp>
              <p:nvSpPr>
                <p:cNvPr id="18" name="角丸四角形 17"/>
                <p:cNvSpPr/>
                <p:nvPr/>
              </p:nvSpPr>
              <p:spPr>
                <a:xfrm>
                  <a:off x="5201001" y="5638306"/>
                  <a:ext cx="1126327" cy="736396"/>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en-US" altLang="ja-JP" dirty="0" smtClean="0">
                      <a:latin typeface="メイリオ"/>
                      <a:ea typeface="メイリオ"/>
                      <a:cs typeface="メイリオ"/>
                    </a:rPr>
                    <a:t>8GB</a:t>
                  </a:r>
                  <a:endParaRPr kumimoji="1" lang="ja-JP" altLang="en-US" dirty="0">
                    <a:latin typeface="メイリオ"/>
                    <a:ea typeface="メイリオ"/>
                    <a:cs typeface="メイリオ"/>
                  </a:endParaRPr>
                </a:p>
              </p:txBody>
            </p:sp>
            <p:sp>
              <p:nvSpPr>
                <p:cNvPr id="19" name="テキスト ボックス 18"/>
                <p:cNvSpPr txBox="1"/>
                <p:nvPr/>
              </p:nvSpPr>
              <p:spPr>
                <a:xfrm>
                  <a:off x="1213765" y="4697492"/>
                  <a:ext cx="1569660" cy="369332"/>
                </a:xfrm>
                <a:prstGeom prst="rect">
                  <a:avLst/>
                </a:prstGeom>
                <a:noFill/>
              </p:spPr>
              <p:txBody>
                <a:bodyPr wrap="none" rtlCol="0">
                  <a:spAutoFit/>
                </a:bodyPr>
                <a:lstStyle/>
                <a:p>
                  <a:r>
                    <a:rPr kumimoji="1" lang="ja-JP" altLang="en-US" dirty="0" smtClean="0">
                      <a:latin typeface="メイリオ"/>
                      <a:ea typeface="メイリオ"/>
                      <a:cs typeface="メイリオ"/>
                    </a:rPr>
                    <a:t>移送元ホスト</a:t>
                  </a:r>
                  <a:endParaRPr kumimoji="1" lang="ja-JP" altLang="en-US" dirty="0">
                    <a:latin typeface="メイリオ"/>
                    <a:ea typeface="メイリオ"/>
                    <a:cs typeface="メイリオ"/>
                  </a:endParaRPr>
                </a:p>
              </p:txBody>
            </p:sp>
            <p:sp>
              <p:nvSpPr>
                <p:cNvPr id="20" name="テキスト ボックス 19"/>
                <p:cNvSpPr txBox="1"/>
                <p:nvPr/>
              </p:nvSpPr>
              <p:spPr>
                <a:xfrm>
                  <a:off x="5737978" y="4697492"/>
                  <a:ext cx="1569660" cy="369332"/>
                </a:xfrm>
                <a:prstGeom prst="rect">
                  <a:avLst/>
                </a:prstGeom>
                <a:noFill/>
              </p:spPr>
              <p:txBody>
                <a:bodyPr wrap="none" rtlCol="0">
                  <a:spAutoFit/>
                </a:bodyPr>
                <a:lstStyle/>
                <a:p>
                  <a:r>
                    <a:rPr kumimoji="1" lang="ja-JP" altLang="en-US" dirty="0" smtClean="0">
                      <a:latin typeface="メイリオ"/>
                      <a:ea typeface="メイリオ"/>
                      <a:cs typeface="メイリオ"/>
                    </a:rPr>
                    <a:t>移送先ホスト</a:t>
                  </a:r>
                  <a:endParaRPr kumimoji="1" lang="ja-JP" altLang="en-US" dirty="0">
                    <a:latin typeface="メイリオ"/>
                    <a:ea typeface="メイリオ"/>
                    <a:cs typeface="メイリオ"/>
                  </a:endParaRPr>
                </a:p>
              </p:txBody>
            </p:sp>
            <p:sp>
              <p:nvSpPr>
                <p:cNvPr id="21" name="円柱 20"/>
                <p:cNvSpPr/>
                <p:nvPr/>
              </p:nvSpPr>
              <p:spPr>
                <a:xfrm>
                  <a:off x="6729694" y="5551581"/>
                  <a:ext cx="1058651" cy="702682"/>
                </a:xfrm>
                <a:prstGeom prst="can">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latin typeface="メイリオ"/>
                    <a:ea typeface="メイリオ"/>
                    <a:cs typeface="メイリオ"/>
                  </a:endParaRPr>
                </a:p>
              </p:txBody>
            </p:sp>
            <p:sp>
              <p:nvSpPr>
                <p:cNvPr id="22" name="円形吹き出し 21"/>
                <p:cNvSpPr/>
                <p:nvPr/>
              </p:nvSpPr>
              <p:spPr>
                <a:xfrm>
                  <a:off x="7185269" y="4299752"/>
                  <a:ext cx="1829620" cy="809137"/>
                </a:xfrm>
                <a:prstGeom prst="wedgeEllipseCallout">
                  <a:avLst>
                    <a:gd name="adj1" fmla="val -19956"/>
                    <a:gd name="adj2" fmla="val 108334"/>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1600" dirty="0" smtClean="0">
                      <a:latin typeface="メイリオ"/>
                      <a:ea typeface="メイリオ"/>
                      <a:cs typeface="メイリオ"/>
                    </a:rPr>
                    <a:t>入りきらないメモリ</a:t>
                  </a:r>
                  <a:endParaRPr kumimoji="1" lang="ja-JP" altLang="en-US" sz="1600" dirty="0">
                    <a:latin typeface="メイリオ"/>
                    <a:ea typeface="メイリオ"/>
                    <a:cs typeface="メイリオ"/>
                  </a:endParaRPr>
                </a:p>
              </p:txBody>
            </p:sp>
          </p:grpSp>
          <p:sp>
            <p:nvSpPr>
              <p:cNvPr id="24" name="角丸四角形 23"/>
              <p:cNvSpPr/>
              <p:nvPr/>
            </p:nvSpPr>
            <p:spPr>
              <a:xfrm>
                <a:off x="1277208" y="5108889"/>
                <a:ext cx="1293521" cy="393944"/>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dirty="0" smtClean="0"/>
                  <a:t>VM</a:t>
                </a:r>
                <a:endParaRPr kumimoji="1" lang="ja-JP" altLang="en-US" dirty="0"/>
              </a:p>
            </p:txBody>
          </p:sp>
          <p:sp>
            <p:nvSpPr>
              <p:cNvPr id="25" name="角丸四角形 24"/>
              <p:cNvSpPr/>
              <p:nvPr/>
            </p:nvSpPr>
            <p:spPr>
              <a:xfrm>
                <a:off x="5239084" y="5176314"/>
                <a:ext cx="1069025" cy="393944"/>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dirty="0" smtClean="0"/>
                  <a:t>VM</a:t>
                </a:r>
                <a:endParaRPr kumimoji="1" lang="ja-JP" altLang="en-US" dirty="0"/>
              </a:p>
            </p:txBody>
          </p:sp>
        </p:grpSp>
        <p:sp>
          <p:nvSpPr>
            <p:cNvPr id="26" name="左右矢印 25"/>
            <p:cNvSpPr/>
            <p:nvPr/>
          </p:nvSpPr>
          <p:spPr>
            <a:xfrm>
              <a:off x="6280799" y="5837698"/>
              <a:ext cx="547415" cy="221037"/>
            </a:xfrm>
            <a:prstGeom prst="leftRigh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5" name="テキスト ボックス 4"/>
            <p:cNvSpPr txBox="1"/>
            <p:nvPr/>
          </p:nvSpPr>
          <p:spPr>
            <a:xfrm>
              <a:off x="6729694" y="5189682"/>
              <a:ext cx="1107996" cy="369332"/>
            </a:xfrm>
            <a:prstGeom prst="rect">
              <a:avLst/>
            </a:prstGeom>
            <a:noFill/>
          </p:spPr>
          <p:txBody>
            <a:bodyPr wrap="none" rtlCol="0">
              <a:spAutoFit/>
            </a:bodyPr>
            <a:lstStyle/>
            <a:p>
              <a:r>
                <a:rPr kumimoji="1" lang="ja-JP" altLang="en-US" dirty="0" smtClean="0">
                  <a:latin typeface="メイリオ"/>
                  <a:ea typeface="メイリオ"/>
                  <a:cs typeface="メイリオ"/>
                </a:rPr>
                <a:t>ディスク</a:t>
              </a:r>
              <a:endParaRPr kumimoji="1" lang="ja-JP" altLang="en-US" dirty="0">
                <a:latin typeface="メイリオ"/>
                <a:ea typeface="メイリオ"/>
                <a:cs typeface="メイリオ"/>
              </a:endParaRPr>
            </a:p>
          </p:txBody>
        </p:sp>
      </p:grpSp>
    </p:spTree>
    <p:extLst>
      <p:ext uri="{BB962C8B-B14F-4D97-AF65-F5344CB8AC3E}">
        <p14:creationId xmlns:p14="http://schemas.microsoft.com/office/powerpoint/2010/main" val="1154075267"/>
      </p:ext>
    </p:extLst>
  </p:cSld>
  <p:clrMapOvr>
    <a:masterClrMapping/>
  </p:clrMapOvr>
  <mc:AlternateContent xmlns:mc="http://schemas.openxmlformats.org/markup-compatibility/2006" xmlns:p14="http://schemas.microsoft.com/office/powerpoint/2010/main">
    <mc:Choice Requires="p14">
      <p:transition spd="slow" p14:dur="2000" advTm="190"/>
    </mc:Choice>
    <mc:Fallback xmlns="">
      <p:transition xmlns:p14="http://schemas.microsoft.com/office/powerpoint/2010/main" spd="slow" advTm="190"/>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ネットワーク・スワップの利用</a:t>
            </a:r>
            <a:endParaRPr lang="ja-JP" altLang="en-US" dirty="0"/>
          </a:p>
        </p:txBody>
      </p:sp>
      <p:sp>
        <p:nvSpPr>
          <p:cNvPr id="3" name="コンテンツ プレースホルダー 2"/>
          <p:cNvSpPr>
            <a:spLocks noGrp="1"/>
          </p:cNvSpPr>
          <p:nvPr>
            <p:ph idx="1"/>
          </p:nvPr>
        </p:nvSpPr>
        <p:spPr/>
        <p:txBody>
          <a:bodyPr/>
          <a:lstStyle/>
          <a:p>
            <a:r>
              <a:rPr lang="ja-JP" altLang="en-US" dirty="0" smtClean="0">
                <a:solidFill>
                  <a:srgbClr val="000000"/>
                </a:solidFill>
              </a:rPr>
              <a:t>物理メモリに入りきらない</a:t>
            </a:r>
            <a:r>
              <a:rPr lang="en-US" altLang="ja-JP" dirty="0" smtClean="0">
                <a:solidFill>
                  <a:srgbClr val="000000"/>
                </a:solidFill>
              </a:rPr>
              <a:t>VM</a:t>
            </a:r>
            <a:r>
              <a:rPr lang="ja-JP" altLang="en-US" dirty="0" smtClean="0">
                <a:solidFill>
                  <a:srgbClr val="000000"/>
                </a:solidFill>
              </a:rPr>
              <a:t>のメモリをネットワーク上の別ホストにスワップアウト</a:t>
            </a:r>
            <a:endParaRPr lang="en-US" altLang="ja-JP" dirty="0" smtClean="0">
              <a:solidFill>
                <a:srgbClr val="000000"/>
              </a:solidFill>
            </a:endParaRPr>
          </a:p>
          <a:p>
            <a:pPr lvl="1"/>
            <a:r>
              <a:rPr lang="ja-JP" altLang="en-US" dirty="0" smtClean="0">
                <a:solidFill>
                  <a:srgbClr val="000000"/>
                </a:solidFill>
              </a:rPr>
              <a:t>ディスクより高速にスワップが行える</a:t>
            </a:r>
            <a:endParaRPr lang="en-US" altLang="ja-JP" dirty="0" smtClean="0">
              <a:solidFill>
                <a:srgbClr val="000000"/>
              </a:solidFill>
            </a:endParaRPr>
          </a:p>
          <a:p>
            <a:pPr lvl="2"/>
            <a:r>
              <a:rPr lang="ja-JP" altLang="en-US" dirty="0">
                <a:solidFill>
                  <a:srgbClr val="000000"/>
                </a:solidFill>
              </a:rPr>
              <a:t>ネットワークが高速であれば</a:t>
            </a:r>
            <a:endParaRPr lang="en-US" altLang="ja-JP" dirty="0" smtClean="0">
              <a:solidFill>
                <a:srgbClr val="000000"/>
              </a:solidFill>
            </a:endParaRPr>
          </a:p>
          <a:p>
            <a:pPr lvl="1"/>
            <a:r>
              <a:rPr lang="ja-JP" altLang="en-US" dirty="0" smtClean="0">
                <a:solidFill>
                  <a:srgbClr val="000000"/>
                </a:solidFill>
              </a:rPr>
              <a:t>ネットワーク転送量が増加する</a:t>
            </a:r>
            <a:endParaRPr lang="en-US" altLang="ja-JP" dirty="0" smtClean="0">
              <a:solidFill>
                <a:srgbClr val="000000"/>
              </a:solidFill>
            </a:endParaRPr>
          </a:p>
          <a:p>
            <a:pPr lvl="2"/>
            <a:r>
              <a:rPr lang="ja-JP" altLang="en-US" dirty="0">
                <a:solidFill>
                  <a:srgbClr val="000000"/>
                </a:solidFill>
              </a:rPr>
              <a:t>移送先ホストとスワップ用ホストとの</a:t>
            </a:r>
            <a:r>
              <a:rPr lang="ja-JP" altLang="en-US" dirty="0" smtClean="0">
                <a:solidFill>
                  <a:srgbClr val="000000"/>
                </a:solidFill>
              </a:rPr>
              <a:t>間の転送分</a:t>
            </a:r>
            <a:endParaRPr lang="en-US" altLang="ja-JP" dirty="0" smtClean="0">
              <a:solidFill>
                <a:srgbClr val="000000"/>
              </a:solidFill>
            </a:endParaRPr>
          </a:p>
        </p:txBody>
      </p:sp>
      <p:sp>
        <p:nvSpPr>
          <p:cNvPr id="4" name="スライド番号プレースホルダー 3"/>
          <p:cNvSpPr>
            <a:spLocks noGrp="1"/>
          </p:cNvSpPr>
          <p:nvPr>
            <p:ph type="sldNum" sz="quarter" idx="12"/>
          </p:nvPr>
        </p:nvSpPr>
        <p:spPr/>
        <p:txBody>
          <a:bodyPr/>
          <a:lstStyle/>
          <a:p>
            <a:fld id="{F38DF745-7D3F-47F4-83A3-874385CFAA69}" type="slidenum">
              <a:rPr lang="en-US" smtClean="0"/>
              <a:pPr/>
              <a:t>5</a:t>
            </a:fld>
            <a:endParaRPr lang="en-US"/>
          </a:p>
        </p:txBody>
      </p:sp>
      <p:grpSp>
        <p:nvGrpSpPr>
          <p:cNvPr id="26" name="図形グループ 25"/>
          <p:cNvGrpSpPr/>
          <p:nvPr/>
        </p:nvGrpSpPr>
        <p:grpSpPr>
          <a:xfrm>
            <a:off x="567548" y="3771183"/>
            <a:ext cx="8416031" cy="2692589"/>
            <a:chOff x="691173" y="3903672"/>
            <a:chExt cx="8416031" cy="2692589"/>
          </a:xfrm>
        </p:grpSpPr>
        <p:sp>
          <p:nvSpPr>
            <p:cNvPr id="21" name="角丸四角形 20"/>
            <p:cNvSpPr/>
            <p:nvPr/>
          </p:nvSpPr>
          <p:spPr>
            <a:xfrm>
              <a:off x="6287562" y="4798103"/>
              <a:ext cx="1551302" cy="1421916"/>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r>
                <a:rPr kumimoji="1" lang="ja-JP" altLang="en-US" dirty="0" smtClean="0">
                  <a:latin typeface="メイリオ"/>
                  <a:ea typeface="メイリオ"/>
                  <a:cs typeface="メイリオ"/>
                </a:rPr>
                <a:t>空きメモリ</a:t>
              </a:r>
              <a:endParaRPr kumimoji="1" lang="en-US" altLang="ja-JP" dirty="0" smtClean="0">
                <a:latin typeface="メイリオ"/>
                <a:ea typeface="メイリオ"/>
                <a:cs typeface="メイリオ"/>
              </a:endParaRPr>
            </a:p>
            <a:p>
              <a:pPr algn="ctr"/>
              <a:endParaRPr kumimoji="1" lang="en-US" altLang="ja-JP" dirty="0">
                <a:latin typeface="メイリオ"/>
                <a:ea typeface="メイリオ"/>
                <a:cs typeface="メイリオ"/>
              </a:endParaRPr>
            </a:p>
            <a:p>
              <a:pPr algn="ctr"/>
              <a:endParaRPr kumimoji="1" lang="en-US" altLang="ja-JP" dirty="0" smtClean="0">
                <a:latin typeface="メイリオ"/>
                <a:ea typeface="メイリオ"/>
                <a:cs typeface="メイリオ"/>
              </a:endParaRPr>
            </a:p>
            <a:p>
              <a:pPr algn="ctr"/>
              <a:endParaRPr kumimoji="1" lang="en-US" altLang="ja-JP" dirty="0">
                <a:latin typeface="メイリオ"/>
                <a:ea typeface="メイリオ"/>
                <a:cs typeface="メイリオ"/>
              </a:endParaRPr>
            </a:p>
            <a:p>
              <a:pPr algn="ctr"/>
              <a:r>
                <a:rPr kumimoji="1" lang="ja-JP" altLang="en-US" dirty="0" smtClean="0">
                  <a:latin typeface="メイリオ"/>
                  <a:ea typeface="メイリオ"/>
                  <a:cs typeface="メイリオ"/>
                </a:rPr>
                <a:t>　</a:t>
              </a:r>
              <a:endParaRPr kumimoji="1" lang="ja-JP" altLang="en-US" dirty="0">
                <a:latin typeface="メイリオ"/>
                <a:ea typeface="メイリオ"/>
                <a:cs typeface="メイリオ"/>
              </a:endParaRPr>
            </a:p>
          </p:txBody>
        </p:sp>
        <p:sp>
          <p:nvSpPr>
            <p:cNvPr id="11" name="角丸四角形 10"/>
            <p:cNvSpPr/>
            <p:nvPr/>
          </p:nvSpPr>
          <p:spPr>
            <a:xfrm>
              <a:off x="691173" y="4717887"/>
              <a:ext cx="1786936" cy="1564108"/>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en-US" altLang="ja-JP" dirty="0" smtClean="0">
                <a:latin typeface="メイリオ"/>
                <a:ea typeface="メイリオ"/>
                <a:cs typeface="メイリオ"/>
              </a:endParaRPr>
            </a:p>
            <a:p>
              <a:pPr algn="ctr"/>
              <a:endParaRPr kumimoji="1" lang="en-US" altLang="ja-JP" dirty="0">
                <a:latin typeface="メイリオ"/>
                <a:ea typeface="メイリオ"/>
                <a:cs typeface="メイリオ"/>
              </a:endParaRPr>
            </a:p>
            <a:p>
              <a:pPr algn="ctr"/>
              <a:endParaRPr kumimoji="1" lang="en-US" altLang="ja-JP" dirty="0" smtClean="0">
                <a:latin typeface="メイリオ"/>
                <a:ea typeface="メイリオ"/>
                <a:cs typeface="メイリオ"/>
              </a:endParaRPr>
            </a:p>
            <a:p>
              <a:pPr algn="ctr"/>
              <a:endParaRPr kumimoji="1" lang="en-US" altLang="ja-JP" dirty="0">
                <a:latin typeface="メイリオ"/>
                <a:ea typeface="メイリオ"/>
                <a:cs typeface="メイリオ"/>
              </a:endParaRPr>
            </a:p>
            <a:p>
              <a:pPr algn="ctr"/>
              <a:endParaRPr kumimoji="1" lang="ja-JP" altLang="en-US" dirty="0">
                <a:latin typeface="メイリオ"/>
                <a:ea typeface="メイリオ"/>
                <a:cs typeface="メイリオ"/>
              </a:endParaRPr>
            </a:p>
          </p:txBody>
        </p:sp>
        <p:sp>
          <p:nvSpPr>
            <p:cNvPr id="12" name="角丸四角形 11"/>
            <p:cNvSpPr/>
            <p:nvPr/>
          </p:nvSpPr>
          <p:spPr>
            <a:xfrm>
              <a:off x="4188845" y="4802585"/>
              <a:ext cx="1551302" cy="1421916"/>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r>
                <a:rPr kumimoji="1" lang="ja-JP" altLang="en-US" dirty="0" smtClean="0">
                  <a:latin typeface="メイリオ"/>
                  <a:ea typeface="メイリオ"/>
                  <a:cs typeface="メイリオ"/>
                </a:rPr>
                <a:t>　</a:t>
              </a:r>
              <a:endParaRPr kumimoji="1" lang="en-US" altLang="ja-JP" dirty="0" smtClean="0">
                <a:latin typeface="メイリオ"/>
                <a:ea typeface="メイリオ"/>
                <a:cs typeface="メイリオ"/>
              </a:endParaRPr>
            </a:p>
            <a:p>
              <a:pPr algn="ctr"/>
              <a:endParaRPr kumimoji="1" lang="en-US" altLang="ja-JP" dirty="0">
                <a:latin typeface="メイリオ"/>
                <a:ea typeface="メイリオ"/>
                <a:cs typeface="メイリオ"/>
              </a:endParaRPr>
            </a:p>
            <a:p>
              <a:pPr algn="ctr"/>
              <a:endParaRPr kumimoji="1" lang="en-US" altLang="ja-JP" dirty="0" smtClean="0">
                <a:latin typeface="メイリオ"/>
                <a:ea typeface="メイリオ"/>
                <a:cs typeface="メイリオ"/>
              </a:endParaRPr>
            </a:p>
            <a:p>
              <a:pPr algn="ctr"/>
              <a:endParaRPr kumimoji="1" lang="en-US" altLang="ja-JP" dirty="0">
                <a:latin typeface="メイリオ"/>
                <a:ea typeface="メイリオ"/>
                <a:cs typeface="メイリオ"/>
              </a:endParaRPr>
            </a:p>
            <a:p>
              <a:pPr algn="ctr"/>
              <a:r>
                <a:rPr kumimoji="1" lang="ja-JP" altLang="en-US" dirty="0" smtClean="0">
                  <a:latin typeface="メイリオ"/>
                  <a:ea typeface="メイリオ"/>
                  <a:cs typeface="メイリオ"/>
                </a:rPr>
                <a:t>　</a:t>
              </a:r>
              <a:endParaRPr kumimoji="1" lang="ja-JP" altLang="en-US" dirty="0">
                <a:latin typeface="メイリオ"/>
                <a:ea typeface="メイリオ"/>
                <a:cs typeface="メイリオ"/>
              </a:endParaRPr>
            </a:p>
          </p:txBody>
        </p:sp>
        <p:sp>
          <p:nvSpPr>
            <p:cNvPr id="13" name="右矢印 12"/>
            <p:cNvSpPr/>
            <p:nvPr/>
          </p:nvSpPr>
          <p:spPr>
            <a:xfrm>
              <a:off x="2669167" y="5254225"/>
              <a:ext cx="1343012" cy="507154"/>
            </a:xfrm>
            <a:prstGeom prst="rightArrow">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sz="1400" dirty="0">
                <a:latin typeface="メイリオ"/>
                <a:ea typeface="メイリオ"/>
                <a:cs typeface="メイリオ"/>
              </a:endParaRPr>
            </a:p>
          </p:txBody>
        </p:sp>
        <p:sp>
          <p:nvSpPr>
            <p:cNvPr id="14" name="テキスト ボックス 13"/>
            <p:cNvSpPr txBox="1"/>
            <p:nvPr/>
          </p:nvSpPr>
          <p:spPr>
            <a:xfrm>
              <a:off x="2478109" y="4946448"/>
              <a:ext cx="1814105" cy="307777"/>
            </a:xfrm>
            <a:prstGeom prst="rect">
              <a:avLst/>
            </a:prstGeom>
            <a:noFill/>
          </p:spPr>
          <p:txBody>
            <a:bodyPr wrap="square" rtlCol="0">
              <a:spAutoFit/>
            </a:bodyPr>
            <a:lstStyle/>
            <a:p>
              <a:r>
                <a:rPr kumimoji="1" lang="ja-JP" altLang="en-US" sz="1400" dirty="0" smtClean="0">
                  <a:latin typeface="メイリオ"/>
                  <a:ea typeface="メイリオ"/>
                  <a:cs typeface="メイリオ"/>
                </a:rPr>
                <a:t>マイグレーション</a:t>
              </a:r>
              <a:endParaRPr kumimoji="1" lang="ja-JP" altLang="en-US" sz="1400" dirty="0">
                <a:latin typeface="メイリオ"/>
                <a:ea typeface="メイリオ"/>
                <a:cs typeface="メイリオ"/>
              </a:endParaRPr>
            </a:p>
          </p:txBody>
        </p:sp>
        <p:sp>
          <p:nvSpPr>
            <p:cNvPr id="15" name="角丸四角形 14"/>
            <p:cNvSpPr/>
            <p:nvPr/>
          </p:nvSpPr>
          <p:spPr>
            <a:xfrm>
              <a:off x="915943" y="5230464"/>
              <a:ext cx="1343690" cy="951742"/>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en-US" altLang="en-US" dirty="0" smtClean="0">
                  <a:latin typeface="メイリオ"/>
                  <a:ea typeface="メイリオ"/>
                  <a:cs typeface="メイリオ"/>
                </a:rPr>
                <a:t>16GB</a:t>
              </a:r>
              <a:endParaRPr kumimoji="1" lang="ja-JP" altLang="en-US" dirty="0">
                <a:latin typeface="メイリオ"/>
                <a:ea typeface="メイリオ"/>
                <a:cs typeface="メイリオ"/>
              </a:endParaRPr>
            </a:p>
          </p:txBody>
        </p:sp>
        <p:sp>
          <p:nvSpPr>
            <p:cNvPr id="16" name="角丸四角形 15"/>
            <p:cNvSpPr/>
            <p:nvPr/>
          </p:nvSpPr>
          <p:spPr>
            <a:xfrm>
              <a:off x="4395838" y="5393181"/>
              <a:ext cx="1126327" cy="736396"/>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en-US" altLang="ja-JP" dirty="0" smtClean="0">
                  <a:latin typeface="メイリオ"/>
                  <a:ea typeface="メイリオ"/>
                  <a:cs typeface="メイリオ"/>
                </a:rPr>
                <a:t>8GB</a:t>
              </a:r>
              <a:endParaRPr kumimoji="1" lang="ja-JP" altLang="en-US" dirty="0">
                <a:latin typeface="メイリオ"/>
                <a:ea typeface="メイリオ"/>
                <a:cs typeface="メイリオ"/>
              </a:endParaRPr>
            </a:p>
          </p:txBody>
        </p:sp>
        <p:sp>
          <p:nvSpPr>
            <p:cNvPr id="17" name="テキスト ボックス 16"/>
            <p:cNvSpPr txBox="1"/>
            <p:nvPr/>
          </p:nvSpPr>
          <p:spPr>
            <a:xfrm>
              <a:off x="893465" y="4400136"/>
              <a:ext cx="1569660" cy="369332"/>
            </a:xfrm>
            <a:prstGeom prst="rect">
              <a:avLst/>
            </a:prstGeom>
            <a:noFill/>
          </p:spPr>
          <p:txBody>
            <a:bodyPr wrap="none" rtlCol="0">
              <a:spAutoFit/>
            </a:bodyPr>
            <a:lstStyle/>
            <a:p>
              <a:r>
                <a:rPr kumimoji="1" lang="ja-JP" altLang="en-US" dirty="0" smtClean="0">
                  <a:latin typeface="メイリオ"/>
                  <a:ea typeface="メイリオ"/>
                  <a:cs typeface="メイリオ"/>
                </a:rPr>
                <a:t>移送元ホスト</a:t>
              </a:r>
              <a:endParaRPr kumimoji="1" lang="ja-JP" altLang="en-US" dirty="0">
                <a:latin typeface="メイリオ"/>
                <a:ea typeface="メイリオ"/>
                <a:cs typeface="メイリオ"/>
              </a:endParaRPr>
            </a:p>
          </p:txBody>
        </p:sp>
        <p:sp>
          <p:nvSpPr>
            <p:cNvPr id="18" name="テキスト ボックス 17"/>
            <p:cNvSpPr txBox="1"/>
            <p:nvPr/>
          </p:nvSpPr>
          <p:spPr>
            <a:xfrm>
              <a:off x="4292215" y="4400136"/>
              <a:ext cx="1569660" cy="369332"/>
            </a:xfrm>
            <a:prstGeom prst="rect">
              <a:avLst/>
            </a:prstGeom>
            <a:noFill/>
          </p:spPr>
          <p:txBody>
            <a:bodyPr wrap="none" rtlCol="0">
              <a:spAutoFit/>
            </a:bodyPr>
            <a:lstStyle/>
            <a:p>
              <a:r>
                <a:rPr kumimoji="1" lang="ja-JP" altLang="en-US" dirty="0" smtClean="0">
                  <a:latin typeface="メイリオ"/>
                  <a:ea typeface="メイリオ"/>
                  <a:cs typeface="メイリオ"/>
                </a:rPr>
                <a:t>移送先ホスト</a:t>
              </a:r>
              <a:endParaRPr kumimoji="1" lang="ja-JP" altLang="en-US" dirty="0">
                <a:latin typeface="メイリオ"/>
                <a:ea typeface="メイリオ"/>
                <a:cs typeface="メイリオ"/>
              </a:endParaRPr>
            </a:p>
          </p:txBody>
        </p:sp>
        <p:sp>
          <p:nvSpPr>
            <p:cNvPr id="20" name="円形吹き出し 19"/>
            <p:cNvSpPr/>
            <p:nvPr/>
          </p:nvSpPr>
          <p:spPr>
            <a:xfrm>
              <a:off x="7162390" y="3903672"/>
              <a:ext cx="1944814" cy="809137"/>
            </a:xfrm>
            <a:prstGeom prst="wedgeEllipseCallout">
              <a:avLst>
                <a:gd name="adj1" fmla="val -26098"/>
                <a:gd name="adj2" fmla="val 119446"/>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1600" dirty="0" smtClean="0">
                  <a:latin typeface="メイリオ"/>
                  <a:ea typeface="メイリオ"/>
                  <a:cs typeface="メイリオ"/>
                </a:rPr>
                <a:t>入りきらないメモリ</a:t>
              </a:r>
              <a:endParaRPr kumimoji="1" lang="ja-JP" altLang="en-US" sz="1600" dirty="0">
                <a:latin typeface="メイリオ"/>
                <a:ea typeface="メイリオ"/>
                <a:cs typeface="メイリオ"/>
              </a:endParaRPr>
            </a:p>
          </p:txBody>
        </p:sp>
        <p:sp>
          <p:nvSpPr>
            <p:cNvPr id="22" name="角丸四角形 21"/>
            <p:cNvSpPr/>
            <p:nvPr/>
          </p:nvSpPr>
          <p:spPr>
            <a:xfrm>
              <a:off x="6516003" y="5218682"/>
              <a:ext cx="1126327" cy="736396"/>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dirty="0">
                <a:latin typeface="メイリオ"/>
                <a:ea typeface="メイリオ"/>
                <a:cs typeface="メイリオ"/>
              </a:endParaRPr>
            </a:p>
          </p:txBody>
        </p:sp>
        <p:sp>
          <p:nvSpPr>
            <p:cNvPr id="23" name="テキスト ボックス 22"/>
            <p:cNvSpPr txBox="1"/>
            <p:nvPr/>
          </p:nvSpPr>
          <p:spPr>
            <a:xfrm>
              <a:off x="6172502" y="6226929"/>
              <a:ext cx="2031325" cy="369332"/>
            </a:xfrm>
            <a:prstGeom prst="rect">
              <a:avLst/>
            </a:prstGeom>
            <a:noFill/>
          </p:spPr>
          <p:txBody>
            <a:bodyPr wrap="none" rtlCol="0">
              <a:spAutoFit/>
            </a:bodyPr>
            <a:lstStyle/>
            <a:p>
              <a:r>
                <a:rPr kumimoji="1" lang="en-US" altLang="en-US" dirty="0" smtClean="0">
                  <a:latin typeface="メイリオ"/>
                  <a:ea typeface="メイリオ"/>
                  <a:cs typeface="メイリオ"/>
                </a:rPr>
                <a:t>スワップ用</a:t>
              </a:r>
              <a:r>
                <a:rPr kumimoji="1" lang="ja-JP" altLang="en-US" dirty="0" smtClean="0">
                  <a:latin typeface="メイリオ"/>
                  <a:ea typeface="メイリオ"/>
                  <a:cs typeface="メイリオ"/>
                </a:rPr>
                <a:t>ホスト</a:t>
              </a:r>
              <a:endParaRPr kumimoji="1" lang="ja-JP" altLang="en-US" dirty="0">
                <a:latin typeface="メイリオ"/>
                <a:ea typeface="メイリオ"/>
                <a:cs typeface="メイリオ"/>
              </a:endParaRPr>
            </a:p>
          </p:txBody>
        </p:sp>
        <p:sp>
          <p:nvSpPr>
            <p:cNvPr id="24" name="左右矢印 23"/>
            <p:cNvSpPr/>
            <p:nvPr/>
          </p:nvSpPr>
          <p:spPr>
            <a:xfrm>
              <a:off x="5522165" y="5540342"/>
              <a:ext cx="993838" cy="221037"/>
            </a:xfrm>
            <a:prstGeom prst="leftRigh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latin typeface="メイリオ"/>
                <a:ea typeface="メイリオ"/>
                <a:cs typeface="メイリオ"/>
              </a:endParaRPr>
            </a:p>
          </p:txBody>
        </p:sp>
        <p:sp>
          <p:nvSpPr>
            <p:cNvPr id="25" name="角丸四角形吹き出し 24"/>
            <p:cNvSpPr/>
            <p:nvPr/>
          </p:nvSpPr>
          <p:spPr>
            <a:xfrm>
              <a:off x="5820356" y="4195587"/>
              <a:ext cx="1313110" cy="489306"/>
            </a:xfrm>
            <a:prstGeom prst="wedgeRoundRectCallout">
              <a:avLst>
                <a:gd name="adj1" fmla="val -47810"/>
                <a:gd name="adj2" fmla="val 224382"/>
                <a:gd name="adj3" fmla="val 16667"/>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ja-JP" altLang="en-US" dirty="0" smtClean="0">
                  <a:latin typeface="メイリオ"/>
                  <a:ea typeface="メイリオ"/>
                  <a:cs typeface="メイリオ"/>
                </a:rPr>
                <a:t>スワップ</a:t>
              </a:r>
              <a:endParaRPr kumimoji="1" lang="ja-JP" altLang="en-US" dirty="0">
                <a:latin typeface="メイリオ"/>
                <a:ea typeface="メイリオ"/>
                <a:cs typeface="メイリオ"/>
              </a:endParaRPr>
            </a:p>
          </p:txBody>
        </p:sp>
      </p:grpSp>
      <p:sp>
        <p:nvSpPr>
          <p:cNvPr id="27" name="角丸四角形 26"/>
          <p:cNvSpPr/>
          <p:nvPr/>
        </p:nvSpPr>
        <p:spPr>
          <a:xfrm>
            <a:off x="803266" y="4665614"/>
            <a:ext cx="1293521" cy="393944"/>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dirty="0" smtClean="0"/>
              <a:t>VM</a:t>
            </a:r>
            <a:endParaRPr kumimoji="1" lang="ja-JP" altLang="en-US" dirty="0"/>
          </a:p>
        </p:txBody>
      </p:sp>
      <p:sp>
        <p:nvSpPr>
          <p:cNvPr id="28" name="角丸四角形 27"/>
          <p:cNvSpPr/>
          <p:nvPr/>
        </p:nvSpPr>
        <p:spPr>
          <a:xfrm>
            <a:off x="4279826" y="4802812"/>
            <a:ext cx="1069025" cy="393944"/>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dirty="0" smtClean="0"/>
              <a:t>VM</a:t>
            </a:r>
            <a:endParaRPr kumimoji="1" lang="ja-JP" altLang="en-US" dirty="0"/>
          </a:p>
        </p:txBody>
      </p:sp>
    </p:spTree>
    <p:extLst>
      <p:ext uri="{BB962C8B-B14F-4D97-AF65-F5344CB8AC3E}">
        <p14:creationId xmlns:p14="http://schemas.microsoft.com/office/powerpoint/2010/main" val="306718210"/>
      </p:ext>
    </p:extLst>
  </p:cSld>
  <p:clrMapOvr>
    <a:masterClrMapping/>
  </p:clrMapOvr>
  <mc:AlternateContent xmlns:mc="http://schemas.openxmlformats.org/markup-compatibility/2006" xmlns:p14="http://schemas.microsoft.com/office/powerpoint/2010/main">
    <mc:Choice Requires="p14">
      <p:transition spd="slow" p14:dur="2000" advTm="473"/>
    </mc:Choice>
    <mc:Fallback xmlns="">
      <p:transition xmlns:p14="http://schemas.microsoft.com/office/powerpoint/2010/main" spd="slow" advTm="473"/>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ポストコピー・マイグレーション</a:t>
            </a:r>
            <a:endParaRPr lang="ja-JP" altLang="en-US" dirty="0"/>
          </a:p>
        </p:txBody>
      </p:sp>
      <p:sp>
        <p:nvSpPr>
          <p:cNvPr id="3" name="コンテンツ プレースホルダー 2"/>
          <p:cNvSpPr>
            <a:spLocks noGrp="1"/>
          </p:cNvSpPr>
          <p:nvPr>
            <p:ph idx="1"/>
          </p:nvPr>
        </p:nvSpPr>
        <p:spPr/>
        <p:txBody>
          <a:bodyPr/>
          <a:lstStyle/>
          <a:p>
            <a:r>
              <a:rPr lang="ja-JP" altLang="ja-JP" dirty="0" smtClean="0">
                <a:solidFill>
                  <a:srgbClr val="000000"/>
                </a:solidFill>
              </a:rPr>
              <a:t>V</a:t>
            </a:r>
            <a:r>
              <a:rPr lang="en-US" altLang="ja-JP" dirty="0" smtClean="0">
                <a:solidFill>
                  <a:srgbClr val="000000"/>
                </a:solidFill>
              </a:rPr>
              <a:t>M</a:t>
            </a:r>
            <a:r>
              <a:rPr lang="ja-JP" altLang="en-US" dirty="0" smtClean="0">
                <a:solidFill>
                  <a:srgbClr val="000000"/>
                </a:solidFill>
              </a:rPr>
              <a:t>の実行に最低限必要な情報のみを転送し</a:t>
            </a:r>
            <a:r>
              <a:rPr lang="en-US" altLang="ja-JP" dirty="0" smtClean="0">
                <a:solidFill>
                  <a:srgbClr val="000000"/>
                </a:solidFill>
              </a:rPr>
              <a:t/>
            </a:r>
            <a:br>
              <a:rPr lang="en-US" altLang="ja-JP" dirty="0" smtClean="0">
                <a:solidFill>
                  <a:srgbClr val="000000"/>
                </a:solidFill>
              </a:rPr>
            </a:br>
            <a:r>
              <a:rPr lang="ja-JP" altLang="en-US" dirty="0" smtClean="0">
                <a:solidFill>
                  <a:srgbClr val="000000"/>
                </a:solidFill>
              </a:rPr>
              <a:t>すぐに移送先の</a:t>
            </a:r>
            <a:r>
              <a:rPr lang="en-US" altLang="ja-JP" dirty="0" smtClean="0">
                <a:solidFill>
                  <a:srgbClr val="000000"/>
                </a:solidFill>
              </a:rPr>
              <a:t>VM</a:t>
            </a:r>
            <a:r>
              <a:rPr lang="ja-JP" altLang="en-US" dirty="0" smtClean="0">
                <a:solidFill>
                  <a:srgbClr val="000000"/>
                </a:solidFill>
              </a:rPr>
              <a:t>に切り替える</a:t>
            </a:r>
            <a:endParaRPr lang="en-US" altLang="ja-JP" dirty="0" smtClean="0">
              <a:solidFill>
                <a:srgbClr val="000000"/>
              </a:solidFill>
            </a:endParaRPr>
          </a:p>
          <a:p>
            <a:pPr lvl="1"/>
            <a:r>
              <a:rPr lang="ja-JP" altLang="en-US" dirty="0" smtClean="0">
                <a:solidFill>
                  <a:srgbClr val="000000"/>
                </a:solidFill>
              </a:rPr>
              <a:t>オンデマンド転送</a:t>
            </a:r>
            <a:endParaRPr lang="en-US" altLang="ja-JP" dirty="0" smtClean="0">
              <a:solidFill>
                <a:srgbClr val="000000"/>
              </a:solidFill>
            </a:endParaRPr>
          </a:p>
          <a:p>
            <a:pPr lvl="2"/>
            <a:r>
              <a:rPr lang="en-US" altLang="ja-JP" dirty="0" smtClean="0">
                <a:solidFill>
                  <a:srgbClr val="000000"/>
                </a:solidFill>
              </a:rPr>
              <a:t>VM</a:t>
            </a:r>
            <a:r>
              <a:rPr lang="ja-JP" altLang="en-US" dirty="0" smtClean="0">
                <a:solidFill>
                  <a:srgbClr val="000000"/>
                </a:solidFill>
              </a:rPr>
              <a:t>がメモリを必要とした時に移送元ホストから転送</a:t>
            </a:r>
            <a:endParaRPr lang="en-US" altLang="ja-JP" dirty="0" smtClean="0">
              <a:solidFill>
                <a:srgbClr val="000000"/>
              </a:solidFill>
            </a:endParaRPr>
          </a:p>
          <a:p>
            <a:pPr lvl="2"/>
            <a:r>
              <a:rPr lang="ja-JP" altLang="en-US" dirty="0" smtClean="0">
                <a:solidFill>
                  <a:srgbClr val="000000"/>
                </a:solidFill>
              </a:rPr>
              <a:t>メモリの使用頻度に基づいてスワップできる</a:t>
            </a:r>
            <a:endParaRPr lang="en-US" altLang="ja-JP" dirty="0" smtClean="0">
              <a:solidFill>
                <a:srgbClr val="000000"/>
              </a:solidFill>
            </a:endParaRPr>
          </a:p>
          <a:p>
            <a:pPr lvl="1"/>
            <a:r>
              <a:rPr lang="ja-JP" altLang="en-US" dirty="0" smtClean="0">
                <a:solidFill>
                  <a:srgbClr val="000000"/>
                </a:solidFill>
              </a:rPr>
              <a:t>バックグラウンド転送</a:t>
            </a:r>
            <a:endParaRPr lang="en-US" altLang="ja-JP" dirty="0" smtClean="0">
              <a:solidFill>
                <a:srgbClr val="000000"/>
              </a:solidFill>
            </a:endParaRPr>
          </a:p>
          <a:p>
            <a:pPr lvl="2"/>
            <a:r>
              <a:rPr lang="ja-JP" altLang="en-US" dirty="0" smtClean="0">
                <a:solidFill>
                  <a:srgbClr val="000000"/>
                </a:solidFill>
              </a:rPr>
              <a:t>使用頻度の高いメモリをスワップアウトしてしまう可能性</a:t>
            </a:r>
            <a:endParaRPr lang="en-US" altLang="ja-JP" dirty="0" smtClean="0">
              <a:solidFill>
                <a:srgbClr val="000000"/>
              </a:solidFill>
            </a:endParaRPr>
          </a:p>
        </p:txBody>
      </p:sp>
      <p:sp>
        <p:nvSpPr>
          <p:cNvPr id="4" name="スライド番号プレースホルダー 3"/>
          <p:cNvSpPr>
            <a:spLocks noGrp="1"/>
          </p:cNvSpPr>
          <p:nvPr>
            <p:ph type="sldNum" sz="quarter" idx="12"/>
          </p:nvPr>
        </p:nvSpPr>
        <p:spPr/>
        <p:txBody>
          <a:bodyPr/>
          <a:lstStyle/>
          <a:p>
            <a:fld id="{F38DF745-7D3F-47F4-83A3-874385CFAA69}" type="slidenum">
              <a:rPr lang="en-US" smtClean="0"/>
              <a:pPr/>
              <a:t>6</a:t>
            </a:fld>
            <a:endParaRPr lang="en-US"/>
          </a:p>
        </p:txBody>
      </p:sp>
      <p:grpSp>
        <p:nvGrpSpPr>
          <p:cNvPr id="6" name="図形グループ 5"/>
          <p:cNvGrpSpPr/>
          <p:nvPr/>
        </p:nvGrpSpPr>
        <p:grpSpPr>
          <a:xfrm>
            <a:off x="1308180" y="4306729"/>
            <a:ext cx="6527641" cy="2373950"/>
            <a:chOff x="1699737" y="4306729"/>
            <a:chExt cx="6527641" cy="2373950"/>
          </a:xfrm>
        </p:grpSpPr>
        <p:grpSp>
          <p:nvGrpSpPr>
            <p:cNvPr id="23" name="図形グループ 22"/>
            <p:cNvGrpSpPr/>
            <p:nvPr/>
          </p:nvGrpSpPr>
          <p:grpSpPr>
            <a:xfrm>
              <a:off x="1699737" y="4306729"/>
              <a:ext cx="6527641" cy="1994255"/>
              <a:chOff x="1011473" y="4694532"/>
              <a:chExt cx="6164376" cy="1818205"/>
            </a:xfrm>
          </p:grpSpPr>
          <p:sp>
            <p:nvSpPr>
              <p:cNvPr id="9" name="角丸四角形 8"/>
              <p:cNvSpPr/>
              <p:nvPr/>
            </p:nvSpPr>
            <p:spPr>
              <a:xfrm>
                <a:off x="1011473" y="5086339"/>
                <a:ext cx="1786936" cy="1421916"/>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en-US" altLang="ja-JP" dirty="0" smtClean="0">
                  <a:latin typeface="メイリオ"/>
                  <a:ea typeface="メイリオ"/>
                  <a:cs typeface="メイリオ"/>
                </a:endParaRPr>
              </a:p>
              <a:p>
                <a:pPr algn="ctr"/>
                <a:endParaRPr kumimoji="1" lang="en-US" altLang="ja-JP" dirty="0">
                  <a:latin typeface="メイリオ"/>
                  <a:ea typeface="メイリオ"/>
                  <a:cs typeface="メイリオ"/>
                </a:endParaRPr>
              </a:p>
              <a:p>
                <a:pPr algn="ctr"/>
                <a:endParaRPr kumimoji="1" lang="en-US" altLang="ja-JP" dirty="0" smtClean="0">
                  <a:latin typeface="メイリオ"/>
                  <a:ea typeface="メイリオ"/>
                  <a:cs typeface="メイリオ"/>
                </a:endParaRPr>
              </a:p>
              <a:p>
                <a:pPr algn="ctr"/>
                <a:endParaRPr kumimoji="1" lang="en-US" altLang="ja-JP" dirty="0">
                  <a:latin typeface="メイリオ"/>
                  <a:ea typeface="メイリオ"/>
                  <a:cs typeface="メイリオ"/>
                </a:endParaRPr>
              </a:p>
              <a:p>
                <a:pPr algn="ctr"/>
                <a:endParaRPr kumimoji="1" lang="ja-JP" altLang="en-US" dirty="0">
                  <a:latin typeface="メイリオ"/>
                  <a:ea typeface="メイリオ"/>
                  <a:cs typeface="メイリオ"/>
                </a:endParaRPr>
              </a:p>
            </p:txBody>
          </p:sp>
          <p:sp>
            <p:nvSpPr>
              <p:cNvPr id="10" name="角丸四角形 9"/>
              <p:cNvSpPr/>
              <p:nvPr/>
            </p:nvSpPr>
            <p:spPr>
              <a:xfrm>
                <a:off x="4220778" y="5090821"/>
                <a:ext cx="2955071" cy="1421916"/>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dirty="0" smtClean="0">
                    <a:latin typeface="メイリオ"/>
                    <a:ea typeface="メイリオ"/>
                    <a:cs typeface="メイリオ"/>
                  </a:rPr>
                  <a:t>　</a:t>
                </a:r>
                <a:endParaRPr kumimoji="1" lang="en-US" altLang="ja-JP" dirty="0">
                  <a:latin typeface="メイリオ"/>
                  <a:ea typeface="メイリオ"/>
                  <a:cs typeface="メイリオ"/>
                </a:endParaRPr>
              </a:p>
              <a:p>
                <a:pPr algn="ctr"/>
                <a:endParaRPr kumimoji="1" lang="en-US" altLang="ja-JP" dirty="0" smtClean="0">
                  <a:latin typeface="メイリオ"/>
                  <a:ea typeface="メイリオ"/>
                  <a:cs typeface="メイリオ"/>
                </a:endParaRPr>
              </a:p>
              <a:p>
                <a:pPr algn="ctr"/>
                <a:endParaRPr kumimoji="1" lang="en-US" altLang="ja-JP" dirty="0" smtClean="0">
                  <a:latin typeface="メイリオ"/>
                  <a:ea typeface="メイリオ"/>
                  <a:cs typeface="メイリオ"/>
                </a:endParaRPr>
              </a:p>
            </p:txBody>
          </p:sp>
          <p:sp>
            <p:nvSpPr>
              <p:cNvPr id="11" name="右矢印 10"/>
              <p:cNvSpPr/>
              <p:nvPr/>
            </p:nvSpPr>
            <p:spPr>
              <a:xfrm>
                <a:off x="2933274" y="5664185"/>
                <a:ext cx="1090142" cy="404119"/>
              </a:xfrm>
              <a:prstGeom prst="rightArrow">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dirty="0">
                  <a:latin typeface="メイリオ"/>
                  <a:ea typeface="メイリオ"/>
                  <a:cs typeface="メイリオ"/>
                </a:endParaRPr>
              </a:p>
            </p:txBody>
          </p:sp>
          <p:sp>
            <p:nvSpPr>
              <p:cNvPr id="13" name="テキスト ボックス 12"/>
              <p:cNvSpPr txBox="1"/>
              <p:nvPr/>
            </p:nvSpPr>
            <p:spPr>
              <a:xfrm>
                <a:off x="2775927" y="5378884"/>
                <a:ext cx="1517209" cy="280607"/>
              </a:xfrm>
              <a:prstGeom prst="rect">
                <a:avLst/>
              </a:prstGeom>
              <a:noFill/>
            </p:spPr>
            <p:txBody>
              <a:bodyPr wrap="square" rtlCol="0">
                <a:spAutoFit/>
              </a:bodyPr>
              <a:lstStyle/>
              <a:p>
                <a:r>
                  <a:rPr kumimoji="1" lang="ja-JP" altLang="en-US" sz="1400" dirty="0" smtClean="0">
                    <a:latin typeface="メイリオ"/>
                    <a:ea typeface="メイリオ"/>
                    <a:cs typeface="メイリオ"/>
                  </a:rPr>
                  <a:t>マイグレーション</a:t>
                </a:r>
                <a:endParaRPr kumimoji="1" lang="ja-JP" altLang="en-US" sz="1400" dirty="0">
                  <a:latin typeface="メイリオ"/>
                  <a:ea typeface="メイリオ"/>
                  <a:cs typeface="メイリオ"/>
                </a:endParaRPr>
              </a:p>
            </p:txBody>
          </p:sp>
          <p:sp>
            <p:nvSpPr>
              <p:cNvPr id="14" name="角丸四角形 13"/>
              <p:cNvSpPr/>
              <p:nvPr/>
            </p:nvSpPr>
            <p:spPr>
              <a:xfrm>
                <a:off x="1236243" y="5273728"/>
                <a:ext cx="1343690" cy="359167"/>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dirty="0" smtClean="0">
                    <a:latin typeface="メイリオ"/>
                    <a:ea typeface="メイリオ"/>
                    <a:cs typeface="メイリオ"/>
                  </a:rPr>
                  <a:t>VM</a:t>
                </a:r>
                <a:endParaRPr kumimoji="1" lang="ja-JP" altLang="en-US" dirty="0">
                  <a:latin typeface="メイリオ"/>
                  <a:ea typeface="メイリオ"/>
                  <a:cs typeface="メイリオ"/>
                </a:endParaRPr>
              </a:p>
            </p:txBody>
          </p:sp>
          <p:sp>
            <p:nvSpPr>
              <p:cNvPr id="16" name="テキスト ボックス 15"/>
              <p:cNvSpPr txBox="1"/>
              <p:nvPr/>
            </p:nvSpPr>
            <p:spPr>
              <a:xfrm>
                <a:off x="1213765" y="4697492"/>
                <a:ext cx="1482308" cy="336728"/>
              </a:xfrm>
              <a:prstGeom prst="rect">
                <a:avLst/>
              </a:prstGeom>
              <a:noFill/>
            </p:spPr>
            <p:txBody>
              <a:bodyPr wrap="none" rtlCol="0">
                <a:spAutoFit/>
              </a:bodyPr>
              <a:lstStyle/>
              <a:p>
                <a:r>
                  <a:rPr kumimoji="1" lang="ja-JP" altLang="en-US" dirty="0" smtClean="0">
                    <a:latin typeface="メイリオ"/>
                    <a:ea typeface="メイリオ"/>
                    <a:cs typeface="メイリオ"/>
                  </a:rPr>
                  <a:t>移送元ホスト</a:t>
                </a:r>
                <a:endParaRPr kumimoji="1" lang="ja-JP" altLang="en-US" dirty="0">
                  <a:latin typeface="メイリオ"/>
                  <a:ea typeface="メイリオ"/>
                  <a:cs typeface="メイリオ"/>
                </a:endParaRPr>
              </a:p>
            </p:txBody>
          </p:sp>
          <p:sp>
            <p:nvSpPr>
              <p:cNvPr id="17" name="テキスト ボックス 16"/>
              <p:cNvSpPr txBox="1"/>
              <p:nvPr/>
            </p:nvSpPr>
            <p:spPr>
              <a:xfrm>
                <a:off x="4403493" y="4694532"/>
                <a:ext cx="1482308" cy="336728"/>
              </a:xfrm>
              <a:prstGeom prst="rect">
                <a:avLst/>
              </a:prstGeom>
              <a:noFill/>
            </p:spPr>
            <p:txBody>
              <a:bodyPr wrap="none" rtlCol="0">
                <a:spAutoFit/>
              </a:bodyPr>
              <a:lstStyle/>
              <a:p>
                <a:r>
                  <a:rPr kumimoji="1" lang="ja-JP" altLang="en-US" dirty="0" smtClean="0">
                    <a:latin typeface="メイリオ"/>
                    <a:ea typeface="メイリオ"/>
                    <a:cs typeface="メイリオ"/>
                  </a:rPr>
                  <a:t>移送先ホスト</a:t>
                </a:r>
                <a:endParaRPr kumimoji="1" lang="ja-JP" altLang="en-US" dirty="0">
                  <a:latin typeface="メイリオ"/>
                  <a:ea typeface="メイリオ"/>
                  <a:cs typeface="メイリオ"/>
                </a:endParaRPr>
              </a:p>
            </p:txBody>
          </p:sp>
          <p:sp>
            <p:nvSpPr>
              <p:cNvPr id="18" name="角丸四角形 17"/>
              <p:cNvSpPr/>
              <p:nvPr/>
            </p:nvSpPr>
            <p:spPr>
              <a:xfrm>
                <a:off x="1236243" y="5751851"/>
                <a:ext cx="1343690" cy="632678"/>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dirty="0" smtClean="0">
                    <a:latin typeface="メイリオ"/>
                    <a:ea typeface="メイリオ"/>
                    <a:cs typeface="メイリオ"/>
                  </a:rPr>
                  <a:t>メモリ</a:t>
                </a:r>
                <a:endParaRPr kumimoji="1" lang="ja-JP" altLang="en-US" dirty="0">
                  <a:latin typeface="メイリオ"/>
                  <a:ea typeface="メイリオ"/>
                  <a:cs typeface="メイリオ"/>
                </a:endParaRPr>
              </a:p>
            </p:txBody>
          </p:sp>
          <p:sp>
            <p:nvSpPr>
              <p:cNvPr id="19" name="角丸四角形 18"/>
              <p:cNvSpPr/>
              <p:nvPr/>
            </p:nvSpPr>
            <p:spPr>
              <a:xfrm>
                <a:off x="4437210" y="5263745"/>
                <a:ext cx="1343690" cy="359167"/>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dirty="0" smtClean="0">
                    <a:latin typeface="メイリオ"/>
                    <a:ea typeface="メイリオ"/>
                    <a:cs typeface="メイリオ"/>
                  </a:rPr>
                  <a:t>VM</a:t>
                </a:r>
                <a:endParaRPr kumimoji="1" lang="ja-JP" altLang="en-US" dirty="0">
                  <a:latin typeface="メイリオ"/>
                  <a:ea typeface="メイリオ"/>
                  <a:cs typeface="メイリオ"/>
                </a:endParaRPr>
              </a:p>
            </p:txBody>
          </p:sp>
          <p:sp>
            <p:nvSpPr>
              <p:cNvPr id="20" name="角丸四角形 19"/>
              <p:cNvSpPr/>
              <p:nvPr/>
            </p:nvSpPr>
            <p:spPr>
              <a:xfrm>
                <a:off x="4632117" y="5849223"/>
                <a:ext cx="975621" cy="43816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dirty="0" smtClean="0">
                    <a:latin typeface="メイリオ"/>
                    <a:ea typeface="メイリオ"/>
                    <a:cs typeface="メイリオ"/>
                  </a:rPr>
                  <a:t>メモリ</a:t>
                </a:r>
                <a:endParaRPr kumimoji="1" lang="ja-JP" altLang="en-US" dirty="0">
                  <a:latin typeface="メイリオ"/>
                  <a:ea typeface="メイリオ"/>
                  <a:cs typeface="メイリオ"/>
                </a:endParaRPr>
              </a:p>
            </p:txBody>
          </p:sp>
        </p:grpSp>
        <p:sp>
          <p:nvSpPr>
            <p:cNvPr id="24" name="円柱 23"/>
            <p:cNvSpPr/>
            <p:nvPr/>
          </p:nvSpPr>
          <p:spPr>
            <a:xfrm>
              <a:off x="6990405" y="5466426"/>
              <a:ext cx="1058651" cy="702682"/>
            </a:xfrm>
            <a:prstGeom prst="can">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latin typeface="メイリオ"/>
                <a:ea typeface="メイリオ"/>
                <a:cs typeface="メイリオ"/>
              </a:endParaRPr>
            </a:p>
          </p:txBody>
        </p:sp>
        <p:sp>
          <p:nvSpPr>
            <p:cNvPr id="27" name="左右矢印 26"/>
            <p:cNvSpPr/>
            <p:nvPr/>
          </p:nvSpPr>
          <p:spPr>
            <a:xfrm>
              <a:off x="6577806" y="5703000"/>
              <a:ext cx="412600" cy="221037"/>
            </a:xfrm>
            <a:prstGeom prst="leftRigh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latin typeface="メイリオ"/>
                <a:ea typeface="メイリオ"/>
                <a:cs typeface="メイリオ"/>
              </a:endParaRPr>
            </a:p>
          </p:txBody>
        </p:sp>
        <p:sp>
          <p:nvSpPr>
            <p:cNvPr id="26" name="右カーブ矢印 25"/>
            <p:cNvSpPr/>
            <p:nvPr/>
          </p:nvSpPr>
          <p:spPr>
            <a:xfrm rot="16033653">
              <a:off x="4115621" y="4456300"/>
              <a:ext cx="617454" cy="3831303"/>
            </a:xfrm>
            <a:prstGeom prst="curvedRightArrow">
              <a:avLst>
                <a:gd name="adj1" fmla="val 33584"/>
                <a:gd name="adj2" fmla="val 84432"/>
                <a:gd name="adj3" fmla="val 41381"/>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solidFill>
                  <a:schemeClr val="tx1"/>
                </a:solidFill>
                <a:latin typeface="メイリオ"/>
                <a:ea typeface="メイリオ"/>
                <a:cs typeface="メイリオ"/>
              </a:endParaRPr>
            </a:p>
          </p:txBody>
        </p:sp>
        <p:sp>
          <p:nvSpPr>
            <p:cNvPr id="28" name="テキスト ボックス 27"/>
            <p:cNvSpPr txBox="1"/>
            <p:nvPr/>
          </p:nvSpPr>
          <p:spPr>
            <a:xfrm>
              <a:off x="3711647" y="6306065"/>
              <a:ext cx="1386518" cy="307777"/>
            </a:xfrm>
            <a:prstGeom prst="rect">
              <a:avLst/>
            </a:prstGeom>
            <a:noFill/>
          </p:spPr>
          <p:txBody>
            <a:bodyPr wrap="square" rtlCol="0">
              <a:spAutoFit/>
            </a:bodyPr>
            <a:lstStyle/>
            <a:p>
              <a:r>
                <a:rPr kumimoji="1" lang="ja-JP" altLang="en-US" sz="1400" dirty="0" smtClean="0">
                  <a:solidFill>
                    <a:srgbClr val="000000"/>
                  </a:solidFill>
                  <a:latin typeface="メイリオ"/>
                  <a:ea typeface="メイリオ"/>
                  <a:cs typeface="メイリオ"/>
                </a:rPr>
                <a:t>メモリ転送</a:t>
              </a:r>
              <a:endParaRPr kumimoji="1" lang="ja-JP" altLang="en-US" sz="1400" dirty="0">
                <a:solidFill>
                  <a:srgbClr val="000000"/>
                </a:solidFill>
                <a:latin typeface="メイリオ"/>
                <a:ea typeface="メイリオ"/>
                <a:cs typeface="メイリオ"/>
              </a:endParaRPr>
            </a:p>
          </p:txBody>
        </p:sp>
        <p:sp>
          <p:nvSpPr>
            <p:cNvPr id="5" name="テキスト ボックス 4"/>
            <p:cNvSpPr txBox="1"/>
            <p:nvPr/>
          </p:nvSpPr>
          <p:spPr>
            <a:xfrm>
              <a:off x="7034970" y="5090764"/>
              <a:ext cx="1107996" cy="369332"/>
            </a:xfrm>
            <a:prstGeom prst="rect">
              <a:avLst/>
            </a:prstGeom>
            <a:noFill/>
          </p:spPr>
          <p:txBody>
            <a:bodyPr wrap="none" rtlCol="0">
              <a:spAutoFit/>
            </a:bodyPr>
            <a:lstStyle/>
            <a:p>
              <a:r>
                <a:rPr kumimoji="1" lang="ja-JP" altLang="en-US" dirty="0" smtClean="0">
                  <a:latin typeface="メイリオ"/>
                  <a:ea typeface="メイリオ"/>
                  <a:cs typeface="メイリオ"/>
                </a:rPr>
                <a:t>ディスク</a:t>
              </a:r>
              <a:endParaRPr kumimoji="1" lang="ja-JP" altLang="en-US" dirty="0">
                <a:latin typeface="メイリオ"/>
                <a:ea typeface="メイリオ"/>
                <a:cs typeface="メイリオ"/>
              </a:endParaRPr>
            </a:p>
          </p:txBody>
        </p:sp>
      </p:grpSp>
    </p:spTree>
    <p:extLst>
      <p:ext uri="{BB962C8B-B14F-4D97-AF65-F5344CB8AC3E}">
        <p14:creationId xmlns:p14="http://schemas.microsoft.com/office/powerpoint/2010/main" val="1318869103"/>
      </p:ext>
    </p:extLst>
  </p:cSld>
  <p:clrMapOvr>
    <a:masterClrMapping/>
  </p:clrMapOvr>
  <mc:AlternateContent xmlns:mc="http://schemas.openxmlformats.org/markup-compatibility/2006" xmlns:p14="http://schemas.microsoft.com/office/powerpoint/2010/main">
    <mc:Choice Requires="p14">
      <p:transition spd="slow" p14:dur="2000" advTm="160"/>
    </mc:Choice>
    <mc:Fallback xmlns="">
      <p:transition xmlns:p14="http://schemas.microsoft.com/office/powerpoint/2010/main" spd="slow" advTm="160"/>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提案</a:t>
            </a:r>
            <a:r>
              <a:rPr lang="ja-JP" altLang="ja-JP" smtClean="0"/>
              <a:t> </a:t>
            </a:r>
            <a:r>
              <a:rPr lang="en-US" altLang="ja-JP" smtClean="0"/>
              <a:t>:</a:t>
            </a:r>
            <a:r>
              <a:rPr lang="ja-JP" altLang="en-US" smtClean="0"/>
              <a:t> </a:t>
            </a:r>
            <a:r>
              <a:rPr lang="en-US" altLang="ja-JP" smtClean="0"/>
              <a:t>S-memV</a:t>
            </a:r>
            <a:endParaRPr lang="ja-JP" altLang="en-US" dirty="0"/>
          </a:p>
        </p:txBody>
      </p:sp>
      <p:sp>
        <p:nvSpPr>
          <p:cNvPr id="3" name="コンテンツ プレースホルダー 2"/>
          <p:cNvSpPr>
            <a:spLocks noGrp="1"/>
          </p:cNvSpPr>
          <p:nvPr>
            <p:ph idx="1"/>
          </p:nvPr>
        </p:nvSpPr>
        <p:spPr/>
        <p:txBody>
          <a:bodyPr/>
          <a:lstStyle/>
          <a:p>
            <a:r>
              <a:rPr lang="ja-JP" altLang="ja-JP" dirty="0" smtClean="0">
                <a:solidFill>
                  <a:srgbClr val="000000"/>
                </a:solidFill>
              </a:rPr>
              <a:t>V</a:t>
            </a:r>
            <a:r>
              <a:rPr lang="en-US" altLang="ja-JP" dirty="0" smtClean="0">
                <a:solidFill>
                  <a:srgbClr val="000000"/>
                </a:solidFill>
              </a:rPr>
              <a:t>M</a:t>
            </a:r>
            <a:r>
              <a:rPr lang="ja-JP" altLang="en-US" dirty="0" smtClean="0">
                <a:solidFill>
                  <a:srgbClr val="000000"/>
                </a:solidFill>
              </a:rPr>
              <a:t>を分割して複数のホストにマイグレーション</a:t>
            </a:r>
            <a:endParaRPr lang="en-US" altLang="ja-JP" dirty="0" smtClean="0">
              <a:solidFill>
                <a:srgbClr val="000000"/>
              </a:solidFill>
            </a:endParaRPr>
          </a:p>
          <a:p>
            <a:pPr lvl="1"/>
            <a:r>
              <a:rPr lang="en-US" altLang="ja-JP" dirty="0" smtClean="0">
                <a:solidFill>
                  <a:srgbClr val="000000"/>
                </a:solidFill>
              </a:rPr>
              <a:t>1</a:t>
            </a:r>
            <a:r>
              <a:rPr lang="ja-JP" altLang="en-US" dirty="0" smtClean="0">
                <a:solidFill>
                  <a:srgbClr val="000000"/>
                </a:solidFill>
              </a:rPr>
              <a:t>対</a:t>
            </a:r>
            <a:r>
              <a:rPr lang="en-US" altLang="ja-JP" dirty="0" smtClean="0">
                <a:solidFill>
                  <a:srgbClr val="000000"/>
                </a:solidFill>
              </a:rPr>
              <a:t>N</a:t>
            </a:r>
            <a:r>
              <a:rPr lang="ja-JP" altLang="en-US" dirty="0" smtClean="0">
                <a:solidFill>
                  <a:srgbClr val="000000"/>
                </a:solidFill>
              </a:rPr>
              <a:t>マイグレーション</a:t>
            </a:r>
            <a:endParaRPr lang="en-US" altLang="ja-JP" dirty="0" smtClean="0">
              <a:solidFill>
                <a:srgbClr val="000000"/>
              </a:solidFill>
            </a:endParaRPr>
          </a:p>
          <a:p>
            <a:pPr lvl="2"/>
            <a:r>
              <a:rPr lang="en-US" altLang="ja-JP" dirty="0" smtClean="0">
                <a:solidFill>
                  <a:srgbClr val="000000"/>
                </a:solidFill>
              </a:rPr>
              <a:t>1</a:t>
            </a:r>
            <a:r>
              <a:rPr lang="ja-JP" altLang="en-US" dirty="0" smtClean="0">
                <a:solidFill>
                  <a:srgbClr val="000000"/>
                </a:solidFill>
              </a:rPr>
              <a:t>台のホスト上で動作している</a:t>
            </a:r>
            <a:r>
              <a:rPr lang="en-US" altLang="ja-JP" dirty="0" smtClean="0">
                <a:solidFill>
                  <a:srgbClr val="000000"/>
                </a:solidFill>
              </a:rPr>
              <a:t>VM</a:t>
            </a:r>
            <a:r>
              <a:rPr lang="ja-JP" altLang="en-US" dirty="0" smtClean="0">
                <a:solidFill>
                  <a:srgbClr val="000000"/>
                </a:solidFill>
              </a:rPr>
              <a:t>を複数のホストへ</a:t>
            </a:r>
            <a:endParaRPr lang="en-US" altLang="ja-JP" dirty="0" smtClean="0">
              <a:solidFill>
                <a:srgbClr val="000000"/>
              </a:solidFill>
            </a:endParaRPr>
          </a:p>
          <a:p>
            <a:pPr lvl="1"/>
            <a:r>
              <a:rPr lang="en-US" altLang="ja-JP" dirty="0" smtClean="0">
                <a:solidFill>
                  <a:srgbClr val="000000"/>
                </a:solidFill>
              </a:rPr>
              <a:t>N</a:t>
            </a:r>
            <a:r>
              <a:rPr lang="ja-JP" altLang="en-US" dirty="0" smtClean="0">
                <a:solidFill>
                  <a:srgbClr val="000000"/>
                </a:solidFill>
              </a:rPr>
              <a:t>対</a:t>
            </a:r>
            <a:r>
              <a:rPr lang="en-US" altLang="ja-JP" dirty="0" smtClean="0">
                <a:solidFill>
                  <a:srgbClr val="000000"/>
                </a:solidFill>
              </a:rPr>
              <a:t>1</a:t>
            </a:r>
            <a:r>
              <a:rPr lang="ja-JP" altLang="en-US" dirty="0" smtClean="0">
                <a:solidFill>
                  <a:srgbClr val="000000"/>
                </a:solidFill>
              </a:rPr>
              <a:t>マイグレーション</a:t>
            </a:r>
            <a:endParaRPr lang="en-US" altLang="ja-JP" dirty="0" smtClean="0">
              <a:solidFill>
                <a:srgbClr val="000000"/>
              </a:solidFill>
            </a:endParaRPr>
          </a:p>
          <a:p>
            <a:pPr lvl="2"/>
            <a:r>
              <a:rPr lang="ja-JP" altLang="en-US" dirty="0" smtClean="0">
                <a:solidFill>
                  <a:srgbClr val="000000"/>
                </a:solidFill>
              </a:rPr>
              <a:t>複数のホストにまたがって動作している</a:t>
            </a:r>
            <a:r>
              <a:rPr lang="en-US" altLang="ja-JP" dirty="0" smtClean="0">
                <a:solidFill>
                  <a:srgbClr val="000000"/>
                </a:solidFill>
              </a:rPr>
              <a:t>VM</a:t>
            </a:r>
            <a:r>
              <a:rPr lang="ja-JP" altLang="en-US" dirty="0" smtClean="0">
                <a:solidFill>
                  <a:srgbClr val="000000"/>
                </a:solidFill>
              </a:rPr>
              <a:t>を</a:t>
            </a:r>
            <a:r>
              <a:rPr lang="en-US" altLang="ja-JP" dirty="0" smtClean="0">
                <a:solidFill>
                  <a:srgbClr val="000000"/>
                </a:solidFill>
              </a:rPr>
              <a:t>1</a:t>
            </a:r>
            <a:r>
              <a:rPr lang="ja-JP" altLang="en-US" dirty="0" smtClean="0">
                <a:solidFill>
                  <a:srgbClr val="000000"/>
                </a:solidFill>
              </a:rPr>
              <a:t>台のホストへ</a:t>
            </a:r>
            <a:endParaRPr lang="en-US" altLang="ja-JP" dirty="0" smtClean="0">
              <a:solidFill>
                <a:srgbClr val="000000"/>
              </a:solidFill>
            </a:endParaRPr>
          </a:p>
          <a:p>
            <a:pPr lvl="1"/>
            <a:r>
              <a:rPr lang="ja-JP" altLang="en-US" dirty="0" smtClean="0">
                <a:solidFill>
                  <a:srgbClr val="000000"/>
                </a:solidFill>
              </a:rPr>
              <a:t>部分マイグレーション</a:t>
            </a:r>
            <a:endParaRPr lang="en-US" altLang="ja-JP" dirty="0" smtClean="0">
              <a:solidFill>
                <a:srgbClr val="000000"/>
              </a:solidFill>
            </a:endParaRPr>
          </a:p>
          <a:p>
            <a:pPr lvl="2"/>
            <a:r>
              <a:rPr lang="ja-JP" altLang="en-US" dirty="0" smtClean="0">
                <a:solidFill>
                  <a:srgbClr val="000000"/>
                </a:solidFill>
              </a:rPr>
              <a:t>複数のホストにまたがる</a:t>
            </a:r>
            <a:r>
              <a:rPr lang="en-US" altLang="ja-JP" dirty="0" smtClean="0">
                <a:solidFill>
                  <a:srgbClr val="000000"/>
                </a:solidFill>
              </a:rPr>
              <a:t>VM</a:t>
            </a:r>
            <a:r>
              <a:rPr lang="ja-JP" altLang="en-US" dirty="0" smtClean="0">
                <a:solidFill>
                  <a:srgbClr val="000000"/>
                </a:solidFill>
              </a:rPr>
              <a:t>の全体または一部を別のホスト群へ</a:t>
            </a:r>
            <a:endParaRPr lang="en-US" altLang="ja-JP" dirty="0" smtClean="0">
              <a:solidFill>
                <a:srgbClr val="000000"/>
              </a:solidFill>
            </a:endParaRPr>
          </a:p>
          <a:p>
            <a:r>
              <a:rPr lang="ja-JP" altLang="en-US" dirty="0" smtClean="0">
                <a:solidFill>
                  <a:srgbClr val="000000"/>
                </a:solidFill>
              </a:rPr>
              <a:t>十分な空きメモリを持ったホストがなくても</a:t>
            </a:r>
            <a:r>
              <a:rPr lang="en-US" altLang="ja-JP" dirty="0" smtClean="0">
                <a:solidFill>
                  <a:srgbClr val="000000"/>
                </a:solidFill>
              </a:rPr>
              <a:t/>
            </a:r>
            <a:br>
              <a:rPr lang="en-US" altLang="ja-JP" dirty="0" smtClean="0">
                <a:solidFill>
                  <a:srgbClr val="000000"/>
                </a:solidFill>
              </a:rPr>
            </a:br>
            <a:r>
              <a:rPr lang="ja-JP" altLang="en-US" dirty="0" smtClean="0">
                <a:solidFill>
                  <a:srgbClr val="000000"/>
                </a:solidFill>
              </a:rPr>
              <a:t>性能低下を抑えたマイグレーションが可能</a:t>
            </a:r>
            <a:endParaRPr lang="en-US" altLang="ja-JP" dirty="0" smtClean="0">
              <a:solidFill>
                <a:srgbClr val="000000"/>
              </a:solidFill>
            </a:endParaRPr>
          </a:p>
        </p:txBody>
      </p:sp>
      <p:sp>
        <p:nvSpPr>
          <p:cNvPr id="4" name="スライド番号プレースホルダー 3"/>
          <p:cNvSpPr>
            <a:spLocks noGrp="1"/>
          </p:cNvSpPr>
          <p:nvPr>
            <p:ph type="sldNum" sz="quarter" idx="12"/>
          </p:nvPr>
        </p:nvSpPr>
        <p:spPr/>
        <p:txBody>
          <a:bodyPr/>
          <a:lstStyle/>
          <a:p>
            <a:fld id="{F38DF745-7D3F-47F4-83A3-874385CFAA69}" type="slidenum">
              <a:rPr lang="en-US" smtClean="0"/>
              <a:pPr/>
              <a:t>7</a:t>
            </a:fld>
            <a:endParaRPr lang="en-US"/>
          </a:p>
        </p:txBody>
      </p:sp>
    </p:spTree>
    <p:extLst>
      <p:ext uri="{BB962C8B-B14F-4D97-AF65-F5344CB8AC3E}">
        <p14:creationId xmlns:p14="http://schemas.microsoft.com/office/powerpoint/2010/main" val="2594279889"/>
      </p:ext>
    </p:extLst>
  </p:cSld>
  <p:clrMapOvr>
    <a:masterClrMapping/>
  </p:clrMapOvr>
  <mc:AlternateContent xmlns:mc="http://schemas.openxmlformats.org/markup-compatibility/2006" xmlns:p14="http://schemas.microsoft.com/office/powerpoint/2010/main">
    <mc:Choice Requires="p14">
      <p:transition spd="slow" p14:dur="2000" advTm="452"/>
    </mc:Choice>
    <mc:Fallback xmlns="">
      <p:transition xmlns:p14="http://schemas.microsoft.com/office/powerpoint/2010/main" spd="slow" advTm="452"/>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mtClean="0"/>
              <a:t>1</a:t>
            </a:r>
            <a:r>
              <a:rPr lang="ja-JP" altLang="en-US" smtClean="0"/>
              <a:t>対</a:t>
            </a:r>
            <a:r>
              <a:rPr lang="en-US" altLang="ja-JP" smtClean="0"/>
              <a:t>N </a:t>
            </a:r>
            <a:r>
              <a:rPr lang="ja-JP" altLang="en-US" smtClean="0"/>
              <a:t>マイグレーション</a:t>
            </a:r>
            <a:endParaRPr lang="ja-JP" altLang="en-US" dirty="0"/>
          </a:p>
        </p:txBody>
      </p:sp>
      <p:sp>
        <p:nvSpPr>
          <p:cNvPr id="3" name="コンテンツ プレースホルダー 2"/>
          <p:cNvSpPr>
            <a:spLocks noGrp="1"/>
          </p:cNvSpPr>
          <p:nvPr>
            <p:ph idx="1"/>
          </p:nvPr>
        </p:nvSpPr>
        <p:spPr/>
        <p:txBody>
          <a:bodyPr/>
          <a:lstStyle/>
          <a:p>
            <a:pPr lvl="0"/>
            <a:r>
              <a:rPr lang="en-US" altLang="ja-JP" dirty="0" smtClean="0">
                <a:solidFill>
                  <a:srgbClr val="000000"/>
                </a:solidFill>
              </a:rPr>
              <a:t>VM</a:t>
            </a:r>
            <a:r>
              <a:rPr lang="ja-JP" altLang="en-US" dirty="0" smtClean="0">
                <a:solidFill>
                  <a:srgbClr val="000000"/>
                </a:solidFill>
              </a:rPr>
              <a:t>を複数のホストにマイグレーション</a:t>
            </a:r>
            <a:endParaRPr lang="en-US" altLang="ja-JP" dirty="0" smtClean="0">
              <a:solidFill>
                <a:srgbClr val="000000"/>
              </a:solidFill>
            </a:endParaRPr>
          </a:p>
          <a:p>
            <a:pPr lvl="1"/>
            <a:r>
              <a:rPr lang="en-US" altLang="ja-JP" dirty="0" smtClean="0">
                <a:solidFill>
                  <a:srgbClr val="000000"/>
                </a:solidFill>
              </a:rPr>
              <a:t>VM</a:t>
            </a:r>
            <a:r>
              <a:rPr lang="ja-JP" altLang="en-US" dirty="0" smtClean="0">
                <a:solidFill>
                  <a:srgbClr val="000000"/>
                </a:solidFill>
              </a:rPr>
              <a:t>の核となる情報と使用頻度の高いメモリ</a:t>
            </a:r>
            <a:endParaRPr lang="en-US" altLang="ja-JP" dirty="0" smtClean="0">
              <a:solidFill>
                <a:srgbClr val="000000"/>
              </a:solidFill>
            </a:endParaRPr>
          </a:p>
          <a:p>
            <a:pPr lvl="2"/>
            <a:r>
              <a:rPr lang="ja-JP" altLang="en-US" dirty="0" smtClean="0">
                <a:solidFill>
                  <a:srgbClr val="000000"/>
                </a:solidFill>
              </a:rPr>
              <a:t>メインホストに転送</a:t>
            </a:r>
            <a:endParaRPr lang="en-US" altLang="ja-JP" dirty="0" smtClean="0">
              <a:solidFill>
                <a:srgbClr val="000000"/>
              </a:solidFill>
            </a:endParaRPr>
          </a:p>
          <a:p>
            <a:pPr lvl="1"/>
            <a:r>
              <a:rPr lang="ja-JP" altLang="en-US" dirty="0" smtClean="0">
                <a:solidFill>
                  <a:srgbClr val="000000"/>
                </a:solidFill>
              </a:rPr>
              <a:t>メインホストに入りきらない</a:t>
            </a:r>
            <a:r>
              <a:rPr lang="en-US" altLang="ja-JP" dirty="0" smtClean="0">
                <a:solidFill>
                  <a:srgbClr val="000000"/>
                </a:solidFill>
              </a:rPr>
              <a:t>VM</a:t>
            </a:r>
            <a:r>
              <a:rPr lang="ja-JP" altLang="en-US" dirty="0" smtClean="0">
                <a:solidFill>
                  <a:srgbClr val="000000"/>
                </a:solidFill>
              </a:rPr>
              <a:t>のメモリ</a:t>
            </a:r>
            <a:endParaRPr lang="en-US" altLang="ja-JP" dirty="0" smtClean="0">
              <a:solidFill>
                <a:srgbClr val="000000"/>
              </a:solidFill>
            </a:endParaRPr>
          </a:p>
          <a:p>
            <a:pPr lvl="2"/>
            <a:r>
              <a:rPr lang="ja-JP" altLang="en-US" dirty="0" smtClean="0">
                <a:solidFill>
                  <a:srgbClr val="000000"/>
                </a:solidFill>
              </a:rPr>
              <a:t>サブホスト群に転送</a:t>
            </a:r>
            <a:endParaRPr lang="en-US" altLang="ja-JP" dirty="0" smtClean="0">
              <a:solidFill>
                <a:srgbClr val="000000"/>
              </a:solidFill>
            </a:endParaRPr>
          </a:p>
          <a:p>
            <a:pPr lvl="2"/>
            <a:r>
              <a:rPr lang="ja-JP" altLang="en-US" dirty="0" smtClean="0">
                <a:solidFill>
                  <a:srgbClr val="000000"/>
                </a:solidFill>
              </a:rPr>
              <a:t>全ホストの空きメモリを考慮</a:t>
            </a:r>
            <a:endParaRPr lang="en-US" altLang="ja-JP" dirty="0" smtClean="0">
              <a:solidFill>
                <a:srgbClr val="000000"/>
              </a:solidFill>
            </a:endParaRPr>
          </a:p>
          <a:p>
            <a:pPr lvl="1"/>
            <a:r>
              <a:rPr lang="ja-JP" altLang="en-US" dirty="0" smtClean="0">
                <a:solidFill>
                  <a:srgbClr val="000000"/>
                </a:solidFill>
              </a:rPr>
              <a:t>並列転送することによりマイグレーションを高速化</a:t>
            </a:r>
            <a:endParaRPr lang="en-US" altLang="ja-JP" dirty="0" smtClean="0">
              <a:solidFill>
                <a:srgbClr val="000000"/>
              </a:solidFill>
            </a:endParaRPr>
          </a:p>
          <a:p>
            <a:pPr lvl="1"/>
            <a:endParaRPr lang="en-US" altLang="ja-JP" dirty="0" smtClean="0">
              <a:solidFill>
                <a:srgbClr val="000000"/>
              </a:solidFill>
            </a:endParaRPr>
          </a:p>
        </p:txBody>
      </p:sp>
      <p:sp>
        <p:nvSpPr>
          <p:cNvPr id="4" name="スライド番号プレースホルダー 3"/>
          <p:cNvSpPr>
            <a:spLocks noGrp="1"/>
          </p:cNvSpPr>
          <p:nvPr>
            <p:ph type="sldNum" sz="quarter" idx="12"/>
          </p:nvPr>
        </p:nvSpPr>
        <p:spPr/>
        <p:txBody>
          <a:bodyPr/>
          <a:lstStyle/>
          <a:p>
            <a:fld id="{F38DF745-7D3F-47F4-83A3-874385CFAA69}" type="slidenum">
              <a:rPr lang="en-US" smtClean="0"/>
              <a:pPr/>
              <a:t>8</a:t>
            </a:fld>
            <a:endParaRPr lang="en-US"/>
          </a:p>
        </p:txBody>
      </p:sp>
      <p:grpSp>
        <p:nvGrpSpPr>
          <p:cNvPr id="31" name="図形グループ 30"/>
          <p:cNvGrpSpPr/>
          <p:nvPr/>
        </p:nvGrpSpPr>
        <p:grpSpPr>
          <a:xfrm>
            <a:off x="567548" y="4382285"/>
            <a:ext cx="7558548" cy="2146677"/>
            <a:chOff x="567548" y="4256698"/>
            <a:chExt cx="7558548" cy="2146677"/>
          </a:xfrm>
        </p:grpSpPr>
        <p:sp>
          <p:nvSpPr>
            <p:cNvPr id="10" name="角丸四角形 9"/>
            <p:cNvSpPr/>
            <p:nvPr/>
          </p:nvSpPr>
          <p:spPr>
            <a:xfrm>
              <a:off x="6163936" y="4654665"/>
              <a:ext cx="1733173" cy="1421916"/>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r>
                <a:rPr kumimoji="1" lang="en-US" altLang="en-US" dirty="0">
                  <a:latin typeface="メイリオ"/>
                  <a:ea typeface="メイリオ"/>
                  <a:cs typeface="メイリオ"/>
                </a:rPr>
                <a:t> </a:t>
              </a:r>
              <a:endParaRPr kumimoji="1" lang="en-US" altLang="ja-JP" dirty="0" smtClean="0">
                <a:latin typeface="メイリオ"/>
                <a:ea typeface="メイリオ"/>
                <a:cs typeface="メイリオ"/>
              </a:endParaRPr>
            </a:p>
            <a:p>
              <a:pPr algn="ctr"/>
              <a:endParaRPr kumimoji="1" lang="en-US" altLang="ja-JP" dirty="0">
                <a:latin typeface="メイリオ"/>
                <a:ea typeface="メイリオ"/>
                <a:cs typeface="メイリオ"/>
              </a:endParaRPr>
            </a:p>
            <a:p>
              <a:pPr algn="ctr"/>
              <a:endParaRPr kumimoji="1" lang="en-US" altLang="ja-JP" dirty="0" smtClean="0">
                <a:latin typeface="メイリオ"/>
                <a:ea typeface="メイリオ"/>
                <a:cs typeface="メイリオ"/>
              </a:endParaRPr>
            </a:p>
            <a:p>
              <a:pPr algn="ctr"/>
              <a:endParaRPr kumimoji="1" lang="en-US" altLang="ja-JP" dirty="0">
                <a:latin typeface="メイリオ"/>
                <a:ea typeface="メイリオ"/>
                <a:cs typeface="メイリオ"/>
              </a:endParaRPr>
            </a:p>
            <a:p>
              <a:pPr algn="ctr"/>
              <a:r>
                <a:rPr kumimoji="1" lang="ja-JP" altLang="en-US" dirty="0" smtClean="0">
                  <a:latin typeface="メイリオ"/>
                  <a:ea typeface="メイリオ"/>
                  <a:cs typeface="メイリオ"/>
                </a:rPr>
                <a:t>　</a:t>
              </a:r>
              <a:endParaRPr kumimoji="1" lang="ja-JP" altLang="en-US" dirty="0">
                <a:latin typeface="メイリオ"/>
                <a:ea typeface="メイリオ"/>
                <a:cs typeface="メイリオ"/>
              </a:endParaRPr>
            </a:p>
          </p:txBody>
        </p:sp>
        <p:sp>
          <p:nvSpPr>
            <p:cNvPr id="11" name="角丸四角形 10"/>
            <p:cNvSpPr/>
            <p:nvPr/>
          </p:nvSpPr>
          <p:spPr>
            <a:xfrm>
              <a:off x="567548" y="4645545"/>
              <a:ext cx="1786936" cy="1421916"/>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en-US" altLang="ja-JP" dirty="0" smtClean="0">
                <a:latin typeface="メイリオ"/>
                <a:ea typeface="メイリオ"/>
                <a:cs typeface="メイリオ"/>
              </a:endParaRPr>
            </a:p>
            <a:p>
              <a:pPr algn="ctr"/>
              <a:endParaRPr kumimoji="1" lang="en-US" altLang="ja-JP" dirty="0">
                <a:latin typeface="メイリオ"/>
                <a:ea typeface="メイリオ"/>
                <a:cs typeface="メイリオ"/>
              </a:endParaRPr>
            </a:p>
            <a:p>
              <a:pPr algn="ctr"/>
              <a:endParaRPr kumimoji="1" lang="en-US" altLang="ja-JP" dirty="0" smtClean="0">
                <a:latin typeface="メイリオ"/>
                <a:ea typeface="メイリオ"/>
                <a:cs typeface="メイリオ"/>
              </a:endParaRPr>
            </a:p>
            <a:p>
              <a:pPr algn="ctr"/>
              <a:endParaRPr kumimoji="1" lang="en-US" altLang="ja-JP" dirty="0">
                <a:latin typeface="メイリオ"/>
                <a:ea typeface="メイリオ"/>
                <a:cs typeface="メイリオ"/>
              </a:endParaRPr>
            </a:p>
            <a:p>
              <a:pPr algn="ctr"/>
              <a:endParaRPr kumimoji="1" lang="ja-JP" altLang="en-US" dirty="0">
                <a:latin typeface="メイリオ"/>
                <a:ea typeface="メイリオ"/>
                <a:cs typeface="メイリオ"/>
              </a:endParaRPr>
            </a:p>
          </p:txBody>
        </p:sp>
        <p:sp>
          <p:nvSpPr>
            <p:cNvPr id="12" name="角丸四角形 11"/>
            <p:cNvSpPr/>
            <p:nvPr/>
          </p:nvSpPr>
          <p:spPr>
            <a:xfrm>
              <a:off x="4065219" y="4659147"/>
              <a:ext cx="1677701" cy="1421916"/>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r>
                <a:rPr kumimoji="1" lang="en-US" altLang="en-US" dirty="0">
                  <a:latin typeface="メイリオ"/>
                  <a:ea typeface="メイリオ"/>
                  <a:cs typeface="メイリオ"/>
                </a:rPr>
                <a:t> </a:t>
              </a:r>
              <a:r>
                <a:rPr kumimoji="1" lang="en-US" altLang="en-US" dirty="0" smtClean="0">
                  <a:latin typeface="メイリオ"/>
                  <a:ea typeface="メイリオ"/>
                  <a:cs typeface="メイリオ"/>
                </a:rPr>
                <a:t>  </a:t>
              </a:r>
              <a:endParaRPr kumimoji="1" lang="en-US" altLang="ja-JP" dirty="0" smtClean="0">
                <a:latin typeface="メイリオ"/>
                <a:ea typeface="メイリオ"/>
                <a:cs typeface="メイリオ"/>
              </a:endParaRPr>
            </a:p>
            <a:p>
              <a:pPr algn="ctr"/>
              <a:endParaRPr kumimoji="1" lang="en-US" altLang="ja-JP" dirty="0">
                <a:latin typeface="メイリオ"/>
                <a:ea typeface="メイリオ"/>
                <a:cs typeface="メイリオ"/>
              </a:endParaRPr>
            </a:p>
            <a:p>
              <a:pPr algn="ctr"/>
              <a:endParaRPr kumimoji="1" lang="en-US" altLang="ja-JP" dirty="0" smtClean="0">
                <a:latin typeface="メイリオ"/>
                <a:ea typeface="メイリオ"/>
                <a:cs typeface="メイリオ"/>
              </a:endParaRPr>
            </a:p>
            <a:p>
              <a:pPr algn="ctr"/>
              <a:endParaRPr kumimoji="1" lang="en-US" altLang="ja-JP" dirty="0">
                <a:latin typeface="メイリオ"/>
                <a:ea typeface="メイリオ"/>
                <a:cs typeface="メイリオ"/>
              </a:endParaRPr>
            </a:p>
            <a:p>
              <a:pPr algn="ctr"/>
              <a:r>
                <a:rPr kumimoji="1" lang="ja-JP" altLang="en-US" dirty="0" smtClean="0">
                  <a:latin typeface="メイリオ"/>
                  <a:ea typeface="メイリオ"/>
                  <a:cs typeface="メイリオ"/>
                </a:rPr>
                <a:t>　</a:t>
              </a:r>
              <a:endParaRPr kumimoji="1" lang="ja-JP" altLang="en-US" dirty="0">
                <a:latin typeface="メイリオ"/>
                <a:ea typeface="メイリオ"/>
                <a:cs typeface="メイリオ"/>
              </a:endParaRPr>
            </a:p>
          </p:txBody>
        </p:sp>
        <p:sp>
          <p:nvSpPr>
            <p:cNvPr id="13" name="右矢印 12"/>
            <p:cNvSpPr/>
            <p:nvPr/>
          </p:nvSpPr>
          <p:spPr>
            <a:xfrm>
              <a:off x="2545542" y="5110787"/>
              <a:ext cx="1343012" cy="507154"/>
            </a:xfrm>
            <a:prstGeom prst="rightArrow">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sz="1400" dirty="0">
                <a:latin typeface="メイリオ"/>
                <a:ea typeface="メイリオ"/>
                <a:cs typeface="メイリオ"/>
              </a:endParaRPr>
            </a:p>
          </p:txBody>
        </p:sp>
        <p:sp>
          <p:nvSpPr>
            <p:cNvPr id="14" name="テキスト ボックス 13"/>
            <p:cNvSpPr txBox="1"/>
            <p:nvPr/>
          </p:nvSpPr>
          <p:spPr>
            <a:xfrm>
              <a:off x="2339500" y="4803010"/>
              <a:ext cx="1725719" cy="307777"/>
            </a:xfrm>
            <a:prstGeom prst="rect">
              <a:avLst/>
            </a:prstGeom>
            <a:noFill/>
          </p:spPr>
          <p:txBody>
            <a:bodyPr wrap="square" rtlCol="0">
              <a:spAutoFit/>
            </a:bodyPr>
            <a:lstStyle/>
            <a:p>
              <a:r>
                <a:rPr kumimoji="1" lang="ja-JP" altLang="en-US" sz="1400" dirty="0" smtClean="0">
                  <a:latin typeface="メイリオ"/>
                  <a:ea typeface="メイリオ"/>
                  <a:cs typeface="メイリオ"/>
                </a:rPr>
                <a:t>マイグレーション</a:t>
              </a:r>
              <a:endParaRPr kumimoji="1" lang="ja-JP" altLang="en-US" sz="1400" dirty="0">
                <a:latin typeface="メイリオ"/>
                <a:ea typeface="メイリオ"/>
                <a:cs typeface="メイリオ"/>
              </a:endParaRPr>
            </a:p>
          </p:txBody>
        </p:sp>
        <p:sp>
          <p:nvSpPr>
            <p:cNvPr id="17" name="テキスト ボックス 16"/>
            <p:cNvSpPr txBox="1"/>
            <p:nvPr/>
          </p:nvSpPr>
          <p:spPr>
            <a:xfrm>
              <a:off x="769840" y="4256698"/>
              <a:ext cx="1569660" cy="369332"/>
            </a:xfrm>
            <a:prstGeom prst="rect">
              <a:avLst/>
            </a:prstGeom>
            <a:noFill/>
          </p:spPr>
          <p:txBody>
            <a:bodyPr wrap="none" rtlCol="0">
              <a:spAutoFit/>
            </a:bodyPr>
            <a:lstStyle/>
            <a:p>
              <a:r>
                <a:rPr kumimoji="1" lang="ja-JP" altLang="en-US" dirty="0" smtClean="0">
                  <a:latin typeface="メイリオ"/>
                  <a:ea typeface="メイリオ"/>
                  <a:cs typeface="メイリオ"/>
                </a:rPr>
                <a:t>移送元ホスト</a:t>
              </a:r>
              <a:endParaRPr kumimoji="1" lang="ja-JP" altLang="en-US" dirty="0">
                <a:latin typeface="メイリオ"/>
                <a:ea typeface="メイリオ"/>
                <a:cs typeface="メイリオ"/>
              </a:endParaRPr>
            </a:p>
          </p:txBody>
        </p:sp>
        <p:sp>
          <p:nvSpPr>
            <p:cNvPr id="18" name="テキスト ボックス 17"/>
            <p:cNvSpPr txBox="1"/>
            <p:nvPr/>
          </p:nvSpPr>
          <p:spPr>
            <a:xfrm>
              <a:off x="3848450" y="4296802"/>
              <a:ext cx="2262158" cy="369332"/>
            </a:xfrm>
            <a:prstGeom prst="rect">
              <a:avLst/>
            </a:prstGeom>
            <a:noFill/>
          </p:spPr>
          <p:txBody>
            <a:bodyPr wrap="none" rtlCol="0">
              <a:spAutoFit/>
            </a:bodyPr>
            <a:lstStyle/>
            <a:p>
              <a:r>
                <a:rPr kumimoji="1" lang="ja-JP" altLang="en-US" dirty="0" smtClean="0">
                  <a:latin typeface="メイリオ"/>
                  <a:ea typeface="メイリオ"/>
                  <a:cs typeface="メイリオ"/>
                </a:rPr>
                <a:t>移送先メインホスト</a:t>
              </a:r>
              <a:endParaRPr kumimoji="1" lang="ja-JP" altLang="en-US" dirty="0">
                <a:latin typeface="メイリオ"/>
                <a:ea typeface="メイリオ"/>
                <a:cs typeface="メイリオ"/>
              </a:endParaRPr>
            </a:p>
          </p:txBody>
        </p:sp>
        <p:sp>
          <p:nvSpPr>
            <p:cNvPr id="20" name="角丸四角形 19"/>
            <p:cNvSpPr/>
            <p:nvPr/>
          </p:nvSpPr>
          <p:spPr>
            <a:xfrm>
              <a:off x="6375842" y="4984063"/>
              <a:ext cx="1362856" cy="810036"/>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en-US" altLang="ja-JP" sz="1400" dirty="0" smtClean="0">
                  <a:latin typeface="メイリオ"/>
                  <a:ea typeface="メイリオ"/>
                  <a:cs typeface="メイリオ"/>
                </a:rPr>
                <a:t>VM</a:t>
              </a:r>
              <a:r>
                <a:rPr kumimoji="1" lang="ja-JP" altLang="en-US" sz="1400" dirty="0" smtClean="0">
                  <a:latin typeface="メイリオ"/>
                  <a:ea typeface="メイリオ"/>
                  <a:cs typeface="メイリオ"/>
                </a:rPr>
                <a:t>のメモリの一部</a:t>
              </a:r>
              <a:endParaRPr kumimoji="1" lang="ja-JP" altLang="en-US" sz="1400" dirty="0">
                <a:latin typeface="メイリオ"/>
                <a:ea typeface="メイリオ"/>
                <a:cs typeface="メイリオ"/>
              </a:endParaRPr>
            </a:p>
          </p:txBody>
        </p:sp>
        <p:sp>
          <p:nvSpPr>
            <p:cNvPr id="24" name="テキスト ボックス 23"/>
            <p:cNvSpPr txBox="1"/>
            <p:nvPr/>
          </p:nvSpPr>
          <p:spPr>
            <a:xfrm>
              <a:off x="6094771" y="4280923"/>
              <a:ext cx="2031325" cy="369332"/>
            </a:xfrm>
            <a:prstGeom prst="rect">
              <a:avLst/>
            </a:prstGeom>
            <a:noFill/>
          </p:spPr>
          <p:txBody>
            <a:bodyPr wrap="none" rtlCol="0">
              <a:spAutoFit/>
            </a:bodyPr>
            <a:lstStyle/>
            <a:p>
              <a:r>
                <a:rPr kumimoji="1" lang="ja-JP" altLang="en-US" dirty="0" smtClean="0">
                  <a:latin typeface="メイリオ"/>
                  <a:ea typeface="メイリオ"/>
                  <a:cs typeface="メイリオ"/>
                </a:rPr>
                <a:t>移送先サブホスト</a:t>
              </a:r>
              <a:endParaRPr kumimoji="1" lang="ja-JP" altLang="en-US" dirty="0">
                <a:latin typeface="メイリオ"/>
                <a:ea typeface="メイリオ"/>
                <a:cs typeface="メイリオ"/>
              </a:endParaRPr>
            </a:p>
          </p:txBody>
        </p:sp>
        <p:sp>
          <p:nvSpPr>
            <p:cNvPr id="26" name="右カーブ矢印 25"/>
            <p:cNvSpPr/>
            <p:nvPr/>
          </p:nvSpPr>
          <p:spPr>
            <a:xfrm rot="16200000">
              <a:off x="4078374" y="3591309"/>
              <a:ext cx="617454" cy="5006677"/>
            </a:xfrm>
            <a:prstGeom prst="curvedRightArrow">
              <a:avLst>
                <a:gd name="adj1" fmla="val 33584"/>
                <a:gd name="adj2" fmla="val 84432"/>
                <a:gd name="adj3" fmla="val 41381"/>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solidFill>
                  <a:schemeClr val="tx1"/>
                </a:solidFill>
                <a:latin typeface="メイリオ"/>
                <a:ea typeface="メイリオ"/>
                <a:cs typeface="メイリオ"/>
              </a:endParaRPr>
            </a:p>
          </p:txBody>
        </p:sp>
        <p:sp>
          <p:nvSpPr>
            <p:cNvPr id="27" name="テキスト ボックス 26"/>
            <p:cNvSpPr txBox="1"/>
            <p:nvPr/>
          </p:nvSpPr>
          <p:spPr>
            <a:xfrm>
              <a:off x="3457287" y="6057186"/>
              <a:ext cx="1429751" cy="307777"/>
            </a:xfrm>
            <a:prstGeom prst="rect">
              <a:avLst/>
            </a:prstGeom>
            <a:noFill/>
          </p:spPr>
          <p:txBody>
            <a:bodyPr wrap="square" rtlCol="0">
              <a:spAutoFit/>
            </a:bodyPr>
            <a:lstStyle/>
            <a:p>
              <a:r>
                <a:rPr kumimoji="1" lang="ja-JP" altLang="en-US" sz="1400" dirty="0" smtClean="0">
                  <a:solidFill>
                    <a:srgbClr val="000000"/>
                  </a:solidFill>
                  <a:latin typeface="メイリオ"/>
                  <a:ea typeface="メイリオ"/>
                  <a:cs typeface="メイリオ"/>
                </a:rPr>
                <a:t>メモリ転送</a:t>
              </a:r>
              <a:endParaRPr kumimoji="1" lang="ja-JP" altLang="en-US" sz="1400" dirty="0">
                <a:solidFill>
                  <a:srgbClr val="000000"/>
                </a:solidFill>
                <a:latin typeface="メイリオ"/>
                <a:ea typeface="メイリオ"/>
                <a:cs typeface="メイリオ"/>
              </a:endParaRPr>
            </a:p>
          </p:txBody>
        </p:sp>
        <p:sp>
          <p:nvSpPr>
            <p:cNvPr id="28" name="角丸四角形 27"/>
            <p:cNvSpPr/>
            <p:nvPr/>
          </p:nvSpPr>
          <p:spPr>
            <a:xfrm>
              <a:off x="787372" y="4780616"/>
              <a:ext cx="1343690" cy="366938"/>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ja-JP" dirty="0" smtClean="0">
                  <a:latin typeface="メイリオ"/>
                  <a:ea typeface="メイリオ"/>
                  <a:cs typeface="メイリオ"/>
                </a:rPr>
                <a:t>V</a:t>
              </a:r>
              <a:r>
                <a:rPr kumimoji="1" lang="en-US" altLang="ja-JP" dirty="0" smtClean="0">
                  <a:latin typeface="メイリオ"/>
                  <a:ea typeface="メイリオ"/>
                  <a:cs typeface="メイリオ"/>
                </a:rPr>
                <a:t>M</a:t>
              </a:r>
              <a:endParaRPr kumimoji="1" lang="ja-JP" altLang="en-US" dirty="0">
                <a:latin typeface="メイリオ"/>
                <a:ea typeface="メイリオ"/>
                <a:cs typeface="メイリオ"/>
              </a:endParaRPr>
            </a:p>
          </p:txBody>
        </p:sp>
        <p:sp>
          <p:nvSpPr>
            <p:cNvPr id="29" name="角丸四角形 28"/>
            <p:cNvSpPr/>
            <p:nvPr/>
          </p:nvSpPr>
          <p:spPr>
            <a:xfrm>
              <a:off x="4221439" y="4816477"/>
              <a:ext cx="1343690" cy="366938"/>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ja-JP" dirty="0" smtClean="0">
                  <a:latin typeface="メイリオ"/>
                  <a:ea typeface="メイリオ"/>
                  <a:cs typeface="メイリオ"/>
                </a:rPr>
                <a:t>V</a:t>
              </a:r>
              <a:r>
                <a:rPr kumimoji="1" lang="en-US" altLang="ja-JP" dirty="0" smtClean="0">
                  <a:latin typeface="メイリオ"/>
                  <a:ea typeface="メイリオ"/>
                  <a:cs typeface="メイリオ"/>
                </a:rPr>
                <a:t>M</a:t>
              </a:r>
              <a:endParaRPr kumimoji="1" lang="ja-JP" altLang="en-US" dirty="0">
                <a:latin typeface="メイリオ"/>
                <a:ea typeface="メイリオ"/>
                <a:cs typeface="メイリオ"/>
              </a:endParaRPr>
            </a:p>
          </p:txBody>
        </p:sp>
        <p:sp>
          <p:nvSpPr>
            <p:cNvPr id="30" name="角丸四角形 29"/>
            <p:cNvSpPr/>
            <p:nvPr/>
          </p:nvSpPr>
          <p:spPr>
            <a:xfrm>
              <a:off x="4210200" y="5342910"/>
              <a:ext cx="1343690" cy="488395"/>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dirty="0" smtClean="0">
                  <a:latin typeface="メイリオ"/>
                  <a:ea typeface="メイリオ"/>
                  <a:cs typeface="メイリオ"/>
                </a:rPr>
                <a:t>メモリ</a:t>
              </a:r>
              <a:endParaRPr kumimoji="1" lang="ja-JP" altLang="en-US" dirty="0">
                <a:latin typeface="メイリオ"/>
                <a:ea typeface="メイリオ"/>
                <a:cs typeface="メイリオ"/>
              </a:endParaRPr>
            </a:p>
          </p:txBody>
        </p:sp>
        <p:sp>
          <p:nvSpPr>
            <p:cNvPr id="15" name="角丸四角形 14"/>
            <p:cNvSpPr/>
            <p:nvPr/>
          </p:nvSpPr>
          <p:spPr>
            <a:xfrm>
              <a:off x="792318" y="5262081"/>
              <a:ext cx="1343690" cy="650053"/>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dirty="0" smtClean="0">
                  <a:latin typeface="メイリオ"/>
                  <a:ea typeface="メイリオ"/>
                  <a:cs typeface="メイリオ"/>
                </a:rPr>
                <a:t>メモリ</a:t>
              </a:r>
              <a:endParaRPr kumimoji="1" lang="ja-JP" altLang="en-US" dirty="0">
                <a:latin typeface="メイリオ"/>
                <a:ea typeface="メイリオ"/>
                <a:cs typeface="メイリオ"/>
              </a:endParaRPr>
            </a:p>
          </p:txBody>
        </p:sp>
      </p:grpSp>
    </p:spTree>
    <p:extLst>
      <p:ext uri="{BB962C8B-B14F-4D97-AF65-F5344CB8AC3E}">
        <p14:creationId xmlns:p14="http://schemas.microsoft.com/office/powerpoint/2010/main" val="3703950094"/>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マイグレーション後の動作</a:t>
            </a:r>
            <a:endParaRPr lang="ja-JP" altLang="en-US" dirty="0"/>
          </a:p>
        </p:txBody>
      </p:sp>
      <p:sp>
        <p:nvSpPr>
          <p:cNvPr id="3" name="コンテンツ プレースホルダー 2"/>
          <p:cNvSpPr>
            <a:spLocks noGrp="1"/>
          </p:cNvSpPr>
          <p:nvPr>
            <p:ph idx="1"/>
          </p:nvPr>
        </p:nvSpPr>
        <p:spPr/>
        <p:txBody>
          <a:bodyPr/>
          <a:lstStyle/>
          <a:p>
            <a:r>
              <a:rPr lang="ja-JP" altLang="en-US" dirty="0" smtClean="0">
                <a:solidFill>
                  <a:srgbClr val="000000"/>
                </a:solidFill>
              </a:rPr>
              <a:t>メインホスト上で</a:t>
            </a:r>
            <a:r>
              <a:rPr lang="en-US" altLang="ja-JP" dirty="0" smtClean="0">
                <a:solidFill>
                  <a:srgbClr val="000000"/>
                </a:solidFill>
              </a:rPr>
              <a:t>VM</a:t>
            </a:r>
            <a:r>
              <a:rPr lang="ja-JP" altLang="en-US" dirty="0" smtClean="0">
                <a:solidFill>
                  <a:srgbClr val="000000"/>
                </a:solidFill>
              </a:rPr>
              <a:t>を動作させる</a:t>
            </a:r>
            <a:endParaRPr lang="en-US" altLang="ja-JP" dirty="0" smtClean="0">
              <a:solidFill>
                <a:srgbClr val="000000"/>
              </a:solidFill>
            </a:endParaRPr>
          </a:p>
          <a:p>
            <a:pPr lvl="1"/>
            <a:r>
              <a:rPr lang="ja-JP" altLang="en-US" dirty="0" smtClean="0">
                <a:solidFill>
                  <a:srgbClr val="000000"/>
                </a:solidFill>
              </a:rPr>
              <a:t>メインホストにないメモリが要求された時</a:t>
            </a:r>
            <a:endParaRPr lang="en-US" altLang="ja-JP" dirty="0" smtClean="0">
              <a:solidFill>
                <a:srgbClr val="000000"/>
              </a:solidFill>
            </a:endParaRPr>
          </a:p>
          <a:p>
            <a:pPr lvl="2"/>
            <a:r>
              <a:rPr lang="ja-JP" altLang="en-US" dirty="0" smtClean="0">
                <a:solidFill>
                  <a:srgbClr val="000000"/>
                </a:solidFill>
              </a:rPr>
              <a:t>サブホストからスワップイン</a:t>
            </a:r>
            <a:endParaRPr lang="en-US" altLang="ja-JP" dirty="0" smtClean="0">
              <a:solidFill>
                <a:srgbClr val="000000"/>
              </a:solidFill>
            </a:endParaRPr>
          </a:p>
          <a:p>
            <a:pPr lvl="2"/>
            <a:r>
              <a:rPr lang="ja-JP" altLang="en-US" dirty="0" smtClean="0">
                <a:solidFill>
                  <a:srgbClr val="000000"/>
                </a:solidFill>
              </a:rPr>
              <a:t>使用頻度の低いメモリをサブホストへスワップアウト</a:t>
            </a:r>
            <a:endParaRPr lang="en-US" altLang="ja-JP" dirty="0" smtClean="0">
              <a:solidFill>
                <a:srgbClr val="000000"/>
              </a:solidFill>
            </a:endParaRPr>
          </a:p>
          <a:p>
            <a:pPr lvl="1"/>
            <a:r>
              <a:rPr lang="ja-JP" altLang="en-US" dirty="0" smtClean="0">
                <a:solidFill>
                  <a:srgbClr val="000000"/>
                </a:solidFill>
              </a:rPr>
              <a:t>スワップはマイグレーション中には発生しない</a:t>
            </a:r>
            <a:endParaRPr lang="en-US" altLang="ja-JP" dirty="0" smtClean="0">
              <a:solidFill>
                <a:srgbClr val="000000"/>
              </a:solidFill>
            </a:endParaRPr>
          </a:p>
          <a:p>
            <a:pPr lvl="2"/>
            <a:r>
              <a:rPr lang="ja-JP" altLang="en-US" dirty="0" smtClean="0">
                <a:solidFill>
                  <a:srgbClr val="000000"/>
                </a:solidFill>
              </a:rPr>
              <a:t>メインホストに入りきらないメモリは直接サブホストに転送</a:t>
            </a:r>
            <a:endParaRPr lang="en-US" altLang="ja-JP" dirty="0" smtClean="0">
              <a:solidFill>
                <a:srgbClr val="000000"/>
              </a:solidFill>
            </a:endParaRPr>
          </a:p>
          <a:p>
            <a:pPr lvl="2"/>
            <a:r>
              <a:rPr lang="ja-JP" altLang="en-US" dirty="0" smtClean="0">
                <a:solidFill>
                  <a:srgbClr val="000000"/>
                </a:solidFill>
              </a:rPr>
              <a:t>ネットワーク・スワップと違い、メインホストを経由しない</a:t>
            </a:r>
            <a:endParaRPr lang="en-US" altLang="ja-JP" dirty="0" smtClean="0">
              <a:solidFill>
                <a:srgbClr val="000000"/>
              </a:solidFill>
            </a:endParaRPr>
          </a:p>
        </p:txBody>
      </p:sp>
      <p:sp>
        <p:nvSpPr>
          <p:cNvPr id="4" name="スライド番号プレースホルダー 3"/>
          <p:cNvSpPr>
            <a:spLocks noGrp="1"/>
          </p:cNvSpPr>
          <p:nvPr>
            <p:ph type="sldNum" sz="quarter" idx="12"/>
          </p:nvPr>
        </p:nvSpPr>
        <p:spPr/>
        <p:txBody>
          <a:bodyPr/>
          <a:lstStyle/>
          <a:p>
            <a:fld id="{F38DF745-7D3F-47F4-83A3-874385CFAA69}" type="slidenum">
              <a:rPr lang="en-US" smtClean="0"/>
              <a:pPr/>
              <a:t>9</a:t>
            </a:fld>
            <a:endParaRPr lang="en-US"/>
          </a:p>
        </p:txBody>
      </p:sp>
      <p:grpSp>
        <p:nvGrpSpPr>
          <p:cNvPr id="5" name="図形グループ 4"/>
          <p:cNvGrpSpPr/>
          <p:nvPr/>
        </p:nvGrpSpPr>
        <p:grpSpPr>
          <a:xfrm>
            <a:off x="1743708" y="4578866"/>
            <a:ext cx="5656585" cy="1854164"/>
            <a:chOff x="1305959" y="4743966"/>
            <a:chExt cx="5656585" cy="1854164"/>
          </a:xfrm>
        </p:grpSpPr>
        <p:sp>
          <p:nvSpPr>
            <p:cNvPr id="9" name="角丸四角形 8"/>
            <p:cNvSpPr/>
            <p:nvPr/>
          </p:nvSpPr>
          <p:spPr>
            <a:xfrm>
              <a:off x="5229371" y="5145427"/>
              <a:ext cx="1733173" cy="1421916"/>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r>
                <a:rPr kumimoji="1" lang="en-US" altLang="en-US" dirty="0">
                  <a:latin typeface="メイリオ"/>
                  <a:ea typeface="メイリオ"/>
                  <a:cs typeface="メイリオ"/>
                </a:rPr>
                <a:t> </a:t>
              </a:r>
              <a:endParaRPr kumimoji="1" lang="en-US" altLang="ja-JP" dirty="0" smtClean="0">
                <a:latin typeface="メイリオ"/>
                <a:ea typeface="メイリオ"/>
                <a:cs typeface="メイリオ"/>
              </a:endParaRPr>
            </a:p>
            <a:p>
              <a:pPr algn="ctr"/>
              <a:endParaRPr kumimoji="1" lang="en-US" altLang="ja-JP" dirty="0">
                <a:latin typeface="メイリオ"/>
                <a:ea typeface="メイリオ"/>
                <a:cs typeface="メイリオ"/>
              </a:endParaRPr>
            </a:p>
            <a:p>
              <a:pPr algn="ctr"/>
              <a:endParaRPr kumimoji="1" lang="en-US" altLang="ja-JP" dirty="0" smtClean="0">
                <a:latin typeface="メイリオ"/>
                <a:ea typeface="メイリオ"/>
                <a:cs typeface="メイリオ"/>
              </a:endParaRPr>
            </a:p>
            <a:p>
              <a:pPr algn="ctr"/>
              <a:endParaRPr kumimoji="1" lang="en-US" altLang="ja-JP" dirty="0">
                <a:latin typeface="メイリオ"/>
                <a:ea typeface="メイリオ"/>
                <a:cs typeface="メイリオ"/>
              </a:endParaRPr>
            </a:p>
            <a:p>
              <a:pPr algn="ctr"/>
              <a:r>
                <a:rPr kumimoji="1" lang="ja-JP" altLang="en-US" dirty="0" smtClean="0">
                  <a:latin typeface="メイリオ"/>
                  <a:ea typeface="メイリオ"/>
                  <a:cs typeface="メイリオ"/>
                </a:rPr>
                <a:t>　</a:t>
              </a:r>
              <a:endParaRPr kumimoji="1" lang="ja-JP" altLang="en-US" dirty="0">
                <a:latin typeface="メイリオ"/>
                <a:ea typeface="メイリオ"/>
                <a:cs typeface="メイリオ"/>
              </a:endParaRPr>
            </a:p>
          </p:txBody>
        </p:sp>
        <p:sp>
          <p:nvSpPr>
            <p:cNvPr id="11" name="角丸四角形 10"/>
            <p:cNvSpPr/>
            <p:nvPr/>
          </p:nvSpPr>
          <p:spPr>
            <a:xfrm>
              <a:off x="1305959" y="5146415"/>
              <a:ext cx="1677701" cy="1421916"/>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r>
                <a:rPr kumimoji="1" lang="en-US" altLang="en-US" dirty="0">
                  <a:latin typeface="メイリオ"/>
                  <a:ea typeface="メイリオ"/>
                  <a:cs typeface="メイリオ"/>
                </a:rPr>
                <a:t> </a:t>
              </a:r>
              <a:r>
                <a:rPr kumimoji="1" lang="en-US" altLang="en-US" dirty="0" smtClean="0">
                  <a:latin typeface="メイリオ"/>
                  <a:ea typeface="メイリオ"/>
                  <a:cs typeface="メイリオ"/>
                </a:rPr>
                <a:t>  </a:t>
              </a:r>
              <a:endParaRPr kumimoji="1" lang="en-US" altLang="ja-JP" dirty="0" smtClean="0">
                <a:latin typeface="メイリオ"/>
                <a:ea typeface="メイリオ"/>
                <a:cs typeface="メイリオ"/>
              </a:endParaRPr>
            </a:p>
            <a:p>
              <a:pPr algn="ctr"/>
              <a:endParaRPr kumimoji="1" lang="en-US" altLang="ja-JP" dirty="0">
                <a:latin typeface="メイリオ"/>
                <a:ea typeface="メイリオ"/>
                <a:cs typeface="メイリオ"/>
              </a:endParaRPr>
            </a:p>
            <a:p>
              <a:pPr algn="ctr"/>
              <a:endParaRPr kumimoji="1" lang="en-US" altLang="ja-JP" dirty="0" smtClean="0">
                <a:latin typeface="メイリオ"/>
                <a:ea typeface="メイリオ"/>
                <a:cs typeface="メイリオ"/>
              </a:endParaRPr>
            </a:p>
            <a:p>
              <a:pPr algn="ctr"/>
              <a:endParaRPr kumimoji="1" lang="en-US" altLang="ja-JP" dirty="0">
                <a:latin typeface="メイリオ"/>
                <a:ea typeface="メイリオ"/>
                <a:cs typeface="メイリオ"/>
              </a:endParaRPr>
            </a:p>
            <a:p>
              <a:pPr algn="ctr"/>
              <a:r>
                <a:rPr kumimoji="1" lang="ja-JP" altLang="en-US" dirty="0" smtClean="0">
                  <a:latin typeface="メイリオ"/>
                  <a:ea typeface="メイリオ"/>
                  <a:cs typeface="メイリオ"/>
                </a:rPr>
                <a:t>　</a:t>
              </a:r>
              <a:endParaRPr kumimoji="1" lang="ja-JP" altLang="en-US" dirty="0">
                <a:latin typeface="メイリオ"/>
                <a:ea typeface="メイリオ"/>
                <a:cs typeface="メイリオ"/>
              </a:endParaRPr>
            </a:p>
          </p:txBody>
        </p:sp>
        <p:sp>
          <p:nvSpPr>
            <p:cNvPr id="16" name="テキスト ボックス 15"/>
            <p:cNvSpPr txBox="1"/>
            <p:nvPr/>
          </p:nvSpPr>
          <p:spPr>
            <a:xfrm>
              <a:off x="1379946" y="4743966"/>
              <a:ext cx="1569660" cy="369332"/>
            </a:xfrm>
            <a:prstGeom prst="rect">
              <a:avLst/>
            </a:prstGeom>
            <a:noFill/>
          </p:spPr>
          <p:txBody>
            <a:bodyPr wrap="none" rtlCol="0">
              <a:spAutoFit/>
            </a:bodyPr>
            <a:lstStyle/>
            <a:p>
              <a:r>
                <a:rPr kumimoji="1" lang="ja-JP" altLang="en-US" dirty="0" smtClean="0">
                  <a:latin typeface="メイリオ"/>
                  <a:ea typeface="メイリオ"/>
                  <a:cs typeface="メイリオ"/>
                </a:rPr>
                <a:t>メインホスト</a:t>
              </a:r>
              <a:endParaRPr kumimoji="1" lang="ja-JP" altLang="en-US" dirty="0">
                <a:latin typeface="メイリオ"/>
                <a:ea typeface="メイリオ"/>
                <a:cs typeface="メイリオ"/>
              </a:endParaRPr>
            </a:p>
          </p:txBody>
        </p:sp>
        <p:sp>
          <p:nvSpPr>
            <p:cNvPr id="17" name="角丸四角形 16"/>
            <p:cNvSpPr/>
            <p:nvPr/>
          </p:nvSpPr>
          <p:spPr>
            <a:xfrm>
              <a:off x="5418799" y="5423085"/>
              <a:ext cx="1362856" cy="89104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en-US" altLang="ja-JP" sz="1400" dirty="0" smtClean="0">
                  <a:latin typeface="メイリオ"/>
                  <a:ea typeface="メイリオ"/>
                  <a:cs typeface="メイリオ"/>
                </a:rPr>
                <a:t>VM</a:t>
              </a:r>
              <a:r>
                <a:rPr kumimoji="1" lang="ja-JP" altLang="en-US" sz="1400" dirty="0" smtClean="0">
                  <a:latin typeface="メイリオ"/>
                  <a:ea typeface="メイリオ"/>
                  <a:cs typeface="メイリオ"/>
                </a:rPr>
                <a:t>のメモリの一部</a:t>
              </a:r>
              <a:endParaRPr kumimoji="1" lang="ja-JP" altLang="en-US" sz="1400" dirty="0">
                <a:latin typeface="メイリオ"/>
                <a:ea typeface="メイリオ"/>
                <a:cs typeface="メイリオ"/>
              </a:endParaRPr>
            </a:p>
          </p:txBody>
        </p:sp>
        <p:sp>
          <p:nvSpPr>
            <p:cNvPr id="18" name="テキスト ボックス 17"/>
            <p:cNvSpPr txBox="1"/>
            <p:nvPr/>
          </p:nvSpPr>
          <p:spPr>
            <a:xfrm>
              <a:off x="5474126" y="4744949"/>
              <a:ext cx="1338828" cy="369332"/>
            </a:xfrm>
            <a:prstGeom prst="rect">
              <a:avLst/>
            </a:prstGeom>
            <a:noFill/>
          </p:spPr>
          <p:txBody>
            <a:bodyPr wrap="none" rtlCol="0">
              <a:spAutoFit/>
            </a:bodyPr>
            <a:lstStyle/>
            <a:p>
              <a:r>
                <a:rPr kumimoji="1" lang="ja-JP" altLang="en-US" dirty="0" smtClean="0">
                  <a:latin typeface="メイリオ"/>
                  <a:ea typeface="メイリオ"/>
                  <a:cs typeface="メイリオ"/>
                </a:rPr>
                <a:t>サブホスト</a:t>
              </a:r>
              <a:endParaRPr kumimoji="1" lang="ja-JP" altLang="en-US" dirty="0">
                <a:latin typeface="メイリオ"/>
                <a:ea typeface="メイリオ"/>
                <a:cs typeface="メイリオ"/>
              </a:endParaRPr>
            </a:p>
          </p:txBody>
        </p:sp>
        <p:sp>
          <p:nvSpPr>
            <p:cNvPr id="22" name="角丸四角形 21"/>
            <p:cNvSpPr/>
            <p:nvPr/>
          </p:nvSpPr>
          <p:spPr>
            <a:xfrm>
              <a:off x="1462179" y="5303745"/>
              <a:ext cx="1343690" cy="366938"/>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ja-JP" dirty="0" smtClean="0">
                  <a:latin typeface="メイリオ"/>
                  <a:ea typeface="メイリオ"/>
                  <a:cs typeface="メイリオ"/>
                </a:rPr>
                <a:t>V</a:t>
              </a:r>
              <a:r>
                <a:rPr kumimoji="1" lang="en-US" altLang="ja-JP" dirty="0" smtClean="0">
                  <a:latin typeface="メイリオ"/>
                  <a:ea typeface="メイリオ"/>
                  <a:cs typeface="メイリオ"/>
                </a:rPr>
                <a:t>M</a:t>
              </a:r>
              <a:endParaRPr kumimoji="1" lang="ja-JP" altLang="en-US" dirty="0">
                <a:latin typeface="メイリオ"/>
                <a:ea typeface="メイリオ"/>
                <a:cs typeface="メイリオ"/>
              </a:endParaRPr>
            </a:p>
          </p:txBody>
        </p:sp>
        <p:sp>
          <p:nvSpPr>
            <p:cNvPr id="23" name="角丸四角形 22"/>
            <p:cNvSpPr/>
            <p:nvPr/>
          </p:nvSpPr>
          <p:spPr>
            <a:xfrm>
              <a:off x="1450940" y="5783062"/>
              <a:ext cx="1343690" cy="650055"/>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dirty="0" smtClean="0">
                  <a:latin typeface="メイリオ"/>
                  <a:ea typeface="メイリオ"/>
                  <a:cs typeface="メイリオ"/>
                </a:rPr>
                <a:t>メモリ</a:t>
              </a:r>
              <a:endParaRPr kumimoji="1" lang="ja-JP" altLang="en-US" dirty="0">
                <a:latin typeface="メイリオ"/>
                <a:ea typeface="メイリオ"/>
                <a:cs typeface="メイリオ"/>
              </a:endParaRPr>
            </a:p>
          </p:txBody>
        </p:sp>
        <p:sp>
          <p:nvSpPr>
            <p:cNvPr id="24" name="右矢印 23"/>
            <p:cNvSpPr/>
            <p:nvPr/>
          </p:nvSpPr>
          <p:spPr>
            <a:xfrm>
              <a:off x="3450248" y="5289700"/>
              <a:ext cx="1348631" cy="455134"/>
            </a:xfrm>
            <a:prstGeom prst="rightArrow">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sz="1400" dirty="0">
                <a:latin typeface="メイリオ"/>
                <a:ea typeface="メイリオ"/>
                <a:cs typeface="メイリオ"/>
              </a:endParaRPr>
            </a:p>
          </p:txBody>
        </p:sp>
        <p:sp>
          <p:nvSpPr>
            <p:cNvPr id="25" name="右矢印 24"/>
            <p:cNvSpPr/>
            <p:nvPr/>
          </p:nvSpPr>
          <p:spPr>
            <a:xfrm rot="10800000">
              <a:off x="3394056" y="5850491"/>
              <a:ext cx="1348631" cy="455134"/>
            </a:xfrm>
            <a:prstGeom prst="righ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dirty="0">
                <a:latin typeface="メイリオ"/>
                <a:ea typeface="メイリオ"/>
                <a:cs typeface="メイリオ"/>
              </a:endParaRPr>
            </a:p>
          </p:txBody>
        </p:sp>
        <p:sp>
          <p:nvSpPr>
            <p:cNvPr id="26" name="テキスト ボックス 25"/>
            <p:cNvSpPr txBox="1"/>
            <p:nvPr/>
          </p:nvSpPr>
          <p:spPr>
            <a:xfrm>
              <a:off x="3333826" y="5011484"/>
              <a:ext cx="1620957" cy="338554"/>
            </a:xfrm>
            <a:prstGeom prst="rect">
              <a:avLst/>
            </a:prstGeom>
            <a:noFill/>
          </p:spPr>
          <p:txBody>
            <a:bodyPr wrap="none" rtlCol="0">
              <a:spAutoFit/>
            </a:bodyPr>
            <a:lstStyle/>
            <a:p>
              <a:r>
                <a:rPr kumimoji="1" lang="ja-JP" altLang="en-US" sz="1600" dirty="0" smtClean="0">
                  <a:latin typeface="メイリオ"/>
                  <a:ea typeface="メイリオ"/>
                  <a:cs typeface="メイリオ"/>
                </a:rPr>
                <a:t>スワップアウト</a:t>
              </a:r>
              <a:endParaRPr kumimoji="1" lang="ja-JP" altLang="en-US" sz="1600" dirty="0">
                <a:latin typeface="メイリオ"/>
                <a:ea typeface="メイリオ"/>
                <a:cs typeface="メイリオ"/>
              </a:endParaRPr>
            </a:p>
          </p:txBody>
        </p:sp>
        <p:sp>
          <p:nvSpPr>
            <p:cNvPr id="27" name="テキスト ボックス 26"/>
            <p:cNvSpPr txBox="1"/>
            <p:nvPr/>
          </p:nvSpPr>
          <p:spPr>
            <a:xfrm>
              <a:off x="3482422" y="6259576"/>
              <a:ext cx="1415772" cy="338554"/>
            </a:xfrm>
            <a:prstGeom prst="rect">
              <a:avLst/>
            </a:prstGeom>
            <a:noFill/>
          </p:spPr>
          <p:txBody>
            <a:bodyPr wrap="none" rtlCol="0">
              <a:spAutoFit/>
            </a:bodyPr>
            <a:lstStyle/>
            <a:p>
              <a:r>
                <a:rPr kumimoji="1" lang="ja-JP" altLang="en-US" sz="1600" dirty="0" smtClean="0">
                  <a:latin typeface="メイリオ"/>
                  <a:ea typeface="メイリオ"/>
                  <a:cs typeface="メイリオ"/>
                </a:rPr>
                <a:t>スワップイン</a:t>
              </a:r>
              <a:endParaRPr kumimoji="1" lang="ja-JP" altLang="en-US" sz="1600" dirty="0">
                <a:latin typeface="メイリオ"/>
                <a:ea typeface="メイリオ"/>
                <a:cs typeface="メイリオ"/>
              </a:endParaRPr>
            </a:p>
          </p:txBody>
        </p:sp>
      </p:grpSp>
    </p:spTree>
    <p:extLst>
      <p:ext uri="{BB962C8B-B14F-4D97-AF65-F5344CB8AC3E}">
        <p14:creationId xmlns:p14="http://schemas.microsoft.com/office/powerpoint/2010/main" val="511886459"/>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es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クラシック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sential">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ppt/theme/theme2.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test.potx</Template>
  <TotalTime>26145</TotalTime>
  <Words>4197</Words>
  <Application>Microsoft Macintosh PowerPoint</Application>
  <PresentationFormat>画面に合わせる (4:3)</PresentationFormat>
  <Paragraphs>711</Paragraphs>
  <Slides>23</Slides>
  <Notes>23</Notes>
  <HiddenSlides>0</HiddenSlides>
  <MMClips>0</MMClips>
  <ScaleCrop>false</ScaleCrop>
  <HeadingPairs>
    <vt:vector size="4" baseType="variant">
      <vt:variant>
        <vt:lpstr>テーマ</vt:lpstr>
      </vt:variant>
      <vt:variant>
        <vt:i4>1</vt:i4>
      </vt:variant>
      <vt:variant>
        <vt:lpstr>スライド タイトル</vt:lpstr>
      </vt:variant>
      <vt:variant>
        <vt:i4>23</vt:i4>
      </vt:variant>
    </vt:vector>
  </HeadingPairs>
  <TitlesOfParts>
    <vt:vector size="24" baseType="lpstr">
      <vt:lpstr>test</vt:lpstr>
      <vt:lpstr>大容量メモリを持つ 仮想マシンの分割マイグレーション</vt:lpstr>
      <vt:lpstr>大容量メモリを持つVM</vt:lpstr>
      <vt:lpstr>VMのマイグレーションが困難に</vt:lpstr>
      <vt:lpstr>仮想メモリを用いたマイグレーション</vt:lpstr>
      <vt:lpstr>ネットワーク・スワップの利用</vt:lpstr>
      <vt:lpstr>ポストコピー・マイグレーション</vt:lpstr>
      <vt:lpstr>提案 : S-memV</vt:lpstr>
      <vt:lpstr>1対N マイグレーション</vt:lpstr>
      <vt:lpstr>マイグレーション後の動作</vt:lpstr>
      <vt:lpstr>ポストコピーにも対応</vt:lpstr>
      <vt:lpstr>N対1 マイグレーション</vt:lpstr>
      <vt:lpstr>部分マイグレーション</vt:lpstr>
      <vt:lpstr>実装</vt:lpstr>
      <vt:lpstr>QEMU-KVM の拡張</vt:lpstr>
      <vt:lpstr>メモリサーバ</vt:lpstr>
      <vt:lpstr>VMのメモリアクセス頻度の取得</vt:lpstr>
      <vt:lpstr>実験</vt:lpstr>
      <vt:lpstr>物理メモリとスワップ領域の使用量</vt:lpstr>
      <vt:lpstr>マイグレーション時間(通常時)</vt:lpstr>
      <vt:lpstr>マイグレーション時間(メモリ負荷時)</vt:lpstr>
      <vt:lpstr>関連研究</vt:lpstr>
      <vt:lpstr>まとめ</vt:lpstr>
      <vt:lpstr>今後の課題</vt:lpstr>
    </vt:vector>
  </TitlesOfParts>
  <Manager/>
  <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大容量メモリを持つ仮想マシンの分割マイグレーション</dc:title>
  <dc:subject/>
  <dc:creator>masato</dc:creator>
  <cp:keywords/>
  <dc:description/>
  <cp:lastModifiedBy>masato</cp:lastModifiedBy>
  <cp:revision>196</cp:revision>
  <cp:lastPrinted>2015-11-19T03:17:27Z</cp:lastPrinted>
  <dcterms:created xsi:type="dcterms:W3CDTF">2015-11-04T07:30:38Z</dcterms:created>
  <dcterms:modified xsi:type="dcterms:W3CDTF">2015-11-24T03:10:24Z</dcterms:modified>
  <cp:category/>
</cp:coreProperties>
</file>