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0275213" cy="42811700"/>
  <p:notesSz cx="6858000" cy="9144000"/>
  <p:defaultTextStyle>
    <a:defPPr>
      <a:defRPr lang="ja-JP"/>
    </a:defPPr>
    <a:lvl1pPr marL="0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170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339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509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678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0848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017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187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356" algn="l" defTabSz="2088170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9CC00"/>
    <a:srgbClr val="333333"/>
    <a:srgbClr val="26C6DA"/>
    <a:srgbClr val="E91E63"/>
    <a:srgbClr val="FFCA28"/>
    <a:srgbClr val="DDDDDD"/>
    <a:srgbClr val="808080"/>
    <a:srgbClr val="FFD54F"/>
    <a:srgbClr val="292929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36" autoAdjust="0"/>
    <p:restoredTop sz="94748" autoAdjust="0"/>
  </p:normalViewPr>
  <p:slideViewPr>
    <p:cSldViewPr snapToObjects="1">
      <p:cViewPr varScale="1">
        <p:scale>
          <a:sx n="25" d="100"/>
          <a:sy n="25" d="100"/>
        </p:scale>
        <p:origin x="-1376" y="-120"/>
      </p:cViewPr>
      <p:guideLst>
        <p:guide orient="horz" pos="21785"/>
        <p:guide pos="127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ohei\SkyDrive\lab\data\apsys_poster_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ohei\SkyDrive\lab\data\apsys_poster_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Sheet1!$E$14</c:f>
              <c:strCache>
                <c:ptCount val="1"/>
                <c:pt idx="0">
                  <c:v>V-Met</c:v>
                </c:pt>
              </c:strCache>
            </c:strRef>
          </c:tx>
          <c:spPr>
            <a:solidFill>
              <a:srgbClr val="E91E63"/>
            </a:solidFill>
            <a:ln>
              <a:noFill/>
            </a:ln>
            <a:effectLst/>
          </c:spPr>
          <c:invertIfNegative val="0"/>
          <c:val>
            <c:numRef>
              <c:f>Sheet1!$E$13</c:f>
              <c:numCache>
                <c:formatCode>General</c:formatCode>
                <c:ptCount val="1"/>
                <c:pt idx="0">
                  <c:v>98.14</c:v>
                </c:pt>
              </c:numCache>
            </c:numRef>
          </c:val>
        </c:ser>
        <c:ser>
          <c:idx val="1"/>
          <c:order val="1"/>
          <c:tx>
            <c:strRef>
              <c:f>Sheet1!$H$14</c:f>
              <c:strCache>
                <c:ptCount val="1"/>
                <c:pt idx="0">
                  <c:v>Existing solution</c:v>
                </c:pt>
              </c:strCache>
            </c:strRef>
          </c:tx>
          <c:spPr>
            <a:solidFill>
              <a:srgbClr val="333333"/>
            </a:solidFill>
            <a:ln>
              <a:noFill/>
            </a:ln>
            <a:effectLst/>
          </c:spPr>
          <c:invertIfNegative val="0"/>
          <c:val>
            <c:numRef>
              <c:f>Sheet1!$H$13</c:f>
              <c:numCache>
                <c:formatCode>General</c:formatCode>
                <c:ptCount val="1"/>
                <c:pt idx="0">
                  <c:v>86.10799999999998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7731768"/>
        <c:axId val="2077734968"/>
      </c:barChart>
      <c:catAx>
        <c:axId val="207773176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ja-JP"/>
          </a:p>
        </c:txPr>
        <c:crossAx val="2077734968"/>
        <c:crosses val="autoZero"/>
        <c:auto val="1"/>
        <c:lblAlgn val="ctr"/>
        <c:lblOffset val="100"/>
        <c:noMultiLvlLbl val="0"/>
      </c:catAx>
      <c:valAx>
        <c:axId val="2077734968"/>
        <c:scaling>
          <c:orientation val="minMax"/>
          <c:min val="0.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600" b="0">
                    <a:latin typeface="メイリオ"/>
                    <a:ea typeface="メイリオ"/>
                    <a:cs typeface="メイリオ"/>
                  </a:defRPr>
                </a:pPr>
                <a:r>
                  <a:rPr lang="en-US" altLang="ja-JP" sz="1600" b="0">
                    <a:latin typeface="メイリオ"/>
                    <a:ea typeface="メイリオ"/>
                    <a:cs typeface="メイリオ"/>
                  </a:rPr>
                  <a:t>execution</a:t>
                </a:r>
                <a:r>
                  <a:rPr lang="en-US" altLang="ja-JP" sz="1600" b="0" baseline="0">
                    <a:latin typeface="メイリオ"/>
                    <a:ea typeface="メイリオ"/>
                    <a:cs typeface="メイリオ"/>
                  </a:rPr>
                  <a:t> time[sec]</a:t>
                </a:r>
                <a:endParaRPr lang="ja-JP" altLang="en-US" sz="1600" b="0">
                  <a:latin typeface="メイリオ"/>
                  <a:ea typeface="メイリオ"/>
                  <a:cs typeface="メイリオ"/>
                </a:endParaRPr>
              </a:p>
            </c:rich>
          </c:tx>
          <c:layout/>
          <c:overlay val="0"/>
        </c:title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1600">
                <a:latin typeface="メイリオ"/>
                <a:ea typeface="メイリオ"/>
                <a:cs typeface="メイリオ"/>
              </a:defRPr>
            </a:pPr>
            <a:endParaRPr lang="ja-JP"/>
          </a:p>
        </c:txPr>
        <c:crossAx val="20777317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Sheet2!$E$16</c:f>
              <c:strCache>
                <c:ptCount val="1"/>
                <c:pt idx="0">
                  <c:v>V-Met</c:v>
                </c:pt>
              </c:strCache>
            </c:strRef>
          </c:tx>
          <c:spPr>
            <a:solidFill>
              <a:srgbClr val="E91E63"/>
            </a:solidFill>
            <a:ln>
              <a:noFill/>
            </a:ln>
            <a:effectLst/>
          </c:spPr>
          <c:invertIfNegative val="0"/>
          <c:val>
            <c:numRef>
              <c:f>Sheet2!$E$15</c:f>
              <c:numCache>
                <c:formatCode>General</c:formatCode>
                <c:ptCount val="1"/>
                <c:pt idx="0">
                  <c:v>35.35</c:v>
                </c:pt>
              </c:numCache>
            </c:numRef>
          </c:val>
        </c:ser>
        <c:ser>
          <c:idx val="1"/>
          <c:order val="1"/>
          <c:tx>
            <c:strRef>
              <c:f>Sheet2!$H$16</c:f>
              <c:strCache>
                <c:ptCount val="1"/>
                <c:pt idx="0">
                  <c:v>従来</c:v>
                </c:pt>
              </c:strCache>
            </c:strRef>
          </c:tx>
          <c:spPr>
            <a:solidFill>
              <a:srgbClr val="333333"/>
            </a:solidFill>
            <a:ln>
              <a:noFill/>
            </a:ln>
            <a:effectLst/>
          </c:spPr>
          <c:invertIfNegative val="0"/>
          <c:val>
            <c:numRef>
              <c:f>Sheet2!$H$15</c:f>
              <c:numCache>
                <c:formatCode>General</c:formatCode>
                <c:ptCount val="1"/>
                <c:pt idx="0">
                  <c:v>29.348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40350936"/>
        <c:axId val="-2041313432"/>
      </c:barChart>
      <c:catAx>
        <c:axId val="-204035093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ja-JP"/>
          </a:p>
        </c:txPr>
        <c:crossAx val="-2041313432"/>
        <c:crosses val="autoZero"/>
        <c:auto val="1"/>
        <c:lblAlgn val="ctr"/>
        <c:lblOffset val="100"/>
        <c:noMultiLvlLbl val="0"/>
      </c:catAx>
      <c:valAx>
        <c:axId val="-204131343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600" b="0">
                    <a:latin typeface="メイリオ"/>
                    <a:ea typeface="メイリオ"/>
                    <a:cs typeface="メイリオ"/>
                  </a:defRPr>
                </a:pPr>
                <a:r>
                  <a:rPr lang="en-US" altLang="ja-JP" sz="1600" b="0" dirty="0">
                    <a:latin typeface="メイリオ"/>
                    <a:ea typeface="メイリオ"/>
                    <a:cs typeface="メイリオ"/>
                  </a:rPr>
                  <a:t>executing</a:t>
                </a:r>
                <a:r>
                  <a:rPr lang="en-US" altLang="ja-JP" sz="1600" b="0" baseline="0" dirty="0">
                    <a:latin typeface="メイリオ"/>
                    <a:ea typeface="メイリオ"/>
                    <a:cs typeface="メイリオ"/>
                  </a:rPr>
                  <a:t> time[</a:t>
                </a:r>
                <a:r>
                  <a:rPr lang="en-US" altLang="ja-JP" sz="1600" b="0" baseline="0" dirty="0" smtClean="0">
                    <a:latin typeface="メイリオ"/>
                    <a:ea typeface="メイリオ"/>
                    <a:cs typeface="メイリオ"/>
                  </a:rPr>
                  <a:t>sec]</a:t>
                </a:r>
                <a:endParaRPr lang="ja-JP" altLang="en-US" sz="1600" b="0" dirty="0">
                  <a:latin typeface="メイリオ"/>
                  <a:ea typeface="メイリオ"/>
                  <a:cs typeface="メイリオ"/>
                </a:endParaRPr>
              </a:p>
            </c:rich>
          </c:tx>
          <c:layout/>
          <c:overlay val="0"/>
        </c:title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 sz="1600">
                <a:solidFill>
                  <a:srgbClr val="333333"/>
                </a:solidFill>
                <a:latin typeface="メイリオ"/>
                <a:ea typeface="メイリオ"/>
              </a:defRPr>
            </a:pPr>
            <a:endParaRPr lang="ja-JP"/>
          </a:p>
        </c:txPr>
        <c:crossAx val="-20403509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7F52B-3E8C-4242-A5ED-21E8DF70E9FE}" type="datetimeFigureOut">
              <a:rPr kumimoji="1" lang="ja-JP" altLang="en-US" smtClean="0"/>
              <a:t>8/28/15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1BE82-5E9F-3942-A710-390368A3EA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814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1BE82-5E9F-3942-A710-390368A3EA4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264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641" y="13299379"/>
            <a:ext cx="25733931" cy="917676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282" y="24259963"/>
            <a:ext cx="21192649" cy="109407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0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1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95D4-A71A-8140-B47D-F3F3C2DCAFB9}" type="datetimeFigureOut">
              <a:rPr kumimoji="1" lang="ja-JP" altLang="en-US" smtClean="0"/>
              <a:t>8/28/15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0002-B0A5-104D-A028-713943ED4D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704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95D4-A71A-8140-B47D-F3F3C2DCAFB9}" type="datetimeFigureOut">
              <a:rPr kumimoji="1" lang="ja-JP" altLang="en-US" smtClean="0"/>
              <a:t>8/28/15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0002-B0A5-104D-A028-713943ED4D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275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1949529" y="1714456"/>
            <a:ext cx="6811923" cy="3652868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513761" y="1714456"/>
            <a:ext cx="19931182" cy="3652868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95D4-A71A-8140-B47D-F3F3C2DCAFB9}" type="datetimeFigureOut">
              <a:rPr kumimoji="1" lang="ja-JP" altLang="en-US" smtClean="0"/>
              <a:t>8/28/15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0002-B0A5-104D-A028-713943ED4D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6692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95D4-A71A-8140-B47D-F3F3C2DCAFB9}" type="datetimeFigureOut">
              <a:rPr kumimoji="1" lang="ja-JP" altLang="en-US" smtClean="0"/>
              <a:t>8/28/15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0002-B0A5-104D-A028-713943ED4D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594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533" y="27510485"/>
            <a:ext cx="25733931" cy="850287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533" y="18145428"/>
            <a:ext cx="25733931" cy="9365056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17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339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50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67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084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01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18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35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95D4-A71A-8140-B47D-F3F3C2DCAFB9}" type="datetimeFigureOut">
              <a:rPr kumimoji="1" lang="ja-JP" altLang="en-US" smtClean="0"/>
              <a:t>8/28/15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0002-B0A5-104D-A028-713943ED4D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21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513761" y="9989400"/>
            <a:ext cx="13371552" cy="28253743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389900" y="9989400"/>
            <a:ext cx="13371552" cy="28253743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95D4-A71A-8140-B47D-F3F3C2DCAFB9}" type="datetimeFigureOut">
              <a:rPr kumimoji="1" lang="ja-JP" altLang="en-US" smtClean="0"/>
              <a:t>8/28/15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0002-B0A5-104D-A028-713943ED4D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8988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761" y="9583085"/>
            <a:ext cx="13376810" cy="3993774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170" indent="0">
              <a:buNone/>
              <a:defRPr sz="9100" b="1"/>
            </a:lvl2pPr>
            <a:lvl3pPr marL="4176339" indent="0">
              <a:buNone/>
              <a:defRPr sz="8200" b="1"/>
            </a:lvl3pPr>
            <a:lvl4pPr marL="6264509" indent="0">
              <a:buNone/>
              <a:defRPr sz="7300" b="1"/>
            </a:lvl4pPr>
            <a:lvl5pPr marL="8352678" indent="0">
              <a:buNone/>
              <a:defRPr sz="7300" b="1"/>
            </a:lvl5pPr>
            <a:lvl6pPr marL="10440848" indent="0">
              <a:buNone/>
              <a:defRPr sz="7300" b="1"/>
            </a:lvl6pPr>
            <a:lvl7pPr marL="12529017" indent="0">
              <a:buNone/>
              <a:defRPr sz="7300" b="1"/>
            </a:lvl7pPr>
            <a:lvl8pPr marL="14617187" indent="0">
              <a:buNone/>
              <a:defRPr sz="7300" b="1"/>
            </a:lvl8pPr>
            <a:lvl9pPr marL="16705356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761" y="13576859"/>
            <a:ext cx="13376810" cy="24666281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79389" y="9583085"/>
            <a:ext cx="13382065" cy="3993774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170" indent="0">
              <a:buNone/>
              <a:defRPr sz="9100" b="1"/>
            </a:lvl2pPr>
            <a:lvl3pPr marL="4176339" indent="0">
              <a:buNone/>
              <a:defRPr sz="8200" b="1"/>
            </a:lvl3pPr>
            <a:lvl4pPr marL="6264509" indent="0">
              <a:buNone/>
              <a:defRPr sz="7300" b="1"/>
            </a:lvl4pPr>
            <a:lvl5pPr marL="8352678" indent="0">
              <a:buNone/>
              <a:defRPr sz="7300" b="1"/>
            </a:lvl5pPr>
            <a:lvl6pPr marL="10440848" indent="0">
              <a:buNone/>
              <a:defRPr sz="7300" b="1"/>
            </a:lvl6pPr>
            <a:lvl7pPr marL="12529017" indent="0">
              <a:buNone/>
              <a:defRPr sz="7300" b="1"/>
            </a:lvl7pPr>
            <a:lvl8pPr marL="14617187" indent="0">
              <a:buNone/>
              <a:defRPr sz="7300" b="1"/>
            </a:lvl8pPr>
            <a:lvl9pPr marL="16705356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79389" y="13576859"/>
            <a:ext cx="13382065" cy="24666281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95D4-A71A-8140-B47D-F3F3C2DCAFB9}" type="datetimeFigureOut">
              <a:rPr kumimoji="1" lang="ja-JP" altLang="en-US" smtClean="0"/>
              <a:t>8/28/15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0002-B0A5-104D-A028-713943ED4D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775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95D4-A71A-8140-B47D-F3F3C2DCAFB9}" type="datetimeFigureOut">
              <a:rPr kumimoji="1" lang="ja-JP" altLang="en-US" smtClean="0"/>
              <a:t>8/28/15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0002-B0A5-104D-A028-713943ED4D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68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95D4-A71A-8140-B47D-F3F3C2DCAFB9}" type="datetimeFigureOut">
              <a:rPr kumimoji="1" lang="ja-JP" altLang="en-US" smtClean="0"/>
              <a:t>8/28/15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0002-B0A5-104D-A028-713943ED4D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627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763" y="1704540"/>
            <a:ext cx="9960336" cy="7254205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6767" y="1704543"/>
            <a:ext cx="16924685" cy="3653860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3763" y="8958748"/>
            <a:ext cx="9960336" cy="29284395"/>
          </a:xfrm>
        </p:spPr>
        <p:txBody>
          <a:bodyPr/>
          <a:lstStyle>
            <a:lvl1pPr marL="0" indent="0">
              <a:buNone/>
              <a:defRPr sz="6400"/>
            </a:lvl1pPr>
            <a:lvl2pPr marL="2088170" indent="0">
              <a:buNone/>
              <a:defRPr sz="5500"/>
            </a:lvl2pPr>
            <a:lvl3pPr marL="4176339" indent="0">
              <a:buNone/>
              <a:defRPr sz="4600"/>
            </a:lvl3pPr>
            <a:lvl4pPr marL="6264509" indent="0">
              <a:buNone/>
              <a:defRPr sz="4100"/>
            </a:lvl4pPr>
            <a:lvl5pPr marL="8352678" indent="0">
              <a:buNone/>
              <a:defRPr sz="4100"/>
            </a:lvl5pPr>
            <a:lvl6pPr marL="10440848" indent="0">
              <a:buNone/>
              <a:defRPr sz="4100"/>
            </a:lvl6pPr>
            <a:lvl7pPr marL="12529017" indent="0">
              <a:buNone/>
              <a:defRPr sz="4100"/>
            </a:lvl7pPr>
            <a:lvl8pPr marL="14617187" indent="0">
              <a:buNone/>
              <a:defRPr sz="4100"/>
            </a:lvl8pPr>
            <a:lvl9pPr marL="16705356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95D4-A71A-8140-B47D-F3F3C2DCAFB9}" type="datetimeFigureOut">
              <a:rPr kumimoji="1" lang="ja-JP" altLang="en-US" smtClean="0"/>
              <a:t>8/28/15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0002-B0A5-104D-A028-713943ED4D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965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4154" y="29968190"/>
            <a:ext cx="18165128" cy="3537914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4154" y="3825305"/>
            <a:ext cx="18165128" cy="25687020"/>
          </a:xfrm>
        </p:spPr>
        <p:txBody>
          <a:bodyPr/>
          <a:lstStyle>
            <a:lvl1pPr marL="0" indent="0">
              <a:buNone/>
              <a:defRPr sz="14600"/>
            </a:lvl1pPr>
            <a:lvl2pPr marL="2088170" indent="0">
              <a:buNone/>
              <a:defRPr sz="12800"/>
            </a:lvl2pPr>
            <a:lvl3pPr marL="4176339" indent="0">
              <a:buNone/>
              <a:defRPr sz="11000"/>
            </a:lvl3pPr>
            <a:lvl4pPr marL="6264509" indent="0">
              <a:buNone/>
              <a:defRPr sz="9100"/>
            </a:lvl4pPr>
            <a:lvl5pPr marL="8352678" indent="0">
              <a:buNone/>
              <a:defRPr sz="9100"/>
            </a:lvl5pPr>
            <a:lvl6pPr marL="10440848" indent="0">
              <a:buNone/>
              <a:defRPr sz="9100"/>
            </a:lvl6pPr>
            <a:lvl7pPr marL="12529017" indent="0">
              <a:buNone/>
              <a:defRPr sz="9100"/>
            </a:lvl7pPr>
            <a:lvl8pPr marL="14617187" indent="0">
              <a:buNone/>
              <a:defRPr sz="9100"/>
            </a:lvl8pPr>
            <a:lvl9pPr marL="16705356" indent="0">
              <a:buNone/>
              <a:defRPr sz="9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4154" y="33506104"/>
            <a:ext cx="18165128" cy="5024426"/>
          </a:xfrm>
        </p:spPr>
        <p:txBody>
          <a:bodyPr/>
          <a:lstStyle>
            <a:lvl1pPr marL="0" indent="0">
              <a:buNone/>
              <a:defRPr sz="6400"/>
            </a:lvl1pPr>
            <a:lvl2pPr marL="2088170" indent="0">
              <a:buNone/>
              <a:defRPr sz="5500"/>
            </a:lvl2pPr>
            <a:lvl3pPr marL="4176339" indent="0">
              <a:buNone/>
              <a:defRPr sz="4600"/>
            </a:lvl3pPr>
            <a:lvl4pPr marL="6264509" indent="0">
              <a:buNone/>
              <a:defRPr sz="4100"/>
            </a:lvl4pPr>
            <a:lvl5pPr marL="8352678" indent="0">
              <a:buNone/>
              <a:defRPr sz="4100"/>
            </a:lvl5pPr>
            <a:lvl6pPr marL="10440848" indent="0">
              <a:buNone/>
              <a:defRPr sz="4100"/>
            </a:lvl6pPr>
            <a:lvl7pPr marL="12529017" indent="0">
              <a:buNone/>
              <a:defRPr sz="4100"/>
            </a:lvl7pPr>
            <a:lvl8pPr marL="14617187" indent="0">
              <a:buNone/>
              <a:defRPr sz="4100"/>
            </a:lvl8pPr>
            <a:lvl9pPr marL="16705356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95D4-A71A-8140-B47D-F3F3C2DCAFB9}" type="datetimeFigureOut">
              <a:rPr kumimoji="1" lang="ja-JP" altLang="en-US" smtClean="0"/>
              <a:t>8/28/15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D0002-B0A5-104D-A028-713943ED4D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3023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761" y="1714453"/>
            <a:ext cx="27247692" cy="7135283"/>
          </a:xfrm>
          <a:prstGeom prst="rect">
            <a:avLst/>
          </a:prstGeom>
        </p:spPr>
        <p:txBody>
          <a:bodyPr vert="horz" lIns="417634" tIns="208817" rIns="417634" bIns="208817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761" y="9989400"/>
            <a:ext cx="27247692" cy="28253743"/>
          </a:xfrm>
          <a:prstGeom prst="rect">
            <a:avLst/>
          </a:prstGeom>
        </p:spPr>
        <p:txBody>
          <a:bodyPr vert="horz" lIns="417634" tIns="208817" rIns="417634" bIns="208817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761" y="39680106"/>
            <a:ext cx="7064216" cy="2279327"/>
          </a:xfrm>
          <a:prstGeom prst="rect">
            <a:avLst/>
          </a:prstGeom>
        </p:spPr>
        <p:txBody>
          <a:bodyPr vert="horz" lIns="417634" tIns="208817" rIns="417634" bIns="208817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C95D4-A71A-8140-B47D-F3F3C2DCAFB9}" type="datetimeFigureOut">
              <a:rPr kumimoji="1" lang="ja-JP" altLang="en-US" smtClean="0"/>
              <a:t>8/28/15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4031" y="39680106"/>
            <a:ext cx="9587151" cy="2279327"/>
          </a:xfrm>
          <a:prstGeom prst="rect">
            <a:avLst/>
          </a:prstGeom>
        </p:spPr>
        <p:txBody>
          <a:bodyPr vert="horz" lIns="417634" tIns="208817" rIns="417634" bIns="208817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697236" y="39680106"/>
            <a:ext cx="7064216" cy="2279327"/>
          </a:xfrm>
          <a:prstGeom prst="rect">
            <a:avLst/>
          </a:prstGeom>
        </p:spPr>
        <p:txBody>
          <a:bodyPr vert="horz" lIns="417634" tIns="208817" rIns="417634" bIns="208817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D0002-B0A5-104D-A028-713943ED4D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336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88170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27" indent="-1566127" algn="l" defTabSz="2088170" rtl="0" eaLnBrk="1" latinLnBrk="0" hangingPunct="1">
        <a:spcBef>
          <a:spcPct val="20000"/>
        </a:spcBef>
        <a:buFont typeface="Arial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276" indent="-1305106" algn="l" defTabSz="2088170" rtl="0" eaLnBrk="1" latinLnBrk="0" hangingPunct="1">
        <a:spcBef>
          <a:spcPct val="20000"/>
        </a:spcBef>
        <a:buFont typeface="Arial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424" indent="-1044085" algn="l" defTabSz="2088170" rtl="0" eaLnBrk="1" latinLnBrk="0" hangingPunct="1">
        <a:spcBef>
          <a:spcPct val="20000"/>
        </a:spcBef>
        <a:buFont typeface="Arial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593" indent="-1044085" algn="l" defTabSz="2088170" rtl="0" eaLnBrk="1" latinLnBrk="0" hangingPunct="1">
        <a:spcBef>
          <a:spcPct val="20000"/>
        </a:spcBef>
        <a:buFont typeface="Arial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763" indent="-1044085" algn="l" defTabSz="2088170" rtl="0" eaLnBrk="1" latinLnBrk="0" hangingPunct="1">
        <a:spcBef>
          <a:spcPct val="20000"/>
        </a:spcBef>
        <a:buFont typeface="Arial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4933" indent="-1044085" algn="l" defTabSz="2088170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102" indent="-1044085" algn="l" defTabSz="2088170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272" indent="-1044085" algn="l" defTabSz="2088170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441" indent="-1044085" algn="l" defTabSz="2088170" rtl="0" eaLnBrk="1" latinLnBrk="0" hangingPunct="1">
        <a:spcBef>
          <a:spcPct val="20000"/>
        </a:spcBef>
        <a:buFont typeface="Arial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70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339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509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678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848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017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187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356" algn="l" defTabSz="2088170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chart" Target="../charts/chart1.xml"/><Relationship Id="rId5" Type="http://schemas.openxmlformats.org/officeDocument/2006/relationships/chart" Target="../charts/chart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L 字 45"/>
          <p:cNvSpPr/>
          <p:nvPr/>
        </p:nvSpPr>
        <p:spPr>
          <a:xfrm flipH="1">
            <a:off x="16216307" y="36959578"/>
            <a:ext cx="13033377" cy="5309474"/>
          </a:xfrm>
          <a:prstGeom prst="corner">
            <a:avLst>
              <a:gd name="adj1" fmla="val 86171"/>
              <a:gd name="adj2" fmla="val 91769"/>
            </a:avLst>
          </a:prstGeom>
          <a:noFill/>
          <a:ln w="63500">
            <a:solidFill>
              <a:srgbClr val="99CC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L 字 42"/>
          <p:cNvSpPr/>
          <p:nvPr/>
        </p:nvSpPr>
        <p:spPr>
          <a:xfrm flipH="1">
            <a:off x="1166812" y="20165496"/>
            <a:ext cx="13661704" cy="10817418"/>
          </a:xfrm>
          <a:prstGeom prst="corner">
            <a:avLst>
              <a:gd name="adj1" fmla="val 88951"/>
              <a:gd name="adj2" fmla="val 85811"/>
            </a:avLst>
          </a:prstGeom>
          <a:noFill/>
          <a:ln w="63500">
            <a:solidFill>
              <a:srgbClr val="33333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L 字 44"/>
          <p:cNvSpPr/>
          <p:nvPr/>
        </p:nvSpPr>
        <p:spPr>
          <a:xfrm flipH="1">
            <a:off x="16223621" y="25942355"/>
            <a:ext cx="13033376" cy="9797344"/>
          </a:xfrm>
          <a:prstGeom prst="corner">
            <a:avLst>
              <a:gd name="adj1" fmla="val 103482"/>
              <a:gd name="adj2" fmla="val 80019"/>
            </a:avLst>
          </a:prstGeom>
          <a:solidFill>
            <a:srgbClr val="FFFFFF"/>
          </a:solidFill>
          <a:ln w="63500">
            <a:solidFill>
              <a:srgbClr val="FFCA2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L 字 2"/>
          <p:cNvSpPr/>
          <p:nvPr/>
        </p:nvSpPr>
        <p:spPr>
          <a:xfrm flipH="1">
            <a:off x="1166812" y="3503450"/>
            <a:ext cx="13661705" cy="16067499"/>
          </a:xfrm>
          <a:prstGeom prst="corner">
            <a:avLst>
              <a:gd name="adj1" fmla="val 107913"/>
              <a:gd name="adj2" fmla="val 71590"/>
            </a:avLst>
          </a:prstGeom>
          <a:noFill/>
          <a:ln w="63500" cmpd="sng">
            <a:solidFill>
              <a:srgbClr val="26C6DA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>
              <a:solidFill>
                <a:srgbClr val="80808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77508" y="-614926"/>
            <a:ext cx="29120197" cy="3154680"/>
          </a:xfrm>
        </p:spPr>
        <p:txBody>
          <a:bodyPr>
            <a:noAutofit/>
          </a:bodyPr>
          <a:lstStyle/>
          <a:p>
            <a:r>
              <a:rPr kumimoji="1" lang="en-US" altLang="ja-JP" sz="6000" b="1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Secure IDS Offloading</a:t>
            </a:r>
            <a:r>
              <a:rPr kumimoji="1" lang="en-US" altLang="ja-JP" sz="6000" b="1" baseline="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with Nested Virtualization in Untrusted Clouds</a:t>
            </a:r>
            <a:endParaRPr kumimoji="1" lang="ja-JP" altLang="en-US" sz="6000" b="1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1166813" y="1675658"/>
            <a:ext cx="28011437" cy="54076"/>
          </a:xfrm>
          <a:prstGeom prst="line">
            <a:avLst/>
          </a:prstGeom>
          <a:ln w="381000">
            <a:solidFill>
              <a:srgbClr val="26C6D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3684746" y="1924781"/>
            <a:ext cx="22905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err="1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Shouhei</a:t>
            </a:r>
            <a:r>
              <a:rPr kumimoji="1" lang="en-US" altLang="ja-JP" sz="4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Miyama and Kenichi </a:t>
            </a:r>
            <a:r>
              <a:rPr lang="en-US" altLang="ja-JP" sz="48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Kourai (Kyushu institute of </a:t>
            </a:r>
            <a:r>
              <a:rPr lang="en-US" altLang="ja-JP" sz="4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Technology) </a:t>
            </a:r>
            <a:endParaRPr kumimoji="1" lang="ja-JP" altLang="en-US" sz="48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3399" y="3172263"/>
            <a:ext cx="11880000" cy="2700000"/>
          </a:xfrm>
          <a:prstGeom prst="rect">
            <a:avLst/>
          </a:prstGeom>
          <a:solidFill>
            <a:srgbClr val="26C6DA"/>
          </a:solidFill>
        </p:spPr>
        <p:txBody>
          <a:bodyPr wrap="square" rtlCol="0">
            <a:spAutoFit/>
          </a:bodyPr>
          <a:lstStyle/>
          <a:p>
            <a:r>
              <a:rPr lang="en-US" altLang="ja-JP" sz="17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O1</a:t>
            </a:r>
            <a:r>
              <a:rPr lang="en-US" altLang="ja-JP" sz="8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Background</a:t>
            </a:r>
            <a:endParaRPr kumimoji="1" lang="ja-JP" altLang="en-US" sz="8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0867073" y="4383989"/>
            <a:ext cx="693580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8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V-Met</a:t>
            </a:r>
            <a:endParaRPr kumimoji="1" lang="ja-JP" altLang="en-US" sz="8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49984" y="5780114"/>
            <a:ext cx="50996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IDS Offloading</a:t>
            </a:r>
            <a:endParaRPr kumimoji="1" lang="ja-JP" altLang="en-US" sz="54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-25163132" y="-774229"/>
            <a:ext cx="843425" cy="1683596"/>
          </a:xfrm>
          <a:prstGeom prst="rect">
            <a:avLst/>
          </a:prstGeom>
          <a:noFill/>
        </p:spPr>
        <p:txBody>
          <a:bodyPr wrap="none" lIns="417634" tIns="208817" rIns="417634" bIns="208817" rtlCol="0">
            <a:spAutoFit/>
          </a:bodyPr>
          <a:lstStyle/>
          <a:p>
            <a:endParaRPr kumimoji="1" lang="ja-JP" altLang="en-US"/>
          </a:p>
        </p:txBody>
      </p:sp>
      <p:sp>
        <p:nvSpPr>
          <p:cNvPr id="66" name="正方形/長方形 65"/>
          <p:cNvSpPr/>
          <p:nvPr/>
        </p:nvSpPr>
        <p:spPr>
          <a:xfrm>
            <a:off x="3612169" y="9153626"/>
            <a:ext cx="2043338" cy="18000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634" tIns="208817" rIns="417634" bIns="208817" rtlCol="0" anchor="ctr"/>
          <a:lstStyle/>
          <a:p>
            <a:pPr algn="ctr"/>
            <a:endParaRPr lang="ja-JP" altLang="en-US" sz="114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6229068" y="10890414"/>
            <a:ext cx="2098930" cy="852600"/>
          </a:xfrm>
          <a:prstGeom prst="rect">
            <a:avLst/>
          </a:prstGeom>
          <a:noFill/>
        </p:spPr>
        <p:txBody>
          <a:bodyPr wrap="square" lIns="417634" tIns="208817" rIns="417634" bIns="208817" rtlCol="0">
            <a:spAutoFit/>
          </a:bodyPr>
          <a:lstStyle/>
          <a:p>
            <a:r>
              <a:rPr lang="en-US" altLang="ja-JP" sz="28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offload</a:t>
            </a:r>
            <a:endParaRPr lang="ja-JP" altLang="en-US" sz="28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1829553" y="8645948"/>
            <a:ext cx="2297477" cy="852600"/>
          </a:xfrm>
          <a:prstGeom prst="rect">
            <a:avLst/>
          </a:prstGeom>
          <a:noFill/>
        </p:spPr>
        <p:txBody>
          <a:bodyPr wrap="none" lIns="417634" tIns="208817" rIns="417634" bIns="208817" rtlCol="0">
            <a:spAutoFit/>
          </a:bodyPr>
          <a:lstStyle/>
          <a:p>
            <a:pPr algn="ctr"/>
            <a:r>
              <a:rPr lang="en-US" altLang="ja-JP" sz="28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ttacker</a:t>
            </a:r>
            <a:endParaRPr kumimoji="1" lang="ja-JP" altLang="en-US" sz="28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3910389" y="9685638"/>
            <a:ext cx="1484626" cy="852600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417634" tIns="208817" rIns="417634" bIns="208817" rtlCol="0">
            <a:spAutoFit/>
          </a:bodyPr>
          <a:lstStyle/>
          <a:p>
            <a:pPr algn="just"/>
            <a:r>
              <a:rPr lang="en-US" altLang="ja-JP" sz="280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IDS</a:t>
            </a:r>
            <a:endParaRPr lang="ja-JP" altLang="en-US" sz="2800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コンテンツ プレースホルダー 2"/>
          <p:cNvSpPr txBox="1">
            <a:spLocks/>
          </p:cNvSpPr>
          <p:nvPr/>
        </p:nvSpPr>
        <p:spPr>
          <a:xfrm>
            <a:off x="-52410824" y="-54498"/>
            <a:ext cx="27247692" cy="28253743"/>
          </a:xfrm>
          <a:prstGeom prst="rect">
            <a:avLst/>
          </a:prstGeom>
        </p:spPr>
        <p:txBody>
          <a:bodyPr vert="horz" lIns="417634" tIns="208817" rIns="417634" bIns="208817" rtlCol="0">
            <a:normAutofit/>
          </a:bodyPr>
          <a:lstStyle>
            <a:lvl1pPr marL="0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kumimoji="1" sz="1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088170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kumimoji="1"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76339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kumimoji="1" sz="1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264509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kumimoji="1"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352678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kumimoji="1"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440848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kumimoji="1"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529017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kumimoji="1"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617187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kumimoji="1"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705356" indent="0" algn="ctr" defTabSz="2088170" rtl="0" eaLnBrk="1" latinLnBrk="0" hangingPunct="1">
              <a:spcBef>
                <a:spcPct val="20000"/>
              </a:spcBef>
              <a:buFont typeface="Arial"/>
              <a:buNone/>
              <a:defRPr kumimoji="1"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>
              <a:solidFill>
                <a:srgbClr val="000000"/>
              </a:solidFill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1442112" y="12034516"/>
            <a:ext cx="119050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IDS Offloading in </a:t>
            </a:r>
            <a:r>
              <a:rPr lang="en-US" altLang="ja-JP" sz="54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U</a:t>
            </a:r>
            <a:r>
              <a:rPr kumimoji="1" lang="en-US" altLang="ja-JP" sz="54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ntrusted </a:t>
            </a:r>
            <a:r>
              <a:rPr lang="en-US" altLang="ja-JP" sz="54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kumimoji="1" lang="en-US" altLang="ja-JP" sz="54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louds</a:t>
            </a:r>
            <a:endParaRPr kumimoji="1" lang="ja-JP" altLang="en-US" sz="54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6" name="コンテンツ プレースホルダー 2"/>
          <p:cNvSpPr txBox="1">
            <a:spLocks/>
          </p:cNvSpPr>
          <p:nvPr/>
        </p:nvSpPr>
        <p:spPr>
          <a:xfrm>
            <a:off x="1166813" y="13078671"/>
            <a:ext cx="13661703" cy="2782564"/>
          </a:xfrm>
          <a:prstGeom prst="rect">
            <a:avLst/>
          </a:prstGeom>
        </p:spPr>
        <p:txBody>
          <a:bodyPr vert="horz" lIns="417634" tIns="208817" rIns="417634" bIns="208817" rtlCol="0">
            <a:noAutofit/>
          </a:bodyPr>
          <a:lstStyle>
            <a:lvl1pPr marL="1566127" indent="-1566127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1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93276" indent="-1305106" algn="l" defTabSz="2088170" rtl="0" eaLnBrk="1" latinLnBrk="0" hangingPunct="1">
              <a:spcBef>
                <a:spcPct val="20000"/>
              </a:spcBef>
              <a:buFont typeface="Arial"/>
              <a:buChar char="–"/>
              <a:defRPr kumimoji="1" sz="1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20424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08593" indent="-1044085" algn="l" defTabSz="2088170" rtl="0" eaLnBrk="1" latinLnBrk="0" hangingPunct="1">
              <a:spcBef>
                <a:spcPct val="20000"/>
              </a:spcBef>
              <a:buFont typeface="Arial"/>
              <a:buChar char="–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96763" indent="-1044085" algn="l" defTabSz="2088170" rtl="0" eaLnBrk="1" latinLnBrk="0" hangingPunct="1">
              <a:spcBef>
                <a:spcPct val="20000"/>
              </a:spcBef>
              <a:buFont typeface="Arial"/>
              <a:buChar char="»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84933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3102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61272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9441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indent="-360000"/>
            <a:r>
              <a:rPr lang="en-US" altLang="ja-JP" sz="36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Cloud admins are not always trustworthy</a:t>
            </a:r>
          </a:p>
          <a:p>
            <a:pPr marL="712788" lvl="1" indent="-358775"/>
            <a:r>
              <a:rPr lang="en-US" altLang="ja-JP" sz="32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They may mount insider attacks</a:t>
            </a:r>
            <a:endParaRPr lang="en-US" altLang="ja-JP" sz="32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0000" indent="-360000"/>
            <a:r>
              <a:rPr lang="en-US" altLang="ja-JP" sz="36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It is </a:t>
            </a:r>
            <a:r>
              <a:rPr lang="en-US" altLang="ja-JP" sz="36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difficult </a:t>
            </a:r>
            <a:r>
              <a:rPr lang="en-US" altLang="ja-JP" sz="36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to </a:t>
            </a:r>
            <a:r>
              <a:rPr lang="en-US" altLang="ja-JP" sz="36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guarantee the security </a:t>
            </a:r>
            <a:r>
              <a:rPr lang="en-US" altLang="ja-JP" sz="36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of IDS </a:t>
            </a:r>
            <a:r>
              <a:rPr lang="en-US" altLang="ja-JP" sz="36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offloading</a:t>
            </a:r>
          </a:p>
          <a:p>
            <a:pPr marL="712788" lvl="1" indent="-358775"/>
            <a:r>
              <a:rPr lang="en-US" altLang="ja-JP" sz="32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Cloud admins can easily disable offloaded IDSes</a:t>
            </a:r>
            <a:endParaRPr lang="en-US" altLang="ja-JP" sz="32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0000" indent="-360000"/>
            <a:endParaRPr lang="en-US" altLang="ja-JP" sz="3600" dirty="0" smtClean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87149" lvl="1" indent="-360000"/>
            <a:endParaRPr lang="en-US" altLang="ja-JP" sz="1100" dirty="0" smtClean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7" name="コンテンツ プレースホルダー 2"/>
          <p:cNvSpPr txBox="1">
            <a:spLocks/>
          </p:cNvSpPr>
          <p:nvPr/>
        </p:nvSpPr>
        <p:spPr>
          <a:xfrm>
            <a:off x="-33307010" y="7885115"/>
            <a:ext cx="7624464" cy="4431232"/>
          </a:xfrm>
          <a:prstGeom prst="rect">
            <a:avLst/>
          </a:prstGeom>
        </p:spPr>
        <p:txBody>
          <a:bodyPr vert="horz" lIns="417634" tIns="208817" rIns="417634" bIns="208817" rtlCol="0">
            <a:normAutofit/>
          </a:bodyPr>
          <a:lstStyle>
            <a:lvl1pPr marL="1566127" indent="-1566127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1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93276" indent="-1305106" algn="l" defTabSz="2088170" rtl="0" eaLnBrk="1" latinLnBrk="0" hangingPunct="1">
              <a:spcBef>
                <a:spcPct val="20000"/>
              </a:spcBef>
              <a:buFont typeface="Arial"/>
              <a:buChar char="–"/>
              <a:defRPr kumimoji="1" sz="1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20424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08593" indent="-1044085" algn="l" defTabSz="2088170" rtl="0" eaLnBrk="1" latinLnBrk="0" hangingPunct="1">
              <a:spcBef>
                <a:spcPct val="20000"/>
              </a:spcBef>
              <a:buFont typeface="Arial"/>
              <a:buChar char="–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96763" indent="-1044085" algn="l" defTabSz="2088170" rtl="0" eaLnBrk="1" latinLnBrk="0" hangingPunct="1">
              <a:spcBef>
                <a:spcPct val="20000"/>
              </a:spcBef>
              <a:buFont typeface="Arial"/>
              <a:buChar char="»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84933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3102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61272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9441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indent="360000"/>
            <a:r>
              <a:rPr lang="en-US" altLang="ja-JP" sz="2800" dirty="0" smtClean="0"/>
              <a:t>template</a:t>
            </a:r>
            <a:endParaRPr lang="ja-JP" altLang="en-US" sz="2800" dirty="0"/>
          </a:p>
        </p:txBody>
      </p:sp>
      <p:sp>
        <p:nvSpPr>
          <p:cNvPr id="99" name="コンテンツ プレースホルダー 2"/>
          <p:cNvSpPr txBox="1">
            <a:spLocks/>
          </p:cNvSpPr>
          <p:nvPr/>
        </p:nvSpPr>
        <p:spPr>
          <a:xfrm>
            <a:off x="1166813" y="6622862"/>
            <a:ext cx="13661703" cy="2080829"/>
          </a:xfrm>
          <a:prstGeom prst="rect">
            <a:avLst/>
          </a:prstGeom>
        </p:spPr>
        <p:txBody>
          <a:bodyPr vert="horz" lIns="417634" tIns="208817" rIns="417634" bIns="208817" rtlCol="0">
            <a:noAutofit/>
          </a:bodyPr>
          <a:lstStyle>
            <a:lvl1pPr marL="1566127" indent="-1566127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1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93276" indent="-1305106" algn="l" defTabSz="2088170" rtl="0" eaLnBrk="1" latinLnBrk="0" hangingPunct="1">
              <a:spcBef>
                <a:spcPct val="20000"/>
              </a:spcBef>
              <a:buFont typeface="Arial"/>
              <a:buChar char="–"/>
              <a:defRPr kumimoji="1" sz="1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20424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08593" indent="-1044085" algn="l" defTabSz="2088170" rtl="0" eaLnBrk="1" latinLnBrk="0" hangingPunct="1">
              <a:spcBef>
                <a:spcPct val="20000"/>
              </a:spcBef>
              <a:buFont typeface="Arial"/>
              <a:buChar char="–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96763" indent="-1044085" algn="l" defTabSz="2088170" rtl="0" eaLnBrk="1" latinLnBrk="0" hangingPunct="1">
              <a:spcBef>
                <a:spcPct val="20000"/>
              </a:spcBef>
              <a:buFont typeface="Arial"/>
              <a:buChar char="»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84933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3102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61272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9441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indent="-360000"/>
            <a:r>
              <a:rPr lang="en-US" altLang="ja-JP" sz="36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Run intrusion detection systems (IDSes) outside VMs</a:t>
            </a:r>
          </a:p>
          <a:p>
            <a:pPr marL="992188" lvl="1" indent="-358775"/>
            <a:r>
              <a:rPr lang="en-US" altLang="ja-JP" sz="32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Monitor the internals of VMs using VM introspection</a:t>
            </a:r>
          </a:p>
          <a:p>
            <a:pPr marL="992188" lvl="1" indent="-358775"/>
            <a:r>
              <a:rPr lang="en-US" altLang="ja-JP" sz="32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Prevent IDSes from being disabled by attackers</a:t>
            </a:r>
          </a:p>
        </p:txBody>
      </p:sp>
      <p:sp>
        <p:nvSpPr>
          <p:cNvPr id="104" name="正方形/長方形 103"/>
          <p:cNvSpPr/>
          <p:nvPr/>
        </p:nvSpPr>
        <p:spPr>
          <a:xfrm>
            <a:off x="8656886" y="9149089"/>
            <a:ext cx="2043338" cy="18000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634" tIns="208817" rIns="417634" bIns="208817" rtlCol="0" anchor="ctr"/>
          <a:lstStyle/>
          <a:p>
            <a:pPr algn="ctr"/>
            <a:endParaRPr lang="ja-JP" altLang="en-US" sz="114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8920173" y="9655281"/>
            <a:ext cx="1484626" cy="852600"/>
          </a:xfrm>
          <a:prstGeom prst="rect">
            <a:avLst/>
          </a:prstGeom>
          <a:solidFill>
            <a:srgbClr val="808080"/>
          </a:solidFill>
          <a:ln w="38100">
            <a:solidFill>
              <a:schemeClr val="tx1"/>
            </a:solidFill>
            <a:prstDash val="dash"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417634" tIns="208817" rIns="417634" bIns="208817" rtlCol="0">
            <a:spAutoFit/>
          </a:bodyPr>
          <a:lstStyle/>
          <a:p>
            <a:pPr algn="just"/>
            <a:r>
              <a:rPr lang="en-US" altLang="ja-JP" sz="280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IDS</a:t>
            </a:r>
            <a:endParaRPr lang="ja-JP" altLang="en-US" sz="2800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6" name="上カーブ矢印 75"/>
          <p:cNvSpPr/>
          <p:nvPr/>
        </p:nvSpPr>
        <p:spPr>
          <a:xfrm flipH="1">
            <a:off x="4371382" y="10556712"/>
            <a:ext cx="5649498" cy="1071233"/>
          </a:xfrm>
          <a:prstGeom prst="curvedUpArrow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17634" tIns="208817" rIns="417634" bIns="208817"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5" name="図 104" descr="annonymou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6336" y="9369092"/>
            <a:ext cx="1363304" cy="1365088"/>
          </a:xfrm>
          <a:prstGeom prst="rect">
            <a:avLst/>
          </a:prstGeom>
        </p:spPr>
      </p:pic>
      <p:cxnSp>
        <p:nvCxnSpPr>
          <p:cNvPr id="25" name="直線矢印コネクタ 24"/>
          <p:cNvCxnSpPr>
            <a:stCxn id="105" idx="1"/>
            <a:endCxn id="104" idx="3"/>
          </p:cNvCxnSpPr>
          <p:nvPr/>
        </p:nvCxnSpPr>
        <p:spPr>
          <a:xfrm flipH="1" flipV="1">
            <a:off x="10700224" y="10049089"/>
            <a:ext cx="1576112" cy="254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コンテンツ プレースホルダー 2"/>
          <p:cNvSpPr txBox="1">
            <a:spLocks/>
          </p:cNvSpPr>
          <p:nvPr/>
        </p:nvSpPr>
        <p:spPr>
          <a:xfrm>
            <a:off x="1137755" y="22701994"/>
            <a:ext cx="13661703" cy="3706025"/>
          </a:xfrm>
          <a:prstGeom prst="rect">
            <a:avLst/>
          </a:prstGeom>
        </p:spPr>
        <p:txBody>
          <a:bodyPr vert="horz" lIns="417634" tIns="208817" rIns="417634" bIns="208817" rtlCol="0">
            <a:noAutofit/>
          </a:bodyPr>
          <a:lstStyle>
            <a:lvl1pPr marL="1566127" indent="-1566127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1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93276" indent="-1305106" algn="l" defTabSz="2088170" rtl="0" eaLnBrk="1" latinLnBrk="0" hangingPunct="1">
              <a:spcBef>
                <a:spcPct val="20000"/>
              </a:spcBef>
              <a:buFont typeface="Arial"/>
              <a:buChar char="–"/>
              <a:defRPr kumimoji="1" sz="1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20424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08593" indent="-1044085" algn="l" defTabSz="2088170" rtl="0" eaLnBrk="1" latinLnBrk="0" hangingPunct="1">
              <a:spcBef>
                <a:spcPct val="20000"/>
              </a:spcBef>
              <a:buFont typeface="Arial"/>
              <a:buChar char="–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96763" indent="-1044085" algn="l" defTabSz="2088170" rtl="0" eaLnBrk="1" latinLnBrk="0" hangingPunct="1">
              <a:spcBef>
                <a:spcPct val="20000"/>
              </a:spcBef>
              <a:buFont typeface="Arial"/>
              <a:buChar char="»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84933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3102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61272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9441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indent="-360000"/>
            <a:r>
              <a:rPr lang="en-US" altLang="ja-JP" sz="36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Assume the trusted hypervisor</a:t>
            </a:r>
            <a:endParaRPr lang="en-US" altLang="ja-JP" sz="36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712788" lvl="1" indent="-358775"/>
            <a:r>
              <a:rPr lang="en-US" altLang="ja-JP" sz="32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Run IDSes in the hypervisor or in secure environments achieved by the hypervisor</a:t>
            </a:r>
          </a:p>
          <a:p>
            <a:pPr marL="360000" indent="-360000"/>
            <a:r>
              <a:rPr lang="en-US" altLang="ja-JP" sz="36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Average admins cannot manage the entire virtualized system </a:t>
            </a:r>
          </a:p>
          <a:p>
            <a:pPr marL="712788" lvl="1" indent="-358775"/>
            <a:r>
              <a:rPr lang="en-US" altLang="ja-JP" sz="32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The hypervisor has to be managed by a few trusted admins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2789549" y="9009100"/>
            <a:ext cx="3780527" cy="852600"/>
          </a:xfrm>
          <a:prstGeom prst="rect">
            <a:avLst/>
          </a:prstGeom>
          <a:noFill/>
        </p:spPr>
        <p:txBody>
          <a:bodyPr wrap="none" lIns="417634" tIns="208817" rIns="417634" bIns="208817" rtlCol="0">
            <a:spAutoFit/>
          </a:bodyPr>
          <a:lstStyle/>
          <a:p>
            <a:pPr algn="ctr"/>
            <a:r>
              <a:rPr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Management VM</a:t>
            </a:r>
            <a:endParaRPr lang="ja-JP" altLang="en-US" sz="28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8359146" y="8992080"/>
            <a:ext cx="2612756" cy="852600"/>
          </a:xfrm>
          <a:prstGeom prst="rect">
            <a:avLst/>
          </a:prstGeom>
          <a:noFill/>
        </p:spPr>
        <p:txBody>
          <a:bodyPr wrap="none" lIns="417634" tIns="208817" rIns="417634" bIns="208817" rtlCol="0">
            <a:spAutoFit/>
          </a:bodyPr>
          <a:lstStyle/>
          <a:p>
            <a:pPr algn="ctr"/>
            <a:r>
              <a:rPr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Target VM</a:t>
            </a:r>
            <a:endParaRPr lang="ja-JP" altLang="en-US" sz="28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3" name="正方形/長方形 132"/>
          <p:cNvSpPr/>
          <p:nvPr/>
        </p:nvSpPr>
        <p:spPr>
          <a:xfrm>
            <a:off x="5249086" y="28847526"/>
            <a:ext cx="5457749" cy="1380926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634" tIns="208817" rIns="417634" bIns="208817" rtlCol="0" anchor="ctr"/>
          <a:lstStyle/>
          <a:p>
            <a:pPr algn="ctr"/>
            <a:endParaRPr lang="ja-JP" altLang="en-US" sz="2800" b="1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5249085" y="28689680"/>
            <a:ext cx="2728814" cy="852600"/>
          </a:xfrm>
          <a:prstGeom prst="rect">
            <a:avLst/>
          </a:prstGeom>
          <a:noFill/>
        </p:spPr>
        <p:txBody>
          <a:bodyPr wrap="none" lIns="417634" tIns="208817" rIns="417634" bIns="208817" rtlCol="0">
            <a:spAutoFit/>
          </a:bodyPr>
          <a:lstStyle/>
          <a:p>
            <a:pPr algn="ctr"/>
            <a:r>
              <a:rPr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Hypervisor</a:t>
            </a:r>
            <a:endParaRPr lang="ja-JP" altLang="en-US" sz="28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8814273" y="29092639"/>
            <a:ext cx="1484626" cy="852600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417634" tIns="208817" rIns="417634" bIns="208817" rtlCol="0">
            <a:spAutoFit/>
          </a:bodyPr>
          <a:lstStyle/>
          <a:p>
            <a:pPr algn="just"/>
            <a:r>
              <a:rPr lang="en-US" altLang="ja-JP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IDS</a:t>
            </a:r>
            <a:endParaRPr lang="ja-JP" altLang="en-US" sz="2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0" name="グループ化 39"/>
          <p:cNvGrpSpPr/>
          <p:nvPr/>
        </p:nvGrpSpPr>
        <p:grpSpPr>
          <a:xfrm>
            <a:off x="4775187" y="26681010"/>
            <a:ext cx="3780527" cy="1933567"/>
            <a:chOff x="17181408" y="10508619"/>
            <a:chExt cx="3780527" cy="1933567"/>
          </a:xfrm>
        </p:grpSpPr>
        <p:sp>
          <p:nvSpPr>
            <p:cNvPr id="128" name="正方形/長方形 127"/>
            <p:cNvSpPr/>
            <p:nvPr/>
          </p:nvSpPr>
          <p:spPr>
            <a:xfrm>
              <a:off x="17655307" y="10642186"/>
              <a:ext cx="2950332" cy="1800000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417634" tIns="208817" rIns="417634" bIns="208817" rtlCol="0" anchor="ctr"/>
            <a:lstStyle/>
            <a:p>
              <a:pPr algn="ctr"/>
              <a:endParaRPr lang="ja-JP" altLang="en-US" sz="2800" b="1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0" name="テキスト ボックス 129"/>
            <p:cNvSpPr txBox="1"/>
            <p:nvPr/>
          </p:nvSpPr>
          <p:spPr>
            <a:xfrm>
              <a:off x="17181408" y="10508619"/>
              <a:ext cx="3780527" cy="852600"/>
            </a:xfrm>
            <a:prstGeom prst="rect">
              <a:avLst/>
            </a:prstGeom>
            <a:noFill/>
          </p:spPr>
          <p:txBody>
            <a:bodyPr wrap="none" lIns="417634" tIns="208817" rIns="417634" bIns="208817" rtlCol="0">
              <a:spAutoFit/>
            </a:bodyPr>
            <a:lstStyle/>
            <a:p>
              <a:pPr algn="ctr"/>
              <a:r>
                <a:rPr lang="en-US" altLang="ja-JP" sz="2800" dirty="0" smtClean="0">
                  <a:solidFill>
                    <a:srgbClr val="333333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Management VM</a:t>
              </a:r>
              <a:endParaRPr lang="ja-JP" altLang="en-US" sz="28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8199418" y="26662433"/>
            <a:ext cx="2612756" cy="1955240"/>
            <a:chOff x="24853132" y="11108706"/>
            <a:chExt cx="2612756" cy="1955240"/>
          </a:xfrm>
        </p:grpSpPr>
        <p:sp>
          <p:nvSpPr>
            <p:cNvPr id="132" name="正方形/長方形 131"/>
            <p:cNvSpPr/>
            <p:nvPr/>
          </p:nvSpPr>
          <p:spPr>
            <a:xfrm>
              <a:off x="25188631" y="11263946"/>
              <a:ext cx="2043338" cy="1800000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417634" tIns="208817" rIns="417634" bIns="208817" rtlCol="0" anchor="ctr"/>
            <a:lstStyle/>
            <a:p>
              <a:pPr algn="ctr"/>
              <a:endParaRPr lang="ja-JP" altLang="en-US" sz="2800" b="1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1" name="テキスト ボックス 130"/>
            <p:cNvSpPr txBox="1"/>
            <p:nvPr/>
          </p:nvSpPr>
          <p:spPr>
            <a:xfrm>
              <a:off x="24853132" y="11108706"/>
              <a:ext cx="2612756" cy="852600"/>
            </a:xfrm>
            <a:prstGeom prst="rect">
              <a:avLst/>
            </a:prstGeom>
            <a:noFill/>
          </p:spPr>
          <p:txBody>
            <a:bodyPr wrap="none" lIns="417634" tIns="208817" rIns="417634" bIns="208817" rtlCol="0">
              <a:spAutoFit/>
            </a:bodyPr>
            <a:lstStyle/>
            <a:p>
              <a:pPr algn="ctr"/>
              <a:r>
                <a:rPr lang="en-US" altLang="ja-JP" sz="2800" dirty="0" smtClean="0">
                  <a:solidFill>
                    <a:srgbClr val="333333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Target VM</a:t>
              </a:r>
              <a:endParaRPr lang="ja-JP" altLang="en-US" sz="28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36" name="テキスト ボックス 135"/>
          <p:cNvSpPr txBox="1"/>
          <p:nvPr/>
        </p:nvSpPr>
        <p:spPr>
          <a:xfrm>
            <a:off x="2048744" y="28264170"/>
            <a:ext cx="2828886" cy="954107"/>
          </a:xfrm>
          <a:prstGeom prst="rect">
            <a:avLst/>
          </a:prstGeom>
          <a:solidFill>
            <a:srgbClr val="26C6D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Untrusted</a:t>
            </a:r>
          </a:p>
          <a:p>
            <a:pPr algn="ctr"/>
            <a:r>
              <a:rPr kumimoji="1"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average admin</a:t>
            </a:r>
            <a:endParaRPr kumimoji="1" lang="ja-JP" altLang="en-US" sz="28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11427324" y="28242617"/>
            <a:ext cx="2506571" cy="954107"/>
          </a:xfrm>
          <a:prstGeom prst="rect">
            <a:avLst/>
          </a:prstGeom>
          <a:solidFill>
            <a:srgbClr val="FFCA2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Trusted</a:t>
            </a:r>
            <a:r>
              <a:rPr kumimoji="1"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</a:p>
          <a:p>
            <a:pPr algn="ctr"/>
            <a:r>
              <a:rPr kumimoji="1"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admin</a:t>
            </a:r>
            <a:endParaRPr kumimoji="1" lang="ja-JP" altLang="en-US" sz="28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39" name="直線矢印コネクタ 138"/>
          <p:cNvCxnSpPr>
            <a:stCxn id="136" idx="3"/>
            <a:endCxn id="128" idx="1"/>
          </p:cNvCxnSpPr>
          <p:nvPr/>
        </p:nvCxnSpPr>
        <p:spPr>
          <a:xfrm flipV="1">
            <a:off x="4877630" y="27714577"/>
            <a:ext cx="371456" cy="1026647"/>
          </a:xfrm>
          <a:prstGeom prst="straightConnector1">
            <a:avLst/>
          </a:prstGeom>
          <a:ln w="38100">
            <a:solidFill>
              <a:srgbClr val="26C6D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直線矢印コネクタ 140"/>
          <p:cNvCxnSpPr>
            <a:stCxn id="137" idx="1"/>
            <a:endCxn id="133" idx="3"/>
          </p:cNvCxnSpPr>
          <p:nvPr/>
        </p:nvCxnSpPr>
        <p:spPr>
          <a:xfrm flipH="1">
            <a:off x="10706835" y="28719671"/>
            <a:ext cx="720489" cy="818318"/>
          </a:xfrm>
          <a:prstGeom prst="straightConnector1">
            <a:avLst/>
          </a:prstGeom>
          <a:ln w="38100">
            <a:solidFill>
              <a:srgbClr val="FFD54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6" name="L 字 175"/>
          <p:cNvSpPr/>
          <p:nvPr/>
        </p:nvSpPr>
        <p:spPr>
          <a:xfrm flipH="1">
            <a:off x="1166813" y="31964619"/>
            <a:ext cx="13702046" cy="10323552"/>
          </a:xfrm>
          <a:prstGeom prst="corner">
            <a:avLst>
              <a:gd name="adj1" fmla="val 86135"/>
              <a:gd name="adj2" fmla="val 99040"/>
            </a:avLst>
          </a:prstGeom>
          <a:noFill/>
          <a:ln w="63500">
            <a:solidFill>
              <a:srgbClr val="E91E6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8" name="正方形/長方形 177"/>
          <p:cNvSpPr/>
          <p:nvPr/>
        </p:nvSpPr>
        <p:spPr>
          <a:xfrm>
            <a:off x="16216311" y="3503450"/>
            <a:ext cx="13033377" cy="21358784"/>
          </a:xfrm>
          <a:prstGeom prst="rect">
            <a:avLst/>
          </a:prstGeom>
          <a:solidFill>
            <a:srgbClr val="FFFFFF"/>
          </a:solidFill>
          <a:ln w="63500">
            <a:solidFill>
              <a:srgbClr val="E91E6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7617362" y="10741483"/>
            <a:ext cx="1378127" cy="954107"/>
          </a:xfrm>
          <a:prstGeom prst="rect">
            <a:avLst/>
          </a:prstGeom>
          <a:solidFill>
            <a:srgbClr val="26C6DA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sz="2800" dirty="0" smtClean="0"/>
              <a:t>Average </a:t>
            </a:r>
          </a:p>
          <a:p>
            <a:pPr algn="ctr"/>
            <a:r>
              <a:rPr lang="en-US" altLang="ja-JP" sz="2800" dirty="0" smtClean="0"/>
              <a:t>admin </a:t>
            </a:r>
            <a:endParaRPr lang="ja-JP" altLang="en-US" sz="2800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6437125" y="10635988"/>
            <a:ext cx="2446132" cy="954107"/>
          </a:xfrm>
          <a:prstGeom prst="rect">
            <a:avLst/>
          </a:prstGeom>
          <a:solidFill>
            <a:srgbClr val="FFCA2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 smtClean="0"/>
              <a:t>Trusted </a:t>
            </a:r>
          </a:p>
          <a:p>
            <a:pPr algn="ctr"/>
            <a:r>
              <a:rPr lang="en-US" altLang="ja-JP" sz="2800" dirty="0" err="1" smtClean="0"/>
              <a:t>adimin</a:t>
            </a:r>
            <a:endParaRPr lang="ja-JP" altLang="en-US" sz="2800" strike="sngStrike" dirty="0">
              <a:solidFill>
                <a:srgbClr val="FF0000"/>
              </a:solidFill>
            </a:endParaRPr>
          </a:p>
        </p:txBody>
      </p:sp>
      <p:sp>
        <p:nvSpPr>
          <p:cNvPr id="147" name="正方形/長方形 146"/>
          <p:cNvSpPr/>
          <p:nvPr/>
        </p:nvSpPr>
        <p:spPr>
          <a:xfrm>
            <a:off x="19429446" y="10970255"/>
            <a:ext cx="4284236" cy="690463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634" tIns="208817" rIns="417634" bIns="208817" rtlCol="0" anchor="ctr"/>
          <a:lstStyle/>
          <a:p>
            <a:pPr algn="ctr"/>
            <a:endParaRPr lang="ja-JP" altLang="en-US" sz="114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19670371" y="10940569"/>
            <a:ext cx="3807699" cy="852600"/>
          </a:xfrm>
          <a:prstGeom prst="rect">
            <a:avLst/>
          </a:prstGeom>
          <a:noFill/>
        </p:spPr>
        <p:txBody>
          <a:bodyPr wrap="none" lIns="417634" tIns="208817" rIns="417634" bIns="208817" rtlCol="0">
            <a:spAutoFit/>
          </a:bodyPr>
          <a:lstStyle/>
          <a:p>
            <a:pPr algn="ctr"/>
            <a:r>
              <a:rPr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Guest hypervisor</a:t>
            </a:r>
            <a:endParaRPr lang="ja-JP" altLang="en-US" sz="28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1" name="正方形/長方形 150"/>
          <p:cNvSpPr/>
          <p:nvPr/>
        </p:nvSpPr>
        <p:spPr>
          <a:xfrm>
            <a:off x="19410471" y="9123722"/>
            <a:ext cx="2160000" cy="18000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634" tIns="208817" rIns="417634" bIns="208817" rtlCol="0" anchor="ctr"/>
          <a:lstStyle/>
          <a:p>
            <a:pPr algn="ctr"/>
            <a:endParaRPr lang="ja-JP" altLang="en-US" sz="11400" b="1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4" name="正方形/長方形 153"/>
          <p:cNvSpPr/>
          <p:nvPr/>
        </p:nvSpPr>
        <p:spPr>
          <a:xfrm>
            <a:off x="21742435" y="9107295"/>
            <a:ext cx="1980000" cy="18000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634" tIns="208817" rIns="417634" bIns="208817" rtlCol="0" anchor="ctr"/>
          <a:lstStyle/>
          <a:p>
            <a:pPr algn="ctr"/>
            <a:endParaRPr lang="ja-JP" altLang="en-US" sz="11400" b="1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5" name="テキスト ボックス 154"/>
          <p:cNvSpPr txBox="1"/>
          <p:nvPr/>
        </p:nvSpPr>
        <p:spPr>
          <a:xfrm>
            <a:off x="21345620" y="8935218"/>
            <a:ext cx="2724243" cy="852600"/>
          </a:xfrm>
          <a:prstGeom prst="rect">
            <a:avLst/>
          </a:prstGeom>
          <a:noFill/>
        </p:spPr>
        <p:txBody>
          <a:bodyPr wrap="square" lIns="417634" tIns="208817" rIns="417634" bIns="208817" rtlCol="0">
            <a:spAutoFit/>
          </a:bodyPr>
          <a:lstStyle/>
          <a:p>
            <a:pPr algn="ctr"/>
            <a:r>
              <a:rPr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Guest VM</a:t>
            </a:r>
            <a:endParaRPr lang="ja-JP" altLang="en-US" sz="28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8" name="コンテンツ プレースホルダー 2"/>
          <p:cNvSpPr txBox="1">
            <a:spLocks/>
          </p:cNvSpPr>
          <p:nvPr/>
        </p:nvSpPr>
        <p:spPr>
          <a:xfrm>
            <a:off x="16249698" y="4834436"/>
            <a:ext cx="12999986" cy="2814016"/>
          </a:xfrm>
          <a:prstGeom prst="rect">
            <a:avLst/>
          </a:prstGeom>
        </p:spPr>
        <p:txBody>
          <a:bodyPr vert="horz" lIns="417634" tIns="208817" rIns="417634" bIns="208817" rtlCol="0">
            <a:noAutofit/>
          </a:bodyPr>
          <a:lstStyle>
            <a:lvl1pPr marL="1566127" indent="-1566127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1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93276" indent="-1305106" algn="l" defTabSz="2088170" rtl="0" eaLnBrk="1" latinLnBrk="0" hangingPunct="1">
              <a:spcBef>
                <a:spcPct val="20000"/>
              </a:spcBef>
              <a:buFont typeface="Arial"/>
              <a:buChar char="–"/>
              <a:defRPr kumimoji="1" sz="1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20424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08593" indent="-1044085" algn="l" defTabSz="2088170" rtl="0" eaLnBrk="1" latinLnBrk="0" hangingPunct="1">
              <a:spcBef>
                <a:spcPct val="20000"/>
              </a:spcBef>
              <a:buFont typeface="Arial"/>
              <a:buChar char="–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96763" indent="-1044085" algn="l" defTabSz="2088170" rtl="0" eaLnBrk="1" latinLnBrk="0" hangingPunct="1">
              <a:spcBef>
                <a:spcPct val="20000"/>
              </a:spcBef>
              <a:buFont typeface="Arial"/>
              <a:buChar char="»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84933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3102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61272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9441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indent="-360000"/>
            <a:r>
              <a:rPr lang="en-US" altLang="ja-JP" sz="3600" dirty="0" smtClean="0">
                <a:solidFill>
                  <a:srgbClr val="333333"/>
                </a:solidFill>
                <a:latin typeface="メイリオ"/>
                <a:ea typeface="メイリオ"/>
                <a:cs typeface="メイリオ"/>
              </a:rPr>
              <a:t>A traditional virtualized </a:t>
            </a:r>
            <a:r>
              <a:rPr lang="en-US" altLang="ja-JP" sz="3600" dirty="0">
                <a:solidFill>
                  <a:srgbClr val="333333"/>
                </a:solidFill>
                <a:latin typeface="メイリオ"/>
                <a:ea typeface="メイリオ"/>
                <a:cs typeface="メイリオ"/>
              </a:rPr>
              <a:t>system </a:t>
            </a:r>
            <a:r>
              <a:rPr lang="en-US" altLang="ja-JP" sz="3600" dirty="0" smtClean="0">
                <a:solidFill>
                  <a:srgbClr val="333333"/>
                </a:solidFill>
                <a:latin typeface="メイリオ"/>
                <a:ea typeface="メイリオ"/>
                <a:cs typeface="メイリオ"/>
              </a:rPr>
              <a:t>runs </a:t>
            </a:r>
            <a:r>
              <a:rPr lang="en-US" altLang="ja-JP" sz="3600" dirty="0">
                <a:solidFill>
                  <a:srgbClr val="333333"/>
                </a:solidFill>
                <a:latin typeface="メイリオ"/>
                <a:ea typeface="メイリオ"/>
                <a:cs typeface="メイリオ"/>
              </a:rPr>
              <a:t>in </a:t>
            </a:r>
            <a:r>
              <a:rPr lang="en-US" altLang="ja-JP" sz="3600" dirty="0" smtClean="0">
                <a:solidFill>
                  <a:srgbClr val="333333"/>
                </a:solidFill>
                <a:latin typeface="メイリオ"/>
                <a:ea typeface="メイリオ"/>
                <a:cs typeface="メイリオ"/>
              </a:rPr>
              <a:t>a host VM</a:t>
            </a:r>
          </a:p>
          <a:p>
            <a:pPr marL="714375" lvl="1" indent="-358775"/>
            <a:r>
              <a:rPr lang="en-US" altLang="ja-JP" sz="3200" dirty="0" smtClean="0">
                <a:solidFill>
                  <a:srgbClr val="333333"/>
                </a:solidFill>
                <a:latin typeface="メイリオ"/>
                <a:ea typeface="メイリオ"/>
                <a:cs typeface="メイリオ"/>
              </a:rPr>
              <a:t>Average admins manage it including the guest hypervisor</a:t>
            </a:r>
          </a:p>
          <a:p>
            <a:pPr marL="0" indent="355600"/>
            <a:r>
              <a:rPr lang="en-US" altLang="ja-JP" sz="3600" dirty="0" smtClean="0">
                <a:solidFill>
                  <a:srgbClr val="333333"/>
                </a:solidFill>
                <a:latin typeface="メイリオ"/>
                <a:ea typeface="メイリオ"/>
                <a:cs typeface="メイリオ"/>
              </a:rPr>
              <a:t>Offloaded IDSes run in the host management VM</a:t>
            </a:r>
          </a:p>
          <a:p>
            <a:pPr marL="714375" lvl="1" indent="-358775"/>
            <a:r>
              <a:rPr lang="en-US" altLang="ja-JP" sz="3200" dirty="0" smtClean="0">
                <a:solidFill>
                  <a:srgbClr val="333333"/>
                </a:solidFill>
                <a:latin typeface="メイリオ"/>
                <a:ea typeface="メイリオ"/>
                <a:cs typeface="メイリオ"/>
              </a:rPr>
              <a:t>Trusted admins manage it and the host hypervisor</a:t>
            </a:r>
          </a:p>
          <a:p>
            <a:pPr marL="2187149" lvl="1" indent="-360000"/>
            <a:endParaRPr lang="en-US" altLang="ja-JP" sz="3200" dirty="0" smtClean="0">
              <a:solidFill>
                <a:srgbClr val="333333"/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16598091" y="3672508"/>
            <a:ext cx="70125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System Architecture</a:t>
            </a:r>
            <a:endParaRPr kumimoji="1" lang="ja-JP" altLang="en-US" sz="54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1" name="正方形/長方形 160"/>
          <p:cNvSpPr/>
          <p:nvPr/>
        </p:nvSpPr>
        <p:spPr>
          <a:xfrm>
            <a:off x="24091252" y="9133206"/>
            <a:ext cx="2160000" cy="2520000"/>
          </a:xfrm>
          <a:prstGeom prst="rect">
            <a:avLst/>
          </a:prstGeom>
          <a:solidFill>
            <a:srgbClr val="FFCA28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634" tIns="208817" rIns="417634" bIns="208817" rtlCol="0" anchor="ctr"/>
          <a:lstStyle/>
          <a:p>
            <a:pPr algn="ctr"/>
            <a:endParaRPr lang="ja-JP" altLang="en-US" sz="11400" b="1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2" name="テキスト ボックス 161"/>
          <p:cNvSpPr txBox="1"/>
          <p:nvPr/>
        </p:nvSpPr>
        <p:spPr>
          <a:xfrm>
            <a:off x="23599175" y="8884953"/>
            <a:ext cx="3164573" cy="1714374"/>
          </a:xfrm>
          <a:prstGeom prst="rect">
            <a:avLst/>
          </a:prstGeom>
          <a:noFill/>
        </p:spPr>
        <p:txBody>
          <a:bodyPr wrap="none" lIns="417634" tIns="208817" rIns="417634" bIns="208817" rtlCol="0">
            <a:spAutoFit/>
          </a:bodyPr>
          <a:lstStyle/>
          <a:p>
            <a:pPr algn="ctr"/>
            <a:r>
              <a:rPr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Host </a:t>
            </a:r>
          </a:p>
          <a:p>
            <a:pPr algn="ctr"/>
            <a:r>
              <a:rPr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management</a:t>
            </a:r>
          </a:p>
          <a:p>
            <a:pPr algn="ctr"/>
            <a:r>
              <a:rPr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VM</a:t>
            </a:r>
            <a:endParaRPr lang="ja-JP" altLang="en-US" sz="28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24461631" y="10488818"/>
            <a:ext cx="1484626" cy="852600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417634" tIns="208817" rIns="417634" bIns="208817" rtlCol="0">
            <a:spAutoFit/>
          </a:bodyPr>
          <a:lstStyle/>
          <a:p>
            <a:pPr algn="just"/>
            <a:r>
              <a:rPr lang="en-US" altLang="ja-JP" sz="280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IDS</a:t>
            </a:r>
            <a:endParaRPr lang="ja-JP" altLang="en-US" sz="2800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6" name="正方形/長方形 165"/>
          <p:cNvSpPr/>
          <p:nvPr/>
        </p:nvSpPr>
        <p:spPr>
          <a:xfrm>
            <a:off x="17066875" y="11998869"/>
            <a:ext cx="9199970" cy="720000"/>
          </a:xfrm>
          <a:prstGeom prst="rect">
            <a:avLst/>
          </a:prstGeom>
          <a:solidFill>
            <a:srgbClr val="FFCA28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634" tIns="208817" rIns="417634" bIns="208817" rtlCol="0" anchor="ctr"/>
          <a:lstStyle/>
          <a:p>
            <a:pPr algn="ctr"/>
            <a:r>
              <a:rPr lang="en-US" altLang="ja-JP" sz="28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Host</a:t>
            </a:r>
            <a:r>
              <a:rPr lang="en-US" altLang="ja-JP" sz="28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8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hypervisor</a:t>
            </a:r>
            <a:endParaRPr lang="ja-JP" altLang="en-US" sz="28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72" name="直線矢印コネクタ 171"/>
          <p:cNvCxnSpPr>
            <a:endCxn id="161" idx="3"/>
          </p:cNvCxnSpPr>
          <p:nvPr/>
        </p:nvCxnSpPr>
        <p:spPr>
          <a:xfrm flipH="1" flipV="1">
            <a:off x="26251252" y="10393206"/>
            <a:ext cx="297061" cy="834136"/>
          </a:xfrm>
          <a:prstGeom prst="straightConnector1">
            <a:avLst/>
          </a:prstGeom>
          <a:ln w="38100">
            <a:solidFill>
              <a:srgbClr val="FFCA28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3" name="正方形/長方形 172"/>
          <p:cNvSpPr/>
          <p:nvPr/>
        </p:nvSpPr>
        <p:spPr>
          <a:xfrm>
            <a:off x="17102461" y="8815720"/>
            <a:ext cx="6840760" cy="2996499"/>
          </a:xfrm>
          <a:prstGeom prst="rect">
            <a:avLst/>
          </a:prstGeom>
          <a:noFill/>
          <a:ln w="63500">
            <a:solidFill>
              <a:srgbClr val="26C6DA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0" name="直線矢印コネクタ 169"/>
          <p:cNvCxnSpPr>
            <a:stCxn id="149" idx="1"/>
            <a:endCxn id="154" idx="3"/>
          </p:cNvCxnSpPr>
          <p:nvPr/>
        </p:nvCxnSpPr>
        <p:spPr>
          <a:xfrm flipH="1" flipV="1">
            <a:off x="23722435" y="10007295"/>
            <a:ext cx="739196" cy="907823"/>
          </a:xfrm>
          <a:prstGeom prst="straightConnector1">
            <a:avLst/>
          </a:prstGeom>
          <a:ln w="38100">
            <a:solidFill>
              <a:srgbClr val="99CC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4" name="テキスト ボックス 173"/>
          <p:cNvSpPr txBox="1"/>
          <p:nvPr/>
        </p:nvSpPr>
        <p:spPr>
          <a:xfrm>
            <a:off x="17135495" y="8865959"/>
            <a:ext cx="2303761" cy="852600"/>
          </a:xfrm>
          <a:prstGeom prst="rect">
            <a:avLst/>
          </a:prstGeom>
          <a:noFill/>
        </p:spPr>
        <p:txBody>
          <a:bodyPr wrap="none" lIns="417634" tIns="208817" rIns="417634" bIns="208817" rtlCol="0">
            <a:spAutoFit/>
          </a:bodyPr>
          <a:lstStyle/>
          <a:p>
            <a:pPr algn="ctr"/>
            <a:r>
              <a:rPr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Host VM</a:t>
            </a:r>
            <a:endParaRPr lang="ja-JP" altLang="en-US" sz="28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8" name="コンテンツ プレースホルダー 2"/>
          <p:cNvSpPr txBox="1">
            <a:spLocks/>
          </p:cNvSpPr>
          <p:nvPr/>
        </p:nvSpPr>
        <p:spPr>
          <a:xfrm>
            <a:off x="1166813" y="34767519"/>
            <a:ext cx="13632645" cy="3911193"/>
          </a:xfrm>
          <a:prstGeom prst="rect">
            <a:avLst/>
          </a:prstGeom>
        </p:spPr>
        <p:txBody>
          <a:bodyPr vert="horz" lIns="417634" tIns="208817" rIns="417634" bIns="208817" rtlCol="0">
            <a:noAutofit/>
          </a:bodyPr>
          <a:lstStyle>
            <a:lvl1pPr marL="1566127" indent="-1566127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1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93276" indent="-1305106" algn="l" defTabSz="2088170" rtl="0" eaLnBrk="1" latinLnBrk="0" hangingPunct="1">
              <a:spcBef>
                <a:spcPct val="20000"/>
              </a:spcBef>
              <a:buFont typeface="Arial"/>
              <a:buChar char="–"/>
              <a:defRPr kumimoji="1" sz="1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20424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08593" indent="-1044085" algn="l" defTabSz="2088170" rtl="0" eaLnBrk="1" latinLnBrk="0" hangingPunct="1">
              <a:spcBef>
                <a:spcPct val="20000"/>
              </a:spcBef>
              <a:buFont typeface="Arial"/>
              <a:buChar char="–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96763" indent="-1044085" algn="l" defTabSz="2088170" rtl="0" eaLnBrk="1" latinLnBrk="0" hangingPunct="1">
              <a:spcBef>
                <a:spcPct val="20000"/>
              </a:spcBef>
              <a:buFont typeface="Arial"/>
              <a:buChar char="»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84933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3102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61272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9441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indent="-360000"/>
            <a:r>
              <a:rPr lang="en-US" altLang="ja-JP" sz="36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Enable offloading IDSes outside the entire virtualized system</a:t>
            </a:r>
            <a:endParaRPr lang="en-US" altLang="ja-JP" sz="1800" dirty="0" smtClean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712788" lvl="1" indent="-358775"/>
            <a:r>
              <a:rPr lang="en-US" altLang="ja-JP" sz="32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Using nested virtualization</a:t>
            </a:r>
          </a:p>
          <a:p>
            <a:pPr marL="712788" lvl="1" indent="-358775"/>
            <a:r>
              <a:rPr lang="en-US" altLang="ja-JP" sz="32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Allow average admins to manage their own virtualized system</a:t>
            </a:r>
          </a:p>
          <a:p>
            <a:pPr marL="712788" lvl="1" indent="-358775"/>
            <a:r>
              <a:rPr lang="en-US" altLang="ja-JP" sz="32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Prevent them from attacking offloaded IDSes</a:t>
            </a:r>
          </a:p>
        </p:txBody>
      </p:sp>
      <p:sp>
        <p:nvSpPr>
          <p:cNvPr id="189" name="テキスト ボックス 188"/>
          <p:cNvSpPr txBox="1"/>
          <p:nvPr/>
        </p:nvSpPr>
        <p:spPr>
          <a:xfrm>
            <a:off x="1521217" y="33844189"/>
            <a:ext cx="76266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Secure IDS Offloading</a:t>
            </a:r>
            <a:endParaRPr kumimoji="1" lang="ja-JP" altLang="en-US" sz="54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92896" y="19764524"/>
            <a:ext cx="11880000" cy="2700000"/>
          </a:xfrm>
          <a:prstGeom prst="rect">
            <a:avLst/>
          </a:prstGeom>
          <a:solidFill>
            <a:srgbClr val="333333"/>
          </a:solidFill>
        </p:spPr>
        <p:txBody>
          <a:bodyPr wrap="square" rtlCol="0">
            <a:spAutoFit/>
          </a:bodyPr>
          <a:lstStyle/>
          <a:p>
            <a:r>
              <a:rPr lang="en-US" altLang="ja-JP" sz="17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O2</a:t>
            </a:r>
            <a:r>
              <a:rPr lang="en-US" altLang="ja-JP" sz="8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Existing Solution</a:t>
            </a:r>
            <a:endParaRPr kumimoji="1" lang="ja-JP" altLang="en-US" sz="8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429428" y="31325935"/>
            <a:ext cx="11880000" cy="2700000"/>
          </a:xfrm>
          <a:prstGeom prst="rect">
            <a:avLst/>
          </a:prstGeom>
          <a:solidFill>
            <a:srgbClr val="E91E63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7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O3</a:t>
            </a:r>
            <a:r>
              <a:rPr lang="en-US" altLang="ja-JP" sz="8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V-Met</a:t>
            </a:r>
            <a:endParaRPr kumimoji="1" lang="ja-JP" altLang="en-US" sz="8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15115168" y="25308216"/>
            <a:ext cx="11880000" cy="2700000"/>
          </a:xfrm>
          <a:prstGeom prst="rect">
            <a:avLst/>
          </a:prstGeom>
          <a:solidFill>
            <a:srgbClr val="FFCA28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7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O4</a:t>
            </a:r>
            <a:r>
              <a:rPr lang="en-US" altLang="ja-JP" sz="8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Experiments</a:t>
            </a:r>
            <a:endParaRPr kumimoji="1" lang="ja-JP" altLang="en-US" sz="8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15167321" y="36295820"/>
            <a:ext cx="11880000" cy="2700000"/>
          </a:xfrm>
          <a:prstGeom prst="rect">
            <a:avLst/>
          </a:prstGeom>
          <a:solidFill>
            <a:srgbClr val="99CC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7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O5</a:t>
            </a:r>
            <a:r>
              <a:rPr lang="en-US" altLang="ja-JP" sz="8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Future Work</a:t>
            </a:r>
            <a:endParaRPr kumimoji="1" lang="ja-JP" altLang="en-US" sz="8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4836955" y="39835964"/>
            <a:ext cx="1378127" cy="954107"/>
          </a:xfrm>
          <a:prstGeom prst="rect">
            <a:avLst/>
          </a:prstGeom>
          <a:solidFill>
            <a:srgbClr val="26C6DA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sz="2800" dirty="0" smtClean="0"/>
              <a:t>Average </a:t>
            </a:r>
          </a:p>
          <a:p>
            <a:pPr algn="ctr"/>
            <a:r>
              <a:rPr lang="en-US" altLang="ja-JP" sz="2800" dirty="0" smtClean="0"/>
              <a:t>admin</a:t>
            </a:r>
            <a:r>
              <a:rPr lang="en-US" altLang="ja-JP" sz="2800" strike="sngStrike" dirty="0" smtClean="0">
                <a:solidFill>
                  <a:srgbClr val="FF0000"/>
                </a:solidFill>
              </a:rPr>
              <a:t> </a:t>
            </a:r>
            <a:endParaRPr lang="ja-JP" altLang="en-US" sz="2800" strike="sngStrike" dirty="0">
              <a:solidFill>
                <a:srgbClr val="FF0000"/>
              </a:solidFill>
            </a:endParaRPr>
          </a:p>
        </p:txBody>
      </p:sp>
      <p:sp>
        <p:nvSpPr>
          <p:cNvPr id="115" name="正方形/長方形 114"/>
          <p:cNvSpPr/>
          <p:nvPr/>
        </p:nvSpPr>
        <p:spPr>
          <a:xfrm>
            <a:off x="6649039" y="40838371"/>
            <a:ext cx="4284236" cy="690463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634" tIns="208817" rIns="417634" bIns="208817" rtlCol="0" anchor="ctr"/>
          <a:lstStyle/>
          <a:p>
            <a:pPr algn="ctr"/>
            <a:endParaRPr lang="ja-JP" altLang="en-US" sz="114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7429534" y="40808685"/>
            <a:ext cx="2728556" cy="852600"/>
          </a:xfrm>
          <a:prstGeom prst="rect">
            <a:avLst/>
          </a:prstGeom>
          <a:noFill/>
        </p:spPr>
        <p:txBody>
          <a:bodyPr wrap="none" lIns="417634" tIns="208817" rIns="417634" bIns="208817" rtlCol="0">
            <a:spAutoFit/>
          </a:bodyPr>
          <a:lstStyle/>
          <a:p>
            <a:pPr algn="ctr"/>
            <a:r>
              <a:rPr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Hypervisor</a:t>
            </a:r>
            <a:endParaRPr lang="ja-JP" altLang="en-US" sz="28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7" name="正方形/長方形 116"/>
          <p:cNvSpPr/>
          <p:nvPr/>
        </p:nvSpPr>
        <p:spPr>
          <a:xfrm>
            <a:off x="6630064" y="38991838"/>
            <a:ext cx="2160000" cy="18000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634" tIns="208817" rIns="417634" bIns="208817" rtlCol="0" anchor="ctr"/>
          <a:lstStyle/>
          <a:p>
            <a:pPr algn="ctr"/>
            <a:endParaRPr lang="ja-JP" altLang="en-US" sz="11400" b="1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6145461" y="38820171"/>
            <a:ext cx="3164573" cy="1283487"/>
          </a:xfrm>
          <a:prstGeom prst="rect">
            <a:avLst/>
          </a:prstGeom>
          <a:noFill/>
        </p:spPr>
        <p:txBody>
          <a:bodyPr wrap="none" lIns="417634" tIns="208817" rIns="417634" bIns="208817" rtlCol="0">
            <a:spAutoFit/>
          </a:bodyPr>
          <a:lstStyle/>
          <a:p>
            <a:pPr algn="ctr"/>
            <a:r>
              <a:rPr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management</a:t>
            </a:r>
            <a:br>
              <a:rPr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VM</a:t>
            </a:r>
            <a:endParaRPr lang="ja-JP" altLang="en-US" sz="28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9" name="正方形/長方形 118"/>
          <p:cNvSpPr/>
          <p:nvPr/>
        </p:nvSpPr>
        <p:spPr>
          <a:xfrm>
            <a:off x="8962028" y="38975411"/>
            <a:ext cx="1980000" cy="18000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634" tIns="208817" rIns="417634" bIns="208817" rtlCol="0" anchor="ctr"/>
          <a:lstStyle/>
          <a:p>
            <a:pPr algn="ctr"/>
            <a:endParaRPr lang="ja-JP" altLang="en-US" sz="11400" b="1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8565213" y="38803334"/>
            <a:ext cx="2724243" cy="852600"/>
          </a:xfrm>
          <a:prstGeom prst="rect">
            <a:avLst/>
          </a:prstGeom>
          <a:noFill/>
        </p:spPr>
        <p:txBody>
          <a:bodyPr wrap="square" lIns="417634" tIns="208817" rIns="417634" bIns="208817" rtlCol="0">
            <a:spAutoFit/>
          </a:bodyPr>
          <a:lstStyle/>
          <a:p>
            <a:pPr algn="ctr"/>
            <a:r>
              <a:rPr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Target VM</a:t>
            </a:r>
            <a:endParaRPr lang="ja-JP" altLang="en-US" sz="28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11681224" y="40356934"/>
            <a:ext cx="1484626" cy="852600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417634" tIns="208817" rIns="417634" bIns="208817" rtlCol="0">
            <a:spAutoFit/>
          </a:bodyPr>
          <a:lstStyle/>
          <a:p>
            <a:pPr algn="just"/>
            <a:r>
              <a:rPr lang="en-US" altLang="ja-JP" sz="280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IDS</a:t>
            </a:r>
            <a:endParaRPr lang="ja-JP" altLang="en-US" sz="2800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5" name="正方形/長方形 124"/>
          <p:cNvSpPr/>
          <p:nvPr/>
        </p:nvSpPr>
        <p:spPr>
          <a:xfrm>
            <a:off x="3628432" y="38683836"/>
            <a:ext cx="7534382" cy="2996499"/>
          </a:xfrm>
          <a:prstGeom prst="rect">
            <a:avLst/>
          </a:prstGeom>
          <a:noFill/>
          <a:ln w="63500">
            <a:solidFill>
              <a:srgbClr val="26C6DA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6" name="直線矢印コネクタ 125"/>
          <p:cNvCxnSpPr>
            <a:stCxn id="122" idx="1"/>
            <a:endCxn id="119" idx="3"/>
          </p:cNvCxnSpPr>
          <p:nvPr/>
        </p:nvCxnSpPr>
        <p:spPr>
          <a:xfrm flipH="1" flipV="1">
            <a:off x="10942028" y="39875411"/>
            <a:ext cx="739196" cy="907823"/>
          </a:xfrm>
          <a:prstGeom prst="straightConnector1">
            <a:avLst/>
          </a:prstGeom>
          <a:ln w="38100">
            <a:solidFill>
              <a:srgbClr val="99CC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5" name="テキスト ボックス 134"/>
          <p:cNvSpPr txBox="1"/>
          <p:nvPr/>
        </p:nvSpPr>
        <p:spPr>
          <a:xfrm>
            <a:off x="3832350" y="40559978"/>
            <a:ext cx="2687354" cy="1283487"/>
          </a:xfrm>
          <a:prstGeom prst="rect">
            <a:avLst/>
          </a:prstGeom>
          <a:noFill/>
        </p:spPr>
        <p:txBody>
          <a:bodyPr wrap="none" lIns="417634" tIns="208817" rIns="417634" bIns="208817" rtlCol="0">
            <a:spAutoFit/>
          </a:bodyPr>
          <a:lstStyle/>
          <a:p>
            <a:pPr algn="ctr"/>
            <a:r>
              <a:rPr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Virtualized </a:t>
            </a:r>
          </a:p>
          <a:p>
            <a:pPr algn="ctr"/>
            <a:r>
              <a:rPr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system</a:t>
            </a:r>
            <a:endParaRPr lang="ja-JP" altLang="en-US" sz="28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16579421" y="13194235"/>
            <a:ext cx="76195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Memory Introspection</a:t>
            </a:r>
            <a:endParaRPr kumimoji="1" lang="ja-JP" altLang="en-US" sz="54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3" name="コンテンツ プレースホルダー 2"/>
          <p:cNvSpPr txBox="1">
            <a:spLocks/>
          </p:cNvSpPr>
          <p:nvPr/>
        </p:nvSpPr>
        <p:spPr>
          <a:xfrm>
            <a:off x="16249698" y="14142510"/>
            <a:ext cx="12928551" cy="5622014"/>
          </a:xfrm>
          <a:prstGeom prst="rect">
            <a:avLst/>
          </a:prstGeom>
        </p:spPr>
        <p:txBody>
          <a:bodyPr vert="horz" lIns="417634" tIns="208817" rIns="417634" bIns="208817" rtlCol="0">
            <a:noAutofit/>
          </a:bodyPr>
          <a:lstStyle>
            <a:lvl1pPr marL="1566127" indent="-1566127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1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93276" indent="-1305106" algn="l" defTabSz="2088170" rtl="0" eaLnBrk="1" latinLnBrk="0" hangingPunct="1">
              <a:spcBef>
                <a:spcPct val="20000"/>
              </a:spcBef>
              <a:buFont typeface="Arial"/>
              <a:buChar char="–"/>
              <a:defRPr kumimoji="1" sz="1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20424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08593" indent="-1044085" algn="l" defTabSz="2088170" rtl="0" eaLnBrk="1" latinLnBrk="0" hangingPunct="1">
              <a:spcBef>
                <a:spcPct val="20000"/>
              </a:spcBef>
              <a:buFont typeface="Arial"/>
              <a:buChar char="–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96763" indent="-1044085" algn="l" defTabSz="2088170" rtl="0" eaLnBrk="1" latinLnBrk="0" hangingPunct="1">
              <a:spcBef>
                <a:spcPct val="20000"/>
              </a:spcBef>
              <a:buFont typeface="Arial"/>
              <a:buChar char="»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84933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3102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61272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9441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indent="-360000"/>
            <a:r>
              <a:rPr lang="en-US" altLang="ja-JP" sz="36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Translates a guest virtual address into a guest physical address </a:t>
            </a:r>
          </a:p>
          <a:p>
            <a:pPr marL="714375" lvl="1" indent="-358775"/>
            <a:r>
              <a:rPr lang="en-US" altLang="ja-JP" sz="32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Using the page tables in a guest VM</a:t>
            </a:r>
          </a:p>
          <a:p>
            <a:pPr marL="714375" lvl="1" indent="-358775"/>
            <a:r>
              <a:rPr lang="en-US" altLang="ja-JP" sz="32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Trap VM exit when a guest VM modifies CR3</a:t>
            </a:r>
          </a:p>
          <a:p>
            <a:pPr marL="355600" indent="-355600"/>
            <a:r>
              <a:rPr lang="en-US" altLang="ja-JP" sz="36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Translate the guest physical address into a host physical address</a:t>
            </a:r>
          </a:p>
          <a:p>
            <a:pPr marL="714375" lvl="1" indent="-358775"/>
            <a:r>
              <a:rPr lang="en-US" altLang="ja-JP" sz="32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Using EPT in the guest hypervisor</a:t>
            </a:r>
          </a:p>
          <a:p>
            <a:pPr marL="714375" lvl="1" indent="-358775"/>
            <a:r>
              <a:rPr lang="en-US" altLang="ja-JP" sz="32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Obtain an EPT pointer from VMCS</a:t>
            </a:r>
          </a:p>
          <a:p>
            <a:pPr marL="355600" indent="-355600"/>
            <a:r>
              <a:rPr lang="en-US" altLang="ja-JP" sz="36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Protect a guest VM and EPT using </a:t>
            </a:r>
            <a:r>
              <a:rPr lang="en-US" altLang="ja-JP" sz="3600" dirty="0" err="1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CloudVisor</a:t>
            </a:r>
            <a:endParaRPr lang="en-US" altLang="ja-JP" sz="3600" dirty="0" smtClean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87149" lvl="1" indent="-360000"/>
            <a:endParaRPr lang="en-US" altLang="ja-JP" sz="2000" dirty="0" smtClean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1" name="コンテンツ プレースホルダー 2"/>
          <p:cNvSpPr txBox="1">
            <a:spLocks/>
          </p:cNvSpPr>
          <p:nvPr/>
        </p:nvSpPr>
        <p:spPr>
          <a:xfrm>
            <a:off x="16249698" y="39201493"/>
            <a:ext cx="12928552" cy="3067560"/>
          </a:xfrm>
          <a:prstGeom prst="rect">
            <a:avLst/>
          </a:prstGeom>
        </p:spPr>
        <p:txBody>
          <a:bodyPr vert="horz" lIns="417634" tIns="208817" rIns="417634" bIns="208817" rtlCol="0">
            <a:normAutofit/>
          </a:bodyPr>
          <a:lstStyle>
            <a:lvl1pPr marL="1566127" indent="-1566127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1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93276" indent="-1305106" algn="l" defTabSz="2088170" rtl="0" eaLnBrk="1" latinLnBrk="0" hangingPunct="1">
              <a:spcBef>
                <a:spcPct val="20000"/>
              </a:spcBef>
              <a:buFont typeface="Arial"/>
              <a:buChar char="–"/>
              <a:defRPr kumimoji="1" sz="1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20424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08593" indent="-1044085" algn="l" defTabSz="2088170" rtl="0" eaLnBrk="1" latinLnBrk="0" hangingPunct="1">
              <a:spcBef>
                <a:spcPct val="20000"/>
              </a:spcBef>
              <a:buFont typeface="Arial"/>
              <a:buChar char="–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96763" indent="-1044085" algn="l" defTabSz="2088170" rtl="0" eaLnBrk="1" latinLnBrk="0" hangingPunct="1">
              <a:spcBef>
                <a:spcPct val="20000"/>
              </a:spcBef>
              <a:buFont typeface="Arial"/>
              <a:buChar char="»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84933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3102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61272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9441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175" indent="352425"/>
            <a:r>
              <a:rPr lang="en-US" altLang="ja-JP" sz="36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Enable IDSes to introspect specific guest VMs</a:t>
            </a:r>
          </a:p>
          <a:p>
            <a:pPr marL="355600" lvl="1" indent="352425"/>
            <a:r>
              <a:rPr lang="en-US" altLang="ja-JP" sz="32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Securely identify each guest VM</a:t>
            </a:r>
          </a:p>
          <a:p>
            <a:pPr marL="712788" lvl="1" indent="-357188"/>
            <a:r>
              <a:rPr lang="en-US" altLang="ja-JP" sz="32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Provide a virtual </a:t>
            </a:r>
            <a:r>
              <a:rPr lang="en-US" altLang="ja-JP" sz="32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network </a:t>
            </a:r>
            <a:r>
              <a:rPr lang="en-US" altLang="ja-JP" sz="32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interface associated with a specific guest VM</a:t>
            </a:r>
            <a:endParaRPr lang="ja-JP" altLang="en-US" sz="32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87149" lvl="1" indent="360000"/>
            <a:endParaRPr lang="en-US" altLang="ja-JP" sz="36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25092501" y="34855482"/>
            <a:ext cx="178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Tripwire</a:t>
            </a:r>
            <a:endParaRPr kumimoji="1" lang="ja-JP" altLang="en-US" sz="2800" dirty="0"/>
          </a:p>
        </p:txBody>
      </p:sp>
      <p:sp>
        <p:nvSpPr>
          <p:cNvPr id="160" name="コンテンツ プレースホルダー 2"/>
          <p:cNvSpPr txBox="1">
            <a:spLocks/>
          </p:cNvSpPr>
          <p:nvPr/>
        </p:nvSpPr>
        <p:spPr>
          <a:xfrm>
            <a:off x="16233094" y="28127613"/>
            <a:ext cx="12999990" cy="2820752"/>
          </a:xfrm>
          <a:prstGeom prst="rect">
            <a:avLst/>
          </a:prstGeom>
        </p:spPr>
        <p:txBody>
          <a:bodyPr vert="horz" lIns="417634" tIns="208817" rIns="417634" bIns="208817" rtlCol="0">
            <a:noAutofit/>
          </a:bodyPr>
          <a:lstStyle>
            <a:lvl1pPr marL="1566127" indent="-1566127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1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93276" indent="-1305106" algn="l" defTabSz="2088170" rtl="0" eaLnBrk="1" latinLnBrk="0" hangingPunct="1">
              <a:spcBef>
                <a:spcPct val="20000"/>
              </a:spcBef>
              <a:buFont typeface="Arial"/>
              <a:buChar char="–"/>
              <a:defRPr kumimoji="1" sz="1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220424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1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08593" indent="-1044085" algn="l" defTabSz="2088170" rtl="0" eaLnBrk="1" latinLnBrk="0" hangingPunct="1">
              <a:spcBef>
                <a:spcPct val="20000"/>
              </a:spcBef>
              <a:buFont typeface="Arial"/>
              <a:buChar char="–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96763" indent="-1044085" algn="l" defTabSz="2088170" rtl="0" eaLnBrk="1" latinLnBrk="0" hangingPunct="1">
              <a:spcBef>
                <a:spcPct val="20000"/>
              </a:spcBef>
              <a:buFont typeface="Arial"/>
              <a:buChar char="»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484933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73102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661272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749441" indent="-1044085" algn="l" defTabSz="2088170" rtl="0" eaLnBrk="1" latinLnBrk="0" hangingPunct="1">
              <a:spcBef>
                <a:spcPct val="20000"/>
              </a:spcBef>
              <a:buFont typeface="Arial"/>
              <a:buChar char="•"/>
              <a:defRPr kumimoji="1"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indent="-360000"/>
            <a:r>
              <a:rPr lang="en-US" altLang="ja-JP" sz="36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We measured the execution time of offloaded IDSes</a:t>
            </a:r>
            <a:endParaRPr lang="en-US" altLang="ja-JP" sz="1800" dirty="0" smtClean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814388" lvl="1" indent="-358775">
              <a:tabLst>
                <a:tab pos="812800" algn="l"/>
              </a:tabLst>
            </a:pPr>
            <a:r>
              <a:rPr lang="en-US" altLang="ja-JP" sz="32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Compared that in V-Met and the traditional offloading</a:t>
            </a:r>
          </a:p>
          <a:p>
            <a:pPr marL="814388" lvl="1" indent="-358775">
              <a:tabLst>
                <a:tab pos="812800" algn="l"/>
              </a:tabLst>
            </a:pPr>
            <a:r>
              <a:rPr lang="en-US" altLang="ja-JP" sz="32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Using </a:t>
            </a:r>
            <a:r>
              <a:rPr lang="en-US" altLang="ja-JP" sz="3200" dirty="0" err="1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Transcall</a:t>
            </a:r>
            <a:r>
              <a:rPr lang="en-US" altLang="ja-JP" sz="32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to offload legacy IDSes</a:t>
            </a:r>
          </a:p>
          <a:p>
            <a:pPr marL="814388" lvl="1" indent="-358775"/>
            <a:r>
              <a:rPr lang="en-US" altLang="ja-JP" sz="3200" dirty="0" err="1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chkrootkit</a:t>
            </a:r>
            <a:r>
              <a:rPr lang="en-US" altLang="ja-JP" sz="32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 The overhead in V-Met was 20%</a:t>
            </a:r>
          </a:p>
          <a:p>
            <a:pPr marL="814388" lvl="1" indent="-358775">
              <a:tabLst>
                <a:tab pos="812800" algn="l"/>
              </a:tabLst>
            </a:pPr>
            <a:r>
              <a:rPr lang="en-US" altLang="ja-JP" sz="32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Tripwire: The </a:t>
            </a:r>
            <a:r>
              <a:rPr lang="en-US" altLang="ja-JP" sz="32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overhead </a:t>
            </a:r>
            <a:r>
              <a:rPr lang="en-US" altLang="ja-JP" sz="32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in V-Met was 14%</a:t>
            </a:r>
            <a:endParaRPr lang="en-US" altLang="ja-JP" sz="3600" dirty="0" smtClean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187149" lvl="1" indent="-360000"/>
            <a:endParaRPr lang="en-US" altLang="ja-JP" sz="3600" dirty="0" smtClean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64" name="グラフ 16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3742382"/>
              </p:ext>
            </p:extLst>
          </p:nvPr>
        </p:nvGraphicFramePr>
        <p:xfrm>
          <a:off x="23181250" y="31955481"/>
          <a:ext cx="5006109" cy="2880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7" name="グラフ 16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4006256"/>
              </p:ext>
            </p:extLst>
          </p:nvPr>
        </p:nvGraphicFramePr>
        <p:xfrm>
          <a:off x="17303395" y="31964619"/>
          <a:ext cx="5006109" cy="2885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9" name="テキスト ボックス 168"/>
          <p:cNvSpPr txBox="1"/>
          <p:nvPr/>
        </p:nvSpPr>
        <p:spPr>
          <a:xfrm>
            <a:off x="19200291" y="34856103"/>
            <a:ext cx="178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err="1" smtClean="0">
                <a:solidFill>
                  <a:srgbClr val="000000"/>
                </a:solidFill>
              </a:rPr>
              <a:t>chkrootkit</a:t>
            </a:r>
            <a:endParaRPr kumimoji="1" lang="ja-JP" altLang="en-US" sz="2800" dirty="0">
              <a:solidFill>
                <a:srgbClr val="000000"/>
              </a:solidFill>
            </a:endParaRPr>
          </a:p>
        </p:txBody>
      </p:sp>
      <p:sp>
        <p:nvSpPr>
          <p:cNvPr id="175" name="テキスト ボックス 174"/>
          <p:cNvSpPr txBox="1"/>
          <p:nvPr/>
        </p:nvSpPr>
        <p:spPr>
          <a:xfrm>
            <a:off x="24949867" y="34521298"/>
            <a:ext cx="738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V-Met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0" name="テキスト ボックス 179"/>
          <p:cNvSpPr txBox="1"/>
          <p:nvPr/>
        </p:nvSpPr>
        <p:spPr>
          <a:xfrm>
            <a:off x="26078581" y="34522306"/>
            <a:ext cx="9830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Existing solution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1" name="テキスト ボックス 180"/>
          <p:cNvSpPr txBox="1"/>
          <p:nvPr/>
        </p:nvSpPr>
        <p:spPr>
          <a:xfrm>
            <a:off x="19065663" y="34541074"/>
            <a:ext cx="738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V-Met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2" name="テキスト ボックス 181"/>
          <p:cNvSpPr txBox="1"/>
          <p:nvPr/>
        </p:nvSpPr>
        <p:spPr>
          <a:xfrm>
            <a:off x="20194377" y="34542082"/>
            <a:ext cx="9830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Existing solution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0" name="直線矢印コネクタ 9"/>
          <p:cNvCxnSpPr>
            <a:stCxn id="79" idx="3"/>
            <a:endCxn id="104" idx="1"/>
          </p:cNvCxnSpPr>
          <p:nvPr/>
        </p:nvCxnSpPr>
        <p:spPr>
          <a:xfrm flipV="1">
            <a:off x="5395015" y="10049089"/>
            <a:ext cx="3261871" cy="62849"/>
          </a:xfrm>
          <a:prstGeom prst="straightConnector1">
            <a:avLst/>
          </a:prstGeom>
          <a:ln w="38100" cmpd="sng">
            <a:solidFill>
              <a:srgbClr val="33333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0" name="テキスト ボックス 139"/>
          <p:cNvSpPr txBox="1"/>
          <p:nvPr/>
        </p:nvSpPr>
        <p:spPr>
          <a:xfrm>
            <a:off x="5810992" y="10037814"/>
            <a:ext cx="2754221" cy="852600"/>
          </a:xfrm>
          <a:prstGeom prst="rect">
            <a:avLst/>
          </a:prstGeom>
          <a:noFill/>
        </p:spPr>
        <p:txBody>
          <a:bodyPr wrap="square" lIns="417634" tIns="208817" rIns="417634" bIns="208817" rtlCol="0">
            <a:spAutoFit/>
          </a:bodyPr>
          <a:lstStyle/>
          <a:p>
            <a:r>
              <a:rPr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introspect</a:t>
            </a:r>
            <a:endParaRPr lang="ja-JP" altLang="en-US" sz="28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雲 14"/>
          <p:cNvSpPr/>
          <p:nvPr/>
        </p:nvSpPr>
        <p:spPr>
          <a:xfrm>
            <a:off x="2388429" y="17877458"/>
            <a:ext cx="11446053" cy="1574795"/>
          </a:xfrm>
          <a:prstGeom prst="cloud">
            <a:avLst/>
          </a:prstGeom>
          <a:noFill/>
          <a:ln>
            <a:solidFill>
              <a:srgbClr val="333333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正方形/長方形 87"/>
          <p:cNvSpPr/>
          <p:nvPr/>
        </p:nvSpPr>
        <p:spPr>
          <a:xfrm>
            <a:off x="3612668" y="17091630"/>
            <a:ext cx="4320000" cy="18000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634" tIns="208817" rIns="417634" bIns="208817" rtlCol="0" anchor="ctr"/>
          <a:lstStyle/>
          <a:p>
            <a:pPr algn="ctr"/>
            <a:endParaRPr lang="ja-JP" altLang="en-US" sz="114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6093836" y="17577683"/>
            <a:ext cx="1484626" cy="852600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417634" tIns="208817" rIns="417634" bIns="208817" rtlCol="0">
            <a:spAutoFit/>
          </a:bodyPr>
          <a:lstStyle/>
          <a:p>
            <a:pPr algn="just"/>
            <a:r>
              <a:rPr lang="en-US" altLang="ja-JP" sz="280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IDS</a:t>
            </a:r>
            <a:endParaRPr lang="ja-JP" altLang="en-US" sz="2800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10820310" y="17093048"/>
            <a:ext cx="2043338" cy="18000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634" tIns="208817" rIns="417634" bIns="208817" rtlCol="0" anchor="ctr"/>
          <a:lstStyle/>
          <a:p>
            <a:pPr algn="ctr"/>
            <a:endParaRPr lang="ja-JP" altLang="en-US" sz="114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3777603" y="16417776"/>
            <a:ext cx="3780527" cy="852600"/>
          </a:xfrm>
          <a:prstGeom prst="rect">
            <a:avLst/>
          </a:prstGeom>
          <a:noFill/>
        </p:spPr>
        <p:txBody>
          <a:bodyPr wrap="none" lIns="417634" tIns="208817" rIns="417634" bIns="208817" rtlCol="0">
            <a:spAutoFit/>
          </a:bodyPr>
          <a:lstStyle/>
          <a:p>
            <a:pPr algn="ctr"/>
            <a:r>
              <a:rPr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Management VM</a:t>
            </a:r>
            <a:endParaRPr lang="ja-JP" altLang="en-US" sz="28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10527676" y="16414056"/>
            <a:ext cx="2612756" cy="852600"/>
          </a:xfrm>
          <a:prstGeom prst="rect">
            <a:avLst/>
          </a:prstGeom>
          <a:noFill/>
        </p:spPr>
        <p:txBody>
          <a:bodyPr wrap="none" lIns="417634" tIns="208817" rIns="417634" bIns="208817" rtlCol="0">
            <a:spAutoFit/>
          </a:bodyPr>
          <a:lstStyle/>
          <a:p>
            <a:pPr algn="ctr"/>
            <a:r>
              <a:rPr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Target VM</a:t>
            </a:r>
            <a:endParaRPr lang="ja-JP" altLang="en-US" sz="28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400302" y="18722390"/>
            <a:ext cx="26026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Clouds admin</a:t>
            </a:r>
            <a:endParaRPr kumimoji="1" lang="ja-JP" altLang="en-US" sz="2800" strike="sngStrike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7" name="図 106" descr="annonymou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236" y="17350160"/>
            <a:ext cx="1363304" cy="1365088"/>
          </a:xfrm>
          <a:prstGeom prst="rect">
            <a:avLst/>
          </a:prstGeom>
        </p:spPr>
      </p:pic>
      <p:cxnSp>
        <p:nvCxnSpPr>
          <p:cNvPr id="21" name="直線矢印コネクタ 20"/>
          <p:cNvCxnSpPr>
            <a:stCxn id="88" idx="3"/>
            <a:endCxn id="91" idx="1"/>
          </p:cNvCxnSpPr>
          <p:nvPr/>
        </p:nvCxnSpPr>
        <p:spPr>
          <a:xfrm>
            <a:off x="7932668" y="17991630"/>
            <a:ext cx="2887642" cy="141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乗算記号 25"/>
          <p:cNvSpPr/>
          <p:nvPr/>
        </p:nvSpPr>
        <p:spPr>
          <a:xfrm>
            <a:off x="6803728" y="17770898"/>
            <a:ext cx="1152128" cy="1129186"/>
          </a:xfrm>
          <a:prstGeom prst="mathMultiply">
            <a:avLst/>
          </a:prstGeom>
          <a:solidFill>
            <a:srgbClr val="33333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18925868" y="8952055"/>
            <a:ext cx="3164573" cy="1714374"/>
          </a:xfrm>
          <a:prstGeom prst="rect">
            <a:avLst/>
          </a:prstGeom>
          <a:noFill/>
        </p:spPr>
        <p:txBody>
          <a:bodyPr wrap="none" lIns="417634" tIns="208817" rIns="417634" bIns="208817" rtlCol="0">
            <a:spAutoFit/>
          </a:bodyPr>
          <a:lstStyle/>
          <a:p>
            <a:pPr algn="ctr"/>
            <a:r>
              <a:rPr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Guest</a:t>
            </a:r>
          </a:p>
          <a:p>
            <a:pPr algn="ctr"/>
            <a:r>
              <a:rPr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management</a:t>
            </a:r>
          </a:p>
          <a:p>
            <a:pPr algn="ctr"/>
            <a:r>
              <a:rPr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VM</a:t>
            </a:r>
            <a:endParaRPr lang="ja-JP" altLang="en-US" sz="28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7" name="正方形/長方形 176"/>
          <p:cNvSpPr/>
          <p:nvPr/>
        </p:nvSpPr>
        <p:spPr>
          <a:xfrm>
            <a:off x="20037550" y="22395561"/>
            <a:ext cx="4284236" cy="690463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634" tIns="208817" rIns="417634" bIns="208817" rtlCol="0" anchor="ctr"/>
          <a:lstStyle/>
          <a:p>
            <a:pPr algn="ctr"/>
            <a:endParaRPr lang="ja-JP" altLang="en-US" sz="114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9" name="テキスト ボックス 178"/>
          <p:cNvSpPr txBox="1"/>
          <p:nvPr/>
        </p:nvSpPr>
        <p:spPr>
          <a:xfrm>
            <a:off x="19754843" y="22333446"/>
            <a:ext cx="3807699" cy="852600"/>
          </a:xfrm>
          <a:prstGeom prst="rect">
            <a:avLst/>
          </a:prstGeom>
          <a:noFill/>
        </p:spPr>
        <p:txBody>
          <a:bodyPr wrap="none" lIns="417634" tIns="208817" rIns="417634" bIns="208817" rtlCol="0">
            <a:spAutoFit/>
          </a:bodyPr>
          <a:lstStyle/>
          <a:p>
            <a:pPr algn="ctr"/>
            <a:r>
              <a:rPr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Guest hypervisor</a:t>
            </a:r>
            <a:endParaRPr lang="ja-JP" altLang="en-US" sz="28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0" name="正方形/長方形 199"/>
          <p:cNvSpPr/>
          <p:nvPr/>
        </p:nvSpPr>
        <p:spPr>
          <a:xfrm>
            <a:off x="22350539" y="20532601"/>
            <a:ext cx="1980000" cy="18000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634" tIns="208817" rIns="417634" bIns="208817" rtlCol="0" anchor="ctr"/>
          <a:lstStyle/>
          <a:p>
            <a:pPr algn="ctr"/>
            <a:endParaRPr lang="ja-JP" altLang="en-US" sz="11400" b="1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2" name="テキスト ボックス 201"/>
          <p:cNvSpPr txBox="1"/>
          <p:nvPr/>
        </p:nvSpPr>
        <p:spPr>
          <a:xfrm>
            <a:off x="21953724" y="20360524"/>
            <a:ext cx="2724243" cy="852600"/>
          </a:xfrm>
          <a:prstGeom prst="rect">
            <a:avLst/>
          </a:prstGeom>
          <a:noFill/>
        </p:spPr>
        <p:txBody>
          <a:bodyPr wrap="square" lIns="417634" tIns="208817" rIns="417634" bIns="208817" rtlCol="0">
            <a:spAutoFit/>
          </a:bodyPr>
          <a:lstStyle/>
          <a:p>
            <a:pPr algn="ctr"/>
            <a:r>
              <a:rPr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Guest VM</a:t>
            </a:r>
            <a:endParaRPr lang="ja-JP" altLang="en-US" sz="28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3" name="正方形/長方形 202"/>
          <p:cNvSpPr/>
          <p:nvPr/>
        </p:nvSpPr>
        <p:spPr>
          <a:xfrm>
            <a:off x="24699356" y="20558512"/>
            <a:ext cx="2160000" cy="2520000"/>
          </a:xfrm>
          <a:prstGeom prst="rect">
            <a:avLst/>
          </a:prstGeom>
          <a:solidFill>
            <a:srgbClr val="FFCA28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634" tIns="208817" rIns="417634" bIns="208817" rtlCol="0" anchor="ctr"/>
          <a:lstStyle/>
          <a:p>
            <a:pPr algn="ctr"/>
            <a:endParaRPr lang="ja-JP" altLang="en-US" sz="11400" b="1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4" name="テキスト ボックス 203"/>
          <p:cNvSpPr txBox="1"/>
          <p:nvPr/>
        </p:nvSpPr>
        <p:spPr>
          <a:xfrm>
            <a:off x="24207279" y="20310259"/>
            <a:ext cx="3164573" cy="1714374"/>
          </a:xfrm>
          <a:prstGeom prst="rect">
            <a:avLst/>
          </a:prstGeom>
          <a:noFill/>
        </p:spPr>
        <p:txBody>
          <a:bodyPr wrap="none" lIns="417634" tIns="208817" rIns="417634" bIns="208817" rtlCol="0">
            <a:spAutoFit/>
          </a:bodyPr>
          <a:lstStyle/>
          <a:p>
            <a:pPr algn="ctr"/>
            <a:r>
              <a:rPr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Host </a:t>
            </a:r>
          </a:p>
          <a:p>
            <a:pPr algn="ctr"/>
            <a:r>
              <a:rPr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management</a:t>
            </a:r>
          </a:p>
          <a:p>
            <a:pPr algn="ctr"/>
            <a:r>
              <a:rPr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VM</a:t>
            </a:r>
            <a:endParaRPr lang="ja-JP" altLang="en-US" sz="28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5" name="テキスト ボックス 204"/>
          <p:cNvSpPr txBox="1"/>
          <p:nvPr/>
        </p:nvSpPr>
        <p:spPr>
          <a:xfrm>
            <a:off x="25069572" y="21914124"/>
            <a:ext cx="1484952" cy="852600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417634" tIns="208817" rIns="417634" bIns="208817" rtlCol="0">
            <a:spAutoFit/>
          </a:bodyPr>
          <a:lstStyle/>
          <a:p>
            <a:pPr algn="just"/>
            <a:r>
              <a:rPr lang="en-US" altLang="ja-JP" sz="2800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IDS</a:t>
            </a:r>
            <a:endParaRPr lang="ja-JP" altLang="en-US" sz="2800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6" name="正方形/長方形 205"/>
          <p:cNvSpPr/>
          <p:nvPr/>
        </p:nvSpPr>
        <p:spPr>
          <a:xfrm>
            <a:off x="17674979" y="23424175"/>
            <a:ext cx="9199970" cy="720000"/>
          </a:xfrm>
          <a:prstGeom prst="rect">
            <a:avLst/>
          </a:prstGeom>
          <a:solidFill>
            <a:srgbClr val="FFCA28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634" tIns="208817" rIns="417634" bIns="208817" rtlCol="0" anchor="ctr"/>
          <a:lstStyle/>
          <a:p>
            <a:pPr algn="ctr"/>
            <a:r>
              <a:rPr lang="en-US" altLang="ja-JP" sz="28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Host</a:t>
            </a:r>
            <a:r>
              <a:rPr lang="en-US" altLang="ja-JP" sz="28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8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hypervisor</a:t>
            </a:r>
            <a:endParaRPr lang="ja-JP" altLang="en-US" sz="28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8" name="正方形/長方形 207"/>
          <p:cNvSpPr/>
          <p:nvPr/>
        </p:nvSpPr>
        <p:spPr>
          <a:xfrm>
            <a:off x="17710565" y="20241026"/>
            <a:ext cx="6840760" cy="2996499"/>
          </a:xfrm>
          <a:prstGeom prst="rect">
            <a:avLst/>
          </a:prstGeom>
          <a:noFill/>
          <a:ln w="63500">
            <a:solidFill>
              <a:srgbClr val="26C6DA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9" name="直線矢印コネクタ 208"/>
          <p:cNvCxnSpPr>
            <a:stCxn id="205" idx="1"/>
            <a:endCxn id="200" idx="3"/>
          </p:cNvCxnSpPr>
          <p:nvPr/>
        </p:nvCxnSpPr>
        <p:spPr>
          <a:xfrm flipH="1" flipV="1">
            <a:off x="24330539" y="21432601"/>
            <a:ext cx="739033" cy="907823"/>
          </a:xfrm>
          <a:prstGeom prst="straightConnector1">
            <a:avLst/>
          </a:prstGeom>
          <a:ln w="38100">
            <a:solidFill>
              <a:srgbClr val="99CC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0" name="テキスト ボックス 209"/>
          <p:cNvSpPr txBox="1"/>
          <p:nvPr/>
        </p:nvSpPr>
        <p:spPr>
          <a:xfrm>
            <a:off x="17743599" y="20291265"/>
            <a:ext cx="2303761" cy="852600"/>
          </a:xfrm>
          <a:prstGeom prst="rect">
            <a:avLst/>
          </a:prstGeom>
          <a:noFill/>
        </p:spPr>
        <p:txBody>
          <a:bodyPr wrap="none" lIns="417634" tIns="208817" rIns="417634" bIns="208817" rtlCol="0">
            <a:spAutoFit/>
          </a:bodyPr>
          <a:lstStyle/>
          <a:p>
            <a:pPr algn="ctr"/>
            <a:r>
              <a:rPr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Host VM</a:t>
            </a:r>
            <a:endParaRPr lang="ja-JP" altLang="en-US" sz="28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0" name="カギ線コネクタ 29"/>
          <p:cNvCxnSpPr>
            <a:stCxn id="200" idx="1"/>
          </p:cNvCxnSpPr>
          <p:nvPr/>
        </p:nvCxnSpPr>
        <p:spPr>
          <a:xfrm rot="10800000" flipV="1">
            <a:off x="18750887" y="21432601"/>
            <a:ext cx="3599653" cy="1991574"/>
          </a:xfrm>
          <a:prstGeom prst="bentConnector3">
            <a:avLst>
              <a:gd name="adj1" fmla="val 100802"/>
            </a:avLst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>
            <a:stCxn id="205" idx="2"/>
          </p:cNvCxnSpPr>
          <p:nvPr/>
        </p:nvCxnSpPr>
        <p:spPr>
          <a:xfrm flipH="1">
            <a:off x="25807671" y="22766724"/>
            <a:ext cx="4377" cy="657452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円柱 33"/>
          <p:cNvSpPr/>
          <p:nvPr/>
        </p:nvSpPr>
        <p:spPr>
          <a:xfrm>
            <a:off x="22197452" y="7698465"/>
            <a:ext cx="752021" cy="723950"/>
          </a:xfrm>
          <a:prstGeom prst="can">
            <a:avLst>
              <a:gd name="adj" fmla="val 50000"/>
            </a:avLst>
          </a:prstGeom>
          <a:solidFill>
            <a:srgbClr val="80808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6" name="直線矢印コネクタ 35"/>
          <p:cNvCxnSpPr>
            <a:endCxn id="34" idx="2"/>
          </p:cNvCxnSpPr>
          <p:nvPr/>
        </p:nvCxnSpPr>
        <p:spPr>
          <a:xfrm flipV="1">
            <a:off x="20316609" y="8060440"/>
            <a:ext cx="1880843" cy="104685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 flipH="1" flipV="1">
            <a:off x="22949473" y="8060440"/>
            <a:ext cx="2143029" cy="107276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テキスト ボックス 211"/>
          <p:cNvSpPr txBox="1"/>
          <p:nvPr/>
        </p:nvSpPr>
        <p:spPr>
          <a:xfrm>
            <a:off x="22949473" y="7569815"/>
            <a:ext cx="2345639" cy="852600"/>
          </a:xfrm>
          <a:prstGeom prst="rect">
            <a:avLst/>
          </a:prstGeom>
          <a:noFill/>
        </p:spPr>
        <p:txBody>
          <a:bodyPr wrap="none" lIns="417634" tIns="208817" rIns="417634" bIns="208817" rtlCol="0">
            <a:spAutoFit/>
          </a:bodyPr>
          <a:lstStyle/>
          <a:p>
            <a:pPr algn="ctr"/>
            <a:r>
              <a:rPr lang="en-US" altLang="ja-JP" sz="2800" dirty="0" err="1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Strorage</a:t>
            </a:r>
            <a:endParaRPr lang="ja-JP" altLang="en-US" sz="28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4" name="テキスト ボックス 213"/>
          <p:cNvSpPr txBox="1"/>
          <p:nvPr/>
        </p:nvSpPr>
        <p:spPr>
          <a:xfrm>
            <a:off x="19339034" y="21432601"/>
            <a:ext cx="2151475" cy="852600"/>
          </a:xfrm>
          <a:prstGeom prst="rect">
            <a:avLst/>
          </a:prstGeom>
          <a:noFill/>
        </p:spPr>
        <p:txBody>
          <a:bodyPr wrap="none" lIns="417634" tIns="208817" rIns="417634" bIns="208817" rtlCol="0">
            <a:spAutoFit/>
          </a:bodyPr>
          <a:lstStyle/>
          <a:p>
            <a:pPr algn="ctr"/>
            <a:r>
              <a:rPr lang="en-US" altLang="ja-JP" sz="2800" dirty="0" smtClean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VM exit</a:t>
            </a: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23240602" y="22484693"/>
            <a:ext cx="927768" cy="529397"/>
          </a:xfrm>
          <a:prstGeom prst="rect">
            <a:avLst/>
          </a:prstGeom>
          <a:solidFill>
            <a:srgbClr val="26C6DA"/>
          </a:solidFill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417634" tIns="208817" rIns="417634" bIns="208817" rtlCol="0">
            <a:spAutoFit/>
          </a:bodyPr>
          <a:lstStyle/>
          <a:p>
            <a:pPr algn="just"/>
            <a:endParaRPr lang="ja-JP" altLang="en-US" sz="2800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22954237" y="22341954"/>
            <a:ext cx="1507394" cy="852600"/>
          </a:xfrm>
          <a:prstGeom prst="rect">
            <a:avLst/>
          </a:prstGeom>
          <a:noFill/>
          <a:ln>
            <a:noFill/>
          </a:ln>
        </p:spPr>
        <p:txBody>
          <a:bodyPr wrap="none" lIns="417634" tIns="208817" rIns="417634" bIns="208817" rtlCol="0">
            <a:spAutoFit/>
          </a:bodyPr>
          <a:lstStyle/>
          <a:p>
            <a:pPr algn="ctr"/>
            <a:r>
              <a: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EPT</a:t>
            </a:r>
            <a:endParaRPr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7701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2686</TotalTime>
  <Words>419</Words>
  <Application>Microsoft Macintosh PowerPoint</Application>
  <PresentationFormat>ユーザー設定</PresentationFormat>
  <Paragraphs>110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ホワイト</vt:lpstr>
      <vt:lpstr>Secure IDS Offloading with Nested Virtualization in Untrusted Clouds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美山 翔平</dc:creator>
  <cp:lastModifiedBy>Kourai Kenichi</cp:lastModifiedBy>
  <cp:revision>219</cp:revision>
  <dcterms:created xsi:type="dcterms:W3CDTF">2015-07-16T06:47:02Z</dcterms:created>
  <dcterms:modified xsi:type="dcterms:W3CDTF">2015-08-28T08:20:28Z</dcterms:modified>
</cp:coreProperties>
</file>