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57" r:id="rId2"/>
    <p:sldId id="258" r:id="rId3"/>
    <p:sldId id="281" r:id="rId4"/>
    <p:sldId id="282" r:id="rId5"/>
    <p:sldId id="279" r:id="rId6"/>
    <p:sldId id="261" r:id="rId7"/>
    <p:sldId id="262" r:id="rId8"/>
    <p:sldId id="284" r:id="rId9"/>
    <p:sldId id="285" r:id="rId10"/>
    <p:sldId id="286" r:id="rId11"/>
    <p:sldId id="283" r:id="rId12"/>
    <p:sldId id="280" r:id="rId13"/>
    <p:sldId id="273" r:id="rId14"/>
    <p:sldId id="268" r:id="rId15"/>
    <p:sldId id="269" r:id="rId16"/>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869F3850-A1B7-5F40-BE9A-3861CC366F69}">
          <p14:sldIdLst>
            <p14:sldId id="257"/>
            <p14:sldId id="258"/>
            <p14:sldId id="281"/>
            <p14:sldId id="282"/>
            <p14:sldId id="279"/>
            <p14:sldId id="261"/>
            <p14:sldId id="262"/>
            <p14:sldId id="284"/>
            <p14:sldId id="285"/>
            <p14:sldId id="286"/>
            <p14:sldId id="283"/>
            <p14:sldId id="280"/>
            <p14:sldId id="273"/>
            <p14:sldId id="268"/>
            <p14:sldId id="26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33" autoAdjust="0"/>
    <p:restoredTop sz="70981" autoAdjust="0"/>
  </p:normalViewPr>
  <p:slideViewPr>
    <p:cSldViewPr snapToGrid="0" snapToObjects="1">
      <p:cViewPr varScale="1">
        <p:scale>
          <a:sx n="109" d="100"/>
          <a:sy n="109" d="100"/>
        </p:scale>
        <p:origin x="-952" y="-96"/>
      </p:cViewPr>
      <p:guideLst>
        <p:guide orient="horz" pos="2160"/>
        <p:guide pos="2880"/>
      </p:guideLst>
    </p:cSldViewPr>
  </p:slideViewPr>
  <p:outlineViewPr>
    <p:cViewPr>
      <p:scale>
        <a:sx n="33" d="100"/>
        <a:sy n="33" d="100"/>
      </p:scale>
      <p:origin x="0" y="2928"/>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miyama:Documents:bachelor_rec.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miyama:Documents:grad_etc:bachelo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27844837475283"/>
          <c:y val="0.0388061595003815"/>
          <c:w val="0.871842875390063"/>
          <c:h val="0.853731343283582"/>
        </c:manualLayout>
      </c:layout>
      <c:barChart>
        <c:barDir val="col"/>
        <c:grouping val="clustered"/>
        <c:varyColors val="0"/>
        <c:ser>
          <c:idx val="0"/>
          <c:order val="0"/>
          <c:tx>
            <c:strRef>
              <c:f>Sheet1!$C$2</c:f>
              <c:strCache>
                <c:ptCount val="1"/>
                <c:pt idx="0">
                  <c:v>V-Met</c:v>
                </c:pt>
              </c:strCache>
            </c:strRef>
          </c:tx>
          <c:invertIfNegative val="0"/>
          <c:dLbls>
            <c:dLbl>
              <c:idx val="0"/>
              <c:layout>
                <c:manualLayout>
                  <c:x val="0.00215300905404011"/>
                  <c:y val="0.757686114289455"/>
                </c:manualLayout>
              </c:layout>
              <c:dLblPos val="outEnd"/>
              <c:showLegendKey val="0"/>
              <c:showVal val="0"/>
              <c:showCatName val="0"/>
              <c:showSerName val="1"/>
              <c:showPercent val="0"/>
              <c:showBubbleSize val="0"/>
            </c:dLbl>
            <c:dLblPos val="inBase"/>
            <c:showLegendKey val="0"/>
            <c:showVal val="0"/>
            <c:showCatName val="0"/>
            <c:showSerName val="1"/>
            <c:showPercent val="0"/>
            <c:showBubbleSize val="0"/>
            <c:showLeaderLines val="0"/>
          </c:dLbls>
          <c:val>
            <c:numRef>
              <c:f>Sheet1!$C$3</c:f>
              <c:numCache>
                <c:formatCode>General</c:formatCode>
                <c:ptCount val="1"/>
                <c:pt idx="0">
                  <c:v>19.5</c:v>
                </c:pt>
              </c:numCache>
            </c:numRef>
          </c:val>
        </c:ser>
        <c:ser>
          <c:idx val="1"/>
          <c:order val="1"/>
          <c:tx>
            <c:strRef>
              <c:f>Sheet1!$D$2</c:f>
              <c:strCache>
                <c:ptCount val="1"/>
                <c:pt idx="0">
                  <c:v>ホスト管理VM</c:v>
                </c:pt>
              </c:strCache>
            </c:strRef>
          </c:tx>
          <c:invertIfNegative val="0"/>
          <c:dLbls>
            <c:dLbl>
              <c:idx val="0"/>
              <c:layout>
                <c:manualLayout>
                  <c:x val="0.00791613974339769"/>
                  <c:y val="0.663474781195201"/>
                </c:manualLayout>
              </c:layout>
              <c:tx>
                <c:rich>
                  <a:bodyPr/>
                  <a:lstStyle/>
                  <a:p>
                    <a:r>
                      <a:rPr lang="ja-JP" altLang="en-US" dirty="0" smtClean="0"/>
                      <a:t>従来システム</a:t>
                    </a:r>
                    <a:endParaRPr lang="ja-JP" altLang="en-US" dirty="0"/>
                  </a:p>
                </c:rich>
              </c:tx>
              <c:dLblPos val="outEnd"/>
              <c:showLegendKey val="0"/>
              <c:showVal val="0"/>
              <c:showCatName val="0"/>
              <c:showSerName val="1"/>
              <c:showPercent val="0"/>
              <c:showBubbleSize val="0"/>
            </c:dLbl>
            <c:txPr>
              <a:bodyPr rot="0" vert="horz" anchor="b" anchorCtr="1"/>
              <a:lstStyle/>
              <a:p>
                <a:pPr>
                  <a:defRPr/>
                </a:pPr>
                <a:endParaRPr lang="ja-JP"/>
              </a:p>
            </c:txPr>
            <c:dLblPos val="inBase"/>
            <c:showLegendKey val="0"/>
            <c:showVal val="0"/>
            <c:showCatName val="0"/>
            <c:showSerName val="1"/>
            <c:showPercent val="0"/>
            <c:showBubbleSize val="0"/>
            <c:showLeaderLines val="0"/>
          </c:dLbls>
          <c:val>
            <c:numRef>
              <c:f>Sheet1!$D$3</c:f>
              <c:numCache>
                <c:formatCode>General</c:formatCode>
                <c:ptCount val="1"/>
                <c:pt idx="0">
                  <c:v>16.7</c:v>
                </c:pt>
              </c:numCache>
            </c:numRef>
          </c:val>
        </c:ser>
        <c:dLbls>
          <c:dLblPos val="inBase"/>
          <c:showLegendKey val="0"/>
          <c:showVal val="0"/>
          <c:showCatName val="0"/>
          <c:showSerName val="1"/>
          <c:showPercent val="0"/>
          <c:showBubbleSize val="0"/>
        </c:dLbls>
        <c:gapWidth val="150"/>
        <c:overlap val="-1"/>
        <c:axId val="-2095643224"/>
        <c:axId val="-2055249800"/>
      </c:barChart>
      <c:catAx>
        <c:axId val="-2095643224"/>
        <c:scaling>
          <c:orientation val="minMax"/>
        </c:scaling>
        <c:delete val="0"/>
        <c:axPos val="b"/>
        <c:majorTickMark val="out"/>
        <c:minorTickMark val="none"/>
        <c:tickLblPos val="none"/>
        <c:crossAx val="-2055249800"/>
        <c:crosses val="autoZero"/>
        <c:auto val="0"/>
        <c:lblAlgn val="ctr"/>
        <c:lblOffset val="100"/>
        <c:noMultiLvlLbl val="0"/>
      </c:catAx>
      <c:valAx>
        <c:axId val="-2055249800"/>
        <c:scaling>
          <c:orientation val="minMax"/>
          <c:min val="0.0"/>
        </c:scaling>
        <c:delete val="0"/>
        <c:axPos val="l"/>
        <c:majorGridlines>
          <c:spPr>
            <a:ln>
              <a:noFill/>
            </a:ln>
          </c:spPr>
        </c:majorGridlines>
        <c:title>
          <c:tx>
            <c:rich>
              <a:bodyPr rot="-5400000" vert="horz"/>
              <a:lstStyle/>
              <a:p>
                <a:pPr>
                  <a:defRPr/>
                </a:pPr>
                <a:r>
                  <a:rPr lang="ja-JP" altLang="en-US"/>
                  <a:t>時間（ミリ秒）</a:t>
                </a:r>
              </a:p>
            </c:rich>
          </c:tx>
          <c:overlay val="0"/>
        </c:title>
        <c:numFmt formatCode="General" sourceLinked="1"/>
        <c:majorTickMark val="in"/>
        <c:minorTickMark val="none"/>
        <c:tickLblPos val="nextTo"/>
        <c:crossAx val="-2095643224"/>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測定データ!$D$4</c:f>
              <c:strCache>
                <c:ptCount val="1"/>
                <c:pt idx="0">
                  <c:v>V-Met</c:v>
                </c:pt>
              </c:strCache>
            </c:strRef>
          </c:tx>
          <c:invertIfNegative val="0"/>
          <c:dLbls>
            <c:dLbl>
              <c:idx val="0"/>
              <c:layout>
                <c:manualLayout>
                  <c:x val="-0.00555557474897876"/>
                  <c:y val="0.757201981230117"/>
                </c:manualLayout>
              </c:layout>
              <c:dLblPos val="outEnd"/>
              <c:showLegendKey val="0"/>
              <c:showVal val="0"/>
              <c:showCatName val="0"/>
              <c:showSerName val="1"/>
              <c:showPercent val="0"/>
              <c:showBubbleSize val="0"/>
              <c:separator> </c:separator>
            </c:dLbl>
            <c:dLblPos val="inBase"/>
            <c:showLegendKey val="0"/>
            <c:showVal val="0"/>
            <c:showCatName val="0"/>
            <c:showSerName val="1"/>
            <c:showPercent val="0"/>
            <c:showBubbleSize val="0"/>
            <c:separator> </c:separator>
            <c:showLeaderLines val="0"/>
          </c:dLbls>
          <c:val>
            <c:numRef>
              <c:f>測定データ!$D$17</c:f>
              <c:numCache>
                <c:formatCode>General</c:formatCode>
                <c:ptCount val="1"/>
                <c:pt idx="0">
                  <c:v>28.6090754</c:v>
                </c:pt>
              </c:numCache>
            </c:numRef>
          </c:val>
        </c:ser>
        <c:ser>
          <c:idx val="1"/>
          <c:order val="1"/>
          <c:tx>
            <c:strRef>
              <c:f>測定データ!$F$4</c:f>
              <c:strCache>
                <c:ptCount val="1"/>
                <c:pt idx="0">
                  <c:v>従来システム</c:v>
                </c:pt>
              </c:strCache>
            </c:strRef>
          </c:tx>
          <c:invertIfNegative val="0"/>
          <c:dLbls>
            <c:dLbl>
              <c:idx val="0"/>
              <c:layout>
                <c:manualLayout>
                  <c:x val="0.00277767221394986"/>
                  <c:y val="0.63955094977642"/>
                </c:manualLayout>
              </c:layout>
              <c:dLblPos val="outEnd"/>
              <c:showLegendKey val="0"/>
              <c:showVal val="0"/>
              <c:showCatName val="0"/>
              <c:showSerName val="1"/>
              <c:showPercent val="0"/>
              <c:showBubbleSize val="0"/>
            </c:dLbl>
            <c:dLblPos val="inBase"/>
            <c:showLegendKey val="0"/>
            <c:showVal val="0"/>
            <c:showCatName val="0"/>
            <c:showSerName val="1"/>
            <c:showPercent val="0"/>
            <c:showBubbleSize val="0"/>
            <c:showLeaderLines val="0"/>
          </c:dLbls>
          <c:val>
            <c:numRef>
              <c:f>測定データ!$F$17</c:f>
              <c:numCache>
                <c:formatCode>General</c:formatCode>
                <c:ptCount val="1"/>
                <c:pt idx="0">
                  <c:v>23.5179603</c:v>
                </c:pt>
              </c:numCache>
            </c:numRef>
          </c:val>
        </c:ser>
        <c:dLbls>
          <c:showLegendKey val="0"/>
          <c:showVal val="0"/>
          <c:showCatName val="0"/>
          <c:showSerName val="0"/>
          <c:showPercent val="0"/>
          <c:showBubbleSize val="0"/>
        </c:dLbls>
        <c:gapWidth val="150"/>
        <c:axId val="-2056080456"/>
        <c:axId val="-2080088488"/>
      </c:barChart>
      <c:catAx>
        <c:axId val="-2056080456"/>
        <c:scaling>
          <c:orientation val="minMax"/>
        </c:scaling>
        <c:delete val="0"/>
        <c:axPos val="b"/>
        <c:majorTickMark val="out"/>
        <c:minorTickMark val="none"/>
        <c:tickLblPos val="nextTo"/>
        <c:txPr>
          <a:bodyPr/>
          <a:lstStyle/>
          <a:p>
            <a:pPr>
              <a:defRPr>
                <a:solidFill>
                  <a:schemeClr val="bg1"/>
                </a:solidFill>
              </a:defRPr>
            </a:pPr>
            <a:endParaRPr lang="ja-JP"/>
          </a:p>
        </c:txPr>
        <c:crossAx val="-2080088488"/>
        <c:crosses val="autoZero"/>
        <c:auto val="1"/>
        <c:lblAlgn val="ctr"/>
        <c:lblOffset val="100"/>
        <c:noMultiLvlLbl val="0"/>
      </c:catAx>
      <c:valAx>
        <c:axId val="-2080088488"/>
        <c:scaling>
          <c:orientation val="minMax"/>
        </c:scaling>
        <c:delete val="0"/>
        <c:axPos val="l"/>
        <c:majorGridlines>
          <c:spPr>
            <a:ln>
              <a:noFill/>
            </a:ln>
          </c:spPr>
        </c:majorGridlines>
        <c:title>
          <c:tx>
            <c:rich>
              <a:bodyPr rot="-5400000" vert="horz"/>
              <a:lstStyle/>
              <a:p>
                <a:pPr>
                  <a:defRPr/>
                </a:pPr>
                <a:r>
                  <a:rPr lang="ja-JP" altLang="en-US" dirty="0"/>
                  <a:t>時間</a:t>
                </a:r>
                <a:r>
                  <a:rPr lang="en-US" altLang="ja-JP" dirty="0" smtClean="0"/>
                  <a:t>(</a:t>
                </a:r>
                <a:r>
                  <a:rPr lang="ja-JP" altLang="en-US" dirty="0" smtClean="0"/>
                  <a:t>秒</a:t>
                </a:r>
                <a:r>
                  <a:rPr lang="en-US" altLang="ja-JP" dirty="0" smtClean="0"/>
                  <a:t>)</a:t>
                </a:r>
                <a:endParaRPr lang="ja-JP" altLang="en-US" dirty="0"/>
              </a:p>
            </c:rich>
          </c:tx>
          <c:overlay val="0"/>
        </c:title>
        <c:numFmt formatCode="General" sourceLinked="1"/>
        <c:majorTickMark val="in"/>
        <c:minorTickMark val="none"/>
        <c:tickLblPos val="nextTo"/>
        <c:crossAx val="-2056080456"/>
        <c:crosses val="autoZero"/>
        <c:crossBetween val="between"/>
      </c:valAx>
    </c:plotArea>
    <c:plotVisOnly val="1"/>
    <c:dispBlanksAs val="gap"/>
    <c:showDLblsOverMax val="0"/>
  </c:chart>
  <c:spPr>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77E2E63-353E-204A-B681-BACC29065DB5}" type="datetimeFigureOut">
              <a:rPr kumimoji="1" lang="ja-JP" altLang="en-US" smtClean="0"/>
              <a:t>3/30/15</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CB29734-CD64-1440-89AF-C809800FDD74}" type="slidenum">
              <a:rPr kumimoji="1" lang="ja-JP" altLang="en-US" smtClean="0"/>
              <a:t>‹#›</a:t>
            </a:fld>
            <a:endParaRPr kumimoji="1" lang="ja-JP" altLang="en-US"/>
          </a:p>
        </p:txBody>
      </p:sp>
    </p:spTree>
    <p:extLst>
      <p:ext uri="{BB962C8B-B14F-4D97-AF65-F5344CB8AC3E}">
        <p14:creationId xmlns:p14="http://schemas.microsoft.com/office/powerpoint/2010/main" val="32260784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CCBA3D-F051-534A-89F3-25986A04D6F2}" type="datetimeFigureOut">
              <a:rPr kumimoji="1" lang="ja-JP" altLang="en-US" smtClean="0"/>
              <a:t>3/30/15</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0CFC03-A1C4-8F4A-B768-B5E1C3AC68AB}" type="slidenum">
              <a:rPr kumimoji="1" lang="ja-JP" altLang="en-US" smtClean="0"/>
              <a:t>‹#›</a:t>
            </a:fld>
            <a:endParaRPr kumimoji="1" lang="ja-JP" altLang="en-US"/>
          </a:p>
        </p:txBody>
      </p:sp>
    </p:spTree>
    <p:extLst>
      <p:ext uri="{BB962C8B-B14F-4D97-AF65-F5344CB8AC3E}">
        <p14:creationId xmlns:p14="http://schemas.microsoft.com/office/powerpoint/2010/main" val="53041927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ただいまより・・・</a:t>
            </a:r>
            <a:endParaRPr kumimoji="1" lang="en-US" altLang="ja-JP" dirty="0" smtClean="0"/>
          </a:p>
          <a:p>
            <a:r>
              <a:rPr kumimoji="1" lang="ja-JP" altLang="en-US" dirty="0" smtClean="0"/>
              <a:t>光来研究室</a:t>
            </a:r>
            <a:r>
              <a:rPr kumimoji="1" lang="en-US" altLang="ja-JP" dirty="0" smtClean="0"/>
              <a:t>B4</a:t>
            </a:r>
            <a:r>
              <a:rPr kumimoji="1" lang="ja-JP" altLang="en-US" dirty="0" smtClean="0"/>
              <a:t>　美山がクラウドにおけるネストした仮想化を用いた安全な監視機構と題しまして卒論発表を行います。</a:t>
            </a:r>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35D40E5-29CA-F745-A289-A75AA90C2A3A}" type="slidenum">
              <a:rPr kumimoji="1" lang="ja-JP" altLang="en-US" smtClean="0"/>
              <a:t>1</a:t>
            </a:fld>
            <a:endParaRPr kumimoji="1" lang="ja-JP" altLang="en-US"/>
          </a:p>
        </p:txBody>
      </p:sp>
    </p:spTree>
    <p:extLst>
      <p:ext uri="{BB962C8B-B14F-4D97-AF65-F5344CB8AC3E}">
        <p14:creationId xmlns:p14="http://schemas.microsoft.com/office/powerpoint/2010/main" val="21783202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ゲスト物理アドレスからホスト物理アドレスに変換では</a:t>
            </a:r>
            <a:endParaRPr kumimoji="1" lang="en-US" altLang="ja-JP" dirty="0" smtClean="0"/>
          </a:p>
          <a:p>
            <a:endParaRPr kumimoji="1" lang="en-US" altLang="ja-JP" dirty="0" smtClean="0"/>
          </a:p>
          <a:p>
            <a:r>
              <a:rPr kumimoji="1" lang="ja-JP" altLang="en-US" dirty="0" smtClean="0"/>
              <a:t>ホスト・ハイパーバイザが拡張ページテーブルを検索し、</a:t>
            </a:r>
            <a:endParaRPr kumimoji="1" lang="en-US" altLang="ja-JP" dirty="0" smtClean="0"/>
          </a:p>
          <a:p>
            <a:r>
              <a:rPr kumimoji="1" lang="en-US" altLang="ja-JP" dirty="0" smtClean="0"/>
              <a:t>CPU</a:t>
            </a:r>
            <a:r>
              <a:rPr kumimoji="1" lang="ja-JP" altLang="en-US" dirty="0" smtClean="0"/>
              <a:t>の仮想化支援機構から拡張ページテーブルのアドレスを取得します。</a:t>
            </a:r>
            <a:endParaRPr kumimoji="1" lang="en-US" altLang="ja-JP" dirty="0" smtClean="0"/>
          </a:p>
          <a:p>
            <a:endParaRPr kumimoji="1" lang="en-US" altLang="ja-JP" dirty="0" smtClean="0"/>
          </a:p>
          <a:p>
            <a:endParaRPr kumimoji="1" lang="en-US" altLang="ja-JP" dirty="0" smtClean="0"/>
          </a:p>
          <a:p>
            <a:r>
              <a:rPr kumimoji="1" lang="en-US" altLang="ja-JP" dirty="0" smtClean="0"/>
              <a:t>CPU</a:t>
            </a:r>
            <a:r>
              <a:rPr kumimoji="1" lang="ja-JP" altLang="en-US" dirty="0" smtClean="0"/>
              <a:t>の仮想化支援機構はメモリ仮想化を支援しており、それによりゲスト物理メモリのアドレスとホスト物理メモリのアドレスの対応付けをしている表、対応表を管理しています。</a:t>
            </a:r>
            <a:endParaRPr kumimoji="1" lang="en-US" altLang="ja-JP" dirty="0" smtClean="0"/>
          </a:p>
          <a:p>
            <a:r>
              <a:rPr kumimoji="1" lang="ja-JP" altLang="en-US" dirty="0" smtClean="0"/>
              <a:t>この対応表のことを拡張ページテーブルといいます。</a:t>
            </a:r>
            <a:endParaRPr kumimoji="1" lang="en-US" altLang="ja-JP" dirty="0" smtClean="0"/>
          </a:p>
          <a:p>
            <a:endParaRPr kumimoji="1" lang="en-US" altLang="ja-JP" dirty="0" smtClean="0"/>
          </a:p>
          <a:p>
            <a:r>
              <a:rPr kumimoji="1" lang="ja-JP" altLang="en-US" dirty="0" smtClean="0"/>
              <a:t>よって、この拡張ページテーブルを参照することで変換を行うことができます。</a:t>
            </a:r>
            <a:endParaRPr kumimoji="1" lang="en-US" altLang="ja-JP" dirty="0" smtClean="0"/>
          </a:p>
          <a:p>
            <a:endParaRPr kumimoji="1" lang="en-US" altLang="ja-JP" dirty="0" smtClean="0"/>
          </a:p>
          <a:p>
            <a:endParaRPr kumimoji="1" lang="en-US" altLang="ja-JP" dirty="0" smtClean="0"/>
          </a:p>
          <a:p>
            <a:r>
              <a:rPr kumimoji="1" lang="en-US" altLang="ja-JP" dirty="0" smtClean="0"/>
              <a:t>IDS</a:t>
            </a:r>
            <a:r>
              <a:rPr kumimoji="1" lang="ja-JP" altLang="en-US" dirty="0" smtClean="0"/>
              <a:t>はホスト・ハイパーバイザを呼び出すことで、ゲスト物理アドレスとホスト物理アドレスの変換を行います。</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235D40E5-29CA-F745-A289-A75AA90C2A3A}" type="slidenum">
              <a:rPr kumimoji="1" lang="ja-JP" altLang="en-US" smtClean="0"/>
              <a:t>10</a:t>
            </a:fld>
            <a:endParaRPr kumimoji="1" lang="ja-JP" altLang="en-US"/>
          </a:p>
        </p:txBody>
      </p:sp>
    </p:spTree>
    <p:extLst>
      <p:ext uri="{BB962C8B-B14F-4D97-AF65-F5344CB8AC3E}">
        <p14:creationId xmlns:p14="http://schemas.microsoft.com/office/powerpoint/2010/main" val="16436382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ここまでの実装の動作の確認、（</a:t>
            </a:r>
            <a:r>
              <a:rPr kumimoji="1" lang="en-US" altLang="ja-JP" dirty="0" smtClean="0"/>
              <a:t>IDS</a:t>
            </a:r>
            <a:r>
              <a:rPr kumimoji="1" lang="ja-JP" altLang="en-US" dirty="0" smtClean="0"/>
              <a:t>オフロードの動作確認）と</a:t>
            </a:r>
            <a:endParaRPr kumimoji="1" lang="en-US" altLang="ja-JP" dirty="0" smtClean="0"/>
          </a:p>
          <a:p>
            <a:r>
              <a:rPr kumimoji="1" lang="ja-JP" altLang="en-US" dirty="0" smtClean="0"/>
              <a:t>提案システムの</a:t>
            </a:r>
            <a:r>
              <a:rPr kumimoji="1" lang="en-US" altLang="ja-JP" dirty="0" smtClean="0"/>
              <a:t>V-Met</a:t>
            </a:r>
            <a:r>
              <a:rPr kumimoji="1" lang="ja-JP" altLang="en-US" dirty="0" smtClean="0"/>
              <a:t>、従来のネストした仮想化を用いずに監視を行う手法との性能の比較を行うために実験を行いました。</a:t>
            </a:r>
            <a:endParaRPr kumimoji="1" lang="en-US" altLang="ja-JP" dirty="0" smtClean="0"/>
          </a:p>
          <a:p>
            <a:endParaRPr kumimoji="1" lang="en-US" altLang="ja-JP" dirty="0" smtClean="0"/>
          </a:p>
          <a:p>
            <a:r>
              <a:rPr kumimoji="1" lang="ja-JP" altLang="en-US" dirty="0" smtClean="0"/>
              <a:t>実験環境は以下のようになっています。（タメてエンター）</a:t>
            </a:r>
            <a:endParaRPr kumimoji="1" lang="en-US" altLang="ja-JP" dirty="0" smtClean="0"/>
          </a:p>
          <a:p>
            <a:r>
              <a:rPr kumimoji="1" lang="en-US" altLang="ja-JP" dirty="0" smtClean="0"/>
              <a:t>CPU</a:t>
            </a:r>
            <a:r>
              <a:rPr kumimoji="1" lang="ja-JP" altLang="en-US" dirty="0" smtClean="0"/>
              <a:t>は。。。で、メモリは１６</a:t>
            </a:r>
            <a:r>
              <a:rPr kumimoji="1" lang="en-US" altLang="ja-JP" dirty="0" smtClean="0"/>
              <a:t>GB</a:t>
            </a:r>
            <a:r>
              <a:rPr kumimoji="1" lang="ja-JP" altLang="en-US" dirty="0" smtClean="0"/>
              <a:t>搭載したマシンを使用し、そのうちの６</a:t>
            </a:r>
            <a:r>
              <a:rPr kumimoji="1" lang="en-US" altLang="ja-JP" dirty="0" smtClean="0"/>
              <a:t>GB</a:t>
            </a:r>
            <a:r>
              <a:rPr kumimoji="1" lang="ja-JP" altLang="en-US" dirty="0" smtClean="0"/>
              <a:t>をホストマシンに割り当て、</a:t>
            </a:r>
            <a:endParaRPr kumimoji="1" lang="en-US" altLang="ja-JP" dirty="0" smtClean="0"/>
          </a:p>
          <a:p>
            <a:r>
              <a:rPr kumimoji="1" lang="ja-JP" altLang="en-US" dirty="0" smtClean="0"/>
              <a:t>更にネストしたゲスト</a:t>
            </a:r>
            <a:r>
              <a:rPr kumimoji="1" lang="en-US" altLang="ja-JP" dirty="0" smtClean="0"/>
              <a:t>VM</a:t>
            </a:r>
            <a:r>
              <a:rPr kumimoji="1" lang="ja-JP" altLang="en-US" dirty="0" smtClean="0"/>
              <a:t>に対して６</a:t>
            </a:r>
            <a:r>
              <a:rPr kumimoji="1" lang="en-US" altLang="ja-JP" dirty="0" smtClean="0"/>
              <a:t>GB</a:t>
            </a:r>
            <a:r>
              <a:rPr kumimoji="1" lang="ja-JP" altLang="en-US" dirty="0" smtClean="0"/>
              <a:t>のうちの２</a:t>
            </a:r>
            <a:r>
              <a:rPr kumimoji="1" lang="en-US" altLang="ja-JP" dirty="0" smtClean="0"/>
              <a:t>GB</a:t>
            </a:r>
            <a:r>
              <a:rPr kumimoji="1" lang="ja-JP" altLang="en-US" dirty="0" smtClean="0"/>
              <a:t>を割り当てました。</a:t>
            </a:r>
            <a:endParaRPr kumimoji="1" lang="en-US" altLang="ja-JP" dirty="0" smtClean="0"/>
          </a:p>
          <a:p>
            <a:endParaRPr kumimoji="1" lang="en-US" altLang="ja-JP" dirty="0" smtClean="0"/>
          </a:p>
          <a:p>
            <a:r>
              <a:rPr kumimoji="1" lang="ja-JP" altLang="en-US" dirty="0" smtClean="0"/>
              <a:t>ホスト。ゲストハイパーバイザに仮想化ソフトウェアの</a:t>
            </a:r>
            <a:r>
              <a:rPr kumimoji="1" lang="en-US" altLang="ja-JP" dirty="0" err="1" smtClean="0"/>
              <a:t>Xen</a:t>
            </a:r>
            <a:r>
              <a:rPr kumimoji="1" lang="en-US" altLang="ja-JP" dirty="0" smtClean="0"/>
              <a:t> 4.4</a:t>
            </a:r>
            <a:r>
              <a:rPr kumimoji="1" lang="ja-JP" altLang="en-US" dirty="0" smtClean="0"/>
              <a:t>をつかいました。</a:t>
            </a: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ホスト、ゲスト管理</a:t>
            </a:r>
            <a:r>
              <a:rPr kumimoji="1" lang="en-US" altLang="ja-JP" dirty="0" smtClean="0"/>
              <a:t>VM</a:t>
            </a:r>
            <a:r>
              <a:rPr kumimoji="1" lang="ja-JP" altLang="en-US" dirty="0" smtClean="0"/>
              <a:t>のカーネルには</a:t>
            </a:r>
            <a:r>
              <a:rPr kumimoji="1" lang="en-US" altLang="ja-JP" dirty="0" smtClean="0"/>
              <a:t>Linux-3.13.0</a:t>
            </a:r>
            <a:r>
              <a:rPr kumimoji="1" lang="ja-JP" altLang="en-US" dirty="0" smtClean="0"/>
              <a:t>を、ゲスト</a:t>
            </a:r>
            <a:r>
              <a:rPr kumimoji="1" lang="en-US" altLang="ja-JP" dirty="0" smtClean="0"/>
              <a:t>VM</a:t>
            </a:r>
            <a:r>
              <a:rPr kumimoji="1" lang="ja-JP" altLang="en-US" dirty="0" smtClean="0"/>
              <a:t>のカーネルには</a:t>
            </a:r>
            <a:r>
              <a:rPr kumimoji="1" lang="en-US" altLang="ja-JP" dirty="0" smtClean="0"/>
              <a:t>Linux-2.6.27</a:t>
            </a:r>
            <a:r>
              <a:rPr kumimoji="1" lang="ja-JP" altLang="en-US" dirty="0" smtClean="0"/>
              <a:t>をつかいました。（タメてエンター）</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11</a:t>
            </a:fld>
            <a:endParaRPr kumimoji="1" lang="ja-JP" altLang="en-US"/>
          </a:p>
        </p:txBody>
      </p:sp>
    </p:spTree>
    <p:extLst>
      <p:ext uri="{BB962C8B-B14F-4D97-AF65-F5344CB8AC3E}">
        <p14:creationId xmlns:p14="http://schemas.microsoft.com/office/powerpoint/2010/main" val="27085360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a:t>
            </a:r>
            <a:r>
              <a:rPr kumimoji="1" lang="en-US" altLang="ja-JP" dirty="0" smtClean="0"/>
              <a:t>IDS</a:t>
            </a:r>
            <a:r>
              <a:rPr kumimoji="1" lang="ja-JP" altLang="en-US" dirty="0" smtClean="0"/>
              <a:t>の動作確認を行いました。</a:t>
            </a:r>
            <a:endParaRPr kumimoji="1" lang="en-US" altLang="ja-JP" dirty="0" smtClean="0"/>
          </a:p>
          <a:p>
            <a:r>
              <a:rPr kumimoji="1" lang="en-US" altLang="ja-JP" dirty="0" smtClean="0"/>
              <a:t>V-Met</a:t>
            </a:r>
            <a:r>
              <a:rPr kumimoji="1" lang="ja-JP" altLang="en-US" dirty="0" smtClean="0"/>
              <a:t>でゲスト</a:t>
            </a:r>
            <a:r>
              <a:rPr kumimoji="1" lang="en-US" altLang="ja-JP" dirty="0" smtClean="0"/>
              <a:t>VM</a:t>
            </a:r>
            <a:r>
              <a:rPr kumimoji="1" lang="ja-JP" altLang="en-US" dirty="0" smtClean="0"/>
              <a:t>のプロセスを取得を確認しました。</a:t>
            </a:r>
            <a:endParaRPr kumimoji="1" lang="en-US" altLang="ja-JP" dirty="0" smtClean="0"/>
          </a:p>
          <a:p>
            <a:r>
              <a:rPr kumimoji="1" lang="ja-JP" altLang="en-US" dirty="0" smtClean="0"/>
              <a:t>スライドにゲスト</a:t>
            </a:r>
            <a:r>
              <a:rPr kumimoji="1" lang="en-US" altLang="ja-JP" dirty="0" smtClean="0"/>
              <a:t>VM</a:t>
            </a:r>
            <a:r>
              <a:rPr kumimoji="1" lang="ja-JP" altLang="en-US" dirty="0" smtClean="0"/>
              <a:t>内のプロセスの一覧を示しています。</a:t>
            </a:r>
            <a:endParaRPr kumimoji="1" lang="en-US" altLang="ja-JP" dirty="0" smtClean="0"/>
          </a:p>
          <a:p>
            <a:endParaRPr kumimoji="1" lang="en-US" altLang="ja-JP" dirty="0" smtClean="0"/>
          </a:p>
          <a:p>
            <a:endParaRPr kumimoji="1" lang="en-US" altLang="ja-JP" dirty="0" smtClean="0"/>
          </a:p>
          <a:p>
            <a:r>
              <a:rPr kumimoji="1" lang="ja-JP" altLang="en-US" dirty="0" smtClean="0"/>
              <a:t>次に</a:t>
            </a:r>
            <a:r>
              <a:rPr kumimoji="1" lang="en-US" altLang="ja-JP" dirty="0" smtClean="0"/>
              <a:t>Shadow </a:t>
            </a:r>
            <a:r>
              <a:rPr kumimoji="1" lang="en-US" altLang="ja-JP" dirty="0" err="1" smtClean="0"/>
              <a:t>proc</a:t>
            </a:r>
            <a:r>
              <a:rPr kumimoji="1" lang="ja-JP" altLang="en-US" dirty="0" smtClean="0"/>
              <a:t>ファイルシステムを構築してゲスト</a:t>
            </a:r>
            <a:r>
              <a:rPr kumimoji="1" lang="en-US" altLang="ja-JP" dirty="0" smtClean="0"/>
              <a:t>VM</a:t>
            </a:r>
            <a:r>
              <a:rPr kumimoji="1" lang="ja-JP" altLang="en-US" dirty="0" smtClean="0"/>
              <a:t>の情報を取得を確認しました。</a:t>
            </a:r>
            <a:endParaRPr kumimoji="1" lang="en-US" altLang="ja-JP" dirty="0" smtClean="0"/>
          </a:p>
          <a:p>
            <a:r>
              <a:rPr kumimoji="1" lang="ja-JP" altLang="en-US" dirty="0" smtClean="0"/>
              <a:t>スライドには</a:t>
            </a:r>
            <a:r>
              <a:rPr kumimoji="1" lang="en-US" altLang="ja-JP" dirty="0" smtClean="0"/>
              <a:t>Shadow </a:t>
            </a:r>
            <a:r>
              <a:rPr kumimoji="1" lang="en-US" altLang="ja-JP" dirty="0" err="1" smtClean="0"/>
              <a:t>proc</a:t>
            </a:r>
            <a:r>
              <a:rPr kumimoji="1" lang="ja-JP" altLang="en-US" dirty="0" smtClean="0"/>
              <a:t>ファイルシステムを実行し、</a:t>
            </a:r>
            <a:r>
              <a:rPr kumimoji="1" lang="en-US" altLang="ja-JP" dirty="0" smtClean="0"/>
              <a:t>cat</a:t>
            </a:r>
            <a:r>
              <a:rPr kumimoji="1" lang="ja-JP" altLang="en-US" dirty="0" smtClean="0"/>
              <a:t>コマンドでゲスト</a:t>
            </a:r>
            <a:r>
              <a:rPr kumimoji="1" lang="en-US" altLang="ja-JP" dirty="0" smtClean="0"/>
              <a:t>VM</a:t>
            </a:r>
            <a:r>
              <a:rPr kumimoji="1" lang="ja-JP" altLang="en-US" dirty="0" smtClean="0"/>
              <a:t>のカーネルのバージョンを取得した結果を示しています。</a:t>
            </a:r>
            <a:endParaRPr kumimoji="1" lang="en-US" altLang="ja-JP" dirty="0" smtClean="0"/>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12</a:t>
            </a:fld>
            <a:endParaRPr kumimoji="1" lang="ja-JP" altLang="en-US"/>
          </a:p>
        </p:txBody>
      </p:sp>
    </p:spTree>
    <p:extLst>
      <p:ext uri="{BB962C8B-B14F-4D97-AF65-F5344CB8AC3E}">
        <p14:creationId xmlns:p14="http://schemas.microsoft.com/office/powerpoint/2010/main" val="1799605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dirty="0" smtClean="0">
                <a:solidFill>
                  <a:schemeClr val="tx1"/>
                </a:solidFill>
                <a:effectLst/>
                <a:latin typeface="+mn-lt"/>
                <a:ea typeface="+mn-ea"/>
                <a:cs typeface="+mn-cs"/>
              </a:rPr>
              <a:t>次に、</a:t>
            </a:r>
            <a:r>
              <a:rPr kumimoji="1" lang="en-US" altLang="ja-JP" sz="1200" b="0" i="0" u="none" strike="noStrike" kern="1200" dirty="0" smtClean="0">
                <a:solidFill>
                  <a:schemeClr val="tx1"/>
                </a:solidFill>
                <a:effectLst/>
                <a:latin typeface="+mn-lt"/>
                <a:ea typeface="+mn-ea"/>
                <a:cs typeface="+mn-cs"/>
              </a:rPr>
              <a:t>V-Met</a:t>
            </a:r>
            <a:r>
              <a:rPr kumimoji="1" lang="ja-JP" altLang="en-US" sz="1200" b="0" i="0" u="none" strike="noStrike" kern="1200" baseline="0" dirty="0" smtClean="0">
                <a:solidFill>
                  <a:schemeClr val="tx1"/>
                </a:solidFill>
                <a:effectLst/>
                <a:latin typeface="+mn-lt"/>
                <a:ea typeface="+mn-ea"/>
                <a:cs typeface="+mn-cs"/>
              </a:rPr>
              <a:t>の性能の評価を行うために</a:t>
            </a:r>
            <a:endParaRPr kumimoji="1" lang="en-US" altLang="ja-JP" sz="1200" b="0" i="0" u="none" strike="noStrike" kern="1200" dirty="0" smtClean="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dirty="0" smtClean="0">
                <a:solidFill>
                  <a:schemeClr val="tx1"/>
                </a:solidFill>
                <a:effectLst/>
                <a:latin typeface="+mn-lt"/>
                <a:ea typeface="+mn-ea"/>
                <a:cs typeface="+mn-cs"/>
              </a:rPr>
              <a:t>ゲスト</a:t>
            </a:r>
            <a:r>
              <a:rPr kumimoji="1" lang="en-US" altLang="ja-JP" sz="1200" b="0" i="0" u="none" strike="noStrike" kern="1200" dirty="0" smtClean="0">
                <a:solidFill>
                  <a:schemeClr val="tx1"/>
                </a:solidFill>
                <a:effectLst/>
                <a:latin typeface="+mn-lt"/>
                <a:ea typeface="+mn-ea"/>
                <a:cs typeface="+mn-cs"/>
              </a:rPr>
              <a:t>VM</a:t>
            </a:r>
            <a:r>
              <a:rPr kumimoji="1" lang="ja-JP" altLang="en-US" sz="1200" b="0" i="0" u="none" strike="noStrike" kern="1200" dirty="0" smtClean="0">
                <a:solidFill>
                  <a:schemeClr val="tx1"/>
                </a:solidFill>
                <a:effectLst/>
                <a:latin typeface="+mn-lt"/>
                <a:ea typeface="+mn-ea"/>
                <a:cs typeface="+mn-cs"/>
              </a:rPr>
              <a:t>内のプロセス一覧を取得時間を測定しました。</a:t>
            </a:r>
            <a:endParaRPr kumimoji="1" lang="en-US" altLang="ja-JP" sz="1200" b="0" i="0" u="none" strike="noStrike" kern="1200" dirty="0" smtClean="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dirty="0" smtClean="0">
                <a:solidFill>
                  <a:schemeClr val="tx1"/>
                </a:solidFill>
                <a:effectLst/>
                <a:latin typeface="+mn-lt"/>
                <a:ea typeface="+mn-ea"/>
                <a:cs typeface="+mn-cs"/>
              </a:rPr>
              <a:t>左の図のように、</a:t>
            </a:r>
            <a:r>
              <a:rPr kumimoji="1" lang="en-US" altLang="ja-JP" sz="1200" b="0" i="0" u="none" strike="noStrike" kern="1200" dirty="0" smtClean="0">
                <a:solidFill>
                  <a:schemeClr val="tx1"/>
                </a:solidFill>
                <a:effectLst/>
                <a:latin typeface="+mn-lt"/>
                <a:ea typeface="+mn-ea"/>
                <a:cs typeface="+mn-cs"/>
              </a:rPr>
              <a:t>V-Met</a:t>
            </a:r>
            <a:r>
              <a:rPr kumimoji="1" lang="ja-JP" altLang="en-US" sz="1200" b="0" i="0" u="none" strike="noStrike" kern="1200" dirty="0" smtClean="0">
                <a:solidFill>
                  <a:schemeClr val="tx1"/>
                </a:solidFill>
                <a:effectLst/>
                <a:latin typeface="+mn-lt"/>
                <a:ea typeface="+mn-ea"/>
                <a:cs typeface="+mn-cs"/>
              </a:rPr>
              <a:t>は従来のネストしか仮想化を用いいないシステムより</a:t>
            </a:r>
            <a:r>
              <a:rPr kumimoji="1" lang="en-US" altLang="ja-JP" sz="1200" b="0" i="0" u="none" strike="noStrike" kern="1200" dirty="0" smtClean="0">
                <a:solidFill>
                  <a:schemeClr val="tx1"/>
                </a:solidFill>
                <a:effectLst/>
                <a:latin typeface="+mn-lt"/>
                <a:ea typeface="+mn-ea"/>
                <a:cs typeface="+mn-cs"/>
              </a:rPr>
              <a:t>17%</a:t>
            </a:r>
            <a:r>
              <a:rPr kumimoji="1" lang="ja-JP" altLang="en-US" sz="1200" b="0" i="0" u="none" strike="noStrike" kern="1200" dirty="0" smtClean="0">
                <a:solidFill>
                  <a:schemeClr val="tx1"/>
                </a:solidFill>
                <a:effectLst/>
                <a:latin typeface="+mn-lt"/>
                <a:ea typeface="+mn-ea"/>
                <a:cs typeface="+mn-cs"/>
              </a:rPr>
              <a:t>取得時間が長くなるという結果となりました。</a:t>
            </a:r>
            <a:endParaRPr kumimoji="1" lang="en-US" altLang="ja-JP" sz="1200" b="0" i="0" u="none" strike="noStrike" kern="1200" dirty="0" smtClean="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dirty="0" smtClean="0">
                <a:solidFill>
                  <a:schemeClr val="tx1"/>
                </a:solidFill>
                <a:effectLst/>
                <a:latin typeface="+mn-lt"/>
                <a:ea typeface="+mn-ea"/>
                <a:cs typeface="+mn-cs"/>
              </a:rPr>
              <a:t>これは拡張ページテーブルを参照するためだと考えられます。</a:t>
            </a:r>
            <a:endParaRPr kumimoji="1" lang="en-US" altLang="ja-JP" sz="1200" b="0" i="0" u="none" strike="noStrike" kern="1200" dirty="0" smtClean="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dirty="0" smtClean="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dirty="0" smtClean="0">
                <a:solidFill>
                  <a:schemeClr val="tx1"/>
                </a:solidFill>
                <a:effectLst/>
                <a:latin typeface="+mn-lt"/>
                <a:ea typeface="+mn-ea"/>
                <a:cs typeface="+mn-cs"/>
              </a:rPr>
              <a:t>つぎに</a:t>
            </a:r>
            <a:r>
              <a:rPr kumimoji="1" lang="en-US" altLang="ja-JP" sz="1200" b="0" i="0" u="none" strike="noStrike" kern="1200" dirty="0" smtClean="0">
                <a:solidFill>
                  <a:schemeClr val="tx1"/>
                </a:solidFill>
                <a:effectLst/>
                <a:latin typeface="+mn-lt"/>
                <a:ea typeface="+mn-ea"/>
                <a:cs typeface="+mn-cs"/>
              </a:rPr>
              <a:t>Shadow</a:t>
            </a:r>
            <a:r>
              <a:rPr kumimoji="1" lang="en-US" altLang="ja-JP" sz="1200" b="0" i="0" u="none" strike="noStrike" kern="1200" baseline="0" dirty="0" smtClean="0">
                <a:solidFill>
                  <a:schemeClr val="tx1"/>
                </a:solidFill>
                <a:effectLst/>
                <a:latin typeface="+mn-lt"/>
                <a:ea typeface="+mn-ea"/>
                <a:cs typeface="+mn-cs"/>
              </a:rPr>
              <a:t> </a:t>
            </a:r>
            <a:r>
              <a:rPr kumimoji="1" lang="en-US" altLang="ja-JP" sz="1200" b="0" i="0" u="none" strike="noStrike" kern="1200" baseline="0" dirty="0" err="1" smtClean="0">
                <a:solidFill>
                  <a:schemeClr val="tx1"/>
                </a:solidFill>
                <a:effectLst/>
                <a:latin typeface="+mn-lt"/>
                <a:ea typeface="+mn-ea"/>
                <a:cs typeface="+mn-cs"/>
              </a:rPr>
              <a:t>proc</a:t>
            </a:r>
            <a:r>
              <a:rPr kumimoji="1" lang="ja-JP" altLang="en-US" sz="1200" b="0" i="0" u="none" strike="noStrike" kern="1200" baseline="0" dirty="0" smtClean="0">
                <a:solidFill>
                  <a:schemeClr val="tx1"/>
                </a:solidFill>
                <a:effectLst/>
                <a:latin typeface="+mn-lt"/>
                <a:ea typeface="+mn-ea"/>
                <a:cs typeface="+mn-cs"/>
              </a:rPr>
              <a:t>ファイルシステムの構築時間を測定しました。</a:t>
            </a:r>
            <a:endParaRPr kumimoji="1" lang="en-US" altLang="ja-JP" sz="1200" b="0" i="0" u="none" strike="noStrike" kern="1200" baseline="0" dirty="0" smtClean="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dirty="0" smtClean="0">
                <a:solidFill>
                  <a:schemeClr val="tx1"/>
                </a:solidFill>
                <a:effectLst/>
                <a:latin typeface="+mn-lt"/>
                <a:ea typeface="+mn-ea"/>
                <a:cs typeface="+mn-cs"/>
              </a:rPr>
              <a:t>結果は右の図に示すように従来システムより</a:t>
            </a:r>
            <a:r>
              <a:rPr kumimoji="1" lang="en-US" altLang="ja-JP" sz="1200" b="0" i="0" u="none" strike="noStrike" kern="1200" dirty="0" smtClean="0">
                <a:solidFill>
                  <a:schemeClr val="tx1"/>
                </a:solidFill>
                <a:effectLst/>
                <a:latin typeface="+mn-lt"/>
                <a:ea typeface="+mn-ea"/>
                <a:cs typeface="+mn-cs"/>
              </a:rPr>
              <a:t>22%</a:t>
            </a:r>
            <a:r>
              <a:rPr kumimoji="1" lang="ja-JP" altLang="en-US" sz="1200" b="0" i="0" u="none" strike="noStrike" kern="1200" dirty="0" smtClean="0">
                <a:solidFill>
                  <a:schemeClr val="tx1"/>
                </a:solidFill>
                <a:effectLst/>
                <a:latin typeface="+mn-lt"/>
                <a:ea typeface="+mn-ea"/>
                <a:cs typeface="+mn-cs"/>
              </a:rPr>
              <a:t>構築時間が長くなるという結果になりました。</a:t>
            </a:r>
            <a:endParaRPr kumimoji="1" lang="en-US" altLang="ja-JP" sz="1200" b="0" i="0" u="none" strike="noStrike" kern="1200" dirty="0" smtClean="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dirty="0" smtClean="0">
                <a:solidFill>
                  <a:schemeClr val="tx1"/>
                </a:solidFill>
                <a:effectLst/>
                <a:latin typeface="+mn-lt"/>
                <a:ea typeface="+mn-ea"/>
                <a:cs typeface="+mn-cs"/>
              </a:rPr>
              <a:t>この原因もプロセス一覧取得時間の要因と同じで、拡張ページテーブルを参照するためにこのような結果になったと考えられます。</a:t>
            </a:r>
            <a:endParaRPr kumimoji="1" lang="en-US" altLang="ja-JP" sz="1200" b="0" i="0" u="none" strike="noStrike" kern="1200" dirty="0" smtClean="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dirty="0" smtClean="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dirty="0" smtClean="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dirty="0" smtClean="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dirty="0" smtClean="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dirty="0" smtClean="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dirty="0" smtClean="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dirty="0" smtClean="0">
                <a:solidFill>
                  <a:schemeClr val="tx1"/>
                </a:solidFill>
                <a:effectLst/>
                <a:latin typeface="+mn-lt"/>
                <a:ea typeface="+mn-ea"/>
                <a:cs typeface="+mn-cs"/>
              </a:rPr>
              <a:t>&lt;</a:t>
            </a:r>
            <a:r>
              <a:rPr kumimoji="1" lang="ja-JP" altLang="en-US" sz="1200" b="0" i="0" u="none" strike="noStrike" kern="1200" dirty="0" smtClean="0">
                <a:solidFill>
                  <a:schemeClr val="tx1"/>
                </a:solidFill>
                <a:effectLst/>
                <a:latin typeface="+mn-lt"/>
                <a:ea typeface="+mn-ea"/>
                <a:cs typeface="+mn-cs"/>
              </a:rPr>
              <a:t>プロセス取得にかかる時間について</a:t>
            </a:r>
            <a:r>
              <a:rPr kumimoji="1" lang="en-US" altLang="ja-JP" sz="1200" b="0" i="0" u="none" strike="noStrike" kern="1200" dirty="0" smtClean="0">
                <a:solidFill>
                  <a:schemeClr val="tx1"/>
                </a:solidFill>
                <a:effectLst/>
                <a:latin typeface="+mn-lt"/>
                <a:ea typeface="+mn-ea"/>
                <a:cs typeface="+mn-cs"/>
              </a:rPr>
              <a:t>&gt;</a:t>
            </a: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endParaRPr kumimoji="1" lang="en-US" altLang="ja-JP" sz="1200" b="0" i="0" u="none" strike="noStrike" kern="1200" dirty="0" smtClean="0">
              <a:solidFill>
                <a:schemeClr val="tx1"/>
              </a:solidFill>
              <a:effectLst/>
              <a:latin typeface="+mn-lt"/>
              <a:ea typeface="+mn-ea"/>
              <a:cs typeface="+mn-cs"/>
            </a:endParaRP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r>
              <a:rPr kumimoji="1" lang="en-US" altLang="ja-JP" sz="1200" b="0" i="0" u="none" strike="noStrike" kern="1200" dirty="0" smtClean="0">
                <a:solidFill>
                  <a:schemeClr val="tx1"/>
                </a:solidFill>
                <a:effectLst/>
                <a:latin typeface="+mn-lt"/>
                <a:ea typeface="+mn-ea"/>
                <a:cs typeface="+mn-cs"/>
              </a:rPr>
              <a:t> V-Met:19.5(</a:t>
            </a:r>
            <a:r>
              <a:rPr kumimoji="1" lang="en-US" altLang="ja-JP" sz="1200" b="0" i="0" u="none" strike="noStrike" kern="1200" dirty="0" err="1" smtClean="0">
                <a:solidFill>
                  <a:schemeClr val="tx1"/>
                </a:solidFill>
                <a:effectLst/>
                <a:latin typeface="+mn-lt"/>
                <a:ea typeface="+mn-ea"/>
                <a:cs typeface="+mn-cs"/>
              </a:rPr>
              <a:t>msec</a:t>
            </a:r>
            <a:r>
              <a:rPr kumimoji="1" lang="en-US" altLang="ja-JP" sz="1200" b="0" i="0" u="none" strike="noStrike" kern="1200" dirty="0" smtClean="0">
                <a:solidFill>
                  <a:schemeClr val="tx1"/>
                </a:solidFill>
                <a:effectLst/>
                <a:latin typeface="+mn-lt"/>
                <a:ea typeface="+mn-ea"/>
                <a:cs typeface="+mn-cs"/>
              </a:rPr>
              <a:t>)</a:t>
            </a: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r>
              <a:rPr kumimoji="1" lang="ja-JP" altLang="en-US" sz="1200" b="0" i="0" u="none" strike="noStrike" kern="1200" dirty="0" smtClean="0">
                <a:solidFill>
                  <a:schemeClr val="tx1"/>
                </a:solidFill>
                <a:effectLst/>
                <a:latin typeface="+mn-lt"/>
                <a:ea typeface="+mn-ea"/>
                <a:cs typeface="+mn-cs"/>
              </a:rPr>
              <a:t>ホスト管理</a:t>
            </a:r>
            <a:r>
              <a:rPr kumimoji="1" lang="en-US" altLang="ja-JP" sz="1200" b="0" i="0" u="none" strike="noStrike" kern="1200" dirty="0" smtClean="0">
                <a:solidFill>
                  <a:schemeClr val="tx1"/>
                </a:solidFill>
                <a:effectLst/>
                <a:latin typeface="+mn-lt"/>
                <a:ea typeface="+mn-ea"/>
                <a:cs typeface="+mn-cs"/>
              </a:rPr>
              <a:t>VM:16.7(</a:t>
            </a:r>
            <a:r>
              <a:rPr kumimoji="1" lang="en-US" altLang="ja-JP" sz="1200" b="0" i="0" u="none" strike="noStrike" kern="1200" dirty="0" err="1" smtClean="0">
                <a:solidFill>
                  <a:schemeClr val="tx1"/>
                </a:solidFill>
                <a:effectLst/>
                <a:latin typeface="+mn-lt"/>
                <a:ea typeface="+mn-ea"/>
                <a:cs typeface="+mn-cs"/>
              </a:rPr>
              <a:t>msec</a:t>
            </a:r>
            <a:r>
              <a:rPr kumimoji="1" lang="en-US" altLang="ja-JP" sz="1200" b="0" i="0" u="none" strike="noStrike" kern="1200" dirty="0" smtClean="0">
                <a:solidFill>
                  <a:schemeClr val="tx1"/>
                </a:solidFill>
                <a:effectLst/>
                <a:latin typeface="+mn-lt"/>
                <a:ea typeface="+mn-ea"/>
                <a:cs typeface="+mn-cs"/>
              </a:rPr>
              <a:t>)</a:t>
            </a:r>
          </a:p>
          <a:p>
            <a:pPr marL="171450" indent="-171450">
              <a:buFont typeface="Arial"/>
              <a:buChar char="•"/>
            </a:pPr>
            <a:r>
              <a:rPr kumimoji="1" lang="en-US" altLang="ja-JP" sz="1200" b="0" i="0" u="none" strike="noStrike" kern="1200" dirty="0" smtClean="0">
                <a:solidFill>
                  <a:schemeClr val="tx1"/>
                </a:solidFill>
                <a:effectLst/>
                <a:latin typeface="+mn-lt"/>
                <a:ea typeface="+mn-ea"/>
                <a:cs typeface="+mn-cs"/>
              </a:rPr>
              <a:t>EPT</a:t>
            </a:r>
            <a:r>
              <a:rPr kumimoji="1" lang="ja-JP" altLang="en-US" sz="1200" b="0" i="0" u="none" strike="noStrike" kern="1200" dirty="0" smtClean="0">
                <a:solidFill>
                  <a:schemeClr val="tx1"/>
                </a:solidFill>
                <a:effectLst/>
                <a:latin typeface="+mn-lt"/>
                <a:ea typeface="+mn-ea"/>
                <a:cs typeface="+mn-cs"/>
              </a:rPr>
              <a:t>をたどる時間によるもの</a:t>
            </a:r>
            <a:endParaRPr kumimoji="1" lang="en-US" altLang="ja-JP" sz="1200" b="0" i="0" u="none" strike="noStrike" kern="1200" dirty="0" smtClean="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dirty="0" smtClean="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dirty="0" smtClean="0">
                <a:solidFill>
                  <a:schemeClr val="tx1"/>
                </a:solidFill>
                <a:effectLst/>
                <a:latin typeface="+mn-lt"/>
                <a:ea typeface="+mn-ea"/>
                <a:cs typeface="+mn-cs"/>
              </a:rPr>
              <a:t>&lt;</a:t>
            </a:r>
            <a:r>
              <a:rPr kumimoji="1" lang="en-US" altLang="ja-JP" strike="noStrike" dirty="0" smtClean="0">
                <a:solidFill>
                  <a:srgbClr val="000000"/>
                </a:solidFill>
              </a:rPr>
              <a:t>Shadow </a:t>
            </a:r>
            <a:r>
              <a:rPr kumimoji="1" lang="en-US" altLang="ja-JP" strike="noStrike" dirty="0" err="1" smtClean="0">
                <a:solidFill>
                  <a:srgbClr val="000000"/>
                </a:solidFill>
              </a:rPr>
              <a:t>proc</a:t>
            </a:r>
            <a:r>
              <a:rPr kumimoji="1" lang="ja-JP" altLang="en-US" strike="noStrike" dirty="0" smtClean="0">
                <a:solidFill>
                  <a:srgbClr val="000000"/>
                </a:solidFill>
              </a:rPr>
              <a:t>ファイルシステムの構築時間の測定</a:t>
            </a:r>
            <a:r>
              <a:rPr kumimoji="1" lang="ja-JP" altLang="en-US" sz="1200" b="0" i="0" u="none" strike="noStrike" kern="1200" dirty="0" smtClean="0">
                <a:solidFill>
                  <a:schemeClr val="tx1"/>
                </a:solidFill>
                <a:effectLst/>
                <a:latin typeface="+mn-lt"/>
                <a:ea typeface="+mn-ea"/>
                <a:cs typeface="+mn-cs"/>
              </a:rPr>
              <a:t>について</a:t>
            </a:r>
            <a:r>
              <a:rPr kumimoji="1" lang="en-US" altLang="ja-JP" sz="1200" b="0" i="0" u="none" strike="noStrike" kern="1200" dirty="0" smtClean="0">
                <a:solidFill>
                  <a:schemeClr val="tx1"/>
                </a:solidFill>
                <a:effectLst/>
                <a:latin typeface="+mn-lt"/>
                <a:ea typeface="+mn-ea"/>
                <a:cs typeface="+mn-cs"/>
              </a:rPr>
              <a:t>&gt;</a:t>
            </a:r>
          </a:p>
          <a:p>
            <a:endParaRPr kumimoji="1" lang="en-US" altLang="ja-JP" sz="1200" b="0" i="0" u="none" strike="noStrike" kern="1200" dirty="0" smtClean="0">
              <a:solidFill>
                <a:schemeClr val="tx1"/>
              </a:solidFill>
              <a:effectLst/>
              <a:latin typeface="+mn-lt"/>
              <a:ea typeface="+mn-ea"/>
              <a:cs typeface="+mn-cs"/>
            </a:endParaRPr>
          </a:p>
          <a:p>
            <a:r>
              <a:rPr kumimoji="1" lang="ja-JP" altLang="en-US" sz="1200" b="0" i="0" u="none" strike="noStrike" kern="1200" dirty="0" smtClean="0">
                <a:solidFill>
                  <a:schemeClr val="tx1"/>
                </a:solidFill>
                <a:effectLst/>
                <a:latin typeface="+mn-lt"/>
                <a:ea typeface="+mn-ea"/>
                <a:cs typeface="+mn-cs"/>
              </a:rPr>
              <a:t>ホスト管理</a:t>
            </a:r>
            <a:r>
              <a:rPr kumimoji="1" lang="en-US" altLang="ja-JP" sz="1200" b="0" i="0" u="none" strike="noStrike" kern="1200" dirty="0" smtClean="0">
                <a:solidFill>
                  <a:schemeClr val="tx1"/>
                </a:solidFill>
                <a:effectLst/>
                <a:latin typeface="+mn-lt"/>
                <a:ea typeface="+mn-ea"/>
                <a:cs typeface="+mn-cs"/>
              </a:rPr>
              <a:t>VM</a:t>
            </a:r>
            <a:r>
              <a:rPr lang="ja-JP" altLang="en-US" dirty="0" smtClean="0"/>
              <a:t> </a:t>
            </a:r>
            <a:r>
              <a:rPr kumimoji="1" lang="en-US" altLang="ja-JP" sz="1200" b="0" i="0" u="none" strike="noStrike" kern="1200" dirty="0" smtClean="0">
                <a:solidFill>
                  <a:schemeClr val="tx1"/>
                </a:solidFill>
                <a:effectLst/>
                <a:latin typeface="+mn-lt"/>
                <a:ea typeface="+mn-ea"/>
                <a:cs typeface="+mn-cs"/>
              </a:rPr>
              <a:t>28.6090754 (</a:t>
            </a:r>
            <a:r>
              <a:rPr kumimoji="1" lang="en-US" altLang="ja-JP" sz="1200" b="0" i="0" u="none" strike="noStrike" kern="1200" baseline="0" dirty="0" smtClean="0">
                <a:solidFill>
                  <a:schemeClr val="tx1"/>
                </a:solidFill>
                <a:effectLst/>
                <a:latin typeface="+mn-lt"/>
                <a:ea typeface="+mn-ea"/>
                <a:cs typeface="+mn-cs"/>
              </a:rPr>
              <a:t>sec</a:t>
            </a:r>
            <a:r>
              <a:rPr kumimoji="1" lang="en-US" altLang="ja-JP" sz="1200" b="0" i="0" u="none" strike="noStrike" kern="1200" dirty="0" smtClean="0">
                <a:solidFill>
                  <a:schemeClr val="tx1"/>
                </a:solidFill>
                <a:effectLst/>
                <a:latin typeface="+mn-lt"/>
                <a:ea typeface="+mn-ea"/>
                <a:cs typeface="+mn-cs"/>
              </a:rPr>
              <a:t>)</a:t>
            </a:r>
          </a:p>
          <a:p>
            <a:r>
              <a:rPr kumimoji="1" lang="ja-JP" altLang="en-US" sz="1200" b="0" i="0" u="none" strike="noStrike" kern="1200" dirty="0" smtClean="0">
                <a:solidFill>
                  <a:schemeClr val="tx1"/>
                </a:solidFill>
                <a:effectLst/>
                <a:latin typeface="+mn-lt"/>
                <a:ea typeface="+mn-ea"/>
                <a:cs typeface="+mn-cs"/>
              </a:rPr>
              <a:t>従来システム</a:t>
            </a:r>
            <a:r>
              <a:rPr kumimoji="1" lang="en-US" altLang="ja-JP" sz="1200" b="0" i="0" u="none" strike="noStrike" kern="1200" baseline="0" dirty="0" smtClean="0">
                <a:solidFill>
                  <a:schemeClr val="tx1"/>
                </a:solidFill>
                <a:effectLst/>
                <a:latin typeface="+mn-lt"/>
                <a:ea typeface="+mn-ea"/>
                <a:cs typeface="+mn-cs"/>
              </a:rPr>
              <a:t> </a:t>
            </a:r>
            <a:r>
              <a:rPr kumimoji="1" lang="en-US" altLang="ja-JP" sz="1200" b="0" i="0" u="none" strike="noStrike" kern="1200" dirty="0" smtClean="0">
                <a:solidFill>
                  <a:schemeClr val="tx1"/>
                </a:solidFill>
                <a:effectLst/>
                <a:latin typeface="+mn-lt"/>
                <a:ea typeface="+mn-ea"/>
                <a:cs typeface="+mn-cs"/>
              </a:rPr>
              <a:t>23.5179603</a:t>
            </a:r>
            <a:r>
              <a:rPr lang="en-US" altLang="ja-JP" dirty="0" smtClean="0"/>
              <a:t> (sec)</a:t>
            </a:r>
          </a:p>
          <a:p>
            <a:r>
              <a:rPr kumimoji="1" lang="ja-JP" altLang="en-US" sz="1200" b="0" i="0" u="none" strike="noStrike" kern="1200" dirty="0" smtClean="0">
                <a:solidFill>
                  <a:schemeClr val="tx1"/>
                </a:solidFill>
                <a:effectLst/>
                <a:latin typeface="+mn-lt"/>
                <a:ea typeface="+mn-ea"/>
                <a:cs typeface="+mn-cs"/>
              </a:rPr>
              <a:t>ゲスト管理</a:t>
            </a:r>
            <a:r>
              <a:rPr kumimoji="1" lang="en-US" altLang="ja-JP" sz="1200" b="0" i="0" u="none" strike="noStrike" kern="1200" dirty="0" smtClean="0">
                <a:solidFill>
                  <a:schemeClr val="tx1"/>
                </a:solidFill>
                <a:effectLst/>
                <a:latin typeface="+mn-lt"/>
                <a:ea typeface="+mn-ea"/>
                <a:cs typeface="+mn-cs"/>
              </a:rPr>
              <a:t>VM</a:t>
            </a:r>
            <a:r>
              <a:rPr lang="ja-JP" altLang="en-US" dirty="0" smtClean="0"/>
              <a:t> </a:t>
            </a:r>
            <a:r>
              <a:rPr kumimoji="1" lang="en-US" altLang="ja-JP" sz="1200" b="0" i="0" u="none" strike="noStrike" kern="1200" dirty="0" smtClean="0">
                <a:solidFill>
                  <a:schemeClr val="tx1"/>
                </a:solidFill>
                <a:effectLst/>
                <a:latin typeface="+mn-lt"/>
                <a:ea typeface="+mn-ea"/>
                <a:cs typeface="+mn-cs"/>
              </a:rPr>
              <a:t>87.8814224</a:t>
            </a:r>
            <a:r>
              <a:rPr lang="ja-JP" altLang="en-US" dirty="0" smtClean="0"/>
              <a:t> </a:t>
            </a:r>
            <a:r>
              <a:rPr kumimoji="1" lang="en-US" altLang="ja-JP" sz="1200" b="0" i="0" u="none" strike="noStrike" kern="1200" dirty="0" smtClean="0">
                <a:solidFill>
                  <a:schemeClr val="tx1"/>
                </a:solidFill>
                <a:effectLst/>
                <a:latin typeface="+mn-lt"/>
                <a:ea typeface="+mn-ea"/>
                <a:cs typeface="+mn-cs"/>
              </a:rPr>
              <a:t>(</a:t>
            </a:r>
            <a:r>
              <a:rPr kumimoji="1" lang="en-US" altLang="ja-JP" sz="1200" b="0" i="0" u="none" strike="noStrike" kern="1200" baseline="0" dirty="0" smtClean="0">
                <a:solidFill>
                  <a:schemeClr val="tx1"/>
                </a:solidFill>
                <a:effectLst/>
                <a:latin typeface="+mn-lt"/>
                <a:ea typeface="+mn-ea"/>
                <a:cs typeface="+mn-cs"/>
              </a:rPr>
              <a:t>sec</a:t>
            </a:r>
            <a:r>
              <a:rPr kumimoji="1" lang="en-US" altLang="ja-JP" sz="1200" b="0" i="0" u="none" strike="noStrike" kern="1200" dirty="0" smtClean="0">
                <a:solidFill>
                  <a:schemeClr val="tx1"/>
                </a:solidFill>
                <a:effectLst/>
                <a:latin typeface="+mn-lt"/>
                <a:ea typeface="+mn-ea"/>
                <a:cs typeface="+mn-cs"/>
              </a:rPr>
              <a:t>)</a:t>
            </a:r>
          </a:p>
          <a:p>
            <a:endParaRPr kumimoji="1" lang="en-US" altLang="ja-JP" sz="1200" b="0" i="0" u="none" strike="noStrike" kern="1200" dirty="0" smtClean="0">
              <a:solidFill>
                <a:schemeClr val="tx1"/>
              </a:solidFill>
              <a:effectLst/>
              <a:latin typeface="+mn-lt"/>
              <a:ea typeface="+mn-ea"/>
              <a:cs typeface="+mn-cs"/>
            </a:endParaRPr>
          </a:p>
          <a:p>
            <a:pPr marL="171450" indent="-171450">
              <a:buFont typeface="Arial"/>
              <a:buChar char="•"/>
            </a:pPr>
            <a:r>
              <a:rPr kumimoji="1" lang="ja-JP" altLang="en-US" dirty="0" smtClean="0"/>
              <a:t>仮想化のオーバーヘッド</a:t>
            </a:r>
            <a:endParaRPr kumimoji="1" lang="en-US" altLang="ja-JP" dirty="0" smtClean="0"/>
          </a:p>
          <a:p>
            <a:pPr marL="171450" indent="-171450">
              <a:buFont typeface="Arial"/>
              <a:buChar char="•"/>
            </a:pPr>
            <a:endParaRPr kumimoji="1" lang="en-US" altLang="ja-JP" dirty="0" smtClean="0"/>
          </a:p>
          <a:p>
            <a:pPr marL="0" indent="0">
              <a:buFont typeface="Arial"/>
              <a:buNone/>
            </a:pPr>
            <a:r>
              <a:rPr kumimoji="1" lang="ja-JP" altLang="en-US" dirty="0" smtClean="0"/>
              <a:t>仮想化オーバーヘッド　</a:t>
            </a:r>
            <a:r>
              <a:rPr kumimoji="1" lang="en-US" altLang="ja-JP" dirty="0" smtClean="0"/>
              <a:t>&gt; EPT</a:t>
            </a:r>
            <a:r>
              <a:rPr kumimoji="1" lang="ja-JP" altLang="en-US" dirty="0" smtClean="0"/>
              <a:t>参照時間</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13</a:t>
            </a:fld>
            <a:endParaRPr kumimoji="1" lang="ja-JP" altLang="en-US"/>
          </a:p>
        </p:txBody>
      </p:sp>
    </p:spTree>
    <p:extLst>
      <p:ext uri="{BB962C8B-B14F-4D97-AF65-F5344CB8AC3E}">
        <p14:creationId xmlns:p14="http://schemas.microsoft.com/office/powerpoint/2010/main" val="28971895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&lt;Self</a:t>
            </a:r>
            <a:r>
              <a:rPr kumimoji="1" lang="en-US" altLang="ja-JP" baseline="0" dirty="0" smtClean="0"/>
              <a:t>-Service Cloud</a:t>
            </a:r>
            <a:r>
              <a:rPr kumimoji="1" lang="en-US" altLang="ja-JP" dirty="0" smtClean="0"/>
              <a:t>&gt;</a:t>
            </a:r>
          </a:p>
          <a:p>
            <a:endParaRPr kumimoji="1" lang="en-US" altLang="ja-JP" dirty="0" smtClean="0"/>
          </a:p>
          <a:p>
            <a:r>
              <a:rPr kumimoji="1" lang="en-US" altLang="ja-JP" sz="1200" b="0" i="0" u="none" strike="noStrike" kern="1200" baseline="0" dirty="0" smtClean="0">
                <a:solidFill>
                  <a:schemeClr val="tx1"/>
                </a:solidFill>
                <a:latin typeface="+mn-lt"/>
                <a:ea typeface="+mn-ea"/>
                <a:cs typeface="+mn-cs"/>
              </a:rPr>
              <a:t>Self-Service Cloud(SSC) [3] </a:t>
            </a:r>
            <a:r>
              <a:rPr kumimoji="1" lang="ja-JP" altLang="en-US" sz="1200" b="0" i="0" u="none" strike="noStrike" kern="1200" baseline="0" dirty="0" smtClean="0">
                <a:solidFill>
                  <a:schemeClr val="tx1"/>
                </a:solidFill>
                <a:latin typeface="+mn-lt"/>
                <a:ea typeface="+mn-ea"/>
                <a:cs typeface="+mn-cs"/>
              </a:rPr>
              <a:t>は，クラウドのユーザだけに自身の</a:t>
            </a:r>
            <a:r>
              <a:rPr kumimoji="1" lang="en-US" altLang="ja-JP" sz="1200" b="0" i="0" u="none" strike="noStrike" kern="1200" baseline="0" dirty="0" smtClean="0">
                <a:solidFill>
                  <a:schemeClr val="tx1"/>
                </a:solidFill>
                <a:latin typeface="+mn-lt"/>
                <a:ea typeface="+mn-ea"/>
                <a:cs typeface="+mn-cs"/>
              </a:rPr>
              <a:t>VM</a:t>
            </a:r>
            <a:r>
              <a:rPr kumimoji="1" lang="ja-JP" altLang="en-US" sz="1200" b="0" i="0" u="none" strike="noStrike" kern="1200" baseline="0" dirty="0" smtClean="0">
                <a:solidFill>
                  <a:schemeClr val="tx1"/>
                </a:solidFill>
                <a:latin typeface="+mn-lt"/>
                <a:ea typeface="+mn-ea"/>
                <a:cs typeface="+mn-cs"/>
              </a:rPr>
              <a:t>を管理する権限を与え，クラウドの管理者からの干渉を防ぎます。</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ユーザはサービスドメインと呼ばれる</a:t>
            </a:r>
            <a:r>
              <a:rPr kumimoji="1" lang="en-US" altLang="ja-JP" sz="1200" b="0" i="0" u="none" strike="noStrike" kern="1200" baseline="0" dirty="0" smtClean="0">
                <a:solidFill>
                  <a:schemeClr val="tx1"/>
                </a:solidFill>
                <a:latin typeface="+mn-lt"/>
                <a:ea typeface="+mn-ea"/>
                <a:cs typeface="+mn-cs"/>
              </a:rPr>
              <a:t>VM </a:t>
            </a:r>
            <a:r>
              <a:rPr kumimoji="1" lang="ja-JP" altLang="en-US" sz="1200" b="0" i="0" u="none" strike="noStrike" kern="1200" baseline="0" dirty="0" smtClean="0">
                <a:solidFill>
                  <a:schemeClr val="tx1"/>
                </a:solidFill>
                <a:latin typeface="+mn-lt"/>
                <a:ea typeface="+mn-ea"/>
                <a:cs typeface="+mn-cs"/>
              </a:rPr>
              <a:t>を安全に起動し，他の</a:t>
            </a:r>
            <a:r>
              <a:rPr kumimoji="1" lang="en-US" altLang="ja-JP" sz="1200" b="0" i="0" u="none" strike="noStrike" kern="1200" baseline="0" dirty="0" smtClean="0">
                <a:solidFill>
                  <a:schemeClr val="tx1"/>
                </a:solidFill>
                <a:latin typeface="+mn-lt"/>
                <a:ea typeface="+mn-ea"/>
                <a:cs typeface="+mn-cs"/>
              </a:rPr>
              <a:t>VM </a:t>
            </a:r>
            <a:r>
              <a:rPr kumimoji="1" lang="ja-JP" altLang="en-US" sz="1200" b="0" i="0" u="none" strike="noStrike" kern="1200" baseline="0" dirty="0" smtClean="0">
                <a:solidFill>
                  <a:schemeClr val="tx1"/>
                </a:solidFill>
                <a:latin typeface="+mn-lt"/>
                <a:ea typeface="+mn-ea"/>
                <a:cs typeface="+mn-cs"/>
              </a:rPr>
              <a:t>を監視する事ができます。</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クラウドの管理者がサービスドメインの中の</a:t>
            </a:r>
            <a:r>
              <a:rPr kumimoji="1" lang="en-US" altLang="ja-JP" sz="1200" b="0" i="0" u="none" strike="noStrike" kern="1200" baseline="0" dirty="0" smtClean="0">
                <a:solidFill>
                  <a:schemeClr val="tx1"/>
                </a:solidFill>
                <a:latin typeface="+mn-lt"/>
                <a:ea typeface="+mn-ea"/>
                <a:cs typeface="+mn-cs"/>
              </a:rPr>
              <a:t>IDS </a:t>
            </a:r>
            <a:r>
              <a:rPr kumimoji="1" lang="ja-JP" altLang="en-US" sz="1200" b="0" i="0" u="none" strike="noStrike" kern="1200" baseline="0" dirty="0" smtClean="0">
                <a:solidFill>
                  <a:schemeClr val="tx1"/>
                </a:solidFill>
                <a:latin typeface="+mn-lt"/>
                <a:ea typeface="+mn-ea"/>
                <a:cs typeface="+mn-cs"/>
              </a:rPr>
              <a:t>を停止したり，改ざんすることはできませんが、サービスドメイン内のシステムに脆弱性があった場合，攻撃を受ける可能性がある．</a:t>
            </a:r>
            <a:endParaRPr kumimoji="1" lang="en-US" altLang="ja-JP" dirty="0" smtClean="0"/>
          </a:p>
          <a:p>
            <a:endParaRPr kumimoji="1" lang="en-US" altLang="ja-JP" dirty="0" smtClean="0"/>
          </a:p>
          <a:p>
            <a:r>
              <a:rPr kumimoji="1" lang="en-US" altLang="ja-JP" dirty="0" smtClean="0"/>
              <a:t>&lt;</a:t>
            </a:r>
            <a:r>
              <a:rPr kumimoji="1" lang="en-US" altLang="ja-JP" dirty="0" err="1" smtClean="0"/>
              <a:t>HyperGuard</a:t>
            </a:r>
            <a:r>
              <a:rPr kumimoji="1" lang="en-US" altLang="ja-JP" dirty="0" smtClean="0"/>
              <a:t>&gt;</a:t>
            </a:r>
          </a:p>
          <a:p>
            <a:r>
              <a:rPr kumimoji="1" lang="en-US" altLang="ja-JP" dirty="0" smtClean="0"/>
              <a:t>CPU</a:t>
            </a:r>
            <a:r>
              <a:rPr kumimoji="1" lang="ja-JP" altLang="en-US" dirty="0" smtClean="0"/>
              <a:t>の</a:t>
            </a:r>
            <a:r>
              <a:rPr kumimoji="1" lang="en-US" altLang="ja-JP" dirty="0" smtClean="0"/>
              <a:t>SMM</a:t>
            </a:r>
            <a:r>
              <a:rPr kumimoji="1" lang="ja-JP" altLang="en-US" dirty="0" smtClean="0"/>
              <a:t>と呼ばれるモードで安全に</a:t>
            </a:r>
            <a:r>
              <a:rPr kumimoji="1" lang="en-US" altLang="ja-JP" dirty="0" smtClean="0"/>
              <a:t>IDS</a:t>
            </a:r>
            <a:r>
              <a:rPr kumimoji="1" lang="ja-JP" altLang="en-US" dirty="0" smtClean="0"/>
              <a:t>を動作させことができます。</a:t>
            </a:r>
            <a:endParaRPr kumimoji="1" lang="en-US" altLang="ja-JP" dirty="0" smtClean="0"/>
          </a:p>
          <a:p>
            <a:r>
              <a:rPr kumimoji="1" lang="ja-JP" altLang="en-US" sz="1200" b="0" i="0" u="none" strike="noStrike" kern="1200" baseline="0" dirty="0" smtClean="0">
                <a:solidFill>
                  <a:schemeClr val="tx1"/>
                </a:solidFill>
                <a:latin typeface="+mn-lt"/>
                <a:ea typeface="+mn-ea"/>
                <a:cs typeface="+mn-cs"/>
              </a:rPr>
              <a:t>これは</a:t>
            </a:r>
            <a:r>
              <a:rPr kumimoji="1" lang="en-US" altLang="ja-JP" sz="1200" b="0" i="0" u="none" strike="noStrike" kern="1200" baseline="0" dirty="0" err="1" smtClean="0">
                <a:solidFill>
                  <a:schemeClr val="tx1"/>
                </a:solidFill>
                <a:latin typeface="+mn-lt"/>
                <a:ea typeface="+mn-ea"/>
                <a:cs typeface="+mn-cs"/>
              </a:rPr>
              <a:t>HyperGuard</a:t>
            </a:r>
            <a:r>
              <a:rPr kumimoji="1" lang="en-US" altLang="ja-JP" sz="1200" b="0" i="0" u="none" strike="noStrike" kern="1200" baseline="0" dirty="0" smtClean="0">
                <a:solidFill>
                  <a:schemeClr val="tx1"/>
                </a:solidFill>
                <a:latin typeface="+mn-lt"/>
                <a:ea typeface="+mn-ea"/>
                <a:cs typeface="+mn-cs"/>
              </a:rPr>
              <a:t> </a:t>
            </a:r>
            <a:r>
              <a:rPr kumimoji="1" lang="ja-JP" altLang="en-US" sz="1200" b="0" i="0" u="none" strike="noStrike" kern="1200" baseline="0" dirty="0" smtClean="0">
                <a:solidFill>
                  <a:schemeClr val="tx1"/>
                </a:solidFill>
                <a:latin typeface="+mn-lt"/>
                <a:ea typeface="+mn-ea"/>
                <a:cs typeface="+mn-cs"/>
              </a:rPr>
              <a:t>が</a:t>
            </a:r>
            <a:r>
              <a:rPr kumimoji="1" lang="en-US" altLang="ja-JP" sz="1200" b="0" i="0" u="none" strike="noStrike" kern="1200" baseline="0" dirty="0" smtClean="0">
                <a:solidFill>
                  <a:schemeClr val="tx1"/>
                </a:solidFill>
                <a:latin typeface="+mn-lt"/>
                <a:ea typeface="+mn-ea"/>
                <a:cs typeface="+mn-cs"/>
              </a:rPr>
              <a:t>SMM </a:t>
            </a:r>
            <a:r>
              <a:rPr kumimoji="1" lang="ja-JP" altLang="en-US" sz="1200" b="0" i="0" u="none" strike="noStrike" kern="1200" baseline="0" dirty="0" smtClean="0">
                <a:solidFill>
                  <a:schemeClr val="tx1"/>
                </a:solidFill>
                <a:latin typeface="+mn-lt"/>
                <a:ea typeface="+mn-ea"/>
                <a:cs typeface="+mn-cs"/>
              </a:rPr>
              <a:t>上でハイパーバイザのメモリチェックを行うことで実現してます。</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また、ハイパーバイザを信頼する必要はありませんが、</a:t>
            </a:r>
            <a:r>
              <a:rPr kumimoji="1" lang="en-US" altLang="ja-JP" sz="1200" b="0" i="0" u="none" strike="noStrike" kern="1200" baseline="0" dirty="0" smtClean="0">
                <a:solidFill>
                  <a:schemeClr val="tx1"/>
                </a:solidFill>
                <a:latin typeface="+mn-lt"/>
                <a:ea typeface="+mn-ea"/>
                <a:cs typeface="+mn-cs"/>
              </a:rPr>
              <a:t>IDS</a:t>
            </a:r>
            <a:r>
              <a:rPr kumimoji="1" lang="ja-JP" altLang="en-US" sz="1200" b="0" i="0" u="none" strike="noStrike" kern="1200" baseline="0" dirty="0" smtClean="0">
                <a:solidFill>
                  <a:schemeClr val="tx1"/>
                </a:solidFill>
                <a:latin typeface="+mn-lt"/>
                <a:ea typeface="+mn-ea"/>
                <a:cs typeface="+mn-cs"/>
              </a:rPr>
              <a:t>の実行中はシステムが停止するというデメリットがあります。</a:t>
            </a:r>
            <a:endParaRPr kumimoji="1" lang="en-US" altLang="ja-JP" sz="1200" b="0" i="0" u="none" strike="noStrike" kern="1200" baseline="0" dirty="0" smtClean="0">
              <a:solidFill>
                <a:schemeClr val="tx1"/>
              </a:solidFill>
              <a:latin typeface="+mn-lt"/>
              <a:ea typeface="+mn-ea"/>
              <a:cs typeface="+mn-cs"/>
            </a:endParaRPr>
          </a:p>
          <a:p>
            <a:endParaRPr kumimoji="1" lang="en-US" altLang="ja-JP" sz="1200" b="0" i="0" u="none" strike="noStrike" kern="1200" baseline="0" dirty="0" smtClean="0">
              <a:solidFill>
                <a:schemeClr val="tx1"/>
              </a:solidFill>
              <a:latin typeface="+mn-lt"/>
              <a:ea typeface="+mn-ea"/>
              <a:cs typeface="+mn-cs"/>
            </a:endParaRPr>
          </a:p>
          <a:p>
            <a:r>
              <a:rPr kumimoji="1" lang="en-US" altLang="ja-JP" dirty="0" smtClean="0"/>
              <a:t>&lt;</a:t>
            </a:r>
            <a:r>
              <a:rPr kumimoji="1" lang="en-US" altLang="ja-JP" dirty="0" err="1" smtClean="0"/>
              <a:t>CludVisor</a:t>
            </a:r>
            <a:r>
              <a:rPr kumimoji="1" lang="en-US" altLang="ja-JP" dirty="0" smtClean="0"/>
              <a:t>&gt;</a:t>
            </a:r>
          </a:p>
          <a:p>
            <a:r>
              <a:rPr kumimoji="1" lang="en-US" altLang="ja-JP" dirty="0" err="1" smtClean="0"/>
              <a:t>CludVisor</a:t>
            </a:r>
            <a:r>
              <a:rPr kumimoji="1" lang="ja-JP" altLang="en-US" dirty="0" smtClean="0"/>
              <a:t>はネストした仮想化において、クラウドの管理者が同じクラウドにある</a:t>
            </a:r>
            <a:r>
              <a:rPr kumimoji="1" lang="en-US" altLang="ja-JP" dirty="0" smtClean="0"/>
              <a:t>VM</a:t>
            </a:r>
            <a:r>
              <a:rPr kumimoji="1" lang="ja-JP" altLang="en-US" dirty="0" smtClean="0"/>
              <a:t>の情報を取得するのを防ぎ、盗聴、改ざんができないようにするシステムです。</a:t>
            </a:r>
            <a:endParaRPr kumimoji="1" lang="en-US" altLang="ja-JP" dirty="0" smtClean="0"/>
          </a:p>
          <a:p>
            <a:r>
              <a:rPr kumimoji="1" lang="en-US" altLang="ja-JP" dirty="0" smtClean="0"/>
              <a:t>V-Met</a:t>
            </a:r>
            <a:r>
              <a:rPr kumimoji="1" lang="ja-JP" altLang="en-US" dirty="0" smtClean="0"/>
              <a:t>ではこのシステムの技術を応用することで</a:t>
            </a:r>
            <a:r>
              <a:rPr kumimoji="1" lang="en-US" altLang="ja-JP" dirty="0" smtClean="0"/>
              <a:t>VM</a:t>
            </a:r>
            <a:r>
              <a:rPr kumimoji="1" lang="ja-JP" altLang="en-US" dirty="0" smtClean="0"/>
              <a:t>を安全に管理できるようにしています。</a:t>
            </a:r>
            <a:endParaRPr kumimoji="1" lang="en-US" altLang="ja-JP" dirty="0" smtClean="0"/>
          </a:p>
          <a:p>
            <a:endParaRPr kumimoji="1" lang="en-US" altLang="ja-JP" dirty="0" smtClean="0"/>
          </a:p>
          <a:p>
            <a:r>
              <a:rPr kumimoji="1" lang="ja-JP" altLang="en-US" dirty="0" smtClean="0"/>
              <a:t>（以下質問リスト）</a:t>
            </a:r>
            <a:endParaRPr kumimoji="1" lang="en-US" altLang="ja-JP" dirty="0" smtClean="0"/>
          </a:p>
          <a:p>
            <a:pPr marL="628650" lvl="1" indent="-171450">
              <a:buFont typeface="Arial"/>
              <a:buChar char="•"/>
            </a:pPr>
            <a:r>
              <a:rPr kumimoji="1" lang="en-US" altLang="ja-JP" dirty="0" smtClean="0"/>
              <a:t>Q:</a:t>
            </a:r>
            <a:r>
              <a:rPr kumimoji="1" lang="ja-JP" altLang="en-US" dirty="0" smtClean="0"/>
              <a:t>関連研究で、</a:t>
            </a:r>
            <a:r>
              <a:rPr kumimoji="1" lang="en-US" altLang="ja-JP" dirty="0" err="1" smtClean="0"/>
              <a:t>CloudVisor</a:t>
            </a:r>
            <a:r>
              <a:rPr kumimoji="1" lang="ja-JP" altLang="en-US" dirty="0" smtClean="0"/>
              <a:t>と提案手法との違いはなんでしょうか（スライド番号：１４）</a:t>
            </a:r>
            <a:endParaRPr kumimoji="1" lang="en-US" altLang="ja-JP" dirty="0" smtClean="0"/>
          </a:p>
          <a:p>
            <a:pPr marL="628650" lvl="1" indent="-171450">
              <a:buFont typeface="Arial"/>
              <a:buChar char="•"/>
            </a:pPr>
            <a:r>
              <a:rPr kumimoji="1" lang="en-US" altLang="ja-JP" dirty="0" err="1" smtClean="0"/>
              <a:t>A:CloudVisor</a:t>
            </a:r>
            <a:r>
              <a:rPr kumimoji="1" lang="ja-JP" altLang="en-US" dirty="0" smtClean="0"/>
              <a:t>は</a:t>
            </a:r>
            <a:r>
              <a:rPr kumimoji="1" lang="en-US" altLang="ja-JP" dirty="0" smtClean="0"/>
              <a:t>VM</a:t>
            </a:r>
            <a:r>
              <a:rPr kumimoji="1" lang="ja-JP" altLang="en-US" dirty="0" smtClean="0"/>
              <a:t>の情報漏えい、改ざんを防ぐというシステムで、それに対して</a:t>
            </a:r>
            <a:r>
              <a:rPr kumimoji="1" lang="en-US" altLang="ja-JP" dirty="0" smtClean="0"/>
              <a:t>V-Met</a:t>
            </a:r>
            <a:r>
              <a:rPr kumimoji="1" lang="ja-JP" altLang="en-US" dirty="0" smtClean="0"/>
              <a:t>はクラウドの一般の管理者は信頼することができないので監視するという点で違います。</a:t>
            </a:r>
            <a:endParaRPr kumimoji="1" lang="en-US" altLang="ja-JP" dirty="0" smtClean="0"/>
          </a:p>
          <a:p>
            <a:pPr marL="628650" lvl="1" indent="-171450">
              <a:buFont typeface="Arial"/>
              <a:buChar char="•"/>
            </a:pPr>
            <a:r>
              <a:rPr kumimoji="1" lang="ja-JP" altLang="en-US" dirty="0" smtClean="0"/>
              <a:t>共通でどちらもネストした仮想化における研究、システム</a:t>
            </a:r>
            <a:endParaRPr kumimoji="1" lang="en-US" altLang="ja-JP" dirty="0" smtClean="0"/>
          </a:p>
          <a:p>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14</a:t>
            </a:fld>
            <a:endParaRPr kumimoji="1" lang="ja-JP" altLang="en-US"/>
          </a:p>
        </p:txBody>
      </p:sp>
    </p:spTree>
    <p:extLst>
      <p:ext uri="{BB962C8B-B14F-4D97-AF65-F5344CB8AC3E}">
        <p14:creationId xmlns:p14="http://schemas.microsoft.com/office/powerpoint/2010/main" val="24597666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最後にまとめです。</a:t>
            </a:r>
            <a:endParaRPr kumimoji="1" lang="en-US" altLang="ja-JP" dirty="0" smtClean="0"/>
          </a:p>
          <a:p>
            <a:r>
              <a:rPr kumimoji="1" lang="ja-JP" altLang="en-US" dirty="0" smtClean="0"/>
              <a:t>クラウド内の</a:t>
            </a:r>
            <a:r>
              <a:rPr kumimoji="1" lang="en-US" altLang="ja-JP" dirty="0" smtClean="0"/>
              <a:t>VM</a:t>
            </a:r>
            <a:r>
              <a:rPr kumimoji="1" lang="ja-JP" altLang="en-US" dirty="0" smtClean="0"/>
              <a:t>を安全に監視するシステム</a:t>
            </a:r>
            <a:r>
              <a:rPr kumimoji="1" lang="en-US" altLang="ja-JP" dirty="0" smtClean="0"/>
              <a:t>V-Met</a:t>
            </a:r>
            <a:r>
              <a:rPr kumimoji="1" lang="ja-JP" altLang="en-US" dirty="0" smtClean="0"/>
              <a:t>を提案しました。</a:t>
            </a:r>
            <a:endParaRPr kumimoji="1" lang="en-US" altLang="ja-JP" dirty="0" smtClean="0"/>
          </a:p>
          <a:p>
            <a:r>
              <a:rPr kumimoji="1" lang="en-US" altLang="ja-JP" dirty="0" smtClean="0"/>
              <a:t>V-Met</a:t>
            </a:r>
            <a:r>
              <a:rPr kumimoji="1" lang="ja-JP" altLang="en-US" dirty="0" smtClean="0"/>
              <a:t>ではネストした仮想化を用いることで</a:t>
            </a:r>
            <a:r>
              <a:rPr kumimoji="1" lang="en-US" altLang="ja-JP" dirty="0" smtClean="0"/>
              <a:t>IDS</a:t>
            </a:r>
            <a:r>
              <a:rPr kumimoji="1" lang="ja-JP" altLang="en-US" dirty="0" smtClean="0"/>
              <a:t>を仮想化システムの外側で動作させます。</a:t>
            </a:r>
            <a:endParaRPr kumimoji="1" lang="en-US" altLang="ja-JP" dirty="0" smtClean="0"/>
          </a:p>
          <a:p>
            <a:r>
              <a:rPr kumimoji="1" lang="ja-JP" altLang="en-US" dirty="0" smtClean="0"/>
              <a:t>こうすることで一般管理者が</a:t>
            </a:r>
            <a:r>
              <a:rPr kumimoji="1" lang="en-US" altLang="ja-JP" dirty="0" smtClean="0"/>
              <a:t>IDS</a:t>
            </a:r>
            <a:r>
              <a:rPr kumimoji="1" lang="ja-JP" altLang="en-US" dirty="0" smtClean="0"/>
              <a:t>を無効化することが難しいものになります。</a:t>
            </a:r>
            <a:endParaRPr kumimoji="1" lang="en-US" altLang="ja-JP" dirty="0" smtClean="0"/>
          </a:p>
          <a:p>
            <a:endParaRPr kumimoji="1" lang="en-US" altLang="ja-JP" dirty="0" smtClean="0"/>
          </a:p>
          <a:p>
            <a:r>
              <a:rPr kumimoji="1" lang="ja-JP" altLang="en-US" dirty="0" smtClean="0"/>
              <a:t>一方で、一般のクラウド管理者は</a:t>
            </a:r>
            <a:r>
              <a:rPr kumimoji="1" lang="en-US" altLang="ja-JP" dirty="0" smtClean="0"/>
              <a:t>VM</a:t>
            </a:r>
            <a:r>
              <a:rPr kumimoji="1" lang="ja-JP" altLang="en-US" dirty="0" smtClean="0"/>
              <a:t>を従来通り管理することができます。</a:t>
            </a:r>
            <a:endParaRPr kumimoji="1" lang="en-US" altLang="ja-JP" dirty="0" smtClean="0"/>
          </a:p>
          <a:p>
            <a:r>
              <a:rPr kumimoji="1" lang="en-US" altLang="ja-JP" dirty="0" smtClean="0"/>
              <a:t>V-Met</a:t>
            </a:r>
            <a:r>
              <a:rPr kumimoji="1" lang="ja-JP" altLang="en-US" dirty="0" smtClean="0"/>
              <a:t>はゲスト</a:t>
            </a:r>
            <a:r>
              <a:rPr kumimoji="1" lang="en-US" altLang="ja-JP" dirty="0" smtClean="0"/>
              <a:t>VM</a:t>
            </a:r>
            <a:r>
              <a:rPr kumimoji="1" lang="ja-JP" altLang="en-US" dirty="0" smtClean="0"/>
              <a:t>のメモリを監視することでゲスト</a:t>
            </a:r>
            <a:r>
              <a:rPr kumimoji="1" lang="en-US" altLang="ja-JP" dirty="0" smtClean="0"/>
              <a:t>VM</a:t>
            </a:r>
            <a:r>
              <a:rPr kumimoji="1" lang="ja-JP" altLang="en-US" dirty="0" smtClean="0"/>
              <a:t>を監視します。</a:t>
            </a:r>
            <a:endParaRPr kumimoji="1" lang="en-US" altLang="ja-JP" dirty="0" smtClean="0"/>
          </a:p>
          <a:p>
            <a:endParaRPr kumimoji="1" lang="en-US" altLang="ja-JP" dirty="0" smtClean="0"/>
          </a:p>
          <a:p>
            <a:endParaRPr kumimoji="1" lang="en-US" altLang="ja-JP" dirty="0" smtClean="0"/>
          </a:p>
          <a:p>
            <a:r>
              <a:rPr kumimoji="1" lang="ja-JP" altLang="en-US" dirty="0" smtClean="0"/>
              <a:t>今後の課題としてはゲスト</a:t>
            </a:r>
            <a:r>
              <a:rPr kumimoji="1" lang="en-US" altLang="ja-JP" dirty="0" smtClean="0"/>
              <a:t>VM</a:t>
            </a:r>
            <a:r>
              <a:rPr kumimoji="1" lang="ja-JP" altLang="en-US" dirty="0" smtClean="0"/>
              <a:t>のディスクとネットワークを監視できるようにすることと考えています。</a:t>
            </a:r>
            <a:endParaRPr kumimoji="1" lang="en-US" altLang="ja-JP" dirty="0" smtClean="0"/>
          </a:p>
          <a:p>
            <a:endParaRPr kumimoji="1" lang="en-US" altLang="ja-JP" dirty="0" smtClean="0"/>
          </a:p>
          <a:p>
            <a:r>
              <a:rPr kumimoji="1" lang="ja-JP" altLang="en-US" dirty="0" smtClean="0"/>
              <a:t>以上で発表を終わります。</a:t>
            </a:r>
            <a:endParaRPr kumimoji="1" lang="ja-JP" altLang="en-US" dirty="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15</a:t>
            </a:fld>
            <a:endParaRPr kumimoji="1" lang="ja-JP" altLang="en-US"/>
          </a:p>
        </p:txBody>
      </p:sp>
    </p:spTree>
    <p:extLst>
      <p:ext uri="{BB962C8B-B14F-4D97-AF65-F5344CB8AC3E}">
        <p14:creationId xmlns:p14="http://schemas.microsoft.com/office/powerpoint/2010/main" val="2569375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近年クラウドの普及により多くの場面でクラウドが使われるようになっています。</a:t>
            </a:r>
            <a:endParaRPr kumimoji="1" lang="en-US" altLang="ja-JP" dirty="0" smtClean="0"/>
          </a:p>
          <a:p>
            <a:endParaRPr kumimoji="1" lang="en-US" altLang="ja-JP" dirty="0" smtClean="0"/>
          </a:p>
          <a:p>
            <a:endParaRPr kumimoji="1" lang="en-US" altLang="ja-JP" dirty="0" smtClean="0"/>
          </a:p>
          <a:p>
            <a:r>
              <a:rPr kumimoji="1" lang="en-US" altLang="ja-JP" dirty="0" err="1" smtClean="0"/>
              <a:t>IaaS</a:t>
            </a:r>
            <a:r>
              <a:rPr kumimoji="1" lang="ja-JP" altLang="en-US" dirty="0" smtClean="0"/>
              <a:t>型クラウドはクラウド内で</a:t>
            </a:r>
            <a:r>
              <a:rPr kumimoji="1" lang="en-US" altLang="ja-JP" dirty="0" smtClean="0"/>
              <a:t>VM</a:t>
            </a:r>
            <a:r>
              <a:rPr kumimoji="1" lang="ja-JP" altLang="en-US" dirty="0" smtClean="0"/>
              <a:t>を動作させ、その</a:t>
            </a:r>
            <a:r>
              <a:rPr kumimoji="1" lang="en-US" altLang="ja-JP" dirty="0" smtClean="0"/>
              <a:t>VM</a:t>
            </a:r>
            <a:r>
              <a:rPr kumimoji="1" lang="ja-JP" altLang="en-US" dirty="0" smtClean="0"/>
              <a:t>をユーザがネットワーク経由で利用するようなクラウドサービスのことをいいます。</a:t>
            </a:r>
            <a:endParaRPr kumimoji="1" lang="en-US" altLang="ja-JP" dirty="0" smtClean="0"/>
          </a:p>
          <a:p>
            <a:r>
              <a:rPr kumimoji="1" lang="ja-JP" altLang="en-US" dirty="0" smtClean="0"/>
              <a:t>ユーザは物理的にマシンを自分で用意する必要がないのでコストを削減することができるというメリットがあります</a:t>
            </a: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dirty="0" smtClean="0"/>
          </a:p>
          <a:p>
            <a:r>
              <a:rPr kumimoji="1" lang="ja-JP" altLang="en-US" dirty="0" smtClean="0"/>
              <a:t>しかし、</a:t>
            </a:r>
            <a:r>
              <a:rPr kumimoji="1" lang="en-US" altLang="ja-JP" dirty="0" smtClean="0"/>
              <a:t>VM</a:t>
            </a:r>
            <a:r>
              <a:rPr kumimoji="1" lang="ja-JP" altLang="en-US" dirty="0" smtClean="0"/>
              <a:t>内の情報を盗聴、改ざんされるような例も報告されており</a:t>
            </a:r>
            <a:endParaRPr kumimoji="1" lang="en-US" altLang="ja-JP" dirty="0" smtClean="0"/>
          </a:p>
          <a:p>
            <a:r>
              <a:rPr kumimoji="1" lang="ja-JP" altLang="en-US" dirty="0" smtClean="0"/>
              <a:t>クラウド内の</a:t>
            </a:r>
            <a:r>
              <a:rPr kumimoji="1" lang="en-US" altLang="ja-JP" dirty="0" smtClean="0"/>
              <a:t>VM</a:t>
            </a:r>
            <a:r>
              <a:rPr kumimoji="1" lang="ja-JP" altLang="en-US" dirty="0" smtClean="0"/>
              <a:t>は攻撃される危険にされされています。そのような</a:t>
            </a:r>
            <a:r>
              <a:rPr kumimoji="1" lang="en-US" altLang="ja-JP" dirty="0" smtClean="0"/>
              <a:t>VM</a:t>
            </a:r>
            <a:r>
              <a:rPr kumimoji="1" lang="ja-JP" altLang="en-US" dirty="0" smtClean="0"/>
              <a:t>への攻撃の対策として侵入検知システムである</a:t>
            </a:r>
            <a:r>
              <a:rPr kumimoji="1" lang="en-US" altLang="ja-JP" dirty="0" smtClean="0"/>
              <a:t>IDS</a:t>
            </a:r>
            <a:r>
              <a:rPr kumimoji="1" lang="ja-JP" altLang="en-US" dirty="0" smtClean="0"/>
              <a:t>を動作させるという対策があります。</a:t>
            </a:r>
            <a:endParaRPr kumimoji="1" lang="en-US" altLang="ja-JP" dirty="0" smtClean="0"/>
          </a:p>
          <a:p>
            <a:r>
              <a:rPr kumimoji="1" lang="ja-JP" altLang="en-US" dirty="0" smtClean="0"/>
              <a:t>しかし、</a:t>
            </a:r>
            <a:r>
              <a:rPr kumimoji="1" lang="en-US" altLang="ja-JP" dirty="0" smtClean="0"/>
              <a:t>VM</a:t>
            </a:r>
            <a:r>
              <a:rPr kumimoji="1" lang="ja-JP" altLang="en-US" dirty="0" smtClean="0"/>
              <a:t>に侵入された場合、侵入と同時に</a:t>
            </a:r>
            <a:r>
              <a:rPr kumimoji="1" lang="en-US" altLang="ja-JP" dirty="0" smtClean="0"/>
              <a:t>IDS</a:t>
            </a:r>
            <a:r>
              <a:rPr kumimoji="1" lang="ja-JP" altLang="en-US" dirty="0" smtClean="0"/>
              <a:t>が無効化されるというおそれがあります。</a:t>
            </a:r>
            <a:endParaRPr kumimoji="1" lang="en-US" altLang="ja-JP" dirty="0" smtClean="0"/>
          </a:p>
          <a:p>
            <a:endParaRPr kumimoji="1" lang="ja-JP" altLang="en-US" dirty="0" smtClean="0"/>
          </a:p>
          <a:p>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35D40E5-29CA-F745-A289-A75AA90C2A3A}" type="slidenum">
              <a:rPr kumimoji="1" lang="ja-JP" altLang="en-US" smtClean="0"/>
              <a:t>2</a:t>
            </a:fld>
            <a:endParaRPr kumimoji="1" lang="ja-JP" altLang="en-US"/>
          </a:p>
        </p:txBody>
      </p:sp>
    </p:spTree>
    <p:extLst>
      <p:ext uri="{BB962C8B-B14F-4D97-AF65-F5344CB8AC3E}">
        <p14:creationId xmlns:p14="http://schemas.microsoft.com/office/powerpoint/2010/main" val="785868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（クリック）</a:t>
            </a:r>
            <a:endParaRPr kumimoji="1" lang="en-US" altLang="ja-JP" dirty="0" smtClean="0"/>
          </a:p>
          <a:p>
            <a:r>
              <a:rPr kumimoji="1" lang="en-US" altLang="ja-JP" dirty="0" err="1" smtClean="0"/>
              <a:t>そのような攻撃に対してIDSオフロードという手法</a:t>
            </a:r>
            <a:r>
              <a:rPr kumimoji="1" lang="ja-JP" altLang="en-US" dirty="0" smtClean="0"/>
              <a:t>が提案されています。</a:t>
            </a:r>
            <a:endParaRPr kumimoji="1" lang="en-US" altLang="ja-JP" dirty="0" smtClean="0"/>
          </a:p>
          <a:p>
            <a:r>
              <a:rPr kumimoji="1" lang="ja-JP" altLang="en-US" dirty="0" smtClean="0"/>
              <a:t>図のように管理</a:t>
            </a:r>
            <a:r>
              <a:rPr kumimoji="1" lang="en-US" altLang="ja-JP" dirty="0" smtClean="0"/>
              <a:t>VM</a:t>
            </a:r>
            <a:r>
              <a:rPr kumimoji="1" lang="ja-JP" altLang="en-US" dirty="0" smtClean="0"/>
              <a:t>に</a:t>
            </a:r>
            <a:r>
              <a:rPr kumimoji="1" lang="en-US" altLang="ja-JP" dirty="0" smtClean="0"/>
              <a:t>IDS</a:t>
            </a:r>
            <a:r>
              <a:rPr kumimoji="1" lang="ja-JP" altLang="en-US" dirty="0" smtClean="0"/>
              <a:t>をオフロードすることで、監視対象</a:t>
            </a:r>
            <a:r>
              <a:rPr kumimoji="1" lang="en-US" altLang="ja-JP" dirty="0" smtClean="0"/>
              <a:t>VM</a:t>
            </a:r>
            <a:r>
              <a:rPr kumimoji="1" lang="ja-JP" altLang="en-US" dirty="0" smtClean="0"/>
              <a:t>に侵入された場合でも監視対象</a:t>
            </a:r>
            <a:r>
              <a:rPr kumimoji="1" lang="en-US" altLang="ja-JP" dirty="0" smtClean="0"/>
              <a:t>VM</a:t>
            </a:r>
            <a:r>
              <a:rPr kumimoji="1" lang="ja-JP" altLang="en-US" dirty="0" smtClean="0"/>
              <a:t>の外から安全に監視をすることができます。</a:t>
            </a:r>
            <a:endParaRPr kumimoji="1" lang="en-US" altLang="ja-JP" dirty="0" smtClean="0"/>
          </a:p>
          <a:p>
            <a:endParaRPr kumimoji="1" lang="en-US" altLang="ja-JP" dirty="0" smtClean="0"/>
          </a:p>
          <a:p>
            <a:r>
              <a:rPr kumimoji="1" lang="en-US" altLang="ja-JP" dirty="0" smtClean="0"/>
              <a:t>IDS</a:t>
            </a:r>
            <a:r>
              <a:rPr kumimoji="1" lang="ja-JP" altLang="en-US" dirty="0" smtClean="0"/>
              <a:t>はメモリ上のシステム情報を直接取得することにより監視を行います。</a:t>
            </a:r>
            <a:endParaRPr kumimoji="1" lang="en-US" altLang="ja-JP" dirty="0" smtClean="0"/>
          </a:p>
          <a:p>
            <a:r>
              <a:rPr kumimoji="1" lang="en-US" altLang="ja-JP" dirty="0" smtClean="0"/>
              <a:t>IDS</a:t>
            </a:r>
            <a:r>
              <a:rPr kumimoji="1" lang="ja-JP" altLang="en-US" dirty="0" smtClean="0"/>
              <a:t>の監視対象は</a:t>
            </a:r>
            <a:r>
              <a:rPr kumimoji="1" lang="en-US" altLang="ja-JP" dirty="0" smtClean="0"/>
              <a:t>VM</a:t>
            </a:r>
            <a:r>
              <a:rPr kumimoji="1" lang="ja-JP" altLang="en-US" dirty="0" smtClean="0"/>
              <a:t>のプロセスの一覧、ネットワーク接続の一覧などがあげられます。</a:t>
            </a:r>
            <a:endParaRPr kumimoji="1" lang="en-US" altLang="ja-JP" dirty="0" smtClean="0"/>
          </a:p>
          <a:p>
            <a:endParaRPr kumimoji="1" lang="en-US" altLang="ja-JP" dirty="0" smtClean="0"/>
          </a:p>
          <a:p>
            <a:r>
              <a:rPr kumimoji="1" lang="ja-JP" altLang="en-US" dirty="0" smtClean="0"/>
              <a:t>このように管理</a:t>
            </a:r>
            <a:r>
              <a:rPr kumimoji="1" lang="en-US" altLang="ja-JP" dirty="0" smtClean="0"/>
              <a:t>VM</a:t>
            </a:r>
            <a:r>
              <a:rPr kumimoji="1" lang="ja-JP" altLang="en-US" dirty="0" smtClean="0"/>
              <a:t>に</a:t>
            </a:r>
            <a:r>
              <a:rPr kumimoji="1" lang="en-US" altLang="ja-JP" dirty="0" smtClean="0"/>
              <a:t>IDS</a:t>
            </a:r>
            <a:r>
              <a:rPr kumimoji="1" lang="ja-JP" altLang="en-US" dirty="0" smtClean="0"/>
              <a:t>を動作させることで侵入された場合でも</a:t>
            </a:r>
            <a:r>
              <a:rPr kumimoji="1" lang="en-US" altLang="ja-JP" dirty="0" smtClean="0"/>
              <a:t>IDS</a:t>
            </a:r>
            <a:r>
              <a:rPr kumimoji="1" lang="ja-JP" altLang="en-US" dirty="0" smtClean="0"/>
              <a:t>を無効化されません。（タメてエンター）</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FD144451-052C-DD45-ABBD-95BB98F92BA0}" type="slidenum">
              <a:rPr kumimoji="1" lang="ja-JP" altLang="en-US" smtClean="0"/>
              <a:t>3</a:t>
            </a:fld>
            <a:endParaRPr kumimoji="1" lang="ja-JP" altLang="en-US"/>
          </a:p>
        </p:txBody>
      </p:sp>
    </p:spTree>
    <p:extLst>
      <p:ext uri="{BB962C8B-B14F-4D97-AF65-F5344CB8AC3E}">
        <p14:creationId xmlns:p14="http://schemas.microsoft.com/office/powerpoint/2010/main" val="570663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しかし、今のような</a:t>
            </a:r>
            <a:r>
              <a:rPr kumimoji="1" lang="en-US" altLang="ja-JP" dirty="0" smtClean="0"/>
              <a:t>IDS</a:t>
            </a:r>
            <a:r>
              <a:rPr kumimoji="1" lang="ja-JP" altLang="en-US" dirty="0" smtClean="0"/>
              <a:t>オフロードにも問題点があります。</a:t>
            </a:r>
            <a:endParaRPr kumimoji="1" lang="en-US" altLang="ja-JP" dirty="0" smtClean="0"/>
          </a:p>
          <a:p>
            <a:r>
              <a:rPr kumimoji="1" lang="ja-JP" altLang="en-US" dirty="0" smtClean="0"/>
              <a:t>それはクラウド内の管理</a:t>
            </a:r>
            <a:r>
              <a:rPr kumimoji="1" lang="en-US" altLang="ja-JP" dirty="0" smtClean="0"/>
              <a:t>VM</a:t>
            </a:r>
            <a:r>
              <a:rPr kumimoji="1" lang="ja-JP" altLang="en-US" dirty="0" smtClean="0"/>
              <a:t>が信用できるものとは限らず、悪意のあるクラウド管理者が存在する可能性があり、</a:t>
            </a:r>
            <a:endParaRPr kumimoji="1" lang="en-US" altLang="ja-JP" dirty="0" smtClean="0"/>
          </a:p>
          <a:p>
            <a:endParaRPr kumimoji="1" lang="en-US" altLang="ja-JP" dirty="0" smtClean="0"/>
          </a:p>
          <a:p>
            <a:r>
              <a:rPr kumimoji="1" lang="ja-JP" altLang="en-US" dirty="0" smtClean="0"/>
              <a:t>また</a:t>
            </a:r>
            <a:r>
              <a:rPr kumimoji="1" lang="en-US" altLang="ja-JP" dirty="0" smtClean="0"/>
              <a:t>IDS</a:t>
            </a:r>
            <a:r>
              <a:rPr kumimoji="1" lang="ja-JP" altLang="en-US" dirty="0" smtClean="0"/>
              <a:t>の安全性が担保されず、オフロードした</a:t>
            </a:r>
            <a:r>
              <a:rPr kumimoji="1" lang="en-US" altLang="ja-JP" dirty="0" smtClean="0"/>
              <a:t>IDS</a:t>
            </a:r>
            <a:r>
              <a:rPr kumimoji="1" lang="ja-JP" altLang="en-US" dirty="0" smtClean="0"/>
              <a:t>は容易に内部攻撃者によって無効化されてしまいます。</a:t>
            </a:r>
            <a:endParaRPr kumimoji="1" lang="en-US" altLang="ja-JP" dirty="0" smtClean="0"/>
          </a:p>
          <a:p>
            <a:endParaRPr kumimoji="1" lang="en-US" altLang="ja-JP" dirty="0" smtClean="0"/>
          </a:p>
          <a:p>
            <a:r>
              <a:rPr kumimoji="1" lang="ja-JP" altLang="en-US" dirty="0" smtClean="0"/>
              <a:t>図のようにこのように</a:t>
            </a:r>
            <a:r>
              <a:rPr kumimoji="1" lang="en-US" altLang="ja-JP" dirty="0" smtClean="0"/>
              <a:t>IDS</a:t>
            </a:r>
            <a:r>
              <a:rPr kumimoji="1" lang="ja-JP" altLang="en-US" dirty="0" smtClean="0"/>
              <a:t>を無効化されてしまうと、監視対象</a:t>
            </a:r>
            <a:r>
              <a:rPr kumimoji="1" lang="en-US" altLang="ja-JP" dirty="0" smtClean="0"/>
              <a:t>VM</a:t>
            </a:r>
            <a:r>
              <a:rPr kumimoji="1" lang="ja-JP" altLang="en-US" dirty="0" smtClean="0"/>
              <a:t>の情報を盗聴されたり、改ざんされる可能性が考えられます。</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r>
              <a:rPr kumimoji="1" lang="ja-JP" altLang="en-US" dirty="0" smtClean="0"/>
              <a:t>ユーザ</a:t>
            </a:r>
            <a:r>
              <a:rPr kumimoji="1" lang="en-US" altLang="ja-JP" dirty="0" smtClean="0"/>
              <a:t>VM</a:t>
            </a:r>
            <a:r>
              <a:rPr kumimoji="1" lang="ja-JP" altLang="en-US" dirty="0" smtClean="0"/>
              <a:t>を安全に実行するための機構として</a:t>
            </a:r>
            <a:r>
              <a:rPr kumimoji="1" lang="en-US" altLang="ja-JP" dirty="0" smtClean="0"/>
              <a:t>IDS</a:t>
            </a:r>
            <a:r>
              <a:rPr kumimoji="1" lang="ja-JP" altLang="en-US" dirty="0" smtClean="0"/>
              <a:t>が。。。。</a:t>
            </a:r>
            <a:endParaRPr kumimoji="1" lang="en-US" altLang="ja-JP" dirty="0" smtClean="0"/>
          </a:p>
          <a:p>
            <a:endParaRPr kumimoji="1" lang="en-US" altLang="ja-JP" dirty="0" smtClean="0"/>
          </a:p>
          <a:p>
            <a:r>
              <a:rPr lang="en-US" altLang="ja-JP" sz="1200" dirty="0" smtClean="0"/>
              <a:t>Self-Service Cloud</a:t>
            </a:r>
            <a:r>
              <a:rPr lang="en-US" altLang="ja-JP" dirty="0" smtClean="0"/>
              <a:t> </a:t>
            </a:r>
            <a:r>
              <a:rPr lang="en-US" altLang="ja-JP" sz="1050" dirty="0" smtClean="0"/>
              <a:t>[Butt et al.’12</a:t>
            </a:r>
            <a:endParaRPr kumimoji="1" lang="en-US" altLang="ja-JP" dirty="0" smtClean="0"/>
          </a:p>
          <a:p>
            <a:endParaRPr kumimoji="1" lang="en-US" altLang="ja-JP" dirty="0" smtClean="0"/>
          </a:p>
          <a:p>
            <a:endParaRPr kumimoji="1" lang="en-US" altLang="ja-JP" dirty="0" smtClean="0"/>
          </a:p>
          <a:p>
            <a:r>
              <a:rPr kumimoji="1" lang="ja-JP" altLang="en-US" dirty="0" smtClean="0"/>
              <a:t>メモリの情報が取得できるというのは安全ではない</a:t>
            </a:r>
          </a:p>
          <a:p>
            <a:r>
              <a:rPr kumimoji="1" lang="ja-JP" altLang="en-US" dirty="0" smtClean="0"/>
              <a:t>----- 会議メモ (15/02/17 10:03) -----</a:t>
            </a:r>
          </a:p>
          <a:p>
            <a:r>
              <a:rPr kumimoji="1" lang="ja-JP" altLang="en-US" dirty="0" smtClean="0"/>
              <a:t>しかし、管理VMが信用出来ない可能性があるため。。。。</a:t>
            </a:r>
          </a:p>
          <a:p>
            <a:endParaRPr kumimoji="1" lang="ja-JP" altLang="en-US" dirty="0" smtClean="0"/>
          </a:p>
          <a:p>
            <a:r>
              <a:rPr kumimoji="1" lang="ja-JP" altLang="en-US" dirty="0" smtClean="0"/>
              <a:t>悪意のある管理者によって</a:t>
            </a:r>
          </a:p>
          <a:p>
            <a:endParaRPr kumimoji="1" lang="ja-JP" altLang="en-US" dirty="0"/>
          </a:p>
          <a:p>
            <a:r>
              <a:rPr kumimoji="1" lang="ja-JP" altLang="en-US" dirty="0"/>
              <a:t>----- 会議メモ (15/02/17 11:54) -----</a:t>
            </a:r>
          </a:p>
          <a:p>
            <a:r>
              <a:rPr kumimoji="1" lang="ja-JP" altLang="en-US" dirty="0"/>
              <a:t>悪意のある管理者、IDSオフロードができない</a:t>
            </a:r>
          </a:p>
        </p:txBody>
      </p:sp>
      <p:sp>
        <p:nvSpPr>
          <p:cNvPr id="4" name="スライド番号プレースホルダー 3"/>
          <p:cNvSpPr>
            <a:spLocks noGrp="1"/>
          </p:cNvSpPr>
          <p:nvPr>
            <p:ph type="sldNum" sz="quarter" idx="10"/>
          </p:nvPr>
        </p:nvSpPr>
        <p:spPr/>
        <p:txBody>
          <a:bodyPr/>
          <a:lstStyle/>
          <a:p>
            <a:fld id="{235D40E5-29CA-F745-A289-A75AA90C2A3A}" type="slidenum">
              <a:rPr kumimoji="1" lang="ja-JP" altLang="en-US" smtClean="0"/>
              <a:t>4</a:t>
            </a:fld>
            <a:endParaRPr kumimoji="1" lang="ja-JP" altLang="en-US"/>
          </a:p>
        </p:txBody>
      </p:sp>
    </p:spTree>
    <p:extLst>
      <p:ext uri="{BB962C8B-B14F-4D97-AF65-F5344CB8AC3E}">
        <p14:creationId xmlns:p14="http://schemas.microsoft.com/office/powerpoint/2010/main" val="309437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この問題に対して、従来の手法ではハイパーバイザを信頼する手法が提案されています。</a:t>
            </a:r>
            <a:endParaRPr kumimoji="1" lang="en-US" altLang="ja-JP" dirty="0" smtClean="0"/>
          </a:p>
          <a:p>
            <a:r>
              <a:rPr kumimoji="1" lang="ja-JP" altLang="en-US" dirty="0" smtClean="0"/>
              <a:t>たとえば、</a:t>
            </a:r>
            <a:r>
              <a:rPr kumimoji="1" lang="en-US" altLang="ja-JP" dirty="0" smtClean="0"/>
              <a:t>IDS</a:t>
            </a:r>
            <a:r>
              <a:rPr kumimoji="1" lang="ja-JP" altLang="en-US" dirty="0" smtClean="0"/>
              <a:t>をハイパーバイザ内で動作させるというシステムなどがあります。</a:t>
            </a:r>
            <a:endParaRPr kumimoji="1" lang="en-US" altLang="ja-JP" dirty="0" smtClean="0"/>
          </a:p>
          <a:p>
            <a:endParaRPr kumimoji="1" lang="en-US" altLang="ja-JP" dirty="0" smtClean="0"/>
          </a:p>
          <a:p>
            <a:r>
              <a:rPr kumimoji="1" lang="ja-JP" altLang="en-US" dirty="0" smtClean="0"/>
              <a:t>ハイパーバイザとは</a:t>
            </a:r>
            <a:r>
              <a:rPr kumimoji="1" lang="en-US" altLang="ja-JP" dirty="0" smtClean="0"/>
              <a:t>OS</a:t>
            </a:r>
            <a:r>
              <a:rPr kumimoji="1" lang="ja-JP" altLang="en-US" dirty="0" smtClean="0"/>
              <a:t>上で動く小さな</a:t>
            </a:r>
            <a:r>
              <a:rPr kumimoji="1" lang="en-US" altLang="ja-JP" dirty="0" smtClean="0"/>
              <a:t>OS</a:t>
            </a:r>
            <a:r>
              <a:rPr kumimoji="1" lang="ja-JP" altLang="en-US" dirty="0" smtClean="0"/>
              <a:t>をのような部分（レイヤ）のことで管理</a:t>
            </a:r>
            <a:r>
              <a:rPr kumimoji="1" lang="en-US" altLang="ja-JP" dirty="0" smtClean="0"/>
              <a:t>VM</a:t>
            </a:r>
            <a:r>
              <a:rPr kumimoji="1" lang="ja-JP" altLang="en-US" dirty="0" smtClean="0"/>
              <a:t>がハイパーバイザの特権操作を行うようになっています。</a:t>
            </a:r>
            <a:endParaRPr kumimoji="1" lang="en-US" altLang="ja-JP" dirty="0" smtClean="0"/>
          </a:p>
          <a:p>
            <a:endParaRPr kumimoji="1" lang="en-US" altLang="ja-JP" dirty="0" smtClean="0"/>
          </a:p>
          <a:p>
            <a:r>
              <a:rPr kumimoji="1" lang="ja-JP" altLang="en-US" dirty="0" smtClean="0"/>
              <a:t>（図）：図のようにハイパーバイザを信頼のできる管理者に任せ、そのなかで</a:t>
            </a:r>
            <a:r>
              <a:rPr kumimoji="1" lang="en-US" altLang="ja-JP" dirty="0" smtClean="0"/>
              <a:t>IDS</a:t>
            </a:r>
            <a:r>
              <a:rPr kumimoji="1" lang="ja-JP" altLang="en-US" dirty="0" smtClean="0"/>
              <a:t>を動作させます。</a:t>
            </a:r>
            <a:endParaRPr kumimoji="1" lang="en-US" altLang="ja-JP" dirty="0" smtClean="0"/>
          </a:p>
          <a:p>
            <a:r>
              <a:rPr kumimoji="1" lang="ja-JP" altLang="en-US" dirty="0" smtClean="0"/>
              <a:t>そして、ハイパーバイザの上に一般の管理者が管理する管理</a:t>
            </a:r>
            <a:r>
              <a:rPr kumimoji="1" lang="en-US" altLang="ja-JP" dirty="0" smtClean="0"/>
              <a:t>VM</a:t>
            </a:r>
            <a:r>
              <a:rPr kumimoji="1" lang="ja-JP" altLang="en-US" dirty="0" smtClean="0"/>
              <a:t>と監視対象</a:t>
            </a:r>
            <a:r>
              <a:rPr kumimoji="1" lang="en-US" altLang="ja-JP" dirty="0" smtClean="0"/>
              <a:t>VM</a:t>
            </a:r>
            <a:r>
              <a:rPr kumimoji="1" lang="ja-JP" altLang="en-US" dirty="0" smtClean="0"/>
              <a:t>を動作させます。</a:t>
            </a:r>
            <a:endParaRPr kumimoji="1" lang="en-US" altLang="ja-JP" dirty="0" smtClean="0"/>
          </a:p>
          <a:p>
            <a:endParaRPr kumimoji="1" lang="en-US" altLang="ja-JP" dirty="0" smtClean="0"/>
          </a:p>
          <a:p>
            <a:r>
              <a:rPr kumimoji="1" lang="ja-JP" altLang="en-US" dirty="0" smtClean="0"/>
              <a:t>こうすることで</a:t>
            </a:r>
            <a:r>
              <a:rPr kumimoji="1" lang="en-US" altLang="ja-JP" dirty="0" smtClean="0"/>
              <a:t>VM</a:t>
            </a:r>
            <a:r>
              <a:rPr kumimoji="1" lang="ja-JP" altLang="en-US" dirty="0" smtClean="0"/>
              <a:t>を安全に管理することができますが</a:t>
            </a:r>
            <a:endParaRPr kumimoji="1" lang="en-US" altLang="ja-JP" dirty="0" smtClean="0"/>
          </a:p>
          <a:p>
            <a:r>
              <a:rPr kumimoji="1" lang="ja-JP" altLang="en-US" dirty="0" smtClean="0"/>
              <a:t>一般のクラウド管理者は仮想化システムの全体を管理することはできなくなり、管理は一部の信頼できる管理者のみが行うことになります。</a:t>
            </a:r>
            <a:endParaRPr kumimoji="1" lang="en-US" altLang="ja-JP" dirty="0" smtClean="0"/>
          </a:p>
          <a:p>
            <a:endParaRPr kumimoji="1" lang="en-US" altLang="ja-JP" dirty="0" smtClean="0"/>
          </a:p>
          <a:p>
            <a:r>
              <a:rPr kumimoji="1" lang="ja-JP" altLang="en-US" dirty="0" smtClean="0"/>
              <a:t>（以下、質問リスト）</a:t>
            </a:r>
            <a:endParaRPr kumimoji="1" lang="en-US" altLang="ja-JP" dirty="0" smtClean="0"/>
          </a:p>
          <a:p>
            <a:r>
              <a:rPr kumimoji="1" lang="en-US" altLang="ja-JP" dirty="0" smtClean="0"/>
              <a:t>Q.</a:t>
            </a:r>
            <a:r>
              <a:rPr kumimoji="1" lang="ja-JP" altLang="en-US" dirty="0" smtClean="0"/>
              <a:t>管理が一部の信頼できる管理者になることでなにがいけないのか。</a:t>
            </a:r>
            <a:endParaRPr kumimoji="1" lang="en-US" altLang="ja-JP" dirty="0" smtClean="0"/>
          </a:p>
          <a:p>
            <a:r>
              <a:rPr kumimoji="1" lang="en-US" altLang="ja-JP" dirty="0" smtClean="0"/>
              <a:t>A.</a:t>
            </a:r>
            <a:r>
              <a:rPr kumimoji="1" lang="ja-JP" altLang="en-US" dirty="0" smtClean="0"/>
              <a:t>メンテナンスに関する話であって、たとえばパッチを当てたり、バージョンを更新する場合には信頼できる管理者に依頼する必要があるので、その点で問題となると考える。</a:t>
            </a:r>
            <a:endParaRPr kumimoji="1" lang="en-US" altLang="ja-JP" dirty="0" smtClean="0"/>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5</a:t>
            </a:fld>
            <a:endParaRPr kumimoji="1" lang="ja-JP" altLang="en-US"/>
          </a:p>
        </p:txBody>
      </p:sp>
    </p:spTree>
    <p:extLst>
      <p:ext uri="{BB962C8B-B14F-4D97-AF65-F5344CB8AC3E}">
        <p14:creationId xmlns:p14="http://schemas.microsoft.com/office/powerpoint/2010/main" val="1645279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そこで仮想化システムの外側から</a:t>
            </a:r>
            <a:r>
              <a:rPr kumimoji="1" lang="en-US" altLang="ja-JP" dirty="0" smtClean="0"/>
              <a:t>VM</a:t>
            </a:r>
            <a:r>
              <a:rPr kumimoji="1" lang="ja-JP" altLang="en-US" dirty="0" smtClean="0"/>
              <a:t>を監視するシステム、</a:t>
            </a:r>
            <a:r>
              <a:rPr kumimoji="1" lang="en-US" altLang="ja-JP" dirty="0" smtClean="0"/>
              <a:t>V-Met</a:t>
            </a:r>
            <a:r>
              <a:rPr kumimoji="1" lang="ja-JP" altLang="en-US" dirty="0" smtClean="0"/>
              <a:t>を提案します。</a:t>
            </a:r>
            <a:endParaRPr kumimoji="1" lang="en-US" altLang="ja-JP" dirty="0" smtClean="0"/>
          </a:p>
          <a:p>
            <a:endParaRPr kumimoji="1" lang="en-US" altLang="ja-JP" dirty="0" smtClean="0"/>
          </a:p>
          <a:p>
            <a:r>
              <a:rPr kumimoji="1" lang="ja-JP" altLang="en-US" dirty="0" smtClean="0"/>
              <a:t>このシステムでは同一ホスト上で安全に</a:t>
            </a:r>
            <a:r>
              <a:rPr kumimoji="1" lang="en-US" altLang="ja-JP" dirty="0" smtClean="0"/>
              <a:t>IDS</a:t>
            </a:r>
            <a:r>
              <a:rPr kumimoji="1" lang="ja-JP" altLang="en-US" dirty="0" smtClean="0"/>
              <a:t>をオフロードし、</a:t>
            </a:r>
            <a:r>
              <a:rPr kumimoji="1" lang="en-US" altLang="ja-JP" dirty="0" smtClean="0"/>
              <a:t>VM</a:t>
            </a:r>
            <a:r>
              <a:rPr kumimoji="1" lang="ja-JP" altLang="en-US" dirty="0" smtClean="0"/>
              <a:t>を監視します。</a:t>
            </a:r>
            <a:endParaRPr kumimoji="1" lang="en-US" altLang="ja-JP" dirty="0" smtClean="0"/>
          </a:p>
          <a:p>
            <a:endParaRPr kumimoji="1" lang="en-US" altLang="ja-JP" dirty="0" smtClean="0"/>
          </a:p>
          <a:p>
            <a:endParaRPr kumimoji="1" lang="en-US" altLang="ja-JP" dirty="0" smtClean="0"/>
          </a:p>
          <a:p>
            <a:r>
              <a:rPr kumimoji="1" lang="en-US" altLang="ja-JP" dirty="0" smtClean="0"/>
              <a:t>IDS</a:t>
            </a:r>
            <a:r>
              <a:rPr kumimoji="1" lang="ja-JP" altLang="en-US" dirty="0" smtClean="0"/>
              <a:t>を仮想化システムの外側で動作させることで、一般の管理者は</a:t>
            </a:r>
            <a:r>
              <a:rPr kumimoji="1" lang="en-US" altLang="ja-JP" dirty="0" smtClean="0"/>
              <a:t>IDS</a:t>
            </a:r>
            <a:r>
              <a:rPr kumimoji="1" lang="ja-JP" altLang="en-US" dirty="0" smtClean="0"/>
              <a:t>へ攻撃を仕掛けるは難しいものになります。</a:t>
            </a:r>
            <a:endParaRPr kumimoji="1" lang="en-US" altLang="ja-JP" dirty="0" smtClean="0"/>
          </a:p>
          <a:p>
            <a:endParaRPr kumimoji="1" lang="en-US" altLang="ja-JP" dirty="0" smtClean="0"/>
          </a:p>
          <a:p>
            <a:r>
              <a:rPr kumimoji="1" lang="ja-JP" altLang="en-US" dirty="0" smtClean="0"/>
              <a:t>一方で、仮想化システム内では一般の管理者は従来通り</a:t>
            </a:r>
            <a:r>
              <a:rPr kumimoji="1" lang="en-US" altLang="ja-JP" dirty="0" smtClean="0"/>
              <a:t>VM</a:t>
            </a:r>
            <a:r>
              <a:rPr kumimoji="1" lang="ja-JP" altLang="en-US" dirty="0" smtClean="0"/>
              <a:t>を管理することができます。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FD144451-052C-DD45-ABBD-95BB98F92BA0}" type="slidenum">
              <a:rPr kumimoji="1" lang="ja-JP" altLang="en-US" smtClean="0"/>
              <a:t>6</a:t>
            </a:fld>
            <a:endParaRPr kumimoji="1" lang="ja-JP" altLang="en-US"/>
          </a:p>
        </p:txBody>
      </p:sp>
    </p:spTree>
    <p:extLst>
      <p:ext uri="{BB962C8B-B14F-4D97-AF65-F5344CB8AC3E}">
        <p14:creationId xmlns:p14="http://schemas.microsoft.com/office/powerpoint/2010/main" val="2473654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V-Met</a:t>
            </a:r>
            <a:r>
              <a:rPr kumimoji="1" lang="ja-JP" altLang="en-US" dirty="0" smtClean="0"/>
              <a:t>のシステムを実現するためにネストした仮想化を用います。</a:t>
            </a:r>
            <a:endParaRPr kumimoji="1" lang="en-US" altLang="ja-JP" dirty="0" smtClean="0"/>
          </a:p>
          <a:p>
            <a:r>
              <a:rPr kumimoji="1" lang="ja-JP" altLang="en-US" dirty="0" smtClean="0"/>
              <a:t>ネストした仮想化とはホスト</a:t>
            </a:r>
            <a:r>
              <a:rPr kumimoji="1" lang="en-US" altLang="ja-JP" dirty="0" smtClean="0"/>
              <a:t>VM</a:t>
            </a:r>
            <a:r>
              <a:rPr kumimoji="1" lang="ja-JP" altLang="en-US" dirty="0" smtClean="0"/>
              <a:t>のなかで仮想化システムを動作させることです。</a:t>
            </a:r>
            <a:endParaRPr kumimoji="1" lang="en-US" altLang="ja-JP" dirty="0" smtClean="0"/>
          </a:p>
          <a:p>
            <a:endParaRPr kumimoji="1" lang="en-US" altLang="ja-JP" dirty="0" smtClean="0"/>
          </a:p>
          <a:p>
            <a:r>
              <a:rPr kumimoji="1" lang="ja-JP" altLang="en-US" dirty="0" smtClean="0"/>
              <a:t>この発表では</a:t>
            </a:r>
            <a:endParaRPr kumimoji="1" lang="en-US" altLang="ja-JP" dirty="0" smtClean="0"/>
          </a:p>
          <a:p>
            <a:r>
              <a:rPr kumimoji="1" lang="ja-JP" altLang="en-US" dirty="0" smtClean="0"/>
              <a:t>ホスト管理</a:t>
            </a:r>
            <a:r>
              <a:rPr kumimoji="1" lang="en-US" altLang="ja-JP" dirty="0" smtClean="0"/>
              <a:t>VM</a:t>
            </a:r>
            <a:r>
              <a:rPr kumimoji="1" lang="ja-JP" altLang="en-US" dirty="0" smtClean="0"/>
              <a:t>、ホスト</a:t>
            </a:r>
            <a:r>
              <a:rPr kumimoji="1" lang="en-US" altLang="ja-JP" dirty="0" smtClean="0"/>
              <a:t>VM</a:t>
            </a:r>
            <a:r>
              <a:rPr kumimoji="1" lang="ja-JP" altLang="en-US" dirty="0" smtClean="0"/>
              <a:t>の下で動作してるハイパーバイザをホストハイパーバイザとよび、</a:t>
            </a:r>
            <a:endParaRPr kumimoji="1" lang="en-US" altLang="ja-JP" dirty="0" smtClean="0"/>
          </a:p>
          <a:p>
            <a:r>
              <a:rPr kumimoji="1" lang="ja-JP" altLang="en-US" dirty="0" smtClean="0"/>
              <a:t>ホスト</a:t>
            </a:r>
            <a:r>
              <a:rPr kumimoji="1" lang="en-US" altLang="ja-JP" dirty="0" smtClean="0"/>
              <a:t>VM</a:t>
            </a:r>
            <a:r>
              <a:rPr kumimoji="1" lang="ja-JP" altLang="en-US" dirty="0" smtClean="0"/>
              <a:t>内で動作するハイパーバイザ、</a:t>
            </a:r>
            <a:r>
              <a:rPr kumimoji="1" lang="en-US" altLang="ja-JP" dirty="0" smtClean="0"/>
              <a:t>VM</a:t>
            </a:r>
            <a:r>
              <a:rPr kumimoji="1" lang="ja-JP" altLang="en-US" dirty="0" smtClean="0"/>
              <a:t>をゲストハイパーバイザ、ゲスト</a:t>
            </a:r>
            <a:r>
              <a:rPr kumimoji="1" lang="en-US" altLang="ja-JP" dirty="0" smtClean="0"/>
              <a:t>VM</a:t>
            </a:r>
            <a:r>
              <a:rPr kumimoji="1" lang="ja-JP" altLang="en-US" dirty="0" smtClean="0"/>
              <a:t>と呼ぶこととします。</a:t>
            </a:r>
            <a:endParaRPr kumimoji="1" lang="en-US" altLang="ja-JP" dirty="0" smtClean="0"/>
          </a:p>
          <a:p>
            <a:endParaRPr kumimoji="1" lang="en-US" altLang="ja-JP" dirty="0" smtClean="0"/>
          </a:p>
          <a:p>
            <a:endParaRPr kumimoji="1" lang="en-US" altLang="ja-JP" dirty="0" smtClean="0"/>
          </a:p>
          <a:p>
            <a:r>
              <a:rPr kumimoji="1" lang="ja-JP" altLang="en-US" dirty="0" smtClean="0"/>
              <a:t>図：ホスト</a:t>
            </a:r>
            <a:r>
              <a:rPr kumimoji="1" lang="en-US" altLang="ja-JP" dirty="0" smtClean="0"/>
              <a:t>VM</a:t>
            </a:r>
            <a:r>
              <a:rPr kumimoji="1" lang="ja-JP" altLang="en-US" dirty="0" smtClean="0"/>
              <a:t>内は基本的に一般の管理者が管理している部分であり、</a:t>
            </a:r>
            <a:endParaRPr kumimoji="1" lang="en-US" altLang="ja-JP" dirty="0" smtClean="0"/>
          </a:p>
          <a:p>
            <a:r>
              <a:rPr kumimoji="1" lang="en-US" altLang="ja-JP" dirty="0" smtClean="0"/>
              <a:t>     </a:t>
            </a:r>
            <a:r>
              <a:rPr kumimoji="1" lang="ja-JP" altLang="en-US" dirty="0" smtClean="0"/>
              <a:t>それ以外の部分は信頼できるクラウド管理者が管理することになります。</a:t>
            </a:r>
            <a:endParaRPr kumimoji="1" lang="en-US" altLang="ja-JP" dirty="0" smtClean="0"/>
          </a:p>
          <a:p>
            <a:endParaRPr kumimoji="1" lang="en-US" altLang="ja-JP" dirty="0" smtClean="0"/>
          </a:p>
          <a:p>
            <a:endParaRPr kumimoji="1" lang="en-US" altLang="ja-JP" dirty="0" smtClean="0"/>
          </a:p>
          <a:p>
            <a:r>
              <a:rPr kumimoji="1" lang="en-US" altLang="ja-JP" dirty="0" smtClean="0"/>
              <a:t>IDS</a:t>
            </a:r>
            <a:r>
              <a:rPr kumimoji="1" lang="ja-JP" altLang="en-US" dirty="0" smtClean="0"/>
              <a:t>はホスト管理</a:t>
            </a:r>
            <a:r>
              <a:rPr kumimoji="1" lang="en-US" altLang="ja-JP" dirty="0" smtClean="0"/>
              <a:t>VM</a:t>
            </a:r>
            <a:r>
              <a:rPr kumimoji="1" lang="ja-JP" altLang="en-US" dirty="0" smtClean="0"/>
              <a:t>内で動作し、ゲスト</a:t>
            </a:r>
            <a:r>
              <a:rPr kumimoji="1" lang="en-US" altLang="ja-JP" dirty="0" smtClean="0"/>
              <a:t>VM</a:t>
            </a:r>
            <a:r>
              <a:rPr kumimoji="1" lang="ja-JP" altLang="en-US" dirty="0" smtClean="0"/>
              <a:t>を監視します。</a:t>
            </a:r>
            <a:endParaRPr kumimoji="1" lang="ja-JP" altLang="en-US" dirty="0"/>
          </a:p>
          <a:p>
            <a:endParaRPr kumimoji="1" lang="ja-JP" altLang="en-US" dirty="0"/>
          </a:p>
          <a:p>
            <a:endParaRPr kumimoji="1" lang="en-US" altLang="ja-JP" dirty="0" smtClean="0"/>
          </a:p>
          <a:p>
            <a:endParaRPr kumimoji="1" lang="en-US" altLang="ja-JP" dirty="0" smtClean="0"/>
          </a:p>
          <a:p>
            <a:r>
              <a:rPr kumimoji="1" lang="ja-JP" altLang="en-US" dirty="0" smtClean="0"/>
              <a:t>（以下質問リスト）</a:t>
            </a:r>
            <a:endParaRPr kumimoji="1" lang="en-US" altLang="ja-JP" dirty="0" smtClean="0"/>
          </a:p>
          <a:p>
            <a:pPr marL="628650" lvl="1" indent="-171450">
              <a:buFont typeface="Arial"/>
              <a:buChar char="•"/>
            </a:pPr>
            <a:r>
              <a:rPr kumimoji="1" lang="en-US" altLang="ja-JP" dirty="0" smtClean="0"/>
              <a:t>Q.</a:t>
            </a:r>
            <a:r>
              <a:rPr kumimoji="1" lang="ja-JP" altLang="en-US" dirty="0" smtClean="0"/>
              <a:t>ホストハイパーバイザ内に</a:t>
            </a:r>
            <a:r>
              <a:rPr kumimoji="1" lang="en-US" altLang="ja-JP" dirty="0" smtClean="0"/>
              <a:t>IDS</a:t>
            </a:r>
            <a:r>
              <a:rPr kumimoji="1" lang="ja-JP" altLang="en-US" dirty="0" smtClean="0"/>
              <a:t>を全て入れてしまえば？</a:t>
            </a:r>
            <a:endParaRPr kumimoji="1" lang="en-US" altLang="ja-JP" dirty="0" smtClean="0"/>
          </a:p>
          <a:p>
            <a:pPr marL="628650" lvl="1" indent="-171450">
              <a:buFont typeface="Arial"/>
              <a:buChar char="•"/>
            </a:pPr>
            <a:r>
              <a:rPr kumimoji="1" lang="en-US" altLang="ja-JP" dirty="0" smtClean="0"/>
              <a:t>A.</a:t>
            </a:r>
            <a:r>
              <a:rPr kumimoji="1" lang="ja-JP" altLang="en-US" dirty="0" smtClean="0"/>
              <a:t>セキュリティ上、ホストハイパーバイザに入れてしまうことは危険。できるだけホストハイパーバイザ内には多くの情報を入れない方がいい。ホストハイパーバイザは大きくしないのが一般的（スライド番号：７）</a:t>
            </a:r>
            <a:endParaRPr kumimoji="1" lang="en-US" altLang="ja-JP" dirty="0" smtClean="0"/>
          </a:p>
          <a:p>
            <a:pPr marL="628650" lvl="1" indent="-171450">
              <a:buFont typeface="Arial"/>
              <a:buChar char="•"/>
            </a:pPr>
            <a:r>
              <a:rPr kumimoji="1" lang="ja-JP" altLang="en-US" dirty="0" smtClean="0"/>
              <a:t>かつ、実装もホスト管理</a:t>
            </a:r>
            <a:r>
              <a:rPr kumimoji="1" lang="en-US" altLang="ja-JP" dirty="0" smtClean="0"/>
              <a:t>VM</a:t>
            </a:r>
            <a:r>
              <a:rPr kumimoji="1" lang="ja-JP" altLang="en-US" dirty="0" smtClean="0"/>
              <a:t>に実装するより難しいものになる。</a:t>
            </a:r>
            <a:endParaRPr kumimoji="1" lang="en-US" altLang="ja-JP" dirty="0" smtClean="0"/>
          </a:p>
          <a:p>
            <a:pPr marL="628650" lvl="1" indent="-171450">
              <a:buFont typeface="Arial"/>
              <a:buChar char="•"/>
            </a:pPr>
            <a:r>
              <a:rPr kumimoji="1" lang="ja-JP" altLang="en-US" dirty="0" smtClean="0"/>
              <a:t>一方で、そのような情報をホストハイパーバイザ内に入れてしまえば、性能は上がると思われる</a:t>
            </a:r>
            <a:endParaRPr kumimoji="1" lang="en-US" altLang="ja-JP" dirty="0" smtClean="0"/>
          </a:p>
          <a:p>
            <a:pPr marL="628650" lvl="1" indent="-171450">
              <a:buFont typeface="Arial"/>
              <a:buChar char="•"/>
            </a:pPr>
            <a:r>
              <a:rPr kumimoji="1" lang="ja-JP" altLang="en-US" dirty="0" smtClean="0"/>
              <a:t>具体的には</a:t>
            </a:r>
            <a:r>
              <a:rPr kumimoji="1" lang="en-US" altLang="ja-JP" dirty="0" smtClean="0"/>
              <a:t>VNC</a:t>
            </a:r>
            <a:r>
              <a:rPr kumimoji="1" lang="ja-JP" altLang="en-US" dirty="0" smtClean="0"/>
              <a:t>をもちいて攻撃に使われたりすることが考えられます。</a:t>
            </a:r>
            <a:endParaRPr kumimoji="1" lang="en-US" altLang="ja-JP" dirty="0" smtClean="0"/>
          </a:p>
          <a:p>
            <a:pPr marL="628650" lvl="1" indent="-171450">
              <a:buFont typeface="Arial"/>
              <a:buChar char="•"/>
            </a:pPr>
            <a:r>
              <a:rPr kumimoji="1" lang="en-US" altLang="ja-JP" dirty="0" smtClean="0"/>
              <a:t>VNC</a:t>
            </a:r>
            <a:r>
              <a:rPr kumimoji="1" lang="ja-JP" altLang="en-US" dirty="0" smtClean="0"/>
              <a:t>とは対象のマシンに</a:t>
            </a:r>
            <a:r>
              <a:rPr kumimoji="1" lang="en-US" altLang="ja-JP" dirty="0" smtClean="0"/>
              <a:t>VNC-server</a:t>
            </a:r>
            <a:r>
              <a:rPr kumimoji="1" lang="ja-JP" altLang="en-US" dirty="0" smtClean="0"/>
              <a:t>を、見に行くためのマシンに</a:t>
            </a:r>
            <a:r>
              <a:rPr kumimoji="1" lang="en-US" altLang="ja-JP" dirty="0" smtClean="0"/>
              <a:t>VNC-client</a:t>
            </a:r>
            <a:r>
              <a:rPr kumimoji="1" lang="ja-JP" altLang="en-US" dirty="0" smtClean="0"/>
              <a:t>を動作させ、対象のマシンのデスクトップを操作ができるソフトウェアのことです。</a:t>
            </a:r>
            <a:endParaRPr kumimoji="1" lang="en-US" altLang="ja-JP" dirty="0" smtClean="0"/>
          </a:p>
          <a:p>
            <a:pPr marL="628650" lvl="1" indent="-171450">
              <a:buFont typeface="Arial"/>
              <a:buChar char="•"/>
            </a:pPr>
            <a:r>
              <a:rPr kumimoji="1" lang="en-US" altLang="ja-JP" dirty="0" smtClean="0"/>
              <a:t>Windows</a:t>
            </a:r>
            <a:r>
              <a:rPr kumimoji="1" lang="ja-JP" altLang="en-US" dirty="0" smtClean="0"/>
              <a:t>のリモートデスクトップの機能を想像してもらえるとご理解できると思います。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235D40E5-29CA-F745-A289-A75AA90C2A3A}" type="slidenum">
              <a:rPr kumimoji="1" lang="ja-JP" altLang="en-US" smtClean="0"/>
              <a:t>7</a:t>
            </a:fld>
            <a:endParaRPr kumimoji="1" lang="ja-JP" altLang="en-US"/>
          </a:p>
        </p:txBody>
      </p:sp>
    </p:spTree>
    <p:extLst>
      <p:ext uri="{BB962C8B-B14F-4D97-AF65-F5344CB8AC3E}">
        <p14:creationId xmlns:p14="http://schemas.microsoft.com/office/powerpoint/2010/main" val="1017577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従来の手法ではネストした仮想化を用いずに監視をおこなっていました（タメル）</a:t>
            </a:r>
            <a:endParaRPr kumimoji="1" lang="en-US" altLang="ja-JP" dirty="0" smtClean="0"/>
          </a:p>
          <a:p>
            <a:endParaRPr kumimoji="1" lang="en-US" altLang="ja-JP" dirty="0" smtClean="0"/>
          </a:p>
          <a:p>
            <a:r>
              <a:rPr kumimoji="1" lang="en-US" altLang="ja-JP" dirty="0" smtClean="0"/>
              <a:t>V-Met</a:t>
            </a:r>
            <a:r>
              <a:rPr kumimoji="1" lang="ja-JP" altLang="en-US" dirty="0" smtClean="0"/>
              <a:t>では</a:t>
            </a:r>
            <a:r>
              <a:rPr kumimoji="1" lang="en-US" altLang="ja-JP" dirty="0" smtClean="0"/>
              <a:t>IDS</a:t>
            </a:r>
            <a:r>
              <a:rPr kumimoji="1" lang="ja-JP" altLang="en-US" dirty="0" smtClean="0"/>
              <a:t>がゲスト</a:t>
            </a:r>
            <a:r>
              <a:rPr kumimoji="1" lang="en-US" altLang="ja-JP" dirty="0" smtClean="0"/>
              <a:t>VM</a:t>
            </a:r>
            <a:r>
              <a:rPr kumimoji="1" lang="ja-JP" altLang="en-US" dirty="0" smtClean="0"/>
              <a:t>のメモリ監視を行います。（タメル）</a:t>
            </a: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dirty="0" smtClean="0"/>
              <a:t>IDS</a:t>
            </a:r>
            <a:r>
              <a:rPr kumimoji="1" lang="ja-JP" altLang="en-US" dirty="0" smtClean="0"/>
              <a:t>はホスト物理アドレスを用いてゲスト</a:t>
            </a:r>
            <a:r>
              <a:rPr kumimoji="1" lang="en-US" altLang="ja-JP" dirty="0" smtClean="0"/>
              <a:t>VM</a:t>
            </a:r>
            <a:r>
              <a:rPr kumimoji="1" lang="ja-JP" altLang="en-US" dirty="0" smtClean="0"/>
              <a:t>を監視するのですが、監視対象データの仮想アドレスしかわからないので</a:t>
            </a: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dirty="0" smtClean="0"/>
              <a:t>V-Met</a:t>
            </a:r>
            <a:r>
              <a:rPr kumimoji="1" lang="ja-JP" altLang="en-US" dirty="0" smtClean="0"/>
              <a:t>ではゲスト</a:t>
            </a:r>
            <a:r>
              <a:rPr kumimoji="1" lang="en-US" altLang="ja-JP" dirty="0" smtClean="0"/>
              <a:t>VM</a:t>
            </a:r>
            <a:r>
              <a:rPr kumimoji="1" lang="ja-JP" altLang="en-US" dirty="0" smtClean="0"/>
              <a:t>のページテーブル、ゲストハイパーバイザの拡張ページテーブルを参照することで監視を行います。</a:t>
            </a:r>
            <a:endParaRPr kumimoji="1" lang="en-US" altLang="ja-JP" dirty="0" smtClean="0"/>
          </a:p>
          <a:p>
            <a:r>
              <a:rPr kumimoji="1" lang="ja-JP" altLang="en-US" dirty="0" smtClean="0"/>
              <a:t>ゲスト</a:t>
            </a:r>
            <a:r>
              <a:rPr kumimoji="1" lang="en-US" altLang="ja-JP" dirty="0" smtClean="0"/>
              <a:t>VM</a:t>
            </a:r>
            <a:r>
              <a:rPr kumimoji="1" lang="ja-JP" altLang="en-US" dirty="0" smtClean="0"/>
              <a:t>の仮想アドレスからゲスト物理アドレスへ、更にゲスト物理アドレスをホスト物理アドレスへと変換を行うことで監視を行います。</a:t>
            </a:r>
            <a:endParaRPr kumimoji="1" lang="en-US" altLang="ja-JP" dirty="0" smtClean="0"/>
          </a:p>
          <a:p>
            <a:endParaRPr kumimoji="1" lang="en-US" altLang="ja-JP" dirty="0" smtClean="0"/>
          </a:p>
          <a:p>
            <a:r>
              <a:rPr kumimoji="1" lang="ja-JP" altLang="en-US" dirty="0" smtClean="0"/>
              <a:t>（クリック）</a:t>
            </a:r>
            <a:endParaRPr kumimoji="1" lang="en-US" altLang="ja-JP" dirty="0" smtClean="0"/>
          </a:p>
          <a:p>
            <a:r>
              <a:rPr kumimoji="1" lang="ja-JP" altLang="en-US" dirty="0" smtClean="0"/>
              <a:t>わかっている仮想アドレスを基にゲスト物理アドレスへ変換を行います。</a:t>
            </a:r>
            <a:endParaRPr kumimoji="1" lang="en-US" altLang="ja-JP" dirty="0" smtClean="0"/>
          </a:p>
          <a:p>
            <a:r>
              <a:rPr kumimoji="1" lang="ja-JP" altLang="en-US" dirty="0" smtClean="0"/>
              <a:t>このときゲスト</a:t>
            </a:r>
            <a:r>
              <a:rPr kumimoji="1" lang="en-US" altLang="ja-JP" dirty="0" smtClean="0"/>
              <a:t>VM</a:t>
            </a:r>
            <a:r>
              <a:rPr kumimoji="1" lang="ja-JP" altLang="en-US" dirty="0" smtClean="0"/>
              <a:t>内のページテーブルを参照することで仮想アドレスをゲスト物理アドレスに変換を行うことができるので、</a:t>
            </a:r>
            <a:endParaRPr kumimoji="1" lang="en-US" altLang="ja-JP" dirty="0" smtClean="0"/>
          </a:p>
          <a:p>
            <a:r>
              <a:rPr kumimoji="1" lang="ja-JP" altLang="en-US" dirty="0" smtClean="0"/>
              <a:t>よってここではゲスト</a:t>
            </a:r>
            <a:r>
              <a:rPr kumimoji="1" lang="en-US" altLang="ja-JP" dirty="0" smtClean="0"/>
              <a:t>VM</a:t>
            </a:r>
            <a:r>
              <a:rPr kumimoji="1" lang="ja-JP" altLang="en-US" dirty="0" smtClean="0"/>
              <a:t>内のページテーブルを検索します。</a:t>
            </a:r>
            <a:endParaRPr kumimoji="1" lang="en-US" altLang="ja-JP" dirty="0" smtClean="0"/>
          </a:p>
          <a:p>
            <a:endParaRPr kumimoji="1" lang="en-US" altLang="ja-JP" dirty="0" smtClean="0"/>
          </a:p>
          <a:p>
            <a:r>
              <a:rPr kumimoji="1" lang="ja-JP" altLang="en-US" dirty="0" smtClean="0"/>
              <a:t>（クリック）</a:t>
            </a:r>
            <a:endParaRPr kumimoji="1" lang="en-US" altLang="ja-JP" dirty="0" smtClean="0"/>
          </a:p>
          <a:p>
            <a:r>
              <a:rPr kumimoji="1" lang="ja-JP" altLang="en-US" dirty="0" smtClean="0"/>
              <a:t>つぎにゲスト物理アドレスをホスト物理アドレスへ変換します。</a:t>
            </a:r>
            <a:endParaRPr kumimoji="1" lang="en-US" altLang="ja-JP" dirty="0" smtClean="0"/>
          </a:p>
          <a:p>
            <a:r>
              <a:rPr kumimoji="1" lang="ja-JP" altLang="en-US" dirty="0" smtClean="0"/>
              <a:t>ゲストハイパーバイザ内の拡張ページテーブルを参照することでゲスト物理アドレス、ホスト物理アドレスを変換できるので、</a:t>
            </a:r>
            <a:endParaRPr kumimoji="1" lang="en-US" altLang="ja-JP" dirty="0" smtClean="0"/>
          </a:p>
          <a:p>
            <a:r>
              <a:rPr kumimoji="1" lang="ja-JP" altLang="en-US" dirty="0" smtClean="0"/>
              <a:t>ゲスト・ハイパーバイザ内の拡張ページテーブルを検索します。</a:t>
            </a:r>
            <a:endParaRPr kumimoji="1" lang="en-US" altLang="ja-JP" dirty="0" smtClean="0"/>
          </a:p>
          <a:p>
            <a:endParaRPr kumimoji="1" lang="en-US" altLang="ja-JP" dirty="0" smtClean="0"/>
          </a:p>
          <a:p>
            <a:r>
              <a:rPr kumimoji="1" lang="ja-JP" altLang="en-US" dirty="0" smtClean="0"/>
              <a:t>（図を指しながら）</a:t>
            </a:r>
            <a:endParaRPr kumimoji="1" lang="en-US" altLang="ja-JP" dirty="0" smtClean="0"/>
          </a:p>
          <a:p>
            <a:r>
              <a:rPr kumimoji="1" lang="ja-JP" altLang="en-US" dirty="0" smtClean="0"/>
              <a:t>このように２段階のアドレスの変換を行うことでゲスト</a:t>
            </a:r>
            <a:r>
              <a:rPr kumimoji="1" lang="en-US" altLang="ja-JP" dirty="0" smtClean="0"/>
              <a:t>VM</a:t>
            </a:r>
            <a:r>
              <a:rPr kumimoji="1" lang="ja-JP" altLang="en-US" dirty="0" smtClean="0"/>
              <a:t>のメモリの監視を行います。（タメてから、エンター）</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8</a:t>
            </a:fld>
            <a:endParaRPr kumimoji="1" lang="ja-JP" altLang="en-US"/>
          </a:p>
        </p:txBody>
      </p:sp>
    </p:spTree>
    <p:extLst>
      <p:ext uri="{BB962C8B-B14F-4D97-AF65-F5344CB8AC3E}">
        <p14:creationId xmlns:p14="http://schemas.microsoft.com/office/powerpoint/2010/main" val="11084897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ページテーブルの検索は</a:t>
            </a:r>
            <a:r>
              <a:rPr lang="en-US" altLang="ja-JP" dirty="0" smtClean="0"/>
              <a:t>IDS</a:t>
            </a:r>
            <a:r>
              <a:rPr lang="ja-JP" altLang="en-US" dirty="0" smtClean="0"/>
              <a:t>が行います。</a:t>
            </a:r>
            <a:endParaRPr lang="en-US" altLang="ja-JP" dirty="0" smtClean="0"/>
          </a:p>
          <a:p>
            <a:r>
              <a:rPr lang="en-US" altLang="ja-JP" dirty="0" smtClean="0"/>
              <a:t>IDS</a:t>
            </a:r>
            <a:r>
              <a:rPr lang="ja-JP" altLang="en-US" dirty="0" smtClean="0"/>
              <a:t>はゲスト</a:t>
            </a:r>
            <a:r>
              <a:rPr lang="en-US" altLang="ja-JP" dirty="0" smtClean="0"/>
              <a:t>VM</a:t>
            </a:r>
            <a:r>
              <a:rPr lang="ja-JP" altLang="en-US" dirty="0" smtClean="0"/>
              <a:t>のページテーブルを監視しておき、</a:t>
            </a:r>
            <a:endParaRPr lang="en-US" altLang="ja-JP" dirty="0" smtClean="0"/>
          </a:p>
          <a:p>
            <a:endParaRPr lang="en-US" altLang="ja-JP" dirty="0" smtClean="0"/>
          </a:p>
          <a:p>
            <a:r>
              <a:rPr lang="ja-JP" altLang="en-US" dirty="0" smtClean="0"/>
              <a:t>ゲスト</a:t>
            </a:r>
            <a:r>
              <a:rPr lang="en-US" altLang="ja-JP" dirty="0" smtClean="0"/>
              <a:t>VM</a:t>
            </a:r>
            <a:r>
              <a:rPr lang="ja-JP" altLang="en-US" dirty="0" smtClean="0"/>
              <a:t>がページテーブルを切り替える時にホストハイパーバイザがそのアドレスを記録します。</a:t>
            </a:r>
            <a:endParaRPr lang="en-US" altLang="ja-JP" dirty="0" smtClean="0"/>
          </a:p>
          <a:p>
            <a:r>
              <a:rPr lang="en-US" altLang="ja-JP" dirty="0" smtClean="0"/>
              <a:t>IDS</a:t>
            </a:r>
            <a:r>
              <a:rPr lang="ja-JP" altLang="en-US" dirty="0" smtClean="0"/>
              <a:t>はその記録しておいたアドレスをホスト・ハイパーバイザから取得します。</a:t>
            </a:r>
            <a:endParaRPr lang="en-US" altLang="ja-JP" dirty="0" smtClean="0"/>
          </a:p>
          <a:p>
            <a:endParaRPr lang="en-US" altLang="ja-JP" dirty="0" smtClean="0"/>
          </a:p>
          <a:p>
            <a:r>
              <a:rPr lang="ja-JP" altLang="en-US" dirty="0" smtClean="0"/>
              <a:t>このサイクルを繰り返すことで</a:t>
            </a:r>
            <a:r>
              <a:rPr lang="en-US" altLang="ja-JP" dirty="0" smtClean="0"/>
              <a:t>IDS</a:t>
            </a:r>
            <a:r>
              <a:rPr lang="ja-JP" altLang="en-US" dirty="0" smtClean="0"/>
              <a:t>は常に新しいページアドレスを取得保持することができます。</a:t>
            </a:r>
            <a:endParaRPr lang="en-US" altLang="ja-JP" dirty="0" smtClean="0"/>
          </a:p>
          <a:p>
            <a:endParaRPr lang="en-US" altLang="ja-JP" dirty="0" smtClean="0"/>
          </a:p>
        </p:txBody>
      </p:sp>
      <p:sp>
        <p:nvSpPr>
          <p:cNvPr id="4" name="スライド番号プレースホルダー 3"/>
          <p:cNvSpPr>
            <a:spLocks noGrp="1"/>
          </p:cNvSpPr>
          <p:nvPr>
            <p:ph type="sldNum" sz="quarter" idx="10"/>
          </p:nvPr>
        </p:nvSpPr>
        <p:spPr/>
        <p:txBody>
          <a:bodyPr/>
          <a:lstStyle/>
          <a:p>
            <a:fld id="{235D40E5-29CA-F745-A289-A75AA90C2A3A}" type="slidenum">
              <a:rPr kumimoji="1" lang="ja-JP" altLang="en-US" smtClean="0"/>
              <a:t>9</a:t>
            </a:fld>
            <a:endParaRPr kumimoji="1" lang="ja-JP" altLang="en-US"/>
          </a:p>
        </p:txBody>
      </p:sp>
    </p:spTree>
    <p:extLst>
      <p:ext uri="{BB962C8B-B14F-4D97-AF65-F5344CB8AC3E}">
        <p14:creationId xmlns:p14="http://schemas.microsoft.com/office/powerpoint/2010/main" val="4205666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15/02/18</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2268108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15/02/18</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3304719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15/02/18</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278560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15/02/18</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4117850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r>
              <a:rPr kumimoji="1" lang="en-US" altLang="ja-JP" smtClean="0"/>
              <a:t>15/02/18</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211239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r>
              <a:rPr kumimoji="1" lang="en-US" altLang="ja-JP" smtClean="0"/>
              <a:t>15/02/18</a:t>
            </a:r>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1827462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r>
              <a:rPr kumimoji="1" lang="en-US" altLang="ja-JP" smtClean="0"/>
              <a:t>15/02/18</a:t>
            </a:r>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621835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kumimoji="1" lang="en-US" altLang="ja-JP" smtClean="0"/>
              <a:t>15/02/18</a:t>
            </a:r>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3212525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en-US" altLang="ja-JP" smtClean="0"/>
              <a:t>15/02/18</a:t>
            </a:r>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3346271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15/02/18</a:t>
            </a:r>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3328057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15/02/18</a:t>
            </a:r>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331670149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15/02/18</a:t>
            </a:r>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412330" y="92075"/>
            <a:ext cx="548939" cy="365125"/>
          </a:xfrm>
          <a:prstGeom prst="rect">
            <a:avLst/>
          </a:prstGeom>
        </p:spPr>
        <p:style>
          <a:lnRef idx="2">
            <a:schemeClr val="dk1"/>
          </a:lnRef>
          <a:fillRef idx="1">
            <a:schemeClr val="lt1"/>
          </a:fillRef>
          <a:effectRef idx="0">
            <a:schemeClr val="dk1"/>
          </a:effectRef>
          <a:fontRef idx="none"/>
        </p:style>
        <p:txBody>
          <a:bodyPr vert="horz" lIns="91440" tIns="45720" rIns="91440" bIns="45720" rtlCol="0" anchor="ctr"/>
          <a:lstStyle>
            <a:lvl1pPr algn="ctr">
              <a:defRPr sz="1800">
                <a:solidFill>
                  <a:srgbClr val="000000"/>
                </a:solidFill>
              </a:defRPr>
            </a:lvl1pPr>
          </a:lstStyle>
          <a:p>
            <a:fld id="{1F3C7118-6B7F-5744-BB89-828D4E995862}" type="slidenum">
              <a:rPr lang="ja-JP" altLang="en-US" smtClean="0"/>
              <a:pPr/>
              <a:t>‹#›</a:t>
            </a:fld>
            <a:endParaRPr lang="ja-JP" altLang="en-US" dirty="0"/>
          </a:p>
        </p:txBody>
      </p:sp>
    </p:spTree>
    <p:extLst>
      <p:ext uri="{BB962C8B-B14F-4D97-AF65-F5344CB8AC3E}">
        <p14:creationId xmlns:p14="http://schemas.microsoft.com/office/powerpoint/2010/main" val="757723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28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4" Type="http://schemas.openxmlformats.org/officeDocument/2006/relationships/image" Target="../media/image2.jp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4" Type="http://schemas.openxmlformats.org/officeDocument/2006/relationships/image" Target="../media/image2.jp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4" Type="http://schemas.openxmlformats.org/officeDocument/2006/relationships/image" Target="../media/image3.png"/><Relationship Id="rId5" Type="http://schemas.openxmlformats.org/officeDocument/2006/relationships/image" Target="../media/image2.jp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97180" y="2130425"/>
            <a:ext cx="8549640" cy="1470025"/>
          </a:xfrm>
        </p:spPr>
        <p:txBody>
          <a:bodyPr/>
          <a:lstStyle/>
          <a:p>
            <a:r>
              <a:rPr kumimoji="1" lang="ja-JP" altLang="en-US" b="1" dirty="0" smtClean="0"/>
              <a:t>クラウドにおけるネストした仮想化を用いた安全な監視機構</a:t>
            </a:r>
            <a:endParaRPr kumimoji="1" lang="ja-JP" altLang="en-US" b="1" dirty="0"/>
          </a:p>
        </p:txBody>
      </p:sp>
      <p:sp>
        <p:nvSpPr>
          <p:cNvPr id="3" name="サブタイトル 2"/>
          <p:cNvSpPr>
            <a:spLocks noGrp="1"/>
          </p:cNvSpPr>
          <p:nvPr>
            <p:ph type="subTitle" idx="1"/>
          </p:nvPr>
        </p:nvSpPr>
        <p:spPr/>
        <p:txBody>
          <a:bodyPr>
            <a:normAutofit fontScale="92500" lnSpcReduction="20000"/>
          </a:bodyPr>
          <a:lstStyle/>
          <a:p>
            <a:r>
              <a:rPr lang="ja-JP" altLang="en-US" dirty="0" smtClean="0"/>
              <a:t>九州工業大学情報工学部</a:t>
            </a:r>
            <a:endParaRPr lang="en-US" altLang="ja-JP" dirty="0" smtClean="0"/>
          </a:p>
          <a:p>
            <a:r>
              <a:rPr kumimoji="1" lang="ja-JP" altLang="en-US" dirty="0" smtClean="0"/>
              <a:t>機械情報工学科</a:t>
            </a:r>
            <a:endParaRPr kumimoji="1" lang="en-US" altLang="ja-JP" dirty="0" smtClean="0"/>
          </a:p>
          <a:p>
            <a:r>
              <a:rPr kumimoji="1" lang="ja-JP" altLang="en-US" dirty="0" smtClean="0"/>
              <a:t>光来研究室</a:t>
            </a:r>
            <a:endParaRPr kumimoji="1" lang="en-US" altLang="ja-JP" dirty="0" smtClean="0"/>
          </a:p>
          <a:p>
            <a:r>
              <a:rPr lang="en-US" altLang="ja-JP" dirty="0" smtClean="0"/>
              <a:t>B4</a:t>
            </a:r>
            <a:r>
              <a:rPr lang="ja-JP" altLang="en-US" dirty="0" smtClean="0"/>
              <a:t>　美山翔平</a:t>
            </a:r>
            <a:endParaRPr kumimoji="1" lang="ja-JP" altLang="en-US" dirty="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a:t>
            </a:fld>
            <a:endParaRPr kumimoji="1" lang="ja-JP" altLang="en-US"/>
          </a:p>
        </p:txBody>
      </p:sp>
    </p:spTree>
    <p:extLst>
      <p:ext uri="{BB962C8B-B14F-4D97-AF65-F5344CB8AC3E}">
        <p14:creationId xmlns:p14="http://schemas.microsoft.com/office/powerpoint/2010/main" val="246659366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000000"/>
                </a:solidFill>
              </a:rPr>
              <a:t>拡張ページテーブルの検索</a:t>
            </a:r>
            <a:endParaRPr kumimoji="1" lang="ja-JP" altLang="en-US" dirty="0">
              <a:solidFill>
                <a:srgbClr val="000000"/>
              </a:solidFill>
            </a:endParaRPr>
          </a:p>
        </p:txBody>
      </p:sp>
      <p:sp>
        <p:nvSpPr>
          <p:cNvPr id="3" name="コンテンツ プレースホルダー 2"/>
          <p:cNvSpPr>
            <a:spLocks noGrp="1"/>
          </p:cNvSpPr>
          <p:nvPr>
            <p:ph idx="1"/>
          </p:nvPr>
        </p:nvSpPr>
        <p:spPr/>
        <p:txBody>
          <a:bodyPr/>
          <a:lstStyle/>
          <a:p>
            <a:r>
              <a:rPr lang="ja-JP" altLang="en-US" dirty="0" smtClean="0">
                <a:solidFill>
                  <a:srgbClr val="000000"/>
                </a:solidFill>
              </a:rPr>
              <a:t>ホスト・ハイパーバイザが拡張ページテーブルを検索してアドレス変換を行う</a:t>
            </a:r>
            <a:endParaRPr lang="en-US" altLang="ja-JP" dirty="0" smtClean="0">
              <a:solidFill>
                <a:srgbClr val="000000"/>
              </a:solidFill>
            </a:endParaRPr>
          </a:p>
          <a:p>
            <a:pPr lvl="1"/>
            <a:r>
              <a:rPr lang="en-US" altLang="ja-JP" dirty="0" smtClean="0">
                <a:solidFill>
                  <a:srgbClr val="000000"/>
                </a:solidFill>
              </a:rPr>
              <a:t>CPU</a:t>
            </a:r>
            <a:r>
              <a:rPr lang="ja-JP" altLang="en-US" dirty="0" smtClean="0">
                <a:solidFill>
                  <a:srgbClr val="000000"/>
                </a:solidFill>
              </a:rPr>
              <a:t>の仮想化支援機構から拡張ページテーブルのアドレスを取得</a:t>
            </a:r>
            <a:endParaRPr lang="en-US" altLang="ja-JP" dirty="0" smtClean="0">
              <a:solidFill>
                <a:srgbClr val="000000"/>
              </a:solidFill>
            </a:endParaRPr>
          </a:p>
          <a:p>
            <a:pPr lvl="1"/>
            <a:r>
              <a:rPr lang="en-US" altLang="ja-JP" dirty="0" smtClean="0">
                <a:solidFill>
                  <a:srgbClr val="000000"/>
                </a:solidFill>
              </a:rPr>
              <a:t>IDS</a:t>
            </a:r>
            <a:r>
              <a:rPr lang="ja-JP" altLang="en-US" dirty="0" smtClean="0">
                <a:solidFill>
                  <a:srgbClr val="000000"/>
                </a:solidFill>
              </a:rPr>
              <a:t>はホスト・ハイパーバイザを呼び出すことで変換</a:t>
            </a:r>
            <a:endParaRPr lang="en-US" altLang="ja-JP" dirty="0" smtClean="0">
              <a:solidFill>
                <a:srgbClr val="000000"/>
              </a:solidFill>
            </a:endParaRPr>
          </a:p>
          <a:p>
            <a:pPr lvl="1"/>
            <a:endParaRPr lang="en-US" altLang="ja-JP" dirty="0" smtClean="0">
              <a:solidFill>
                <a:srgbClr val="000000"/>
              </a:solidFill>
            </a:endParaRPr>
          </a:p>
          <a:p>
            <a:pPr lvl="1"/>
            <a:endParaRPr kumimoji="1"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10</a:t>
            </a:fld>
            <a:endParaRPr kumimoji="1" lang="ja-JP" altLang="en-US"/>
          </a:p>
        </p:txBody>
      </p:sp>
      <p:sp>
        <p:nvSpPr>
          <p:cNvPr id="54" name="角丸四角形吹き出し 53"/>
          <p:cNvSpPr/>
          <p:nvPr/>
        </p:nvSpPr>
        <p:spPr>
          <a:xfrm>
            <a:off x="10080436" y="2953306"/>
            <a:ext cx="1670346" cy="732283"/>
          </a:xfrm>
          <a:prstGeom prst="wedgeRoundRectCallout">
            <a:avLst>
              <a:gd name="adj1" fmla="val -65354"/>
              <a:gd name="adj2" fmla="val 67187"/>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solidFill>
                  <a:srgbClr val="000000"/>
                </a:solidFill>
              </a:rPr>
              <a:t>ホスト管理</a:t>
            </a:r>
            <a:r>
              <a:rPr lang="en-US" altLang="ja-JP" dirty="0" smtClean="0">
                <a:solidFill>
                  <a:srgbClr val="000000"/>
                </a:solidFill>
              </a:rPr>
              <a:t>VM</a:t>
            </a:r>
            <a:r>
              <a:rPr lang="ja-JP" altLang="en-US" dirty="0" smtClean="0">
                <a:solidFill>
                  <a:srgbClr val="000000"/>
                </a:solidFill>
              </a:rPr>
              <a:t>を右に描く</a:t>
            </a:r>
            <a:endParaRPr kumimoji="1" lang="en-US" altLang="ja-JP" dirty="0" smtClean="0">
              <a:solidFill>
                <a:srgbClr val="000000"/>
              </a:solidFill>
            </a:endParaRPr>
          </a:p>
        </p:txBody>
      </p:sp>
      <p:grpSp>
        <p:nvGrpSpPr>
          <p:cNvPr id="6" name="図形グループ 5"/>
          <p:cNvGrpSpPr/>
          <p:nvPr/>
        </p:nvGrpSpPr>
        <p:grpSpPr>
          <a:xfrm>
            <a:off x="573599" y="3954508"/>
            <a:ext cx="7996802" cy="2780423"/>
            <a:chOff x="573599" y="3954508"/>
            <a:chExt cx="7996802" cy="2780423"/>
          </a:xfrm>
        </p:grpSpPr>
        <p:sp>
          <p:nvSpPr>
            <p:cNvPr id="29" name="正方形/長方形 28"/>
            <p:cNvSpPr/>
            <p:nvPr/>
          </p:nvSpPr>
          <p:spPr>
            <a:xfrm>
              <a:off x="573599" y="6332273"/>
              <a:ext cx="7996801" cy="402658"/>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2000" dirty="0" smtClean="0"/>
                <a:t>ホスト・ハイパーバイザ</a:t>
              </a:r>
              <a:endParaRPr kumimoji="1" lang="ja-JP" altLang="en-US" sz="2000" dirty="0"/>
            </a:p>
          </p:txBody>
        </p:sp>
        <p:sp>
          <p:nvSpPr>
            <p:cNvPr id="24" name="テキスト ボックス 23"/>
            <p:cNvSpPr txBox="1"/>
            <p:nvPr/>
          </p:nvSpPr>
          <p:spPr>
            <a:xfrm>
              <a:off x="6801739" y="4865300"/>
              <a:ext cx="574615" cy="447368"/>
            </a:xfrm>
            <a:prstGeom prst="rect">
              <a:avLst/>
            </a:prstGeom>
            <a:ln/>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sz="2000" dirty="0" smtClean="0"/>
                <a:t>IDS</a:t>
              </a:r>
              <a:endParaRPr kumimoji="1" lang="ja-JP" altLang="en-US" sz="2000" dirty="0"/>
            </a:p>
          </p:txBody>
        </p:sp>
        <p:cxnSp>
          <p:nvCxnSpPr>
            <p:cNvPr id="41" name="直線矢印コネクタ 40"/>
            <p:cNvCxnSpPr/>
            <p:nvPr/>
          </p:nvCxnSpPr>
          <p:spPr>
            <a:xfrm rot="180000">
              <a:off x="7208771" y="5299384"/>
              <a:ext cx="69114" cy="1002756"/>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50" name="直線矢印コネクタ 49"/>
            <p:cNvCxnSpPr/>
            <p:nvPr/>
          </p:nvCxnSpPr>
          <p:spPr>
            <a:xfrm rot="11040000">
              <a:off x="6955451" y="5310656"/>
              <a:ext cx="69114" cy="1002756"/>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25" name="正方形/長方形 24"/>
            <p:cNvSpPr/>
            <p:nvPr/>
          </p:nvSpPr>
          <p:spPr>
            <a:xfrm>
              <a:off x="5695417" y="3954508"/>
              <a:ext cx="2839998" cy="2217048"/>
            </a:xfrm>
            <a:prstGeom prst="rect">
              <a:avLst/>
            </a:prstGeom>
            <a:noFill/>
            <a:ln>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8" name="テキスト ボックス 47"/>
            <p:cNvSpPr txBox="1"/>
            <p:nvPr/>
          </p:nvSpPr>
          <p:spPr>
            <a:xfrm>
              <a:off x="5641373" y="5432522"/>
              <a:ext cx="1341834" cy="707886"/>
            </a:xfrm>
            <a:prstGeom prst="rect">
              <a:avLst/>
            </a:prstGeom>
            <a:noFill/>
          </p:spPr>
          <p:txBody>
            <a:bodyPr wrap="none" rtlCol="0">
              <a:spAutoFit/>
            </a:bodyPr>
            <a:lstStyle/>
            <a:p>
              <a:r>
                <a:rPr kumimoji="1" lang="ja-JP" altLang="en-US" sz="2000" dirty="0" smtClean="0">
                  <a:solidFill>
                    <a:srgbClr val="000000"/>
                  </a:solidFill>
                </a:rPr>
                <a:t>ゲスト物理</a:t>
              </a:r>
              <a:r>
                <a:rPr kumimoji="1" lang="en-US" altLang="ja-JP" sz="2000" dirty="0" smtClean="0">
                  <a:solidFill>
                    <a:srgbClr val="000000"/>
                  </a:solidFill>
                </a:rPr>
                <a:t/>
              </a:r>
              <a:br>
                <a:rPr kumimoji="1" lang="en-US" altLang="ja-JP" sz="2000" dirty="0" smtClean="0">
                  <a:solidFill>
                    <a:srgbClr val="000000"/>
                  </a:solidFill>
                </a:rPr>
              </a:br>
              <a:r>
                <a:rPr kumimoji="1" lang="ja-JP" altLang="en-US" sz="2000" dirty="0" smtClean="0">
                  <a:solidFill>
                    <a:srgbClr val="000000"/>
                  </a:solidFill>
                </a:rPr>
                <a:t>アドレス</a:t>
              </a:r>
              <a:endParaRPr kumimoji="1" lang="ja-JP" altLang="en-US" sz="2000" dirty="0">
                <a:solidFill>
                  <a:srgbClr val="000000"/>
                </a:solidFill>
              </a:endParaRPr>
            </a:p>
          </p:txBody>
        </p:sp>
        <p:sp>
          <p:nvSpPr>
            <p:cNvPr id="49" name="テキスト ボックス 48"/>
            <p:cNvSpPr txBox="1"/>
            <p:nvPr/>
          </p:nvSpPr>
          <p:spPr>
            <a:xfrm>
              <a:off x="7238586" y="5386514"/>
              <a:ext cx="1331815" cy="707886"/>
            </a:xfrm>
            <a:prstGeom prst="rect">
              <a:avLst/>
            </a:prstGeom>
            <a:noFill/>
          </p:spPr>
          <p:txBody>
            <a:bodyPr wrap="none" rtlCol="0">
              <a:spAutoFit/>
            </a:bodyPr>
            <a:lstStyle/>
            <a:p>
              <a:r>
                <a:rPr kumimoji="1" lang="ja-JP" altLang="en-US" sz="2000" dirty="0" smtClean="0">
                  <a:solidFill>
                    <a:srgbClr val="000000"/>
                  </a:solidFill>
                </a:rPr>
                <a:t>ホスト物理</a:t>
              </a:r>
              <a:r>
                <a:rPr kumimoji="1" lang="en-US" altLang="ja-JP" sz="2000" dirty="0" smtClean="0">
                  <a:solidFill>
                    <a:srgbClr val="000000"/>
                  </a:solidFill>
                </a:rPr>
                <a:t/>
              </a:r>
              <a:br>
                <a:rPr kumimoji="1" lang="en-US" altLang="ja-JP" sz="2000" dirty="0" smtClean="0">
                  <a:solidFill>
                    <a:srgbClr val="000000"/>
                  </a:solidFill>
                </a:rPr>
              </a:br>
              <a:r>
                <a:rPr kumimoji="1" lang="ja-JP" altLang="en-US" sz="2000" dirty="0" smtClean="0">
                  <a:solidFill>
                    <a:srgbClr val="000000"/>
                  </a:solidFill>
                </a:rPr>
                <a:t>アドレス</a:t>
              </a:r>
              <a:endParaRPr kumimoji="1" lang="ja-JP" altLang="en-US" sz="2000" dirty="0">
                <a:solidFill>
                  <a:srgbClr val="000000"/>
                </a:solidFill>
              </a:endParaRPr>
            </a:p>
          </p:txBody>
        </p:sp>
        <p:sp>
          <p:nvSpPr>
            <p:cNvPr id="52" name="テキスト ボックス 51"/>
            <p:cNvSpPr txBox="1"/>
            <p:nvPr/>
          </p:nvSpPr>
          <p:spPr>
            <a:xfrm>
              <a:off x="6264833" y="3969183"/>
              <a:ext cx="1696623" cy="400110"/>
            </a:xfrm>
            <a:prstGeom prst="rect">
              <a:avLst/>
            </a:prstGeom>
            <a:noFill/>
          </p:spPr>
          <p:txBody>
            <a:bodyPr wrap="none" rtlCol="0">
              <a:spAutoFit/>
            </a:bodyPr>
            <a:lstStyle/>
            <a:p>
              <a:r>
                <a:rPr kumimoji="1" lang="ja-JP" altLang="en-US" sz="2000" dirty="0" smtClean="0">
                  <a:solidFill>
                    <a:srgbClr val="000000"/>
                  </a:solidFill>
                </a:rPr>
                <a:t>ホスト管理</a:t>
              </a:r>
              <a:r>
                <a:rPr kumimoji="1" lang="en-US" altLang="ja-JP" sz="2000" dirty="0" smtClean="0">
                  <a:solidFill>
                    <a:srgbClr val="000000"/>
                  </a:solidFill>
                </a:rPr>
                <a:t>VM</a:t>
              </a:r>
              <a:endParaRPr kumimoji="1" lang="ja-JP" altLang="en-US" sz="2000" dirty="0">
                <a:solidFill>
                  <a:srgbClr val="000000"/>
                </a:solidFill>
              </a:endParaRPr>
            </a:p>
          </p:txBody>
        </p:sp>
        <p:sp>
          <p:nvSpPr>
            <p:cNvPr id="42" name="正方形/長方形 41"/>
            <p:cNvSpPr/>
            <p:nvPr/>
          </p:nvSpPr>
          <p:spPr>
            <a:xfrm>
              <a:off x="605690" y="3985656"/>
              <a:ext cx="4955492" cy="2185900"/>
            </a:xfrm>
            <a:prstGeom prst="rect">
              <a:avLst/>
            </a:prstGeom>
            <a:noFill/>
            <a:ln>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3478757" y="4062806"/>
              <a:ext cx="1922633" cy="117373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t>ゲスト</a:t>
              </a:r>
              <a:r>
                <a:rPr kumimoji="1" lang="en-US" altLang="ja-JP" sz="2000" dirty="0" smtClean="0"/>
                <a:t>VM</a:t>
              </a:r>
              <a:endParaRPr kumimoji="1" lang="ja-JP" altLang="en-US" sz="2000" dirty="0"/>
            </a:p>
          </p:txBody>
        </p:sp>
        <p:sp>
          <p:nvSpPr>
            <p:cNvPr id="44" name="正方形/長方形 43"/>
            <p:cNvSpPr/>
            <p:nvPr/>
          </p:nvSpPr>
          <p:spPr>
            <a:xfrm>
              <a:off x="726548" y="5314109"/>
              <a:ext cx="4674842" cy="73497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45" name="テキスト ボックス 44"/>
            <p:cNvSpPr txBox="1"/>
            <p:nvPr/>
          </p:nvSpPr>
          <p:spPr>
            <a:xfrm>
              <a:off x="3283135" y="5371038"/>
              <a:ext cx="2057775" cy="594660"/>
            </a:xfrm>
            <a:prstGeom prst="rect">
              <a:avLst/>
            </a:prstGeom>
            <a:noFill/>
          </p:spPr>
          <p:txBody>
            <a:bodyPr wrap="none" rtlCol="0">
              <a:spAutoFit/>
            </a:bodyPr>
            <a:lstStyle/>
            <a:p>
              <a:r>
                <a:rPr kumimoji="1" lang="ja-JP" altLang="en-US" sz="2000" dirty="0" smtClean="0"/>
                <a:t>ゲスト・</a:t>
              </a:r>
              <a:endParaRPr kumimoji="1" lang="en-US" altLang="ja-JP" sz="2000" dirty="0" smtClean="0"/>
            </a:p>
            <a:p>
              <a:r>
                <a:rPr kumimoji="1" lang="ja-JP" altLang="en-US" sz="2000" dirty="0" smtClean="0"/>
                <a:t>ハイパーバイザ</a:t>
              </a:r>
              <a:endParaRPr kumimoji="1" lang="en-US" altLang="ja-JP" sz="2000" dirty="0" smtClean="0"/>
            </a:p>
          </p:txBody>
        </p:sp>
        <p:sp>
          <p:nvSpPr>
            <p:cNvPr id="47" name="正方形/長方形 46"/>
            <p:cNvSpPr/>
            <p:nvPr/>
          </p:nvSpPr>
          <p:spPr>
            <a:xfrm>
              <a:off x="987784" y="5386156"/>
              <a:ext cx="1483422" cy="60047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2000" dirty="0" smtClean="0">
                  <a:solidFill>
                    <a:srgbClr val="000000"/>
                  </a:solidFill>
                </a:rPr>
                <a:t>拡張ページテーブル</a:t>
              </a:r>
              <a:endParaRPr kumimoji="1" lang="ja-JP" altLang="en-US" sz="2000" dirty="0">
                <a:solidFill>
                  <a:srgbClr val="000000"/>
                </a:solidFill>
              </a:endParaRPr>
            </a:p>
          </p:txBody>
        </p:sp>
        <p:sp>
          <p:nvSpPr>
            <p:cNvPr id="53" name="テキスト ボックス 52"/>
            <p:cNvSpPr txBox="1"/>
            <p:nvPr/>
          </p:nvSpPr>
          <p:spPr>
            <a:xfrm>
              <a:off x="757795" y="4004410"/>
              <a:ext cx="1183662" cy="400110"/>
            </a:xfrm>
            <a:prstGeom prst="rect">
              <a:avLst/>
            </a:prstGeom>
            <a:noFill/>
          </p:spPr>
          <p:txBody>
            <a:bodyPr wrap="none" rtlCol="0">
              <a:spAutoFit/>
            </a:bodyPr>
            <a:lstStyle/>
            <a:p>
              <a:r>
                <a:rPr kumimoji="1" lang="ja-JP" altLang="en-US" sz="2000" dirty="0" smtClean="0">
                  <a:solidFill>
                    <a:srgbClr val="000000"/>
                  </a:solidFill>
                </a:rPr>
                <a:t>ホスト</a:t>
              </a:r>
              <a:r>
                <a:rPr kumimoji="1" lang="en-US" altLang="ja-JP" sz="2000" dirty="0" smtClean="0">
                  <a:solidFill>
                    <a:srgbClr val="000000"/>
                  </a:solidFill>
                </a:rPr>
                <a:t>VM</a:t>
              </a:r>
              <a:endParaRPr kumimoji="1" lang="ja-JP" altLang="en-US" sz="2000" dirty="0">
                <a:solidFill>
                  <a:srgbClr val="000000"/>
                </a:solidFill>
              </a:endParaRPr>
            </a:p>
          </p:txBody>
        </p:sp>
        <p:cxnSp>
          <p:nvCxnSpPr>
            <p:cNvPr id="46" name="直線矢印コネクタ 45"/>
            <p:cNvCxnSpPr/>
            <p:nvPr/>
          </p:nvCxnSpPr>
          <p:spPr>
            <a:xfrm rot="11100000">
              <a:off x="1539012" y="6000029"/>
              <a:ext cx="25419" cy="327172"/>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51" name="直線矢印コネクタ 50"/>
            <p:cNvCxnSpPr/>
            <p:nvPr/>
          </p:nvCxnSpPr>
          <p:spPr>
            <a:xfrm rot="180000">
              <a:off x="1809540" y="6004749"/>
              <a:ext cx="25419" cy="327172"/>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8215937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000000"/>
                </a:solidFill>
              </a:rPr>
              <a:t>実験</a:t>
            </a:r>
            <a:endParaRPr kumimoji="1" lang="ja-JP" altLang="en-US" dirty="0">
              <a:solidFill>
                <a:srgbClr val="000000"/>
              </a:solidFill>
            </a:endParaRPr>
          </a:p>
        </p:txBody>
      </p:sp>
      <p:sp>
        <p:nvSpPr>
          <p:cNvPr id="3" name="コンテンツ プレースホルダー 2"/>
          <p:cNvSpPr>
            <a:spLocks noGrp="1"/>
          </p:cNvSpPr>
          <p:nvPr>
            <p:ph idx="1"/>
          </p:nvPr>
        </p:nvSpPr>
        <p:spPr/>
        <p:txBody>
          <a:bodyPr/>
          <a:lstStyle/>
          <a:p>
            <a:r>
              <a:rPr lang="ja-JP" altLang="en-US" dirty="0" smtClean="0">
                <a:solidFill>
                  <a:srgbClr val="000000"/>
                </a:solidFill>
              </a:rPr>
              <a:t>目的</a:t>
            </a:r>
            <a:endParaRPr lang="en-US" altLang="ja-JP" dirty="0" smtClean="0">
              <a:solidFill>
                <a:srgbClr val="000000"/>
              </a:solidFill>
            </a:endParaRPr>
          </a:p>
          <a:p>
            <a:pPr lvl="1"/>
            <a:r>
              <a:rPr lang="en-US" altLang="ja-JP" dirty="0" smtClean="0">
                <a:solidFill>
                  <a:srgbClr val="000000"/>
                </a:solidFill>
              </a:rPr>
              <a:t>V-Met</a:t>
            </a:r>
            <a:r>
              <a:rPr lang="ja-JP" altLang="en-US" dirty="0" smtClean="0">
                <a:solidFill>
                  <a:srgbClr val="000000"/>
                </a:solidFill>
              </a:rPr>
              <a:t>における</a:t>
            </a:r>
            <a:r>
              <a:rPr lang="en-US" altLang="ja-JP" dirty="0" smtClean="0">
                <a:solidFill>
                  <a:srgbClr val="000000"/>
                </a:solidFill>
              </a:rPr>
              <a:t>IDS</a:t>
            </a:r>
            <a:r>
              <a:rPr lang="ja-JP" altLang="en-US" dirty="0" smtClean="0">
                <a:solidFill>
                  <a:srgbClr val="000000"/>
                </a:solidFill>
              </a:rPr>
              <a:t>オフロードの動作確認</a:t>
            </a:r>
            <a:endParaRPr lang="en-US" altLang="ja-JP" dirty="0" smtClean="0">
              <a:solidFill>
                <a:srgbClr val="000000"/>
              </a:solidFill>
            </a:endParaRPr>
          </a:p>
          <a:p>
            <a:pPr lvl="1"/>
            <a:r>
              <a:rPr lang="ja-JP" altLang="en-US" dirty="0" smtClean="0">
                <a:solidFill>
                  <a:srgbClr val="000000"/>
                </a:solidFill>
              </a:rPr>
              <a:t>従来手法と</a:t>
            </a:r>
            <a:r>
              <a:rPr lang="en-US" altLang="ja-JP" dirty="0" smtClean="0">
                <a:solidFill>
                  <a:srgbClr val="000000"/>
                </a:solidFill>
              </a:rPr>
              <a:t>V-Met</a:t>
            </a:r>
            <a:r>
              <a:rPr lang="ja-JP" altLang="en-US" dirty="0" smtClean="0">
                <a:solidFill>
                  <a:srgbClr val="000000"/>
                </a:solidFill>
              </a:rPr>
              <a:t>の性能比較</a:t>
            </a:r>
            <a:endParaRPr lang="en-US" altLang="ja-JP" dirty="0" smtClean="0">
              <a:solidFill>
                <a:srgbClr val="000000"/>
              </a:solidFill>
            </a:endParaRPr>
          </a:p>
          <a:p>
            <a:r>
              <a:rPr kumimoji="1" lang="ja-JP" altLang="en-US" dirty="0" smtClean="0">
                <a:solidFill>
                  <a:srgbClr val="000000"/>
                </a:solidFill>
              </a:rPr>
              <a:t>実験環境</a:t>
            </a:r>
            <a:endParaRPr kumimoji="1" lang="en-US" altLang="ja-JP" dirty="0" smtClean="0">
              <a:solidFill>
                <a:srgbClr val="000000"/>
              </a:solidFill>
            </a:endParaRPr>
          </a:p>
          <a:p>
            <a:pPr lvl="1"/>
            <a:r>
              <a:rPr kumimoji="1" lang="en-US" altLang="ja-JP" dirty="0" err="1" smtClean="0">
                <a:solidFill>
                  <a:srgbClr val="000000"/>
                </a:solidFill>
              </a:rPr>
              <a:t>CPU:Intel</a:t>
            </a:r>
            <a:r>
              <a:rPr kumimoji="1" lang="en-US" altLang="ja-JP" baseline="0" dirty="0" smtClean="0">
                <a:solidFill>
                  <a:srgbClr val="000000"/>
                </a:solidFill>
              </a:rPr>
              <a:t> Xeon E3-1270v3</a:t>
            </a:r>
          </a:p>
          <a:p>
            <a:pPr lvl="1"/>
            <a:r>
              <a:rPr kumimoji="1" lang="ja-JP" altLang="en-US" baseline="0" dirty="0" smtClean="0">
                <a:solidFill>
                  <a:srgbClr val="000000"/>
                </a:solidFill>
              </a:rPr>
              <a:t>メモリ</a:t>
            </a:r>
            <a:r>
              <a:rPr kumimoji="1" lang="en-US" altLang="ja-JP" baseline="0" dirty="0" smtClean="0">
                <a:solidFill>
                  <a:srgbClr val="000000"/>
                </a:solidFill>
              </a:rPr>
              <a:t>:16GB</a:t>
            </a:r>
            <a:endParaRPr kumimoji="1" lang="en-US" altLang="ja-JP" baseline="0" dirty="0">
              <a:solidFill>
                <a:srgbClr val="000000"/>
              </a:solidFill>
            </a:endParaRPr>
          </a:p>
          <a:p>
            <a:pPr lvl="2"/>
            <a:r>
              <a:rPr kumimoji="1" lang="ja-JP" altLang="en-US" baseline="0" dirty="0" smtClean="0">
                <a:solidFill>
                  <a:srgbClr val="000000"/>
                </a:solidFill>
              </a:rPr>
              <a:t>ホスト</a:t>
            </a:r>
            <a:r>
              <a:rPr kumimoji="1" lang="en-US" altLang="ja-JP" baseline="0" dirty="0" smtClean="0">
                <a:solidFill>
                  <a:srgbClr val="000000"/>
                </a:solidFill>
              </a:rPr>
              <a:t>VM:6GB</a:t>
            </a:r>
            <a:r>
              <a:rPr kumimoji="1" lang="ja-JP" altLang="en-US" baseline="0" dirty="0" smtClean="0">
                <a:solidFill>
                  <a:srgbClr val="000000"/>
                </a:solidFill>
              </a:rPr>
              <a:t>、ゲスト</a:t>
            </a:r>
            <a:r>
              <a:rPr kumimoji="1" lang="en-US" altLang="ja-JP" baseline="0" dirty="0" smtClean="0">
                <a:solidFill>
                  <a:srgbClr val="000000"/>
                </a:solidFill>
              </a:rPr>
              <a:t>VM:2GB</a:t>
            </a:r>
          </a:p>
          <a:p>
            <a:pPr lvl="1"/>
            <a:r>
              <a:rPr kumimoji="1" lang="ja-JP" altLang="en-US" sz="2400" kern="1200" baseline="0" dirty="0" smtClean="0">
                <a:solidFill>
                  <a:srgbClr val="000000"/>
                </a:solidFill>
                <a:effectLst/>
                <a:latin typeface="+mn-lt"/>
                <a:ea typeface="+mn-ea"/>
                <a:cs typeface="+mn-cs"/>
              </a:rPr>
              <a:t>ホスト</a:t>
            </a:r>
            <a:r>
              <a:rPr kumimoji="1" lang="en-US" altLang="ja-JP" sz="2400" kern="1200" baseline="0" dirty="0" smtClean="0">
                <a:solidFill>
                  <a:srgbClr val="000000"/>
                </a:solidFill>
                <a:effectLst/>
                <a:latin typeface="+mn-lt"/>
                <a:ea typeface="+mn-ea"/>
                <a:cs typeface="+mn-cs"/>
              </a:rPr>
              <a:t>/</a:t>
            </a:r>
            <a:r>
              <a:rPr kumimoji="1" lang="ja-JP" altLang="en-US" sz="2400" kern="1200" baseline="0" dirty="0" smtClean="0">
                <a:solidFill>
                  <a:srgbClr val="000000"/>
                </a:solidFill>
                <a:effectLst/>
                <a:latin typeface="+mn-lt"/>
                <a:ea typeface="+mn-ea"/>
                <a:cs typeface="+mn-cs"/>
              </a:rPr>
              <a:t>ゲストハイパーバイザ</a:t>
            </a:r>
            <a:r>
              <a:rPr kumimoji="1" lang="en-US" altLang="ja-JP" sz="2400" kern="1200" baseline="0" dirty="0" smtClean="0">
                <a:solidFill>
                  <a:srgbClr val="000000"/>
                </a:solidFill>
                <a:effectLst/>
                <a:latin typeface="+mn-lt"/>
                <a:ea typeface="+mn-ea"/>
                <a:cs typeface="+mn-cs"/>
              </a:rPr>
              <a:t>:</a:t>
            </a:r>
            <a:r>
              <a:rPr kumimoji="1" lang="en-US" altLang="ja-JP" sz="2400" kern="1200" baseline="0" dirty="0" err="1" smtClean="0">
                <a:solidFill>
                  <a:srgbClr val="000000"/>
                </a:solidFill>
                <a:effectLst/>
                <a:latin typeface="+mn-lt"/>
                <a:ea typeface="+mn-ea"/>
                <a:cs typeface="+mn-cs"/>
              </a:rPr>
              <a:t>Xen</a:t>
            </a:r>
            <a:r>
              <a:rPr kumimoji="1" lang="en-US" altLang="ja-JP" sz="2400" kern="1200" baseline="0" dirty="0" smtClean="0">
                <a:solidFill>
                  <a:srgbClr val="000000"/>
                </a:solidFill>
                <a:effectLst/>
                <a:latin typeface="+mn-lt"/>
                <a:ea typeface="+mn-ea"/>
                <a:cs typeface="+mn-cs"/>
              </a:rPr>
              <a:t> 4.4</a:t>
            </a:r>
            <a:endParaRPr kumimoji="1" lang="en-US" altLang="ja-JP" baseline="0" dirty="0" smtClean="0">
              <a:solidFill>
                <a:srgbClr val="000000"/>
              </a:solidFill>
            </a:endParaRPr>
          </a:p>
          <a:p>
            <a:pPr lvl="1"/>
            <a:r>
              <a:rPr kumimoji="1" lang="ja-JP" altLang="en-US" baseline="0" dirty="0" smtClean="0">
                <a:solidFill>
                  <a:srgbClr val="000000"/>
                </a:solidFill>
              </a:rPr>
              <a:t>ホスト</a:t>
            </a:r>
            <a:r>
              <a:rPr kumimoji="1" lang="en-US" altLang="ja-JP" baseline="0" dirty="0" smtClean="0">
                <a:solidFill>
                  <a:srgbClr val="000000"/>
                </a:solidFill>
              </a:rPr>
              <a:t>/</a:t>
            </a:r>
            <a:r>
              <a:rPr kumimoji="1" lang="ja-JP" altLang="en-US" baseline="0" dirty="0" smtClean="0">
                <a:solidFill>
                  <a:srgbClr val="000000"/>
                </a:solidFill>
              </a:rPr>
              <a:t>ゲスト管理</a:t>
            </a:r>
            <a:r>
              <a:rPr kumimoji="1" lang="en-US" altLang="ja-JP" baseline="0" dirty="0" smtClean="0">
                <a:solidFill>
                  <a:srgbClr val="000000"/>
                </a:solidFill>
              </a:rPr>
              <a:t>VM</a:t>
            </a:r>
            <a:r>
              <a:rPr kumimoji="1" lang="ja-JP" altLang="en-US" baseline="0" dirty="0" smtClean="0">
                <a:solidFill>
                  <a:srgbClr val="000000"/>
                </a:solidFill>
              </a:rPr>
              <a:t>カーネル</a:t>
            </a:r>
            <a:r>
              <a:rPr kumimoji="1" lang="en-US" altLang="ja-JP" baseline="0" dirty="0" smtClean="0">
                <a:solidFill>
                  <a:srgbClr val="000000"/>
                </a:solidFill>
              </a:rPr>
              <a:t>:Linux-3.13.0</a:t>
            </a:r>
          </a:p>
          <a:p>
            <a:pPr lvl="1"/>
            <a:r>
              <a:rPr kumimoji="1" lang="ja-JP" altLang="en-US" baseline="0" dirty="0" smtClean="0">
                <a:solidFill>
                  <a:srgbClr val="000000"/>
                </a:solidFill>
              </a:rPr>
              <a:t>ゲスト</a:t>
            </a:r>
            <a:r>
              <a:rPr kumimoji="1" lang="en-US" altLang="ja-JP" baseline="0" dirty="0" smtClean="0">
                <a:solidFill>
                  <a:srgbClr val="000000"/>
                </a:solidFill>
              </a:rPr>
              <a:t>VM</a:t>
            </a:r>
            <a:r>
              <a:rPr kumimoji="1" lang="ja-JP" altLang="en-US" baseline="0" dirty="0" smtClean="0">
                <a:solidFill>
                  <a:srgbClr val="000000"/>
                </a:solidFill>
              </a:rPr>
              <a:t>カーネル</a:t>
            </a:r>
            <a:r>
              <a:rPr kumimoji="1" lang="en-US" altLang="ja-JP" baseline="0" dirty="0" smtClean="0">
                <a:solidFill>
                  <a:srgbClr val="000000"/>
                </a:solidFill>
              </a:rPr>
              <a:t>:Linux-2.6.27</a:t>
            </a:r>
          </a:p>
          <a:p>
            <a:pPr lvl="1"/>
            <a:endParaRPr kumimoji="1" lang="en-US" altLang="ja-JP" baseline="0"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11</a:t>
            </a:fld>
            <a:endParaRPr kumimoji="1" lang="ja-JP" altLang="en-US"/>
          </a:p>
        </p:txBody>
      </p:sp>
    </p:spTree>
    <p:extLst>
      <p:ext uri="{BB962C8B-B14F-4D97-AF65-F5344CB8AC3E}">
        <p14:creationId xmlns:p14="http://schemas.microsoft.com/office/powerpoint/2010/main" val="74419051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solidFill>
                  <a:srgbClr val="000000"/>
                </a:solidFill>
              </a:rPr>
              <a:t>IDS</a:t>
            </a:r>
            <a:r>
              <a:rPr kumimoji="1" lang="ja-JP" altLang="en-US" dirty="0" smtClean="0">
                <a:solidFill>
                  <a:srgbClr val="000000"/>
                </a:solidFill>
              </a:rPr>
              <a:t>オフロードの動作確認</a:t>
            </a:r>
            <a:endParaRPr kumimoji="1" lang="ja-JP" altLang="en-US" dirty="0">
              <a:solidFill>
                <a:srgbClr val="000000"/>
              </a:solidFill>
            </a:endParaRPr>
          </a:p>
        </p:txBody>
      </p:sp>
      <p:sp>
        <p:nvSpPr>
          <p:cNvPr id="3" name="コンテンツ プレースホルダー 2"/>
          <p:cNvSpPr>
            <a:spLocks noGrp="1"/>
          </p:cNvSpPr>
          <p:nvPr>
            <p:ph idx="1"/>
          </p:nvPr>
        </p:nvSpPr>
        <p:spPr/>
        <p:txBody>
          <a:bodyPr/>
          <a:lstStyle/>
          <a:p>
            <a:r>
              <a:rPr lang="ja-JP" altLang="en-US" dirty="0" smtClean="0">
                <a:solidFill>
                  <a:srgbClr val="000000"/>
                </a:solidFill>
              </a:rPr>
              <a:t>ゲスト</a:t>
            </a:r>
            <a:r>
              <a:rPr lang="en-US" altLang="ja-JP" dirty="0" smtClean="0">
                <a:solidFill>
                  <a:srgbClr val="000000"/>
                </a:solidFill>
              </a:rPr>
              <a:t>VM</a:t>
            </a:r>
            <a:r>
              <a:rPr lang="ja-JP" altLang="en-US" dirty="0" smtClean="0">
                <a:solidFill>
                  <a:srgbClr val="000000"/>
                </a:solidFill>
              </a:rPr>
              <a:t>内のプロセス一覧を取得を確認</a:t>
            </a:r>
            <a:endParaRPr lang="en-US" altLang="ja-JP" dirty="0">
              <a:solidFill>
                <a:srgbClr val="000000"/>
              </a:solidFill>
            </a:endParaRPr>
          </a:p>
          <a:p>
            <a:endParaRPr lang="en-US" altLang="ja-JP" dirty="0" smtClean="0">
              <a:solidFill>
                <a:srgbClr val="000000"/>
              </a:solidFill>
            </a:endParaRPr>
          </a:p>
          <a:p>
            <a:endParaRPr lang="en-US" altLang="ja-JP" dirty="0">
              <a:solidFill>
                <a:srgbClr val="000000"/>
              </a:solidFill>
            </a:endParaRPr>
          </a:p>
          <a:p>
            <a:endParaRPr lang="en-US" altLang="ja-JP" dirty="0" smtClean="0">
              <a:solidFill>
                <a:srgbClr val="000000"/>
              </a:solidFill>
            </a:endParaRPr>
          </a:p>
          <a:p>
            <a:r>
              <a:rPr kumimoji="1" lang="en-US" altLang="ja-JP" dirty="0" smtClean="0">
                <a:solidFill>
                  <a:srgbClr val="000000"/>
                </a:solidFill>
              </a:rPr>
              <a:t>Shadow</a:t>
            </a:r>
            <a:r>
              <a:rPr kumimoji="1" lang="en-US" altLang="ja-JP" baseline="0" dirty="0" smtClean="0">
                <a:solidFill>
                  <a:srgbClr val="000000"/>
                </a:solidFill>
              </a:rPr>
              <a:t> proc</a:t>
            </a:r>
            <a:r>
              <a:rPr kumimoji="1" lang="ja-JP" altLang="en-US" baseline="0" dirty="0" smtClean="0">
                <a:solidFill>
                  <a:srgbClr val="000000"/>
                </a:solidFill>
              </a:rPr>
              <a:t>ファイルシステム</a:t>
            </a:r>
            <a:r>
              <a:rPr kumimoji="1" lang="en-US" altLang="ja-JP" baseline="0" dirty="0" smtClean="0">
                <a:solidFill>
                  <a:srgbClr val="000000"/>
                </a:solidFill>
              </a:rPr>
              <a:t> [1] </a:t>
            </a:r>
            <a:r>
              <a:rPr kumimoji="1" lang="ja-JP" altLang="en-US" baseline="0" dirty="0" smtClean="0">
                <a:solidFill>
                  <a:srgbClr val="000000"/>
                </a:solidFill>
              </a:rPr>
              <a:t>を構築してゲスト</a:t>
            </a:r>
            <a:r>
              <a:rPr kumimoji="1" lang="en-US" altLang="ja-JP" baseline="0" dirty="0" smtClean="0">
                <a:solidFill>
                  <a:srgbClr val="000000"/>
                </a:solidFill>
              </a:rPr>
              <a:t>VM</a:t>
            </a:r>
            <a:r>
              <a:rPr kumimoji="1" lang="ja-JP" altLang="en-US" baseline="0" dirty="0" smtClean="0">
                <a:solidFill>
                  <a:srgbClr val="000000"/>
                </a:solidFill>
              </a:rPr>
              <a:t>内の情報を取得を確認</a:t>
            </a:r>
            <a:endParaRPr kumimoji="1" lang="ja-JP" altLang="en-US" dirty="0">
              <a:solidFill>
                <a:srgbClr val="000000"/>
              </a:solidFill>
            </a:endParaRPr>
          </a:p>
        </p:txBody>
      </p:sp>
      <p:sp>
        <p:nvSpPr>
          <p:cNvPr id="4" name="テキスト ボックス 3"/>
          <p:cNvSpPr txBox="1"/>
          <p:nvPr/>
        </p:nvSpPr>
        <p:spPr>
          <a:xfrm>
            <a:off x="2862387" y="2691549"/>
            <a:ext cx="3315331" cy="369332"/>
          </a:xfrm>
          <a:prstGeom prst="rect">
            <a:avLst/>
          </a:prstGeom>
          <a:noFill/>
          <a:ln>
            <a:solidFill>
              <a:srgbClr val="FF0000"/>
            </a:solidFill>
          </a:ln>
        </p:spPr>
        <p:txBody>
          <a:bodyPr wrap="none" rtlCol="0">
            <a:spAutoFit/>
          </a:bodyPr>
          <a:lstStyle/>
          <a:p>
            <a:r>
              <a:rPr lang="ja-JP" altLang="en-US" dirty="0" smtClean="0">
                <a:solidFill>
                  <a:srgbClr val="FF0000"/>
                </a:solidFill>
              </a:rPr>
              <a:t>プロセス一覧の画面写真の一部</a:t>
            </a:r>
            <a:endParaRPr kumimoji="1" lang="ja-JP" altLang="en-US" dirty="0">
              <a:solidFill>
                <a:srgbClr val="FF0000"/>
              </a:solidFill>
            </a:endParaRPr>
          </a:p>
        </p:txBody>
      </p:sp>
      <p:sp>
        <p:nvSpPr>
          <p:cNvPr id="5" name="テキスト ボックス 4"/>
          <p:cNvSpPr txBox="1"/>
          <p:nvPr/>
        </p:nvSpPr>
        <p:spPr>
          <a:xfrm>
            <a:off x="161128" y="6340303"/>
            <a:ext cx="5261401" cy="369332"/>
          </a:xfrm>
          <a:prstGeom prst="rect">
            <a:avLst/>
          </a:prstGeom>
          <a:noFill/>
        </p:spPr>
        <p:txBody>
          <a:bodyPr wrap="none" rtlCol="0">
            <a:spAutoFit/>
          </a:bodyPr>
          <a:lstStyle/>
          <a:p>
            <a:r>
              <a:rPr kumimoji="1" lang="en-US" altLang="ja-JP" dirty="0" smtClean="0">
                <a:solidFill>
                  <a:srgbClr val="000000"/>
                </a:solidFill>
              </a:rPr>
              <a:t>[1] </a:t>
            </a:r>
            <a:r>
              <a:rPr kumimoji="1" lang="ja-JP" altLang="en-US" dirty="0" smtClean="0">
                <a:solidFill>
                  <a:srgbClr val="000000"/>
                </a:solidFill>
              </a:rPr>
              <a:t>飯田ら，既存</a:t>
            </a:r>
            <a:r>
              <a:rPr kumimoji="1" lang="en-US" altLang="ja-JP" dirty="0" smtClean="0">
                <a:solidFill>
                  <a:srgbClr val="000000"/>
                </a:solidFill>
              </a:rPr>
              <a:t>IDS</a:t>
            </a:r>
            <a:r>
              <a:rPr kumimoji="1" lang="ja-JP" altLang="en-US" dirty="0" smtClean="0">
                <a:solidFill>
                  <a:srgbClr val="000000"/>
                </a:solidFill>
              </a:rPr>
              <a:t>をオフロードするための実行環境</a:t>
            </a:r>
            <a:endParaRPr kumimoji="1" lang="ja-JP" altLang="en-US" dirty="0">
              <a:solidFill>
                <a:srgbClr val="000000"/>
              </a:solidFill>
            </a:endParaRPr>
          </a:p>
        </p:txBody>
      </p:sp>
      <p:pic>
        <p:nvPicPr>
          <p:cNvPr id="7" name="図 6" descr="pic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52909" y="5872566"/>
            <a:ext cx="9144000" cy="253597"/>
          </a:xfrm>
          <a:prstGeom prst="rect">
            <a:avLst/>
          </a:prstGeom>
        </p:spPr>
      </p:pic>
      <p:pic>
        <p:nvPicPr>
          <p:cNvPr id="8" name="図 7" descr="pic4.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045438"/>
            <a:ext cx="9144000" cy="530942"/>
          </a:xfrm>
          <a:prstGeom prst="rect">
            <a:avLst/>
          </a:prstGeom>
        </p:spPr>
      </p:pic>
      <p:pic>
        <p:nvPicPr>
          <p:cNvPr id="9" name="図 8" descr="pic2.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16960" y="2099666"/>
            <a:ext cx="5510080" cy="1616145"/>
          </a:xfrm>
          <a:prstGeom prst="rect">
            <a:avLst/>
          </a:prstGeom>
        </p:spPr>
      </p:pic>
      <p:sp>
        <p:nvSpPr>
          <p:cNvPr id="6" name="スライド番号プレースホルダー 5"/>
          <p:cNvSpPr>
            <a:spLocks noGrp="1"/>
          </p:cNvSpPr>
          <p:nvPr>
            <p:ph type="sldNum" sz="quarter" idx="12"/>
          </p:nvPr>
        </p:nvSpPr>
        <p:spPr/>
        <p:txBody>
          <a:bodyPr/>
          <a:lstStyle/>
          <a:p>
            <a:fld id="{1F3C7118-6B7F-5744-BB89-828D4E995862}" type="slidenum">
              <a:rPr kumimoji="1" lang="ja-JP" altLang="en-US" smtClean="0"/>
              <a:t>12</a:t>
            </a:fld>
            <a:endParaRPr kumimoji="1" lang="ja-JP" altLang="en-US"/>
          </a:p>
        </p:txBody>
      </p:sp>
    </p:spTree>
    <p:extLst>
      <p:ext uri="{BB962C8B-B14F-4D97-AF65-F5344CB8AC3E}">
        <p14:creationId xmlns:p14="http://schemas.microsoft.com/office/powerpoint/2010/main" val="407561836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marL="0" lvl="0" indent="0">
              <a:buNone/>
            </a:pPr>
            <a:r>
              <a:rPr kumimoji="1" lang="en-US" altLang="ja-JP" dirty="0" smtClean="0"/>
              <a:t>IDS</a:t>
            </a:r>
            <a:r>
              <a:rPr kumimoji="1" lang="ja-JP" altLang="en-US" dirty="0" smtClean="0"/>
              <a:t>オフロードの性能</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solidFill>
                  <a:srgbClr val="000000"/>
                </a:solidFill>
              </a:rPr>
              <a:t>ゲスト</a:t>
            </a:r>
            <a:r>
              <a:rPr kumimoji="1" lang="en-US" altLang="ja-JP" dirty="0" smtClean="0">
                <a:solidFill>
                  <a:srgbClr val="000000"/>
                </a:solidFill>
              </a:rPr>
              <a:t>VM</a:t>
            </a:r>
            <a:r>
              <a:rPr kumimoji="1" lang="ja-JP" altLang="en-US" dirty="0" smtClean="0">
                <a:solidFill>
                  <a:srgbClr val="000000"/>
                </a:solidFill>
              </a:rPr>
              <a:t>内のプロセス一覧の取得時間を測定</a:t>
            </a:r>
            <a:endParaRPr kumimoji="1" lang="en-US" altLang="ja-JP" dirty="0" smtClean="0">
              <a:solidFill>
                <a:srgbClr val="000000"/>
              </a:solidFill>
            </a:endParaRPr>
          </a:p>
          <a:p>
            <a:pPr lvl="1"/>
            <a:r>
              <a:rPr kumimoji="1" lang="en-US" altLang="ja-JP" dirty="0" smtClean="0">
                <a:solidFill>
                  <a:srgbClr val="000000"/>
                </a:solidFill>
              </a:rPr>
              <a:t>V-Met</a:t>
            </a:r>
            <a:r>
              <a:rPr kumimoji="1" lang="ja-JP" altLang="en-US" dirty="0" smtClean="0">
                <a:solidFill>
                  <a:srgbClr val="000000"/>
                </a:solidFill>
              </a:rPr>
              <a:t>は従来システムより</a:t>
            </a:r>
            <a:r>
              <a:rPr kumimoji="1" lang="en-US" altLang="ja-JP" dirty="0" smtClean="0">
                <a:solidFill>
                  <a:srgbClr val="000000"/>
                </a:solidFill>
              </a:rPr>
              <a:t>17%</a:t>
            </a:r>
            <a:r>
              <a:rPr kumimoji="1" lang="ja-JP" altLang="en-US" dirty="0" smtClean="0">
                <a:solidFill>
                  <a:srgbClr val="000000"/>
                </a:solidFill>
              </a:rPr>
              <a:t>長い</a:t>
            </a:r>
            <a:endParaRPr kumimoji="1" lang="en-US" altLang="ja-JP" dirty="0" smtClean="0">
              <a:solidFill>
                <a:srgbClr val="000000"/>
              </a:solidFill>
            </a:endParaRPr>
          </a:p>
          <a:p>
            <a:pPr lvl="2"/>
            <a:r>
              <a:rPr lang="ja-JP" altLang="en-US" dirty="0" smtClean="0">
                <a:solidFill>
                  <a:srgbClr val="000000"/>
                </a:solidFill>
              </a:rPr>
              <a:t>拡張ページテーブルを参照するため</a:t>
            </a:r>
            <a:endParaRPr kumimoji="1" lang="en-US" altLang="ja-JP" dirty="0" smtClean="0">
              <a:solidFill>
                <a:srgbClr val="000000"/>
              </a:solidFill>
            </a:endParaRPr>
          </a:p>
          <a:p>
            <a:pPr lvl="0"/>
            <a:r>
              <a:rPr kumimoji="1" lang="en-US" altLang="ja-JP" strike="noStrike" dirty="0" smtClean="0">
                <a:solidFill>
                  <a:srgbClr val="000000"/>
                </a:solidFill>
              </a:rPr>
              <a:t>Shadow proc</a:t>
            </a:r>
            <a:r>
              <a:rPr kumimoji="1" lang="ja-JP" altLang="en-US" strike="noStrike" dirty="0" smtClean="0">
                <a:solidFill>
                  <a:srgbClr val="000000"/>
                </a:solidFill>
              </a:rPr>
              <a:t>ファイルシステムの構築時間を測定</a:t>
            </a:r>
            <a:endParaRPr kumimoji="1" lang="en-US" altLang="ja-JP" strike="noStrike" dirty="0" smtClean="0">
              <a:solidFill>
                <a:srgbClr val="000000"/>
              </a:solidFill>
            </a:endParaRPr>
          </a:p>
          <a:p>
            <a:pPr lvl="1"/>
            <a:r>
              <a:rPr kumimoji="1" lang="ja-JP" altLang="en-US" strike="noStrike" dirty="0" smtClean="0">
                <a:solidFill>
                  <a:srgbClr val="000000"/>
                </a:solidFill>
              </a:rPr>
              <a:t>従来システムより</a:t>
            </a:r>
            <a:r>
              <a:rPr kumimoji="1" lang="en-US" altLang="ja-JP" strike="noStrike" dirty="0" smtClean="0">
                <a:solidFill>
                  <a:srgbClr val="000000"/>
                </a:solidFill>
              </a:rPr>
              <a:t>22%</a:t>
            </a:r>
            <a:r>
              <a:rPr kumimoji="1" lang="ja-JP" altLang="en-US" strike="noStrike" dirty="0" smtClean="0">
                <a:solidFill>
                  <a:srgbClr val="000000"/>
                </a:solidFill>
              </a:rPr>
              <a:t>長い</a:t>
            </a:r>
            <a:endParaRPr kumimoji="1" lang="en-US" altLang="ja-JP" strike="noStrike" dirty="0" smtClean="0">
              <a:solidFill>
                <a:srgbClr val="000000"/>
              </a:solidFill>
            </a:endParaRPr>
          </a:p>
          <a:p>
            <a:pPr lvl="0"/>
            <a:endParaRPr kumimoji="1" lang="en-US" altLang="ja-JP" strike="noStrike" dirty="0" smtClean="0">
              <a:solidFill>
                <a:srgbClr val="000000"/>
              </a:solidFill>
            </a:endParaRPr>
          </a:p>
          <a:p>
            <a:endParaRPr kumimoji="1" lang="ja-JP" altLang="en-US" dirty="0"/>
          </a:p>
        </p:txBody>
      </p:sp>
      <p:sp>
        <p:nvSpPr>
          <p:cNvPr id="5" name="テキスト ボックス 4"/>
          <p:cNvSpPr txBox="1"/>
          <p:nvPr/>
        </p:nvSpPr>
        <p:spPr>
          <a:xfrm>
            <a:off x="5502812" y="4176170"/>
            <a:ext cx="3031411" cy="646330"/>
          </a:xfrm>
          <a:prstGeom prst="rect">
            <a:avLst/>
          </a:prstGeom>
          <a:noFill/>
        </p:spPr>
        <p:txBody>
          <a:bodyPr wrap="none" rtlCol="0">
            <a:spAutoFit/>
          </a:bodyPr>
          <a:lstStyle/>
          <a:p>
            <a:r>
              <a:rPr lang="en-US" altLang="ja-JP" dirty="0" smtClean="0"/>
              <a:t>Shadow </a:t>
            </a:r>
            <a:r>
              <a:rPr lang="en-US" altLang="ja-JP" dirty="0" err="1" smtClean="0"/>
              <a:t>proc</a:t>
            </a:r>
            <a:r>
              <a:rPr lang="ja-JP" altLang="en-US" dirty="0" smtClean="0"/>
              <a:t>ファイルシステム</a:t>
            </a:r>
            <a:endParaRPr lang="en-US" altLang="ja-JP" dirty="0" smtClean="0"/>
          </a:p>
          <a:p>
            <a:r>
              <a:rPr lang="ja-JP" altLang="en-US" dirty="0" smtClean="0"/>
              <a:t>構築</a:t>
            </a:r>
            <a:r>
              <a:rPr kumimoji="1" lang="ja-JP" altLang="en-US" dirty="0" smtClean="0"/>
              <a:t>時間の比較</a:t>
            </a:r>
            <a:endParaRPr kumimoji="1" lang="ja-JP" altLang="en-US" dirty="0"/>
          </a:p>
        </p:txBody>
      </p:sp>
      <p:grpSp>
        <p:nvGrpSpPr>
          <p:cNvPr id="11" name="図形グループ 10"/>
          <p:cNvGrpSpPr/>
          <p:nvPr/>
        </p:nvGrpSpPr>
        <p:grpSpPr>
          <a:xfrm>
            <a:off x="229805" y="4317295"/>
            <a:ext cx="4332541" cy="2601188"/>
            <a:chOff x="4811459" y="4108434"/>
            <a:chExt cx="4332541" cy="2785851"/>
          </a:xfrm>
        </p:grpSpPr>
        <p:graphicFrame>
          <p:nvGraphicFramePr>
            <p:cNvPr id="7" name="グラフ 6"/>
            <p:cNvGraphicFramePr>
              <a:graphicFrameLocks/>
            </p:cNvGraphicFramePr>
            <p:nvPr>
              <p:extLst>
                <p:ext uri="{D42A27DB-BD31-4B8C-83A1-F6EECF244321}">
                  <p14:modId xmlns:p14="http://schemas.microsoft.com/office/powerpoint/2010/main" val="2145839232"/>
                </p:ext>
              </p:extLst>
            </p:nvPr>
          </p:nvGraphicFramePr>
          <p:xfrm>
            <a:off x="4811459" y="4293100"/>
            <a:ext cx="4332541" cy="2601185"/>
          </p:xfrm>
          <a:graphic>
            <a:graphicData uri="http://schemas.openxmlformats.org/drawingml/2006/chart">
              <c:chart xmlns:c="http://schemas.openxmlformats.org/drawingml/2006/chart" xmlns:r="http://schemas.openxmlformats.org/officeDocument/2006/relationships" r:id="rId3"/>
            </a:graphicData>
          </a:graphic>
        </p:graphicFrame>
        <p:sp>
          <p:nvSpPr>
            <p:cNvPr id="10" name="テキスト ボックス 9"/>
            <p:cNvSpPr txBox="1"/>
            <p:nvPr/>
          </p:nvSpPr>
          <p:spPr>
            <a:xfrm>
              <a:off x="5977089" y="4108434"/>
              <a:ext cx="2622833" cy="369332"/>
            </a:xfrm>
            <a:prstGeom prst="rect">
              <a:avLst/>
            </a:prstGeom>
            <a:noFill/>
          </p:spPr>
          <p:txBody>
            <a:bodyPr wrap="none" rtlCol="0">
              <a:spAutoFit/>
            </a:bodyPr>
            <a:lstStyle/>
            <a:p>
              <a:r>
                <a:rPr kumimoji="1" lang="ja-JP" altLang="en-US" dirty="0" smtClean="0"/>
                <a:t>プロセス取得時間の比較</a:t>
              </a:r>
              <a:endParaRPr kumimoji="1" lang="ja-JP" altLang="en-US" dirty="0"/>
            </a:p>
          </p:txBody>
        </p:sp>
      </p:grpSp>
      <p:graphicFrame>
        <p:nvGraphicFramePr>
          <p:cNvPr id="16" name="グラフ 15"/>
          <p:cNvGraphicFramePr>
            <a:graphicFrameLocks/>
          </p:cNvGraphicFramePr>
          <p:nvPr>
            <p:extLst>
              <p:ext uri="{D42A27DB-BD31-4B8C-83A1-F6EECF244321}">
                <p14:modId xmlns:p14="http://schemas.microsoft.com/office/powerpoint/2010/main" val="3875549816"/>
              </p:ext>
            </p:extLst>
          </p:nvPr>
        </p:nvGraphicFramePr>
        <p:xfrm>
          <a:off x="4661123" y="4459018"/>
          <a:ext cx="4341765" cy="2517224"/>
        </p:xfrm>
        <a:graphic>
          <a:graphicData uri="http://schemas.openxmlformats.org/drawingml/2006/chart">
            <c:chart xmlns:c="http://schemas.openxmlformats.org/drawingml/2006/chart" xmlns:r="http://schemas.openxmlformats.org/officeDocument/2006/relationships" r:id="rId4"/>
          </a:graphicData>
        </a:graphic>
      </p:graphicFrame>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13</a:t>
            </a:fld>
            <a:endParaRPr kumimoji="1" lang="ja-JP" altLang="en-US"/>
          </a:p>
        </p:txBody>
      </p:sp>
    </p:spTree>
    <p:extLst>
      <p:ext uri="{BB962C8B-B14F-4D97-AF65-F5344CB8AC3E}">
        <p14:creationId xmlns:p14="http://schemas.microsoft.com/office/powerpoint/2010/main" val="245547868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kumimoji="1" lang="ja-JP" altLang="en-US" dirty="0" smtClean="0"/>
              <a:t>関連研究</a:t>
            </a:r>
            <a:endParaRPr kumimoji="1" lang="ja-JP" altLang="en-US" dirty="0"/>
          </a:p>
        </p:txBody>
      </p:sp>
      <p:sp>
        <p:nvSpPr>
          <p:cNvPr id="3" name="コンテンツ プレースホルダー 2"/>
          <p:cNvSpPr>
            <a:spLocks noGrp="1"/>
          </p:cNvSpPr>
          <p:nvPr>
            <p:ph idx="1"/>
          </p:nvPr>
        </p:nvSpPr>
        <p:spPr/>
        <p:txBody>
          <a:bodyPr>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lang="en-US" altLang="ja-JP" dirty="0" smtClean="0">
                <a:solidFill>
                  <a:srgbClr val="000000"/>
                </a:solidFill>
              </a:rPr>
              <a:t>Self-Service Cloud [</a:t>
            </a:r>
            <a:r>
              <a:rPr kumimoji="1" lang="nb-NO" altLang="ja-JP" sz="2800" kern="1200" dirty="0" smtClean="0">
                <a:solidFill>
                  <a:srgbClr val="000000"/>
                </a:solidFill>
                <a:effectLst/>
                <a:latin typeface="+mn-lt"/>
                <a:ea typeface="+mn-ea"/>
                <a:cs typeface="+mn-cs"/>
              </a:rPr>
              <a:t>Butt et al.’12</a:t>
            </a:r>
            <a:r>
              <a:rPr lang="en-US" altLang="ja-JP" dirty="0" smtClean="0">
                <a:solidFill>
                  <a:srgbClr val="000000"/>
                </a:solidFill>
              </a:rPr>
              <a:t>]</a:t>
            </a:r>
          </a:p>
          <a:p>
            <a:pPr lvl="1"/>
            <a:r>
              <a:rPr lang="ja-JP" altLang="en-US" dirty="0" smtClean="0">
                <a:solidFill>
                  <a:srgbClr val="000000"/>
                </a:solidFill>
              </a:rPr>
              <a:t>クラウド内で安全に</a:t>
            </a:r>
            <a:r>
              <a:rPr lang="en-US" altLang="ja-JP" dirty="0" smtClean="0">
                <a:solidFill>
                  <a:srgbClr val="000000"/>
                </a:solidFill>
              </a:rPr>
              <a:t>IDS</a:t>
            </a:r>
            <a:r>
              <a:rPr lang="ja-JP" altLang="en-US" dirty="0" smtClean="0">
                <a:solidFill>
                  <a:srgbClr val="000000"/>
                </a:solidFill>
              </a:rPr>
              <a:t>をオフロードできる</a:t>
            </a:r>
            <a:r>
              <a:rPr lang="en-US" altLang="ja-JP" dirty="0" smtClean="0">
                <a:solidFill>
                  <a:srgbClr val="000000"/>
                </a:solidFill>
              </a:rPr>
              <a:t>VM</a:t>
            </a:r>
            <a:r>
              <a:rPr lang="ja-JP" altLang="en-US" dirty="0" smtClean="0">
                <a:solidFill>
                  <a:srgbClr val="000000"/>
                </a:solidFill>
              </a:rPr>
              <a:t>を提供</a:t>
            </a:r>
            <a:endParaRPr lang="en-US" altLang="ja-JP" dirty="0" smtClean="0">
              <a:solidFill>
                <a:srgbClr val="000000"/>
              </a:solidFill>
            </a:endParaRPr>
          </a:p>
          <a:p>
            <a:pPr lvl="1"/>
            <a:r>
              <a:rPr kumimoji="1" lang="ja-JP" altLang="en-US" dirty="0" smtClean="0">
                <a:solidFill>
                  <a:srgbClr val="000000"/>
                </a:solidFill>
              </a:rPr>
              <a:t>クラウド内のハイパーバイザを信頼</a:t>
            </a:r>
            <a:endParaRPr kumimoji="1" lang="en-US" altLang="ja-JP" dirty="0" smtClean="0">
              <a:solidFill>
                <a:srgbClr val="000000"/>
              </a:solidFill>
            </a:endParaRPr>
          </a:p>
          <a:p>
            <a:r>
              <a:rPr kumimoji="1" lang="en-US" altLang="ja-JP" dirty="0" err="1" smtClean="0">
                <a:solidFill>
                  <a:srgbClr val="000000"/>
                </a:solidFill>
              </a:rPr>
              <a:t>HyperGuard</a:t>
            </a:r>
            <a:r>
              <a:rPr kumimoji="1" lang="en-US" altLang="ja-JP" dirty="0" smtClean="0">
                <a:solidFill>
                  <a:srgbClr val="000000"/>
                </a:solidFill>
              </a:rPr>
              <a:t> [</a:t>
            </a:r>
            <a:r>
              <a:rPr kumimoji="1" lang="en-US" altLang="ja-JP" sz="2800" b="0" i="0" kern="1200" baseline="0" dirty="0" err="1" smtClean="0">
                <a:solidFill>
                  <a:srgbClr val="000000"/>
                </a:solidFill>
                <a:effectLst/>
                <a:latin typeface="+mn-lt"/>
                <a:ea typeface="+mn-ea"/>
                <a:cs typeface="+mn-cs"/>
              </a:rPr>
              <a:t>Rutkowska</a:t>
            </a:r>
            <a:r>
              <a:rPr kumimoji="1" lang="en-US" altLang="ja-JP" sz="2800" b="0" i="0" kern="1200" baseline="0" dirty="0" smtClean="0">
                <a:solidFill>
                  <a:srgbClr val="000000"/>
                </a:solidFill>
                <a:effectLst/>
                <a:latin typeface="+mn-lt"/>
                <a:ea typeface="+mn-ea"/>
                <a:cs typeface="+mn-cs"/>
              </a:rPr>
              <a:t> et al.’08</a:t>
            </a:r>
            <a:r>
              <a:rPr kumimoji="1" lang="en-US" altLang="ja-JP" dirty="0" smtClean="0">
                <a:solidFill>
                  <a:srgbClr val="000000"/>
                </a:solidFill>
              </a:rPr>
              <a:t>]</a:t>
            </a:r>
          </a:p>
          <a:p>
            <a:pPr lvl="1"/>
            <a:r>
              <a:rPr lang="en-US" altLang="ja-JP" dirty="0" smtClean="0">
                <a:solidFill>
                  <a:srgbClr val="000000"/>
                </a:solidFill>
              </a:rPr>
              <a:t>CPU</a:t>
            </a:r>
            <a:r>
              <a:rPr lang="ja-JP" altLang="en-US" dirty="0" smtClean="0">
                <a:solidFill>
                  <a:srgbClr val="000000"/>
                </a:solidFill>
              </a:rPr>
              <a:t>の</a:t>
            </a:r>
            <a:r>
              <a:rPr lang="en-US" altLang="ja-JP" dirty="0" smtClean="0">
                <a:solidFill>
                  <a:srgbClr val="000000"/>
                </a:solidFill>
              </a:rPr>
              <a:t>SMM</a:t>
            </a:r>
            <a:r>
              <a:rPr lang="ja-JP" altLang="en-US" dirty="0" smtClean="0">
                <a:solidFill>
                  <a:srgbClr val="000000"/>
                </a:solidFill>
              </a:rPr>
              <a:t>と呼ばれるモードで安全に</a:t>
            </a:r>
            <a:r>
              <a:rPr lang="en-US" altLang="ja-JP" dirty="0" smtClean="0">
                <a:solidFill>
                  <a:srgbClr val="000000"/>
                </a:solidFill>
              </a:rPr>
              <a:t>IDS</a:t>
            </a:r>
            <a:r>
              <a:rPr lang="ja-JP" altLang="en-US" dirty="0" smtClean="0">
                <a:solidFill>
                  <a:srgbClr val="000000"/>
                </a:solidFill>
              </a:rPr>
              <a:t>を動作させる</a:t>
            </a:r>
            <a:endParaRPr lang="en-US" altLang="ja-JP" dirty="0" smtClean="0">
              <a:solidFill>
                <a:srgbClr val="000000"/>
              </a:solidFill>
            </a:endParaRPr>
          </a:p>
          <a:p>
            <a:pPr lvl="1"/>
            <a:r>
              <a:rPr lang="ja-JP" altLang="en-US" dirty="0">
                <a:solidFill>
                  <a:srgbClr val="000000"/>
                </a:solidFill>
              </a:rPr>
              <a:t>ハイパーバイザを</a:t>
            </a:r>
            <a:r>
              <a:rPr lang="ja-JP" altLang="en-US" dirty="0" smtClean="0">
                <a:solidFill>
                  <a:srgbClr val="000000"/>
                </a:solidFill>
              </a:rPr>
              <a:t>信頼する必要がないが、</a:t>
            </a:r>
            <a:r>
              <a:rPr kumimoji="1" lang="en-US" altLang="ja-JP" dirty="0" smtClean="0">
                <a:solidFill>
                  <a:srgbClr val="000000"/>
                </a:solidFill>
              </a:rPr>
              <a:t>IDS</a:t>
            </a:r>
            <a:r>
              <a:rPr kumimoji="1" lang="ja-JP" altLang="en-US" dirty="0" smtClean="0">
                <a:solidFill>
                  <a:srgbClr val="000000"/>
                </a:solidFill>
              </a:rPr>
              <a:t>の実行中はシステム</a:t>
            </a:r>
            <a:r>
              <a:rPr lang="ja-JP" altLang="en-US" dirty="0" smtClean="0">
                <a:solidFill>
                  <a:srgbClr val="000000"/>
                </a:solidFill>
              </a:rPr>
              <a:t>が</a:t>
            </a:r>
            <a:r>
              <a:rPr kumimoji="1" lang="ja-JP" altLang="en-US" dirty="0" smtClean="0">
                <a:solidFill>
                  <a:srgbClr val="000000"/>
                </a:solidFill>
              </a:rPr>
              <a:t>停止</a:t>
            </a:r>
          </a:p>
          <a:p>
            <a:pPr lvl="0"/>
            <a:r>
              <a:rPr kumimoji="1" lang="en-US" altLang="ja-JP" dirty="0" err="1" smtClean="0">
                <a:solidFill>
                  <a:srgbClr val="000000"/>
                </a:solidFill>
              </a:rPr>
              <a:t>CloudVisor</a:t>
            </a:r>
            <a:r>
              <a:rPr kumimoji="1" lang="en-US" altLang="ja-JP" dirty="0" smtClean="0">
                <a:solidFill>
                  <a:srgbClr val="000000"/>
                </a:solidFill>
              </a:rPr>
              <a:t> [Zhang et al.’11]</a:t>
            </a:r>
          </a:p>
          <a:p>
            <a:pPr lvl="1"/>
            <a:r>
              <a:rPr kumimoji="1" lang="ja-JP" altLang="en-US" dirty="0" smtClean="0">
                <a:solidFill>
                  <a:srgbClr val="000000"/>
                </a:solidFill>
              </a:rPr>
              <a:t>ネストした仮想化を用い</a:t>
            </a:r>
            <a:r>
              <a:rPr lang="ja-JP" altLang="en-US" dirty="0">
                <a:solidFill>
                  <a:srgbClr val="000000"/>
                </a:solidFill>
              </a:rPr>
              <a:t>て</a:t>
            </a:r>
            <a:r>
              <a:rPr lang="ja-JP" altLang="en-US" dirty="0" smtClean="0">
                <a:solidFill>
                  <a:srgbClr val="000000"/>
                </a:solidFill>
              </a:rPr>
              <a:t>クラウド管理者による</a:t>
            </a:r>
            <a:r>
              <a:rPr lang="en-US" altLang="ja-JP" dirty="0" smtClean="0">
                <a:solidFill>
                  <a:srgbClr val="000000"/>
                </a:solidFill>
              </a:rPr>
              <a:t>VM</a:t>
            </a:r>
            <a:r>
              <a:rPr lang="ja-JP" altLang="en-US" dirty="0">
                <a:solidFill>
                  <a:srgbClr val="000000"/>
                </a:solidFill>
              </a:rPr>
              <a:t>の</a:t>
            </a:r>
            <a:r>
              <a:rPr kumimoji="1" lang="ja-JP" altLang="en-US" dirty="0" smtClean="0">
                <a:solidFill>
                  <a:srgbClr val="000000"/>
                </a:solidFill>
              </a:rPr>
              <a:t>情報漏洩・改ざんを防ぐ</a:t>
            </a:r>
            <a:endParaRPr kumimoji="1"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14</a:t>
            </a:fld>
            <a:endParaRPr kumimoji="1" lang="ja-JP" altLang="en-US"/>
          </a:p>
        </p:txBody>
      </p:sp>
    </p:spTree>
    <p:extLst>
      <p:ext uri="{BB962C8B-B14F-4D97-AF65-F5344CB8AC3E}">
        <p14:creationId xmlns:p14="http://schemas.microsoft.com/office/powerpoint/2010/main" val="989787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まとめ</a:t>
            </a:r>
            <a:endParaRPr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000000"/>
                </a:solidFill>
              </a:rPr>
              <a:t>クラウド内の</a:t>
            </a:r>
            <a:r>
              <a:rPr lang="en-US" altLang="ja-JP" dirty="0" smtClean="0">
                <a:solidFill>
                  <a:srgbClr val="000000"/>
                </a:solidFill>
              </a:rPr>
              <a:t>VM</a:t>
            </a:r>
            <a:r>
              <a:rPr lang="ja-JP" altLang="en-US" dirty="0" smtClean="0">
                <a:solidFill>
                  <a:srgbClr val="000000"/>
                </a:solidFill>
              </a:rPr>
              <a:t>を安全に監視するシステム</a:t>
            </a:r>
            <a:r>
              <a:rPr lang="en-US" altLang="ja-JP" dirty="0" smtClean="0">
                <a:solidFill>
                  <a:srgbClr val="000000"/>
                </a:solidFill>
              </a:rPr>
              <a:t>V-Met</a:t>
            </a:r>
            <a:r>
              <a:rPr lang="ja-JP" altLang="en-US" dirty="0" smtClean="0">
                <a:solidFill>
                  <a:srgbClr val="000000"/>
                </a:solidFill>
              </a:rPr>
              <a:t>を提案</a:t>
            </a:r>
            <a:endParaRPr lang="en-US" altLang="ja-JP" dirty="0" smtClean="0">
              <a:solidFill>
                <a:srgbClr val="000000"/>
              </a:solidFill>
            </a:endParaRPr>
          </a:p>
          <a:p>
            <a:pPr lvl="1"/>
            <a:r>
              <a:rPr lang="ja-JP" altLang="en-US" dirty="0">
                <a:solidFill>
                  <a:srgbClr val="000000"/>
                </a:solidFill>
              </a:rPr>
              <a:t>ネストした仮想化を用いて</a:t>
            </a:r>
            <a:r>
              <a:rPr lang="en-US" altLang="ja-JP" dirty="0">
                <a:solidFill>
                  <a:srgbClr val="000000"/>
                </a:solidFill>
              </a:rPr>
              <a:t>IDS</a:t>
            </a:r>
            <a:r>
              <a:rPr lang="ja-JP" altLang="en-US" dirty="0" smtClean="0">
                <a:solidFill>
                  <a:srgbClr val="000000"/>
                </a:solidFill>
              </a:rPr>
              <a:t>を仮想化</a:t>
            </a:r>
            <a:r>
              <a:rPr lang="ja-JP" altLang="en-US" dirty="0">
                <a:solidFill>
                  <a:srgbClr val="000000"/>
                </a:solidFill>
              </a:rPr>
              <a:t>システムの外側</a:t>
            </a:r>
            <a:r>
              <a:rPr lang="ja-JP" altLang="en-US" dirty="0" smtClean="0">
                <a:solidFill>
                  <a:srgbClr val="000000"/>
                </a:solidFill>
              </a:rPr>
              <a:t>で動作させる</a:t>
            </a:r>
            <a:endParaRPr lang="en-US" altLang="ja-JP" dirty="0">
              <a:solidFill>
                <a:srgbClr val="000000"/>
              </a:solidFill>
            </a:endParaRPr>
          </a:p>
          <a:p>
            <a:pPr lvl="1"/>
            <a:r>
              <a:rPr lang="ja-JP" altLang="en-US" dirty="0">
                <a:solidFill>
                  <a:srgbClr val="000000"/>
                </a:solidFill>
              </a:rPr>
              <a:t>一般の</a:t>
            </a:r>
            <a:r>
              <a:rPr lang="ja-JP" altLang="en-US" dirty="0" smtClean="0">
                <a:solidFill>
                  <a:srgbClr val="000000"/>
                </a:solidFill>
              </a:rPr>
              <a:t>クラウド管理者が仮想化システム全体を管理することができる</a:t>
            </a:r>
            <a:endParaRPr lang="en-US" altLang="ja-JP" dirty="0" smtClean="0">
              <a:solidFill>
                <a:srgbClr val="000000"/>
              </a:solidFill>
            </a:endParaRPr>
          </a:p>
          <a:p>
            <a:pPr lvl="1"/>
            <a:r>
              <a:rPr lang="ja-JP" altLang="en-US" dirty="0" smtClean="0">
                <a:solidFill>
                  <a:srgbClr val="000000"/>
                </a:solidFill>
              </a:rPr>
              <a:t>ゲスト</a:t>
            </a:r>
            <a:r>
              <a:rPr lang="en-US" altLang="ja-JP" dirty="0" smtClean="0">
                <a:solidFill>
                  <a:srgbClr val="000000"/>
                </a:solidFill>
              </a:rPr>
              <a:t>VM</a:t>
            </a:r>
            <a:r>
              <a:rPr lang="ja-JP" altLang="en-US" dirty="0" smtClean="0">
                <a:solidFill>
                  <a:srgbClr val="000000"/>
                </a:solidFill>
              </a:rPr>
              <a:t>のメモリを監視することができる</a:t>
            </a:r>
            <a:endParaRPr lang="en-US" altLang="ja-JP" dirty="0" smtClean="0">
              <a:solidFill>
                <a:srgbClr val="000000"/>
              </a:solidFill>
            </a:endParaRPr>
          </a:p>
          <a:p>
            <a:pPr lvl="1"/>
            <a:endParaRPr lang="en-US" altLang="ja-JP" dirty="0" smtClean="0">
              <a:solidFill>
                <a:srgbClr val="000000"/>
              </a:solidFill>
            </a:endParaRPr>
          </a:p>
          <a:p>
            <a:pPr lvl="0"/>
            <a:r>
              <a:rPr lang="ja-JP" altLang="en-US" dirty="0" smtClean="0">
                <a:solidFill>
                  <a:srgbClr val="000000"/>
                </a:solidFill>
              </a:rPr>
              <a:t>今後の課題</a:t>
            </a:r>
            <a:endParaRPr lang="en-US" altLang="ja-JP" dirty="0" smtClean="0">
              <a:solidFill>
                <a:srgbClr val="000000"/>
              </a:solidFill>
            </a:endParaRPr>
          </a:p>
          <a:p>
            <a:pPr lvl="1"/>
            <a:r>
              <a:rPr lang="ja-JP" altLang="en-US" dirty="0" smtClean="0">
                <a:solidFill>
                  <a:srgbClr val="000000"/>
                </a:solidFill>
              </a:rPr>
              <a:t>ゲスト</a:t>
            </a:r>
            <a:r>
              <a:rPr lang="en-US" altLang="ja-JP" dirty="0" smtClean="0">
                <a:solidFill>
                  <a:srgbClr val="000000"/>
                </a:solidFill>
              </a:rPr>
              <a:t>VM</a:t>
            </a:r>
            <a:r>
              <a:rPr lang="ja-JP" altLang="en-US" dirty="0" smtClean="0">
                <a:solidFill>
                  <a:srgbClr val="000000"/>
                </a:solidFill>
              </a:rPr>
              <a:t>のディスクとネットワークを監視できるようにする</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15</a:t>
            </a:fld>
            <a:endParaRPr kumimoji="1" lang="ja-JP" altLang="en-US"/>
          </a:p>
        </p:txBody>
      </p:sp>
    </p:spTree>
    <p:extLst>
      <p:ext uri="{BB962C8B-B14F-4D97-AF65-F5344CB8AC3E}">
        <p14:creationId xmlns:p14="http://schemas.microsoft.com/office/powerpoint/2010/main" val="91816594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000000"/>
                </a:solidFill>
              </a:rPr>
              <a:t>クラウド</a:t>
            </a:r>
            <a:endParaRPr kumimoji="1" lang="ja-JP" altLang="en-US" dirty="0">
              <a:solidFill>
                <a:srgbClr val="000000"/>
              </a:solidFill>
            </a:endParaRPr>
          </a:p>
        </p:txBody>
      </p:sp>
      <p:sp>
        <p:nvSpPr>
          <p:cNvPr id="3" name="コンテンツ プレースホルダー 2"/>
          <p:cNvSpPr>
            <a:spLocks noGrp="1"/>
          </p:cNvSpPr>
          <p:nvPr>
            <p:ph idx="1"/>
          </p:nvPr>
        </p:nvSpPr>
        <p:spPr>
          <a:xfrm>
            <a:off x="457199" y="1600200"/>
            <a:ext cx="8686801" cy="4525963"/>
          </a:xfrm>
        </p:spPr>
        <p:txBody>
          <a:bodyPr/>
          <a:lstStyle/>
          <a:p>
            <a:r>
              <a:rPr kumimoji="1" lang="en-US" altLang="ja-JP" sz="2800" dirty="0" err="1" smtClean="0">
                <a:solidFill>
                  <a:srgbClr val="000000"/>
                </a:solidFill>
              </a:rPr>
              <a:t>IaaS</a:t>
            </a:r>
            <a:r>
              <a:rPr kumimoji="1" lang="ja-JP" altLang="en-US" dirty="0" smtClean="0">
                <a:solidFill>
                  <a:srgbClr val="000000"/>
                </a:solidFill>
              </a:rPr>
              <a:t>型クラウド</a:t>
            </a:r>
            <a:endParaRPr kumimoji="1" lang="en-US" altLang="ja-JP" dirty="0" smtClean="0">
              <a:solidFill>
                <a:srgbClr val="000000"/>
              </a:solidFill>
            </a:endParaRPr>
          </a:p>
          <a:p>
            <a:pPr lvl="1"/>
            <a:r>
              <a:rPr lang="ja-JP" altLang="en-US" dirty="0" smtClean="0">
                <a:solidFill>
                  <a:srgbClr val="000000"/>
                </a:solidFill>
              </a:rPr>
              <a:t>ユーザの仮想マシン（</a:t>
            </a:r>
            <a:r>
              <a:rPr lang="en-US" altLang="ja-JP" dirty="0" smtClean="0">
                <a:solidFill>
                  <a:srgbClr val="000000"/>
                </a:solidFill>
              </a:rPr>
              <a:t>VM</a:t>
            </a:r>
            <a:r>
              <a:rPr lang="ja-JP" altLang="en-US" dirty="0" smtClean="0">
                <a:solidFill>
                  <a:srgbClr val="000000"/>
                </a:solidFill>
              </a:rPr>
              <a:t>）を動作させる</a:t>
            </a:r>
            <a:endParaRPr lang="en-US" altLang="ja-JP" dirty="0" smtClean="0">
              <a:solidFill>
                <a:srgbClr val="000000"/>
              </a:solidFill>
            </a:endParaRPr>
          </a:p>
          <a:p>
            <a:pPr lvl="1"/>
            <a:r>
              <a:rPr kumimoji="1" lang="ja-JP" altLang="en-US" dirty="0" smtClean="0">
                <a:solidFill>
                  <a:srgbClr val="000000"/>
                </a:solidFill>
              </a:rPr>
              <a:t>サーバの運用にかかるコストを削減</a:t>
            </a:r>
            <a:endParaRPr kumimoji="1" lang="en-US" altLang="ja-JP" dirty="0" smtClean="0">
              <a:solidFill>
                <a:srgbClr val="000000"/>
              </a:solidFill>
            </a:endParaRPr>
          </a:p>
          <a:p>
            <a:r>
              <a:rPr lang="ja-JP" altLang="en-US" dirty="0">
                <a:solidFill>
                  <a:srgbClr val="000000"/>
                </a:solidFill>
              </a:rPr>
              <a:t>クラウド内の</a:t>
            </a:r>
            <a:r>
              <a:rPr lang="en-US" altLang="ja-JP" dirty="0">
                <a:solidFill>
                  <a:srgbClr val="000000"/>
                </a:solidFill>
              </a:rPr>
              <a:t>VM</a:t>
            </a:r>
            <a:r>
              <a:rPr lang="ja-JP" altLang="en-US" dirty="0">
                <a:solidFill>
                  <a:srgbClr val="000000"/>
                </a:solidFill>
              </a:rPr>
              <a:t>は攻撃にさらされて</a:t>
            </a:r>
            <a:r>
              <a:rPr lang="ja-JP" altLang="en-US" dirty="0" smtClean="0">
                <a:solidFill>
                  <a:srgbClr val="000000"/>
                </a:solidFill>
              </a:rPr>
              <a:t>いる</a:t>
            </a:r>
            <a:endParaRPr lang="en-US" altLang="ja-JP" dirty="0" smtClean="0">
              <a:solidFill>
                <a:srgbClr val="000000"/>
              </a:solidFill>
            </a:endParaRPr>
          </a:p>
          <a:p>
            <a:pPr lvl="1" rtl="0" eaLnBrk="1" latinLnBrk="0" hangingPunct="1"/>
            <a:r>
              <a:rPr kumimoji="1" lang="ja-JP" altLang="en-US" sz="2400" kern="1200" dirty="0" smtClean="0">
                <a:solidFill>
                  <a:srgbClr val="000000"/>
                </a:solidFill>
                <a:effectLst/>
                <a:latin typeface="+mn-lt"/>
                <a:ea typeface="+mn-ea"/>
                <a:cs typeface="+mn-cs"/>
              </a:rPr>
              <a:t>対策：</a:t>
            </a:r>
            <a:r>
              <a:rPr kumimoji="1" lang="en-US" altLang="ja-JP" sz="2400" kern="1200" dirty="0" smtClean="0">
                <a:solidFill>
                  <a:srgbClr val="000000"/>
                </a:solidFill>
                <a:effectLst/>
                <a:latin typeface="+mn-lt"/>
                <a:ea typeface="+mn-ea"/>
                <a:cs typeface="+mn-cs"/>
              </a:rPr>
              <a:t>VM</a:t>
            </a:r>
            <a:r>
              <a:rPr kumimoji="1" lang="ja-JP" altLang="en-US" sz="2400" kern="1200" dirty="0" smtClean="0">
                <a:solidFill>
                  <a:srgbClr val="000000"/>
                </a:solidFill>
                <a:effectLst/>
                <a:latin typeface="+mn-lt"/>
                <a:ea typeface="+mn-ea"/>
                <a:cs typeface="+mn-cs"/>
              </a:rPr>
              <a:t>内で侵入検知システム（</a:t>
            </a:r>
            <a:r>
              <a:rPr kumimoji="1" lang="en-US" altLang="ja-JP" sz="2400" kern="1200" dirty="0" smtClean="0">
                <a:solidFill>
                  <a:srgbClr val="000000"/>
                </a:solidFill>
                <a:effectLst/>
                <a:latin typeface="+mn-lt"/>
                <a:ea typeface="+mn-ea"/>
                <a:cs typeface="+mn-cs"/>
              </a:rPr>
              <a:t>IDS</a:t>
            </a:r>
            <a:r>
              <a:rPr kumimoji="1" lang="ja-JP" altLang="en-US" sz="2400" kern="1200" dirty="0" smtClean="0">
                <a:solidFill>
                  <a:srgbClr val="000000"/>
                </a:solidFill>
                <a:effectLst/>
                <a:latin typeface="+mn-lt"/>
                <a:ea typeface="+mn-ea"/>
                <a:cs typeface="+mn-cs"/>
              </a:rPr>
              <a:t>）を動作させる</a:t>
            </a:r>
            <a:endParaRPr lang="ja-JP" altLang="en-US" sz="2400" dirty="0" smtClean="0">
              <a:solidFill>
                <a:srgbClr val="000000"/>
              </a:solidFill>
              <a:effectLst/>
            </a:endParaRPr>
          </a:p>
          <a:p>
            <a:pPr lvl="1"/>
            <a:r>
              <a:rPr kumimoji="1" lang="ja-JP" altLang="en-US" sz="2400" kern="1200" dirty="0" smtClean="0">
                <a:solidFill>
                  <a:srgbClr val="000000"/>
                </a:solidFill>
                <a:effectLst/>
                <a:latin typeface="+mn-lt"/>
                <a:ea typeface="+mn-ea"/>
                <a:cs typeface="+mn-cs"/>
              </a:rPr>
              <a:t>侵入と同時に</a:t>
            </a:r>
            <a:r>
              <a:rPr kumimoji="1" lang="en-US" altLang="ja-JP" sz="2400" kern="1200" dirty="0" smtClean="0">
                <a:solidFill>
                  <a:srgbClr val="000000"/>
                </a:solidFill>
                <a:effectLst/>
                <a:latin typeface="+mn-lt"/>
                <a:ea typeface="+mn-ea"/>
                <a:cs typeface="+mn-cs"/>
              </a:rPr>
              <a:t>IDS</a:t>
            </a:r>
            <a:r>
              <a:rPr kumimoji="1" lang="ja-JP" altLang="en-US" sz="2400" kern="1200" dirty="0" smtClean="0">
                <a:solidFill>
                  <a:srgbClr val="000000"/>
                </a:solidFill>
                <a:effectLst/>
                <a:latin typeface="+mn-lt"/>
                <a:ea typeface="+mn-ea"/>
                <a:cs typeface="+mn-cs"/>
              </a:rPr>
              <a:t>が無効化される恐れ</a:t>
            </a:r>
            <a:r>
              <a:rPr lang="ja-JP" altLang="en-US" dirty="0" smtClean="0">
                <a:solidFill>
                  <a:srgbClr val="000000"/>
                </a:solidFill>
              </a:rPr>
              <a:t> </a:t>
            </a:r>
            <a:endParaRPr lang="en-US" altLang="ja-JP" dirty="0">
              <a:solidFill>
                <a:srgbClr val="000000"/>
              </a:solidFill>
            </a:endParaRPr>
          </a:p>
        </p:txBody>
      </p:sp>
      <p:pic>
        <p:nvPicPr>
          <p:cNvPr id="11" name="図 10" descr="tenki03.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527" y="4700758"/>
            <a:ext cx="6599704" cy="1898635"/>
          </a:xfrm>
          <a:prstGeom prst="rect">
            <a:avLst/>
          </a:prstGeom>
        </p:spPr>
      </p:pic>
      <p:sp>
        <p:nvSpPr>
          <p:cNvPr id="14" name="正方形/長方形 13"/>
          <p:cNvSpPr/>
          <p:nvPr/>
        </p:nvSpPr>
        <p:spPr>
          <a:xfrm>
            <a:off x="3880002" y="4819755"/>
            <a:ext cx="2007786" cy="137532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500" b="1" dirty="0">
              <a:solidFill>
                <a:srgbClr val="000000"/>
              </a:solidFill>
            </a:endParaRPr>
          </a:p>
        </p:txBody>
      </p:sp>
      <p:sp>
        <p:nvSpPr>
          <p:cNvPr id="15" name="正方形/長方形 14"/>
          <p:cNvSpPr/>
          <p:nvPr/>
        </p:nvSpPr>
        <p:spPr>
          <a:xfrm>
            <a:off x="4444549" y="5236036"/>
            <a:ext cx="1004024" cy="544495"/>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000" dirty="0" smtClean="0">
                <a:solidFill>
                  <a:schemeClr val="tx1"/>
                </a:solidFill>
              </a:rPr>
              <a:t>IDS</a:t>
            </a:r>
            <a:endParaRPr kumimoji="1" lang="ja-JP" altLang="en-US" sz="2000" dirty="0">
              <a:solidFill>
                <a:schemeClr val="tx1"/>
              </a:solidFill>
            </a:endParaRPr>
          </a:p>
        </p:txBody>
      </p:sp>
      <p:pic>
        <p:nvPicPr>
          <p:cNvPr id="16" name="図 15" descr="annonymous.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79828" y="4819755"/>
            <a:ext cx="812800" cy="609600"/>
          </a:xfrm>
          <a:prstGeom prst="rect">
            <a:avLst/>
          </a:prstGeom>
        </p:spPr>
      </p:pic>
      <p:cxnSp>
        <p:nvCxnSpPr>
          <p:cNvPr id="17" name="直線矢印コネクタ 16"/>
          <p:cNvCxnSpPr>
            <a:stCxn id="16" idx="1"/>
          </p:cNvCxnSpPr>
          <p:nvPr/>
        </p:nvCxnSpPr>
        <p:spPr>
          <a:xfrm flipH="1">
            <a:off x="5384211" y="5124555"/>
            <a:ext cx="1795617" cy="383729"/>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9" name="テキスト ボックス 8"/>
          <p:cNvSpPr txBox="1"/>
          <p:nvPr/>
        </p:nvSpPr>
        <p:spPr>
          <a:xfrm>
            <a:off x="7115465" y="4450423"/>
            <a:ext cx="954107" cy="400110"/>
          </a:xfrm>
          <a:prstGeom prst="rect">
            <a:avLst/>
          </a:prstGeom>
          <a:noFill/>
        </p:spPr>
        <p:txBody>
          <a:bodyPr wrap="none" rtlCol="0">
            <a:spAutoFit/>
          </a:bodyPr>
          <a:lstStyle/>
          <a:p>
            <a:r>
              <a:rPr kumimoji="1" lang="ja-JP" altLang="en-US" sz="2000" dirty="0" smtClean="0">
                <a:solidFill>
                  <a:srgbClr val="000000"/>
                </a:solidFill>
              </a:rPr>
              <a:t>攻撃者</a:t>
            </a:r>
            <a:endParaRPr kumimoji="1" lang="ja-JP" altLang="en-US" sz="2000" dirty="0">
              <a:solidFill>
                <a:srgbClr val="000000"/>
              </a:solidFill>
            </a:endParaRPr>
          </a:p>
        </p:txBody>
      </p:sp>
      <p:sp>
        <p:nvSpPr>
          <p:cNvPr id="5" name="テキスト ボックス 4"/>
          <p:cNvSpPr txBox="1"/>
          <p:nvPr/>
        </p:nvSpPr>
        <p:spPr>
          <a:xfrm>
            <a:off x="4596880" y="4419645"/>
            <a:ext cx="549474" cy="400110"/>
          </a:xfrm>
          <a:prstGeom prst="rect">
            <a:avLst/>
          </a:prstGeom>
          <a:noFill/>
        </p:spPr>
        <p:txBody>
          <a:bodyPr wrap="none" rtlCol="0">
            <a:spAutoFit/>
          </a:bodyPr>
          <a:lstStyle/>
          <a:p>
            <a:r>
              <a:rPr kumimoji="1" lang="en-US" altLang="ja-JP" sz="2000" dirty="0" smtClean="0">
                <a:solidFill>
                  <a:srgbClr val="000000"/>
                </a:solidFill>
              </a:rPr>
              <a:t>VM</a:t>
            </a:r>
            <a:endParaRPr kumimoji="1" lang="ja-JP" altLang="en-US" sz="2000" dirty="0">
              <a:solidFill>
                <a:srgbClr val="000000"/>
              </a:solidFill>
            </a:endParaRPr>
          </a:p>
        </p:txBody>
      </p:sp>
      <p:sp>
        <p:nvSpPr>
          <p:cNvPr id="6" name="テキスト ボックス 5"/>
          <p:cNvSpPr txBox="1"/>
          <p:nvPr/>
        </p:nvSpPr>
        <p:spPr>
          <a:xfrm>
            <a:off x="1753449" y="5726053"/>
            <a:ext cx="1021233" cy="400110"/>
          </a:xfrm>
          <a:prstGeom prst="rect">
            <a:avLst/>
          </a:prstGeom>
          <a:noFill/>
        </p:spPr>
        <p:txBody>
          <a:bodyPr wrap="none" rtlCol="0">
            <a:spAutoFit/>
          </a:bodyPr>
          <a:lstStyle/>
          <a:p>
            <a:r>
              <a:rPr kumimoji="1" lang="ja-JP" altLang="en-US" sz="2000" dirty="0" smtClean="0">
                <a:solidFill>
                  <a:srgbClr val="000000"/>
                </a:solidFill>
              </a:rPr>
              <a:t>クラウド</a:t>
            </a:r>
            <a:endParaRPr kumimoji="1" lang="ja-JP" altLang="en-US" sz="2000" dirty="0">
              <a:solidFill>
                <a:srgbClr val="000000"/>
              </a:solidFill>
            </a:endParaRPr>
          </a:p>
        </p:txBody>
      </p:sp>
      <p:sp>
        <p:nvSpPr>
          <p:cNvPr id="8" name="テキスト ボックス 7"/>
          <p:cNvSpPr txBox="1"/>
          <p:nvPr/>
        </p:nvSpPr>
        <p:spPr>
          <a:xfrm>
            <a:off x="-2364686" y="3021242"/>
            <a:ext cx="184666" cy="369332"/>
          </a:xfrm>
          <a:prstGeom prst="rect">
            <a:avLst/>
          </a:prstGeom>
          <a:noFill/>
        </p:spPr>
        <p:txBody>
          <a:bodyPr wrap="none" rtlCol="0">
            <a:spAutoFit/>
          </a:bodyPr>
          <a:lstStyle/>
          <a:p>
            <a:endParaRPr kumimoji="1" lang="en-US" altLang="ja-JP" dirty="0" smtClean="0"/>
          </a:p>
        </p:txBody>
      </p:sp>
      <p:sp>
        <p:nvSpPr>
          <p:cNvPr id="10" name="スライド番号プレースホルダー 9"/>
          <p:cNvSpPr>
            <a:spLocks noGrp="1"/>
          </p:cNvSpPr>
          <p:nvPr>
            <p:ph type="sldNum" sz="quarter" idx="12"/>
          </p:nvPr>
        </p:nvSpPr>
        <p:spPr/>
        <p:txBody>
          <a:bodyPr/>
          <a:lstStyle/>
          <a:p>
            <a:fld id="{1F3C7118-6B7F-5744-BB89-828D4E995862}" type="slidenum">
              <a:rPr kumimoji="1" lang="ja-JP" altLang="en-US" smtClean="0"/>
              <a:t>2</a:t>
            </a:fld>
            <a:endParaRPr kumimoji="1" lang="ja-JP" altLang="en-US"/>
          </a:p>
        </p:txBody>
      </p:sp>
    </p:spTree>
    <p:extLst>
      <p:ext uri="{BB962C8B-B14F-4D97-AF65-F5344CB8AC3E}">
        <p14:creationId xmlns:p14="http://schemas.microsoft.com/office/powerpoint/2010/main" val="186959374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図 22" descr="tenki03.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527" y="3995118"/>
            <a:ext cx="6599704" cy="1898635"/>
          </a:xfrm>
          <a:prstGeom prst="rect">
            <a:avLst/>
          </a:prstGeom>
        </p:spPr>
      </p:pic>
      <p:sp>
        <p:nvSpPr>
          <p:cNvPr id="4" name="タイトル 1"/>
          <p:cNvSpPr>
            <a:spLocks noGrp="1"/>
          </p:cNvSpPr>
          <p:nvPr>
            <p:ph type="title"/>
          </p:nvPr>
        </p:nvSpPr>
        <p:spPr/>
        <p:txBody>
          <a:bodyPr/>
          <a:lstStyle/>
          <a:p>
            <a:r>
              <a:rPr lang="en-US" altLang="ja-JP" dirty="0" smtClean="0">
                <a:solidFill>
                  <a:srgbClr val="000000"/>
                </a:solidFill>
              </a:rPr>
              <a:t>IDS</a:t>
            </a:r>
            <a:r>
              <a:rPr lang="ja-JP" altLang="en-US" dirty="0" smtClean="0">
                <a:solidFill>
                  <a:srgbClr val="000000"/>
                </a:solidFill>
              </a:rPr>
              <a:t>オフロード</a:t>
            </a:r>
            <a:endParaRPr lang="ja-JP" altLang="en-US" dirty="0">
              <a:solidFill>
                <a:srgbClr val="000000"/>
              </a:solidFill>
            </a:endParaRPr>
          </a:p>
        </p:txBody>
      </p:sp>
      <p:sp>
        <p:nvSpPr>
          <p:cNvPr id="33" name="コンテンツ プレースホルダー 2"/>
          <p:cNvSpPr>
            <a:spLocks noGrp="1"/>
          </p:cNvSpPr>
          <p:nvPr>
            <p:ph idx="1"/>
          </p:nvPr>
        </p:nvSpPr>
        <p:spPr/>
        <p:txBody>
          <a:bodyPr/>
          <a:lstStyle/>
          <a:p>
            <a:r>
              <a:rPr lang="en-US" altLang="ja-JP" dirty="0" smtClean="0">
                <a:solidFill>
                  <a:srgbClr val="000000"/>
                </a:solidFill>
              </a:rPr>
              <a:t>IDS</a:t>
            </a:r>
            <a:r>
              <a:rPr lang="ja-JP" altLang="en-US" dirty="0" smtClean="0">
                <a:solidFill>
                  <a:srgbClr val="000000"/>
                </a:solidFill>
              </a:rPr>
              <a:t>を</a:t>
            </a:r>
            <a:r>
              <a:rPr lang="ja-JP" altLang="en-US" dirty="0">
                <a:solidFill>
                  <a:srgbClr val="000000"/>
                </a:solidFill>
              </a:rPr>
              <a:t>管理</a:t>
            </a:r>
            <a:r>
              <a:rPr lang="en-US" altLang="ja-JP" dirty="0">
                <a:solidFill>
                  <a:srgbClr val="000000"/>
                </a:solidFill>
              </a:rPr>
              <a:t>VM</a:t>
            </a:r>
            <a:r>
              <a:rPr lang="ja-JP" altLang="en-US" dirty="0">
                <a:solidFill>
                  <a:srgbClr val="000000"/>
                </a:solidFill>
              </a:rPr>
              <a:t>にオフロードし、監視対象</a:t>
            </a:r>
            <a:r>
              <a:rPr lang="en-US" altLang="ja-JP" dirty="0">
                <a:solidFill>
                  <a:srgbClr val="000000"/>
                </a:solidFill>
              </a:rPr>
              <a:t>VM</a:t>
            </a:r>
            <a:r>
              <a:rPr lang="ja-JP" altLang="en-US" dirty="0">
                <a:solidFill>
                  <a:srgbClr val="000000"/>
                </a:solidFill>
              </a:rPr>
              <a:t>の外から安全に監視</a:t>
            </a:r>
            <a:endParaRPr lang="en-US" altLang="ja-JP" dirty="0">
              <a:solidFill>
                <a:srgbClr val="000000"/>
              </a:solidFill>
            </a:endParaRPr>
          </a:p>
          <a:p>
            <a:pPr lvl="1"/>
            <a:r>
              <a:rPr lang="en-US" altLang="ja-JP" dirty="0" smtClean="0">
                <a:solidFill>
                  <a:srgbClr val="000000"/>
                </a:solidFill>
              </a:rPr>
              <a:t>VM</a:t>
            </a:r>
            <a:r>
              <a:rPr lang="ja-JP" altLang="en-US" dirty="0" smtClean="0">
                <a:solidFill>
                  <a:srgbClr val="000000"/>
                </a:solidFill>
              </a:rPr>
              <a:t>のメモリ上のシステム情報を直接取得</a:t>
            </a:r>
            <a:endParaRPr lang="en-US" altLang="ja-JP" dirty="0" smtClean="0">
              <a:solidFill>
                <a:srgbClr val="000000"/>
              </a:solidFill>
            </a:endParaRPr>
          </a:p>
          <a:p>
            <a:pPr lvl="2"/>
            <a:r>
              <a:rPr lang="ja-JP" altLang="en-US" dirty="0" smtClean="0">
                <a:solidFill>
                  <a:srgbClr val="000000"/>
                </a:solidFill>
              </a:rPr>
              <a:t>例：プロセスの一覧、ネットワーク接続の一覧</a:t>
            </a:r>
            <a:endParaRPr lang="en-US" altLang="ja-JP" dirty="0" smtClean="0">
              <a:solidFill>
                <a:srgbClr val="000000"/>
              </a:solidFill>
            </a:endParaRPr>
          </a:p>
          <a:p>
            <a:pPr lvl="1"/>
            <a:r>
              <a:rPr lang="en-US" altLang="ja-JP" dirty="0" smtClean="0">
                <a:solidFill>
                  <a:srgbClr val="000000"/>
                </a:solidFill>
              </a:rPr>
              <a:t>VM</a:t>
            </a:r>
            <a:r>
              <a:rPr lang="ja-JP" altLang="en-US" dirty="0" smtClean="0">
                <a:solidFill>
                  <a:srgbClr val="000000"/>
                </a:solidFill>
              </a:rPr>
              <a:t>に侵入されても</a:t>
            </a:r>
            <a:r>
              <a:rPr lang="en-US" altLang="ja-JP" dirty="0" smtClean="0">
                <a:solidFill>
                  <a:srgbClr val="000000"/>
                </a:solidFill>
              </a:rPr>
              <a:t>IDS</a:t>
            </a:r>
            <a:r>
              <a:rPr lang="ja-JP" altLang="en-US" dirty="0" smtClean="0">
                <a:solidFill>
                  <a:srgbClr val="000000"/>
                </a:solidFill>
              </a:rPr>
              <a:t>を無効化されない</a:t>
            </a:r>
            <a:endParaRPr lang="en-US" altLang="ja-JP" dirty="0" smtClean="0">
              <a:solidFill>
                <a:srgbClr val="000000"/>
              </a:solidFill>
            </a:endParaRPr>
          </a:p>
          <a:p>
            <a:endParaRPr lang="ja-JP" altLang="en-US" dirty="0">
              <a:solidFill>
                <a:srgbClr val="000000"/>
              </a:solidFill>
            </a:endParaRPr>
          </a:p>
        </p:txBody>
      </p:sp>
      <p:sp>
        <p:nvSpPr>
          <p:cNvPr id="11" name="テキスト ボックス 10"/>
          <p:cNvSpPr txBox="1"/>
          <p:nvPr/>
        </p:nvSpPr>
        <p:spPr>
          <a:xfrm>
            <a:off x="1099833" y="3221132"/>
            <a:ext cx="184666" cy="369332"/>
          </a:xfrm>
          <a:prstGeom prst="rect">
            <a:avLst/>
          </a:prstGeom>
          <a:noFill/>
        </p:spPr>
        <p:txBody>
          <a:bodyPr wrap="none" rtlCol="0">
            <a:spAutoFit/>
          </a:bodyPr>
          <a:lstStyle/>
          <a:p>
            <a:endParaRPr kumimoji="1" lang="ja-JP" altLang="en-US"/>
          </a:p>
        </p:txBody>
      </p:sp>
      <p:pic>
        <p:nvPicPr>
          <p:cNvPr id="26" name="図 25" descr="annonymous.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00587" y="4297884"/>
            <a:ext cx="812800" cy="609600"/>
          </a:xfrm>
          <a:prstGeom prst="rect">
            <a:avLst/>
          </a:prstGeom>
        </p:spPr>
      </p:pic>
      <p:sp>
        <p:nvSpPr>
          <p:cNvPr id="19" name="正方形/長方形 18"/>
          <p:cNvSpPr/>
          <p:nvPr/>
        </p:nvSpPr>
        <p:spPr>
          <a:xfrm>
            <a:off x="1828192" y="4379813"/>
            <a:ext cx="1659327" cy="137532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500" b="1" dirty="0">
              <a:solidFill>
                <a:srgbClr val="000000"/>
              </a:solidFill>
            </a:endParaRPr>
          </a:p>
        </p:txBody>
      </p:sp>
      <p:sp>
        <p:nvSpPr>
          <p:cNvPr id="20" name="正方形/長方形 19"/>
          <p:cNvSpPr/>
          <p:nvPr/>
        </p:nvSpPr>
        <p:spPr>
          <a:xfrm>
            <a:off x="4749204" y="4357976"/>
            <a:ext cx="2007786" cy="137532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500" b="1" dirty="0">
              <a:solidFill>
                <a:srgbClr val="000000"/>
              </a:solidFill>
            </a:endParaRPr>
          </a:p>
        </p:txBody>
      </p:sp>
      <p:sp>
        <p:nvSpPr>
          <p:cNvPr id="21" name="正方形/長方形 20"/>
          <p:cNvSpPr/>
          <p:nvPr/>
        </p:nvSpPr>
        <p:spPr>
          <a:xfrm>
            <a:off x="2226199" y="4789187"/>
            <a:ext cx="1004024" cy="544495"/>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500" dirty="0" smtClean="0">
                <a:solidFill>
                  <a:schemeClr val="tx1"/>
                </a:solidFill>
              </a:rPr>
              <a:t>IDS</a:t>
            </a:r>
            <a:endParaRPr kumimoji="1" lang="ja-JP" altLang="en-US" sz="2500" dirty="0">
              <a:solidFill>
                <a:schemeClr val="tx1"/>
              </a:solidFill>
            </a:endParaRPr>
          </a:p>
        </p:txBody>
      </p:sp>
      <p:sp>
        <p:nvSpPr>
          <p:cNvPr id="22" name="テキスト ボックス 21"/>
          <p:cNvSpPr txBox="1"/>
          <p:nvPr/>
        </p:nvSpPr>
        <p:spPr>
          <a:xfrm>
            <a:off x="3571713" y="6062909"/>
            <a:ext cx="1532308" cy="400110"/>
          </a:xfrm>
          <a:prstGeom prst="rect">
            <a:avLst/>
          </a:prstGeom>
          <a:noFill/>
        </p:spPr>
        <p:txBody>
          <a:bodyPr wrap="square" rtlCol="0">
            <a:spAutoFit/>
          </a:bodyPr>
          <a:lstStyle/>
          <a:p>
            <a:r>
              <a:rPr lang="ja-JP" altLang="en-US" sz="2000" dirty="0" smtClean="0">
                <a:solidFill>
                  <a:srgbClr val="000000"/>
                </a:solidFill>
              </a:rPr>
              <a:t>オフロード</a:t>
            </a:r>
            <a:endParaRPr kumimoji="1" lang="ja-JP" altLang="en-US" sz="2000" dirty="0">
              <a:solidFill>
                <a:srgbClr val="000000"/>
              </a:solidFill>
            </a:endParaRPr>
          </a:p>
        </p:txBody>
      </p:sp>
      <p:cxnSp>
        <p:nvCxnSpPr>
          <p:cNvPr id="27" name="直線矢印コネクタ 26"/>
          <p:cNvCxnSpPr/>
          <p:nvPr/>
        </p:nvCxnSpPr>
        <p:spPr>
          <a:xfrm flipH="1">
            <a:off x="6333324" y="4584802"/>
            <a:ext cx="982484" cy="12936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 name="テキスト ボックス 1"/>
          <p:cNvSpPr txBox="1"/>
          <p:nvPr/>
        </p:nvSpPr>
        <p:spPr>
          <a:xfrm>
            <a:off x="2079754" y="3971815"/>
            <a:ext cx="1062435" cy="400110"/>
          </a:xfrm>
          <a:prstGeom prst="rect">
            <a:avLst/>
          </a:prstGeom>
          <a:noFill/>
        </p:spPr>
        <p:txBody>
          <a:bodyPr wrap="none" rtlCol="0">
            <a:spAutoFit/>
          </a:bodyPr>
          <a:lstStyle/>
          <a:p>
            <a:r>
              <a:rPr lang="ja-JP" altLang="en-US" sz="2000" dirty="0" smtClean="0">
                <a:solidFill>
                  <a:srgbClr val="000000"/>
                </a:solidFill>
              </a:rPr>
              <a:t>管理</a:t>
            </a:r>
            <a:r>
              <a:rPr lang="en-US" altLang="ja-JP" sz="2000" dirty="0" smtClean="0">
                <a:solidFill>
                  <a:srgbClr val="000000"/>
                </a:solidFill>
              </a:rPr>
              <a:t>VM</a:t>
            </a:r>
            <a:endParaRPr kumimoji="1" lang="ja-JP" altLang="en-US" sz="2000" dirty="0">
              <a:solidFill>
                <a:srgbClr val="000000"/>
              </a:solidFill>
            </a:endParaRPr>
          </a:p>
        </p:txBody>
      </p:sp>
      <p:cxnSp>
        <p:nvCxnSpPr>
          <p:cNvPr id="12" name="直線矢印コネクタ 11"/>
          <p:cNvCxnSpPr>
            <a:stCxn id="21" idx="3"/>
            <a:endCxn id="20" idx="1"/>
          </p:cNvCxnSpPr>
          <p:nvPr/>
        </p:nvCxnSpPr>
        <p:spPr>
          <a:xfrm flipV="1">
            <a:off x="3230223" y="5045640"/>
            <a:ext cx="1518981" cy="15795"/>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24" name="テキスト ボックス 23"/>
          <p:cNvSpPr txBox="1"/>
          <p:nvPr/>
        </p:nvSpPr>
        <p:spPr>
          <a:xfrm>
            <a:off x="4980805" y="3957866"/>
            <a:ext cx="1575396" cy="400110"/>
          </a:xfrm>
          <a:prstGeom prst="rect">
            <a:avLst/>
          </a:prstGeom>
          <a:noFill/>
        </p:spPr>
        <p:txBody>
          <a:bodyPr wrap="none" rtlCol="0">
            <a:spAutoFit/>
          </a:bodyPr>
          <a:lstStyle/>
          <a:p>
            <a:r>
              <a:rPr lang="ja-JP" altLang="en-US" sz="2000" dirty="0" smtClean="0">
                <a:solidFill>
                  <a:srgbClr val="000000"/>
                </a:solidFill>
              </a:rPr>
              <a:t>監視対象</a:t>
            </a:r>
            <a:r>
              <a:rPr lang="en-US" altLang="ja-JP" sz="2000" dirty="0" smtClean="0">
                <a:solidFill>
                  <a:srgbClr val="000000"/>
                </a:solidFill>
              </a:rPr>
              <a:t>VM</a:t>
            </a:r>
            <a:endParaRPr kumimoji="1" lang="ja-JP" altLang="en-US" sz="2000" dirty="0">
              <a:solidFill>
                <a:srgbClr val="000000"/>
              </a:solidFill>
            </a:endParaRPr>
          </a:p>
        </p:txBody>
      </p:sp>
      <p:sp>
        <p:nvSpPr>
          <p:cNvPr id="25" name="正方形/長方形 24"/>
          <p:cNvSpPr/>
          <p:nvPr/>
        </p:nvSpPr>
        <p:spPr>
          <a:xfrm>
            <a:off x="5299875" y="4789187"/>
            <a:ext cx="1004024" cy="544495"/>
          </a:xfrm>
          <a:prstGeom prst="rect">
            <a:avLst/>
          </a:prstGeom>
          <a:solidFill>
            <a:srgbClr val="FFFFFF"/>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500" dirty="0" smtClean="0">
                <a:solidFill>
                  <a:schemeClr val="tx1"/>
                </a:solidFill>
              </a:rPr>
              <a:t>IDS</a:t>
            </a:r>
            <a:endParaRPr kumimoji="1" lang="ja-JP" altLang="en-US" sz="2500" dirty="0">
              <a:solidFill>
                <a:schemeClr val="tx1"/>
              </a:solidFill>
            </a:endParaRPr>
          </a:p>
        </p:txBody>
      </p:sp>
      <p:sp>
        <p:nvSpPr>
          <p:cNvPr id="13" name="テキスト ボックス 12"/>
          <p:cNvSpPr txBox="1"/>
          <p:nvPr/>
        </p:nvSpPr>
        <p:spPr>
          <a:xfrm>
            <a:off x="3787691" y="5149016"/>
            <a:ext cx="697627" cy="400110"/>
          </a:xfrm>
          <a:prstGeom prst="rect">
            <a:avLst/>
          </a:prstGeom>
          <a:noFill/>
          <a:ln>
            <a:solidFill>
              <a:srgbClr val="000000"/>
            </a:solidFill>
          </a:ln>
        </p:spPr>
        <p:txBody>
          <a:bodyPr wrap="none" rtlCol="0">
            <a:spAutoFit/>
          </a:bodyPr>
          <a:lstStyle/>
          <a:p>
            <a:r>
              <a:rPr kumimoji="1" lang="ja-JP" altLang="en-US" sz="2000" dirty="0" smtClean="0">
                <a:solidFill>
                  <a:srgbClr val="000000"/>
                </a:solidFill>
              </a:rPr>
              <a:t>監視</a:t>
            </a:r>
            <a:endParaRPr kumimoji="1" lang="ja-JP" altLang="en-US" sz="2000" dirty="0">
              <a:solidFill>
                <a:srgbClr val="000000"/>
              </a:solidFill>
            </a:endParaRPr>
          </a:p>
        </p:txBody>
      </p:sp>
      <p:sp>
        <p:nvSpPr>
          <p:cNvPr id="17" name="上カーブ矢印 16"/>
          <p:cNvSpPr/>
          <p:nvPr/>
        </p:nvSpPr>
        <p:spPr>
          <a:xfrm flipH="1">
            <a:off x="2669274" y="5444784"/>
            <a:ext cx="3260467" cy="577037"/>
          </a:xfrm>
          <a:prstGeom prst="curvedUpArrow">
            <a:avLst/>
          </a:prstGeom>
          <a:solidFill>
            <a:schemeClr val="tx1"/>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28" name="テキスト ボックス 27"/>
          <p:cNvSpPr txBox="1"/>
          <p:nvPr/>
        </p:nvSpPr>
        <p:spPr>
          <a:xfrm>
            <a:off x="7300587" y="3928552"/>
            <a:ext cx="877163" cy="369332"/>
          </a:xfrm>
          <a:prstGeom prst="rect">
            <a:avLst/>
          </a:prstGeom>
          <a:noFill/>
        </p:spPr>
        <p:txBody>
          <a:bodyPr wrap="none" rtlCol="0">
            <a:spAutoFit/>
          </a:bodyPr>
          <a:lstStyle/>
          <a:p>
            <a:r>
              <a:rPr kumimoji="1" lang="ja-JP" altLang="en-US" dirty="0" smtClean="0">
                <a:solidFill>
                  <a:srgbClr val="000000"/>
                </a:solidFill>
              </a:rPr>
              <a:t>攻撃者</a:t>
            </a:r>
            <a:endParaRPr kumimoji="1" lang="ja-JP" altLang="en-US" dirty="0">
              <a:solidFill>
                <a:srgbClr val="000000"/>
              </a:solidFill>
            </a:endParaRPr>
          </a:p>
        </p:txBody>
      </p:sp>
      <p:sp>
        <p:nvSpPr>
          <p:cNvPr id="3" name="スライド番号プレースホルダー 2"/>
          <p:cNvSpPr>
            <a:spLocks noGrp="1"/>
          </p:cNvSpPr>
          <p:nvPr>
            <p:ph type="sldNum" sz="quarter" idx="12"/>
          </p:nvPr>
        </p:nvSpPr>
        <p:spPr/>
        <p:txBody>
          <a:bodyPr/>
          <a:lstStyle/>
          <a:p>
            <a:fld id="{1F3C7118-6B7F-5744-BB89-828D4E995862}" type="slidenum">
              <a:rPr kumimoji="1" lang="ja-JP" altLang="en-US" smtClean="0"/>
              <a:t>3</a:t>
            </a:fld>
            <a:endParaRPr kumimoji="1" lang="ja-JP" altLang="en-US"/>
          </a:p>
        </p:txBody>
      </p:sp>
    </p:spTree>
    <p:extLst>
      <p:ext uri="{BB962C8B-B14F-4D97-AF65-F5344CB8AC3E}">
        <p14:creationId xmlns:p14="http://schemas.microsoft.com/office/powerpoint/2010/main" val="19545515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1000"/>
                                  </p:stCondLst>
                                  <p:childTnLst>
                                    <p:set>
                                      <p:cBhvr>
                                        <p:cTn id="6" dur="1" fill="hold">
                                          <p:stCondLst>
                                            <p:cond delay="0"/>
                                          </p:stCondLst>
                                        </p:cTn>
                                        <p:tgtEl>
                                          <p:spTgt spid="17"/>
                                        </p:tgtEl>
                                        <p:attrNameLst>
                                          <p:attrName>style.visibility</p:attrName>
                                        </p:attrNameLst>
                                      </p:cBhvr>
                                      <p:to>
                                        <p:strVal val="visible"/>
                                      </p:to>
                                    </p:set>
                                    <p:animEffect transition="in" filter="wipe(right)">
                                      <p:cBhvr>
                                        <p:cTn id="7"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solidFill>
                  <a:srgbClr val="000000"/>
                </a:solidFill>
              </a:rPr>
              <a:t>クラウドにおける</a:t>
            </a:r>
            <a:r>
              <a:rPr lang="en-US" altLang="ja-JP" dirty="0" smtClean="0">
                <a:solidFill>
                  <a:srgbClr val="000000"/>
                </a:solidFill>
              </a:rPr>
              <a:t>IDS</a:t>
            </a:r>
            <a:r>
              <a:rPr lang="ja-JP" altLang="en-US" dirty="0" smtClean="0">
                <a:solidFill>
                  <a:srgbClr val="000000"/>
                </a:solidFill>
              </a:rPr>
              <a:t>オフロード</a:t>
            </a:r>
            <a:endParaRPr lang="ja-JP" altLang="en-US" dirty="0">
              <a:solidFill>
                <a:srgbClr val="000000"/>
              </a:solidFill>
            </a:endParaRPr>
          </a:p>
        </p:txBody>
      </p:sp>
      <p:sp>
        <p:nvSpPr>
          <p:cNvPr id="3" name="コンテンツ プレースホルダー 2"/>
          <p:cNvSpPr>
            <a:spLocks noGrp="1"/>
          </p:cNvSpPr>
          <p:nvPr>
            <p:ph idx="1"/>
          </p:nvPr>
        </p:nvSpPr>
        <p:spPr/>
        <p:txBody>
          <a:bodyPr/>
          <a:lstStyle/>
          <a:p>
            <a:r>
              <a:rPr lang="ja-JP" altLang="en-US" dirty="0" smtClean="0">
                <a:solidFill>
                  <a:srgbClr val="000000"/>
                </a:solidFill>
              </a:rPr>
              <a:t>クラウド内の</a:t>
            </a:r>
            <a:r>
              <a:rPr lang="ja-JP" altLang="en-US" dirty="0">
                <a:solidFill>
                  <a:srgbClr val="000000"/>
                </a:solidFill>
              </a:rPr>
              <a:t>管理</a:t>
            </a:r>
            <a:r>
              <a:rPr lang="en-US" altLang="ja-JP" dirty="0">
                <a:solidFill>
                  <a:srgbClr val="000000"/>
                </a:solidFill>
              </a:rPr>
              <a:t>VM</a:t>
            </a:r>
            <a:r>
              <a:rPr lang="ja-JP" altLang="en-US" dirty="0">
                <a:solidFill>
                  <a:srgbClr val="000000"/>
                </a:solidFill>
              </a:rPr>
              <a:t>が信用できるとは限らない</a:t>
            </a:r>
            <a:endParaRPr lang="en-US" altLang="ja-JP" dirty="0">
              <a:solidFill>
                <a:srgbClr val="000000"/>
              </a:solidFill>
            </a:endParaRPr>
          </a:p>
          <a:p>
            <a:pPr lvl="1"/>
            <a:r>
              <a:rPr lang="ja-JP" altLang="en-US" dirty="0" smtClean="0">
                <a:solidFill>
                  <a:srgbClr val="000000"/>
                </a:solidFill>
              </a:rPr>
              <a:t>クラウド管理者は管理</a:t>
            </a:r>
            <a:r>
              <a:rPr lang="en-US" altLang="ja-JP" dirty="0" smtClean="0">
                <a:solidFill>
                  <a:srgbClr val="000000"/>
                </a:solidFill>
              </a:rPr>
              <a:t>VM</a:t>
            </a:r>
            <a:r>
              <a:rPr lang="ja-JP" altLang="en-US" dirty="0" smtClean="0">
                <a:solidFill>
                  <a:srgbClr val="000000"/>
                </a:solidFill>
              </a:rPr>
              <a:t>を用いてシステムを管理</a:t>
            </a:r>
            <a:endParaRPr lang="en-US" altLang="ja-JP" dirty="0" smtClean="0">
              <a:solidFill>
                <a:srgbClr val="000000"/>
              </a:solidFill>
            </a:endParaRPr>
          </a:p>
          <a:p>
            <a:pPr lvl="1"/>
            <a:r>
              <a:rPr lang="ja-JP" altLang="en-US" dirty="0" smtClean="0">
                <a:solidFill>
                  <a:srgbClr val="000000"/>
                </a:solidFill>
              </a:rPr>
              <a:t>悪意あるクラウド管理者が存在する可能性</a:t>
            </a:r>
            <a:endParaRPr lang="en-US" altLang="ja-JP" dirty="0" smtClean="0">
              <a:solidFill>
                <a:srgbClr val="000000"/>
              </a:solidFill>
            </a:endParaRPr>
          </a:p>
          <a:p>
            <a:r>
              <a:rPr lang="en-US" altLang="ja-JP" dirty="0" smtClean="0">
                <a:solidFill>
                  <a:srgbClr val="000000"/>
                </a:solidFill>
              </a:rPr>
              <a:t>IDS</a:t>
            </a:r>
            <a:r>
              <a:rPr lang="ja-JP" altLang="en-US" dirty="0" smtClean="0">
                <a:solidFill>
                  <a:srgbClr val="000000"/>
                </a:solidFill>
              </a:rPr>
              <a:t>オフロード</a:t>
            </a:r>
            <a:r>
              <a:rPr lang="ja-JP" altLang="en-US" dirty="0">
                <a:solidFill>
                  <a:srgbClr val="000000"/>
                </a:solidFill>
              </a:rPr>
              <a:t>の</a:t>
            </a:r>
            <a:r>
              <a:rPr lang="ja-JP" altLang="en-US" dirty="0" smtClean="0">
                <a:solidFill>
                  <a:srgbClr val="000000"/>
                </a:solidFill>
              </a:rPr>
              <a:t>安全性が担保できない</a:t>
            </a:r>
            <a:endParaRPr lang="en-US" altLang="ja-JP" dirty="0" smtClean="0">
              <a:solidFill>
                <a:srgbClr val="000000"/>
              </a:solidFill>
            </a:endParaRPr>
          </a:p>
          <a:p>
            <a:pPr lvl="1"/>
            <a:r>
              <a:rPr lang="ja-JP" altLang="en-US" dirty="0" smtClean="0">
                <a:solidFill>
                  <a:srgbClr val="000000"/>
                </a:solidFill>
              </a:rPr>
              <a:t>管理</a:t>
            </a:r>
            <a:r>
              <a:rPr lang="en-US" altLang="ja-JP" dirty="0" smtClean="0">
                <a:solidFill>
                  <a:srgbClr val="000000"/>
                </a:solidFill>
              </a:rPr>
              <a:t>VM</a:t>
            </a:r>
            <a:r>
              <a:rPr lang="ja-JP" altLang="en-US" dirty="0" smtClean="0">
                <a:solidFill>
                  <a:srgbClr val="000000"/>
                </a:solidFill>
              </a:rPr>
              <a:t>上の</a:t>
            </a:r>
            <a:r>
              <a:rPr lang="en-US" altLang="ja-JP" dirty="0" smtClean="0">
                <a:solidFill>
                  <a:srgbClr val="000000"/>
                </a:solidFill>
              </a:rPr>
              <a:t>IDS</a:t>
            </a:r>
            <a:r>
              <a:rPr lang="ja-JP" altLang="en-US" dirty="0" smtClean="0">
                <a:solidFill>
                  <a:srgbClr val="000000"/>
                </a:solidFill>
              </a:rPr>
              <a:t>はクラウド管理者によって容易に無効化</a:t>
            </a:r>
            <a:endParaRPr lang="en-US" altLang="ja-JP" dirty="0" smtClean="0">
              <a:solidFill>
                <a:srgbClr val="000000"/>
              </a:solidFill>
            </a:endParaRPr>
          </a:p>
          <a:p>
            <a:endParaRPr lang="ja-JP" altLang="en-US" dirty="0">
              <a:solidFill>
                <a:srgbClr val="000000"/>
              </a:solidFill>
            </a:endParaRPr>
          </a:p>
        </p:txBody>
      </p:sp>
      <p:pic>
        <p:nvPicPr>
          <p:cNvPr id="18" name="図 17" descr="tenki03.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527" y="4232414"/>
            <a:ext cx="6599704" cy="2366979"/>
          </a:xfrm>
          <a:prstGeom prst="rect">
            <a:avLst/>
          </a:prstGeom>
        </p:spPr>
      </p:pic>
      <p:sp>
        <p:nvSpPr>
          <p:cNvPr id="5" name="正方形/長方形 4"/>
          <p:cNvSpPr/>
          <p:nvPr/>
        </p:nvSpPr>
        <p:spPr>
          <a:xfrm>
            <a:off x="2360316" y="4803323"/>
            <a:ext cx="2530385" cy="132164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500" b="1" dirty="0">
              <a:solidFill>
                <a:srgbClr val="000000"/>
              </a:solidFill>
            </a:endParaRPr>
          </a:p>
        </p:txBody>
      </p:sp>
      <p:sp>
        <p:nvSpPr>
          <p:cNvPr id="6" name="正方形/長方形 5"/>
          <p:cNvSpPr/>
          <p:nvPr/>
        </p:nvSpPr>
        <p:spPr>
          <a:xfrm>
            <a:off x="5470442" y="4782338"/>
            <a:ext cx="2137775" cy="132164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500" b="1" dirty="0" smtClean="0">
                <a:solidFill>
                  <a:srgbClr val="000000"/>
                </a:solidFill>
              </a:rPr>
              <a:t>監視対象</a:t>
            </a:r>
            <a:r>
              <a:rPr lang="en-US" altLang="ja-JP" sz="2500" b="1" dirty="0" smtClean="0">
                <a:solidFill>
                  <a:srgbClr val="000000"/>
                </a:solidFill>
              </a:rPr>
              <a:t>VM</a:t>
            </a:r>
            <a:endParaRPr kumimoji="1" lang="ja-JP" altLang="en-US" sz="2500" b="1" dirty="0">
              <a:solidFill>
                <a:srgbClr val="000000"/>
              </a:solidFill>
            </a:endParaRPr>
          </a:p>
        </p:txBody>
      </p:sp>
      <p:sp>
        <p:nvSpPr>
          <p:cNvPr id="16" name="正方形/長方形 15"/>
          <p:cNvSpPr/>
          <p:nvPr/>
        </p:nvSpPr>
        <p:spPr>
          <a:xfrm>
            <a:off x="3513904" y="5248343"/>
            <a:ext cx="1069027" cy="523242"/>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500" dirty="0" smtClean="0">
                <a:solidFill>
                  <a:schemeClr val="tx1"/>
                </a:solidFill>
              </a:rPr>
              <a:t>IDS</a:t>
            </a:r>
            <a:endParaRPr kumimoji="1" lang="ja-JP" altLang="en-US" sz="2500" dirty="0">
              <a:solidFill>
                <a:schemeClr val="tx1"/>
              </a:solidFill>
            </a:endParaRPr>
          </a:p>
        </p:txBody>
      </p:sp>
      <p:sp>
        <p:nvSpPr>
          <p:cNvPr id="7" name="乗算記号 6"/>
          <p:cNvSpPr/>
          <p:nvPr/>
        </p:nvSpPr>
        <p:spPr>
          <a:xfrm>
            <a:off x="3668531" y="5082656"/>
            <a:ext cx="914400" cy="914400"/>
          </a:xfrm>
          <a:prstGeom prst="mathMultiply">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pic>
        <p:nvPicPr>
          <p:cNvPr id="14" name="図 13" descr="l_044.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2547199" y="4993115"/>
            <a:ext cx="772798" cy="772798"/>
          </a:xfrm>
          <a:prstGeom prst="rect">
            <a:avLst/>
          </a:prstGeom>
        </p:spPr>
      </p:pic>
      <p:sp>
        <p:nvSpPr>
          <p:cNvPr id="15" name="円形吹き出し 14"/>
          <p:cNvSpPr/>
          <p:nvPr/>
        </p:nvSpPr>
        <p:spPr>
          <a:xfrm>
            <a:off x="1363549" y="4408339"/>
            <a:ext cx="1305642" cy="815434"/>
          </a:xfrm>
          <a:prstGeom prst="wedgeEllipseCallout">
            <a:avLst>
              <a:gd name="adj1" fmla="val 50806"/>
              <a:gd name="adj2" fmla="val 53399"/>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pic>
        <p:nvPicPr>
          <p:cNvPr id="17" name="図 16" descr="annonymous.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37415" y="4496147"/>
            <a:ext cx="812800" cy="609600"/>
          </a:xfrm>
          <a:prstGeom prst="rect">
            <a:avLst/>
          </a:prstGeom>
        </p:spPr>
      </p:pic>
      <p:sp>
        <p:nvSpPr>
          <p:cNvPr id="9" name="テキスト ボックス 8"/>
          <p:cNvSpPr txBox="1"/>
          <p:nvPr/>
        </p:nvSpPr>
        <p:spPr>
          <a:xfrm>
            <a:off x="3181202" y="4413006"/>
            <a:ext cx="1062435" cy="400110"/>
          </a:xfrm>
          <a:prstGeom prst="rect">
            <a:avLst/>
          </a:prstGeom>
          <a:noFill/>
        </p:spPr>
        <p:txBody>
          <a:bodyPr wrap="none" rtlCol="0">
            <a:spAutoFit/>
          </a:bodyPr>
          <a:lstStyle/>
          <a:p>
            <a:r>
              <a:rPr kumimoji="1" lang="ja-JP" altLang="en-US" sz="2000" dirty="0" smtClean="0">
                <a:solidFill>
                  <a:srgbClr val="000000"/>
                </a:solidFill>
              </a:rPr>
              <a:t>管理</a:t>
            </a:r>
            <a:r>
              <a:rPr lang="en-US" altLang="ja-JP" sz="2000" dirty="0" smtClean="0">
                <a:solidFill>
                  <a:srgbClr val="000000"/>
                </a:solidFill>
              </a:rPr>
              <a:t>VM</a:t>
            </a:r>
            <a:endParaRPr kumimoji="1" lang="ja-JP" altLang="en-US" sz="2000" dirty="0">
              <a:solidFill>
                <a:srgbClr val="000000"/>
              </a:solidFill>
            </a:endParaRPr>
          </a:p>
        </p:txBody>
      </p:sp>
      <p:cxnSp>
        <p:nvCxnSpPr>
          <p:cNvPr id="11" name="直線矢印コネクタ 10"/>
          <p:cNvCxnSpPr>
            <a:stCxn id="16" idx="3"/>
            <a:endCxn id="6" idx="1"/>
          </p:cNvCxnSpPr>
          <p:nvPr/>
        </p:nvCxnSpPr>
        <p:spPr>
          <a:xfrm flipV="1">
            <a:off x="4582931" y="5443160"/>
            <a:ext cx="887511" cy="66804"/>
          </a:xfrm>
          <a:prstGeom prst="straightConnector1">
            <a:avLst/>
          </a:prstGeom>
          <a:ln>
            <a:solidFill>
              <a:srgbClr val="000000"/>
            </a:solidFill>
            <a:prstDash val="sysDash"/>
            <a:tailEnd type="arrow"/>
          </a:ln>
        </p:spPr>
        <p:style>
          <a:lnRef idx="2">
            <a:schemeClr val="accent1"/>
          </a:lnRef>
          <a:fillRef idx="0">
            <a:schemeClr val="accent1"/>
          </a:fillRef>
          <a:effectRef idx="1">
            <a:schemeClr val="accent1"/>
          </a:effectRef>
          <a:fontRef idx="minor">
            <a:schemeClr val="tx1"/>
          </a:fontRef>
        </p:style>
      </p:cxnSp>
      <p:sp>
        <p:nvSpPr>
          <p:cNvPr id="12" name="テキスト ボックス 11"/>
          <p:cNvSpPr txBox="1"/>
          <p:nvPr/>
        </p:nvSpPr>
        <p:spPr>
          <a:xfrm>
            <a:off x="2442834" y="5743026"/>
            <a:ext cx="954107" cy="400110"/>
          </a:xfrm>
          <a:prstGeom prst="rect">
            <a:avLst/>
          </a:prstGeom>
          <a:noFill/>
        </p:spPr>
        <p:txBody>
          <a:bodyPr wrap="none" rtlCol="0">
            <a:spAutoFit/>
          </a:bodyPr>
          <a:lstStyle/>
          <a:p>
            <a:r>
              <a:rPr kumimoji="1" lang="ja-JP" altLang="en-US" sz="2000" dirty="0" smtClean="0">
                <a:solidFill>
                  <a:srgbClr val="000000"/>
                </a:solidFill>
              </a:rPr>
              <a:t>管理者</a:t>
            </a:r>
            <a:endParaRPr kumimoji="1" lang="ja-JP" altLang="en-US" sz="2000" dirty="0">
              <a:solidFill>
                <a:srgbClr val="000000"/>
              </a:solidFill>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4</a:t>
            </a:fld>
            <a:endParaRPr kumimoji="1" lang="ja-JP" altLang="en-US"/>
          </a:p>
        </p:txBody>
      </p:sp>
    </p:spTree>
    <p:extLst>
      <p:ext uri="{BB962C8B-B14F-4D97-AF65-F5344CB8AC3E}">
        <p14:creationId xmlns:p14="http://schemas.microsoft.com/office/powerpoint/2010/main" val="27842862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000000"/>
                </a:solidFill>
              </a:rPr>
              <a:t>従来手法</a:t>
            </a:r>
            <a:r>
              <a:rPr lang="ja-JP" altLang="en-US" dirty="0" smtClean="0">
                <a:solidFill>
                  <a:srgbClr val="000000"/>
                </a:solidFill>
              </a:rPr>
              <a:t>の</a:t>
            </a:r>
            <a:r>
              <a:rPr kumimoji="1" lang="ja-JP" altLang="en-US" dirty="0" smtClean="0">
                <a:solidFill>
                  <a:srgbClr val="000000"/>
                </a:solidFill>
              </a:rPr>
              <a:t>問題</a:t>
            </a:r>
            <a:endParaRPr kumimoji="1" lang="ja-JP" altLang="en-US" dirty="0">
              <a:solidFill>
                <a:srgbClr val="000000"/>
              </a:solidFill>
            </a:endParaRPr>
          </a:p>
        </p:txBody>
      </p:sp>
      <p:sp>
        <p:nvSpPr>
          <p:cNvPr id="3" name="コンテンツ プレースホルダー 2"/>
          <p:cNvSpPr>
            <a:spLocks noGrp="1"/>
          </p:cNvSpPr>
          <p:nvPr>
            <p:ph idx="1"/>
          </p:nvPr>
        </p:nvSpPr>
        <p:spPr/>
        <p:txBody>
          <a:bodyPr/>
          <a:lstStyle/>
          <a:p>
            <a:r>
              <a:rPr kumimoji="1" lang="ja-JP" altLang="en-US" dirty="0" smtClean="0">
                <a:solidFill>
                  <a:srgbClr val="000000"/>
                </a:solidFill>
              </a:rPr>
              <a:t>クラウド内のハイパーバイザを信頼する手法が提案されている</a:t>
            </a:r>
            <a:endParaRPr kumimoji="1" lang="en-US" altLang="ja-JP" dirty="0" smtClean="0">
              <a:solidFill>
                <a:srgbClr val="000000"/>
              </a:solidFill>
            </a:endParaRPr>
          </a:p>
          <a:p>
            <a:pPr lvl="1"/>
            <a:r>
              <a:rPr lang="ja-JP" altLang="en-US" dirty="0" smtClean="0">
                <a:solidFill>
                  <a:srgbClr val="000000"/>
                </a:solidFill>
              </a:rPr>
              <a:t>例：</a:t>
            </a:r>
            <a:r>
              <a:rPr lang="en-US" altLang="ja-JP" dirty="0" smtClean="0">
                <a:solidFill>
                  <a:srgbClr val="000000"/>
                </a:solidFill>
              </a:rPr>
              <a:t>IDS</a:t>
            </a:r>
            <a:r>
              <a:rPr lang="ja-JP" altLang="en-US" dirty="0" smtClean="0">
                <a:solidFill>
                  <a:srgbClr val="000000"/>
                </a:solidFill>
              </a:rPr>
              <a:t>をハイパーバイザ内で動作させる</a:t>
            </a:r>
            <a:endParaRPr kumimoji="1" lang="en-US" altLang="ja-JP" dirty="0" smtClean="0">
              <a:solidFill>
                <a:srgbClr val="000000"/>
              </a:solidFill>
            </a:endParaRPr>
          </a:p>
          <a:p>
            <a:r>
              <a:rPr kumimoji="1" lang="ja-JP" altLang="en-US" dirty="0" smtClean="0">
                <a:solidFill>
                  <a:srgbClr val="000000"/>
                </a:solidFill>
              </a:rPr>
              <a:t>一般の</a:t>
            </a:r>
            <a:r>
              <a:rPr lang="ja-JP" altLang="en-US" dirty="0" smtClean="0">
                <a:solidFill>
                  <a:srgbClr val="000000"/>
                </a:solidFill>
              </a:rPr>
              <a:t>クラウド</a:t>
            </a:r>
            <a:r>
              <a:rPr kumimoji="1" lang="ja-JP" altLang="en-US" dirty="0" smtClean="0">
                <a:solidFill>
                  <a:srgbClr val="000000"/>
                </a:solidFill>
              </a:rPr>
              <a:t>管理者が</a:t>
            </a:r>
            <a:r>
              <a:rPr lang="ja-JP" altLang="en-US" dirty="0" smtClean="0">
                <a:solidFill>
                  <a:srgbClr val="000000"/>
                </a:solidFill>
              </a:rPr>
              <a:t>仮想化システム全体</a:t>
            </a:r>
            <a:r>
              <a:rPr kumimoji="1" lang="ja-JP" altLang="en-US" dirty="0" smtClean="0">
                <a:solidFill>
                  <a:srgbClr val="000000"/>
                </a:solidFill>
              </a:rPr>
              <a:t>を管理できなくなる</a:t>
            </a:r>
            <a:endParaRPr kumimoji="1" lang="en-US" altLang="ja-JP" dirty="0" smtClean="0">
              <a:solidFill>
                <a:srgbClr val="000000"/>
              </a:solidFill>
            </a:endParaRPr>
          </a:p>
          <a:p>
            <a:pPr lvl="1"/>
            <a:r>
              <a:rPr lang="ja-JP" altLang="en-US" dirty="0" smtClean="0">
                <a:solidFill>
                  <a:srgbClr val="000000"/>
                </a:solidFill>
              </a:rPr>
              <a:t>ハイパーバイザは</a:t>
            </a:r>
            <a:r>
              <a:rPr kumimoji="1" lang="ja-JP" altLang="en-US" dirty="0" smtClean="0">
                <a:solidFill>
                  <a:srgbClr val="000000"/>
                </a:solidFill>
              </a:rPr>
              <a:t>信頼できるクラウド管理者が管理</a:t>
            </a:r>
            <a:endParaRPr kumimoji="1" lang="en-US" altLang="ja-JP" dirty="0" smtClean="0">
              <a:solidFill>
                <a:srgbClr val="000000"/>
              </a:solidFill>
            </a:endParaRPr>
          </a:p>
        </p:txBody>
      </p:sp>
      <p:grpSp>
        <p:nvGrpSpPr>
          <p:cNvPr id="11" name="図形グループ 10"/>
          <p:cNvGrpSpPr/>
          <p:nvPr/>
        </p:nvGrpSpPr>
        <p:grpSpPr>
          <a:xfrm>
            <a:off x="825346" y="4549097"/>
            <a:ext cx="7694912" cy="2037616"/>
            <a:chOff x="975495" y="4549097"/>
            <a:chExt cx="7694912" cy="2037616"/>
          </a:xfrm>
        </p:grpSpPr>
        <p:sp>
          <p:nvSpPr>
            <p:cNvPr id="5" name="正方形/長方形 4"/>
            <p:cNvSpPr/>
            <p:nvPr/>
          </p:nvSpPr>
          <p:spPr>
            <a:xfrm>
              <a:off x="3344772" y="4739517"/>
              <a:ext cx="1374324" cy="93825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t>管理</a:t>
              </a:r>
              <a:r>
                <a:rPr kumimoji="1" lang="en-US" altLang="ja-JP" sz="2000" dirty="0" smtClean="0"/>
                <a:t>VM</a:t>
              </a:r>
              <a:endParaRPr kumimoji="1" lang="ja-JP" altLang="en-US" sz="2000" dirty="0"/>
            </a:p>
          </p:txBody>
        </p:sp>
        <p:sp>
          <p:nvSpPr>
            <p:cNvPr id="6" name="正方形/長方形 5"/>
            <p:cNvSpPr/>
            <p:nvPr/>
          </p:nvSpPr>
          <p:spPr>
            <a:xfrm>
              <a:off x="5274721" y="4739517"/>
              <a:ext cx="1335662" cy="93825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t>監視対象</a:t>
              </a:r>
              <a:r>
                <a:rPr kumimoji="1" lang="en-US" altLang="ja-JP" sz="2000" dirty="0" smtClean="0"/>
                <a:t>VM</a:t>
              </a:r>
              <a:endParaRPr kumimoji="1" lang="ja-JP" altLang="en-US" sz="2000" dirty="0"/>
            </a:p>
          </p:txBody>
        </p:sp>
        <p:sp>
          <p:nvSpPr>
            <p:cNvPr id="7" name="正方形/長方形 6"/>
            <p:cNvSpPr/>
            <p:nvPr/>
          </p:nvSpPr>
          <p:spPr>
            <a:xfrm>
              <a:off x="3350916" y="5868795"/>
              <a:ext cx="3263311" cy="51473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ltLang="ja-JP" sz="2000" dirty="0"/>
            </a:p>
          </p:txBody>
        </p:sp>
        <p:sp>
          <p:nvSpPr>
            <p:cNvPr id="8" name="正方形/長方形 7"/>
            <p:cNvSpPr/>
            <p:nvPr/>
          </p:nvSpPr>
          <p:spPr>
            <a:xfrm>
              <a:off x="975495" y="4549097"/>
              <a:ext cx="5855688" cy="2037616"/>
            </a:xfrm>
            <a:prstGeom prst="rect">
              <a:avLst/>
            </a:prstGeom>
            <a:noFill/>
            <a:ln>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1149033" y="6122994"/>
              <a:ext cx="1893868" cy="400110"/>
            </a:xfrm>
            <a:prstGeom prst="rect">
              <a:avLst/>
            </a:prstGeom>
            <a:noFill/>
          </p:spPr>
          <p:txBody>
            <a:bodyPr wrap="none" rtlCol="0">
              <a:spAutoFit/>
            </a:bodyPr>
            <a:lstStyle/>
            <a:p>
              <a:r>
                <a:rPr kumimoji="1" lang="ja-JP" altLang="en-US" sz="2000" dirty="0" smtClean="0"/>
                <a:t>仮想化システム</a:t>
              </a:r>
              <a:endParaRPr kumimoji="1" lang="ja-JP" altLang="en-US" sz="2000" dirty="0"/>
            </a:p>
          </p:txBody>
        </p:sp>
        <p:pic>
          <p:nvPicPr>
            <p:cNvPr id="10" name="図 9" descr="l_04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2103140" y="4822244"/>
              <a:ext cx="772798" cy="772798"/>
            </a:xfrm>
            <a:prstGeom prst="rect">
              <a:avLst/>
            </a:prstGeom>
          </p:spPr>
        </p:pic>
        <p:pic>
          <p:nvPicPr>
            <p:cNvPr id="14" name="図 13" descr="l_098.png"/>
            <p:cNvPicPr>
              <a:picLocks noChangeAspect="1"/>
            </p:cNvPicPr>
            <p:nvPr/>
          </p:nvPicPr>
          <p:blipFill>
            <a:blip r:embed="rId4">
              <a:duotone>
                <a:prstClr val="black"/>
                <a:srgbClr val="808000">
                  <a:tint val="45000"/>
                  <a:satMod val="400000"/>
                </a:srgbClr>
              </a:duotone>
              <a:extLst>
                <a:ext uri="{28A0092B-C50C-407E-A947-70E740481C1C}">
                  <a14:useLocalDpi xmlns:a14="http://schemas.microsoft.com/office/drawing/2010/main" val="0"/>
                </a:ext>
              </a:extLst>
            </a:blip>
            <a:stretch>
              <a:fillRect/>
            </a:stretch>
          </p:blipFill>
          <p:spPr>
            <a:xfrm>
              <a:off x="7474598" y="5688021"/>
              <a:ext cx="661098" cy="661098"/>
            </a:xfrm>
            <a:prstGeom prst="rect">
              <a:avLst/>
            </a:prstGeom>
            <a:solidFill>
              <a:srgbClr val="868600"/>
            </a:solidFill>
          </p:spPr>
          <p:style>
            <a:lnRef idx="2">
              <a:schemeClr val="dk1"/>
            </a:lnRef>
            <a:fillRef idx="1">
              <a:schemeClr val="lt1"/>
            </a:fillRef>
            <a:effectRef idx="0">
              <a:schemeClr val="dk1"/>
            </a:effectRef>
            <a:fontRef idx="minor">
              <a:schemeClr val="dk1"/>
            </a:fontRef>
          </p:style>
        </p:pic>
        <p:cxnSp>
          <p:nvCxnSpPr>
            <p:cNvPr id="16" name="直線矢印コネクタ 15"/>
            <p:cNvCxnSpPr>
              <a:stCxn id="14" idx="1"/>
              <a:endCxn id="7" idx="3"/>
            </p:cNvCxnSpPr>
            <p:nvPr/>
          </p:nvCxnSpPr>
          <p:spPr>
            <a:xfrm flipH="1">
              <a:off x="6614227" y="6018570"/>
              <a:ext cx="860371" cy="107593"/>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7" name="直線矢印コネクタ 16"/>
            <p:cNvCxnSpPr>
              <a:stCxn id="10" idx="1"/>
              <a:endCxn id="5" idx="1"/>
            </p:cNvCxnSpPr>
            <p:nvPr/>
          </p:nvCxnSpPr>
          <p:spPr>
            <a:xfrm>
              <a:off x="2875938" y="5208643"/>
              <a:ext cx="468834" cy="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20" name="テキスト ボックス 19"/>
            <p:cNvSpPr txBox="1"/>
            <p:nvPr/>
          </p:nvSpPr>
          <p:spPr>
            <a:xfrm>
              <a:off x="7303526" y="4854700"/>
              <a:ext cx="1366881" cy="707886"/>
            </a:xfrm>
            <a:prstGeom prst="rect">
              <a:avLst/>
            </a:prstGeom>
            <a:noFill/>
          </p:spPr>
          <p:txBody>
            <a:bodyPr wrap="none" rtlCol="0">
              <a:spAutoFit/>
            </a:bodyPr>
            <a:lstStyle/>
            <a:p>
              <a:r>
                <a:rPr kumimoji="1" lang="ja-JP" altLang="en-US" sz="2000" dirty="0" smtClean="0"/>
                <a:t>信頼できる</a:t>
              </a:r>
              <a:endParaRPr kumimoji="1" lang="en-US" altLang="ja-JP" sz="2000" dirty="0" smtClean="0"/>
            </a:p>
            <a:p>
              <a:r>
                <a:rPr kumimoji="1" lang="ja-JP" altLang="en-US" sz="2000" dirty="0" smtClean="0"/>
                <a:t>管理者</a:t>
              </a:r>
              <a:endParaRPr kumimoji="1" lang="ja-JP" altLang="en-US" sz="2000" dirty="0"/>
            </a:p>
          </p:txBody>
        </p:sp>
        <p:sp>
          <p:nvSpPr>
            <p:cNvPr id="21" name="テキスト ボックス 20"/>
            <p:cNvSpPr txBox="1"/>
            <p:nvPr/>
          </p:nvSpPr>
          <p:spPr>
            <a:xfrm>
              <a:off x="1149033" y="4739517"/>
              <a:ext cx="954107" cy="707886"/>
            </a:xfrm>
            <a:prstGeom prst="rect">
              <a:avLst/>
            </a:prstGeom>
            <a:noFill/>
          </p:spPr>
          <p:txBody>
            <a:bodyPr wrap="none" rtlCol="0">
              <a:spAutoFit/>
            </a:bodyPr>
            <a:lstStyle/>
            <a:p>
              <a:r>
                <a:rPr kumimoji="1" lang="ja-JP" altLang="en-US" sz="2000" dirty="0" smtClean="0"/>
                <a:t>一般の</a:t>
              </a:r>
              <a:r>
                <a:rPr kumimoji="1" lang="en-US" altLang="ja-JP" sz="2000" dirty="0" smtClean="0"/>
                <a:t/>
              </a:r>
              <a:br>
                <a:rPr kumimoji="1" lang="en-US" altLang="ja-JP" sz="2000" dirty="0" smtClean="0"/>
              </a:br>
              <a:r>
                <a:rPr kumimoji="1" lang="ja-JP" altLang="en-US" sz="2000" dirty="0" smtClean="0"/>
                <a:t>管理者</a:t>
              </a:r>
              <a:endParaRPr kumimoji="1" lang="ja-JP" altLang="en-US" sz="2000" dirty="0"/>
            </a:p>
          </p:txBody>
        </p:sp>
        <p:sp>
          <p:nvSpPr>
            <p:cNvPr id="15" name="テキスト ボックス 14"/>
            <p:cNvSpPr txBox="1"/>
            <p:nvPr/>
          </p:nvSpPr>
          <p:spPr>
            <a:xfrm>
              <a:off x="5822611" y="5926514"/>
              <a:ext cx="524928" cy="400110"/>
            </a:xfrm>
            <a:prstGeom prst="rect">
              <a:avLst/>
            </a:prstGeom>
            <a:ln/>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sz="2000" dirty="0" smtClean="0"/>
                <a:t>IDS</a:t>
              </a:r>
              <a:endParaRPr kumimoji="1" lang="ja-JP" altLang="en-US" sz="2000" dirty="0"/>
            </a:p>
          </p:txBody>
        </p:sp>
        <p:sp>
          <p:nvSpPr>
            <p:cNvPr id="4" name="テキスト ボックス 3"/>
            <p:cNvSpPr txBox="1"/>
            <p:nvPr/>
          </p:nvSpPr>
          <p:spPr>
            <a:xfrm>
              <a:off x="3344772" y="5943675"/>
              <a:ext cx="1879842" cy="400110"/>
            </a:xfrm>
            <a:prstGeom prst="rect">
              <a:avLst/>
            </a:prstGeom>
            <a:noFill/>
          </p:spPr>
          <p:txBody>
            <a:bodyPr wrap="none" rtlCol="0">
              <a:spAutoFit/>
            </a:bodyPr>
            <a:lstStyle/>
            <a:p>
              <a:r>
                <a:rPr kumimoji="1" lang="ja-JP" altLang="en-US" sz="2000" dirty="0" smtClean="0"/>
                <a:t>ハイパーバイザ</a:t>
              </a:r>
              <a:endParaRPr kumimoji="1" lang="ja-JP" altLang="en-US" sz="2000" dirty="0"/>
            </a:p>
          </p:txBody>
        </p:sp>
      </p:grpSp>
      <p:sp>
        <p:nvSpPr>
          <p:cNvPr id="12" name="スライド番号プレースホルダー 11"/>
          <p:cNvSpPr>
            <a:spLocks noGrp="1"/>
          </p:cNvSpPr>
          <p:nvPr>
            <p:ph type="sldNum" sz="quarter" idx="12"/>
          </p:nvPr>
        </p:nvSpPr>
        <p:spPr/>
        <p:txBody>
          <a:bodyPr/>
          <a:lstStyle/>
          <a:p>
            <a:fld id="{1F3C7118-6B7F-5744-BB89-828D4E995862}" type="slidenum">
              <a:rPr kumimoji="1" lang="ja-JP" altLang="en-US" smtClean="0"/>
              <a:t>5</a:t>
            </a:fld>
            <a:endParaRPr kumimoji="1" lang="ja-JP" altLang="en-US"/>
          </a:p>
        </p:txBody>
      </p:sp>
      <p:cxnSp>
        <p:nvCxnSpPr>
          <p:cNvPr id="23" name="直線矢印コネクタ 22"/>
          <p:cNvCxnSpPr>
            <a:endCxn id="7" idx="1"/>
          </p:cNvCxnSpPr>
          <p:nvPr/>
        </p:nvCxnSpPr>
        <p:spPr>
          <a:xfrm>
            <a:off x="2725789" y="5208643"/>
            <a:ext cx="474978" cy="917520"/>
          </a:xfrm>
          <a:prstGeom prst="straightConnector1">
            <a:avLst/>
          </a:prstGeom>
          <a:ln>
            <a:solidFill>
              <a:srgbClr val="000000"/>
            </a:solidFill>
            <a:prstDash val="sysDash"/>
            <a:tailEnd type="arrow"/>
          </a:ln>
        </p:spPr>
        <p:style>
          <a:lnRef idx="2">
            <a:schemeClr val="accent1"/>
          </a:lnRef>
          <a:fillRef idx="0">
            <a:schemeClr val="accent1"/>
          </a:fillRef>
          <a:effectRef idx="1">
            <a:schemeClr val="accent1"/>
          </a:effectRef>
          <a:fontRef idx="minor">
            <a:schemeClr val="tx1"/>
          </a:fontRef>
        </p:style>
      </p:cxnSp>
      <p:sp>
        <p:nvSpPr>
          <p:cNvPr id="25" name="十字形 24"/>
          <p:cNvSpPr/>
          <p:nvPr/>
        </p:nvSpPr>
        <p:spPr>
          <a:xfrm rot="17208244">
            <a:off x="2629617" y="5386290"/>
            <a:ext cx="629240" cy="606421"/>
          </a:xfrm>
          <a:prstGeom prst="plus">
            <a:avLst>
              <a:gd name="adj" fmla="val 38206"/>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97574883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solidFill>
                  <a:srgbClr val="000000"/>
                </a:solidFill>
              </a:rPr>
              <a:t>提案：</a:t>
            </a:r>
            <a:r>
              <a:rPr lang="en-US" altLang="ja-JP" dirty="0" smtClean="0">
                <a:solidFill>
                  <a:srgbClr val="000000"/>
                </a:solidFill>
              </a:rPr>
              <a:t>V-Met</a:t>
            </a:r>
            <a:endParaRPr lang="ja-JP" altLang="en-US" dirty="0">
              <a:solidFill>
                <a:srgbClr val="000000"/>
              </a:solidFill>
            </a:endParaRPr>
          </a:p>
        </p:txBody>
      </p:sp>
      <p:sp>
        <p:nvSpPr>
          <p:cNvPr id="3" name="コンテンツ プレースホルダー 2"/>
          <p:cNvSpPr>
            <a:spLocks noGrp="1"/>
          </p:cNvSpPr>
          <p:nvPr>
            <p:ph idx="1"/>
          </p:nvPr>
        </p:nvSpPr>
        <p:spPr/>
        <p:txBody>
          <a:bodyPr/>
          <a:lstStyle/>
          <a:p>
            <a:r>
              <a:rPr lang="ja-JP" altLang="en-US" dirty="0" smtClean="0">
                <a:solidFill>
                  <a:srgbClr val="000000"/>
                </a:solidFill>
              </a:rPr>
              <a:t>仮想化</a:t>
            </a:r>
            <a:r>
              <a:rPr lang="ja-JP" altLang="en-US" dirty="0">
                <a:solidFill>
                  <a:srgbClr val="000000"/>
                </a:solidFill>
              </a:rPr>
              <a:t>システムの外側から</a:t>
            </a:r>
            <a:r>
              <a:rPr lang="en-US" altLang="ja-JP" dirty="0">
                <a:solidFill>
                  <a:srgbClr val="000000"/>
                </a:solidFill>
              </a:rPr>
              <a:t>VM</a:t>
            </a:r>
            <a:r>
              <a:rPr lang="ja-JP" altLang="en-US" dirty="0" smtClean="0">
                <a:solidFill>
                  <a:srgbClr val="000000"/>
                </a:solidFill>
              </a:rPr>
              <a:t>を監視</a:t>
            </a:r>
            <a:endParaRPr lang="en-US" altLang="ja-JP" dirty="0" smtClean="0">
              <a:solidFill>
                <a:srgbClr val="000000"/>
              </a:solidFill>
            </a:endParaRPr>
          </a:p>
          <a:p>
            <a:pPr lvl="1"/>
            <a:r>
              <a:rPr lang="ja-JP" altLang="en-US" dirty="0" smtClean="0">
                <a:solidFill>
                  <a:srgbClr val="000000"/>
                </a:solidFill>
              </a:rPr>
              <a:t>同一マシン上で安全に</a:t>
            </a:r>
            <a:r>
              <a:rPr lang="en-US" altLang="ja-JP" dirty="0" smtClean="0">
                <a:solidFill>
                  <a:srgbClr val="000000"/>
                </a:solidFill>
              </a:rPr>
              <a:t>IDS</a:t>
            </a:r>
            <a:r>
              <a:rPr lang="ja-JP" altLang="en-US" dirty="0" smtClean="0">
                <a:solidFill>
                  <a:srgbClr val="000000"/>
                </a:solidFill>
              </a:rPr>
              <a:t>をオフロード</a:t>
            </a:r>
            <a:endParaRPr lang="en-US" altLang="ja-JP" dirty="0">
              <a:solidFill>
                <a:srgbClr val="000000"/>
              </a:solidFill>
            </a:endParaRPr>
          </a:p>
          <a:p>
            <a:pPr lvl="1"/>
            <a:r>
              <a:rPr lang="ja-JP" altLang="en-US" dirty="0" smtClean="0">
                <a:solidFill>
                  <a:srgbClr val="000000"/>
                </a:solidFill>
              </a:rPr>
              <a:t>仮想化システム内の一般のクラウド管理者が</a:t>
            </a:r>
            <a:r>
              <a:rPr lang="en-US" altLang="ja-JP" dirty="0" smtClean="0">
                <a:solidFill>
                  <a:srgbClr val="000000"/>
                </a:solidFill>
              </a:rPr>
              <a:t>IDS</a:t>
            </a:r>
            <a:r>
              <a:rPr lang="ja-JP" altLang="en-US" dirty="0" smtClean="0">
                <a:solidFill>
                  <a:srgbClr val="000000"/>
                </a:solidFill>
              </a:rPr>
              <a:t>を攻撃するのは難しい</a:t>
            </a:r>
            <a:endParaRPr lang="en-US" altLang="ja-JP" dirty="0" smtClean="0">
              <a:solidFill>
                <a:srgbClr val="000000"/>
              </a:solidFill>
            </a:endParaRPr>
          </a:p>
          <a:p>
            <a:pPr lvl="1"/>
            <a:r>
              <a:rPr lang="ja-JP" altLang="en-US" dirty="0" smtClean="0">
                <a:solidFill>
                  <a:srgbClr val="000000"/>
                </a:solidFill>
              </a:rPr>
              <a:t>仮想化システム内では従来通りの管理が可能</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6</a:t>
            </a:fld>
            <a:endParaRPr kumimoji="1" lang="ja-JP" altLang="en-US"/>
          </a:p>
        </p:txBody>
      </p:sp>
      <p:grpSp>
        <p:nvGrpSpPr>
          <p:cNvPr id="47" name="図形グループ 46"/>
          <p:cNvGrpSpPr/>
          <p:nvPr/>
        </p:nvGrpSpPr>
        <p:grpSpPr>
          <a:xfrm>
            <a:off x="1093577" y="4252635"/>
            <a:ext cx="6811235" cy="2037616"/>
            <a:chOff x="518598" y="4252635"/>
            <a:chExt cx="6811235" cy="2037616"/>
          </a:xfrm>
        </p:grpSpPr>
        <p:sp>
          <p:nvSpPr>
            <p:cNvPr id="9" name="テキスト ボックス 8"/>
            <p:cNvSpPr txBox="1"/>
            <p:nvPr/>
          </p:nvSpPr>
          <p:spPr>
            <a:xfrm>
              <a:off x="6804905" y="5642321"/>
              <a:ext cx="524928" cy="400110"/>
            </a:xfrm>
            <a:prstGeom prst="rect">
              <a:avLst/>
            </a:prstGeom>
            <a:ln/>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sz="2000" dirty="0" smtClean="0"/>
                <a:t>IDS</a:t>
              </a:r>
              <a:endParaRPr kumimoji="1" lang="ja-JP" altLang="en-US" sz="2000" dirty="0"/>
            </a:p>
          </p:txBody>
        </p:sp>
        <p:grpSp>
          <p:nvGrpSpPr>
            <p:cNvPr id="40" name="図形グループ 39"/>
            <p:cNvGrpSpPr/>
            <p:nvPr/>
          </p:nvGrpSpPr>
          <p:grpSpPr>
            <a:xfrm>
              <a:off x="518598" y="4252635"/>
              <a:ext cx="5444232" cy="2037616"/>
              <a:chOff x="518598" y="4252635"/>
              <a:chExt cx="5444232" cy="2037616"/>
            </a:xfrm>
          </p:grpSpPr>
          <p:sp>
            <p:nvSpPr>
              <p:cNvPr id="11" name="テキスト ボックス 10"/>
              <p:cNvSpPr txBox="1"/>
              <p:nvPr/>
            </p:nvSpPr>
            <p:spPr>
              <a:xfrm>
                <a:off x="664210" y="5797035"/>
                <a:ext cx="1893868" cy="400110"/>
              </a:xfrm>
              <a:prstGeom prst="rect">
                <a:avLst/>
              </a:prstGeom>
              <a:noFill/>
            </p:spPr>
            <p:txBody>
              <a:bodyPr wrap="none" rtlCol="0">
                <a:spAutoFit/>
              </a:bodyPr>
              <a:lstStyle/>
              <a:p>
                <a:r>
                  <a:rPr lang="ja-JP" altLang="en-US" sz="2000" dirty="0">
                    <a:solidFill>
                      <a:srgbClr val="000000"/>
                    </a:solidFill>
                  </a:rPr>
                  <a:t>仮想化システム</a:t>
                </a:r>
                <a:endParaRPr kumimoji="1" lang="ja-JP" altLang="en-US" sz="2000" dirty="0">
                  <a:solidFill>
                    <a:srgbClr val="000000"/>
                  </a:solidFill>
                </a:endParaRPr>
              </a:p>
            </p:txBody>
          </p:sp>
          <p:grpSp>
            <p:nvGrpSpPr>
              <p:cNvPr id="25" name="図形グループ 24"/>
              <p:cNvGrpSpPr/>
              <p:nvPr/>
            </p:nvGrpSpPr>
            <p:grpSpPr>
              <a:xfrm>
                <a:off x="518598" y="4252635"/>
                <a:ext cx="5444232" cy="2037616"/>
                <a:chOff x="1066227" y="4549097"/>
                <a:chExt cx="5444232" cy="2037616"/>
              </a:xfrm>
            </p:grpSpPr>
            <p:sp>
              <p:nvSpPr>
                <p:cNvPr id="21" name="正方形/長方形 20"/>
                <p:cNvSpPr/>
                <p:nvPr/>
              </p:nvSpPr>
              <p:spPr>
                <a:xfrm>
                  <a:off x="3344772" y="4739517"/>
                  <a:ext cx="1374324" cy="93825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t>管理</a:t>
                  </a:r>
                  <a:r>
                    <a:rPr kumimoji="1" lang="en-US" altLang="ja-JP" sz="2000" dirty="0" smtClean="0"/>
                    <a:t>VM</a:t>
                  </a:r>
                  <a:endParaRPr kumimoji="1" lang="ja-JP" altLang="en-US" sz="2000" dirty="0"/>
                </a:p>
              </p:txBody>
            </p:sp>
            <p:sp>
              <p:nvSpPr>
                <p:cNvPr id="22" name="正方形/長方形 21"/>
                <p:cNvSpPr/>
                <p:nvPr/>
              </p:nvSpPr>
              <p:spPr>
                <a:xfrm>
                  <a:off x="4994713" y="4739517"/>
                  <a:ext cx="1335662" cy="93825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t>監視対象</a:t>
                  </a:r>
                  <a:r>
                    <a:rPr kumimoji="1" lang="en-US" altLang="ja-JP" sz="2000" dirty="0" smtClean="0"/>
                    <a:t>VM</a:t>
                  </a:r>
                  <a:endParaRPr kumimoji="1" lang="ja-JP" altLang="en-US" sz="2000" dirty="0"/>
                </a:p>
              </p:txBody>
            </p:sp>
            <p:sp>
              <p:nvSpPr>
                <p:cNvPr id="23" name="正方形/長方形 22"/>
                <p:cNvSpPr/>
                <p:nvPr/>
              </p:nvSpPr>
              <p:spPr>
                <a:xfrm>
                  <a:off x="3344772" y="5892192"/>
                  <a:ext cx="2966646" cy="46794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ja-JP" altLang="en-US" sz="2000" dirty="0" smtClean="0"/>
                    <a:t>ハイパーバイザ</a:t>
                  </a:r>
                  <a:endParaRPr kumimoji="1" lang="ja-JP" altLang="en-US" sz="2000" dirty="0"/>
                </a:p>
              </p:txBody>
            </p:sp>
            <p:sp>
              <p:nvSpPr>
                <p:cNvPr id="24" name="正方形/長方形 23"/>
                <p:cNvSpPr/>
                <p:nvPr/>
              </p:nvSpPr>
              <p:spPr>
                <a:xfrm>
                  <a:off x="1066227" y="4549097"/>
                  <a:ext cx="5444232" cy="2037616"/>
                </a:xfrm>
                <a:prstGeom prst="rect">
                  <a:avLst/>
                </a:prstGeom>
                <a:noFill/>
                <a:ln>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grpSp>
          <p:nvGrpSpPr>
            <p:cNvPr id="43" name="図形グループ 42"/>
            <p:cNvGrpSpPr/>
            <p:nvPr/>
          </p:nvGrpSpPr>
          <p:grpSpPr>
            <a:xfrm>
              <a:off x="664210" y="4412819"/>
              <a:ext cx="1619346" cy="858686"/>
              <a:chOff x="-6291119" y="936770"/>
              <a:chExt cx="1619346" cy="858686"/>
            </a:xfrm>
          </p:grpSpPr>
          <p:pic>
            <p:nvPicPr>
              <p:cNvPr id="26" name="図 25" descr="l_04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5399578" y="936770"/>
                <a:ext cx="727805" cy="858686"/>
              </a:xfrm>
              <a:prstGeom prst="rect">
                <a:avLst/>
              </a:prstGeom>
            </p:spPr>
          </p:pic>
          <p:sp>
            <p:nvSpPr>
              <p:cNvPr id="27" name="テキスト ボックス 26"/>
              <p:cNvSpPr txBox="1"/>
              <p:nvPr/>
            </p:nvSpPr>
            <p:spPr>
              <a:xfrm>
                <a:off x="-6291119" y="1041046"/>
                <a:ext cx="1102222" cy="707886"/>
              </a:xfrm>
              <a:prstGeom prst="rect">
                <a:avLst/>
              </a:prstGeom>
              <a:noFill/>
            </p:spPr>
            <p:txBody>
              <a:bodyPr wrap="square" rtlCol="0">
                <a:spAutoFit/>
              </a:bodyPr>
              <a:lstStyle/>
              <a:p>
                <a:r>
                  <a:rPr kumimoji="1" lang="ja-JP" altLang="en-US" sz="2000" dirty="0" smtClean="0"/>
                  <a:t>一般の</a:t>
                </a:r>
                <a:endParaRPr kumimoji="1" lang="en-US" altLang="ja-JP" sz="2000" dirty="0" smtClean="0"/>
              </a:p>
              <a:p>
                <a:r>
                  <a:rPr kumimoji="1" lang="ja-JP" altLang="en-US" sz="2000" dirty="0" smtClean="0"/>
                  <a:t>管理者</a:t>
                </a:r>
                <a:endParaRPr kumimoji="1" lang="ja-JP" altLang="en-US" sz="2000" dirty="0"/>
              </a:p>
            </p:txBody>
          </p:sp>
        </p:grpSp>
        <p:cxnSp>
          <p:nvCxnSpPr>
            <p:cNvPr id="30" name="直線矢印コネクタ 29"/>
            <p:cNvCxnSpPr>
              <a:stCxn id="26" idx="1"/>
              <a:endCxn id="21" idx="1"/>
            </p:cNvCxnSpPr>
            <p:nvPr/>
          </p:nvCxnSpPr>
          <p:spPr>
            <a:xfrm>
              <a:off x="2283556" y="4842162"/>
              <a:ext cx="513587" cy="70019"/>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38" name="直線矢印コネクタ 37"/>
            <p:cNvCxnSpPr>
              <a:stCxn id="9" idx="1"/>
              <a:endCxn id="22" idx="3"/>
            </p:cNvCxnSpPr>
            <p:nvPr/>
          </p:nvCxnSpPr>
          <p:spPr>
            <a:xfrm flipH="1" flipV="1">
              <a:off x="5782746" y="4912181"/>
              <a:ext cx="1022159" cy="930195"/>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29" name="直線矢印コネクタ 28"/>
            <p:cNvCxnSpPr>
              <a:stCxn id="26" idx="1"/>
              <a:endCxn id="23" idx="1"/>
            </p:cNvCxnSpPr>
            <p:nvPr/>
          </p:nvCxnSpPr>
          <p:spPr>
            <a:xfrm>
              <a:off x="2283556" y="4842162"/>
              <a:ext cx="513587" cy="987539"/>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889295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en-US" dirty="0" smtClean="0">
                <a:solidFill>
                  <a:srgbClr val="000000"/>
                </a:solidFill>
              </a:rPr>
              <a:t>ネストした仮想化の利用</a:t>
            </a:r>
            <a:endParaRPr kumimoji="1" lang="ja-JP" altLang="en-US" dirty="0">
              <a:solidFill>
                <a:srgbClr val="000000"/>
              </a:solidFill>
            </a:endParaRPr>
          </a:p>
        </p:txBody>
      </p:sp>
      <p:sp>
        <p:nvSpPr>
          <p:cNvPr id="3" name="コンテンツ プレースホルダー 2"/>
          <p:cNvSpPr>
            <a:spLocks noGrp="1"/>
          </p:cNvSpPr>
          <p:nvPr>
            <p:ph idx="1"/>
          </p:nvPr>
        </p:nvSpPr>
        <p:spPr>
          <a:xfrm>
            <a:off x="457200" y="1600201"/>
            <a:ext cx="8229600" cy="2062998"/>
          </a:xfrm>
        </p:spPr>
        <p:txBody>
          <a:bodyPr>
            <a:normAutofit/>
          </a:bodyPr>
          <a:lstStyle/>
          <a:p>
            <a:r>
              <a:rPr lang="ja-JP" altLang="en-US" dirty="0" smtClean="0">
                <a:solidFill>
                  <a:srgbClr val="000000"/>
                </a:solidFill>
              </a:rPr>
              <a:t>ホスト</a:t>
            </a:r>
            <a:r>
              <a:rPr kumimoji="1" lang="en-US" altLang="ja-JP" dirty="0" smtClean="0">
                <a:solidFill>
                  <a:srgbClr val="000000"/>
                </a:solidFill>
              </a:rPr>
              <a:t>VM</a:t>
            </a:r>
            <a:r>
              <a:rPr kumimoji="1" lang="ja-JP" altLang="en-US" dirty="0" smtClean="0">
                <a:solidFill>
                  <a:srgbClr val="000000"/>
                </a:solidFill>
              </a:rPr>
              <a:t>の中で仮想化システムを動作させる</a:t>
            </a:r>
            <a:endParaRPr kumimoji="1" lang="en-US" altLang="ja-JP" dirty="0" smtClean="0">
              <a:solidFill>
                <a:srgbClr val="000000"/>
              </a:solidFill>
            </a:endParaRPr>
          </a:p>
          <a:p>
            <a:pPr lvl="1"/>
            <a:r>
              <a:rPr lang="ja-JP" altLang="en-US" dirty="0" smtClean="0">
                <a:solidFill>
                  <a:srgbClr val="000000"/>
                </a:solidFill>
              </a:rPr>
              <a:t>仮想化システムは信頼できない一般の管理者が管理</a:t>
            </a:r>
            <a:endParaRPr lang="en-US" altLang="ja-JP" dirty="0" smtClean="0">
              <a:solidFill>
                <a:srgbClr val="000000"/>
              </a:solidFill>
            </a:endParaRPr>
          </a:p>
          <a:p>
            <a:pPr lvl="1"/>
            <a:r>
              <a:rPr kumimoji="1" lang="ja-JP" altLang="en-US" dirty="0" smtClean="0">
                <a:solidFill>
                  <a:srgbClr val="000000"/>
                </a:solidFill>
              </a:rPr>
              <a:t>仮想化システム以外は信頼できるクラウド管理者が管理</a:t>
            </a:r>
            <a:endParaRPr kumimoji="1" lang="en-US" altLang="ja-JP" dirty="0" smtClean="0">
              <a:solidFill>
                <a:srgbClr val="000000"/>
              </a:solidFill>
            </a:endParaRPr>
          </a:p>
          <a:p>
            <a:pPr marL="914400" lvl="1" indent="-457200">
              <a:defRPr/>
            </a:pPr>
            <a:r>
              <a:rPr kumimoji="1" lang="ja-JP" altLang="en-US" sz="2400" kern="1200" dirty="0" smtClean="0">
                <a:solidFill>
                  <a:srgbClr val="000000"/>
                </a:solidFill>
                <a:effectLst/>
                <a:latin typeface="+mn-lt"/>
                <a:ea typeface="+mn-ea"/>
                <a:cs typeface="+mn-cs"/>
              </a:rPr>
              <a:t>ホスト管理</a:t>
            </a:r>
            <a:r>
              <a:rPr kumimoji="1" lang="en-US" altLang="ja-JP" sz="2400" kern="1200" dirty="0" smtClean="0">
                <a:solidFill>
                  <a:srgbClr val="000000"/>
                </a:solidFill>
                <a:effectLst/>
                <a:latin typeface="+mn-lt"/>
                <a:ea typeface="+mn-ea"/>
                <a:cs typeface="+mn-cs"/>
              </a:rPr>
              <a:t>VM</a:t>
            </a:r>
            <a:r>
              <a:rPr kumimoji="1" lang="ja-JP" altLang="en-US" sz="2400" kern="1200" dirty="0" smtClean="0">
                <a:solidFill>
                  <a:srgbClr val="000000"/>
                </a:solidFill>
                <a:effectLst/>
                <a:latin typeface="+mn-lt"/>
                <a:ea typeface="+mn-ea"/>
                <a:cs typeface="+mn-cs"/>
              </a:rPr>
              <a:t>で</a:t>
            </a:r>
            <a:r>
              <a:rPr kumimoji="1" lang="en-US" altLang="ja-JP" sz="2400" kern="1200" dirty="0" smtClean="0">
                <a:solidFill>
                  <a:srgbClr val="000000"/>
                </a:solidFill>
                <a:effectLst/>
                <a:latin typeface="+mn-lt"/>
                <a:ea typeface="+mn-ea"/>
                <a:cs typeface="+mn-cs"/>
              </a:rPr>
              <a:t>IDS</a:t>
            </a:r>
            <a:r>
              <a:rPr kumimoji="1" lang="ja-JP" altLang="en-US" sz="2400" kern="1200" dirty="0" smtClean="0">
                <a:solidFill>
                  <a:srgbClr val="000000"/>
                </a:solidFill>
                <a:effectLst/>
                <a:latin typeface="+mn-lt"/>
                <a:ea typeface="+mn-ea"/>
                <a:cs typeface="+mn-cs"/>
              </a:rPr>
              <a:t>を動作させる</a:t>
            </a:r>
            <a:endParaRPr lang="ja-JP" altLang="en-US" sz="2400" dirty="0" smtClean="0">
              <a:solidFill>
                <a:srgbClr val="000000"/>
              </a:solidFill>
              <a:effectLst/>
            </a:endParaRPr>
          </a:p>
          <a:p>
            <a:pPr lvl="1"/>
            <a:endParaRPr kumimoji="1" lang="en-US" altLang="ja-JP" dirty="0" smtClean="0">
              <a:solidFill>
                <a:srgbClr val="000000"/>
              </a:solidFill>
            </a:endParaRPr>
          </a:p>
          <a:p>
            <a:pPr lvl="0"/>
            <a:endParaRPr kumimoji="1" lang="ja-JP" altLang="en-US" dirty="0">
              <a:solidFill>
                <a:srgbClr val="000000"/>
              </a:solidFill>
            </a:endParaRPr>
          </a:p>
        </p:txBody>
      </p:sp>
      <p:sp>
        <p:nvSpPr>
          <p:cNvPr id="32" name="テキスト ボックス 31"/>
          <p:cNvSpPr txBox="1"/>
          <p:nvPr/>
        </p:nvSpPr>
        <p:spPr>
          <a:xfrm>
            <a:off x="5920782" y="4695859"/>
            <a:ext cx="524928" cy="400110"/>
          </a:xfrm>
          <a:prstGeom prst="rect">
            <a:avLst/>
          </a:prstGeom>
          <a:ln/>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sz="2000" dirty="0" smtClean="0"/>
              <a:t>IDS</a:t>
            </a:r>
            <a:endParaRPr kumimoji="1" lang="ja-JP" altLang="en-US" sz="2000" dirty="0"/>
          </a:p>
        </p:txBody>
      </p:sp>
      <p:grpSp>
        <p:nvGrpSpPr>
          <p:cNvPr id="21" name="図形グループ 20"/>
          <p:cNvGrpSpPr/>
          <p:nvPr/>
        </p:nvGrpSpPr>
        <p:grpSpPr>
          <a:xfrm>
            <a:off x="935929" y="4348809"/>
            <a:ext cx="954107" cy="1401986"/>
            <a:chOff x="-1889958" y="4246045"/>
            <a:chExt cx="954107" cy="1401986"/>
          </a:xfrm>
        </p:grpSpPr>
        <p:sp>
          <p:nvSpPr>
            <p:cNvPr id="28" name="テキスト ボックス 27"/>
            <p:cNvSpPr txBox="1"/>
            <p:nvPr/>
          </p:nvSpPr>
          <p:spPr>
            <a:xfrm>
              <a:off x="-1889958" y="4940145"/>
              <a:ext cx="954107" cy="707886"/>
            </a:xfrm>
            <a:prstGeom prst="rect">
              <a:avLst/>
            </a:prstGeom>
            <a:noFill/>
          </p:spPr>
          <p:txBody>
            <a:bodyPr wrap="none" rtlCol="0">
              <a:spAutoFit/>
            </a:bodyPr>
            <a:lstStyle/>
            <a:p>
              <a:r>
                <a:rPr lang="ja-JP" altLang="en-US" sz="2000" dirty="0" smtClean="0"/>
                <a:t>一般の</a:t>
              </a:r>
              <a:endParaRPr lang="en-US" altLang="ja-JP" sz="2000" dirty="0" smtClean="0"/>
            </a:p>
            <a:p>
              <a:r>
                <a:rPr lang="ja-JP" altLang="en-US" sz="2000" dirty="0" smtClean="0"/>
                <a:t>管理者</a:t>
              </a:r>
              <a:endParaRPr kumimoji="1" lang="ja-JP" altLang="en-US" sz="2000" dirty="0"/>
            </a:p>
          </p:txBody>
        </p:sp>
        <p:pic>
          <p:nvPicPr>
            <p:cNvPr id="22" name="図 21" descr="l_04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1778211" y="4246045"/>
              <a:ext cx="694100" cy="694100"/>
            </a:xfrm>
            <a:prstGeom prst="rect">
              <a:avLst/>
            </a:prstGeom>
            <a:ln>
              <a:noFill/>
            </a:ln>
          </p:spPr>
          <p:style>
            <a:lnRef idx="2">
              <a:schemeClr val="dk1"/>
            </a:lnRef>
            <a:fillRef idx="1">
              <a:schemeClr val="lt1"/>
            </a:fillRef>
            <a:effectRef idx="0">
              <a:schemeClr val="dk1"/>
            </a:effectRef>
            <a:fontRef idx="minor">
              <a:schemeClr val="dk1"/>
            </a:fontRef>
          </p:style>
        </p:pic>
      </p:grpSp>
      <p:sp>
        <p:nvSpPr>
          <p:cNvPr id="49" name="正方形/長方形 48"/>
          <p:cNvSpPr/>
          <p:nvPr/>
        </p:nvSpPr>
        <p:spPr>
          <a:xfrm>
            <a:off x="3708400" y="4173565"/>
            <a:ext cx="1316705" cy="93825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ja-JP" altLang="en-US" sz="2000" dirty="0" smtClean="0"/>
              <a:t>ゲスト</a:t>
            </a:r>
            <a:r>
              <a:rPr kumimoji="1" lang="en-US" altLang="ja-JP" sz="2000" dirty="0" smtClean="0"/>
              <a:t>VM</a:t>
            </a:r>
            <a:endParaRPr kumimoji="1" lang="ja-JP" altLang="en-US" sz="2000" dirty="0"/>
          </a:p>
        </p:txBody>
      </p:sp>
      <p:sp>
        <p:nvSpPr>
          <p:cNvPr id="50" name="正方形/長方形 49"/>
          <p:cNvSpPr/>
          <p:nvPr/>
        </p:nvSpPr>
        <p:spPr>
          <a:xfrm>
            <a:off x="2070121" y="5228584"/>
            <a:ext cx="2966646" cy="46794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ja-JP" altLang="en-US" sz="2000" dirty="0" smtClean="0"/>
              <a:t>ゲスト・ハイパーバイザ</a:t>
            </a:r>
            <a:endParaRPr kumimoji="1" lang="ja-JP" altLang="en-US" sz="2000" dirty="0"/>
          </a:p>
        </p:txBody>
      </p:sp>
      <p:sp>
        <p:nvSpPr>
          <p:cNvPr id="51" name="正方形/長方形 50"/>
          <p:cNvSpPr/>
          <p:nvPr/>
        </p:nvSpPr>
        <p:spPr>
          <a:xfrm>
            <a:off x="675004" y="3867848"/>
            <a:ext cx="4560804" cy="2037616"/>
          </a:xfrm>
          <a:prstGeom prst="rect">
            <a:avLst/>
          </a:prstGeom>
          <a:noFill/>
          <a:ln>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19" name="図形グループ 18"/>
          <p:cNvGrpSpPr/>
          <p:nvPr/>
        </p:nvGrpSpPr>
        <p:grpSpPr>
          <a:xfrm>
            <a:off x="7546305" y="4895914"/>
            <a:ext cx="1465532" cy="1472775"/>
            <a:chOff x="299227" y="5223893"/>
            <a:chExt cx="1465532" cy="1472775"/>
          </a:xfrm>
        </p:grpSpPr>
        <p:pic>
          <p:nvPicPr>
            <p:cNvPr id="43" name="図 42" descr="l_098.png"/>
            <p:cNvPicPr>
              <a:picLocks noChangeAspect="1"/>
            </p:cNvPicPr>
            <p:nvPr/>
          </p:nvPicPr>
          <p:blipFill>
            <a:blip r:embed="rId4">
              <a:duotone>
                <a:prstClr val="black"/>
                <a:srgbClr val="808000">
                  <a:tint val="45000"/>
                  <a:satMod val="400000"/>
                </a:srgbClr>
              </a:duotone>
              <a:extLst>
                <a:ext uri="{28A0092B-C50C-407E-A947-70E740481C1C}">
                  <a14:useLocalDpi xmlns:a14="http://schemas.microsoft.com/office/drawing/2010/main" val="0"/>
                </a:ext>
              </a:extLst>
            </a:blip>
            <a:stretch>
              <a:fillRect/>
            </a:stretch>
          </p:blipFill>
          <p:spPr>
            <a:xfrm>
              <a:off x="600535" y="5223893"/>
              <a:ext cx="661098" cy="661098"/>
            </a:xfrm>
            <a:prstGeom prst="rect">
              <a:avLst/>
            </a:prstGeom>
            <a:solidFill>
              <a:srgbClr val="868600"/>
            </a:solidFill>
          </p:spPr>
          <p:style>
            <a:lnRef idx="2">
              <a:schemeClr val="dk1"/>
            </a:lnRef>
            <a:fillRef idx="1">
              <a:schemeClr val="lt1"/>
            </a:fillRef>
            <a:effectRef idx="0">
              <a:schemeClr val="dk1"/>
            </a:effectRef>
            <a:fontRef idx="minor">
              <a:schemeClr val="dk1"/>
            </a:fontRef>
          </p:style>
        </p:pic>
        <p:sp>
          <p:nvSpPr>
            <p:cNvPr id="44" name="テキスト ボックス 43"/>
            <p:cNvSpPr txBox="1"/>
            <p:nvPr/>
          </p:nvSpPr>
          <p:spPr>
            <a:xfrm>
              <a:off x="299227" y="5988782"/>
              <a:ext cx="1465532" cy="707886"/>
            </a:xfrm>
            <a:prstGeom prst="rect">
              <a:avLst/>
            </a:prstGeom>
            <a:noFill/>
          </p:spPr>
          <p:txBody>
            <a:bodyPr wrap="square" rtlCol="0">
              <a:spAutoFit/>
            </a:bodyPr>
            <a:lstStyle/>
            <a:p>
              <a:r>
                <a:rPr kumimoji="1" lang="ja-JP" altLang="en-US" sz="2000" dirty="0" smtClean="0"/>
                <a:t>信頼できる</a:t>
              </a:r>
              <a:endParaRPr kumimoji="1" lang="en-US" altLang="ja-JP" sz="2000" dirty="0" smtClean="0"/>
            </a:p>
            <a:p>
              <a:r>
                <a:rPr kumimoji="1" lang="ja-JP" altLang="en-US" sz="2000" dirty="0" smtClean="0"/>
                <a:t>管理者</a:t>
              </a:r>
              <a:endParaRPr kumimoji="1" lang="ja-JP" altLang="en-US" sz="2000" dirty="0"/>
            </a:p>
          </p:txBody>
        </p:sp>
      </p:grpSp>
      <p:grpSp>
        <p:nvGrpSpPr>
          <p:cNvPr id="5" name="図形グループ 4"/>
          <p:cNvGrpSpPr/>
          <p:nvPr/>
        </p:nvGrpSpPr>
        <p:grpSpPr>
          <a:xfrm>
            <a:off x="5301719" y="3467738"/>
            <a:ext cx="1696623" cy="2439523"/>
            <a:chOff x="2793699" y="3627720"/>
            <a:chExt cx="1696623" cy="2439523"/>
          </a:xfrm>
        </p:grpSpPr>
        <p:sp>
          <p:nvSpPr>
            <p:cNvPr id="52" name="正方形/長方形 51"/>
            <p:cNvSpPr/>
            <p:nvPr/>
          </p:nvSpPr>
          <p:spPr>
            <a:xfrm>
              <a:off x="2847239" y="4029627"/>
              <a:ext cx="1625443" cy="2037616"/>
            </a:xfrm>
            <a:prstGeom prst="rect">
              <a:avLst/>
            </a:prstGeom>
            <a:noFill/>
            <a:ln>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2793699" y="3627720"/>
              <a:ext cx="1696623" cy="400110"/>
            </a:xfrm>
            <a:prstGeom prst="rect">
              <a:avLst/>
            </a:prstGeom>
            <a:noFill/>
          </p:spPr>
          <p:txBody>
            <a:bodyPr wrap="none" rtlCol="0">
              <a:spAutoFit/>
            </a:bodyPr>
            <a:lstStyle/>
            <a:p>
              <a:r>
                <a:rPr kumimoji="1" lang="ja-JP" altLang="en-US" sz="2000" dirty="0" smtClean="0"/>
                <a:t>ホスト管理</a:t>
              </a:r>
              <a:r>
                <a:rPr kumimoji="1" lang="en-US" altLang="ja-JP" sz="2000" dirty="0" smtClean="0"/>
                <a:t>VM</a:t>
              </a:r>
              <a:endParaRPr kumimoji="1" lang="ja-JP" altLang="en-US" sz="2000" dirty="0"/>
            </a:p>
          </p:txBody>
        </p:sp>
      </p:grpSp>
      <p:cxnSp>
        <p:nvCxnSpPr>
          <p:cNvPr id="9" name="直線矢印コネクタ 8"/>
          <p:cNvCxnSpPr>
            <a:stCxn id="32" idx="1"/>
            <a:endCxn id="49" idx="3"/>
          </p:cNvCxnSpPr>
          <p:nvPr/>
        </p:nvCxnSpPr>
        <p:spPr>
          <a:xfrm flipH="1" flipV="1">
            <a:off x="5025105" y="4642691"/>
            <a:ext cx="895677" cy="253223"/>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54" name="正方形/長方形 53"/>
          <p:cNvSpPr/>
          <p:nvPr/>
        </p:nvSpPr>
        <p:spPr>
          <a:xfrm>
            <a:off x="675004" y="6092840"/>
            <a:ext cx="6323338" cy="49474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2000" dirty="0" smtClean="0"/>
              <a:t>ホスト・ハイパーバイザ</a:t>
            </a:r>
            <a:endParaRPr kumimoji="1" lang="ja-JP" altLang="en-US" sz="2000" dirty="0"/>
          </a:p>
        </p:txBody>
      </p:sp>
      <p:cxnSp>
        <p:nvCxnSpPr>
          <p:cNvPr id="15" name="直線コネクタ 14"/>
          <p:cNvCxnSpPr>
            <a:stCxn id="43" idx="1"/>
            <a:endCxn id="52" idx="3"/>
          </p:cNvCxnSpPr>
          <p:nvPr/>
        </p:nvCxnSpPr>
        <p:spPr>
          <a:xfrm flipH="1" flipV="1">
            <a:off x="6980702" y="4888453"/>
            <a:ext cx="866911" cy="33801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8" name="直線コネクタ 17"/>
          <p:cNvCxnSpPr>
            <a:stCxn id="43" idx="1"/>
            <a:endCxn id="54" idx="3"/>
          </p:cNvCxnSpPr>
          <p:nvPr/>
        </p:nvCxnSpPr>
        <p:spPr>
          <a:xfrm flipH="1">
            <a:off x="6998342" y="5226463"/>
            <a:ext cx="849271" cy="1113747"/>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55" name="テキスト ボックス 54"/>
          <p:cNvSpPr txBox="1"/>
          <p:nvPr/>
        </p:nvSpPr>
        <p:spPr>
          <a:xfrm>
            <a:off x="3037111" y="3445445"/>
            <a:ext cx="1183662" cy="400110"/>
          </a:xfrm>
          <a:prstGeom prst="rect">
            <a:avLst/>
          </a:prstGeom>
          <a:noFill/>
        </p:spPr>
        <p:txBody>
          <a:bodyPr wrap="none" rtlCol="0">
            <a:spAutoFit/>
          </a:bodyPr>
          <a:lstStyle/>
          <a:p>
            <a:r>
              <a:rPr kumimoji="1" lang="ja-JP" altLang="en-US" sz="2000" dirty="0" smtClean="0"/>
              <a:t>ホスト</a:t>
            </a:r>
            <a:r>
              <a:rPr kumimoji="1" lang="en-US" altLang="ja-JP" sz="2000" dirty="0" smtClean="0"/>
              <a:t>VM</a:t>
            </a:r>
            <a:endParaRPr kumimoji="1" lang="ja-JP" altLang="en-US" sz="2000" dirty="0"/>
          </a:p>
        </p:txBody>
      </p:sp>
      <p:sp>
        <p:nvSpPr>
          <p:cNvPr id="26" name="正方形/長方形 25"/>
          <p:cNvSpPr/>
          <p:nvPr/>
        </p:nvSpPr>
        <p:spPr>
          <a:xfrm>
            <a:off x="2070121" y="4173565"/>
            <a:ext cx="1316705" cy="93825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ja-JP" altLang="en-US" sz="2000" dirty="0" smtClean="0"/>
              <a:t>ゲスト</a:t>
            </a:r>
            <a:r>
              <a:rPr lang="en-US" altLang="ja-JP" sz="2000" dirty="0" smtClean="0"/>
              <a:t/>
            </a:r>
            <a:br>
              <a:rPr lang="en-US" altLang="ja-JP" sz="2000" dirty="0" smtClean="0"/>
            </a:br>
            <a:r>
              <a:rPr lang="ja-JP" altLang="en-US" sz="2000" dirty="0" smtClean="0"/>
              <a:t>管理</a:t>
            </a:r>
            <a:r>
              <a:rPr kumimoji="1" lang="en-US" altLang="ja-JP" sz="2000" dirty="0" smtClean="0"/>
              <a:t>VM</a:t>
            </a:r>
            <a:endParaRPr kumimoji="1" lang="ja-JP" altLang="en-US" sz="2000" dirty="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7</a:t>
            </a:fld>
            <a:endParaRPr kumimoji="1" lang="ja-JP" altLang="en-US"/>
          </a:p>
        </p:txBody>
      </p:sp>
    </p:spTree>
    <p:extLst>
      <p:ext uri="{BB962C8B-B14F-4D97-AF65-F5344CB8AC3E}">
        <p14:creationId xmlns:p14="http://schemas.microsoft.com/office/powerpoint/2010/main" val="364040184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solidFill>
                  <a:srgbClr val="000000"/>
                </a:solidFill>
              </a:rPr>
              <a:t>V-Met</a:t>
            </a:r>
            <a:r>
              <a:rPr kumimoji="1" lang="ja-JP" altLang="en-US" dirty="0" smtClean="0">
                <a:solidFill>
                  <a:srgbClr val="000000"/>
                </a:solidFill>
              </a:rPr>
              <a:t>におけるメモリ監視</a:t>
            </a:r>
            <a:endParaRPr kumimoji="1" lang="ja-JP" altLang="en-US" dirty="0">
              <a:solidFill>
                <a:srgbClr val="000000"/>
              </a:solidFill>
            </a:endParaRPr>
          </a:p>
        </p:txBody>
      </p:sp>
      <p:sp>
        <p:nvSpPr>
          <p:cNvPr id="3" name="コンテンツ プレースホルダー 2"/>
          <p:cNvSpPr>
            <a:spLocks noGrp="1"/>
          </p:cNvSpPr>
          <p:nvPr>
            <p:ph idx="1"/>
          </p:nvPr>
        </p:nvSpPr>
        <p:spPr/>
        <p:txBody>
          <a:bodyPr/>
          <a:lstStyle/>
          <a:p>
            <a:r>
              <a:rPr lang="en-US" altLang="ja-JP" dirty="0" smtClean="0">
                <a:solidFill>
                  <a:srgbClr val="000000"/>
                </a:solidFill>
              </a:rPr>
              <a:t>IDS</a:t>
            </a:r>
            <a:r>
              <a:rPr lang="ja-JP" altLang="en-US" dirty="0" smtClean="0">
                <a:solidFill>
                  <a:srgbClr val="000000"/>
                </a:solidFill>
              </a:rPr>
              <a:t>はホスト物理アドレスを用いてゲスト</a:t>
            </a:r>
            <a:r>
              <a:rPr lang="en-US" altLang="ja-JP" dirty="0" smtClean="0">
                <a:solidFill>
                  <a:srgbClr val="000000"/>
                </a:solidFill>
              </a:rPr>
              <a:t>VM</a:t>
            </a:r>
            <a:r>
              <a:rPr lang="ja-JP" altLang="en-US" dirty="0" smtClean="0">
                <a:solidFill>
                  <a:srgbClr val="000000"/>
                </a:solidFill>
              </a:rPr>
              <a:t>を監視</a:t>
            </a:r>
            <a:endParaRPr kumimoji="1" lang="en-US" altLang="ja-JP" dirty="0" smtClean="0">
              <a:solidFill>
                <a:srgbClr val="000000"/>
              </a:solidFill>
            </a:endParaRPr>
          </a:p>
          <a:p>
            <a:pPr lvl="1"/>
            <a:r>
              <a:rPr lang="ja-JP" altLang="en-US" dirty="0" smtClean="0">
                <a:solidFill>
                  <a:srgbClr val="000000"/>
                </a:solidFill>
              </a:rPr>
              <a:t>しかし、</a:t>
            </a:r>
            <a:r>
              <a:rPr kumimoji="1" lang="ja-JP" altLang="en-US" dirty="0" smtClean="0">
                <a:solidFill>
                  <a:srgbClr val="000000"/>
                </a:solidFill>
              </a:rPr>
              <a:t>監視対象データの仮想アドレス</a:t>
            </a:r>
            <a:r>
              <a:rPr lang="ja-JP" altLang="en-US" dirty="0" smtClean="0">
                <a:solidFill>
                  <a:srgbClr val="000000"/>
                </a:solidFill>
              </a:rPr>
              <a:t>しか分からない</a:t>
            </a:r>
            <a:endParaRPr kumimoji="1" lang="en-US" altLang="ja-JP" dirty="0" smtClean="0">
              <a:solidFill>
                <a:srgbClr val="000000"/>
              </a:solidFill>
            </a:endParaRPr>
          </a:p>
          <a:p>
            <a:pPr lvl="1"/>
            <a:r>
              <a:rPr kumimoji="1" lang="ja-JP" altLang="en-US" dirty="0" smtClean="0">
                <a:solidFill>
                  <a:srgbClr val="000000"/>
                </a:solidFill>
              </a:rPr>
              <a:t>仮想アドレスを</a:t>
            </a:r>
            <a:r>
              <a:rPr lang="ja-JP" altLang="en-US" dirty="0" smtClean="0">
                <a:solidFill>
                  <a:srgbClr val="000000"/>
                </a:solidFill>
              </a:rPr>
              <a:t>まず</a:t>
            </a:r>
            <a:r>
              <a:rPr kumimoji="1" lang="ja-JP" altLang="en-US" dirty="0" smtClean="0">
                <a:solidFill>
                  <a:srgbClr val="000000"/>
                </a:solidFill>
              </a:rPr>
              <a:t>ゲスト物理アドレスに変換</a:t>
            </a:r>
            <a:endParaRPr kumimoji="1" lang="en-US" altLang="ja-JP" dirty="0" smtClean="0">
              <a:solidFill>
                <a:srgbClr val="000000"/>
              </a:solidFill>
            </a:endParaRPr>
          </a:p>
          <a:p>
            <a:pPr lvl="2"/>
            <a:r>
              <a:rPr lang="ja-JP" altLang="en-US" dirty="0" smtClean="0">
                <a:solidFill>
                  <a:srgbClr val="000000"/>
                </a:solidFill>
              </a:rPr>
              <a:t>ゲスト</a:t>
            </a:r>
            <a:r>
              <a:rPr lang="en-US" altLang="ja-JP" dirty="0" smtClean="0">
                <a:solidFill>
                  <a:srgbClr val="000000"/>
                </a:solidFill>
              </a:rPr>
              <a:t>VM</a:t>
            </a:r>
            <a:r>
              <a:rPr lang="ja-JP" altLang="en-US" dirty="0" smtClean="0">
                <a:solidFill>
                  <a:srgbClr val="000000"/>
                </a:solidFill>
              </a:rPr>
              <a:t>内のページテーブルを検索</a:t>
            </a:r>
            <a:endParaRPr kumimoji="1" lang="en-US" altLang="ja-JP" dirty="0" smtClean="0">
              <a:solidFill>
                <a:srgbClr val="000000"/>
              </a:solidFill>
            </a:endParaRPr>
          </a:p>
          <a:p>
            <a:pPr lvl="1"/>
            <a:r>
              <a:rPr kumimoji="1" lang="ja-JP" altLang="en-US" dirty="0" smtClean="0">
                <a:solidFill>
                  <a:srgbClr val="000000"/>
                </a:solidFill>
              </a:rPr>
              <a:t>ゲスト物理アドレスをホスト物理アドレスに変換</a:t>
            </a:r>
            <a:endParaRPr kumimoji="1" lang="en-US" altLang="ja-JP" dirty="0" smtClean="0">
              <a:solidFill>
                <a:srgbClr val="000000"/>
              </a:solidFill>
            </a:endParaRPr>
          </a:p>
          <a:p>
            <a:pPr lvl="2"/>
            <a:r>
              <a:rPr kumimoji="1" lang="ja-JP" altLang="en-US" dirty="0" smtClean="0">
                <a:solidFill>
                  <a:srgbClr val="000000"/>
                </a:solidFill>
              </a:rPr>
              <a:t>ゲスト・ハイパーバイザ内の拡張ページテーブルを検索</a:t>
            </a:r>
            <a:endParaRPr kumimoji="1" lang="ja-JP" altLang="en-US" dirty="0">
              <a:solidFill>
                <a:srgbClr val="000000"/>
              </a:solidFill>
            </a:endParaRPr>
          </a:p>
        </p:txBody>
      </p:sp>
      <p:sp>
        <p:nvSpPr>
          <p:cNvPr id="11" name="正方形/長方形 10"/>
          <p:cNvSpPr/>
          <p:nvPr/>
        </p:nvSpPr>
        <p:spPr>
          <a:xfrm>
            <a:off x="1279273" y="4598383"/>
            <a:ext cx="578941" cy="1394382"/>
          </a:xfrm>
          <a:prstGeom prst="rect">
            <a:avLst/>
          </a:prstGeom>
          <a:solidFill>
            <a:srgbClr val="FFFFFF"/>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887087" y="6008785"/>
            <a:ext cx="1323612" cy="646331"/>
          </a:xfrm>
          <a:prstGeom prst="rect">
            <a:avLst/>
          </a:prstGeom>
          <a:noFill/>
        </p:spPr>
        <p:txBody>
          <a:bodyPr wrap="none" rtlCol="0">
            <a:spAutoFit/>
          </a:bodyPr>
          <a:lstStyle/>
          <a:p>
            <a:pPr algn="ctr"/>
            <a:r>
              <a:rPr kumimoji="1" lang="ja-JP" altLang="en-US" dirty="0" smtClean="0"/>
              <a:t>ゲスト</a:t>
            </a:r>
            <a:r>
              <a:rPr kumimoji="1" lang="en-US" altLang="ja-JP" dirty="0" smtClean="0"/>
              <a:t>VM</a:t>
            </a:r>
            <a:r>
              <a:rPr kumimoji="1" lang="ja-JP" altLang="en-US" dirty="0" smtClean="0"/>
              <a:t>の</a:t>
            </a:r>
            <a:endParaRPr kumimoji="1" lang="en-US" altLang="ja-JP" dirty="0" smtClean="0"/>
          </a:p>
          <a:p>
            <a:pPr algn="ctr"/>
            <a:r>
              <a:rPr kumimoji="1" lang="ja-JP" altLang="en-US" dirty="0" smtClean="0"/>
              <a:t>仮想メモリ</a:t>
            </a:r>
            <a:endParaRPr kumimoji="1" lang="ja-JP" altLang="en-US" dirty="0"/>
          </a:p>
        </p:txBody>
      </p:sp>
      <p:sp>
        <p:nvSpPr>
          <p:cNvPr id="22" name="正方形/長方形 21"/>
          <p:cNvSpPr/>
          <p:nvPr/>
        </p:nvSpPr>
        <p:spPr>
          <a:xfrm>
            <a:off x="4017633" y="4585989"/>
            <a:ext cx="578941" cy="1406776"/>
          </a:xfrm>
          <a:prstGeom prst="rect">
            <a:avLst/>
          </a:prstGeom>
          <a:solidFill>
            <a:srgbClr val="FFFFFF"/>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3681471" y="5987125"/>
            <a:ext cx="1323612" cy="646331"/>
          </a:xfrm>
          <a:prstGeom prst="rect">
            <a:avLst/>
          </a:prstGeom>
          <a:noFill/>
        </p:spPr>
        <p:txBody>
          <a:bodyPr wrap="none" rtlCol="0">
            <a:spAutoFit/>
          </a:bodyPr>
          <a:lstStyle/>
          <a:p>
            <a:pPr algn="ctr"/>
            <a:r>
              <a:rPr kumimoji="1" lang="ja-JP" altLang="en-US" dirty="0" smtClean="0"/>
              <a:t>ゲスト</a:t>
            </a:r>
            <a:r>
              <a:rPr kumimoji="1" lang="en-US" altLang="ja-JP" dirty="0" smtClean="0"/>
              <a:t>VM</a:t>
            </a:r>
            <a:r>
              <a:rPr kumimoji="1" lang="ja-JP" altLang="en-US" dirty="0" smtClean="0"/>
              <a:t>の</a:t>
            </a:r>
            <a:r>
              <a:rPr kumimoji="1" lang="en-US" altLang="ja-JP" dirty="0" smtClean="0"/>
              <a:t/>
            </a:r>
            <a:br>
              <a:rPr kumimoji="1" lang="en-US" altLang="ja-JP" dirty="0" smtClean="0"/>
            </a:br>
            <a:r>
              <a:rPr kumimoji="1" lang="ja-JP" altLang="en-US" dirty="0" smtClean="0"/>
              <a:t>物理メモリ</a:t>
            </a:r>
            <a:endParaRPr kumimoji="1" lang="ja-JP" altLang="en-US" dirty="0"/>
          </a:p>
        </p:txBody>
      </p:sp>
      <p:sp>
        <p:nvSpPr>
          <p:cNvPr id="27" name="正方形/長方形 26"/>
          <p:cNvSpPr/>
          <p:nvPr/>
        </p:nvSpPr>
        <p:spPr>
          <a:xfrm>
            <a:off x="6887920" y="4585989"/>
            <a:ext cx="578941" cy="1406776"/>
          </a:xfrm>
          <a:prstGeom prst="rect">
            <a:avLst/>
          </a:prstGeom>
          <a:solidFill>
            <a:srgbClr val="FFFFFF"/>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6542422" y="6008785"/>
            <a:ext cx="1314595" cy="646331"/>
          </a:xfrm>
          <a:prstGeom prst="rect">
            <a:avLst/>
          </a:prstGeom>
          <a:noFill/>
        </p:spPr>
        <p:txBody>
          <a:bodyPr wrap="none" rtlCol="0">
            <a:spAutoFit/>
          </a:bodyPr>
          <a:lstStyle/>
          <a:p>
            <a:pPr algn="ctr"/>
            <a:r>
              <a:rPr kumimoji="1" lang="ja-JP" altLang="en-US" dirty="0" smtClean="0"/>
              <a:t>ホスト</a:t>
            </a:r>
            <a:r>
              <a:rPr kumimoji="1" lang="en-US" altLang="ja-JP" dirty="0" smtClean="0"/>
              <a:t>VM</a:t>
            </a:r>
            <a:r>
              <a:rPr kumimoji="1" lang="ja-JP" altLang="en-US" dirty="0" smtClean="0"/>
              <a:t>の</a:t>
            </a:r>
            <a:r>
              <a:rPr kumimoji="1" lang="en-US" altLang="ja-JP" dirty="0" smtClean="0"/>
              <a:t/>
            </a:r>
            <a:br>
              <a:rPr kumimoji="1" lang="en-US" altLang="ja-JP" dirty="0" smtClean="0"/>
            </a:br>
            <a:r>
              <a:rPr kumimoji="1" lang="ja-JP" altLang="en-US" dirty="0" smtClean="0"/>
              <a:t>物理メモリ</a:t>
            </a:r>
            <a:endParaRPr kumimoji="1" lang="ja-JP" altLang="en-US" dirty="0"/>
          </a:p>
        </p:txBody>
      </p:sp>
      <p:sp>
        <p:nvSpPr>
          <p:cNvPr id="15" name="正方形/長方形 14"/>
          <p:cNvSpPr/>
          <p:nvPr/>
        </p:nvSpPr>
        <p:spPr>
          <a:xfrm>
            <a:off x="2315764" y="5354878"/>
            <a:ext cx="1058162" cy="896501"/>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smtClean="0">
                <a:solidFill>
                  <a:srgbClr val="000000"/>
                </a:solidFill>
              </a:rPr>
              <a:t>ページテーブル</a:t>
            </a:r>
            <a:endParaRPr kumimoji="1" lang="ja-JP" altLang="en-US" dirty="0">
              <a:solidFill>
                <a:srgbClr val="000000"/>
              </a:solidFill>
            </a:endParaRPr>
          </a:p>
        </p:txBody>
      </p:sp>
      <p:sp>
        <p:nvSpPr>
          <p:cNvPr id="30" name="正方形/長方形 29"/>
          <p:cNvSpPr/>
          <p:nvPr/>
        </p:nvSpPr>
        <p:spPr>
          <a:xfrm>
            <a:off x="5196755" y="5370234"/>
            <a:ext cx="1058162" cy="896501"/>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solidFill>
                  <a:srgbClr val="000000"/>
                </a:solidFill>
              </a:rPr>
              <a:t>拡張</a:t>
            </a:r>
            <a:endParaRPr lang="en-US" altLang="ja-JP" dirty="0" smtClean="0">
              <a:solidFill>
                <a:srgbClr val="000000"/>
              </a:solidFill>
            </a:endParaRPr>
          </a:p>
          <a:p>
            <a:pPr algn="ctr"/>
            <a:r>
              <a:rPr lang="ja-JP" altLang="en-US" dirty="0" smtClean="0">
                <a:solidFill>
                  <a:srgbClr val="000000"/>
                </a:solidFill>
              </a:rPr>
              <a:t>ページテーブル</a:t>
            </a:r>
            <a:endParaRPr kumimoji="1" lang="ja-JP" altLang="en-US" dirty="0">
              <a:solidFill>
                <a:srgbClr val="000000"/>
              </a:solidFill>
            </a:endParaRPr>
          </a:p>
        </p:txBody>
      </p:sp>
      <p:sp>
        <p:nvSpPr>
          <p:cNvPr id="18" name="正方形/長方形 17"/>
          <p:cNvSpPr/>
          <p:nvPr/>
        </p:nvSpPr>
        <p:spPr>
          <a:xfrm>
            <a:off x="1279273" y="4981264"/>
            <a:ext cx="578941" cy="14941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19" name="テキスト ボックス 18"/>
          <p:cNvSpPr txBox="1"/>
          <p:nvPr/>
        </p:nvSpPr>
        <p:spPr>
          <a:xfrm>
            <a:off x="319154" y="4693554"/>
            <a:ext cx="960119" cy="646331"/>
          </a:xfrm>
          <a:prstGeom prst="rect">
            <a:avLst/>
          </a:prstGeom>
          <a:noFill/>
        </p:spPr>
        <p:txBody>
          <a:bodyPr wrap="none" rtlCol="0">
            <a:spAutoFit/>
          </a:bodyPr>
          <a:lstStyle/>
          <a:p>
            <a:pPr algn="ctr"/>
            <a:r>
              <a:rPr lang="ja-JP" altLang="en-US" dirty="0" smtClean="0"/>
              <a:t>仮想</a:t>
            </a:r>
            <a:endParaRPr lang="en-US" altLang="ja-JP" dirty="0" smtClean="0"/>
          </a:p>
          <a:p>
            <a:pPr algn="ctr"/>
            <a:r>
              <a:rPr kumimoji="1" lang="ja-JP" altLang="en-US" dirty="0" smtClean="0"/>
              <a:t>アドレス</a:t>
            </a:r>
            <a:endParaRPr kumimoji="1" lang="en-US" altLang="ja-JP" dirty="0" smtClean="0"/>
          </a:p>
        </p:txBody>
      </p:sp>
      <p:sp>
        <p:nvSpPr>
          <p:cNvPr id="31" name="正方形/長方形 30"/>
          <p:cNvSpPr/>
          <p:nvPr/>
        </p:nvSpPr>
        <p:spPr>
          <a:xfrm>
            <a:off x="4017633" y="4889736"/>
            <a:ext cx="578941" cy="14941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32" name="正方形/長方形 31"/>
          <p:cNvSpPr/>
          <p:nvPr/>
        </p:nvSpPr>
        <p:spPr>
          <a:xfrm>
            <a:off x="6887920" y="5205461"/>
            <a:ext cx="578941" cy="14941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cxnSp>
        <p:nvCxnSpPr>
          <p:cNvPr id="33" name="直線矢印コネクタ 32"/>
          <p:cNvCxnSpPr/>
          <p:nvPr/>
        </p:nvCxnSpPr>
        <p:spPr>
          <a:xfrm flipV="1">
            <a:off x="2035631" y="4981264"/>
            <a:ext cx="1869347" cy="14941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4" name="テキスト ボックス 33"/>
          <p:cNvSpPr txBox="1"/>
          <p:nvPr/>
        </p:nvSpPr>
        <p:spPr>
          <a:xfrm>
            <a:off x="4600541" y="4292012"/>
            <a:ext cx="1226117" cy="646331"/>
          </a:xfrm>
          <a:prstGeom prst="rect">
            <a:avLst/>
          </a:prstGeom>
          <a:noFill/>
        </p:spPr>
        <p:txBody>
          <a:bodyPr wrap="none" rtlCol="0">
            <a:spAutoFit/>
          </a:bodyPr>
          <a:lstStyle/>
          <a:p>
            <a:pPr algn="ctr"/>
            <a:r>
              <a:rPr kumimoji="1" lang="ja-JP" altLang="en-US" dirty="0" smtClean="0"/>
              <a:t>ゲスト物理</a:t>
            </a:r>
            <a:endParaRPr kumimoji="1" lang="en-US" altLang="ja-JP" dirty="0" smtClean="0"/>
          </a:p>
          <a:p>
            <a:pPr algn="ctr"/>
            <a:r>
              <a:rPr kumimoji="1" lang="ja-JP" altLang="en-US" dirty="0" smtClean="0"/>
              <a:t>アドレス</a:t>
            </a:r>
            <a:endParaRPr kumimoji="1" lang="en-US" altLang="ja-JP" dirty="0" smtClean="0"/>
          </a:p>
        </p:txBody>
      </p:sp>
      <p:sp>
        <p:nvSpPr>
          <p:cNvPr id="35" name="テキスト ボックス 34"/>
          <p:cNvSpPr txBox="1"/>
          <p:nvPr/>
        </p:nvSpPr>
        <p:spPr>
          <a:xfrm>
            <a:off x="7534584" y="4981264"/>
            <a:ext cx="1223412" cy="646331"/>
          </a:xfrm>
          <a:prstGeom prst="rect">
            <a:avLst/>
          </a:prstGeom>
          <a:noFill/>
        </p:spPr>
        <p:txBody>
          <a:bodyPr wrap="none" rtlCol="0">
            <a:spAutoFit/>
          </a:bodyPr>
          <a:lstStyle/>
          <a:p>
            <a:pPr algn="ctr"/>
            <a:r>
              <a:rPr kumimoji="1" lang="ja-JP" altLang="en-US" dirty="0" smtClean="0"/>
              <a:t>ホスト物理</a:t>
            </a:r>
            <a:endParaRPr kumimoji="1" lang="en-US" altLang="ja-JP" dirty="0" smtClean="0"/>
          </a:p>
          <a:p>
            <a:pPr algn="ctr"/>
            <a:r>
              <a:rPr kumimoji="1" lang="ja-JP" altLang="en-US" dirty="0" smtClean="0"/>
              <a:t>アドレス</a:t>
            </a:r>
            <a:endParaRPr kumimoji="1" lang="en-US" altLang="ja-JP" dirty="0" smtClean="0"/>
          </a:p>
        </p:txBody>
      </p:sp>
      <p:cxnSp>
        <p:nvCxnSpPr>
          <p:cNvPr id="37" name="直線矢印コネクタ 36"/>
          <p:cNvCxnSpPr/>
          <p:nvPr/>
        </p:nvCxnSpPr>
        <p:spPr>
          <a:xfrm>
            <a:off x="4689352" y="4981264"/>
            <a:ext cx="2087492" cy="291228"/>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40" name="テキスト ボックス 39"/>
          <p:cNvSpPr txBox="1"/>
          <p:nvPr/>
        </p:nvSpPr>
        <p:spPr>
          <a:xfrm>
            <a:off x="2543028" y="4615746"/>
            <a:ext cx="646331" cy="369332"/>
          </a:xfrm>
          <a:prstGeom prst="rect">
            <a:avLst/>
          </a:prstGeom>
          <a:noFill/>
        </p:spPr>
        <p:txBody>
          <a:bodyPr wrap="none" rtlCol="0">
            <a:spAutoFit/>
          </a:bodyPr>
          <a:lstStyle/>
          <a:p>
            <a:pPr algn="ctr"/>
            <a:r>
              <a:rPr kumimoji="1" lang="ja-JP" altLang="en-US" dirty="0" smtClean="0"/>
              <a:t>変換</a:t>
            </a:r>
            <a:endParaRPr kumimoji="1" lang="en-US" altLang="ja-JP" dirty="0" smtClean="0"/>
          </a:p>
        </p:txBody>
      </p:sp>
      <p:sp>
        <p:nvSpPr>
          <p:cNvPr id="41" name="テキスト ボックス 40"/>
          <p:cNvSpPr txBox="1"/>
          <p:nvPr/>
        </p:nvSpPr>
        <p:spPr>
          <a:xfrm>
            <a:off x="6130513" y="4796598"/>
            <a:ext cx="646331" cy="369332"/>
          </a:xfrm>
          <a:prstGeom prst="rect">
            <a:avLst/>
          </a:prstGeom>
          <a:noFill/>
        </p:spPr>
        <p:txBody>
          <a:bodyPr wrap="none" rtlCol="0">
            <a:spAutoFit/>
          </a:bodyPr>
          <a:lstStyle/>
          <a:p>
            <a:pPr algn="ctr"/>
            <a:r>
              <a:rPr kumimoji="1" lang="ja-JP" altLang="en-US" dirty="0" smtClean="0"/>
              <a:t>変換</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8</a:t>
            </a:fld>
            <a:endParaRPr kumimoji="1" lang="ja-JP" altLang="en-US"/>
          </a:p>
        </p:txBody>
      </p:sp>
    </p:spTree>
    <p:extLst>
      <p:ext uri="{BB962C8B-B14F-4D97-AF65-F5344CB8AC3E}">
        <p14:creationId xmlns:p14="http://schemas.microsoft.com/office/powerpoint/2010/main" val="12278447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repeatCount="3000" fill="hold" grpId="0" nodeType="clickEffect">
                                  <p:stCondLst>
                                    <p:cond delay="1000"/>
                                  </p:stCondLst>
                                  <p:childTnLst>
                                    <p:animRot by="120000">
                                      <p:cBhvr>
                                        <p:cTn id="6" dur="100" fill="hold">
                                          <p:stCondLst>
                                            <p:cond delay="0"/>
                                          </p:stCondLst>
                                        </p:cTn>
                                        <p:tgtEl>
                                          <p:spTgt spid="15"/>
                                        </p:tgtEl>
                                        <p:attrNameLst>
                                          <p:attrName>r</p:attrName>
                                        </p:attrNameLst>
                                      </p:cBhvr>
                                    </p:animRot>
                                    <p:animRot by="-240000">
                                      <p:cBhvr>
                                        <p:cTn id="7" dur="200" fill="hold">
                                          <p:stCondLst>
                                            <p:cond delay="200"/>
                                          </p:stCondLst>
                                        </p:cTn>
                                        <p:tgtEl>
                                          <p:spTgt spid="15"/>
                                        </p:tgtEl>
                                        <p:attrNameLst>
                                          <p:attrName>r</p:attrName>
                                        </p:attrNameLst>
                                      </p:cBhvr>
                                    </p:animRot>
                                    <p:animRot by="240000">
                                      <p:cBhvr>
                                        <p:cTn id="8" dur="200" fill="hold">
                                          <p:stCondLst>
                                            <p:cond delay="400"/>
                                          </p:stCondLst>
                                        </p:cTn>
                                        <p:tgtEl>
                                          <p:spTgt spid="15"/>
                                        </p:tgtEl>
                                        <p:attrNameLst>
                                          <p:attrName>r</p:attrName>
                                        </p:attrNameLst>
                                      </p:cBhvr>
                                    </p:animRot>
                                    <p:animRot by="-240000">
                                      <p:cBhvr>
                                        <p:cTn id="9" dur="200" fill="hold">
                                          <p:stCondLst>
                                            <p:cond delay="600"/>
                                          </p:stCondLst>
                                        </p:cTn>
                                        <p:tgtEl>
                                          <p:spTgt spid="15"/>
                                        </p:tgtEl>
                                        <p:attrNameLst>
                                          <p:attrName>r</p:attrName>
                                        </p:attrNameLst>
                                      </p:cBhvr>
                                    </p:animRot>
                                    <p:animRot by="120000">
                                      <p:cBhvr>
                                        <p:cTn id="10" dur="200" fill="hold">
                                          <p:stCondLst>
                                            <p:cond delay="800"/>
                                          </p:stCondLst>
                                        </p:cTn>
                                        <p:tgtEl>
                                          <p:spTgt spid="15"/>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2" presetClass="emph" presetSubtype="0" repeatCount="3000" fill="hold" grpId="0" nodeType="clickEffect">
                                  <p:stCondLst>
                                    <p:cond delay="1000"/>
                                  </p:stCondLst>
                                  <p:childTnLst>
                                    <p:animRot by="120000">
                                      <p:cBhvr>
                                        <p:cTn id="14" dur="100" fill="hold">
                                          <p:stCondLst>
                                            <p:cond delay="0"/>
                                          </p:stCondLst>
                                        </p:cTn>
                                        <p:tgtEl>
                                          <p:spTgt spid="30"/>
                                        </p:tgtEl>
                                        <p:attrNameLst>
                                          <p:attrName>r</p:attrName>
                                        </p:attrNameLst>
                                      </p:cBhvr>
                                    </p:animRot>
                                    <p:animRot by="-240000">
                                      <p:cBhvr>
                                        <p:cTn id="15" dur="200" fill="hold">
                                          <p:stCondLst>
                                            <p:cond delay="200"/>
                                          </p:stCondLst>
                                        </p:cTn>
                                        <p:tgtEl>
                                          <p:spTgt spid="30"/>
                                        </p:tgtEl>
                                        <p:attrNameLst>
                                          <p:attrName>r</p:attrName>
                                        </p:attrNameLst>
                                      </p:cBhvr>
                                    </p:animRot>
                                    <p:animRot by="240000">
                                      <p:cBhvr>
                                        <p:cTn id="16" dur="200" fill="hold">
                                          <p:stCondLst>
                                            <p:cond delay="400"/>
                                          </p:stCondLst>
                                        </p:cTn>
                                        <p:tgtEl>
                                          <p:spTgt spid="30"/>
                                        </p:tgtEl>
                                        <p:attrNameLst>
                                          <p:attrName>r</p:attrName>
                                        </p:attrNameLst>
                                      </p:cBhvr>
                                    </p:animRot>
                                    <p:animRot by="-240000">
                                      <p:cBhvr>
                                        <p:cTn id="17" dur="200" fill="hold">
                                          <p:stCondLst>
                                            <p:cond delay="600"/>
                                          </p:stCondLst>
                                        </p:cTn>
                                        <p:tgtEl>
                                          <p:spTgt spid="30"/>
                                        </p:tgtEl>
                                        <p:attrNameLst>
                                          <p:attrName>r</p:attrName>
                                        </p:attrNameLst>
                                      </p:cBhvr>
                                    </p:animRot>
                                    <p:animRot by="120000">
                                      <p:cBhvr>
                                        <p:cTn id="18" dur="200" fill="hold">
                                          <p:stCondLst>
                                            <p:cond delay="800"/>
                                          </p:stCondLst>
                                        </p:cTn>
                                        <p:tgtEl>
                                          <p:spTgt spid="3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3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000000"/>
                </a:solidFill>
              </a:rPr>
              <a:t>ページテーブルの検索</a:t>
            </a:r>
            <a:endParaRPr kumimoji="1" lang="ja-JP" altLang="en-US" dirty="0">
              <a:solidFill>
                <a:srgbClr val="000000"/>
              </a:solidFill>
            </a:endParaRPr>
          </a:p>
        </p:txBody>
      </p:sp>
      <p:sp>
        <p:nvSpPr>
          <p:cNvPr id="3" name="コンテンツ プレースホルダー 2"/>
          <p:cNvSpPr>
            <a:spLocks noGrp="1"/>
          </p:cNvSpPr>
          <p:nvPr>
            <p:ph idx="1"/>
          </p:nvPr>
        </p:nvSpPr>
        <p:spPr>
          <a:xfrm>
            <a:off x="457200" y="1600200"/>
            <a:ext cx="8229600" cy="4525963"/>
          </a:xfrm>
        </p:spPr>
        <p:txBody>
          <a:bodyPr/>
          <a:lstStyle/>
          <a:p>
            <a:r>
              <a:rPr lang="en-US" altLang="ja-JP" dirty="0" smtClean="0">
                <a:solidFill>
                  <a:srgbClr val="000000"/>
                </a:solidFill>
              </a:rPr>
              <a:t>IDS</a:t>
            </a:r>
            <a:r>
              <a:rPr lang="ja-JP" altLang="en-US" dirty="0" smtClean="0">
                <a:solidFill>
                  <a:srgbClr val="000000"/>
                </a:solidFill>
              </a:rPr>
              <a:t>がページテーブルを検索してアドレス変換を行う</a:t>
            </a:r>
            <a:endParaRPr lang="en-US" altLang="ja-JP" dirty="0" smtClean="0">
              <a:solidFill>
                <a:srgbClr val="000000"/>
              </a:solidFill>
            </a:endParaRPr>
          </a:p>
          <a:p>
            <a:pPr lvl="1"/>
            <a:r>
              <a:rPr lang="ja-JP" altLang="en-US" dirty="0" smtClean="0">
                <a:solidFill>
                  <a:srgbClr val="000000"/>
                </a:solidFill>
              </a:rPr>
              <a:t>ゲスト</a:t>
            </a:r>
            <a:r>
              <a:rPr lang="en-US" altLang="ja-JP" dirty="0" smtClean="0">
                <a:solidFill>
                  <a:srgbClr val="000000"/>
                </a:solidFill>
              </a:rPr>
              <a:t>VM</a:t>
            </a:r>
            <a:r>
              <a:rPr lang="ja-JP" altLang="en-US" dirty="0" smtClean="0">
                <a:solidFill>
                  <a:srgbClr val="000000"/>
                </a:solidFill>
              </a:rPr>
              <a:t>によるページテーブルの切り替え時にホスト・ハイパーバイザがそのアドレスを記録</a:t>
            </a:r>
            <a:endParaRPr lang="en-US" altLang="ja-JP" dirty="0" smtClean="0">
              <a:solidFill>
                <a:srgbClr val="000000"/>
              </a:solidFill>
            </a:endParaRPr>
          </a:p>
          <a:p>
            <a:pPr lvl="1"/>
            <a:r>
              <a:rPr lang="en-US" altLang="ja-JP" dirty="0" smtClean="0">
                <a:solidFill>
                  <a:srgbClr val="000000"/>
                </a:solidFill>
              </a:rPr>
              <a:t>IDS</a:t>
            </a:r>
            <a:r>
              <a:rPr lang="ja-JP" altLang="en-US" dirty="0" smtClean="0">
                <a:solidFill>
                  <a:srgbClr val="000000"/>
                </a:solidFill>
              </a:rPr>
              <a:t>はホスト・ハイパーバイザからゲスト</a:t>
            </a:r>
            <a:r>
              <a:rPr lang="en-US" altLang="ja-JP" dirty="0" smtClean="0">
                <a:solidFill>
                  <a:srgbClr val="000000"/>
                </a:solidFill>
              </a:rPr>
              <a:t>VM</a:t>
            </a:r>
            <a:r>
              <a:rPr lang="ja-JP" altLang="en-US" dirty="0" smtClean="0">
                <a:solidFill>
                  <a:srgbClr val="000000"/>
                </a:solidFill>
              </a:rPr>
              <a:t>のページテーブルのアドレスを取得</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9</a:t>
            </a:fld>
            <a:endParaRPr kumimoji="1" lang="ja-JP" altLang="en-US"/>
          </a:p>
        </p:txBody>
      </p:sp>
      <p:sp>
        <p:nvSpPr>
          <p:cNvPr id="6" name="角丸四角形吹き出し 5"/>
          <p:cNvSpPr/>
          <p:nvPr/>
        </p:nvSpPr>
        <p:spPr>
          <a:xfrm>
            <a:off x="10833979" y="3428055"/>
            <a:ext cx="1670346" cy="732283"/>
          </a:xfrm>
          <a:prstGeom prst="wedgeRoundRectCallout">
            <a:avLst>
              <a:gd name="adj1" fmla="val -65354"/>
              <a:gd name="adj2" fmla="val 67187"/>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t>ホスト管理</a:t>
            </a:r>
            <a:r>
              <a:rPr lang="en-US" altLang="ja-JP" dirty="0" smtClean="0"/>
              <a:t>VM</a:t>
            </a:r>
            <a:r>
              <a:rPr lang="ja-JP" altLang="en-US" dirty="0" smtClean="0"/>
              <a:t>を右に描く</a:t>
            </a:r>
            <a:endParaRPr kumimoji="1" lang="en-US" altLang="ja-JP" dirty="0" smtClean="0"/>
          </a:p>
        </p:txBody>
      </p:sp>
      <p:grpSp>
        <p:nvGrpSpPr>
          <p:cNvPr id="5" name="図形グループ 4"/>
          <p:cNvGrpSpPr/>
          <p:nvPr/>
        </p:nvGrpSpPr>
        <p:grpSpPr>
          <a:xfrm>
            <a:off x="1385490" y="3880924"/>
            <a:ext cx="6373019" cy="2789568"/>
            <a:chOff x="1385490" y="3880924"/>
            <a:chExt cx="6373019" cy="2789568"/>
          </a:xfrm>
        </p:grpSpPr>
        <p:sp>
          <p:nvSpPr>
            <p:cNvPr id="28" name="正方形/長方形 27"/>
            <p:cNvSpPr/>
            <p:nvPr/>
          </p:nvSpPr>
          <p:spPr>
            <a:xfrm>
              <a:off x="1406100" y="6254886"/>
              <a:ext cx="6352409" cy="415606"/>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2000" dirty="0" smtClean="0"/>
                <a:t>ホスト・ハイパーバイザ</a:t>
              </a:r>
              <a:endParaRPr kumimoji="1" lang="ja-JP" altLang="en-US" sz="2000" dirty="0"/>
            </a:p>
          </p:txBody>
        </p:sp>
        <p:sp>
          <p:nvSpPr>
            <p:cNvPr id="25" name="テキスト ボックス 24"/>
            <p:cNvSpPr txBox="1"/>
            <p:nvPr/>
          </p:nvSpPr>
          <p:spPr>
            <a:xfrm>
              <a:off x="1604130" y="3916942"/>
              <a:ext cx="1183662" cy="400110"/>
            </a:xfrm>
            <a:prstGeom prst="rect">
              <a:avLst/>
            </a:prstGeom>
            <a:noFill/>
          </p:spPr>
          <p:txBody>
            <a:bodyPr wrap="none" rtlCol="0">
              <a:spAutoFit/>
            </a:bodyPr>
            <a:lstStyle/>
            <a:p>
              <a:r>
                <a:rPr kumimoji="1" lang="ja-JP" altLang="en-US" sz="2000" dirty="0" smtClean="0">
                  <a:solidFill>
                    <a:srgbClr val="000000"/>
                  </a:solidFill>
                </a:rPr>
                <a:t>ホスト</a:t>
              </a:r>
              <a:r>
                <a:rPr kumimoji="1" lang="en-US" altLang="ja-JP" sz="2000" dirty="0" smtClean="0">
                  <a:solidFill>
                    <a:srgbClr val="000000"/>
                  </a:solidFill>
                </a:rPr>
                <a:t>VM</a:t>
              </a:r>
              <a:endParaRPr kumimoji="1" lang="ja-JP" altLang="en-US" sz="2000" dirty="0">
                <a:solidFill>
                  <a:srgbClr val="000000"/>
                </a:solidFill>
              </a:endParaRPr>
            </a:p>
          </p:txBody>
        </p:sp>
        <p:sp>
          <p:nvSpPr>
            <p:cNvPr id="29" name="正方形/長方形 28"/>
            <p:cNvSpPr/>
            <p:nvPr/>
          </p:nvSpPr>
          <p:spPr>
            <a:xfrm>
              <a:off x="1385490" y="3895497"/>
              <a:ext cx="4423045" cy="2185900"/>
            </a:xfrm>
            <a:prstGeom prst="rect">
              <a:avLst/>
            </a:prstGeom>
            <a:noFill/>
            <a:ln>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11" name="図形グループ 10"/>
            <p:cNvGrpSpPr/>
            <p:nvPr/>
          </p:nvGrpSpPr>
          <p:grpSpPr>
            <a:xfrm>
              <a:off x="3710019" y="3987779"/>
              <a:ext cx="1922633" cy="1190488"/>
              <a:chOff x="1065777" y="3851680"/>
              <a:chExt cx="1922633" cy="1190488"/>
            </a:xfrm>
          </p:grpSpPr>
          <p:sp>
            <p:nvSpPr>
              <p:cNvPr id="30" name="正方形/長方形 29"/>
              <p:cNvSpPr/>
              <p:nvPr/>
            </p:nvSpPr>
            <p:spPr>
              <a:xfrm>
                <a:off x="1065777" y="3868437"/>
                <a:ext cx="1922633" cy="117373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31" name="テキスト ボックス 30"/>
              <p:cNvSpPr txBox="1"/>
              <p:nvPr/>
            </p:nvSpPr>
            <p:spPr>
              <a:xfrm>
                <a:off x="1211713" y="3851680"/>
                <a:ext cx="1480060" cy="429227"/>
              </a:xfrm>
              <a:prstGeom prst="rect">
                <a:avLst/>
              </a:prstGeom>
              <a:noFill/>
            </p:spPr>
            <p:txBody>
              <a:bodyPr wrap="none" rtlCol="0">
                <a:spAutoFit/>
              </a:bodyPr>
              <a:lstStyle/>
              <a:p>
                <a:r>
                  <a:rPr kumimoji="1" lang="ja-JP" altLang="en-US" sz="2000" dirty="0" smtClean="0"/>
                  <a:t>ゲスト</a:t>
                </a:r>
                <a:r>
                  <a:rPr kumimoji="1" lang="en-US" altLang="ja-JP" sz="2000" dirty="0" smtClean="0"/>
                  <a:t>VM</a:t>
                </a:r>
                <a:endParaRPr kumimoji="1" lang="ja-JP" altLang="en-US" sz="2000" dirty="0"/>
              </a:p>
            </p:txBody>
          </p:sp>
          <p:sp>
            <p:nvSpPr>
              <p:cNvPr id="32" name="正方形/長方形 31"/>
              <p:cNvSpPr/>
              <p:nvPr/>
            </p:nvSpPr>
            <p:spPr>
              <a:xfrm>
                <a:off x="1168076" y="4352687"/>
                <a:ext cx="1645766" cy="567009"/>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2000" dirty="0">
                    <a:solidFill>
                      <a:srgbClr val="000000"/>
                    </a:solidFill>
                  </a:rPr>
                  <a:t>ページ</a:t>
                </a:r>
                <a:endParaRPr lang="en-US" altLang="ja-JP" sz="2000" dirty="0">
                  <a:solidFill>
                    <a:srgbClr val="000000"/>
                  </a:solidFill>
                </a:endParaRPr>
              </a:p>
              <a:p>
                <a:pPr algn="ctr"/>
                <a:r>
                  <a:rPr lang="ja-JP" altLang="en-US" sz="2000" dirty="0">
                    <a:solidFill>
                      <a:srgbClr val="000000"/>
                    </a:solidFill>
                  </a:rPr>
                  <a:t>テーブル</a:t>
                </a:r>
                <a:endParaRPr lang="en-US" altLang="ja-JP" sz="2000" dirty="0">
                  <a:solidFill>
                    <a:srgbClr val="000000"/>
                  </a:solidFill>
                </a:endParaRPr>
              </a:p>
            </p:txBody>
          </p:sp>
        </p:grpSp>
        <p:sp>
          <p:nvSpPr>
            <p:cNvPr id="33" name="正方形/長方形 32"/>
            <p:cNvSpPr/>
            <p:nvPr/>
          </p:nvSpPr>
          <p:spPr>
            <a:xfrm>
              <a:off x="1618885" y="5238549"/>
              <a:ext cx="4046216" cy="73497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t>ゲスト・ハイパーバイザ</a:t>
              </a:r>
              <a:endParaRPr kumimoji="1" lang="ja-JP" altLang="en-US" sz="2000" dirty="0"/>
            </a:p>
          </p:txBody>
        </p:sp>
        <p:sp>
          <p:nvSpPr>
            <p:cNvPr id="24" name="テキスト ボックス 23"/>
            <p:cNvSpPr txBox="1"/>
            <p:nvPr/>
          </p:nvSpPr>
          <p:spPr>
            <a:xfrm>
              <a:off x="6042814" y="3908945"/>
              <a:ext cx="1696623" cy="400110"/>
            </a:xfrm>
            <a:prstGeom prst="rect">
              <a:avLst/>
            </a:prstGeom>
            <a:noFill/>
          </p:spPr>
          <p:txBody>
            <a:bodyPr wrap="none" rtlCol="0">
              <a:spAutoFit/>
            </a:bodyPr>
            <a:lstStyle/>
            <a:p>
              <a:r>
                <a:rPr kumimoji="1" lang="ja-JP" altLang="en-US" sz="2000" dirty="0" smtClean="0">
                  <a:solidFill>
                    <a:srgbClr val="000000"/>
                  </a:solidFill>
                </a:rPr>
                <a:t>ホスト管理</a:t>
              </a:r>
              <a:r>
                <a:rPr kumimoji="1" lang="en-US" altLang="ja-JP" sz="2000" dirty="0" smtClean="0">
                  <a:solidFill>
                    <a:srgbClr val="000000"/>
                  </a:solidFill>
                </a:rPr>
                <a:t>VM</a:t>
              </a:r>
              <a:endParaRPr kumimoji="1" lang="ja-JP" altLang="en-US" sz="2000" dirty="0">
                <a:solidFill>
                  <a:srgbClr val="000000"/>
                </a:solidFill>
              </a:endParaRPr>
            </a:p>
          </p:txBody>
        </p:sp>
        <p:sp>
          <p:nvSpPr>
            <p:cNvPr id="26" name="テキスト ボックス 25"/>
            <p:cNvSpPr txBox="1"/>
            <p:nvPr/>
          </p:nvSpPr>
          <p:spPr>
            <a:xfrm>
              <a:off x="6505933" y="4517426"/>
              <a:ext cx="574615" cy="447368"/>
            </a:xfrm>
            <a:prstGeom prst="rect">
              <a:avLst/>
            </a:prstGeom>
            <a:ln/>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sz="2000" dirty="0" smtClean="0"/>
                <a:t>IDS</a:t>
              </a:r>
              <a:endParaRPr kumimoji="1" lang="ja-JP" altLang="en-US" sz="2000" dirty="0"/>
            </a:p>
          </p:txBody>
        </p:sp>
        <p:sp>
          <p:nvSpPr>
            <p:cNvPr id="27" name="正方形/長方形 26"/>
            <p:cNvSpPr/>
            <p:nvPr/>
          </p:nvSpPr>
          <p:spPr>
            <a:xfrm>
              <a:off x="5969383" y="3880924"/>
              <a:ext cx="1779297" cy="2217048"/>
            </a:xfrm>
            <a:prstGeom prst="rect">
              <a:avLst/>
            </a:prstGeom>
            <a:noFill/>
            <a:ln>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34" name="直線矢印コネクタ 33"/>
            <p:cNvCxnSpPr/>
            <p:nvPr/>
          </p:nvCxnSpPr>
          <p:spPr>
            <a:xfrm rot="240000" flipH="1" flipV="1">
              <a:off x="6799474" y="4975724"/>
              <a:ext cx="63083" cy="1279162"/>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35" name="直線矢印コネクタ 34"/>
            <p:cNvCxnSpPr/>
            <p:nvPr/>
          </p:nvCxnSpPr>
          <p:spPr>
            <a:xfrm flipV="1">
              <a:off x="5452538" y="4597622"/>
              <a:ext cx="1056971" cy="1869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37" name="直線矢印コネクタ 36"/>
            <p:cNvCxnSpPr/>
            <p:nvPr/>
          </p:nvCxnSpPr>
          <p:spPr>
            <a:xfrm rot="10800000" flipV="1">
              <a:off x="5452538" y="4858502"/>
              <a:ext cx="1056971" cy="1869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grpSp>
      <p:cxnSp>
        <p:nvCxnSpPr>
          <p:cNvPr id="8" name="カギ線コネクタ 7"/>
          <p:cNvCxnSpPr>
            <a:stCxn id="32" idx="1"/>
            <a:endCxn id="28" idx="1"/>
          </p:cNvCxnSpPr>
          <p:nvPr/>
        </p:nvCxnSpPr>
        <p:spPr>
          <a:xfrm rot="10800000" flipV="1">
            <a:off x="1406100" y="4772291"/>
            <a:ext cx="2406218" cy="1690398"/>
          </a:xfrm>
          <a:prstGeom prst="bentConnector3">
            <a:avLst>
              <a:gd name="adj1" fmla="val 109500"/>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739514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エッセンシャル.thmx</Template>
  <TotalTime>9805</TotalTime>
  <Words>3367</Words>
  <Application>Microsoft Macintosh PowerPoint</Application>
  <PresentationFormat>画面に合わせる (4:3)</PresentationFormat>
  <Paragraphs>422</Paragraphs>
  <Slides>15</Slides>
  <Notes>15</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ホワイト</vt:lpstr>
      <vt:lpstr>クラウドにおけるネストした仮想化を用いた安全な監視機構</vt:lpstr>
      <vt:lpstr>クラウド</vt:lpstr>
      <vt:lpstr>IDSオフロード</vt:lpstr>
      <vt:lpstr>クラウドにおけるIDSオフロード</vt:lpstr>
      <vt:lpstr>従来手法の問題</vt:lpstr>
      <vt:lpstr>提案：V-Met</vt:lpstr>
      <vt:lpstr>ネストした仮想化の利用</vt:lpstr>
      <vt:lpstr>V-Metにおけるメモリ監視</vt:lpstr>
      <vt:lpstr>ページテーブルの検索</vt:lpstr>
      <vt:lpstr>拡張ページテーブルの検索</vt:lpstr>
      <vt:lpstr>実験</vt:lpstr>
      <vt:lpstr>IDSオフロードの動作確認</vt:lpstr>
      <vt:lpstr>IDSオフロードの性能</vt:lpstr>
      <vt:lpstr>関連研究</vt:lpstr>
      <vt:lpstr>まとめ</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信頼できないクラウド上での 仮想マシンの安全な監視</dc:title>
  <dc:creator>美山 翔平</dc:creator>
  <cp:lastModifiedBy>Kourai Kenichi</cp:lastModifiedBy>
  <cp:revision>645</cp:revision>
  <dcterms:created xsi:type="dcterms:W3CDTF">2015-02-14T04:20:13Z</dcterms:created>
  <dcterms:modified xsi:type="dcterms:W3CDTF">2015-03-30T02:02:15Z</dcterms:modified>
</cp:coreProperties>
</file>