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0.xml" ContentType="application/vnd.openxmlformats-officedocument.presentationml.notesSlide+xml"/>
  <Override PartName="/ppt/charts/chart3.xml" ContentType="application/vnd.openxmlformats-officedocument.drawingml.chart+xml"/>
  <Override PartName="/ppt/notesSlides/notesSlide21.xml" ContentType="application/vnd.openxmlformats-officedocument.presentationml.notesSlide+xml"/>
  <Override PartName="/ppt/charts/chart4.xml" ContentType="application/vnd.openxmlformats-officedocument.drawingml.chart+xml"/>
  <Override PartName="/ppt/notesSlides/notesSlide22.xml" ContentType="application/vnd.openxmlformats-officedocument.presentationml.notesSlide+xml"/>
  <Override PartName="/ppt/charts/chart5.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7" r:id="rId2"/>
    <p:sldId id="281" r:id="rId3"/>
    <p:sldId id="282" r:id="rId4"/>
    <p:sldId id="279" r:id="rId5"/>
    <p:sldId id="290" r:id="rId6"/>
    <p:sldId id="261" r:id="rId7"/>
    <p:sldId id="262" r:id="rId8"/>
    <p:sldId id="291" r:id="rId9"/>
    <p:sldId id="284" r:id="rId10"/>
    <p:sldId id="285" r:id="rId11"/>
    <p:sldId id="299" r:id="rId12"/>
    <p:sldId id="286" r:id="rId13"/>
    <p:sldId id="276" r:id="rId14"/>
    <p:sldId id="293" r:id="rId15"/>
    <p:sldId id="294" r:id="rId16"/>
    <p:sldId id="272" r:id="rId17"/>
    <p:sldId id="302" r:id="rId18"/>
    <p:sldId id="300" r:id="rId19"/>
    <p:sldId id="296" r:id="rId20"/>
    <p:sldId id="297" r:id="rId21"/>
    <p:sldId id="273" r:id="rId22"/>
    <p:sldId id="289" r:id="rId23"/>
    <p:sldId id="268" r:id="rId24"/>
    <p:sldId id="269"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9F3850-A1B7-5F40-BE9A-3861CC366F69}">
          <p14:sldIdLst>
            <p14:sldId id="257"/>
            <p14:sldId id="281"/>
            <p14:sldId id="282"/>
            <p14:sldId id="279"/>
            <p14:sldId id="290"/>
            <p14:sldId id="261"/>
            <p14:sldId id="262"/>
            <p14:sldId id="291"/>
            <p14:sldId id="284"/>
            <p14:sldId id="285"/>
            <p14:sldId id="299"/>
            <p14:sldId id="286"/>
            <p14:sldId id="276"/>
            <p14:sldId id="293"/>
            <p14:sldId id="294"/>
            <p14:sldId id="272"/>
            <p14:sldId id="302"/>
            <p14:sldId id="300"/>
            <p14:sldId id="296"/>
            <p14:sldId id="297"/>
            <p14:sldId id="273"/>
            <p14:sldId id="289"/>
            <p14:sldId id="26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scaleToFitPaper="1"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EB8627"/>
    <a:srgbClr val="333333"/>
    <a:srgbClr val="000000"/>
    <a:srgbClr val="829916"/>
    <a:srgbClr val="EF6C00"/>
    <a:srgbClr val="E5593C"/>
    <a:srgbClr val="327F9E"/>
    <a:srgbClr val="F5F1DD"/>
    <a:srgbClr val="D16F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15" autoAdjust="0"/>
    <p:restoredTop sz="79724" autoAdjust="0"/>
  </p:normalViewPr>
  <p:slideViewPr>
    <p:cSldViewPr snapToGrid="0" snapToObjects="1">
      <p:cViewPr varScale="1">
        <p:scale>
          <a:sx n="100" d="100"/>
          <a:sy n="100" d="100"/>
        </p:scale>
        <p:origin x="-96" y="-160"/>
      </p:cViewPr>
      <p:guideLst>
        <p:guide orient="horz" pos="3880"/>
        <p:guide pos="2876"/>
      </p:guideLst>
    </p:cSldViewPr>
  </p:slideViewPr>
  <p:outlineViewPr>
    <p:cViewPr>
      <p:scale>
        <a:sx n="33" d="100"/>
        <a:sy n="33" d="100"/>
      </p:scale>
      <p:origin x="0" y="17008"/>
    </p:cViewPr>
  </p:outlineViewPr>
  <p:notesTextViewPr>
    <p:cViewPr>
      <p:scale>
        <a:sx n="100" d="100"/>
        <a:sy n="100" d="100"/>
      </p:scale>
      <p:origin x="0" y="0"/>
    </p:cViewPr>
  </p:notesTextViewPr>
  <p:sorterViewPr>
    <p:cViewPr>
      <p:scale>
        <a:sx n="150" d="100"/>
        <a:sy n="150" d="100"/>
      </p:scale>
      <p:origin x="0" y="628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yama:Documents:lab_lec_2015:SWoPP15:slide:project_time_resul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yama:Documents:lab_lec_2015:SWoPP15:slide:project_time_resul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yama:Documents:lab_lec_2015:SWoPP15:slide:project_time_resul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yama:Documents:lab_lec_2015:SWoPP15:slide:project_time_resul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yama:Documents:lab_lec_2015:SWoPP15:slide:project_time_resul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Sheet6!$C$4</c:f>
              <c:strCache>
                <c:ptCount val="1"/>
                <c:pt idx="0">
                  <c:v>V-Met</c:v>
                </c:pt>
              </c:strCache>
            </c:strRef>
          </c:tx>
          <c:spPr>
            <a:solidFill>
              <a:srgbClr val="EB8627"/>
            </a:solidFill>
            <a:ln>
              <a:noFill/>
            </a:ln>
            <a:effectLst/>
          </c:spPr>
          <c:invertIfNegative val="0"/>
          <c:val>
            <c:numRef>
              <c:f>Sheet6!$C$11</c:f>
              <c:numCache>
                <c:formatCode>General</c:formatCode>
                <c:ptCount val="1"/>
                <c:pt idx="0">
                  <c:v>73.35171066666665</c:v>
                </c:pt>
              </c:numCache>
            </c:numRef>
          </c:val>
        </c:ser>
        <c:ser>
          <c:idx val="1"/>
          <c:order val="1"/>
          <c:tx>
            <c:strRef>
              <c:f>Sheet6!$D$4</c:f>
              <c:strCache>
                <c:ptCount val="1"/>
                <c:pt idx="0">
                  <c:v>従来</c:v>
                </c:pt>
              </c:strCache>
            </c:strRef>
          </c:tx>
          <c:spPr>
            <a:solidFill>
              <a:srgbClr val="327F9E"/>
            </a:solidFill>
            <a:ln>
              <a:noFill/>
            </a:ln>
            <a:effectLst/>
          </c:spPr>
          <c:invertIfNegative val="0"/>
          <c:val>
            <c:numRef>
              <c:f>Sheet6!$D$11</c:f>
              <c:numCache>
                <c:formatCode>General</c:formatCode>
                <c:ptCount val="1"/>
                <c:pt idx="0">
                  <c:v>96.719175</c:v>
                </c:pt>
              </c:numCache>
            </c:numRef>
          </c:val>
        </c:ser>
        <c:dLbls>
          <c:showLegendKey val="0"/>
          <c:showVal val="0"/>
          <c:showCatName val="0"/>
          <c:showSerName val="0"/>
          <c:showPercent val="0"/>
          <c:showBubbleSize val="0"/>
        </c:dLbls>
        <c:gapWidth val="150"/>
        <c:axId val="2142747816"/>
        <c:axId val="2142741336"/>
      </c:barChart>
      <c:catAx>
        <c:axId val="2142747816"/>
        <c:scaling>
          <c:orientation val="minMax"/>
        </c:scaling>
        <c:delete val="0"/>
        <c:axPos val="b"/>
        <c:majorTickMark val="out"/>
        <c:minorTickMark val="none"/>
        <c:tickLblPos val="nextTo"/>
        <c:txPr>
          <a:bodyPr/>
          <a:lstStyle/>
          <a:p>
            <a:pPr>
              <a:defRPr>
                <a:solidFill>
                  <a:srgbClr val="F5F1DD"/>
                </a:solidFill>
              </a:defRPr>
            </a:pPr>
            <a:endParaRPr lang="ja-JP"/>
          </a:p>
        </c:txPr>
        <c:crossAx val="2142741336"/>
        <c:crosses val="autoZero"/>
        <c:auto val="1"/>
        <c:lblAlgn val="ctr"/>
        <c:lblOffset val="100"/>
        <c:noMultiLvlLbl val="0"/>
      </c:catAx>
      <c:valAx>
        <c:axId val="2142741336"/>
        <c:scaling>
          <c:orientation val="minMax"/>
        </c:scaling>
        <c:delete val="0"/>
        <c:axPos val="l"/>
        <c:majorGridlines>
          <c:spPr>
            <a:ln>
              <a:noFill/>
            </a:ln>
          </c:spPr>
        </c:majorGridlines>
        <c:title>
          <c:tx>
            <c:rich>
              <a:bodyPr rot="-5400000" vert="horz"/>
              <a:lstStyle/>
              <a:p>
                <a:pPr>
                  <a:defRPr sz="1600" b="0">
                    <a:latin typeface="メイリオ"/>
                    <a:ea typeface="メイリオ"/>
                    <a:cs typeface="メイリオ"/>
                  </a:defRPr>
                </a:pPr>
                <a:r>
                  <a:rPr lang="ja-JP" altLang="en-US" sz="1600" b="0">
                    <a:latin typeface="メイリオ"/>
                    <a:ea typeface="メイリオ"/>
                    <a:cs typeface="メイリオ"/>
                  </a:rPr>
                  <a:t>スループット</a:t>
                </a:r>
                <a:r>
                  <a:rPr lang="en-US" altLang="ja-JP" sz="1600" b="0">
                    <a:latin typeface="メイリオ"/>
                    <a:ea typeface="メイリオ"/>
                    <a:cs typeface="メイリオ"/>
                  </a:rPr>
                  <a:t>[MB/</a:t>
                </a:r>
                <a:r>
                  <a:rPr lang="ja-JP" altLang="en-US" sz="1600" b="0">
                    <a:latin typeface="メイリオ"/>
                    <a:ea typeface="メイリオ"/>
                    <a:cs typeface="メイリオ"/>
                  </a:rPr>
                  <a:t>秒</a:t>
                </a:r>
                <a:r>
                  <a:rPr lang="en-US" altLang="ja-JP" sz="1600" b="0">
                    <a:latin typeface="メイリオ"/>
                    <a:ea typeface="メイリオ"/>
                    <a:cs typeface="メイリオ"/>
                  </a:rPr>
                  <a:t>]</a:t>
                </a:r>
              </a:p>
            </c:rich>
          </c:tx>
          <c:layout/>
          <c:overlay val="0"/>
        </c:title>
        <c:numFmt formatCode="General" sourceLinked="1"/>
        <c:majorTickMark val="in"/>
        <c:minorTickMark val="none"/>
        <c:tickLblPos val="nextTo"/>
        <c:txPr>
          <a:bodyPr/>
          <a:lstStyle/>
          <a:p>
            <a:pPr>
              <a:defRPr sz="1600"/>
            </a:pPr>
            <a:endParaRPr lang="ja-JP"/>
          </a:p>
        </c:txPr>
        <c:crossAx val="2142747816"/>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2"/>
          <c:order val="0"/>
          <c:tx>
            <c:strRef>
              <c:f>Sheet4!$D$18</c:f>
              <c:strCache>
                <c:ptCount val="1"/>
                <c:pt idx="0">
                  <c:v>その他</c:v>
                </c:pt>
              </c:strCache>
            </c:strRef>
          </c:tx>
          <c:spPr>
            <a:solidFill>
              <a:srgbClr val="5F5F5F"/>
            </a:solidFill>
          </c:spPr>
          <c:invertIfNegative val="0"/>
          <c:dPt>
            <c:idx val="0"/>
            <c:invertIfNegative val="0"/>
            <c:bubble3D val="0"/>
            <c:spPr>
              <a:solidFill>
                <a:srgbClr val="5F5F5F"/>
              </a:solidFill>
              <a:ln>
                <a:noFill/>
              </a:ln>
              <a:effectLst/>
            </c:spPr>
          </c:dPt>
          <c:val>
            <c:numRef>
              <c:f>Sheet4!$D$37</c:f>
              <c:numCache>
                <c:formatCode>General</c:formatCode>
                <c:ptCount val="1"/>
                <c:pt idx="0">
                  <c:v>49.617545684</c:v>
                </c:pt>
              </c:numCache>
            </c:numRef>
          </c:val>
        </c:ser>
        <c:ser>
          <c:idx val="1"/>
          <c:order val="1"/>
          <c:tx>
            <c:strRef>
              <c:f>Sheet4!$F$18</c:f>
              <c:strCache>
                <c:ptCount val="1"/>
                <c:pt idx="0">
                  <c:v>アドレス変換</c:v>
                </c:pt>
              </c:strCache>
            </c:strRef>
          </c:tx>
          <c:spPr>
            <a:solidFill>
              <a:srgbClr val="E5593C"/>
            </a:solidFill>
            <a:ln>
              <a:noFill/>
            </a:ln>
            <a:effectLst/>
          </c:spPr>
          <c:invertIfNegative val="0"/>
          <c:val>
            <c:numRef>
              <c:f>Sheet4!$F$37</c:f>
              <c:numCache>
                <c:formatCode>General</c:formatCode>
                <c:ptCount val="1"/>
                <c:pt idx="0">
                  <c:v>23.98708</c:v>
                </c:pt>
              </c:numCache>
            </c:numRef>
          </c:val>
        </c:ser>
        <c:ser>
          <c:idx val="0"/>
          <c:order val="2"/>
          <c:tx>
            <c:strRef>
              <c:f>Sheet4!$E$18</c:f>
              <c:strCache>
                <c:ptCount val="1"/>
                <c:pt idx="0">
                  <c:v>CR3</c:v>
                </c:pt>
              </c:strCache>
            </c:strRef>
          </c:tx>
          <c:spPr>
            <a:solidFill>
              <a:srgbClr val="829916"/>
            </a:solidFill>
            <a:ln>
              <a:noFill/>
            </a:ln>
            <a:effectLst/>
          </c:spPr>
          <c:invertIfNegative val="0"/>
          <c:val>
            <c:numRef>
              <c:f>Sheet4!$E$37</c:f>
              <c:numCache>
                <c:formatCode>General</c:formatCode>
                <c:ptCount val="1"/>
                <c:pt idx="0">
                  <c:v>0.94639</c:v>
                </c:pt>
              </c:numCache>
            </c:numRef>
          </c:val>
        </c:ser>
        <c:dLbls>
          <c:showLegendKey val="0"/>
          <c:showVal val="0"/>
          <c:showCatName val="0"/>
          <c:showSerName val="0"/>
          <c:showPercent val="0"/>
          <c:showBubbleSize val="0"/>
        </c:dLbls>
        <c:gapWidth val="150"/>
        <c:overlap val="100"/>
        <c:axId val="-2105601976"/>
        <c:axId val="-2105598824"/>
      </c:barChart>
      <c:catAx>
        <c:axId val="-2105601976"/>
        <c:scaling>
          <c:orientation val="minMax"/>
        </c:scaling>
        <c:delete val="0"/>
        <c:axPos val="b"/>
        <c:majorTickMark val="out"/>
        <c:minorTickMark val="none"/>
        <c:tickLblPos val="nextTo"/>
        <c:txPr>
          <a:bodyPr/>
          <a:lstStyle/>
          <a:p>
            <a:pPr>
              <a:defRPr>
                <a:solidFill>
                  <a:srgbClr val="F5F1DD"/>
                </a:solidFill>
              </a:defRPr>
            </a:pPr>
            <a:endParaRPr lang="ja-JP"/>
          </a:p>
        </c:txPr>
        <c:crossAx val="-2105598824"/>
        <c:crosses val="autoZero"/>
        <c:auto val="1"/>
        <c:lblAlgn val="ctr"/>
        <c:lblOffset val="100"/>
        <c:noMultiLvlLbl val="0"/>
      </c:catAx>
      <c:valAx>
        <c:axId val="-2105598824"/>
        <c:scaling>
          <c:orientation val="minMax"/>
        </c:scaling>
        <c:delete val="0"/>
        <c:axPos val="l"/>
        <c:majorGridlines>
          <c:spPr>
            <a:ln>
              <a:noFill/>
            </a:ln>
          </c:spPr>
        </c:majorGridlines>
        <c:title>
          <c:tx>
            <c:rich>
              <a:bodyPr rot="-5400000" vert="horz"/>
              <a:lstStyle/>
              <a:p>
                <a:pPr>
                  <a:defRPr sz="1600" b="0">
                    <a:latin typeface="メイリオ"/>
                    <a:ea typeface="メイリオ"/>
                    <a:cs typeface="メイリオ"/>
                  </a:defRPr>
                </a:pPr>
                <a:r>
                  <a:rPr lang="ja-JP" altLang="en-US" sz="1600" b="0">
                    <a:latin typeface="メイリオ"/>
                    <a:ea typeface="メイリオ"/>
                    <a:cs typeface="メイリオ"/>
                  </a:rPr>
                  <a:t>実行時間</a:t>
                </a:r>
                <a:r>
                  <a:rPr lang="en-US" altLang="ja-JP" sz="1600" b="0">
                    <a:latin typeface="メイリオ"/>
                    <a:ea typeface="メイリオ"/>
                    <a:cs typeface="メイリオ"/>
                  </a:rPr>
                  <a:t>[</a:t>
                </a:r>
                <a:r>
                  <a:rPr lang="ja-JP" altLang="en-US" sz="1600" b="0">
                    <a:latin typeface="メイリオ"/>
                    <a:ea typeface="メイリオ"/>
                    <a:cs typeface="メイリオ"/>
                  </a:rPr>
                  <a:t>マイクロ秒</a:t>
                </a:r>
                <a:r>
                  <a:rPr lang="en-US" altLang="ja-JP" sz="1600" b="0">
                    <a:latin typeface="メイリオ"/>
                    <a:ea typeface="メイリオ"/>
                    <a:cs typeface="メイリオ"/>
                  </a:rPr>
                  <a:t>]</a:t>
                </a:r>
                <a:endParaRPr lang="ja-JP" altLang="en-US" sz="1600" b="0">
                  <a:latin typeface="メイリオ"/>
                  <a:ea typeface="メイリオ"/>
                  <a:cs typeface="メイリオ"/>
                </a:endParaRPr>
              </a:p>
            </c:rich>
          </c:tx>
          <c:layout/>
          <c:overlay val="0"/>
        </c:title>
        <c:numFmt formatCode="General" sourceLinked="1"/>
        <c:majorTickMark val="in"/>
        <c:minorTickMark val="none"/>
        <c:tickLblPos val="nextTo"/>
        <c:txPr>
          <a:bodyPr/>
          <a:lstStyle/>
          <a:p>
            <a:pPr>
              <a:defRPr sz="1600"/>
            </a:pPr>
            <a:endParaRPr lang="ja-JP"/>
          </a:p>
        </c:txPr>
        <c:crossAx val="-2105601976"/>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Sheet1!$C$46</c:f>
              <c:strCache>
                <c:ptCount val="1"/>
                <c:pt idx="0">
                  <c:v>V-Met</c:v>
                </c:pt>
              </c:strCache>
            </c:strRef>
          </c:tx>
          <c:spPr>
            <a:solidFill>
              <a:srgbClr val="EB8627"/>
            </a:solidFill>
            <a:ln>
              <a:noFill/>
            </a:ln>
            <a:effectLst/>
          </c:spPr>
          <c:invertIfNegative val="0"/>
          <c:val>
            <c:numRef>
              <c:f>Sheet1!$C$60</c:f>
              <c:numCache>
                <c:formatCode>General</c:formatCode>
                <c:ptCount val="1"/>
                <c:pt idx="0">
                  <c:v>16.55254545454546</c:v>
                </c:pt>
              </c:numCache>
            </c:numRef>
          </c:val>
        </c:ser>
        <c:ser>
          <c:idx val="1"/>
          <c:order val="1"/>
          <c:tx>
            <c:strRef>
              <c:f>Sheet1!$D$46</c:f>
              <c:strCache>
                <c:ptCount val="1"/>
                <c:pt idx="0">
                  <c:v>従来</c:v>
                </c:pt>
              </c:strCache>
            </c:strRef>
          </c:tx>
          <c:spPr>
            <a:solidFill>
              <a:srgbClr val="327F9E"/>
            </a:solidFill>
            <a:ln>
              <a:noFill/>
            </a:ln>
            <a:effectLst/>
          </c:spPr>
          <c:invertIfNegative val="0"/>
          <c:val>
            <c:numRef>
              <c:f>Sheet1!$D$60</c:f>
              <c:numCache>
                <c:formatCode>General</c:formatCode>
                <c:ptCount val="1"/>
                <c:pt idx="0">
                  <c:v>12.12654545454545</c:v>
                </c:pt>
              </c:numCache>
            </c:numRef>
          </c:val>
        </c:ser>
        <c:dLbls>
          <c:showLegendKey val="0"/>
          <c:showVal val="0"/>
          <c:showCatName val="0"/>
          <c:showSerName val="0"/>
          <c:showPercent val="0"/>
          <c:showBubbleSize val="0"/>
        </c:dLbls>
        <c:gapWidth val="150"/>
        <c:axId val="-2106409784"/>
        <c:axId val="-2106412920"/>
      </c:barChart>
      <c:catAx>
        <c:axId val="-2106409784"/>
        <c:scaling>
          <c:orientation val="minMax"/>
        </c:scaling>
        <c:delete val="0"/>
        <c:axPos val="b"/>
        <c:majorTickMark val="out"/>
        <c:minorTickMark val="none"/>
        <c:tickLblPos val="nextTo"/>
        <c:txPr>
          <a:bodyPr/>
          <a:lstStyle/>
          <a:p>
            <a:pPr>
              <a:defRPr>
                <a:solidFill>
                  <a:srgbClr val="F5F1DD"/>
                </a:solidFill>
              </a:defRPr>
            </a:pPr>
            <a:endParaRPr lang="ja-JP"/>
          </a:p>
        </c:txPr>
        <c:crossAx val="-2106412920"/>
        <c:crosses val="autoZero"/>
        <c:auto val="1"/>
        <c:lblAlgn val="ctr"/>
        <c:lblOffset val="100"/>
        <c:noMultiLvlLbl val="0"/>
      </c:catAx>
      <c:valAx>
        <c:axId val="-2106412920"/>
        <c:scaling>
          <c:orientation val="minMax"/>
        </c:scaling>
        <c:delete val="0"/>
        <c:axPos val="l"/>
        <c:majorGridlines>
          <c:spPr>
            <a:ln>
              <a:noFill/>
            </a:ln>
          </c:spPr>
        </c:majorGridlines>
        <c:title>
          <c:tx>
            <c:rich>
              <a:bodyPr rot="-5400000" vert="horz"/>
              <a:lstStyle/>
              <a:p>
                <a:pPr>
                  <a:defRPr sz="1600" b="0">
                    <a:latin typeface="メイリオ"/>
                    <a:ea typeface="メイリオ"/>
                    <a:cs typeface="メイリオ"/>
                  </a:defRPr>
                </a:pPr>
                <a:r>
                  <a:rPr lang="ja-JP" altLang="en-US" sz="1600" b="0">
                    <a:latin typeface="メイリオ"/>
                    <a:ea typeface="メイリオ"/>
                    <a:cs typeface="メイリオ"/>
                  </a:rPr>
                  <a:t>構築時間</a:t>
                </a:r>
                <a:r>
                  <a:rPr lang="en-US" altLang="ja-JP" sz="1600" b="0">
                    <a:latin typeface="メイリオ"/>
                    <a:ea typeface="メイリオ"/>
                    <a:cs typeface="メイリオ"/>
                  </a:rPr>
                  <a:t>[</a:t>
                </a:r>
                <a:r>
                  <a:rPr lang="ja-JP" altLang="en-US" sz="1600" b="0" baseline="0">
                    <a:latin typeface="メイリオ"/>
                    <a:ea typeface="メイリオ"/>
                    <a:cs typeface="メイリオ"/>
                  </a:rPr>
                  <a:t>ミリ秒</a:t>
                </a:r>
                <a:r>
                  <a:rPr lang="en-US" altLang="ja-JP" sz="1600" b="0">
                    <a:latin typeface="メイリオ"/>
                    <a:ea typeface="メイリオ"/>
                    <a:cs typeface="メイリオ"/>
                  </a:rPr>
                  <a:t>]</a:t>
                </a:r>
                <a:endParaRPr lang="ja-JP" altLang="en-US" sz="1600" b="0">
                  <a:latin typeface="メイリオ"/>
                  <a:ea typeface="メイリオ"/>
                  <a:cs typeface="メイリオ"/>
                </a:endParaRPr>
              </a:p>
            </c:rich>
          </c:tx>
          <c:layout/>
          <c:overlay val="0"/>
        </c:title>
        <c:numFmt formatCode="General" sourceLinked="1"/>
        <c:majorTickMark val="in"/>
        <c:minorTickMark val="none"/>
        <c:tickLblPos val="nextTo"/>
        <c:txPr>
          <a:bodyPr/>
          <a:lstStyle/>
          <a:p>
            <a:pPr>
              <a:defRPr sz="1600"/>
            </a:pPr>
            <a:endParaRPr lang="ja-JP"/>
          </a:p>
        </c:txPr>
        <c:crossAx val="-2106409784"/>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47119849817212"/>
          <c:y val="0.142735042735043"/>
          <c:w val="0.823898117766592"/>
          <c:h val="0.686089238845144"/>
        </c:manualLayout>
      </c:layout>
      <c:barChart>
        <c:barDir val="col"/>
        <c:grouping val="clustered"/>
        <c:varyColors val="0"/>
        <c:ser>
          <c:idx val="2"/>
          <c:order val="0"/>
          <c:tx>
            <c:strRef>
              <c:f>Sheet2!$D$11</c:f>
              <c:strCache>
                <c:ptCount val="1"/>
                <c:pt idx="0">
                  <c:v>V-Met</c:v>
                </c:pt>
              </c:strCache>
            </c:strRef>
          </c:tx>
          <c:spPr>
            <a:solidFill>
              <a:srgbClr val="EB8627"/>
            </a:solidFill>
            <a:ln>
              <a:noFill/>
            </a:ln>
            <a:effectLst/>
          </c:spPr>
          <c:invertIfNegative val="0"/>
          <c:val>
            <c:numRef>
              <c:f>Sheet2!$D$10</c:f>
              <c:numCache>
                <c:formatCode>General</c:formatCode>
                <c:ptCount val="1"/>
                <c:pt idx="0">
                  <c:v>35.35</c:v>
                </c:pt>
              </c:numCache>
            </c:numRef>
          </c:val>
        </c:ser>
        <c:ser>
          <c:idx val="5"/>
          <c:order val="1"/>
          <c:tx>
            <c:strRef>
              <c:f>Sheet2!$G$11</c:f>
              <c:strCache>
                <c:ptCount val="1"/>
                <c:pt idx="0">
                  <c:v>従来</c:v>
                </c:pt>
              </c:strCache>
            </c:strRef>
          </c:tx>
          <c:spPr>
            <a:solidFill>
              <a:srgbClr val="327F9E"/>
            </a:solidFill>
            <a:ln>
              <a:noFill/>
            </a:ln>
            <a:effectLst/>
          </c:spPr>
          <c:invertIfNegative val="0"/>
          <c:val>
            <c:numRef>
              <c:f>Sheet2!$G$10</c:f>
              <c:numCache>
                <c:formatCode>General</c:formatCode>
                <c:ptCount val="1"/>
                <c:pt idx="0">
                  <c:v>29.348</c:v>
                </c:pt>
              </c:numCache>
            </c:numRef>
          </c:val>
        </c:ser>
        <c:ser>
          <c:idx val="4"/>
          <c:order val="2"/>
          <c:tx>
            <c:strRef>
              <c:f>Sheet2!$F$11</c:f>
              <c:strCache>
                <c:ptCount val="1"/>
                <c:pt idx="0">
                  <c:v>VM内実行</c:v>
                </c:pt>
              </c:strCache>
            </c:strRef>
          </c:tx>
          <c:spPr>
            <a:solidFill>
              <a:srgbClr val="5F5F5F"/>
            </a:solidFill>
            <a:ln>
              <a:noFill/>
            </a:ln>
            <a:effectLst/>
          </c:spPr>
          <c:invertIfNegative val="0"/>
          <c:val>
            <c:numRef>
              <c:f>Sheet2!$F$10</c:f>
              <c:numCache>
                <c:formatCode>General</c:formatCode>
                <c:ptCount val="1"/>
                <c:pt idx="0">
                  <c:v>12.388</c:v>
                </c:pt>
              </c:numCache>
            </c:numRef>
          </c:val>
        </c:ser>
        <c:dLbls>
          <c:showLegendKey val="0"/>
          <c:showVal val="0"/>
          <c:showCatName val="0"/>
          <c:showSerName val="0"/>
          <c:showPercent val="0"/>
          <c:showBubbleSize val="0"/>
        </c:dLbls>
        <c:gapWidth val="150"/>
        <c:axId val="2142289880"/>
        <c:axId val="2142504728"/>
      </c:barChart>
      <c:catAx>
        <c:axId val="2142289880"/>
        <c:scaling>
          <c:orientation val="minMax"/>
        </c:scaling>
        <c:delete val="0"/>
        <c:axPos val="b"/>
        <c:majorTickMark val="none"/>
        <c:minorTickMark val="none"/>
        <c:tickLblPos val="nextTo"/>
        <c:txPr>
          <a:bodyPr/>
          <a:lstStyle/>
          <a:p>
            <a:pPr>
              <a:defRPr>
                <a:solidFill>
                  <a:srgbClr val="F5F1DD"/>
                </a:solidFill>
              </a:defRPr>
            </a:pPr>
            <a:endParaRPr lang="ja-JP"/>
          </a:p>
        </c:txPr>
        <c:crossAx val="2142504728"/>
        <c:crosses val="autoZero"/>
        <c:auto val="1"/>
        <c:lblAlgn val="ctr"/>
        <c:lblOffset val="100"/>
        <c:noMultiLvlLbl val="0"/>
      </c:catAx>
      <c:valAx>
        <c:axId val="2142504728"/>
        <c:scaling>
          <c:orientation val="minMax"/>
        </c:scaling>
        <c:delete val="0"/>
        <c:axPos val="l"/>
        <c:majorGridlines>
          <c:spPr>
            <a:ln>
              <a:noFill/>
            </a:ln>
          </c:spPr>
        </c:majorGridlines>
        <c:title>
          <c:tx>
            <c:rich>
              <a:bodyPr/>
              <a:lstStyle/>
              <a:p>
                <a:pPr>
                  <a:defRPr sz="1600" b="0">
                    <a:latin typeface="メイリオ"/>
                    <a:ea typeface="メイリオ"/>
                    <a:cs typeface="メイリオ"/>
                  </a:defRPr>
                </a:pPr>
                <a:r>
                  <a:rPr lang="ja-JP" altLang="en-US" sz="1600" b="0">
                    <a:latin typeface="メイリオ"/>
                    <a:ea typeface="メイリオ"/>
                    <a:cs typeface="メイリオ"/>
                  </a:rPr>
                  <a:t>実行時間</a:t>
                </a:r>
                <a:r>
                  <a:rPr lang="en-US" altLang="ja-JP" sz="1600" b="0">
                    <a:latin typeface="メイリオ"/>
                    <a:ea typeface="メイリオ"/>
                    <a:cs typeface="メイリオ"/>
                  </a:rPr>
                  <a:t>[</a:t>
                </a:r>
                <a:r>
                  <a:rPr lang="ja-JP" altLang="en-US" sz="1600" b="0">
                    <a:latin typeface="メイリオ"/>
                    <a:ea typeface="メイリオ"/>
                    <a:cs typeface="メイリオ"/>
                  </a:rPr>
                  <a:t>秒</a:t>
                </a:r>
                <a:r>
                  <a:rPr lang="en-US" altLang="ja-JP" sz="1600" b="0">
                    <a:latin typeface="メイリオ"/>
                    <a:ea typeface="メイリオ"/>
                    <a:cs typeface="メイリオ"/>
                  </a:rPr>
                  <a:t>]</a:t>
                </a:r>
                <a:endParaRPr lang="ja-JP" altLang="en-US" sz="1600" b="0">
                  <a:latin typeface="メイリオ"/>
                  <a:ea typeface="メイリオ"/>
                  <a:cs typeface="メイリオ"/>
                </a:endParaRPr>
              </a:p>
            </c:rich>
          </c:tx>
          <c:layout/>
          <c:overlay val="0"/>
        </c:title>
        <c:numFmt formatCode="General" sourceLinked="1"/>
        <c:majorTickMark val="in"/>
        <c:minorTickMark val="none"/>
        <c:tickLblPos val="nextTo"/>
        <c:txPr>
          <a:bodyPr/>
          <a:lstStyle/>
          <a:p>
            <a:pPr>
              <a:defRPr sz="1600"/>
            </a:pPr>
            <a:endParaRPr lang="ja-JP"/>
          </a:p>
        </c:txPr>
        <c:crossAx val="2142289880"/>
        <c:crosses val="autoZero"/>
        <c:crossBetween val="between"/>
      </c:valAx>
    </c:plotArea>
    <c:legend>
      <c:legendPos val="r"/>
      <c:layout>
        <c:manualLayout>
          <c:xMode val="edge"/>
          <c:yMode val="edge"/>
          <c:x val="0.677758481563636"/>
          <c:y val="0.0601167454380562"/>
          <c:w val="0.319550713736616"/>
          <c:h val="0.566419455270199"/>
        </c:manualLayout>
      </c:layout>
      <c:overlay val="0"/>
      <c:txPr>
        <a:bodyPr/>
        <a:lstStyle/>
        <a:p>
          <a:pPr>
            <a:defRPr sz="1600"/>
          </a:pPr>
          <a:endParaRPr lang="ja-JP"/>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1"/>
          <c:order val="0"/>
          <c:tx>
            <c:strRef>
              <c:f>Sheet3!$E$11</c:f>
              <c:strCache>
                <c:ptCount val="1"/>
                <c:pt idx="0">
                  <c:v>V-Met</c:v>
                </c:pt>
              </c:strCache>
            </c:strRef>
          </c:tx>
          <c:spPr>
            <a:solidFill>
              <a:srgbClr val="EB8627"/>
            </a:solidFill>
            <a:ln>
              <a:noFill/>
            </a:ln>
            <a:effectLst/>
          </c:spPr>
          <c:invertIfNegative val="0"/>
          <c:val>
            <c:numRef>
              <c:f>Sheet3!$E$10</c:f>
              <c:numCache>
                <c:formatCode>General</c:formatCode>
                <c:ptCount val="1"/>
                <c:pt idx="0">
                  <c:v>98.14</c:v>
                </c:pt>
              </c:numCache>
            </c:numRef>
          </c:val>
        </c:ser>
        <c:ser>
          <c:idx val="3"/>
          <c:order val="1"/>
          <c:tx>
            <c:strRef>
              <c:f>Sheet3!$H$11</c:f>
              <c:strCache>
                <c:ptCount val="1"/>
                <c:pt idx="0">
                  <c:v>従来</c:v>
                </c:pt>
              </c:strCache>
            </c:strRef>
          </c:tx>
          <c:spPr>
            <a:solidFill>
              <a:srgbClr val="327F9E"/>
            </a:solidFill>
            <a:ln>
              <a:noFill/>
            </a:ln>
            <a:effectLst/>
          </c:spPr>
          <c:invertIfNegative val="0"/>
          <c:val>
            <c:numRef>
              <c:f>Sheet3!$H$10</c:f>
              <c:numCache>
                <c:formatCode>General</c:formatCode>
                <c:ptCount val="1"/>
                <c:pt idx="0">
                  <c:v>86.10799999999998</c:v>
                </c:pt>
              </c:numCache>
            </c:numRef>
          </c:val>
        </c:ser>
        <c:ser>
          <c:idx val="2"/>
          <c:order val="2"/>
          <c:tx>
            <c:strRef>
              <c:f>Sheet3!$G$11</c:f>
              <c:strCache>
                <c:ptCount val="1"/>
                <c:pt idx="0">
                  <c:v>VM内実行</c:v>
                </c:pt>
              </c:strCache>
            </c:strRef>
          </c:tx>
          <c:spPr>
            <a:solidFill>
              <a:srgbClr val="5F5F5F"/>
            </a:solidFill>
            <a:ln>
              <a:noFill/>
            </a:ln>
            <a:effectLst/>
          </c:spPr>
          <c:invertIfNegative val="0"/>
          <c:val>
            <c:numRef>
              <c:f>Sheet3!$G$10</c:f>
              <c:numCache>
                <c:formatCode>General</c:formatCode>
                <c:ptCount val="1"/>
                <c:pt idx="0">
                  <c:v>49.698</c:v>
                </c:pt>
              </c:numCache>
            </c:numRef>
          </c:val>
        </c:ser>
        <c:dLbls>
          <c:showLegendKey val="0"/>
          <c:showVal val="0"/>
          <c:showCatName val="0"/>
          <c:showSerName val="0"/>
          <c:showPercent val="0"/>
          <c:showBubbleSize val="0"/>
        </c:dLbls>
        <c:gapWidth val="150"/>
        <c:axId val="-2105854840"/>
        <c:axId val="-2107938408"/>
      </c:barChart>
      <c:catAx>
        <c:axId val="-2105854840"/>
        <c:scaling>
          <c:orientation val="minMax"/>
        </c:scaling>
        <c:delete val="0"/>
        <c:axPos val="b"/>
        <c:majorTickMark val="out"/>
        <c:minorTickMark val="none"/>
        <c:tickLblPos val="nextTo"/>
        <c:txPr>
          <a:bodyPr/>
          <a:lstStyle/>
          <a:p>
            <a:pPr>
              <a:defRPr>
                <a:solidFill>
                  <a:srgbClr val="F5F1DD"/>
                </a:solidFill>
              </a:defRPr>
            </a:pPr>
            <a:endParaRPr lang="ja-JP"/>
          </a:p>
        </c:txPr>
        <c:crossAx val="-2107938408"/>
        <c:crosses val="autoZero"/>
        <c:auto val="1"/>
        <c:lblAlgn val="ctr"/>
        <c:lblOffset val="100"/>
        <c:noMultiLvlLbl val="0"/>
      </c:catAx>
      <c:valAx>
        <c:axId val="-2107938408"/>
        <c:scaling>
          <c:orientation val="minMax"/>
        </c:scaling>
        <c:delete val="0"/>
        <c:axPos val="l"/>
        <c:majorGridlines>
          <c:spPr>
            <a:ln>
              <a:noFill/>
            </a:ln>
          </c:spPr>
        </c:majorGridlines>
        <c:title>
          <c:tx>
            <c:rich>
              <a:bodyPr rot="-5400000" vert="horz"/>
              <a:lstStyle/>
              <a:p>
                <a:pPr>
                  <a:defRPr sz="1600" b="0">
                    <a:latin typeface="メイリオ"/>
                    <a:ea typeface="メイリオ"/>
                    <a:cs typeface="メイリオ"/>
                  </a:defRPr>
                </a:pPr>
                <a:r>
                  <a:rPr lang="ja-JP" altLang="en-US" sz="1600" b="0">
                    <a:latin typeface="メイリオ"/>
                    <a:ea typeface="メイリオ"/>
                    <a:cs typeface="メイリオ"/>
                  </a:rPr>
                  <a:t>実行時間</a:t>
                </a:r>
                <a:r>
                  <a:rPr lang="en-US" altLang="ja-JP" sz="1600" b="0">
                    <a:latin typeface="メイリオ"/>
                    <a:ea typeface="メイリオ"/>
                    <a:cs typeface="メイリオ"/>
                  </a:rPr>
                  <a:t>[</a:t>
                </a:r>
                <a:r>
                  <a:rPr lang="ja-JP" altLang="en-US" sz="1600" b="0">
                    <a:latin typeface="メイリオ"/>
                    <a:ea typeface="メイリオ"/>
                    <a:cs typeface="メイリオ"/>
                  </a:rPr>
                  <a:t>秒</a:t>
                </a:r>
                <a:r>
                  <a:rPr lang="en-US" altLang="ja-JP" sz="1600" b="0">
                    <a:latin typeface="メイリオ"/>
                    <a:ea typeface="メイリオ"/>
                    <a:cs typeface="メイリオ"/>
                  </a:rPr>
                  <a:t>]</a:t>
                </a:r>
                <a:endParaRPr lang="ja-JP" altLang="en-US" sz="1600" b="0">
                  <a:latin typeface="メイリオ"/>
                  <a:ea typeface="メイリオ"/>
                  <a:cs typeface="メイリオ"/>
                </a:endParaRPr>
              </a:p>
            </c:rich>
          </c:tx>
          <c:layout/>
          <c:overlay val="0"/>
        </c:title>
        <c:numFmt formatCode="General" sourceLinked="1"/>
        <c:majorTickMark val="in"/>
        <c:minorTickMark val="none"/>
        <c:tickLblPos val="nextTo"/>
        <c:txPr>
          <a:bodyPr/>
          <a:lstStyle/>
          <a:p>
            <a:pPr>
              <a:defRPr sz="1600"/>
            </a:pPr>
            <a:endParaRPr lang="ja-JP"/>
          </a:p>
        </c:txPr>
        <c:crossAx val="-2105854840"/>
        <c:crosses val="autoZero"/>
        <c:crossBetween val="between"/>
      </c:valAx>
    </c:plotArea>
    <c:legend>
      <c:legendPos val="r"/>
      <c:layout/>
      <c:overlay val="0"/>
      <c:txPr>
        <a:bodyPr/>
        <a:lstStyle/>
        <a:p>
          <a:pPr>
            <a:defRPr sz="1600"/>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E2E63-353E-204A-B681-BACC29065DB5}" type="datetimeFigureOut">
              <a:rPr kumimoji="1" lang="ja-JP" altLang="en-US" smtClean="0"/>
              <a:t>8/28/15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B29734-CD64-1440-89AF-C809800FDD74}" type="slidenum">
              <a:rPr kumimoji="1" lang="ja-JP" altLang="en-US" smtClean="0"/>
              <a:t>‹#›</a:t>
            </a:fld>
            <a:endParaRPr kumimoji="1" lang="ja-JP" altLang="en-US"/>
          </a:p>
        </p:txBody>
      </p:sp>
    </p:spTree>
    <p:extLst>
      <p:ext uri="{BB962C8B-B14F-4D97-AF65-F5344CB8AC3E}">
        <p14:creationId xmlns:p14="http://schemas.microsoft.com/office/powerpoint/2010/main" val="3226078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CBA3D-F051-534A-89F3-25986A04D6F2}" type="datetimeFigureOut">
              <a:rPr kumimoji="1" lang="ja-JP" altLang="en-US" smtClean="0"/>
              <a:t>8/28/15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CFC03-A1C4-8F4A-B768-B5E1C3AC68AB}" type="slidenum">
              <a:rPr kumimoji="1" lang="ja-JP" altLang="en-US" smtClean="0"/>
              <a:t>‹#›</a:t>
            </a:fld>
            <a:endParaRPr kumimoji="1" lang="ja-JP" altLang="en-US"/>
          </a:p>
        </p:txBody>
      </p:sp>
    </p:spTree>
    <p:extLst>
      <p:ext uri="{BB962C8B-B14F-4D97-AF65-F5344CB8AC3E}">
        <p14:creationId xmlns:p14="http://schemas.microsoft.com/office/powerpoint/2010/main" val="5304192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a:t>
            </a:fld>
            <a:endParaRPr kumimoji="1" lang="ja-JP" altLang="en-US"/>
          </a:p>
        </p:txBody>
      </p:sp>
    </p:spTree>
    <p:extLst>
      <p:ext uri="{BB962C8B-B14F-4D97-AF65-F5344CB8AC3E}">
        <p14:creationId xmlns:p14="http://schemas.microsoft.com/office/powerpoint/2010/main" val="217832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 ゲスト</a:t>
            </a:r>
            <a:r>
              <a:rPr lang="en-US" altLang="ja-JP" dirty="0" smtClean="0"/>
              <a:t>VM</a:t>
            </a:r>
            <a:r>
              <a:rPr lang="ja-JP" altLang="en-US" dirty="0" smtClean="0"/>
              <a:t>内のページテーブルを特定するために</a:t>
            </a:r>
            <a:r>
              <a:rPr lang="en-US" altLang="ja-JP" dirty="0" smtClean="0"/>
              <a:t>CR3</a:t>
            </a:r>
            <a:r>
              <a:rPr lang="ja-JP" altLang="en-US" dirty="0" smtClean="0"/>
              <a:t>レジスタに格納されているページディレクトリのアドレスを取得する</a:t>
            </a:r>
          </a:p>
          <a:p>
            <a:r>
              <a:rPr lang="ja-JP" altLang="en-US" dirty="0" smtClean="0"/>
              <a:t>  * 仮想</a:t>
            </a:r>
            <a:r>
              <a:rPr lang="en-US" altLang="ja-JP" dirty="0" smtClean="0"/>
              <a:t>CPU</a:t>
            </a:r>
            <a:r>
              <a:rPr lang="ja-JP" altLang="en-US" dirty="0" smtClean="0"/>
              <a:t>の</a:t>
            </a:r>
            <a:r>
              <a:rPr lang="en-US" altLang="ja-JP" dirty="0" smtClean="0"/>
              <a:t>CR3</a:t>
            </a:r>
            <a:r>
              <a:rPr lang="ja-JP" altLang="en-US" dirty="0" smtClean="0"/>
              <a:t>レジスタにアドレスが格納されている</a:t>
            </a:r>
          </a:p>
          <a:p>
            <a:r>
              <a:rPr lang="ja-JP" altLang="en-US" dirty="0" smtClean="0"/>
              <a:t>    * 仮想</a:t>
            </a:r>
            <a:r>
              <a:rPr lang="en-US" altLang="ja-JP" dirty="0" smtClean="0"/>
              <a:t>CPU</a:t>
            </a:r>
            <a:r>
              <a:rPr lang="ja-JP" altLang="en-US" dirty="0" smtClean="0"/>
              <a:t>はゲスト・ハイパーバイザが管理</a:t>
            </a:r>
          </a:p>
          <a:p>
            <a:r>
              <a:rPr lang="ja-JP" altLang="en-US" dirty="0" smtClean="0"/>
              <a:t>    * ゲスト・ハイパーバイザ内の情報は信頼できない</a:t>
            </a:r>
          </a:p>
          <a:p>
            <a:r>
              <a:rPr lang="ja-JP" altLang="en-US" dirty="0" smtClean="0"/>
              <a:t>  * </a:t>
            </a:r>
            <a:r>
              <a:rPr lang="en-US" altLang="ja-JP" dirty="0" smtClean="0"/>
              <a:t>CPU</a:t>
            </a:r>
            <a:r>
              <a:rPr lang="ja-JP" altLang="en-US" dirty="0" smtClean="0"/>
              <a:t>の仮想化支援機構</a:t>
            </a:r>
            <a:r>
              <a:rPr lang="en-US" altLang="ja-JP" dirty="0" smtClean="0"/>
              <a:t>(VT-x)</a:t>
            </a:r>
            <a:r>
              <a:rPr lang="ja-JP" altLang="en-US" dirty="0" smtClean="0"/>
              <a:t>を利用</a:t>
            </a:r>
          </a:p>
          <a:p>
            <a:r>
              <a:rPr lang="ja-JP" altLang="en-US" dirty="0" smtClean="0"/>
              <a:t>    * ゲスト・ハイパーバイザに頼らない</a:t>
            </a:r>
            <a:endParaRPr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10</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 </a:t>
            </a:r>
            <a:r>
              <a:rPr lang="en-US" altLang="ja-JP" dirty="0" err="1" smtClean="0"/>
              <a:t>movq</a:t>
            </a:r>
            <a:r>
              <a:rPr lang="ja-JP" altLang="en-US" dirty="0" smtClean="0"/>
              <a:t>命令での書き込みの例の説明</a:t>
            </a:r>
          </a:p>
          <a:p>
            <a:pPr marL="171450" indent="-171450">
              <a:buFontTx/>
              <a:buChar char="•"/>
            </a:pPr>
            <a:r>
              <a:rPr lang="en-US" altLang="ja-JP" dirty="0" smtClean="0"/>
              <a:t>CR3</a:t>
            </a:r>
            <a:r>
              <a:rPr lang="ja-JP" altLang="en-US" dirty="0" smtClean="0"/>
              <a:t>レジスタへの書き込み時に</a:t>
            </a:r>
            <a:r>
              <a:rPr lang="en-US" altLang="ja-JP" dirty="0" smtClean="0"/>
              <a:t>VM Exit</a:t>
            </a:r>
          </a:p>
          <a:p>
            <a:pPr marL="171450" indent="-171450">
              <a:buFontTx/>
              <a:buChar char="•"/>
            </a:pPr>
            <a:r>
              <a:rPr lang="en-US" altLang="ja-JP" dirty="0" smtClean="0"/>
              <a:t>* VM Exit</a:t>
            </a:r>
            <a:r>
              <a:rPr lang="en-US" altLang="ja-JP" baseline="0" dirty="0" smtClean="0"/>
              <a:t> </a:t>
            </a:r>
            <a:r>
              <a:rPr lang="ja-JP" altLang="en-US" baseline="0" dirty="0" smtClean="0"/>
              <a:t>とは</a:t>
            </a:r>
            <a:r>
              <a:rPr lang="en-US" altLang="ja-JP" baseline="0" dirty="0" smtClean="0"/>
              <a:t>VM</a:t>
            </a:r>
            <a:r>
              <a:rPr lang="ja-JP" altLang="en-US" baseline="0" dirty="0" smtClean="0"/>
              <a:t>からハイパーバイザへのトラップのこと</a:t>
            </a:r>
            <a:endParaRPr lang="en-US" altLang="ja-JP" dirty="0" smtClean="0"/>
          </a:p>
          <a:p>
            <a:r>
              <a:rPr lang="en-US" altLang="ja-JP" dirty="0" smtClean="0"/>
              <a:t>  * </a:t>
            </a:r>
            <a:r>
              <a:rPr lang="ja-JP" altLang="en-US" dirty="0" smtClean="0"/>
              <a:t>　従来では</a:t>
            </a:r>
            <a:r>
              <a:rPr lang="en-US" altLang="ja-JP" dirty="0" smtClean="0"/>
              <a:t>VM Exit</a:t>
            </a:r>
            <a:r>
              <a:rPr lang="ja-JP" altLang="en-US" dirty="0" smtClean="0"/>
              <a:t>は発生していなかったため、ホスト・ハイパーバイザに対して直接発生するよう設定</a:t>
            </a:r>
          </a:p>
          <a:p>
            <a:r>
              <a:rPr lang="ja-JP" altLang="en-US" dirty="0" smtClean="0"/>
              <a:t>  * 書き込み元のレジスタの値を保存</a:t>
            </a:r>
          </a:p>
          <a:p>
            <a:r>
              <a:rPr lang="ja-JP" altLang="en-US" dirty="0" smtClean="0"/>
              <a:t>  * </a:t>
            </a:r>
            <a:r>
              <a:rPr lang="en-US" altLang="ja-JP" dirty="0" err="1" smtClean="0"/>
              <a:t>rax</a:t>
            </a:r>
            <a:r>
              <a:rPr lang="en-US" altLang="ja-JP" dirty="0" smtClean="0"/>
              <a:t> </a:t>
            </a:r>
            <a:r>
              <a:rPr lang="ja-JP" altLang="en-US" dirty="0" smtClean="0"/>
              <a:t>の中に書き込もうとしているページテーブルのアドレスが格納されてい</a:t>
            </a:r>
          </a:p>
          <a:p>
            <a:r>
              <a:rPr lang="ja-JP" altLang="en-US" dirty="0" smtClean="0"/>
              <a:t>      る</a:t>
            </a:r>
          </a:p>
          <a:p>
            <a:r>
              <a:rPr lang="ja-JP" altLang="en-US" dirty="0" smtClean="0"/>
              <a:t>* </a:t>
            </a:r>
            <a:r>
              <a:rPr lang="en-US" altLang="ja-JP" dirty="0" smtClean="0"/>
              <a:t>IDS</a:t>
            </a:r>
            <a:r>
              <a:rPr lang="ja-JP" altLang="en-US" dirty="0" smtClean="0"/>
              <a:t>がページテーブルを検索してアドレス変換</a:t>
            </a:r>
          </a:p>
          <a:p>
            <a:r>
              <a:rPr lang="ja-JP" altLang="en-US" dirty="0" smtClean="0"/>
              <a:t>  * ハイパーコールを用いて</a:t>
            </a:r>
            <a:r>
              <a:rPr lang="en-US" altLang="ja-JP" dirty="0" smtClean="0"/>
              <a:t>CR3</a:t>
            </a:r>
            <a:r>
              <a:rPr lang="ja-JP" altLang="en-US" dirty="0" smtClean="0"/>
              <a:t>レジスタの値を取得</a:t>
            </a:r>
          </a:p>
          <a:p>
            <a:endParaRPr lang="en-US" altLang="ja-JP" dirty="0" smtClean="0"/>
          </a:p>
          <a:p>
            <a:r>
              <a:rPr lang="en-US" altLang="ja-JP" dirty="0" smtClean="0"/>
              <a:t>----- 会議メモ (15/07/30 19:41) -----</a:t>
            </a:r>
          </a:p>
          <a:p>
            <a:r>
              <a:rPr lang="en-US" altLang="ja-JP" dirty="0" smtClean="0"/>
              <a:t>VM Exitの話を詳しく（論文</a:t>
            </a:r>
          </a:p>
          <a:p>
            <a:endParaRPr lang="en-US" altLang="ja-JP" dirty="0" smtClean="0"/>
          </a:p>
          <a:p>
            <a:endParaRPr lang="en-US" altLang="ja-JP" dirty="0" smtClean="0"/>
          </a:p>
          <a:p>
            <a:r>
              <a:rPr lang="en-US" altLang="ja-JP" dirty="0" smtClean="0"/>
              <a:t>ゲストハイパーバイザに対してVM Exitが起きずにホストハイパーバイザに対して起きる</a:t>
            </a:r>
          </a:p>
          <a:p>
            <a:endParaRPr lang="en-US" altLang="ja-JP" dirty="0" smtClean="0"/>
          </a:p>
          <a:p>
            <a:r>
              <a:rPr lang="en-US" altLang="ja-JP" dirty="0" smtClean="0"/>
              <a:t>%rax に%cr3をコピーしている</a:t>
            </a:r>
          </a:p>
          <a:p>
            <a:r>
              <a:rPr lang="en-US" altLang="ja-JP" dirty="0" smtClean="0"/>
              <a:t>----- 会議メモ (15/07/31 19:20) -----</a:t>
            </a:r>
          </a:p>
          <a:p>
            <a:r>
              <a:rPr lang="en-US" altLang="ja-JP" dirty="0" smtClean="0"/>
              <a:t> VT-xの技術を使って。。。</a:t>
            </a:r>
          </a:p>
          <a:p>
            <a:endParaRPr lang="en-US" altLang="ja-JP" dirty="0" smtClean="0"/>
          </a:p>
          <a:p>
            <a:endParaRPr lang="en-US" altLang="ja-JP" dirty="0" smtClean="0"/>
          </a:p>
          <a:p>
            <a:r>
              <a:rPr lang="en-US" altLang="ja-JP" dirty="0" smtClean="0"/>
              <a:t>VM Exiit,VMCSについての補足</a:t>
            </a:r>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11</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ゲスト・ハイパーバイザ内の</a:t>
            </a:r>
            <a:r>
              <a:rPr kumimoji="1" lang="en-US" altLang="ja-JP" dirty="0" smtClean="0"/>
              <a:t>EPT</a:t>
            </a:r>
            <a:r>
              <a:rPr kumimoji="1" lang="ja-JP" altLang="en-US" dirty="0" smtClean="0"/>
              <a:t>を特定</a:t>
            </a:r>
          </a:p>
          <a:p>
            <a:r>
              <a:rPr kumimoji="1" lang="ja-JP" altLang="en-US" dirty="0" smtClean="0"/>
              <a:t>  * </a:t>
            </a:r>
            <a:r>
              <a:rPr kumimoji="1" lang="en-US" altLang="ja-JP" dirty="0" smtClean="0"/>
              <a:t>VMCS</a:t>
            </a:r>
            <a:r>
              <a:rPr kumimoji="1" lang="ja-JP" altLang="en-US" dirty="0" smtClean="0"/>
              <a:t>に格納されている</a:t>
            </a:r>
            <a:r>
              <a:rPr kumimoji="1" lang="en-US" altLang="ja-JP" dirty="0" smtClean="0"/>
              <a:t>EPT</a:t>
            </a:r>
            <a:r>
              <a:rPr kumimoji="1" lang="ja-JP" altLang="en-US" dirty="0" smtClean="0"/>
              <a:t>ポインタのアドレスを保存する</a:t>
            </a:r>
          </a:p>
          <a:p>
            <a:r>
              <a:rPr kumimoji="1" lang="ja-JP" altLang="en-US" dirty="0" smtClean="0"/>
              <a:t>    * </a:t>
            </a:r>
            <a:r>
              <a:rPr kumimoji="1" lang="en-US" altLang="ja-JP" dirty="0" smtClean="0"/>
              <a:t>VMCS</a:t>
            </a:r>
            <a:r>
              <a:rPr kumimoji="1" lang="ja-JP" altLang="en-US" dirty="0" smtClean="0"/>
              <a:t>と呼ばれる</a:t>
            </a:r>
            <a:r>
              <a:rPr kumimoji="1" lang="en-US" altLang="ja-JP" dirty="0" smtClean="0"/>
              <a:t>VM</a:t>
            </a:r>
            <a:r>
              <a:rPr kumimoji="1" lang="ja-JP" altLang="en-US" dirty="0" smtClean="0"/>
              <a:t>実行制御フィールド</a:t>
            </a:r>
          </a:p>
          <a:p>
            <a:r>
              <a:rPr kumimoji="1" lang="ja-JP" altLang="en-US" dirty="0" smtClean="0"/>
              <a:t>    * </a:t>
            </a:r>
            <a:r>
              <a:rPr kumimoji="1" lang="en-US" altLang="ja-JP" dirty="0" smtClean="0"/>
              <a:t>VM Exit</a:t>
            </a:r>
            <a:r>
              <a:rPr kumimoji="1" lang="ja-JP" altLang="en-US" dirty="0" smtClean="0"/>
              <a:t>発生時に</a:t>
            </a:r>
            <a:r>
              <a:rPr kumimoji="1" lang="en-US" altLang="ja-JP" dirty="0" smtClean="0"/>
              <a:t>VMCS</a:t>
            </a:r>
            <a:r>
              <a:rPr kumimoji="1" lang="ja-JP" altLang="en-US" dirty="0" smtClean="0"/>
              <a:t>のアドレスを保存</a:t>
            </a:r>
          </a:p>
          <a:p>
            <a:r>
              <a:rPr kumimoji="1" lang="ja-JP" altLang="en-US" dirty="0" smtClean="0"/>
              <a:t>* </a:t>
            </a:r>
            <a:r>
              <a:rPr kumimoji="1" lang="en-US" altLang="ja-JP" dirty="0" smtClean="0"/>
              <a:t>IDS</a:t>
            </a:r>
            <a:r>
              <a:rPr kumimoji="1" lang="ja-JP" altLang="en-US" dirty="0" smtClean="0"/>
              <a:t>はハイパーコールを用いてアドレス変換</a:t>
            </a:r>
          </a:p>
          <a:p>
            <a:r>
              <a:rPr kumimoji="1" lang="ja-JP" altLang="en-US" dirty="0" smtClean="0"/>
              <a:t>  * ハイパーコール内で </a:t>
            </a:r>
            <a:r>
              <a:rPr kumimoji="1" lang="en-US" altLang="ja-JP" dirty="0" smtClean="0"/>
              <a:t>VMCS </a:t>
            </a:r>
            <a:r>
              <a:rPr kumimoji="1" lang="ja-JP" altLang="en-US" dirty="0" smtClean="0"/>
              <a:t>の中の </a:t>
            </a:r>
            <a:r>
              <a:rPr kumimoji="1" lang="en-US" altLang="ja-JP" dirty="0" smtClean="0"/>
              <a:t>VM </a:t>
            </a:r>
            <a:r>
              <a:rPr kumimoji="1" lang="ja-JP" altLang="en-US" dirty="0" smtClean="0"/>
              <a:t>実行制御フィールドに格納された</a:t>
            </a:r>
          </a:p>
          <a:p>
            <a:r>
              <a:rPr kumimoji="1" lang="ja-JP" altLang="en-US" dirty="0" smtClean="0"/>
              <a:t>    </a:t>
            </a:r>
            <a:r>
              <a:rPr kumimoji="1" lang="en-US" altLang="ja-JP" dirty="0" smtClean="0"/>
              <a:t>EPT </a:t>
            </a:r>
            <a:r>
              <a:rPr kumimoji="1" lang="ja-JP" altLang="en-US" dirty="0" smtClean="0"/>
              <a:t>ポインタを取り出す</a:t>
            </a:r>
          </a:p>
          <a:p>
            <a:r>
              <a:rPr kumimoji="1" lang="ja-JP" altLang="en-US" dirty="0" smtClean="0"/>
              <a:t>  * </a:t>
            </a:r>
            <a:r>
              <a:rPr kumimoji="1" lang="en-US" altLang="ja-JP" dirty="0" smtClean="0"/>
              <a:t>VM Exit</a:t>
            </a:r>
            <a:r>
              <a:rPr kumimoji="1" lang="ja-JP" altLang="en-US" dirty="0" smtClean="0"/>
              <a:t>で</a:t>
            </a:r>
            <a:r>
              <a:rPr kumimoji="1" lang="en-US" altLang="ja-JP" dirty="0" smtClean="0"/>
              <a:t>EPT</a:t>
            </a:r>
            <a:r>
              <a:rPr kumimoji="1" lang="ja-JP" altLang="en-US" dirty="0" smtClean="0"/>
              <a:t>ポインタを保存しないのは実装上の都合</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12</a:t>
            </a:fld>
            <a:endParaRPr kumimoji="1" lang="ja-JP" altLang="en-US"/>
          </a:p>
        </p:txBody>
      </p:sp>
    </p:spTree>
    <p:extLst>
      <p:ext uri="{BB962C8B-B14F-4D97-AF65-F5344CB8AC3E}">
        <p14:creationId xmlns:p14="http://schemas.microsoft.com/office/powerpoint/2010/main" val="164363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r>
              <a:rPr kumimoji="1" lang="ja-JP" altLang="en-US" dirty="0" smtClean="0"/>
              <a:t>* ページテーブルと</a:t>
            </a:r>
            <a:r>
              <a:rPr kumimoji="1" lang="en-US" altLang="ja-JP" dirty="0" smtClean="0"/>
              <a:t>EPT</a:t>
            </a:r>
            <a:r>
              <a:rPr kumimoji="1" lang="ja-JP" altLang="en-US" dirty="0" smtClean="0"/>
              <a:t>は改ざんの恐れがある</a:t>
            </a:r>
          </a:p>
          <a:p>
            <a:pPr marL="0" lvl="0" indent="0">
              <a:buFont typeface="Arial"/>
              <a:buNone/>
            </a:pPr>
            <a:r>
              <a:rPr kumimoji="1" lang="ja-JP" altLang="en-US" dirty="0" smtClean="0"/>
              <a:t>  * ゲスト・ハイパーバイザは信頼できないため</a:t>
            </a:r>
          </a:p>
          <a:p>
            <a:pPr marL="0" lvl="0" indent="0">
              <a:buFont typeface="Arial"/>
              <a:buNone/>
            </a:pPr>
            <a:r>
              <a:rPr kumimoji="1" lang="ja-JP" altLang="en-US" dirty="0" smtClean="0"/>
              <a:t>    * ページテーブルはゲストハイパーバイザの上で動くゲスト </a:t>
            </a:r>
            <a:r>
              <a:rPr kumimoji="1" lang="en-US" altLang="ja-JP" dirty="0" smtClean="0"/>
              <a:t>VM </a:t>
            </a:r>
            <a:r>
              <a:rPr kumimoji="1" lang="ja-JP" altLang="en-US" dirty="0" smtClean="0"/>
              <a:t>内にある</a:t>
            </a:r>
          </a:p>
          <a:p>
            <a:pPr marL="0" lvl="0" indent="0">
              <a:buFont typeface="Arial"/>
              <a:buNone/>
            </a:pPr>
            <a:r>
              <a:rPr kumimoji="1" lang="ja-JP" altLang="en-US" dirty="0" smtClean="0"/>
              <a:t>    * </a:t>
            </a:r>
            <a:r>
              <a:rPr kumimoji="1" lang="en-US" altLang="ja-JP" dirty="0" smtClean="0"/>
              <a:t>EPT </a:t>
            </a:r>
            <a:r>
              <a:rPr kumimoji="1" lang="ja-JP" altLang="en-US" dirty="0" smtClean="0"/>
              <a:t>はゲストハイパーバイザ内にある</a:t>
            </a:r>
          </a:p>
          <a:p>
            <a:pPr marL="0" lvl="0" indent="0">
              <a:buFont typeface="Arial"/>
              <a:buNone/>
            </a:pPr>
            <a:r>
              <a:rPr kumimoji="1" lang="ja-JP" altLang="en-US" dirty="0" smtClean="0"/>
              <a:t>    * 容易に改ざんできる</a:t>
            </a:r>
          </a:p>
          <a:p>
            <a:pPr marL="0" lvl="0" indent="0">
              <a:buFont typeface="Arial"/>
              <a:buNone/>
            </a:pPr>
            <a:endParaRPr kumimoji="1" lang="ja-JP" altLang="en-US" dirty="0" smtClean="0"/>
          </a:p>
          <a:p>
            <a:pPr marL="0" lvl="0" indent="0">
              <a:buFont typeface="Arial"/>
              <a:buNone/>
            </a:pPr>
            <a:r>
              <a:rPr kumimoji="1" lang="ja-JP" altLang="en-US" dirty="0" smtClean="0"/>
              <a:t>  * 信頼できないゲスト・ハイパーバイザ上で動作するゲスト</a:t>
            </a:r>
            <a:r>
              <a:rPr kumimoji="1" lang="en-US" altLang="ja-JP" dirty="0" smtClean="0"/>
              <a:t>VM</a:t>
            </a:r>
            <a:r>
              <a:rPr kumimoji="1" lang="ja-JP" altLang="en-US" dirty="0" smtClean="0"/>
              <a:t>内のページテーブルは</a:t>
            </a:r>
            <a:r>
              <a:rPr kumimoji="1" lang="en-US" altLang="ja-JP" dirty="0" err="1" smtClean="0"/>
              <a:t>CloudVisor</a:t>
            </a:r>
            <a:r>
              <a:rPr kumimoji="1" lang="en-US" altLang="ja-JP" dirty="0" smtClean="0"/>
              <a:t> [Zhang et al.'11] </a:t>
            </a:r>
            <a:r>
              <a:rPr kumimoji="1" lang="ja-JP" altLang="en-US" dirty="0" smtClean="0"/>
              <a:t>のメモリ隔離技術を用いて保護</a:t>
            </a:r>
          </a:p>
          <a:p>
            <a:pPr marL="0" lvl="0" indent="0">
              <a:buFont typeface="Arial"/>
              <a:buNone/>
            </a:pPr>
            <a:r>
              <a:rPr kumimoji="1" lang="ja-JP" altLang="en-US" dirty="0" smtClean="0"/>
              <a:t>  * メモリ隔離技術を用いてページテーブルだけでなく </a:t>
            </a:r>
            <a:r>
              <a:rPr kumimoji="1" lang="en-US" altLang="ja-JP" dirty="0" smtClean="0"/>
              <a:t>EPT </a:t>
            </a:r>
            <a:r>
              <a:rPr kumimoji="1" lang="ja-JP" altLang="en-US" dirty="0" smtClean="0"/>
              <a:t>も保護</a:t>
            </a:r>
          </a:p>
          <a:p>
            <a:pPr marL="0" lvl="0" indent="0">
              <a:buFont typeface="Arial"/>
              <a:buNone/>
            </a:pPr>
            <a:endParaRPr kumimoji="1" lang="ja-JP" altLang="en-US" dirty="0" smtClean="0"/>
          </a:p>
          <a:p>
            <a:pPr marL="0" lvl="0" indent="0">
              <a:buFont typeface="Arial"/>
              <a:buNone/>
            </a:pPr>
            <a:r>
              <a:rPr kumimoji="1" lang="ja-JP" altLang="en-US" dirty="0" smtClean="0"/>
              <a:t>    * </a:t>
            </a:r>
            <a:r>
              <a:rPr kumimoji="1" lang="en-US" altLang="ja-JP" dirty="0" err="1" smtClean="0"/>
              <a:t>CloudVisor</a:t>
            </a:r>
            <a:r>
              <a:rPr kumimoji="1" lang="ja-JP" altLang="en-US" dirty="0" smtClean="0"/>
              <a:t>で提案されているメモリ隔離技術を用いる</a:t>
            </a:r>
          </a:p>
          <a:p>
            <a:pPr marL="0" lvl="0" indent="0">
              <a:buFont typeface="Arial"/>
              <a:buNone/>
            </a:pPr>
            <a:r>
              <a:rPr kumimoji="1" lang="ja-JP" altLang="en-US" dirty="0" smtClean="0"/>
              <a:t>  * ゲスト</a:t>
            </a:r>
            <a:r>
              <a:rPr kumimoji="1" lang="en-US" altLang="ja-JP" dirty="0" smtClean="0"/>
              <a:t>VM</a:t>
            </a:r>
            <a:r>
              <a:rPr kumimoji="1" lang="ja-JP" altLang="en-US" dirty="0" smtClean="0"/>
              <a:t>のメモリへのアクセスを制限</a:t>
            </a:r>
          </a:p>
          <a:p>
            <a:pPr marL="0" lvl="0" indent="0">
              <a:buFont typeface="Arial"/>
              <a:buNone/>
            </a:pPr>
            <a:r>
              <a:rPr kumimoji="1" lang="ja-JP" altLang="en-US" dirty="0" smtClean="0"/>
              <a:t>  * </a:t>
            </a:r>
            <a:r>
              <a:rPr kumimoji="1" lang="en-US" altLang="ja-JP" dirty="0" smtClean="0"/>
              <a:t>EPT</a:t>
            </a:r>
            <a:r>
              <a:rPr kumimoji="1" lang="ja-JP" altLang="en-US" dirty="0" smtClean="0"/>
              <a:t>への登録をゲスト</a:t>
            </a:r>
            <a:r>
              <a:rPr kumimoji="1" lang="en-US" altLang="ja-JP" dirty="0" smtClean="0"/>
              <a:t>VM</a:t>
            </a:r>
            <a:r>
              <a:rPr kumimoji="1" lang="ja-JP" altLang="en-US" dirty="0" smtClean="0"/>
              <a:t>のメモリだけに制限</a:t>
            </a:r>
          </a:p>
          <a:p>
            <a:pPr marL="0" lvl="0" indent="0">
              <a:buFont typeface="Arial"/>
              <a:buNone/>
            </a:pPr>
            <a:r>
              <a:rPr kumimoji="1" lang="ja-JP" altLang="en-US" dirty="0" smtClean="0"/>
              <a:t>  * そのため改ざんできない</a:t>
            </a:r>
          </a:p>
          <a:p>
            <a:pPr marL="0" lvl="0" indent="0">
              <a:buFont typeface="Arial"/>
              <a:buNone/>
            </a:pP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ページテーブルは改ざんできない</a:t>
            </a:r>
            <a:endParaRPr kumimoji="1" lang="en-US" altLang="ja-JP" dirty="0" smtClean="0"/>
          </a:p>
          <a:p>
            <a:pPr marL="171450" indent="-171450">
              <a:buFont typeface="Arial"/>
              <a:buChar char="•"/>
            </a:pPr>
            <a:r>
              <a:rPr kumimoji="1" lang="en-US" altLang="ja-JP" dirty="0" smtClean="0"/>
              <a:t>EPT</a:t>
            </a:r>
            <a:r>
              <a:rPr kumimoji="1" lang="ja-JP" altLang="en-US" dirty="0" smtClean="0"/>
              <a:t>の換算は難しい</a:t>
            </a:r>
            <a:endParaRPr kumimoji="1" lang="en-US" altLang="ja-JP" dirty="0" smtClean="0"/>
          </a:p>
          <a:p>
            <a:endParaRPr kumimoji="1" lang="en-US" altLang="ja-JP" dirty="0" smtClean="0"/>
          </a:p>
          <a:p>
            <a:r>
              <a:rPr kumimoji="1" lang="en-US" altLang="ja-JP" dirty="0" smtClean="0"/>
              <a:t>----- 会議メモ (15/07/30 19:41) -----</a:t>
            </a:r>
          </a:p>
          <a:p>
            <a:r>
              <a:rPr kumimoji="1" lang="en-US" altLang="ja-JP" dirty="0" smtClean="0"/>
              <a:t>cloudvisorのone of themの機能</a:t>
            </a:r>
          </a:p>
          <a:p>
            <a:r>
              <a:rPr kumimoji="1" lang="en-US" altLang="ja-JP" dirty="0" smtClean="0"/>
              <a:t>論文</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13</a:t>
            </a:fld>
            <a:endParaRPr kumimoji="1" lang="ja-JP" altLang="en-US"/>
          </a:p>
        </p:txBody>
      </p:sp>
    </p:spTree>
    <p:extLst>
      <p:ext uri="{BB962C8B-B14F-4D97-AF65-F5344CB8AC3E}">
        <p14:creationId xmlns:p14="http://schemas.microsoft.com/office/powerpoint/2010/main" val="4234966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仮想化システムと</a:t>
            </a:r>
            <a:r>
              <a:rPr kumimoji="1" lang="en-US" altLang="ja-JP" dirty="0" smtClean="0"/>
              <a:t>IDS</a:t>
            </a:r>
            <a:r>
              <a:rPr kumimoji="1" lang="ja-JP" altLang="en-US" dirty="0" smtClean="0"/>
              <a:t>はネットワークストレージ経由でゲスト</a:t>
            </a:r>
            <a:r>
              <a:rPr kumimoji="1" lang="en-US" altLang="ja-JP" dirty="0" smtClean="0"/>
              <a:t>VM</a:t>
            </a:r>
            <a:r>
              <a:rPr kumimoji="1" lang="ja-JP" altLang="en-US" dirty="0" smtClean="0"/>
              <a:t>のディスクイメージを共有</a:t>
            </a:r>
          </a:p>
          <a:p>
            <a:r>
              <a:rPr kumimoji="1" lang="ja-JP" altLang="en-US" dirty="0" smtClean="0"/>
              <a:t>  * </a:t>
            </a:r>
            <a:r>
              <a:rPr kumimoji="1" lang="en-US" altLang="ja-JP" dirty="0" smtClean="0"/>
              <a:t>IDS</a:t>
            </a:r>
            <a:r>
              <a:rPr kumimoji="1" lang="ja-JP" altLang="en-US" dirty="0" smtClean="0"/>
              <a:t>はディスクイメージをマウントしてアクセス</a:t>
            </a:r>
          </a:p>
          <a:p>
            <a:r>
              <a:rPr kumimoji="1" lang="ja-JP" altLang="en-US" dirty="0" smtClean="0"/>
              <a:t>    * ディスクイメージがマウントされたディレクトリを参照することで、ゲスト</a:t>
            </a:r>
            <a:r>
              <a:rPr kumimoji="1" lang="en-US" altLang="ja-JP" dirty="0" smtClean="0"/>
              <a:t>VM</a:t>
            </a:r>
            <a:r>
              <a:rPr kumimoji="1" lang="ja-JP" altLang="en-US" dirty="0" smtClean="0"/>
              <a:t>のファイルシステムにアクセスする</a:t>
            </a:r>
          </a:p>
          <a:p>
            <a:r>
              <a:rPr kumimoji="1" lang="ja-JP" altLang="en-US" dirty="0" smtClean="0"/>
              <a:t>    * ゲスト管理</a:t>
            </a:r>
            <a:r>
              <a:rPr kumimoji="1" lang="en-US" altLang="ja-JP" dirty="0" smtClean="0"/>
              <a:t>VM</a:t>
            </a:r>
            <a:r>
              <a:rPr kumimoji="1" lang="ja-JP" altLang="en-US" dirty="0" smtClean="0"/>
              <a:t>でも同様にディスクイメージのマウントを行い、それを用いてゲスト</a:t>
            </a:r>
            <a:r>
              <a:rPr kumimoji="1" lang="en-US" altLang="ja-JP" dirty="0" smtClean="0"/>
              <a:t>VM</a:t>
            </a:r>
            <a:r>
              <a:rPr kumimoji="1" lang="ja-JP" altLang="en-US" dirty="0" smtClean="0"/>
              <a:t>を起動する</a:t>
            </a:r>
          </a:p>
          <a:p>
            <a:r>
              <a:rPr kumimoji="1" lang="ja-JP" altLang="en-US" dirty="0" smtClean="0"/>
              <a:t>  * ディスクイメージを暗号化することで保護</a:t>
            </a:r>
          </a:p>
          <a:p>
            <a:r>
              <a:rPr kumimoji="1" lang="ja-JP" altLang="en-US" dirty="0" smtClean="0"/>
              <a:t>    * ゲスト管理</a:t>
            </a:r>
            <a:r>
              <a:rPr kumimoji="1" lang="en-US" altLang="ja-JP" dirty="0" smtClean="0"/>
              <a:t>VM</a:t>
            </a:r>
            <a:r>
              <a:rPr kumimoji="1" lang="ja-JP" altLang="en-US" dirty="0" smtClean="0"/>
              <a:t>がディスクイメージに対して改ざんを防ぐ</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14</a:t>
            </a:fld>
            <a:endParaRPr kumimoji="1" lang="ja-JP" altLang="en-US"/>
          </a:p>
        </p:txBody>
      </p:sp>
    </p:spTree>
    <p:extLst>
      <p:ext uri="{BB962C8B-B14F-4D97-AF65-F5344CB8AC3E}">
        <p14:creationId xmlns:p14="http://schemas.microsoft.com/office/powerpoint/2010/main" val="3328536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ゲスト</a:t>
            </a:r>
            <a:r>
              <a:rPr kumimoji="1" lang="en-US" altLang="ja-JP" dirty="0" smtClean="0"/>
              <a:t>VM</a:t>
            </a:r>
            <a:r>
              <a:rPr kumimoji="1" lang="ja-JP" altLang="en-US" dirty="0" smtClean="0"/>
              <a:t>が動作しているホスト</a:t>
            </a:r>
            <a:r>
              <a:rPr kumimoji="1" lang="en-US" altLang="ja-JP" dirty="0" smtClean="0"/>
              <a:t>VM</a:t>
            </a:r>
            <a:r>
              <a:rPr kumimoji="1" lang="ja-JP" altLang="en-US" dirty="0" smtClean="0"/>
              <a:t>の仮想</a:t>
            </a:r>
            <a:r>
              <a:rPr kumimoji="1" lang="en-US" altLang="ja-JP" dirty="0" smtClean="0"/>
              <a:t>NIC</a:t>
            </a:r>
            <a:r>
              <a:rPr kumimoji="1" lang="ja-JP" altLang="en-US" dirty="0" smtClean="0"/>
              <a:t>からパケットを取得</a:t>
            </a:r>
          </a:p>
          <a:p>
            <a:r>
              <a:rPr kumimoji="1" lang="ja-JP" altLang="en-US" dirty="0" smtClean="0"/>
              <a:t>  * ホスト</a:t>
            </a:r>
            <a:r>
              <a:rPr kumimoji="1" lang="en-US" altLang="ja-JP" dirty="0" smtClean="0"/>
              <a:t>VM</a:t>
            </a:r>
            <a:r>
              <a:rPr kumimoji="1" lang="ja-JP" altLang="en-US" dirty="0" smtClean="0"/>
              <a:t>の仮想</a:t>
            </a:r>
            <a:r>
              <a:rPr kumimoji="1" lang="en-US" altLang="ja-JP" dirty="0" smtClean="0"/>
              <a:t>NIC</a:t>
            </a:r>
            <a:r>
              <a:rPr kumimoji="1" lang="ja-JP" altLang="en-US" dirty="0" smtClean="0"/>
              <a:t>は監視対象ゲスト</a:t>
            </a:r>
            <a:r>
              <a:rPr kumimoji="1" lang="en-US" altLang="ja-JP" dirty="0" smtClean="0"/>
              <a:t>VM</a:t>
            </a:r>
            <a:r>
              <a:rPr kumimoji="1" lang="ja-JP" altLang="en-US" dirty="0" smtClean="0"/>
              <a:t>を含むすべてのパケットを処理</a:t>
            </a:r>
          </a:p>
          <a:p>
            <a:r>
              <a:rPr kumimoji="1" lang="ja-JP" altLang="en-US" dirty="0" smtClean="0"/>
              <a:t>  * </a:t>
            </a:r>
            <a:r>
              <a:rPr kumimoji="1" lang="en-US" altLang="ja-JP" dirty="0" smtClean="0"/>
              <a:t>IDS</a:t>
            </a:r>
            <a:r>
              <a:rPr kumimoji="1" lang="ja-JP" altLang="en-US" dirty="0" smtClean="0"/>
              <a:t>はホスト管理</a:t>
            </a:r>
            <a:r>
              <a:rPr kumimoji="1" lang="en-US" altLang="ja-JP" dirty="0" smtClean="0"/>
              <a:t>VM</a:t>
            </a:r>
            <a:r>
              <a:rPr kumimoji="1" lang="ja-JP" altLang="en-US" dirty="0" smtClean="0"/>
              <a:t>に作られた仮想</a:t>
            </a:r>
            <a:r>
              <a:rPr kumimoji="1" lang="en-US" altLang="ja-JP" dirty="0" smtClean="0"/>
              <a:t>NIC</a:t>
            </a:r>
            <a:r>
              <a:rPr kumimoji="1" lang="ja-JP" altLang="en-US" dirty="0" smtClean="0"/>
              <a:t>を通してゲスト</a:t>
            </a:r>
            <a:r>
              <a:rPr kumimoji="1" lang="en-US" altLang="ja-JP" dirty="0" smtClean="0"/>
              <a:t>VM</a:t>
            </a:r>
            <a:r>
              <a:rPr kumimoji="1" lang="ja-JP" altLang="en-US" dirty="0" smtClean="0"/>
              <a:t>のネットワークパケットを取得する</a:t>
            </a:r>
          </a:p>
          <a:p>
            <a:r>
              <a:rPr kumimoji="1" lang="ja-JP" altLang="en-US" dirty="0" smtClean="0"/>
              <a:t>  * この仮想</a:t>
            </a:r>
            <a:r>
              <a:rPr kumimoji="1" lang="en-US" altLang="ja-JP" dirty="0" smtClean="0"/>
              <a:t>NIC</a:t>
            </a:r>
            <a:r>
              <a:rPr kumimoji="1" lang="ja-JP" altLang="en-US" dirty="0" smtClean="0"/>
              <a:t>からはホスト</a:t>
            </a:r>
            <a:r>
              <a:rPr kumimoji="1" lang="en-US" altLang="ja-JP" dirty="0" smtClean="0"/>
              <a:t>VM</a:t>
            </a:r>
            <a:r>
              <a:rPr kumimoji="1" lang="ja-JP" altLang="en-US" dirty="0" smtClean="0"/>
              <a:t>が送受信するすべてのパケットが取得される</a:t>
            </a:r>
          </a:p>
          <a:p>
            <a:r>
              <a:rPr kumimoji="1" lang="ja-JP" altLang="en-US" dirty="0" smtClean="0"/>
              <a:t>  * </a:t>
            </a:r>
            <a:r>
              <a:rPr kumimoji="1" lang="en-US" altLang="ja-JP" dirty="0" smtClean="0"/>
              <a:t>IP</a:t>
            </a:r>
            <a:r>
              <a:rPr kumimoji="1" lang="ja-JP" altLang="en-US" dirty="0" smtClean="0"/>
              <a:t>アドレス等でフィルタリングすることで監視対象ゲスト</a:t>
            </a:r>
            <a:r>
              <a:rPr kumimoji="1" lang="en-US" altLang="ja-JP" dirty="0" smtClean="0"/>
              <a:t>VM</a:t>
            </a:r>
            <a:r>
              <a:rPr kumimoji="1" lang="ja-JP" altLang="en-US" dirty="0" smtClean="0"/>
              <a:t>のパケットのみを抽出</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15</a:t>
            </a:fld>
            <a:endParaRPr kumimoji="1" lang="ja-JP" altLang="en-US"/>
          </a:p>
        </p:txBody>
      </p:sp>
    </p:spTree>
    <p:extLst>
      <p:ext uri="{BB962C8B-B14F-4D97-AF65-F5344CB8AC3E}">
        <p14:creationId xmlns:p14="http://schemas.microsoft.com/office/powerpoint/2010/main" val="3153221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t>* </a:t>
            </a:r>
            <a:r>
              <a:rPr kumimoji="1" lang="en-US" altLang="ja-JP" baseline="0" dirty="0" smtClean="0"/>
              <a:t>V-Met</a:t>
            </a:r>
            <a:r>
              <a:rPr kumimoji="1" lang="ja-JP" altLang="en-US" baseline="0" dirty="0" smtClean="0"/>
              <a:t>上に</a:t>
            </a:r>
            <a:r>
              <a:rPr kumimoji="1" lang="en-US" altLang="ja-JP" baseline="0" dirty="0" err="1" smtClean="0"/>
              <a:t>Transcall</a:t>
            </a:r>
            <a:r>
              <a:rPr kumimoji="1" lang="en-US" altLang="ja-JP" baseline="0" dirty="0" smtClean="0"/>
              <a:t> [</a:t>
            </a:r>
            <a:r>
              <a:rPr kumimoji="1" lang="ja-JP" altLang="en-US" baseline="0" dirty="0" smtClean="0"/>
              <a:t>飯田ら</a:t>
            </a:r>
            <a:r>
              <a:rPr kumimoji="1" lang="en-US" altLang="ja-JP" baseline="0" dirty="0" smtClean="0"/>
              <a:t>'11] </a:t>
            </a:r>
            <a:r>
              <a:rPr kumimoji="1" lang="ja-JP" altLang="en-US" baseline="0" dirty="0" smtClean="0"/>
              <a:t>を移植</a:t>
            </a:r>
          </a:p>
          <a:p>
            <a:r>
              <a:rPr kumimoji="1" lang="ja-JP" altLang="en-US" baseline="0" dirty="0" smtClean="0"/>
              <a:t>  * 既存の</a:t>
            </a:r>
            <a:r>
              <a:rPr kumimoji="1" lang="en-US" altLang="ja-JP" baseline="0" dirty="0" smtClean="0"/>
              <a:t>IDS</a:t>
            </a:r>
            <a:r>
              <a:rPr kumimoji="1" lang="ja-JP" altLang="en-US" baseline="0" dirty="0" smtClean="0"/>
              <a:t>をオフロードするための実行環境を提供</a:t>
            </a:r>
          </a:p>
          <a:p>
            <a:r>
              <a:rPr kumimoji="1" lang="ja-JP" altLang="en-US" baseline="0" dirty="0" smtClean="0"/>
              <a:t>  * </a:t>
            </a:r>
            <a:r>
              <a:rPr kumimoji="1" lang="en-US" altLang="ja-JP" baseline="0" dirty="0" smtClean="0"/>
              <a:t>Shadow </a:t>
            </a:r>
            <a:r>
              <a:rPr kumimoji="1" lang="en-US" altLang="ja-JP" baseline="0" dirty="0" err="1" smtClean="0"/>
              <a:t>procfs</a:t>
            </a:r>
            <a:endParaRPr kumimoji="1" lang="en-US" altLang="ja-JP" baseline="0" dirty="0" smtClean="0"/>
          </a:p>
          <a:p>
            <a:r>
              <a:rPr kumimoji="1" lang="en-US" altLang="ja-JP" baseline="0" dirty="0" smtClean="0"/>
              <a:t>    *  </a:t>
            </a:r>
            <a:r>
              <a:rPr kumimoji="1" lang="en-US" altLang="ja-JP" baseline="0" dirty="0" err="1" smtClean="0"/>
              <a:t>procfs</a:t>
            </a:r>
            <a:r>
              <a:rPr kumimoji="1" lang="ja-JP" altLang="en-US" baseline="0" dirty="0" smtClean="0"/>
              <a:t>と同様に、ゲスト</a:t>
            </a:r>
            <a:r>
              <a:rPr kumimoji="1" lang="en-US" altLang="ja-JP" baseline="0" dirty="0" smtClean="0"/>
              <a:t>VM</a:t>
            </a:r>
            <a:r>
              <a:rPr kumimoji="1" lang="ja-JP" altLang="en-US" baseline="0" dirty="0" smtClean="0"/>
              <a:t>内の</a:t>
            </a:r>
            <a:r>
              <a:rPr kumimoji="1" lang="en-US" altLang="ja-JP" baseline="0" dirty="0" smtClean="0"/>
              <a:t>OS</a:t>
            </a:r>
            <a:r>
              <a:rPr kumimoji="1" lang="ja-JP" altLang="en-US" baseline="0" dirty="0" smtClean="0"/>
              <a:t>の情報をファイルとして提供する</a:t>
            </a:r>
          </a:p>
          <a:p>
            <a:r>
              <a:rPr kumimoji="1" lang="ja-JP" altLang="en-US" baseline="0" dirty="0" smtClean="0"/>
              <a:t>  * メモリ監視の際にハイパーコールを呼び出すように変更</a:t>
            </a:r>
          </a:p>
          <a:p>
            <a:r>
              <a:rPr kumimoji="1" lang="ja-JP" altLang="en-US" baseline="0" dirty="0" smtClean="0"/>
              <a:t>  * 既存の</a:t>
            </a:r>
            <a:r>
              <a:rPr kumimoji="1" lang="en-US" altLang="ja-JP" baseline="0" dirty="0" err="1" smtClean="0"/>
              <a:t>Transcall</a:t>
            </a:r>
            <a:r>
              <a:rPr kumimoji="1" lang="ja-JP" altLang="en-US" baseline="0" dirty="0" smtClean="0"/>
              <a:t>ではゲスト</a:t>
            </a:r>
            <a:r>
              <a:rPr kumimoji="1" lang="en-US" altLang="ja-JP" baseline="0" dirty="0" smtClean="0"/>
              <a:t>VM</a:t>
            </a:r>
            <a:r>
              <a:rPr kumimoji="1" lang="ja-JP" altLang="en-US" baseline="0" dirty="0" smtClean="0"/>
              <a:t>の</a:t>
            </a:r>
            <a:r>
              <a:rPr kumimoji="1" lang="en-US" altLang="ja-JP" baseline="0" dirty="0" smtClean="0"/>
              <a:t>CR3</a:t>
            </a:r>
            <a:r>
              <a:rPr kumimoji="1" lang="ja-JP" altLang="en-US" baseline="0" dirty="0" smtClean="0"/>
              <a:t>レジスタの取得やゲスト</a:t>
            </a:r>
            <a:r>
              <a:rPr kumimoji="1" lang="en-US" altLang="ja-JP" baseline="0" dirty="0" smtClean="0"/>
              <a:t>VM</a:t>
            </a:r>
            <a:r>
              <a:rPr kumimoji="1" lang="ja-JP" altLang="en-US" baseline="0" dirty="0" smtClean="0"/>
              <a:t>のページテーブルエントリの取得を行う</a:t>
            </a:r>
          </a:p>
          <a:p>
            <a:r>
              <a:rPr kumimoji="1" lang="ja-JP" altLang="en-US" baseline="0" dirty="0" smtClean="0"/>
              <a:t>  * その部分に対してハイパーコールを用いてホスト物理アドレスに変換するように変更した</a:t>
            </a:r>
          </a:p>
          <a:p>
            <a:endParaRPr kumimoji="1" lang="en-US" altLang="ja-JP" baseline="0" dirty="0" smtClean="0"/>
          </a:p>
          <a:p>
            <a:endParaRPr kumimoji="1" lang="en-US" altLang="ja-JP" baseline="0" dirty="0" smtClean="0"/>
          </a:p>
          <a:p>
            <a:endParaRPr kumimoji="1" lang="en-US" altLang="ja-JP" baseline="0" dirty="0" smtClean="0"/>
          </a:p>
          <a:p>
            <a:endParaRPr kumimoji="1" lang="en-US" altLang="ja-JP" baseline="0" dirty="0" smtClean="0"/>
          </a:p>
          <a:p>
            <a:endParaRPr kumimoji="1" lang="en-US" altLang="ja-JP" baseline="0" dirty="0" smtClean="0"/>
          </a:p>
          <a:p>
            <a:endParaRPr kumimoji="1" lang="en-US" altLang="ja-JP" baseline="0" dirty="0" smtClean="0"/>
          </a:p>
          <a:p>
            <a:r>
              <a:rPr kumimoji="1" lang="en-US" altLang="ja-JP" baseline="0" dirty="0" smtClean="0"/>
              <a:t>----- 会議メモ (15/07/30 19:41) -----</a:t>
            </a:r>
          </a:p>
          <a:p>
            <a:r>
              <a:rPr kumimoji="1" lang="en-US" altLang="ja-JP" baseline="0" dirty="0" smtClean="0"/>
              <a:t>shadow procfsはOSの情報をファイルとして提供する</a:t>
            </a:r>
          </a:p>
          <a:p>
            <a:r>
              <a:rPr kumimoji="1" lang="en-US" altLang="ja-JP" baseline="0" dirty="0" smtClean="0"/>
              <a:t>----- 会議メモ (15/07/31 19:20) -----</a:t>
            </a:r>
          </a:p>
          <a:p>
            <a:r>
              <a:rPr kumimoji="1" lang="en-US" altLang="ja-JP" baseline="0" dirty="0" smtClean="0"/>
              <a:t>システムコールエミュレータは消す。</a:t>
            </a:r>
          </a:p>
          <a:p>
            <a:endParaRPr kumimoji="1" lang="en-US" altLang="ja-JP" baseline="0" dirty="0" smtClean="0"/>
          </a:p>
          <a:p>
            <a:r>
              <a:rPr kumimoji="1" lang="en-US" altLang="ja-JP" baseline="0" dirty="0" smtClean="0"/>
              <a:t>shadow_procfsのみの説明にしてしまう</a:t>
            </a:r>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16</a:t>
            </a:fld>
            <a:endParaRPr kumimoji="1" lang="ja-JP" altLang="en-US"/>
          </a:p>
        </p:txBody>
      </p:sp>
    </p:spTree>
    <p:extLst>
      <p:ext uri="{BB962C8B-B14F-4D97-AF65-F5344CB8AC3E}">
        <p14:creationId xmlns:p14="http://schemas.microsoft.com/office/powerpoint/2010/main" val="1831213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17</a:t>
            </a:fld>
            <a:endParaRPr kumimoji="1" lang="ja-JP" altLang="en-US"/>
          </a:p>
        </p:txBody>
      </p:sp>
    </p:spTree>
    <p:extLst>
      <p:ext uri="{BB962C8B-B14F-4D97-AF65-F5344CB8AC3E}">
        <p14:creationId xmlns:p14="http://schemas.microsoft.com/office/powerpoint/2010/main" val="2708536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18</a:t>
            </a:fld>
            <a:endParaRPr kumimoji="1" lang="ja-JP" altLang="en-US"/>
          </a:p>
        </p:txBody>
      </p:sp>
    </p:spTree>
    <p:extLst>
      <p:ext uri="{BB962C8B-B14F-4D97-AF65-F5344CB8AC3E}">
        <p14:creationId xmlns:p14="http://schemas.microsoft.com/office/powerpoint/2010/main" val="1799605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ゲスト</a:t>
            </a:r>
            <a:r>
              <a:rPr kumimoji="1" lang="en-US" altLang="ja-JP" dirty="0" smtClean="0"/>
              <a:t>VM</a:t>
            </a:r>
            <a:r>
              <a:rPr kumimoji="1" lang="ja-JP" altLang="en-US" dirty="0" smtClean="0"/>
              <a:t>のメモリをホスト管理</a:t>
            </a:r>
            <a:r>
              <a:rPr kumimoji="1" lang="en-US" altLang="ja-JP" dirty="0" smtClean="0"/>
              <a:t>VM</a:t>
            </a:r>
            <a:r>
              <a:rPr kumimoji="1" lang="ja-JP" altLang="en-US" dirty="0" smtClean="0"/>
              <a:t>にマップする際のスループットを測定</a:t>
            </a:r>
          </a:p>
          <a:p>
            <a:r>
              <a:rPr kumimoji="1" lang="ja-JP" altLang="en-US" dirty="0" smtClean="0"/>
              <a:t>  * </a:t>
            </a:r>
            <a:r>
              <a:rPr kumimoji="1" lang="en-US" altLang="ja-JP" dirty="0" smtClean="0"/>
              <a:t>V-Met</a:t>
            </a:r>
            <a:r>
              <a:rPr kumimoji="1" lang="ja-JP" altLang="en-US" dirty="0" smtClean="0"/>
              <a:t>では従来の</a:t>
            </a:r>
            <a:r>
              <a:rPr kumimoji="1" lang="en-US" altLang="ja-JP" dirty="0" smtClean="0"/>
              <a:t>73%</a:t>
            </a:r>
            <a:r>
              <a:rPr kumimoji="1" lang="ja-JP" altLang="en-US" dirty="0" smtClean="0"/>
              <a:t>の性能</a:t>
            </a:r>
          </a:p>
          <a:p>
            <a:r>
              <a:rPr kumimoji="1" lang="ja-JP" altLang="en-US" dirty="0" smtClean="0"/>
              <a:t>* メモリマップにかかる時間の内訳を調査</a:t>
            </a:r>
          </a:p>
          <a:p>
            <a:r>
              <a:rPr kumimoji="1" lang="ja-JP" altLang="en-US" dirty="0" smtClean="0"/>
              <a:t>  * マップする時に何をするかを説明</a:t>
            </a:r>
          </a:p>
          <a:p>
            <a:r>
              <a:rPr kumimoji="1" lang="ja-JP" altLang="en-US" dirty="0" smtClean="0"/>
              <a:t>    * ハイパーコールで </a:t>
            </a:r>
            <a:r>
              <a:rPr kumimoji="1" lang="en-US" altLang="ja-JP" dirty="0" smtClean="0"/>
              <a:t>CR3 </a:t>
            </a:r>
            <a:r>
              <a:rPr kumimoji="1" lang="ja-JP" altLang="en-US" dirty="0" smtClean="0"/>
              <a:t>の取得</a:t>
            </a:r>
          </a:p>
          <a:p>
            <a:r>
              <a:rPr kumimoji="1" lang="ja-JP" altLang="en-US" dirty="0" smtClean="0"/>
              <a:t>    * ハイパーコールでゲスト物理アドレスをホスト物理アドレスに変換</a:t>
            </a:r>
          </a:p>
          <a:p>
            <a:r>
              <a:rPr kumimoji="1" lang="ja-JP" altLang="en-US" dirty="0" smtClean="0"/>
              <a:t>    * ホスト物理メモリをマップ</a:t>
            </a:r>
          </a:p>
          <a:p>
            <a:r>
              <a:rPr kumimoji="1" lang="ja-JP" altLang="en-US" dirty="0" smtClean="0"/>
              <a:t>  * ハイパーコール実行にかかる時間は</a:t>
            </a:r>
            <a:r>
              <a:rPr kumimoji="1" lang="en-US" altLang="ja-JP" dirty="0" smtClean="0"/>
              <a:t>30%</a:t>
            </a:r>
            <a:r>
              <a:rPr kumimoji="1" lang="ja-JP" altLang="en-US" dirty="0" smtClean="0"/>
              <a:t>程度</a:t>
            </a:r>
          </a:p>
          <a:p>
            <a:endParaRPr kumimoji="1" lang="en-US" altLang="ja-JP" dirty="0" smtClean="0"/>
          </a:p>
          <a:p>
            <a:endParaRPr kumimoji="1" lang="en-US" altLang="ja-JP" dirty="0" smtClean="0"/>
          </a:p>
          <a:p>
            <a:endParaRPr kumimoji="1" lang="en-US" altLang="ja-JP" dirty="0" smtClean="0"/>
          </a:p>
          <a:p>
            <a:r>
              <a:rPr kumimoji="1" lang="ja-JP" altLang="en-US" dirty="0" smtClean="0"/>
              <a:t>スループット</a:t>
            </a:r>
            <a:endParaRPr kumimoji="1" lang="en-US" altLang="ja-JP" dirty="0" smtClean="0"/>
          </a:p>
          <a:p>
            <a:r>
              <a:rPr kumimoji="1" lang="ja-JP" altLang="en-US" dirty="0" smtClean="0"/>
              <a:t>提案</a:t>
            </a:r>
            <a:r>
              <a:rPr kumimoji="1" lang="en-US" altLang="ja-JP" dirty="0" smtClean="0"/>
              <a:t>:81.70[MB/s]</a:t>
            </a:r>
          </a:p>
          <a:p>
            <a:r>
              <a:rPr kumimoji="1" lang="ja-JP" altLang="en-US" dirty="0" smtClean="0"/>
              <a:t>従来</a:t>
            </a:r>
            <a:r>
              <a:rPr kumimoji="1" lang="en-US" altLang="ja-JP" dirty="0" smtClean="0"/>
              <a:t>:96.55[MB/s]</a:t>
            </a:r>
          </a:p>
          <a:p>
            <a:endParaRPr kumimoji="1" lang="en-US" altLang="ja-JP" dirty="0" smtClean="0"/>
          </a:p>
          <a:p>
            <a:r>
              <a:rPr kumimoji="1" lang="en-US" altLang="ja-JP" dirty="0" smtClean="0"/>
              <a:t>Overhead : 31%</a:t>
            </a:r>
          </a:p>
          <a:p>
            <a:endParaRPr kumimoji="1" lang="en-US" altLang="ja-JP" dirty="0" smtClean="0"/>
          </a:p>
          <a:p>
            <a:r>
              <a:rPr kumimoji="1" lang="en-US" altLang="ja-JP" sz="1200" b="0" i="0" u="none" strike="noStrike" kern="1200" dirty="0" smtClean="0">
                <a:solidFill>
                  <a:schemeClr val="tx1"/>
                </a:solidFill>
                <a:effectLst/>
                <a:latin typeface="+mn-lt"/>
                <a:ea typeface="+mn-ea"/>
                <a:cs typeface="+mn-cs"/>
              </a:rPr>
              <a:t>V-Met</a:t>
            </a:r>
            <a:r>
              <a:rPr lang="en-US" altLang="ja-JP" dirty="0" smtClean="0"/>
              <a:t> </a:t>
            </a:r>
            <a:r>
              <a:rPr kumimoji="1" lang="ja-JP" altLang="en-US" sz="1200" b="0" i="0" u="none" strike="noStrike" kern="1200" dirty="0" smtClean="0">
                <a:solidFill>
                  <a:schemeClr val="tx1"/>
                </a:solidFill>
                <a:effectLst/>
                <a:latin typeface="+mn-lt"/>
                <a:ea typeface="+mn-ea"/>
                <a:cs typeface="+mn-cs"/>
              </a:rPr>
              <a:t>従来</a:t>
            </a:r>
            <a:r>
              <a:rPr lang="en-US" altLang="ja-JP" dirty="0" smtClean="0"/>
              <a:t> </a:t>
            </a:r>
            <a:endParaRPr kumimoji="1" lang="en-US" altLang="ja-JP" dirty="0" smtClean="0"/>
          </a:p>
          <a:p>
            <a:r>
              <a:rPr kumimoji="1" lang="en-US" altLang="ja-JP" sz="1200" b="0" i="0" u="none" strike="noStrike" kern="1200" dirty="0" smtClean="0">
                <a:solidFill>
                  <a:schemeClr val="tx1"/>
                </a:solidFill>
                <a:effectLst/>
                <a:latin typeface="+mn-lt"/>
                <a:ea typeface="+mn-ea"/>
                <a:cs typeface="+mn-cs"/>
              </a:rPr>
              <a:t>73.35171067</a:t>
            </a:r>
            <a:r>
              <a:rPr lang="en-US" altLang="ja-JP" dirty="0" smtClean="0"/>
              <a:t> </a:t>
            </a:r>
            <a:r>
              <a:rPr kumimoji="1" lang="en-US" altLang="ja-JP" sz="1200" b="0" i="0" u="none" strike="noStrike" kern="1200" dirty="0" smtClean="0">
                <a:solidFill>
                  <a:schemeClr val="tx1"/>
                </a:solidFill>
                <a:effectLst/>
                <a:latin typeface="+mn-lt"/>
                <a:ea typeface="+mn-ea"/>
                <a:cs typeface="+mn-cs"/>
              </a:rPr>
              <a:t>96.719175</a:t>
            </a:r>
            <a:r>
              <a:rPr lang="en-US" altLang="ja-JP" dirty="0" smtClean="0"/>
              <a:t> </a:t>
            </a:r>
            <a:endParaRPr kumimoji="1" lang="en-US" altLang="ja-JP" dirty="0" smtClean="0"/>
          </a:p>
          <a:p>
            <a:endParaRPr kumimoji="1" lang="en-US" altLang="ja-JP" dirty="0" smtClean="0"/>
          </a:p>
          <a:p>
            <a:r>
              <a:rPr kumimoji="1" lang="ja-JP" altLang="en-US" dirty="0" smtClean="0"/>
              <a:t>内訳</a:t>
            </a:r>
            <a:endParaRPr kumimoji="1" lang="en-US" altLang="ja-JP" dirty="0" smtClean="0"/>
          </a:p>
          <a:p>
            <a:r>
              <a:rPr kumimoji="1" lang="en-US" altLang="ja-JP" dirty="0" smtClean="0"/>
              <a:t>1.8%</a:t>
            </a:r>
            <a:r>
              <a:rPr kumimoji="1" lang="ja-JP" altLang="en-US" dirty="0" smtClean="0"/>
              <a:t>アドレス取得</a:t>
            </a:r>
            <a:endParaRPr kumimoji="1" lang="en-US" altLang="ja-JP" dirty="0" smtClean="0"/>
          </a:p>
          <a:p>
            <a:r>
              <a:rPr kumimoji="1" lang="en-US" altLang="ja-JP" dirty="0" smtClean="0"/>
              <a:t>45.8%</a:t>
            </a:r>
            <a:r>
              <a:rPr kumimoji="1" lang="ja-JP" altLang="en-US" dirty="0" smtClean="0"/>
              <a:t>アドレス変換</a:t>
            </a:r>
            <a:endParaRPr kumimoji="1" lang="en-US" altLang="ja-JP" dirty="0" smtClean="0"/>
          </a:p>
          <a:p>
            <a:endParaRPr kumimoji="1" lang="en-US" altLang="ja-JP" dirty="0" smtClean="0"/>
          </a:p>
          <a:p>
            <a:r>
              <a:rPr kumimoji="1" lang="ja-JP" altLang="en-US" sz="1200" b="0" i="0" u="none" strike="noStrike" kern="1200" dirty="0" smtClean="0">
                <a:solidFill>
                  <a:schemeClr val="tx1"/>
                </a:solidFill>
                <a:effectLst/>
                <a:latin typeface="+mn-lt"/>
                <a:ea typeface="+mn-ea"/>
                <a:cs typeface="+mn-cs"/>
              </a:rPr>
              <a:t>その他</a:t>
            </a:r>
            <a:r>
              <a:rPr lang="ja-JP" altLang="en-US" dirty="0" smtClean="0"/>
              <a:t> </a:t>
            </a:r>
            <a:r>
              <a:rPr kumimoji="1" lang="en-US" altLang="ja-JP" sz="1200" b="0" i="0" u="none" strike="noStrike" kern="1200" dirty="0" smtClean="0">
                <a:solidFill>
                  <a:schemeClr val="tx1"/>
                </a:solidFill>
                <a:effectLst/>
                <a:latin typeface="+mn-lt"/>
                <a:ea typeface="+mn-ea"/>
                <a:cs typeface="+mn-cs"/>
              </a:rPr>
              <a:t>CR3</a:t>
            </a:r>
            <a:r>
              <a:rPr lang="ja-JP" altLang="en-US" dirty="0" smtClean="0"/>
              <a:t> </a:t>
            </a:r>
            <a:r>
              <a:rPr kumimoji="1" lang="ja-JP" altLang="en-US" sz="1200" b="0" i="0" u="none" strike="noStrike" kern="1200" dirty="0" smtClean="0">
                <a:solidFill>
                  <a:schemeClr val="tx1"/>
                </a:solidFill>
                <a:effectLst/>
                <a:latin typeface="+mn-lt"/>
                <a:ea typeface="+mn-ea"/>
                <a:cs typeface="+mn-cs"/>
              </a:rPr>
              <a:t>アドレス変換</a:t>
            </a:r>
            <a:r>
              <a:rPr lang="ja-JP" altLang="en-US" dirty="0" smtClean="0"/>
              <a:t> </a:t>
            </a:r>
            <a:endParaRPr kumimoji="1" lang="en-US" altLang="ja-JP" dirty="0" smtClean="0"/>
          </a:p>
          <a:p>
            <a:r>
              <a:rPr kumimoji="1" lang="en-US" altLang="ja-JP" sz="1200" b="0" i="0" u="none" strike="noStrike" kern="1200" dirty="0" smtClean="0">
                <a:solidFill>
                  <a:schemeClr val="tx1"/>
                </a:solidFill>
                <a:effectLst/>
                <a:latin typeface="+mn-lt"/>
                <a:ea typeface="+mn-ea"/>
                <a:cs typeface="+mn-cs"/>
              </a:rPr>
              <a:t>49.61754568</a:t>
            </a:r>
            <a:r>
              <a:rPr lang="en-US" altLang="ja-JP" dirty="0" smtClean="0"/>
              <a:t> </a:t>
            </a:r>
            <a:r>
              <a:rPr kumimoji="1" lang="en-US" altLang="ja-JP" sz="1200" b="0" i="0" u="none" strike="noStrike" kern="1200" dirty="0" smtClean="0">
                <a:solidFill>
                  <a:schemeClr val="tx1"/>
                </a:solidFill>
                <a:effectLst/>
                <a:latin typeface="+mn-lt"/>
                <a:ea typeface="+mn-ea"/>
                <a:cs typeface="+mn-cs"/>
              </a:rPr>
              <a:t>0.94639</a:t>
            </a:r>
            <a:r>
              <a:rPr lang="en-US" altLang="ja-JP" dirty="0" smtClean="0"/>
              <a:t> </a:t>
            </a:r>
            <a:r>
              <a:rPr kumimoji="1" lang="en-US" altLang="ja-JP" sz="1200" b="0" i="0" u="none" strike="noStrike" kern="1200" dirty="0" smtClean="0">
                <a:solidFill>
                  <a:schemeClr val="tx1"/>
                </a:solidFill>
                <a:effectLst/>
                <a:latin typeface="+mn-lt"/>
                <a:ea typeface="+mn-ea"/>
                <a:cs typeface="+mn-cs"/>
              </a:rPr>
              <a:t>23.98708</a:t>
            </a:r>
            <a:r>
              <a:rPr lang="en-US" altLang="ja-JP" dirty="0" smtClean="0"/>
              <a:t> </a:t>
            </a:r>
            <a:endParaRPr kumimoji="1" lang="en-US" altLang="ja-JP" dirty="0" smtClean="0"/>
          </a:p>
          <a:p>
            <a:endParaRPr kumimoji="1" lang="en-US" altLang="ja-JP" sz="1200" b="0" i="0" u="none" strike="noStrike" kern="1200" dirty="0" smtClean="0">
              <a:solidFill>
                <a:schemeClr val="tx1"/>
              </a:solidFill>
              <a:effectLst/>
              <a:latin typeface="+mn-lt"/>
              <a:ea typeface="+mn-ea"/>
              <a:cs typeface="+mn-cs"/>
            </a:endParaRPr>
          </a:p>
          <a:p>
            <a:r>
              <a:rPr kumimoji="1" lang="ja-JP" altLang="en-US" sz="1200" b="0" i="0" u="none" strike="noStrike" kern="1200" dirty="0" smtClean="0">
                <a:solidFill>
                  <a:schemeClr val="tx1"/>
                </a:solidFill>
                <a:effectLst/>
                <a:latin typeface="+mn-lt"/>
                <a:ea typeface="+mn-ea"/>
                <a:cs typeface="+mn-cs"/>
              </a:rPr>
              <a:t>全体に対する割合</a:t>
            </a:r>
            <a:r>
              <a:rPr lang="ja-JP" altLang="en-US" dirty="0" smtClean="0"/>
              <a:t> </a:t>
            </a:r>
            <a:r>
              <a:rPr kumimoji="1" lang="en-US" altLang="ja-JP" sz="1200" b="0" i="0" u="none" strike="noStrike" kern="1200" dirty="0" smtClean="0">
                <a:solidFill>
                  <a:schemeClr val="tx1"/>
                </a:solidFill>
                <a:effectLst/>
                <a:latin typeface="+mn-lt"/>
                <a:ea typeface="+mn-ea"/>
                <a:cs typeface="+mn-cs"/>
              </a:rPr>
              <a:t>%</a:t>
            </a:r>
            <a:r>
              <a:rPr lang="ja-JP" altLang="en-US" dirty="0" smtClean="0"/>
              <a:t> </a:t>
            </a:r>
            <a:endParaRPr lang="en-US" altLang="ja-JP" dirty="0" smtClean="0"/>
          </a:p>
          <a:p>
            <a:r>
              <a:rPr kumimoji="1" lang="en-US" altLang="ja-JP" sz="1200" b="0" i="0" u="none" strike="noStrike" kern="1200" dirty="0" smtClean="0">
                <a:solidFill>
                  <a:schemeClr val="tx1"/>
                </a:solidFill>
                <a:effectLst/>
                <a:latin typeface="+mn-lt"/>
                <a:ea typeface="+mn-ea"/>
                <a:cs typeface="+mn-cs"/>
              </a:rPr>
              <a:t>66.5551572</a:t>
            </a:r>
            <a:r>
              <a:rPr lang="ja-JP" altLang="en-US" dirty="0" smtClean="0"/>
              <a:t> </a:t>
            </a:r>
            <a:r>
              <a:rPr kumimoji="1" lang="en-US" altLang="ja-JP" sz="1200" b="0" i="0" u="none" strike="noStrike" kern="1200" dirty="0" smtClean="0">
                <a:solidFill>
                  <a:schemeClr val="tx1"/>
                </a:solidFill>
                <a:effectLst/>
                <a:latin typeface="+mn-lt"/>
                <a:ea typeface="+mn-ea"/>
                <a:cs typeface="+mn-cs"/>
              </a:rPr>
              <a:t>1.269452859</a:t>
            </a:r>
            <a:r>
              <a:rPr lang="ja-JP" altLang="en-US" dirty="0" smtClean="0"/>
              <a:t> </a:t>
            </a:r>
            <a:r>
              <a:rPr kumimoji="1" lang="en-US" altLang="ja-JP" sz="1200" b="0" i="0" u="none" strike="noStrike" kern="1200" dirty="0" smtClean="0">
                <a:solidFill>
                  <a:schemeClr val="tx1"/>
                </a:solidFill>
                <a:effectLst/>
                <a:latin typeface="+mn-lt"/>
                <a:ea typeface="+mn-ea"/>
                <a:cs typeface="+mn-cs"/>
              </a:rPr>
              <a:t>32.17538994</a:t>
            </a:r>
            <a:r>
              <a:rPr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19</a:t>
            </a:fld>
            <a:endParaRPr kumimoji="1" lang="ja-JP" altLang="en-US"/>
          </a:p>
        </p:txBody>
      </p:sp>
    </p:spTree>
    <p:extLst>
      <p:ext uri="{BB962C8B-B14F-4D97-AF65-F5344CB8AC3E}">
        <p14:creationId xmlns:p14="http://schemas.microsoft.com/office/powerpoint/2010/main" val="141614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t>* システムや</a:t>
            </a:r>
            <a:r>
              <a:rPr kumimoji="1" lang="en-US" altLang="ja-JP" baseline="0" dirty="0" smtClean="0"/>
              <a:t>VM</a:t>
            </a:r>
            <a:r>
              <a:rPr kumimoji="1" lang="ja-JP" altLang="en-US" baseline="0" dirty="0" smtClean="0"/>
              <a:t>への侵入を検知するために</a:t>
            </a:r>
            <a:r>
              <a:rPr kumimoji="1" lang="en-US" altLang="ja-JP" baseline="0" dirty="0" smtClean="0"/>
              <a:t>IDS</a:t>
            </a:r>
            <a:r>
              <a:rPr kumimoji="1" lang="ja-JP" altLang="en-US" baseline="0" dirty="0" smtClean="0"/>
              <a:t>を用いた監視が重要になってきている</a:t>
            </a:r>
          </a:p>
          <a:p>
            <a:r>
              <a:rPr kumimoji="1" lang="ja-JP" altLang="en-US" baseline="0" dirty="0" smtClean="0"/>
              <a:t>    * しかし、監視対象システム内で動作しているため侵入されると無効化されてしまう恐れがある</a:t>
            </a:r>
          </a:p>
          <a:p>
            <a:r>
              <a:rPr kumimoji="1" lang="ja-JP" altLang="en-US" baseline="0" dirty="0" smtClean="0"/>
              <a:t>  * </a:t>
            </a:r>
            <a:r>
              <a:rPr kumimoji="1" lang="en-US" altLang="ja-JP" baseline="0" dirty="0" smtClean="0"/>
              <a:t>IDS</a:t>
            </a:r>
            <a:r>
              <a:rPr kumimoji="1" lang="ja-JP" altLang="en-US" baseline="0" dirty="0" smtClean="0"/>
              <a:t>を安全に動作させるために</a:t>
            </a:r>
            <a:r>
              <a:rPr kumimoji="1" lang="en-US" altLang="ja-JP" baseline="0" dirty="0" smtClean="0"/>
              <a:t>VM</a:t>
            </a:r>
            <a:r>
              <a:rPr kumimoji="1" lang="ja-JP" altLang="en-US" baseline="0" dirty="0" smtClean="0"/>
              <a:t>を用いた</a:t>
            </a:r>
            <a:r>
              <a:rPr kumimoji="1" lang="en-US" altLang="ja-JP" baseline="0" dirty="0" smtClean="0"/>
              <a:t>IDS</a:t>
            </a:r>
            <a:r>
              <a:rPr kumimoji="1" lang="ja-JP" altLang="en-US" baseline="0" dirty="0" smtClean="0"/>
              <a:t>オフロード手法が提案されている</a:t>
            </a:r>
          </a:p>
          <a:p>
            <a:r>
              <a:rPr kumimoji="1" lang="ja-JP" altLang="en-US" baseline="0" dirty="0" smtClean="0"/>
              <a:t>  * この手法では</a:t>
            </a:r>
            <a:r>
              <a:rPr kumimoji="1" lang="en-US" altLang="ja-JP" baseline="0" dirty="0" smtClean="0"/>
              <a:t>IDS</a:t>
            </a:r>
            <a:r>
              <a:rPr kumimoji="1" lang="ja-JP" altLang="en-US" baseline="0" dirty="0" smtClean="0"/>
              <a:t>を監視対象システムとは別の</a:t>
            </a:r>
            <a:r>
              <a:rPr kumimoji="1" lang="en-US" altLang="ja-JP" baseline="0" dirty="0" smtClean="0"/>
              <a:t>VM</a:t>
            </a:r>
            <a:r>
              <a:rPr kumimoji="1" lang="ja-JP" altLang="en-US" baseline="0" dirty="0" smtClean="0"/>
              <a:t>で動作させて安全に監視</a:t>
            </a:r>
          </a:p>
          <a:p>
            <a:r>
              <a:rPr kumimoji="1" lang="ja-JP" altLang="en-US" baseline="0" dirty="0" smtClean="0"/>
              <a:t>    * </a:t>
            </a:r>
            <a:r>
              <a:rPr kumimoji="1" lang="en-US" altLang="ja-JP" baseline="0" dirty="0" smtClean="0"/>
              <a:t>IDS</a:t>
            </a:r>
            <a:r>
              <a:rPr kumimoji="1" lang="ja-JP" altLang="en-US" baseline="0" dirty="0" smtClean="0"/>
              <a:t>は</a:t>
            </a:r>
            <a:r>
              <a:rPr kumimoji="1" lang="en-US" altLang="ja-JP" baseline="0" dirty="0" smtClean="0"/>
              <a:t>VM</a:t>
            </a:r>
            <a:r>
              <a:rPr kumimoji="1" lang="ja-JP" altLang="en-US" baseline="0" dirty="0" smtClean="0"/>
              <a:t>のメモリ、ディスク、</a:t>
            </a:r>
            <a:r>
              <a:rPr kumimoji="1" lang="en-US" altLang="ja-JP" baseline="0" dirty="0" smtClean="0"/>
              <a:t>NIC</a:t>
            </a:r>
            <a:r>
              <a:rPr kumimoji="1" lang="ja-JP" altLang="en-US" baseline="0" dirty="0" smtClean="0"/>
              <a:t>から情報を直接取得</a:t>
            </a:r>
          </a:p>
          <a:p>
            <a:r>
              <a:rPr kumimoji="1" lang="ja-JP" altLang="en-US" baseline="0" dirty="0" smtClean="0"/>
              <a:t>        * 例えば監視対象</a:t>
            </a:r>
            <a:r>
              <a:rPr kumimoji="1" lang="en-US" altLang="ja-JP" baseline="0" dirty="0" smtClean="0"/>
              <a:t>VM</a:t>
            </a:r>
            <a:r>
              <a:rPr kumimoji="1" lang="ja-JP" altLang="en-US" baseline="0" dirty="0" smtClean="0"/>
              <a:t>内で不正なプロセスが動いてないかをチェックする</a:t>
            </a:r>
            <a:r>
              <a:rPr kumimoji="1" lang="en-US" altLang="ja-JP" baseline="0" dirty="0" smtClean="0"/>
              <a:t>:</a:t>
            </a:r>
            <a:r>
              <a:rPr kumimoji="1" lang="ja-JP" altLang="en-US" baseline="0" dirty="0" smtClean="0"/>
              <a:t>カーネルメモリを解析してプロセスの名前、所有者の情報を取得</a:t>
            </a:r>
          </a:p>
          <a:p>
            <a:r>
              <a:rPr kumimoji="1" lang="ja-JP" altLang="en-US" baseline="0" dirty="0" smtClean="0"/>
              <a:t>        * ファイルに対してチェックする場合は</a:t>
            </a:r>
            <a:r>
              <a:rPr kumimoji="1" lang="en-US" altLang="ja-JP" baseline="0" dirty="0" smtClean="0"/>
              <a:t>:</a:t>
            </a:r>
            <a:r>
              <a:rPr kumimoji="1" lang="ja-JP" altLang="en-US" baseline="0" dirty="0" smtClean="0"/>
              <a:t>仮想ディスク上のファイルシステムを解析し、ファイルの属性や内容をチェックする</a:t>
            </a:r>
          </a:p>
          <a:p>
            <a:r>
              <a:rPr kumimoji="1" lang="ja-JP" altLang="en-US" baseline="0" dirty="0" smtClean="0"/>
              <a:t>        * パケットに対してチェックする場合は</a:t>
            </a:r>
            <a:r>
              <a:rPr kumimoji="1" lang="en-US" altLang="ja-JP" baseline="0" dirty="0" smtClean="0"/>
              <a:t>: </a:t>
            </a:r>
            <a:r>
              <a:rPr kumimoji="1" lang="ja-JP" altLang="en-US" baseline="0" dirty="0" smtClean="0"/>
              <a:t>ネットワークの不正なアクセスを監視するために仮想</a:t>
            </a:r>
            <a:r>
              <a:rPr kumimoji="1" lang="en-US" altLang="ja-JP" baseline="0" dirty="0" smtClean="0"/>
              <a:t>NIC</a:t>
            </a:r>
            <a:r>
              <a:rPr kumimoji="1" lang="ja-JP" altLang="en-US" baseline="0" dirty="0" smtClean="0"/>
              <a:t>からパケットを取得し攻撃を検知する</a:t>
            </a:r>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2</a:t>
            </a:fld>
            <a:endParaRPr kumimoji="1" lang="ja-JP" altLang="en-US"/>
          </a:p>
        </p:txBody>
      </p:sp>
    </p:spTree>
    <p:extLst>
      <p:ext uri="{BB962C8B-B14F-4D97-AF65-F5344CB8AC3E}">
        <p14:creationId xmlns:p14="http://schemas.microsoft.com/office/powerpoint/2010/main" val="570663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kumimoji="1" lang="en-US" altLang="ja-JP" dirty="0" smtClean="0"/>
              <a:t>Shadow </a:t>
            </a:r>
            <a:r>
              <a:rPr kumimoji="1" lang="en-US" altLang="ja-JP" dirty="0" err="1" smtClean="0"/>
              <a:t>procfs</a:t>
            </a:r>
            <a:r>
              <a:rPr kumimoji="1" lang="ja-JP" altLang="en-US" dirty="0" smtClean="0"/>
              <a:t>の構築にかかる時間を測定</a:t>
            </a:r>
          </a:p>
          <a:p>
            <a:r>
              <a:rPr kumimoji="1" lang="ja-JP" altLang="en-US" dirty="0" smtClean="0"/>
              <a:t>  * </a:t>
            </a:r>
            <a:r>
              <a:rPr kumimoji="1" lang="en-US" altLang="ja-JP" dirty="0" err="1" smtClean="0"/>
              <a:t>Transcall</a:t>
            </a:r>
            <a:r>
              <a:rPr kumimoji="1" lang="ja-JP" altLang="en-US" dirty="0" smtClean="0"/>
              <a:t>は</a:t>
            </a:r>
            <a:r>
              <a:rPr kumimoji="1" lang="en-US" altLang="ja-JP" dirty="0" smtClean="0"/>
              <a:t>VM</a:t>
            </a:r>
            <a:r>
              <a:rPr kumimoji="1" lang="ja-JP" altLang="en-US" dirty="0" smtClean="0"/>
              <a:t>のメモリから</a:t>
            </a:r>
            <a:r>
              <a:rPr kumimoji="1" lang="en-US" altLang="ja-JP" dirty="0" smtClean="0"/>
              <a:t>OS</a:t>
            </a:r>
            <a:r>
              <a:rPr kumimoji="1" lang="ja-JP" altLang="en-US" dirty="0" smtClean="0"/>
              <a:t>の情報を取得して構築</a:t>
            </a:r>
          </a:p>
          <a:p>
            <a:r>
              <a:rPr kumimoji="1" lang="ja-JP" altLang="en-US" dirty="0" smtClean="0"/>
              <a:t>    * アドレス変換回数</a:t>
            </a:r>
            <a:r>
              <a:rPr kumimoji="1" lang="en-US" altLang="ja-JP" dirty="0" smtClean="0"/>
              <a:t>:-----</a:t>
            </a:r>
            <a:r>
              <a:rPr kumimoji="1" lang="ja-JP" altLang="en-US" dirty="0" smtClean="0"/>
              <a:t>回</a:t>
            </a:r>
          </a:p>
          <a:p>
            <a:r>
              <a:rPr kumimoji="1" lang="ja-JP" altLang="en-US" dirty="0" smtClean="0"/>
              <a:t>  * </a:t>
            </a:r>
            <a:r>
              <a:rPr kumimoji="1" lang="en-US" altLang="ja-JP" dirty="0" smtClean="0"/>
              <a:t>V-Met</a:t>
            </a:r>
            <a:r>
              <a:rPr kumimoji="1" lang="ja-JP" altLang="en-US" dirty="0" smtClean="0"/>
              <a:t>では従来より時間がかかる</a:t>
            </a:r>
          </a:p>
          <a:p>
            <a:r>
              <a:rPr kumimoji="1" lang="ja-JP" altLang="en-US" dirty="0" smtClean="0"/>
              <a:t>    * </a:t>
            </a:r>
            <a:r>
              <a:rPr kumimoji="1" lang="en-US" altLang="ja-JP" dirty="0" smtClean="0"/>
              <a:t>V-Met</a:t>
            </a:r>
            <a:r>
              <a:rPr kumimoji="1" lang="ja-JP" altLang="en-US" dirty="0" smtClean="0"/>
              <a:t>では従来の</a:t>
            </a:r>
            <a:r>
              <a:rPr kumimoji="1" lang="en-US" altLang="ja-JP" dirty="0" smtClean="0"/>
              <a:t>36%</a:t>
            </a:r>
            <a:r>
              <a:rPr kumimoji="1" lang="ja-JP" altLang="en-US" dirty="0" smtClean="0"/>
              <a:t>のオーバーヘッド</a:t>
            </a:r>
          </a:p>
          <a:p>
            <a:r>
              <a:rPr kumimoji="1" lang="ja-JP" altLang="en-US" dirty="0" smtClean="0"/>
              <a:t>    * メモリ監視のオーバーヘッド</a:t>
            </a:r>
            <a:endParaRPr kumimoji="1" lang="en-US" altLang="ja-JP" dirty="0" smtClean="0"/>
          </a:p>
          <a:p>
            <a:endParaRPr kumimoji="1" lang="en-US" altLang="ja-JP" dirty="0" smtClean="0"/>
          </a:p>
          <a:p>
            <a:r>
              <a:rPr kumimoji="1" lang="en-US" altLang="ja-JP" dirty="0" smtClean="0"/>
              <a:t>V-Met </a:t>
            </a:r>
            <a:r>
              <a:rPr kumimoji="1" lang="ja-JP" altLang="en-US" dirty="0" smtClean="0"/>
              <a:t>従来</a:t>
            </a:r>
            <a:r>
              <a:rPr kumimoji="1" lang="en-US" altLang="ja-JP" dirty="0" smtClean="0"/>
              <a:t>[</a:t>
            </a:r>
            <a:r>
              <a:rPr kumimoji="1" lang="en-US" altLang="ja-JP" dirty="0" err="1" smtClean="0"/>
              <a:t>msec</a:t>
            </a:r>
            <a:r>
              <a:rPr kumimoji="1" lang="en-US" altLang="ja-JP" dirty="0" smtClean="0"/>
              <a:t>]</a:t>
            </a:r>
          </a:p>
          <a:p>
            <a:r>
              <a:rPr kumimoji="1" lang="en-US" altLang="ja-JP" sz="1200" b="0" i="0" u="none" strike="noStrike" kern="1200" dirty="0" smtClean="0">
                <a:solidFill>
                  <a:schemeClr val="tx1"/>
                </a:solidFill>
                <a:effectLst/>
                <a:latin typeface="+mn-lt"/>
                <a:ea typeface="+mn-ea"/>
                <a:cs typeface="+mn-cs"/>
              </a:rPr>
              <a:t>16.55254545</a:t>
            </a:r>
            <a:r>
              <a:rPr lang="en-US" altLang="ja-JP" dirty="0" smtClean="0"/>
              <a:t> </a:t>
            </a:r>
            <a:r>
              <a:rPr kumimoji="1" lang="en-US" altLang="ja-JP" sz="1200" b="0" i="0" u="none" strike="noStrike" kern="1200" dirty="0" smtClean="0">
                <a:solidFill>
                  <a:schemeClr val="tx1"/>
                </a:solidFill>
                <a:effectLst/>
                <a:latin typeface="+mn-lt"/>
                <a:ea typeface="+mn-ea"/>
                <a:cs typeface="+mn-cs"/>
              </a:rPr>
              <a:t>12.12654545</a:t>
            </a:r>
            <a:r>
              <a:rPr lang="en-US" altLang="ja-JP" dirty="0" smtClean="0"/>
              <a:t> </a:t>
            </a:r>
            <a:endParaRPr kumimoji="1" lang="en-US" altLang="ja-JP" dirty="0" smtClean="0"/>
          </a:p>
          <a:p>
            <a:endParaRPr kumimoji="1" lang="en-US" altLang="ja-JP" dirty="0" smtClean="0"/>
          </a:p>
          <a:p>
            <a:r>
              <a:rPr kumimoji="1" lang="en-US" altLang="ja-JP" dirty="0" err="1" smtClean="0"/>
              <a:t>Gmap</a:t>
            </a:r>
            <a:r>
              <a:rPr kumimoji="1" lang="ja-JP" altLang="en-US" dirty="0" smtClean="0"/>
              <a:t>の回数</a:t>
            </a:r>
            <a:endParaRPr kumimoji="1" lang="en-US" altLang="ja-JP" dirty="0" smtClean="0"/>
          </a:p>
          <a:p>
            <a:r>
              <a:rPr kumimoji="1" lang="en-US" altLang="ja-JP" sz="1200" b="0" i="0" u="none" strike="noStrike" kern="1200" dirty="0" smtClean="0">
                <a:solidFill>
                  <a:schemeClr val="tx1"/>
                </a:solidFill>
                <a:effectLst/>
                <a:latin typeface="+mn-lt"/>
                <a:ea typeface="+mn-ea"/>
                <a:cs typeface="+mn-cs"/>
              </a:rPr>
              <a:t>311920.0909</a:t>
            </a:r>
            <a:r>
              <a:rPr lang="en-US" altLang="ja-JP" dirty="0" smtClean="0"/>
              <a:t> </a:t>
            </a:r>
            <a:r>
              <a:rPr kumimoji="1" lang="en-US" altLang="ja-JP" sz="1200" b="0" i="0" u="none" strike="noStrike" kern="1200" dirty="0" smtClean="0">
                <a:solidFill>
                  <a:schemeClr val="tx1"/>
                </a:solidFill>
                <a:effectLst/>
                <a:latin typeface="+mn-lt"/>
                <a:ea typeface="+mn-ea"/>
                <a:cs typeface="+mn-cs"/>
              </a:rPr>
              <a:t>314390.5455</a:t>
            </a:r>
            <a:r>
              <a:rPr lang="en-US" altLang="ja-JP" dirty="0" smtClean="0"/>
              <a:t> </a:t>
            </a:r>
            <a:endParaRPr kumimoji="1" lang="en-US" altLang="ja-JP" dirty="0" smtClean="0"/>
          </a:p>
          <a:p>
            <a:endParaRPr kumimoji="1" lang="en-US" altLang="ja-JP" dirty="0" smtClean="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20</a:t>
            </a:fld>
            <a:endParaRPr kumimoji="1" lang="ja-JP" altLang="en-US"/>
          </a:p>
        </p:txBody>
      </p:sp>
    </p:spTree>
    <p:extLst>
      <p:ext uri="{BB962C8B-B14F-4D97-AF65-F5344CB8AC3E}">
        <p14:creationId xmlns:p14="http://schemas.microsoft.com/office/powerpoint/2010/main" val="238375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ja-JP" altLang="en-US" dirty="0" smtClean="0"/>
              <a:t>* オフロードした</a:t>
            </a:r>
            <a:r>
              <a:rPr kumimoji="1" lang="en-US" altLang="ja-JP" dirty="0" err="1" smtClean="0"/>
              <a:t>chkrootkit</a:t>
            </a:r>
            <a:r>
              <a:rPr kumimoji="1" lang="ja-JP" altLang="en-US" dirty="0" smtClean="0"/>
              <a:t>の実行時間を測定</a:t>
            </a:r>
          </a:p>
          <a:p>
            <a:pPr marL="0" indent="0">
              <a:buFont typeface="Arial"/>
              <a:buNone/>
            </a:pPr>
            <a:r>
              <a:rPr kumimoji="1" lang="ja-JP" altLang="en-US" dirty="0" smtClean="0"/>
              <a:t>  * </a:t>
            </a:r>
            <a:r>
              <a:rPr kumimoji="1" lang="en-US" altLang="ja-JP" dirty="0" smtClean="0"/>
              <a:t>V-Met</a:t>
            </a:r>
            <a:r>
              <a:rPr kumimoji="1" lang="ja-JP" altLang="en-US" dirty="0" smtClean="0"/>
              <a:t>では従来の</a:t>
            </a:r>
            <a:r>
              <a:rPr kumimoji="1" lang="en-US" altLang="ja-JP" dirty="0" smtClean="0"/>
              <a:t>20%</a:t>
            </a:r>
            <a:r>
              <a:rPr kumimoji="1" lang="ja-JP" altLang="en-US" dirty="0" smtClean="0"/>
              <a:t>のオーバヘッド</a:t>
            </a:r>
          </a:p>
          <a:p>
            <a:pPr marL="0" indent="0">
              <a:buFont typeface="Arial"/>
              <a:buNone/>
            </a:pPr>
            <a:r>
              <a:rPr kumimoji="1" lang="ja-JP" altLang="en-US" dirty="0" smtClean="0"/>
              <a:t>    * </a:t>
            </a:r>
            <a:r>
              <a:rPr kumimoji="1" lang="en-US" altLang="ja-JP" dirty="0" smtClean="0"/>
              <a:t>EPT</a:t>
            </a:r>
            <a:r>
              <a:rPr kumimoji="1" lang="ja-JP" altLang="en-US" dirty="0" smtClean="0"/>
              <a:t>によるゲスト物理アドレスの変換</a:t>
            </a:r>
          </a:p>
          <a:p>
            <a:pPr marL="0" indent="0">
              <a:buFont typeface="Arial"/>
              <a:buNone/>
            </a:pPr>
            <a:r>
              <a:rPr kumimoji="1" lang="ja-JP" altLang="en-US" dirty="0" smtClean="0"/>
              <a:t>* オフロードしない場合の実行時間も測定</a:t>
            </a:r>
          </a:p>
          <a:p>
            <a:pPr marL="0" indent="0">
              <a:buFont typeface="Arial"/>
              <a:buNone/>
            </a:pPr>
            <a:r>
              <a:rPr kumimoji="1" lang="ja-JP" altLang="en-US" dirty="0" smtClean="0"/>
              <a:t>  * </a:t>
            </a:r>
            <a:r>
              <a:rPr kumimoji="1" lang="en-US" altLang="ja-JP" dirty="0" smtClean="0"/>
              <a:t>V-Met</a:t>
            </a:r>
            <a:r>
              <a:rPr kumimoji="1" lang="ja-JP" altLang="en-US" dirty="0" smtClean="0"/>
              <a:t>では従来の</a:t>
            </a:r>
            <a:r>
              <a:rPr kumimoji="1" lang="en-US" altLang="ja-JP" dirty="0" smtClean="0"/>
              <a:t>2</a:t>
            </a:r>
            <a:r>
              <a:rPr kumimoji="1" lang="ja-JP" altLang="en-US" dirty="0" smtClean="0"/>
              <a:t>倍の実行時間</a:t>
            </a:r>
          </a:p>
          <a:p>
            <a:pPr marL="0" indent="0">
              <a:buFont typeface="Arial"/>
              <a:buNone/>
            </a:pPr>
            <a:r>
              <a:rPr kumimoji="1" lang="ja-JP" altLang="en-US" dirty="0" smtClean="0"/>
              <a:t>    * </a:t>
            </a:r>
            <a:r>
              <a:rPr kumimoji="1" lang="en-US" altLang="ja-JP" dirty="0" err="1" smtClean="0"/>
              <a:t>Xen</a:t>
            </a:r>
            <a:r>
              <a:rPr kumimoji="1" lang="en-US" altLang="ja-JP" dirty="0" smtClean="0"/>
              <a:t> 4.4</a:t>
            </a:r>
            <a:r>
              <a:rPr kumimoji="1" lang="ja-JP" altLang="en-US" dirty="0" smtClean="0"/>
              <a:t>におけるネストした仮想化のオーバヘッド</a:t>
            </a:r>
            <a:endParaRPr kumimoji="1" lang="en-US" altLang="ja-JP" dirty="0" smtClean="0"/>
          </a:p>
          <a:p>
            <a:pPr marL="0" indent="0">
              <a:buFont typeface="Arial"/>
              <a:buNone/>
            </a:pPr>
            <a:endParaRPr kumimoji="1" lang="en-US" altLang="ja-JP" dirty="0" smtClean="0"/>
          </a:p>
          <a:p>
            <a:pPr marL="0" indent="0">
              <a:buFont typeface="Arial"/>
              <a:buNone/>
            </a:pPr>
            <a:r>
              <a:rPr kumimoji="1" lang="ja-JP" altLang="en-US" dirty="0" smtClean="0"/>
              <a:t>仮想化オーバーヘッド　</a:t>
            </a:r>
            <a:r>
              <a:rPr kumimoji="1" lang="en-US" altLang="ja-JP" dirty="0" smtClean="0"/>
              <a:t>&gt; EPT</a:t>
            </a:r>
            <a:r>
              <a:rPr kumimoji="1" lang="ja-JP" altLang="en-US" dirty="0" smtClean="0"/>
              <a:t>参照時間</a:t>
            </a:r>
            <a:endParaRPr kumimoji="1" lang="en-US" altLang="ja-JP" dirty="0" smtClean="0"/>
          </a:p>
          <a:p>
            <a:pPr marL="0" indent="0">
              <a:buFont typeface="Arial"/>
              <a:buNone/>
            </a:pPr>
            <a:endParaRPr kumimoji="1" lang="en-US" altLang="ja-JP" dirty="0" smtClean="0"/>
          </a:p>
          <a:p>
            <a:pPr marL="0" indent="0">
              <a:buFont typeface="Arial"/>
              <a:buNone/>
            </a:pPr>
            <a:r>
              <a:rPr kumimoji="1" lang="ja-JP" altLang="en-US" sz="1200" b="0" i="0" u="none" strike="noStrike" kern="1200" dirty="0" smtClean="0">
                <a:solidFill>
                  <a:schemeClr val="tx1"/>
                </a:solidFill>
                <a:effectLst/>
                <a:latin typeface="+mn-lt"/>
                <a:ea typeface="+mn-ea"/>
                <a:cs typeface="+mn-cs"/>
              </a:rPr>
              <a:t>ゲスト</a:t>
            </a:r>
            <a:r>
              <a:rPr kumimoji="1" lang="en-US" altLang="ja-JP" sz="1200" b="0" i="0" u="none" strike="noStrike" kern="1200" dirty="0" smtClean="0">
                <a:solidFill>
                  <a:schemeClr val="tx1"/>
                </a:solidFill>
                <a:effectLst/>
                <a:latin typeface="+mn-lt"/>
                <a:ea typeface="+mn-ea"/>
                <a:cs typeface="+mn-cs"/>
              </a:rPr>
              <a:t>VM(</a:t>
            </a:r>
            <a:r>
              <a:rPr kumimoji="1" lang="en-US" altLang="ja-JP" sz="1200" b="0" i="0" u="none" strike="noStrike" kern="1200" dirty="0" err="1" smtClean="0">
                <a:solidFill>
                  <a:schemeClr val="tx1"/>
                </a:solidFill>
                <a:effectLst/>
                <a:latin typeface="+mn-lt"/>
                <a:ea typeface="+mn-ea"/>
                <a:cs typeface="+mn-cs"/>
              </a:rPr>
              <a:t>transcall</a:t>
            </a:r>
            <a:r>
              <a:rPr kumimoji="1" lang="en-US" altLang="ja-JP" sz="1200" b="0" i="0" u="none" strike="noStrike" kern="1200" dirty="0" smtClean="0">
                <a:solidFill>
                  <a:schemeClr val="tx1"/>
                </a:solidFill>
                <a:effectLst/>
                <a:latin typeface="+mn-lt"/>
                <a:ea typeface="+mn-ea"/>
                <a:cs typeface="+mn-cs"/>
              </a:rPr>
              <a:t>)</a:t>
            </a:r>
            <a:r>
              <a:rPr lang="en-US" altLang="ja-JP" dirty="0" smtClean="0"/>
              <a:t> </a:t>
            </a:r>
            <a:r>
              <a:rPr kumimoji="1" lang="ja-JP" altLang="en-US" sz="1200" b="0" i="0" u="none" strike="noStrike" kern="1200" dirty="0" smtClean="0">
                <a:solidFill>
                  <a:schemeClr val="tx1"/>
                </a:solidFill>
                <a:effectLst/>
                <a:latin typeface="+mn-lt"/>
                <a:ea typeface="+mn-ea"/>
                <a:cs typeface="+mn-cs"/>
              </a:rPr>
              <a:t>ゲスト</a:t>
            </a:r>
            <a:r>
              <a:rPr kumimoji="1" lang="en-US" altLang="ja-JP" sz="1200" b="0" i="0" u="none" strike="noStrike" kern="1200" dirty="0" smtClean="0">
                <a:solidFill>
                  <a:schemeClr val="tx1"/>
                </a:solidFill>
                <a:effectLst/>
                <a:latin typeface="+mn-lt"/>
                <a:ea typeface="+mn-ea"/>
                <a:cs typeface="+mn-cs"/>
              </a:rPr>
              <a:t>VM(</a:t>
            </a:r>
            <a:r>
              <a:rPr kumimoji="1" lang="ja-JP" altLang="en-US" sz="1200" b="0" i="0" u="none" strike="noStrike" kern="1200" dirty="0" smtClean="0">
                <a:solidFill>
                  <a:schemeClr val="tx1"/>
                </a:solidFill>
                <a:effectLst/>
                <a:latin typeface="+mn-lt"/>
                <a:ea typeface="+mn-ea"/>
                <a:cs typeface="+mn-cs"/>
              </a:rPr>
              <a:t>直接</a:t>
            </a:r>
            <a:r>
              <a:rPr kumimoji="1" lang="en-US" altLang="ja-JP" sz="1200" b="0" i="0" u="none" strike="noStrike" kern="1200" dirty="0" smtClean="0">
                <a:solidFill>
                  <a:schemeClr val="tx1"/>
                </a:solidFill>
                <a:effectLst/>
                <a:latin typeface="+mn-lt"/>
                <a:ea typeface="+mn-ea"/>
                <a:cs typeface="+mn-cs"/>
              </a:rPr>
              <a:t>)</a:t>
            </a:r>
            <a:r>
              <a:rPr lang="en-US" altLang="ja-JP" dirty="0" smtClean="0"/>
              <a:t> </a:t>
            </a:r>
            <a:r>
              <a:rPr kumimoji="1" lang="ja-JP" altLang="en-US" sz="1200" b="0" i="0" u="none" strike="noStrike" kern="1200" dirty="0" smtClean="0">
                <a:solidFill>
                  <a:schemeClr val="tx1"/>
                </a:solidFill>
                <a:effectLst/>
                <a:latin typeface="+mn-lt"/>
                <a:ea typeface="+mn-ea"/>
                <a:cs typeface="+mn-cs"/>
              </a:rPr>
              <a:t>ゲスト</a:t>
            </a:r>
            <a:r>
              <a:rPr kumimoji="1" lang="en-US" altLang="ja-JP" sz="1200" b="0" i="0" u="none" strike="noStrike" kern="1200" dirty="0" smtClean="0">
                <a:solidFill>
                  <a:schemeClr val="tx1"/>
                </a:solidFill>
                <a:effectLst/>
                <a:latin typeface="+mn-lt"/>
                <a:ea typeface="+mn-ea"/>
                <a:cs typeface="+mn-cs"/>
              </a:rPr>
              <a:t>VM(</a:t>
            </a:r>
            <a:r>
              <a:rPr kumimoji="1" lang="en-US" altLang="ja-JP" sz="1200" b="0" i="0" u="none" strike="noStrike" kern="1200" dirty="0" err="1" smtClean="0">
                <a:solidFill>
                  <a:schemeClr val="tx1"/>
                </a:solidFill>
                <a:effectLst/>
                <a:latin typeface="+mn-lt"/>
                <a:ea typeface="+mn-ea"/>
                <a:cs typeface="+mn-cs"/>
              </a:rPr>
              <a:t>transcall</a:t>
            </a:r>
            <a:r>
              <a:rPr kumimoji="1" lang="en-US" altLang="ja-JP" sz="1200" b="0" i="0" u="none" strike="noStrike" kern="1200" dirty="0" smtClean="0">
                <a:solidFill>
                  <a:schemeClr val="tx1"/>
                </a:solidFill>
                <a:effectLst/>
                <a:latin typeface="+mn-lt"/>
                <a:ea typeface="+mn-ea"/>
                <a:cs typeface="+mn-cs"/>
              </a:rPr>
              <a:t>)</a:t>
            </a:r>
            <a:r>
              <a:rPr lang="en-US" altLang="ja-JP" dirty="0" smtClean="0"/>
              <a:t> </a:t>
            </a:r>
            <a:endParaRPr kumimoji="1" lang="en-US" altLang="ja-JP" dirty="0" smtClean="0"/>
          </a:p>
          <a:p>
            <a:pPr marL="0" indent="0">
              <a:buFont typeface="Arial"/>
              <a:buNone/>
            </a:pPr>
            <a:r>
              <a:rPr kumimoji="1" lang="en-US" altLang="ja-JP" sz="1200" b="0" i="0" u="none" strike="noStrike" kern="1200" dirty="0" smtClean="0">
                <a:solidFill>
                  <a:schemeClr val="tx1"/>
                </a:solidFill>
                <a:effectLst/>
                <a:latin typeface="+mn-lt"/>
                <a:ea typeface="+mn-ea"/>
                <a:cs typeface="+mn-cs"/>
              </a:rPr>
              <a:t>35.35</a:t>
            </a:r>
            <a:r>
              <a:rPr lang="en-US" altLang="ja-JP" dirty="0" smtClean="0"/>
              <a:t> </a:t>
            </a:r>
            <a:r>
              <a:rPr kumimoji="1" lang="en-US" altLang="ja-JP" sz="1200" b="0" i="0" u="none" strike="noStrike" kern="1200" dirty="0" smtClean="0">
                <a:solidFill>
                  <a:schemeClr val="tx1"/>
                </a:solidFill>
                <a:effectLst/>
                <a:latin typeface="+mn-lt"/>
                <a:ea typeface="+mn-ea"/>
                <a:cs typeface="+mn-cs"/>
              </a:rPr>
              <a:t>12.388</a:t>
            </a:r>
            <a:r>
              <a:rPr lang="en-US" altLang="ja-JP" dirty="0" smtClean="0"/>
              <a:t> </a:t>
            </a:r>
            <a:r>
              <a:rPr kumimoji="1" lang="en-US" altLang="ja-JP" sz="1200" b="0" i="0" u="none" strike="noStrike" kern="1200" dirty="0" smtClean="0">
                <a:solidFill>
                  <a:schemeClr val="tx1"/>
                </a:solidFill>
                <a:effectLst/>
                <a:latin typeface="+mn-lt"/>
                <a:ea typeface="+mn-ea"/>
                <a:cs typeface="+mn-cs"/>
              </a:rPr>
              <a:t>29.348</a:t>
            </a:r>
            <a:r>
              <a:rPr lang="en-US" altLang="ja-JP" dirty="0" smtClean="0"/>
              <a:t> </a:t>
            </a:r>
            <a:endParaRPr kumimoji="1" lang="en-US" altLang="ja-JP" dirty="0" smtClean="0"/>
          </a:p>
          <a:p>
            <a:pPr marL="0" indent="0">
              <a:buFont typeface="Arial"/>
              <a:buNone/>
            </a:pPr>
            <a:endParaRPr kumimoji="1" lang="en-US" altLang="ja-JP" dirty="0" smtClean="0"/>
          </a:p>
          <a:p>
            <a:pPr marL="0" indent="0">
              <a:buFont typeface="Arial"/>
              <a:buNone/>
            </a:pPr>
            <a:r>
              <a:rPr kumimoji="1" lang="en-US" altLang="ja-JP" dirty="0" smtClean="0"/>
              <a:t>メモリアクセスの回数</a:t>
            </a:r>
          </a:p>
          <a:p>
            <a:pPr marL="0" indent="0">
              <a:buFont typeface="Arial"/>
              <a:buNone/>
            </a:pPr>
            <a:endParaRPr kumimoji="1" lang="en-US" altLang="ja-JP" dirty="0" smtClean="0"/>
          </a:p>
          <a:p>
            <a:pPr marL="0" indent="0">
              <a:buFont typeface="Arial"/>
              <a:buNone/>
            </a:pPr>
            <a:r>
              <a:rPr kumimoji="1" lang="ja-JP" altLang="en-US" dirty="0" smtClean="0"/>
              <a:t>アドレス変換</a:t>
            </a:r>
            <a:r>
              <a:rPr kumimoji="1" lang="en-US" altLang="ja-JP" dirty="0" smtClean="0"/>
              <a:t>0</a:t>
            </a:r>
            <a:r>
              <a:rPr kumimoji="1" lang="ja-JP" altLang="en-US" dirty="0" smtClean="0"/>
              <a:t>回</a:t>
            </a:r>
            <a:endParaRPr kumimoji="1" lang="en-US" altLang="ja-JP" dirty="0" smtClean="0"/>
          </a:p>
          <a:p>
            <a:pPr marL="0" indent="0">
              <a:buFont typeface="Arial"/>
              <a:buNone/>
            </a:pPr>
            <a:r>
              <a:rPr kumimoji="1" lang="en-US" altLang="ja-JP" dirty="0" smtClean="0"/>
              <a:t>----- 会議メモ (15/07/31 19:20) -----</a:t>
            </a:r>
          </a:p>
          <a:p>
            <a:pPr marL="0" indent="0">
              <a:buFont typeface="Arial"/>
              <a:buNone/>
            </a:pPr>
            <a:r>
              <a:rPr kumimoji="1" lang="en-US" altLang="ja-JP" dirty="0" smtClean="0"/>
              <a:t>chkrootkitの変換の回数は0</a:t>
            </a:r>
            <a:r>
              <a:rPr kumimoji="1" lang="ja-JP" altLang="en-US" dirty="0" smtClean="0"/>
              <a:t>回</a:t>
            </a:r>
            <a:endParaRPr kumimoji="1" lang="en-US" altLang="ja-JP" dirty="0" smtClean="0"/>
          </a:p>
          <a:p>
            <a:pPr marL="0" indent="0">
              <a:buFont typeface="Arial"/>
              <a:buNone/>
            </a:pPr>
            <a:r>
              <a:rPr kumimoji="1" lang="en-US" altLang="ja-JP" dirty="0" err="1" smtClean="0"/>
              <a:t>Chkrootkit</a:t>
            </a:r>
            <a:r>
              <a:rPr kumimoji="1" lang="ja-JP" altLang="en-US" dirty="0" smtClean="0"/>
              <a:t>はメモリ監視が多い</a:t>
            </a:r>
            <a:endParaRPr kumimoji="1" lang="en-US" altLang="ja-JP" dirty="0" smtClean="0"/>
          </a:p>
          <a:p>
            <a:pPr marL="0" indent="0">
              <a:buFont typeface="Arial"/>
              <a:buNone/>
            </a:pPr>
            <a:r>
              <a:rPr kumimoji="1" lang="en-US" altLang="ja-JP" dirty="0" err="1" smtClean="0"/>
              <a:t>Transcall</a:t>
            </a:r>
            <a:r>
              <a:rPr kumimoji="1" lang="ja-JP" altLang="en-US" dirty="0" smtClean="0"/>
              <a:t>はディスクの監視</a:t>
            </a:r>
            <a:endParaRPr kumimoji="1" lang="en-US" altLang="ja-JP" dirty="0" smtClean="0"/>
          </a:p>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21</a:t>
            </a:fld>
            <a:endParaRPr kumimoji="1" lang="ja-JP" altLang="en-US"/>
          </a:p>
        </p:txBody>
      </p:sp>
    </p:spTree>
    <p:extLst>
      <p:ext uri="{BB962C8B-B14F-4D97-AF65-F5344CB8AC3E}">
        <p14:creationId xmlns:p14="http://schemas.microsoft.com/office/powerpoint/2010/main" val="2897189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22</a:t>
            </a:fld>
            <a:endParaRPr kumimoji="1" lang="ja-JP" altLang="en-US"/>
          </a:p>
        </p:txBody>
      </p:sp>
    </p:spTree>
    <p:extLst>
      <p:ext uri="{BB962C8B-B14F-4D97-AF65-F5344CB8AC3E}">
        <p14:creationId xmlns:p14="http://schemas.microsoft.com/office/powerpoint/2010/main" val="2897189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23</a:t>
            </a:fld>
            <a:endParaRPr kumimoji="1" lang="ja-JP" altLang="en-US"/>
          </a:p>
        </p:txBody>
      </p:sp>
    </p:spTree>
    <p:extLst>
      <p:ext uri="{BB962C8B-B14F-4D97-AF65-F5344CB8AC3E}">
        <p14:creationId xmlns:p14="http://schemas.microsoft.com/office/powerpoint/2010/main" val="24597666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kumimoji="1" lang="en-US" altLang="ja-JP" dirty="0" smtClean="0"/>
              <a:t>IDS</a:t>
            </a:r>
            <a:r>
              <a:rPr kumimoji="1" lang="ja-JP" altLang="en-US" dirty="0" smtClean="0"/>
              <a:t>を仮想化システムの外側で安全に実行するシステム</a:t>
            </a:r>
            <a:r>
              <a:rPr kumimoji="1" lang="en-US" altLang="ja-JP" dirty="0" smtClean="0"/>
              <a:t>V-Met</a:t>
            </a:r>
            <a:r>
              <a:rPr kumimoji="1" lang="ja-JP" altLang="en-US" dirty="0" smtClean="0"/>
              <a:t>を提案</a:t>
            </a:r>
          </a:p>
          <a:p>
            <a:r>
              <a:rPr kumimoji="1" lang="ja-JP" altLang="en-US" dirty="0" smtClean="0"/>
              <a:t>  * ネストした仮想化を用いて</a:t>
            </a:r>
            <a:r>
              <a:rPr kumimoji="1" lang="en-US" altLang="ja-JP" dirty="0" smtClean="0"/>
              <a:t>IDS</a:t>
            </a:r>
            <a:r>
              <a:rPr kumimoji="1" lang="ja-JP" altLang="en-US" dirty="0" smtClean="0"/>
              <a:t>をオフロード</a:t>
            </a:r>
          </a:p>
          <a:p>
            <a:r>
              <a:rPr kumimoji="1" lang="ja-JP" altLang="en-US" dirty="0" smtClean="0"/>
              <a:t>  * 一般のクラウド管理者が仮想化システム全体を管理</a:t>
            </a:r>
          </a:p>
          <a:p>
            <a:r>
              <a:rPr kumimoji="1" lang="ja-JP" altLang="en-US" dirty="0" smtClean="0"/>
              <a:t>    * </a:t>
            </a:r>
            <a:r>
              <a:rPr kumimoji="1" lang="en-US" altLang="ja-JP" dirty="0" smtClean="0"/>
              <a:t>IDS</a:t>
            </a:r>
            <a:r>
              <a:rPr kumimoji="1" lang="ja-JP" altLang="en-US" dirty="0" smtClean="0"/>
              <a:t>を攻撃することはできない</a:t>
            </a:r>
          </a:p>
          <a:p>
            <a:r>
              <a:rPr kumimoji="1" lang="ja-JP" altLang="en-US" dirty="0" smtClean="0"/>
              <a:t>  * ゲスト</a:t>
            </a:r>
            <a:r>
              <a:rPr kumimoji="1" lang="en-US" altLang="ja-JP" dirty="0" smtClean="0"/>
              <a:t>VM</a:t>
            </a:r>
            <a:r>
              <a:rPr kumimoji="1" lang="ja-JP" altLang="en-US" dirty="0" smtClean="0"/>
              <a:t>のメモリ、ディスク、ネットワークを監視</a:t>
            </a:r>
          </a:p>
          <a:p>
            <a:r>
              <a:rPr kumimoji="1" lang="ja-JP" altLang="en-US" dirty="0" smtClean="0"/>
              <a:t>    * 安全なメモリアドレス変換を実現</a:t>
            </a:r>
          </a:p>
          <a:p>
            <a:endParaRPr kumimoji="1" lang="ja-JP" altLang="en-US" dirty="0" smtClean="0"/>
          </a:p>
          <a:p>
            <a:r>
              <a:rPr kumimoji="1" lang="ja-JP" altLang="en-US" dirty="0" smtClean="0"/>
              <a:t>* 今後の課題</a:t>
            </a:r>
          </a:p>
          <a:p>
            <a:r>
              <a:rPr kumimoji="1" lang="ja-JP" altLang="en-US" dirty="0" smtClean="0"/>
              <a:t>  * 特定のゲスト</a:t>
            </a:r>
            <a:r>
              <a:rPr kumimoji="1" lang="en-US" altLang="ja-JP" dirty="0" smtClean="0"/>
              <a:t>VM</a:t>
            </a:r>
            <a:r>
              <a:rPr kumimoji="1" lang="ja-JP" altLang="en-US" dirty="0" smtClean="0"/>
              <a:t>を指定して監視できるようにする</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24</a:t>
            </a:fld>
            <a:endParaRPr kumimoji="1" lang="ja-JP" altLang="en-US"/>
          </a:p>
        </p:txBody>
      </p:sp>
    </p:spTree>
    <p:extLst>
      <p:ext uri="{BB962C8B-B14F-4D97-AF65-F5344CB8AC3E}">
        <p14:creationId xmlns:p14="http://schemas.microsoft.com/office/powerpoint/2010/main" val="2569375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この手法をクラウドに適用した場合、問題となるのはクラウドの管理者が常に信頼できるとは限らないこと</a:t>
            </a:r>
          </a:p>
          <a:p>
            <a:r>
              <a:rPr kumimoji="1" lang="ja-JP" altLang="en-US" dirty="0" smtClean="0"/>
              <a:t>  * クラウド管理者は管理</a:t>
            </a:r>
            <a:r>
              <a:rPr kumimoji="1" lang="en-US" altLang="ja-JP" dirty="0" smtClean="0"/>
              <a:t>VM</a:t>
            </a:r>
            <a:r>
              <a:rPr kumimoji="1" lang="ja-JP" altLang="en-US" dirty="0" smtClean="0"/>
              <a:t>を用いてシステムを管理</a:t>
            </a:r>
          </a:p>
          <a:p>
            <a:r>
              <a:rPr kumimoji="1" lang="ja-JP" altLang="en-US" dirty="0" smtClean="0"/>
              <a:t>  * クラウド管理者が十分に管理できていない場合、管理</a:t>
            </a:r>
            <a:r>
              <a:rPr kumimoji="1" lang="en-US" altLang="ja-JP" dirty="0" smtClean="0"/>
              <a:t>VM</a:t>
            </a:r>
            <a:r>
              <a:rPr kumimoji="1" lang="ja-JP" altLang="en-US" dirty="0" smtClean="0"/>
              <a:t>に侵入される可能性</a:t>
            </a:r>
          </a:p>
          <a:p>
            <a:r>
              <a:rPr kumimoji="1" lang="ja-JP" altLang="en-US" dirty="0" smtClean="0"/>
              <a:t>  * クラウド管理者に悪意があった場合、管理</a:t>
            </a:r>
            <a:r>
              <a:rPr kumimoji="1" lang="en-US" altLang="ja-JP" dirty="0" smtClean="0"/>
              <a:t>VM</a:t>
            </a:r>
            <a:r>
              <a:rPr kumimoji="1" lang="ja-JP" altLang="en-US" dirty="0" smtClean="0"/>
              <a:t>で容易に情報を取得することができる</a:t>
            </a:r>
          </a:p>
          <a:p>
            <a:endParaRPr kumimoji="1" lang="ja-JP" altLang="en-US" dirty="0" smtClean="0"/>
          </a:p>
          <a:p>
            <a:r>
              <a:rPr kumimoji="1" lang="ja-JP" altLang="en-US" dirty="0" smtClean="0"/>
              <a:t>* そのため、</a:t>
            </a:r>
            <a:r>
              <a:rPr kumimoji="1" lang="en-US" altLang="ja-JP" dirty="0" smtClean="0"/>
              <a:t>IDS</a:t>
            </a:r>
            <a:r>
              <a:rPr kumimoji="1" lang="ja-JP" altLang="en-US" dirty="0" smtClean="0"/>
              <a:t>オフロードの安全性が担保できない</a:t>
            </a:r>
          </a:p>
          <a:p>
            <a:r>
              <a:rPr kumimoji="1" lang="ja-JP" altLang="en-US" dirty="0" smtClean="0"/>
              <a:t>  * 悪意をもった管理者や外部から</a:t>
            </a:r>
            <a:r>
              <a:rPr kumimoji="1" lang="en-US" altLang="ja-JP" dirty="0" smtClean="0"/>
              <a:t>VM</a:t>
            </a:r>
            <a:r>
              <a:rPr kumimoji="1" lang="ja-JP" altLang="en-US" dirty="0" smtClean="0"/>
              <a:t>に侵入した攻撃者は</a:t>
            </a:r>
            <a:r>
              <a:rPr kumimoji="1" lang="en-US" altLang="ja-JP" dirty="0" smtClean="0"/>
              <a:t>IDS</a:t>
            </a:r>
            <a:r>
              <a:rPr kumimoji="1" lang="ja-JP" altLang="en-US" dirty="0" smtClean="0"/>
              <a:t>を停止させることで</a:t>
            </a:r>
            <a:r>
              <a:rPr kumimoji="1" lang="en-US" altLang="ja-JP" dirty="0" smtClean="0"/>
              <a:t>IDS</a:t>
            </a:r>
            <a:r>
              <a:rPr kumimoji="1" lang="ja-JP" altLang="en-US" dirty="0" smtClean="0"/>
              <a:t>の検知を回避し、</a:t>
            </a:r>
            <a:r>
              <a:rPr kumimoji="1" lang="en-US" altLang="ja-JP" dirty="0" smtClean="0"/>
              <a:t>IDS</a:t>
            </a:r>
            <a:r>
              <a:rPr kumimoji="1" lang="ja-JP" altLang="en-US" dirty="0" smtClean="0"/>
              <a:t>を無効化することができる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3</a:t>
            </a:fld>
            <a:endParaRPr kumimoji="1" lang="ja-JP" altLang="en-US"/>
          </a:p>
        </p:txBody>
      </p:sp>
    </p:spTree>
    <p:extLst>
      <p:ext uri="{BB962C8B-B14F-4D97-AF65-F5344CB8AC3E}">
        <p14:creationId xmlns:p14="http://schemas.microsoft.com/office/powerpoint/2010/main" val="309437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クラウド内のハイパーバイザを信頼する手法が提案されてきた</a:t>
            </a:r>
          </a:p>
          <a:p>
            <a:r>
              <a:rPr kumimoji="1" lang="ja-JP" altLang="en-US" dirty="0" smtClean="0"/>
              <a:t>  * </a:t>
            </a:r>
            <a:r>
              <a:rPr kumimoji="1" lang="en-US" altLang="ja-JP" dirty="0" smtClean="0"/>
              <a:t>TPM</a:t>
            </a:r>
            <a:r>
              <a:rPr kumimoji="1" lang="ja-JP" altLang="en-US" dirty="0" smtClean="0"/>
              <a:t>を用いたリモートアテステーションでハイパーバイザが信頼できることを保証</a:t>
            </a:r>
          </a:p>
          <a:p>
            <a:r>
              <a:rPr kumimoji="1" lang="ja-JP" altLang="en-US" dirty="0" smtClean="0"/>
              <a:t>  * 例えば、</a:t>
            </a:r>
            <a:r>
              <a:rPr kumimoji="1" lang="en-US" altLang="ja-JP" dirty="0" smtClean="0"/>
              <a:t>Self-Service Cloud (SSC) [Butt et al.'12]</a:t>
            </a:r>
            <a:r>
              <a:rPr kumimoji="1" lang="ja-JP" altLang="en-US" dirty="0" smtClean="0"/>
              <a:t>では</a:t>
            </a:r>
          </a:p>
          <a:p>
            <a:r>
              <a:rPr kumimoji="1" lang="ja-JP" altLang="en-US" dirty="0" smtClean="0"/>
              <a:t>    * ユーザはサービスドメインと呼ばれる</a:t>
            </a:r>
            <a:r>
              <a:rPr kumimoji="1" lang="en-US" altLang="ja-JP" dirty="0" smtClean="0"/>
              <a:t>VM</a:t>
            </a:r>
            <a:r>
              <a:rPr kumimoji="1" lang="ja-JP" altLang="en-US" dirty="0" smtClean="0"/>
              <a:t>を安全に動作させることができ、そのなかで</a:t>
            </a:r>
            <a:r>
              <a:rPr kumimoji="1" lang="en-US" altLang="ja-JP" dirty="0" smtClean="0"/>
              <a:t>IDS</a:t>
            </a:r>
            <a:r>
              <a:rPr kumimoji="1" lang="ja-JP" altLang="en-US" dirty="0" smtClean="0"/>
              <a:t>をオフロードすることができる</a:t>
            </a:r>
          </a:p>
          <a:p>
            <a:r>
              <a:rPr kumimoji="1" lang="ja-JP" altLang="en-US" dirty="0" smtClean="0"/>
              <a:t>    * クラウドの管理者であってもサービスドメインには干渉することはできない</a:t>
            </a:r>
          </a:p>
          <a:p>
            <a:r>
              <a:rPr kumimoji="1" lang="ja-JP" altLang="en-US" dirty="0" smtClean="0"/>
              <a:t>  * </a:t>
            </a:r>
            <a:r>
              <a:rPr kumimoji="1" lang="en-US" altLang="ja-JP" dirty="0" err="1" smtClean="0"/>
              <a:t>RemoteTrans</a:t>
            </a:r>
            <a:r>
              <a:rPr kumimoji="1" lang="en-US" altLang="ja-JP" dirty="0" smtClean="0"/>
              <a:t> [</a:t>
            </a:r>
            <a:r>
              <a:rPr kumimoji="1" lang="ja-JP" altLang="en-US" dirty="0" smtClean="0"/>
              <a:t>重田ら</a:t>
            </a:r>
            <a:r>
              <a:rPr kumimoji="1" lang="en-US" altLang="ja-JP" dirty="0" smtClean="0"/>
              <a:t>'13]</a:t>
            </a:r>
          </a:p>
          <a:p>
            <a:r>
              <a:rPr kumimoji="1" lang="en-US" altLang="ja-JP" dirty="0" smtClean="0"/>
              <a:t>    * </a:t>
            </a:r>
            <a:r>
              <a:rPr kumimoji="1" lang="ja-JP" altLang="en-US" dirty="0" smtClean="0"/>
              <a:t>クラウド外部に</a:t>
            </a:r>
            <a:r>
              <a:rPr kumimoji="1" lang="en-US" altLang="ja-JP" dirty="0" smtClean="0"/>
              <a:t>IDS</a:t>
            </a:r>
            <a:r>
              <a:rPr kumimoji="1" lang="ja-JP" altLang="en-US" dirty="0" smtClean="0"/>
              <a:t>をオフロードし、クラウド内のハイパーバイザ経由でクラウド内の</a:t>
            </a:r>
            <a:r>
              <a:rPr kumimoji="1" lang="en-US" altLang="ja-JP" dirty="0" smtClean="0"/>
              <a:t>VM</a:t>
            </a:r>
            <a:r>
              <a:rPr kumimoji="1" lang="ja-JP" altLang="en-US" dirty="0" smtClean="0"/>
              <a:t>を監視</a:t>
            </a:r>
          </a:p>
          <a:p>
            <a:r>
              <a:rPr kumimoji="1" lang="ja-JP" altLang="en-US" dirty="0" smtClean="0"/>
              <a:t>    * ユーザが管理している信頼できるホスト上で</a:t>
            </a:r>
            <a:r>
              <a:rPr kumimoji="1" lang="en-US" altLang="ja-JP" dirty="0" smtClean="0"/>
              <a:t>IDS</a:t>
            </a:r>
            <a:r>
              <a:rPr kumimoji="1" lang="ja-JP" altLang="en-US" dirty="0" smtClean="0"/>
              <a:t>を動作させることで、</a:t>
            </a:r>
            <a:r>
              <a:rPr kumimoji="1" lang="en-US" altLang="ja-JP" dirty="0" smtClean="0"/>
              <a:t>IDS</a:t>
            </a:r>
            <a:r>
              <a:rPr kumimoji="1" lang="ja-JP" altLang="en-US" dirty="0" smtClean="0"/>
              <a:t>が停止されたり改ざんはされたりすることを防ぐことができる</a:t>
            </a:r>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en-US" altLang="ja-JP" dirty="0" smtClean="0"/>
              <a:t>リモートアテステーション</a:t>
            </a:r>
          </a:p>
          <a:p>
            <a:endParaRPr kumimoji="1" lang="en-US" altLang="ja-JP" dirty="0" smtClean="0"/>
          </a:p>
          <a:p>
            <a:r>
              <a:rPr kumimoji="1" lang="ja-JP" altLang="en-US" dirty="0" smtClean="0"/>
              <a:t>サーバの起動時に</a:t>
            </a:r>
            <a:r>
              <a:rPr kumimoji="1" lang="en-US" altLang="ja-JP" dirty="0" smtClean="0"/>
              <a:t>VMM</a:t>
            </a:r>
            <a:r>
              <a:rPr kumimoji="1" lang="ja-JP" altLang="en-US" dirty="0" smtClean="0"/>
              <a:t>のハッシュ値を計算して、クラウドの外の検証サーバに送ってその値を検証することで</a:t>
            </a:r>
            <a:r>
              <a:rPr kumimoji="1" lang="en-US" altLang="ja-JP" dirty="0" smtClean="0"/>
              <a:t>VMM</a:t>
            </a:r>
            <a:r>
              <a:rPr kumimoji="1" lang="ja-JP" altLang="en-US" dirty="0" smtClean="0"/>
              <a:t>が改ざんされていないか検証する</a:t>
            </a:r>
            <a:endParaRPr kumimoji="1" lang="en-US" altLang="ja-JP" dirty="0" smtClean="0"/>
          </a:p>
          <a:p>
            <a:r>
              <a:rPr kumimoji="1" lang="ja-JP" altLang="en-US" dirty="0" smtClean="0"/>
              <a:t>計算したハッシュ値は</a:t>
            </a:r>
            <a:r>
              <a:rPr kumimoji="1" lang="en-US" altLang="ja-JP" dirty="0" smtClean="0"/>
              <a:t>TPM</a:t>
            </a:r>
            <a:r>
              <a:rPr kumimoji="1" lang="ja-JP" altLang="en-US" dirty="0" smtClean="0"/>
              <a:t>とよばれセキュリティチップに格納されるためハッシュ値の改ざんは出来ない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4</a:t>
            </a:fld>
            <a:endParaRPr kumimoji="1" lang="ja-JP" altLang="en-US"/>
          </a:p>
        </p:txBody>
      </p:sp>
    </p:spTree>
    <p:extLst>
      <p:ext uri="{BB962C8B-B14F-4D97-AF65-F5344CB8AC3E}">
        <p14:creationId xmlns:p14="http://schemas.microsoft.com/office/powerpoint/2010/main" val="1645279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一般のクラウド管理者が仮想化システム全体を管理できなくなる</a:t>
            </a:r>
          </a:p>
          <a:p>
            <a:r>
              <a:rPr kumimoji="1" lang="ja-JP" altLang="en-US" dirty="0" smtClean="0"/>
              <a:t>  * ハイパーバイザは信頼できる管理者が管理するため一般の管理者は管理できない</a:t>
            </a:r>
          </a:p>
          <a:p>
            <a:r>
              <a:rPr kumimoji="1" lang="ja-JP" altLang="en-US" dirty="0" smtClean="0"/>
              <a:t>  * 結局、仮想化システム全体のアップデートは信頼できる管理者しか管理できなくなる</a:t>
            </a:r>
          </a:p>
          <a:p>
            <a:r>
              <a:rPr kumimoji="1" lang="ja-JP" altLang="en-US" dirty="0" smtClean="0"/>
              <a:t>  * 一般の管理者を信頼せずに少数の信頼できる管理者がハイパーバイザを管理することを仮定しているため信頼できる管理者の負担が増える</a:t>
            </a:r>
          </a:p>
          <a:p>
            <a:r>
              <a:rPr kumimoji="1" lang="ja-JP" altLang="en-US" dirty="0" smtClean="0"/>
              <a:t>  * 仮想化システムのアップデートは信頼できる管理者にしか実行できない</a:t>
            </a:r>
          </a:p>
          <a:p>
            <a:r>
              <a:rPr kumimoji="1" lang="ja-JP" altLang="en-US" dirty="0" smtClean="0"/>
              <a:t>    * 一般的にハイパーバイザのアップデートは</a:t>
            </a:r>
            <a:r>
              <a:rPr kumimoji="1" lang="en-US" altLang="ja-JP" dirty="0" smtClean="0"/>
              <a:t>OS</a:t>
            </a:r>
            <a:r>
              <a:rPr kumimoji="1" lang="ja-JP" altLang="en-US" dirty="0" smtClean="0"/>
              <a:t>のパッケージを用いて行われるが依存関係のためにハイパーバイザを含めた全体のアップデートを同時に行う必要がある</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5</a:t>
            </a:fld>
            <a:endParaRPr kumimoji="1" lang="ja-JP" altLang="en-US"/>
          </a:p>
        </p:txBody>
      </p:sp>
    </p:spTree>
    <p:extLst>
      <p:ext uri="{BB962C8B-B14F-4D97-AF65-F5344CB8AC3E}">
        <p14:creationId xmlns:p14="http://schemas.microsoft.com/office/powerpoint/2010/main" val="916684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仮想化システムの外側に</a:t>
            </a:r>
            <a:r>
              <a:rPr kumimoji="1" lang="en-US" altLang="ja-JP" dirty="0" smtClean="0"/>
              <a:t>IDS</a:t>
            </a:r>
            <a:r>
              <a:rPr kumimoji="1" lang="ja-JP" altLang="en-US" dirty="0" smtClean="0"/>
              <a:t>をオフロードし、安全に</a:t>
            </a:r>
            <a:r>
              <a:rPr kumimoji="1" lang="en-US" altLang="ja-JP" dirty="0" smtClean="0"/>
              <a:t>VM</a:t>
            </a:r>
            <a:r>
              <a:rPr kumimoji="1" lang="ja-JP" altLang="en-US" dirty="0" smtClean="0"/>
              <a:t>を監視</a:t>
            </a:r>
          </a:p>
          <a:p>
            <a:r>
              <a:rPr kumimoji="1" lang="ja-JP" altLang="en-US" dirty="0" smtClean="0"/>
              <a:t>  * 一般のクラウド管理者に仮想化システム全体を管理する権限を与えられる</a:t>
            </a:r>
          </a:p>
          <a:p>
            <a:r>
              <a:rPr kumimoji="1" lang="ja-JP" altLang="en-US" dirty="0" smtClean="0"/>
              <a:t>    * ハイパーバイザも含めて従来通りの管理が可能</a:t>
            </a:r>
          </a:p>
          <a:p>
            <a:r>
              <a:rPr kumimoji="1" lang="ja-JP" altLang="en-US" dirty="0" smtClean="0"/>
              <a:t>  * 一方で仮想化システムの外側で</a:t>
            </a:r>
            <a:r>
              <a:rPr kumimoji="1" lang="en-US" altLang="ja-JP" dirty="0" smtClean="0"/>
              <a:t>IDS</a:t>
            </a:r>
            <a:r>
              <a:rPr kumimoji="1" lang="ja-JP" altLang="en-US" dirty="0" smtClean="0"/>
              <a:t>が動作しているため一般のクラウド管理者が</a:t>
            </a:r>
            <a:r>
              <a:rPr kumimoji="1" lang="en-US" altLang="ja-JP" dirty="0" smtClean="0"/>
              <a:t>IDS</a:t>
            </a:r>
            <a:r>
              <a:rPr kumimoji="1" lang="ja-JP" altLang="en-US" dirty="0" smtClean="0"/>
              <a:t>を攻撃するのは難しい</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6</a:t>
            </a:fld>
            <a:endParaRPr kumimoji="1" lang="ja-JP" altLang="en-US"/>
          </a:p>
        </p:txBody>
      </p:sp>
    </p:spTree>
    <p:extLst>
      <p:ext uri="{BB962C8B-B14F-4D97-AF65-F5344CB8AC3E}">
        <p14:creationId xmlns:p14="http://schemas.microsoft.com/office/powerpoint/2010/main" val="2473654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r>
              <a:rPr kumimoji="1" lang="ja-JP" altLang="en-US" dirty="0" smtClean="0"/>
              <a:t>* ネストした仮想化での呼称の説明</a:t>
            </a:r>
          </a:p>
          <a:p>
            <a:pPr marL="0" lvl="0" indent="0">
              <a:buFont typeface="Arial"/>
              <a:buNone/>
            </a:pPr>
            <a:r>
              <a:rPr kumimoji="1" lang="ja-JP" altLang="en-US" dirty="0" smtClean="0"/>
              <a:t>* ホストハイパーバイザ、ホスト管理</a:t>
            </a:r>
            <a:r>
              <a:rPr kumimoji="1" lang="en-US" altLang="ja-JP" dirty="0" smtClean="0"/>
              <a:t>VM</a:t>
            </a:r>
            <a:r>
              <a:rPr kumimoji="1" lang="ja-JP" altLang="en-US" dirty="0" smtClean="0"/>
              <a:t>は信頼できる管理者が管理し、ホスト</a:t>
            </a:r>
            <a:r>
              <a:rPr kumimoji="1" lang="en-US" altLang="ja-JP" dirty="0" smtClean="0"/>
              <a:t>VM</a:t>
            </a:r>
            <a:r>
              <a:rPr kumimoji="1" lang="ja-JP" altLang="en-US" dirty="0" smtClean="0"/>
              <a:t>内の管理は一般の管理者が管理する</a:t>
            </a:r>
          </a:p>
          <a:p>
            <a:pPr marL="0" lvl="0" indent="0">
              <a:buFont typeface="Arial"/>
              <a:buNone/>
            </a:pPr>
            <a:r>
              <a:rPr kumimoji="1" lang="ja-JP" altLang="en-US" dirty="0" smtClean="0"/>
              <a:t>* ホスト</a:t>
            </a:r>
            <a:r>
              <a:rPr kumimoji="1" lang="en-US" altLang="ja-JP" dirty="0" smtClean="0"/>
              <a:t>VM</a:t>
            </a:r>
            <a:r>
              <a:rPr kumimoji="1" lang="ja-JP" altLang="en-US" dirty="0" smtClean="0"/>
              <a:t>の境界で綺麗に管理の役割分担ができる</a:t>
            </a:r>
          </a:p>
          <a:p>
            <a:pPr marL="0" lvl="0" indent="0">
              <a:buFont typeface="Arial"/>
              <a:buNone/>
            </a:pPr>
            <a:r>
              <a:rPr kumimoji="1" lang="ja-JP" altLang="en-US" dirty="0" smtClean="0"/>
              <a:t>  * ホスト</a:t>
            </a:r>
            <a:r>
              <a:rPr kumimoji="1" lang="en-US" altLang="ja-JP" dirty="0" smtClean="0"/>
              <a:t>VM</a:t>
            </a:r>
            <a:r>
              <a:rPr kumimoji="1" lang="ja-JP" altLang="en-US" dirty="0" smtClean="0"/>
              <a:t>の中で仮想化システムを動作させる</a:t>
            </a:r>
          </a:p>
          <a:p>
            <a:pPr marL="0" lvl="0" indent="0">
              <a:buFont typeface="Arial"/>
              <a:buNone/>
            </a:pPr>
            <a:r>
              <a:rPr kumimoji="1" lang="ja-JP" altLang="en-US" dirty="0" smtClean="0"/>
              <a:t>  * ホスト管理</a:t>
            </a:r>
            <a:r>
              <a:rPr kumimoji="1" lang="en-US" altLang="ja-JP" dirty="0" smtClean="0"/>
              <a:t>VM</a:t>
            </a:r>
            <a:r>
              <a:rPr kumimoji="1" lang="ja-JP" altLang="en-US" dirty="0" smtClean="0"/>
              <a:t>で</a:t>
            </a:r>
            <a:r>
              <a:rPr kumimoji="1" lang="en-US" altLang="ja-JP" dirty="0" smtClean="0"/>
              <a:t>IDS</a:t>
            </a:r>
            <a:r>
              <a:rPr kumimoji="1" lang="ja-JP" altLang="en-US" dirty="0" smtClean="0"/>
              <a:t>を動作させる</a:t>
            </a:r>
          </a:p>
          <a:p>
            <a:pPr marL="0" lvl="0" indent="0">
              <a:buFont typeface="Arial"/>
              <a:buNone/>
            </a:pPr>
            <a:r>
              <a:rPr kumimoji="1" lang="ja-JP" altLang="en-US" dirty="0" smtClean="0"/>
              <a:t>    * ホスト</a:t>
            </a:r>
            <a:r>
              <a:rPr kumimoji="1" lang="en-US" altLang="ja-JP" dirty="0" smtClean="0"/>
              <a:t>VM</a:t>
            </a:r>
            <a:r>
              <a:rPr kumimoji="1" lang="ja-JP" altLang="en-US" dirty="0" smtClean="0"/>
              <a:t>内のゲスト</a:t>
            </a:r>
            <a:r>
              <a:rPr kumimoji="1" lang="en-US" altLang="ja-JP" dirty="0" smtClean="0"/>
              <a:t>VM</a:t>
            </a:r>
            <a:r>
              <a:rPr kumimoji="1" lang="ja-JP" altLang="en-US" dirty="0" smtClean="0"/>
              <a:t>を監視</a:t>
            </a:r>
            <a:endParaRPr kumimoji="1" lang="en-US" altLang="ja-JP" dirty="0" smtClean="0"/>
          </a:p>
          <a:p>
            <a:pPr marL="0" lvl="0" indent="0">
              <a:buFont typeface="Arial"/>
              <a:buNone/>
            </a:pPr>
            <a:r>
              <a:rPr kumimoji="1" lang="ja-JP" altLang="ja-JP" dirty="0" smtClean="0"/>
              <a:t>　</a:t>
            </a:r>
            <a:r>
              <a:rPr kumimoji="1" lang="en-US" altLang="ja-JP" dirty="0" smtClean="0"/>
              <a:t>* </a:t>
            </a:r>
            <a:r>
              <a:rPr kumimoji="1" lang="ja-JP" altLang="en-US" dirty="0" smtClean="0"/>
              <a:t>このようにホスト</a:t>
            </a:r>
            <a:r>
              <a:rPr kumimoji="1" lang="en-US" altLang="ja-JP" dirty="0" smtClean="0"/>
              <a:t>VM</a:t>
            </a:r>
            <a:r>
              <a:rPr kumimoji="1" lang="ja-JP" altLang="en-US" dirty="0" smtClean="0"/>
              <a:t>を境界に綺麗に管理の住み分けを綺麗に分けることができる</a:t>
            </a:r>
          </a:p>
          <a:p>
            <a:pPr marL="0" lvl="0" indent="0">
              <a:buFont typeface="Arial"/>
              <a:buNone/>
            </a:pPr>
            <a:endParaRPr kumimoji="1" lang="en-US" altLang="ja-JP" dirty="0" smtClean="0"/>
          </a:p>
          <a:p>
            <a:pPr marL="457200" lvl="1" indent="0">
              <a:buFont typeface="Arial"/>
              <a:buNone/>
            </a:pPr>
            <a:endParaRPr kumimoji="1" lang="en-US" altLang="ja-JP" dirty="0" smtClean="0"/>
          </a:p>
          <a:p>
            <a:pPr marL="628650" lvl="1" indent="-171450">
              <a:buFont typeface="Arial"/>
              <a:buChar char="•"/>
            </a:pPr>
            <a:r>
              <a:rPr kumimoji="1" lang="en-US" altLang="ja-JP" dirty="0" smtClean="0"/>
              <a:t>----- 会議メモ (15/07/31 19:20) -----</a:t>
            </a:r>
          </a:p>
          <a:p>
            <a:pPr marL="628650" lvl="1" indent="-171450">
              <a:buFont typeface="Arial"/>
              <a:buChar char="•"/>
            </a:pPr>
            <a:r>
              <a:rPr kumimoji="1" lang="en-US" altLang="ja-JP" dirty="0" smtClean="0"/>
              <a:t>信頼できる人は</a:t>
            </a:r>
          </a:p>
          <a:p>
            <a:pPr marL="628650" lvl="1" indent="-171450">
              <a:buFont typeface="Arial"/>
              <a:buChar char="•"/>
            </a:pPr>
            <a:endParaRPr kumimoji="1" lang="en-US" altLang="ja-JP" dirty="0" smtClean="0"/>
          </a:p>
          <a:p>
            <a:pPr marL="628650" lvl="1" indent="-171450">
              <a:buFont typeface="Arial"/>
              <a:buChar char="•"/>
            </a:pPr>
            <a:r>
              <a:rPr kumimoji="1" lang="en-US" altLang="ja-JP" dirty="0" smtClean="0"/>
              <a:t> VMはお客さんのものだから盗む人いる</a:t>
            </a:r>
          </a:p>
          <a:p>
            <a:pPr marL="628650" lvl="1" indent="-171450">
              <a:buFont typeface="Arial"/>
              <a:buChar char="•"/>
            </a:pPr>
            <a:endParaRPr kumimoji="1" lang="en-US" altLang="ja-JP" dirty="0" smtClean="0"/>
          </a:p>
          <a:p>
            <a:pPr marL="628650" lvl="1" indent="-171450">
              <a:buFont typeface="Arial"/>
              <a:buChar char="•"/>
            </a:pPr>
            <a:r>
              <a:rPr kumimoji="1" lang="en-US" altLang="ja-JP" dirty="0" smtClean="0"/>
              <a:t>名称の説明。</a:t>
            </a:r>
          </a:p>
          <a:p>
            <a:pPr marL="628650" lvl="1" indent="-171450">
              <a:buFont typeface="Arial"/>
              <a:buChar char="•"/>
            </a:pPr>
            <a:r>
              <a:rPr kumimoji="1" lang="en-US" altLang="ja-JP" dirty="0" smtClean="0"/>
              <a:t>管理をしやすくする。安全のためではない。</a:t>
            </a:r>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7</a:t>
            </a:fld>
            <a:endParaRPr kumimoji="1" lang="ja-JP" altLang="en-US"/>
          </a:p>
        </p:txBody>
      </p:sp>
    </p:spTree>
    <p:extLst>
      <p:ext uri="{BB962C8B-B14F-4D97-AF65-F5344CB8AC3E}">
        <p14:creationId xmlns:p14="http://schemas.microsoft.com/office/powerpoint/2010/main" val="101757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 ネストした仮想化によりシステムの性能が低下</a:t>
            </a:r>
          </a:p>
          <a:p>
            <a:r>
              <a:rPr kumimoji="1" lang="ja-JP" altLang="en-US" dirty="0" smtClean="0"/>
              <a:t>  * </a:t>
            </a:r>
            <a:r>
              <a:rPr kumimoji="1" lang="en-US" altLang="ja-JP" dirty="0" err="1" smtClean="0"/>
              <a:t>Xen</a:t>
            </a:r>
            <a:r>
              <a:rPr kumimoji="1" lang="en-US" altLang="ja-JP" dirty="0" smtClean="0"/>
              <a:t> 4.4</a:t>
            </a:r>
            <a:r>
              <a:rPr kumimoji="1" lang="ja-JP" altLang="en-US" dirty="0" smtClean="0"/>
              <a:t>において</a:t>
            </a:r>
            <a:r>
              <a:rPr kumimoji="1" lang="en-US" altLang="ja-JP" dirty="0" err="1" smtClean="0"/>
              <a:t>UnixBench</a:t>
            </a:r>
            <a:r>
              <a:rPr kumimoji="1" lang="ja-JP" altLang="en-US" dirty="0" smtClean="0"/>
              <a:t>のスコアが</a:t>
            </a:r>
            <a:r>
              <a:rPr kumimoji="1" lang="en-US" altLang="ja-JP" dirty="0" smtClean="0"/>
              <a:t>40%</a:t>
            </a:r>
            <a:r>
              <a:rPr kumimoji="1" lang="ja-JP" altLang="en-US" dirty="0" smtClean="0"/>
              <a:t>程度に </a:t>
            </a:r>
            <a:r>
              <a:rPr kumimoji="1" lang="en-US" altLang="ja-JP" dirty="0" smtClean="0"/>
              <a:t>[</a:t>
            </a:r>
            <a:r>
              <a:rPr kumimoji="1" lang="ja-JP" altLang="en-US" dirty="0" smtClean="0"/>
              <a:t>大庭ら</a:t>
            </a:r>
            <a:r>
              <a:rPr kumimoji="1" lang="en-US" altLang="ja-JP" dirty="0" smtClean="0"/>
              <a:t>'14]</a:t>
            </a:r>
          </a:p>
          <a:p>
            <a:r>
              <a:rPr kumimoji="1" lang="en-US" altLang="ja-JP" dirty="0" smtClean="0"/>
              <a:t>  * </a:t>
            </a:r>
            <a:r>
              <a:rPr kumimoji="1" lang="ja-JP" altLang="en-US" dirty="0" smtClean="0"/>
              <a:t>仮想化を二重に行うオーバヘッドが生じることが分かっている</a:t>
            </a:r>
            <a:endParaRPr kumimoji="1" lang="en-US" altLang="ja-JP" dirty="0" smtClean="0"/>
          </a:p>
          <a:p>
            <a:endParaRPr kumimoji="1" lang="ja-JP" altLang="en-US" dirty="0" smtClean="0"/>
          </a:p>
          <a:p>
            <a:r>
              <a:rPr kumimoji="1" lang="ja-JP" altLang="en-US" dirty="0" smtClean="0"/>
              <a:t>* オーバヘッドを減らす手法が提案されている</a:t>
            </a:r>
          </a:p>
          <a:p>
            <a:r>
              <a:rPr kumimoji="1" lang="ja-JP" altLang="en-US" dirty="0" smtClean="0"/>
              <a:t>  * </a:t>
            </a:r>
            <a:r>
              <a:rPr kumimoji="1" lang="en-US" altLang="ja-JP" dirty="0" smtClean="0"/>
              <a:t>Turtles Project [</a:t>
            </a:r>
            <a:r>
              <a:rPr kumimoji="1" lang="en-US" altLang="ja-JP" dirty="0" err="1" smtClean="0"/>
              <a:t>Azab</a:t>
            </a:r>
            <a:r>
              <a:rPr kumimoji="1" lang="en-US" altLang="ja-JP" dirty="0" smtClean="0"/>
              <a:t> et al.'10]</a:t>
            </a:r>
          </a:p>
          <a:p>
            <a:r>
              <a:rPr kumimoji="1" lang="en-US" altLang="ja-JP" dirty="0" smtClean="0"/>
              <a:t>	*</a:t>
            </a:r>
            <a:r>
              <a:rPr kumimoji="1" lang="en-US" altLang="ja-JP" baseline="0" dirty="0" smtClean="0"/>
              <a:t> </a:t>
            </a:r>
            <a:r>
              <a:rPr kumimoji="1" lang="en-US" altLang="ja-JP" baseline="0" dirty="0" err="1" smtClean="0"/>
              <a:t>SPECjbb</a:t>
            </a:r>
            <a:r>
              <a:rPr kumimoji="1" lang="ja-JP" altLang="en-US" baseline="0" dirty="0" smtClean="0"/>
              <a:t>を実行</a:t>
            </a:r>
            <a:endParaRPr kumimoji="1" lang="en-US" altLang="ja-JP" dirty="0" smtClean="0"/>
          </a:p>
          <a:p>
            <a:r>
              <a:rPr kumimoji="1" lang="en-US" altLang="ja-JP" dirty="0" smtClean="0"/>
              <a:t>    * </a:t>
            </a:r>
            <a:r>
              <a:rPr kumimoji="1" lang="ja-JP" altLang="en-US" dirty="0" smtClean="0"/>
              <a:t>一般的なワークロードで</a:t>
            </a:r>
            <a:r>
              <a:rPr kumimoji="1" lang="en-US" altLang="ja-JP" dirty="0" smtClean="0"/>
              <a:t>6〜8%</a:t>
            </a:r>
          </a:p>
          <a:p>
            <a:r>
              <a:rPr kumimoji="1" lang="en-US" altLang="ja-JP" dirty="0" smtClean="0"/>
              <a:t>  * </a:t>
            </a:r>
            <a:r>
              <a:rPr kumimoji="1" lang="en-US" altLang="ja-JP" dirty="0" err="1" smtClean="0"/>
              <a:t>TinyChecker</a:t>
            </a:r>
            <a:r>
              <a:rPr kumimoji="1" lang="en-US" altLang="ja-JP" dirty="0" smtClean="0"/>
              <a:t> [Tan et al.'12]</a:t>
            </a:r>
          </a:p>
          <a:p>
            <a:r>
              <a:rPr kumimoji="1" lang="en-US" altLang="ja-JP" dirty="0" smtClean="0"/>
              <a:t>    * </a:t>
            </a:r>
            <a:r>
              <a:rPr kumimoji="1" lang="ja-JP" altLang="en-US" dirty="0" smtClean="0"/>
              <a:t>カーネルコンパイルで</a:t>
            </a:r>
            <a:r>
              <a:rPr kumimoji="1" lang="en-US" altLang="ja-JP" dirty="0" smtClean="0"/>
              <a:t>1.3%</a:t>
            </a:r>
          </a:p>
          <a:p>
            <a:r>
              <a:rPr kumimoji="1" lang="en-US" altLang="ja-JP" dirty="0" smtClean="0"/>
              <a:t>	* </a:t>
            </a:r>
            <a:r>
              <a:rPr kumimoji="1" lang="ja-JP" altLang="en-US" dirty="0" smtClean="0"/>
              <a:t>軽量なハイパーバイザを用いてベンチマークを実行</a:t>
            </a:r>
            <a:endParaRPr kumimoji="1" lang="en-US" altLang="ja-JP" dirty="0" smtClean="0"/>
          </a:p>
          <a:p>
            <a:r>
              <a:rPr kumimoji="1" lang="en-US" altLang="ja-JP" dirty="0" smtClean="0"/>
              <a:t>  * </a:t>
            </a:r>
            <a:r>
              <a:rPr kumimoji="1" lang="ja-JP" altLang="en-US" dirty="0" smtClean="0"/>
              <a:t>このような手法を用いることで性能低下を低減させることが可能</a:t>
            </a:r>
          </a:p>
          <a:p>
            <a:r>
              <a:rPr kumimoji="1" lang="ja-JP" altLang="en-US" dirty="0" smtClean="0"/>
              <a:t>  * 十分実用的である</a:t>
            </a:r>
          </a:p>
          <a:p>
            <a:endParaRPr kumimoji="1" lang="en-US" altLang="ja-JP" dirty="0" smtClean="0"/>
          </a:p>
          <a:p>
            <a:endParaRPr kumimoji="1" lang="en-US" altLang="ja-JP" dirty="0" smtClean="0"/>
          </a:p>
          <a:p>
            <a:r>
              <a:rPr kumimoji="1" lang="ja-JP" altLang="en-US" dirty="0" smtClean="0"/>
              <a:t>tinychecker</a:t>
            </a:r>
            <a:endParaRPr kumimoji="1" lang="ja-JP" altLang="en-US" dirty="0"/>
          </a:p>
          <a:p>
            <a:r>
              <a:rPr kumimoji="1" lang="ja-JP" altLang="en-US" dirty="0"/>
              <a:t> カーネルコンパイルのベンチマークの</a:t>
            </a:r>
            <a:r>
              <a:rPr kumimoji="1" lang="ja-JP" altLang="en-US" dirty="0" smtClean="0"/>
              <a:t>スコア</a:t>
            </a:r>
            <a:endParaRPr kumimoji="1" lang="en-US" altLang="ja-JP" dirty="0" smtClean="0"/>
          </a:p>
          <a:p>
            <a:endParaRPr kumimoji="1" lang="en-US" altLang="ja-JP" dirty="0" smtClean="0"/>
          </a:p>
          <a:p>
            <a:endParaRPr kumimoji="1" lang="ja-JP" altLang="en-US" dirty="0" smtClean="0"/>
          </a:p>
          <a:p>
            <a:r>
              <a:rPr kumimoji="1" lang="en-US" altLang="ja-JP" dirty="0" smtClean="0"/>
              <a:t>SPECjbb2005</a:t>
            </a:r>
            <a:r>
              <a:rPr kumimoji="1" lang="ja-JP" altLang="en-US" dirty="0" smtClean="0"/>
              <a:t>は、</a:t>
            </a:r>
            <a:r>
              <a:rPr kumimoji="1" lang="en-US" altLang="ja-JP" dirty="0" smtClean="0"/>
              <a:t>Java</a:t>
            </a:r>
            <a:r>
              <a:rPr kumimoji="1" lang="ja-JP" altLang="en-US" dirty="0" smtClean="0"/>
              <a:t>で記述されたビジネスアプリケーションが稼働するサーバの性能を評価する、</a:t>
            </a:r>
            <a:r>
              <a:rPr kumimoji="1" lang="en-US" altLang="ja-JP" dirty="0" smtClean="0"/>
              <a:t>SPEC</a:t>
            </a:r>
            <a:r>
              <a:rPr kumimoji="1" lang="ja-JP" altLang="en-US" dirty="0" smtClean="0"/>
              <a:t>で開発されたベンチマークテストです。卸売業者向けの注文処理アプリケーションを想定しており、</a:t>
            </a:r>
            <a:r>
              <a:rPr kumimoji="1" lang="en-US" altLang="ja-JP" dirty="0" smtClean="0"/>
              <a:t>JVM</a:t>
            </a:r>
            <a:r>
              <a:rPr kumimoji="1" lang="ja-JP" altLang="en-US" dirty="0" smtClean="0"/>
              <a:t>（</a:t>
            </a:r>
            <a:r>
              <a:rPr kumimoji="1" lang="en-US" altLang="ja-JP" dirty="0" smtClean="0"/>
              <a:t>Java VM</a:t>
            </a:r>
            <a:r>
              <a:rPr kumimoji="1" lang="ja-JP" altLang="en-US" dirty="0" smtClean="0"/>
              <a:t>）や</a:t>
            </a:r>
            <a:r>
              <a:rPr kumimoji="1" lang="en-US" altLang="ja-JP" dirty="0" smtClean="0"/>
              <a:t>JVM</a:t>
            </a:r>
            <a:r>
              <a:rPr kumimoji="1" lang="ja-JP" altLang="en-US" dirty="0" smtClean="0"/>
              <a:t>に含まれる</a:t>
            </a:r>
            <a:r>
              <a:rPr kumimoji="1" lang="en-US" altLang="ja-JP" dirty="0" smtClean="0"/>
              <a:t>JIT</a:t>
            </a:r>
            <a:r>
              <a:rPr kumimoji="1" lang="ja-JP" altLang="en-US" dirty="0" smtClean="0"/>
              <a:t>（</a:t>
            </a:r>
            <a:r>
              <a:rPr kumimoji="1" lang="en-US" altLang="ja-JP" dirty="0" smtClean="0"/>
              <a:t>Just-In-Time</a:t>
            </a:r>
            <a:r>
              <a:rPr kumimoji="1" lang="ja-JP" altLang="en-US" dirty="0" smtClean="0"/>
              <a:t>）コンパイラ、ガーベジコレクションなどのソフトウェア性能を評価できます。また、メモリ上にデータを持ち処理を行うため、</a:t>
            </a:r>
            <a:r>
              <a:rPr kumimoji="1" lang="en-US" altLang="ja-JP" dirty="0" smtClean="0"/>
              <a:t>CPU</a:t>
            </a:r>
            <a:r>
              <a:rPr kumimoji="1" lang="ja-JP" altLang="en-US" dirty="0" smtClean="0"/>
              <a:t>やメモリなどのハードウェア性能も評価できます。そのため、</a:t>
            </a:r>
            <a:r>
              <a:rPr kumimoji="1" lang="en-US" altLang="ja-JP" dirty="0" smtClean="0"/>
              <a:t>Java</a:t>
            </a:r>
            <a:r>
              <a:rPr kumimoji="1" lang="ja-JP" altLang="en-US" dirty="0" smtClean="0"/>
              <a:t>性能に加えて、システムとしての性能も評価できるベンチマークテストです。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8</a:t>
            </a:fld>
            <a:endParaRPr kumimoji="1" lang="ja-JP" altLang="en-US"/>
          </a:p>
        </p:txBody>
      </p:sp>
    </p:spTree>
    <p:extLst>
      <p:ext uri="{BB962C8B-B14F-4D97-AF65-F5344CB8AC3E}">
        <p14:creationId xmlns:p14="http://schemas.microsoft.com/office/powerpoint/2010/main" val="363184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kumimoji="1" lang="en-US" altLang="ja-JP" dirty="0" smtClean="0"/>
              <a:t>IDS</a:t>
            </a:r>
            <a:r>
              <a:rPr kumimoji="1" lang="ja-JP" altLang="en-US" dirty="0" smtClean="0"/>
              <a:t>は仮想アドレスを用いてゲスト</a:t>
            </a:r>
            <a:r>
              <a:rPr kumimoji="1" lang="en-US" altLang="ja-JP" dirty="0" smtClean="0"/>
              <a:t>VM</a:t>
            </a:r>
            <a:r>
              <a:rPr kumimoji="1" lang="ja-JP" altLang="en-US" dirty="0" smtClean="0"/>
              <a:t>内のデータを指定</a:t>
            </a:r>
          </a:p>
          <a:p>
            <a:pPr marL="171450" indent="-171450">
              <a:buFontTx/>
              <a:buChar char="•"/>
            </a:pPr>
            <a:r>
              <a:rPr kumimoji="1" lang="ja-JP" altLang="en-US" dirty="0" smtClean="0"/>
              <a:t>カーネルの仮想アドレスはコンパイル時に決まる</a:t>
            </a:r>
            <a:endParaRPr kumimoji="1" lang="en-US" altLang="ja-JP" dirty="0" smtClean="0"/>
          </a:p>
          <a:p>
            <a:pPr marL="171450" indent="-171450">
              <a:buFontTx/>
              <a:buChar char="•"/>
            </a:pPr>
            <a:r>
              <a:rPr kumimoji="1" lang="en-US" altLang="ja-JP" dirty="0" smtClean="0"/>
              <a:t> *</a:t>
            </a:r>
            <a:r>
              <a:rPr kumimoji="1" lang="ja-JP" altLang="en-US" dirty="0" smtClean="0"/>
              <a:t>　</a:t>
            </a:r>
            <a:r>
              <a:rPr lang="ja-JP" altLang="en-US" dirty="0" smtClean="0"/>
              <a:t>ゲストハイパーバイザの解析</a:t>
            </a:r>
            <a:endParaRPr lang="en-US" altLang="ja-JP" dirty="0" smtClean="0"/>
          </a:p>
          <a:p>
            <a:pPr marL="628650" lvl="1" indent="-171450">
              <a:buFontTx/>
              <a:buChar char="•"/>
            </a:pPr>
            <a:r>
              <a:rPr kumimoji="1" lang="en-US" altLang="ja-JP" dirty="0" smtClean="0"/>
              <a:t>* </a:t>
            </a:r>
            <a:r>
              <a:rPr kumimoji="1" lang="ja-JP" altLang="en-US" dirty="0" smtClean="0"/>
              <a:t>次のスライドで述べる</a:t>
            </a:r>
          </a:p>
          <a:p>
            <a:r>
              <a:rPr kumimoji="1" lang="ja-JP" altLang="en-US" dirty="0" smtClean="0"/>
              <a:t>  * 実際のアクセスにはホスト物理アドレスが必要</a:t>
            </a:r>
          </a:p>
          <a:p>
            <a:r>
              <a:rPr kumimoji="1" lang="ja-JP" altLang="en-US" dirty="0" smtClean="0"/>
              <a:t>    * ゲストハイパーバイザのメモリを解析することで取得できるがここでは信頼できないことを仮定していので用いない</a:t>
            </a:r>
          </a:p>
          <a:p>
            <a:r>
              <a:rPr kumimoji="1" lang="ja-JP" altLang="en-US" dirty="0" smtClean="0"/>
              <a:t>  * ゲスト仮想アドレスをゲスト物理アドレスに変換</a:t>
            </a:r>
          </a:p>
          <a:p>
            <a:r>
              <a:rPr kumimoji="1" lang="ja-JP" altLang="en-US" dirty="0" smtClean="0"/>
              <a:t>    * ゲスト</a:t>
            </a:r>
            <a:r>
              <a:rPr kumimoji="1" lang="en-US" altLang="ja-JP" dirty="0" smtClean="0"/>
              <a:t>VM</a:t>
            </a:r>
            <a:r>
              <a:rPr kumimoji="1" lang="ja-JP" altLang="en-US" dirty="0" smtClean="0"/>
              <a:t>内のページテーブルを検索</a:t>
            </a:r>
          </a:p>
          <a:p>
            <a:r>
              <a:rPr kumimoji="1" lang="ja-JP" altLang="en-US" dirty="0" smtClean="0"/>
              <a:t>  * ゲスト物理アドレスをホスト物理アドレスに変換</a:t>
            </a:r>
          </a:p>
          <a:p>
            <a:r>
              <a:rPr kumimoji="1" lang="ja-JP" altLang="en-US" dirty="0" smtClean="0"/>
              <a:t>    * ゲスト・ハイパーバイザ内の拡張ページテーブルを検索</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9</a:t>
            </a:fld>
            <a:endParaRPr kumimoji="1" lang="ja-JP" altLang="en-US"/>
          </a:p>
        </p:txBody>
      </p:sp>
    </p:spTree>
    <p:extLst>
      <p:ext uri="{BB962C8B-B14F-4D97-AF65-F5344CB8AC3E}">
        <p14:creationId xmlns:p14="http://schemas.microsoft.com/office/powerpoint/2010/main" val="1108489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26810834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0471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7856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411785036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1123991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182746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15/02/18</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62183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15/02/18</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21252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15/02/18</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4627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2805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16701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1DD"/>
        </a:solidFill>
        <a:effectLst/>
      </p:bgPr>
    </p:bg>
    <p:spTree>
      <p:nvGrpSpPr>
        <p:cNvPr id="1" name=""/>
        <p:cNvGrpSpPr/>
        <p:nvPr/>
      </p:nvGrpSpPr>
      <p:grpSpPr>
        <a:xfrm>
          <a:off x="0" y="0"/>
          <a:ext cx="0" cy="0"/>
          <a:chOff x="0" y="0"/>
          <a:chExt cx="0" cy="0"/>
        </a:xfrm>
      </p:grpSpPr>
      <p:sp>
        <p:nvSpPr>
          <p:cNvPr id="15" name="正方形/長方形 14"/>
          <p:cNvSpPr/>
          <p:nvPr userDrawn="1"/>
        </p:nvSpPr>
        <p:spPr>
          <a:xfrm>
            <a:off x="81878" y="89601"/>
            <a:ext cx="576000" cy="360000"/>
          </a:xfrm>
          <a:prstGeom prst="rect">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5"/>
          <p:cNvSpPr/>
          <p:nvPr userDrawn="1"/>
        </p:nvSpPr>
        <p:spPr>
          <a:xfrm>
            <a:off x="697574" y="896852"/>
            <a:ext cx="576000" cy="360000"/>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userDrawn="1"/>
        </p:nvSpPr>
        <p:spPr>
          <a:xfrm>
            <a:off x="697574" y="490301"/>
            <a:ext cx="576000" cy="360000"/>
          </a:xfrm>
          <a:prstGeom prst="rect">
            <a:avLst/>
          </a:prstGeom>
          <a:solidFill>
            <a:srgbClr val="327F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81878" y="497921"/>
            <a:ext cx="576000" cy="360000"/>
          </a:xfrm>
          <a:prstGeom prst="rect">
            <a:avLst/>
          </a:prstGeom>
          <a:solidFill>
            <a:srgbClr val="EB862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プレースホルダー 1"/>
          <p:cNvSpPr>
            <a:spLocks noGrp="1"/>
          </p:cNvSpPr>
          <p:nvPr>
            <p:ph type="title"/>
          </p:nvPr>
        </p:nvSpPr>
        <p:spPr>
          <a:xfrm>
            <a:off x="457200" y="274638"/>
            <a:ext cx="8229600" cy="1143000"/>
          </a:xfrm>
          <a:prstGeom prst="rect">
            <a:avLst/>
          </a:prstGeom>
          <a:noFill/>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15/02/18</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547648" y="-17127"/>
            <a:ext cx="678653" cy="274324"/>
          </a:xfrm>
          <a:prstGeom prst="rect">
            <a:avLst/>
          </a:prstGeom>
          <a:noFill/>
          <a:ln>
            <a:noFill/>
          </a:ln>
        </p:spPr>
        <p:style>
          <a:lnRef idx="2">
            <a:schemeClr val="dk1"/>
          </a:lnRef>
          <a:fillRef idx="1">
            <a:schemeClr val="lt1"/>
          </a:fillRef>
          <a:effectRef idx="0">
            <a:schemeClr val="dk1"/>
          </a:effectRef>
          <a:fontRef idx="none"/>
        </p:style>
        <p:txBody>
          <a:bodyPr vert="horz" lIns="91440" tIns="45720" rIns="91440" bIns="45720" rtlCol="0" anchor="ctr"/>
          <a:lstStyle>
            <a:lvl1pPr algn="ctr">
              <a:defRPr sz="1800">
                <a:solidFill>
                  <a:srgbClr val="5F5F5F"/>
                </a:solidFill>
              </a:defRPr>
            </a:lvl1pPr>
          </a:lstStyle>
          <a:p>
            <a:fld id="{1F3C7118-6B7F-5744-BB89-828D4E995862}" type="slidenum">
              <a:rPr lang="ja-JP" altLang="en-US" smtClean="0"/>
              <a:pPr/>
              <a:t>‹#›</a:t>
            </a:fld>
            <a:endParaRPr lang="ja-JP" altLang="en-US" dirty="0"/>
          </a:p>
        </p:txBody>
      </p:sp>
    </p:spTree>
    <p:extLst>
      <p:ext uri="{BB962C8B-B14F-4D97-AF65-F5344CB8AC3E}">
        <p14:creationId xmlns:p14="http://schemas.microsoft.com/office/powerpoint/2010/main" val="75772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hart" Target="../charts/char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chart" Target="../charts/char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180" y="2130425"/>
            <a:ext cx="8549640" cy="1470025"/>
          </a:xfrm>
        </p:spPr>
        <p:txBody>
          <a:bodyPr/>
          <a:lstStyle/>
          <a:p>
            <a:r>
              <a:rPr kumimoji="1" lang="ja-JP" altLang="en-US" b="1" dirty="0" smtClean="0">
                <a:solidFill>
                  <a:srgbClr val="5F5F5F"/>
                </a:solidFill>
              </a:rPr>
              <a:t>クラウドにおけるネストした</a:t>
            </a:r>
            <a:r>
              <a:rPr kumimoji="1" lang="en-US" altLang="ja-JP" b="1" dirty="0" smtClean="0">
                <a:solidFill>
                  <a:srgbClr val="5F5F5F"/>
                </a:solidFill>
              </a:rPr>
              <a:t/>
            </a:r>
            <a:br>
              <a:rPr kumimoji="1" lang="en-US" altLang="ja-JP" b="1" dirty="0" smtClean="0">
                <a:solidFill>
                  <a:srgbClr val="5F5F5F"/>
                </a:solidFill>
              </a:rPr>
            </a:br>
            <a:r>
              <a:rPr kumimoji="1" lang="ja-JP" altLang="en-US" b="1" dirty="0" smtClean="0">
                <a:solidFill>
                  <a:srgbClr val="5F5F5F"/>
                </a:solidFill>
              </a:rPr>
              <a:t>仮想化を用いた安全な監視機構</a:t>
            </a:r>
            <a:endParaRPr kumimoji="1" lang="ja-JP" altLang="en-US" b="1" dirty="0">
              <a:solidFill>
                <a:srgbClr val="5F5F5F"/>
              </a:solidFill>
            </a:endParaRPr>
          </a:p>
        </p:txBody>
      </p:sp>
      <p:sp>
        <p:nvSpPr>
          <p:cNvPr id="3" name="サブタイトル 2"/>
          <p:cNvSpPr>
            <a:spLocks noGrp="1"/>
          </p:cNvSpPr>
          <p:nvPr>
            <p:ph type="subTitle" idx="1"/>
          </p:nvPr>
        </p:nvSpPr>
        <p:spPr/>
        <p:txBody>
          <a:bodyPr>
            <a:normAutofit/>
          </a:bodyPr>
          <a:lstStyle/>
          <a:p>
            <a:r>
              <a:rPr lang="ja-JP" altLang="en-US" dirty="0" smtClean="0">
                <a:solidFill>
                  <a:srgbClr val="5F5F5F"/>
                </a:solidFill>
              </a:rPr>
              <a:t>九州工業大学　</a:t>
            </a:r>
            <a:endParaRPr lang="en-US" altLang="ja-JP" dirty="0" smtClean="0">
              <a:solidFill>
                <a:srgbClr val="5F5F5F"/>
              </a:solidFill>
            </a:endParaRPr>
          </a:p>
          <a:p>
            <a:r>
              <a:rPr lang="ja-JP" altLang="en-US" dirty="0" smtClean="0">
                <a:solidFill>
                  <a:srgbClr val="5F5F5F"/>
                </a:solidFill>
              </a:rPr>
              <a:t>美山翔平</a:t>
            </a:r>
            <a:r>
              <a:rPr lang="en-US" altLang="ja-JP" dirty="0" smtClean="0">
                <a:solidFill>
                  <a:srgbClr val="5F5F5F"/>
                </a:solidFill>
              </a:rPr>
              <a:t>  </a:t>
            </a:r>
            <a:r>
              <a:rPr lang="ja-JP" altLang="en-US" dirty="0" smtClean="0">
                <a:solidFill>
                  <a:srgbClr val="5F5F5F"/>
                </a:solidFill>
              </a:rPr>
              <a:t>光来健一</a:t>
            </a:r>
            <a:endParaRPr kumimoji="1" lang="ja-JP" altLang="en-US" dirty="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a:t>
            </a:fld>
            <a:endParaRPr kumimoji="1" lang="ja-JP" altLang="en-US"/>
          </a:p>
        </p:txBody>
      </p:sp>
    </p:spTree>
    <p:extLst>
      <p:ext uri="{BB962C8B-B14F-4D97-AF65-F5344CB8AC3E}">
        <p14:creationId xmlns:p14="http://schemas.microsoft.com/office/powerpoint/2010/main" val="24665936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5F5F5F"/>
                </a:solidFill>
              </a:rPr>
              <a:t>ページテーブルの検索</a:t>
            </a:r>
            <a:r>
              <a:rPr lang="en-US" altLang="ja-JP" dirty="0" smtClean="0">
                <a:solidFill>
                  <a:srgbClr val="5F5F5F"/>
                </a:solidFill>
              </a:rPr>
              <a:t>(1)</a:t>
            </a:r>
            <a:endParaRPr kumimoji="1" lang="ja-JP" altLang="en-US" dirty="0">
              <a:solidFill>
                <a:srgbClr val="5F5F5F"/>
              </a:solidFill>
            </a:endParaRPr>
          </a:p>
        </p:txBody>
      </p:sp>
      <p:sp>
        <p:nvSpPr>
          <p:cNvPr id="3" name="コンテンツ プレースホルダー 2"/>
          <p:cNvSpPr>
            <a:spLocks noGrp="1"/>
          </p:cNvSpPr>
          <p:nvPr>
            <p:ph idx="1"/>
          </p:nvPr>
        </p:nvSpPr>
        <p:spPr>
          <a:xfrm>
            <a:off x="457200" y="1600200"/>
            <a:ext cx="8229600" cy="4525963"/>
          </a:xfrm>
        </p:spPr>
        <p:txBody>
          <a:bodyPr/>
          <a:lstStyle/>
          <a:p>
            <a:r>
              <a:rPr lang="ja-JP" altLang="en-US" dirty="0" smtClean="0">
                <a:solidFill>
                  <a:srgbClr val="5F5F5F"/>
                </a:solidFill>
                <a:latin typeface="メイリオ"/>
                <a:ea typeface="メイリオ"/>
                <a:cs typeface="メイリオ"/>
              </a:rPr>
              <a:t>ゲスト</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内のページテーブルを特定</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仮想</a:t>
            </a:r>
            <a:r>
              <a:rPr lang="en-US" altLang="ja-JP" dirty="0" smtClean="0">
                <a:solidFill>
                  <a:srgbClr val="5F5F5F"/>
                </a:solidFill>
                <a:latin typeface="メイリオ"/>
                <a:ea typeface="メイリオ"/>
                <a:cs typeface="メイリオ"/>
              </a:rPr>
              <a:t>CPU</a:t>
            </a:r>
            <a:r>
              <a:rPr lang="ja-JP" altLang="en-US" dirty="0" smtClean="0">
                <a:solidFill>
                  <a:srgbClr val="5F5F5F"/>
                </a:solidFill>
                <a:latin typeface="メイリオ"/>
                <a:ea typeface="メイリオ"/>
                <a:cs typeface="メイリオ"/>
              </a:rPr>
              <a:t>の</a:t>
            </a:r>
            <a:r>
              <a:rPr lang="en-US" altLang="ja-JP" dirty="0" smtClean="0">
                <a:solidFill>
                  <a:srgbClr val="5F5F5F"/>
                </a:solidFill>
                <a:latin typeface="メイリオ"/>
                <a:ea typeface="メイリオ"/>
                <a:cs typeface="メイリオ"/>
              </a:rPr>
              <a:t>CR3</a:t>
            </a:r>
            <a:r>
              <a:rPr lang="ja-JP" altLang="en-US" dirty="0" smtClean="0">
                <a:solidFill>
                  <a:srgbClr val="5F5F5F"/>
                </a:solidFill>
                <a:latin typeface="メイリオ"/>
                <a:ea typeface="メイリオ"/>
                <a:cs typeface="メイリオ"/>
              </a:rPr>
              <a:t>レジスタにアドレスが格納されている</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仮想</a:t>
            </a:r>
            <a:r>
              <a:rPr lang="en-US" altLang="ja-JP" dirty="0" smtClean="0">
                <a:solidFill>
                  <a:srgbClr val="5F5F5F"/>
                </a:solidFill>
                <a:latin typeface="メイリオ"/>
                <a:ea typeface="メイリオ"/>
                <a:cs typeface="メイリオ"/>
              </a:rPr>
              <a:t>CPU</a:t>
            </a:r>
            <a:r>
              <a:rPr lang="ja-JP" altLang="en-US" dirty="0" smtClean="0">
                <a:solidFill>
                  <a:srgbClr val="5F5F5F"/>
                </a:solidFill>
                <a:latin typeface="メイリオ"/>
                <a:ea typeface="メイリオ"/>
                <a:cs typeface="メイリオ"/>
              </a:rPr>
              <a:t>はゲスト・ハイパーバイザが管理</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ゲスト・ハイパーバイザ内の情報は信頼できない</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CPU</a:t>
            </a:r>
            <a:r>
              <a:rPr lang="ja-JP" altLang="en-US" dirty="0" smtClean="0">
                <a:solidFill>
                  <a:srgbClr val="5F5F5F"/>
                </a:solidFill>
                <a:latin typeface="メイリオ"/>
                <a:ea typeface="メイリオ"/>
                <a:cs typeface="メイリオ"/>
              </a:rPr>
              <a:t>の仮想化支援機構</a:t>
            </a:r>
            <a:r>
              <a:rPr lang="en-US" altLang="ja-JP" dirty="0" smtClean="0">
                <a:solidFill>
                  <a:srgbClr val="5F5F5F"/>
                </a:solidFill>
                <a:latin typeface="メイリオ"/>
                <a:ea typeface="メイリオ"/>
                <a:cs typeface="メイリオ"/>
              </a:rPr>
              <a:t>(VT-x)</a:t>
            </a:r>
            <a:r>
              <a:rPr lang="ja-JP" altLang="en-US" dirty="0" smtClean="0">
                <a:solidFill>
                  <a:srgbClr val="5F5F5F"/>
                </a:solidFill>
                <a:latin typeface="メイリオ"/>
                <a:ea typeface="メイリオ"/>
                <a:cs typeface="メイリオ"/>
              </a:rPr>
              <a:t>を利用</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ゲスト・ハイパーバイザに頼らない</a:t>
            </a:r>
            <a:endParaRPr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10</a:t>
            </a:fld>
            <a:endParaRPr kumimoji="1" lang="ja-JP" altLang="en-US"/>
          </a:p>
        </p:txBody>
      </p:sp>
      <p:sp>
        <p:nvSpPr>
          <p:cNvPr id="22" name="正方形/長方形 21"/>
          <p:cNvSpPr/>
          <p:nvPr/>
        </p:nvSpPr>
        <p:spPr>
          <a:xfrm>
            <a:off x="972162" y="6390562"/>
            <a:ext cx="7686415" cy="377824"/>
          </a:xfrm>
          <a:prstGeom prst="rect">
            <a:avLst/>
          </a:prstGeom>
          <a:solidFill>
            <a:srgbClr val="EB8627"/>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solidFill>
                  <a:srgbClr val="5F5F5F"/>
                </a:solidFill>
                <a:latin typeface="メイリオ"/>
                <a:ea typeface="メイリオ"/>
                <a:cs typeface="メイリオ"/>
              </a:rPr>
              <a:t>ホスト・ハイパーバイザ</a:t>
            </a:r>
            <a:endParaRPr kumimoji="1" lang="ja-JP" altLang="en-US" sz="2000" dirty="0">
              <a:solidFill>
                <a:srgbClr val="5F5F5F"/>
              </a:solidFill>
              <a:latin typeface="メイリオ"/>
              <a:ea typeface="メイリオ"/>
              <a:cs typeface="メイリオ"/>
            </a:endParaRPr>
          </a:p>
        </p:txBody>
      </p:sp>
      <p:sp>
        <p:nvSpPr>
          <p:cNvPr id="23" name="テキスト ボックス 22"/>
          <p:cNvSpPr txBox="1"/>
          <p:nvPr/>
        </p:nvSpPr>
        <p:spPr>
          <a:xfrm>
            <a:off x="952333" y="4475551"/>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36" name="正方形/長方形 35"/>
          <p:cNvSpPr/>
          <p:nvPr/>
        </p:nvSpPr>
        <p:spPr>
          <a:xfrm>
            <a:off x="947224" y="4457828"/>
            <a:ext cx="5351884" cy="1806529"/>
          </a:xfrm>
          <a:prstGeom prst="rect">
            <a:avLst/>
          </a:prstGeom>
          <a:noFill/>
          <a:ln w="25400">
            <a:solidFill>
              <a:srgbClr val="327F9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38" name="正方形/長方形 37"/>
          <p:cNvSpPr/>
          <p:nvPr/>
        </p:nvSpPr>
        <p:spPr>
          <a:xfrm>
            <a:off x="3549882" y="4547943"/>
            <a:ext cx="2559024" cy="97002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39" name="テキスト ボックス 38"/>
          <p:cNvSpPr txBox="1"/>
          <p:nvPr/>
        </p:nvSpPr>
        <p:spPr>
          <a:xfrm>
            <a:off x="3744123" y="4534094"/>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ゲスト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40" name="正方形/長方形 39"/>
          <p:cNvSpPr/>
          <p:nvPr/>
        </p:nvSpPr>
        <p:spPr>
          <a:xfrm>
            <a:off x="3686042" y="4869052"/>
            <a:ext cx="2190514" cy="587666"/>
          </a:xfrm>
          <a:prstGeom prst="rect">
            <a:avLst/>
          </a:prstGeom>
          <a:solidFill>
            <a:srgbClr val="327F9E"/>
          </a:solidFill>
          <a:ln>
            <a:solidFill>
              <a:srgbClr val="FFFFFF"/>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solidFill>
                  <a:schemeClr val="bg1"/>
                </a:solidFill>
                <a:latin typeface="メイリオ"/>
                <a:ea typeface="メイリオ"/>
                <a:cs typeface="メイリオ"/>
              </a:rPr>
              <a:t>ページ</a:t>
            </a:r>
            <a:endParaRPr lang="en-US" altLang="ja-JP" sz="2000" dirty="0">
              <a:solidFill>
                <a:schemeClr val="bg1"/>
              </a:solidFill>
              <a:latin typeface="メイリオ"/>
              <a:ea typeface="メイリオ"/>
              <a:cs typeface="メイリオ"/>
            </a:endParaRPr>
          </a:p>
          <a:p>
            <a:pPr algn="ctr"/>
            <a:r>
              <a:rPr lang="ja-JP" altLang="en-US" sz="2000" dirty="0">
                <a:solidFill>
                  <a:schemeClr val="bg1"/>
                </a:solidFill>
                <a:latin typeface="メイリオ"/>
                <a:ea typeface="メイリオ"/>
                <a:cs typeface="メイリオ"/>
              </a:rPr>
              <a:t>テーブル</a:t>
            </a:r>
            <a:endParaRPr lang="en-US" altLang="ja-JP" sz="2000" dirty="0">
              <a:solidFill>
                <a:schemeClr val="bg1"/>
              </a:solidFill>
              <a:latin typeface="メイリオ"/>
              <a:ea typeface="メイリオ"/>
              <a:cs typeface="メイリオ"/>
            </a:endParaRPr>
          </a:p>
        </p:txBody>
      </p:sp>
      <p:sp>
        <p:nvSpPr>
          <p:cNvPr id="41" name="正方形/長方形 40"/>
          <p:cNvSpPr/>
          <p:nvPr/>
        </p:nvSpPr>
        <p:spPr>
          <a:xfrm>
            <a:off x="2485285" y="5567788"/>
            <a:ext cx="3622920" cy="60741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ltLang="ja-JP" sz="2000" dirty="0">
              <a:solidFill>
                <a:srgbClr val="5F5F5F"/>
              </a:solidFill>
              <a:latin typeface="メイリオ"/>
              <a:ea typeface="メイリオ"/>
              <a:cs typeface="メイリオ"/>
            </a:endParaRPr>
          </a:p>
        </p:txBody>
      </p:sp>
      <p:sp>
        <p:nvSpPr>
          <p:cNvPr id="42" name="テキスト ボックス 41"/>
          <p:cNvSpPr txBox="1"/>
          <p:nvPr/>
        </p:nvSpPr>
        <p:spPr>
          <a:xfrm>
            <a:off x="6488884" y="4468942"/>
            <a:ext cx="1855170"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43" name="テキスト ボックス 42"/>
          <p:cNvSpPr txBox="1"/>
          <p:nvPr/>
        </p:nvSpPr>
        <p:spPr>
          <a:xfrm>
            <a:off x="7169152" y="4971819"/>
            <a:ext cx="642899" cy="400110"/>
          </a:xfrm>
          <a:prstGeom prst="rect">
            <a:avLst/>
          </a:prstGeom>
          <a:solidFill>
            <a:srgbClr val="829916"/>
          </a:solid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44" name="正方形/長方形 43"/>
          <p:cNvSpPr/>
          <p:nvPr/>
        </p:nvSpPr>
        <p:spPr>
          <a:xfrm>
            <a:off x="6493735" y="4445784"/>
            <a:ext cx="2152949" cy="1832271"/>
          </a:xfrm>
          <a:prstGeom prst="rect">
            <a:avLst/>
          </a:prstGeom>
          <a:noFill/>
          <a:ln w="25400">
            <a:solidFill>
              <a:srgbClr val="EB8627"/>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49" name="テキスト ボックス 48"/>
          <p:cNvSpPr txBox="1"/>
          <p:nvPr/>
        </p:nvSpPr>
        <p:spPr>
          <a:xfrm>
            <a:off x="982770" y="5559575"/>
            <a:ext cx="954107" cy="707886"/>
          </a:xfrm>
          <a:prstGeom prst="rect">
            <a:avLst/>
          </a:prstGeom>
          <a:noFill/>
          <a:effectLst/>
        </p:spPr>
        <p:txBody>
          <a:bodyPr wrap="none" rtlCol="0">
            <a:spAutoFit/>
          </a:bodyPr>
          <a:lstStyle/>
          <a:p>
            <a:r>
              <a:rPr lang="ja-JP" altLang="en-US" sz="2000" dirty="0" smtClean="0">
                <a:solidFill>
                  <a:srgbClr val="5F5F5F"/>
                </a:solidFill>
              </a:rPr>
              <a:t>一般の</a:t>
            </a:r>
            <a:endParaRPr lang="en-US" altLang="ja-JP" sz="2000" dirty="0" smtClean="0">
              <a:solidFill>
                <a:srgbClr val="5F5F5F"/>
              </a:solidFill>
            </a:endParaRPr>
          </a:p>
          <a:p>
            <a:r>
              <a:rPr lang="ja-JP" altLang="en-US" sz="2000" dirty="0" smtClean="0">
                <a:solidFill>
                  <a:srgbClr val="5F5F5F"/>
                </a:solidFill>
              </a:rPr>
              <a:t>管理者</a:t>
            </a:r>
            <a:endParaRPr kumimoji="1" lang="ja-JP" altLang="en-US" sz="2000" dirty="0">
              <a:solidFill>
                <a:srgbClr val="5F5F5F"/>
              </a:solidFill>
            </a:endParaRPr>
          </a:p>
        </p:txBody>
      </p:sp>
      <p:pic>
        <p:nvPicPr>
          <p:cNvPr id="50" name="図 49"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097438" y="4865475"/>
            <a:ext cx="694100"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cxnSp>
        <p:nvCxnSpPr>
          <p:cNvPr id="7" name="直線矢印コネクタ 6"/>
          <p:cNvCxnSpPr>
            <a:stCxn id="50" idx="1"/>
            <a:endCxn id="41" idx="1"/>
          </p:cNvCxnSpPr>
          <p:nvPr/>
        </p:nvCxnSpPr>
        <p:spPr>
          <a:xfrm>
            <a:off x="1791538" y="5212525"/>
            <a:ext cx="693747" cy="658971"/>
          </a:xfrm>
          <a:prstGeom prst="straightConnector1">
            <a:avLst/>
          </a:prstGeom>
          <a:ln>
            <a:solidFill>
              <a:srgbClr val="333333"/>
            </a:solidFill>
            <a:tailEnd type="arrow"/>
          </a:ln>
        </p:spPr>
        <p:style>
          <a:lnRef idx="2">
            <a:schemeClr val="accent1"/>
          </a:lnRef>
          <a:fillRef idx="0">
            <a:schemeClr val="accent1"/>
          </a:fillRef>
          <a:effectRef idx="1">
            <a:schemeClr val="accent1"/>
          </a:effectRef>
          <a:fontRef idx="minor">
            <a:schemeClr val="tx1"/>
          </a:fontRef>
        </p:style>
      </p:cxnSp>
      <p:sp>
        <p:nvSpPr>
          <p:cNvPr id="10" name="テキスト ボックス 9"/>
          <p:cNvSpPr txBox="1"/>
          <p:nvPr/>
        </p:nvSpPr>
        <p:spPr>
          <a:xfrm>
            <a:off x="2485285" y="5686830"/>
            <a:ext cx="2723823" cy="369332"/>
          </a:xfrm>
          <a:prstGeom prst="rect">
            <a:avLst/>
          </a:prstGeom>
          <a:noFill/>
        </p:spPr>
        <p:txBody>
          <a:bodyPr wrap="none" rtlCol="0">
            <a:spAutoFit/>
          </a:bodyPr>
          <a:lstStyle/>
          <a:p>
            <a:pPr algn="ctr"/>
            <a:r>
              <a:rPr lang="ja-JP" altLang="en-US" dirty="0">
                <a:solidFill>
                  <a:srgbClr val="5F5F5F"/>
                </a:solidFill>
                <a:cs typeface="メイリオ"/>
              </a:rPr>
              <a:t>ゲスト・ハイパーバイザ</a:t>
            </a:r>
          </a:p>
        </p:txBody>
      </p:sp>
      <p:sp>
        <p:nvSpPr>
          <p:cNvPr id="11" name="テキスト ボックス 10"/>
          <p:cNvSpPr txBox="1"/>
          <p:nvPr/>
        </p:nvSpPr>
        <p:spPr>
          <a:xfrm>
            <a:off x="5333433" y="5681455"/>
            <a:ext cx="640808" cy="369332"/>
          </a:xfrm>
          <a:prstGeom prst="rect">
            <a:avLst/>
          </a:prstGeom>
          <a:noFill/>
          <a:ln w="25400">
            <a:solidFill>
              <a:srgbClr val="327F9E"/>
            </a:solidFill>
          </a:ln>
        </p:spPr>
        <p:txBody>
          <a:bodyPr wrap="none" rtlCol="0">
            <a:spAutoFit/>
          </a:bodyPr>
          <a:lstStyle/>
          <a:p>
            <a:r>
              <a:rPr kumimoji="1" lang="en-US" altLang="ja-JP" dirty="0" smtClean="0">
                <a:solidFill>
                  <a:srgbClr val="5F5F5F"/>
                </a:solidFill>
              </a:rPr>
              <a:t>CR3</a:t>
            </a:r>
            <a:endParaRPr kumimoji="1" lang="ja-JP" altLang="en-US" dirty="0">
              <a:solidFill>
                <a:srgbClr val="5F5F5F"/>
              </a:solidFill>
            </a:endParaRPr>
          </a:p>
        </p:txBody>
      </p:sp>
      <p:sp>
        <p:nvSpPr>
          <p:cNvPr id="24" name="乗算記号 23"/>
          <p:cNvSpPr/>
          <p:nvPr/>
        </p:nvSpPr>
        <p:spPr>
          <a:xfrm>
            <a:off x="5267228" y="5452775"/>
            <a:ext cx="914400" cy="914400"/>
          </a:xfrm>
          <a:prstGeom prst="mathMultiply">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spTree>
    <p:extLst>
      <p:ext uri="{BB962C8B-B14F-4D97-AF65-F5344CB8AC3E}">
        <p14:creationId xmlns:p14="http://schemas.microsoft.com/office/powerpoint/2010/main" val="3573951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ページテーブルの検索</a:t>
            </a:r>
            <a:r>
              <a:rPr kumimoji="1" lang="en-US" altLang="ja-JP" dirty="0" smtClean="0">
                <a:solidFill>
                  <a:srgbClr val="5F5F5F"/>
                </a:solidFill>
              </a:rPr>
              <a:t>(2)</a:t>
            </a:r>
            <a:endParaRPr kumimoji="1" lang="ja-JP" altLang="en-US" dirty="0">
              <a:solidFill>
                <a:srgbClr val="5F5F5F"/>
              </a:solidFill>
            </a:endParaRPr>
          </a:p>
        </p:txBody>
      </p:sp>
      <p:sp>
        <p:nvSpPr>
          <p:cNvPr id="3" name="コンテンツ プレースホルダー 2"/>
          <p:cNvSpPr>
            <a:spLocks noGrp="1"/>
          </p:cNvSpPr>
          <p:nvPr>
            <p:ph idx="1"/>
          </p:nvPr>
        </p:nvSpPr>
        <p:spPr>
          <a:xfrm>
            <a:off x="457200" y="1600200"/>
            <a:ext cx="8229600" cy="4525963"/>
          </a:xfrm>
        </p:spPr>
        <p:txBody>
          <a:bodyPr/>
          <a:lstStyle/>
          <a:p>
            <a:r>
              <a:rPr lang="en-US" altLang="ja-JP" dirty="0" smtClean="0">
                <a:solidFill>
                  <a:srgbClr val="5F5F5F"/>
                </a:solidFill>
                <a:latin typeface="メイリオ"/>
                <a:ea typeface="メイリオ"/>
                <a:cs typeface="メイリオ"/>
              </a:rPr>
              <a:t>CR3</a:t>
            </a:r>
            <a:r>
              <a:rPr lang="ja-JP" altLang="en-US" dirty="0" smtClean="0">
                <a:solidFill>
                  <a:srgbClr val="5F5F5F"/>
                </a:solidFill>
                <a:latin typeface="メイリオ"/>
                <a:ea typeface="メイリオ"/>
                <a:cs typeface="メイリオ"/>
              </a:rPr>
              <a:t>レジスタへの書き込み時に</a:t>
            </a:r>
            <a:r>
              <a:rPr lang="en-US" altLang="ja-JP" dirty="0" smtClean="0">
                <a:solidFill>
                  <a:srgbClr val="5F5F5F"/>
                </a:solidFill>
                <a:latin typeface="メイリオ"/>
                <a:ea typeface="メイリオ"/>
                <a:cs typeface="メイリオ"/>
              </a:rPr>
              <a:t>VM Exit</a:t>
            </a:r>
            <a:endParaRPr lang="en-US" altLang="ja-JP" dirty="0">
              <a:solidFill>
                <a:srgbClr val="5F5F5F"/>
              </a:solidFill>
              <a:latin typeface="メイリオ"/>
              <a:ea typeface="メイリオ"/>
              <a:cs typeface="メイリオ"/>
            </a:endParaRPr>
          </a:p>
          <a:p>
            <a:pPr lvl="1"/>
            <a:r>
              <a:rPr lang="ja-JP" altLang="en-US" dirty="0">
                <a:solidFill>
                  <a:srgbClr val="5F5F5F"/>
                </a:solidFill>
                <a:cs typeface="メイリオ"/>
              </a:rPr>
              <a:t>ホスト・ハイパーバイザに</a:t>
            </a:r>
            <a:r>
              <a:rPr lang="ja-JP" altLang="en-US" dirty="0" smtClean="0">
                <a:solidFill>
                  <a:srgbClr val="5F5F5F"/>
                </a:solidFill>
                <a:cs typeface="メイリオ"/>
              </a:rPr>
              <a:t>対して発生するよう設定</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書き込み元のレジスタの値を保存</a:t>
            </a:r>
            <a:endParaRPr lang="en-US" altLang="ja-JP" dirty="0" smtClean="0">
              <a:solidFill>
                <a:srgbClr val="5F5F5F"/>
              </a:solidFill>
              <a:latin typeface="メイリオ"/>
              <a:ea typeface="メイリオ"/>
              <a:cs typeface="メイリオ"/>
            </a:endParaRPr>
          </a:p>
          <a:p>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がページテーブルを検索してアドレス変換</a:t>
            </a:r>
          </a:p>
          <a:p>
            <a:pPr lvl="1"/>
            <a:r>
              <a:rPr lang="ja-JP" altLang="en-US" dirty="0" smtClean="0">
                <a:solidFill>
                  <a:srgbClr val="5F5F5F"/>
                </a:solidFill>
                <a:latin typeface="メイリオ"/>
                <a:ea typeface="メイリオ"/>
                <a:cs typeface="メイリオ"/>
              </a:rPr>
              <a:t>ハイパーコールを用いて</a:t>
            </a:r>
            <a:r>
              <a:rPr lang="en-US" altLang="ja-JP" dirty="0" smtClean="0">
                <a:solidFill>
                  <a:srgbClr val="5F5F5F"/>
                </a:solidFill>
                <a:latin typeface="メイリオ"/>
                <a:ea typeface="メイリオ"/>
                <a:cs typeface="メイリオ"/>
              </a:rPr>
              <a:t>CR3</a:t>
            </a:r>
            <a:r>
              <a:rPr lang="ja-JP" altLang="en-US" dirty="0" smtClean="0">
                <a:solidFill>
                  <a:srgbClr val="5F5F5F"/>
                </a:solidFill>
                <a:latin typeface="メイリオ"/>
                <a:ea typeface="メイリオ"/>
                <a:cs typeface="メイリオ"/>
              </a:rPr>
              <a:t>レジスタの値を取得</a:t>
            </a:r>
            <a:endParaRPr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11</a:t>
            </a:fld>
            <a:endParaRPr kumimoji="1" lang="ja-JP" altLang="en-US"/>
          </a:p>
        </p:txBody>
      </p:sp>
      <p:sp>
        <p:nvSpPr>
          <p:cNvPr id="28" name="正方形/長方形 27"/>
          <p:cNvSpPr/>
          <p:nvPr/>
        </p:nvSpPr>
        <p:spPr>
          <a:xfrm>
            <a:off x="972162" y="6238162"/>
            <a:ext cx="7892443" cy="377824"/>
          </a:xfrm>
          <a:prstGeom prst="rect">
            <a:avLst/>
          </a:prstGeom>
          <a:solidFill>
            <a:srgbClr val="EB8627"/>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solidFill>
                  <a:srgbClr val="5F5F5F"/>
                </a:solidFill>
                <a:latin typeface="メイリオ"/>
                <a:ea typeface="メイリオ"/>
                <a:cs typeface="メイリオ"/>
              </a:rPr>
              <a:t>ホスト・ハイパーバイザ</a:t>
            </a:r>
            <a:endParaRPr kumimoji="1" lang="ja-JP" altLang="en-US" sz="2000" dirty="0">
              <a:solidFill>
                <a:srgbClr val="5F5F5F"/>
              </a:solidFill>
              <a:latin typeface="メイリオ"/>
              <a:ea typeface="メイリオ"/>
              <a:cs typeface="メイリオ"/>
            </a:endParaRPr>
          </a:p>
        </p:txBody>
      </p:sp>
      <p:sp>
        <p:nvSpPr>
          <p:cNvPr id="25" name="テキスト ボックス 24"/>
          <p:cNvSpPr txBox="1"/>
          <p:nvPr/>
        </p:nvSpPr>
        <p:spPr>
          <a:xfrm>
            <a:off x="1211778" y="4323151"/>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29" name="正方形/長方形 28"/>
          <p:cNvSpPr/>
          <p:nvPr/>
        </p:nvSpPr>
        <p:spPr>
          <a:xfrm>
            <a:off x="947224" y="4305428"/>
            <a:ext cx="5351884" cy="1806529"/>
          </a:xfrm>
          <a:prstGeom prst="rect">
            <a:avLst/>
          </a:prstGeom>
          <a:noFill/>
          <a:ln w="25400">
            <a:solidFill>
              <a:srgbClr val="327F9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30" name="正方形/長方形 29"/>
          <p:cNvSpPr/>
          <p:nvPr/>
        </p:nvSpPr>
        <p:spPr>
          <a:xfrm>
            <a:off x="3549882" y="4395543"/>
            <a:ext cx="2559024" cy="97002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31" name="テキスト ボックス 30"/>
          <p:cNvSpPr txBox="1"/>
          <p:nvPr/>
        </p:nvSpPr>
        <p:spPr>
          <a:xfrm>
            <a:off x="3744123" y="4381694"/>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ゲスト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32" name="正方形/長方形 31"/>
          <p:cNvSpPr/>
          <p:nvPr/>
        </p:nvSpPr>
        <p:spPr>
          <a:xfrm>
            <a:off x="4433786" y="4716652"/>
            <a:ext cx="1442770" cy="587666"/>
          </a:xfrm>
          <a:prstGeom prst="rect">
            <a:avLst/>
          </a:prstGeom>
          <a:solidFill>
            <a:srgbClr val="327F9E"/>
          </a:solidFill>
          <a:ln>
            <a:solidFill>
              <a:srgbClr val="FFFFFF"/>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solidFill>
                  <a:schemeClr val="bg1"/>
                </a:solidFill>
                <a:latin typeface="メイリオ"/>
                <a:ea typeface="メイリオ"/>
                <a:cs typeface="メイリオ"/>
              </a:rPr>
              <a:t>ページ</a:t>
            </a:r>
            <a:endParaRPr lang="en-US" altLang="ja-JP" sz="2000" dirty="0">
              <a:solidFill>
                <a:schemeClr val="bg1"/>
              </a:solidFill>
              <a:latin typeface="メイリオ"/>
              <a:ea typeface="メイリオ"/>
              <a:cs typeface="メイリオ"/>
            </a:endParaRPr>
          </a:p>
          <a:p>
            <a:pPr algn="ctr"/>
            <a:r>
              <a:rPr lang="ja-JP" altLang="en-US" sz="2000" dirty="0">
                <a:solidFill>
                  <a:schemeClr val="bg1"/>
                </a:solidFill>
                <a:latin typeface="メイリオ"/>
                <a:ea typeface="メイリオ"/>
                <a:cs typeface="メイリオ"/>
              </a:rPr>
              <a:t>テーブル</a:t>
            </a:r>
            <a:endParaRPr lang="en-US" altLang="ja-JP" sz="2000" dirty="0">
              <a:solidFill>
                <a:schemeClr val="bg1"/>
              </a:solidFill>
              <a:latin typeface="メイリオ"/>
              <a:ea typeface="メイリオ"/>
              <a:cs typeface="メイリオ"/>
            </a:endParaRPr>
          </a:p>
        </p:txBody>
      </p:sp>
      <p:sp>
        <p:nvSpPr>
          <p:cNvPr id="33" name="正方形/長方形 32"/>
          <p:cNvSpPr/>
          <p:nvPr/>
        </p:nvSpPr>
        <p:spPr>
          <a:xfrm>
            <a:off x="1229632" y="5415388"/>
            <a:ext cx="4895921" cy="60741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ゲスト・ハイパーバイザ</a:t>
            </a:r>
            <a:endParaRPr kumimoji="1" lang="ja-JP" altLang="en-US" sz="2000" dirty="0">
              <a:solidFill>
                <a:srgbClr val="5F5F5F"/>
              </a:solidFill>
              <a:latin typeface="メイリオ"/>
              <a:ea typeface="メイリオ"/>
              <a:cs typeface="メイリオ"/>
            </a:endParaRPr>
          </a:p>
        </p:txBody>
      </p:sp>
      <p:sp>
        <p:nvSpPr>
          <p:cNvPr id="24" name="テキスト ボックス 23"/>
          <p:cNvSpPr txBox="1"/>
          <p:nvPr/>
        </p:nvSpPr>
        <p:spPr>
          <a:xfrm>
            <a:off x="6488884" y="4316542"/>
            <a:ext cx="1855170"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26" name="テキスト ボックス 25"/>
          <p:cNvSpPr txBox="1"/>
          <p:nvPr/>
        </p:nvSpPr>
        <p:spPr>
          <a:xfrm>
            <a:off x="7236611" y="4819419"/>
            <a:ext cx="642899" cy="400110"/>
          </a:xfrm>
          <a:prstGeom prst="rect">
            <a:avLst/>
          </a:prstGeom>
          <a:solidFill>
            <a:srgbClr val="829916"/>
          </a:solid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27" name="正方形/長方形 26"/>
          <p:cNvSpPr/>
          <p:nvPr/>
        </p:nvSpPr>
        <p:spPr>
          <a:xfrm>
            <a:off x="6493735" y="4293384"/>
            <a:ext cx="2370870" cy="1832271"/>
          </a:xfrm>
          <a:prstGeom prst="rect">
            <a:avLst/>
          </a:prstGeom>
          <a:noFill/>
          <a:ln w="25400">
            <a:solidFill>
              <a:srgbClr val="EB8627"/>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cxnSp>
        <p:nvCxnSpPr>
          <p:cNvPr id="34" name="直線矢印コネクタ 33"/>
          <p:cNvCxnSpPr/>
          <p:nvPr/>
        </p:nvCxnSpPr>
        <p:spPr>
          <a:xfrm rot="240000" flipH="1" flipV="1">
            <a:off x="7519896" y="5198178"/>
            <a:ext cx="76330" cy="1057159"/>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5" name="直線矢印コネクタ 34"/>
          <p:cNvCxnSpPr>
            <a:stCxn id="32" idx="3"/>
            <a:endCxn id="26" idx="1"/>
          </p:cNvCxnSpPr>
          <p:nvPr/>
        </p:nvCxnSpPr>
        <p:spPr>
          <a:xfrm>
            <a:off x="5876556" y="5010485"/>
            <a:ext cx="1360055" cy="8989"/>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 name="カギ線コネクタ 7"/>
          <p:cNvCxnSpPr>
            <a:stCxn id="30" idx="1"/>
            <a:endCxn id="28" idx="1"/>
          </p:cNvCxnSpPr>
          <p:nvPr/>
        </p:nvCxnSpPr>
        <p:spPr>
          <a:xfrm rot="10800000" flipV="1">
            <a:off x="972162" y="4880556"/>
            <a:ext cx="2577720" cy="1546518"/>
          </a:xfrm>
          <a:prstGeom prst="bentConnector3">
            <a:avLst>
              <a:gd name="adj1" fmla="val 108868"/>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142322" y="5285868"/>
            <a:ext cx="607859" cy="646331"/>
          </a:xfrm>
          <a:prstGeom prst="rect">
            <a:avLst/>
          </a:prstGeom>
          <a:noFill/>
        </p:spPr>
        <p:txBody>
          <a:bodyPr wrap="none" rtlCol="0">
            <a:spAutoFit/>
          </a:bodyPr>
          <a:lstStyle/>
          <a:p>
            <a:pPr algn="ctr"/>
            <a:r>
              <a:rPr kumimoji="1" lang="en-US" altLang="ja-JP" dirty="0" smtClean="0">
                <a:solidFill>
                  <a:srgbClr val="5F5F5F"/>
                </a:solidFill>
              </a:rPr>
              <a:t>VM</a:t>
            </a:r>
          </a:p>
          <a:p>
            <a:pPr algn="ctr"/>
            <a:r>
              <a:rPr kumimoji="1" lang="en-US" altLang="ja-JP" dirty="0" smtClean="0">
                <a:solidFill>
                  <a:srgbClr val="5F5F5F"/>
                </a:solidFill>
              </a:rPr>
              <a:t>Exit</a:t>
            </a:r>
            <a:endParaRPr kumimoji="1" lang="ja-JP" altLang="en-US" dirty="0">
              <a:solidFill>
                <a:srgbClr val="5F5F5F"/>
              </a:solidFill>
            </a:endParaRPr>
          </a:p>
        </p:txBody>
      </p:sp>
      <p:sp>
        <p:nvSpPr>
          <p:cNvPr id="7" name="テキスト ボックス 6"/>
          <p:cNvSpPr txBox="1"/>
          <p:nvPr/>
        </p:nvSpPr>
        <p:spPr>
          <a:xfrm>
            <a:off x="7586438" y="5551870"/>
            <a:ext cx="640808" cy="369332"/>
          </a:xfrm>
          <a:prstGeom prst="rect">
            <a:avLst/>
          </a:prstGeom>
          <a:noFill/>
        </p:spPr>
        <p:txBody>
          <a:bodyPr wrap="none" rtlCol="0">
            <a:spAutoFit/>
          </a:bodyPr>
          <a:lstStyle/>
          <a:p>
            <a:r>
              <a:rPr kumimoji="1" lang="en-US" altLang="ja-JP" dirty="0" smtClean="0">
                <a:solidFill>
                  <a:srgbClr val="5F5F5F"/>
                </a:solidFill>
              </a:rPr>
              <a:t>CR3</a:t>
            </a:r>
            <a:endParaRPr kumimoji="1" lang="ja-JP" altLang="en-US" dirty="0">
              <a:solidFill>
                <a:srgbClr val="5F5F5F"/>
              </a:solidFill>
            </a:endParaRPr>
          </a:p>
        </p:txBody>
      </p:sp>
      <p:sp>
        <p:nvSpPr>
          <p:cNvPr id="5" name="テキスト ボックス 4"/>
          <p:cNvSpPr txBox="1"/>
          <p:nvPr/>
        </p:nvSpPr>
        <p:spPr>
          <a:xfrm>
            <a:off x="1229632" y="4880556"/>
            <a:ext cx="2123974" cy="369332"/>
          </a:xfrm>
          <a:prstGeom prst="rect">
            <a:avLst/>
          </a:prstGeom>
          <a:noFill/>
        </p:spPr>
        <p:txBody>
          <a:bodyPr wrap="none" rtlCol="0">
            <a:spAutoFit/>
          </a:bodyPr>
          <a:lstStyle/>
          <a:p>
            <a:r>
              <a:rPr kumimoji="1" lang="en-US" altLang="ja-JP" b="1" dirty="0" err="1" smtClean="0">
                <a:solidFill>
                  <a:srgbClr val="5F5F5F"/>
                </a:solidFill>
                <a:latin typeface="Courier New"/>
                <a:cs typeface="Courier New"/>
              </a:rPr>
              <a:t>movq</a:t>
            </a:r>
            <a:r>
              <a:rPr kumimoji="1" lang="en-US" altLang="ja-JP" b="1" dirty="0" smtClean="0">
                <a:solidFill>
                  <a:srgbClr val="5F5F5F"/>
                </a:solidFill>
                <a:latin typeface="Courier New"/>
                <a:cs typeface="Courier New"/>
              </a:rPr>
              <a:t> %rax,%cr3</a:t>
            </a:r>
            <a:endParaRPr kumimoji="1" lang="ja-JP" altLang="en-US" b="1" dirty="0">
              <a:solidFill>
                <a:srgbClr val="5F5F5F"/>
              </a:solidFill>
              <a:latin typeface="Courier New"/>
              <a:cs typeface="Courier New"/>
            </a:endParaRPr>
          </a:p>
        </p:txBody>
      </p:sp>
    </p:spTree>
    <p:extLst>
      <p:ext uri="{BB962C8B-B14F-4D97-AF65-F5344CB8AC3E}">
        <p14:creationId xmlns:p14="http://schemas.microsoft.com/office/powerpoint/2010/main" val="1156728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noAutofit/>
          </a:bodyPr>
          <a:lstStyle/>
          <a:p>
            <a:r>
              <a:rPr kumimoji="1" lang="ja-JP" altLang="en-US" sz="4200" dirty="0" smtClean="0">
                <a:solidFill>
                  <a:srgbClr val="5F5F5F"/>
                </a:solidFill>
              </a:rPr>
              <a:t>拡張ページテーブル</a:t>
            </a:r>
            <a:r>
              <a:rPr kumimoji="1" lang="en-US" altLang="ja-JP" sz="4200" dirty="0" smtClean="0">
                <a:solidFill>
                  <a:srgbClr val="5F5F5F"/>
                </a:solidFill>
              </a:rPr>
              <a:t>(EPT)</a:t>
            </a:r>
            <a:r>
              <a:rPr kumimoji="1" lang="ja-JP" altLang="en-US" sz="4200" dirty="0" smtClean="0">
                <a:solidFill>
                  <a:srgbClr val="5F5F5F"/>
                </a:solidFill>
              </a:rPr>
              <a:t>の検索</a:t>
            </a:r>
            <a:endParaRPr kumimoji="1" lang="ja-JP" altLang="en-US" sz="4200" dirty="0">
              <a:solidFill>
                <a:srgbClr val="5F5F5F"/>
              </a:solidFill>
            </a:endParaRPr>
          </a:p>
        </p:txBody>
      </p:sp>
      <p:sp>
        <p:nvSpPr>
          <p:cNvPr id="3" name="コンテンツ プレースホルダー 2"/>
          <p:cNvSpPr>
            <a:spLocks noGrp="1"/>
          </p:cNvSpPr>
          <p:nvPr>
            <p:ph idx="1"/>
          </p:nvPr>
        </p:nvSpPr>
        <p:spPr/>
        <p:txBody>
          <a:bodyPr/>
          <a:lstStyle/>
          <a:p>
            <a:r>
              <a:rPr lang="ja-JP" altLang="en-US" dirty="0" smtClean="0">
                <a:solidFill>
                  <a:srgbClr val="5F5F5F"/>
                </a:solidFill>
                <a:latin typeface="メイリオ"/>
                <a:ea typeface="メイリオ"/>
                <a:cs typeface="メイリオ"/>
              </a:rPr>
              <a:t>ゲスト・ハイパーバイザ内の</a:t>
            </a:r>
            <a:r>
              <a:rPr lang="en-US" altLang="ja-JP" dirty="0" smtClean="0">
                <a:solidFill>
                  <a:srgbClr val="5F5F5F"/>
                </a:solidFill>
                <a:latin typeface="メイリオ"/>
                <a:ea typeface="メイリオ"/>
                <a:cs typeface="メイリオ"/>
              </a:rPr>
              <a:t>EPT</a:t>
            </a:r>
            <a:r>
              <a:rPr lang="ja-JP" altLang="en-US" dirty="0" smtClean="0">
                <a:solidFill>
                  <a:srgbClr val="5F5F5F"/>
                </a:solidFill>
                <a:latin typeface="メイリオ"/>
                <a:ea typeface="メイリオ"/>
                <a:cs typeface="メイリオ"/>
              </a:rPr>
              <a:t>を特定</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VMCS</a:t>
            </a:r>
            <a:r>
              <a:rPr lang="ja-JP" altLang="en-US" dirty="0" smtClean="0">
                <a:solidFill>
                  <a:srgbClr val="5F5F5F"/>
                </a:solidFill>
                <a:latin typeface="メイリオ"/>
                <a:ea typeface="メイリオ"/>
                <a:cs typeface="メイリオ"/>
              </a:rPr>
              <a:t>に</a:t>
            </a:r>
            <a:r>
              <a:rPr lang="en-US" altLang="ja-JP" dirty="0" smtClean="0">
                <a:solidFill>
                  <a:srgbClr val="5F5F5F"/>
                </a:solidFill>
                <a:latin typeface="メイリオ"/>
                <a:ea typeface="メイリオ"/>
                <a:cs typeface="メイリオ"/>
              </a:rPr>
              <a:t>EPT</a:t>
            </a:r>
            <a:r>
              <a:rPr lang="ja-JP" altLang="en-US" dirty="0" smtClean="0">
                <a:solidFill>
                  <a:srgbClr val="5F5F5F"/>
                </a:solidFill>
                <a:latin typeface="メイリオ"/>
                <a:ea typeface="メイリオ"/>
                <a:cs typeface="メイリオ"/>
              </a:rPr>
              <a:t>ポインタが格納されている</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VM Exit</a:t>
            </a:r>
            <a:r>
              <a:rPr lang="ja-JP" altLang="en-US" dirty="0" smtClean="0">
                <a:solidFill>
                  <a:srgbClr val="5F5F5F"/>
                </a:solidFill>
                <a:latin typeface="メイリオ"/>
                <a:ea typeface="メイリオ"/>
                <a:cs typeface="メイリオ"/>
              </a:rPr>
              <a:t>発生時に</a:t>
            </a:r>
            <a:r>
              <a:rPr lang="en-US" altLang="ja-JP" dirty="0" smtClean="0">
                <a:solidFill>
                  <a:srgbClr val="5F5F5F"/>
                </a:solidFill>
                <a:latin typeface="メイリオ"/>
                <a:ea typeface="メイリオ"/>
                <a:cs typeface="メイリオ"/>
              </a:rPr>
              <a:t>VMCS</a:t>
            </a:r>
            <a:r>
              <a:rPr lang="ja-JP" altLang="en-US" dirty="0" smtClean="0">
                <a:solidFill>
                  <a:srgbClr val="5F5F5F"/>
                </a:solidFill>
                <a:latin typeface="メイリオ"/>
                <a:ea typeface="メイリオ"/>
                <a:cs typeface="メイリオ"/>
              </a:rPr>
              <a:t>のアドレスを保存</a:t>
            </a:r>
            <a:endParaRPr lang="en-US" altLang="ja-JP" dirty="0" smtClean="0">
              <a:solidFill>
                <a:srgbClr val="5F5F5F"/>
              </a:solidFill>
              <a:latin typeface="メイリオ"/>
              <a:ea typeface="メイリオ"/>
              <a:cs typeface="メイリオ"/>
            </a:endParaRPr>
          </a:p>
          <a:p>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はハイパーコールを用いてアドレス変換</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cs typeface="メイリオ"/>
              </a:rPr>
              <a:t>保存しておいた</a:t>
            </a:r>
            <a:r>
              <a:rPr lang="en-US" altLang="ja-JP" dirty="0" smtClean="0">
                <a:solidFill>
                  <a:srgbClr val="5F5F5F"/>
                </a:solidFill>
                <a:cs typeface="メイリオ"/>
              </a:rPr>
              <a:t>VMCS</a:t>
            </a:r>
            <a:r>
              <a:rPr lang="ja-JP" altLang="en-US" dirty="0" smtClean="0">
                <a:solidFill>
                  <a:srgbClr val="5F5F5F"/>
                </a:solidFill>
                <a:cs typeface="メイリオ"/>
              </a:rPr>
              <a:t>から</a:t>
            </a:r>
            <a:r>
              <a:rPr lang="en-US" altLang="ja-JP" dirty="0" smtClean="0">
                <a:solidFill>
                  <a:srgbClr val="5F5F5F"/>
                </a:solidFill>
                <a:cs typeface="メイリオ"/>
              </a:rPr>
              <a:t>EPT</a:t>
            </a:r>
            <a:r>
              <a:rPr lang="ja-JP" altLang="en-US" dirty="0" smtClean="0">
                <a:solidFill>
                  <a:srgbClr val="5F5F5F"/>
                </a:solidFill>
                <a:cs typeface="メイリオ"/>
              </a:rPr>
              <a:t>を特定して検索</a:t>
            </a:r>
            <a:endParaRPr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12</a:t>
            </a:fld>
            <a:endParaRPr kumimoji="1" lang="ja-JP" altLang="en-US"/>
          </a:p>
        </p:txBody>
      </p:sp>
      <p:sp>
        <p:nvSpPr>
          <p:cNvPr id="29" name="正方形/長方形 28"/>
          <p:cNvSpPr/>
          <p:nvPr/>
        </p:nvSpPr>
        <p:spPr>
          <a:xfrm>
            <a:off x="505972" y="6332273"/>
            <a:ext cx="8113200" cy="402658"/>
          </a:xfrm>
          <a:prstGeom prst="rect">
            <a:avLst/>
          </a:prstGeom>
          <a:solidFill>
            <a:srgbClr val="EB8627"/>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solidFill>
                  <a:srgbClr val="5F5F5F"/>
                </a:solidFill>
                <a:latin typeface="メイリオ"/>
                <a:ea typeface="メイリオ"/>
                <a:cs typeface="メイリオ"/>
              </a:rPr>
              <a:t>ホスト・ハイパーバイザ</a:t>
            </a:r>
            <a:endParaRPr kumimoji="1" lang="ja-JP" altLang="en-US" sz="2000" dirty="0">
              <a:solidFill>
                <a:srgbClr val="5F5F5F"/>
              </a:solidFill>
              <a:latin typeface="メイリオ"/>
              <a:ea typeface="メイリオ"/>
              <a:cs typeface="メイリオ"/>
            </a:endParaRPr>
          </a:p>
        </p:txBody>
      </p:sp>
      <p:sp>
        <p:nvSpPr>
          <p:cNvPr id="24" name="テキスト ボックス 23"/>
          <p:cNvSpPr txBox="1"/>
          <p:nvPr/>
        </p:nvSpPr>
        <p:spPr>
          <a:xfrm>
            <a:off x="6773858" y="4865300"/>
            <a:ext cx="642899" cy="400110"/>
          </a:xfrm>
          <a:prstGeom prst="rect">
            <a:avLst/>
          </a:prstGeom>
          <a:solidFill>
            <a:srgbClr val="829916"/>
          </a:solid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cxnSp>
        <p:nvCxnSpPr>
          <p:cNvPr id="41" name="直線矢印コネクタ 40"/>
          <p:cNvCxnSpPr/>
          <p:nvPr/>
        </p:nvCxnSpPr>
        <p:spPr>
          <a:xfrm rot="180000">
            <a:off x="7215032" y="5299384"/>
            <a:ext cx="69114" cy="1002756"/>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50" name="直線矢印コネクタ 49"/>
          <p:cNvCxnSpPr/>
          <p:nvPr/>
        </p:nvCxnSpPr>
        <p:spPr>
          <a:xfrm rot="11040000">
            <a:off x="6961712" y="5310656"/>
            <a:ext cx="69114" cy="1002756"/>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5" name="正方形/長方形 24"/>
          <p:cNvSpPr/>
          <p:nvPr/>
        </p:nvSpPr>
        <p:spPr>
          <a:xfrm>
            <a:off x="5627789" y="4190090"/>
            <a:ext cx="2991383" cy="1981466"/>
          </a:xfrm>
          <a:prstGeom prst="rect">
            <a:avLst/>
          </a:prstGeom>
          <a:noFill/>
          <a:ln w="25400">
            <a:solidFill>
              <a:srgbClr val="EB8627"/>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48" name="テキスト ボックス 47"/>
          <p:cNvSpPr txBox="1"/>
          <p:nvPr/>
        </p:nvSpPr>
        <p:spPr>
          <a:xfrm>
            <a:off x="5573746" y="5432522"/>
            <a:ext cx="1467068"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ゲスト物理</a:t>
            </a:r>
            <a:r>
              <a:rPr kumimoji="1" lang="en-US" altLang="ja-JP" sz="2000" dirty="0" smtClean="0">
                <a:solidFill>
                  <a:srgbClr val="5F5F5F"/>
                </a:solidFill>
                <a:latin typeface="メイリオ"/>
                <a:ea typeface="メイリオ"/>
                <a:cs typeface="メイリオ"/>
              </a:rPr>
              <a:t/>
            </a:r>
            <a:br>
              <a:rPr kumimoji="1" lang="en-US" altLang="ja-JP" sz="2000" dirty="0" smtClean="0">
                <a:solidFill>
                  <a:srgbClr val="5F5F5F"/>
                </a:solidFill>
                <a:latin typeface="メイリオ"/>
                <a:ea typeface="メイリオ"/>
                <a:cs typeface="メイリオ"/>
              </a:rPr>
            </a:br>
            <a:r>
              <a:rPr kumimoji="1" lang="ja-JP" altLang="en-US" sz="2000" dirty="0" smtClean="0">
                <a:solidFill>
                  <a:srgbClr val="5F5F5F"/>
                </a:solidFill>
                <a:latin typeface="メイリオ"/>
                <a:ea typeface="メイリオ"/>
                <a:cs typeface="メイリオ"/>
              </a:rPr>
              <a:t>アドレス</a:t>
            </a:r>
            <a:endParaRPr kumimoji="1" lang="ja-JP" altLang="en-US" sz="2000" dirty="0">
              <a:solidFill>
                <a:srgbClr val="5F5F5F"/>
              </a:solidFill>
              <a:latin typeface="メイリオ"/>
              <a:ea typeface="メイリオ"/>
              <a:cs typeface="メイリオ"/>
            </a:endParaRPr>
          </a:p>
        </p:txBody>
      </p:sp>
      <p:sp>
        <p:nvSpPr>
          <p:cNvPr id="49" name="テキスト ボックス 48"/>
          <p:cNvSpPr txBox="1"/>
          <p:nvPr/>
        </p:nvSpPr>
        <p:spPr>
          <a:xfrm>
            <a:off x="7170959" y="5386514"/>
            <a:ext cx="1467068"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ホスト物理</a:t>
            </a:r>
            <a:r>
              <a:rPr kumimoji="1" lang="en-US" altLang="ja-JP" sz="2000" dirty="0" smtClean="0">
                <a:solidFill>
                  <a:srgbClr val="5F5F5F"/>
                </a:solidFill>
                <a:latin typeface="メイリオ"/>
                <a:ea typeface="メイリオ"/>
                <a:cs typeface="メイリオ"/>
              </a:rPr>
              <a:t/>
            </a:r>
            <a:br>
              <a:rPr kumimoji="1" lang="en-US" altLang="ja-JP" sz="2000" dirty="0" smtClean="0">
                <a:solidFill>
                  <a:srgbClr val="5F5F5F"/>
                </a:solidFill>
                <a:latin typeface="メイリオ"/>
                <a:ea typeface="メイリオ"/>
                <a:cs typeface="メイリオ"/>
              </a:rPr>
            </a:br>
            <a:r>
              <a:rPr kumimoji="1" lang="ja-JP" altLang="en-US" sz="2000" dirty="0" smtClean="0">
                <a:solidFill>
                  <a:srgbClr val="5F5F5F"/>
                </a:solidFill>
                <a:latin typeface="メイリオ"/>
                <a:ea typeface="メイリオ"/>
                <a:cs typeface="メイリオ"/>
              </a:rPr>
              <a:t>アドレス</a:t>
            </a:r>
            <a:endParaRPr kumimoji="1" lang="ja-JP" altLang="en-US" sz="2000" dirty="0">
              <a:solidFill>
                <a:srgbClr val="5F5F5F"/>
              </a:solidFill>
              <a:latin typeface="メイリオ"/>
              <a:ea typeface="メイリオ"/>
              <a:cs typeface="メイリオ"/>
            </a:endParaRPr>
          </a:p>
        </p:txBody>
      </p:sp>
      <p:sp>
        <p:nvSpPr>
          <p:cNvPr id="52" name="テキスト ボックス 51"/>
          <p:cNvSpPr txBox="1"/>
          <p:nvPr/>
        </p:nvSpPr>
        <p:spPr>
          <a:xfrm>
            <a:off x="6184113" y="4191781"/>
            <a:ext cx="1855170"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42" name="正方形/長方形 41"/>
          <p:cNvSpPr/>
          <p:nvPr/>
        </p:nvSpPr>
        <p:spPr>
          <a:xfrm>
            <a:off x="538063" y="4190090"/>
            <a:ext cx="4955492" cy="1981465"/>
          </a:xfrm>
          <a:prstGeom prst="rect">
            <a:avLst/>
          </a:prstGeom>
          <a:noFill/>
          <a:ln w="25400">
            <a:solidFill>
              <a:srgbClr val="327F9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43" name="正方形/長方形 42"/>
          <p:cNvSpPr/>
          <p:nvPr/>
        </p:nvSpPr>
        <p:spPr>
          <a:xfrm>
            <a:off x="3411130" y="4326597"/>
            <a:ext cx="1922633" cy="88184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ゲスト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44" name="正方形/長方形 43"/>
          <p:cNvSpPr/>
          <p:nvPr/>
        </p:nvSpPr>
        <p:spPr>
          <a:xfrm>
            <a:off x="658921" y="5314109"/>
            <a:ext cx="4674842" cy="734972"/>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45" name="テキスト ボックス 44"/>
          <p:cNvSpPr txBox="1"/>
          <p:nvPr/>
        </p:nvSpPr>
        <p:spPr>
          <a:xfrm>
            <a:off x="3215508" y="5345638"/>
            <a:ext cx="1980029"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ゲスト・</a:t>
            </a:r>
            <a:endParaRPr kumimoji="1" lang="en-US" altLang="ja-JP" sz="2000" dirty="0" smtClean="0">
              <a:solidFill>
                <a:srgbClr val="5F5F5F"/>
              </a:solidFill>
              <a:latin typeface="メイリオ"/>
              <a:ea typeface="メイリオ"/>
              <a:cs typeface="メイリオ"/>
            </a:endParaRPr>
          </a:p>
          <a:p>
            <a:r>
              <a:rPr kumimoji="1" lang="ja-JP" altLang="en-US" sz="2000" dirty="0" smtClean="0">
                <a:solidFill>
                  <a:srgbClr val="5F5F5F"/>
                </a:solidFill>
                <a:latin typeface="メイリオ"/>
                <a:ea typeface="メイリオ"/>
                <a:cs typeface="メイリオ"/>
              </a:rPr>
              <a:t>ハイパーバイザ</a:t>
            </a:r>
            <a:endParaRPr kumimoji="1" lang="en-US" altLang="ja-JP" sz="2000" dirty="0" smtClean="0">
              <a:solidFill>
                <a:srgbClr val="5F5F5F"/>
              </a:solidFill>
              <a:latin typeface="メイリオ"/>
              <a:ea typeface="メイリオ"/>
              <a:cs typeface="メイリオ"/>
            </a:endParaRPr>
          </a:p>
        </p:txBody>
      </p:sp>
      <p:sp>
        <p:nvSpPr>
          <p:cNvPr id="47" name="正方形/長方形 46"/>
          <p:cNvSpPr/>
          <p:nvPr/>
        </p:nvSpPr>
        <p:spPr>
          <a:xfrm>
            <a:off x="920157" y="5395392"/>
            <a:ext cx="994383" cy="600470"/>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smtClean="0">
                <a:solidFill>
                  <a:schemeClr val="bg1"/>
                </a:solidFill>
                <a:latin typeface="メイリオ"/>
                <a:ea typeface="メイリオ"/>
                <a:cs typeface="メイリオ"/>
              </a:rPr>
              <a:t>EPT</a:t>
            </a:r>
            <a:endParaRPr kumimoji="1" lang="ja-JP" altLang="en-US" sz="2000" dirty="0">
              <a:solidFill>
                <a:schemeClr val="bg1"/>
              </a:solidFill>
              <a:latin typeface="メイリオ"/>
              <a:ea typeface="メイリオ"/>
              <a:cs typeface="メイリオ"/>
            </a:endParaRPr>
          </a:p>
        </p:txBody>
      </p:sp>
      <p:sp>
        <p:nvSpPr>
          <p:cNvPr id="53" name="テキスト ボックス 52"/>
          <p:cNvSpPr txBox="1"/>
          <p:nvPr/>
        </p:nvSpPr>
        <p:spPr>
          <a:xfrm>
            <a:off x="572331" y="4213914"/>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cxnSp>
        <p:nvCxnSpPr>
          <p:cNvPr id="46" name="直線矢印コネクタ 45"/>
          <p:cNvCxnSpPr/>
          <p:nvPr/>
        </p:nvCxnSpPr>
        <p:spPr>
          <a:xfrm rot="11100000">
            <a:off x="1417546" y="6000029"/>
            <a:ext cx="25419" cy="327172"/>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3" name="正方形/長方形 22"/>
          <p:cNvSpPr/>
          <p:nvPr/>
        </p:nvSpPr>
        <p:spPr>
          <a:xfrm>
            <a:off x="2048689" y="5384666"/>
            <a:ext cx="994383" cy="600470"/>
          </a:xfrm>
          <a:prstGeom prst="rect">
            <a:avLst/>
          </a:prstGeom>
          <a:solidFill>
            <a:schemeClr val="bg1"/>
          </a:solidFill>
          <a:ln w="25400">
            <a:solidFill>
              <a:srgbClr val="E5593C"/>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smtClean="0">
                <a:solidFill>
                  <a:srgbClr val="5F5F5F"/>
                </a:solidFill>
                <a:latin typeface="メイリオ"/>
                <a:ea typeface="メイリオ"/>
                <a:cs typeface="メイリオ"/>
              </a:rPr>
              <a:t>VMCS</a:t>
            </a:r>
            <a:endParaRPr kumimoji="1" lang="ja-JP" altLang="en-US" sz="2000" dirty="0">
              <a:solidFill>
                <a:srgbClr val="5F5F5F"/>
              </a:solidFill>
              <a:latin typeface="メイリオ"/>
              <a:ea typeface="メイリオ"/>
              <a:cs typeface="メイリオ"/>
            </a:endParaRPr>
          </a:p>
        </p:txBody>
      </p:sp>
      <p:cxnSp>
        <p:nvCxnSpPr>
          <p:cNvPr id="26" name="直線矢印コネクタ 25"/>
          <p:cNvCxnSpPr/>
          <p:nvPr/>
        </p:nvCxnSpPr>
        <p:spPr>
          <a:xfrm>
            <a:off x="2526906" y="5985136"/>
            <a:ext cx="0" cy="318126"/>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7" name="カギ線コネクタ 26"/>
          <p:cNvCxnSpPr>
            <a:stCxn id="43" idx="1"/>
          </p:cNvCxnSpPr>
          <p:nvPr/>
        </p:nvCxnSpPr>
        <p:spPr>
          <a:xfrm rot="10800000" flipV="1">
            <a:off x="505972" y="4767517"/>
            <a:ext cx="2905158" cy="1790941"/>
          </a:xfrm>
          <a:prstGeom prst="bentConnector3">
            <a:avLst>
              <a:gd name="adj1" fmla="val 109540"/>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テキスト ボックス 9"/>
          <p:cNvSpPr txBox="1"/>
          <p:nvPr/>
        </p:nvSpPr>
        <p:spPr>
          <a:xfrm>
            <a:off x="2048689" y="4767517"/>
            <a:ext cx="1031051" cy="369332"/>
          </a:xfrm>
          <a:prstGeom prst="rect">
            <a:avLst/>
          </a:prstGeom>
          <a:noFill/>
        </p:spPr>
        <p:txBody>
          <a:bodyPr wrap="none" rtlCol="0">
            <a:spAutoFit/>
          </a:bodyPr>
          <a:lstStyle/>
          <a:p>
            <a:r>
              <a:rPr kumimoji="1" lang="en-US" altLang="ja-JP" dirty="0" smtClean="0">
                <a:solidFill>
                  <a:srgbClr val="5F5F5F"/>
                </a:solidFill>
              </a:rPr>
              <a:t>VM Exit</a:t>
            </a:r>
            <a:endParaRPr kumimoji="1" lang="ja-JP" altLang="en-US" dirty="0">
              <a:solidFill>
                <a:srgbClr val="5F5F5F"/>
              </a:solidFill>
            </a:endParaRPr>
          </a:p>
        </p:txBody>
      </p:sp>
    </p:spTree>
    <p:extLst>
      <p:ext uri="{BB962C8B-B14F-4D97-AF65-F5344CB8AC3E}">
        <p14:creationId xmlns:p14="http://schemas.microsoft.com/office/powerpoint/2010/main" val="821593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solidFill>
                  <a:srgbClr val="5F5F5F"/>
                </a:solidFill>
                <a:latin typeface="メイリオ"/>
                <a:ea typeface="メイリオ"/>
                <a:cs typeface="メイリオ"/>
              </a:rPr>
              <a:t>メモリ監視の安全性</a:t>
            </a:r>
            <a:endParaRPr kumimoji="1" lang="ja-JP" altLang="en-US" dirty="0">
              <a:solidFill>
                <a:srgbClr val="5F5F5F"/>
              </a:solidFill>
              <a:latin typeface="メイリオ"/>
              <a:ea typeface="メイリオ"/>
              <a:cs typeface="メイリオ"/>
            </a:endParaRPr>
          </a:p>
        </p:txBody>
      </p:sp>
      <p:sp>
        <p:nvSpPr>
          <p:cNvPr id="14" name="コンテンツ プレースホルダー 2"/>
          <p:cNvSpPr>
            <a:spLocks noGrp="1"/>
          </p:cNvSpPr>
          <p:nvPr>
            <p:ph idx="1"/>
          </p:nvPr>
        </p:nvSpPr>
        <p:spPr>
          <a:xfrm>
            <a:off x="457200" y="1600200"/>
            <a:ext cx="8229600" cy="4525963"/>
          </a:xfrm>
        </p:spPr>
        <p:txBody>
          <a:bodyPr/>
          <a:lstStyle/>
          <a:p>
            <a:r>
              <a:rPr lang="ja-JP" altLang="en-US" dirty="0" smtClean="0">
                <a:solidFill>
                  <a:srgbClr val="5F5F5F"/>
                </a:solidFill>
                <a:latin typeface="メイリオ"/>
                <a:ea typeface="メイリオ"/>
                <a:cs typeface="メイリオ"/>
              </a:rPr>
              <a:t>ページテーブルと</a:t>
            </a:r>
            <a:r>
              <a:rPr lang="en-US" altLang="ja-JP" dirty="0" smtClean="0">
                <a:solidFill>
                  <a:srgbClr val="5F5F5F"/>
                </a:solidFill>
                <a:latin typeface="メイリオ"/>
                <a:ea typeface="メイリオ"/>
                <a:cs typeface="メイリオ"/>
              </a:rPr>
              <a:t>EPT</a:t>
            </a:r>
            <a:r>
              <a:rPr lang="ja-JP" altLang="en-US" dirty="0" smtClean="0">
                <a:solidFill>
                  <a:srgbClr val="5F5F5F"/>
                </a:solidFill>
                <a:latin typeface="メイリオ"/>
                <a:ea typeface="メイリオ"/>
                <a:cs typeface="メイリオ"/>
              </a:rPr>
              <a:t>は改ざんの恐れがある</a:t>
            </a:r>
            <a:endParaRPr lang="en-US" altLang="ja-JP" dirty="0" smtClean="0">
              <a:solidFill>
                <a:srgbClr val="5F5F5F"/>
              </a:solidFill>
              <a:latin typeface="メイリオ"/>
              <a:ea typeface="メイリオ"/>
              <a:cs typeface="メイリオ"/>
            </a:endParaRPr>
          </a:p>
          <a:p>
            <a:pPr lvl="1"/>
            <a:r>
              <a:rPr lang="ja-JP" altLang="en-US" dirty="0">
                <a:solidFill>
                  <a:srgbClr val="5F5F5F"/>
                </a:solidFill>
                <a:cs typeface="メイリオ"/>
              </a:rPr>
              <a:t>ゲスト・</a:t>
            </a:r>
            <a:r>
              <a:rPr lang="ja-JP" altLang="en-US" dirty="0" smtClean="0">
                <a:solidFill>
                  <a:srgbClr val="5F5F5F"/>
                </a:solidFill>
                <a:cs typeface="メイリオ"/>
              </a:rPr>
              <a:t>ハイパーバイザは信頼できないため</a:t>
            </a:r>
            <a:endParaRPr lang="en-US" altLang="ja-JP" dirty="0" smtClean="0">
              <a:solidFill>
                <a:srgbClr val="5F5F5F"/>
              </a:solidFill>
              <a:latin typeface="メイリオ"/>
              <a:ea typeface="メイリオ"/>
              <a:cs typeface="メイリオ"/>
            </a:endParaRPr>
          </a:p>
          <a:p>
            <a:r>
              <a:rPr lang="en-US" altLang="ja-JP" dirty="0" err="1" smtClean="0">
                <a:solidFill>
                  <a:srgbClr val="5F5F5F"/>
                </a:solidFill>
                <a:latin typeface="メイリオ"/>
                <a:ea typeface="メイリオ"/>
                <a:cs typeface="メイリオ"/>
              </a:rPr>
              <a:t>CloudVisor</a:t>
            </a:r>
            <a:r>
              <a:rPr lang="en-US" altLang="ja-JP" dirty="0" smtClean="0">
                <a:solidFill>
                  <a:srgbClr val="5F5F5F"/>
                </a:solidFill>
                <a:latin typeface="メイリオ"/>
                <a:ea typeface="メイリオ"/>
                <a:cs typeface="メイリオ"/>
              </a:rPr>
              <a:t> </a:t>
            </a:r>
            <a:r>
              <a:rPr lang="en-US" altLang="ja-JP" sz="2400" dirty="0" smtClean="0">
                <a:solidFill>
                  <a:srgbClr val="5F5F5F"/>
                </a:solidFill>
                <a:latin typeface="メイリオ"/>
                <a:ea typeface="メイリオ"/>
                <a:cs typeface="メイリオ"/>
              </a:rPr>
              <a:t>[Zhang et al.'11]</a:t>
            </a:r>
            <a:r>
              <a:rPr lang="en-US" altLang="ja-JP" dirty="0" smtClean="0">
                <a:solidFill>
                  <a:srgbClr val="5F5F5F"/>
                </a:solidFill>
                <a:latin typeface="メイリオ"/>
                <a:ea typeface="メイリオ"/>
                <a:cs typeface="メイリオ"/>
              </a:rPr>
              <a:t> </a:t>
            </a:r>
            <a:r>
              <a:rPr lang="ja-JP" altLang="en-US" dirty="0" smtClean="0">
                <a:solidFill>
                  <a:srgbClr val="5F5F5F"/>
                </a:solidFill>
                <a:latin typeface="メイリオ"/>
                <a:ea typeface="メイリオ"/>
                <a:cs typeface="メイリオ"/>
              </a:rPr>
              <a:t>のメモリ隔離技術を用いて保護</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ゲスト</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のメモリへのアクセスを制限</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EPT</a:t>
            </a:r>
            <a:r>
              <a:rPr lang="ja-JP" altLang="en-US" dirty="0" smtClean="0">
                <a:solidFill>
                  <a:srgbClr val="5F5F5F"/>
                </a:solidFill>
                <a:latin typeface="メイリオ"/>
                <a:ea typeface="メイリオ"/>
                <a:cs typeface="メイリオ"/>
              </a:rPr>
              <a:t>への登録をゲスト</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のメモリだけに制限</a:t>
            </a:r>
            <a:endParaRPr lang="en-US" altLang="ja-JP" dirty="0" smtClean="0">
              <a:solidFill>
                <a:srgbClr val="5F5F5F"/>
              </a:solidFill>
              <a:latin typeface="メイリオ"/>
              <a:ea typeface="メイリオ"/>
              <a:cs typeface="メイリオ"/>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13</a:t>
            </a:fld>
            <a:endParaRPr kumimoji="1" lang="ja-JP" altLang="en-US"/>
          </a:p>
        </p:txBody>
      </p:sp>
      <p:sp>
        <p:nvSpPr>
          <p:cNvPr id="23" name="正方形/長方形 22"/>
          <p:cNvSpPr/>
          <p:nvPr/>
        </p:nvSpPr>
        <p:spPr>
          <a:xfrm>
            <a:off x="1486649" y="4631307"/>
            <a:ext cx="1440000" cy="1373050"/>
          </a:xfrm>
          <a:prstGeom prst="rect">
            <a:avLst/>
          </a:prstGeom>
          <a:solidFill>
            <a:schemeClr val="bg1"/>
          </a:solidFill>
          <a:ln w="25400">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smtClean="0">
                <a:solidFill>
                  <a:srgbClr val="5F5F5F"/>
                </a:solidFill>
              </a:rPr>
              <a:t>ホスト</a:t>
            </a:r>
            <a:endParaRPr kumimoji="1" lang="en-US" altLang="ja-JP" sz="2000" dirty="0" smtClean="0">
              <a:solidFill>
                <a:srgbClr val="5F5F5F"/>
              </a:solidFill>
            </a:endParaRPr>
          </a:p>
          <a:p>
            <a:pPr algn="ctr"/>
            <a:r>
              <a:rPr kumimoji="1" lang="ja-JP" altLang="en-US" sz="2000" dirty="0" smtClean="0">
                <a:solidFill>
                  <a:srgbClr val="5F5F5F"/>
                </a:solidFill>
              </a:rPr>
              <a:t>管理</a:t>
            </a:r>
            <a:r>
              <a:rPr kumimoji="1" lang="en-US" altLang="ja-JP" sz="2000" dirty="0" smtClean="0">
                <a:solidFill>
                  <a:srgbClr val="5F5F5F"/>
                </a:solidFill>
              </a:rPr>
              <a:t>VM</a:t>
            </a:r>
            <a:endParaRPr kumimoji="1" lang="ja-JP" altLang="en-US" sz="2000" dirty="0">
              <a:solidFill>
                <a:srgbClr val="5F5F5F"/>
              </a:solidFill>
            </a:endParaRPr>
          </a:p>
        </p:txBody>
      </p:sp>
      <p:sp>
        <p:nvSpPr>
          <p:cNvPr id="25" name="正方形/長方形 24"/>
          <p:cNvSpPr/>
          <p:nvPr/>
        </p:nvSpPr>
        <p:spPr>
          <a:xfrm>
            <a:off x="1486649" y="6126163"/>
            <a:ext cx="6093662" cy="415606"/>
          </a:xfrm>
          <a:prstGeom prst="rect">
            <a:avLst/>
          </a:prstGeom>
          <a:solidFill>
            <a:srgbClr val="EB8627"/>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solidFill>
                  <a:srgbClr val="5F5F5F"/>
                </a:solidFill>
              </a:rPr>
              <a:t>ホスト・ハイパーバイザ</a:t>
            </a:r>
            <a:endParaRPr kumimoji="1" lang="ja-JP" altLang="en-US" sz="2000" dirty="0">
              <a:solidFill>
                <a:srgbClr val="5F5F5F"/>
              </a:solidFill>
            </a:endParaRPr>
          </a:p>
        </p:txBody>
      </p:sp>
      <p:sp>
        <p:nvSpPr>
          <p:cNvPr id="28" name="正方形/長方形 27"/>
          <p:cNvSpPr/>
          <p:nvPr/>
        </p:nvSpPr>
        <p:spPr>
          <a:xfrm>
            <a:off x="5736553" y="4631308"/>
            <a:ext cx="1843758" cy="1383998"/>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rPr>
              <a:t>ゲスト</a:t>
            </a:r>
            <a:r>
              <a:rPr kumimoji="1" lang="en-US" altLang="ja-JP" sz="2000" dirty="0" smtClean="0">
                <a:solidFill>
                  <a:srgbClr val="5F5F5F"/>
                </a:solidFill>
              </a:rPr>
              <a:t>VM</a:t>
            </a:r>
          </a:p>
          <a:p>
            <a:pPr algn="ctr"/>
            <a:endParaRPr lang="en-US" altLang="ja-JP" sz="2000" dirty="0">
              <a:solidFill>
                <a:srgbClr val="5F5F5F"/>
              </a:solidFill>
            </a:endParaRPr>
          </a:p>
          <a:p>
            <a:pPr algn="ctr"/>
            <a:endParaRPr kumimoji="1" lang="ja-JP" altLang="en-US" sz="2000" dirty="0">
              <a:solidFill>
                <a:srgbClr val="5F5F5F"/>
              </a:solidFill>
            </a:endParaRPr>
          </a:p>
        </p:txBody>
      </p:sp>
      <p:sp>
        <p:nvSpPr>
          <p:cNvPr id="31" name="正方形/長方形 30"/>
          <p:cNvSpPr/>
          <p:nvPr/>
        </p:nvSpPr>
        <p:spPr>
          <a:xfrm>
            <a:off x="3351004" y="4631307"/>
            <a:ext cx="1980000" cy="137305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rPr>
              <a:t>ゲスト・</a:t>
            </a:r>
            <a:endParaRPr kumimoji="1" lang="en-US" altLang="ja-JP" sz="2000" dirty="0" smtClean="0">
              <a:solidFill>
                <a:srgbClr val="5F5F5F"/>
              </a:solidFill>
            </a:endParaRPr>
          </a:p>
          <a:p>
            <a:pPr algn="ctr"/>
            <a:r>
              <a:rPr kumimoji="1" lang="ja-JP" altLang="en-US" sz="2000" dirty="0" smtClean="0">
                <a:solidFill>
                  <a:srgbClr val="5F5F5F"/>
                </a:solidFill>
              </a:rPr>
              <a:t>ハイパーバイザ</a:t>
            </a:r>
            <a:endParaRPr kumimoji="1" lang="en-US" altLang="ja-JP" sz="2000" dirty="0" smtClean="0">
              <a:solidFill>
                <a:srgbClr val="5F5F5F"/>
              </a:solidFill>
            </a:endParaRPr>
          </a:p>
          <a:p>
            <a:pPr algn="ctr"/>
            <a:endParaRPr lang="en-US" altLang="ja-JP" sz="2000" dirty="0">
              <a:solidFill>
                <a:srgbClr val="5F5F5F"/>
              </a:solidFill>
            </a:endParaRPr>
          </a:p>
          <a:p>
            <a:pPr algn="ctr"/>
            <a:endParaRPr kumimoji="1" lang="ja-JP" altLang="en-US" sz="2000" dirty="0">
              <a:solidFill>
                <a:srgbClr val="5F5F5F"/>
              </a:solidFill>
            </a:endParaRPr>
          </a:p>
        </p:txBody>
      </p:sp>
      <p:sp>
        <p:nvSpPr>
          <p:cNvPr id="41" name="角丸四角形 40"/>
          <p:cNvSpPr/>
          <p:nvPr/>
        </p:nvSpPr>
        <p:spPr>
          <a:xfrm>
            <a:off x="3056573" y="4543716"/>
            <a:ext cx="198907" cy="1486357"/>
          </a:xfrm>
          <a:prstGeom prst="roundRect">
            <a:avLst/>
          </a:prstGeom>
          <a:solidFill>
            <a:srgbClr val="829916"/>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endParaRPr>
          </a:p>
        </p:txBody>
      </p:sp>
      <p:sp>
        <p:nvSpPr>
          <p:cNvPr id="42" name="角丸四角形 41"/>
          <p:cNvSpPr/>
          <p:nvPr/>
        </p:nvSpPr>
        <p:spPr>
          <a:xfrm>
            <a:off x="5429536" y="4543716"/>
            <a:ext cx="198907" cy="1471590"/>
          </a:xfrm>
          <a:prstGeom prst="roundRect">
            <a:avLst/>
          </a:prstGeom>
          <a:solidFill>
            <a:srgbClr val="829916"/>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endParaRPr>
          </a:p>
        </p:txBody>
      </p:sp>
      <p:sp>
        <p:nvSpPr>
          <p:cNvPr id="16" name="正方形/長方形 15"/>
          <p:cNvSpPr/>
          <p:nvPr/>
        </p:nvSpPr>
        <p:spPr>
          <a:xfrm>
            <a:off x="3799381" y="5441508"/>
            <a:ext cx="994383" cy="482799"/>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smtClean="0">
                <a:solidFill>
                  <a:schemeClr val="bg1"/>
                </a:solidFill>
                <a:latin typeface="メイリオ"/>
                <a:ea typeface="メイリオ"/>
                <a:cs typeface="メイリオ"/>
              </a:rPr>
              <a:t>EPT</a:t>
            </a:r>
            <a:endParaRPr kumimoji="1" lang="ja-JP" altLang="en-US" sz="2000" dirty="0">
              <a:solidFill>
                <a:schemeClr val="bg1"/>
              </a:solidFill>
              <a:latin typeface="メイリオ"/>
              <a:ea typeface="メイリオ"/>
              <a:cs typeface="メイリオ"/>
            </a:endParaRPr>
          </a:p>
        </p:txBody>
      </p:sp>
      <p:sp>
        <p:nvSpPr>
          <p:cNvPr id="17" name="正方形/長方形 16"/>
          <p:cNvSpPr/>
          <p:nvPr/>
        </p:nvSpPr>
        <p:spPr>
          <a:xfrm>
            <a:off x="5977400" y="5289887"/>
            <a:ext cx="1442770" cy="587666"/>
          </a:xfrm>
          <a:prstGeom prst="rect">
            <a:avLst/>
          </a:prstGeom>
          <a:solidFill>
            <a:srgbClr val="327F9E"/>
          </a:solidFill>
          <a:ln>
            <a:solidFill>
              <a:srgbClr val="FFFFFF"/>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solidFill>
                  <a:schemeClr val="bg1"/>
                </a:solidFill>
                <a:latin typeface="メイリオ"/>
                <a:ea typeface="メイリオ"/>
                <a:cs typeface="メイリオ"/>
              </a:rPr>
              <a:t>ページ</a:t>
            </a:r>
            <a:endParaRPr lang="en-US" altLang="ja-JP" sz="2000" dirty="0">
              <a:solidFill>
                <a:schemeClr val="bg1"/>
              </a:solidFill>
              <a:latin typeface="メイリオ"/>
              <a:ea typeface="メイリオ"/>
              <a:cs typeface="メイリオ"/>
            </a:endParaRPr>
          </a:p>
          <a:p>
            <a:pPr algn="ctr"/>
            <a:r>
              <a:rPr lang="ja-JP" altLang="en-US" sz="2000" dirty="0">
                <a:solidFill>
                  <a:schemeClr val="bg1"/>
                </a:solidFill>
                <a:latin typeface="メイリオ"/>
                <a:ea typeface="メイリオ"/>
                <a:cs typeface="メイリオ"/>
              </a:rPr>
              <a:t>テーブル</a:t>
            </a:r>
            <a:endParaRPr lang="en-US" altLang="ja-JP" sz="2000" dirty="0">
              <a:solidFill>
                <a:schemeClr val="bg1"/>
              </a:solidFill>
              <a:latin typeface="メイリオ"/>
              <a:ea typeface="メイリオ"/>
              <a:cs typeface="メイリオ"/>
            </a:endParaRPr>
          </a:p>
        </p:txBody>
      </p:sp>
    </p:spTree>
    <p:extLst>
      <p:ext uri="{BB962C8B-B14F-4D97-AF65-F5344CB8AC3E}">
        <p14:creationId xmlns:p14="http://schemas.microsoft.com/office/powerpoint/2010/main" val="2897491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ディスク監視</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ja-JP" altLang="en-US" dirty="0" smtClean="0">
                <a:solidFill>
                  <a:srgbClr val="5F5F5F"/>
                </a:solidFill>
              </a:rPr>
              <a:t>仮想化システムと</a:t>
            </a:r>
            <a:r>
              <a:rPr kumimoji="1" lang="en-US" altLang="ja-JP" dirty="0" smtClean="0">
                <a:solidFill>
                  <a:srgbClr val="5F5F5F"/>
                </a:solidFill>
              </a:rPr>
              <a:t>IDS</a:t>
            </a:r>
            <a:r>
              <a:rPr kumimoji="1" lang="ja-JP" altLang="en-US" dirty="0" smtClean="0">
                <a:solidFill>
                  <a:srgbClr val="5F5F5F"/>
                </a:solidFill>
              </a:rPr>
              <a:t>は</a:t>
            </a:r>
            <a:r>
              <a:rPr lang="ja-JP" altLang="en-US" dirty="0" smtClean="0">
                <a:solidFill>
                  <a:srgbClr val="5F5F5F"/>
                </a:solidFill>
              </a:rPr>
              <a:t>ネットワークストレージ経由で</a:t>
            </a:r>
            <a:r>
              <a:rPr kumimoji="1" lang="ja-JP" altLang="en-US" dirty="0" smtClean="0">
                <a:solidFill>
                  <a:srgbClr val="5F5F5F"/>
                </a:solidFill>
              </a:rPr>
              <a:t>ゲスト</a:t>
            </a:r>
            <a:r>
              <a:rPr kumimoji="1" lang="en-US" altLang="ja-JP" dirty="0" smtClean="0">
                <a:solidFill>
                  <a:srgbClr val="5F5F5F"/>
                </a:solidFill>
              </a:rPr>
              <a:t>VM</a:t>
            </a:r>
            <a:r>
              <a:rPr kumimoji="1" lang="ja-JP" altLang="en-US" dirty="0" smtClean="0">
                <a:solidFill>
                  <a:srgbClr val="5F5F5F"/>
                </a:solidFill>
              </a:rPr>
              <a:t>のディスクイメージを共有</a:t>
            </a:r>
            <a:endParaRPr lang="en-US" altLang="ja-JP" dirty="0">
              <a:solidFill>
                <a:srgbClr val="5F5F5F"/>
              </a:solidFill>
            </a:endParaRPr>
          </a:p>
          <a:p>
            <a:pPr lvl="1"/>
            <a:r>
              <a:rPr kumimoji="1" lang="en-US" altLang="ja-JP" dirty="0" smtClean="0">
                <a:solidFill>
                  <a:srgbClr val="5F5F5F"/>
                </a:solidFill>
              </a:rPr>
              <a:t>IDS</a:t>
            </a:r>
            <a:r>
              <a:rPr kumimoji="1" lang="ja-JP" altLang="en-US" dirty="0" smtClean="0">
                <a:solidFill>
                  <a:srgbClr val="5F5F5F"/>
                </a:solidFill>
              </a:rPr>
              <a:t>はディスクイメージをマウントして</a:t>
            </a:r>
            <a:r>
              <a:rPr lang="ja-JP" altLang="en-US" dirty="0" smtClean="0">
                <a:solidFill>
                  <a:srgbClr val="5F5F5F"/>
                </a:solidFill>
              </a:rPr>
              <a:t>アクセス</a:t>
            </a:r>
            <a:endParaRPr lang="en-US" altLang="ja-JP" dirty="0" smtClean="0">
              <a:solidFill>
                <a:srgbClr val="5F5F5F"/>
              </a:solidFill>
            </a:endParaRPr>
          </a:p>
          <a:p>
            <a:pPr lvl="1"/>
            <a:r>
              <a:rPr kumimoji="1" lang="ja-JP" altLang="en-US" dirty="0" smtClean="0">
                <a:solidFill>
                  <a:srgbClr val="5F5F5F"/>
                </a:solidFill>
              </a:rPr>
              <a:t>ディスクイメージを暗号化することで保護</a:t>
            </a:r>
            <a:endParaRPr kumimoji="1" lang="en-US" altLang="ja-JP" dirty="0" smtClean="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14</a:t>
            </a:fld>
            <a:endParaRPr kumimoji="1" lang="ja-JP" altLang="en-US"/>
          </a:p>
        </p:txBody>
      </p:sp>
      <p:sp>
        <p:nvSpPr>
          <p:cNvPr id="7" name="正方形/長方形 6"/>
          <p:cNvSpPr/>
          <p:nvPr/>
        </p:nvSpPr>
        <p:spPr>
          <a:xfrm>
            <a:off x="2454668" y="5358597"/>
            <a:ext cx="3264364" cy="515233"/>
          </a:xfrm>
          <a:prstGeom prst="rect">
            <a:avLst/>
          </a:prstGeom>
          <a:solidFill>
            <a:srgbClr val="FFFFFF"/>
          </a:solidFill>
          <a:ln>
            <a:solidFill>
              <a:srgbClr val="333333"/>
            </a:solidFill>
          </a:ln>
          <a:effectLst/>
        </p:spPr>
        <p:style>
          <a:lnRef idx="2">
            <a:schemeClr val="dk1"/>
          </a:lnRef>
          <a:fillRef idx="1">
            <a:schemeClr val="lt1"/>
          </a:fillRef>
          <a:effectRef idx="0">
            <a:schemeClr val="dk1"/>
          </a:effectRef>
          <a:fontRef idx="minor">
            <a:schemeClr val="dk1"/>
          </a:fontRef>
        </p:style>
        <p:txBody>
          <a:bodyPr lIns="417634" tIns="208817" rIns="417634" bIns="208817" rtlCol="0" anchor="ctr"/>
          <a:lstStyle/>
          <a:p>
            <a:pPr algn="ctr"/>
            <a:endParaRPr lang="ja-JP" altLang="en-US" sz="11400" b="1" dirty="0">
              <a:solidFill>
                <a:srgbClr val="00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567825" y="5301360"/>
            <a:ext cx="3028686" cy="498251"/>
          </a:xfrm>
          <a:prstGeom prst="rect">
            <a:avLst/>
          </a:prstGeom>
          <a:noFill/>
          <a:ln>
            <a:noFill/>
          </a:ln>
          <a:effectLst/>
        </p:spPr>
        <p:txBody>
          <a:bodyPr wrap="none" lIns="417634" tIns="208817" rIns="417634" bIns="208817" rtlCol="0">
            <a:spAutoFit/>
          </a:bodyPr>
          <a:lstStyle/>
          <a:p>
            <a:pPr algn="ctr"/>
            <a:r>
              <a:rPr lang="ja-JP" altLang="en-US" sz="2000" dirty="0" smtClean="0">
                <a:solidFill>
                  <a:srgbClr val="5F5F5F"/>
                </a:solidFill>
                <a:latin typeface="メイリオ" panose="020B0604030504040204" pitchFamily="50" charset="-128"/>
                <a:ea typeface="メイリオ" panose="020B0604030504040204" pitchFamily="50" charset="-128"/>
              </a:rPr>
              <a:t>ゲスト・ハイパーバイザ</a:t>
            </a:r>
            <a:endParaRPr lang="ja-JP" altLang="en-US" sz="2000" dirty="0">
              <a:solidFill>
                <a:srgbClr val="5F5F5F"/>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2454668" y="4431290"/>
            <a:ext cx="1758277" cy="834012"/>
          </a:xfrm>
          <a:prstGeom prst="rect">
            <a:avLst/>
          </a:prstGeom>
          <a:solidFill>
            <a:srgbClr val="FFFFFF"/>
          </a:solidFill>
          <a:ln>
            <a:solidFill>
              <a:srgbClr val="333333"/>
            </a:solidFill>
          </a:ln>
          <a:effectLst/>
        </p:spPr>
        <p:style>
          <a:lnRef idx="2">
            <a:schemeClr val="dk1"/>
          </a:lnRef>
          <a:fillRef idx="1">
            <a:schemeClr val="lt1"/>
          </a:fillRef>
          <a:effectRef idx="0">
            <a:schemeClr val="dk1"/>
          </a:effectRef>
          <a:fontRef idx="minor">
            <a:schemeClr val="dk1"/>
          </a:fontRef>
        </p:style>
        <p:txBody>
          <a:bodyPr lIns="417634" tIns="208817" rIns="417634" bIns="208817" rtlCol="0" anchor="ctr"/>
          <a:lstStyle/>
          <a:p>
            <a:pPr algn="ctr"/>
            <a:endParaRPr lang="ja-JP" altLang="en-US" sz="11400" b="1" dirty="0">
              <a:solidFill>
                <a:srgbClr val="333333"/>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4260280" y="4414877"/>
            <a:ext cx="1465230" cy="856970"/>
          </a:xfrm>
          <a:prstGeom prst="rect">
            <a:avLst/>
          </a:prstGeom>
          <a:solidFill>
            <a:srgbClr val="FFFFFF"/>
          </a:solidFill>
          <a:ln>
            <a:solidFill>
              <a:srgbClr val="333333"/>
            </a:solidFill>
          </a:ln>
          <a:effectLst/>
        </p:spPr>
        <p:style>
          <a:lnRef idx="2">
            <a:schemeClr val="dk1"/>
          </a:lnRef>
          <a:fillRef idx="1">
            <a:schemeClr val="lt1"/>
          </a:fillRef>
          <a:effectRef idx="0">
            <a:schemeClr val="dk1"/>
          </a:effectRef>
          <a:fontRef idx="minor">
            <a:schemeClr val="dk1"/>
          </a:fontRef>
        </p:style>
        <p:txBody>
          <a:bodyPr lIns="417634" tIns="208817" rIns="417634" bIns="208817" rtlCol="0" anchor="ctr"/>
          <a:lstStyle/>
          <a:p>
            <a:pPr algn="ctr"/>
            <a:endParaRPr lang="ja-JP" altLang="en-US" sz="11400" b="1" dirty="0">
              <a:solidFill>
                <a:srgbClr val="333333"/>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141572" y="4386959"/>
            <a:ext cx="1666101" cy="1037266"/>
          </a:xfrm>
          <a:prstGeom prst="rect">
            <a:avLst/>
          </a:prstGeom>
          <a:noFill/>
          <a:effectLst/>
        </p:spPr>
        <p:txBody>
          <a:bodyPr wrap="square" lIns="417634" tIns="208817" rIns="417634" bIns="208817" rtlCol="0">
            <a:spAutoFit/>
          </a:bodyPr>
          <a:lstStyle/>
          <a:p>
            <a:pPr algn="ctr"/>
            <a:r>
              <a:rPr lang="ja-JP" altLang="en-US" sz="2000" dirty="0" smtClean="0">
                <a:solidFill>
                  <a:srgbClr val="5F5F5F"/>
                </a:solidFill>
                <a:latin typeface="メイリオ" panose="020B0604030504040204" pitchFamily="50" charset="-128"/>
                <a:ea typeface="メイリオ" panose="020B0604030504040204" pitchFamily="50" charset="-128"/>
              </a:rPr>
              <a:t>ゲスト</a:t>
            </a:r>
            <a:r>
              <a:rPr lang="en-US" altLang="ja-JP" sz="2000" dirty="0" smtClean="0">
                <a:solidFill>
                  <a:srgbClr val="5F5F5F"/>
                </a:solidFill>
                <a:latin typeface="メイリオ" panose="020B0604030504040204" pitchFamily="50" charset="-128"/>
                <a:ea typeface="メイリオ" panose="020B0604030504040204" pitchFamily="50" charset="-128"/>
              </a:rPr>
              <a:t>VM</a:t>
            </a:r>
            <a:endParaRPr lang="ja-JP" altLang="en-US" sz="2000" dirty="0">
              <a:solidFill>
                <a:srgbClr val="5F5F5F"/>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6064982" y="4249365"/>
            <a:ext cx="2004960" cy="1737518"/>
          </a:xfrm>
          <a:prstGeom prst="rect">
            <a:avLst/>
          </a:prstGeom>
          <a:noFill/>
          <a:ln>
            <a:solidFill>
              <a:srgbClr val="EB8627"/>
            </a:solidFill>
            <a:prstDash val="dash"/>
          </a:ln>
          <a:effectLst/>
        </p:spPr>
        <p:style>
          <a:lnRef idx="2">
            <a:schemeClr val="dk1"/>
          </a:lnRef>
          <a:fillRef idx="1">
            <a:schemeClr val="lt1"/>
          </a:fillRef>
          <a:effectRef idx="0">
            <a:schemeClr val="dk1"/>
          </a:effectRef>
          <a:fontRef idx="minor">
            <a:schemeClr val="dk1"/>
          </a:fontRef>
        </p:style>
        <p:txBody>
          <a:bodyPr lIns="417634" tIns="208817" rIns="417634" bIns="208817" rtlCol="0" anchor="ctr"/>
          <a:lstStyle/>
          <a:p>
            <a:pPr algn="ctr"/>
            <a:endParaRPr lang="ja-JP" altLang="en-US" sz="11400" b="1" dirty="0">
              <a:solidFill>
                <a:srgbClr val="333333"/>
              </a:solidFill>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210186" y="4250979"/>
            <a:ext cx="1717047" cy="498251"/>
          </a:xfrm>
          <a:prstGeom prst="rect">
            <a:avLst/>
          </a:prstGeom>
          <a:noFill/>
          <a:effectLst/>
        </p:spPr>
        <p:txBody>
          <a:bodyPr wrap="none" lIns="417634" tIns="208817" rIns="417634" bIns="208817" rtlCol="0">
            <a:spAutoFit/>
          </a:bodyPr>
          <a:lstStyle/>
          <a:p>
            <a:pPr algn="ctr"/>
            <a:r>
              <a:rPr lang="ja-JP" altLang="en-US" sz="2000" dirty="0" smtClean="0">
                <a:solidFill>
                  <a:srgbClr val="333333"/>
                </a:solidFill>
                <a:latin typeface="メイリオ" panose="020B0604030504040204" pitchFamily="50" charset="-128"/>
                <a:ea typeface="メイリオ" panose="020B0604030504040204" pitchFamily="50" charset="-128"/>
              </a:rPr>
              <a:t>ホスト管理</a:t>
            </a:r>
            <a:r>
              <a:rPr lang="en-US" altLang="ja-JP" sz="2000" dirty="0" smtClean="0">
                <a:solidFill>
                  <a:srgbClr val="333333"/>
                </a:solidFill>
                <a:latin typeface="メイリオ" panose="020B0604030504040204" pitchFamily="50" charset="-128"/>
                <a:ea typeface="メイリオ" panose="020B0604030504040204" pitchFamily="50" charset="-128"/>
              </a:rPr>
              <a:t>VM</a:t>
            </a:r>
            <a:endParaRPr lang="ja-JP" altLang="en-US" sz="2000" dirty="0">
              <a:solidFill>
                <a:srgbClr val="333333"/>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6681769" y="5134978"/>
            <a:ext cx="808227" cy="602884"/>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lIns="417634" tIns="208817" rIns="417634" bIns="208817" rtlCol="0">
            <a:spAutoFit/>
          </a:bodyPr>
          <a:lstStyle/>
          <a:p>
            <a:pPr algn="ctr"/>
            <a:r>
              <a:rPr lang="en-US" altLang="ja-JP" sz="2000" dirty="0">
                <a:solidFill>
                  <a:srgbClr val="FFFFFF"/>
                </a:solidFill>
                <a:latin typeface="メイリオ" panose="020B0604030504040204" pitchFamily="50" charset="-128"/>
                <a:ea typeface="メイリオ" panose="020B0604030504040204" pitchFamily="50" charset="-128"/>
              </a:rPr>
              <a:t>IDS</a:t>
            </a:r>
            <a:endParaRPr lang="ja-JP" altLang="en-US" sz="2000" dirty="0">
              <a:solidFill>
                <a:srgbClr val="FFFFFF"/>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800294" y="6126163"/>
            <a:ext cx="7269648" cy="537273"/>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lIns="417634" tIns="208817" rIns="417634" bIns="208817" rtlCol="0" anchor="ctr"/>
          <a:lstStyle/>
          <a:p>
            <a:pPr algn="ctr"/>
            <a:r>
              <a:rPr lang="ja-JP" altLang="en-US" sz="2000" dirty="0" smtClean="0">
                <a:solidFill>
                  <a:srgbClr val="5F5F5F"/>
                </a:solidFill>
                <a:latin typeface="メイリオ" panose="020B0604030504040204" pitchFamily="50" charset="-128"/>
                <a:ea typeface="メイリオ" panose="020B0604030504040204" pitchFamily="50" charset="-128"/>
              </a:rPr>
              <a:t>ホスト・ハイパーバイザ</a:t>
            </a:r>
            <a:endParaRPr lang="ja-JP" altLang="en-US" sz="2000" dirty="0">
              <a:solidFill>
                <a:srgbClr val="5F5F5F"/>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826628" y="4250979"/>
            <a:ext cx="5062267" cy="1735904"/>
          </a:xfrm>
          <a:prstGeom prst="rect">
            <a:avLst/>
          </a:prstGeom>
          <a:noFill/>
          <a:ln w="25400">
            <a:solidFill>
              <a:srgbClr val="327F9E"/>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834303" y="4330869"/>
            <a:ext cx="1242444" cy="663172"/>
          </a:xfrm>
          <a:prstGeom prst="rect">
            <a:avLst/>
          </a:prstGeom>
          <a:noFill/>
          <a:effectLst/>
        </p:spPr>
        <p:txBody>
          <a:bodyPr wrap="none" lIns="417634" tIns="208817" rIns="417634" bIns="208817" rtlCol="0">
            <a:spAutoFit/>
          </a:bodyPr>
          <a:lstStyle/>
          <a:p>
            <a:pPr algn="ctr"/>
            <a:r>
              <a:rPr lang="ja-JP" altLang="en-US" sz="2000" dirty="0" smtClean="0">
                <a:solidFill>
                  <a:srgbClr val="333333"/>
                </a:solidFill>
                <a:latin typeface="メイリオ" panose="020B0604030504040204" pitchFamily="50" charset="-128"/>
                <a:ea typeface="メイリオ" panose="020B0604030504040204" pitchFamily="50" charset="-128"/>
              </a:rPr>
              <a:t>ホスト</a:t>
            </a:r>
            <a:r>
              <a:rPr lang="en-US" altLang="ja-JP" sz="2000" dirty="0" smtClean="0">
                <a:solidFill>
                  <a:srgbClr val="333333"/>
                </a:solidFill>
                <a:latin typeface="メイリオ" panose="020B0604030504040204" pitchFamily="50" charset="-128"/>
                <a:ea typeface="メイリオ" panose="020B0604030504040204" pitchFamily="50" charset="-128"/>
              </a:rPr>
              <a:t>VM</a:t>
            </a:r>
          </a:p>
        </p:txBody>
      </p:sp>
      <p:sp>
        <p:nvSpPr>
          <p:cNvPr id="20" name="テキスト ボックス 19"/>
          <p:cNvSpPr txBox="1"/>
          <p:nvPr/>
        </p:nvSpPr>
        <p:spPr>
          <a:xfrm>
            <a:off x="2454668" y="4334699"/>
            <a:ext cx="1744488" cy="1037266"/>
          </a:xfrm>
          <a:prstGeom prst="rect">
            <a:avLst/>
          </a:prstGeom>
          <a:noFill/>
          <a:effectLst/>
        </p:spPr>
        <p:txBody>
          <a:bodyPr wrap="none" lIns="417634" tIns="208817" rIns="417634" bIns="208817" rtlCol="0">
            <a:spAutoFit/>
          </a:bodyPr>
          <a:lstStyle/>
          <a:p>
            <a:pPr algn="ctr"/>
            <a:r>
              <a:rPr lang="ja-JP" altLang="en-US" sz="2000" dirty="0" smtClean="0">
                <a:solidFill>
                  <a:srgbClr val="5F5F5F"/>
                </a:solidFill>
                <a:latin typeface="メイリオ" panose="020B0604030504040204" pitchFamily="50" charset="-128"/>
                <a:ea typeface="メイリオ" panose="020B0604030504040204" pitchFamily="50" charset="-128"/>
              </a:rPr>
              <a:t>ゲスト</a:t>
            </a:r>
            <a:endParaRPr lang="en-US" altLang="ja-JP" sz="2000" dirty="0" smtClean="0">
              <a:solidFill>
                <a:srgbClr val="5F5F5F"/>
              </a:solidFill>
              <a:latin typeface="メイリオ" panose="020B0604030504040204" pitchFamily="50" charset="-128"/>
              <a:ea typeface="メイリオ" panose="020B0604030504040204" pitchFamily="50" charset="-128"/>
            </a:endParaRPr>
          </a:p>
          <a:p>
            <a:pPr algn="ctr"/>
            <a:r>
              <a:rPr lang="ja-JP" altLang="en-US" sz="2000" dirty="0" smtClean="0">
                <a:solidFill>
                  <a:srgbClr val="5F5F5F"/>
                </a:solidFill>
                <a:latin typeface="メイリオ" panose="020B0604030504040204" pitchFamily="50" charset="-128"/>
                <a:ea typeface="メイリオ" panose="020B0604030504040204" pitchFamily="50" charset="-128"/>
              </a:rPr>
              <a:t>管理</a:t>
            </a:r>
            <a:r>
              <a:rPr lang="en-US" altLang="ja-JP" sz="2000" dirty="0" smtClean="0">
                <a:solidFill>
                  <a:srgbClr val="5F5F5F"/>
                </a:solidFill>
                <a:latin typeface="メイリオ" panose="020B0604030504040204" pitchFamily="50" charset="-128"/>
                <a:ea typeface="メイリオ" panose="020B0604030504040204" pitchFamily="50" charset="-128"/>
              </a:rPr>
              <a:t>VM</a:t>
            </a:r>
            <a:endParaRPr lang="ja-JP" altLang="en-US" sz="2000" dirty="0">
              <a:solidFill>
                <a:srgbClr val="5F5F5F"/>
              </a:solidFill>
              <a:latin typeface="メイリオ" panose="020B0604030504040204" pitchFamily="50" charset="-128"/>
              <a:ea typeface="メイリオ" panose="020B0604030504040204" pitchFamily="50" charset="-128"/>
            </a:endParaRPr>
          </a:p>
        </p:txBody>
      </p:sp>
      <p:sp>
        <p:nvSpPr>
          <p:cNvPr id="21" name="円柱 20"/>
          <p:cNvSpPr/>
          <p:nvPr/>
        </p:nvSpPr>
        <p:spPr>
          <a:xfrm>
            <a:off x="4778146" y="3626618"/>
            <a:ext cx="556507" cy="540221"/>
          </a:xfrm>
          <a:prstGeom prst="can">
            <a:avLst>
              <a:gd name="adj" fmla="val 50000"/>
            </a:avLst>
          </a:prstGeom>
          <a:noFill/>
          <a:ln w="25400">
            <a:solidFill>
              <a:srgbClr val="3333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 name="直線矢印コネクタ 21"/>
          <p:cNvCxnSpPr>
            <a:stCxn id="9" idx="0"/>
            <a:endCxn id="21" idx="2"/>
          </p:cNvCxnSpPr>
          <p:nvPr/>
        </p:nvCxnSpPr>
        <p:spPr>
          <a:xfrm flipV="1">
            <a:off x="3333807" y="3896729"/>
            <a:ext cx="1444339" cy="534561"/>
          </a:xfrm>
          <a:prstGeom prst="straightConnector1">
            <a:avLst/>
          </a:prstGeom>
          <a:ln w="38100">
            <a:solidFill>
              <a:srgbClr val="327F9E"/>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3" name="直線矢印コネクタ 22"/>
          <p:cNvCxnSpPr>
            <a:stCxn id="12" idx="0"/>
            <a:endCxn id="21" idx="4"/>
          </p:cNvCxnSpPr>
          <p:nvPr/>
        </p:nvCxnSpPr>
        <p:spPr>
          <a:xfrm flipH="1" flipV="1">
            <a:off x="5334653" y="3896729"/>
            <a:ext cx="1732809" cy="352636"/>
          </a:xfrm>
          <a:prstGeom prst="straightConnector1">
            <a:avLst/>
          </a:prstGeom>
          <a:ln w="38100">
            <a:solidFill>
              <a:srgbClr val="EF6C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5078878" y="3310371"/>
            <a:ext cx="2125827" cy="729489"/>
          </a:xfrm>
          <a:prstGeom prst="rect">
            <a:avLst/>
          </a:prstGeom>
          <a:noFill/>
        </p:spPr>
        <p:txBody>
          <a:bodyPr wrap="none" lIns="417634" tIns="208817" rIns="417634" bIns="208817" rtlCol="0">
            <a:spAutoFit/>
          </a:bodyPr>
          <a:lstStyle/>
          <a:p>
            <a:pPr algn="ctr"/>
            <a:r>
              <a:rPr lang="ja-JP" altLang="en-US" sz="2000" dirty="0" smtClean="0">
                <a:solidFill>
                  <a:srgbClr val="5F5F5F"/>
                </a:solidFill>
                <a:latin typeface="メイリオ" panose="020B0604030504040204" pitchFamily="50" charset="-128"/>
                <a:ea typeface="メイリオ" panose="020B0604030504040204" pitchFamily="50" charset="-128"/>
              </a:rPr>
              <a:t>ストレージ</a:t>
            </a:r>
            <a:endParaRPr lang="en-US" altLang="ja-JP" sz="2000" dirty="0" smtClean="0">
              <a:solidFill>
                <a:srgbClr val="5F5F5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485186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ネットワーク監視</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ja-JP" altLang="en-US" dirty="0" smtClean="0">
                <a:solidFill>
                  <a:srgbClr val="5F5F5F"/>
                </a:solidFill>
              </a:rPr>
              <a:t>ゲスト</a:t>
            </a:r>
            <a:r>
              <a:rPr kumimoji="1" lang="en-US" altLang="ja-JP" dirty="0" smtClean="0">
                <a:solidFill>
                  <a:srgbClr val="5F5F5F"/>
                </a:solidFill>
              </a:rPr>
              <a:t>VM</a:t>
            </a:r>
            <a:r>
              <a:rPr kumimoji="1" lang="ja-JP" altLang="en-US" dirty="0" smtClean="0">
                <a:solidFill>
                  <a:srgbClr val="5F5F5F"/>
                </a:solidFill>
              </a:rPr>
              <a:t>が動作しているホスト</a:t>
            </a:r>
            <a:r>
              <a:rPr kumimoji="1" lang="en-US" altLang="ja-JP" dirty="0" smtClean="0">
                <a:solidFill>
                  <a:srgbClr val="5F5F5F"/>
                </a:solidFill>
              </a:rPr>
              <a:t>VM</a:t>
            </a:r>
            <a:r>
              <a:rPr kumimoji="1" lang="ja-JP" altLang="en-US" dirty="0" smtClean="0">
                <a:solidFill>
                  <a:srgbClr val="5F5F5F"/>
                </a:solidFill>
              </a:rPr>
              <a:t>の仮想</a:t>
            </a:r>
            <a:r>
              <a:rPr kumimoji="1" lang="en-US" altLang="ja-JP" dirty="0" smtClean="0">
                <a:solidFill>
                  <a:srgbClr val="5F5F5F"/>
                </a:solidFill>
              </a:rPr>
              <a:t>NIC</a:t>
            </a:r>
            <a:r>
              <a:rPr kumimoji="1" lang="ja-JP" altLang="en-US" dirty="0" smtClean="0">
                <a:solidFill>
                  <a:srgbClr val="5F5F5F"/>
                </a:solidFill>
              </a:rPr>
              <a:t>からパケットを取得</a:t>
            </a:r>
            <a:endParaRPr kumimoji="1" lang="en-US" altLang="ja-JP" dirty="0" smtClean="0">
              <a:solidFill>
                <a:srgbClr val="5F5F5F"/>
              </a:solidFill>
            </a:endParaRPr>
          </a:p>
          <a:p>
            <a:pPr lvl="1"/>
            <a:r>
              <a:rPr lang="ja-JP" altLang="en-US" dirty="0" smtClean="0">
                <a:solidFill>
                  <a:srgbClr val="5F5F5F"/>
                </a:solidFill>
              </a:rPr>
              <a:t>ホスト</a:t>
            </a:r>
            <a:r>
              <a:rPr lang="en-US" altLang="ja-JP" dirty="0" smtClean="0">
                <a:solidFill>
                  <a:srgbClr val="5F5F5F"/>
                </a:solidFill>
              </a:rPr>
              <a:t>VM</a:t>
            </a:r>
            <a:r>
              <a:rPr lang="ja-JP" altLang="en-US" dirty="0" smtClean="0">
                <a:solidFill>
                  <a:srgbClr val="5F5F5F"/>
                </a:solidFill>
              </a:rPr>
              <a:t>の仮想</a:t>
            </a:r>
            <a:r>
              <a:rPr lang="en-US" altLang="ja-JP" dirty="0" smtClean="0">
                <a:solidFill>
                  <a:srgbClr val="5F5F5F"/>
                </a:solidFill>
              </a:rPr>
              <a:t>NIC</a:t>
            </a:r>
            <a:r>
              <a:rPr lang="ja-JP" altLang="en-US" dirty="0" smtClean="0">
                <a:solidFill>
                  <a:srgbClr val="5F5F5F"/>
                </a:solidFill>
              </a:rPr>
              <a:t>は監視対象ゲスト</a:t>
            </a:r>
            <a:r>
              <a:rPr lang="en-US" altLang="ja-JP" dirty="0" smtClean="0">
                <a:solidFill>
                  <a:srgbClr val="5F5F5F"/>
                </a:solidFill>
              </a:rPr>
              <a:t>VM</a:t>
            </a:r>
            <a:r>
              <a:rPr lang="ja-JP" altLang="en-US" dirty="0" smtClean="0">
                <a:solidFill>
                  <a:srgbClr val="5F5F5F"/>
                </a:solidFill>
              </a:rPr>
              <a:t>を含むすべてのパケットを処理</a:t>
            </a:r>
            <a:endParaRPr lang="en-US" altLang="ja-JP" dirty="0" smtClean="0">
              <a:solidFill>
                <a:srgbClr val="5F5F5F"/>
              </a:solidFill>
            </a:endParaRPr>
          </a:p>
          <a:p>
            <a:pPr lvl="1"/>
            <a:r>
              <a:rPr kumimoji="1" lang="en-US" altLang="ja-JP" dirty="0" smtClean="0">
                <a:solidFill>
                  <a:srgbClr val="5F5F5F"/>
                </a:solidFill>
              </a:rPr>
              <a:t>IP</a:t>
            </a:r>
            <a:r>
              <a:rPr kumimoji="1" lang="ja-JP" altLang="en-US" dirty="0" smtClean="0">
                <a:solidFill>
                  <a:srgbClr val="5F5F5F"/>
                </a:solidFill>
              </a:rPr>
              <a:t>アドレス等でフィルタリングすることで</a:t>
            </a:r>
            <a:r>
              <a:rPr lang="ja-JP" altLang="en-US" dirty="0" smtClean="0">
                <a:solidFill>
                  <a:srgbClr val="5F5F5F"/>
                </a:solidFill>
              </a:rPr>
              <a:t>監視対象ゲスト</a:t>
            </a:r>
            <a:r>
              <a:rPr lang="en-US" altLang="ja-JP" dirty="0" smtClean="0">
                <a:solidFill>
                  <a:srgbClr val="5F5F5F"/>
                </a:solidFill>
              </a:rPr>
              <a:t>VM</a:t>
            </a:r>
            <a:r>
              <a:rPr lang="ja-JP" altLang="en-US" dirty="0" smtClean="0">
                <a:solidFill>
                  <a:srgbClr val="5F5F5F"/>
                </a:solidFill>
              </a:rPr>
              <a:t>のパケットのみを抽出</a:t>
            </a:r>
            <a:endParaRPr kumimoji="1" lang="en-US" altLang="ja-JP" dirty="0" smtClean="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15</a:t>
            </a:fld>
            <a:endParaRPr kumimoji="1" lang="ja-JP" altLang="en-US"/>
          </a:p>
        </p:txBody>
      </p:sp>
      <p:sp>
        <p:nvSpPr>
          <p:cNvPr id="15" name="正方形/長方形 14"/>
          <p:cNvSpPr/>
          <p:nvPr/>
        </p:nvSpPr>
        <p:spPr>
          <a:xfrm>
            <a:off x="6910690" y="4358182"/>
            <a:ext cx="1631679" cy="2046814"/>
          </a:xfrm>
          <a:prstGeom prst="rect">
            <a:avLst/>
          </a:prstGeom>
          <a:noFill/>
          <a:ln w="25400">
            <a:solidFill>
              <a:srgbClr val="EB8627"/>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18" name="テキスト ボックス 17"/>
          <p:cNvSpPr txBox="1"/>
          <p:nvPr/>
        </p:nvSpPr>
        <p:spPr>
          <a:xfrm>
            <a:off x="7242134" y="4434825"/>
            <a:ext cx="1085729"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a:t>
            </a:r>
            <a:endParaRPr kumimoji="1" lang="en-US" altLang="ja-JP" sz="2000" dirty="0" smtClean="0">
              <a:solidFill>
                <a:srgbClr val="5F5F5F"/>
              </a:solidFill>
              <a:latin typeface="メイリオ"/>
              <a:ea typeface="メイリオ"/>
              <a:cs typeface="メイリオ"/>
            </a:endParaRPr>
          </a:p>
          <a:p>
            <a:r>
              <a:rPr kumimoji="1" lang="ja-JP" altLang="en-US" sz="2000" dirty="0" smtClean="0">
                <a:solidFill>
                  <a:srgbClr val="5F5F5F"/>
                </a:solidFill>
                <a:latin typeface="メイリオ"/>
                <a:ea typeface="メイリオ"/>
                <a:cs typeface="メイリオ"/>
              </a:rPr>
              <a:t>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19" name="正方形/長方形 18"/>
          <p:cNvSpPr/>
          <p:nvPr/>
        </p:nvSpPr>
        <p:spPr>
          <a:xfrm>
            <a:off x="678752" y="4358182"/>
            <a:ext cx="6047408" cy="2046814"/>
          </a:xfrm>
          <a:prstGeom prst="rect">
            <a:avLst/>
          </a:prstGeom>
          <a:noFill/>
          <a:ln w="25400">
            <a:solidFill>
              <a:srgbClr val="327F9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0" name="正方形/長方形 19"/>
          <p:cNvSpPr/>
          <p:nvPr/>
        </p:nvSpPr>
        <p:spPr>
          <a:xfrm>
            <a:off x="3586111" y="4548290"/>
            <a:ext cx="1345629" cy="121304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ゲスト</a:t>
            </a:r>
            <a:endParaRPr kumimoji="1" lang="en-US" altLang="ja-JP" sz="2000" dirty="0" smtClean="0">
              <a:solidFill>
                <a:srgbClr val="5F5F5F"/>
              </a:solidFill>
              <a:latin typeface="メイリオ"/>
              <a:ea typeface="メイリオ"/>
              <a:cs typeface="メイリオ"/>
            </a:endParaRPr>
          </a:p>
          <a:p>
            <a:pPr algn="ctr"/>
            <a:r>
              <a:rPr kumimoji="1" lang="en-US" altLang="ja-JP" sz="2000" dirty="0" smtClean="0">
                <a:solidFill>
                  <a:srgbClr val="5F5F5F"/>
                </a:solidFill>
                <a:latin typeface="メイリオ"/>
                <a:ea typeface="メイリオ"/>
                <a:cs typeface="メイリオ"/>
              </a:rPr>
              <a:t>VM</a:t>
            </a:r>
          </a:p>
          <a:p>
            <a:pPr algn="ctr"/>
            <a:endParaRPr kumimoji="1" lang="ja-JP" altLang="en-US" sz="2000" dirty="0">
              <a:solidFill>
                <a:srgbClr val="5F5F5F"/>
              </a:solidFill>
              <a:latin typeface="メイリオ"/>
              <a:ea typeface="メイリオ"/>
              <a:cs typeface="メイリオ"/>
            </a:endParaRPr>
          </a:p>
        </p:txBody>
      </p:sp>
      <p:sp>
        <p:nvSpPr>
          <p:cNvPr id="24" name="テキスト ボックス 23"/>
          <p:cNvSpPr txBox="1"/>
          <p:nvPr/>
        </p:nvSpPr>
        <p:spPr>
          <a:xfrm>
            <a:off x="904322" y="4503095"/>
            <a:ext cx="954107" cy="707886"/>
          </a:xfrm>
          <a:prstGeom prst="rect">
            <a:avLst/>
          </a:prstGeom>
          <a:noFill/>
          <a:effectLst/>
        </p:spPr>
        <p:txBody>
          <a:bodyPr wrap="none" rtlCol="0">
            <a:spAutoFit/>
          </a:bodyPr>
          <a:lstStyle/>
          <a:p>
            <a:pPr algn="ctr"/>
            <a:r>
              <a:rPr kumimoji="1" lang="ja-JP" altLang="en-US" sz="2000" dirty="0" smtClean="0">
                <a:solidFill>
                  <a:srgbClr val="5F5F5F"/>
                </a:solidFill>
                <a:latin typeface="メイリオ"/>
                <a:ea typeface="メイリオ"/>
                <a:cs typeface="メイリオ"/>
              </a:rPr>
              <a:t>ホスト</a:t>
            </a:r>
            <a:endParaRPr kumimoji="1" lang="en-US" altLang="ja-JP" sz="2000" dirty="0" smtClean="0">
              <a:solidFill>
                <a:srgbClr val="5F5F5F"/>
              </a:solidFill>
              <a:latin typeface="メイリオ"/>
              <a:ea typeface="メイリオ"/>
              <a:cs typeface="メイリオ"/>
            </a:endParaRPr>
          </a:p>
          <a:p>
            <a:pPr algn="ct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5" name="正方形/長方形 4"/>
          <p:cNvSpPr/>
          <p:nvPr/>
        </p:nvSpPr>
        <p:spPr>
          <a:xfrm>
            <a:off x="7120213" y="5562146"/>
            <a:ext cx="1207650" cy="398377"/>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bg1"/>
                </a:solidFill>
              </a:rPr>
              <a:t>仮想</a:t>
            </a:r>
            <a:r>
              <a:rPr lang="en-US" altLang="ja-JP" dirty="0" smtClean="0">
                <a:solidFill>
                  <a:schemeClr val="bg1"/>
                </a:solidFill>
              </a:rPr>
              <a:t>NIC</a:t>
            </a:r>
          </a:p>
        </p:txBody>
      </p:sp>
      <p:sp>
        <p:nvSpPr>
          <p:cNvPr id="26" name="正方形/長方形 25"/>
          <p:cNvSpPr/>
          <p:nvPr/>
        </p:nvSpPr>
        <p:spPr>
          <a:xfrm>
            <a:off x="5104078" y="4548290"/>
            <a:ext cx="1466981" cy="1213047"/>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ゲスト</a:t>
            </a:r>
            <a:endParaRPr kumimoji="1" lang="en-US" altLang="ja-JP" sz="2000" dirty="0" smtClean="0">
              <a:solidFill>
                <a:srgbClr val="5F5F5F"/>
              </a:solidFill>
              <a:latin typeface="メイリオ"/>
              <a:ea typeface="メイリオ"/>
              <a:cs typeface="メイリオ"/>
            </a:endParaRPr>
          </a:p>
          <a:p>
            <a:pPr algn="ctr"/>
            <a:r>
              <a:rPr kumimoji="1" lang="ja-JP" altLang="en-US" sz="2000" dirty="0" smtClean="0">
                <a:solidFill>
                  <a:srgbClr val="5F5F5F"/>
                </a:solidFill>
                <a:latin typeface="メイリオ"/>
                <a:ea typeface="メイリオ"/>
                <a:cs typeface="メイリオ"/>
              </a:rPr>
              <a:t>管理</a:t>
            </a:r>
            <a:r>
              <a:rPr kumimoji="1" lang="en-US" altLang="ja-JP" sz="2000" dirty="0" smtClean="0">
                <a:solidFill>
                  <a:srgbClr val="5F5F5F"/>
                </a:solidFill>
                <a:latin typeface="メイリオ"/>
                <a:ea typeface="メイリオ"/>
                <a:cs typeface="メイリオ"/>
              </a:rPr>
              <a:t>VM</a:t>
            </a:r>
          </a:p>
          <a:p>
            <a:pPr algn="ctr"/>
            <a:endParaRPr kumimoji="1" lang="ja-JP" altLang="en-US" sz="2000" dirty="0">
              <a:solidFill>
                <a:srgbClr val="5F5F5F"/>
              </a:solidFill>
              <a:latin typeface="メイリオ"/>
              <a:ea typeface="メイリオ"/>
              <a:cs typeface="メイリオ"/>
            </a:endParaRPr>
          </a:p>
        </p:txBody>
      </p:sp>
      <p:sp>
        <p:nvSpPr>
          <p:cNvPr id="27" name="正方形/長方形 26"/>
          <p:cNvSpPr/>
          <p:nvPr/>
        </p:nvSpPr>
        <p:spPr>
          <a:xfrm>
            <a:off x="5250196" y="5293746"/>
            <a:ext cx="1207650" cy="398377"/>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bg1"/>
                </a:solidFill>
              </a:rPr>
              <a:t>仮想</a:t>
            </a:r>
            <a:r>
              <a:rPr lang="en-US" altLang="ja-JP" dirty="0" smtClean="0">
                <a:solidFill>
                  <a:schemeClr val="bg1"/>
                </a:solidFill>
              </a:rPr>
              <a:t>NIC</a:t>
            </a:r>
          </a:p>
        </p:txBody>
      </p:sp>
      <p:sp>
        <p:nvSpPr>
          <p:cNvPr id="28" name="正方形/長方形 27"/>
          <p:cNvSpPr/>
          <p:nvPr/>
        </p:nvSpPr>
        <p:spPr>
          <a:xfrm>
            <a:off x="2129210" y="4548292"/>
            <a:ext cx="1345629" cy="121304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ゲスト</a:t>
            </a:r>
            <a:endParaRPr kumimoji="1" lang="en-US" altLang="ja-JP" sz="2000" dirty="0" smtClean="0">
              <a:solidFill>
                <a:srgbClr val="5F5F5F"/>
              </a:solidFill>
              <a:latin typeface="メイリオ"/>
              <a:ea typeface="メイリオ"/>
              <a:cs typeface="メイリオ"/>
            </a:endParaRPr>
          </a:p>
          <a:p>
            <a:pPr algn="ctr"/>
            <a:r>
              <a:rPr kumimoji="1" lang="en-US" altLang="ja-JP" sz="2000" dirty="0" smtClean="0">
                <a:solidFill>
                  <a:srgbClr val="5F5F5F"/>
                </a:solidFill>
                <a:latin typeface="メイリオ"/>
                <a:ea typeface="メイリオ"/>
                <a:cs typeface="メイリオ"/>
              </a:rPr>
              <a:t>VM</a:t>
            </a:r>
          </a:p>
          <a:p>
            <a:pPr algn="ctr"/>
            <a:endParaRPr kumimoji="1" lang="ja-JP" altLang="en-US" sz="2000" dirty="0">
              <a:solidFill>
                <a:srgbClr val="5F5F5F"/>
              </a:solidFill>
              <a:latin typeface="メイリオ"/>
              <a:ea typeface="メイリオ"/>
              <a:cs typeface="メイリオ"/>
            </a:endParaRPr>
          </a:p>
        </p:txBody>
      </p:sp>
      <p:sp>
        <p:nvSpPr>
          <p:cNvPr id="49" name="正方形/長方形 48"/>
          <p:cNvSpPr/>
          <p:nvPr/>
        </p:nvSpPr>
        <p:spPr>
          <a:xfrm>
            <a:off x="2129210" y="5913737"/>
            <a:ext cx="4441849" cy="370823"/>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cxnSp>
        <p:nvCxnSpPr>
          <p:cNvPr id="7" name="カギ線コネクタ 6"/>
          <p:cNvCxnSpPr>
            <a:stCxn id="20" idx="2"/>
          </p:cNvCxnSpPr>
          <p:nvPr/>
        </p:nvCxnSpPr>
        <p:spPr>
          <a:xfrm rot="5400000" flipH="1" flipV="1">
            <a:off x="4803304" y="5112724"/>
            <a:ext cx="104232" cy="1192989"/>
          </a:xfrm>
          <a:prstGeom prst="bentConnector4">
            <a:avLst>
              <a:gd name="adj1" fmla="val -219318"/>
              <a:gd name="adj2" fmla="val 98387"/>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1" name="カギ線コネクタ 30"/>
          <p:cNvCxnSpPr>
            <a:stCxn id="28" idx="2"/>
          </p:cNvCxnSpPr>
          <p:nvPr/>
        </p:nvCxnSpPr>
        <p:spPr>
          <a:xfrm rot="5400000" flipH="1" flipV="1">
            <a:off x="4207313" y="4286835"/>
            <a:ext cx="69214" cy="2879790"/>
          </a:xfrm>
          <a:prstGeom prst="bentConnector4">
            <a:avLst>
              <a:gd name="adj1" fmla="val -567560"/>
              <a:gd name="adj2" fmla="val 99697"/>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1" name="カギ線コネクタ 40"/>
          <p:cNvCxnSpPr>
            <a:endCxn id="5" idx="2"/>
          </p:cNvCxnSpPr>
          <p:nvPr/>
        </p:nvCxnSpPr>
        <p:spPr>
          <a:xfrm flipV="1">
            <a:off x="6174461" y="5960523"/>
            <a:ext cx="1549577" cy="597755"/>
          </a:xfrm>
          <a:prstGeom prst="bentConnector2">
            <a:avLst/>
          </a:prstGeom>
          <a:ln>
            <a:solidFill>
              <a:srgbClr val="82991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7" name="直線コネクタ 46"/>
          <p:cNvCxnSpPr/>
          <p:nvPr/>
        </p:nvCxnSpPr>
        <p:spPr>
          <a:xfrm flipV="1">
            <a:off x="6174461" y="5761335"/>
            <a:ext cx="0" cy="796943"/>
          </a:xfrm>
          <a:prstGeom prst="line">
            <a:avLst/>
          </a:prstGeom>
          <a:ln>
            <a:solidFill>
              <a:srgbClr val="82991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532820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err="1" smtClean="0">
                <a:solidFill>
                  <a:srgbClr val="5F5F5F"/>
                </a:solidFill>
                <a:latin typeface="メイリオ"/>
                <a:ea typeface="メイリオ"/>
                <a:cs typeface="メイリオ"/>
              </a:rPr>
              <a:t>Transcall</a:t>
            </a:r>
            <a:r>
              <a:rPr kumimoji="1" lang="ja-JP" altLang="en-US" baseline="0" dirty="0" smtClean="0">
                <a:solidFill>
                  <a:srgbClr val="5F5F5F"/>
                </a:solidFill>
                <a:latin typeface="メイリオ"/>
                <a:ea typeface="メイリオ"/>
                <a:cs typeface="メイリオ"/>
              </a:rPr>
              <a:t>の移植</a:t>
            </a:r>
            <a:endParaRPr kumimoji="1" lang="ja-JP" altLang="en-US" dirty="0">
              <a:solidFill>
                <a:srgbClr val="5F5F5F"/>
              </a:solidFill>
              <a:latin typeface="メイリオ"/>
              <a:ea typeface="メイリオ"/>
              <a:cs typeface="メイリオ"/>
            </a:endParaRPr>
          </a:p>
        </p:txBody>
      </p:sp>
      <p:sp>
        <p:nvSpPr>
          <p:cNvPr id="3" name="コンテンツ プレースホルダー 2"/>
          <p:cNvSpPr>
            <a:spLocks noGrp="1"/>
          </p:cNvSpPr>
          <p:nvPr>
            <p:ph idx="1"/>
          </p:nvPr>
        </p:nvSpPr>
        <p:spPr/>
        <p:txBody>
          <a:bodyPr/>
          <a:lstStyle/>
          <a:p>
            <a:r>
              <a:rPr kumimoji="1" lang="en-US" altLang="ja-JP" dirty="0" smtClean="0">
                <a:solidFill>
                  <a:srgbClr val="5F5F5F"/>
                </a:solidFill>
              </a:rPr>
              <a:t>V-Met</a:t>
            </a:r>
            <a:r>
              <a:rPr kumimoji="1" lang="ja-JP" altLang="en-US" dirty="0" smtClean="0">
                <a:solidFill>
                  <a:srgbClr val="5F5F5F"/>
                </a:solidFill>
              </a:rPr>
              <a:t>上に</a:t>
            </a:r>
            <a:r>
              <a:rPr kumimoji="1" lang="en-US" altLang="ja-JP" dirty="0" err="1" smtClean="0">
                <a:solidFill>
                  <a:srgbClr val="5F5F5F"/>
                </a:solidFill>
              </a:rPr>
              <a:t>Transcall</a:t>
            </a:r>
            <a:r>
              <a:rPr kumimoji="1" lang="en-US" altLang="ja-JP" dirty="0" smtClean="0">
                <a:solidFill>
                  <a:srgbClr val="5F5F5F"/>
                </a:solidFill>
              </a:rPr>
              <a:t> </a:t>
            </a:r>
            <a:r>
              <a:rPr kumimoji="1" lang="en-US" altLang="ja-JP" sz="2400" dirty="0" smtClean="0">
                <a:solidFill>
                  <a:srgbClr val="5F5F5F"/>
                </a:solidFill>
              </a:rPr>
              <a:t>[</a:t>
            </a:r>
            <a:r>
              <a:rPr kumimoji="1" lang="ja-JP" altLang="en-US" sz="2400" dirty="0" smtClean="0">
                <a:solidFill>
                  <a:srgbClr val="5F5F5F"/>
                </a:solidFill>
              </a:rPr>
              <a:t>飯田</a:t>
            </a:r>
            <a:r>
              <a:rPr lang="ja-JP" altLang="en-US" sz="2400" dirty="0" smtClean="0">
                <a:solidFill>
                  <a:srgbClr val="5F5F5F"/>
                </a:solidFill>
              </a:rPr>
              <a:t>ら</a:t>
            </a:r>
            <a:r>
              <a:rPr lang="en-US" altLang="ja-JP" sz="2400" dirty="0" smtClean="0">
                <a:solidFill>
                  <a:srgbClr val="5F5F5F"/>
                </a:solidFill>
              </a:rPr>
              <a:t>'11] </a:t>
            </a:r>
            <a:r>
              <a:rPr lang="ja-JP" altLang="en-US" dirty="0" smtClean="0">
                <a:solidFill>
                  <a:srgbClr val="5F5F5F"/>
                </a:solidFill>
              </a:rPr>
              <a:t>を移植</a:t>
            </a:r>
            <a:endParaRPr lang="en-US" altLang="ja-JP" dirty="0" smtClean="0">
              <a:solidFill>
                <a:srgbClr val="5F5F5F"/>
              </a:solidFill>
            </a:endParaRPr>
          </a:p>
          <a:p>
            <a:pPr lvl="1"/>
            <a:r>
              <a:rPr lang="ja-JP" altLang="en-US" sz="2800" dirty="0" smtClean="0">
                <a:solidFill>
                  <a:srgbClr val="5F5F5F"/>
                </a:solidFill>
              </a:rPr>
              <a:t>既存の</a:t>
            </a:r>
            <a:r>
              <a:rPr lang="en-US" altLang="ja-JP" sz="2800" dirty="0" smtClean="0">
                <a:solidFill>
                  <a:srgbClr val="5F5F5F"/>
                </a:solidFill>
              </a:rPr>
              <a:t>IDS</a:t>
            </a:r>
            <a:r>
              <a:rPr lang="ja-JP" altLang="en-US" sz="2800" dirty="0" smtClean="0">
                <a:solidFill>
                  <a:srgbClr val="5F5F5F"/>
                </a:solidFill>
              </a:rPr>
              <a:t>をオフロードするための実行環境を提供</a:t>
            </a:r>
            <a:endParaRPr lang="en-US" altLang="ja-JP" sz="2800" dirty="0" smtClean="0">
              <a:solidFill>
                <a:srgbClr val="5F5F5F"/>
              </a:solidFill>
            </a:endParaRPr>
          </a:p>
          <a:p>
            <a:pPr lvl="2"/>
            <a:r>
              <a:rPr lang="en-US" altLang="ja-JP" dirty="0" smtClean="0">
                <a:solidFill>
                  <a:srgbClr val="5F5F5F"/>
                </a:solidFill>
              </a:rPr>
              <a:t>Shadow </a:t>
            </a:r>
            <a:r>
              <a:rPr lang="en-US" altLang="ja-JP" dirty="0" err="1" smtClean="0">
                <a:solidFill>
                  <a:srgbClr val="5F5F5F"/>
                </a:solidFill>
              </a:rPr>
              <a:t>procfs</a:t>
            </a:r>
            <a:endParaRPr lang="en-US" altLang="ja-JP" dirty="0" smtClean="0">
              <a:solidFill>
                <a:srgbClr val="5F5F5F"/>
              </a:solidFill>
            </a:endParaRPr>
          </a:p>
          <a:p>
            <a:pPr lvl="1"/>
            <a:r>
              <a:rPr lang="ja-JP" altLang="en-US" sz="2800" dirty="0" smtClean="0">
                <a:solidFill>
                  <a:srgbClr val="5F5F5F"/>
                </a:solidFill>
              </a:rPr>
              <a:t>メモリ監視の際にハイパーコールを呼び出すように変更</a:t>
            </a:r>
            <a:endParaRPr lang="en-US" altLang="ja-JP" sz="2800" dirty="0" smtClean="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16</a:t>
            </a:fld>
            <a:endParaRPr kumimoji="1" lang="ja-JP" altLang="en-US"/>
          </a:p>
        </p:txBody>
      </p:sp>
      <p:sp>
        <p:nvSpPr>
          <p:cNvPr id="5" name="テキスト ボックス 4"/>
          <p:cNvSpPr txBox="1"/>
          <p:nvPr/>
        </p:nvSpPr>
        <p:spPr>
          <a:xfrm>
            <a:off x="10815026" y="5185237"/>
            <a:ext cx="184666" cy="369332"/>
          </a:xfrm>
          <a:prstGeom prst="rect">
            <a:avLst/>
          </a:prstGeom>
          <a:noFill/>
        </p:spPr>
        <p:txBody>
          <a:bodyPr wrap="none" rtlCol="0">
            <a:spAutoFit/>
          </a:bodyPr>
          <a:lstStyle/>
          <a:p>
            <a:endParaRPr kumimoji="1" lang="ja-JP" altLang="en-US" dirty="0"/>
          </a:p>
        </p:txBody>
      </p:sp>
      <p:grpSp>
        <p:nvGrpSpPr>
          <p:cNvPr id="22" name="図形グループ 21"/>
          <p:cNvGrpSpPr/>
          <p:nvPr/>
        </p:nvGrpSpPr>
        <p:grpSpPr>
          <a:xfrm>
            <a:off x="5576136" y="4792065"/>
            <a:ext cx="1438153" cy="1813141"/>
            <a:chOff x="4748086" y="4792065"/>
            <a:chExt cx="1438153" cy="1813141"/>
          </a:xfrm>
        </p:grpSpPr>
        <p:sp>
          <p:nvSpPr>
            <p:cNvPr id="7" name="正方形/長方形 6"/>
            <p:cNvSpPr/>
            <p:nvPr/>
          </p:nvSpPr>
          <p:spPr>
            <a:xfrm>
              <a:off x="5086132" y="4792065"/>
              <a:ext cx="755386" cy="492693"/>
            </a:xfrm>
            <a:prstGeom prst="rect">
              <a:avLst/>
            </a:prstGeom>
            <a:solidFill>
              <a:srgbClr val="82991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sp>
          <p:nvSpPr>
            <p:cNvPr id="9" name="正方形/長方形 8"/>
            <p:cNvSpPr/>
            <p:nvPr/>
          </p:nvSpPr>
          <p:spPr>
            <a:xfrm>
              <a:off x="4748086" y="5492468"/>
              <a:ext cx="1438153" cy="1112738"/>
            </a:xfrm>
            <a:prstGeom prst="rect">
              <a:avLst/>
            </a:prstGeom>
            <a:solidFill>
              <a:schemeClr val="bg1"/>
            </a:solidFill>
            <a:ln w="25400">
              <a:solidFill>
                <a:srgbClr val="E559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4844416" y="5881794"/>
              <a:ext cx="1205105" cy="667834"/>
            </a:xfrm>
            <a:prstGeom prst="rect">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Shadow</a:t>
              </a:r>
            </a:p>
            <a:p>
              <a:pPr algn="ctr"/>
              <a:r>
                <a:rPr lang="en-US" altLang="ja-JP" dirty="0" err="1" smtClean="0"/>
                <a:t>procfs</a:t>
              </a:r>
              <a:endParaRPr kumimoji="1" lang="ja-JP" altLang="en-US" dirty="0"/>
            </a:p>
          </p:txBody>
        </p:sp>
        <p:sp>
          <p:nvSpPr>
            <p:cNvPr id="10" name="テキスト ボックス 9"/>
            <p:cNvSpPr txBox="1"/>
            <p:nvPr/>
          </p:nvSpPr>
          <p:spPr>
            <a:xfrm>
              <a:off x="4882835" y="5499408"/>
              <a:ext cx="1160744" cy="369332"/>
            </a:xfrm>
            <a:prstGeom prst="rect">
              <a:avLst/>
            </a:prstGeom>
            <a:noFill/>
          </p:spPr>
          <p:txBody>
            <a:bodyPr wrap="none" rtlCol="0">
              <a:spAutoFit/>
            </a:bodyPr>
            <a:lstStyle/>
            <a:p>
              <a:r>
                <a:rPr kumimoji="1" lang="en-US" altLang="ja-JP" dirty="0" err="1" smtClean="0">
                  <a:solidFill>
                    <a:srgbClr val="5F5F5F"/>
                  </a:solidFill>
                </a:rPr>
                <a:t>Transcall</a:t>
              </a:r>
              <a:endParaRPr kumimoji="1" lang="ja-JP" altLang="en-US" dirty="0">
                <a:solidFill>
                  <a:srgbClr val="5F5F5F"/>
                </a:solidFill>
              </a:endParaRPr>
            </a:p>
          </p:txBody>
        </p:sp>
        <p:cxnSp>
          <p:nvCxnSpPr>
            <p:cNvPr id="12" name="直線矢印コネクタ 11"/>
            <p:cNvCxnSpPr>
              <a:stCxn id="7" idx="2"/>
              <a:endCxn id="9" idx="0"/>
            </p:cNvCxnSpPr>
            <p:nvPr/>
          </p:nvCxnSpPr>
          <p:spPr>
            <a:xfrm>
              <a:off x="5463825" y="5284758"/>
              <a:ext cx="3338" cy="207710"/>
            </a:xfrm>
            <a:prstGeom prst="straightConnector1">
              <a:avLst/>
            </a:prstGeom>
            <a:ln>
              <a:solidFill>
                <a:srgbClr val="829916"/>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13" name="正方形/長方形 12"/>
          <p:cNvSpPr/>
          <p:nvPr/>
        </p:nvSpPr>
        <p:spPr>
          <a:xfrm>
            <a:off x="3524587" y="5222847"/>
            <a:ext cx="1259843" cy="833867"/>
          </a:xfrm>
          <a:prstGeom prst="rect">
            <a:avLst/>
          </a:prstGeom>
          <a:solidFill>
            <a:schemeClr val="bg1"/>
          </a:solidFill>
          <a:ln w="25400">
            <a:solidFill>
              <a:srgbClr val="3333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5F5F5F"/>
                </a:solidFill>
              </a:rPr>
              <a:t>ゲスト</a:t>
            </a:r>
            <a:endParaRPr kumimoji="1" lang="en-US" altLang="ja-JP" dirty="0" smtClean="0">
              <a:solidFill>
                <a:srgbClr val="5F5F5F"/>
              </a:solidFill>
            </a:endParaRPr>
          </a:p>
          <a:p>
            <a:pPr algn="ctr"/>
            <a:r>
              <a:rPr lang="en-US" altLang="ja-JP" dirty="0" smtClean="0">
                <a:solidFill>
                  <a:srgbClr val="5F5F5F"/>
                </a:solidFill>
              </a:rPr>
              <a:t>VM</a:t>
            </a:r>
            <a:endParaRPr kumimoji="1" lang="ja-JP" altLang="en-US" dirty="0">
              <a:solidFill>
                <a:srgbClr val="5F5F5F"/>
              </a:solidFill>
            </a:endParaRPr>
          </a:p>
        </p:txBody>
      </p:sp>
      <p:cxnSp>
        <p:nvCxnSpPr>
          <p:cNvPr id="15" name="直線矢印コネクタ 14"/>
          <p:cNvCxnSpPr>
            <a:stCxn id="9" idx="1"/>
            <a:endCxn id="13" idx="3"/>
          </p:cNvCxnSpPr>
          <p:nvPr/>
        </p:nvCxnSpPr>
        <p:spPr>
          <a:xfrm flipH="1" flipV="1">
            <a:off x="4784430" y="5639781"/>
            <a:ext cx="791706" cy="409056"/>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正方形/長方形 15"/>
          <p:cNvSpPr/>
          <p:nvPr/>
        </p:nvSpPr>
        <p:spPr>
          <a:xfrm>
            <a:off x="5141413" y="4390434"/>
            <a:ext cx="2298730" cy="2339899"/>
          </a:xfrm>
          <a:prstGeom prst="rect">
            <a:avLst/>
          </a:prstGeom>
          <a:noFill/>
          <a:ln w="25400">
            <a:solidFill>
              <a:srgbClr val="EB8627"/>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703858" y="4390434"/>
            <a:ext cx="3240496" cy="2339899"/>
          </a:xfrm>
          <a:prstGeom prst="rect">
            <a:avLst/>
          </a:prstGeom>
          <a:noFill/>
          <a:ln w="25400">
            <a:solidFill>
              <a:srgbClr val="327F9E"/>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153772" y="4408319"/>
            <a:ext cx="1766567" cy="369332"/>
          </a:xfrm>
          <a:prstGeom prst="rect">
            <a:avLst/>
          </a:prstGeom>
          <a:noFill/>
        </p:spPr>
        <p:txBody>
          <a:bodyPr wrap="none" rtlCol="0">
            <a:spAutoFit/>
          </a:bodyPr>
          <a:lstStyle/>
          <a:p>
            <a:r>
              <a:rPr kumimoji="1" lang="ja-JP" altLang="en-US" dirty="0" smtClean="0">
                <a:solidFill>
                  <a:srgbClr val="5F5F5F"/>
                </a:solidFill>
              </a:rPr>
              <a:t>ホスト管理</a:t>
            </a:r>
            <a:r>
              <a:rPr kumimoji="1" lang="en-US" altLang="ja-JP" dirty="0" smtClean="0">
                <a:solidFill>
                  <a:srgbClr val="5F5F5F"/>
                </a:solidFill>
              </a:rPr>
              <a:t> VM</a:t>
            </a:r>
            <a:endParaRPr kumimoji="1" lang="ja-JP" altLang="en-US" dirty="0">
              <a:solidFill>
                <a:srgbClr val="5F5F5F"/>
              </a:solidFill>
            </a:endParaRPr>
          </a:p>
        </p:txBody>
      </p:sp>
      <p:sp>
        <p:nvSpPr>
          <p:cNvPr id="24" name="テキスト ボックス 23"/>
          <p:cNvSpPr txBox="1"/>
          <p:nvPr/>
        </p:nvSpPr>
        <p:spPr>
          <a:xfrm>
            <a:off x="1711707" y="4408135"/>
            <a:ext cx="1226455" cy="369332"/>
          </a:xfrm>
          <a:prstGeom prst="rect">
            <a:avLst/>
          </a:prstGeom>
          <a:noFill/>
          <a:effectLst/>
        </p:spPr>
        <p:txBody>
          <a:bodyPr wrap="none" rtlCol="0">
            <a:spAutoFit/>
          </a:bodyPr>
          <a:lstStyle/>
          <a:p>
            <a:pPr algn="ctr"/>
            <a:r>
              <a:rPr kumimoji="1" lang="ja-JP" altLang="en-US" dirty="0" smtClean="0">
                <a:solidFill>
                  <a:srgbClr val="5F5F5F"/>
                </a:solidFill>
                <a:latin typeface="メイリオ"/>
                <a:ea typeface="メイリオ"/>
                <a:cs typeface="メイリオ"/>
              </a:rPr>
              <a:t>ホスト</a:t>
            </a:r>
            <a:r>
              <a:rPr kumimoji="1" lang="en-US" altLang="ja-JP" dirty="0" smtClean="0">
                <a:solidFill>
                  <a:srgbClr val="5F5F5F"/>
                </a:solidFill>
                <a:latin typeface="メイリオ"/>
                <a:ea typeface="メイリオ"/>
                <a:cs typeface="メイリオ"/>
              </a:rPr>
              <a:t>VM</a:t>
            </a:r>
            <a:endParaRPr kumimoji="1" lang="ja-JP" altLang="en-US" dirty="0">
              <a:solidFill>
                <a:srgbClr val="5F5F5F"/>
              </a:solidFill>
              <a:latin typeface="メイリオ"/>
              <a:ea typeface="メイリオ"/>
              <a:cs typeface="メイリオ"/>
            </a:endParaRPr>
          </a:p>
        </p:txBody>
      </p:sp>
      <p:sp>
        <p:nvSpPr>
          <p:cNvPr id="29" name="正方形/長方形 28"/>
          <p:cNvSpPr/>
          <p:nvPr/>
        </p:nvSpPr>
        <p:spPr>
          <a:xfrm>
            <a:off x="1843934" y="5222847"/>
            <a:ext cx="1573405" cy="833867"/>
          </a:xfrm>
          <a:prstGeom prst="rect">
            <a:avLst/>
          </a:prstGeom>
          <a:solidFill>
            <a:schemeClr val="bg1"/>
          </a:solidFill>
          <a:ln w="25400">
            <a:solidFill>
              <a:srgbClr val="3333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5F5F5F"/>
                </a:solidFill>
              </a:rPr>
              <a:t>ゲスト</a:t>
            </a:r>
            <a:endParaRPr kumimoji="1" lang="en-US" altLang="ja-JP" dirty="0" smtClean="0">
              <a:solidFill>
                <a:srgbClr val="5F5F5F"/>
              </a:solidFill>
            </a:endParaRPr>
          </a:p>
          <a:p>
            <a:pPr algn="ctr"/>
            <a:r>
              <a:rPr lang="ja-JP" altLang="en-US" dirty="0" smtClean="0">
                <a:solidFill>
                  <a:srgbClr val="5F5F5F"/>
                </a:solidFill>
              </a:rPr>
              <a:t>管理</a:t>
            </a:r>
            <a:r>
              <a:rPr lang="en-US" altLang="ja-JP" dirty="0" smtClean="0">
                <a:solidFill>
                  <a:srgbClr val="5F5F5F"/>
                </a:solidFill>
              </a:rPr>
              <a:t>VM</a:t>
            </a:r>
            <a:endParaRPr kumimoji="1" lang="ja-JP" altLang="en-US" dirty="0">
              <a:solidFill>
                <a:srgbClr val="5F5F5F"/>
              </a:solidFill>
            </a:endParaRPr>
          </a:p>
        </p:txBody>
      </p:sp>
      <p:sp>
        <p:nvSpPr>
          <p:cNvPr id="30" name="正方形/長方形 29"/>
          <p:cNvSpPr/>
          <p:nvPr/>
        </p:nvSpPr>
        <p:spPr>
          <a:xfrm>
            <a:off x="1849074" y="6133039"/>
            <a:ext cx="2951687" cy="470695"/>
          </a:xfrm>
          <a:prstGeom prst="rect">
            <a:avLst/>
          </a:prstGeom>
          <a:solidFill>
            <a:schemeClr val="bg1"/>
          </a:solidFill>
          <a:ln w="25400">
            <a:solidFill>
              <a:srgbClr val="3333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5F5F5F"/>
                </a:solidFill>
              </a:rPr>
              <a:t>ゲスト・ハイパーバイザー</a:t>
            </a:r>
            <a:endParaRPr kumimoji="1" lang="en-US" altLang="ja-JP" dirty="0" smtClean="0">
              <a:solidFill>
                <a:srgbClr val="5F5F5F"/>
              </a:solidFill>
            </a:endParaRPr>
          </a:p>
        </p:txBody>
      </p:sp>
    </p:spTree>
    <p:extLst>
      <p:ext uri="{BB962C8B-B14F-4D97-AF65-F5344CB8AC3E}">
        <p14:creationId xmlns:p14="http://schemas.microsoft.com/office/powerpoint/2010/main" val="1156453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実験</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lang="ja-JP" altLang="en-US" dirty="0" smtClean="0">
                <a:solidFill>
                  <a:srgbClr val="5F5F5F"/>
                </a:solidFill>
                <a:latin typeface="メイリオ"/>
                <a:ea typeface="メイリオ"/>
                <a:cs typeface="メイリオ"/>
              </a:rPr>
              <a:t>目的</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V-Met</a:t>
            </a:r>
            <a:r>
              <a:rPr lang="ja-JP" altLang="en-US" dirty="0" smtClean="0">
                <a:solidFill>
                  <a:srgbClr val="5F5F5F"/>
                </a:solidFill>
                <a:latin typeface="メイリオ"/>
                <a:ea typeface="メイリオ"/>
                <a:cs typeface="メイリオ"/>
              </a:rPr>
              <a:t>におけるオフロードした</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の動作確認</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V-Met</a:t>
            </a:r>
            <a:r>
              <a:rPr lang="ja-JP" altLang="en-US" dirty="0" smtClean="0">
                <a:solidFill>
                  <a:srgbClr val="5F5F5F"/>
                </a:solidFill>
                <a:latin typeface="メイリオ"/>
                <a:ea typeface="メイリオ"/>
                <a:cs typeface="メイリオ"/>
              </a:rPr>
              <a:t>と従来のオフロード、</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内実行との性能比較</a:t>
            </a:r>
            <a:endParaRPr lang="en-US" altLang="ja-JP" dirty="0" smtClean="0">
              <a:solidFill>
                <a:srgbClr val="5F5F5F"/>
              </a:solidFill>
              <a:latin typeface="メイリオ"/>
              <a:ea typeface="メイリオ"/>
              <a:cs typeface="メイリオ"/>
            </a:endParaRPr>
          </a:p>
          <a:p>
            <a:r>
              <a:rPr kumimoji="1" lang="ja-JP" altLang="en-US" dirty="0" smtClean="0">
                <a:solidFill>
                  <a:srgbClr val="5F5F5F"/>
                </a:solidFill>
                <a:latin typeface="メイリオ"/>
                <a:ea typeface="メイリオ"/>
                <a:cs typeface="メイリオ"/>
              </a:rPr>
              <a:t>実験環境</a:t>
            </a:r>
            <a:r>
              <a:rPr lang="en-US" altLang="ja-JP" dirty="0" smtClean="0">
                <a:solidFill>
                  <a:srgbClr val="5F5F5F"/>
                </a:solidFill>
                <a:latin typeface="メイリオ"/>
                <a:ea typeface="メイリオ"/>
                <a:cs typeface="メイリオ"/>
              </a:rPr>
              <a:t> </a:t>
            </a:r>
            <a:endParaRPr kumimoji="1" lang="en-US" altLang="ja-JP" dirty="0" smtClean="0">
              <a:solidFill>
                <a:srgbClr val="5F5F5F"/>
              </a:solidFill>
              <a:latin typeface="メイリオ"/>
              <a:ea typeface="メイリオ"/>
              <a:cs typeface="メイリオ"/>
            </a:endParaRPr>
          </a:p>
          <a:p>
            <a:pPr lvl="1"/>
            <a:endParaRPr kumimoji="1"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17</a:t>
            </a:fld>
            <a:endParaRPr kumimoji="1" lang="ja-JP" altLang="en-US"/>
          </a:p>
        </p:txBody>
      </p:sp>
      <p:sp>
        <p:nvSpPr>
          <p:cNvPr id="8" name="正方形/長方形 7"/>
          <p:cNvSpPr/>
          <p:nvPr/>
        </p:nvSpPr>
        <p:spPr>
          <a:xfrm>
            <a:off x="329212" y="6423524"/>
            <a:ext cx="3100985" cy="36000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ltLang="ja-JP" sz="2000" dirty="0">
              <a:solidFill>
                <a:srgbClr val="5F5F5F"/>
              </a:solidFill>
              <a:latin typeface="メイリオ"/>
              <a:ea typeface="メイリオ"/>
              <a:cs typeface="メイリオ"/>
            </a:endParaRPr>
          </a:p>
        </p:txBody>
      </p:sp>
      <p:sp>
        <p:nvSpPr>
          <p:cNvPr id="6" name="正方形/長方形 5"/>
          <p:cNvSpPr/>
          <p:nvPr/>
        </p:nvSpPr>
        <p:spPr>
          <a:xfrm>
            <a:off x="366941" y="4962880"/>
            <a:ext cx="1507045" cy="90000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18" name="テキスト ボックス 17"/>
          <p:cNvSpPr txBox="1"/>
          <p:nvPr/>
        </p:nvSpPr>
        <p:spPr>
          <a:xfrm>
            <a:off x="390542" y="5012801"/>
            <a:ext cx="995623" cy="369332"/>
          </a:xfrm>
          <a:prstGeom prst="rect">
            <a:avLst/>
          </a:prstGeom>
          <a:noFill/>
        </p:spPr>
        <p:txBody>
          <a:bodyPr wrap="none" rtlCol="0">
            <a:spAutoFit/>
          </a:bodyPr>
          <a:lstStyle/>
          <a:p>
            <a:r>
              <a:rPr kumimoji="1" lang="ja-JP" altLang="en-US" dirty="0" smtClean="0">
                <a:solidFill>
                  <a:srgbClr val="5F5F5F"/>
                </a:solidFill>
              </a:rPr>
              <a:t>管理</a:t>
            </a:r>
            <a:r>
              <a:rPr lang="en-US" altLang="ja-JP" dirty="0" smtClean="0">
                <a:solidFill>
                  <a:srgbClr val="5F5F5F"/>
                </a:solidFill>
              </a:rPr>
              <a:t>VM</a:t>
            </a:r>
            <a:endParaRPr kumimoji="1" lang="ja-JP" altLang="en-US" dirty="0">
              <a:solidFill>
                <a:srgbClr val="5F5F5F"/>
              </a:solidFill>
            </a:endParaRPr>
          </a:p>
        </p:txBody>
      </p:sp>
      <p:sp>
        <p:nvSpPr>
          <p:cNvPr id="7" name="正方形/長方形 6"/>
          <p:cNvSpPr/>
          <p:nvPr/>
        </p:nvSpPr>
        <p:spPr>
          <a:xfrm>
            <a:off x="2031120" y="4958849"/>
            <a:ext cx="1399077" cy="90000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19" name="テキスト ボックス 18"/>
          <p:cNvSpPr txBox="1"/>
          <p:nvPr/>
        </p:nvSpPr>
        <p:spPr>
          <a:xfrm>
            <a:off x="2081996" y="4970338"/>
            <a:ext cx="534121" cy="369332"/>
          </a:xfrm>
          <a:prstGeom prst="rect">
            <a:avLst/>
          </a:prstGeom>
          <a:noFill/>
        </p:spPr>
        <p:txBody>
          <a:bodyPr wrap="none" rtlCol="0">
            <a:spAutoFit/>
          </a:bodyPr>
          <a:lstStyle/>
          <a:p>
            <a:r>
              <a:rPr lang="en-US" altLang="ja-JP" dirty="0" smtClean="0">
                <a:solidFill>
                  <a:srgbClr val="5F5F5F"/>
                </a:solidFill>
              </a:rPr>
              <a:t>VM</a:t>
            </a:r>
            <a:endParaRPr kumimoji="1" lang="ja-JP" altLang="en-US" dirty="0">
              <a:solidFill>
                <a:srgbClr val="5F5F5F"/>
              </a:solidFill>
            </a:endParaRPr>
          </a:p>
        </p:txBody>
      </p:sp>
      <p:sp>
        <p:nvSpPr>
          <p:cNvPr id="22" name="テキスト ボックス 21"/>
          <p:cNvSpPr txBox="1"/>
          <p:nvPr/>
        </p:nvSpPr>
        <p:spPr>
          <a:xfrm>
            <a:off x="351354" y="6442935"/>
            <a:ext cx="1800493" cy="369332"/>
          </a:xfrm>
          <a:prstGeom prst="rect">
            <a:avLst/>
          </a:prstGeom>
          <a:noFill/>
        </p:spPr>
        <p:txBody>
          <a:bodyPr wrap="none" rtlCol="0">
            <a:spAutoFit/>
          </a:bodyPr>
          <a:lstStyle/>
          <a:p>
            <a:r>
              <a:rPr lang="ja-JP" altLang="en-US" dirty="0" smtClean="0">
                <a:solidFill>
                  <a:srgbClr val="5F5F5F"/>
                </a:solidFill>
              </a:rPr>
              <a:t>ハイパーバイザ</a:t>
            </a:r>
            <a:endParaRPr kumimoji="1" lang="ja-JP" altLang="en-US" dirty="0">
              <a:solidFill>
                <a:srgbClr val="5F5F5F"/>
              </a:solidFill>
            </a:endParaRPr>
          </a:p>
        </p:txBody>
      </p:sp>
      <p:sp>
        <p:nvSpPr>
          <p:cNvPr id="28" name="正方形/長方形 27"/>
          <p:cNvSpPr/>
          <p:nvPr/>
        </p:nvSpPr>
        <p:spPr>
          <a:xfrm>
            <a:off x="4097540" y="4838700"/>
            <a:ext cx="3470755" cy="1456272"/>
          </a:xfrm>
          <a:prstGeom prst="rect">
            <a:avLst/>
          </a:prstGeom>
          <a:noFill/>
          <a:ln w="25400">
            <a:solidFill>
              <a:srgbClr val="327F9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endParaRPr>
          </a:p>
        </p:txBody>
      </p:sp>
      <p:sp>
        <p:nvSpPr>
          <p:cNvPr id="29" name="正方形/長方形 28"/>
          <p:cNvSpPr/>
          <p:nvPr/>
        </p:nvSpPr>
        <p:spPr>
          <a:xfrm>
            <a:off x="7696200" y="4838700"/>
            <a:ext cx="1347758" cy="1456271"/>
          </a:xfrm>
          <a:prstGeom prst="rect">
            <a:avLst/>
          </a:prstGeom>
          <a:noFill/>
          <a:ln w="25400">
            <a:solidFill>
              <a:srgbClr val="EB8627"/>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endParaRPr>
          </a:p>
        </p:txBody>
      </p:sp>
      <p:sp>
        <p:nvSpPr>
          <p:cNvPr id="33" name="テキスト ボックス 32"/>
          <p:cNvSpPr txBox="1"/>
          <p:nvPr/>
        </p:nvSpPr>
        <p:spPr>
          <a:xfrm>
            <a:off x="6200438" y="4415351"/>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39" name="正方形/長方形 38"/>
          <p:cNvSpPr/>
          <p:nvPr/>
        </p:nvSpPr>
        <p:spPr>
          <a:xfrm>
            <a:off x="4184163" y="5888189"/>
            <a:ext cx="3288457" cy="36000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ltLang="ja-JP" sz="2000" dirty="0">
              <a:solidFill>
                <a:srgbClr val="5F5F5F"/>
              </a:solidFill>
              <a:latin typeface="メイリオ"/>
              <a:ea typeface="メイリオ"/>
              <a:cs typeface="メイリオ"/>
            </a:endParaRPr>
          </a:p>
        </p:txBody>
      </p:sp>
      <p:sp>
        <p:nvSpPr>
          <p:cNvPr id="46" name="テキスト ボックス 45"/>
          <p:cNvSpPr txBox="1"/>
          <p:nvPr/>
        </p:nvSpPr>
        <p:spPr>
          <a:xfrm>
            <a:off x="7657195" y="4171463"/>
            <a:ext cx="1467068"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ホスト管理</a:t>
            </a:r>
            <a:endParaRPr kumimoji="1" lang="en-US" altLang="ja-JP" sz="2000" dirty="0" smtClean="0">
              <a:solidFill>
                <a:srgbClr val="5F5F5F"/>
              </a:solidFill>
              <a:latin typeface="メイリオ"/>
              <a:ea typeface="メイリオ"/>
              <a:cs typeface="メイリオ"/>
            </a:endParaRPr>
          </a:p>
          <a:p>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38" name="テキスト ボックス 37"/>
          <p:cNvSpPr txBox="1"/>
          <p:nvPr/>
        </p:nvSpPr>
        <p:spPr>
          <a:xfrm>
            <a:off x="4352736" y="5882344"/>
            <a:ext cx="2723823" cy="369332"/>
          </a:xfrm>
          <a:prstGeom prst="rect">
            <a:avLst/>
          </a:prstGeom>
          <a:noFill/>
        </p:spPr>
        <p:txBody>
          <a:bodyPr wrap="none" rtlCol="0">
            <a:spAutoFit/>
          </a:bodyPr>
          <a:lstStyle/>
          <a:p>
            <a:r>
              <a:rPr lang="ja-JP" altLang="en-US" dirty="0" smtClean="0">
                <a:solidFill>
                  <a:srgbClr val="5F5F5F"/>
                </a:solidFill>
              </a:rPr>
              <a:t>ゲスト・ハイパーバイザ</a:t>
            </a:r>
            <a:endParaRPr kumimoji="1" lang="ja-JP" altLang="en-US" dirty="0">
              <a:solidFill>
                <a:srgbClr val="5F5F5F"/>
              </a:solidFill>
            </a:endParaRPr>
          </a:p>
        </p:txBody>
      </p:sp>
      <p:sp>
        <p:nvSpPr>
          <p:cNvPr id="50" name="テキスト ボックス 49"/>
          <p:cNvSpPr txBox="1"/>
          <p:nvPr/>
        </p:nvSpPr>
        <p:spPr>
          <a:xfrm>
            <a:off x="-1754496" y="2906875"/>
            <a:ext cx="184666" cy="369332"/>
          </a:xfrm>
          <a:prstGeom prst="rect">
            <a:avLst/>
          </a:prstGeom>
          <a:noFill/>
        </p:spPr>
        <p:txBody>
          <a:bodyPr wrap="none" rtlCol="0">
            <a:spAutoFit/>
          </a:bodyPr>
          <a:lstStyle/>
          <a:p>
            <a:endParaRPr kumimoji="1" lang="ja-JP" altLang="en-US"/>
          </a:p>
        </p:txBody>
      </p:sp>
      <p:sp>
        <p:nvSpPr>
          <p:cNvPr id="34" name="テキスト ボックス 33"/>
          <p:cNvSpPr txBox="1"/>
          <p:nvPr/>
        </p:nvSpPr>
        <p:spPr>
          <a:xfrm>
            <a:off x="371037" y="5480411"/>
            <a:ext cx="1502949" cy="369332"/>
          </a:xfrm>
          <a:prstGeom prst="rect">
            <a:avLst/>
          </a:prstGeom>
          <a:noFill/>
        </p:spPr>
        <p:txBody>
          <a:bodyPr wrap="square" rtlCol="0">
            <a:spAutoFit/>
          </a:bodyPr>
          <a:lstStyle/>
          <a:p>
            <a:r>
              <a:rPr lang="en-US" altLang="ja-JP" dirty="0" smtClean="0">
                <a:solidFill>
                  <a:srgbClr val="5F5F5F"/>
                </a:solidFill>
              </a:rPr>
              <a:t>mem:15GB</a:t>
            </a:r>
            <a:endParaRPr lang="ja-JP" altLang="en-US" dirty="0">
              <a:solidFill>
                <a:srgbClr val="5F5F5F"/>
              </a:solidFill>
            </a:endParaRPr>
          </a:p>
        </p:txBody>
      </p:sp>
      <p:sp>
        <p:nvSpPr>
          <p:cNvPr id="40" name="テキスト ボックス 39"/>
          <p:cNvSpPr txBox="1"/>
          <p:nvPr/>
        </p:nvSpPr>
        <p:spPr>
          <a:xfrm>
            <a:off x="2064826" y="5485002"/>
            <a:ext cx="1502949" cy="369332"/>
          </a:xfrm>
          <a:prstGeom prst="rect">
            <a:avLst/>
          </a:prstGeom>
          <a:noFill/>
        </p:spPr>
        <p:txBody>
          <a:bodyPr wrap="square" rtlCol="0">
            <a:spAutoFit/>
          </a:bodyPr>
          <a:lstStyle/>
          <a:p>
            <a:r>
              <a:rPr lang="en-US" altLang="ja-JP" dirty="0" smtClean="0">
                <a:solidFill>
                  <a:srgbClr val="5F5F5F"/>
                </a:solidFill>
              </a:rPr>
              <a:t>mem:1GB</a:t>
            </a:r>
            <a:endParaRPr lang="ja-JP" altLang="en-US" dirty="0">
              <a:solidFill>
                <a:srgbClr val="5F5F5F"/>
              </a:solidFill>
            </a:endParaRPr>
          </a:p>
        </p:txBody>
      </p:sp>
      <p:grpSp>
        <p:nvGrpSpPr>
          <p:cNvPr id="10" name="図形グループ 9"/>
          <p:cNvGrpSpPr/>
          <p:nvPr/>
        </p:nvGrpSpPr>
        <p:grpSpPr>
          <a:xfrm>
            <a:off x="4153336" y="4946208"/>
            <a:ext cx="1651660" cy="933783"/>
            <a:chOff x="4127936" y="3942908"/>
            <a:chExt cx="1651660" cy="933783"/>
          </a:xfrm>
        </p:grpSpPr>
        <p:sp>
          <p:nvSpPr>
            <p:cNvPr id="41" name="正方形/長方形 40"/>
            <p:cNvSpPr/>
            <p:nvPr/>
          </p:nvSpPr>
          <p:spPr>
            <a:xfrm>
              <a:off x="4160099" y="3942908"/>
              <a:ext cx="1619497" cy="90000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36" name="テキスト ボックス 35"/>
            <p:cNvSpPr txBox="1"/>
            <p:nvPr/>
          </p:nvSpPr>
          <p:spPr>
            <a:xfrm>
              <a:off x="4169906" y="3954003"/>
              <a:ext cx="1338828" cy="646331"/>
            </a:xfrm>
            <a:prstGeom prst="rect">
              <a:avLst/>
            </a:prstGeom>
            <a:noFill/>
          </p:spPr>
          <p:txBody>
            <a:bodyPr wrap="none" rtlCol="0">
              <a:spAutoFit/>
            </a:bodyPr>
            <a:lstStyle/>
            <a:p>
              <a:r>
                <a:rPr kumimoji="1" lang="ja-JP" altLang="en-US" dirty="0" smtClean="0">
                  <a:solidFill>
                    <a:srgbClr val="5F5F5F"/>
                  </a:solidFill>
                </a:rPr>
                <a:t>ゲスト管理</a:t>
              </a:r>
              <a:endParaRPr lang="en-US" altLang="ja-JP" dirty="0">
                <a:solidFill>
                  <a:srgbClr val="5F5F5F"/>
                </a:solidFill>
              </a:endParaRPr>
            </a:p>
            <a:p>
              <a:r>
                <a:rPr kumimoji="1" lang="en-US" altLang="ja-JP" dirty="0" smtClean="0">
                  <a:solidFill>
                    <a:srgbClr val="5F5F5F"/>
                  </a:solidFill>
                </a:rPr>
                <a:t>VM</a:t>
              </a:r>
              <a:endParaRPr kumimoji="1" lang="ja-JP" altLang="en-US" dirty="0">
                <a:solidFill>
                  <a:srgbClr val="5F5F5F"/>
                </a:solidFill>
              </a:endParaRPr>
            </a:p>
          </p:txBody>
        </p:sp>
        <p:sp>
          <p:nvSpPr>
            <p:cNvPr id="42" name="テキスト ボックス 41"/>
            <p:cNvSpPr txBox="1"/>
            <p:nvPr/>
          </p:nvSpPr>
          <p:spPr>
            <a:xfrm>
              <a:off x="4127936" y="4507359"/>
              <a:ext cx="1502949" cy="369332"/>
            </a:xfrm>
            <a:prstGeom prst="rect">
              <a:avLst/>
            </a:prstGeom>
            <a:noFill/>
          </p:spPr>
          <p:txBody>
            <a:bodyPr wrap="square" rtlCol="0">
              <a:spAutoFit/>
            </a:bodyPr>
            <a:lstStyle/>
            <a:p>
              <a:r>
                <a:rPr lang="en-US" altLang="ja-JP" dirty="0">
                  <a:solidFill>
                    <a:srgbClr val="5F5F5F"/>
                  </a:solidFill>
                </a:rPr>
                <a:t>m</a:t>
              </a:r>
              <a:r>
                <a:rPr lang="en-US" altLang="ja-JP" dirty="0" smtClean="0">
                  <a:solidFill>
                    <a:srgbClr val="5F5F5F"/>
                  </a:solidFill>
                </a:rPr>
                <a:t>em:7GB</a:t>
              </a:r>
              <a:endParaRPr lang="ja-JP" altLang="en-US" dirty="0">
                <a:solidFill>
                  <a:srgbClr val="5F5F5F"/>
                </a:solidFill>
              </a:endParaRPr>
            </a:p>
          </p:txBody>
        </p:sp>
      </p:grpSp>
      <p:sp>
        <p:nvSpPr>
          <p:cNvPr id="43" name="テキスト ボックス 42"/>
          <p:cNvSpPr txBox="1"/>
          <p:nvPr/>
        </p:nvSpPr>
        <p:spPr>
          <a:xfrm>
            <a:off x="7692356" y="5498559"/>
            <a:ext cx="1502949" cy="369332"/>
          </a:xfrm>
          <a:prstGeom prst="rect">
            <a:avLst/>
          </a:prstGeom>
          <a:noFill/>
        </p:spPr>
        <p:txBody>
          <a:bodyPr wrap="square" rtlCol="0">
            <a:spAutoFit/>
          </a:bodyPr>
          <a:lstStyle/>
          <a:p>
            <a:r>
              <a:rPr lang="en-US" altLang="ja-JP" dirty="0">
                <a:solidFill>
                  <a:srgbClr val="5F5F5F"/>
                </a:solidFill>
              </a:rPr>
              <a:t>m</a:t>
            </a:r>
            <a:r>
              <a:rPr lang="en-US" altLang="ja-JP" dirty="0" smtClean="0">
                <a:solidFill>
                  <a:srgbClr val="5F5F5F"/>
                </a:solidFill>
              </a:rPr>
              <a:t>em:8GB</a:t>
            </a:r>
            <a:endParaRPr lang="ja-JP" altLang="en-US" dirty="0">
              <a:solidFill>
                <a:srgbClr val="5F5F5F"/>
              </a:solidFill>
            </a:endParaRPr>
          </a:p>
        </p:txBody>
      </p:sp>
      <p:grpSp>
        <p:nvGrpSpPr>
          <p:cNvPr id="15" name="図形グループ 14"/>
          <p:cNvGrpSpPr/>
          <p:nvPr/>
        </p:nvGrpSpPr>
        <p:grpSpPr>
          <a:xfrm>
            <a:off x="5804996" y="4933114"/>
            <a:ext cx="1667625" cy="930831"/>
            <a:chOff x="5779596" y="3929814"/>
            <a:chExt cx="1667625" cy="930831"/>
          </a:xfrm>
        </p:grpSpPr>
        <p:sp>
          <p:nvSpPr>
            <p:cNvPr id="44" name="正方形/長方形 43"/>
            <p:cNvSpPr/>
            <p:nvPr/>
          </p:nvSpPr>
          <p:spPr>
            <a:xfrm>
              <a:off x="5827221" y="3929814"/>
              <a:ext cx="1620000" cy="900000"/>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37" name="テキスト ボックス 36"/>
            <p:cNvSpPr txBox="1"/>
            <p:nvPr/>
          </p:nvSpPr>
          <p:spPr>
            <a:xfrm>
              <a:off x="5779596" y="3952874"/>
              <a:ext cx="1226455" cy="369332"/>
            </a:xfrm>
            <a:prstGeom prst="rect">
              <a:avLst/>
            </a:prstGeom>
            <a:noFill/>
          </p:spPr>
          <p:txBody>
            <a:bodyPr wrap="none" rtlCol="0">
              <a:spAutoFit/>
            </a:bodyPr>
            <a:lstStyle/>
            <a:p>
              <a:r>
                <a:rPr lang="ja-JP" altLang="en-US" dirty="0" smtClean="0">
                  <a:solidFill>
                    <a:srgbClr val="5F5F5F"/>
                  </a:solidFill>
                </a:rPr>
                <a:t>ゲスト</a:t>
              </a:r>
              <a:r>
                <a:rPr lang="en-US" altLang="ja-JP" dirty="0" smtClean="0">
                  <a:solidFill>
                    <a:srgbClr val="5F5F5F"/>
                  </a:solidFill>
                </a:rPr>
                <a:t>VM</a:t>
              </a:r>
              <a:endParaRPr kumimoji="1" lang="ja-JP" altLang="en-US" dirty="0">
                <a:solidFill>
                  <a:srgbClr val="5F5F5F"/>
                </a:solidFill>
              </a:endParaRPr>
            </a:p>
          </p:txBody>
        </p:sp>
        <p:sp>
          <p:nvSpPr>
            <p:cNvPr id="45" name="テキスト ボックス 44"/>
            <p:cNvSpPr txBox="1"/>
            <p:nvPr/>
          </p:nvSpPr>
          <p:spPr>
            <a:xfrm>
              <a:off x="5808171" y="4491313"/>
              <a:ext cx="1502949" cy="369332"/>
            </a:xfrm>
            <a:prstGeom prst="rect">
              <a:avLst/>
            </a:prstGeom>
            <a:noFill/>
          </p:spPr>
          <p:txBody>
            <a:bodyPr wrap="square" rtlCol="0">
              <a:spAutoFit/>
            </a:bodyPr>
            <a:lstStyle/>
            <a:p>
              <a:r>
                <a:rPr lang="en-US" altLang="ja-JP" dirty="0" smtClean="0">
                  <a:solidFill>
                    <a:srgbClr val="5F5F5F"/>
                  </a:solidFill>
                </a:rPr>
                <a:t>mem:1GB</a:t>
              </a:r>
              <a:endParaRPr lang="ja-JP" altLang="en-US" dirty="0">
                <a:solidFill>
                  <a:srgbClr val="5F5F5F"/>
                </a:solidFill>
              </a:endParaRPr>
            </a:p>
          </p:txBody>
        </p:sp>
      </p:grpSp>
      <p:sp>
        <p:nvSpPr>
          <p:cNvPr id="32" name="正方形/長方形 31"/>
          <p:cNvSpPr/>
          <p:nvPr/>
        </p:nvSpPr>
        <p:spPr>
          <a:xfrm>
            <a:off x="4069644" y="6434499"/>
            <a:ext cx="4946419" cy="360000"/>
          </a:xfrm>
          <a:prstGeom prst="rect">
            <a:avLst/>
          </a:prstGeom>
          <a:solidFill>
            <a:srgbClr val="EB8627"/>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5F5F5F"/>
              </a:solidFill>
            </a:endParaRPr>
          </a:p>
        </p:txBody>
      </p:sp>
      <p:sp>
        <p:nvSpPr>
          <p:cNvPr id="35" name="テキスト ボックス 34"/>
          <p:cNvSpPr txBox="1"/>
          <p:nvPr/>
        </p:nvSpPr>
        <p:spPr>
          <a:xfrm>
            <a:off x="4109620" y="6447593"/>
            <a:ext cx="2723823" cy="369332"/>
          </a:xfrm>
          <a:prstGeom prst="rect">
            <a:avLst/>
          </a:prstGeom>
          <a:noFill/>
        </p:spPr>
        <p:txBody>
          <a:bodyPr wrap="none" rtlCol="0">
            <a:spAutoFit/>
          </a:bodyPr>
          <a:lstStyle/>
          <a:p>
            <a:r>
              <a:rPr kumimoji="1" lang="ja-JP" altLang="en-US" dirty="0" smtClean="0">
                <a:solidFill>
                  <a:srgbClr val="5F5F5F"/>
                </a:solidFill>
              </a:rPr>
              <a:t>ホスト・ハイパーバイザ</a:t>
            </a:r>
            <a:endParaRPr kumimoji="1" lang="ja-JP" altLang="en-US" dirty="0">
              <a:solidFill>
                <a:srgbClr val="5F5F5F"/>
              </a:solidFill>
            </a:endParaRPr>
          </a:p>
        </p:txBody>
      </p:sp>
      <p:sp>
        <p:nvSpPr>
          <p:cNvPr id="13" name="テキスト ボックス 12"/>
          <p:cNvSpPr txBox="1"/>
          <p:nvPr/>
        </p:nvSpPr>
        <p:spPr>
          <a:xfrm>
            <a:off x="1302220" y="3569282"/>
            <a:ext cx="3263430" cy="646331"/>
          </a:xfrm>
          <a:prstGeom prst="rect">
            <a:avLst/>
          </a:prstGeom>
          <a:noFill/>
          <a:ln>
            <a:solidFill>
              <a:srgbClr val="5F5F5F"/>
            </a:solidFill>
          </a:ln>
        </p:spPr>
        <p:txBody>
          <a:bodyPr wrap="square" rtlCol="0">
            <a:spAutoFit/>
          </a:bodyPr>
          <a:lstStyle/>
          <a:p>
            <a:r>
              <a:rPr kumimoji="1" lang="en-US" altLang="ja-JP" dirty="0" err="1" smtClean="0">
                <a:solidFill>
                  <a:srgbClr val="5F5F5F"/>
                </a:solidFill>
              </a:rPr>
              <a:t>CPU:Intel</a:t>
            </a:r>
            <a:r>
              <a:rPr kumimoji="1" lang="en-US" altLang="ja-JP" dirty="0" smtClean="0">
                <a:solidFill>
                  <a:srgbClr val="5F5F5F"/>
                </a:solidFill>
              </a:rPr>
              <a:t> Xeon E3</a:t>
            </a:r>
            <a:r>
              <a:rPr lang="en-US" altLang="ja-JP" dirty="0">
                <a:solidFill>
                  <a:srgbClr val="5F5F5F"/>
                </a:solidFill>
              </a:rPr>
              <a:t>-</a:t>
            </a:r>
            <a:r>
              <a:rPr kumimoji="1" lang="en-US" altLang="ja-JP" dirty="0" smtClean="0">
                <a:solidFill>
                  <a:srgbClr val="5F5F5F"/>
                </a:solidFill>
              </a:rPr>
              <a:t>1270v3</a:t>
            </a:r>
          </a:p>
          <a:p>
            <a:r>
              <a:rPr lang="en-US" altLang="ja-JP" dirty="0" err="1" smtClean="0">
                <a:solidFill>
                  <a:srgbClr val="5F5F5F"/>
                </a:solidFill>
              </a:rPr>
              <a:t>Xen</a:t>
            </a:r>
            <a:r>
              <a:rPr lang="en-US" altLang="ja-JP" dirty="0" smtClean="0">
                <a:solidFill>
                  <a:srgbClr val="5F5F5F"/>
                </a:solidFill>
              </a:rPr>
              <a:t> 4.4, </a:t>
            </a:r>
            <a:r>
              <a:rPr lang="en-US" altLang="ja-JP" smtClean="0">
                <a:solidFill>
                  <a:srgbClr val="5F5F5F"/>
                </a:solidFill>
              </a:rPr>
              <a:t>Linux 3.13.0</a:t>
            </a:r>
            <a:endParaRPr lang="ja-JP" altLang="en-US" dirty="0">
              <a:solidFill>
                <a:srgbClr val="5F5F5F"/>
              </a:solidFill>
            </a:endParaRPr>
          </a:p>
        </p:txBody>
      </p:sp>
      <p:cxnSp>
        <p:nvCxnSpPr>
          <p:cNvPr id="11" name="直線コネクタ 10"/>
          <p:cNvCxnSpPr/>
          <p:nvPr/>
        </p:nvCxnSpPr>
        <p:spPr>
          <a:xfrm>
            <a:off x="3782528" y="4358261"/>
            <a:ext cx="0" cy="2546015"/>
          </a:xfrm>
          <a:prstGeom prst="line">
            <a:avLst/>
          </a:prstGeom>
          <a:ln w="25400" cmpd="sng">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366941" y="4305292"/>
            <a:ext cx="902811" cy="523220"/>
          </a:xfrm>
          <a:prstGeom prst="rect">
            <a:avLst/>
          </a:prstGeom>
          <a:noFill/>
        </p:spPr>
        <p:txBody>
          <a:bodyPr wrap="none" rtlCol="0">
            <a:spAutoFit/>
          </a:bodyPr>
          <a:lstStyle/>
          <a:p>
            <a:r>
              <a:rPr lang="ja-JP" altLang="en-US" sz="2800" dirty="0" smtClean="0">
                <a:solidFill>
                  <a:srgbClr val="5F5F5F"/>
                </a:solidFill>
              </a:rPr>
              <a:t>従来</a:t>
            </a:r>
            <a:endParaRPr kumimoji="1" lang="ja-JP" altLang="en-US" sz="2800" dirty="0">
              <a:solidFill>
                <a:srgbClr val="5F5F5F"/>
              </a:solidFill>
            </a:endParaRPr>
          </a:p>
        </p:txBody>
      </p:sp>
      <p:sp>
        <p:nvSpPr>
          <p:cNvPr id="49" name="テキスト ボックス 48"/>
          <p:cNvSpPr txBox="1"/>
          <p:nvPr/>
        </p:nvSpPr>
        <p:spPr>
          <a:xfrm>
            <a:off x="4101544" y="4290662"/>
            <a:ext cx="1223412" cy="523220"/>
          </a:xfrm>
          <a:prstGeom prst="rect">
            <a:avLst/>
          </a:prstGeom>
          <a:noFill/>
        </p:spPr>
        <p:txBody>
          <a:bodyPr wrap="none" rtlCol="0">
            <a:spAutoFit/>
          </a:bodyPr>
          <a:lstStyle/>
          <a:p>
            <a:r>
              <a:rPr lang="en-US" altLang="ja-JP" sz="2800" dirty="0" smtClean="0">
                <a:solidFill>
                  <a:srgbClr val="5F5F5F"/>
                </a:solidFill>
              </a:rPr>
              <a:t>V-Met</a:t>
            </a:r>
            <a:endParaRPr kumimoji="1" lang="ja-JP" altLang="en-US" sz="2800" dirty="0">
              <a:solidFill>
                <a:srgbClr val="5F5F5F"/>
              </a:solidFill>
            </a:endParaRPr>
          </a:p>
        </p:txBody>
      </p:sp>
    </p:spTree>
    <p:extLst>
      <p:ext uri="{BB962C8B-B14F-4D97-AF65-F5344CB8AC3E}">
        <p14:creationId xmlns:p14="http://schemas.microsoft.com/office/powerpoint/2010/main" val="4382473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rgbClr val="5F5F5F"/>
                </a:solidFill>
              </a:rPr>
              <a:t>IDS</a:t>
            </a:r>
            <a:r>
              <a:rPr kumimoji="1" lang="ja-JP" altLang="en-US" dirty="0" smtClean="0">
                <a:solidFill>
                  <a:srgbClr val="5F5F5F"/>
                </a:solidFill>
              </a:rPr>
              <a:t>の動作確認</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en-US" altLang="ja-JP" dirty="0" smtClean="0">
                <a:solidFill>
                  <a:srgbClr val="5F5F5F"/>
                </a:solidFill>
              </a:rPr>
              <a:t>V-Met</a:t>
            </a:r>
            <a:r>
              <a:rPr kumimoji="1" lang="ja-JP" altLang="en-US" dirty="0" smtClean="0">
                <a:solidFill>
                  <a:srgbClr val="5F5F5F"/>
                </a:solidFill>
              </a:rPr>
              <a:t>と</a:t>
            </a:r>
            <a:r>
              <a:rPr kumimoji="1" lang="en-US" altLang="ja-JP" dirty="0" err="1" smtClean="0">
                <a:solidFill>
                  <a:srgbClr val="5F5F5F"/>
                </a:solidFill>
              </a:rPr>
              <a:t>Transcall</a:t>
            </a:r>
            <a:r>
              <a:rPr kumimoji="1" lang="ja-JP" altLang="en-US" dirty="0" smtClean="0">
                <a:solidFill>
                  <a:srgbClr val="5F5F5F"/>
                </a:solidFill>
              </a:rPr>
              <a:t>を用いて既存の</a:t>
            </a:r>
            <a:r>
              <a:rPr kumimoji="1" lang="en-US" altLang="ja-JP" dirty="0" smtClean="0">
                <a:solidFill>
                  <a:srgbClr val="5F5F5F"/>
                </a:solidFill>
              </a:rPr>
              <a:t>IDS</a:t>
            </a:r>
            <a:r>
              <a:rPr kumimoji="1" lang="ja-JP" altLang="en-US" dirty="0" smtClean="0">
                <a:solidFill>
                  <a:srgbClr val="5F5F5F"/>
                </a:solidFill>
              </a:rPr>
              <a:t>をホスト管理</a:t>
            </a:r>
            <a:r>
              <a:rPr kumimoji="1" lang="en-US" altLang="ja-JP" dirty="0" smtClean="0">
                <a:solidFill>
                  <a:srgbClr val="5F5F5F"/>
                </a:solidFill>
              </a:rPr>
              <a:t>VM</a:t>
            </a:r>
            <a:r>
              <a:rPr kumimoji="1" lang="ja-JP" altLang="en-US" dirty="0" smtClean="0">
                <a:solidFill>
                  <a:srgbClr val="5F5F5F"/>
                </a:solidFill>
              </a:rPr>
              <a:t>で実行</a:t>
            </a:r>
            <a:endParaRPr kumimoji="1" lang="en-US" altLang="ja-JP" dirty="0" smtClean="0">
              <a:solidFill>
                <a:srgbClr val="5F5F5F"/>
              </a:solidFill>
            </a:endParaRPr>
          </a:p>
          <a:p>
            <a:pPr lvl="1"/>
            <a:r>
              <a:rPr lang="en-US" altLang="ja-JP" dirty="0" err="1" smtClean="0">
                <a:solidFill>
                  <a:srgbClr val="5F5F5F"/>
                </a:solidFill>
              </a:rPr>
              <a:t>chkrootkit</a:t>
            </a:r>
            <a:endParaRPr lang="en-US" altLang="ja-JP" dirty="0" smtClean="0">
              <a:solidFill>
                <a:srgbClr val="5F5F5F"/>
              </a:solidFill>
            </a:endParaRPr>
          </a:p>
          <a:p>
            <a:pPr lvl="2"/>
            <a:r>
              <a:rPr lang="ja-JP" altLang="en-US" dirty="0" smtClean="0">
                <a:solidFill>
                  <a:srgbClr val="5F5F5F"/>
                </a:solidFill>
              </a:rPr>
              <a:t>ルートキットを検出する</a:t>
            </a:r>
            <a:r>
              <a:rPr lang="en-US" altLang="ja-JP" dirty="0" smtClean="0">
                <a:solidFill>
                  <a:srgbClr val="5F5F5F"/>
                </a:solidFill>
              </a:rPr>
              <a:t>IDS</a:t>
            </a:r>
          </a:p>
          <a:p>
            <a:pPr lvl="2"/>
            <a:r>
              <a:rPr lang="ja-JP" altLang="en-US" dirty="0" smtClean="0">
                <a:solidFill>
                  <a:srgbClr val="5F5F5F"/>
                </a:solidFill>
              </a:rPr>
              <a:t>従来のオフロード実行と結果が一致</a:t>
            </a:r>
            <a:endParaRPr lang="en-US" altLang="ja-JP" dirty="0" smtClean="0">
              <a:solidFill>
                <a:srgbClr val="5F5F5F"/>
              </a:solidFill>
            </a:endParaRPr>
          </a:p>
          <a:p>
            <a:pPr lvl="1"/>
            <a:r>
              <a:rPr kumimoji="1" lang="en-US" altLang="ja-JP" dirty="0" smtClean="0">
                <a:solidFill>
                  <a:srgbClr val="5F5F5F"/>
                </a:solidFill>
              </a:rPr>
              <a:t>Tripwire</a:t>
            </a:r>
          </a:p>
          <a:p>
            <a:pPr lvl="2"/>
            <a:r>
              <a:rPr lang="ja-JP" altLang="en-US" dirty="0" smtClean="0">
                <a:solidFill>
                  <a:srgbClr val="5F5F5F"/>
                </a:solidFill>
              </a:rPr>
              <a:t>ファイルシステムの整合性を検査する</a:t>
            </a:r>
            <a:r>
              <a:rPr lang="en-US" altLang="ja-JP" dirty="0" smtClean="0">
                <a:solidFill>
                  <a:srgbClr val="5F5F5F"/>
                </a:solidFill>
              </a:rPr>
              <a:t>IDS</a:t>
            </a:r>
          </a:p>
          <a:p>
            <a:pPr lvl="2"/>
            <a:r>
              <a:rPr lang="ja-JP" altLang="en-US" dirty="0" smtClean="0">
                <a:solidFill>
                  <a:srgbClr val="5F5F5F"/>
                </a:solidFill>
              </a:rPr>
              <a:t>従来のオフロード実行と同じ個数のオブジェクトを検査し、結果も一致</a:t>
            </a:r>
            <a:endParaRPr kumimoji="1" lang="ja-JP" altLang="en-US" dirty="0">
              <a:solidFill>
                <a:srgbClr val="5F5F5F"/>
              </a:solidFill>
            </a:endParaRPr>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18</a:t>
            </a:fld>
            <a:endParaRPr kumimoji="1" lang="ja-JP" altLang="en-US"/>
          </a:p>
        </p:txBody>
      </p:sp>
    </p:spTree>
    <p:extLst>
      <p:ext uri="{BB962C8B-B14F-4D97-AF65-F5344CB8AC3E}">
        <p14:creationId xmlns:p14="http://schemas.microsoft.com/office/powerpoint/2010/main" val="1250699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メモリ監視性能</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ja-JP" altLang="en-US" dirty="0" smtClean="0">
                <a:solidFill>
                  <a:srgbClr val="5F5F5F"/>
                </a:solidFill>
              </a:rPr>
              <a:t>ゲスト</a:t>
            </a:r>
            <a:r>
              <a:rPr kumimoji="1" lang="en-US" altLang="ja-JP" dirty="0" smtClean="0">
                <a:solidFill>
                  <a:srgbClr val="5F5F5F"/>
                </a:solidFill>
              </a:rPr>
              <a:t>VM</a:t>
            </a:r>
            <a:r>
              <a:rPr kumimoji="1" lang="ja-JP" altLang="en-US" dirty="0" smtClean="0">
                <a:solidFill>
                  <a:srgbClr val="5F5F5F"/>
                </a:solidFill>
              </a:rPr>
              <a:t>のメモリをホスト管理</a:t>
            </a:r>
            <a:r>
              <a:rPr kumimoji="1" lang="en-US" altLang="ja-JP" dirty="0" smtClean="0">
                <a:solidFill>
                  <a:srgbClr val="5F5F5F"/>
                </a:solidFill>
              </a:rPr>
              <a:t>VM</a:t>
            </a:r>
            <a:r>
              <a:rPr kumimoji="1" lang="ja-JP" altLang="en-US" dirty="0" smtClean="0">
                <a:solidFill>
                  <a:srgbClr val="5F5F5F"/>
                </a:solidFill>
              </a:rPr>
              <a:t>にマップする際のスループットを測定</a:t>
            </a:r>
            <a:endParaRPr kumimoji="1" lang="en-US" altLang="ja-JP" dirty="0" smtClean="0">
              <a:solidFill>
                <a:srgbClr val="5F5F5F"/>
              </a:solidFill>
            </a:endParaRPr>
          </a:p>
          <a:p>
            <a:pPr lvl="1"/>
            <a:r>
              <a:rPr kumimoji="1" lang="en-US" altLang="ja-JP" dirty="0" smtClean="0">
                <a:solidFill>
                  <a:srgbClr val="5F5F5F"/>
                </a:solidFill>
              </a:rPr>
              <a:t>V-Met</a:t>
            </a:r>
            <a:r>
              <a:rPr kumimoji="1" lang="ja-JP" altLang="en-US" dirty="0" smtClean="0">
                <a:solidFill>
                  <a:srgbClr val="5F5F5F"/>
                </a:solidFill>
              </a:rPr>
              <a:t>では従来の</a:t>
            </a:r>
            <a:r>
              <a:rPr lang="en-US" altLang="ja-JP" dirty="0" smtClean="0">
                <a:solidFill>
                  <a:srgbClr val="5F5F5F"/>
                </a:solidFill>
              </a:rPr>
              <a:t>32</a:t>
            </a:r>
            <a:r>
              <a:rPr kumimoji="1" lang="en-US" altLang="ja-JP" dirty="0" smtClean="0">
                <a:solidFill>
                  <a:srgbClr val="5F5F5F"/>
                </a:solidFill>
              </a:rPr>
              <a:t>%</a:t>
            </a:r>
            <a:r>
              <a:rPr kumimoji="1" lang="ja-JP" altLang="en-US" dirty="0" smtClean="0">
                <a:solidFill>
                  <a:srgbClr val="5F5F5F"/>
                </a:solidFill>
              </a:rPr>
              <a:t>の</a:t>
            </a:r>
            <a:r>
              <a:rPr lang="ja-JP" altLang="en-US" dirty="0" smtClean="0">
                <a:solidFill>
                  <a:srgbClr val="5F5F5F"/>
                </a:solidFill>
              </a:rPr>
              <a:t>オーバヘッド</a:t>
            </a:r>
            <a:endParaRPr kumimoji="1" lang="en-US" altLang="ja-JP" dirty="0" smtClean="0">
              <a:solidFill>
                <a:srgbClr val="5F5F5F"/>
              </a:solidFill>
            </a:endParaRPr>
          </a:p>
          <a:p>
            <a:r>
              <a:rPr kumimoji="1" lang="ja-JP" altLang="en-US" dirty="0" smtClean="0">
                <a:solidFill>
                  <a:srgbClr val="5F5F5F"/>
                </a:solidFill>
              </a:rPr>
              <a:t>メモリマップにかかる時間の内訳を調査</a:t>
            </a:r>
          </a:p>
          <a:p>
            <a:pPr lvl="1"/>
            <a:r>
              <a:rPr kumimoji="1" lang="ja-JP" altLang="en-US" dirty="0" smtClean="0">
                <a:solidFill>
                  <a:srgbClr val="5F5F5F"/>
                </a:solidFill>
              </a:rPr>
              <a:t>アドレス変換を行うハイパーコール</a:t>
            </a:r>
            <a:r>
              <a:rPr lang="ja-JP" altLang="en-US" dirty="0" smtClean="0">
                <a:solidFill>
                  <a:srgbClr val="5F5F5F"/>
                </a:solidFill>
              </a:rPr>
              <a:t>の</a:t>
            </a:r>
            <a:r>
              <a:rPr kumimoji="1" lang="ja-JP" altLang="en-US" dirty="0" smtClean="0">
                <a:solidFill>
                  <a:srgbClr val="5F5F5F"/>
                </a:solidFill>
              </a:rPr>
              <a:t>実行</a:t>
            </a:r>
            <a:r>
              <a:rPr lang="ja-JP" altLang="en-US" dirty="0" smtClean="0">
                <a:solidFill>
                  <a:srgbClr val="5F5F5F"/>
                </a:solidFill>
              </a:rPr>
              <a:t>に</a:t>
            </a:r>
            <a:r>
              <a:rPr kumimoji="1" lang="en-US" altLang="ja-JP" dirty="0" smtClean="0">
                <a:solidFill>
                  <a:srgbClr val="5F5F5F"/>
                </a:solidFill>
              </a:rPr>
              <a:t>32%</a:t>
            </a:r>
          </a:p>
          <a:p>
            <a:pPr lvl="1"/>
            <a:endParaRPr kumimoji="1" lang="en-US" altLang="ja-JP" dirty="0" smtClean="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19</a:t>
            </a:fld>
            <a:endParaRPr kumimoji="1" lang="ja-JP" altLang="en-US"/>
          </a:p>
        </p:txBody>
      </p:sp>
      <p:graphicFrame>
        <p:nvGraphicFramePr>
          <p:cNvPr id="10" name="グラフ 9"/>
          <p:cNvGraphicFramePr>
            <a:graphicFrameLocks/>
          </p:cNvGraphicFramePr>
          <p:nvPr>
            <p:extLst>
              <p:ext uri="{D42A27DB-BD31-4B8C-83A1-F6EECF244321}">
                <p14:modId xmlns:p14="http://schemas.microsoft.com/office/powerpoint/2010/main" val="2967190119"/>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2017940862"/>
              </p:ext>
            </p:extLst>
          </p:nvPr>
        </p:nvGraphicFramePr>
        <p:xfrm>
          <a:off x="456565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75943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p:txBody>
          <a:bodyPr/>
          <a:lstStyle/>
          <a:p>
            <a:r>
              <a:rPr lang="en-US" altLang="ja-JP" dirty="0" smtClean="0">
                <a:solidFill>
                  <a:srgbClr val="5F5F5F"/>
                </a:solidFill>
              </a:rPr>
              <a:t>IDS</a:t>
            </a:r>
            <a:r>
              <a:rPr lang="ja-JP" altLang="en-US" dirty="0" smtClean="0">
                <a:solidFill>
                  <a:srgbClr val="5F5F5F"/>
                </a:solidFill>
              </a:rPr>
              <a:t>オフロード</a:t>
            </a:r>
            <a:endParaRPr lang="ja-JP" altLang="en-US" dirty="0">
              <a:solidFill>
                <a:srgbClr val="5F5F5F"/>
              </a:solidFill>
            </a:endParaRPr>
          </a:p>
        </p:txBody>
      </p:sp>
      <p:sp>
        <p:nvSpPr>
          <p:cNvPr id="33" name="コンテンツ プレースホルダー 2"/>
          <p:cNvSpPr>
            <a:spLocks noGrp="1"/>
          </p:cNvSpPr>
          <p:nvPr>
            <p:ph idx="1"/>
          </p:nvPr>
        </p:nvSpPr>
        <p:spPr/>
        <p:txBody>
          <a:bodyPr/>
          <a:lstStyle/>
          <a:p>
            <a:r>
              <a:rPr lang="ja-JP" altLang="en-US" dirty="0" smtClean="0">
                <a:solidFill>
                  <a:srgbClr val="5F5F5F"/>
                </a:solidFill>
                <a:latin typeface="メイリオ"/>
                <a:ea typeface="メイリオ"/>
                <a:cs typeface="メイリオ"/>
              </a:rPr>
              <a:t>侵入検知システム</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による監視</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侵入されると同時に無効化される恐れ</a:t>
            </a:r>
            <a:endParaRPr lang="en-US" altLang="ja-JP" dirty="0" smtClean="0">
              <a:solidFill>
                <a:srgbClr val="5F5F5F"/>
              </a:solidFill>
              <a:latin typeface="メイリオ"/>
              <a:ea typeface="メイリオ"/>
              <a:cs typeface="メイリオ"/>
            </a:endParaRPr>
          </a:p>
          <a:p>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を監視対象システムとは別の</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で動作させて安全</a:t>
            </a:r>
            <a:r>
              <a:rPr lang="ja-JP" altLang="en-US" dirty="0">
                <a:solidFill>
                  <a:srgbClr val="5F5F5F"/>
                </a:solidFill>
                <a:latin typeface="メイリオ"/>
                <a:ea typeface="メイリオ"/>
                <a:cs typeface="メイリオ"/>
              </a:rPr>
              <a:t>に監視</a:t>
            </a:r>
            <a:endParaRPr lang="en-US" altLang="ja-JP" dirty="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のメモリ、ディスク、</a:t>
            </a:r>
            <a:r>
              <a:rPr lang="en-US" altLang="ja-JP" dirty="0" smtClean="0">
                <a:solidFill>
                  <a:srgbClr val="5F5F5F"/>
                </a:solidFill>
                <a:latin typeface="メイリオ"/>
                <a:ea typeface="メイリオ"/>
                <a:cs typeface="メイリオ"/>
              </a:rPr>
              <a:t>NIC</a:t>
            </a:r>
            <a:r>
              <a:rPr lang="ja-JP" altLang="en-US" dirty="0" smtClean="0">
                <a:solidFill>
                  <a:srgbClr val="5F5F5F"/>
                </a:solidFill>
                <a:latin typeface="メイリオ"/>
                <a:ea typeface="メイリオ"/>
                <a:cs typeface="メイリオ"/>
              </a:rPr>
              <a:t>から情報を直接取得</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例：プロセスの一覧、ファイル、パケット</a:t>
            </a:r>
            <a:endParaRPr lang="en-US" altLang="ja-JP" dirty="0" smtClean="0">
              <a:solidFill>
                <a:srgbClr val="5F5F5F"/>
              </a:solidFill>
              <a:latin typeface="メイリオ"/>
              <a:ea typeface="メイリオ"/>
              <a:cs typeface="メイリオ"/>
            </a:endParaRPr>
          </a:p>
        </p:txBody>
      </p:sp>
      <p:sp>
        <p:nvSpPr>
          <p:cNvPr id="11" name="テキスト ボックス 10"/>
          <p:cNvSpPr txBox="1"/>
          <p:nvPr/>
        </p:nvSpPr>
        <p:spPr>
          <a:xfrm>
            <a:off x="1099833" y="3221132"/>
            <a:ext cx="184666" cy="369332"/>
          </a:xfrm>
          <a:prstGeom prst="rect">
            <a:avLst/>
          </a:prstGeom>
          <a:noFill/>
        </p:spPr>
        <p:txBody>
          <a:bodyPr wrap="none" rtlCol="0">
            <a:spAutoFit/>
          </a:bodyPr>
          <a:lstStyle/>
          <a:p>
            <a:endParaRPr kumimoji="1" lang="ja-JP" altLang="en-US">
              <a:solidFill>
                <a:srgbClr val="5F5F5F"/>
              </a:solidFill>
              <a:latin typeface="+mn-ea"/>
            </a:endParaRPr>
          </a:p>
        </p:txBody>
      </p:sp>
      <p:pic>
        <p:nvPicPr>
          <p:cNvPr id="26" name="図 25"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6108" y="4694070"/>
            <a:ext cx="812800" cy="609600"/>
          </a:xfrm>
          <a:prstGeom prst="rect">
            <a:avLst/>
          </a:prstGeom>
          <a:effectLst/>
        </p:spPr>
      </p:pic>
      <p:sp>
        <p:nvSpPr>
          <p:cNvPr id="19" name="正方形/長方形 18"/>
          <p:cNvSpPr/>
          <p:nvPr/>
        </p:nvSpPr>
        <p:spPr>
          <a:xfrm>
            <a:off x="1843713" y="4775999"/>
            <a:ext cx="1659327" cy="137532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0" name="正方形/長方形 19"/>
          <p:cNvSpPr/>
          <p:nvPr/>
        </p:nvSpPr>
        <p:spPr>
          <a:xfrm>
            <a:off x="4764725" y="4754162"/>
            <a:ext cx="2007786" cy="1375327"/>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1" name="正方形/長方形 20"/>
          <p:cNvSpPr/>
          <p:nvPr/>
        </p:nvSpPr>
        <p:spPr>
          <a:xfrm>
            <a:off x="2241720" y="5185373"/>
            <a:ext cx="1004024" cy="544495"/>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22" name="テキスト ボックス 21"/>
          <p:cNvSpPr txBox="1"/>
          <p:nvPr/>
        </p:nvSpPr>
        <p:spPr>
          <a:xfrm>
            <a:off x="2095275" y="6303344"/>
            <a:ext cx="1532308" cy="400110"/>
          </a:xfrm>
          <a:prstGeom prst="rect">
            <a:avLst/>
          </a:prstGeom>
          <a:noFill/>
          <a:effectLst/>
        </p:spPr>
        <p:txBody>
          <a:bodyPr wrap="square" rtlCol="0">
            <a:spAutoFit/>
          </a:bodyPr>
          <a:lstStyle/>
          <a:p>
            <a:r>
              <a:rPr lang="ja-JP" altLang="en-US" sz="2000" dirty="0" smtClean="0">
                <a:solidFill>
                  <a:srgbClr val="5F5F5F"/>
                </a:solidFill>
                <a:latin typeface="メイリオ"/>
                <a:ea typeface="メイリオ"/>
                <a:cs typeface="メイリオ"/>
              </a:rPr>
              <a:t>オフロード</a:t>
            </a:r>
            <a:endParaRPr kumimoji="1" lang="ja-JP" altLang="en-US" sz="2000" dirty="0">
              <a:solidFill>
                <a:srgbClr val="5F5F5F"/>
              </a:solidFill>
              <a:latin typeface="メイリオ"/>
              <a:ea typeface="メイリオ"/>
              <a:cs typeface="メイリオ"/>
            </a:endParaRPr>
          </a:p>
        </p:txBody>
      </p:sp>
      <p:cxnSp>
        <p:nvCxnSpPr>
          <p:cNvPr id="27" name="直線矢印コネクタ 26"/>
          <p:cNvCxnSpPr/>
          <p:nvPr/>
        </p:nvCxnSpPr>
        <p:spPr>
          <a:xfrm flipH="1">
            <a:off x="6348845" y="4980988"/>
            <a:ext cx="982484" cy="129364"/>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 name="テキスト ボックス 1"/>
          <p:cNvSpPr txBox="1"/>
          <p:nvPr/>
        </p:nvSpPr>
        <p:spPr>
          <a:xfrm>
            <a:off x="2095275" y="4368001"/>
            <a:ext cx="1085554" cy="400110"/>
          </a:xfrm>
          <a:prstGeom prst="rect">
            <a:avLst/>
          </a:prstGeom>
          <a:noFill/>
          <a:effectLst/>
        </p:spPr>
        <p:txBody>
          <a:bodyPr wrap="none" rtlCol="0">
            <a:spAutoFit/>
          </a:bodyPr>
          <a:lstStyle/>
          <a:p>
            <a:r>
              <a:rPr lang="ja-JP" altLang="en-US" sz="2000" dirty="0" smtClean="0">
                <a:solidFill>
                  <a:srgbClr val="5F5F5F"/>
                </a:solidFill>
                <a:latin typeface="メイリオ"/>
                <a:ea typeface="メイリオ"/>
                <a:cs typeface="メイリオ"/>
              </a:rPr>
              <a:t>管理</a:t>
            </a:r>
            <a:r>
              <a:rPr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cxnSp>
        <p:nvCxnSpPr>
          <p:cNvPr id="12" name="直線矢印コネクタ 11"/>
          <p:cNvCxnSpPr>
            <a:stCxn id="21" idx="3"/>
            <a:endCxn id="20" idx="1"/>
          </p:cNvCxnSpPr>
          <p:nvPr/>
        </p:nvCxnSpPr>
        <p:spPr>
          <a:xfrm flipV="1">
            <a:off x="3245744" y="5441826"/>
            <a:ext cx="1518981" cy="15795"/>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4996326" y="4354052"/>
            <a:ext cx="1598515" cy="400110"/>
          </a:xfrm>
          <a:prstGeom prst="rect">
            <a:avLst/>
          </a:prstGeom>
          <a:noFill/>
          <a:effectLst/>
        </p:spPr>
        <p:txBody>
          <a:bodyPr wrap="none" rtlCol="0">
            <a:spAutoFit/>
          </a:bodyPr>
          <a:lstStyle/>
          <a:p>
            <a:r>
              <a:rPr lang="ja-JP" altLang="en-US" sz="2000" dirty="0" smtClean="0">
                <a:solidFill>
                  <a:srgbClr val="5F5F5F"/>
                </a:solidFill>
                <a:latin typeface="メイリオ"/>
                <a:ea typeface="メイリオ"/>
                <a:cs typeface="メイリオ"/>
              </a:rPr>
              <a:t>監視対象</a:t>
            </a:r>
            <a:r>
              <a:rPr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25" name="正方形/長方形 24"/>
          <p:cNvSpPr/>
          <p:nvPr/>
        </p:nvSpPr>
        <p:spPr>
          <a:xfrm>
            <a:off x="5315396" y="5185373"/>
            <a:ext cx="1004024" cy="544495"/>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500" dirty="0" smtClean="0">
                <a:solidFill>
                  <a:srgbClr val="5F5F5F"/>
                </a:solidFill>
                <a:latin typeface="メイリオ"/>
                <a:ea typeface="メイリオ"/>
                <a:cs typeface="メイリオ"/>
              </a:rPr>
              <a:t>IDS</a:t>
            </a:r>
            <a:endParaRPr kumimoji="1" lang="ja-JP" altLang="en-US" sz="2500" dirty="0">
              <a:solidFill>
                <a:srgbClr val="5F5F5F"/>
              </a:solidFill>
              <a:latin typeface="メイリオ"/>
              <a:ea typeface="メイリオ"/>
              <a:cs typeface="メイリオ"/>
            </a:endParaRPr>
          </a:p>
        </p:txBody>
      </p:sp>
      <p:sp>
        <p:nvSpPr>
          <p:cNvPr id="13" name="テキスト ボックス 12"/>
          <p:cNvSpPr txBox="1"/>
          <p:nvPr/>
        </p:nvSpPr>
        <p:spPr>
          <a:xfrm>
            <a:off x="3803212" y="5545202"/>
            <a:ext cx="697627" cy="400110"/>
          </a:xfrm>
          <a:prstGeom prst="rect">
            <a:avLst/>
          </a:prstGeom>
          <a:noFill/>
          <a:ln>
            <a:solidFill>
              <a:srgbClr val="000000"/>
            </a:solidFill>
          </a:ln>
          <a:effectLst/>
        </p:spPr>
        <p:txBody>
          <a:bodyPr wrap="none" rtlCol="0">
            <a:spAutoFit/>
          </a:bodyPr>
          <a:lstStyle/>
          <a:p>
            <a:r>
              <a:rPr kumimoji="1" lang="ja-JP" altLang="en-US" sz="2000" dirty="0" smtClean="0">
                <a:solidFill>
                  <a:srgbClr val="5F5F5F"/>
                </a:solidFill>
                <a:latin typeface="メイリオ"/>
                <a:ea typeface="メイリオ"/>
                <a:cs typeface="メイリオ"/>
              </a:rPr>
              <a:t>監視</a:t>
            </a:r>
            <a:endParaRPr kumimoji="1" lang="ja-JP" altLang="en-US" sz="2000" dirty="0">
              <a:solidFill>
                <a:srgbClr val="5F5F5F"/>
              </a:solidFill>
              <a:latin typeface="メイリオ"/>
              <a:ea typeface="メイリオ"/>
              <a:cs typeface="メイリオ"/>
            </a:endParaRPr>
          </a:p>
        </p:txBody>
      </p:sp>
      <p:sp>
        <p:nvSpPr>
          <p:cNvPr id="17" name="上カーブ矢印 16"/>
          <p:cNvSpPr/>
          <p:nvPr/>
        </p:nvSpPr>
        <p:spPr>
          <a:xfrm flipH="1">
            <a:off x="2684795" y="5840970"/>
            <a:ext cx="3260467" cy="577037"/>
          </a:xfrm>
          <a:prstGeom prst="curvedUpArrow">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8" name="テキスト ボックス 27"/>
          <p:cNvSpPr txBox="1"/>
          <p:nvPr/>
        </p:nvSpPr>
        <p:spPr>
          <a:xfrm>
            <a:off x="7316108" y="5303670"/>
            <a:ext cx="877163" cy="369332"/>
          </a:xfrm>
          <a:prstGeom prst="rect">
            <a:avLst/>
          </a:prstGeom>
          <a:noFill/>
          <a:effectLst/>
        </p:spPr>
        <p:txBody>
          <a:bodyPr wrap="none" rtlCol="0">
            <a:spAutoFit/>
          </a:bodyPr>
          <a:lstStyle/>
          <a:p>
            <a:r>
              <a:rPr kumimoji="1" lang="ja-JP" altLang="en-US" dirty="0" smtClean="0">
                <a:solidFill>
                  <a:srgbClr val="5F5F5F"/>
                </a:solidFill>
                <a:latin typeface="メイリオ"/>
                <a:ea typeface="メイリオ"/>
                <a:cs typeface="メイリオ"/>
              </a:rPr>
              <a:t>攻撃者</a:t>
            </a:r>
            <a:endParaRPr kumimoji="1" lang="ja-JP" altLang="en-US" dirty="0">
              <a:solidFill>
                <a:srgbClr val="5F5F5F"/>
              </a:solidFill>
              <a:latin typeface="メイリオ"/>
              <a:ea typeface="メイリオ"/>
              <a:cs typeface="メイリオ"/>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2</a:t>
            </a:fld>
            <a:endParaRPr kumimoji="1" lang="ja-JP" altLang="en-US"/>
          </a:p>
        </p:txBody>
      </p:sp>
    </p:spTree>
    <p:extLst>
      <p:ext uri="{BB962C8B-B14F-4D97-AF65-F5344CB8AC3E}">
        <p14:creationId xmlns:p14="http://schemas.microsoft.com/office/powerpoint/2010/main" val="1954551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en-US" altLang="ja-JP" dirty="0" smtClean="0">
                <a:solidFill>
                  <a:srgbClr val="5F5F5F"/>
                </a:solidFill>
              </a:rPr>
              <a:t>Shadow </a:t>
            </a:r>
            <a:r>
              <a:rPr kumimoji="1" lang="en-US" altLang="ja-JP" dirty="0" err="1" smtClean="0">
                <a:solidFill>
                  <a:srgbClr val="5F5F5F"/>
                </a:solidFill>
              </a:rPr>
              <a:t>proc</a:t>
            </a:r>
            <a:r>
              <a:rPr lang="en-US" altLang="ja-JP" dirty="0" err="1" smtClean="0">
                <a:solidFill>
                  <a:srgbClr val="5F5F5F"/>
                </a:solidFill>
              </a:rPr>
              <a:t>fs</a:t>
            </a:r>
            <a:r>
              <a:rPr lang="ja-JP" altLang="en-US" dirty="0" smtClean="0">
                <a:solidFill>
                  <a:srgbClr val="5F5F5F"/>
                </a:solidFill>
              </a:rPr>
              <a:t>の構築時間</a:t>
            </a:r>
            <a:endParaRPr kumimoji="1" lang="ja-JP" altLang="en-US" strike="sngStrike" dirty="0">
              <a:solidFill>
                <a:srgbClr val="5F5F5F"/>
              </a:solidFill>
            </a:endParaRPr>
          </a:p>
        </p:txBody>
      </p:sp>
      <p:sp>
        <p:nvSpPr>
          <p:cNvPr id="3" name="コンテンツ プレースホルダー 2"/>
          <p:cNvSpPr>
            <a:spLocks noGrp="1"/>
          </p:cNvSpPr>
          <p:nvPr>
            <p:ph idx="1"/>
          </p:nvPr>
        </p:nvSpPr>
        <p:spPr/>
        <p:txBody>
          <a:bodyPr/>
          <a:lstStyle/>
          <a:p>
            <a:r>
              <a:rPr kumimoji="1" lang="en-US" altLang="ja-JP" dirty="0" smtClean="0">
                <a:solidFill>
                  <a:srgbClr val="5F5F5F"/>
                </a:solidFill>
              </a:rPr>
              <a:t>Shadow</a:t>
            </a:r>
            <a:r>
              <a:rPr lang="en-US" altLang="ja-JP" dirty="0">
                <a:solidFill>
                  <a:srgbClr val="5F5F5F"/>
                </a:solidFill>
              </a:rPr>
              <a:t> </a:t>
            </a:r>
            <a:r>
              <a:rPr kumimoji="1" lang="en-US" altLang="ja-JP" dirty="0" err="1" smtClean="0">
                <a:solidFill>
                  <a:srgbClr val="5F5F5F"/>
                </a:solidFill>
              </a:rPr>
              <a:t>procfs</a:t>
            </a:r>
            <a:r>
              <a:rPr kumimoji="1" lang="ja-JP" altLang="en-US" dirty="0" smtClean="0">
                <a:solidFill>
                  <a:srgbClr val="5F5F5F"/>
                </a:solidFill>
              </a:rPr>
              <a:t>の構築</a:t>
            </a:r>
            <a:r>
              <a:rPr lang="ja-JP" altLang="en-US" dirty="0" smtClean="0">
                <a:solidFill>
                  <a:srgbClr val="5F5F5F"/>
                </a:solidFill>
              </a:rPr>
              <a:t>にかかる</a:t>
            </a:r>
            <a:r>
              <a:rPr kumimoji="1" lang="ja-JP" altLang="en-US" dirty="0" smtClean="0">
                <a:solidFill>
                  <a:srgbClr val="5F5F5F"/>
                </a:solidFill>
              </a:rPr>
              <a:t>時間を</a:t>
            </a:r>
            <a:r>
              <a:rPr lang="ja-JP" altLang="en-US" dirty="0" smtClean="0">
                <a:solidFill>
                  <a:srgbClr val="5F5F5F"/>
                </a:solidFill>
              </a:rPr>
              <a:t>測定</a:t>
            </a:r>
            <a:endParaRPr kumimoji="1" lang="en-US" altLang="ja-JP" dirty="0" smtClean="0">
              <a:solidFill>
                <a:srgbClr val="5F5F5F"/>
              </a:solidFill>
            </a:endParaRPr>
          </a:p>
          <a:p>
            <a:pPr lvl="1"/>
            <a:r>
              <a:rPr lang="en-US" altLang="ja-JP" dirty="0" err="1" smtClean="0">
                <a:solidFill>
                  <a:srgbClr val="5F5F5F"/>
                </a:solidFill>
              </a:rPr>
              <a:t>Transcall</a:t>
            </a:r>
            <a:r>
              <a:rPr lang="ja-JP" altLang="en-US" dirty="0" smtClean="0">
                <a:solidFill>
                  <a:srgbClr val="5F5F5F"/>
                </a:solidFill>
              </a:rPr>
              <a:t>は</a:t>
            </a:r>
            <a:r>
              <a:rPr lang="en-US" altLang="ja-JP" dirty="0" smtClean="0">
                <a:solidFill>
                  <a:srgbClr val="5F5F5F"/>
                </a:solidFill>
              </a:rPr>
              <a:t>VM</a:t>
            </a:r>
            <a:r>
              <a:rPr lang="ja-JP" altLang="en-US" dirty="0" smtClean="0">
                <a:solidFill>
                  <a:srgbClr val="5F5F5F"/>
                </a:solidFill>
              </a:rPr>
              <a:t>のメモリから</a:t>
            </a:r>
            <a:r>
              <a:rPr lang="en-US" altLang="ja-JP" dirty="0" smtClean="0">
                <a:solidFill>
                  <a:srgbClr val="5F5F5F"/>
                </a:solidFill>
              </a:rPr>
              <a:t>OS</a:t>
            </a:r>
            <a:r>
              <a:rPr lang="ja-JP" altLang="en-US" dirty="0" smtClean="0">
                <a:solidFill>
                  <a:srgbClr val="5F5F5F"/>
                </a:solidFill>
              </a:rPr>
              <a:t>の情報を取得して構築</a:t>
            </a:r>
            <a:endParaRPr lang="en-US" altLang="ja-JP" dirty="0" smtClean="0">
              <a:solidFill>
                <a:srgbClr val="5F5F5F"/>
              </a:solidFill>
            </a:endParaRPr>
          </a:p>
          <a:p>
            <a:pPr lvl="2"/>
            <a:r>
              <a:rPr lang="ja-JP" altLang="en-US" dirty="0" smtClean="0">
                <a:solidFill>
                  <a:srgbClr val="5F5F5F"/>
                </a:solidFill>
              </a:rPr>
              <a:t>メモリマップ回数</a:t>
            </a:r>
            <a:r>
              <a:rPr lang="en-US" altLang="ja-JP" dirty="0" smtClean="0">
                <a:solidFill>
                  <a:srgbClr val="5F5F5F"/>
                </a:solidFill>
              </a:rPr>
              <a:t>: 28,496</a:t>
            </a:r>
            <a:r>
              <a:rPr lang="ja-JP" altLang="en-US" dirty="0" smtClean="0">
                <a:solidFill>
                  <a:srgbClr val="5F5F5F"/>
                </a:solidFill>
              </a:rPr>
              <a:t>回</a:t>
            </a:r>
            <a:endParaRPr lang="en-US" altLang="ja-JP" dirty="0" smtClean="0">
              <a:solidFill>
                <a:srgbClr val="5F5F5F"/>
              </a:solidFill>
            </a:endParaRPr>
          </a:p>
          <a:p>
            <a:pPr lvl="1"/>
            <a:r>
              <a:rPr lang="en-US" altLang="ja-JP" dirty="0" smtClean="0">
                <a:solidFill>
                  <a:srgbClr val="5F5F5F"/>
                </a:solidFill>
              </a:rPr>
              <a:t>V-Met</a:t>
            </a:r>
            <a:r>
              <a:rPr lang="ja-JP" altLang="en-US" dirty="0" smtClean="0">
                <a:solidFill>
                  <a:srgbClr val="5F5F5F"/>
                </a:solidFill>
              </a:rPr>
              <a:t>では従来より時間がかかる</a:t>
            </a:r>
            <a:endParaRPr lang="en-US" altLang="ja-JP" dirty="0" smtClean="0">
              <a:solidFill>
                <a:srgbClr val="5F5F5F"/>
              </a:solidFill>
            </a:endParaRPr>
          </a:p>
          <a:p>
            <a:pPr lvl="2"/>
            <a:r>
              <a:rPr lang="en-US" altLang="ja-JP" dirty="0" smtClean="0">
                <a:solidFill>
                  <a:srgbClr val="5F5F5F"/>
                </a:solidFill>
              </a:rPr>
              <a:t> V-Met</a:t>
            </a:r>
            <a:r>
              <a:rPr lang="ja-JP" altLang="en-US" dirty="0" smtClean="0">
                <a:solidFill>
                  <a:srgbClr val="5F5F5F"/>
                </a:solidFill>
              </a:rPr>
              <a:t>では従来の</a:t>
            </a:r>
            <a:r>
              <a:rPr lang="en-US" altLang="ja-JP" dirty="0" smtClean="0">
                <a:solidFill>
                  <a:srgbClr val="5F5F5F"/>
                </a:solidFill>
              </a:rPr>
              <a:t>36%</a:t>
            </a:r>
            <a:r>
              <a:rPr lang="ja-JP" altLang="en-US" dirty="0" smtClean="0">
                <a:solidFill>
                  <a:srgbClr val="5F5F5F"/>
                </a:solidFill>
              </a:rPr>
              <a:t>のオーバーヘッド</a:t>
            </a:r>
            <a:endParaRPr lang="en-US" altLang="ja-JP" dirty="0" smtClean="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20</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977077935"/>
              </p:ext>
            </p:extLst>
          </p:nvPr>
        </p:nvGraphicFramePr>
        <p:xfrm>
          <a:off x="2286000" y="4176562"/>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62827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0" lvl="0" indent="0">
              <a:buNone/>
            </a:pPr>
            <a:r>
              <a:rPr kumimoji="1" lang="en-US" altLang="ja-JP" dirty="0" err="1" smtClean="0">
                <a:solidFill>
                  <a:srgbClr val="5F5F5F"/>
                </a:solidFill>
                <a:latin typeface="メイリオ"/>
                <a:ea typeface="メイリオ"/>
                <a:cs typeface="メイリオ"/>
              </a:rPr>
              <a:t>chkrootkit</a:t>
            </a:r>
            <a:r>
              <a:rPr kumimoji="1" lang="ja-JP" altLang="en-US" dirty="0" smtClean="0">
                <a:solidFill>
                  <a:srgbClr val="5F5F5F"/>
                </a:solidFill>
                <a:latin typeface="メイリオ"/>
                <a:ea typeface="メイリオ"/>
                <a:cs typeface="メイリオ"/>
              </a:rPr>
              <a:t>の性能</a:t>
            </a:r>
            <a:endParaRPr kumimoji="1" lang="ja-JP" altLang="en-US" dirty="0">
              <a:solidFill>
                <a:srgbClr val="5F5F5F"/>
              </a:solidFill>
              <a:latin typeface="メイリオ"/>
              <a:ea typeface="メイリオ"/>
              <a:cs typeface="メイリオ"/>
            </a:endParaRPr>
          </a:p>
        </p:txBody>
      </p:sp>
      <p:sp>
        <p:nvSpPr>
          <p:cNvPr id="3" name="コンテンツ プレースホルダー 2"/>
          <p:cNvSpPr>
            <a:spLocks noGrp="1"/>
          </p:cNvSpPr>
          <p:nvPr>
            <p:ph idx="1"/>
          </p:nvPr>
        </p:nvSpPr>
        <p:spPr/>
        <p:txBody>
          <a:bodyPr/>
          <a:lstStyle/>
          <a:p>
            <a:r>
              <a:rPr lang="ja-JP" altLang="en-US" dirty="0" smtClean="0">
                <a:solidFill>
                  <a:srgbClr val="5F5F5F"/>
                </a:solidFill>
                <a:latin typeface="メイリオ"/>
                <a:ea typeface="メイリオ"/>
                <a:cs typeface="メイリオ"/>
              </a:rPr>
              <a:t>オフロードした</a:t>
            </a:r>
            <a:r>
              <a:rPr lang="en-US" altLang="ja-JP" dirty="0" err="1" smtClean="0">
                <a:solidFill>
                  <a:srgbClr val="5F5F5F"/>
                </a:solidFill>
                <a:latin typeface="メイリオ"/>
                <a:ea typeface="メイリオ"/>
                <a:cs typeface="メイリオ"/>
              </a:rPr>
              <a:t>chkrootkit</a:t>
            </a:r>
            <a:r>
              <a:rPr lang="ja-JP" altLang="en-US" dirty="0" smtClean="0">
                <a:solidFill>
                  <a:srgbClr val="5F5F5F"/>
                </a:solidFill>
                <a:latin typeface="メイリオ"/>
                <a:ea typeface="メイリオ"/>
                <a:cs typeface="メイリオ"/>
              </a:rPr>
              <a:t>の</a:t>
            </a:r>
            <a:r>
              <a:rPr lang="ja-JP" altLang="en-US" baseline="0" dirty="0" smtClean="0">
                <a:solidFill>
                  <a:srgbClr val="5F5F5F"/>
                </a:solidFill>
                <a:latin typeface="メイリオ"/>
                <a:ea typeface="メイリオ"/>
                <a:cs typeface="メイリオ"/>
              </a:rPr>
              <a:t>実行時間を測定</a:t>
            </a:r>
            <a:endParaRPr lang="en-US" altLang="ja-JP" baseline="0" dirty="0" smtClean="0">
              <a:solidFill>
                <a:srgbClr val="5F5F5F"/>
              </a:solidFill>
              <a:latin typeface="メイリオ"/>
              <a:ea typeface="メイリオ"/>
              <a:cs typeface="メイリオ"/>
            </a:endParaRPr>
          </a:p>
          <a:p>
            <a:pPr lvl="1"/>
            <a:r>
              <a:rPr lang="en-US" altLang="ja-JP" baseline="0" dirty="0" smtClean="0">
                <a:solidFill>
                  <a:srgbClr val="5F5F5F"/>
                </a:solidFill>
                <a:latin typeface="メイリオ"/>
                <a:ea typeface="メイリオ"/>
                <a:cs typeface="メイリオ"/>
              </a:rPr>
              <a:t>V-Met</a:t>
            </a:r>
            <a:r>
              <a:rPr lang="ja-JP" altLang="en-US" baseline="0" dirty="0" smtClean="0">
                <a:solidFill>
                  <a:srgbClr val="5F5F5F"/>
                </a:solidFill>
                <a:latin typeface="メイリオ"/>
                <a:ea typeface="メイリオ"/>
                <a:cs typeface="メイリオ"/>
              </a:rPr>
              <a:t>では従来の</a:t>
            </a:r>
            <a:r>
              <a:rPr lang="en-US" altLang="ja-JP" baseline="0" dirty="0" smtClean="0">
                <a:solidFill>
                  <a:srgbClr val="5F5F5F"/>
                </a:solidFill>
                <a:latin typeface="メイリオ"/>
                <a:ea typeface="メイリオ"/>
                <a:cs typeface="メイリオ"/>
              </a:rPr>
              <a:t>20%</a:t>
            </a:r>
            <a:r>
              <a:rPr lang="ja-JP" altLang="en-US" baseline="0" dirty="0" smtClean="0">
                <a:solidFill>
                  <a:srgbClr val="5F5F5F"/>
                </a:solidFill>
                <a:latin typeface="メイリオ"/>
                <a:ea typeface="メイリオ"/>
                <a:cs typeface="メイリオ"/>
              </a:rPr>
              <a:t>のオーバヘッド</a:t>
            </a:r>
            <a:endParaRPr lang="en-US" altLang="ja-JP" baseline="0" dirty="0" smtClean="0">
              <a:solidFill>
                <a:srgbClr val="5F5F5F"/>
              </a:solidFill>
              <a:latin typeface="メイリオ"/>
              <a:ea typeface="メイリオ"/>
              <a:cs typeface="メイリオ"/>
            </a:endParaRPr>
          </a:p>
          <a:p>
            <a:pPr lvl="2"/>
            <a:r>
              <a:rPr lang="en-US" altLang="ja-JP" baseline="0" dirty="0" err="1" smtClean="0">
                <a:solidFill>
                  <a:srgbClr val="5F5F5F"/>
                </a:solidFill>
                <a:latin typeface="メイリオ"/>
                <a:ea typeface="メイリオ"/>
                <a:cs typeface="メイリオ"/>
              </a:rPr>
              <a:t>chkrootkit</a:t>
            </a:r>
            <a:r>
              <a:rPr lang="ja-JP" altLang="en-US" baseline="0" dirty="0" smtClean="0">
                <a:solidFill>
                  <a:srgbClr val="5F5F5F"/>
                </a:solidFill>
                <a:latin typeface="メイリオ"/>
                <a:ea typeface="メイリオ"/>
                <a:cs typeface="メイリオ"/>
              </a:rPr>
              <a:t>は</a:t>
            </a:r>
            <a:r>
              <a:rPr lang="en-US" altLang="ja-JP" baseline="0" dirty="0" smtClean="0">
                <a:solidFill>
                  <a:srgbClr val="5F5F5F"/>
                </a:solidFill>
                <a:latin typeface="メイリオ"/>
                <a:ea typeface="メイリオ"/>
                <a:cs typeface="メイリオ"/>
              </a:rPr>
              <a:t>Shadow </a:t>
            </a:r>
            <a:r>
              <a:rPr lang="en-US" altLang="ja-JP" baseline="0" dirty="0" err="1" smtClean="0">
                <a:solidFill>
                  <a:srgbClr val="5F5F5F"/>
                </a:solidFill>
                <a:latin typeface="メイリオ"/>
                <a:ea typeface="メイリオ"/>
                <a:cs typeface="メイリオ"/>
              </a:rPr>
              <a:t>procfs</a:t>
            </a:r>
            <a:r>
              <a:rPr lang="ja-JP" altLang="en-US" baseline="0" dirty="0" smtClean="0">
                <a:solidFill>
                  <a:srgbClr val="5F5F5F"/>
                </a:solidFill>
                <a:latin typeface="メイリオ"/>
                <a:ea typeface="メイリオ"/>
                <a:cs typeface="メイリオ"/>
              </a:rPr>
              <a:t>が事前に取得した情報を使う</a:t>
            </a:r>
            <a:endParaRPr lang="en-US" altLang="ja-JP" baseline="0" dirty="0" smtClean="0">
              <a:solidFill>
                <a:srgbClr val="5F5F5F"/>
              </a:solidFill>
              <a:latin typeface="メイリオ"/>
              <a:ea typeface="メイリオ"/>
              <a:cs typeface="メイリオ"/>
            </a:endParaRPr>
          </a:p>
          <a:p>
            <a:pPr lvl="2"/>
            <a:r>
              <a:rPr lang="ja-JP" altLang="en-US" baseline="0" dirty="0" smtClean="0">
                <a:solidFill>
                  <a:srgbClr val="5F5F5F"/>
                </a:solidFill>
                <a:latin typeface="メイリオ"/>
                <a:ea typeface="メイリオ"/>
                <a:cs typeface="メイリオ"/>
              </a:rPr>
              <a:t>原因はメモリマップのオーバヘッドではない</a:t>
            </a:r>
            <a:endParaRPr lang="en-US" altLang="ja-JP" baseline="0"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それ以外は従来と変わらないはずなので、原因は不明</a:t>
            </a:r>
            <a:endParaRPr lang="en-US" altLang="ja-JP" dirty="0" smtClean="0">
              <a:solidFill>
                <a:srgbClr val="5F5F5F"/>
              </a:solidFill>
              <a:latin typeface="メイリオ"/>
              <a:ea typeface="メイリオ"/>
              <a:cs typeface="メイリオ"/>
            </a:endParaRPr>
          </a:p>
          <a:p>
            <a:pPr lvl="1"/>
            <a:r>
              <a:rPr kumimoji="1" lang="en-US" altLang="ja-JP" dirty="0" smtClean="0">
                <a:solidFill>
                  <a:srgbClr val="5F5F5F"/>
                </a:solidFill>
                <a:latin typeface="メイリオ"/>
                <a:ea typeface="メイリオ"/>
                <a:cs typeface="メイリオ"/>
              </a:rPr>
              <a:t>VM</a:t>
            </a:r>
            <a:r>
              <a:rPr kumimoji="1" lang="ja-JP" altLang="en-US" dirty="0" smtClean="0">
                <a:solidFill>
                  <a:srgbClr val="5F5F5F"/>
                </a:solidFill>
                <a:latin typeface="メイリオ"/>
                <a:ea typeface="メイリオ"/>
                <a:cs typeface="メイリオ"/>
              </a:rPr>
              <a:t>内で実行した場合と比べると</a:t>
            </a:r>
            <a:r>
              <a:rPr kumimoji="1" lang="en-US" altLang="ja-JP" dirty="0" smtClean="0">
                <a:solidFill>
                  <a:srgbClr val="5F5F5F"/>
                </a:solidFill>
                <a:latin typeface="メイリオ"/>
                <a:ea typeface="メイリオ"/>
                <a:cs typeface="メイリオ"/>
              </a:rPr>
              <a:t>2.9</a:t>
            </a:r>
            <a:r>
              <a:rPr kumimoji="1" lang="ja-JP" altLang="en-US" dirty="0" smtClean="0">
                <a:solidFill>
                  <a:srgbClr val="5F5F5F"/>
                </a:solidFill>
                <a:latin typeface="メイリオ"/>
                <a:ea typeface="メイリオ"/>
                <a:cs typeface="メイリオ"/>
              </a:rPr>
              <a:t>倍の実行時間</a:t>
            </a:r>
            <a:endParaRPr kumimoji="1"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21</a:t>
            </a:fld>
            <a:endParaRPr kumimoji="1" lang="ja-JP" altLang="en-US"/>
          </a:p>
        </p:txBody>
      </p:sp>
      <p:graphicFrame>
        <p:nvGraphicFramePr>
          <p:cNvPr id="7" name="グラフ 6"/>
          <p:cNvGraphicFramePr>
            <a:graphicFrameLocks/>
          </p:cNvGraphicFramePr>
          <p:nvPr>
            <p:extLst>
              <p:ext uri="{D42A27DB-BD31-4B8C-83A1-F6EECF244321}">
                <p14:modId xmlns:p14="http://schemas.microsoft.com/office/powerpoint/2010/main" val="446210140"/>
              </p:ext>
            </p:extLst>
          </p:nvPr>
        </p:nvGraphicFramePr>
        <p:xfrm>
          <a:off x="1564773" y="4141199"/>
          <a:ext cx="6640755" cy="28371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547868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0" lvl="0" indent="0">
              <a:buNone/>
            </a:pPr>
            <a:r>
              <a:rPr kumimoji="1" lang="en-US" altLang="ja-JP" dirty="0" smtClean="0">
                <a:solidFill>
                  <a:srgbClr val="5F5F5F"/>
                </a:solidFill>
                <a:latin typeface="メイリオ"/>
                <a:ea typeface="メイリオ"/>
                <a:cs typeface="メイリオ"/>
              </a:rPr>
              <a:t>Tripwire</a:t>
            </a:r>
            <a:r>
              <a:rPr kumimoji="1" lang="ja-JP" altLang="en-US" dirty="0" smtClean="0">
                <a:solidFill>
                  <a:srgbClr val="5F5F5F"/>
                </a:solidFill>
                <a:latin typeface="メイリオ"/>
                <a:ea typeface="メイリオ"/>
                <a:cs typeface="メイリオ"/>
              </a:rPr>
              <a:t>の性能</a:t>
            </a:r>
            <a:endParaRPr kumimoji="1" lang="ja-JP" altLang="en-US" dirty="0">
              <a:solidFill>
                <a:srgbClr val="5F5F5F"/>
              </a:solidFill>
              <a:latin typeface="メイリオ"/>
              <a:ea typeface="メイリオ"/>
              <a:cs typeface="メイリオ"/>
            </a:endParaRPr>
          </a:p>
        </p:txBody>
      </p:sp>
      <p:sp>
        <p:nvSpPr>
          <p:cNvPr id="3" name="コンテンツ プレースホルダー 2"/>
          <p:cNvSpPr>
            <a:spLocks noGrp="1"/>
          </p:cNvSpPr>
          <p:nvPr>
            <p:ph idx="1"/>
          </p:nvPr>
        </p:nvSpPr>
        <p:spPr/>
        <p:txBody>
          <a:bodyPr/>
          <a:lstStyle/>
          <a:p>
            <a:pPr marL="342900" marR="0" indent="-342900" algn="l" defTabSz="457200" rtl="0" eaLnBrk="1" fontAlgn="auto" latinLnBrk="0" hangingPunct="1">
              <a:lnSpc>
                <a:spcPct val="100000"/>
              </a:lnSpc>
              <a:spcBef>
                <a:spcPct val="20000"/>
              </a:spcBef>
              <a:spcAft>
                <a:spcPts val="0"/>
              </a:spcAft>
              <a:buClrTx/>
              <a:buSzTx/>
              <a:buFont typeface="Arial"/>
              <a:buChar char="•"/>
              <a:tabLst/>
              <a:defRPr/>
            </a:pPr>
            <a:r>
              <a:rPr kumimoji="1" lang="ja-JP" altLang="en-US" sz="2800" kern="1200" dirty="0" smtClean="0">
                <a:solidFill>
                  <a:srgbClr val="5F5F5F"/>
                </a:solidFill>
                <a:effectLst/>
                <a:latin typeface="メイリオ"/>
                <a:ea typeface="メイリオ"/>
                <a:cs typeface="メイリオ"/>
              </a:rPr>
              <a:t>オフロードした</a:t>
            </a:r>
            <a:r>
              <a:rPr kumimoji="1" lang="en-US" altLang="ja-JP" sz="2800" kern="1200" dirty="0" smtClean="0">
                <a:solidFill>
                  <a:srgbClr val="5F5F5F"/>
                </a:solidFill>
                <a:effectLst/>
                <a:latin typeface="メイリオ"/>
                <a:ea typeface="メイリオ"/>
                <a:cs typeface="メイリオ"/>
              </a:rPr>
              <a:t>Tripwire</a:t>
            </a:r>
            <a:r>
              <a:rPr kumimoji="1" lang="ja-JP" altLang="en-US" sz="2800" kern="1200" dirty="0" smtClean="0">
                <a:solidFill>
                  <a:srgbClr val="5F5F5F"/>
                </a:solidFill>
                <a:effectLst/>
                <a:latin typeface="メイリオ"/>
                <a:ea typeface="メイリオ"/>
                <a:cs typeface="メイリオ"/>
              </a:rPr>
              <a:t>の</a:t>
            </a:r>
            <a:r>
              <a:rPr kumimoji="1" lang="ja-JP" altLang="en-US" sz="2800" kern="1200" baseline="0" dirty="0" smtClean="0">
                <a:solidFill>
                  <a:srgbClr val="5F5F5F"/>
                </a:solidFill>
                <a:effectLst/>
                <a:latin typeface="メイリオ"/>
                <a:ea typeface="メイリオ"/>
                <a:cs typeface="メイリオ"/>
              </a:rPr>
              <a:t>実行時間</a:t>
            </a:r>
            <a:r>
              <a:rPr lang="ja-JP" altLang="en-US" dirty="0" smtClean="0">
                <a:solidFill>
                  <a:srgbClr val="5F5F5F"/>
                </a:solidFill>
                <a:latin typeface="メイリオ"/>
                <a:ea typeface="メイリオ"/>
                <a:cs typeface="メイリオ"/>
              </a:rPr>
              <a:t>を</a:t>
            </a:r>
            <a:r>
              <a:rPr kumimoji="1" lang="ja-JP" altLang="en-US" sz="2800" kern="1200" baseline="0" dirty="0" smtClean="0">
                <a:solidFill>
                  <a:srgbClr val="5F5F5F"/>
                </a:solidFill>
                <a:effectLst/>
                <a:latin typeface="メイリオ"/>
                <a:ea typeface="メイリオ"/>
                <a:cs typeface="メイリオ"/>
              </a:rPr>
              <a:t>測定</a:t>
            </a:r>
            <a:endParaRPr kumimoji="1" lang="en-US" altLang="ja-JP" dirty="0" smtClean="0">
              <a:solidFill>
                <a:srgbClr val="5F5F5F"/>
              </a:solidFill>
              <a:latin typeface="メイリオ"/>
              <a:ea typeface="メイリオ"/>
              <a:cs typeface="メイリオ"/>
            </a:endParaRPr>
          </a:p>
          <a:p>
            <a:pPr lvl="1" rtl="0" eaLnBrk="1" latinLnBrk="0" hangingPunct="1"/>
            <a:r>
              <a:rPr kumimoji="1" lang="en-US" altLang="ja-JP" sz="2400" kern="1200" dirty="0" smtClean="0">
                <a:solidFill>
                  <a:srgbClr val="5F5F5F"/>
                </a:solidFill>
                <a:effectLst/>
                <a:latin typeface="メイリオ"/>
                <a:ea typeface="メイリオ"/>
                <a:cs typeface="メイリオ"/>
              </a:rPr>
              <a:t>V-Met</a:t>
            </a:r>
            <a:r>
              <a:rPr kumimoji="1" lang="ja-JP" altLang="en-US" sz="2400" kern="1200" dirty="0" smtClean="0">
                <a:solidFill>
                  <a:srgbClr val="5F5F5F"/>
                </a:solidFill>
                <a:effectLst/>
                <a:latin typeface="メイリオ"/>
                <a:ea typeface="メイリオ"/>
                <a:cs typeface="メイリオ"/>
              </a:rPr>
              <a:t>では従来の</a:t>
            </a:r>
            <a:r>
              <a:rPr kumimoji="1" lang="en-US" altLang="ja-JP" sz="2400" kern="1200" dirty="0" smtClean="0">
                <a:solidFill>
                  <a:srgbClr val="5F5F5F"/>
                </a:solidFill>
                <a:effectLst/>
                <a:latin typeface="メイリオ"/>
                <a:ea typeface="メイリオ"/>
                <a:cs typeface="メイリオ"/>
              </a:rPr>
              <a:t>14%</a:t>
            </a:r>
            <a:r>
              <a:rPr kumimoji="1" lang="ja-JP" altLang="en-US" sz="2400" kern="1200" dirty="0" smtClean="0">
                <a:solidFill>
                  <a:srgbClr val="5F5F5F"/>
                </a:solidFill>
                <a:effectLst/>
                <a:latin typeface="メイリオ"/>
                <a:ea typeface="メイリオ"/>
                <a:cs typeface="メイリオ"/>
              </a:rPr>
              <a:t>のオーバーヘッド</a:t>
            </a:r>
            <a:endParaRPr kumimoji="1" lang="en-US" altLang="ja-JP" sz="2400" kern="1200" dirty="0" smtClean="0">
              <a:solidFill>
                <a:srgbClr val="5F5F5F"/>
              </a:solidFill>
              <a:effectLst/>
              <a:latin typeface="メイリオ"/>
              <a:ea typeface="メイリオ"/>
              <a:cs typeface="メイリオ"/>
            </a:endParaRPr>
          </a:p>
          <a:p>
            <a:pPr lvl="2"/>
            <a:r>
              <a:rPr lang="en-US" altLang="ja-JP" dirty="0" smtClean="0">
                <a:solidFill>
                  <a:srgbClr val="5F5F5F"/>
                </a:solidFill>
                <a:latin typeface="メイリオ"/>
                <a:ea typeface="メイリオ"/>
                <a:cs typeface="メイリオ"/>
              </a:rPr>
              <a:t>Tripwire</a:t>
            </a:r>
            <a:r>
              <a:rPr lang="ja-JP" altLang="en-US" dirty="0" smtClean="0">
                <a:solidFill>
                  <a:srgbClr val="5F5F5F"/>
                </a:solidFill>
                <a:latin typeface="メイリオ"/>
                <a:ea typeface="メイリオ"/>
                <a:cs typeface="メイリオ"/>
              </a:rPr>
              <a:t>は</a:t>
            </a:r>
            <a:r>
              <a:rPr lang="en-US" altLang="ja-JP" dirty="0" smtClean="0">
                <a:solidFill>
                  <a:srgbClr val="5F5F5F"/>
                </a:solidFill>
                <a:latin typeface="メイリオ"/>
                <a:ea typeface="メイリオ"/>
                <a:cs typeface="メイリオ"/>
              </a:rPr>
              <a:t>NFS</a:t>
            </a:r>
            <a:r>
              <a:rPr lang="ja-JP" altLang="en-US" dirty="0" smtClean="0">
                <a:solidFill>
                  <a:srgbClr val="5F5F5F"/>
                </a:solidFill>
                <a:latin typeface="メイリオ"/>
                <a:ea typeface="メイリオ"/>
                <a:cs typeface="メイリオ"/>
              </a:rPr>
              <a:t>上のファイルにアクセス</a:t>
            </a:r>
            <a:endParaRPr lang="en-US" altLang="ja-JP" dirty="0" smtClean="0">
              <a:solidFill>
                <a:srgbClr val="5F5F5F"/>
              </a:solidFill>
              <a:latin typeface="メイリオ"/>
              <a:ea typeface="メイリオ"/>
              <a:cs typeface="メイリオ"/>
            </a:endParaRPr>
          </a:p>
          <a:p>
            <a:pPr lvl="2"/>
            <a:r>
              <a:rPr lang="en-US" altLang="ja-JP" dirty="0" smtClean="0">
                <a:solidFill>
                  <a:srgbClr val="5F5F5F"/>
                </a:solidFill>
                <a:latin typeface="メイリオ"/>
                <a:ea typeface="メイリオ"/>
                <a:cs typeface="メイリオ"/>
              </a:rPr>
              <a:t>NFS</a:t>
            </a:r>
            <a:r>
              <a:rPr lang="ja-JP" altLang="en-US" dirty="0" smtClean="0">
                <a:solidFill>
                  <a:srgbClr val="5F5F5F"/>
                </a:solidFill>
                <a:latin typeface="メイリオ"/>
                <a:ea typeface="メイリオ"/>
                <a:cs typeface="メイリオ"/>
              </a:rPr>
              <a:t>アクセスのオーバヘッドは従来と変わらないはずなので、原因は不明</a:t>
            </a:r>
            <a:endParaRPr lang="en-US" altLang="ja-JP" dirty="0">
              <a:solidFill>
                <a:srgbClr val="5F5F5F"/>
              </a:solidFill>
              <a:latin typeface="メイリオ"/>
              <a:ea typeface="メイリオ"/>
              <a:cs typeface="メイリオ"/>
            </a:endParaRPr>
          </a:p>
          <a:p>
            <a:pPr lvl="1"/>
            <a:r>
              <a:rPr lang="en-US" altLang="ja-JP" dirty="0">
                <a:solidFill>
                  <a:srgbClr val="5F5F5F"/>
                </a:solidFill>
                <a:cs typeface="メイリオ"/>
              </a:rPr>
              <a:t>VM</a:t>
            </a:r>
            <a:r>
              <a:rPr lang="ja-JP" altLang="en-US" dirty="0">
                <a:solidFill>
                  <a:srgbClr val="5F5F5F"/>
                </a:solidFill>
                <a:cs typeface="メイリオ"/>
              </a:rPr>
              <a:t>内で実行した場合と比べると</a:t>
            </a:r>
            <a:r>
              <a:rPr lang="en-US" altLang="ja-JP" dirty="0" smtClean="0">
                <a:solidFill>
                  <a:srgbClr val="5F5F5F"/>
                </a:solidFill>
                <a:cs typeface="メイリオ"/>
              </a:rPr>
              <a:t>2</a:t>
            </a:r>
            <a:r>
              <a:rPr lang="ja-JP" altLang="en-US" dirty="0" smtClean="0">
                <a:solidFill>
                  <a:srgbClr val="5F5F5F"/>
                </a:solidFill>
                <a:cs typeface="メイリオ"/>
              </a:rPr>
              <a:t>倍</a:t>
            </a:r>
            <a:r>
              <a:rPr lang="ja-JP" altLang="en-US" dirty="0">
                <a:solidFill>
                  <a:srgbClr val="5F5F5F"/>
                </a:solidFill>
                <a:cs typeface="メイリオ"/>
              </a:rPr>
              <a:t>の実行時間</a:t>
            </a:r>
            <a:endParaRPr lang="en-US" altLang="ja-JP" dirty="0">
              <a:solidFill>
                <a:srgbClr val="5F5F5F"/>
              </a:solidFill>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22</a:t>
            </a:fld>
            <a:endParaRPr kumimoji="1" lang="ja-JP" altLang="en-US"/>
          </a:p>
        </p:txBody>
      </p:sp>
      <p:sp>
        <p:nvSpPr>
          <p:cNvPr id="6" name="テキスト ボックス 5"/>
          <p:cNvSpPr txBox="1"/>
          <p:nvPr/>
        </p:nvSpPr>
        <p:spPr>
          <a:xfrm>
            <a:off x="-1187219" y="1587660"/>
            <a:ext cx="184666" cy="369332"/>
          </a:xfrm>
          <a:prstGeom prst="rect">
            <a:avLst/>
          </a:prstGeom>
          <a:noFill/>
        </p:spPr>
        <p:txBody>
          <a:bodyPr wrap="none" rtlCol="0">
            <a:spAutoFit/>
          </a:bodyPr>
          <a:lstStyle/>
          <a:p>
            <a:endParaRPr kumimoji="1" lang="ja-JP" altLang="en-US"/>
          </a:p>
        </p:txBody>
      </p:sp>
      <p:graphicFrame>
        <p:nvGraphicFramePr>
          <p:cNvPr id="8" name="グラフ 7"/>
          <p:cNvGraphicFramePr>
            <a:graphicFrameLocks/>
          </p:cNvGraphicFramePr>
          <p:nvPr>
            <p:extLst>
              <p:ext uri="{D42A27DB-BD31-4B8C-83A1-F6EECF244321}">
                <p14:modId xmlns:p14="http://schemas.microsoft.com/office/powerpoint/2010/main" val="1015470831"/>
              </p:ext>
            </p:extLst>
          </p:nvPr>
        </p:nvGraphicFramePr>
        <p:xfrm>
          <a:off x="2159003" y="4141199"/>
          <a:ext cx="5740400" cy="2915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155758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kumimoji="1" lang="ja-JP" altLang="en-US" dirty="0" smtClean="0">
                <a:solidFill>
                  <a:srgbClr val="5F5F5F"/>
                </a:solidFill>
              </a:rPr>
              <a:t>関連研究</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normAutofit lnSpcReduction="10000"/>
          </a:bodyPr>
          <a:lstStyle/>
          <a:p>
            <a:r>
              <a:rPr kumimoji="1" lang="en-US" altLang="ja-JP" dirty="0" err="1" smtClean="0">
                <a:solidFill>
                  <a:srgbClr val="5F5F5F"/>
                </a:solidFill>
                <a:latin typeface="+mn-ea"/>
              </a:rPr>
              <a:t>HyperGuard</a:t>
            </a:r>
            <a:r>
              <a:rPr kumimoji="1" lang="en-US" altLang="ja-JP" dirty="0" smtClean="0">
                <a:solidFill>
                  <a:srgbClr val="5F5F5F"/>
                </a:solidFill>
                <a:latin typeface="+mn-ea"/>
              </a:rPr>
              <a:t> </a:t>
            </a:r>
            <a:r>
              <a:rPr kumimoji="1" lang="en-US" altLang="ja-JP" sz="2600" dirty="0" smtClean="0">
                <a:solidFill>
                  <a:srgbClr val="5F5F5F"/>
                </a:solidFill>
                <a:latin typeface="+mn-ea"/>
              </a:rPr>
              <a:t>[</a:t>
            </a:r>
            <a:r>
              <a:rPr kumimoji="1" lang="en-US" altLang="ja-JP" sz="2600" b="0" i="0" kern="1200" baseline="0" dirty="0" err="1" smtClean="0">
                <a:solidFill>
                  <a:srgbClr val="5F5F5F"/>
                </a:solidFill>
                <a:effectLst/>
                <a:latin typeface="+mn-ea"/>
              </a:rPr>
              <a:t>Rutkowska</a:t>
            </a:r>
            <a:r>
              <a:rPr kumimoji="1" lang="en-US" altLang="ja-JP" sz="2600" b="0" i="0" kern="1200" baseline="0" dirty="0" smtClean="0">
                <a:solidFill>
                  <a:srgbClr val="5F5F5F"/>
                </a:solidFill>
                <a:effectLst/>
                <a:latin typeface="+mn-ea"/>
              </a:rPr>
              <a:t> et al.’08</a:t>
            </a:r>
            <a:r>
              <a:rPr kumimoji="1" lang="en-US" altLang="ja-JP" sz="2600" dirty="0" smtClean="0">
                <a:solidFill>
                  <a:srgbClr val="5F5F5F"/>
                </a:solidFill>
                <a:latin typeface="+mn-ea"/>
              </a:rPr>
              <a:t>]</a:t>
            </a:r>
            <a:endParaRPr kumimoji="1" lang="en-US" altLang="ja-JP" dirty="0" smtClean="0">
              <a:solidFill>
                <a:srgbClr val="5F5F5F"/>
              </a:solidFill>
              <a:latin typeface="+mn-ea"/>
            </a:endParaRPr>
          </a:p>
          <a:p>
            <a:pPr lvl="1"/>
            <a:r>
              <a:rPr lang="en-US" altLang="ja-JP" dirty="0" smtClean="0">
                <a:solidFill>
                  <a:srgbClr val="5F5F5F"/>
                </a:solidFill>
                <a:latin typeface="+mn-ea"/>
              </a:rPr>
              <a:t>SMM</a:t>
            </a:r>
            <a:r>
              <a:rPr lang="ja-JP" altLang="en-US" dirty="0" smtClean="0">
                <a:solidFill>
                  <a:srgbClr val="5F5F5F"/>
                </a:solidFill>
                <a:latin typeface="+mn-ea"/>
              </a:rPr>
              <a:t>と呼ばれる</a:t>
            </a:r>
            <a:r>
              <a:rPr lang="en-US" altLang="ja-JP" dirty="0" smtClean="0">
                <a:solidFill>
                  <a:srgbClr val="5F5F5F"/>
                </a:solidFill>
                <a:latin typeface="+mn-ea"/>
              </a:rPr>
              <a:t>CPU</a:t>
            </a:r>
            <a:r>
              <a:rPr lang="ja-JP" altLang="en-US" dirty="0" smtClean="0">
                <a:solidFill>
                  <a:srgbClr val="5F5F5F"/>
                </a:solidFill>
                <a:latin typeface="+mn-ea"/>
              </a:rPr>
              <a:t>モードで安全に</a:t>
            </a:r>
            <a:r>
              <a:rPr lang="en-US" altLang="ja-JP" dirty="0" smtClean="0">
                <a:solidFill>
                  <a:srgbClr val="5F5F5F"/>
                </a:solidFill>
                <a:latin typeface="+mn-ea"/>
              </a:rPr>
              <a:t>IDS</a:t>
            </a:r>
            <a:r>
              <a:rPr lang="ja-JP" altLang="en-US" dirty="0" smtClean="0">
                <a:solidFill>
                  <a:srgbClr val="5F5F5F"/>
                </a:solidFill>
                <a:latin typeface="+mn-ea"/>
              </a:rPr>
              <a:t>を動作</a:t>
            </a:r>
            <a:endParaRPr lang="en-US" altLang="ja-JP" dirty="0" smtClean="0">
              <a:solidFill>
                <a:srgbClr val="5F5F5F"/>
              </a:solidFill>
              <a:latin typeface="+mn-ea"/>
            </a:endParaRPr>
          </a:p>
          <a:p>
            <a:pPr lvl="1"/>
            <a:r>
              <a:rPr kumimoji="1" lang="en-US" altLang="ja-JP" dirty="0" smtClean="0">
                <a:solidFill>
                  <a:srgbClr val="5F5F5F"/>
                </a:solidFill>
                <a:latin typeface="+mn-ea"/>
              </a:rPr>
              <a:t>IDS</a:t>
            </a:r>
            <a:r>
              <a:rPr kumimoji="1" lang="ja-JP" altLang="en-US" dirty="0" smtClean="0">
                <a:solidFill>
                  <a:srgbClr val="5F5F5F"/>
                </a:solidFill>
                <a:latin typeface="+mn-ea"/>
              </a:rPr>
              <a:t>の実行中はシステム</a:t>
            </a:r>
            <a:r>
              <a:rPr lang="ja-JP" altLang="en-US" dirty="0" smtClean="0">
                <a:solidFill>
                  <a:srgbClr val="5F5F5F"/>
                </a:solidFill>
                <a:latin typeface="+mn-ea"/>
              </a:rPr>
              <a:t>が</a:t>
            </a:r>
            <a:r>
              <a:rPr kumimoji="1" lang="ja-JP" altLang="en-US" dirty="0" smtClean="0">
                <a:solidFill>
                  <a:srgbClr val="5F5F5F"/>
                </a:solidFill>
                <a:latin typeface="+mn-ea"/>
              </a:rPr>
              <a:t>停止</a:t>
            </a:r>
            <a:endParaRPr kumimoji="1" lang="en-US" altLang="ja-JP" dirty="0" smtClean="0">
              <a:solidFill>
                <a:srgbClr val="5F5F5F"/>
              </a:solidFill>
              <a:latin typeface="+mn-ea"/>
            </a:endParaRPr>
          </a:p>
          <a:p>
            <a:r>
              <a:rPr lang="en-US" altLang="ja-JP" dirty="0" smtClean="0">
                <a:solidFill>
                  <a:srgbClr val="5F5F5F"/>
                </a:solidFill>
                <a:latin typeface="+mn-ea"/>
              </a:rPr>
              <a:t>Flicker </a:t>
            </a:r>
            <a:r>
              <a:rPr lang="en-US" altLang="ja-JP" sz="2600" dirty="0" smtClean="0">
                <a:solidFill>
                  <a:srgbClr val="5F5F5F"/>
                </a:solidFill>
                <a:latin typeface="+mn-ea"/>
              </a:rPr>
              <a:t>[McCune et al.'08]</a:t>
            </a:r>
            <a:endParaRPr lang="en-US" altLang="ja-JP" dirty="0" smtClean="0">
              <a:solidFill>
                <a:srgbClr val="5F5F5F"/>
              </a:solidFill>
              <a:latin typeface="+mn-ea"/>
            </a:endParaRPr>
          </a:p>
          <a:p>
            <a:pPr lvl="1"/>
            <a:r>
              <a:rPr kumimoji="1" lang="en-US" altLang="ja-JP" dirty="0" smtClean="0">
                <a:solidFill>
                  <a:srgbClr val="5F5F5F"/>
                </a:solidFill>
                <a:latin typeface="+mn-ea"/>
              </a:rPr>
              <a:t>Intel TXT</a:t>
            </a:r>
            <a:r>
              <a:rPr kumimoji="1" lang="ja-JP" altLang="en-US" dirty="0" smtClean="0">
                <a:solidFill>
                  <a:srgbClr val="5F5F5F"/>
                </a:solidFill>
                <a:latin typeface="+mn-ea"/>
              </a:rPr>
              <a:t>や</a:t>
            </a:r>
            <a:r>
              <a:rPr kumimoji="1" lang="en-US" altLang="ja-JP" dirty="0" smtClean="0">
                <a:solidFill>
                  <a:srgbClr val="5F5F5F"/>
                </a:solidFill>
                <a:latin typeface="+mn-ea"/>
              </a:rPr>
              <a:t>AMD SVM</a:t>
            </a:r>
            <a:r>
              <a:rPr lang="ja-JP" altLang="en-US" dirty="0" smtClean="0">
                <a:solidFill>
                  <a:srgbClr val="5F5F5F"/>
                </a:solidFill>
                <a:latin typeface="+mn-ea"/>
              </a:rPr>
              <a:t>を用いて安全に</a:t>
            </a:r>
            <a:r>
              <a:rPr lang="en-US" altLang="ja-JP" dirty="0" smtClean="0">
                <a:solidFill>
                  <a:srgbClr val="5F5F5F"/>
                </a:solidFill>
                <a:latin typeface="+mn-ea"/>
              </a:rPr>
              <a:t>IDS</a:t>
            </a:r>
            <a:r>
              <a:rPr lang="ja-JP" altLang="en-US" dirty="0" smtClean="0">
                <a:solidFill>
                  <a:srgbClr val="5F5F5F"/>
                </a:solidFill>
                <a:latin typeface="+mn-ea"/>
              </a:rPr>
              <a:t>を動作</a:t>
            </a:r>
            <a:endParaRPr lang="en-US" altLang="ja-JP" dirty="0" smtClean="0">
              <a:solidFill>
                <a:srgbClr val="5F5F5F"/>
              </a:solidFill>
              <a:latin typeface="+mn-ea"/>
            </a:endParaRPr>
          </a:p>
          <a:p>
            <a:pPr lvl="1"/>
            <a:r>
              <a:rPr kumimoji="1" lang="en-US" altLang="ja-JP" dirty="0" smtClean="0">
                <a:solidFill>
                  <a:srgbClr val="5F5F5F"/>
                </a:solidFill>
                <a:latin typeface="+mn-ea"/>
              </a:rPr>
              <a:t>IDS</a:t>
            </a:r>
            <a:r>
              <a:rPr lang="ja-JP" altLang="en-US" dirty="0" smtClean="0">
                <a:solidFill>
                  <a:srgbClr val="5F5F5F"/>
                </a:solidFill>
                <a:latin typeface="+mn-ea"/>
              </a:rPr>
              <a:t>の実行中はシステムの他の部分を停止させる必要</a:t>
            </a:r>
            <a:endParaRPr kumimoji="1" lang="ja-JP" altLang="en-US" dirty="0" smtClean="0">
              <a:solidFill>
                <a:srgbClr val="5F5F5F"/>
              </a:solidFill>
              <a:latin typeface="+mn-ea"/>
            </a:endParaRPr>
          </a:p>
          <a:p>
            <a:pPr lvl="0"/>
            <a:r>
              <a:rPr kumimoji="1" lang="en-US" altLang="ja-JP" dirty="0" err="1" smtClean="0">
                <a:solidFill>
                  <a:srgbClr val="5F5F5F"/>
                </a:solidFill>
                <a:latin typeface="+mn-ea"/>
              </a:rPr>
              <a:t>CloudVisor</a:t>
            </a:r>
            <a:r>
              <a:rPr kumimoji="1" lang="en-US" altLang="ja-JP" dirty="0" smtClean="0">
                <a:solidFill>
                  <a:srgbClr val="5F5F5F"/>
                </a:solidFill>
                <a:latin typeface="+mn-ea"/>
              </a:rPr>
              <a:t> </a:t>
            </a:r>
            <a:r>
              <a:rPr kumimoji="1" lang="en-US" altLang="ja-JP" sz="2600" dirty="0" smtClean="0">
                <a:solidFill>
                  <a:srgbClr val="5F5F5F"/>
                </a:solidFill>
                <a:latin typeface="+mn-ea"/>
              </a:rPr>
              <a:t>[Zhang et al.’11]</a:t>
            </a:r>
            <a:endParaRPr kumimoji="1" lang="en-US" altLang="ja-JP" dirty="0" smtClean="0">
              <a:solidFill>
                <a:srgbClr val="5F5F5F"/>
              </a:solidFill>
              <a:latin typeface="+mn-ea"/>
            </a:endParaRPr>
          </a:p>
          <a:p>
            <a:pPr lvl="1"/>
            <a:r>
              <a:rPr kumimoji="1" lang="ja-JP" altLang="en-US" dirty="0" smtClean="0">
                <a:solidFill>
                  <a:srgbClr val="5F5F5F"/>
                </a:solidFill>
                <a:latin typeface="+mn-ea"/>
              </a:rPr>
              <a:t>ネストした仮想化を用い</a:t>
            </a:r>
            <a:r>
              <a:rPr lang="ja-JP" altLang="en-US" dirty="0" smtClean="0">
                <a:solidFill>
                  <a:srgbClr val="5F5F5F"/>
                </a:solidFill>
                <a:latin typeface="+mn-ea"/>
              </a:rPr>
              <a:t>てクラウド管理者による</a:t>
            </a:r>
            <a:r>
              <a:rPr lang="en-US" altLang="ja-JP" dirty="0" smtClean="0">
                <a:solidFill>
                  <a:srgbClr val="5F5F5F"/>
                </a:solidFill>
                <a:latin typeface="+mn-ea"/>
              </a:rPr>
              <a:t>VM</a:t>
            </a:r>
            <a:r>
              <a:rPr lang="ja-JP" altLang="en-US" dirty="0" smtClean="0">
                <a:solidFill>
                  <a:srgbClr val="5F5F5F"/>
                </a:solidFill>
                <a:latin typeface="+mn-ea"/>
              </a:rPr>
              <a:t>の</a:t>
            </a:r>
            <a:r>
              <a:rPr kumimoji="1" lang="ja-JP" altLang="en-US" dirty="0" smtClean="0">
                <a:solidFill>
                  <a:srgbClr val="5F5F5F"/>
                </a:solidFill>
                <a:latin typeface="+mn-ea"/>
              </a:rPr>
              <a:t>情報漏洩・改ざんを防ぐ</a:t>
            </a:r>
            <a:endParaRPr kumimoji="1" lang="en-US" altLang="ja-JP" dirty="0" smtClean="0">
              <a:solidFill>
                <a:srgbClr val="5F5F5F"/>
              </a:solidFill>
              <a:latin typeface="+mn-ea"/>
            </a:endParaRPr>
          </a:p>
          <a:p>
            <a:pPr lvl="1"/>
            <a:r>
              <a:rPr lang="en-US" altLang="ja-JP" dirty="0" smtClean="0">
                <a:solidFill>
                  <a:srgbClr val="5F5F5F"/>
                </a:solidFill>
                <a:latin typeface="+mn-ea"/>
              </a:rPr>
              <a:t>VM</a:t>
            </a:r>
            <a:r>
              <a:rPr lang="ja-JP" altLang="en-US" dirty="0" smtClean="0">
                <a:solidFill>
                  <a:srgbClr val="5F5F5F"/>
                </a:solidFill>
                <a:latin typeface="+mn-ea"/>
              </a:rPr>
              <a:t>のリソースを監視する機能は提供されていない</a:t>
            </a:r>
            <a:endParaRPr kumimoji="1" lang="en-US" altLang="ja-JP" dirty="0" smtClean="0">
              <a:solidFill>
                <a:srgbClr val="5F5F5F"/>
              </a:solidFill>
              <a:latin typeface="+mn-ea"/>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23</a:t>
            </a:fld>
            <a:endParaRPr kumimoji="1" lang="ja-JP" altLang="en-US"/>
          </a:p>
        </p:txBody>
      </p:sp>
    </p:spTree>
    <p:extLst>
      <p:ext uri="{BB962C8B-B14F-4D97-AF65-F5344CB8AC3E}">
        <p14:creationId xmlns:p14="http://schemas.microsoft.com/office/powerpoint/2010/main" val="989787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5F5F5F"/>
                </a:solidFill>
              </a:rPr>
              <a:t>まとめ</a:t>
            </a:r>
            <a:endParaRPr lang="ja-JP" altLang="en-US" dirty="0">
              <a:solidFill>
                <a:srgbClr val="5F5F5F"/>
              </a:solidFill>
            </a:endParaRPr>
          </a:p>
        </p:txBody>
      </p:sp>
      <p:sp>
        <p:nvSpPr>
          <p:cNvPr id="3" name="コンテンツ プレースホルダー 2"/>
          <p:cNvSpPr>
            <a:spLocks noGrp="1"/>
          </p:cNvSpPr>
          <p:nvPr>
            <p:ph idx="1"/>
          </p:nvPr>
        </p:nvSpPr>
        <p:spPr/>
        <p:txBody>
          <a:bodyPr>
            <a:normAutofit/>
          </a:bodyPr>
          <a:lstStyle/>
          <a:p>
            <a:r>
              <a:rPr lang="en-US" altLang="ja-JP" dirty="0" smtClean="0">
                <a:solidFill>
                  <a:srgbClr val="5F5F5F"/>
                </a:solidFill>
                <a:latin typeface="+mn-ea"/>
              </a:rPr>
              <a:t>IDS</a:t>
            </a:r>
            <a:r>
              <a:rPr lang="ja-JP" altLang="en-US" dirty="0" smtClean="0">
                <a:solidFill>
                  <a:srgbClr val="5F5F5F"/>
                </a:solidFill>
                <a:latin typeface="+mn-ea"/>
              </a:rPr>
              <a:t>を仮想化システムの外側で安全に実行するシステム</a:t>
            </a:r>
            <a:r>
              <a:rPr lang="en-US" altLang="ja-JP" dirty="0" smtClean="0">
                <a:solidFill>
                  <a:srgbClr val="5F5F5F"/>
                </a:solidFill>
                <a:latin typeface="+mn-ea"/>
              </a:rPr>
              <a:t>V-Met</a:t>
            </a:r>
            <a:r>
              <a:rPr lang="ja-JP" altLang="en-US" dirty="0" smtClean="0">
                <a:solidFill>
                  <a:srgbClr val="5F5F5F"/>
                </a:solidFill>
                <a:latin typeface="+mn-ea"/>
              </a:rPr>
              <a:t>を提案</a:t>
            </a:r>
            <a:endParaRPr lang="en-US" altLang="ja-JP" dirty="0" smtClean="0">
              <a:solidFill>
                <a:srgbClr val="5F5F5F"/>
              </a:solidFill>
              <a:latin typeface="+mn-ea"/>
            </a:endParaRPr>
          </a:p>
          <a:p>
            <a:pPr lvl="1"/>
            <a:r>
              <a:rPr lang="ja-JP" altLang="en-US" dirty="0">
                <a:solidFill>
                  <a:srgbClr val="5F5F5F"/>
                </a:solidFill>
                <a:latin typeface="+mn-ea"/>
              </a:rPr>
              <a:t>ネストした仮想化を</a:t>
            </a:r>
            <a:r>
              <a:rPr lang="ja-JP" altLang="en-US" dirty="0" smtClean="0">
                <a:solidFill>
                  <a:srgbClr val="5F5F5F"/>
                </a:solidFill>
                <a:latin typeface="+mn-ea"/>
              </a:rPr>
              <a:t>用いて</a:t>
            </a:r>
            <a:r>
              <a:rPr lang="en-US" altLang="ja-JP" dirty="0" smtClean="0">
                <a:solidFill>
                  <a:srgbClr val="5F5F5F"/>
                </a:solidFill>
                <a:latin typeface="+mn-ea"/>
              </a:rPr>
              <a:t>IDS</a:t>
            </a:r>
            <a:r>
              <a:rPr lang="ja-JP" altLang="en-US" dirty="0" smtClean="0">
                <a:solidFill>
                  <a:srgbClr val="5F5F5F"/>
                </a:solidFill>
                <a:latin typeface="+mn-ea"/>
              </a:rPr>
              <a:t>をオフロード</a:t>
            </a:r>
            <a:endParaRPr lang="en-US" altLang="ja-JP" dirty="0" smtClean="0">
              <a:solidFill>
                <a:srgbClr val="5F5F5F"/>
              </a:solidFill>
              <a:latin typeface="+mn-ea"/>
            </a:endParaRPr>
          </a:p>
          <a:p>
            <a:pPr lvl="1"/>
            <a:r>
              <a:rPr lang="ja-JP" altLang="en-US" dirty="0" smtClean="0">
                <a:solidFill>
                  <a:srgbClr val="5F5F5F"/>
                </a:solidFill>
                <a:latin typeface="+mn-ea"/>
              </a:rPr>
              <a:t>一般</a:t>
            </a:r>
            <a:r>
              <a:rPr lang="ja-JP" altLang="en-US" dirty="0">
                <a:solidFill>
                  <a:srgbClr val="5F5F5F"/>
                </a:solidFill>
                <a:latin typeface="+mn-ea"/>
              </a:rPr>
              <a:t>の</a:t>
            </a:r>
            <a:r>
              <a:rPr lang="ja-JP" altLang="en-US" dirty="0" smtClean="0">
                <a:solidFill>
                  <a:srgbClr val="5F5F5F"/>
                </a:solidFill>
                <a:latin typeface="+mn-ea"/>
              </a:rPr>
              <a:t>クラウド管理者が仮想化システム全体を管理</a:t>
            </a:r>
            <a:endParaRPr lang="en-US" altLang="ja-JP" dirty="0" smtClean="0">
              <a:solidFill>
                <a:srgbClr val="5F5F5F"/>
              </a:solidFill>
              <a:latin typeface="+mn-ea"/>
            </a:endParaRPr>
          </a:p>
          <a:p>
            <a:pPr lvl="2"/>
            <a:r>
              <a:rPr lang="en-US" altLang="ja-JP" dirty="0" smtClean="0">
                <a:solidFill>
                  <a:srgbClr val="5F5F5F"/>
                </a:solidFill>
                <a:latin typeface="+mn-ea"/>
              </a:rPr>
              <a:t>IDS</a:t>
            </a:r>
            <a:r>
              <a:rPr lang="ja-JP" altLang="en-US" dirty="0" smtClean="0">
                <a:solidFill>
                  <a:srgbClr val="5F5F5F"/>
                </a:solidFill>
                <a:latin typeface="+mn-ea"/>
              </a:rPr>
              <a:t>を攻撃することはできない</a:t>
            </a:r>
            <a:endParaRPr lang="en-US" altLang="ja-JP" dirty="0" smtClean="0">
              <a:solidFill>
                <a:srgbClr val="5F5F5F"/>
              </a:solidFill>
              <a:latin typeface="+mn-ea"/>
            </a:endParaRPr>
          </a:p>
          <a:p>
            <a:pPr lvl="1"/>
            <a:r>
              <a:rPr lang="ja-JP" altLang="en-US" dirty="0" smtClean="0">
                <a:solidFill>
                  <a:srgbClr val="5F5F5F"/>
                </a:solidFill>
                <a:latin typeface="+mn-ea"/>
              </a:rPr>
              <a:t>ゲスト</a:t>
            </a:r>
            <a:r>
              <a:rPr lang="en-US" altLang="ja-JP" dirty="0" smtClean="0">
                <a:solidFill>
                  <a:srgbClr val="5F5F5F"/>
                </a:solidFill>
                <a:latin typeface="+mn-ea"/>
              </a:rPr>
              <a:t>VM</a:t>
            </a:r>
            <a:r>
              <a:rPr lang="ja-JP" altLang="en-US" dirty="0" smtClean="0">
                <a:solidFill>
                  <a:srgbClr val="5F5F5F"/>
                </a:solidFill>
                <a:latin typeface="+mn-ea"/>
              </a:rPr>
              <a:t>のメモリ、ディスク、ネットワークを監視</a:t>
            </a:r>
            <a:endParaRPr lang="en-US" altLang="ja-JP" dirty="0" smtClean="0">
              <a:solidFill>
                <a:srgbClr val="5F5F5F"/>
              </a:solidFill>
              <a:latin typeface="+mn-ea"/>
            </a:endParaRPr>
          </a:p>
          <a:p>
            <a:pPr lvl="2"/>
            <a:r>
              <a:rPr lang="ja-JP" altLang="en-US" dirty="0" smtClean="0">
                <a:solidFill>
                  <a:srgbClr val="5F5F5F"/>
                </a:solidFill>
                <a:latin typeface="+mn-ea"/>
              </a:rPr>
              <a:t>安全なメモリアドレス変換を実現</a:t>
            </a:r>
            <a:endParaRPr lang="en-US" altLang="ja-JP" dirty="0" smtClean="0">
              <a:solidFill>
                <a:srgbClr val="5F5F5F"/>
              </a:solidFill>
              <a:latin typeface="+mn-ea"/>
            </a:endParaRPr>
          </a:p>
          <a:p>
            <a:pPr lvl="1"/>
            <a:endParaRPr lang="en-US" altLang="ja-JP" dirty="0" smtClean="0">
              <a:solidFill>
                <a:srgbClr val="5F5F5F"/>
              </a:solidFill>
              <a:latin typeface="+mn-ea"/>
            </a:endParaRPr>
          </a:p>
          <a:p>
            <a:pPr lvl="0"/>
            <a:r>
              <a:rPr lang="ja-JP" altLang="en-US" dirty="0" smtClean="0">
                <a:solidFill>
                  <a:srgbClr val="5F5F5F"/>
                </a:solidFill>
                <a:latin typeface="+mn-ea"/>
              </a:rPr>
              <a:t>今後の課題</a:t>
            </a:r>
            <a:endParaRPr lang="en-US" altLang="ja-JP" dirty="0" smtClean="0">
              <a:solidFill>
                <a:srgbClr val="5F5F5F"/>
              </a:solidFill>
              <a:latin typeface="+mn-ea"/>
            </a:endParaRPr>
          </a:p>
          <a:p>
            <a:pPr lvl="1"/>
            <a:r>
              <a:rPr lang="ja-JP" altLang="en-US" dirty="0" smtClean="0">
                <a:solidFill>
                  <a:srgbClr val="5F5F5F"/>
                </a:solidFill>
                <a:latin typeface="+mn-ea"/>
              </a:rPr>
              <a:t>特定のゲスト</a:t>
            </a:r>
            <a:r>
              <a:rPr lang="en-US" altLang="ja-JP" dirty="0" smtClean="0">
                <a:solidFill>
                  <a:srgbClr val="5F5F5F"/>
                </a:solidFill>
                <a:latin typeface="+mn-ea"/>
              </a:rPr>
              <a:t>VM</a:t>
            </a:r>
            <a:r>
              <a:rPr lang="ja-JP" altLang="en-US" dirty="0" smtClean="0">
                <a:solidFill>
                  <a:srgbClr val="5F5F5F"/>
                </a:solidFill>
                <a:latin typeface="+mn-ea"/>
              </a:rPr>
              <a:t>を指定して監視できるようにする</a:t>
            </a:r>
            <a:endParaRPr lang="en-US" altLang="ja-JP" dirty="0" smtClean="0">
              <a:solidFill>
                <a:srgbClr val="5F5F5F"/>
              </a:solidFill>
              <a:latin typeface="+mn-ea"/>
            </a:endParaRPr>
          </a:p>
          <a:p>
            <a:pPr lvl="1"/>
            <a:endParaRPr lang="en-US" altLang="ja-JP" dirty="0" smtClean="0">
              <a:solidFill>
                <a:srgbClr val="5F5F5F"/>
              </a:solidFill>
              <a:latin typeface="+mn-ea"/>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24</a:t>
            </a:fld>
            <a:endParaRPr kumimoji="1" lang="ja-JP" altLang="en-US"/>
          </a:p>
        </p:txBody>
      </p:sp>
    </p:spTree>
    <p:extLst>
      <p:ext uri="{BB962C8B-B14F-4D97-AF65-F5344CB8AC3E}">
        <p14:creationId xmlns:p14="http://schemas.microsoft.com/office/powerpoint/2010/main" val="9181659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507828"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sp>
        <p:nvSpPr>
          <p:cNvPr id="3" name="コンテンツ プレースホルダー 2"/>
          <p:cNvSpPr>
            <a:spLocks noGrp="1"/>
          </p:cNvSpPr>
          <p:nvPr>
            <p:ph idx="1"/>
          </p:nvPr>
        </p:nvSpPr>
        <p:spPr/>
        <p:txBody>
          <a:bodyPr/>
          <a:lstStyle/>
          <a:p>
            <a:r>
              <a:rPr lang="ja-JP" altLang="en-US" dirty="0" smtClean="0">
                <a:solidFill>
                  <a:srgbClr val="5F5F5F"/>
                </a:solidFill>
                <a:latin typeface="メイリオ"/>
                <a:ea typeface="メイリオ"/>
                <a:cs typeface="メイリオ"/>
              </a:rPr>
              <a:t>クラウド内の</a:t>
            </a:r>
            <a:r>
              <a:rPr lang="ja-JP" altLang="en-US" dirty="0">
                <a:solidFill>
                  <a:srgbClr val="5F5F5F"/>
                </a:solidFill>
                <a:latin typeface="メイリオ"/>
                <a:ea typeface="メイリオ"/>
                <a:cs typeface="メイリオ"/>
              </a:rPr>
              <a:t>管理</a:t>
            </a:r>
            <a:r>
              <a:rPr lang="en-US" altLang="ja-JP" dirty="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が信頼できる</a:t>
            </a:r>
            <a:r>
              <a:rPr lang="ja-JP" altLang="en-US" dirty="0">
                <a:solidFill>
                  <a:srgbClr val="5F5F5F"/>
                </a:solidFill>
                <a:latin typeface="メイリオ"/>
                <a:ea typeface="メイリオ"/>
                <a:cs typeface="メイリオ"/>
              </a:rPr>
              <a:t>とは限らない</a:t>
            </a:r>
            <a:endParaRPr lang="en-US" altLang="ja-JP" dirty="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クラウド管理者は管理</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を用いてシステムを管理</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悪意あるクラウド管理者が存在する可能性</a:t>
            </a:r>
            <a:endParaRPr lang="en-US" altLang="ja-JP" dirty="0" smtClean="0">
              <a:solidFill>
                <a:srgbClr val="5F5F5F"/>
              </a:solidFill>
              <a:latin typeface="メイリオ"/>
              <a:ea typeface="メイリオ"/>
              <a:cs typeface="メイリオ"/>
            </a:endParaRPr>
          </a:p>
          <a:p>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オフロード</a:t>
            </a:r>
            <a:r>
              <a:rPr lang="ja-JP" altLang="en-US" dirty="0">
                <a:solidFill>
                  <a:srgbClr val="5F5F5F"/>
                </a:solidFill>
                <a:latin typeface="メイリオ"/>
                <a:ea typeface="メイリオ"/>
                <a:cs typeface="メイリオ"/>
              </a:rPr>
              <a:t>の</a:t>
            </a:r>
            <a:r>
              <a:rPr lang="ja-JP" altLang="en-US" dirty="0" smtClean="0">
                <a:solidFill>
                  <a:srgbClr val="5F5F5F"/>
                </a:solidFill>
                <a:latin typeface="メイリオ"/>
                <a:ea typeface="メイリオ"/>
                <a:cs typeface="メイリオ"/>
              </a:rPr>
              <a:t>安全性が担保できない</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管理</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上の</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はクラウド管理者によって容易に無効化</a:t>
            </a:r>
            <a:endParaRPr lang="en-US" altLang="ja-JP" dirty="0" smtClean="0">
              <a:solidFill>
                <a:srgbClr val="5F5F5F"/>
              </a:solidFill>
              <a:latin typeface="メイリオ"/>
              <a:ea typeface="メイリオ"/>
              <a:cs typeface="メイリオ"/>
            </a:endParaRPr>
          </a:p>
          <a:p>
            <a:endParaRPr lang="ja-JP" altLang="en-US" dirty="0">
              <a:solidFill>
                <a:srgbClr val="5F5F5F"/>
              </a:solidFill>
              <a:latin typeface="メイリオ"/>
              <a:ea typeface="メイリオ"/>
              <a:cs typeface="メイリオ"/>
            </a:endParaRPr>
          </a:p>
        </p:txBody>
      </p:sp>
      <p:sp>
        <p:nvSpPr>
          <p:cNvPr id="5" name="正方形/長方形 4"/>
          <p:cNvSpPr/>
          <p:nvPr/>
        </p:nvSpPr>
        <p:spPr>
          <a:xfrm>
            <a:off x="2360316" y="4803323"/>
            <a:ext cx="2530385" cy="1321644"/>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b="1" dirty="0">
              <a:solidFill>
                <a:srgbClr val="5F5F5F"/>
              </a:solidFill>
              <a:latin typeface="メイリオ"/>
              <a:ea typeface="メイリオ"/>
              <a:cs typeface="メイリオ"/>
            </a:endParaRPr>
          </a:p>
        </p:txBody>
      </p:sp>
      <p:sp>
        <p:nvSpPr>
          <p:cNvPr id="6" name="正方形/長方形 5"/>
          <p:cNvSpPr/>
          <p:nvPr/>
        </p:nvSpPr>
        <p:spPr>
          <a:xfrm>
            <a:off x="5470442" y="4782338"/>
            <a:ext cx="2137775" cy="1321644"/>
          </a:xfrm>
          <a:prstGeom prst="rect">
            <a:avLst/>
          </a:prstGeom>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500" dirty="0" smtClean="0">
                <a:solidFill>
                  <a:srgbClr val="5F5F5F"/>
                </a:solidFill>
                <a:latin typeface="メイリオ"/>
                <a:ea typeface="メイリオ"/>
                <a:cs typeface="メイリオ"/>
              </a:rPr>
              <a:t>監視対象</a:t>
            </a:r>
            <a:r>
              <a:rPr lang="en-US" altLang="ja-JP" sz="2500" dirty="0" smtClean="0">
                <a:solidFill>
                  <a:srgbClr val="5F5F5F"/>
                </a:solidFill>
                <a:latin typeface="メイリオ"/>
                <a:ea typeface="メイリオ"/>
                <a:cs typeface="メイリオ"/>
              </a:rPr>
              <a:t>VM</a:t>
            </a:r>
            <a:endParaRPr kumimoji="1" lang="ja-JP" altLang="en-US" sz="2500" dirty="0">
              <a:solidFill>
                <a:srgbClr val="5F5F5F"/>
              </a:solidFill>
              <a:latin typeface="メイリオ"/>
              <a:ea typeface="メイリオ"/>
              <a:cs typeface="メイリオ"/>
            </a:endParaRPr>
          </a:p>
        </p:txBody>
      </p:sp>
      <p:sp>
        <p:nvSpPr>
          <p:cNvPr id="16" name="正方形/長方形 15"/>
          <p:cNvSpPr/>
          <p:nvPr/>
        </p:nvSpPr>
        <p:spPr>
          <a:xfrm>
            <a:off x="3513904" y="5248343"/>
            <a:ext cx="1069027"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7" name="乗算記号 6"/>
          <p:cNvSpPr/>
          <p:nvPr/>
        </p:nvSpPr>
        <p:spPr>
          <a:xfrm>
            <a:off x="3668531" y="5082656"/>
            <a:ext cx="914400" cy="914400"/>
          </a:xfrm>
          <a:prstGeom prst="mathMultiply">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pic>
        <p:nvPicPr>
          <p:cNvPr id="14" name="図 13"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47199" y="4993115"/>
            <a:ext cx="772798" cy="772798"/>
          </a:xfrm>
          <a:prstGeom prst="rect">
            <a:avLst/>
          </a:prstGeom>
          <a:ln w="25400">
            <a:solidFill>
              <a:srgbClr val="333333"/>
            </a:solidFill>
          </a:ln>
          <a:effectLst/>
        </p:spPr>
      </p:pic>
      <p:sp>
        <p:nvSpPr>
          <p:cNvPr id="15" name="円形吹き出し 14"/>
          <p:cNvSpPr/>
          <p:nvPr/>
        </p:nvSpPr>
        <p:spPr>
          <a:xfrm>
            <a:off x="1395763" y="4408339"/>
            <a:ext cx="1287659" cy="815434"/>
          </a:xfrm>
          <a:prstGeom prst="wedgeEllipseCallout">
            <a:avLst>
              <a:gd name="adj1" fmla="val 50806"/>
              <a:gd name="adj2" fmla="val 53399"/>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5F5F5F"/>
              </a:solidFill>
              <a:latin typeface="メイリオ"/>
              <a:ea typeface="メイリオ"/>
              <a:cs typeface="メイリオ"/>
            </a:endParaRPr>
          </a:p>
        </p:txBody>
      </p:sp>
      <p:pic>
        <p:nvPicPr>
          <p:cNvPr id="17" name="図 16" descr="annonymou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7415" y="4496147"/>
            <a:ext cx="812800" cy="609600"/>
          </a:xfrm>
          <a:prstGeom prst="rect">
            <a:avLst/>
          </a:prstGeom>
          <a:effectLst/>
        </p:spPr>
      </p:pic>
      <p:sp>
        <p:nvSpPr>
          <p:cNvPr id="9" name="テキスト ボックス 8"/>
          <p:cNvSpPr txBox="1"/>
          <p:nvPr/>
        </p:nvSpPr>
        <p:spPr>
          <a:xfrm>
            <a:off x="3181202" y="4413006"/>
            <a:ext cx="1085554"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管理</a:t>
            </a:r>
            <a:r>
              <a:rPr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cxnSp>
        <p:nvCxnSpPr>
          <p:cNvPr id="11" name="直線矢印コネクタ 10"/>
          <p:cNvCxnSpPr>
            <a:stCxn id="16" idx="3"/>
            <a:endCxn id="6" idx="1"/>
          </p:cNvCxnSpPr>
          <p:nvPr/>
        </p:nvCxnSpPr>
        <p:spPr>
          <a:xfrm flipV="1">
            <a:off x="4582931" y="5443160"/>
            <a:ext cx="887511" cy="66804"/>
          </a:xfrm>
          <a:prstGeom prst="straightConnector1">
            <a:avLst/>
          </a:prstGeom>
          <a:ln>
            <a:solidFill>
              <a:srgbClr val="000000"/>
            </a:solidFill>
            <a:prstDash val="sysDash"/>
            <a:tailEnd type="arrow"/>
          </a:ln>
          <a:effectLst/>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442834" y="5743026"/>
            <a:ext cx="954107"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管理者</a:t>
            </a:r>
            <a:endParaRPr kumimoji="1" lang="ja-JP" altLang="en-US" sz="2000" dirty="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3</a:t>
            </a:fld>
            <a:endParaRPr kumimoji="1" lang="ja-JP" altLang="en-US"/>
          </a:p>
        </p:txBody>
      </p:sp>
      <p:sp>
        <p:nvSpPr>
          <p:cNvPr id="2" name="タイトル 1"/>
          <p:cNvSpPr>
            <a:spLocks noGrp="1"/>
          </p:cNvSpPr>
          <p:nvPr>
            <p:ph type="title"/>
          </p:nvPr>
        </p:nvSpPr>
        <p:spPr>
          <a:solidFill>
            <a:srgbClr val="F5F1DD">
              <a:alpha val="50000"/>
            </a:srgbClr>
          </a:solidFill>
        </p:spPr>
        <p:txBody>
          <a:bodyPr>
            <a:noAutofit/>
          </a:bodyPr>
          <a:lstStyle/>
          <a:p>
            <a:r>
              <a:rPr lang="ja-JP" altLang="en-US" sz="4200" dirty="0" smtClean="0">
                <a:solidFill>
                  <a:srgbClr val="5F5F5F"/>
                </a:solidFill>
              </a:rPr>
              <a:t>クラウドにおける</a:t>
            </a:r>
            <a:r>
              <a:rPr lang="en-US" altLang="ja-JP" sz="4200" dirty="0" smtClean="0">
                <a:solidFill>
                  <a:srgbClr val="5F5F5F"/>
                </a:solidFill>
              </a:rPr>
              <a:t>IDS</a:t>
            </a:r>
            <a:r>
              <a:rPr lang="ja-JP" altLang="en-US" sz="4200" dirty="0" smtClean="0">
                <a:solidFill>
                  <a:srgbClr val="5F5F5F"/>
                </a:solidFill>
              </a:rPr>
              <a:t>オフロード</a:t>
            </a:r>
            <a:endParaRPr lang="ja-JP" altLang="en-US" sz="4200" dirty="0">
              <a:solidFill>
                <a:srgbClr val="5F5F5F"/>
              </a:solidFill>
            </a:endParaRPr>
          </a:p>
        </p:txBody>
      </p:sp>
    </p:spTree>
    <p:extLst>
      <p:ext uri="{BB962C8B-B14F-4D97-AF65-F5344CB8AC3E}">
        <p14:creationId xmlns:p14="http://schemas.microsoft.com/office/powerpoint/2010/main" val="278428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従来手法</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ja-JP" altLang="en-US" dirty="0" smtClean="0">
                <a:solidFill>
                  <a:srgbClr val="5F5F5F"/>
                </a:solidFill>
                <a:latin typeface="メイリオ"/>
                <a:ea typeface="メイリオ"/>
                <a:cs typeface="メイリオ"/>
              </a:rPr>
              <a:t>クラウド内のハイパーバイザを信頼する手法が提案されてきた</a:t>
            </a:r>
            <a:endParaRPr kumimoji="1"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TPM</a:t>
            </a:r>
            <a:r>
              <a:rPr lang="ja-JP" altLang="en-US" dirty="0" smtClean="0">
                <a:solidFill>
                  <a:srgbClr val="5F5F5F"/>
                </a:solidFill>
                <a:latin typeface="メイリオ"/>
                <a:ea typeface="メイリオ"/>
                <a:cs typeface="メイリオ"/>
              </a:rPr>
              <a:t>を用いたリモートアテステーションで保証</a:t>
            </a:r>
            <a:endParaRPr lang="en-US" altLang="ja-JP" dirty="0" smtClean="0">
              <a:solidFill>
                <a:srgbClr val="5F5F5F"/>
              </a:solidFill>
              <a:latin typeface="メイリオ"/>
              <a:ea typeface="メイリオ"/>
              <a:cs typeface="メイリオ"/>
            </a:endParaRPr>
          </a:p>
          <a:p>
            <a:pPr lvl="1"/>
            <a:r>
              <a:rPr lang="en-US" altLang="ja-JP" dirty="0" smtClean="0">
                <a:solidFill>
                  <a:srgbClr val="5F5F5F"/>
                </a:solidFill>
                <a:latin typeface="メイリオ"/>
                <a:ea typeface="メイリオ"/>
                <a:cs typeface="メイリオ"/>
              </a:rPr>
              <a:t>Self-Service Cloud (SSC) </a:t>
            </a:r>
            <a:r>
              <a:rPr lang="en-US" altLang="ja-JP" sz="2000" dirty="0" smtClean="0">
                <a:solidFill>
                  <a:srgbClr val="5F5F5F"/>
                </a:solidFill>
                <a:latin typeface="メイリオ"/>
                <a:ea typeface="メイリオ"/>
                <a:cs typeface="メイリオ"/>
              </a:rPr>
              <a:t>[Butt et al.'12]</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クラウド管理者が干渉できないサービスドメインを提供</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各ユーザはサービスドメインに</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を安全にオフロード</a:t>
            </a:r>
            <a:endParaRPr lang="en-US" altLang="ja-JP" dirty="0" smtClean="0">
              <a:solidFill>
                <a:srgbClr val="5F5F5F"/>
              </a:solidFill>
              <a:latin typeface="メイリオ"/>
              <a:ea typeface="メイリオ"/>
              <a:cs typeface="メイリオ"/>
            </a:endParaRPr>
          </a:p>
          <a:p>
            <a:pPr lvl="1"/>
            <a:r>
              <a:rPr lang="en-US" altLang="ja-JP" dirty="0" err="1" smtClean="0">
                <a:solidFill>
                  <a:srgbClr val="5F5F5F"/>
                </a:solidFill>
                <a:latin typeface="メイリオ"/>
                <a:ea typeface="メイリオ"/>
                <a:cs typeface="メイリオ"/>
              </a:rPr>
              <a:t>RemoteTrans</a:t>
            </a:r>
            <a:r>
              <a:rPr lang="en-US" altLang="ja-JP" dirty="0" smtClean="0">
                <a:solidFill>
                  <a:srgbClr val="5F5F5F"/>
                </a:solidFill>
                <a:latin typeface="メイリオ"/>
                <a:ea typeface="メイリオ"/>
                <a:cs typeface="メイリオ"/>
              </a:rPr>
              <a:t> </a:t>
            </a:r>
            <a:r>
              <a:rPr lang="en-US" altLang="ja-JP" sz="2000" dirty="0" smtClean="0">
                <a:solidFill>
                  <a:srgbClr val="5F5F5F"/>
                </a:solidFill>
                <a:latin typeface="メイリオ"/>
                <a:ea typeface="メイリオ"/>
                <a:cs typeface="メイリオ"/>
              </a:rPr>
              <a:t>[</a:t>
            </a:r>
            <a:r>
              <a:rPr lang="ja-JP" altLang="en-US" sz="2000" dirty="0" smtClean="0">
                <a:solidFill>
                  <a:srgbClr val="5F5F5F"/>
                </a:solidFill>
                <a:latin typeface="メイリオ"/>
                <a:ea typeface="メイリオ"/>
                <a:cs typeface="メイリオ"/>
              </a:rPr>
              <a:t>重田ら</a:t>
            </a:r>
            <a:r>
              <a:rPr lang="en-US" altLang="ja-JP" sz="2000" dirty="0" smtClean="0">
                <a:solidFill>
                  <a:srgbClr val="5F5F5F"/>
                </a:solidFill>
                <a:latin typeface="メイリオ"/>
                <a:ea typeface="メイリオ"/>
                <a:cs typeface="メイリオ"/>
              </a:rPr>
              <a:t>'13]</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クラウド外部に</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をオフロード</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ハイパーバイザ経由でクラウド内の</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を監視</a:t>
            </a:r>
          </a:p>
        </p:txBody>
      </p:sp>
      <p:sp>
        <p:nvSpPr>
          <p:cNvPr id="12" name="スライド番号プレースホルダー 11"/>
          <p:cNvSpPr>
            <a:spLocks noGrp="1"/>
          </p:cNvSpPr>
          <p:nvPr>
            <p:ph type="sldNum" sz="quarter" idx="12"/>
          </p:nvPr>
        </p:nvSpPr>
        <p:spPr/>
        <p:txBody>
          <a:bodyPr/>
          <a:lstStyle/>
          <a:p>
            <a:fld id="{1F3C7118-6B7F-5744-BB89-828D4E995862}" type="slidenum">
              <a:rPr kumimoji="1" lang="ja-JP" altLang="en-US" smtClean="0"/>
              <a:t>4</a:t>
            </a:fld>
            <a:endParaRPr kumimoji="1" lang="ja-JP" altLang="en-US"/>
          </a:p>
        </p:txBody>
      </p:sp>
    </p:spTree>
    <p:extLst>
      <p:ext uri="{BB962C8B-B14F-4D97-AF65-F5344CB8AC3E}">
        <p14:creationId xmlns:p14="http://schemas.microsoft.com/office/powerpoint/2010/main" val="39757488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5F5F5F"/>
                </a:solidFill>
              </a:rPr>
              <a:t>従来手法の問題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5F5F5F"/>
                </a:solidFill>
                <a:cs typeface="メイリオ"/>
              </a:rPr>
              <a:t>一般のクラウド管理者が仮想化システム全体を管理できなくなる</a:t>
            </a:r>
            <a:endParaRPr lang="en-US" altLang="ja-JP" dirty="0">
              <a:solidFill>
                <a:srgbClr val="5F5F5F"/>
              </a:solidFill>
              <a:cs typeface="メイリオ"/>
            </a:endParaRPr>
          </a:p>
          <a:p>
            <a:pPr lvl="1"/>
            <a:r>
              <a:rPr lang="ja-JP" altLang="en-US" dirty="0">
                <a:solidFill>
                  <a:srgbClr val="5F5F5F"/>
                </a:solidFill>
                <a:cs typeface="メイリオ"/>
              </a:rPr>
              <a:t>ハイパーバイザは信頼できるクラウド管理者が</a:t>
            </a:r>
            <a:r>
              <a:rPr lang="ja-JP" altLang="en-US" dirty="0" smtClean="0">
                <a:solidFill>
                  <a:srgbClr val="5F5F5F"/>
                </a:solidFill>
                <a:cs typeface="メイリオ"/>
              </a:rPr>
              <a:t>管理することを仮定</a:t>
            </a:r>
            <a:endParaRPr lang="en-US" altLang="ja-JP" dirty="0" smtClean="0">
              <a:solidFill>
                <a:srgbClr val="5F5F5F"/>
              </a:solidFill>
              <a:cs typeface="メイリオ"/>
            </a:endParaRPr>
          </a:p>
          <a:p>
            <a:pPr lvl="1"/>
            <a:r>
              <a:rPr lang="ja-JP" altLang="en-US" dirty="0" smtClean="0">
                <a:solidFill>
                  <a:srgbClr val="5F5F5F"/>
                </a:solidFill>
                <a:cs typeface="メイリオ"/>
              </a:rPr>
              <a:t>仮想化システムのアップデートは信頼できる管理者にしかできない</a:t>
            </a:r>
            <a:endParaRPr lang="en-US" altLang="ja-JP" dirty="0" smtClean="0">
              <a:solidFill>
                <a:srgbClr val="5F5F5F"/>
              </a:solidFill>
              <a:cs typeface="メイリオ"/>
            </a:endParaRPr>
          </a:p>
          <a:p>
            <a:pPr lvl="1"/>
            <a:endParaRPr lang="en-US" altLang="ja-JP" dirty="0" smtClean="0">
              <a:solidFill>
                <a:srgbClr val="5F5F5F"/>
              </a:solidFill>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5</a:t>
            </a:fld>
            <a:endParaRPr kumimoji="1" lang="ja-JP" altLang="en-US"/>
          </a:p>
        </p:txBody>
      </p:sp>
      <p:sp>
        <p:nvSpPr>
          <p:cNvPr id="5" name="正方形/長方形 4"/>
          <p:cNvSpPr/>
          <p:nvPr/>
        </p:nvSpPr>
        <p:spPr>
          <a:xfrm>
            <a:off x="3172589" y="4589065"/>
            <a:ext cx="1374324" cy="93825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6" name="正方形/長方形 5"/>
          <p:cNvSpPr/>
          <p:nvPr/>
        </p:nvSpPr>
        <p:spPr>
          <a:xfrm>
            <a:off x="5102538" y="4589065"/>
            <a:ext cx="1335662" cy="93825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監視対象</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7" name="正方形/長方形 6"/>
          <p:cNvSpPr/>
          <p:nvPr/>
        </p:nvSpPr>
        <p:spPr>
          <a:xfrm>
            <a:off x="3178733" y="5718343"/>
            <a:ext cx="3263311" cy="514735"/>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altLang="ja-JP" sz="2000" dirty="0">
              <a:solidFill>
                <a:srgbClr val="5F5F5F"/>
              </a:solidFill>
              <a:latin typeface="メイリオ"/>
              <a:ea typeface="メイリオ"/>
              <a:cs typeface="メイリオ"/>
            </a:endParaRPr>
          </a:p>
        </p:txBody>
      </p:sp>
      <p:sp>
        <p:nvSpPr>
          <p:cNvPr id="8" name="正方形/長方形 7"/>
          <p:cNvSpPr/>
          <p:nvPr/>
        </p:nvSpPr>
        <p:spPr>
          <a:xfrm>
            <a:off x="803312" y="4398645"/>
            <a:ext cx="5855688" cy="2037616"/>
          </a:xfrm>
          <a:prstGeom prst="rect">
            <a:avLst/>
          </a:prstGeom>
          <a:noFill/>
          <a:ln w="25400">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9" name="テキスト ボックス 8"/>
          <p:cNvSpPr txBox="1"/>
          <p:nvPr/>
        </p:nvSpPr>
        <p:spPr>
          <a:xfrm>
            <a:off x="976850" y="5972542"/>
            <a:ext cx="198002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仮想化システム</a:t>
            </a:r>
            <a:endParaRPr kumimoji="1" lang="ja-JP" altLang="en-US" sz="2000" dirty="0">
              <a:solidFill>
                <a:srgbClr val="5F5F5F"/>
              </a:solidFill>
              <a:latin typeface="メイリオ"/>
              <a:ea typeface="メイリオ"/>
              <a:cs typeface="メイリオ"/>
            </a:endParaRPr>
          </a:p>
        </p:txBody>
      </p:sp>
      <p:pic>
        <p:nvPicPr>
          <p:cNvPr id="10" name="図 9"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930957" y="4671792"/>
            <a:ext cx="772798" cy="772798"/>
          </a:xfrm>
          <a:prstGeom prst="rect">
            <a:avLst/>
          </a:prstGeom>
          <a:ln w="25400">
            <a:solidFill>
              <a:srgbClr val="333333"/>
            </a:solidFill>
          </a:ln>
          <a:effectLst/>
        </p:spPr>
      </p:pic>
      <p:pic>
        <p:nvPicPr>
          <p:cNvPr id="11" name="図 10" descr="l_098.png"/>
          <p:cNvPicPr>
            <a:picLocks noChangeAspect="1"/>
          </p:cNvPicPr>
          <p:nvPr/>
        </p:nvPicPr>
        <p:blipFill>
          <a:blip r:embed="rId4">
            <a:grayscl/>
            <a:extLst>
              <a:ext uri="{28A0092B-C50C-407E-A947-70E740481C1C}">
                <a14:useLocalDpi xmlns:a14="http://schemas.microsoft.com/office/drawing/2010/main" val="0"/>
              </a:ext>
            </a:extLst>
          </a:blip>
          <a:stretch>
            <a:fillRect/>
          </a:stretch>
        </p:blipFill>
        <p:spPr>
          <a:xfrm>
            <a:off x="7302415" y="5537569"/>
            <a:ext cx="661098" cy="661098"/>
          </a:xfrm>
          <a:prstGeom prst="rect">
            <a:avLst/>
          </a:prstGeom>
          <a:solidFill>
            <a:srgbClr val="EF6C00"/>
          </a:solidFill>
          <a:effectLst/>
        </p:spPr>
        <p:style>
          <a:lnRef idx="2">
            <a:schemeClr val="dk1"/>
          </a:lnRef>
          <a:fillRef idx="1">
            <a:schemeClr val="lt1"/>
          </a:fillRef>
          <a:effectRef idx="0">
            <a:schemeClr val="dk1"/>
          </a:effectRef>
          <a:fontRef idx="minor">
            <a:schemeClr val="dk1"/>
          </a:fontRef>
        </p:style>
      </p:pic>
      <p:cxnSp>
        <p:nvCxnSpPr>
          <p:cNvPr id="12" name="直線矢印コネクタ 11"/>
          <p:cNvCxnSpPr>
            <a:stCxn id="11" idx="1"/>
            <a:endCxn id="7" idx="3"/>
          </p:cNvCxnSpPr>
          <p:nvPr/>
        </p:nvCxnSpPr>
        <p:spPr>
          <a:xfrm flipH="1">
            <a:off x="6442044" y="5868118"/>
            <a:ext cx="860371" cy="107593"/>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 name="直線矢印コネクタ 12"/>
          <p:cNvCxnSpPr>
            <a:stCxn id="10" idx="1"/>
            <a:endCxn id="5" idx="1"/>
          </p:cNvCxnSpPr>
          <p:nvPr/>
        </p:nvCxnSpPr>
        <p:spPr>
          <a:xfrm>
            <a:off x="2703755" y="5058191"/>
            <a:ext cx="468834"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7131343" y="4704248"/>
            <a:ext cx="1467068"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信頼できる</a:t>
            </a:r>
            <a:endParaRPr kumimoji="1" lang="en-US" altLang="ja-JP" sz="2000" dirty="0" smtClean="0">
              <a:solidFill>
                <a:srgbClr val="5F5F5F"/>
              </a:solidFill>
              <a:latin typeface="メイリオ"/>
              <a:ea typeface="メイリオ"/>
              <a:cs typeface="メイリオ"/>
            </a:endParaRPr>
          </a:p>
          <a:p>
            <a:r>
              <a:rPr kumimoji="1" lang="ja-JP" altLang="en-US" sz="2000" dirty="0" smtClean="0">
                <a:solidFill>
                  <a:srgbClr val="5F5F5F"/>
                </a:solidFill>
                <a:latin typeface="メイリオ"/>
                <a:ea typeface="メイリオ"/>
                <a:cs typeface="メイリオ"/>
              </a:rPr>
              <a:t>管理者</a:t>
            </a:r>
            <a:endParaRPr kumimoji="1" lang="ja-JP" altLang="en-US" sz="2000" dirty="0">
              <a:solidFill>
                <a:srgbClr val="5F5F5F"/>
              </a:solidFill>
              <a:latin typeface="メイリオ"/>
              <a:ea typeface="メイリオ"/>
              <a:cs typeface="メイリオ"/>
            </a:endParaRPr>
          </a:p>
        </p:txBody>
      </p:sp>
      <p:sp>
        <p:nvSpPr>
          <p:cNvPr id="15" name="テキスト ボックス 14"/>
          <p:cNvSpPr txBox="1"/>
          <p:nvPr/>
        </p:nvSpPr>
        <p:spPr>
          <a:xfrm>
            <a:off x="976850" y="4589065"/>
            <a:ext cx="954107" cy="707886"/>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一般の</a:t>
            </a:r>
            <a:r>
              <a:rPr kumimoji="1" lang="en-US" altLang="ja-JP" sz="2000" dirty="0" smtClean="0">
                <a:solidFill>
                  <a:srgbClr val="5F5F5F"/>
                </a:solidFill>
                <a:latin typeface="メイリオ"/>
                <a:ea typeface="メイリオ"/>
                <a:cs typeface="メイリオ"/>
              </a:rPr>
              <a:t/>
            </a:r>
            <a:br>
              <a:rPr kumimoji="1" lang="en-US" altLang="ja-JP" sz="2000" dirty="0" smtClean="0">
                <a:solidFill>
                  <a:srgbClr val="5F5F5F"/>
                </a:solidFill>
                <a:latin typeface="メイリオ"/>
                <a:ea typeface="メイリオ"/>
                <a:cs typeface="メイリオ"/>
              </a:rPr>
            </a:br>
            <a:r>
              <a:rPr kumimoji="1" lang="ja-JP" altLang="en-US" sz="2000" dirty="0" smtClean="0">
                <a:solidFill>
                  <a:srgbClr val="5F5F5F"/>
                </a:solidFill>
                <a:latin typeface="メイリオ"/>
                <a:ea typeface="メイリオ"/>
                <a:cs typeface="メイリオ"/>
              </a:rPr>
              <a:t>管理者</a:t>
            </a:r>
            <a:endParaRPr kumimoji="1" lang="ja-JP" altLang="en-US" sz="2000" dirty="0">
              <a:solidFill>
                <a:srgbClr val="5F5F5F"/>
              </a:solidFill>
              <a:latin typeface="メイリオ"/>
              <a:ea typeface="メイリオ"/>
              <a:cs typeface="メイリオ"/>
            </a:endParaRPr>
          </a:p>
        </p:txBody>
      </p:sp>
      <p:sp>
        <p:nvSpPr>
          <p:cNvPr id="17" name="テキスト ボックス 16"/>
          <p:cNvSpPr txBox="1"/>
          <p:nvPr/>
        </p:nvSpPr>
        <p:spPr>
          <a:xfrm>
            <a:off x="3172589" y="5793223"/>
            <a:ext cx="198002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ハイパーバイザ</a:t>
            </a:r>
            <a:endParaRPr kumimoji="1" lang="ja-JP" altLang="en-US" sz="2000" dirty="0">
              <a:solidFill>
                <a:srgbClr val="5F5F5F"/>
              </a:solidFill>
              <a:latin typeface="メイリオ"/>
              <a:ea typeface="メイリオ"/>
              <a:cs typeface="メイリオ"/>
            </a:endParaRPr>
          </a:p>
        </p:txBody>
      </p:sp>
      <p:cxnSp>
        <p:nvCxnSpPr>
          <p:cNvPr id="18" name="直線矢印コネクタ 17"/>
          <p:cNvCxnSpPr>
            <a:endCxn id="7" idx="1"/>
          </p:cNvCxnSpPr>
          <p:nvPr/>
        </p:nvCxnSpPr>
        <p:spPr>
          <a:xfrm>
            <a:off x="2703755" y="5058191"/>
            <a:ext cx="474978" cy="917520"/>
          </a:xfrm>
          <a:prstGeom prst="straightConnector1">
            <a:avLst/>
          </a:prstGeom>
          <a:ln>
            <a:solidFill>
              <a:srgbClr val="000000"/>
            </a:solidFill>
            <a:prstDash val="sysDash"/>
            <a:tailEnd type="arrow"/>
          </a:ln>
          <a:effectLst/>
        </p:spPr>
        <p:style>
          <a:lnRef idx="2">
            <a:schemeClr val="accent1"/>
          </a:lnRef>
          <a:fillRef idx="0">
            <a:schemeClr val="accent1"/>
          </a:fillRef>
          <a:effectRef idx="1">
            <a:schemeClr val="accent1"/>
          </a:effectRef>
          <a:fontRef idx="minor">
            <a:schemeClr val="tx1"/>
          </a:fontRef>
        </p:style>
      </p:cxnSp>
      <p:sp>
        <p:nvSpPr>
          <p:cNvPr id="19" name="十字形 18"/>
          <p:cNvSpPr/>
          <p:nvPr/>
        </p:nvSpPr>
        <p:spPr>
          <a:xfrm rot="17208244">
            <a:off x="2607583" y="5235838"/>
            <a:ext cx="629240" cy="606421"/>
          </a:xfrm>
          <a:prstGeom prst="plus">
            <a:avLst>
              <a:gd name="adj" fmla="val 38206"/>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spTree>
    <p:extLst>
      <p:ext uri="{BB962C8B-B14F-4D97-AF65-F5344CB8AC3E}">
        <p14:creationId xmlns:p14="http://schemas.microsoft.com/office/powerpoint/2010/main" val="37399543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5F5F5F"/>
                </a:solidFill>
              </a:rPr>
              <a:t>提案：</a:t>
            </a:r>
            <a:r>
              <a:rPr lang="en-US" altLang="ja-JP" dirty="0" smtClean="0">
                <a:solidFill>
                  <a:srgbClr val="5F5F5F"/>
                </a:solidFill>
              </a:rPr>
              <a:t>V-Met</a:t>
            </a:r>
            <a:endParaRPr lang="ja-JP" altLang="en-US" dirty="0">
              <a:solidFill>
                <a:srgbClr val="5F5F5F"/>
              </a:solidFill>
            </a:endParaRPr>
          </a:p>
        </p:txBody>
      </p:sp>
      <p:sp>
        <p:nvSpPr>
          <p:cNvPr id="3" name="コンテンツ プレースホルダー 2"/>
          <p:cNvSpPr>
            <a:spLocks noGrp="1"/>
          </p:cNvSpPr>
          <p:nvPr>
            <p:ph idx="1"/>
          </p:nvPr>
        </p:nvSpPr>
        <p:spPr/>
        <p:txBody>
          <a:bodyPr/>
          <a:lstStyle/>
          <a:p>
            <a:r>
              <a:rPr lang="ja-JP" altLang="en-US" dirty="0" smtClean="0">
                <a:solidFill>
                  <a:srgbClr val="5F5F5F"/>
                </a:solidFill>
                <a:latin typeface="メイリオ"/>
                <a:ea typeface="メイリオ"/>
                <a:cs typeface="メイリオ"/>
              </a:rPr>
              <a:t>仮想化</a:t>
            </a:r>
            <a:r>
              <a:rPr lang="ja-JP" altLang="en-US" dirty="0">
                <a:solidFill>
                  <a:srgbClr val="5F5F5F"/>
                </a:solidFill>
                <a:latin typeface="メイリオ"/>
                <a:ea typeface="メイリオ"/>
                <a:cs typeface="メイリオ"/>
              </a:rPr>
              <a:t>システムの</a:t>
            </a:r>
            <a:r>
              <a:rPr lang="ja-JP" altLang="en-US" dirty="0" smtClean="0">
                <a:solidFill>
                  <a:srgbClr val="5F5F5F"/>
                </a:solidFill>
                <a:latin typeface="メイリオ"/>
                <a:ea typeface="メイリオ"/>
                <a:cs typeface="メイリオ"/>
              </a:rPr>
              <a:t>外側に</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をオフロードし、安全に</a:t>
            </a:r>
            <a:r>
              <a:rPr lang="en-US" altLang="ja-JP" dirty="0">
                <a:solidFill>
                  <a:srgbClr val="5F5F5F"/>
                </a:solidFill>
                <a:cs typeface="メイリオ"/>
              </a:rPr>
              <a:t>VM</a:t>
            </a:r>
            <a:r>
              <a:rPr lang="ja-JP" altLang="en-US" dirty="0">
                <a:solidFill>
                  <a:srgbClr val="5F5F5F"/>
                </a:solidFill>
                <a:cs typeface="メイリオ"/>
              </a:rPr>
              <a:t>を</a:t>
            </a:r>
            <a:r>
              <a:rPr lang="ja-JP" altLang="en-US" dirty="0" smtClean="0">
                <a:solidFill>
                  <a:srgbClr val="5F5F5F"/>
                </a:solidFill>
                <a:latin typeface="メイリオ"/>
                <a:ea typeface="メイリオ"/>
                <a:cs typeface="メイリオ"/>
              </a:rPr>
              <a:t>監視</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一般のクラウド管理者に仮想化システム全体を管理する権限を与えられる</a:t>
            </a:r>
            <a:endParaRPr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従来通りの管理が可能</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一般のクラウド管理者が</a:t>
            </a:r>
            <a:r>
              <a:rPr lang="en-US" altLang="ja-JP" dirty="0" smtClean="0">
                <a:solidFill>
                  <a:srgbClr val="5F5F5F"/>
                </a:solidFill>
                <a:latin typeface="メイリオ"/>
                <a:ea typeface="メイリオ"/>
                <a:cs typeface="メイリオ"/>
              </a:rPr>
              <a:t>IDS</a:t>
            </a:r>
            <a:r>
              <a:rPr lang="ja-JP" altLang="en-US" dirty="0" smtClean="0">
                <a:solidFill>
                  <a:srgbClr val="5F5F5F"/>
                </a:solidFill>
                <a:latin typeface="メイリオ"/>
                <a:ea typeface="メイリオ"/>
                <a:cs typeface="メイリオ"/>
              </a:rPr>
              <a:t>を攻撃するのは難しい</a:t>
            </a:r>
            <a:endParaRPr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6</a:t>
            </a:fld>
            <a:endParaRPr kumimoji="1" lang="ja-JP" altLang="en-US"/>
          </a:p>
        </p:txBody>
      </p:sp>
      <p:grpSp>
        <p:nvGrpSpPr>
          <p:cNvPr id="5" name="グループ化 4"/>
          <p:cNvGrpSpPr/>
          <p:nvPr/>
        </p:nvGrpSpPr>
        <p:grpSpPr>
          <a:xfrm>
            <a:off x="1136890" y="4306898"/>
            <a:ext cx="6870221" cy="2037616"/>
            <a:chOff x="1093577" y="4252635"/>
            <a:chExt cx="6870221" cy="2037616"/>
          </a:xfrm>
        </p:grpSpPr>
        <p:sp>
          <p:nvSpPr>
            <p:cNvPr id="9" name="テキスト ボックス 8"/>
            <p:cNvSpPr txBox="1"/>
            <p:nvPr/>
          </p:nvSpPr>
          <p:spPr>
            <a:xfrm>
              <a:off x="7320899" y="5642321"/>
              <a:ext cx="642899" cy="400110"/>
            </a:xfrm>
            <a:prstGeom prst="rect">
              <a:avLst/>
            </a:prstGeom>
            <a:solidFill>
              <a:srgbClr val="829916"/>
            </a:solid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11" name="テキスト ボックス 10"/>
            <p:cNvSpPr txBox="1"/>
            <p:nvPr/>
          </p:nvSpPr>
          <p:spPr>
            <a:xfrm>
              <a:off x="1239189" y="5797035"/>
              <a:ext cx="1980029" cy="400110"/>
            </a:xfrm>
            <a:prstGeom prst="rect">
              <a:avLst/>
            </a:prstGeom>
            <a:noFill/>
            <a:effectLst/>
          </p:spPr>
          <p:txBody>
            <a:bodyPr wrap="none" rtlCol="0">
              <a:spAutoFit/>
            </a:bodyPr>
            <a:lstStyle/>
            <a:p>
              <a:r>
                <a:rPr lang="ja-JP" altLang="en-US" sz="2000" dirty="0">
                  <a:solidFill>
                    <a:srgbClr val="5F5F5F"/>
                  </a:solidFill>
                  <a:latin typeface="メイリオ"/>
                  <a:ea typeface="メイリオ"/>
                  <a:cs typeface="メイリオ"/>
                </a:rPr>
                <a:t>仮想化システム</a:t>
              </a:r>
              <a:endParaRPr kumimoji="1" lang="ja-JP" altLang="en-US" sz="2000" dirty="0">
                <a:solidFill>
                  <a:srgbClr val="5F5F5F"/>
                </a:solidFill>
                <a:latin typeface="メイリオ"/>
                <a:ea typeface="メイリオ"/>
                <a:cs typeface="メイリオ"/>
              </a:endParaRPr>
            </a:p>
          </p:txBody>
        </p:sp>
        <p:sp>
          <p:nvSpPr>
            <p:cNvPr id="21" name="正方形/長方形 20"/>
            <p:cNvSpPr/>
            <p:nvPr/>
          </p:nvSpPr>
          <p:spPr>
            <a:xfrm>
              <a:off x="3372122" y="4443055"/>
              <a:ext cx="1374324" cy="93825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22" name="正方形/長方形 21"/>
            <p:cNvSpPr/>
            <p:nvPr/>
          </p:nvSpPr>
          <p:spPr>
            <a:xfrm>
              <a:off x="5022063" y="4443055"/>
              <a:ext cx="1335662" cy="93825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5F5F5F"/>
                  </a:solidFill>
                  <a:latin typeface="メイリオ"/>
                  <a:ea typeface="メイリオ"/>
                  <a:cs typeface="メイリオ"/>
                </a:rPr>
                <a:t>監視対象</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23" name="正方形/長方形 22"/>
            <p:cNvSpPr/>
            <p:nvPr/>
          </p:nvSpPr>
          <p:spPr>
            <a:xfrm>
              <a:off x="3372122" y="5595730"/>
              <a:ext cx="2966646" cy="46794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2000" dirty="0" smtClean="0">
                  <a:solidFill>
                    <a:srgbClr val="5F5F5F"/>
                  </a:solidFill>
                  <a:latin typeface="メイリオ"/>
                  <a:ea typeface="メイリオ"/>
                  <a:cs typeface="メイリオ"/>
                </a:rPr>
                <a:t>ハイパーバイザ</a:t>
              </a:r>
              <a:endParaRPr kumimoji="1" lang="ja-JP" altLang="en-US" sz="2000" dirty="0">
                <a:solidFill>
                  <a:srgbClr val="5F5F5F"/>
                </a:solidFill>
                <a:latin typeface="メイリオ"/>
                <a:ea typeface="メイリオ"/>
                <a:cs typeface="メイリオ"/>
              </a:endParaRPr>
            </a:p>
          </p:txBody>
        </p:sp>
        <p:sp>
          <p:nvSpPr>
            <p:cNvPr id="24" name="正方形/長方形 23"/>
            <p:cNvSpPr/>
            <p:nvPr/>
          </p:nvSpPr>
          <p:spPr>
            <a:xfrm>
              <a:off x="1093577" y="4252635"/>
              <a:ext cx="5444232" cy="2037616"/>
            </a:xfrm>
            <a:prstGeom prst="rect">
              <a:avLst/>
            </a:prstGeom>
            <a:noFill/>
            <a:ln w="25400">
              <a:solidFill>
                <a:srgbClr val="33333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pic>
          <p:nvPicPr>
            <p:cNvPr id="26" name="図 25"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130730" y="4412819"/>
              <a:ext cx="727805" cy="858686"/>
            </a:xfrm>
            <a:prstGeom prst="rect">
              <a:avLst/>
            </a:prstGeom>
            <a:ln w="25400">
              <a:solidFill>
                <a:srgbClr val="333333"/>
              </a:solidFill>
            </a:ln>
            <a:effectLst/>
          </p:spPr>
        </p:pic>
        <p:sp>
          <p:nvSpPr>
            <p:cNvPr id="27" name="テキスト ボックス 26"/>
            <p:cNvSpPr txBox="1"/>
            <p:nvPr/>
          </p:nvSpPr>
          <p:spPr>
            <a:xfrm>
              <a:off x="1239189" y="4517095"/>
              <a:ext cx="1102222" cy="707886"/>
            </a:xfrm>
            <a:prstGeom prst="rect">
              <a:avLst/>
            </a:prstGeom>
            <a:noFill/>
            <a:effectLst/>
          </p:spPr>
          <p:txBody>
            <a:bodyPr wrap="square" rtlCol="0">
              <a:spAutoFit/>
            </a:bodyPr>
            <a:lstStyle/>
            <a:p>
              <a:r>
                <a:rPr kumimoji="1" lang="ja-JP" altLang="en-US" sz="2000" dirty="0" smtClean="0">
                  <a:solidFill>
                    <a:srgbClr val="5F5F5F"/>
                  </a:solidFill>
                  <a:latin typeface="メイリオ"/>
                  <a:ea typeface="メイリオ"/>
                  <a:cs typeface="メイリオ"/>
                </a:rPr>
                <a:t>一般の</a:t>
              </a:r>
              <a:endParaRPr kumimoji="1" lang="en-US" altLang="ja-JP" sz="2000" dirty="0" smtClean="0">
                <a:solidFill>
                  <a:srgbClr val="5F5F5F"/>
                </a:solidFill>
                <a:latin typeface="メイリオ"/>
                <a:ea typeface="メイリオ"/>
                <a:cs typeface="メイリオ"/>
              </a:endParaRPr>
            </a:p>
            <a:p>
              <a:r>
                <a:rPr kumimoji="1" lang="ja-JP" altLang="en-US" sz="2000" dirty="0" smtClean="0">
                  <a:solidFill>
                    <a:srgbClr val="5F5F5F"/>
                  </a:solidFill>
                  <a:latin typeface="メイリオ"/>
                  <a:ea typeface="メイリオ"/>
                  <a:cs typeface="メイリオ"/>
                </a:rPr>
                <a:t>管理者</a:t>
              </a:r>
              <a:endParaRPr kumimoji="1" lang="ja-JP" altLang="en-US" sz="2000" dirty="0">
                <a:solidFill>
                  <a:srgbClr val="5F5F5F"/>
                </a:solidFill>
                <a:latin typeface="メイリオ"/>
                <a:ea typeface="メイリオ"/>
                <a:cs typeface="メイリオ"/>
              </a:endParaRPr>
            </a:p>
          </p:txBody>
        </p:sp>
        <p:cxnSp>
          <p:nvCxnSpPr>
            <p:cNvPr id="30" name="直線矢印コネクタ 29"/>
            <p:cNvCxnSpPr>
              <a:stCxn id="26" idx="1"/>
              <a:endCxn id="21" idx="1"/>
            </p:cNvCxnSpPr>
            <p:nvPr/>
          </p:nvCxnSpPr>
          <p:spPr>
            <a:xfrm>
              <a:off x="2858535" y="4842162"/>
              <a:ext cx="513587" cy="70019"/>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8" name="直線矢印コネクタ 37"/>
            <p:cNvCxnSpPr>
              <a:stCxn id="9" idx="1"/>
              <a:endCxn id="22" idx="3"/>
            </p:cNvCxnSpPr>
            <p:nvPr/>
          </p:nvCxnSpPr>
          <p:spPr>
            <a:xfrm flipH="1" flipV="1">
              <a:off x="6357725" y="4912181"/>
              <a:ext cx="963174" cy="930195"/>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9" name="直線矢印コネクタ 28"/>
            <p:cNvCxnSpPr>
              <a:stCxn id="26" idx="1"/>
              <a:endCxn id="23" idx="1"/>
            </p:cNvCxnSpPr>
            <p:nvPr/>
          </p:nvCxnSpPr>
          <p:spPr>
            <a:xfrm>
              <a:off x="2858535" y="4842162"/>
              <a:ext cx="513587" cy="987539"/>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8929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solidFill>
                  <a:srgbClr val="5F5F5F"/>
                </a:solidFill>
              </a:rPr>
              <a:t>ネストした仮想化の利用</a:t>
            </a:r>
            <a:endParaRPr lang="ja-JP" altLang="en-US" dirty="0">
              <a:solidFill>
                <a:srgbClr val="5F5F5F"/>
              </a:solidFill>
            </a:endParaRPr>
          </a:p>
        </p:txBody>
      </p:sp>
      <p:sp>
        <p:nvSpPr>
          <p:cNvPr id="3" name="コンテンツ プレースホルダー 2"/>
          <p:cNvSpPr>
            <a:spLocks noGrp="1"/>
          </p:cNvSpPr>
          <p:nvPr>
            <p:ph idx="1"/>
          </p:nvPr>
        </p:nvSpPr>
        <p:spPr/>
        <p:txBody>
          <a:bodyPr/>
          <a:lstStyle/>
          <a:p>
            <a:r>
              <a:rPr lang="ja-JP" altLang="en-US" dirty="0" smtClean="0">
                <a:solidFill>
                  <a:srgbClr val="5F5F5F"/>
                </a:solidFill>
              </a:rPr>
              <a:t>ネストした仮想化を用いて</a:t>
            </a:r>
            <a:r>
              <a:rPr lang="en-US" altLang="ja-JP" dirty="0" smtClean="0">
                <a:solidFill>
                  <a:srgbClr val="5F5F5F"/>
                </a:solidFill>
              </a:rPr>
              <a:t>IDS</a:t>
            </a:r>
            <a:r>
              <a:rPr lang="ja-JP" altLang="en-US" dirty="0" smtClean="0">
                <a:solidFill>
                  <a:srgbClr val="5F5F5F"/>
                </a:solidFill>
              </a:rPr>
              <a:t>をオフロード</a:t>
            </a:r>
            <a:endParaRPr lang="en-US" altLang="ja-JP" dirty="0" smtClean="0">
              <a:solidFill>
                <a:srgbClr val="5F5F5F"/>
              </a:solidFill>
            </a:endParaRPr>
          </a:p>
          <a:p>
            <a:pPr lvl="1"/>
            <a:r>
              <a:rPr lang="ja-JP" altLang="en-US" dirty="0" smtClean="0">
                <a:solidFill>
                  <a:srgbClr val="5F5F5F"/>
                </a:solidFill>
              </a:rPr>
              <a:t>ホスト</a:t>
            </a:r>
            <a:r>
              <a:rPr lang="en-US" altLang="ja-JP" dirty="0" smtClean="0">
                <a:solidFill>
                  <a:srgbClr val="5F5F5F"/>
                </a:solidFill>
              </a:rPr>
              <a:t>VM</a:t>
            </a:r>
            <a:r>
              <a:rPr lang="ja-JP" altLang="en-US" dirty="0" smtClean="0">
                <a:solidFill>
                  <a:srgbClr val="5F5F5F"/>
                </a:solidFill>
              </a:rPr>
              <a:t>の中で仮想化システムを動作させる</a:t>
            </a:r>
            <a:endParaRPr lang="en-US" altLang="ja-JP" dirty="0" smtClean="0">
              <a:solidFill>
                <a:srgbClr val="5F5F5F"/>
              </a:solidFill>
            </a:endParaRPr>
          </a:p>
          <a:p>
            <a:pPr lvl="1"/>
            <a:r>
              <a:rPr lang="ja-JP" altLang="en-US" dirty="0" smtClean="0">
                <a:solidFill>
                  <a:srgbClr val="5F5F5F"/>
                </a:solidFill>
              </a:rPr>
              <a:t>ホスト管理</a:t>
            </a:r>
            <a:r>
              <a:rPr lang="en-US" altLang="ja-JP" dirty="0" smtClean="0">
                <a:solidFill>
                  <a:srgbClr val="5F5F5F"/>
                </a:solidFill>
              </a:rPr>
              <a:t>VM</a:t>
            </a:r>
            <a:r>
              <a:rPr lang="ja-JP" altLang="en-US" dirty="0" smtClean="0">
                <a:solidFill>
                  <a:srgbClr val="5F5F5F"/>
                </a:solidFill>
              </a:rPr>
              <a:t>で</a:t>
            </a:r>
            <a:r>
              <a:rPr lang="en-US" altLang="ja-JP" dirty="0" smtClean="0">
                <a:solidFill>
                  <a:srgbClr val="5F5F5F"/>
                </a:solidFill>
              </a:rPr>
              <a:t>IDS</a:t>
            </a:r>
            <a:r>
              <a:rPr lang="ja-JP" altLang="en-US" dirty="0" smtClean="0">
                <a:solidFill>
                  <a:srgbClr val="5F5F5F"/>
                </a:solidFill>
              </a:rPr>
              <a:t>を動作させる</a:t>
            </a:r>
            <a:endParaRPr lang="en-US" altLang="ja-JP" dirty="0" smtClean="0">
              <a:solidFill>
                <a:srgbClr val="5F5F5F"/>
              </a:solidFill>
            </a:endParaRPr>
          </a:p>
          <a:p>
            <a:pPr lvl="2"/>
            <a:r>
              <a:rPr lang="ja-JP" altLang="en-US" dirty="0" smtClean="0">
                <a:solidFill>
                  <a:srgbClr val="5F5F5F"/>
                </a:solidFill>
              </a:rPr>
              <a:t>ホスト</a:t>
            </a:r>
            <a:r>
              <a:rPr lang="en-US" altLang="ja-JP" dirty="0" smtClean="0">
                <a:solidFill>
                  <a:srgbClr val="5F5F5F"/>
                </a:solidFill>
              </a:rPr>
              <a:t>VM</a:t>
            </a:r>
            <a:r>
              <a:rPr lang="ja-JP" altLang="en-US" dirty="0" smtClean="0">
                <a:solidFill>
                  <a:srgbClr val="5F5F5F"/>
                </a:solidFill>
              </a:rPr>
              <a:t>内のゲスト</a:t>
            </a:r>
            <a:r>
              <a:rPr lang="en-US" altLang="ja-JP" dirty="0" smtClean="0">
                <a:solidFill>
                  <a:srgbClr val="5F5F5F"/>
                </a:solidFill>
              </a:rPr>
              <a:t>VM</a:t>
            </a:r>
            <a:r>
              <a:rPr lang="ja-JP" altLang="en-US" dirty="0" smtClean="0">
                <a:solidFill>
                  <a:srgbClr val="5F5F5F"/>
                </a:solidFill>
              </a:rPr>
              <a:t>を監視</a:t>
            </a:r>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7</a:t>
            </a:fld>
            <a:endParaRPr lang="ja-JP" altLang="en-US"/>
          </a:p>
        </p:txBody>
      </p:sp>
      <p:sp>
        <p:nvSpPr>
          <p:cNvPr id="32" name="テキスト ボックス 31"/>
          <p:cNvSpPr txBox="1"/>
          <p:nvPr/>
        </p:nvSpPr>
        <p:spPr>
          <a:xfrm>
            <a:off x="6180260" y="4705095"/>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28" name="テキスト ボックス 27"/>
          <p:cNvSpPr txBox="1"/>
          <p:nvPr/>
        </p:nvSpPr>
        <p:spPr>
          <a:xfrm>
            <a:off x="1231481" y="5052145"/>
            <a:ext cx="877163" cy="646331"/>
          </a:xfrm>
          <a:prstGeom prst="rect">
            <a:avLst/>
          </a:prstGeom>
          <a:noFill/>
          <a:effectLst/>
        </p:spPr>
        <p:txBody>
          <a:bodyPr wrap="none" rtlCol="0">
            <a:spAutoFit/>
          </a:bodyPr>
          <a:lstStyle/>
          <a:p>
            <a:r>
              <a:rPr lang="ja-JP" altLang="en-US" dirty="0" smtClean="0">
                <a:solidFill>
                  <a:srgbClr val="5F5F5F"/>
                </a:solidFill>
              </a:rPr>
              <a:t>一般の</a:t>
            </a:r>
            <a:endParaRPr lang="en-US" altLang="ja-JP" dirty="0" smtClean="0">
              <a:solidFill>
                <a:srgbClr val="5F5F5F"/>
              </a:solidFill>
            </a:endParaRPr>
          </a:p>
          <a:p>
            <a:r>
              <a:rPr lang="ja-JP" altLang="en-US" dirty="0" smtClean="0">
                <a:solidFill>
                  <a:srgbClr val="5F5F5F"/>
                </a:solidFill>
              </a:rPr>
              <a:t>管理者</a:t>
            </a:r>
            <a:endParaRPr kumimoji="1" lang="ja-JP" altLang="en-US" dirty="0">
              <a:solidFill>
                <a:srgbClr val="5F5F5F"/>
              </a:solidFill>
            </a:endParaRPr>
          </a:p>
        </p:txBody>
      </p:sp>
      <p:pic>
        <p:nvPicPr>
          <p:cNvPr id="22" name="図 21"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343228" y="4358045"/>
            <a:ext cx="694100"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sp>
        <p:nvSpPr>
          <p:cNvPr id="49" name="正方形/長方形 48"/>
          <p:cNvSpPr/>
          <p:nvPr/>
        </p:nvSpPr>
        <p:spPr>
          <a:xfrm>
            <a:off x="4003952" y="4182801"/>
            <a:ext cx="1316705" cy="93825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solidFill>
                  <a:srgbClr val="5F5F5F"/>
                </a:solidFill>
              </a:rPr>
              <a:t>ゲスト</a:t>
            </a:r>
            <a:r>
              <a:rPr kumimoji="1" lang="en-US" altLang="ja-JP" dirty="0" smtClean="0">
                <a:solidFill>
                  <a:srgbClr val="5F5F5F"/>
                </a:solidFill>
              </a:rPr>
              <a:t>VM</a:t>
            </a:r>
            <a:endParaRPr kumimoji="1" lang="ja-JP" altLang="en-US" dirty="0">
              <a:solidFill>
                <a:srgbClr val="5F5F5F"/>
              </a:solidFill>
            </a:endParaRPr>
          </a:p>
        </p:txBody>
      </p:sp>
      <p:sp>
        <p:nvSpPr>
          <p:cNvPr id="50" name="正方形/長方形 49"/>
          <p:cNvSpPr/>
          <p:nvPr/>
        </p:nvSpPr>
        <p:spPr>
          <a:xfrm>
            <a:off x="2217341" y="5255963"/>
            <a:ext cx="3263311" cy="46794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solidFill>
                  <a:srgbClr val="5F5F5F"/>
                </a:solidFill>
              </a:rPr>
              <a:t>ゲスト・ハイパーバイザ</a:t>
            </a:r>
            <a:endParaRPr kumimoji="1" lang="ja-JP" altLang="en-US" dirty="0">
              <a:solidFill>
                <a:srgbClr val="5F5F5F"/>
              </a:solidFill>
            </a:endParaRPr>
          </a:p>
        </p:txBody>
      </p:sp>
      <p:sp>
        <p:nvSpPr>
          <p:cNvPr id="51" name="正方形/長方形 50"/>
          <p:cNvSpPr/>
          <p:nvPr/>
        </p:nvSpPr>
        <p:spPr>
          <a:xfrm>
            <a:off x="970556" y="3877083"/>
            <a:ext cx="4560804" cy="2039413"/>
          </a:xfrm>
          <a:prstGeom prst="rect">
            <a:avLst/>
          </a:prstGeom>
          <a:noFill/>
          <a:ln w="25400">
            <a:solidFill>
              <a:srgbClr val="327F9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43" name="図 42" descr="l_098.png"/>
          <p:cNvPicPr>
            <a:picLocks noChangeAspect="1"/>
          </p:cNvPicPr>
          <p:nvPr/>
        </p:nvPicPr>
        <p:blipFill>
          <a:blip r:embed="rId4">
            <a:grayscl/>
            <a:extLst>
              <a:ext uri="{28A0092B-C50C-407E-A947-70E740481C1C}">
                <a14:useLocalDpi xmlns:a14="http://schemas.microsoft.com/office/drawing/2010/main" val="0"/>
              </a:ext>
            </a:extLst>
          </a:blip>
          <a:stretch>
            <a:fillRect/>
          </a:stretch>
        </p:blipFill>
        <p:spPr>
          <a:xfrm>
            <a:off x="8143165" y="4905150"/>
            <a:ext cx="661098" cy="661098"/>
          </a:xfrm>
          <a:prstGeom prst="rect">
            <a:avLst/>
          </a:prstGeom>
          <a:solidFill>
            <a:srgbClr val="868600"/>
          </a:solidFill>
          <a:effectLst/>
        </p:spPr>
        <p:style>
          <a:lnRef idx="2">
            <a:schemeClr val="dk1"/>
          </a:lnRef>
          <a:fillRef idx="1">
            <a:schemeClr val="lt1"/>
          </a:fillRef>
          <a:effectRef idx="0">
            <a:schemeClr val="dk1"/>
          </a:effectRef>
          <a:fontRef idx="minor">
            <a:schemeClr val="dk1"/>
          </a:fontRef>
        </p:style>
      </p:pic>
      <p:sp>
        <p:nvSpPr>
          <p:cNvPr id="44" name="テキスト ボックス 43"/>
          <p:cNvSpPr txBox="1"/>
          <p:nvPr/>
        </p:nvSpPr>
        <p:spPr>
          <a:xfrm>
            <a:off x="7752957" y="5670039"/>
            <a:ext cx="1465532" cy="707886"/>
          </a:xfrm>
          <a:prstGeom prst="rect">
            <a:avLst/>
          </a:prstGeom>
          <a:noFill/>
          <a:effectLst/>
        </p:spPr>
        <p:txBody>
          <a:bodyPr wrap="square" rtlCol="0">
            <a:spAutoFit/>
          </a:bodyPr>
          <a:lstStyle/>
          <a:p>
            <a:r>
              <a:rPr kumimoji="1" lang="ja-JP" altLang="en-US" sz="2000" dirty="0" smtClean="0">
                <a:solidFill>
                  <a:srgbClr val="5F5F5F"/>
                </a:solidFill>
              </a:rPr>
              <a:t>信頼できる</a:t>
            </a:r>
            <a:endParaRPr kumimoji="1" lang="en-US" altLang="ja-JP" sz="2000" dirty="0" smtClean="0">
              <a:solidFill>
                <a:srgbClr val="5F5F5F"/>
              </a:solidFill>
            </a:endParaRPr>
          </a:p>
          <a:p>
            <a:r>
              <a:rPr kumimoji="1" lang="ja-JP" altLang="en-US" sz="2000" dirty="0" smtClean="0">
                <a:solidFill>
                  <a:srgbClr val="5F5F5F"/>
                </a:solidFill>
              </a:rPr>
              <a:t>管理者</a:t>
            </a:r>
            <a:endParaRPr kumimoji="1" lang="ja-JP" altLang="en-US" sz="2000" dirty="0">
              <a:solidFill>
                <a:srgbClr val="5F5F5F"/>
              </a:solidFill>
            </a:endParaRPr>
          </a:p>
        </p:txBody>
      </p:sp>
      <p:sp>
        <p:nvSpPr>
          <p:cNvPr id="52" name="正方形/長方形 51"/>
          <p:cNvSpPr/>
          <p:nvPr/>
        </p:nvSpPr>
        <p:spPr>
          <a:xfrm>
            <a:off x="5650811" y="3878881"/>
            <a:ext cx="1625443" cy="2037616"/>
          </a:xfrm>
          <a:prstGeom prst="rect">
            <a:avLst/>
          </a:prstGeom>
          <a:noFill/>
          <a:ln w="25400">
            <a:solidFill>
              <a:srgbClr val="EB8627"/>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597271" y="3476974"/>
            <a:ext cx="1855170"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ホスト管理</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cxnSp>
        <p:nvCxnSpPr>
          <p:cNvPr id="9" name="直線矢印コネクタ 8"/>
          <p:cNvCxnSpPr>
            <a:stCxn id="32" idx="1"/>
            <a:endCxn id="49" idx="3"/>
          </p:cNvCxnSpPr>
          <p:nvPr/>
        </p:nvCxnSpPr>
        <p:spPr>
          <a:xfrm flipH="1" flipV="1">
            <a:off x="5320657" y="4651927"/>
            <a:ext cx="859603" cy="237834"/>
          </a:xfrm>
          <a:prstGeom prst="straightConnector1">
            <a:avLst/>
          </a:prstGeom>
          <a:ln>
            <a:solidFill>
              <a:srgbClr val="829916"/>
            </a:solidFill>
            <a:tailEnd type="arrow"/>
          </a:ln>
          <a:effectLst/>
        </p:spPr>
        <p:style>
          <a:lnRef idx="2">
            <a:schemeClr val="accent1"/>
          </a:lnRef>
          <a:fillRef idx="0">
            <a:schemeClr val="accent1"/>
          </a:fillRef>
          <a:effectRef idx="1">
            <a:schemeClr val="accent1"/>
          </a:effectRef>
          <a:fontRef idx="minor">
            <a:schemeClr val="tx1"/>
          </a:fontRef>
        </p:style>
      </p:cxnSp>
      <p:sp>
        <p:nvSpPr>
          <p:cNvPr id="54" name="正方形/長方形 53"/>
          <p:cNvSpPr/>
          <p:nvPr/>
        </p:nvSpPr>
        <p:spPr>
          <a:xfrm>
            <a:off x="970556" y="6102076"/>
            <a:ext cx="6323338" cy="494740"/>
          </a:xfrm>
          <a:prstGeom prst="rect">
            <a:avLst/>
          </a:prstGeom>
          <a:solidFill>
            <a:srgbClr val="EB8627"/>
          </a:solid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solidFill>
                  <a:srgbClr val="5F5F5F"/>
                </a:solidFill>
              </a:rPr>
              <a:t>ホスト・ハイパーバイザ</a:t>
            </a:r>
            <a:endParaRPr kumimoji="1" lang="ja-JP" altLang="en-US" dirty="0">
              <a:solidFill>
                <a:srgbClr val="5F5F5F"/>
              </a:solidFill>
            </a:endParaRPr>
          </a:p>
        </p:txBody>
      </p:sp>
      <p:cxnSp>
        <p:nvCxnSpPr>
          <p:cNvPr id="15" name="直線コネクタ 14"/>
          <p:cNvCxnSpPr>
            <a:stCxn id="43" idx="1"/>
            <a:endCxn id="52" idx="3"/>
          </p:cNvCxnSpPr>
          <p:nvPr/>
        </p:nvCxnSpPr>
        <p:spPr>
          <a:xfrm flipH="1" flipV="1">
            <a:off x="7276254" y="4897689"/>
            <a:ext cx="866911" cy="33801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a:stCxn id="43" idx="1"/>
            <a:endCxn id="54" idx="3"/>
          </p:cNvCxnSpPr>
          <p:nvPr/>
        </p:nvCxnSpPr>
        <p:spPr>
          <a:xfrm flipH="1">
            <a:off x="7293894" y="5235699"/>
            <a:ext cx="849271" cy="111374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5" name="テキスト ボックス 54"/>
          <p:cNvSpPr txBox="1"/>
          <p:nvPr/>
        </p:nvSpPr>
        <p:spPr>
          <a:xfrm>
            <a:off x="3332663" y="3454681"/>
            <a:ext cx="1342209" cy="400110"/>
          </a:xfrm>
          <a:prstGeom prst="rect">
            <a:avLst/>
          </a:prstGeom>
          <a:noFill/>
          <a:effectLst/>
        </p:spPr>
        <p:txBody>
          <a:bodyPr wrap="none" rtlCol="0">
            <a:spAutoFit/>
          </a:bodyPr>
          <a:lstStyle/>
          <a:p>
            <a:r>
              <a:rPr kumimoji="1" lang="ja-JP" altLang="en-US" sz="2000" dirty="0" smtClean="0">
                <a:solidFill>
                  <a:srgbClr val="5F5F5F"/>
                </a:solidFill>
                <a:latin typeface="メイリオ"/>
                <a:ea typeface="メイリオ"/>
                <a:cs typeface="メイリオ"/>
              </a:rPr>
              <a:t>ホスト</a:t>
            </a:r>
            <a:r>
              <a:rPr kumimoji="1" lang="en-US" altLang="ja-JP" sz="2000" dirty="0" smtClean="0">
                <a:solidFill>
                  <a:srgbClr val="5F5F5F"/>
                </a:solidFill>
                <a:latin typeface="メイリオ"/>
                <a:ea typeface="メイリオ"/>
                <a:cs typeface="メイリオ"/>
              </a:rPr>
              <a:t>VM</a:t>
            </a:r>
            <a:endParaRPr kumimoji="1" lang="ja-JP" altLang="en-US" sz="2000" dirty="0">
              <a:solidFill>
                <a:srgbClr val="5F5F5F"/>
              </a:solidFill>
              <a:latin typeface="メイリオ"/>
              <a:ea typeface="メイリオ"/>
              <a:cs typeface="メイリオ"/>
            </a:endParaRPr>
          </a:p>
        </p:txBody>
      </p:sp>
      <p:sp>
        <p:nvSpPr>
          <p:cNvPr id="26" name="正方形/長方形 25"/>
          <p:cNvSpPr/>
          <p:nvPr/>
        </p:nvSpPr>
        <p:spPr>
          <a:xfrm>
            <a:off x="2365673" y="4182801"/>
            <a:ext cx="1316705" cy="938251"/>
          </a:xfrm>
          <a:prstGeom prst="rect">
            <a:avLst/>
          </a:prstGeom>
          <a:solidFill>
            <a:schemeClr val="bg1"/>
          </a:solidFill>
          <a:ln w="25400">
            <a:solidFill>
              <a:srgbClr val="333333"/>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solidFill>
                  <a:srgbClr val="5F5F5F"/>
                </a:solidFill>
              </a:rPr>
              <a:t>ゲスト</a:t>
            </a:r>
            <a:r>
              <a:rPr lang="en-US" altLang="ja-JP" dirty="0" smtClean="0">
                <a:solidFill>
                  <a:srgbClr val="5F5F5F"/>
                </a:solidFill>
              </a:rPr>
              <a:t/>
            </a:r>
            <a:br>
              <a:rPr lang="en-US" altLang="ja-JP" dirty="0" smtClean="0">
                <a:solidFill>
                  <a:srgbClr val="5F5F5F"/>
                </a:solidFill>
              </a:rPr>
            </a:br>
            <a:r>
              <a:rPr lang="ja-JP" altLang="en-US" dirty="0" smtClean="0">
                <a:solidFill>
                  <a:srgbClr val="5F5F5F"/>
                </a:solidFill>
              </a:rPr>
              <a:t>管理</a:t>
            </a:r>
            <a:r>
              <a:rPr kumimoji="1" lang="en-US" altLang="ja-JP" dirty="0" smtClean="0">
                <a:solidFill>
                  <a:srgbClr val="5F5F5F"/>
                </a:solidFill>
              </a:rPr>
              <a:t>VM</a:t>
            </a:r>
            <a:endParaRPr kumimoji="1" lang="ja-JP" altLang="en-US" dirty="0">
              <a:solidFill>
                <a:srgbClr val="5F5F5F"/>
              </a:solidFill>
            </a:endParaRPr>
          </a:p>
        </p:txBody>
      </p:sp>
    </p:spTree>
    <p:extLst>
      <p:ext uri="{BB962C8B-B14F-4D97-AF65-F5344CB8AC3E}">
        <p14:creationId xmlns:p14="http://schemas.microsoft.com/office/powerpoint/2010/main" val="36404018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性能に及ぼす影響</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ja-JP" altLang="en-US" dirty="0" smtClean="0">
                <a:solidFill>
                  <a:srgbClr val="5F5F5F"/>
                </a:solidFill>
              </a:rPr>
              <a:t>ネストした仮想化によりシステムの性能が低下</a:t>
            </a:r>
            <a:endParaRPr kumimoji="1" lang="en-US" altLang="ja-JP" dirty="0" smtClean="0">
              <a:solidFill>
                <a:srgbClr val="5F5F5F"/>
              </a:solidFill>
            </a:endParaRPr>
          </a:p>
          <a:p>
            <a:pPr lvl="1"/>
            <a:r>
              <a:rPr lang="en-US" altLang="ja-JP" dirty="0" smtClean="0">
                <a:solidFill>
                  <a:srgbClr val="5F5F5F"/>
                </a:solidFill>
              </a:rPr>
              <a:t>Xen 4.4</a:t>
            </a:r>
            <a:r>
              <a:rPr lang="ja-JP" altLang="en-US" dirty="0" smtClean="0">
                <a:solidFill>
                  <a:srgbClr val="5F5F5F"/>
                </a:solidFill>
              </a:rPr>
              <a:t>において</a:t>
            </a:r>
            <a:r>
              <a:rPr lang="en-US" altLang="ja-JP" dirty="0" err="1" smtClean="0">
                <a:solidFill>
                  <a:srgbClr val="5F5F5F"/>
                </a:solidFill>
              </a:rPr>
              <a:t>UnixBench</a:t>
            </a:r>
            <a:r>
              <a:rPr lang="ja-JP" altLang="en-US" dirty="0" smtClean="0">
                <a:solidFill>
                  <a:srgbClr val="5F5F5F"/>
                </a:solidFill>
              </a:rPr>
              <a:t>のスコアが</a:t>
            </a:r>
            <a:r>
              <a:rPr lang="en-US" altLang="ja-JP" dirty="0" smtClean="0">
                <a:solidFill>
                  <a:srgbClr val="5F5F5F"/>
                </a:solidFill>
              </a:rPr>
              <a:t>40%</a:t>
            </a:r>
            <a:r>
              <a:rPr lang="ja-JP" altLang="en-US" dirty="0" smtClean="0">
                <a:solidFill>
                  <a:srgbClr val="5F5F5F"/>
                </a:solidFill>
              </a:rPr>
              <a:t>程度に</a:t>
            </a:r>
            <a:r>
              <a:rPr lang="en-US" altLang="ja-JP" dirty="0" smtClean="0">
                <a:solidFill>
                  <a:srgbClr val="5F5F5F"/>
                </a:solidFill>
              </a:rPr>
              <a:t> </a:t>
            </a:r>
            <a:r>
              <a:rPr lang="en-US" altLang="ja-JP" sz="2000" dirty="0" smtClean="0">
                <a:solidFill>
                  <a:srgbClr val="5F5F5F"/>
                </a:solidFill>
              </a:rPr>
              <a:t>[</a:t>
            </a:r>
            <a:r>
              <a:rPr lang="ja-JP" altLang="en-US" sz="2000" dirty="0" smtClean="0">
                <a:solidFill>
                  <a:srgbClr val="5F5F5F"/>
                </a:solidFill>
              </a:rPr>
              <a:t>大庭ら</a:t>
            </a:r>
            <a:r>
              <a:rPr lang="en-US" altLang="ja-JP" sz="2000" dirty="0" smtClean="0">
                <a:solidFill>
                  <a:srgbClr val="5F5F5F"/>
                </a:solidFill>
              </a:rPr>
              <a:t>'14]</a:t>
            </a:r>
            <a:endParaRPr lang="en-US" altLang="ja-JP" dirty="0" smtClean="0">
              <a:solidFill>
                <a:srgbClr val="5F5F5F"/>
              </a:solidFill>
            </a:endParaRPr>
          </a:p>
          <a:p>
            <a:pPr lvl="1"/>
            <a:r>
              <a:rPr kumimoji="1" lang="ja-JP" altLang="en-US" dirty="0" smtClean="0">
                <a:solidFill>
                  <a:srgbClr val="5F5F5F"/>
                </a:solidFill>
              </a:rPr>
              <a:t>仮想化を</a:t>
            </a:r>
            <a:r>
              <a:rPr lang="ja-JP" altLang="en-US" dirty="0">
                <a:solidFill>
                  <a:srgbClr val="5F5F5F"/>
                </a:solidFill>
              </a:rPr>
              <a:t>二重に</a:t>
            </a:r>
            <a:r>
              <a:rPr kumimoji="1" lang="ja-JP" altLang="en-US" dirty="0" smtClean="0">
                <a:solidFill>
                  <a:srgbClr val="5F5F5F"/>
                </a:solidFill>
              </a:rPr>
              <a:t>行うオーバヘッド</a:t>
            </a:r>
            <a:endParaRPr kumimoji="1" lang="en-US" altLang="ja-JP" dirty="0" smtClean="0">
              <a:solidFill>
                <a:srgbClr val="5F5F5F"/>
              </a:solidFill>
            </a:endParaRPr>
          </a:p>
          <a:p>
            <a:r>
              <a:rPr lang="ja-JP" altLang="en-US" dirty="0" smtClean="0">
                <a:solidFill>
                  <a:srgbClr val="5F5F5F"/>
                </a:solidFill>
              </a:rPr>
              <a:t>オーバヘッドを減らす手法が提案されている</a:t>
            </a:r>
            <a:endParaRPr lang="en-US" altLang="ja-JP" dirty="0" smtClean="0">
              <a:solidFill>
                <a:srgbClr val="5F5F5F"/>
              </a:solidFill>
            </a:endParaRPr>
          </a:p>
          <a:p>
            <a:pPr lvl="1"/>
            <a:r>
              <a:rPr kumimoji="1" lang="en-US" altLang="ja-JP" dirty="0" smtClean="0">
                <a:solidFill>
                  <a:srgbClr val="5F5F5F"/>
                </a:solidFill>
              </a:rPr>
              <a:t>Turtles Project </a:t>
            </a:r>
            <a:r>
              <a:rPr kumimoji="1" lang="en-US" altLang="ja-JP" sz="2000" dirty="0" smtClean="0">
                <a:solidFill>
                  <a:srgbClr val="5F5F5F"/>
                </a:solidFill>
              </a:rPr>
              <a:t>[</a:t>
            </a:r>
            <a:r>
              <a:rPr kumimoji="1" lang="en-US" altLang="ja-JP" sz="2000" dirty="0" err="1" smtClean="0">
                <a:solidFill>
                  <a:srgbClr val="5F5F5F"/>
                </a:solidFill>
              </a:rPr>
              <a:t>Azab</a:t>
            </a:r>
            <a:r>
              <a:rPr kumimoji="1" lang="en-US" altLang="ja-JP" sz="2000" dirty="0" smtClean="0">
                <a:solidFill>
                  <a:srgbClr val="5F5F5F"/>
                </a:solidFill>
              </a:rPr>
              <a:t> et al.'10]</a:t>
            </a:r>
            <a:endParaRPr kumimoji="1" lang="en-US" altLang="ja-JP" dirty="0" smtClean="0">
              <a:solidFill>
                <a:srgbClr val="5F5F5F"/>
              </a:solidFill>
            </a:endParaRPr>
          </a:p>
          <a:p>
            <a:pPr lvl="2"/>
            <a:r>
              <a:rPr lang="ja-JP" altLang="en-US" dirty="0" smtClean="0">
                <a:solidFill>
                  <a:srgbClr val="5F5F5F"/>
                </a:solidFill>
              </a:rPr>
              <a:t>一般的なワークロードで</a:t>
            </a:r>
            <a:r>
              <a:rPr lang="en-US" altLang="ja-JP" dirty="0" smtClean="0">
                <a:solidFill>
                  <a:srgbClr val="5F5F5F"/>
                </a:solidFill>
              </a:rPr>
              <a:t>6〜8%</a:t>
            </a:r>
          </a:p>
          <a:p>
            <a:pPr lvl="1"/>
            <a:r>
              <a:rPr kumimoji="1" lang="en-US" altLang="ja-JP" dirty="0" err="1" smtClean="0">
                <a:solidFill>
                  <a:srgbClr val="5F5F5F"/>
                </a:solidFill>
              </a:rPr>
              <a:t>TinyChecker</a:t>
            </a:r>
            <a:r>
              <a:rPr kumimoji="1" lang="en-US" altLang="ja-JP" dirty="0" smtClean="0">
                <a:solidFill>
                  <a:srgbClr val="5F5F5F"/>
                </a:solidFill>
              </a:rPr>
              <a:t> </a:t>
            </a:r>
            <a:r>
              <a:rPr kumimoji="1" lang="en-US" altLang="ja-JP" sz="2000" dirty="0" smtClean="0">
                <a:solidFill>
                  <a:srgbClr val="5F5F5F"/>
                </a:solidFill>
              </a:rPr>
              <a:t>[Tan et al.'12]</a:t>
            </a:r>
            <a:endParaRPr kumimoji="1" lang="en-US" altLang="ja-JP" dirty="0" smtClean="0">
              <a:solidFill>
                <a:srgbClr val="5F5F5F"/>
              </a:solidFill>
            </a:endParaRPr>
          </a:p>
          <a:p>
            <a:pPr lvl="2"/>
            <a:r>
              <a:rPr kumimoji="1" lang="ja-JP" altLang="en-US" dirty="0" smtClean="0">
                <a:solidFill>
                  <a:srgbClr val="5F5F5F"/>
                </a:solidFill>
              </a:rPr>
              <a:t>カーネルコンパイルで</a:t>
            </a:r>
            <a:r>
              <a:rPr kumimoji="1" lang="en-US" altLang="ja-JP" dirty="0" smtClean="0">
                <a:solidFill>
                  <a:srgbClr val="5F5F5F"/>
                </a:solidFill>
              </a:rPr>
              <a:t>1.3%</a:t>
            </a:r>
            <a:endParaRPr kumimoji="1" lang="ja-JP" altLang="en-US" dirty="0">
              <a:solidFill>
                <a:srgbClr val="5F5F5F"/>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8</a:t>
            </a:fld>
            <a:endParaRPr kumimoji="1" lang="ja-JP" altLang="en-US"/>
          </a:p>
        </p:txBody>
      </p:sp>
    </p:spTree>
    <p:extLst>
      <p:ext uri="{BB962C8B-B14F-4D97-AF65-F5344CB8AC3E}">
        <p14:creationId xmlns:p14="http://schemas.microsoft.com/office/powerpoint/2010/main" val="5950665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メモリ監視</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lang="en-US" altLang="ja-JP" dirty="0" smtClean="0">
                <a:solidFill>
                  <a:srgbClr val="5F5F5F"/>
                </a:solidFill>
                <a:latin typeface="メイリオ"/>
                <a:ea typeface="メイリオ"/>
                <a:cs typeface="メイリオ"/>
              </a:rPr>
              <a:t>IDS</a:t>
            </a:r>
            <a:r>
              <a:rPr lang="ja-JP" altLang="en-US" dirty="0">
                <a:solidFill>
                  <a:srgbClr val="5F5F5F"/>
                </a:solidFill>
                <a:cs typeface="メイリオ"/>
              </a:rPr>
              <a:t>は仮想アドレスを用いて</a:t>
            </a:r>
            <a:r>
              <a:rPr lang="ja-JP" altLang="en-US" dirty="0" smtClean="0">
                <a:solidFill>
                  <a:srgbClr val="5F5F5F"/>
                </a:solidFill>
                <a:latin typeface="メイリオ"/>
                <a:ea typeface="メイリオ"/>
                <a:cs typeface="メイリオ"/>
              </a:rPr>
              <a:t>ゲスト</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内のデータを指定</a:t>
            </a:r>
            <a:endParaRPr lang="en-US" altLang="ja-JP" dirty="0" smtClean="0">
              <a:solidFill>
                <a:srgbClr val="5F5F5F"/>
              </a:solidFill>
              <a:latin typeface="メイリオ"/>
              <a:ea typeface="メイリオ"/>
              <a:cs typeface="メイリオ"/>
            </a:endParaRPr>
          </a:p>
          <a:p>
            <a:pPr lvl="1"/>
            <a:r>
              <a:rPr lang="ja-JP" altLang="en-US" dirty="0" smtClean="0">
                <a:solidFill>
                  <a:srgbClr val="5F5F5F"/>
                </a:solidFill>
                <a:latin typeface="メイリオ"/>
                <a:ea typeface="メイリオ"/>
                <a:cs typeface="メイリオ"/>
              </a:rPr>
              <a:t>実際のアクセスにはホスト物理アドレスが必要</a:t>
            </a:r>
            <a:endParaRPr kumimoji="1" lang="en-US" altLang="ja-JP" dirty="0" smtClean="0">
              <a:solidFill>
                <a:srgbClr val="5F5F5F"/>
              </a:solidFill>
              <a:latin typeface="メイリオ"/>
              <a:ea typeface="メイリオ"/>
              <a:cs typeface="メイリオ"/>
            </a:endParaRPr>
          </a:p>
          <a:p>
            <a:pPr lvl="1"/>
            <a:r>
              <a:rPr kumimoji="1" lang="ja-JP" altLang="en-US" dirty="0" smtClean="0">
                <a:solidFill>
                  <a:srgbClr val="5F5F5F"/>
                </a:solidFill>
                <a:latin typeface="メイリオ"/>
                <a:ea typeface="メイリオ"/>
                <a:cs typeface="メイリオ"/>
              </a:rPr>
              <a:t>ゲスト仮想アドレスをゲスト物理アドレスに変換</a:t>
            </a:r>
            <a:endParaRPr kumimoji="1" lang="en-US" altLang="ja-JP" dirty="0" smtClean="0">
              <a:solidFill>
                <a:srgbClr val="5F5F5F"/>
              </a:solidFill>
              <a:latin typeface="メイリオ"/>
              <a:ea typeface="メイリオ"/>
              <a:cs typeface="メイリオ"/>
            </a:endParaRPr>
          </a:p>
          <a:p>
            <a:pPr lvl="2"/>
            <a:r>
              <a:rPr lang="ja-JP" altLang="en-US" dirty="0" smtClean="0">
                <a:solidFill>
                  <a:srgbClr val="5F5F5F"/>
                </a:solidFill>
                <a:latin typeface="メイリオ"/>
                <a:ea typeface="メイリオ"/>
                <a:cs typeface="メイリオ"/>
              </a:rPr>
              <a:t>ゲスト</a:t>
            </a:r>
            <a:r>
              <a:rPr lang="en-US" altLang="ja-JP" dirty="0" smtClean="0">
                <a:solidFill>
                  <a:srgbClr val="5F5F5F"/>
                </a:solidFill>
                <a:latin typeface="メイリオ"/>
                <a:ea typeface="メイリオ"/>
                <a:cs typeface="メイリオ"/>
              </a:rPr>
              <a:t>VM</a:t>
            </a:r>
            <a:r>
              <a:rPr lang="ja-JP" altLang="en-US" dirty="0" smtClean="0">
                <a:solidFill>
                  <a:srgbClr val="5F5F5F"/>
                </a:solidFill>
                <a:latin typeface="メイリオ"/>
                <a:ea typeface="メイリオ"/>
                <a:cs typeface="メイリオ"/>
              </a:rPr>
              <a:t>内のページテーブルを検索</a:t>
            </a:r>
            <a:endParaRPr kumimoji="1" lang="en-US" altLang="ja-JP" dirty="0" smtClean="0">
              <a:solidFill>
                <a:srgbClr val="5F5F5F"/>
              </a:solidFill>
              <a:latin typeface="メイリオ"/>
              <a:ea typeface="メイリオ"/>
              <a:cs typeface="メイリオ"/>
            </a:endParaRPr>
          </a:p>
          <a:p>
            <a:pPr lvl="1"/>
            <a:r>
              <a:rPr kumimoji="1" lang="ja-JP" altLang="en-US" dirty="0" smtClean="0">
                <a:solidFill>
                  <a:srgbClr val="5F5F5F"/>
                </a:solidFill>
                <a:latin typeface="メイリオ"/>
                <a:ea typeface="メイリオ"/>
                <a:cs typeface="メイリオ"/>
              </a:rPr>
              <a:t>ゲスト物理アドレスをホスト物理アドレスに変換</a:t>
            </a:r>
            <a:endParaRPr kumimoji="1" lang="en-US" altLang="ja-JP" dirty="0" smtClean="0">
              <a:solidFill>
                <a:srgbClr val="5F5F5F"/>
              </a:solidFill>
              <a:latin typeface="メイリオ"/>
              <a:ea typeface="メイリオ"/>
              <a:cs typeface="メイリオ"/>
            </a:endParaRPr>
          </a:p>
          <a:p>
            <a:pPr lvl="2"/>
            <a:r>
              <a:rPr kumimoji="1" lang="ja-JP" altLang="en-US" dirty="0" smtClean="0">
                <a:solidFill>
                  <a:srgbClr val="5F5F5F"/>
                </a:solidFill>
                <a:latin typeface="メイリオ"/>
                <a:ea typeface="メイリオ"/>
                <a:cs typeface="メイリオ"/>
              </a:rPr>
              <a:t>ゲスト・ハイパーバイザ内の拡張ページテーブルを検索</a:t>
            </a:r>
            <a:endParaRPr kumimoji="1" lang="ja-JP" altLang="en-US" dirty="0">
              <a:solidFill>
                <a:srgbClr val="5F5F5F"/>
              </a:solidFill>
              <a:latin typeface="メイリオ"/>
              <a:ea typeface="メイリオ"/>
              <a:cs typeface="メイリオ"/>
            </a:endParaRPr>
          </a:p>
        </p:txBody>
      </p:sp>
      <p:sp>
        <p:nvSpPr>
          <p:cNvPr id="11" name="正方形/長方形 10"/>
          <p:cNvSpPr/>
          <p:nvPr/>
        </p:nvSpPr>
        <p:spPr>
          <a:xfrm>
            <a:off x="1279273" y="5106544"/>
            <a:ext cx="578941" cy="1152382"/>
          </a:xfrm>
          <a:prstGeom prst="rect">
            <a:avLst/>
          </a:prstGeom>
          <a:solidFill>
            <a:srgbClr val="FFFFFF"/>
          </a:solidFill>
          <a:ln w="25400">
            <a:solidFill>
              <a:srgbClr val="327F9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メイリオ"/>
              <a:ea typeface="メイリオ"/>
              <a:cs typeface="メイリオ"/>
            </a:endParaRPr>
          </a:p>
        </p:txBody>
      </p:sp>
      <p:sp>
        <p:nvSpPr>
          <p:cNvPr id="14" name="テキスト ボックス 13"/>
          <p:cNvSpPr txBox="1"/>
          <p:nvPr/>
        </p:nvSpPr>
        <p:spPr>
          <a:xfrm>
            <a:off x="820250" y="6272165"/>
            <a:ext cx="1457287" cy="646331"/>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ゲスト</a:t>
            </a:r>
            <a:r>
              <a:rPr kumimoji="1" lang="en-US" altLang="ja-JP" dirty="0" smtClean="0">
                <a:solidFill>
                  <a:srgbClr val="5F5F5F"/>
                </a:solidFill>
                <a:latin typeface="メイリオ"/>
                <a:ea typeface="メイリオ"/>
                <a:cs typeface="メイリオ"/>
              </a:rPr>
              <a:t>VM</a:t>
            </a:r>
            <a:r>
              <a:rPr kumimoji="1" lang="ja-JP" altLang="en-US" dirty="0" smtClean="0">
                <a:solidFill>
                  <a:srgbClr val="5F5F5F"/>
                </a:solidFill>
                <a:latin typeface="メイリオ"/>
                <a:ea typeface="メイリオ"/>
                <a:cs typeface="メイリオ"/>
              </a:rPr>
              <a:t>の</a:t>
            </a:r>
            <a:endParaRPr kumimoji="1" lang="en-US" altLang="ja-JP" dirty="0" smtClean="0">
              <a:solidFill>
                <a:srgbClr val="5F5F5F"/>
              </a:solidFill>
              <a:latin typeface="メイリオ"/>
              <a:ea typeface="メイリオ"/>
              <a:cs typeface="メイリオ"/>
            </a:endParaRPr>
          </a:p>
          <a:p>
            <a:pPr algn="ctr"/>
            <a:r>
              <a:rPr kumimoji="1" lang="ja-JP" altLang="en-US" dirty="0" smtClean="0">
                <a:solidFill>
                  <a:srgbClr val="5F5F5F"/>
                </a:solidFill>
                <a:latin typeface="メイリオ"/>
                <a:ea typeface="メイリオ"/>
                <a:cs typeface="メイリオ"/>
              </a:rPr>
              <a:t>仮想メモリ</a:t>
            </a:r>
            <a:endParaRPr kumimoji="1" lang="ja-JP" altLang="en-US" dirty="0">
              <a:solidFill>
                <a:srgbClr val="5F5F5F"/>
              </a:solidFill>
              <a:latin typeface="メイリオ"/>
              <a:ea typeface="メイリオ"/>
              <a:cs typeface="メイリオ"/>
            </a:endParaRPr>
          </a:p>
        </p:txBody>
      </p:sp>
      <p:sp>
        <p:nvSpPr>
          <p:cNvPr id="22" name="正方形/長方形 21"/>
          <p:cNvSpPr/>
          <p:nvPr/>
        </p:nvSpPr>
        <p:spPr>
          <a:xfrm>
            <a:off x="4017633" y="5096301"/>
            <a:ext cx="578941" cy="1162624"/>
          </a:xfrm>
          <a:prstGeom prst="rect">
            <a:avLst/>
          </a:prstGeom>
          <a:solidFill>
            <a:srgbClr val="FFFFFF"/>
          </a:solidFill>
          <a:ln w="25400">
            <a:solidFill>
              <a:srgbClr val="327F9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メイリオ"/>
              <a:ea typeface="メイリオ"/>
              <a:cs typeface="メイリオ"/>
            </a:endParaRPr>
          </a:p>
        </p:txBody>
      </p:sp>
      <p:sp>
        <p:nvSpPr>
          <p:cNvPr id="23" name="テキスト ボックス 22"/>
          <p:cNvSpPr txBox="1"/>
          <p:nvPr/>
        </p:nvSpPr>
        <p:spPr>
          <a:xfrm>
            <a:off x="3614634" y="6254264"/>
            <a:ext cx="1457287" cy="646331"/>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ゲスト</a:t>
            </a:r>
            <a:r>
              <a:rPr kumimoji="1" lang="en-US" altLang="ja-JP" dirty="0" smtClean="0">
                <a:solidFill>
                  <a:srgbClr val="5F5F5F"/>
                </a:solidFill>
                <a:latin typeface="メイリオ"/>
                <a:ea typeface="メイリオ"/>
                <a:cs typeface="メイリオ"/>
              </a:rPr>
              <a:t>VM</a:t>
            </a:r>
            <a:r>
              <a:rPr kumimoji="1" lang="ja-JP" altLang="en-US" dirty="0" smtClean="0">
                <a:solidFill>
                  <a:srgbClr val="5F5F5F"/>
                </a:solidFill>
                <a:latin typeface="メイリオ"/>
                <a:ea typeface="メイリオ"/>
                <a:cs typeface="メイリオ"/>
              </a:rPr>
              <a:t>の</a:t>
            </a:r>
            <a:r>
              <a:rPr kumimoji="1" lang="en-US" altLang="ja-JP" dirty="0" smtClean="0">
                <a:solidFill>
                  <a:srgbClr val="5F5F5F"/>
                </a:solidFill>
                <a:latin typeface="メイリオ"/>
                <a:ea typeface="メイリオ"/>
                <a:cs typeface="メイリオ"/>
              </a:rPr>
              <a:t/>
            </a:r>
            <a:br>
              <a:rPr kumimoji="1" lang="en-US" altLang="ja-JP" dirty="0" smtClean="0">
                <a:solidFill>
                  <a:srgbClr val="5F5F5F"/>
                </a:solidFill>
                <a:latin typeface="メイリオ"/>
                <a:ea typeface="メイリオ"/>
                <a:cs typeface="メイリオ"/>
              </a:rPr>
            </a:br>
            <a:r>
              <a:rPr kumimoji="1" lang="ja-JP" altLang="en-US" dirty="0" smtClean="0">
                <a:solidFill>
                  <a:srgbClr val="5F5F5F"/>
                </a:solidFill>
                <a:latin typeface="メイリオ"/>
                <a:ea typeface="メイリオ"/>
                <a:cs typeface="メイリオ"/>
              </a:rPr>
              <a:t>物理メモリ</a:t>
            </a:r>
            <a:endParaRPr kumimoji="1" lang="ja-JP" altLang="en-US" dirty="0">
              <a:solidFill>
                <a:srgbClr val="5F5F5F"/>
              </a:solidFill>
              <a:latin typeface="メイリオ"/>
              <a:ea typeface="メイリオ"/>
              <a:cs typeface="メイリオ"/>
            </a:endParaRPr>
          </a:p>
        </p:txBody>
      </p:sp>
      <p:sp>
        <p:nvSpPr>
          <p:cNvPr id="27" name="正方形/長方形 26"/>
          <p:cNvSpPr/>
          <p:nvPr/>
        </p:nvSpPr>
        <p:spPr>
          <a:xfrm>
            <a:off x="6887920" y="5096301"/>
            <a:ext cx="578941" cy="1162624"/>
          </a:xfrm>
          <a:prstGeom prst="rect">
            <a:avLst/>
          </a:prstGeom>
          <a:solidFill>
            <a:schemeClr val="bg1"/>
          </a:solidFill>
          <a:ln w="25400">
            <a:solidFill>
              <a:srgbClr val="E559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メイリオ"/>
              <a:ea typeface="メイリオ"/>
              <a:cs typeface="メイリオ"/>
            </a:endParaRPr>
          </a:p>
        </p:txBody>
      </p:sp>
      <p:sp>
        <p:nvSpPr>
          <p:cNvPr id="28" name="テキスト ボックス 27"/>
          <p:cNvSpPr txBox="1"/>
          <p:nvPr/>
        </p:nvSpPr>
        <p:spPr>
          <a:xfrm>
            <a:off x="6471076" y="6272165"/>
            <a:ext cx="1457287" cy="646331"/>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ホスト</a:t>
            </a:r>
            <a:r>
              <a:rPr kumimoji="1" lang="en-US" altLang="ja-JP" dirty="0" smtClean="0">
                <a:solidFill>
                  <a:srgbClr val="5F5F5F"/>
                </a:solidFill>
                <a:latin typeface="メイリオ"/>
                <a:ea typeface="メイリオ"/>
                <a:cs typeface="メイリオ"/>
              </a:rPr>
              <a:t>VM</a:t>
            </a:r>
            <a:r>
              <a:rPr kumimoji="1" lang="ja-JP" altLang="en-US" dirty="0" smtClean="0">
                <a:solidFill>
                  <a:srgbClr val="5F5F5F"/>
                </a:solidFill>
                <a:latin typeface="メイリオ"/>
                <a:ea typeface="メイリオ"/>
                <a:cs typeface="メイリオ"/>
              </a:rPr>
              <a:t>の</a:t>
            </a:r>
            <a:r>
              <a:rPr kumimoji="1" lang="en-US" altLang="ja-JP" dirty="0" smtClean="0">
                <a:solidFill>
                  <a:srgbClr val="5F5F5F"/>
                </a:solidFill>
                <a:latin typeface="メイリオ"/>
                <a:ea typeface="メイリオ"/>
                <a:cs typeface="メイリオ"/>
              </a:rPr>
              <a:t/>
            </a:r>
            <a:br>
              <a:rPr kumimoji="1" lang="en-US" altLang="ja-JP" dirty="0" smtClean="0">
                <a:solidFill>
                  <a:srgbClr val="5F5F5F"/>
                </a:solidFill>
                <a:latin typeface="メイリオ"/>
                <a:ea typeface="メイリオ"/>
                <a:cs typeface="メイリオ"/>
              </a:rPr>
            </a:br>
            <a:r>
              <a:rPr kumimoji="1" lang="ja-JP" altLang="en-US" dirty="0" smtClean="0">
                <a:solidFill>
                  <a:srgbClr val="5F5F5F"/>
                </a:solidFill>
                <a:latin typeface="メイリオ"/>
                <a:ea typeface="メイリオ"/>
                <a:cs typeface="メイリオ"/>
              </a:rPr>
              <a:t>物理メモリ</a:t>
            </a:r>
            <a:endParaRPr kumimoji="1" lang="ja-JP" altLang="en-US" dirty="0">
              <a:solidFill>
                <a:srgbClr val="5F5F5F"/>
              </a:solidFill>
              <a:latin typeface="メイリオ"/>
              <a:ea typeface="メイリオ"/>
              <a:cs typeface="メイリオ"/>
            </a:endParaRPr>
          </a:p>
        </p:txBody>
      </p:sp>
      <p:sp>
        <p:nvSpPr>
          <p:cNvPr id="15" name="正方形/長方形 14"/>
          <p:cNvSpPr/>
          <p:nvPr/>
        </p:nvSpPr>
        <p:spPr>
          <a:xfrm>
            <a:off x="2262856" y="5731746"/>
            <a:ext cx="1163978" cy="740910"/>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schemeClr val="bg1"/>
                </a:solidFill>
                <a:latin typeface="メイリオ"/>
                <a:ea typeface="メイリオ"/>
                <a:cs typeface="メイリオ"/>
              </a:rPr>
              <a:t>ページテーブル</a:t>
            </a:r>
            <a:endParaRPr kumimoji="1" lang="ja-JP" altLang="en-US" dirty="0">
              <a:solidFill>
                <a:schemeClr val="bg1"/>
              </a:solidFill>
              <a:latin typeface="メイリオ"/>
              <a:ea typeface="メイリオ"/>
              <a:cs typeface="メイリオ"/>
            </a:endParaRPr>
          </a:p>
        </p:txBody>
      </p:sp>
      <p:sp>
        <p:nvSpPr>
          <p:cNvPr id="30" name="正方形/長方形 29"/>
          <p:cNvSpPr/>
          <p:nvPr/>
        </p:nvSpPr>
        <p:spPr>
          <a:xfrm>
            <a:off x="5143847" y="5704742"/>
            <a:ext cx="1163978" cy="896501"/>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solidFill>
                  <a:srgbClr val="FFFFFF"/>
                </a:solidFill>
                <a:latin typeface="メイリオ"/>
                <a:ea typeface="メイリオ"/>
                <a:cs typeface="メイリオ"/>
              </a:rPr>
              <a:t>拡張</a:t>
            </a:r>
            <a:endParaRPr lang="en-US" altLang="ja-JP" dirty="0" smtClean="0">
              <a:solidFill>
                <a:srgbClr val="FFFFFF"/>
              </a:solidFill>
              <a:latin typeface="メイリオ"/>
              <a:ea typeface="メイリオ"/>
              <a:cs typeface="メイリオ"/>
            </a:endParaRPr>
          </a:p>
          <a:p>
            <a:pPr algn="ctr"/>
            <a:r>
              <a:rPr lang="ja-JP" altLang="en-US" dirty="0" smtClean="0">
                <a:solidFill>
                  <a:srgbClr val="FFFFFF"/>
                </a:solidFill>
                <a:latin typeface="メイリオ"/>
                <a:ea typeface="メイリオ"/>
                <a:cs typeface="メイリオ"/>
              </a:rPr>
              <a:t>ページテーブル</a:t>
            </a:r>
            <a:endParaRPr kumimoji="1" lang="ja-JP" altLang="en-US" dirty="0">
              <a:solidFill>
                <a:srgbClr val="FFFFFF"/>
              </a:solidFill>
              <a:latin typeface="メイリオ"/>
              <a:ea typeface="メイリオ"/>
              <a:cs typeface="メイリオ"/>
            </a:endParaRPr>
          </a:p>
        </p:txBody>
      </p:sp>
      <p:sp>
        <p:nvSpPr>
          <p:cNvPr id="18" name="正方形/長方形 17"/>
          <p:cNvSpPr/>
          <p:nvPr/>
        </p:nvSpPr>
        <p:spPr>
          <a:xfrm>
            <a:off x="1279273" y="5422975"/>
            <a:ext cx="578941" cy="123485"/>
          </a:xfrm>
          <a:prstGeom prst="rect">
            <a:avLst/>
          </a:prstGeom>
          <a:solidFill>
            <a:srgbClr val="333333"/>
          </a:solidFill>
          <a:ln w="25400">
            <a:solidFill>
              <a:srgbClr val="333333"/>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19" name="テキスト ボックス 18"/>
          <p:cNvSpPr txBox="1"/>
          <p:nvPr/>
        </p:nvSpPr>
        <p:spPr>
          <a:xfrm>
            <a:off x="-48000" y="5185198"/>
            <a:ext cx="1338828" cy="646331"/>
          </a:xfrm>
          <a:prstGeom prst="rect">
            <a:avLst/>
          </a:prstGeom>
          <a:noFill/>
        </p:spPr>
        <p:txBody>
          <a:bodyPr wrap="none" rtlCol="0">
            <a:spAutoFit/>
          </a:bodyPr>
          <a:lstStyle/>
          <a:p>
            <a:pPr algn="ctr"/>
            <a:r>
              <a:rPr lang="ja-JP" altLang="en-US" dirty="0" smtClean="0">
                <a:solidFill>
                  <a:srgbClr val="5F5F5F"/>
                </a:solidFill>
                <a:latin typeface="メイリオ"/>
                <a:ea typeface="メイリオ"/>
                <a:cs typeface="メイリオ"/>
              </a:rPr>
              <a:t>ゲスト仮想</a:t>
            </a:r>
            <a:endParaRPr lang="en-US" altLang="ja-JP" dirty="0" smtClean="0">
              <a:solidFill>
                <a:srgbClr val="5F5F5F"/>
              </a:solidFill>
              <a:latin typeface="メイリオ"/>
              <a:ea typeface="メイリオ"/>
              <a:cs typeface="メイリオ"/>
            </a:endParaRPr>
          </a:p>
          <a:p>
            <a:pPr algn="ctr"/>
            <a:r>
              <a:rPr kumimoji="1" lang="ja-JP" altLang="en-US" dirty="0" smtClean="0">
                <a:solidFill>
                  <a:srgbClr val="5F5F5F"/>
                </a:solidFill>
                <a:latin typeface="メイリオ"/>
                <a:ea typeface="メイリオ"/>
                <a:cs typeface="メイリオ"/>
              </a:rPr>
              <a:t>アドレス</a:t>
            </a:r>
            <a:endParaRPr kumimoji="1" lang="en-US" altLang="ja-JP" dirty="0" smtClean="0">
              <a:solidFill>
                <a:srgbClr val="5F5F5F"/>
              </a:solidFill>
              <a:latin typeface="メイリオ"/>
              <a:ea typeface="メイリオ"/>
              <a:cs typeface="メイリオ"/>
            </a:endParaRPr>
          </a:p>
        </p:txBody>
      </p:sp>
      <p:sp>
        <p:nvSpPr>
          <p:cNvPr id="31" name="正方形/長方形 30"/>
          <p:cNvSpPr/>
          <p:nvPr/>
        </p:nvSpPr>
        <p:spPr>
          <a:xfrm>
            <a:off x="4017633" y="5347332"/>
            <a:ext cx="578941" cy="123485"/>
          </a:xfrm>
          <a:prstGeom prst="rect">
            <a:avLst/>
          </a:prstGeom>
          <a:solidFill>
            <a:srgbClr val="333333"/>
          </a:solidFill>
          <a:ln w="25400">
            <a:solidFill>
              <a:srgbClr val="333333"/>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2" name="正方形/長方形 31"/>
          <p:cNvSpPr/>
          <p:nvPr/>
        </p:nvSpPr>
        <p:spPr>
          <a:xfrm>
            <a:off x="6887920" y="5608261"/>
            <a:ext cx="578941" cy="123485"/>
          </a:xfrm>
          <a:prstGeom prst="rect">
            <a:avLst/>
          </a:prstGeom>
          <a:solidFill>
            <a:srgbClr val="333333"/>
          </a:solidFill>
          <a:ln w="25400">
            <a:solidFill>
              <a:srgbClr val="333333"/>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cxnSp>
        <p:nvCxnSpPr>
          <p:cNvPr id="33" name="直線矢印コネクタ 32"/>
          <p:cNvCxnSpPr/>
          <p:nvPr/>
        </p:nvCxnSpPr>
        <p:spPr>
          <a:xfrm flipV="1">
            <a:off x="2035631" y="5422975"/>
            <a:ext cx="1869347" cy="12348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4" name="テキスト ボックス 33"/>
          <p:cNvSpPr txBox="1"/>
          <p:nvPr/>
        </p:nvSpPr>
        <p:spPr>
          <a:xfrm>
            <a:off x="4544186" y="4853345"/>
            <a:ext cx="1338828" cy="646331"/>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ゲスト物理</a:t>
            </a:r>
            <a:endParaRPr kumimoji="1" lang="en-US" altLang="ja-JP" dirty="0" smtClean="0">
              <a:solidFill>
                <a:srgbClr val="5F5F5F"/>
              </a:solidFill>
              <a:latin typeface="メイリオ"/>
              <a:ea typeface="メイリオ"/>
              <a:cs typeface="メイリオ"/>
            </a:endParaRPr>
          </a:p>
          <a:p>
            <a:pPr algn="ctr"/>
            <a:r>
              <a:rPr kumimoji="1" lang="ja-JP" altLang="en-US" dirty="0" smtClean="0">
                <a:solidFill>
                  <a:srgbClr val="5F5F5F"/>
                </a:solidFill>
                <a:latin typeface="メイリオ"/>
                <a:ea typeface="メイリオ"/>
                <a:cs typeface="メイリオ"/>
              </a:rPr>
              <a:t>アドレス</a:t>
            </a:r>
            <a:endParaRPr kumimoji="1" lang="en-US" altLang="ja-JP" dirty="0" smtClean="0">
              <a:solidFill>
                <a:srgbClr val="5F5F5F"/>
              </a:solidFill>
              <a:latin typeface="メイリオ"/>
              <a:ea typeface="メイリオ"/>
              <a:cs typeface="メイリオ"/>
            </a:endParaRPr>
          </a:p>
        </p:txBody>
      </p:sp>
      <p:sp>
        <p:nvSpPr>
          <p:cNvPr id="35" name="テキスト ボックス 34"/>
          <p:cNvSpPr txBox="1"/>
          <p:nvPr/>
        </p:nvSpPr>
        <p:spPr>
          <a:xfrm>
            <a:off x="7476876" y="5422975"/>
            <a:ext cx="1338828" cy="646331"/>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ホスト物理</a:t>
            </a:r>
            <a:endParaRPr kumimoji="1" lang="en-US" altLang="ja-JP" dirty="0" smtClean="0">
              <a:solidFill>
                <a:srgbClr val="5F5F5F"/>
              </a:solidFill>
              <a:latin typeface="メイリオ"/>
              <a:ea typeface="メイリオ"/>
              <a:cs typeface="メイリオ"/>
            </a:endParaRPr>
          </a:p>
          <a:p>
            <a:pPr algn="ctr"/>
            <a:r>
              <a:rPr kumimoji="1" lang="ja-JP" altLang="en-US" dirty="0" smtClean="0">
                <a:solidFill>
                  <a:srgbClr val="5F5F5F"/>
                </a:solidFill>
                <a:latin typeface="メイリオ"/>
                <a:ea typeface="メイリオ"/>
                <a:cs typeface="メイリオ"/>
              </a:rPr>
              <a:t>アドレス</a:t>
            </a:r>
            <a:endParaRPr kumimoji="1" lang="en-US" altLang="ja-JP" dirty="0" smtClean="0">
              <a:solidFill>
                <a:srgbClr val="5F5F5F"/>
              </a:solidFill>
              <a:latin typeface="メイリオ"/>
              <a:ea typeface="メイリオ"/>
              <a:cs typeface="メイリオ"/>
            </a:endParaRPr>
          </a:p>
        </p:txBody>
      </p:sp>
      <p:cxnSp>
        <p:nvCxnSpPr>
          <p:cNvPr id="37" name="直線矢印コネクタ 36"/>
          <p:cNvCxnSpPr/>
          <p:nvPr/>
        </p:nvCxnSpPr>
        <p:spPr>
          <a:xfrm>
            <a:off x="4689352" y="5422975"/>
            <a:ext cx="2087492" cy="240684"/>
          </a:xfrm>
          <a:prstGeom prst="straightConnector1">
            <a:avLst/>
          </a:prstGeom>
          <a:ln>
            <a:solidFill>
              <a:srgbClr val="E5593C"/>
            </a:solidFill>
            <a:tailEnd type="arrow"/>
          </a:ln>
          <a:effectLst/>
        </p:spPr>
        <p:style>
          <a:lnRef idx="2">
            <a:schemeClr val="accent4"/>
          </a:lnRef>
          <a:fillRef idx="0">
            <a:schemeClr val="accent4"/>
          </a:fillRef>
          <a:effectRef idx="1">
            <a:schemeClr val="accent4"/>
          </a:effectRef>
          <a:fontRef idx="minor">
            <a:schemeClr val="tx1"/>
          </a:fontRef>
        </p:style>
      </p:cxnSp>
      <p:sp>
        <p:nvSpPr>
          <p:cNvPr id="40" name="テキスト ボックス 39"/>
          <p:cNvSpPr txBox="1"/>
          <p:nvPr/>
        </p:nvSpPr>
        <p:spPr>
          <a:xfrm>
            <a:off x="2543028" y="5120894"/>
            <a:ext cx="646331" cy="369332"/>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変換</a:t>
            </a:r>
            <a:endParaRPr kumimoji="1" lang="en-US" altLang="ja-JP" dirty="0" smtClean="0">
              <a:solidFill>
                <a:srgbClr val="5F5F5F"/>
              </a:solidFill>
              <a:latin typeface="メイリオ"/>
              <a:ea typeface="メイリオ"/>
              <a:cs typeface="メイリオ"/>
            </a:endParaRPr>
          </a:p>
        </p:txBody>
      </p:sp>
      <p:sp>
        <p:nvSpPr>
          <p:cNvPr id="41" name="テキスト ボックス 40"/>
          <p:cNvSpPr txBox="1"/>
          <p:nvPr/>
        </p:nvSpPr>
        <p:spPr>
          <a:xfrm>
            <a:off x="6130513" y="5270358"/>
            <a:ext cx="646331" cy="369332"/>
          </a:xfrm>
          <a:prstGeom prst="rect">
            <a:avLst/>
          </a:prstGeom>
          <a:noFill/>
        </p:spPr>
        <p:txBody>
          <a:bodyPr wrap="none" rtlCol="0">
            <a:spAutoFit/>
          </a:bodyPr>
          <a:lstStyle/>
          <a:p>
            <a:pPr algn="ctr"/>
            <a:r>
              <a:rPr kumimoji="1" lang="ja-JP" altLang="en-US" dirty="0" smtClean="0">
                <a:solidFill>
                  <a:srgbClr val="5F5F5F"/>
                </a:solidFill>
                <a:latin typeface="メイリオ"/>
                <a:ea typeface="メイリオ"/>
                <a:cs typeface="メイリオ"/>
              </a:rPr>
              <a:t>変換</a:t>
            </a:r>
            <a:endParaRPr kumimoji="1" lang="en-US" altLang="ja-JP" dirty="0" smtClean="0">
              <a:solidFill>
                <a:srgbClr val="5F5F5F"/>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9</a:t>
            </a:fld>
            <a:endParaRPr kumimoji="1" lang="ja-JP" altLang="en-US"/>
          </a:p>
        </p:txBody>
      </p:sp>
    </p:spTree>
    <p:extLst>
      <p:ext uri="{BB962C8B-B14F-4D97-AF65-F5344CB8AC3E}">
        <p14:creationId xmlns:p14="http://schemas.microsoft.com/office/powerpoint/2010/main" val="12278447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ユーザー定義 1">
      <a:dk1>
        <a:srgbClr val="333333"/>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エッセンシャル.thmx</Template>
  <TotalTime>19366</TotalTime>
  <Words>3608</Words>
  <Application>Microsoft Macintosh PowerPoint</Application>
  <PresentationFormat>画面に合わせる (4:3)</PresentationFormat>
  <Paragraphs>592</Paragraphs>
  <Slides>24</Slides>
  <Notes>24</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ホワイト</vt:lpstr>
      <vt:lpstr>クラウドにおけるネストした 仮想化を用いた安全な監視機構</vt:lpstr>
      <vt:lpstr>IDSオフロード</vt:lpstr>
      <vt:lpstr>クラウドにおけるIDSオフロード</vt:lpstr>
      <vt:lpstr>従来手法</vt:lpstr>
      <vt:lpstr>従来手法の問題</vt:lpstr>
      <vt:lpstr>提案：V-Met</vt:lpstr>
      <vt:lpstr>ネストした仮想化の利用</vt:lpstr>
      <vt:lpstr>性能に及ぼす影響</vt:lpstr>
      <vt:lpstr>メモリ監視</vt:lpstr>
      <vt:lpstr>ページテーブルの検索(1)</vt:lpstr>
      <vt:lpstr>ページテーブルの検索(2)</vt:lpstr>
      <vt:lpstr>拡張ページテーブル(EPT)の検索</vt:lpstr>
      <vt:lpstr>メモリ監視の安全性</vt:lpstr>
      <vt:lpstr>ディスク監視</vt:lpstr>
      <vt:lpstr>ネットワーク監視</vt:lpstr>
      <vt:lpstr>Transcallの移植</vt:lpstr>
      <vt:lpstr>実験</vt:lpstr>
      <vt:lpstr>IDSの動作確認</vt:lpstr>
      <vt:lpstr>メモリ監視性能</vt:lpstr>
      <vt:lpstr>Shadow procfsの構築時間</vt:lpstr>
      <vt:lpstr>chkrootkitの性能</vt:lpstr>
      <vt:lpstr>Tripwireの性能</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信頼できないクラウド上での 仮想マシンの安全な監視</dc:title>
  <dc:creator>美山 翔平</dc:creator>
  <cp:lastModifiedBy>Kourai Kenichi</cp:lastModifiedBy>
  <cp:revision>1005</cp:revision>
  <cp:lastPrinted>2015-07-31T08:31:58Z</cp:lastPrinted>
  <dcterms:created xsi:type="dcterms:W3CDTF">2015-02-14T04:20:13Z</dcterms:created>
  <dcterms:modified xsi:type="dcterms:W3CDTF">2015-08-28T03:49:40Z</dcterms:modified>
</cp:coreProperties>
</file>