
<file path=[Content_Types].xml><?xml version="1.0" encoding="utf-8"?>
<Types xmlns="http://schemas.openxmlformats.org/package/2006/content-types">
  <Default Extension="xml" ContentType="application/xml"/>
  <Default Extension="xlsx" ContentType="application/vnd.openxmlformats-officedocument.spreadsheetml.sheet"/>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2"/>
  </p:sldMasterIdLst>
  <p:notesMasterIdLst>
    <p:notesMasterId r:id="rId20"/>
  </p:notesMasterIdLst>
  <p:handoutMasterIdLst>
    <p:handoutMasterId r:id="rId21"/>
  </p:handoutMasterIdLst>
  <p:sldIdLst>
    <p:sldId id="256" r:id="rId3"/>
    <p:sldId id="276" r:id="rId4"/>
    <p:sldId id="261" r:id="rId5"/>
    <p:sldId id="277" r:id="rId6"/>
    <p:sldId id="278" r:id="rId7"/>
    <p:sldId id="262" r:id="rId8"/>
    <p:sldId id="263" r:id="rId9"/>
    <p:sldId id="264" r:id="rId10"/>
    <p:sldId id="265" r:id="rId11"/>
    <p:sldId id="266" r:id="rId12"/>
    <p:sldId id="267" r:id="rId13"/>
    <p:sldId id="268" r:id="rId14"/>
    <p:sldId id="275" r:id="rId15"/>
    <p:sldId id="280" r:id="rId16"/>
    <p:sldId id="269" r:id="rId17"/>
    <p:sldId id="281" r:id="rId18"/>
    <p:sldId id="270" r:id="rId1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6323" autoAdjust="0"/>
  </p:normalViewPr>
  <p:slideViewPr>
    <p:cSldViewPr>
      <p:cViewPr varScale="1">
        <p:scale>
          <a:sx n="133" d="100"/>
          <a:sy n="133" d="100"/>
        </p:scale>
        <p:origin x="-120" y="-57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21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themeOverride" Target="../theme/themeOverride1.xml"/><Relationship Id="rId2"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themeOverride" Target="../theme/themeOverride3.xml"/><Relationship Id="rId2"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themeOverride" Target="../theme/themeOverride5.xml"/><Relationship Id="rId2"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4" Type="http://schemas.microsoft.com/office/2011/relationships/chartColorStyle" Target="colors4.xml"/><Relationship Id="rId1" Type="http://schemas.openxmlformats.org/officeDocument/2006/relationships/themeOverride" Target="../theme/themeOverride6.xml"/><Relationship Id="rId2"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34146823193"/>
          <c:y val="0.0428732295279534"/>
          <c:w val="0.857646835536792"/>
          <c:h val="0.827965741789354"/>
        </c:manualLayout>
      </c:layout>
      <c:scatterChart>
        <c:scatterStyle val="lineMarker"/>
        <c:varyColors val="0"/>
        <c:ser>
          <c:idx val="0"/>
          <c:order val="0"/>
          <c:tx>
            <c:v>VM</c:v>
          </c:tx>
          <c:spPr>
            <a:ln w="25400" cap="rnd">
              <a:solidFill>
                <a:schemeClr val="accent1"/>
              </a:solidFill>
              <a:round/>
            </a:ln>
            <a:effectLst/>
          </c:spPr>
          <c:marker>
            <c:symbol val="diamond"/>
            <c:size val="7"/>
            <c:spPr>
              <a:solidFill>
                <a:schemeClr val="accent1"/>
              </a:solidFill>
              <a:ln w="9525">
                <a:solidFill>
                  <a:schemeClr val="accent1"/>
                </a:solidFill>
              </a:ln>
              <a:effectLst/>
            </c:spPr>
          </c:marker>
          <c:xVal>
            <c:numRef>
              <c:f>グラフ用!$C$2:$R$2</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グラフ用!$C$3:$R$3</c:f>
              <c:numCache>
                <c:formatCode>General</c:formatCode>
                <c:ptCount val="16"/>
                <c:pt idx="0">
                  <c:v>79.6842591</c:v>
                </c:pt>
                <c:pt idx="1">
                  <c:v>40.8175355</c:v>
                </c:pt>
                <c:pt idx="2">
                  <c:v>28.68527333333332</c:v>
                </c:pt>
                <c:pt idx="3">
                  <c:v>21.8937393</c:v>
                </c:pt>
                <c:pt idx="4">
                  <c:v>21.2602074</c:v>
                </c:pt>
                <c:pt idx="5">
                  <c:v>20.1423989</c:v>
                </c:pt>
                <c:pt idx="6">
                  <c:v>19.30627669999999</c:v>
                </c:pt>
                <c:pt idx="7">
                  <c:v>18.630636</c:v>
                </c:pt>
                <c:pt idx="8">
                  <c:v>15.602078</c:v>
                </c:pt>
                <c:pt idx="9">
                  <c:v>13.3836405</c:v>
                </c:pt>
                <c:pt idx="10">
                  <c:v>11.8014244</c:v>
                </c:pt>
                <c:pt idx="11">
                  <c:v>10.5495796</c:v>
                </c:pt>
                <c:pt idx="12">
                  <c:v>10.2547744</c:v>
                </c:pt>
                <c:pt idx="13">
                  <c:v>10.0011331</c:v>
                </c:pt>
                <c:pt idx="14">
                  <c:v>9.8102562</c:v>
                </c:pt>
                <c:pt idx="15">
                  <c:v>9.508061799999998</c:v>
                </c:pt>
              </c:numCache>
            </c:numRef>
          </c:yVal>
          <c:smooth val="0"/>
        </c:ser>
        <c:ser>
          <c:idx val="1"/>
          <c:order val="1"/>
          <c:tx>
            <c:strRef>
              <c:f>グラフ用!$B$4</c:f>
              <c:strCache>
                <c:ptCount val="1"/>
                <c:pt idx="0">
                  <c:v>実環境</c:v>
                </c:pt>
              </c:strCache>
            </c:strRef>
          </c:tx>
          <c:spPr>
            <a:ln w="25400" cap="rnd">
              <a:solidFill>
                <a:schemeClr val="accent2"/>
              </a:solidFill>
              <a:round/>
            </a:ln>
            <a:effectLst/>
          </c:spPr>
          <c:marker>
            <c:symbol val="circle"/>
            <c:size val="7"/>
            <c:spPr>
              <a:solidFill>
                <a:schemeClr val="accent2"/>
              </a:solidFill>
              <a:ln w="9525">
                <a:solidFill>
                  <a:schemeClr val="accent2"/>
                </a:solidFill>
              </a:ln>
              <a:effectLst/>
            </c:spPr>
          </c:marker>
          <c:xVal>
            <c:numRef>
              <c:f>グラフ用!$C$2:$R$2</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グラフ用!$C$4:$R$4</c:f>
              <c:numCache>
                <c:formatCode>General</c:formatCode>
                <c:ptCount val="16"/>
                <c:pt idx="0">
                  <c:v>64.18869579999998</c:v>
                </c:pt>
                <c:pt idx="1">
                  <c:v>32.9942508</c:v>
                </c:pt>
                <c:pt idx="2">
                  <c:v>21.82007775000001</c:v>
                </c:pt>
                <c:pt idx="3">
                  <c:v>17.6080026</c:v>
                </c:pt>
                <c:pt idx="4">
                  <c:v>14.7168384</c:v>
                </c:pt>
                <c:pt idx="5">
                  <c:v>12.3204806</c:v>
                </c:pt>
                <c:pt idx="6">
                  <c:v>11.4044708</c:v>
                </c:pt>
                <c:pt idx="7">
                  <c:v>10.8023924</c:v>
                </c:pt>
                <c:pt idx="8">
                  <c:v>9.355576600000004</c:v>
                </c:pt>
                <c:pt idx="9">
                  <c:v>8.774925199999998</c:v>
                </c:pt>
                <c:pt idx="10">
                  <c:v>8.051395399999998</c:v>
                </c:pt>
                <c:pt idx="11">
                  <c:v>7.2433532</c:v>
                </c:pt>
                <c:pt idx="12">
                  <c:v>7.0485</c:v>
                </c:pt>
                <c:pt idx="13">
                  <c:v>6.604001999999999</c:v>
                </c:pt>
                <c:pt idx="14">
                  <c:v>6.4089622</c:v>
                </c:pt>
                <c:pt idx="15">
                  <c:v>5.9610264</c:v>
                </c:pt>
              </c:numCache>
            </c:numRef>
          </c:yVal>
          <c:smooth val="0"/>
        </c:ser>
        <c:ser>
          <c:idx val="2"/>
          <c:order val="2"/>
          <c:tx>
            <c:v>理想</c:v>
          </c:tx>
          <c:spPr>
            <a:ln w="25400" cap="rnd">
              <a:solidFill>
                <a:srgbClr val="FFC000"/>
              </a:solidFill>
              <a:prstDash val="dash"/>
              <a:round/>
            </a:ln>
            <a:effectLst/>
          </c:spPr>
          <c:marker>
            <c:symbol val="none"/>
          </c:marker>
          <c:xVal>
            <c:numRef>
              <c:f>'0-16'!$C$3:$R$3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'0-16'!$C$9:$R$9</c:f>
              <c:numCache>
                <c:formatCode>General</c:formatCode>
                <c:ptCount val="16"/>
                <c:pt idx="0">
                  <c:v>79.6842591</c:v>
                </c:pt>
                <c:pt idx="1">
                  <c:v>39.84212955</c:v>
                </c:pt>
                <c:pt idx="2">
                  <c:v>26.56141969999999</c:v>
                </c:pt>
                <c:pt idx="3">
                  <c:v>19.92106477499999</c:v>
                </c:pt>
                <c:pt idx="4">
                  <c:v>15.93685182</c:v>
                </c:pt>
                <c:pt idx="5">
                  <c:v>13.28070985</c:v>
                </c:pt>
                <c:pt idx="6">
                  <c:v>11.38346558571429</c:v>
                </c:pt>
                <c:pt idx="7">
                  <c:v>9.960532387500004</c:v>
                </c:pt>
                <c:pt idx="8">
                  <c:v>8.85380656666667</c:v>
                </c:pt>
                <c:pt idx="9">
                  <c:v>7.968425909999998</c:v>
                </c:pt>
                <c:pt idx="10">
                  <c:v>7.244023554545452</c:v>
                </c:pt>
                <c:pt idx="11">
                  <c:v>6.640354924999999</c:v>
                </c:pt>
                <c:pt idx="12">
                  <c:v>6.129558392307691</c:v>
                </c:pt>
                <c:pt idx="13">
                  <c:v>5.691732792857143</c:v>
                </c:pt>
                <c:pt idx="14">
                  <c:v>5.312283939999999</c:v>
                </c:pt>
                <c:pt idx="15">
                  <c:v>4.98026619375</c:v>
                </c:pt>
              </c:numCache>
            </c:numRef>
          </c:yVal>
          <c:smooth val="0"/>
        </c:ser>
        <c:ser>
          <c:idx val="3"/>
          <c:order val="3"/>
          <c:tx>
            <c:v>理想（実）</c:v>
          </c:tx>
          <c:spPr>
            <a:ln w="25400" cap="rnd">
              <a:solidFill>
                <a:schemeClr val="accent4"/>
              </a:solidFill>
              <a:prstDash val="dash"/>
              <a:round/>
            </a:ln>
            <a:effectLst/>
          </c:spPr>
          <c:marker>
            <c:symbol val="none"/>
          </c:marker>
          <c:xVal>
            <c:numRef>
              <c:f>NVM_NA!$C$3:$R$3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NVM_NA!$C$9:$R$9</c:f>
              <c:numCache>
                <c:formatCode>General</c:formatCode>
                <c:ptCount val="16"/>
                <c:pt idx="0">
                  <c:v>64.18869579999998</c:v>
                </c:pt>
                <c:pt idx="1">
                  <c:v>32.0943479</c:v>
                </c:pt>
                <c:pt idx="2">
                  <c:v>21.39623193333333</c:v>
                </c:pt>
                <c:pt idx="3">
                  <c:v>16.04717394999999</c:v>
                </c:pt>
                <c:pt idx="4">
                  <c:v>12.83773916</c:v>
                </c:pt>
                <c:pt idx="5">
                  <c:v>10.69811596666666</c:v>
                </c:pt>
                <c:pt idx="6">
                  <c:v>9.169813685714285</c:v>
                </c:pt>
                <c:pt idx="7">
                  <c:v>8.023586975</c:v>
                </c:pt>
                <c:pt idx="8">
                  <c:v>7.13207731111111</c:v>
                </c:pt>
                <c:pt idx="9">
                  <c:v>6.418869579999998</c:v>
                </c:pt>
                <c:pt idx="10">
                  <c:v>5.835335981818181</c:v>
                </c:pt>
                <c:pt idx="11">
                  <c:v>5.349057983333333</c:v>
                </c:pt>
                <c:pt idx="12">
                  <c:v>4.937591984615385</c:v>
                </c:pt>
                <c:pt idx="13">
                  <c:v>4.584906842857142</c:v>
                </c:pt>
                <c:pt idx="14">
                  <c:v>4.279246386666668</c:v>
                </c:pt>
                <c:pt idx="15">
                  <c:v>4.0117934875</c:v>
                </c:pt>
              </c:numCache>
            </c:numRef>
          </c:yVal>
          <c:smooth val="0"/>
        </c:ser>
        <c:dLbls>
          <c:showLegendKey val="0"/>
          <c:showVal val="0"/>
          <c:showCatName val="0"/>
          <c:showSerName val="0"/>
          <c:showPercent val="0"/>
          <c:showBubbleSize val="0"/>
        </c:dLbls>
        <c:axId val="-2078370488"/>
        <c:axId val="-2058215208"/>
      </c:scatterChart>
      <c:valAx>
        <c:axId val="-2078370488"/>
        <c:scaling>
          <c:logBase val="2.0"/>
          <c:orientation val="minMax"/>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aseline="0"/>
                  <a:t>スレッド数</a:t>
                </a:r>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58215208"/>
        <c:crosses val="autoZero"/>
        <c:crossBetween val="midCat"/>
      </c:valAx>
      <c:valAx>
        <c:axId val="-2058215208"/>
        <c:scaling>
          <c:logBase val="2.0"/>
          <c:orientation val="minMax"/>
          <c:min val="4.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aseline="0"/>
                  <a:t>時間 </a:t>
                </a:r>
                <a:r>
                  <a:rPr lang="en-US" altLang="ja-JP" sz="1500" baseline="0"/>
                  <a:t>[s]</a:t>
                </a:r>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78370488"/>
        <c:crosses val="autoZero"/>
        <c:crossBetween val="midCat"/>
      </c:valAx>
      <c:spPr>
        <a:noFill/>
        <a:ln>
          <a:solidFill>
            <a:schemeClr val="tx1"/>
          </a:solidFill>
        </a:ln>
        <a:effectLst/>
      </c:spPr>
    </c:plotArea>
    <c:legend>
      <c:legendPos val="b"/>
      <c:legendEntry>
        <c:idx val="2"/>
        <c:delete val="1"/>
      </c:legendEntry>
      <c:legendEntry>
        <c:idx val="3"/>
        <c:delete val="1"/>
      </c:legendEntry>
      <c:layout>
        <c:manualLayout>
          <c:xMode val="edge"/>
          <c:yMode val="edge"/>
          <c:x val="0.76364277425965"/>
          <c:y val="0.0693211899966636"/>
          <c:w val="0.182628010467973"/>
          <c:h val="0.26069046302813"/>
        </c:manualLayout>
      </c:layout>
      <c:overlay val="0"/>
      <c:spPr>
        <a:noFill/>
        <a:ln>
          <a:solidFill>
            <a:schemeClr val="tx1"/>
          </a:solid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914811183117152"/>
          <c:y val="0.0230170301308906"/>
          <c:w val="0.882233768082304"/>
          <c:h val="0.812937585501996"/>
        </c:manualLayout>
      </c:layout>
      <c:scatterChart>
        <c:scatterStyle val="lineMarker"/>
        <c:varyColors val="0"/>
        <c:ser>
          <c:idx val="5"/>
          <c:order val="0"/>
          <c:tx>
            <c:v>0-16</c:v>
          </c:tx>
          <c:spPr>
            <a:ln w="19050" cap="rnd">
              <a:solidFill>
                <a:schemeClr val="accent1"/>
              </a:solidFill>
              <a:round/>
            </a:ln>
            <a:effectLst/>
          </c:spPr>
          <c:marker>
            <c:symbol val="diamond"/>
            <c:size val="5"/>
            <c:spPr>
              <a:solidFill>
                <a:schemeClr val="accent1"/>
              </a:solidFill>
              <a:ln w="9525">
                <a:solidFill>
                  <a:schemeClr val="accent1"/>
                </a:solidFill>
              </a:ln>
              <a:effectLst/>
            </c:spPr>
          </c:marker>
          <c:xVal>
            <c:numRef>
              <c:f>'16'!$C$3:$R$3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'16'!$C$4:$R$4</c:f>
              <c:numCache>
                <c:formatCode>General</c:formatCode>
                <c:ptCount val="16"/>
                <c:pt idx="0">
                  <c:v>79.6842591</c:v>
                </c:pt>
                <c:pt idx="1">
                  <c:v>40.8175355</c:v>
                </c:pt>
                <c:pt idx="2">
                  <c:v>28.68527333333332</c:v>
                </c:pt>
                <c:pt idx="3">
                  <c:v>21.8937393</c:v>
                </c:pt>
                <c:pt idx="4">
                  <c:v>21.2602074</c:v>
                </c:pt>
                <c:pt idx="5">
                  <c:v>20.1423989</c:v>
                </c:pt>
                <c:pt idx="6">
                  <c:v>19.30627669999999</c:v>
                </c:pt>
                <c:pt idx="7">
                  <c:v>18.630636</c:v>
                </c:pt>
                <c:pt idx="8">
                  <c:v>15.602078</c:v>
                </c:pt>
                <c:pt idx="9">
                  <c:v>13.3836405</c:v>
                </c:pt>
                <c:pt idx="10">
                  <c:v>11.8014244</c:v>
                </c:pt>
                <c:pt idx="11">
                  <c:v>10.5495796</c:v>
                </c:pt>
                <c:pt idx="12">
                  <c:v>10.2547744</c:v>
                </c:pt>
                <c:pt idx="13">
                  <c:v>10.0011331</c:v>
                </c:pt>
                <c:pt idx="14">
                  <c:v>9.8102562</c:v>
                </c:pt>
                <c:pt idx="15">
                  <c:v>9.508061799999998</c:v>
                </c:pt>
              </c:numCache>
            </c:numRef>
          </c:yVal>
          <c:smooth val="0"/>
          <c:extLst>
            <c:ext xmlns:c16="http://schemas.microsoft.com/office/drawing/2014/chart" uri="{C3380CC4-5D6E-409C-BE32-E72D297353CC}">
              <c16:uniqueId val="{00000000-FB0A-44AC-9A47-311098BDBC4E}"/>
            </c:ext>
          </c:extLst>
        </c:ser>
        <c:ser>
          <c:idx val="9"/>
          <c:order val="1"/>
          <c:tx>
            <c:v>1-15</c:v>
          </c:tx>
          <c:marker>
            <c:symbol val="plus"/>
            <c:size val="5"/>
          </c:marker>
          <c:xVal>
            <c:numRef>
              <c:f>'1-15'!$C$3:$R$3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'1-15'!$C$4:$R$4</c:f>
              <c:numCache>
                <c:formatCode>General</c:formatCode>
                <c:ptCount val="16"/>
                <c:pt idx="0" formatCode="@">
                  <c:v>80.0876535</c:v>
                </c:pt>
                <c:pt idx="1">
                  <c:v>40.8841286</c:v>
                </c:pt>
                <c:pt idx="2">
                  <c:v>28.9817307</c:v>
                </c:pt>
                <c:pt idx="3">
                  <c:v>21.9116055</c:v>
                </c:pt>
                <c:pt idx="4">
                  <c:v>19.7079922</c:v>
                </c:pt>
                <c:pt idx="5">
                  <c:v>18.2849237</c:v>
                </c:pt>
                <c:pt idx="6">
                  <c:v>16.6881379</c:v>
                </c:pt>
                <c:pt idx="7">
                  <c:v>15.9703345</c:v>
                </c:pt>
                <c:pt idx="8">
                  <c:v>15.2959789</c:v>
                </c:pt>
                <c:pt idx="9">
                  <c:v>13.312469</c:v>
                </c:pt>
                <c:pt idx="10">
                  <c:v>11.6643151</c:v>
                </c:pt>
                <c:pt idx="11">
                  <c:v>10.5697989</c:v>
                </c:pt>
                <c:pt idx="12">
                  <c:v>9.514989700000001</c:v>
                </c:pt>
                <c:pt idx="13">
                  <c:v>9.226357599999998</c:v>
                </c:pt>
                <c:pt idx="14">
                  <c:v>9.054885800000002</c:v>
                </c:pt>
                <c:pt idx="15">
                  <c:v>8.7797277</c:v>
                </c:pt>
              </c:numCache>
            </c:numRef>
          </c:yVal>
          <c:smooth val="0"/>
        </c:ser>
        <c:ser>
          <c:idx val="0"/>
          <c:order val="2"/>
          <c:tx>
            <c:v>2-14</c:v>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'2-14'!$C$3:$R$3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'2-14'!$C$4:$R$4</c:f>
              <c:numCache>
                <c:formatCode>General</c:formatCode>
                <c:ptCount val="16"/>
                <c:pt idx="0">
                  <c:v>79.73957419999998</c:v>
                </c:pt>
                <c:pt idx="1">
                  <c:v>45.44484049999998</c:v>
                </c:pt>
                <c:pt idx="2">
                  <c:v>29.9522881</c:v>
                </c:pt>
                <c:pt idx="3">
                  <c:v>24.0598147</c:v>
                </c:pt>
                <c:pt idx="4">
                  <c:v>19.61712870000001</c:v>
                </c:pt>
                <c:pt idx="5">
                  <c:v>17.52792989999999</c:v>
                </c:pt>
                <c:pt idx="6">
                  <c:v>16.2619194</c:v>
                </c:pt>
                <c:pt idx="7">
                  <c:v>15.6836755</c:v>
                </c:pt>
                <c:pt idx="8">
                  <c:v>15.2029571</c:v>
                </c:pt>
                <c:pt idx="9">
                  <c:v>14.2854807</c:v>
                </c:pt>
                <c:pt idx="10">
                  <c:v>12.7960443</c:v>
                </c:pt>
                <c:pt idx="11">
                  <c:v>11.3031863</c:v>
                </c:pt>
                <c:pt idx="12">
                  <c:v>10.1542555</c:v>
                </c:pt>
                <c:pt idx="13">
                  <c:v>9.8826117</c:v>
                </c:pt>
                <c:pt idx="14">
                  <c:v>9.686637300000002</c:v>
                </c:pt>
                <c:pt idx="15">
                  <c:v>9.416618100000001</c:v>
                </c:pt>
              </c:numCache>
            </c:numRef>
          </c:yVal>
          <c:smooth val="0"/>
          <c:extLst>
            <c:ext xmlns:c16="http://schemas.microsoft.com/office/drawing/2014/chart" uri="{C3380CC4-5D6E-409C-BE32-E72D297353CC}">
              <c16:uniqueId val="{00000001-FB0A-44AC-9A47-311098BDBC4E}"/>
            </c:ext>
          </c:extLst>
        </c:ser>
        <c:ser>
          <c:idx val="6"/>
          <c:order val="3"/>
          <c:tx>
            <c:v>3-13</c:v>
          </c:tx>
          <c:spPr>
            <a:ln w="19050" cap="rnd">
              <a:solidFill>
                <a:schemeClr val="accent1">
                  <a:lumMod val="60000"/>
                </a:schemeClr>
              </a:solidFill>
              <a:round/>
            </a:ln>
            <a:effectLst/>
          </c:spPr>
          <c:marker>
            <c:symbol val="circle"/>
            <c:size val="5"/>
            <c:spPr>
              <a:noFill/>
              <a:ln w="9525">
                <a:solidFill>
                  <a:schemeClr val="accent1">
                    <a:lumMod val="60000"/>
                  </a:schemeClr>
                </a:solidFill>
              </a:ln>
              <a:effectLst/>
            </c:spPr>
          </c:marker>
          <c:xVal>
            <c:numRef>
              <c:f>'3-13'!$C$3:$R$3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'3-13'!$C$4:$R$4</c:f>
              <c:numCache>
                <c:formatCode>General</c:formatCode>
                <c:ptCount val="16"/>
                <c:pt idx="0">
                  <c:v>79.71535809999999</c:v>
                </c:pt>
                <c:pt idx="1">
                  <c:v>40.8619496</c:v>
                </c:pt>
                <c:pt idx="2">
                  <c:v>27.8972418</c:v>
                </c:pt>
                <c:pt idx="3">
                  <c:v>21.2803549</c:v>
                </c:pt>
                <c:pt idx="4">
                  <c:v>18.5747505</c:v>
                </c:pt>
                <c:pt idx="5">
                  <c:v>15.7627489</c:v>
                </c:pt>
                <c:pt idx="6">
                  <c:v>14.6776242</c:v>
                </c:pt>
                <c:pt idx="7">
                  <c:v>14.1659075</c:v>
                </c:pt>
                <c:pt idx="8">
                  <c:v>13.7098483</c:v>
                </c:pt>
                <c:pt idx="9">
                  <c:v>13.0727445</c:v>
                </c:pt>
                <c:pt idx="10">
                  <c:v>12.671677</c:v>
                </c:pt>
                <c:pt idx="11">
                  <c:v>11.2071712</c:v>
                </c:pt>
                <c:pt idx="12">
                  <c:v>10.1283221</c:v>
                </c:pt>
                <c:pt idx="13">
                  <c:v>9.1446197</c:v>
                </c:pt>
                <c:pt idx="14">
                  <c:v>8.9746643</c:v>
                </c:pt>
                <c:pt idx="15">
                  <c:v>8.720032100000001</c:v>
                </c:pt>
              </c:numCache>
            </c:numRef>
          </c:yVal>
          <c:smooth val="0"/>
        </c:ser>
        <c:ser>
          <c:idx val="1"/>
          <c:order val="4"/>
          <c:tx>
            <c:v>4-12</c:v>
          </c:tx>
          <c:spPr>
            <a:ln w="19050" cap="rnd">
              <a:solidFill>
                <a:schemeClr val="accent2"/>
              </a:solidFill>
              <a:round/>
            </a:ln>
            <a:effectLst/>
          </c:spPr>
          <c:marker>
            <c:symbol val="square"/>
            <c:size val="5"/>
            <c:spPr>
              <a:solidFill>
                <a:schemeClr val="accent2"/>
              </a:solidFill>
              <a:ln w="9525">
                <a:solidFill>
                  <a:schemeClr val="accent2"/>
                </a:solidFill>
              </a:ln>
              <a:effectLst/>
            </c:spPr>
          </c:marker>
          <c:xVal>
            <c:numRef>
              <c:f>'4-12'!$C$3:$R$3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'4-12'!$C$4:$R$4</c:f>
              <c:numCache>
                <c:formatCode>General</c:formatCode>
                <c:ptCount val="16"/>
                <c:pt idx="0">
                  <c:v>79.57247869999998</c:v>
                </c:pt>
                <c:pt idx="1">
                  <c:v>40.8401742</c:v>
                </c:pt>
                <c:pt idx="2">
                  <c:v>28.8034757</c:v>
                </c:pt>
                <c:pt idx="3">
                  <c:v>21.14305730000001</c:v>
                </c:pt>
                <c:pt idx="4">
                  <c:v>17.56948119999999</c:v>
                </c:pt>
                <c:pt idx="5">
                  <c:v>15.757211</c:v>
                </c:pt>
                <c:pt idx="6">
                  <c:v>14.6785673</c:v>
                </c:pt>
                <c:pt idx="7">
                  <c:v>13.9888255</c:v>
                </c:pt>
                <c:pt idx="8">
                  <c:v>13.4596835</c:v>
                </c:pt>
                <c:pt idx="9">
                  <c:v>13.0830816</c:v>
                </c:pt>
                <c:pt idx="10">
                  <c:v>12.6735363</c:v>
                </c:pt>
                <c:pt idx="11">
                  <c:v>12.3333508</c:v>
                </c:pt>
                <c:pt idx="12">
                  <c:v>10.9384468</c:v>
                </c:pt>
                <c:pt idx="13">
                  <c:v>9.952690700000003</c:v>
                </c:pt>
                <c:pt idx="14">
                  <c:v>9.679635200000003</c:v>
                </c:pt>
                <c:pt idx="15">
                  <c:v>9.4080134</c:v>
                </c:pt>
              </c:numCache>
            </c:numRef>
          </c:yVal>
          <c:smooth val="0"/>
          <c:extLst>
            <c:ext xmlns:c16="http://schemas.microsoft.com/office/drawing/2014/chart" uri="{C3380CC4-5D6E-409C-BE32-E72D297353CC}">
              <c16:uniqueId val="{00000002-FB0A-44AC-9A47-311098BDBC4E}"/>
            </c:ext>
          </c:extLst>
        </c:ser>
        <c:ser>
          <c:idx val="7"/>
          <c:order val="5"/>
          <c:tx>
            <c:v>5-11</c:v>
          </c:tx>
          <c:spPr>
            <a:ln w="19050" cap="rnd">
              <a:solidFill>
                <a:schemeClr val="accent2">
                  <a:lumMod val="60000"/>
                </a:schemeClr>
              </a:solidFill>
              <a:round/>
            </a:ln>
            <a:effectLst/>
          </c:spPr>
          <c:marker>
            <c:symbol val="dot"/>
            <c:size val="5"/>
            <c:spPr>
              <a:solidFill>
                <a:schemeClr val="accent2">
                  <a:lumMod val="60000"/>
                </a:schemeClr>
              </a:solidFill>
              <a:ln w="9525">
                <a:solidFill>
                  <a:schemeClr val="accent2">
                    <a:lumMod val="60000"/>
                  </a:schemeClr>
                </a:solidFill>
              </a:ln>
              <a:effectLst/>
            </c:spPr>
          </c:marker>
          <c:xVal>
            <c:numRef>
              <c:f>'5-11'!$C$3:$R$3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'5-11'!$C$4:$R$4</c:f>
              <c:numCache>
                <c:formatCode>General</c:formatCode>
                <c:ptCount val="16"/>
                <c:pt idx="0">
                  <c:v>79.78397290000001</c:v>
                </c:pt>
                <c:pt idx="1">
                  <c:v>40.8572982</c:v>
                </c:pt>
                <c:pt idx="2">
                  <c:v>27.93975590000001</c:v>
                </c:pt>
                <c:pt idx="3">
                  <c:v>21.42063349999999</c:v>
                </c:pt>
                <c:pt idx="4">
                  <c:v>17.04635619999999</c:v>
                </c:pt>
                <c:pt idx="5">
                  <c:v>14.7937364</c:v>
                </c:pt>
                <c:pt idx="6">
                  <c:v>13.4313992</c:v>
                </c:pt>
                <c:pt idx="7">
                  <c:v>12.8446788</c:v>
                </c:pt>
                <c:pt idx="8">
                  <c:v>12.2798223</c:v>
                </c:pt>
                <c:pt idx="9">
                  <c:v>11.885355</c:v>
                </c:pt>
                <c:pt idx="10">
                  <c:v>11.5759303</c:v>
                </c:pt>
                <c:pt idx="11">
                  <c:v>11.2959425</c:v>
                </c:pt>
                <c:pt idx="12">
                  <c:v>11.0262009</c:v>
                </c:pt>
                <c:pt idx="13">
                  <c:v>9.924725299999998</c:v>
                </c:pt>
                <c:pt idx="14">
                  <c:v>9.0644171</c:v>
                </c:pt>
                <c:pt idx="15">
                  <c:v>8.8066084</c:v>
                </c:pt>
              </c:numCache>
            </c:numRef>
          </c:yVal>
          <c:smooth val="0"/>
        </c:ser>
        <c:ser>
          <c:idx val="2"/>
          <c:order val="6"/>
          <c:tx>
            <c:v>6-10</c:v>
          </c:tx>
          <c:spPr>
            <a:ln w="19050" cap="rnd">
              <a:solidFill>
                <a:schemeClr val="accent3"/>
              </a:solidFill>
              <a:round/>
            </a:ln>
            <a:effectLst/>
          </c:spPr>
          <c:marker>
            <c:symbol val="dash"/>
            <c:size val="5"/>
            <c:spPr>
              <a:solidFill>
                <a:schemeClr val="accent3"/>
              </a:solidFill>
              <a:ln w="9525">
                <a:solidFill>
                  <a:schemeClr val="accent3"/>
                </a:solidFill>
              </a:ln>
              <a:effectLst/>
            </c:spPr>
          </c:marker>
          <c:xVal>
            <c:numRef>
              <c:f>'6-10'!$C$3:$R$3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'6-10'!$C$4:$R$4</c:f>
              <c:numCache>
                <c:formatCode>General</c:formatCode>
                <c:ptCount val="16"/>
                <c:pt idx="0">
                  <c:v>79.65682169999998</c:v>
                </c:pt>
                <c:pt idx="1">
                  <c:v>40.9073025</c:v>
                </c:pt>
                <c:pt idx="2">
                  <c:v>28.1273401</c:v>
                </c:pt>
                <c:pt idx="3">
                  <c:v>21.1492342</c:v>
                </c:pt>
                <c:pt idx="4">
                  <c:v>18.05381929999999</c:v>
                </c:pt>
                <c:pt idx="5">
                  <c:v>15.4572683</c:v>
                </c:pt>
                <c:pt idx="6">
                  <c:v>13.5192094</c:v>
                </c:pt>
                <c:pt idx="7">
                  <c:v>13.5129198</c:v>
                </c:pt>
                <c:pt idx="8">
                  <c:v>12.196322</c:v>
                </c:pt>
                <c:pt idx="9">
                  <c:v>11.8930307</c:v>
                </c:pt>
                <c:pt idx="10">
                  <c:v>11.550354</c:v>
                </c:pt>
                <c:pt idx="11">
                  <c:v>11.2877679</c:v>
                </c:pt>
                <c:pt idx="12">
                  <c:v>11.0074432</c:v>
                </c:pt>
                <c:pt idx="13">
                  <c:v>10.8005714</c:v>
                </c:pt>
                <c:pt idx="14">
                  <c:v>9.7095462</c:v>
                </c:pt>
                <c:pt idx="15">
                  <c:v>9.4733828</c:v>
                </c:pt>
              </c:numCache>
            </c:numRef>
          </c:yVal>
          <c:smooth val="0"/>
          <c:extLst>
            <c:ext xmlns:c16="http://schemas.microsoft.com/office/drawing/2014/chart" uri="{C3380CC4-5D6E-409C-BE32-E72D297353CC}">
              <c16:uniqueId val="{00000003-FB0A-44AC-9A47-311098BDBC4E}"/>
            </c:ext>
          </c:extLst>
        </c:ser>
        <c:ser>
          <c:idx val="8"/>
          <c:order val="7"/>
          <c:tx>
            <c:v>7-9</c:v>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'7-9'!$C$3:$R$3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'7-9'!$C$4:$R$4</c:f>
              <c:numCache>
                <c:formatCode>General</c:formatCode>
                <c:ptCount val="16"/>
                <c:pt idx="0">
                  <c:v>79.6510835</c:v>
                </c:pt>
                <c:pt idx="1">
                  <c:v>40.8152501</c:v>
                </c:pt>
                <c:pt idx="2">
                  <c:v>28.3458288</c:v>
                </c:pt>
                <c:pt idx="3">
                  <c:v>21.40969869999999</c:v>
                </c:pt>
                <c:pt idx="4">
                  <c:v>17.5865291</c:v>
                </c:pt>
                <c:pt idx="5">
                  <c:v>14.6503052</c:v>
                </c:pt>
                <c:pt idx="6">
                  <c:v>12.8999125</c:v>
                </c:pt>
                <c:pt idx="7">
                  <c:v>12.2795344</c:v>
                </c:pt>
                <c:pt idx="8">
                  <c:v>11.5461024</c:v>
                </c:pt>
                <c:pt idx="9">
                  <c:v>11.0822712</c:v>
                </c:pt>
                <c:pt idx="10">
                  <c:v>10.6431653</c:v>
                </c:pt>
                <c:pt idx="11">
                  <c:v>10.406766</c:v>
                </c:pt>
                <c:pt idx="12">
                  <c:v>10.1598585</c:v>
                </c:pt>
                <c:pt idx="13">
                  <c:v>9.9478152</c:v>
                </c:pt>
                <c:pt idx="14">
                  <c:v>9.741925299999996</c:v>
                </c:pt>
                <c:pt idx="15">
                  <c:v>8.832436700000004</c:v>
                </c:pt>
              </c:numCache>
            </c:numRef>
          </c:yVal>
          <c:smooth val="0"/>
        </c:ser>
        <c:ser>
          <c:idx val="4"/>
          <c:order val="8"/>
          <c:tx>
            <c:v>8-8</c:v>
          </c:tx>
          <c:spPr>
            <a:ln w="19050" cap="rnd">
              <a:solidFill>
                <a:srgbClr val="FF0000"/>
              </a:solidFill>
              <a:round/>
            </a:ln>
            <a:effectLst/>
          </c:spPr>
          <c:marker>
            <c:symbol val="x"/>
            <c:size val="5"/>
            <c:spPr>
              <a:solidFill>
                <a:srgbClr val="FF0000"/>
              </a:solidFill>
              <a:ln w="9525">
                <a:solidFill>
                  <a:srgbClr val="FF0000"/>
                </a:solidFill>
              </a:ln>
              <a:effectLst/>
            </c:spPr>
          </c:marker>
          <c:xVal>
            <c:numRef>
              <c:f>'8-8'!$C$3:$R$3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'8-8'!$C$4:$R$4</c:f>
              <c:numCache>
                <c:formatCode>General</c:formatCode>
                <c:ptCount val="16"/>
                <c:pt idx="0">
                  <c:v>79.73894050000001</c:v>
                </c:pt>
                <c:pt idx="1">
                  <c:v>40.84575520000001</c:v>
                </c:pt>
                <c:pt idx="2">
                  <c:v>28.08761379999999</c:v>
                </c:pt>
                <c:pt idx="3">
                  <c:v>21.2310258</c:v>
                </c:pt>
                <c:pt idx="4">
                  <c:v>17.4200434</c:v>
                </c:pt>
                <c:pt idx="5">
                  <c:v>14.8862612</c:v>
                </c:pt>
                <c:pt idx="6">
                  <c:v>12.936884</c:v>
                </c:pt>
                <c:pt idx="7">
                  <c:v>11.5959</c:v>
                </c:pt>
                <c:pt idx="8">
                  <c:v>11.3338502</c:v>
                </c:pt>
                <c:pt idx="9">
                  <c:v>10.9340864</c:v>
                </c:pt>
                <c:pt idx="10">
                  <c:v>10.6622661</c:v>
                </c:pt>
                <c:pt idx="11">
                  <c:v>10.4200775</c:v>
                </c:pt>
                <c:pt idx="12">
                  <c:v>10.1170629</c:v>
                </c:pt>
                <c:pt idx="13">
                  <c:v>9.989360600000001</c:v>
                </c:pt>
                <c:pt idx="14">
                  <c:v>9.758235299999998</c:v>
                </c:pt>
                <c:pt idx="15">
                  <c:v>9.5652135</c:v>
                </c:pt>
              </c:numCache>
            </c:numRef>
          </c:yVal>
          <c:smooth val="0"/>
          <c:extLst>
            <c:ext xmlns:c16="http://schemas.microsoft.com/office/drawing/2014/chart" uri="{C3380CC4-5D6E-409C-BE32-E72D297353CC}">
              <c16:uniqueId val="{00000004-FB0A-44AC-9A47-311098BDBC4E}"/>
            </c:ext>
          </c:extLst>
        </c:ser>
        <c:ser>
          <c:idx val="3"/>
          <c:order val="9"/>
          <c:tx>
            <c:v>理想</c:v>
          </c:tx>
          <c:spPr>
            <a:ln w="19050" cap="rnd">
              <a:solidFill>
                <a:schemeClr val="accent4"/>
              </a:solidFill>
              <a:prstDash val="dash"/>
              <a:round/>
            </a:ln>
            <a:effectLst/>
          </c:spPr>
          <c:marker>
            <c:symbol val="none"/>
          </c:marker>
          <c:xVal>
            <c:numRef>
              <c:f>'8-8'!$C$3:$R$3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'8-8'!$C$9:$R$9</c:f>
              <c:numCache>
                <c:formatCode>General</c:formatCode>
                <c:ptCount val="16"/>
                <c:pt idx="0">
                  <c:v>79.73894050000001</c:v>
                </c:pt>
                <c:pt idx="1">
                  <c:v>39.86947025000001</c:v>
                </c:pt>
                <c:pt idx="2">
                  <c:v>26.57964683333333</c:v>
                </c:pt>
                <c:pt idx="3">
                  <c:v>19.93473512500001</c:v>
                </c:pt>
                <c:pt idx="4">
                  <c:v>15.9477881</c:v>
                </c:pt>
                <c:pt idx="5">
                  <c:v>13.28982341666667</c:v>
                </c:pt>
                <c:pt idx="6">
                  <c:v>11.39127721428572</c:v>
                </c:pt>
                <c:pt idx="7">
                  <c:v>9.967367562500001</c:v>
                </c:pt>
                <c:pt idx="8">
                  <c:v>8.85988227777778</c:v>
                </c:pt>
                <c:pt idx="9">
                  <c:v>7.973894050000001</c:v>
                </c:pt>
                <c:pt idx="10">
                  <c:v>7.248994590909091</c:v>
                </c:pt>
                <c:pt idx="11">
                  <c:v>6.644911708333335</c:v>
                </c:pt>
                <c:pt idx="12">
                  <c:v>6.133764653846155</c:v>
                </c:pt>
                <c:pt idx="13">
                  <c:v>5.695638607142857</c:v>
                </c:pt>
                <c:pt idx="14">
                  <c:v>5.315929366666666</c:v>
                </c:pt>
                <c:pt idx="15">
                  <c:v>4.983683781250002</c:v>
                </c:pt>
              </c:numCache>
            </c:numRef>
          </c:yVal>
          <c:smooth val="0"/>
          <c:extLst>
            <c:ext xmlns:c16="http://schemas.microsoft.com/office/drawing/2014/chart" uri="{C3380CC4-5D6E-409C-BE32-E72D297353CC}">
              <c16:uniqueId val="{00000005-FB0A-44AC-9A47-311098BDBC4E}"/>
            </c:ext>
          </c:extLst>
        </c:ser>
        <c:dLbls>
          <c:showLegendKey val="0"/>
          <c:showVal val="0"/>
          <c:showCatName val="0"/>
          <c:showSerName val="0"/>
          <c:showPercent val="0"/>
          <c:showBubbleSize val="0"/>
        </c:dLbls>
        <c:axId val="-2096043560"/>
        <c:axId val="-2055266888"/>
        <c:extLst>
          <c:ext xmlns:c15="http://schemas.microsoft.com/office/drawing/2012/chart" uri="{02D57815-91ED-43cb-92C2-25804820EDAC}">
            <c15:filteredScatterSeries>
              <c15:ser>
                <c:idx val="10"/>
                <c:order val="9"/>
                <c:tx>
                  <c:v>16-16</c:v>
                </c:tx>
                <c:marker>
                  <c:symbol val="star"/>
                  <c:size val="5"/>
                </c:marker>
                <c:xVal>
                  <c:numRef>
                    <c:extLst>
                      <c:ext uri="{02D57815-91ED-43cb-92C2-25804820EDAC}">
                        <c15:formulaRef>
                          <c15:sqref>NA!$C$3:$R$3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c:ext uri="{02D57815-91ED-43cb-92C2-25804820EDAC}">
                        <c15:formulaRef>
                          <c15:sqref>NA!$C$4:$R$4</c15:sqref>
                        </c15:formulaRef>
                      </c:ext>
                    </c:extLst>
                    <c:numCache>
                      <c:formatCode>General</c:formatCode>
                      <c:ptCount val="16"/>
                      <c:pt idx="0">
                        <c:v>79.919717800000001</c:v>
                      </c:pt>
                      <c:pt idx="1">
                        <c:v>40.860567699999997</c:v>
                      </c:pt>
                      <c:pt idx="2">
                        <c:v>28.070554099999999</c:v>
                      </c:pt>
                      <c:pt idx="3">
                        <c:v>21.2507354</c:v>
                      </c:pt>
                      <c:pt idx="4">
                        <c:v>17.2306396</c:v>
                      </c:pt>
                      <c:pt idx="5">
                        <c:v>14.718729100000001</c:v>
                      </c:pt>
                      <c:pt idx="6">
                        <c:v>13.704376</c:v>
                      </c:pt>
                      <c:pt idx="7">
                        <c:v>12.397481699999998</c:v>
                      </c:pt>
                      <c:pt idx="8">
                        <c:v>11.552490800000001</c:v>
                      </c:pt>
                      <c:pt idx="9">
                        <c:v>10.94065111111111</c:v>
                      </c:pt>
                      <c:pt idx="10">
                        <c:v>10.672109300000001</c:v>
                      </c:pt>
                      <c:pt idx="11">
                        <c:v>10.445820899999999</c:v>
                      </c:pt>
                      <c:pt idx="12">
                        <c:v>10.193511699999998</c:v>
                      </c:pt>
                      <c:pt idx="13">
                        <c:v>9.9877014000000006</c:v>
                      </c:pt>
                      <c:pt idx="14">
                        <c:v>9.7500720999999988</c:v>
                      </c:pt>
                      <c:pt idx="15">
                        <c:v>9.5353130999999998</c:v>
                      </c:pt>
                    </c:numCache>
                  </c:numRef>
                </c:yVal>
                <c:smooth val="0"/>
              </c15:ser>
            </c15:filteredScatterSeries>
          </c:ext>
        </c:extLst>
      </c:scatterChart>
      <c:valAx>
        <c:axId val="-2096043560"/>
        <c:scaling>
          <c:logBase val="2.0"/>
          <c:orientation val="minMax"/>
          <c:min val="1.0"/>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0" i="0" baseline="0"/>
                  <a:t>スレッド数</a:t>
                </a:r>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55266888"/>
        <c:crosses val="autoZero"/>
        <c:crossBetween val="midCat"/>
      </c:valAx>
      <c:valAx>
        <c:axId val="-2055266888"/>
        <c:scaling>
          <c:logBase val="2.0"/>
          <c:orientation val="minMax"/>
          <c:min val="4.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0" i="0" baseline="0"/>
                  <a:t>時間 </a:t>
                </a:r>
                <a:r>
                  <a:rPr lang="en-US" altLang="ja-JP" sz="1500" b="0" i="0" baseline="0"/>
                  <a:t>[s]</a:t>
                </a:r>
                <a:endParaRPr lang="ja-JP" altLang="en-US" sz="1500" b="0" i="0" baseline="0"/>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96043560"/>
        <c:crosses val="autoZero"/>
        <c:crossBetween val="midCat"/>
      </c:valAx>
      <c:spPr>
        <a:noFill/>
        <a:ln>
          <a:solidFill>
            <a:schemeClr val="tx1"/>
          </a:solidFill>
        </a:ln>
        <a:effectLst/>
      </c:spPr>
    </c:plotArea>
    <c:legend>
      <c:legendPos val="r"/>
      <c:legendEntry>
        <c:idx val="9"/>
        <c:delete val="1"/>
      </c:legendEntry>
      <c:layout>
        <c:manualLayout>
          <c:xMode val="edge"/>
          <c:yMode val="edge"/>
          <c:x val="0.115310964070802"/>
          <c:y val="0.624937027989799"/>
          <c:w val="0.56144525925324"/>
          <c:h val="0.196062848526274"/>
        </c:manualLayout>
      </c:layout>
      <c:overlay val="0"/>
      <c:spPr>
        <a:noFill/>
        <a:ln>
          <a:solidFill>
            <a:schemeClr val="tx1"/>
          </a:solidFill>
        </a:ln>
        <a:effectLst/>
      </c:spPr>
      <c:txPr>
        <a:bodyPr rot="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37722304359"/>
          <c:y val="0.0509259259259259"/>
          <c:w val="0.834740157076564"/>
          <c:h val="0.787279692297375"/>
        </c:manualLayout>
      </c:layout>
      <c:scatterChart>
        <c:scatterStyle val="lineMarker"/>
        <c:varyColors val="0"/>
        <c:ser>
          <c:idx val="0"/>
          <c:order val="0"/>
          <c:tx>
            <c:strRef>
              <c:f>Sheet1!$C$42</c:f>
              <c:strCache>
                <c:ptCount val="1"/>
                <c:pt idx="0">
                  <c:v>0-16</c:v>
                </c:pt>
              </c:strCache>
            </c:strRef>
          </c:tx>
          <c:spPr>
            <a:ln w="25400" cap="rnd">
              <a:solidFill>
                <a:schemeClr val="accent1"/>
              </a:solidFill>
              <a:round/>
            </a:ln>
            <a:effectLst/>
          </c:spPr>
          <c:marker>
            <c:symbol val="diamond"/>
            <c:size val="10"/>
            <c:spPr>
              <a:solidFill>
                <a:schemeClr val="accent1"/>
              </a:solidFill>
              <a:ln w="9525">
                <a:solidFill>
                  <a:schemeClr val="accent1"/>
                </a:solidFill>
              </a:ln>
              <a:effectLst/>
            </c:spPr>
          </c:marker>
          <c:xVal>
            <c:numRef>
              <c:f>Sheet1!$D$41:$S$41</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Sheet1!$D$42:$S$42</c:f>
              <c:numCache>
                <c:formatCode>General</c:formatCode>
                <c:ptCount val="16"/>
                <c:pt idx="0">
                  <c:v>0.0</c:v>
                </c:pt>
                <c:pt idx="1">
                  <c:v>0.0</c:v>
                </c:pt>
                <c:pt idx="2">
                  <c:v>0.0</c:v>
                </c:pt>
                <c:pt idx="3">
                  <c:v>0.0</c:v>
                </c:pt>
                <c:pt idx="4">
                  <c:v>1.0</c:v>
                </c:pt>
                <c:pt idx="5">
                  <c:v>2.0</c:v>
                </c:pt>
                <c:pt idx="6">
                  <c:v>3.0</c:v>
                </c:pt>
                <c:pt idx="7">
                  <c:v>4.0</c:v>
                </c:pt>
                <c:pt idx="8">
                  <c:v>4.0</c:v>
                </c:pt>
                <c:pt idx="9">
                  <c:v>4.0</c:v>
                </c:pt>
                <c:pt idx="10">
                  <c:v>4.0</c:v>
                </c:pt>
                <c:pt idx="11">
                  <c:v>4.0</c:v>
                </c:pt>
                <c:pt idx="12">
                  <c:v>5.0</c:v>
                </c:pt>
                <c:pt idx="13">
                  <c:v>6.0</c:v>
                </c:pt>
                <c:pt idx="14">
                  <c:v>7.0</c:v>
                </c:pt>
                <c:pt idx="15">
                  <c:v>8.0</c:v>
                </c:pt>
              </c:numCache>
            </c:numRef>
          </c:yVal>
          <c:smooth val="0"/>
        </c:ser>
        <c:ser>
          <c:idx val="2"/>
          <c:order val="1"/>
          <c:tx>
            <c:strRef>
              <c:f>Sheet1!$C$44</c:f>
              <c:strCache>
                <c:ptCount val="1"/>
                <c:pt idx="0">
                  <c:v>8-8</c:v>
                </c:pt>
              </c:strCache>
            </c:strRef>
          </c:tx>
          <c:spPr>
            <a:ln w="25400" cap="rnd">
              <a:solidFill>
                <a:srgbClr val="FF0000"/>
              </a:solidFill>
              <a:round/>
            </a:ln>
            <a:effectLst/>
          </c:spPr>
          <c:marker>
            <c:symbol val="x"/>
            <c:size val="7"/>
            <c:spPr>
              <a:solidFill>
                <a:srgbClr val="FF0000"/>
              </a:solidFill>
              <a:ln w="9525">
                <a:solidFill>
                  <a:srgbClr val="FF0000"/>
                </a:solidFill>
              </a:ln>
              <a:effectLst/>
            </c:spPr>
          </c:marker>
          <c:xVal>
            <c:numRef>
              <c:f>Sheet1!$D$41:$S$41</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Sheet1!$D$44:$S$44</c:f>
              <c:numCache>
                <c:formatCode>General</c:formatCode>
                <c:ptCount val="16"/>
                <c:pt idx="0">
                  <c:v>0.0</c:v>
                </c:pt>
                <c:pt idx="1">
                  <c:v>0.0</c:v>
                </c:pt>
                <c:pt idx="2">
                  <c:v>0.0</c:v>
                </c:pt>
                <c:pt idx="3">
                  <c:v>0.0</c:v>
                </c:pt>
                <c:pt idx="4">
                  <c:v>0.0</c:v>
                </c:pt>
                <c:pt idx="5">
                  <c:v>0.0</c:v>
                </c:pt>
                <c:pt idx="6">
                  <c:v>0.0</c:v>
                </c:pt>
                <c:pt idx="7">
                  <c:v>0.0</c:v>
                </c:pt>
                <c:pt idx="8">
                  <c:v>1.0</c:v>
                </c:pt>
                <c:pt idx="9">
                  <c:v>2.0</c:v>
                </c:pt>
                <c:pt idx="10">
                  <c:v>3.0</c:v>
                </c:pt>
                <c:pt idx="11">
                  <c:v>4.0</c:v>
                </c:pt>
                <c:pt idx="12">
                  <c:v>5.0</c:v>
                </c:pt>
                <c:pt idx="13">
                  <c:v>6.0</c:v>
                </c:pt>
                <c:pt idx="14">
                  <c:v>7.0</c:v>
                </c:pt>
                <c:pt idx="15">
                  <c:v>8.0</c:v>
                </c:pt>
              </c:numCache>
            </c:numRef>
          </c:yVal>
          <c:smooth val="0"/>
        </c:ser>
        <c:dLbls>
          <c:showLegendKey val="0"/>
          <c:showVal val="0"/>
          <c:showCatName val="0"/>
          <c:showSerName val="0"/>
          <c:showPercent val="0"/>
          <c:showBubbleSize val="0"/>
        </c:dLbls>
        <c:axId val="-2058028056"/>
        <c:axId val="-2057684296"/>
        <c:extLst>
          <c:ext xmlns:c15="http://schemas.microsoft.com/office/drawing/2012/chart" uri="{02D57815-91ED-43cb-92C2-25804820EDAC}">
            <c15:filteredScatterSeries>
              <c15:ser>
                <c:idx val="1"/>
                <c:order val="1"/>
                <c:tx>
                  <c:strRef>
                    <c:extLst>
                      <c:ext uri="{02D57815-91ED-43cb-92C2-25804820EDAC}">
                        <c15:formulaRef>
                          <c15:sqref>Sheet1!$C$43</c15:sqref>
                        </c15:formulaRef>
                      </c:ext>
                    </c:extLst>
                    <c:strCache>
                      <c:ptCount val="1"/>
                      <c:pt idx="0">
                        <c:v>7-9</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Sheet1!$D$41:$S$41</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c:ext uri="{02D57815-91ED-43cb-92C2-25804820EDAC}">
                        <c15:formulaRef>
                          <c15:sqref>Sheet1!$D$43:$S$43</c15:sqref>
                        </c15:formulaRef>
                      </c:ext>
                    </c:extLst>
                    <c:numCache>
                      <c:formatCode>General</c:formatCode>
                      <c:ptCount val="16"/>
                      <c:pt idx="0">
                        <c:v>0</c:v>
                      </c:pt>
                      <c:pt idx="1">
                        <c:v>0</c:v>
                      </c:pt>
                      <c:pt idx="2">
                        <c:v>0</c:v>
                      </c:pt>
                      <c:pt idx="3">
                        <c:v>0</c:v>
                      </c:pt>
                      <c:pt idx="4">
                        <c:v>0</c:v>
                      </c:pt>
                      <c:pt idx="5">
                        <c:v>0</c:v>
                      </c:pt>
                      <c:pt idx="6">
                        <c:v>0</c:v>
                      </c:pt>
                      <c:pt idx="7">
                        <c:v>2</c:v>
                      </c:pt>
                      <c:pt idx="8">
                        <c:v>1</c:v>
                      </c:pt>
                      <c:pt idx="9">
                        <c:v>2</c:v>
                      </c:pt>
                      <c:pt idx="10">
                        <c:v>3</c:v>
                      </c:pt>
                      <c:pt idx="11">
                        <c:v>4</c:v>
                      </c:pt>
                      <c:pt idx="12">
                        <c:v>5</c:v>
                      </c:pt>
                      <c:pt idx="13">
                        <c:v>6</c:v>
                      </c:pt>
                      <c:pt idx="14">
                        <c:v>7</c:v>
                      </c:pt>
                      <c:pt idx="15">
                        <c:v>7</c:v>
                      </c:pt>
                    </c:numCache>
                  </c:numRef>
                </c:yVal>
                <c:smooth val="0"/>
              </c15:ser>
            </c15:filteredScatterSeries>
          </c:ext>
        </c:extLst>
      </c:scatterChart>
      <c:valAx>
        <c:axId val="-2058028056"/>
        <c:scaling>
          <c:orientation val="minMax"/>
          <c:max val="16.0"/>
          <c:min val="0.0"/>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aseline="0"/>
                  <a:t>スレッド数</a:t>
                </a:r>
                <a:endParaRPr lang="en-US" altLang="ja-JP" sz="1500" baseline="0"/>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57684296"/>
        <c:crosses val="autoZero"/>
        <c:crossBetween val="midCat"/>
        <c:majorUnit val="2.0"/>
      </c:valAx>
      <c:valAx>
        <c:axId val="-2057684296"/>
        <c:scaling>
          <c:orientation val="minMax"/>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0" i="0" u="none" strike="noStrike" baseline="0">
                    <a:effectLst/>
                  </a:rPr>
                  <a:t>競合</a:t>
                </a:r>
                <a:r>
                  <a:rPr lang="ja-JP" altLang="ja-JP" sz="1500" b="0" i="0" u="none" strike="noStrike" baseline="0">
                    <a:effectLst/>
                  </a:rPr>
                  <a:t>モジュール数</a:t>
                </a:r>
                <a:endParaRPr lang="en-US" altLang="ja-JP" sz="1500" b="0" i="0" u="none" strike="noStrike" baseline="0">
                  <a:effectLst/>
                </a:endParaRPr>
              </a:p>
            </c:rich>
          </c:tx>
          <c:layout>
            <c:manualLayout>
              <c:xMode val="edge"/>
              <c:yMode val="edge"/>
              <c:x val="0.0"/>
              <c:y val="0.257751069413528"/>
            </c:manualLayout>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58028056"/>
        <c:crosses val="autoZero"/>
        <c:crossBetween val="midCat"/>
        <c:majorUnit val="1.0"/>
      </c:valAx>
      <c:spPr>
        <a:noFill/>
        <a:ln>
          <a:solidFill>
            <a:schemeClr val="tx1"/>
          </a:solidFill>
        </a:ln>
        <a:effectLst/>
      </c:spPr>
    </c:plotArea>
    <c:legend>
      <c:legendPos val="b"/>
      <c:layout>
        <c:manualLayout>
          <c:xMode val="edge"/>
          <c:yMode val="edge"/>
          <c:x val="0.198627930229974"/>
          <c:y val="0.0905637016896485"/>
          <c:w val="0.181661866630203"/>
          <c:h val="0.193406984677134"/>
        </c:manualLayout>
      </c:layout>
      <c:overlay val="0"/>
      <c:spPr>
        <a:noFill/>
        <a:ln>
          <a:solidFill>
            <a:schemeClr val="tx1"/>
          </a:solid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938779884876"/>
          <c:y val="0.0230170301308906"/>
          <c:w val="0.797586938266603"/>
          <c:h val="0.812937585501996"/>
        </c:manualLayout>
      </c:layout>
      <c:scatterChart>
        <c:scatterStyle val="lineMarker"/>
        <c:varyColors val="0"/>
        <c:ser>
          <c:idx val="5"/>
          <c:order val="0"/>
          <c:tx>
            <c:v>0-16</c:v>
          </c:tx>
          <c:spPr>
            <a:ln w="19050" cap="rnd">
              <a:solidFill>
                <a:schemeClr val="accent1"/>
              </a:solidFill>
              <a:round/>
            </a:ln>
            <a:effectLst/>
          </c:spPr>
          <c:marker>
            <c:symbol val="diamond"/>
            <c:size val="5"/>
            <c:spPr>
              <a:solidFill>
                <a:schemeClr val="accent1"/>
              </a:solidFill>
              <a:ln w="9525">
                <a:solidFill>
                  <a:schemeClr val="accent1"/>
                </a:solidFill>
              </a:ln>
              <a:effectLst/>
            </c:spPr>
          </c:marker>
          <c:xVal>
            <c:numRef>
              <c:f>'16'!$C$3:$R$3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'16'!$C$4:$R$4</c:f>
              <c:numCache>
                <c:formatCode>General</c:formatCode>
                <c:ptCount val="16"/>
                <c:pt idx="0">
                  <c:v>79.6842591</c:v>
                </c:pt>
                <c:pt idx="1">
                  <c:v>40.8175355</c:v>
                </c:pt>
                <c:pt idx="2">
                  <c:v>28.68527333333332</c:v>
                </c:pt>
                <c:pt idx="3">
                  <c:v>21.8937393</c:v>
                </c:pt>
                <c:pt idx="4">
                  <c:v>21.2602074</c:v>
                </c:pt>
                <c:pt idx="5">
                  <c:v>20.1423989</c:v>
                </c:pt>
                <c:pt idx="6">
                  <c:v>19.30627669999999</c:v>
                </c:pt>
                <c:pt idx="7">
                  <c:v>18.630636</c:v>
                </c:pt>
                <c:pt idx="8">
                  <c:v>15.602078</c:v>
                </c:pt>
                <c:pt idx="9">
                  <c:v>13.3836405</c:v>
                </c:pt>
                <c:pt idx="10">
                  <c:v>11.8014244</c:v>
                </c:pt>
                <c:pt idx="11">
                  <c:v>10.5495796</c:v>
                </c:pt>
                <c:pt idx="12">
                  <c:v>10.2547744</c:v>
                </c:pt>
                <c:pt idx="13">
                  <c:v>10.0011331</c:v>
                </c:pt>
                <c:pt idx="14">
                  <c:v>9.8102562</c:v>
                </c:pt>
                <c:pt idx="15">
                  <c:v>9.508061799999998</c:v>
                </c:pt>
              </c:numCache>
            </c:numRef>
          </c:yVal>
          <c:smooth val="0"/>
          <c:extLst>
            <c:ext xmlns:c16="http://schemas.microsoft.com/office/drawing/2014/chart" uri="{C3380CC4-5D6E-409C-BE32-E72D297353CC}">
              <c16:uniqueId val="{00000000-FB0A-44AC-9A47-311098BDBC4E}"/>
            </c:ext>
          </c:extLst>
        </c:ser>
        <c:ser>
          <c:idx val="4"/>
          <c:order val="1"/>
          <c:tx>
            <c:v>8-8</c:v>
          </c:tx>
          <c:spPr>
            <a:ln w="19050" cap="rnd">
              <a:solidFill>
                <a:srgbClr val="FF0000"/>
              </a:solidFill>
              <a:round/>
            </a:ln>
            <a:effectLst/>
          </c:spPr>
          <c:marker>
            <c:symbol val="x"/>
            <c:size val="5"/>
            <c:spPr>
              <a:solidFill>
                <a:srgbClr val="FF0000"/>
              </a:solidFill>
              <a:ln w="9525">
                <a:solidFill>
                  <a:srgbClr val="FF0000"/>
                </a:solidFill>
              </a:ln>
              <a:effectLst/>
            </c:spPr>
          </c:marker>
          <c:xVal>
            <c:numRef>
              <c:f>'8-8'!$C$3:$R$3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'8-8'!$C$4:$R$4</c:f>
              <c:numCache>
                <c:formatCode>General</c:formatCode>
                <c:ptCount val="16"/>
                <c:pt idx="0">
                  <c:v>79.73894050000001</c:v>
                </c:pt>
                <c:pt idx="1">
                  <c:v>40.84575520000001</c:v>
                </c:pt>
                <c:pt idx="2">
                  <c:v>28.08761379999999</c:v>
                </c:pt>
                <c:pt idx="3">
                  <c:v>21.2310258</c:v>
                </c:pt>
                <c:pt idx="4">
                  <c:v>17.4200434</c:v>
                </c:pt>
                <c:pt idx="5">
                  <c:v>14.8862612</c:v>
                </c:pt>
                <c:pt idx="6">
                  <c:v>12.936884</c:v>
                </c:pt>
                <c:pt idx="7">
                  <c:v>11.5959</c:v>
                </c:pt>
                <c:pt idx="8">
                  <c:v>11.3338502</c:v>
                </c:pt>
                <c:pt idx="9">
                  <c:v>10.9340864</c:v>
                </c:pt>
                <c:pt idx="10">
                  <c:v>10.6622661</c:v>
                </c:pt>
                <c:pt idx="11">
                  <c:v>10.4200775</c:v>
                </c:pt>
                <c:pt idx="12">
                  <c:v>10.1170629</c:v>
                </c:pt>
                <c:pt idx="13">
                  <c:v>9.989360600000001</c:v>
                </c:pt>
                <c:pt idx="14">
                  <c:v>9.758235299999998</c:v>
                </c:pt>
                <c:pt idx="15">
                  <c:v>9.5652135</c:v>
                </c:pt>
              </c:numCache>
            </c:numRef>
          </c:yVal>
          <c:smooth val="0"/>
          <c:extLst>
            <c:ext xmlns:c16="http://schemas.microsoft.com/office/drawing/2014/chart" uri="{C3380CC4-5D6E-409C-BE32-E72D297353CC}">
              <c16:uniqueId val="{00000004-FB0A-44AC-9A47-311098BDBC4E}"/>
            </c:ext>
          </c:extLst>
        </c:ser>
        <c:ser>
          <c:idx val="3"/>
          <c:order val="2"/>
          <c:tx>
            <c:v>理想</c:v>
          </c:tx>
          <c:spPr>
            <a:ln w="19050" cap="rnd">
              <a:solidFill>
                <a:schemeClr val="accent4"/>
              </a:solidFill>
              <a:prstDash val="dash"/>
              <a:round/>
            </a:ln>
            <a:effectLst/>
          </c:spPr>
          <c:marker>
            <c:symbol val="none"/>
          </c:marker>
          <c:xVal>
            <c:numRef>
              <c:f>'8-8'!$C$3:$R$3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'8-8'!$C$9:$R$9</c:f>
              <c:numCache>
                <c:formatCode>General</c:formatCode>
                <c:ptCount val="16"/>
                <c:pt idx="0">
                  <c:v>79.73894050000001</c:v>
                </c:pt>
                <c:pt idx="1">
                  <c:v>39.86947025000001</c:v>
                </c:pt>
                <c:pt idx="2">
                  <c:v>26.57964683333333</c:v>
                </c:pt>
                <c:pt idx="3">
                  <c:v>19.93473512500001</c:v>
                </c:pt>
                <c:pt idx="4">
                  <c:v>15.9477881</c:v>
                </c:pt>
                <c:pt idx="5">
                  <c:v>13.28982341666667</c:v>
                </c:pt>
                <c:pt idx="6">
                  <c:v>11.39127721428572</c:v>
                </c:pt>
                <c:pt idx="7">
                  <c:v>9.967367562500001</c:v>
                </c:pt>
                <c:pt idx="8">
                  <c:v>8.85988227777778</c:v>
                </c:pt>
                <c:pt idx="9">
                  <c:v>7.973894050000001</c:v>
                </c:pt>
                <c:pt idx="10">
                  <c:v>7.248994590909091</c:v>
                </c:pt>
                <c:pt idx="11">
                  <c:v>6.644911708333335</c:v>
                </c:pt>
                <c:pt idx="12">
                  <c:v>6.133764653846155</c:v>
                </c:pt>
                <c:pt idx="13">
                  <c:v>5.695638607142857</c:v>
                </c:pt>
                <c:pt idx="14">
                  <c:v>5.315929366666666</c:v>
                </c:pt>
                <c:pt idx="15">
                  <c:v>4.983683781250002</c:v>
                </c:pt>
              </c:numCache>
            </c:numRef>
          </c:yVal>
          <c:smooth val="0"/>
          <c:extLst>
            <c:ext xmlns:c16="http://schemas.microsoft.com/office/drawing/2014/chart" uri="{C3380CC4-5D6E-409C-BE32-E72D297353CC}">
              <c16:uniqueId val="{00000005-FB0A-44AC-9A47-311098BDBC4E}"/>
            </c:ext>
          </c:extLst>
        </c:ser>
        <c:dLbls>
          <c:showLegendKey val="0"/>
          <c:showVal val="0"/>
          <c:showCatName val="0"/>
          <c:showSerName val="0"/>
          <c:showPercent val="0"/>
          <c:showBubbleSize val="0"/>
        </c:dLbls>
        <c:axId val="-2056225768"/>
        <c:axId val="-2056219320"/>
        <c:extLst>
          <c:ext xmlns:c15="http://schemas.microsoft.com/office/drawing/2012/chart" uri="{02D57815-91ED-43cb-92C2-25804820EDAC}">
            <c15:filteredScatterSeries>
              <c15:ser>
                <c:idx val="9"/>
                <c:order val="1"/>
                <c:tx>
                  <c:v>1-15</c:v>
                </c:tx>
                <c:marker>
                  <c:symbol val="plus"/>
                  <c:size val="5"/>
                </c:marker>
                <c:xVal>
                  <c:numRef>
                    <c:extLst>
                      <c:ext uri="{02D57815-91ED-43cb-92C2-25804820EDAC}">
                        <c15:formulaRef>
                          <c15:sqref>'1-15'!$C$3:$R$3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c:ext uri="{02D57815-91ED-43cb-92C2-25804820EDAC}">
                        <c15:formulaRef>
                          <c15:sqref>'1-15'!$C$4:$R$4</c15:sqref>
                        </c15:formulaRef>
                      </c:ext>
                    </c:extLst>
                    <c:numCache>
                      <c:formatCode>General</c:formatCode>
                      <c:ptCount val="16"/>
                      <c:pt idx="0" formatCode="@">
                        <c:v>80.087653500000002</c:v>
                      </c:pt>
                      <c:pt idx="1">
                        <c:v>40.884128599999997</c:v>
                      </c:pt>
                      <c:pt idx="2">
                        <c:v>28.981730700000004</c:v>
                      </c:pt>
                      <c:pt idx="3">
                        <c:v>21.9116055</c:v>
                      </c:pt>
                      <c:pt idx="4">
                        <c:v>19.7079922</c:v>
                      </c:pt>
                      <c:pt idx="5">
                        <c:v>18.2849237</c:v>
                      </c:pt>
                      <c:pt idx="6">
                        <c:v>16.688137900000001</c:v>
                      </c:pt>
                      <c:pt idx="7">
                        <c:v>15.970334500000002</c:v>
                      </c:pt>
                      <c:pt idx="8">
                        <c:v>15.2959789</c:v>
                      </c:pt>
                      <c:pt idx="9">
                        <c:v>13.312468999999998</c:v>
                      </c:pt>
                      <c:pt idx="10">
                        <c:v>11.6643151</c:v>
                      </c:pt>
                      <c:pt idx="11">
                        <c:v>10.5697989</c:v>
                      </c:pt>
                      <c:pt idx="12">
                        <c:v>9.5149896999999992</c:v>
                      </c:pt>
                      <c:pt idx="13">
                        <c:v>9.2263576</c:v>
                      </c:pt>
                      <c:pt idx="14">
                        <c:v>9.054885800000001</c:v>
                      </c:pt>
                      <c:pt idx="15">
                        <c:v>8.7797276999999987</c:v>
                      </c:pt>
                    </c:numCache>
                  </c:numRef>
                </c:yVal>
                <c:smooth val="0"/>
              </c15:ser>
            </c15:filteredScatterSeries>
            <c15:filteredScatterSeries>
              <c15:ser>
                <c:idx val="0"/>
                <c:order val="2"/>
                <c:tx>
                  <c:v>2-14</c:v>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extLst xmlns:c15="http://schemas.microsoft.com/office/drawing/2012/chart">
                      <c:ext xmlns:c15="http://schemas.microsoft.com/office/drawing/2012/chart" uri="{02D57815-91ED-43cb-92C2-25804820EDAC}">
                        <c15:formulaRef>
                          <c15:sqref>'2-14'!$C$3:$R$3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'2-14'!$C$4:$R$4</c15:sqref>
                        </c15:formulaRef>
                      </c:ext>
                    </c:extLst>
                    <c:numCache>
                      <c:formatCode>General</c:formatCode>
                      <c:ptCount val="16"/>
                      <c:pt idx="0">
                        <c:v>79.739574199999993</c:v>
                      </c:pt>
                      <c:pt idx="1">
                        <c:v>45.444840499999991</c:v>
                      </c:pt>
                      <c:pt idx="2">
                        <c:v>29.952288100000004</c:v>
                      </c:pt>
                      <c:pt idx="3">
                        <c:v>24.0598147</c:v>
                      </c:pt>
                      <c:pt idx="4">
                        <c:v>19.617128700000002</c:v>
                      </c:pt>
                      <c:pt idx="5">
                        <c:v>17.527929899999997</c:v>
                      </c:pt>
                      <c:pt idx="6">
                        <c:v>16.261919400000004</c:v>
                      </c:pt>
                      <c:pt idx="7">
                        <c:v>15.683675499999998</c:v>
                      </c:pt>
                      <c:pt idx="8">
                        <c:v>15.202957099999997</c:v>
                      </c:pt>
                      <c:pt idx="9">
                        <c:v>14.285480700000003</c:v>
                      </c:pt>
                      <c:pt idx="10">
                        <c:v>12.7960443</c:v>
                      </c:pt>
                      <c:pt idx="11">
                        <c:v>11.303186299999998</c:v>
                      </c:pt>
                      <c:pt idx="12">
                        <c:v>10.154255500000001</c:v>
                      </c:pt>
                      <c:pt idx="13">
                        <c:v>9.8826117</c:v>
                      </c:pt>
                      <c:pt idx="14">
                        <c:v>9.6866372999999992</c:v>
                      </c:pt>
                      <c:pt idx="15">
                        <c:v>9.4166180999999991</c:v>
                      </c:pt>
                    </c:numCache>
                  </c:numRef>
                </c:yVal>
                <c:smooth val="0"/>
                <c:extLst xmlns:c15="http://schemas.microsoft.com/office/drawing/2012/chart">
                  <c:ext xmlns:c16="http://schemas.microsoft.com/office/drawing/2014/chart" uri="{C3380CC4-5D6E-409C-BE32-E72D297353CC}">
                    <c16:uniqueId val="{00000001-FB0A-44AC-9A47-311098BDBC4E}"/>
                  </c:ext>
                </c:extLst>
              </c15:ser>
            </c15:filteredScatterSeries>
            <c15:filteredScatterSeries>
              <c15:ser>
                <c:idx val="6"/>
                <c:order val="3"/>
                <c:tx>
                  <c:v>3-13</c:v>
                </c:tx>
                <c:spPr>
                  <a:ln w="19050" cap="rnd">
                    <a:solidFill>
                      <a:schemeClr val="accent1">
                        <a:lumMod val="60000"/>
                      </a:schemeClr>
                    </a:solidFill>
                    <a:round/>
                  </a:ln>
                  <a:effectLst/>
                </c:spPr>
                <c:marker>
                  <c:symbol val="circle"/>
                  <c:size val="5"/>
                  <c:spPr>
                    <a:noFill/>
                    <a:ln w="9525">
                      <a:solidFill>
                        <a:schemeClr val="accent1">
                          <a:lumMod val="60000"/>
                        </a:schemeClr>
                      </a:solidFill>
                    </a:ln>
                    <a:effectLst/>
                  </c:spPr>
                </c:marker>
                <c:xVal>
                  <c:numRef>
                    <c:extLst xmlns:c15="http://schemas.microsoft.com/office/drawing/2012/chart">
                      <c:ext xmlns:c15="http://schemas.microsoft.com/office/drawing/2012/chart" uri="{02D57815-91ED-43cb-92C2-25804820EDAC}">
                        <c15:formulaRef>
                          <c15:sqref>'3-13'!$C$3:$R$3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'3-13'!$C$4:$R$4</c15:sqref>
                        </c15:formulaRef>
                      </c:ext>
                    </c:extLst>
                    <c:numCache>
                      <c:formatCode>General</c:formatCode>
                      <c:ptCount val="16"/>
                      <c:pt idx="0">
                        <c:v>79.715358099999989</c:v>
                      </c:pt>
                      <c:pt idx="1">
                        <c:v>40.861949599999996</c:v>
                      </c:pt>
                      <c:pt idx="2">
                        <c:v>27.8972418</c:v>
                      </c:pt>
                      <c:pt idx="3">
                        <c:v>21.280354899999999</c:v>
                      </c:pt>
                      <c:pt idx="4">
                        <c:v>18.5747505</c:v>
                      </c:pt>
                      <c:pt idx="5">
                        <c:v>15.7627489</c:v>
                      </c:pt>
                      <c:pt idx="6">
                        <c:v>14.677624199999997</c:v>
                      </c:pt>
                      <c:pt idx="7">
                        <c:v>14.165907499999999</c:v>
                      </c:pt>
                      <c:pt idx="8">
                        <c:v>13.709848299999999</c:v>
                      </c:pt>
                      <c:pt idx="9">
                        <c:v>13.072744499999999</c:v>
                      </c:pt>
                      <c:pt idx="10">
                        <c:v>12.671676999999999</c:v>
                      </c:pt>
                      <c:pt idx="11">
                        <c:v>11.207171200000001</c:v>
                      </c:pt>
                      <c:pt idx="12">
                        <c:v>10.128322100000002</c:v>
                      </c:pt>
                      <c:pt idx="13">
                        <c:v>9.1446196999999998</c:v>
                      </c:pt>
                      <c:pt idx="14">
                        <c:v>8.9746643000000006</c:v>
                      </c:pt>
                      <c:pt idx="15">
                        <c:v>8.720032100000001</c:v>
                      </c:pt>
                    </c:numCache>
                  </c:numRef>
                </c:yVal>
                <c:smooth val="0"/>
              </c15:ser>
            </c15:filteredScatterSeries>
            <c15:filteredScatterSeries>
              <c15:ser>
                <c:idx val="1"/>
                <c:order val="4"/>
                <c:tx>
                  <c:v>4-12</c:v>
                </c:tx>
                <c:spPr>
                  <a:ln w="19050" cap="rnd">
                    <a:solidFill>
                      <a:schemeClr val="accent2"/>
                    </a:solidFill>
                    <a:round/>
                  </a:ln>
                  <a:effectLst/>
                </c:spPr>
                <c:marker>
                  <c:symbol val="squar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'4-12'!$C$3:$R$3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'4-12'!$C$4:$R$4</c15:sqref>
                        </c15:formulaRef>
                      </c:ext>
                    </c:extLst>
                    <c:numCache>
                      <c:formatCode>General</c:formatCode>
                      <c:ptCount val="16"/>
                      <c:pt idx="0">
                        <c:v>79.572478700000005</c:v>
                      </c:pt>
                      <c:pt idx="1">
                        <c:v>40.8401742</c:v>
                      </c:pt>
                      <c:pt idx="2">
                        <c:v>28.803475699999996</c:v>
                      </c:pt>
                      <c:pt idx="3">
                        <c:v>21.143057300000002</c:v>
                      </c:pt>
                      <c:pt idx="4">
                        <c:v>17.569481199999998</c:v>
                      </c:pt>
                      <c:pt idx="5">
                        <c:v>15.757210999999998</c:v>
                      </c:pt>
                      <c:pt idx="6">
                        <c:v>14.678567299999997</c:v>
                      </c:pt>
                      <c:pt idx="7">
                        <c:v>13.988825499999999</c:v>
                      </c:pt>
                      <c:pt idx="8">
                        <c:v>13.459683500000001</c:v>
                      </c:pt>
                      <c:pt idx="9">
                        <c:v>13.083081599999996</c:v>
                      </c:pt>
                      <c:pt idx="10">
                        <c:v>12.6735363</c:v>
                      </c:pt>
                      <c:pt idx="11">
                        <c:v>12.3333508</c:v>
                      </c:pt>
                      <c:pt idx="12">
                        <c:v>10.938446800000003</c:v>
                      </c:pt>
                      <c:pt idx="13">
                        <c:v>9.9526906999999998</c:v>
                      </c:pt>
                      <c:pt idx="14">
                        <c:v>9.6796352000000017</c:v>
                      </c:pt>
                      <c:pt idx="15">
                        <c:v>9.408013399999998</c:v>
                      </c:pt>
                    </c:numCache>
                  </c:numRef>
                </c:yVal>
                <c:smooth val="0"/>
                <c:extLst xmlns:c15="http://schemas.microsoft.com/office/drawing/2012/chart">
                  <c:ext xmlns:c16="http://schemas.microsoft.com/office/drawing/2014/chart" uri="{C3380CC4-5D6E-409C-BE32-E72D297353CC}">
                    <c16:uniqueId val="{00000002-FB0A-44AC-9A47-311098BDBC4E}"/>
                  </c:ext>
                </c:extLst>
              </c15:ser>
            </c15:filteredScatterSeries>
            <c15:filteredScatterSeries>
              <c15:ser>
                <c:idx val="7"/>
                <c:order val="5"/>
                <c:tx>
                  <c:v>5-11</c:v>
                </c:tx>
                <c:spPr>
                  <a:ln w="19050" cap="rnd">
                    <a:solidFill>
                      <a:schemeClr val="accent2">
                        <a:lumMod val="60000"/>
                      </a:schemeClr>
                    </a:solidFill>
                    <a:round/>
                  </a:ln>
                  <a:effectLst/>
                </c:spPr>
                <c:marker>
                  <c:symbol val="dot"/>
                  <c:size val="5"/>
                  <c:spPr>
                    <a:solidFill>
                      <a:schemeClr val="accent2">
                        <a:lumMod val="60000"/>
                      </a:schemeClr>
                    </a:solidFill>
                    <a:ln w="9525">
                      <a:solidFill>
                        <a:schemeClr val="accent2">
                          <a:lumMod val="60000"/>
                        </a:schemeClr>
                      </a:solidFill>
                    </a:ln>
                    <a:effectLst/>
                  </c:spPr>
                </c:marker>
                <c:xVal>
                  <c:numRef>
                    <c:extLst xmlns:c15="http://schemas.microsoft.com/office/drawing/2012/chart">
                      <c:ext xmlns:c15="http://schemas.microsoft.com/office/drawing/2012/chart" uri="{02D57815-91ED-43cb-92C2-25804820EDAC}">
                        <c15:formulaRef>
                          <c15:sqref>'5-11'!$C$3:$R$3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'5-11'!$C$4:$R$4</c15:sqref>
                        </c15:formulaRef>
                      </c:ext>
                    </c:extLst>
                    <c:numCache>
                      <c:formatCode>General</c:formatCode>
                      <c:ptCount val="16"/>
                      <c:pt idx="0">
                        <c:v>79.783972900000009</c:v>
                      </c:pt>
                      <c:pt idx="1">
                        <c:v>40.857298199999995</c:v>
                      </c:pt>
                      <c:pt idx="2">
                        <c:v>27.939755900000002</c:v>
                      </c:pt>
                      <c:pt idx="3">
                        <c:v>21.420633500000001</c:v>
                      </c:pt>
                      <c:pt idx="4">
                        <c:v>17.046356199999998</c:v>
                      </c:pt>
                      <c:pt idx="5">
                        <c:v>14.7937364</c:v>
                      </c:pt>
                      <c:pt idx="6">
                        <c:v>13.431399199999998</c:v>
                      </c:pt>
                      <c:pt idx="7">
                        <c:v>12.844678800000001</c:v>
                      </c:pt>
                      <c:pt idx="8">
                        <c:v>12.279822299999999</c:v>
                      </c:pt>
                      <c:pt idx="9">
                        <c:v>11.885355000000001</c:v>
                      </c:pt>
                      <c:pt idx="10">
                        <c:v>11.5759303</c:v>
                      </c:pt>
                      <c:pt idx="11">
                        <c:v>11.295942499999999</c:v>
                      </c:pt>
                      <c:pt idx="12">
                        <c:v>11.026200900000001</c:v>
                      </c:pt>
                      <c:pt idx="13">
                        <c:v>9.9247253000000004</c:v>
                      </c:pt>
                      <c:pt idx="14">
                        <c:v>9.0644171</c:v>
                      </c:pt>
                      <c:pt idx="15">
                        <c:v>8.8066084</c:v>
                      </c:pt>
                    </c:numCache>
                  </c:numRef>
                </c:yVal>
                <c:smooth val="0"/>
              </c15:ser>
            </c15:filteredScatterSeries>
            <c15:filteredScatterSeries>
              <c15:ser>
                <c:idx val="2"/>
                <c:order val="6"/>
                <c:tx>
                  <c:v>6-10</c:v>
                </c:tx>
                <c:spPr>
                  <a:ln w="19050" cap="rnd">
                    <a:solidFill>
                      <a:schemeClr val="accent3"/>
                    </a:solidFill>
                    <a:round/>
                  </a:ln>
                  <a:effectLst/>
                </c:spPr>
                <c:marker>
                  <c:symbol val="dash"/>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'6-10'!$C$3:$R$3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'6-10'!$C$4:$R$4</c15:sqref>
                        </c15:formulaRef>
                      </c:ext>
                    </c:extLst>
                    <c:numCache>
                      <c:formatCode>General</c:formatCode>
                      <c:ptCount val="16"/>
                      <c:pt idx="0">
                        <c:v>79.656821699999995</c:v>
                      </c:pt>
                      <c:pt idx="1">
                        <c:v>40.9073025</c:v>
                      </c:pt>
                      <c:pt idx="2">
                        <c:v>28.127340100000005</c:v>
                      </c:pt>
                      <c:pt idx="3">
                        <c:v>21.149234200000002</c:v>
                      </c:pt>
                      <c:pt idx="4">
                        <c:v>18.053819299999997</c:v>
                      </c:pt>
                      <c:pt idx="5">
                        <c:v>15.457268300000001</c:v>
                      </c:pt>
                      <c:pt idx="6">
                        <c:v>13.519209399999999</c:v>
                      </c:pt>
                      <c:pt idx="7">
                        <c:v>13.512919800000002</c:v>
                      </c:pt>
                      <c:pt idx="8">
                        <c:v>12.196322</c:v>
                      </c:pt>
                      <c:pt idx="9">
                        <c:v>11.893030700000001</c:v>
                      </c:pt>
                      <c:pt idx="10">
                        <c:v>11.550353999999999</c:v>
                      </c:pt>
                      <c:pt idx="11">
                        <c:v>11.287767899999999</c:v>
                      </c:pt>
                      <c:pt idx="12">
                        <c:v>11.007443199999999</c:v>
                      </c:pt>
                      <c:pt idx="13">
                        <c:v>10.800571400000001</c:v>
                      </c:pt>
                      <c:pt idx="14">
                        <c:v>9.7095462000000001</c:v>
                      </c:pt>
                      <c:pt idx="15">
                        <c:v>9.4733827999999995</c:v>
                      </c:pt>
                    </c:numCache>
                  </c:numRef>
                </c:yVal>
                <c:smooth val="0"/>
                <c:extLst xmlns:c15="http://schemas.microsoft.com/office/drawing/2012/chart">
                  <c:ext xmlns:c16="http://schemas.microsoft.com/office/drawing/2014/chart" uri="{C3380CC4-5D6E-409C-BE32-E72D297353CC}">
                    <c16:uniqueId val="{00000003-FB0A-44AC-9A47-311098BDBC4E}"/>
                  </c:ext>
                </c:extLst>
              </c15:ser>
            </c15:filteredScatterSeries>
            <c15:filteredScatterSeries>
              <c15:ser>
                <c:idx val="8"/>
                <c:order val="7"/>
                <c:tx>
                  <c:v>7-9</c:v>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extLst xmlns:c15="http://schemas.microsoft.com/office/drawing/2012/chart">
                      <c:ext xmlns:c15="http://schemas.microsoft.com/office/drawing/2012/chart" uri="{02D57815-91ED-43cb-92C2-25804820EDAC}">
                        <c15:formulaRef>
                          <c15:sqref>'7-9'!$C$3:$R$3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'7-9'!$C$4:$R$4</c15:sqref>
                        </c15:formulaRef>
                      </c:ext>
                    </c:extLst>
                    <c:numCache>
                      <c:formatCode>General</c:formatCode>
                      <c:ptCount val="16"/>
                      <c:pt idx="0">
                        <c:v>79.651083499999999</c:v>
                      </c:pt>
                      <c:pt idx="1">
                        <c:v>40.8152501</c:v>
                      </c:pt>
                      <c:pt idx="2">
                        <c:v>28.3458288</c:v>
                      </c:pt>
                      <c:pt idx="3">
                        <c:v>21.409698699999996</c:v>
                      </c:pt>
                      <c:pt idx="4">
                        <c:v>17.5865291</c:v>
                      </c:pt>
                      <c:pt idx="5">
                        <c:v>14.6503052</c:v>
                      </c:pt>
                      <c:pt idx="6">
                        <c:v>12.899912499999999</c:v>
                      </c:pt>
                      <c:pt idx="7">
                        <c:v>12.279534399999999</c:v>
                      </c:pt>
                      <c:pt idx="8">
                        <c:v>11.546102400000001</c:v>
                      </c:pt>
                      <c:pt idx="9">
                        <c:v>11.082271199999997</c:v>
                      </c:pt>
                      <c:pt idx="10">
                        <c:v>10.643165300000001</c:v>
                      </c:pt>
                      <c:pt idx="11">
                        <c:v>10.406766000000001</c:v>
                      </c:pt>
                      <c:pt idx="12">
                        <c:v>10.159858500000002</c:v>
                      </c:pt>
                      <c:pt idx="13">
                        <c:v>9.9478151999999991</c:v>
                      </c:pt>
                      <c:pt idx="14">
                        <c:v>9.7419253000000001</c:v>
                      </c:pt>
                      <c:pt idx="15">
                        <c:v>8.8324366999999988</c:v>
                      </c:pt>
                    </c:numCache>
                  </c:numRef>
                </c:yVal>
                <c:smooth val="0"/>
              </c15:ser>
            </c15:filteredScatterSeries>
            <c15:filteredScatterSeries>
              <c15:ser>
                <c:idx val="10"/>
                <c:order val="9"/>
                <c:tx>
                  <c:v>16-16</c:v>
                </c:tx>
                <c:marker>
                  <c:symbol val="star"/>
                  <c:size val="5"/>
                </c:marker>
                <c:xVal>
                  <c:numRef>
                    <c:extLst xmlns:c15="http://schemas.microsoft.com/office/drawing/2012/chart">
                      <c:ext xmlns:c15="http://schemas.microsoft.com/office/drawing/2012/chart" uri="{02D57815-91ED-43cb-92C2-25804820EDAC}">
                        <c15:formulaRef>
                          <c15:sqref>NA!$C$3:$R$3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NA!$C$4:$R$4</c15:sqref>
                        </c15:formulaRef>
                      </c:ext>
                    </c:extLst>
                    <c:numCache>
                      <c:formatCode>General</c:formatCode>
                      <c:ptCount val="16"/>
                      <c:pt idx="0">
                        <c:v>79.919717800000001</c:v>
                      </c:pt>
                      <c:pt idx="1">
                        <c:v>40.860567699999997</c:v>
                      </c:pt>
                      <c:pt idx="2">
                        <c:v>28.070554099999999</c:v>
                      </c:pt>
                      <c:pt idx="3">
                        <c:v>21.2507354</c:v>
                      </c:pt>
                      <c:pt idx="4">
                        <c:v>17.2306396</c:v>
                      </c:pt>
                      <c:pt idx="5">
                        <c:v>14.718729100000001</c:v>
                      </c:pt>
                      <c:pt idx="6">
                        <c:v>13.704376</c:v>
                      </c:pt>
                      <c:pt idx="7">
                        <c:v>12.397481699999998</c:v>
                      </c:pt>
                      <c:pt idx="8">
                        <c:v>11.552490800000001</c:v>
                      </c:pt>
                      <c:pt idx="9">
                        <c:v>10.94065111111111</c:v>
                      </c:pt>
                      <c:pt idx="10">
                        <c:v>10.672109300000001</c:v>
                      </c:pt>
                      <c:pt idx="11">
                        <c:v>10.445820899999999</c:v>
                      </c:pt>
                      <c:pt idx="12">
                        <c:v>10.193511699999998</c:v>
                      </c:pt>
                      <c:pt idx="13">
                        <c:v>9.9877014000000006</c:v>
                      </c:pt>
                      <c:pt idx="14">
                        <c:v>9.7500720999999988</c:v>
                      </c:pt>
                      <c:pt idx="15">
                        <c:v>9.5353130999999998</c:v>
                      </c:pt>
                    </c:numCache>
                  </c:numRef>
                </c:yVal>
                <c:smooth val="0"/>
              </c15:ser>
            </c15:filteredScatterSeries>
          </c:ext>
        </c:extLst>
      </c:scatterChart>
      <c:valAx>
        <c:axId val="-2056225768"/>
        <c:scaling>
          <c:logBase val="2.0"/>
          <c:orientation val="minMax"/>
          <c:min val="1.0"/>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0" i="0" baseline="0"/>
                  <a:t>スレッド数</a:t>
                </a:r>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56219320"/>
        <c:crosses val="autoZero"/>
        <c:crossBetween val="midCat"/>
      </c:valAx>
      <c:valAx>
        <c:axId val="-2056219320"/>
        <c:scaling>
          <c:logBase val="2.0"/>
          <c:orientation val="minMax"/>
          <c:min val="4.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0" i="0" baseline="0"/>
                  <a:t>時間 </a:t>
                </a:r>
                <a:r>
                  <a:rPr lang="en-US" altLang="ja-JP" sz="1500" b="0" i="0" baseline="0"/>
                  <a:t>[s]</a:t>
                </a:r>
                <a:endParaRPr lang="ja-JP" altLang="en-US" sz="1500" b="0" i="0" baseline="0"/>
              </a:p>
            </c:rich>
          </c:tx>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56225768"/>
        <c:crosses val="autoZero"/>
        <c:crossBetween val="midCat"/>
      </c:valAx>
      <c:spPr>
        <a:noFill/>
        <a:ln>
          <a:solidFill>
            <a:schemeClr val="tx1"/>
          </a:solidFill>
        </a:ln>
        <a:effectLst/>
      </c:spPr>
    </c:plotArea>
    <c:legend>
      <c:legendPos val="r"/>
      <c:legendEntry>
        <c:idx val="2"/>
        <c:delete val="1"/>
      </c:legendEntry>
      <c:layout>
        <c:manualLayout>
          <c:xMode val="edge"/>
          <c:yMode val="edge"/>
          <c:x val="0.739705118851194"/>
          <c:y val="0.0709994498511287"/>
          <c:w val="0.189930834839418"/>
          <c:h val="0.196062848526274"/>
        </c:manualLayout>
      </c:layout>
      <c:overlay val="0"/>
      <c:spPr>
        <a:noFill/>
        <a:ln>
          <a:solidFill>
            <a:schemeClr val="tx1"/>
          </a:solid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1600" dirty="0" err="1" smtClean="0"/>
              <a:t>Xen</a:t>
            </a:r>
            <a:r>
              <a:rPr lang="ja-JP" altLang="en-US" sz="1600" dirty="0" smtClean="0"/>
              <a:t>のスケジューラを無効化</a:t>
            </a:r>
            <a:endParaRPr lang="ja-JP" altLang="en-US" sz="1600" dirty="0"/>
          </a:p>
        </c:rich>
      </c:tx>
      <c:layout>
        <c:manualLayout>
          <c:xMode val="edge"/>
          <c:yMode val="edge"/>
          <c:x val="0.222912217572533"/>
          <c:y val="0.891533493916442"/>
        </c:manualLayout>
      </c:layout>
      <c:overlay val="0"/>
      <c:spPr>
        <a:noFill/>
        <a:ln>
          <a:noFill/>
        </a:ln>
        <a:effectLst/>
      </c:spPr>
    </c:title>
    <c:autoTitleDeleted val="0"/>
    <c:plotArea>
      <c:layout>
        <c:manualLayout>
          <c:layoutTarget val="inner"/>
          <c:xMode val="edge"/>
          <c:yMode val="edge"/>
          <c:x val="0.17971738259241"/>
          <c:y val="0.0466397314609193"/>
          <c:w val="0.777434451727586"/>
          <c:h val="0.686557637465404"/>
        </c:manualLayout>
      </c:layout>
      <c:scatterChart>
        <c:scatterStyle val="lineMarker"/>
        <c:varyColors val="0"/>
        <c:ser>
          <c:idx val="7"/>
          <c:order val="0"/>
          <c:tx>
            <c:v>0-16</c:v>
          </c:tx>
          <c:spPr>
            <a:ln w="25400" cap="rnd">
              <a:solidFill>
                <a:schemeClr val="accent1"/>
              </a:solidFill>
              <a:round/>
            </a:ln>
            <a:effectLst/>
          </c:spPr>
          <c:marker>
            <c:symbol val="diamond"/>
            <c:size val="7"/>
            <c:spPr>
              <a:solidFill>
                <a:schemeClr val="accent1"/>
              </a:solidFill>
              <a:ln w="9525">
                <a:solidFill>
                  <a:schemeClr val="accent1"/>
                </a:solidFill>
              </a:ln>
              <a:effectLst/>
            </c:spPr>
          </c:marker>
          <c:xVal>
            <c:numRef>
              <c:f>'one_0-16'!$C$3:$R$3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'one_0-16'!$C$4:$R$4</c:f>
              <c:numCache>
                <c:formatCode>General</c:formatCode>
                <c:ptCount val="16"/>
                <c:pt idx="0">
                  <c:v>80.0171946</c:v>
                </c:pt>
                <c:pt idx="1">
                  <c:v>41.25188479999999</c:v>
                </c:pt>
                <c:pt idx="2">
                  <c:v>34.1165572</c:v>
                </c:pt>
                <c:pt idx="3">
                  <c:v>26.5442102</c:v>
                </c:pt>
                <c:pt idx="4">
                  <c:v>23.7944286</c:v>
                </c:pt>
                <c:pt idx="5">
                  <c:v>18.90023959999999</c:v>
                </c:pt>
                <c:pt idx="6">
                  <c:v>18.34205999999999</c:v>
                </c:pt>
                <c:pt idx="7">
                  <c:v>15.4425546</c:v>
                </c:pt>
                <c:pt idx="8">
                  <c:v>15.215356</c:v>
                </c:pt>
                <c:pt idx="9">
                  <c:v>13.1329272</c:v>
                </c:pt>
                <c:pt idx="10">
                  <c:v>12.5623874</c:v>
                </c:pt>
                <c:pt idx="11">
                  <c:v>11.6794782</c:v>
                </c:pt>
                <c:pt idx="12">
                  <c:v>10.95643</c:v>
                </c:pt>
                <c:pt idx="13">
                  <c:v>10.5743882</c:v>
                </c:pt>
                <c:pt idx="14">
                  <c:v>9.7960122</c:v>
                </c:pt>
                <c:pt idx="15">
                  <c:v>9.552769000000003</c:v>
                </c:pt>
              </c:numCache>
            </c:numRef>
          </c:yVal>
          <c:smooth val="0"/>
        </c:ser>
        <c:ser>
          <c:idx val="2"/>
          <c:order val="1"/>
          <c:tx>
            <c:v>8-8</c:v>
          </c:tx>
          <c:spPr>
            <a:ln w="25400" cap="rnd">
              <a:solidFill>
                <a:srgbClr val="FF0000"/>
              </a:solidFill>
              <a:round/>
            </a:ln>
            <a:effectLst/>
          </c:spPr>
          <c:marker>
            <c:symbol val="star"/>
            <c:size val="7"/>
            <c:spPr>
              <a:solidFill>
                <a:srgbClr val="FF0000"/>
              </a:solidFill>
              <a:ln w="9525">
                <a:solidFill>
                  <a:srgbClr val="FF0000"/>
                </a:solidFill>
              </a:ln>
              <a:effectLst/>
            </c:spPr>
          </c:marker>
          <c:xVal>
            <c:numRef>
              <c:f>'one_8-8'!$C$3:$R$3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'one_8-8'!$C$4:$R$4</c:f>
              <c:numCache>
                <c:formatCode>General</c:formatCode>
                <c:ptCount val="16"/>
                <c:pt idx="0">
                  <c:v>79.77217639999999</c:v>
                </c:pt>
                <c:pt idx="1">
                  <c:v>40.9401342</c:v>
                </c:pt>
                <c:pt idx="2">
                  <c:v>35.7500556</c:v>
                </c:pt>
                <c:pt idx="3">
                  <c:v>27.77081099999999</c:v>
                </c:pt>
                <c:pt idx="4">
                  <c:v>22.9625796</c:v>
                </c:pt>
                <c:pt idx="5">
                  <c:v>18.8478678</c:v>
                </c:pt>
                <c:pt idx="6">
                  <c:v>17.6697702</c:v>
                </c:pt>
                <c:pt idx="7">
                  <c:v>15.578594</c:v>
                </c:pt>
                <c:pt idx="8">
                  <c:v>13.3854374</c:v>
                </c:pt>
                <c:pt idx="9">
                  <c:v>13.2466256</c:v>
                </c:pt>
                <c:pt idx="10">
                  <c:v>12.0929638</c:v>
                </c:pt>
                <c:pt idx="11">
                  <c:v>11.3698122</c:v>
                </c:pt>
                <c:pt idx="12">
                  <c:v>10.8884232</c:v>
                </c:pt>
                <c:pt idx="13">
                  <c:v>10.1293272</c:v>
                </c:pt>
                <c:pt idx="14">
                  <c:v>9.7547342</c:v>
                </c:pt>
                <c:pt idx="15">
                  <c:v>9.594671799999998</c:v>
                </c:pt>
              </c:numCache>
            </c:numRef>
          </c:yVal>
          <c:smooth val="0"/>
          <c:extLst>
            <c:ext xmlns:c16="http://schemas.microsoft.com/office/drawing/2014/chart" uri="{C3380CC4-5D6E-409C-BE32-E72D297353CC}">
              <c16:uniqueId val="{00000003-FB0A-44AC-9A47-311098BDBC4E}"/>
            </c:ext>
          </c:extLst>
        </c:ser>
        <c:dLbls>
          <c:showLegendKey val="0"/>
          <c:showVal val="0"/>
          <c:showCatName val="0"/>
          <c:showSerName val="0"/>
          <c:showPercent val="0"/>
          <c:showBubbleSize val="0"/>
        </c:dLbls>
        <c:axId val="-2090153144"/>
        <c:axId val="-2090158888"/>
        <c:extLst>
          <c:ext xmlns:c15="http://schemas.microsoft.com/office/drawing/2012/chart" uri="{02D57815-91ED-43cb-92C2-25804820EDAC}">
            <c15:filteredScatterSeries>
              <c15:ser>
                <c:idx val="0"/>
                <c:order val="2"/>
                <c:tx>
                  <c:v>理想</c:v>
                </c:tx>
                <c:spPr>
                  <a:ln w="19050" cap="rnd">
                    <a:solidFill>
                      <a:srgbClr val="FFC000"/>
                    </a:solidFill>
                    <a:prstDash val="dash"/>
                    <a:round/>
                  </a:ln>
                  <a:effectLst/>
                </c:spPr>
                <c:marker>
                  <c:symbol val="none"/>
                </c:marker>
                <c:xVal>
                  <c:numRef>
                    <c:extLst>
                      <c:ext uri="{02D57815-91ED-43cb-92C2-25804820EDAC}">
                        <c15:formulaRef>
                          <c15:sqref>'8-8'!$C$3:$R$3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c:ext uri="{02D57815-91ED-43cb-92C2-25804820EDAC}">
                        <c15:formulaRef>
                          <c15:sqref>'8-8'!$C$9:$R$9</c15:sqref>
                        </c15:formulaRef>
                      </c:ext>
                    </c:extLst>
                    <c:numCache>
                      <c:formatCode>General</c:formatCode>
                      <c:ptCount val="16"/>
                      <c:pt idx="0">
                        <c:v>79.738940500000012</c:v>
                      </c:pt>
                      <c:pt idx="1">
                        <c:v>39.869470250000006</c:v>
                      </c:pt>
                      <c:pt idx="2">
                        <c:v>26.579646833333339</c:v>
                      </c:pt>
                      <c:pt idx="3">
                        <c:v>19.934735125000003</c:v>
                      </c:pt>
                      <c:pt idx="4">
                        <c:v>15.947788100000002</c:v>
                      </c:pt>
                      <c:pt idx="5">
                        <c:v>13.289823416666669</c:v>
                      </c:pt>
                      <c:pt idx="6">
                        <c:v>11.391277214285717</c:v>
                      </c:pt>
                      <c:pt idx="7">
                        <c:v>9.9673675625000016</c:v>
                      </c:pt>
                      <c:pt idx="8">
                        <c:v>8.8598822777777784</c:v>
                      </c:pt>
                      <c:pt idx="9">
                        <c:v>7.9738940500000011</c:v>
                      </c:pt>
                      <c:pt idx="10">
                        <c:v>7.248994590909092</c:v>
                      </c:pt>
                      <c:pt idx="11">
                        <c:v>6.6449117083333347</c:v>
                      </c:pt>
                      <c:pt idx="12">
                        <c:v>6.1337646538461552</c:v>
                      </c:pt>
                      <c:pt idx="13">
                        <c:v>5.6956386071428584</c:v>
                      </c:pt>
                      <c:pt idx="14">
                        <c:v>5.3159293666666674</c:v>
                      </c:pt>
                      <c:pt idx="15">
                        <c:v>4.9836837812500008</c:v>
                      </c:pt>
                    </c:numCache>
                  </c:numRef>
                </c:yVal>
                <c:smooth val="0"/>
              </c15:ser>
            </c15:filteredScatterSeries>
          </c:ext>
        </c:extLst>
      </c:scatterChart>
      <c:valAx>
        <c:axId val="-2090153144"/>
        <c:scaling>
          <c:logBase val="2.0"/>
          <c:orientation val="minMax"/>
          <c:min val="1.0"/>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aseline="0"/>
                  <a:t>スレッド数</a:t>
                </a:r>
              </a:p>
            </c:rich>
          </c:tx>
          <c:layout>
            <c:manualLayout>
              <c:xMode val="edge"/>
              <c:yMode val="edge"/>
              <c:x val="0.454281571594926"/>
              <c:y val="0.805607276153409"/>
            </c:manualLayout>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90158888"/>
        <c:crosses val="autoZero"/>
        <c:crossBetween val="midCat"/>
      </c:valAx>
      <c:valAx>
        <c:axId val="-2090158888"/>
        <c:scaling>
          <c:logBase val="2.0"/>
          <c:orientation val="minMax"/>
          <c:min val="4.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aseline="0"/>
                  <a:t>時間 </a:t>
                </a:r>
                <a:r>
                  <a:rPr lang="en-US" altLang="ja-JP" sz="1500" baseline="0"/>
                  <a:t>[s]</a:t>
                </a:r>
                <a:endParaRPr lang="ja-JP" altLang="en-US" sz="1500" baseline="0"/>
              </a:p>
            </c:rich>
          </c:tx>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90153144"/>
        <c:crosses val="autoZero"/>
        <c:crossBetween val="midCat"/>
        <c:majorUnit val="4.0"/>
      </c:valAx>
      <c:spPr>
        <a:noFill/>
        <a:ln>
          <a:solidFill>
            <a:schemeClr val="tx1"/>
          </a:solidFill>
        </a:ln>
        <a:effectLst/>
      </c:spPr>
    </c:plotArea>
    <c:legend>
      <c:legendPos val="r"/>
      <c:layout>
        <c:manualLayout>
          <c:xMode val="edge"/>
          <c:yMode val="edge"/>
          <c:x val="0.77780580964255"/>
          <c:y val="0.0864444405221878"/>
          <c:w val="0.162157180948149"/>
          <c:h val="0.200380209161824"/>
        </c:manualLayout>
      </c:layout>
      <c:overlay val="0"/>
      <c:spPr>
        <a:noFill/>
        <a:ln>
          <a:solidFill>
            <a:schemeClr val="tx1"/>
          </a:solid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60" b="0" i="0" u="none" strike="noStrike" kern="1200" spc="0" baseline="0">
                <a:solidFill>
                  <a:schemeClr val="tx1">
                    <a:lumMod val="65000"/>
                    <a:lumOff val="35000"/>
                  </a:schemeClr>
                </a:solidFill>
                <a:latin typeface="+mn-lt"/>
                <a:ea typeface="+mn-ea"/>
                <a:cs typeface="+mn-cs"/>
              </a:defRPr>
            </a:pPr>
            <a:r>
              <a:rPr lang="en-US" altLang="ja-JP" sz="1600" dirty="0" smtClean="0"/>
              <a:t>OS</a:t>
            </a:r>
            <a:r>
              <a:rPr lang="ja-JP" altLang="en-US" sz="1600" dirty="0" smtClean="0"/>
              <a:t>のスケジューラを無効化</a:t>
            </a:r>
            <a:endParaRPr lang="ja-JP" altLang="en-US" sz="1600" dirty="0"/>
          </a:p>
        </c:rich>
      </c:tx>
      <c:layout>
        <c:manualLayout>
          <c:xMode val="edge"/>
          <c:yMode val="edge"/>
          <c:x val="0.19718166764249"/>
          <c:y val="0.896214800620183"/>
        </c:manualLayout>
      </c:layout>
      <c:overlay val="0"/>
      <c:spPr>
        <a:noFill/>
        <a:ln>
          <a:noFill/>
        </a:ln>
        <a:effectLst/>
      </c:spPr>
    </c:title>
    <c:autoTitleDeleted val="0"/>
    <c:plotArea>
      <c:layout>
        <c:manualLayout>
          <c:layoutTarget val="inner"/>
          <c:xMode val="edge"/>
          <c:yMode val="edge"/>
          <c:x val="0.164280231489431"/>
          <c:y val="0.0473731238563454"/>
          <c:w val="0.792092545272747"/>
          <c:h val="0.689162360317886"/>
        </c:manualLayout>
      </c:layout>
      <c:scatterChart>
        <c:scatterStyle val="lineMarker"/>
        <c:varyColors val="0"/>
        <c:ser>
          <c:idx val="0"/>
          <c:order val="0"/>
          <c:tx>
            <c:strRef>
              <c:f>まとめ!$B$6</c:f>
              <c:strCache>
                <c:ptCount val="1"/>
                <c:pt idx="0">
                  <c:v>0-16</c:v>
                </c:pt>
              </c:strCache>
            </c:strRef>
          </c:tx>
          <c:spPr>
            <a:ln w="25400" cap="rnd">
              <a:solidFill>
                <a:schemeClr val="accent1"/>
              </a:solidFill>
              <a:round/>
            </a:ln>
            <a:effectLst/>
          </c:spPr>
          <c:marker>
            <c:symbol val="diamond"/>
            <c:size val="7"/>
            <c:spPr>
              <a:solidFill>
                <a:schemeClr val="accent1"/>
              </a:solidFill>
              <a:ln w="9525">
                <a:solidFill>
                  <a:schemeClr val="accent1"/>
                </a:solidFill>
              </a:ln>
              <a:effectLst/>
            </c:spPr>
          </c:marker>
          <c:xVal>
            <c:numRef>
              <c:f>まとめ!$C$5:$R$5</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まとめ!$C$6:$R$6</c:f>
              <c:numCache>
                <c:formatCode>General</c:formatCode>
                <c:ptCount val="16"/>
                <c:pt idx="0" formatCode="@">
                  <c:v>73.40832</c:v>
                </c:pt>
                <c:pt idx="1">
                  <c:v>37.484531</c:v>
                </c:pt>
                <c:pt idx="2">
                  <c:v>25.899992</c:v>
                </c:pt>
                <c:pt idx="3">
                  <c:v>20.23609</c:v>
                </c:pt>
                <c:pt idx="4">
                  <c:v>19.29214299999999</c:v>
                </c:pt>
                <c:pt idx="5">
                  <c:v>18.52322699999999</c:v>
                </c:pt>
                <c:pt idx="6">
                  <c:v>18.123096</c:v>
                </c:pt>
                <c:pt idx="7">
                  <c:v>17.340932</c:v>
                </c:pt>
                <c:pt idx="8">
                  <c:v>14.422238</c:v>
                </c:pt>
                <c:pt idx="9">
                  <c:v>12.477264</c:v>
                </c:pt>
                <c:pt idx="10">
                  <c:v>11.036765</c:v>
                </c:pt>
                <c:pt idx="11">
                  <c:v>9.816947</c:v>
                </c:pt>
                <c:pt idx="12">
                  <c:v>9.399644</c:v>
                </c:pt>
                <c:pt idx="13">
                  <c:v>9.376682</c:v>
                </c:pt>
                <c:pt idx="14">
                  <c:v>9.137676</c:v>
                </c:pt>
                <c:pt idx="15">
                  <c:v>8.924999</c:v>
                </c:pt>
              </c:numCache>
            </c:numRef>
          </c:yVal>
          <c:smooth val="0"/>
        </c:ser>
        <c:ser>
          <c:idx val="2"/>
          <c:order val="1"/>
          <c:tx>
            <c:strRef>
              <c:f>まとめ!$B$8</c:f>
              <c:strCache>
                <c:ptCount val="1"/>
                <c:pt idx="0">
                  <c:v>8-8</c:v>
                </c:pt>
              </c:strCache>
            </c:strRef>
          </c:tx>
          <c:spPr>
            <a:ln w="25400" cap="rnd">
              <a:solidFill>
                <a:srgbClr val="FF0000"/>
              </a:solidFill>
              <a:round/>
            </a:ln>
            <a:effectLst/>
          </c:spPr>
          <c:marker>
            <c:symbol val="x"/>
            <c:size val="7"/>
            <c:spPr>
              <a:solidFill>
                <a:srgbClr val="FF0000"/>
              </a:solidFill>
              <a:ln w="9525">
                <a:solidFill>
                  <a:srgbClr val="FF0000"/>
                </a:solidFill>
              </a:ln>
              <a:effectLst/>
            </c:spPr>
          </c:marker>
          <c:xVal>
            <c:numRef>
              <c:f>まとめ!$C$5:$R$5</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まとめ!$C$8:$R$8</c:f>
              <c:numCache>
                <c:formatCode>General</c:formatCode>
                <c:ptCount val="16"/>
                <c:pt idx="0">
                  <c:v>73.25592799999998</c:v>
                </c:pt>
                <c:pt idx="1">
                  <c:v>37.139901</c:v>
                </c:pt>
                <c:pt idx="2">
                  <c:v>24.952081</c:v>
                </c:pt>
                <c:pt idx="3">
                  <c:v>19.675744</c:v>
                </c:pt>
                <c:pt idx="4">
                  <c:v>16.01538499999999</c:v>
                </c:pt>
                <c:pt idx="5">
                  <c:v>13.465204</c:v>
                </c:pt>
                <c:pt idx="6">
                  <c:v>11.669153</c:v>
                </c:pt>
                <c:pt idx="7">
                  <c:v>10.288473</c:v>
                </c:pt>
                <c:pt idx="8">
                  <c:v>10.216747</c:v>
                </c:pt>
                <c:pt idx="9">
                  <c:v>10.038242</c:v>
                </c:pt>
                <c:pt idx="10">
                  <c:v>9.891474</c:v>
                </c:pt>
                <c:pt idx="11">
                  <c:v>9.639228</c:v>
                </c:pt>
                <c:pt idx="12">
                  <c:v>9.506186</c:v>
                </c:pt>
                <c:pt idx="13">
                  <c:v>9.090470000000001</c:v>
                </c:pt>
                <c:pt idx="14">
                  <c:v>9.100964999999998</c:v>
                </c:pt>
                <c:pt idx="15">
                  <c:v>8.915853</c:v>
                </c:pt>
              </c:numCache>
            </c:numRef>
          </c:yVal>
          <c:smooth val="0"/>
        </c:ser>
        <c:dLbls>
          <c:showLegendKey val="0"/>
          <c:showVal val="0"/>
          <c:showCatName val="0"/>
          <c:showSerName val="0"/>
          <c:showPercent val="0"/>
          <c:showBubbleSize val="0"/>
        </c:dLbls>
        <c:axId val="-2090258648"/>
        <c:axId val="-2078143880"/>
        <c:extLst>
          <c:ext xmlns:c15="http://schemas.microsoft.com/office/drawing/2012/chart" uri="{02D57815-91ED-43cb-92C2-25804820EDAC}">
            <c15:filteredScatterSeries>
              <c15:ser>
                <c:idx val="1"/>
                <c:order val="1"/>
                <c:tx>
                  <c:strRef>
                    <c:extLst>
                      <c:ext uri="{02D57815-91ED-43cb-92C2-25804820EDAC}">
                        <c15:formulaRef>
                          <c15:sqref>まとめ!$B$7</c15:sqref>
                        </c15:formulaRef>
                      </c:ext>
                    </c:extLst>
                    <c:strCache>
                      <c:ptCount val="1"/>
                      <c:pt idx="0">
                        <c:v>A 7-9_-a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まとめ!$C$5:$R$5</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c:ext uri="{02D57815-91ED-43cb-92C2-25804820EDAC}">
                        <c15:formulaRef>
                          <c15:sqref>まとめ!$C$7:$R$7</c15:sqref>
                        </c15:formulaRef>
                      </c:ext>
                    </c:extLst>
                    <c:numCache>
                      <c:formatCode>General</c:formatCode>
                      <c:ptCount val="16"/>
                      <c:pt idx="0">
                        <c:v>73.286226999999997</c:v>
                      </c:pt>
                      <c:pt idx="1">
                        <c:v>37.363176000000003</c:v>
                      </c:pt>
                      <c:pt idx="2">
                        <c:v>25.300236999999999</c:v>
                      </c:pt>
                      <c:pt idx="3">
                        <c:v>19.600639000000001</c:v>
                      </c:pt>
                      <c:pt idx="4">
                        <c:v>16.063884000000002</c:v>
                      </c:pt>
                      <c:pt idx="5">
                        <c:v>13.700931000000001</c:v>
                      </c:pt>
                      <c:pt idx="6">
                        <c:v>11.970943</c:v>
                      </c:pt>
                      <c:pt idx="7">
                        <c:v>11.446106</c:v>
                      </c:pt>
                      <c:pt idx="8">
                        <c:v>10.126798000000001</c:v>
                      </c:pt>
                      <c:pt idx="9">
                        <c:v>10.206111999999999</c:v>
                      </c:pt>
                      <c:pt idx="10">
                        <c:v>9.8318759999999994</c:v>
                      </c:pt>
                      <c:pt idx="11">
                        <c:v>9.6121569999999998</c:v>
                      </c:pt>
                      <c:pt idx="12">
                        <c:v>9.4643630000000005</c:v>
                      </c:pt>
                      <c:pt idx="13">
                        <c:v>9.2090689999999995</c:v>
                      </c:pt>
                      <c:pt idx="14">
                        <c:v>9.1186670000000003</c:v>
                      </c:pt>
                      <c:pt idx="15">
                        <c:v>8.3135239999999992</c:v>
                      </c:pt>
                    </c:numCache>
                  </c:numRef>
                </c:yVal>
                <c:smooth val="0"/>
              </c15:ser>
            </c15:filteredScatterSeries>
          </c:ext>
        </c:extLst>
      </c:scatterChart>
      <c:valAx>
        <c:axId val="-2090258648"/>
        <c:scaling>
          <c:logBase val="2.0"/>
          <c:orientation val="minMax"/>
          <c:max val="16.0"/>
          <c:min val="1.0"/>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sz="1500" baseline="0"/>
                  <a:t>スレッド数</a:t>
                </a:r>
              </a:p>
            </c:rich>
          </c:tx>
          <c:layout>
            <c:manualLayout>
              <c:xMode val="edge"/>
              <c:yMode val="edge"/>
              <c:x val="0.444097872844067"/>
              <c:y val="0.812549295798724"/>
            </c:manualLayout>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78143880"/>
        <c:crosses val="autoZero"/>
        <c:crossBetween val="midCat"/>
      </c:valAx>
      <c:valAx>
        <c:axId val="-2078143880"/>
        <c:scaling>
          <c:logBase val="2.0"/>
          <c:orientation val="minMax"/>
          <c:min val="4.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sz="1500" baseline="0"/>
                  <a:t>時間 </a:t>
                </a:r>
                <a:r>
                  <a:rPr lang="en-US" sz="1500" baseline="0"/>
                  <a:t>[s]</a:t>
                </a:r>
                <a:endParaRPr lang="ja-JP" sz="1500" baseline="0"/>
              </a:p>
            </c:rich>
          </c:tx>
          <c:layout/>
          <c:overlay val="0"/>
          <c:spPr>
            <a:noFill/>
            <a:ln>
              <a:noFill/>
            </a:ln>
            <a:effectLst/>
          </c:spPr>
        </c:title>
        <c:numFmt formatCode="@"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90258648"/>
        <c:crosses val="autoZero"/>
        <c:crossBetween val="midCat"/>
      </c:valAx>
      <c:spPr>
        <a:noFill/>
        <a:ln>
          <a:solidFill>
            <a:schemeClr val="tx1"/>
          </a:solidFill>
        </a:ln>
        <a:effectLst/>
      </c:spPr>
    </c:plotArea>
    <c:legend>
      <c:legendPos val="b"/>
      <c:layout>
        <c:manualLayout>
          <c:xMode val="edge"/>
          <c:yMode val="edge"/>
          <c:x val="0.742368019714981"/>
          <c:y val="0.0713787956662075"/>
          <c:w val="0.194654381836362"/>
          <c:h val="0.204956568589786"/>
        </c:manualLayout>
      </c:layout>
      <c:overlay val="0"/>
      <c:spPr>
        <a:noFill/>
        <a:ln>
          <a:solidFill>
            <a:schemeClr val="tx1"/>
          </a:solid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sz="1300" baseline="0"/>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085919746291"/>
          <c:y val="0.0230170301308906"/>
          <c:w val="0.85964706573007"/>
          <c:h val="0.824809884457598"/>
        </c:manualLayout>
      </c:layout>
      <c:scatterChart>
        <c:scatterStyle val="lineMarker"/>
        <c:varyColors val="0"/>
        <c:ser>
          <c:idx val="0"/>
          <c:order val="0"/>
          <c:tx>
            <c:v>8-8（最適化）</c:v>
          </c:tx>
          <c:spPr>
            <a:ln w="25400">
              <a:solidFill>
                <a:schemeClr val="accent6"/>
              </a:solidFill>
            </a:ln>
          </c:spPr>
          <c:marker>
            <c:symbol val="triangle"/>
            <c:size val="7"/>
            <c:spPr>
              <a:solidFill>
                <a:schemeClr val="accent6"/>
              </a:solidFill>
              <a:ln>
                <a:solidFill>
                  <a:schemeClr val="accent6"/>
                </a:solidFill>
              </a:ln>
            </c:spPr>
          </c:marker>
          <c:xVal>
            <c:numRef>
              <c:f>'8-8 skip'!$C$3:$R$3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'8-8 skip'!$C$4:$R$4</c:f>
              <c:numCache>
                <c:formatCode>General</c:formatCode>
                <c:ptCount val="16"/>
                <c:pt idx="0">
                  <c:v>79.45845139999997</c:v>
                </c:pt>
                <c:pt idx="1">
                  <c:v>40.6775084</c:v>
                </c:pt>
                <c:pt idx="2">
                  <c:v>28.2902274</c:v>
                </c:pt>
                <c:pt idx="3">
                  <c:v>21.1012774</c:v>
                </c:pt>
                <c:pt idx="4">
                  <c:v>17.4941862</c:v>
                </c:pt>
                <c:pt idx="5">
                  <c:v>14.6483622</c:v>
                </c:pt>
                <c:pt idx="6">
                  <c:v>12.7444222</c:v>
                </c:pt>
                <c:pt idx="7">
                  <c:v>11.312389</c:v>
                </c:pt>
                <c:pt idx="8">
                  <c:v>10.2264532</c:v>
                </c:pt>
                <c:pt idx="9">
                  <c:v>9.163165600000001</c:v>
                </c:pt>
                <c:pt idx="10">
                  <c:v>8.425001400000001</c:v>
                </c:pt>
                <c:pt idx="11">
                  <c:v>7.713044999999998</c:v>
                </c:pt>
                <c:pt idx="12">
                  <c:v>7.199677599999998</c:v>
                </c:pt>
                <c:pt idx="13">
                  <c:v>6.6961214</c:v>
                </c:pt>
                <c:pt idx="14">
                  <c:v>6.3333584</c:v>
                </c:pt>
                <c:pt idx="15">
                  <c:v>5.838939999999998</c:v>
                </c:pt>
              </c:numCache>
            </c:numRef>
          </c:yVal>
          <c:smooth val="0"/>
        </c:ser>
        <c:ser>
          <c:idx val="7"/>
          <c:order val="1"/>
          <c:tx>
            <c:v>実環境</c:v>
          </c:tx>
          <c:spPr>
            <a:ln w="25400" cap="rnd">
              <a:solidFill>
                <a:schemeClr val="accent2"/>
              </a:solidFill>
              <a:round/>
            </a:ln>
            <a:effectLst/>
          </c:spPr>
          <c:marker>
            <c:symbol val="circle"/>
            <c:size val="7"/>
            <c:spPr>
              <a:solidFill>
                <a:schemeClr val="accent2"/>
              </a:solidFill>
              <a:ln w="9525">
                <a:solidFill>
                  <a:schemeClr val="accent2"/>
                </a:solidFill>
              </a:ln>
              <a:effectLst/>
            </c:spPr>
          </c:marker>
          <c:xVal>
            <c:numRef>
              <c:f>NVM_NA!$C$3:$R$3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NVM_NA!$C$4:$R$4</c:f>
              <c:numCache>
                <c:formatCode>General</c:formatCode>
                <c:ptCount val="16"/>
                <c:pt idx="0">
                  <c:v>64.18869579999998</c:v>
                </c:pt>
                <c:pt idx="1">
                  <c:v>32.9942508</c:v>
                </c:pt>
                <c:pt idx="2">
                  <c:v>21.82007775000001</c:v>
                </c:pt>
                <c:pt idx="3">
                  <c:v>17.6080026</c:v>
                </c:pt>
                <c:pt idx="4">
                  <c:v>14.7168384</c:v>
                </c:pt>
                <c:pt idx="5">
                  <c:v>12.3204806</c:v>
                </c:pt>
                <c:pt idx="6">
                  <c:v>11.4044708</c:v>
                </c:pt>
                <c:pt idx="7">
                  <c:v>10.8023924</c:v>
                </c:pt>
                <c:pt idx="8">
                  <c:v>9.355576600000004</c:v>
                </c:pt>
                <c:pt idx="9">
                  <c:v>8.774925199999998</c:v>
                </c:pt>
                <c:pt idx="10">
                  <c:v>8.051395399999998</c:v>
                </c:pt>
                <c:pt idx="11">
                  <c:v>7.2433532</c:v>
                </c:pt>
                <c:pt idx="12">
                  <c:v>7.0485</c:v>
                </c:pt>
                <c:pt idx="13">
                  <c:v>6.604001999999999</c:v>
                </c:pt>
                <c:pt idx="14">
                  <c:v>6.4089622</c:v>
                </c:pt>
                <c:pt idx="15">
                  <c:v>5.9610264</c:v>
                </c:pt>
              </c:numCache>
            </c:numRef>
          </c:yVal>
          <c:smooth val="0"/>
        </c:ser>
        <c:ser>
          <c:idx val="3"/>
          <c:order val="2"/>
          <c:tx>
            <c:v>理想</c:v>
          </c:tx>
          <c:spPr>
            <a:ln w="25400" cap="rnd">
              <a:solidFill>
                <a:schemeClr val="accent4"/>
              </a:solidFill>
              <a:prstDash val="dash"/>
              <a:round/>
            </a:ln>
            <a:effectLst/>
          </c:spPr>
          <c:marker>
            <c:symbol val="none"/>
          </c:marker>
          <c:xVal>
            <c:numRef>
              <c:f>'8-8'!$C$3:$R$3</c:f>
              <c:numCache>
                <c:formatCode>General</c:formatCode>
                <c:ptCount val="16"/>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numCache>
            </c:numRef>
          </c:xVal>
          <c:yVal>
            <c:numRef>
              <c:f>'8-8'!$C$9:$R$9</c:f>
              <c:numCache>
                <c:formatCode>General</c:formatCode>
                <c:ptCount val="16"/>
                <c:pt idx="0">
                  <c:v>79.73894050000001</c:v>
                </c:pt>
                <c:pt idx="1">
                  <c:v>39.86947025000001</c:v>
                </c:pt>
                <c:pt idx="2">
                  <c:v>26.57964683333333</c:v>
                </c:pt>
                <c:pt idx="3">
                  <c:v>19.93473512500001</c:v>
                </c:pt>
                <c:pt idx="4">
                  <c:v>15.9477881</c:v>
                </c:pt>
                <c:pt idx="5">
                  <c:v>13.28982341666667</c:v>
                </c:pt>
                <c:pt idx="6">
                  <c:v>11.39127721428572</c:v>
                </c:pt>
                <c:pt idx="7">
                  <c:v>9.967367562500001</c:v>
                </c:pt>
                <c:pt idx="8">
                  <c:v>8.85988227777778</c:v>
                </c:pt>
                <c:pt idx="9">
                  <c:v>7.973894050000001</c:v>
                </c:pt>
                <c:pt idx="10">
                  <c:v>7.248994590909091</c:v>
                </c:pt>
                <c:pt idx="11">
                  <c:v>6.644911708333335</c:v>
                </c:pt>
                <c:pt idx="12">
                  <c:v>6.133764653846155</c:v>
                </c:pt>
                <c:pt idx="13">
                  <c:v>5.695638607142857</c:v>
                </c:pt>
                <c:pt idx="14">
                  <c:v>5.315929366666666</c:v>
                </c:pt>
                <c:pt idx="15">
                  <c:v>4.983683781250002</c:v>
                </c:pt>
              </c:numCache>
            </c:numRef>
          </c:yVal>
          <c:smooth val="0"/>
          <c:extLst>
            <c:ext xmlns:c16="http://schemas.microsoft.com/office/drawing/2014/chart" uri="{C3380CC4-5D6E-409C-BE32-E72D297353CC}">
              <c16:uniqueId val="{00000005-FB0A-44AC-9A47-311098BDBC4E}"/>
            </c:ext>
          </c:extLst>
        </c:ser>
        <c:dLbls>
          <c:showLegendKey val="0"/>
          <c:showVal val="0"/>
          <c:showCatName val="0"/>
          <c:showSerName val="0"/>
          <c:showPercent val="0"/>
          <c:showBubbleSize val="0"/>
        </c:dLbls>
        <c:axId val="-2074431400"/>
        <c:axId val="-2074441256"/>
        <c:extLst>
          <c:ext xmlns:c15="http://schemas.microsoft.com/office/drawing/2012/chart" uri="{02D57815-91ED-43cb-92C2-25804820EDAC}">
            <c15:filteredScatterSeries>
              <c15:ser>
                <c:idx val="4"/>
                <c:order val="2"/>
                <c:tx>
                  <c:v>8-8</c:v>
                </c:tx>
                <c:spPr>
                  <a:ln w="25400" cap="rnd">
                    <a:solidFill>
                      <a:srgbClr val="FF0000"/>
                    </a:solidFill>
                    <a:round/>
                  </a:ln>
                  <a:effectLst/>
                </c:spPr>
                <c:marker>
                  <c:symbol val="star"/>
                  <c:size val="7"/>
                  <c:spPr>
                    <a:solidFill>
                      <a:srgbClr val="FF0000"/>
                    </a:solidFill>
                    <a:ln w="9525">
                      <a:solidFill>
                        <a:srgbClr val="FF0000"/>
                      </a:solidFill>
                    </a:ln>
                    <a:effectLst/>
                  </c:spPr>
                </c:marker>
                <c:xVal>
                  <c:numRef>
                    <c:extLst>
                      <c:ext uri="{02D57815-91ED-43cb-92C2-25804820EDAC}">
                        <c15:formulaRef>
                          <c15:sqref>'8-8'!$C$3:$R$3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c:ext uri="{02D57815-91ED-43cb-92C2-25804820EDAC}">
                        <c15:formulaRef>
                          <c15:sqref>'8-8'!$C$4:$R$4</c15:sqref>
                        </c15:formulaRef>
                      </c:ext>
                    </c:extLst>
                    <c:numCache>
                      <c:formatCode>General</c:formatCode>
                      <c:ptCount val="16"/>
                      <c:pt idx="0">
                        <c:v>79.738940500000012</c:v>
                      </c:pt>
                      <c:pt idx="1">
                        <c:v>40.845755200000006</c:v>
                      </c:pt>
                      <c:pt idx="2">
                        <c:v>28.087613799999996</c:v>
                      </c:pt>
                      <c:pt idx="3">
                        <c:v>21.231025799999998</c:v>
                      </c:pt>
                      <c:pt idx="4">
                        <c:v>17.420043400000004</c:v>
                      </c:pt>
                      <c:pt idx="5">
                        <c:v>14.886261200000002</c:v>
                      </c:pt>
                      <c:pt idx="6">
                        <c:v>12.936884000000001</c:v>
                      </c:pt>
                      <c:pt idx="7">
                        <c:v>11.595899999999999</c:v>
                      </c:pt>
                      <c:pt idx="8">
                        <c:v>11.333850199999999</c:v>
                      </c:pt>
                      <c:pt idx="9">
                        <c:v>10.9340864</c:v>
                      </c:pt>
                      <c:pt idx="10">
                        <c:v>10.6622661</c:v>
                      </c:pt>
                      <c:pt idx="11">
                        <c:v>10.420077500000001</c:v>
                      </c:pt>
                      <c:pt idx="12">
                        <c:v>10.117062900000001</c:v>
                      </c:pt>
                      <c:pt idx="13">
                        <c:v>9.9893606000000013</c:v>
                      </c:pt>
                      <c:pt idx="14">
                        <c:v>9.7582353000000008</c:v>
                      </c:pt>
                      <c:pt idx="15">
                        <c:v>9.5652135000000005</c:v>
                      </c:pt>
                    </c:numCache>
                  </c:numRef>
                </c:yVal>
                <c:smooth val="0"/>
                <c:extLst>
                  <c:ext xmlns:c16="http://schemas.microsoft.com/office/drawing/2014/chart" uri="{C3380CC4-5D6E-409C-BE32-E72D297353CC}">
                    <c16:uniqueId val="{00000004-FB0A-44AC-9A47-311098BDBC4E}"/>
                  </c:ext>
                </c:extLst>
              </c15:ser>
            </c15:filteredScatterSeries>
            <c15:filteredScatterSeries>
              <c15:ser>
                <c:idx val="1"/>
                <c:order val="4"/>
                <c:tx>
                  <c:v>理想（実）</c:v>
                </c:tx>
                <c:spPr>
                  <a:ln w="25400">
                    <a:solidFill>
                      <a:srgbClr val="FFC000"/>
                    </a:solidFill>
                    <a:prstDash val="dash"/>
                  </a:ln>
                </c:spPr>
                <c:marker>
                  <c:symbol val="none"/>
                </c:marker>
                <c:xVal>
                  <c:numRef>
                    <c:extLst xmlns:c15="http://schemas.microsoft.com/office/drawing/2012/chart">
                      <c:ext xmlns:c15="http://schemas.microsoft.com/office/drawing/2012/chart" uri="{02D57815-91ED-43cb-92C2-25804820EDAC}">
                        <c15:formulaRef>
                          <c15:sqref>NVM_NA!$C$3:$R$3</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xVal>
                <c:yVal>
                  <c:numRef>
                    <c:extLst xmlns:c15="http://schemas.microsoft.com/office/drawing/2012/chart">
                      <c:ext xmlns:c15="http://schemas.microsoft.com/office/drawing/2012/chart" uri="{02D57815-91ED-43cb-92C2-25804820EDAC}">
                        <c15:formulaRef>
                          <c15:sqref>NVM_NA!$C$9:$R$9</c15:sqref>
                        </c15:formulaRef>
                      </c:ext>
                    </c:extLst>
                    <c:numCache>
                      <c:formatCode>General</c:formatCode>
                      <c:ptCount val="16"/>
                      <c:pt idx="0">
                        <c:v>64.188695799999991</c:v>
                      </c:pt>
                      <c:pt idx="1">
                        <c:v>32.094347899999995</c:v>
                      </c:pt>
                      <c:pt idx="2">
                        <c:v>21.396231933333329</c:v>
                      </c:pt>
                      <c:pt idx="3">
                        <c:v>16.047173949999998</c:v>
                      </c:pt>
                      <c:pt idx="4">
                        <c:v>12.837739159999998</c:v>
                      </c:pt>
                      <c:pt idx="5">
                        <c:v>10.698115966666665</c:v>
                      </c:pt>
                      <c:pt idx="6">
                        <c:v>9.1698136857142849</c:v>
                      </c:pt>
                      <c:pt idx="7">
                        <c:v>8.0235869749999988</c:v>
                      </c:pt>
                      <c:pt idx="8">
                        <c:v>7.13207731111111</c:v>
                      </c:pt>
                      <c:pt idx="9">
                        <c:v>6.4188695799999991</c:v>
                      </c:pt>
                      <c:pt idx="10">
                        <c:v>5.8353359818181811</c:v>
                      </c:pt>
                      <c:pt idx="11">
                        <c:v>5.3490579833333323</c:v>
                      </c:pt>
                      <c:pt idx="12">
                        <c:v>4.9375919846153842</c:v>
                      </c:pt>
                      <c:pt idx="13">
                        <c:v>4.5849068428571425</c:v>
                      </c:pt>
                      <c:pt idx="14">
                        <c:v>4.2792463866666663</c:v>
                      </c:pt>
                      <c:pt idx="15">
                        <c:v>4.0117934874999994</c:v>
                      </c:pt>
                    </c:numCache>
                  </c:numRef>
                </c:yVal>
                <c:smooth val="0"/>
              </c15:ser>
            </c15:filteredScatterSeries>
          </c:ext>
        </c:extLst>
      </c:scatterChart>
      <c:valAx>
        <c:axId val="-2074431400"/>
        <c:scaling>
          <c:logBase val="2.0"/>
          <c:orientation val="minMax"/>
          <c:min val="1.0"/>
        </c:scaling>
        <c:delete val="0"/>
        <c:axPos val="b"/>
        <c:title>
          <c:tx>
            <c:rich>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aseline="0"/>
                  <a:t>スレッド数</a:t>
                </a:r>
              </a:p>
            </c:rich>
          </c:tx>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74441256"/>
        <c:crosses val="autoZero"/>
        <c:crossBetween val="midCat"/>
      </c:valAx>
      <c:valAx>
        <c:axId val="-2074441256"/>
        <c:scaling>
          <c:logBase val="2.0"/>
          <c:orientation val="minMax"/>
          <c:min val="4.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ja-JP" altLang="en-US" sz="1500" baseline="0"/>
                  <a:t>時間 </a:t>
                </a:r>
                <a:r>
                  <a:rPr lang="en-US" altLang="ja-JP" sz="1500" baseline="0"/>
                  <a:t>[s]</a:t>
                </a:r>
                <a:endParaRPr lang="ja-JP" altLang="en-US" sz="1500" baseline="0"/>
              </a:p>
            </c:rich>
          </c:tx>
          <c:layout/>
          <c:overlay val="0"/>
          <c:spPr>
            <a:noFill/>
            <a:ln>
              <a:noFill/>
            </a:ln>
            <a:effectLst/>
          </c:sp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ja-JP"/>
          </a:p>
        </c:txPr>
        <c:crossAx val="-2074431400"/>
        <c:crosses val="autoZero"/>
        <c:crossBetween val="midCat"/>
      </c:valAx>
      <c:spPr>
        <a:noFill/>
        <a:ln>
          <a:solidFill>
            <a:schemeClr val="tx1"/>
          </a:solidFill>
        </a:ln>
        <a:effectLst/>
      </c:spPr>
    </c:plotArea>
    <c:legend>
      <c:legendPos val="r"/>
      <c:legendEntry>
        <c:idx val="2"/>
        <c:delete val="1"/>
      </c:legendEntry>
      <c:layout>
        <c:manualLayout>
          <c:xMode val="edge"/>
          <c:yMode val="edge"/>
          <c:x val="0.749166128005979"/>
          <c:y val="0.0587787951886182"/>
          <c:w val="0.211769872791912"/>
          <c:h val="0.173922904545548"/>
        </c:manualLayout>
      </c:layout>
      <c:overlay val="0"/>
      <c:spPr>
        <a:noFill/>
        <a:ln>
          <a:solidFill>
            <a:schemeClr val="tx1"/>
          </a:solid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ja-JP"/>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ja-JP"/>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ja-JP"/>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0A848FEA-42E0-4884-8277-22B2AC09FFC3}" type="slidenum">
              <a:rPr lang="ja-JP" altLang="en-US"/>
              <a:pPr/>
              <a:t>‹#›</a:t>
            </a:fld>
            <a:endParaRPr lang="en-US" altLang="ja-JP"/>
          </a:p>
        </p:txBody>
      </p:sp>
    </p:spTree>
    <p:extLst>
      <p:ext uri="{BB962C8B-B14F-4D97-AF65-F5344CB8AC3E}">
        <p14:creationId xmlns:p14="http://schemas.microsoft.com/office/powerpoint/2010/main" val="33522633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7T04:47:34.988"/>
    </inkml:context>
    <inkml:brush xml:id="br0">
      <inkml:brushProperty name="width" value="0.06667" units="cm"/>
      <inkml:brushProperty name="height" value="0.06667" units="cm"/>
      <inkml:brushProperty name="color" value="#0070C0"/>
      <inkml:brushProperty name="fitToCurve" value="1"/>
    </inkml:brush>
  </inkml:definitions>
  <inkml:traceGroup>
    <inkml:annotationXML>
      <emma:emma xmlns:emma="http://www.w3.org/2003/04/emma" version="1.0">
        <emma:interpretation id="{5493623C-19CF-46F4-9BE8-FC2E0DD40A7A}" emma:medium="tactile" emma:mode="ink">
          <msink:context xmlns:msink="http://schemas.microsoft.com/ink/2010/main" type="inkDrawing" rotatedBoundingBox="8853,16240 15149,9654 18801,13145 12505,19731" hotPoints="16775,10740 15411,15840 10567,17940 11932,12840" semanticType="enclosure" shapeName="Ellipse"/>
        </emma:interpretation>
      </emma:emma>
    </inkml:annotationXML>
    <inkml:trace contextRef="#ctx0" brushRef="#br0">108 6505 22 0,'0'0'61'0,"0"0"9"16,0 0-5-16,0 0-31 0,-19 0-6 15,19 0 1-15,0 0-3 16,-4-21-1-16,-2 4-1 16,6 17-1-16,-6-31-1 15,8 12-2-15,-10-6 0 16,6 2-4-16,-3 0-2 15,3-4-4-15,-6 0-1 16,6-6-2-16,-6-3 1 0,7-3-10 16,-7 1 11-1,8-3-10-15,-6-1 11 0,8 0-9 16,-8-3 9 0,4 5-10-16,0-2 9 0,2 1-2 15,-2-1 2-15,2 2-4 16,-3-9 3-16,3 3-3 15,0 0 2-15,0 0-2 16,0-4 2-16,0 6-1 16,0-4 0-16,3 3-1 15,-3-1 1-15,2 2 9 16,-2 5-15-16,4 1 13 16,0-4-15-16,-2 1 8 15,2 3-9-15,-2 7 9 16,2-6-10-16,-1 1-1 15,1-3 5-15,2-1-5 16,0 9 6-16,0-9-1 0,3 3 2 16,-3 1-2-16,4-1 1 15,-5 1 0-15,-1-1 1 16,6 1-1-16,-4 3 1 16,3 2-1-16,-1-2 1 15,-2 1-1-15,0-1 1 16,3-2-2-16,1 3 2 15,-1-3-2-15,-1-2 1 0,-2-3-1 16,5 5 1 0,-3 1-1-16,2 1-1 15,-5 0 5-15,3 3-5 16,0 1 3-16,0-2-2 0,-3 4 2 16,3-4-2-16,-2-5 1 15,3-3 1-15,5-3-2 16,-3-4 1-16,-1 1-1 15,4-3 2-15,-1 6-2 16,-3-2 2-16,-1 7-2 16,-1 6 1-16,-2 3-1 15,1 6 1-15,-1 7-1 16,-2-2 1-16,6-1-1 16,-5 1 0-16,5-4 0 15,3-2 0-15,3-4 0 16,-3 4 1-16,5-4-2 15,-1 2 2-15,-2 2-2 0,-3 0 2 16,5 3-2-16,-5 3 1 16,-1-2 0-16,-11 19 0 15,23-27-1-15,-9 8 2 16,-1 3-2-16,3-1 1 16,-16 17 0-16,32-33 1 15,-16 18-1-15,-1-4 0 16,2-1 2-16,-1 3-4 15,3-2 4-15,-3 2-4 16,3-1 4-16,-4-3-4 16,2 0 4-16,8 0-4 15,-5 0 1-15,3-1 1 0,-2-3 0 16,0 2 0-16,4-2-1 16,0-2 1-16,0-1 0 15,0 3 0-15,2-6 0 16,-6 4 0-16,2 0 0 15,2-6 0-15,-2 6 0 16,2-5 0-16,-3 3 0 16,-1-4 0-16,6 4-1 15,-2 2 1-15,-2-2 0 16,2 6 0-16,0-4-1 16,-6 10 1-16,0-4-1 15,2 2 1-15,-3-1-1 16,1 5 1-16,0-4-1 0,4-2 1 15,-2-1 0-15,8-4 0 16,0 2-1-16,0-3 1 16,0-1-1-16,2 5 1 15,-2-2 0-15,-1-2 0 16,-1 5 3-16,0-3-3 16,-4 6 2-16,0 0-2 15,2 2 2-15,4-5-2 16,0-1 2-16,-2 2-2 15,6-2-1-15,-4-2 2 16,1 0-1-16,3-2 1 16,-4 2-2-16,2 0 1 15,-4-2 0-15,-2 0 1 0,4 2-1 16,1-2 0-16,-1 0-1 16,2-1 1-16,0-1 0 15,1 0 0-15,-1-2 0 16,2 2 0-16,-2 0 0 15,1 1-1-15,-1-1 1 16,-2 0-1-16,2 2 1 16,4 2 0-16,-3 0-1 15,1 0 1-15,2 2-1 16,3 0 1-16,1 0-1 16,-3 3 1-16,6-3-1 15,1 0 1-15,1-2-1 0,2 0 0 16,-2 0 4-16,3-2-3 15,-1 2 3 1,0 0-2-16,-6 0 5 16,5-2-3-16,-3 4 3 0,0 2-4 15,-3 2 0-15,-1 0 0 16,1 1 0-16,-3-1-1 16,3-2-2-16,-1 2 0 15,-3-1 1-15,1-1 0 16,1 0-2-16,5 0 2 15,-3 0-1-15,5 1 0 16,-4-1 0-16,1 0 0 16,1 2 0-16,0 0 0 0,-1 1 1 15,-3-1-1 1,1 2 1-16,-1-4 0 16,1 3-1-16,-3-3 1 15,1 2 0-15,1-4-1 0,-1 2 0 16,1 5 1-16,1 1-1 15,-1-1 1-15,-1 3-1 16,-3 0 0-16,-3 1 0 16,4 0 1-16,-1-3 0 15,-3 2 0-15,2-3-1 16,2 3 1-16,-1-1 0 16,1 3 0-16,-1-3 0 0,1 5-1 15,0-1 1 1,-1 2-1-16,1-1 1 15,1 3-1-15,-1-2 0 16,2 2 0-16,3 3 1 0,-5-5 0 16,3 2-1-16,1 0 1 15,-1-1 0-15,-1 1 0 16,-1-2 0-16,-1 2-1 16,-1-1 1-16,5 1-1 15,-1 0 0-15,1 0 1 16,-4 1-1-16,-3 1 1 15,-1 0-1-15,-2 2 1 16,0 0-1-16,-6 2 1 16,-8 0 0-16,8 0 0 15,-5 2-1-15,1 0 1 16,2 0-1-16,2-2 1 0,2 2 0 16,0 0 0-16,4 0 1 15,0 0-1-15,-2 0 0 16,2 1 0-16,-4 1 1 15,0 0-1-15,-2 0-1 16,2 2 1-16,-2-1-1 16,2 1 1-16,-2-2 0 15,2 4-1-15,-2-1 1 16,2 5 0-16,-2-4 1 16,-2 3-1-16,4 1 0 15,-5-3 0-15,1 1 1 16,0 2-1-16,-2 1 0 15,0 1 1-15,4-1-1 0,-3 2 0 16,1 3 0-16,-2-5 0 16,2 3 1-16,-2-3-2 15,3 4 0-15,-3 3 1 16,2 1 0-16,-2-2 0 16,0 4-1-16,1 0 1 15,-3 2 0-15,-2-4 0 16,3 2 2-16,-7-1-1 15,1-1 0-15,-4 2-1 16,-3-2 2-16,1-2 0 16,2 4-1-16,-1-3 0 15,1 3 0-15,0-4 0 16,-2 2 1-16,3 2-2 0,1-2 1 16,-2-2 0-16,-3 3 0 15,1-3 1-15,-4 2 2 16,4-6 0-16,-8 9-1 15,4-3 0-15,-2 2-2 16,2-2 2-16,-4 2-3 16,4 2 3-16,-2-2-5 15,0 0 2-15,0-2-2 16,0 2 3-16,-2-3 0 16,-2 1-1-16,2 2 1 15,0 0-1-15,0-2 1 16,-2 6-1-16,-1 0 1 0,-3 0-1 15,2 8 0-15,-4-5 1 16,5 3 0-16,-5-2-1 16,-3 5 0-16,3-7 0 15,0 0 1-15,5 2-1 16,-5-2 1-16,6-2-2 16,-4-2 2-16,1 0-2 15,-3-4 1-15,6 2 0 16,-1-2 1-16,-5 2-1 15,2 0 1-15,0-3-2 16,-1 3 2-16,1-2-1 16,-1 0 1-16,3-2-1 15,-8 2 1-15,3-1-1 0,-3-1 2 16,1-2-1-16,1 4 1 16,-1 2 0-16,-1 2-3 15,1-1 2 1,1-1-2-16,-1 2 3 0,3-2-4 15,-3-2 2-15,1-2-1 16,1-4 1-16,1 3 0 16,10-18 0-16,-17 31 0 15,17-31 0-15,-19 28 0 16,19-28 1-16,-12 24-1 16,12-24-1-16,-17 23 2 15,17-23-1-15,-14 25 0 0,14-25 0 16,-13 30 0-16,1-10 0 15,-1-3 0 1,3 4 0-16,1-4 0 16,-1 1-1-16,0 3 0 0,1-6 1 15,-1 6 1-15,0-1-2 16,1-1 1-16,-1 2 1 16,1 6-1-16,-3-2 1 15,-5 4 0-15,5 2-2 16,-1-8 2-16,1 6-2 15,-1-6 2-15,1 7-2 16,-3-6 2-16,1 1-2 16,-1 0 2-16,1 0-2 0,-1 0 2 15,0-2-2-15,3 2 3 16,1-2-3 0,-1 2 3-16,-1-2 0 0,3 4 0 15,0-2 1-15,1 2-5 16,-3-6 5-16,-1 2-4 15,1 2 4-15,3-2-6 16,-1 0 3-16,-2-2-1 16,5 1 0-16,-3-1 2 15,4 0-2-15,-3 0 1 16,1 0 0-16,4-4 0 16,-4 5-1-16,3-5 2 0,-1 4-1 15,-2-4 0 1,2 3 1-16,1-1-1 15,-3 0 0-15,4 0 1 16,-2 1-1-16,-3 3 1 0,5-2-2 16,-6 2 1-16,6 0 0 15,-3-2 0-15,-3 4 0 16,6-2 0-16,-2 0-1 16,3-1 1-16,-3 1 0 15,2-6 0-15,0 4-1 16,-2 0 1-16,1 2 0 15,1-2 1-15,-2 1-1 16,-2 1 1-16,1 0-2 16,-1 4 2-16,4-2-1 15,-7 6 2-15,5-5-3 16,-2 7-2-16,0-8 6 16,3 4-5-16,1-2 6 0,-2 2-6 15,0-6 5-15,2 0-6 16,0-2 6-16,-3 4-2 15,3 0-1-15,-2 4 1 16,-2-4-2-16,-1 2 1 16,1 2 0-16,2 4 0 15,-3-3 0-15,-1-1 0 16,1-2 0-16,3 0 0 16,-4 0 0-16,2-4 1 15,-1-2-2-15,-5 2 2 16,5 2-2-16,-1 2 1 15,1-2 0-15,-3 2 0 0,2-2-1 16,5 0 2-16,-5 0 0 16,6 2 1-16,-6-2-1 15,5 2 2-15,-5-4-2 16,6 2 2-16,-5-2-1 16,-3 2-1-16,6 0 0 15,-3 0 7-15,-1 0-8 16,2 0 8-16,-1-2-8 15,-1 1 7-15,2-1-8 16,1-2-2-16,-1-2 9 16,4 4-17-16,-3-6 16 15,-1 3-15-15,-2-1 15 16,-1 0-15-16,-3 0 15 0,5-1-5 16,-3-3-1-16,0 6 1 15,1 2-1-15,-3 0 1 16,5-1 0-16,-3 6 0 15,1 3-1-15,-3 4 2 16,5-1-2-16,-7 3 1 16,3-4 0-16,3-4 0 15,-5 5-1-15,3-7 0 16,-1-2 1-16,-1-6-1 16,3 4 0-16,-3-1 1 15,1-3-1-15,-3 4 0 16,1-8 1-16,-4 8 0 0,2-1 0 15,-5 6 0-15,3-8 0 16,-4 5 0-16,4-2-1 16,-6 0 1-16,6-2-1 15,-1 0 1-15,5 0-2 16,0 1 2-16,-1-5-1 16,3 8 1-16,-3-2-1 15,7 0 10-15,-3-2-10 16,-1 2 10-16,1-2-9 15,-3 3 8-15,1-1-10 16,3-6 10-16,-5 2-9 16,1-2 0-16,-4 5 0 15,-1 1 0-15,5-2 0 0,-2 2 2 16,-1-6-2-16,3 3 1 16,-2-5-1-16,1 6 3 15,1-2-2-15,15-19 0 16,-31 29-2-16,16-12 1 15,-8-1-1-15,3 5 1 16,1-4 11-16,0-5-13 16,0 7 10-16,0-5-6 15,3 1 8-15,-3-3-8 16,19-12 10-16,-29 17-10 16,14 0-3-16,-3-1 4 15,18-16-1-15,-34 21-3 0,34-21 4 16,-29 19-5-16,10-2 1 15,19-17 2 1,-33 25-1-16,33-25-1 16,-29 19 0-16,29-19 1 0,-33 33-1 15,33-33 4-15,-34 23-3 16,14-13 2-16,3-2-1 16,-2 7 2-16,-2-3-2 15,2-1 1-15,3-5-1 16,-3-2 1-16,4 3 0 15,15-7-1-15,-33 12-1 16,33-12 3-16,-27 10-2 16,27-10 1-16,-31 21-2 0,31-21-1 15,-31 15 2 1,31-15 1-16,-29 19 1 16,29-19-4-16,-28 12 2 15,28-12 0-15,-27 13 0 0,27-13 2 16,-25 10-2-16,25-10 1 15,-25 15-3-15,25-15 2 16,-33 8 1-16,33-8 1 16,-29 8-1-16,29-8-3 15,-31 17 1-15,31-17 1 16,0 0-1-16,-46 23 10 16,46-23-12-16,0 0 2 0,-52 23-2 15,31-19 2-15,2-2-2 16,19-2 1-1,0 0 7-15,0 0-17 16,-91 15 11-16,68-17 1 0,2 1 2 16,21 1-1-16,0 0-1 15,0 0-1-15,-85 17 3 16,85-17 6-16,0 0-8 16,0 0 2-16,-84 25 4 15,84-25 1-15,0 0 0 16,0 0-7-16,-77 6-1 15,77-6-7-15,0 0 13 16,0 0-5-16,-79 0-1 16,79 0 1-16,0 0 1 15,0 0 1-15,-89 2-9 16,89-2 15-16,0 0-12 16,0 0 10-16,-98 19-12 0,98-19 7 15,0 0-9-15,-80 27 5 16,80-27 3-16,0 0-7 15,0 0 12-15,-100 6-5 16,100-6 0-16,0 0-10 16,0 0 18-16,-75-22 2 15,75 22-3-15,0 0 4 16,0 0-17-16,0 0 5 16,-85-34 6-16,85 34-4 15,0 0-8-15,0 0 6 16,-81-8-6-16,81 8-2 15,0 0 14-15,0 0-6 0,-87-10-7 16,87 10 8-16,0 0 5 16,-55-9-12-16,55 9 6 15,0 0 0-15,-56-16 0 16,56 16-6-16,0 0 7 16,-46 2-1-16,46-2-7 15,-27-5 6-15,27 5 3 16,-23-4-1-16,23 4-5 15,-29-2 4-15,29 2 3 16,-29-12 0-16,29 12-1 16,-35-2 1-16,16-7-2 15,0 11 0-15,19-2 0 16,-39-2 1-16,18 0-1 0,21 2-1 16,-44 4 6-16,44-4-6 15,-40 9-1-15,18-11 3 16,5 2-1-16,17 0 1 15,-33 16 5-15,33-16-7 16,0 0-5-16,-44-2 12 16,44 2-6-16,-27 0 7 15,27 0-7-15,0 0-1 16,0 0 1-16,0 0 0 16,0 0 0-16,-67 0-6 15,67 0 6-15,-17-4-7 16,17 4 6-16,0 0 11 0,0 0-11 15,-43 4 0-15,43-4 3 16,-25 0-2-16,25 0 1 16,-21 4-2-16,21-4 2 15,0 0-14-15,0 0 15 16,-44 2-4-16,44-2 2 16,-19 0-1-16,19 0 1 15,0 0 9-15,0 0-2 16,0 0-8-16,0 0-8 15,0 0 20-15,-81 30-5 16,81-30-7-16,0 0 0 16,0 0-11-16,-58-7 11 15,58 7 4-15,0 0-4 0,0 0 1 16,0 0-7-16,0 0 17 16,0 0-10-16,0 0 11 15,-85-4-10-15,85 4-3 16,0 0 3-16,0 0-3 15,0 0 0-15,0 0 2 16,-76 7-3-16,76-7-7 16,0 0 9-16,0 0 2 15,0 0-2-15,0 0 2 16,-85 4 2-16,85-4-14 16,0 0 19-16,0 0-8 15,0 0-6-15,0 0 4 0,-77 0 3 16,77 0-11-16,0 0 17 15,0 0-7 1,0 0 0-16,0 0 1 16,0 0-3-16,-81 0 3 0,81 0 6 15,0 0 3-15,-27-19-12 16,27 19 2-16,0 0-5 16,-27-8 12-16,27 8-7 15,-17-5 9-15,17 5-15 16,-19-14-2-16,19 14 3 15,-20-4 6-15,20 4 0 16,-21-11-9-16,21 11 10 16,-21-23-10-16,21 23 7 0,-23-14 1 15,23 14 1 1,-19-7-1-16,19 7-1 16,-21-10 0-16,21 10 1 15,-23-14 0-15,23 14 0 0,-25-9 0 16,25 9 0-16,-29-21 0 15,15 13 1-15,-5-4-1 16,0 1-1-16,3-1 0 16,16 12 2-16,-28-17 0 15,28 17-1-15,-29-27-1 16,29 27 1-16,-22-11 0 16,22 11 1-16,-19-14-1 0,19 14 1 15,-19-23-3-15,19 23 0 16,-17-8 3-1,17 8-2-15,-16-25 1 16,16 25 1-16,-11-17-3 0,11 17 4 16,0 0 0-16,-14-23-1 15,14 23-1-15,-13-23 1 16,13 23-2-16,-10-25 1 16,10 25 2-16,-6-29-3 15,6 29 1-15,-11-27 0 16,11 27 0-16,-10-25 0 15,10 25 0-15,-9-21 0 16,9 21-2-16,0 0 2 16,0 0-1-16,-18-19-10 15,18 19 10-15,0 0-9 16,-5-20 11-16,5 20-12 16,-4-21 11-16,4 21-11 0,0 0 11 15,-4-29 1-15,4 29-1 16,-2-23 0-16,2 23-1 15,0 0 1-15,0-17 0 16,0 17 0-16,0-21-1 16,0 21 1-16,0 0-1 15,0-18 2-15,0 18-1 16,0 0 0-16,2-21 0 16,-2 21 1-16,-2-19-2 15,2 19 1-15,0 0 0 16,-4-21 0-16,4 21-1 15,0 0 1-15,0-15-1 0,0 15 1 16,0 0 0-16,0 0 0 16,0 0 0-16,0 0-1 15,0 0-2-15,0 0-1 16,0 0-5-16,0 0-7 16,0 0-14-16,0 0-28 15,0 0-65-15,19-4 2 16,-19 4-7-16,20-33 4 15</inkml:trace>
  </inkml:traceGroup>
</inkml:ink>
</file>

<file path=ppt/ink/ink2.xml><?xml version="1.0" encoding="utf-8"?>
<inkml:ink xmlns:inkml="http://www.w3.org/2003/InkML">
  <inkml:definitions>
    <inkml:context xml:id="ctx0">
      <inkml:inkSource xml:id="inkSrc0">
        <inkml:traceFormat>
          <inkml:channel name="X" type="integer" max="23472" units="cm"/>
          <inkml:channel name="Y" type="integer" max="13203" units="cm"/>
          <inkml:channel name="F" type="integer" max="1023" units="dev"/>
          <inkml:channel name="T" type="integer" max="2.14748E9" units="dev"/>
        </inkml:traceFormat>
        <inkml:channelProperties>
          <inkml:channelProperty channel="X" name="resolution" value="1000.08521" units="1/cm"/>
          <inkml:channelProperty channel="Y" name="resolution" value="1000.22729" units="1/cm"/>
          <inkml:channelProperty channel="F" name="resolution" value="0" units="1/dev"/>
          <inkml:channelProperty channel="T" name="resolution" value="1" units="1/dev"/>
        </inkml:channelProperties>
      </inkml:inkSource>
      <inkml:timestamp xml:id="ts0" timeString="2015-02-17T04:47:40.94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17E4A37-57DE-4C41-9056-956E96585697}" emma:medium="tactile" emma:mode="ink">
          <msink:context xmlns:msink="http://schemas.microsoft.com/ink/2010/main" type="inkDrawing" rotatedBoundingBox="15298,16271 17595,12415 20960,14419 18663,18276" hotPoints="20157,15228 18056,17329 15955,15228 18056,13127" semanticType="enclosure" shapeName="Circle"/>
        </emma:interpretation>
      </emma:emma>
    </inkml:annotationXML>
    <inkml:trace contextRef="#ctx0" brushRef="#br0">1719-4 131 0,'0'0'74'16,"0"0"-3"-16,0 0 1 15,5-18-51-15,-5 18-2 16,0 0 1-16,0 0-8 16,0 0-1-16,-9 20 3 15,9-20 0-15,0 0 1 16,-19 11 0-16,19-11 1 16,-16 14-1-16,16-14-1 15,-33 23-3-15,14-8-1 0,-4-1-4 16,2 1 0-16,-4 4 0 15,2-1-3 1,-2 1 2-16,2 0-3 16,0-2 3-16,0 1-4 0,3-3 5 15,3 2-5-15,17-17 2 16,-37 31-1-16,37-31 0 16,-26 31 0-16,26-31 0 15,-29 31 0-15,11-10 0 16,-1-2 0-16,0 0 0 15,-4 1-1-15,-2 1 1 16,2 4 0-16,-4-2-1 16,2 2 1-16,0 0-1 15,0 0 1-15,4 0 0 16,-2-2 0-16,1 0 0 16,1-4 0-16,6 4 0 0,-4 1 0 15,1-3-1-15,3-2 1 16,-1 2-1-16,3 0 1 15,-2 2 0-15,-1 0 0 16,-1-1-1-16,2 3 2 16,-3 0-2-16,-1-2 1 15,-2 2-2-15,2-2 0 16,-3 2 0-16,1 2 1 16,0-2-3-16,0 2 3 15,0 0-2-15,3 1 2 16,-1-1-1-16,0 0 1 15,0 8 3-15,-6-2-5 16,5-3 5-16,-5 5-5 0,2 0 4 16,2-1-4-16,-2-1 4 15,2 2-4-15,4 1 1 16,-3-3 1-16,1 0 0 16,4-1 0-16,3 5-1 15,-5-4 0-15,5-1 0 16,-1 1 0-16,-4 0 0 15,3 1 1-15,1 3-2 16,-3-4 2-16,3 3-1 16,-1 1 0-16,3-1 0 15,1-1 1-15,-3-1-2 16,3 1 1-16,0 0 0 0,1-3 0 16,-1 3-1-16,1-2 4 15,-1-4-3-15,4 0 2 16,-1-1 0-16,1-1-4 15,0-4 5-15,2 4-5 16,-2-2 4-16,6-2-6 16,-5 0 7-16,1-1-7 15,0-1 5-15,-2-2-1 16,2 2 0-16,-1-2 0 16,5 3 1-16,-10 1-2 15,10 2 1-15,-6 2 0 16,2 0-1-16,-1 0 2 15,1-2-2-15,0 1 1 0,2 1 0 16,-2 0 1-16,0 2-1 16,2 0 0-16,-2 4 2 15,4 1-1-15,-3 7 0 16,1-3 2-16,0 3-3 16,0-3 1-16,0-1 0 15,4-8 0-15,-4-1-1 16,6 3 0-16,-4-2 0 15,0-2 9-15,6 0-9 16,-3 0 10-16,1 0-9 16,-2 9-1-16,2-1 5 15,4 1-4-15,-4 1 6 0,3 5-14 16,1-1 14-16,3 3-16 16,1-2 16-16,-2 1-5 15,3-1 0-15,1-2 2 16,-1 1-2-16,0-5 1 15,3 5-1-15,-1-3 2 16,3-1-1-16,-3-1 1 16,2-5-2-16,3-4-1 15,-3 2 1-15,2-2 1 16,-2-4-1-16,5 0 1 16,1-2-1-16,-4 4 2 15,0-6-1-15,4 4 2 16,-4-3-3-16,6 1 1 0,-1-2-1 15,2 0 1-15,-2 3-1 16,4 1 10-16,-1 0-9 16,2-4 9-1,0 0-11-15,-2-3 11 0,2-3-10 16,0 1 10-16,5-9-11 16,-1-1 2-16,-4-4-4 15,0 0 1-15,5-2 0 16,-11 2 1-16,6 0-1 15,-9 0 1-15,5-4-2 16,-2 1 0-16,-2 1 2 16,2-4-1-16,0-2 0 0,8 4 1 15,3-7 0-15,5-5-12 16,3 3 13 0,2 1-12-16,1-1 11 15,-3 3-9-15,-2 1 9 0,-3-1-11 16,-4 6 10-16,-3 0 0 15,1 0 1-15,-2-1-2 16,2 1 1-16,4-2-1 16,-3-2-1-16,12-3 3 15,-5-1-2-15,-1 7 3 16,1-7-3-16,-1 4 3 16,-1 1-3-16,-4 3 3 15,-8-2-1-15,2 0-1 0,-1 2 0 16,3-5 0-1,0 1 2-15,2-2-2 16,-2 1 1-16,2-3-1 16,-1 5 0-16,-1 1 1 0,-4-6 0 15,0 6 1-15,-2 3-3 16,2-3 2-16,-2-2 1 16,6-1-2-16,-2 1 2 15,0 0-2-15,6 0 1 16,-2 3 0-16,-2-3-1 15,-1 0 1-15,1 1 0 16,-4 3-1-16,-2 0-1 0,0 0 2 16,-3-4 0-1,1 3-2-15,2-3 2 16,-4 0-1-16,2 4-1 16,2-3 1-16,0-1 0 0,-1 0 0 15,-1 4 0-15,0-1 1 16,-2-3-1-16,2 0-1 15,-3 2 1-15,-1-1 0 16,2-1 0-16,0-2 0 16,1 1 0-16,1 3-1 15,-2-2 0-15,-5 1 2 16,5-1 0-16,0 2-1 16,0-1-1-16,-3 1 1 15,3 0 0-15,0 0 1 16,6-5-1-16,-6 3 1 15,6-4-1-15,-2 1 0 16,-3 3 1-16,5-3-2 0,-4-3 1 16,-2 3 0-16,-19 11 1 15,33-29-2-15,-33 29 1 16,33-27 0-16,-18 8 0 16,4-3 1-16,0 3-1 15,1-4 0-15,-1 4-1 16,2 0 0-16,2 3 2 15,0-1-1-15,-5 2 0 16,1 1 1-16,0 1-1 16,2-5 0-16,-4 3 0 15,-1 0 1-15,-16 15-1 16,35-29 0-16,-35 29-1 0,28-29 0 16,-28 29-1-16,29-27 9 15,-29 27-8-15,29-27 7 16,-15 8-7-16,1 3 5 15,2-5-4-15,-1-2 4 16,3 2-3-16,2-4-5 16,-4 2 4-16,3 2-3 15,-5 3 4-15,4-5-1 16,-19 23 1-16,29-34-1 16,-19 18 0-16,5-3-1 15,-5 2 1-15,3-6 0 16,-1 1 0-16,-3 3-1 15,7-4 2-15,-5 2-2 0,1 2 1 16,-3-2 1-16,-1 1-1 16,2-1-1-16,-1 2 2 15,-9 19-1 1,14-37 0-16,-10 18 0 0,0 0 0 16,3-8 0-16,-3 6 0 15,0-6 0-15,-4 4 0 16,6-4 0-16,-2 2 0 15,1-2 0-15,-1 4 0 16,-4-2 0-16,6 2 1 16,-6 0-1-16,0 1 0 15,4-1-1-15,-4 0 2 0,0 2-1 16,0 0 0-16,0-2 0 16,0 0-3-16,0 2 5 15,2 1-5-15,-8 1 5 16,6 0-6-16,-6-2 7 15,6 0-7-15,-4-1 2 16,-1 1 3-16,1-2-5 16,-2-2 5-16,2 2-4 15,-2 0 3-15,1-2-3 16,-5 0 3-16,6 0 1 16,-2 0-1-16,-3 0 0 15,3 0 1-15,-2 4-2 16,-1-2 2-16,-1 0-1 0,0 1 1 15,1 3-1-15,-1-4 0 16,2 2 0-16,1-2-1 16,-1 0 1-1,0 0 0-15,-1 2 0 0,-1-1 0 16,6 1 0-16,-7 2 1 16,3 0-1-16,-4 1 1 15,-1 3 1-15,13 15-2 16,-19-31 1-16,5 16 0 15,3-4 0-15,-1-3-2 16,1 1 2-16,1-2-1 16,-1 0-1-16,-1 0 1 0,-2 0 0 15,1-2 0-15,1 2 0 16,1 2 0 0,-4 1 0-16,-1 1-3 15,-1 4 2-15,1-2-3 0,1-1 4 16,-4 3-4-16,0-1 3 15,-1-1-3-15,3 4 3 16,-2-3 1-16,1 1 0 16,3-2 0-16,-2-3 0 15,-2 9 1-15,3-8 0 16,-3 3 0-16,0-1-2 16,-1-2 2-16,1 3-1 15,0 1 0-15,-2-1 0 16,3-1 0-16,-1 2-1 15,2-1 2-15,2 1-1 16,15 15-1-16,-31-29 1 16,31 29 0-16,-31-27 0 0,14 16-1 15,1-3 1-15,-1 3-1 16,0-3 1-16,-1 1 1 16,-1 1-1-16,4-5-1 15,-5 1 1-15,3 1 1 16,0 0-1-16,-2-3 1 15,1 1-1-15,-3 0 0 16,4-6 1-16,-4 5-1 0,-1 1 0 16,-3-2 1-1,0 3 0-15,0-1-1 16,2 2 0-16,-2 5 1 16,0-2-1-16,2 3 0 0,0-3 1 15,2 5-1-15,6-1-1 16,-3 0 2-16,3-1-1 15,15 9 0-15,-29-18 0 16,29 18 0-16,-27-17 0 16,27 17 0-16,-17-19 1 15,17 19-1-15,-23-21 0 16,23 21-1-16,-25-22 1 16,25 22 0-16,-25-21 0 15,25 21 0-15,-25-15 0 16,25 15-1-16,-27-19 2 15,27 19-1-15,-25-22 1 16,25 22-2-16,-23-15 1 0,23 15 0 16,-29-19-1-16,29 19 1 15,-29-19 0-15,29 19 0 16,-29-18-1-16,29 18 2 16,-25-13-1-16,25 13-1 15,-21-16 3-15,21 16-2 16,-23-13 1-16,23 13-4 15,-21-13 4-15,21 13-4 16,-23-16 5-16,23 16-5 16,-25-11 2-16,25 11-2 15,-23-10 3-15,23 10 0 16,-29-12-1-16,29 12 1 0,-25-11-1 16,25 11 1-16,-29-8 0 15,29 8 0-15,-25-8-2 16,25 8 2-16,-23-5-1 15,23 5 1-15,-21-6 0 16,21 6 0-16,-25-6 0 16,25 6 0-16,-20-4 0 15,20 4 1-15,-19-4-1 16,19 4 0-16,-19-3-1 16,19 3 1-16,0 0 0 15,-19-4 0-15,19 4-1 16,0 0 1-16,-18-12 0 15,18 12 0-15,0 0 0 0,0 0 0 16,-21-11 0-16,21 11 0 16,0 0 1-16,-19-4-2 15,19 4 2 1,0 0-2-16,-16-8 1 0,16 8 0 16,0 0 1-16,0 0-2 15,-19-8 1-15,19 8 0 16,0 0-1-16,0 0 1 15,0 0 0-15,-17 0 0 16,17 0-1-16,0 0 1 16,0 0 0-16,-21 0 0 15,21 0 0-15,0 0 0 0,0 0-1 16,0 0 1-16,-18 0 1 16,18 0-1-16,0 0 0 15,0 0 0-15,0 0 0 16,0 0 1-16,0 0-1 15,-17 0 0-15,17 0 0 16,0 0 0-16,0 0 1 16,0 0-1-16,-19 0 1 15,19 0-2-15,0 0 2 16,0 0 0-16,0 0-1 16,0 0 0-16,0 0 0 15,-16-7 0-15,16 7 0 16,0 0 0-16,0 0 0 0,0 0-2 15,0 0 2-15,0 0-1 16,0 0 1-16,0 0 0 16,0 0 0-16,-17 6 0 15,17-6-1-15,0 0 2 16,0 0-1-16,0 0 0 16,0 0 0-16,0 0 0 15,0 0 0-15,0 0 0 16,-17 1 1-16,17-1-1 15,0 0 0-15,0 0 0 16,0 0 0-16,0 0 0 16,0 0-1-16,0 0 1 0,0 0 0 15,0 0-1-15,-19 4 0 16,19-4 1 0,0 0 0-16,0 0-1 15,0 0 2-15,0 0-2 0,0 0 1 16,-18 10-2-16,18-10-1 15,0 0-3-15,0 0-4 16,0 0-8-16,0 0-12 16,-9 25-34-16,9-25-56 15,-8 25-2-15,8-25-5 16,-8 23-2-16</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ja-JP"/>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ja-JP"/>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ja-JP"/>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38BA52A-0641-4AE0-988D-DE8D864D37BE}" type="slidenum">
              <a:rPr lang="ja-JP" altLang="en-US"/>
              <a:pPr/>
              <a:t>‹#›</a:t>
            </a:fld>
            <a:endParaRPr lang="en-US" altLang="ja-JP"/>
          </a:p>
        </p:txBody>
      </p:sp>
    </p:spTree>
    <p:extLst>
      <p:ext uri="{BB962C8B-B14F-4D97-AF65-F5344CB8AC3E}">
        <p14:creationId xmlns:p14="http://schemas.microsoft.com/office/powerpoint/2010/main" val="40964491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59E54-C6F3-4AFA-BC32-A96F3C45009C}" type="slidenum">
              <a:rPr lang="ja-JP" altLang="en-US"/>
              <a:pPr/>
              <a:t>1</a:t>
            </a:fld>
            <a:endParaRPr lang="en-US" altLang="ja-JP"/>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3243741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kumimoji="1" lang="ja-JP" altLang="en-US" dirty="0" smtClean="0"/>
              <a:t>では、実際にはどのように</a:t>
            </a:r>
            <a:r>
              <a:rPr kumimoji="1" lang="en-US" altLang="ja-JP" dirty="0" smtClean="0"/>
              <a:t>CPU</a:t>
            </a:r>
            <a:r>
              <a:rPr kumimoji="1" lang="ja-JP" altLang="en-US" dirty="0" smtClean="0"/>
              <a:t>を使用しているのか、</a:t>
            </a:r>
            <a:r>
              <a:rPr kumimoji="1" lang="en-US" altLang="ja-JP" dirty="0" smtClean="0"/>
              <a:t>8-8</a:t>
            </a:r>
            <a:r>
              <a:rPr kumimoji="1" lang="ja-JP" altLang="en-US" dirty="0" err="1" smtClean="0"/>
              <a:t>と</a:t>
            </a:r>
            <a:r>
              <a:rPr kumimoji="1" lang="en-US" altLang="ja-JP" dirty="0" smtClean="0"/>
              <a:t>0-16</a:t>
            </a:r>
            <a:r>
              <a:rPr kumimoji="1" lang="ja-JP" altLang="en-US" dirty="0" smtClean="0"/>
              <a:t>のそれぞれの場合において説明します⇒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10</a:t>
            </a:fld>
            <a:endParaRPr lang="en-US" altLang="ja-JP"/>
          </a:p>
        </p:txBody>
      </p:sp>
    </p:spTree>
    <p:extLst>
      <p:ext uri="{BB962C8B-B14F-4D97-AF65-F5344CB8AC3E}">
        <p14:creationId xmlns:p14="http://schemas.microsoft.com/office/powerpoint/2010/main" val="380275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8-8</a:t>
            </a:r>
            <a:r>
              <a:rPr kumimoji="1" lang="ja-JP" altLang="en-US" dirty="0" smtClean="0"/>
              <a:t>では各プロセッサの前半の</a:t>
            </a:r>
            <a:r>
              <a:rPr kumimoji="1" lang="en-US" altLang="ja-JP" dirty="0" smtClean="0"/>
              <a:t>8</a:t>
            </a:r>
            <a:r>
              <a:rPr kumimoji="1" lang="ja-JP" altLang="en-US" dirty="0" smtClean="0"/>
              <a:t>コアを割り当てています。</a:t>
            </a:r>
            <a:r>
              <a:rPr kumimoji="1" lang="en-US" altLang="ja-JP" dirty="0" smtClean="0"/>
              <a:t>CPU</a:t>
            </a:r>
            <a:r>
              <a:rPr kumimoji="1" lang="ja-JP" altLang="en-US" dirty="0" smtClean="0"/>
              <a:t>使用状況は　*　このように→</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11</a:t>
            </a:fld>
            <a:endParaRPr lang="en-US" altLang="ja-JP"/>
          </a:p>
        </p:txBody>
      </p:sp>
    </p:spTree>
    <p:extLst>
      <p:ext uri="{BB962C8B-B14F-4D97-AF65-F5344CB8AC3E}">
        <p14:creationId xmlns:p14="http://schemas.microsoft.com/office/powerpoint/2010/main" val="80950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a:t>
            </a:r>
            <a:r>
              <a:rPr kumimoji="1" lang="en-US" altLang="ja-JP" dirty="0" smtClean="0"/>
              <a:t>0-16</a:t>
            </a:r>
            <a:r>
              <a:rPr kumimoji="1" lang="ja-JP" altLang="en-US" dirty="0" smtClean="0"/>
              <a:t>では　*　プロセッサ</a:t>
            </a:r>
            <a:r>
              <a:rPr kumimoji="1" lang="en-US" altLang="ja-JP" dirty="0" smtClean="0"/>
              <a:t>2</a:t>
            </a:r>
            <a:r>
              <a:rPr kumimoji="1" lang="ja-JP" altLang="en-US" dirty="0" smtClean="0"/>
              <a:t>のみを割り当てています。</a:t>
            </a:r>
            <a:r>
              <a:rPr kumimoji="1" lang="en-US" altLang="ja-JP" dirty="0" smtClean="0"/>
              <a:t>CPU</a:t>
            </a:r>
            <a:r>
              <a:rPr kumimoji="1" lang="ja-JP" altLang="en-US" dirty="0" smtClean="0"/>
              <a:t>の使用状況は　*　このように４スレッドまでは競合していませんが→　*　</a:t>
            </a:r>
            <a:endParaRPr kumimoji="1" lang="en-US" altLang="ja-JP" dirty="0" smtClean="0"/>
          </a:p>
          <a:p>
            <a:r>
              <a:rPr kumimoji="1" lang="ja-JP" altLang="en-US" dirty="0" smtClean="0"/>
              <a:t>性能が向上しにくくなり→</a:t>
            </a:r>
            <a:endParaRPr kumimoji="1" lang="en-US" altLang="ja-JP" dirty="0" smtClean="0"/>
          </a:p>
          <a:p>
            <a:endParaRPr kumimoji="1" lang="en-US" altLang="ja-JP" dirty="0" smtClean="0"/>
          </a:p>
          <a:p>
            <a:r>
              <a:rPr kumimoji="1" lang="ja-JP" altLang="en-US" dirty="0" smtClean="0"/>
              <a:t>このように</a:t>
            </a:r>
            <a:r>
              <a:rPr kumimoji="1" lang="en-US" altLang="ja-JP" dirty="0" smtClean="0"/>
              <a:t>CPU</a:t>
            </a:r>
            <a:r>
              <a:rPr kumimoji="1" lang="ja-JP" altLang="en-US" dirty="0" smtClean="0"/>
              <a:t>コアの使い方になっているのは⇒</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12</a:t>
            </a:fld>
            <a:endParaRPr lang="en-US" altLang="ja-JP"/>
          </a:p>
        </p:txBody>
      </p:sp>
    </p:spTree>
    <p:extLst>
      <p:ext uri="{BB962C8B-B14F-4D97-AF65-F5344CB8AC3E}">
        <p14:creationId xmlns:p14="http://schemas.microsoft.com/office/powerpoint/2010/main" val="2155449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OS</a:t>
            </a:r>
            <a:r>
              <a:rPr kumimoji="1" lang="ja-JP" altLang="en-US" dirty="0" smtClean="0"/>
              <a:t>と</a:t>
            </a:r>
            <a:r>
              <a:rPr kumimoji="1" lang="en-US" altLang="ja-JP" dirty="0" err="1" smtClean="0"/>
              <a:t>Xen</a:t>
            </a:r>
            <a:r>
              <a:rPr kumimoji="1" lang="ja-JP" altLang="en-US" dirty="0" smtClean="0"/>
              <a:t>のどちら→</a:t>
            </a:r>
            <a:endParaRPr kumimoji="1" lang="en-US" altLang="ja-JP" dirty="0" smtClean="0"/>
          </a:p>
          <a:p>
            <a:r>
              <a:rPr kumimoji="1" lang="ja-JP" altLang="en-US" dirty="0" smtClean="0"/>
              <a:t>スレッドと仮想</a:t>
            </a:r>
            <a:r>
              <a:rPr kumimoji="1" lang="en-US" altLang="ja-JP" dirty="0" smtClean="0"/>
              <a:t>CPU</a:t>
            </a:r>
            <a:r>
              <a:rPr kumimoji="1" lang="ja-JP" altLang="en-US" dirty="0" smtClean="0"/>
              <a:t>を固定することにより→</a:t>
            </a:r>
            <a:endParaRPr kumimoji="1" lang="en-US" altLang="ja-JP" dirty="0" smtClean="0"/>
          </a:p>
          <a:p>
            <a:r>
              <a:rPr kumimoji="1" lang="ja-JP" altLang="en-US" dirty="0" smtClean="0"/>
              <a:t>仮想</a:t>
            </a:r>
            <a:r>
              <a:rPr kumimoji="1" lang="en-US" altLang="ja-JP" dirty="0" smtClean="0"/>
              <a:t>CPU</a:t>
            </a:r>
            <a:r>
              <a:rPr kumimoji="1" lang="ja-JP" altLang="en-US" dirty="0" smtClean="0"/>
              <a:t>と物理</a:t>
            </a:r>
            <a:r>
              <a:rPr kumimoji="1" lang="en-US" altLang="ja-JP" dirty="0" smtClean="0"/>
              <a:t>CPU</a:t>
            </a:r>
            <a:r>
              <a:rPr kumimoji="1" lang="ja-JP" altLang="en-US" dirty="0" smtClean="0"/>
              <a:t>を１対１で割り当てることにより→</a:t>
            </a:r>
            <a:endParaRPr kumimoji="1" lang="en-US" altLang="ja-JP" dirty="0" smtClean="0"/>
          </a:p>
          <a:p>
            <a:endParaRPr kumimoji="1" lang="en-US" altLang="ja-JP" dirty="0" smtClean="0"/>
          </a:p>
          <a:p>
            <a:r>
              <a:rPr kumimoji="1" lang="ja-JP" altLang="en-US" dirty="0" smtClean="0"/>
              <a:t>そこで、</a:t>
            </a:r>
            <a:r>
              <a:rPr kumimoji="1" lang="en-US" altLang="ja-JP" dirty="0" err="1" smtClean="0"/>
              <a:t>Xen</a:t>
            </a:r>
            <a:r>
              <a:rPr kumimoji="1" lang="ja-JP" altLang="en-US" dirty="0" smtClean="0"/>
              <a:t>のスケジューラの問題を分析しました。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13</a:t>
            </a:fld>
            <a:endParaRPr lang="en-US" altLang="ja-JP"/>
          </a:p>
        </p:txBody>
      </p:sp>
    </p:spTree>
    <p:extLst>
      <p:ext uri="{BB962C8B-B14F-4D97-AF65-F5344CB8AC3E}">
        <p14:creationId xmlns:p14="http://schemas.microsoft.com/office/powerpoint/2010/main" val="425024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モジュール内で競合すると性能が落ちるため⇒</a:t>
            </a:r>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14</a:t>
            </a:fld>
            <a:endParaRPr lang="en-US" altLang="ja-JP"/>
          </a:p>
        </p:txBody>
      </p:sp>
    </p:spTree>
    <p:extLst>
      <p:ext uri="{BB962C8B-B14F-4D97-AF65-F5344CB8AC3E}">
        <p14:creationId xmlns:p14="http://schemas.microsoft.com/office/powerpoint/2010/main" val="70515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ja-JP" altLang="en-US" dirty="0" err="1" smtClean="0"/>
              <a:t>た</a:t>
            </a:r>
            <a:r>
              <a:rPr kumimoji="1" lang="ja-JP" altLang="en-US" dirty="0" smtClean="0"/>
              <a:t>場合の性能を調べました。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15</a:t>
            </a:fld>
            <a:endParaRPr lang="en-US" altLang="ja-JP"/>
          </a:p>
        </p:txBody>
      </p:sp>
    </p:spTree>
    <p:extLst>
      <p:ext uri="{BB962C8B-B14F-4D97-AF65-F5344CB8AC3E}">
        <p14:creationId xmlns:p14="http://schemas.microsoft.com/office/powerpoint/2010/main" val="188602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現在→</a:t>
            </a:r>
            <a:endParaRPr kumimoji="1" lang="en-US" altLang="ja-JP" dirty="0" smtClean="0"/>
          </a:p>
          <a:p>
            <a:r>
              <a:rPr kumimoji="1" lang="ja-JP" altLang="en-US" dirty="0" smtClean="0"/>
              <a:t>マルチコアプロセッサとは→</a:t>
            </a:r>
            <a:endParaRPr kumimoji="1" lang="en-US" altLang="ja-JP" dirty="0" smtClean="0"/>
          </a:p>
          <a:p>
            <a:r>
              <a:rPr kumimoji="1" lang="ja-JP" altLang="en-US" dirty="0" smtClean="0"/>
              <a:t>複数の</a:t>
            </a:r>
            <a:r>
              <a:rPr kumimoji="1" lang="en-US" altLang="ja-JP" dirty="0" smtClean="0"/>
              <a:t>CPU</a:t>
            </a:r>
            <a:r>
              <a:rPr kumimoji="1" lang="ja-JP" altLang="en-US" dirty="0" smtClean="0"/>
              <a:t>コアに１つのアプリケーションを同時に割り当てることができるようにするため、下の図のように、→</a:t>
            </a:r>
            <a:endParaRPr kumimoji="1" lang="en-US" altLang="ja-JP" dirty="0" smtClean="0"/>
          </a:p>
          <a:p>
            <a:r>
              <a:rPr kumimoji="1" lang="ja-JP" altLang="en-US" dirty="0" smtClean="0"/>
              <a:t>また、→</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2</a:t>
            </a:fld>
            <a:endParaRPr lang="en-US" altLang="ja-JP"/>
          </a:p>
        </p:txBody>
      </p:sp>
    </p:spTree>
    <p:extLst>
      <p:ext uri="{BB962C8B-B14F-4D97-AF65-F5344CB8AC3E}">
        <p14:creationId xmlns:p14="http://schemas.microsoft.com/office/powerpoint/2010/main" val="167325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VM</a:t>
            </a:r>
            <a:r>
              <a:rPr kumimoji="1" lang="ja-JP" altLang="en-US" dirty="0" smtClean="0"/>
              <a:t>への</a:t>
            </a:r>
            <a:r>
              <a:rPr kumimoji="1" lang="en-US" altLang="ja-JP" dirty="0" smtClean="0"/>
              <a:t>CPU</a:t>
            </a:r>
            <a:r>
              <a:rPr kumimoji="1" lang="ja-JP" altLang="en-US" dirty="0" smtClean="0"/>
              <a:t>割り当ては、計算機上で複数の</a:t>
            </a:r>
            <a:r>
              <a:rPr kumimoji="1" lang="en-US" altLang="ja-JP" dirty="0" smtClean="0"/>
              <a:t>VM</a:t>
            </a:r>
            <a:r>
              <a:rPr kumimoji="1" lang="ja-JP" altLang="en-US" dirty="0" smtClean="0"/>
              <a:t>を動かせるようにするため、プロセッサ内の</a:t>
            </a:r>
            <a:r>
              <a:rPr kumimoji="1" lang="en-US" altLang="ja-JP" dirty="0" smtClean="0"/>
              <a:t>CPU</a:t>
            </a:r>
            <a:r>
              <a:rPr kumimoji="1" lang="ja-JP" altLang="en-US" dirty="0" smtClean="0"/>
              <a:t>コアを割り当てて実行しています。</a:t>
            </a:r>
            <a:endParaRPr kumimoji="1" lang="en-US" altLang="ja-JP" dirty="0" smtClean="0"/>
          </a:p>
          <a:p>
            <a:r>
              <a:rPr kumimoji="1" lang="ja-JP" altLang="en-US" dirty="0" smtClean="0"/>
              <a:t>→図の</a:t>
            </a:r>
            <a:r>
              <a:rPr kumimoji="1" lang="en-US" altLang="ja-JP" dirty="0" smtClean="0"/>
              <a:t>VM</a:t>
            </a:r>
            <a:r>
              <a:rPr kumimoji="1" lang="ja-JP" altLang="en-US" dirty="0" smtClean="0"/>
              <a:t>１のように</a:t>
            </a:r>
            <a:r>
              <a:rPr kumimoji="1" lang="en-US" altLang="ja-JP" dirty="0" smtClean="0"/>
              <a:t>VM</a:t>
            </a:r>
            <a:r>
              <a:rPr kumimoji="1" lang="ja-JP" altLang="en-US" dirty="0" smtClean="0"/>
              <a:t>が使用する</a:t>
            </a:r>
            <a:r>
              <a:rPr kumimoji="1" lang="en-US" altLang="ja-JP" dirty="0" smtClean="0"/>
              <a:t>CPU</a:t>
            </a:r>
            <a:r>
              <a:rPr kumimoji="1" lang="ja-JP" altLang="en-US" dirty="0" smtClean="0"/>
              <a:t>コアを状況に応じてスケジューリングにより動的に割り当てる場合があります。</a:t>
            </a:r>
            <a:endParaRPr kumimoji="1" lang="en-US" altLang="ja-JP" dirty="0" smtClean="0"/>
          </a:p>
          <a:p>
            <a:r>
              <a:rPr kumimoji="1" lang="ja-JP" altLang="en-US" dirty="0" smtClean="0"/>
              <a:t>また、図の</a:t>
            </a:r>
            <a:r>
              <a:rPr kumimoji="1" lang="en-US" altLang="ja-JP" dirty="0" smtClean="0"/>
              <a:t>VM</a:t>
            </a:r>
            <a:r>
              <a:rPr kumimoji="1" lang="ja-JP" altLang="en-US" dirty="0" smtClean="0"/>
              <a:t>２のように</a:t>
            </a:r>
            <a:r>
              <a:rPr kumimoji="1" lang="en-US" altLang="ja-JP" dirty="0" smtClean="0"/>
              <a:t>VM</a:t>
            </a:r>
            <a:r>
              <a:rPr kumimoji="1" lang="ja-JP" altLang="en-US" dirty="0" smtClean="0"/>
              <a:t>が使用する</a:t>
            </a:r>
            <a:r>
              <a:rPr kumimoji="1" lang="en-US" altLang="ja-JP" dirty="0" smtClean="0"/>
              <a:t>CPU</a:t>
            </a:r>
            <a:r>
              <a:rPr kumimoji="1" lang="ja-JP" altLang="en-US" dirty="0" smtClean="0"/>
              <a:t>コアを固定して割り当てることもできます。</a:t>
            </a:r>
            <a:endParaRPr kumimoji="1" lang="en-US" altLang="ja-JP" dirty="0" smtClean="0"/>
          </a:p>
          <a:p>
            <a:endParaRPr kumimoji="1" lang="en-US" altLang="ja-JP" dirty="0" smtClean="0"/>
          </a:p>
          <a:p>
            <a:r>
              <a:rPr kumimoji="1" lang="ja-JP" altLang="en-US" dirty="0" smtClean="0"/>
              <a:t>しかし、⇒</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3</a:t>
            </a:fld>
            <a:endParaRPr lang="en-US" altLang="ja-JP"/>
          </a:p>
        </p:txBody>
      </p:sp>
    </p:spTree>
    <p:extLst>
      <p:ext uri="{BB962C8B-B14F-4D97-AF65-F5344CB8AC3E}">
        <p14:creationId xmlns:p14="http://schemas.microsoft.com/office/powerpoint/2010/main" val="274494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a:t>
            </a:r>
            <a:r>
              <a:rPr kumimoji="1" lang="en-US" altLang="ja-JP" dirty="0" smtClean="0"/>
              <a:t>VM</a:t>
            </a:r>
            <a:r>
              <a:rPr kumimoji="1" lang="ja-JP" altLang="en-US" dirty="0" smtClean="0"/>
              <a:t>においては</a:t>
            </a:r>
            <a:r>
              <a:rPr kumimoji="1" lang="en-US" altLang="ja-JP" dirty="0" smtClean="0"/>
              <a:t>CPU</a:t>
            </a:r>
            <a:r>
              <a:rPr kumimoji="1" lang="ja-JP" altLang="en-US" dirty="0" smtClean="0"/>
              <a:t>割り当ての詳細が分からないため</a:t>
            </a:r>
            <a:r>
              <a:rPr kumimoji="1" lang="en-US" altLang="ja-JP" dirty="0" smtClean="0"/>
              <a:t>OS</a:t>
            </a:r>
            <a:r>
              <a:rPr kumimoji="1" lang="ja-JP" altLang="en-US" dirty="0" smtClean="0"/>
              <a:t>がプロセッサを意識してスケジューリングしても、</a:t>
            </a:r>
            <a:r>
              <a:rPr lang="ja-JP" altLang="en-US" dirty="0" smtClean="0"/>
              <a:t>物理的には同一プロセッサではないかもしれないため、そのスケジューリングが逆効果になったりする場合があります。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4</a:t>
            </a:fld>
            <a:endParaRPr lang="en-US" altLang="ja-JP"/>
          </a:p>
        </p:txBody>
      </p:sp>
    </p:spTree>
    <p:extLst>
      <p:ext uri="{BB962C8B-B14F-4D97-AF65-F5344CB8AC3E}">
        <p14:creationId xmlns:p14="http://schemas.microsoft.com/office/powerpoint/2010/main" val="337130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下の図は、例えば</a:t>
            </a:r>
            <a:r>
              <a:rPr kumimoji="1" lang="en-US" altLang="ja-JP" dirty="0" smtClean="0"/>
              <a:t>fib(5)</a:t>
            </a:r>
            <a:r>
              <a:rPr kumimoji="1" lang="ja-JP" altLang="en-US" dirty="0" smtClean="0"/>
              <a:t>を得るためには、</a:t>
            </a:r>
            <a:r>
              <a:rPr kumimoji="1" lang="en-US" altLang="ja-JP" dirty="0" smtClean="0"/>
              <a:t>fib(4)</a:t>
            </a:r>
            <a:r>
              <a:rPr kumimoji="1" lang="ja-JP" altLang="en-US" dirty="0" smtClean="0"/>
              <a:t>と</a:t>
            </a:r>
            <a:r>
              <a:rPr kumimoji="1" lang="en-US" altLang="ja-JP" dirty="0" smtClean="0"/>
              <a:t>fib(3)</a:t>
            </a:r>
            <a:r>
              <a:rPr kumimoji="1" lang="ja-JP" altLang="en-US" dirty="0" smtClean="0"/>
              <a:t>が必要であり、</a:t>
            </a:r>
            <a:r>
              <a:rPr kumimoji="1" lang="en-US" altLang="ja-JP" dirty="0" smtClean="0"/>
              <a:t>fib(4)</a:t>
            </a:r>
            <a:r>
              <a:rPr kumimoji="1" lang="ja-JP" altLang="en-US" dirty="0" smtClean="0"/>
              <a:t>は</a:t>
            </a:r>
            <a:r>
              <a:rPr kumimoji="1" lang="en-US" altLang="ja-JP" dirty="0" smtClean="0"/>
              <a:t>fib(3)</a:t>
            </a:r>
            <a:r>
              <a:rPr kumimoji="1" lang="ja-JP" altLang="en-US" dirty="0" smtClean="0"/>
              <a:t>と</a:t>
            </a:r>
            <a:r>
              <a:rPr kumimoji="1" lang="en-US" altLang="ja-JP" dirty="0" smtClean="0"/>
              <a:t>fib(2)</a:t>
            </a:r>
            <a:r>
              <a:rPr kumimoji="1" lang="ja-JP" altLang="en-US" dirty="0" smtClean="0"/>
              <a:t>が必要となるということを表しています。フィボナッチ数の計算の並列化は、この右側の３以下の部分は別々に計算できるためスレッドに分けることができます。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5</a:t>
            </a:fld>
            <a:endParaRPr lang="en-US" altLang="ja-JP"/>
          </a:p>
        </p:txBody>
      </p:sp>
    </p:spTree>
    <p:extLst>
      <p:ext uri="{BB962C8B-B14F-4D97-AF65-F5344CB8AC3E}">
        <p14:creationId xmlns:p14="http://schemas.microsoft.com/office/powerpoint/2010/main" val="265497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kumimoji="0" lang="en-US" altLang="ja-JP" sz="1200" b="0" i="0" u="none" strike="noStrike" cap="none" normalizeH="0" baseline="0" dirty="0" smtClean="0">
              <a:ln>
                <a:noFill/>
              </a:ln>
              <a:solidFill>
                <a:srgbClr val="FF0000"/>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ja-JP" altLang="en-US" sz="1200" b="0" i="0" u="none" strike="noStrike" cap="none" normalizeH="0" baseline="0" dirty="0" smtClean="0">
                <a:ln>
                  <a:noFill/>
                </a:ln>
                <a:solidFill>
                  <a:srgbClr val="FF0000"/>
                </a:solidFill>
                <a:effectLst/>
              </a:rPr>
              <a:t>まず、</a:t>
            </a:r>
            <a:r>
              <a:rPr kumimoji="0" lang="en-US" altLang="ja-JP" sz="1200" b="0" i="0" u="none" strike="noStrike" cap="none" normalizeH="0" baseline="0" dirty="0" smtClean="0">
                <a:ln>
                  <a:noFill/>
                </a:ln>
                <a:solidFill>
                  <a:srgbClr val="FF0000"/>
                </a:solidFill>
                <a:effectLst/>
              </a:rPr>
              <a:t>VM</a:t>
            </a:r>
            <a:r>
              <a:rPr kumimoji="0" lang="ja-JP" altLang="en-US" sz="1200" b="0" i="0" u="none" strike="noStrike" cap="none" normalizeH="0" baseline="0" dirty="0" smtClean="0">
                <a:ln>
                  <a:noFill/>
                </a:ln>
                <a:solidFill>
                  <a:srgbClr val="FF0000"/>
                </a:solidFill>
                <a:effectLst/>
              </a:rPr>
              <a:t>にオーバヘッドがあるか調べるため⇒</a:t>
            </a:r>
            <a:endParaRPr kumimoji="0" lang="en-US" altLang="ja-JP" sz="1200" b="0" i="0" u="none" strike="noStrike" cap="none" normalizeH="0" baseline="0" dirty="0" smtClean="0">
              <a:ln>
                <a:noFill/>
              </a:ln>
              <a:solidFill>
                <a:srgbClr val="FF0000"/>
              </a:solidFill>
              <a:effectLst/>
            </a:endParaRPr>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6</a:t>
            </a:fld>
            <a:endParaRPr lang="en-US" altLang="ja-JP"/>
          </a:p>
        </p:txBody>
      </p:sp>
    </p:spTree>
    <p:extLst>
      <p:ext uri="{BB962C8B-B14F-4D97-AF65-F5344CB8AC3E}">
        <p14:creationId xmlns:p14="http://schemas.microsoft.com/office/powerpoint/2010/main" val="222511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ja-JP" sz="1200" b="0" i="0" u="none" strike="noStrike" cap="none" normalizeH="0" baseline="0" dirty="0" smtClean="0">
                <a:ln>
                  <a:noFill/>
                </a:ln>
                <a:solidFill>
                  <a:srgbClr val="FF0000"/>
                </a:solidFill>
                <a:effectLst/>
              </a:rPr>
              <a:t>VM</a:t>
            </a:r>
            <a:r>
              <a:rPr kumimoji="0" lang="ja-JP" altLang="en-US" sz="1200" b="0" i="0" u="none" strike="noStrike" cap="none" normalizeH="0" baseline="0" dirty="0" smtClean="0">
                <a:ln>
                  <a:noFill/>
                </a:ln>
                <a:solidFill>
                  <a:srgbClr val="FF0000"/>
                </a:solidFill>
                <a:effectLst/>
              </a:rPr>
              <a:t>と、</a:t>
            </a:r>
            <a:r>
              <a:rPr kumimoji="0" lang="en-US" altLang="ja-JP" sz="1200" b="0" i="0" u="none" strike="noStrike" cap="none" normalizeH="0" baseline="0" dirty="0" smtClean="0">
                <a:ln>
                  <a:noFill/>
                </a:ln>
                <a:solidFill>
                  <a:srgbClr val="FF0000"/>
                </a:solidFill>
                <a:effectLst/>
              </a:rPr>
              <a:t>VM</a:t>
            </a:r>
            <a:r>
              <a:rPr kumimoji="0" lang="ja-JP" altLang="en-US" sz="1200" b="0" i="0" u="none" strike="noStrike" cap="none" normalizeH="0" baseline="0" dirty="0" smtClean="0">
                <a:ln>
                  <a:noFill/>
                </a:ln>
                <a:solidFill>
                  <a:srgbClr val="FF0000"/>
                </a:solidFill>
                <a:effectLst/>
              </a:rPr>
              <a:t>を用いない実環境で性能比較を行いました。</a:t>
            </a:r>
            <a:endParaRPr kumimoji="0" lang="en-US" altLang="ja-JP" sz="1200" b="0" i="0" u="none" strike="noStrike" cap="none" normalizeH="0" baseline="0" dirty="0" smtClean="0">
              <a:ln>
                <a:noFill/>
              </a:ln>
              <a:solidFill>
                <a:srgbClr val="FF0000"/>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en-US" altLang="ja-JP" sz="1200" b="0" i="0" u="none" strike="noStrike" cap="none" normalizeH="0" baseline="0" dirty="0" smtClean="0">
                <a:ln>
                  <a:noFill/>
                </a:ln>
                <a:solidFill>
                  <a:srgbClr val="FF0000"/>
                </a:solidFill>
                <a:effectLst/>
              </a:rPr>
              <a:t>VM</a:t>
            </a:r>
            <a:r>
              <a:rPr kumimoji="0" lang="ja-JP" altLang="en-US" sz="1200" b="0" i="0" u="none" strike="noStrike" cap="none" normalizeH="0" baseline="0" dirty="0" smtClean="0">
                <a:ln>
                  <a:noFill/>
                </a:ln>
                <a:solidFill>
                  <a:srgbClr val="FF0000"/>
                </a:solidFill>
                <a:effectLst/>
              </a:rPr>
              <a:t>には、同一プロセッサ内の</a:t>
            </a:r>
            <a:r>
              <a:rPr kumimoji="0" lang="en-US" altLang="ja-JP" sz="1200" b="0" i="0" u="none" strike="noStrike" cap="none" normalizeH="0" baseline="0" dirty="0" smtClean="0">
                <a:ln>
                  <a:noFill/>
                </a:ln>
                <a:solidFill>
                  <a:srgbClr val="FF0000"/>
                </a:solidFill>
                <a:effectLst/>
              </a:rPr>
              <a:t>CPU</a:t>
            </a:r>
            <a:r>
              <a:rPr kumimoji="0" lang="ja-JP" altLang="en-US" sz="1200" b="0" i="0" u="none" strike="noStrike" cap="none" normalizeH="0" baseline="0" dirty="0" smtClean="0">
                <a:ln>
                  <a:noFill/>
                </a:ln>
                <a:solidFill>
                  <a:srgbClr val="FF0000"/>
                </a:solidFill>
                <a:effectLst/>
              </a:rPr>
              <a:t>コア</a:t>
            </a:r>
            <a:r>
              <a:rPr kumimoji="0" lang="en-US" altLang="ja-JP" sz="1200" b="0" i="0" u="none" strike="noStrike" cap="none" normalizeH="0" baseline="0" dirty="0" smtClean="0">
                <a:ln>
                  <a:noFill/>
                </a:ln>
                <a:solidFill>
                  <a:srgbClr val="FF0000"/>
                </a:solidFill>
                <a:effectLst/>
              </a:rPr>
              <a:t>16</a:t>
            </a:r>
            <a:r>
              <a:rPr kumimoji="0" lang="ja-JP" altLang="en-US" sz="1200" b="0" i="0" u="none" strike="noStrike" cap="none" normalizeH="0" baseline="0" dirty="0" smtClean="0">
                <a:ln>
                  <a:noFill/>
                </a:ln>
                <a:solidFill>
                  <a:srgbClr val="FF0000"/>
                </a:solidFill>
                <a:effectLst/>
              </a:rPr>
              <a:t>個を割り当てた</a:t>
            </a:r>
            <a:endParaRPr kumimoji="0" lang="en-US" altLang="ja-JP" sz="1200" b="0" i="0" u="none" strike="noStrike" cap="none" normalizeH="0" baseline="0" dirty="0" smtClean="0">
              <a:ln>
                <a:noFill/>
              </a:ln>
              <a:solidFill>
                <a:srgbClr val="FF0000"/>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ja-JP" altLang="en-US" sz="1200" b="0" i="0" u="none" strike="noStrike" cap="none" normalizeH="0" baseline="0" dirty="0" smtClean="0">
                <a:ln>
                  <a:noFill/>
                </a:ln>
                <a:solidFill>
                  <a:srgbClr val="FF0000"/>
                </a:solidFill>
                <a:effectLst/>
              </a:rPr>
              <a:t>その結果が、下のグラフです。</a:t>
            </a:r>
            <a:endParaRPr kumimoji="0" lang="en-US" altLang="ja-JP" sz="1200" b="0" i="0" u="none" strike="noStrike" cap="none" normalizeH="0" baseline="0" dirty="0" smtClean="0">
              <a:ln>
                <a:noFill/>
              </a:ln>
              <a:solidFill>
                <a:srgbClr val="FF0000"/>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ja-JP" altLang="en-US" sz="1200" b="0" i="0" u="none" strike="noStrike" cap="none" normalizeH="0" baseline="0" dirty="0" smtClean="0">
                <a:ln>
                  <a:noFill/>
                </a:ln>
                <a:solidFill>
                  <a:srgbClr val="FF0000"/>
                </a:solidFill>
                <a:effectLst/>
              </a:rPr>
              <a:t>縦軸、横軸、対数グラフ、線種の説明をする</a:t>
            </a:r>
            <a:endParaRPr kumimoji="0" lang="en-US" altLang="ja-JP" sz="1200" b="0" i="0" u="none" strike="noStrike" cap="none" normalizeH="0" baseline="0" dirty="0" smtClean="0">
              <a:ln>
                <a:noFill/>
              </a:ln>
              <a:solidFill>
                <a:srgbClr val="FF0000"/>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kumimoji="0" lang="en-US" altLang="ja-JP" sz="1200" b="0" i="0" u="none" strike="noStrike" cap="none" normalizeH="0" baseline="0" dirty="0" smtClean="0">
              <a:ln>
                <a:noFill/>
              </a:ln>
              <a:solidFill>
                <a:srgbClr val="FF0000"/>
              </a:solidFill>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0" lang="ja-JP" altLang="en-US" sz="1200" b="0" i="0" u="none" strike="noStrike" cap="none" normalizeH="0" baseline="0" dirty="0" smtClean="0">
                <a:ln>
                  <a:noFill/>
                </a:ln>
                <a:solidFill>
                  <a:srgbClr val="FF0000"/>
                </a:solidFill>
                <a:effectLst/>
              </a:rPr>
              <a:t>→このような挙動を示すのは、１基のプロセッサのみを割り当てたのが原因ではないかと考え⇒</a:t>
            </a:r>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7</a:t>
            </a:fld>
            <a:endParaRPr lang="en-US" altLang="ja-JP"/>
          </a:p>
        </p:txBody>
      </p:sp>
    </p:spTree>
    <p:extLst>
      <p:ext uri="{BB962C8B-B14F-4D97-AF65-F5344CB8AC3E}">
        <p14:creationId xmlns:p14="http://schemas.microsoft.com/office/powerpoint/2010/main" val="310656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CPU</a:t>
            </a:r>
            <a:r>
              <a:rPr kumimoji="1" lang="ja-JP" altLang="en-US" dirty="0" smtClean="0"/>
              <a:t>割り当ての影響を調査</a:t>
            </a:r>
            <a:endParaRPr kumimoji="1" lang="en-US" altLang="ja-JP" dirty="0" smtClean="0"/>
          </a:p>
          <a:p>
            <a:r>
              <a:rPr kumimoji="1" lang="ja-JP" altLang="en-US" dirty="0" smtClean="0"/>
              <a:t>凡例は、２基のプロセッサに分散させた</a:t>
            </a:r>
            <a:r>
              <a:rPr kumimoji="1" lang="en-US" altLang="ja-JP" dirty="0" smtClean="0"/>
              <a:t>CPU</a:t>
            </a:r>
            <a:r>
              <a:rPr kumimoji="1" lang="ja-JP" altLang="en-US" dirty="0" smtClean="0"/>
              <a:t>コアの数を示しています。</a:t>
            </a:r>
            <a:endParaRPr kumimoji="1" lang="en-US" altLang="ja-JP" dirty="0" smtClean="0"/>
          </a:p>
          <a:p>
            <a:r>
              <a:rPr kumimoji="1" lang="en-US" altLang="ja-JP" dirty="0" smtClean="0"/>
              <a:t>0-16</a:t>
            </a:r>
            <a:r>
              <a:rPr kumimoji="1" lang="ja-JP" altLang="en-US" dirty="0" smtClean="0"/>
              <a:t>は１つのプロセッサのみを割り当てた場合であり、</a:t>
            </a:r>
            <a:r>
              <a:rPr kumimoji="1" lang="en-US" altLang="ja-JP" dirty="0" smtClean="0"/>
              <a:t>8-8</a:t>
            </a:r>
            <a:r>
              <a:rPr kumimoji="1" lang="ja-JP" altLang="en-US" dirty="0" smtClean="0"/>
              <a:t>は２基のプロセッサに均等に割り当てたということです。</a:t>
            </a:r>
            <a:endParaRPr kumimoji="1" lang="en-US" altLang="ja-JP" dirty="0" smtClean="0"/>
          </a:p>
          <a:p>
            <a:endParaRPr kumimoji="1" lang="en-US" altLang="ja-JP" dirty="0" smtClean="0"/>
          </a:p>
          <a:p>
            <a:r>
              <a:rPr kumimoji="1" lang="ja-JP" altLang="en-US" dirty="0" smtClean="0"/>
              <a:t>このように性能の違いが出るのは、</a:t>
            </a:r>
            <a:r>
              <a:rPr kumimoji="1" lang="en-US" altLang="ja-JP" dirty="0" smtClean="0"/>
              <a:t>CPU</a:t>
            </a:r>
            <a:r>
              <a:rPr kumimoji="1" lang="ja-JP" altLang="en-US" dirty="0" smtClean="0"/>
              <a:t>コアの競合が原因ではないかと考え⇒</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8</a:t>
            </a:fld>
            <a:endParaRPr lang="en-US" altLang="ja-JP"/>
          </a:p>
        </p:txBody>
      </p:sp>
    </p:spTree>
    <p:extLst>
      <p:ext uri="{BB962C8B-B14F-4D97-AF65-F5344CB8AC3E}">
        <p14:creationId xmlns:p14="http://schemas.microsoft.com/office/powerpoint/2010/main" val="3682084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smtClean="0"/>
              <a:t>CPU</a:t>
            </a:r>
            <a:r>
              <a:rPr kumimoji="1" lang="ja-JP" altLang="en-US" dirty="0" smtClean="0"/>
              <a:t>コアの競合について調査しました。まず、今回使ったマシンの</a:t>
            </a:r>
            <a:r>
              <a:rPr kumimoji="1" lang="en-US" altLang="ja-JP" dirty="0" smtClean="0"/>
              <a:t>CPU</a:t>
            </a:r>
            <a:r>
              <a:rPr kumimoji="1" lang="ja-JP" altLang="en-US" dirty="0" smtClean="0"/>
              <a:t>について説明します。→</a:t>
            </a:r>
          </a:p>
          <a:p>
            <a:endParaRPr kumimoji="1" lang="en-US" altLang="ja-JP" dirty="0" smtClean="0"/>
          </a:p>
          <a:p>
            <a:r>
              <a:rPr kumimoji="1" lang="ja-JP" altLang="en-US" dirty="0" smtClean="0"/>
              <a:t>そこで、競合しているモジュールの数を測定しました。⇒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A38BA52A-0641-4AE0-988D-DE8D864D37BE}" type="slidenum">
              <a:rPr lang="ja-JP" altLang="en-US" smtClean="0"/>
              <a:pPr/>
              <a:t>9</a:t>
            </a:fld>
            <a:endParaRPr lang="en-US" altLang="ja-JP"/>
          </a:p>
        </p:txBody>
      </p:sp>
    </p:spTree>
    <p:extLst>
      <p:ext uri="{BB962C8B-B14F-4D97-AF65-F5344CB8AC3E}">
        <p14:creationId xmlns:p14="http://schemas.microsoft.com/office/powerpoint/2010/main" val="208935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354"/>
            </a:lvl1pPr>
          </a:lstStyle>
          <a:p>
            <a:pPr lvl="0"/>
            <a:r>
              <a:rPr lang="ja-JP" altLang="en-US" noProof="0" smtClean="0"/>
              <a:t>マスター タイトルの書式設定</a:t>
            </a:r>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2769"/>
            </a:lvl1pPr>
          </a:lstStyle>
          <a:p>
            <a:pPr lvl="0"/>
            <a:r>
              <a:rPr lang="ja-JP" altLang="en-US" noProof="0" smtClean="0"/>
              <a:t>マスター サブタイトルの書式設定</a:t>
            </a:r>
          </a:p>
        </p:txBody>
      </p:sp>
      <p:sp>
        <p:nvSpPr>
          <p:cNvPr id="16388" name="Rectangle 4"/>
          <p:cNvSpPr>
            <a:spLocks noGrp="1" noChangeArrowheads="1"/>
          </p:cNvSpPr>
          <p:nvPr>
            <p:ph type="dt" sz="half" idx="2"/>
          </p:nvPr>
        </p:nvSpPr>
        <p:spPr/>
        <p:txBody>
          <a:bodyPr/>
          <a:lstStyle>
            <a:lvl1pPr>
              <a:defRPr/>
            </a:lvl1pPr>
          </a:lstStyle>
          <a:p>
            <a:endParaRPr lang="en-US" altLang="ja-JP"/>
          </a:p>
        </p:txBody>
      </p:sp>
      <p:sp>
        <p:nvSpPr>
          <p:cNvPr id="16389" name="Rectangle 5"/>
          <p:cNvSpPr>
            <a:spLocks noGrp="1" noChangeArrowheads="1"/>
          </p:cNvSpPr>
          <p:nvPr>
            <p:ph type="ftr" sz="quarter" idx="3"/>
          </p:nvPr>
        </p:nvSpPr>
        <p:spPr/>
        <p:txBody>
          <a:bodyPr/>
          <a:lstStyle>
            <a:lvl1pPr>
              <a:defRPr/>
            </a:lvl1pPr>
          </a:lstStyle>
          <a:p>
            <a:endParaRPr lang="en-US" altLang="ja-JP"/>
          </a:p>
        </p:txBody>
      </p:sp>
      <p:sp>
        <p:nvSpPr>
          <p:cNvPr id="16390" name="Rectangle 6"/>
          <p:cNvSpPr>
            <a:spLocks noGrp="1" noChangeArrowheads="1"/>
          </p:cNvSpPr>
          <p:nvPr>
            <p:ph type="sldNum" sz="quarter" idx="4"/>
          </p:nvPr>
        </p:nvSpPr>
        <p:spPr>
          <a:xfrm>
            <a:off x="6588224" y="228600"/>
            <a:ext cx="2133600" cy="457200"/>
          </a:xfrm>
        </p:spPr>
        <p:txBody>
          <a:bodyPr/>
          <a:lstStyle>
            <a:lvl1pPr>
              <a:defRPr/>
            </a:lvl1pPr>
          </a:lstStyle>
          <a:p>
            <a:fld id="{7896EBD7-DA38-4FD6-943B-2554D10CA5FC}" type="slidenum">
              <a:rPr lang="ja-JP" altLang="en-US"/>
              <a:pPr/>
              <a:t>‹#›</a:t>
            </a:fld>
            <a:endParaRPr lang="en-US" altLang="ja-JP"/>
          </a:p>
        </p:txBody>
      </p:sp>
      <p:sp>
        <p:nvSpPr>
          <p:cNvPr id="16392" name="Rectangle 8" descr="Gold bar"/>
          <p:cNvSpPr>
            <a:spLocks noChangeArrowheads="1"/>
          </p:cNvSpPr>
          <p:nvPr/>
        </p:nvSpPr>
        <p:spPr bwMode="auto">
          <a:xfrm>
            <a:off x="228600" y="2889251"/>
            <a:ext cx="2870689"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9289" y="2889251"/>
            <a:ext cx="2869223"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68512" y="2889251"/>
            <a:ext cx="2870688"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C63BAC84-42EA-4884-90DB-2ABDFDB916F4}" type="slidenum">
              <a:rPr lang="ja-JP" altLang="en-US"/>
              <a:pPr/>
              <a:t>‹#›</a:t>
            </a:fld>
            <a:endParaRPr lang="en-US" altLang="ja-JP"/>
          </a:p>
        </p:txBody>
      </p:sp>
    </p:spTree>
    <p:extLst>
      <p:ext uri="{BB962C8B-B14F-4D97-AF65-F5344CB8AC3E}">
        <p14:creationId xmlns:p14="http://schemas.microsoft.com/office/powerpoint/2010/main" val="93882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7813"/>
            <a:ext cx="6031523" cy="585311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C322CED4-BB5D-4950-8768-B1D38D84980B}" type="slidenum">
              <a:rPr lang="ja-JP" altLang="en-US"/>
              <a:pPr/>
              <a:t>‹#›</a:t>
            </a:fld>
            <a:endParaRPr lang="en-US" altLang="ja-JP"/>
          </a:p>
        </p:txBody>
      </p:sp>
    </p:spTree>
    <p:extLst>
      <p:ext uri="{BB962C8B-B14F-4D97-AF65-F5344CB8AC3E}">
        <p14:creationId xmlns:p14="http://schemas.microsoft.com/office/powerpoint/2010/main" val="593504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ja-JP" altLang="en-US" smtClean="0"/>
              <a:t>マスター タイトルの書式設定</a:t>
            </a:r>
            <a:endParaRPr lang="en-US"/>
          </a:p>
        </p:txBody>
      </p:sp>
      <p:sp>
        <p:nvSpPr>
          <p:cNvPr id="3" name="Text Placeholder 2"/>
          <p:cNvSpPr>
            <a:spLocks noGrp="1"/>
          </p:cNvSpPr>
          <p:nvPr>
            <p:ph type="body" sz="half" idx="1"/>
          </p:nvPr>
        </p:nvSpPr>
        <p:spPr>
          <a:xfrm>
            <a:off x="457200" y="1600201"/>
            <a:ext cx="4044462"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quarter" idx="2"/>
          </p:nvPr>
        </p:nvSpPr>
        <p:spPr>
          <a:xfrm>
            <a:off x="4642338" y="1600201"/>
            <a:ext cx="4044462" cy="21891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Content Placeholder 4"/>
          <p:cNvSpPr>
            <a:spLocks noGrp="1"/>
          </p:cNvSpPr>
          <p:nvPr>
            <p:ph sz="quarter" idx="3"/>
          </p:nvPr>
        </p:nvSpPr>
        <p:spPr>
          <a:xfrm>
            <a:off x="4642338" y="3941763"/>
            <a:ext cx="4044462" cy="21891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46F9141-1D7E-4D4F-9966-A6E0F0932673}" type="slidenum">
              <a:rPr lang="ja-JP" altLang="en-US"/>
              <a:pPr/>
              <a:t>‹#›</a:t>
            </a:fld>
            <a:endParaRPr lang="en-US" altLang="ja-JP"/>
          </a:p>
        </p:txBody>
      </p:sp>
    </p:spTree>
    <p:extLst>
      <p:ext uri="{BB962C8B-B14F-4D97-AF65-F5344CB8AC3E}">
        <p14:creationId xmlns:p14="http://schemas.microsoft.com/office/powerpoint/2010/main" val="160760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タイトル、テキスト、クリップ アート">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ja-JP" altLang="en-US" smtClean="0"/>
              <a:t>マスター タイトルの書式設定</a:t>
            </a:r>
            <a:endParaRPr lang="en-US"/>
          </a:p>
        </p:txBody>
      </p:sp>
      <p:sp>
        <p:nvSpPr>
          <p:cNvPr id="3" name="Text Placeholder 2"/>
          <p:cNvSpPr>
            <a:spLocks noGrp="1"/>
          </p:cNvSpPr>
          <p:nvPr>
            <p:ph type="body" sz="half" idx="1"/>
          </p:nvPr>
        </p:nvSpPr>
        <p:spPr>
          <a:xfrm>
            <a:off x="457200" y="1600201"/>
            <a:ext cx="4044462" cy="45307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lipArt Placeholder 3"/>
          <p:cNvSpPr>
            <a:spLocks noGrp="1"/>
          </p:cNvSpPr>
          <p:nvPr>
            <p:ph type="clipArt" sz="half" idx="2"/>
          </p:nvPr>
        </p:nvSpPr>
        <p:spPr>
          <a:xfrm>
            <a:off x="4642338" y="1600201"/>
            <a:ext cx="4044462" cy="4530725"/>
          </a:xfrm>
        </p:spPr>
        <p:txBody>
          <a:bodyPr/>
          <a:lstStyle/>
          <a:p>
            <a:r>
              <a:rPr lang="ja-JP" altLang="en-US" smtClean="0"/>
              <a:t>オンライン画像を追加</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ja-JP"/>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6B36FFC-4A8E-4674-978A-3C43CA6CBFDB}" type="slidenum">
              <a:rPr lang="ja-JP" altLang="en-US"/>
              <a:pPr/>
              <a:t>‹#›</a:t>
            </a:fld>
            <a:endParaRPr lang="en-US" altLang="ja-JP"/>
          </a:p>
        </p:txBody>
      </p:sp>
    </p:spTree>
    <p:extLst>
      <p:ext uri="{BB962C8B-B14F-4D97-AF65-F5344CB8AC3E}">
        <p14:creationId xmlns:p14="http://schemas.microsoft.com/office/powerpoint/2010/main" val="912810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a:xfrm>
            <a:off x="6553200" y="293194"/>
            <a:ext cx="2133600" cy="457200"/>
          </a:xfrm>
        </p:spPr>
        <p:txBody>
          <a:bodyPr/>
          <a:lstStyle>
            <a:lvl1pPr>
              <a:defRPr sz="1200" b="1"/>
            </a:lvl1pPr>
          </a:lstStyle>
          <a:p>
            <a:fld id="{88151203-A72C-487C-B594-566CAEA203A0}" type="slidenum">
              <a:rPr lang="ja-JP" altLang="en-US" smtClean="0"/>
              <a:pPr/>
              <a:t>‹#›</a:t>
            </a:fld>
            <a:endParaRPr lang="en-US" altLang="ja-JP" dirty="0"/>
          </a:p>
        </p:txBody>
      </p:sp>
    </p:spTree>
    <p:extLst>
      <p:ext uri="{BB962C8B-B14F-4D97-AF65-F5344CB8AC3E}">
        <p14:creationId xmlns:p14="http://schemas.microsoft.com/office/powerpoint/2010/main" val="343428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3692" b="1" cap="all"/>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FFF44724-D2E1-4B1E-9FFA-EB95C9174170}" type="slidenum">
              <a:rPr lang="ja-JP" altLang="en-US"/>
              <a:pPr/>
              <a:t>‹#›</a:t>
            </a:fld>
            <a:endParaRPr lang="en-US" altLang="ja-JP"/>
          </a:p>
        </p:txBody>
      </p:sp>
    </p:spTree>
    <p:extLst>
      <p:ext uri="{BB962C8B-B14F-4D97-AF65-F5344CB8AC3E}">
        <p14:creationId xmlns:p14="http://schemas.microsoft.com/office/powerpoint/2010/main" val="2925775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00201"/>
            <a:ext cx="4044462" cy="453072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Content Placeholder 3"/>
          <p:cNvSpPr>
            <a:spLocks noGrp="1"/>
          </p:cNvSpPr>
          <p:nvPr>
            <p:ph sz="half" idx="2"/>
          </p:nvPr>
        </p:nvSpPr>
        <p:spPr>
          <a:xfrm>
            <a:off x="4642338" y="1600201"/>
            <a:ext cx="4044462" cy="4530725"/>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2F68B307-DB20-4F9C-8263-8915E1AA20EE}" type="slidenum">
              <a:rPr lang="ja-JP" altLang="en-US"/>
              <a:pPr/>
              <a:t>‹#›</a:t>
            </a:fld>
            <a:endParaRPr lang="en-US" altLang="ja-JP"/>
          </a:p>
        </p:txBody>
      </p:sp>
    </p:spTree>
    <p:extLst>
      <p:ext uri="{BB962C8B-B14F-4D97-AF65-F5344CB8AC3E}">
        <p14:creationId xmlns:p14="http://schemas.microsoft.com/office/powerpoint/2010/main" val="63458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48258799-D3E6-41C6-AA63-BAC01396F8F0}" type="slidenum">
              <a:rPr lang="ja-JP" altLang="en-US"/>
              <a:pPr/>
              <a:t>‹#›</a:t>
            </a:fld>
            <a:endParaRPr lang="en-US" altLang="ja-JP"/>
          </a:p>
        </p:txBody>
      </p:sp>
    </p:spTree>
    <p:extLst>
      <p:ext uri="{BB962C8B-B14F-4D97-AF65-F5344CB8AC3E}">
        <p14:creationId xmlns:p14="http://schemas.microsoft.com/office/powerpoint/2010/main" val="3992877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00947B94-8224-4674-8BD1-9089F8E43D0D}" type="slidenum">
              <a:rPr lang="ja-JP" altLang="en-US"/>
              <a:pPr/>
              <a:t>‹#›</a:t>
            </a:fld>
            <a:endParaRPr lang="en-US" altLang="ja-JP"/>
          </a:p>
        </p:txBody>
      </p:sp>
    </p:spTree>
    <p:extLst>
      <p:ext uri="{BB962C8B-B14F-4D97-AF65-F5344CB8AC3E}">
        <p14:creationId xmlns:p14="http://schemas.microsoft.com/office/powerpoint/2010/main" val="2051147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363112A4-63AF-4B96-85A5-4A0FF2309A5D}" type="slidenum">
              <a:rPr lang="ja-JP" altLang="en-US"/>
              <a:pPr/>
              <a:t>‹#›</a:t>
            </a:fld>
            <a:endParaRPr lang="en-US" altLang="ja-JP"/>
          </a:p>
        </p:txBody>
      </p:sp>
    </p:spTree>
    <p:extLst>
      <p:ext uri="{BB962C8B-B14F-4D97-AF65-F5344CB8AC3E}">
        <p14:creationId xmlns:p14="http://schemas.microsoft.com/office/powerpoint/2010/main" val="1664591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lstStyle>
            <a:lvl1pPr algn="l">
              <a:defRPr sz="1846" b="1"/>
            </a:lvl1pPr>
          </a:lstStyle>
          <a:p>
            <a:r>
              <a:rPr lang="ja-JP" altLang="en-US" smtClean="0"/>
              <a:t>マスター タイトルの書式設定</a:t>
            </a:r>
            <a:endParaRPr lang="en-US"/>
          </a:p>
        </p:txBody>
      </p:sp>
      <p:sp>
        <p:nvSpPr>
          <p:cNvPr id="3" name="Content Placeholder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05C3924A-CCDD-458A-9AD7-1A3C477A80BD}" type="slidenum">
              <a:rPr lang="ja-JP" altLang="en-US"/>
              <a:pPr/>
              <a:t>‹#›</a:t>
            </a:fld>
            <a:endParaRPr lang="en-US" altLang="ja-JP"/>
          </a:p>
        </p:txBody>
      </p:sp>
    </p:spTree>
    <p:extLst>
      <p:ext uri="{BB962C8B-B14F-4D97-AF65-F5344CB8AC3E}">
        <p14:creationId xmlns:p14="http://schemas.microsoft.com/office/powerpoint/2010/main" val="1760446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lstStyle>
            <a:lvl1pPr algn="l">
              <a:defRPr sz="1846" b="1"/>
            </a:lvl1pPr>
          </a:lstStyle>
          <a:p>
            <a:r>
              <a:rPr lang="ja-JP" altLang="en-US" smtClean="0"/>
              <a:t>マスター タイトルの書式設定</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lang="ja-JP" altLang="en-US" smtClean="0"/>
              <a:t>図を追加</a:t>
            </a:r>
            <a:endParaRPr lang="en-US"/>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DEF29480-B3A2-48A1-A2DB-6906F6D02FB9}" type="slidenum">
              <a:rPr lang="ja-JP" altLang="en-US"/>
              <a:pPr/>
              <a:t>‹#›</a:t>
            </a:fld>
            <a:endParaRPr lang="en-US" altLang="ja-JP"/>
          </a:p>
        </p:txBody>
      </p:sp>
    </p:spTree>
    <p:extLst>
      <p:ext uri="{BB962C8B-B14F-4D97-AF65-F5344CB8AC3E}">
        <p14:creationId xmlns:p14="http://schemas.microsoft.com/office/powerpoint/2010/main" val="1856501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4"/>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5363" name="Rectangle 3"/>
          <p:cNvSpPr>
            <a:spLocks noGrp="1" noChangeArrowheads="1"/>
          </p:cNvSpPr>
          <p:nvPr>
            <p:ph type="body" idx="1"/>
          </p:nvPr>
        </p:nvSpPr>
        <p:spPr bwMode="auto">
          <a:xfrm>
            <a:off x="457200" y="1600201"/>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23"/>
            </a:lvl1pPr>
          </a:lstStyle>
          <a:p>
            <a:endParaRPr lang="en-US" altLang="ja-JP"/>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23"/>
            </a:lvl1pPr>
          </a:lstStyle>
          <a:p>
            <a:endParaRPr lang="en-US" altLang="ja-JP"/>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23"/>
            </a:lvl1pPr>
          </a:lstStyle>
          <a:p>
            <a:fld id="{85D7B525-7C53-4912-B66C-648EE8FC9EC5}" type="slidenum">
              <a:rPr lang="ja-JP" altLang="en-US"/>
              <a:pPr/>
              <a:t>‹#›</a:t>
            </a:fld>
            <a:endParaRPr lang="en-US" altLang="ja-JP"/>
          </a:p>
        </p:txBody>
      </p:sp>
      <p:sp>
        <p:nvSpPr>
          <p:cNvPr id="15367"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215">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215">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en-US" sz="2215">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kumimoji="1" sz="4062">
          <a:solidFill>
            <a:schemeClr val="tx2"/>
          </a:solidFill>
          <a:latin typeface="+mj-lt"/>
          <a:ea typeface="+mj-ea"/>
          <a:cs typeface="+mj-cs"/>
        </a:defRPr>
      </a:lvl1pPr>
      <a:lvl2pPr algn="l" rtl="0" eaLnBrk="1" fontAlgn="base" hangingPunct="1">
        <a:spcBef>
          <a:spcPct val="0"/>
        </a:spcBef>
        <a:spcAft>
          <a:spcPct val="0"/>
        </a:spcAft>
        <a:defRPr kumimoji="1" sz="4062">
          <a:solidFill>
            <a:schemeClr val="tx2"/>
          </a:solidFill>
          <a:latin typeface="Times New Roman" pitchFamily="18" charset="0"/>
        </a:defRPr>
      </a:lvl2pPr>
      <a:lvl3pPr algn="l" rtl="0" eaLnBrk="1" fontAlgn="base" hangingPunct="1">
        <a:spcBef>
          <a:spcPct val="0"/>
        </a:spcBef>
        <a:spcAft>
          <a:spcPct val="0"/>
        </a:spcAft>
        <a:defRPr kumimoji="1" sz="4062">
          <a:solidFill>
            <a:schemeClr val="tx2"/>
          </a:solidFill>
          <a:latin typeface="Times New Roman" pitchFamily="18" charset="0"/>
        </a:defRPr>
      </a:lvl3pPr>
      <a:lvl4pPr algn="l" rtl="0" eaLnBrk="1" fontAlgn="base" hangingPunct="1">
        <a:spcBef>
          <a:spcPct val="0"/>
        </a:spcBef>
        <a:spcAft>
          <a:spcPct val="0"/>
        </a:spcAft>
        <a:defRPr kumimoji="1" sz="4062">
          <a:solidFill>
            <a:schemeClr val="tx2"/>
          </a:solidFill>
          <a:latin typeface="Times New Roman" pitchFamily="18" charset="0"/>
        </a:defRPr>
      </a:lvl4pPr>
      <a:lvl5pPr algn="l" rtl="0" eaLnBrk="1" fontAlgn="base" hangingPunct="1">
        <a:spcBef>
          <a:spcPct val="0"/>
        </a:spcBef>
        <a:spcAft>
          <a:spcPct val="0"/>
        </a:spcAft>
        <a:defRPr kumimoji="1" sz="4062">
          <a:solidFill>
            <a:schemeClr val="tx2"/>
          </a:solidFill>
          <a:latin typeface="Times New Roman" pitchFamily="18" charset="0"/>
        </a:defRPr>
      </a:lvl5pPr>
      <a:lvl6pPr marL="422041" algn="l" rtl="0" eaLnBrk="1" fontAlgn="base" hangingPunct="1">
        <a:spcBef>
          <a:spcPct val="0"/>
        </a:spcBef>
        <a:spcAft>
          <a:spcPct val="0"/>
        </a:spcAft>
        <a:defRPr kumimoji="1" sz="4062">
          <a:solidFill>
            <a:schemeClr val="tx2"/>
          </a:solidFill>
          <a:latin typeface="Times New Roman" pitchFamily="18" charset="0"/>
        </a:defRPr>
      </a:lvl6pPr>
      <a:lvl7pPr marL="844083" algn="l" rtl="0" eaLnBrk="1" fontAlgn="base" hangingPunct="1">
        <a:spcBef>
          <a:spcPct val="0"/>
        </a:spcBef>
        <a:spcAft>
          <a:spcPct val="0"/>
        </a:spcAft>
        <a:defRPr kumimoji="1" sz="4062">
          <a:solidFill>
            <a:schemeClr val="tx2"/>
          </a:solidFill>
          <a:latin typeface="Times New Roman" pitchFamily="18" charset="0"/>
        </a:defRPr>
      </a:lvl7pPr>
      <a:lvl8pPr marL="1266124" algn="l" rtl="0" eaLnBrk="1" fontAlgn="base" hangingPunct="1">
        <a:spcBef>
          <a:spcPct val="0"/>
        </a:spcBef>
        <a:spcAft>
          <a:spcPct val="0"/>
        </a:spcAft>
        <a:defRPr kumimoji="1" sz="4062">
          <a:solidFill>
            <a:schemeClr val="tx2"/>
          </a:solidFill>
          <a:latin typeface="Times New Roman" pitchFamily="18" charset="0"/>
        </a:defRPr>
      </a:lvl8pPr>
      <a:lvl9pPr marL="1688165" algn="l" rtl="0" eaLnBrk="1" fontAlgn="base" hangingPunct="1">
        <a:spcBef>
          <a:spcPct val="0"/>
        </a:spcBef>
        <a:spcAft>
          <a:spcPct val="0"/>
        </a:spcAft>
        <a:defRPr kumimoji="1" sz="4062">
          <a:solidFill>
            <a:schemeClr val="tx2"/>
          </a:solidFill>
          <a:latin typeface="Times New Roman" pitchFamily="18" charset="0"/>
        </a:defRPr>
      </a:lvl9pPr>
    </p:titleStyle>
    <p:bodyStyle>
      <a:lvl1pPr marL="316531" indent="-316531" algn="l" rtl="0" eaLnBrk="1" fontAlgn="base" hangingPunct="1">
        <a:spcBef>
          <a:spcPct val="20000"/>
        </a:spcBef>
        <a:spcAft>
          <a:spcPct val="0"/>
        </a:spcAft>
        <a:buClr>
          <a:schemeClr val="bg2"/>
        </a:buClr>
        <a:buSzPct val="75000"/>
        <a:buFont typeface="Wingdings" pitchFamily="2" charset="2"/>
        <a:buChar char="p"/>
        <a:defRPr kumimoji="1" sz="2585">
          <a:solidFill>
            <a:schemeClr val="tx1"/>
          </a:solidFill>
          <a:latin typeface="+mn-lt"/>
          <a:ea typeface="+mn-ea"/>
          <a:cs typeface="+mn-cs"/>
        </a:defRPr>
      </a:lvl1pPr>
      <a:lvl2pPr marL="685817" indent="-263776" algn="l" rtl="0" eaLnBrk="1" fontAlgn="base" hangingPunct="1">
        <a:spcBef>
          <a:spcPct val="20000"/>
        </a:spcBef>
        <a:spcAft>
          <a:spcPct val="0"/>
        </a:spcAft>
        <a:buClr>
          <a:schemeClr val="tx2"/>
        </a:buClr>
        <a:buSzPct val="75000"/>
        <a:buFont typeface="Wingdings" pitchFamily="2" charset="2"/>
        <a:buChar char="n"/>
        <a:defRPr kumimoji="1" sz="2215">
          <a:solidFill>
            <a:schemeClr val="tx1"/>
          </a:solidFill>
          <a:latin typeface="+mn-lt"/>
        </a:defRPr>
      </a:lvl2pPr>
      <a:lvl3pPr marL="1055103" indent="-211021" algn="l" rtl="0" eaLnBrk="1" fontAlgn="base" hangingPunct="1">
        <a:spcBef>
          <a:spcPct val="20000"/>
        </a:spcBef>
        <a:spcAft>
          <a:spcPct val="0"/>
        </a:spcAft>
        <a:buClr>
          <a:schemeClr val="accent1"/>
        </a:buClr>
        <a:buSzPct val="65000"/>
        <a:buFont typeface="Wingdings" pitchFamily="2" charset="2"/>
        <a:buChar char="p"/>
        <a:defRPr kumimoji="1" sz="1846">
          <a:solidFill>
            <a:schemeClr val="tx1"/>
          </a:solidFill>
          <a:latin typeface="+mn-lt"/>
        </a:defRPr>
      </a:lvl3pPr>
      <a:lvl4pPr marL="1477145" indent="-211021" algn="l" rtl="0" eaLnBrk="1" fontAlgn="base" hangingPunct="1">
        <a:spcBef>
          <a:spcPct val="20000"/>
        </a:spcBef>
        <a:spcAft>
          <a:spcPct val="0"/>
        </a:spcAft>
        <a:buClr>
          <a:schemeClr val="bg2"/>
        </a:buClr>
        <a:buFont typeface="Wingdings" pitchFamily="2" charset="2"/>
        <a:buChar char="§"/>
        <a:defRPr kumimoji="1">
          <a:solidFill>
            <a:schemeClr val="tx1"/>
          </a:solidFill>
          <a:latin typeface="+mn-lt"/>
        </a:defRPr>
      </a:lvl4pPr>
      <a:lvl5pPr marL="1899186"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5pPr>
      <a:lvl6pPr marL="2321227"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6pPr>
      <a:lvl7pPr marL="2743269"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7pPr>
      <a:lvl8pPr marL="3165310"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8pPr>
      <a:lvl9pPr marL="3587351" indent="-211021"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defRPr>
      </a:lvl9pPr>
    </p:bodyStyle>
    <p:otherStyle>
      <a:defPPr>
        <a:defRPr lang="en-US"/>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4" Type="http://schemas.openxmlformats.org/officeDocument/2006/relationships/image" Target="../media/image1.emf"/><Relationship Id="rId5" Type="http://schemas.openxmlformats.org/officeDocument/2006/relationships/customXml" Target="../ink/ink2.xml"/><Relationship Id="rId6"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4458" y="896816"/>
            <a:ext cx="8375084" cy="1963615"/>
          </a:xfrm>
        </p:spPr>
        <p:txBody>
          <a:bodyPr/>
          <a:lstStyle/>
          <a:p>
            <a:r>
              <a:rPr lang="ja-JP" altLang="en-US" sz="4062" dirty="0">
                <a:ea typeface="ＭＳ Ｐゴシック" pitchFamily="50" charset="-128"/>
              </a:rPr>
              <a:t>仮想マシンの並列処理性能に対する</a:t>
            </a:r>
            <a:r>
              <a:rPr lang="en-US" altLang="ja-JP" sz="4062" dirty="0">
                <a:ea typeface="ＭＳ Ｐゴシック" pitchFamily="50" charset="-128"/>
              </a:rPr>
              <a:t>CPU</a:t>
            </a:r>
            <a:r>
              <a:rPr lang="ja-JP" altLang="en-US" sz="4062" dirty="0">
                <a:ea typeface="ＭＳ Ｐゴシック" pitchFamily="50" charset="-128"/>
              </a:rPr>
              <a:t>割り当ての影響の評価</a:t>
            </a:r>
          </a:p>
        </p:txBody>
      </p:sp>
      <p:sp>
        <p:nvSpPr>
          <p:cNvPr id="2051" name="Rectangle 3"/>
          <p:cNvSpPr>
            <a:spLocks noGrp="1" noChangeArrowheads="1"/>
          </p:cNvSpPr>
          <p:nvPr>
            <p:ph type="subTitle" idx="1"/>
          </p:nvPr>
        </p:nvSpPr>
        <p:spPr>
          <a:xfrm>
            <a:off x="1223628" y="3284984"/>
            <a:ext cx="6696744" cy="2209800"/>
          </a:xfrm>
        </p:spPr>
        <p:txBody>
          <a:bodyPr/>
          <a:lstStyle/>
          <a:p>
            <a:r>
              <a:rPr lang="ja-JP" altLang="en-US" dirty="0" smtClean="0">
                <a:ea typeface="ＭＳ Ｐゴシック" pitchFamily="50" charset="-128"/>
              </a:rPr>
              <a:t>九州工業大学情報工学部機械情報工学科</a:t>
            </a:r>
            <a:endParaRPr lang="en-US" altLang="ja-JP" dirty="0" smtClean="0">
              <a:ea typeface="ＭＳ Ｐゴシック" pitchFamily="50" charset="-128"/>
            </a:endParaRPr>
          </a:p>
          <a:p>
            <a:r>
              <a:rPr lang="ja-JP" altLang="en-US" dirty="0" smtClean="0">
                <a:ea typeface="ＭＳ Ｐゴシック" pitchFamily="50" charset="-128"/>
              </a:rPr>
              <a:t>光来研究室</a:t>
            </a:r>
            <a:r>
              <a:rPr lang="en-US" altLang="ja-JP" dirty="0" smtClean="0">
                <a:ea typeface="ＭＳ Ｐゴシック" pitchFamily="50" charset="-128"/>
              </a:rPr>
              <a:t>B4</a:t>
            </a:r>
          </a:p>
          <a:p>
            <a:r>
              <a:rPr lang="en-US" altLang="ja-JP" dirty="0" smtClean="0">
                <a:ea typeface="ＭＳ Ｐゴシック" pitchFamily="50" charset="-128"/>
              </a:rPr>
              <a:t>112</a:t>
            </a:r>
            <a:r>
              <a:rPr lang="en-US" altLang="ja-JP" dirty="0">
                <a:ea typeface="ＭＳ Ｐゴシック" pitchFamily="50" charset="-128"/>
              </a:rPr>
              <a:t>3</a:t>
            </a:r>
            <a:r>
              <a:rPr lang="en-US" altLang="ja-JP" dirty="0" smtClean="0">
                <a:ea typeface="ＭＳ Ｐゴシック" pitchFamily="50" charset="-128"/>
              </a:rPr>
              <a:t>7054</a:t>
            </a:r>
          </a:p>
          <a:p>
            <a:r>
              <a:rPr lang="ja-JP" altLang="en-US" dirty="0" smtClean="0">
                <a:ea typeface="ＭＳ Ｐゴシック" pitchFamily="50" charset="-128"/>
              </a:rPr>
              <a:t>中田 理公</a:t>
            </a:r>
            <a:endParaRPr lang="ja-JP" altLang="en-US" dirty="0">
              <a:ea typeface="ＭＳ Ｐゴシック" pitchFamily="50" charset="-128"/>
            </a:endParaRPr>
          </a:p>
        </p:txBody>
      </p:sp>
      <p:sp>
        <p:nvSpPr>
          <p:cNvPr id="2" name="スライド番号プレースホルダー 1"/>
          <p:cNvSpPr>
            <a:spLocks noGrp="1"/>
          </p:cNvSpPr>
          <p:nvPr>
            <p:ph type="sldNum" sz="quarter" idx="4"/>
          </p:nvPr>
        </p:nvSpPr>
        <p:spPr/>
        <p:txBody>
          <a:bodyPr/>
          <a:lstStyle/>
          <a:p>
            <a:fld id="{7896EBD7-DA38-4FD6-943B-2554D10CA5FC}" type="slidenum">
              <a:rPr lang="ja-JP" altLang="en-US"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競合モジュール数の測定</a:t>
            </a:r>
            <a:endParaRPr kumimoji="1" lang="ja-JP" altLang="en-US" dirty="0"/>
          </a:p>
        </p:txBody>
      </p:sp>
      <p:sp>
        <p:nvSpPr>
          <p:cNvPr id="3" name="コンテンツ プレースホルダー 2"/>
          <p:cNvSpPr>
            <a:spLocks noGrp="1"/>
          </p:cNvSpPr>
          <p:nvPr>
            <p:ph idx="1"/>
          </p:nvPr>
        </p:nvSpPr>
        <p:spPr/>
        <p:txBody>
          <a:bodyPr/>
          <a:lstStyle/>
          <a:p>
            <a:r>
              <a:rPr lang="ja-JP" altLang="en-US" dirty="0"/>
              <a:t>各</a:t>
            </a:r>
            <a:r>
              <a:rPr lang="en-US" altLang="ja-JP" dirty="0"/>
              <a:t>CPU</a:t>
            </a:r>
            <a:r>
              <a:rPr lang="ja-JP" altLang="en-US" dirty="0"/>
              <a:t>コアの使用率を測定し、</a:t>
            </a:r>
            <a:r>
              <a:rPr lang="en-US" altLang="ja-JP" dirty="0"/>
              <a:t>CPU</a:t>
            </a:r>
            <a:r>
              <a:rPr lang="ja-JP" altLang="en-US" dirty="0"/>
              <a:t>コアが</a:t>
            </a:r>
            <a:r>
              <a:rPr lang="en-US" altLang="ja-JP" dirty="0"/>
              <a:t>2</a:t>
            </a:r>
            <a:r>
              <a:rPr lang="ja-JP" altLang="en-US" dirty="0"/>
              <a:t>つとも使われているモジュールを競合と判断</a:t>
            </a:r>
          </a:p>
          <a:p>
            <a:pPr lvl="1"/>
            <a:r>
              <a:rPr lang="ja-JP" altLang="en-US" dirty="0"/>
              <a:t>競合モジュール数と性能は強く相関</a:t>
            </a:r>
          </a:p>
          <a:p>
            <a:pPr lvl="1"/>
            <a:r>
              <a:rPr lang="ja-JP" altLang="en-US" dirty="0"/>
              <a:t>競合モジュール数が大きいほど性能が低下</a:t>
            </a:r>
          </a:p>
          <a:p>
            <a:pPr lvl="1"/>
            <a:endParaRPr lang="en-US" altLang="ja-JP" dirty="0"/>
          </a:p>
          <a:p>
            <a:endParaRPr kumimoji="1" lang="ja-JP" altLang="en-US" dirty="0"/>
          </a:p>
        </p:txBody>
      </p:sp>
      <p:graphicFrame>
        <p:nvGraphicFramePr>
          <p:cNvPr id="5" name="グラフ 4"/>
          <p:cNvGraphicFramePr>
            <a:graphicFrameLocks noGrp="1"/>
          </p:cNvGraphicFramePr>
          <p:nvPr>
            <p:extLst>
              <p:ext uri="{D42A27DB-BD31-4B8C-83A1-F6EECF244321}">
                <p14:modId xmlns:p14="http://schemas.microsoft.com/office/powerpoint/2010/main" val="1216882205"/>
              </p:ext>
            </p:extLst>
          </p:nvPr>
        </p:nvGraphicFramePr>
        <p:xfrm>
          <a:off x="323528" y="3284984"/>
          <a:ext cx="4680520" cy="3576439"/>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10</a:t>
            </a:fld>
            <a:endParaRPr lang="en-US" altLang="ja-JP" dirty="0"/>
          </a:p>
        </p:txBody>
      </p:sp>
      <p:graphicFrame>
        <p:nvGraphicFramePr>
          <p:cNvPr id="6" name="グラフ 5">
            <a:extLst>
              <a:ext uri="{FF2B5EF4-FFF2-40B4-BE49-F238E27FC236}">
                <a16:creationId xmlns:lc="http://schemas.openxmlformats.org/drawingml/2006/lockedCanvas" xmlns:a16="http://schemas.microsoft.com/office/drawing/2014/main" xmlns="" xmlns:xdr="http://schemas.openxmlformats.org/drawingml/2006/spreadsheetDrawing" id="{00000000-0008-0000-0100-000002000000}"/>
              </a:ext>
            </a:extLst>
          </p:cNvPr>
          <p:cNvGraphicFramePr>
            <a:graphicFrameLocks noGrp="1"/>
          </p:cNvGraphicFramePr>
          <p:nvPr>
            <p:extLst>
              <p:ext uri="{D42A27DB-BD31-4B8C-83A1-F6EECF244321}">
                <p14:modId xmlns:p14="http://schemas.microsoft.com/office/powerpoint/2010/main" val="3590637666"/>
              </p:ext>
            </p:extLst>
          </p:nvPr>
        </p:nvGraphicFramePr>
        <p:xfrm>
          <a:off x="5076056" y="3284984"/>
          <a:ext cx="4067944" cy="3573016"/>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直線矢印コネクタ 6"/>
          <p:cNvCxnSpPr/>
          <p:nvPr/>
        </p:nvCxnSpPr>
        <p:spPr bwMode="auto">
          <a:xfrm>
            <a:off x="1835696" y="6381328"/>
            <a:ext cx="576064" cy="0"/>
          </a:xfrm>
          <a:prstGeom prst="straightConnector1">
            <a:avLst/>
          </a:prstGeom>
          <a:ln>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bwMode="auto">
          <a:xfrm flipV="1">
            <a:off x="1835696" y="5589240"/>
            <a:ext cx="360040" cy="541264"/>
          </a:xfrm>
          <a:prstGeom prst="straightConnector1">
            <a:avLst/>
          </a:prstGeom>
          <a:ln>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bwMode="auto">
          <a:xfrm>
            <a:off x="3203848" y="4869160"/>
            <a:ext cx="576064" cy="0"/>
          </a:xfrm>
          <a:prstGeom prst="straightConnector1">
            <a:avLst/>
          </a:prstGeom>
          <a:ln>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bwMode="auto">
          <a:xfrm flipV="1">
            <a:off x="3635896" y="5085184"/>
            <a:ext cx="288032" cy="402332"/>
          </a:xfrm>
          <a:prstGeom prst="straightConnector1">
            <a:avLst/>
          </a:prstGeom>
          <a:ln>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bwMode="auto">
          <a:xfrm flipV="1">
            <a:off x="1835696" y="5589240"/>
            <a:ext cx="360040" cy="541264"/>
          </a:xfrm>
          <a:prstGeom prst="straightConnector1">
            <a:avLst/>
          </a:prstGeom>
          <a:ln>
            <a:solidFill>
              <a:srgbClr val="00206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18" name="直線矢印コネクタ 17"/>
          <p:cNvCxnSpPr/>
          <p:nvPr/>
        </p:nvCxnSpPr>
        <p:spPr bwMode="auto">
          <a:xfrm>
            <a:off x="7380312" y="4797152"/>
            <a:ext cx="648072" cy="72008"/>
          </a:xfrm>
          <a:prstGeom prst="straightConnector1">
            <a:avLst/>
          </a:prstGeom>
          <a:ln>
            <a:solidFill>
              <a:srgbClr val="00206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p:nvPr/>
        </p:nvCxnSpPr>
        <p:spPr bwMode="auto">
          <a:xfrm>
            <a:off x="3203848" y="4869160"/>
            <a:ext cx="576064" cy="0"/>
          </a:xfrm>
          <a:prstGeom prst="straightConnector1">
            <a:avLst/>
          </a:prstGeom>
          <a:ln>
            <a:solidFill>
              <a:schemeClr val="tx1"/>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p:nvPr/>
        </p:nvCxnSpPr>
        <p:spPr bwMode="auto">
          <a:xfrm>
            <a:off x="8244408" y="4941168"/>
            <a:ext cx="360040" cy="396255"/>
          </a:xfrm>
          <a:prstGeom prst="straightConnector1">
            <a:avLst/>
          </a:prstGeom>
          <a:ln>
            <a:solidFill>
              <a:schemeClr val="tx1"/>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
        <p:nvSpPr>
          <p:cNvPr id="16" name="円/楕円 15"/>
          <p:cNvSpPr/>
          <p:nvPr/>
        </p:nvSpPr>
        <p:spPr bwMode="auto">
          <a:xfrm>
            <a:off x="971600" y="6130504"/>
            <a:ext cx="1008112" cy="29296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9" name="円/楕円 18"/>
          <p:cNvSpPr/>
          <p:nvPr/>
        </p:nvSpPr>
        <p:spPr bwMode="auto">
          <a:xfrm rot="18538928">
            <a:off x="3363716" y="4194411"/>
            <a:ext cx="1846784" cy="45471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0" name="円/楕円 19"/>
          <p:cNvSpPr/>
          <p:nvPr/>
        </p:nvSpPr>
        <p:spPr bwMode="auto">
          <a:xfrm rot="1923427">
            <a:off x="5470522" y="4117297"/>
            <a:ext cx="2227037" cy="45471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1" name="円/楕円 20"/>
          <p:cNvSpPr/>
          <p:nvPr/>
        </p:nvSpPr>
        <p:spPr bwMode="auto">
          <a:xfrm rot="772073">
            <a:off x="8476199" y="5448681"/>
            <a:ext cx="615774" cy="217897"/>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97400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xit" presetSubtype="0" fill="hold"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6"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正方形/長方形 114"/>
          <p:cNvSpPr/>
          <p:nvPr/>
        </p:nvSpPr>
        <p:spPr>
          <a:xfrm>
            <a:off x="395536" y="5478415"/>
            <a:ext cx="8640960" cy="1237630"/>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2" name="角丸四角形 161"/>
          <p:cNvSpPr/>
          <p:nvPr/>
        </p:nvSpPr>
        <p:spPr bwMode="auto">
          <a:xfrm>
            <a:off x="438320" y="5540351"/>
            <a:ext cx="4239425" cy="1113758"/>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94" name="正方形/長方形 93"/>
          <p:cNvSpPr/>
          <p:nvPr/>
        </p:nvSpPr>
        <p:spPr>
          <a:xfrm>
            <a:off x="395536" y="3992897"/>
            <a:ext cx="8640960" cy="1237630"/>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角丸四角形 3"/>
          <p:cNvSpPr/>
          <p:nvPr/>
        </p:nvSpPr>
        <p:spPr bwMode="auto">
          <a:xfrm>
            <a:off x="457200" y="4057547"/>
            <a:ext cx="4239425" cy="1113758"/>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 name="タイトル 1"/>
          <p:cNvSpPr>
            <a:spLocks noGrp="1"/>
          </p:cNvSpPr>
          <p:nvPr>
            <p:ph type="title"/>
          </p:nvPr>
        </p:nvSpPr>
        <p:spPr/>
        <p:txBody>
          <a:bodyPr/>
          <a:lstStyle/>
          <a:p>
            <a:r>
              <a:rPr kumimoji="1" lang="en-US" altLang="ja-JP" dirty="0" smtClean="0"/>
              <a:t>8-8</a:t>
            </a:r>
            <a:r>
              <a:rPr kumimoji="1" lang="ja-JP" altLang="en-US" dirty="0" smtClean="0"/>
              <a:t>の場合の</a:t>
            </a:r>
            <a:r>
              <a:rPr kumimoji="1" lang="en-US" altLang="ja-JP" dirty="0" smtClean="0"/>
              <a:t>CPU</a:t>
            </a:r>
            <a:r>
              <a:rPr kumimoji="1" lang="ja-JP" altLang="en-US" dirty="0" smtClean="0"/>
              <a:t>使用状況</a:t>
            </a:r>
            <a:endParaRPr kumimoji="1" lang="ja-JP" altLang="en-US" dirty="0"/>
          </a:p>
        </p:txBody>
      </p:sp>
      <p:sp>
        <p:nvSpPr>
          <p:cNvPr id="3" name="コンテンツ プレースホルダー 2"/>
          <p:cNvSpPr>
            <a:spLocks noGrp="1"/>
          </p:cNvSpPr>
          <p:nvPr>
            <p:ph idx="1"/>
          </p:nvPr>
        </p:nvSpPr>
        <p:spPr/>
        <p:txBody>
          <a:bodyPr/>
          <a:lstStyle/>
          <a:p>
            <a:r>
              <a:rPr lang="ja-JP" altLang="en-US" dirty="0"/>
              <a:t>モジュールが正しく考慮されている</a:t>
            </a:r>
          </a:p>
          <a:p>
            <a:pPr lvl="1"/>
            <a:r>
              <a:rPr lang="en-US" altLang="ja-JP" dirty="0"/>
              <a:t>8</a:t>
            </a:r>
            <a:r>
              <a:rPr lang="ja-JP" altLang="en-US" dirty="0"/>
              <a:t>スレッド</a:t>
            </a:r>
            <a:r>
              <a:rPr lang="ja-JP" altLang="en-US" dirty="0" smtClean="0"/>
              <a:t>まで競合</a:t>
            </a:r>
            <a:r>
              <a:rPr lang="ja-JP" altLang="en-US" dirty="0"/>
              <a:t>しないように</a:t>
            </a:r>
            <a:r>
              <a:rPr lang="en-US" altLang="ja-JP" dirty="0"/>
              <a:t>CPU</a:t>
            </a:r>
            <a:r>
              <a:rPr lang="ja-JP" altLang="en-US" dirty="0"/>
              <a:t>コアを使用</a:t>
            </a:r>
          </a:p>
          <a:p>
            <a:pPr lvl="2"/>
            <a:r>
              <a:rPr lang="ja-JP" altLang="en-US" dirty="0"/>
              <a:t>性能が向上</a:t>
            </a:r>
          </a:p>
          <a:p>
            <a:pPr lvl="1"/>
            <a:r>
              <a:rPr lang="en-US" altLang="ja-JP" dirty="0"/>
              <a:t>8</a:t>
            </a:r>
            <a:r>
              <a:rPr lang="ja-JP" altLang="en-US" dirty="0"/>
              <a:t>スレッド以上では使用する</a:t>
            </a:r>
            <a:r>
              <a:rPr lang="en-US" altLang="ja-JP" dirty="0"/>
              <a:t>CPU</a:t>
            </a:r>
            <a:r>
              <a:rPr lang="ja-JP" altLang="en-US" dirty="0"/>
              <a:t>コアが競合を起こす</a:t>
            </a:r>
          </a:p>
          <a:p>
            <a:pPr lvl="2"/>
            <a:r>
              <a:rPr lang="ja-JP" altLang="en-US" dirty="0"/>
              <a:t>性能が向上しにくくなる</a:t>
            </a:r>
          </a:p>
        </p:txBody>
      </p:sp>
      <p:sp>
        <p:nvSpPr>
          <p:cNvPr id="95" name="角丸四角形 94"/>
          <p:cNvSpPr/>
          <p:nvPr/>
        </p:nvSpPr>
        <p:spPr>
          <a:xfrm>
            <a:off x="490948"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8" name="角丸四角形 97"/>
          <p:cNvSpPr/>
          <p:nvPr/>
        </p:nvSpPr>
        <p:spPr>
          <a:xfrm>
            <a:off x="1550242"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1" name="角丸四角形 100"/>
          <p:cNvSpPr/>
          <p:nvPr/>
        </p:nvSpPr>
        <p:spPr>
          <a:xfrm>
            <a:off x="2609536"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4" name="角丸四角形 103"/>
          <p:cNvSpPr/>
          <p:nvPr/>
        </p:nvSpPr>
        <p:spPr>
          <a:xfrm>
            <a:off x="3667961" y="413071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7" name="角丸四角形 106"/>
          <p:cNvSpPr/>
          <p:nvPr/>
        </p:nvSpPr>
        <p:spPr>
          <a:xfrm>
            <a:off x="4729501"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9" name="テキスト ボックス 118"/>
          <p:cNvSpPr txBox="1"/>
          <p:nvPr/>
        </p:nvSpPr>
        <p:spPr>
          <a:xfrm>
            <a:off x="364291" y="4827335"/>
            <a:ext cx="1716340" cy="369332"/>
          </a:xfrm>
          <a:prstGeom prst="rect">
            <a:avLst/>
          </a:prstGeom>
          <a:noFill/>
        </p:spPr>
        <p:txBody>
          <a:bodyPr wrap="squar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プロセッサ</a:t>
            </a:r>
            <a:r>
              <a:rPr kumimoji="1" lang="en-US" altLang="ja-JP" dirty="0" smtClean="0">
                <a:solidFill>
                  <a:prstClr val="black"/>
                </a:solidFill>
                <a:latin typeface="Calibri" panose="020F0502020204030204"/>
              </a:rPr>
              <a:t>1</a:t>
            </a:r>
            <a:endParaRPr kumimoji="1" lang="ja-JP" altLang="en-US" dirty="0">
              <a:solidFill>
                <a:prstClr val="black"/>
              </a:solidFill>
              <a:latin typeface="Calibri" panose="020F0502020204030204"/>
            </a:endParaRPr>
          </a:p>
        </p:txBody>
      </p:sp>
      <p:sp>
        <p:nvSpPr>
          <p:cNvPr id="120" name="テキスト ボックス 119"/>
          <p:cNvSpPr txBox="1"/>
          <p:nvPr/>
        </p:nvSpPr>
        <p:spPr>
          <a:xfrm>
            <a:off x="458148" y="4101712"/>
            <a:ext cx="1423570" cy="307777"/>
          </a:xfrm>
          <a:prstGeom prst="rect">
            <a:avLst/>
          </a:prstGeom>
          <a:noFill/>
        </p:spPr>
        <p:txBody>
          <a:bodyPr wrap="squar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モジュール</a:t>
            </a:r>
            <a:r>
              <a:rPr kumimoji="1" lang="en-US" altLang="ja-JP" sz="1400" dirty="0" smtClean="0">
                <a:solidFill>
                  <a:prstClr val="black"/>
                </a:solidFill>
                <a:latin typeface="Calibri" panose="020F0502020204030204"/>
              </a:rPr>
              <a:t>0</a:t>
            </a:r>
            <a:endParaRPr kumimoji="1" lang="ja-JP" altLang="en-US" sz="1400" dirty="0">
              <a:solidFill>
                <a:prstClr val="black"/>
              </a:solidFill>
              <a:latin typeface="Calibri" panose="020F0502020204030204"/>
            </a:endParaRPr>
          </a:p>
        </p:txBody>
      </p:sp>
      <p:sp>
        <p:nvSpPr>
          <p:cNvPr id="121" name="テキスト ボックス 120"/>
          <p:cNvSpPr txBox="1"/>
          <p:nvPr/>
        </p:nvSpPr>
        <p:spPr>
          <a:xfrm>
            <a:off x="1487739" y="4111753"/>
            <a:ext cx="1396473" cy="307777"/>
          </a:xfrm>
          <a:prstGeom prst="rect">
            <a:avLst/>
          </a:prstGeom>
          <a:noFill/>
        </p:spPr>
        <p:txBody>
          <a:bodyPr wrap="squar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モジュール</a:t>
            </a:r>
            <a:r>
              <a:rPr kumimoji="1" lang="en-US" altLang="ja-JP" sz="1400" dirty="0" smtClean="0">
                <a:solidFill>
                  <a:prstClr val="black"/>
                </a:solidFill>
                <a:latin typeface="Calibri" panose="020F0502020204030204"/>
              </a:rPr>
              <a:t>1</a:t>
            </a:r>
            <a:endParaRPr kumimoji="1" lang="ja-JP" altLang="en-US" sz="1400" dirty="0">
              <a:solidFill>
                <a:prstClr val="black"/>
              </a:solidFill>
              <a:latin typeface="Calibri" panose="020F0502020204030204"/>
            </a:endParaRPr>
          </a:p>
        </p:txBody>
      </p:sp>
      <p:sp>
        <p:nvSpPr>
          <p:cNvPr id="59" name="円/楕円 58"/>
          <p:cNvSpPr/>
          <p:nvPr/>
        </p:nvSpPr>
        <p:spPr>
          <a:xfrm>
            <a:off x="511353"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60" name="角丸四角形 59"/>
          <p:cNvSpPr/>
          <p:nvPr/>
        </p:nvSpPr>
        <p:spPr>
          <a:xfrm>
            <a:off x="5787926"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1" name="角丸四角形 60"/>
          <p:cNvSpPr/>
          <p:nvPr/>
        </p:nvSpPr>
        <p:spPr>
          <a:xfrm>
            <a:off x="6846351" y="413071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角丸四角形 61"/>
          <p:cNvSpPr/>
          <p:nvPr/>
        </p:nvSpPr>
        <p:spPr>
          <a:xfrm>
            <a:off x="7903703" y="4147243"/>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4" name="円/楕円 83"/>
          <p:cNvSpPr/>
          <p:nvPr/>
        </p:nvSpPr>
        <p:spPr>
          <a:xfrm>
            <a:off x="993949"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85" name="円/楕円 84"/>
          <p:cNvSpPr/>
          <p:nvPr/>
        </p:nvSpPr>
        <p:spPr>
          <a:xfrm>
            <a:off x="1577797"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86" name="円/楕円 85"/>
          <p:cNvSpPr/>
          <p:nvPr/>
        </p:nvSpPr>
        <p:spPr>
          <a:xfrm>
            <a:off x="2060393"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3</a:t>
            </a:r>
            <a:endParaRPr kumimoji="1" lang="en-US" altLang="ja-JP" sz="1000" kern="0" dirty="0">
              <a:solidFill>
                <a:schemeClr val="bg1"/>
              </a:solidFill>
              <a:latin typeface="Calibri" panose="020F0502020204030204"/>
            </a:endParaRPr>
          </a:p>
        </p:txBody>
      </p:sp>
      <p:sp>
        <p:nvSpPr>
          <p:cNvPr id="87" name="円/楕円 86"/>
          <p:cNvSpPr/>
          <p:nvPr/>
        </p:nvSpPr>
        <p:spPr>
          <a:xfrm>
            <a:off x="2640351"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88" name="円/楕円 87"/>
          <p:cNvSpPr/>
          <p:nvPr/>
        </p:nvSpPr>
        <p:spPr>
          <a:xfrm>
            <a:off x="3122947"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89" name="円/楕円 88"/>
          <p:cNvSpPr/>
          <p:nvPr/>
        </p:nvSpPr>
        <p:spPr>
          <a:xfrm>
            <a:off x="3696052"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0" name="円/楕円 89"/>
          <p:cNvSpPr/>
          <p:nvPr/>
        </p:nvSpPr>
        <p:spPr>
          <a:xfrm>
            <a:off x="4178648"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1" name="円/楕円 90"/>
          <p:cNvSpPr/>
          <p:nvPr/>
        </p:nvSpPr>
        <p:spPr>
          <a:xfrm>
            <a:off x="4762496"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2" name="円/楕円 91"/>
          <p:cNvSpPr/>
          <p:nvPr/>
        </p:nvSpPr>
        <p:spPr>
          <a:xfrm>
            <a:off x="5245092"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9</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3" name="円/楕円 92"/>
          <p:cNvSpPr/>
          <p:nvPr/>
        </p:nvSpPr>
        <p:spPr>
          <a:xfrm>
            <a:off x="5810820"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10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0" name="円/楕円 109"/>
          <p:cNvSpPr/>
          <p:nvPr/>
        </p:nvSpPr>
        <p:spPr>
          <a:xfrm>
            <a:off x="6293416"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11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1" name="円/楕円 110"/>
          <p:cNvSpPr/>
          <p:nvPr/>
        </p:nvSpPr>
        <p:spPr>
          <a:xfrm>
            <a:off x="6877264"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2" name="円/楕円 111"/>
          <p:cNvSpPr/>
          <p:nvPr/>
        </p:nvSpPr>
        <p:spPr>
          <a:xfrm>
            <a:off x="7359860"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3</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3" name="円/楕円 112"/>
          <p:cNvSpPr/>
          <p:nvPr/>
        </p:nvSpPr>
        <p:spPr>
          <a:xfrm>
            <a:off x="7927064" y="4337206"/>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4" name="円/楕円 113"/>
          <p:cNvSpPr/>
          <p:nvPr/>
        </p:nvSpPr>
        <p:spPr>
          <a:xfrm>
            <a:off x="8409660" y="4337206"/>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6" name="角丸四角形 115"/>
          <p:cNvSpPr/>
          <p:nvPr/>
        </p:nvSpPr>
        <p:spPr>
          <a:xfrm>
            <a:off x="490948"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7" name="角丸四角形 116"/>
          <p:cNvSpPr/>
          <p:nvPr/>
        </p:nvSpPr>
        <p:spPr>
          <a:xfrm>
            <a:off x="1550242"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8" name="角丸四角形 117"/>
          <p:cNvSpPr/>
          <p:nvPr/>
        </p:nvSpPr>
        <p:spPr>
          <a:xfrm>
            <a:off x="2609536"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8" name="角丸四角形 137"/>
          <p:cNvSpPr/>
          <p:nvPr/>
        </p:nvSpPr>
        <p:spPr>
          <a:xfrm>
            <a:off x="3667961" y="5616232"/>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9" name="角丸四角形 138"/>
          <p:cNvSpPr/>
          <p:nvPr/>
        </p:nvSpPr>
        <p:spPr>
          <a:xfrm>
            <a:off x="4729501"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0" name="テキスト ボックス 139"/>
          <p:cNvSpPr txBox="1"/>
          <p:nvPr/>
        </p:nvSpPr>
        <p:spPr>
          <a:xfrm>
            <a:off x="364291" y="6312853"/>
            <a:ext cx="1716340" cy="369332"/>
          </a:xfrm>
          <a:prstGeom prst="rect">
            <a:avLst/>
          </a:prstGeom>
          <a:noFill/>
        </p:spPr>
        <p:txBody>
          <a:bodyPr wrap="squar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プロセッサ</a:t>
            </a:r>
            <a:r>
              <a:rPr kumimoji="1" lang="en-US" altLang="ja-JP" dirty="0" smtClean="0">
                <a:solidFill>
                  <a:prstClr val="black"/>
                </a:solidFill>
                <a:latin typeface="Calibri" panose="020F0502020204030204"/>
              </a:rPr>
              <a:t>2</a:t>
            </a:r>
            <a:endParaRPr kumimoji="1" lang="ja-JP" altLang="en-US" dirty="0">
              <a:solidFill>
                <a:prstClr val="black"/>
              </a:solidFill>
              <a:latin typeface="Calibri" panose="020F0502020204030204"/>
            </a:endParaRPr>
          </a:p>
        </p:txBody>
      </p:sp>
      <p:sp>
        <p:nvSpPr>
          <p:cNvPr id="143" name="円/楕円 142"/>
          <p:cNvSpPr/>
          <p:nvPr/>
        </p:nvSpPr>
        <p:spPr>
          <a:xfrm>
            <a:off x="511353"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44" name="角丸四角形 143"/>
          <p:cNvSpPr/>
          <p:nvPr/>
        </p:nvSpPr>
        <p:spPr>
          <a:xfrm>
            <a:off x="5787926"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5" name="角丸四角形 144"/>
          <p:cNvSpPr/>
          <p:nvPr/>
        </p:nvSpPr>
        <p:spPr>
          <a:xfrm>
            <a:off x="6846351" y="5616232"/>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角丸四角形 145"/>
          <p:cNvSpPr/>
          <p:nvPr/>
        </p:nvSpPr>
        <p:spPr>
          <a:xfrm>
            <a:off x="7903703" y="5632761"/>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7" name="円/楕円 146"/>
          <p:cNvSpPr/>
          <p:nvPr/>
        </p:nvSpPr>
        <p:spPr>
          <a:xfrm>
            <a:off x="993949"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48" name="円/楕円 147"/>
          <p:cNvSpPr/>
          <p:nvPr/>
        </p:nvSpPr>
        <p:spPr>
          <a:xfrm>
            <a:off x="1577797"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18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49" name="円/楕円 148"/>
          <p:cNvSpPr/>
          <p:nvPr/>
        </p:nvSpPr>
        <p:spPr>
          <a:xfrm>
            <a:off x="2060393"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19</a:t>
            </a:r>
            <a:endParaRPr kumimoji="1" lang="en-US" altLang="ja-JP" sz="1000" kern="0" dirty="0">
              <a:solidFill>
                <a:schemeClr val="bg1"/>
              </a:solidFill>
              <a:latin typeface="Calibri" panose="020F0502020204030204"/>
            </a:endParaRPr>
          </a:p>
        </p:txBody>
      </p:sp>
      <p:sp>
        <p:nvSpPr>
          <p:cNvPr id="150" name="円/楕円 149"/>
          <p:cNvSpPr/>
          <p:nvPr/>
        </p:nvSpPr>
        <p:spPr>
          <a:xfrm>
            <a:off x="2640351"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1" name="円/楕円 150"/>
          <p:cNvSpPr/>
          <p:nvPr/>
        </p:nvSpPr>
        <p:spPr>
          <a:xfrm>
            <a:off x="3122947"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2" name="円/楕円 151"/>
          <p:cNvSpPr/>
          <p:nvPr/>
        </p:nvSpPr>
        <p:spPr>
          <a:xfrm>
            <a:off x="3696052"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3" name="円/楕円 152"/>
          <p:cNvSpPr/>
          <p:nvPr/>
        </p:nvSpPr>
        <p:spPr>
          <a:xfrm>
            <a:off x="4178648"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23</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4" name="円/楕円 153"/>
          <p:cNvSpPr/>
          <p:nvPr/>
        </p:nvSpPr>
        <p:spPr>
          <a:xfrm>
            <a:off x="4761927"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5" name="円/楕円 154"/>
          <p:cNvSpPr/>
          <p:nvPr/>
        </p:nvSpPr>
        <p:spPr>
          <a:xfrm>
            <a:off x="5244523"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6" name="円/楕円 155"/>
          <p:cNvSpPr/>
          <p:nvPr/>
        </p:nvSpPr>
        <p:spPr>
          <a:xfrm>
            <a:off x="5820556"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7" name="円/楕円 156"/>
          <p:cNvSpPr/>
          <p:nvPr/>
        </p:nvSpPr>
        <p:spPr>
          <a:xfrm>
            <a:off x="6303152"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8" name="円/楕円 157"/>
          <p:cNvSpPr/>
          <p:nvPr/>
        </p:nvSpPr>
        <p:spPr>
          <a:xfrm>
            <a:off x="6877264"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a:t>
            </a:r>
            <a:r>
              <a:rPr kumimoji="1" lang="en-US" altLang="ja-JP" sz="1200" kern="0" noProof="0" dirty="0">
                <a:solidFill>
                  <a:schemeClr val="bg1"/>
                </a:solidFill>
                <a:latin typeface="Calibri" panose="020F0502020204030204"/>
              </a:rPr>
              <a:t>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59" name="円/楕円 158"/>
          <p:cNvSpPr/>
          <p:nvPr/>
        </p:nvSpPr>
        <p:spPr>
          <a:xfrm>
            <a:off x="7359860"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a:t>
            </a:r>
            <a:r>
              <a:rPr kumimoji="1" lang="en-US" altLang="ja-JP" sz="1200" kern="0" noProof="0" dirty="0">
                <a:solidFill>
                  <a:schemeClr val="bg1"/>
                </a:solidFill>
                <a:latin typeface="Calibri" panose="020F0502020204030204"/>
              </a:rPr>
              <a:t>9</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60" name="円/楕円 159"/>
          <p:cNvSpPr/>
          <p:nvPr/>
        </p:nvSpPr>
        <p:spPr>
          <a:xfrm>
            <a:off x="7927064"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30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61" name="円/楕円 160"/>
          <p:cNvSpPr/>
          <p:nvPr/>
        </p:nvSpPr>
        <p:spPr>
          <a:xfrm>
            <a:off x="8409660"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31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2" name="円/楕円 121"/>
          <p:cNvSpPr/>
          <p:nvPr/>
        </p:nvSpPr>
        <p:spPr>
          <a:xfrm>
            <a:off x="2628647" y="4342244"/>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3" name="円/楕円 122"/>
          <p:cNvSpPr/>
          <p:nvPr/>
        </p:nvSpPr>
        <p:spPr>
          <a:xfrm>
            <a:off x="1575479" y="4330255"/>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4" name="円/楕円 123"/>
          <p:cNvSpPr/>
          <p:nvPr/>
        </p:nvSpPr>
        <p:spPr>
          <a:xfrm>
            <a:off x="508684" y="4331837"/>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5" name="円/楕円 124"/>
          <p:cNvSpPr/>
          <p:nvPr/>
        </p:nvSpPr>
        <p:spPr>
          <a:xfrm>
            <a:off x="3691109" y="4326385"/>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6" name="円/楕円 125"/>
          <p:cNvSpPr/>
          <p:nvPr/>
        </p:nvSpPr>
        <p:spPr>
          <a:xfrm>
            <a:off x="3700161" y="5805369"/>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7" name="円/楕円 126"/>
          <p:cNvSpPr/>
          <p:nvPr/>
        </p:nvSpPr>
        <p:spPr>
          <a:xfrm>
            <a:off x="2627660" y="5812389"/>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8" name="円/楕円 127"/>
          <p:cNvSpPr/>
          <p:nvPr/>
        </p:nvSpPr>
        <p:spPr>
          <a:xfrm>
            <a:off x="1574103" y="5827762"/>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9" name="円/楕円 128"/>
          <p:cNvSpPr/>
          <p:nvPr/>
        </p:nvSpPr>
        <p:spPr>
          <a:xfrm>
            <a:off x="499649" y="5813357"/>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0" name="円/楕円 129"/>
          <p:cNvSpPr/>
          <p:nvPr/>
        </p:nvSpPr>
        <p:spPr>
          <a:xfrm>
            <a:off x="3107841" y="4330255"/>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1" name="円/楕円 130"/>
          <p:cNvSpPr/>
          <p:nvPr/>
        </p:nvSpPr>
        <p:spPr>
          <a:xfrm>
            <a:off x="2052253" y="4332384"/>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2" name="円/楕円 131"/>
          <p:cNvSpPr/>
          <p:nvPr/>
        </p:nvSpPr>
        <p:spPr>
          <a:xfrm>
            <a:off x="991182" y="4331837"/>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3" name="円/楕円 132"/>
          <p:cNvSpPr/>
          <p:nvPr/>
        </p:nvSpPr>
        <p:spPr>
          <a:xfrm>
            <a:off x="4171240" y="4326385"/>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4" name="円/楕円 133"/>
          <p:cNvSpPr/>
          <p:nvPr/>
        </p:nvSpPr>
        <p:spPr>
          <a:xfrm>
            <a:off x="4176469" y="5819590"/>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5" name="円/楕円 134"/>
          <p:cNvSpPr/>
          <p:nvPr/>
        </p:nvSpPr>
        <p:spPr>
          <a:xfrm>
            <a:off x="3119782" y="5819590"/>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6" name="円/楕円 135"/>
          <p:cNvSpPr/>
          <p:nvPr/>
        </p:nvSpPr>
        <p:spPr>
          <a:xfrm>
            <a:off x="2059763" y="5812389"/>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7" name="円/楕円 136"/>
          <p:cNvSpPr/>
          <p:nvPr/>
        </p:nvSpPr>
        <p:spPr>
          <a:xfrm>
            <a:off x="987139" y="5811683"/>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88151203-A72C-487C-B594-566CAEA203A0}" type="slidenum">
              <a:rPr lang="ja-JP" altLang="en-US" smtClean="0"/>
              <a:pPr/>
              <a:t>11</a:t>
            </a:fld>
            <a:endParaRPr lang="en-US" altLang="ja-JP" dirty="0"/>
          </a:p>
        </p:txBody>
      </p:sp>
    </p:spTree>
    <p:extLst>
      <p:ext uri="{BB962C8B-B14F-4D97-AF65-F5344CB8AC3E}">
        <p14:creationId xmlns:p14="http://schemas.microsoft.com/office/powerpoint/2010/main" val="269191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circle(in)">
                                      <p:cBhvr>
                                        <p:cTn id="7" dur="2000"/>
                                        <p:tgtEl>
                                          <p:spTgt spid="16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
                                        </p:tgtEl>
                                        <p:attrNameLst>
                                          <p:attrName>style.visibility</p:attrName>
                                        </p:attrNameLst>
                                      </p:cBhvr>
                                      <p:to>
                                        <p:strVal val="visible"/>
                                      </p:to>
                                    </p:set>
                                    <p:animEffect transition="in" filter="fade">
                                      <p:cBhvr>
                                        <p:cTn id="23" dur="500"/>
                                        <p:tgtEl>
                                          <p:spTgt spid="12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500"/>
                                        <p:tgtEl>
                                          <p:spTgt spid="12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9"/>
                                        </p:tgtEl>
                                        <p:attrNameLst>
                                          <p:attrName>style.visibility</p:attrName>
                                        </p:attrNameLst>
                                      </p:cBhvr>
                                      <p:to>
                                        <p:strVal val="visible"/>
                                      </p:to>
                                    </p:set>
                                    <p:animEffect transition="in" filter="fade">
                                      <p:cBhvr>
                                        <p:cTn id="31" dur="500"/>
                                        <p:tgtEl>
                                          <p:spTgt spid="129"/>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fade">
                                      <p:cBhvr>
                                        <p:cTn id="35" dur="500"/>
                                        <p:tgtEl>
                                          <p:spTgt spid="128"/>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7"/>
                                        </p:tgtEl>
                                        <p:attrNameLst>
                                          <p:attrName>style.visibility</p:attrName>
                                        </p:attrNameLst>
                                      </p:cBhvr>
                                      <p:to>
                                        <p:strVal val="visible"/>
                                      </p:to>
                                    </p:set>
                                    <p:animEffect transition="in" filter="fade">
                                      <p:cBhvr>
                                        <p:cTn id="39" dur="500"/>
                                        <p:tgtEl>
                                          <p:spTgt spid="127"/>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6"/>
                                        </p:tgtEl>
                                        <p:attrNameLst>
                                          <p:attrName>style.visibility</p:attrName>
                                        </p:attrNameLst>
                                      </p:cBhvr>
                                      <p:to>
                                        <p:strVal val="visible"/>
                                      </p:to>
                                    </p:set>
                                    <p:animEffect transition="in" filter="fade">
                                      <p:cBhvr>
                                        <p:cTn id="43" dur="500"/>
                                        <p:tgtEl>
                                          <p:spTgt spid="1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2"/>
                                        </p:tgtEl>
                                        <p:attrNameLst>
                                          <p:attrName>style.visibility</p:attrName>
                                        </p:attrNameLst>
                                      </p:cBhvr>
                                      <p:to>
                                        <p:strVal val="visible"/>
                                      </p:to>
                                    </p:set>
                                    <p:animEffect transition="in" filter="fade">
                                      <p:cBhvr>
                                        <p:cTn id="48" dur="500"/>
                                        <p:tgtEl>
                                          <p:spTgt spid="13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500"/>
                                        <p:tgtEl>
                                          <p:spTgt spid="131"/>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30"/>
                                        </p:tgtEl>
                                        <p:attrNameLst>
                                          <p:attrName>style.visibility</p:attrName>
                                        </p:attrNameLst>
                                      </p:cBhvr>
                                      <p:to>
                                        <p:strVal val="visible"/>
                                      </p:to>
                                    </p:set>
                                    <p:animEffect transition="in" filter="fade">
                                      <p:cBhvr>
                                        <p:cTn id="56" dur="500"/>
                                        <p:tgtEl>
                                          <p:spTgt spid="130"/>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133"/>
                                        </p:tgtEl>
                                        <p:attrNameLst>
                                          <p:attrName>style.visibility</p:attrName>
                                        </p:attrNameLst>
                                      </p:cBhvr>
                                      <p:to>
                                        <p:strVal val="visible"/>
                                      </p:to>
                                    </p:set>
                                    <p:animEffect transition="in" filter="fade">
                                      <p:cBhvr>
                                        <p:cTn id="60" dur="500"/>
                                        <p:tgtEl>
                                          <p:spTgt spid="133"/>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137"/>
                                        </p:tgtEl>
                                        <p:attrNameLst>
                                          <p:attrName>style.visibility</p:attrName>
                                        </p:attrNameLst>
                                      </p:cBhvr>
                                      <p:to>
                                        <p:strVal val="visible"/>
                                      </p:to>
                                    </p:set>
                                    <p:animEffect transition="in" filter="fade">
                                      <p:cBhvr>
                                        <p:cTn id="64" dur="500"/>
                                        <p:tgtEl>
                                          <p:spTgt spid="137"/>
                                        </p:tgtEl>
                                      </p:cBhvr>
                                    </p:animEffect>
                                  </p:childTnLst>
                                </p:cTn>
                              </p:par>
                            </p:childTnLst>
                          </p:cTn>
                        </p:par>
                        <p:par>
                          <p:cTn id="65" fill="hold">
                            <p:stCondLst>
                              <p:cond delay="2500"/>
                            </p:stCondLst>
                            <p:childTnLst>
                              <p:par>
                                <p:cTn id="66" presetID="10" presetClass="entr" presetSubtype="0" fill="hold" grpId="0" nodeType="afterEffect">
                                  <p:stCondLst>
                                    <p:cond delay="0"/>
                                  </p:stCondLst>
                                  <p:childTnLst>
                                    <p:set>
                                      <p:cBhvr>
                                        <p:cTn id="67" dur="1" fill="hold">
                                          <p:stCondLst>
                                            <p:cond delay="0"/>
                                          </p:stCondLst>
                                        </p:cTn>
                                        <p:tgtEl>
                                          <p:spTgt spid="136"/>
                                        </p:tgtEl>
                                        <p:attrNameLst>
                                          <p:attrName>style.visibility</p:attrName>
                                        </p:attrNameLst>
                                      </p:cBhvr>
                                      <p:to>
                                        <p:strVal val="visible"/>
                                      </p:to>
                                    </p:set>
                                    <p:animEffect transition="in" filter="fade">
                                      <p:cBhvr>
                                        <p:cTn id="68" dur="500"/>
                                        <p:tgtEl>
                                          <p:spTgt spid="136"/>
                                        </p:tgtEl>
                                      </p:cBhvr>
                                    </p:animEffect>
                                  </p:childTnLst>
                                </p:cTn>
                              </p:par>
                            </p:childTnLst>
                          </p:cTn>
                        </p:par>
                        <p:par>
                          <p:cTn id="69" fill="hold">
                            <p:stCondLst>
                              <p:cond delay="3000"/>
                            </p:stCondLst>
                            <p:childTnLst>
                              <p:par>
                                <p:cTn id="70" presetID="10" presetClass="entr" presetSubtype="0" fill="hold" grpId="0" nodeType="afterEffect">
                                  <p:stCondLst>
                                    <p:cond delay="0"/>
                                  </p:stCondLst>
                                  <p:childTnLst>
                                    <p:set>
                                      <p:cBhvr>
                                        <p:cTn id="71" dur="1" fill="hold">
                                          <p:stCondLst>
                                            <p:cond delay="0"/>
                                          </p:stCondLst>
                                        </p:cTn>
                                        <p:tgtEl>
                                          <p:spTgt spid="135"/>
                                        </p:tgtEl>
                                        <p:attrNameLst>
                                          <p:attrName>style.visibility</p:attrName>
                                        </p:attrNameLst>
                                      </p:cBhvr>
                                      <p:to>
                                        <p:strVal val="visible"/>
                                      </p:to>
                                    </p:set>
                                    <p:animEffect transition="in" filter="fade">
                                      <p:cBhvr>
                                        <p:cTn id="72" dur="500"/>
                                        <p:tgtEl>
                                          <p:spTgt spid="135"/>
                                        </p:tgtEl>
                                      </p:cBhvr>
                                    </p:animEffect>
                                  </p:childTnLst>
                                </p:cTn>
                              </p:par>
                            </p:childTnLst>
                          </p:cTn>
                        </p:par>
                        <p:par>
                          <p:cTn id="73" fill="hold">
                            <p:stCondLst>
                              <p:cond delay="3500"/>
                            </p:stCondLst>
                            <p:childTnLst>
                              <p:par>
                                <p:cTn id="74" presetID="10" presetClass="entr" presetSubtype="0" fill="hold" grpId="0" nodeType="afterEffect">
                                  <p:stCondLst>
                                    <p:cond delay="0"/>
                                  </p:stCondLst>
                                  <p:childTnLst>
                                    <p:set>
                                      <p:cBhvr>
                                        <p:cTn id="75" dur="1" fill="hold">
                                          <p:stCondLst>
                                            <p:cond delay="0"/>
                                          </p:stCondLst>
                                        </p:cTn>
                                        <p:tgtEl>
                                          <p:spTgt spid="134"/>
                                        </p:tgtEl>
                                        <p:attrNameLst>
                                          <p:attrName>style.visibility</p:attrName>
                                        </p:attrNameLst>
                                      </p:cBhvr>
                                      <p:to>
                                        <p:strVal val="visible"/>
                                      </p:to>
                                    </p:set>
                                    <p:animEffect transition="in" filter="fade">
                                      <p:cBhvr>
                                        <p:cTn id="7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4"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正方形/長方形 100"/>
          <p:cNvSpPr/>
          <p:nvPr/>
        </p:nvSpPr>
        <p:spPr>
          <a:xfrm>
            <a:off x="395536" y="5478415"/>
            <a:ext cx="8640960" cy="1237630"/>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2" name="角丸四角形 171"/>
          <p:cNvSpPr/>
          <p:nvPr/>
        </p:nvSpPr>
        <p:spPr bwMode="auto">
          <a:xfrm>
            <a:off x="426368" y="5529028"/>
            <a:ext cx="8579296" cy="1136403"/>
          </a:xfrm>
          <a:prstGeom prst="round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 name="タイトル 1"/>
          <p:cNvSpPr>
            <a:spLocks noGrp="1"/>
          </p:cNvSpPr>
          <p:nvPr>
            <p:ph type="title"/>
          </p:nvPr>
        </p:nvSpPr>
        <p:spPr/>
        <p:txBody>
          <a:bodyPr/>
          <a:lstStyle/>
          <a:p>
            <a:r>
              <a:rPr kumimoji="1" lang="en-US" altLang="ja-JP" dirty="0" smtClean="0"/>
              <a:t>0-16</a:t>
            </a:r>
            <a:r>
              <a:rPr kumimoji="1" lang="ja-JP" altLang="en-US" dirty="0" smtClean="0"/>
              <a:t>の場合の</a:t>
            </a:r>
            <a:r>
              <a:rPr kumimoji="1" lang="en-US" altLang="ja-JP" dirty="0" smtClean="0"/>
              <a:t>CPU</a:t>
            </a:r>
            <a:r>
              <a:rPr kumimoji="1" lang="ja-JP" altLang="en-US" dirty="0" smtClean="0"/>
              <a:t>使用状況</a:t>
            </a:r>
            <a:endParaRPr kumimoji="1" lang="ja-JP" altLang="en-US" dirty="0"/>
          </a:p>
        </p:txBody>
      </p:sp>
      <p:sp>
        <p:nvSpPr>
          <p:cNvPr id="3" name="コンテンツ プレースホルダー 2"/>
          <p:cNvSpPr>
            <a:spLocks noGrp="1"/>
          </p:cNvSpPr>
          <p:nvPr>
            <p:ph idx="1"/>
          </p:nvPr>
        </p:nvSpPr>
        <p:spPr>
          <a:xfrm>
            <a:off x="457200" y="1600201"/>
            <a:ext cx="8363272" cy="4530725"/>
          </a:xfrm>
        </p:spPr>
        <p:txBody>
          <a:bodyPr/>
          <a:lstStyle/>
          <a:p>
            <a:r>
              <a:rPr lang="en-US" altLang="ja-JP" dirty="0"/>
              <a:t>8-8</a:t>
            </a:r>
            <a:r>
              <a:rPr lang="ja-JP" altLang="en-US" dirty="0"/>
              <a:t>の場合と</a:t>
            </a:r>
            <a:r>
              <a:rPr lang="en-US" altLang="ja-JP" dirty="0"/>
              <a:t>CPU</a:t>
            </a:r>
            <a:r>
              <a:rPr lang="ja-JP" altLang="en-US" dirty="0"/>
              <a:t>コアの使われ方が異なる</a:t>
            </a:r>
          </a:p>
          <a:p>
            <a:pPr lvl="1"/>
            <a:r>
              <a:rPr lang="en-US" altLang="ja-JP" dirty="0"/>
              <a:t>4</a:t>
            </a:r>
            <a:r>
              <a:rPr lang="ja-JP" altLang="en-US" dirty="0"/>
              <a:t>スレッドを超えると</a:t>
            </a:r>
            <a:r>
              <a:rPr lang="en-US" altLang="ja-JP" dirty="0"/>
              <a:t>CPU</a:t>
            </a:r>
            <a:r>
              <a:rPr lang="ja-JP" altLang="en-US" dirty="0"/>
              <a:t>コアの競合が発生</a:t>
            </a:r>
          </a:p>
          <a:p>
            <a:pPr lvl="1"/>
            <a:r>
              <a:rPr lang="en-US" altLang="ja-JP" dirty="0"/>
              <a:t>8</a:t>
            </a:r>
            <a:r>
              <a:rPr lang="ja-JP" altLang="en-US" dirty="0"/>
              <a:t>スレッドを超えると再び競合しないように</a:t>
            </a:r>
            <a:r>
              <a:rPr lang="en-US" altLang="ja-JP" dirty="0"/>
              <a:t>CPU</a:t>
            </a:r>
            <a:r>
              <a:rPr lang="ja-JP" altLang="en-US" dirty="0"/>
              <a:t>コアを使用</a:t>
            </a:r>
          </a:p>
          <a:p>
            <a:pPr lvl="1"/>
            <a:r>
              <a:rPr lang="en-US" altLang="ja-JP" dirty="0"/>
              <a:t>12</a:t>
            </a:r>
            <a:r>
              <a:rPr lang="ja-JP" altLang="en-US" dirty="0"/>
              <a:t>スレッドを超えると再び競合</a:t>
            </a:r>
          </a:p>
        </p:txBody>
      </p:sp>
      <p:sp>
        <p:nvSpPr>
          <p:cNvPr id="61" name="正方形/長方形 60"/>
          <p:cNvSpPr/>
          <p:nvPr/>
        </p:nvSpPr>
        <p:spPr>
          <a:xfrm>
            <a:off x="395536" y="3992897"/>
            <a:ext cx="8640960" cy="1237630"/>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角丸四角形 61"/>
          <p:cNvSpPr/>
          <p:nvPr/>
        </p:nvSpPr>
        <p:spPr>
          <a:xfrm>
            <a:off x="490948"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3" name="角丸四角形 62"/>
          <p:cNvSpPr/>
          <p:nvPr/>
        </p:nvSpPr>
        <p:spPr>
          <a:xfrm>
            <a:off x="1550242"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角丸四角形 63"/>
          <p:cNvSpPr/>
          <p:nvPr/>
        </p:nvSpPr>
        <p:spPr>
          <a:xfrm>
            <a:off x="2609536"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9" name="角丸四角形 68"/>
          <p:cNvSpPr/>
          <p:nvPr/>
        </p:nvSpPr>
        <p:spPr>
          <a:xfrm>
            <a:off x="3667961" y="413071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0" name="角丸四角形 69"/>
          <p:cNvSpPr/>
          <p:nvPr/>
        </p:nvSpPr>
        <p:spPr>
          <a:xfrm>
            <a:off x="4729501"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テキスト ボックス 70"/>
          <p:cNvSpPr txBox="1"/>
          <p:nvPr/>
        </p:nvSpPr>
        <p:spPr>
          <a:xfrm>
            <a:off x="364291" y="4827335"/>
            <a:ext cx="1716340" cy="369332"/>
          </a:xfrm>
          <a:prstGeom prst="rect">
            <a:avLst/>
          </a:prstGeom>
          <a:noFill/>
        </p:spPr>
        <p:txBody>
          <a:bodyPr wrap="squar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プロセッサ</a:t>
            </a:r>
            <a:r>
              <a:rPr kumimoji="1" lang="en-US" altLang="ja-JP" dirty="0" smtClean="0">
                <a:solidFill>
                  <a:prstClr val="black"/>
                </a:solidFill>
                <a:latin typeface="Calibri" panose="020F0502020204030204"/>
              </a:rPr>
              <a:t>1</a:t>
            </a:r>
            <a:endParaRPr kumimoji="1" lang="ja-JP" altLang="en-US" dirty="0">
              <a:solidFill>
                <a:prstClr val="black"/>
              </a:solidFill>
              <a:latin typeface="Calibri" panose="020F0502020204030204"/>
            </a:endParaRPr>
          </a:p>
        </p:txBody>
      </p:sp>
      <p:sp>
        <p:nvSpPr>
          <p:cNvPr id="72" name="テキスト ボックス 71"/>
          <p:cNvSpPr txBox="1"/>
          <p:nvPr/>
        </p:nvSpPr>
        <p:spPr>
          <a:xfrm>
            <a:off x="458148" y="4101712"/>
            <a:ext cx="1423570" cy="307777"/>
          </a:xfrm>
          <a:prstGeom prst="rect">
            <a:avLst/>
          </a:prstGeom>
          <a:noFill/>
        </p:spPr>
        <p:txBody>
          <a:bodyPr wrap="squar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モジュール</a:t>
            </a:r>
            <a:r>
              <a:rPr kumimoji="1" lang="en-US" altLang="ja-JP" sz="1400" dirty="0" smtClean="0">
                <a:solidFill>
                  <a:prstClr val="black"/>
                </a:solidFill>
                <a:latin typeface="Calibri" panose="020F0502020204030204"/>
              </a:rPr>
              <a:t>0</a:t>
            </a:r>
            <a:endParaRPr kumimoji="1" lang="ja-JP" altLang="en-US" sz="1400" dirty="0">
              <a:solidFill>
                <a:prstClr val="black"/>
              </a:solidFill>
              <a:latin typeface="Calibri" panose="020F0502020204030204"/>
            </a:endParaRPr>
          </a:p>
        </p:txBody>
      </p:sp>
      <p:sp>
        <p:nvSpPr>
          <p:cNvPr id="73" name="テキスト ボックス 72"/>
          <p:cNvSpPr txBox="1"/>
          <p:nvPr/>
        </p:nvSpPr>
        <p:spPr>
          <a:xfrm>
            <a:off x="1487739" y="4111753"/>
            <a:ext cx="1396473" cy="307777"/>
          </a:xfrm>
          <a:prstGeom prst="rect">
            <a:avLst/>
          </a:prstGeom>
          <a:noFill/>
        </p:spPr>
        <p:txBody>
          <a:bodyPr wrap="squar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モジュール</a:t>
            </a:r>
            <a:r>
              <a:rPr kumimoji="1" lang="en-US" altLang="ja-JP" sz="1400" dirty="0" smtClean="0">
                <a:solidFill>
                  <a:prstClr val="black"/>
                </a:solidFill>
                <a:latin typeface="Calibri" panose="020F0502020204030204"/>
              </a:rPr>
              <a:t>1</a:t>
            </a:r>
            <a:endParaRPr kumimoji="1" lang="ja-JP" altLang="en-US" sz="1400" dirty="0">
              <a:solidFill>
                <a:prstClr val="black"/>
              </a:solidFill>
              <a:latin typeface="Calibri" panose="020F0502020204030204"/>
            </a:endParaRPr>
          </a:p>
        </p:txBody>
      </p:sp>
      <p:sp>
        <p:nvSpPr>
          <p:cNvPr id="74" name="円/楕円 73"/>
          <p:cNvSpPr/>
          <p:nvPr/>
        </p:nvSpPr>
        <p:spPr>
          <a:xfrm>
            <a:off x="511353"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75" name="角丸四角形 74"/>
          <p:cNvSpPr/>
          <p:nvPr/>
        </p:nvSpPr>
        <p:spPr>
          <a:xfrm>
            <a:off x="5787926" y="4138886"/>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6" name="角丸四角形 75"/>
          <p:cNvSpPr/>
          <p:nvPr/>
        </p:nvSpPr>
        <p:spPr>
          <a:xfrm>
            <a:off x="6846351" y="413071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7" name="角丸四角形 76"/>
          <p:cNvSpPr/>
          <p:nvPr/>
        </p:nvSpPr>
        <p:spPr>
          <a:xfrm>
            <a:off x="7903703" y="4147243"/>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円/楕円 77"/>
          <p:cNvSpPr/>
          <p:nvPr/>
        </p:nvSpPr>
        <p:spPr>
          <a:xfrm>
            <a:off x="993949"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79" name="円/楕円 78"/>
          <p:cNvSpPr/>
          <p:nvPr/>
        </p:nvSpPr>
        <p:spPr>
          <a:xfrm>
            <a:off x="1577797"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80" name="円/楕円 79"/>
          <p:cNvSpPr/>
          <p:nvPr/>
        </p:nvSpPr>
        <p:spPr>
          <a:xfrm>
            <a:off x="2060393"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3</a:t>
            </a:r>
            <a:endParaRPr kumimoji="1" lang="en-US" altLang="ja-JP" sz="1000" kern="0" dirty="0">
              <a:solidFill>
                <a:schemeClr val="bg1"/>
              </a:solidFill>
              <a:latin typeface="Calibri" panose="020F0502020204030204"/>
            </a:endParaRPr>
          </a:p>
        </p:txBody>
      </p:sp>
      <p:sp>
        <p:nvSpPr>
          <p:cNvPr id="89" name="円/楕円 88"/>
          <p:cNvSpPr/>
          <p:nvPr/>
        </p:nvSpPr>
        <p:spPr>
          <a:xfrm>
            <a:off x="2640351"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0" name="円/楕円 89"/>
          <p:cNvSpPr/>
          <p:nvPr/>
        </p:nvSpPr>
        <p:spPr>
          <a:xfrm>
            <a:off x="3122947"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1" name="円/楕円 90"/>
          <p:cNvSpPr/>
          <p:nvPr/>
        </p:nvSpPr>
        <p:spPr>
          <a:xfrm>
            <a:off x="3696052"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2" name="円/楕円 91"/>
          <p:cNvSpPr/>
          <p:nvPr/>
        </p:nvSpPr>
        <p:spPr>
          <a:xfrm>
            <a:off x="4178648"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3" name="円/楕円 92"/>
          <p:cNvSpPr/>
          <p:nvPr/>
        </p:nvSpPr>
        <p:spPr>
          <a:xfrm>
            <a:off x="4754326"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4" name="円/楕円 93"/>
          <p:cNvSpPr/>
          <p:nvPr/>
        </p:nvSpPr>
        <p:spPr>
          <a:xfrm>
            <a:off x="5236922" y="4346501"/>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9</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5" name="円/楕円 94"/>
          <p:cNvSpPr/>
          <p:nvPr/>
        </p:nvSpPr>
        <p:spPr>
          <a:xfrm>
            <a:off x="5812250" y="4341797"/>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10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6" name="円/楕円 95"/>
          <p:cNvSpPr/>
          <p:nvPr/>
        </p:nvSpPr>
        <p:spPr>
          <a:xfrm>
            <a:off x="6294846" y="4341797"/>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11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7" name="円/楕円 96"/>
          <p:cNvSpPr/>
          <p:nvPr/>
        </p:nvSpPr>
        <p:spPr>
          <a:xfrm>
            <a:off x="6878694" y="4341797"/>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8" name="円/楕円 97"/>
          <p:cNvSpPr/>
          <p:nvPr/>
        </p:nvSpPr>
        <p:spPr>
          <a:xfrm>
            <a:off x="7361290" y="4341797"/>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3</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9" name="円/楕円 98"/>
          <p:cNvSpPr/>
          <p:nvPr/>
        </p:nvSpPr>
        <p:spPr>
          <a:xfrm>
            <a:off x="7935196" y="4341797"/>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00" name="円/楕円 99"/>
          <p:cNvSpPr/>
          <p:nvPr/>
        </p:nvSpPr>
        <p:spPr>
          <a:xfrm>
            <a:off x="8417792" y="4341797"/>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02" name="角丸四角形 101"/>
          <p:cNvSpPr/>
          <p:nvPr/>
        </p:nvSpPr>
        <p:spPr>
          <a:xfrm>
            <a:off x="490948"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3" name="角丸四角形 102"/>
          <p:cNvSpPr/>
          <p:nvPr/>
        </p:nvSpPr>
        <p:spPr>
          <a:xfrm>
            <a:off x="1550242"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4" name="角丸四角形 103"/>
          <p:cNvSpPr/>
          <p:nvPr/>
        </p:nvSpPr>
        <p:spPr>
          <a:xfrm>
            <a:off x="2609536"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5" name="角丸四角形 104"/>
          <p:cNvSpPr/>
          <p:nvPr/>
        </p:nvSpPr>
        <p:spPr>
          <a:xfrm>
            <a:off x="3667961" y="5616232"/>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6" name="角丸四角形 105"/>
          <p:cNvSpPr/>
          <p:nvPr/>
        </p:nvSpPr>
        <p:spPr>
          <a:xfrm>
            <a:off x="4729501"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7" name="テキスト ボックス 106"/>
          <p:cNvSpPr txBox="1"/>
          <p:nvPr/>
        </p:nvSpPr>
        <p:spPr>
          <a:xfrm>
            <a:off x="364291" y="6312853"/>
            <a:ext cx="1716340" cy="369332"/>
          </a:xfrm>
          <a:prstGeom prst="rect">
            <a:avLst/>
          </a:prstGeom>
          <a:noFill/>
        </p:spPr>
        <p:txBody>
          <a:bodyPr wrap="squar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プロセッサ</a:t>
            </a:r>
            <a:r>
              <a:rPr kumimoji="1" lang="en-US" altLang="ja-JP" dirty="0" smtClean="0">
                <a:solidFill>
                  <a:prstClr val="black"/>
                </a:solidFill>
                <a:latin typeface="Calibri" panose="020F0502020204030204"/>
              </a:rPr>
              <a:t>2</a:t>
            </a:r>
            <a:endParaRPr kumimoji="1" lang="ja-JP" altLang="en-US" dirty="0">
              <a:solidFill>
                <a:prstClr val="black"/>
              </a:solidFill>
              <a:latin typeface="Calibri" panose="020F0502020204030204"/>
            </a:endParaRPr>
          </a:p>
        </p:txBody>
      </p:sp>
      <p:sp>
        <p:nvSpPr>
          <p:cNvPr id="108" name="円/楕円 107"/>
          <p:cNvSpPr/>
          <p:nvPr/>
        </p:nvSpPr>
        <p:spPr>
          <a:xfrm>
            <a:off x="511353"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09" name="角丸四角形 108"/>
          <p:cNvSpPr/>
          <p:nvPr/>
        </p:nvSpPr>
        <p:spPr>
          <a:xfrm>
            <a:off x="5787926" y="5624404"/>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0" name="角丸四角形 109"/>
          <p:cNvSpPr/>
          <p:nvPr/>
        </p:nvSpPr>
        <p:spPr>
          <a:xfrm>
            <a:off x="6846351" y="5616232"/>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角丸四角形 110"/>
          <p:cNvSpPr/>
          <p:nvPr/>
        </p:nvSpPr>
        <p:spPr>
          <a:xfrm>
            <a:off x="7903703" y="5632761"/>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2" name="円/楕円 111"/>
          <p:cNvSpPr/>
          <p:nvPr/>
        </p:nvSpPr>
        <p:spPr>
          <a:xfrm>
            <a:off x="993949"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3" name="円/楕円 112"/>
          <p:cNvSpPr/>
          <p:nvPr/>
        </p:nvSpPr>
        <p:spPr>
          <a:xfrm>
            <a:off x="1577797"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18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4" name="円/楕円 113"/>
          <p:cNvSpPr/>
          <p:nvPr/>
        </p:nvSpPr>
        <p:spPr>
          <a:xfrm>
            <a:off x="2060393"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19</a:t>
            </a:r>
            <a:endParaRPr kumimoji="1" lang="en-US" altLang="ja-JP" sz="1000" kern="0" dirty="0">
              <a:solidFill>
                <a:schemeClr val="bg1"/>
              </a:solidFill>
              <a:latin typeface="Calibri" panose="020F0502020204030204"/>
            </a:endParaRPr>
          </a:p>
        </p:txBody>
      </p:sp>
      <p:sp>
        <p:nvSpPr>
          <p:cNvPr id="115" name="円/楕円 114"/>
          <p:cNvSpPr/>
          <p:nvPr/>
        </p:nvSpPr>
        <p:spPr>
          <a:xfrm>
            <a:off x="2640351"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6" name="円/楕円 115"/>
          <p:cNvSpPr/>
          <p:nvPr/>
        </p:nvSpPr>
        <p:spPr>
          <a:xfrm>
            <a:off x="3122947"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7" name="円/楕円 116"/>
          <p:cNvSpPr/>
          <p:nvPr/>
        </p:nvSpPr>
        <p:spPr>
          <a:xfrm>
            <a:off x="3696052"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8" name="円/楕円 117"/>
          <p:cNvSpPr/>
          <p:nvPr/>
        </p:nvSpPr>
        <p:spPr>
          <a:xfrm>
            <a:off x="4178648" y="5832019"/>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23</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9" name="円/楕円 118"/>
          <p:cNvSpPr/>
          <p:nvPr/>
        </p:nvSpPr>
        <p:spPr>
          <a:xfrm>
            <a:off x="4762006" y="5840196"/>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0" name="円/楕円 119"/>
          <p:cNvSpPr/>
          <p:nvPr/>
        </p:nvSpPr>
        <p:spPr>
          <a:xfrm>
            <a:off x="5244602" y="5840196"/>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1" name="円/楕円 120"/>
          <p:cNvSpPr/>
          <p:nvPr/>
        </p:nvSpPr>
        <p:spPr>
          <a:xfrm>
            <a:off x="5812250" y="584221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2" name="円/楕円 121"/>
          <p:cNvSpPr/>
          <p:nvPr/>
        </p:nvSpPr>
        <p:spPr>
          <a:xfrm>
            <a:off x="6294846" y="584221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3" name="円/楕円 122"/>
          <p:cNvSpPr/>
          <p:nvPr/>
        </p:nvSpPr>
        <p:spPr>
          <a:xfrm>
            <a:off x="6878694" y="584221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a:t>
            </a:r>
            <a:r>
              <a:rPr kumimoji="1" lang="en-US" altLang="ja-JP" sz="1200" kern="0" noProof="0" dirty="0">
                <a:solidFill>
                  <a:schemeClr val="bg1"/>
                </a:solidFill>
                <a:latin typeface="Calibri" panose="020F0502020204030204"/>
              </a:rPr>
              <a:t>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4" name="円/楕円 123"/>
          <p:cNvSpPr/>
          <p:nvPr/>
        </p:nvSpPr>
        <p:spPr>
          <a:xfrm>
            <a:off x="7361290" y="584221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a:t>
            </a:r>
            <a:r>
              <a:rPr kumimoji="1" lang="en-US" altLang="ja-JP" sz="1200" kern="0" noProof="0" dirty="0">
                <a:solidFill>
                  <a:schemeClr val="bg1"/>
                </a:solidFill>
                <a:latin typeface="Calibri" panose="020F0502020204030204"/>
              </a:rPr>
              <a:t>9</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5" name="円/楕円 124"/>
          <p:cNvSpPr/>
          <p:nvPr/>
        </p:nvSpPr>
        <p:spPr>
          <a:xfrm>
            <a:off x="7935196" y="5836773"/>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30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6" name="円/楕円 125"/>
          <p:cNvSpPr/>
          <p:nvPr/>
        </p:nvSpPr>
        <p:spPr>
          <a:xfrm>
            <a:off x="8417792" y="5836773"/>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31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57" name="円/楕円 56"/>
          <p:cNvSpPr/>
          <p:nvPr/>
        </p:nvSpPr>
        <p:spPr>
          <a:xfrm>
            <a:off x="2643074" y="5809010"/>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 name="円/楕円 57"/>
          <p:cNvSpPr/>
          <p:nvPr/>
        </p:nvSpPr>
        <p:spPr>
          <a:xfrm>
            <a:off x="1563306" y="5815735"/>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円/楕円 58"/>
          <p:cNvSpPr/>
          <p:nvPr/>
        </p:nvSpPr>
        <p:spPr>
          <a:xfrm>
            <a:off x="505390" y="5810872"/>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0" name="円/楕円 59"/>
          <p:cNvSpPr/>
          <p:nvPr/>
        </p:nvSpPr>
        <p:spPr>
          <a:xfrm>
            <a:off x="3682602" y="5822275"/>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円/楕円 64"/>
          <p:cNvSpPr/>
          <p:nvPr/>
        </p:nvSpPr>
        <p:spPr>
          <a:xfrm>
            <a:off x="3114357" y="5817126"/>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円/楕円 65"/>
          <p:cNvSpPr/>
          <p:nvPr/>
        </p:nvSpPr>
        <p:spPr>
          <a:xfrm>
            <a:off x="2041941" y="5821883"/>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7" name="円/楕円 66"/>
          <p:cNvSpPr/>
          <p:nvPr/>
        </p:nvSpPr>
        <p:spPr>
          <a:xfrm>
            <a:off x="991599" y="5807342"/>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8" name="円/楕円 67"/>
          <p:cNvSpPr/>
          <p:nvPr/>
        </p:nvSpPr>
        <p:spPr>
          <a:xfrm>
            <a:off x="4169070" y="5821883"/>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1" name="円/楕円 80"/>
          <p:cNvSpPr/>
          <p:nvPr/>
        </p:nvSpPr>
        <p:spPr>
          <a:xfrm>
            <a:off x="6873978" y="5817073"/>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2" name="円/楕円 81"/>
          <p:cNvSpPr/>
          <p:nvPr/>
        </p:nvSpPr>
        <p:spPr>
          <a:xfrm>
            <a:off x="5809420" y="5819296"/>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3" name="円/楕円 82"/>
          <p:cNvSpPr/>
          <p:nvPr/>
        </p:nvSpPr>
        <p:spPr>
          <a:xfrm>
            <a:off x="4741027" y="5815059"/>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4" name="円/楕円 83"/>
          <p:cNvSpPr/>
          <p:nvPr/>
        </p:nvSpPr>
        <p:spPr>
          <a:xfrm>
            <a:off x="7935196" y="5832019"/>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5" name="円/楕円 84"/>
          <p:cNvSpPr/>
          <p:nvPr/>
        </p:nvSpPr>
        <p:spPr>
          <a:xfrm>
            <a:off x="7338078" y="5819467"/>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6" name="円/楕円 85"/>
          <p:cNvSpPr/>
          <p:nvPr/>
        </p:nvSpPr>
        <p:spPr>
          <a:xfrm>
            <a:off x="6294846" y="5834215"/>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7" name="円/楕円 86"/>
          <p:cNvSpPr/>
          <p:nvPr/>
        </p:nvSpPr>
        <p:spPr>
          <a:xfrm>
            <a:off x="5242754" y="5822910"/>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円/楕円 87"/>
          <p:cNvSpPr/>
          <p:nvPr/>
        </p:nvSpPr>
        <p:spPr>
          <a:xfrm>
            <a:off x="8398536" y="5828472"/>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12</a:t>
            </a:fld>
            <a:endParaRPr lang="en-US" altLang="ja-JP" dirty="0"/>
          </a:p>
        </p:txBody>
      </p:sp>
    </p:spTree>
    <p:extLst>
      <p:ext uri="{BB962C8B-B14F-4D97-AF65-F5344CB8AC3E}">
        <p14:creationId xmlns:p14="http://schemas.microsoft.com/office/powerpoint/2010/main" val="2607131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circle(in)">
                                      <p:cBhvr>
                                        <p:cTn id="7" dur="2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0"/>
                                        <p:tgtEl>
                                          <p:spTgt spid="82"/>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fade">
                                      <p:cBhvr>
                                        <p:cTn id="54" dur="500"/>
                                        <p:tgtEl>
                                          <p:spTgt spid="8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500"/>
                                        <p:tgtEl>
                                          <p:spTgt spid="8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500"/>
                                        <p:tgtEl>
                                          <p:spTgt spid="87"/>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500"/>
                                        <p:tgtEl>
                                          <p:spTgt spid="85"/>
                                        </p:tgtEl>
                                      </p:cBhvr>
                                    </p:animEffect>
                                  </p:childTnLst>
                                </p:cTn>
                              </p:par>
                            </p:childTnLst>
                          </p:cTn>
                        </p:par>
                        <p:par>
                          <p:cTn id="72" fill="hold">
                            <p:stCondLst>
                              <p:cond delay="1500"/>
                            </p:stCondLst>
                            <p:childTnLst>
                              <p:par>
                                <p:cTn id="73" presetID="10" presetClass="entr" presetSubtype="0" fill="hold" grpId="0"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57" grpId="0" animBg="1"/>
      <p:bldP spid="58" grpId="0" animBg="1"/>
      <p:bldP spid="59" grpId="0" animBg="1"/>
      <p:bldP spid="60" grpId="0" animBg="1"/>
      <p:bldP spid="65" grpId="0" animBg="1"/>
      <p:bldP spid="66" grpId="0" animBg="1"/>
      <p:bldP spid="67" grpId="0" animBg="1"/>
      <p:bldP spid="68" grpId="0" animBg="1"/>
      <p:bldP spid="81" grpId="0" animBg="1"/>
      <p:bldP spid="82" grpId="0" animBg="1"/>
      <p:bldP spid="83" grpId="0" animBg="1"/>
      <p:bldP spid="84" grpId="0" animBg="1"/>
      <p:bldP spid="85" grpId="0" animBg="1"/>
      <p:bldP spid="86" grpId="0" animBg="1"/>
      <p:bldP spid="87"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原因となるスケジューラの特定</a:t>
            </a:r>
            <a:endParaRPr kumimoji="1" lang="ja-JP" altLang="en-US" dirty="0"/>
          </a:p>
        </p:txBody>
      </p:sp>
      <p:sp>
        <p:nvSpPr>
          <p:cNvPr id="3" name="コンテンツ プレースホルダー 2"/>
          <p:cNvSpPr>
            <a:spLocks noGrp="1"/>
          </p:cNvSpPr>
          <p:nvPr>
            <p:ph idx="1"/>
          </p:nvPr>
        </p:nvSpPr>
        <p:spPr>
          <a:xfrm>
            <a:off x="457200" y="1600201"/>
            <a:ext cx="8939336" cy="4530725"/>
          </a:xfrm>
        </p:spPr>
        <p:txBody>
          <a:bodyPr/>
          <a:lstStyle/>
          <a:p>
            <a:r>
              <a:rPr lang="ja-JP" altLang="en-US" dirty="0" smtClean="0"/>
              <a:t>どちら</a:t>
            </a:r>
            <a:r>
              <a:rPr lang="ja-JP" altLang="en-US" dirty="0"/>
              <a:t>のスケジューラに原因があるか調べた</a:t>
            </a:r>
          </a:p>
          <a:p>
            <a:pPr lvl="1"/>
            <a:r>
              <a:rPr lang="en-US" altLang="ja-JP" dirty="0"/>
              <a:t>OS</a:t>
            </a:r>
            <a:r>
              <a:rPr lang="ja-JP" altLang="en-US" dirty="0"/>
              <a:t>のスレッドスケジューラを無効化</a:t>
            </a:r>
          </a:p>
          <a:p>
            <a:pPr lvl="2"/>
            <a:r>
              <a:rPr lang="ja-JP" altLang="en-US" dirty="0"/>
              <a:t>影響なし</a:t>
            </a:r>
          </a:p>
          <a:p>
            <a:pPr lvl="1"/>
            <a:r>
              <a:rPr lang="en-US" altLang="ja-JP" dirty="0" err="1"/>
              <a:t>Xen</a:t>
            </a:r>
            <a:r>
              <a:rPr lang="ja-JP" altLang="en-US" dirty="0"/>
              <a:t>の仮想</a:t>
            </a:r>
            <a:r>
              <a:rPr lang="en-US" altLang="ja-JP" dirty="0"/>
              <a:t>CPU</a:t>
            </a:r>
            <a:r>
              <a:rPr lang="ja-JP" altLang="en-US" dirty="0"/>
              <a:t>スケジューラを無効化</a:t>
            </a:r>
          </a:p>
          <a:p>
            <a:pPr lvl="2"/>
            <a:r>
              <a:rPr lang="ja-JP" altLang="en-US" dirty="0"/>
              <a:t>挙動が大きく変化した</a:t>
            </a:r>
          </a:p>
          <a:p>
            <a:pPr lvl="1"/>
            <a:r>
              <a:rPr lang="en-US" altLang="ja-JP" dirty="0" err="1"/>
              <a:t>Xen</a:t>
            </a:r>
            <a:r>
              <a:rPr lang="ja-JP" altLang="en-US" dirty="0"/>
              <a:t>のスケジューラの問題であることがわかった</a:t>
            </a:r>
          </a:p>
        </p:txBody>
      </p:sp>
      <p:graphicFrame>
        <p:nvGraphicFramePr>
          <p:cNvPr id="5" name="グラフ 4"/>
          <p:cNvGraphicFramePr>
            <a:graphicFrameLocks noGrp="1"/>
          </p:cNvGraphicFramePr>
          <p:nvPr>
            <p:extLst>
              <p:ext uri="{D42A27DB-BD31-4B8C-83A1-F6EECF244321}">
                <p14:modId xmlns:p14="http://schemas.microsoft.com/office/powerpoint/2010/main" val="2049292609"/>
              </p:ext>
            </p:extLst>
          </p:nvPr>
        </p:nvGraphicFramePr>
        <p:xfrm>
          <a:off x="5004048" y="3865563"/>
          <a:ext cx="3888432" cy="2992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noGrp="1"/>
          </p:cNvGraphicFramePr>
          <p:nvPr>
            <p:extLst>
              <p:ext uri="{D42A27DB-BD31-4B8C-83A1-F6EECF244321}">
                <p14:modId xmlns:p14="http://schemas.microsoft.com/office/powerpoint/2010/main" val="218570050"/>
              </p:ext>
            </p:extLst>
          </p:nvPr>
        </p:nvGraphicFramePr>
        <p:xfrm>
          <a:off x="611560" y="3865563"/>
          <a:ext cx="3818996" cy="2992438"/>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13</a:t>
            </a:fld>
            <a:endParaRPr lang="en-US" altLang="ja-JP" dirty="0"/>
          </a:p>
        </p:txBody>
      </p:sp>
      <p:sp>
        <p:nvSpPr>
          <p:cNvPr id="6" name="テキスト ボックス 5"/>
          <p:cNvSpPr txBox="1"/>
          <p:nvPr/>
        </p:nvSpPr>
        <p:spPr>
          <a:xfrm>
            <a:off x="2123728" y="4005064"/>
            <a:ext cx="1210588" cy="369332"/>
          </a:xfrm>
          <a:prstGeom prst="rect">
            <a:avLst/>
          </a:prstGeom>
          <a:noFill/>
        </p:spPr>
        <p:txBody>
          <a:bodyPr wrap="none" rtlCol="0">
            <a:spAutoFit/>
          </a:bodyPr>
          <a:lstStyle/>
          <a:p>
            <a:r>
              <a:rPr kumimoji="1" lang="en-US" altLang="ja-JP" dirty="0" smtClean="0"/>
              <a:t>OS</a:t>
            </a:r>
            <a:r>
              <a:rPr kumimoji="1" lang="ja-JP" altLang="en-US" dirty="0" smtClean="0"/>
              <a:t>無効化</a:t>
            </a:r>
            <a:endParaRPr kumimoji="1" lang="ja-JP" altLang="en-US" dirty="0"/>
          </a:p>
        </p:txBody>
      </p:sp>
      <p:sp>
        <p:nvSpPr>
          <p:cNvPr id="8" name="テキスト ボックス 7"/>
          <p:cNvSpPr txBox="1"/>
          <p:nvPr/>
        </p:nvSpPr>
        <p:spPr>
          <a:xfrm>
            <a:off x="6527254" y="4005064"/>
            <a:ext cx="1287532" cy="369332"/>
          </a:xfrm>
          <a:prstGeom prst="rect">
            <a:avLst/>
          </a:prstGeom>
          <a:noFill/>
        </p:spPr>
        <p:txBody>
          <a:bodyPr wrap="none" rtlCol="0">
            <a:spAutoFit/>
          </a:bodyPr>
          <a:lstStyle/>
          <a:p>
            <a:r>
              <a:rPr kumimoji="1" lang="en-US" altLang="ja-JP" dirty="0" err="1" smtClean="0"/>
              <a:t>Xe</a:t>
            </a:r>
            <a:r>
              <a:rPr kumimoji="1" lang="en-US" altLang="ja-JP" dirty="0" err="1"/>
              <a:t>n</a:t>
            </a:r>
            <a:r>
              <a:rPr kumimoji="1" lang="ja-JP" altLang="en-US" dirty="0" smtClean="0"/>
              <a:t>無効化</a:t>
            </a:r>
            <a:endParaRPr kumimoji="1" lang="ja-JP" altLang="en-US" dirty="0"/>
          </a:p>
        </p:txBody>
      </p:sp>
    </p:spTree>
    <p:extLst>
      <p:ext uri="{BB962C8B-B14F-4D97-AF65-F5344CB8AC3E}">
        <p14:creationId xmlns:p14="http://schemas.microsoft.com/office/powerpoint/2010/main" val="341320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正方形/長方形 103"/>
          <p:cNvSpPr/>
          <p:nvPr/>
        </p:nvSpPr>
        <p:spPr>
          <a:xfrm>
            <a:off x="395536" y="5652112"/>
            <a:ext cx="8640960" cy="1148107"/>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6" name="正方形/長方形 75"/>
          <p:cNvSpPr/>
          <p:nvPr/>
        </p:nvSpPr>
        <p:spPr>
          <a:xfrm>
            <a:off x="395536" y="4458041"/>
            <a:ext cx="8640960" cy="1133134"/>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 name="タイトル 1"/>
          <p:cNvSpPr>
            <a:spLocks noGrp="1"/>
          </p:cNvSpPr>
          <p:nvPr>
            <p:ph type="title"/>
          </p:nvPr>
        </p:nvSpPr>
        <p:spPr/>
        <p:txBody>
          <a:bodyPr/>
          <a:lstStyle/>
          <a:p>
            <a:r>
              <a:rPr kumimoji="1" lang="en-US" altLang="ja-JP" dirty="0" smtClean="0"/>
              <a:t>Xen</a:t>
            </a:r>
            <a:r>
              <a:rPr kumimoji="1" lang="ja-JP" altLang="en-US" dirty="0" smtClean="0"/>
              <a:t>のスケジューラの問題の分析</a:t>
            </a:r>
            <a:endParaRPr kumimoji="1" lang="ja-JP" altLang="en-US" dirty="0"/>
          </a:p>
        </p:txBody>
      </p:sp>
      <p:sp>
        <p:nvSpPr>
          <p:cNvPr id="3" name="コンテンツ プレースホルダー 2"/>
          <p:cNvSpPr>
            <a:spLocks noGrp="1"/>
          </p:cNvSpPr>
          <p:nvPr>
            <p:ph idx="1"/>
          </p:nvPr>
        </p:nvSpPr>
        <p:spPr/>
        <p:txBody>
          <a:bodyPr/>
          <a:lstStyle/>
          <a:p>
            <a:r>
              <a:rPr lang="ja-JP" altLang="en-US" dirty="0"/>
              <a:t>ユーザによる</a:t>
            </a:r>
            <a:r>
              <a:rPr lang="en-US" altLang="ja-JP" dirty="0"/>
              <a:t>CPU</a:t>
            </a:r>
            <a:r>
              <a:rPr lang="ja-JP" altLang="en-US" dirty="0"/>
              <a:t>割り当てと</a:t>
            </a:r>
            <a:r>
              <a:rPr kumimoji="1" lang="en-US" altLang="ja-JP" dirty="0" smtClean="0"/>
              <a:t>Xen</a:t>
            </a:r>
            <a:r>
              <a:rPr lang="ja-JP" altLang="en-US" dirty="0" smtClean="0"/>
              <a:t>による</a:t>
            </a:r>
            <a:r>
              <a:rPr lang="en-US" altLang="ja-JP" dirty="0" smtClean="0"/>
              <a:t>CPU</a:t>
            </a:r>
            <a:r>
              <a:rPr lang="ja-JP" altLang="en-US" dirty="0" smtClean="0"/>
              <a:t>コアのグループ化の競合が原因</a:t>
            </a:r>
            <a:endParaRPr lang="en-US" altLang="ja-JP" dirty="0" smtClean="0"/>
          </a:p>
          <a:p>
            <a:pPr lvl="1"/>
            <a:r>
              <a:rPr kumimoji="1" lang="en-US" altLang="ja-JP" dirty="0" smtClean="0"/>
              <a:t>Xen</a:t>
            </a:r>
            <a:r>
              <a:rPr kumimoji="1" lang="ja-JP" altLang="en-US" dirty="0" smtClean="0"/>
              <a:t>は</a:t>
            </a:r>
            <a:r>
              <a:rPr lang="ja-JP" altLang="en-US" dirty="0" smtClean="0"/>
              <a:t>プロセッサの前半</a:t>
            </a:r>
            <a:r>
              <a:rPr lang="en-US" altLang="ja-JP" dirty="0"/>
              <a:t>8</a:t>
            </a:r>
            <a:r>
              <a:rPr lang="ja-JP" altLang="en-US" dirty="0" smtClean="0"/>
              <a:t>コアと後半</a:t>
            </a:r>
            <a:r>
              <a:rPr lang="en-US" altLang="ja-JP" dirty="0"/>
              <a:t>8</a:t>
            </a:r>
            <a:r>
              <a:rPr lang="ja-JP" altLang="en-US" dirty="0" smtClean="0"/>
              <a:t>コアをグループ化</a:t>
            </a:r>
            <a:endParaRPr lang="en-US" altLang="ja-JP" dirty="0" smtClean="0"/>
          </a:p>
          <a:p>
            <a:pPr lvl="2"/>
            <a:r>
              <a:rPr lang="ja-JP" altLang="en-US" dirty="0" smtClean="0"/>
              <a:t>今回の実験では、</a:t>
            </a:r>
            <a:r>
              <a:rPr lang="en-US" altLang="ja-JP" dirty="0" smtClean="0"/>
              <a:t>2</a:t>
            </a:r>
            <a:r>
              <a:rPr lang="ja-JP" altLang="en-US" dirty="0" smtClean="0"/>
              <a:t>基の</a:t>
            </a:r>
            <a:r>
              <a:rPr kumimoji="1" lang="ja-JP" altLang="en-US" dirty="0" smtClean="0"/>
              <a:t>プロセッサの前半</a:t>
            </a:r>
            <a:r>
              <a:rPr kumimoji="1" lang="en-US" altLang="ja-JP" dirty="0" smtClean="0"/>
              <a:t>8</a:t>
            </a:r>
            <a:r>
              <a:rPr kumimoji="1" lang="ja-JP" altLang="en-US" dirty="0" smtClean="0"/>
              <a:t>コアを優先的に使用</a:t>
            </a:r>
            <a:endParaRPr kumimoji="1" lang="en-US" altLang="ja-JP" dirty="0" smtClean="0"/>
          </a:p>
          <a:p>
            <a:pPr lvl="1"/>
            <a:r>
              <a:rPr lang="en-US" altLang="ja-JP" dirty="0" smtClean="0"/>
              <a:t>8-8</a:t>
            </a:r>
            <a:r>
              <a:rPr lang="ja-JP" altLang="en-US" dirty="0" smtClean="0"/>
              <a:t>の場合、各プロセッサの前半</a:t>
            </a:r>
            <a:r>
              <a:rPr lang="en-US" altLang="ja-JP" dirty="0" smtClean="0"/>
              <a:t>8</a:t>
            </a:r>
            <a:r>
              <a:rPr lang="ja-JP" altLang="en-US" dirty="0" smtClean="0"/>
              <a:t>コアを均等に使用</a:t>
            </a:r>
            <a:endParaRPr lang="en-US" altLang="ja-JP" dirty="0" smtClean="0"/>
          </a:p>
          <a:p>
            <a:pPr lvl="1"/>
            <a:r>
              <a:rPr kumimoji="1" lang="en-US" altLang="ja-JP" dirty="0" smtClean="0"/>
              <a:t>0-16</a:t>
            </a:r>
            <a:r>
              <a:rPr kumimoji="1" lang="ja-JP" altLang="en-US" dirty="0" smtClean="0"/>
              <a:t>の場合、</a:t>
            </a:r>
            <a:r>
              <a:rPr lang="ja-JP" altLang="en-US" dirty="0" smtClean="0"/>
              <a:t>プロセッサ</a:t>
            </a:r>
            <a:r>
              <a:rPr lang="en-US" altLang="ja-JP" dirty="0" smtClean="0"/>
              <a:t>2</a:t>
            </a:r>
            <a:r>
              <a:rPr lang="ja-JP" altLang="en-US" dirty="0" smtClean="0"/>
              <a:t>の</a:t>
            </a:r>
            <a:r>
              <a:rPr kumimoji="1" lang="ja-JP" altLang="en-US" dirty="0" smtClean="0"/>
              <a:t>前半</a:t>
            </a:r>
            <a:r>
              <a:rPr kumimoji="1" lang="en-US" altLang="ja-JP" dirty="0" smtClean="0"/>
              <a:t>8</a:t>
            </a:r>
            <a:r>
              <a:rPr kumimoji="1" lang="ja-JP" altLang="en-US" dirty="0" smtClean="0"/>
              <a:t>コアを先にすべて使用</a:t>
            </a:r>
            <a:endParaRPr kumimoji="1" lang="en-US" altLang="ja-JP" dirty="0" smtClean="0"/>
          </a:p>
        </p:txBody>
      </p:sp>
      <p:sp>
        <p:nvSpPr>
          <p:cNvPr id="82" name="テキスト ボックス 81"/>
          <p:cNvSpPr txBox="1"/>
          <p:nvPr/>
        </p:nvSpPr>
        <p:spPr>
          <a:xfrm>
            <a:off x="368197" y="5292460"/>
            <a:ext cx="1716340" cy="369332"/>
          </a:xfrm>
          <a:prstGeom prst="rect">
            <a:avLst/>
          </a:prstGeom>
          <a:noFill/>
        </p:spPr>
        <p:txBody>
          <a:bodyPr wrap="squar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プロセッサ</a:t>
            </a:r>
            <a:r>
              <a:rPr kumimoji="1" lang="en-US" altLang="ja-JP" dirty="0" smtClean="0">
                <a:solidFill>
                  <a:prstClr val="black"/>
                </a:solidFill>
                <a:latin typeface="Calibri" panose="020F0502020204030204"/>
              </a:rPr>
              <a:t>1</a:t>
            </a:r>
            <a:endParaRPr kumimoji="1" lang="ja-JP" altLang="en-US" dirty="0">
              <a:solidFill>
                <a:prstClr val="black"/>
              </a:solidFill>
              <a:latin typeface="Calibri" panose="020F0502020204030204"/>
            </a:endParaRPr>
          </a:p>
        </p:txBody>
      </p:sp>
      <p:sp>
        <p:nvSpPr>
          <p:cNvPr id="110" name="テキスト ボックス 109"/>
          <p:cNvSpPr txBox="1"/>
          <p:nvPr/>
        </p:nvSpPr>
        <p:spPr>
          <a:xfrm>
            <a:off x="362819" y="6496211"/>
            <a:ext cx="1716340" cy="369332"/>
          </a:xfrm>
          <a:prstGeom prst="rect">
            <a:avLst/>
          </a:prstGeom>
          <a:noFill/>
        </p:spPr>
        <p:txBody>
          <a:bodyPr wrap="squar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プロセッサ</a:t>
            </a:r>
            <a:r>
              <a:rPr kumimoji="1" lang="en-US" altLang="ja-JP" dirty="0" smtClean="0">
                <a:solidFill>
                  <a:prstClr val="black"/>
                </a:solidFill>
                <a:latin typeface="Calibri" panose="020F0502020204030204"/>
              </a:rPr>
              <a:t>2</a:t>
            </a:r>
            <a:endParaRPr kumimoji="1" lang="ja-JP" altLang="en-US" dirty="0">
              <a:solidFill>
                <a:prstClr val="black"/>
              </a:solidFill>
              <a:latin typeface="Calibri" panose="020F0502020204030204"/>
            </a:endParaRPr>
          </a:p>
        </p:txBody>
      </p:sp>
      <p:sp>
        <p:nvSpPr>
          <p:cNvPr id="4" name="角丸四角形 3"/>
          <p:cNvSpPr/>
          <p:nvPr/>
        </p:nvSpPr>
        <p:spPr bwMode="auto">
          <a:xfrm>
            <a:off x="439499" y="4513049"/>
            <a:ext cx="4231277" cy="778618"/>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66" name="角丸四角形 165"/>
          <p:cNvSpPr/>
          <p:nvPr/>
        </p:nvSpPr>
        <p:spPr bwMode="auto">
          <a:xfrm>
            <a:off x="447169" y="4528495"/>
            <a:ext cx="4231277" cy="778618"/>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62" name="角丸四角形 161"/>
          <p:cNvSpPr/>
          <p:nvPr/>
        </p:nvSpPr>
        <p:spPr bwMode="auto">
          <a:xfrm>
            <a:off x="4731426" y="4518639"/>
            <a:ext cx="4231277" cy="778618"/>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77" name="角丸四角形 76"/>
          <p:cNvSpPr/>
          <p:nvPr/>
        </p:nvSpPr>
        <p:spPr>
          <a:xfrm>
            <a:off x="481162" y="457746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角丸四角形 77"/>
          <p:cNvSpPr/>
          <p:nvPr/>
        </p:nvSpPr>
        <p:spPr>
          <a:xfrm>
            <a:off x="1540456" y="457746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9" name="角丸四角形 78"/>
          <p:cNvSpPr/>
          <p:nvPr/>
        </p:nvSpPr>
        <p:spPr>
          <a:xfrm>
            <a:off x="2599750" y="457746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0" name="角丸四角形 79"/>
          <p:cNvSpPr/>
          <p:nvPr/>
        </p:nvSpPr>
        <p:spPr>
          <a:xfrm>
            <a:off x="3658175" y="4569293"/>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1" name="角丸四角形 80"/>
          <p:cNvSpPr/>
          <p:nvPr/>
        </p:nvSpPr>
        <p:spPr>
          <a:xfrm>
            <a:off x="4761891" y="457746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3" name="テキスト ボックス 82"/>
          <p:cNvSpPr txBox="1"/>
          <p:nvPr/>
        </p:nvSpPr>
        <p:spPr>
          <a:xfrm>
            <a:off x="448362" y="4540291"/>
            <a:ext cx="1423570" cy="307777"/>
          </a:xfrm>
          <a:prstGeom prst="rect">
            <a:avLst/>
          </a:prstGeom>
          <a:noFill/>
        </p:spPr>
        <p:txBody>
          <a:bodyPr wrap="squar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モジュール</a:t>
            </a:r>
            <a:r>
              <a:rPr kumimoji="1" lang="en-US" altLang="ja-JP" sz="1400" dirty="0" smtClean="0">
                <a:solidFill>
                  <a:prstClr val="black"/>
                </a:solidFill>
                <a:latin typeface="Calibri" panose="020F0502020204030204"/>
              </a:rPr>
              <a:t>0</a:t>
            </a:r>
            <a:endParaRPr kumimoji="1" lang="ja-JP" altLang="en-US" sz="1400" dirty="0">
              <a:solidFill>
                <a:prstClr val="black"/>
              </a:solidFill>
              <a:latin typeface="Calibri" panose="020F0502020204030204"/>
            </a:endParaRPr>
          </a:p>
        </p:txBody>
      </p:sp>
      <p:sp>
        <p:nvSpPr>
          <p:cNvPr id="84" name="テキスト ボックス 83"/>
          <p:cNvSpPr txBox="1"/>
          <p:nvPr/>
        </p:nvSpPr>
        <p:spPr>
          <a:xfrm>
            <a:off x="1477953" y="4550332"/>
            <a:ext cx="1396473" cy="307777"/>
          </a:xfrm>
          <a:prstGeom prst="rect">
            <a:avLst/>
          </a:prstGeom>
          <a:noFill/>
        </p:spPr>
        <p:txBody>
          <a:bodyPr wrap="squar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モジュール</a:t>
            </a:r>
            <a:r>
              <a:rPr kumimoji="1" lang="en-US" altLang="ja-JP" sz="1400" dirty="0" smtClean="0">
                <a:solidFill>
                  <a:prstClr val="black"/>
                </a:solidFill>
                <a:latin typeface="Calibri" panose="020F0502020204030204"/>
              </a:rPr>
              <a:t>1</a:t>
            </a:r>
            <a:endParaRPr kumimoji="1" lang="ja-JP" altLang="en-US" sz="1400" dirty="0">
              <a:solidFill>
                <a:prstClr val="black"/>
              </a:solidFill>
              <a:latin typeface="Calibri" panose="020F0502020204030204"/>
            </a:endParaRPr>
          </a:p>
        </p:txBody>
      </p:sp>
      <p:sp>
        <p:nvSpPr>
          <p:cNvPr id="85" name="円/楕円 84"/>
          <p:cNvSpPr/>
          <p:nvPr/>
        </p:nvSpPr>
        <p:spPr>
          <a:xfrm>
            <a:off x="501567"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86" name="角丸四角形 85"/>
          <p:cNvSpPr/>
          <p:nvPr/>
        </p:nvSpPr>
        <p:spPr>
          <a:xfrm>
            <a:off x="5820316" y="457746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7" name="角丸四角形 86"/>
          <p:cNvSpPr/>
          <p:nvPr/>
        </p:nvSpPr>
        <p:spPr>
          <a:xfrm>
            <a:off x="6878741" y="4569293"/>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角丸四角形 87"/>
          <p:cNvSpPr/>
          <p:nvPr/>
        </p:nvSpPr>
        <p:spPr>
          <a:xfrm>
            <a:off x="7936093" y="4585822"/>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円/楕円 88"/>
          <p:cNvSpPr/>
          <p:nvPr/>
        </p:nvSpPr>
        <p:spPr>
          <a:xfrm>
            <a:off x="984163"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0" name="円/楕円 89"/>
          <p:cNvSpPr/>
          <p:nvPr/>
        </p:nvSpPr>
        <p:spPr>
          <a:xfrm>
            <a:off x="1568011"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1" name="円/楕円 90"/>
          <p:cNvSpPr/>
          <p:nvPr/>
        </p:nvSpPr>
        <p:spPr>
          <a:xfrm>
            <a:off x="2050607"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3</a:t>
            </a:r>
            <a:endParaRPr kumimoji="1" lang="en-US" altLang="ja-JP" sz="1000" kern="0" dirty="0">
              <a:solidFill>
                <a:schemeClr val="bg1"/>
              </a:solidFill>
              <a:latin typeface="Calibri" panose="020F0502020204030204"/>
            </a:endParaRPr>
          </a:p>
        </p:txBody>
      </p:sp>
      <p:sp>
        <p:nvSpPr>
          <p:cNvPr id="92" name="円/楕円 91"/>
          <p:cNvSpPr/>
          <p:nvPr/>
        </p:nvSpPr>
        <p:spPr>
          <a:xfrm>
            <a:off x="2630565"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3" name="円/楕円 92"/>
          <p:cNvSpPr/>
          <p:nvPr/>
        </p:nvSpPr>
        <p:spPr>
          <a:xfrm>
            <a:off x="3113161"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4" name="円/楕円 93"/>
          <p:cNvSpPr/>
          <p:nvPr/>
        </p:nvSpPr>
        <p:spPr>
          <a:xfrm>
            <a:off x="3686266"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5" name="円/楕円 94"/>
          <p:cNvSpPr/>
          <p:nvPr/>
        </p:nvSpPr>
        <p:spPr>
          <a:xfrm>
            <a:off x="4168862"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6" name="円/楕円 95"/>
          <p:cNvSpPr/>
          <p:nvPr/>
        </p:nvSpPr>
        <p:spPr>
          <a:xfrm>
            <a:off x="4794886"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7" name="円/楕円 96"/>
          <p:cNvSpPr/>
          <p:nvPr/>
        </p:nvSpPr>
        <p:spPr>
          <a:xfrm>
            <a:off x="5277482"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a:solidFill>
                  <a:schemeClr val="bg1"/>
                </a:solidFill>
                <a:latin typeface="Calibri" panose="020F0502020204030204"/>
              </a:rPr>
              <a:t>9</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8" name="円/楕円 97"/>
          <p:cNvSpPr/>
          <p:nvPr/>
        </p:nvSpPr>
        <p:spPr>
          <a:xfrm>
            <a:off x="5843210"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10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99" name="円/楕円 98"/>
          <p:cNvSpPr/>
          <p:nvPr/>
        </p:nvSpPr>
        <p:spPr>
          <a:xfrm>
            <a:off x="6325806"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11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00" name="円/楕円 99"/>
          <p:cNvSpPr/>
          <p:nvPr/>
        </p:nvSpPr>
        <p:spPr>
          <a:xfrm>
            <a:off x="6909654"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01" name="円/楕円 100"/>
          <p:cNvSpPr/>
          <p:nvPr/>
        </p:nvSpPr>
        <p:spPr>
          <a:xfrm>
            <a:off x="7392250" y="478508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3</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02" name="円/楕円 101"/>
          <p:cNvSpPr/>
          <p:nvPr/>
        </p:nvSpPr>
        <p:spPr>
          <a:xfrm>
            <a:off x="7959454" y="4775785"/>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03" name="円/楕円 102"/>
          <p:cNvSpPr/>
          <p:nvPr/>
        </p:nvSpPr>
        <p:spPr>
          <a:xfrm>
            <a:off x="8442050" y="4775785"/>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30" name="円/楕円 129"/>
          <p:cNvSpPr/>
          <p:nvPr/>
        </p:nvSpPr>
        <p:spPr>
          <a:xfrm>
            <a:off x="2618861" y="4780823"/>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1" name="円/楕円 130"/>
          <p:cNvSpPr/>
          <p:nvPr/>
        </p:nvSpPr>
        <p:spPr>
          <a:xfrm>
            <a:off x="1565693" y="4768834"/>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2" name="円/楕円 131"/>
          <p:cNvSpPr/>
          <p:nvPr/>
        </p:nvSpPr>
        <p:spPr>
          <a:xfrm>
            <a:off x="498898" y="4770416"/>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3" name="円/楕円 132"/>
          <p:cNvSpPr/>
          <p:nvPr/>
        </p:nvSpPr>
        <p:spPr>
          <a:xfrm>
            <a:off x="3690375" y="4775785"/>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8" name="円/楕円 137"/>
          <p:cNvSpPr/>
          <p:nvPr/>
        </p:nvSpPr>
        <p:spPr>
          <a:xfrm>
            <a:off x="3098055" y="4768834"/>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9" name="円/楕円 138"/>
          <p:cNvSpPr/>
          <p:nvPr/>
        </p:nvSpPr>
        <p:spPr>
          <a:xfrm>
            <a:off x="2042467" y="4770963"/>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0" name="円/楕円 139"/>
          <p:cNvSpPr/>
          <p:nvPr/>
        </p:nvSpPr>
        <p:spPr>
          <a:xfrm>
            <a:off x="981396" y="4770416"/>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1" name="円/楕円 140"/>
          <p:cNvSpPr/>
          <p:nvPr/>
        </p:nvSpPr>
        <p:spPr>
          <a:xfrm>
            <a:off x="4161454" y="4764964"/>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3" name="角丸四角形 162"/>
          <p:cNvSpPr/>
          <p:nvPr/>
        </p:nvSpPr>
        <p:spPr bwMode="auto">
          <a:xfrm>
            <a:off x="439412" y="5719402"/>
            <a:ext cx="4231277" cy="778618"/>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65" name="角丸四角形 164"/>
          <p:cNvSpPr/>
          <p:nvPr/>
        </p:nvSpPr>
        <p:spPr bwMode="auto">
          <a:xfrm>
            <a:off x="444561" y="5718498"/>
            <a:ext cx="4231277" cy="778618"/>
          </a:xfrm>
          <a:prstGeom prst="round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64" name="角丸四角形 163"/>
          <p:cNvSpPr/>
          <p:nvPr/>
        </p:nvSpPr>
        <p:spPr bwMode="auto">
          <a:xfrm>
            <a:off x="4720631" y="5719402"/>
            <a:ext cx="4231277" cy="778618"/>
          </a:xfrm>
          <a:prstGeom prst="roundRect">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05" name="角丸四角形 104"/>
          <p:cNvSpPr/>
          <p:nvPr/>
        </p:nvSpPr>
        <p:spPr>
          <a:xfrm>
            <a:off x="470367" y="578472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6" name="角丸四角形 105"/>
          <p:cNvSpPr/>
          <p:nvPr/>
        </p:nvSpPr>
        <p:spPr>
          <a:xfrm>
            <a:off x="1529661" y="578472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7" name="角丸四角形 106"/>
          <p:cNvSpPr/>
          <p:nvPr/>
        </p:nvSpPr>
        <p:spPr>
          <a:xfrm>
            <a:off x="2588955" y="578472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8" name="角丸四角形 107"/>
          <p:cNvSpPr/>
          <p:nvPr/>
        </p:nvSpPr>
        <p:spPr>
          <a:xfrm>
            <a:off x="3647380" y="5776553"/>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9" name="角丸四角形 108"/>
          <p:cNvSpPr/>
          <p:nvPr/>
        </p:nvSpPr>
        <p:spPr>
          <a:xfrm>
            <a:off x="4749778" y="578472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1" name="円/楕円 110"/>
          <p:cNvSpPr/>
          <p:nvPr/>
        </p:nvSpPr>
        <p:spPr>
          <a:xfrm>
            <a:off x="490772"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2" name="角丸四角形 111"/>
          <p:cNvSpPr/>
          <p:nvPr/>
        </p:nvSpPr>
        <p:spPr>
          <a:xfrm>
            <a:off x="5808203" y="5784725"/>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3" name="角丸四角形 112"/>
          <p:cNvSpPr/>
          <p:nvPr/>
        </p:nvSpPr>
        <p:spPr>
          <a:xfrm>
            <a:off x="6866628" y="5776553"/>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4" name="角丸四角形 113"/>
          <p:cNvSpPr/>
          <p:nvPr/>
        </p:nvSpPr>
        <p:spPr>
          <a:xfrm>
            <a:off x="7923980" y="5793082"/>
            <a:ext cx="993123" cy="664316"/>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15" name="円/楕円 114"/>
          <p:cNvSpPr/>
          <p:nvPr/>
        </p:nvSpPr>
        <p:spPr>
          <a:xfrm>
            <a:off x="973368"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17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6" name="円/楕円 115"/>
          <p:cNvSpPr/>
          <p:nvPr/>
        </p:nvSpPr>
        <p:spPr>
          <a:xfrm>
            <a:off x="1557216"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18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7" name="円/楕円 116"/>
          <p:cNvSpPr/>
          <p:nvPr/>
        </p:nvSpPr>
        <p:spPr>
          <a:xfrm>
            <a:off x="2039812"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19</a:t>
            </a:r>
            <a:endParaRPr kumimoji="1" lang="en-US" altLang="ja-JP" sz="1000" kern="0" dirty="0">
              <a:solidFill>
                <a:schemeClr val="bg1"/>
              </a:solidFill>
              <a:latin typeface="Calibri" panose="020F0502020204030204"/>
            </a:endParaRPr>
          </a:p>
        </p:txBody>
      </p:sp>
      <p:sp>
        <p:nvSpPr>
          <p:cNvPr id="118" name="円/楕円 117"/>
          <p:cNvSpPr/>
          <p:nvPr/>
        </p:nvSpPr>
        <p:spPr>
          <a:xfrm>
            <a:off x="2619770"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19" name="円/楕円 118"/>
          <p:cNvSpPr/>
          <p:nvPr/>
        </p:nvSpPr>
        <p:spPr>
          <a:xfrm>
            <a:off x="3102366"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0" name="円/楕円 119"/>
          <p:cNvSpPr/>
          <p:nvPr/>
        </p:nvSpPr>
        <p:spPr>
          <a:xfrm>
            <a:off x="3675471"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22</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1" name="円/楕円 120"/>
          <p:cNvSpPr/>
          <p:nvPr/>
        </p:nvSpPr>
        <p:spPr>
          <a:xfrm>
            <a:off x="4158067"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23</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2" name="円/楕円 121"/>
          <p:cNvSpPr/>
          <p:nvPr/>
        </p:nvSpPr>
        <p:spPr>
          <a:xfrm>
            <a:off x="4782204"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24</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3" name="円/楕円 122"/>
          <p:cNvSpPr/>
          <p:nvPr/>
        </p:nvSpPr>
        <p:spPr>
          <a:xfrm>
            <a:off x="5264800"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25</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4" name="円/楕円 123"/>
          <p:cNvSpPr/>
          <p:nvPr/>
        </p:nvSpPr>
        <p:spPr>
          <a:xfrm>
            <a:off x="5840833"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6</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5" name="円/楕円 124"/>
          <p:cNvSpPr/>
          <p:nvPr/>
        </p:nvSpPr>
        <p:spPr>
          <a:xfrm>
            <a:off x="6323429"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dirty="0" smtClean="0">
                <a:solidFill>
                  <a:schemeClr val="bg1"/>
                </a:solidFill>
                <a:latin typeface="Calibri" panose="020F0502020204030204"/>
              </a:rPr>
              <a:t>2</a:t>
            </a:r>
            <a:r>
              <a:rPr kumimoji="1" lang="en-US" altLang="ja-JP" sz="1200" kern="0" dirty="0">
                <a:solidFill>
                  <a:schemeClr val="bg1"/>
                </a:solidFill>
                <a:latin typeface="Calibri" panose="020F0502020204030204"/>
              </a:rPr>
              <a:t>7</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6" name="円/楕円 125"/>
          <p:cNvSpPr/>
          <p:nvPr/>
        </p:nvSpPr>
        <p:spPr>
          <a:xfrm>
            <a:off x="6897541"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a:t>
            </a:r>
            <a:r>
              <a:rPr kumimoji="1" lang="en-US" altLang="ja-JP" sz="1200" kern="0" noProof="0" dirty="0">
                <a:solidFill>
                  <a:schemeClr val="bg1"/>
                </a:solidFill>
                <a:latin typeface="Calibri" panose="020F0502020204030204"/>
              </a:rPr>
              <a:t>8</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7" name="円/楕円 126"/>
          <p:cNvSpPr/>
          <p:nvPr/>
        </p:nvSpPr>
        <p:spPr>
          <a:xfrm>
            <a:off x="7380137"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kern="0" noProof="0" dirty="0" smtClean="0">
                <a:solidFill>
                  <a:schemeClr val="bg1"/>
                </a:solidFill>
                <a:latin typeface="Calibri" panose="020F0502020204030204"/>
              </a:rPr>
              <a:t>2</a:t>
            </a:r>
            <a:r>
              <a:rPr kumimoji="1" lang="en-US" altLang="ja-JP" sz="1200" kern="0" noProof="0" dirty="0">
                <a:solidFill>
                  <a:schemeClr val="bg1"/>
                </a:solidFill>
                <a:latin typeface="Calibri" panose="020F0502020204030204"/>
              </a:rPr>
              <a:t>9</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8" name="円/楕円 127"/>
          <p:cNvSpPr/>
          <p:nvPr/>
        </p:nvSpPr>
        <p:spPr>
          <a:xfrm>
            <a:off x="7947341"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30</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29" name="円/楕円 128"/>
          <p:cNvSpPr/>
          <p:nvPr/>
        </p:nvSpPr>
        <p:spPr>
          <a:xfrm>
            <a:off x="8429937" y="5992340"/>
            <a:ext cx="462191" cy="432048"/>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2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31</a:t>
            </a:r>
            <a:endParaRPr kumimoji="1" lang="en-US" altLang="ja-JP"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34" name="円/楕円 133"/>
          <p:cNvSpPr/>
          <p:nvPr/>
        </p:nvSpPr>
        <p:spPr>
          <a:xfrm>
            <a:off x="3679580" y="5965690"/>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5" name="円/楕円 134"/>
          <p:cNvSpPr/>
          <p:nvPr/>
        </p:nvSpPr>
        <p:spPr>
          <a:xfrm>
            <a:off x="2625306" y="5972004"/>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6" name="円/楕円 135"/>
          <p:cNvSpPr/>
          <p:nvPr/>
        </p:nvSpPr>
        <p:spPr>
          <a:xfrm>
            <a:off x="1553522" y="5988083"/>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7" name="円/楕円 136"/>
          <p:cNvSpPr/>
          <p:nvPr/>
        </p:nvSpPr>
        <p:spPr>
          <a:xfrm>
            <a:off x="479068" y="5973678"/>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2" name="円/楕円 141"/>
          <p:cNvSpPr/>
          <p:nvPr/>
        </p:nvSpPr>
        <p:spPr>
          <a:xfrm>
            <a:off x="4163763" y="5971048"/>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3" name="円/楕円 142"/>
          <p:cNvSpPr/>
          <p:nvPr/>
        </p:nvSpPr>
        <p:spPr>
          <a:xfrm>
            <a:off x="3099201" y="5979911"/>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4" name="円/楕円 143"/>
          <p:cNvSpPr/>
          <p:nvPr/>
        </p:nvSpPr>
        <p:spPr>
          <a:xfrm>
            <a:off x="2039182" y="5972710"/>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5" name="円/楕円 144"/>
          <p:cNvSpPr/>
          <p:nvPr/>
        </p:nvSpPr>
        <p:spPr>
          <a:xfrm>
            <a:off x="966558" y="5972004"/>
            <a:ext cx="473895" cy="46095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6" name="円/楕円 145"/>
          <p:cNvSpPr/>
          <p:nvPr/>
        </p:nvSpPr>
        <p:spPr>
          <a:xfrm>
            <a:off x="2618279" y="5964952"/>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7" name="円/楕円 146"/>
          <p:cNvSpPr/>
          <p:nvPr/>
        </p:nvSpPr>
        <p:spPr>
          <a:xfrm>
            <a:off x="1543062" y="5986674"/>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8" name="円/楕円 147"/>
          <p:cNvSpPr/>
          <p:nvPr/>
        </p:nvSpPr>
        <p:spPr>
          <a:xfrm>
            <a:off x="475282" y="5964433"/>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9" name="円/楕円 148"/>
          <p:cNvSpPr/>
          <p:nvPr/>
        </p:nvSpPr>
        <p:spPr>
          <a:xfrm>
            <a:off x="3679367" y="5975369"/>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0" name="円/楕円 149"/>
          <p:cNvSpPr/>
          <p:nvPr/>
        </p:nvSpPr>
        <p:spPr>
          <a:xfrm>
            <a:off x="3108506" y="5980931"/>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1" name="円/楕円 150"/>
          <p:cNvSpPr/>
          <p:nvPr/>
        </p:nvSpPr>
        <p:spPr>
          <a:xfrm>
            <a:off x="2043273" y="5976493"/>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2" name="円/楕円 151"/>
          <p:cNvSpPr/>
          <p:nvPr/>
        </p:nvSpPr>
        <p:spPr>
          <a:xfrm>
            <a:off x="959697" y="5967810"/>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3" name="円/楕円 152"/>
          <p:cNvSpPr/>
          <p:nvPr/>
        </p:nvSpPr>
        <p:spPr>
          <a:xfrm>
            <a:off x="4162006" y="5975369"/>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4" name="円/楕円 153"/>
          <p:cNvSpPr/>
          <p:nvPr/>
        </p:nvSpPr>
        <p:spPr>
          <a:xfrm>
            <a:off x="6902524" y="5969532"/>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5" name="円/楕円 154"/>
          <p:cNvSpPr/>
          <p:nvPr/>
        </p:nvSpPr>
        <p:spPr>
          <a:xfrm>
            <a:off x="5837966" y="5971755"/>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6" name="円/楕円 155"/>
          <p:cNvSpPr/>
          <p:nvPr/>
        </p:nvSpPr>
        <p:spPr>
          <a:xfrm>
            <a:off x="4769573" y="5967518"/>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7" name="円/楕円 156"/>
          <p:cNvSpPr/>
          <p:nvPr/>
        </p:nvSpPr>
        <p:spPr>
          <a:xfrm>
            <a:off x="7946936" y="5983868"/>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8" name="円/楕円 157"/>
          <p:cNvSpPr/>
          <p:nvPr/>
        </p:nvSpPr>
        <p:spPr>
          <a:xfrm>
            <a:off x="7366624" y="5971926"/>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9" name="円/楕円 158"/>
          <p:cNvSpPr/>
          <p:nvPr/>
        </p:nvSpPr>
        <p:spPr>
          <a:xfrm>
            <a:off x="6323392" y="5986674"/>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0" name="円/楕円 159"/>
          <p:cNvSpPr/>
          <p:nvPr/>
        </p:nvSpPr>
        <p:spPr>
          <a:xfrm>
            <a:off x="5271300" y="5975369"/>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1" name="円/楕円 160"/>
          <p:cNvSpPr/>
          <p:nvPr/>
        </p:nvSpPr>
        <p:spPr>
          <a:xfrm>
            <a:off x="8427082" y="5980931"/>
            <a:ext cx="477523" cy="464488"/>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7" name="スライド番号プレースホルダー 166"/>
          <p:cNvSpPr>
            <a:spLocks noGrp="1"/>
          </p:cNvSpPr>
          <p:nvPr>
            <p:ph type="sldNum" sz="quarter" idx="12"/>
          </p:nvPr>
        </p:nvSpPr>
        <p:spPr/>
        <p:txBody>
          <a:bodyPr/>
          <a:lstStyle/>
          <a:p>
            <a:fld id="{88151203-A72C-487C-B594-566CAEA203A0}" type="slidenum">
              <a:rPr lang="ja-JP" altLang="en-US" smtClean="0"/>
              <a:pPr/>
              <a:t>14</a:t>
            </a:fld>
            <a:endParaRPr lang="en-US" altLang="ja-JP" dirty="0"/>
          </a:p>
        </p:txBody>
      </p:sp>
    </p:spTree>
    <p:extLst>
      <p:ext uri="{BB962C8B-B14F-4D97-AF65-F5344CB8AC3E}">
        <p14:creationId xmlns:p14="http://schemas.microsoft.com/office/powerpoint/2010/main" val="1188830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circle(in)">
                                      <p:cBhvr>
                                        <p:cTn id="10" dur="2000"/>
                                        <p:tgtEl>
                                          <p:spTgt spid="16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circle(in)">
                                      <p:cBhvr>
                                        <p:cTn id="13" dur="2000"/>
                                        <p:tgtEl>
                                          <p:spTgt spid="16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4"/>
                                        </p:tgtEl>
                                        <p:attrNameLst>
                                          <p:attrName>style.visibility</p:attrName>
                                        </p:attrNameLst>
                                      </p:cBhvr>
                                      <p:to>
                                        <p:strVal val="visible"/>
                                      </p:to>
                                    </p:set>
                                    <p:animEffect transition="in" filter="circle(in)">
                                      <p:cBhvr>
                                        <p:cTn id="16" dur="2000"/>
                                        <p:tgtEl>
                                          <p:spTgt spid="16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66"/>
                                        </p:tgtEl>
                                        <p:attrNameLst>
                                          <p:attrName>style.visibility</p:attrName>
                                        </p:attrNameLst>
                                      </p:cBhvr>
                                      <p:to>
                                        <p:strVal val="visible"/>
                                      </p:to>
                                    </p:set>
                                    <p:animEffect transition="in" filter="circle(in)">
                                      <p:cBhvr>
                                        <p:cTn id="21" dur="2000"/>
                                        <p:tgtEl>
                                          <p:spTgt spid="16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circle(in)">
                                      <p:cBhvr>
                                        <p:cTn id="24" dur="2000"/>
                                        <p:tgtEl>
                                          <p:spTgt spid="1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2"/>
                                        </p:tgtEl>
                                        <p:attrNameLst>
                                          <p:attrName>style.visibility</p:attrName>
                                        </p:attrNameLst>
                                      </p:cBhvr>
                                      <p:to>
                                        <p:strVal val="visible"/>
                                      </p:to>
                                    </p:set>
                                    <p:animEffect transition="in" filter="fade">
                                      <p:cBhvr>
                                        <p:cTn id="29" dur="500"/>
                                        <p:tgtEl>
                                          <p:spTgt spid="13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500"/>
                                        <p:tgtEl>
                                          <p:spTgt spid="13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Effect transition="in" filter="fade">
                                      <p:cBhvr>
                                        <p:cTn id="37" dur="500"/>
                                        <p:tgtEl>
                                          <p:spTgt spid="130"/>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500"/>
                                        <p:tgtEl>
                                          <p:spTgt spid="133"/>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fade">
                                      <p:cBhvr>
                                        <p:cTn id="45" dur="500"/>
                                        <p:tgtEl>
                                          <p:spTgt spid="137"/>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fade">
                                      <p:cBhvr>
                                        <p:cTn id="49" dur="500"/>
                                        <p:tgtEl>
                                          <p:spTgt spid="136"/>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5"/>
                                        </p:tgtEl>
                                        <p:attrNameLst>
                                          <p:attrName>style.visibility</p:attrName>
                                        </p:attrNameLst>
                                      </p:cBhvr>
                                      <p:to>
                                        <p:strVal val="visible"/>
                                      </p:to>
                                    </p:set>
                                    <p:animEffect transition="in" filter="fade">
                                      <p:cBhvr>
                                        <p:cTn id="53" dur="500"/>
                                        <p:tgtEl>
                                          <p:spTgt spid="135"/>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134"/>
                                        </p:tgtEl>
                                        <p:attrNameLst>
                                          <p:attrName>style.visibility</p:attrName>
                                        </p:attrNameLst>
                                      </p:cBhvr>
                                      <p:to>
                                        <p:strVal val="visible"/>
                                      </p:to>
                                    </p:set>
                                    <p:animEffect transition="in" filter="fade">
                                      <p:cBhvr>
                                        <p:cTn id="57" dur="500"/>
                                        <p:tgtEl>
                                          <p:spTgt spid="1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4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4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4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4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4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13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3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30"/>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33"/>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37"/>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36"/>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35"/>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34"/>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40"/>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39"/>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38"/>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41"/>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45"/>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4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143"/>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14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48"/>
                                        </p:tgtEl>
                                        <p:attrNameLst>
                                          <p:attrName>style.visibility</p:attrName>
                                        </p:attrNameLst>
                                      </p:cBhvr>
                                      <p:to>
                                        <p:strVal val="visible"/>
                                      </p:to>
                                    </p:set>
                                    <p:animEffect transition="in" filter="fade">
                                      <p:cBhvr>
                                        <p:cTn id="114" dur="500"/>
                                        <p:tgtEl>
                                          <p:spTgt spid="148"/>
                                        </p:tgtEl>
                                      </p:cBhvr>
                                    </p:animEffect>
                                  </p:childTnLst>
                                </p:cTn>
                              </p:par>
                            </p:childTnLst>
                          </p:cTn>
                        </p:par>
                        <p:par>
                          <p:cTn id="115" fill="hold">
                            <p:stCondLst>
                              <p:cond delay="500"/>
                            </p:stCondLst>
                            <p:childTnLst>
                              <p:par>
                                <p:cTn id="116" presetID="10" presetClass="entr" presetSubtype="0" fill="hold" grpId="0" nodeType="afterEffect">
                                  <p:stCondLst>
                                    <p:cond delay="0"/>
                                  </p:stCondLst>
                                  <p:childTnLst>
                                    <p:set>
                                      <p:cBhvr>
                                        <p:cTn id="117" dur="1" fill="hold">
                                          <p:stCondLst>
                                            <p:cond delay="0"/>
                                          </p:stCondLst>
                                        </p:cTn>
                                        <p:tgtEl>
                                          <p:spTgt spid="147"/>
                                        </p:tgtEl>
                                        <p:attrNameLst>
                                          <p:attrName>style.visibility</p:attrName>
                                        </p:attrNameLst>
                                      </p:cBhvr>
                                      <p:to>
                                        <p:strVal val="visible"/>
                                      </p:to>
                                    </p:set>
                                    <p:animEffect transition="in" filter="fade">
                                      <p:cBhvr>
                                        <p:cTn id="118" dur="500"/>
                                        <p:tgtEl>
                                          <p:spTgt spid="147"/>
                                        </p:tgtEl>
                                      </p:cBhvr>
                                    </p:animEffect>
                                  </p:childTnLst>
                                </p:cTn>
                              </p:par>
                            </p:childTnLst>
                          </p:cTn>
                        </p:par>
                        <p:par>
                          <p:cTn id="119" fill="hold">
                            <p:stCondLst>
                              <p:cond delay="1000"/>
                            </p:stCondLst>
                            <p:childTnLst>
                              <p:par>
                                <p:cTn id="120" presetID="10" presetClass="entr" presetSubtype="0" fill="hold" grpId="0" nodeType="afterEffect">
                                  <p:stCondLst>
                                    <p:cond delay="0"/>
                                  </p:stCondLst>
                                  <p:childTnLst>
                                    <p:set>
                                      <p:cBhvr>
                                        <p:cTn id="121" dur="1" fill="hold">
                                          <p:stCondLst>
                                            <p:cond delay="0"/>
                                          </p:stCondLst>
                                        </p:cTn>
                                        <p:tgtEl>
                                          <p:spTgt spid="146"/>
                                        </p:tgtEl>
                                        <p:attrNameLst>
                                          <p:attrName>style.visibility</p:attrName>
                                        </p:attrNameLst>
                                      </p:cBhvr>
                                      <p:to>
                                        <p:strVal val="visible"/>
                                      </p:to>
                                    </p:set>
                                    <p:animEffect transition="in" filter="fade">
                                      <p:cBhvr>
                                        <p:cTn id="122" dur="500"/>
                                        <p:tgtEl>
                                          <p:spTgt spid="146"/>
                                        </p:tgtEl>
                                      </p:cBhvr>
                                    </p:animEffect>
                                  </p:childTnLst>
                                </p:cTn>
                              </p:par>
                            </p:childTnLst>
                          </p:cTn>
                        </p:par>
                        <p:par>
                          <p:cTn id="123" fill="hold">
                            <p:stCondLst>
                              <p:cond delay="1500"/>
                            </p:stCondLst>
                            <p:childTnLst>
                              <p:par>
                                <p:cTn id="124" presetID="10" presetClass="entr" presetSubtype="0" fill="hold" grpId="0" nodeType="afterEffect">
                                  <p:stCondLst>
                                    <p:cond delay="0"/>
                                  </p:stCondLst>
                                  <p:childTnLst>
                                    <p:set>
                                      <p:cBhvr>
                                        <p:cTn id="125" dur="1" fill="hold">
                                          <p:stCondLst>
                                            <p:cond delay="0"/>
                                          </p:stCondLst>
                                        </p:cTn>
                                        <p:tgtEl>
                                          <p:spTgt spid="149"/>
                                        </p:tgtEl>
                                        <p:attrNameLst>
                                          <p:attrName>style.visibility</p:attrName>
                                        </p:attrNameLst>
                                      </p:cBhvr>
                                      <p:to>
                                        <p:strVal val="visible"/>
                                      </p:to>
                                    </p:set>
                                    <p:animEffect transition="in" filter="fade">
                                      <p:cBhvr>
                                        <p:cTn id="126" dur="500"/>
                                        <p:tgtEl>
                                          <p:spTgt spid="14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52"/>
                                        </p:tgtEl>
                                        <p:attrNameLst>
                                          <p:attrName>style.visibility</p:attrName>
                                        </p:attrNameLst>
                                      </p:cBhvr>
                                      <p:to>
                                        <p:strVal val="visible"/>
                                      </p:to>
                                    </p:set>
                                    <p:animEffect transition="in" filter="fade">
                                      <p:cBhvr>
                                        <p:cTn id="131" dur="500"/>
                                        <p:tgtEl>
                                          <p:spTgt spid="152"/>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151"/>
                                        </p:tgtEl>
                                        <p:attrNameLst>
                                          <p:attrName>style.visibility</p:attrName>
                                        </p:attrNameLst>
                                      </p:cBhvr>
                                      <p:to>
                                        <p:strVal val="visible"/>
                                      </p:to>
                                    </p:set>
                                    <p:animEffect transition="in" filter="fade">
                                      <p:cBhvr>
                                        <p:cTn id="135" dur="500"/>
                                        <p:tgtEl>
                                          <p:spTgt spid="151"/>
                                        </p:tgtEl>
                                      </p:cBhvr>
                                    </p:animEffect>
                                  </p:childTnLst>
                                </p:cTn>
                              </p:par>
                            </p:childTnLst>
                          </p:cTn>
                        </p:par>
                        <p:par>
                          <p:cTn id="136" fill="hold">
                            <p:stCondLst>
                              <p:cond delay="1000"/>
                            </p:stCondLst>
                            <p:childTnLst>
                              <p:par>
                                <p:cTn id="137" presetID="10" presetClass="entr" presetSubtype="0"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fade">
                                      <p:cBhvr>
                                        <p:cTn id="139" dur="500"/>
                                        <p:tgtEl>
                                          <p:spTgt spid="150"/>
                                        </p:tgtEl>
                                      </p:cBhvr>
                                    </p:animEffect>
                                  </p:childTnLst>
                                </p:cTn>
                              </p:par>
                            </p:childTnLst>
                          </p:cTn>
                        </p:par>
                        <p:par>
                          <p:cTn id="140" fill="hold">
                            <p:stCondLst>
                              <p:cond delay="1500"/>
                            </p:stCondLst>
                            <p:childTnLst>
                              <p:par>
                                <p:cTn id="141" presetID="10" presetClass="entr" presetSubtype="0" fill="hold" grpId="0" nodeType="afterEffect">
                                  <p:stCondLst>
                                    <p:cond delay="0"/>
                                  </p:stCondLst>
                                  <p:childTnLst>
                                    <p:set>
                                      <p:cBhvr>
                                        <p:cTn id="142" dur="1" fill="hold">
                                          <p:stCondLst>
                                            <p:cond delay="0"/>
                                          </p:stCondLst>
                                        </p:cTn>
                                        <p:tgtEl>
                                          <p:spTgt spid="153"/>
                                        </p:tgtEl>
                                        <p:attrNameLst>
                                          <p:attrName>style.visibility</p:attrName>
                                        </p:attrNameLst>
                                      </p:cBhvr>
                                      <p:to>
                                        <p:strVal val="visible"/>
                                      </p:to>
                                    </p:set>
                                    <p:animEffect transition="in" filter="fade">
                                      <p:cBhvr>
                                        <p:cTn id="143" dur="500"/>
                                        <p:tgtEl>
                                          <p:spTgt spid="153"/>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56"/>
                                        </p:tgtEl>
                                        <p:attrNameLst>
                                          <p:attrName>style.visibility</p:attrName>
                                        </p:attrNameLst>
                                      </p:cBhvr>
                                      <p:to>
                                        <p:strVal val="visible"/>
                                      </p:to>
                                    </p:set>
                                    <p:animEffect transition="in" filter="fade">
                                      <p:cBhvr>
                                        <p:cTn id="148" dur="500"/>
                                        <p:tgtEl>
                                          <p:spTgt spid="156"/>
                                        </p:tgtEl>
                                      </p:cBhvr>
                                    </p:animEffect>
                                  </p:childTnLst>
                                </p:cTn>
                              </p:par>
                            </p:childTnLst>
                          </p:cTn>
                        </p:par>
                        <p:par>
                          <p:cTn id="149" fill="hold">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155"/>
                                        </p:tgtEl>
                                        <p:attrNameLst>
                                          <p:attrName>style.visibility</p:attrName>
                                        </p:attrNameLst>
                                      </p:cBhvr>
                                      <p:to>
                                        <p:strVal val="visible"/>
                                      </p:to>
                                    </p:set>
                                    <p:animEffect transition="in" filter="fade">
                                      <p:cBhvr>
                                        <p:cTn id="152" dur="500"/>
                                        <p:tgtEl>
                                          <p:spTgt spid="155"/>
                                        </p:tgtEl>
                                      </p:cBhvr>
                                    </p:animEffect>
                                  </p:childTnLst>
                                </p:cTn>
                              </p:par>
                            </p:childTnLst>
                          </p:cTn>
                        </p:par>
                        <p:par>
                          <p:cTn id="153" fill="hold">
                            <p:stCondLst>
                              <p:cond delay="1000"/>
                            </p:stCondLst>
                            <p:childTnLst>
                              <p:par>
                                <p:cTn id="154" presetID="10" presetClass="entr" presetSubtype="0" fill="hold" grpId="0" nodeType="afterEffect">
                                  <p:stCondLst>
                                    <p:cond delay="0"/>
                                  </p:stCondLst>
                                  <p:childTnLst>
                                    <p:set>
                                      <p:cBhvr>
                                        <p:cTn id="155" dur="1" fill="hold">
                                          <p:stCondLst>
                                            <p:cond delay="0"/>
                                          </p:stCondLst>
                                        </p:cTn>
                                        <p:tgtEl>
                                          <p:spTgt spid="154"/>
                                        </p:tgtEl>
                                        <p:attrNameLst>
                                          <p:attrName>style.visibility</p:attrName>
                                        </p:attrNameLst>
                                      </p:cBhvr>
                                      <p:to>
                                        <p:strVal val="visible"/>
                                      </p:to>
                                    </p:set>
                                    <p:animEffect transition="in" filter="fade">
                                      <p:cBhvr>
                                        <p:cTn id="156" dur="500"/>
                                        <p:tgtEl>
                                          <p:spTgt spid="154"/>
                                        </p:tgtEl>
                                      </p:cBhvr>
                                    </p:animEffect>
                                  </p:childTnLst>
                                </p:cTn>
                              </p:par>
                            </p:childTnLst>
                          </p:cTn>
                        </p:par>
                        <p:par>
                          <p:cTn id="157" fill="hold">
                            <p:stCondLst>
                              <p:cond delay="1500"/>
                            </p:stCondLst>
                            <p:childTnLst>
                              <p:par>
                                <p:cTn id="158" presetID="10" presetClass="entr" presetSubtype="0" fill="hold" grpId="0" nodeType="afterEffect">
                                  <p:stCondLst>
                                    <p:cond delay="0"/>
                                  </p:stCondLst>
                                  <p:childTnLst>
                                    <p:set>
                                      <p:cBhvr>
                                        <p:cTn id="159" dur="1" fill="hold">
                                          <p:stCondLst>
                                            <p:cond delay="0"/>
                                          </p:stCondLst>
                                        </p:cTn>
                                        <p:tgtEl>
                                          <p:spTgt spid="157"/>
                                        </p:tgtEl>
                                        <p:attrNameLst>
                                          <p:attrName>style.visibility</p:attrName>
                                        </p:attrNameLst>
                                      </p:cBhvr>
                                      <p:to>
                                        <p:strVal val="visible"/>
                                      </p:to>
                                    </p:set>
                                    <p:animEffect transition="in" filter="fade">
                                      <p:cBhvr>
                                        <p:cTn id="160" dur="500"/>
                                        <p:tgtEl>
                                          <p:spTgt spid="157"/>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500"/>
                                        <p:tgtEl>
                                          <p:spTgt spid="160"/>
                                        </p:tgtEl>
                                      </p:cBhvr>
                                    </p:animEffec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159"/>
                                        </p:tgtEl>
                                        <p:attrNameLst>
                                          <p:attrName>style.visibility</p:attrName>
                                        </p:attrNameLst>
                                      </p:cBhvr>
                                      <p:to>
                                        <p:strVal val="visible"/>
                                      </p:to>
                                    </p:set>
                                    <p:animEffect transition="in" filter="fade">
                                      <p:cBhvr>
                                        <p:cTn id="169" dur="500"/>
                                        <p:tgtEl>
                                          <p:spTgt spid="159"/>
                                        </p:tgtEl>
                                      </p:cBhvr>
                                    </p:animEffect>
                                  </p:childTnLst>
                                </p:cTn>
                              </p:par>
                            </p:childTnLst>
                          </p:cTn>
                        </p:par>
                        <p:par>
                          <p:cTn id="170" fill="hold">
                            <p:stCondLst>
                              <p:cond delay="1000"/>
                            </p:stCondLst>
                            <p:childTnLst>
                              <p:par>
                                <p:cTn id="171" presetID="10" presetClass="entr" presetSubtype="0" fill="hold" grpId="0" nodeType="afterEffect">
                                  <p:stCondLst>
                                    <p:cond delay="0"/>
                                  </p:stCondLst>
                                  <p:childTnLst>
                                    <p:set>
                                      <p:cBhvr>
                                        <p:cTn id="172" dur="1" fill="hold">
                                          <p:stCondLst>
                                            <p:cond delay="0"/>
                                          </p:stCondLst>
                                        </p:cTn>
                                        <p:tgtEl>
                                          <p:spTgt spid="158"/>
                                        </p:tgtEl>
                                        <p:attrNameLst>
                                          <p:attrName>style.visibility</p:attrName>
                                        </p:attrNameLst>
                                      </p:cBhvr>
                                      <p:to>
                                        <p:strVal val="visible"/>
                                      </p:to>
                                    </p:set>
                                    <p:animEffect transition="in" filter="fade">
                                      <p:cBhvr>
                                        <p:cTn id="173" dur="500"/>
                                        <p:tgtEl>
                                          <p:spTgt spid="158"/>
                                        </p:tgtEl>
                                      </p:cBhvr>
                                    </p:animEffect>
                                  </p:childTnLst>
                                </p:cTn>
                              </p:par>
                            </p:childTnLst>
                          </p:cTn>
                        </p:par>
                        <p:par>
                          <p:cTn id="174" fill="hold">
                            <p:stCondLst>
                              <p:cond delay="1500"/>
                            </p:stCondLst>
                            <p:childTnLst>
                              <p:par>
                                <p:cTn id="175" presetID="10" presetClass="entr" presetSubtype="0" fill="hold" grpId="0" nodeType="afterEffect">
                                  <p:stCondLst>
                                    <p:cond delay="0"/>
                                  </p:stCondLst>
                                  <p:childTnLst>
                                    <p:set>
                                      <p:cBhvr>
                                        <p:cTn id="176" dur="1" fill="hold">
                                          <p:stCondLst>
                                            <p:cond delay="0"/>
                                          </p:stCondLst>
                                        </p:cTn>
                                        <p:tgtEl>
                                          <p:spTgt spid="161"/>
                                        </p:tgtEl>
                                        <p:attrNameLst>
                                          <p:attrName>style.visibility</p:attrName>
                                        </p:attrNameLst>
                                      </p:cBhvr>
                                      <p:to>
                                        <p:strVal val="visible"/>
                                      </p:to>
                                    </p:set>
                                    <p:animEffect transition="in" filter="fade">
                                      <p:cBhvr>
                                        <p:cTn id="17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6" grpId="0" animBg="1"/>
      <p:bldP spid="162" grpId="0" animBg="1"/>
      <p:bldP spid="130" grpId="0" animBg="1"/>
      <p:bldP spid="130" grpId="1" animBg="1"/>
      <p:bldP spid="131" grpId="0" animBg="1"/>
      <p:bldP spid="131" grpId="1" animBg="1"/>
      <p:bldP spid="132" grpId="0" animBg="1"/>
      <p:bldP spid="132" grpId="1" animBg="1"/>
      <p:bldP spid="133" grpId="0" animBg="1"/>
      <p:bldP spid="133" grpId="1" animBg="1"/>
      <p:bldP spid="138" grpId="0" animBg="1"/>
      <p:bldP spid="138" grpId="1" animBg="1"/>
      <p:bldP spid="139" grpId="0" animBg="1"/>
      <p:bldP spid="139" grpId="1" animBg="1"/>
      <p:bldP spid="140" grpId="0" animBg="1"/>
      <p:bldP spid="140" grpId="1" animBg="1"/>
      <p:bldP spid="141" grpId="0" animBg="1"/>
      <p:bldP spid="141" grpId="1" animBg="1"/>
      <p:bldP spid="163" grpId="0" animBg="1"/>
      <p:bldP spid="165" grpId="0" animBg="1"/>
      <p:bldP spid="164" grpId="0" animBg="1"/>
      <p:bldP spid="134" grpId="0" animBg="1"/>
      <p:bldP spid="134" grpId="1" animBg="1"/>
      <p:bldP spid="135" grpId="0" animBg="1"/>
      <p:bldP spid="135" grpId="1" animBg="1"/>
      <p:bldP spid="136" grpId="0" animBg="1"/>
      <p:bldP spid="136" grpId="1" animBg="1"/>
      <p:bldP spid="137" grpId="0" animBg="1"/>
      <p:bldP spid="137"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モジュールを考慮した</a:t>
            </a:r>
            <a:r>
              <a:rPr lang="en-US" altLang="ja-JP" dirty="0"/>
              <a:t>CPU</a:t>
            </a:r>
            <a:r>
              <a:rPr lang="ja-JP" altLang="en-US" dirty="0"/>
              <a:t>割り当て</a:t>
            </a:r>
            <a:endParaRPr kumimoji="1" lang="ja-JP" altLang="en-US" dirty="0"/>
          </a:p>
        </p:txBody>
      </p:sp>
      <p:sp>
        <p:nvSpPr>
          <p:cNvPr id="3" name="コンテンツ プレースホルダー 2"/>
          <p:cNvSpPr>
            <a:spLocks noGrp="1"/>
          </p:cNvSpPr>
          <p:nvPr>
            <p:ph idx="1"/>
          </p:nvPr>
        </p:nvSpPr>
        <p:spPr/>
        <p:txBody>
          <a:bodyPr/>
          <a:lstStyle/>
          <a:p>
            <a:r>
              <a:rPr lang="ja-JP" altLang="en-US" dirty="0"/>
              <a:t>常に競合が起きないようにモジュール内の</a:t>
            </a:r>
            <a:r>
              <a:rPr lang="en-US" altLang="ja-JP" dirty="0"/>
              <a:t>1</a:t>
            </a:r>
            <a:r>
              <a:rPr lang="ja-JP" altLang="en-US" dirty="0" err="1"/>
              <a:t>つの</a:t>
            </a:r>
            <a:r>
              <a:rPr lang="en-US" altLang="ja-JP" dirty="0"/>
              <a:t>CPU</a:t>
            </a:r>
            <a:r>
              <a:rPr lang="ja-JP" altLang="en-US" dirty="0"/>
              <a:t>コアのみを</a:t>
            </a:r>
            <a:r>
              <a:rPr lang="en-US" altLang="ja-JP" dirty="0"/>
              <a:t>16</a:t>
            </a:r>
            <a:r>
              <a:rPr lang="ja-JP" altLang="en-US" dirty="0"/>
              <a:t>個割り当てた</a:t>
            </a:r>
          </a:p>
          <a:p>
            <a:pPr lvl="1"/>
            <a:r>
              <a:rPr lang="en-US" altLang="ja-JP" dirty="0"/>
              <a:t>16</a:t>
            </a:r>
            <a:r>
              <a:rPr lang="ja-JP" altLang="en-US" dirty="0"/>
              <a:t>スレッド</a:t>
            </a:r>
            <a:r>
              <a:rPr lang="ja-JP" altLang="en-US" dirty="0" smtClean="0"/>
              <a:t>までほぼ</a:t>
            </a:r>
            <a:r>
              <a:rPr lang="ja-JP" altLang="en-US" dirty="0"/>
              <a:t>理想的に</a:t>
            </a:r>
            <a:r>
              <a:rPr lang="ja-JP" altLang="en-US" dirty="0" smtClean="0"/>
              <a:t>性能</a:t>
            </a:r>
            <a:r>
              <a:rPr lang="ja-JP" altLang="en-US" dirty="0"/>
              <a:t>が</a:t>
            </a:r>
            <a:r>
              <a:rPr lang="ja-JP" altLang="en-US" dirty="0" smtClean="0"/>
              <a:t>向上</a:t>
            </a:r>
            <a:endParaRPr lang="ja-JP" altLang="en-US" dirty="0"/>
          </a:p>
          <a:p>
            <a:pPr lvl="1"/>
            <a:r>
              <a:rPr lang="en-US" altLang="ja-JP" dirty="0"/>
              <a:t>8</a:t>
            </a:r>
            <a:r>
              <a:rPr lang="ja-JP" altLang="en-US" dirty="0"/>
              <a:t>スレッド以上では実環境とほぼ同等</a:t>
            </a:r>
          </a:p>
        </p:txBody>
      </p:sp>
      <p:graphicFrame>
        <p:nvGraphicFramePr>
          <p:cNvPr id="5" name="グラフ 4">
            <a:extLst>
              <a:ext uri="{FF2B5EF4-FFF2-40B4-BE49-F238E27FC236}">
                <a16:creationId xmlns:lc="http://schemas.openxmlformats.org/drawingml/2006/lockedCanvas" xmlns="" xmlns:a16="http://schemas.microsoft.com/office/drawing/2014/main" xmlns:xdr="http://schemas.openxmlformats.org/drawingml/2006/spreadsheetDrawing" id="{00000000-0008-0000-0100-000002000000}"/>
              </a:ext>
            </a:extLst>
          </p:cNvPr>
          <p:cNvGraphicFramePr>
            <a:graphicFrameLocks noGrp="1"/>
          </p:cNvGraphicFramePr>
          <p:nvPr>
            <p:extLst>
              <p:ext uri="{D42A27DB-BD31-4B8C-83A1-F6EECF244321}">
                <p14:modId xmlns:p14="http://schemas.microsoft.com/office/powerpoint/2010/main" val="437083146"/>
              </p:ext>
            </p:extLst>
          </p:nvPr>
        </p:nvGraphicFramePr>
        <p:xfrm>
          <a:off x="1475656" y="3212976"/>
          <a:ext cx="6336704" cy="3611488"/>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15</a:t>
            </a:fld>
            <a:endParaRPr lang="en-US" altLang="ja-JP" dirty="0"/>
          </a:p>
        </p:txBody>
      </p:sp>
      <p:sp>
        <p:nvSpPr>
          <p:cNvPr id="6" name="円/楕円 5"/>
          <p:cNvSpPr/>
          <p:nvPr/>
        </p:nvSpPr>
        <p:spPr bwMode="auto">
          <a:xfrm rot="1467935">
            <a:off x="5990538" y="5341050"/>
            <a:ext cx="1866846" cy="648072"/>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3158319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関連研究</a:t>
            </a:r>
            <a:endParaRPr kumimoji="1" lang="ja-JP" altLang="en-US" dirty="0"/>
          </a:p>
        </p:txBody>
      </p:sp>
      <p:sp>
        <p:nvSpPr>
          <p:cNvPr id="3" name="コンテンツ プレースホルダー 2"/>
          <p:cNvSpPr>
            <a:spLocks noGrp="1"/>
          </p:cNvSpPr>
          <p:nvPr>
            <p:ph idx="1"/>
          </p:nvPr>
        </p:nvSpPr>
        <p:spPr/>
        <p:txBody>
          <a:bodyPr/>
          <a:lstStyle/>
          <a:p>
            <a:r>
              <a:rPr lang="en-US" altLang="ja-JP" dirty="0"/>
              <a:t>VM</a:t>
            </a:r>
            <a:r>
              <a:rPr lang="ja-JP" altLang="en-US" dirty="0"/>
              <a:t>上で並列アプリケーションを動かす際の性能低下の原因がいくつか報告されている</a:t>
            </a:r>
          </a:p>
          <a:p>
            <a:endParaRPr kumimoji="1" lang="en-US" altLang="ja-JP" dirty="0" smtClean="0"/>
          </a:p>
          <a:p>
            <a:r>
              <a:rPr kumimoji="1" lang="ja-JP" altLang="en-US" dirty="0" smtClean="0"/>
              <a:t>ロックホルダ・プリエンプション</a:t>
            </a:r>
            <a:r>
              <a:rPr kumimoji="1" lang="en-US" altLang="ja-JP" dirty="0" smtClean="0"/>
              <a:t> [</a:t>
            </a:r>
            <a:r>
              <a:rPr kumimoji="1" lang="en-US" altLang="ja-JP" dirty="0" err="1" smtClean="0"/>
              <a:t>Uhlig</a:t>
            </a:r>
            <a:r>
              <a:rPr kumimoji="1" lang="en-US" altLang="ja-JP" dirty="0" smtClean="0"/>
              <a:t> et al. '04]</a:t>
            </a:r>
          </a:p>
          <a:p>
            <a:pPr lvl="1"/>
            <a:r>
              <a:rPr lang="ja-JP" altLang="en-US" dirty="0" smtClean="0"/>
              <a:t>ロックを保持しているスレッドに割り当てられた</a:t>
            </a:r>
            <a:r>
              <a:rPr lang="en-US" altLang="ja-JP" dirty="0" smtClean="0"/>
              <a:t>CPU</a:t>
            </a:r>
            <a:r>
              <a:rPr lang="ja-JP" altLang="en-US" dirty="0" smtClean="0"/>
              <a:t>が他のスレッドに奪われることで処理が進まなくなる現象</a:t>
            </a:r>
            <a:endParaRPr lang="en-US" altLang="ja-JP" dirty="0" smtClean="0"/>
          </a:p>
          <a:p>
            <a:r>
              <a:rPr lang="en-US" altLang="ja-JP" dirty="0" err="1" smtClean="0"/>
              <a:t>vCPU</a:t>
            </a:r>
            <a:r>
              <a:rPr lang="ja-JP" altLang="en-US" dirty="0" smtClean="0"/>
              <a:t>スタッキング</a:t>
            </a:r>
            <a:r>
              <a:rPr lang="en-US" altLang="ja-JP" dirty="0" smtClean="0"/>
              <a:t> [</a:t>
            </a:r>
            <a:r>
              <a:rPr lang="en-US" altLang="ja-JP" dirty="0" err="1" smtClean="0"/>
              <a:t>Sukwong</a:t>
            </a:r>
            <a:r>
              <a:rPr lang="en-US" altLang="ja-JP" dirty="0" smtClean="0"/>
              <a:t> et al. '11]</a:t>
            </a:r>
          </a:p>
          <a:p>
            <a:pPr lvl="1"/>
            <a:r>
              <a:rPr lang="ja-JP" altLang="en-US" dirty="0" smtClean="0"/>
              <a:t>ロックを待っているスレッドがロックを保持しているスレッドより先に</a:t>
            </a:r>
            <a:r>
              <a:rPr lang="en-US" altLang="ja-JP" dirty="0" smtClean="0"/>
              <a:t>CPU</a:t>
            </a:r>
            <a:r>
              <a:rPr lang="ja-JP" altLang="en-US" dirty="0" smtClean="0"/>
              <a:t>を得たため処理が進められない現象</a:t>
            </a:r>
            <a:endParaRPr lang="en-US" altLang="ja-JP" dirty="0" smtClean="0"/>
          </a:p>
        </p:txBody>
      </p:sp>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16</a:t>
            </a:fld>
            <a:endParaRPr lang="en-US" altLang="ja-JP" dirty="0"/>
          </a:p>
        </p:txBody>
      </p:sp>
    </p:spTree>
    <p:extLst>
      <p:ext uri="{BB962C8B-B14F-4D97-AF65-F5344CB8AC3E}">
        <p14:creationId xmlns:p14="http://schemas.microsoft.com/office/powerpoint/2010/main" val="107482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CPU</a:t>
            </a:r>
            <a:r>
              <a:rPr kumimoji="1" lang="ja-JP" altLang="en-US" dirty="0" smtClean="0"/>
              <a:t>の割り当てがアプリケーションの並列処理性能に大きな影響を与えることが分かった</a:t>
            </a:r>
            <a:endParaRPr kumimoji="1" lang="en-US" altLang="ja-JP" dirty="0" smtClean="0"/>
          </a:p>
          <a:p>
            <a:pPr lvl="1"/>
            <a:r>
              <a:rPr lang="en-US" altLang="ja-JP" dirty="0"/>
              <a:t>CPU</a:t>
            </a:r>
            <a:r>
              <a:rPr lang="ja-JP" altLang="en-US" dirty="0"/>
              <a:t>コアの競合の度合いが変わることが</a:t>
            </a:r>
            <a:r>
              <a:rPr lang="ja-JP" altLang="en-US" dirty="0" smtClean="0"/>
              <a:t>原因</a:t>
            </a:r>
            <a:endParaRPr lang="en-US" altLang="ja-JP" dirty="0" smtClean="0"/>
          </a:p>
          <a:p>
            <a:pPr lvl="1"/>
            <a:r>
              <a:rPr lang="en-US" altLang="ja-JP" dirty="0" err="1"/>
              <a:t>Xen</a:t>
            </a:r>
            <a:r>
              <a:rPr lang="ja-JP" altLang="en-US" dirty="0"/>
              <a:t>の</a:t>
            </a:r>
            <a:r>
              <a:rPr lang="ja-JP" altLang="en-US" dirty="0" smtClean="0"/>
              <a:t>スケジューラの問題である</a:t>
            </a:r>
            <a:r>
              <a:rPr lang="ja-JP" altLang="en-US" dirty="0"/>
              <a:t>ことが</a:t>
            </a:r>
            <a:r>
              <a:rPr lang="ja-JP" altLang="en-US" dirty="0" smtClean="0"/>
              <a:t>分かった</a:t>
            </a:r>
          </a:p>
          <a:p>
            <a:pPr lvl="1"/>
            <a:r>
              <a:rPr lang="ja-JP" altLang="en-US" dirty="0" smtClean="0"/>
              <a:t>モジュール</a:t>
            </a:r>
            <a:r>
              <a:rPr lang="ja-JP" altLang="en-US" dirty="0"/>
              <a:t>を考慮した</a:t>
            </a:r>
            <a:r>
              <a:rPr lang="en-US" altLang="ja-JP" dirty="0"/>
              <a:t>CPU</a:t>
            </a:r>
            <a:r>
              <a:rPr lang="ja-JP" altLang="en-US" dirty="0"/>
              <a:t>割り当てにより、性能を大幅に改善することが</a:t>
            </a:r>
            <a:r>
              <a:rPr lang="ja-JP" altLang="en-US" dirty="0" smtClean="0"/>
              <a:t>できた</a:t>
            </a:r>
            <a:endParaRPr lang="en-US" altLang="ja-JP" dirty="0" smtClean="0"/>
          </a:p>
          <a:p>
            <a:pPr lvl="1"/>
            <a:endParaRPr lang="ja-JP" altLang="en-US" dirty="0"/>
          </a:p>
          <a:p>
            <a:r>
              <a:rPr kumimoji="1" lang="ja-JP" altLang="en-US" dirty="0" smtClean="0"/>
              <a:t>今後の課題</a:t>
            </a:r>
            <a:endParaRPr kumimoji="1" lang="en-US" altLang="ja-JP" dirty="0" smtClean="0"/>
          </a:p>
          <a:p>
            <a:pPr lvl="1"/>
            <a:r>
              <a:rPr lang="ja-JP" altLang="en-US" dirty="0"/>
              <a:t>モジュールをよりよく考慮したスケジューラの開発</a:t>
            </a:r>
          </a:p>
          <a:p>
            <a:pPr lvl="1"/>
            <a:r>
              <a:rPr lang="ja-JP" altLang="en-US" dirty="0"/>
              <a:t>今回用いたアプリケーション以外についても、</a:t>
            </a:r>
            <a:r>
              <a:rPr lang="en-US" altLang="ja-JP" dirty="0"/>
              <a:t>CPU</a:t>
            </a:r>
            <a:r>
              <a:rPr lang="ja-JP" altLang="en-US" dirty="0"/>
              <a:t>割り当ての影響を調査</a:t>
            </a:r>
          </a:p>
          <a:p>
            <a:endParaRPr kumimoji="1" lang="ja-JP" altLang="en-US" dirty="0"/>
          </a:p>
        </p:txBody>
      </p:sp>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17</a:t>
            </a:fld>
            <a:endParaRPr lang="en-US" altLang="ja-JP" dirty="0"/>
          </a:p>
        </p:txBody>
      </p:sp>
    </p:spTree>
    <p:extLst>
      <p:ext uri="{BB962C8B-B14F-4D97-AF65-F5344CB8AC3E}">
        <p14:creationId xmlns:p14="http://schemas.microsoft.com/office/powerpoint/2010/main" val="1948364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VM</a:t>
            </a:r>
            <a:r>
              <a:rPr lang="ja-JP" altLang="en-US" dirty="0" err="1"/>
              <a:t>での</a:t>
            </a:r>
            <a:r>
              <a:rPr lang="ja-JP" altLang="en-US" dirty="0"/>
              <a:t>並列アプリケーション実行</a:t>
            </a:r>
            <a:endParaRPr kumimoji="1" lang="ja-JP" altLang="en-US" dirty="0"/>
          </a:p>
        </p:txBody>
      </p:sp>
      <p:sp>
        <p:nvSpPr>
          <p:cNvPr id="3" name="コンテンツ プレースホルダー 2"/>
          <p:cNvSpPr>
            <a:spLocks noGrp="1"/>
          </p:cNvSpPr>
          <p:nvPr>
            <p:ph idx="1"/>
          </p:nvPr>
        </p:nvSpPr>
        <p:spPr/>
        <p:txBody>
          <a:bodyPr/>
          <a:lstStyle/>
          <a:p>
            <a:r>
              <a:rPr lang="ja-JP" altLang="en-US" dirty="0"/>
              <a:t>マルチコア・プロセッサの普及</a:t>
            </a:r>
          </a:p>
          <a:p>
            <a:pPr lvl="1"/>
            <a:r>
              <a:rPr lang="en-US" altLang="ja-JP" dirty="0" smtClean="0"/>
              <a:t>2</a:t>
            </a:r>
            <a:r>
              <a:rPr lang="ja-JP" altLang="en-US" dirty="0" smtClean="0"/>
              <a:t>つ以上の</a:t>
            </a:r>
            <a:r>
              <a:rPr lang="en-US" altLang="ja-JP" dirty="0" smtClean="0"/>
              <a:t>CPU</a:t>
            </a:r>
            <a:r>
              <a:rPr lang="ja-JP" altLang="en-US" dirty="0" smtClean="0"/>
              <a:t>コアを搭載したプロセッサ</a:t>
            </a:r>
            <a:endParaRPr lang="en-US" altLang="ja-JP" dirty="0"/>
          </a:p>
          <a:p>
            <a:pPr lvl="1"/>
            <a:r>
              <a:rPr lang="ja-JP" altLang="en-US" dirty="0"/>
              <a:t>アプリケーションの並列化が不可欠に</a:t>
            </a:r>
          </a:p>
          <a:p>
            <a:r>
              <a:rPr lang="ja-JP" altLang="en-US" dirty="0"/>
              <a:t>仮想マシン（</a:t>
            </a:r>
            <a:r>
              <a:rPr lang="en-US" altLang="ja-JP" dirty="0"/>
              <a:t>VM</a:t>
            </a:r>
            <a:r>
              <a:rPr lang="ja-JP" altLang="en-US" dirty="0"/>
              <a:t>）で並列アプリケーションを動作させることも多くなってきた</a:t>
            </a:r>
          </a:p>
          <a:p>
            <a:pPr lvl="1"/>
            <a:r>
              <a:rPr lang="ja-JP" altLang="en-US" dirty="0" smtClean="0"/>
              <a:t>クラウドコンピューティング</a:t>
            </a:r>
            <a:r>
              <a:rPr lang="ja-JP" altLang="en-US" dirty="0"/>
              <a:t>の普及</a:t>
            </a:r>
          </a:p>
          <a:p>
            <a:endParaRPr kumimoji="1" lang="ja-JP" altLang="en-US" dirty="0"/>
          </a:p>
        </p:txBody>
      </p:sp>
      <p:sp>
        <p:nvSpPr>
          <p:cNvPr id="20" name="正方形/長方形 19"/>
          <p:cNvSpPr/>
          <p:nvPr/>
        </p:nvSpPr>
        <p:spPr>
          <a:xfrm>
            <a:off x="1515792" y="5268912"/>
            <a:ext cx="6112417" cy="1261841"/>
          </a:xfrm>
          <a:prstGeom prst="rect">
            <a:avLst/>
          </a:prstGeom>
          <a:solidFill>
            <a:sysClr val="window" lastClr="FFFFFF">
              <a:lumMod val="85000"/>
            </a:sysClr>
          </a:solidFill>
          <a:ln w="9525" cap="rnd" cmpd="sng" algn="ctr">
            <a:solidFill>
              <a:sysClr val="windowText" lastClr="00000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dirty="0">
              <a:solidFill>
                <a:prstClr val="white"/>
              </a:solidFill>
              <a:latin typeface="Century Gothic"/>
              <a:ea typeface="メイリオ" panose="020B0604030504040204" pitchFamily="50" charset="-128"/>
            </a:endParaRPr>
          </a:p>
        </p:txBody>
      </p:sp>
      <p:sp>
        <p:nvSpPr>
          <p:cNvPr id="21" name="テキスト ボックス 20"/>
          <p:cNvSpPr txBox="1"/>
          <p:nvPr/>
        </p:nvSpPr>
        <p:spPr>
          <a:xfrm>
            <a:off x="1594068" y="6173794"/>
            <a:ext cx="723275" cy="307777"/>
          </a:xfrm>
          <a:prstGeom prst="rect">
            <a:avLst/>
          </a:prstGeom>
          <a:noFill/>
        </p:spPr>
        <p:txBody>
          <a:bodyPr wrap="none" rtlCol="0">
            <a:spAutoFit/>
          </a:bodyPr>
          <a:lstStyle/>
          <a:p>
            <a:pPr defTabSz="457200" eaLnBrk="1" fontAlgn="auto" hangingPunct="1">
              <a:spcBef>
                <a:spcPts val="0"/>
              </a:spcBef>
              <a:spcAft>
                <a:spcPts val="0"/>
              </a:spcAft>
            </a:pPr>
            <a:r>
              <a:rPr kumimoji="1" lang="ja-JP" altLang="en-US" sz="1400" dirty="0" smtClean="0">
                <a:latin typeface="Century Gothic"/>
                <a:ea typeface="メイリオ" panose="020B0604030504040204" pitchFamily="50" charset="-128"/>
              </a:rPr>
              <a:t>計算機</a:t>
            </a:r>
            <a:endParaRPr kumimoji="1" lang="ja-JP" altLang="en-US" sz="1400" dirty="0">
              <a:latin typeface="Century Gothic"/>
              <a:ea typeface="メイリオ" panose="020B0604030504040204" pitchFamily="50" charset="-128"/>
            </a:endParaRPr>
          </a:p>
        </p:txBody>
      </p:sp>
      <p:sp>
        <p:nvSpPr>
          <p:cNvPr id="22" name="角丸四角形 21"/>
          <p:cNvSpPr/>
          <p:nvPr/>
        </p:nvSpPr>
        <p:spPr>
          <a:xfrm>
            <a:off x="5356668" y="5353626"/>
            <a:ext cx="1974956" cy="1071214"/>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円/楕円 22"/>
          <p:cNvSpPr/>
          <p:nvPr/>
        </p:nvSpPr>
        <p:spPr>
          <a:xfrm>
            <a:off x="5578454" y="5496312"/>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schemeClr val="bg1"/>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a:solidFill>
                  <a:schemeClr val="bg1"/>
                </a:solidFill>
                <a:latin typeface="Century Gothic"/>
                <a:ea typeface="メイリオ" panose="020B0604030504040204" pitchFamily="50" charset="-128"/>
              </a:rPr>
              <a:t>コア</a:t>
            </a:r>
          </a:p>
        </p:txBody>
      </p:sp>
      <p:sp>
        <p:nvSpPr>
          <p:cNvPr id="24" name="円/楕円 23"/>
          <p:cNvSpPr/>
          <p:nvPr/>
        </p:nvSpPr>
        <p:spPr>
          <a:xfrm>
            <a:off x="6448263" y="5496312"/>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smtClean="0">
                <a:solidFill>
                  <a:schemeClr val="bg1"/>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smtClean="0">
                <a:solidFill>
                  <a:schemeClr val="bg1"/>
                </a:solidFill>
                <a:latin typeface="Century Gothic"/>
                <a:ea typeface="メイリオ" panose="020B0604030504040204" pitchFamily="50" charset="-128"/>
              </a:rPr>
              <a:t>コア</a:t>
            </a:r>
            <a:endParaRPr lang="ja-JP" altLang="en-US" sz="1400" kern="0" dirty="0">
              <a:solidFill>
                <a:schemeClr val="bg1"/>
              </a:solidFill>
              <a:latin typeface="Century Gothic"/>
              <a:ea typeface="メイリオ" panose="020B0604030504040204" pitchFamily="50" charset="-128"/>
            </a:endParaRPr>
          </a:p>
        </p:txBody>
      </p:sp>
      <p:sp>
        <p:nvSpPr>
          <p:cNvPr id="25" name="角丸四角形 24"/>
          <p:cNvSpPr/>
          <p:nvPr/>
        </p:nvSpPr>
        <p:spPr>
          <a:xfrm>
            <a:off x="2435755" y="5360984"/>
            <a:ext cx="2076860" cy="1063856"/>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円/楕円 25"/>
          <p:cNvSpPr/>
          <p:nvPr/>
        </p:nvSpPr>
        <p:spPr>
          <a:xfrm>
            <a:off x="2675168" y="5495802"/>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schemeClr val="bg1"/>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a:solidFill>
                  <a:schemeClr val="bg1"/>
                </a:solidFill>
                <a:latin typeface="Century Gothic"/>
                <a:ea typeface="メイリオ" panose="020B0604030504040204" pitchFamily="50" charset="-128"/>
              </a:rPr>
              <a:t>コア</a:t>
            </a:r>
          </a:p>
        </p:txBody>
      </p:sp>
      <p:sp>
        <p:nvSpPr>
          <p:cNvPr id="27" name="円/楕円 26"/>
          <p:cNvSpPr/>
          <p:nvPr/>
        </p:nvSpPr>
        <p:spPr>
          <a:xfrm>
            <a:off x="3545911" y="5495802"/>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schemeClr val="bg1"/>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a:solidFill>
                  <a:schemeClr val="bg1"/>
                </a:solidFill>
                <a:latin typeface="Century Gothic"/>
                <a:ea typeface="メイリオ" panose="020B0604030504040204" pitchFamily="50" charset="-128"/>
              </a:rPr>
              <a:t>コア</a:t>
            </a:r>
          </a:p>
        </p:txBody>
      </p:sp>
      <p:sp>
        <p:nvSpPr>
          <p:cNvPr id="28" name="テキスト ボックス 27"/>
          <p:cNvSpPr txBox="1"/>
          <p:nvPr/>
        </p:nvSpPr>
        <p:spPr>
          <a:xfrm>
            <a:off x="5821438" y="6108068"/>
            <a:ext cx="109677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smtClean="0">
                <a:latin typeface="Calibri" panose="020F0502020204030204"/>
              </a:rPr>
              <a:t>2</a:t>
            </a:r>
            <a:endParaRPr kumimoji="1" lang="ja-JP" altLang="en-US" sz="1400" dirty="0">
              <a:latin typeface="Calibri" panose="020F0502020204030204"/>
            </a:endParaRPr>
          </a:p>
        </p:txBody>
      </p:sp>
      <p:sp>
        <p:nvSpPr>
          <p:cNvPr id="29" name="テキスト ボックス 28"/>
          <p:cNvSpPr txBox="1"/>
          <p:nvPr/>
        </p:nvSpPr>
        <p:spPr>
          <a:xfrm>
            <a:off x="3003225" y="6126059"/>
            <a:ext cx="109677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smtClean="0">
                <a:latin typeface="Calibri" panose="020F0502020204030204"/>
              </a:rPr>
              <a:t>1</a:t>
            </a:r>
            <a:endParaRPr kumimoji="1" lang="ja-JP" altLang="en-US" sz="1400" dirty="0">
              <a:latin typeface="Calibri" panose="020F0502020204030204"/>
            </a:endParaRPr>
          </a:p>
        </p:txBody>
      </p:sp>
      <p:sp>
        <p:nvSpPr>
          <p:cNvPr id="30" name="角丸四角形 29"/>
          <p:cNvSpPr/>
          <p:nvPr/>
        </p:nvSpPr>
        <p:spPr bwMode="auto">
          <a:xfrm>
            <a:off x="2255519" y="4284112"/>
            <a:ext cx="4680520" cy="743529"/>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pitchFamily="50" charset="-128"/>
              </a:rPr>
              <a:t>並列アプリケーション</a:t>
            </a:r>
          </a:p>
        </p:txBody>
      </p:sp>
      <p:cxnSp>
        <p:nvCxnSpPr>
          <p:cNvPr id="31" name="直線矢印コネクタ 30"/>
          <p:cNvCxnSpPr>
            <a:stCxn id="6" idx="2"/>
            <a:endCxn id="26" idx="0"/>
          </p:cNvCxnSpPr>
          <p:nvPr/>
        </p:nvCxnSpPr>
        <p:spPr bwMode="auto">
          <a:xfrm flipH="1">
            <a:off x="3067056" y="4963459"/>
            <a:ext cx="40188" cy="5323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直線矢印コネクタ 31"/>
          <p:cNvCxnSpPr>
            <a:stCxn id="35" idx="2"/>
            <a:endCxn id="27" idx="0"/>
          </p:cNvCxnSpPr>
          <p:nvPr/>
        </p:nvCxnSpPr>
        <p:spPr bwMode="auto">
          <a:xfrm flipH="1">
            <a:off x="3937799" y="4963459"/>
            <a:ext cx="146725" cy="53234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直線矢印コネクタ 32"/>
          <p:cNvCxnSpPr>
            <a:stCxn id="36" idx="2"/>
            <a:endCxn id="23" idx="0"/>
          </p:cNvCxnSpPr>
          <p:nvPr/>
        </p:nvCxnSpPr>
        <p:spPr bwMode="auto">
          <a:xfrm>
            <a:off x="5063831" y="4963458"/>
            <a:ext cx="906511" cy="53285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グループ化 3"/>
          <p:cNvGrpSpPr/>
          <p:nvPr/>
        </p:nvGrpSpPr>
        <p:grpSpPr>
          <a:xfrm>
            <a:off x="2639192" y="4654595"/>
            <a:ext cx="3865615" cy="308864"/>
            <a:chOff x="2702034" y="4654595"/>
            <a:chExt cx="3865615" cy="308864"/>
          </a:xfrm>
        </p:grpSpPr>
        <p:sp>
          <p:nvSpPr>
            <p:cNvPr id="6" name="正方形/長方形 5"/>
            <p:cNvSpPr/>
            <p:nvPr/>
          </p:nvSpPr>
          <p:spPr bwMode="auto">
            <a:xfrm>
              <a:off x="2702034" y="4656300"/>
              <a:ext cx="936104" cy="30715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pitchFamily="50" charset="-128"/>
                </a:rPr>
                <a:t>スレッド</a:t>
              </a:r>
            </a:p>
          </p:txBody>
        </p:sp>
        <p:sp>
          <p:nvSpPr>
            <p:cNvPr id="35" name="正方形/長方形 34"/>
            <p:cNvSpPr/>
            <p:nvPr/>
          </p:nvSpPr>
          <p:spPr bwMode="auto">
            <a:xfrm>
              <a:off x="3679314" y="4656300"/>
              <a:ext cx="936104" cy="30715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pitchFamily="50" charset="-128"/>
                </a:rPr>
                <a:t>スレッド</a:t>
              </a:r>
            </a:p>
          </p:txBody>
        </p:sp>
        <p:sp>
          <p:nvSpPr>
            <p:cNvPr id="36" name="正方形/長方形 35"/>
            <p:cNvSpPr/>
            <p:nvPr/>
          </p:nvSpPr>
          <p:spPr bwMode="auto">
            <a:xfrm>
              <a:off x="4658621" y="4656299"/>
              <a:ext cx="936104" cy="30715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pitchFamily="50" charset="-128"/>
                </a:rPr>
                <a:t>スレッド</a:t>
              </a:r>
            </a:p>
          </p:txBody>
        </p:sp>
        <p:sp>
          <p:nvSpPr>
            <p:cNvPr id="37" name="正方形/長方形 36"/>
            <p:cNvSpPr/>
            <p:nvPr/>
          </p:nvSpPr>
          <p:spPr bwMode="auto">
            <a:xfrm>
              <a:off x="5631545" y="4654595"/>
              <a:ext cx="936104" cy="307159"/>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Arial" charset="0"/>
                  <a:ea typeface="ＭＳ Ｐゴシック" pitchFamily="50" charset="-128"/>
                </a:rPr>
                <a:t>スレッド</a:t>
              </a:r>
            </a:p>
          </p:txBody>
        </p:sp>
      </p:grpSp>
      <p:cxnSp>
        <p:nvCxnSpPr>
          <p:cNvPr id="34" name="直線矢印コネクタ 33"/>
          <p:cNvCxnSpPr>
            <a:stCxn id="37" idx="2"/>
            <a:endCxn id="24" idx="0"/>
          </p:cNvCxnSpPr>
          <p:nvPr/>
        </p:nvCxnSpPr>
        <p:spPr bwMode="auto">
          <a:xfrm>
            <a:off x="6036755" y="4961754"/>
            <a:ext cx="803396" cy="53455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スライド番号プレースホルダー 42"/>
          <p:cNvSpPr>
            <a:spLocks noGrp="1"/>
          </p:cNvSpPr>
          <p:nvPr>
            <p:ph type="sldNum" sz="quarter" idx="12"/>
          </p:nvPr>
        </p:nvSpPr>
        <p:spPr/>
        <p:txBody>
          <a:bodyPr/>
          <a:lstStyle/>
          <a:p>
            <a:fld id="{88151203-A72C-487C-B594-566CAEA203A0}" type="slidenum">
              <a:rPr lang="ja-JP" altLang="en-US" smtClean="0"/>
              <a:pPr/>
              <a:t>2</a:t>
            </a:fld>
            <a:endParaRPr lang="en-US" altLang="ja-JP" dirty="0"/>
          </a:p>
        </p:txBody>
      </p:sp>
    </p:spTree>
    <p:extLst>
      <p:ext uri="{BB962C8B-B14F-4D97-AF65-F5344CB8AC3E}">
        <p14:creationId xmlns:p14="http://schemas.microsoft.com/office/powerpoint/2010/main" val="147257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VM</a:t>
            </a:r>
            <a:r>
              <a:rPr kumimoji="1" lang="ja-JP" altLang="en-US" dirty="0" smtClean="0"/>
              <a:t>への</a:t>
            </a:r>
            <a:r>
              <a:rPr kumimoji="1" lang="en-US" altLang="ja-JP" dirty="0" smtClean="0"/>
              <a:t>CPU</a:t>
            </a:r>
            <a:r>
              <a:rPr kumimoji="1" lang="ja-JP" altLang="en-US" dirty="0" smtClean="0"/>
              <a:t>割り当て</a:t>
            </a:r>
            <a:endParaRPr kumimoji="1" lang="ja-JP" altLang="en-US" dirty="0"/>
          </a:p>
        </p:txBody>
      </p:sp>
      <p:sp>
        <p:nvSpPr>
          <p:cNvPr id="3" name="コンテンツ プレースホルダー 2"/>
          <p:cNvSpPr>
            <a:spLocks noGrp="1"/>
          </p:cNvSpPr>
          <p:nvPr>
            <p:ph idx="1"/>
          </p:nvPr>
        </p:nvSpPr>
        <p:spPr/>
        <p:txBody>
          <a:bodyPr/>
          <a:lstStyle/>
          <a:p>
            <a:r>
              <a:rPr lang="en-US" altLang="ja-JP" dirty="0"/>
              <a:t>VM</a:t>
            </a:r>
            <a:r>
              <a:rPr lang="ja-JP" altLang="en-US" dirty="0"/>
              <a:t>の仮想</a:t>
            </a:r>
            <a:r>
              <a:rPr lang="en-US" altLang="ja-JP" dirty="0"/>
              <a:t>CPU</a:t>
            </a:r>
            <a:r>
              <a:rPr lang="ja-JP" altLang="en-US" dirty="0"/>
              <a:t>にプロセッサ内の</a:t>
            </a:r>
            <a:r>
              <a:rPr lang="en-US" altLang="ja-JP" dirty="0"/>
              <a:t>CPU</a:t>
            </a:r>
            <a:r>
              <a:rPr lang="ja-JP" altLang="en-US" dirty="0" smtClean="0"/>
              <a:t>コアを割り当てて実行</a:t>
            </a:r>
            <a:endParaRPr lang="ja-JP" altLang="en-US" dirty="0"/>
          </a:p>
          <a:p>
            <a:pPr lvl="1"/>
            <a:r>
              <a:rPr lang="ja-JP" altLang="en-US" dirty="0"/>
              <a:t>計算機上で複数の</a:t>
            </a:r>
            <a:r>
              <a:rPr lang="en-US" altLang="ja-JP" dirty="0"/>
              <a:t>VM</a:t>
            </a:r>
            <a:r>
              <a:rPr lang="ja-JP" altLang="en-US" dirty="0"/>
              <a:t>を動かせるようにするため</a:t>
            </a:r>
          </a:p>
          <a:p>
            <a:r>
              <a:rPr lang="ja-JP" altLang="en-US" dirty="0"/>
              <a:t>割り当て方法</a:t>
            </a:r>
          </a:p>
          <a:p>
            <a:pPr lvl="1"/>
            <a:r>
              <a:rPr lang="ja-JP" altLang="en-US" dirty="0"/>
              <a:t>スケジューリングによる動的な割り当て</a:t>
            </a:r>
          </a:p>
          <a:p>
            <a:pPr lvl="1"/>
            <a:r>
              <a:rPr lang="en-US" altLang="ja-JP" dirty="0"/>
              <a:t>CPU</a:t>
            </a:r>
            <a:r>
              <a:rPr lang="ja-JP" altLang="en-US" dirty="0"/>
              <a:t>アフィニティによる固定的な割り当て</a:t>
            </a:r>
          </a:p>
        </p:txBody>
      </p:sp>
      <p:sp>
        <p:nvSpPr>
          <p:cNvPr id="50" name="角丸四角形 49"/>
          <p:cNvSpPr/>
          <p:nvPr/>
        </p:nvSpPr>
        <p:spPr>
          <a:xfrm>
            <a:off x="2214846" y="4226783"/>
            <a:ext cx="1976273" cy="968392"/>
          </a:xfrm>
          <a:prstGeom prst="roundRect">
            <a:avLst/>
          </a:prstGeom>
          <a:solidFill>
            <a:srgbClr val="0E5580">
              <a:lumMod val="20000"/>
              <a:lumOff val="80000"/>
            </a:srgbClr>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a:solidFill>
                <a:prstClr val="white"/>
              </a:solidFill>
              <a:latin typeface="Century Gothic"/>
              <a:ea typeface="メイリオ" panose="020B0604030504040204" pitchFamily="50" charset="-128"/>
            </a:endParaRPr>
          </a:p>
        </p:txBody>
      </p:sp>
      <p:sp>
        <p:nvSpPr>
          <p:cNvPr id="51" name="正方形/長方形 50"/>
          <p:cNvSpPr/>
          <p:nvPr/>
        </p:nvSpPr>
        <p:spPr>
          <a:xfrm>
            <a:off x="1554079" y="5295798"/>
            <a:ext cx="5673954" cy="1467101"/>
          </a:xfrm>
          <a:prstGeom prst="rect">
            <a:avLst/>
          </a:prstGeom>
          <a:solidFill>
            <a:sysClr val="window" lastClr="FFFFFF">
              <a:lumMod val="85000"/>
            </a:sysClr>
          </a:solidFill>
          <a:ln w="9525" cap="rnd" cmpd="sng" algn="ctr">
            <a:solidFill>
              <a:sysClr val="windowText" lastClr="00000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dirty="0">
              <a:solidFill>
                <a:prstClr val="white"/>
              </a:solidFill>
              <a:latin typeface="Century Gothic"/>
              <a:ea typeface="メイリオ" panose="020B0604030504040204" pitchFamily="50" charset="-128"/>
            </a:endParaRPr>
          </a:p>
        </p:txBody>
      </p:sp>
      <p:sp>
        <p:nvSpPr>
          <p:cNvPr id="52" name="テキスト ボックス 51"/>
          <p:cNvSpPr txBox="1"/>
          <p:nvPr/>
        </p:nvSpPr>
        <p:spPr>
          <a:xfrm>
            <a:off x="1569075" y="6455122"/>
            <a:ext cx="723275" cy="307777"/>
          </a:xfrm>
          <a:prstGeom prst="rect">
            <a:avLst/>
          </a:prstGeom>
          <a:noFill/>
        </p:spPr>
        <p:txBody>
          <a:bodyPr wrap="none" rtlCol="0">
            <a:spAutoFit/>
          </a:bodyPr>
          <a:lstStyle/>
          <a:p>
            <a:pPr defTabSz="457200" eaLnBrk="1" fontAlgn="auto" hangingPunct="1">
              <a:spcBef>
                <a:spcPts val="0"/>
              </a:spcBef>
              <a:spcAft>
                <a:spcPts val="0"/>
              </a:spcAft>
            </a:pPr>
            <a:r>
              <a:rPr kumimoji="1" lang="ja-JP" altLang="en-US" sz="1400" dirty="0" smtClean="0">
                <a:solidFill>
                  <a:prstClr val="black"/>
                </a:solidFill>
                <a:latin typeface="Century Gothic"/>
                <a:ea typeface="メイリオ" panose="020B0604030504040204" pitchFamily="50" charset="-128"/>
              </a:rPr>
              <a:t>計算機</a:t>
            </a:r>
            <a:endParaRPr kumimoji="1" lang="ja-JP" altLang="en-US" sz="1400" dirty="0">
              <a:solidFill>
                <a:prstClr val="black"/>
              </a:solidFill>
              <a:latin typeface="Century Gothic"/>
              <a:ea typeface="メイリオ" panose="020B0604030504040204" pitchFamily="50" charset="-128"/>
            </a:endParaRPr>
          </a:p>
        </p:txBody>
      </p:sp>
      <p:sp>
        <p:nvSpPr>
          <p:cNvPr id="53" name="円/楕円 52"/>
          <p:cNvSpPr/>
          <p:nvPr/>
        </p:nvSpPr>
        <p:spPr>
          <a:xfrm>
            <a:off x="3325275" y="4520984"/>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仮想</a:t>
            </a:r>
            <a:endParaRPr lang="en-US" altLang="ja-JP" sz="14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a:t>
            </a:r>
            <a:endParaRPr lang="ja-JP" altLang="en-US" sz="1400" kern="0" dirty="0">
              <a:solidFill>
                <a:prstClr val="white"/>
              </a:solidFill>
              <a:latin typeface="Century Gothic"/>
              <a:ea typeface="メイリオ" panose="020B0604030504040204" pitchFamily="50" charset="-128"/>
            </a:endParaRPr>
          </a:p>
        </p:txBody>
      </p:sp>
      <p:sp>
        <p:nvSpPr>
          <p:cNvPr id="54" name="円/楕円 53"/>
          <p:cNvSpPr/>
          <p:nvPr/>
        </p:nvSpPr>
        <p:spPr>
          <a:xfrm>
            <a:off x="2378173" y="4518245"/>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仮想</a:t>
            </a:r>
            <a:endParaRPr lang="en-US" altLang="ja-JP" sz="14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a:t>
            </a:r>
            <a:endParaRPr lang="ja-JP" altLang="en-US" sz="1400" kern="0" dirty="0">
              <a:solidFill>
                <a:prstClr val="white"/>
              </a:solidFill>
              <a:latin typeface="Century Gothic"/>
              <a:ea typeface="メイリオ" panose="020B0604030504040204" pitchFamily="50" charset="-128"/>
            </a:endParaRPr>
          </a:p>
        </p:txBody>
      </p:sp>
      <p:sp>
        <p:nvSpPr>
          <p:cNvPr id="55" name="角丸四角形 54"/>
          <p:cNvSpPr/>
          <p:nvPr/>
        </p:nvSpPr>
        <p:spPr>
          <a:xfrm>
            <a:off x="2191577" y="5376562"/>
            <a:ext cx="1974956" cy="1104713"/>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円/楕円 56"/>
          <p:cNvSpPr/>
          <p:nvPr/>
        </p:nvSpPr>
        <p:spPr>
          <a:xfrm>
            <a:off x="2413363" y="5552747"/>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コア</a:t>
            </a:r>
          </a:p>
        </p:txBody>
      </p:sp>
      <p:sp>
        <p:nvSpPr>
          <p:cNvPr id="59" name="円/楕円 58"/>
          <p:cNvSpPr/>
          <p:nvPr/>
        </p:nvSpPr>
        <p:spPr>
          <a:xfrm>
            <a:off x="3283172" y="5552747"/>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コア</a:t>
            </a:r>
          </a:p>
        </p:txBody>
      </p:sp>
      <p:sp>
        <p:nvSpPr>
          <p:cNvPr id="61" name="角丸四角形 60"/>
          <p:cNvSpPr/>
          <p:nvPr/>
        </p:nvSpPr>
        <p:spPr>
          <a:xfrm>
            <a:off x="5028360" y="5370705"/>
            <a:ext cx="2076860" cy="1097125"/>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円/楕円 61"/>
          <p:cNvSpPr/>
          <p:nvPr/>
        </p:nvSpPr>
        <p:spPr>
          <a:xfrm>
            <a:off x="5267773" y="5538792"/>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コア</a:t>
            </a:r>
          </a:p>
        </p:txBody>
      </p:sp>
      <p:sp>
        <p:nvSpPr>
          <p:cNvPr id="63" name="円/楕円 62"/>
          <p:cNvSpPr/>
          <p:nvPr/>
        </p:nvSpPr>
        <p:spPr>
          <a:xfrm>
            <a:off x="6138516" y="5538792"/>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コア</a:t>
            </a:r>
          </a:p>
        </p:txBody>
      </p:sp>
      <p:sp>
        <p:nvSpPr>
          <p:cNvPr id="64" name="テキスト ボックス 63"/>
          <p:cNvSpPr txBox="1"/>
          <p:nvPr/>
        </p:nvSpPr>
        <p:spPr>
          <a:xfrm>
            <a:off x="2656347" y="6164503"/>
            <a:ext cx="106471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a:solidFill>
                  <a:prstClr val="black"/>
                </a:solidFill>
                <a:latin typeface="Calibri" panose="020F0502020204030204"/>
              </a:rPr>
              <a:t>1</a:t>
            </a:r>
            <a:endParaRPr kumimoji="1" lang="ja-JP" altLang="en-US" sz="1400" dirty="0">
              <a:solidFill>
                <a:prstClr val="black"/>
              </a:solidFill>
              <a:latin typeface="Calibri" panose="020F0502020204030204"/>
            </a:endParaRPr>
          </a:p>
        </p:txBody>
      </p:sp>
      <p:sp>
        <p:nvSpPr>
          <p:cNvPr id="65" name="テキスト ボックス 64"/>
          <p:cNvSpPr txBox="1"/>
          <p:nvPr/>
        </p:nvSpPr>
        <p:spPr>
          <a:xfrm>
            <a:off x="5595830" y="6169049"/>
            <a:ext cx="106471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a:solidFill>
                  <a:prstClr val="black"/>
                </a:solidFill>
                <a:latin typeface="Calibri" panose="020F0502020204030204"/>
              </a:rPr>
              <a:t>2</a:t>
            </a:r>
            <a:endParaRPr kumimoji="1" lang="ja-JP" altLang="en-US" sz="1400" dirty="0">
              <a:solidFill>
                <a:prstClr val="black"/>
              </a:solidFill>
              <a:latin typeface="Calibri" panose="020F0502020204030204"/>
            </a:endParaRPr>
          </a:p>
        </p:txBody>
      </p:sp>
      <p:sp>
        <p:nvSpPr>
          <p:cNvPr id="66" name="角丸四角形 65"/>
          <p:cNvSpPr/>
          <p:nvPr/>
        </p:nvSpPr>
        <p:spPr>
          <a:xfrm>
            <a:off x="5156080" y="4226783"/>
            <a:ext cx="1976273" cy="968392"/>
          </a:xfrm>
          <a:prstGeom prst="roundRect">
            <a:avLst/>
          </a:prstGeom>
          <a:solidFill>
            <a:srgbClr val="0E5580">
              <a:lumMod val="20000"/>
              <a:lumOff val="80000"/>
            </a:srgbClr>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a:solidFill>
                <a:prstClr val="white"/>
              </a:solidFill>
              <a:latin typeface="Century Gothic"/>
              <a:ea typeface="メイリオ" panose="020B0604030504040204" pitchFamily="50" charset="-128"/>
            </a:endParaRPr>
          </a:p>
        </p:txBody>
      </p:sp>
      <p:sp>
        <p:nvSpPr>
          <p:cNvPr id="67" name="円/楕円 66"/>
          <p:cNvSpPr/>
          <p:nvPr/>
        </p:nvSpPr>
        <p:spPr>
          <a:xfrm>
            <a:off x="6266509" y="4520984"/>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仮想</a:t>
            </a:r>
            <a:endParaRPr lang="en-US" altLang="ja-JP" sz="14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a:t>
            </a:r>
            <a:endParaRPr lang="ja-JP" altLang="en-US" sz="1400" kern="0" dirty="0">
              <a:solidFill>
                <a:prstClr val="white"/>
              </a:solidFill>
              <a:latin typeface="Century Gothic"/>
              <a:ea typeface="メイリオ" panose="020B0604030504040204" pitchFamily="50" charset="-128"/>
            </a:endParaRPr>
          </a:p>
        </p:txBody>
      </p:sp>
      <p:sp>
        <p:nvSpPr>
          <p:cNvPr id="68" name="円/楕円 67"/>
          <p:cNvSpPr/>
          <p:nvPr/>
        </p:nvSpPr>
        <p:spPr>
          <a:xfrm>
            <a:off x="5319407" y="4518245"/>
            <a:ext cx="783776"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仮想</a:t>
            </a:r>
            <a:endParaRPr lang="en-US" altLang="ja-JP" sz="14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a:t>
            </a:r>
            <a:endParaRPr lang="ja-JP" altLang="en-US" sz="1400" kern="0" dirty="0">
              <a:solidFill>
                <a:prstClr val="white"/>
              </a:solidFill>
              <a:latin typeface="Century Gothic"/>
              <a:ea typeface="メイリオ" panose="020B0604030504040204" pitchFamily="50" charset="-128"/>
            </a:endParaRPr>
          </a:p>
        </p:txBody>
      </p:sp>
      <p:sp>
        <p:nvSpPr>
          <p:cNvPr id="69" name="テキスト ボックス 68"/>
          <p:cNvSpPr txBox="1"/>
          <p:nvPr/>
        </p:nvSpPr>
        <p:spPr>
          <a:xfrm>
            <a:off x="2874724" y="4224497"/>
            <a:ext cx="625492" cy="307777"/>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400" dirty="0" smtClean="0">
                <a:solidFill>
                  <a:prstClr val="black"/>
                </a:solidFill>
                <a:latin typeface="Century Gothic"/>
                <a:ea typeface="メイリオ" panose="020B0604030504040204" pitchFamily="50" charset="-128"/>
              </a:rPr>
              <a:t>VM</a:t>
            </a:r>
            <a:r>
              <a:rPr kumimoji="1" lang="ja-JP" altLang="en-US" sz="1400" dirty="0" smtClean="0">
                <a:solidFill>
                  <a:prstClr val="black"/>
                </a:solidFill>
                <a:latin typeface="Century Gothic"/>
                <a:ea typeface="メイリオ" panose="020B0604030504040204" pitchFamily="50" charset="-128"/>
              </a:rPr>
              <a:t> </a:t>
            </a:r>
            <a:r>
              <a:rPr kumimoji="1" lang="en-US" altLang="ja-JP" sz="1400" dirty="0">
                <a:solidFill>
                  <a:prstClr val="black"/>
                </a:solidFill>
                <a:latin typeface="Century Gothic"/>
                <a:ea typeface="メイリオ" panose="020B0604030504040204" pitchFamily="50" charset="-128"/>
              </a:rPr>
              <a:t>1</a:t>
            </a:r>
            <a:endParaRPr kumimoji="1" lang="en-US" altLang="ja-JP" sz="1400" dirty="0" smtClean="0">
              <a:solidFill>
                <a:prstClr val="black"/>
              </a:solidFill>
              <a:latin typeface="Century Gothic"/>
              <a:ea typeface="メイリオ" panose="020B0604030504040204" pitchFamily="50" charset="-128"/>
            </a:endParaRPr>
          </a:p>
        </p:txBody>
      </p:sp>
      <p:sp>
        <p:nvSpPr>
          <p:cNvPr id="70" name="円/楕円 69"/>
          <p:cNvSpPr/>
          <p:nvPr/>
        </p:nvSpPr>
        <p:spPr>
          <a:xfrm>
            <a:off x="5138111" y="4438643"/>
            <a:ext cx="2081898" cy="783525"/>
          </a:xfrm>
          <a:prstGeom prst="ellipse">
            <a:avLst/>
          </a:prstGeom>
          <a:noFill/>
          <a:ln w="571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1" name="上矢印 70"/>
          <p:cNvSpPr/>
          <p:nvPr/>
        </p:nvSpPr>
        <p:spPr>
          <a:xfrm>
            <a:off x="5986206" y="5104572"/>
            <a:ext cx="339553" cy="365224"/>
          </a:xfrm>
          <a:prstGeom prst="upArrow">
            <a:avLst/>
          </a:prstGeom>
          <a:solidFill>
            <a:srgbClr val="C00000"/>
          </a:solidFill>
          <a:ln w="19050" cap="rnd" cmpd="sng" algn="ctr">
            <a:solidFill>
              <a:srgbClr val="C00000"/>
            </a:solidFill>
            <a:prstDash val="solid"/>
          </a:ln>
          <a:effectLst/>
        </p:spPr>
        <p:txBody>
          <a:bodyPr rtlCol="0" anchor="ctr"/>
          <a:lstStyle/>
          <a:p>
            <a:pPr algn="ctr" defTabSz="457200" eaLnBrk="1" fontAlgn="auto" hangingPunct="1">
              <a:spcBef>
                <a:spcPts val="0"/>
              </a:spcBef>
              <a:spcAft>
                <a:spcPts val="0"/>
              </a:spcAft>
              <a:defRPr/>
            </a:pPr>
            <a:endParaRPr lang="ja-JP" altLang="en-US" kern="0">
              <a:solidFill>
                <a:prstClr val="white"/>
              </a:solidFill>
              <a:latin typeface="Century Gothic"/>
              <a:ea typeface="メイリオ" panose="020B0604030504040204" pitchFamily="50" charset="-128"/>
            </a:endParaRPr>
          </a:p>
        </p:txBody>
      </p:sp>
      <p:sp>
        <p:nvSpPr>
          <p:cNvPr id="72" name="円/楕円 71"/>
          <p:cNvSpPr/>
          <p:nvPr/>
        </p:nvSpPr>
        <p:spPr>
          <a:xfrm>
            <a:off x="5007401" y="5459955"/>
            <a:ext cx="2191563" cy="796015"/>
          </a:xfrm>
          <a:prstGeom prst="ellipse">
            <a:avLst/>
          </a:prstGeom>
          <a:noFill/>
          <a:ln w="5715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0" name="テキスト ボックス 59"/>
          <p:cNvSpPr txBox="1"/>
          <p:nvPr/>
        </p:nvSpPr>
        <p:spPr>
          <a:xfrm>
            <a:off x="5825770" y="4180778"/>
            <a:ext cx="625492" cy="307777"/>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400" dirty="0" smtClean="0">
                <a:solidFill>
                  <a:prstClr val="black"/>
                </a:solidFill>
                <a:latin typeface="Century Gothic"/>
                <a:ea typeface="メイリオ" panose="020B0604030504040204" pitchFamily="50" charset="-128"/>
              </a:rPr>
              <a:t>VM</a:t>
            </a:r>
            <a:r>
              <a:rPr kumimoji="1" lang="ja-JP" altLang="en-US" sz="1400" dirty="0" smtClean="0">
                <a:solidFill>
                  <a:prstClr val="black"/>
                </a:solidFill>
                <a:latin typeface="Century Gothic"/>
                <a:ea typeface="メイリオ" panose="020B0604030504040204" pitchFamily="50" charset="-128"/>
              </a:rPr>
              <a:t> </a:t>
            </a:r>
            <a:r>
              <a:rPr kumimoji="1" lang="en-US" altLang="ja-JP" sz="1400" dirty="0" smtClean="0">
                <a:solidFill>
                  <a:prstClr val="black"/>
                </a:solidFill>
                <a:latin typeface="Century Gothic"/>
                <a:ea typeface="メイリオ" panose="020B0604030504040204" pitchFamily="50" charset="-128"/>
              </a:rPr>
              <a:t>2</a:t>
            </a:r>
            <a:endParaRPr kumimoji="1" lang="ja-JP" altLang="en-US" sz="1400" dirty="0">
              <a:solidFill>
                <a:prstClr val="black"/>
              </a:solidFill>
              <a:latin typeface="Century Gothic"/>
              <a:ea typeface="メイリオ" panose="020B0604030504040204" pitchFamily="50" charset="-128"/>
            </a:endParaRPr>
          </a:p>
        </p:txBody>
      </p:sp>
      <p:cxnSp>
        <p:nvCxnSpPr>
          <p:cNvPr id="5" name="直線矢印コネクタ 4"/>
          <p:cNvCxnSpPr>
            <a:stCxn id="57" idx="0"/>
            <a:endCxn id="54" idx="4"/>
          </p:cNvCxnSpPr>
          <p:nvPr/>
        </p:nvCxnSpPr>
        <p:spPr bwMode="auto">
          <a:xfrm flipH="1" flipV="1">
            <a:off x="2770061" y="5159198"/>
            <a:ext cx="35190" cy="393549"/>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cxnSp>
        <p:nvCxnSpPr>
          <p:cNvPr id="29" name="直線矢印コネクタ 28"/>
          <p:cNvCxnSpPr>
            <a:stCxn id="59" idx="0"/>
            <a:endCxn id="53" idx="4"/>
          </p:cNvCxnSpPr>
          <p:nvPr/>
        </p:nvCxnSpPr>
        <p:spPr bwMode="auto">
          <a:xfrm flipV="1">
            <a:off x="3675060" y="5161937"/>
            <a:ext cx="42103" cy="390810"/>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cxnSp>
        <p:nvCxnSpPr>
          <p:cNvPr id="32" name="直線矢印コネクタ 31"/>
          <p:cNvCxnSpPr>
            <a:stCxn id="57" idx="0"/>
            <a:endCxn id="53" idx="4"/>
          </p:cNvCxnSpPr>
          <p:nvPr/>
        </p:nvCxnSpPr>
        <p:spPr bwMode="auto">
          <a:xfrm flipV="1">
            <a:off x="2805251" y="5161937"/>
            <a:ext cx="911912" cy="390810"/>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cxnSp>
        <p:nvCxnSpPr>
          <p:cNvPr id="33" name="直線矢印コネクタ 32"/>
          <p:cNvCxnSpPr>
            <a:stCxn id="59" idx="0"/>
            <a:endCxn id="54" idx="4"/>
          </p:cNvCxnSpPr>
          <p:nvPr/>
        </p:nvCxnSpPr>
        <p:spPr bwMode="auto">
          <a:xfrm flipH="1" flipV="1">
            <a:off x="2770061" y="5159198"/>
            <a:ext cx="904999" cy="393549"/>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sp>
        <p:nvSpPr>
          <p:cNvPr id="12" name="スライド番号プレースホルダー 11"/>
          <p:cNvSpPr>
            <a:spLocks noGrp="1"/>
          </p:cNvSpPr>
          <p:nvPr>
            <p:ph type="sldNum" sz="quarter" idx="12"/>
          </p:nvPr>
        </p:nvSpPr>
        <p:spPr/>
        <p:txBody>
          <a:bodyPr/>
          <a:lstStyle/>
          <a:p>
            <a:fld id="{88151203-A72C-487C-B594-566CAEA203A0}" type="slidenum">
              <a:rPr lang="ja-JP" altLang="en-US" smtClean="0"/>
              <a:pPr/>
              <a:t>3</a:t>
            </a:fld>
            <a:endParaRPr lang="en-US" altLang="ja-JP" dirty="0"/>
          </a:p>
        </p:txBody>
      </p:sp>
      <p:cxnSp>
        <p:nvCxnSpPr>
          <p:cNvPr id="30" name="直線矢印コネクタ 29"/>
          <p:cNvCxnSpPr>
            <a:stCxn id="62" idx="1"/>
            <a:endCxn id="54" idx="4"/>
          </p:cNvCxnSpPr>
          <p:nvPr/>
        </p:nvCxnSpPr>
        <p:spPr bwMode="auto">
          <a:xfrm flipH="1" flipV="1">
            <a:off x="2770061" y="5159198"/>
            <a:ext cx="2612493" cy="473459"/>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cxnSp>
        <p:nvCxnSpPr>
          <p:cNvPr id="34" name="直線矢印コネクタ 33"/>
          <p:cNvCxnSpPr>
            <a:stCxn id="63" idx="1"/>
            <a:endCxn id="53" idx="4"/>
          </p:cNvCxnSpPr>
          <p:nvPr/>
        </p:nvCxnSpPr>
        <p:spPr bwMode="auto">
          <a:xfrm flipH="1" flipV="1">
            <a:off x="3717163" y="5161937"/>
            <a:ext cx="2536134" cy="470720"/>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cxnSp>
        <p:nvCxnSpPr>
          <p:cNvPr id="36" name="直線矢印コネクタ 35"/>
          <p:cNvCxnSpPr>
            <a:stCxn id="62" idx="1"/>
            <a:endCxn id="53" idx="4"/>
          </p:cNvCxnSpPr>
          <p:nvPr/>
        </p:nvCxnSpPr>
        <p:spPr bwMode="auto">
          <a:xfrm flipH="1" flipV="1">
            <a:off x="3717163" y="5161937"/>
            <a:ext cx="1665391" cy="470720"/>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cxnSp>
        <p:nvCxnSpPr>
          <p:cNvPr id="39" name="直線矢印コネクタ 38"/>
          <p:cNvCxnSpPr>
            <a:stCxn id="63" idx="1"/>
            <a:endCxn id="54" idx="4"/>
          </p:cNvCxnSpPr>
          <p:nvPr/>
        </p:nvCxnSpPr>
        <p:spPr bwMode="auto">
          <a:xfrm flipH="1" flipV="1">
            <a:off x="2770061" y="5159198"/>
            <a:ext cx="3483236" cy="473459"/>
          </a:xfrm>
          <a:prstGeom prst="straightConnector1">
            <a:avLst/>
          </a:prstGeom>
          <a:ln>
            <a:solidFill>
              <a:srgbClr val="C00000"/>
            </a:solidFill>
            <a:headEnd type="none" w="med" len="med"/>
            <a:tailEnd type="triangle"/>
          </a:ln>
          <a:ex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5367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 presetClass="exit" presetSubtype="0" fill="hold" nodeType="afterEffect">
                                  <p:stCondLst>
                                    <p:cond delay="200"/>
                                  </p:stCondLst>
                                  <p:childTnLst>
                                    <p:set>
                                      <p:cBhvr>
                                        <p:cTn id="13" dur="1" fill="hold">
                                          <p:stCondLst>
                                            <p:cond delay="0"/>
                                          </p:stCondLst>
                                        </p:cTn>
                                        <p:tgtEl>
                                          <p:spTgt spid="32"/>
                                        </p:tgtEl>
                                        <p:attrNameLst>
                                          <p:attrName>style.visibility</p:attrName>
                                        </p:attrNameLst>
                                      </p:cBhvr>
                                      <p:to>
                                        <p:strVal val="hidden"/>
                                      </p:to>
                                    </p:set>
                                  </p:childTnLst>
                                </p:cTn>
                              </p:par>
                              <p:par>
                                <p:cTn id="14" presetID="1" presetClass="exit" presetSubtype="0" fill="hold" nodeType="withEffect">
                                  <p:stCondLst>
                                    <p:cond delay="200"/>
                                  </p:stCondLst>
                                  <p:childTnLst>
                                    <p:set>
                                      <p:cBhvr>
                                        <p:cTn id="15" dur="1" fill="hold">
                                          <p:stCondLst>
                                            <p:cond delay="0"/>
                                          </p:stCondLst>
                                        </p:cTn>
                                        <p:tgtEl>
                                          <p:spTgt spid="33"/>
                                        </p:tgtEl>
                                        <p:attrNameLst>
                                          <p:attrName>style.visibility</p:attrName>
                                        </p:attrNameLst>
                                      </p:cBhvr>
                                      <p:to>
                                        <p:strVal val="hidden"/>
                                      </p:to>
                                    </p:set>
                                  </p:childTnLst>
                                </p:cTn>
                              </p:par>
                              <p:par>
                                <p:cTn id="16" presetID="10" presetClass="entr" presetSubtype="0" fill="hold" nodeType="withEffect">
                                  <p:stCondLst>
                                    <p:cond delay="2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2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1200"/>
                            </p:stCondLst>
                            <p:childTnLst>
                              <p:par>
                                <p:cTn id="23" presetID="1" presetClass="exit" presetSubtype="0" fill="hold" nodeType="afterEffect">
                                  <p:stCondLst>
                                    <p:cond delay="500"/>
                                  </p:stCondLst>
                                  <p:childTnLst>
                                    <p:set>
                                      <p:cBhvr>
                                        <p:cTn id="24" dur="1" fill="hold">
                                          <p:stCondLst>
                                            <p:cond delay="0"/>
                                          </p:stCondLst>
                                        </p:cTn>
                                        <p:tgtEl>
                                          <p:spTgt spid="5"/>
                                        </p:tgtEl>
                                        <p:attrNameLst>
                                          <p:attrName>style.visibility</p:attrName>
                                        </p:attrNameLst>
                                      </p:cBhvr>
                                      <p:to>
                                        <p:strVal val="hidden"/>
                                      </p:to>
                                    </p:set>
                                  </p:childTnLst>
                                </p:cTn>
                              </p:par>
                            </p:childTnLst>
                          </p:cTn>
                        </p:par>
                        <p:par>
                          <p:cTn id="25" fill="hold">
                            <p:stCondLst>
                              <p:cond delay="1700"/>
                            </p:stCondLst>
                            <p:childTnLst>
                              <p:par>
                                <p:cTn id="26" presetID="1" presetClass="exit" presetSubtype="0" fill="hold" nodeType="afterEffect">
                                  <p:stCondLst>
                                    <p:cond delay="0"/>
                                  </p:stCondLst>
                                  <p:childTnLst>
                                    <p:set>
                                      <p:cBhvr>
                                        <p:cTn id="27" dur="1" fill="hold">
                                          <p:stCondLst>
                                            <p:cond delay="0"/>
                                          </p:stCondLst>
                                        </p:cTn>
                                        <p:tgtEl>
                                          <p:spTgt spid="36"/>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2200"/>
                            </p:stCondLst>
                            <p:childTnLst>
                              <p:par>
                                <p:cTn id="35" presetID="1" presetClass="exit" presetSubtype="0" fill="hold" nodeType="afterEffect">
                                  <p:stCondLst>
                                    <p:cond delay="700"/>
                                  </p:stCondLst>
                                  <p:childTnLst>
                                    <p:set>
                                      <p:cBhvr>
                                        <p:cTn id="36" dur="1" fill="hold">
                                          <p:stCondLst>
                                            <p:cond delay="0"/>
                                          </p:stCondLst>
                                        </p:cTn>
                                        <p:tgtEl>
                                          <p:spTgt spid="29"/>
                                        </p:tgtEl>
                                        <p:attrNameLst>
                                          <p:attrName>style.visibility</p:attrName>
                                        </p:attrNameLst>
                                      </p:cBhvr>
                                      <p:to>
                                        <p:strVal val="hidden"/>
                                      </p:to>
                                    </p:set>
                                  </p:childTnLst>
                                </p:cTn>
                              </p:par>
                              <p:par>
                                <p:cTn id="37" presetID="1" presetClass="exit" presetSubtype="0" fill="hold" nodeType="withEffect">
                                  <p:stCondLst>
                                    <p:cond delay="700"/>
                                  </p:stCondLst>
                                  <p:childTnLst>
                                    <p:set>
                                      <p:cBhvr>
                                        <p:cTn id="38" dur="1" fill="hold">
                                          <p:stCondLst>
                                            <p:cond delay="0"/>
                                          </p:stCondLst>
                                        </p:cTn>
                                        <p:tgtEl>
                                          <p:spTgt spid="39"/>
                                        </p:tgtEl>
                                        <p:attrNameLst>
                                          <p:attrName>style.visibility</p:attrName>
                                        </p:attrNameLst>
                                      </p:cBhvr>
                                      <p:to>
                                        <p:strVal val="hidden"/>
                                      </p:to>
                                    </p:set>
                                  </p:childTnLst>
                                </p:cTn>
                              </p:par>
                              <p:par>
                                <p:cTn id="39" presetID="10" presetClass="entr" presetSubtype="0" fill="hold" nodeType="withEffect">
                                  <p:stCondLst>
                                    <p:cond delay="70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70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par>
                          <p:cTn id="45" fill="hold">
                            <p:stCondLst>
                              <p:cond delay="3400"/>
                            </p:stCondLst>
                            <p:childTnLst>
                              <p:par>
                                <p:cTn id="46" presetID="1" presetClass="exit" presetSubtype="0" fill="hold" nodeType="afterEffect">
                                  <p:stCondLst>
                                    <p:cond delay="700"/>
                                  </p:stCondLst>
                                  <p:childTnLst>
                                    <p:set>
                                      <p:cBhvr>
                                        <p:cTn id="47" dur="1" fill="hold">
                                          <p:stCondLst>
                                            <p:cond delay="0"/>
                                          </p:stCondLst>
                                        </p:cTn>
                                        <p:tgtEl>
                                          <p:spTgt spid="30"/>
                                        </p:tgtEl>
                                        <p:attrNameLst>
                                          <p:attrName>style.visibility</p:attrName>
                                        </p:attrNameLst>
                                      </p:cBhvr>
                                      <p:to>
                                        <p:strVal val="hidden"/>
                                      </p:to>
                                    </p:set>
                                  </p:childTnLst>
                                </p:cTn>
                              </p:par>
                              <p:par>
                                <p:cTn id="48" presetID="1" presetClass="exit" presetSubtype="0" fill="hold" nodeType="withEffect">
                                  <p:stCondLst>
                                    <p:cond delay="700"/>
                                  </p:stCondLst>
                                  <p:childTnLst>
                                    <p:set>
                                      <p:cBhvr>
                                        <p:cTn id="49" dur="1" fill="hold">
                                          <p:stCondLst>
                                            <p:cond delay="0"/>
                                          </p:stCondLst>
                                        </p:cTn>
                                        <p:tgtEl>
                                          <p:spTgt spid="34"/>
                                        </p:tgtEl>
                                        <p:attrNameLst>
                                          <p:attrName>style.visibility</p:attrName>
                                        </p:attrNameLst>
                                      </p:cBhvr>
                                      <p:to>
                                        <p:strVal val="hidden"/>
                                      </p:to>
                                    </p:set>
                                  </p:childTnLst>
                                </p:cTn>
                              </p:par>
                            </p:childTnLst>
                          </p:cTn>
                        </p:par>
                        <p:par>
                          <p:cTn id="50" fill="hold">
                            <p:stCondLst>
                              <p:cond delay="4100"/>
                            </p:stCondLst>
                            <p:childTnLst>
                              <p:par>
                                <p:cTn id="51" presetID="10"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par>
                          <p:cTn id="57" fill="hold">
                            <p:stCondLst>
                              <p:cond delay="4600"/>
                            </p:stCondLst>
                            <p:childTnLst>
                              <p:par>
                                <p:cTn id="58" presetID="1" presetClass="exit" presetSubtype="0" fill="hold" nodeType="afterEffect">
                                  <p:stCondLst>
                                    <p:cond delay="700"/>
                                  </p:stCondLst>
                                  <p:childTnLst>
                                    <p:set>
                                      <p:cBhvr>
                                        <p:cTn id="59" dur="1" fill="hold">
                                          <p:stCondLst>
                                            <p:cond delay="0"/>
                                          </p:stCondLst>
                                        </p:cTn>
                                        <p:tgtEl>
                                          <p:spTgt spid="32"/>
                                        </p:tgtEl>
                                        <p:attrNameLst>
                                          <p:attrName>style.visibility</p:attrName>
                                        </p:attrNameLst>
                                      </p:cBhvr>
                                      <p:to>
                                        <p:strVal val="hidden"/>
                                      </p:to>
                                    </p:set>
                                  </p:childTnLst>
                                </p:cTn>
                              </p:par>
                              <p:par>
                                <p:cTn id="60" presetID="1" presetClass="exit" presetSubtype="0" fill="hold" nodeType="withEffect">
                                  <p:stCondLst>
                                    <p:cond delay="700"/>
                                  </p:stCondLst>
                                  <p:childTnLst>
                                    <p:set>
                                      <p:cBhvr>
                                        <p:cTn id="61" dur="1" fill="hold">
                                          <p:stCondLst>
                                            <p:cond delay="0"/>
                                          </p:stCondLst>
                                        </p:cTn>
                                        <p:tgtEl>
                                          <p:spTgt spid="30"/>
                                        </p:tgtEl>
                                        <p:attrNameLst>
                                          <p:attrName>style.visibility</p:attrName>
                                        </p:attrNameLst>
                                      </p:cBhvr>
                                      <p:to>
                                        <p:strVal val="hidden"/>
                                      </p:to>
                                    </p:set>
                                  </p:childTnLst>
                                </p:cTn>
                              </p:par>
                              <p:par>
                                <p:cTn id="62" presetID="10" presetClass="entr" presetSubtype="0" fill="hold" nodeType="withEffect">
                                  <p:stCondLst>
                                    <p:cond delay="70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par>
                                <p:cTn id="65" presetID="10" presetClass="entr" presetSubtype="0" fill="hold" nodeType="withEffect">
                                  <p:stCondLst>
                                    <p:cond delay="7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par>
                          <p:cTn id="68" fill="hold">
                            <p:stCondLst>
                              <p:cond delay="5800"/>
                            </p:stCondLst>
                            <p:childTnLst>
                              <p:par>
                                <p:cTn id="69" presetID="1" presetClass="exit" presetSubtype="0" fill="hold" nodeType="afterEffect">
                                  <p:stCondLst>
                                    <p:cond delay="70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nodeType="withEffect">
                                  <p:stCondLst>
                                    <p:cond delay="700"/>
                                  </p:stCondLst>
                                  <p:childTnLst>
                                    <p:set>
                                      <p:cBhvr>
                                        <p:cTn id="72" dur="1" fill="hold">
                                          <p:stCondLst>
                                            <p:cond delay="0"/>
                                          </p:stCondLst>
                                        </p:cTn>
                                        <p:tgtEl>
                                          <p:spTgt spid="5"/>
                                        </p:tgtEl>
                                        <p:attrNameLst>
                                          <p:attrName>style.visibility</p:attrName>
                                        </p:attrNameLst>
                                      </p:cBhvr>
                                      <p:to>
                                        <p:strVal val="hidden"/>
                                      </p:to>
                                    </p:set>
                                  </p:childTnLst>
                                </p:cTn>
                              </p:par>
                              <p:par>
                                <p:cTn id="73" presetID="10" presetClass="entr" presetSubtype="0" fill="hold" nodeType="withEffect">
                                  <p:stCondLst>
                                    <p:cond delay="70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nodeType="withEffect">
                                  <p:stCondLst>
                                    <p:cond delay="70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par>
                          <p:cTn id="79" fill="hold">
                            <p:stCondLst>
                              <p:cond delay="7000"/>
                            </p:stCondLst>
                            <p:childTnLst>
                              <p:par>
                                <p:cTn id="80" presetID="1" presetClass="exit" presetSubtype="0" fill="hold" nodeType="afterEffect">
                                  <p:stCondLst>
                                    <p:cond delay="700"/>
                                  </p:stCondLst>
                                  <p:childTnLst>
                                    <p:set>
                                      <p:cBhvr>
                                        <p:cTn id="81" dur="1" fill="hold">
                                          <p:stCondLst>
                                            <p:cond delay="0"/>
                                          </p:stCondLst>
                                        </p:cTn>
                                        <p:tgtEl>
                                          <p:spTgt spid="33"/>
                                        </p:tgtEl>
                                        <p:attrNameLst>
                                          <p:attrName>style.visibility</p:attrName>
                                        </p:attrNameLst>
                                      </p:cBhvr>
                                      <p:to>
                                        <p:strVal val="hidden"/>
                                      </p:to>
                                    </p:set>
                                  </p:childTnLst>
                                </p:cTn>
                              </p:par>
                              <p:par>
                                <p:cTn id="82" presetID="1" presetClass="exit" presetSubtype="0" fill="hold" nodeType="withEffect">
                                  <p:stCondLst>
                                    <p:cond delay="700"/>
                                  </p:stCondLst>
                                  <p:childTnLst>
                                    <p:set>
                                      <p:cBhvr>
                                        <p:cTn id="83" dur="1" fill="hold">
                                          <p:stCondLst>
                                            <p:cond delay="0"/>
                                          </p:stCondLst>
                                        </p:cTn>
                                        <p:tgtEl>
                                          <p:spTgt spid="34"/>
                                        </p:tgtEl>
                                        <p:attrNameLst>
                                          <p:attrName>style.visibility</p:attrName>
                                        </p:attrNameLst>
                                      </p:cBhvr>
                                      <p:to>
                                        <p:strVal val="hidden"/>
                                      </p:to>
                                    </p:set>
                                  </p:childTnLst>
                                </p:cTn>
                              </p:par>
                              <p:par>
                                <p:cTn id="84" presetID="10" presetClass="entr" presetSubtype="0" fill="hold" nodeType="withEffect">
                                  <p:stCondLst>
                                    <p:cond delay="70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500"/>
                                        <p:tgtEl>
                                          <p:spTgt spid="39"/>
                                        </p:tgtEl>
                                      </p:cBhvr>
                                    </p:animEffect>
                                  </p:childTnLst>
                                </p:cTn>
                              </p:par>
                              <p:par>
                                <p:cTn id="87" presetID="10" presetClass="entr" presetSubtype="0" fill="hold" nodeType="withEffect">
                                  <p:stCondLst>
                                    <p:cond delay="70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500"/>
                                        <p:tgtEl>
                                          <p:spTgt spid="36"/>
                                        </p:tgtEl>
                                      </p:cBhvr>
                                    </p:animEffect>
                                  </p:childTnLst>
                                </p:cTn>
                              </p:par>
                            </p:childTnLst>
                          </p:cTn>
                        </p:par>
                        <p:par>
                          <p:cTn id="90" fill="hold">
                            <p:stCondLst>
                              <p:cond delay="8200"/>
                            </p:stCondLst>
                            <p:childTnLst>
                              <p:par>
                                <p:cTn id="91" presetID="1" presetClass="exit" presetSubtype="0" fill="hold" nodeType="afterEffect">
                                  <p:stCondLst>
                                    <p:cond delay="700"/>
                                  </p:stCondLst>
                                  <p:childTnLst>
                                    <p:set>
                                      <p:cBhvr>
                                        <p:cTn id="92" dur="1" fill="hold">
                                          <p:stCondLst>
                                            <p:cond delay="0"/>
                                          </p:stCondLst>
                                        </p:cTn>
                                        <p:tgtEl>
                                          <p:spTgt spid="39"/>
                                        </p:tgtEl>
                                        <p:attrNameLst>
                                          <p:attrName>style.visibility</p:attrName>
                                        </p:attrNameLst>
                                      </p:cBhvr>
                                      <p:to>
                                        <p:strVal val="hidden"/>
                                      </p:to>
                                    </p:set>
                                  </p:childTnLst>
                                </p:cTn>
                              </p:par>
                              <p:par>
                                <p:cTn id="93" presetID="1" presetClass="exit" presetSubtype="0" fill="hold" nodeType="withEffect">
                                  <p:stCondLst>
                                    <p:cond delay="700"/>
                                  </p:stCondLst>
                                  <p:childTnLst>
                                    <p:set>
                                      <p:cBhvr>
                                        <p:cTn id="94" dur="1" fill="hold">
                                          <p:stCondLst>
                                            <p:cond delay="0"/>
                                          </p:stCondLst>
                                        </p:cTn>
                                        <p:tgtEl>
                                          <p:spTgt spid="36"/>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down)">
                                      <p:cBhvr>
                                        <p:cTn id="99" dur="500"/>
                                        <p:tgtEl>
                                          <p:spTgt spid="70"/>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wipe(down)">
                                      <p:cBhvr>
                                        <p:cTn id="102" dur="500"/>
                                        <p:tgtEl>
                                          <p:spTgt spid="71"/>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wipe(down)">
                                      <p:cBhvr>
                                        <p:cTn id="10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雲形吹き出し 24"/>
          <p:cNvSpPr/>
          <p:nvPr/>
        </p:nvSpPr>
        <p:spPr bwMode="auto">
          <a:xfrm>
            <a:off x="1973310" y="4293096"/>
            <a:ext cx="7170690" cy="2483156"/>
          </a:xfrm>
          <a:prstGeom prst="cloudCallout">
            <a:avLst>
              <a:gd name="adj1" fmla="val -44564"/>
              <a:gd name="adj2" fmla="val 4313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2" name="タイトル 1"/>
          <p:cNvSpPr>
            <a:spLocks noGrp="1"/>
          </p:cNvSpPr>
          <p:nvPr>
            <p:ph type="title"/>
          </p:nvPr>
        </p:nvSpPr>
        <p:spPr/>
        <p:txBody>
          <a:bodyPr/>
          <a:lstStyle/>
          <a:p>
            <a:r>
              <a:rPr lang="en-US" altLang="ja-JP" dirty="0"/>
              <a:t>CPU</a:t>
            </a:r>
            <a:r>
              <a:rPr lang="ja-JP" altLang="en-US" dirty="0"/>
              <a:t>仮想化の影響</a:t>
            </a:r>
            <a:endParaRPr kumimoji="1" lang="ja-JP" altLang="en-US" dirty="0"/>
          </a:p>
        </p:txBody>
      </p:sp>
      <p:sp>
        <p:nvSpPr>
          <p:cNvPr id="3" name="コンテンツ プレースホルダー 2"/>
          <p:cNvSpPr>
            <a:spLocks noGrp="1"/>
          </p:cNvSpPr>
          <p:nvPr>
            <p:ph idx="1"/>
          </p:nvPr>
        </p:nvSpPr>
        <p:spPr/>
        <p:txBody>
          <a:bodyPr/>
          <a:lstStyle/>
          <a:p>
            <a:r>
              <a:rPr lang="en-US" altLang="ja-JP" dirty="0"/>
              <a:t>VM</a:t>
            </a:r>
            <a:r>
              <a:rPr lang="ja-JP" altLang="en-US" dirty="0"/>
              <a:t>への</a:t>
            </a:r>
            <a:r>
              <a:rPr lang="en-US" altLang="ja-JP" dirty="0"/>
              <a:t>CPU</a:t>
            </a:r>
            <a:r>
              <a:rPr lang="ja-JP" altLang="en-US" dirty="0"/>
              <a:t>割り当てによっては並列アプリケーション</a:t>
            </a:r>
            <a:r>
              <a:rPr lang="ja-JP" altLang="en-US" dirty="0" smtClean="0"/>
              <a:t>の処理性能</a:t>
            </a:r>
            <a:r>
              <a:rPr lang="ja-JP" altLang="en-US" dirty="0"/>
              <a:t>に大きな影響を及ぼす可能性</a:t>
            </a:r>
          </a:p>
          <a:p>
            <a:pPr lvl="1"/>
            <a:r>
              <a:rPr lang="en-US" altLang="ja-JP" dirty="0"/>
              <a:t>VM</a:t>
            </a:r>
            <a:r>
              <a:rPr lang="ja-JP" altLang="en-US" dirty="0"/>
              <a:t>内のアプリケーションや</a:t>
            </a:r>
            <a:r>
              <a:rPr lang="en-US" altLang="ja-JP" dirty="0"/>
              <a:t>OS</a:t>
            </a:r>
            <a:r>
              <a:rPr lang="ja-JP" altLang="en-US" dirty="0"/>
              <a:t>に</a:t>
            </a:r>
            <a:r>
              <a:rPr lang="en-US" altLang="ja-JP" dirty="0"/>
              <a:t>CPU</a:t>
            </a:r>
            <a:r>
              <a:rPr lang="ja-JP" altLang="en-US" dirty="0"/>
              <a:t>割り当ての詳細は分からない</a:t>
            </a:r>
          </a:p>
          <a:p>
            <a:pPr lvl="1"/>
            <a:r>
              <a:rPr lang="en-US" altLang="ja-JP" dirty="0"/>
              <a:t>OS</a:t>
            </a:r>
            <a:r>
              <a:rPr lang="ja-JP" altLang="en-US" dirty="0"/>
              <a:t>はプロセッサを意識してスケジューリングを行うことが多い</a:t>
            </a:r>
          </a:p>
          <a:p>
            <a:pPr lvl="2"/>
            <a:r>
              <a:rPr lang="ja-JP" altLang="en-US" dirty="0"/>
              <a:t>例：</a:t>
            </a:r>
            <a:r>
              <a:rPr lang="en-US" altLang="ja-JP" dirty="0"/>
              <a:t>1</a:t>
            </a:r>
            <a:r>
              <a:rPr lang="ja-JP" altLang="en-US" dirty="0" err="1"/>
              <a:t>つの</a:t>
            </a:r>
            <a:r>
              <a:rPr lang="ja-JP" altLang="en-US" dirty="0"/>
              <a:t>アプリケーションにはできるだけ同一プロセッサ内の</a:t>
            </a:r>
            <a:r>
              <a:rPr lang="en-US" altLang="ja-JP" dirty="0"/>
              <a:t>CPU</a:t>
            </a:r>
            <a:r>
              <a:rPr lang="ja-JP" altLang="en-US" dirty="0"/>
              <a:t>コアを使わせる</a:t>
            </a:r>
          </a:p>
          <a:p>
            <a:endParaRPr kumimoji="1" lang="ja-JP" altLang="en-US" dirty="0"/>
          </a:p>
        </p:txBody>
      </p:sp>
      <p:sp>
        <p:nvSpPr>
          <p:cNvPr id="4" name="正方形/長方形 3"/>
          <p:cNvSpPr/>
          <p:nvPr/>
        </p:nvSpPr>
        <p:spPr>
          <a:xfrm>
            <a:off x="2780759" y="4797152"/>
            <a:ext cx="5856366" cy="1176876"/>
          </a:xfrm>
          <a:prstGeom prst="rect">
            <a:avLst/>
          </a:prstGeom>
          <a:solidFill>
            <a:sysClr val="window" lastClr="FFFFFF">
              <a:lumMod val="85000"/>
            </a:sysClr>
          </a:solidFill>
          <a:ln w="9525" cap="rnd" cmpd="sng" algn="ctr">
            <a:solidFill>
              <a:sysClr val="windowText" lastClr="00000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dirty="0">
              <a:solidFill>
                <a:prstClr val="white"/>
              </a:solidFill>
              <a:latin typeface="Century Gothic"/>
              <a:ea typeface="メイリオ" panose="020B0604030504040204" pitchFamily="50" charset="-128"/>
            </a:endParaRPr>
          </a:p>
        </p:txBody>
      </p:sp>
      <p:sp>
        <p:nvSpPr>
          <p:cNvPr id="5" name="テキスト ボックス 4"/>
          <p:cNvSpPr txBox="1"/>
          <p:nvPr/>
        </p:nvSpPr>
        <p:spPr>
          <a:xfrm>
            <a:off x="2729089" y="5694451"/>
            <a:ext cx="723275" cy="307777"/>
          </a:xfrm>
          <a:prstGeom prst="rect">
            <a:avLst/>
          </a:prstGeom>
          <a:noFill/>
        </p:spPr>
        <p:txBody>
          <a:bodyPr wrap="none" rtlCol="0">
            <a:spAutoFit/>
          </a:bodyPr>
          <a:lstStyle/>
          <a:p>
            <a:pPr defTabSz="457200" eaLnBrk="1" fontAlgn="auto" hangingPunct="1">
              <a:spcBef>
                <a:spcPts val="0"/>
              </a:spcBef>
              <a:spcAft>
                <a:spcPts val="0"/>
              </a:spcAft>
            </a:pPr>
            <a:r>
              <a:rPr kumimoji="1" lang="ja-JP" altLang="en-US" sz="1400" dirty="0" smtClean="0">
                <a:solidFill>
                  <a:prstClr val="black"/>
                </a:solidFill>
                <a:latin typeface="Century Gothic"/>
                <a:ea typeface="メイリオ" panose="020B0604030504040204" pitchFamily="50" charset="-128"/>
              </a:rPr>
              <a:t>計算機</a:t>
            </a:r>
            <a:endParaRPr kumimoji="1" lang="ja-JP" altLang="en-US" sz="1400" dirty="0">
              <a:solidFill>
                <a:prstClr val="black"/>
              </a:solidFill>
              <a:latin typeface="Century Gothic"/>
              <a:ea typeface="メイリオ" panose="020B0604030504040204" pitchFamily="50" charset="-128"/>
            </a:endParaRPr>
          </a:p>
        </p:txBody>
      </p:sp>
      <p:sp>
        <p:nvSpPr>
          <p:cNvPr id="6" name="角丸四角形 5"/>
          <p:cNvSpPr/>
          <p:nvPr/>
        </p:nvSpPr>
        <p:spPr>
          <a:xfrm>
            <a:off x="5311431" y="4823916"/>
            <a:ext cx="1711756" cy="87780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円/楕円 6"/>
          <p:cNvSpPr/>
          <p:nvPr/>
        </p:nvSpPr>
        <p:spPr>
          <a:xfrm>
            <a:off x="5393479" y="4857741"/>
            <a:ext cx="914285" cy="693884"/>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2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200" kern="0" dirty="0" smtClean="0">
                <a:solidFill>
                  <a:prstClr val="white"/>
                </a:solidFill>
                <a:latin typeface="Century Gothic"/>
                <a:ea typeface="メイリオ" panose="020B0604030504040204" pitchFamily="50" charset="-128"/>
              </a:rPr>
              <a:t>コア</a:t>
            </a:r>
            <a:endParaRPr lang="ja-JP" altLang="en-US" sz="1200" kern="0" dirty="0">
              <a:solidFill>
                <a:prstClr val="white"/>
              </a:solidFill>
              <a:latin typeface="Century Gothic"/>
              <a:ea typeface="メイリオ" panose="020B0604030504040204" pitchFamily="50" charset="-128"/>
            </a:endParaRPr>
          </a:p>
        </p:txBody>
      </p:sp>
      <p:sp>
        <p:nvSpPr>
          <p:cNvPr id="9" name="角丸四角形 8"/>
          <p:cNvSpPr/>
          <p:nvPr/>
        </p:nvSpPr>
        <p:spPr>
          <a:xfrm>
            <a:off x="2929205" y="4823916"/>
            <a:ext cx="2302023" cy="87780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円/楕円 9"/>
          <p:cNvSpPr/>
          <p:nvPr/>
        </p:nvSpPr>
        <p:spPr>
          <a:xfrm>
            <a:off x="2978412" y="4840801"/>
            <a:ext cx="914285" cy="693884"/>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200" kern="0" dirty="0" smtClean="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200" kern="0" dirty="0" smtClean="0">
                <a:solidFill>
                  <a:prstClr val="white"/>
                </a:solidFill>
                <a:latin typeface="Century Gothic"/>
                <a:ea typeface="メイリオ" panose="020B0604030504040204" pitchFamily="50" charset="-128"/>
              </a:rPr>
              <a:t>コア</a:t>
            </a:r>
            <a:r>
              <a:rPr lang="en-US" altLang="ja-JP" sz="1200" kern="0" dirty="0" smtClean="0">
                <a:solidFill>
                  <a:prstClr val="white"/>
                </a:solidFill>
                <a:latin typeface="Century Gothic"/>
                <a:ea typeface="メイリオ" panose="020B0604030504040204" pitchFamily="50" charset="-128"/>
              </a:rPr>
              <a:t>0</a:t>
            </a:r>
            <a:endParaRPr lang="ja-JP" altLang="en-US" sz="1200" kern="0" dirty="0">
              <a:solidFill>
                <a:prstClr val="white"/>
              </a:solidFill>
              <a:latin typeface="Century Gothic"/>
              <a:ea typeface="メイリオ" panose="020B0604030504040204" pitchFamily="50" charset="-128"/>
            </a:endParaRPr>
          </a:p>
        </p:txBody>
      </p:sp>
      <p:sp>
        <p:nvSpPr>
          <p:cNvPr id="11" name="円/楕円 10"/>
          <p:cNvSpPr/>
          <p:nvPr/>
        </p:nvSpPr>
        <p:spPr>
          <a:xfrm>
            <a:off x="4237152" y="4840801"/>
            <a:ext cx="914285" cy="693884"/>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2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200" kern="0" dirty="0" smtClean="0">
                <a:solidFill>
                  <a:prstClr val="white"/>
                </a:solidFill>
                <a:latin typeface="Century Gothic"/>
                <a:ea typeface="メイリオ" panose="020B0604030504040204" pitchFamily="50" charset="-128"/>
              </a:rPr>
              <a:t>コア</a:t>
            </a:r>
            <a:r>
              <a:rPr lang="ja-JP" altLang="en-US" sz="1200" kern="0" dirty="0">
                <a:solidFill>
                  <a:prstClr val="white"/>
                </a:solidFill>
                <a:latin typeface="Century Gothic"/>
                <a:ea typeface="メイリオ" panose="020B0604030504040204" pitchFamily="50" charset="-128"/>
              </a:rPr>
              <a:t>？</a:t>
            </a:r>
          </a:p>
        </p:txBody>
      </p:sp>
      <p:sp>
        <p:nvSpPr>
          <p:cNvPr id="12" name="テキスト ボックス 11"/>
          <p:cNvSpPr txBox="1"/>
          <p:nvPr/>
        </p:nvSpPr>
        <p:spPr>
          <a:xfrm>
            <a:off x="5996779" y="5420704"/>
            <a:ext cx="106471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smtClean="0">
                <a:solidFill>
                  <a:prstClr val="black"/>
                </a:solidFill>
                <a:latin typeface="Calibri" panose="020F0502020204030204"/>
              </a:rPr>
              <a:t>2</a:t>
            </a:r>
            <a:endParaRPr kumimoji="1" lang="ja-JP" altLang="en-US" sz="1400" dirty="0">
              <a:solidFill>
                <a:srgbClr val="FF0000"/>
              </a:solidFill>
              <a:latin typeface="Calibri" panose="020F0502020204030204"/>
            </a:endParaRPr>
          </a:p>
        </p:txBody>
      </p:sp>
      <p:sp>
        <p:nvSpPr>
          <p:cNvPr id="13" name="テキスト ボックス 12"/>
          <p:cNvSpPr txBox="1"/>
          <p:nvPr/>
        </p:nvSpPr>
        <p:spPr>
          <a:xfrm>
            <a:off x="3532567" y="5439377"/>
            <a:ext cx="106471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smtClean="0">
                <a:solidFill>
                  <a:prstClr val="black"/>
                </a:solidFill>
                <a:latin typeface="Calibri" panose="020F0502020204030204"/>
              </a:rPr>
              <a:t>1</a:t>
            </a:r>
            <a:endParaRPr kumimoji="1" lang="ja-JP" altLang="en-US" sz="1400" dirty="0">
              <a:solidFill>
                <a:srgbClr val="FF0000"/>
              </a:solidFill>
              <a:latin typeface="Calibri" panose="020F0502020204030204"/>
            </a:endParaRPr>
          </a:p>
        </p:txBody>
      </p:sp>
      <p:sp>
        <p:nvSpPr>
          <p:cNvPr id="14" name="角丸四角形 13"/>
          <p:cNvSpPr/>
          <p:nvPr/>
        </p:nvSpPr>
        <p:spPr>
          <a:xfrm>
            <a:off x="555985" y="5850723"/>
            <a:ext cx="1728192" cy="925529"/>
          </a:xfrm>
          <a:prstGeom prst="roundRect">
            <a:avLst/>
          </a:prstGeom>
          <a:solidFill>
            <a:srgbClr val="0E5580">
              <a:lumMod val="20000"/>
              <a:lumOff val="80000"/>
            </a:srgbClr>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a:solidFill>
                <a:prstClr val="white"/>
              </a:solidFill>
              <a:latin typeface="Century Gothic"/>
              <a:ea typeface="メイリオ" panose="020B0604030504040204" pitchFamily="50" charset="-128"/>
            </a:endParaRPr>
          </a:p>
        </p:txBody>
      </p:sp>
      <p:sp>
        <p:nvSpPr>
          <p:cNvPr id="15" name="円/楕円 14"/>
          <p:cNvSpPr/>
          <p:nvPr/>
        </p:nvSpPr>
        <p:spPr>
          <a:xfrm>
            <a:off x="1476728" y="6095893"/>
            <a:ext cx="769238"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200" kern="0" dirty="0">
                <a:solidFill>
                  <a:prstClr val="white"/>
                </a:solidFill>
                <a:latin typeface="Century Gothic"/>
                <a:ea typeface="メイリオ" panose="020B0604030504040204" pitchFamily="50" charset="-128"/>
              </a:rPr>
              <a:t>仮想</a:t>
            </a:r>
            <a:endParaRPr lang="en-US" altLang="ja-JP" sz="12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200" kern="0" dirty="0" smtClean="0">
                <a:solidFill>
                  <a:prstClr val="white"/>
                </a:solidFill>
                <a:latin typeface="Century Gothic"/>
                <a:ea typeface="メイリオ" panose="020B0604030504040204" pitchFamily="50" charset="-128"/>
              </a:rPr>
              <a:t>CPU</a:t>
            </a:r>
            <a:endParaRPr lang="ja-JP" altLang="en-US" sz="1200" kern="0" dirty="0">
              <a:solidFill>
                <a:prstClr val="white"/>
              </a:solidFill>
              <a:latin typeface="Century Gothic"/>
              <a:ea typeface="メイリオ" panose="020B0604030504040204" pitchFamily="50" charset="-128"/>
            </a:endParaRPr>
          </a:p>
        </p:txBody>
      </p:sp>
      <p:sp>
        <p:nvSpPr>
          <p:cNvPr id="16" name="円/楕円 15"/>
          <p:cNvSpPr/>
          <p:nvPr/>
        </p:nvSpPr>
        <p:spPr>
          <a:xfrm>
            <a:off x="637888" y="6095893"/>
            <a:ext cx="769238"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200" kern="0" dirty="0">
                <a:solidFill>
                  <a:prstClr val="white"/>
                </a:solidFill>
                <a:latin typeface="Century Gothic"/>
                <a:ea typeface="メイリオ" panose="020B0604030504040204" pitchFamily="50" charset="-128"/>
              </a:rPr>
              <a:t>仮想</a:t>
            </a:r>
            <a:endParaRPr lang="en-US" altLang="ja-JP" sz="12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200" kern="0" dirty="0" smtClean="0">
                <a:solidFill>
                  <a:prstClr val="white"/>
                </a:solidFill>
                <a:latin typeface="Century Gothic"/>
                <a:ea typeface="メイリオ" panose="020B0604030504040204" pitchFamily="50" charset="-128"/>
              </a:rPr>
              <a:t>CPU</a:t>
            </a:r>
            <a:endParaRPr lang="ja-JP" altLang="en-US" sz="1200" kern="0" dirty="0">
              <a:solidFill>
                <a:prstClr val="white"/>
              </a:solidFill>
              <a:latin typeface="Century Gothic"/>
              <a:ea typeface="メイリオ" panose="020B0604030504040204" pitchFamily="50" charset="-128"/>
            </a:endParaRPr>
          </a:p>
        </p:txBody>
      </p:sp>
      <p:sp>
        <p:nvSpPr>
          <p:cNvPr id="17" name="テキスト ボックス 16"/>
          <p:cNvSpPr txBox="1"/>
          <p:nvPr/>
        </p:nvSpPr>
        <p:spPr>
          <a:xfrm>
            <a:off x="1204072" y="5840552"/>
            <a:ext cx="475711" cy="307777"/>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400" dirty="0" smtClean="0">
                <a:solidFill>
                  <a:prstClr val="black"/>
                </a:solidFill>
                <a:latin typeface="Century Gothic"/>
                <a:ea typeface="メイリオ" panose="020B0604030504040204" pitchFamily="50" charset="-128"/>
              </a:rPr>
              <a:t>VM</a:t>
            </a:r>
            <a:endParaRPr kumimoji="1" lang="ja-JP" altLang="en-US" sz="1400" dirty="0">
              <a:solidFill>
                <a:prstClr val="black"/>
              </a:solidFill>
              <a:latin typeface="Century Gothic"/>
              <a:ea typeface="メイリオ" panose="020B0604030504040204" pitchFamily="50" charset="-128"/>
            </a:endParaRPr>
          </a:p>
        </p:txBody>
      </p:sp>
      <p:sp>
        <p:nvSpPr>
          <p:cNvPr id="19" name="テキスト ボックス 18"/>
          <p:cNvSpPr txBox="1"/>
          <p:nvPr/>
        </p:nvSpPr>
        <p:spPr>
          <a:xfrm>
            <a:off x="3882436" y="4966929"/>
            <a:ext cx="377064"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0" name="テキスト ボックス 19"/>
          <p:cNvSpPr txBox="1"/>
          <p:nvPr/>
        </p:nvSpPr>
        <p:spPr>
          <a:xfrm>
            <a:off x="6415126" y="5000921"/>
            <a:ext cx="377064"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1" name="テキスト ボックス 20"/>
          <p:cNvSpPr txBox="1"/>
          <p:nvPr/>
        </p:nvSpPr>
        <p:spPr>
          <a:xfrm>
            <a:off x="7049674" y="5000921"/>
            <a:ext cx="377064"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2" name="角丸四角形 21"/>
          <p:cNvSpPr/>
          <p:nvPr/>
        </p:nvSpPr>
        <p:spPr>
          <a:xfrm>
            <a:off x="7416591" y="4823916"/>
            <a:ext cx="1152661" cy="877801"/>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22"/>
          <p:cNvSpPr txBox="1"/>
          <p:nvPr/>
        </p:nvSpPr>
        <p:spPr>
          <a:xfrm>
            <a:off x="7474097" y="5365461"/>
            <a:ext cx="1152880"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ja-JP" altLang="en-US" sz="1400" dirty="0">
                <a:solidFill>
                  <a:prstClr val="black"/>
                </a:solidFill>
                <a:latin typeface="Calibri" panose="020F0502020204030204"/>
              </a:rPr>
              <a:t>？</a:t>
            </a:r>
            <a:endParaRPr kumimoji="1" lang="ja-JP" altLang="en-US" sz="1400" dirty="0">
              <a:solidFill>
                <a:srgbClr val="FF0000"/>
              </a:solidFill>
              <a:latin typeface="Calibri" panose="020F0502020204030204"/>
            </a:endParaRPr>
          </a:p>
        </p:txBody>
      </p:sp>
      <p:sp>
        <p:nvSpPr>
          <p:cNvPr id="26" name="テキスト ボックス 25"/>
          <p:cNvSpPr txBox="1"/>
          <p:nvPr/>
        </p:nvSpPr>
        <p:spPr>
          <a:xfrm rot="1212338">
            <a:off x="4557232" y="3788106"/>
            <a:ext cx="1529060" cy="3154710"/>
          </a:xfrm>
          <a:prstGeom prst="rect">
            <a:avLst/>
          </a:prstGeom>
          <a:noFill/>
        </p:spPr>
        <p:txBody>
          <a:bodyPr wrap="square" rtlCol="0">
            <a:spAutoFit/>
          </a:bodyPr>
          <a:lstStyle/>
          <a:p>
            <a:r>
              <a:rPr kumimoji="1" lang="en-US" altLang="ja-JP" sz="19900" dirty="0" smtClean="0"/>
              <a:t>?</a:t>
            </a:r>
            <a:endParaRPr kumimoji="1" lang="ja-JP" altLang="en-US" sz="19900" dirty="0"/>
          </a:p>
        </p:txBody>
      </p:sp>
      <p:sp>
        <p:nvSpPr>
          <p:cNvPr id="27" name="スライド番号プレースホルダー 26"/>
          <p:cNvSpPr>
            <a:spLocks noGrp="1"/>
          </p:cNvSpPr>
          <p:nvPr>
            <p:ph type="sldNum" sz="quarter" idx="12"/>
          </p:nvPr>
        </p:nvSpPr>
        <p:spPr/>
        <p:txBody>
          <a:bodyPr/>
          <a:lstStyle/>
          <a:p>
            <a:fld id="{88151203-A72C-487C-B594-566CAEA203A0}" type="slidenum">
              <a:rPr lang="ja-JP" altLang="en-US" smtClean="0"/>
              <a:pPr/>
              <a:t>4</a:t>
            </a:fld>
            <a:endParaRPr lang="en-US" altLang="ja-JP" dirty="0"/>
          </a:p>
        </p:txBody>
      </p:sp>
    </p:spTree>
    <p:extLst>
      <p:ext uri="{BB962C8B-B14F-4D97-AF65-F5344CB8AC3E}">
        <p14:creationId xmlns:p14="http://schemas.microsoft.com/office/powerpoint/2010/main" val="195988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2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par>
                          <p:cTn id="37" fill="hold">
                            <p:stCondLst>
                              <p:cond delay="3000"/>
                            </p:stCondLst>
                            <p:childTnLst>
                              <p:par>
                                <p:cTn id="38" presetID="2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par>
                          <p:cTn id="50" fill="hold">
                            <p:stCondLst>
                              <p:cond delay="1000"/>
                            </p:stCondLst>
                            <p:childTnLst>
                              <p:par>
                                <p:cTn id="51" presetID="22" presetClass="entr" presetSubtype="4"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down)">
                                      <p:cBhvr>
                                        <p:cTn id="53" dur="500"/>
                                        <p:tgtEl>
                                          <p:spTgt spid="6"/>
                                        </p:tgtEl>
                                      </p:cBhvr>
                                    </p:animEffect>
                                  </p:childTnLst>
                                </p:cTn>
                              </p:par>
                            </p:childTnLst>
                          </p:cTn>
                        </p:par>
                        <p:par>
                          <p:cTn id="54" fill="hold">
                            <p:stCondLst>
                              <p:cond delay="1500"/>
                            </p:stCondLst>
                            <p:childTnLst>
                              <p:par>
                                <p:cTn id="55" presetID="22" presetClass="entr" presetSubtype="4"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par>
                          <p:cTn id="58" fill="hold">
                            <p:stCondLst>
                              <p:cond delay="2000"/>
                            </p:stCondLst>
                            <p:childTnLst>
                              <p:par>
                                <p:cTn id="59" presetID="22" presetClass="entr" presetSubtype="4"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down)">
                                      <p:cBhvr>
                                        <p:cTn id="61" dur="500"/>
                                        <p:tgtEl>
                                          <p:spTgt spid="12"/>
                                        </p:tgtEl>
                                      </p:cBhvr>
                                    </p:animEffect>
                                  </p:childTnLst>
                                </p:cTn>
                              </p:par>
                            </p:childTnLst>
                          </p:cTn>
                        </p:par>
                        <p:par>
                          <p:cTn id="62" fill="hold">
                            <p:stCondLst>
                              <p:cond delay="2500"/>
                            </p:stCondLst>
                            <p:childTnLst>
                              <p:par>
                                <p:cTn id="63" presetID="22" presetClass="entr" presetSubtype="4"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down)">
                                      <p:cBhvr>
                                        <p:cTn id="65" dur="500"/>
                                        <p:tgtEl>
                                          <p:spTgt spid="20"/>
                                        </p:tgtEl>
                                      </p:cBhvr>
                                    </p:animEffect>
                                  </p:childTnLst>
                                </p:cTn>
                              </p:par>
                            </p:childTnLst>
                          </p:cTn>
                        </p:par>
                        <p:par>
                          <p:cTn id="66" fill="hold">
                            <p:stCondLst>
                              <p:cond delay="3000"/>
                            </p:stCondLst>
                            <p:childTnLst>
                              <p:par>
                                <p:cTn id="67" presetID="22" presetClass="entr" presetSubtype="4"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par>
                          <p:cTn id="70" fill="hold">
                            <p:stCondLst>
                              <p:cond delay="3500"/>
                            </p:stCondLst>
                            <p:childTnLst>
                              <p:par>
                                <p:cTn id="71" presetID="22" presetClass="entr" presetSubtype="4"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wipe(down)">
                                      <p:cBhvr>
                                        <p:cTn id="73" dur="500"/>
                                        <p:tgtEl>
                                          <p:spTgt spid="22"/>
                                        </p:tgtEl>
                                      </p:cBhvr>
                                    </p:animEffect>
                                  </p:childTnLst>
                                </p:cTn>
                              </p:par>
                            </p:childTnLst>
                          </p:cTn>
                        </p:par>
                        <p:par>
                          <p:cTn id="74" fill="hold">
                            <p:stCondLst>
                              <p:cond delay="4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4500"/>
                            </p:stCondLst>
                            <p:childTnLst>
                              <p:par>
                                <p:cTn id="79" presetID="1" presetClass="entr" presetSubtype="0" fill="hold" grpId="0" nodeType="afterEffect">
                                  <p:stCondLst>
                                    <p:cond delay="500"/>
                                  </p:stCondLst>
                                  <p:childTnLst>
                                    <p:set>
                                      <p:cBhvr>
                                        <p:cTn id="8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5" grpId="0"/>
      <p:bldP spid="6" grpId="0" animBg="1"/>
      <p:bldP spid="7" grpId="0" animBg="1"/>
      <p:bldP spid="9" grpId="0" animBg="1"/>
      <p:bldP spid="10" grpId="0" animBg="1"/>
      <p:bldP spid="11" grpId="0" animBg="1"/>
      <p:bldP spid="12" grpId="0"/>
      <p:bldP spid="13" grpId="0"/>
      <p:bldP spid="14" grpId="0" animBg="1"/>
      <p:bldP spid="15" grpId="0" animBg="1"/>
      <p:bldP spid="16" grpId="0" animBg="1"/>
      <p:bldP spid="17" grpId="0"/>
      <p:bldP spid="19" grpId="0"/>
      <p:bldP spid="20" grpId="0"/>
      <p:bldP spid="21" grpId="0"/>
      <p:bldP spid="22" grpId="0" animBg="1"/>
      <p:bldP spid="23"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研究の目的</a:t>
            </a:r>
            <a:endParaRPr kumimoji="1" lang="ja-JP" altLang="en-US" dirty="0"/>
          </a:p>
        </p:txBody>
      </p:sp>
      <p:sp>
        <p:nvSpPr>
          <p:cNvPr id="3" name="コンテンツ プレースホルダー 2"/>
          <p:cNvSpPr>
            <a:spLocks noGrp="1"/>
          </p:cNvSpPr>
          <p:nvPr>
            <p:ph idx="1"/>
          </p:nvPr>
        </p:nvSpPr>
        <p:spPr/>
        <p:txBody>
          <a:bodyPr/>
          <a:lstStyle/>
          <a:p>
            <a:r>
              <a:rPr lang="en-US" altLang="ja-JP" dirty="0"/>
              <a:t>VM</a:t>
            </a:r>
            <a:r>
              <a:rPr lang="ja-JP" altLang="en-US" dirty="0"/>
              <a:t>への</a:t>
            </a:r>
            <a:r>
              <a:rPr lang="en-US" altLang="ja-JP" dirty="0"/>
              <a:t>CPU</a:t>
            </a:r>
            <a:r>
              <a:rPr lang="ja-JP" altLang="en-US" dirty="0"/>
              <a:t>割り当てがアプリケーションの並列処理性能にどのような影響を与えるかを調査</a:t>
            </a:r>
          </a:p>
          <a:p>
            <a:endParaRPr kumimoji="1" lang="en-US" altLang="ja-JP" dirty="0" smtClean="0"/>
          </a:p>
          <a:p>
            <a:r>
              <a:rPr lang="ja-JP" altLang="en-US" dirty="0"/>
              <a:t>対象とする並列アプリケーション</a:t>
            </a:r>
          </a:p>
          <a:p>
            <a:pPr lvl="1"/>
            <a:r>
              <a:rPr lang="en-US" altLang="ja-JP" dirty="0" err="1" smtClean="0"/>
              <a:t>Tascell</a:t>
            </a:r>
            <a:r>
              <a:rPr lang="ja-JP" altLang="en-US" dirty="0"/>
              <a:t> </a:t>
            </a:r>
            <a:r>
              <a:rPr lang="en-US" altLang="ja-JP" dirty="0" smtClean="0"/>
              <a:t>[1] </a:t>
            </a:r>
            <a:r>
              <a:rPr lang="ja-JP" altLang="en-US" dirty="0" smtClean="0"/>
              <a:t>に</a:t>
            </a:r>
            <a:r>
              <a:rPr lang="ja-JP" altLang="en-US" dirty="0"/>
              <a:t>より並列化されたフィボナッチ数の計算</a:t>
            </a:r>
          </a:p>
          <a:p>
            <a:pPr lvl="2"/>
            <a:r>
              <a:rPr lang="en-US" altLang="ja-JP" dirty="0"/>
              <a:t>fib(n) = fib(n-1) + fib(n-2)</a:t>
            </a:r>
          </a:p>
          <a:p>
            <a:endParaRPr kumimoji="1" lang="ja-JP" altLang="en-US" dirty="0"/>
          </a:p>
        </p:txBody>
      </p:sp>
      <p:sp>
        <p:nvSpPr>
          <p:cNvPr id="4" name="円/楕円 3"/>
          <p:cNvSpPr/>
          <p:nvPr/>
        </p:nvSpPr>
        <p:spPr bwMode="auto">
          <a:xfrm>
            <a:off x="5557969" y="4199565"/>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5</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5" name="円/楕円 4"/>
          <p:cNvSpPr/>
          <p:nvPr/>
        </p:nvSpPr>
        <p:spPr bwMode="auto">
          <a:xfrm>
            <a:off x="4765881" y="4775629"/>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4</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6" name="円/楕円 5"/>
          <p:cNvSpPr/>
          <p:nvPr/>
        </p:nvSpPr>
        <p:spPr bwMode="auto">
          <a:xfrm>
            <a:off x="6278049" y="4775629"/>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3</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7" name="円/楕円 6"/>
          <p:cNvSpPr/>
          <p:nvPr/>
        </p:nvSpPr>
        <p:spPr bwMode="auto">
          <a:xfrm>
            <a:off x="4333833" y="5423701"/>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3</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8" name="円/楕円 7"/>
          <p:cNvSpPr/>
          <p:nvPr/>
        </p:nvSpPr>
        <p:spPr bwMode="auto">
          <a:xfrm>
            <a:off x="3901785" y="6071773"/>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2</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9" name="円/楕円 8"/>
          <p:cNvSpPr/>
          <p:nvPr/>
        </p:nvSpPr>
        <p:spPr bwMode="auto">
          <a:xfrm>
            <a:off x="5125921" y="5423701"/>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2</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0" name="円/楕円 9"/>
          <p:cNvSpPr/>
          <p:nvPr/>
        </p:nvSpPr>
        <p:spPr bwMode="auto">
          <a:xfrm>
            <a:off x="4693873" y="6071773"/>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1</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1" name="円/楕円 10"/>
          <p:cNvSpPr/>
          <p:nvPr/>
        </p:nvSpPr>
        <p:spPr bwMode="auto">
          <a:xfrm>
            <a:off x="5918009" y="5423701"/>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2</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12" name="円/楕円 11"/>
          <p:cNvSpPr/>
          <p:nvPr/>
        </p:nvSpPr>
        <p:spPr bwMode="auto">
          <a:xfrm>
            <a:off x="6710097" y="5423701"/>
            <a:ext cx="360040" cy="36004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1</a:t>
            </a: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cxnSp>
        <p:nvCxnSpPr>
          <p:cNvPr id="13" name="直線コネクタ 12"/>
          <p:cNvCxnSpPr>
            <a:stCxn id="4" idx="3"/>
            <a:endCxn id="5" idx="0"/>
          </p:cNvCxnSpPr>
          <p:nvPr/>
        </p:nvCxnSpPr>
        <p:spPr bwMode="auto">
          <a:xfrm flipH="1">
            <a:off x="4945901" y="4506878"/>
            <a:ext cx="664795" cy="2687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a:stCxn id="5" idx="3"/>
            <a:endCxn id="7" idx="0"/>
          </p:cNvCxnSpPr>
          <p:nvPr/>
        </p:nvCxnSpPr>
        <p:spPr bwMode="auto">
          <a:xfrm flipH="1">
            <a:off x="4513853" y="5082942"/>
            <a:ext cx="304755" cy="3407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
          <p:cNvCxnSpPr>
            <a:stCxn id="7" idx="3"/>
            <a:endCxn id="8" idx="0"/>
          </p:cNvCxnSpPr>
          <p:nvPr/>
        </p:nvCxnSpPr>
        <p:spPr bwMode="auto">
          <a:xfrm flipH="1">
            <a:off x="4081805" y="5731014"/>
            <a:ext cx="304755" cy="3407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p:cNvCxnSpPr>
            <a:stCxn id="6" idx="3"/>
            <a:endCxn id="11" idx="0"/>
          </p:cNvCxnSpPr>
          <p:nvPr/>
        </p:nvCxnSpPr>
        <p:spPr bwMode="auto">
          <a:xfrm flipH="1">
            <a:off x="6098029" y="5082942"/>
            <a:ext cx="232747" cy="3407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16"/>
          <p:cNvCxnSpPr>
            <a:endCxn id="6" idx="0"/>
          </p:cNvCxnSpPr>
          <p:nvPr/>
        </p:nvCxnSpPr>
        <p:spPr bwMode="auto">
          <a:xfrm>
            <a:off x="5898727" y="4487597"/>
            <a:ext cx="559342" cy="2880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p:cNvCxnSpPr>
            <a:stCxn id="6" idx="5"/>
            <a:endCxn id="12" idx="0"/>
          </p:cNvCxnSpPr>
          <p:nvPr/>
        </p:nvCxnSpPr>
        <p:spPr bwMode="auto">
          <a:xfrm>
            <a:off x="6585362" y="5082942"/>
            <a:ext cx="304755" cy="3407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p:cNvCxnSpPr>
            <a:stCxn id="5" idx="5"/>
            <a:endCxn id="9" idx="0"/>
          </p:cNvCxnSpPr>
          <p:nvPr/>
        </p:nvCxnSpPr>
        <p:spPr bwMode="auto">
          <a:xfrm>
            <a:off x="5073194" y="5082942"/>
            <a:ext cx="232747" cy="3407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a:stCxn id="7" idx="5"/>
            <a:endCxn id="10" idx="0"/>
          </p:cNvCxnSpPr>
          <p:nvPr/>
        </p:nvCxnSpPr>
        <p:spPr bwMode="auto">
          <a:xfrm>
            <a:off x="4641146" y="5731014"/>
            <a:ext cx="232747" cy="340759"/>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テキスト ボックス 22"/>
          <p:cNvSpPr txBox="1"/>
          <p:nvPr/>
        </p:nvSpPr>
        <p:spPr>
          <a:xfrm>
            <a:off x="7142145" y="5783741"/>
            <a:ext cx="1050626" cy="369332"/>
          </a:xfrm>
          <a:prstGeom prst="rect">
            <a:avLst/>
          </a:prstGeom>
          <a:noFill/>
        </p:spPr>
        <p:txBody>
          <a:bodyPr wrap="none" rtlCol="0">
            <a:spAutoFit/>
          </a:bodyPr>
          <a:lstStyle/>
          <a:p>
            <a:r>
              <a:rPr kumimoji="1" lang="ja-JP" altLang="en-US" dirty="0" smtClean="0"/>
              <a:t>スレッド</a:t>
            </a:r>
            <a:r>
              <a:rPr kumimoji="1" lang="en-US" altLang="ja-JP" dirty="0" smtClean="0"/>
              <a:t>2</a:t>
            </a:r>
            <a:endParaRPr kumimoji="1" lang="ja-JP" altLang="en-US" dirty="0"/>
          </a:p>
        </p:txBody>
      </p:sp>
      <p:sp>
        <p:nvSpPr>
          <p:cNvPr id="24" name="テキスト ボックス 23"/>
          <p:cNvSpPr txBox="1"/>
          <p:nvPr/>
        </p:nvSpPr>
        <p:spPr>
          <a:xfrm>
            <a:off x="2663132" y="6050024"/>
            <a:ext cx="1051891" cy="369332"/>
          </a:xfrm>
          <a:prstGeom prst="rect">
            <a:avLst/>
          </a:prstGeom>
          <a:noFill/>
        </p:spPr>
        <p:txBody>
          <a:bodyPr wrap="none" rtlCol="0">
            <a:spAutoFit/>
          </a:bodyPr>
          <a:lstStyle/>
          <a:p>
            <a:r>
              <a:rPr kumimoji="1" lang="ja-JP" altLang="en-US" dirty="0" smtClean="0"/>
              <a:t>スレッド</a:t>
            </a:r>
            <a:r>
              <a:rPr kumimoji="1" lang="en-US" altLang="ja-JP" dirty="0"/>
              <a:t>1</a:t>
            </a:r>
            <a:endParaRPr kumimoji="1" lang="ja-JP" altLang="en-US" dirty="0"/>
          </a:p>
        </p:txBody>
      </p:sp>
      <mc:AlternateContent xmlns:mc="http://schemas.openxmlformats.org/markup-compatibility/2006" xmlns:p14="http://schemas.microsoft.com/office/powerpoint/2010/main">
        <mc:Choice Requires="p14">
          <p:contentPart p14:bwMode="auto" r:id="rId3">
            <p14:nvContentPartPr>
              <p14:cNvPr id="39" name="インク 38"/>
              <p14:cNvContentPartPr/>
              <p14:nvPr/>
            </p14:nvContentPartPr>
            <p14:xfrm>
              <a:off x="3716267" y="3945307"/>
              <a:ext cx="2433600" cy="2614680"/>
            </p14:xfrm>
          </p:contentPart>
        </mc:Choice>
        <mc:Fallback xmlns="">
          <p:pic>
            <p:nvPicPr>
              <p:cNvPr id="39" name="インク 38"/>
              <p:cNvPicPr/>
              <p:nvPr/>
            </p:nvPicPr>
            <p:blipFill>
              <a:blip r:embed="rId4"/>
              <a:stretch>
                <a:fillRect/>
              </a:stretch>
            </p:blipFill>
            <p:spPr>
              <a:xfrm>
                <a:off x="3702229" y="3930187"/>
                <a:ext cx="2463476" cy="264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2" name="インク 41"/>
              <p14:cNvContentPartPr/>
              <p14:nvPr/>
            </p14:nvContentPartPr>
            <p14:xfrm>
              <a:off x="5810387" y="4576747"/>
              <a:ext cx="1499760" cy="1613880"/>
            </p14:xfrm>
          </p:contentPart>
        </mc:Choice>
        <mc:Fallback xmlns="">
          <p:pic>
            <p:nvPicPr>
              <p:cNvPr id="42" name="インク 41"/>
              <p:cNvPicPr/>
              <p:nvPr/>
            </p:nvPicPr>
            <p:blipFill>
              <a:blip r:embed="rId6"/>
              <a:stretch>
                <a:fillRect/>
              </a:stretch>
            </p:blipFill>
            <p:spPr>
              <a:xfrm>
                <a:off x="5795267" y="4566307"/>
                <a:ext cx="1532520" cy="1641960"/>
              </a:xfrm>
              <a:prstGeom prst="rect">
                <a:avLst/>
              </a:prstGeom>
            </p:spPr>
          </p:pic>
        </mc:Fallback>
      </mc:AlternateContent>
      <p:sp>
        <p:nvSpPr>
          <p:cNvPr id="44" name="正方形/長方形 43"/>
          <p:cNvSpPr/>
          <p:nvPr/>
        </p:nvSpPr>
        <p:spPr>
          <a:xfrm>
            <a:off x="304396" y="6531386"/>
            <a:ext cx="8058873" cy="338554"/>
          </a:xfrm>
          <a:prstGeom prst="rect">
            <a:avLst/>
          </a:prstGeom>
        </p:spPr>
        <p:txBody>
          <a:bodyPr wrap="none">
            <a:spAutoFit/>
          </a:bodyPr>
          <a:lstStyle/>
          <a:p>
            <a:r>
              <a:rPr lang="en-US" altLang="ja-JP" sz="1600" dirty="0" smtClean="0"/>
              <a:t>[1</a:t>
            </a:r>
            <a:r>
              <a:rPr lang="en-US" altLang="ja-JP" sz="1600" dirty="0"/>
              <a:t>] T. </a:t>
            </a:r>
            <a:r>
              <a:rPr lang="en-US" altLang="ja-JP" sz="1600" dirty="0" err="1"/>
              <a:t>Hiraishi</a:t>
            </a:r>
            <a:r>
              <a:rPr lang="en-US" altLang="ja-JP" sz="1600" dirty="0"/>
              <a:t>, et al., Backtracking-based Load Balancing, In Proc. </a:t>
            </a:r>
            <a:r>
              <a:rPr lang="en-US" altLang="ja-JP" sz="1600" dirty="0" err="1"/>
              <a:t>Symp</a:t>
            </a:r>
            <a:r>
              <a:rPr lang="en-US" altLang="ja-JP" sz="1600" dirty="0"/>
              <a:t>. </a:t>
            </a:r>
            <a:r>
              <a:rPr lang="en-US" altLang="ja-JP" sz="1600" dirty="0" err="1"/>
              <a:t>PPoPP</a:t>
            </a:r>
            <a:r>
              <a:rPr lang="en-US" altLang="ja-JP" sz="1600" dirty="0"/>
              <a:t> 2009.</a:t>
            </a:r>
            <a:endParaRPr lang="ja-JP" altLang="en-US" sz="1600" dirty="0"/>
          </a:p>
        </p:txBody>
      </p:sp>
      <p:sp>
        <p:nvSpPr>
          <p:cNvPr id="45" name="スライド番号プレースホルダー 44"/>
          <p:cNvSpPr>
            <a:spLocks noGrp="1"/>
          </p:cNvSpPr>
          <p:nvPr>
            <p:ph type="sldNum" sz="quarter" idx="12"/>
          </p:nvPr>
        </p:nvSpPr>
        <p:spPr/>
        <p:txBody>
          <a:bodyPr/>
          <a:lstStyle/>
          <a:p>
            <a:fld id="{88151203-A72C-487C-B594-566CAEA203A0}" type="slidenum">
              <a:rPr lang="ja-JP" altLang="en-US" smtClean="0"/>
              <a:pPr/>
              <a:t>5</a:t>
            </a:fld>
            <a:endParaRPr lang="en-US" altLang="ja-JP" dirty="0"/>
          </a:p>
        </p:txBody>
      </p:sp>
    </p:spTree>
    <p:extLst>
      <p:ext uri="{BB962C8B-B14F-4D97-AF65-F5344CB8AC3E}">
        <p14:creationId xmlns:p14="http://schemas.microsoft.com/office/powerpoint/2010/main" val="231876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実験環境</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計算機</a:t>
            </a:r>
            <a:endParaRPr lang="en-US" altLang="ja-JP" dirty="0"/>
          </a:p>
          <a:p>
            <a:pPr lvl="1"/>
            <a:r>
              <a:rPr lang="ja-JP" altLang="en-US" dirty="0" smtClean="0"/>
              <a:t>プロセッサ </a:t>
            </a:r>
            <a:r>
              <a:rPr lang="en-US" altLang="ja-JP" dirty="0" smtClean="0"/>
              <a:t>:</a:t>
            </a:r>
            <a:r>
              <a:rPr lang="ja-JP" altLang="en-US" dirty="0" smtClean="0"/>
              <a:t> </a:t>
            </a:r>
            <a:r>
              <a:rPr lang="en-US" altLang="ja-JP" dirty="0" smtClean="0"/>
              <a:t>Opteron</a:t>
            </a:r>
            <a:r>
              <a:rPr lang="ja-JP" altLang="en-US" dirty="0" smtClean="0"/>
              <a:t> </a:t>
            </a:r>
            <a:r>
              <a:rPr lang="en-US" altLang="ja-JP" dirty="0" smtClean="0"/>
              <a:t>6376</a:t>
            </a:r>
            <a:r>
              <a:rPr lang="ja-JP" altLang="en-US" dirty="0"/>
              <a:t> </a:t>
            </a:r>
            <a:r>
              <a:rPr lang="en-US" altLang="ja-JP" dirty="0" smtClean="0"/>
              <a:t>2.3GHz</a:t>
            </a:r>
            <a:r>
              <a:rPr lang="ja-JP" altLang="en-US" dirty="0"/>
              <a:t> </a:t>
            </a:r>
            <a:r>
              <a:rPr lang="en-US" altLang="ja-JP" dirty="0"/>
              <a:t>(16</a:t>
            </a:r>
            <a:r>
              <a:rPr lang="ja-JP" altLang="en-US" dirty="0"/>
              <a:t>コア</a:t>
            </a:r>
            <a:r>
              <a:rPr lang="en-US" altLang="ja-JP" dirty="0"/>
              <a:t>) 2</a:t>
            </a:r>
            <a:r>
              <a:rPr lang="ja-JP" altLang="en-US" dirty="0" smtClean="0"/>
              <a:t>基</a:t>
            </a:r>
            <a:endParaRPr lang="en-US" altLang="ja-JP" dirty="0"/>
          </a:p>
          <a:p>
            <a:pPr lvl="1"/>
            <a:r>
              <a:rPr lang="ja-JP" altLang="en-US" dirty="0" smtClean="0"/>
              <a:t>メモリ </a:t>
            </a:r>
            <a:r>
              <a:rPr lang="en-US" altLang="ja-JP" dirty="0" smtClean="0"/>
              <a:t>:</a:t>
            </a:r>
            <a:r>
              <a:rPr lang="ja-JP" altLang="en-US" dirty="0" smtClean="0"/>
              <a:t> </a:t>
            </a:r>
            <a:r>
              <a:rPr lang="en-US" altLang="ja-JP" dirty="0" smtClean="0"/>
              <a:t>320GB</a:t>
            </a:r>
          </a:p>
          <a:p>
            <a:pPr lvl="1"/>
            <a:r>
              <a:rPr lang="ja-JP" altLang="en-US" dirty="0" smtClean="0"/>
              <a:t>仮想化ソフトウェア </a:t>
            </a:r>
            <a:r>
              <a:rPr lang="en-US" altLang="ja-JP" dirty="0" smtClean="0"/>
              <a:t>:</a:t>
            </a:r>
            <a:r>
              <a:rPr lang="ja-JP" altLang="en-US" dirty="0" smtClean="0"/>
              <a:t> </a:t>
            </a:r>
            <a:r>
              <a:rPr lang="en-US" altLang="ja-JP" dirty="0" err="1" smtClean="0"/>
              <a:t>Xen</a:t>
            </a:r>
            <a:r>
              <a:rPr lang="ja-JP" altLang="en-US" dirty="0" smtClean="0"/>
              <a:t> </a:t>
            </a:r>
            <a:r>
              <a:rPr lang="en-US" altLang="ja-JP" dirty="0" smtClean="0"/>
              <a:t>4.4.0</a:t>
            </a:r>
          </a:p>
          <a:p>
            <a:pPr lvl="1"/>
            <a:endParaRPr lang="en-US" altLang="ja-JP" dirty="0"/>
          </a:p>
          <a:p>
            <a:r>
              <a:rPr lang="ja-JP" altLang="en-US" dirty="0" smtClean="0"/>
              <a:t>仮想マシン</a:t>
            </a:r>
            <a:endParaRPr lang="en-US" altLang="ja-JP" dirty="0"/>
          </a:p>
          <a:p>
            <a:pPr lvl="1"/>
            <a:r>
              <a:rPr lang="ja-JP" altLang="en-US" dirty="0" smtClean="0"/>
              <a:t>仮想</a:t>
            </a:r>
            <a:r>
              <a:rPr lang="en-US" altLang="ja-JP" dirty="0" smtClean="0"/>
              <a:t>CPU</a:t>
            </a:r>
            <a:r>
              <a:rPr lang="ja-JP" altLang="en-US" dirty="0" smtClean="0"/>
              <a:t> </a:t>
            </a:r>
            <a:r>
              <a:rPr lang="en-US" altLang="ja-JP" dirty="0" smtClean="0"/>
              <a:t>:</a:t>
            </a:r>
            <a:r>
              <a:rPr lang="ja-JP" altLang="en-US" dirty="0" smtClean="0"/>
              <a:t> </a:t>
            </a:r>
            <a:r>
              <a:rPr lang="en-US" altLang="ja-JP" dirty="0" smtClean="0"/>
              <a:t>16</a:t>
            </a:r>
            <a:r>
              <a:rPr lang="ja-JP" altLang="en-US" dirty="0" smtClean="0"/>
              <a:t>個</a:t>
            </a:r>
            <a:endParaRPr lang="en-US" altLang="ja-JP" dirty="0"/>
          </a:p>
          <a:p>
            <a:pPr lvl="1"/>
            <a:r>
              <a:rPr lang="ja-JP" altLang="en-US" dirty="0" smtClean="0"/>
              <a:t>メモリ </a:t>
            </a:r>
            <a:r>
              <a:rPr lang="en-US" altLang="ja-JP" dirty="0" smtClean="0"/>
              <a:t>:</a:t>
            </a:r>
            <a:r>
              <a:rPr lang="ja-JP" altLang="en-US" dirty="0" smtClean="0"/>
              <a:t> </a:t>
            </a:r>
            <a:r>
              <a:rPr lang="en-US" altLang="ja-JP" dirty="0" smtClean="0"/>
              <a:t>4GB</a:t>
            </a:r>
          </a:p>
          <a:p>
            <a:pPr lvl="1"/>
            <a:r>
              <a:rPr lang="en-US" altLang="ja-JP" dirty="0"/>
              <a:t>OS : Linux </a:t>
            </a:r>
            <a:r>
              <a:rPr lang="en-US" altLang="ja-JP" dirty="0" smtClean="0"/>
              <a:t>3.13.0</a:t>
            </a:r>
            <a:endParaRPr lang="en-US" altLang="ja-JP" dirty="0"/>
          </a:p>
        </p:txBody>
      </p:sp>
      <p:sp>
        <p:nvSpPr>
          <p:cNvPr id="4" name="正方形/長方形 3"/>
          <p:cNvSpPr/>
          <p:nvPr/>
        </p:nvSpPr>
        <p:spPr>
          <a:xfrm>
            <a:off x="3491880" y="5229200"/>
            <a:ext cx="5520584" cy="1467101"/>
          </a:xfrm>
          <a:prstGeom prst="rect">
            <a:avLst/>
          </a:prstGeom>
          <a:solidFill>
            <a:sysClr val="window" lastClr="FFFFFF">
              <a:lumMod val="85000"/>
            </a:sysClr>
          </a:solidFill>
          <a:ln w="9525" cap="rnd" cmpd="sng" algn="ctr">
            <a:solidFill>
              <a:sysClr val="windowText" lastClr="00000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dirty="0">
              <a:solidFill>
                <a:prstClr val="white"/>
              </a:solidFill>
              <a:latin typeface="Century Gothic"/>
              <a:ea typeface="メイリオ" panose="020B0604030504040204" pitchFamily="50" charset="-128"/>
            </a:endParaRPr>
          </a:p>
        </p:txBody>
      </p:sp>
      <p:sp>
        <p:nvSpPr>
          <p:cNvPr id="5" name="テキスト ボックス 4"/>
          <p:cNvSpPr txBox="1"/>
          <p:nvPr/>
        </p:nvSpPr>
        <p:spPr>
          <a:xfrm>
            <a:off x="3440210" y="6416724"/>
            <a:ext cx="723275" cy="307777"/>
          </a:xfrm>
          <a:prstGeom prst="rect">
            <a:avLst/>
          </a:prstGeom>
          <a:noFill/>
        </p:spPr>
        <p:txBody>
          <a:bodyPr wrap="none" rtlCol="0">
            <a:spAutoFit/>
          </a:bodyPr>
          <a:lstStyle/>
          <a:p>
            <a:pPr defTabSz="457200" eaLnBrk="1" fontAlgn="auto" hangingPunct="1">
              <a:spcBef>
                <a:spcPts val="0"/>
              </a:spcBef>
              <a:spcAft>
                <a:spcPts val="0"/>
              </a:spcAft>
            </a:pPr>
            <a:r>
              <a:rPr kumimoji="1" lang="ja-JP" altLang="en-US" sz="1400" dirty="0" smtClean="0">
                <a:solidFill>
                  <a:prstClr val="black"/>
                </a:solidFill>
                <a:latin typeface="Century Gothic"/>
                <a:ea typeface="メイリオ" panose="020B0604030504040204" pitchFamily="50" charset="-128"/>
              </a:rPr>
              <a:t>計算機</a:t>
            </a:r>
            <a:endParaRPr kumimoji="1" lang="ja-JP" altLang="en-US" sz="1400" dirty="0">
              <a:solidFill>
                <a:prstClr val="black"/>
              </a:solidFill>
              <a:latin typeface="Century Gothic"/>
              <a:ea typeface="メイリオ" panose="020B0604030504040204" pitchFamily="50" charset="-128"/>
            </a:endParaRPr>
          </a:p>
        </p:txBody>
      </p:sp>
      <p:sp>
        <p:nvSpPr>
          <p:cNvPr id="6" name="角丸四角形 5"/>
          <p:cNvSpPr/>
          <p:nvPr/>
        </p:nvSpPr>
        <p:spPr>
          <a:xfrm>
            <a:off x="6394323" y="5319277"/>
            <a:ext cx="2582340" cy="1104713"/>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円/楕円 6"/>
          <p:cNvSpPr/>
          <p:nvPr/>
        </p:nvSpPr>
        <p:spPr>
          <a:xfrm>
            <a:off x="6477101" y="5410352"/>
            <a:ext cx="1080120" cy="693884"/>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smtClean="0">
                <a:solidFill>
                  <a:prstClr val="white"/>
                </a:solidFill>
                <a:latin typeface="Century Gothic"/>
                <a:ea typeface="メイリオ" panose="020B0604030504040204" pitchFamily="50" charset="-128"/>
              </a:rPr>
              <a:t>コア</a:t>
            </a:r>
            <a:r>
              <a:rPr lang="en-US" altLang="ja-JP" sz="1400" kern="0" dirty="0" smtClean="0">
                <a:solidFill>
                  <a:prstClr val="white"/>
                </a:solidFill>
                <a:latin typeface="Century Gothic"/>
                <a:ea typeface="メイリオ" panose="020B0604030504040204" pitchFamily="50" charset="-128"/>
              </a:rPr>
              <a:t>16</a:t>
            </a:r>
            <a:endParaRPr lang="ja-JP" altLang="en-US" sz="1400" kern="0" dirty="0">
              <a:solidFill>
                <a:prstClr val="white"/>
              </a:solidFill>
              <a:latin typeface="Century Gothic"/>
              <a:ea typeface="メイリオ" panose="020B0604030504040204" pitchFamily="50" charset="-128"/>
            </a:endParaRPr>
          </a:p>
        </p:txBody>
      </p:sp>
      <p:sp>
        <p:nvSpPr>
          <p:cNvPr id="8" name="円/楕円 7"/>
          <p:cNvSpPr/>
          <p:nvPr/>
        </p:nvSpPr>
        <p:spPr>
          <a:xfrm>
            <a:off x="7833206" y="5390382"/>
            <a:ext cx="1080120" cy="693884"/>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smtClean="0">
                <a:solidFill>
                  <a:prstClr val="white"/>
                </a:solidFill>
                <a:latin typeface="Century Gothic"/>
                <a:ea typeface="メイリオ" panose="020B0604030504040204" pitchFamily="50" charset="-128"/>
              </a:rPr>
              <a:t>コア</a:t>
            </a:r>
            <a:r>
              <a:rPr lang="en-US" altLang="ja-JP" sz="1400" kern="0" dirty="0" smtClean="0">
                <a:solidFill>
                  <a:prstClr val="white"/>
                </a:solidFill>
                <a:latin typeface="Century Gothic"/>
                <a:ea typeface="メイリオ" panose="020B0604030504040204" pitchFamily="50" charset="-128"/>
              </a:rPr>
              <a:t>31</a:t>
            </a:r>
            <a:endParaRPr lang="ja-JP" altLang="en-US" sz="1400" kern="0" dirty="0">
              <a:solidFill>
                <a:prstClr val="white"/>
              </a:solidFill>
              <a:latin typeface="Century Gothic"/>
              <a:ea typeface="メイリオ" panose="020B0604030504040204" pitchFamily="50" charset="-128"/>
            </a:endParaRPr>
          </a:p>
        </p:txBody>
      </p:sp>
      <p:sp>
        <p:nvSpPr>
          <p:cNvPr id="9" name="角丸四角形 8"/>
          <p:cNvSpPr/>
          <p:nvPr/>
        </p:nvSpPr>
        <p:spPr>
          <a:xfrm>
            <a:off x="3640326" y="5326865"/>
            <a:ext cx="2587858" cy="1097125"/>
          </a:xfrm>
          <a:prstGeom prst="round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円/楕円 9"/>
          <p:cNvSpPr/>
          <p:nvPr/>
        </p:nvSpPr>
        <p:spPr>
          <a:xfrm>
            <a:off x="3712243" y="5378465"/>
            <a:ext cx="1080120" cy="693884"/>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smtClean="0">
                <a:solidFill>
                  <a:prstClr val="white"/>
                </a:solidFill>
                <a:latin typeface="Century Gothic"/>
                <a:ea typeface="メイリオ" panose="020B0604030504040204" pitchFamily="50" charset="-128"/>
              </a:rPr>
              <a:t>コア</a:t>
            </a:r>
            <a:r>
              <a:rPr lang="en-US" altLang="ja-JP" sz="1400" kern="0" dirty="0" smtClean="0">
                <a:solidFill>
                  <a:prstClr val="white"/>
                </a:solidFill>
                <a:latin typeface="Century Gothic"/>
                <a:ea typeface="メイリオ" panose="020B0604030504040204" pitchFamily="50" charset="-128"/>
              </a:rPr>
              <a:t>0</a:t>
            </a:r>
            <a:endParaRPr lang="ja-JP" altLang="en-US" sz="1400" kern="0" dirty="0">
              <a:solidFill>
                <a:prstClr val="white"/>
              </a:solidFill>
              <a:latin typeface="Century Gothic"/>
              <a:ea typeface="メイリオ" panose="020B0604030504040204" pitchFamily="50" charset="-128"/>
            </a:endParaRPr>
          </a:p>
        </p:txBody>
      </p:sp>
      <p:sp>
        <p:nvSpPr>
          <p:cNvPr id="11" name="円/楕円 10"/>
          <p:cNvSpPr/>
          <p:nvPr/>
        </p:nvSpPr>
        <p:spPr>
          <a:xfrm>
            <a:off x="5093840" y="5410352"/>
            <a:ext cx="1080120" cy="693884"/>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en-US" altLang="ja-JP" sz="1400" kern="0" dirty="0">
                <a:solidFill>
                  <a:prstClr val="white"/>
                </a:solidFill>
                <a:latin typeface="Century Gothic"/>
                <a:ea typeface="メイリオ" panose="020B0604030504040204" pitchFamily="50" charset="-128"/>
              </a:rPr>
              <a:t>CPU</a:t>
            </a:r>
          </a:p>
          <a:p>
            <a:pPr algn="ctr" defTabSz="457200" eaLnBrk="1" fontAlgn="auto" hangingPunct="1">
              <a:spcBef>
                <a:spcPts val="0"/>
              </a:spcBef>
              <a:spcAft>
                <a:spcPts val="0"/>
              </a:spcAft>
              <a:defRPr/>
            </a:pPr>
            <a:r>
              <a:rPr lang="ja-JP" altLang="en-US" sz="1400" kern="0" dirty="0" smtClean="0">
                <a:solidFill>
                  <a:prstClr val="white"/>
                </a:solidFill>
                <a:latin typeface="Century Gothic"/>
                <a:ea typeface="メイリオ" panose="020B0604030504040204" pitchFamily="50" charset="-128"/>
              </a:rPr>
              <a:t>コア</a:t>
            </a:r>
            <a:r>
              <a:rPr lang="en-US" altLang="ja-JP" sz="1400" kern="0" dirty="0" smtClean="0">
                <a:solidFill>
                  <a:prstClr val="white"/>
                </a:solidFill>
                <a:latin typeface="Century Gothic"/>
                <a:ea typeface="メイリオ" panose="020B0604030504040204" pitchFamily="50" charset="-128"/>
              </a:rPr>
              <a:t>15</a:t>
            </a:r>
            <a:endParaRPr lang="ja-JP" altLang="en-US" sz="1400" kern="0" dirty="0">
              <a:solidFill>
                <a:prstClr val="white"/>
              </a:solidFill>
              <a:latin typeface="Century Gothic"/>
              <a:ea typeface="メイリオ" panose="020B0604030504040204" pitchFamily="50" charset="-128"/>
            </a:endParaRPr>
          </a:p>
        </p:txBody>
      </p:sp>
      <p:sp>
        <p:nvSpPr>
          <p:cNvPr id="12" name="テキスト ボックス 11"/>
          <p:cNvSpPr txBox="1"/>
          <p:nvPr/>
        </p:nvSpPr>
        <p:spPr>
          <a:xfrm>
            <a:off x="7153135" y="6116213"/>
            <a:ext cx="106471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smtClean="0">
                <a:solidFill>
                  <a:prstClr val="black"/>
                </a:solidFill>
                <a:latin typeface="Calibri" panose="020F0502020204030204"/>
              </a:rPr>
              <a:t>2</a:t>
            </a:r>
            <a:endParaRPr kumimoji="1" lang="ja-JP" altLang="en-US" sz="1400" dirty="0">
              <a:solidFill>
                <a:srgbClr val="FF0000"/>
              </a:solidFill>
              <a:latin typeface="Calibri" panose="020F0502020204030204"/>
            </a:endParaRPr>
          </a:p>
        </p:txBody>
      </p:sp>
      <p:sp>
        <p:nvSpPr>
          <p:cNvPr id="13" name="テキスト ボックス 12"/>
          <p:cNvSpPr txBox="1"/>
          <p:nvPr/>
        </p:nvSpPr>
        <p:spPr>
          <a:xfrm>
            <a:off x="4415650" y="6137980"/>
            <a:ext cx="1064715" cy="307777"/>
          </a:xfrm>
          <a:prstGeom prst="rect">
            <a:avLst/>
          </a:prstGeom>
          <a:noFill/>
        </p:spPr>
        <p:txBody>
          <a:bodyPr wrap="none" rtlCol="0">
            <a:spAutoFit/>
          </a:bodyPr>
          <a:lstStyle/>
          <a:p>
            <a:pPr eaLnBrk="1" fontAlgn="auto" hangingPunct="1">
              <a:spcBef>
                <a:spcPts val="0"/>
              </a:spcBef>
              <a:spcAft>
                <a:spcPts val="0"/>
              </a:spcAft>
            </a:pPr>
            <a:r>
              <a:rPr kumimoji="1" lang="ja-JP" altLang="en-US" sz="1400" dirty="0" smtClean="0">
                <a:solidFill>
                  <a:prstClr val="black"/>
                </a:solidFill>
                <a:latin typeface="Calibri" panose="020F0502020204030204"/>
              </a:rPr>
              <a:t>プロセッサ</a:t>
            </a:r>
            <a:r>
              <a:rPr kumimoji="1" lang="en-US" altLang="ja-JP" sz="1400" dirty="0" smtClean="0">
                <a:solidFill>
                  <a:prstClr val="black"/>
                </a:solidFill>
                <a:latin typeface="Calibri" panose="020F0502020204030204"/>
              </a:rPr>
              <a:t>1</a:t>
            </a:r>
            <a:endParaRPr kumimoji="1" lang="ja-JP" altLang="en-US" sz="1400" dirty="0">
              <a:solidFill>
                <a:srgbClr val="FF0000"/>
              </a:solidFill>
              <a:latin typeface="Calibri" panose="020F0502020204030204"/>
            </a:endParaRPr>
          </a:p>
        </p:txBody>
      </p:sp>
      <p:sp>
        <p:nvSpPr>
          <p:cNvPr id="14" name="角丸四角形 13"/>
          <p:cNvSpPr/>
          <p:nvPr/>
        </p:nvSpPr>
        <p:spPr>
          <a:xfrm>
            <a:off x="4932198" y="3870071"/>
            <a:ext cx="2530176" cy="957444"/>
          </a:xfrm>
          <a:prstGeom prst="roundRect">
            <a:avLst/>
          </a:prstGeom>
          <a:solidFill>
            <a:srgbClr val="0E5580">
              <a:lumMod val="20000"/>
              <a:lumOff val="80000"/>
            </a:srgbClr>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endParaRPr lang="ja-JP" altLang="en-US" kern="0">
              <a:solidFill>
                <a:prstClr val="white"/>
              </a:solidFill>
              <a:latin typeface="Century Gothic"/>
              <a:ea typeface="メイリオ" panose="020B0604030504040204" pitchFamily="50" charset="-128"/>
            </a:endParaRPr>
          </a:p>
        </p:txBody>
      </p:sp>
      <p:sp>
        <p:nvSpPr>
          <p:cNvPr id="15" name="円/楕円 14"/>
          <p:cNvSpPr/>
          <p:nvPr/>
        </p:nvSpPr>
        <p:spPr>
          <a:xfrm>
            <a:off x="6343403" y="4147155"/>
            <a:ext cx="1080120"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仮想</a:t>
            </a:r>
            <a:endParaRPr lang="en-US" altLang="ja-JP" sz="14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CPU15</a:t>
            </a:r>
            <a:endParaRPr lang="ja-JP" altLang="en-US" sz="1400" kern="0" dirty="0">
              <a:solidFill>
                <a:prstClr val="white"/>
              </a:solidFill>
              <a:latin typeface="Century Gothic"/>
              <a:ea typeface="メイリオ" panose="020B0604030504040204" pitchFamily="50" charset="-128"/>
            </a:endParaRPr>
          </a:p>
        </p:txBody>
      </p:sp>
      <p:sp>
        <p:nvSpPr>
          <p:cNvPr id="16" name="円/楕円 15"/>
          <p:cNvSpPr/>
          <p:nvPr/>
        </p:nvSpPr>
        <p:spPr>
          <a:xfrm>
            <a:off x="5014102" y="4147155"/>
            <a:ext cx="1080120" cy="640953"/>
          </a:xfrm>
          <a:prstGeom prst="ellipse">
            <a:avLst/>
          </a:prstGeom>
          <a:solidFill>
            <a:srgbClr val="0E5580"/>
          </a:solidFill>
          <a:ln w="9525" cap="rnd" cmpd="sng" algn="ctr">
            <a:solidFill>
              <a:srgbClr val="0E5580"/>
            </a:solidFill>
            <a:prstDash val="solid"/>
          </a:ln>
          <a:effectLst>
            <a:outerShdw blurRad="38100" dist="25400" dir="5400000" rotWithShape="0">
              <a:srgbClr val="000000">
                <a:alpha val="45000"/>
              </a:srgbClr>
            </a:outerShdw>
          </a:effectLst>
        </p:spPr>
        <p:txBody>
          <a:bodyPr rtlCol="0" anchor="ctr"/>
          <a:lstStyle/>
          <a:p>
            <a:pPr algn="ctr" defTabSz="457200" eaLnBrk="1" fontAlgn="auto" hangingPunct="1">
              <a:spcBef>
                <a:spcPts val="0"/>
              </a:spcBef>
              <a:spcAft>
                <a:spcPts val="0"/>
              </a:spcAft>
              <a:defRPr/>
            </a:pPr>
            <a:r>
              <a:rPr lang="ja-JP" altLang="en-US" sz="1400" kern="0" dirty="0">
                <a:solidFill>
                  <a:prstClr val="white"/>
                </a:solidFill>
                <a:latin typeface="Century Gothic"/>
                <a:ea typeface="メイリオ" panose="020B0604030504040204" pitchFamily="50" charset="-128"/>
              </a:rPr>
              <a:t>仮想</a:t>
            </a:r>
            <a:endParaRPr lang="en-US" altLang="ja-JP" sz="1400" kern="0" dirty="0" smtClean="0">
              <a:solidFill>
                <a:prstClr val="white"/>
              </a:solidFill>
              <a:latin typeface="Century Gothic"/>
              <a:ea typeface="メイリオ" panose="020B0604030504040204" pitchFamily="50" charset="-128"/>
            </a:endParaRPr>
          </a:p>
          <a:p>
            <a:pPr algn="ctr" defTabSz="457200" eaLnBrk="1" fontAlgn="auto" hangingPunct="1">
              <a:spcBef>
                <a:spcPts val="0"/>
              </a:spcBef>
              <a:spcAft>
                <a:spcPts val="0"/>
              </a:spcAft>
              <a:defRPr/>
            </a:pPr>
            <a:r>
              <a:rPr lang="en-US" altLang="ja-JP" sz="1400" kern="0" dirty="0" smtClean="0">
                <a:solidFill>
                  <a:prstClr val="white"/>
                </a:solidFill>
                <a:latin typeface="Century Gothic"/>
                <a:ea typeface="メイリオ" panose="020B0604030504040204" pitchFamily="50" charset="-128"/>
              </a:rPr>
              <a:t>CPU0</a:t>
            </a:r>
            <a:endParaRPr lang="ja-JP" altLang="en-US" sz="1400" kern="0" dirty="0">
              <a:solidFill>
                <a:prstClr val="white"/>
              </a:solidFill>
              <a:latin typeface="Century Gothic"/>
              <a:ea typeface="メイリオ" panose="020B0604030504040204" pitchFamily="50" charset="-128"/>
            </a:endParaRPr>
          </a:p>
        </p:txBody>
      </p:sp>
      <p:sp>
        <p:nvSpPr>
          <p:cNvPr id="17" name="テキスト ボックス 16"/>
          <p:cNvSpPr txBox="1"/>
          <p:nvPr/>
        </p:nvSpPr>
        <p:spPr>
          <a:xfrm>
            <a:off x="6022214" y="3787115"/>
            <a:ext cx="475711" cy="307777"/>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400" dirty="0" smtClean="0">
                <a:solidFill>
                  <a:prstClr val="black"/>
                </a:solidFill>
                <a:latin typeface="Century Gothic"/>
                <a:ea typeface="メイリオ" panose="020B0604030504040204" pitchFamily="50" charset="-128"/>
              </a:rPr>
              <a:t>VM</a:t>
            </a:r>
            <a:endParaRPr kumimoji="1" lang="ja-JP" altLang="en-US" sz="1400" dirty="0">
              <a:solidFill>
                <a:prstClr val="black"/>
              </a:solidFill>
              <a:latin typeface="Century Gothic"/>
              <a:ea typeface="メイリオ" panose="020B0604030504040204" pitchFamily="50" charset="-128"/>
            </a:endParaRPr>
          </a:p>
        </p:txBody>
      </p:sp>
      <p:sp>
        <p:nvSpPr>
          <p:cNvPr id="18" name="テキスト ボックス 17"/>
          <p:cNvSpPr txBox="1"/>
          <p:nvPr/>
        </p:nvSpPr>
        <p:spPr>
          <a:xfrm>
            <a:off x="6039810" y="4204249"/>
            <a:ext cx="377064"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19" name="テキスト ボックス 18"/>
          <p:cNvSpPr txBox="1"/>
          <p:nvPr/>
        </p:nvSpPr>
        <p:spPr>
          <a:xfrm>
            <a:off x="4759476" y="5519425"/>
            <a:ext cx="377064"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0" name="テキスト ボックス 19"/>
          <p:cNvSpPr txBox="1"/>
          <p:nvPr/>
        </p:nvSpPr>
        <p:spPr>
          <a:xfrm>
            <a:off x="7498748" y="5553532"/>
            <a:ext cx="377064"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21" name="スライド番号プレースホルダー 20"/>
          <p:cNvSpPr>
            <a:spLocks noGrp="1"/>
          </p:cNvSpPr>
          <p:nvPr>
            <p:ph type="sldNum" sz="quarter" idx="12"/>
          </p:nvPr>
        </p:nvSpPr>
        <p:spPr/>
        <p:txBody>
          <a:bodyPr/>
          <a:lstStyle/>
          <a:p>
            <a:fld id="{88151203-A72C-487C-B594-566CAEA203A0}" type="slidenum">
              <a:rPr lang="ja-JP" altLang="en-US" smtClean="0"/>
              <a:pPr/>
              <a:t>6</a:t>
            </a:fld>
            <a:endParaRPr lang="en-US" altLang="ja-JP" dirty="0"/>
          </a:p>
        </p:txBody>
      </p:sp>
    </p:spTree>
    <p:extLst>
      <p:ext uri="{BB962C8B-B14F-4D97-AF65-F5344CB8AC3E}">
        <p14:creationId xmlns:p14="http://schemas.microsoft.com/office/powerpoint/2010/main" val="3846433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実環境との性能比較</a:t>
            </a:r>
            <a:endParaRPr kumimoji="1" lang="ja-JP" altLang="en-US" dirty="0"/>
          </a:p>
        </p:txBody>
      </p:sp>
      <p:sp>
        <p:nvSpPr>
          <p:cNvPr id="3" name="コンテンツ プレースホルダー 2"/>
          <p:cNvSpPr>
            <a:spLocks noGrp="1"/>
          </p:cNvSpPr>
          <p:nvPr>
            <p:ph idx="1"/>
          </p:nvPr>
        </p:nvSpPr>
        <p:spPr>
          <a:xfrm>
            <a:off x="457200" y="1600201"/>
            <a:ext cx="8363272" cy="4530725"/>
          </a:xfrm>
        </p:spPr>
        <p:txBody>
          <a:bodyPr/>
          <a:lstStyle/>
          <a:p>
            <a:r>
              <a:rPr lang="en-US" altLang="ja-JP" dirty="0"/>
              <a:t>VM</a:t>
            </a:r>
            <a:r>
              <a:rPr lang="ja-JP" altLang="en-US" dirty="0" smtClean="0"/>
              <a:t>に同一</a:t>
            </a:r>
            <a:r>
              <a:rPr lang="ja-JP" altLang="en-US" dirty="0"/>
              <a:t>プロセッサ内の</a:t>
            </a:r>
            <a:r>
              <a:rPr lang="en-US" altLang="ja-JP" dirty="0"/>
              <a:t>CPU</a:t>
            </a:r>
            <a:r>
              <a:rPr lang="ja-JP" altLang="en-US" dirty="0"/>
              <a:t>コア</a:t>
            </a:r>
            <a:r>
              <a:rPr lang="en-US" altLang="ja-JP" dirty="0"/>
              <a:t>16</a:t>
            </a:r>
            <a:r>
              <a:rPr lang="ja-JP" altLang="en-US" dirty="0"/>
              <a:t>個を割り当てた</a:t>
            </a:r>
          </a:p>
          <a:p>
            <a:pPr lvl="1"/>
            <a:r>
              <a:rPr lang="en-US" altLang="ja-JP" dirty="0" smtClean="0"/>
              <a:t>24%</a:t>
            </a:r>
            <a:r>
              <a:rPr lang="ja-JP" altLang="en-US" dirty="0"/>
              <a:t>程度の仮想化オーバヘッドがある</a:t>
            </a:r>
          </a:p>
          <a:p>
            <a:pPr lvl="1"/>
            <a:r>
              <a:rPr lang="en-US" altLang="ja-JP" dirty="0"/>
              <a:t>4</a:t>
            </a:r>
            <a:r>
              <a:rPr lang="ja-JP" altLang="en-US" dirty="0"/>
              <a:t>スレッド以上で性能向上が鈍化</a:t>
            </a:r>
          </a:p>
          <a:p>
            <a:pPr lvl="1"/>
            <a:r>
              <a:rPr lang="en-US" altLang="ja-JP" dirty="0"/>
              <a:t>8</a:t>
            </a:r>
            <a:r>
              <a:rPr lang="ja-JP" altLang="en-US" dirty="0"/>
              <a:t>スレッドを超えると再び性能が大きく向上</a:t>
            </a:r>
          </a:p>
          <a:p>
            <a:endParaRPr lang="ja-JP" altLang="en-US" dirty="0"/>
          </a:p>
          <a:p>
            <a:endParaRPr kumimoji="1" lang="en-US" altLang="ja-JP" dirty="0" smtClean="0"/>
          </a:p>
        </p:txBody>
      </p:sp>
      <p:graphicFrame>
        <p:nvGraphicFramePr>
          <p:cNvPr id="6" name="グラフ 5"/>
          <p:cNvGraphicFramePr>
            <a:graphicFrameLocks noGrp="1"/>
          </p:cNvGraphicFramePr>
          <p:nvPr>
            <p:extLst>
              <p:ext uri="{D42A27DB-BD31-4B8C-83A1-F6EECF244321}">
                <p14:modId xmlns:p14="http://schemas.microsoft.com/office/powerpoint/2010/main" val="1147324026"/>
              </p:ext>
            </p:extLst>
          </p:nvPr>
        </p:nvGraphicFramePr>
        <p:xfrm>
          <a:off x="1115616" y="3212976"/>
          <a:ext cx="6480720" cy="3645024"/>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7</a:t>
            </a:fld>
            <a:endParaRPr lang="en-US" altLang="ja-JP" dirty="0"/>
          </a:p>
        </p:txBody>
      </p:sp>
      <p:cxnSp>
        <p:nvCxnSpPr>
          <p:cNvPr id="7" name="直線矢印コネクタ 6"/>
          <p:cNvCxnSpPr/>
          <p:nvPr/>
        </p:nvCxnSpPr>
        <p:spPr bwMode="auto">
          <a:xfrm>
            <a:off x="4675398" y="4797152"/>
            <a:ext cx="616682" cy="72008"/>
          </a:xfrm>
          <a:prstGeom prst="straightConnector1">
            <a:avLst/>
          </a:prstGeom>
          <a:ln>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cxnSp>
        <p:nvCxnSpPr>
          <p:cNvPr id="9" name="直線矢印コネクタ 8"/>
          <p:cNvCxnSpPr/>
          <p:nvPr/>
        </p:nvCxnSpPr>
        <p:spPr bwMode="auto">
          <a:xfrm>
            <a:off x="6156176" y="4941168"/>
            <a:ext cx="397024" cy="288032"/>
          </a:xfrm>
          <a:prstGeom prst="straightConnector1">
            <a:avLst/>
          </a:prstGeom>
          <a:ln>
            <a:solidFill>
              <a:srgbClr val="00B050"/>
            </a:solidFill>
            <a:headEnd type="none" w="med" len="med"/>
            <a:tailEnd type="triangle"/>
          </a:ln>
          <a:ex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72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割り当ての影響</a:t>
            </a:r>
            <a:endParaRPr kumimoji="1" lang="ja-JP" altLang="en-US" dirty="0"/>
          </a:p>
        </p:txBody>
      </p:sp>
      <p:sp>
        <p:nvSpPr>
          <p:cNvPr id="3" name="コンテンツ プレースホルダー 2"/>
          <p:cNvSpPr>
            <a:spLocks noGrp="1"/>
          </p:cNvSpPr>
          <p:nvPr>
            <p:ph idx="1"/>
          </p:nvPr>
        </p:nvSpPr>
        <p:spPr>
          <a:xfrm>
            <a:off x="457200" y="1600201"/>
            <a:ext cx="8507288" cy="4530725"/>
          </a:xfrm>
        </p:spPr>
        <p:txBody>
          <a:bodyPr/>
          <a:lstStyle/>
          <a:p>
            <a:r>
              <a:rPr lang="en-US" altLang="ja-JP" dirty="0"/>
              <a:t>VM</a:t>
            </a:r>
            <a:r>
              <a:rPr lang="ja-JP" altLang="en-US" dirty="0"/>
              <a:t>に</a:t>
            </a:r>
            <a:r>
              <a:rPr lang="en-US" altLang="ja-JP" dirty="0"/>
              <a:t>2</a:t>
            </a:r>
            <a:r>
              <a:rPr lang="ja-JP" altLang="en-US" dirty="0"/>
              <a:t>基のプロセッサから</a:t>
            </a:r>
            <a:r>
              <a:rPr lang="en-US" altLang="ja-JP" dirty="0"/>
              <a:t>CPU</a:t>
            </a:r>
            <a:r>
              <a:rPr lang="ja-JP" altLang="en-US" dirty="0"/>
              <a:t>コア</a:t>
            </a:r>
            <a:r>
              <a:rPr lang="en-US" altLang="ja-JP" dirty="0"/>
              <a:t>16</a:t>
            </a:r>
            <a:r>
              <a:rPr lang="ja-JP" altLang="en-US" dirty="0"/>
              <a:t>個を割り当てた</a:t>
            </a:r>
          </a:p>
          <a:p>
            <a:pPr lvl="1"/>
            <a:r>
              <a:rPr lang="en-US" altLang="ja-JP" dirty="0"/>
              <a:t>2</a:t>
            </a:r>
            <a:r>
              <a:rPr lang="ja-JP" altLang="en-US" dirty="0" smtClean="0"/>
              <a:t>基に</a:t>
            </a:r>
            <a:r>
              <a:rPr lang="ja-JP" altLang="en-US" dirty="0"/>
              <a:t>分散させる比率により性能が異なる</a:t>
            </a:r>
          </a:p>
          <a:p>
            <a:pPr lvl="1"/>
            <a:r>
              <a:rPr lang="ja-JP" altLang="en-US" dirty="0" smtClean="0"/>
              <a:t>均等</a:t>
            </a:r>
            <a:r>
              <a:rPr lang="ja-JP" altLang="en-US" dirty="0"/>
              <a:t>に分散させた場合（</a:t>
            </a:r>
            <a:r>
              <a:rPr lang="en-US" altLang="ja-JP" dirty="0"/>
              <a:t>8-8</a:t>
            </a:r>
            <a:r>
              <a:rPr lang="ja-JP" altLang="en-US" dirty="0"/>
              <a:t>）が最も</a:t>
            </a:r>
            <a:r>
              <a:rPr lang="ja-JP" altLang="en-US" dirty="0" smtClean="0"/>
              <a:t>性能がよい</a:t>
            </a:r>
            <a:endParaRPr lang="en-US" altLang="ja-JP" dirty="0" smtClean="0"/>
          </a:p>
          <a:p>
            <a:pPr lvl="2"/>
            <a:r>
              <a:rPr lang="en-US" altLang="ja-JP" dirty="0"/>
              <a:t>1</a:t>
            </a:r>
            <a:r>
              <a:rPr lang="ja-JP" altLang="en-US" dirty="0"/>
              <a:t>基だけの場合と比べて最大</a:t>
            </a:r>
            <a:r>
              <a:rPr lang="en-US" altLang="ja-JP" dirty="0"/>
              <a:t>38%</a:t>
            </a:r>
            <a:r>
              <a:rPr lang="ja-JP" altLang="en-US" dirty="0"/>
              <a:t>の性能</a:t>
            </a:r>
            <a:r>
              <a:rPr lang="ja-JP" altLang="en-US" dirty="0" smtClean="0"/>
              <a:t>向上</a:t>
            </a:r>
            <a:endParaRPr lang="ja-JP" altLang="en-US" dirty="0"/>
          </a:p>
        </p:txBody>
      </p:sp>
      <p:graphicFrame>
        <p:nvGraphicFramePr>
          <p:cNvPr id="5" name="グラフ 4">
            <a:extLst>
              <a:ext uri="{FF2B5EF4-FFF2-40B4-BE49-F238E27FC236}">
                <a16:creationId xmlns:lc="http://schemas.openxmlformats.org/drawingml/2006/lockedCanvas" xmlns:a16="http://schemas.microsoft.com/office/drawing/2014/main" xmlns="" xmlns:xdr="http://schemas.openxmlformats.org/drawingml/2006/spreadsheetDrawing" id="{00000000-0008-0000-0100-000002000000}"/>
              </a:ext>
            </a:extLst>
          </p:cNvPr>
          <p:cNvGraphicFramePr>
            <a:graphicFrameLocks noGrp="1"/>
          </p:cNvGraphicFramePr>
          <p:nvPr>
            <p:extLst>
              <p:ext uri="{D42A27DB-BD31-4B8C-83A1-F6EECF244321}">
                <p14:modId xmlns:p14="http://schemas.microsoft.com/office/powerpoint/2010/main" val="461448250"/>
              </p:ext>
            </p:extLst>
          </p:nvPr>
        </p:nvGraphicFramePr>
        <p:xfrm>
          <a:off x="1043608" y="3212976"/>
          <a:ext cx="7087420" cy="3645024"/>
        </p:xfrm>
        <a:graphic>
          <a:graphicData uri="http://schemas.openxmlformats.org/drawingml/2006/chart">
            <c:chart xmlns:c="http://schemas.openxmlformats.org/drawingml/2006/chart" xmlns:r="http://schemas.openxmlformats.org/officeDocument/2006/relationships" r:id="rId3"/>
          </a:graphicData>
        </a:graphic>
      </p:graphicFrame>
      <p:sp>
        <p:nvSpPr>
          <p:cNvPr id="4" name="スライド番号プレースホルダー 3"/>
          <p:cNvSpPr>
            <a:spLocks noGrp="1"/>
          </p:cNvSpPr>
          <p:nvPr>
            <p:ph type="sldNum" sz="quarter" idx="12"/>
          </p:nvPr>
        </p:nvSpPr>
        <p:spPr/>
        <p:txBody>
          <a:bodyPr/>
          <a:lstStyle/>
          <a:p>
            <a:fld id="{88151203-A72C-487C-B594-566CAEA203A0}" type="slidenum">
              <a:rPr lang="ja-JP" altLang="en-US" smtClean="0"/>
              <a:pPr/>
              <a:t>8</a:t>
            </a:fld>
            <a:endParaRPr lang="en-US" altLang="ja-JP" dirty="0"/>
          </a:p>
        </p:txBody>
      </p:sp>
    </p:spTree>
    <p:extLst>
      <p:ext uri="{BB962C8B-B14F-4D97-AF65-F5344CB8AC3E}">
        <p14:creationId xmlns:p14="http://schemas.microsoft.com/office/powerpoint/2010/main" val="170028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CPU</a:t>
            </a:r>
            <a:r>
              <a:rPr kumimoji="1" lang="ja-JP" altLang="en-US" dirty="0" smtClean="0"/>
              <a:t>コアの競合の調査</a:t>
            </a:r>
            <a:endParaRPr kumimoji="1" lang="ja-JP" altLang="en-US" dirty="0"/>
          </a:p>
        </p:txBody>
      </p:sp>
      <p:sp>
        <p:nvSpPr>
          <p:cNvPr id="3" name="コンテンツ プレースホルダー 2"/>
          <p:cNvSpPr>
            <a:spLocks noGrp="1"/>
          </p:cNvSpPr>
          <p:nvPr>
            <p:ph idx="1"/>
          </p:nvPr>
        </p:nvSpPr>
        <p:spPr>
          <a:xfrm>
            <a:off x="457200" y="1600201"/>
            <a:ext cx="8291264" cy="4530725"/>
          </a:xfrm>
        </p:spPr>
        <p:txBody>
          <a:bodyPr/>
          <a:lstStyle/>
          <a:p>
            <a:r>
              <a:rPr lang="en-US" altLang="ja-JP" dirty="0"/>
              <a:t>Opteron 6376</a:t>
            </a:r>
            <a:r>
              <a:rPr lang="ja-JP" altLang="en-US" dirty="0"/>
              <a:t>は</a:t>
            </a:r>
            <a:r>
              <a:rPr lang="en-US" altLang="ja-JP" dirty="0"/>
              <a:t>CMT (Clustered Multi-Thread) </a:t>
            </a:r>
            <a:r>
              <a:rPr lang="ja-JP" altLang="en-US" dirty="0"/>
              <a:t>を採用</a:t>
            </a:r>
          </a:p>
          <a:p>
            <a:pPr lvl="1"/>
            <a:r>
              <a:rPr lang="en-US" altLang="ja-JP" dirty="0"/>
              <a:t>CPU</a:t>
            </a:r>
            <a:r>
              <a:rPr lang="ja-JP" altLang="en-US" dirty="0"/>
              <a:t>コア２つ</a:t>
            </a:r>
            <a:r>
              <a:rPr lang="ja-JP" altLang="en-US" dirty="0" smtClean="0"/>
              <a:t>で１つ</a:t>
            </a:r>
            <a:r>
              <a:rPr lang="ja-JP" altLang="en-US" dirty="0"/>
              <a:t>のモジュールを構成</a:t>
            </a:r>
          </a:p>
          <a:p>
            <a:pPr lvl="2"/>
            <a:r>
              <a:rPr lang="ja-JP" altLang="en-US" dirty="0"/>
              <a:t>命令デコーダ、</a:t>
            </a:r>
            <a:r>
              <a:rPr lang="en-US" altLang="ja-JP" dirty="0"/>
              <a:t>L2 </a:t>
            </a:r>
            <a:r>
              <a:rPr lang="ja-JP" altLang="en-US" dirty="0"/>
              <a:t>キャッシュなどを共有</a:t>
            </a:r>
          </a:p>
          <a:p>
            <a:pPr lvl="1"/>
            <a:r>
              <a:rPr lang="ja-JP" altLang="en-US" dirty="0" smtClean="0"/>
              <a:t>同一モジュール内</a:t>
            </a:r>
            <a:r>
              <a:rPr lang="ja-JP" altLang="en-US" dirty="0"/>
              <a:t>の２つの</a:t>
            </a:r>
            <a:r>
              <a:rPr lang="en-US" altLang="ja-JP" dirty="0"/>
              <a:t>CPU</a:t>
            </a:r>
            <a:r>
              <a:rPr lang="ja-JP" altLang="en-US" dirty="0"/>
              <a:t>コアを同時に使用すると競合して性能が低下する可能性がある</a:t>
            </a:r>
          </a:p>
        </p:txBody>
      </p:sp>
      <p:sp>
        <p:nvSpPr>
          <p:cNvPr id="32" name="正方形/長方形 31"/>
          <p:cNvSpPr/>
          <p:nvPr/>
        </p:nvSpPr>
        <p:spPr>
          <a:xfrm>
            <a:off x="971600" y="4149080"/>
            <a:ext cx="6840760" cy="2593214"/>
          </a:xfrm>
          <a:prstGeom prst="rect">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角丸四角形 32"/>
          <p:cNvSpPr/>
          <p:nvPr/>
        </p:nvSpPr>
        <p:spPr>
          <a:xfrm>
            <a:off x="1691680" y="4293096"/>
            <a:ext cx="2568766" cy="2072359"/>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 name="テキスト ボックス 56"/>
          <p:cNvSpPr txBox="1"/>
          <p:nvPr/>
        </p:nvSpPr>
        <p:spPr>
          <a:xfrm>
            <a:off x="971599" y="6365455"/>
            <a:ext cx="1204176" cy="369332"/>
          </a:xfrm>
          <a:prstGeom prst="rect">
            <a:avLst/>
          </a:prstGeom>
          <a:noFill/>
        </p:spPr>
        <p:txBody>
          <a:bodyPr wrap="non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プロセッサ</a:t>
            </a:r>
            <a:endParaRPr kumimoji="1" lang="ja-JP" altLang="en-US" dirty="0">
              <a:solidFill>
                <a:prstClr val="black"/>
              </a:solidFill>
              <a:latin typeface="Calibri" panose="020F0502020204030204"/>
            </a:endParaRPr>
          </a:p>
        </p:txBody>
      </p:sp>
      <p:sp>
        <p:nvSpPr>
          <p:cNvPr id="58" name="テキスト ボックス 57"/>
          <p:cNvSpPr txBox="1"/>
          <p:nvPr/>
        </p:nvSpPr>
        <p:spPr>
          <a:xfrm>
            <a:off x="2272184" y="4293096"/>
            <a:ext cx="1407758" cy="369332"/>
          </a:xfrm>
          <a:prstGeom prst="rect">
            <a:avLst/>
          </a:prstGeom>
          <a:noFill/>
        </p:spPr>
        <p:txBody>
          <a:bodyPr wrap="non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モジュール </a:t>
            </a:r>
            <a:r>
              <a:rPr kumimoji="1" lang="en-US" altLang="ja-JP" dirty="0" smtClean="0">
                <a:solidFill>
                  <a:prstClr val="black"/>
                </a:solidFill>
                <a:latin typeface="Calibri" panose="020F0502020204030204"/>
              </a:rPr>
              <a:t>0</a:t>
            </a:r>
            <a:endParaRPr kumimoji="1" lang="ja-JP" altLang="en-US" dirty="0">
              <a:solidFill>
                <a:prstClr val="black"/>
              </a:solidFill>
              <a:latin typeface="Calibri" panose="020F0502020204030204"/>
            </a:endParaRPr>
          </a:p>
        </p:txBody>
      </p:sp>
      <p:sp>
        <p:nvSpPr>
          <p:cNvPr id="4" name="正方形/長方形 3"/>
          <p:cNvSpPr/>
          <p:nvPr/>
        </p:nvSpPr>
        <p:spPr bwMode="auto">
          <a:xfrm>
            <a:off x="2125469" y="4739288"/>
            <a:ext cx="1676144" cy="4209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ja-JP" altLang="en-US" dirty="0"/>
              <a:t>命令</a:t>
            </a:r>
            <a:r>
              <a:rPr lang="ja-JP" altLang="en-US" dirty="0" smtClean="0"/>
              <a:t>デコーダ</a:t>
            </a:r>
            <a:endParaRPr lang="ja-JP" altLang="en-US" dirty="0"/>
          </a:p>
        </p:txBody>
      </p:sp>
      <p:sp>
        <p:nvSpPr>
          <p:cNvPr id="5" name="正方形/長方形 4"/>
          <p:cNvSpPr/>
          <p:nvPr/>
        </p:nvSpPr>
        <p:spPr bwMode="auto">
          <a:xfrm>
            <a:off x="2125469" y="5646106"/>
            <a:ext cx="1676144" cy="4013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L2</a:t>
            </a:r>
            <a:r>
              <a:rPr kumimoji="0" lang="ja-JP" altLang="en-US" sz="1800" b="0" i="0" u="none" strike="noStrike" cap="none" normalizeH="0" baseline="0" dirty="0" smtClean="0">
                <a:ln>
                  <a:noFill/>
                </a:ln>
                <a:solidFill>
                  <a:schemeClr val="tx1"/>
                </a:solidFill>
                <a:effectLst/>
                <a:latin typeface="Arial" charset="0"/>
                <a:ea typeface="ＭＳ Ｐゴシック" pitchFamily="50" charset="-128"/>
              </a:rPr>
              <a:t>キャッシュ</a:t>
            </a:r>
          </a:p>
        </p:txBody>
      </p:sp>
      <p:sp>
        <p:nvSpPr>
          <p:cNvPr id="22" name="角丸四角形 21"/>
          <p:cNvSpPr/>
          <p:nvPr/>
        </p:nvSpPr>
        <p:spPr>
          <a:xfrm>
            <a:off x="4488335" y="4293096"/>
            <a:ext cx="2568766" cy="2072359"/>
          </a:xfrm>
          <a:prstGeom prst="roundRect">
            <a:avLst/>
          </a:prstGeom>
          <a:solidFill>
            <a:srgbClr val="E7E6E6"/>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テキスト ボックス 22"/>
          <p:cNvSpPr txBox="1"/>
          <p:nvPr/>
        </p:nvSpPr>
        <p:spPr>
          <a:xfrm>
            <a:off x="5068839" y="4293096"/>
            <a:ext cx="1407758" cy="369332"/>
          </a:xfrm>
          <a:prstGeom prst="rect">
            <a:avLst/>
          </a:prstGeom>
          <a:noFill/>
        </p:spPr>
        <p:txBody>
          <a:bodyPr wrap="none" rtlCol="0">
            <a:spAutoFit/>
          </a:bodyPr>
          <a:lstStyle/>
          <a:p>
            <a:pPr eaLnBrk="1" fontAlgn="auto" hangingPunct="1">
              <a:spcBef>
                <a:spcPts val="0"/>
              </a:spcBef>
              <a:spcAft>
                <a:spcPts val="0"/>
              </a:spcAft>
            </a:pPr>
            <a:r>
              <a:rPr kumimoji="1" lang="ja-JP" altLang="en-US" dirty="0" smtClean="0">
                <a:solidFill>
                  <a:prstClr val="black"/>
                </a:solidFill>
                <a:latin typeface="Calibri" panose="020F0502020204030204"/>
              </a:rPr>
              <a:t>モジュール </a:t>
            </a:r>
            <a:r>
              <a:rPr kumimoji="1" lang="en-US" altLang="ja-JP" dirty="0">
                <a:solidFill>
                  <a:prstClr val="black"/>
                </a:solidFill>
                <a:latin typeface="Calibri" panose="020F0502020204030204"/>
              </a:rPr>
              <a:t>1</a:t>
            </a:r>
            <a:endParaRPr kumimoji="1" lang="ja-JP" altLang="en-US" dirty="0">
              <a:solidFill>
                <a:prstClr val="black"/>
              </a:solidFill>
              <a:latin typeface="Calibri" panose="020F0502020204030204"/>
            </a:endParaRPr>
          </a:p>
        </p:txBody>
      </p:sp>
      <p:sp>
        <p:nvSpPr>
          <p:cNvPr id="24" name="正方形/長方形 23"/>
          <p:cNvSpPr/>
          <p:nvPr/>
        </p:nvSpPr>
        <p:spPr bwMode="auto">
          <a:xfrm>
            <a:off x="4922124" y="4739288"/>
            <a:ext cx="1676144" cy="42095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a:r>
              <a:rPr lang="ja-JP" altLang="en-US" dirty="0"/>
              <a:t>命令</a:t>
            </a:r>
            <a:r>
              <a:rPr lang="ja-JP" altLang="en-US" dirty="0" smtClean="0"/>
              <a:t>デコーダ</a:t>
            </a:r>
            <a:endParaRPr lang="ja-JP" altLang="en-US" dirty="0"/>
          </a:p>
        </p:txBody>
      </p:sp>
      <p:sp>
        <p:nvSpPr>
          <p:cNvPr id="25" name="正方形/長方形 24"/>
          <p:cNvSpPr/>
          <p:nvPr/>
        </p:nvSpPr>
        <p:spPr bwMode="auto">
          <a:xfrm>
            <a:off x="4922124" y="5646106"/>
            <a:ext cx="1676144" cy="40139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latin typeface="Arial" charset="0"/>
                <a:ea typeface="ＭＳ Ｐゴシック" pitchFamily="50" charset="-128"/>
              </a:rPr>
              <a:t>L2</a:t>
            </a:r>
            <a:r>
              <a:rPr kumimoji="0" lang="ja-JP" altLang="en-US" sz="1800" b="0" i="0" u="none" strike="noStrike" cap="none" normalizeH="0" baseline="0" dirty="0" smtClean="0">
                <a:ln>
                  <a:noFill/>
                </a:ln>
                <a:solidFill>
                  <a:schemeClr val="tx1"/>
                </a:solidFill>
                <a:effectLst/>
                <a:latin typeface="Arial" charset="0"/>
                <a:ea typeface="ＭＳ Ｐゴシック" pitchFamily="50" charset="-128"/>
              </a:rPr>
              <a:t>キャッシュ</a:t>
            </a:r>
          </a:p>
        </p:txBody>
      </p:sp>
      <p:sp>
        <p:nvSpPr>
          <p:cNvPr id="18" name="円/楕円 17"/>
          <p:cNvSpPr/>
          <p:nvPr/>
        </p:nvSpPr>
        <p:spPr>
          <a:xfrm>
            <a:off x="2268244" y="5090199"/>
            <a:ext cx="683942" cy="639337"/>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0</a:t>
            </a:r>
            <a:endParaRPr kumimoji="1" lang="en-US" altLang="ja-JP" sz="20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19" name="円/楕円 18"/>
          <p:cNvSpPr/>
          <p:nvPr/>
        </p:nvSpPr>
        <p:spPr>
          <a:xfrm>
            <a:off x="3005117" y="5090199"/>
            <a:ext cx="683942" cy="639337"/>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400" kern="0" dirty="0">
                <a:solidFill>
                  <a:schemeClr val="bg1"/>
                </a:solidFill>
                <a:latin typeface="Calibri" panose="020F0502020204030204"/>
              </a:rPr>
              <a:t>1</a:t>
            </a:r>
            <a:endParaRPr kumimoji="1" lang="en-US" altLang="ja-JP" sz="20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20" name="円/楕円 19"/>
          <p:cNvSpPr/>
          <p:nvPr/>
        </p:nvSpPr>
        <p:spPr>
          <a:xfrm>
            <a:off x="5059626" y="5090199"/>
            <a:ext cx="683942" cy="639337"/>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400" kern="0" dirty="0">
                <a:solidFill>
                  <a:schemeClr val="bg1"/>
                </a:solidFill>
                <a:latin typeface="Calibri" panose="020F0502020204030204"/>
              </a:rPr>
              <a:t>2</a:t>
            </a:r>
            <a:endParaRPr kumimoji="1" lang="en-US" altLang="ja-JP" sz="20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21" name="円/楕円 20"/>
          <p:cNvSpPr/>
          <p:nvPr/>
        </p:nvSpPr>
        <p:spPr>
          <a:xfrm>
            <a:off x="5796499" y="5090199"/>
            <a:ext cx="683942" cy="639337"/>
          </a:xfrm>
          <a:prstGeom prst="ellipse">
            <a:avLst/>
          </a:prstGeom>
          <a:solidFill>
            <a:srgbClr val="5B9BD5"/>
          </a:solidFill>
          <a:ln w="12700" cap="flat" cmpd="sng" algn="ctr">
            <a:solidFill>
              <a:srgbClr val="5B9BD5">
                <a:shade val="50000"/>
              </a:srgbClr>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CPU</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コア</a:t>
            </a:r>
            <a:r>
              <a:rPr kumimoji="1" lang="en-US" altLang="ja-JP" sz="1400" kern="0" dirty="0">
                <a:solidFill>
                  <a:schemeClr val="bg1"/>
                </a:solidFill>
                <a:latin typeface="Calibri" panose="020F0502020204030204"/>
              </a:rPr>
              <a:t>3</a:t>
            </a:r>
            <a:endParaRPr kumimoji="1" lang="en-US" altLang="ja-JP" sz="2000" b="0" i="0" u="none" strike="noStrike" kern="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fld id="{88151203-A72C-487C-B594-566CAEA203A0}" type="slidenum">
              <a:rPr lang="ja-JP" altLang="en-US" smtClean="0"/>
              <a:pPr/>
              <a:t>9</a:t>
            </a:fld>
            <a:endParaRPr lang="en-US" altLang="ja-JP" dirty="0"/>
          </a:p>
        </p:txBody>
      </p:sp>
    </p:spTree>
    <p:extLst>
      <p:ext uri="{BB962C8B-B14F-4D97-AF65-F5344CB8AC3E}">
        <p14:creationId xmlns:p14="http://schemas.microsoft.com/office/powerpoint/2010/main" val="241527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_level">
  <a:themeElements>
    <a:clrScheme name="presentation_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ユーザー定義 2">
      <a:majorFont>
        <a:latin typeface="ＭＳ ゴシック"/>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resentation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presentation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presentation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presentation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resentation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presentation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presentation_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0B8DF65-62A4-40F5-B2E4-E7DEA5014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プレゼンテーション (5 スライド)</Template>
  <TotalTime>3515</TotalTime>
  <Words>2035</Words>
  <Application>Microsoft Macintosh PowerPoint</Application>
  <PresentationFormat>画面に合わせる (4:3)</PresentationFormat>
  <Paragraphs>498</Paragraphs>
  <Slides>17</Slides>
  <Notes>15</Notes>
  <HiddenSlides>0</HiddenSlides>
  <MMClips>0</MMClips>
  <ScaleCrop>false</ScaleCrop>
  <HeadingPairs>
    <vt:vector size="4" baseType="variant">
      <vt:variant>
        <vt:lpstr>テーマ</vt:lpstr>
      </vt:variant>
      <vt:variant>
        <vt:i4>1</vt:i4>
      </vt:variant>
      <vt:variant>
        <vt:lpstr>スライド タイトル</vt:lpstr>
      </vt:variant>
      <vt:variant>
        <vt:i4>17</vt:i4>
      </vt:variant>
    </vt:vector>
  </HeadingPairs>
  <TitlesOfParts>
    <vt:vector size="18" baseType="lpstr">
      <vt:lpstr>presentation_level</vt:lpstr>
      <vt:lpstr>仮想マシンの並列処理性能に対するCPU割り当ての影響の評価</vt:lpstr>
      <vt:lpstr>VMでの並列アプリケーション実行</vt:lpstr>
      <vt:lpstr>VMへのCPU割り当て</vt:lpstr>
      <vt:lpstr>CPU仮想化の影響</vt:lpstr>
      <vt:lpstr>研究の目的</vt:lpstr>
      <vt:lpstr>実験環境</vt:lpstr>
      <vt:lpstr>実環境との性能比較</vt:lpstr>
      <vt:lpstr>CPU割り当ての影響</vt:lpstr>
      <vt:lpstr>CPUコアの競合の調査</vt:lpstr>
      <vt:lpstr>競合モジュール数の測定</vt:lpstr>
      <vt:lpstr>8-8の場合のCPU使用状況</vt:lpstr>
      <vt:lpstr>0-16の場合のCPU使用状況</vt:lpstr>
      <vt:lpstr>原因となるスケジューラの特定</vt:lpstr>
      <vt:lpstr>Xenのスケジューラの問題の分析</vt:lpstr>
      <vt:lpstr>モジュールを考慮したCPU割り当て</vt:lpstr>
      <vt:lpstr>関連研究</vt:lpstr>
      <vt:lpstr>まとめ</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仮想マシンの並列処理性能に対するCPU割り当ての影響の評価</dc:title>
  <dc:subject/>
  <dc:creator>中田理公</dc:creator>
  <cp:keywords/>
  <dc:description/>
  <cp:lastModifiedBy>Kourai Kenichi</cp:lastModifiedBy>
  <cp:revision>130</cp:revision>
  <dcterms:created xsi:type="dcterms:W3CDTF">2015-02-13T07:35:51Z</dcterms:created>
  <dcterms:modified xsi:type="dcterms:W3CDTF">2015-03-30T02:02:28Z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TC060874521041</vt:lpwstr>
  </property>
</Properties>
</file>