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09" r:id="rId2"/>
    <p:sldId id="276" r:id="rId3"/>
    <p:sldId id="279" r:id="rId4"/>
    <p:sldId id="280" r:id="rId5"/>
    <p:sldId id="313" r:id="rId6"/>
    <p:sldId id="282" r:id="rId7"/>
    <p:sldId id="285" r:id="rId8"/>
    <p:sldId id="289" r:id="rId9"/>
    <p:sldId id="291" r:id="rId10"/>
    <p:sldId id="314" r:id="rId11"/>
    <p:sldId id="297" r:id="rId12"/>
    <p:sldId id="300" r:id="rId13"/>
    <p:sldId id="312" r:id="rId14"/>
    <p:sldId id="303" r:id="rId15"/>
    <p:sldId id="304"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58" autoAdjust="0"/>
    <p:restoredTop sz="80000" autoAdjust="0"/>
  </p:normalViewPr>
  <p:slideViewPr>
    <p:cSldViewPr>
      <p:cViewPr varScale="1">
        <p:scale>
          <a:sx n="82" d="100"/>
          <a:sy n="82" d="100"/>
        </p:scale>
        <p:origin x="-1440" y="-120"/>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oruko0922\Dropbox\labo\experiment\0124\system_benchmar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4922011408883"/>
          <c:y val="0.0703715503975813"/>
          <c:w val="0.479090388373503"/>
          <c:h val="0.86111861512211"/>
        </c:manualLayout>
      </c:layout>
      <c:barChart>
        <c:barDir val="col"/>
        <c:grouping val="stacked"/>
        <c:varyColors val="0"/>
        <c:ser>
          <c:idx val="0"/>
          <c:order val="0"/>
          <c:tx>
            <c:strRef>
              <c:f>Sheet1!$B$1</c:f>
              <c:strCache>
                <c:ptCount val="1"/>
                <c:pt idx="0">
                  <c:v>メモリ読み出し</c:v>
                </c:pt>
              </c:strCache>
            </c:strRef>
          </c:tx>
          <c:invertIfNegative val="0"/>
          <c:cat>
            <c:strRef>
              <c:f>Sheet1!$A$1</c:f>
              <c:strCache>
                <c:ptCount val="1"/>
                <c:pt idx="0">
                  <c:v>監視の実行時間</c:v>
                </c:pt>
              </c:strCache>
            </c:strRef>
          </c:cat>
          <c:val>
            <c:numRef>
              <c:f>Sheet1!$B$2</c:f>
              <c:numCache>
                <c:formatCode>0.0000</c:formatCode>
                <c:ptCount val="1"/>
                <c:pt idx="0">
                  <c:v>7864.973437399998</c:v>
                </c:pt>
              </c:numCache>
            </c:numRef>
          </c:val>
        </c:ser>
        <c:ser>
          <c:idx val="1"/>
          <c:order val="1"/>
          <c:tx>
            <c:strRef>
              <c:f>Sheet1!$C$1</c:f>
              <c:strCache>
                <c:ptCount val="1"/>
                <c:pt idx="0">
                  <c:v>ハッシュ値計算</c:v>
                </c:pt>
              </c:strCache>
            </c:strRef>
          </c:tx>
          <c:invertIfNegative val="0"/>
          <c:val>
            <c:numRef>
              <c:f>Sheet1!$C$2</c:f>
              <c:numCache>
                <c:formatCode>0.0000_ </c:formatCode>
                <c:ptCount val="1"/>
                <c:pt idx="0">
                  <c:v>55.28256839999905</c:v>
                </c:pt>
              </c:numCache>
            </c:numRef>
          </c:val>
        </c:ser>
        <c:ser>
          <c:idx val="2"/>
          <c:order val="2"/>
          <c:tx>
            <c:strRef>
              <c:f>Sheet1!$D$1</c:f>
              <c:strCache>
                <c:ptCount val="1"/>
                <c:pt idx="0">
                  <c:v>暗号化</c:v>
                </c:pt>
              </c:strCache>
            </c:strRef>
          </c:tx>
          <c:invertIfNegative val="0"/>
          <c:val>
            <c:numRef>
              <c:f>Sheet1!$D$2</c:f>
              <c:numCache>
                <c:formatCode>General</c:formatCode>
                <c:ptCount val="1"/>
                <c:pt idx="0">
                  <c:v>0.9339456</c:v>
                </c:pt>
              </c:numCache>
            </c:numRef>
          </c:val>
        </c:ser>
        <c:ser>
          <c:idx val="3"/>
          <c:order val="3"/>
          <c:tx>
            <c:strRef>
              <c:f>Sheet1!$F$1</c:f>
              <c:strCache>
                <c:ptCount val="1"/>
                <c:pt idx="0">
                  <c:v>その他</c:v>
                </c:pt>
              </c:strCache>
            </c:strRef>
          </c:tx>
          <c:invertIfNegative val="0"/>
          <c:val>
            <c:numRef>
              <c:f>Sheet1!$F$2</c:f>
              <c:numCache>
                <c:formatCode>General</c:formatCode>
                <c:ptCount val="1"/>
                <c:pt idx="0">
                  <c:v>100.0324485999981</c:v>
                </c:pt>
              </c:numCache>
            </c:numRef>
          </c:val>
        </c:ser>
        <c:dLbls>
          <c:showLegendKey val="0"/>
          <c:showVal val="0"/>
          <c:showCatName val="0"/>
          <c:showSerName val="0"/>
          <c:showPercent val="0"/>
          <c:showBubbleSize val="0"/>
        </c:dLbls>
        <c:gapWidth val="150"/>
        <c:overlap val="100"/>
        <c:axId val="2121856632"/>
        <c:axId val="2140989528"/>
      </c:barChart>
      <c:catAx>
        <c:axId val="2121856632"/>
        <c:scaling>
          <c:orientation val="minMax"/>
        </c:scaling>
        <c:delete val="1"/>
        <c:axPos val="b"/>
        <c:numFmt formatCode="General" sourceLinked="0"/>
        <c:majorTickMark val="none"/>
        <c:minorTickMark val="none"/>
        <c:tickLblPos val="nextTo"/>
        <c:crossAx val="2140989528"/>
        <c:crosses val="autoZero"/>
        <c:auto val="1"/>
        <c:lblAlgn val="ctr"/>
        <c:lblOffset val="100"/>
        <c:noMultiLvlLbl val="0"/>
      </c:catAx>
      <c:valAx>
        <c:axId val="2140989528"/>
        <c:scaling>
          <c:orientation val="minMax"/>
          <c:min val="0.0"/>
        </c:scaling>
        <c:delete val="0"/>
        <c:axPos val="l"/>
        <c:majorGridlines/>
        <c:title>
          <c:tx>
            <c:rich>
              <a:bodyPr rot="-5400000" vert="horz"/>
              <a:lstStyle/>
              <a:p>
                <a:pPr>
                  <a:defRPr sz="1600">
                    <a:latin typeface="+mn-ea"/>
                    <a:ea typeface="+mn-ea"/>
                  </a:defRPr>
                </a:pPr>
                <a:r>
                  <a:rPr lang="ja-JP" altLang="en-US" sz="1600">
                    <a:latin typeface="+mn-ea"/>
                    <a:ea typeface="+mn-ea"/>
                  </a:rPr>
                  <a:t>実行時間（</a:t>
                </a:r>
                <a:r>
                  <a:rPr lang="en-US" altLang="ja-JP" sz="1600">
                    <a:latin typeface="+mn-ea"/>
                    <a:ea typeface="+mn-ea"/>
                  </a:rPr>
                  <a:t>ms</a:t>
                </a:r>
                <a:r>
                  <a:rPr lang="ja-JP" altLang="en-US" sz="1600">
                    <a:latin typeface="+mn-ea"/>
                    <a:ea typeface="+mn-ea"/>
                  </a:rPr>
                  <a:t>）</a:t>
                </a:r>
              </a:p>
            </c:rich>
          </c:tx>
          <c:layout>
            <c:manualLayout>
              <c:xMode val="edge"/>
              <c:yMode val="edge"/>
              <c:x val="0.0161873303514973"/>
              <c:y val="0.289806937505508"/>
            </c:manualLayout>
          </c:layout>
          <c:overlay val="0"/>
        </c:title>
        <c:numFmt formatCode="General" sourceLinked="0"/>
        <c:majorTickMark val="none"/>
        <c:minorTickMark val="none"/>
        <c:tickLblPos val="nextTo"/>
        <c:txPr>
          <a:bodyPr/>
          <a:lstStyle/>
          <a:p>
            <a:pPr>
              <a:defRPr sz="1600">
                <a:latin typeface="+mn-ea"/>
                <a:ea typeface="+mn-ea"/>
              </a:defRPr>
            </a:pPr>
            <a:endParaRPr lang="ja-JP"/>
          </a:p>
        </c:txPr>
        <c:crossAx val="2121856632"/>
        <c:crosses val="autoZero"/>
        <c:crossBetween val="between"/>
      </c:valAx>
    </c:plotArea>
    <c:legend>
      <c:legendPos val="r"/>
      <c:layout>
        <c:manualLayout>
          <c:xMode val="edge"/>
          <c:yMode val="edge"/>
          <c:x val="0.690214290318908"/>
          <c:y val="0.339385969074751"/>
          <c:w val="0.279070843980299"/>
          <c:h val="0.416809249103493"/>
        </c:manualLayout>
      </c:layout>
      <c:overlay val="0"/>
      <c:txPr>
        <a:bodyPr/>
        <a:lstStyle/>
        <a:p>
          <a:pPr>
            <a:defRPr sz="1600">
              <a:latin typeface="+mn-ea"/>
              <a:ea typeface="+mn-ea"/>
            </a:defRPr>
          </a:pPr>
          <a:endParaRPr lang="ja-JP"/>
        </a:p>
      </c:txPr>
    </c:legend>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B57F63-8B29-46BD-9AD7-9C23BFB2F986}" type="datetimeFigureOut">
              <a:rPr kumimoji="1" lang="ja-JP" altLang="en-US" smtClean="0"/>
              <a:t>16/02/22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07A712-0832-4C62-BA1F-71E882021627}" type="slidenum">
              <a:rPr kumimoji="1" lang="ja-JP" altLang="en-US" smtClean="0"/>
              <a:t>‹#›</a:t>
            </a:fld>
            <a:endParaRPr kumimoji="1" lang="ja-JP" altLang="en-US"/>
          </a:p>
        </p:txBody>
      </p:sp>
    </p:spTree>
    <p:extLst>
      <p:ext uri="{BB962C8B-B14F-4D97-AF65-F5344CB8AC3E}">
        <p14:creationId xmlns:p14="http://schemas.microsoft.com/office/powerpoint/2010/main" val="38384203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a:t>
            </a:fld>
            <a:endParaRPr kumimoji="1" lang="ja-JP" altLang="en-US"/>
          </a:p>
        </p:txBody>
      </p:sp>
    </p:spTree>
    <p:extLst>
      <p:ext uri="{BB962C8B-B14F-4D97-AF65-F5344CB8AC3E}">
        <p14:creationId xmlns:p14="http://schemas.microsoft.com/office/powerpoint/2010/main" val="1759482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先ほど説明した</a:t>
            </a:r>
            <a:r>
              <a:rPr kumimoji="1" lang="en-US" altLang="ja-JP" dirty="0" err="1" smtClean="0"/>
              <a:t>GPU</a:t>
            </a:r>
            <a:r>
              <a:rPr kumimoji="1" lang="ja-JP" altLang="en-US" dirty="0" smtClean="0"/>
              <a:t>と外部の監視ホストとの通信の仕様なのですが、</a:t>
            </a:r>
            <a:r>
              <a:rPr kumimoji="1" lang="en-US" altLang="ja-JP" dirty="0" err="1" smtClean="0"/>
              <a:t>GPU</a:t>
            </a:r>
            <a:r>
              <a:rPr kumimoji="1" lang="ja-JP" altLang="en-US" dirty="0" smtClean="0"/>
              <a:t>自体は外部のマシンと通信するインターフェースを持っていないため直接通信することが出来ません。</a:t>
            </a:r>
            <a:endParaRPr kumimoji="1" lang="en-US" altLang="ja-JP" dirty="0" smtClean="0"/>
          </a:p>
          <a:p>
            <a:r>
              <a:rPr kumimoji="1" lang="ja-JP" altLang="en-US" dirty="0" err="1" smtClean="0"/>
              <a:t>なので</a:t>
            </a:r>
            <a:r>
              <a:rPr kumimoji="1" lang="ja-JP" altLang="en-US" dirty="0" smtClean="0"/>
              <a:t>本システムでは、</a:t>
            </a:r>
            <a:r>
              <a:rPr kumimoji="1" lang="en-US" altLang="ja-JP" dirty="0" err="1" smtClean="0"/>
              <a:t>GPU</a:t>
            </a:r>
            <a:r>
              <a:rPr kumimoji="1" lang="ja-JP" altLang="en-US" dirty="0" smtClean="0"/>
              <a:t>と外部の監視ホストとの通信は</a:t>
            </a:r>
            <a:r>
              <a:rPr kumimoji="1" lang="en-US" altLang="ja-JP" dirty="0" smtClean="0"/>
              <a:t>OS</a:t>
            </a:r>
            <a:r>
              <a:rPr kumimoji="1" lang="ja-JP" altLang="en-US" dirty="0" smtClean="0"/>
              <a:t>上で動作するプロキシプロセスを経由して行って</a:t>
            </a:r>
            <a:r>
              <a:rPr kumimoji="1" lang="ja-JP" altLang="en-US" dirty="0" smtClean="0"/>
              <a:t>います</a:t>
            </a:r>
            <a:r>
              <a:rPr kumimoji="1" lang="ja-JP" altLang="en-US" dirty="0" smtClean="0"/>
              <a:t>。</a:t>
            </a:r>
            <a:endParaRPr kumimoji="1" lang="en-US" altLang="ja-JP" dirty="0" smtClean="0"/>
          </a:p>
          <a:p>
            <a:r>
              <a:rPr kumimoji="1" lang="ja-JP" altLang="en-US" dirty="0" smtClean="0"/>
              <a:t>しかし、</a:t>
            </a:r>
            <a:r>
              <a:rPr kumimoji="1" lang="en-US" altLang="ja-JP" dirty="0" smtClean="0"/>
              <a:t>OS</a:t>
            </a:r>
            <a:r>
              <a:rPr kumimoji="1" lang="ja-JP" altLang="en-US" dirty="0" smtClean="0"/>
              <a:t>が改ざんされると</a:t>
            </a:r>
            <a:r>
              <a:rPr kumimoji="1" lang="en-US" altLang="ja-JP" dirty="0" smtClean="0"/>
              <a:t>OS</a:t>
            </a:r>
            <a:r>
              <a:rPr kumimoji="1" lang="ja-JP" altLang="en-US" dirty="0" smtClean="0"/>
              <a:t>プロセスの動作は保証できないことから、</a:t>
            </a:r>
            <a:r>
              <a:rPr kumimoji="1" lang="en-US" altLang="ja-JP" dirty="0" smtClean="0"/>
              <a:t>OS</a:t>
            </a:r>
            <a:r>
              <a:rPr kumimoji="1" lang="ja-JP" altLang="en-US" dirty="0" smtClean="0"/>
              <a:t>が攻撃を受けるとプロキシプロセスも正しく動作を行えない可能性があります。</a:t>
            </a:r>
            <a:endParaRPr kumimoji="1" lang="en-US" altLang="ja-JP" dirty="0" smtClean="0"/>
          </a:p>
          <a:p>
            <a:endParaRPr kumimoji="1" lang="en-US" altLang="ja-JP" dirty="0" smtClean="0"/>
          </a:p>
          <a:p>
            <a:r>
              <a:rPr kumimoji="1" lang="ja-JP" altLang="en-US" dirty="0" smtClean="0"/>
              <a:t>そこで、本システムでは</a:t>
            </a:r>
            <a:r>
              <a:rPr kumimoji="1" lang="en-US" altLang="ja-JP" dirty="0" err="1" smtClean="0"/>
              <a:t>GPU</a:t>
            </a:r>
            <a:r>
              <a:rPr kumimoji="1" lang="ja-JP" altLang="en-US" dirty="0" err="1" smtClean="0"/>
              <a:t>と監</a:t>
            </a:r>
            <a:r>
              <a:rPr kumimoji="1" lang="ja-JP" altLang="en-US" dirty="0" smtClean="0"/>
              <a:t>視ホストの間の通信を暗号化しました。</a:t>
            </a:r>
            <a:endParaRPr kumimoji="1" lang="en-US" altLang="ja-JP" dirty="0" smtClean="0"/>
          </a:p>
          <a:p>
            <a:r>
              <a:rPr kumimoji="1" lang="ja-JP" altLang="en-US" dirty="0" smtClean="0"/>
              <a:t>監視ホストから送信するコマンドを暗号化して</a:t>
            </a:r>
            <a:r>
              <a:rPr kumimoji="1" lang="en-US" altLang="ja-JP" dirty="0" err="1" smtClean="0"/>
              <a:t>GPU</a:t>
            </a:r>
            <a:r>
              <a:rPr kumimoji="1" lang="ja-JP" altLang="en-US" dirty="0" smtClean="0"/>
              <a:t>上で復号化、逆に</a:t>
            </a:r>
            <a:r>
              <a:rPr kumimoji="1" lang="en-US" altLang="ja-JP" dirty="0" err="1" smtClean="0"/>
              <a:t>GPU</a:t>
            </a:r>
            <a:r>
              <a:rPr kumimoji="1" lang="ja-JP" altLang="en-US" dirty="0" smtClean="0"/>
              <a:t>上で監視結果を暗号化して監視ホストで復号化といった双方での暗号通信を実装しました。</a:t>
            </a:r>
            <a:endParaRPr kumimoji="1" lang="en-US" altLang="ja-JP" dirty="0" smtClean="0"/>
          </a:p>
          <a:p>
            <a:r>
              <a:rPr kumimoji="1" lang="ja-JP" altLang="en-US" dirty="0" smtClean="0"/>
              <a:t>暗号化には</a:t>
            </a:r>
            <a:r>
              <a:rPr kumimoji="1" lang="en-US" altLang="ja-JP" dirty="0" err="1" smtClean="0"/>
              <a:t>wolfSSL</a:t>
            </a:r>
            <a:r>
              <a:rPr kumimoji="1" lang="ja-JP" altLang="en-US" dirty="0" smtClean="0"/>
              <a:t>という組込みデバイス向けの暗号化ライブラリを</a:t>
            </a:r>
            <a:r>
              <a:rPr kumimoji="1" lang="en-US" altLang="ja-JP" dirty="0" err="1" smtClean="0"/>
              <a:t>GPU</a:t>
            </a:r>
            <a:r>
              <a:rPr kumimoji="1" lang="ja-JP" altLang="en-US" dirty="0" smtClean="0"/>
              <a:t>用に移植しました。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10</a:t>
            </a:fld>
            <a:endParaRPr kumimoji="1" lang="ja-JP" altLang="en-US"/>
          </a:p>
        </p:txBody>
      </p:sp>
    </p:spTree>
    <p:extLst>
      <p:ext uri="{BB962C8B-B14F-4D97-AF65-F5344CB8AC3E}">
        <p14:creationId xmlns:p14="http://schemas.microsoft.com/office/powerpoint/2010/main" val="2632684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本システムを用いてシステムの整合性が検査できるか実験、また１回の</a:t>
            </a:r>
            <a:r>
              <a:rPr kumimoji="1" lang="en-US" altLang="ja-JP" dirty="0" smtClean="0"/>
              <a:t>OS</a:t>
            </a:r>
            <a:r>
              <a:rPr kumimoji="1" lang="ja-JP" altLang="en-US" dirty="0" smtClean="0"/>
              <a:t>監視にかかる時間の測定を行いました。</a:t>
            </a:r>
            <a:endParaRPr kumimoji="1" lang="en-US" altLang="ja-JP" dirty="0" smtClean="0"/>
          </a:p>
          <a:p>
            <a:endParaRPr kumimoji="1" lang="en-US" altLang="ja-JP" dirty="0" smtClean="0"/>
          </a:p>
          <a:p>
            <a:r>
              <a:rPr kumimoji="1" lang="ja-JP" altLang="en-US" dirty="0" smtClean="0"/>
              <a:t>（実験環境は読まなくてもいい。）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11</a:t>
            </a:fld>
            <a:endParaRPr kumimoji="1" lang="ja-JP" altLang="en-US"/>
          </a:p>
        </p:txBody>
      </p:sp>
    </p:spTree>
    <p:extLst>
      <p:ext uri="{BB962C8B-B14F-4D97-AF65-F5344CB8AC3E}">
        <p14:creationId xmlns:p14="http://schemas.microsoft.com/office/powerpoint/2010/main" val="3306785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OS</a:t>
            </a:r>
            <a:r>
              <a:rPr kumimoji="1" lang="ja-JP" altLang="en-US" dirty="0" smtClean="0"/>
              <a:t>の整合性を検査するために、</a:t>
            </a:r>
            <a:r>
              <a:rPr kumimoji="1" lang="en-US" altLang="ja-JP" dirty="0" smtClean="0"/>
              <a:t>GPU</a:t>
            </a:r>
            <a:r>
              <a:rPr kumimoji="1" lang="ja-JP" altLang="en-US" dirty="0" smtClean="0"/>
              <a:t>上で</a:t>
            </a:r>
            <a:r>
              <a:rPr kumimoji="1" lang="en-US" altLang="ja-JP" dirty="0" smtClean="0"/>
              <a:t>OS</a:t>
            </a:r>
            <a:r>
              <a:rPr kumimoji="1" lang="ja-JP" altLang="en-US" dirty="0" smtClean="0"/>
              <a:t>のコード領域のハッシュ値を計算しハッシュ値を</a:t>
            </a:r>
            <a:r>
              <a:rPr kumimoji="1" lang="en-US" altLang="ja-JP" dirty="0" smtClean="0"/>
              <a:t>GPU</a:t>
            </a:r>
            <a:r>
              <a:rPr kumimoji="1" lang="ja-JP" altLang="en-US" dirty="0" smtClean="0"/>
              <a:t>で暗号化して外部の監視ホストに送信、ハッシュ値を受信した外部のホスト</a:t>
            </a:r>
            <a:r>
              <a:rPr kumimoji="1" lang="ja-JP" altLang="en-US" dirty="0" smtClean="0"/>
              <a:t>で</a:t>
            </a:r>
            <a:r>
              <a:rPr kumimoji="1" lang="ja-JP" altLang="en-US" dirty="0" smtClean="0"/>
              <a:t>復号化</a:t>
            </a:r>
            <a:r>
              <a:rPr kumimoji="1" lang="ja-JP" altLang="en-US" dirty="0" smtClean="0"/>
              <a:t>して</a:t>
            </a:r>
            <a:r>
              <a:rPr kumimoji="1" lang="ja-JP" altLang="en-US" dirty="0" smtClean="0"/>
              <a:t>あらかじめ計算しておいた値と比較するというシステムを実装し実験を行いました。</a:t>
            </a:r>
            <a:endParaRPr kumimoji="1" lang="en-US" altLang="ja-JP" dirty="0" smtClean="0"/>
          </a:p>
          <a:p>
            <a:r>
              <a:rPr kumimoji="1" lang="ja-JP" altLang="en-US" dirty="0" smtClean="0"/>
              <a:t>カーネルのコード領域をが変更されることによってハッシュ値が変化し、ハッシュ値が変化することによて</a:t>
            </a:r>
            <a:r>
              <a:rPr kumimoji="1" lang="en-US" altLang="ja-JP" dirty="0" smtClean="0"/>
              <a:t>OS</a:t>
            </a:r>
            <a:r>
              <a:rPr kumimoji="1" lang="ja-JP" altLang="en-US" dirty="0" smtClean="0"/>
              <a:t>の改ざんを検知することができます。</a:t>
            </a:r>
            <a:endParaRPr kumimoji="1" lang="en-US" altLang="ja-JP" dirty="0" smtClean="0"/>
          </a:p>
          <a:p>
            <a:endParaRPr kumimoji="1" lang="en-US" altLang="ja-JP" dirty="0" smtClean="0"/>
          </a:p>
          <a:p>
            <a:r>
              <a:rPr kumimoji="1" lang="ja-JP" altLang="en-US" dirty="0" smtClean="0"/>
              <a:t>外部</a:t>
            </a:r>
            <a:r>
              <a:rPr kumimoji="1" lang="ja-JP" altLang="en-US" dirty="0" smtClean="0"/>
              <a:t>からの</a:t>
            </a:r>
            <a:r>
              <a:rPr kumimoji="1" lang="en-US" altLang="ja-JP" dirty="0" smtClean="0"/>
              <a:t>OS</a:t>
            </a:r>
            <a:r>
              <a:rPr kumimoji="1" lang="ja-JP" altLang="en-US" dirty="0" smtClean="0"/>
              <a:t>を改ざんする攻撃</a:t>
            </a:r>
            <a:r>
              <a:rPr kumimoji="1" lang="ja-JP" altLang="en-US" dirty="0" smtClean="0"/>
              <a:t>を</a:t>
            </a:r>
            <a:r>
              <a:rPr kumimoji="1" lang="ja-JP" altLang="en-US" dirty="0" smtClean="0"/>
              <a:t>模擬するため</a:t>
            </a:r>
            <a:r>
              <a:rPr kumimoji="1" lang="ja-JP" altLang="en-US" dirty="0" smtClean="0"/>
              <a:t>、</a:t>
            </a:r>
            <a:r>
              <a:rPr kumimoji="1" lang="ja-JP" altLang="en-US" dirty="0" smtClean="0"/>
              <a:t>本</a:t>
            </a:r>
            <a:r>
              <a:rPr kumimoji="1" lang="ja-JP" altLang="en-US" dirty="0" smtClean="0"/>
              <a:t>監視</a:t>
            </a:r>
            <a:r>
              <a:rPr kumimoji="1" lang="ja-JP" altLang="en-US" dirty="0" smtClean="0"/>
              <a:t>システムを動作させている時にコンフィグを変更した</a:t>
            </a:r>
            <a:r>
              <a:rPr kumimoji="1" lang="en-US" altLang="ja-JP" dirty="0" smtClean="0"/>
              <a:t>OS</a:t>
            </a:r>
            <a:r>
              <a:rPr kumimoji="1" lang="ja-JP" altLang="en-US" dirty="0" smtClean="0"/>
              <a:t>カーネルをインストールして再起動して</a:t>
            </a:r>
            <a:r>
              <a:rPr kumimoji="1" lang="ja-JP" altLang="en-US" dirty="0" smtClean="0"/>
              <a:t>、カーネル</a:t>
            </a:r>
            <a:r>
              <a:rPr kumimoji="1" lang="ja-JP" altLang="en-US" dirty="0" smtClean="0"/>
              <a:t>のインストール前後のハッシュ値をそれぞれ比較しました。</a:t>
            </a:r>
            <a:endParaRPr kumimoji="1" lang="en-US" altLang="ja-JP" dirty="0" smtClean="0"/>
          </a:p>
          <a:p>
            <a:r>
              <a:rPr kumimoji="1" lang="ja-JP" altLang="en-US" dirty="0" smtClean="0"/>
              <a:t>結果として、表に示すよう</a:t>
            </a:r>
            <a:r>
              <a:rPr kumimoji="1" lang="ja-JP" altLang="en-US" dirty="0" smtClean="0"/>
              <a:t>に</a:t>
            </a:r>
            <a:r>
              <a:rPr kumimoji="1" lang="en-US" altLang="ja-JP" dirty="0" smtClean="0"/>
              <a:t>OS</a:t>
            </a:r>
            <a:r>
              <a:rPr kumimoji="1" lang="ja-JP" altLang="en-US" dirty="0" smtClean="0"/>
              <a:t>カーネルの変更前後</a:t>
            </a:r>
            <a:r>
              <a:rPr kumimoji="1" lang="ja-JP" altLang="en-US" dirty="0" smtClean="0"/>
              <a:t>で</a:t>
            </a:r>
            <a:r>
              <a:rPr kumimoji="1" lang="en-US" altLang="ja-JP" dirty="0" smtClean="0"/>
              <a:t>OS</a:t>
            </a:r>
            <a:r>
              <a:rPr kumimoji="1" lang="ja-JP" altLang="en-US" dirty="0" smtClean="0"/>
              <a:t>カーネルのハッシュ値が変わったことから、</a:t>
            </a:r>
            <a:r>
              <a:rPr kumimoji="1" lang="en-US" altLang="ja-JP" dirty="0" smtClean="0"/>
              <a:t>OS</a:t>
            </a:r>
            <a:r>
              <a:rPr kumimoji="1" lang="ja-JP" altLang="en-US" dirty="0" smtClean="0"/>
              <a:t>の整合性がチェックできることを確認しました。</a:t>
            </a:r>
            <a:endParaRPr kumimoji="1" lang="en-US" altLang="ja-JP" dirty="0" smtClean="0"/>
          </a:p>
          <a:p>
            <a:endParaRPr kumimoji="1" lang="en-US" altLang="ja-JP" dirty="0" smtClean="0"/>
          </a:p>
          <a:p>
            <a:r>
              <a:rPr kumimoji="1" lang="ja-JP" altLang="en-US" dirty="0" smtClean="0"/>
              <a:t>全体</a:t>
            </a:r>
            <a:r>
              <a:rPr kumimoji="1" lang="ja-JP" altLang="en-US" dirty="0" smtClean="0"/>
              <a:t>として、どうやった動作を行うか</a:t>
            </a:r>
            <a:r>
              <a:rPr kumimoji="1" lang="ja-JP" altLang="en-US" dirty="0" smtClean="0"/>
              <a:t>。</a:t>
            </a:r>
            <a:endParaRPr kumimoji="1" lang="en-US" altLang="ja-JP" dirty="0" smtClean="0"/>
          </a:p>
          <a:p>
            <a:r>
              <a:rPr kumimoji="1" lang="ja-JP" altLang="en-US" dirty="0" smtClean="0"/>
              <a:t>改ざんを模擬して、意図的に</a:t>
            </a:r>
            <a:endParaRPr kumimoji="1" lang="en-US" altLang="ja-JP" dirty="0" smtClean="0"/>
          </a:p>
          <a:p>
            <a:endParaRPr kumimoji="1" lang="en-US" altLang="ja-JP" dirty="0" smtClean="0"/>
          </a:p>
          <a:p>
            <a:r>
              <a:rPr kumimoji="1" lang="ja-JP" altLang="en-US" dirty="0" smtClean="0"/>
              <a:t>コード領域を改ざんするとハッシュ値が変更します。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12</a:t>
            </a:fld>
            <a:endParaRPr kumimoji="1" lang="ja-JP" altLang="en-US"/>
          </a:p>
        </p:txBody>
      </p:sp>
    </p:spTree>
    <p:extLst>
      <p:ext uri="{BB962C8B-B14F-4D97-AF65-F5344CB8AC3E}">
        <p14:creationId xmlns:p14="http://schemas.microsoft.com/office/powerpoint/2010/main" val="4057043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監視ホストでコマンドを暗号化し</a:t>
            </a:r>
            <a:r>
              <a:rPr kumimoji="1" lang="en-US" altLang="ja-JP" dirty="0" smtClean="0"/>
              <a:t>GPU</a:t>
            </a:r>
            <a:r>
              <a:rPr kumimoji="1" lang="ja-JP" altLang="en-US" dirty="0" smtClean="0"/>
              <a:t>へ送信、</a:t>
            </a:r>
            <a:r>
              <a:rPr kumimoji="1" lang="en-US" altLang="ja-JP" dirty="0" smtClean="0"/>
              <a:t>GPU</a:t>
            </a:r>
            <a:r>
              <a:rPr kumimoji="1" lang="ja-JP" altLang="en-US" dirty="0" smtClean="0"/>
              <a:t>から暗号化されたハッシュ値を受信して、復号化するまでにかかる</a:t>
            </a:r>
            <a:r>
              <a:rPr kumimoji="1" lang="ja-JP" altLang="en-US" dirty="0" smtClean="0"/>
              <a:t>時間を</a:t>
            </a:r>
            <a:r>
              <a:rPr kumimoji="1" lang="ja-JP" altLang="en-US" dirty="0" smtClean="0"/>
              <a:t>測定しました。</a:t>
            </a:r>
            <a:endParaRPr kumimoji="1" lang="en-US" altLang="ja-JP" dirty="0" smtClean="0"/>
          </a:p>
          <a:p>
            <a:r>
              <a:rPr kumimoji="1" lang="ja-JP" altLang="en-US" dirty="0" smtClean="0"/>
              <a:t>実行時間</a:t>
            </a:r>
            <a:r>
              <a:rPr kumimoji="1" lang="ja-JP" altLang="en-US" dirty="0" smtClean="0"/>
              <a:t>は</a:t>
            </a:r>
            <a:r>
              <a:rPr kumimoji="1" lang="en-US" altLang="ja-JP" dirty="0" smtClean="0"/>
              <a:t>8</a:t>
            </a:r>
            <a:r>
              <a:rPr kumimoji="1" lang="ja-JP" altLang="en-US" dirty="0" smtClean="0"/>
              <a:t>秒</a:t>
            </a:r>
            <a:r>
              <a:rPr kumimoji="1" lang="ja-JP" altLang="en-US" dirty="0" smtClean="0"/>
              <a:t>程度でした。</a:t>
            </a:r>
            <a:endParaRPr kumimoji="1" lang="en-US" altLang="ja-JP" dirty="0" smtClean="0"/>
          </a:p>
          <a:p>
            <a:endParaRPr kumimoji="1" lang="en-US" altLang="ja-JP" dirty="0" smtClean="0"/>
          </a:p>
          <a:p>
            <a:r>
              <a:rPr kumimoji="1" lang="ja-JP" altLang="en-US" dirty="0" smtClean="0"/>
              <a:t>この実行時間のう内訳を調べたところメインメモリからデータを読み出す、メインメモリへのアクセスに全体の</a:t>
            </a:r>
            <a:r>
              <a:rPr kumimoji="1" lang="en-US" altLang="ja-JP" dirty="0" smtClean="0"/>
              <a:t>98%</a:t>
            </a:r>
            <a:r>
              <a:rPr kumimoji="1" lang="ja-JP" altLang="en-US" dirty="0" smtClean="0"/>
              <a:t>かかっています。</a:t>
            </a:r>
            <a:endParaRPr kumimoji="1" lang="en-US" altLang="ja-JP" dirty="0" smtClean="0"/>
          </a:p>
          <a:p>
            <a:r>
              <a:rPr kumimoji="1" lang="ja-JP" altLang="en-US" dirty="0" smtClean="0"/>
              <a:t>現段階ではメインメモリのアクセスを並列化</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13</a:t>
            </a:fld>
            <a:endParaRPr kumimoji="1" lang="ja-JP" altLang="en-US"/>
          </a:p>
        </p:txBody>
      </p:sp>
    </p:spTree>
    <p:extLst>
      <p:ext uri="{BB962C8B-B14F-4D97-AF65-F5344CB8AC3E}">
        <p14:creationId xmlns:p14="http://schemas.microsoft.com/office/powerpoint/2010/main" val="2413039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並列データサンプリングと本研究の違い。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14</a:t>
            </a:fld>
            <a:endParaRPr kumimoji="1" lang="ja-JP" altLang="en-US"/>
          </a:p>
        </p:txBody>
      </p:sp>
    </p:spTree>
    <p:extLst>
      <p:ext uri="{BB962C8B-B14F-4D97-AF65-F5344CB8AC3E}">
        <p14:creationId xmlns:p14="http://schemas.microsoft.com/office/powerpoint/2010/main" val="2948104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OS</a:t>
            </a:r>
            <a:r>
              <a:rPr kumimoji="1" lang="ja-JP" altLang="en-US" dirty="0" smtClean="0"/>
              <a:t>監視システムの並列化で一旦話を切る。</a:t>
            </a:r>
            <a:endParaRPr kumimoji="1" lang="ja-JP" altLang="en-US" dirty="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15</a:t>
            </a:fld>
            <a:endParaRPr kumimoji="1" lang="ja-JP" altLang="en-US"/>
          </a:p>
        </p:txBody>
      </p:sp>
    </p:spTree>
    <p:extLst>
      <p:ext uri="{BB962C8B-B14F-4D97-AF65-F5344CB8AC3E}">
        <p14:creationId xmlns:p14="http://schemas.microsoft.com/office/powerpoint/2010/main" val="3632301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近年ネットワークを経由したサーバやワークステーション等と言った計算機に対する攻撃が増加しています。</a:t>
            </a:r>
            <a:endParaRPr kumimoji="1" lang="en-US" altLang="ja-JP" dirty="0" smtClean="0"/>
          </a:p>
          <a:p>
            <a:r>
              <a:rPr kumimoji="1" lang="ja-JP" altLang="en-US" dirty="0" smtClean="0"/>
              <a:t>従来、計算機内部にセキュリティソフトウェアをインストールして攻撃を検知することで外部からの攻撃に備えるという対策がとられてきました。</a:t>
            </a:r>
            <a:endParaRPr kumimoji="1" lang="en-US" altLang="ja-JP" dirty="0" smtClean="0"/>
          </a:p>
          <a:p>
            <a:endParaRPr kumimoji="1" lang="en-US" altLang="ja-JP" dirty="0" smtClean="0"/>
          </a:p>
          <a:p>
            <a:r>
              <a:rPr kumimoji="1" lang="ja-JP" altLang="en-US" dirty="0" smtClean="0"/>
              <a:t>しかし、カーネルルートキットと呼ばれるツールを用いて</a:t>
            </a:r>
            <a:r>
              <a:rPr kumimoji="1" lang="en-US" altLang="ja-JP" dirty="0" smtClean="0"/>
              <a:t>OS</a:t>
            </a:r>
            <a:r>
              <a:rPr kumimoji="1" lang="ja-JP" altLang="en-US" dirty="0" smtClean="0"/>
              <a:t>自体を書きかえてしまう攻撃も増えてきました</a:t>
            </a:r>
            <a:r>
              <a:rPr kumimoji="1" lang="ja-JP" altLang="en-US" dirty="0" smtClean="0"/>
              <a:t>。</a:t>
            </a:r>
            <a:endParaRPr kumimoji="1" lang="en-US" altLang="ja-JP" dirty="0" smtClean="0"/>
          </a:p>
          <a:p>
            <a:r>
              <a:rPr kumimoji="1" lang="ja-JP" altLang="en-US" dirty="0" smtClean="0"/>
              <a:t>このツールに</a:t>
            </a:r>
            <a:r>
              <a:rPr kumimoji="1" lang="ja-JP" altLang="en-US" dirty="0" smtClean="0"/>
              <a:t>よって</a:t>
            </a:r>
            <a:r>
              <a:rPr kumimoji="1" lang="ja-JP" altLang="en-US" dirty="0" smtClean="0"/>
              <a:t>攻撃者の侵入を隠すことができます。</a:t>
            </a:r>
            <a:endParaRPr kumimoji="1" lang="en-US" altLang="ja-JP" dirty="0" smtClean="0"/>
          </a:p>
          <a:p>
            <a:r>
              <a:rPr kumimoji="1" lang="ja-JP" altLang="en-US" dirty="0" smtClean="0"/>
              <a:t>更に</a:t>
            </a:r>
            <a:r>
              <a:rPr kumimoji="1" lang="en-US" altLang="ja-JP" dirty="0" smtClean="0"/>
              <a:t>OS</a:t>
            </a:r>
            <a:r>
              <a:rPr kumimoji="1" lang="ja-JP" altLang="en-US" dirty="0" smtClean="0"/>
              <a:t>の機能を用いている従来のセキュリティソフトウェアではこのツールによって</a:t>
            </a:r>
            <a:r>
              <a:rPr kumimoji="1" lang="en-US" altLang="ja-JP" dirty="0" smtClean="0"/>
              <a:t>OS</a:t>
            </a:r>
            <a:r>
              <a:rPr kumimoji="1" lang="ja-JP" altLang="en-US" dirty="0" smtClean="0"/>
              <a:t>が改ざんされることで攻撃を検知することが出来なくなります。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2</a:t>
            </a:fld>
            <a:endParaRPr kumimoji="1" lang="ja-JP" altLang="en-US"/>
          </a:p>
        </p:txBody>
      </p:sp>
    </p:spTree>
    <p:extLst>
      <p:ext uri="{BB962C8B-B14F-4D97-AF65-F5344CB8AC3E}">
        <p14:creationId xmlns:p14="http://schemas.microsoft.com/office/powerpoint/2010/main" val="1358454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よって従来のセキュリティソフトウェアの動作を保証するために、</a:t>
            </a:r>
            <a:r>
              <a:rPr kumimoji="1" lang="en-US" altLang="ja-JP" dirty="0" smtClean="0"/>
              <a:t>OS</a:t>
            </a:r>
            <a:r>
              <a:rPr kumimoji="1" lang="ja-JP" altLang="en-US" dirty="0" smtClean="0"/>
              <a:t>の状態を監視するシステムが必要となっています。</a:t>
            </a:r>
            <a:endParaRPr kumimoji="1" lang="en-US" altLang="ja-JP" dirty="0" smtClean="0"/>
          </a:p>
          <a:p>
            <a:r>
              <a:rPr kumimoji="1" lang="en-US" altLang="ja-JP" dirty="0" smtClean="0"/>
              <a:t>OS</a:t>
            </a:r>
            <a:r>
              <a:rPr kumimoji="1" lang="ja-JP" altLang="en-US" dirty="0" smtClean="0"/>
              <a:t>が格納されているメモリ領域を検査して整合性をチェックすることによって、</a:t>
            </a:r>
            <a:r>
              <a:rPr kumimoji="1" lang="en-US" altLang="ja-JP" dirty="0" smtClean="0"/>
              <a:t>OS</a:t>
            </a:r>
            <a:r>
              <a:rPr kumimoji="1" lang="ja-JP" altLang="en-US" dirty="0" smtClean="0"/>
              <a:t>のプログラム等に対する改ざんを検知します。</a:t>
            </a:r>
            <a:endParaRPr kumimoji="1" lang="en-US" altLang="ja-JP" dirty="0" smtClean="0"/>
          </a:p>
          <a:p>
            <a:endParaRPr kumimoji="1" lang="en-US" altLang="ja-JP" dirty="0" smtClean="0"/>
          </a:p>
          <a:p>
            <a:r>
              <a:rPr kumimoji="1" lang="ja-JP" altLang="en-US" dirty="0" smtClean="0"/>
              <a:t>現在</a:t>
            </a:r>
            <a:r>
              <a:rPr kumimoji="1" lang="en-US" altLang="ja-JP" dirty="0" smtClean="0"/>
              <a:t>OS</a:t>
            </a:r>
            <a:r>
              <a:rPr kumimoji="1" lang="ja-JP" altLang="en-US" dirty="0" smtClean="0"/>
              <a:t>の中で監視システムを動作する</a:t>
            </a:r>
            <a:r>
              <a:rPr kumimoji="1" lang="en-US" altLang="ja-JP" dirty="0" smtClean="0"/>
              <a:t>OS</a:t>
            </a:r>
            <a:r>
              <a:rPr kumimoji="1" lang="ja-JP" altLang="en-US" dirty="0" smtClean="0"/>
              <a:t>監視システムが提案されていますが、</a:t>
            </a:r>
            <a:r>
              <a:rPr kumimoji="1" lang="en-US" altLang="ja-JP" dirty="0" smtClean="0"/>
              <a:t>OS</a:t>
            </a:r>
            <a:r>
              <a:rPr kumimoji="1" lang="ja-JP" altLang="en-US" dirty="0" smtClean="0"/>
              <a:t>内に侵入した攻撃者によって</a:t>
            </a:r>
            <a:r>
              <a:rPr kumimoji="1" lang="en-US" altLang="ja-JP" dirty="0" smtClean="0"/>
              <a:t>OS</a:t>
            </a:r>
            <a:r>
              <a:rPr kumimoji="1" lang="ja-JP" altLang="en-US" dirty="0" smtClean="0"/>
              <a:t>と同様に攻撃される恐れがある、</a:t>
            </a:r>
            <a:r>
              <a:rPr kumimoji="1" lang="en-US" altLang="ja-JP" dirty="0" smtClean="0"/>
              <a:t>OS</a:t>
            </a:r>
            <a:r>
              <a:rPr kumimoji="1" lang="ja-JP" altLang="en-US" dirty="0" smtClean="0"/>
              <a:t>の内部から行われる攻撃は防ぐことができないといったデメリットが挙げられます。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3</a:t>
            </a:fld>
            <a:endParaRPr kumimoji="1" lang="ja-JP" altLang="en-US"/>
          </a:p>
        </p:txBody>
      </p:sp>
    </p:spTree>
    <p:extLst>
      <p:ext uri="{BB962C8B-B14F-4D97-AF65-F5344CB8AC3E}">
        <p14:creationId xmlns:p14="http://schemas.microsoft.com/office/powerpoint/2010/main" val="2300244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a:t>
            </a:r>
            <a:r>
              <a:rPr kumimoji="1" lang="ja-JP" altLang="en-US" dirty="0" smtClean="0"/>
              <a:t>で</a:t>
            </a:r>
            <a:r>
              <a:rPr kumimoji="1" lang="ja-JP" altLang="en-US" dirty="0" smtClean="0"/>
              <a:t>、仮想マシンを用いた</a:t>
            </a:r>
            <a:r>
              <a:rPr kumimoji="1" lang="en-US" altLang="ja-JP" dirty="0" smtClean="0"/>
              <a:t>OS</a:t>
            </a:r>
            <a:r>
              <a:rPr kumimoji="1" lang="ja-JP" altLang="en-US" dirty="0" smtClean="0"/>
              <a:t>監視が提案されています。</a:t>
            </a:r>
            <a:endParaRPr kumimoji="1" lang="en-US" altLang="ja-JP" dirty="0" smtClean="0"/>
          </a:p>
          <a:p>
            <a:r>
              <a:rPr kumimoji="1" lang="ja-JP" altLang="en-US" dirty="0" smtClean="0"/>
              <a:t>このシステムでは、仮想マシン</a:t>
            </a:r>
            <a:r>
              <a:rPr kumimoji="1" lang="en-US" altLang="ja-JP" dirty="0" smtClean="0"/>
              <a:t>(VM)</a:t>
            </a:r>
            <a:r>
              <a:rPr kumimoji="1" lang="ja-JP" altLang="en-US" dirty="0" smtClean="0"/>
              <a:t>の中で監視対象システムを動作させ、</a:t>
            </a:r>
            <a:r>
              <a:rPr kumimoji="1" lang="en-US" altLang="ja-JP" dirty="0" smtClean="0"/>
              <a:t>VM</a:t>
            </a:r>
            <a:r>
              <a:rPr kumimoji="1" lang="ja-JP" altLang="en-US" dirty="0" smtClean="0"/>
              <a:t>の外から監視対象の</a:t>
            </a:r>
            <a:r>
              <a:rPr kumimoji="1" lang="en-US" altLang="ja-JP" dirty="0" smtClean="0"/>
              <a:t>OS</a:t>
            </a:r>
            <a:r>
              <a:rPr kumimoji="1" lang="ja-JP" altLang="en-US" dirty="0" smtClean="0"/>
              <a:t>を監視します。</a:t>
            </a:r>
            <a:endParaRPr kumimoji="1" lang="en-US" altLang="ja-JP" dirty="0" smtClean="0"/>
          </a:p>
          <a:p>
            <a:r>
              <a:rPr kumimoji="1" lang="ja-JP" altLang="en-US" dirty="0" smtClean="0"/>
              <a:t>この手法では監視対象とするシステムを</a:t>
            </a:r>
            <a:r>
              <a:rPr kumimoji="1" lang="en-US" altLang="ja-JP" dirty="0" err="1" smtClean="0"/>
              <a:t>VM</a:t>
            </a:r>
            <a:r>
              <a:rPr kumimoji="1" lang="ja-JP" altLang="en-US" dirty="0" smtClean="0"/>
              <a:t>の中で動作させるため、</a:t>
            </a:r>
            <a:r>
              <a:rPr kumimoji="1" lang="en-US" altLang="ja-JP" dirty="0" err="1" smtClean="0"/>
              <a:t>VM</a:t>
            </a:r>
            <a:r>
              <a:rPr kumimoji="1" lang="ja-JP" altLang="en-US" dirty="0" smtClean="0"/>
              <a:t>の中の侵入者が</a:t>
            </a:r>
            <a:r>
              <a:rPr kumimoji="1" lang="en-US" altLang="ja-JP" dirty="0" err="1" smtClean="0"/>
              <a:t>VM</a:t>
            </a:r>
            <a:r>
              <a:rPr kumimoji="1" lang="ja-JP" altLang="en-US" dirty="0" smtClean="0"/>
              <a:t>の外部にある監視システムに対して攻撃を行うことは難しいというメリットが挙げられます。</a:t>
            </a:r>
            <a:endParaRPr kumimoji="1" lang="en-US" altLang="ja-JP" dirty="0" smtClean="0"/>
          </a:p>
          <a:p>
            <a:endParaRPr kumimoji="1" lang="en-US" altLang="ja-JP" dirty="0" smtClean="0"/>
          </a:p>
          <a:p>
            <a:r>
              <a:rPr kumimoji="1" lang="ja-JP" altLang="en-US" dirty="0" smtClean="0"/>
              <a:t>しかし、</a:t>
            </a:r>
            <a:r>
              <a:rPr kumimoji="1" lang="en-US" altLang="ja-JP" dirty="0" err="1" smtClean="0"/>
              <a:t>VM</a:t>
            </a:r>
            <a:r>
              <a:rPr kumimoji="1" lang="ja-JP" altLang="en-US" dirty="0" smtClean="0"/>
              <a:t>を用いること自体がシステムの性能低下に</a:t>
            </a:r>
            <a:r>
              <a:rPr kumimoji="1" lang="ja-JP" altLang="en-US" dirty="0" smtClean="0"/>
              <a:t>繋がる</a:t>
            </a:r>
            <a:r>
              <a:rPr kumimoji="1" lang="ja-JP" altLang="en-US" dirty="0" smtClean="0"/>
              <a:t>という問題が挙げられます。</a:t>
            </a:r>
            <a:endParaRPr kumimoji="1" lang="en-US" altLang="ja-JP" dirty="0" smtClean="0"/>
          </a:p>
          <a:p>
            <a:r>
              <a:rPr kumimoji="1" lang="ja-JP" altLang="en-US" dirty="0" smtClean="0"/>
              <a:t>さらに、</a:t>
            </a:r>
            <a:r>
              <a:rPr kumimoji="1" lang="en-US" altLang="ja-JP" dirty="0" smtClean="0"/>
              <a:t>VM</a:t>
            </a:r>
            <a:r>
              <a:rPr kumimoji="1" lang="ja-JP" altLang="en-US" dirty="0" smtClean="0"/>
              <a:t>を実現する仮想化ソフトウェアにバグがあると</a:t>
            </a:r>
            <a:r>
              <a:rPr kumimoji="1" lang="en-US" altLang="ja-JP" dirty="0" err="1" smtClean="0"/>
              <a:t>VM</a:t>
            </a:r>
            <a:r>
              <a:rPr kumimoji="1" lang="ja-JP" altLang="en-US" dirty="0" smtClean="0"/>
              <a:t>内から</a:t>
            </a:r>
            <a:r>
              <a:rPr kumimoji="1" lang="en-US" altLang="ja-JP" dirty="0" err="1" smtClean="0"/>
              <a:t>VM</a:t>
            </a:r>
            <a:r>
              <a:rPr kumimoji="1" lang="ja-JP" altLang="en-US" dirty="0" smtClean="0"/>
              <a:t>の外へ攻撃が可能となって</a:t>
            </a:r>
            <a:r>
              <a:rPr kumimoji="1" lang="ja-JP" altLang="en-US" dirty="0" smtClean="0"/>
              <a:t>しま</a:t>
            </a:r>
            <a:r>
              <a:rPr kumimoji="1" lang="ja-JP" altLang="en-US" dirty="0" smtClean="0"/>
              <a:t>う問題が挙げられます。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4</a:t>
            </a:fld>
            <a:endParaRPr kumimoji="1" lang="ja-JP" altLang="en-US"/>
          </a:p>
        </p:txBody>
      </p:sp>
    </p:spTree>
    <p:extLst>
      <p:ext uri="{BB962C8B-B14F-4D97-AF65-F5344CB8AC3E}">
        <p14:creationId xmlns:p14="http://schemas.microsoft.com/office/powerpoint/2010/main" val="1900807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a:t>
            </a:r>
            <a:r>
              <a:rPr kumimoji="1" lang="ja-JP" altLang="en-US" dirty="0" smtClean="0"/>
              <a:t>で</a:t>
            </a:r>
            <a:r>
              <a:rPr kumimoji="1" lang="ja-JP" altLang="en-US" dirty="0" smtClean="0"/>
              <a:t>ソフトウェア的に</a:t>
            </a:r>
            <a:r>
              <a:rPr kumimoji="1" lang="en-US" altLang="ja-JP" dirty="0" smtClean="0"/>
              <a:t>OS</a:t>
            </a:r>
            <a:r>
              <a:rPr kumimoji="1" lang="ja-JP" altLang="en-US" dirty="0" smtClean="0"/>
              <a:t>監視を行う場合の問題を解決するために、</a:t>
            </a:r>
            <a:r>
              <a:rPr kumimoji="1" lang="en-US" altLang="ja-JP" dirty="0" smtClean="0"/>
              <a:t>PCI</a:t>
            </a:r>
            <a:r>
              <a:rPr kumimoji="1" lang="ja-JP" altLang="en-US" dirty="0" smtClean="0"/>
              <a:t>バスに専用のハードウェアを接続してそのハードウェア上で</a:t>
            </a:r>
            <a:r>
              <a:rPr kumimoji="1" lang="en-US" altLang="ja-JP" dirty="0" smtClean="0"/>
              <a:t>OS</a:t>
            </a:r>
            <a:r>
              <a:rPr kumimoji="1" lang="ja-JP" altLang="en-US" dirty="0" smtClean="0"/>
              <a:t>監視システムを実行させるという手法が提案されてきました。</a:t>
            </a:r>
            <a:endParaRPr kumimoji="1" lang="en-US" altLang="ja-JP" dirty="0" smtClean="0"/>
          </a:p>
          <a:p>
            <a:r>
              <a:rPr kumimoji="1" lang="ja-JP" altLang="en-US" dirty="0" smtClean="0"/>
              <a:t>この手法では</a:t>
            </a:r>
            <a:r>
              <a:rPr kumimoji="1" lang="en-US" altLang="ja-JP" dirty="0" smtClean="0"/>
              <a:t>OS</a:t>
            </a:r>
            <a:r>
              <a:rPr kumimoji="1" lang="ja-JP" altLang="en-US" dirty="0" smtClean="0"/>
              <a:t>が動作する</a:t>
            </a:r>
            <a:r>
              <a:rPr kumimoji="1" lang="en-US" altLang="ja-JP" dirty="0" smtClean="0"/>
              <a:t>CPU</a:t>
            </a:r>
            <a:r>
              <a:rPr kumimoji="1" lang="ja-JP" altLang="en-US" dirty="0" smtClean="0"/>
              <a:t>やメインメモリから隔離されたデバイス上で監視システムを動作させるので安全に監視を行うことが出来る反面、専用のハードウェアを用意するコストが大きいというデメリットが挙げられます。</a:t>
            </a:r>
            <a:endParaRPr kumimoji="1" lang="en-US" altLang="ja-JP" dirty="0" smtClean="0"/>
          </a:p>
          <a:p>
            <a:endParaRPr kumimoji="1" lang="en-US" altLang="ja-JP" dirty="0" smtClean="0"/>
          </a:p>
          <a:p>
            <a:r>
              <a:rPr kumimoji="1" lang="ja-JP" altLang="en-US" dirty="0" smtClean="0"/>
              <a:t>そこで、</a:t>
            </a:r>
            <a:r>
              <a:rPr kumimoji="1" lang="en-US" altLang="ja-JP" dirty="0" smtClean="0"/>
              <a:t>Intel</a:t>
            </a:r>
            <a:r>
              <a:rPr kumimoji="1" lang="ja-JP" altLang="en-US" baseline="0" dirty="0" smtClean="0"/>
              <a:t>等が提供している</a:t>
            </a:r>
            <a:r>
              <a:rPr kumimoji="1" lang="en-US" altLang="ja-JP" baseline="0" dirty="0" smtClean="0"/>
              <a:t>CPU</a:t>
            </a:r>
            <a:r>
              <a:rPr kumimoji="1" lang="ja-JP" altLang="en-US" baseline="0" dirty="0" smtClean="0"/>
              <a:t>の</a:t>
            </a:r>
            <a:r>
              <a:rPr kumimoji="1" lang="ja-JP" altLang="en-US" baseline="0" dirty="0" smtClean="0"/>
              <a:t>システムマネジメントモード</a:t>
            </a:r>
            <a:r>
              <a:rPr kumimoji="1" lang="en-US" altLang="ja-JP" baseline="0" dirty="0" smtClean="0"/>
              <a:t>(</a:t>
            </a:r>
            <a:r>
              <a:rPr kumimoji="1" lang="en-US" altLang="ja-JP" baseline="0" dirty="0" smtClean="0"/>
              <a:t>SMM</a:t>
            </a:r>
            <a:r>
              <a:rPr kumimoji="1" lang="en-US" altLang="ja-JP" baseline="0" dirty="0" smtClean="0"/>
              <a:t>)</a:t>
            </a:r>
            <a:r>
              <a:rPr kumimoji="1" lang="ja-JP" altLang="en-US" baseline="0" dirty="0" smtClean="0"/>
              <a:t>と</a:t>
            </a:r>
            <a:r>
              <a:rPr kumimoji="1" lang="ja-JP" altLang="en-US" baseline="0" dirty="0" smtClean="0"/>
              <a:t>いうモードで安全に監視システムを実行するという手法も提案されています。</a:t>
            </a:r>
            <a:endParaRPr kumimoji="1" lang="en-US" altLang="ja-JP" baseline="0" dirty="0" smtClean="0"/>
          </a:p>
          <a:p>
            <a:r>
              <a:rPr kumimoji="1" lang="ja-JP" altLang="en-US" baseline="0" dirty="0" smtClean="0"/>
              <a:t>この手法を用いて安全に</a:t>
            </a:r>
            <a:r>
              <a:rPr kumimoji="1" lang="en-US" altLang="ja-JP" baseline="0" dirty="0" smtClean="0"/>
              <a:t>OS</a:t>
            </a:r>
            <a:r>
              <a:rPr kumimoji="1" lang="ja-JP" altLang="en-US" baseline="0" dirty="0" smtClean="0"/>
              <a:t>監視を行える反面、</a:t>
            </a:r>
            <a:r>
              <a:rPr kumimoji="1" lang="en-US" altLang="ja-JP" baseline="0" dirty="0" smtClean="0"/>
              <a:t>SMM</a:t>
            </a:r>
            <a:r>
              <a:rPr kumimoji="1" lang="ja-JP" altLang="en-US" baseline="0" dirty="0" smtClean="0"/>
              <a:t>に遷移するとシステム全体が停止し</a:t>
            </a:r>
            <a:r>
              <a:rPr kumimoji="1" lang="ja-JP" altLang="en-US" baseline="0" dirty="0" smtClean="0"/>
              <a:t>てしま</a:t>
            </a:r>
            <a:r>
              <a:rPr kumimoji="1" lang="ja-JP" altLang="en-US" baseline="0" dirty="0" smtClean="0"/>
              <a:t>い、システムの性能低下を招いてしまうというデメリットもあります。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5</a:t>
            </a:fld>
            <a:endParaRPr kumimoji="1" lang="ja-JP" altLang="en-US"/>
          </a:p>
        </p:txBody>
      </p:sp>
    </p:spTree>
    <p:extLst>
      <p:ext uri="{BB962C8B-B14F-4D97-AF65-F5344CB8AC3E}">
        <p14:creationId xmlns:p14="http://schemas.microsoft.com/office/powerpoint/2010/main" val="1977996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そこで本研究では</a:t>
            </a:r>
            <a:r>
              <a:rPr kumimoji="1" lang="en-US" altLang="ja-JP" dirty="0" err="1" smtClean="0"/>
              <a:t>GPU</a:t>
            </a:r>
            <a:r>
              <a:rPr kumimoji="1" lang="ja-JP" altLang="en-US" dirty="0" smtClean="0"/>
              <a:t>上で</a:t>
            </a:r>
            <a:r>
              <a:rPr kumimoji="1" lang="en-US" altLang="ja-JP" dirty="0" smtClean="0"/>
              <a:t>OS</a:t>
            </a:r>
            <a:r>
              <a:rPr kumimoji="1" lang="ja-JP" altLang="en-US" dirty="0" smtClean="0"/>
              <a:t>監視システムを実行する</a:t>
            </a:r>
            <a:r>
              <a:rPr kumimoji="1" lang="en-US" altLang="ja-JP" dirty="0" err="1" smtClean="0"/>
              <a:t>GPUsec</a:t>
            </a:r>
            <a:r>
              <a:rPr kumimoji="1" lang="ja-JP" altLang="en-US" dirty="0" smtClean="0"/>
              <a:t>を提案します。</a:t>
            </a:r>
            <a:endParaRPr kumimoji="1" lang="en-US" altLang="ja-JP" dirty="0" smtClean="0"/>
          </a:p>
          <a:p>
            <a:endParaRPr kumimoji="1" lang="en-US" altLang="ja-JP" dirty="0" smtClean="0"/>
          </a:p>
          <a:p>
            <a:r>
              <a:rPr kumimoji="1" lang="en-US" altLang="ja-JP" dirty="0" err="1" smtClean="0"/>
              <a:t>GPU</a:t>
            </a:r>
            <a:r>
              <a:rPr kumimoji="1" lang="ja-JP" altLang="en-US" dirty="0" smtClean="0"/>
              <a:t>は</a:t>
            </a:r>
            <a:r>
              <a:rPr kumimoji="1" lang="en-US" altLang="ja-JP" dirty="0" smtClean="0"/>
              <a:t>OS</a:t>
            </a:r>
            <a:r>
              <a:rPr kumimoji="1" lang="ja-JP" altLang="en-US" dirty="0" smtClean="0"/>
              <a:t>が動作する</a:t>
            </a:r>
            <a:r>
              <a:rPr kumimoji="1" lang="en-US" altLang="ja-JP" dirty="0" smtClean="0"/>
              <a:t>CPU</a:t>
            </a:r>
            <a:r>
              <a:rPr kumimoji="1" lang="ja-JP" altLang="en-US" dirty="0" smtClean="0"/>
              <a:t>やメインメモリから物理的に隔離されており、ソフトウェアの脆弱性などを利用して</a:t>
            </a:r>
            <a:r>
              <a:rPr kumimoji="1" lang="en-US" altLang="ja-JP" dirty="0" err="1" smtClean="0"/>
              <a:t>GPU</a:t>
            </a:r>
            <a:r>
              <a:rPr kumimoji="1" lang="ja-JP" altLang="en-US" dirty="0" smtClean="0"/>
              <a:t>上の監視システムを攻撃することはできません。</a:t>
            </a:r>
            <a:endParaRPr kumimoji="1" lang="en-US" altLang="ja-JP" dirty="0" smtClean="0"/>
          </a:p>
          <a:p>
            <a:r>
              <a:rPr kumimoji="1" lang="ja-JP" altLang="en-US" dirty="0" smtClean="0"/>
              <a:t>また、</a:t>
            </a:r>
            <a:r>
              <a:rPr kumimoji="1" lang="en-US" altLang="ja-JP" dirty="0" err="1" smtClean="0"/>
              <a:t>GPU</a:t>
            </a:r>
            <a:r>
              <a:rPr kumimoji="1" lang="ja-JP" altLang="en-US" dirty="0" smtClean="0"/>
              <a:t>は多くの計算機に標準的についている汎用品なので、</a:t>
            </a:r>
            <a:r>
              <a:rPr kumimoji="1" lang="en-US" altLang="ja-JP" dirty="0" smtClean="0"/>
              <a:t>OS</a:t>
            </a:r>
            <a:r>
              <a:rPr kumimoji="1" lang="ja-JP" altLang="en-US" dirty="0" smtClean="0"/>
              <a:t>監視システム実行のために専用のデバイスを</a:t>
            </a:r>
            <a:r>
              <a:rPr kumimoji="1" lang="ja-JP" altLang="en-US" dirty="0" smtClean="0"/>
              <a:t>購入</a:t>
            </a:r>
            <a:r>
              <a:rPr kumimoji="1" lang="ja-JP" altLang="en-US" dirty="0" smtClean="0"/>
              <a:t>、開発</a:t>
            </a:r>
            <a:r>
              <a:rPr kumimoji="1" lang="ja-JP" altLang="en-US" dirty="0" smtClean="0"/>
              <a:t>する</a:t>
            </a:r>
            <a:r>
              <a:rPr kumimoji="1" lang="ja-JP" altLang="en-US" dirty="0" smtClean="0"/>
              <a:t>必要もありません。</a:t>
            </a:r>
            <a:endParaRPr kumimoji="1" lang="en-US" altLang="ja-JP" dirty="0" smtClean="0"/>
          </a:p>
          <a:p>
            <a:r>
              <a:rPr kumimoji="1" lang="ja-JP" altLang="en-US" dirty="0" smtClean="0"/>
              <a:t>さらに、</a:t>
            </a:r>
            <a:r>
              <a:rPr kumimoji="1" lang="en-US" altLang="ja-JP" dirty="0" err="1" smtClean="0"/>
              <a:t>GPU</a:t>
            </a:r>
            <a:r>
              <a:rPr kumimoji="1" lang="ja-JP" altLang="en-US" dirty="0" smtClean="0"/>
              <a:t>は数百～数千といった多数演算コアを有しており、それらの演算コアを用いて並列処理を行うことにより監視システムの性能向上が期待できます。</a:t>
            </a:r>
            <a:endParaRPr kumimoji="1" lang="en-US" altLang="ja-JP" dirty="0" smtClean="0"/>
          </a:p>
          <a:p>
            <a:endParaRPr kumimoji="1" lang="en-US" altLang="ja-JP" dirty="0" smtClean="0"/>
          </a:p>
          <a:p>
            <a:r>
              <a:rPr kumimoji="1" lang="en-US" altLang="ja-JP" dirty="0" smtClean="0"/>
              <a:t>(</a:t>
            </a:r>
            <a:r>
              <a:rPr kumimoji="1" lang="ja-JP" altLang="en-US" dirty="0" smtClean="0"/>
              <a:t>サーバ</a:t>
            </a:r>
            <a:r>
              <a:rPr kumimoji="1" lang="ja-JP" altLang="en-US" dirty="0" smtClean="0"/>
              <a:t>だったら２個つかわないで</a:t>
            </a:r>
            <a:r>
              <a:rPr kumimoji="1" lang="ja-JP" altLang="en-US" dirty="0" smtClean="0"/>
              <a:t>いい</a:t>
            </a:r>
            <a:r>
              <a:rPr kumimoji="1" lang="en-US" altLang="ja-JP"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6</a:t>
            </a:fld>
            <a:endParaRPr kumimoji="1" lang="ja-JP" altLang="en-US"/>
          </a:p>
        </p:txBody>
      </p:sp>
    </p:spTree>
    <p:extLst>
      <p:ext uri="{BB962C8B-B14F-4D97-AF65-F5344CB8AC3E}">
        <p14:creationId xmlns:p14="http://schemas.microsoft.com/office/powerpoint/2010/main" val="2539264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a:t>
            </a:r>
            <a:r>
              <a:rPr kumimoji="1" lang="en-US" altLang="ja-JP" dirty="0" smtClean="0"/>
              <a:t>OS</a:t>
            </a:r>
            <a:r>
              <a:rPr kumimoji="1" lang="ja-JP" altLang="en-US" dirty="0" smtClean="0"/>
              <a:t>監視システムは攻撃を受ける前のシステム起動時に実行を開始し、常に</a:t>
            </a:r>
            <a:r>
              <a:rPr kumimoji="1" lang="en-US" altLang="ja-JP" dirty="0" err="1" smtClean="0"/>
              <a:t>GPU</a:t>
            </a:r>
            <a:r>
              <a:rPr kumimoji="1" lang="ja-JP" altLang="en-US" dirty="0" smtClean="0"/>
              <a:t>を占有して動作します。</a:t>
            </a:r>
            <a:endParaRPr kumimoji="1" lang="en-US" altLang="ja-JP" dirty="0" smtClean="0"/>
          </a:p>
          <a:p>
            <a:r>
              <a:rPr kumimoji="1" lang="ja-JP" altLang="en-US" dirty="0" smtClean="0"/>
              <a:t>監視の方法としてはメインメモリから</a:t>
            </a:r>
            <a:r>
              <a:rPr kumimoji="1" lang="en-US" altLang="ja-JP" dirty="0" smtClean="0"/>
              <a:t>OS</a:t>
            </a:r>
            <a:r>
              <a:rPr kumimoji="1" lang="ja-JP" altLang="en-US" dirty="0" smtClean="0"/>
              <a:t>の情報を取得し、システムを実行します。</a:t>
            </a:r>
            <a:endParaRPr kumimoji="1" lang="en-US" altLang="ja-JP" dirty="0" smtClean="0"/>
          </a:p>
          <a:p>
            <a:endParaRPr kumimoji="1" lang="en-US" altLang="ja-JP" dirty="0" smtClean="0"/>
          </a:p>
          <a:p>
            <a:r>
              <a:rPr kumimoji="1" lang="ja-JP" altLang="en-US" dirty="0" smtClean="0"/>
              <a:t>監視対象ホストとは別に外部に監視ホストを設け、</a:t>
            </a:r>
            <a:r>
              <a:rPr kumimoji="1" lang="ja-JP" altLang="en-US" dirty="0" smtClean="0"/>
              <a:t>監視</a:t>
            </a:r>
            <a:r>
              <a:rPr kumimoji="1" lang="ja-JP" altLang="en-US" dirty="0" smtClean="0"/>
              <a:t>ホストから</a:t>
            </a:r>
            <a:r>
              <a:rPr kumimoji="1" lang="en-US" altLang="ja-JP" dirty="0" err="1" smtClean="0"/>
              <a:t>GPU</a:t>
            </a:r>
            <a:r>
              <a:rPr kumimoji="1" lang="ja-JP" altLang="en-US" dirty="0" err="1" smtClean="0"/>
              <a:t>の監</a:t>
            </a:r>
            <a:r>
              <a:rPr kumimoji="1" lang="ja-JP" altLang="en-US" dirty="0" smtClean="0"/>
              <a:t>視システムに定期的に監視コマンドを送信し、受信した</a:t>
            </a:r>
            <a:r>
              <a:rPr kumimoji="1" lang="en-US" altLang="ja-JP" dirty="0" err="1" smtClean="0"/>
              <a:t>GPU</a:t>
            </a:r>
            <a:r>
              <a:rPr kumimoji="1" lang="ja-JP" altLang="en-US" dirty="0" smtClean="0"/>
              <a:t>は</a:t>
            </a:r>
            <a:r>
              <a:rPr kumimoji="1" lang="en-US" altLang="ja-JP" dirty="0" smtClean="0"/>
              <a:t>OS</a:t>
            </a:r>
            <a:r>
              <a:rPr kumimoji="1" lang="ja-JP" altLang="en-US" dirty="0" smtClean="0"/>
              <a:t>の監視を実行、監視結果を監視ホストに返します。</a:t>
            </a:r>
            <a:endParaRPr kumimoji="1" lang="en-US" altLang="ja-JP" dirty="0" smtClean="0"/>
          </a:p>
          <a:p>
            <a:r>
              <a:rPr kumimoji="1" lang="ja-JP" altLang="en-US" dirty="0" smtClean="0"/>
              <a:t>監視結果を受け取った外部の監視ホストは、必要に応じてホストの管理者に通知を</a:t>
            </a:r>
            <a:r>
              <a:rPr kumimoji="1" lang="ja-JP" altLang="en-US" dirty="0" smtClean="0"/>
              <a:t>行い</a:t>
            </a:r>
            <a:r>
              <a:rPr kumimoji="1" lang="ja-JP" altLang="en-US" dirty="0" smtClean="0"/>
              <a:t>ます。</a:t>
            </a:r>
            <a:endParaRPr kumimoji="1" lang="en-US" altLang="ja-JP" dirty="0" smtClean="0"/>
          </a:p>
          <a:p>
            <a:r>
              <a:rPr kumimoji="1" lang="ja-JP" altLang="en-US" dirty="0" smtClean="0"/>
              <a:t>さらに監視結果が返ってこない場合、</a:t>
            </a:r>
            <a:r>
              <a:rPr kumimoji="1" lang="en-US" altLang="ja-JP" dirty="0" smtClean="0"/>
              <a:t>GPU</a:t>
            </a:r>
            <a:r>
              <a:rPr kumimoji="1" lang="ja-JP" altLang="en-US" dirty="0" smtClean="0"/>
              <a:t>上の監視システムが停止したといった異常を検知したとみなします。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7</a:t>
            </a:fld>
            <a:endParaRPr kumimoji="1" lang="ja-JP" altLang="en-US"/>
          </a:p>
        </p:txBody>
      </p:sp>
    </p:spTree>
    <p:extLst>
      <p:ext uri="{BB962C8B-B14F-4D97-AF65-F5344CB8AC3E}">
        <p14:creationId xmlns:p14="http://schemas.microsoft.com/office/powerpoint/2010/main" val="1479911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本研究では</a:t>
            </a:r>
            <a:r>
              <a:rPr kumimoji="1" lang="en-US" altLang="ja-JP" dirty="0" err="1" smtClean="0"/>
              <a:t>GPU</a:t>
            </a:r>
            <a:r>
              <a:rPr kumimoji="1" lang="ja-JP" altLang="en-US" dirty="0" smtClean="0"/>
              <a:t>からメインメモリにアクセスするために、マップトメモリと呼ばれる</a:t>
            </a:r>
            <a:r>
              <a:rPr kumimoji="1" lang="en-US" altLang="ja-JP" dirty="0" err="1" smtClean="0"/>
              <a:t>GPU</a:t>
            </a:r>
            <a:r>
              <a:rPr kumimoji="1" lang="ja-JP" altLang="en-US" dirty="0" smtClean="0"/>
              <a:t>の機能を利用しました。</a:t>
            </a:r>
            <a:endParaRPr kumimoji="1" lang="en-US" altLang="ja-JP" dirty="0" smtClean="0"/>
          </a:p>
          <a:p>
            <a:r>
              <a:rPr kumimoji="1" lang="ja-JP" altLang="en-US" dirty="0" smtClean="0"/>
              <a:t>この機能はメインメモリを</a:t>
            </a:r>
            <a:r>
              <a:rPr kumimoji="1" lang="en-US" altLang="ja-JP" dirty="0" err="1" smtClean="0"/>
              <a:t>GPU</a:t>
            </a:r>
            <a:r>
              <a:rPr kumimoji="1" lang="ja-JP" altLang="en-US" dirty="0" smtClean="0"/>
              <a:t>のメモリ上のアドレス空間にマップすることで</a:t>
            </a:r>
            <a:r>
              <a:rPr kumimoji="1" lang="en-US" altLang="ja-JP" dirty="0" err="1" smtClean="0"/>
              <a:t>GPU</a:t>
            </a:r>
            <a:r>
              <a:rPr kumimoji="1" lang="ja-JP" altLang="en-US" dirty="0" smtClean="0"/>
              <a:t>からメインメモリへ直接アクセスすることが可能になります。</a:t>
            </a:r>
            <a:endParaRPr kumimoji="1" lang="en-US" altLang="ja-JP" dirty="0" smtClean="0"/>
          </a:p>
          <a:p>
            <a:r>
              <a:rPr kumimoji="1" lang="ja-JP" altLang="en-US" dirty="0" smtClean="0"/>
              <a:t>マップトメモリを用いることによって</a:t>
            </a:r>
            <a:r>
              <a:rPr kumimoji="1" lang="en-US" altLang="ja-JP" dirty="0" smtClean="0"/>
              <a:t>OS</a:t>
            </a:r>
            <a:r>
              <a:rPr kumimoji="1" lang="ja-JP" altLang="en-US" dirty="0" smtClean="0"/>
              <a:t>が攻撃を受けた後でも安全にデータを取得することが可能となります</a:t>
            </a:r>
            <a:r>
              <a:rPr kumimoji="1" lang="ja-JP" altLang="en-US" dirty="0" smtClean="0"/>
              <a:t>。</a:t>
            </a:r>
            <a:endParaRPr kumimoji="1" lang="en-US" altLang="ja-JP" dirty="0" smtClean="0"/>
          </a:p>
          <a:p>
            <a:endParaRPr kumimoji="1" lang="en-US" altLang="ja-JP" dirty="0" smtClean="0"/>
          </a:p>
          <a:p>
            <a:r>
              <a:rPr kumimoji="1" lang="en-US" altLang="ja-JP" dirty="0" smtClean="0"/>
              <a:t>GPU</a:t>
            </a:r>
            <a:r>
              <a:rPr kumimoji="1" lang="ja-JP" altLang="en-US" dirty="0" smtClean="0"/>
              <a:t>へメインメモリをのデータを</a:t>
            </a:r>
            <a:r>
              <a:rPr kumimoji="1" lang="en-US" altLang="ja-JP" dirty="0" smtClean="0"/>
              <a:t>DMA</a:t>
            </a:r>
            <a:r>
              <a:rPr kumimoji="1" lang="ja-JP" altLang="en-US" dirty="0" smtClean="0"/>
              <a:t>転送するという方法もあり、マップトメモリより転送速度は早いのですが、</a:t>
            </a:r>
            <a:r>
              <a:rPr kumimoji="1" lang="en-US" altLang="ja-JP" dirty="0" smtClean="0"/>
              <a:t>DMA</a:t>
            </a:r>
            <a:r>
              <a:rPr kumimoji="1" lang="ja-JP" altLang="en-US" dirty="0" smtClean="0"/>
              <a:t>転送は</a:t>
            </a:r>
            <a:r>
              <a:rPr kumimoji="1" lang="en-US" altLang="ja-JP" dirty="0" smtClean="0"/>
              <a:t>CPU</a:t>
            </a:r>
            <a:r>
              <a:rPr kumimoji="1" lang="ja-JP" altLang="en-US" dirty="0" smtClean="0"/>
              <a:t>の命令で行われるため、</a:t>
            </a:r>
            <a:r>
              <a:rPr kumimoji="1" lang="en-US" altLang="ja-JP" dirty="0" smtClean="0"/>
              <a:t>OS</a:t>
            </a:r>
            <a:r>
              <a:rPr kumimoji="1" lang="ja-JP" altLang="en-US" dirty="0" smtClean="0"/>
              <a:t>が攻撃を受けると</a:t>
            </a:r>
            <a:r>
              <a:rPr kumimoji="1" lang="en-US" altLang="ja-JP" dirty="0" smtClean="0"/>
              <a:t>DMA</a:t>
            </a:r>
            <a:r>
              <a:rPr kumimoji="1" lang="ja-JP" altLang="en-US" dirty="0" smtClean="0"/>
              <a:t>転送の正しさを保証できません。</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8</a:t>
            </a:fld>
            <a:endParaRPr kumimoji="1" lang="ja-JP" altLang="en-US"/>
          </a:p>
        </p:txBody>
      </p:sp>
    </p:spTree>
    <p:extLst>
      <p:ext uri="{BB962C8B-B14F-4D97-AF65-F5344CB8AC3E}">
        <p14:creationId xmlns:p14="http://schemas.microsoft.com/office/powerpoint/2010/main" val="2555975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マップトメモリを用いて</a:t>
            </a:r>
            <a:r>
              <a:rPr kumimoji="1" lang="en-US" altLang="ja-JP" dirty="0" err="1" smtClean="0"/>
              <a:t>GPU</a:t>
            </a:r>
            <a:r>
              <a:rPr kumimoji="1" lang="ja-JP" altLang="en-US" dirty="0" smtClean="0"/>
              <a:t>からメインメモリへアクセスするために、本システムでは新しいインターフェースを提供しています。</a:t>
            </a:r>
            <a:endParaRPr kumimoji="1" lang="en-US" altLang="ja-JP" dirty="0" smtClean="0"/>
          </a:p>
          <a:p>
            <a:r>
              <a:rPr kumimoji="1" lang="ja-JP" altLang="en-US" dirty="0" smtClean="0"/>
              <a:t>まずこのインターフェースを用いて</a:t>
            </a:r>
            <a:r>
              <a:rPr kumimoji="1" lang="en-US" altLang="ja-JP" dirty="0" smtClean="0"/>
              <a:t>OS</a:t>
            </a:r>
            <a:r>
              <a:rPr kumimoji="1" lang="ja-JP" altLang="en-US" dirty="0" smtClean="0"/>
              <a:t>上のプロセスにメインメモリ全体をマップすることで、マップしたメモリが使用中</a:t>
            </a:r>
            <a:r>
              <a:rPr kumimoji="1" lang="ja-JP" altLang="en-US" dirty="0" smtClean="0"/>
              <a:t>に</a:t>
            </a:r>
            <a:r>
              <a:rPr kumimoji="1" lang="ja-JP" altLang="en-US" dirty="0" smtClean="0"/>
              <a:t>なりません。</a:t>
            </a:r>
            <a:endParaRPr kumimoji="1" lang="en-US" altLang="ja-JP" dirty="0" smtClean="0"/>
          </a:p>
          <a:p>
            <a:r>
              <a:rPr kumimoji="1" lang="ja-JP" altLang="en-US" dirty="0" smtClean="0"/>
              <a:t>これにより</a:t>
            </a:r>
            <a:r>
              <a:rPr kumimoji="1" lang="ja-JP" altLang="en-US" dirty="0" smtClean="0"/>
              <a:t>システム</a:t>
            </a:r>
            <a:r>
              <a:rPr kumimoji="1" lang="ja-JP" altLang="en-US" dirty="0" smtClean="0"/>
              <a:t>の実行に必要な空きメモリが使用不可となってしまうことを防止しています。</a:t>
            </a:r>
            <a:endParaRPr kumimoji="1" lang="en-US" altLang="ja-JP" dirty="0" smtClean="0"/>
          </a:p>
          <a:p>
            <a:endParaRPr kumimoji="1" lang="en-US" altLang="ja-JP" dirty="0" smtClean="0"/>
          </a:p>
          <a:p>
            <a:r>
              <a:rPr kumimoji="1" lang="ja-JP" altLang="en-US" dirty="0" smtClean="0"/>
              <a:t>そして、プロセスにマップしたメインメモリを</a:t>
            </a:r>
            <a:r>
              <a:rPr kumimoji="1" lang="en-US" altLang="ja-JP" dirty="0" err="1" smtClean="0"/>
              <a:t>GPU</a:t>
            </a:r>
            <a:r>
              <a:rPr kumimoji="1" lang="ja-JP" altLang="en-US" dirty="0" smtClean="0"/>
              <a:t>のアドレス空間に登録することで</a:t>
            </a:r>
            <a:r>
              <a:rPr kumimoji="1" lang="en-US" altLang="ja-JP" dirty="0" err="1" smtClean="0"/>
              <a:t>GPU</a:t>
            </a:r>
            <a:r>
              <a:rPr kumimoji="1" lang="ja-JP" altLang="en-US" dirty="0" smtClean="0"/>
              <a:t>からメインメモリに直接アクセスすることが可能となります。</a:t>
            </a:r>
            <a:endParaRPr kumimoji="1" lang="en-US" altLang="ja-JP" dirty="0" smtClean="0"/>
          </a:p>
          <a:p>
            <a:r>
              <a:rPr kumimoji="1" lang="ja-JP" altLang="en-US" dirty="0" smtClean="0"/>
              <a:t>この際に、</a:t>
            </a:r>
            <a:r>
              <a:rPr kumimoji="1" lang="en-US" altLang="ja-JP" dirty="0" err="1" smtClean="0"/>
              <a:t>GPU</a:t>
            </a:r>
            <a:r>
              <a:rPr kumimoji="1" lang="ja-JP" altLang="en-US" dirty="0" smtClean="0"/>
              <a:t>ドライバがメモリ全体をロックしてしまうことによって</a:t>
            </a:r>
            <a:r>
              <a:rPr kumimoji="1" lang="en-US" altLang="ja-JP" dirty="0" smtClean="0"/>
              <a:t>OS</a:t>
            </a:r>
            <a:r>
              <a:rPr kumimoji="1" lang="ja-JP" altLang="en-US" dirty="0" smtClean="0"/>
              <a:t>カーネルがロックされたメモリの領域を使用中の状態にしてしまいます。</a:t>
            </a:r>
            <a:endParaRPr kumimoji="1" lang="en-US" altLang="ja-JP" dirty="0" smtClean="0"/>
          </a:p>
          <a:p>
            <a:r>
              <a:rPr kumimoji="1" lang="ja-JP" altLang="en-US" dirty="0" smtClean="0"/>
              <a:t>この問題を防止するため、</a:t>
            </a:r>
            <a:r>
              <a:rPr kumimoji="1" lang="en-US" altLang="ja-JP" dirty="0" err="1" smtClean="0"/>
              <a:t>GPU</a:t>
            </a:r>
            <a:r>
              <a:rPr kumimoji="1" lang="ja-JP" altLang="en-US" dirty="0" smtClean="0"/>
              <a:t>ドライバがメモリをロックしてもメインメモリの領域を使用中としないように</a:t>
            </a:r>
            <a:r>
              <a:rPr kumimoji="1" lang="en-US" altLang="ja-JP" dirty="0" smtClean="0"/>
              <a:t>OS</a:t>
            </a:r>
            <a:r>
              <a:rPr kumimoji="1" lang="ja-JP" altLang="en-US" dirty="0" smtClean="0"/>
              <a:t>カーネルを修正しました。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9</a:t>
            </a:fld>
            <a:endParaRPr kumimoji="1" lang="ja-JP" altLang="en-US"/>
          </a:p>
        </p:txBody>
      </p:sp>
    </p:spTree>
    <p:extLst>
      <p:ext uri="{BB962C8B-B14F-4D97-AF65-F5344CB8AC3E}">
        <p14:creationId xmlns:p14="http://schemas.microsoft.com/office/powerpoint/2010/main" val="4278023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3562255792"/>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400547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25090751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 setting">
    <p:spTree>
      <p:nvGrpSpPr>
        <p:cNvPr id="1" name=""/>
        <p:cNvGrpSpPr/>
        <p:nvPr/>
      </p:nvGrpSpPr>
      <p:grpSpPr>
        <a:xfrm>
          <a:off x="0" y="0"/>
          <a:ext cx="0" cy="0"/>
          <a:chOff x="0" y="0"/>
          <a:chExt cx="0" cy="0"/>
        </a:xfrm>
      </p:grpSpPr>
      <p:sp>
        <p:nvSpPr>
          <p:cNvPr id="6" name="タイトル プレースホルダー 1"/>
          <p:cNvSpPr>
            <a:spLocks noGrp="1"/>
          </p:cNvSpPr>
          <p:nvPr>
            <p:ph type="title"/>
          </p:nvPr>
        </p:nvSpPr>
        <p:spPr>
          <a:xfrm>
            <a:off x="457200" y="274638"/>
            <a:ext cx="8229600" cy="778098"/>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8" name="スライド番号プレースホルダー 5"/>
          <p:cNvSpPr>
            <a:spLocks noGrp="1"/>
          </p:cNvSpPr>
          <p:nvPr>
            <p:ph type="sldNum" sz="quarter" idx="4"/>
          </p:nvPr>
        </p:nvSpPr>
        <p:spPr>
          <a:xfrm>
            <a:off x="6588224" y="630932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A92A3-281A-45E0-898B-ED395963B0FF}" type="slidenum">
              <a:rPr kumimoji="1" lang="ja-JP" altLang="en-US" smtClean="0"/>
              <a:t>‹#›</a:t>
            </a:fld>
            <a:endParaRPr kumimoji="1" lang="ja-JP" altLang="en-US"/>
          </a:p>
        </p:txBody>
      </p:sp>
      <p:sp>
        <p:nvSpPr>
          <p:cNvPr id="9" name="コンテンツ プレースホルダー 2"/>
          <p:cNvSpPr>
            <a:spLocks noGrp="1"/>
          </p:cNvSpPr>
          <p:nvPr>
            <p:ph idx="1"/>
          </p:nvPr>
        </p:nvSpPr>
        <p:spPr>
          <a:xfrm>
            <a:off x="467544" y="1124744"/>
            <a:ext cx="8208912" cy="4968552"/>
          </a:xfrm>
        </p:spPr>
        <p:txBody>
          <a:bodyPr/>
          <a:lstStyle>
            <a:lvl1pPr>
              <a:defRPr sz="2800"/>
            </a:lvl1pPr>
            <a:lvl2pPr>
              <a:defRPr sz="2400"/>
            </a:lvl2pPr>
            <a:lvl3pPr>
              <a:defRPr sz="2200"/>
            </a:lvl3pPr>
            <a:lvl4pPr>
              <a:defRPr sz="2000"/>
            </a:lvl4pPr>
            <a:lvl5pPr>
              <a:defRPr sz="2000"/>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extLst>
      <p:ext uri="{BB962C8B-B14F-4D97-AF65-F5344CB8AC3E}">
        <p14:creationId xmlns:p14="http://schemas.microsoft.com/office/powerpoint/2010/main" val="3286542776"/>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my setting">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16632"/>
            <a:ext cx="8928992" cy="490066"/>
          </a:xfrm>
        </p:spPr>
        <p:txBody>
          <a:bodyPr>
            <a:noAutofit/>
          </a:bodyPr>
          <a:lstStyle>
            <a:lvl1pPr>
              <a:defRPr sz="3000"/>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107504" y="692696"/>
            <a:ext cx="8928992" cy="5688632"/>
          </a:xfrm>
        </p:spPr>
        <p:txBody>
          <a:bodyPr/>
          <a:lstStyle>
            <a:lvl1pPr marL="342900" indent="-342900">
              <a:buFont typeface="Wingdings" panose="05000000000000000000" pitchFamily="2" charset="2"/>
              <a:buChar char="l"/>
              <a:defRPr sz="2800"/>
            </a:lvl1pPr>
            <a:lvl2pPr marL="742950" indent="-285750">
              <a:buFont typeface="Arial" panose="020B0604020202020204" pitchFamily="34" charset="0"/>
              <a:buChar char="•"/>
              <a:defRPr sz="2400"/>
            </a:lvl2pPr>
            <a:lvl3pPr marL="1143000" indent="-228600">
              <a:buFont typeface="Wingdings" panose="05000000000000000000" pitchFamily="2" charset="2"/>
              <a:buChar char="Ø"/>
              <a:defRPr sz="24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6" name="スライド番号プレースホルダー 5"/>
          <p:cNvSpPr>
            <a:spLocks noGrp="1"/>
          </p:cNvSpPr>
          <p:nvPr>
            <p:ph type="sldNum" sz="quarter" idx="12"/>
          </p:nvPr>
        </p:nvSpPr>
        <p:spPr>
          <a:xfrm>
            <a:off x="6876256" y="6448251"/>
            <a:ext cx="2133600" cy="365125"/>
          </a:xfrm>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1972688842"/>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227988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136499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104002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173010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289133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164353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1576608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17706760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A92A3-281A-45E0-898B-ED395963B0FF}" type="slidenum">
              <a:rPr kumimoji="1" lang="ja-JP" altLang="en-US" smtClean="0"/>
              <a:t>‹#›</a:t>
            </a:fld>
            <a:endParaRPr kumimoji="1" lang="ja-JP" altLang="en-US"/>
          </a:p>
        </p:txBody>
      </p:sp>
    </p:spTree>
    <p:extLst>
      <p:ext uri="{BB962C8B-B14F-4D97-AF65-F5344CB8AC3E}">
        <p14:creationId xmlns:p14="http://schemas.microsoft.com/office/powerpoint/2010/main" val="183951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0" r:id="rId13"/>
  </p:sldLayoutIdLst>
  <p:timing>
    <p:tnLst>
      <p:par>
        <p:cTn xmlns:p14="http://schemas.microsoft.com/office/powerpoint/2010/mai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chart" Target="../charts/char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altLang="ja-JP" sz="4000" dirty="0"/>
              <a:t>GPU</a:t>
            </a:r>
            <a:r>
              <a:rPr lang="ja-JP" altLang="en-US" sz="4000" dirty="0"/>
              <a:t>を用いた安全なシステム監視</a:t>
            </a:r>
            <a:endParaRPr kumimoji="1" lang="ja-JP" altLang="en-US" sz="4000" dirty="0"/>
          </a:p>
        </p:txBody>
      </p:sp>
      <p:sp>
        <p:nvSpPr>
          <p:cNvPr id="3" name="サブタイトル 2"/>
          <p:cNvSpPr>
            <a:spLocks noGrp="1"/>
          </p:cNvSpPr>
          <p:nvPr>
            <p:ph type="subTitle" idx="1"/>
          </p:nvPr>
        </p:nvSpPr>
        <p:spPr>
          <a:xfrm>
            <a:off x="1371600" y="3886200"/>
            <a:ext cx="6400800" cy="1198984"/>
          </a:xfrm>
        </p:spPr>
        <p:txBody>
          <a:bodyPr>
            <a:normAutofit fontScale="77500" lnSpcReduction="20000"/>
          </a:bodyPr>
          <a:lstStyle/>
          <a:p>
            <a:r>
              <a:rPr lang="ja-JP" altLang="en-US" dirty="0"/>
              <a:t>九州工業</a:t>
            </a:r>
            <a:r>
              <a:rPr lang="ja-JP" altLang="en-US" dirty="0" smtClean="0"/>
              <a:t>大学　情報工学部</a:t>
            </a:r>
            <a:endParaRPr lang="en-US" altLang="ja-JP" dirty="0" smtClean="0"/>
          </a:p>
          <a:p>
            <a:r>
              <a:rPr lang="ja-JP" altLang="en-US" dirty="0"/>
              <a:t>機械情報工</a:t>
            </a:r>
            <a:r>
              <a:rPr lang="ja-JP" altLang="en-US" dirty="0" smtClean="0"/>
              <a:t>学科　</a:t>
            </a:r>
            <a:r>
              <a:rPr lang="en-US" altLang="ja-JP" dirty="0" smtClean="0"/>
              <a:t>12237079</a:t>
            </a:r>
          </a:p>
          <a:p>
            <a:r>
              <a:rPr lang="ja-JP" altLang="en-US" dirty="0" smtClean="0"/>
              <a:t>光来研究室　山本 </a:t>
            </a:r>
            <a:r>
              <a:rPr lang="ja-JP" altLang="en-US" dirty="0"/>
              <a:t>裕</a:t>
            </a:r>
            <a:r>
              <a:rPr lang="ja-JP" altLang="en-US" dirty="0" smtClean="0"/>
              <a:t>明</a:t>
            </a:r>
            <a:endParaRPr lang="ja-JP" altLang="en-US" dirty="0"/>
          </a:p>
        </p:txBody>
      </p:sp>
      <p:sp>
        <p:nvSpPr>
          <p:cNvPr id="4" name="スライド番号プレースホルダー 3"/>
          <p:cNvSpPr>
            <a:spLocks noGrp="1"/>
          </p:cNvSpPr>
          <p:nvPr>
            <p:ph type="sldNum" sz="quarter" idx="12"/>
          </p:nvPr>
        </p:nvSpPr>
        <p:spPr/>
        <p:txBody>
          <a:bodyPr/>
          <a:lstStyle/>
          <a:p>
            <a:fld id="{35AA92A3-281A-45E0-898B-ED395963B0FF}" type="slidenum">
              <a:rPr kumimoji="1" lang="ja-JP" altLang="en-US" smtClean="0"/>
              <a:t>1</a:t>
            </a:fld>
            <a:endParaRPr kumimoji="1" lang="ja-JP" altLang="en-US"/>
          </a:p>
        </p:txBody>
      </p:sp>
    </p:spTree>
    <p:extLst>
      <p:ext uri="{BB962C8B-B14F-4D97-AF65-F5344CB8AC3E}">
        <p14:creationId xmlns:p14="http://schemas.microsoft.com/office/powerpoint/2010/main" val="1862073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GPU</a:t>
            </a:r>
            <a:r>
              <a:rPr kumimoji="1" lang="ja-JP" altLang="en-US" dirty="0" smtClean="0"/>
              <a:t>との暗号通信</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10</a:t>
            </a:fld>
            <a:endParaRPr kumimoji="1" lang="ja-JP" altLang="en-US"/>
          </a:p>
        </p:txBody>
      </p:sp>
      <p:sp>
        <p:nvSpPr>
          <p:cNvPr id="4" name="コンテンツ プレースホルダー 3"/>
          <p:cNvSpPr>
            <a:spLocks noGrp="1"/>
          </p:cNvSpPr>
          <p:nvPr>
            <p:ph idx="1"/>
          </p:nvPr>
        </p:nvSpPr>
        <p:spPr/>
        <p:txBody>
          <a:bodyPr/>
          <a:lstStyle/>
          <a:p>
            <a:r>
              <a:rPr kumimoji="1" lang="en-US" altLang="ja-JP" dirty="0" smtClean="0"/>
              <a:t>GPU</a:t>
            </a:r>
            <a:r>
              <a:rPr kumimoji="1" lang="ja-JP" altLang="en-US" dirty="0" smtClean="0"/>
              <a:t>と監視ホストは</a:t>
            </a:r>
            <a:r>
              <a:rPr kumimoji="1" lang="en-US" altLang="ja-JP" dirty="0" smtClean="0"/>
              <a:t>OS</a:t>
            </a:r>
            <a:r>
              <a:rPr kumimoji="1" lang="ja-JP" altLang="en-US" dirty="0" smtClean="0"/>
              <a:t>上のプロキシプロセスを経由して通信を行う</a:t>
            </a:r>
            <a:endParaRPr kumimoji="1" lang="en-US" altLang="ja-JP" dirty="0" smtClean="0"/>
          </a:p>
          <a:p>
            <a:pPr lvl="1"/>
            <a:r>
              <a:rPr lang="en-US" altLang="ja-JP" dirty="0" smtClean="0"/>
              <a:t>GPU</a:t>
            </a:r>
            <a:r>
              <a:rPr lang="ja-JP" altLang="en-US" dirty="0" smtClean="0"/>
              <a:t>は直接通信を行うことができないため</a:t>
            </a:r>
            <a:endParaRPr lang="en-US" altLang="ja-JP" dirty="0" smtClean="0"/>
          </a:p>
          <a:p>
            <a:pPr lvl="1"/>
            <a:r>
              <a:rPr lang="ja-JP" altLang="en-US" dirty="0" smtClean="0"/>
              <a:t>プロキシプロセスへの攻撃で監視結果が改ざんされる</a:t>
            </a:r>
            <a:endParaRPr lang="en-US" altLang="ja-JP" dirty="0" smtClean="0"/>
          </a:p>
          <a:p>
            <a:r>
              <a:rPr lang="en-US" altLang="ja-JP" dirty="0" smtClean="0"/>
              <a:t>GPU</a:t>
            </a:r>
            <a:r>
              <a:rPr lang="ja-JP" altLang="en-US" dirty="0" smtClean="0"/>
              <a:t>と監視ホストの間の通信を暗号化</a:t>
            </a:r>
            <a:endParaRPr lang="en-US" altLang="ja-JP" dirty="0" smtClean="0"/>
          </a:p>
          <a:p>
            <a:pPr lvl="1"/>
            <a:r>
              <a:rPr lang="en-US" altLang="ja-JP" dirty="0" smtClean="0"/>
              <a:t>GPU</a:t>
            </a:r>
            <a:r>
              <a:rPr lang="ja-JP" altLang="en-US" dirty="0" smtClean="0"/>
              <a:t>で監視結果を暗号化し、監視ホストで復号</a:t>
            </a:r>
            <a:endParaRPr lang="en-US" altLang="ja-JP" dirty="0" smtClean="0"/>
          </a:p>
          <a:p>
            <a:pPr lvl="1"/>
            <a:r>
              <a:rPr lang="en-US" altLang="ja-JP" dirty="0" err="1" smtClean="0"/>
              <a:t>wolfSSL</a:t>
            </a:r>
            <a:r>
              <a:rPr lang="ja-JP" altLang="en-US" dirty="0"/>
              <a:t>の</a:t>
            </a:r>
            <a:r>
              <a:rPr lang="en-US" altLang="ja-JP" dirty="0"/>
              <a:t>AES-CBC</a:t>
            </a:r>
            <a:r>
              <a:rPr lang="ja-JP" altLang="en-US" dirty="0"/>
              <a:t>を</a:t>
            </a:r>
            <a:r>
              <a:rPr lang="en-US" altLang="ja-JP" dirty="0"/>
              <a:t>GPU</a:t>
            </a:r>
            <a:r>
              <a:rPr lang="ja-JP" altLang="en-US" dirty="0"/>
              <a:t>用に</a:t>
            </a:r>
            <a:r>
              <a:rPr lang="ja-JP" altLang="en-US" dirty="0" smtClean="0"/>
              <a:t>移植</a:t>
            </a:r>
            <a:endParaRPr lang="en-US" altLang="ja-JP" dirty="0"/>
          </a:p>
          <a:p>
            <a:endParaRPr lang="en-US" altLang="ja-JP" dirty="0"/>
          </a:p>
          <a:p>
            <a:endParaRPr lang="en-US" altLang="ja-JP" dirty="0" smtClean="0"/>
          </a:p>
        </p:txBody>
      </p:sp>
      <p:sp>
        <p:nvSpPr>
          <p:cNvPr id="17" name="正方形/長方形 16"/>
          <p:cNvSpPr/>
          <p:nvPr/>
        </p:nvSpPr>
        <p:spPr>
          <a:xfrm>
            <a:off x="847347" y="4725284"/>
            <a:ext cx="3787377" cy="1953922"/>
          </a:xfrm>
          <a:prstGeom prst="rect">
            <a:avLst/>
          </a:prstGeom>
          <a:solidFill>
            <a:srgbClr val="5B9BD5">
              <a:lumMod val="20000"/>
              <a:lumOff val="80000"/>
            </a:srgbClr>
          </a:solidFill>
          <a:ln w="28575" cap="flat" cmpd="sng" algn="ctr">
            <a:solidFill>
              <a:srgbClr val="5B9BD5">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18" name="正方形/長方形 17"/>
          <p:cNvSpPr/>
          <p:nvPr/>
        </p:nvSpPr>
        <p:spPr>
          <a:xfrm>
            <a:off x="3188388" y="6224125"/>
            <a:ext cx="1216169" cy="307238"/>
          </a:xfrm>
          <a:prstGeom prst="rect">
            <a:avLst/>
          </a:prstGeom>
          <a:solidFill>
            <a:srgbClr val="5B9BD5"/>
          </a:solidFill>
          <a:ln w="28575"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err="1" smtClean="0">
                <a:ln>
                  <a:noFill/>
                </a:ln>
                <a:solidFill>
                  <a:prstClr val="white"/>
                </a:solidFill>
                <a:effectLst/>
                <a:uLnTx/>
                <a:uFillTx/>
                <a:latin typeface="Calibri"/>
                <a:ea typeface="ＭＳ Ｐゴシック"/>
                <a:cs typeface="+mn-cs"/>
              </a:rPr>
              <a:t>GPU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19" name="正方形/長方形 18"/>
          <p:cNvSpPr/>
          <p:nvPr/>
        </p:nvSpPr>
        <p:spPr>
          <a:xfrm>
            <a:off x="3188388" y="5531350"/>
            <a:ext cx="1216169" cy="630515"/>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a:t>
            </a:r>
            <a:endParaRPr kumimoji="0" lang="en-US" altLang="ja-JP" sz="2000" b="0" i="0" u="none" strike="noStrike" kern="0" cap="none" spc="0" normalizeH="0" baseline="0" noProof="0" dirty="0" smtClean="0">
              <a:ln>
                <a:noFill/>
              </a:ln>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sp>
        <p:nvSpPr>
          <p:cNvPr id="20" name="正方形/長方形 19"/>
          <p:cNvSpPr/>
          <p:nvPr/>
        </p:nvSpPr>
        <p:spPr>
          <a:xfrm>
            <a:off x="1048968" y="6247664"/>
            <a:ext cx="1203315" cy="307238"/>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1" name="正方形/長方形 20"/>
          <p:cNvSpPr/>
          <p:nvPr/>
        </p:nvSpPr>
        <p:spPr>
          <a:xfrm>
            <a:off x="1048969" y="5661389"/>
            <a:ext cx="1203314" cy="514040"/>
          </a:xfrm>
          <a:prstGeom prst="rect">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28575" cap="flat" cmpd="sng" algn="ctr">
            <a:solidFill>
              <a:srgbClr val="A5A5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22" name="正方形/長方形 21"/>
          <p:cNvSpPr/>
          <p:nvPr/>
        </p:nvSpPr>
        <p:spPr>
          <a:xfrm>
            <a:off x="1048968" y="4905332"/>
            <a:ext cx="1203314" cy="684048"/>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kern="0" dirty="0" smtClean="0">
                <a:solidFill>
                  <a:schemeClr val="tx1"/>
                </a:solidFill>
                <a:latin typeface="Calibri"/>
                <a:ea typeface="ＭＳ Ｐゴシック"/>
              </a:rPr>
              <a:t>プロキシ</a:t>
            </a:r>
            <a:endParaRPr kumimoji="0" lang="en-US" altLang="ja-JP" sz="2000" kern="0" dirty="0" smtClean="0">
              <a:solidFill>
                <a:schemeClr val="tx1"/>
              </a:solidFill>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kern="0" dirty="0" smtClean="0">
                <a:solidFill>
                  <a:schemeClr val="tx1"/>
                </a:solidFill>
                <a:latin typeface="Calibri"/>
                <a:ea typeface="ＭＳ Ｐゴシック"/>
              </a:rPr>
              <a:t>プロセス</a:t>
            </a:r>
            <a:endParaRPr kumimoji="0" lang="ja-JP" altLang="en-US" sz="2000" b="0" i="0" u="none" strike="noStrike" kern="0" cap="none" spc="0" normalizeH="0" baseline="0" noProof="0" dirty="0">
              <a:ln>
                <a:noFill/>
              </a:ln>
              <a:solidFill>
                <a:schemeClr val="tx1"/>
              </a:solidFill>
              <a:effectLst/>
              <a:uLnTx/>
              <a:uFillTx/>
              <a:latin typeface="Calibri"/>
              <a:ea typeface="ＭＳ Ｐゴシック"/>
            </a:endParaRPr>
          </a:p>
        </p:txBody>
      </p:sp>
      <p:grpSp>
        <p:nvGrpSpPr>
          <p:cNvPr id="23" name="グループ化 10"/>
          <p:cNvGrpSpPr>
            <a:grpSpLocks noChangeAspect="1"/>
          </p:cNvGrpSpPr>
          <p:nvPr/>
        </p:nvGrpSpPr>
        <p:grpSpPr>
          <a:xfrm>
            <a:off x="6103931" y="4509260"/>
            <a:ext cx="2067687" cy="1667389"/>
            <a:chOff x="869082" y="4233187"/>
            <a:chExt cx="2552700" cy="2058505"/>
          </a:xfrm>
        </p:grpSpPr>
        <p:pic>
          <p:nvPicPr>
            <p:cNvPr id="2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082" y="4739117"/>
              <a:ext cx="25527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テキスト ボックス 24"/>
            <p:cNvSpPr txBox="1"/>
            <p:nvPr/>
          </p:nvSpPr>
          <p:spPr>
            <a:xfrm>
              <a:off x="900228" y="4233187"/>
              <a:ext cx="1480462" cy="44456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solidFill>
                    <a:prstClr val="black"/>
                  </a:solidFill>
                </a:rPr>
                <a:t>監視</a:t>
              </a:r>
              <a:r>
                <a:rPr kumimoji="0" lang="ja-JP" altLang="en-US" sz="2000" b="0" i="0" u="none" strike="noStrike" kern="0" cap="none" spc="0" normalizeH="0" baseline="0" noProof="0" dirty="0" smtClean="0">
                  <a:ln>
                    <a:noFill/>
                  </a:ln>
                  <a:solidFill>
                    <a:prstClr val="black"/>
                  </a:solidFill>
                  <a:effectLst/>
                  <a:uLnTx/>
                  <a:uFillTx/>
                </a:rPr>
                <a:t>ホスト</a:t>
              </a:r>
              <a:endParaRPr kumimoji="0" lang="ja-JP" altLang="en-US" sz="2000" b="0" i="0" u="none" strike="noStrike" kern="0" cap="none" spc="0" normalizeH="0" baseline="0" noProof="0" dirty="0">
                <a:ln>
                  <a:noFill/>
                </a:ln>
                <a:solidFill>
                  <a:prstClr val="black"/>
                </a:solidFill>
                <a:effectLst/>
                <a:uLnTx/>
                <a:uFillTx/>
              </a:endParaRPr>
            </a:p>
          </p:txBody>
        </p:sp>
      </p:grpSp>
      <p:cxnSp>
        <p:nvCxnSpPr>
          <p:cNvPr id="26" name="直線矢印コネクタ 25"/>
          <p:cNvCxnSpPr>
            <a:endCxn id="22" idx="3"/>
          </p:cNvCxnSpPr>
          <p:nvPr/>
        </p:nvCxnSpPr>
        <p:spPr>
          <a:xfrm flipH="1">
            <a:off x="2252282" y="5247356"/>
            <a:ext cx="3851649" cy="0"/>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27" name="直線矢印コネクタ 26"/>
          <p:cNvCxnSpPr/>
          <p:nvPr/>
        </p:nvCxnSpPr>
        <p:spPr>
          <a:xfrm>
            <a:off x="2252282" y="5373356"/>
            <a:ext cx="936106" cy="545053"/>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sp>
        <p:nvSpPr>
          <p:cNvPr id="28" name="テキスト ボックス 27"/>
          <p:cNvSpPr txBox="1"/>
          <p:nvPr/>
        </p:nvSpPr>
        <p:spPr>
          <a:xfrm>
            <a:off x="2791563" y="4725284"/>
            <a:ext cx="1718908" cy="3600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rPr>
              <a:t>監視対象ホスト</a:t>
            </a:r>
            <a:endParaRPr kumimoji="0" lang="ja-JP" altLang="en-US" sz="2000" b="0" i="0" u="none" strike="noStrike" kern="0" cap="none" spc="0" normalizeH="0" baseline="0" noProof="0" dirty="0">
              <a:ln>
                <a:noFill/>
              </a:ln>
              <a:effectLst/>
              <a:uLnTx/>
              <a:uFillTx/>
            </a:endParaRPr>
          </a:p>
        </p:txBody>
      </p:sp>
    </p:spTree>
    <p:extLst>
      <p:ext uri="{BB962C8B-B14F-4D97-AF65-F5344CB8AC3E}">
        <p14:creationId xmlns:p14="http://schemas.microsoft.com/office/powerpoint/2010/main" val="4166437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実験</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11</a:t>
            </a:fld>
            <a:endParaRPr kumimoji="1" lang="ja-JP" altLang="en-US"/>
          </a:p>
        </p:txBody>
      </p:sp>
      <p:sp>
        <p:nvSpPr>
          <p:cNvPr id="4" name="コンテンツ プレースホルダー 3"/>
          <p:cNvSpPr>
            <a:spLocks noGrp="1"/>
          </p:cNvSpPr>
          <p:nvPr>
            <p:ph idx="1"/>
          </p:nvPr>
        </p:nvSpPr>
        <p:spPr/>
        <p:txBody>
          <a:bodyPr>
            <a:normAutofit lnSpcReduction="10000"/>
          </a:bodyPr>
          <a:lstStyle/>
          <a:p>
            <a:r>
              <a:rPr lang="ja-JP" altLang="en-US" dirty="0"/>
              <a:t>目的</a:t>
            </a:r>
            <a:endParaRPr lang="en-US" altLang="ja-JP" dirty="0"/>
          </a:p>
          <a:p>
            <a:pPr lvl="1"/>
            <a:r>
              <a:rPr lang="en-US" altLang="ja-JP" dirty="0" smtClean="0"/>
              <a:t>OS</a:t>
            </a:r>
            <a:r>
              <a:rPr lang="ja-JP" altLang="en-US" dirty="0" smtClean="0"/>
              <a:t>の</a:t>
            </a:r>
            <a:r>
              <a:rPr lang="ja-JP" altLang="en-US" dirty="0"/>
              <a:t>整合性が検査できることを確認</a:t>
            </a:r>
            <a:endParaRPr lang="en-US" altLang="ja-JP" dirty="0"/>
          </a:p>
          <a:p>
            <a:pPr lvl="1"/>
            <a:r>
              <a:rPr lang="en-US" altLang="ja-JP" dirty="0" smtClean="0"/>
              <a:t>OS</a:t>
            </a:r>
            <a:r>
              <a:rPr lang="ja-JP" altLang="en-US" dirty="0" smtClean="0"/>
              <a:t>監視システムの実行にかかる時間を測定</a:t>
            </a:r>
            <a:endParaRPr lang="en-US" altLang="ja-JP" dirty="0" smtClean="0"/>
          </a:p>
          <a:p>
            <a:r>
              <a:rPr lang="ja-JP" altLang="en-US" dirty="0" smtClean="0"/>
              <a:t>実験環境</a:t>
            </a:r>
            <a:endParaRPr lang="en-US" altLang="ja-JP" dirty="0" smtClean="0"/>
          </a:p>
          <a:p>
            <a:pPr lvl="1"/>
            <a:r>
              <a:rPr lang="ja-JP" altLang="en-US" dirty="0"/>
              <a:t>監視対象ホスト</a:t>
            </a:r>
            <a:endParaRPr lang="en-US" altLang="ja-JP" dirty="0"/>
          </a:p>
          <a:p>
            <a:pPr lvl="2"/>
            <a:r>
              <a:rPr lang="en-US" altLang="ja-JP" dirty="0"/>
              <a:t>CPU: </a:t>
            </a:r>
            <a:r>
              <a:rPr lang="en-US" altLang="ja-JP" dirty="0" smtClean="0"/>
              <a:t>Intel Xeon W3550, </a:t>
            </a:r>
            <a:r>
              <a:rPr lang="ja-JP" altLang="en-US" dirty="0"/>
              <a:t>メモリ：</a:t>
            </a:r>
            <a:r>
              <a:rPr lang="en-US" altLang="ja-JP" dirty="0"/>
              <a:t> </a:t>
            </a:r>
            <a:r>
              <a:rPr lang="en-US" altLang="ja-JP" dirty="0" smtClean="0"/>
              <a:t>6GB</a:t>
            </a:r>
            <a:endParaRPr lang="en-US" altLang="ja-JP" dirty="0"/>
          </a:p>
          <a:p>
            <a:pPr lvl="2"/>
            <a:r>
              <a:rPr lang="en-US" altLang="ja-JP" dirty="0"/>
              <a:t>GPU: NVIDIA </a:t>
            </a:r>
            <a:r>
              <a:rPr lang="en-US" altLang="ja-JP" dirty="0" smtClean="0"/>
              <a:t>GeForce GTX 960</a:t>
            </a:r>
          </a:p>
          <a:p>
            <a:pPr lvl="2"/>
            <a:r>
              <a:rPr lang="en-US" altLang="ja-JP" dirty="0" smtClean="0"/>
              <a:t>OS</a:t>
            </a:r>
            <a:r>
              <a:rPr lang="en-US" altLang="ja-JP" dirty="0"/>
              <a:t>: </a:t>
            </a:r>
            <a:r>
              <a:rPr lang="en-US" altLang="ja-JP" dirty="0" err="1"/>
              <a:t>GPUsec</a:t>
            </a:r>
            <a:r>
              <a:rPr lang="ja-JP" altLang="en-US" dirty="0"/>
              <a:t>用に</a:t>
            </a:r>
            <a:r>
              <a:rPr lang="ja-JP" altLang="en-US" dirty="0" smtClean="0"/>
              <a:t>修正した</a:t>
            </a:r>
            <a:r>
              <a:rPr lang="en-US" altLang="ja-JP" dirty="0" smtClean="0"/>
              <a:t>Linux 3.16.7</a:t>
            </a:r>
            <a:endParaRPr lang="en-US" altLang="ja-JP" dirty="0"/>
          </a:p>
          <a:p>
            <a:pPr lvl="2"/>
            <a:r>
              <a:rPr lang="en-US" altLang="ja-JP" dirty="0"/>
              <a:t>CUDA </a:t>
            </a:r>
            <a:r>
              <a:rPr lang="en-US" altLang="ja-JP" dirty="0" smtClean="0"/>
              <a:t>Toolkit</a:t>
            </a:r>
            <a:r>
              <a:rPr lang="ja-JP" altLang="en-US" dirty="0" smtClean="0"/>
              <a:t> </a:t>
            </a:r>
            <a:r>
              <a:rPr lang="en-US" altLang="ja-JP" dirty="0" smtClean="0"/>
              <a:t>7.5</a:t>
            </a:r>
          </a:p>
          <a:p>
            <a:pPr lvl="1"/>
            <a:r>
              <a:rPr lang="ja-JP" altLang="en-US" dirty="0" smtClean="0"/>
              <a:t>監視ホスト</a:t>
            </a:r>
            <a:endParaRPr lang="en-US" altLang="ja-JP" dirty="0" smtClean="0"/>
          </a:p>
          <a:p>
            <a:pPr lvl="2"/>
            <a:r>
              <a:rPr lang="en-US" altLang="ja-JP" dirty="0" smtClean="0"/>
              <a:t>CPU: Intel Core i5 4200U, </a:t>
            </a:r>
            <a:r>
              <a:rPr lang="ja-JP" altLang="en-US" dirty="0" smtClean="0"/>
              <a:t>メモリ</a:t>
            </a:r>
            <a:r>
              <a:rPr lang="en-US" altLang="ja-JP" dirty="0" smtClean="0"/>
              <a:t>: 6GB</a:t>
            </a:r>
          </a:p>
          <a:p>
            <a:pPr lvl="2"/>
            <a:r>
              <a:rPr lang="ja-JP" altLang="en-US" dirty="0" smtClean="0"/>
              <a:t>ギガビットイーサネット</a:t>
            </a:r>
            <a:endParaRPr lang="en-US" altLang="ja-JP" dirty="0"/>
          </a:p>
        </p:txBody>
      </p:sp>
    </p:spTree>
    <p:extLst>
      <p:ext uri="{BB962C8B-B14F-4D97-AF65-F5344CB8AC3E}">
        <p14:creationId xmlns:p14="http://schemas.microsoft.com/office/powerpoint/2010/main" val="325024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の整合性検査</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12</a:t>
            </a:fld>
            <a:endParaRPr kumimoji="1" lang="ja-JP" altLang="en-US"/>
          </a:p>
        </p:txBody>
      </p:sp>
      <p:sp>
        <p:nvSpPr>
          <p:cNvPr id="4" name="コンテンツ プレースホルダー 3"/>
          <p:cNvSpPr>
            <a:spLocks noGrp="1"/>
          </p:cNvSpPr>
          <p:nvPr>
            <p:ph idx="1"/>
          </p:nvPr>
        </p:nvSpPr>
        <p:spPr/>
        <p:txBody>
          <a:bodyPr/>
          <a:lstStyle/>
          <a:p>
            <a:r>
              <a:rPr lang="en-US" altLang="ja-JP" dirty="0" smtClean="0"/>
              <a:t>OS</a:t>
            </a:r>
            <a:r>
              <a:rPr lang="ja-JP" altLang="en-US" dirty="0" smtClean="0"/>
              <a:t>の整合性を検査する</a:t>
            </a:r>
            <a:r>
              <a:rPr lang="en-US" altLang="ja-JP" dirty="0" smtClean="0"/>
              <a:t>OS</a:t>
            </a:r>
            <a:r>
              <a:rPr lang="ja-JP" altLang="en-US" dirty="0" smtClean="0"/>
              <a:t>監視システムを作成</a:t>
            </a:r>
            <a:endParaRPr lang="en-US" altLang="ja-JP" dirty="0" smtClean="0"/>
          </a:p>
          <a:p>
            <a:pPr lvl="1"/>
            <a:r>
              <a:rPr lang="en-US" altLang="ja-JP" dirty="0" smtClean="0"/>
              <a:t>OS</a:t>
            </a:r>
            <a:r>
              <a:rPr lang="ja-JP" altLang="en-US" dirty="0" smtClean="0"/>
              <a:t>のコード</a:t>
            </a:r>
            <a:r>
              <a:rPr lang="ja-JP" altLang="en-US" dirty="0"/>
              <a:t>領域のハッシュ値を</a:t>
            </a:r>
            <a:r>
              <a:rPr lang="ja-JP" altLang="en-US" dirty="0" smtClean="0"/>
              <a:t>計算</a:t>
            </a:r>
            <a:endParaRPr lang="en-US" altLang="ja-JP" dirty="0" smtClean="0"/>
          </a:p>
          <a:p>
            <a:pPr lvl="1"/>
            <a:r>
              <a:rPr lang="ja-JP" altLang="en-US" dirty="0" smtClean="0"/>
              <a:t>あらかじめ計算しておいた値と</a:t>
            </a:r>
            <a:r>
              <a:rPr lang="ja-JP" altLang="en-US" dirty="0" smtClean="0"/>
              <a:t>比較</a:t>
            </a:r>
            <a:endParaRPr lang="en-US" altLang="ja-JP" dirty="0" smtClean="0"/>
          </a:p>
          <a:p>
            <a:pPr lvl="1"/>
            <a:endParaRPr lang="en-US" altLang="ja-JP" dirty="0" smtClean="0"/>
          </a:p>
          <a:p>
            <a:r>
              <a:rPr lang="ja-JP" altLang="en-US" dirty="0" smtClean="0"/>
              <a:t>コンフィグを変更してコンパイルした</a:t>
            </a:r>
            <a:r>
              <a:rPr lang="en-US" altLang="ja-JP" dirty="0" smtClean="0"/>
              <a:t>OS</a:t>
            </a:r>
            <a:r>
              <a:rPr lang="ja-JP" altLang="en-US" dirty="0" smtClean="0"/>
              <a:t>をインストールして再起動し、</a:t>
            </a:r>
            <a:r>
              <a:rPr lang="en-US" altLang="ja-JP" dirty="0" smtClean="0"/>
              <a:t>OS</a:t>
            </a:r>
            <a:r>
              <a:rPr lang="ja-JP" altLang="en-US" dirty="0" smtClean="0"/>
              <a:t>監視を実行した</a:t>
            </a:r>
            <a:endParaRPr lang="en-US" altLang="ja-JP" dirty="0" smtClean="0"/>
          </a:p>
          <a:p>
            <a:pPr lvl="1"/>
            <a:r>
              <a:rPr lang="ja-JP" altLang="en-US" dirty="0" smtClean="0"/>
              <a:t>再起動後にハッシュ値が変化した</a:t>
            </a:r>
            <a:endParaRPr lang="en-US" altLang="ja-JP" dirty="0" smtClean="0"/>
          </a:p>
          <a:p>
            <a:pPr lvl="1"/>
            <a:r>
              <a:rPr lang="en-US" altLang="ja-JP" dirty="0" smtClean="0"/>
              <a:t>OS</a:t>
            </a:r>
            <a:r>
              <a:rPr lang="ja-JP" altLang="en-US" dirty="0" smtClean="0"/>
              <a:t>の整合性がチェックできることを確認した</a:t>
            </a:r>
            <a:endParaRPr lang="en-US" altLang="ja-JP" dirty="0" smtClean="0"/>
          </a:p>
        </p:txBody>
      </p:sp>
      <p:graphicFrame>
        <p:nvGraphicFramePr>
          <p:cNvPr id="5" name="表 4"/>
          <p:cNvGraphicFramePr>
            <a:graphicFrameLocks noGrp="1"/>
          </p:cNvGraphicFramePr>
          <p:nvPr>
            <p:extLst>
              <p:ext uri="{D42A27DB-BD31-4B8C-83A1-F6EECF244321}">
                <p14:modId xmlns:p14="http://schemas.microsoft.com/office/powerpoint/2010/main" val="1305483832"/>
              </p:ext>
            </p:extLst>
          </p:nvPr>
        </p:nvGraphicFramePr>
        <p:xfrm>
          <a:off x="1403648" y="5085184"/>
          <a:ext cx="6912768" cy="851535"/>
        </p:xfrm>
        <a:graphic>
          <a:graphicData uri="http://schemas.openxmlformats.org/drawingml/2006/table">
            <a:tbl>
              <a:tblPr>
                <a:tableStyleId>{5940675A-B579-460E-94D1-54222C63F5DA}</a:tableStyleId>
              </a:tblPr>
              <a:tblGrid>
                <a:gridCol w="2736304"/>
                <a:gridCol w="4176464"/>
              </a:tblGrid>
              <a:tr h="211837">
                <a:tc>
                  <a:txBody>
                    <a:bodyPr/>
                    <a:lstStyle/>
                    <a:p>
                      <a:pPr algn="ctr" fontAlgn="ctr"/>
                      <a:endParaRPr lang="ja-JP" altLang="en-US" sz="18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800" u="none" strike="noStrike">
                          <a:effectLst/>
                        </a:rPr>
                        <a:t>ハッシュ値</a:t>
                      </a:r>
                      <a:endParaRPr lang="ja-JP" altLang="en-US" sz="1800" b="0" i="0" u="none" strike="noStrike">
                        <a:solidFill>
                          <a:srgbClr val="000000"/>
                        </a:solidFill>
                        <a:effectLst/>
                        <a:latin typeface="ＭＳ Ｐゴシック"/>
                      </a:endParaRPr>
                    </a:p>
                  </a:txBody>
                  <a:tcPr marL="9525" marR="9525" marT="9525" marB="0" anchor="ctr"/>
                </a:tc>
              </a:tr>
              <a:tr h="180975">
                <a:tc>
                  <a:txBody>
                    <a:bodyPr/>
                    <a:lstStyle/>
                    <a:p>
                      <a:pPr algn="ctr" fontAlgn="ctr"/>
                      <a:r>
                        <a:rPr lang="ja-JP" altLang="en-US" sz="1800" b="0" i="0" u="none" strike="noStrike" dirty="0" smtClean="0">
                          <a:solidFill>
                            <a:srgbClr val="000000"/>
                          </a:solidFill>
                          <a:effectLst/>
                          <a:latin typeface="ＭＳ Ｐゴシック"/>
                        </a:rPr>
                        <a:t>変更前</a:t>
                      </a:r>
                      <a:endParaRPr lang="ja-JP" altLang="en-US" sz="1800" b="0" i="0" u="none" strike="noStrike" dirty="0">
                        <a:solidFill>
                          <a:srgbClr val="000000"/>
                        </a:solidFill>
                        <a:effectLst/>
                        <a:latin typeface="ＭＳ Ｐゴシック"/>
                      </a:endParaRPr>
                    </a:p>
                  </a:txBody>
                  <a:tcPr marL="9525" marR="9525" marT="9525" marB="0" anchor="ctr"/>
                </a:tc>
                <a:tc>
                  <a:txBody>
                    <a:bodyPr/>
                    <a:lstStyle/>
                    <a:p>
                      <a:pPr algn="ctr" fontAlgn="ctr"/>
                      <a:r>
                        <a:rPr lang="en-US" sz="1800" u="none" strike="noStrike">
                          <a:effectLst/>
                        </a:rPr>
                        <a:t>7fcbcffd634a3f7c096668be2e4c27e</a:t>
                      </a:r>
                      <a:endParaRPr lang="en-US" sz="1800" b="0" i="0" u="none" strike="noStrike">
                        <a:solidFill>
                          <a:srgbClr val="000000"/>
                        </a:solidFill>
                        <a:effectLst/>
                        <a:latin typeface="ＭＳ Ｐゴシック"/>
                      </a:endParaRPr>
                    </a:p>
                  </a:txBody>
                  <a:tcPr marL="9525" marR="9525" marT="9525" marB="0" anchor="ctr"/>
                </a:tc>
              </a:tr>
              <a:tr h="180975">
                <a:tc>
                  <a:txBody>
                    <a:bodyPr/>
                    <a:lstStyle/>
                    <a:p>
                      <a:pPr algn="ctr" fontAlgn="ctr"/>
                      <a:r>
                        <a:rPr lang="ja-JP" altLang="en-US" sz="1800" b="0" i="0" u="none" strike="noStrike" dirty="0" smtClean="0">
                          <a:solidFill>
                            <a:srgbClr val="000000"/>
                          </a:solidFill>
                          <a:effectLst/>
                          <a:latin typeface="ＭＳ Ｐゴシック"/>
                        </a:rPr>
                        <a:t>変更後</a:t>
                      </a:r>
                      <a:endParaRPr lang="ja-JP" altLang="en-US" sz="1800" b="0" i="0" u="none" strike="noStrike" dirty="0">
                        <a:solidFill>
                          <a:srgbClr val="000000"/>
                        </a:solidFill>
                        <a:effectLst/>
                        <a:latin typeface="ＭＳ Ｐゴシック"/>
                      </a:endParaRPr>
                    </a:p>
                  </a:txBody>
                  <a:tcPr marL="9525" marR="9525" marT="9525" marB="0" anchor="ctr"/>
                </a:tc>
                <a:tc>
                  <a:txBody>
                    <a:bodyPr/>
                    <a:lstStyle/>
                    <a:p>
                      <a:pPr algn="ctr" fontAlgn="ctr"/>
                      <a:r>
                        <a:rPr lang="en-US" sz="1800" u="none" strike="noStrike" dirty="0">
                          <a:effectLst/>
                        </a:rPr>
                        <a:t>74c68da83d8716d0263b35481bb10a0</a:t>
                      </a:r>
                      <a:endParaRPr lang="en-US" sz="18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2603289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OS</a:t>
            </a:r>
            <a:r>
              <a:rPr lang="ja-JP" altLang="en-US" dirty="0"/>
              <a:t>監視システムの</a:t>
            </a:r>
            <a:r>
              <a:rPr lang="ja-JP" altLang="en-US" dirty="0" smtClean="0"/>
              <a:t>実行時間</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13</a:t>
            </a:fld>
            <a:endParaRPr kumimoji="1" lang="ja-JP" altLang="en-US"/>
          </a:p>
        </p:txBody>
      </p:sp>
      <p:sp>
        <p:nvSpPr>
          <p:cNvPr id="4" name="コンテンツ プレースホルダー 3"/>
          <p:cNvSpPr>
            <a:spLocks noGrp="1"/>
          </p:cNvSpPr>
          <p:nvPr>
            <p:ph idx="1"/>
          </p:nvPr>
        </p:nvSpPr>
        <p:spPr/>
        <p:txBody>
          <a:bodyPr/>
          <a:lstStyle/>
          <a:p>
            <a:r>
              <a:rPr kumimoji="1" lang="en-US" altLang="ja-JP" dirty="0" smtClean="0"/>
              <a:t>1</a:t>
            </a:r>
            <a:r>
              <a:rPr kumimoji="1" lang="ja-JP" altLang="en-US" dirty="0" smtClean="0"/>
              <a:t>回の</a:t>
            </a:r>
            <a:r>
              <a:rPr kumimoji="1" lang="en-US" altLang="ja-JP" dirty="0" smtClean="0"/>
              <a:t>OS</a:t>
            </a:r>
            <a:r>
              <a:rPr kumimoji="1" lang="ja-JP" altLang="en-US" dirty="0" smtClean="0"/>
              <a:t>整合性検査にかかる時間を測定</a:t>
            </a:r>
            <a:endParaRPr kumimoji="1" lang="en-US" altLang="ja-JP" dirty="0" smtClean="0"/>
          </a:p>
          <a:p>
            <a:pPr lvl="1"/>
            <a:r>
              <a:rPr lang="ja-JP" altLang="en-US" dirty="0"/>
              <a:t>実行時間</a:t>
            </a:r>
            <a:r>
              <a:rPr lang="ja-JP" altLang="en-US" dirty="0" smtClean="0"/>
              <a:t>は</a:t>
            </a:r>
            <a:r>
              <a:rPr lang="en-US" altLang="ja-JP" dirty="0" smtClean="0"/>
              <a:t>8</a:t>
            </a:r>
            <a:r>
              <a:rPr lang="ja-JP" altLang="en-US" dirty="0" smtClean="0"/>
              <a:t>秒程度</a:t>
            </a:r>
            <a:endParaRPr lang="en-US" altLang="ja-JP" dirty="0"/>
          </a:p>
          <a:p>
            <a:r>
              <a:rPr kumimoji="1" lang="ja-JP" altLang="en-US" dirty="0" smtClean="0"/>
              <a:t>実行時間の内訳を調べた</a:t>
            </a:r>
            <a:endParaRPr kumimoji="1" lang="en-US" altLang="ja-JP" dirty="0" smtClean="0"/>
          </a:p>
          <a:p>
            <a:pPr lvl="1"/>
            <a:r>
              <a:rPr kumimoji="1" lang="en-US" altLang="ja-JP" dirty="0" smtClean="0"/>
              <a:t>GPU</a:t>
            </a:r>
            <a:r>
              <a:rPr kumimoji="1" lang="ja-JP" altLang="en-US" dirty="0" smtClean="0"/>
              <a:t>からメインメモリへのアクセスに</a:t>
            </a:r>
            <a:r>
              <a:rPr kumimoji="1" lang="en-US" altLang="ja-JP" dirty="0" smtClean="0"/>
              <a:t>98%</a:t>
            </a:r>
            <a:r>
              <a:rPr kumimoji="1" lang="ja-JP" altLang="en-US" dirty="0" smtClean="0"/>
              <a:t>の時間がかかる</a:t>
            </a:r>
            <a:endParaRPr kumimoji="1" lang="en-US" altLang="ja-JP" dirty="0" smtClean="0"/>
          </a:p>
          <a:p>
            <a:pPr lvl="1"/>
            <a:r>
              <a:rPr lang="ja-JP" altLang="en-US" dirty="0" smtClean="0"/>
              <a:t>メインメモリのアクセス</a:t>
            </a:r>
            <a:r>
              <a:rPr kumimoji="1" lang="ja-JP" altLang="en-US" dirty="0" smtClean="0"/>
              <a:t>を並列化することで高速化可能</a:t>
            </a:r>
            <a:endParaRPr kumimoji="1"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3166129178"/>
              </p:ext>
            </p:extLst>
          </p:nvPr>
        </p:nvGraphicFramePr>
        <p:xfrm>
          <a:off x="1979712" y="3874884"/>
          <a:ext cx="5832648" cy="29503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4216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関連研究</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14</a:t>
            </a:fld>
            <a:endParaRPr kumimoji="1" lang="ja-JP" altLang="en-US"/>
          </a:p>
        </p:txBody>
      </p:sp>
      <p:sp>
        <p:nvSpPr>
          <p:cNvPr id="4" name="コンテンツ プレースホルダー 3"/>
          <p:cNvSpPr>
            <a:spLocks noGrp="1"/>
          </p:cNvSpPr>
          <p:nvPr>
            <p:ph idx="1"/>
          </p:nvPr>
        </p:nvSpPr>
        <p:spPr/>
        <p:txBody>
          <a:bodyPr/>
          <a:lstStyle/>
          <a:p>
            <a:r>
              <a:rPr lang="ja-JP" altLang="en-US" dirty="0"/>
              <a:t>並行データサンプリング</a:t>
            </a:r>
            <a:r>
              <a:rPr lang="en-US" altLang="ja-JP" dirty="0"/>
              <a:t> [Seeger et al. ‘12]</a:t>
            </a:r>
          </a:p>
          <a:p>
            <a:pPr lvl="1"/>
            <a:r>
              <a:rPr lang="en-US" altLang="ja-JP" dirty="0"/>
              <a:t>GPU</a:t>
            </a:r>
            <a:r>
              <a:rPr lang="ja-JP" altLang="en-US" dirty="0"/>
              <a:t>から</a:t>
            </a:r>
            <a:r>
              <a:rPr lang="ja-JP" altLang="en-US" dirty="0" smtClean="0"/>
              <a:t>メインメモリの</a:t>
            </a:r>
            <a:r>
              <a:rPr lang="ja-JP" altLang="en-US" dirty="0"/>
              <a:t>データ</a:t>
            </a:r>
            <a:r>
              <a:rPr lang="ja-JP" altLang="en-US" dirty="0" smtClean="0"/>
              <a:t>を指定して</a:t>
            </a:r>
            <a:r>
              <a:rPr lang="en-US" altLang="ja-JP" dirty="0" smtClean="0"/>
              <a:t>DMA</a:t>
            </a:r>
            <a:r>
              <a:rPr lang="ja-JP" altLang="en-US" dirty="0"/>
              <a:t>転送</a:t>
            </a:r>
            <a:endParaRPr lang="en-US" altLang="ja-JP" dirty="0"/>
          </a:p>
          <a:p>
            <a:pPr lvl="1"/>
            <a:r>
              <a:rPr lang="ja-JP" altLang="en-US" dirty="0"/>
              <a:t>プロセスの</a:t>
            </a:r>
            <a:r>
              <a:rPr lang="ja-JP" altLang="en-US" dirty="0" smtClean="0"/>
              <a:t>メモリの取得にのみ対応</a:t>
            </a:r>
            <a:endParaRPr lang="en-US" altLang="ja-JP" dirty="0"/>
          </a:p>
          <a:p>
            <a:r>
              <a:rPr lang="en-US" altLang="ja-JP" dirty="0"/>
              <a:t>SPE Observer [</a:t>
            </a:r>
            <a:r>
              <a:rPr lang="ja-JP" altLang="en-US" dirty="0"/>
              <a:t>永田ら</a:t>
            </a:r>
            <a:r>
              <a:rPr lang="en-US" altLang="ja-JP" dirty="0"/>
              <a:t>‘10]</a:t>
            </a:r>
          </a:p>
          <a:p>
            <a:pPr lvl="1"/>
            <a:r>
              <a:rPr lang="en-US" altLang="ja-JP" dirty="0"/>
              <a:t>Cell/B.E.</a:t>
            </a:r>
            <a:r>
              <a:rPr lang="ja-JP" altLang="en-US" dirty="0"/>
              <a:t>の</a:t>
            </a:r>
            <a:r>
              <a:rPr lang="en-US" altLang="ja-JP" dirty="0"/>
              <a:t>SPE</a:t>
            </a:r>
            <a:r>
              <a:rPr lang="ja-JP" altLang="en-US" dirty="0"/>
              <a:t>上</a:t>
            </a:r>
            <a:r>
              <a:rPr lang="ja-JP" altLang="en-US" dirty="0" smtClean="0"/>
              <a:t>で</a:t>
            </a:r>
            <a:r>
              <a:rPr lang="en-US" altLang="ja-JP" dirty="0" smtClean="0"/>
              <a:t>OS</a:t>
            </a:r>
            <a:r>
              <a:rPr lang="ja-JP" altLang="en-US" dirty="0" smtClean="0"/>
              <a:t>監視</a:t>
            </a:r>
            <a:r>
              <a:rPr lang="ja-JP" altLang="en-US" dirty="0"/>
              <a:t>システムを安全に動作</a:t>
            </a:r>
            <a:endParaRPr lang="en-US" altLang="ja-JP" dirty="0"/>
          </a:p>
          <a:p>
            <a:pPr lvl="1"/>
            <a:r>
              <a:rPr lang="en-US" altLang="ja-JP" dirty="0"/>
              <a:t>Cell/B.E.</a:t>
            </a:r>
            <a:r>
              <a:rPr lang="ja-JP" altLang="en-US" dirty="0"/>
              <a:t>を搭載した</a:t>
            </a:r>
            <a:r>
              <a:rPr lang="ja-JP" altLang="en-US" dirty="0" smtClean="0"/>
              <a:t>マシン（</a:t>
            </a:r>
            <a:r>
              <a:rPr lang="en-US" altLang="ja-JP" dirty="0" smtClean="0"/>
              <a:t>PS3</a:t>
            </a:r>
            <a:r>
              <a:rPr lang="ja-JP" altLang="en-US" dirty="0" smtClean="0"/>
              <a:t>等）でのみ利用可能</a:t>
            </a:r>
            <a:endParaRPr lang="en-US" altLang="ja-JP" dirty="0"/>
          </a:p>
          <a:p>
            <a:r>
              <a:rPr lang="en-US" altLang="ja-JP" dirty="0"/>
              <a:t>Pixel </a:t>
            </a:r>
            <a:r>
              <a:rPr lang="en-US" altLang="ja-JP" dirty="0" smtClean="0"/>
              <a:t>Vault [</a:t>
            </a:r>
            <a:r>
              <a:rPr lang="en-US" altLang="ja-JP" dirty="0" err="1"/>
              <a:t>Vasiliadis</a:t>
            </a:r>
            <a:r>
              <a:rPr lang="en-US" altLang="ja-JP" dirty="0"/>
              <a:t> et al. ‘14</a:t>
            </a:r>
            <a:r>
              <a:rPr lang="en-US" altLang="ja-JP" dirty="0" smtClean="0"/>
              <a:t>]</a:t>
            </a:r>
          </a:p>
          <a:p>
            <a:pPr lvl="1"/>
            <a:r>
              <a:rPr lang="en-US" altLang="ja-JP" dirty="0" smtClean="0"/>
              <a:t>GPU</a:t>
            </a:r>
            <a:r>
              <a:rPr lang="ja-JP" altLang="en-US" dirty="0" smtClean="0"/>
              <a:t>上で</a:t>
            </a:r>
            <a:r>
              <a:rPr lang="ja-JP" altLang="en-US" dirty="0"/>
              <a:t>安全に</a:t>
            </a:r>
            <a:r>
              <a:rPr lang="ja-JP" altLang="en-US" dirty="0" smtClean="0"/>
              <a:t>暗号処理を行う手法を提案</a:t>
            </a:r>
            <a:endParaRPr lang="en-US" altLang="ja-JP" dirty="0" smtClean="0"/>
          </a:p>
          <a:p>
            <a:pPr lvl="1"/>
            <a:r>
              <a:rPr lang="ja-JP" altLang="en-US" dirty="0" smtClean="0"/>
              <a:t>暗号鍵の扱いなどを本研究でも利用できる</a:t>
            </a:r>
            <a:endParaRPr lang="en-US" altLang="ja-JP" dirty="0" smtClean="0"/>
          </a:p>
        </p:txBody>
      </p:sp>
    </p:spTree>
    <p:extLst>
      <p:ext uri="{BB962C8B-B14F-4D97-AF65-F5344CB8AC3E}">
        <p14:creationId xmlns:p14="http://schemas.microsoft.com/office/powerpoint/2010/main" val="4197515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15</a:t>
            </a:fld>
            <a:endParaRPr kumimoji="1" lang="ja-JP" altLang="en-US" dirty="0"/>
          </a:p>
        </p:txBody>
      </p:sp>
      <p:sp>
        <p:nvSpPr>
          <p:cNvPr id="4" name="コンテンツ プレースホルダー 3"/>
          <p:cNvSpPr>
            <a:spLocks noGrp="1"/>
          </p:cNvSpPr>
          <p:nvPr>
            <p:ph idx="1"/>
          </p:nvPr>
        </p:nvSpPr>
        <p:spPr/>
        <p:txBody>
          <a:bodyPr>
            <a:normAutofit lnSpcReduction="10000"/>
          </a:bodyPr>
          <a:lstStyle/>
          <a:p>
            <a:r>
              <a:rPr lang="en-US" altLang="ja-JP" dirty="0"/>
              <a:t>GPU</a:t>
            </a:r>
            <a:r>
              <a:rPr lang="ja-JP" altLang="en-US" dirty="0"/>
              <a:t>を</a:t>
            </a:r>
            <a:r>
              <a:rPr lang="ja-JP" altLang="en-US" dirty="0" smtClean="0"/>
              <a:t>用いて安全にシステム監視を行う</a:t>
            </a:r>
            <a:r>
              <a:rPr lang="en-US" altLang="ja-JP" dirty="0" err="1" smtClean="0"/>
              <a:t>GPUsec</a:t>
            </a:r>
            <a:r>
              <a:rPr lang="ja-JP" altLang="en-US" dirty="0" smtClean="0"/>
              <a:t>を</a:t>
            </a:r>
            <a:r>
              <a:rPr lang="ja-JP" altLang="en-US" dirty="0"/>
              <a:t>提案</a:t>
            </a:r>
            <a:endParaRPr lang="en-US" altLang="ja-JP" dirty="0"/>
          </a:p>
          <a:p>
            <a:pPr lvl="1"/>
            <a:r>
              <a:rPr lang="en-US" altLang="ja-JP" dirty="0" smtClean="0"/>
              <a:t>CPU</a:t>
            </a:r>
            <a:r>
              <a:rPr lang="ja-JP" altLang="en-US" dirty="0" smtClean="0"/>
              <a:t>やメインメモリから物理的</a:t>
            </a:r>
            <a:r>
              <a:rPr lang="ja-JP" altLang="en-US" dirty="0"/>
              <a:t>に隔離された</a:t>
            </a:r>
            <a:r>
              <a:rPr lang="en-US" altLang="ja-JP" dirty="0"/>
              <a:t>GPU</a:t>
            </a:r>
            <a:r>
              <a:rPr lang="ja-JP" altLang="en-US" dirty="0"/>
              <a:t>上</a:t>
            </a:r>
            <a:r>
              <a:rPr lang="ja-JP" altLang="en-US" dirty="0" smtClean="0"/>
              <a:t>で</a:t>
            </a:r>
            <a:r>
              <a:rPr lang="en-US" altLang="ja-JP" dirty="0" smtClean="0"/>
              <a:t>OS</a:t>
            </a:r>
            <a:r>
              <a:rPr lang="ja-JP" altLang="en-US" dirty="0" smtClean="0"/>
              <a:t>監視</a:t>
            </a:r>
            <a:r>
              <a:rPr lang="ja-JP" altLang="en-US" dirty="0"/>
              <a:t>システムを動作させる</a:t>
            </a:r>
            <a:endParaRPr lang="en-US" altLang="ja-JP" dirty="0"/>
          </a:p>
          <a:p>
            <a:pPr lvl="1"/>
            <a:r>
              <a:rPr lang="en-US" altLang="ja-JP" dirty="0" smtClean="0"/>
              <a:t>GPU</a:t>
            </a:r>
            <a:r>
              <a:rPr lang="ja-JP" altLang="en-US" dirty="0" smtClean="0"/>
              <a:t>からメインメモリ上の</a:t>
            </a:r>
            <a:r>
              <a:rPr lang="en-US" altLang="ja-JP" dirty="0" smtClean="0"/>
              <a:t>OS</a:t>
            </a:r>
            <a:r>
              <a:rPr lang="ja-JP" altLang="en-US" dirty="0" smtClean="0"/>
              <a:t>を監視</a:t>
            </a:r>
            <a:endParaRPr lang="en-US" altLang="ja-JP" dirty="0" smtClean="0"/>
          </a:p>
          <a:p>
            <a:pPr lvl="1"/>
            <a:r>
              <a:rPr lang="ja-JP" altLang="en-US" dirty="0" smtClean="0"/>
              <a:t>外部</a:t>
            </a:r>
            <a:r>
              <a:rPr lang="ja-JP" altLang="en-US" dirty="0"/>
              <a:t>の監視ホスト</a:t>
            </a:r>
            <a:r>
              <a:rPr lang="ja-JP" altLang="en-US" dirty="0" smtClean="0"/>
              <a:t>で監視</a:t>
            </a:r>
            <a:r>
              <a:rPr lang="ja-JP" altLang="en-US" dirty="0"/>
              <a:t>結果をチェック</a:t>
            </a:r>
            <a:endParaRPr lang="en-US" altLang="ja-JP" dirty="0"/>
          </a:p>
          <a:p>
            <a:r>
              <a:rPr lang="ja-JP" altLang="en-US" dirty="0" smtClean="0"/>
              <a:t>今後の課題</a:t>
            </a:r>
            <a:endParaRPr lang="en-US" altLang="ja-JP" dirty="0" smtClean="0"/>
          </a:p>
          <a:p>
            <a:pPr lvl="1"/>
            <a:r>
              <a:rPr lang="en-US" altLang="ja-JP" dirty="0"/>
              <a:t>OS</a:t>
            </a:r>
            <a:r>
              <a:rPr lang="ja-JP" altLang="en-US" dirty="0"/>
              <a:t>監視システムを並列化</a:t>
            </a:r>
            <a:endParaRPr lang="en-US" altLang="ja-JP" dirty="0"/>
          </a:p>
          <a:p>
            <a:pPr lvl="2"/>
            <a:r>
              <a:rPr lang="ja-JP" altLang="en-US" sz="2200" dirty="0"/>
              <a:t>複数の</a:t>
            </a:r>
            <a:r>
              <a:rPr lang="ja-JP" altLang="en-US" sz="2200" dirty="0" smtClean="0"/>
              <a:t>スレッドを用いてメインメモリにアクセスし、</a:t>
            </a:r>
            <a:r>
              <a:rPr lang="en-US" altLang="ja-JP" sz="2200" dirty="0" smtClean="0"/>
              <a:t>OS</a:t>
            </a:r>
            <a:r>
              <a:rPr lang="ja-JP" altLang="en-US" sz="2200" dirty="0" smtClean="0"/>
              <a:t>監視の</a:t>
            </a:r>
            <a:r>
              <a:rPr lang="ja-JP" altLang="en-US" sz="2200" dirty="0"/>
              <a:t>実行時間を</a:t>
            </a:r>
            <a:r>
              <a:rPr lang="ja-JP" altLang="en-US" sz="2200" dirty="0" smtClean="0"/>
              <a:t>短縮</a:t>
            </a:r>
            <a:endParaRPr lang="en-US" altLang="ja-JP" sz="2200" dirty="0"/>
          </a:p>
          <a:p>
            <a:pPr lvl="1"/>
            <a:r>
              <a:rPr lang="ja-JP" altLang="en-US" dirty="0"/>
              <a:t>暗号鍵を安全に扱うための仕組みを構築</a:t>
            </a:r>
            <a:endParaRPr lang="en-US" altLang="ja-JP" dirty="0"/>
          </a:p>
          <a:p>
            <a:pPr lvl="2"/>
            <a:r>
              <a:rPr lang="ja-JP" altLang="en-US" dirty="0" smtClean="0"/>
              <a:t>暗号鍵を</a:t>
            </a:r>
            <a:r>
              <a:rPr lang="en-US" altLang="ja-JP" dirty="0" smtClean="0"/>
              <a:t>GPU</a:t>
            </a:r>
            <a:r>
              <a:rPr lang="ja-JP" altLang="en-US" dirty="0" smtClean="0"/>
              <a:t>のレジスタ</a:t>
            </a:r>
            <a:r>
              <a:rPr lang="ja-JP" altLang="en-US" dirty="0"/>
              <a:t>に</a:t>
            </a:r>
            <a:r>
              <a:rPr lang="ja-JP" altLang="en-US" dirty="0" smtClean="0"/>
              <a:t>格納できるようにする</a:t>
            </a:r>
            <a:endParaRPr lang="en-US" altLang="ja-JP" dirty="0"/>
          </a:p>
        </p:txBody>
      </p:sp>
    </p:spTree>
    <p:extLst>
      <p:ext uri="{BB962C8B-B14F-4D97-AF65-F5344CB8AC3E}">
        <p14:creationId xmlns:p14="http://schemas.microsoft.com/office/powerpoint/2010/main" val="1031776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OS</a:t>
            </a:r>
            <a:r>
              <a:rPr lang="ja-JP" altLang="en-US" dirty="0" err="1"/>
              <a:t>への</a:t>
            </a:r>
            <a:r>
              <a:rPr lang="ja-JP" altLang="en-US" dirty="0"/>
              <a:t>攻撃</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2</a:t>
            </a:fld>
            <a:endParaRPr kumimoji="1" lang="ja-JP" altLang="en-US"/>
          </a:p>
        </p:txBody>
      </p:sp>
      <p:sp>
        <p:nvSpPr>
          <p:cNvPr id="4" name="コンテンツ プレースホルダー 3"/>
          <p:cNvSpPr>
            <a:spLocks noGrp="1"/>
          </p:cNvSpPr>
          <p:nvPr>
            <p:ph idx="1"/>
          </p:nvPr>
        </p:nvSpPr>
        <p:spPr/>
        <p:txBody>
          <a:bodyPr/>
          <a:lstStyle/>
          <a:p>
            <a:r>
              <a:rPr lang="ja-JP" altLang="en-US" dirty="0" smtClean="0"/>
              <a:t>ネットワーク</a:t>
            </a:r>
            <a:r>
              <a:rPr lang="ja-JP" altLang="en-US" dirty="0"/>
              <a:t>を経由</a:t>
            </a:r>
            <a:r>
              <a:rPr lang="ja-JP" altLang="en-US" dirty="0" smtClean="0"/>
              <a:t>した計算機に</a:t>
            </a:r>
            <a:r>
              <a:rPr lang="ja-JP" altLang="en-US" dirty="0"/>
              <a:t>対する</a:t>
            </a:r>
            <a:r>
              <a:rPr lang="ja-JP" altLang="en-US" dirty="0" smtClean="0"/>
              <a:t>攻撃が増加</a:t>
            </a:r>
            <a:endParaRPr lang="en-US" altLang="ja-JP" dirty="0" smtClean="0"/>
          </a:p>
          <a:p>
            <a:pPr lvl="1"/>
            <a:r>
              <a:rPr lang="ja-JP" altLang="en-US" dirty="0" smtClean="0"/>
              <a:t>対策：セキュリティソフトウェアで攻撃を検知</a:t>
            </a:r>
            <a:endParaRPr lang="en-US" altLang="ja-JP" dirty="0" smtClean="0"/>
          </a:p>
          <a:p>
            <a:r>
              <a:rPr lang="ja-JP" altLang="en-US" dirty="0" smtClean="0"/>
              <a:t>カーネルルートキット</a:t>
            </a:r>
            <a:r>
              <a:rPr lang="ja-JP" altLang="en-US" dirty="0"/>
              <a:t>を用いた</a:t>
            </a:r>
            <a:r>
              <a:rPr lang="en-US" altLang="ja-JP" dirty="0"/>
              <a:t>OS</a:t>
            </a:r>
            <a:r>
              <a:rPr lang="ja-JP" altLang="en-US" dirty="0"/>
              <a:t>の</a:t>
            </a:r>
            <a:r>
              <a:rPr lang="ja-JP" altLang="en-US" dirty="0" smtClean="0"/>
              <a:t>改ざん</a:t>
            </a:r>
            <a:endParaRPr lang="en-US" altLang="ja-JP" dirty="0" smtClean="0"/>
          </a:p>
          <a:p>
            <a:pPr lvl="1"/>
            <a:r>
              <a:rPr lang="en-US" altLang="ja-JP" dirty="0" smtClean="0"/>
              <a:t>OS</a:t>
            </a:r>
            <a:r>
              <a:rPr lang="ja-JP" altLang="en-US" dirty="0" smtClean="0"/>
              <a:t>が返す情報を変更することで侵入の痕跡を隠す</a:t>
            </a:r>
            <a:endParaRPr lang="en-US" altLang="ja-JP" dirty="0"/>
          </a:p>
          <a:p>
            <a:pPr lvl="1"/>
            <a:r>
              <a:rPr kumimoji="1" lang="en-US" altLang="ja-JP" dirty="0" smtClean="0"/>
              <a:t>OS</a:t>
            </a:r>
            <a:r>
              <a:rPr kumimoji="1" lang="ja-JP" altLang="en-US" dirty="0" smtClean="0"/>
              <a:t>上で動作する従来のセキュリティソフトウェアでは攻撃を検知できなくなる</a:t>
            </a:r>
            <a:endParaRPr kumimoji="1" lang="ja-JP" altLang="en-US" dirty="0"/>
          </a:p>
        </p:txBody>
      </p:sp>
      <p:grpSp>
        <p:nvGrpSpPr>
          <p:cNvPr id="9" name="グループ化 8"/>
          <p:cNvGrpSpPr/>
          <p:nvPr/>
        </p:nvGrpSpPr>
        <p:grpSpPr>
          <a:xfrm>
            <a:off x="1475656" y="5337234"/>
            <a:ext cx="6736155" cy="1116102"/>
            <a:chOff x="1475656" y="5193218"/>
            <a:chExt cx="6736155" cy="1116102"/>
          </a:xfrm>
        </p:grpSpPr>
        <p:sp>
          <p:nvSpPr>
            <p:cNvPr id="6" name="正方形/長方形 5"/>
            <p:cNvSpPr/>
            <p:nvPr/>
          </p:nvSpPr>
          <p:spPr>
            <a:xfrm>
              <a:off x="1475656" y="5193218"/>
              <a:ext cx="6736155" cy="1116102"/>
            </a:xfrm>
            <a:prstGeom prst="rect">
              <a:avLst/>
            </a:prstGeom>
            <a:solidFill>
              <a:srgbClr val="A5A5A5"/>
            </a:solidFill>
            <a:ln w="28575" cap="flat" cmpd="sng" algn="ctr">
              <a:solidFill>
                <a:srgbClr val="A5A5A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7" name="正方形/長方形 6"/>
            <p:cNvSpPr/>
            <p:nvPr/>
          </p:nvSpPr>
          <p:spPr>
            <a:xfrm>
              <a:off x="6159062" y="5301039"/>
              <a:ext cx="1800809" cy="924268"/>
            </a:xfrm>
            <a:prstGeom prst="rect">
              <a:avLst/>
            </a:prstGeom>
            <a:solidFill>
              <a:srgbClr val="ED7D31"/>
            </a:solidFill>
            <a:ln w="28575"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カーネル</a:t>
              </a: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
              </a:r>
              <a:b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b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ルートキット</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pic>
          <p:nvPicPr>
            <p:cNvPr id="8"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1815" y="5198115"/>
              <a:ext cx="760000" cy="760000"/>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正方形/長方形 4"/>
          <p:cNvSpPr/>
          <p:nvPr/>
        </p:nvSpPr>
        <p:spPr>
          <a:xfrm>
            <a:off x="5543723" y="3958614"/>
            <a:ext cx="1656184" cy="8640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solidFill>
                  <a:schemeClr val="tx1"/>
                </a:solidFill>
              </a:rPr>
              <a:t>セキュリティ</a:t>
            </a:r>
            <a:endParaRPr kumimoji="1" lang="en-US" altLang="ja-JP" dirty="0" smtClean="0">
              <a:solidFill>
                <a:schemeClr val="tx1"/>
              </a:solidFill>
            </a:endParaRPr>
          </a:p>
          <a:p>
            <a:pPr algn="ctr"/>
            <a:r>
              <a:rPr lang="ja-JP" altLang="en-US" dirty="0" smtClean="0">
                <a:solidFill>
                  <a:schemeClr val="tx1"/>
                </a:solidFill>
              </a:rPr>
              <a:t>ソフトウェア</a:t>
            </a:r>
            <a:endParaRPr kumimoji="1" lang="ja-JP" altLang="en-US" dirty="0">
              <a:solidFill>
                <a:schemeClr val="tx1"/>
              </a:solidFill>
            </a:endParaRPr>
          </a:p>
        </p:txBody>
      </p:sp>
      <p:cxnSp>
        <p:nvCxnSpPr>
          <p:cNvPr id="11" name="直線矢印コネクタ 10"/>
          <p:cNvCxnSpPr>
            <a:stCxn id="7" idx="0"/>
            <a:endCxn id="5" idx="2"/>
          </p:cNvCxnSpPr>
          <p:nvPr/>
        </p:nvCxnSpPr>
        <p:spPr>
          <a:xfrm flipH="1" flipV="1">
            <a:off x="6371815" y="4822710"/>
            <a:ext cx="687652" cy="622345"/>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6851875" y="4901991"/>
            <a:ext cx="1107996" cy="369332"/>
          </a:xfrm>
          <a:prstGeom prst="rect">
            <a:avLst/>
          </a:prstGeom>
          <a:noFill/>
          <a:ln>
            <a:noFill/>
          </a:ln>
        </p:spPr>
        <p:txBody>
          <a:bodyPr wrap="none" rtlCol="0">
            <a:spAutoFit/>
          </a:bodyPr>
          <a:lstStyle/>
          <a:p>
            <a:r>
              <a:rPr kumimoji="1" lang="ja-JP" altLang="en-US" dirty="0" smtClean="0"/>
              <a:t>偽の情報</a:t>
            </a:r>
            <a:endParaRPr kumimoji="1" lang="ja-JP" altLang="en-US" dirty="0"/>
          </a:p>
        </p:txBody>
      </p:sp>
    </p:spTree>
    <p:extLst>
      <p:ext uri="{BB962C8B-B14F-4D97-AF65-F5344CB8AC3E}">
        <p14:creationId xmlns:p14="http://schemas.microsoft.com/office/powerpoint/2010/main" val="2796194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監視システム</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3</a:t>
            </a:fld>
            <a:endParaRPr kumimoji="1" lang="ja-JP" altLang="en-US"/>
          </a:p>
        </p:txBody>
      </p:sp>
      <p:sp>
        <p:nvSpPr>
          <p:cNvPr id="4" name="コンテンツ プレースホルダー 3"/>
          <p:cNvSpPr>
            <a:spLocks noGrp="1"/>
          </p:cNvSpPr>
          <p:nvPr>
            <p:ph idx="1"/>
          </p:nvPr>
        </p:nvSpPr>
        <p:spPr/>
        <p:txBody>
          <a:bodyPr/>
          <a:lstStyle/>
          <a:p>
            <a:r>
              <a:rPr lang="en-US" altLang="ja-JP" dirty="0"/>
              <a:t>OS</a:t>
            </a:r>
            <a:r>
              <a:rPr lang="ja-JP" altLang="en-US" dirty="0" smtClean="0"/>
              <a:t>の状態を常に監視するシステム</a:t>
            </a:r>
            <a:r>
              <a:rPr lang="ja-JP" altLang="en-US" dirty="0"/>
              <a:t>が必要</a:t>
            </a:r>
            <a:endParaRPr lang="en-US" altLang="ja-JP" dirty="0"/>
          </a:p>
          <a:p>
            <a:pPr lvl="1"/>
            <a:r>
              <a:rPr lang="en-US" altLang="ja-JP" dirty="0" smtClean="0"/>
              <a:t>OS</a:t>
            </a:r>
            <a:r>
              <a:rPr lang="ja-JP" altLang="en-US" dirty="0" smtClean="0"/>
              <a:t>のメモリを定期的に検査して整合性をチェック</a:t>
            </a:r>
            <a:endParaRPr lang="en-US" altLang="ja-JP" dirty="0" smtClean="0"/>
          </a:p>
          <a:p>
            <a:pPr lvl="1"/>
            <a:r>
              <a:rPr lang="ja-JP" altLang="en-US" dirty="0" smtClean="0"/>
              <a:t>例：コード（プログラム）領域の改ざんを検知</a:t>
            </a:r>
            <a:endParaRPr lang="en-US" altLang="ja-JP" dirty="0" smtClean="0"/>
          </a:p>
          <a:p>
            <a:r>
              <a:rPr lang="en-US" altLang="ja-JP" dirty="0" smtClean="0"/>
              <a:t>OS</a:t>
            </a:r>
            <a:r>
              <a:rPr lang="ja-JP" altLang="en-US" dirty="0" smtClean="0"/>
              <a:t>の中で</a:t>
            </a:r>
            <a:r>
              <a:rPr lang="ja-JP" altLang="en-US" dirty="0"/>
              <a:t>動作する監視</a:t>
            </a:r>
            <a:r>
              <a:rPr lang="ja-JP" altLang="en-US" dirty="0" smtClean="0"/>
              <a:t>システムは容易に無力化</a:t>
            </a:r>
            <a:endParaRPr lang="en-US" altLang="ja-JP" dirty="0"/>
          </a:p>
          <a:p>
            <a:pPr lvl="1"/>
            <a:r>
              <a:rPr lang="en-US" altLang="ja-JP" dirty="0" smtClean="0"/>
              <a:t>OS</a:t>
            </a:r>
            <a:r>
              <a:rPr lang="ja-JP" altLang="en-US" dirty="0" smtClean="0"/>
              <a:t>内に侵入した攻撃者に攻撃される恐れがある</a:t>
            </a:r>
            <a:endParaRPr lang="en-US" altLang="ja-JP" dirty="0" smtClean="0"/>
          </a:p>
          <a:p>
            <a:pPr lvl="1"/>
            <a:r>
              <a:rPr lang="en-US" altLang="ja-JP" dirty="0" smtClean="0"/>
              <a:t>OS</a:t>
            </a:r>
            <a:r>
              <a:rPr lang="ja-JP" altLang="en-US" dirty="0" smtClean="0"/>
              <a:t>の内部からの攻撃を防ぐことができない</a:t>
            </a:r>
            <a:endParaRPr lang="en-US" altLang="ja-JP" dirty="0" smtClean="0"/>
          </a:p>
          <a:p>
            <a:endParaRPr kumimoji="1" lang="ja-JP" altLang="en-US" dirty="0"/>
          </a:p>
        </p:txBody>
      </p:sp>
      <p:sp>
        <p:nvSpPr>
          <p:cNvPr id="5" name="正方形/長方形 4"/>
          <p:cNvSpPr/>
          <p:nvPr/>
        </p:nvSpPr>
        <p:spPr>
          <a:xfrm>
            <a:off x="1475656" y="5337234"/>
            <a:ext cx="6736155" cy="1116102"/>
          </a:xfrm>
          <a:prstGeom prst="rect">
            <a:avLst/>
          </a:prstGeom>
          <a:solidFill>
            <a:srgbClr val="A5A5A5"/>
          </a:solidFill>
          <a:ln w="28575" cap="flat" cmpd="sng" algn="ctr">
            <a:solidFill>
              <a:srgbClr val="A5A5A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6" name="正方形/長方形 5"/>
          <p:cNvSpPr/>
          <p:nvPr/>
        </p:nvSpPr>
        <p:spPr>
          <a:xfrm>
            <a:off x="6159062" y="5445055"/>
            <a:ext cx="1800809" cy="924268"/>
          </a:xfrm>
          <a:prstGeom prst="rect">
            <a:avLst/>
          </a:prstGeom>
          <a:solidFill>
            <a:srgbClr val="ED7D31"/>
          </a:solidFill>
          <a:ln w="28575"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カーネル</a:t>
            </a: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
            </a:r>
            <a:b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b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ルートキット</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pic>
        <p:nvPicPr>
          <p:cNvPr id="7"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5373216"/>
            <a:ext cx="760000" cy="760000"/>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1835696" y="5487007"/>
            <a:ext cx="2069333" cy="840363"/>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監視システム</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cxnSp>
        <p:nvCxnSpPr>
          <p:cNvPr id="20" name="直線矢印コネクタ 19"/>
          <p:cNvCxnSpPr>
            <a:stCxn id="7" idx="1"/>
          </p:cNvCxnSpPr>
          <p:nvPr/>
        </p:nvCxnSpPr>
        <p:spPr>
          <a:xfrm flipH="1">
            <a:off x="3905029" y="5753216"/>
            <a:ext cx="1891107"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21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仮想マシンを用いた</a:t>
            </a:r>
            <a:r>
              <a:rPr kumimoji="1" lang="en-US" altLang="ja-JP" dirty="0" smtClean="0"/>
              <a:t>OS</a:t>
            </a:r>
            <a:r>
              <a:rPr kumimoji="1" lang="ja-JP" altLang="en-US" dirty="0" smtClean="0"/>
              <a:t>監視</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4</a:t>
            </a:fld>
            <a:endParaRPr kumimoji="1" lang="ja-JP" altLang="en-US"/>
          </a:p>
        </p:txBody>
      </p:sp>
      <p:sp>
        <p:nvSpPr>
          <p:cNvPr id="4" name="コンテンツ プレースホルダー 3"/>
          <p:cNvSpPr>
            <a:spLocks noGrp="1"/>
          </p:cNvSpPr>
          <p:nvPr>
            <p:ph idx="1"/>
          </p:nvPr>
        </p:nvSpPr>
        <p:spPr/>
        <p:txBody>
          <a:bodyPr/>
          <a:lstStyle/>
          <a:p>
            <a:r>
              <a:rPr kumimoji="1" lang="ja-JP" altLang="en-US" dirty="0" smtClean="0"/>
              <a:t>仮想マシン（</a:t>
            </a:r>
            <a:r>
              <a:rPr kumimoji="1" lang="en-US" altLang="ja-JP" dirty="0" smtClean="0"/>
              <a:t>VM</a:t>
            </a:r>
            <a:r>
              <a:rPr kumimoji="1" lang="ja-JP" altLang="en-US" dirty="0" smtClean="0"/>
              <a:t>）の外で</a:t>
            </a:r>
            <a:r>
              <a:rPr kumimoji="1" lang="en-US" altLang="ja-JP" dirty="0" smtClean="0"/>
              <a:t>OS</a:t>
            </a:r>
            <a:r>
              <a:rPr kumimoji="1" lang="ja-JP" altLang="en-US" dirty="0" smtClean="0"/>
              <a:t>監視システムを実行</a:t>
            </a:r>
            <a:endParaRPr kumimoji="1" lang="en-US" altLang="ja-JP" dirty="0" smtClean="0"/>
          </a:p>
          <a:p>
            <a:pPr lvl="1"/>
            <a:r>
              <a:rPr lang="ja-JP" altLang="en-US" dirty="0" smtClean="0"/>
              <a:t>監視対象システムを</a:t>
            </a:r>
            <a:r>
              <a:rPr lang="en-US" altLang="ja-JP" dirty="0" smtClean="0"/>
              <a:t>VM</a:t>
            </a:r>
            <a:r>
              <a:rPr lang="ja-JP" altLang="en-US" dirty="0" smtClean="0"/>
              <a:t>内で動作させる</a:t>
            </a:r>
            <a:endParaRPr lang="en-US" altLang="ja-JP" dirty="0" smtClean="0"/>
          </a:p>
          <a:p>
            <a:pPr lvl="1"/>
            <a:r>
              <a:rPr kumimoji="1" lang="en-US" altLang="ja-JP" dirty="0" smtClean="0"/>
              <a:t>VM</a:t>
            </a:r>
            <a:r>
              <a:rPr kumimoji="1" lang="ja-JP" altLang="en-US" dirty="0" smtClean="0"/>
              <a:t>の中の侵入者が攻撃を行うのは難しい</a:t>
            </a:r>
            <a:endParaRPr kumimoji="1" lang="en-US" altLang="ja-JP" dirty="0" smtClean="0"/>
          </a:p>
          <a:p>
            <a:r>
              <a:rPr lang="ja-JP" altLang="en-US" dirty="0" smtClean="0"/>
              <a:t>問題</a:t>
            </a:r>
            <a:endParaRPr kumimoji="1" lang="en-US" altLang="ja-JP" dirty="0" smtClean="0"/>
          </a:p>
          <a:p>
            <a:pPr lvl="1"/>
            <a:r>
              <a:rPr lang="en-US" altLang="ja-JP" dirty="0" smtClean="0"/>
              <a:t>VM</a:t>
            </a:r>
            <a:r>
              <a:rPr lang="ja-JP" altLang="en-US" dirty="0" smtClean="0"/>
              <a:t>を用いることによりシステムの性能が低下</a:t>
            </a:r>
            <a:endParaRPr kumimoji="1" lang="ja-JP" altLang="en-US" dirty="0" smtClean="0"/>
          </a:p>
          <a:p>
            <a:pPr lvl="1"/>
            <a:r>
              <a:rPr kumimoji="1" lang="ja-JP" altLang="en-US" dirty="0" smtClean="0"/>
              <a:t>仮想化ソフトウェアにバグがあると</a:t>
            </a:r>
            <a:r>
              <a:rPr kumimoji="1" lang="en-US" altLang="ja-JP" dirty="0" smtClean="0"/>
              <a:t>VM</a:t>
            </a:r>
            <a:r>
              <a:rPr kumimoji="1" lang="ja-JP" altLang="en-US" dirty="0" smtClean="0"/>
              <a:t>内から攻撃可能</a:t>
            </a:r>
            <a:endParaRPr kumimoji="1" lang="en-US" altLang="ja-JP" dirty="0" smtClean="0"/>
          </a:p>
        </p:txBody>
      </p:sp>
      <p:grpSp>
        <p:nvGrpSpPr>
          <p:cNvPr id="22" name="グループ化 21"/>
          <p:cNvGrpSpPr/>
          <p:nvPr/>
        </p:nvGrpSpPr>
        <p:grpSpPr>
          <a:xfrm>
            <a:off x="1979712" y="4797152"/>
            <a:ext cx="5180369" cy="1521796"/>
            <a:chOff x="2332306" y="3901472"/>
            <a:chExt cx="5180369" cy="1521796"/>
          </a:xfrm>
        </p:grpSpPr>
        <p:grpSp>
          <p:nvGrpSpPr>
            <p:cNvPr id="20" name="グループ化 19"/>
            <p:cNvGrpSpPr/>
            <p:nvPr/>
          </p:nvGrpSpPr>
          <p:grpSpPr>
            <a:xfrm>
              <a:off x="4742598" y="3901472"/>
              <a:ext cx="2709722" cy="1521796"/>
              <a:chOff x="4742598" y="3901472"/>
              <a:chExt cx="2709722" cy="1521796"/>
            </a:xfrm>
          </p:grpSpPr>
          <p:sp>
            <p:nvSpPr>
              <p:cNvPr id="9" name="正方形/長方形 8"/>
              <p:cNvSpPr/>
              <p:nvPr/>
            </p:nvSpPr>
            <p:spPr>
              <a:xfrm>
                <a:off x="4742598" y="3901472"/>
                <a:ext cx="2709722" cy="1521796"/>
              </a:xfrm>
              <a:prstGeom prst="rect">
                <a:avLst/>
              </a:prstGeom>
              <a:solidFill>
                <a:srgbClr val="ED7D31">
                  <a:lumMod val="20000"/>
                  <a:lumOff val="80000"/>
                </a:srgbClr>
              </a:solidFill>
              <a:ln w="28575" cap="flat" cmpd="sng" algn="ctr">
                <a:solidFill>
                  <a:srgbClr val="ED7D31">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10" name="テキスト ボックス 9"/>
              <p:cNvSpPr txBox="1"/>
              <p:nvPr/>
            </p:nvSpPr>
            <p:spPr>
              <a:xfrm>
                <a:off x="5170763" y="4020289"/>
                <a:ext cx="157607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rPr>
                  <a:t>監視</a:t>
                </a:r>
                <a:r>
                  <a:rPr kumimoji="0" lang="ja-JP" altLang="en-US" sz="2000" b="0" i="0" u="none" strike="noStrike" kern="0" cap="none" spc="0" normalizeH="0" baseline="0" noProof="0" dirty="0" smtClean="0">
                    <a:ln>
                      <a:noFill/>
                    </a:ln>
                    <a:solidFill>
                      <a:prstClr val="black"/>
                    </a:solidFill>
                    <a:effectLst/>
                    <a:uLnTx/>
                    <a:uFillTx/>
                  </a:rPr>
                  <a:t>対象</a:t>
                </a:r>
                <a:r>
                  <a:rPr kumimoji="0" lang="en-US" altLang="ja-JP" sz="2000" b="0" i="0" u="none" strike="noStrike" kern="0" cap="none" spc="0" normalizeH="0" baseline="0" noProof="0" dirty="0" smtClean="0">
                    <a:ln>
                      <a:noFill/>
                    </a:ln>
                    <a:solidFill>
                      <a:prstClr val="black"/>
                    </a:solidFill>
                    <a:effectLst/>
                    <a:uLnTx/>
                    <a:uFillTx/>
                  </a:rPr>
                  <a:t>VM</a:t>
                </a:r>
                <a:endParaRPr kumimoji="0" lang="ja-JP" altLang="en-US" sz="2000" b="0" i="0" u="none" strike="noStrike" kern="0" cap="none" spc="0" normalizeH="0" baseline="0" noProof="0" dirty="0">
                  <a:ln>
                    <a:noFill/>
                  </a:ln>
                  <a:solidFill>
                    <a:prstClr val="black"/>
                  </a:solidFill>
                  <a:effectLst/>
                  <a:uLnTx/>
                  <a:uFillTx/>
                </a:endParaRPr>
              </a:p>
            </p:txBody>
          </p:sp>
          <p:sp>
            <p:nvSpPr>
              <p:cNvPr id="11" name="正方形/長方形 10"/>
              <p:cNvSpPr/>
              <p:nvPr/>
            </p:nvSpPr>
            <p:spPr>
              <a:xfrm>
                <a:off x="5062243" y="4576104"/>
                <a:ext cx="2070432" cy="649489"/>
              </a:xfrm>
              <a:prstGeom prst="rect">
                <a:avLst/>
              </a:prstGeom>
              <a:solidFill>
                <a:srgbClr val="A5A5A5"/>
              </a:solidFill>
              <a:ln w="28575" cap="flat" cmpd="sng" algn="ctr">
                <a:solidFill>
                  <a:srgbClr val="A5A5A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grpSp>
        <p:pic>
          <p:nvPicPr>
            <p:cNvPr id="13"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2675" y="4196104"/>
              <a:ext cx="760000" cy="760000"/>
            </a:xfrm>
            <a:prstGeom prst="rect">
              <a:avLst/>
            </a:prstGeom>
            <a:noFill/>
            <a:extLst>
              <a:ext uri="{909E8E84-426E-40dd-AFC4-6F175D3DCCD1}">
                <a14:hiddenFill xmlns:a14="http://schemas.microsoft.com/office/drawing/2010/main">
                  <a:solidFill>
                    <a:srgbClr val="FFFFFF"/>
                  </a:solidFill>
                </a14:hiddenFill>
              </a:ext>
            </a:extLst>
          </p:spPr>
        </p:pic>
        <p:sp>
          <p:nvSpPr>
            <p:cNvPr id="16" name="正方形/長方形 15"/>
            <p:cNvSpPr/>
            <p:nvPr/>
          </p:nvSpPr>
          <p:spPr>
            <a:xfrm>
              <a:off x="2332306" y="4480666"/>
              <a:ext cx="2069333" cy="840363"/>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監視システム</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cxnSp>
          <p:nvCxnSpPr>
            <p:cNvPr id="18" name="直線矢印コネクタ 17"/>
            <p:cNvCxnSpPr>
              <a:stCxn id="16" idx="3"/>
              <a:endCxn id="11" idx="1"/>
            </p:cNvCxnSpPr>
            <p:nvPr/>
          </p:nvCxnSpPr>
          <p:spPr>
            <a:xfrm>
              <a:off x="4401639" y="4900848"/>
              <a:ext cx="660604" cy="1"/>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644386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ハードウェアを用いた</a:t>
            </a:r>
            <a:r>
              <a:rPr lang="en-US" altLang="ja-JP" dirty="0" smtClean="0"/>
              <a:t>OS</a:t>
            </a:r>
            <a:r>
              <a:rPr lang="ja-JP" altLang="en-US" dirty="0" smtClean="0"/>
              <a:t>監視</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5</a:t>
            </a:fld>
            <a:endParaRPr kumimoji="1" lang="ja-JP" altLang="en-US"/>
          </a:p>
        </p:txBody>
      </p:sp>
      <p:sp>
        <p:nvSpPr>
          <p:cNvPr id="4" name="コンテンツ プレースホルダー 3"/>
          <p:cNvSpPr>
            <a:spLocks noGrp="1"/>
          </p:cNvSpPr>
          <p:nvPr>
            <p:ph idx="1"/>
          </p:nvPr>
        </p:nvSpPr>
        <p:spPr/>
        <p:txBody>
          <a:bodyPr/>
          <a:lstStyle/>
          <a:p>
            <a:r>
              <a:rPr lang="ja-JP" altLang="en-US" dirty="0" smtClean="0"/>
              <a:t>専用ハードウェア上で</a:t>
            </a:r>
            <a:r>
              <a:rPr lang="en-US" altLang="ja-JP" dirty="0" smtClean="0"/>
              <a:t>OS</a:t>
            </a:r>
            <a:r>
              <a:rPr lang="ja-JP" altLang="en-US" dirty="0" smtClean="0"/>
              <a:t>監視システムを実行</a:t>
            </a:r>
            <a:endParaRPr lang="en-US" altLang="ja-JP" dirty="0" smtClean="0"/>
          </a:p>
          <a:p>
            <a:pPr lvl="1"/>
            <a:r>
              <a:rPr lang="en-US" altLang="ja-JP" dirty="0" smtClean="0"/>
              <a:t>PCI</a:t>
            </a:r>
            <a:r>
              <a:rPr lang="ja-JP" altLang="en-US" dirty="0" smtClean="0"/>
              <a:t>バス経由でメモリを検査</a:t>
            </a:r>
            <a:r>
              <a:rPr lang="en-US" altLang="ja-JP" dirty="0" smtClean="0"/>
              <a:t> [</a:t>
            </a:r>
            <a:r>
              <a:rPr lang="en-US" altLang="ja-JP" dirty="0" err="1" smtClean="0"/>
              <a:t>Petroni</a:t>
            </a:r>
            <a:r>
              <a:rPr lang="en-US" altLang="ja-JP" dirty="0" smtClean="0"/>
              <a:t> et al. '04]</a:t>
            </a:r>
          </a:p>
          <a:p>
            <a:pPr lvl="1"/>
            <a:r>
              <a:rPr lang="ja-JP" altLang="en-US" dirty="0" smtClean="0"/>
              <a:t>問題：専用ハードウェアを用意するコストが大きい</a:t>
            </a:r>
            <a:endParaRPr lang="en-US" altLang="ja-JP" dirty="0" smtClean="0"/>
          </a:p>
          <a:p>
            <a:r>
              <a:rPr lang="ja-JP" altLang="en-US" dirty="0" smtClean="0"/>
              <a:t>汎用</a:t>
            </a:r>
            <a:r>
              <a:rPr lang="en-US" altLang="ja-JP" dirty="0" smtClean="0"/>
              <a:t>CPU</a:t>
            </a:r>
            <a:r>
              <a:rPr lang="ja-JP" altLang="en-US" dirty="0" smtClean="0"/>
              <a:t>のセキュリティ機能を利用</a:t>
            </a:r>
            <a:endParaRPr lang="en-US" altLang="ja-JP" dirty="0" smtClean="0"/>
          </a:p>
          <a:p>
            <a:pPr lvl="1"/>
            <a:r>
              <a:rPr lang="en-US" altLang="ja-JP" dirty="0" smtClean="0"/>
              <a:t>SMM</a:t>
            </a:r>
            <a:r>
              <a:rPr lang="ja-JP" altLang="en-US" dirty="0" smtClean="0"/>
              <a:t>というモード</a:t>
            </a:r>
            <a:r>
              <a:rPr lang="ja-JP" altLang="en-US" dirty="0"/>
              <a:t>で安全</a:t>
            </a:r>
            <a:r>
              <a:rPr lang="ja-JP" altLang="en-US" dirty="0" smtClean="0"/>
              <a:t>に実行</a:t>
            </a:r>
            <a:r>
              <a:rPr lang="en-US" altLang="ja-JP" dirty="0" smtClean="0"/>
              <a:t> </a:t>
            </a:r>
            <a:r>
              <a:rPr lang="en-US" altLang="ja-JP" dirty="0"/>
              <a:t>[</a:t>
            </a:r>
            <a:r>
              <a:rPr lang="en-US" altLang="ja-JP" dirty="0" err="1"/>
              <a:t>Rutkowska</a:t>
            </a:r>
            <a:r>
              <a:rPr lang="en-US" altLang="ja-JP" dirty="0"/>
              <a:t> et al. ‘08]</a:t>
            </a:r>
          </a:p>
          <a:p>
            <a:pPr lvl="1"/>
            <a:r>
              <a:rPr lang="ja-JP" altLang="en-US" dirty="0" smtClean="0"/>
              <a:t>問題：</a:t>
            </a:r>
            <a:r>
              <a:rPr lang="en-US" altLang="ja-JP" dirty="0" smtClean="0"/>
              <a:t>OS</a:t>
            </a:r>
            <a:r>
              <a:rPr lang="ja-JP" altLang="en-US" dirty="0" smtClean="0"/>
              <a:t>監視システムの</a:t>
            </a:r>
            <a:r>
              <a:rPr lang="ja-JP" altLang="en-US" dirty="0"/>
              <a:t>実行中は</a:t>
            </a:r>
            <a:r>
              <a:rPr lang="ja-JP" altLang="en-US" dirty="0" smtClean="0"/>
              <a:t>システム全体が</a:t>
            </a:r>
            <a:r>
              <a:rPr lang="ja-JP" altLang="en-US" dirty="0"/>
              <a:t>停止</a:t>
            </a:r>
            <a:endParaRPr lang="en-US" altLang="ja-JP" dirty="0"/>
          </a:p>
          <a:p>
            <a:endParaRPr kumimoji="1" lang="en-US" altLang="ja-JP" dirty="0" smtClean="0"/>
          </a:p>
          <a:p>
            <a:endParaRPr lang="en-US" altLang="ja-JP" dirty="0"/>
          </a:p>
          <a:p>
            <a:endParaRPr kumimoji="1" lang="ja-JP" altLang="en-US" dirty="0"/>
          </a:p>
        </p:txBody>
      </p:sp>
      <p:sp>
        <p:nvSpPr>
          <p:cNvPr id="18" name="正方形/長方形 17"/>
          <p:cNvSpPr/>
          <p:nvPr/>
        </p:nvSpPr>
        <p:spPr>
          <a:xfrm>
            <a:off x="6588224" y="5585029"/>
            <a:ext cx="1333195" cy="395021"/>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CPU(SMM)</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2" name="正方形/長方形 21"/>
          <p:cNvSpPr/>
          <p:nvPr/>
        </p:nvSpPr>
        <p:spPr>
          <a:xfrm>
            <a:off x="4067944" y="5038099"/>
            <a:ext cx="1333195" cy="387941"/>
          </a:xfrm>
          <a:prstGeom prst="rect">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28575" cap="flat" cmpd="sng" algn="ctr">
            <a:solidFill>
              <a:srgbClr val="A5A5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27" name="正方形/長方形 26"/>
          <p:cNvSpPr/>
          <p:nvPr/>
        </p:nvSpPr>
        <p:spPr>
          <a:xfrm>
            <a:off x="6588224" y="4941168"/>
            <a:ext cx="1333195" cy="581805"/>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a:t>
            </a:r>
            <a:endParaRPr kumimoji="0" lang="en-US" altLang="ja-JP" sz="2000" b="0" i="0" u="none" strike="noStrike" kern="0" cap="none" spc="0" normalizeH="0" baseline="0" noProof="0" dirty="0" smtClean="0">
              <a:ln>
                <a:noFill/>
              </a:ln>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sp>
        <p:nvSpPr>
          <p:cNvPr id="34" name="テキスト ボックス 33"/>
          <p:cNvSpPr txBox="1"/>
          <p:nvPr/>
        </p:nvSpPr>
        <p:spPr>
          <a:xfrm>
            <a:off x="5724128" y="4801079"/>
            <a:ext cx="697627"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rPr>
              <a:t>監視</a:t>
            </a:r>
            <a:endParaRPr kumimoji="0" lang="ja-JP" altLang="en-US" sz="2000" b="0" i="0" u="none" strike="noStrike" kern="0" cap="none" spc="0" normalizeH="0" baseline="0" noProof="0" dirty="0">
              <a:ln>
                <a:noFill/>
              </a:ln>
              <a:solidFill>
                <a:prstClr val="black"/>
              </a:solidFill>
              <a:effectLst/>
              <a:uLnTx/>
              <a:uFillTx/>
            </a:endParaRPr>
          </a:p>
        </p:txBody>
      </p:sp>
      <p:pic>
        <p:nvPicPr>
          <p:cNvPr id="1026" name="Picture 2" descr="C:\Users\koruko0922\Dropbox\labo\labotheme\yamamoto_labotheme_0223\PCIcard_im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4188131"/>
            <a:ext cx="3086100" cy="2087880"/>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直線矢印コネクタ 12"/>
          <p:cNvCxnSpPr>
            <a:stCxn id="27" idx="1"/>
            <a:endCxn id="22" idx="3"/>
          </p:cNvCxnSpPr>
          <p:nvPr/>
        </p:nvCxnSpPr>
        <p:spPr>
          <a:xfrm flipH="1" flipV="1">
            <a:off x="5401139" y="5232070"/>
            <a:ext cx="1187085" cy="1"/>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a:stCxn id="1026" idx="3"/>
            <a:endCxn id="22" idx="1"/>
          </p:cNvCxnSpPr>
          <p:nvPr/>
        </p:nvCxnSpPr>
        <p:spPr>
          <a:xfrm flipV="1">
            <a:off x="3121596" y="5232070"/>
            <a:ext cx="946348" cy="1"/>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8" name="テキスト ボックス 27"/>
          <p:cNvSpPr txBox="1"/>
          <p:nvPr/>
        </p:nvSpPr>
        <p:spPr>
          <a:xfrm>
            <a:off x="3245956" y="4838044"/>
            <a:ext cx="697627"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rPr>
              <a:t>監視</a:t>
            </a:r>
            <a:endParaRPr kumimoji="0" lang="ja-JP" altLang="en-US" sz="20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919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a:t>
            </a:r>
            <a:r>
              <a:rPr lang="en-US" altLang="ja-JP" dirty="0"/>
              <a:t> </a:t>
            </a:r>
            <a:r>
              <a:rPr lang="en-US" altLang="ja-JP" dirty="0" smtClean="0"/>
              <a:t>: </a:t>
            </a:r>
            <a:r>
              <a:rPr lang="en-US" altLang="ja-JP" dirty="0" err="1" smtClean="0"/>
              <a:t>GPUsec</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6</a:t>
            </a:fld>
            <a:endParaRPr kumimoji="1" lang="ja-JP" altLang="en-US"/>
          </a:p>
        </p:txBody>
      </p:sp>
      <p:sp>
        <p:nvSpPr>
          <p:cNvPr id="4" name="コンテンツ プレースホルダー 3"/>
          <p:cNvSpPr>
            <a:spLocks noGrp="1"/>
          </p:cNvSpPr>
          <p:nvPr>
            <p:ph idx="1"/>
          </p:nvPr>
        </p:nvSpPr>
        <p:spPr/>
        <p:txBody>
          <a:bodyPr/>
          <a:lstStyle/>
          <a:p>
            <a:r>
              <a:rPr lang="en-US" altLang="ja-JP" dirty="0" smtClean="0"/>
              <a:t>GPU</a:t>
            </a:r>
            <a:r>
              <a:rPr lang="ja-JP" altLang="en-US" dirty="0" smtClean="0"/>
              <a:t>上で</a:t>
            </a:r>
            <a:r>
              <a:rPr lang="en-US" altLang="ja-JP" dirty="0" smtClean="0"/>
              <a:t>OS</a:t>
            </a:r>
            <a:r>
              <a:rPr lang="ja-JP" altLang="en-US" dirty="0" smtClean="0"/>
              <a:t>監視システムを実行</a:t>
            </a:r>
            <a:endParaRPr lang="en-US" altLang="ja-JP" dirty="0" smtClean="0"/>
          </a:p>
          <a:p>
            <a:pPr lvl="1"/>
            <a:r>
              <a:rPr lang="ja-JP" altLang="en-US" b="1" dirty="0" smtClean="0"/>
              <a:t>高セキュリティ</a:t>
            </a:r>
            <a:r>
              <a:rPr lang="ja-JP" altLang="en-US" dirty="0" smtClean="0"/>
              <a:t>：</a:t>
            </a:r>
            <a:r>
              <a:rPr lang="en-US" altLang="ja-JP" dirty="0" smtClean="0"/>
              <a:t>GPU</a:t>
            </a:r>
            <a:r>
              <a:rPr lang="ja-JP" altLang="en-US" dirty="0" smtClean="0"/>
              <a:t>は</a:t>
            </a:r>
            <a:r>
              <a:rPr lang="en-US" altLang="ja-JP" dirty="0" smtClean="0"/>
              <a:t>OS</a:t>
            </a:r>
            <a:r>
              <a:rPr lang="ja-JP" altLang="en-US" dirty="0"/>
              <a:t>が動作する</a:t>
            </a:r>
            <a:r>
              <a:rPr lang="en-US" altLang="ja-JP" dirty="0" smtClean="0"/>
              <a:t>CPU</a:t>
            </a:r>
            <a:r>
              <a:rPr lang="ja-JP" altLang="en-US" dirty="0" smtClean="0"/>
              <a:t>やメインメモリから物理的に隔離</a:t>
            </a:r>
            <a:endParaRPr lang="en-US" altLang="ja-JP" dirty="0"/>
          </a:p>
          <a:p>
            <a:pPr lvl="1"/>
            <a:r>
              <a:rPr lang="ja-JP" altLang="en-US" b="1" dirty="0" smtClean="0"/>
              <a:t>低コスト</a:t>
            </a:r>
            <a:r>
              <a:rPr lang="ja-JP" altLang="en-US" dirty="0" smtClean="0"/>
              <a:t>：</a:t>
            </a:r>
            <a:r>
              <a:rPr lang="en-US" altLang="ja-JP" dirty="0" smtClean="0"/>
              <a:t>GPU</a:t>
            </a:r>
            <a:r>
              <a:rPr lang="ja-JP" altLang="en-US" dirty="0" smtClean="0"/>
              <a:t>は多くの計算機に標準的に搭載</a:t>
            </a:r>
            <a:endParaRPr lang="en-US" altLang="ja-JP" dirty="0" smtClean="0"/>
          </a:p>
          <a:p>
            <a:pPr lvl="1"/>
            <a:r>
              <a:rPr lang="ja-JP" altLang="en-US" b="1" dirty="0" smtClean="0"/>
              <a:t>高性能</a:t>
            </a:r>
            <a:r>
              <a:rPr lang="ja-JP" altLang="en-US" dirty="0" smtClean="0"/>
              <a:t>：</a:t>
            </a:r>
            <a:r>
              <a:rPr lang="en-US" altLang="ja-JP" dirty="0" smtClean="0"/>
              <a:t>GPU</a:t>
            </a:r>
            <a:r>
              <a:rPr lang="ja-JP" altLang="en-US" dirty="0" smtClean="0"/>
              <a:t>が有する多数の演算コアを用いて並列処理が可能</a:t>
            </a:r>
            <a:endParaRPr lang="en-US" altLang="ja-JP" dirty="0" smtClean="0"/>
          </a:p>
        </p:txBody>
      </p:sp>
      <p:sp>
        <p:nvSpPr>
          <p:cNvPr id="18" name="正方形/長方形 17"/>
          <p:cNvSpPr/>
          <p:nvPr/>
        </p:nvSpPr>
        <p:spPr>
          <a:xfrm>
            <a:off x="5346053" y="4681490"/>
            <a:ext cx="2105763" cy="499824"/>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pic>
        <p:nvPicPr>
          <p:cNvPr id="1028" name="Picture 4" descr="C:\Users\koruko0922\Dropbox\labo\labotheme\yamamoto_labotheme_0223\CPU_imag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3664" y="5595704"/>
            <a:ext cx="1190625" cy="11620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koruko0922\Dropbox\labo\labotheme\yamamoto_labotheme_0223\OS_imag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6976" y="3846489"/>
            <a:ext cx="152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koruko0922\Dropbox\labo\labotheme\yamamoto_labotheme_0223\GPU_imag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46055" y="5301208"/>
            <a:ext cx="2250281" cy="1385888"/>
          </a:xfrm>
          <a:prstGeom prst="rect">
            <a:avLst/>
          </a:prstGeom>
          <a:noFill/>
          <a:extLst>
            <a:ext uri="{909E8E84-426E-40dd-AFC4-6F175D3DCCD1}">
              <a14:hiddenFill xmlns:a14="http://schemas.microsoft.com/office/drawing/2010/main">
                <a:solidFill>
                  <a:srgbClr val="FFFFFF"/>
                </a:solidFill>
              </a14:hiddenFill>
            </a:ext>
          </a:extLst>
        </p:spPr>
      </p:pic>
      <p:cxnSp>
        <p:nvCxnSpPr>
          <p:cNvPr id="6" name="カギ線コネクタ 5"/>
          <p:cNvCxnSpPr>
            <a:stCxn id="18" idx="1"/>
            <a:endCxn id="1029" idx="3"/>
          </p:cNvCxnSpPr>
          <p:nvPr/>
        </p:nvCxnSpPr>
        <p:spPr>
          <a:xfrm rot="10800000">
            <a:off x="3330977" y="4417990"/>
            <a:ext cx="2015077" cy="513413"/>
          </a:xfrm>
          <a:prstGeom prst="bentConnector3">
            <a:avLst>
              <a:gd name="adj1" fmla="val 50000"/>
            </a:avLst>
          </a:prstGeom>
          <a:ln w="19050">
            <a:tailEnd type="arrow"/>
          </a:ln>
        </p:spPr>
        <p:style>
          <a:lnRef idx="1">
            <a:schemeClr val="dk1"/>
          </a:lnRef>
          <a:fillRef idx="0">
            <a:schemeClr val="dk1"/>
          </a:fillRef>
          <a:effectRef idx="0">
            <a:schemeClr val="dk1"/>
          </a:effectRef>
          <a:fontRef idx="minor">
            <a:schemeClr val="tx1"/>
          </a:fontRef>
        </p:style>
      </p:cxnSp>
      <p:sp>
        <p:nvSpPr>
          <p:cNvPr id="23" name="テキスト ボックス 22"/>
          <p:cNvSpPr txBox="1"/>
          <p:nvPr/>
        </p:nvSpPr>
        <p:spPr>
          <a:xfrm>
            <a:off x="4520643" y="4481435"/>
            <a:ext cx="69762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t>監視</a:t>
            </a:r>
            <a:endParaRPr kumimoji="0" lang="ja-JP" altLang="en-US" sz="2000" b="0" i="0" u="none" strike="noStrike" kern="0" cap="none" spc="0" normalizeH="0" baseline="0" noProof="0" dirty="0">
              <a:ln>
                <a:noFill/>
              </a:ln>
              <a:effectLst/>
              <a:uLnTx/>
              <a:uFillTx/>
            </a:endParaRPr>
          </a:p>
        </p:txBody>
      </p:sp>
      <p:sp>
        <p:nvSpPr>
          <p:cNvPr id="5" name="テキスト ボックス 4"/>
          <p:cNvSpPr txBox="1"/>
          <p:nvPr/>
        </p:nvSpPr>
        <p:spPr>
          <a:xfrm>
            <a:off x="7236296" y="6237312"/>
            <a:ext cx="597640" cy="369332"/>
          </a:xfrm>
          <a:prstGeom prst="rect">
            <a:avLst/>
          </a:prstGeom>
          <a:noFill/>
        </p:spPr>
        <p:txBody>
          <a:bodyPr wrap="none" rtlCol="0">
            <a:spAutoFit/>
          </a:bodyPr>
          <a:lstStyle/>
          <a:p>
            <a:r>
              <a:rPr kumimoji="1" lang="en-US" altLang="ja-JP" dirty="0" smtClean="0"/>
              <a:t>GPU</a:t>
            </a:r>
            <a:endParaRPr kumimoji="1" lang="ja-JP" altLang="en-US" dirty="0"/>
          </a:p>
        </p:txBody>
      </p:sp>
      <p:sp>
        <p:nvSpPr>
          <p:cNvPr id="17" name="テキスト ボックス 16"/>
          <p:cNvSpPr txBox="1"/>
          <p:nvPr/>
        </p:nvSpPr>
        <p:spPr>
          <a:xfrm>
            <a:off x="1368057" y="6388422"/>
            <a:ext cx="574196" cy="369332"/>
          </a:xfrm>
          <a:prstGeom prst="rect">
            <a:avLst/>
          </a:prstGeom>
          <a:noFill/>
        </p:spPr>
        <p:txBody>
          <a:bodyPr wrap="none" rtlCol="0">
            <a:spAutoFit/>
          </a:bodyPr>
          <a:lstStyle/>
          <a:p>
            <a:r>
              <a:rPr kumimoji="1" lang="en-US" altLang="ja-JP" dirty="0" smtClean="0"/>
              <a:t>CPU</a:t>
            </a:r>
            <a:endParaRPr kumimoji="1" lang="ja-JP" altLang="en-US" dirty="0"/>
          </a:p>
        </p:txBody>
      </p:sp>
      <p:pic>
        <p:nvPicPr>
          <p:cNvPr id="2051" name="Picture 3" descr="C:\Users\koruko0922\Dropbox\labo\labotheme\yamamoto_labotheme_0223\MEMORY_ima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54601" y="4557381"/>
            <a:ext cx="1428750" cy="1428750"/>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8"/>
          <p:cNvSpPr txBox="1"/>
          <p:nvPr/>
        </p:nvSpPr>
        <p:spPr>
          <a:xfrm>
            <a:off x="521047" y="5154220"/>
            <a:ext cx="1285929" cy="369332"/>
          </a:xfrm>
          <a:prstGeom prst="rect">
            <a:avLst/>
          </a:prstGeom>
          <a:noFill/>
        </p:spPr>
        <p:txBody>
          <a:bodyPr wrap="none" rtlCol="0">
            <a:spAutoFit/>
          </a:bodyPr>
          <a:lstStyle/>
          <a:p>
            <a:r>
              <a:rPr kumimoji="1" lang="ja-JP" altLang="en-US" dirty="0" smtClean="0"/>
              <a:t>メインメモリ</a:t>
            </a:r>
            <a:endParaRPr kumimoji="1" lang="ja-JP" altLang="en-US" dirty="0"/>
          </a:p>
        </p:txBody>
      </p:sp>
    </p:spTree>
    <p:extLst>
      <p:ext uri="{BB962C8B-B14F-4D97-AF65-F5344CB8AC3E}">
        <p14:creationId xmlns:p14="http://schemas.microsoft.com/office/powerpoint/2010/main" val="39039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システム構成</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7</a:t>
            </a:fld>
            <a:endParaRPr kumimoji="1" lang="ja-JP" altLang="en-US"/>
          </a:p>
        </p:txBody>
      </p:sp>
      <p:sp>
        <p:nvSpPr>
          <p:cNvPr id="4" name="コンテンツ プレースホルダー 3"/>
          <p:cNvSpPr>
            <a:spLocks noGrp="1"/>
          </p:cNvSpPr>
          <p:nvPr>
            <p:ph idx="1"/>
          </p:nvPr>
        </p:nvSpPr>
        <p:spPr/>
        <p:txBody>
          <a:bodyPr/>
          <a:lstStyle/>
          <a:p>
            <a:r>
              <a:rPr lang="en-US" altLang="ja-JP" dirty="0" smtClean="0"/>
              <a:t>OS</a:t>
            </a:r>
            <a:r>
              <a:rPr lang="ja-JP" altLang="en-US" dirty="0" smtClean="0"/>
              <a:t>監視システムは</a:t>
            </a:r>
            <a:r>
              <a:rPr lang="en-US" altLang="ja-JP" dirty="0" smtClean="0"/>
              <a:t>GPU</a:t>
            </a:r>
            <a:r>
              <a:rPr lang="ja-JP" altLang="en-US" dirty="0" smtClean="0"/>
              <a:t>を占有して動作</a:t>
            </a:r>
            <a:endParaRPr lang="en-US" altLang="ja-JP" dirty="0" smtClean="0"/>
          </a:p>
          <a:p>
            <a:pPr lvl="1"/>
            <a:r>
              <a:rPr lang="ja-JP" altLang="en-US" dirty="0" smtClean="0"/>
              <a:t>攻撃を受ける前のシステム起動時に実行を開始</a:t>
            </a:r>
            <a:endParaRPr lang="en-US" altLang="ja-JP" dirty="0" smtClean="0"/>
          </a:p>
          <a:p>
            <a:pPr lvl="1"/>
            <a:r>
              <a:rPr lang="ja-JP" altLang="en-US" dirty="0" smtClean="0"/>
              <a:t>メインメモリからデータを取得しながら監視を実行</a:t>
            </a:r>
            <a:endParaRPr kumimoji="1" lang="en-US" altLang="ja-JP" dirty="0" smtClean="0"/>
          </a:p>
          <a:p>
            <a:r>
              <a:rPr kumimoji="1" lang="ja-JP" altLang="en-US" dirty="0" smtClean="0"/>
              <a:t>外部の監視ホストが定期的に監視コマンドを</a:t>
            </a:r>
            <a:r>
              <a:rPr lang="ja-JP" altLang="en-US" dirty="0" smtClean="0"/>
              <a:t>送信</a:t>
            </a:r>
            <a:endParaRPr lang="en-US" altLang="ja-JP" dirty="0" smtClean="0"/>
          </a:p>
          <a:p>
            <a:pPr lvl="1"/>
            <a:r>
              <a:rPr kumimoji="1" lang="en-US" altLang="ja-JP" dirty="0" smtClean="0"/>
              <a:t>OS</a:t>
            </a:r>
            <a:r>
              <a:rPr kumimoji="1" lang="ja-JP" altLang="en-US" dirty="0" smtClean="0"/>
              <a:t>監視システムから監視結果を</a:t>
            </a:r>
            <a:r>
              <a:rPr lang="ja-JP" altLang="en-US" dirty="0" smtClean="0"/>
              <a:t>受信</a:t>
            </a:r>
            <a:endParaRPr lang="en-US" altLang="ja-JP" dirty="0" smtClean="0"/>
          </a:p>
          <a:p>
            <a:pPr lvl="1"/>
            <a:r>
              <a:rPr kumimoji="1" lang="ja-JP" altLang="en-US" dirty="0" smtClean="0"/>
              <a:t>監視結果が返ってこなければ異常検知</a:t>
            </a:r>
            <a:endParaRPr kumimoji="1" lang="ja-JP" altLang="en-US" dirty="0" smtClean="0"/>
          </a:p>
        </p:txBody>
      </p:sp>
      <p:sp>
        <p:nvSpPr>
          <p:cNvPr id="6" name="正方形/長方形 5"/>
          <p:cNvSpPr/>
          <p:nvPr/>
        </p:nvSpPr>
        <p:spPr>
          <a:xfrm>
            <a:off x="179512" y="4085168"/>
            <a:ext cx="4869485" cy="2512185"/>
          </a:xfrm>
          <a:prstGeom prst="rect">
            <a:avLst/>
          </a:prstGeom>
          <a:solidFill>
            <a:srgbClr val="5B9BD5">
              <a:lumMod val="20000"/>
              <a:lumOff val="80000"/>
            </a:srgbClr>
          </a:solidFill>
          <a:ln w="28575" cap="flat" cmpd="sng" algn="ctr">
            <a:solidFill>
              <a:srgbClr val="5B9BD5">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7" name="テキスト ボックス 6"/>
          <p:cNvSpPr txBox="1"/>
          <p:nvPr/>
        </p:nvSpPr>
        <p:spPr>
          <a:xfrm>
            <a:off x="3131840" y="4221088"/>
            <a:ext cx="1718908" cy="3600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rPr>
              <a:t>監視対象ホスト</a:t>
            </a:r>
            <a:endParaRPr kumimoji="0" lang="ja-JP" altLang="en-US" sz="2000" b="0" i="0" u="none" strike="noStrike" kern="0" cap="none" spc="0" normalizeH="0" baseline="0" noProof="0" dirty="0">
              <a:ln>
                <a:noFill/>
              </a:ln>
              <a:effectLst/>
              <a:uLnTx/>
              <a:uFillTx/>
            </a:endParaRPr>
          </a:p>
        </p:txBody>
      </p:sp>
      <p:sp>
        <p:nvSpPr>
          <p:cNvPr id="8" name="正方形/長方形 7"/>
          <p:cNvSpPr/>
          <p:nvPr/>
        </p:nvSpPr>
        <p:spPr>
          <a:xfrm>
            <a:off x="3419872" y="6012249"/>
            <a:ext cx="1333195" cy="395021"/>
          </a:xfrm>
          <a:prstGeom prst="rect">
            <a:avLst/>
          </a:prstGeom>
          <a:solidFill>
            <a:srgbClr val="5B9BD5"/>
          </a:solidFill>
          <a:ln w="28575"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err="1" smtClean="0">
                <a:ln>
                  <a:noFill/>
                </a:ln>
                <a:solidFill>
                  <a:prstClr val="white"/>
                </a:solidFill>
                <a:effectLst/>
                <a:uLnTx/>
                <a:uFillTx/>
                <a:latin typeface="Calibri"/>
                <a:ea typeface="ＭＳ Ｐゴシック"/>
                <a:cs typeface="+mn-cs"/>
              </a:rPr>
              <a:t>GPU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9" name="正方形/長方形 8"/>
          <p:cNvSpPr/>
          <p:nvPr/>
        </p:nvSpPr>
        <p:spPr>
          <a:xfrm>
            <a:off x="3419872" y="5253983"/>
            <a:ext cx="1333195" cy="678218"/>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a:t>
            </a:r>
            <a:endParaRPr kumimoji="0" lang="en-US" altLang="ja-JP" sz="2000" b="0" i="0" u="none" strike="noStrike" kern="0" cap="none" spc="0" normalizeH="0" baseline="0" noProof="0" dirty="0" smtClean="0">
              <a:ln>
                <a:noFill/>
              </a:ln>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sp>
        <p:nvSpPr>
          <p:cNvPr id="10" name="正方形/長方形 9"/>
          <p:cNvSpPr/>
          <p:nvPr/>
        </p:nvSpPr>
        <p:spPr>
          <a:xfrm>
            <a:off x="438741" y="6042514"/>
            <a:ext cx="1333195" cy="395021"/>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13" name="テキスト ボックス 12"/>
          <p:cNvSpPr txBox="1"/>
          <p:nvPr/>
        </p:nvSpPr>
        <p:spPr>
          <a:xfrm>
            <a:off x="2123728" y="5189130"/>
            <a:ext cx="130356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solidFill>
                  <a:prstClr val="black"/>
                </a:solidFill>
              </a:rPr>
              <a:t>メモリ</a:t>
            </a:r>
            <a:r>
              <a:rPr kumimoji="0" lang="ja-JP" altLang="en-US" sz="2000" b="0" i="0" u="none" strike="noStrike" kern="0" cap="none" spc="0" normalizeH="0" baseline="0" noProof="0" dirty="0" smtClean="0">
                <a:ln>
                  <a:noFill/>
                </a:ln>
                <a:solidFill>
                  <a:prstClr val="black"/>
                </a:solidFill>
                <a:effectLst/>
                <a:uLnTx/>
                <a:uFillTx/>
              </a:rPr>
              <a:t>監視</a:t>
            </a:r>
            <a:endParaRPr kumimoji="0" lang="ja-JP" altLang="en-US" sz="2000" b="0" i="0" u="none" strike="noStrike" kern="0" cap="none" spc="0" normalizeH="0" baseline="0" noProof="0" dirty="0">
              <a:ln>
                <a:noFill/>
              </a:ln>
              <a:solidFill>
                <a:prstClr val="black"/>
              </a:solidFill>
              <a:effectLst/>
              <a:uLnTx/>
              <a:uFillTx/>
            </a:endParaRPr>
          </a:p>
        </p:txBody>
      </p:sp>
      <p:grpSp>
        <p:nvGrpSpPr>
          <p:cNvPr id="14" name="グループ化 13"/>
          <p:cNvGrpSpPr>
            <a:grpSpLocks noChangeAspect="1"/>
          </p:cNvGrpSpPr>
          <p:nvPr/>
        </p:nvGrpSpPr>
        <p:grpSpPr>
          <a:xfrm>
            <a:off x="6732240" y="4666951"/>
            <a:ext cx="2297430" cy="1772645"/>
            <a:chOff x="869082" y="4322086"/>
            <a:chExt cx="2552700" cy="1969606"/>
          </a:xfrm>
        </p:grpSpPr>
        <p:pic>
          <p:nvPicPr>
            <p:cNvPr id="1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082" y="4739117"/>
              <a:ext cx="25527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テキスト ボックス 15"/>
            <p:cNvSpPr txBox="1"/>
            <p:nvPr/>
          </p:nvSpPr>
          <p:spPr>
            <a:xfrm>
              <a:off x="1189118" y="4322086"/>
              <a:ext cx="1480462" cy="44456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solidFill>
                    <a:prstClr val="black"/>
                  </a:solidFill>
                </a:rPr>
                <a:t>監視</a:t>
              </a:r>
              <a:r>
                <a:rPr kumimoji="0" lang="ja-JP" altLang="en-US" sz="2000" b="0" i="0" u="none" strike="noStrike" kern="0" cap="none" spc="0" normalizeH="0" baseline="0" noProof="0" dirty="0" smtClean="0">
                  <a:ln>
                    <a:noFill/>
                  </a:ln>
                  <a:solidFill>
                    <a:prstClr val="black"/>
                  </a:solidFill>
                  <a:effectLst/>
                  <a:uLnTx/>
                  <a:uFillTx/>
                </a:rPr>
                <a:t>ホスト</a:t>
              </a:r>
              <a:endParaRPr kumimoji="0" lang="ja-JP" altLang="en-US" sz="2000" b="0" i="0" u="none" strike="noStrike" kern="0" cap="none" spc="0" normalizeH="0" baseline="0" noProof="0" dirty="0">
                <a:ln>
                  <a:noFill/>
                </a:ln>
                <a:solidFill>
                  <a:prstClr val="black"/>
                </a:solidFill>
                <a:effectLst/>
                <a:uLnTx/>
                <a:uFillTx/>
              </a:endParaRPr>
            </a:p>
          </p:txBody>
        </p:sp>
      </p:grpSp>
      <p:cxnSp>
        <p:nvCxnSpPr>
          <p:cNvPr id="18" name="直線矢印コネクタ 17"/>
          <p:cNvCxnSpPr/>
          <p:nvPr/>
        </p:nvCxnSpPr>
        <p:spPr>
          <a:xfrm flipH="1">
            <a:off x="4753067" y="5417324"/>
            <a:ext cx="1979173"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0" name="直線矢印コネクタ 19"/>
          <p:cNvCxnSpPr>
            <a:endCxn id="15" idx="1"/>
          </p:cNvCxnSpPr>
          <p:nvPr/>
        </p:nvCxnSpPr>
        <p:spPr>
          <a:xfrm>
            <a:off x="4753067" y="5740937"/>
            <a:ext cx="1979173" cy="1"/>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1" name="テキスト ボックス 20"/>
          <p:cNvSpPr txBox="1"/>
          <p:nvPr/>
        </p:nvSpPr>
        <p:spPr>
          <a:xfrm>
            <a:off x="5080048" y="4971927"/>
            <a:ext cx="1535998" cy="400110"/>
          </a:xfrm>
          <a:prstGeom prst="rect">
            <a:avLst/>
          </a:prstGeom>
          <a:noFill/>
        </p:spPr>
        <p:txBody>
          <a:bodyPr wrap="none" rtlCol="0">
            <a:spAutoFit/>
          </a:bodyPr>
          <a:lstStyle/>
          <a:p>
            <a:r>
              <a:rPr lang="ja-JP" altLang="en-US" sz="2000" dirty="0"/>
              <a:t>監視コマンド</a:t>
            </a:r>
            <a:endParaRPr kumimoji="1" lang="ja-JP" altLang="en-US" sz="2000" dirty="0"/>
          </a:p>
        </p:txBody>
      </p:sp>
      <p:sp>
        <p:nvSpPr>
          <p:cNvPr id="22" name="テキスト ボックス 21"/>
          <p:cNvSpPr txBox="1"/>
          <p:nvPr/>
        </p:nvSpPr>
        <p:spPr>
          <a:xfrm>
            <a:off x="5233620" y="5733256"/>
            <a:ext cx="1210588" cy="400110"/>
          </a:xfrm>
          <a:prstGeom prst="rect">
            <a:avLst/>
          </a:prstGeom>
          <a:noFill/>
        </p:spPr>
        <p:txBody>
          <a:bodyPr wrap="none" rtlCol="0">
            <a:spAutoFit/>
          </a:bodyPr>
          <a:lstStyle/>
          <a:p>
            <a:r>
              <a:rPr kumimoji="1" lang="ja-JP" altLang="en-US" sz="2000" dirty="0" smtClean="0"/>
              <a:t>監視結果</a:t>
            </a:r>
            <a:endParaRPr kumimoji="1" lang="ja-JP" altLang="en-US" sz="2000" dirty="0"/>
          </a:p>
        </p:txBody>
      </p:sp>
      <p:sp>
        <p:nvSpPr>
          <p:cNvPr id="26" name="正方形/長方形 25"/>
          <p:cNvSpPr/>
          <p:nvPr/>
        </p:nvSpPr>
        <p:spPr>
          <a:xfrm>
            <a:off x="438741" y="4636790"/>
            <a:ext cx="1333195" cy="1337926"/>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4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4" name="テキスト ボックス 23"/>
          <p:cNvSpPr txBox="1"/>
          <p:nvPr/>
        </p:nvSpPr>
        <p:spPr>
          <a:xfrm>
            <a:off x="400578" y="4195275"/>
            <a:ext cx="1407758"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t>メインメモリ</a:t>
            </a:r>
            <a:endParaRPr kumimoji="0" lang="ja-JP" altLang="en-US" sz="2000" b="0" i="0" u="none" strike="noStrike" kern="0" cap="none" spc="0" normalizeH="0" baseline="0" noProof="0" dirty="0">
              <a:ln>
                <a:noFill/>
              </a:ln>
              <a:effectLst/>
              <a:uLnTx/>
              <a:uFillTx/>
            </a:endParaRPr>
          </a:p>
        </p:txBody>
      </p:sp>
      <p:sp>
        <p:nvSpPr>
          <p:cNvPr id="11" name="正方形/長方形 10"/>
          <p:cNvSpPr/>
          <p:nvPr/>
        </p:nvSpPr>
        <p:spPr>
          <a:xfrm>
            <a:off x="438741" y="5004970"/>
            <a:ext cx="1333195" cy="387941"/>
          </a:xfrm>
          <a:prstGeom prst="rect">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28575" cap="flat" cmpd="sng" algn="ctr">
            <a:solidFill>
              <a:srgbClr val="A5A5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cxnSp>
        <p:nvCxnSpPr>
          <p:cNvPr id="19" name="カギ線コネクタ 18"/>
          <p:cNvCxnSpPr>
            <a:stCxn id="9" idx="1"/>
            <a:endCxn id="11" idx="3"/>
          </p:cNvCxnSpPr>
          <p:nvPr/>
        </p:nvCxnSpPr>
        <p:spPr>
          <a:xfrm rot="10800000">
            <a:off x="1771936" y="5198942"/>
            <a:ext cx="1647936" cy="394151"/>
          </a:xfrm>
          <a:prstGeom prst="bentConnector3">
            <a:avLst>
              <a:gd name="adj1" fmla="val 81073"/>
            </a:avLst>
          </a:prstGeom>
          <a:ln w="28575">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9437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GPU</a:t>
            </a:r>
            <a:r>
              <a:rPr kumimoji="1" lang="ja-JP" altLang="en-US" dirty="0" smtClean="0"/>
              <a:t>によるメインメモリの監視</a:t>
            </a:r>
            <a:endParaRPr kumimoji="1" lang="ja-JP" altLang="en-US" dirty="0"/>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8</a:t>
            </a:fld>
            <a:endParaRPr kumimoji="1" lang="ja-JP" altLang="en-US"/>
          </a:p>
        </p:txBody>
      </p:sp>
      <p:sp>
        <p:nvSpPr>
          <p:cNvPr id="4" name="コンテンツ プレースホルダー 3"/>
          <p:cNvSpPr>
            <a:spLocks noGrp="1"/>
          </p:cNvSpPr>
          <p:nvPr>
            <p:ph idx="1"/>
          </p:nvPr>
        </p:nvSpPr>
        <p:spPr/>
        <p:txBody>
          <a:bodyPr/>
          <a:lstStyle/>
          <a:p>
            <a:r>
              <a:rPr kumimoji="1" lang="ja-JP" altLang="en-US" dirty="0" smtClean="0"/>
              <a:t>マップトメモリと呼ばれる</a:t>
            </a:r>
            <a:r>
              <a:rPr kumimoji="1" lang="en-US" altLang="ja-JP" dirty="0" smtClean="0"/>
              <a:t>GPU</a:t>
            </a:r>
            <a:r>
              <a:rPr kumimoji="1" lang="ja-JP" altLang="en-US" dirty="0" smtClean="0"/>
              <a:t>の機能を利用</a:t>
            </a:r>
            <a:endParaRPr kumimoji="1" lang="en-US" altLang="ja-JP" dirty="0" smtClean="0"/>
          </a:p>
          <a:p>
            <a:pPr lvl="1"/>
            <a:r>
              <a:rPr kumimoji="1" lang="en-US" altLang="ja-JP" dirty="0" smtClean="0"/>
              <a:t>GPU</a:t>
            </a:r>
            <a:r>
              <a:rPr kumimoji="1" lang="ja-JP" altLang="en-US" dirty="0" smtClean="0"/>
              <a:t>からメインメモリに直接アクセス可能</a:t>
            </a:r>
            <a:endParaRPr kumimoji="1" lang="en-US" altLang="ja-JP" dirty="0" smtClean="0"/>
          </a:p>
          <a:p>
            <a:pPr lvl="1"/>
            <a:r>
              <a:rPr lang="en-US" altLang="ja-JP" dirty="0" smtClean="0"/>
              <a:t>OS</a:t>
            </a:r>
            <a:r>
              <a:rPr lang="ja-JP" altLang="en-US" dirty="0" smtClean="0"/>
              <a:t>が攻撃を受けた後でも安全にデータを取得可能</a:t>
            </a:r>
            <a:endParaRPr lang="en-US" altLang="ja-JP" dirty="0" smtClean="0"/>
          </a:p>
          <a:p>
            <a:r>
              <a:rPr lang="en-US" altLang="ja-JP" dirty="0" smtClean="0"/>
              <a:t>OS</a:t>
            </a:r>
            <a:r>
              <a:rPr lang="ja-JP" altLang="en-US" dirty="0" smtClean="0"/>
              <a:t>に依存する</a:t>
            </a:r>
            <a:r>
              <a:rPr lang="en-US" altLang="ja-JP" dirty="0" smtClean="0"/>
              <a:t>DMA</a:t>
            </a:r>
            <a:r>
              <a:rPr lang="ja-JP" altLang="en-US" dirty="0" smtClean="0"/>
              <a:t>転送が不要</a:t>
            </a:r>
            <a:endParaRPr lang="en-US" altLang="ja-JP" dirty="0" smtClean="0"/>
          </a:p>
          <a:p>
            <a:pPr lvl="1"/>
            <a:r>
              <a:rPr lang="ja-JP" altLang="en-US" dirty="0" smtClean="0"/>
              <a:t>データを</a:t>
            </a:r>
            <a:r>
              <a:rPr lang="en-US" altLang="ja-JP" dirty="0" smtClean="0"/>
              <a:t>GPU</a:t>
            </a:r>
            <a:r>
              <a:rPr lang="ja-JP" altLang="en-US" dirty="0" smtClean="0"/>
              <a:t>に転送するには</a:t>
            </a:r>
            <a:r>
              <a:rPr lang="en-US" altLang="ja-JP" dirty="0" smtClean="0"/>
              <a:t>DMA</a:t>
            </a:r>
            <a:r>
              <a:rPr lang="ja-JP" altLang="en-US" dirty="0" smtClean="0"/>
              <a:t>のほうが高速</a:t>
            </a:r>
            <a:endParaRPr lang="en-US" altLang="ja-JP" dirty="0" smtClean="0"/>
          </a:p>
          <a:p>
            <a:pPr lvl="1"/>
            <a:r>
              <a:rPr lang="en-US" altLang="ja-JP" dirty="0" smtClean="0"/>
              <a:t>OS</a:t>
            </a:r>
            <a:r>
              <a:rPr lang="ja-JP" altLang="en-US" dirty="0" smtClean="0"/>
              <a:t>が攻撃を受けると</a:t>
            </a:r>
            <a:r>
              <a:rPr lang="en-US" altLang="ja-JP" dirty="0" smtClean="0"/>
              <a:t>DMA</a:t>
            </a:r>
            <a:r>
              <a:rPr lang="ja-JP" altLang="en-US" dirty="0" smtClean="0"/>
              <a:t>転送の正しさを保証できない</a:t>
            </a:r>
            <a:endParaRPr lang="en-US" altLang="ja-JP" dirty="0" smtClean="0"/>
          </a:p>
        </p:txBody>
      </p:sp>
      <p:sp>
        <p:nvSpPr>
          <p:cNvPr id="22" name="正方形/長方形 21"/>
          <p:cNvSpPr/>
          <p:nvPr/>
        </p:nvSpPr>
        <p:spPr>
          <a:xfrm>
            <a:off x="4283968" y="5949280"/>
            <a:ext cx="2880319" cy="438912"/>
          </a:xfrm>
          <a:prstGeom prst="rect">
            <a:avLst/>
          </a:prstGeom>
          <a:solidFill>
            <a:srgbClr val="5B9BD5"/>
          </a:solidFill>
          <a:ln w="28575"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err="1" smtClean="0">
                <a:ln>
                  <a:noFill/>
                </a:ln>
                <a:solidFill>
                  <a:prstClr val="white"/>
                </a:solidFill>
                <a:effectLst/>
                <a:uLnTx/>
                <a:uFillTx/>
                <a:latin typeface="Calibri"/>
                <a:ea typeface="ＭＳ Ｐゴシック"/>
                <a:cs typeface="+mn-cs"/>
              </a:rPr>
              <a:t>GPU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3" name="正方形/長方形 22"/>
          <p:cNvSpPr/>
          <p:nvPr/>
        </p:nvSpPr>
        <p:spPr>
          <a:xfrm>
            <a:off x="5868144" y="5013175"/>
            <a:ext cx="1296143" cy="792089"/>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a:t>
            </a:r>
            <a:endParaRPr kumimoji="0" lang="en-US" altLang="ja-JP" sz="2000" b="0" i="0" u="none" strike="noStrike" kern="0" cap="none" spc="0" normalizeH="0" baseline="0" noProof="0" dirty="0" smtClean="0">
              <a:ln>
                <a:noFill/>
              </a:ln>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sp>
        <p:nvSpPr>
          <p:cNvPr id="24" name="正方形/長方形 23"/>
          <p:cNvSpPr/>
          <p:nvPr/>
        </p:nvSpPr>
        <p:spPr>
          <a:xfrm>
            <a:off x="1907704" y="5949280"/>
            <a:ext cx="1440160" cy="438912"/>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6" name="正方形/長方形 25"/>
          <p:cNvSpPr/>
          <p:nvPr/>
        </p:nvSpPr>
        <p:spPr>
          <a:xfrm>
            <a:off x="1907703" y="5013175"/>
            <a:ext cx="1440161" cy="813535"/>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white"/>
                </a:solidFill>
                <a:effectLst/>
                <a:uLnTx/>
                <a:uFillTx/>
                <a:latin typeface="Calibri"/>
                <a:ea typeface="ＭＳ Ｐゴシック"/>
                <a:cs typeface="+mn-cs"/>
              </a:rPr>
              <a:t>メインメモリ</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cxnSp>
        <p:nvCxnSpPr>
          <p:cNvPr id="30" name="直線矢印コネクタ 29"/>
          <p:cNvCxnSpPr>
            <a:stCxn id="23" idx="1"/>
            <a:endCxn id="39" idx="3"/>
          </p:cNvCxnSpPr>
          <p:nvPr/>
        </p:nvCxnSpPr>
        <p:spPr>
          <a:xfrm flipH="1">
            <a:off x="5580112" y="5409220"/>
            <a:ext cx="288032" cy="10723"/>
          </a:xfrm>
          <a:prstGeom prst="straightConnector1">
            <a:avLst/>
          </a:prstGeom>
          <a:ln w="28575">
            <a:prstDash val="sysDash"/>
            <a:tailEnd type="arrow"/>
          </a:ln>
        </p:spPr>
        <p:style>
          <a:lnRef idx="1">
            <a:schemeClr val="dk1"/>
          </a:lnRef>
          <a:fillRef idx="0">
            <a:schemeClr val="dk1"/>
          </a:fillRef>
          <a:effectRef idx="0">
            <a:schemeClr val="dk1"/>
          </a:effectRef>
          <a:fontRef idx="minor">
            <a:schemeClr val="tx1"/>
          </a:fontRef>
        </p:style>
      </p:cxnSp>
      <p:sp>
        <p:nvSpPr>
          <p:cNvPr id="37" name="正方形/長方形 36"/>
          <p:cNvSpPr/>
          <p:nvPr/>
        </p:nvSpPr>
        <p:spPr>
          <a:xfrm>
            <a:off x="4283968" y="4559074"/>
            <a:ext cx="720080" cy="288032"/>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white"/>
              </a:solidFill>
              <a:effectLst/>
              <a:uLnTx/>
              <a:uFillTx/>
              <a:latin typeface="Calibri"/>
              <a:ea typeface="ＭＳ Ｐゴシック"/>
            </a:endParaRPr>
          </a:p>
        </p:txBody>
      </p:sp>
      <p:sp>
        <p:nvSpPr>
          <p:cNvPr id="39" name="正方形/長方形 38"/>
          <p:cNvSpPr>
            <a:spLocks noChangeAspect="1"/>
          </p:cNvSpPr>
          <p:nvPr/>
        </p:nvSpPr>
        <p:spPr>
          <a:xfrm>
            <a:off x="4283968" y="5013176"/>
            <a:ext cx="1296144" cy="813534"/>
          </a:xfrm>
          <a:prstGeom prst="rect">
            <a:avLst/>
          </a:prstGeom>
          <a:solidFill>
            <a:srgbClr val="ED7D31"/>
          </a:solidFill>
          <a:ln w="28575" cap="flat" cmpd="sng" algn="ctr">
            <a:solidFill>
              <a:srgbClr val="ED7D31">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white"/>
                </a:solidFill>
                <a:effectLst/>
                <a:uLnTx/>
                <a:uFillTx/>
                <a:latin typeface="Calibri"/>
                <a:ea typeface="ＭＳ Ｐゴシック"/>
                <a:cs typeface="+mn-cs"/>
              </a:rPr>
              <a:t>マップト</a:t>
            </a: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
            </a:r>
            <a:b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br>
            <a:r>
              <a:rPr kumimoji="0" lang="ja-JP" altLang="en-US" sz="2000" b="0" i="0" u="none" strike="noStrike" kern="0" cap="none" spc="0" normalizeH="0" baseline="0" noProof="0" dirty="0" smtClean="0">
                <a:ln>
                  <a:noFill/>
                </a:ln>
                <a:solidFill>
                  <a:prstClr val="white"/>
                </a:solidFill>
                <a:effectLst/>
                <a:uLnTx/>
                <a:uFillTx/>
                <a:latin typeface="Calibri"/>
                <a:ea typeface="ＭＳ Ｐゴシック"/>
                <a:cs typeface="+mn-cs"/>
              </a:rPr>
              <a:t>メモリ領域</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cxnSp>
        <p:nvCxnSpPr>
          <p:cNvPr id="42" name="直線コネクタ 41"/>
          <p:cNvCxnSpPr/>
          <p:nvPr/>
        </p:nvCxnSpPr>
        <p:spPr>
          <a:xfrm>
            <a:off x="3347864" y="5013176"/>
            <a:ext cx="936104" cy="0"/>
          </a:xfrm>
          <a:prstGeom prst="line">
            <a:avLst/>
          </a:prstGeom>
          <a:ln w="2857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44" name="直線コネクタ 43"/>
          <p:cNvCxnSpPr/>
          <p:nvPr/>
        </p:nvCxnSpPr>
        <p:spPr>
          <a:xfrm>
            <a:off x="3347864" y="5805264"/>
            <a:ext cx="936104" cy="0"/>
          </a:xfrm>
          <a:prstGeom prst="line">
            <a:avLst/>
          </a:prstGeom>
          <a:ln w="28575">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48" name="テキスト ボックス 47"/>
          <p:cNvSpPr txBox="1"/>
          <p:nvPr/>
        </p:nvSpPr>
        <p:spPr>
          <a:xfrm>
            <a:off x="3255506" y="4193542"/>
            <a:ext cx="1120820" cy="369332"/>
          </a:xfrm>
          <a:prstGeom prst="rect">
            <a:avLst/>
          </a:prstGeom>
          <a:noFill/>
        </p:spPr>
        <p:txBody>
          <a:bodyPr wrap="none" rtlCol="0">
            <a:spAutoFit/>
          </a:bodyPr>
          <a:lstStyle/>
          <a:p>
            <a:r>
              <a:rPr kumimoji="1" lang="en-US" altLang="ja-JP" dirty="0" smtClean="0"/>
              <a:t>DMA</a:t>
            </a:r>
            <a:r>
              <a:rPr kumimoji="1" lang="ja-JP" altLang="en-US" dirty="0" smtClean="0"/>
              <a:t>転送</a:t>
            </a:r>
            <a:endParaRPr kumimoji="1" lang="ja-JP" altLang="en-US" dirty="0"/>
          </a:p>
        </p:txBody>
      </p:sp>
      <p:sp>
        <p:nvSpPr>
          <p:cNvPr id="50" name="正方形/長方形 49"/>
          <p:cNvSpPr/>
          <p:nvPr/>
        </p:nvSpPr>
        <p:spPr>
          <a:xfrm>
            <a:off x="1907704" y="4509120"/>
            <a:ext cx="1440160" cy="387941"/>
          </a:xfrm>
          <a:prstGeom prst="rect">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28575" cap="flat" cmpd="sng" algn="ctr">
            <a:solidFill>
              <a:srgbClr val="A5A5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cxnSp>
        <p:nvCxnSpPr>
          <p:cNvPr id="52" name="直線矢印コネクタ 51"/>
          <p:cNvCxnSpPr>
            <a:stCxn id="50" idx="3"/>
            <a:endCxn id="37" idx="1"/>
          </p:cNvCxnSpPr>
          <p:nvPr/>
        </p:nvCxnSpPr>
        <p:spPr>
          <a:xfrm flipV="1">
            <a:off x="3347864" y="4703090"/>
            <a:ext cx="936104" cy="1"/>
          </a:xfrm>
          <a:prstGeom prst="straightConnector1">
            <a:avLst/>
          </a:prstGeom>
          <a:ln w="28575">
            <a:solidFill>
              <a:schemeClr val="tx1"/>
            </a:solidFill>
            <a:prstDash val="sysDash"/>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59838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マップトメモリの登録</a:t>
            </a:r>
            <a:endParaRPr kumimoji="1" lang="ja-JP" altLang="en-US" dirty="0">
              <a:solidFill>
                <a:srgbClr val="FF0000"/>
              </a:solidFill>
            </a:endParaRPr>
          </a:p>
        </p:txBody>
      </p:sp>
      <p:sp>
        <p:nvSpPr>
          <p:cNvPr id="3" name="スライド番号プレースホルダー 2"/>
          <p:cNvSpPr>
            <a:spLocks noGrp="1"/>
          </p:cNvSpPr>
          <p:nvPr>
            <p:ph type="sldNum" sz="quarter" idx="4"/>
          </p:nvPr>
        </p:nvSpPr>
        <p:spPr/>
        <p:txBody>
          <a:bodyPr/>
          <a:lstStyle/>
          <a:p>
            <a:fld id="{35AA92A3-281A-45E0-898B-ED395963B0FF}" type="slidenum">
              <a:rPr kumimoji="1" lang="ja-JP" altLang="en-US" smtClean="0"/>
              <a:t>9</a:t>
            </a:fld>
            <a:endParaRPr kumimoji="1" lang="ja-JP" altLang="en-US"/>
          </a:p>
        </p:txBody>
      </p:sp>
      <p:sp>
        <p:nvSpPr>
          <p:cNvPr id="4" name="コンテンツ プレースホルダー 3"/>
          <p:cNvSpPr>
            <a:spLocks noGrp="1"/>
          </p:cNvSpPr>
          <p:nvPr>
            <p:ph idx="1"/>
          </p:nvPr>
        </p:nvSpPr>
        <p:spPr/>
        <p:txBody>
          <a:bodyPr/>
          <a:lstStyle/>
          <a:p>
            <a:r>
              <a:rPr kumimoji="1" lang="en-US" altLang="ja-JP" dirty="0" smtClean="0"/>
              <a:t>OS</a:t>
            </a:r>
            <a:r>
              <a:rPr kumimoji="1" lang="ja-JP" altLang="en-US" dirty="0" smtClean="0"/>
              <a:t>上のプロセスにメインメモリ全体をマップ</a:t>
            </a:r>
            <a:endParaRPr kumimoji="1" lang="en-US" altLang="ja-JP" dirty="0" smtClean="0"/>
          </a:p>
          <a:p>
            <a:pPr lvl="1"/>
            <a:r>
              <a:rPr lang="ja-JP" altLang="en-US" dirty="0" smtClean="0"/>
              <a:t>メインメモリをマップするため新しいインタフェースを提供</a:t>
            </a:r>
            <a:endParaRPr lang="en-US" altLang="ja-JP" dirty="0" smtClean="0"/>
          </a:p>
          <a:p>
            <a:pPr lvl="2"/>
            <a:r>
              <a:rPr kumimoji="1" lang="ja-JP" altLang="en-US" sz="2200" dirty="0" smtClean="0"/>
              <a:t>マップしてもメモリが使用中にならない</a:t>
            </a:r>
            <a:endParaRPr kumimoji="1" lang="en-US" altLang="ja-JP" sz="2200" dirty="0" smtClean="0"/>
          </a:p>
          <a:p>
            <a:pPr lvl="2"/>
            <a:r>
              <a:rPr lang="ja-JP" altLang="en-US" sz="2200" dirty="0" smtClean="0"/>
              <a:t>空きメモリが使用中になるとシステムの動作に支障</a:t>
            </a:r>
            <a:endParaRPr kumimoji="1" lang="en-US" altLang="ja-JP" sz="2200" dirty="0" smtClean="0"/>
          </a:p>
          <a:p>
            <a:r>
              <a:rPr lang="ja-JP" altLang="en-US" dirty="0" smtClean="0"/>
              <a:t>プロセス</a:t>
            </a:r>
            <a:r>
              <a:rPr lang="ja-JP" altLang="en-US" dirty="0"/>
              <a:t>にマップしたメインメモリを</a:t>
            </a:r>
            <a:r>
              <a:rPr lang="en-US" altLang="ja-JP" dirty="0"/>
              <a:t>GPU</a:t>
            </a:r>
            <a:r>
              <a:rPr lang="ja-JP" altLang="en-US" dirty="0"/>
              <a:t>に登録</a:t>
            </a:r>
            <a:endParaRPr lang="en-US" altLang="ja-JP" dirty="0"/>
          </a:p>
          <a:p>
            <a:pPr lvl="1"/>
            <a:r>
              <a:rPr lang="ja-JP" altLang="en-US" dirty="0" smtClean="0"/>
              <a:t>ロックを行ってもメモリが使用中にならないようにした</a:t>
            </a:r>
            <a:endParaRPr lang="en-US" altLang="ja-JP" dirty="0" smtClean="0"/>
          </a:p>
          <a:p>
            <a:pPr lvl="2"/>
            <a:r>
              <a:rPr lang="ja-JP" altLang="en-US" sz="2200" dirty="0" smtClean="0"/>
              <a:t>登録時に</a:t>
            </a:r>
            <a:r>
              <a:rPr lang="en-US" altLang="ja-JP" sz="2200" dirty="0" smtClean="0"/>
              <a:t>GPU</a:t>
            </a:r>
            <a:r>
              <a:rPr lang="ja-JP" altLang="en-US" sz="2200" dirty="0"/>
              <a:t>ドライバ</a:t>
            </a:r>
            <a:r>
              <a:rPr lang="ja-JP" altLang="en-US" sz="2200" dirty="0" smtClean="0"/>
              <a:t>がメモリ全体をロックするため</a:t>
            </a:r>
            <a:endParaRPr lang="en-US" altLang="ja-JP" sz="2200" dirty="0"/>
          </a:p>
        </p:txBody>
      </p:sp>
      <p:sp>
        <p:nvSpPr>
          <p:cNvPr id="19" name="正方形/長方形 18"/>
          <p:cNvSpPr>
            <a:spLocks noChangeAspect="1"/>
          </p:cNvSpPr>
          <p:nvPr/>
        </p:nvSpPr>
        <p:spPr>
          <a:xfrm>
            <a:off x="5052020" y="5999549"/>
            <a:ext cx="2688331" cy="351130"/>
          </a:xfrm>
          <a:prstGeom prst="rect">
            <a:avLst/>
          </a:prstGeom>
          <a:solidFill>
            <a:srgbClr val="5B9BD5"/>
          </a:solidFill>
          <a:ln w="28575"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err="1" smtClean="0">
                <a:ln>
                  <a:noFill/>
                </a:ln>
                <a:solidFill>
                  <a:prstClr val="white"/>
                </a:solidFill>
                <a:effectLst/>
                <a:uLnTx/>
                <a:uFillTx/>
                <a:latin typeface="Calibri"/>
                <a:ea typeface="ＭＳ Ｐゴシック"/>
                <a:cs typeface="+mn-cs"/>
              </a:rPr>
              <a:t>GPU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0" name="正方形/長方形 19"/>
          <p:cNvSpPr>
            <a:spLocks noChangeAspect="1"/>
          </p:cNvSpPr>
          <p:nvPr/>
        </p:nvSpPr>
        <p:spPr>
          <a:xfrm>
            <a:off x="6444208" y="5152251"/>
            <a:ext cx="1296143" cy="753576"/>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監視</a:t>
            </a:r>
            <a:endParaRPr kumimoji="0" lang="en-US" altLang="ja-JP" sz="2000" b="0" i="0" u="none" strike="noStrike" kern="0" cap="none" spc="0" normalizeH="0" baseline="0" noProof="0" dirty="0" smtClean="0">
              <a:ln>
                <a:noFill/>
              </a:ln>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sp>
        <p:nvSpPr>
          <p:cNvPr id="21" name="正方形/長方形 20"/>
          <p:cNvSpPr>
            <a:spLocks noChangeAspect="1"/>
          </p:cNvSpPr>
          <p:nvPr/>
        </p:nvSpPr>
        <p:spPr>
          <a:xfrm>
            <a:off x="1043608" y="5999549"/>
            <a:ext cx="2419469" cy="351130"/>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2" name="正方形/長方形 21"/>
          <p:cNvSpPr>
            <a:spLocks noChangeAspect="1"/>
          </p:cNvSpPr>
          <p:nvPr/>
        </p:nvSpPr>
        <p:spPr>
          <a:xfrm>
            <a:off x="1043608" y="5525484"/>
            <a:ext cx="2419469" cy="374466"/>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white"/>
                </a:solidFill>
                <a:effectLst/>
                <a:uLnTx/>
                <a:uFillTx/>
                <a:latin typeface="Calibri"/>
                <a:ea typeface="ＭＳ Ｐゴシック"/>
                <a:cs typeface="+mn-cs"/>
              </a:rPr>
              <a:t>メインメモリ</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3" name="正方形/長方形 22"/>
          <p:cNvSpPr>
            <a:spLocks noChangeAspect="1"/>
          </p:cNvSpPr>
          <p:nvPr/>
        </p:nvSpPr>
        <p:spPr>
          <a:xfrm>
            <a:off x="5052021" y="5086416"/>
            <a:ext cx="1039666" cy="813534"/>
          </a:xfrm>
          <a:prstGeom prst="rect">
            <a:avLst/>
          </a:prstGeom>
          <a:solidFill>
            <a:srgbClr val="ED7D31"/>
          </a:solidFill>
          <a:ln w="28575" cap="flat" cmpd="sng" algn="ctr">
            <a:solidFill>
              <a:srgbClr val="ED7D31">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cxnSp>
        <p:nvCxnSpPr>
          <p:cNvPr id="25" name="直線矢印コネクタ 24"/>
          <p:cNvCxnSpPr>
            <a:stCxn id="20" idx="1"/>
            <a:endCxn id="23" idx="3"/>
          </p:cNvCxnSpPr>
          <p:nvPr/>
        </p:nvCxnSpPr>
        <p:spPr>
          <a:xfrm flipH="1" flipV="1">
            <a:off x="6091687" y="5493183"/>
            <a:ext cx="352521" cy="35856"/>
          </a:xfrm>
          <a:prstGeom prst="straightConnector1">
            <a:avLst/>
          </a:prstGeom>
          <a:ln w="28575">
            <a:prstDash val="sysDash"/>
            <a:tailEnd type="arrow"/>
          </a:ln>
        </p:spPr>
        <p:style>
          <a:lnRef idx="1">
            <a:schemeClr val="dk1"/>
          </a:lnRef>
          <a:fillRef idx="0">
            <a:schemeClr val="dk1"/>
          </a:fillRef>
          <a:effectRef idx="0">
            <a:schemeClr val="dk1"/>
          </a:effectRef>
          <a:fontRef idx="minor">
            <a:schemeClr val="tx1"/>
          </a:fontRef>
        </p:style>
      </p:cxnSp>
      <p:sp>
        <p:nvSpPr>
          <p:cNvPr id="26" name="テキスト ボックス 25"/>
          <p:cNvSpPr txBox="1"/>
          <p:nvPr/>
        </p:nvSpPr>
        <p:spPr>
          <a:xfrm>
            <a:off x="3779912" y="4961621"/>
            <a:ext cx="697627" cy="400110"/>
          </a:xfrm>
          <a:prstGeom prst="rect">
            <a:avLst/>
          </a:prstGeom>
          <a:noFill/>
        </p:spPr>
        <p:txBody>
          <a:bodyPr wrap="none" rtlCol="0">
            <a:spAutoFit/>
          </a:bodyPr>
          <a:lstStyle/>
          <a:p>
            <a:r>
              <a:rPr kumimoji="1" lang="ja-JP" altLang="en-US" sz="2000" dirty="0" smtClean="0"/>
              <a:t>登録</a:t>
            </a:r>
            <a:endParaRPr kumimoji="1" lang="ja-JP" altLang="en-US" sz="2000" dirty="0"/>
          </a:p>
        </p:txBody>
      </p:sp>
      <p:sp>
        <p:nvSpPr>
          <p:cNvPr id="31" name="テキスト ボックス 30"/>
          <p:cNvSpPr txBox="1"/>
          <p:nvPr/>
        </p:nvSpPr>
        <p:spPr>
          <a:xfrm>
            <a:off x="1436017" y="4905718"/>
            <a:ext cx="838691" cy="400110"/>
          </a:xfrm>
          <a:prstGeom prst="rect">
            <a:avLst/>
          </a:prstGeom>
          <a:noFill/>
        </p:spPr>
        <p:txBody>
          <a:bodyPr wrap="none" rtlCol="0">
            <a:spAutoFit/>
          </a:bodyPr>
          <a:lstStyle/>
          <a:p>
            <a:r>
              <a:rPr kumimoji="1" lang="ja-JP" altLang="en-US" sz="2000" dirty="0" smtClean="0"/>
              <a:t>マップ</a:t>
            </a:r>
            <a:endParaRPr kumimoji="1" lang="ja-JP" altLang="en-US" sz="2000" dirty="0"/>
          </a:p>
        </p:txBody>
      </p:sp>
      <p:cxnSp>
        <p:nvCxnSpPr>
          <p:cNvPr id="32" name="直線矢印コネクタ 31"/>
          <p:cNvCxnSpPr>
            <a:stCxn id="23" idx="1"/>
            <a:endCxn id="34" idx="3"/>
          </p:cNvCxnSpPr>
          <p:nvPr/>
        </p:nvCxnSpPr>
        <p:spPr>
          <a:xfrm flipH="1" flipV="1">
            <a:off x="3469570" y="5267791"/>
            <a:ext cx="1582451" cy="225392"/>
          </a:xfrm>
          <a:prstGeom prst="straightConnector1">
            <a:avLst/>
          </a:prstGeom>
          <a:ln w="28575">
            <a:solidFill>
              <a:schemeClr val="tx1"/>
            </a:solidFill>
            <a:prstDash val="sysDash"/>
            <a:headEnd type="arrow"/>
            <a:tailEnd type="none"/>
          </a:ln>
          <a:effectLst/>
        </p:spPr>
        <p:style>
          <a:lnRef idx="1">
            <a:schemeClr val="dk1"/>
          </a:lnRef>
          <a:fillRef idx="0">
            <a:schemeClr val="dk1"/>
          </a:fillRef>
          <a:effectRef idx="0">
            <a:schemeClr val="dk1"/>
          </a:effectRef>
          <a:fontRef idx="minor">
            <a:schemeClr val="tx1"/>
          </a:fontRef>
        </p:style>
      </p:cxnSp>
      <p:grpSp>
        <p:nvGrpSpPr>
          <p:cNvPr id="8" name="グループ化 7"/>
          <p:cNvGrpSpPr>
            <a:grpSpLocks noChangeAspect="1"/>
          </p:cNvGrpSpPr>
          <p:nvPr/>
        </p:nvGrpSpPr>
        <p:grpSpPr>
          <a:xfrm>
            <a:off x="2274708" y="4509120"/>
            <a:ext cx="1194863" cy="944356"/>
            <a:chOff x="3017098" y="4221088"/>
            <a:chExt cx="1194863" cy="1049284"/>
          </a:xfrm>
        </p:grpSpPr>
        <p:sp>
          <p:nvSpPr>
            <p:cNvPr id="27" name="正方形/長方形 26"/>
            <p:cNvSpPr>
              <a:spLocks noChangeAspect="1"/>
            </p:cNvSpPr>
            <p:nvPr/>
          </p:nvSpPr>
          <p:spPr>
            <a:xfrm>
              <a:off x="3017098" y="4221088"/>
              <a:ext cx="1194863" cy="1049284"/>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chemeClr val="tx1"/>
                  </a:solidFill>
                  <a:effectLst/>
                  <a:uLnTx/>
                  <a:uFillTx/>
                  <a:latin typeface="Calibri"/>
                  <a:ea typeface="ＭＳ Ｐゴシック"/>
                  <a:cs typeface="+mn-cs"/>
                </a:rPr>
                <a:t>プロセス</a:t>
              </a:r>
              <a:endParaRPr kumimoji="0" lang="en-US" altLang="ja-JP" sz="2000" b="0" i="0" u="none" strike="noStrike" kern="0" cap="none" spc="0" normalizeH="0" baseline="0" noProof="0" dirty="0" smtClean="0">
                <a:ln>
                  <a:noFill/>
                </a:ln>
                <a:solidFill>
                  <a:schemeClr val="tx1"/>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schemeClr val="tx1"/>
                </a:solidFill>
                <a:effectLst/>
                <a:uLnTx/>
                <a:uFillTx/>
                <a:latin typeface="Calibri"/>
                <a:ea typeface="ＭＳ Ｐゴシック"/>
                <a:cs typeface="+mn-cs"/>
              </a:endParaRPr>
            </a:p>
          </p:txBody>
        </p:sp>
        <p:sp>
          <p:nvSpPr>
            <p:cNvPr id="34" name="正方形/長方形 33"/>
            <p:cNvSpPr>
              <a:spLocks noChangeAspect="1"/>
            </p:cNvSpPr>
            <p:nvPr/>
          </p:nvSpPr>
          <p:spPr>
            <a:xfrm>
              <a:off x="3059832" y="4884036"/>
              <a:ext cx="1152128" cy="360040"/>
            </a:xfrm>
            <a:prstGeom prst="rect">
              <a:avLst/>
            </a:prstGeom>
            <a:solidFill>
              <a:srgbClr val="990099"/>
            </a:solidFill>
            <a:ln w="28575" cap="flat" cmpd="sng" algn="ctr">
              <a:solidFill>
                <a:srgbClr val="660066"/>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white"/>
                </a:solidFill>
                <a:effectLst/>
                <a:uLnTx/>
                <a:uFillTx/>
                <a:latin typeface="Calibri"/>
                <a:ea typeface="ＭＳ Ｐゴシック"/>
              </a:endParaRPr>
            </a:p>
          </p:txBody>
        </p:sp>
      </p:grpSp>
      <p:cxnSp>
        <p:nvCxnSpPr>
          <p:cNvPr id="33" name="カギ線コネクタ 32"/>
          <p:cNvCxnSpPr>
            <a:stCxn id="34" idx="1"/>
          </p:cNvCxnSpPr>
          <p:nvPr/>
        </p:nvCxnSpPr>
        <p:spPr>
          <a:xfrm rot="10800000" flipV="1">
            <a:off x="1824542" y="5267790"/>
            <a:ext cx="492901" cy="257693"/>
          </a:xfrm>
          <a:prstGeom prst="bentConnector3">
            <a:avLst>
              <a:gd name="adj1" fmla="val 102703"/>
            </a:avLst>
          </a:prstGeom>
          <a:ln w="28575">
            <a:solidFill>
              <a:schemeClr val="tx1"/>
            </a:solidFill>
            <a:prstDash val="sysDash"/>
            <a:headEnd type="arrow"/>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5126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8534</TotalTime>
  <Words>2691</Words>
  <Application>Microsoft Macintosh PowerPoint</Application>
  <PresentationFormat>画面に合わせる (4:3)</PresentationFormat>
  <Paragraphs>280</Paragraphs>
  <Slides>15</Slides>
  <Notes>15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GPUを用いた安全なシステム監視</vt:lpstr>
      <vt:lpstr>OSへの攻撃</vt:lpstr>
      <vt:lpstr>OS監視システム</vt:lpstr>
      <vt:lpstr>仮想マシンを用いたOS監視</vt:lpstr>
      <vt:lpstr>ハードウェアを用いたOS監視</vt:lpstr>
      <vt:lpstr>提案 : GPUsec</vt:lpstr>
      <vt:lpstr>システム構成</vt:lpstr>
      <vt:lpstr>GPUによるメインメモリの監視</vt:lpstr>
      <vt:lpstr>マップトメモリの登録</vt:lpstr>
      <vt:lpstr>GPUとの暗号通信</vt:lpstr>
      <vt:lpstr>実験</vt:lpstr>
      <vt:lpstr>OSの整合性検査</vt:lpstr>
      <vt:lpstr>OS監視システムの実行時間</vt:lpstr>
      <vt:lpstr>関連研究</vt:lpstr>
      <vt:lpstr>まとめ</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koruko0922</dc:creator>
  <cp:lastModifiedBy>Hiroaki Yamamoto</cp:lastModifiedBy>
  <cp:revision>145</cp:revision>
  <dcterms:created xsi:type="dcterms:W3CDTF">2015-12-18T02:55:42Z</dcterms:created>
  <dcterms:modified xsi:type="dcterms:W3CDTF">2016-02-23T05:20:38Z</dcterms:modified>
</cp:coreProperties>
</file>