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9"/>
  </p:notesMasterIdLst>
  <p:sldIdLst>
    <p:sldId id="256" r:id="rId3"/>
    <p:sldId id="263" r:id="rId4"/>
    <p:sldId id="265" r:id="rId5"/>
    <p:sldId id="290" r:id="rId6"/>
    <p:sldId id="292" r:id="rId7"/>
    <p:sldId id="267" r:id="rId8"/>
    <p:sldId id="320" r:id="rId9"/>
    <p:sldId id="311" r:id="rId10"/>
    <p:sldId id="321" r:id="rId11"/>
    <p:sldId id="312" r:id="rId12"/>
    <p:sldId id="317" r:id="rId13"/>
    <p:sldId id="318" r:id="rId14"/>
    <p:sldId id="319" r:id="rId15"/>
    <p:sldId id="313" r:id="rId16"/>
    <p:sldId id="315" r:id="rId17"/>
    <p:sldId id="322"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43EBE7D-3D83-43F4-BC47-67142B489E39}">
          <p14:sldIdLst>
            <p14:sldId id="256"/>
            <p14:sldId id="263"/>
            <p14:sldId id="265"/>
            <p14:sldId id="290"/>
            <p14:sldId id="292"/>
            <p14:sldId id="267"/>
            <p14:sldId id="320"/>
            <p14:sldId id="311"/>
            <p14:sldId id="321"/>
            <p14:sldId id="312"/>
            <p14:sldId id="317"/>
            <p14:sldId id="318"/>
            <p14:sldId id="319"/>
            <p14:sldId id="313"/>
            <p14:sldId id="315"/>
            <p14:sldId id="32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58" autoAdjust="0"/>
    <p:restoredTop sz="75208" autoAdjust="0"/>
  </p:normalViewPr>
  <p:slideViewPr>
    <p:cSldViewPr>
      <p:cViewPr varScale="1">
        <p:scale>
          <a:sx n="79" d="100"/>
          <a:sy n="79" d="100"/>
        </p:scale>
        <p:origin x="-133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Sheet1!$AD$118:$AF$118</c:f>
              <c:strCache>
                <c:ptCount val="3"/>
                <c:pt idx="0">
                  <c:v>通常VM</c:v>
                </c:pt>
                <c:pt idx="1">
                  <c:v>dm-crypt</c:v>
                </c:pt>
                <c:pt idx="2">
                  <c:v>UVBond</c:v>
                </c:pt>
              </c:strCache>
            </c:strRef>
          </c:cat>
          <c:val>
            <c:numRef>
              <c:f>Sheet1!$AD$119:$AF$119</c:f>
              <c:numCache>
                <c:formatCode>General</c:formatCode>
                <c:ptCount val="3"/>
                <c:pt idx="0">
                  <c:v>168.87</c:v>
                </c:pt>
                <c:pt idx="1">
                  <c:v>136.11</c:v>
                </c:pt>
                <c:pt idx="2">
                  <c:v>128.38</c:v>
                </c:pt>
              </c:numCache>
            </c:numRef>
          </c:val>
        </c:ser>
        <c:dLbls>
          <c:showLegendKey val="0"/>
          <c:showVal val="0"/>
          <c:showCatName val="0"/>
          <c:showSerName val="0"/>
          <c:showPercent val="0"/>
          <c:showBubbleSize val="0"/>
        </c:dLbls>
        <c:gapWidth val="150"/>
        <c:axId val="2115136280"/>
        <c:axId val="2115139224"/>
      </c:barChart>
      <c:catAx>
        <c:axId val="2115136280"/>
        <c:scaling>
          <c:orientation val="minMax"/>
        </c:scaling>
        <c:delete val="0"/>
        <c:axPos val="b"/>
        <c:majorTickMark val="out"/>
        <c:minorTickMark val="none"/>
        <c:tickLblPos val="nextTo"/>
        <c:crossAx val="2115139224"/>
        <c:crosses val="autoZero"/>
        <c:auto val="1"/>
        <c:lblAlgn val="ctr"/>
        <c:lblOffset val="100"/>
        <c:noMultiLvlLbl val="0"/>
      </c:catAx>
      <c:valAx>
        <c:axId val="2115139224"/>
        <c:scaling>
          <c:orientation val="minMax"/>
        </c:scaling>
        <c:delete val="0"/>
        <c:axPos val="l"/>
        <c:title>
          <c:tx>
            <c:rich>
              <a:bodyPr rot="-5400000" vert="horz"/>
              <a:lstStyle/>
              <a:p>
                <a:pPr>
                  <a:defRPr/>
                </a:pPr>
                <a:r>
                  <a:rPr lang="ja-JP"/>
                  <a:t>スループット（</a:t>
                </a:r>
                <a:r>
                  <a:rPr lang="en-US"/>
                  <a:t>MB/s</a:t>
                </a:r>
                <a:r>
                  <a:rPr lang="ja-JP"/>
                  <a:t>）</a:t>
                </a:r>
              </a:p>
            </c:rich>
          </c:tx>
          <c:layout/>
          <c:overlay val="0"/>
        </c:title>
        <c:numFmt formatCode="General" sourceLinked="1"/>
        <c:majorTickMark val="out"/>
        <c:minorTickMark val="none"/>
        <c:tickLblPos val="nextTo"/>
        <c:crossAx val="2115136280"/>
        <c:crosses val="autoZero"/>
        <c:crossBetween val="between"/>
      </c:valAx>
    </c:plotArea>
    <c:plotVisOnly val="1"/>
    <c:dispBlanksAs val="gap"/>
    <c:showDLblsOverMax val="0"/>
  </c:chart>
  <c:txPr>
    <a:bodyPr/>
    <a:lstStyle/>
    <a:p>
      <a:pPr>
        <a:defRPr sz="14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accent2"/>
            </a:solidFill>
          </c:spPr>
          <c:invertIfNegative val="0"/>
          <c:cat>
            <c:strRef>
              <c:f>Sheet1!$Y$118:$AA$118</c:f>
              <c:strCache>
                <c:ptCount val="3"/>
                <c:pt idx="0">
                  <c:v>通常VM</c:v>
                </c:pt>
                <c:pt idx="1">
                  <c:v>dm-crypt</c:v>
                </c:pt>
                <c:pt idx="2">
                  <c:v>UVBond</c:v>
                </c:pt>
              </c:strCache>
            </c:strRef>
          </c:cat>
          <c:val>
            <c:numRef>
              <c:f>Sheet1!$Y$119:$AA$119</c:f>
              <c:numCache>
                <c:formatCode>General</c:formatCode>
                <c:ptCount val="3"/>
                <c:pt idx="0">
                  <c:v>162.97</c:v>
                </c:pt>
                <c:pt idx="1">
                  <c:v>155.5</c:v>
                </c:pt>
                <c:pt idx="2">
                  <c:v>136.36</c:v>
                </c:pt>
              </c:numCache>
            </c:numRef>
          </c:val>
        </c:ser>
        <c:dLbls>
          <c:showLegendKey val="0"/>
          <c:showVal val="0"/>
          <c:showCatName val="0"/>
          <c:showSerName val="0"/>
          <c:showPercent val="0"/>
          <c:showBubbleSize val="0"/>
        </c:dLbls>
        <c:gapWidth val="150"/>
        <c:axId val="2115946632"/>
        <c:axId val="2115949576"/>
      </c:barChart>
      <c:catAx>
        <c:axId val="2115946632"/>
        <c:scaling>
          <c:orientation val="minMax"/>
        </c:scaling>
        <c:delete val="0"/>
        <c:axPos val="b"/>
        <c:majorTickMark val="out"/>
        <c:minorTickMark val="none"/>
        <c:tickLblPos val="nextTo"/>
        <c:crossAx val="2115949576"/>
        <c:crosses val="autoZero"/>
        <c:auto val="1"/>
        <c:lblAlgn val="ctr"/>
        <c:lblOffset val="100"/>
        <c:noMultiLvlLbl val="0"/>
      </c:catAx>
      <c:valAx>
        <c:axId val="2115949576"/>
        <c:scaling>
          <c:orientation val="minMax"/>
          <c:min val="0.0"/>
        </c:scaling>
        <c:delete val="0"/>
        <c:axPos val="l"/>
        <c:title>
          <c:tx>
            <c:rich>
              <a:bodyPr rot="-5400000" vert="horz"/>
              <a:lstStyle/>
              <a:p>
                <a:pPr>
                  <a:defRPr/>
                </a:pPr>
                <a:r>
                  <a:rPr lang="ja-JP"/>
                  <a:t>スループット（</a:t>
                </a:r>
                <a:r>
                  <a:rPr lang="en-US"/>
                  <a:t>MB/s</a:t>
                </a:r>
                <a:r>
                  <a:rPr lang="ja-JP"/>
                  <a:t>）</a:t>
                </a:r>
              </a:p>
            </c:rich>
          </c:tx>
          <c:layout/>
          <c:overlay val="0"/>
        </c:title>
        <c:numFmt formatCode="General" sourceLinked="1"/>
        <c:majorTickMark val="out"/>
        <c:minorTickMark val="none"/>
        <c:tickLblPos val="nextTo"/>
        <c:crossAx val="2115946632"/>
        <c:crosses val="autoZero"/>
        <c:crossBetween val="between"/>
      </c:valAx>
    </c:plotArea>
    <c:plotVisOnly val="1"/>
    <c:dispBlanksAs val="gap"/>
    <c:showDLblsOverMax val="0"/>
  </c:chart>
  <c:txPr>
    <a:bodyPr/>
    <a:lstStyle/>
    <a:p>
      <a:pPr>
        <a:defRPr sz="14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EB230D-62A9-4442-BA95-156F0361326C}" type="datetimeFigureOut">
              <a:rPr kumimoji="1" lang="ja-JP" altLang="en-US" smtClean="0"/>
              <a:t>16/02/29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B2055C-441C-4851-9E0E-A149FECBB402}" type="slidenum">
              <a:rPr kumimoji="1" lang="ja-JP" altLang="en-US" smtClean="0"/>
              <a:t>‹#›</a:t>
            </a:fld>
            <a:endParaRPr kumimoji="1" lang="ja-JP" altLang="en-US"/>
          </a:p>
        </p:txBody>
      </p:sp>
    </p:spTree>
    <p:extLst>
      <p:ext uri="{BB962C8B-B14F-4D97-AF65-F5344CB8AC3E}">
        <p14:creationId xmlns:p14="http://schemas.microsoft.com/office/powerpoint/2010/main" val="4091192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mtClean="0"/>
              <a:t>※</a:t>
            </a:r>
            <a:r>
              <a:rPr kumimoji="1" lang="ja-JP" altLang="en-US" smtClean="0"/>
              <a:t>それでは，クラウドにおける</a:t>
            </a:r>
            <a:r>
              <a:rPr kumimoji="1" lang="en-US" altLang="ja-JP" smtClean="0"/>
              <a:t>VM</a:t>
            </a:r>
            <a:r>
              <a:rPr kumimoji="1" lang="ja-JP" altLang="en-US" smtClean="0"/>
              <a:t>リダイレクト攻撃を防ぐ安全なリモート管理，と題しまして</a:t>
            </a:r>
            <a:endParaRPr kumimoji="1" lang="en-US" altLang="ja-JP" smtClean="0"/>
          </a:p>
          <a:p>
            <a:r>
              <a:rPr kumimoji="1" lang="en-US" altLang="ja-JP" smtClean="0"/>
              <a:t>※</a:t>
            </a:r>
            <a:r>
              <a:rPr kumimoji="1" lang="ja-JP" altLang="en-US" smtClean="0"/>
              <a:t>光来研究室の猪口が発表させていただきます．</a:t>
            </a:r>
            <a:endParaRPr kumimoji="1" lang="en-US" altLang="ja-JP" smtClean="0"/>
          </a:p>
          <a:p>
            <a:r>
              <a:rPr kumimoji="1" lang="en-US" altLang="ja-JP" smtClean="0"/>
              <a:t>※</a:t>
            </a:r>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a:t>
            </a:fld>
            <a:endParaRPr kumimoji="1" lang="ja-JP" altLang="en-US"/>
          </a:p>
        </p:txBody>
      </p:sp>
    </p:spTree>
    <p:extLst>
      <p:ext uri="{BB962C8B-B14F-4D97-AF65-F5344CB8AC3E}">
        <p14:creationId xmlns:p14="http://schemas.microsoft.com/office/powerpoint/2010/main" val="419390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起動した</a:t>
            </a:r>
            <a:r>
              <a:rPr kumimoji="1" lang="en-US" altLang="ja-JP" dirty="0" smtClean="0"/>
              <a:t>VM</a:t>
            </a:r>
            <a:r>
              <a:rPr kumimoji="1" lang="ja-JP" altLang="en-US" dirty="0" smtClean="0"/>
              <a:t>に対して安全な操作を行うために</a:t>
            </a:r>
            <a:r>
              <a:rPr kumimoji="1" lang="en-US" altLang="ja-JP" dirty="0" smtClean="0"/>
              <a:t>VM</a:t>
            </a:r>
            <a:r>
              <a:rPr kumimoji="1" lang="ja-JP" altLang="en-US" dirty="0" smtClean="0"/>
              <a:t>識別子を利用します。（</a:t>
            </a:r>
            <a:r>
              <a:rPr kumimoji="1" lang="en-US" altLang="ja-JP" dirty="0" smtClean="0"/>
              <a:t>Enter</a:t>
            </a:r>
            <a:r>
              <a:rPr kumimoji="1" lang="ja-JP" altLang="en-US" dirty="0" smtClean="0"/>
              <a:t>）</a:t>
            </a:r>
            <a:endParaRPr kumimoji="1" lang="en-US" altLang="ja-JP" dirty="0" smtClean="0"/>
          </a:p>
          <a:p>
            <a:r>
              <a:rPr kumimoji="1" lang="en-US" altLang="ja-JP" dirty="0" smtClean="0"/>
              <a:t>※</a:t>
            </a:r>
            <a:r>
              <a:rPr kumimoji="1" lang="ja-JP" altLang="en-US" dirty="0" smtClean="0"/>
              <a:t>このとき、</a:t>
            </a:r>
            <a:r>
              <a:rPr kumimoji="1" lang="en-US" altLang="ja-JP" dirty="0" smtClean="0"/>
              <a:t>VM</a:t>
            </a:r>
            <a:r>
              <a:rPr kumimoji="1" lang="ja-JP" altLang="en-US" dirty="0" smtClean="0"/>
              <a:t>識別子とは、</a:t>
            </a:r>
            <a:r>
              <a:rPr kumimoji="1" lang="en-US" altLang="ja-JP" dirty="0" smtClean="0"/>
              <a:t>VM</a:t>
            </a:r>
            <a:r>
              <a:rPr kumimoji="1" lang="ja-JP" altLang="en-US" dirty="0" smtClean="0"/>
              <a:t>が正しく起動されたときにハイパーバイザが生成し、ユーザに送信されるものでユーザが</a:t>
            </a:r>
            <a:r>
              <a:rPr kumimoji="1" lang="en-US" altLang="ja-JP" dirty="0" smtClean="0"/>
              <a:t>VM</a:t>
            </a:r>
            <a:r>
              <a:rPr kumimoji="1" lang="ja-JP" altLang="en-US" dirty="0" smtClean="0"/>
              <a:t>への操作を行う際に使用します。</a:t>
            </a:r>
            <a:endParaRPr kumimoji="1" lang="en-US" altLang="ja-JP" dirty="0" smtClean="0"/>
          </a:p>
          <a:p>
            <a:r>
              <a:rPr kumimoji="1" lang="en-US" altLang="ja-JP" dirty="0" smtClean="0"/>
              <a:t>※</a:t>
            </a:r>
            <a:r>
              <a:rPr kumimoji="1" lang="ja-JP" altLang="en-US" dirty="0" smtClean="0"/>
              <a:t>ユーザは</a:t>
            </a:r>
            <a:r>
              <a:rPr kumimoji="1" lang="en-US" altLang="ja-JP" dirty="0" smtClean="0"/>
              <a:t>VM</a:t>
            </a:r>
            <a:r>
              <a:rPr kumimoji="1" lang="ja-JP" altLang="en-US" dirty="0" smtClean="0"/>
              <a:t>の操作コマンドと共に暗号化された</a:t>
            </a:r>
            <a:r>
              <a:rPr kumimoji="1" lang="en-US" altLang="ja-JP" dirty="0" smtClean="0"/>
              <a:t>VM</a:t>
            </a:r>
            <a:r>
              <a:rPr kumimoji="1" lang="ja-JP" altLang="en-US" dirty="0" smtClean="0"/>
              <a:t>識別子をハイパーバイザへと送り</a:t>
            </a:r>
            <a:r>
              <a:rPr kumimoji="1" lang="en-US" altLang="ja-JP" dirty="0" smtClean="0"/>
              <a:t>(Enter)</a:t>
            </a:r>
            <a:r>
              <a:rPr kumimoji="1" lang="ja-JP" altLang="en-US" dirty="0" smtClean="0"/>
              <a:t>、ハイパーバイザはこれを登録された暗号鍵で復号し</a:t>
            </a:r>
            <a:r>
              <a:rPr kumimoji="1" lang="en-US" altLang="ja-JP" dirty="0" smtClean="0"/>
              <a:t>VM</a:t>
            </a:r>
            <a:r>
              <a:rPr kumimoji="1" lang="ja-JP" altLang="en-US" dirty="0" smtClean="0"/>
              <a:t>識別子が結び付けられている</a:t>
            </a:r>
            <a:r>
              <a:rPr kumimoji="1" lang="en-US" altLang="ja-JP" dirty="0" smtClean="0"/>
              <a:t>VM</a:t>
            </a:r>
            <a:r>
              <a:rPr kumimoji="1" lang="ja-JP" altLang="en-US" dirty="0" smtClean="0"/>
              <a:t>に対して操作を実行します。（</a:t>
            </a:r>
            <a:r>
              <a:rPr kumimoji="1" lang="en-US" altLang="ja-JP" dirty="0" smtClean="0"/>
              <a:t>Enter2</a:t>
            </a:r>
            <a:r>
              <a:rPr kumimoji="1" lang="ja-JP" altLang="en-US" dirty="0" smtClean="0"/>
              <a:t>回）</a:t>
            </a:r>
            <a:endParaRPr kumimoji="1" lang="en-US" altLang="ja-JP" dirty="0" smtClean="0"/>
          </a:p>
          <a:p>
            <a:r>
              <a:rPr kumimoji="1" lang="en-US" altLang="ja-JP" dirty="0" smtClean="0"/>
              <a:t>※VM</a:t>
            </a:r>
            <a:r>
              <a:rPr kumimoji="1" lang="ja-JP" altLang="en-US" dirty="0" smtClean="0"/>
              <a:t>識別子が暗号化されているため、クラウド管理者が中身を盗むことはできず、操作対象の</a:t>
            </a:r>
            <a:r>
              <a:rPr kumimoji="1" lang="en-US" altLang="ja-JP" dirty="0" smtClean="0"/>
              <a:t>VM</a:t>
            </a:r>
            <a:r>
              <a:rPr kumimoji="1" lang="ja-JP" altLang="en-US" dirty="0" smtClean="0"/>
              <a:t>を変更する</a:t>
            </a:r>
            <a:r>
              <a:rPr kumimoji="1" lang="en-US" altLang="ja-JP" dirty="0" smtClean="0"/>
              <a:t>VM</a:t>
            </a:r>
            <a:r>
              <a:rPr kumimoji="1" lang="ja-JP" altLang="en-US" dirty="0" smtClean="0"/>
              <a:t>リダイレクト攻撃を防ぐことができます。</a:t>
            </a:r>
            <a:endParaRPr kumimoji="1" lang="en-US" altLang="ja-JP" dirty="0" smtClean="0"/>
          </a:p>
          <a:p>
            <a:r>
              <a:rPr kumimoji="1" lang="en-US" altLang="ja-JP" dirty="0" smtClean="0"/>
              <a:t>※</a:t>
            </a:r>
            <a:r>
              <a:rPr kumimoji="1" lang="ja-JP" altLang="en-US" dirty="0" smtClean="0"/>
              <a:t>また、</a:t>
            </a:r>
            <a:r>
              <a:rPr kumimoji="1" lang="en-US" altLang="ja-JP" dirty="0" smtClean="0"/>
              <a:t>VM</a:t>
            </a:r>
            <a:r>
              <a:rPr kumimoji="1" lang="ja-JP" altLang="en-US" dirty="0" smtClean="0"/>
              <a:t>識別子は不正に再利用されないように毎回異なる暗号化を行います。</a:t>
            </a:r>
            <a:endParaRPr kumimoji="1" lang="en-US" altLang="ja-JP" dirty="0" smtClean="0"/>
          </a:p>
          <a:p>
            <a:endParaRPr kumimoji="1" lang="en-US" altLang="ja-JP" dirty="0" smtClean="0"/>
          </a:p>
          <a:p>
            <a:r>
              <a:rPr kumimoji="1" lang="ja-JP" altLang="en-US" dirty="0" smtClean="0"/>
              <a:t>操作も一緒に送信</a:t>
            </a:r>
            <a:r>
              <a:rPr kumimoji="1" lang="en-US" altLang="ja-JP" dirty="0" smtClean="0"/>
              <a:t>(</a:t>
            </a:r>
            <a:r>
              <a:rPr kumimoji="1" lang="ja-JP" altLang="en-US" dirty="0" smtClean="0"/>
              <a:t>暗号化はしない</a:t>
            </a:r>
            <a:r>
              <a:rPr kumimoji="1" lang="en-US" altLang="ja-JP" dirty="0" smtClean="0"/>
              <a:t>)</a:t>
            </a:r>
            <a:endParaRPr kumimoji="1" lang="ja-JP" altLang="en-US" dirty="0"/>
          </a:p>
          <a:p>
            <a:r>
              <a:rPr kumimoji="1" lang="ja-JP" altLang="en-US" dirty="0"/>
              <a:t>----- 会議メモ (16/02/22 14:28) ----</a:t>
            </a:r>
            <a:r>
              <a:rPr kumimoji="1" lang="ja-JP" altLang="en-US" dirty="0" smtClean="0"/>
              <a:t>-</a:t>
            </a:r>
            <a:endParaRPr kumimoji="1" lang="ja-JP" altLang="en-US" dirty="0"/>
          </a:p>
          <a:p>
            <a:r>
              <a:rPr kumimoji="1" lang="ja-JP" altLang="en-US" dirty="0"/>
              <a:t>暗号化VM識別子は残し、復号と書く</a:t>
            </a:r>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10</a:t>
            </a:fld>
            <a:endParaRPr kumimoji="1" lang="ja-JP" altLang="en-US"/>
          </a:p>
        </p:txBody>
      </p:sp>
    </p:spTree>
    <p:extLst>
      <p:ext uri="{BB962C8B-B14F-4D97-AF65-F5344CB8AC3E}">
        <p14:creationId xmlns:p14="http://schemas.microsoft.com/office/powerpoint/2010/main" val="3301002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実験です。</a:t>
            </a:r>
            <a:endParaRPr kumimoji="1" lang="en-US" altLang="ja-JP" dirty="0" smtClean="0"/>
          </a:p>
          <a:p>
            <a:r>
              <a:rPr kumimoji="1" lang="en-US" altLang="ja-JP" dirty="0" smtClean="0"/>
              <a:t>※</a:t>
            </a:r>
            <a:r>
              <a:rPr kumimoji="1" lang="en-US" altLang="ja-JP" dirty="0" err="1" smtClean="0"/>
              <a:t>UVBond</a:t>
            </a:r>
            <a:r>
              <a:rPr kumimoji="1" lang="ja-JP" altLang="en-US" dirty="0" smtClean="0"/>
              <a:t>において</a:t>
            </a:r>
            <a:r>
              <a:rPr kumimoji="1" lang="en-US" altLang="ja-JP" dirty="0" smtClean="0"/>
              <a:t>VM</a:t>
            </a:r>
            <a:r>
              <a:rPr kumimoji="1" lang="ja-JP" altLang="en-US" dirty="0" smtClean="0"/>
              <a:t>識別子を用いて</a:t>
            </a:r>
            <a:r>
              <a:rPr kumimoji="1" lang="en-US" altLang="ja-JP" dirty="0" smtClean="0"/>
              <a:t>VM</a:t>
            </a:r>
            <a:r>
              <a:rPr kumimoji="1" lang="ja-JP" altLang="en-US" dirty="0" smtClean="0"/>
              <a:t>への操作が出来ることの確認、及び</a:t>
            </a:r>
            <a:r>
              <a:rPr kumimoji="1" lang="en-US" altLang="ja-JP" dirty="0" err="1" smtClean="0"/>
              <a:t>UVBond</a:t>
            </a:r>
            <a:r>
              <a:rPr kumimoji="1" lang="ja-JP" altLang="en-US" dirty="0" smtClean="0"/>
              <a:t>を用いて暗号化した</a:t>
            </a:r>
            <a:r>
              <a:rPr kumimoji="1" lang="en-US" altLang="ja-JP" dirty="0" smtClean="0"/>
              <a:t>VM</a:t>
            </a:r>
            <a:r>
              <a:rPr kumimoji="1" lang="ja-JP" altLang="en-US" dirty="0" smtClean="0"/>
              <a:t>のディスク</a:t>
            </a:r>
            <a:r>
              <a:rPr kumimoji="1" lang="en-US" altLang="ja-JP" dirty="0" smtClean="0"/>
              <a:t>I/O</a:t>
            </a:r>
            <a:r>
              <a:rPr kumimoji="1" lang="ja-JP" altLang="en-US" dirty="0" smtClean="0"/>
              <a:t>の性能測定を行いました。</a:t>
            </a:r>
            <a:endParaRPr kumimoji="1" lang="en-US" altLang="ja-JP" dirty="0" smtClean="0"/>
          </a:p>
          <a:p>
            <a:r>
              <a:rPr kumimoji="1" lang="en-US" altLang="ja-JP" dirty="0" smtClean="0"/>
              <a:t>※</a:t>
            </a:r>
            <a:r>
              <a:rPr kumimoji="1" lang="ja-JP" altLang="en-US" dirty="0" smtClean="0"/>
              <a:t>ディスク</a:t>
            </a:r>
            <a:r>
              <a:rPr kumimoji="1" lang="en-US" altLang="ja-JP" dirty="0" smtClean="0"/>
              <a:t>I/O</a:t>
            </a:r>
            <a:r>
              <a:rPr kumimoji="1" lang="ja-JP" altLang="en-US" dirty="0" smtClean="0"/>
              <a:t>のベンチマークツールとして</a:t>
            </a:r>
            <a:r>
              <a:rPr kumimoji="1" lang="en-US" altLang="ja-JP" dirty="0" smtClean="0"/>
              <a:t>Bonnie++</a:t>
            </a:r>
            <a:r>
              <a:rPr kumimoji="1" lang="ja-JP" altLang="en-US" dirty="0" smtClean="0"/>
              <a:t>を用いました</a:t>
            </a:r>
            <a:endParaRPr kumimoji="1" lang="en-US" altLang="ja-JP" dirty="0" smtClean="0"/>
          </a:p>
          <a:p>
            <a:r>
              <a:rPr kumimoji="1" lang="en-US" altLang="ja-JP" dirty="0" smtClean="0"/>
              <a:t>※</a:t>
            </a:r>
            <a:r>
              <a:rPr kumimoji="1" lang="ja-JP" altLang="en-US" dirty="0" smtClean="0"/>
              <a:t>実験環境は以下のとおりとなっています。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11</a:t>
            </a:fld>
            <a:endParaRPr kumimoji="1" lang="ja-JP" altLang="en-US"/>
          </a:p>
        </p:txBody>
      </p:sp>
    </p:spTree>
    <p:extLst>
      <p:ext uri="{BB962C8B-B14F-4D97-AF65-F5344CB8AC3E}">
        <p14:creationId xmlns:p14="http://schemas.microsoft.com/office/powerpoint/2010/main" val="13150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a:t>
            </a:r>
            <a:r>
              <a:rPr kumimoji="1" lang="ja-JP" altLang="en-US" dirty="0" smtClean="0"/>
              <a:t>識別子を用いて操作が実行できるかどうかの確認実験、及び正しい</a:t>
            </a:r>
            <a:r>
              <a:rPr kumimoji="1" lang="en-US" altLang="ja-JP" dirty="0" smtClean="0"/>
              <a:t>VM</a:t>
            </a:r>
            <a:r>
              <a:rPr kumimoji="1" lang="ja-JP" altLang="en-US" dirty="0" smtClean="0"/>
              <a:t>識別子を用いなかった場合に操作できないことを確認するための実験を行いました。</a:t>
            </a:r>
            <a:endParaRPr kumimoji="1" lang="en-US" altLang="ja-JP" dirty="0" smtClean="0"/>
          </a:p>
          <a:p>
            <a:r>
              <a:rPr kumimoji="1" lang="en-US" altLang="ja-JP" dirty="0" smtClean="0"/>
              <a:t>※</a:t>
            </a:r>
            <a:r>
              <a:rPr kumimoji="1" lang="ja-JP" altLang="en-US" dirty="0" smtClean="0"/>
              <a:t>本実験のために、</a:t>
            </a:r>
            <a:r>
              <a:rPr kumimoji="1" lang="en-US" altLang="ja-JP" dirty="0" smtClean="0"/>
              <a:t>VM</a:t>
            </a:r>
            <a:r>
              <a:rPr kumimoji="1" lang="ja-JP" altLang="en-US" dirty="0" smtClean="0"/>
              <a:t>識別子を指定して</a:t>
            </a:r>
            <a:r>
              <a:rPr kumimoji="1" lang="en-US" altLang="ja-JP" dirty="0" smtClean="0"/>
              <a:t>VM</a:t>
            </a:r>
            <a:r>
              <a:rPr kumimoji="1" lang="ja-JP" altLang="en-US" dirty="0" smtClean="0"/>
              <a:t>の一時停止と再開を行う操作命令を作成し、実験を行いました。</a:t>
            </a:r>
            <a:endParaRPr kumimoji="1" lang="en-US" altLang="ja-JP" dirty="0" smtClean="0"/>
          </a:p>
          <a:p>
            <a:r>
              <a:rPr kumimoji="1" lang="en-US" altLang="ja-JP" dirty="0" smtClean="0"/>
              <a:t>※</a:t>
            </a:r>
            <a:r>
              <a:rPr kumimoji="1" lang="ja-JP" altLang="en-US" dirty="0" smtClean="0"/>
              <a:t>（</a:t>
            </a:r>
            <a:r>
              <a:rPr kumimoji="1" lang="en-US" altLang="ja-JP" dirty="0" smtClean="0"/>
              <a:t>Enter</a:t>
            </a:r>
            <a:r>
              <a:rPr kumimoji="1" lang="ja-JP" altLang="en-US" dirty="0" smtClean="0"/>
              <a:t>）実験の結果、ユーザから操作命令とともに、ここでは</a:t>
            </a:r>
            <a:r>
              <a:rPr kumimoji="1" lang="en-US" altLang="ja-JP" dirty="0" smtClean="0"/>
              <a:t>VM1</a:t>
            </a:r>
            <a:r>
              <a:rPr kumimoji="1" lang="ja-JP" altLang="en-US" dirty="0" smtClean="0"/>
              <a:t>となっている暗号化した</a:t>
            </a:r>
            <a:r>
              <a:rPr kumimoji="1" lang="en-US" altLang="ja-JP" dirty="0" smtClean="0"/>
              <a:t>VM</a:t>
            </a:r>
            <a:r>
              <a:rPr kumimoji="1" lang="ja-JP" altLang="en-US" dirty="0" smtClean="0"/>
              <a:t>識別子を送信した場合には（</a:t>
            </a:r>
            <a:r>
              <a:rPr kumimoji="1" lang="en-US" altLang="ja-JP" dirty="0" smtClean="0"/>
              <a:t>Enter</a:t>
            </a:r>
            <a:r>
              <a:rPr kumimoji="1" lang="ja-JP" altLang="en-US" dirty="0" smtClean="0"/>
              <a:t>）</a:t>
            </a:r>
            <a:r>
              <a:rPr kumimoji="1" lang="en-US" altLang="ja-JP" dirty="0" smtClean="0"/>
              <a:t>VM</a:t>
            </a:r>
            <a:r>
              <a:rPr kumimoji="1" lang="ja-JP" altLang="en-US" dirty="0" smtClean="0"/>
              <a:t>が正常に操作できる事を確認しました。（</a:t>
            </a:r>
            <a:r>
              <a:rPr kumimoji="1" lang="en-US" altLang="ja-JP" dirty="0" smtClean="0"/>
              <a:t>Enter</a:t>
            </a:r>
            <a:r>
              <a:rPr kumimoji="1" lang="ja-JP" altLang="en-US" dirty="0" smtClean="0"/>
              <a:t>）</a:t>
            </a:r>
            <a:endParaRPr kumimoji="1" lang="en-US" altLang="ja-JP" dirty="0" smtClean="0"/>
          </a:p>
          <a:p>
            <a:r>
              <a:rPr kumimoji="1" lang="en-US" altLang="ja-JP" dirty="0" smtClean="0"/>
              <a:t>※</a:t>
            </a:r>
            <a:r>
              <a:rPr kumimoji="1" lang="ja-JP" altLang="en-US" dirty="0" smtClean="0"/>
              <a:t>一方で（</a:t>
            </a:r>
            <a:r>
              <a:rPr kumimoji="1" lang="en-US" altLang="ja-JP" dirty="0" smtClean="0"/>
              <a:t>Enter</a:t>
            </a:r>
            <a:r>
              <a:rPr kumimoji="1" lang="ja-JP" altLang="en-US" dirty="0" smtClean="0"/>
              <a:t>）管理</a:t>
            </a:r>
            <a:r>
              <a:rPr kumimoji="1" lang="en-US" altLang="ja-JP" dirty="0" smtClean="0"/>
              <a:t>VM</a:t>
            </a:r>
            <a:r>
              <a:rPr kumimoji="1" lang="ja-JP" altLang="en-US" dirty="0" smtClean="0"/>
              <a:t>の用意した、ここでは、管理</a:t>
            </a:r>
            <a:r>
              <a:rPr kumimoji="1" lang="en-US" altLang="ja-JP" dirty="0" smtClean="0"/>
              <a:t>VM</a:t>
            </a:r>
            <a:r>
              <a:rPr kumimoji="1" lang="ja-JP" altLang="en-US" dirty="0" smtClean="0"/>
              <a:t>が用意した鍵で暗号化した正しくない</a:t>
            </a:r>
            <a:r>
              <a:rPr kumimoji="1" lang="en-US" altLang="ja-JP" dirty="0" smtClean="0"/>
              <a:t>VM</a:t>
            </a:r>
            <a:r>
              <a:rPr kumimoji="1" lang="ja-JP" altLang="en-US" dirty="0" smtClean="0"/>
              <a:t>識別子を用いた場合には</a:t>
            </a:r>
            <a:r>
              <a:rPr kumimoji="1" lang="en-US" altLang="ja-JP" dirty="0" smtClean="0"/>
              <a:t>VM</a:t>
            </a:r>
            <a:r>
              <a:rPr kumimoji="1" lang="ja-JP" altLang="en-US" dirty="0" smtClean="0"/>
              <a:t>が操作できないことも確認しました。</a:t>
            </a:r>
            <a:endParaRPr kumimoji="1" lang="en-US" altLang="ja-JP" dirty="0" smtClean="0"/>
          </a:p>
          <a:p>
            <a:endParaRPr kumimoji="1" lang="en-US" altLang="ja-JP" dirty="0" smtClean="0"/>
          </a:p>
          <a:p>
            <a:r>
              <a:rPr kumimoji="1" lang="en-US" altLang="ja-JP" dirty="0" smtClean="0"/>
              <a:t>VM</a:t>
            </a:r>
            <a:r>
              <a:rPr kumimoji="1" lang="ja-JP" altLang="en-US" dirty="0" smtClean="0"/>
              <a:t>識別子はユーザと管理</a:t>
            </a:r>
            <a:r>
              <a:rPr kumimoji="1" lang="en-US" altLang="ja-JP" dirty="0" smtClean="0"/>
              <a:t>VM</a:t>
            </a:r>
            <a:r>
              <a:rPr kumimoji="1" lang="ja-JP" altLang="en-US" dirty="0" smtClean="0"/>
              <a:t>が用意したものでやる。</a:t>
            </a:r>
            <a:endParaRPr kumimoji="1" lang="en-US" altLang="ja-JP" dirty="0" smtClean="0"/>
          </a:p>
          <a:p>
            <a:r>
              <a:rPr kumimoji="1" lang="ja-JP" altLang="en-US" dirty="0" smtClean="0"/>
              <a:t>管理</a:t>
            </a:r>
            <a:r>
              <a:rPr kumimoji="1" lang="en-US" altLang="ja-JP" dirty="0" smtClean="0"/>
              <a:t>VM</a:t>
            </a:r>
            <a:r>
              <a:rPr kumimoji="1" lang="ja-JP" altLang="en-US" dirty="0" smtClean="0"/>
              <a:t>の用意したものは操作できない</a:t>
            </a:r>
            <a:endParaRPr kumimoji="1" lang="en-US" altLang="ja-JP" dirty="0" smtClean="0"/>
          </a:p>
          <a:p>
            <a:r>
              <a:rPr kumimoji="1" lang="en-US" altLang="ja-JP" dirty="0" smtClean="0"/>
              <a:t>VM2</a:t>
            </a:r>
            <a:r>
              <a:rPr kumimoji="1" lang="ja-JP" altLang="en-US" dirty="0" smtClean="0"/>
              <a:t>は違う色にしておく</a:t>
            </a:r>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12</a:t>
            </a:fld>
            <a:endParaRPr kumimoji="1" lang="ja-JP" altLang="en-US"/>
          </a:p>
        </p:txBody>
      </p:sp>
    </p:spTree>
    <p:extLst>
      <p:ext uri="{BB962C8B-B14F-4D97-AF65-F5344CB8AC3E}">
        <p14:creationId xmlns:p14="http://schemas.microsoft.com/office/powerpoint/2010/main" val="3564656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en-US" altLang="ja-JP" dirty="0" err="1" smtClean="0"/>
              <a:t>UVBond</a:t>
            </a:r>
            <a:r>
              <a:rPr kumimoji="1" lang="ja-JP" altLang="en-US" dirty="0" smtClean="0"/>
              <a:t>を用いてディスクが暗号化されたユーザ</a:t>
            </a:r>
            <a:r>
              <a:rPr kumimoji="1" lang="en-US" altLang="ja-JP" dirty="0" smtClean="0"/>
              <a:t>VM</a:t>
            </a:r>
            <a:r>
              <a:rPr kumimoji="1" lang="ja-JP" altLang="en-US" dirty="0" smtClean="0"/>
              <a:t>に対してディスク</a:t>
            </a:r>
            <a:r>
              <a:rPr kumimoji="1" lang="en-US" altLang="ja-JP" dirty="0" smtClean="0"/>
              <a:t>I/O</a:t>
            </a:r>
            <a:r>
              <a:rPr kumimoji="1" lang="ja-JP" altLang="en-US" dirty="0" smtClean="0"/>
              <a:t>の性能測定を行いました。</a:t>
            </a:r>
            <a:endParaRPr kumimoji="1" lang="en-US" altLang="ja-JP" dirty="0" smtClean="0"/>
          </a:p>
          <a:p>
            <a:r>
              <a:rPr kumimoji="1" lang="en-US" altLang="ja-JP" dirty="0" smtClean="0"/>
              <a:t>※</a:t>
            </a:r>
            <a:r>
              <a:rPr kumimoji="1" lang="ja-JP" altLang="en-US" dirty="0" smtClean="0"/>
              <a:t>比較として暗号化を行わない通常</a:t>
            </a:r>
            <a:r>
              <a:rPr kumimoji="1" lang="en-US" altLang="ja-JP" dirty="0" smtClean="0"/>
              <a:t>VM</a:t>
            </a:r>
            <a:r>
              <a:rPr kumimoji="1" lang="ja-JP" altLang="en-US" dirty="0" smtClean="0"/>
              <a:t>および、</a:t>
            </a:r>
            <a:r>
              <a:rPr kumimoji="1" lang="en-US" altLang="ja-JP" dirty="0" smtClean="0"/>
              <a:t>OS</a:t>
            </a:r>
            <a:r>
              <a:rPr kumimoji="1" lang="ja-JP" altLang="en-US" dirty="0" smtClean="0"/>
              <a:t>でディスクを暗号化する</a:t>
            </a:r>
            <a:r>
              <a:rPr kumimoji="1" lang="en-US" altLang="ja-JP" dirty="0" smtClean="0"/>
              <a:t>VM</a:t>
            </a:r>
            <a:r>
              <a:rPr kumimoji="1" lang="ja-JP" altLang="en-US" dirty="0" smtClean="0"/>
              <a:t>を用いました。</a:t>
            </a:r>
            <a:endParaRPr kumimoji="1" lang="en-US" altLang="ja-JP" dirty="0" smtClean="0"/>
          </a:p>
          <a:p>
            <a:r>
              <a:rPr kumimoji="1" lang="en-US" altLang="ja-JP" dirty="0" smtClean="0"/>
              <a:t>※OS</a:t>
            </a:r>
            <a:r>
              <a:rPr kumimoji="1" lang="ja-JP" altLang="en-US" dirty="0" smtClean="0"/>
              <a:t>でディスクを暗号化する</a:t>
            </a:r>
            <a:r>
              <a:rPr kumimoji="1" lang="en-US" altLang="ja-JP" dirty="0" smtClean="0"/>
              <a:t>VM</a:t>
            </a:r>
            <a:r>
              <a:rPr kumimoji="1" lang="ja-JP" altLang="en-US" dirty="0" smtClean="0"/>
              <a:t>は、このグラフでは</a:t>
            </a:r>
            <a:r>
              <a:rPr kumimoji="1" lang="en-US" altLang="ja-JP" dirty="0" err="1" smtClean="0"/>
              <a:t>dm</a:t>
            </a:r>
            <a:r>
              <a:rPr kumimoji="1" lang="en-US" altLang="ja-JP" dirty="0" smtClean="0"/>
              <a:t>-crypt</a:t>
            </a:r>
            <a:r>
              <a:rPr kumimoji="1" lang="ja-JP" altLang="en-US" dirty="0" smtClean="0"/>
              <a:t>となっている</a:t>
            </a:r>
            <a:r>
              <a:rPr kumimoji="1" lang="en-US" altLang="ja-JP" dirty="0" smtClean="0"/>
              <a:t>VM</a:t>
            </a:r>
            <a:r>
              <a:rPr kumimoji="1" lang="ja-JP" altLang="en-US" dirty="0" smtClean="0"/>
              <a:t>で、</a:t>
            </a:r>
            <a:r>
              <a:rPr kumimoji="1" lang="en-US" altLang="ja-JP" dirty="0" err="1" smtClean="0"/>
              <a:t>dm</a:t>
            </a:r>
            <a:r>
              <a:rPr kumimoji="1" lang="en-US" altLang="ja-JP" dirty="0" smtClean="0"/>
              <a:t>-crypt</a:t>
            </a:r>
            <a:r>
              <a:rPr kumimoji="1" lang="ja-JP" altLang="en-US" dirty="0" smtClean="0"/>
              <a:t>とは</a:t>
            </a:r>
            <a:r>
              <a:rPr kumimoji="1" lang="en-US" altLang="ja-JP" dirty="0" smtClean="0"/>
              <a:t>Linux</a:t>
            </a:r>
            <a:r>
              <a:rPr kumimoji="1" lang="ja-JP" altLang="en-US" dirty="0" smtClean="0"/>
              <a:t>のサポートしているファイルシステムを暗号化するシステムです。</a:t>
            </a:r>
            <a:endParaRPr kumimoji="1" lang="en-US" altLang="ja-JP" dirty="0" smtClean="0"/>
          </a:p>
          <a:p>
            <a:r>
              <a:rPr kumimoji="1" lang="en-US" altLang="ja-JP" dirty="0" smtClean="0"/>
              <a:t>※</a:t>
            </a:r>
            <a:r>
              <a:rPr kumimoji="1" lang="ja-JP" altLang="en-US" dirty="0" smtClean="0"/>
              <a:t>それぞれの</a:t>
            </a:r>
            <a:r>
              <a:rPr kumimoji="1" lang="en-US" altLang="ja-JP" dirty="0" smtClean="0"/>
              <a:t>VM</a:t>
            </a:r>
            <a:r>
              <a:rPr kumimoji="1" lang="ja-JP" altLang="en-US" dirty="0" smtClean="0"/>
              <a:t>で計測を</a:t>
            </a:r>
            <a:r>
              <a:rPr kumimoji="1" lang="en-US" altLang="ja-JP" dirty="0" smtClean="0"/>
              <a:t>10</a:t>
            </a:r>
            <a:r>
              <a:rPr kumimoji="1" lang="ja-JP" altLang="en-US" dirty="0" smtClean="0"/>
              <a:t>回ずつ行って得られたディスクの読み込み性能と書き込み性能の平均値をグラフに示しています。</a:t>
            </a:r>
            <a:endParaRPr kumimoji="1" lang="en-US" altLang="ja-JP" dirty="0" smtClean="0"/>
          </a:p>
          <a:p>
            <a:r>
              <a:rPr kumimoji="1" lang="en-US" altLang="ja-JP" dirty="0" smtClean="0"/>
              <a:t>※</a:t>
            </a:r>
            <a:r>
              <a:rPr kumimoji="1" lang="ja-JP" altLang="en-US" dirty="0" smtClean="0"/>
              <a:t>まず、読み込み性能に関して、通常</a:t>
            </a:r>
            <a:r>
              <a:rPr kumimoji="1" lang="en-US" altLang="ja-JP" dirty="0" smtClean="0"/>
              <a:t>VM</a:t>
            </a:r>
            <a:r>
              <a:rPr kumimoji="1" lang="ja-JP" altLang="en-US" dirty="0" smtClean="0"/>
              <a:t>と比較して</a:t>
            </a:r>
            <a:r>
              <a:rPr kumimoji="1" lang="en-US" altLang="ja-JP" dirty="0" err="1" smtClean="0"/>
              <a:t>dm</a:t>
            </a:r>
            <a:r>
              <a:rPr kumimoji="1" lang="en-US" altLang="ja-JP" dirty="0" smtClean="0"/>
              <a:t>-crypt</a:t>
            </a:r>
            <a:r>
              <a:rPr kumimoji="1" lang="ja-JP" altLang="en-US" dirty="0" smtClean="0"/>
              <a:t>は約</a:t>
            </a:r>
            <a:r>
              <a:rPr kumimoji="1" lang="en-US" altLang="ja-JP" dirty="0" smtClean="0"/>
              <a:t>19%</a:t>
            </a:r>
            <a:r>
              <a:rPr kumimoji="1" lang="ja-JP" altLang="en-US" dirty="0" smtClean="0"/>
              <a:t>の性能低下、</a:t>
            </a:r>
            <a:r>
              <a:rPr kumimoji="1" lang="en-US" altLang="ja-JP" dirty="0" err="1" smtClean="0"/>
              <a:t>UVBond</a:t>
            </a:r>
            <a:r>
              <a:rPr kumimoji="1" lang="ja-JP" altLang="en-US" dirty="0" smtClean="0"/>
              <a:t>では約</a:t>
            </a:r>
            <a:r>
              <a:rPr kumimoji="1" lang="en-US" altLang="ja-JP" dirty="0" smtClean="0"/>
              <a:t>24%</a:t>
            </a:r>
            <a:r>
              <a:rPr kumimoji="1" lang="ja-JP" altLang="en-US" dirty="0" smtClean="0"/>
              <a:t>の性能低下となっています。</a:t>
            </a:r>
            <a:r>
              <a:rPr kumimoji="1" lang="en-US" altLang="ja-JP" dirty="0" err="1" smtClean="0"/>
              <a:t>dm</a:t>
            </a:r>
            <a:r>
              <a:rPr kumimoji="1" lang="en-US" altLang="ja-JP" dirty="0" smtClean="0"/>
              <a:t>-crypt</a:t>
            </a:r>
            <a:r>
              <a:rPr kumimoji="1" lang="ja-JP" altLang="en-US" dirty="0" smtClean="0"/>
              <a:t>は暗号化のオーバヘッドが影響しており、</a:t>
            </a:r>
            <a:r>
              <a:rPr kumimoji="1" lang="en-US" altLang="ja-JP" dirty="0" err="1" smtClean="0"/>
              <a:t>UVbond</a:t>
            </a:r>
            <a:r>
              <a:rPr kumimoji="1" lang="ja-JP" altLang="en-US" dirty="0" smtClean="0"/>
              <a:t>では暗号化のオーバヘッドに加えて管理</a:t>
            </a:r>
            <a:r>
              <a:rPr kumimoji="1" lang="en-US" altLang="ja-JP" dirty="0" smtClean="0"/>
              <a:t>VM</a:t>
            </a:r>
            <a:r>
              <a:rPr kumimoji="1" lang="ja-JP" altLang="en-US" dirty="0" smtClean="0"/>
              <a:t>とユーザ</a:t>
            </a:r>
            <a:r>
              <a:rPr kumimoji="1" lang="en-US" altLang="ja-JP" dirty="0" smtClean="0"/>
              <a:t>VM</a:t>
            </a:r>
            <a:r>
              <a:rPr kumimoji="1" lang="ja-JP" altLang="en-US" dirty="0" smtClean="0"/>
              <a:t>間の通信解析のオーバヘッドが影響していると考えられます。</a:t>
            </a:r>
            <a:endParaRPr kumimoji="1" lang="en-US" altLang="ja-JP" dirty="0" smtClean="0"/>
          </a:p>
          <a:p>
            <a:r>
              <a:rPr kumimoji="1" lang="en-US" altLang="ja-JP" dirty="0" smtClean="0"/>
              <a:t>※</a:t>
            </a:r>
            <a:r>
              <a:rPr kumimoji="1" lang="ja-JP" altLang="en-US" dirty="0" smtClean="0"/>
              <a:t>書き込み性能に関しては、</a:t>
            </a:r>
            <a:r>
              <a:rPr kumimoji="1" lang="en-US" altLang="ja-JP" dirty="0" err="1" smtClean="0"/>
              <a:t>dm</a:t>
            </a:r>
            <a:r>
              <a:rPr kumimoji="1" lang="en-US" altLang="ja-JP" dirty="0" smtClean="0"/>
              <a:t>-crypt</a:t>
            </a:r>
            <a:r>
              <a:rPr kumimoji="1" lang="ja-JP" altLang="en-US" dirty="0" smtClean="0"/>
              <a:t>では約</a:t>
            </a:r>
            <a:r>
              <a:rPr kumimoji="1" lang="en-US" altLang="ja-JP" dirty="0" smtClean="0"/>
              <a:t>5%</a:t>
            </a:r>
            <a:r>
              <a:rPr kumimoji="1" lang="ja-JP" altLang="en-US" dirty="0" smtClean="0"/>
              <a:t>の性能低下、</a:t>
            </a:r>
            <a:r>
              <a:rPr kumimoji="1" lang="en-US" altLang="ja-JP" dirty="0" err="1" smtClean="0"/>
              <a:t>UVBond</a:t>
            </a:r>
            <a:r>
              <a:rPr kumimoji="1" lang="ja-JP" altLang="en-US" dirty="0" smtClean="0"/>
              <a:t>では</a:t>
            </a:r>
            <a:r>
              <a:rPr kumimoji="1" lang="en-US" altLang="ja-JP" dirty="0" smtClean="0"/>
              <a:t>16</a:t>
            </a:r>
            <a:r>
              <a:rPr kumimoji="1" lang="ja-JP" altLang="en-US" dirty="0" smtClean="0"/>
              <a:t>％の性能低下となっています。</a:t>
            </a:r>
            <a:endParaRPr kumimoji="1" lang="en-US" altLang="ja-JP" dirty="0" smtClean="0"/>
          </a:p>
          <a:p>
            <a:r>
              <a:rPr kumimoji="1" lang="en-US" altLang="ja-JP" dirty="0" smtClean="0"/>
              <a:t>※</a:t>
            </a:r>
            <a:r>
              <a:rPr kumimoji="1" lang="ja-JP" altLang="en-US" dirty="0" smtClean="0"/>
              <a:t>これについても読み込みの場合と同様の原因が考えられます。</a:t>
            </a:r>
          </a:p>
          <a:p>
            <a:r>
              <a:rPr kumimoji="1" lang="ja-JP" altLang="en-US" dirty="0" smtClean="0"/>
              <a:t>----- 会議メモ (16/02/18 15:34) -----</a:t>
            </a:r>
          </a:p>
          <a:p>
            <a:r>
              <a:rPr kumimoji="1" lang="ja-JP" altLang="en-US" dirty="0" smtClean="0"/>
              <a:t>CPUの支援を使っている可能性</a:t>
            </a:r>
          </a:p>
          <a:p>
            <a:r>
              <a:rPr kumimoji="1" lang="ja-JP" altLang="en-US" dirty="0" smtClean="0"/>
              <a:t>リダイレクトした先でdm−cryptに見せかけることでパスフレーズを盗むことができる</a:t>
            </a:r>
          </a:p>
          <a:p>
            <a:r>
              <a:rPr kumimoji="1" lang="ja-JP" altLang="en-US" dirty="0" smtClean="0"/>
              <a:t>暗号化の実装を変える</a:t>
            </a:r>
          </a:p>
          <a:p>
            <a:r>
              <a:rPr kumimoji="1" lang="ja-JP" altLang="en-US" dirty="0" smtClean="0"/>
              <a:t>グラフにどの程度低下したか書き込む</a:t>
            </a:r>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13</a:t>
            </a:fld>
            <a:endParaRPr kumimoji="1" lang="ja-JP" altLang="en-US"/>
          </a:p>
        </p:txBody>
      </p:sp>
    </p:spTree>
    <p:extLst>
      <p:ext uri="{BB962C8B-B14F-4D97-AF65-F5344CB8AC3E}">
        <p14:creationId xmlns:p14="http://schemas.microsoft.com/office/powerpoint/2010/main" val="33959926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関連研究です。</a:t>
            </a:r>
            <a:endParaRPr kumimoji="1" lang="en-US" altLang="ja-JP" dirty="0" smtClean="0"/>
          </a:p>
          <a:p>
            <a:r>
              <a:rPr kumimoji="1" lang="en-US" altLang="ja-JP" dirty="0" smtClean="0"/>
              <a:t>※</a:t>
            </a:r>
            <a:r>
              <a:rPr kumimoji="1" lang="en-US" altLang="ja-JP" dirty="0" err="1" smtClean="0"/>
              <a:t>FBCrypt</a:t>
            </a:r>
            <a:r>
              <a:rPr kumimoji="1" lang="ja-JP" altLang="en-US" dirty="0" smtClean="0"/>
              <a:t>は管理</a:t>
            </a:r>
            <a:r>
              <a:rPr kumimoji="1" lang="en-US" altLang="ja-JP" dirty="0" smtClean="0"/>
              <a:t>VM</a:t>
            </a:r>
            <a:r>
              <a:rPr kumimoji="1" lang="ja-JP" altLang="en-US" dirty="0" smtClean="0"/>
              <a:t>への情報漏洩を防止するため、ユーザとハイパーバイザ間の通信を暗号化します。</a:t>
            </a:r>
            <a:endParaRPr kumimoji="1" lang="en-US" altLang="ja-JP" dirty="0" smtClean="0"/>
          </a:p>
          <a:p>
            <a:r>
              <a:rPr kumimoji="1" lang="en-US" altLang="ja-JP" dirty="0" smtClean="0"/>
              <a:t>※</a:t>
            </a:r>
            <a:r>
              <a:rPr kumimoji="1" lang="ja-JP" altLang="en-US" dirty="0" smtClean="0"/>
              <a:t>これによって通信の経路で情報が漏洩することは防げますが、</a:t>
            </a:r>
            <a:r>
              <a:rPr kumimoji="1" lang="en-US" altLang="ja-JP" dirty="0" smtClean="0"/>
              <a:t>VM</a:t>
            </a:r>
            <a:r>
              <a:rPr kumimoji="1" lang="ja-JP" altLang="en-US" dirty="0" smtClean="0"/>
              <a:t>リダイレクト攻撃を防ぐことはできません</a:t>
            </a:r>
            <a:endParaRPr kumimoji="1" lang="en-US" altLang="ja-JP" dirty="0" smtClean="0"/>
          </a:p>
          <a:p>
            <a:r>
              <a:rPr kumimoji="1" lang="en-US" altLang="ja-JP" dirty="0" smtClean="0"/>
              <a:t>※Self-Service Cloud</a:t>
            </a:r>
            <a:r>
              <a:rPr kumimoji="1" lang="ja-JP" altLang="en-US" dirty="0" smtClean="0"/>
              <a:t>は、ユーザにユーザ</a:t>
            </a:r>
            <a:r>
              <a:rPr kumimoji="1" lang="en-US" altLang="ja-JP" dirty="0" smtClean="0"/>
              <a:t>VM</a:t>
            </a:r>
            <a:r>
              <a:rPr kumimoji="1" lang="ja-JP" altLang="en-US" dirty="0" smtClean="0"/>
              <a:t>を管理する権限を持つユーザ専用の管理</a:t>
            </a:r>
            <a:r>
              <a:rPr kumimoji="1" lang="en-US" altLang="ja-JP" dirty="0" smtClean="0"/>
              <a:t>VM</a:t>
            </a:r>
            <a:r>
              <a:rPr kumimoji="1" lang="ja-JP" altLang="en-US" dirty="0" smtClean="0"/>
              <a:t>を提供します。</a:t>
            </a:r>
            <a:endParaRPr kumimoji="1" lang="en-US" altLang="ja-JP" dirty="0" smtClean="0"/>
          </a:p>
          <a:p>
            <a:r>
              <a:rPr kumimoji="1" lang="en-US" altLang="ja-JP" dirty="0" smtClean="0"/>
              <a:t>※</a:t>
            </a:r>
            <a:r>
              <a:rPr kumimoji="1" lang="ja-JP" altLang="en-US" dirty="0" smtClean="0"/>
              <a:t>これによってクラウド管理者は</a:t>
            </a:r>
            <a:r>
              <a:rPr kumimoji="1" lang="en-US" altLang="ja-JP" dirty="0" smtClean="0"/>
              <a:t>VM</a:t>
            </a:r>
            <a:r>
              <a:rPr kumimoji="1" lang="ja-JP" altLang="en-US" dirty="0" smtClean="0"/>
              <a:t>リダイレクト攻撃を行うことができなくなりますが、ユーザ用の管理</a:t>
            </a:r>
            <a:r>
              <a:rPr kumimoji="1" lang="en-US" altLang="ja-JP" dirty="0" smtClean="0"/>
              <a:t>VM</a:t>
            </a:r>
            <a:r>
              <a:rPr kumimoji="1" lang="ja-JP" altLang="en-US" dirty="0" smtClean="0"/>
              <a:t>はハイパーバイザよりも攻撃を受けやすいというデメリットがあります。</a:t>
            </a:r>
            <a:endParaRPr kumimoji="1" lang="en-US" altLang="ja-JP" dirty="0" smtClean="0"/>
          </a:p>
          <a:p>
            <a:r>
              <a:rPr kumimoji="1" lang="en-US" altLang="ja-JP" dirty="0" smtClean="0"/>
              <a:t>※</a:t>
            </a:r>
            <a:r>
              <a:rPr kumimoji="1" lang="en-US" altLang="ja-JP" dirty="0" err="1" smtClean="0"/>
              <a:t>CloudVisor</a:t>
            </a:r>
            <a:r>
              <a:rPr kumimoji="1" lang="ja-JP" altLang="en-US" dirty="0" smtClean="0"/>
              <a:t>は仮想ディスク全体を暗号化し、このディスク暗号化によって正しいディスクでの</a:t>
            </a:r>
            <a:r>
              <a:rPr kumimoji="1" lang="en-US" altLang="ja-JP" dirty="0" smtClean="0"/>
              <a:t>VM</a:t>
            </a:r>
            <a:r>
              <a:rPr kumimoji="1" lang="ja-JP" altLang="en-US" dirty="0" smtClean="0"/>
              <a:t>起動を保証しますが、</a:t>
            </a:r>
            <a:r>
              <a:rPr kumimoji="1" lang="en-US" altLang="ja-JP" dirty="0" smtClean="0"/>
              <a:t>VM</a:t>
            </a:r>
            <a:r>
              <a:rPr kumimoji="1" lang="ja-JP" altLang="en-US" dirty="0" smtClean="0"/>
              <a:t>のリモート管理とは結び付けられていません。</a:t>
            </a:r>
            <a:endParaRPr kumimoji="1" lang="en-US" altLang="ja-JP" dirty="0" smtClean="0"/>
          </a:p>
          <a:p>
            <a:endParaRPr kumimoji="1" lang="en-US" altLang="ja-JP" dirty="0" smtClean="0"/>
          </a:p>
          <a:p>
            <a:r>
              <a:rPr kumimoji="1" lang="en-US" altLang="ja-JP" dirty="0" err="1" smtClean="0"/>
              <a:t>Cloudvisor</a:t>
            </a:r>
            <a:r>
              <a:rPr kumimoji="1" lang="ja-JP" altLang="en-US" dirty="0" smtClean="0"/>
              <a:t>はディスク暗号化で正しいディスクでの起動を保障</a:t>
            </a:r>
            <a:r>
              <a:rPr kumimoji="1" lang="ja-JP" altLang="en-US" dirty="0" smtClean="0"/>
              <a:t>する</a:t>
            </a:r>
            <a:endParaRPr kumimoji="1" lang="en-US" altLang="ja-JP" dirty="0" smtClean="0"/>
          </a:p>
          <a:p>
            <a:r>
              <a:rPr kumimoji="1" lang="en-US" altLang="ja-JP" dirty="0" smtClean="0"/>
              <a:t>SSC</a:t>
            </a:r>
            <a:r>
              <a:rPr kumimoji="1" lang="ja-JP" altLang="en-US" baseline="0" dirty="0" smtClean="0"/>
              <a:t>：ユーザ専用の管理</a:t>
            </a:r>
            <a:r>
              <a:rPr kumimoji="1" lang="en-US" altLang="ja-JP" baseline="0" dirty="0" smtClean="0"/>
              <a:t>VM</a:t>
            </a:r>
            <a:r>
              <a:rPr kumimoji="1" lang="ja-JP" altLang="en-US" baseline="0" dirty="0" smtClean="0"/>
              <a:t>を作成する。クラウド管理者は出来ることと出来ないことがある</a:t>
            </a:r>
            <a:endParaRPr kumimoji="1" lang="en-US" altLang="ja-JP" baseline="0" dirty="0" smtClean="0"/>
          </a:p>
          <a:p>
            <a:r>
              <a:rPr kumimoji="1" lang="en-US" altLang="ja-JP" baseline="0" dirty="0" err="1" smtClean="0"/>
              <a:t>CloudVisor</a:t>
            </a:r>
            <a:r>
              <a:rPr kumimoji="1" lang="ja-JP" altLang="en-US" baseline="0" dirty="0" smtClean="0"/>
              <a:t>：仮想ディスク全体を暗号化。信頼できないクラウド管理者の下にセキュリティモニタを導入することで管理</a:t>
            </a:r>
            <a:r>
              <a:rPr kumimoji="1" lang="en-US" altLang="ja-JP" baseline="0" dirty="0" smtClean="0"/>
              <a:t>VM</a:t>
            </a:r>
            <a:r>
              <a:rPr kumimoji="1" lang="ja-JP" altLang="en-US" baseline="0" dirty="0" smtClean="0"/>
              <a:t>からユーザ</a:t>
            </a:r>
            <a:r>
              <a:rPr kumimoji="1" lang="en-US" altLang="ja-JP" baseline="0" dirty="0" smtClean="0"/>
              <a:t>VM</a:t>
            </a:r>
            <a:r>
              <a:rPr kumimoji="1" lang="ja-JP" altLang="en-US" baseline="0" dirty="0" smtClean="0"/>
              <a:t>への攻撃を防ぐ。内部からの攻撃は防げるが外からのリモート管理とは結び付けられていない。</a:t>
            </a:r>
            <a:endParaRPr kumimoji="1" lang="en-US" altLang="ja-JP" baseline="0" dirty="0" smtClean="0"/>
          </a:p>
          <a:p>
            <a:r>
              <a:rPr kumimoji="1" lang="ja-JP" altLang="en-US" baseline="0" dirty="0" smtClean="0"/>
              <a:t>ハイパーバイザよりも</a:t>
            </a:r>
            <a:r>
              <a:rPr kumimoji="1" lang="en-US" altLang="ja-JP" baseline="0" dirty="0" smtClean="0"/>
              <a:t>VM</a:t>
            </a:r>
            <a:r>
              <a:rPr kumimoji="1" lang="ja-JP" altLang="en-US" baseline="0" dirty="0" smtClean="0"/>
              <a:t>の方が大きい（</a:t>
            </a:r>
            <a:r>
              <a:rPr kumimoji="1" lang="en-US" altLang="ja-JP" baseline="0" dirty="0" smtClean="0"/>
              <a:t>OS</a:t>
            </a:r>
            <a:r>
              <a:rPr kumimoji="1" lang="ja-JP" altLang="en-US" baseline="0" dirty="0" smtClean="0"/>
              <a:t>が入っているため）</a:t>
            </a:r>
            <a:endParaRPr kumimoji="1" lang="en-US" altLang="ja-JP" baseline="0" dirty="0" smtClean="0"/>
          </a:p>
          <a:p>
            <a:r>
              <a:rPr kumimoji="1" lang="ja-JP" altLang="en-US" baseline="0" dirty="0" smtClean="0"/>
              <a:t>起動した後に攻撃を受ける可能性が高い</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14</a:t>
            </a:fld>
            <a:endParaRPr kumimoji="1" lang="ja-JP" altLang="en-US"/>
          </a:p>
        </p:txBody>
      </p:sp>
    </p:spTree>
    <p:extLst>
      <p:ext uri="{BB962C8B-B14F-4D97-AF65-F5344CB8AC3E}">
        <p14:creationId xmlns:p14="http://schemas.microsoft.com/office/powerpoint/2010/main" val="2070369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まとめです。</a:t>
            </a:r>
            <a:endParaRPr kumimoji="1" lang="en-US" altLang="ja-JP" dirty="0" smtClean="0"/>
          </a:p>
          <a:p>
            <a:r>
              <a:rPr kumimoji="1" lang="en-US" altLang="ja-JP" dirty="0" smtClean="0"/>
              <a:t>※</a:t>
            </a:r>
            <a:r>
              <a:rPr kumimoji="1" lang="ja-JP" altLang="en-US" dirty="0" smtClean="0"/>
              <a:t>ユーザと</a:t>
            </a:r>
            <a:r>
              <a:rPr kumimoji="1" lang="en-US" altLang="ja-JP" dirty="0" smtClean="0"/>
              <a:t>VM</a:t>
            </a:r>
            <a:r>
              <a:rPr kumimoji="1" lang="ja-JP" altLang="en-US" dirty="0" smtClean="0"/>
              <a:t>を強く結びつけることによって</a:t>
            </a:r>
            <a:r>
              <a:rPr kumimoji="1" lang="en-US" altLang="ja-JP" dirty="0" smtClean="0"/>
              <a:t>VM</a:t>
            </a:r>
            <a:r>
              <a:rPr kumimoji="1" lang="ja-JP" altLang="en-US" dirty="0" smtClean="0"/>
              <a:t>リダイレクト攻撃を防ぐ</a:t>
            </a:r>
            <a:r>
              <a:rPr kumimoji="1" lang="en-US" altLang="ja-JP" dirty="0" err="1" smtClean="0"/>
              <a:t>UVBond</a:t>
            </a:r>
            <a:r>
              <a:rPr kumimoji="1" lang="ja-JP" altLang="en-US" dirty="0" smtClean="0"/>
              <a:t>を提案しました。</a:t>
            </a:r>
            <a:endParaRPr kumimoji="1" lang="en-US" altLang="ja-JP" dirty="0" smtClean="0"/>
          </a:p>
          <a:p>
            <a:r>
              <a:rPr kumimoji="1" lang="en-US" altLang="ja-JP" dirty="0" smtClean="0"/>
              <a:t>※</a:t>
            </a:r>
            <a:r>
              <a:rPr kumimoji="1" lang="en-US" altLang="ja-JP" dirty="0" err="1" smtClean="0"/>
              <a:t>UVBond</a:t>
            </a:r>
            <a:r>
              <a:rPr kumimoji="1" lang="ja-JP" altLang="en-US" dirty="0" smtClean="0"/>
              <a:t>では、暗号化ディスクを介してユーザと</a:t>
            </a:r>
            <a:r>
              <a:rPr kumimoji="1" lang="en-US" altLang="ja-JP" dirty="0" smtClean="0"/>
              <a:t>VM</a:t>
            </a:r>
            <a:r>
              <a:rPr kumimoji="1" lang="ja-JP" altLang="en-US" dirty="0" smtClean="0"/>
              <a:t>を安全に結びつけ、、ハイパーバイザ内部でディスクを暗号化・復号化します。</a:t>
            </a:r>
            <a:endParaRPr kumimoji="1" lang="en-US" altLang="ja-JP" dirty="0" smtClean="0"/>
          </a:p>
          <a:p>
            <a:r>
              <a:rPr kumimoji="1" lang="en-US" altLang="ja-JP" dirty="0" smtClean="0"/>
              <a:t>※</a:t>
            </a:r>
            <a:r>
              <a:rPr kumimoji="1" lang="ja-JP" altLang="en-US" dirty="0" smtClean="0"/>
              <a:t>そして、</a:t>
            </a:r>
            <a:r>
              <a:rPr kumimoji="1" lang="en-US" altLang="ja-JP" dirty="0" smtClean="0"/>
              <a:t>VM</a:t>
            </a:r>
            <a:r>
              <a:rPr kumimoji="1" lang="ja-JP" altLang="en-US" dirty="0" smtClean="0"/>
              <a:t>識別子を用いた</a:t>
            </a:r>
            <a:r>
              <a:rPr kumimoji="1" lang="en-US" altLang="ja-JP" dirty="0" smtClean="0"/>
              <a:t>VM</a:t>
            </a:r>
            <a:r>
              <a:rPr kumimoji="1" lang="ja-JP" altLang="en-US" dirty="0" smtClean="0"/>
              <a:t>の安全なリモート管理によって</a:t>
            </a:r>
            <a:r>
              <a:rPr kumimoji="1" lang="en-US" altLang="ja-JP" dirty="0" smtClean="0"/>
              <a:t>VM</a:t>
            </a:r>
            <a:r>
              <a:rPr kumimoji="1" lang="ja-JP" altLang="en-US" dirty="0" smtClean="0"/>
              <a:t>リダイレクト攻撃を防ぎます。</a:t>
            </a:r>
            <a:endParaRPr kumimoji="1" lang="en-US" altLang="ja-JP" dirty="0" smtClean="0"/>
          </a:p>
          <a:p>
            <a:r>
              <a:rPr kumimoji="1" lang="en-US" altLang="ja-JP" dirty="0" smtClean="0"/>
              <a:t>※</a:t>
            </a:r>
            <a:r>
              <a:rPr kumimoji="1" lang="ja-JP" altLang="en-US" dirty="0" smtClean="0"/>
              <a:t>今後の課題として、現在の実装では</a:t>
            </a:r>
            <a:r>
              <a:rPr kumimoji="1" lang="en-US" altLang="ja-JP" dirty="0" smtClean="0"/>
              <a:t>OS</a:t>
            </a:r>
            <a:r>
              <a:rPr kumimoji="1" lang="ja-JP" altLang="en-US" dirty="0" smtClean="0"/>
              <a:t>によるディスク暗号化よりも性能が低いため、性能を同程度にまで上げることが挙げられます。</a:t>
            </a:r>
            <a:endParaRPr kumimoji="1" lang="en-US" altLang="ja-JP" dirty="0" smtClean="0"/>
          </a:p>
          <a:p>
            <a:r>
              <a:rPr kumimoji="1" lang="en-US" altLang="ja-JP" dirty="0" smtClean="0"/>
              <a:t>※</a:t>
            </a:r>
            <a:r>
              <a:rPr kumimoji="1" lang="ja-JP" altLang="en-US" dirty="0" smtClean="0"/>
              <a:t>また、現在では単一</a:t>
            </a:r>
            <a:r>
              <a:rPr kumimoji="1" lang="en-US" altLang="ja-JP" dirty="0" smtClean="0"/>
              <a:t>VM</a:t>
            </a:r>
            <a:r>
              <a:rPr kumimoji="1" lang="ja-JP" altLang="en-US" dirty="0" smtClean="0"/>
              <a:t>にのみしか対応していないため、複数</a:t>
            </a:r>
            <a:r>
              <a:rPr kumimoji="1" lang="en-US" altLang="ja-JP" dirty="0" smtClean="0"/>
              <a:t>VM</a:t>
            </a:r>
            <a:r>
              <a:rPr kumimoji="1" lang="ja-JP" altLang="en-US" dirty="0" smtClean="0"/>
              <a:t>への対応もさせていきたいと思っています。</a:t>
            </a:r>
            <a:endParaRPr kumimoji="1" lang="en-US" altLang="ja-JP" dirty="0" smtClean="0"/>
          </a:p>
          <a:p>
            <a:r>
              <a:rPr kumimoji="1" lang="en-US" altLang="ja-JP" dirty="0" smtClean="0"/>
              <a:t>※</a:t>
            </a:r>
            <a:r>
              <a:rPr kumimoji="1" lang="ja-JP" altLang="en-US" dirty="0" smtClean="0"/>
              <a:t>以上で発表を終わります。ご静聴ありがとうございました。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15</a:t>
            </a:fld>
            <a:endParaRPr kumimoji="1" lang="ja-JP" altLang="en-US"/>
          </a:p>
        </p:txBody>
      </p:sp>
    </p:spTree>
    <p:extLst>
      <p:ext uri="{BB962C8B-B14F-4D97-AF65-F5344CB8AC3E}">
        <p14:creationId xmlns:p14="http://schemas.microsoft.com/office/powerpoint/2010/main" val="3084267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本研究では、このようなシステムを実現するために、信頼できるハイパーバイザを使用します。</a:t>
            </a:r>
            <a:endParaRPr kumimoji="1" lang="en-US" altLang="ja-JP" dirty="0" smtClean="0"/>
          </a:p>
          <a:p>
            <a:r>
              <a:rPr kumimoji="1" lang="en-US" altLang="ja-JP" dirty="0" smtClean="0"/>
              <a:t>※</a:t>
            </a:r>
            <a:r>
              <a:rPr kumimoji="1" lang="ja-JP" altLang="en-US" dirty="0" smtClean="0"/>
              <a:t>ハイパーバイザは信頼できるクラウド事業者によってハードウェアと共に管理されており、ハイパーバイザは</a:t>
            </a:r>
            <a:r>
              <a:rPr kumimoji="1" lang="en-US" altLang="ja-JP" dirty="0" smtClean="0"/>
              <a:t>TPM</a:t>
            </a:r>
            <a:r>
              <a:rPr kumimoji="1" lang="ja-JP" altLang="en-US" dirty="0" smtClean="0"/>
              <a:t>と呼ばれるセキュリティチップを用いたセキュアブートによって正常起動を保証されています。</a:t>
            </a:r>
            <a:endParaRPr kumimoji="1" lang="en-US" altLang="ja-JP" dirty="0" smtClean="0"/>
          </a:p>
          <a:p>
            <a:r>
              <a:rPr kumimoji="1" lang="en-US" altLang="ja-JP" dirty="0" smtClean="0"/>
              <a:t>※</a:t>
            </a:r>
            <a:r>
              <a:rPr kumimoji="1" lang="ja-JP" altLang="en-US" dirty="0" smtClean="0"/>
              <a:t>このハイパーバイザを信頼するという前提はクラウドのセキュリティに関する研究では一般的であり、様々な研究において仮定されています。</a:t>
            </a:r>
            <a:endParaRPr kumimoji="1" lang="en-US" altLang="ja-JP" dirty="0" smtClean="0"/>
          </a:p>
          <a:p>
            <a:endParaRPr kumimoji="1" lang="en-US" altLang="ja-JP" dirty="0" smtClean="0"/>
          </a:p>
          <a:p>
            <a:r>
              <a:rPr kumimoji="1" lang="ja-JP" altLang="en-US" dirty="0" smtClean="0"/>
              <a:t>ハイパーバイザが信頼できることを仮定する必要はなく、こうすれば改ざんされていないことを確認できる、といったことを言えれば良い</a:t>
            </a:r>
            <a:endParaRPr kumimoji="1" lang="en-US" altLang="ja-JP" dirty="0" smtClean="0"/>
          </a:p>
          <a:p>
            <a:r>
              <a:rPr kumimoji="1" lang="ja-JP" altLang="en-US" dirty="0" smtClean="0"/>
              <a:t>クラウドプロバイダは第３者にやってもらうのが一般的</a:t>
            </a:r>
            <a:endParaRPr kumimoji="1" lang="en-US" altLang="ja-JP" dirty="0" smtClean="0"/>
          </a:p>
          <a:p>
            <a:r>
              <a:rPr kumimoji="1" lang="ja-JP" altLang="en-US" dirty="0" smtClean="0"/>
              <a:t>起動した後に改ざんされることは担保できない</a:t>
            </a:r>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16</a:t>
            </a:fld>
            <a:endParaRPr kumimoji="1" lang="ja-JP" altLang="en-US"/>
          </a:p>
        </p:txBody>
      </p:sp>
    </p:spTree>
    <p:extLst>
      <p:ext uri="{BB962C8B-B14F-4D97-AF65-F5344CB8AC3E}">
        <p14:creationId xmlns:p14="http://schemas.microsoft.com/office/powerpoint/2010/main" val="4031621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近年，クラウドコンピューティングの利用が広がってきています．</a:t>
            </a:r>
            <a:endParaRPr kumimoji="1" lang="en-US" altLang="ja-JP" dirty="0" smtClean="0"/>
          </a:p>
          <a:p>
            <a:r>
              <a:rPr kumimoji="1" lang="en-US" altLang="ja-JP" dirty="0" smtClean="0"/>
              <a:t>※</a:t>
            </a:r>
            <a:r>
              <a:rPr kumimoji="1" lang="ja-JP" altLang="en-US" dirty="0" smtClean="0"/>
              <a:t>このクラウドコンピューティングのサービス形態の一つである</a:t>
            </a:r>
            <a:r>
              <a:rPr kumimoji="1" lang="en-US" altLang="ja-JP" dirty="0" err="1" smtClean="0"/>
              <a:t>IaaS</a:t>
            </a:r>
            <a:r>
              <a:rPr kumimoji="1" lang="ja-JP" altLang="en-US" dirty="0" smtClean="0"/>
              <a:t>型クラウドでは，ユーザに仮想マシンなどのインフラを提供します。</a:t>
            </a:r>
            <a:endParaRPr kumimoji="1" lang="en-US" altLang="ja-JP" dirty="0" smtClean="0"/>
          </a:p>
          <a:p>
            <a:r>
              <a:rPr kumimoji="1" lang="en-US" altLang="ja-JP" dirty="0" smtClean="0"/>
              <a:t>※</a:t>
            </a:r>
            <a:r>
              <a:rPr kumimoji="1" lang="ja-JP" altLang="en-US" dirty="0" smtClean="0"/>
              <a:t>ユーザはこの仮想マシンを利用することによって自身のサーバを自分でハードウェアを用意することなく運用することが可能となり、サーバの維持、管理、導入コストなどを削減することが可能となります。</a:t>
            </a:r>
            <a:endParaRPr kumimoji="1" lang="en-US" altLang="ja-JP" dirty="0" smtClean="0"/>
          </a:p>
          <a:p>
            <a:r>
              <a:rPr kumimoji="1" lang="en-US" altLang="ja-JP" dirty="0" smtClean="0"/>
              <a:t>※</a:t>
            </a:r>
            <a:r>
              <a:rPr kumimoji="1" lang="ja-JP" altLang="en-US" dirty="0" smtClean="0"/>
              <a:t>ユーザがこの</a:t>
            </a:r>
            <a:r>
              <a:rPr kumimoji="1" lang="en-US" altLang="ja-JP" dirty="0" err="1" smtClean="0"/>
              <a:t>IaaS</a:t>
            </a:r>
            <a:r>
              <a:rPr kumimoji="1" lang="ja-JP" altLang="en-US" dirty="0" smtClean="0"/>
              <a:t>型クラウドを利用する際には、</a:t>
            </a:r>
            <a:r>
              <a:rPr kumimoji="1" lang="en-US" altLang="ja-JP" dirty="0" smtClean="0"/>
              <a:t>VM</a:t>
            </a:r>
            <a:r>
              <a:rPr kumimoji="1" lang="ja-JP" altLang="en-US" dirty="0" smtClean="0"/>
              <a:t>内に</a:t>
            </a:r>
            <a:r>
              <a:rPr kumimoji="1" lang="en-US" altLang="ja-JP" dirty="0" smtClean="0"/>
              <a:t>OS</a:t>
            </a:r>
            <a:r>
              <a:rPr kumimoji="1" lang="ja-JP" altLang="en-US" dirty="0" smtClean="0"/>
              <a:t>やアプリケーションをインストールし、ネットワーク経由で</a:t>
            </a:r>
            <a:r>
              <a:rPr kumimoji="1" lang="en-US" altLang="ja-JP" dirty="0" smtClean="0"/>
              <a:t>VM</a:t>
            </a:r>
            <a:r>
              <a:rPr kumimoji="1" lang="ja-JP" altLang="en-US" dirty="0" smtClean="0"/>
              <a:t>に接続することでサービスを利用します。</a:t>
            </a:r>
            <a:endParaRPr kumimoji="1" lang="en-US" altLang="ja-JP" dirty="0" smtClean="0"/>
          </a:p>
          <a:p>
            <a:endParaRPr kumimoji="1" lang="en-US" altLang="ja-JP" dirty="0" smtClean="0"/>
          </a:p>
          <a:p>
            <a:r>
              <a:rPr kumimoji="1" lang="ja-JP" altLang="en-US" dirty="0" smtClean="0"/>
              <a:t>少し短く</a:t>
            </a:r>
            <a:endParaRPr kumimoji="1" lang="en-US" altLang="ja-JP" dirty="0" smtClean="0"/>
          </a:p>
          <a:p>
            <a:r>
              <a:rPr kumimoji="1" lang="ja-JP" altLang="en-US" dirty="0" smtClean="0"/>
              <a:t>近年、</a:t>
            </a:r>
            <a:r>
              <a:rPr kumimoji="1" lang="en-US" altLang="ja-JP" dirty="0" err="1" smtClean="0"/>
              <a:t>IaaS</a:t>
            </a:r>
            <a:r>
              <a:rPr kumimoji="1" lang="ja-JP" altLang="en-US" dirty="0" smtClean="0"/>
              <a:t>型クラウドが普及したことによってユーザは自身のサーバをクラウド上の仮想マシンで動作させることが多くなってきた。</a:t>
            </a:r>
            <a:endParaRPr kumimoji="1" lang="en-US" altLang="ja-JP" dirty="0" smtClean="0"/>
          </a:p>
          <a:p>
            <a:r>
              <a:rPr kumimoji="1" lang="ja-JP" altLang="en-US" dirty="0" smtClean="0"/>
              <a:t>クラウドでサーバを動作させることによってサーバの維持・管理・導入コストなどを削減することが可能となる</a:t>
            </a:r>
            <a:r>
              <a:rPr kumimoji="1" lang="ja-JP" altLang="en-US" dirty="0" smtClean="0"/>
              <a:t>。</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2</a:t>
            </a:fld>
            <a:endParaRPr kumimoji="1" lang="ja-JP" altLang="en-US"/>
          </a:p>
        </p:txBody>
      </p:sp>
    </p:spTree>
    <p:extLst>
      <p:ext uri="{BB962C8B-B14F-4D97-AF65-F5344CB8AC3E}">
        <p14:creationId xmlns:p14="http://schemas.microsoft.com/office/powerpoint/2010/main" val="3739473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ユーザがこの自分の</a:t>
            </a:r>
            <a:r>
              <a:rPr kumimoji="1" lang="en-US" altLang="ja-JP" dirty="0" smtClean="0"/>
              <a:t>VM</a:t>
            </a:r>
            <a:r>
              <a:rPr kumimoji="1" lang="ja-JP" altLang="en-US" dirty="0" smtClean="0"/>
              <a:t>であるユーザ</a:t>
            </a:r>
            <a:r>
              <a:rPr kumimoji="1" lang="en-US" altLang="ja-JP" dirty="0" smtClean="0"/>
              <a:t>VM</a:t>
            </a:r>
            <a:r>
              <a:rPr kumimoji="1" lang="ja-JP" altLang="en-US" dirty="0" smtClean="0"/>
              <a:t>を管理する際には管理</a:t>
            </a:r>
            <a:r>
              <a:rPr kumimoji="1" lang="en-US" altLang="ja-JP" dirty="0" smtClean="0"/>
              <a:t>VM</a:t>
            </a:r>
            <a:r>
              <a:rPr kumimoji="1" lang="ja-JP" altLang="en-US" dirty="0" smtClean="0"/>
              <a:t>と呼ばれる</a:t>
            </a:r>
            <a:r>
              <a:rPr kumimoji="1" lang="en-US" altLang="ja-JP" dirty="0" smtClean="0"/>
              <a:t>VM</a:t>
            </a:r>
            <a:r>
              <a:rPr kumimoji="1" lang="ja-JP" altLang="en-US" dirty="0" smtClean="0"/>
              <a:t>を一度経由する必要があります。</a:t>
            </a:r>
            <a:endParaRPr kumimoji="1" lang="en-US" altLang="ja-JP" dirty="0" smtClean="0"/>
          </a:p>
          <a:p>
            <a:r>
              <a:rPr kumimoji="1" lang="en-US" altLang="ja-JP" dirty="0" smtClean="0"/>
              <a:t>※</a:t>
            </a:r>
            <a:r>
              <a:rPr kumimoji="1" lang="ja-JP" altLang="en-US" dirty="0" smtClean="0"/>
              <a:t>ここで、管理</a:t>
            </a:r>
            <a:r>
              <a:rPr kumimoji="1" lang="en-US" altLang="ja-JP" dirty="0" smtClean="0"/>
              <a:t>VM</a:t>
            </a:r>
            <a:r>
              <a:rPr kumimoji="1" lang="ja-JP" altLang="en-US" dirty="0" smtClean="0"/>
              <a:t>とは、ユーザ</a:t>
            </a:r>
            <a:r>
              <a:rPr kumimoji="1" lang="en-US" altLang="ja-JP" dirty="0" smtClean="0"/>
              <a:t>VM</a:t>
            </a:r>
            <a:r>
              <a:rPr kumimoji="1" lang="ja-JP" altLang="en-US" dirty="0" smtClean="0"/>
              <a:t>にアクセスする権限を持った特別な</a:t>
            </a:r>
            <a:r>
              <a:rPr kumimoji="1" lang="en-US" altLang="ja-JP" dirty="0" smtClean="0"/>
              <a:t>VM</a:t>
            </a:r>
            <a:r>
              <a:rPr kumimoji="1" lang="ja-JP" altLang="en-US" dirty="0" smtClean="0"/>
              <a:t>のことで、</a:t>
            </a:r>
            <a:r>
              <a:rPr kumimoji="1" lang="en-US" altLang="ja-JP" dirty="0" smtClean="0"/>
              <a:t>VM</a:t>
            </a:r>
            <a:r>
              <a:rPr kumimoji="1" lang="ja-JP" altLang="en-US" dirty="0" smtClean="0"/>
              <a:t>の起動、停止、バックアップを取るなどの操作は全て管理</a:t>
            </a:r>
            <a:r>
              <a:rPr kumimoji="1" lang="en-US" altLang="ja-JP" dirty="0" smtClean="0"/>
              <a:t>VM</a:t>
            </a:r>
            <a:r>
              <a:rPr kumimoji="1" lang="ja-JP" altLang="en-US" dirty="0" smtClean="0"/>
              <a:t>によって行われます。</a:t>
            </a:r>
            <a:endParaRPr kumimoji="1" lang="en-US" altLang="ja-JP" dirty="0" smtClean="0"/>
          </a:p>
          <a:p>
            <a:r>
              <a:rPr kumimoji="1" lang="en-US" altLang="ja-JP" dirty="0" smtClean="0"/>
              <a:t>※</a:t>
            </a:r>
            <a:r>
              <a:rPr kumimoji="1" lang="ja-JP" altLang="en-US" dirty="0" smtClean="0"/>
              <a:t>ユーザはこの管理</a:t>
            </a:r>
            <a:r>
              <a:rPr kumimoji="1" lang="en-US" altLang="ja-JP" dirty="0" smtClean="0"/>
              <a:t>VM</a:t>
            </a:r>
            <a:r>
              <a:rPr kumimoji="1" lang="ja-JP" altLang="en-US" dirty="0" smtClean="0"/>
              <a:t>を通してユーザ</a:t>
            </a:r>
            <a:r>
              <a:rPr kumimoji="1" lang="en-US" altLang="ja-JP" dirty="0" smtClean="0"/>
              <a:t>VM</a:t>
            </a:r>
            <a:r>
              <a:rPr kumimoji="1" lang="ja-JP" altLang="en-US" dirty="0" smtClean="0"/>
              <a:t>内部のシステムにパスワードを入力してログインし、ユーザ</a:t>
            </a:r>
            <a:r>
              <a:rPr kumimoji="1" lang="en-US" altLang="ja-JP" dirty="0" smtClean="0"/>
              <a:t>VM</a:t>
            </a:r>
            <a:r>
              <a:rPr kumimoji="1" lang="ja-JP" altLang="en-US" dirty="0" smtClean="0"/>
              <a:t>を管理することになります。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このような権限を持つ管理</a:t>
            </a:r>
            <a:r>
              <a:rPr kumimoji="1" lang="en-US" altLang="ja-JP" dirty="0" smtClean="0"/>
              <a:t>VM</a:t>
            </a:r>
            <a:r>
              <a:rPr kumimoji="1" lang="ja-JP" altLang="en-US" dirty="0" smtClean="0"/>
              <a:t>を管理しているのは一般のクラウド管理者です。</a:t>
            </a:r>
            <a:endParaRPr kumimoji="1" lang="en-US" altLang="ja-JP" dirty="0" smtClean="0"/>
          </a:p>
          <a:p>
            <a:endParaRPr kumimoji="1" lang="en-US" altLang="ja-JP" dirty="0" smtClean="0"/>
          </a:p>
          <a:p>
            <a:endParaRPr kumimoji="1" lang="en-US" altLang="ja-JP" dirty="0" smtClean="0"/>
          </a:p>
          <a:p>
            <a:r>
              <a:rPr kumimoji="1" lang="ja-JP" altLang="en-US" dirty="0" smtClean="0"/>
              <a:t>ユーザがクラウド内の</a:t>
            </a:r>
            <a:r>
              <a:rPr kumimoji="1" lang="en-US" altLang="ja-JP" dirty="0" smtClean="0"/>
              <a:t>VM</a:t>
            </a:r>
            <a:r>
              <a:rPr kumimoji="1" lang="ja-JP" altLang="en-US" dirty="0" smtClean="0"/>
              <a:t>を管理するには、管理</a:t>
            </a:r>
            <a:r>
              <a:rPr kumimoji="1" lang="en-US" altLang="ja-JP" dirty="0" smtClean="0"/>
              <a:t>VM</a:t>
            </a:r>
            <a:r>
              <a:rPr kumimoji="1" lang="ja-JP" altLang="en-US" dirty="0" smtClean="0"/>
              <a:t>を経由する必要がある。</a:t>
            </a:r>
            <a:r>
              <a:rPr kumimoji="1" lang="en-US" altLang="ja-JP" dirty="0" smtClean="0"/>
              <a:t>VM</a:t>
            </a:r>
            <a:r>
              <a:rPr kumimoji="1" lang="ja-JP" altLang="en-US" dirty="0" smtClean="0"/>
              <a:t>の起動、終了、マイグレーションなどの</a:t>
            </a:r>
            <a:r>
              <a:rPr kumimoji="1" lang="en-US" altLang="ja-JP" dirty="0" smtClean="0"/>
              <a:t>VM</a:t>
            </a:r>
            <a:r>
              <a:rPr kumimoji="1" lang="ja-JP" altLang="en-US" dirty="0" smtClean="0"/>
              <a:t>に対する操作は全て管理</a:t>
            </a:r>
            <a:r>
              <a:rPr kumimoji="1" lang="en-US" altLang="ja-JP" dirty="0" smtClean="0"/>
              <a:t>VM</a:t>
            </a:r>
            <a:r>
              <a:rPr kumimoji="1" lang="ja-JP" altLang="en-US" dirty="0" smtClean="0"/>
              <a:t>を通して行われる</a:t>
            </a:r>
            <a:r>
              <a:rPr kumimoji="1" lang="ja-JP" altLang="en-US" dirty="0" smtClean="0"/>
              <a:t>。</a:t>
            </a:r>
            <a:endParaRPr kumimoji="1" lang="en-US" altLang="ja-JP" dirty="0" smtClean="0"/>
          </a:p>
          <a:p>
            <a:r>
              <a:rPr kumimoji="1" lang="ja-JP" altLang="en-US" dirty="0" smtClean="0"/>
              <a:t>帯域外リモート管理：</a:t>
            </a:r>
            <a:endParaRPr kumimoji="1" lang="en-US" altLang="ja-JP" dirty="0" smtClean="0"/>
          </a:p>
          <a:p>
            <a:r>
              <a:rPr kumimoji="1" lang="ja-JP" altLang="en-US" dirty="0" smtClean="0"/>
              <a:t>シリアルコンソール：シリアルポートを通じて接続された別の機器によってコンソールを操作する</a:t>
            </a:r>
            <a:endParaRPr kumimoji="1" lang="en-US" altLang="ja-JP" dirty="0" smtClean="0"/>
          </a:p>
          <a:p>
            <a:r>
              <a:rPr kumimoji="1" lang="en-US" altLang="ja-JP" dirty="0" smtClean="0"/>
              <a:t>VNC</a:t>
            </a:r>
            <a:r>
              <a:rPr kumimoji="1" lang="ja-JP" altLang="en-US" dirty="0" smtClean="0"/>
              <a:t>：バーチャルネットワークコンピューティング。リモートデスクトップのこと</a:t>
            </a:r>
            <a:endParaRPr kumimoji="1" lang="en-US" altLang="ja-JP" dirty="0" smtClean="0"/>
          </a:p>
          <a:p>
            <a:r>
              <a:rPr kumimoji="1" lang="en-US" altLang="ja-JP" dirty="0" smtClean="0"/>
              <a:t>VM</a:t>
            </a:r>
            <a:r>
              <a:rPr kumimoji="1" lang="ja-JP" altLang="en-US" dirty="0" smtClean="0"/>
              <a:t>の管理：マイグレーションなど</a:t>
            </a:r>
            <a:endParaRPr kumimoji="1" lang="en-US" altLang="ja-JP" dirty="0" smtClean="0"/>
          </a:p>
          <a:p>
            <a:r>
              <a:rPr kumimoji="1" lang="ja-JP" altLang="en-US" dirty="0" smtClean="0"/>
              <a:t>入出力は障害対策</a:t>
            </a:r>
            <a:endParaRPr kumimoji="1" lang="en-US" altLang="ja-JP" dirty="0" smtClean="0"/>
          </a:p>
          <a:p>
            <a:r>
              <a:rPr kumimoji="1" lang="en-US" altLang="ja-JP" dirty="0" smtClean="0"/>
              <a:t>KVM</a:t>
            </a:r>
            <a:r>
              <a:rPr kumimoji="1" lang="ja-JP" altLang="en-US" dirty="0" smtClean="0"/>
              <a:t>の場合ではホスト</a:t>
            </a:r>
            <a:r>
              <a:rPr kumimoji="1" lang="en-US" altLang="ja-JP" dirty="0" smtClean="0"/>
              <a:t> OS</a:t>
            </a:r>
            <a:r>
              <a:rPr kumimoji="1" lang="ja-JP" altLang="en-US" dirty="0" smtClean="0"/>
              <a:t>となっており、概念的には同じ</a:t>
            </a:r>
            <a:endParaRPr kumimoji="1" lang="en-US" altLang="ja-JP" dirty="0" smtClean="0"/>
          </a:p>
          <a:p>
            <a:endParaRPr kumimoji="1" lang="en-US" altLang="ja-JP" dirty="0" smtClean="0"/>
          </a:p>
          <a:p>
            <a:endParaRPr kumimoji="1" lang="ja-JP" altLang="en-US" dirty="0"/>
          </a:p>
          <a:p>
            <a:r>
              <a:rPr kumimoji="1" lang="ja-JP" altLang="en-US" dirty="0"/>
              <a:t>----- 会議メモ (16/02/22 14:28) -----</a:t>
            </a:r>
          </a:p>
          <a:p>
            <a:r>
              <a:rPr kumimoji="1" lang="ja-JP" altLang="en-US" dirty="0"/>
              <a:t>ログインのことを詳しく言う。</a:t>
            </a:r>
          </a:p>
          <a:p>
            <a:r>
              <a:rPr kumimoji="1" lang="ja-JP" altLang="en-US" dirty="0"/>
              <a:t>ユーザはパスワードを入力してログインして管理を行う。</a:t>
            </a:r>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a:t>
            </a:fld>
            <a:endParaRPr kumimoji="1" lang="ja-JP" altLang="en-US"/>
          </a:p>
        </p:txBody>
      </p:sp>
    </p:spTree>
    <p:extLst>
      <p:ext uri="{BB962C8B-B14F-4D97-AF65-F5344CB8AC3E}">
        <p14:creationId xmlns:p14="http://schemas.microsoft.com/office/powerpoint/2010/main" val="1107519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しかし、このとき問題になってくるのが管理</a:t>
            </a:r>
            <a:r>
              <a:rPr kumimoji="1" lang="en-US" altLang="ja-JP" dirty="0" smtClean="0"/>
              <a:t>VM</a:t>
            </a:r>
            <a:r>
              <a:rPr kumimoji="1" lang="ja-JP" altLang="en-US" dirty="0" smtClean="0"/>
              <a:t>を管理しているクラウドの管理者が必ずしも信頼できるとは限らない、ということです。</a:t>
            </a:r>
            <a:endParaRPr kumimoji="1" lang="en-US" altLang="ja-JP" dirty="0" smtClean="0"/>
          </a:p>
          <a:p>
            <a:r>
              <a:rPr kumimoji="1" lang="en-US" altLang="ja-JP" dirty="0" smtClean="0"/>
              <a:t>※</a:t>
            </a:r>
            <a:r>
              <a:rPr kumimoji="1" lang="ja-JP" altLang="en-US" dirty="0" smtClean="0"/>
              <a:t>実際に起こった事例として、</a:t>
            </a:r>
            <a:r>
              <a:rPr kumimoji="1" lang="en-US" altLang="ja-JP" dirty="0" smtClean="0"/>
              <a:t>Google</a:t>
            </a:r>
            <a:r>
              <a:rPr kumimoji="1" lang="ja-JP" altLang="en-US" dirty="0" smtClean="0"/>
              <a:t>の管理者が</a:t>
            </a:r>
            <a:r>
              <a:rPr kumimoji="1" lang="en-US" altLang="ja-JP" dirty="0" smtClean="0"/>
              <a:t>VM</a:t>
            </a:r>
            <a:r>
              <a:rPr kumimoji="1" lang="ja-JP" altLang="en-US" dirty="0" smtClean="0"/>
              <a:t>の中身を盗み見てプライバシを侵害したという事例が報告されています。</a:t>
            </a:r>
            <a:endParaRPr kumimoji="1" lang="en-US" altLang="ja-JP" dirty="0" smtClean="0"/>
          </a:p>
          <a:p>
            <a:r>
              <a:rPr kumimoji="1" lang="en-US" altLang="ja-JP" dirty="0" smtClean="0"/>
              <a:t>※</a:t>
            </a:r>
            <a:r>
              <a:rPr kumimoji="1" lang="ja-JP" altLang="en-US" dirty="0" smtClean="0"/>
              <a:t>また、サイバー犯罪の</a:t>
            </a:r>
            <a:r>
              <a:rPr kumimoji="1" lang="en-US" altLang="ja-JP" dirty="0" smtClean="0"/>
              <a:t>28%</a:t>
            </a:r>
            <a:r>
              <a:rPr kumimoji="1" lang="ja-JP" altLang="en-US" dirty="0" smtClean="0"/>
              <a:t>は内部犯行であり、管理者の</a:t>
            </a:r>
            <a:r>
              <a:rPr kumimoji="1" lang="en-US" altLang="ja-JP" dirty="0" smtClean="0"/>
              <a:t>35%</a:t>
            </a:r>
            <a:r>
              <a:rPr kumimoji="1" lang="ja-JP" altLang="en-US" dirty="0" smtClean="0"/>
              <a:t>は機密情報に無断でアクセスしたことがあるという報告もあります。</a:t>
            </a:r>
            <a:endParaRPr kumimoji="1" lang="en-US" altLang="ja-JP" dirty="0" smtClean="0"/>
          </a:p>
          <a:p>
            <a:r>
              <a:rPr kumimoji="1" lang="en-US" altLang="ja-JP" dirty="0" smtClean="0"/>
              <a:t>※</a:t>
            </a:r>
            <a:r>
              <a:rPr kumimoji="1" lang="ja-JP" altLang="en-US" dirty="0" smtClean="0"/>
              <a:t>管理</a:t>
            </a:r>
            <a:r>
              <a:rPr kumimoji="1" lang="en-US" altLang="ja-JP" dirty="0" smtClean="0"/>
              <a:t>VM</a:t>
            </a:r>
            <a:r>
              <a:rPr kumimoji="1" lang="ja-JP" altLang="en-US" dirty="0" smtClean="0"/>
              <a:t>はユーザ</a:t>
            </a:r>
            <a:r>
              <a:rPr kumimoji="1" lang="en-US" altLang="ja-JP" dirty="0" smtClean="0"/>
              <a:t>VM</a:t>
            </a:r>
            <a:r>
              <a:rPr kumimoji="1" lang="ja-JP" altLang="en-US" dirty="0" smtClean="0"/>
              <a:t>に対して様々な権限を持っているため、信頼できないクラウド管理者がこの権限を悪用し、ユーザ</a:t>
            </a:r>
            <a:r>
              <a:rPr kumimoji="1" lang="en-US" altLang="ja-JP" dirty="0" smtClean="0"/>
              <a:t>VM</a:t>
            </a:r>
            <a:r>
              <a:rPr kumimoji="1" lang="ja-JP" altLang="en-US" dirty="0" smtClean="0"/>
              <a:t>に対して様々な攻撃を行うことは十分に考えられます。</a:t>
            </a:r>
            <a:endParaRPr kumimoji="1" lang="en-US" altLang="ja-JP" dirty="0" smtClean="0"/>
          </a:p>
          <a:p>
            <a:endParaRPr kumimoji="1" lang="en-US" altLang="ja-JP" dirty="0" smtClean="0"/>
          </a:p>
          <a:p>
            <a:endParaRPr kumimoji="1" lang="en-US" altLang="ja-JP" dirty="0" smtClean="0"/>
          </a:p>
          <a:p>
            <a:r>
              <a:rPr kumimoji="1" lang="ja-JP" altLang="en-US" dirty="0" smtClean="0"/>
              <a:t>このとき、問題になってくるのが、クラウド管理者が信頼できないというこである。</a:t>
            </a:r>
            <a:endParaRPr kumimoji="1" lang="en-US" altLang="ja-JP" dirty="0" smtClean="0"/>
          </a:p>
          <a:p>
            <a:r>
              <a:rPr kumimoji="1" lang="ja-JP" altLang="en-US" dirty="0" smtClean="0"/>
              <a:t>実際に</a:t>
            </a:r>
            <a:r>
              <a:rPr kumimoji="1" lang="en-US" altLang="ja-JP" dirty="0" smtClean="0"/>
              <a:t>Google</a:t>
            </a:r>
            <a:r>
              <a:rPr kumimoji="1" lang="ja-JP" altLang="en-US" dirty="0" smtClean="0"/>
              <a:t>の管理者が中身を盗み見てプライバシを侵害するという事例も報告されている。</a:t>
            </a:r>
            <a:endParaRPr kumimoji="1" lang="en-US" altLang="ja-JP" dirty="0" smtClean="0"/>
          </a:p>
          <a:p>
            <a:r>
              <a:rPr kumimoji="1" lang="en-US" altLang="ja-JP" dirty="0" smtClean="0"/>
              <a:t>(2010</a:t>
            </a:r>
            <a:r>
              <a:rPr kumimoji="1" lang="ja-JP" altLang="en-US" dirty="0" smtClean="0"/>
              <a:t>年</a:t>
            </a:r>
            <a:r>
              <a:rPr kumimoji="1" lang="en-US" altLang="ja-JP" dirty="0" smtClean="0"/>
              <a:t>Google</a:t>
            </a:r>
            <a:r>
              <a:rPr kumimoji="1" lang="ja-JP" altLang="en-US" dirty="0" smtClean="0"/>
              <a:t>社員がユーザののぞき見で解雇された</a:t>
            </a:r>
            <a:r>
              <a:rPr kumimoji="1" lang="en-US" altLang="ja-JP" dirty="0" smtClean="0"/>
              <a:t>)</a:t>
            </a:r>
          </a:p>
          <a:p>
            <a:r>
              <a:rPr kumimoji="1" lang="ja-JP" altLang="en-US" dirty="0" smtClean="0"/>
              <a:t>また、サイバー犯罪の</a:t>
            </a:r>
            <a:r>
              <a:rPr kumimoji="1" lang="en-US" altLang="ja-JP" dirty="0" smtClean="0"/>
              <a:t>28%</a:t>
            </a:r>
            <a:r>
              <a:rPr kumimoji="1" lang="ja-JP" altLang="en-US" dirty="0" smtClean="0"/>
              <a:t>は内部犯行であるという報告もある。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4</a:t>
            </a:fld>
            <a:endParaRPr kumimoji="1" lang="ja-JP" altLang="en-US"/>
          </a:p>
        </p:txBody>
      </p:sp>
    </p:spTree>
    <p:extLst>
      <p:ext uri="{BB962C8B-B14F-4D97-AF65-F5344CB8AC3E}">
        <p14:creationId xmlns:p14="http://schemas.microsoft.com/office/powerpoint/2010/main" val="2387901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このような信頼できない管理</a:t>
            </a:r>
            <a:r>
              <a:rPr kumimoji="1" lang="en-US" altLang="ja-JP" dirty="0" smtClean="0"/>
              <a:t>VM</a:t>
            </a:r>
            <a:r>
              <a:rPr kumimoji="1" lang="ja-JP" altLang="en-US" dirty="0" smtClean="0"/>
              <a:t>から行われる攻撃の一つとして、ユーザがアクセスする</a:t>
            </a:r>
            <a:r>
              <a:rPr kumimoji="1" lang="en-US" altLang="ja-JP" dirty="0" smtClean="0"/>
              <a:t>VM</a:t>
            </a:r>
            <a:r>
              <a:rPr kumimoji="1" lang="ja-JP" altLang="en-US" dirty="0" smtClean="0"/>
              <a:t>を変更される、といった攻撃が考えられます。</a:t>
            </a:r>
            <a:endParaRPr kumimoji="1" lang="en-US" altLang="ja-JP" dirty="0" smtClean="0"/>
          </a:p>
          <a:p>
            <a:r>
              <a:rPr kumimoji="1" lang="en-US" altLang="ja-JP" dirty="0" smtClean="0"/>
              <a:t>※</a:t>
            </a:r>
            <a:r>
              <a:rPr kumimoji="1" lang="ja-JP" altLang="en-US" dirty="0" smtClean="0"/>
              <a:t>本研究ではこのようなアクセス先の</a:t>
            </a:r>
            <a:r>
              <a:rPr kumimoji="1" lang="en-US" altLang="ja-JP" dirty="0" smtClean="0"/>
              <a:t>VM</a:t>
            </a:r>
            <a:r>
              <a:rPr kumimoji="1" lang="ja-JP" altLang="en-US" dirty="0" smtClean="0"/>
              <a:t>を変更される攻撃を</a:t>
            </a:r>
            <a:r>
              <a:rPr kumimoji="1" lang="en-US" altLang="ja-JP" dirty="0" smtClean="0"/>
              <a:t>VM</a:t>
            </a:r>
            <a:r>
              <a:rPr kumimoji="1" lang="ja-JP" altLang="en-US" dirty="0" smtClean="0"/>
              <a:t>リダイレクト攻撃と呼ぶこととします。</a:t>
            </a:r>
            <a:endParaRPr kumimoji="1" lang="en-US" altLang="ja-JP" dirty="0" smtClean="0"/>
          </a:p>
          <a:p>
            <a:r>
              <a:rPr kumimoji="1" lang="en-US" altLang="ja-JP" dirty="0" smtClean="0"/>
              <a:t>※</a:t>
            </a:r>
            <a:r>
              <a:rPr kumimoji="1" lang="ja-JP" altLang="en-US" dirty="0" smtClean="0"/>
              <a:t>クラウド管理者はスパイウェアなどをインストールした悪意ある</a:t>
            </a:r>
            <a:r>
              <a:rPr kumimoji="1" lang="en-US" altLang="ja-JP" dirty="0" smtClean="0"/>
              <a:t>VM</a:t>
            </a:r>
            <a:r>
              <a:rPr kumimoji="1" lang="ja-JP" altLang="en-US" dirty="0" smtClean="0"/>
              <a:t>を作成しておき、ユーザをその</a:t>
            </a:r>
            <a:r>
              <a:rPr kumimoji="1" lang="en-US" altLang="ja-JP" dirty="0" smtClean="0"/>
              <a:t>VM</a:t>
            </a:r>
            <a:r>
              <a:rPr kumimoji="1" lang="ja-JP" altLang="en-US" dirty="0" smtClean="0"/>
              <a:t>へアクセスさせることで様々な攻撃を行うことが可能です。</a:t>
            </a:r>
            <a:endParaRPr kumimoji="1" lang="en-US" altLang="ja-JP" dirty="0" smtClean="0"/>
          </a:p>
          <a:p>
            <a:r>
              <a:rPr kumimoji="1" lang="en-US" altLang="ja-JP" dirty="0" smtClean="0"/>
              <a:t>※</a:t>
            </a:r>
            <a:r>
              <a:rPr kumimoji="1" lang="ja-JP" altLang="en-US" dirty="0" smtClean="0"/>
              <a:t>図の例では、ユーザはユーザ</a:t>
            </a:r>
            <a:r>
              <a:rPr kumimoji="1" lang="en-US" altLang="ja-JP" dirty="0" smtClean="0"/>
              <a:t>VM</a:t>
            </a:r>
            <a:r>
              <a:rPr kumimoji="1" lang="ja-JP" altLang="en-US" dirty="0" smtClean="0"/>
              <a:t>にアクセスしようとしていますが（</a:t>
            </a:r>
            <a:r>
              <a:rPr kumimoji="1" lang="en-US" altLang="ja-JP" dirty="0" smtClean="0"/>
              <a:t>Enter2</a:t>
            </a:r>
            <a:r>
              <a:rPr kumimoji="1" lang="ja-JP" altLang="en-US" dirty="0" smtClean="0"/>
              <a:t>回）、管理</a:t>
            </a:r>
            <a:r>
              <a:rPr kumimoji="1" lang="en-US" altLang="ja-JP" dirty="0" smtClean="0"/>
              <a:t>VM</a:t>
            </a:r>
            <a:r>
              <a:rPr kumimoji="1" lang="ja-JP" altLang="en-US" dirty="0" smtClean="0"/>
              <a:t>によって悪意ある</a:t>
            </a:r>
            <a:r>
              <a:rPr kumimoji="1" lang="en-US" altLang="ja-JP" dirty="0" smtClean="0"/>
              <a:t>VM</a:t>
            </a:r>
            <a:r>
              <a:rPr kumimoji="1" lang="ja-JP" altLang="en-US" dirty="0" smtClean="0"/>
              <a:t>にリダイレクトされてしまっています。（</a:t>
            </a:r>
            <a:r>
              <a:rPr kumimoji="1" lang="en-US" altLang="ja-JP" dirty="0" smtClean="0"/>
              <a:t>Enter2</a:t>
            </a:r>
            <a:r>
              <a:rPr kumimoji="1" lang="ja-JP" altLang="en-US" dirty="0" smtClean="0"/>
              <a:t>回）</a:t>
            </a:r>
            <a:endParaRPr kumimoji="1" lang="en-US" altLang="ja-JP" dirty="0" smtClean="0"/>
          </a:p>
          <a:p>
            <a:r>
              <a:rPr kumimoji="1" lang="en-US" altLang="ja-JP" dirty="0" smtClean="0"/>
              <a:t>※</a:t>
            </a:r>
            <a:r>
              <a:rPr kumimoji="1" lang="ja-JP" altLang="en-US" dirty="0" smtClean="0"/>
              <a:t>ユーザはこの攻撃によって、例えばユーザ</a:t>
            </a:r>
            <a:r>
              <a:rPr kumimoji="1" lang="en-US" altLang="ja-JP" dirty="0" smtClean="0"/>
              <a:t>VM</a:t>
            </a:r>
            <a:r>
              <a:rPr kumimoji="1" lang="ja-JP" altLang="en-US" dirty="0" smtClean="0"/>
              <a:t>そっくりの</a:t>
            </a:r>
            <a:r>
              <a:rPr kumimoji="1" lang="en-US" altLang="ja-JP" dirty="0" smtClean="0"/>
              <a:t>VM</a:t>
            </a:r>
            <a:r>
              <a:rPr kumimoji="1" lang="ja-JP" altLang="en-US" dirty="0" smtClean="0"/>
              <a:t>にリダイレクトされ、それを知らずに使用している内にその</a:t>
            </a:r>
            <a:r>
              <a:rPr kumimoji="1" lang="en-US" altLang="ja-JP" dirty="0" smtClean="0"/>
              <a:t>VM</a:t>
            </a:r>
            <a:r>
              <a:rPr kumimoji="1" lang="ja-JP" altLang="en-US" dirty="0" smtClean="0"/>
              <a:t>の中で情報が漏洩してしまうといったことが考えられます。</a:t>
            </a:r>
            <a:endParaRPr kumimoji="1" lang="en-US" altLang="ja-JP" dirty="0" smtClean="0"/>
          </a:p>
          <a:p>
            <a:r>
              <a:rPr kumimoji="1" lang="en-US" altLang="ja-JP" dirty="0" smtClean="0"/>
              <a:t>※</a:t>
            </a:r>
            <a:r>
              <a:rPr kumimoji="1" lang="ja-JP" altLang="en-US" dirty="0" smtClean="0"/>
              <a:t>具体的な攻撃の例としては、例えば、システムのログインプログラムを改ざんしたり、キーロガーを仕掛けることでログインパスワードを盗むといったことが考えられます。</a:t>
            </a:r>
            <a:endParaRPr kumimoji="1" lang="en-US" altLang="ja-JP" dirty="0" smtClean="0"/>
          </a:p>
          <a:p>
            <a:endParaRPr kumimoji="1" lang="en-US" altLang="ja-JP" dirty="0" smtClean="0"/>
          </a:p>
          <a:p>
            <a:endParaRPr kumimoji="1" lang="en-US" altLang="ja-JP" dirty="0" smtClean="0"/>
          </a:p>
          <a:p>
            <a:r>
              <a:rPr kumimoji="1" lang="ja-JP" altLang="en-US" dirty="0" smtClean="0"/>
              <a:t>アニメーションを入れる</a:t>
            </a:r>
          </a:p>
          <a:p>
            <a:r>
              <a:rPr kumimoji="1" lang="ja-JP" altLang="en-US" dirty="0" smtClean="0"/>
              <a:t>----- 会議メモ (16/02/22 14:28) -----</a:t>
            </a:r>
          </a:p>
          <a:p>
            <a:r>
              <a:rPr kumimoji="1" lang="ja-JP" altLang="en-US" dirty="0" smtClean="0"/>
              <a:t>太い実線で</a:t>
            </a:r>
          </a:p>
          <a:p>
            <a:r>
              <a:rPr kumimoji="1" lang="ja-JP" altLang="en-US" dirty="0" smtClean="0"/>
              <a:t>ユーザが知らずにそっくりの</a:t>
            </a:r>
            <a:r>
              <a:rPr kumimoji="1" lang="en-US" altLang="ja-JP" dirty="0" smtClean="0"/>
              <a:t>VM</a:t>
            </a:r>
            <a:r>
              <a:rPr kumimoji="1" lang="ja-JP" altLang="en-US" dirty="0" smtClean="0"/>
              <a:t>にアクセスさせられ、情報を盗まれることを説明</a:t>
            </a:r>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5</a:t>
            </a:fld>
            <a:endParaRPr kumimoji="1" lang="ja-JP" altLang="en-US"/>
          </a:p>
        </p:txBody>
      </p:sp>
    </p:spTree>
    <p:extLst>
      <p:ext uri="{BB962C8B-B14F-4D97-AF65-F5344CB8AC3E}">
        <p14:creationId xmlns:p14="http://schemas.microsoft.com/office/powerpoint/2010/main" val="407676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そこで、本研究ではユーザと</a:t>
            </a:r>
            <a:r>
              <a:rPr kumimoji="1" lang="en-US" altLang="ja-JP" dirty="0" smtClean="0"/>
              <a:t>VM</a:t>
            </a:r>
            <a:r>
              <a:rPr kumimoji="1" lang="ja-JP" altLang="en-US" dirty="0" smtClean="0"/>
              <a:t>を強く結びつけることで</a:t>
            </a:r>
            <a:r>
              <a:rPr kumimoji="1" lang="en-US" altLang="ja-JP" dirty="0" smtClean="0"/>
              <a:t>VM</a:t>
            </a:r>
            <a:r>
              <a:rPr kumimoji="1" lang="ja-JP" altLang="en-US" dirty="0" smtClean="0"/>
              <a:t>リダイレクト攻撃を防ぐ</a:t>
            </a:r>
            <a:r>
              <a:rPr kumimoji="1" lang="en-US" altLang="ja-JP" dirty="0" err="1" smtClean="0"/>
              <a:t>UVBond</a:t>
            </a:r>
            <a:r>
              <a:rPr kumimoji="1" lang="ja-JP" altLang="en-US" dirty="0" smtClean="0"/>
              <a:t>というシステムを提案します。</a:t>
            </a:r>
            <a:endParaRPr kumimoji="1" lang="en-US" altLang="ja-JP" dirty="0" smtClean="0"/>
          </a:p>
          <a:p>
            <a:r>
              <a:rPr kumimoji="1" lang="en-US" altLang="ja-JP" dirty="0" smtClean="0"/>
              <a:t>※</a:t>
            </a:r>
            <a:r>
              <a:rPr kumimoji="1" lang="en-US" altLang="ja-JP" dirty="0" err="1" smtClean="0"/>
              <a:t>UVBond</a:t>
            </a:r>
            <a:r>
              <a:rPr kumimoji="1" lang="ja-JP" altLang="en-US" dirty="0" smtClean="0"/>
              <a:t>では、ディスク暗号化を利用することでユーザと</a:t>
            </a:r>
            <a:r>
              <a:rPr kumimoji="1" lang="en-US" altLang="ja-JP" dirty="0" smtClean="0"/>
              <a:t>VM</a:t>
            </a:r>
            <a:r>
              <a:rPr kumimoji="1" lang="ja-JP" altLang="en-US" dirty="0" smtClean="0"/>
              <a:t>を安全に結びつけ、ユーザの指定したディスクイメージから</a:t>
            </a:r>
            <a:r>
              <a:rPr kumimoji="1" lang="en-US" altLang="ja-JP" dirty="0" smtClean="0"/>
              <a:t>VM</a:t>
            </a:r>
            <a:r>
              <a:rPr kumimoji="1" lang="ja-JP" altLang="en-US" dirty="0" smtClean="0"/>
              <a:t>が起動されたことをユーザ自身が確認することが可能です。</a:t>
            </a:r>
            <a:endParaRPr kumimoji="1" lang="en-US" altLang="ja-JP" dirty="0" smtClean="0"/>
          </a:p>
          <a:p>
            <a:r>
              <a:rPr kumimoji="1" lang="en-US" altLang="ja-JP" dirty="0" smtClean="0"/>
              <a:t>※</a:t>
            </a:r>
            <a:r>
              <a:rPr kumimoji="1" lang="ja-JP" altLang="en-US" dirty="0" smtClean="0"/>
              <a:t>また、ユーザが</a:t>
            </a:r>
            <a:r>
              <a:rPr kumimoji="1" lang="en-US" altLang="ja-JP" dirty="0" smtClean="0"/>
              <a:t>VM</a:t>
            </a:r>
            <a:r>
              <a:rPr kumimoji="1" lang="ja-JP" altLang="en-US" dirty="0" smtClean="0"/>
              <a:t>へアクセスする際に、変更できない</a:t>
            </a:r>
            <a:r>
              <a:rPr kumimoji="1" lang="en-US" altLang="ja-JP" dirty="0" smtClean="0"/>
              <a:t>VM</a:t>
            </a:r>
            <a:r>
              <a:rPr kumimoji="1" lang="ja-JP" altLang="en-US" dirty="0" smtClean="0"/>
              <a:t>識別子を利用することで、管理</a:t>
            </a:r>
            <a:r>
              <a:rPr kumimoji="1" lang="en-US" altLang="ja-JP" dirty="0" smtClean="0"/>
              <a:t>VM</a:t>
            </a:r>
            <a:r>
              <a:rPr kumimoji="1" lang="ja-JP" altLang="en-US" dirty="0" smtClean="0"/>
              <a:t>においてアクセス先の</a:t>
            </a:r>
            <a:r>
              <a:rPr kumimoji="1" lang="en-US" altLang="ja-JP" dirty="0" smtClean="0"/>
              <a:t>VM</a:t>
            </a:r>
            <a:r>
              <a:rPr kumimoji="1" lang="ja-JP" altLang="en-US" dirty="0" smtClean="0"/>
              <a:t>を変更されることを防ぐことが出来ます。</a:t>
            </a:r>
            <a:endParaRPr kumimoji="1" lang="en-US" altLang="ja-JP" dirty="0" smtClean="0"/>
          </a:p>
          <a:p>
            <a:r>
              <a:rPr kumimoji="1" lang="en-US" altLang="ja-JP" dirty="0" smtClean="0"/>
              <a:t>※</a:t>
            </a:r>
            <a:r>
              <a:rPr kumimoji="1" lang="ja-JP" altLang="en-US" dirty="0" smtClean="0"/>
              <a:t>これらの処理を</a:t>
            </a:r>
            <a:r>
              <a:rPr kumimoji="1" lang="en-US" altLang="ja-JP" dirty="0" smtClean="0"/>
              <a:t>VM</a:t>
            </a:r>
            <a:r>
              <a:rPr kumimoji="1" lang="ja-JP" altLang="en-US" dirty="0" smtClean="0"/>
              <a:t>を動かすための基盤ソフトウェアであるハイパーバイザの中で行い、その安全性を担保します。</a:t>
            </a:r>
            <a:endParaRPr kumimoji="1" lang="en-US" altLang="ja-JP" dirty="0" smtClean="0"/>
          </a:p>
          <a:p>
            <a:endParaRPr kumimoji="1" lang="en-US" altLang="ja-JP" dirty="0" smtClean="0"/>
          </a:p>
          <a:p>
            <a:r>
              <a:rPr kumimoji="1" lang="ja-JP" altLang="en-US" dirty="0" smtClean="0"/>
              <a:t>ハイパーバイザをアニメーションで出して、ハイパーバイザがこの部分をやる。</a:t>
            </a:r>
            <a:r>
              <a:rPr kumimoji="1" lang="en-US" altLang="ja-JP" dirty="0" smtClean="0"/>
              <a:t>VM</a:t>
            </a:r>
            <a:r>
              <a:rPr kumimoji="1" lang="ja-JP" altLang="en-US" dirty="0" smtClean="0"/>
              <a:t>を動かすために使われている。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6</a:t>
            </a:fld>
            <a:endParaRPr kumimoji="1" lang="ja-JP" altLang="en-US"/>
          </a:p>
        </p:txBody>
      </p:sp>
    </p:spTree>
    <p:extLst>
      <p:ext uri="{BB962C8B-B14F-4D97-AF65-F5344CB8AC3E}">
        <p14:creationId xmlns:p14="http://schemas.microsoft.com/office/powerpoint/2010/main" val="1315437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en-US" altLang="ja-JP" dirty="0" err="1" smtClean="0"/>
              <a:t>UVBond</a:t>
            </a:r>
            <a:r>
              <a:rPr kumimoji="1" lang="ja-JP" altLang="en-US" dirty="0" smtClean="0"/>
              <a:t>では、事前にディスクの暗号鍵をハイパーバイザへ登録しておきます。その登録方法については後程説明させていただきます。</a:t>
            </a:r>
            <a:endParaRPr kumimoji="1" lang="en-US" altLang="ja-JP" dirty="0" smtClean="0"/>
          </a:p>
          <a:p>
            <a:r>
              <a:rPr kumimoji="1" lang="en-US" altLang="ja-JP" dirty="0" smtClean="0"/>
              <a:t>※VM</a:t>
            </a:r>
            <a:r>
              <a:rPr kumimoji="1" lang="ja-JP" altLang="en-US" dirty="0" smtClean="0"/>
              <a:t>を起動する際には、暗号化ディスクをハイパーバイザが復号しながら</a:t>
            </a:r>
            <a:r>
              <a:rPr kumimoji="1" lang="en-US" altLang="ja-JP" dirty="0" smtClean="0"/>
              <a:t>VM</a:t>
            </a:r>
            <a:r>
              <a:rPr kumimoji="1" lang="ja-JP" altLang="en-US" dirty="0" smtClean="0"/>
              <a:t>の起動を行います。</a:t>
            </a:r>
            <a:endParaRPr kumimoji="1" lang="en-US" altLang="ja-JP" dirty="0" smtClean="0"/>
          </a:p>
          <a:p>
            <a:r>
              <a:rPr kumimoji="1" lang="en-US" altLang="ja-JP" dirty="0" smtClean="0"/>
              <a:t>※</a:t>
            </a:r>
            <a:r>
              <a:rPr kumimoji="1" lang="ja-JP" altLang="en-US" dirty="0" smtClean="0"/>
              <a:t>この際、暗号化ディスクはユーザが用意し、従来通り信頼できない管理</a:t>
            </a:r>
            <a:r>
              <a:rPr kumimoji="1" lang="en-US" altLang="ja-JP" dirty="0" smtClean="0"/>
              <a:t>VM</a:t>
            </a:r>
            <a:r>
              <a:rPr kumimoji="1" lang="ja-JP" altLang="en-US" dirty="0" smtClean="0"/>
              <a:t>の中に置かれますが、暗号化されているため管理者が中身を盗み見るといったことはできません。</a:t>
            </a:r>
            <a:endParaRPr kumimoji="1" lang="en-US" altLang="ja-JP" dirty="0" smtClean="0"/>
          </a:p>
          <a:p>
            <a:r>
              <a:rPr kumimoji="1" lang="en-US" altLang="ja-JP" dirty="0" smtClean="0"/>
              <a:t>※</a:t>
            </a:r>
            <a:r>
              <a:rPr kumimoji="1" lang="ja-JP" altLang="en-US" dirty="0" smtClean="0"/>
              <a:t>そして、従来のシステムではハイパーバイザはユーザ</a:t>
            </a:r>
            <a:r>
              <a:rPr kumimoji="1" lang="en-US" altLang="ja-JP" dirty="0" smtClean="0"/>
              <a:t>VM</a:t>
            </a:r>
            <a:r>
              <a:rPr kumimoji="1" lang="ja-JP" altLang="en-US" dirty="0" smtClean="0"/>
              <a:t>と管理</a:t>
            </a:r>
            <a:r>
              <a:rPr kumimoji="1" lang="en-US" altLang="ja-JP" dirty="0" smtClean="0"/>
              <a:t>VM</a:t>
            </a:r>
            <a:r>
              <a:rPr kumimoji="1" lang="ja-JP" altLang="en-US" dirty="0" smtClean="0"/>
              <a:t>間の通信を中継するだけでしたが、</a:t>
            </a:r>
            <a:r>
              <a:rPr kumimoji="1" lang="en-US" altLang="ja-JP" dirty="0" err="1" smtClean="0"/>
              <a:t>UVBond</a:t>
            </a:r>
            <a:r>
              <a:rPr kumimoji="1" lang="ja-JP" altLang="en-US" dirty="0" smtClean="0"/>
              <a:t>では、ハイパーバイザが</a:t>
            </a:r>
            <a:r>
              <a:rPr kumimoji="1" lang="en-US" altLang="ja-JP" dirty="0" smtClean="0"/>
              <a:t>VM</a:t>
            </a:r>
            <a:r>
              <a:rPr kumimoji="1" lang="ja-JP" altLang="en-US" dirty="0" smtClean="0"/>
              <a:t>によるディスクの読み書きを解析することで、ディスクからデータを読み込むときに復号化を行います。</a:t>
            </a:r>
            <a:endParaRPr kumimoji="1" lang="en-US" altLang="ja-JP" dirty="0" smtClean="0"/>
          </a:p>
          <a:p>
            <a:r>
              <a:rPr kumimoji="1" lang="en-US" altLang="ja-JP" dirty="0" smtClean="0"/>
              <a:t>※</a:t>
            </a:r>
            <a:r>
              <a:rPr kumimoji="1" lang="ja-JP" altLang="en-US" dirty="0" smtClean="0"/>
              <a:t>また、ディスクへデータを書き込む場合にはハイパーバイザがデータを暗号化しながら書き込みを行います。</a:t>
            </a:r>
            <a:endParaRPr kumimoji="1" lang="en-US" altLang="ja-JP" dirty="0" smtClean="0"/>
          </a:p>
          <a:p>
            <a:endParaRPr kumimoji="1" lang="en-US" altLang="ja-JP" dirty="0" smtClean="0"/>
          </a:p>
          <a:p>
            <a:r>
              <a:rPr kumimoji="1" lang="ja-JP" altLang="en-US" dirty="0" smtClean="0"/>
              <a:t>起動時の手順を説明するように話す</a:t>
            </a:r>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7</a:t>
            </a:fld>
            <a:endParaRPr kumimoji="1" lang="ja-JP" altLang="en-US"/>
          </a:p>
        </p:txBody>
      </p:sp>
    </p:spTree>
    <p:extLst>
      <p:ext uri="{BB962C8B-B14F-4D97-AF65-F5344CB8AC3E}">
        <p14:creationId xmlns:p14="http://schemas.microsoft.com/office/powerpoint/2010/main" val="3588400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a:t>
            </a:r>
            <a:r>
              <a:rPr kumimoji="1" lang="ja-JP" altLang="en-US" dirty="0" smtClean="0"/>
              <a:t>を起動する際、ディスクのブートセクタを読み込むことでユーザのディスクを用いて</a:t>
            </a:r>
            <a:r>
              <a:rPr kumimoji="1" lang="en-US" altLang="ja-JP" dirty="0" smtClean="0"/>
              <a:t>VM</a:t>
            </a:r>
            <a:r>
              <a:rPr kumimoji="1" lang="ja-JP" altLang="en-US" dirty="0" smtClean="0"/>
              <a:t>が正しく起動されているかどうかのチェックを行います。</a:t>
            </a:r>
            <a:endParaRPr kumimoji="1" lang="en-US" altLang="ja-JP" dirty="0" smtClean="0"/>
          </a:p>
          <a:p>
            <a:r>
              <a:rPr kumimoji="1" lang="en-US" altLang="ja-JP" dirty="0" smtClean="0"/>
              <a:t>※</a:t>
            </a:r>
            <a:r>
              <a:rPr kumimoji="1" lang="ja-JP" altLang="en-US" dirty="0" smtClean="0"/>
              <a:t>ブートセクタは</a:t>
            </a:r>
            <a:r>
              <a:rPr kumimoji="1" lang="en-US" altLang="ja-JP" dirty="0" smtClean="0"/>
              <a:t>VM</a:t>
            </a:r>
            <a:r>
              <a:rPr kumimoji="1" lang="ja-JP" altLang="en-US" dirty="0" smtClean="0"/>
              <a:t>の起動時の最初に読み込まれるディスクの先頭部分です。</a:t>
            </a:r>
            <a:r>
              <a:rPr kumimoji="1" lang="en-US" altLang="ja-JP" dirty="0" smtClean="0"/>
              <a:t>(Enter)</a:t>
            </a:r>
            <a:r>
              <a:rPr kumimoji="1" lang="ja-JP" altLang="en-US" dirty="0" smtClean="0"/>
              <a:t>そしてこの中には必ず固有のマジックナンバが格納されています（</a:t>
            </a:r>
            <a:r>
              <a:rPr kumimoji="1" lang="en-US" altLang="ja-JP" dirty="0" smtClean="0"/>
              <a:t>Enter2</a:t>
            </a:r>
            <a:r>
              <a:rPr kumimoji="1" lang="ja-JP" altLang="en-US" dirty="0" smtClean="0"/>
              <a:t>回）。</a:t>
            </a:r>
            <a:endParaRPr kumimoji="1" lang="en-US" altLang="ja-JP" dirty="0" smtClean="0"/>
          </a:p>
          <a:p>
            <a:r>
              <a:rPr kumimoji="1" lang="en-US" altLang="ja-JP" dirty="0" smtClean="0"/>
              <a:t>※</a:t>
            </a:r>
            <a:r>
              <a:rPr kumimoji="1" lang="ja-JP" altLang="en-US" dirty="0" smtClean="0"/>
              <a:t>このブートセクタを復号し、中身のマジックナンバが確認出来れば、暗号化ディスクに対応する暗号鍵がハイパーバイザに登録されていることになるため、暗号鍵に対応するディスクを使って</a:t>
            </a:r>
            <a:r>
              <a:rPr kumimoji="1" lang="en-US" altLang="ja-JP" dirty="0" smtClean="0"/>
              <a:t>VM</a:t>
            </a:r>
            <a:r>
              <a:rPr kumimoji="1" lang="ja-JP" altLang="en-US" dirty="0" smtClean="0"/>
              <a:t>が起動されていることが保証できます。</a:t>
            </a:r>
            <a:endParaRPr kumimoji="1" lang="en-US" altLang="ja-JP" dirty="0" smtClean="0"/>
          </a:p>
          <a:p>
            <a:r>
              <a:rPr kumimoji="1" lang="ja-JP" altLang="en-US" dirty="0" smtClean="0"/>
              <a:t>補足：もしここで、違う鍵が登録されていた場合には正しくマジックナンバが復号されないため、ディスクに対応していない不正な鍵が登録されていることが確認できます。</a:t>
            </a:r>
            <a:endParaRPr kumimoji="1" lang="en-US" altLang="ja-JP" dirty="0" smtClean="0"/>
          </a:p>
          <a:p>
            <a:endParaRPr kumimoji="1" lang="en-US" altLang="ja-JP" dirty="0" smtClean="0"/>
          </a:p>
          <a:p>
            <a:endParaRPr kumimoji="1" lang="en-US" altLang="ja-JP" dirty="0" smtClean="0"/>
          </a:p>
          <a:p>
            <a:r>
              <a:rPr kumimoji="1" lang="en-US" altLang="ja-JP" dirty="0" smtClean="0"/>
              <a:t>VM</a:t>
            </a:r>
            <a:r>
              <a:rPr kumimoji="1" lang="ja-JP" altLang="en-US" dirty="0" smtClean="0"/>
              <a:t>識別子を暗号化するための暗号鍵はディスク暗号鍵とは別で用意し、かつ毎回変えた方がよい。（リプレイ攻撃を防ぐため）</a:t>
            </a:r>
            <a:endParaRPr kumimoji="1" lang="en-US" altLang="ja-JP" dirty="0" smtClean="0"/>
          </a:p>
          <a:p>
            <a:endParaRPr kumimoji="1" lang="en-US" altLang="ja-JP" dirty="0" smtClean="0"/>
          </a:p>
          <a:p>
            <a:endParaRPr kumimoji="1" lang="en-US" altLang="ja-JP" dirty="0" smtClean="0"/>
          </a:p>
          <a:p>
            <a:r>
              <a:rPr kumimoji="1" lang="ja-JP" altLang="en-US" dirty="0" smtClean="0"/>
              <a:t>ブートセクタ</a:t>
            </a:r>
            <a:r>
              <a:rPr kumimoji="1" lang="en-US" altLang="ja-JP" dirty="0" smtClean="0"/>
              <a:t>(MBR)</a:t>
            </a:r>
            <a:r>
              <a:rPr kumimoji="1" lang="ja-JP" altLang="en-US" dirty="0" smtClean="0"/>
              <a:t>：ディスクの先頭から</a:t>
            </a:r>
            <a:r>
              <a:rPr kumimoji="1" lang="en-US" altLang="ja-JP" dirty="0" smtClean="0"/>
              <a:t>512byte</a:t>
            </a:r>
            <a:r>
              <a:rPr kumimoji="1" lang="ja-JP" altLang="en-US" dirty="0" smtClean="0"/>
              <a:t>の部分。ただしく起動できていれば</a:t>
            </a:r>
            <a:r>
              <a:rPr kumimoji="1" lang="en-US" altLang="ja-JP" dirty="0" smtClean="0"/>
              <a:t>MBR</a:t>
            </a:r>
            <a:r>
              <a:rPr kumimoji="1" lang="ja-JP" altLang="en-US" dirty="0" smtClean="0"/>
              <a:t>の最後にマジックナンバー</a:t>
            </a:r>
            <a:r>
              <a:rPr kumimoji="1" lang="en-US" altLang="ja-JP" dirty="0" smtClean="0"/>
              <a:t>(0xAA55)</a:t>
            </a:r>
            <a:r>
              <a:rPr kumimoji="1" lang="ja-JP" altLang="en-US" dirty="0" smtClean="0"/>
              <a:t>が入っているはず。</a:t>
            </a:r>
            <a:endParaRPr kumimoji="1" lang="en-US" altLang="ja-JP" dirty="0" smtClean="0"/>
          </a:p>
          <a:p>
            <a:r>
              <a:rPr kumimoji="1" lang="ja-JP" altLang="en-US" dirty="0" smtClean="0"/>
              <a:t>ユーザが</a:t>
            </a:r>
            <a:r>
              <a:rPr kumimoji="1" lang="en-US" altLang="ja-JP" dirty="0" smtClean="0"/>
              <a:t>VM</a:t>
            </a:r>
            <a:r>
              <a:rPr kumimoji="1" lang="ja-JP" altLang="en-US" dirty="0" smtClean="0"/>
              <a:t>識別子を確認出来れば、自分の</a:t>
            </a:r>
            <a:r>
              <a:rPr kumimoji="1" lang="en-US" altLang="ja-JP" dirty="0" smtClean="0"/>
              <a:t>VM</a:t>
            </a:r>
            <a:r>
              <a:rPr kumimoji="1" lang="ja-JP" altLang="en-US" dirty="0" smtClean="0"/>
              <a:t>が起動したと確認が出来る</a:t>
            </a:r>
            <a:r>
              <a:rPr kumimoji="1" lang="en-US" altLang="ja-JP" dirty="0" smtClean="0"/>
              <a:t>(</a:t>
            </a:r>
            <a:r>
              <a:rPr kumimoji="1" lang="ja-JP" altLang="en-US" dirty="0" smtClean="0"/>
              <a:t>自分の持つ共通鍵で復号出来ているため</a:t>
            </a:r>
            <a:r>
              <a:rPr kumimoji="1" lang="en-US" altLang="ja-JP" dirty="0" smtClean="0"/>
              <a:t>)</a:t>
            </a:r>
          </a:p>
          <a:p>
            <a:r>
              <a:rPr kumimoji="1" lang="en-US" altLang="ja-JP" dirty="0" smtClean="0"/>
              <a:t>----- 会議メモ (16/02/18 15:34) -----</a:t>
            </a:r>
          </a:p>
          <a:p>
            <a:r>
              <a:rPr kumimoji="1" lang="en-US" altLang="ja-JP" dirty="0" smtClean="0"/>
              <a:t>ブートセクタの図</a:t>
            </a:r>
          </a:p>
          <a:p>
            <a:r>
              <a:rPr kumimoji="1" lang="en-US" altLang="ja-JP" dirty="0" smtClean="0"/>
              <a:t>マジックナンバだとわかるように</a:t>
            </a:r>
          </a:p>
          <a:p>
            <a:r>
              <a:rPr kumimoji="1" lang="ja-JP" altLang="en-US" dirty="0" smtClean="0"/>
              <a:t>復号されるものはブートセクタとし、中からマジックナンバが出てくる感じで</a:t>
            </a:r>
            <a:endParaRPr kumimoji="1" lang="en-US" altLang="ja-JP" dirty="0" smtClean="0"/>
          </a:p>
          <a:p>
            <a:r>
              <a:rPr kumimoji="1" lang="ja-JP" altLang="en-US" dirty="0" smtClean="0"/>
              <a:t>復号の文字</a:t>
            </a:r>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8</a:t>
            </a:fld>
            <a:endParaRPr kumimoji="1" lang="ja-JP" altLang="en-US"/>
          </a:p>
        </p:txBody>
      </p:sp>
    </p:spTree>
    <p:extLst>
      <p:ext uri="{BB962C8B-B14F-4D97-AF65-F5344CB8AC3E}">
        <p14:creationId xmlns:p14="http://schemas.microsoft.com/office/powerpoint/2010/main" val="2598400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マジックナンバの確認が終われば、暗号化ディスクと暗号鍵がユーザによって用意されたものであるかどうかの確認を行います。（</a:t>
            </a:r>
            <a:r>
              <a:rPr kumimoji="1" lang="en-US" altLang="ja-JP" dirty="0" smtClean="0"/>
              <a:t>Enter2</a:t>
            </a:r>
            <a:r>
              <a:rPr kumimoji="1" lang="ja-JP" altLang="en-US" dirty="0" smtClean="0"/>
              <a:t>回）</a:t>
            </a:r>
            <a:endParaRPr kumimoji="1" lang="en-US" altLang="ja-JP" dirty="0" smtClean="0"/>
          </a:p>
          <a:p>
            <a:r>
              <a:rPr kumimoji="1" lang="en-US" altLang="ja-JP" dirty="0" smtClean="0"/>
              <a:t>※</a:t>
            </a:r>
            <a:r>
              <a:rPr kumimoji="1" lang="ja-JP" altLang="en-US" dirty="0" smtClean="0"/>
              <a:t>まず、ハイパーバイザに登録する暗号鍵は、公開鍵暗号を用いてユーザが暗号化し、ハイパーバイザが秘密鍵で復号することで安全に登録します。</a:t>
            </a:r>
            <a:endParaRPr kumimoji="1" lang="en-US" altLang="ja-JP" dirty="0" smtClean="0"/>
          </a:p>
          <a:p>
            <a:r>
              <a:rPr kumimoji="1" lang="en-US" altLang="ja-JP" dirty="0" smtClean="0"/>
              <a:t>※</a:t>
            </a:r>
            <a:r>
              <a:rPr kumimoji="1" lang="ja-JP" altLang="en-US" dirty="0" smtClean="0"/>
              <a:t>この際、公開鍵によって暗号化されているため、クラウド管理者が盗むことはできません。（</a:t>
            </a:r>
            <a:r>
              <a:rPr kumimoji="1" lang="en-US" altLang="ja-JP" dirty="0" smtClean="0"/>
              <a:t>Enter</a:t>
            </a:r>
            <a:r>
              <a:rPr kumimoji="1" lang="ja-JP" altLang="en-US" dirty="0" smtClean="0"/>
              <a:t>）</a:t>
            </a:r>
            <a:endParaRPr kumimoji="1" lang="en-US" altLang="ja-JP" dirty="0" smtClean="0"/>
          </a:p>
          <a:p>
            <a:r>
              <a:rPr kumimoji="1" lang="en-US" altLang="ja-JP" dirty="0" smtClean="0"/>
              <a:t>※</a:t>
            </a:r>
            <a:r>
              <a:rPr kumimoji="1" lang="ja-JP" altLang="en-US" dirty="0" smtClean="0"/>
              <a:t>（</a:t>
            </a:r>
            <a:r>
              <a:rPr kumimoji="1" lang="en-US" altLang="ja-JP" dirty="0" smtClean="0"/>
              <a:t>Enter2</a:t>
            </a:r>
            <a:r>
              <a:rPr kumimoji="1" lang="ja-JP" altLang="en-US" dirty="0" smtClean="0"/>
              <a:t>回）そして、登録された暗号鍵が正しいかどうかチェックする方法として、ハイパーバイザが任意の文字列を登録された暗号鍵で暗号化し、これをユーザに送り、ユーザが自身の暗号鍵で復号することによって確認を行います。</a:t>
            </a:r>
            <a:endParaRPr kumimoji="1" lang="en-US" altLang="ja-JP" dirty="0" smtClean="0"/>
          </a:p>
          <a:p>
            <a:r>
              <a:rPr kumimoji="1" lang="en-US" altLang="ja-JP" dirty="0" smtClean="0"/>
              <a:t>※</a:t>
            </a:r>
            <a:r>
              <a:rPr kumimoji="1" lang="ja-JP" altLang="en-US" dirty="0" smtClean="0"/>
              <a:t>このとき、正しく復号できればハイパーバイザに登録されている鍵とユーザが保持している鍵が同一のものであると判断できます。</a:t>
            </a:r>
            <a:endParaRPr kumimoji="1" lang="en-US" altLang="ja-JP" dirty="0" smtClean="0"/>
          </a:p>
          <a:p>
            <a:endParaRPr kumimoji="1" lang="en-US" altLang="ja-JP" dirty="0" smtClean="0"/>
          </a:p>
          <a:p>
            <a:r>
              <a:rPr kumimoji="1" lang="ja-JP" altLang="en-US" dirty="0" smtClean="0"/>
              <a:t>ユーザが登録しようとした暗号鍵が登録されているかだけ</a:t>
            </a:r>
            <a:endParaRPr kumimoji="1" lang="en-US" altLang="ja-JP" dirty="0" smtClean="0"/>
          </a:p>
          <a:p>
            <a:r>
              <a:rPr kumimoji="1" lang="ja-JP" altLang="en-US" dirty="0" smtClean="0"/>
              <a:t>攻撃の部分は省く</a:t>
            </a:r>
            <a:endParaRPr kumimoji="1" lang="en-US" altLang="ja-JP" dirty="0" smtClean="0"/>
          </a:p>
          <a:p>
            <a:r>
              <a:rPr kumimoji="1" lang="ja-JP" altLang="en-US" dirty="0" smtClean="0"/>
              <a:t>公開鍵での鍵の登録もアニメーションを入れる</a:t>
            </a:r>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9</a:t>
            </a:fld>
            <a:endParaRPr kumimoji="1" lang="ja-JP" altLang="en-US"/>
          </a:p>
        </p:txBody>
      </p:sp>
    </p:spTree>
    <p:extLst>
      <p:ext uri="{BB962C8B-B14F-4D97-AF65-F5344CB8AC3E}">
        <p14:creationId xmlns:p14="http://schemas.microsoft.com/office/powerpoint/2010/main" val="1579218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EB49CCB-49F4-4F83-A658-073B7970578B}" type="datetime1">
              <a:rPr kumimoji="1" lang="ja-JP" altLang="en-US" smtClean="0"/>
              <a:t>16/02/29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9B5A913-F8A3-4FD0-B9B3-349AC144871F}" type="datetime1">
              <a:rPr kumimoji="1" lang="ja-JP" altLang="en-US" smtClean="0"/>
              <a:t>16/02/29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AA1D430-8A95-440E-A566-0638BD15E443}" type="datetime1">
              <a:rPr kumimoji="1" lang="ja-JP" altLang="en-US" smtClean="0"/>
              <a:t>16/02/29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816B228-2C8C-4FAF-BD2D-FB32F2D85BC5}" type="datetime1">
              <a:rPr kumimoji="1" lang="ja-JP" altLang="en-US" smtClean="0"/>
              <a:t>16/02/29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DCBA9B4-032E-41FA-B47F-8894857FD6DC}" type="datetime1">
              <a:rPr kumimoji="1" lang="ja-JP" altLang="en-US" smtClean="0"/>
              <a:t>16/02/29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519832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lvl1pPr>
              <a:defRPr sz="2800"/>
            </a:lvl1pPr>
            <a:lvl2pPr>
              <a:defRPr sz="2400"/>
            </a:lvl2pPr>
            <a:lvl3pPr>
              <a:defRPr sz="2200" baseline="0"/>
            </a:lvl3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037D859-7C15-4F55-AE5D-63B172777695}" type="datetime1">
              <a:rPr kumimoji="1" lang="ja-JP" altLang="en-US" smtClean="0"/>
              <a:t>16/02/29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1898709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76888D5-D8C2-4014-8CE7-E7568E9A1003}" type="datetime1">
              <a:rPr kumimoji="1" lang="ja-JP" altLang="en-US" smtClean="0"/>
              <a:t>16/02/29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1363901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D1C353D-295F-4089-AFAB-D45B5DE557B1}" type="datetime1">
              <a:rPr kumimoji="1" lang="ja-JP" altLang="en-US" smtClean="0"/>
              <a:t>16/02/29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3986861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6C91A6C-4BE9-4C96-B1EC-0DC158DC2579}" type="datetime1">
              <a:rPr kumimoji="1" lang="ja-JP" altLang="en-US" smtClean="0"/>
              <a:t>16/02/29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2909102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37B49E2-CE64-4FA4-8B64-9F42C443B1E2}" type="datetime1">
              <a:rPr kumimoji="1" lang="ja-JP" altLang="en-US" smtClean="0"/>
              <a:t>16/02/29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2656154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20BCC6F-D85F-4F39-8495-00EC36300B14}" type="datetime1">
              <a:rPr kumimoji="1" lang="ja-JP" altLang="en-US" smtClean="0"/>
              <a:t>16/02/29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3999258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54689FE-6E45-4BEF-BD30-259DD18C1642}" type="datetime1">
              <a:rPr kumimoji="1" lang="ja-JP" altLang="en-US" smtClean="0"/>
              <a:t>16/02/29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E601EA-546D-40B5-BA67-E2AB66793F1A}" type="datetime1">
              <a:rPr kumimoji="1" lang="ja-JP" altLang="en-US" smtClean="0"/>
              <a:t>16/02/29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14648838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3732AFF-AD40-43F8-893E-2B627D7E5675}" type="datetime1">
              <a:rPr kumimoji="1" lang="ja-JP" altLang="en-US" smtClean="0"/>
              <a:t>16/02/29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8040469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05B436-AE94-450D-9D43-AC8854F40EBC}" type="datetime1">
              <a:rPr kumimoji="1" lang="ja-JP" altLang="en-US" smtClean="0"/>
              <a:t>16/02/29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37519484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097B4F-4833-48FD-8021-47ED9055A026}" type="datetime1">
              <a:rPr kumimoji="1" lang="ja-JP" altLang="en-US" smtClean="0"/>
              <a:t>16/02/29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2515487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normAutofit/>
          </a:bodyPr>
          <a:lstStyle>
            <a:lvl1pPr>
              <a:defRPr sz="2000"/>
            </a:lvl1pPr>
            <a:lvl2pPr>
              <a:defRPr sz="1800"/>
            </a:lvl2pPr>
            <a:lvl3pPr>
              <a:defRPr sz="1600"/>
            </a:lvl3pPr>
            <a:lvl4pPr>
              <a:defRPr sz="1400"/>
            </a:lvl4pPr>
            <a:lvl5pPr>
              <a:defRPr sz="1400"/>
            </a:lvl5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F15F753-96EA-4E66-BF2D-BB490AE60DB8}" type="datetime1">
              <a:rPr kumimoji="1" lang="ja-JP" altLang="en-US" smtClean="0"/>
              <a:t>16/02/29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82557883"/>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DF11CE5-D3C8-482C-9886-CD5FC1EDC84E}" type="datetime1">
              <a:rPr kumimoji="1" lang="ja-JP" altLang="en-US" smtClean="0"/>
              <a:t>16/02/29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D1315AF-7FD2-4B5E-A976-FCCCBB0A55DE}" type="datetime1">
              <a:rPr kumimoji="1" lang="ja-JP" altLang="en-US" smtClean="0"/>
              <a:t>16/02/29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23EFA5B-10F5-4716-8FCC-8AE108C190F7}" type="datetime1">
              <a:rPr kumimoji="1" lang="ja-JP" altLang="en-US" smtClean="0"/>
              <a:t>16/02/29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1EB03CD-990A-4DC6-B763-D4431929173D}" type="datetime1">
              <a:rPr kumimoji="1" lang="ja-JP" altLang="en-US" smtClean="0"/>
              <a:t>16/02/29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A464068-192E-4203-BD98-7CBDC1423687}" type="datetime1">
              <a:rPr kumimoji="1" lang="ja-JP" altLang="en-US" smtClean="0"/>
              <a:t>16/02/29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B8E6FB5-850E-45CB-AD0C-7E40074DB54C}" type="datetime1">
              <a:rPr kumimoji="1" lang="ja-JP" altLang="en-US" smtClean="0"/>
              <a:t>16/02/29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A81285-5600-4424-8A9D-97A6073914E5}" type="datetime1">
              <a:rPr kumimoji="1" lang="ja-JP" altLang="en-US" smtClean="0"/>
              <a:t>16/02/29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xmlns:p14="http://schemas.microsoft.com/office/powerpoint/2010/mai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4529C-A0EE-46C5-B11F-A796B5ADC00E}" type="datetime1">
              <a:rPr kumimoji="1" lang="ja-JP" altLang="en-US" smtClean="0"/>
              <a:t>16/02/29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24142494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2132856"/>
            <a:ext cx="7988424" cy="1470025"/>
          </a:xfrm>
        </p:spPr>
        <p:txBody>
          <a:bodyPr>
            <a:normAutofit/>
          </a:bodyPr>
          <a:lstStyle/>
          <a:p>
            <a:r>
              <a:rPr lang="ja-JP" altLang="en-US"/>
              <a:t>クラウドに</a:t>
            </a:r>
            <a:r>
              <a:rPr lang="ja-JP" altLang="en-US" smtClean="0"/>
              <a:t>おける</a:t>
            </a:r>
            <a:r>
              <a:rPr lang="en-US" altLang="ja-JP" smtClean="0"/>
              <a:t>VM</a:t>
            </a:r>
            <a:r>
              <a:rPr lang="ja-JP" altLang="en-US" smtClean="0"/>
              <a:t>リダイレクト攻撃を防ぐ安全なリモート管理</a:t>
            </a:r>
            <a:endParaRPr kumimoji="1" lang="ja-JP" altLang="en-US"/>
          </a:p>
        </p:txBody>
      </p:sp>
      <p:sp>
        <p:nvSpPr>
          <p:cNvPr id="3" name="サブタイトル 2"/>
          <p:cNvSpPr>
            <a:spLocks noGrp="1"/>
          </p:cNvSpPr>
          <p:nvPr>
            <p:ph type="subTitle" idx="1"/>
          </p:nvPr>
        </p:nvSpPr>
        <p:spPr/>
        <p:txBody>
          <a:bodyPr>
            <a:normAutofit fontScale="85000" lnSpcReduction="20000"/>
          </a:bodyPr>
          <a:lstStyle/>
          <a:p>
            <a:r>
              <a:rPr lang="ja-JP" altLang="en-US" smtClean="0"/>
              <a:t>九州工業大学　情報工学部</a:t>
            </a:r>
            <a:endParaRPr lang="en-US" altLang="ja-JP" smtClean="0"/>
          </a:p>
          <a:p>
            <a:r>
              <a:rPr lang="ja-JP" altLang="en-US"/>
              <a:t>機械</a:t>
            </a:r>
            <a:r>
              <a:rPr lang="ja-JP" altLang="en-US" smtClean="0"/>
              <a:t>情報工学科</a:t>
            </a:r>
            <a:endParaRPr lang="en-US" altLang="ja-JP"/>
          </a:p>
          <a:p>
            <a:r>
              <a:rPr lang="ja-JP" altLang="en-US" smtClean="0"/>
              <a:t>光来研究室</a:t>
            </a:r>
            <a:endParaRPr lang="en-US" altLang="ja-JP" smtClean="0"/>
          </a:p>
          <a:p>
            <a:r>
              <a:rPr lang="en-US" altLang="ja-JP" smtClean="0"/>
              <a:t>12237012</a:t>
            </a:r>
            <a:r>
              <a:rPr lang="ja-JP" altLang="en-US"/>
              <a:t>　</a:t>
            </a:r>
            <a:r>
              <a:rPr kumimoji="1" lang="ja-JP" altLang="en-US" smtClean="0"/>
              <a:t>猪口恵介</a:t>
            </a:r>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z="1600" smtClean="0"/>
              <a:t>1</a:t>
            </a:fld>
            <a:endParaRPr kumimoji="1" lang="ja-JP" altLang="en-US" sz="1600"/>
          </a:p>
        </p:txBody>
      </p:sp>
    </p:spTree>
    <p:extLst>
      <p:ext uri="{BB962C8B-B14F-4D97-AF65-F5344CB8AC3E}">
        <p14:creationId xmlns:p14="http://schemas.microsoft.com/office/powerpoint/2010/main" val="306930488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VM</a:t>
            </a:r>
            <a:r>
              <a:rPr kumimoji="1" lang="ja-JP" altLang="en-US" smtClean="0"/>
              <a:t>識別子を用いたリモート管理</a:t>
            </a:r>
            <a:endParaRPr kumimoji="1" lang="ja-JP" altLang="en-US"/>
          </a:p>
        </p:txBody>
      </p:sp>
      <p:sp>
        <p:nvSpPr>
          <p:cNvPr id="3" name="コンテンツ プレースホルダー 2"/>
          <p:cNvSpPr>
            <a:spLocks noGrp="1"/>
          </p:cNvSpPr>
          <p:nvPr>
            <p:ph idx="1"/>
          </p:nvPr>
        </p:nvSpPr>
        <p:spPr/>
        <p:txBody>
          <a:bodyPr/>
          <a:lstStyle/>
          <a:p>
            <a:r>
              <a:rPr lang="en-US" altLang="ja-JP" dirty="0" smtClean="0"/>
              <a:t>VM</a:t>
            </a:r>
            <a:r>
              <a:rPr lang="ja-JP" altLang="en-US" dirty="0" smtClean="0"/>
              <a:t>操作コマンドと一緒</a:t>
            </a:r>
            <a:r>
              <a:rPr kumimoji="1" lang="ja-JP" altLang="en-US" dirty="0" smtClean="0"/>
              <a:t>に暗号化した</a:t>
            </a:r>
            <a:r>
              <a:rPr kumimoji="1" lang="en-US" altLang="ja-JP" dirty="0" smtClean="0"/>
              <a:t>VM</a:t>
            </a:r>
            <a:r>
              <a:rPr kumimoji="1" lang="ja-JP" altLang="en-US" dirty="0" smtClean="0"/>
              <a:t>識別子ハイパーバイザに送信</a:t>
            </a:r>
            <a:endParaRPr kumimoji="1" lang="en-US" altLang="ja-JP" dirty="0" smtClean="0"/>
          </a:p>
          <a:p>
            <a:pPr lvl="1"/>
            <a:r>
              <a:rPr lang="en-US" altLang="ja-JP" dirty="0" smtClean="0"/>
              <a:t>VM</a:t>
            </a:r>
            <a:r>
              <a:rPr lang="ja-JP" altLang="en-US" dirty="0" smtClean="0"/>
              <a:t>識別子：</a:t>
            </a:r>
            <a:r>
              <a:rPr lang="en-US" altLang="ja-JP" dirty="0" smtClean="0"/>
              <a:t>VM</a:t>
            </a:r>
            <a:r>
              <a:rPr lang="ja-JP" altLang="en-US" dirty="0" smtClean="0"/>
              <a:t>が正しく起動された時にユーザに送信</a:t>
            </a:r>
            <a:endParaRPr lang="en-US" altLang="ja-JP" dirty="0" smtClean="0"/>
          </a:p>
          <a:p>
            <a:pPr lvl="1"/>
            <a:r>
              <a:rPr lang="ja-JP" altLang="en-US" dirty="0" smtClean="0"/>
              <a:t>操作対象</a:t>
            </a:r>
            <a:r>
              <a:rPr lang="en-US" altLang="ja-JP" dirty="0" smtClean="0"/>
              <a:t>VM</a:t>
            </a:r>
            <a:r>
              <a:rPr lang="ja-JP" altLang="en-US" dirty="0" smtClean="0"/>
              <a:t>と一致すれば操作を許可</a:t>
            </a:r>
            <a:endParaRPr lang="en-US" altLang="ja-JP" dirty="0" smtClean="0"/>
          </a:p>
          <a:p>
            <a:pPr lvl="1"/>
            <a:r>
              <a:rPr lang="ja-JP" altLang="en-US" dirty="0" smtClean="0"/>
              <a:t>不正に再利用できないように毎回異なる暗号化</a:t>
            </a:r>
            <a:endParaRPr kumimoji="1" lang="ja-JP" altLang="en-US" dirty="0"/>
          </a:p>
        </p:txBody>
      </p:sp>
      <p:sp>
        <p:nvSpPr>
          <p:cNvPr id="4" name="正方形/長方形 3"/>
          <p:cNvSpPr/>
          <p:nvPr/>
        </p:nvSpPr>
        <p:spPr>
          <a:xfrm>
            <a:off x="3824826" y="5589238"/>
            <a:ext cx="4164393" cy="11395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315827" y="6359433"/>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6" name="正方形/長方形 5"/>
          <p:cNvSpPr/>
          <p:nvPr/>
        </p:nvSpPr>
        <p:spPr>
          <a:xfrm>
            <a:off x="3824827" y="4261734"/>
            <a:ext cx="1944216" cy="1116173"/>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076474" y="4261736"/>
            <a:ext cx="1944216" cy="111617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068210" y="4325518"/>
            <a:ext cx="974947" cy="369332"/>
          </a:xfrm>
          <a:prstGeom prst="rect">
            <a:avLst/>
          </a:prstGeom>
          <a:noFill/>
        </p:spPr>
        <p:txBody>
          <a:bodyPr wrap="none" rtlCol="0">
            <a:spAutoFit/>
          </a:bodyPr>
          <a:lstStyle/>
          <a:p>
            <a:r>
              <a:rPr kumimoji="1" lang="ja-JP" altLang="en-US" smtClean="0"/>
              <a:t>管理</a:t>
            </a:r>
            <a:r>
              <a:rPr kumimoji="1" lang="en-US" altLang="ja-JP" smtClean="0"/>
              <a:t>VM</a:t>
            </a:r>
            <a:endParaRPr kumimoji="1" lang="ja-JP" altLang="en-US"/>
          </a:p>
        </p:txBody>
      </p:sp>
      <p:sp>
        <p:nvSpPr>
          <p:cNvPr id="9" name="テキスト ボックス 8"/>
          <p:cNvSpPr txBox="1"/>
          <p:nvPr/>
        </p:nvSpPr>
        <p:spPr>
          <a:xfrm>
            <a:off x="6455310" y="4325518"/>
            <a:ext cx="1186543" cy="369332"/>
          </a:xfrm>
          <a:prstGeom prst="rect">
            <a:avLst/>
          </a:prstGeom>
          <a:noFill/>
        </p:spPr>
        <p:txBody>
          <a:bodyPr wrap="none" rtlCol="0">
            <a:spAutoFit/>
          </a:bodyPr>
          <a:lstStyle/>
          <a:p>
            <a:r>
              <a:rPr lang="ja-JP" altLang="en-US"/>
              <a:t>ユーザ</a:t>
            </a:r>
            <a:r>
              <a:rPr kumimoji="1" lang="en-US" altLang="ja-JP" smtClean="0"/>
              <a:t>VM</a:t>
            </a:r>
            <a:endParaRPr kumimoji="1" lang="ja-JP" altLang="en-US"/>
          </a:p>
        </p:txBody>
      </p:sp>
      <p:sp>
        <p:nvSpPr>
          <p:cNvPr id="11" name="正方形/長方形 10"/>
          <p:cNvSpPr/>
          <p:nvPr/>
        </p:nvSpPr>
        <p:spPr>
          <a:xfrm>
            <a:off x="395536" y="4261736"/>
            <a:ext cx="1944216" cy="169171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938680" y="4261736"/>
            <a:ext cx="857927" cy="369332"/>
          </a:xfrm>
          <a:prstGeom prst="rect">
            <a:avLst/>
          </a:prstGeom>
          <a:noFill/>
        </p:spPr>
        <p:txBody>
          <a:bodyPr wrap="none" rtlCol="0">
            <a:spAutoFit/>
          </a:bodyPr>
          <a:lstStyle/>
          <a:p>
            <a:r>
              <a:rPr lang="ja-JP" altLang="en-US"/>
              <a:t>ユーザ</a:t>
            </a:r>
            <a:endParaRPr kumimoji="1" lang="ja-JP" altLang="en-US"/>
          </a:p>
        </p:txBody>
      </p:sp>
      <p:sp>
        <p:nvSpPr>
          <p:cNvPr id="18" name="正方形/長方形 17"/>
          <p:cNvSpPr/>
          <p:nvPr/>
        </p:nvSpPr>
        <p:spPr>
          <a:xfrm>
            <a:off x="768779" y="4750015"/>
            <a:ext cx="1197729" cy="3786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smtClean="0">
                <a:solidFill>
                  <a:schemeClr val="bg1"/>
                </a:solidFill>
              </a:rPr>
              <a:t>VM</a:t>
            </a:r>
            <a:r>
              <a:rPr lang="ja-JP" altLang="en-US" smtClean="0">
                <a:solidFill>
                  <a:schemeClr val="bg1"/>
                </a:solidFill>
              </a:rPr>
              <a:t>識別子</a:t>
            </a:r>
            <a:endParaRPr kumimoji="1" lang="ja-JP" altLang="en-US">
              <a:solidFill>
                <a:schemeClr val="bg1"/>
              </a:solidFill>
            </a:endParaRPr>
          </a:p>
        </p:txBody>
      </p:sp>
      <p:sp>
        <p:nvSpPr>
          <p:cNvPr id="21" name="正方形/長方形 20"/>
          <p:cNvSpPr/>
          <p:nvPr/>
        </p:nvSpPr>
        <p:spPr>
          <a:xfrm>
            <a:off x="6455310" y="5953445"/>
            <a:ext cx="1285042" cy="37862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smtClean="0">
                <a:solidFill>
                  <a:schemeClr val="tx1"/>
                </a:solidFill>
              </a:rPr>
              <a:t>VM</a:t>
            </a:r>
            <a:r>
              <a:rPr lang="ja-JP" altLang="en-US" smtClean="0">
                <a:solidFill>
                  <a:schemeClr val="tx1"/>
                </a:solidFill>
              </a:rPr>
              <a:t>識別子</a:t>
            </a:r>
            <a:endParaRPr kumimoji="1" lang="ja-JP" altLang="en-US">
              <a:solidFill>
                <a:schemeClr val="tx1"/>
              </a:solidFill>
            </a:endParaRPr>
          </a:p>
        </p:txBody>
      </p:sp>
      <p:sp>
        <p:nvSpPr>
          <p:cNvPr id="22" name="上下矢印 21"/>
          <p:cNvSpPr/>
          <p:nvPr/>
        </p:nvSpPr>
        <p:spPr>
          <a:xfrm>
            <a:off x="7048582" y="5377910"/>
            <a:ext cx="259722" cy="57553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p:nvPr/>
        </p:nvCxnSpPr>
        <p:spPr>
          <a:xfrm>
            <a:off x="5220072" y="6142757"/>
            <a:ext cx="1246427"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5"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9459" y="5217300"/>
            <a:ext cx="596367" cy="59636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7952" y="5542542"/>
            <a:ext cx="596367" cy="596368"/>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p:cNvSpPr txBox="1"/>
          <p:nvPr/>
        </p:nvSpPr>
        <p:spPr>
          <a:xfrm>
            <a:off x="2371981" y="4523340"/>
            <a:ext cx="1401346" cy="369332"/>
          </a:xfrm>
          <a:prstGeom prst="rect">
            <a:avLst/>
          </a:prstGeom>
          <a:noFill/>
        </p:spPr>
        <p:txBody>
          <a:bodyPr wrap="none" rtlCol="0">
            <a:spAutoFit/>
          </a:bodyPr>
          <a:lstStyle/>
          <a:p>
            <a:r>
              <a:rPr kumimoji="1" lang="ja-JP" altLang="en-US" smtClean="0"/>
              <a:t>操作コマンド</a:t>
            </a:r>
            <a:endParaRPr kumimoji="1" lang="ja-JP" altLang="en-US"/>
          </a:p>
        </p:txBody>
      </p:sp>
      <p:sp>
        <p:nvSpPr>
          <p:cNvPr id="10" name="テキスト ボックス 9"/>
          <p:cNvSpPr txBox="1"/>
          <p:nvPr/>
        </p:nvSpPr>
        <p:spPr>
          <a:xfrm>
            <a:off x="5436096" y="6165304"/>
            <a:ext cx="646331" cy="369332"/>
          </a:xfrm>
          <a:prstGeom prst="rect">
            <a:avLst/>
          </a:prstGeom>
          <a:noFill/>
        </p:spPr>
        <p:txBody>
          <a:bodyPr wrap="none" rtlCol="0">
            <a:spAutoFit/>
          </a:bodyPr>
          <a:lstStyle/>
          <a:p>
            <a:r>
              <a:rPr kumimoji="1" lang="ja-JP" altLang="en-US" dirty="0" smtClean="0"/>
              <a:t>復号</a:t>
            </a:r>
            <a:endParaRPr kumimoji="1" lang="ja-JP" altLang="en-US" dirty="0"/>
          </a:p>
        </p:txBody>
      </p:sp>
      <p:sp>
        <p:nvSpPr>
          <p:cNvPr id="12" name="スライド番号プレースホルダー 11"/>
          <p:cNvSpPr>
            <a:spLocks noGrp="1"/>
          </p:cNvSpPr>
          <p:nvPr>
            <p:ph type="sldNum" sz="quarter" idx="12"/>
          </p:nvPr>
        </p:nvSpPr>
        <p:spPr/>
        <p:txBody>
          <a:bodyPr/>
          <a:lstStyle/>
          <a:p>
            <a:fld id="{FD7DA45D-C8A9-46D9-BE9C-86E60B4686A4}" type="slidenum">
              <a:rPr kumimoji="1" lang="ja-JP" altLang="en-US" sz="1600" smtClean="0"/>
              <a:t>10</a:t>
            </a:fld>
            <a:endParaRPr kumimoji="1" lang="ja-JP" altLang="en-US" sz="1600"/>
          </a:p>
        </p:txBody>
      </p:sp>
      <p:cxnSp>
        <p:nvCxnSpPr>
          <p:cNvPr id="23" name="直線矢印コネクタ 22"/>
          <p:cNvCxnSpPr/>
          <p:nvPr/>
        </p:nvCxnSpPr>
        <p:spPr>
          <a:xfrm>
            <a:off x="2330117" y="4892672"/>
            <a:ext cx="1485074"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09786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0" presetClass="path" presetSubtype="0" accel="50000" decel="50000" fill="hold" grpId="0" nodeType="clickEffect">
                                  <p:stCondLst>
                                    <p:cond delay="0"/>
                                  </p:stCondLst>
                                  <p:childTnLst>
                                    <p:animMotion origin="layout" path="M 8.33333E-7 -2.71045E-6 L 0.17465 -2.71045E-6 C 0.2533 -2.71045E-6 0.35052 0.04556 0.35052 0.08349 L 0.35052 0.16813 " pathEditMode="relative" rAng="0" ptsTypes="FfFF">
                                      <p:cBhvr>
                                        <p:cTn id="11" dur="2000" fill="hold"/>
                                        <p:tgtEl>
                                          <p:spTgt spid="18"/>
                                        </p:tgtEl>
                                        <p:attrNameLst>
                                          <p:attrName>ppt_x</p:attrName>
                                          <p:attrName>ppt_y</p:attrName>
                                        </p:attrNameLst>
                                      </p:cBhvr>
                                      <p:rCtr x="17517" y="8395"/>
                                    </p:animMotion>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par>
                                <p:cTn id="17" presetID="10"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21" grpId="0" animBg="1"/>
      <p:bldP spid="22"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実験</a:t>
            </a:r>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smtClean="0"/>
              <a:t>目的</a:t>
            </a:r>
            <a:endParaRPr kumimoji="1" lang="en-US" altLang="ja-JP" smtClean="0"/>
          </a:p>
          <a:p>
            <a:pPr lvl="1"/>
            <a:r>
              <a:rPr lang="en-US" altLang="ja-JP" smtClean="0"/>
              <a:t>UVBond</a:t>
            </a:r>
            <a:r>
              <a:rPr lang="ja-JP" altLang="en-US" smtClean="0"/>
              <a:t>における</a:t>
            </a:r>
            <a:r>
              <a:rPr lang="en-US" altLang="ja-JP" smtClean="0"/>
              <a:t>VM</a:t>
            </a:r>
            <a:r>
              <a:rPr lang="ja-JP" altLang="en-US" smtClean="0"/>
              <a:t>識別子を用いた</a:t>
            </a:r>
            <a:r>
              <a:rPr lang="en-US" altLang="ja-JP" smtClean="0"/>
              <a:t>VM</a:t>
            </a:r>
            <a:r>
              <a:rPr lang="ja-JP" altLang="en-US" smtClean="0"/>
              <a:t>操作の確認</a:t>
            </a:r>
            <a:endParaRPr lang="en-US" altLang="ja-JP"/>
          </a:p>
          <a:p>
            <a:pPr lvl="1"/>
            <a:r>
              <a:rPr lang="en-US" altLang="ja-JP" smtClean="0"/>
              <a:t>UVBond</a:t>
            </a:r>
            <a:r>
              <a:rPr lang="ja-JP" altLang="en-US" smtClean="0"/>
              <a:t>と既存システムでのディスク性能の比較</a:t>
            </a:r>
            <a:endParaRPr lang="en-US" altLang="ja-JP" smtClean="0"/>
          </a:p>
          <a:p>
            <a:pPr lvl="2"/>
            <a:r>
              <a:rPr lang="en-US" altLang="ja-JP" smtClean="0"/>
              <a:t>Bonnie++</a:t>
            </a:r>
            <a:r>
              <a:rPr lang="ja-JP" altLang="en-US" smtClean="0"/>
              <a:t>ベンチマークを使用</a:t>
            </a:r>
            <a:endParaRPr lang="en-US" altLang="ja-JP"/>
          </a:p>
          <a:p>
            <a:r>
              <a:rPr kumimoji="1" lang="ja-JP" altLang="en-US" smtClean="0"/>
              <a:t>実験環境</a:t>
            </a:r>
            <a:endParaRPr kumimoji="1" lang="en-US" altLang="ja-JP" smtClean="0"/>
          </a:p>
          <a:p>
            <a:pPr marL="457200" lvl="1" indent="0">
              <a:buNone/>
            </a:pPr>
            <a:endParaRPr lang="en-US" altLang="ja-JP">
              <a:solidFill>
                <a:prstClr val="black"/>
              </a:solidFill>
            </a:endParaRPr>
          </a:p>
          <a:p>
            <a:pPr lvl="2"/>
            <a:endParaRPr lang="en-US" altLang="ja-JP">
              <a:solidFill>
                <a:prstClr val="black"/>
              </a:solidFill>
            </a:endParaRPr>
          </a:p>
          <a:p>
            <a:pPr lvl="2"/>
            <a:endParaRPr kumimoji="1" lang="en-US" altLang="ja-JP" smtClean="0"/>
          </a:p>
        </p:txBody>
      </p:sp>
      <p:graphicFrame>
        <p:nvGraphicFramePr>
          <p:cNvPr id="4" name="表 3"/>
          <p:cNvGraphicFramePr>
            <a:graphicFrameLocks noGrp="1"/>
          </p:cNvGraphicFramePr>
          <p:nvPr>
            <p:extLst>
              <p:ext uri="{D42A27DB-BD31-4B8C-83A1-F6EECF244321}">
                <p14:modId xmlns:p14="http://schemas.microsoft.com/office/powerpoint/2010/main" val="3291289620"/>
              </p:ext>
            </p:extLst>
          </p:nvPr>
        </p:nvGraphicFramePr>
        <p:xfrm>
          <a:off x="899592" y="3933056"/>
          <a:ext cx="6096000" cy="2291080"/>
        </p:xfrm>
        <a:graphic>
          <a:graphicData uri="http://schemas.openxmlformats.org/drawingml/2006/table">
            <a:tbl>
              <a:tblPr firstRow="1" bandRow="1">
                <a:tableStyleId>{8A107856-5554-42FB-B03E-39F5DBC370BA}</a:tableStyleId>
              </a:tblPr>
              <a:tblGrid>
                <a:gridCol w="3048000"/>
                <a:gridCol w="3048000"/>
              </a:tblGrid>
              <a:tr h="370840">
                <a:tc>
                  <a:txBody>
                    <a:bodyPr/>
                    <a:lstStyle/>
                    <a:p>
                      <a:r>
                        <a:rPr kumimoji="1" lang="en-US" altLang="ja-JP" smtClean="0">
                          <a:solidFill>
                            <a:schemeClr val="bg1"/>
                          </a:solidFill>
                        </a:rPr>
                        <a:t>CPU</a:t>
                      </a:r>
                      <a:endParaRPr kumimoji="1" lang="ja-JP" altLang="en-US">
                        <a:solidFill>
                          <a:schemeClr val="bg1"/>
                        </a:solidFill>
                      </a:endParaRPr>
                    </a:p>
                  </a:txBody>
                  <a:tcPr>
                    <a:solidFill>
                      <a:schemeClr val="accent2">
                        <a:lumMod val="60000"/>
                        <a:lumOff val="4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smtClean="0"/>
                        <a:t>Intel Xeon E3-1290</a:t>
                      </a:r>
                      <a:endParaRPr kumimoji="1" lang="en-US" altLang="ja-JP"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mtClean="0"/>
                        <a:t>ユーザ</a:t>
                      </a:r>
                      <a:r>
                        <a:rPr kumimoji="1" lang="en-US" altLang="ja-JP" smtClean="0"/>
                        <a:t>VM</a:t>
                      </a:r>
                      <a:r>
                        <a:rPr kumimoji="1" lang="ja-JP" altLang="en-US" smtClean="0"/>
                        <a:t>：</a:t>
                      </a:r>
                      <a:r>
                        <a:rPr kumimoji="1" lang="en-US" altLang="ja-JP" smtClean="0"/>
                        <a:t>2CPU</a:t>
                      </a:r>
                      <a:endParaRPr lang="en-US" altLang="ja-JP" smtClean="0"/>
                    </a:p>
                  </a:txBody>
                  <a:tcPr/>
                </a:tc>
              </a:tr>
              <a:tr h="370840">
                <a:tc>
                  <a:txBody>
                    <a:bodyPr/>
                    <a:lstStyle/>
                    <a:p>
                      <a:r>
                        <a:rPr kumimoji="1" lang="ja-JP" altLang="en-US" smtClean="0">
                          <a:solidFill>
                            <a:schemeClr val="bg1"/>
                          </a:solidFill>
                        </a:rPr>
                        <a:t>メモリ</a:t>
                      </a:r>
                      <a:endParaRPr kumimoji="1" lang="ja-JP" altLang="en-US">
                        <a:solidFill>
                          <a:schemeClr val="bg1"/>
                        </a:solidFill>
                      </a:endParaRPr>
                    </a:p>
                  </a:txBody>
                  <a:tcPr>
                    <a:solidFill>
                      <a:schemeClr val="accent2">
                        <a:lumMod val="60000"/>
                        <a:lumOff val="40000"/>
                      </a:schemeClr>
                    </a:solidFill>
                  </a:tcPr>
                </a:tc>
                <a:tc>
                  <a:txBody>
                    <a:bodyPr/>
                    <a:lstStyle/>
                    <a:p>
                      <a:r>
                        <a:rPr kumimoji="1" lang="en-US" altLang="ja-JP" smtClean="0"/>
                        <a:t>8GB</a:t>
                      </a:r>
                    </a:p>
                    <a:p>
                      <a:r>
                        <a:rPr kumimoji="1" lang="ja-JP" altLang="en-US" smtClean="0"/>
                        <a:t>ユーザ</a:t>
                      </a:r>
                      <a:r>
                        <a:rPr kumimoji="1" lang="en-US" altLang="ja-JP" smtClean="0"/>
                        <a:t>VM</a:t>
                      </a:r>
                      <a:r>
                        <a:rPr kumimoji="1" lang="ja-JP" altLang="en-US" smtClean="0"/>
                        <a:t>：</a:t>
                      </a:r>
                      <a:r>
                        <a:rPr kumimoji="1" lang="en-US" altLang="ja-JP" smtClean="0"/>
                        <a:t>1GB</a:t>
                      </a:r>
                      <a:endParaRPr kumimoji="1" lang="ja-JP" altLang="en-US"/>
                    </a:p>
                  </a:txBody>
                  <a:tcPr/>
                </a:tc>
              </a:tr>
              <a:tr h="370840">
                <a:tc>
                  <a:txBody>
                    <a:bodyPr/>
                    <a:lstStyle/>
                    <a:p>
                      <a:r>
                        <a:rPr kumimoji="1" lang="ja-JP" altLang="en-US" smtClean="0">
                          <a:solidFill>
                            <a:schemeClr val="bg1"/>
                          </a:solidFill>
                        </a:rPr>
                        <a:t>ハイパーバイザ</a:t>
                      </a:r>
                      <a:endParaRPr kumimoji="1" lang="ja-JP" altLang="en-US">
                        <a:solidFill>
                          <a:schemeClr val="bg1"/>
                        </a:solidFill>
                      </a:endParaRPr>
                    </a:p>
                  </a:txBody>
                  <a:tcPr>
                    <a:solidFill>
                      <a:schemeClr val="accent2">
                        <a:lumMod val="60000"/>
                        <a:lumOff val="40000"/>
                      </a:schemeClr>
                    </a:solidFill>
                  </a:tcPr>
                </a:tc>
                <a:tc>
                  <a:txBody>
                    <a:bodyPr/>
                    <a:lstStyle/>
                    <a:p>
                      <a:r>
                        <a:rPr kumimoji="1" lang="en-US" altLang="ja-JP" smtClean="0"/>
                        <a:t>Xen 4.4.0</a:t>
                      </a:r>
                      <a:endParaRPr kumimoji="1" lang="ja-JP" altLang="en-US"/>
                    </a:p>
                  </a:txBody>
                  <a:tcPr/>
                </a:tc>
              </a:tr>
              <a:tr h="370840">
                <a:tc>
                  <a:txBody>
                    <a:bodyPr/>
                    <a:lstStyle/>
                    <a:p>
                      <a:r>
                        <a:rPr kumimoji="1" lang="ja-JP" altLang="en-US" smtClean="0">
                          <a:solidFill>
                            <a:schemeClr val="bg1"/>
                          </a:solidFill>
                        </a:rPr>
                        <a:t>カーネル</a:t>
                      </a:r>
                      <a:endParaRPr kumimoji="1" lang="en-US" altLang="ja-JP" smtClean="0">
                        <a:solidFill>
                          <a:schemeClr val="bg1"/>
                        </a:solidFill>
                      </a:endParaRPr>
                    </a:p>
                  </a:txBody>
                  <a:tcPr>
                    <a:solidFill>
                      <a:schemeClr val="accent2">
                        <a:lumMod val="60000"/>
                        <a:lumOff val="40000"/>
                      </a:schemeClr>
                    </a:solidFill>
                  </a:tcPr>
                </a:tc>
                <a:tc>
                  <a:txBody>
                    <a:bodyPr/>
                    <a:lstStyle/>
                    <a:p>
                      <a:r>
                        <a:rPr kumimoji="1" lang="ja-JP" altLang="en-US" smtClean="0"/>
                        <a:t>管理</a:t>
                      </a:r>
                      <a:r>
                        <a:rPr kumimoji="1" lang="en-US" altLang="ja-JP" smtClean="0"/>
                        <a:t>VM</a:t>
                      </a:r>
                      <a:r>
                        <a:rPr kumimoji="1" lang="ja-JP" altLang="en-US" smtClean="0"/>
                        <a:t>：</a:t>
                      </a:r>
                      <a:r>
                        <a:rPr kumimoji="1" lang="en-US" altLang="ja-JP" smtClean="0"/>
                        <a:t>Linux3.16</a:t>
                      </a:r>
                    </a:p>
                    <a:p>
                      <a:r>
                        <a:rPr kumimoji="1" lang="ja-JP" altLang="en-US" smtClean="0"/>
                        <a:t>ユーザ</a:t>
                      </a:r>
                      <a:r>
                        <a:rPr kumimoji="1" lang="en-US" altLang="ja-JP" smtClean="0"/>
                        <a:t>VM</a:t>
                      </a:r>
                      <a:r>
                        <a:rPr kumimoji="1" lang="ja-JP" altLang="en-US" smtClean="0"/>
                        <a:t>：</a:t>
                      </a:r>
                      <a:r>
                        <a:rPr kumimoji="1" lang="en-US" altLang="ja-JP" smtClean="0"/>
                        <a:t>Linux3.13</a:t>
                      </a:r>
                      <a:endParaRPr kumimoji="1" lang="ja-JP" altLang="en-US"/>
                    </a:p>
                  </a:txBody>
                  <a:tcPr/>
                </a:tc>
              </a:tr>
            </a:tbl>
          </a:graphicData>
        </a:graphic>
      </p:graphicFrame>
      <p:sp>
        <p:nvSpPr>
          <p:cNvPr id="5" name="スライド番号プレースホルダー 4"/>
          <p:cNvSpPr>
            <a:spLocks noGrp="1"/>
          </p:cNvSpPr>
          <p:nvPr>
            <p:ph type="sldNum" sz="quarter" idx="12"/>
          </p:nvPr>
        </p:nvSpPr>
        <p:spPr/>
        <p:txBody>
          <a:bodyPr/>
          <a:lstStyle/>
          <a:p>
            <a:fld id="{FD7DA45D-C8A9-46D9-BE9C-86E60B4686A4}" type="slidenum">
              <a:rPr kumimoji="1" lang="ja-JP" altLang="en-US" sz="1600" smtClean="0"/>
              <a:t>11</a:t>
            </a:fld>
            <a:endParaRPr kumimoji="1" lang="ja-JP" altLang="en-US" sz="1600"/>
          </a:p>
        </p:txBody>
      </p:sp>
    </p:spTree>
    <p:extLst>
      <p:ext uri="{BB962C8B-B14F-4D97-AF65-F5344CB8AC3E}">
        <p14:creationId xmlns:p14="http://schemas.microsoft.com/office/powerpoint/2010/main" val="346132350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VM</a:t>
            </a:r>
            <a:r>
              <a:rPr kumimoji="1" lang="ja-JP" altLang="en-US" smtClean="0"/>
              <a:t>識別子を用いた操作確認</a:t>
            </a:r>
            <a:endParaRPr kumimoji="1" lang="ja-JP" altLang="en-US"/>
          </a:p>
        </p:txBody>
      </p:sp>
      <p:sp>
        <p:nvSpPr>
          <p:cNvPr id="3" name="コンテンツ プレースホルダー 2"/>
          <p:cNvSpPr>
            <a:spLocks noGrp="1"/>
          </p:cNvSpPr>
          <p:nvPr>
            <p:ph idx="1"/>
          </p:nvPr>
        </p:nvSpPr>
        <p:spPr/>
        <p:txBody>
          <a:bodyPr/>
          <a:lstStyle/>
          <a:p>
            <a:r>
              <a:rPr kumimoji="1" lang="en-US" altLang="ja-JP" dirty="0" smtClean="0"/>
              <a:t>VM</a:t>
            </a:r>
            <a:r>
              <a:rPr kumimoji="1" lang="ja-JP" altLang="en-US" dirty="0" smtClean="0"/>
              <a:t>識別子を指定してユーザ</a:t>
            </a:r>
            <a:r>
              <a:rPr kumimoji="1" lang="en-US" altLang="ja-JP" dirty="0" smtClean="0"/>
              <a:t>VM</a:t>
            </a:r>
            <a:r>
              <a:rPr kumimoji="1" lang="ja-JP" altLang="en-US" dirty="0" smtClean="0"/>
              <a:t>の一時停止と再開を行った</a:t>
            </a:r>
            <a:endParaRPr kumimoji="1" lang="en-US" altLang="ja-JP" dirty="0" smtClean="0"/>
          </a:p>
          <a:p>
            <a:pPr lvl="1"/>
            <a:r>
              <a:rPr lang="en-US" altLang="ja-JP" dirty="0" smtClean="0"/>
              <a:t>VM</a:t>
            </a:r>
            <a:r>
              <a:rPr lang="ja-JP" altLang="en-US" dirty="0" smtClean="0"/>
              <a:t>識別子を指定できる操作コマンドを作成</a:t>
            </a:r>
            <a:endParaRPr lang="en-US" altLang="ja-JP" dirty="0" smtClean="0"/>
          </a:p>
          <a:p>
            <a:pPr lvl="1"/>
            <a:r>
              <a:rPr lang="ja-JP" altLang="en-US" dirty="0" smtClean="0"/>
              <a:t>正しい</a:t>
            </a:r>
            <a:r>
              <a:rPr lang="en-US" altLang="ja-JP" dirty="0" smtClean="0"/>
              <a:t>VM</a:t>
            </a:r>
            <a:r>
              <a:rPr lang="ja-JP" altLang="en-US" dirty="0" smtClean="0"/>
              <a:t>識別子を指定した場合</a:t>
            </a:r>
            <a:endParaRPr lang="en-US" altLang="ja-JP" dirty="0" smtClean="0"/>
          </a:p>
          <a:p>
            <a:pPr lvl="2"/>
            <a:r>
              <a:rPr kumimoji="1" lang="ja-JP" altLang="en-US" dirty="0"/>
              <a:t>一時</a:t>
            </a:r>
            <a:r>
              <a:rPr kumimoji="1" lang="ja-JP" altLang="en-US" dirty="0" smtClean="0"/>
              <a:t>停止、再開ともに正常動作を確認</a:t>
            </a:r>
            <a:endParaRPr kumimoji="1" lang="en-US" altLang="ja-JP" dirty="0" smtClean="0"/>
          </a:p>
          <a:p>
            <a:pPr lvl="1"/>
            <a:r>
              <a:rPr lang="ja-JP" altLang="en-US" dirty="0" smtClean="0">
                <a:solidFill>
                  <a:prstClr val="black"/>
                </a:solidFill>
              </a:rPr>
              <a:t>正しくない</a:t>
            </a:r>
            <a:r>
              <a:rPr lang="en-US" altLang="ja-JP" dirty="0" smtClean="0">
                <a:solidFill>
                  <a:prstClr val="black"/>
                </a:solidFill>
              </a:rPr>
              <a:t>VM</a:t>
            </a:r>
            <a:r>
              <a:rPr lang="ja-JP" altLang="en-US" dirty="0" smtClean="0">
                <a:solidFill>
                  <a:prstClr val="black"/>
                </a:solidFill>
              </a:rPr>
              <a:t>識別子を指定した場合</a:t>
            </a:r>
            <a:endParaRPr lang="en-US" altLang="ja-JP" dirty="0" smtClean="0">
              <a:solidFill>
                <a:prstClr val="black"/>
              </a:solidFill>
            </a:endParaRPr>
          </a:p>
          <a:p>
            <a:pPr lvl="2"/>
            <a:r>
              <a:rPr lang="en-US" altLang="ja-JP" dirty="0" smtClean="0">
                <a:solidFill>
                  <a:prstClr val="black"/>
                </a:solidFill>
              </a:rPr>
              <a:t>VM</a:t>
            </a:r>
            <a:r>
              <a:rPr lang="ja-JP" altLang="en-US" dirty="0" smtClean="0">
                <a:solidFill>
                  <a:prstClr val="black"/>
                </a:solidFill>
              </a:rPr>
              <a:t>への操作ができないことを確認</a:t>
            </a:r>
            <a:endParaRPr lang="en-US" altLang="ja-JP" dirty="0">
              <a:solidFill>
                <a:prstClr val="black"/>
              </a:solidFill>
            </a:endParaRPr>
          </a:p>
          <a:p>
            <a:pPr lvl="2"/>
            <a:endParaRPr kumimoji="1" lang="en-US" altLang="ja-JP" dirty="0" smtClean="0"/>
          </a:p>
          <a:p>
            <a:pPr lvl="1"/>
            <a:endParaRPr kumimoji="1" lang="ja-JP" altLang="en-US" dirty="0"/>
          </a:p>
        </p:txBody>
      </p:sp>
      <p:sp>
        <p:nvSpPr>
          <p:cNvPr id="4" name="正方形/長方形 3"/>
          <p:cNvSpPr/>
          <p:nvPr/>
        </p:nvSpPr>
        <p:spPr>
          <a:xfrm>
            <a:off x="3824826" y="5700369"/>
            <a:ext cx="4164393" cy="10283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315827" y="6359433"/>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6" name="正方形/長方形 5"/>
          <p:cNvSpPr/>
          <p:nvPr/>
        </p:nvSpPr>
        <p:spPr>
          <a:xfrm>
            <a:off x="3824826" y="4694850"/>
            <a:ext cx="2630483" cy="767252"/>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652025" y="4694850"/>
            <a:ext cx="1368664" cy="76725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821988" y="4693705"/>
            <a:ext cx="974947" cy="369332"/>
          </a:xfrm>
          <a:prstGeom prst="rect">
            <a:avLst/>
          </a:prstGeom>
          <a:noFill/>
        </p:spPr>
        <p:txBody>
          <a:bodyPr wrap="none" rtlCol="0">
            <a:spAutoFit/>
          </a:bodyPr>
          <a:lstStyle/>
          <a:p>
            <a:r>
              <a:rPr kumimoji="1" lang="ja-JP" altLang="en-US" smtClean="0"/>
              <a:t>管理</a:t>
            </a:r>
            <a:r>
              <a:rPr kumimoji="1" lang="en-US" altLang="ja-JP" smtClean="0"/>
              <a:t>VM</a:t>
            </a:r>
            <a:endParaRPr kumimoji="1" lang="ja-JP" altLang="en-US"/>
          </a:p>
        </p:txBody>
      </p:sp>
      <p:sp>
        <p:nvSpPr>
          <p:cNvPr id="9" name="テキスト ボックス 8"/>
          <p:cNvSpPr txBox="1"/>
          <p:nvPr/>
        </p:nvSpPr>
        <p:spPr>
          <a:xfrm>
            <a:off x="6775340" y="4709144"/>
            <a:ext cx="1186543" cy="369332"/>
          </a:xfrm>
          <a:prstGeom prst="rect">
            <a:avLst/>
          </a:prstGeom>
          <a:noFill/>
        </p:spPr>
        <p:txBody>
          <a:bodyPr wrap="none" rtlCol="0">
            <a:spAutoFit/>
          </a:bodyPr>
          <a:lstStyle/>
          <a:p>
            <a:r>
              <a:rPr lang="ja-JP" altLang="en-US"/>
              <a:t>ユーザ</a:t>
            </a:r>
            <a:r>
              <a:rPr kumimoji="1" lang="en-US" altLang="ja-JP" smtClean="0"/>
              <a:t>VM</a:t>
            </a:r>
            <a:endParaRPr kumimoji="1" lang="ja-JP" altLang="en-US"/>
          </a:p>
        </p:txBody>
      </p:sp>
      <p:sp>
        <p:nvSpPr>
          <p:cNvPr id="11" name="正方形/長方形 10"/>
          <p:cNvSpPr/>
          <p:nvPr/>
        </p:nvSpPr>
        <p:spPr>
          <a:xfrm>
            <a:off x="755576" y="4709144"/>
            <a:ext cx="1584176" cy="150542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109082" y="4709144"/>
            <a:ext cx="857927" cy="369332"/>
          </a:xfrm>
          <a:prstGeom prst="rect">
            <a:avLst/>
          </a:prstGeom>
          <a:noFill/>
        </p:spPr>
        <p:txBody>
          <a:bodyPr wrap="none" rtlCol="0">
            <a:spAutoFit/>
          </a:bodyPr>
          <a:lstStyle/>
          <a:p>
            <a:r>
              <a:rPr lang="ja-JP" altLang="en-US"/>
              <a:t>ユーザ</a:t>
            </a:r>
            <a:endParaRPr kumimoji="1" lang="ja-JP" altLang="en-US"/>
          </a:p>
        </p:txBody>
      </p:sp>
      <p:sp>
        <p:nvSpPr>
          <p:cNvPr id="14" name="正方形/長方形 13"/>
          <p:cNvSpPr/>
          <p:nvPr/>
        </p:nvSpPr>
        <p:spPr>
          <a:xfrm>
            <a:off x="1109082" y="5055369"/>
            <a:ext cx="931270" cy="3786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smtClean="0">
                <a:solidFill>
                  <a:schemeClr val="bg1"/>
                </a:solidFill>
              </a:rPr>
              <a:t>VM1</a:t>
            </a:r>
            <a:endParaRPr kumimoji="1" lang="ja-JP" altLang="en-US">
              <a:solidFill>
                <a:schemeClr val="bg1"/>
              </a:solidFill>
            </a:endParaRPr>
          </a:p>
        </p:txBody>
      </p:sp>
      <p:sp>
        <p:nvSpPr>
          <p:cNvPr id="16" name="正方形/長方形 15"/>
          <p:cNvSpPr/>
          <p:nvPr/>
        </p:nvSpPr>
        <p:spPr>
          <a:xfrm>
            <a:off x="6672535" y="5953445"/>
            <a:ext cx="850594" cy="332410"/>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smtClean="0">
                <a:solidFill>
                  <a:schemeClr val="tx1"/>
                </a:solidFill>
              </a:rPr>
              <a:t>VM1</a:t>
            </a:r>
            <a:endParaRPr kumimoji="1" lang="ja-JP" altLang="en-US">
              <a:solidFill>
                <a:schemeClr val="tx1"/>
              </a:solidFill>
            </a:endParaRPr>
          </a:p>
        </p:txBody>
      </p:sp>
      <p:cxnSp>
        <p:nvCxnSpPr>
          <p:cNvPr id="20" name="直線矢印コネクタ 19"/>
          <p:cNvCxnSpPr>
            <a:endCxn id="16" idx="1"/>
          </p:cNvCxnSpPr>
          <p:nvPr/>
        </p:nvCxnSpPr>
        <p:spPr>
          <a:xfrm flipV="1">
            <a:off x="4723718" y="6119650"/>
            <a:ext cx="1948817" cy="1155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3934317" y="5953445"/>
            <a:ext cx="805975" cy="3555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a:solidFill>
                  <a:schemeClr val="bg1"/>
                </a:solidFill>
              </a:rPr>
              <a:t>VM1</a:t>
            </a:r>
            <a:endParaRPr kumimoji="1" lang="ja-JP" altLang="en-US">
              <a:solidFill>
                <a:schemeClr val="bg1"/>
              </a:solidFill>
            </a:endParaRPr>
          </a:p>
        </p:txBody>
      </p:sp>
      <p:cxnSp>
        <p:nvCxnSpPr>
          <p:cNvPr id="32" name="カギ線コネクタ 31"/>
          <p:cNvCxnSpPr>
            <a:stCxn id="14" idx="3"/>
            <a:endCxn id="28" idx="0"/>
          </p:cNvCxnSpPr>
          <p:nvPr/>
        </p:nvCxnSpPr>
        <p:spPr>
          <a:xfrm>
            <a:off x="2040352" y="5244681"/>
            <a:ext cx="2296953" cy="708764"/>
          </a:xfrm>
          <a:prstGeom prst="bentConnector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上矢印 32"/>
          <p:cNvSpPr/>
          <p:nvPr/>
        </p:nvSpPr>
        <p:spPr>
          <a:xfrm>
            <a:off x="6950364" y="5167167"/>
            <a:ext cx="294933" cy="78627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5"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9480" y="5515484"/>
            <a:ext cx="596367" cy="59636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4021" y="6111852"/>
            <a:ext cx="596367" cy="596368"/>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p:cNvSpPr txBox="1"/>
          <p:nvPr/>
        </p:nvSpPr>
        <p:spPr>
          <a:xfrm>
            <a:off x="2423480" y="4797835"/>
            <a:ext cx="1401346" cy="369332"/>
          </a:xfrm>
          <a:prstGeom prst="rect">
            <a:avLst/>
          </a:prstGeom>
          <a:noFill/>
        </p:spPr>
        <p:txBody>
          <a:bodyPr wrap="none" rtlCol="0">
            <a:spAutoFit/>
          </a:bodyPr>
          <a:lstStyle/>
          <a:p>
            <a:r>
              <a:rPr kumimoji="1" lang="ja-JP" altLang="en-US" smtClean="0"/>
              <a:t>操作コマンド</a:t>
            </a:r>
            <a:endParaRPr kumimoji="1" lang="ja-JP" altLang="en-US"/>
          </a:p>
        </p:txBody>
      </p:sp>
      <p:sp>
        <p:nvSpPr>
          <p:cNvPr id="10" name="正方形/長方形 9"/>
          <p:cNvSpPr/>
          <p:nvPr/>
        </p:nvSpPr>
        <p:spPr>
          <a:xfrm>
            <a:off x="3894677" y="5046338"/>
            <a:ext cx="902258" cy="332410"/>
          </a:xfrm>
          <a:prstGeom prst="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VM2</a:t>
            </a:r>
            <a:endParaRPr kumimoji="1" lang="ja-JP" altLang="en-US" dirty="0"/>
          </a:p>
        </p:txBody>
      </p:sp>
      <p:sp>
        <p:nvSpPr>
          <p:cNvPr id="12" name="正方形/長方形 11"/>
          <p:cNvSpPr/>
          <p:nvPr/>
        </p:nvSpPr>
        <p:spPr>
          <a:xfrm>
            <a:off x="6672534" y="5922540"/>
            <a:ext cx="850594" cy="378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a:t>
            </a:r>
            <a:endParaRPr kumimoji="1" lang="ja-JP" altLang="en-US">
              <a:solidFill>
                <a:schemeClr val="tx1"/>
              </a:solidFill>
            </a:endParaRPr>
          </a:p>
        </p:txBody>
      </p:sp>
      <p:sp>
        <p:nvSpPr>
          <p:cNvPr id="17" name="禁止 16"/>
          <p:cNvSpPr/>
          <p:nvPr/>
        </p:nvSpPr>
        <p:spPr>
          <a:xfrm>
            <a:off x="6882856" y="5378748"/>
            <a:ext cx="429948" cy="491590"/>
          </a:xfrm>
          <a:prstGeom prst="noSmoking">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正方形/長方形 29"/>
          <p:cNvSpPr/>
          <p:nvPr/>
        </p:nvSpPr>
        <p:spPr>
          <a:xfrm>
            <a:off x="3914673" y="5953445"/>
            <a:ext cx="882262" cy="332410"/>
          </a:xfrm>
          <a:prstGeom prst="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VM2</a:t>
            </a:r>
            <a:endParaRPr kumimoji="1" lang="ja-JP" altLang="en-US" dirty="0"/>
          </a:p>
        </p:txBody>
      </p:sp>
      <p:cxnSp>
        <p:nvCxnSpPr>
          <p:cNvPr id="22" name="直線矢印コネクタ 21"/>
          <p:cNvCxnSpPr/>
          <p:nvPr/>
        </p:nvCxnSpPr>
        <p:spPr>
          <a:xfrm flipV="1">
            <a:off x="4796935" y="6085498"/>
            <a:ext cx="1875599" cy="779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スライド番号プレースホルダー 17"/>
          <p:cNvSpPr>
            <a:spLocks noGrp="1"/>
          </p:cNvSpPr>
          <p:nvPr>
            <p:ph type="sldNum" sz="quarter" idx="12"/>
          </p:nvPr>
        </p:nvSpPr>
        <p:spPr/>
        <p:txBody>
          <a:bodyPr/>
          <a:lstStyle/>
          <a:p>
            <a:fld id="{FD7DA45D-C8A9-46D9-BE9C-86E60B4686A4}" type="slidenum">
              <a:rPr kumimoji="1" lang="ja-JP" altLang="en-US" sz="1600" smtClean="0"/>
              <a:t>12</a:t>
            </a:fld>
            <a:endParaRPr kumimoji="1" lang="ja-JP" altLang="en-US" sz="1600"/>
          </a:p>
        </p:txBody>
      </p:sp>
      <p:pic>
        <p:nvPicPr>
          <p:cNvPr id="34" name="Picture 2" descr="http://free-icon.web-tuhan.net/wp-content/uploads/2014/02/f_007_128.png"/>
          <p:cNvPicPr>
            <a:picLocks noChangeAspect="1" noChangeArrowheads="1"/>
          </p:cNvPicPr>
          <p:nvPr/>
        </p:nvPicPr>
        <p:blipFill>
          <a:blip r:embed="rId3"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4723718" y="4647142"/>
            <a:ext cx="421760" cy="421761"/>
          </a:xfrm>
          <a:prstGeom prst="rect">
            <a:avLst/>
          </a:prstGeom>
          <a:noFill/>
          <a:extLst>
            <a:ext uri="{909E8E84-426E-40dd-AFC4-6F175D3DCCD1}">
              <a14:hiddenFill xmlns:a14="http://schemas.microsoft.com/office/drawing/2010/main">
                <a:solidFill>
                  <a:srgbClr val="FFFFFF"/>
                </a:solidFill>
              </a14:hiddenFill>
            </a:ext>
          </a:extLst>
        </p:spPr>
      </p:pic>
      <p:sp>
        <p:nvSpPr>
          <p:cNvPr id="43" name="正方形/長方形 42"/>
          <p:cNvSpPr/>
          <p:nvPr/>
        </p:nvSpPr>
        <p:spPr>
          <a:xfrm>
            <a:off x="5494021" y="5046338"/>
            <a:ext cx="902258" cy="332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VM2</a:t>
            </a:r>
            <a:endParaRPr kumimoji="1" lang="ja-JP" altLang="en-US" dirty="0">
              <a:solidFill>
                <a:schemeClr val="tx1"/>
              </a:solidFill>
            </a:endParaRPr>
          </a:p>
        </p:txBody>
      </p:sp>
      <p:cxnSp>
        <p:nvCxnSpPr>
          <p:cNvPr id="45" name="直線矢印コネクタ 44"/>
          <p:cNvCxnSpPr>
            <a:stCxn id="43" idx="1"/>
          </p:cNvCxnSpPr>
          <p:nvPr/>
        </p:nvCxnSpPr>
        <p:spPr>
          <a:xfrm flipH="1">
            <a:off x="4796935" y="5212543"/>
            <a:ext cx="697086"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5072823" y="4709144"/>
            <a:ext cx="877163" cy="369332"/>
          </a:xfrm>
          <a:prstGeom prst="rect">
            <a:avLst/>
          </a:prstGeom>
          <a:noFill/>
        </p:spPr>
        <p:txBody>
          <a:bodyPr wrap="none" rtlCol="0">
            <a:spAutoFit/>
          </a:bodyPr>
          <a:lstStyle/>
          <a:p>
            <a:r>
              <a:rPr kumimoji="1" lang="ja-JP" altLang="en-US" smtClean="0"/>
              <a:t>暗号化</a:t>
            </a:r>
            <a:endParaRPr kumimoji="1" lang="ja-JP" altLang="en-US"/>
          </a:p>
        </p:txBody>
      </p:sp>
      <p:cxnSp>
        <p:nvCxnSpPr>
          <p:cNvPr id="50" name="直線矢印コネクタ 49"/>
          <p:cNvCxnSpPr>
            <a:stCxn id="10" idx="2"/>
            <a:endCxn id="30" idx="0"/>
          </p:cNvCxnSpPr>
          <p:nvPr/>
        </p:nvCxnSpPr>
        <p:spPr>
          <a:xfrm>
            <a:off x="4345806" y="5378748"/>
            <a:ext cx="9998" cy="57469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5494021" y="5698810"/>
            <a:ext cx="646331" cy="369332"/>
          </a:xfrm>
          <a:prstGeom prst="rect">
            <a:avLst/>
          </a:prstGeom>
          <a:noFill/>
        </p:spPr>
        <p:txBody>
          <a:bodyPr wrap="none" rtlCol="0">
            <a:spAutoFit/>
          </a:bodyPr>
          <a:lstStyle/>
          <a:p>
            <a:r>
              <a:rPr kumimoji="1" lang="ja-JP" altLang="en-US" smtClean="0"/>
              <a:t>復号</a:t>
            </a:r>
            <a:endParaRPr kumimoji="1" lang="ja-JP" altLang="en-US"/>
          </a:p>
        </p:txBody>
      </p:sp>
    </p:spTree>
    <p:extLst>
      <p:ext uri="{BB962C8B-B14F-4D97-AF65-F5344CB8AC3E}">
        <p14:creationId xmlns:p14="http://schemas.microsoft.com/office/powerpoint/2010/main" val="38610773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3"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fade">
                                      <p:cBhvr>
                                        <p:cTn id="19" dur="500"/>
                                        <p:tgtEl>
                                          <p:spTgt spid="51"/>
                                        </p:tgtEl>
                                      </p:cBhvr>
                                    </p:animEffect>
                                  </p:childTnLst>
                                </p:cTn>
                              </p:par>
                              <p:par>
                                <p:cTn id="20" presetID="10" presetClass="entr" presetSubtype="0"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4" nodeType="clickEffect">
                                  <p:stCondLst>
                                    <p:cond delay="0"/>
                                  </p:stCondLst>
                                  <p:childTnLst>
                                    <p:set>
                                      <p:cBhvr>
                                        <p:cTn id="31" dur="1" fill="hold">
                                          <p:stCondLst>
                                            <p:cond delay="0"/>
                                          </p:stCondLst>
                                        </p:cTn>
                                        <p:tgtEl>
                                          <p:spTgt spid="14"/>
                                        </p:tgtEl>
                                        <p:attrNameLst>
                                          <p:attrName>style.visibility</p:attrName>
                                        </p:attrNameLst>
                                      </p:cBhvr>
                                      <p:to>
                                        <p:strVal val="hidden"/>
                                      </p:to>
                                    </p:set>
                                  </p:childTnLst>
                                </p:cTn>
                              </p:par>
                              <p:par>
                                <p:cTn id="32" presetID="1" presetClass="exit" presetSubtype="0" fill="hold" grpId="2" nodeType="withEffect">
                                  <p:stCondLst>
                                    <p:cond delay="0"/>
                                  </p:stCondLst>
                                  <p:childTnLst>
                                    <p:set>
                                      <p:cBhvr>
                                        <p:cTn id="33" dur="1" fill="hold">
                                          <p:stCondLst>
                                            <p:cond delay="0"/>
                                          </p:stCondLst>
                                        </p:cTn>
                                        <p:tgtEl>
                                          <p:spTgt spid="16"/>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20"/>
                                        </p:tgtEl>
                                        <p:attrNameLst>
                                          <p:attrName>style.visibility</p:attrName>
                                        </p:attrNameLst>
                                      </p:cBhvr>
                                      <p:to>
                                        <p:strVal val="hidden"/>
                                      </p:to>
                                    </p:set>
                                  </p:childTnLst>
                                </p:cTn>
                              </p:par>
                              <p:par>
                                <p:cTn id="36" presetID="1" presetClass="exit" presetSubtype="0" fill="hold" grpId="2" nodeType="withEffect">
                                  <p:stCondLst>
                                    <p:cond delay="0"/>
                                  </p:stCondLst>
                                  <p:childTnLst>
                                    <p:set>
                                      <p:cBhvr>
                                        <p:cTn id="37" dur="1" fill="hold">
                                          <p:stCondLst>
                                            <p:cond delay="0"/>
                                          </p:stCondLst>
                                        </p:cTn>
                                        <p:tgtEl>
                                          <p:spTgt spid="51"/>
                                        </p:tgtEl>
                                        <p:attrNameLst>
                                          <p:attrName>style.visibility</p:attrName>
                                        </p:attrNameLst>
                                      </p:cBhvr>
                                      <p:to>
                                        <p:strVal val="hidden"/>
                                      </p:to>
                                    </p:set>
                                  </p:childTnLst>
                                </p:cTn>
                              </p:par>
                              <p:par>
                                <p:cTn id="38" presetID="1" presetClass="exit" presetSubtype="0" fill="hold" grpId="2" nodeType="withEffect">
                                  <p:stCondLst>
                                    <p:cond delay="0"/>
                                  </p:stCondLst>
                                  <p:childTnLst>
                                    <p:set>
                                      <p:cBhvr>
                                        <p:cTn id="39" dur="1" fill="hold">
                                          <p:stCondLst>
                                            <p:cond delay="0"/>
                                          </p:stCondLst>
                                        </p:cTn>
                                        <p:tgtEl>
                                          <p:spTgt spid="28"/>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32"/>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33"/>
                                        </p:tgtEl>
                                        <p:attrNameLst>
                                          <p:attrName>style.visibility</p:attrName>
                                        </p:attrNameLst>
                                      </p:cBhvr>
                                      <p:to>
                                        <p:strVal val="hidden"/>
                                      </p:to>
                                    </p:set>
                                  </p:childTnLst>
                                </p:cTn>
                              </p:par>
                              <p:par>
                                <p:cTn id="44" presetID="1" presetClass="exit"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par>
                                <p:cTn id="51" presetID="10" presetClass="entr" presetSubtype="0"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500"/>
                                        <p:tgtEl>
                                          <p:spTgt spid="22"/>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fade">
                                      <p:cBhvr>
                                        <p:cTn id="56" dur="500"/>
                                        <p:tgtEl>
                                          <p:spTgt spid="43"/>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500"/>
                                        <p:tgtEl>
                                          <p:spTgt spid="30"/>
                                        </p:tgtEl>
                                      </p:cBhvr>
                                    </p:animEffect>
                                  </p:childTnLst>
                                </p:cTn>
                              </p:par>
                              <p:par>
                                <p:cTn id="60" presetID="10" presetClass="entr" presetSubtype="0" fill="hold"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fade">
                                      <p:cBhvr>
                                        <p:cTn id="62" dur="500"/>
                                        <p:tgtEl>
                                          <p:spTgt spid="45"/>
                                        </p:tgtEl>
                                      </p:cBhvr>
                                    </p:animEffect>
                                  </p:childTnLst>
                                </p:cTn>
                              </p:par>
                              <p:par>
                                <p:cTn id="63" presetID="10" presetClass="entr" presetSubtype="0" fill="hold" nodeType="with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500"/>
                                        <p:tgtEl>
                                          <p:spTgt spid="34"/>
                                        </p:tgtEl>
                                      </p:cBhvr>
                                    </p:animEffect>
                                  </p:childTnLst>
                                </p:cTn>
                              </p:par>
                              <p:par>
                                <p:cTn id="66" presetID="10" presetClass="entr" presetSubtype="0" fill="hold" grpId="1" nodeType="with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fade">
                                      <p:cBhvr>
                                        <p:cTn id="68" dur="500"/>
                                        <p:tgtEl>
                                          <p:spTgt spid="51"/>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6"/>
                                        </p:tgtEl>
                                        <p:attrNameLst>
                                          <p:attrName>style.visibility</p:attrName>
                                        </p:attrNameLst>
                                      </p:cBhvr>
                                      <p:to>
                                        <p:strVal val="visible"/>
                                      </p:to>
                                    </p:set>
                                    <p:animEffect transition="in" filter="fade">
                                      <p:cBhvr>
                                        <p:cTn id="71" dur="500"/>
                                        <p:tgtEl>
                                          <p:spTgt spid="46"/>
                                        </p:tgtEl>
                                      </p:cBhvr>
                                    </p:animEffect>
                                  </p:childTnLst>
                                </p:cTn>
                              </p:par>
                              <p:par>
                                <p:cTn id="72" presetID="10" presetClass="entr" presetSubtype="0" fill="hold" nodeType="withEffect">
                                  <p:stCondLst>
                                    <p:cond delay="0"/>
                                  </p:stCondLst>
                                  <p:childTnLst>
                                    <p:set>
                                      <p:cBhvr>
                                        <p:cTn id="73" dur="1" fill="hold">
                                          <p:stCondLst>
                                            <p:cond delay="0"/>
                                          </p:stCondLst>
                                        </p:cTn>
                                        <p:tgtEl>
                                          <p:spTgt spid="50"/>
                                        </p:tgtEl>
                                        <p:attrNameLst>
                                          <p:attrName>style.visibility</p:attrName>
                                        </p:attrNameLst>
                                      </p:cBhvr>
                                      <p:to>
                                        <p:strVal val="visible"/>
                                      </p:to>
                                    </p:set>
                                    <p:animEffect transition="in" filter="fade">
                                      <p:cBhvr>
                                        <p:cTn id="74" dur="500"/>
                                        <p:tgtEl>
                                          <p:spTgt spid="50"/>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500"/>
                                        <p:tgtEl>
                                          <p:spTgt spid="1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2" nodeType="click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fade">
                                      <p:cBhvr>
                                        <p:cTn id="82" dur="500"/>
                                        <p:tgtEl>
                                          <p:spTgt spid="33"/>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fade">
                                      <p:cBhvr>
                                        <p:cTn id="8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3" animBg="1"/>
      <p:bldP spid="14" grpId="4" animBg="1"/>
      <p:bldP spid="16" grpId="1" animBg="1"/>
      <p:bldP spid="16" grpId="2" animBg="1"/>
      <p:bldP spid="28" grpId="1" animBg="1"/>
      <p:bldP spid="28" grpId="2" animBg="1"/>
      <p:bldP spid="33" grpId="0" animBg="1"/>
      <p:bldP spid="33" grpId="1" animBg="1"/>
      <p:bldP spid="33" grpId="2" animBg="1"/>
      <p:bldP spid="15" grpId="0"/>
      <p:bldP spid="10" grpId="0" animBg="1"/>
      <p:bldP spid="12" grpId="0" animBg="1"/>
      <p:bldP spid="17" grpId="0" animBg="1"/>
      <p:bldP spid="30" grpId="0" animBg="1"/>
      <p:bldP spid="43" grpId="0" animBg="1"/>
      <p:bldP spid="46" grpId="0"/>
      <p:bldP spid="51" grpId="0"/>
      <p:bldP spid="51" grpId="1"/>
      <p:bldP spid="51" grpId="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UVBond</a:t>
            </a:r>
            <a:r>
              <a:rPr kumimoji="1" lang="ja-JP" altLang="en-US" smtClean="0"/>
              <a:t>の</a:t>
            </a:r>
            <a:r>
              <a:rPr lang="ja-JP" altLang="en-US" smtClean="0"/>
              <a:t>ディスク</a:t>
            </a:r>
            <a:r>
              <a:rPr lang="ja-JP" altLang="en-US"/>
              <a:t>性能</a:t>
            </a:r>
            <a:endParaRPr kumimoji="1" lang="ja-JP" altLang="en-US"/>
          </a:p>
        </p:txBody>
      </p:sp>
      <p:sp>
        <p:nvSpPr>
          <p:cNvPr id="3" name="コンテンツ プレースホルダー 2"/>
          <p:cNvSpPr>
            <a:spLocks noGrp="1"/>
          </p:cNvSpPr>
          <p:nvPr>
            <p:ph idx="1"/>
          </p:nvPr>
        </p:nvSpPr>
        <p:spPr/>
        <p:txBody>
          <a:bodyPr/>
          <a:lstStyle/>
          <a:p>
            <a:r>
              <a:rPr kumimoji="1" lang="en-US" altLang="ja-JP" smtClean="0"/>
              <a:t>UVBond</a:t>
            </a:r>
            <a:r>
              <a:rPr kumimoji="1" lang="ja-JP" altLang="en-US" smtClean="0"/>
              <a:t>のディスク</a:t>
            </a:r>
            <a:r>
              <a:rPr kumimoji="1" lang="en-US" altLang="ja-JP" smtClean="0"/>
              <a:t>I/O</a:t>
            </a:r>
            <a:r>
              <a:rPr kumimoji="1" lang="ja-JP" altLang="en-US" smtClean="0"/>
              <a:t>性能を測定</a:t>
            </a:r>
            <a:endParaRPr kumimoji="1" lang="en-US" altLang="ja-JP" smtClean="0"/>
          </a:p>
          <a:p>
            <a:pPr lvl="1"/>
            <a:r>
              <a:rPr lang="ja-JP" altLang="en-US" smtClean="0"/>
              <a:t>通常</a:t>
            </a:r>
            <a:r>
              <a:rPr lang="en-US" altLang="ja-JP" smtClean="0"/>
              <a:t>VM</a:t>
            </a:r>
            <a:r>
              <a:rPr lang="ja-JP" altLang="en-US" smtClean="0"/>
              <a:t>、</a:t>
            </a:r>
            <a:r>
              <a:rPr lang="en-US" altLang="ja-JP" smtClean="0"/>
              <a:t>OS</a:t>
            </a:r>
            <a:r>
              <a:rPr lang="ja-JP" altLang="en-US" smtClean="0"/>
              <a:t>でディスクを暗号化する</a:t>
            </a:r>
            <a:r>
              <a:rPr lang="en-US" altLang="ja-JP" smtClean="0"/>
              <a:t>VM</a:t>
            </a:r>
            <a:r>
              <a:rPr lang="ja-JP" altLang="en-US" smtClean="0"/>
              <a:t>と比較</a:t>
            </a:r>
            <a:endParaRPr lang="en-US" altLang="ja-JP" smtClean="0"/>
          </a:p>
          <a:p>
            <a:pPr lvl="1"/>
            <a:r>
              <a:rPr kumimoji="1" lang="ja-JP" altLang="en-US" smtClean="0"/>
              <a:t>読み込み性能：通常</a:t>
            </a:r>
            <a:r>
              <a:rPr kumimoji="1" lang="en-US" altLang="ja-JP" smtClean="0"/>
              <a:t>VM</a:t>
            </a:r>
            <a:r>
              <a:rPr kumimoji="1" lang="ja-JP" altLang="en-US" smtClean="0"/>
              <a:t>と比較して</a:t>
            </a:r>
            <a:r>
              <a:rPr kumimoji="1" lang="en-US" altLang="ja-JP" smtClean="0"/>
              <a:t>24%</a:t>
            </a:r>
            <a:r>
              <a:rPr kumimoji="1" lang="ja-JP" altLang="en-US" smtClean="0"/>
              <a:t>低下</a:t>
            </a:r>
            <a:endParaRPr kumimoji="1" lang="en-US" altLang="ja-JP" smtClean="0"/>
          </a:p>
          <a:p>
            <a:pPr lvl="1"/>
            <a:r>
              <a:rPr lang="ja-JP" altLang="en-US" smtClean="0">
                <a:solidFill>
                  <a:prstClr val="black"/>
                </a:solidFill>
              </a:rPr>
              <a:t>書き込み性能</a:t>
            </a:r>
            <a:r>
              <a:rPr lang="ja-JP" altLang="en-US">
                <a:solidFill>
                  <a:prstClr val="black"/>
                </a:solidFill>
              </a:rPr>
              <a:t>：</a:t>
            </a:r>
            <a:r>
              <a:rPr lang="ja-JP" altLang="en-US" smtClean="0">
                <a:solidFill>
                  <a:prstClr val="black"/>
                </a:solidFill>
              </a:rPr>
              <a:t>通常</a:t>
            </a:r>
            <a:r>
              <a:rPr lang="en-US" altLang="ja-JP" smtClean="0">
                <a:solidFill>
                  <a:prstClr val="black"/>
                </a:solidFill>
              </a:rPr>
              <a:t>VM</a:t>
            </a:r>
            <a:r>
              <a:rPr lang="ja-JP" altLang="en-US" smtClean="0">
                <a:solidFill>
                  <a:prstClr val="black"/>
                </a:solidFill>
              </a:rPr>
              <a:t>と比較して</a:t>
            </a:r>
            <a:r>
              <a:rPr lang="en-US" altLang="ja-JP" smtClean="0">
                <a:solidFill>
                  <a:prstClr val="black"/>
                </a:solidFill>
              </a:rPr>
              <a:t>16%</a:t>
            </a:r>
            <a:r>
              <a:rPr lang="ja-JP" altLang="en-US" smtClean="0">
                <a:solidFill>
                  <a:prstClr val="black"/>
                </a:solidFill>
              </a:rPr>
              <a:t>低下</a:t>
            </a:r>
            <a:endParaRPr lang="en-US" altLang="ja-JP">
              <a:solidFill>
                <a:prstClr val="black"/>
              </a:solidFill>
            </a:endParaRPr>
          </a:p>
          <a:p>
            <a:pPr lvl="2"/>
            <a:r>
              <a:rPr kumimoji="1" lang="ja-JP" altLang="en-US" smtClean="0"/>
              <a:t>管理</a:t>
            </a:r>
            <a:r>
              <a:rPr kumimoji="1" lang="en-US" altLang="ja-JP" smtClean="0"/>
              <a:t>VM</a:t>
            </a:r>
            <a:r>
              <a:rPr kumimoji="1" lang="ja-JP" altLang="en-US" smtClean="0"/>
              <a:t>とユーザ</a:t>
            </a:r>
            <a:r>
              <a:rPr kumimoji="1" lang="en-US" altLang="ja-JP" smtClean="0"/>
              <a:t>VM</a:t>
            </a:r>
            <a:r>
              <a:rPr kumimoji="1" lang="ja-JP" altLang="en-US" smtClean="0"/>
              <a:t>間の通信を解析するオーバヘッド</a:t>
            </a:r>
            <a:endParaRPr kumimoji="1" lang="en-US" altLang="ja-JP" smtClean="0"/>
          </a:p>
        </p:txBody>
      </p:sp>
      <p:sp>
        <p:nvSpPr>
          <p:cNvPr id="8" name="テキスト ボックス 7"/>
          <p:cNvSpPr txBox="1"/>
          <p:nvPr/>
        </p:nvSpPr>
        <p:spPr>
          <a:xfrm>
            <a:off x="1763688" y="4149080"/>
            <a:ext cx="2335896" cy="369332"/>
          </a:xfrm>
          <a:prstGeom prst="rect">
            <a:avLst/>
          </a:prstGeom>
          <a:noFill/>
        </p:spPr>
        <p:txBody>
          <a:bodyPr wrap="none" rtlCol="0">
            <a:spAutoFit/>
          </a:bodyPr>
          <a:lstStyle/>
          <a:p>
            <a:r>
              <a:rPr kumimoji="1" lang="ja-JP" altLang="en-US" smtClean="0"/>
              <a:t>ディスク読み込み性能</a:t>
            </a:r>
            <a:endParaRPr kumimoji="1" lang="ja-JP" altLang="en-US"/>
          </a:p>
        </p:txBody>
      </p:sp>
      <p:sp>
        <p:nvSpPr>
          <p:cNvPr id="9" name="テキスト ボックス 8"/>
          <p:cNvSpPr txBox="1"/>
          <p:nvPr/>
        </p:nvSpPr>
        <p:spPr>
          <a:xfrm>
            <a:off x="5724128" y="4149080"/>
            <a:ext cx="2300630" cy="369332"/>
          </a:xfrm>
          <a:prstGeom prst="rect">
            <a:avLst/>
          </a:prstGeom>
          <a:noFill/>
        </p:spPr>
        <p:txBody>
          <a:bodyPr wrap="none" rtlCol="0">
            <a:spAutoFit/>
          </a:bodyPr>
          <a:lstStyle/>
          <a:p>
            <a:r>
              <a:rPr kumimoji="1" lang="ja-JP" altLang="en-US" smtClean="0"/>
              <a:t>ディスク書き込み性能</a:t>
            </a:r>
            <a:endParaRPr kumimoji="1" lang="ja-JP" altLang="en-US"/>
          </a:p>
        </p:txBody>
      </p:sp>
      <p:graphicFrame>
        <p:nvGraphicFramePr>
          <p:cNvPr id="10" name="グラフ 9"/>
          <p:cNvGraphicFramePr>
            <a:graphicFrameLocks/>
          </p:cNvGraphicFramePr>
          <p:nvPr>
            <p:extLst>
              <p:ext uri="{D42A27DB-BD31-4B8C-83A1-F6EECF244321}">
                <p14:modId xmlns:p14="http://schemas.microsoft.com/office/powerpoint/2010/main" val="2879122169"/>
              </p:ext>
            </p:extLst>
          </p:nvPr>
        </p:nvGraphicFramePr>
        <p:xfrm>
          <a:off x="899592" y="4405754"/>
          <a:ext cx="3600000" cy="23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p:cNvGraphicFramePr>
          <p:nvPr>
            <p:extLst>
              <p:ext uri="{D42A27DB-BD31-4B8C-83A1-F6EECF244321}">
                <p14:modId xmlns:p14="http://schemas.microsoft.com/office/powerpoint/2010/main" val="4212183836"/>
              </p:ext>
            </p:extLst>
          </p:nvPr>
        </p:nvGraphicFramePr>
        <p:xfrm>
          <a:off x="4788024" y="4405754"/>
          <a:ext cx="3600000" cy="2340000"/>
        </p:xfrm>
        <a:graphic>
          <a:graphicData uri="http://schemas.openxmlformats.org/drawingml/2006/chart">
            <c:chart xmlns:c="http://schemas.openxmlformats.org/drawingml/2006/chart" xmlns:r="http://schemas.openxmlformats.org/officeDocument/2006/relationships" r:id="rId4"/>
          </a:graphicData>
        </a:graphic>
      </p:graphicFrame>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13</a:t>
            </a:fld>
            <a:endParaRPr kumimoji="1" lang="ja-JP" altLang="en-US" sz="1600"/>
          </a:p>
        </p:txBody>
      </p:sp>
      <p:cxnSp>
        <p:nvCxnSpPr>
          <p:cNvPr id="6" name="直線コネクタ 5"/>
          <p:cNvCxnSpPr/>
          <p:nvPr/>
        </p:nvCxnSpPr>
        <p:spPr>
          <a:xfrm>
            <a:off x="2029686" y="4847126"/>
            <a:ext cx="2069898"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2759101" y="4836109"/>
            <a:ext cx="611065" cy="369332"/>
          </a:xfrm>
          <a:prstGeom prst="rect">
            <a:avLst/>
          </a:prstGeom>
          <a:noFill/>
        </p:spPr>
        <p:txBody>
          <a:bodyPr wrap="none" rtlCol="0">
            <a:spAutoFit/>
          </a:bodyPr>
          <a:lstStyle/>
          <a:p>
            <a:r>
              <a:rPr kumimoji="1" lang="en-US" altLang="ja-JP" smtClean="0"/>
              <a:t>-</a:t>
            </a:r>
            <a:r>
              <a:rPr kumimoji="1" lang="en-US" altLang="ja-JP" sz="1600" smtClean="0"/>
              <a:t>19%</a:t>
            </a:r>
            <a:endParaRPr kumimoji="1" lang="ja-JP" altLang="en-US" sz="1600"/>
          </a:p>
        </p:txBody>
      </p:sp>
      <p:sp>
        <p:nvSpPr>
          <p:cNvPr id="20" name="テキスト ボックス 19"/>
          <p:cNvSpPr txBox="1"/>
          <p:nvPr/>
        </p:nvSpPr>
        <p:spPr>
          <a:xfrm>
            <a:off x="3652755" y="4903707"/>
            <a:ext cx="603050" cy="338554"/>
          </a:xfrm>
          <a:prstGeom prst="rect">
            <a:avLst/>
          </a:prstGeom>
          <a:noFill/>
        </p:spPr>
        <p:txBody>
          <a:bodyPr wrap="none" rtlCol="0">
            <a:spAutoFit/>
          </a:bodyPr>
          <a:lstStyle/>
          <a:p>
            <a:r>
              <a:rPr kumimoji="1" lang="en-US" altLang="ja-JP" sz="1600" smtClean="0"/>
              <a:t>-24%</a:t>
            </a:r>
            <a:endParaRPr kumimoji="1" lang="ja-JP" altLang="en-US" sz="1600"/>
          </a:p>
        </p:txBody>
      </p:sp>
      <p:cxnSp>
        <p:nvCxnSpPr>
          <p:cNvPr id="26" name="直線コネクタ 25"/>
          <p:cNvCxnSpPr/>
          <p:nvPr/>
        </p:nvCxnSpPr>
        <p:spPr>
          <a:xfrm>
            <a:off x="5910792" y="4902211"/>
            <a:ext cx="2069898"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6692306" y="4544756"/>
            <a:ext cx="506870" cy="369332"/>
          </a:xfrm>
          <a:prstGeom prst="rect">
            <a:avLst/>
          </a:prstGeom>
          <a:noFill/>
        </p:spPr>
        <p:txBody>
          <a:bodyPr wrap="none" rtlCol="0">
            <a:spAutoFit/>
          </a:bodyPr>
          <a:lstStyle/>
          <a:p>
            <a:r>
              <a:rPr kumimoji="1" lang="en-US" altLang="ja-JP" smtClean="0"/>
              <a:t>-</a:t>
            </a:r>
            <a:r>
              <a:rPr lang="en-US" altLang="ja-JP" sz="1600"/>
              <a:t>5</a:t>
            </a:r>
            <a:r>
              <a:rPr kumimoji="1" lang="en-US" altLang="ja-JP" sz="1600" smtClean="0"/>
              <a:t>%</a:t>
            </a:r>
            <a:endParaRPr kumimoji="1" lang="ja-JP" altLang="en-US" sz="1600"/>
          </a:p>
        </p:txBody>
      </p:sp>
      <p:sp>
        <p:nvSpPr>
          <p:cNvPr id="28" name="テキスト ボックス 27"/>
          <p:cNvSpPr txBox="1"/>
          <p:nvPr/>
        </p:nvSpPr>
        <p:spPr>
          <a:xfrm>
            <a:off x="7523696" y="4836109"/>
            <a:ext cx="611065" cy="369332"/>
          </a:xfrm>
          <a:prstGeom prst="rect">
            <a:avLst/>
          </a:prstGeom>
          <a:noFill/>
        </p:spPr>
        <p:txBody>
          <a:bodyPr wrap="none" rtlCol="0">
            <a:spAutoFit/>
          </a:bodyPr>
          <a:lstStyle/>
          <a:p>
            <a:r>
              <a:rPr kumimoji="1" lang="en-US" altLang="ja-JP" smtClean="0"/>
              <a:t>-</a:t>
            </a:r>
            <a:r>
              <a:rPr lang="en-US" altLang="ja-JP" sz="1600" smtClean="0"/>
              <a:t>16</a:t>
            </a:r>
            <a:r>
              <a:rPr kumimoji="1" lang="en-US" altLang="ja-JP" sz="1600" smtClean="0"/>
              <a:t>%</a:t>
            </a:r>
            <a:endParaRPr kumimoji="1" lang="ja-JP" altLang="en-US" sz="1600"/>
          </a:p>
        </p:txBody>
      </p:sp>
    </p:spTree>
    <p:extLst>
      <p:ext uri="{BB962C8B-B14F-4D97-AF65-F5344CB8AC3E}">
        <p14:creationId xmlns:p14="http://schemas.microsoft.com/office/powerpoint/2010/main" val="12156514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関連研究</a:t>
            </a:r>
            <a:endParaRPr kumimoji="1" lang="ja-JP" altLang="en-US"/>
          </a:p>
        </p:txBody>
      </p:sp>
      <p:sp>
        <p:nvSpPr>
          <p:cNvPr id="3" name="コンテンツ プレースホルダー 2"/>
          <p:cNvSpPr>
            <a:spLocks noGrp="1"/>
          </p:cNvSpPr>
          <p:nvPr>
            <p:ph idx="1"/>
          </p:nvPr>
        </p:nvSpPr>
        <p:spPr>
          <a:xfrm>
            <a:off x="457200" y="1600200"/>
            <a:ext cx="8291264" cy="4781128"/>
          </a:xfrm>
        </p:spPr>
        <p:txBody>
          <a:bodyPr>
            <a:normAutofit fontScale="92500"/>
          </a:bodyPr>
          <a:lstStyle/>
          <a:p>
            <a:r>
              <a:rPr lang="en-US" altLang="ja-JP" sz="3000" dirty="0" err="1" smtClean="0">
                <a:latin typeface="Arial"/>
              </a:rPr>
              <a:t>FBCrypt</a:t>
            </a:r>
            <a:r>
              <a:rPr lang="en-US" altLang="ja-JP" sz="3000" dirty="0" smtClean="0">
                <a:latin typeface="Arial"/>
              </a:rPr>
              <a:t> [</a:t>
            </a:r>
            <a:r>
              <a:rPr lang="en-US" altLang="ja-JP" sz="3000" dirty="0" err="1" smtClean="0">
                <a:latin typeface="Arial"/>
              </a:rPr>
              <a:t>Egawa</a:t>
            </a:r>
            <a:r>
              <a:rPr lang="en-US" altLang="ja-JP" sz="3000" dirty="0" smtClean="0">
                <a:latin typeface="Arial"/>
              </a:rPr>
              <a:t> et al</a:t>
            </a:r>
            <a:r>
              <a:rPr lang="fr-FR" altLang="ja-JP" sz="3000" dirty="0" smtClean="0">
                <a:latin typeface="Arial"/>
              </a:rPr>
              <a:t>.</a:t>
            </a:r>
            <a:r>
              <a:rPr lang="fr-FR" altLang="ja-JP" sz="3000" dirty="0">
                <a:latin typeface="Arial"/>
              </a:rPr>
              <a:t>'12</a:t>
            </a:r>
            <a:r>
              <a:rPr lang="en-US" altLang="ja-JP" sz="3000" dirty="0" smtClean="0">
                <a:latin typeface="Arial"/>
              </a:rPr>
              <a:t>]</a:t>
            </a:r>
          </a:p>
          <a:p>
            <a:pPr lvl="1"/>
            <a:r>
              <a:rPr lang="ja-JP" altLang="en-US" sz="2600" dirty="0" smtClean="0">
                <a:latin typeface="Arial"/>
              </a:rPr>
              <a:t>ユーザとハイパーバイザ間の通信を暗号化</a:t>
            </a:r>
            <a:endParaRPr lang="en-US" altLang="ja-JP" sz="2600" dirty="0" smtClean="0">
              <a:latin typeface="Arial"/>
            </a:endParaRPr>
          </a:p>
          <a:p>
            <a:pPr lvl="1"/>
            <a:r>
              <a:rPr lang="en-US" altLang="ja-JP" sz="2600" dirty="0" smtClean="0">
                <a:latin typeface="Arial"/>
              </a:rPr>
              <a:t>VM</a:t>
            </a:r>
            <a:r>
              <a:rPr lang="ja-JP" altLang="en-US" sz="2600" dirty="0" smtClean="0">
                <a:latin typeface="Arial"/>
              </a:rPr>
              <a:t>リダイレクト攻撃は防げない</a:t>
            </a:r>
            <a:endParaRPr lang="fr-FR" altLang="ja-JP" sz="2600" dirty="0" smtClean="0">
              <a:latin typeface="Arial"/>
            </a:endParaRPr>
          </a:p>
          <a:p>
            <a:r>
              <a:rPr lang="fr-FR" altLang="ja-JP" sz="3000" dirty="0" smtClean="0">
                <a:latin typeface="Arial"/>
              </a:rPr>
              <a:t>Self-Service</a:t>
            </a:r>
            <a:r>
              <a:rPr lang="fr-FR" altLang="ja-JP" sz="3000" dirty="0">
                <a:latin typeface="Arial"/>
              </a:rPr>
              <a:t> </a:t>
            </a:r>
            <a:r>
              <a:rPr lang="fr-FR" altLang="ja-JP" sz="3000" dirty="0" smtClean="0">
                <a:latin typeface="Arial"/>
              </a:rPr>
              <a:t>Cloud [</a:t>
            </a:r>
            <a:r>
              <a:rPr lang="fr-FR" altLang="ja-JP" sz="3000" dirty="0">
                <a:latin typeface="Arial"/>
              </a:rPr>
              <a:t>Butt </a:t>
            </a:r>
            <a:r>
              <a:rPr lang="fr-FR" altLang="ja-JP" sz="3000" dirty="0" smtClean="0">
                <a:latin typeface="Arial"/>
              </a:rPr>
              <a:t>et al</a:t>
            </a:r>
            <a:r>
              <a:rPr lang="fr-FR" altLang="ja-JP" sz="3000" dirty="0">
                <a:latin typeface="Arial"/>
              </a:rPr>
              <a:t>.'12]</a:t>
            </a:r>
          </a:p>
          <a:p>
            <a:pPr lvl="1"/>
            <a:r>
              <a:rPr lang="ja-JP" altLang="en-US" sz="2600" dirty="0" smtClean="0">
                <a:latin typeface="Arial"/>
              </a:rPr>
              <a:t>ユーザ</a:t>
            </a:r>
            <a:r>
              <a:rPr lang="en-US" altLang="ja-JP" sz="2600" dirty="0" smtClean="0"/>
              <a:t>VM</a:t>
            </a:r>
            <a:r>
              <a:rPr lang="ja-JP" altLang="en-US" sz="2600" dirty="0" smtClean="0">
                <a:latin typeface="Arial"/>
              </a:rPr>
              <a:t>を管理する権限をユーザ</a:t>
            </a:r>
            <a:r>
              <a:rPr lang="ja-JP" altLang="en-US" sz="2600" dirty="0">
                <a:latin typeface="Arial"/>
              </a:rPr>
              <a:t>用</a:t>
            </a:r>
            <a:r>
              <a:rPr lang="ja-JP" altLang="en-US" sz="2600" dirty="0" smtClean="0">
                <a:latin typeface="Arial"/>
              </a:rPr>
              <a:t>の管理</a:t>
            </a:r>
            <a:r>
              <a:rPr lang="en-US" altLang="ja-JP" sz="2600" dirty="0" smtClean="0"/>
              <a:t>VM</a:t>
            </a:r>
            <a:r>
              <a:rPr lang="ja-JP" altLang="en-US" sz="2600" dirty="0" smtClean="0">
                <a:latin typeface="Arial"/>
              </a:rPr>
              <a:t>に与える</a:t>
            </a:r>
            <a:endParaRPr lang="en-US" altLang="ja-JP" sz="2600" dirty="0" smtClean="0">
              <a:solidFill>
                <a:prstClr val="black"/>
              </a:solidFill>
              <a:latin typeface="Arial"/>
            </a:endParaRPr>
          </a:p>
          <a:p>
            <a:pPr lvl="1"/>
            <a:r>
              <a:rPr lang="ja-JP" altLang="en-US" sz="2600" dirty="0" smtClean="0">
                <a:latin typeface="Arial"/>
              </a:rPr>
              <a:t>ユーザ用の管理</a:t>
            </a:r>
            <a:r>
              <a:rPr lang="en-US" altLang="ja-JP" sz="2600" dirty="0" smtClean="0">
                <a:latin typeface="Arial"/>
              </a:rPr>
              <a:t>VM</a:t>
            </a:r>
            <a:r>
              <a:rPr lang="ja-JP" altLang="en-US" sz="2600" dirty="0" smtClean="0">
                <a:latin typeface="Arial"/>
              </a:rPr>
              <a:t>はハイパーバイザよりも管理者からの攻撃を受けやすい</a:t>
            </a:r>
            <a:endParaRPr lang="fr-FR" altLang="ja-JP" sz="2600" dirty="0">
              <a:latin typeface="Arial"/>
            </a:endParaRPr>
          </a:p>
          <a:p>
            <a:r>
              <a:rPr lang="en-US" altLang="ja-JP" sz="3000" dirty="0" err="1" smtClean="0">
                <a:latin typeface="Arial"/>
              </a:rPr>
              <a:t>CloudVisor</a:t>
            </a:r>
            <a:r>
              <a:rPr lang="ja-JP" altLang="en-US" sz="3000" dirty="0">
                <a:latin typeface="Arial"/>
              </a:rPr>
              <a:t> </a:t>
            </a:r>
            <a:r>
              <a:rPr lang="en-US" altLang="ja-JP" sz="3000" dirty="0" smtClean="0">
                <a:latin typeface="Arial"/>
              </a:rPr>
              <a:t>[Zhang et al.</a:t>
            </a:r>
            <a:r>
              <a:rPr lang="fr-FR" altLang="ja-JP" sz="3000" dirty="0">
                <a:latin typeface="Arial"/>
              </a:rPr>
              <a:t> '</a:t>
            </a:r>
            <a:r>
              <a:rPr lang="en-US" altLang="ja-JP" sz="3000" dirty="0" smtClean="0">
                <a:latin typeface="Arial"/>
              </a:rPr>
              <a:t>11]</a:t>
            </a:r>
          </a:p>
          <a:p>
            <a:pPr lvl="1"/>
            <a:r>
              <a:rPr lang="ja-JP" altLang="en-US" sz="2600" dirty="0" smtClean="0">
                <a:latin typeface="Arial"/>
              </a:rPr>
              <a:t>ディスク暗号化</a:t>
            </a:r>
            <a:r>
              <a:rPr lang="ja-JP" altLang="en-US" sz="2600" dirty="0">
                <a:latin typeface="Arial"/>
              </a:rPr>
              <a:t>に</a:t>
            </a:r>
            <a:r>
              <a:rPr lang="ja-JP" altLang="en-US" sz="2600" dirty="0" smtClean="0">
                <a:latin typeface="Arial"/>
              </a:rPr>
              <a:t>より正しいディスクでの</a:t>
            </a:r>
            <a:r>
              <a:rPr lang="en-US" altLang="ja-JP" sz="2600" dirty="0" smtClean="0">
                <a:latin typeface="Arial"/>
              </a:rPr>
              <a:t>VM</a:t>
            </a:r>
            <a:r>
              <a:rPr lang="ja-JP" altLang="en-US" sz="2600" dirty="0" smtClean="0">
                <a:latin typeface="Arial"/>
              </a:rPr>
              <a:t>起動を保証</a:t>
            </a:r>
            <a:endParaRPr lang="en-US" altLang="ja-JP" sz="2600" dirty="0" smtClean="0">
              <a:latin typeface="Arial"/>
            </a:endParaRPr>
          </a:p>
          <a:p>
            <a:pPr lvl="1"/>
            <a:r>
              <a:rPr lang="en-US" altLang="ja-JP" sz="2600" dirty="0" smtClean="0">
                <a:latin typeface="Arial"/>
              </a:rPr>
              <a:t>VM</a:t>
            </a:r>
            <a:r>
              <a:rPr lang="ja-JP" altLang="en-US" sz="2600" dirty="0" smtClean="0">
                <a:latin typeface="Arial"/>
              </a:rPr>
              <a:t>のリモート管理とは結び付けられていない</a:t>
            </a:r>
            <a:endParaRPr lang="en-US" altLang="ja-JP" sz="2600" dirty="0">
              <a:latin typeface="Arial"/>
            </a:endParaRPr>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14</a:t>
            </a:fld>
            <a:endParaRPr kumimoji="1" lang="ja-JP" altLang="en-US" sz="1600"/>
          </a:p>
        </p:txBody>
      </p:sp>
    </p:spTree>
    <p:extLst>
      <p:ext uri="{BB962C8B-B14F-4D97-AF65-F5344CB8AC3E}">
        <p14:creationId xmlns:p14="http://schemas.microsoft.com/office/powerpoint/2010/main" val="311693911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まとめ</a:t>
            </a:r>
            <a:endParaRPr kumimoji="1" lang="ja-JP" altLang="en-US"/>
          </a:p>
        </p:txBody>
      </p:sp>
      <p:sp>
        <p:nvSpPr>
          <p:cNvPr id="3" name="コンテンツ プレースホルダー 2"/>
          <p:cNvSpPr>
            <a:spLocks noGrp="1"/>
          </p:cNvSpPr>
          <p:nvPr>
            <p:ph idx="1"/>
          </p:nvPr>
        </p:nvSpPr>
        <p:spPr/>
        <p:txBody>
          <a:bodyPr>
            <a:normAutofit/>
          </a:bodyPr>
          <a:lstStyle/>
          <a:p>
            <a:pPr lvl="0"/>
            <a:r>
              <a:rPr lang="ja-JP" altLang="en-US" smtClean="0">
                <a:solidFill>
                  <a:prstClr val="black"/>
                </a:solidFill>
              </a:rPr>
              <a:t>ユーザと</a:t>
            </a:r>
            <a:r>
              <a:rPr lang="en-US" altLang="ja-JP" smtClean="0">
                <a:solidFill>
                  <a:prstClr val="black"/>
                </a:solidFill>
              </a:rPr>
              <a:t>VM</a:t>
            </a:r>
            <a:r>
              <a:rPr lang="ja-JP" altLang="en-US" smtClean="0">
                <a:solidFill>
                  <a:prstClr val="black"/>
                </a:solidFill>
              </a:rPr>
              <a:t>を強く結びつけること</a:t>
            </a:r>
            <a:r>
              <a:rPr lang="ja-JP" altLang="en-US">
                <a:solidFill>
                  <a:prstClr val="black"/>
                </a:solidFill>
              </a:rPr>
              <a:t>で</a:t>
            </a:r>
            <a:r>
              <a:rPr lang="en-US" altLang="ja-JP" smtClean="0">
                <a:solidFill>
                  <a:prstClr val="black"/>
                </a:solidFill>
              </a:rPr>
              <a:t>VM</a:t>
            </a:r>
            <a:r>
              <a:rPr lang="ja-JP" altLang="en-US" smtClean="0">
                <a:solidFill>
                  <a:prstClr val="black"/>
                </a:solidFill>
              </a:rPr>
              <a:t>リダイレクト</a:t>
            </a:r>
            <a:r>
              <a:rPr lang="ja-JP" altLang="en-US">
                <a:solidFill>
                  <a:prstClr val="black"/>
                </a:solidFill>
              </a:rPr>
              <a:t>攻撃を</a:t>
            </a:r>
            <a:r>
              <a:rPr lang="ja-JP" altLang="en-US" smtClean="0">
                <a:solidFill>
                  <a:prstClr val="black"/>
                </a:solidFill>
              </a:rPr>
              <a:t>防ぐ</a:t>
            </a:r>
            <a:r>
              <a:rPr lang="en-US" altLang="ja-JP" smtClean="0">
                <a:solidFill>
                  <a:prstClr val="black"/>
                </a:solidFill>
              </a:rPr>
              <a:t>UVBond</a:t>
            </a:r>
            <a:r>
              <a:rPr lang="ja-JP" altLang="en-US" smtClean="0">
                <a:solidFill>
                  <a:prstClr val="black"/>
                </a:solidFill>
              </a:rPr>
              <a:t>を提案</a:t>
            </a:r>
            <a:endParaRPr kumimoji="1" lang="en-US" altLang="ja-JP" smtClean="0"/>
          </a:p>
          <a:p>
            <a:pPr lvl="1"/>
            <a:r>
              <a:rPr lang="ja-JP" altLang="en-US" smtClean="0"/>
              <a:t>暗号化</a:t>
            </a:r>
            <a:r>
              <a:rPr lang="ja-JP" altLang="en-US"/>
              <a:t>ディスク</a:t>
            </a:r>
            <a:r>
              <a:rPr lang="ja-JP" altLang="en-US" smtClean="0"/>
              <a:t>を介してユーザと</a:t>
            </a:r>
            <a:r>
              <a:rPr lang="en-US" altLang="ja-JP" smtClean="0"/>
              <a:t>VM</a:t>
            </a:r>
            <a:r>
              <a:rPr lang="ja-JP" altLang="en-US" smtClean="0"/>
              <a:t>を安全に結びつけ</a:t>
            </a:r>
            <a:endParaRPr lang="en-US" altLang="ja-JP" smtClean="0"/>
          </a:p>
          <a:p>
            <a:pPr lvl="1"/>
            <a:r>
              <a:rPr lang="ja-JP" altLang="en-US" smtClean="0"/>
              <a:t>ハイパーバイザ</a:t>
            </a:r>
            <a:r>
              <a:rPr lang="ja-JP" altLang="en-US"/>
              <a:t>に</a:t>
            </a:r>
            <a:r>
              <a:rPr lang="ja-JP" altLang="en-US" smtClean="0"/>
              <a:t>よるディスクの暗号化・復号化</a:t>
            </a:r>
            <a:endParaRPr lang="en-US" altLang="ja-JP" smtClean="0"/>
          </a:p>
          <a:p>
            <a:pPr lvl="1"/>
            <a:r>
              <a:rPr lang="en-US" altLang="ja-JP" smtClean="0"/>
              <a:t>VM</a:t>
            </a:r>
            <a:r>
              <a:rPr lang="ja-JP" altLang="en-US" smtClean="0"/>
              <a:t>識別子を用いた</a:t>
            </a:r>
            <a:r>
              <a:rPr lang="en-US" altLang="ja-JP" smtClean="0"/>
              <a:t>VM</a:t>
            </a:r>
            <a:r>
              <a:rPr lang="ja-JP" altLang="en-US" smtClean="0"/>
              <a:t>の安全なリモート管理</a:t>
            </a:r>
            <a:endParaRPr lang="en-US" altLang="ja-JP"/>
          </a:p>
          <a:p>
            <a:pPr lvl="0"/>
            <a:r>
              <a:rPr lang="ja-JP" altLang="en-US">
                <a:solidFill>
                  <a:prstClr val="black"/>
                </a:solidFill>
              </a:rPr>
              <a:t>今後の</a:t>
            </a:r>
            <a:r>
              <a:rPr lang="ja-JP" altLang="en-US" smtClean="0">
                <a:solidFill>
                  <a:prstClr val="black"/>
                </a:solidFill>
              </a:rPr>
              <a:t>課題</a:t>
            </a:r>
            <a:endParaRPr lang="en-US" altLang="ja-JP" smtClean="0">
              <a:solidFill>
                <a:prstClr val="black"/>
              </a:solidFill>
            </a:endParaRPr>
          </a:p>
          <a:p>
            <a:pPr lvl="1"/>
            <a:r>
              <a:rPr lang="ja-JP" altLang="en-US" smtClean="0">
                <a:solidFill>
                  <a:prstClr val="black"/>
                </a:solidFill>
              </a:rPr>
              <a:t>ディスク</a:t>
            </a:r>
            <a:r>
              <a:rPr lang="ja-JP" altLang="en-US">
                <a:solidFill>
                  <a:prstClr val="black"/>
                </a:solidFill>
              </a:rPr>
              <a:t>性能</a:t>
            </a:r>
            <a:r>
              <a:rPr lang="ja-JP" altLang="en-US" smtClean="0">
                <a:solidFill>
                  <a:prstClr val="black"/>
                </a:solidFill>
              </a:rPr>
              <a:t>の改善</a:t>
            </a:r>
            <a:endParaRPr lang="en-US" altLang="ja-JP" smtClean="0">
              <a:solidFill>
                <a:prstClr val="black"/>
              </a:solidFill>
            </a:endParaRPr>
          </a:p>
          <a:p>
            <a:pPr lvl="2"/>
            <a:r>
              <a:rPr lang="en-US" altLang="ja-JP" smtClean="0">
                <a:solidFill>
                  <a:prstClr val="black"/>
                </a:solidFill>
              </a:rPr>
              <a:t>OS</a:t>
            </a:r>
            <a:r>
              <a:rPr lang="ja-JP" altLang="en-US" smtClean="0">
                <a:solidFill>
                  <a:prstClr val="black"/>
                </a:solidFill>
              </a:rPr>
              <a:t>によるディスク暗号化と同程度に</a:t>
            </a:r>
            <a:endParaRPr lang="en-US" altLang="ja-JP" smtClean="0">
              <a:solidFill>
                <a:prstClr val="black"/>
              </a:solidFill>
            </a:endParaRPr>
          </a:p>
          <a:p>
            <a:pPr lvl="1"/>
            <a:r>
              <a:rPr lang="ja-JP" altLang="en-US" smtClean="0">
                <a:solidFill>
                  <a:prstClr val="black"/>
                </a:solidFill>
              </a:rPr>
              <a:t>複数</a:t>
            </a:r>
            <a:r>
              <a:rPr lang="en-US" altLang="ja-JP" smtClean="0">
                <a:solidFill>
                  <a:prstClr val="black"/>
                </a:solidFill>
              </a:rPr>
              <a:t>VM</a:t>
            </a:r>
            <a:r>
              <a:rPr lang="ja-JP" altLang="en-US" smtClean="0">
                <a:solidFill>
                  <a:prstClr val="black"/>
                </a:solidFill>
              </a:rPr>
              <a:t>への対応</a:t>
            </a:r>
            <a:endParaRPr lang="en-US" altLang="ja-JP" smtClean="0">
              <a:solidFill>
                <a:prstClr val="black"/>
              </a:solidFill>
            </a:endParaRPr>
          </a:p>
          <a:p>
            <a:pPr lvl="2"/>
            <a:r>
              <a:rPr lang="ja-JP" altLang="en-US">
                <a:solidFill>
                  <a:prstClr val="black"/>
                </a:solidFill>
              </a:rPr>
              <a:t>現在</a:t>
            </a:r>
            <a:r>
              <a:rPr lang="ja-JP" altLang="en-US" smtClean="0">
                <a:solidFill>
                  <a:prstClr val="black"/>
                </a:solidFill>
              </a:rPr>
              <a:t>は単一</a:t>
            </a:r>
            <a:r>
              <a:rPr lang="en-US" altLang="ja-JP" smtClean="0">
                <a:solidFill>
                  <a:prstClr val="black"/>
                </a:solidFill>
              </a:rPr>
              <a:t>VM</a:t>
            </a:r>
            <a:r>
              <a:rPr lang="ja-JP" altLang="en-US" smtClean="0">
                <a:solidFill>
                  <a:prstClr val="black"/>
                </a:solidFill>
              </a:rPr>
              <a:t>にのみ対応</a:t>
            </a:r>
            <a:endParaRPr lang="en-US" altLang="ja-JP">
              <a:solidFill>
                <a:prstClr val="black"/>
              </a:solidFill>
            </a:endParaRPr>
          </a:p>
          <a:p>
            <a:pPr lvl="1"/>
            <a:endParaRPr lang="en-US" altLang="ja-JP" smtClean="0"/>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15</a:t>
            </a:fld>
            <a:endParaRPr kumimoji="1" lang="ja-JP" altLang="en-US" sz="1600"/>
          </a:p>
        </p:txBody>
      </p:sp>
    </p:spTree>
    <p:extLst>
      <p:ext uri="{BB962C8B-B14F-4D97-AF65-F5344CB8AC3E}">
        <p14:creationId xmlns:p14="http://schemas.microsoft.com/office/powerpoint/2010/main" val="96103949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ハイパーバイザの健全性</a:t>
            </a:r>
            <a:endParaRPr kumimoji="1" lang="ja-JP" altLang="en-US"/>
          </a:p>
        </p:txBody>
      </p:sp>
      <p:sp>
        <p:nvSpPr>
          <p:cNvPr id="3" name="コンテンツ プレースホルダー 2"/>
          <p:cNvSpPr>
            <a:spLocks noGrp="1"/>
          </p:cNvSpPr>
          <p:nvPr>
            <p:ph idx="1"/>
          </p:nvPr>
        </p:nvSpPr>
        <p:spPr/>
        <p:txBody>
          <a:bodyPr/>
          <a:lstStyle/>
          <a:p>
            <a:pPr lvl="0"/>
            <a:r>
              <a:rPr lang="ja-JP" altLang="en-US" smtClean="0">
                <a:solidFill>
                  <a:prstClr val="black"/>
                </a:solidFill>
              </a:rPr>
              <a:t>クラウド内のハイパーバイザが改ざんされていないことを保証</a:t>
            </a:r>
            <a:endParaRPr lang="en-US" altLang="ja-JP">
              <a:solidFill>
                <a:prstClr val="black"/>
              </a:solidFill>
            </a:endParaRPr>
          </a:p>
          <a:p>
            <a:pPr lvl="1"/>
            <a:r>
              <a:rPr lang="ja-JP" altLang="en-US">
                <a:solidFill>
                  <a:prstClr val="black"/>
                </a:solidFill>
              </a:rPr>
              <a:t>信頼</a:t>
            </a:r>
            <a:r>
              <a:rPr lang="ja-JP" altLang="en-US" smtClean="0">
                <a:solidFill>
                  <a:prstClr val="black"/>
                </a:solidFill>
              </a:rPr>
              <a:t>できるクラウド事業者がハードウェアを管理</a:t>
            </a:r>
            <a:endParaRPr lang="en-US" altLang="ja-JP" smtClean="0">
              <a:solidFill>
                <a:prstClr val="black"/>
              </a:solidFill>
            </a:endParaRPr>
          </a:p>
          <a:p>
            <a:pPr lvl="1"/>
            <a:r>
              <a:rPr lang="ja-JP" altLang="en-US">
                <a:solidFill>
                  <a:prstClr val="black"/>
                </a:solidFill>
              </a:rPr>
              <a:t>ハードウェア（</a:t>
            </a:r>
            <a:r>
              <a:rPr lang="en-US" altLang="ja-JP">
                <a:solidFill>
                  <a:prstClr val="black"/>
                </a:solidFill>
              </a:rPr>
              <a:t>TPM</a:t>
            </a:r>
            <a:r>
              <a:rPr lang="ja-JP" altLang="en-US">
                <a:solidFill>
                  <a:prstClr val="black"/>
                </a:solidFill>
              </a:rPr>
              <a:t>）を用いた</a:t>
            </a:r>
            <a:r>
              <a:rPr lang="ja-JP" altLang="en-US" smtClean="0">
                <a:solidFill>
                  <a:prstClr val="black"/>
                </a:solidFill>
              </a:rPr>
              <a:t>セキュアブート</a:t>
            </a:r>
            <a:endParaRPr lang="en-US" altLang="ja-JP">
              <a:solidFill>
                <a:prstClr val="black"/>
              </a:solidFill>
            </a:endParaRPr>
          </a:p>
          <a:p>
            <a:pPr lvl="2"/>
            <a:r>
              <a:rPr lang="ja-JP" altLang="en-US" smtClean="0">
                <a:solidFill>
                  <a:prstClr val="black"/>
                </a:solidFill>
              </a:rPr>
              <a:t>ハイパーバイザの正常起動を保証</a:t>
            </a:r>
            <a:endParaRPr lang="ja-JP" altLang="en-US">
              <a:solidFill>
                <a:prstClr val="black"/>
              </a:solidFill>
            </a:endParaRPr>
          </a:p>
          <a:p>
            <a:pPr lvl="1"/>
            <a:endParaRPr kumimoji="1" lang="en-US" altLang="ja-JP" smtClean="0"/>
          </a:p>
        </p:txBody>
      </p:sp>
      <p:sp>
        <p:nvSpPr>
          <p:cNvPr id="4" name="正方形/長方形 3"/>
          <p:cNvSpPr/>
          <p:nvPr/>
        </p:nvSpPr>
        <p:spPr>
          <a:xfrm>
            <a:off x="910486" y="5730285"/>
            <a:ext cx="4392488" cy="5040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ハードウェア</a:t>
            </a:r>
            <a:endParaRPr kumimoji="1" lang="ja-JP" altLang="en-US">
              <a:solidFill>
                <a:schemeClr val="tx1"/>
              </a:solidFill>
            </a:endParaRPr>
          </a:p>
        </p:txBody>
      </p:sp>
      <p:sp>
        <p:nvSpPr>
          <p:cNvPr id="5" name="角丸四角形 4"/>
          <p:cNvSpPr/>
          <p:nvPr/>
        </p:nvSpPr>
        <p:spPr>
          <a:xfrm>
            <a:off x="1054502" y="5781491"/>
            <a:ext cx="864096" cy="38084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TPM</a:t>
            </a:r>
            <a:endParaRPr kumimoji="1" lang="ja-JP" altLang="en-US">
              <a:solidFill>
                <a:schemeClr val="tx1"/>
              </a:solidFill>
            </a:endParaRPr>
          </a:p>
        </p:txBody>
      </p:sp>
      <p:sp>
        <p:nvSpPr>
          <p:cNvPr id="6" name="正方形/長方形 5"/>
          <p:cNvSpPr/>
          <p:nvPr/>
        </p:nvSpPr>
        <p:spPr>
          <a:xfrm>
            <a:off x="910486" y="5166101"/>
            <a:ext cx="4392488" cy="498116"/>
          </a:xfrm>
          <a:prstGeom prst="rect">
            <a:avLst/>
          </a:prstGeom>
          <a:solidFill>
            <a:schemeClr val="accent1">
              <a:lumMod val="20000"/>
              <a:lumOff val="8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a:solidFill>
                  <a:schemeClr val="tx1"/>
                </a:solidFill>
              </a:rPr>
              <a:t>ハイパーバイザ</a:t>
            </a:r>
            <a:endParaRPr kumimoji="1" lang="ja-JP" altLang="en-US">
              <a:solidFill>
                <a:schemeClr val="tx1"/>
              </a:solidFill>
            </a:endParaRPr>
          </a:p>
        </p:txBody>
      </p:sp>
      <p:sp>
        <p:nvSpPr>
          <p:cNvPr id="7" name="正方形/長方形 6"/>
          <p:cNvSpPr/>
          <p:nvPr/>
        </p:nvSpPr>
        <p:spPr>
          <a:xfrm>
            <a:off x="3431185" y="4364114"/>
            <a:ext cx="1332148" cy="523387"/>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mtClean="0"/>
              <a:t>ユーザ</a:t>
            </a:r>
            <a:r>
              <a:rPr kumimoji="1" lang="en-US" altLang="ja-JP" smtClean="0"/>
              <a:t>VM</a:t>
            </a:r>
            <a:endParaRPr kumimoji="1" lang="ja-JP" altLang="en-US"/>
          </a:p>
        </p:txBody>
      </p:sp>
      <p:sp>
        <p:nvSpPr>
          <p:cNvPr id="8" name="正方形/長方形 7"/>
          <p:cNvSpPr/>
          <p:nvPr/>
        </p:nvSpPr>
        <p:spPr>
          <a:xfrm>
            <a:off x="3297049" y="4476579"/>
            <a:ext cx="1332148" cy="523387"/>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mtClean="0"/>
              <a:t>ユーザ</a:t>
            </a:r>
            <a:r>
              <a:rPr kumimoji="1" lang="en-US" altLang="ja-JP" smtClean="0"/>
              <a:t>VM</a:t>
            </a:r>
            <a:endParaRPr kumimoji="1" lang="ja-JP" altLang="en-US"/>
          </a:p>
        </p:txBody>
      </p:sp>
      <p:sp>
        <p:nvSpPr>
          <p:cNvPr id="9" name="正方形/長方形 8"/>
          <p:cNvSpPr/>
          <p:nvPr/>
        </p:nvSpPr>
        <p:spPr>
          <a:xfrm>
            <a:off x="766470" y="5088153"/>
            <a:ext cx="4752528" cy="1278668"/>
          </a:xfrm>
          <a:prstGeom prst="rect">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角丸四角形 9"/>
          <p:cNvSpPr/>
          <p:nvPr/>
        </p:nvSpPr>
        <p:spPr>
          <a:xfrm>
            <a:off x="6879613" y="5088153"/>
            <a:ext cx="1944216"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t>クラウド</a:t>
            </a:r>
            <a:endParaRPr kumimoji="1" lang="en-US" altLang="ja-JP" smtClean="0"/>
          </a:p>
          <a:p>
            <a:pPr algn="ctr"/>
            <a:r>
              <a:rPr kumimoji="1" lang="ja-JP" altLang="en-US" smtClean="0"/>
              <a:t>プロバイダ</a:t>
            </a:r>
            <a:endParaRPr kumimoji="1" lang="ja-JP" altLang="en-US"/>
          </a:p>
        </p:txBody>
      </p:sp>
      <p:sp>
        <p:nvSpPr>
          <p:cNvPr id="11" name="右矢印 10"/>
          <p:cNvSpPr/>
          <p:nvPr/>
        </p:nvSpPr>
        <p:spPr>
          <a:xfrm rot="10800000">
            <a:off x="5655476" y="5676450"/>
            <a:ext cx="1008112" cy="21008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871501" y="5243660"/>
            <a:ext cx="646331" cy="369332"/>
          </a:xfrm>
          <a:prstGeom prst="rect">
            <a:avLst/>
          </a:prstGeom>
          <a:noFill/>
        </p:spPr>
        <p:txBody>
          <a:bodyPr wrap="none" rtlCol="0">
            <a:spAutoFit/>
          </a:bodyPr>
          <a:lstStyle/>
          <a:p>
            <a:r>
              <a:rPr kumimoji="1" lang="ja-JP" altLang="en-US" smtClean="0"/>
              <a:t>管理</a:t>
            </a:r>
            <a:endParaRPr kumimoji="1" lang="ja-JP" altLang="en-US"/>
          </a:p>
        </p:txBody>
      </p:sp>
      <p:sp>
        <p:nvSpPr>
          <p:cNvPr id="13" name="正方形/長方形 12"/>
          <p:cNvSpPr/>
          <p:nvPr/>
        </p:nvSpPr>
        <p:spPr>
          <a:xfrm>
            <a:off x="920530" y="4433773"/>
            <a:ext cx="1206555" cy="577026"/>
          </a:xfrm>
          <a:prstGeom prst="rect">
            <a:avLst/>
          </a:prstGeom>
          <a:solidFill>
            <a:schemeClr val="accent2">
              <a:lumMod val="20000"/>
              <a:lumOff val="80000"/>
            </a:schemeClr>
          </a:solid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a:t>
            </a:r>
            <a:r>
              <a:rPr kumimoji="1" lang="en-US" altLang="ja-JP" smtClean="0"/>
              <a:t>VM</a:t>
            </a:r>
            <a:endParaRPr kumimoji="1" lang="ja-JP" altLang="en-US"/>
          </a:p>
        </p:txBody>
      </p:sp>
      <p:sp>
        <p:nvSpPr>
          <p:cNvPr id="14" name="スライド番号プレースホルダー 13"/>
          <p:cNvSpPr>
            <a:spLocks noGrp="1"/>
          </p:cNvSpPr>
          <p:nvPr>
            <p:ph type="sldNum" sz="quarter" idx="12"/>
          </p:nvPr>
        </p:nvSpPr>
        <p:spPr/>
        <p:txBody>
          <a:bodyPr/>
          <a:lstStyle/>
          <a:p>
            <a:fld id="{FD7DA45D-C8A9-46D9-BE9C-86E60B4686A4}" type="slidenum">
              <a:rPr kumimoji="1" lang="ja-JP" altLang="en-US" sz="1600" smtClean="0"/>
              <a:t>16</a:t>
            </a:fld>
            <a:endParaRPr kumimoji="1" lang="ja-JP" altLang="en-US" sz="1600"/>
          </a:p>
        </p:txBody>
      </p:sp>
    </p:spTree>
    <p:extLst>
      <p:ext uri="{BB962C8B-B14F-4D97-AF65-F5344CB8AC3E}">
        <p14:creationId xmlns:p14="http://schemas.microsoft.com/office/powerpoint/2010/main" val="4354340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IaaS</a:t>
            </a:r>
            <a:r>
              <a:rPr kumimoji="1" lang="ja-JP" altLang="en-US" smtClean="0"/>
              <a:t>型クラウド</a:t>
            </a:r>
            <a:endParaRPr kumimoji="1" lang="ja-JP" altLang="en-US"/>
          </a:p>
        </p:txBody>
      </p:sp>
      <p:sp>
        <p:nvSpPr>
          <p:cNvPr id="3" name="コンテンツ プレースホルダー 2"/>
          <p:cNvSpPr>
            <a:spLocks noGrp="1"/>
          </p:cNvSpPr>
          <p:nvPr>
            <p:ph idx="1"/>
          </p:nvPr>
        </p:nvSpPr>
        <p:spPr/>
        <p:txBody>
          <a:bodyPr/>
          <a:lstStyle/>
          <a:p>
            <a:r>
              <a:rPr kumimoji="1" lang="ja-JP" altLang="en-US" smtClean="0"/>
              <a:t>クラウドのサービス形態の一つ</a:t>
            </a:r>
            <a:endParaRPr kumimoji="1" lang="en-US" altLang="ja-JP" smtClean="0"/>
          </a:p>
          <a:p>
            <a:pPr lvl="1"/>
            <a:r>
              <a:rPr lang="ja-JP" altLang="en-US"/>
              <a:t>ユーザ</a:t>
            </a:r>
            <a:r>
              <a:rPr lang="ja-JP" altLang="en-US" smtClean="0"/>
              <a:t>に仮想マシン（</a:t>
            </a:r>
            <a:r>
              <a:rPr lang="en-US" altLang="ja-JP" smtClean="0"/>
              <a:t>VM</a:t>
            </a:r>
            <a:r>
              <a:rPr lang="ja-JP" altLang="en-US" smtClean="0"/>
              <a:t>）などのインフラを提供</a:t>
            </a:r>
            <a:endParaRPr lang="en-US" altLang="ja-JP" smtClean="0"/>
          </a:p>
          <a:p>
            <a:pPr lvl="1"/>
            <a:r>
              <a:rPr lang="ja-JP" altLang="en-US"/>
              <a:t>ユーザ</a:t>
            </a:r>
            <a:r>
              <a:rPr lang="ja-JP" altLang="en-US" smtClean="0"/>
              <a:t>は</a:t>
            </a:r>
            <a:r>
              <a:rPr lang="en-US" altLang="ja-JP" smtClean="0"/>
              <a:t>VM</a:t>
            </a:r>
            <a:r>
              <a:rPr lang="ja-JP" altLang="en-US" smtClean="0"/>
              <a:t>内に</a:t>
            </a:r>
            <a:r>
              <a:rPr lang="en-US" altLang="ja-JP" smtClean="0"/>
              <a:t>OS</a:t>
            </a:r>
            <a:r>
              <a:rPr lang="ja-JP" altLang="en-US" smtClean="0"/>
              <a:t>やアプリケーションをインストール</a:t>
            </a:r>
            <a:endParaRPr lang="en-US" altLang="ja-JP"/>
          </a:p>
          <a:p>
            <a:pPr lvl="1"/>
            <a:r>
              <a:rPr lang="ja-JP" altLang="en-US"/>
              <a:t>ネットワーク</a:t>
            </a:r>
            <a:r>
              <a:rPr lang="ja-JP" altLang="en-US" smtClean="0"/>
              <a:t>経由でサービスを利用</a:t>
            </a:r>
            <a:endParaRPr kumimoji="1" lang="ja-JP" altLang="en-US"/>
          </a:p>
        </p:txBody>
      </p:sp>
      <p:pic>
        <p:nvPicPr>
          <p:cNvPr id="1026" name="Picture 2" descr="C:\Users\inokuchi\AppData\Local\Microsoft\Windows\INetCache\IE\K53BG0JG\monitor-313011_64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4294796"/>
            <a:ext cx="2507388" cy="179826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inokuchi\AppData\Local\Microsoft\Windows\INetCache\IE\EGOBID1A\lgi01a2014011616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4550" y="4303198"/>
            <a:ext cx="1656184" cy="1656184"/>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1076250" y="6093063"/>
            <a:ext cx="857927" cy="369332"/>
          </a:xfrm>
          <a:prstGeom prst="rect">
            <a:avLst/>
          </a:prstGeom>
          <a:noFill/>
        </p:spPr>
        <p:txBody>
          <a:bodyPr wrap="none" rtlCol="0">
            <a:spAutoFit/>
          </a:bodyPr>
          <a:lstStyle/>
          <a:p>
            <a:r>
              <a:rPr kumimoji="1" lang="ja-JP" altLang="en-US" smtClean="0"/>
              <a:t>ユーザ</a:t>
            </a:r>
            <a:endParaRPr kumimoji="1" lang="ja-JP" altLang="en-US"/>
          </a:p>
        </p:txBody>
      </p:sp>
      <p:sp>
        <p:nvSpPr>
          <p:cNvPr id="5" name="テキスト ボックス 4"/>
          <p:cNvSpPr txBox="1"/>
          <p:nvPr/>
        </p:nvSpPr>
        <p:spPr>
          <a:xfrm>
            <a:off x="3419872" y="6165304"/>
            <a:ext cx="1505540" cy="369332"/>
          </a:xfrm>
          <a:prstGeom prst="rect">
            <a:avLst/>
          </a:prstGeom>
          <a:noFill/>
        </p:spPr>
        <p:txBody>
          <a:bodyPr wrap="none" rtlCol="0">
            <a:spAutoFit/>
          </a:bodyPr>
          <a:lstStyle/>
          <a:p>
            <a:r>
              <a:rPr kumimoji="1" lang="ja-JP" altLang="en-US" smtClean="0"/>
              <a:t>インターネット</a:t>
            </a:r>
            <a:endParaRPr kumimoji="1" lang="ja-JP" altLang="en-US"/>
          </a:p>
        </p:txBody>
      </p:sp>
      <p:sp>
        <p:nvSpPr>
          <p:cNvPr id="6" name="Cloud"/>
          <p:cNvSpPr>
            <a:spLocks noChangeAspect="1" noEditPoints="1" noChangeArrowheads="1"/>
          </p:cNvSpPr>
          <p:nvPr/>
        </p:nvSpPr>
        <p:spPr bwMode="auto">
          <a:xfrm>
            <a:off x="5975797" y="4212127"/>
            <a:ext cx="2743200" cy="1838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ja-JP" altLang="en-US"/>
          </a:p>
        </p:txBody>
      </p:sp>
      <p:sp>
        <p:nvSpPr>
          <p:cNvPr id="7" name="テキスト ボックス 6"/>
          <p:cNvSpPr txBox="1"/>
          <p:nvPr/>
        </p:nvSpPr>
        <p:spPr>
          <a:xfrm>
            <a:off x="6878358" y="6277729"/>
            <a:ext cx="938077" cy="369332"/>
          </a:xfrm>
          <a:prstGeom prst="rect">
            <a:avLst/>
          </a:prstGeom>
          <a:noFill/>
        </p:spPr>
        <p:txBody>
          <a:bodyPr wrap="none" rtlCol="0">
            <a:spAutoFit/>
          </a:bodyPr>
          <a:lstStyle/>
          <a:p>
            <a:r>
              <a:rPr kumimoji="1" lang="ja-JP" altLang="en-US" smtClean="0"/>
              <a:t>クラウド</a:t>
            </a:r>
            <a:endParaRPr kumimoji="1" lang="ja-JP" altLang="en-US"/>
          </a:p>
        </p:txBody>
      </p:sp>
      <p:sp>
        <p:nvSpPr>
          <p:cNvPr id="8" name="正方形/長方形 7"/>
          <p:cNvSpPr/>
          <p:nvPr/>
        </p:nvSpPr>
        <p:spPr>
          <a:xfrm>
            <a:off x="6444208" y="5193929"/>
            <a:ext cx="64807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t>VM</a:t>
            </a:r>
            <a:endParaRPr kumimoji="1" lang="ja-JP" altLang="en-US"/>
          </a:p>
        </p:txBody>
      </p:sp>
      <p:sp>
        <p:nvSpPr>
          <p:cNvPr id="11" name="正方形/長方形 10"/>
          <p:cNvSpPr/>
          <p:nvPr/>
        </p:nvSpPr>
        <p:spPr>
          <a:xfrm>
            <a:off x="7416316" y="5193929"/>
            <a:ext cx="64807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092280" y="4713690"/>
            <a:ext cx="64807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p:cNvCxnSpPr/>
          <p:nvPr/>
        </p:nvCxnSpPr>
        <p:spPr>
          <a:xfrm>
            <a:off x="2411760" y="5193929"/>
            <a:ext cx="792088" cy="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5148064" y="5193929"/>
            <a:ext cx="1152128" cy="18002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9" name="スライド番号プレースホルダー 8"/>
          <p:cNvSpPr>
            <a:spLocks noGrp="1"/>
          </p:cNvSpPr>
          <p:nvPr>
            <p:ph type="sldNum" sz="quarter" idx="12"/>
          </p:nvPr>
        </p:nvSpPr>
        <p:spPr/>
        <p:txBody>
          <a:bodyPr/>
          <a:lstStyle/>
          <a:p>
            <a:fld id="{FD7DA45D-C8A9-46D9-BE9C-86E60B4686A4}" type="slidenum">
              <a:rPr kumimoji="1" lang="ja-JP" altLang="en-US" sz="1600" smtClean="0"/>
              <a:t>2</a:t>
            </a:fld>
            <a:endParaRPr kumimoji="1" lang="ja-JP" altLang="en-US" sz="1600"/>
          </a:p>
        </p:txBody>
      </p:sp>
    </p:spTree>
    <p:extLst>
      <p:ext uri="{BB962C8B-B14F-4D97-AF65-F5344CB8AC3E}">
        <p14:creationId xmlns:p14="http://schemas.microsoft.com/office/powerpoint/2010/main" val="358338080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loud"/>
          <p:cNvSpPr>
            <a:spLocks noChangeAspect="1" noEditPoints="1" noChangeArrowheads="1"/>
          </p:cNvSpPr>
          <p:nvPr/>
        </p:nvSpPr>
        <p:spPr bwMode="auto">
          <a:xfrm>
            <a:off x="3806822" y="3937166"/>
            <a:ext cx="5079127" cy="275905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lang="en-US" altLang="ja-JP" smtClean="0"/>
              <a:t>VM</a:t>
            </a:r>
            <a:r>
              <a:rPr lang="ja-JP" altLang="en-US" smtClean="0"/>
              <a:t>のリモート管理</a:t>
            </a:r>
            <a:endParaRPr kumimoji="1" lang="ja-JP" altLang="en-US"/>
          </a:p>
        </p:txBody>
      </p:sp>
      <p:sp>
        <p:nvSpPr>
          <p:cNvPr id="3" name="コンテンツ プレースホルダー 2"/>
          <p:cNvSpPr>
            <a:spLocks noGrp="1"/>
          </p:cNvSpPr>
          <p:nvPr>
            <p:ph idx="1"/>
          </p:nvPr>
        </p:nvSpPr>
        <p:spPr>
          <a:prstGeom prst="rect">
            <a:avLst/>
          </a:prstGeom>
        </p:spPr>
        <p:txBody>
          <a:bodyPr/>
          <a:lstStyle/>
          <a:p>
            <a:r>
              <a:rPr lang="ja-JP" altLang="en-US" smtClean="0"/>
              <a:t>クラウド</a:t>
            </a:r>
            <a:r>
              <a:rPr lang="ja-JP" altLang="en-US"/>
              <a:t>内</a:t>
            </a:r>
            <a:r>
              <a:rPr lang="ja-JP" altLang="en-US" smtClean="0"/>
              <a:t>のユーザ</a:t>
            </a:r>
            <a:r>
              <a:rPr lang="en-US" altLang="ja-JP" smtClean="0"/>
              <a:t>VM</a:t>
            </a:r>
            <a:r>
              <a:rPr lang="ja-JP" altLang="en-US" smtClean="0"/>
              <a:t>はリモートから管理</a:t>
            </a:r>
            <a:r>
              <a:rPr lang="en-US" altLang="ja-JP" smtClean="0"/>
              <a:t>VM</a:t>
            </a:r>
            <a:r>
              <a:rPr lang="ja-JP" altLang="en-US" smtClean="0"/>
              <a:t>を経由して管理</a:t>
            </a:r>
            <a:endParaRPr lang="en-US" altLang="ja-JP" smtClean="0"/>
          </a:p>
          <a:p>
            <a:pPr lvl="1"/>
            <a:r>
              <a:rPr kumimoji="1" lang="ja-JP" altLang="en-US" smtClean="0"/>
              <a:t>管理</a:t>
            </a:r>
            <a:r>
              <a:rPr kumimoji="1" lang="en-US" altLang="ja-JP" smtClean="0"/>
              <a:t>VM</a:t>
            </a:r>
            <a:r>
              <a:rPr kumimoji="1" lang="ja-JP" altLang="en-US" smtClean="0"/>
              <a:t>：ユーザ</a:t>
            </a:r>
            <a:r>
              <a:rPr kumimoji="1" lang="en-US" altLang="ja-JP" smtClean="0"/>
              <a:t>VM</a:t>
            </a:r>
            <a:r>
              <a:rPr kumimoji="1" lang="ja-JP" altLang="en-US" smtClean="0"/>
              <a:t>にアクセスする権限を持った</a:t>
            </a:r>
            <a:r>
              <a:rPr kumimoji="1" lang="en-US" altLang="ja-JP" smtClean="0"/>
              <a:t>VM</a:t>
            </a:r>
          </a:p>
          <a:p>
            <a:pPr lvl="1"/>
            <a:r>
              <a:rPr lang="en-US" altLang="ja-JP"/>
              <a:t>VM</a:t>
            </a:r>
            <a:r>
              <a:rPr lang="ja-JP" altLang="en-US" smtClean="0"/>
              <a:t>の起動、停止、バックアップ</a:t>
            </a:r>
            <a:endParaRPr kumimoji="1" lang="en-US" altLang="ja-JP" smtClean="0"/>
          </a:p>
          <a:p>
            <a:pPr lvl="1"/>
            <a:r>
              <a:rPr lang="ja-JP" altLang="en-US" smtClean="0"/>
              <a:t>ユーザ</a:t>
            </a:r>
            <a:r>
              <a:rPr lang="en-US" altLang="ja-JP" smtClean="0"/>
              <a:t>VM</a:t>
            </a:r>
            <a:r>
              <a:rPr lang="ja-JP" altLang="en-US" smtClean="0"/>
              <a:t>内部のシステムに</a:t>
            </a:r>
            <a:r>
              <a:rPr lang="ja-JP" altLang="en-US"/>
              <a:t>ログイン</a:t>
            </a:r>
            <a:endParaRPr kumimoji="1" lang="en-US" altLang="ja-JP" smtClean="0"/>
          </a:p>
        </p:txBody>
      </p:sp>
      <p:sp>
        <p:nvSpPr>
          <p:cNvPr id="4" name="正方形/長方形 3"/>
          <p:cNvSpPr/>
          <p:nvPr/>
        </p:nvSpPr>
        <p:spPr>
          <a:xfrm>
            <a:off x="683568" y="4797152"/>
            <a:ext cx="1872208"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ユーザ</a:t>
            </a:r>
            <a:endParaRPr kumimoji="1" lang="ja-JP" altLang="en-US">
              <a:solidFill>
                <a:sysClr val="windowText" lastClr="000000"/>
              </a:solidFill>
            </a:endParaRPr>
          </a:p>
        </p:txBody>
      </p:sp>
      <p:sp>
        <p:nvSpPr>
          <p:cNvPr id="6" name="正方形/長方形 5"/>
          <p:cNvSpPr/>
          <p:nvPr/>
        </p:nvSpPr>
        <p:spPr>
          <a:xfrm>
            <a:off x="4087717" y="4797151"/>
            <a:ext cx="1560576" cy="1152128"/>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管理</a:t>
            </a:r>
            <a:r>
              <a:rPr kumimoji="1" lang="en-US" altLang="ja-JP" smtClean="0">
                <a:solidFill>
                  <a:sysClr val="windowText" lastClr="000000"/>
                </a:solidFill>
              </a:rPr>
              <a:t>VM</a:t>
            </a:r>
            <a:endParaRPr kumimoji="1" lang="ja-JP" altLang="en-US">
              <a:solidFill>
                <a:sysClr val="windowText" lastClr="000000"/>
              </a:solidFill>
            </a:endParaRPr>
          </a:p>
        </p:txBody>
      </p:sp>
      <p:sp>
        <p:nvSpPr>
          <p:cNvPr id="7" name="正方形/長方形 6"/>
          <p:cNvSpPr/>
          <p:nvPr/>
        </p:nvSpPr>
        <p:spPr>
          <a:xfrm>
            <a:off x="7164288" y="4797152"/>
            <a:ext cx="1532400" cy="11521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ユーザ</a:t>
            </a:r>
            <a:r>
              <a:rPr kumimoji="1" lang="en-US" altLang="ja-JP" smtClean="0">
                <a:solidFill>
                  <a:sysClr val="windowText" lastClr="000000"/>
                </a:solidFill>
              </a:rPr>
              <a:t>VM</a:t>
            </a:r>
            <a:endParaRPr kumimoji="1" lang="ja-JP" altLang="en-US">
              <a:solidFill>
                <a:sysClr val="windowText" lastClr="000000"/>
              </a:solidFill>
            </a:endParaRPr>
          </a:p>
        </p:txBody>
      </p:sp>
      <p:cxnSp>
        <p:nvCxnSpPr>
          <p:cNvPr id="8" name="直線矢印コネクタ 7"/>
          <p:cNvCxnSpPr/>
          <p:nvPr/>
        </p:nvCxnSpPr>
        <p:spPr>
          <a:xfrm flipV="1">
            <a:off x="2555776" y="5373216"/>
            <a:ext cx="1531941" cy="3045"/>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998580" y="4841386"/>
            <a:ext cx="646331" cy="369332"/>
          </a:xfrm>
          <a:prstGeom prst="rect">
            <a:avLst/>
          </a:prstGeom>
          <a:noFill/>
        </p:spPr>
        <p:txBody>
          <a:bodyPr wrap="none" rtlCol="0">
            <a:spAutoFit/>
          </a:bodyPr>
          <a:lstStyle/>
          <a:p>
            <a:r>
              <a:rPr lang="ja-JP" altLang="en-US"/>
              <a:t>接続</a:t>
            </a:r>
            <a:endParaRPr kumimoji="1" lang="ja-JP" altLang="en-US"/>
          </a:p>
        </p:txBody>
      </p:sp>
      <p:sp>
        <p:nvSpPr>
          <p:cNvPr id="20" name="テキスト ボックス 19"/>
          <p:cNvSpPr txBox="1"/>
          <p:nvPr/>
        </p:nvSpPr>
        <p:spPr>
          <a:xfrm>
            <a:off x="6083123" y="4877665"/>
            <a:ext cx="646331" cy="369332"/>
          </a:xfrm>
          <a:prstGeom prst="rect">
            <a:avLst/>
          </a:prstGeom>
          <a:noFill/>
        </p:spPr>
        <p:txBody>
          <a:bodyPr wrap="none" rtlCol="0">
            <a:spAutoFit/>
          </a:bodyPr>
          <a:lstStyle/>
          <a:p>
            <a:r>
              <a:rPr lang="ja-JP" altLang="en-US"/>
              <a:t>操作</a:t>
            </a:r>
            <a:endParaRPr kumimoji="1" lang="ja-JP" altLang="en-US"/>
          </a:p>
        </p:txBody>
      </p:sp>
      <p:cxnSp>
        <p:nvCxnSpPr>
          <p:cNvPr id="16" name="直線矢印コネクタ 15"/>
          <p:cNvCxnSpPr/>
          <p:nvPr/>
        </p:nvCxnSpPr>
        <p:spPr>
          <a:xfrm>
            <a:off x="5648293" y="5373215"/>
            <a:ext cx="1515995" cy="1"/>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p:cNvSpPr>
            <a:spLocks noGrp="1"/>
          </p:cNvSpPr>
          <p:nvPr>
            <p:ph type="sldNum" sz="quarter" idx="12"/>
          </p:nvPr>
        </p:nvSpPr>
        <p:spPr/>
        <p:txBody>
          <a:bodyPr/>
          <a:lstStyle/>
          <a:p>
            <a:fld id="{FD7DA45D-C8A9-46D9-BE9C-86E60B4686A4}" type="slidenum">
              <a:rPr kumimoji="1" lang="ja-JP" altLang="en-US" sz="1600" smtClean="0"/>
              <a:t>3</a:t>
            </a:fld>
            <a:endParaRPr kumimoji="1" lang="ja-JP" altLang="en-US" sz="1600"/>
          </a:p>
        </p:txBody>
      </p:sp>
    </p:spTree>
    <p:extLst>
      <p:ext uri="{BB962C8B-B14F-4D97-AF65-F5344CB8AC3E}">
        <p14:creationId xmlns:p14="http://schemas.microsoft.com/office/powerpoint/2010/main" val="23201832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loud"/>
          <p:cNvSpPr>
            <a:spLocks noChangeAspect="1" noEditPoints="1" noChangeArrowheads="1"/>
          </p:cNvSpPr>
          <p:nvPr/>
        </p:nvSpPr>
        <p:spPr bwMode="auto">
          <a:xfrm>
            <a:off x="3454134" y="4365104"/>
            <a:ext cx="5150313" cy="236593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kumimoji="1" lang="ja-JP" altLang="en-US" smtClean="0"/>
              <a:t>信頼できないクラウド管理者</a:t>
            </a:r>
            <a:endParaRPr kumimoji="1" lang="ja-JP" altLang="en-US"/>
          </a:p>
        </p:txBody>
      </p:sp>
      <p:sp>
        <p:nvSpPr>
          <p:cNvPr id="3" name="コンテンツ プレースホルダー 2"/>
          <p:cNvSpPr>
            <a:spLocks noGrp="1"/>
          </p:cNvSpPr>
          <p:nvPr>
            <p:ph idx="1"/>
          </p:nvPr>
        </p:nvSpPr>
        <p:spPr/>
        <p:txBody>
          <a:bodyPr/>
          <a:lstStyle/>
          <a:p>
            <a:r>
              <a:rPr lang="ja-JP" altLang="en-US" dirty="0"/>
              <a:t>クラウド</a:t>
            </a:r>
            <a:r>
              <a:rPr lang="ja-JP" altLang="en-US" dirty="0" smtClean="0"/>
              <a:t>の</a:t>
            </a:r>
            <a:r>
              <a:rPr lang="ja-JP" altLang="en-US" dirty="0"/>
              <a:t>管理者</a:t>
            </a:r>
            <a:r>
              <a:rPr lang="ja-JP" altLang="en-US" dirty="0" smtClean="0"/>
              <a:t>が信頼</a:t>
            </a:r>
            <a:r>
              <a:rPr lang="ja-JP" altLang="en-US" dirty="0"/>
              <a:t>できる</a:t>
            </a:r>
            <a:r>
              <a:rPr lang="ja-JP" altLang="en-US" dirty="0" smtClean="0"/>
              <a:t>とは限らない</a:t>
            </a:r>
            <a:endParaRPr lang="en-US" altLang="ja-JP" dirty="0" smtClean="0"/>
          </a:p>
          <a:p>
            <a:pPr lvl="1"/>
            <a:r>
              <a:rPr lang="en-US" altLang="ja-JP" dirty="0" smtClean="0"/>
              <a:t>Google</a:t>
            </a:r>
            <a:r>
              <a:rPr lang="ja-JP" altLang="en-US" dirty="0" smtClean="0"/>
              <a:t>管理者によるプライバシ侵害</a:t>
            </a:r>
            <a:r>
              <a:rPr lang="ja-JP" altLang="en-US" smtClean="0"/>
              <a:t>の事例</a:t>
            </a:r>
            <a:r>
              <a:rPr lang="en-US" altLang="ja-JP"/>
              <a:t>[TechSpot '10]</a:t>
            </a:r>
            <a:endParaRPr lang="en-US" altLang="ja-JP" dirty="0" smtClean="0"/>
          </a:p>
          <a:p>
            <a:pPr lvl="1"/>
            <a:r>
              <a:rPr kumimoji="1" lang="ja-JP" altLang="en-US" dirty="0"/>
              <a:t>サイバー</a:t>
            </a:r>
            <a:r>
              <a:rPr kumimoji="1" lang="ja-JP" altLang="en-US" dirty="0" smtClean="0"/>
              <a:t>犯罪の</a:t>
            </a:r>
            <a:r>
              <a:rPr kumimoji="1" lang="en-US" altLang="ja-JP" dirty="0" smtClean="0"/>
              <a:t>28%</a:t>
            </a:r>
            <a:r>
              <a:rPr kumimoji="1" lang="ja-JP" altLang="en-US" dirty="0" smtClean="0"/>
              <a:t>は内部犯行と言う</a:t>
            </a:r>
            <a:r>
              <a:rPr kumimoji="1" lang="ja-JP" altLang="en-US" smtClean="0"/>
              <a:t>報告も</a:t>
            </a:r>
            <a:r>
              <a:rPr lang="en-US" altLang="ja-JP"/>
              <a:t>[</a:t>
            </a:r>
            <a:r>
              <a:rPr lang="en-US" altLang="ja-JP" smtClean="0"/>
              <a:t>PwC '12</a:t>
            </a:r>
            <a:r>
              <a:rPr lang="en-US" altLang="ja-JP"/>
              <a:t>]</a:t>
            </a:r>
            <a:endParaRPr kumimoji="1" lang="en-US" altLang="ja-JP" dirty="0" smtClean="0"/>
          </a:p>
          <a:p>
            <a:pPr lvl="1"/>
            <a:r>
              <a:rPr lang="ja-JP" altLang="en-US" dirty="0"/>
              <a:t>管理者</a:t>
            </a:r>
            <a:r>
              <a:rPr lang="ja-JP" altLang="en-US" dirty="0" smtClean="0"/>
              <a:t>の</a:t>
            </a:r>
            <a:r>
              <a:rPr lang="en-US" altLang="ja-JP" dirty="0" smtClean="0"/>
              <a:t>35%</a:t>
            </a:r>
            <a:r>
              <a:rPr lang="ja-JP" altLang="en-US" dirty="0" smtClean="0"/>
              <a:t>は機密情報に無断で</a:t>
            </a:r>
            <a:r>
              <a:rPr lang="ja-JP" altLang="en-US" smtClean="0"/>
              <a:t>アクセス</a:t>
            </a:r>
            <a:r>
              <a:rPr lang="en-US" altLang="ja-JP"/>
              <a:t>[</a:t>
            </a:r>
            <a:r>
              <a:rPr lang="en-US" altLang="ja-JP" smtClean="0"/>
              <a:t>CyberArk</a:t>
            </a:r>
            <a:r>
              <a:rPr lang="en-US" altLang="ja-JP"/>
              <a:t> '09]</a:t>
            </a:r>
            <a:endParaRPr lang="en-US" altLang="ja-JP" dirty="0"/>
          </a:p>
          <a:p>
            <a:pPr lvl="0"/>
            <a:r>
              <a:rPr lang="ja-JP" altLang="en-US" dirty="0">
                <a:solidFill>
                  <a:prstClr val="black"/>
                </a:solidFill>
              </a:rPr>
              <a:t>管理</a:t>
            </a:r>
            <a:r>
              <a:rPr lang="en-US" altLang="ja-JP" dirty="0" smtClean="0">
                <a:solidFill>
                  <a:prstClr val="black"/>
                </a:solidFill>
              </a:rPr>
              <a:t>VM</a:t>
            </a:r>
            <a:r>
              <a:rPr lang="ja-JP" altLang="en-US" dirty="0" smtClean="0">
                <a:solidFill>
                  <a:prstClr val="black"/>
                </a:solidFill>
              </a:rPr>
              <a:t>で攻撃を行われる恐れがある</a:t>
            </a:r>
            <a:endParaRPr lang="en-US" altLang="ja-JP" dirty="0" smtClean="0">
              <a:solidFill>
                <a:prstClr val="black"/>
              </a:solidFill>
            </a:endParaRPr>
          </a:p>
          <a:p>
            <a:pPr lvl="1"/>
            <a:r>
              <a:rPr lang="ja-JP" altLang="en-US" dirty="0" smtClean="0">
                <a:solidFill>
                  <a:prstClr val="black"/>
                </a:solidFill>
              </a:rPr>
              <a:t>クラウド</a:t>
            </a:r>
            <a:r>
              <a:rPr lang="ja-JP" altLang="en-US" dirty="0">
                <a:solidFill>
                  <a:prstClr val="black"/>
                </a:solidFill>
              </a:rPr>
              <a:t>管理者</a:t>
            </a:r>
            <a:r>
              <a:rPr lang="ja-JP" altLang="en-US" dirty="0" smtClean="0">
                <a:solidFill>
                  <a:prstClr val="black"/>
                </a:solidFill>
              </a:rPr>
              <a:t>が管理</a:t>
            </a:r>
            <a:r>
              <a:rPr lang="en-US" altLang="ja-JP" dirty="0" smtClean="0">
                <a:solidFill>
                  <a:prstClr val="black"/>
                </a:solidFill>
              </a:rPr>
              <a:t>VM</a:t>
            </a:r>
            <a:r>
              <a:rPr lang="ja-JP" altLang="en-US" dirty="0" smtClean="0">
                <a:solidFill>
                  <a:prstClr val="black"/>
                </a:solidFill>
              </a:rPr>
              <a:t>の全権限を持つ</a:t>
            </a:r>
            <a:endParaRPr lang="en-US" altLang="ja-JP" dirty="0">
              <a:solidFill>
                <a:prstClr val="black"/>
              </a:solidFill>
            </a:endParaRPr>
          </a:p>
          <a:p>
            <a:pPr lvl="2"/>
            <a:endParaRPr kumimoji="1" lang="en-US" altLang="ja-JP" dirty="0" smtClean="0"/>
          </a:p>
        </p:txBody>
      </p:sp>
      <p:sp>
        <p:nvSpPr>
          <p:cNvPr id="6" name="正方形/長方形 5"/>
          <p:cNvSpPr/>
          <p:nvPr/>
        </p:nvSpPr>
        <p:spPr>
          <a:xfrm>
            <a:off x="3995937" y="4616505"/>
            <a:ext cx="1800200" cy="1714292"/>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95576" y="4992836"/>
            <a:ext cx="1872208" cy="7816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ユーザ</a:t>
            </a:r>
            <a:endParaRPr kumimoji="1" lang="ja-JP" altLang="en-US">
              <a:solidFill>
                <a:sysClr val="windowText" lastClr="000000"/>
              </a:solidFill>
            </a:endParaRPr>
          </a:p>
        </p:txBody>
      </p:sp>
      <p:cxnSp>
        <p:nvCxnSpPr>
          <p:cNvPr id="20" name="直線矢印コネクタ 19"/>
          <p:cNvCxnSpPr>
            <a:stCxn id="6" idx="3"/>
          </p:cNvCxnSpPr>
          <p:nvPr/>
        </p:nvCxnSpPr>
        <p:spPr>
          <a:xfrm>
            <a:off x="5796137" y="5473651"/>
            <a:ext cx="90795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4351948" y="4623504"/>
            <a:ext cx="974947" cy="369332"/>
          </a:xfrm>
          <a:prstGeom prst="rect">
            <a:avLst/>
          </a:prstGeom>
          <a:noFill/>
        </p:spPr>
        <p:txBody>
          <a:bodyPr wrap="none" rtlCol="0">
            <a:spAutoFit/>
          </a:bodyPr>
          <a:lstStyle/>
          <a:p>
            <a:r>
              <a:rPr kumimoji="1" lang="ja-JP" altLang="en-US" smtClean="0"/>
              <a:t>管理</a:t>
            </a:r>
            <a:r>
              <a:rPr kumimoji="1" lang="en-US" altLang="ja-JP" smtClean="0"/>
              <a:t>VM</a:t>
            </a:r>
            <a:endParaRPr kumimoji="1" lang="ja-JP" altLang="en-US"/>
          </a:p>
        </p:txBody>
      </p:sp>
      <p:sp>
        <p:nvSpPr>
          <p:cNvPr id="14" name="正方形/長方形 13"/>
          <p:cNvSpPr/>
          <p:nvPr/>
        </p:nvSpPr>
        <p:spPr>
          <a:xfrm>
            <a:off x="6704087" y="4897587"/>
            <a:ext cx="1532400" cy="11521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ユーザ</a:t>
            </a:r>
            <a:r>
              <a:rPr kumimoji="1" lang="en-US" altLang="ja-JP" smtClean="0">
                <a:solidFill>
                  <a:sysClr val="windowText" lastClr="000000"/>
                </a:solidFill>
              </a:rPr>
              <a:t>VM</a:t>
            </a:r>
            <a:endParaRPr kumimoji="1" lang="ja-JP" altLang="en-US">
              <a:solidFill>
                <a:sysClr val="windowText" lastClr="000000"/>
              </a:solidFill>
            </a:endParaRPr>
          </a:p>
        </p:txBody>
      </p:sp>
      <p:pic>
        <p:nvPicPr>
          <p:cNvPr id="19" name="Picture 5" descr="C:\Users\inokuchi\AppData\Local\Microsoft\Windows\INetCache\IE\X3BZZ1NF\lgi01a20141212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4008" y="5158777"/>
            <a:ext cx="861716" cy="927863"/>
          </a:xfrm>
          <a:prstGeom prst="rect">
            <a:avLst/>
          </a:prstGeom>
          <a:noFill/>
          <a:extLst>
            <a:ext uri="{909E8E84-426E-40dd-AFC4-6F175D3DCCD1}">
              <a14:hiddenFill xmlns:a14="http://schemas.microsoft.com/office/drawing/2010/main">
                <a:solidFill>
                  <a:srgbClr val="FFFFFF"/>
                </a:solidFill>
              </a14:hiddenFill>
            </a:ext>
          </a:extLst>
        </p:spPr>
      </p:pic>
      <p:cxnSp>
        <p:nvCxnSpPr>
          <p:cNvPr id="5" name="直線矢印コネクタ 4"/>
          <p:cNvCxnSpPr/>
          <p:nvPr/>
        </p:nvCxnSpPr>
        <p:spPr>
          <a:xfrm flipV="1">
            <a:off x="2267784" y="5383667"/>
            <a:ext cx="1728192" cy="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796669" y="4992836"/>
            <a:ext cx="646331" cy="369332"/>
          </a:xfrm>
          <a:prstGeom prst="rect">
            <a:avLst/>
          </a:prstGeom>
          <a:noFill/>
        </p:spPr>
        <p:txBody>
          <a:bodyPr wrap="none" rtlCol="0">
            <a:spAutoFit/>
          </a:bodyPr>
          <a:lstStyle/>
          <a:p>
            <a:r>
              <a:rPr kumimoji="1" lang="ja-JP" altLang="en-US" smtClean="0"/>
              <a:t>接続</a:t>
            </a:r>
            <a:endParaRPr kumimoji="1" lang="ja-JP" altLang="en-US"/>
          </a:p>
        </p:txBody>
      </p:sp>
      <p:sp>
        <p:nvSpPr>
          <p:cNvPr id="4" name="テキスト ボックス 3"/>
          <p:cNvSpPr txBox="1"/>
          <p:nvPr/>
        </p:nvSpPr>
        <p:spPr>
          <a:xfrm>
            <a:off x="4028860" y="5181383"/>
            <a:ext cx="877163" cy="369332"/>
          </a:xfrm>
          <a:prstGeom prst="rect">
            <a:avLst/>
          </a:prstGeom>
          <a:noFill/>
        </p:spPr>
        <p:txBody>
          <a:bodyPr wrap="none" rtlCol="0">
            <a:spAutoFit/>
          </a:bodyPr>
          <a:lstStyle/>
          <a:p>
            <a:r>
              <a:rPr kumimoji="1" lang="ja-JP" altLang="en-US" smtClean="0"/>
              <a:t>管理者</a:t>
            </a:r>
            <a:endParaRPr kumimoji="1" lang="ja-JP" altLang="en-US"/>
          </a:p>
        </p:txBody>
      </p:sp>
      <p:sp>
        <p:nvSpPr>
          <p:cNvPr id="7" name="スライド番号プレースホルダー 6"/>
          <p:cNvSpPr>
            <a:spLocks noGrp="1"/>
          </p:cNvSpPr>
          <p:nvPr>
            <p:ph type="sldNum" sz="quarter" idx="12"/>
          </p:nvPr>
        </p:nvSpPr>
        <p:spPr/>
        <p:txBody>
          <a:bodyPr/>
          <a:lstStyle/>
          <a:p>
            <a:fld id="{FD7DA45D-C8A9-46D9-BE9C-86E60B4686A4}" type="slidenum">
              <a:rPr kumimoji="1" lang="ja-JP" altLang="en-US" sz="1600" smtClean="0"/>
              <a:t>4</a:t>
            </a:fld>
            <a:endParaRPr kumimoji="1" lang="ja-JP" altLang="en-US" sz="1600"/>
          </a:p>
        </p:txBody>
      </p:sp>
    </p:spTree>
    <p:extLst>
      <p:ext uri="{BB962C8B-B14F-4D97-AF65-F5344CB8AC3E}">
        <p14:creationId xmlns:p14="http://schemas.microsoft.com/office/powerpoint/2010/main" val="24992586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loud"/>
          <p:cNvSpPr>
            <a:spLocks noChangeAspect="1" noEditPoints="1" noChangeArrowheads="1"/>
          </p:cNvSpPr>
          <p:nvPr/>
        </p:nvSpPr>
        <p:spPr bwMode="auto">
          <a:xfrm>
            <a:off x="3302997" y="4080522"/>
            <a:ext cx="5868144" cy="256490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lang="en-US" altLang="ja-JP" smtClean="0"/>
              <a:t>VM</a:t>
            </a:r>
            <a:r>
              <a:rPr lang="ja-JP" altLang="en-US" smtClean="0"/>
              <a:t>リダイレクト攻撃</a:t>
            </a:r>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管理</a:t>
            </a:r>
            <a:r>
              <a:rPr lang="en-US" altLang="ja-JP" dirty="0" smtClean="0"/>
              <a:t>VM</a:t>
            </a:r>
            <a:r>
              <a:rPr kumimoji="1" lang="ja-JP" altLang="en-US" dirty="0" smtClean="0"/>
              <a:t>においてユーザがアクセスする</a:t>
            </a:r>
            <a:r>
              <a:rPr kumimoji="1" lang="en-US" altLang="ja-JP" dirty="0" smtClean="0"/>
              <a:t>VM</a:t>
            </a:r>
            <a:r>
              <a:rPr kumimoji="1" lang="ja-JP" altLang="en-US" dirty="0" smtClean="0"/>
              <a:t>を</a:t>
            </a:r>
            <a:r>
              <a:rPr lang="ja-JP" altLang="en-US" dirty="0" smtClean="0"/>
              <a:t>変更する</a:t>
            </a:r>
            <a:r>
              <a:rPr kumimoji="1" lang="ja-JP" altLang="en-US" dirty="0" smtClean="0"/>
              <a:t>可能性</a:t>
            </a:r>
            <a:endParaRPr lang="en-US" altLang="ja-JP" dirty="0"/>
          </a:p>
          <a:p>
            <a:pPr lvl="1"/>
            <a:r>
              <a:rPr lang="ja-JP" altLang="en-US" dirty="0" smtClean="0"/>
              <a:t>クラウド</a:t>
            </a:r>
            <a:r>
              <a:rPr lang="ja-JP" altLang="en-US" dirty="0"/>
              <a:t>管理者</a:t>
            </a:r>
            <a:r>
              <a:rPr lang="ja-JP" altLang="en-US" dirty="0" smtClean="0"/>
              <a:t>はスパイウェアなどをインストールした悪意ある</a:t>
            </a:r>
            <a:r>
              <a:rPr lang="en-US" altLang="ja-JP" dirty="0" smtClean="0"/>
              <a:t>VM</a:t>
            </a:r>
            <a:r>
              <a:rPr lang="ja-JP" altLang="en-US" dirty="0" smtClean="0"/>
              <a:t>を用意</a:t>
            </a:r>
            <a:endParaRPr lang="en-US" altLang="ja-JP" dirty="0" smtClean="0"/>
          </a:p>
          <a:p>
            <a:pPr lvl="1"/>
            <a:r>
              <a:rPr lang="ja-JP" altLang="en-US" dirty="0"/>
              <a:t>ユーザ</a:t>
            </a:r>
            <a:r>
              <a:rPr lang="ja-JP" altLang="en-US" dirty="0" smtClean="0"/>
              <a:t>をその</a:t>
            </a:r>
            <a:r>
              <a:rPr lang="en-US" altLang="ja-JP" dirty="0" smtClean="0"/>
              <a:t>VM</a:t>
            </a:r>
            <a:r>
              <a:rPr lang="ja-JP" altLang="en-US" dirty="0" smtClean="0"/>
              <a:t>にアクセスさせることで機密情報を盗む</a:t>
            </a:r>
            <a:endParaRPr lang="en-US" altLang="ja-JP" dirty="0" smtClean="0"/>
          </a:p>
          <a:p>
            <a:pPr lvl="2"/>
            <a:r>
              <a:rPr lang="ja-JP" altLang="en-US" dirty="0" smtClean="0"/>
              <a:t>ログイン時に入力したパスワードなど</a:t>
            </a:r>
            <a:endParaRPr lang="en-US" altLang="ja-JP" dirty="0" smtClean="0"/>
          </a:p>
        </p:txBody>
      </p:sp>
      <p:sp>
        <p:nvSpPr>
          <p:cNvPr id="4" name="正方形/長方形 3"/>
          <p:cNvSpPr/>
          <p:nvPr/>
        </p:nvSpPr>
        <p:spPr>
          <a:xfrm>
            <a:off x="458972" y="4608880"/>
            <a:ext cx="1119730" cy="100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3980750" y="4436061"/>
            <a:ext cx="1671370" cy="1636244"/>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342737" y="4436061"/>
            <a:ext cx="974947" cy="369332"/>
          </a:xfrm>
          <a:prstGeom prst="rect">
            <a:avLst/>
          </a:prstGeom>
          <a:noFill/>
        </p:spPr>
        <p:txBody>
          <a:bodyPr wrap="none" rtlCol="0">
            <a:spAutoFit/>
          </a:bodyPr>
          <a:lstStyle/>
          <a:p>
            <a:r>
              <a:rPr kumimoji="1" lang="ja-JP" altLang="en-US" smtClean="0"/>
              <a:t>管理</a:t>
            </a:r>
            <a:r>
              <a:rPr kumimoji="1" lang="en-US" altLang="ja-JP" smtClean="0"/>
              <a:t>VM</a:t>
            </a:r>
            <a:endParaRPr kumimoji="1" lang="ja-JP" altLang="en-US"/>
          </a:p>
        </p:txBody>
      </p:sp>
      <p:sp>
        <p:nvSpPr>
          <p:cNvPr id="9" name="テキスト ボックス 8"/>
          <p:cNvSpPr txBox="1"/>
          <p:nvPr/>
        </p:nvSpPr>
        <p:spPr>
          <a:xfrm>
            <a:off x="587468" y="4931324"/>
            <a:ext cx="862737" cy="369332"/>
          </a:xfrm>
          <a:prstGeom prst="rect">
            <a:avLst/>
          </a:prstGeom>
          <a:noFill/>
        </p:spPr>
        <p:txBody>
          <a:bodyPr wrap="none" rtlCol="0">
            <a:spAutoFit/>
          </a:bodyPr>
          <a:lstStyle/>
          <a:p>
            <a:r>
              <a:rPr kumimoji="1" lang="ja-JP" altLang="en-US" smtClean="0"/>
              <a:t>ユーザ</a:t>
            </a:r>
            <a:endParaRPr kumimoji="1" lang="ja-JP" altLang="en-US"/>
          </a:p>
        </p:txBody>
      </p:sp>
      <p:cxnSp>
        <p:nvCxnSpPr>
          <p:cNvPr id="10" name="直線矢印コネクタ 9"/>
          <p:cNvCxnSpPr/>
          <p:nvPr/>
        </p:nvCxnSpPr>
        <p:spPr>
          <a:xfrm>
            <a:off x="1578702" y="5112936"/>
            <a:ext cx="2402048"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456560" y="4724865"/>
            <a:ext cx="646331" cy="369332"/>
          </a:xfrm>
          <a:prstGeom prst="rect">
            <a:avLst/>
          </a:prstGeom>
          <a:noFill/>
        </p:spPr>
        <p:txBody>
          <a:bodyPr wrap="none" rtlCol="0">
            <a:spAutoFit/>
          </a:bodyPr>
          <a:lstStyle/>
          <a:p>
            <a:r>
              <a:rPr lang="ja-JP" altLang="en-US"/>
              <a:t>接続</a:t>
            </a:r>
            <a:endParaRPr kumimoji="1" lang="ja-JP" altLang="en-US"/>
          </a:p>
        </p:txBody>
      </p:sp>
      <p:sp>
        <p:nvSpPr>
          <p:cNvPr id="12" name="正方形/長方形 11"/>
          <p:cNvSpPr/>
          <p:nvPr/>
        </p:nvSpPr>
        <p:spPr>
          <a:xfrm>
            <a:off x="7668344" y="4608517"/>
            <a:ext cx="1307932" cy="12913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テキスト ボックス 12"/>
          <p:cNvSpPr txBox="1"/>
          <p:nvPr/>
        </p:nvSpPr>
        <p:spPr>
          <a:xfrm>
            <a:off x="7626446" y="4699654"/>
            <a:ext cx="1391728" cy="369332"/>
          </a:xfrm>
          <a:prstGeom prst="rect">
            <a:avLst/>
          </a:prstGeom>
          <a:noFill/>
        </p:spPr>
        <p:txBody>
          <a:bodyPr wrap="none" rtlCol="0">
            <a:spAutoFit/>
          </a:bodyPr>
          <a:lstStyle/>
          <a:p>
            <a:r>
              <a:rPr lang="ja-JP" altLang="en-US"/>
              <a:t>悪意</a:t>
            </a:r>
            <a:r>
              <a:rPr lang="ja-JP" altLang="en-US" smtClean="0"/>
              <a:t>ある</a:t>
            </a:r>
            <a:r>
              <a:rPr lang="en-US" altLang="ja-JP" smtClean="0"/>
              <a:t>VM</a:t>
            </a:r>
            <a:endParaRPr kumimoji="1" lang="ja-JP" altLang="en-US"/>
          </a:p>
        </p:txBody>
      </p:sp>
      <p:sp>
        <p:nvSpPr>
          <p:cNvPr id="14" name="正方形/長方形 13"/>
          <p:cNvSpPr/>
          <p:nvPr/>
        </p:nvSpPr>
        <p:spPr>
          <a:xfrm>
            <a:off x="7836256" y="5145390"/>
            <a:ext cx="972108" cy="596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t>スパイウェア</a:t>
            </a:r>
            <a:endParaRPr kumimoji="1" lang="ja-JP" altLang="en-US"/>
          </a:p>
        </p:txBody>
      </p:sp>
      <p:sp>
        <p:nvSpPr>
          <p:cNvPr id="15" name="正方形/長方形 14"/>
          <p:cNvSpPr/>
          <p:nvPr/>
        </p:nvSpPr>
        <p:spPr>
          <a:xfrm>
            <a:off x="6237069" y="4608516"/>
            <a:ext cx="1224136" cy="1291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p:cNvSpPr txBox="1"/>
          <p:nvPr/>
        </p:nvSpPr>
        <p:spPr>
          <a:xfrm>
            <a:off x="6274662" y="4808083"/>
            <a:ext cx="1186543" cy="369332"/>
          </a:xfrm>
          <a:prstGeom prst="rect">
            <a:avLst/>
          </a:prstGeom>
          <a:noFill/>
        </p:spPr>
        <p:txBody>
          <a:bodyPr wrap="none" rtlCol="0">
            <a:spAutoFit/>
          </a:bodyPr>
          <a:lstStyle/>
          <a:p>
            <a:r>
              <a:rPr lang="ja-JP" altLang="en-US" smtClean="0"/>
              <a:t>ユーザ</a:t>
            </a:r>
            <a:r>
              <a:rPr lang="en-US" altLang="ja-JP" smtClean="0"/>
              <a:t>VM</a:t>
            </a:r>
            <a:endParaRPr kumimoji="1" lang="ja-JP" altLang="en-US"/>
          </a:p>
        </p:txBody>
      </p:sp>
      <p:cxnSp>
        <p:nvCxnSpPr>
          <p:cNvPr id="17" name="カギ線コネクタ 16"/>
          <p:cNvCxnSpPr>
            <a:stCxn id="7" idx="2"/>
            <a:endCxn id="12" idx="2"/>
          </p:cNvCxnSpPr>
          <p:nvPr/>
        </p:nvCxnSpPr>
        <p:spPr>
          <a:xfrm rot="5400000" flipH="1" flipV="1">
            <a:off x="6483143" y="4233139"/>
            <a:ext cx="172457" cy="3505875"/>
          </a:xfrm>
          <a:prstGeom prst="bentConnector3">
            <a:avLst>
              <a:gd name="adj1" fmla="val -132555"/>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pic>
        <p:nvPicPr>
          <p:cNvPr id="5" name="Picture 5" descr="C:\Users\inokuchi\AppData\Local\Microsoft\Windows\INetCache\IE\X3BZZ1NF\lgi01a20141212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4907760"/>
            <a:ext cx="995689" cy="1072119"/>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直線矢印コネクタ 18"/>
          <p:cNvCxnSpPr>
            <a:stCxn id="7" idx="3"/>
            <a:endCxn id="15" idx="1"/>
          </p:cNvCxnSpPr>
          <p:nvPr/>
        </p:nvCxnSpPr>
        <p:spPr>
          <a:xfrm flipV="1">
            <a:off x="5652120" y="5254182"/>
            <a:ext cx="584949" cy="1"/>
          </a:xfrm>
          <a:prstGeom prst="straightConnector1">
            <a:avLst/>
          </a:prstGeom>
          <a:ln w="28575">
            <a:solidFill>
              <a:schemeClr val="tx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6" name="雲形吹き出し 5"/>
          <p:cNvSpPr/>
          <p:nvPr/>
        </p:nvSpPr>
        <p:spPr>
          <a:xfrm>
            <a:off x="1039218" y="5669996"/>
            <a:ext cx="1969667" cy="937508"/>
          </a:xfrm>
          <a:prstGeom prst="cloudCallout">
            <a:avLst>
              <a:gd name="adj1" fmla="val -39734"/>
              <a:gd name="adj2" fmla="val -78384"/>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ユーザ</a:t>
            </a:r>
            <a:r>
              <a:rPr kumimoji="1" lang="en-US" altLang="ja-JP" smtClean="0">
                <a:solidFill>
                  <a:schemeClr val="tx1"/>
                </a:solidFill>
              </a:rPr>
              <a:t>VM</a:t>
            </a:r>
            <a:r>
              <a:rPr lang="ja-JP" altLang="en-US" smtClean="0">
                <a:solidFill>
                  <a:schemeClr val="tx1"/>
                </a:solidFill>
              </a:rPr>
              <a:t>にアクセス</a:t>
            </a:r>
            <a:endParaRPr kumimoji="1" lang="ja-JP" altLang="en-US">
              <a:solidFill>
                <a:schemeClr val="tx1"/>
              </a:solidFill>
            </a:endParaRPr>
          </a:p>
        </p:txBody>
      </p:sp>
      <p:sp>
        <p:nvSpPr>
          <p:cNvPr id="20" name="テキスト ボックス 19"/>
          <p:cNvSpPr txBox="1"/>
          <p:nvPr/>
        </p:nvSpPr>
        <p:spPr>
          <a:xfrm>
            <a:off x="3939272" y="4993113"/>
            <a:ext cx="877163" cy="369332"/>
          </a:xfrm>
          <a:prstGeom prst="rect">
            <a:avLst/>
          </a:prstGeom>
          <a:noFill/>
        </p:spPr>
        <p:txBody>
          <a:bodyPr wrap="none" rtlCol="0">
            <a:spAutoFit/>
          </a:bodyPr>
          <a:lstStyle/>
          <a:p>
            <a:r>
              <a:rPr kumimoji="1" lang="ja-JP" altLang="en-US" dirty="0" smtClean="0"/>
              <a:t>管理者</a:t>
            </a:r>
            <a:endParaRPr kumimoji="1" lang="ja-JP" altLang="en-US" dirty="0"/>
          </a:p>
        </p:txBody>
      </p:sp>
      <p:sp>
        <p:nvSpPr>
          <p:cNvPr id="24" name="禁止 23"/>
          <p:cNvSpPr/>
          <p:nvPr/>
        </p:nvSpPr>
        <p:spPr>
          <a:xfrm>
            <a:off x="5724056" y="5094197"/>
            <a:ext cx="432048" cy="374833"/>
          </a:xfrm>
          <a:prstGeom prst="noSmoking">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スライド番号プレースホルダー 20"/>
          <p:cNvSpPr>
            <a:spLocks noGrp="1"/>
          </p:cNvSpPr>
          <p:nvPr>
            <p:ph type="sldNum" sz="quarter" idx="12"/>
          </p:nvPr>
        </p:nvSpPr>
        <p:spPr/>
        <p:txBody>
          <a:bodyPr/>
          <a:lstStyle/>
          <a:p>
            <a:fld id="{FD7DA45D-C8A9-46D9-BE9C-86E60B4686A4}" type="slidenum">
              <a:rPr kumimoji="1" lang="ja-JP" altLang="en-US" sz="1600" smtClean="0"/>
              <a:t>5</a:t>
            </a:fld>
            <a:endParaRPr kumimoji="1" lang="ja-JP" altLang="en-US" sz="1600"/>
          </a:p>
        </p:txBody>
      </p:sp>
    </p:spTree>
    <p:extLst>
      <p:ext uri="{BB962C8B-B14F-4D97-AF65-F5344CB8AC3E}">
        <p14:creationId xmlns:p14="http://schemas.microsoft.com/office/powerpoint/2010/main" val="26336609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down)">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6"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loud"/>
          <p:cNvSpPr>
            <a:spLocks noChangeAspect="1" noEditPoints="1" noChangeArrowheads="1"/>
          </p:cNvSpPr>
          <p:nvPr/>
        </p:nvSpPr>
        <p:spPr bwMode="auto">
          <a:xfrm>
            <a:off x="3275856" y="4437112"/>
            <a:ext cx="5868144" cy="24208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lang="ja-JP" altLang="en-US" smtClean="0"/>
              <a:t>提案：</a:t>
            </a:r>
            <a:r>
              <a:rPr lang="en-US" altLang="ja-JP" smtClean="0"/>
              <a:t>UVBond</a:t>
            </a:r>
            <a:endParaRPr kumimoji="1" lang="ja-JP" altLang="en-US"/>
          </a:p>
        </p:txBody>
      </p:sp>
      <p:sp>
        <p:nvSpPr>
          <p:cNvPr id="3" name="コンテンツ プレースホルダー 2"/>
          <p:cNvSpPr>
            <a:spLocks noGrp="1"/>
          </p:cNvSpPr>
          <p:nvPr>
            <p:ph idx="1"/>
          </p:nvPr>
        </p:nvSpPr>
        <p:spPr/>
        <p:txBody>
          <a:bodyPr/>
          <a:lstStyle/>
          <a:p>
            <a:r>
              <a:rPr lang="ja-JP" altLang="en-US" smtClean="0"/>
              <a:t>ユーザと</a:t>
            </a:r>
            <a:r>
              <a:rPr lang="en-US" altLang="ja-JP" smtClean="0"/>
              <a:t>VM</a:t>
            </a:r>
            <a:r>
              <a:rPr lang="ja-JP" altLang="en-US" smtClean="0"/>
              <a:t>を強く結びつけることで</a:t>
            </a:r>
            <a:r>
              <a:rPr lang="en-US" altLang="ja-JP" smtClean="0"/>
              <a:t>VM</a:t>
            </a:r>
            <a:r>
              <a:rPr lang="ja-JP" altLang="en-US" smtClean="0"/>
              <a:t>リダイレクト攻撃を防ぐ</a:t>
            </a:r>
            <a:endParaRPr lang="en-US" altLang="ja-JP" smtClean="0"/>
          </a:p>
          <a:p>
            <a:pPr lvl="1"/>
            <a:r>
              <a:rPr lang="en-US" altLang="ja-JP" smtClean="0"/>
              <a:t>VM</a:t>
            </a:r>
            <a:r>
              <a:rPr lang="ja-JP" altLang="en-US" smtClean="0"/>
              <a:t>のディスクを介してユーザと</a:t>
            </a:r>
            <a:r>
              <a:rPr lang="en-US" altLang="ja-JP" smtClean="0"/>
              <a:t>VM</a:t>
            </a:r>
            <a:r>
              <a:rPr lang="ja-JP" altLang="en-US" smtClean="0"/>
              <a:t>を安全に結びつけ</a:t>
            </a:r>
            <a:endParaRPr lang="en-US" altLang="ja-JP" smtClean="0"/>
          </a:p>
          <a:p>
            <a:pPr lvl="2"/>
            <a:r>
              <a:rPr lang="ja-JP" altLang="en-US" smtClean="0"/>
              <a:t>ディスク</a:t>
            </a:r>
            <a:r>
              <a:rPr lang="ja-JP" altLang="en-US"/>
              <a:t>暗号化</a:t>
            </a:r>
            <a:r>
              <a:rPr lang="ja-JP" altLang="en-US" smtClean="0"/>
              <a:t>を</a:t>
            </a:r>
            <a:r>
              <a:rPr lang="ja-JP" altLang="en-US"/>
              <a:t>利用</a:t>
            </a:r>
            <a:endParaRPr lang="en-US" altLang="ja-JP" smtClean="0"/>
          </a:p>
          <a:p>
            <a:pPr lvl="1"/>
            <a:r>
              <a:rPr lang="ja-JP" altLang="en-US"/>
              <a:t>変更</a:t>
            </a:r>
            <a:r>
              <a:rPr lang="ja-JP" altLang="en-US" smtClean="0"/>
              <a:t>できない</a:t>
            </a:r>
            <a:r>
              <a:rPr lang="en-US" altLang="ja-JP" smtClean="0"/>
              <a:t>VM</a:t>
            </a:r>
            <a:r>
              <a:rPr lang="ja-JP" altLang="en-US" smtClean="0"/>
              <a:t>識別子を用いて</a:t>
            </a:r>
            <a:r>
              <a:rPr lang="en-US" altLang="ja-JP" smtClean="0"/>
              <a:t>VM</a:t>
            </a:r>
            <a:r>
              <a:rPr lang="ja-JP" altLang="en-US" smtClean="0"/>
              <a:t>を安全に操作</a:t>
            </a:r>
            <a:endParaRPr lang="en-US" altLang="ja-JP" smtClean="0"/>
          </a:p>
          <a:p>
            <a:pPr lvl="1"/>
            <a:r>
              <a:rPr lang="ja-JP" altLang="en-US"/>
              <a:t>信頼</a:t>
            </a:r>
            <a:r>
              <a:rPr lang="ja-JP" altLang="en-US" smtClean="0"/>
              <a:t>できるハイパーバイザがこれらの安全性を担保</a:t>
            </a:r>
            <a:endParaRPr lang="en-US" altLang="ja-JP" smtClean="0"/>
          </a:p>
          <a:p>
            <a:pPr lvl="1"/>
            <a:endParaRPr lang="en-US" altLang="ja-JP" smtClean="0"/>
          </a:p>
          <a:p>
            <a:pPr lvl="1"/>
            <a:endParaRPr kumimoji="1" lang="ja-JP" altLang="en-US"/>
          </a:p>
        </p:txBody>
      </p:sp>
      <p:sp>
        <p:nvSpPr>
          <p:cNvPr id="13" name="正方形/長方形 12"/>
          <p:cNvSpPr/>
          <p:nvPr/>
        </p:nvSpPr>
        <p:spPr>
          <a:xfrm>
            <a:off x="540811" y="4712403"/>
            <a:ext cx="2627131" cy="992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354044" y="4810582"/>
            <a:ext cx="915265" cy="369332"/>
          </a:xfrm>
          <a:prstGeom prst="rect">
            <a:avLst/>
          </a:prstGeom>
          <a:noFill/>
        </p:spPr>
        <p:txBody>
          <a:bodyPr wrap="square" rtlCol="0">
            <a:spAutoFit/>
          </a:bodyPr>
          <a:lstStyle/>
          <a:p>
            <a:r>
              <a:rPr lang="ja-JP" altLang="en-US"/>
              <a:t>ユーザ</a:t>
            </a:r>
            <a:endParaRPr kumimoji="1" lang="ja-JP" altLang="en-US"/>
          </a:p>
        </p:txBody>
      </p:sp>
      <p:sp>
        <p:nvSpPr>
          <p:cNvPr id="19" name="正方形/長方形 18"/>
          <p:cNvSpPr/>
          <p:nvPr/>
        </p:nvSpPr>
        <p:spPr>
          <a:xfrm>
            <a:off x="4104486" y="4716363"/>
            <a:ext cx="2105442" cy="1016123"/>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048668" y="4794546"/>
            <a:ext cx="982693" cy="369332"/>
          </a:xfrm>
          <a:prstGeom prst="rect">
            <a:avLst/>
          </a:prstGeom>
          <a:noFill/>
        </p:spPr>
        <p:txBody>
          <a:bodyPr wrap="square" rtlCol="0">
            <a:spAutoFit/>
          </a:bodyPr>
          <a:lstStyle/>
          <a:p>
            <a:r>
              <a:rPr kumimoji="1" lang="ja-JP" altLang="en-US" smtClean="0"/>
              <a:t>管理</a:t>
            </a:r>
            <a:r>
              <a:rPr kumimoji="1" lang="en-US" altLang="ja-JP" smtClean="0"/>
              <a:t>VM</a:t>
            </a:r>
            <a:endParaRPr kumimoji="1" lang="ja-JP" altLang="en-US"/>
          </a:p>
        </p:txBody>
      </p:sp>
      <p:sp>
        <p:nvSpPr>
          <p:cNvPr id="21" name="正方形/長方形 20"/>
          <p:cNvSpPr/>
          <p:nvPr/>
        </p:nvSpPr>
        <p:spPr>
          <a:xfrm>
            <a:off x="4104486" y="5823035"/>
            <a:ext cx="4674200" cy="837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789324" y="6241783"/>
            <a:ext cx="1827107" cy="369332"/>
          </a:xfrm>
          <a:prstGeom prst="rect">
            <a:avLst/>
          </a:prstGeom>
          <a:noFill/>
        </p:spPr>
        <p:txBody>
          <a:bodyPr wrap="square" rtlCol="0">
            <a:spAutoFit/>
          </a:bodyPr>
          <a:lstStyle/>
          <a:p>
            <a:r>
              <a:rPr lang="ja-JP" altLang="en-US"/>
              <a:t>ハイパーバイザ</a:t>
            </a:r>
            <a:endParaRPr kumimoji="1" lang="ja-JP" altLang="en-US"/>
          </a:p>
        </p:txBody>
      </p:sp>
      <p:sp>
        <p:nvSpPr>
          <p:cNvPr id="28" name="正方形/長方形 27"/>
          <p:cNvSpPr/>
          <p:nvPr/>
        </p:nvSpPr>
        <p:spPr>
          <a:xfrm>
            <a:off x="6402422" y="4712403"/>
            <a:ext cx="2376264" cy="10004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7082498" y="4749492"/>
            <a:ext cx="1240757" cy="369332"/>
          </a:xfrm>
          <a:prstGeom prst="rect">
            <a:avLst/>
          </a:prstGeom>
          <a:noFill/>
        </p:spPr>
        <p:txBody>
          <a:bodyPr wrap="square" rtlCol="0">
            <a:spAutoFit/>
          </a:bodyPr>
          <a:lstStyle/>
          <a:p>
            <a:r>
              <a:rPr kumimoji="1" lang="ja-JP" altLang="en-US" smtClean="0"/>
              <a:t>ユーザ</a:t>
            </a:r>
            <a:r>
              <a:rPr kumimoji="1" lang="en-US" altLang="ja-JP" smtClean="0"/>
              <a:t>VM</a:t>
            </a:r>
            <a:endParaRPr kumimoji="1" lang="ja-JP" altLang="en-US"/>
          </a:p>
        </p:txBody>
      </p:sp>
      <p:sp>
        <p:nvSpPr>
          <p:cNvPr id="34" name="テキスト ボックス 33"/>
          <p:cNvSpPr txBox="1"/>
          <p:nvPr/>
        </p:nvSpPr>
        <p:spPr>
          <a:xfrm>
            <a:off x="3203848" y="4810582"/>
            <a:ext cx="690087" cy="369332"/>
          </a:xfrm>
          <a:prstGeom prst="rect">
            <a:avLst/>
          </a:prstGeom>
          <a:noFill/>
        </p:spPr>
        <p:txBody>
          <a:bodyPr wrap="square" rtlCol="0">
            <a:spAutoFit/>
          </a:bodyPr>
          <a:lstStyle/>
          <a:p>
            <a:r>
              <a:rPr kumimoji="1" lang="ja-JP" altLang="en-US" smtClean="0"/>
              <a:t>接続</a:t>
            </a:r>
            <a:endParaRPr kumimoji="1" lang="ja-JP" altLang="en-US"/>
          </a:p>
        </p:txBody>
      </p:sp>
      <p:sp>
        <p:nvSpPr>
          <p:cNvPr id="42" name="フローチャート : 磁気ディスク 41"/>
          <p:cNvSpPr/>
          <p:nvPr/>
        </p:nvSpPr>
        <p:spPr>
          <a:xfrm>
            <a:off x="4994553" y="5179914"/>
            <a:ext cx="409985" cy="452234"/>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カギ線コネクタ 44"/>
          <p:cNvCxnSpPr>
            <a:stCxn id="42" idx="3"/>
            <a:endCxn id="28" idx="2"/>
          </p:cNvCxnSpPr>
          <p:nvPr/>
        </p:nvCxnSpPr>
        <p:spPr>
          <a:xfrm rot="16200000" flipH="1">
            <a:off x="6354686" y="4477008"/>
            <a:ext cx="80729" cy="2391008"/>
          </a:xfrm>
          <a:prstGeom prst="bentConnector3">
            <a:avLst>
              <a:gd name="adj1" fmla="val 84463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6054784" y="5911119"/>
            <a:ext cx="1278820" cy="287302"/>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mtClean="0">
                <a:solidFill>
                  <a:schemeClr val="tx1"/>
                </a:solidFill>
              </a:rPr>
              <a:t>VM</a:t>
            </a:r>
            <a:r>
              <a:rPr lang="ja-JP" altLang="en-US" smtClean="0">
                <a:solidFill>
                  <a:schemeClr val="tx1"/>
                </a:solidFill>
              </a:rPr>
              <a:t>識別子</a:t>
            </a:r>
            <a:endParaRPr kumimoji="1" lang="ja-JP" altLang="en-US">
              <a:solidFill>
                <a:schemeClr val="tx1"/>
              </a:solidFill>
            </a:endParaRPr>
          </a:p>
        </p:txBody>
      </p:sp>
      <p:sp>
        <p:nvSpPr>
          <p:cNvPr id="27" name="正方形/長方形 26"/>
          <p:cNvSpPr/>
          <p:nvPr/>
        </p:nvSpPr>
        <p:spPr>
          <a:xfrm>
            <a:off x="1198339" y="5212640"/>
            <a:ext cx="1312077" cy="406385"/>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r>
              <a:rPr lang="ja-JP" altLang="en-US" smtClean="0">
                <a:solidFill>
                  <a:schemeClr val="tx1"/>
                </a:solidFill>
              </a:rPr>
              <a:t>識別子</a:t>
            </a:r>
            <a:endParaRPr kumimoji="1" lang="ja-JP" altLang="en-US">
              <a:solidFill>
                <a:schemeClr val="tx1"/>
              </a:solidFill>
            </a:endParaRPr>
          </a:p>
        </p:txBody>
      </p:sp>
      <p:sp>
        <p:nvSpPr>
          <p:cNvPr id="5" name="テキスト ボックス 4"/>
          <p:cNvSpPr txBox="1"/>
          <p:nvPr/>
        </p:nvSpPr>
        <p:spPr>
          <a:xfrm>
            <a:off x="4076739" y="5058328"/>
            <a:ext cx="950901" cy="646331"/>
          </a:xfrm>
          <a:prstGeom prst="rect">
            <a:avLst/>
          </a:prstGeom>
          <a:noFill/>
        </p:spPr>
        <p:txBody>
          <a:bodyPr wrap="none" rtlCol="0">
            <a:spAutoFit/>
          </a:bodyPr>
          <a:lstStyle/>
          <a:p>
            <a:r>
              <a:rPr kumimoji="1" lang="ja-JP" altLang="en-US" smtClean="0"/>
              <a:t>暗号化</a:t>
            </a:r>
            <a:endParaRPr kumimoji="1" lang="en-US" altLang="ja-JP" smtClean="0"/>
          </a:p>
          <a:p>
            <a:r>
              <a:rPr lang="ja-JP" altLang="en-US"/>
              <a:t>ディスク</a:t>
            </a:r>
            <a:endParaRPr kumimoji="1" lang="ja-JP" altLang="en-US"/>
          </a:p>
        </p:txBody>
      </p:sp>
      <p:cxnSp>
        <p:nvCxnSpPr>
          <p:cNvPr id="12" name="直線矢印コネクタ 11"/>
          <p:cNvCxnSpPr>
            <a:stCxn id="13" idx="3"/>
          </p:cNvCxnSpPr>
          <p:nvPr/>
        </p:nvCxnSpPr>
        <p:spPr>
          <a:xfrm>
            <a:off x="3167942" y="5208531"/>
            <a:ext cx="908797" cy="410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993886" y="6315706"/>
            <a:ext cx="2133600" cy="365125"/>
          </a:xfrm>
        </p:spPr>
        <p:txBody>
          <a:bodyPr/>
          <a:lstStyle/>
          <a:p>
            <a:fld id="{FD7DA45D-C8A9-46D9-BE9C-86E60B4686A4}" type="slidenum">
              <a:rPr kumimoji="1" lang="ja-JP" altLang="en-US" sz="1600" smtClean="0"/>
              <a:t>6</a:t>
            </a:fld>
            <a:endParaRPr kumimoji="1" lang="ja-JP" altLang="en-US" sz="1600"/>
          </a:p>
        </p:txBody>
      </p:sp>
    </p:spTree>
    <p:extLst>
      <p:ext uri="{BB962C8B-B14F-4D97-AF65-F5344CB8AC3E}">
        <p14:creationId xmlns:p14="http://schemas.microsoft.com/office/powerpoint/2010/main" val="30004880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暗号化ディスクを用いた</a:t>
            </a:r>
            <a:r>
              <a:rPr kumimoji="1" lang="en-US" altLang="ja-JP" smtClean="0"/>
              <a:t>VM</a:t>
            </a:r>
            <a:r>
              <a:rPr kumimoji="1" lang="ja-JP" altLang="en-US" smtClean="0"/>
              <a:t>起動</a:t>
            </a:r>
            <a:endParaRPr kumimoji="1" lang="ja-JP" altLang="en-US"/>
          </a:p>
        </p:txBody>
      </p:sp>
      <p:sp>
        <p:nvSpPr>
          <p:cNvPr id="3" name="コンテンツ プレースホルダー 2"/>
          <p:cNvSpPr>
            <a:spLocks noGrp="1"/>
          </p:cNvSpPr>
          <p:nvPr>
            <p:ph idx="1"/>
          </p:nvPr>
        </p:nvSpPr>
        <p:spPr/>
        <p:txBody>
          <a:bodyPr/>
          <a:lstStyle/>
          <a:p>
            <a:r>
              <a:rPr lang="ja-JP" altLang="en-US" dirty="0" smtClean="0"/>
              <a:t>暗号化ディスクをハイパーバイザが復号しながら</a:t>
            </a:r>
            <a:r>
              <a:rPr lang="en-US" altLang="ja-JP" dirty="0" smtClean="0"/>
              <a:t>VM</a:t>
            </a:r>
            <a:r>
              <a:rPr lang="ja-JP" altLang="en-US" dirty="0" smtClean="0"/>
              <a:t>を起動</a:t>
            </a:r>
            <a:endParaRPr kumimoji="1" lang="en-US" altLang="ja-JP" dirty="0" smtClean="0"/>
          </a:p>
          <a:p>
            <a:pPr lvl="1"/>
            <a:r>
              <a:rPr lang="ja-JP" altLang="en-US" dirty="0" smtClean="0"/>
              <a:t>暗号化</a:t>
            </a:r>
            <a:r>
              <a:rPr lang="ja-JP" altLang="en-US" dirty="0"/>
              <a:t>ディスク</a:t>
            </a:r>
            <a:r>
              <a:rPr lang="ja-JP" altLang="en-US" dirty="0" smtClean="0"/>
              <a:t>はユーザが用意</a:t>
            </a:r>
            <a:endParaRPr lang="en-US" altLang="ja-JP" dirty="0" smtClean="0"/>
          </a:p>
          <a:p>
            <a:pPr lvl="2"/>
            <a:r>
              <a:rPr kumimoji="1" lang="ja-JP" altLang="en-US" dirty="0" smtClean="0"/>
              <a:t>従来通り、信頼できない管理</a:t>
            </a:r>
            <a:r>
              <a:rPr kumimoji="1" lang="en-US" altLang="ja-JP" dirty="0" smtClean="0"/>
              <a:t>VM</a:t>
            </a:r>
            <a:r>
              <a:rPr kumimoji="1" lang="ja-JP" altLang="en-US" dirty="0" smtClean="0"/>
              <a:t>に置かれる</a:t>
            </a:r>
            <a:endParaRPr kumimoji="1" lang="en-US" altLang="ja-JP" dirty="0" smtClean="0"/>
          </a:p>
          <a:p>
            <a:pPr lvl="1"/>
            <a:r>
              <a:rPr lang="en-US" altLang="ja-JP" dirty="0" smtClean="0"/>
              <a:t>VM</a:t>
            </a:r>
            <a:r>
              <a:rPr lang="ja-JP" altLang="en-US" dirty="0" smtClean="0"/>
              <a:t>によるディスクの読み書きをハイパーバイザが解析</a:t>
            </a:r>
            <a:endParaRPr kumimoji="1" lang="en-US" altLang="ja-JP" dirty="0" smtClean="0"/>
          </a:p>
          <a:p>
            <a:pPr lvl="2"/>
            <a:r>
              <a:rPr lang="ja-JP" altLang="en-US" dirty="0" smtClean="0"/>
              <a:t>読み込む</a:t>
            </a:r>
            <a:r>
              <a:rPr lang="ja-JP" altLang="en-US" dirty="0"/>
              <a:t>データ</a:t>
            </a:r>
            <a:r>
              <a:rPr lang="ja-JP" altLang="en-US" dirty="0" smtClean="0"/>
              <a:t>を復号し、書き込むデータは暗号化</a:t>
            </a:r>
            <a:endParaRPr kumimoji="1" lang="ja-JP" altLang="en-US" dirty="0"/>
          </a:p>
        </p:txBody>
      </p:sp>
      <p:sp>
        <p:nvSpPr>
          <p:cNvPr id="4" name="正方形/長方形 3"/>
          <p:cNvSpPr/>
          <p:nvPr/>
        </p:nvSpPr>
        <p:spPr>
          <a:xfrm>
            <a:off x="4068210" y="5589238"/>
            <a:ext cx="3921010" cy="11395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315827" y="6359433"/>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6" name="正方形/長方形 5"/>
          <p:cNvSpPr/>
          <p:nvPr/>
        </p:nvSpPr>
        <p:spPr>
          <a:xfrm>
            <a:off x="4068210" y="4272579"/>
            <a:ext cx="1799934" cy="1116173"/>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028715" y="4261736"/>
            <a:ext cx="1991975" cy="111617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068210" y="4325518"/>
            <a:ext cx="974947" cy="369332"/>
          </a:xfrm>
          <a:prstGeom prst="rect">
            <a:avLst/>
          </a:prstGeom>
          <a:noFill/>
        </p:spPr>
        <p:txBody>
          <a:bodyPr wrap="none" rtlCol="0">
            <a:spAutoFit/>
          </a:bodyPr>
          <a:lstStyle/>
          <a:p>
            <a:r>
              <a:rPr kumimoji="1" lang="ja-JP" altLang="en-US" smtClean="0"/>
              <a:t>管理</a:t>
            </a:r>
            <a:r>
              <a:rPr kumimoji="1" lang="en-US" altLang="ja-JP" smtClean="0"/>
              <a:t>VM</a:t>
            </a:r>
            <a:endParaRPr kumimoji="1" lang="ja-JP" altLang="en-US"/>
          </a:p>
        </p:txBody>
      </p:sp>
      <p:sp>
        <p:nvSpPr>
          <p:cNvPr id="9" name="テキスト ボックス 8"/>
          <p:cNvSpPr txBox="1"/>
          <p:nvPr/>
        </p:nvSpPr>
        <p:spPr>
          <a:xfrm>
            <a:off x="6455310" y="4325518"/>
            <a:ext cx="1186543" cy="369332"/>
          </a:xfrm>
          <a:prstGeom prst="rect">
            <a:avLst/>
          </a:prstGeom>
          <a:noFill/>
        </p:spPr>
        <p:txBody>
          <a:bodyPr wrap="none" rtlCol="0">
            <a:spAutoFit/>
          </a:bodyPr>
          <a:lstStyle/>
          <a:p>
            <a:r>
              <a:rPr lang="ja-JP" altLang="en-US"/>
              <a:t>ユーザ</a:t>
            </a:r>
            <a:r>
              <a:rPr kumimoji="1" lang="en-US" altLang="ja-JP" smtClean="0"/>
              <a:t>VM</a:t>
            </a:r>
            <a:endParaRPr kumimoji="1" lang="ja-JP" altLang="en-US"/>
          </a:p>
        </p:txBody>
      </p:sp>
      <p:sp>
        <p:nvSpPr>
          <p:cNvPr id="11" name="正方形/長方形 10"/>
          <p:cNvSpPr/>
          <p:nvPr/>
        </p:nvSpPr>
        <p:spPr>
          <a:xfrm>
            <a:off x="383341" y="4272579"/>
            <a:ext cx="1944216" cy="111617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938680" y="4261736"/>
            <a:ext cx="857927" cy="369332"/>
          </a:xfrm>
          <a:prstGeom prst="rect">
            <a:avLst/>
          </a:prstGeom>
          <a:noFill/>
        </p:spPr>
        <p:txBody>
          <a:bodyPr wrap="none" rtlCol="0">
            <a:spAutoFit/>
          </a:bodyPr>
          <a:lstStyle/>
          <a:p>
            <a:r>
              <a:rPr lang="ja-JP" altLang="en-US"/>
              <a:t>ユーザ</a:t>
            </a:r>
            <a:endParaRPr kumimoji="1" lang="ja-JP" altLang="en-US"/>
          </a:p>
        </p:txBody>
      </p:sp>
      <p:sp>
        <p:nvSpPr>
          <p:cNvPr id="14" name="フローチャート : 磁気ディスク 13"/>
          <p:cNvSpPr/>
          <p:nvPr/>
        </p:nvSpPr>
        <p:spPr>
          <a:xfrm>
            <a:off x="4216469" y="4784548"/>
            <a:ext cx="409985" cy="452234"/>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a:stCxn id="11" idx="3"/>
            <a:endCxn id="6" idx="1"/>
          </p:cNvCxnSpPr>
          <p:nvPr/>
        </p:nvCxnSpPr>
        <p:spPr>
          <a:xfrm>
            <a:off x="2327557" y="4830666"/>
            <a:ext cx="1740653"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カギ線コネクタ 26"/>
          <p:cNvCxnSpPr>
            <a:stCxn id="14" idx="3"/>
            <a:endCxn id="7" idx="2"/>
          </p:cNvCxnSpPr>
          <p:nvPr/>
        </p:nvCxnSpPr>
        <p:spPr>
          <a:xfrm rot="16200000" flipH="1">
            <a:off x="5652518" y="4005725"/>
            <a:ext cx="141128" cy="2603241"/>
          </a:xfrm>
          <a:prstGeom prst="bentConnector3">
            <a:avLst>
              <a:gd name="adj1" fmla="val 614527"/>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5544978" y="5625336"/>
            <a:ext cx="646331" cy="369332"/>
          </a:xfrm>
          <a:prstGeom prst="rect">
            <a:avLst/>
          </a:prstGeom>
          <a:noFill/>
        </p:spPr>
        <p:txBody>
          <a:bodyPr wrap="none" rtlCol="0">
            <a:spAutoFit/>
          </a:bodyPr>
          <a:lstStyle/>
          <a:p>
            <a:r>
              <a:rPr kumimoji="1" lang="ja-JP" altLang="en-US" smtClean="0"/>
              <a:t>復号</a:t>
            </a:r>
            <a:endParaRPr kumimoji="1" lang="ja-JP" altLang="en-US"/>
          </a:p>
        </p:txBody>
      </p:sp>
      <p:sp>
        <p:nvSpPr>
          <p:cNvPr id="30" name="テキスト ボックス 29"/>
          <p:cNvSpPr txBox="1"/>
          <p:nvPr/>
        </p:nvSpPr>
        <p:spPr>
          <a:xfrm>
            <a:off x="2627784" y="4415216"/>
            <a:ext cx="974947" cy="369332"/>
          </a:xfrm>
          <a:prstGeom prst="rect">
            <a:avLst/>
          </a:prstGeom>
          <a:noFill/>
        </p:spPr>
        <p:txBody>
          <a:bodyPr wrap="none" rtlCol="0">
            <a:spAutoFit/>
          </a:bodyPr>
          <a:lstStyle/>
          <a:p>
            <a:r>
              <a:rPr kumimoji="1" lang="en-US" altLang="ja-JP" smtClean="0"/>
              <a:t>VM</a:t>
            </a:r>
            <a:r>
              <a:rPr kumimoji="1" lang="ja-JP" altLang="en-US" smtClean="0"/>
              <a:t>起動</a:t>
            </a:r>
            <a:endParaRPr kumimoji="1" lang="ja-JP" altLang="en-US"/>
          </a:p>
        </p:txBody>
      </p:sp>
      <p:sp>
        <p:nvSpPr>
          <p:cNvPr id="19" name="テキスト ボックス 18"/>
          <p:cNvSpPr txBox="1"/>
          <p:nvPr/>
        </p:nvSpPr>
        <p:spPr>
          <a:xfrm>
            <a:off x="4739849" y="4712771"/>
            <a:ext cx="950901" cy="646331"/>
          </a:xfrm>
          <a:prstGeom prst="rect">
            <a:avLst/>
          </a:prstGeom>
          <a:noFill/>
        </p:spPr>
        <p:txBody>
          <a:bodyPr wrap="none" rtlCol="0">
            <a:spAutoFit/>
          </a:bodyPr>
          <a:lstStyle/>
          <a:p>
            <a:r>
              <a:rPr kumimoji="1" lang="ja-JP" altLang="en-US" smtClean="0"/>
              <a:t>暗号化</a:t>
            </a:r>
            <a:endParaRPr kumimoji="1" lang="en-US" altLang="ja-JP" smtClean="0"/>
          </a:p>
          <a:p>
            <a:r>
              <a:rPr lang="ja-JP" altLang="en-US"/>
              <a:t>ディスク</a:t>
            </a:r>
            <a:endParaRPr kumimoji="1" lang="ja-JP" altLang="en-US"/>
          </a:p>
        </p:txBody>
      </p:sp>
      <p:pic>
        <p:nvPicPr>
          <p:cNvPr id="26"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4837" y="4643891"/>
            <a:ext cx="625612" cy="625613"/>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4486" y="6103152"/>
            <a:ext cx="625612" cy="625613"/>
          </a:xfrm>
          <a:prstGeom prst="rect">
            <a:avLst/>
          </a:prstGeom>
          <a:noFill/>
          <a:extLst>
            <a:ext uri="{909E8E84-426E-40dd-AFC4-6F175D3DCCD1}">
              <a14:hiddenFill xmlns:a14="http://schemas.microsoft.com/office/drawing/2010/main">
                <a:solidFill>
                  <a:srgbClr val="FFFFFF"/>
                </a:solidFill>
              </a14:hiddenFill>
            </a:ext>
          </a:extLst>
        </p:spPr>
      </p:pic>
      <p:sp>
        <p:nvSpPr>
          <p:cNvPr id="10" name="スライド番号プレースホルダー 9"/>
          <p:cNvSpPr>
            <a:spLocks noGrp="1"/>
          </p:cNvSpPr>
          <p:nvPr>
            <p:ph type="sldNum" sz="quarter" idx="12"/>
          </p:nvPr>
        </p:nvSpPr>
        <p:spPr/>
        <p:txBody>
          <a:bodyPr/>
          <a:lstStyle/>
          <a:p>
            <a:fld id="{FD7DA45D-C8A9-46D9-BE9C-86E60B4686A4}" type="slidenum">
              <a:rPr kumimoji="1" lang="ja-JP" altLang="en-US" sz="1600" smtClean="0"/>
              <a:t>7</a:t>
            </a:fld>
            <a:endParaRPr kumimoji="1" lang="ja-JP" altLang="en-US" sz="1600"/>
          </a:p>
        </p:txBody>
      </p:sp>
    </p:spTree>
    <p:extLst>
      <p:ext uri="{BB962C8B-B14F-4D97-AF65-F5344CB8AC3E}">
        <p14:creationId xmlns:p14="http://schemas.microsoft.com/office/powerpoint/2010/main" val="16388115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ブートセクタのチェック</a:t>
            </a:r>
            <a:endParaRPr kumimoji="1" lang="ja-JP" altLang="en-US"/>
          </a:p>
        </p:txBody>
      </p:sp>
      <p:sp>
        <p:nvSpPr>
          <p:cNvPr id="3" name="コンテンツ プレースホルダー 2"/>
          <p:cNvSpPr>
            <a:spLocks noGrp="1"/>
          </p:cNvSpPr>
          <p:nvPr>
            <p:ph idx="1"/>
          </p:nvPr>
        </p:nvSpPr>
        <p:spPr/>
        <p:txBody>
          <a:bodyPr/>
          <a:lstStyle/>
          <a:p>
            <a:r>
              <a:rPr lang="ja-JP" altLang="en-US" smtClean="0"/>
              <a:t>ユーザのディスクを用いて</a:t>
            </a:r>
            <a:r>
              <a:rPr lang="en-US" altLang="ja-JP" smtClean="0"/>
              <a:t>VM</a:t>
            </a:r>
            <a:r>
              <a:rPr lang="ja-JP" altLang="en-US" smtClean="0"/>
              <a:t>が正しく起動されていることを確認</a:t>
            </a:r>
            <a:endParaRPr lang="en-US" altLang="ja-JP" smtClean="0"/>
          </a:p>
          <a:p>
            <a:pPr lvl="1"/>
            <a:r>
              <a:rPr lang="ja-JP" altLang="en-US" smtClean="0"/>
              <a:t>ブートセクタ内の固定のマジックナンバをチェック</a:t>
            </a:r>
            <a:endParaRPr kumimoji="1" lang="en-US" altLang="ja-JP" smtClean="0"/>
          </a:p>
          <a:p>
            <a:pPr lvl="2"/>
            <a:r>
              <a:rPr lang="ja-JP" altLang="en-US"/>
              <a:t>ブートセクタ</a:t>
            </a:r>
            <a:r>
              <a:rPr lang="ja-JP" altLang="en-US" smtClean="0"/>
              <a:t>は</a:t>
            </a:r>
            <a:r>
              <a:rPr lang="en-US" altLang="ja-JP" smtClean="0"/>
              <a:t>VM</a:t>
            </a:r>
            <a:r>
              <a:rPr lang="ja-JP" altLang="en-US" smtClean="0"/>
              <a:t>を起動すると最初に読み込まれる</a:t>
            </a:r>
          </a:p>
          <a:p>
            <a:pPr lvl="1"/>
            <a:r>
              <a:rPr kumimoji="1" lang="ja-JP" altLang="en-US" smtClean="0"/>
              <a:t>正しく復号できれば暗号鍵に対応するディスクが起動されたことが保証できる</a:t>
            </a:r>
            <a:endParaRPr kumimoji="1" lang="ja-JP" altLang="en-US"/>
          </a:p>
        </p:txBody>
      </p:sp>
      <p:sp>
        <p:nvSpPr>
          <p:cNvPr id="4" name="正方形/長方形 3"/>
          <p:cNvSpPr/>
          <p:nvPr/>
        </p:nvSpPr>
        <p:spPr>
          <a:xfrm>
            <a:off x="3583576" y="5589238"/>
            <a:ext cx="4405644" cy="11395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315827" y="6359433"/>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6" name="正方形/長方形 5"/>
          <p:cNvSpPr/>
          <p:nvPr/>
        </p:nvSpPr>
        <p:spPr>
          <a:xfrm>
            <a:off x="3583576" y="4261735"/>
            <a:ext cx="1944216" cy="1116173"/>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076474" y="4261736"/>
            <a:ext cx="1944216" cy="111617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4068210" y="4325518"/>
            <a:ext cx="974947" cy="369332"/>
          </a:xfrm>
          <a:prstGeom prst="rect">
            <a:avLst/>
          </a:prstGeom>
          <a:noFill/>
        </p:spPr>
        <p:txBody>
          <a:bodyPr wrap="none" rtlCol="0">
            <a:spAutoFit/>
          </a:bodyPr>
          <a:lstStyle/>
          <a:p>
            <a:r>
              <a:rPr kumimoji="1" lang="ja-JP" altLang="en-US" smtClean="0"/>
              <a:t>管理</a:t>
            </a:r>
            <a:r>
              <a:rPr kumimoji="1" lang="en-US" altLang="ja-JP" smtClean="0"/>
              <a:t>VM</a:t>
            </a:r>
            <a:endParaRPr kumimoji="1" lang="ja-JP" altLang="en-US"/>
          </a:p>
        </p:txBody>
      </p:sp>
      <p:sp>
        <p:nvSpPr>
          <p:cNvPr id="12" name="テキスト ボックス 11"/>
          <p:cNvSpPr txBox="1"/>
          <p:nvPr/>
        </p:nvSpPr>
        <p:spPr>
          <a:xfrm>
            <a:off x="6455310" y="4325518"/>
            <a:ext cx="1186543" cy="369332"/>
          </a:xfrm>
          <a:prstGeom prst="rect">
            <a:avLst/>
          </a:prstGeom>
          <a:noFill/>
        </p:spPr>
        <p:txBody>
          <a:bodyPr wrap="none" rtlCol="0">
            <a:spAutoFit/>
          </a:bodyPr>
          <a:lstStyle/>
          <a:p>
            <a:r>
              <a:rPr lang="ja-JP" altLang="en-US"/>
              <a:t>ユーザ</a:t>
            </a:r>
            <a:r>
              <a:rPr kumimoji="1" lang="en-US" altLang="ja-JP" smtClean="0"/>
              <a:t>VM</a:t>
            </a:r>
            <a:endParaRPr kumimoji="1" lang="ja-JP" altLang="en-US"/>
          </a:p>
        </p:txBody>
      </p:sp>
      <p:sp>
        <p:nvSpPr>
          <p:cNvPr id="16" name="正方形/長方形 15"/>
          <p:cNvSpPr/>
          <p:nvPr/>
        </p:nvSpPr>
        <p:spPr>
          <a:xfrm>
            <a:off x="395536" y="4261736"/>
            <a:ext cx="2304256" cy="133770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1109082" y="4261736"/>
            <a:ext cx="857927" cy="369332"/>
          </a:xfrm>
          <a:prstGeom prst="rect">
            <a:avLst/>
          </a:prstGeom>
          <a:noFill/>
        </p:spPr>
        <p:txBody>
          <a:bodyPr wrap="none" rtlCol="0">
            <a:spAutoFit/>
          </a:bodyPr>
          <a:lstStyle/>
          <a:p>
            <a:r>
              <a:rPr lang="ja-JP" altLang="en-US"/>
              <a:t>ユーザ</a:t>
            </a:r>
            <a:endParaRPr kumimoji="1" lang="ja-JP" altLang="en-US"/>
          </a:p>
        </p:txBody>
      </p:sp>
      <p:sp>
        <p:nvSpPr>
          <p:cNvPr id="23" name="フローチャート : 磁気ディスク 22"/>
          <p:cNvSpPr/>
          <p:nvPr/>
        </p:nvSpPr>
        <p:spPr>
          <a:xfrm>
            <a:off x="4364063" y="4784548"/>
            <a:ext cx="409985" cy="452234"/>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50"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9480" y="4781540"/>
            <a:ext cx="596367" cy="59636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0107" y="5589238"/>
            <a:ext cx="596367" cy="596368"/>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カギ線コネクタ 16"/>
          <p:cNvCxnSpPr>
            <a:stCxn id="23" idx="3"/>
            <a:endCxn id="7" idx="2"/>
          </p:cNvCxnSpPr>
          <p:nvPr/>
        </p:nvCxnSpPr>
        <p:spPr>
          <a:xfrm rot="16200000" flipH="1">
            <a:off x="5738255" y="4067583"/>
            <a:ext cx="141128" cy="2479526"/>
          </a:xfrm>
          <a:prstGeom prst="bentConnector3">
            <a:avLst>
              <a:gd name="adj1" fmla="val 67781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6708688" y="5805264"/>
            <a:ext cx="1031664" cy="554169"/>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mtClean="0">
                <a:solidFill>
                  <a:schemeClr val="tx1"/>
                </a:solidFill>
              </a:rPr>
              <a:t>ブート</a:t>
            </a:r>
            <a:endParaRPr lang="en-US" altLang="ja-JP" smtClean="0">
              <a:solidFill>
                <a:schemeClr val="tx1"/>
              </a:solidFill>
            </a:endParaRPr>
          </a:p>
          <a:p>
            <a:pPr algn="ctr"/>
            <a:r>
              <a:rPr lang="ja-JP" altLang="en-US" smtClean="0">
                <a:solidFill>
                  <a:schemeClr val="tx1"/>
                </a:solidFill>
              </a:rPr>
              <a:t>セクタ</a:t>
            </a:r>
            <a:endParaRPr kumimoji="1" lang="ja-JP" altLang="en-US">
              <a:solidFill>
                <a:schemeClr val="tx1"/>
              </a:solidFill>
            </a:endParaRPr>
          </a:p>
        </p:txBody>
      </p:sp>
      <p:sp>
        <p:nvSpPr>
          <p:cNvPr id="8" name="正方形/長方形 7"/>
          <p:cNvSpPr/>
          <p:nvPr/>
        </p:nvSpPr>
        <p:spPr>
          <a:xfrm>
            <a:off x="4118653" y="4819823"/>
            <a:ext cx="877955" cy="56328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bg1"/>
                </a:solidFill>
              </a:rPr>
              <a:t>ブートセクタ</a:t>
            </a:r>
            <a:endParaRPr kumimoji="1" lang="ja-JP" altLang="en-US">
              <a:solidFill>
                <a:schemeClr val="bg1"/>
              </a:solidFill>
            </a:endParaRPr>
          </a:p>
        </p:txBody>
      </p:sp>
      <p:sp>
        <p:nvSpPr>
          <p:cNvPr id="10" name="テキスト ボックス 9"/>
          <p:cNvSpPr txBox="1"/>
          <p:nvPr/>
        </p:nvSpPr>
        <p:spPr>
          <a:xfrm>
            <a:off x="5436096" y="6237312"/>
            <a:ext cx="646331" cy="369332"/>
          </a:xfrm>
          <a:prstGeom prst="rect">
            <a:avLst/>
          </a:prstGeom>
          <a:noFill/>
        </p:spPr>
        <p:txBody>
          <a:bodyPr wrap="none" rtlCol="0">
            <a:spAutoFit/>
          </a:bodyPr>
          <a:lstStyle/>
          <a:p>
            <a:r>
              <a:rPr kumimoji="1" lang="ja-JP" altLang="en-US" dirty="0" smtClean="0"/>
              <a:t>復号</a:t>
            </a:r>
            <a:endParaRPr kumimoji="1" lang="ja-JP" altLang="en-US" dirty="0"/>
          </a:p>
        </p:txBody>
      </p:sp>
      <p:sp>
        <p:nvSpPr>
          <p:cNvPr id="13" name="スライド番号プレースホルダー 12"/>
          <p:cNvSpPr>
            <a:spLocks noGrp="1"/>
          </p:cNvSpPr>
          <p:nvPr>
            <p:ph type="sldNum" sz="quarter" idx="12"/>
          </p:nvPr>
        </p:nvSpPr>
        <p:spPr/>
        <p:txBody>
          <a:bodyPr/>
          <a:lstStyle/>
          <a:p>
            <a:fld id="{FD7DA45D-C8A9-46D9-BE9C-86E60B4686A4}" type="slidenum">
              <a:rPr kumimoji="1" lang="ja-JP" altLang="en-US" sz="1600" smtClean="0"/>
              <a:t>8</a:t>
            </a:fld>
            <a:endParaRPr kumimoji="1" lang="ja-JP" altLang="en-US" sz="1600"/>
          </a:p>
        </p:txBody>
      </p:sp>
      <p:sp>
        <p:nvSpPr>
          <p:cNvPr id="14" name="四角形吹き出し 13"/>
          <p:cNvSpPr/>
          <p:nvPr/>
        </p:nvSpPr>
        <p:spPr>
          <a:xfrm>
            <a:off x="7692593" y="5307345"/>
            <a:ext cx="1034603" cy="580077"/>
          </a:xfrm>
          <a:prstGeom prst="wedgeRectCallout">
            <a:avLst>
              <a:gd name="adj1" fmla="val -77269"/>
              <a:gd name="adj2" fmla="val 84346"/>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マジックナンバ</a:t>
            </a:r>
            <a:endParaRPr kumimoji="1" lang="ja-JP" altLang="en-US">
              <a:solidFill>
                <a:schemeClr val="tx1"/>
              </a:solidFill>
            </a:endParaRPr>
          </a:p>
        </p:txBody>
      </p:sp>
    </p:spTree>
    <p:extLst>
      <p:ext uri="{BB962C8B-B14F-4D97-AF65-F5344CB8AC3E}">
        <p14:creationId xmlns:p14="http://schemas.microsoft.com/office/powerpoint/2010/main" val="35880193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par>
                                <p:cTn id="8" presetID="42" presetClass="path" presetSubtype="0" accel="50000" decel="50000" fill="hold" grpId="1" nodeType="withEffect">
                                  <p:stCondLst>
                                    <p:cond delay="0"/>
                                  </p:stCondLst>
                                  <p:childTnLst>
                                    <p:animMotion origin="layout" path="M -3.88889E-6 -3.86537E-6 L 0.00174 0.14458 " pathEditMode="relative" rAng="0" ptsTypes="AA">
                                      <p:cBhvr>
                                        <p:cTn id="9" dur="1000" fill="hold"/>
                                        <p:tgtEl>
                                          <p:spTgt spid="8"/>
                                        </p:tgtEl>
                                        <p:attrNameLst>
                                          <p:attrName>ppt_x</p:attrName>
                                          <p:attrName>ppt_y</p:attrName>
                                        </p:attrNameLst>
                                      </p:cBhvr>
                                      <p:rCtr x="87" y="7217"/>
                                    </p:animMotion>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8" grpId="1" animBg="1"/>
      <p:bldP spid="10" grpId="0"/>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暗号鍵のチェック</a:t>
            </a:r>
            <a:endParaRPr kumimoji="1" lang="ja-JP" altLang="en-US"/>
          </a:p>
        </p:txBody>
      </p:sp>
      <p:sp>
        <p:nvSpPr>
          <p:cNvPr id="3" name="コンテンツ プレースホルダー 2"/>
          <p:cNvSpPr>
            <a:spLocks noGrp="1"/>
          </p:cNvSpPr>
          <p:nvPr>
            <p:ph idx="1"/>
          </p:nvPr>
        </p:nvSpPr>
        <p:spPr/>
        <p:txBody>
          <a:bodyPr/>
          <a:lstStyle/>
          <a:p>
            <a:r>
              <a:rPr lang="ja-JP" altLang="en-US" smtClean="0"/>
              <a:t>ユーザの暗号鍵がハイパーバイザに正しく登録されていることを確認</a:t>
            </a:r>
            <a:endParaRPr lang="en-US" altLang="ja-JP" smtClean="0"/>
          </a:p>
          <a:p>
            <a:pPr lvl="1"/>
            <a:r>
              <a:rPr kumimoji="1" lang="ja-JP" altLang="en-US"/>
              <a:t>公開鍵暗号</a:t>
            </a:r>
            <a:r>
              <a:rPr kumimoji="1" lang="ja-JP" altLang="en-US" smtClean="0"/>
              <a:t>を</a:t>
            </a:r>
            <a:r>
              <a:rPr lang="ja-JP" altLang="en-US" smtClean="0"/>
              <a:t>用いて暗号鍵を安全に登録</a:t>
            </a:r>
            <a:endParaRPr lang="en-US" altLang="ja-JP" smtClean="0"/>
          </a:p>
          <a:p>
            <a:pPr lvl="2"/>
            <a:r>
              <a:rPr kumimoji="1" lang="ja-JP" altLang="en-US" smtClean="0"/>
              <a:t>クラウド</a:t>
            </a:r>
            <a:r>
              <a:rPr kumimoji="1" lang="ja-JP" altLang="en-US"/>
              <a:t>管理者</a:t>
            </a:r>
            <a:r>
              <a:rPr kumimoji="1" lang="ja-JP" altLang="en-US" smtClean="0"/>
              <a:t>が盗むことはできない</a:t>
            </a:r>
            <a:endParaRPr kumimoji="1" lang="en-US" altLang="ja-JP" smtClean="0"/>
          </a:p>
          <a:p>
            <a:pPr lvl="1"/>
            <a:r>
              <a:rPr lang="ja-JP" altLang="en-US" smtClean="0"/>
              <a:t>登録された暗号鍵が正しいことをユーザがチェック</a:t>
            </a:r>
            <a:endParaRPr lang="en-US" altLang="ja-JP" smtClean="0"/>
          </a:p>
          <a:p>
            <a:pPr lvl="2"/>
            <a:r>
              <a:rPr lang="ja-JP" altLang="en-US" smtClean="0"/>
              <a:t>暗号化された文字列をユーザが復号</a:t>
            </a:r>
            <a:endParaRPr kumimoji="1" lang="ja-JP" altLang="en-US"/>
          </a:p>
        </p:txBody>
      </p:sp>
      <p:sp>
        <p:nvSpPr>
          <p:cNvPr id="4" name="正方形/長方形 3"/>
          <p:cNvSpPr/>
          <p:nvPr/>
        </p:nvSpPr>
        <p:spPr>
          <a:xfrm>
            <a:off x="3583576" y="5589238"/>
            <a:ext cx="4405644" cy="11395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315827" y="6359433"/>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6" name="正方形/長方形 5"/>
          <p:cNvSpPr/>
          <p:nvPr/>
        </p:nvSpPr>
        <p:spPr>
          <a:xfrm>
            <a:off x="3583576" y="4261735"/>
            <a:ext cx="1944216" cy="1116173"/>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076474" y="4261736"/>
            <a:ext cx="1944216" cy="111617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068210" y="4325518"/>
            <a:ext cx="974947" cy="369332"/>
          </a:xfrm>
          <a:prstGeom prst="rect">
            <a:avLst/>
          </a:prstGeom>
          <a:noFill/>
        </p:spPr>
        <p:txBody>
          <a:bodyPr wrap="none" rtlCol="0">
            <a:spAutoFit/>
          </a:bodyPr>
          <a:lstStyle/>
          <a:p>
            <a:r>
              <a:rPr kumimoji="1" lang="ja-JP" altLang="en-US" smtClean="0"/>
              <a:t>管理</a:t>
            </a:r>
            <a:r>
              <a:rPr kumimoji="1" lang="en-US" altLang="ja-JP" smtClean="0"/>
              <a:t>VM</a:t>
            </a:r>
            <a:endParaRPr kumimoji="1" lang="ja-JP" altLang="en-US"/>
          </a:p>
        </p:txBody>
      </p:sp>
      <p:sp>
        <p:nvSpPr>
          <p:cNvPr id="9" name="テキスト ボックス 8"/>
          <p:cNvSpPr txBox="1"/>
          <p:nvPr/>
        </p:nvSpPr>
        <p:spPr>
          <a:xfrm>
            <a:off x="6455310" y="4325518"/>
            <a:ext cx="1186543" cy="369332"/>
          </a:xfrm>
          <a:prstGeom prst="rect">
            <a:avLst/>
          </a:prstGeom>
          <a:noFill/>
        </p:spPr>
        <p:txBody>
          <a:bodyPr wrap="none" rtlCol="0">
            <a:spAutoFit/>
          </a:bodyPr>
          <a:lstStyle/>
          <a:p>
            <a:r>
              <a:rPr lang="ja-JP" altLang="en-US"/>
              <a:t>ユーザ</a:t>
            </a:r>
            <a:r>
              <a:rPr kumimoji="1" lang="en-US" altLang="ja-JP" smtClean="0"/>
              <a:t>VM</a:t>
            </a:r>
            <a:endParaRPr kumimoji="1" lang="ja-JP" altLang="en-US"/>
          </a:p>
        </p:txBody>
      </p:sp>
      <p:sp>
        <p:nvSpPr>
          <p:cNvPr id="11" name="正方形/長方形 10"/>
          <p:cNvSpPr/>
          <p:nvPr/>
        </p:nvSpPr>
        <p:spPr>
          <a:xfrm>
            <a:off x="323528" y="4261736"/>
            <a:ext cx="2376264" cy="167022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109082" y="4261736"/>
            <a:ext cx="857927" cy="369332"/>
          </a:xfrm>
          <a:prstGeom prst="rect">
            <a:avLst/>
          </a:prstGeom>
          <a:noFill/>
        </p:spPr>
        <p:txBody>
          <a:bodyPr wrap="none" rtlCol="0">
            <a:spAutoFit/>
          </a:bodyPr>
          <a:lstStyle/>
          <a:p>
            <a:r>
              <a:rPr lang="ja-JP" altLang="en-US"/>
              <a:t>ユーザ</a:t>
            </a:r>
            <a:endParaRPr kumimoji="1" lang="ja-JP" altLang="en-US"/>
          </a:p>
        </p:txBody>
      </p:sp>
      <p:sp>
        <p:nvSpPr>
          <p:cNvPr id="14" name="フローチャート : 磁気ディスク 13"/>
          <p:cNvSpPr/>
          <p:nvPr/>
        </p:nvSpPr>
        <p:spPr>
          <a:xfrm>
            <a:off x="4364063" y="4784548"/>
            <a:ext cx="409985" cy="452234"/>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6470317" y="6021288"/>
            <a:ext cx="1024038" cy="37862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a:solidFill>
                  <a:schemeClr val="tx1"/>
                </a:solidFill>
              </a:rPr>
              <a:t>文字列</a:t>
            </a:r>
            <a:endParaRPr kumimoji="1" lang="ja-JP" altLang="en-US">
              <a:solidFill>
                <a:schemeClr val="tx1"/>
              </a:solidFill>
            </a:endParaRPr>
          </a:p>
        </p:txBody>
      </p:sp>
      <p:sp>
        <p:nvSpPr>
          <p:cNvPr id="17" name="正方形/長方形 16"/>
          <p:cNvSpPr/>
          <p:nvPr/>
        </p:nvSpPr>
        <p:spPr>
          <a:xfrm>
            <a:off x="4068210" y="6007350"/>
            <a:ext cx="974947" cy="3786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mtClean="0">
                <a:solidFill>
                  <a:schemeClr val="bg1"/>
                </a:solidFill>
              </a:rPr>
              <a:t>文字列</a:t>
            </a:r>
            <a:endParaRPr kumimoji="1" lang="ja-JP" altLang="en-US">
              <a:solidFill>
                <a:schemeClr val="bg1"/>
              </a:solidFill>
            </a:endParaRPr>
          </a:p>
        </p:txBody>
      </p:sp>
      <p:sp>
        <p:nvSpPr>
          <p:cNvPr id="18" name="正方形/長方形 17"/>
          <p:cNvSpPr/>
          <p:nvPr/>
        </p:nvSpPr>
        <p:spPr>
          <a:xfrm>
            <a:off x="323527" y="4656802"/>
            <a:ext cx="935256" cy="37862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a:solidFill>
                  <a:schemeClr val="tx1"/>
                </a:solidFill>
              </a:rPr>
              <a:t>文字列</a:t>
            </a:r>
            <a:endParaRPr kumimoji="1" lang="ja-JP" altLang="en-US">
              <a:solidFill>
                <a:schemeClr val="tx1"/>
              </a:solidFill>
            </a:endParaRPr>
          </a:p>
        </p:txBody>
      </p:sp>
      <p:cxnSp>
        <p:nvCxnSpPr>
          <p:cNvPr id="19" name="直線矢印コネクタ 18"/>
          <p:cNvCxnSpPr/>
          <p:nvPr/>
        </p:nvCxnSpPr>
        <p:spPr>
          <a:xfrm flipH="1">
            <a:off x="5129101" y="6200462"/>
            <a:ext cx="1341218"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0" name="カギ線コネクタ 19"/>
          <p:cNvCxnSpPr>
            <a:stCxn id="17" idx="0"/>
          </p:cNvCxnSpPr>
          <p:nvPr/>
        </p:nvCxnSpPr>
        <p:spPr>
          <a:xfrm rot="16200000" flipV="1">
            <a:off x="3060045" y="4511711"/>
            <a:ext cx="1135386" cy="1855892"/>
          </a:xfrm>
          <a:prstGeom prst="bentConnector2">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1"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6154" y="5335597"/>
            <a:ext cx="596367" cy="59636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6400" y="5562633"/>
            <a:ext cx="596367" cy="596368"/>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5364088" y="6309320"/>
            <a:ext cx="877163" cy="369332"/>
          </a:xfrm>
          <a:prstGeom prst="rect">
            <a:avLst/>
          </a:prstGeom>
          <a:noFill/>
        </p:spPr>
        <p:txBody>
          <a:bodyPr wrap="none" rtlCol="0">
            <a:spAutoFit/>
          </a:bodyPr>
          <a:lstStyle/>
          <a:p>
            <a:r>
              <a:rPr kumimoji="1" lang="ja-JP" altLang="en-US" dirty="0" smtClean="0"/>
              <a:t>暗号化</a:t>
            </a:r>
            <a:endParaRPr kumimoji="1" lang="ja-JP" altLang="en-US" dirty="0"/>
          </a:p>
        </p:txBody>
      </p:sp>
      <p:sp>
        <p:nvSpPr>
          <p:cNvPr id="12" name="スライド番号プレースホルダー 11"/>
          <p:cNvSpPr>
            <a:spLocks noGrp="1"/>
          </p:cNvSpPr>
          <p:nvPr>
            <p:ph type="sldNum" sz="quarter" idx="12"/>
          </p:nvPr>
        </p:nvSpPr>
        <p:spPr/>
        <p:txBody>
          <a:bodyPr/>
          <a:lstStyle/>
          <a:p>
            <a:fld id="{FD7DA45D-C8A9-46D9-BE9C-86E60B4686A4}" type="slidenum">
              <a:rPr kumimoji="1" lang="ja-JP" altLang="en-US" sz="1600" smtClean="0"/>
              <a:t>9</a:t>
            </a:fld>
            <a:endParaRPr kumimoji="1" lang="ja-JP" altLang="en-US" sz="1600"/>
          </a:p>
        </p:txBody>
      </p:sp>
      <p:sp>
        <p:nvSpPr>
          <p:cNvPr id="15" name="円/楕円 14"/>
          <p:cNvSpPr/>
          <p:nvPr/>
        </p:nvSpPr>
        <p:spPr>
          <a:xfrm>
            <a:off x="904400" y="5382613"/>
            <a:ext cx="1286525"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公開鍵</a:t>
            </a:r>
            <a:endParaRPr kumimoji="1" lang="ja-JP" altLang="en-US">
              <a:solidFill>
                <a:schemeClr val="tx1"/>
              </a:solidFill>
            </a:endParaRPr>
          </a:p>
        </p:txBody>
      </p:sp>
      <p:sp>
        <p:nvSpPr>
          <p:cNvPr id="24" name="円/楕円 23"/>
          <p:cNvSpPr/>
          <p:nvPr/>
        </p:nvSpPr>
        <p:spPr>
          <a:xfrm>
            <a:off x="5129101" y="5661248"/>
            <a:ext cx="1286525" cy="3600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秘密</a:t>
            </a:r>
            <a:r>
              <a:rPr kumimoji="1" lang="ja-JP" altLang="en-US" smtClean="0">
                <a:solidFill>
                  <a:schemeClr val="tx1"/>
                </a:solidFill>
              </a:rPr>
              <a:t>鍵</a:t>
            </a:r>
            <a:endParaRPr kumimoji="1" lang="ja-JP" altLang="en-US">
              <a:solidFill>
                <a:schemeClr val="tx1"/>
              </a:solidFill>
            </a:endParaRPr>
          </a:p>
        </p:txBody>
      </p:sp>
      <p:pic>
        <p:nvPicPr>
          <p:cNvPr id="25"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470" y="4682653"/>
            <a:ext cx="625612" cy="625613"/>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http://free-icon.web-tuhan.net/wp-content/uploads/2014/02/f_007_128.png"/>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933024" y="4682652"/>
            <a:ext cx="625612" cy="625613"/>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直線矢印コネクタ 26"/>
          <p:cNvCxnSpPr>
            <a:stCxn id="25" idx="3"/>
            <a:endCxn id="26" idx="1"/>
          </p:cNvCxnSpPr>
          <p:nvPr/>
        </p:nvCxnSpPr>
        <p:spPr>
          <a:xfrm flipV="1">
            <a:off x="1109082" y="4995459"/>
            <a:ext cx="823942" cy="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1075757" y="4623772"/>
            <a:ext cx="877163" cy="369332"/>
          </a:xfrm>
          <a:prstGeom prst="rect">
            <a:avLst/>
          </a:prstGeom>
          <a:noFill/>
        </p:spPr>
        <p:txBody>
          <a:bodyPr wrap="none" rtlCol="0">
            <a:spAutoFit/>
          </a:bodyPr>
          <a:lstStyle/>
          <a:p>
            <a:r>
              <a:rPr kumimoji="1" lang="ja-JP" altLang="en-US" smtClean="0"/>
              <a:t>暗号化</a:t>
            </a:r>
            <a:endParaRPr kumimoji="1" lang="ja-JP" altLang="en-US"/>
          </a:p>
        </p:txBody>
      </p:sp>
      <p:pic>
        <p:nvPicPr>
          <p:cNvPr id="29" name="Picture 2" descr="http://free-icon.web-tuhan.net/wp-content/uploads/2014/02/f_007_128.png"/>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4213708" y="5846194"/>
            <a:ext cx="625612" cy="625613"/>
          </a:xfrm>
          <a:prstGeom prst="rect">
            <a:avLst/>
          </a:prstGeom>
          <a:noFill/>
          <a:extLst>
            <a:ext uri="{909E8E84-426E-40dd-AFC4-6F175D3DCCD1}">
              <a14:hiddenFill xmlns:a14="http://schemas.microsoft.com/office/drawing/2010/main">
                <a:solidFill>
                  <a:srgbClr val="FFFFFF"/>
                </a:solidFill>
              </a14:hiddenFill>
            </a:ext>
          </a:extLst>
        </p:spPr>
      </p:pic>
      <p:cxnSp>
        <p:nvCxnSpPr>
          <p:cNvPr id="31" name="カギ線コネクタ 30"/>
          <p:cNvCxnSpPr>
            <a:stCxn id="26" idx="3"/>
            <a:endCxn id="29" idx="0"/>
          </p:cNvCxnSpPr>
          <p:nvPr/>
        </p:nvCxnSpPr>
        <p:spPr>
          <a:xfrm>
            <a:off x="2558636" y="4995459"/>
            <a:ext cx="1967878" cy="850735"/>
          </a:xfrm>
          <a:prstGeom prst="bentConnector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32"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5776" y="5841268"/>
            <a:ext cx="625612" cy="625613"/>
          </a:xfrm>
          <a:prstGeom prst="rect">
            <a:avLst/>
          </a:prstGeom>
          <a:noFill/>
          <a:extLst>
            <a:ext uri="{909E8E84-426E-40dd-AFC4-6F175D3DCCD1}">
              <a14:hiddenFill xmlns:a14="http://schemas.microsoft.com/office/drawing/2010/main">
                <a:solidFill>
                  <a:srgbClr val="FFFFFF"/>
                </a:solidFill>
              </a14:hiddenFill>
            </a:ext>
          </a:extLst>
        </p:spPr>
      </p:pic>
      <p:cxnSp>
        <p:nvCxnSpPr>
          <p:cNvPr id="34" name="直線矢印コネクタ 33"/>
          <p:cNvCxnSpPr>
            <a:stCxn id="29" idx="3"/>
            <a:endCxn id="32" idx="1"/>
          </p:cNvCxnSpPr>
          <p:nvPr/>
        </p:nvCxnSpPr>
        <p:spPr>
          <a:xfrm flipV="1">
            <a:off x="4839320" y="6154075"/>
            <a:ext cx="1896456" cy="49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5527792" y="6282215"/>
            <a:ext cx="646331" cy="369332"/>
          </a:xfrm>
          <a:prstGeom prst="rect">
            <a:avLst/>
          </a:prstGeom>
          <a:noFill/>
        </p:spPr>
        <p:txBody>
          <a:bodyPr wrap="none" rtlCol="0">
            <a:spAutoFit/>
          </a:bodyPr>
          <a:lstStyle/>
          <a:p>
            <a:r>
              <a:rPr kumimoji="1" lang="ja-JP" altLang="en-US" smtClean="0"/>
              <a:t>復号</a:t>
            </a:r>
            <a:endParaRPr kumimoji="1" lang="ja-JP" altLang="en-US"/>
          </a:p>
        </p:txBody>
      </p:sp>
      <p:sp>
        <p:nvSpPr>
          <p:cNvPr id="42" name="テキスト ボックス 41"/>
          <p:cNvSpPr txBox="1"/>
          <p:nvPr/>
        </p:nvSpPr>
        <p:spPr>
          <a:xfrm>
            <a:off x="6848023" y="5562633"/>
            <a:ext cx="646331" cy="369332"/>
          </a:xfrm>
          <a:prstGeom prst="rect">
            <a:avLst/>
          </a:prstGeom>
          <a:noFill/>
        </p:spPr>
        <p:txBody>
          <a:bodyPr wrap="none" rtlCol="0">
            <a:spAutoFit/>
          </a:bodyPr>
          <a:lstStyle/>
          <a:p>
            <a:r>
              <a:rPr kumimoji="1" lang="ja-JP" altLang="en-US" smtClean="0"/>
              <a:t>登録</a:t>
            </a:r>
            <a:endParaRPr kumimoji="1" lang="ja-JP" altLang="en-US"/>
          </a:p>
        </p:txBody>
      </p:sp>
      <p:sp>
        <p:nvSpPr>
          <p:cNvPr id="45" name="正方形/長方形 44"/>
          <p:cNvSpPr/>
          <p:nvPr/>
        </p:nvSpPr>
        <p:spPr>
          <a:xfrm>
            <a:off x="1769572" y="4656802"/>
            <a:ext cx="930220" cy="3786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mtClean="0">
                <a:solidFill>
                  <a:schemeClr val="bg1"/>
                </a:solidFill>
              </a:rPr>
              <a:t>文字列</a:t>
            </a:r>
            <a:endParaRPr kumimoji="1" lang="ja-JP" altLang="en-US">
              <a:solidFill>
                <a:schemeClr val="bg1"/>
              </a:solidFill>
            </a:endParaRPr>
          </a:p>
        </p:txBody>
      </p:sp>
      <p:cxnSp>
        <p:nvCxnSpPr>
          <p:cNvPr id="48" name="直線矢印コネクタ 47"/>
          <p:cNvCxnSpPr>
            <a:stCxn id="45" idx="1"/>
            <a:endCxn id="18" idx="3"/>
          </p:cNvCxnSpPr>
          <p:nvPr/>
        </p:nvCxnSpPr>
        <p:spPr>
          <a:xfrm flipH="1">
            <a:off x="1258783" y="4846114"/>
            <a:ext cx="510789"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1224496" y="5008576"/>
            <a:ext cx="646331" cy="369332"/>
          </a:xfrm>
          <a:prstGeom prst="rect">
            <a:avLst/>
          </a:prstGeom>
          <a:noFill/>
        </p:spPr>
        <p:txBody>
          <a:bodyPr wrap="none" rtlCol="0">
            <a:spAutoFit/>
          </a:bodyPr>
          <a:lstStyle/>
          <a:p>
            <a:r>
              <a:rPr kumimoji="1" lang="ja-JP" altLang="en-US" smtClean="0"/>
              <a:t>復号</a:t>
            </a:r>
            <a:endParaRPr kumimoji="1" lang="ja-JP" altLang="en-US"/>
          </a:p>
        </p:txBody>
      </p:sp>
    </p:spTree>
    <p:extLst>
      <p:ext uri="{BB962C8B-B14F-4D97-AF65-F5344CB8AC3E}">
        <p14:creationId xmlns:p14="http://schemas.microsoft.com/office/powerpoint/2010/main" val="40526129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ntr" presetSubtype="0"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par>
                                <p:cTn id="17" presetID="10"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10" presetClass="entr" presetSubtype="0" fill="hold" nodeType="with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fade">
                                      <p:cBhvr>
                                        <p:cTn id="28" dur="500"/>
                                        <p:tgtEl>
                                          <p:spTgt spid="31"/>
                                        </p:tgtEl>
                                      </p:cBhvr>
                                    </p:animEffect>
                                  </p:childTnLst>
                                </p:cTn>
                              </p:par>
                              <p:par>
                                <p:cTn id="29" presetID="10" presetClass="entr" presetSubtype="0" fill="hold"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500"/>
                                        <p:tgtEl>
                                          <p:spTgt spid="34"/>
                                        </p:tgtEl>
                                      </p:cBhvr>
                                    </p:animEffect>
                                  </p:childTnLst>
                                </p:cTn>
                              </p:par>
                              <p:par>
                                <p:cTn id="32" presetID="10" presetClass="entr" presetSubtype="0" fill="hold"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500"/>
                                        <p:tgtEl>
                                          <p:spTgt spid="3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500"/>
                                        <p:tgtEl>
                                          <p:spTgt spid="4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fade">
                                      <p:cBhvr>
                                        <p:cTn id="42" dur="500"/>
                                        <p:tgtEl>
                                          <p:spTgt spid="42"/>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25"/>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29"/>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4"/>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27"/>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26"/>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15"/>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28"/>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31"/>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34"/>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32"/>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41"/>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42"/>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500"/>
                                        <p:tgtEl>
                                          <p:spTgt spid="21"/>
                                        </p:tgtEl>
                                      </p:cBhvr>
                                    </p:animEffect>
                                  </p:childTnLst>
                                </p:cTn>
                              </p:par>
                              <p:par>
                                <p:cTn id="74" presetID="10" presetClass="entr" presetSubtype="0" fill="hold" nodeType="with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fade">
                                      <p:cBhvr>
                                        <p:cTn id="76" dur="500"/>
                                        <p:tgtEl>
                                          <p:spTgt spid="23"/>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fade">
                                      <p:cBhvr>
                                        <p:cTn id="81" dur="500"/>
                                        <p:tgtEl>
                                          <p:spTgt spid="16"/>
                                        </p:tgtEl>
                                      </p:cBhvr>
                                    </p:animEffect>
                                  </p:childTnLst>
                                </p:cTn>
                              </p:par>
                              <p:par>
                                <p:cTn id="82" presetID="10" presetClass="entr" presetSubtype="0" fill="hold"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fade">
                                      <p:cBhvr>
                                        <p:cTn id="84" dur="500"/>
                                        <p:tgtEl>
                                          <p:spTgt spid="19"/>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0"/>
                                        </p:tgtEl>
                                        <p:attrNameLst>
                                          <p:attrName>style.visibility</p:attrName>
                                        </p:attrNameLst>
                                      </p:cBhvr>
                                      <p:to>
                                        <p:strVal val="visible"/>
                                      </p:to>
                                    </p:set>
                                    <p:animEffect transition="in" filter="fade">
                                      <p:cBhvr>
                                        <p:cTn id="87" dur="500"/>
                                        <p:tgtEl>
                                          <p:spTgt spid="10"/>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7"/>
                                        </p:tgtEl>
                                        <p:attrNameLst>
                                          <p:attrName>style.visibility</p:attrName>
                                        </p:attrNameLst>
                                      </p:cBhvr>
                                      <p:to>
                                        <p:strVal val="visible"/>
                                      </p:to>
                                    </p:set>
                                    <p:animEffect transition="in" filter="fade">
                                      <p:cBhvr>
                                        <p:cTn id="90" dur="500"/>
                                        <p:tgtEl>
                                          <p:spTgt spid="17"/>
                                        </p:tgtEl>
                                      </p:cBhvr>
                                    </p:animEffect>
                                  </p:childTnLst>
                                </p:cTn>
                              </p:par>
                              <p:par>
                                <p:cTn id="91" presetID="10" presetClass="entr" presetSubtype="0" fill="hold" nodeType="with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fade">
                                      <p:cBhvr>
                                        <p:cTn id="93" dur="500"/>
                                        <p:tgtEl>
                                          <p:spTgt spid="20"/>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8"/>
                                        </p:tgtEl>
                                        <p:attrNameLst>
                                          <p:attrName>style.visibility</p:attrName>
                                        </p:attrNameLst>
                                      </p:cBhvr>
                                      <p:to>
                                        <p:strVal val="visible"/>
                                      </p:to>
                                    </p:set>
                                    <p:animEffect transition="in" filter="fade">
                                      <p:cBhvr>
                                        <p:cTn id="96" dur="500"/>
                                        <p:tgtEl>
                                          <p:spTgt spid="18"/>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fade">
                                      <p:cBhvr>
                                        <p:cTn id="99" dur="500"/>
                                        <p:tgtEl>
                                          <p:spTgt spid="45"/>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fade">
                                      <p:cBhvr>
                                        <p:cTn id="102" dur="500"/>
                                        <p:tgtEl>
                                          <p:spTgt spid="53"/>
                                        </p:tgtEl>
                                      </p:cBhvr>
                                    </p:animEffect>
                                  </p:childTnLst>
                                </p:cTn>
                              </p:par>
                              <p:par>
                                <p:cTn id="103" presetID="10" presetClass="entr" presetSubtype="0" fill="hold" nodeType="withEffect">
                                  <p:stCondLst>
                                    <p:cond delay="0"/>
                                  </p:stCondLst>
                                  <p:childTnLst>
                                    <p:set>
                                      <p:cBhvr>
                                        <p:cTn id="104" dur="1" fill="hold">
                                          <p:stCondLst>
                                            <p:cond delay="0"/>
                                          </p:stCondLst>
                                        </p:cTn>
                                        <p:tgtEl>
                                          <p:spTgt spid="48"/>
                                        </p:tgtEl>
                                        <p:attrNameLst>
                                          <p:attrName>style.visibility</p:attrName>
                                        </p:attrNameLst>
                                      </p:cBhvr>
                                      <p:to>
                                        <p:strVal val="visible"/>
                                      </p:to>
                                    </p:set>
                                    <p:animEffect transition="in" filter="fade">
                                      <p:cBhvr>
                                        <p:cTn id="10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0" grpId="0"/>
      <p:bldP spid="15" grpId="0" animBg="1"/>
      <p:bldP spid="15" grpId="1" animBg="1"/>
      <p:bldP spid="24" grpId="0" animBg="1"/>
      <p:bldP spid="24" grpId="1" animBg="1"/>
      <p:bldP spid="28" grpId="0"/>
      <p:bldP spid="28" grpId="1"/>
      <p:bldP spid="41" grpId="0"/>
      <p:bldP spid="41" grpId="1"/>
      <p:bldP spid="42" grpId="0"/>
      <p:bldP spid="42" grpId="1"/>
      <p:bldP spid="45" grpId="0" animBg="1"/>
      <p:bldP spid="53"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13048</TotalTime>
  <Words>4039</Words>
  <Application>Microsoft Macintosh PowerPoint</Application>
  <PresentationFormat>画面に合わせる (4:3)</PresentationFormat>
  <Paragraphs>393</Paragraphs>
  <Slides>16</Slides>
  <Notes>16</Notes>
  <HiddenSlides>1</HiddenSlides>
  <MMClips>0</MMClips>
  <ScaleCrop>false</ScaleCrop>
  <HeadingPairs>
    <vt:vector size="4" baseType="variant">
      <vt:variant>
        <vt:lpstr>テーマ</vt:lpstr>
      </vt:variant>
      <vt:variant>
        <vt:i4>2</vt:i4>
      </vt:variant>
      <vt:variant>
        <vt:lpstr>スライド タイトル</vt:lpstr>
      </vt:variant>
      <vt:variant>
        <vt:i4>16</vt:i4>
      </vt:variant>
    </vt:vector>
  </HeadingPairs>
  <TitlesOfParts>
    <vt:vector size="18" baseType="lpstr">
      <vt:lpstr>Office テーマ</vt:lpstr>
      <vt:lpstr>デザインの設定</vt:lpstr>
      <vt:lpstr>クラウドにおけるVMリダイレクト攻撃を防ぐ安全なリモート管理</vt:lpstr>
      <vt:lpstr>IaaS型クラウド</vt:lpstr>
      <vt:lpstr>VMのリモート管理</vt:lpstr>
      <vt:lpstr>信頼できないクラウド管理者</vt:lpstr>
      <vt:lpstr>VMリダイレクト攻撃</vt:lpstr>
      <vt:lpstr>提案：UVBond</vt:lpstr>
      <vt:lpstr>暗号化ディスクを用いたVM起動</vt:lpstr>
      <vt:lpstr>ブートセクタのチェック</vt:lpstr>
      <vt:lpstr>暗号鍵のチェック</vt:lpstr>
      <vt:lpstr>VM識別子を用いたリモート管理</vt:lpstr>
      <vt:lpstr>実験</vt:lpstr>
      <vt:lpstr>VM識別子を用いた操作確認</vt:lpstr>
      <vt:lpstr>UVBondのディスク性能</vt:lpstr>
      <vt:lpstr>関連研究</vt:lpstr>
      <vt:lpstr>まとめ</vt:lpstr>
      <vt:lpstr>ハイパーバイザの健全性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ディスクの暗号化による 安全なVMの起動</dc:title>
  <dc:creator>猪口恵介</dc:creator>
  <cp:lastModifiedBy>猪口 恵介</cp:lastModifiedBy>
  <cp:revision>283</cp:revision>
  <dcterms:created xsi:type="dcterms:W3CDTF">2015-09-09T04:26:50Z</dcterms:created>
  <dcterms:modified xsi:type="dcterms:W3CDTF">2016-02-29T01:20:04Z</dcterms:modified>
</cp:coreProperties>
</file>