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27"/>
  </p:notesMasterIdLst>
  <p:sldIdLst>
    <p:sldId id="256" r:id="rId3"/>
    <p:sldId id="265" r:id="rId4"/>
    <p:sldId id="290" r:id="rId5"/>
    <p:sldId id="323" r:id="rId6"/>
    <p:sldId id="292" r:id="rId7"/>
    <p:sldId id="267" r:id="rId8"/>
    <p:sldId id="324" r:id="rId9"/>
    <p:sldId id="320" r:id="rId10"/>
    <p:sldId id="311" r:id="rId11"/>
    <p:sldId id="312" r:id="rId12"/>
    <p:sldId id="325" r:id="rId13"/>
    <p:sldId id="326" r:id="rId14"/>
    <p:sldId id="327" r:id="rId15"/>
    <p:sldId id="328" r:id="rId16"/>
    <p:sldId id="329" r:id="rId17"/>
    <p:sldId id="330" r:id="rId18"/>
    <p:sldId id="332" r:id="rId19"/>
    <p:sldId id="331" r:id="rId20"/>
    <p:sldId id="317" r:id="rId21"/>
    <p:sldId id="318" r:id="rId22"/>
    <p:sldId id="319" r:id="rId23"/>
    <p:sldId id="313" r:id="rId24"/>
    <p:sldId id="315" r:id="rId25"/>
    <p:sldId id="333" r:id="rId2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E43EBE7D-3D83-43F4-BC47-67142B489E39}">
          <p14:sldIdLst>
            <p14:sldId id="256"/>
            <p14:sldId id="265"/>
            <p14:sldId id="290"/>
            <p14:sldId id="323"/>
            <p14:sldId id="292"/>
            <p14:sldId id="267"/>
            <p14:sldId id="324"/>
            <p14:sldId id="320"/>
            <p14:sldId id="311"/>
            <p14:sldId id="312"/>
            <p14:sldId id="325"/>
            <p14:sldId id="326"/>
            <p14:sldId id="327"/>
            <p14:sldId id="328"/>
            <p14:sldId id="329"/>
            <p14:sldId id="330"/>
            <p14:sldId id="332"/>
            <p14:sldId id="331"/>
            <p14:sldId id="317"/>
            <p14:sldId id="318"/>
            <p14:sldId id="319"/>
            <p14:sldId id="313"/>
            <p14:sldId id="315"/>
            <p14:sldId id="33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58" autoAdjust="0"/>
    <p:restoredTop sz="75208" autoAdjust="0"/>
  </p:normalViewPr>
  <p:slideViewPr>
    <p:cSldViewPr>
      <p:cViewPr varScale="1">
        <p:scale>
          <a:sx n="78" d="100"/>
          <a:sy n="78" d="100"/>
        </p:scale>
        <p:origin x="-90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Sheet1!$AD$118:$AF$118</c:f>
              <c:strCache>
                <c:ptCount val="3"/>
                <c:pt idx="0">
                  <c:v>通常VM</c:v>
                </c:pt>
                <c:pt idx="1">
                  <c:v>dm-crypt</c:v>
                </c:pt>
                <c:pt idx="2">
                  <c:v>UVBond</c:v>
                </c:pt>
              </c:strCache>
            </c:strRef>
          </c:cat>
          <c:val>
            <c:numRef>
              <c:f>Sheet1!$AD$119:$AF$119</c:f>
              <c:numCache>
                <c:formatCode>General</c:formatCode>
                <c:ptCount val="3"/>
                <c:pt idx="0">
                  <c:v>168.87</c:v>
                </c:pt>
                <c:pt idx="1">
                  <c:v>136.11000000000001</c:v>
                </c:pt>
                <c:pt idx="2">
                  <c:v>128.38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6305024"/>
        <c:axId val="126306560"/>
      </c:barChart>
      <c:catAx>
        <c:axId val="126305024"/>
        <c:scaling>
          <c:orientation val="minMax"/>
        </c:scaling>
        <c:delete val="0"/>
        <c:axPos val="b"/>
        <c:majorTickMark val="out"/>
        <c:minorTickMark val="none"/>
        <c:tickLblPos val="nextTo"/>
        <c:crossAx val="126306560"/>
        <c:crosses val="autoZero"/>
        <c:auto val="1"/>
        <c:lblAlgn val="ctr"/>
        <c:lblOffset val="100"/>
        <c:noMultiLvlLbl val="0"/>
      </c:catAx>
      <c:valAx>
        <c:axId val="12630656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ja-JP"/>
                  <a:t>スループット（</a:t>
                </a:r>
                <a:r>
                  <a:rPr lang="en-US"/>
                  <a:t>MB/s</a:t>
                </a:r>
                <a:r>
                  <a:rPr lang="ja-JP"/>
                  <a:t>）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263050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</c:spPr>
          <c:invertIfNegative val="0"/>
          <c:cat>
            <c:strRef>
              <c:f>Sheet1!$Y$118:$AA$118</c:f>
              <c:strCache>
                <c:ptCount val="3"/>
                <c:pt idx="0">
                  <c:v>通常VM</c:v>
                </c:pt>
                <c:pt idx="1">
                  <c:v>dm-crypt</c:v>
                </c:pt>
                <c:pt idx="2">
                  <c:v>UVBond</c:v>
                </c:pt>
              </c:strCache>
            </c:strRef>
          </c:cat>
          <c:val>
            <c:numRef>
              <c:f>Sheet1!$Y$119:$AA$119</c:f>
              <c:numCache>
                <c:formatCode>General</c:formatCode>
                <c:ptCount val="3"/>
                <c:pt idx="0">
                  <c:v>162.97</c:v>
                </c:pt>
                <c:pt idx="1">
                  <c:v>155.5</c:v>
                </c:pt>
                <c:pt idx="2">
                  <c:v>136.36000000000001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6678912"/>
        <c:axId val="126680448"/>
      </c:barChart>
      <c:catAx>
        <c:axId val="126678912"/>
        <c:scaling>
          <c:orientation val="minMax"/>
        </c:scaling>
        <c:delete val="0"/>
        <c:axPos val="b"/>
        <c:majorTickMark val="out"/>
        <c:minorTickMark val="none"/>
        <c:tickLblPos val="nextTo"/>
        <c:crossAx val="126680448"/>
        <c:crosses val="autoZero"/>
        <c:auto val="1"/>
        <c:lblAlgn val="ctr"/>
        <c:lblOffset val="100"/>
        <c:noMultiLvlLbl val="0"/>
      </c:catAx>
      <c:valAx>
        <c:axId val="126680448"/>
        <c:scaling>
          <c:orientation val="minMax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ja-JP"/>
                  <a:t>スループット（</a:t>
                </a:r>
                <a:r>
                  <a:rPr lang="en-US"/>
                  <a:t>MB/s</a:t>
                </a:r>
                <a:r>
                  <a:rPr lang="ja-JP"/>
                  <a:t>）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266789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ja-JP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EB230D-62A9-4442-BA95-156F0361326C}" type="datetimeFigureOut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B2055C-441C-4851-9E0E-A149FECBB4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119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2055C-441C-4851-9E0E-A149FECBB40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902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2055C-441C-4851-9E0E-A149FECBB402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10029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2055C-441C-4851-9E0E-A149FECBB402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89885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2055C-441C-4851-9E0E-A149FECBB402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08532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2055C-441C-4851-9E0E-A149FECBB402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9107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2055C-441C-4851-9E0E-A149FECBB402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0986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2055C-441C-4851-9E0E-A149FECBB402}" type="slidenum">
              <a:rPr kumimoji="1" lang="ja-JP" altLang="en-US" smtClean="0"/>
              <a:t>15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680691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2055C-441C-4851-9E0E-A149FECBB402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6658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2055C-441C-4851-9E0E-A149FECBB402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1563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2055C-441C-4851-9E0E-A149FECBB402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84330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2055C-441C-4851-9E0E-A149FECBB402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0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2055C-441C-4851-9E0E-A149FECBB40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75192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2055C-441C-4851-9E0E-A149FECBB402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46562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2055C-441C-4851-9E0E-A149FECBB402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9926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2055C-441C-4851-9E0E-A149FECBB402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036970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2055C-441C-4851-9E0E-A149FECBB402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42678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2055C-441C-4851-9E0E-A149FECBB402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7797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2055C-441C-4851-9E0E-A149FECBB402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7901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2055C-441C-4851-9E0E-A149FECBB402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808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2055C-441C-4851-9E0E-A149FECBB402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676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2055C-441C-4851-9E0E-A149FECBB402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4377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2055C-441C-4851-9E0E-A149FECBB402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16213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2055C-441C-4851-9E0E-A149FECBB402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84006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2055C-441C-4851-9E0E-A149FECBB402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400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49CCB-49F4-4F83-A658-073B7970578B}" type="datetime1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A913-F8A3-4FD0-B9B3-349AC144871F}" type="datetime1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1D430-8A95-440E-A566-0638BD15E443}" type="datetime1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6B228-2C8C-4FAF-BD2D-FB32F2D85BC5}" type="datetime1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BA9B4-032E-41FA-B47F-8894857FD6DC}" type="datetime1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832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 baseline="0"/>
            </a:lvl3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D859-7C15-4F55-AE5D-63B172777695}" type="datetime1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87097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888D5-D8C2-4014-8CE7-E7568E9A1003}" type="datetime1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39010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C353D-295F-4089-AFAB-D45B5DE557B1}" type="datetime1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861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91A6C-4BE9-4C96-B1EC-0DC158DC2579}" type="datetime1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91020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B49E2-CE64-4FA4-8B64-9F42C443B1E2}" type="datetime1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1541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BCC6F-D85F-4F39-8495-00EC36300B14}" type="datetime1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258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689FE-6E45-4BEF-BD30-259DD18C1642}" type="datetime1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601EA-546D-40B5-BA67-E2AB66793F1A}" type="datetime1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48838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2AFF-AD40-43F8-893E-2B627D7E5675}" type="datetime1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40469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5B436-AE94-450D-9D43-AC8854F40EBC}" type="datetime1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19484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7B4F-4833-48FD-8021-47ED9055A026}" type="datetime1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5487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F753-96EA-4E66-BF2D-BB490AE60DB8}" type="datetime1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557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CE5-D3C8-482C-9886-CD5FC1EDC84E}" type="datetime1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15AF-7FD2-4B5E-A976-FCCCBB0A55DE}" type="datetime1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EFA5B-10F5-4716-8FCC-8AE108C190F7}" type="datetime1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B03CD-990A-4DC6-B763-D4431929173D}" type="datetime1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64068-192E-4203-BD98-7CBDC1423687}" type="datetime1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E6FB5-850E-45CB-AD0C-7E40074DB54C}" type="datetime1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81285-5600-4424-8A9D-97A6073914E5}" type="datetime1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4529C-A0EE-46C5-B11F-A796B5ADC00E}" type="datetime1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DA45D-C8A9-46D9-BE9C-86E60B4686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249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Relationship Id="rId4" Type="http://schemas.openxmlformats.org/officeDocument/2006/relationships/chart" Target="../charts/char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9552" y="2132856"/>
            <a:ext cx="7988424" cy="1470025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クラウドのリモート管理における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dirty="0" err="1" smtClean="0"/>
              <a:t>VM</a:t>
            </a:r>
            <a:r>
              <a:rPr lang="ja-JP" altLang="en-US" smtClean="0"/>
              <a:t>リダイレクト攻撃の防止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ja-JP" altLang="en-US" smtClean="0"/>
              <a:t>九州工業大学</a:t>
            </a:r>
            <a:endParaRPr lang="en-US" altLang="ja-JP" smtClean="0"/>
          </a:p>
          <a:p>
            <a:r>
              <a:rPr kumimoji="1" lang="ja-JP" altLang="en-US" smtClean="0"/>
              <a:t>猪口恵介　光来健一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z="1600" smtClean="0"/>
              <a:t>1</a:t>
            </a:fld>
            <a:endParaRPr kumimoji="1" lang="ja-JP" altLang="en-US" sz="1600"/>
          </a:p>
        </p:txBody>
      </p:sp>
    </p:spTree>
    <p:extLst>
      <p:ext uri="{BB962C8B-B14F-4D97-AF65-F5344CB8AC3E}">
        <p14:creationId xmlns:p14="http://schemas.microsoft.com/office/powerpoint/2010/main" val="306930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VM</a:t>
            </a:r>
            <a:r>
              <a:rPr kumimoji="1" lang="ja-JP" altLang="en-US" smtClean="0"/>
              <a:t>識別子を用いた</a:t>
            </a:r>
            <a:r>
              <a:rPr lang="en-US" altLang="ja-JP" smtClean="0"/>
              <a:t>VM</a:t>
            </a:r>
            <a:r>
              <a:rPr lang="ja-JP" altLang="en-US" smtClean="0"/>
              <a:t>の操作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r>
              <a:rPr lang="en-US" altLang="ja-JP" smtClean="0"/>
              <a:t>VM</a:t>
            </a:r>
            <a:r>
              <a:rPr lang="ja-JP" altLang="en-US" smtClean="0"/>
              <a:t>識別子と操作コマンドの組を暗号化してハイパーバイザに送信</a:t>
            </a:r>
            <a:endParaRPr kumimoji="1" lang="en-US" altLang="ja-JP" dirty="0" smtClean="0"/>
          </a:p>
          <a:p>
            <a:pPr lvl="1"/>
            <a:r>
              <a:rPr lang="en-US" altLang="ja-JP" smtClean="0"/>
              <a:t>VM</a:t>
            </a:r>
            <a:r>
              <a:rPr lang="ja-JP" altLang="en-US" smtClean="0"/>
              <a:t>識別子と操作対象</a:t>
            </a:r>
            <a:r>
              <a:rPr lang="en-US" altLang="ja-JP" smtClean="0"/>
              <a:t>VM</a:t>
            </a:r>
            <a:r>
              <a:rPr lang="ja-JP" altLang="en-US" smtClean="0"/>
              <a:t>が一致すれば操作を許可</a:t>
            </a:r>
            <a:endParaRPr lang="en-US" altLang="ja-JP" dirty="0" smtClean="0"/>
          </a:p>
          <a:p>
            <a:pPr lvl="2"/>
            <a:r>
              <a:rPr lang="en-US" altLang="ja-JP" smtClean="0"/>
              <a:t>VM</a:t>
            </a:r>
            <a:r>
              <a:rPr lang="ja-JP" altLang="en-US" smtClean="0"/>
              <a:t>のリダイレクトはハイパーバイザによって拒否される</a:t>
            </a:r>
            <a:endParaRPr lang="en-US" altLang="ja-JP" dirty="0" smtClean="0"/>
          </a:p>
          <a:p>
            <a:pPr lvl="1"/>
            <a:r>
              <a:rPr lang="ja-JP" altLang="en-US" smtClean="0"/>
              <a:t>カウンタ値</a:t>
            </a:r>
            <a:r>
              <a:rPr lang="ja-JP" altLang="en-US"/>
              <a:t>を</a:t>
            </a:r>
            <a:r>
              <a:rPr lang="ja-JP" altLang="en-US" smtClean="0"/>
              <a:t>付加してリプレイ攻撃を防ぐ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3824826" y="5589238"/>
            <a:ext cx="4164393" cy="113952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15827" y="6359433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ハイパーバイザ</a:t>
            </a:r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824827" y="4261734"/>
            <a:ext cx="1251229" cy="11161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6644728" y="4261736"/>
            <a:ext cx="1375962" cy="11161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62967" y="4635157"/>
            <a:ext cx="974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管理</a:t>
            </a:r>
            <a:r>
              <a:rPr kumimoji="1" lang="en-US" altLang="ja-JP" smtClean="0"/>
              <a:t>VM</a:t>
            </a:r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739437" y="4660591"/>
            <a:ext cx="1186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/>
              <a:t>ユーザ</a:t>
            </a:r>
            <a:r>
              <a:rPr kumimoji="1" lang="en-US" altLang="ja-JP" smtClean="0"/>
              <a:t>VM</a:t>
            </a:r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395536" y="4261736"/>
            <a:ext cx="1944216" cy="16917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38680" y="4261736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/>
              <a:t>ユーザ</a:t>
            </a:r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768779" y="4750015"/>
            <a:ext cx="1197729" cy="37862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mtClean="0">
                <a:solidFill>
                  <a:schemeClr val="bg1"/>
                </a:solidFill>
              </a:rPr>
              <a:t>VM</a:t>
            </a:r>
            <a:r>
              <a:rPr lang="ja-JP" altLang="en-US" smtClean="0">
                <a:solidFill>
                  <a:schemeClr val="bg1"/>
                </a:solidFill>
              </a:rPr>
              <a:t>識別子</a:t>
            </a:r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6455310" y="5953445"/>
            <a:ext cx="1285042" cy="3786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mtClean="0">
                <a:solidFill>
                  <a:schemeClr val="tx1"/>
                </a:solidFill>
              </a:rPr>
              <a:t>VM</a:t>
            </a:r>
            <a:r>
              <a:rPr lang="ja-JP" altLang="en-US" smtClean="0">
                <a:solidFill>
                  <a:schemeClr val="tx1"/>
                </a:solidFill>
              </a:rPr>
              <a:t>識別子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" name="上下矢印 21"/>
          <p:cNvSpPr/>
          <p:nvPr/>
        </p:nvSpPr>
        <p:spPr>
          <a:xfrm>
            <a:off x="7048582" y="5377910"/>
            <a:ext cx="259722" cy="575535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5" name="Picture 2" descr="http://free-icon.web-tuhan.net/wp-content/uploads/2014/02/f_007_12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459" y="5217300"/>
            <a:ext cx="596367" cy="596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http://free-icon.web-tuhan.net/wp-content/uploads/2014/02/f_007_12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9094" y="6150093"/>
            <a:ext cx="596367" cy="596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テキスト ボックス 27"/>
          <p:cNvSpPr txBox="1"/>
          <p:nvPr/>
        </p:nvSpPr>
        <p:spPr>
          <a:xfrm>
            <a:off x="2393649" y="4238022"/>
            <a:ext cx="14173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mtClean="0"/>
              <a:t>ユーザ</a:t>
            </a:r>
            <a:r>
              <a:rPr lang="en-US" altLang="ja-JP" smtClean="0"/>
              <a:t>VM</a:t>
            </a:r>
            <a:r>
              <a:rPr lang="ja-JP" altLang="en-US" smtClean="0"/>
              <a:t>へ</a:t>
            </a:r>
            <a:endParaRPr lang="en-US" altLang="ja-JP" smtClean="0"/>
          </a:p>
          <a:p>
            <a:pPr algn="ctr"/>
            <a:r>
              <a:rPr kumimoji="1" lang="ja-JP" altLang="en-US"/>
              <a:t>アクセス</a:t>
            </a:r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z="1600" smtClean="0"/>
              <a:t>10</a:t>
            </a:fld>
            <a:endParaRPr kumimoji="1" lang="ja-JP" altLang="en-US" sz="1600"/>
          </a:p>
        </p:txBody>
      </p:sp>
      <p:cxnSp>
        <p:nvCxnSpPr>
          <p:cNvPr id="23" name="直線矢印コネクタ 22"/>
          <p:cNvCxnSpPr/>
          <p:nvPr/>
        </p:nvCxnSpPr>
        <p:spPr>
          <a:xfrm>
            <a:off x="2330117" y="4892672"/>
            <a:ext cx="148507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>
          <a:xfrm>
            <a:off x="5174958" y="4267506"/>
            <a:ext cx="1375962" cy="11161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211158" y="4640927"/>
            <a:ext cx="1391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/>
              <a:t>悪意</a:t>
            </a:r>
            <a:r>
              <a:rPr lang="ja-JP" altLang="en-US" smtClean="0"/>
              <a:t>ある</a:t>
            </a:r>
            <a:r>
              <a:rPr lang="en-US" altLang="ja-JP" smtClean="0"/>
              <a:t>VM</a:t>
            </a:r>
            <a:endParaRPr kumimoji="1" lang="ja-JP" altLang="en-US"/>
          </a:p>
        </p:txBody>
      </p:sp>
      <p:cxnSp>
        <p:nvCxnSpPr>
          <p:cNvPr id="15" name="カギ線コネクタ 14"/>
          <p:cNvCxnSpPr>
            <a:stCxn id="6" idx="2"/>
            <a:endCxn id="27" idx="2"/>
          </p:cNvCxnSpPr>
          <p:nvPr/>
        </p:nvCxnSpPr>
        <p:spPr>
          <a:xfrm rot="16200000" flipH="1">
            <a:off x="5153804" y="4674544"/>
            <a:ext cx="5773" cy="1412497"/>
          </a:xfrm>
          <a:prstGeom prst="bentConnector3">
            <a:avLst>
              <a:gd name="adj1" fmla="val 11513563"/>
            </a:avLst>
          </a:prstGeom>
          <a:ln w="28575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禁止 29"/>
          <p:cNvSpPr/>
          <p:nvPr/>
        </p:nvSpPr>
        <p:spPr>
          <a:xfrm>
            <a:off x="4922363" y="5786304"/>
            <a:ext cx="577589" cy="545765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97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UVBond</a:t>
            </a:r>
            <a:r>
              <a:rPr kumimoji="1" lang="ja-JP" altLang="en-US" smtClean="0"/>
              <a:t>の実装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mtClean="0"/>
              <a:t>Xen 4.4.0</a:t>
            </a:r>
            <a:r>
              <a:rPr lang="ja-JP" altLang="en-US" smtClean="0"/>
              <a:t>を用いて実装</a:t>
            </a:r>
            <a:endParaRPr lang="en-US" altLang="ja-JP" smtClean="0"/>
          </a:p>
          <a:p>
            <a:pPr lvl="1"/>
            <a:r>
              <a:rPr lang="ja-JP" altLang="en-US" smtClean="0"/>
              <a:t>準仮想化ディスクドライバを用いる完全仮想化</a:t>
            </a:r>
            <a:r>
              <a:rPr lang="en-US" altLang="ja-JP" smtClean="0"/>
              <a:t>OS</a:t>
            </a:r>
            <a:r>
              <a:rPr lang="ja-JP" altLang="en-US" smtClean="0"/>
              <a:t>に対応</a:t>
            </a:r>
            <a:endParaRPr lang="en-US" altLang="ja-JP" smtClean="0"/>
          </a:p>
          <a:p>
            <a:pPr lvl="1"/>
            <a:r>
              <a:rPr lang="ja-JP" altLang="en-US" smtClean="0"/>
              <a:t>ハイパーバイザ</a:t>
            </a:r>
            <a:r>
              <a:rPr lang="ja-JP" altLang="en-US"/>
              <a:t>内</a:t>
            </a:r>
            <a:r>
              <a:rPr lang="ja-JP" altLang="en-US" smtClean="0"/>
              <a:t>で暗号化・復号化を行うために</a:t>
            </a:r>
            <a:r>
              <a:rPr lang="en-US" altLang="ja-JP" smtClean="0"/>
              <a:t>WolfSSL</a:t>
            </a:r>
            <a:r>
              <a:rPr lang="ja-JP" altLang="en-US" smtClean="0"/>
              <a:t>の</a:t>
            </a:r>
            <a:r>
              <a:rPr lang="en-US" altLang="ja-JP" smtClean="0"/>
              <a:t>AES</a:t>
            </a:r>
            <a:r>
              <a:rPr lang="ja-JP" altLang="en-US" smtClean="0"/>
              <a:t>、</a:t>
            </a:r>
            <a:r>
              <a:rPr lang="en-US" altLang="ja-JP" smtClean="0"/>
              <a:t>RSA</a:t>
            </a:r>
            <a:r>
              <a:rPr lang="ja-JP" altLang="en-US" smtClean="0"/>
              <a:t>を移植</a:t>
            </a:r>
            <a:endParaRPr lang="en-US" altLang="ja-JP" smtClean="0"/>
          </a:p>
          <a:p>
            <a:pPr lvl="2"/>
            <a:r>
              <a:rPr kumimoji="1" lang="en-US" altLang="ja-JP" smtClean="0"/>
              <a:t>WolfSSL</a:t>
            </a:r>
            <a:r>
              <a:rPr kumimoji="1" lang="ja-JP" altLang="en-US" smtClean="0"/>
              <a:t>：組込みシステム向け</a:t>
            </a:r>
            <a:r>
              <a:rPr kumimoji="1" lang="en-US" altLang="ja-JP" smtClean="0"/>
              <a:t>SSL</a:t>
            </a:r>
            <a:r>
              <a:rPr kumimoji="1" lang="ja-JP" altLang="en-US" smtClean="0"/>
              <a:t>ライブラリ</a:t>
            </a:r>
            <a:endParaRPr kumimoji="1" lang="en-US" altLang="ja-JP" smtClean="0"/>
          </a:p>
          <a:p>
            <a:pPr lvl="1"/>
            <a:r>
              <a:rPr lang="en-US" altLang="ja-JP" smtClean="0">
                <a:solidFill>
                  <a:prstClr val="black"/>
                </a:solidFill>
              </a:rPr>
              <a:t>VM</a:t>
            </a:r>
            <a:r>
              <a:rPr lang="ja-JP" altLang="en-US" smtClean="0">
                <a:solidFill>
                  <a:prstClr val="black"/>
                </a:solidFill>
              </a:rPr>
              <a:t>識別子を用いて</a:t>
            </a:r>
            <a:r>
              <a:rPr lang="en-US" altLang="ja-JP" smtClean="0">
                <a:solidFill>
                  <a:prstClr val="black"/>
                </a:solidFill>
              </a:rPr>
              <a:t>VM</a:t>
            </a:r>
            <a:r>
              <a:rPr lang="ja-JP" altLang="en-US" smtClean="0">
                <a:solidFill>
                  <a:prstClr val="black"/>
                </a:solidFill>
              </a:rPr>
              <a:t>の操作を行うためのハイパーコールを追加</a:t>
            </a:r>
            <a:endParaRPr lang="en-US" altLang="ja-JP" smtClean="0">
              <a:solidFill>
                <a:prstClr val="black"/>
              </a:solidFill>
            </a:endParaRPr>
          </a:p>
          <a:p>
            <a:pPr lvl="2"/>
            <a:r>
              <a:rPr lang="ja-JP" altLang="en-US">
                <a:solidFill>
                  <a:prstClr val="black"/>
                </a:solidFill>
              </a:rPr>
              <a:t>一時</a:t>
            </a:r>
            <a:r>
              <a:rPr lang="ja-JP" altLang="en-US" smtClean="0">
                <a:solidFill>
                  <a:prstClr val="black"/>
                </a:solidFill>
              </a:rPr>
              <a:t>停止、再開</a:t>
            </a:r>
            <a:endParaRPr lang="en-US" altLang="ja-JP" smtClean="0">
              <a:solidFill>
                <a:prstClr val="black"/>
              </a:solidFill>
            </a:endParaRPr>
          </a:p>
          <a:p>
            <a:pPr lvl="0"/>
            <a:r>
              <a:rPr lang="ja-JP" altLang="en-US" smtClean="0">
                <a:solidFill>
                  <a:prstClr val="black"/>
                </a:solidFill>
              </a:rPr>
              <a:t>ユーザ</a:t>
            </a:r>
            <a:r>
              <a:rPr lang="en-US" altLang="ja-JP" smtClean="0">
                <a:solidFill>
                  <a:prstClr val="black"/>
                </a:solidFill>
              </a:rPr>
              <a:t>VM</a:t>
            </a:r>
            <a:r>
              <a:rPr lang="ja-JP" altLang="en-US" smtClean="0">
                <a:solidFill>
                  <a:prstClr val="black"/>
                </a:solidFill>
              </a:rPr>
              <a:t>の起動・操作を行うクライアントを作成</a:t>
            </a: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274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従来の</a:t>
            </a:r>
            <a:r>
              <a:rPr lang="ja-JP" altLang="en-US" smtClean="0"/>
              <a:t>準仮想化ディスク</a:t>
            </a:r>
            <a:r>
              <a:rPr lang="en-US" altLang="ja-JP" smtClean="0"/>
              <a:t>I/O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mtClean="0"/>
              <a:t>Xen</a:t>
            </a:r>
            <a:r>
              <a:rPr kumimoji="1" lang="ja-JP" altLang="en-US" smtClean="0"/>
              <a:t>の準仮想化ディスクドライバは</a:t>
            </a:r>
            <a:r>
              <a:rPr kumimoji="1" lang="en-US" altLang="ja-JP" smtClean="0"/>
              <a:t>blkfront</a:t>
            </a:r>
            <a:r>
              <a:rPr kumimoji="1" lang="ja-JP" altLang="en-US" smtClean="0"/>
              <a:t>ドライバと</a:t>
            </a:r>
            <a:r>
              <a:rPr kumimoji="1" lang="en-US" altLang="ja-JP" smtClean="0"/>
              <a:t>blkback</a:t>
            </a:r>
            <a:r>
              <a:rPr kumimoji="1" lang="ja-JP" altLang="en-US" smtClean="0"/>
              <a:t>ドライバからなる</a:t>
            </a:r>
            <a:endParaRPr kumimoji="1" lang="en-US" altLang="ja-JP" smtClean="0"/>
          </a:p>
          <a:p>
            <a:pPr lvl="1"/>
            <a:r>
              <a:rPr lang="en-US" altLang="ja-JP" smtClean="0"/>
              <a:t>I/O</a:t>
            </a:r>
            <a:r>
              <a:rPr lang="ja-JP" altLang="en-US" smtClean="0"/>
              <a:t>リングへの要求・応答の書き込み</a:t>
            </a:r>
            <a:endParaRPr lang="en-US" altLang="ja-JP" smtClean="0"/>
          </a:p>
          <a:p>
            <a:pPr lvl="1"/>
            <a:r>
              <a:rPr kumimoji="1" lang="ja-JP" altLang="en-US" smtClean="0"/>
              <a:t>イベントチャネル</a:t>
            </a:r>
            <a:r>
              <a:rPr lang="ja-JP" altLang="en-US" smtClean="0"/>
              <a:t>を用いたイベントの送信</a:t>
            </a:r>
            <a:endParaRPr kumimoji="1" lang="en-US" altLang="ja-JP" smtClean="0"/>
          </a:p>
          <a:p>
            <a:pPr lvl="1"/>
            <a:r>
              <a:rPr lang="ja-JP" altLang="en-US" smtClean="0"/>
              <a:t>グラントページを用いたデータの受け渡し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136683" y="4149080"/>
            <a:ext cx="1512168" cy="22830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82050" y="4188695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ドメイン</a:t>
            </a:r>
            <a:r>
              <a:rPr kumimoji="1" lang="en-US" altLang="ja-JP" smtClean="0"/>
              <a:t>0</a:t>
            </a:r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6228184" y="4149080"/>
            <a:ext cx="1512168" cy="22830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473551" y="4188695"/>
            <a:ext cx="1051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ドメイン</a:t>
            </a:r>
            <a:r>
              <a:rPr lang="en-US" altLang="ja-JP"/>
              <a:t>U</a:t>
            </a:r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3851920" y="5295056"/>
            <a:ext cx="1080120" cy="118348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005494" y="5563633"/>
            <a:ext cx="772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mtClean="0"/>
              <a:t>I/O</a:t>
            </a:r>
          </a:p>
          <a:p>
            <a:pPr algn="ctr"/>
            <a:r>
              <a:rPr lang="ja-JP" altLang="en-US"/>
              <a:t>リング</a:t>
            </a:r>
            <a:endParaRPr kumimoji="1" lang="ja-JP" altLang="en-US"/>
          </a:p>
        </p:txBody>
      </p:sp>
      <p:sp>
        <p:nvSpPr>
          <p:cNvPr id="13" name="角丸四角形 12"/>
          <p:cNvSpPr/>
          <p:nvPr/>
        </p:nvSpPr>
        <p:spPr>
          <a:xfrm>
            <a:off x="3731768" y="4373361"/>
            <a:ext cx="1368152" cy="783831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chemeClr val="tx1"/>
                </a:solidFill>
              </a:rPr>
              <a:t>グラント</a:t>
            </a:r>
            <a:endParaRPr kumimoji="1" lang="en-US" altLang="ja-JP" smtClean="0">
              <a:solidFill>
                <a:schemeClr val="tx1"/>
              </a:solidFill>
            </a:endParaRPr>
          </a:p>
          <a:p>
            <a:pPr algn="ctr"/>
            <a:r>
              <a:rPr lang="ja-JP" altLang="en-US">
                <a:solidFill>
                  <a:schemeClr val="tx1"/>
                </a:solidFill>
              </a:rPr>
              <a:t>ページ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473551" y="4869160"/>
            <a:ext cx="1051891" cy="13408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mtClean="0">
                <a:solidFill>
                  <a:schemeClr val="tx1"/>
                </a:solidFill>
              </a:rPr>
              <a:t>blkfront</a:t>
            </a:r>
          </a:p>
          <a:p>
            <a:pPr algn="ctr"/>
            <a:r>
              <a:rPr lang="ja-JP" altLang="en-US">
                <a:solidFill>
                  <a:schemeClr val="tx1"/>
                </a:solidFill>
              </a:rPr>
              <a:t>ドライバ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351592" y="4869160"/>
            <a:ext cx="1051891" cy="13408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mtClean="0">
                <a:solidFill>
                  <a:schemeClr val="tx1"/>
                </a:solidFill>
              </a:rPr>
              <a:t>blkback</a:t>
            </a:r>
          </a:p>
          <a:p>
            <a:pPr algn="ctr"/>
            <a:r>
              <a:rPr lang="ja-JP" altLang="en-US">
                <a:solidFill>
                  <a:schemeClr val="tx1"/>
                </a:solidFill>
              </a:rPr>
              <a:t>ドライバ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17" name="直線矢印コネクタ 16"/>
          <p:cNvCxnSpPr>
            <a:stCxn id="11" idx="2"/>
          </p:cNvCxnSpPr>
          <p:nvPr/>
        </p:nvCxnSpPr>
        <p:spPr>
          <a:xfrm flipH="1" flipV="1">
            <a:off x="2403483" y="5886798"/>
            <a:ext cx="1448437" cy="1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>
            <a:stCxn id="11" idx="6"/>
          </p:cNvCxnSpPr>
          <p:nvPr/>
        </p:nvCxnSpPr>
        <p:spPr>
          <a:xfrm>
            <a:off x="4932040" y="5886799"/>
            <a:ext cx="1541511" cy="0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カギ線コネクタ 22"/>
          <p:cNvCxnSpPr>
            <a:stCxn id="13" idx="1"/>
          </p:cNvCxnSpPr>
          <p:nvPr/>
        </p:nvCxnSpPr>
        <p:spPr>
          <a:xfrm rot="10800000" flipV="1">
            <a:off x="2403484" y="4765276"/>
            <a:ext cx="1328285" cy="391915"/>
          </a:xfrm>
          <a:prstGeom prst="bentConnector3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カギ線コネクタ 26"/>
          <p:cNvCxnSpPr>
            <a:stCxn id="13" idx="3"/>
          </p:cNvCxnSpPr>
          <p:nvPr/>
        </p:nvCxnSpPr>
        <p:spPr>
          <a:xfrm>
            <a:off x="5099920" y="4765277"/>
            <a:ext cx="1373631" cy="391914"/>
          </a:xfrm>
          <a:prstGeom prst="bentConnector3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5002727" y="5487559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要求</a:t>
            </a:r>
            <a:r>
              <a:rPr lang="ja-JP" altLang="en-US"/>
              <a:t>・</a:t>
            </a:r>
            <a:r>
              <a:rPr kumimoji="1" lang="ja-JP" altLang="en-US" smtClean="0"/>
              <a:t>応答</a:t>
            </a:r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626276" y="5483346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mtClean="0"/>
              <a:t>要求・応答</a:t>
            </a:r>
            <a:endParaRPr kumimoji="1" lang="ja-JP" altLang="en-US"/>
          </a:p>
        </p:txBody>
      </p:sp>
      <p:cxnSp>
        <p:nvCxnSpPr>
          <p:cNvPr id="10" name="カギ線コネクタ 9"/>
          <p:cNvCxnSpPr>
            <a:stCxn id="15" idx="2"/>
            <a:endCxn id="14" idx="2"/>
          </p:cNvCxnSpPr>
          <p:nvPr/>
        </p:nvCxnSpPr>
        <p:spPr>
          <a:xfrm rot="16200000" flipH="1">
            <a:off x="4438517" y="3648984"/>
            <a:ext cx="12700" cy="5121959"/>
          </a:xfrm>
          <a:prstGeom prst="bentConnector3">
            <a:avLst>
              <a:gd name="adj1" fmla="val 3705882"/>
            </a:avLst>
          </a:prstGeom>
          <a:ln w="28575"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5143791" y="6293876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イベント</a:t>
            </a:r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725988" y="4373361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データ</a:t>
            </a:r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301082" y="4373361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データ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35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共有データの二重化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mtClean="0"/>
              <a:t>データの傍受を防ぐためにグラントページを二重化</a:t>
            </a:r>
            <a:endParaRPr kumimoji="1" lang="en-US" altLang="ja-JP" smtClean="0"/>
          </a:p>
          <a:p>
            <a:pPr lvl="1"/>
            <a:r>
              <a:rPr lang="ja-JP" altLang="en-US" smtClean="0"/>
              <a:t>ドメイン</a:t>
            </a:r>
            <a:r>
              <a:rPr lang="en-US" altLang="ja-JP" smtClean="0"/>
              <a:t>0</a:t>
            </a:r>
            <a:r>
              <a:rPr lang="ja-JP" altLang="en-US" smtClean="0"/>
              <a:t>には暗号化されたシャドーグラントページを提供</a:t>
            </a:r>
            <a:endParaRPr lang="en-US" altLang="ja-JP" smtClean="0"/>
          </a:p>
          <a:p>
            <a:pPr lvl="1"/>
            <a:r>
              <a:rPr lang="ja-JP" altLang="en-US" smtClean="0"/>
              <a:t>ゲスト</a:t>
            </a:r>
            <a:r>
              <a:rPr lang="ja-JP" altLang="en-US"/>
              <a:t>グラントページ</a:t>
            </a:r>
            <a:r>
              <a:rPr lang="ja-JP" altLang="en-US" smtClean="0"/>
              <a:t>にアクセスしているように見せる</a:t>
            </a:r>
            <a:endParaRPr kumimoji="1" lang="en-US" altLang="ja-JP" smtClean="0"/>
          </a:p>
          <a:p>
            <a:pPr lvl="0"/>
            <a:r>
              <a:rPr lang="ja-JP" altLang="en-US">
                <a:solidFill>
                  <a:prstClr val="black"/>
                </a:solidFill>
              </a:rPr>
              <a:t>暗号処理と</a:t>
            </a:r>
            <a:r>
              <a:rPr lang="ja-JP" altLang="en-US" smtClean="0">
                <a:solidFill>
                  <a:prstClr val="black"/>
                </a:solidFill>
              </a:rPr>
              <a:t>の</a:t>
            </a:r>
            <a:r>
              <a:rPr lang="ja-JP" altLang="en-US">
                <a:solidFill>
                  <a:prstClr val="black"/>
                </a:solidFill>
              </a:rPr>
              <a:t>同期</a:t>
            </a:r>
            <a:r>
              <a:rPr lang="ja-JP" altLang="en-US" smtClean="0">
                <a:solidFill>
                  <a:prstClr val="black"/>
                </a:solidFill>
              </a:rPr>
              <a:t>を</a:t>
            </a:r>
            <a:r>
              <a:rPr lang="ja-JP" altLang="en-US">
                <a:solidFill>
                  <a:prstClr val="black"/>
                </a:solidFill>
              </a:rPr>
              <a:t>とる</a:t>
            </a:r>
            <a:r>
              <a:rPr lang="ja-JP" altLang="en-US" smtClean="0">
                <a:solidFill>
                  <a:prstClr val="black"/>
                </a:solidFill>
              </a:rPr>
              <a:t>た</a:t>
            </a:r>
            <a:r>
              <a:rPr lang="ja-JP" altLang="en-US">
                <a:solidFill>
                  <a:prstClr val="black"/>
                </a:solidFill>
              </a:rPr>
              <a:t>め</a:t>
            </a:r>
            <a:r>
              <a:rPr lang="ja-JP" altLang="en-US" smtClean="0">
                <a:solidFill>
                  <a:prstClr val="black"/>
                </a:solidFill>
              </a:rPr>
              <a:t>に</a:t>
            </a:r>
            <a:r>
              <a:rPr lang="en-US" altLang="ja-JP" smtClean="0">
                <a:solidFill>
                  <a:prstClr val="black"/>
                </a:solidFill>
              </a:rPr>
              <a:t>I/O</a:t>
            </a:r>
            <a:r>
              <a:rPr lang="ja-JP" altLang="en-US" smtClean="0">
                <a:solidFill>
                  <a:prstClr val="black"/>
                </a:solidFill>
              </a:rPr>
              <a:t>リングを二重化</a:t>
            </a:r>
            <a:endParaRPr lang="en-US" altLang="ja-JP" smtClean="0">
              <a:solidFill>
                <a:prstClr val="black"/>
              </a:solidFill>
            </a:endParaRPr>
          </a:p>
          <a:p>
            <a:pPr lvl="1"/>
            <a:r>
              <a:rPr lang="ja-JP" altLang="en-US" smtClean="0">
                <a:solidFill>
                  <a:prstClr val="black"/>
                </a:solidFill>
              </a:rPr>
              <a:t>暗号・復号処理の完了した要求・応答だけをコピー</a:t>
            </a:r>
            <a:endParaRPr lang="en-US" altLang="ja-JP">
              <a:solidFill>
                <a:prstClr val="black"/>
              </a:solidFill>
            </a:endParaRPr>
          </a:p>
          <a:p>
            <a:pPr lvl="1"/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755576" y="4149080"/>
            <a:ext cx="1512168" cy="22830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00943" y="4188695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ドメイン</a:t>
            </a:r>
            <a:r>
              <a:rPr kumimoji="1" lang="en-US" altLang="ja-JP" smtClean="0"/>
              <a:t>0</a:t>
            </a:r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6769358" y="4149080"/>
            <a:ext cx="1512168" cy="22830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014725" y="4188695"/>
            <a:ext cx="1051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ドメイン</a:t>
            </a:r>
            <a:r>
              <a:rPr lang="en-US" altLang="ja-JP"/>
              <a:t>U</a:t>
            </a:r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5342384" y="5295056"/>
            <a:ext cx="1080120" cy="118348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495958" y="5425134"/>
            <a:ext cx="7729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mtClean="0"/>
              <a:t>ゲスト</a:t>
            </a:r>
            <a:endParaRPr kumimoji="1" lang="en-US" altLang="ja-JP" smtClean="0"/>
          </a:p>
          <a:p>
            <a:pPr algn="ctr"/>
            <a:r>
              <a:rPr kumimoji="1" lang="en-US" altLang="ja-JP" smtClean="0"/>
              <a:t>I/O</a:t>
            </a:r>
          </a:p>
          <a:p>
            <a:pPr algn="ctr"/>
            <a:r>
              <a:rPr lang="ja-JP" altLang="en-US"/>
              <a:t>リング</a:t>
            </a:r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5198366" y="4282298"/>
            <a:ext cx="1368152" cy="783831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chemeClr val="tx1"/>
                </a:solidFill>
              </a:rPr>
              <a:t>ゲスト</a:t>
            </a:r>
            <a:endParaRPr kumimoji="1" lang="en-US" altLang="ja-JP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mtClean="0">
                <a:solidFill>
                  <a:schemeClr val="tx1"/>
                </a:solidFill>
              </a:rPr>
              <a:t>グラント</a:t>
            </a:r>
            <a:endParaRPr kumimoji="1" lang="en-US" altLang="ja-JP" smtClean="0">
              <a:solidFill>
                <a:schemeClr val="tx1"/>
              </a:solidFill>
            </a:endParaRPr>
          </a:p>
          <a:p>
            <a:pPr algn="ctr"/>
            <a:r>
              <a:rPr lang="ja-JP" altLang="en-US">
                <a:solidFill>
                  <a:schemeClr val="tx1"/>
                </a:solidFill>
              </a:rPr>
              <a:t>ページ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7014725" y="4869160"/>
            <a:ext cx="1051891" cy="13408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mtClean="0">
                <a:solidFill>
                  <a:schemeClr val="tx1"/>
                </a:solidFill>
              </a:rPr>
              <a:t>blkfront</a:t>
            </a:r>
          </a:p>
          <a:p>
            <a:pPr algn="ctr"/>
            <a:r>
              <a:rPr lang="ja-JP" altLang="en-US">
                <a:solidFill>
                  <a:schemeClr val="tx1"/>
                </a:solidFill>
              </a:rPr>
              <a:t>ドライバ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970485" y="4869160"/>
            <a:ext cx="1051891" cy="13408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mtClean="0">
                <a:solidFill>
                  <a:schemeClr val="tx1"/>
                </a:solidFill>
              </a:rPr>
              <a:t>blkback</a:t>
            </a:r>
          </a:p>
          <a:p>
            <a:pPr algn="ctr"/>
            <a:r>
              <a:rPr lang="ja-JP" altLang="en-US">
                <a:solidFill>
                  <a:schemeClr val="tx1"/>
                </a:solidFill>
              </a:rPr>
              <a:t>ドライバ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2569668" y="4282297"/>
            <a:ext cx="1368152" cy="783831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chemeClr val="tx1"/>
                </a:solidFill>
              </a:rPr>
              <a:t>シャドー</a:t>
            </a:r>
            <a:endParaRPr kumimoji="1" lang="en-US" altLang="ja-JP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mtClean="0">
                <a:solidFill>
                  <a:schemeClr val="tx1"/>
                </a:solidFill>
              </a:rPr>
              <a:t>グラント</a:t>
            </a:r>
            <a:endParaRPr kumimoji="1" lang="en-US" altLang="ja-JP" smtClean="0">
              <a:solidFill>
                <a:schemeClr val="tx1"/>
              </a:solidFill>
            </a:endParaRPr>
          </a:p>
          <a:p>
            <a:pPr algn="ctr"/>
            <a:r>
              <a:rPr lang="ja-JP" altLang="en-US">
                <a:solidFill>
                  <a:schemeClr val="tx1"/>
                </a:solidFill>
              </a:rPr>
              <a:t>ページ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9" name="円/楕円 18"/>
          <p:cNvSpPr/>
          <p:nvPr/>
        </p:nvSpPr>
        <p:spPr>
          <a:xfrm>
            <a:off x="2713684" y="5266910"/>
            <a:ext cx="1080120" cy="118348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772681" y="5396988"/>
            <a:ext cx="9621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/>
              <a:t>シャドー</a:t>
            </a:r>
            <a:endParaRPr kumimoji="1" lang="en-US" altLang="ja-JP" smtClean="0"/>
          </a:p>
          <a:p>
            <a:pPr algn="ctr"/>
            <a:r>
              <a:rPr kumimoji="1" lang="en-US" altLang="ja-JP" smtClean="0"/>
              <a:t>I/O</a:t>
            </a:r>
          </a:p>
          <a:p>
            <a:pPr algn="ctr"/>
            <a:r>
              <a:rPr lang="ja-JP" altLang="en-US"/>
              <a:t>リング</a:t>
            </a:r>
            <a:endParaRPr kumimoji="1" lang="ja-JP" altLang="en-US"/>
          </a:p>
        </p:txBody>
      </p:sp>
      <p:sp>
        <p:nvSpPr>
          <p:cNvPr id="21" name="左右矢印 20"/>
          <p:cNvSpPr/>
          <p:nvPr/>
        </p:nvSpPr>
        <p:spPr>
          <a:xfrm>
            <a:off x="3937820" y="4588165"/>
            <a:ext cx="1260546" cy="194948"/>
          </a:xfrm>
          <a:prstGeom prst="leftRight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084627" y="3959132"/>
            <a:ext cx="9669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暗号化</a:t>
            </a:r>
            <a:r>
              <a:rPr kumimoji="1" lang="en-US" altLang="ja-JP" smtClean="0"/>
              <a:t>/</a:t>
            </a:r>
          </a:p>
          <a:p>
            <a:r>
              <a:rPr kumimoji="1" lang="ja-JP" altLang="en-US" smtClean="0"/>
              <a:t>復号化</a:t>
            </a:r>
            <a:endParaRPr kumimoji="1" lang="ja-JP" altLang="en-US"/>
          </a:p>
        </p:txBody>
      </p:sp>
      <p:sp>
        <p:nvSpPr>
          <p:cNvPr id="23" name="左右矢印 22"/>
          <p:cNvSpPr/>
          <p:nvPr/>
        </p:nvSpPr>
        <p:spPr>
          <a:xfrm>
            <a:off x="3802714" y="5789325"/>
            <a:ext cx="1539669" cy="194948"/>
          </a:xfrm>
          <a:prstGeom prst="leftRight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178048" y="5419993"/>
            <a:ext cx="78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/>
              <a:t>コピー</a:t>
            </a:r>
            <a:endParaRPr kumimoji="1" lang="ja-JP" altLang="en-US"/>
          </a:p>
        </p:txBody>
      </p:sp>
      <p:cxnSp>
        <p:nvCxnSpPr>
          <p:cNvPr id="26" name="直線矢印コネクタ 25"/>
          <p:cNvCxnSpPr>
            <a:stCxn id="19" idx="2"/>
          </p:cNvCxnSpPr>
          <p:nvPr/>
        </p:nvCxnSpPr>
        <p:spPr>
          <a:xfrm flipH="1">
            <a:off x="2022376" y="5858653"/>
            <a:ext cx="691308" cy="0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>
            <a:stCxn id="9" idx="6"/>
          </p:cNvCxnSpPr>
          <p:nvPr/>
        </p:nvCxnSpPr>
        <p:spPr>
          <a:xfrm>
            <a:off x="6422504" y="5886799"/>
            <a:ext cx="592221" cy="0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カギ線コネクタ 29"/>
          <p:cNvCxnSpPr>
            <a:stCxn id="18" idx="1"/>
          </p:cNvCxnSpPr>
          <p:nvPr/>
        </p:nvCxnSpPr>
        <p:spPr>
          <a:xfrm rot="10800000" flipV="1">
            <a:off x="2022376" y="4674213"/>
            <a:ext cx="547292" cy="391916"/>
          </a:xfrm>
          <a:prstGeom prst="bentConnector3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カギ線コネクタ 31"/>
          <p:cNvCxnSpPr>
            <a:stCxn id="11" idx="3"/>
          </p:cNvCxnSpPr>
          <p:nvPr/>
        </p:nvCxnSpPr>
        <p:spPr>
          <a:xfrm>
            <a:off x="6566518" y="4674214"/>
            <a:ext cx="448207" cy="391914"/>
          </a:xfrm>
          <a:prstGeom prst="bentConnector3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259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シャドーの作成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シャドー</a:t>
            </a:r>
            <a:r>
              <a:rPr lang="en-US" altLang="ja-JP" smtClean="0"/>
              <a:t>I/O</a:t>
            </a:r>
            <a:r>
              <a:rPr lang="ja-JP" altLang="en-US" smtClean="0"/>
              <a:t>リングの作成</a:t>
            </a:r>
            <a:endParaRPr lang="en-US" altLang="ja-JP" smtClean="0"/>
          </a:p>
          <a:p>
            <a:pPr lvl="1"/>
            <a:r>
              <a:rPr lang="en-US" altLang="ja-JP" smtClean="0"/>
              <a:t>VM</a:t>
            </a:r>
            <a:r>
              <a:rPr lang="ja-JP" altLang="en-US" smtClean="0"/>
              <a:t>起動時に</a:t>
            </a:r>
            <a:r>
              <a:rPr lang="en-US" altLang="ja-JP" smtClean="0"/>
              <a:t>XenStore</a:t>
            </a:r>
            <a:r>
              <a:rPr lang="ja-JP" altLang="en-US" smtClean="0"/>
              <a:t>への</a:t>
            </a:r>
            <a:r>
              <a:rPr lang="en-US" altLang="ja-JP" smtClean="0"/>
              <a:t>I/O</a:t>
            </a:r>
            <a:r>
              <a:rPr lang="ja-JP" altLang="en-US" smtClean="0"/>
              <a:t>リングの登録を監視</a:t>
            </a:r>
            <a:endParaRPr lang="en-US" altLang="ja-JP" smtClean="0"/>
          </a:p>
          <a:p>
            <a:pPr lvl="0"/>
            <a:r>
              <a:rPr lang="ja-JP" altLang="en-US" smtClean="0">
                <a:solidFill>
                  <a:prstClr val="black"/>
                </a:solidFill>
              </a:rPr>
              <a:t>シャドー</a:t>
            </a:r>
            <a:r>
              <a:rPr lang="ja-JP" altLang="en-US">
                <a:solidFill>
                  <a:prstClr val="black"/>
                </a:solidFill>
              </a:rPr>
              <a:t>グラントページ</a:t>
            </a:r>
            <a:r>
              <a:rPr lang="ja-JP" altLang="en-US" smtClean="0">
                <a:solidFill>
                  <a:prstClr val="black"/>
                </a:solidFill>
              </a:rPr>
              <a:t>の作成</a:t>
            </a:r>
            <a:endParaRPr lang="en-US" altLang="ja-JP" smtClean="0">
              <a:solidFill>
                <a:prstClr val="black"/>
              </a:solidFill>
            </a:endParaRPr>
          </a:p>
          <a:p>
            <a:pPr lvl="1"/>
            <a:r>
              <a:rPr lang="en-US" altLang="ja-JP" smtClean="0">
                <a:solidFill>
                  <a:prstClr val="black"/>
                </a:solidFill>
              </a:rPr>
              <a:t>I/O</a:t>
            </a:r>
            <a:r>
              <a:rPr lang="ja-JP" altLang="en-US" smtClean="0">
                <a:solidFill>
                  <a:prstClr val="black"/>
                </a:solidFill>
              </a:rPr>
              <a:t>リングに書き込まれた要求・応答を解析し、指定されたグラントページを特定</a:t>
            </a:r>
            <a:endParaRPr lang="en-US" altLang="ja-JP" smtClean="0">
              <a:solidFill>
                <a:prstClr val="black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971600" y="3961043"/>
            <a:ext cx="1512168" cy="20506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216967" y="4021411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ドメイン</a:t>
            </a:r>
            <a:r>
              <a:rPr kumimoji="1" lang="en-US" altLang="ja-JP" smtClean="0"/>
              <a:t>0</a:t>
            </a:r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6660232" y="3961042"/>
            <a:ext cx="1512168" cy="205877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905599" y="4021411"/>
            <a:ext cx="1051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ドメイン</a:t>
            </a:r>
            <a:r>
              <a:rPr lang="en-US" altLang="ja-JP"/>
              <a:t>U</a:t>
            </a:r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5336251" y="4828215"/>
            <a:ext cx="1080120" cy="118348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489826" y="5096792"/>
            <a:ext cx="772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mtClean="0"/>
              <a:t>I/O</a:t>
            </a:r>
          </a:p>
          <a:p>
            <a:pPr algn="ctr"/>
            <a:r>
              <a:rPr lang="ja-JP" altLang="en-US"/>
              <a:t>リング</a:t>
            </a:r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6905599" y="4456842"/>
            <a:ext cx="1051891" cy="13408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mtClean="0">
                <a:solidFill>
                  <a:schemeClr val="tx1"/>
                </a:solidFill>
              </a:rPr>
              <a:t>blkfront</a:t>
            </a:r>
          </a:p>
          <a:p>
            <a:pPr algn="ctr"/>
            <a:r>
              <a:rPr lang="ja-JP" altLang="en-US">
                <a:solidFill>
                  <a:schemeClr val="tx1"/>
                </a:solidFill>
              </a:rPr>
              <a:t>ドライバ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186509" y="4991284"/>
            <a:ext cx="1051891" cy="7982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mtClean="0">
                <a:solidFill>
                  <a:schemeClr val="tx1"/>
                </a:solidFill>
              </a:rPr>
              <a:t>blkback</a:t>
            </a:r>
          </a:p>
          <a:p>
            <a:pPr algn="ctr"/>
            <a:r>
              <a:rPr lang="ja-JP" altLang="en-US">
                <a:solidFill>
                  <a:schemeClr val="tx1"/>
                </a:solidFill>
              </a:rPr>
              <a:t>ドライバ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186509" y="4472006"/>
            <a:ext cx="1051891" cy="4157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mtClean="0">
                <a:solidFill>
                  <a:schemeClr val="tx1"/>
                </a:solidFill>
              </a:rPr>
              <a:t>XenStore</a:t>
            </a:r>
            <a:endParaRPr kumimoji="1" lang="en-US" altLang="ja-JP" smtClean="0">
              <a:solidFill>
                <a:schemeClr val="tx1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971600" y="6181400"/>
            <a:ext cx="7200800" cy="5040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>
                <a:solidFill>
                  <a:schemeClr val="tx1"/>
                </a:solidFill>
              </a:rPr>
              <a:t>ハイパーバイザ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14" name="直線矢印コネクタ 13"/>
          <p:cNvCxnSpPr>
            <a:endCxn id="24" idx="3"/>
          </p:cNvCxnSpPr>
          <p:nvPr/>
        </p:nvCxnSpPr>
        <p:spPr>
          <a:xfrm flipH="1">
            <a:off x="2238400" y="4679902"/>
            <a:ext cx="4667199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角丸四角形 31"/>
          <p:cNvSpPr/>
          <p:nvPr/>
        </p:nvSpPr>
        <p:spPr>
          <a:xfrm>
            <a:off x="5192235" y="3673011"/>
            <a:ext cx="1368152" cy="783831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chemeClr val="tx1"/>
                </a:solidFill>
              </a:rPr>
              <a:t>グラント</a:t>
            </a:r>
            <a:endParaRPr kumimoji="1" lang="en-US" altLang="ja-JP" smtClean="0">
              <a:solidFill>
                <a:schemeClr val="tx1"/>
              </a:solidFill>
            </a:endParaRPr>
          </a:p>
          <a:p>
            <a:pPr algn="ctr"/>
            <a:r>
              <a:rPr lang="ja-JP" altLang="en-US">
                <a:solidFill>
                  <a:schemeClr val="tx1"/>
                </a:solidFill>
              </a:rPr>
              <a:t>ページ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21" name="直線矢印コネクタ 20"/>
          <p:cNvCxnSpPr>
            <a:stCxn id="9" idx="0"/>
            <a:endCxn id="32" idx="2"/>
          </p:cNvCxnSpPr>
          <p:nvPr/>
        </p:nvCxnSpPr>
        <p:spPr>
          <a:xfrm flipV="1">
            <a:off x="5876311" y="4456842"/>
            <a:ext cx="0" cy="371373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3923928" y="4035598"/>
            <a:ext cx="9765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smtClean="0"/>
              <a:t>I/O</a:t>
            </a:r>
            <a:r>
              <a:rPr kumimoji="1" lang="ja-JP" altLang="en-US" sz="1600" smtClean="0"/>
              <a:t>リング</a:t>
            </a:r>
            <a:endParaRPr kumimoji="1" lang="en-US" altLang="ja-JP" sz="1600" smtClean="0"/>
          </a:p>
          <a:p>
            <a:pPr algn="ctr"/>
            <a:r>
              <a:rPr kumimoji="1" lang="ja-JP" altLang="en-US" sz="1600" smtClean="0"/>
              <a:t>の登録</a:t>
            </a:r>
            <a:endParaRPr kumimoji="1" lang="ja-JP" altLang="en-US" sz="1600"/>
          </a:p>
        </p:txBody>
      </p:sp>
      <p:cxnSp>
        <p:nvCxnSpPr>
          <p:cNvPr id="28" name="直線矢印コネクタ 27"/>
          <p:cNvCxnSpPr/>
          <p:nvPr/>
        </p:nvCxnSpPr>
        <p:spPr>
          <a:xfrm>
            <a:off x="4412202" y="4828215"/>
            <a:ext cx="0" cy="1353185"/>
          </a:xfrm>
          <a:prstGeom prst="straightConnector1">
            <a:avLst/>
          </a:prstGeom>
          <a:ln w="28575">
            <a:solidFill>
              <a:srgbClr val="7030A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4412202" y="530043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smtClean="0"/>
              <a:t>監視</a:t>
            </a:r>
            <a:endParaRPr kumimoji="1" lang="ja-JP" altLang="en-US" sz="1600"/>
          </a:p>
        </p:txBody>
      </p:sp>
    </p:spTree>
    <p:extLst>
      <p:ext uri="{BB962C8B-B14F-4D97-AF65-F5344CB8AC3E}">
        <p14:creationId xmlns:p14="http://schemas.microsoft.com/office/powerpoint/2010/main" val="64003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mtClean="0"/>
              <a:t>準仮想化ディスク</a:t>
            </a:r>
            <a:r>
              <a:rPr lang="en-US" altLang="ja-JP" smtClean="0"/>
              <a:t>I/O</a:t>
            </a:r>
            <a:r>
              <a:rPr lang="ja-JP" altLang="en-US" smtClean="0"/>
              <a:t>の暗号化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mtClean="0"/>
              <a:t>ディスク読み込み要求</a:t>
            </a:r>
            <a:r>
              <a:rPr lang="ja-JP" altLang="en-US"/>
              <a:t>へ</a:t>
            </a:r>
            <a:r>
              <a:rPr lang="ja-JP" altLang="en-US" smtClean="0"/>
              <a:t>の応答時に送信されるイベントを契機としてデータを復号</a:t>
            </a:r>
            <a:endParaRPr lang="en-US" altLang="ja-JP" smtClean="0"/>
          </a:p>
          <a:p>
            <a:pPr lvl="1"/>
            <a:r>
              <a:rPr lang="ja-JP" altLang="en-US" smtClean="0"/>
              <a:t>シャドーグラント</a:t>
            </a:r>
            <a:r>
              <a:rPr lang="ja-JP" altLang="en-US"/>
              <a:t>ページ上</a:t>
            </a:r>
            <a:r>
              <a:rPr lang="ja-JP" altLang="en-US" smtClean="0"/>
              <a:t>の</a:t>
            </a:r>
            <a:r>
              <a:rPr lang="ja-JP" altLang="en-US"/>
              <a:t>データ</a:t>
            </a:r>
            <a:r>
              <a:rPr lang="ja-JP" altLang="en-US" smtClean="0"/>
              <a:t>を</a:t>
            </a:r>
            <a:r>
              <a:rPr lang="ja-JP" altLang="en-US"/>
              <a:t>復号</a:t>
            </a:r>
            <a:r>
              <a:rPr lang="ja-JP" altLang="en-US" smtClean="0"/>
              <a:t>して</a:t>
            </a:r>
            <a:r>
              <a:rPr lang="ja-JP" altLang="en-US"/>
              <a:t>コピー</a:t>
            </a:r>
            <a:endParaRPr kumimoji="1" lang="en-US" altLang="ja-JP" smtClean="0"/>
          </a:p>
          <a:p>
            <a:pPr lvl="1"/>
            <a:r>
              <a:rPr lang="ja-JP" altLang="en-US" smtClean="0"/>
              <a:t>シャドー</a:t>
            </a:r>
            <a:r>
              <a:rPr lang="en-US" altLang="ja-JP" smtClean="0"/>
              <a:t>I/O</a:t>
            </a:r>
            <a:r>
              <a:rPr lang="ja-JP" altLang="en-US" smtClean="0"/>
              <a:t>リングの応答をコピー</a:t>
            </a:r>
            <a:endParaRPr lang="en-US" altLang="ja-JP" smtClean="0"/>
          </a:p>
          <a:p>
            <a:pPr lvl="0"/>
            <a:r>
              <a:rPr lang="ja-JP" altLang="en-US" smtClean="0">
                <a:solidFill>
                  <a:prstClr val="black"/>
                </a:solidFill>
              </a:rPr>
              <a:t>ディスク書き込み要求の</a:t>
            </a:r>
            <a:r>
              <a:rPr lang="ja-JP" altLang="en-US">
                <a:solidFill>
                  <a:prstClr val="black"/>
                </a:solidFill>
              </a:rPr>
              <a:t>場合</a:t>
            </a:r>
            <a:r>
              <a:rPr lang="ja-JP" altLang="en-US" smtClean="0">
                <a:solidFill>
                  <a:prstClr val="black"/>
                </a:solidFill>
              </a:rPr>
              <a:t>はデータを暗号化</a:t>
            </a: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661678" y="4148540"/>
            <a:ext cx="1512168" cy="194529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07045" y="4148540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ドメイン</a:t>
            </a:r>
            <a:r>
              <a:rPr kumimoji="1" lang="en-US" altLang="ja-JP" smtClean="0"/>
              <a:t>0</a:t>
            </a:r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6675460" y="4060797"/>
            <a:ext cx="1512168" cy="197349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922830" y="4060798"/>
            <a:ext cx="1051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ドメイン</a:t>
            </a:r>
            <a:r>
              <a:rPr lang="en-US" altLang="ja-JP"/>
              <a:t>U</a:t>
            </a:r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5248486" y="5072880"/>
            <a:ext cx="1080120" cy="118348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402060" y="5202958"/>
            <a:ext cx="7729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mtClean="0"/>
              <a:t>ゲスト</a:t>
            </a:r>
            <a:endParaRPr kumimoji="1" lang="en-US" altLang="ja-JP" smtClean="0"/>
          </a:p>
          <a:p>
            <a:pPr algn="ctr"/>
            <a:r>
              <a:rPr kumimoji="1" lang="en-US" altLang="ja-JP" smtClean="0"/>
              <a:t>I/O</a:t>
            </a:r>
          </a:p>
          <a:p>
            <a:pPr algn="ctr"/>
            <a:r>
              <a:rPr lang="ja-JP" altLang="en-US"/>
              <a:t>リング</a:t>
            </a:r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5104468" y="4060122"/>
            <a:ext cx="1368152" cy="783831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chemeClr val="tx1"/>
                </a:solidFill>
              </a:rPr>
              <a:t>ゲスト</a:t>
            </a:r>
            <a:endParaRPr kumimoji="1" lang="en-US" altLang="ja-JP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mtClean="0">
                <a:solidFill>
                  <a:schemeClr val="tx1"/>
                </a:solidFill>
              </a:rPr>
              <a:t>グラント</a:t>
            </a:r>
            <a:endParaRPr kumimoji="1" lang="en-US" altLang="ja-JP" smtClean="0">
              <a:solidFill>
                <a:schemeClr val="tx1"/>
              </a:solidFill>
            </a:endParaRPr>
          </a:p>
          <a:p>
            <a:pPr algn="ctr"/>
            <a:r>
              <a:rPr lang="ja-JP" altLang="en-US">
                <a:solidFill>
                  <a:schemeClr val="tx1"/>
                </a:solidFill>
              </a:rPr>
              <a:t>ページ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6920827" y="4471309"/>
            <a:ext cx="1051891" cy="13408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mtClean="0">
                <a:solidFill>
                  <a:schemeClr val="tx1"/>
                </a:solidFill>
              </a:rPr>
              <a:t>blkfront</a:t>
            </a:r>
          </a:p>
          <a:p>
            <a:pPr algn="ctr"/>
            <a:r>
              <a:rPr lang="ja-JP" altLang="en-US">
                <a:solidFill>
                  <a:schemeClr val="tx1"/>
                </a:solidFill>
              </a:rPr>
              <a:t>ドライバ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946963" y="5445224"/>
            <a:ext cx="1051891" cy="5733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mtClean="0">
                <a:solidFill>
                  <a:schemeClr val="tx1"/>
                </a:solidFill>
              </a:rPr>
              <a:t>blkback</a:t>
            </a:r>
          </a:p>
          <a:p>
            <a:pPr algn="ctr"/>
            <a:r>
              <a:rPr lang="ja-JP" altLang="en-US">
                <a:solidFill>
                  <a:schemeClr val="tx1"/>
                </a:solidFill>
              </a:rPr>
              <a:t>ドライバ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2475770" y="4060121"/>
            <a:ext cx="1368152" cy="783831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chemeClr val="tx1"/>
                </a:solidFill>
              </a:rPr>
              <a:t>シャドー</a:t>
            </a:r>
            <a:endParaRPr kumimoji="1" lang="en-US" altLang="ja-JP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mtClean="0">
                <a:solidFill>
                  <a:schemeClr val="tx1"/>
                </a:solidFill>
              </a:rPr>
              <a:t>グラント</a:t>
            </a:r>
            <a:endParaRPr kumimoji="1" lang="en-US" altLang="ja-JP" smtClean="0">
              <a:solidFill>
                <a:schemeClr val="tx1"/>
              </a:solidFill>
            </a:endParaRPr>
          </a:p>
          <a:p>
            <a:pPr algn="ctr"/>
            <a:r>
              <a:rPr lang="ja-JP" altLang="en-US">
                <a:solidFill>
                  <a:schemeClr val="tx1"/>
                </a:solidFill>
              </a:rPr>
              <a:t>ページ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円/楕円 14"/>
          <p:cNvSpPr/>
          <p:nvPr/>
        </p:nvSpPr>
        <p:spPr>
          <a:xfrm>
            <a:off x="2619786" y="5044734"/>
            <a:ext cx="1080120" cy="118348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678783" y="5174812"/>
            <a:ext cx="9621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/>
              <a:t>シャドー</a:t>
            </a:r>
            <a:endParaRPr kumimoji="1" lang="en-US" altLang="ja-JP" smtClean="0"/>
          </a:p>
          <a:p>
            <a:pPr algn="ctr"/>
            <a:r>
              <a:rPr kumimoji="1" lang="en-US" altLang="ja-JP" smtClean="0"/>
              <a:t>I/O</a:t>
            </a:r>
          </a:p>
          <a:p>
            <a:pPr algn="ctr"/>
            <a:r>
              <a:rPr lang="ja-JP" altLang="en-US"/>
              <a:t>リング</a:t>
            </a:r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661678" y="6453336"/>
            <a:ext cx="7525949" cy="3812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>
                <a:solidFill>
                  <a:schemeClr val="tx1"/>
                </a:solidFill>
              </a:rPr>
              <a:t>ハイパーバイザ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-7355" y="6084004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イベント送信</a:t>
            </a:r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486154" y="6032087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イベント受信</a:t>
            </a:r>
            <a:endParaRPr kumimoji="1" lang="ja-JP" altLang="en-US"/>
          </a:p>
        </p:txBody>
      </p:sp>
      <p:sp>
        <p:nvSpPr>
          <p:cNvPr id="31" name="左矢印 30"/>
          <p:cNvSpPr/>
          <p:nvPr/>
        </p:nvSpPr>
        <p:spPr>
          <a:xfrm rot="10800000">
            <a:off x="3843922" y="4348874"/>
            <a:ext cx="1260546" cy="181827"/>
          </a:xfrm>
          <a:prstGeom prst="lef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左矢印 31"/>
          <p:cNvSpPr/>
          <p:nvPr/>
        </p:nvSpPr>
        <p:spPr>
          <a:xfrm rot="10800000">
            <a:off x="3699906" y="5630285"/>
            <a:ext cx="1548580" cy="181827"/>
          </a:xfrm>
          <a:prstGeom prst="lef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151030" y="4060121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/>
              <a:t>復号</a:t>
            </a:r>
            <a:endParaRPr kumimoji="1" lang="ja-JP" altLang="en-US"/>
          </a:p>
        </p:txBody>
      </p:sp>
      <p:sp>
        <p:nvSpPr>
          <p:cNvPr id="34" name="フローチャート : 磁気ディスク 33"/>
          <p:cNvSpPr/>
          <p:nvPr/>
        </p:nvSpPr>
        <p:spPr>
          <a:xfrm>
            <a:off x="755576" y="4653502"/>
            <a:ext cx="488197" cy="549822"/>
          </a:xfrm>
          <a:prstGeom prst="flowChartMagneticDisk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221322" y="4598597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/>
              <a:t>読み込み</a:t>
            </a:r>
            <a:endParaRPr kumimoji="1" lang="ja-JP" altLang="en-US" sz="160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750278" y="5249596"/>
            <a:ext cx="1447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/>
              <a:t>応答</a:t>
            </a:r>
            <a:r>
              <a:rPr lang="ja-JP" altLang="en-US" smtClean="0"/>
              <a:t>を</a:t>
            </a:r>
            <a:r>
              <a:rPr lang="ja-JP" altLang="en-US"/>
              <a:t>コピー</a:t>
            </a:r>
            <a:endParaRPr kumimoji="1" lang="ja-JP" altLang="en-US"/>
          </a:p>
        </p:txBody>
      </p:sp>
      <p:cxnSp>
        <p:nvCxnSpPr>
          <p:cNvPr id="56" name="カギ線コネクタ 55"/>
          <p:cNvCxnSpPr>
            <a:stCxn id="11" idx="3"/>
          </p:cNvCxnSpPr>
          <p:nvPr/>
        </p:nvCxnSpPr>
        <p:spPr>
          <a:xfrm>
            <a:off x="6472620" y="4452038"/>
            <a:ext cx="450210" cy="201464"/>
          </a:xfrm>
          <a:prstGeom prst="bentConnector3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矢印コネクタ 57"/>
          <p:cNvCxnSpPr>
            <a:stCxn id="9" idx="6"/>
          </p:cNvCxnSpPr>
          <p:nvPr/>
        </p:nvCxnSpPr>
        <p:spPr>
          <a:xfrm>
            <a:off x="6328606" y="5664623"/>
            <a:ext cx="59422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カギ線コネクタ 59"/>
          <p:cNvCxnSpPr>
            <a:stCxn id="34" idx="4"/>
            <a:endCxn id="13" idx="0"/>
          </p:cNvCxnSpPr>
          <p:nvPr/>
        </p:nvCxnSpPr>
        <p:spPr>
          <a:xfrm>
            <a:off x="1243773" y="4928413"/>
            <a:ext cx="229136" cy="516811"/>
          </a:xfrm>
          <a:prstGeom prst="bentConnector2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カギ線コネクタ 61"/>
          <p:cNvCxnSpPr>
            <a:stCxn id="13" idx="3"/>
            <a:endCxn id="14" idx="1"/>
          </p:cNvCxnSpPr>
          <p:nvPr/>
        </p:nvCxnSpPr>
        <p:spPr>
          <a:xfrm flipV="1">
            <a:off x="1998854" y="4452037"/>
            <a:ext cx="476916" cy="1279882"/>
          </a:xfrm>
          <a:prstGeom prst="bentConnector3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カギ線コネクタ 63"/>
          <p:cNvCxnSpPr>
            <a:endCxn id="15" idx="2"/>
          </p:cNvCxnSpPr>
          <p:nvPr/>
        </p:nvCxnSpPr>
        <p:spPr>
          <a:xfrm flipV="1">
            <a:off x="1998854" y="5636477"/>
            <a:ext cx="620932" cy="225241"/>
          </a:xfrm>
          <a:prstGeom prst="bentConnector3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>
            <a:stCxn id="13" idx="2"/>
          </p:cNvCxnSpPr>
          <p:nvPr/>
        </p:nvCxnSpPr>
        <p:spPr>
          <a:xfrm>
            <a:off x="1472909" y="6018614"/>
            <a:ext cx="0" cy="417834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>
            <a:endCxn id="12" idx="2"/>
          </p:cNvCxnSpPr>
          <p:nvPr/>
        </p:nvCxnSpPr>
        <p:spPr>
          <a:xfrm flipH="1" flipV="1">
            <a:off x="7446773" y="5812113"/>
            <a:ext cx="2002" cy="624335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15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完全仮想化ディスク</a:t>
            </a:r>
            <a:r>
              <a:rPr kumimoji="1" lang="en-US" altLang="ja-JP" dirty="0" smtClean="0"/>
              <a:t>I/O</a:t>
            </a:r>
            <a:r>
              <a:rPr kumimoji="1" lang="ja-JP" altLang="en-US" dirty="0" smtClean="0"/>
              <a:t>の復号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VM</a:t>
            </a:r>
            <a:r>
              <a:rPr lang="ja-JP" altLang="en-US" smtClean="0"/>
              <a:t>起動時の</a:t>
            </a:r>
            <a:r>
              <a:rPr lang="en-US" altLang="ja-JP" smtClean="0"/>
              <a:t>BIOS</a:t>
            </a:r>
            <a:r>
              <a:rPr lang="ja-JP" altLang="en-US" smtClean="0"/>
              <a:t>によるディスク</a:t>
            </a:r>
            <a:r>
              <a:rPr lang="en-US" altLang="ja-JP" smtClean="0"/>
              <a:t>I/O</a:t>
            </a:r>
            <a:r>
              <a:rPr lang="ja-JP" altLang="en-US" smtClean="0"/>
              <a:t>は完全仮想化</a:t>
            </a:r>
            <a:endParaRPr lang="en-US" altLang="ja-JP" smtClean="0"/>
          </a:p>
          <a:p>
            <a:pPr lvl="1"/>
            <a:r>
              <a:rPr kumimoji="1" lang="ja-JP" altLang="en-US"/>
              <a:t>ハイパーバイザ内</a:t>
            </a:r>
            <a:r>
              <a:rPr kumimoji="1" lang="ja-JP" altLang="en-US" smtClean="0"/>
              <a:t>で</a:t>
            </a:r>
            <a:r>
              <a:rPr kumimoji="1" lang="en-US" altLang="ja-JP" smtClean="0"/>
              <a:t>I/O</a:t>
            </a:r>
            <a:r>
              <a:rPr kumimoji="1" lang="ja-JP" altLang="en-US" smtClean="0"/>
              <a:t>命令をエミュレート</a:t>
            </a:r>
            <a:endParaRPr kumimoji="1" lang="en-US" altLang="ja-JP" smtClean="0"/>
          </a:p>
          <a:p>
            <a:pPr lvl="0"/>
            <a:r>
              <a:rPr lang="en-US" altLang="ja-JP" smtClean="0">
                <a:solidFill>
                  <a:prstClr val="black"/>
                </a:solidFill>
              </a:rPr>
              <a:t>512</a:t>
            </a:r>
            <a:r>
              <a:rPr lang="ja-JP" altLang="en-US">
                <a:solidFill>
                  <a:prstClr val="black"/>
                </a:solidFill>
              </a:rPr>
              <a:t>バイト</a:t>
            </a:r>
            <a:r>
              <a:rPr lang="ja-JP" altLang="en-US" smtClean="0">
                <a:solidFill>
                  <a:prstClr val="black"/>
                </a:solidFill>
              </a:rPr>
              <a:t>のセクタ単位で復号</a:t>
            </a:r>
            <a:endParaRPr lang="en-US" altLang="ja-JP" smtClean="0">
              <a:solidFill>
                <a:prstClr val="black"/>
              </a:solidFill>
            </a:endParaRPr>
          </a:p>
          <a:p>
            <a:pPr lvl="1"/>
            <a:r>
              <a:rPr lang="en-US" altLang="ja-JP" smtClean="0">
                <a:solidFill>
                  <a:prstClr val="black"/>
                </a:solidFill>
              </a:rPr>
              <a:t>4</a:t>
            </a:r>
            <a:r>
              <a:rPr lang="ja-JP" altLang="en-US" smtClean="0">
                <a:solidFill>
                  <a:prstClr val="black"/>
                </a:solidFill>
              </a:rPr>
              <a:t>バイトの</a:t>
            </a:r>
            <a:r>
              <a:rPr lang="en-US" altLang="ja-JP" smtClean="0">
                <a:solidFill>
                  <a:prstClr val="black"/>
                </a:solidFill>
              </a:rPr>
              <a:t>IN</a:t>
            </a:r>
            <a:r>
              <a:rPr lang="ja-JP" altLang="en-US" smtClean="0">
                <a:solidFill>
                  <a:prstClr val="black"/>
                </a:solidFill>
              </a:rPr>
              <a:t>命令と</a:t>
            </a:r>
            <a:r>
              <a:rPr lang="en-US" altLang="ja-JP" smtClean="0">
                <a:solidFill>
                  <a:prstClr val="black"/>
                </a:solidFill>
              </a:rPr>
              <a:t>508</a:t>
            </a:r>
            <a:r>
              <a:rPr lang="ja-JP" altLang="en-US" smtClean="0">
                <a:solidFill>
                  <a:prstClr val="black"/>
                </a:solidFill>
              </a:rPr>
              <a:t>バイト分の</a:t>
            </a:r>
            <a:r>
              <a:rPr lang="en-US" altLang="ja-JP" smtClean="0">
                <a:solidFill>
                  <a:prstClr val="black"/>
                </a:solidFill>
              </a:rPr>
              <a:t>IN</a:t>
            </a:r>
            <a:r>
              <a:rPr lang="ja-JP" altLang="en-US" smtClean="0">
                <a:solidFill>
                  <a:prstClr val="black"/>
                </a:solidFill>
              </a:rPr>
              <a:t>命令の繰り返しに分けてトラップされるので後者でまとめて復号</a:t>
            </a:r>
            <a:endParaRPr lang="en-US" altLang="ja-JP">
              <a:solidFill>
                <a:prstClr val="black"/>
              </a:solidFill>
            </a:endParaRPr>
          </a:p>
          <a:p>
            <a:pPr lvl="1"/>
            <a:endParaRPr kumimoji="1" lang="en-US" altLang="ja-JP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mtClean="0"/>
              <a:t>16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2339752" y="5989930"/>
            <a:ext cx="4680520" cy="78960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396032" y="4007634"/>
            <a:ext cx="2160240" cy="15841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4868833" y="4007634"/>
            <a:ext cx="2160240" cy="158417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942221" y="3998760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ドメイン</a:t>
            </a:r>
            <a:r>
              <a:rPr kumimoji="1" lang="en-US" altLang="ja-JP" smtClean="0"/>
              <a:t>0</a:t>
            </a:r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3375740" y="4974842"/>
            <a:ext cx="936104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mtClean="0">
                <a:solidFill>
                  <a:schemeClr val="tx1"/>
                </a:solidFill>
              </a:rPr>
              <a:t>qemu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フローチャート : 磁気ディスク 9"/>
          <p:cNvSpPr/>
          <p:nvPr/>
        </p:nvSpPr>
        <p:spPr>
          <a:xfrm>
            <a:off x="2511644" y="4403753"/>
            <a:ext cx="504056" cy="540921"/>
          </a:xfrm>
          <a:prstGeom prst="flowChartMagneticDisk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カギ線コネクタ 11"/>
          <p:cNvCxnSpPr>
            <a:stCxn id="10" idx="4"/>
            <a:endCxn id="9" idx="0"/>
          </p:cNvCxnSpPr>
          <p:nvPr/>
        </p:nvCxnSpPr>
        <p:spPr>
          <a:xfrm>
            <a:off x="3015700" y="4674214"/>
            <a:ext cx="828092" cy="300628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3469979" y="428665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/>
              <a:t>読み込み</a:t>
            </a:r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423007" y="3998760"/>
            <a:ext cx="1051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ドメイン</a:t>
            </a:r>
            <a:r>
              <a:rPr kumimoji="1" lang="en-US" altLang="ja-JP" smtClean="0"/>
              <a:t>U</a:t>
            </a:r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5423007" y="4974842"/>
            <a:ext cx="1250917" cy="5040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mtClean="0">
                <a:solidFill>
                  <a:schemeClr val="tx1"/>
                </a:solidFill>
              </a:rPr>
              <a:t>BIOS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309547" y="6444498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ハイパーバイザ</a:t>
            </a:r>
            <a:endParaRPr kumimoji="1" lang="ja-JP" altLang="en-US"/>
          </a:p>
        </p:txBody>
      </p:sp>
      <p:cxnSp>
        <p:nvCxnSpPr>
          <p:cNvPr id="18" name="直線矢印コネクタ 17"/>
          <p:cNvCxnSpPr/>
          <p:nvPr/>
        </p:nvCxnSpPr>
        <p:spPr>
          <a:xfrm flipH="1">
            <a:off x="6372200" y="5234341"/>
            <a:ext cx="10489" cy="940255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6382689" y="5562520"/>
            <a:ext cx="1792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/>
              <a:t>IN</a:t>
            </a:r>
            <a:r>
              <a:rPr kumimoji="1" lang="ja-JP" altLang="en-US" smtClean="0"/>
              <a:t>命令のトラップ</a:t>
            </a:r>
            <a:endParaRPr kumimoji="1" lang="ja-JP" altLang="en-US"/>
          </a:p>
        </p:txBody>
      </p:sp>
      <p:pic>
        <p:nvPicPr>
          <p:cNvPr id="20" name="Picture 2" descr="http://free-icon.web-tuhan.net/wp-content/uploads/2014/02/f_007_12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6940" y="5989930"/>
            <a:ext cx="625612" cy="625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2" name="カギ線コネクタ 21"/>
          <p:cNvCxnSpPr>
            <a:stCxn id="9" idx="2"/>
            <a:endCxn id="15" idx="2"/>
          </p:cNvCxnSpPr>
          <p:nvPr/>
        </p:nvCxnSpPr>
        <p:spPr>
          <a:xfrm rot="16200000" flipH="1">
            <a:off x="4946129" y="4376561"/>
            <a:ext cx="12700" cy="2204674"/>
          </a:xfrm>
          <a:prstGeom prst="bentConnector3">
            <a:avLst>
              <a:gd name="adj1" fmla="val 7094118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4375390" y="598993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復号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618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ディスク</a:t>
            </a:r>
            <a:r>
              <a:rPr lang="ja-JP" altLang="en-US"/>
              <a:t>暗号鍵</a:t>
            </a:r>
            <a:r>
              <a:rPr lang="ja-JP" altLang="en-US" smtClean="0"/>
              <a:t>の</a:t>
            </a:r>
            <a:r>
              <a:rPr lang="ja-JP" altLang="en-US"/>
              <a:t>共有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r>
              <a:rPr lang="ja-JP" altLang="en-US" smtClean="0"/>
              <a:t>ディスク暗号鍵は</a:t>
            </a:r>
            <a:r>
              <a:rPr lang="en-US" altLang="ja-JP" smtClean="0"/>
              <a:t>VM</a:t>
            </a:r>
            <a:r>
              <a:rPr lang="ja-JP" altLang="en-US" smtClean="0"/>
              <a:t>起動時にユーザとハイパーバイザとで共有</a:t>
            </a:r>
            <a:endParaRPr kumimoji="1" lang="en-US" altLang="ja-JP" smtClean="0"/>
          </a:p>
          <a:p>
            <a:pPr lvl="1"/>
            <a:r>
              <a:rPr lang="ja-JP" altLang="en-US" smtClean="0"/>
              <a:t>ハイパーバイザの公開鍵で暗号化</a:t>
            </a:r>
            <a:endParaRPr lang="en-US" altLang="ja-JP" smtClean="0"/>
          </a:p>
          <a:p>
            <a:pPr lvl="1"/>
            <a:r>
              <a:rPr lang="ja-JP" altLang="en-US" smtClean="0">
                <a:solidFill>
                  <a:prstClr val="black"/>
                </a:solidFill>
              </a:rPr>
              <a:t>ドメイン</a:t>
            </a:r>
            <a:r>
              <a:rPr lang="en-US" altLang="ja-JP" smtClean="0">
                <a:solidFill>
                  <a:prstClr val="black"/>
                </a:solidFill>
              </a:rPr>
              <a:t>0</a:t>
            </a:r>
            <a:r>
              <a:rPr lang="ja-JP" altLang="en-US" smtClean="0">
                <a:solidFill>
                  <a:prstClr val="black"/>
                </a:solidFill>
              </a:rPr>
              <a:t>経由でハイパーバイザに送信</a:t>
            </a:r>
            <a:endParaRPr lang="en-US" altLang="ja-JP">
              <a:solidFill>
                <a:prstClr val="black"/>
              </a:solidFill>
            </a:endParaRPr>
          </a:p>
          <a:p>
            <a:pPr lvl="1"/>
            <a:r>
              <a:rPr lang="ja-JP" altLang="en-US">
                <a:solidFill>
                  <a:prstClr val="black"/>
                </a:solidFill>
              </a:rPr>
              <a:t>ハイパーバイザ</a:t>
            </a:r>
            <a:r>
              <a:rPr lang="ja-JP" altLang="en-US" smtClean="0">
                <a:solidFill>
                  <a:prstClr val="black"/>
                </a:solidFill>
              </a:rPr>
              <a:t>は</a:t>
            </a:r>
            <a:r>
              <a:rPr lang="ja-JP" altLang="en-US">
                <a:solidFill>
                  <a:prstClr val="black"/>
                </a:solidFill>
              </a:rPr>
              <a:t>秘密鍵</a:t>
            </a:r>
            <a:r>
              <a:rPr lang="ja-JP" altLang="en-US" smtClean="0">
                <a:solidFill>
                  <a:prstClr val="black"/>
                </a:solidFill>
              </a:rPr>
              <a:t>で</a:t>
            </a:r>
            <a:r>
              <a:rPr lang="ja-JP" altLang="en-US">
                <a:solidFill>
                  <a:prstClr val="black"/>
                </a:solidFill>
              </a:rPr>
              <a:t>復号</a:t>
            </a:r>
            <a:endParaRPr lang="en-US" altLang="ja-JP">
              <a:solidFill>
                <a:prstClr val="black"/>
              </a:solidFill>
            </a:endParaRPr>
          </a:p>
          <a:p>
            <a:pPr lvl="2"/>
            <a:endParaRPr lang="en-US" altLang="ja-JP">
              <a:solidFill>
                <a:prstClr val="black"/>
              </a:solidFill>
            </a:endParaRPr>
          </a:p>
          <a:p>
            <a:pPr lvl="1"/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mtClean="0"/>
              <a:t>17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403648" y="3955319"/>
            <a:ext cx="1656184" cy="1296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Picture 2" descr="http://free-icon.web-tuhan.net/wp-content/uploads/2014/02/f_007_128.png"/>
          <p:cNvPicPr>
            <a:picLocks noChangeAspect="1" noChangeArrowheads="1"/>
          </p:cNvPicPr>
          <p:nvPr/>
        </p:nvPicPr>
        <p:blipFill>
          <a:blip r:embed="rId3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8934" y="4597964"/>
            <a:ext cx="625612" cy="625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1802776" y="4005064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ユーザ</a:t>
            </a:r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95536" y="5589240"/>
            <a:ext cx="1152128" cy="10081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95536" y="6228020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鍵サーバ</a:t>
            </a:r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467544" y="5729753"/>
            <a:ext cx="1008112" cy="38501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chemeClr val="tx1"/>
                </a:solidFill>
              </a:rPr>
              <a:t>公開鍵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14" name="カギ線コネクタ 13"/>
          <p:cNvCxnSpPr>
            <a:stCxn id="12" idx="3"/>
            <a:endCxn id="6" idx="2"/>
          </p:cNvCxnSpPr>
          <p:nvPr/>
        </p:nvCxnSpPr>
        <p:spPr>
          <a:xfrm flipV="1">
            <a:off x="1475656" y="5223577"/>
            <a:ext cx="756084" cy="698682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2210035" y="5552927"/>
            <a:ext cx="14959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公開鍵の</a:t>
            </a:r>
            <a:endParaRPr kumimoji="1" lang="en-US" altLang="ja-JP" smtClean="0"/>
          </a:p>
          <a:p>
            <a:r>
              <a:rPr kumimoji="1" lang="ja-JP" altLang="en-US" smtClean="0"/>
              <a:t>取得</a:t>
            </a:r>
            <a:r>
              <a:rPr lang="en-US" altLang="ja-JP"/>
              <a:t>&amp;</a:t>
            </a:r>
            <a:r>
              <a:rPr lang="ja-JP" altLang="en-US" smtClean="0"/>
              <a:t>暗号化</a:t>
            </a:r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4716016" y="3955319"/>
            <a:ext cx="1656184" cy="12961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4716016" y="5589240"/>
            <a:ext cx="3816424" cy="8234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033391" y="4004357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ドメイン</a:t>
            </a:r>
            <a:r>
              <a:rPr kumimoji="1" lang="en-US" altLang="ja-JP" smtClean="0"/>
              <a:t>0</a:t>
            </a:r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821715" y="6093296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ハイパーバイザ</a:t>
            </a:r>
            <a:endParaRPr kumimoji="1" lang="ja-JP" altLang="en-US"/>
          </a:p>
        </p:txBody>
      </p:sp>
      <p:pic>
        <p:nvPicPr>
          <p:cNvPr id="21" name="Picture 2" descr="http://free-icon.web-tuhan.net/wp-content/uploads/2014/02/f_007_128.png"/>
          <p:cNvPicPr>
            <a:picLocks noChangeAspect="1" noChangeArrowheads="1"/>
          </p:cNvPicPr>
          <p:nvPr/>
        </p:nvPicPr>
        <p:blipFill>
          <a:blip r:embed="rId3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231" y="4597963"/>
            <a:ext cx="625612" cy="625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http://free-icon.web-tuhan.net/wp-content/uploads/2014/02/f_007_128.png"/>
          <p:cNvPicPr>
            <a:picLocks noChangeAspect="1" noChangeArrowheads="1"/>
          </p:cNvPicPr>
          <p:nvPr/>
        </p:nvPicPr>
        <p:blipFill>
          <a:blip r:embed="rId3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231" y="5688156"/>
            <a:ext cx="625612" cy="625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4" name="直線矢印コネクタ 23"/>
          <p:cNvCxnSpPr>
            <a:stCxn id="6" idx="3"/>
            <a:endCxn id="21" idx="1"/>
          </p:cNvCxnSpPr>
          <p:nvPr/>
        </p:nvCxnSpPr>
        <p:spPr>
          <a:xfrm flipV="1">
            <a:off x="2544546" y="4910770"/>
            <a:ext cx="2545685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3494222" y="441872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送信</a:t>
            </a:r>
            <a:endParaRPr kumimoji="1" lang="ja-JP" altLang="en-US"/>
          </a:p>
        </p:txBody>
      </p:sp>
      <p:cxnSp>
        <p:nvCxnSpPr>
          <p:cNvPr id="27" name="直線矢印コネクタ 26"/>
          <p:cNvCxnSpPr>
            <a:stCxn id="21" idx="2"/>
            <a:endCxn id="22" idx="0"/>
          </p:cNvCxnSpPr>
          <p:nvPr/>
        </p:nvCxnSpPr>
        <p:spPr>
          <a:xfrm>
            <a:off x="5403037" y="5223576"/>
            <a:ext cx="0" cy="4645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5403037" y="5251463"/>
            <a:ext cx="1694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ハイパーコール</a:t>
            </a:r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6821715" y="5729753"/>
            <a:ext cx="1008112" cy="38501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>
                <a:solidFill>
                  <a:schemeClr val="tx1"/>
                </a:solidFill>
              </a:rPr>
              <a:t>秘密</a:t>
            </a:r>
            <a:r>
              <a:rPr kumimoji="1" lang="ja-JP" altLang="en-US" smtClean="0">
                <a:solidFill>
                  <a:schemeClr val="tx1"/>
                </a:solidFill>
              </a:rPr>
              <a:t>鍵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31" name="直線矢印コネクタ 30"/>
          <p:cNvCxnSpPr>
            <a:stCxn id="29" idx="1"/>
          </p:cNvCxnSpPr>
          <p:nvPr/>
        </p:nvCxnSpPr>
        <p:spPr>
          <a:xfrm flipH="1">
            <a:off x="5715843" y="5922259"/>
            <a:ext cx="110587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5994782" y="557291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復号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28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mtClean="0"/>
              <a:t>暗号化ディスクの</a:t>
            </a:r>
            <a:r>
              <a:rPr lang="ja-JP" altLang="en-US"/>
              <a:t>整合性検査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mtClean="0"/>
              <a:t>VM</a:t>
            </a:r>
            <a:r>
              <a:rPr lang="ja-JP" altLang="en-US" smtClean="0"/>
              <a:t>の正常動作を保証するには暗号化ディスクの整合性の検査が必要</a:t>
            </a:r>
            <a:endParaRPr lang="en-US" altLang="ja-JP" smtClean="0"/>
          </a:p>
          <a:p>
            <a:pPr lvl="1"/>
            <a:r>
              <a:rPr lang="ja-JP" altLang="en-US" smtClean="0"/>
              <a:t>改ざん</a:t>
            </a:r>
            <a:r>
              <a:rPr lang="ja-JP" altLang="en-US"/>
              <a:t>される</a:t>
            </a:r>
            <a:r>
              <a:rPr lang="ja-JP" altLang="en-US" smtClean="0"/>
              <a:t>と</a:t>
            </a:r>
            <a:r>
              <a:rPr lang="en-US" altLang="ja-JP" smtClean="0"/>
              <a:t>VM</a:t>
            </a:r>
            <a:r>
              <a:rPr lang="ja-JP" altLang="en-US" smtClean="0"/>
              <a:t>が正常に動作しなくなる可能性</a:t>
            </a:r>
            <a:endParaRPr kumimoji="1" lang="en-US" altLang="ja-JP" smtClean="0"/>
          </a:p>
          <a:p>
            <a:pPr lvl="1"/>
            <a:r>
              <a:rPr lang="ja-JP" altLang="en-US"/>
              <a:t>全体</a:t>
            </a:r>
            <a:r>
              <a:rPr lang="ja-JP" altLang="en-US" smtClean="0"/>
              <a:t>の</a:t>
            </a:r>
            <a:r>
              <a:rPr lang="ja-JP" altLang="en-US"/>
              <a:t>整合性検査に</a:t>
            </a:r>
            <a:r>
              <a:rPr lang="ja-JP" altLang="en-US" smtClean="0"/>
              <a:t>は</a:t>
            </a:r>
            <a:r>
              <a:rPr lang="ja-JP" altLang="en-US"/>
              <a:t>膨大</a:t>
            </a:r>
            <a:r>
              <a:rPr lang="ja-JP" altLang="en-US" smtClean="0"/>
              <a:t>なハッシュデータが必要</a:t>
            </a:r>
            <a:endParaRPr lang="en-US" altLang="ja-JP" smtClean="0"/>
          </a:p>
          <a:p>
            <a:pPr lvl="0"/>
            <a:r>
              <a:rPr lang="ja-JP" altLang="en-US">
                <a:solidFill>
                  <a:prstClr val="black"/>
                </a:solidFill>
              </a:rPr>
              <a:t>簡易的</a:t>
            </a:r>
            <a:r>
              <a:rPr lang="ja-JP" altLang="en-US" smtClean="0">
                <a:solidFill>
                  <a:prstClr val="black"/>
                </a:solidFill>
              </a:rPr>
              <a:t>にブートセクタ内のマジックナンバを検査</a:t>
            </a:r>
            <a:endParaRPr lang="en-US" altLang="ja-JP" smtClean="0">
              <a:solidFill>
                <a:prstClr val="black"/>
              </a:solidFill>
            </a:endParaRPr>
          </a:p>
          <a:p>
            <a:pPr lvl="1"/>
            <a:r>
              <a:rPr lang="ja-JP" altLang="en-US" smtClean="0">
                <a:solidFill>
                  <a:prstClr val="black"/>
                </a:solidFill>
              </a:rPr>
              <a:t>正しく復号</a:t>
            </a:r>
            <a:r>
              <a:rPr lang="ja-JP" altLang="en-US">
                <a:solidFill>
                  <a:prstClr val="black"/>
                </a:solidFill>
              </a:rPr>
              <a:t>でき</a:t>
            </a:r>
            <a:r>
              <a:rPr lang="ja-JP" altLang="en-US" smtClean="0">
                <a:solidFill>
                  <a:prstClr val="black"/>
                </a:solidFill>
              </a:rPr>
              <a:t>なければユーザの暗号化ディスクではない</a:t>
            </a: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mtClean="0"/>
              <a:t>18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2366234" y="5836297"/>
            <a:ext cx="4405644" cy="9235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098485" y="6390466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ハイパーバイザ</a:t>
            </a:r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2359719" y="4483611"/>
            <a:ext cx="1944216" cy="11161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4859132" y="4493932"/>
            <a:ext cx="1944216" cy="11161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864240" y="4520288"/>
            <a:ext cx="974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管理</a:t>
            </a:r>
            <a:r>
              <a:rPr kumimoji="1" lang="en-US" altLang="ja-JP" smtClean="0"/>
              <a:t>VM</a:t>
            </a:r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237969" y="4520288"/>
            <a:ext cx="1186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/>
              <a:t>ユーザ</a:t>
            </a:r>
            <a:r>
              <a:rPr kumimoji="1" lang="en-US" altLang="ja-JP" smtClean="0"/>
              <a:t>VM</a:t>
            </a:r>
            <a:endParaRPr kumimoji="1" lang="ja-JP" altLang="en-US"/>
          </a:p>
        </p:txBody>
      </p:sp>
      <p:sp>
        <p:nvSpPr>
          <p:cNvPr id="11" name="フローチャート : 磁気ディスク 10"/>
          <p:cNvSpPr/>
          <p:nvPr/>
        </p:nvSpPr>
        <p:spPr>
          <a:xfrm>
            <a:off x="3146721" y="4956709"/>
            <a:ext cx="409985" cy="452234"/>
          </a:xfrm>
          <a:prstGeom prst="flowChartMagneticDisk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カギ線コネクタ 12"/>
          <p:cNvCxnSpPr>
            <a:stCxn id="11" idx="3"/>
            <a:endCxn id="8" idx="2"/>
          </p:cNvCxnSpPr>
          <p:nvPr/>
        </p:nvCxnSpPr>
        <p:spPr>
          <a:xfrm rot="16200000" flipH="1">
            <a:off x="4490896" y="4269761"/>
            <a:ext cx="201163" cy="2479526"/>
          </a:xfrm>
          <a:prstGeom prst="bentConnector3">
            <a:avLst>
              <a:gd name="adj1" fmla="val 387440"/>
            </a:avLst>
          </a:prstGeom>
          <a:ln w="28575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5491346" y="5991260"/>
            <a:ext cx="1031664" cy="55416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mtClean="0">
                <a:solidFill>
                  <a:schemeClr val="tx1"/>
                </a:solidFill>
              </a:rPr>
              <a:t>ブート</a:t>
            </a:r>
            <a:endParaRPr lang="en-US" altLang="ja-JP" smtClean="0">
              <a:solidFill>
                <a:schemeClr val="tx1"/>
              </a:solidFill>
            </a:endParaRPr>
          </a:p>
          <a:p>
            <a:pPr algn="ctr"/>
            <a:r>
              <a:rPr lang="ja-JP" altLang="en-US" smtClean="0">
                <a:solidFill>
                  <a:schemeClr val="tx1"/>
                </a:solidFill>
              </a:rPr>
              <a:t>セクタ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2912736" y="4986170"/>
            <a:ext cx="877955" cy="56328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chemeClr val="bg1"/>
                </a:solidFill>
              </a:rPr>
              <a:t>ブートセクタ</a:t>
            </a:r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245890" y="584556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復号</a:t>
            </a:r>
            <a:endParaRPr kumimoji="1" lang="ja-JP" altLang="en-US" dirty="0"/>
          </a:p>
        </p:txBody>
      </p:sp>
      <p:pic>
        <p:nvPicPr>
          <p:cNvPr id="21" name="Picture 2" descr="http://free-icon.web-tuhan.net/wp-content/uploads/2014/02/f_007_12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838" y="6221875"/>
            <a:ext cx="596367" cy="596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四角形吹き出し 21"/>
          <p:cNvSpPr/>
          <p:nvPr/>
        </p:nvSpPr>
        <p:spPr>
          <a:xfrm>
            <a:off x="6291908" y="5509524"/>
            <a:ext cx="1034603" cy="580077"/>
          </a:xfrm>
          <a:prstGeom prst="wedgeRectCallout">
            <a:avLst>
              <a:gd name="adj1" fmla="val -77269"/>
              <a:gd name="adj2" fmla="val 84346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chemeClr val="tx1"/>
                </a:solidFill>
              </a:rPr>
              <a:t>マジックナンバ</a:t>
            </a:r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050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86537E-6 L 0.00174 0.14458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72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5" grpId="1" animBg="1"/>
      <p:bldP spid="16" grpId="0"/>
      <p:bldP spid="2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実験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mtClean="0"/>
              <a:t>目的</a:t>
            </a:r>
            <a:endParaRPr kumimoji="1" lang="en-US" altLang="ja-JP" smtClean="0"/>
          </a:p>
          <a:p>
            <a:pPr lvl="1"/>
            <a:r>
              <a:rPr lang="en-US" altLang="ja-JP" smtClean="0"/>
              <a:t>VM</a:t>
            </a:r>
            <a:r>
              <a:rPr lang="ja-JP" altLang="en-US" smtClean="0"/>
              <a:t>リダイレクト攻撃を防止できることの確認</a:t>
            </a:r>
            <a:endParaRPr lang="en-US" altLang="ja-JP"/>
          </a:p>
          <a:p>
            <a:pPr lvl="1"/>
            <a:r>
              <a:rPr lang="en-US" altLang="ja-JP" smtClean="0"/>
              <a:t>UVBond</a:t>
            </a:r>
            <a:r>
              <a:rPr lang="ja-JP" altLang="en-US" smtClean="0"/>
              <a:t>と既存システムでのディスク</a:t>
            </a:r>
            <a:r>
              <a:rPr lang="en-US" altLang="ja-JP" smtClean="0"/>
              <a:t>I/O</a:t>
            </a:r>
            <a:r>
              <a:rPr lang="ja-JP" altLang="en-US" smtClean="0"/>
              <a:t>性能の比較</a:t>
            </a:r>
            <a:endParaRPr lang="en-US" altLang="ja-JP" smtClean="0"/>
          </a:p>
          <a:p>
            <a:pPr lvl="2"/>
            <a:r>
              <a:rPr lang="ja-JP" altLang="en-US"/>
              <a:t>暗号化</a:t>
            </a:r>
            <a:r>
              <a:rPr lang="ja-JP" altLang="en-US" smtClean="0"/>
              <a:t>を行わない通常</a:t>
            </a:r>
            <a:r>
              <a:rPr lang="en-US" altLang="ja-JP" smtClean="0"/>
              <a:t>VM</a:t>
            </a:r>
          </a:p>
          <a:p>
            <a:pPr lvl="2"/>
            <a:r>
              <a:rPr lang="en-US" altLang="ja-JP" smtClean="0"/>
              <a:t>dm-crypt</a:t>
            </a:r>
            <a:r>
              <a:rPr lang="ja-JP" altLang="en-US" smtClean="0"/>
              <a:t>を用いて</a:t>
            </a:r>
            <a:r>
              <a:rPr lang="en-US" altLang="ja-JP" smtClean="0"/>
              <a:t>OS</a:t>
            </a:r>
            <a:r>
              <a:rPr lang="ja-JP" altLang="en-US" smtClean="0"/>
              <a:t>レベルで暗号化を行う</a:t>
            </a:r>
            <a:r>
              <a:rPr lang="en-US" altLang="ja-JP" smtClean="0"/>
              <a:t>VM</a:t>
            </a:r>
            <a:endParaRPr lang="en-US" altLang="ja-JP"/>
          </a:p>
          <a:p>
            <a:r>
              <a:rPr kumimoji="1" lang="ja-JP" altLang="en-US" smtClean="0"/>
              <a:t>実験環境</a:t>
            </a:r>
            <a:endParaRPr kumimoji="1" lang="en-US" altLang="ja-JP" smtClean="0"/>
          </a:p>
          <a:p>
            <a:pPr marL="457200" lvl="1" indent="0">
              <a:buNone/>
            </a:pPr>
            <a:endParaRPr lang="en-US" altLang="ja-JP">
              <a:solidFill>
                <a:prstClr val="black"/>
              </a:solidFill>
            </a:endParaRPr>
          </a:p>
          <a:p>
            <a:pPr lvl="2"/>
            <a:endParaRPr lang="en-US" altLang="ja-JP">
              <a:solidFill>
                <a:prstClr val="black"/>
              </a:solidFill>
            </a:endParaRPr>
          </a:p>
          <a:p>
            <a:pPr lvl="2"/>
            <a:endParaRPr kumimoji="1" lang="en-US" altLang="ja-JP" smtClean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581118"/>
              </p:ext>
            </p:extLst>
          </p:nvPr>
        </p:nvGraphicFramePr>
        <p:xfrm>
          <a:off x="1115616" y="4365104"/>
          <a:ext cx="6096000" cy="22910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mtClean="0">
                          <a:solidFill>
                            <a:schemeClr val="bg1"/>
                          </a:solidFill>
                        </a:rPr>
                        <a:t>CPU</a:t>
                      </a:r>
                      <a:endParaRPr kumimoji="1" lang="ja-JP" altLang="en-US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mtClean="0"/>
                        <a:t>Intel Xeon E3-1290</a:t>
                      </a:r>
                      <a:endParaRPr kumimoji="1" lang="en-US" altLang="ja-JP" smtClean="0"/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mtClean="0"/>
                        <a:t>ドメイン</a:t>
                      </a:r>
                      <a:r>
                        <a:rPr kumimoji="1" lang="en-US" altLang="ja-JP" smtClean="0"/>
                        <a:t>U</a:t>
                      </a:r>
                      <a:r>
                        <a:rPr kumimoji="1" lang="ja-JP" altLang="en-US" smtClean="0"/>
                        <a:t>：</a:t>
                      </a:r>
                      <a:r>
                        <a:rPr kumimoji="1" lang="en-US" altLang="ja-JP" smtClean="0"/>
                        <a:t>2CPU</a:t>
                      </a:r>
                      <a:endParaRPr lang="en-US" altLang="ja-JP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mtClean="0">
                          <a:solidFill>
                            <a:schemeClr val="bg1"/>
                          </a:solidFill>
                        </a:rPr>
                        <a:t>メモリ</a:t>
                      </a:r>
                      <a:endParaRPr kumimoji="1" lang="ja-JP" altLang="en-US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mtClean="0"/>
                        <a:t>8GB</a:t>
                      </a:r>
                    </a:p>
                    <a:p>
                      <a:r>
                        <a:rPr kumimoji="1" lang="ja-JP" altLang="en-US" smtClean="0"/>
                        <a:t>ドメイン</a:t>
                      </a:r>
                      <a:r>
                        <a:rPr kumimoji="1" lang="en-US" altLang="ja-JP" smtClean="0"/>
                        <a:t>U</a:t>
                      </a:r>
                      <a:r>
                        <a:rPr kumimoji="1" lang="ja-JP" altLang="en-US" smtClean="0"/>
                        <a:t>：</a:t>
                      </a:r>
                      <a:r>
                        <a:rPr kumimoji="1" lang="en-US" altLang="ja-JP" smtClean="0"/>
                        <a:t>1GB</a:t>
                      </a:r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mtClean="0">
                          <a:solidFill>
                            <a:schemeClr val="bg1"/>
                          </a:solidFill>
                        </a:rPr>
                        <a:t>ハイパーバイザ</a:t>
                      </a:r>
                      <a:endParaRPr kumimoji="1" lang="ja-JP" altLang="en-US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mtClean="0"/>
                        <a:t>Xen 4.4.0</a:t>
                      </a:r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mtClean="0">
                          <a:solidFill>
                            <a:schemeClr val="bg1"/>
                          </a:solidFill>
                        </a:rPr>
                        <a:t>カーネル</a:t>
                      </a:r>
                      <a:endParaRPr kumimoji="1" lang="en-US" altLang="ja-JP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mtClean="0"/>
                        <a:t>ドメイン</a:t>
                      </a:r>
                      <a:r>
                        <a:rPr kumimoji="1" lang="en-US" altLang="ja-JP" smtClean="0"/>
                        <a:t>0</a:t>
                      </a:r>
                      <a:r>
                        <a:rPr kumimoji="1" lang="ja-JP" altLang="en-US" smtClean="0"/>
                        <a:t>：</a:t>
                      </a:r>
                      <a:r>
                        <a:rPr kumimoji="1" lang="en-US" altLang="ja-JP" smtClean="0"/>
                        <a:t>Linux 3.16</a:t>
                      </a:r>
                    </a:p>
                    <a:p>
                      <a:r>
                        <a:rPr kumimoji="1" lang="ja-JP" altLang="en-US" smtClean="0"/>
                        <a:t>ドメイン</a:t>
                      </a:r>
                      <a:r>
                        <a:rPr kumimoji="1" lang="en-US" altLang="ja-JP" smtClean="0"/>
                        <a:t>U</a:t>
                      </a:r>
                      <a:r>
                        <a:rPr kumimoji="1" lang="ja-JP" altLang="en-US" smtClean="0"/>
                        <a:t>：</a:t>
                      </a:r>
                      <a:r>
                        <a:rPr kumimoji="1" lang="en-US" altLang="ja-JP" smtClean="0"/>
                        <a:t>Linux 3.13</a:t>
                      </a:r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z="1600" smtClean="0"/>
              <a:t>19</a:t>
            </a:fld>
            <a:endParaRPr kumimoji="1" lang="ja-JP" altLang="en-US" sz="1600"/>
          </a:p>
        </p:txBody>
      </p:sp>
    </p:spTree>
    <p:extLst>
      <p:ext uri="{BB962C8B-B14F-4D97-AF65-F5344CB8AC3E}">
        <p14:creationId xmlns:p14="http://schemas.microsoft.com/office/powerpoint/2010/main" val="346132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loud"/>
          <p:cNvSpPr>
            <a:spLocks noChangeAspect="1" noEditPoints="1" noChangeArrowheads="1"/>
          </p:cNvSpPr>
          <p:nvPr/>
        </p:nvSpPr>
        <p:spPr bwMode="auto">
          <a:xfrm>
            <a:off x="3203848" y="4443407"/>
            <a:ext cx="5655191" cy="2043081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smtClean="0"/>
              <a:t>クラウドにおける</a:t>
            </a:r>
            <a:r>
              <a:rPr lang="en-US" altLang="ja-JP" smtClean="0"/>
              <a:t>VM</a:t>
            </a:r>
            <a:r>
              <a:rPr lang="ja-JP" altLang="en-US" smtClean="0"/>
              <a:t>のリモート管理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kumimoji="1" lang="en-US" altLang="ja-JP" smtClean="0"/>
              <a:t>IaaS</a:t>
            </a:r>
            <a:r>
              <a:rPr kumimoji="1" lang="ja-JP" altLang="en-US" smtClean="0"/>
              <a:t>型クラウド</a:t>
            </a:r>
            <a:endParaRPr kumimoji="1" lang="en-US" altLang="ja-JP" smtClean="0"/>
          </a:p>
          <a:p>
            <a:pPr lvl="1"/>
            <a:r>
              <a:rPr lang="ja-JP" altLang="en-US"/>
              <a:t>ユーザ</a:t>
            </a:r>
            <a:r>
              <a:rPr lang="ja-JP" altLang="en-US" smtClean="0"/>
              <a:t>に仮想マシン（</a:t>
            </a:r>
            <a:r>
              <a:rPr lang="en-US" altLang="ja-JP" smtClean="0"/>
              <a:t>VM</a:t>
            </a:r>
            <a:r>
              <a:rPr lang="ja-JP" altLang="en-US" smtClean="0"/>
              <a:t>）を提供</a:t>
            </a:r>
            <a:endParaRPr kumimoji="1" lang="en-US" altLang="ja-JP" smtClean="0"/>
          </a:p>
          <a:p>
            <a:r>
              <a:rPr lang="ja-JP" altLang="en-US"/>
              <a:t>ユーザ</a:t>
            </a:r>
            <a:r>
              <a:rPr lang="ja-JP" altLang="en-US" smtClean="0"/>
              <a:t>は管理</a:t>
            </a:r>
            <a:r>
              <a:rPr lang="en-US" altLang="ja-JP" smtClean="0"/>
              <a:t>VM</a:t>
            </a:r>
            <a:r>
              <a:rPr lang="ja-JP" altLang="en-US" smtClean="0"/>
              <a:t>を通してユーザ</a:t>
            </a:r>
            <a:r>
              <a:rPr lang="en-US" altLang="ja-JP" smtClean="0"/>
              <a:t>VM</a:t>
            </a:r>
            <a:r>
              <a:rPr lang="ja-JP" altLang="en-US" smtClean="0"/>
              <a:t>を管理</a:t>
            </a:r>
            <a:endParaRPr lang="en-US" altLang="ja-JP" smtClean="0"/>
          </a:p>
          <a:p>
            <a:pPr lvl="1"/>
            <a:r>
              <a:rPr kumimoji="1" lang="ja-JP" altLang="en-US" smtClean="0"/>
              <a:t>管理</a:t>
            </a:r>
            <a:r>
              <a:rPr kumimoji="1" lang="en-US" altLang="ja-JP" smtClean="0"/>
              <a:t>VM</a:t>
            </a:r>
            <a:r>
              <a:rPr kumimoji="1" lang="ja-JP" altLang="en-US" smtClean="0"/>
              <a:t>：ユーザ</a:t>
            </a:r>
            <a:r>
              <a:rPr kumimoji="1" lang="en-US" altLang="ja-JP" smtClean="0"/>
              <a:t>VM</a:t>
            </a:r>
            <a:r>
              <a:rPr kumimoji="1" lang="ja-JP" altLang="en-US" smtClean="0"/>
              <a:t>に対して様々な特権を持った</a:t>
            </a:r>
            <a:r>
              <a:rPr kumimoji="1" lang="en-US" altLang="ja-JP" smtClean="0"/>
              <a:t>VM</a:t>
            </a:r>
          </a:p>
          <a:p>
            <a:pPr lvl="1"/>
            <a:r>
              <a:rPr lang="en-US" altLang="ja-JP" smtClean="0"/>
              <a:t>VM</a:t>
            </a:r>
            <a:r>
              <a:rPr lang="ja-JP" altLang="en-US" smtClean="0"/>
              <a:t>の起動、終了、マイグレーションなどの操作</a:t>
            </a:r>
            <a:endParaRPr lang="en-US" altLang="ja-JP" smtClean="0"/>
          </a:p>
          <a:p>
            <a:pPr lvl="1"/>
            <a:r>
              <a:rPr kumimoji="1" lang="en-US" altLang="ja-JP" smtClean="0"/>
              <a:t>VNC</a:t>
            </a:r>
            <a:r>
              <a:rPr kumimoji="1" lang="ja-JP" altLang="en-US" smtClean="0"/>
              <a:t>や</a:t>
            </a:r>
            <a:r>
              <a:rPr kumimoji="1" lang="en-US" altLang="ja-JP" smtClean="0"/>
              <a:t>SSH</a:t>
            </a:r>
            <a:r>
              <a:rPr kumimoji="1" lang="ja-JP" altLang="en-US" smtClean="0"/>
              <a:t>など</a:t>
            </a:r>
            <a:r>
              <a:rPr lang="ja-JP" altLang="en-US"/>
              <a:t>に</a:t>
            </a:r>
            <a:r>
              <a:rPr kumimoji="1" lang="ja-JP" altLang="en-US" smtClean="0"/>
              <a:t>よる帯域外リモート管理</a:t>
            </a:r>
            <a:endParaRPr kumimoji="1" lang="en-US" altLang="ja-JP" smtClean="0"/>
          </a:p>
        </p:txBody>
      </p:sp>
      <p:sp>
        <p:nvSpPr>
          <p:cNvPr id="4" name="正方形/長方形 3"/>
          <p:cNvSpPr/>
          <p:nvPr/>
        </p:nvSpPr>
        <p:spPr>
          <a:xfrm>
            <a:off x="683568" y="4817305"/>
            <a:ext cx="1368152" cy="11521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ysClr val="windowText" lastClr="000000"/>
                </a:solidFill>
              </a:rPr>
              <a:t>ユーザ</a:t>
            </a:r>
            <a:endParaRPr kumimoji="1" lang="ja-JP" altLang="en-US">
              <a:solidFill>
                <a:sysClr val="windowText" lastClr="000000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455379" y="4817305"/>
            <a:ext cx="1152128" cy="11521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ysClr val="windowText" lastClr="000000"/>
                </a:solidFill>
              </a:rPr>
              <a:t>管理</a:t>
            </a:r>
            <a:endParaRPr kumimoji="1" lang="en-US" altLang="ja-JP" smtClean="0">
              <a:solidFill>
                <a:sysClr val="windowText" lastClr="000000"/>
              </a:solidFill>
            </a:endParaRPr>
          </a:p>
          <a:p>
            <a:pPr algn="ctr"/>
            <a:r>
              <a:rPr kumimoji="1" lang="en-US" altLang="ja-JP" smtClean="0">
                <a:solidFill>
                  <a:sysClr val="windowText" lastClr="000000"/>
                </a:solidFill>
              </a:rPr>
              <a:t>VM</a:t>
            </a:r>
            <a:endParaRPr kumimoji="1" lang="ja-JP" altLang="en-US">
              <a:solidFill>
                <a:sysClr val="windowText" lastClr="000000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7487452" y="4817305"/>
            <a:ext cx="1209235" cy="11521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ysClr val="windowText" lastClr="000000"/>
                </a:solidFill>
              </a:rPr>
              <a:t>ユーザ</a:t>
            </a:r>
            <a:endParaRPr kumimoji="1" lang="en-US" altLang="ja-JP" smtClean="0">
              <a:solidFill>
                <a:sysClr val="windowText" lastClr="000000"/>
              </a:solidFill>
            </a:endParaRPr>
          </a:p>
          <a:p>
            <a:pPr algn="ctr"/>
            <a:r>
              <a:rPr kumimoji="1" lang="en-US" altLang="ja-JP" smtClean="0">
                <a:solidFill>
                  <a:sysClr val="windowText" lastClr="000000"/>
                </a:solidFill>
              </a:rPr>
              <a:t>VM</a:t>
            </a:r>
            <a:endParaRPr kumimoji="1" lang="ja-JP" altLang="en-US">
              <a:solidFill>
                <a:sysClr val="windowText" lastClr="00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483767" y="502403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/>
              <a:t>接続</a:t>
            </a:r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724313" y="502403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/>
              <a:t>操作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z="1600" smtClean="0"/>
              <a:t>2</a:t>
            </a:fld>
            <a:endParaRPr kumimoji="1" lang="ja-JP" altLang="en-US" sz="1600"/>
          </a:p>
        </p:txBody>
      </p:sp>
      <p:sp>
        <p:nvSpPr>
          <p:cNvPr id="13" name="正方形/長方形 12"/>
          <p:cNvSpPr/>
          <p:nvPr/>
        </p:nvSpPr>
        <p:spPr>
          <a:xfrm>
            <a:off x="3491880" y="4817305"/>
            <a:ext cx="1152128" cy="11521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ysClr val="windowText" lastClr="000000"/>
                </a:solidFill>
              </a:rPr>
              <a:t>管理</a:t>
            </a:r>
            <a:endParaRPr kumimoji="1" lang="en-US" altLang="ja-JP" smtClean="0">
              <a:solidFill>
                <a:sysClr val="windowText" lastClr="000000"/>
              </a:solidFill>
            </a:endParaRPr>
          </a:p>
          <a:p>
            <a:pPr algn="ctr"/>
            <a:r>
              <a:rPr lang="ja-JP" altLang="en-US">
                <a:solidFill>
                  <a:sysClr val="windowText" lastClr="000000"/>
                </a:solidFill>
              </a:rPr>
              <a:t>サーバ</a:t>
            </a:r>
            <a:endParaRPr kumimoji="1" lang="ja-JP" altLang="en-US">
              <a:solidFill>
                <a:sysClr val="windowText" lastClr="000000"/>
              </a:solidFill>
            </a:endParaRPr>
          </a:p>
        </p:txBody>
      </p:sp>
      <p:cxnSp>
        <p:nvCxnSpPr>
          <p:cNvPr id="18" name="直線矢印コネクタ 17"/>
          <p:cNvCxnSpPr>
            <a:stCxn id="4" idx="3"/>
            <a:endCxn id="13" idx="1"/>
          </p:cNvCxnSpPr>
          <p:nvPr/>
        </p:nvCxnSpPr>
        <p:spPr>
          <a:xfrm>
            <a:off x="2051720" y="5393369"/>
            <a:ext cx="144016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>
            <a:stCxn id="13" idx="3"/>
            <a:endCxn id="6" idx="1"/>
          </p:cNvCxnSpPr>
          <p:nvPr/>
        </p:nvCxnSpPr>
        <p:spPr>
          <a:xfrm>
            <a:off x="4644008" y="5393369"/>
            <a:ext cx="811371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>
            <a:stCxn id="6" idx="3"/>
            <a:endCxn id="7" idx="1"/>
          </p:cNvCxnSpPr>
          <p:nvPr/>
        </p:nvCxnSpPr>
        <p:spPr>
          <a:xfrm>
            <a:off x="6607507" y="5393369"/>
            <a:ext cx="87994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018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VM</a:t>
            </a:r>
            <a:r>
              <a:rPr kumimoji="1" lang="ja-JP" altLang="en-US" smtClean="0"/>
              <a:t>識別子を用いた操作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mtClean="0"/>
              <a:t>VM</a:t>
            </a:r>
            <a:r>
              <a:rPr lang="ja-JP" altLang="en-US" smtClean="0"/>
              <a:t>識別子とカウンタ値を指定してユーザ</a:t>
            </a:r>
            <a:r>
              <a:rPr lang="en-US" altLang="ja-JP" smtClean="0"/>
              <a:t>VM</a:t>
            </a:r>
            <a:r>
              <a:rPr lang="ja-JP" altLang="en-US" smtClean="0"/>
              <a:t>の一時停止と</a:t>
            </a:r>
            <a:r>
              <a:rPr lang="ja-JP" altLang="en-US"/>
              <a:t>再開</a:t>
            </a:r>
            <a:r>
              <a:rPr lang="ja-JP" altLang="en-US" smtClean="0"/>
              <a:t>を実行</a:t>
            </a:r>
            <a:endParaRPr lang="en-US" altLang="ja-JP" dirty="0" smtClean="0"/>
          </a:p>
          <a:p>
            <a:pPr lvl="1"/>
            <a:r>
              <a:rPr lang="ja-JP" altLang="en-US"/>
              <a:t>対応する</a:t>
            </a:r>
            <a:r>
              <a:rPr lang="en-US" altLang="ja-JP" smtClean="0"/>
              <a:t>VM</a:t>
            </a:r>
            <a:r>
              <a:rPr lang="ja-JP" altLang="en-US" smtClean="0"/>
              <a:t>識別子および正常なカウンタ値の場合</a:t>
            </a:r>
            <a:endParaRPr lang="en-US" altLang="ja-JP" dirty="0" smtClean="0"/>
          </a:p>
          <a:p>
            <a:pPr lvl="2"/>
            <a:r>
              <a:rPr kumimoji="1" lang="ja-JP" altLang="en-US" dirty="0"/>
              <a:t>一時</a:t>
            </a:r>
            <a:r>
              <a:rPr kumimoji="1" lang="ja-JP" altLang="en-US" dirty="0" smtClean="0"/>
              <a:t>停止、再開ともに正常動作を確認</a:t>
            </a:r>
            <a:endParaRPr kumimoji="1" lang="en-US" altLang="ja-JP" dirty="0" smtClean="0"/>
          </a:p>
          <a:p>
            <a:pPr lvl="1"/>
            <a:r>
              <a:rPr lang="ja-JP" altLang="en-US">
                <a:solidFill>
                  <a:prstClr val="black"/>
                </a:solidFill>
              </a:rPr>
              <a:t>対応しない</a:t>
            </a:r>
            <a:r>
              <a:rPr lang="en-US" altLang="ja-JP" smtClean="0">
                <a:solidFill>
                  <a:prstClr val="black"/>
                </a:solidFill>
              </a:rPr>
              <a:t>VM</a:t>
            </a:r>
            <a:r>
              <a:rPr lang="ja-JP" altLang="en-US" smtClean="0">
                <a:solidFill>
                  <a:prstClr val="black"/>
                </a:solidFill>
              </a:rPr>
              <a:t>識別子または不正なカウンタ値の場合</a:t>
            </a:r>
            <a:endParaRPr lang="en-US" altLang="ja-JP" dirty="0" smtClean="0">
              <a:solidFill>
                <a:prstClr val="black"/>
              </a:solidFill>
            </a:endParaRPr>
          </a:p>
          <a:p>
            <a:pPr lvl="2"/>
            <a:r>
              <a:rPr lang="en-US" altLang="ja-JP" dirty="0" smtClean="0">
                <a:solidFill>
                  <a:prstClr val="black"/>
                </a:solidFill>
              </a:rPr>
              <a:t>VM</a:t>
            </a:r>
            <a:r>
              <a:rPr lang="ja-JP" altLang="en-US" dirty="0" smtClean="0">
                <a:solidFill>
                  <a:prstClr val="black"/>
                </a:solidFill>
              </a:rPr>
              <a:t>への</a:t>
            </a:r>
            <a:r>
              <a:rPr lang="ja-JP" altLang="en-US" smtClean="0">
                <a:solidFill>
                  <a:prstClr val="black"/>
                </a:solidFill>
              </a:rPr>
              <a:t>操作が</a:t>
            </a:r>
            <a:r>
              <a:rPr lang="ja-JP" altLang="en-US">
                <a:solidFill>
                  <a:prstClr val="black"/>
                </a:solidFill>
              </a:rPr>
              <a:t>実行されないこと</a:t>
            </a:r>
            <a:r>
              <a:rPr lang="ja-JP" altLang="en-US" smtClean="0">
                <a:solidFill>
                  <a:prstClr val="black"/>
                </a:solidFill>
              </a:rPr>
              <a:t>を</a:t>
            </a:r>
            <a:r>
              <a:rPr lang="ja-JP" altLang="en-US">
                <a:solidFill>
                  <a:prstClr val="black"/>
                </a:solidFill>
              </a:rPr>
              <a:t>確認</a:t>
            </a:r>
            <a:endParaRPr lang="en-US" altLang="ja-JP" dirty="0">
              <a:solidFill>
                <a:prstClr val="black"/>
              </a:solidFill>
            </a:endParaRPr>
          </a:p>
          <a:p>
            <a:pPr lvl="2"/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3824826" y="5700369"/>
            <a:ext cx="4164393" cy="1028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15827" y="6359433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ハイパーバイザ</a:t>
            </a:r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824826" y="4694850"/>
            <a:ext cx="2630483" cy="7672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6652025" y="4694850"/>
            <a:ext cx="1368664" cy="7672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821988" y="4693705"/>
            <a:ext cx="974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管理</a:t>
            </a:r>
            <a:r>
              <a:rPr kumimoji="1" lang="en-US" altLang="ja-JP" smtClean="0"/>
              <a:t>VM</a:t>
            </a:r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775340" y="4709144"/>
            <a:ext cx="1186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/>
              <a:t>ユーザ</a:t>
            </a:r>
            <a:r>
              <a:rPr kumimoji="1" lang="en-US" altLang="ja-JP" smtClean="0"/>
              <a:t>VM</a:t>
            </a:r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755576" y="4709144"/>
            <a:ext cx="1584176" cy="150542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09082" y="4709144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/>
              <a:t>ユーザ</a:t>
            </a:r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1109082" y="5055369"/>
            <a:ext cx="931270" cy="37862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mtClean="0">
                <a:solidFill>
                  <a:schemeClr val="bg1"/>
                </a:solidFill>
              </a:rPr>
              <a:t>VM1</a:t>
            </a:r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6672535" y="5953445"/>
            <a:ext cx="850594" cy="3324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mtClean="0">
                <a:solidFill>
                  <a:schemeClr val="tx1"/>
                </a:solidFill>
              </a:rPr>
              <a:t>VM1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20" name="直線矢印コネクタ 19"/>
          <p:cNvCxnSpPr>
            <a:endCxn id="16" idx="1"/>
          </p:cNvCxnSpPr>
          <p:nvPr/>
        </p:nvCxnSpPr>
        <p:spPr>
          <a:xfrm flipV="1">
            <a:off x="4723718" y="6119650"/>
            <a:ext cx="1948817" cy="11553"/>
          </a:xfrm>
          <a:prstGeom prst="straightConnector1">
            <a:avLst/>
          </a:prstGeom>
          <a:ln w="31750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正方形/長方形 27"/>
          <p:cNvSpPr/>
          <p:nvPr/>
        </p:nvSpPr>
        <p:spPr>
          <a:xfrm>
            <a:off x="3934317" y="5953445"/>
            <a:ext cx="805975" cy="35551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>
                <a:solidFill>
                  <a:schemeClr val="bg1"/>
                </a:solidFill>
              </a:rPr>
              <a:t>VM1</a:t>
            </a:r>
            <a:endParaRPr kumimoji="1" lang="ja-JP" altLang="en-US">
              <a:solidFill>
                <a:schemeClr val="bg1"/>
              </a:solidFill>
            </a:endParaRPr>
          </a:p>
        </p:txBody>
      </p:sp>
      <p:cxnSp>
        <p:nvCxnSpPr>
          <p:cNvPr id="32" name="カギ線コネクタ 31"/>
          <p:cNvCxnSpPr>
            <a:stCxn id="14" idx="3"/>
            <a:endCxn id="28" idx="0"/>
          </p:cNvCxnSpPr>
          <p:nvPr/>
        </p:nvCxnSpPr>
        <p:spPr>
          <a:xfrm>
            <a:off x="2040352" y="5244681"/>
            <a:ext cx="2296953" cy="708764"/>
          </a:xfrm>
          <a:prstGeom prst="bentConnector2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上矢印 32"/>
          <p:cNvSpPr/>
          <p:nvPr/>
        </p:nvSpPr>
        <p:spPr>
          <a:xfrm>
            <a:off x="6950364" y="5167167"/>
            <a:ext cx="294933" cy="78627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5" name="Picture 2" descr="http://free-icon.web-tuhan.net/wp-content/uploads/2014/02/f_007_12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480" y="5515484"/>
            <a:ext cx="596367" cy="596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http://free-icon.web-tuhan.net/wp-content/uploads/2014/02/f_007_12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4021" y="6111852"/>
            <a:ext cx="596367" cy="596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テキスト ボックス 14"/>
          <p:cNvSpPr txBox="1"/>
          <p:nvPr/>
        </p:nvSpPr>
        <p:spPr>
          <a:xfrm>
            <a:off x="2423480" y="4797835"/>
            <a:ext cx="1401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操作コマンド</a:t>
            </a:r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3894677" y="5046338"/>
            <a:ext cx="902258" cy="33241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VM2</a:t>
            </a:r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6672534" y="5922540"/>
            <a:ext cx="850594" cy="3786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mtClean="0">
                <a:solidFill>
                  <a:schemeClr val="tx1"/>
                </a:solidFill>
              </a:rPr>
              <a:t>???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禁止 16"/>
          <p:cNvSpPr/>
          <p:nvPr/>
        </p:nvSpPr>
        <p:spPr>
          <a:xfrm>
            <a:off x="6882856" y="5378748"/>
            <a:ext cx="429948" cy="491590"/>
          </a:xfrm>
          <a:prstGeom prst="noSmoking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3914673" y="5953445"/>
            <a:ext cx="882262" cy="33241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VM2</a:t>
            </a:r>
            <a:endParaRPr kumimoji="1" lang="ja-JP" altLang="en-US" dirty="0"/>
          </a:p>
        </p:txBody>
      </p:sp>
      <p:cxnSp>
        <p:nvCxnSpPr>
          <p:cNvPr id="22" name="直線矢印コネクタ 21"/>
          <p:cNvCxnSpPr/>
          <p:nvPr/>
        </p:nvCxnSpPr>
        <p:spPr>
          <a:xfrm flipV="1">
            <a:off x="4796935" y="6085498"/>
            <a:ext cx="1875599" cy="779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スライド番号プレースホルダー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z="1600" smtClean="0"/>
              <a:t>20</a:t>
            </a:fld>
            <a:endParaRPr kumimoji="1" lang="ja-JP" altLang="en-US" sz="1600"/>
          </a:p>
        </p:txBody>
      </p:sp>
      <p:sp>
        <p:nvSpPr>
          <p:cNvPr id="43" name="正方形/長方形 42"/>
          <p:cNvSpPr/>
          <p:nvPr/>
        </p:nvSpPr>
        <p:spPr>
          <a:xfrm>
            <a:off x="5494021" y="5046338"/>
            <a:ext cx="902258" cy="3324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VM2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45" name="直線矢印コネクタ 44"/>
          <p:cNvCxnSpPr>
            <a:stCxn id="43" idx="1"/>
          </p:cNvCxnSpPr>
          <p:nvPr/>
        </p:nvCxnSpPr>
        <p:spPr>
          <a:xfrm flipH="1">
            <a:off x="4796935" y="5212543"/>
            <a:ext cx="69708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>
            <a:off x="5072823" y="4709144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暗号化</a:t>
            </a:r>
            <a:endParaRPr kumimoji="1" lang="ja-JP" altLang="en-US"/>
          </a:p>
        </p:txBody>
      </p:sp>
      <p:cxnSp>
        <p:nvCxnSpPr>
          <p:cNvPr id="50" name="直線矢印コネクタ 49"/>
          <p:cNvCxnSpPr>
            <a:stCxn id="10" idx="2"/>
            <a:endCxn id="30" idx="0"/>
          </p:cNvCxnSpPr>
          <p:nvPr/>
        </p:nvCxnSpPr>
        <p:spPr>
          <a:xfrm>
            <a:off x="4345806" y="5378748"/>
            <a:ext cx="9998" cy="57469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/>
          <p:cNvSpPr txBox="1"/>
          <p:nvPr/>
        </p:nvSpPr>
        <p:spPr>
          <a:xfrm>
            <a:off x="5494021" y="569881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復号</a:t>
            </a:r>
            <a:endParaRPr kumimoji="1" lang="ja-JP" altLang="en-US"/>
          </a:p>
        </p:txBody>
      </p:sp>
      <p:pic>
        <p:nvPicPr>
          <p:cNvPr id="35" name="Picture 2" descr="http://free-icon.web-tuhan.net/wp-content/uploads/2014/02/f_007_128.pn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796935" y="4709144"/>
            <a:ext cx="433409" cy="433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1077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3" animBg="1"/>
      <p:bldP spid="14" grpId="4" animBg="1"/>
      <p:bldP spid="16" grpId="1" animBg="1"/>
      <p:bldP spid="16" grpId="2" animBg="1"/>
      <p:bldP spid="28" grpId="1" animBg="1"/>
      <p:bldP spid="28" grpId="2" animBg="1"/>
      <p:bldP spid="33" grpId="0" animBg="1"/>
      <p:bldP spid="33" grpId="1" animBg="1"/>
      <p:bldP spid="33" grpId="2" animBg="1"/>
      <p:bldP spid="15" grpId="0"/>
      <p:bldP spid="10" grpId="0" animBg="1"/>
      <p:bldP spid="12" grpId="0" animBg="1"/>
      <p:bldP spid="17" grpId="0" animBg="1"/>
      <p:bldP spid="30" grpId="0" animBg="1"/>
      <p:bldP spid="43" grpId="0" animBg="1"/>
      <p:bldP spid="46" grpId="0"/>
      <p:bldP spid="51" grpId="0"/>
      <p:bldP spid="51" grpId="1"/>
      <p:bldP spid="51" grpId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VM</a:t>
            </a:r>
            <a:r>
              <a:rPr kumimoji="1" lang="ja-JP" altLang="en-US" smtClean="0"/>
              <a:t>の</a:t>
            </a:r>
            <a:r>
              <a:rPr lang="ja-JP" altLang="en-US" smtClean="0"/>
              <a:t>ディスク</a:t>
            </a:r>
            <a:r>
              <a:rPr lang="en-US" altLang="ja-JP" smtClean="0"/>
              <a:t>I/O</a:t>
            </a:r>
            <a:r>
              <a:rPr lang="ja-JP" altLang="en-US" smtClean="0"/>
              <a:t>性能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mtClean="0"/>
              <a:t>Bonnie++</a:t>
            </a:r>
            <a:r>
              <a:rPr kumimoji="1" lang="ja-JP" altLang="en-US" smtClean="0"/>
              <a:t>を用いてディスク</a:t>
            </a:r>
            <a:r>
              <a:rPr kumimoji="1" lang="en-US" altLang="ja-JP" smtClean="0"/>
              <a:t>I/O</a:t>
            </a:r>
            <a:r>
              <a:rPr kumimoji="1" lang="ja-JP" altLang="en-US" smtClean="0"/>
              <a:t>性能を測定</a:t>
            </a:r>
            <a:endParaRPr kumimoji="1" lang="en-US" altLang="ja-JP" smtClean="0"/>
          </a:p>
          <a:p>
            <a:pPr lvl="1"/>
            <a:r>
              <a:rPr lang="en-US" altLang="ja-JP" smtClean="0"/>
              <a:t>UVBond</a:t>
            </a:r>
            <a:r>
              <a:rPr lang="ja-JP" altLang="en-US" smtClean="0"/>
              <a:t>と</a:t>
            </a:r>
            <a:r>
              <a:rPr lang="en-US" altLang="ja-JP" smtClean="0"/>
              <a:t>dm-crypt</a:t>
            </a:r>
            <a:r>
              <a:rPr lang="ja-JP" altLang="en-US" smtClean="0"/>
              <a:t>では</a:t>
            </a:r>
            <a:r>
              <a:rPr lang="en-US" altLang="ja-JP" smtClean="0"/>
              <a:t>AES-NI</a:t>
            </a:r>
            <a:r>
              <a:rPr lang="ja-JP" altLang="en-US" smtClean="0"/>
              <a:t>を無効化</a:t>
            </a:r>
            <a:endParaRPr lang="en-US" altLang="ja-JP" smtClean="0"/>
          </a:p>
          <a:p>
            <a:pPr lvl="1"/>
            <a:r>
              <a:rPr kumimoji="1" lang="ja-JP" altLang="en-US" smtClean="0"/>
              <a:t>読み込み性能：通常</a:t>
            </a:r>
            <a:r>
              <a:rPr kumimoji="1" lang="en-US" altLang="ja-JP" smtClean="0"/>
              <a:t>VM</a:t>
            </a:r>
            <a:r>
              <a:rPr kumimoji="1" lang="ja-JP" altLang="en-US" smtClean="0"/>
              <a:t>と比較して</a:t>
            </a:r>
            <a:r>
              <a:rPr kumimoji="1" lang="en-US" altLang="ja-JP" smtClean="0"/>
              <a:t>24%</a:t>
            </a:r>
            <a:r>
              <a:rPr kumimoji="1" lang="ja-JP" altLang="en-US" smtClean="0"/>
              <a:t>低下</a:t>
            </a:r>
            <a:endParaRPr kumimoji="1" lang="en-US" altLang="ja-JP" smtClean="0"/>
          </a:p>
          <a:p>
            <a:pPr lvl="2"/>
            <a:r>
              <a:rPr lang="ja-JP" altLang="en-US"/>
              <a:t>復号処理</a:t>
            </a:r>
            <a:r>
              <a:rPr lang="ja-JP" altLang="en-US" smtClean="0"/>
              <a:t>とハイパーバイザに追加した処理のオーバヘッド</a:t>
            </a:r>
            <a:endParaRPr kumimoji="1" lang="en-US" altLang="ja-JP" smtClean="0"/>
          </a:p>
          <a:p>
            <a:pPr lvl="1"/>
            <a:r>
              <a:rPr lang="ja-JP" altLang="en-US" smtClean="0">
                <a:solidFill>
                  <a:prstClr val="black"/>
                </a:solidFill>
              </a:rPr>
              <a:t>書き込み性能</a:t>
            </a:r>
            <a:r>
              <a:rPr lang="ja-JP" altLang="en-US">
                <a:solidFill>
                  <a:prstClr val="black"/>
                </a:solidFill>
              </a:rPr>
              <a:t>：</a:t>
            </a:r>
            <a:r>
              <a:rPr lang="ja-JP" altLang="en-US" smtClean="0">
                <a:solidFill>
                  <a:prstClr val="black"/>
                </a:solidFill>
              </a:rPr>
              <a:t>通常</a:t>
            </a:r>
            <a:r>
              <a:rPr lang="en-US" altLang="ja-JP" smtClean="0">
                <a:solidFill>
                  <a:prstClr val="black"/>
                </a:solidFill>
              </a:rPr>
              <a:t>VM</a:t>
            </a:r>
            <a:r>
              <a:rPr lang="ja-JP" altLang="en-US" smtClean="0">
                <a:solidFill>
                  <a:prstClr val="black"/>
                </a:solidFill>
              </a:rPr>
              <a:t>と比較して</a:t>
            </a:r>
            <a:r>
              <a:rPr lang="en-US" altLang="ja-JP" smtClean="0">
                <a:solidFill>
                  <a:prstClr val="black"/>
                </a:solidFill>
              </a:rPr>
              <a:t>16%</a:t>
            </a:r>
            <a:r>
              <a:rPr lang="ja-JP" altLang="en-US" smtClean="0">
                <a:solidFill>
                  <a:prstClr val="black"/>
                </a:solidFill>
              </a:rPr>
              <a:t>低下</a:t>
            </a: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63688" y="4149080"/>
            <a:ext cx="2335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ディスク読み込み性能</a:t>
            </a:r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724128" y="4149080"/>
            <a:ext cx="2300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ディスク書き込み性能</a:t>
            </a:r>
            <a:endParaRPr kumimoji="1" lang="ja-JP" altLang="en-US"/>
          </a:p>
        </p:txBody>
      </p:sp>
      <p:graphicFrame>
        <p:nvGraphicFramePr>
          <p:cNvPr id="10" name="グラフ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9122169"/>
              </p:ext>
            </p:extLst>
          </p:nvPr>
        </p:nvGraphicFramePr>
        <p:xfrm>
          <a:off x="899592" y="4405754"/>
          <a:ext cx="3600000" cy="23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グラフ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2183836"/>
              </p:ext>
            </p:extLst>
          </p:nvPr>
        </p:nvGraphicFramePr>
        <p:xfrm>
          <a:off x="4788024" y="4405754"/>
          <a:ext cx="3600000" cy="23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z="1600" smtClean="0"/>
              <a:t>21</a:t>
            </a:fld>
            <a:endParaRPr kumimoji="1" lang="ja-JP" altLang="en-US" sz="1600"/>
          </a:p>
        </p:txBody>
      </p:sp>
      <p:cxnSp>
        <p:nvCxnSpPr>
          <p:cNvPr id="6" name="直線コネクタ 5"/>
          <p:cNvCxnSpPr/>
          <p:nvPr/>
        </p:nvCxnSpPr>
        <p:spPr>
          <a:xfrm>
            <a:off x="2029686" y="4847126"/>
            <a:ext cx="2069898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2759101" y="4836109"/>
            <a:ext cx="611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/>
              <a:t>-</a:t>
            </a:r>
            <a:r>
              <a:rPr kumimoji="1" lang="en-US" altLang="ja-JP" sz="1600" smtClean="0"/>
              <a:t>19%</a:t>
            </a:r>
            <a:endParaRPr kumimoji="1" lang="ja-JP" altLang="en-US" sz="160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652755" y="4903707"/>
            <a:ext cx="603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smtClean="0"/>
              <a:t>-24%</a:t>
            </a:r>
            <a:endParaRPr kumimoji="1" lang="ja-JP" altLang="en-US" sz="1600"/>
          </a:p>
        </p:txBody>
      </p:sp>
      <p:cxnSp>
        <p:nvCxnSpPr>
          <p:cNvPr id="26" name="直線コネクタ 25"/>
          <p:cNvCxnSpPr/>
          <p:nvPr/>
        </p:nvCxnSpPr>
        <p:spPr>
          <a:xfrm>
            <a:off x="5910792" y="4902211"/>
            <a:ext cx="2069898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6692306" y="4544756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/>
              <a:t>-</a:t>
            </a:r>
            <a:r>
              <a:rPr lang="en-US" altLang="ja-JP" sz="1600"/>
              <a:t>5</a:t>
            </a:r>
            <a:r>
              <a:rPr kumimoji="1" lang="en-US" altLang="ja-JP" sz="1600" smtClean="0"/>
              <a:t>%</a:t>
            </a:r>
            <a:endParaRPr kumimoji="1" lang="ja-JP" altLang="en-US" sz="160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523696" y="4836109"/>
            <a:ext cx="611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/>
              <a:t>-</a:t>
            </a:r>
            <a:r>
              <a:rPr lang="en-US" altLang="ja-JP" sz="1600" smtClean="0"/>
              <a:t>16</a:t>
            </a:r>
            <a:r>
              <a:rPr kumimoji="1" lang="en-US" altLang="ja-JP" sz="1600" smtClean="0"/>
              <a:t>%</a:t>
            </a:r>
            <a:endParaRPr kumimoji="1" lang="ja-JP" altLang="en-US" sz="1600"/>
          </a:p>
        </p:txBody>
      </p:sp>
    </p:spTree>
    <p:extLst>
      <p:ext uri="{BB962C8B-B14F-4D97-AF65-F5344CB8AC3E}">
        <p14:creationId xmlns:p14="http://schemas.microsoft.com/office/powerpoint/2010/main" val="121565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関連研究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altLang="ja-JP" smtClean="0"/>
              <a:t>Self-Service Cloud [Butt et al. '12]</a:t>
            </a:r>
          </a:p>
          <a:p>
            <a:pPr lvl="1"/>
            <a:r>
              <a:rPr lang="ja-JP" altLang="en-US" smtClean="0"/>
              <a:t>ユーザに専用の管理</a:t>
            </a:r>
            <a:r>
              <a:rPr lang="en-US" altLang="ja-JP" smtClean="0"/>
              <a:t>VM</a:t>
            </a:r>
            <a:r>
              <a:rPr lang="ja-JP" altLang="en-US" smtClean="0"/>
              <a:t>を提供</a:t>
            </a:r>
            <a:endParaRPr lang="en-US" altLang="ja-JP" smtClean="0"/>
          </a:p>
          <a:p>
            <a:pPr lvl="1"/>
            <a:r>
              <a:rPr lang="ja-JP" altLang="en-US"/>
              <a:t>ハイパーバイザ</a:t>
            </a:r>
            <a:r>
              <a:rPr lang="ja-JP" altLang="en-US" smtClean="0"/>
              <a:t>に加えて</a:t>
            </a:r>
            <a:r>
              <a:rPr lang="en-US" altLang="ja-JP" smtClean="0"/>
              <a:t>DomB</a:t>
            </a:r>
            <a:r>
              <a:rPr lang="ja-JP" altLang="en-US" smtClean="0"/>
              <a:t>も信頼する必要</a:t>
            </a:r>
            <a:endParaRPr lang="en-US" altLang="ja-JP" smtClean="0"/>
          </a:p>
          <a:p>
            <a:pPr lvl="0"/>
            <a:r>
              <a:rPr lang="fr-FR" altLang="ja-JP" smtClean="0"/>
              <a:t>BitVisor [Shinagawa et al. '09]</a:t>
            </a:r>
          </a:p>
          <a:p>
            <a:pPr lvl="1"/>
            <a:r>
              <a:rPr lang="ja-JP" altLang="en-US" smtClean="0"/>
              <a:t>ハイパーバイザ内でディスクを暗号化</a:t>
            </a:r>
            <a:endParaRPr lang="en-US" altLang="ja-JP" smtClean="0"/>
          </a:p>
          <a:p>
            <a:pPr lvl="1"/>
            <a:r>
              <a:rPr lang="ja-JP" altLang="en-US" smtClean="0"/>
              <a:t>完全仮想化ディスク</a:t>
            </a:r>
            <a:r>
              <a:rPr lang="en-US" altLang="ja-JP" smtClean="0"/>
              <a:t>I/O</a:t>
            </a:r>
            <a:r>
              <a:rPr lang="ja-JP" altLang="en-US" smtClean="0"/>
              <a:t>にのみ対応</a:t>
            </a:r>
            <a:endParaRPr lang="fr-FR" altLang="ja-JP" smtClean="0"/>
          </a:p>
          <a:p>
            <a:r>
              <a:rPr lang="en-US" altLang="ja-JP" smtClean="0"/>
              <a:t>CloudVisor</a:t>
            </a:r>
            <a:r>
              <a:rPr lang="ja-JP" altLang="en-US" smtClean="0"/>
              <a:t> </a:t>
            </a:r>
            <a:r>
              <a:rPr lang="en-US" altLang="ja-JP" smtClean="0"/>
              <a:t>[Zhang et al.</a:t>
            </a:r>
            <a:r>
              <a:rPr lang="fr-FR" altLang="ja-JP" smtClean="0"/>
              <a:t> '</a:t>
            </a:r>
            <a:r>
              <a:rPr lang="en-US" altLang="ja-JP" smtClean="0"/>
              <a:t>11]</a:t>
            </a:r>
          </a:p>
          <a:p>
            <a:pPr lvl="1"/>
            <a:r>
              <a:rPr lang="ja-JP" altLang="en-US" smtClean="0"/>
              <a:t>ハイパーバイザの下でディスクの暗号化と整合性検査</a:t>
            </a:r>
            <a:endParaRPr lang="en-US" altLang="ja-JP" smtClean="0"/>
          </a:p>
          <a:p>
            <a:pPr lvl="1"/>
            <a:r>
              <a:rPr lang="en-US" altLang="ja-JP" smtClean="0"/>
              <a:t>VM</a:t>
            </a:r>
            <a:r>
              <a:rPr lang="ja-JP" altLang="en-US" smtClean="0"/>
              <a:t>のリモート管理とは結びつけられていない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lang="ja-JP" altLang="en-US" smtClean="0"/>
              <a:pPr/>
              <a:t>22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1693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まとめ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ja-JP" altLang="en-US" smtClean="0">
                <a:solidFill>
                  <a:prstClr val="black"/>
                </a:solidFill>
              </a:rPr>
              <a:t>ユーザと</a:t>
            </a:r>
            <a:r>
              <a:rPr lang="en-US" altLang="ja-JP" smtClean="0">
                <a:solidFill>
                  <a:prstClr val="black"/>
                </a:solidFill>
              </a:rPr>
              <a:t>VM</a:t>
            </a:r>
            <a:r>
              <a:rPr lang="ja-JP" altLang="en-US" smtClean="0">
                <a:solidFill>
                  <a:prstClr val="black"/>
                </a:solidFill>
              </a:rPr>
              <a:t>を強く結びつけること</a:t>
            </a:r>
            <a:r>
              <a:rPr lang="ja-JP" altLang="en-US">
                <a:solidFill>
                  <a:prstClr val="black"/>
                </a:solidFill>
              </a:rPr>
              <a:t>で</a:t>
            </a:r>
            <a:r>
              <a:rPr lang="en-US" altLang="ja-JP" smtClean="0">
                <a:solidFill>
                  <a:prstClr val="black"/>
                </a:solidFill>
              </a:rPr>
              <a:t>VM</a:t>
            </a:r>
            <a:r>
              <a:rPr lang="ja-JP" altLang="en-US" smtClean="0">
                <a:solidFill>
                  <a:prstClr val="black"/>
                </a:solidFill>
              </a:rPr>
              <a:t>リダイレクト</a:t>
            </a:r>
            <a:r>
              <a:rPr lang="ja-JP" altLang="en-US">
                <a:solidFill>
                  <a:prstClr val="black"/>
                </a:solidFill>
              </a:rPr>
              <a:t>攻撃を</a:t>
            </a:r>
            <a:r>
              <a:rPr lang="ja-JP" altLang="en-US" smtClean="0">
                <a:solidFill>
                  <a:prstClr val="black"/>
                </a:solidFill>
              </a:rPr>
              <a:t>防ぐ</a:t>
            </a:r>
            <a:r>
              <a:rPr lang="en-US" altLang="ja-JP" smtClean="0">
                <a:solidFill>
                  <a:prstClr val="black"/>
                </a:solidFill>
              </a:rPr>
              <a:t>UVBond</a:t>
            </a:r>
            <a:r>
              <a:rPr lang="ja-JP" altLang="en-US" smtClean="0">
                <a:solidFill>
                  <a:prstClr val="black"/>
                </a:solidFill>
              </a:rPr>
              <a:t>を提案</a:t>
            </a:r>
            <a:endParaRPr kumimoji="1" lang="en-US" altLang="ja-JP" smtClean="0"/>
          </a:p>
          <a:p>
            <a:pPr lvl="1"/>
            <a:r>
              <a:rPr lang="ja-JP" altLang="en-US" smtClean="0"/>
              <a:t>ハイパーバイザ</a:t>
            </a:r>
            <a:r>
              <a:rPr lang="ja-JP" altLang="en-US"/>
              <a:t>レベルで</a:t>
            </a:r>
            <a:r>
              <a:rPr lang="ja-JP" altLang="en-US" smtClean="0"/>
              <a:t>のディスクの暗号化・復号化</a:t>
            </a:r>
            <a:endParaRPr lang="en-US" altLang="ja-JP"/>
          </a:p>
          <a:p>
            <a:pPr lvl="1"/>
            <a:r>
              <a:rPr lang="ja-JP" altLang="en-US" smtClean="0"/>
              <a:t>ユーザが</a:t>
            </a:r>
            <a:r>
              <a:rPr lang="en-US" altLang="ja-JP" smtClean="0"/>
              <a:t>VM</a:t>
            </a:r>
            <a:r>
              <a:rPr lang="ja-JP" altLang="en-US" smtClean="0"/>
              <a:t>の正常起動を確認可能</a:t>
            </a:r>
            <a:endParaRPr lang="en-US" altLang="ja-JP" smtClean="0"/>
          </a:p>
          <a:p>
            <a:pPr lvl="1"/>
            <a:r>
              <a:rPr lang="ja-JP" altLang="en-US" smtClean="0"/>
              <a:t>セキュアな</a:t>
            </a:r>
            <a:r>
              <a:rPr lang="en-US" altLang="ja-JP" smtClean="0"/>
              <a:t>VM</a:t>
            </a:r>
            <a:r>
              <a:rPr lang="ja-JP" altLang="en-US" smtClean="0"/>
              <a:t>識別子を用いた安全な</a:t>
            </a:r>
            <a:r>
              <a:rPr lang="en-US" altLang="ja-JP" smtClean="0"/>
              <a:t>VM</a:t>
            </a:r>
            <a:r>
              <a:rPr lang="ja-JP" altLang="en-US" smtClean="0"/>
              <a:t>管理</a:t>
            </a:r>
            <a:endParaRPr lang="en-US" altLang="ja-JP" smtClean="0"/>
          </a:p>
          <a:p>
            <a:pPr lvl="2"/>
            <a:r>
              <a:rPr lang="ja-JP" altLang="en-US" smtClean="0"/>
              <a:t>アクセス先の</a:t>
            </a:r>
            <a:r>
              <a:rPr lang="en-US" altLang="ja-JP" smtClean="0"/>
              <a:t>VM</a:t>
            </a:r>
            <a:r>
              <a:rPr lang="ja-JP" altLang="en-US" smtClean="0"/>
              <a:t>が変更された場合に検出可能</a:t>
            </a:r>
            <a:endParaRPr lang="en-US" altLang="ja-JP" smtClean="0"/>
          </a:p>
          <a:p>
            <a:pPr lvl="1"/>
            <a:r>
              <a:rPr lang="ja-JP" altLang="en-US" smtClean="0">
                <a:solidFill>
                  <a:prstClr val="black"/>
                </a:solidFill>
              </a:rPr>
              <a:t>ディスク</a:t>
            </a:r>
            <a:r>
              <a:rPr lang="en-US" altLang="ja-JP" smtClean="0">
                <a:solidFill>
                  <a:prstClr val="black"/>
                </a:solidFill>
              </a:rPr>
              <a:t>I/O</a:t>
            </a:r>
            <a:r>
              <a:rPr lang="ja-JP" altLang="en-US" smtClean="0">
                <a:solidFill>
                  <a:prstClr val="black"/>
                </a:solidFill>
              </a:rPr>
              <a:t>は</a:t>
            </a:r>
            <a:r>
              <a:rPr lang="en-US" altLang="ja-JP" smtClean="0">
                <a:solidFill>
                  <a:prstClr val="black"/>
                </a:solidFill>
              </a:rPr>
              <a:t>OS</a:t>
            </a:r>
            <a:r>
              <a:rPr lang="ja-JP" altLang="en-US" smtClean="0">
                <a:solidFill>
                  <a:prstClr val="black"/>
                </a:solidFill>
              </a:rPr>
              <a:t>レベルの暗号化より少しオーバヘッドが大きいことがわかった</a:t>
            </a:r>
            <a:endParaRPr lang="en-US" altLang="ja-JP">
              <a:solidFill>
                <a:prstClr val="black"/>
              </a:solidFill>
            </a:endParaRPr>
          </a:p>
          <a:p>
            <a:pPr lvl="2"/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z="1600" smtClean="0"/>
              <a:t>23</a:t>
            </a:fld>
            <a:endParaRPr kumimoji="1" lang="ja-JP" altLang="en-US" sz="1600"/>
          </a:p>
        </p:txBody>
      </p:sp>
    </p:spTree>
    <p:extLst>
      <p:ext uri="{BB962C8B-B14F-4D97-AF65-F5344CB8AC3E}">
        <p14:creationId xmlns:p14="http://schemas.microsoft.com/office/powerpoint/2010/main" val="96103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今後の課題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mtClean="0"/>
              <a:t>複数</a:t>
            </a:r>
            <a:r>
              <a:rPr kumimoji="1" lang="en-US" altLang="ja-JP" smtClean="0"/>
              <a:t>VM</a:t>
            </a:r>
            <a:r>
              <a:rPr kumimoji="1" lang="ja-JP" altLang="en-US" smtClean="0"/>
              <a:t>への対応</a:t>
            </a:r>
            <a:endParaRPr kumimoji="1" lang="en-US" altLang="ja-JP" smtClean="0"/>
          </a:p>
          <a:p>
            <a:pPr lvl="1"/>
            <a:r>
              <a:rPr lang="ja-JP" altLang="en-US"/>
              <a:t>現在</a:t>
            </a:r>
            <a:r>
              <a:rPr lang="ja-JP" altLang="en-US" smtClean="0"/>
              <a:t>は単一</a:t>
            </a:r>
            <a:r>
              <a:rPr lang="en-US" altLang="ja-JP" smtClean="0"/>
              <a:t>VM</a:t>
            </a:r>
            <a:r>
              <a:rPr lang="ja-JP" altLang="en-US" smtClean="0"/>
              <a:t>にのみ対応</a:t>
            </a:r>
            <a:endParaRPr lang="en-US" altLang="ja-JP" smtClean="0"/>
          </a:p>
          <a:p>
            <a:pPr lvl="0"/>
            <a:r>
              <a:rPr lang="ja-JP" altLang="en-US" smtClean="0">
                <a:solidFill>
                  <a:prstClr val="black"/>
                </a:solidFill>
              </a:rPr>
              <a:t>ディスク</a:t>
            </a:r>
            <a:r>
              <a:rPr lang="en-US" altLang="ja-JP" smtClean="0">
                <a:solidFill>
                  <a:prstClr val="black"/>
                </a:solidFill>
              </a:rPr>
              <a:t>I/O</a:t>
            </a:r>
            <a:r>
              <a:rPr lang="ja-JP" altLang="en-US" smtClean="0">
                <a:solidFill>
                  <a:prstClr val="black"/>
                </a:solidFill>
              </a:rPr>
              <a:t>性能の改善</a:t>
            </a:r>
            <a:endParaRPr lang="en-US" altLang="ja-JP" smtClean="0">
              <a:solidFill>
                <a:prstClr val="black"/>
              </a:solidFill>
            </a:endParaRPr>
          </a:p>
          <a:p>
            <a:pPr lvl="1"/>
            <a:r>
              <a:rPr lang="en-US" altLang="ja-JP" smtClean="0">
                <a:solidFill>
                  <a:prstClr val="black"/>
                </a:solidFill>
              </a:rPr>
              <a:t>AES-NI</a:t>
            </a:r>
            <a:r>
              <a:rPr lang="ja-JP" altLang="en-US" smtClean="0">
                <a:solidFill>
                  <a:prstClr val="black"/>
                </a:solidFill>
              </a:rPr>
              <a:t>への対応など</a:t>
            </a:r>
            <a:endParaRPr lang="en-US" altLang="ja-JP" smtClean="0">
              <a:solidFill>
                <a:prstClr val="black"/>
              </a:solidFill>
            </a:endParaRPr>
          </a:p>
          <a:p>
            <a:pPr lvl="0"/>
            <a:r>
              <a:rPr lang="ja-JP" altLang="en-US">
                <a:solidFill>
                  <a:prstClr val="black"/>
                </a:solidFill>
              </a:rPr>
              <a:t>実用的</a:t>
            </a:r>
            <a:r>
              <a:rPr lang="ja-JP" altLang="en-US" smtClean="0">
                <a:solidFill>
                  <a:prstClr val="black"/>
                </a:solidFill>
              </a:rPr>
              <a:t>な暗号</a:t>
            </a:r>
            <a:r>
              <a:rPr lang="ja-JP" altLang="en-US">
                <a:solidFill>
                  <a:prstClr val="black"/>
                </a:solidFill>
              </a:rPr>
              <a:t>アルゴリズムへ</a:t>
            </a:r>
            <a:r>
              <a:rPr lang="ja-JP" altLang="en-US" smtClean="0">
                <a:solidFill>
                  <a:prstClr val="black"/>
                </a:solidFill>
              </a:rPr>
              <a:t>の対応</a:t>
            </a:r>
            <a:endParaRPr lang="en-US" altLang="ja-JP" smtClean="0">
              <a:solidFill>
                <a:prstClr val="black"/>
              </a:solidFill>
            </a:endParaRPr>
          </a:p>
          <a:p>
            <a:pPr lvl="1"/>
            <a:r>
              <a:rPr lang="en-US" altLang="ja-JP" smtClean="0">
                <a:solidFill>
                  <a:prstClr val="black"/>
                </a:solidFill>
              </a:rPr>
              <a:t>AES-XTS</a:t>
            </a:r>
            <a:r>
              <a:rPr lang="ja-JP" altLang="en-US" smtClean="0">
                <a:solidFill>
                  <a:prstClr val="black"/>
                </a:solidFill>
              </a:rPr>
              <a:t>など</a:t>
            </a:r>
            <a:endParaRPr lang="en-US" altLang="ja-JP" smtClean="0">
              <a:solidFill>
                <a:prstClr val="black"/>
              </a:solidFill>
            </a:endParaRPr>
          </a:p>
          <a:p>
            <a:pPr lvl="0"/>
            <a:r>
              <a:rPr lang="en-US" altLang="ja-JP" smtClean="0">
                <a:solidFill>
                  <a:prstClr val="black"/>
                </a:solidFill>
              </a:rPr>
              <a:t>VM</a:t>
            </a:r>
            <a:r>
              <a:rPr lang="ja-JP" altLang="en-US" smtClean="0">
                <a:solidFill>
                  <a:prstClr val="black"/>
                </a:solidFill>
              </a:rPr>
              <a:t>マイグレーション</a:t>
            </a:r>
            <a:r>
              <a:rPr lang="ja-JP" altLang="en-US">
                <a:solidFill>
                  <a:prstClr val="black"/>
                </a:solidFill>
              </a:rPr>
              <a:t>へ</a:t>
            </a:r>
            <a:r>
              <a:rPr lang="ja-JP" altLang="en-US" smtClean="0">
                <a:solidFill>
                  <a:prstClr val="black"/>
                </a:solidFill>
              </a:rPr>
              <a:t>の対応</a:t>
            </a:r>
            <a:endParaRPr lang="en-US" altLang="ja-JP" smtClean="0">
              <a:solidFill>
                <a:prstClr val="black"/>
              </a:solidFill>
            </a:endParaRPr>
          </a:p>
          <a:p>
            <a:pPr lvl="1"/>
            <a:r>
              <a:rPr lang="en-US" altLang="ja-JP" smtClean="0">
                <a:solidFill>
                  <a:prstClr val="black"/>
                </a:solidFill>
              </a:rPr>
              <a:t>VM</a:t>
            </a:r>
            <a:r>
              <a:rPr lang="ja-JP" altLang="en-US" smtClean="0">
                <a:solidFill>
                  <a:prstClr val="black"/>
                </a:solidFill>
              </a:rPr>
              <a:t>識別子を使い続けられるようにするか、安全に更新できるようにする</a:t>
            </a:r>
            <a:endParaRPr lang="en-US" altLang="ja-JP">
              <a:solidFill>
                <a:prstClr val="black"/>
              </a:solidFill>
            </a:endParaRPr>
          </a:p>
          <a:p>
            <a:pPr lvl="1"/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431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loud"/>
          <p:cNvSpPr>
            <a:spLocks noChangeAspect="1" noEditPoints="1" noChangeArrowheads="1"/>
          </p:cNvSpPr>
          <p:nvPr/>
        </p:nvSpPr>
        <p:spPr bwMode="auto">
          <a:xfrm>
            <a:off x="3454134" y="4365104"/>
            <a:ext cx="5150313" cy="2365934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信頼できないクラウド管理者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管理</a:t>
            </a:r>
            <a:r>
              <a:rPr lang="en-US" altLang="ja-JP" smtClean="0"/>
              <a:t>VM</a:t>
            </a:r>
            <a:r>
              <a:rPr lang="ja-JP" altLang="en-US" smtClean="0"/>
              <a:t>はクラウド管理者が管理</a:t>
            </a:r>
            <a:endParaRPr lang="en-US" altLang="ja-JP" smtClean="0"/>
          </a:p>
          <a:p>
            <a:pPr lvl="1"/>
            <a:r>
              <a:rPr lang="ja-JP" altLang="en-US" smtClean="0"/>
              <a:t>ユーザ</a:t>
            </a:r>
            <a:r>
              <a:rPr lang="en-US" altLang="ja-JP" smtClean="0"/>
              <a:t>VM</a:t>
            </a:r>
            <a:r>
              <a:rPr lang="ja-JP" altLang="en-US" smtClean="0"/>
              <a:t>と管理者が異なる</a:t>
            </a:r>
            <a:endParaRPr lang="en-US" altLang="ja-JP" smtClean="0"/>
          </a:p>
          <a:p>
            <a:r>
              <a:rPr lang="ja-JP" altLang="en-US" smtClean="0"/>
              <a:t>クラウドの管理者</a:t>
            </a:r>
            <a:r>
              <a:rPr lang="ja-JP" altLang="en-US" dirty="0"/>
              <a:t>は</a:t>
            </a:r>
            <a:r>
              <a:rPr lang="ja-JP" altLang="en-US" smtClean="0"/>
              <a:t>信頼</a:t>
            </a:r>
            <a:r>
              <a:rPr lang="ja-JP" altLang="en-US" dirty="0"/>
              <a:t>できる</a:t>
            </a:r>
            <a:r>
              <a:rPr lang="ja-JP" altLang="en-US" dirty="0" smtClean="0"/>
              <a:t>とは限らない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Google</a:t>
            </a:r>
            <a:r>
              <a:rPr lang="ja-JP" altLang="en-US" dirty="0" smtClean="0"/>
              <a:t>管理者によるプライバシ侵害</a:t>
            </a:r>
            <a:r>
              <a:rPr lang="ja-JP" altLang="en-US" smtClean="0"/>
              <a:t>の事例 </a:t>
            </a:r>
            <a:r>
              <a:rPr lang="en-US" altLang="ja-JP" sz="2000" smtClean="0"/>
              <a:t>[</a:t>
            </a:r>
            <a:r>
              <a:rPr lang="en-US" altLang="ja-JP" sz="2000"/>
              <a:t>TechSpot '10]</a:t>
            </a:r>
            <a:endParaRPr lang="en-US" altLang="ja-JP" sz="2000" dirty="0" smtClean="0"/>
          </a:p>
          <a:p>
            <a:pPr lvl="1"/>
            <a:r>
              <a:rPr kumimoji="1" lang="ja-JP" altLang="en-US" dirty="0"/>
              <a:t>サイバー</a:t>
            </a:r>
            <a:r>
              <a:rPr kumimoji="1" lang="ja-JP" altLang="en-US" dirty="0" smtClean="0"/>
              <a:t>犯罪の</a:t>
            </a:r>
            <a:r>
              <a:rPr kumimoji="1" lang="en-US" altLang="ja-JP" dirty="0" smtClean="0"/>
              <a:t>28%</a:t>
            </a:r>
            <a:r>
              <a:rPr kumimoji="1" lang="ja-JP" altLang="en-US" dirty="0" smtClean="0"/>
              <a:t>は内部</a:t>
            </a:r>
            <a:r>
              <a:rPr kumimoji="1" lang="ja-JP" altLang="en-US" smtClean="0"/>
              <a:t>犯行と</a:t>
            </a:r>
            <a:r>
              <a:rPr lang="ja-JP" altLang="en-US"/>
              <a:t>い</a:t>
            </a:r>
            <a:r>
              <a:rPr kumimoji="1" lang="ja-JP" altLang="en-US" smtClean="0"/>
              <a:t>う報告 </a:t>
            </a:r>
            <a:r>
              <a:rPr lang="en-US" altLang="ja-JP" sz="2000" smtClean="0"/>
              <a:t>[PwC '12</a:t>
            </a:r>
            <a:r>
              <a:rPr lang="en-US" altLang="ja-JP" sz="2000"/>
              <a:t>]</a:t>
            </a:r>
            <a:endParaRPr kumimoji="1" lang="en-US" altLang="ja-JP" sz="2000" dirty="0" smtClean="0"/>
          </a:p>
          <a:p>
            <a:pPr lvl="1"/>
            <a:r>
              <a:rPr lang="ja-JP" altLang="en-US" dirty="0"/>
              <a:t>管理者</a:t>
            </a:r>
            <a:r>
              <a:rPr lang="ja-JP" altLang="en-US" dirty="0" smtClean="0"/>
              <a:t>の</a:t>
            </a:r>
            <a:r>
              <a:rPr lang="en-US" altLang="ja-JP" dirty="0" smtClean="0"/>
              <a:t>35%</a:t>
            </a:r>
            <a:r>
              <a:rPr lang="ja-JP" altLang="en-US" dirty="0" smtClean="0"/>
              <a:t>は機密情報に無断</a:t>
            </a:r>
            <a:r>
              <a:rPr lang="ja-JP" altLang="en-US" smtClean="0"/>
              <a:t>でアクセス </a:t>
            </a:r>
            <a:r>
              <a:rPr lang="en-US" altLang="ja-JP" sz="2000" smtClean="0"/>
              <a:t>[CyberArk</a:t>
            </a:r>
            <a:r>
              <a:rPr lang="en-US" altLang="ja-JP" sz="2000"/>
              <a:t> '09</a:t>
            </a:r>
            <a:r>
              <a:rPr lang="en-US" altLang="ja-JP" sz="2000" smtClean="0"/>
              <a:t>]</a:t>
            </a:r>
          </a:p>
          <a:p>
            <a:pPr lvl="1"/>
            <a:endParaRPr lang="en-US" altLang="ja-JP" dirty="0"/>
          </a:p>
        </p:txBody>
      </p:sp>
      <p:sp>
        <p:nvSpPr>
          <p:cNvPr id="6" name="正方形/長方形 5"/>
          <p:cNvSpPr/>
          <p:nvPr/>
        </p:nvSpPr>
        <p:spPr>
          <a:xfrm>
            <a:off x="3995937" y="4616505"/>
            <a:ext cx="1800200" cy="1714292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395576" y="4992836"/>
            <a:ext cx="1872208" cy="7816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ysClr val="windowText" lastClr="000000"/>
                </a:solidFill>
              </a:rPr>
              <a:t>ユーザ</a:t>
            </a:r>
            <a:endParaRPr kumimoji="1" lang="ja-JP" altLang="en-US">
              <a:solidFill>
                <a:sysClr val="windowText" lastClr="000000"/>
              </a:solidFill>
            </a:endParaRPr>
          </a:p>
        </p:txBody>
      </p:sp>
      <p:cxnSp>
        <p:nvCxnSpPr>
          <p:cNvPr id="20" name="直線矢印コネクタ 19"/>
          <p:cNvCxnSpPr>
            <a:stCxn id="6" idx="3"/>
          </p:cNvCxnSpPr>
          <p:nvPr/>
        </p:nvCxnSpPr>
        <p:spPr>
          <a:xfrm>
            <a:off x="5796137" y="5473651"/>
            <a:ext cx="90795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>
            <a:off x="4351948" y="4623504"/>
            <a:ext cx="974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管理</a:t>
            </a:r>
            <a:r>
              <a:rPr kumimoji="1" lang="en-US" altLang="ja-JP" smtClean="0"/>
              <a:t>VM</a:t>
            </a:r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6704087" y="4897587"/>
            <a:ext cx="1532400" cy="11521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ysClr val="windowText" lastClr="000000"/>
                </a:solidFill>
              </a:rPr>
              <a:t>ユーザ</a:t>
            </a:r>
            <a:r>
              <a:rPr kumimoji="1" lang="en-US" altLang="ja-JP" smtClean="0">
                <a:solidFill>
                  <a:sysClr val="windowText" lastClr="000000"/>
                </a:solidFill>
              </a:rPr>
              <a:t>VM</a:t>
            </a:r>
            <a:endParaRPr kumimoji="1" lang="ja-JP" altLang="en-US">
              <a:solidFill>
                <a:sysClr val="windowText" lastClr="000000"/>
              </a:solidFill>
            </a:endParaRPr>
          </a:p>
        </p:txBody>
      </p:sp>
      <p:pic>
        <p:nvPicPr>
          <p:cNvPr id="19" name="Picture 5" descr="C:\Users\inokuchi\AppData\Local\Microsoft\Windows\INetCache\IE\X3BZZ1NF\lgi01a20141212000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184" y="5177502"/>
            <a:ext cx="861716" cy="92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直線矢印コネクタ 4"/>
          <p:cNvCxnSpPr/>
          <p:nvPr/>
        </p:nvCxnSpPr>
        <p:spPr>
          <a:xfrm flipV="1">
            <a:off x="2267784" y="5383667"/>
            <a:ext cx="1728192" cy="1"/>
          </a:xfrm>
          <a:prstGeom prst="straightConnector1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2796669" y="499283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接続</a:t>
            </a:r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028860" y="5181383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管理者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z="1600" smtClean="0"/>
              <a:t>3</a:t>
            </a:fld>
            <a:endParaRPr kumimoji="1" lang="ja-JP" altLang="en-US" sz="1600"/>
          </a:p>
        </p:txBody>
      </p:sp>
    </p:spTree>
    <p:extLst>
      <p:ext uri="{BB962C8B-B14F-4D97-AF65-F5344CB8AC3E}">
        <p14:creationId xmlns:p14="http://schemas.microsoft.com/office/powerpoint/2010/main" val="249925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管理権限を悪用した攻撃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r>
              <a:rPr lang="ja-JP" altLang="en-US" smtClean="0"/>
              <a:t>ユーザ</a:t>
            </a:r>
            <a:r>
              <a:rPr lang="en-US" altLang="ja-JP" smtClean="0"/>
              <a:t>VM</a:t>
            </a:r>
            <a:r>
              <a:rPr lang="ja-JP" altLang="en-US" smtClean="0"/>
              <a:t>に対して様々な攻撃を行う可能性</a:t>
            </a:r>
            <a:endParaRPr lang="en-US" altLang="ja-JP" smtClean="0"/>
          </a:p>
          <a:p>
            <a:pPr lvl="1"/>
            <a:r>
              <a:rPr kumimoji="1" lang="ja-JP" altLang="en-US" smtClean="0"/>
              <a:t>例：ユーザ</a:t>
            </a:r>
            <a:r>
              <a:rPr kumimoji="1" lang="en-US" altLang="ja-JP" smtClean="0"/>
              <a:t>VM</a:t>
            </a:r>
            <a:r>
              <a:rPr kumimoji="1" lang="ja-JP" altLang="en-US" smtClean="0"/>
              <a:t>への入出力を盗む攻撃</a:t>
            </a:r>
            <a:endParaRPr kumimoji="1" lang="en-US" altLang="ja-JP" smtClean="0"/>
          </a:p>
          <a:p>
            <a:r>
              <a:rPr lang="ja-JP" altLang="en-US"/>
              <a:t>情報漏洩</a:t>
            </a:r>
            <a:r>
              <a:rPr lang="ja-JP" altLang="en-US" smtClean="0"/>
              <a:t>を防ぐ手法が提案されてきた</a:t>
            </a:r>
            <a:endParaRPr lang="en-US" altLang="ja-JP" smtClean="0"/>
          </a:p>
          <a:p>
            <a:pPr lvl="1"/>
            <a:r>
              <a:rPr lang="ja-JP" altLang="en-US" smtClean="0"/>
              <a:t>管理</a:t>
            </a:r>
            <a:r>
              <a:rPr lang="en-US" altLang="ja-JP" smtClean="0"/>
              <a:t>VM</a:t>
            </a:r>
            <a:r>
              <a:rPr lang="ja-JP" altLang="en-US" smtClean="0"/>
              <a:t>に対してハイパーバイザが情報を隠蔽</a:t>
            </a:r>
            <a:endParaRPr lang="en-US" altLang="ja-JP" smtClean="0"/>
          </a:p>
          <a:p>
            <a:pPr lvl="1"/>
            <a:r>
              <a:rPr lang="ja-JP" altLang="en-US" smtClean="0">
                <a:solidFill>
                  <a:prstClr val="black"/>
                </a:solidFill>
              </a:rPr>
              <a:t>例：ユーザ</a:t>
            </a:r>
            <a:r>
              <a:rPr lang="en-US" altLang="ja-JP" smtClean="0">
                <a:solidFill>
                  <a:prstClr val="black"/>
                </a:solidFill>
              </a:rPr>
              <a:t>VM</a:t>
            </a:r>
            <a:r>
              <a:rPr lang="ja-JP" altLang="en-US" smtClean="0">
                <a:solidFill>
                  <a:prstClr val="black"/>
                </a:solidFill>
              </a:rPr>
              <a:t>の入出力を暗号化 </a:t>
            </a:r>
            <a:r>
              <a:rPr lang="en-US" altLang="ja-JP" sz="2000">
                <a:solidFill>
                  <a:prstClr val="black"/>
                </a:solidFill>
              </a:rPr>
              <a:t>[Egawa+'12]</a:t>
            </a:r>
          </a:p>
          <a:p>
            <a:pPr lvl="2"/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762544" y="4140188"/>
            <a:ext cx="1872208" cy="11851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269684" y="4140188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ユーザ</a:t>
            </a:r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870556" y="4605264"/>
            <a:ext cx="1656184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ysClr val="windowText" lastClr="000000"/>
                </a:solidFill>
              </a:rPr>
              <a:t>暗号化</a:t>
            </a:r>
            <a:r>
              <a:rPr kumimoji="1" lang="en-US" altLang="ja-JP" smtClean="0">
                <a:solidFill>
                  <a:sysClr val="windowText" lastClr="000000"/>
                </a:solidFill>
              </a:rPr>
              <a:t>/</a:t>
            </a:r>
            <a:r>
              <a:rPr kumimoji="1" lang="ja-JP" altLang="en-US" smtClean="0">
                <a:solidFill>
                  <a:sysClr val="windowText" lastClr="000000"/>
                </a:solidFill>
              </a:rPr>
              <a:t>復号化</a:t>
            </a:r>
            <a:endParaRPr kumimoji="1" lang="ja-JP" altLang="en-US">
              <a:solidFill>
                <a:sysClr val="windowText" lastClr="000000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929004" y="4118049"/>
            <a:ext cx="2408308" cy="118515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645684" y="4140188"/>
            <a:ext cx="974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mtClean="0"/>
              <a:t>管理</a:t>
            </a:r>
            <a:r>
              <a:rPr lang="en-US" altLang="ja-JP" smtClean="0"/>
              <a:t>VM</a:t>
            </a:r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3923928" y="5517232"/>
            <a:ext cx="4826768" cy="8327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513156" y="5589240"/>
            <a:ext cx="1656184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ysClr val="windowText" lastClr="000000"/>
                </a:solidFill>
              </a:rPr>
              <a:t>暗号化</a:t>
            </a:r>
            <a:r>
              <a:rPr kumimoji="1" lang="en-US" altLang="ja-JP" smtClean="0">
                <a:solidFill>
                  <a:sysClr val="windowText" lastClr="000000"/>
                </a:solidFill>
              </a:rPr>
              <a:t>/</a:t>
            </a:r>
            <a:r>
              <a:rPr kumimoji="1" lang="ja-JP" altLang="en-US" smtClean="0">
                <a:solidFill>
                  <a:sysClr val="windowText" lastClr="000000"/>
                </a:solidFill>
              </a:rPr>
              <a:t>復号化</a:t>
            </a:r>
            <a:endParaRPr kumimoji="1" lang="ja-JP" altLang="en-US">
              <a:solidFill>
                <a:sysClr val="windowText" lastClr="00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179967" y="5980638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ハイパーバイザ</a:t>
            </a:r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732240" y="4118049"/>
            <a:ext cx="2018456" cy="11851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" name="カギ線コネクタ 15"/>
          <p:cNvCxnSpPr>
            <a:stCxn id="7" idx="3"/>
            <a:endCxn id="11" idx="1"/>
          </p:cNvCxnSpPr>
          <p:nvPr/>
        </p:nvCxnSpPr>
        <p:spPr>
          <a:xfrm>
            <a:off x="2526740" y="4893296"/>
            <a:ext cx="2986416" cy="983976"/>
          </a:xfrm>
          <a:prstGeom prst="bentConnector3">
            <a:avLst>
              <a:gd name="adj1" fmla="val 60356"/>
            </a:avLst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カギ線コネクタ 20"/>
          <p:cNvCxnSpPr>
            <a:stCxn id="11" idx="3"/>
            <a:endCxn id="13" idx="2"/>
          </p:cNvCxnSpPr>
          <p:nvPr/>
        </p:nvCxnSpPr>
        <p:spPr>
          <a:xfrm flipV="1">
            <a:off x="7169340" y="5303205"/>
            <a:ext cx="572128" cy="574067"/>
          </a:xfrm>
          <a:prstGeom prst="bentConnector2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5" descr="C:\Users\inokuchi\AppData\Local\Microsoft\Windows\INetCache\IE\X3BZZ1NF\lgi01a20141212000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156" y="4509520"/>
            <a:ext cx="648072" cy="69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5" name="直線矢印コネクタ 24"/>
          <p:cNvCxnSpPr/>
          <p:nvPr/>
        </p:nvCxnSpPr>
        <p:spPr>
          <a:xfrm flipH="1">
            <a:off x="4499992" y="4935802"/>
            <a:ext cx="864096" cy="154747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4645684" y="453034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盗聴</a:t>
            </a:r>
            <a:endParaRPr kumimoji="1" lang="ja-JP" altLang="en-US"/>
          </a:p>
        </p:txBody>
      </p:sp>
      <p:sp>
        <p:nvSpPr>
          <p:cNvPr id="27" name="禁止 26"/>
          <p:cNvSpPr/>
          <p:nvPr/>
        </p:nvSpPr>
        <p:spPr>
          <a:xfrm>
            <a:off x="4725112" y="4836290"/>
            <a:ext cx="487473" cy="466915"/>
          </a:xfrm>
          <a:prstGeom prst="noSmoking">
            <a:avLst/>
          </a:prstGeom>
          <a:solidFill>
            <a:srgbClr val="FF0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148196" y="4140188"/>
            <a:ext cx="1186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ユーザ</a:t>
            </a:r>
            <a:r>
              <a:rPr kumimoji="1" lang="en-US" altLang="ja-JP" smtClean="0"/>
              <a:t>VM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868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loud"/>
          <p:cNvSpPr>
            <a:spLocks noChangeAspect="1" noEditPoints="1" noChangeArrowheads="1"/>
          </p:cNvSpPr>
          <p:nvPr/>
        </p:nvSpPr>
        <p:spPr bwMode="auto">
          <a:xfrm>
            <a:off x="3302997" y="4436060"/>
            <a:ext cx="5868144" cy="220936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VM</a:t>
            </a:r>
            <a:r>
              <a:rPr lang="ja-JP" altLang="en-US" smtClean="0"/>
              <a:t>リダイレクト攻撃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ユーザ</a:t>
            </a:r>
            <a:r>
              <a:rPr lang="ja-JP" altLang="en-US" smtClean="0"/>
              <a:t>がアクセスする</a:t>
            </a:r>
            <a:r>
              <a:rPr lang="en-US" altLang="ja-JP" smtClean="0"/>
              <a:t>VM</a:t>
            </a:r>
            <a:r>
              <a:rPr lang="ja-JP" altLang="en-US" smtClean="0"/>
              <a:t>を変更する攻撃</a:t>
            </a:r>
            <a:endParaRPr lang="en-US" altLang="ja-JP" dirty="0"/>
          </a:p>
          <a:p>
            <a:pPr lvl="1"/>
            <a:r>
              <a:rPr lang="ja-JP" altLang="en-US" dirty="0" smtClean="0"/>
              <a:t>クラウド</a:t>
            </a:r>
            <a:r>
              <a:rPr lang="ja-JP" altLang="en-US"/>
              <a:t>管理者</a:t>
            </a:r>
            <a:r>
              <a:rPr lang="ja-JP" altLang="en-US" smtClean="0"/>
              <a:t>は</a:t>
            </a:r>
            <a:r>
              <a:rPr lang="ja-JP" altLang="en-US"/>
              <a:t>マルウェア</a:t>
            </a:r>
            <a:r>
              <a:rPr lang="ja-JP" altLang="en-US" smtClean="0"/>
              <a:t>など</a:t>
            </a:r>
            <a:r>
              <a:rPr lang="ja-JP" altLang="en-US" dirty="0" smtClean="0"/>
              <a:t>をインストールした悪意ある</a:t>
            </a:r>
            <a:r>
              <a:rPr lang="en-US" altLang="ja-JP" dirty="0" smtClean="0"/>
              <a:t>VM</a:t>
            </a:r>
            <a:r>
              <a:rPr lang="ja-JP" altLang="en-US" dirty="0" smtClean="0"/>
              <a:t>を用意</a:t>
            </a:r>
            <a:endParaRPr lang="en-US" altLang="ja-JP" dirty="0" smtClean="0"/>
          </a:p>
          <a:p>
            <a:pPr lvl="1"/>
            <a:r>
              <a:rPr lang="ja-JP" altLang="en-US" smtClean="0"/>
              <a:t>ユーザを</a:t>
            </a:r>
            <a:r>
              <a:rPr lang="ja-JP" altLang="en-US" dirty="0" smtClean="0"/>
              <a:t>その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にアクセスさせることで機密情報</a:t>
            </a:r>
            <a:r>
              <a:rPr lang="ja-JP" altLang="en-US" smtClean="0"/>
              <a:t>を盗む</a:t>
            </a:r>
            <a:endParaRPr lang="en-US" altLang="ja-JP" smtClean="0"/>
          </a:p>
          <a:p>
            <a:pPr lvl="0"/>
            <a:r>
              <a:rPr lang="ja-JP" altLang="en-US">
                <a:solidFill>
                  <a:prstClr val="black"/>
                </a:solidFill>
              </a:rPr>
              <a:t>単</a:t>
            </a:r>
            <a:r>
              <a:rPr lang="ja-JP" altLang="en-US" smtClean="0">
                <a:solidFill>
                  <a:prstClr val="black"/>
                </a:solidFill>
              </a:rPr>
              <a:t>なる入出力の暗号化では防げない</a:t>
            </a:r>
            <a:endParaRPr lang="en-US" altLang="ja-JP">
              <a:solidFill>
                <a:prstClr val="black"/>
              </a:solidFill>
            </a:endParaRPr>
          </a:p>
          <a:p>
            <a:pPr lvl="1"/>
            <a:r>
              <a:rPr lang="en-US" altLang="ja-JP" smtClean="0"/>
              <a:t>VM</a:t>
            </a:r>
            <a:r>
              <a:rPr lang="ja-JP" altLang="en-US" smtClean="0"/>
              <a:t>内では情報が暗号化されないため</a:t>
            </a:r>
            <a:endParaRPr lang="en-US" altLang="ja-JP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458972" y="4608880"/>
            <a:ext cx="1119730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3980750" y="4436061"/>
            <a:ext cx="1671370" cy="1636244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342737" y="4436061"/>
            <a:ext cx="974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管理</a:t>
            </a:r>
            <a:r>
              <a:rPr kumimoji="1" lang="en-US" altLang="ja-JP" smtClean="0"/>
              <a:t>VM</a:t>
            </a:r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87468" y="4931324"/>
            <a:ext cx="862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ユーザ</a:t>
            </a:r>
            <a:endParaRPr kumimoji="1" lang="ja-JP" altLang="en-US"/>
          </a:p>
        </p:txBody>
      </p:sp>
      <p:cxnSp>
        <p:nvCxnSpPr>
          <p:cNvPr id="10" name="直線矢印コネクタ 9"/>
          <p:cNvCxnSpPr/>
          <p:nvPr/>
        </p:nvCxnSpPr>
        <p:spPr>
          <a:xfrm>
            <a:off x="1578702" y="5112936"/>
            <a:ext cx="2402048" cy="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2456560" y="472486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/>
              <a:t>接続</a:t>
            </a:r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7668344" y="4608517"/>
            <a:ext cx="1307932" cy="1291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626446" y="4699654"/>
            <a:ext cx="1391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/>
              <a:t>悪意</a:t>
            </a:r>
            <a:r>
              <a:rPr lang="ja-JP" altLang="en-US" smtClean="0"/>
              <a:t>ある</a:t>
            </a:r>
            <a:r>
              <a:rPr lang="en-US" altLang="ja-JP" smtClean="0"/>
              <a:t>VM</a:t>
            </a:r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7836256" y="5145390"/>
            <a:ext cx="972108" cy="5961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/>
              <a:t>マル</a:t>
            </a:r>
            <a:r>
              <a:rPr kumimoji="1" lang="ja-JP" altLang="en-US" smtClean="0"/>
              <a:t>ウェア</a:t>
            </a:r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6237069" y="4608516"/>
            <a:ext cx="1224136" cy="1291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274662" y="4808083"/>
            <a:ext cx="1186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mtClean="0"/>
              <a:t>ユーザ</a:t>
            </a:r>
            <a:r>
              <a:rPr lang="en-US" altLang="ja-JP" smtClean="0"/>
              <a:t>VM</a:t>
            </a:r>
            <a:endParaRPr kumimoji="1" lang="ja-JP" altLang="en-US"/>
          </a:p>
        </p:txBody>
      </p:sp>
      <p:cxnSp>
        <p:nvCxnSpPr>
          <p:cNvPr id="17" name="カギ線コネクタ 16"/>
          <p:cNvCxnSpPr>
            <a:stCxn id="7" idx="2"/>
            <a:endCxn id="12" idx="2"/>
          </p:cNvCxnSpPr>
          <p:nvPr/>
        </p:nvCxnSpPr>
        <p:spPr>
          <a:xfrm rot="5400000" flipH="1" flipV="1">
            <a:off x="6483143" y="4233139"/>
            <a:ext cx="172457" cy="3505875"/>
          </a:xfrm>
          <a:prstGeom prst="bentConnector3">
            <a:avLst>
              <a:gd name="adj1" fmla="val -132555"/>
            </a:avLst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5" descr="C:\Users\inokuchi\AppData\Local\Microsoft\Windows\INetCache\IE\X3BZZ1NF\lgi01a20141212000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2737" y="4884320"/>
            <a:ext cx="995689" cy="1072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直線矢印コネクタ 18"/>
          <p:cNvCxnSpPr>
            <a:stCxn id="7" idx="3"/>
            <a:endCxn id="15" idx="1"/>
          </p:cNvCxnSpPr>
          <p:nvPr/>
        </p:nvCxnSpPr>
        <p:spPr>
          <a:xfrm flipV="1">
            <a:off x="5652120" y="5254182"/>
            <a:ext cx="584949" cy="1"/>
          </a:xfrm>
          <a:prstGeom prst="straightConnector1">
            <a:avLst/>
          </a:prstGeom>
          <a:ln w="28575">
            <a:solidFill>
              <a:schemeClr val="tx2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雲形吹き出し 5"/>
          <p:cNvSpPr/>
          <p:nvPr/>
        </p:nvSpPr>
        <p:spPr>
          <a:xfrm>
            <a:off x="1039218" y="5669996"/>
            <a:ext cx="1969667" cy="937508"/>
          </a:xfrm>
          <a:prstGeom prst="cloudCallout">
            <a:avLst>
              <a:gd name="adj1" fmla="val -39734"/>
              <a:gd name="adj2" fmla="val -78384"/>
            </a:avLst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chemeClr val="tx1"/>
                </a:solidFill>
              </a:rPr>
              <a:t>ユーザ</a:t>
            </a:r>
            <a:r>
              <a:rPr kumimoji="1" lang="en-US" altLang="ja-JP" smtClean="0">
                <a:solidFill>
                  <a:schemeClr val="tx1"/>
                </a:solidFill>
              </a:rPr>
              <a:t>VM</a:t>
            </a:r>
            <a:r>
              <a:rPr lang="ja-JP" altLang="en-US" smtClean="0">
                <a:solidFill>
                  <a:schemeClr val="tx1"/>
                </a:solidFill>
              </a:rPr>
              <a:t>にアクセス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4" name="禁止 23"/>
          <p:cNvSpPr/>
          <p:nvPr/>
        </p:nvSpPr>
        <p:spPr>
          <a:xfrm>
            <a:off x="5728570" y="5094197"/>
            <a:ext cx="432048" cy="374833"/>
          </a:xfrm>
          <a:prstGeom prst="noSmoking">
            <a:avLst/>
          </a:prstGeom>
          <a:solidFill>
            <a:srgbClr val="FF00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スライド番号プレースホルダー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z="1600" smtClean="0"/>
              <a:t>5</a:t>
            </a:fld>
            <a:endParaRPr kumimoji="1" lang="ja-JP" altLang="en-US" sz="1600"/>
          </a:p>
        </p:txBody>
      </p:sp>
    </p:spTree>
    <p:extLst>
      <p:ext uri="{BB962C8B-B14F-4D97-AF65-F5344CB8AC3E}">
        <p14:creationId xmlns:p14="http://schemas.microsoft.com/office/powerpoint/2010/main" val="2633660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loud"/>
          <p:cNvSpPr>
            <a:spLocks noChangeAspect="1" noEditPoints="1" noChangeArrowheads="1"/>
          </p:cNvSpPr>
          <p:nvPr/>
        </p:nvSpPr>
        <p:spPr bwMode="auto">
          <a:xfrm>
            <a:off x="3275856" y="4437112"/>
            <a:ext cx="5868144" cy="242088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提案：</a:t>
            </a:r>
            <a:r>
              <a:rPr lang="en-US" altLang="ja-JP" smtClean="0"/>
              <a:t>UVBond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mtClean="0"/>
              <a:t>VM</a:t>
            </a:r>
            <a:r>
              <a:rPr lang="ja-JP" altLang="en-US" smtClean="0"/>
              <a:t>の暗号化ディスクを介してユーザと</a:t>
            </a:r>
            <a:r>
              <a:rPr lang="en-US" altLang="ja-JP" smtClean="0"/>
              <a:t>VM</a:t>
            </a:r>
            <a:r>
              <a:rPr lang="ja-JP" altLang="en-US" smtClean="0"/>
              <a:t>を強く結びつけることで</a:t>
            </a:r>
            <a:r>
              <a:rPr lang="en-US" altLang="ja-JP" smtClean="0"/>
              <a:t>VM</a:t>
            </a:r>
            <a:r>
              <a:rPr lang="ja-JP" altLang="en-US" smtClean="0"/>
              <a:t>リダイレクト攻撃を防ぐ</a:t>
            </a:r>
            <a:endParaRPr lang="en-US" altLang="ja-JP" smtClean="0"/>
          </a:p>
          <a:p>
            <a:pPr lvl="1"/>
            <a:r>
              <a:rPr lang="ja-JP" altLang="en-US" smtClean="0"/>
              <a:t>ハイパーバイザレベルでのディスク暗号化によってユーザと</a:t>
            </a:r>
            <a:r>
              <a:rPr lang="en-US" altLang="ja-JP" smtClean="0"/>
              <a:t>VM</a:t>
            </a:r>
            <a:r>
              <a:rPr lang="ja-JP" altLang="en-US" smtClean="0"/>
              <a:t>を安全に結びつけ</a:t>
            </a:r>
            <a:endParaRPr lang="en-US" altLang="ja-JP" smtClean="0"/>
          </a:p>
          <a:p>
            <a:pPr lvl="1"/>
            <a:r>
              <a:rPr lang="ja-JP" altLang="en-US" smtClean="0"/>
              <a:t>セキュア</a:t>
            </a:r>
            <a:r>
              <a:rPr lang="ja-JP" altLang="en-US"/>
              <a:t>な</a:t>
            </a:r>
            <a:r>
              <a:rPr lang="en-US" altLang="ja-JP" smtClean="0"/>
              <a:t>VM</a:t>
            </a:r>
            <a:r>
              <a:rPr lang="ja-JP" altLang="en-US" smtClean="0"/>
              <a:t>識別子を用いて</a:t>
            </a:r>
            <a:r>
              <a:rPr lang="en-US" altLang="ja-JP" smtClean="0"/>
              <a:t>VM</a:t>
            </a:r>
            <a:r>
              <a:rPr lang="ja-JP" altLang="en-US" smtClean="0"/>
              <a:t>を安全に操作</a:t>
            </a:r>
            <a:endParaRPr lang="en-US" altLang="ja-JP" smtClean="0"/>
          </a:p>
          <a:p>
            <a:pPr lvl="1"/>
            <a:r>
              <a:rPr lang="ja-JP" altLang="en-US" smtClean="0"/>
              <a:t>ハイパーバイザがこれらの安全性を担保</a:t>
            </a:r>
            <a:endParaRPr lang="en-US" altLang="ja-JP" smtClean="0"/>
          </a:p>
          <a:p>
            <a:pPr lvl="1"/>
            <a:endParaRPr lang="en-US" altLang="ja-JP" smtClean="0"/>
          </a:p>
          <a:p>
            <a:pPr lvl="1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540811" y="4712403"/>
            <a:ext cx="2627131" cy="9922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354044" y="4810582"/>
            <a:ext cx="915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/>
              <a:t>ユーザ</a:t>
            </a:r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4104486" y="4716363"/>
            <a:ext cx="2105442" cy="101612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048668" y="4794546"/>
            <a:ext cx="982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mtClean="0"/>
              <a:t>管理</a:t>
            </a:r>
            <a:r>
              <a:rPr kumimoji="1" lang="en-US" altLang="ja-JP" smtClean="0"/>
              <a:t>VM</a:t>
            </a:r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4104486" y="5823035"/>
            <a:ext cx="4674200" cy="83749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789324" y="6241783"/>
            <a:ext cx="1827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/>
              <a:t>ハイパーバイザ</a:t>
            </a:r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6402422" y="4712403"/>
            <a:ext cx="2376264" cy="10004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082498" y="4749492"/>
            <a:ext cx="1240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mtClean="0"/>
              <a:t>ユーザ</a:t>
            </a:r>
            <a:r>
              <a:rPr kumimoji="1" lang="en-US" altLang="ja-JP" smtClean="0"/>
              <a:t>VM</a:t>
            </a:r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203848" y="4810582"/>
            <a:ext cx="690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mtClean="0"/>
              <a:t>接続</a:t>
            </a:r>
            <a:endParaRPr kumimoji="1" lang="ja-JP" altLang="en-US"/>
          </a:p>
        </p:txBody>
      </p:sp>
      <p:sp>
        <p:nvSpPr>
          <p:cNvPr id="42" name="フローチャート : 磁気ディスク 41"/>
          <p:cNvSpPr/>
          <p:nvPr/>
        </p:nvSpPr>
        <p:spPr>
          <a:xfrm>
            <a:off x="4994553" y="5179914"/>
            <a:ext cx="409985" cy="452234"/>
          </a:xfrm>
          <a:prstGeom prst="flowChartMagneticDisk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5" name="カギ線コネクタ 44"/>
          <p:cNvCxnSpPr>
            <a:stCxn id="42" idx="3"/>
            <a:endCxn id="28" idx="2"/>
          </p:cNvCxnSpPr>
          <p:nvPr/>
        </p:nvCxnSpPr>
        <p:spPr>
          <a:xfrm rot="16200000" flipH="1">
            <a:off x="6354686" y="4477008"/>
            <a:ext cx="80729" cy="2391008"/>
          </a:xfrm>
          <a:prstGeom prst="bentConnector3">
            <a:avLst>
              <a:gd name="adj1" fmla="val 744690"/>
            </a:avLst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正方形/長方形 25"/>
          <p:cNvSpPr/>
          <p:nvPr/>
        </p:nvSpPr>
        <p:spPr>
          <a:xfrm>
            <a:off x="7278375" y="5272181"/>
            <a:ext cx="1278820" cy="287302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mtClean="0">
                <a:solidFill>
                  <a:schemeClr val="tx1"/>
                </a:solidFill>
              </a:rPr>
              <a:t>VM</a:t>
            </a:r>
            <a:r>
              <a:rPr lang="ja-JP" altLang="en-US" smtClean="0">
                <a:solidFill>
                  <a:schemeClr val="tx1"/>
                </a:solidFill>
              </a:rPr>
              <a:t>識別子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1198339" y="5212640"/>
            <a:ext cx="1312077" cy="406385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>
                <a:solidFill>
                  <a:schemeClr val="tx1"/>
                </a:solidFill>
              </a:rPr>
              <a:t>VM</a:t>
            </a:r>
            <a:r>
              <a:rPr lang="ja-JP" altLang="en-US" smtClean="0">
                <a:solidFill>
                  <a:schemeClr val="tx1"/>
                </a:solidFill>
              </a:rPr>
              <a:t>識別子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76739" y="5058328"/>
            <a:ext cx="950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暗号化</a:t>
            </a:r>
            <a:endParaRPr kumimoji="1" lang="en-US" altLang="ja-JP" smtClean="0"/>
          </a:p>
          <a:p>
            <a:r>
              <a:rPr lang="ja-JP" altLang="en-US"/>
              <a:t>ディスク</a:t>
            </a:r>
            <a:endParaRPr kumimoji="1" lang="ja-JP" altLang="en-US"/>
          </a:p>
        </p:txBody>
      </p:sp>
      <p:cxnSp>
        <p:nvCxnSpPr>
          <p:cNvPr id="12" name="直線矢印コネクタ 11"/>
          <p:cNvCxnSpPr>
            <a:stCxn id="13" idx="3"/>
          </p:cNvCxnSpPr>
          <p:nvPr/>
        </p:nvCxnSpPr>
        <p:spPr>
          <a:xfrm>
            <a:off x="3167942" y="5208531"/>
            <a:ext cx="908797" cy="4109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993886" y="6315706"/>
            <a:ext cx="2133600" cy="365125"/>
          </a:xfrm>
        </p:spPr>
        <p:txBody>
          <a:bodyPr/>
          <a:lstStyle/>
          <a:p>
            <a:fld id="{FD7DA45D-C8A9-46D9-BE9C-86E60B4686A4}" type="slidenum">
              <a:rPr kumimoji="1" lang="ja-JP" altLang="en-US" sz="1600" smtClean="0"/>
              <a:t>6</a:t>
            </a:fld>
            <a:endParaRPr kumimoji="1" lang="ja-JP" altLang="en-US" sz="1600"/>
          </a:p>
        </p:txBody>
      </p:sp>
    </p:spTree>
    <p:extLst>
      <p:ext uri="{BB962C8B-B14F-4D97-AF65-F5344CB8AC3E}">
        <p14:creationId xmlns:p14="http://schemas.microsoft.com/office/powerpoint/2010/main" val="30004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脅威モデル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>
                <a:solidFill>
                  <a:prstClr val="black"/>
                </a:solidFill>
              </a:rPr>
              <a:t>クラウドプロバイダ自身は信頼できると仮定</a:t>
            </a:r>
            <a:endParaRPr lang="en-US" altLang="ja-JP">
              <a:solidFill>
                <a:prstClr val="black"/>
              </a:solidFill>
            </a:endParaRPr>
          </a:p>
          <a:p>
            <a:pPr lvl="1"/>
            <a:r>
              <a:rPr lang="ja-JP" altLang="en-US" smtClean="0">
                <a:solidFill>
                  <a:prstClr val="black"/>
                </a:solidFill>
              </a:rPr>
              <a:t>様々な手法を用いてハイパーバイザを信頼</a:t>
            </a:r>
            <a:endParaRPr lang="en-US" altLang="ja-JP" smtClean="0">
              <a:solidFill>
                <a:prstClr val="black"/>
              </a:solidFill>
            </a:endParaRPr>
          </a:p>
          <a:p>
            <a:pPr lvl="2"/>
            <a:r>
              <a:rPr lang="en-US" altLang="ja-JP" smtClean="0">
                <a:solidFill>
                  <a:prstClr val="black"/>
                </a:solidFill>
              </a:rPr>
              <a:t>TPM</a:t>
            </a:r>
            <a:r>
              <a:rPr lang="ja-JP" altLang="en-US" smtClean="0">
                <a:solidFill>
                  <a:prstClr val="black"/>
                </a:solidFill>
              </a:rPr>
              <a:t>を用いたセキュアブート</a:t>
            </a:r>
            <a:endParaRPr lang="en-US" altLang="ja-JP" smtClean="0">
              <a:solidFill>
                <a:prstClr val="black"/>
              </a:solidFill>
            </a:endParaRPr>
          </a:p>
          <a:p>
            <a:pPr lvl="2"/>
            <a:r>
              <a:rPr lang="ja-JP" altLang="en-US" smtClean="0">
                <a:solidFill>
                  <a:prstClr val="black"/>
                </a:solidFill>
              </a:rPr>
              <a:t>ハードウェア</a:t>
            </a:r>
            <a:r>
              <a:rPr lang="ja-JP" altLang="en-US">
                <a:solidFill>
                  <a:prstClr val="black"/>
                </a:solidFill>
              </a:rPr>
              <a:t>を</a:t>
            </a:r>
            <a:r>
              <a:rPr lang="ja-JP" altLang="en-US" smtClean="0">
                <a:solidFill>
                  <a:prstClr val="black"/>
                </a:solidFill>
              </a:rPr>
              <a:t>用いた監視手法で実行時の改ざんを検出</a:t>
            </a:r>
            <a:endParaRPr lang="en-US" altLang="ja-JP" smtClean="0">
              <a:solidFill>
                <a:prstClr val="black"/>
              </a:solidFill>
            </a:endParaRPr>
          </a:p>
          <a:p>
            <a:pPr lvl="0"/>
            <a:r>
              <a:rPr lang="ja-JP" altLang="en-US">
                <a:solidFill>
                  <a:prstClr val="black"/>
                </a:solidFill>
              </a:rPr>
              <a:t>クラウド内に信頼できない管理者がいることを</a:t>
            </a:r>
            <a:r>
              <a:rPr lang="ja-JP" altLang="en-US" smtClean="0">
                <a:solidFill>
                  <a:prstClr val="black"/>
                </a:solidFill>
              </a:rPr>
              <a:t>想定</a:t>
            </a:r>
            <a:endParaRPr lang="en-US" altLang="ja-JP" smtClean="0">
              <a:solidFill>
                <a:prstClr val="black"/>
              </a:solidFill>
            </a:endParaRPr>
          </a:p>
          <a:p>
            <a:pPr lvl="1"/>
            <a:r>
              <a:rPr lang="ja-JP" altLang="en-US">
                <a:solidFill>
                  <a:prstClr val="black"/>
                </a:solidFill>
              </a:rPr>
              <a:t>管理</a:t>
            </a:r>
            <a:r>
              <a:rPr lang="en-US" altLang="ja-JP">
                <a:solidFill>
                  <a:prstClr val="black"/>
                </a:solidFill>
              </a:rPr>
              <a:t>VM</a:t>
            </a:r>
            <a:r>
              <a:rPr lang="ja-JP" altLang="en-US">
                <a:solidFill>
                  <a:prstClr val="black"/>
                </a:solidFill>
              </a:rPr>
              <a:t>における</a:t>
            </a:r>
            <a:r>
              <a:rPr lang="en-US" altLang="ja-JP">
                <a:solidFill>
                  <a:prstClr val="black"/>
                </a:solidFill>
              </a:rPr>
              <a:t>VM</a:t>
            </a:r>
            <a:r>
              <a:rPr lang="ja-JP" altLang="en-US">
                <a:solidFill>
                  <a:prstClr val="black"/>
                </a:solidFill>
              </a:rPr>
              <a:t>リダイレクト</a:t>
            </a:r>
            <a:r>
              <a:rPr lang="ja-JP" altLang="en-US" smtClean="0">
                <a:solidFill>
                  <a:prstClr val="black"/>
                </a:solidFill>
              </a:rPr>
              <a:t>攻撃</a:t>
            </a:r>
            <a:endParaRPr lang="ja-JP" altLang="en-US">
              <a:solidFill>
                <a:prstClr val="black"/>
              </a:solidFill>
            </a:endParaRPr>
          </a:p>
          <a:p>
            <a:pPr lvl="1"/>
            <a:endParaRPr kumimoji="1" lang="en-US" altLang="ja-JP" smtClean="0"/>
          </a:p>
        </p:txBody>
      </p:sp>
      <p:sp>
        <p:nvSpPr>
          <p:cNvPr id="4" name="正方形/長方形 3"/>
          <p:cNvSpPr/>
          <p:nvPr/>
        </p:nvSpPr>
        <p:spPr>
          <a:xfrm>
            <a:off x="910486" y="5730285"/>
            <a:ext cx="4392488" cy="50405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chemeClr val="tx1"/>
                </a:solidFill>
              </a:rPr>
              <a:t>ハードウェア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1054502" y="5781491"/>
            <a:ext cx="864096" cy="38084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>
                <a:solidFill>
                  <a:schemeClr val="tx1"/>
                </a:solidFill>
              </a:rPr>
              <a:t>TPM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910486" y="5166101"/>
            <a:ext cx="4392488" cy="49811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>
                <a:solidFill>
                  <a:schemeClr val="tx1"/>
                </a:solidFill>
              </a:rPr>
              <a:t>ハイパーバイザ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431185" y="4364114"/>
            <a:ext cx="1332148" cy="5233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mtClean="0"/>
              <a:t>ユーザ</a:t>
            </a:r>
            <a:r>
              <a:rPr kumimoji="1" lang="en-US" altLang="ja-JP" smtClean="0"/>
              <a:t>VM</a:t>
            </a:r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297049" y="4476579"/>
            <a:ext cx="1332148" cy="5233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mtClean="0"/>
              <a:t>ユーザ</a:t>
            </a:r>
            <a:r>
              <a:rPr kumimoji="1" lang="en-US" altLang="ja-JP" smtClean="0"/>
              <a:t>VM</a:t>
            </a:r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766470" y="5088153"/>
            <a:ext cx="4752528" cy="1278668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6879613" y="5088153"/>
            <a:ext cx="1944216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/>
              <a:t>クラウド</a:t>
            </a:r>
            <a:endParaRPr kumimoji="1" lang="en-US" altLang="ja-JP" smtClean="0"/>
          </a:p>
          <a:p>
            <a:pPr algn="ctr"/>
            <a:r>
              <a:rPr kumimoji="1" lang="ja-JP" altLang="en-US" smtClean="0"/>
              <a:t>プロバイダ</a:t>
            </a:r>
            <a:endParaRPr kumimoji="1" lang="ja-JP" altLang="en-US"/>
          </a:p>
        </p:txBody>
      </p:sp>
      <p:sp>
        <p:nvSpPr>
          <p:cNvPr id="11" name="右矢印 10"/>
          <p:cNvSpPr/>
          <p:nvPr/>
        </p:nvSpPr>
        <p:spPr>
          <a:xfrm rot="10800000">
            <a:off x="5655476" y="5676450"/>
            <a:ext cx="1008112" cy="210084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871501" y="524366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管理</a:t>
            </a:r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920530" y="4433773"/>
            <a:ext cx="1206555" cy="5770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/>
              <a:t>管理</a:t>
            </a:r>
            <a:r>
              <a:rPr kumimoji="1" lang="en-US" altLang="ja-JP" smtClean="0"/>
              <a:t>VM</a:t>
            </a:r>
            <a:endParaRPr kumimoji="1" lang="ja-JP" altLang="en-US"/>
          </a:p>
        </p:txBody>
      </p:sp>
      <p:sp>
        <p:nvSpPr>
          <p:cNvPr id="14" name="スライド番号プレースホルダー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z="1600" smtClean="0"/>
              <a:t>7</a:t>
            </a:fld>
            <a:endParaRPr kumimoji="1" lang="ja-JP" altLang="en-US" sz="1600"/>
          </a:p>
        </p:txBody>
      </p:sp>
    </p:spTree>
    <p:extLst>
      <p:ext uri="{BB962C8B-B14F-4D97-AF65-F5344CB8AC3E}">
        <p14:creationId xmlns:p14="http://schemas.microsoft.com/office/powerpoint/2010/main" val="2404598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暗号化ディスクを用いた</a:t>
            </a:r>
            <a:r>
              <a:rPr kumimoji="1" lang="en-US" altLang="ja-JP" smtClean="0"/>
              <a:t>VM</a:t>
            </a:r>
            <a:r>
              <a:rPr kumimoji="1" lang="ja-JP" altLang="en-US" smtClean="0"/>
              <a:t>起動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暗号化ディスクをハイパーバイザレベルで復号しながら</a:t>
            </a:r>
            <a:r>
              <a:rPr lang="en-US" altLang="ja-JP" smtClean="0"/>
              <a:t>VM</a:t>
            </a:r>
            <a:r>
              <a:rPr lang="ja-JP" altLang="en-US" smtClean="0"/>
              <a:t>を起動</a:t>
            </a:r>
            <a:endParaRPr kumimoji="1" lang="en-US" altLang="ja-JP" dirty="0" smtClean="0"/>
          </a:p>
          <a:p>
            <a:pPr lvl="1"/>
            <a:r>
              <a:rPr lang="ja-JP" altLang="en-US"/>
              <a:t>暗号化ディスク</a:t>
            </a:r>
            <a:r>
              <a:rPr lang="ja-JP" altLang="en-US" smtClean="0"/>
              <a:t>は</a:t>
            </a:r>
            <a:r>
              <a:rPr lang="ja-JP" altLang="en-US"/>
              <a:t>ユーザ</a:t>
            </a:r>
            <a:r>
              <a:rPr lang="ja-JP" altLang="en-US" smtClean="0"/>
              <a:t>が用意</a:t>
            </a:r>
            <a:endParaRPr lang="en-US" altLang="ja-JP" smtClean="0"/>
          </a:p>
          <a:p>
            <a:pPr lvl="2"/>
            <a:r>
              <a:rPr lang="ja-JP" altLang="en-US"/>
              <a:t>従来</a:t>
            </a:r>
            <a:r>
              <a:rPr lang="ja-JP" altLang="en-US" smtClean="0"/>
              <a:t>通り、信頼できない管理</a:t>
            </a:r>
            <a:r>
              <a:rPr lang="en-US" altLang="ja-JP" smtClean="0"/>
              <a:t>VM</a:t>
            </a:r>
            <a:r>
              <a:rPr lang="ja-JP" altLang="en-US" smtClean="0"/>
              <a:t>に置かれる</a:t>
            </a:r>
            <a:endParaRPr lang="en-US" altLang="ja-JP" smtClean="0"/>
          </a:p>
          <a:p>
            <a:pPr lvl="1"/>
            <a:r>
              <a:rPr lang="en-US" altLang="ja-JP" smtClean="0"/>
              <a:t>VM</a:t>
            </a:r>
            <a:r>
              <a:rPr lang="ja-JP" altLang="en-US" smtClean="0"/>
              <a:t>による</a:t>
            </a:r>
            <a:r>
              <a:rPr lang="ja-JP" altLang="en-US"/>
              <a:t>ディスク</a:t>
            </a:r>
            <a:r>
              <a:rPr lang="ja-JP" altLang="en-US" smtClean="0"/>
              <a:t>の</a:t>
            </a:r>
            <a:r>
              <a:rPr lang="ja-JP" altLang="en-US"/>
              <a:t>読み書き</a:t>
            </a:r>
            <a:r>
              <a:rPr lang="ja-JP" altLang="en-US" smtClean="0"/>
              <a:t>を</a:t>
            </a:r>
            <a:r>
              <a:rPr lang="ja-JP" altLang="en-US"/>
              <a:t>ハイパーバイザ</a:t>
            </a:r>
            <a:r>
              <a:rPr lang="ja-JP" altLang="en-US" smtClean="0"/>
              <a:t>が解析</a:t>
            </a:r>
            <a:endParaRPr lang="en-US" altLang="ja-JP" smtClean="0"/>
          </a:p>
          <a:p>
            <a:pPr lvl="2"/>
            <a:r>
              <a:rPr lang="ja-JP" altLang="en-US" smtClean="0"/>
              <a:t>読み込む</a:t>
            </a:r>
            <a:r>
              <a:rPr lang="ja-JP" altLang="en-US"/>
              <a:t>データ</a:t>
            </a:r>
            <a:r>
              <a:rPr lang="ja-JP" altLang="en-US" smtClean="0"/>
              <a:t>を復号し、書き込むデータを暗号化</a:t>
            </a:r>
            <a:endParaRPr lang="en-US" altLang="ja-JP" smtClean="0"/>
          </a:p>
        </p:txBody>
      </p:sp>
      <p:sp>
        <p:nvSpPr>
          <p:cNvPr id="4" name="正方形/長方形 3"/>
          <p:cNvSpPr/>
          <p:nvPr/>
        </p:nvSpPr>
        <p:spPr>
          <a:xfrm>
            <a:off x="4068210" y="5589238"/>
            <a:ext cx="3921010" cy="113952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15827" y="6359433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ハイパーバイザ</a:t>
            </a:r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4068210" y="4272579"/>
            <a:ext cx="1799934" cy="11161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6028715" y="4261736"/>
            <a:ext cx="1991975" cy="11161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068210" y="4325518"/>
            <a:ext cx="974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管理</a:t>
            </a:r>
            <a:r>
              <a:rPr kumimoji="1" lang="en-US" altLang="ja-JP" smtClean="0"/>
              <a:t>VM</a:t>
            </a:r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455310" y="4325518"/>
            <a:ext cx="1186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/>
              <a:t>ユーザ</a:t>
            </a:r>
            <a:r>
              <a:rPr kumimoji="1" lang="en-US" altLang="ja-JP" smtClean="0"/>
              <a:t>VM</a:t>
            </a:r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383341" y="4272579"/>
            <a:ext cx="1944216" cy="111617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38680" y="4261736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/>
              <a:t>ユーザ</a:t>
            </a:r>
            <a:endParaRPr kumimoji="1" lang="ja-JP" altLang="en-US"/>
          </a:p>
        </p:txBody>
      </p:sp>
      <p:sp>
        <p:nvSpPr>
          <p:cNvPr id="14" name="フローチャート : 磁気ディスク 13"/>
          <p:cNvSpPr/>
          <p:nvPr/>
        </p:nvSpPr>
        <p:spPr>
          <a:xfrm>
            <a:off x="4216469" y="4784548"/>
            <a:ext cx="409985" cy="452234"/>
          </a:xfrm>
          <a:prstGeom prst="flowChartMagneticDisk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" name="直線矢印コネクタ 23"/>
          <p:cNvCxnSpPr>
            <a:stCxn id="11" idx="3"/>
            <a:endCxn id="6" idx="1"/>
          </p:cNvCxnSpPr>
          <p:nvPr/>
        </p:nvCxnSpPr>
        <p:spPr>
          <a:xfrm>
            <a:off x="2327557" y="4830666"/>
            <a:ext cx="1740653" cy="0"/>
          </a:xfrm>
          <a:prstGeom prst="straightConnector1">
            <a:avLst/>
          </a:prstGeom>
          <a:ln w="28575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カギ線コネクタ 26"/>
          <p:cNvCxnSpPr>
            <a:stCxn id="14" idx="3"/>
            <a:endCxn id="7" idx="2"/>
          </p:cNvCxnSpPr>
          <p:nvPr/>
        </p:nvCxnSpPr>
        <p:spPr>
          <a:xfrm rot="16200000" flipH="1">
            <a:off x="5652518" y="4005725"/>
            <a:ext cx="141128" cy="2603241"/>
          </a:xfrm>
          <a:prstGeom prst="bentConnector3">
            <a:avLst>
              <a:gd name="adj1" fmla="val 614527"/>
            </a:avLst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5544978" y="562533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復号</a:t>
            </a:r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627784" y="4415216"/>
            <a:ext cx="974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/>
              <a:t>VM</a:t>
            </a:r>
            <a:r>
              <a:rPr kumimoji="1" lang="ja-JP" altLang="en-US" smtClean="0"/>
              <a:t>起動</a:t>
            </a:r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739849" y="4712771"/>
            <a:ext cx="950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暗号化</a:t>
            </a:r>
            <a:endParaRPr kumimoji="1" lang="en-US" altLang="ja-JP" smtClean="0"/>
          </a:p>
          <a:p>
            <a:r>
              <a:rPr lang="ja-JP" altLang="en-US"/>
              <a:t>ディスク</a:t>
            </a:r>
            <a:endParaRPr kumimoji="1" lang="ja-JP" altLang="en-US"/>
          </a:p>
        </p:txBody>
      </p:sp>
      <p:pic>
        <p:nvPicPr>
          <p:cNvPr id="26" name="Picture 2" descr="http://free-icon.web-tuhan.net/wp-content/uploads/2014/02/f_007_12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837" y="4643891"/>
            <a:ext cx="625612" cy="625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http://free-icon.web-tuhan.net/wp-content/uploads/2014/02/f_007_12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4486" y="6103152"/>
            <a:ext cx="625612" cy="625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z="1600" smtClean="0"/>
              <a:t>8</a:t>
            </a:fld>
            <a:endParaRPr kumimoji="1" lang="ja-JP" altLang="en-US" sz="1600"/>
          </a:p>
        </p:txBody>
      </p:sp>
    </p:spTree>
    <p:extLst>
      <p:ext uri="{BB962C8B-B14F-4D97-AF65-F5344CB8AC3E}">
        <p14:creationId xmlns:p14="http://schemas.microsoft.com/office/powerpoint/2010/main" val="163881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VM</a:t>
            </a:r>
            <a:r>
              <a:rPr lang="ja-JP" altLang="en-US" smtClean="0"/>
              <a:t>の正常起動の確認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ユーザのディスクで起動したことを保証する必要</a:t>
            </a:r>
            <a:endParaRPr lang="en-US" altLang="ja-JP" smtClean="0"/>
          </a:p>
          <a:p>
            <a:pPr lvl="1"/>
            <a:r>
              <a:rPr lang="ja-JP" altLang="en-US"/>
              <a:t>管理者</a:t>
            </a:r>
            <a:r>
              <a:rPr lang="ja-JP" altLang="en-US" smtClean="0"/>
              <a:t>は不正なディスクと暗号鍵の組でも起動できる</a:t>
            </a:r>
            <a:endParaRPr lang="en-US" altLang="ja-JP" smtClean="0"/>
          </a:p>
          <a:p>
            <a:r>
              <a:rPr lang="ja-JP" altLang="en-US"/>
              <a:t>ハイパーバイザ</a:t>
            </a:r>
            <a:r>
              <a:rPr lang="ja-JP" altLang="en-US" smtClean="0"/>
              <a:t>は</a:t>
            </a:r>
            <a:r>
              <a:rPr lang="en-US" altLang="ja-JP"/>
              <a:t>VM</a:t>
            </a:r>
            <a:r>
              <a:rPr lang="ja-JP" altLang="en-US" smtClean="0"/>
              <a:t>識別子とマジックナンバの組をディスク暗号鍵で暗号化して送る</a:t>
            </a:r>
            <a:endParaRPr lang="en-US" altLang="ja-JP" smtClean="0"/>
          </a:p>
          <a:p>
            <a:pPr lvl="1"/>
            <a:r>
              <a:rPr lang="ja-JP" altLang="en-US" smtClean="0"/>
              <a:t>ユーザがマジックナンバを正しく復号できれば正常</a:t>
            </a:r>
            <a:endParaRPr lang="en-US" altLang="ja-JP" smtClean="0"/>
          </a:p>
          <a:p>
            <a:pPr lvl="0"/>
            <a:endParaRPr lang="en-US" altLang="ja-JP">
              <a:solidFill>
                <a:prstClr val="black"/>
              </a:solidFill>
            </a:endParaRPr>
          </a:p>
          <a:p>
            <a:pPr lvl="1"/>
            <a:endParaRPr lang="en-US" altLang="ja-JP"/>
          </a:p>
        </p:txBody>
      </p:sp>
      <p:sp>
        <p:nvSpPr>
          <p:cNvPr id="4" name="正方形/長方形 3"/>
          <p:cNvSpPr/>
          <p:nvPr/>
        </p:nvSpPr>
        <p:spPr>
          <a:xfrm>
            <a:off x="4067944" y="5589238"/>
            <a:ext cx="3921276" cy="113952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15827" y="6359433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ハイパーバイザ</a:t>
            </a:r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4101353" y="4261737"/>
            <a:ext cx="2058941" cy="11161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6315826" y="4261736"/>
            <a:ext cx="1704863" cy="11161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30443" y="4344741"/>
            <a:ext cx="974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管理</a:t>
            </a:r>
            <a:r>
              <a:rPr kumimoji="1" lang="en-US" altLang="ja-JP" smtClean="0"/>
              <a:t>VM</a:t>
            </a:r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574984" y="4352343"/>
            <a:ext cx="11865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mtClean="0"/>
              <a:t>不正な</a:t>
            </a:r>
            <a:endParaRPr lang="en-US" altLang="ja-JP" smtClean="0"/>
          </a:p>
          <a:p>
            <a:pPr algn="ctr"/>
            <a:r>
              <a:rPr lang="ja-JP" altLang="en-US" smtClean="0"/>
              <a:t>ユーザ</a:t>
            </a:r>
            <a:r>
              <a:rPr kumimoji="1" lang="en-US" altLang="ja-JP" smtClean="0"/>
              <a:t>VM</a:t>
            </a:r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395536" y="4261736"/>
            <a:ext cx="2808312" cy="133770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378495" y="4352343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/>
              <a:t>ユーザ</a:t>
            </a:r>
            <a:endParaRPr kumimoji="1" lang="ja-JP" altLang="en-US"/>
          </a:p>
        </p:txBody>
      </p:sp>
      <p:pic>
        <p:nvPicPr>
          <p:cNvPr id="2050" name="Picture 2" descr="http://free-icon.web-tuhan.net/wp-content/uploads/2014/02/f_007_12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02" y="4838361"/>
            <a:ext cx="596367" cy="596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スライド番号プレースホルダー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A45D-C8A9-46D9-BE9C-86E60B4686A4}" type="slidenum">
              <a:rPr kumimoji="1" lang="ja-JP" altLang="en-US" sz="1600" smtClean="0"/>
              <a:t>9</a:t>
            </a:fld>
            <a:endParaRPr kumimoji="1" lang="ja-JP" altLang="en-US" sz="1600"/>
          </a:p>
        </p:txBody>
      </p:sp>
      <p:pic>
        <p:nvPicPr>
          <p:cNvPr id="21" name="Picture 2" descr="http://free-icon.web-tuhan.net/wp-content/uploads/2014/02/f_007_128.png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48582" y="5742069"/>
            <a:ext cx="596367" cy="596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正方形/長方形 24"/>
          <p:cNvSpPr/>
          <p:nvPr/>
        </p:nvSpPr>
        <p:spPr>
          <a:xfrm>
            <a:off x="4216078" y="5723531"/>
            <a:ext cx="1603678" cy="63344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mtClean="0">
                <a:solidFill>
                  <a:schemeClr val="bg1"/>
                </a:solidFill>
              </a:rPr>
              <a:t>VM</a:t>
            </a:r>
            <a:r>
              <a:rPr kumimoji="1" lang="ja-JP" altLang="en-US" smtClean="0">
                <a:solidFill>
                  <a:schemeClr val="bg1"/>
                </a:solidFill>
              </a:rPr>
              <a:t>識別子</a:t>
            </a:r>
            <a:r>
              <a:rPr kumimoji="1" lang="en-US" altLang="ja-JP" smtClean="0">
                <a:solidFill>
                  <a:schemeClr val="bg1"/>
                </a:solidFill>
              </a:rPr>
              <a:t>+</a:t>
            </a:r>
          </a:p>
          <a:p>
            <a:pPr algn="ctr"/>
            <a:r>
              <a:rPr kumimoji="1" lang="ja-JP" altLang="en-US" smtClean="0">
                <a:solidFill>
                  <a:schemeClr val="bg1"/>
                </a:solidFill>
              </a:rPr>
              <a:t>マジックナンバ</a:t>
            </a:r>
            <a:endParaRPr kumimoji="1" lang="ja-JP" altLang="en-US">
              <a:solidFill>
                <a:schemeClr val="bg1"/>
              </a:solidFill>
            </a:endParaRPr>
          </a:p>
        </p:txBody>
      </p:sp>
      <p:cxnSp>
        <p:nvCxnSpPr>
          <p:cNvPr id="30" name="直線矢印コネクタ 29"/>
          <p:cNvCxnSpPr>
            <a:stCxn id="21" idx="3"/>
          </p:cNvCxnSpPr>
          <p:nvPr/>
        </p:nvCxnSpPr>
        <p:spPr>
          <a:xfrm flipH="1">
            <a:off x="5819757" y="6040253"/>
            <a:ext cx="122882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6017250" y="560431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暗号化</a:t>
            </a:r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>
            <a:off x="1538045" y="4819823"/>
            <a:ext cx="1603678" cy="63344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>
                <a:solidFill>
                  <a:schemeClr val="bg1"/>
                </a:solidFill>
              </a:rPr>
              <a:t>??????</a:t>
            </a:r>
            <a:endParaRPr kumimoji="1" lang="en-US" altLang="ja-JP" smtClean="0">
              <a:solidFill>
                <a:schemeClr val="bg1"/>
              </a:solidFill>
            </a:endParaRPr>
          </a:p>
        </p:txBody>
      </p:sp>
      <p:cxnSp>
        <p:nvCxnSpPr>
          <p:cNvPr id="2052" name="直線矢印コネクタ 2051"/>
          <p:cNvCxnSpPr>
            <a:endCxn id="33" idx="1"/>
          </p:cNvCxnSpPr>
          <p:nvPr/>
        </p:nvCxnSpPr>
        <p:spPr>
          <a:xfrm>
            <a:off x="985769" y="5136545"/>
            <a:ext cx="55227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3" name="テキスト ボックス 2052"/>
          <p:cNvSpPr txBox="1"/>
          <p:nvPr/>
        </p:nvSpPr>
        <p:spPr>
          <a:xfrm>
            <a:off x="891714" y="4694361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復号</a:t>
            </a:r>
            <a:endParaRPr kumimoji="1" lang="ja-JP" altLang="en-US"/>
          </a:p>
        </p:txBody>
      </p:sp>
      <p:cxnSp>
        <p:nvCxnSpPr>
          <p:cNvPr id="2055" name="カギ線コネクタ 2054"/>
          <p:cNvCxnSpPr>
            <a:stCxn id="25" idx="0"/>
            <a:endCxn id="33" idx="3"/>
          </p:cNvCxnSpPr>
          <p:nvPr/>
        </p:nvCxnSpPr>
        <p:spPr>
          <a:xfrm rot="16200000" flipV="1">
            <a:off x="3786327" y="4491941"/>
            <a:ext cx="586986" cy="1876194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フローチャート : 磁気ディスク 13"/>
          <p:cNvSpPr/>
          <p:nvPr/>
        </p:nvSpPr>
        <p:spPr>
          <a:xfrm>
            <a:off x="5364088" y="4725144"/>
            <a:ext cx="409985" cy="452234"/>
          </a:xfrm>
          <a:prstGeom prst="flowChartMagneticDisk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801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5448</TotalTime>
  <Words>1559</Words>
  <Application>Microsoft Office PowerPoint</Application>
  <PresentationFormat>画面に合わせる (4:3)</PresentationFormat>
  <Paragraphs>404</Paragraphs>
  <Slides>24</Slides>
  <Notes>24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24</vt:i4>
      </vt:variant>
    </vt:vector>
  </HeadingPairs>
  <TitlesOfParts>
    <vt:vector size="26" baseType="lpstr">
      <vt:lpstr>Office テーマ</vt:lpstr>
      <vt:lpstr>デザインの設定</vt:lpstr>
      <vt:lpstr>クラウドのリモート管理における VMリダイレクト攻撃の防止</vt:lpstr>
      <vt:lpstr>クラウドにおけるVMのリモート管理</vt:lpstr>
      <vt:lpstr>信頼できないクラウド管理者</vt:lpstr>
      <vt:lpstr>管理権限を悪用した攻撃</vt:lpstr>
      <vt:lpstr>VMリダイレクト攻撃</vt:lpstr>
      <vt:lpstr>提案：UVBond</vt:lpstr>
      <vt:lpstr>脅威モデル</vt:lpstr>
      <vt:lpstr>暗号化ディスクを用いたVM起動</vt:lpstr>
      <vt:lpstr>VMの正常起動の確認</vt:lpstr>
      <vt:lpstr>VM識別子を用いたVMの操作</vt:lpstr>
      <vt:lpstr>UVBondの実装</vt:lpstr>
      <vt:lpstr>従来の準仮想化ディスクI/O</vt:lpstr>
      <vt:lpstr>共有データの二重化</vt:lpstr>
      <vt:lpstr>シャドーの作成</vt:lpstr>
      <vt:lpstr>準仮想化ディスクI/Oの暗号化</vt:lpstr>
      <vt:lpstr>完全仮想化ディスクI/Oの復号</vt:lpstr>
      <vt:lpstr>ディスク暗号鍵の共有</vt:lpstr>
      <vt:lpstr>暗号化ディスクの整合性検査</vt:lpstr>
      <vt:lpstr>実験</vt:lpstr>
      <vt:lpstr>VM識別子を用いた操作</vt:lpstr>
      <vt:lpstr>VMのディスクI/O性能</vt:lpstr>
      <vt:lpstr>関連研究</vt:lpstr>
      <vt:lpstr>まとめ</vt:lpstr>
      <vt:lpstr>今後の課題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ディスクの暗号化による 安全なVMの起動</dc:title>
  <dc:creator>猪口恵介</dc:creator>
  <cp:lastModifiedBy>inokuchi</cp:lastModifiedBy>
  <cp:revision>352</cp:revision>
  <dcterms:created xsi:type="dcterms:W3CDTF">2015-09-09T04:26:50Z</dcterms:created>
  <dcterms:modified xsi:type="dcterms:W3CDTF">2016-06-14T07:19:48Z</dcterms:modified>
</cp:coreProperties>
</file>