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74" r:id="rId10"/>
    <p:sldId id="264" r:id="rId11"/>
    <p:sldId id="265" r:id="rId12"/>
    <p:sldId id="266" r:id="rId13"/>
    <p:sldId id="267" r:id="rId14"/>
    <p:sldId id="268" r:id="rId15"/>
    <p:sldId id="272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E8B"/>
    <a:srgbClr val="B0E2FF"/>
    <a:srgbClr val="2F4F4F"/>
    <a:srgbClr val="20B2AA"/>
    <a:srgbClr val="66CDAA"/>
    <a:srgbClr val="00C5CD"/>
    <a:srgbClr val="00868B"/>
    <a:srgbClr val="68228B"/>
    <a:srgbClr val="CDB5CD"/>
    <a:srgbClr val="AB8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54" autoAdjust="0"/>
    <p:restoredTop sz="74940" autoAdjust="0"/>
  </p:normalViewPr>
  <p:slideViewPr>
    <p:cSldViewPr snapToGrid="0" snapToObjects="1">
      <p:cViewPr varScale="1">
        <p:scale>
          <a:sx n="90" d="100"/>
          <a:sy n="90" d="100"/>
        </p:scale>
        <p:origin x="-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139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Microsoft_Excel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remote VMI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項目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local VMI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項目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64.4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in-VM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項目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100.0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49985048"/>
        <c:axId val="-2050788184"/>
      </c:barChart>
      <c:catAx>
        <c:axId val="-2049985048"/>
        <c:scaling>
          <c:orientation val="minMax"/>
        </c:scaling>
        <c:delete val="1"/>
        <c:axPos val="b"/>
        <c:majorTickMark val="out"/>
        <c:minorTickMark val="none"/>
        <c:tickLblPos val="nextTo"/>
        <c:crossAx val="-2050788184"/>
        <c:crosses val="autoZero"/>
        <c:auto val="1"/>
        <c:lblAlgn val="ctr"/>
        <c:lblOffset val="100"/>
        <c:noMultiLvlLbl val="0"/>
      </c:catAx>
      <c:valAx>
        <c:axId val="-2050788184"/>
        <c:scaling>
          <c:orientation val="minMax"/>
          <c:max val="125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MB/s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49985048"/>
        <c:crosses val="autoZero"/>
        <c:crossBetween val="between"/>
        <c:majorUnit val="25.0"/>
      </c:valAx>
    </c:plotArea>
    <c:legend>
      <c:legendPos val="r"/>
      <c:layout>
        <c:manualLayout>
          <c:xMode val="edge"/>
          <c:yMode val="edge"/>
          <c:x val="0.661224231070898"/>
          <c:y val="0.0818855650460207"/>
          <c:w val="0.264468981158782"/>
          <c:h val="0.84730350158925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remote VMI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項目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68.5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local VMI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項目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107.1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in-VM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項目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50830152"/>
        <c:axId val="-2050833144"/>
      </c:barChart>
      <c:catAx>
        <c:axId val="-2050830152"/>
        <c:scaling>
          <c:orientation val="minMax"/>
        </c:scaling>
        <c:delete val="1"/>
        <c:axPos val="b"/>
        <c:majorTickMark val="out"/>
        <c:minorTickMark val="none"/>
        <c:tickLblPos val="nextTo"/>
        <c:crossAx val="-2050833144"/>
        <c:crosses val="autoZero"/>
        <c:auto val="1"/>
        <c:lblAlgn val="ctr"/>
        <c:lblOffset val="100"/>
        <c:noMultiLvlLbl val="0"/>
      </c:catAx>
      <c:valAx>
        <c:axId val="-2050833144"/>
        <c:scaling>
          <c:orientation val="minMax"/>
          <c:max val="125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MB/s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50830152"/>
        <c:crosses val="autoZero"/>
        <c:crossBetween val="between"/>
        <c:majorUnit val="25.0"/>
      </c:valAx>
    </c:plotArea>
    <c:legend>
      <c:legendPos val="r"/>
      <c:layout>
        <c:manualLayout>
          <c:xMode val="edge"/>
          <c:yMode val="edge"/>
          <c:x val="0.682884225396196"/>
          <c:y val="0.0840647220708528"/>
          <c:w val="0.233664450498905"/>
          <c:h val="0.83187012779094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remote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項目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40.3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local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項目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64.5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in-VM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項目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75.2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50903576"/>
        <c:axId val="-2050906568"/>
      </c:barChart>
      <c:catAx>
        <c:axId val="-2050903576"/>
        <c:scaling>
          <c:orientation val="minMax"/>
        </c:scaling>
        <c:delete val="1"/>
        <c:axPos val="b"/>
        <c:majorTickMark val="out"/>
        <c:minorTickMark val="none"/>
        <c:tickLblPos val="nextTo"/>
        <c:crossAx val="-2050906568"/>
        <c:crosses val="autoZero"/>
        <c:auto val="1"/>
        <c:lblAlgn val="ctr"/>
        <c:lblOffset val="100"/>
        <c:noMultiLvlLbl val="0"/>
      </c:catAx>
      <c:valAx>
        <c:axId val="-2050906568"/>
        <c:scaling>
          <c:orientation val="minMax"/>
          <c:max val="10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time (sec)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509035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remote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項目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135.0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local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項目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152.0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in-VM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項目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207.0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51804776"/>
        <c:axId val="-2051801800"/>
      </c:barChart>
      <c:catAx>
        <c:axId val="-2051804776"/>
        <c:scaling>
          <c:orientation val="minMax"/>
        </c:scaling>
        <c:delete val="1"/>
        <c:axPos val="b"/>
        <c:majorTickMark val="out"/>
        <c:minorTickMark val="none"/>
        <c:tickLblPos val="nextTo"/>
        <c:crossAx val="-2051801800"/>
        <c:crosses val="autoZero"/>
        <c:auto val="1"/>
        <c:lblAlgn val="ctr"/>
        <c:lblOffset val="100"/>
        <c:noMultiLvlLbl val="0"/>
      </c:catAx>
      <c:valAx>
        <c:axId val="-2051801800"/>
        <c:scaling>
          <c:orientation val="minMax"/>
          <c:max val="250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time (sec)</a:t>
                </a:r>
                <a:endParaRPr lang="ja-JP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51804776"/>
        <c:crosses val="autoZero"/>
        <c:crossBetween val="between"/>
        <c:majorUnit val="50.0"/>
        <c:minorUnit val="50.0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1360F-732F-D54E-83DD-CD17C6A7297F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A6AD0-6DF8-554B-9CFF-B9D6BADA62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2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I'm Kenichi Kourai from Kyushu Institute of Technology.</a:t>
            </a:r>
          </a:p>
          <a:p>
            <a:r>
              <a:rPr kumimoji="1" lang="en-US" altLang="ja-JP" sz="1200" baseline="0" dirty="0" smtClean="0">
                <a:solidFill>
                  <a:schemeClr val="tx1"/>
                </a:solidFill>
              </a:rPr>
              <a:t>I'm </a:t>
            </a:r>
            <a:r>
              <a:rPr kumimoji="1" lang="en-US" altLang="ja-JP" sz="1200" baseline="0" dirty="0" err="1" smtClean="0">
                <a:solidFill>
                  <a:schemeClr val="tx1"/>
                </a:solidFill>
              </a:rPr>
              <a:t>gonna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 talk about secure offloading of legacy IDSes using remote VM introspection in semi-trusted IaaS clouds.</a:t>
            </a:r>
          </a:p>
          <a:p>
            <a:pPr marL="0" indent="0">
              <a:buFont typeface="Wingdings" charset="0"/>
              <a:buNone/>
            </a:pPr>
            <a:r>
              <a:rPr kumimoji="1" lang="en-US" altLang="ja-JP" sz="1200" baseline="0" dirty="0" smtClean="0">
                <a:solidFill>
                  <a:schemeClr val="tx1"/>
                </a:solidFill>
              </a:rPr>
              <a:t>This is joint work with my student, who has graduated.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1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For remote memory introspection, an IDS first sends a request for memory data to the RemoteTrans runtime.</a:t>
            </a:r>
          </a:p>
          <a:p>
            <a:r>
              <a:rPr lang="en-US" altLang="ja-JP" dirty="0" smtClean="0"/>
              <a:t>The runtime forwards the request to the RemoteTrans server and t</a:t>
            </a:r>
            <a:r>
              <a:rPr kumimoji="1" lang="en-US" altLang="ja-JP" dirty="0" smtClean="0"/>
              <a:t>he server invokes the VMI engine.</a:t>
            </a:r>
          </a:p>
          <a:p>
            <a:r>
              <a:rPr lang="en-US" altLang="ja-JP" dirty="0" smtClean="0"/>
              <a:t>T</a:t>
            </a:r>
            <a:r>
              <a:rPr kumimoji="1" lang="en-US" altLang="ja-JP" dirty="0" smtClean="0"/>
              <a:t>he VMI engine translates the specified virtual address into a physical address and reads data of the specified size from the VM's memory.</a:t>
            </a:r>
          </a:p>
          <a:p>
            <a:r>
              <a:rPr lang="en-US" altLang="ja-JP" dirty="0" smtClean="0"/>
              <a:t>At this time, it encrypts the data and calculates the message authentication code of the request and response.</a:t>
            </a:r>
          </a:p>
          <a:p>
            <a:r>
              <a:rPr lang="en-US" altLang="ja-JP" dirty="0" smtClean="0"/>
              <a:t>Finally, the VMI engine returns the requested data to the RemoteTrans runtime in the reverse path.</a:t>
            </a:r>
          </a:p>
          <a:p>
            <a:r>
              <a:rPr lang="en-US" altLang="ja-JP" dirty="0" smtClean="0"/>
              <a:t>The RemoteTrans runtime checks the MAC and decrypts the data.</a:t>
            </a:r>
          </a:p>
          <a:p>
            <a:endParaRPr kumimoji="1" lang="en-US" altLang="ja-JP" dirty="0"/>
          </a:p>
          <a:p>
            <a:r>
              <a:rPr kumimoji="1" lang="en-US" altLang="ja-JP" dirty="0" smtClean="0"/>
              <a:t>The RemoteTrans runtime locally caches the obtained memory data.</a:t>
            </a:r>
          </a:p>
          <a:p>
            <a:r>
              <a:rPr lang="en-US" altLang="ja-JP" dirty="0" smtClean="0"/>
              <a:t>The freshness of the cache and the performance of IDSes are tradeoff.</a:t>
            </a:r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978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For remote network introspection, the VMI engine analyzes </a:t>
            </a:r>
            <a:r>
              <a:rPr lang="en-US" altLang="ja-JP" dirty="0" smtClean="0"/>
              <a:t>the </a:t>
            </a:r>
            <a:r>
              <a:rPr kumimoji="1" lang="en-US" altLang="ja-JP" dirty="0" smtClean="0"/>
              <a:t>interactions between a target VM and a virtual NIC in the management VM.</a:t>
            </a:r>
          </a:p>
          <a:p>
            <a:r>
              <a:rPr kumimoji="1" lang="en-US" altLang="ja-JP" dirty="0" smtClean="0"/>
              <a:t>Packets from the target VM are passed to the virtual NIC and sen</a:t>
            </a:r>
            <a:r>
              <a:rPr lang="en-US" altLang="ja-JP" dirty="0" smtClean="0"/>
              <a:t>t to the outside.</a:t>
            </a:r>
          </a:p>
          <a:p>
            <a:r>
              <a:rPr kumimoji="1" lang="en-US" altLang="ja-JP" dirty="0" smtClean="0"/>
              <a:t>In contrast, packets to the target VM are received by the virtual NIC and passed to the target VM.</a:t>
            </a:r>
          </a:p>
          <a:p>
            <a:r>
              <a:rPr kumimoji="1" lang="en-US" altLang="ja-JP" dirty="0" smtClean="0"/>
              <a:t>When the target VM uses a para-virtual network driver, the VMI engine monitors events sent between the target VM and the virtual NIC and captures packets stored in the shared memory.</a:t>
            </a:r>
          </a:p>
          <a:p>
            <a:r>
              <a:rPr kumimoji="1" lang="en-US" altLang="ja-JP" dirty="0" smtClean="0"/>
              <a:t>When captured packets</a:t>
            </a:r>
            <a:r>
              <a:rPr kumimoji="1" lang="en-US" altLang="ja-JP" baseline="0" dirty="0" smtClean="0"/>
              <a:t> are forwarded</a:t>
            </a:r>
            <a:r>
              <a:rPr kumimoji="1" lang="en-US" altLang="ja-JP" dirty="0" smtClean="0"/>
              <a:t>, the VMI engine calculates a MAC from the packets.</a:t>
            </a:r>
          </a:p>
          <a:p>
            <a:r>
              <a:rPr lang="en-US" altLang="ja-JP" dirty="0" smtClean="0"/>
              <a:t>The RemoteTrans runtime checks the MAC and writes the packets to a TAP device.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9807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For remote storage introspection, RemoteTrans provides protected storage to remote hosts.</a:t>
            </a:r>
          </a:p>
          <a:p>
            <a:r>
              <a:rPr lang="en-US" altLang="ja-JP" dirty="0" smtClean="0"/>
              <a:t>In the current implementation, the operating system in a target VM encrypts its own storage using </a:t>
            </a:r>
            <a:r>
              <a:rPr lang="en-US" altLang="ja-JP" dirty="0" err="1" smtClean="0"/>
              <a:t>dm</a:t>
            </a:r>
            <a:r>
              <a:rPr lang="en-US" altLang="ja-JP" dirty="0" smtClean="0"/>
              <a:t>-crypt.</a:t>
            </a:r>
          </a:p>
          <a:p>
            <a:r>
              <a:rPr kumimoji="1" lang="en-US" altLang="ja-JP" dirty="0" smtClean="0"/>
              <a:t>So, a password for decrypting storage is required at the boot time of the operating system.</a:t>
            </a:r>
          </a:p>
          <a:p>
            <a:r>
              <a:rPr kumimoji="1" lang="en-US" altLang="ja-JP" dirty="0" smtClean="0"/>
              <a:t>Such a password </a:t>
            </a:r>
            <a:r>
              <a:rPr lang="en-US" altLang="ja-JP" dirty="0" smtClean="0"/>
              <a:t>can be</a:t>
            </a:r>
            <a:r>
              <a:rPr kumimoji="1" lang="en-US" altLang="ja-JP" dirty="0" smtClean="0"/>
              <a:t> passed using out-of-band remote management via the management VM, but it is easily stolen in the management VM.</a:t>
            </a:r>
          </a:p>
          <a:p>
            <a:r>
              <a:rPr kumimoji="1" lang="en-US" altLang="ja-JP" dirty="0" smtClean="0"/>
              <a:t>To prevent this, RemoteTrans securely passes a password using a channel encrypted by </a:t>
            </a:r>
            <a:r>
              <a:rPr kumimoji="1" lang="en-US" altLang="ja-JP" dirty="0" err="1" smtClean="0"/>
              <a:t>FBCrypt</a:t>
            </a:r>
            <a:r>
              <a:rPr kumimoji="1" lang="en-US" altLang="ja-JP" dirty="0" smtClean="0"/>
              <a:t> or </a:t>
            </a:r>
            <a:r>
              <a:rPr kumimoji="1" lang="en-US" altLang="ja-JP" dirty="0" err="1" smtClean="0"/>
              <a:t>SCCrypt</a:t>
            </a:r>
            <a:r>
              <a:rPr lang="en-US" altLang="ja-JP" dirty="0" smtClean="0"/>
              <a:t>, which is our previous work.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lang="en-US" altLang="ja-JP" dirty="0" smtClean="0"/>
              <a:t>The remote host decrypts that storage using the same password.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7683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 conducted several experiments to examine the security and performance of IDS remote offloading.</a:t>
            </a:r>
          </a:p>
          <a:p>
            <a:r>
              <a:rPr kumimoji="1" lang="en-US" altLang="ja-JP" dirty="0" smtClean="0"/>
              <a:t>The aims are to show that insider attacks can be prevented and to examine the performance of remote VMI and offloaded legacy IDSes.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We used two PCs with the same hardware spec.</a:t>
            </a:r>
          </a:p>
          <a:p>
            <a:r>
              <a:rPr lang="en-US" altLang="ja-JP" dirty="0" smtClean="0"/>
              <a:t>We ran a target VM at one host and remotely offloaded IDSes at the other host.</a:t>
            </a:r>
          </a:p>
          <a:p>
            <a:r>
              <a:rPr lang="en-US" altLang="ja-JP" dirty="0" smtClean="0"/>
              <a:t>These PCs were connected with Gigabit Ethernet.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0829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First, we confirmed that RemoteTrans could prevent insider attacks in the management VM.</a:t>
            </a:r>
          </a:p>
          <a:p>
            <a:r>
              <a:rPr kumimoji="1" lang="en-US" altLang="ja-JP" dirty="0" smtClean="0"/>
              <a:t>For remote memory introspection, we tampered with memory requests or responses in a malicious RemoteTrans server.</a:t>
            </a:r>
          </a:p>
          <a:p>
            <a:r>
              <a:rPr lang="en-US" altLang="ja-JP" dirty="0" smtClean="0"/>
              <a:t>As a result, the RemoteTrans runtime </a:t>
            </a:r>
            <a:r>
              <a:rPr kumimoji="1" lang="en-US" altLang="ja-JP" dirty="0" smtClean="0"/>
              <a:t>failed MAC verification</a:t>
            </a:r>
            <a:r>
              <a:rPr lang="en-US" altLang="ja-JP" dirty="0" smtClean="0"/>
              <a:t>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Next, we tampered with packets forwarded by the malicious RemoteTrans server.</a:t>
            </a:r>
          </a:p>
          <a:p>
            <a:r>
              <a:rPr lang="en-US" altLang="ja-JP" dirty="0" smtClean="0"/>
              <a:t>As</a:t>
            </a:r>
            <a:r>
              <a:rPr kumimoji="1" lang="en-US" altLang="ja-JP" dirty="0" smtClean="0"/>
              <a:t> in remote memory introspection, the RemoteTrans runtime failed MAC verification.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Finally, we searched a disk image for passwords in the management VM,</a:t>
            </a:r>
            <a:r>
              <a:rPr kumimoji="1" lang="en-US" altLang="ja-JP" baseline="0" dirty="0" smtClean="0"/>
              <a:t> but f</a:t>
            </a:r>
            <a:r>
              <a:rPr lang="en-US" altLang="ja-JP" dirty="0" smtClean="0"/>
              <a:t>ull-disk encryption could prevent this attempt.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27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Next, we compared the performance of remote VMI with that of local VMI performed in the management VM.</a:t>
            </a:r>
          </a:p>
          <a:p>
            <a:r>
              <a:rPr lang="en-US" altLang="ja-JP" dirty="0" smtClean="0"/>
              <a:t>To examine the performance of memory introspection, we used benchmarks for reading the memory of a target VM.</a:t>
            </a:r>
          </a:p>
          <a:p>
            <a:r>
              <a:rPr lang="en-US" altLang="ja-JP" dirty="0" smtClean="0"/>
              <a:t>The left figure shows </a:t>
            </a:r>
            <a:r>
              <a:rPr kumimoji="1" lang="en-US" altLang="ja-JP" dirty="0" smtClean="0"/>
              <a:t>the result.</a:t>
            </a:r>
          </a:p>
          <a:p>
            <a:r>
              <a:rPr kumimoji="1" lang="en-US" altLang="ja-JP" dirty="0" smtClean="0"/>
              <a:t>Due to the overhead of network communication and encryption, the performance was degraded by 92% in remote VMI.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Next, we measured the performance of storage introspection using </a:t>
            </a:r>
            <a:r>
              <a:rPr lang="en-US" altLang="ja-JP" dirty="0" err="1" smtClean="0"/>
              <a:t>IO</a:t>
            </a:r>
            <a:r>
              <a:rPr kumimoji="1" lang="en-US" altLang="ja-JP" dirty="0" err="1" smtClean="0"/>
              <a:t>zone</a:t>
            </a:r>
            <a:r>
              <a:rPr kumimoji="1" lang="en-US" altLang="ja-JP" dirty="0" smtClean="0"/>
              <a:t>.</a:t>
            </a:r>
          </a:p>
          <a:p>
            <a:r>
              <a:rPr lang="en-US" altLang="ja-JP" dirty="0" smtClean="0"/>
              <a:t>The right figure shows the result.</a:t>
            </a:r>
            <a:endParaRPr kumimoji="1" lang="en-US" altLang="ja-JP" dirty="0" smtClean="0"/>
          </a:p>
          <a:p>
            <a:r>
              <a:rPr kumimoji="1" lang="en-US" altLang="ja-JP" dirty="0" smtClean="0"/>
              <a:t>Since remote storage introspection needs network communication, the performance degradation was 36%.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For network introspection, no packets were lost in any types of network introspection.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5872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The</a:t>
            </a:r>
            <a:r>
              <a:rPr lang="en-US" altLang="ja-JP" baseline="0" dirty="0" smtClean="0"/>
              <a:t> performance of remote VMI was not good, but our interest is the performance of offloaded legacy IDSes. </a:t>
            </a:r>
          </a:p>
          <a:p>
            <a:r>
              <a:rPr lang="en-US" altLang="ja-JP" dirty="0" smtClean="0"/>
              <a:t>So, we compared IDS remote offloading with traditional local offloading.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First, we measured the execution time of chkrootkit, which detected installed rootkits.</a:t>
            </a:r>
          </a:p>
          <a:p>
            <a:r>
              <a:rPr kumimoji="1" lang="en-US" altLang="ja-JP" dirty="0" smtClean="0"/>
              <a:t>The left figure shows the result.</a:t>
            </a:r>
          </a:p>
          <a:p>
            <a:r>
              <a:rPr kumimoji="1" lang="en-US" altLang="ja-JP" dirty="0" smtClean="0"/>
              <a:t>Surprisingly, the execution time </a:t>
            </a:r>
            <a:r>
              <a:rPr lang="en-US" altLang="ja-JP" dirty="0" smtClean="0"/>
              <a:t>was the shortest in remote offloading.</a:t>
            </a:r>
          </a:p>
          <a:p>
            <a:r>
              <a:rPr kumimoji="1" lang="en-US" altLang="ja-JP" dirty="0" smtClean="0"/>
              <a:t>This is partially because the remote host suffered from no virtualization overhead unlike the management VM.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Next, we measured the execution time of Tripwire, which checked the integrity of filesystems.</a:t>
            </a:r>
          </a:p>
          <a:p>
            <a:r>
              <a:rPr lang="en-US" altLang="ja-JP" dirty="0" smtClean="0"/>
              <a:t>The right figure shows the result.</a:t>
            </a:r>
          </a:p>
          <a:p>
            <a:r>
              <a:rPr lang="en-US" altLang="ja-JP" dirty="0" smtClean="0"/>
              <a:t>Like chkrootkit, the execution time was the shortest in remote offloading.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Finally, we measured the detection time of portscans by Snort.</a:t>
            </a:r>
          </a:p>
          <a:p>
            <a:r>
              <a:rPr kumimoji="1" lang="en-US" altLang="ja-JP" dirty="0" smtClean="0"/>
              <a:t>The detection time was only 5 ms longer in remote offloading.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9592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 idea of using remote hosts with IDSes is not new.</a:t>
            </a:r>
          </a:p>
          <a:p>
            <a:r>
              <a:rPr lang="en-US" altLang="ja-JP" dirty="0" smtClean="0"/>
              <a:t>Copilot securely sends the result of integrity checking to a remote host using a PCI add-in card, but IDSes themselves don't run at remote hosts.</a:t>
            </a:r>
          </a:p>
          <a:p>
            <a:r>
              <a:rPr lang="en-US" altLang="ja-JP" dirty="0" err="1" smtClean="0"/>
              <a:t>HyperCheck</a:t>
            </a:r>
            <a:r>
              <a:rPr lang="en-US" altLang="ja-JP" dirty="0" smtClean="0"/>
              <a:t> securely sends the raw memory to a remote host using System Management Mode in x86 and runs IDSes at the remote host.</a:t>
            </a:r>
          </a:p>
          <a:p>
            <a:r>
              <a:rPr kumimoji="1" lang="en-US" altLang="ja-JP" dirty="0" smtClean="0"/>
              <a:t>However, while one CPU runs in SMM, all the regular tasks have to be suspended for security.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Secure execution of local IDSes has been also proposed.</a:t>
            </a:r>
          </a:p>
          <a:p>
            <a:r>
              <a:rPr lang="en-US" altLang="ja-JP" dirty="0" smtClean="0"/>
              <a:t>Flicker securely executes IDSes using late launch in Intel TXT and AMD SVM.</a:t>
            </a:r>
          </a:p>
          <a:p>
            <a:r>
              <a:rPr kumimoji="1" lang="en-US" altLang="ja-JP" dirty="0" smtClean="0"/>
              <a:t>Like SMM, while an IDS runs in one CPU core, the other cores have to be stopped.</a:t>
            </a:r>
          </a:p>
          <a:p>
            <a:r>
              <a:rPr lang="en-US" altLang="ja-JP" dirty="0" smtClean="0"/>
              <a:t>Self-service cloud executes IDSes in special VMs that cannot be disabled by administrators.</a:t>
            </a:r>
          </a:p>
          <a:p>
            <a:r>
              <a:rPr lang="en-US" altLang="ja-JP" dirty="0" smtClean="0"/>
              <a:t>However, the trusted computing base in clouds is larger than RemoteTrans because a VM called Domain B has to be trusted.</a:t>
            </a:r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4183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 conclusion, we proposed IDS remote offloading with remote VMI.</a:t>
            </a:r>
          </a:p>
          <a:p>
            <a:r>
              <a:rPr lang="en-US" altLang="ja-JP" dirty="0" smtClean="0"/>
              <a:t>This technique enables legacy IDSes to securely run at trusted remote hosts outside semi-trusted clouds.</a:t>
            </a:r>
          </a:p>
          <a:p>
            <a:r>
              <a:rPr kumimoji="1" lang="en-US" altLang="ja-JP" dirty="0" smtClean="0"/>
              <a:t>Thanks to a VMI engine in the trusted hypervisor, IDS offloading can coexist with secure VM execution.</a:t>
            </a:r>
          </a:p>
          <a:p>
            <a:r>
              <a:rPr lang="en-US" altLang="ja-JP" dirty="0" smtClean="0"/>
              <a:t>We showed that RemoteTrans achieved efficient execution of offloaded IDSes.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One of our future work is performance evaluation when many VMs are monitored at remote hosts.</a:t>
            </a:r>
          </a:p>
          <a:p>
            <a:r>
              <a:rPr kumimoji="1" lang="en-US" altLang="ja-JP" dirty="0" smtClean="0"/>
              <a:t>The VMI engine and the communication can become performance bottlenecks.</a:t>
            </a:r>
          </a:p>
          <a:p>
            <a:r>
              <a:rPr lang="en-US" altLang="ja-JP" dirty="0" smtClean="0"/>
              <a:t>Another direction is performance improvement under large network delay.</a:t>
            </a:r>
          </a:p>
          <a:p>
            <a:r>
              <a:rPr kumimoji="1" lang="en-US" altLang="ja-JP" dirty="0" smtClean="0"/>
              <a:t>For remote memory introspection, we are planning to offload the analysis of kernel data from </a:t>
            </a:r>
            <a:r>
              <a:rPr lang="en-US" altLang="ja-JP" dirty="0" smtClean="0"/>
              <a:t>remote hosts </a:t>
            </a:r>
            <a:r>
              <a:rPr kumimoji="1" lang="en-US" altLang="ja-JP" dirty="0" smtClean="0"/>
              <a:t>to the VMI engine.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931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 IaaS clouds, users run their services in virtual machines.</a:t>
            </a:r>
          </a:p>
          <a:p>
            <a:r>
              <a:rPr kumimoji="1" lang="en-US" altLang="ja-JP" dirty="0" smtClean="0"/>
              <a:t>To </a:t>
            </a:r>
            <a:r>
              <a:rPr lang="en-US" altLang="ja-JP" dirty="0"/>
              <a:t>protect the systems inside VMs from external </a:t>
            </a:r>
            <a:r>
              <a:rPr lang="en-US" altLang="ja-JP" dirty="0" smtClean="0"/>
              <a:t>attackers, intrusion detection systems are useful.</a:t>
            </a:r>
          </a:p>
          <a:p>
            <a:r>
              <a:rPr lang="en-US" altLang="ja-JP" dirty="0" smtClean="0"/>
              <a:t>To prevent IDSes from being compromised by intruders into VMs, IDS offloading has been proposed.</a:t>
            </a:r>
          </a:p>
          <a:p>
            <a:r>
              <a:rPr kumimoji="1" lang="en-US" altLang="ja-JP" dirty="0" smtClean="0"/>
              <a:t>IDS offloading enables securely running IDSes outside target VMs, for example, in a </a:t>
            </a:r>
            <a:r>
              <a:rPr lang="en-US" altLang="ja-JP" dirty="0" smtClean="0"/>
              <a:t>privileged VM called </a:t>
            </a:r>
            <a:r>
              <a:rPr kumimoji="1" lang="en-US" altLang="ja-JP" dirty="0" smtClean="0"/>
              <a:t>the management VM.</a:t>
            </a:r>
          </a:p>
          <a:p>
            <a:r>
              <a:rPr lang="en-US" altLang="ja-JP" dirty="0" smtClean="0"/>
              <a:t>Even if attackers intrude into a VM, they cannot disable offloaded IDSes.</a:t>
            </a:r>
          </a:p>
          <a:p>
            <a:endParaRPr kumimoji="1" lang="en-US" altLang="ja-JP" dirty="0"/>
          </a:p>
          <a:p>
            <a:r>
              <a:rPr kumimoji="1" lang="en-US" altLang="ja-JP" dirty="0" smtClean="0"/>
              <a:t>Offloaded IDSes can directly obtain information inside VMs using a technique called VM introspection.</a:t>
            </a:r>
          </a:p>
          <a:p>
            <a:r>
              <a:rPr lang="en-US" altLang="ja-JP" dirty="0" smtClean="0"/>
              <a:t>For example, they can read kernel data in VM's memory, check the integrity of the storage, and capture all the packets from and to VMs.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984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However, </a:t>
            </a:r>
            <a:r>
              <a:rPr lang="en-US" altLang="ja-JP" dirty="0"/>
              <a:t>VMI can be abused by insiders in </a:t>
            </a:r>
            <a:r>
              <a:rPr lang="en-US" altLang="ja-JP" dirty="0" smtClean="0"/>
              <a:t>semi-trusted clouds</a:t>
            </a:r>
            <a:r>
              <a:rPr kumimoji="1" lang="en-US" altLang="ja-JP" dirty="0" smtClean="0"/>
              <a:t>.</a:t>
            </a:r>
          </a:p>
          <a:p>
            <a:r>
              <a:rPr lang="en-US" altLang="ja-JP" dirty="0" smtClean="0"/>
              <a:t>In general, clouds are not fully trusted.</a:t>
            </a:r>
          </a:p>
          <a:p>
            <a:r>
              <a:rPr lang="en-US" altLang="ja-JP" dirty="0" smtClean="0"/>
              <a:t>It is reported that 28% of cyber crimes are caused by insiders.</a:t>
            </a:r>
          </a:p>
          <a:p>
            <a:r>
              <a:rPr lang="en-US" altLang="ja-JP" dirty="0" smtClean="0"/>
              <a:t>One type of insiders is malicious system administrators.</a:t>
            </a:r>
          </a:p>
          <a:p>
            <a:r>
              <a:rPr lang="en-US" altLang="ja-JP" dirty="0" smtClean="0"/>
              <a:t>For example, a site reliability engineer in Google violated user's privacy.</a:t>
            </a:r>
          </a:p>
          <a:p>
            <a:r>
              <a:rPr lang="en-US" altLang="ja-JP" dirty="0" smtClean="0"/>
              <a:t>The other type is curious but honest system administrators.</a:t>
            </a:r>
          </a:p>
          <a:p>
            <a:r>
              <a:rPr lang="en-US" altLang="ja-JP" dirty="0" smtClean="0"/>
              <a:t>It is revealed that 35% of system administrators access sensitive information without authorization.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lang="en-US" altLang="ja-JP" dirty="0" smtClean="0"/>
              <a:t>If VMI is abused by insiders, sensitive information inside VMs are leaked.</a:t>
            </a:r>
          </a:p>
          <a:p>
            <a:r>
              <a:rPr kumimoji="1" lang="en-US" altLang="ja-JP" dirty="0" smtClean="0"/>
              <a:t>For example, insiders can steal a disk encryption key stored in the kernel memory of a VM.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79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reduce the risk of such insider attacks, many researchers have proposed mechanisms for secure VM execution.</a:t>
            </a:r>
          </a:p>
          <a:p>
            <a:r>
              <a:rPr kumimoji="1" lang="en-US" altLang="ja-JP" dirty="0" smtClean="0"/>
              <a:t>For example, the secure runtime environment and </a:t>
            </a:r>
            <a:r>
              <a:rPr kumimoji="1" lang="en-US" altLang="ja-JP" dirty="0" err="1" smtClean="0"/>
              <a:t>VMCrypt</a:t>
            </a:r>
            <a:r>
              <a:rPr kumimoji="1" lang="en-US" altLang="ja-JP" dirty="0" smtClean="0"/>
              <a:t> prevent information leakage from VM's memory.</a:t>
            </a:r>
          </a:p>
          <a:p>
            <a:r>
              <a:rPr lang="en-US" altLang="ja-JP" dirty="0" smtClean="0"/>
              <a:t>These systems encrypt the memory only when insiders access it from the management VM.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Self-service cloud prevents insiders in the management VM from accessing user's VMs.</a:t>
            </a:r>
          </a:p>
          <a:p>
            <a:r>
              <a:rPr kumimoji="1" lang="en-US" altLang="ja-JP" dirty="0" smtClean="0"/>
              <a:t>It allows only user's own administrative VMs to access user's VMs.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373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In such semi</a:t>
            </a:r>
            <a:r>
              <a:rPr lang="en-US" altLang="ja-JP" dirty="0"/>
              <a:t>-trusted clouds</a:t>
            </a:r>
            <a:r>
              <a:rPr kumimoji="1" lang="en-US" altLang="ja-JP" dirty="0" smtClean="0"/>
              <a:t>, there are two obstacles</a:t>
            </a:r>
            <a:r>
              <a:rPr kumimoji="1" lang="en-US" altLang="ja-JP" baseline="0" dirty="0" smtClean="0"/>
              <a:t> to secure IDS offloading.</a:t>
            </a:r>
            <a:endParaRPr kumimoji="1" lang="en-US" altLang="ja-JP" dirty="0" smtClean="0"/>
          </a:p>
          <a:p>
            <a:r>
              <a:rPr lang="en-US" altLang="ja-JP" dirty="0" smtClean="0"/>
              <a:t>First, secure VM execution cannot coexist with IDS offloading.</a:t>
            </a:r>
          </a:p>
          <a:p>
            <a:r>
              <a:rPr kumimoji="1" lang="en-US" altLang="ja-JP" dirty="0" smtClean="0"/>
              <a:t>Offloaded IDSes need to access VM's memory from the outside to introspect VMs.</a:t>
            </a:r>
          </a:p>
          <a:p>
            <a:r>
              <a:rPr lang="en-US" altLang="ja-JP" dirty="0" smtClean="0"/>
              <a:t>Since </a:t>
            </a:r>
            <a:r>
              <a:rPr lang="en-US" altLang="ja-JP" dirty="0"/>
              <a:t>secure VM </a:t>
            </a:r>
            <a:r>
              <a:rPr lang="en-US" altLang="ja-JP" dirty="0" smtClean="0"/>
              <a:t>execution encrypts the VM's memory or restricts access to it, offloaded IDSes cannot run.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Second, insiders can disable offloaded IDSes.</a:t>
            </a:r>
          </a:p>
          <a:p>
            <a:r>
              <a:rPr kumimoji="1" lang="en-US" altLang="ja-JP" dirty="0" smtClean="0"/>
              <a:t>They can stop IDSes offloaded to the management VM or tamper with their configuration.</a:t>
            </a:r>
          </a:p>
          <a:p>
            <a:r>
              <a:rPr lang="en-US" altLang="ja-JP" dirty="0" smtClean="0"/>
              <a:t>If they intrude into a target VM after that, IDSes could not detect it.</a:t>
            </a:r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006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overcome these obstacles, we propose IDS remote offloading.</a:t>
            </a:r>
          </a:p>
          <a:p>
            <a:r>
              <a:rPr lang="en-US" altLang="ja-JP" dirty="0" smtClean="0"/>
              <a:t>IDS remote offloading enables securely running IDSes at remote hosts outside semi-trusted clouds.</a:t>
            </a:r>
          </a:p>
          <a:p>
            <a:r>
              <a:rPr lang="en-US" altLang="ja-JP" dirty="0" smtClean="0"/>
              <a:t>The remote hosts can be physical hosts prepared by users or VMs in private clouds of user's organization.</a:t>
            </a:r>
          </a:p>
          <a:p>
            <a:r>
              <a:rPr lang="en-US" altLang="ja-JP" dirty="0" smtClean="0"/>
              <a:t>Offloaded IDSes can securely introspect VMs inside remote clouds</a:t>
            </a:r>
            <a:r>
              <a:rPr lang="en-US" altLang="ja-JP" baseline="0" dirty="0" smtClean="0"/>
              <a:t> using remote VMI.</a:t>
            </a:r>
            <a:endParaRPr lang="en-US" altLang="ja-JP" dirty="0"/>
          </a:p>
          <a:p>
            <a:endParaRPr lang="en-US" altLang="ja-JP" dirty="0" smtClean="0"/>
          </a:p>
          <a:p>
            <a:r>
              <a:rPr kumimoji="1" lang="en-US" altLang="ja-JP" dirty="0" smtClean="0"/>
              <a:t>Since IDSes run at trusted remote hosts, insiders in semi-trusted clouds cannot disable offloaded IDSes.</a:t>
            </a:r>
          </a:p>
          <a:p>
            <a:r>
              <a:rPr lang="en-US" altLang="ja-JP" dirty="0" smtClean="0"/>
              <a:t>Insiders can still mount denial-of-service attacks by preventing the transfers of introspected data to remote hosts.</a:t>
            </a:r>
          </a:p>
          <a:p>
            <a:r>
              <a:rPr kumimoji="1" lang="en-US" altLang="ja-JP" dirty="0" smtClean="0"/>
              <a:t>However, offloaded IDSes at remote hosts can </a:t>
            </a:r>
            <a:r>
              <a:rPr lang="en-US" altLang="ja-JP" dirty="0"/>
              <a:t>easily </a:t>
            </a:r>
            <a:r>
              <a:rPr kumimoji="1" lang="en-US" altLang="ja-JP" dirty="0" smtClean="0"/>
              <a:t>detect this kind of attacks.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27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Remote VMI</a:t>
            </a:r>
            <a:r>
              <a:rPr kumimoji="1" lang="en-US" altLang="ja-JP" baseline="0" dirty="0" smtClean="0"/>
              <a:t> is a</a:t>
            </a:r>
            <a:r>
              <a:rPr kumimoji="1" lang="en-US" altLang="ja-JP" dirty="0" smtClean="0"/>
              <a:t>n enabling technology for IDS remote offloading.</a:t>
            </a:r>
          </a:p>
          <a:p>
            <a:r>
              <a:rPr lang="en-US" altLang="ja-JP" dirty="0" smtClean="0"/>
              <a:t>It is initiated by remote hosts and introspects target VMs using a minimal VMI engine inside clouds.</a:t>
            </a:r>
          </a:p>
          <a:p>
            <a:r>
              <a:rPr kumimoji="1" lang="en-US" altLang="ja-JP" dirty="0" smtClean="0"/>
              <a:t>The VMI engine securely runs in the trusted hypervisor underlying VMs.</a:t>
            </a:r>
          </a:p>
          <a:p>
            <a:r>
              <a:rPr lang="en-US" altLang="ja-JP" dirty="0" smtClean="0"/>
              <a:t>Using the VMI engine, secure VM execution is bypassed because it is usually provided by the hypervisor.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Remote VMI also preserves the integrity and confidentiality of introspected data between the VMI engine and remote hosts.</a:t>
            </a:r>
          </a:p>
          <a:p>
            <a:r>
              <a:rPr kumimoji="1" lang="en-US" altLang="ja-JP" dirty="0" smtClean="0"/>
              <a:t>Even if insiders in clouds tamper with the data, the remote hosts can detect that.</a:t>
            </a:r>
          </a:p>
          <a:p>
            <a:r>
              <a:rPr kumimoji="1" lang="en-US" altLang="ja-JP" dirty="0" smtClean="0"/>
              <a:t>Even if</a:t>
            </a:r>
            <a:r>
              <a:rPr kumimoji="1" lang="en-US" altLang="ja-JP" baseline="0" dirty="0" smtClean="0"/>
              <a:t> insiders steal sensitive information, the data is encrypted.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344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Here is our threat model.</a:t>
            </a:r>
          </a:p>
          <a:p>
            <a:r>
              <a:rPr kumimoji="1" lang="en-US" altLang="ja-JP" dirty="0" smtClean="0"/>
              <a:t>We assume that cloud providers and hardware are trusted.</a:t>
            </a:r>
          </a:p>
          <a:p>
            <a:r>
              <a:rPr lang="en-US" altLang="ja-JP" dirty="0" smtClean="0"/>
              <a:t>This is reasonable because a bad reputation is critical for providers.</a:t>
            </a:r>
          </a:p>
          <a:p>
            <a:r>
              <a:rPr kumimoji="1" lang="en-US" altLang="ja-JP" dirty="0" smtClean="0"/>
              <a:t>On top of trusted hardware, the integrity of the hypervisor is guaranteed by various techniques.</a:t>
            </a:r>
          </a:p>
          <a:p>
            <a:r>
              <a:rPr lang="en-US" altLang="ja-JP" dirty="0" smtClean="0"/>
              <a:t>At boot time, remote attestation with TPM enables users to check the integrity.</a:t>
            </a:r>
          </a:p>
          <a:p>
            <a:r>
              <a:rPr kumimoji="1" lang="en-US" altLang="ja-JP" dirty="0" smtClean="0"/>
              <a:t>At runtime, integrity checking can be done by using hardware, for example, a PCI add-in card or System Management Mode in x86 processors.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On the other hand, we assume that not all the administrators in clouds are trusted.</a:t>
            </a:r>
          </a:p>
          <a:p>
            <a:r>
              <a:rPr lang="en-US" altLang="ja-JP" dirty="0" smtClean="0"/>
              <a:t>Insiders can tamper with the management VM, but we assume that they have access rights only for the management VM.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266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 have developed a system for achieving IDS remote offloading with remote VMI, called RemoteTrans.</a:t>
            </a:r>
          </a:p>
          <a:p>
            <a:r>
              <a:rPr lang="en-US" altLang="ja-JP" dirty="0" smtClean="0"/>
              <a:t>RemoteTrans consists of a runtime at a remote host, a server in the management VM, and a VMI engine in the hypervisor.</a:t>
            </a:r>
          </a:p>
          <a:p>
            <a:r>
              <a:rPr kumimoji="1" lang="en-US" altLang="ja-JP" dirty="0" smtClean="0"/>
              <a:t>The RemoteTrans server is used for relaying the communication between the runtime and the VMI engine because the Xen hypervisor we used doesn't have the networking capability.</a:t>
            </a:r>
          </a:p>
          <a:p>
            <a:r>
              <a:rPr lang="en-US" altLang="ja-JP" dirty="0" smtClean="0"/>
              <a:t>We don't trust the RemoteTrans server in the untrusted management VM.</a:t>
            </a:r>
          </a:p>
          <a:p>
            <a:endParaRPr kumimoji="1" lang="en-US" altLang="ja-JP" dirty="0"/>
          </a:p>
          <a:p>
            <a:r>
              <a:rPr kumimoji="1" lang="en-US" altLang="ja-JP" dirty="0" smtClean="0"/>
              <a:t>The RemoteTrans runtime includes Transcall for supporting legacy IDSes.</a:t>
            </a:r>
          </a:p>
          <a:p>
            <a:r>
              <a:rPr lang="en-US" altLang="ja-JP" dirty="0" smtClean="0"/>
              <a:t>Transcall provides an execution environment for legacy IDSes.</a:t>
            </a:r>
          </a:p>
          <a:p>
            <a:r>
              <a:rPr kumimoji="1" lang="en-US" altLang="ja-JP" dirty="0" smtClean="0"/>
              <a:t>For example, it emulates system calls issued by IDSes and provides shadow filesystems.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90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973568" cy="24780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accent1"/>
                </a:solidFill>
                <a:latin typeface="ＭＳ Ｐゴシック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b="0" i="0" kern="1200">
                <a:solidFill>
                  <a:schemeClr val="tx2"/>
                </a:solidFill>
                <a:latin typeface="ＭＳ Ｐゴシック"/>
                <a:ea typeface="ＭＳ Ｐゴシック"/>
                <a:cs typeface="ＭＳ Ｐゴシック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56588" y="268289"/>
            <a:ext cx="601662" cy="1103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1143000"/>
          </a:xfrm>
        </p:spPr>
        <p:txBody>
          <a:bodyPr/>
          <a:lstStyle>
            <a:lvl1pPr>
              <a:defRPr b="0" i="0">
                <a:latin typeface="Tahoma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 b="0" i="0">
                <a:latin typeface="Tahoma"/>
                <a:ea typeface="ＭＳ Ｐゴシック"/>
                <a:cs typeface="ＭＳ Ｐゴシック"/>
              </a:defRPr>
            </a:lvl1pPr>
            <a:lvl2pPr>
              <a:defRPr b="0" i="0">
                <a:latin typeface="Tahoma"/>
                <a:ea typeface="ＭＳ Ｐゴシック"/>
                <a:cs typeface="ＭＳ Ｐゴシック"/>
              </a:defRPr>
            </a:lvl2pPr>
            <a:lvl3pPr>
              <a:defRPr b="0" i="0">
                <a:latin typeface="Tahoma"/>
                <a:ea typeface="ＭＳ Ｐゴシック"/>
                <a:cs typeface="ＭＳ Ｐゴシック"/>
              </a:defRPr>
            </a:lvl3pPr>
            <a:lvl4pPr>
              <a:defRPr b="0" i="0">
                <a:latin typeface="Tahoma"/>
                <a:ea typeface="ＭＳ Ｐゴシック"/>
                <a:cs typeface="ＭＳ Ｐゴシック"/>
              </a:defRPr>
            </a:lvl4pPr>
            <a:lvl5pPr>
              <a:defRPr b="0" i="0">
                <a:latin typeface="Tahoma"/>
                <a:ea typeface="ＭＳ Ｐゴシック"/>
                <a:cs typeface="ＭＳ Ｐゴシック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6/28/16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858585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accent1"/>
          </a:solidFill>
          <a:latin typeface="ＭＳ Ｐゴシック"/>
          <a:ea typeface="ＭＳ Ｐゴシック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228600" indent="-228600" algn="l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1pPr>
      <a:lvl2pPr marL="5292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4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2pPr>
      <a:lvl3pPr marL="7956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3pPr>
      <a:lvl4pPr marL="10584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0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4pPr>
      <a:lvl5pPr marL="13248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1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9882" y="1339851"/>
            <a:ext cx="7898846" cy="2814637"/>
          </a:xfrm>
        </p:spPr>
        <p:txBody>
          <a:bodyPr anchor="ctr" anchorCtr="0">
            <a:normAutofit/>
          </a:bodyPr>
          <a:lstStyle/>
          <a:p>
            <a:pPr algn="ctr"/>
            <a:r>
              <a:rPr kumimoji="1" lang="en-US" altLang="ja-JP" sz="3600" dirty="0" smtClean="0">
                <a:latin typeface="Tahoma"/>
              </a:rPr>
              <a:t>Secure Offloading of Legacy IDSes Using Remote VM Introspection</a:t>
            </a:r>
            <a:br>
              <a:rPr kumimoji="1" lang="en-US" altLang="ja-JP" sz="3600" dirty="0" smtClean="0">
                <a:latin typeface="Tahoma"/>
              </a:rPr>
            </a:br>
            <a:r>
              <a:rPr kumimoji="1" lang="en-US" altLang="ja-JP" sz="3600" dirty="0" smtClean="0">
                <a:latin typeface="Tahoma"/>
              </a:rPr>
              <a:t>in Semi-trusted IaaS Clouds</a:t>
            </a:r>
            <a:endParaRPr kumimoji="1" lang="ja-JP" altLang="en-US" sz="3600" dirty="0">
              <a:latin typeface="Tahom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00400" y="4322477"/>
            <a:ext cx="5458968" cy="1631123"/>
          </a:xfrm>
        </p:spPr>
        <p:txBody>
          <a:bodyPr>
            <a:noAutofit/>
          </a:bodyPr>
          <a:lstStyle/>
          <a:p>
            <a:pPr algn="r"/>
            <a:r>
              <a:rPr kumimoji="1" lang="en-US" altLang="ja-JP" dirty="0" smtClean="0">
                <a:latin typeface="Tahoma"/>
                <a:cs typeface="Tahoma"/>
              </a:rPr>
              <a:t>Kenichi Kourai</a:t>
            </a:r>
          </a:p>
          <a:p>
            <a:pPr algn="r"/>
            <a:r>
              <a:rPr lang="en-US" altLang="ja-JP" dirty="0" err="1" smtClean="0">
                <a:latin typeface="Tahoma"/>
                <a:cs typeface="Tahoma"/>
              </a:rPr>
              <a:t>Kazuki</a:t>
            </a:r>
            <a:r>
              <a:rPr lang="en-US" altLang="ja-JP" dirty="0" smtClean="0">
                <a:latin typeface="Tahoma"/>
                <a:cs typeface="Tahoma"/>
              </a:rPr>
              <a:t> </a:t>
            </a:r>
            <a:r>
              <a:rPr lang="en-US" altLang="ja-JP" dirty="0" err="1" smtClean="0">
                <a:latin typeface="Tahoma"/>
                <a:cs typeface="Tahoma"/>
              </a:rPr>
              <a:t>Juda</a:t>
            </a:r>
            <a:endParaRPr lang="en-US" altLang="ja-JP" dirty="0" smtClean="0">
              <a:latin typeface="Tahoma"/>
              <a:cs typeface="Tahoma"/>
            </a:endParaRPr>
          </a:p>
          <a:p>
            <a:pPr algn="r"/>
            <a:endParaRPr kumimoji="1" lang="en-US" altLang="ja-JP" dirty="0" smtClean="0">
              <a:latin typeface="Tahoma"/>
              <a:cs typeface="Tahoma"/>
            </a:endParaRPr>
          </a:p>
          <a:p>
            <a:pPr algn="r"/>
            <a:r>
              <a:rPr lang="en-US" altLang="ja-JP" dirty="0" smtClean="0">
                <a:latin typeface="Tahoma"/>
                <a:cs typeface="Tahoma"/>
              </a:rPr>
              <a:t>Kyushu Institute of Technology</a:t>
            </a:r>
            <a:endParaRPr kumimoji="1" lang="ja-JP" altLang="en-US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15624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589"/>
    </mc:Choice>
    <mc:Fallback>
      <p:transition xmlns:p14="http://schemas.microsoft.com/office/powerpoint/2010/main" spd="slow" advTm="1658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雲 15"/>
          <p:cNvSpPr/>
          <p:nvPr/>
        </p:nvSpPr>
        <p:spPr>
          <a:xfrm>
            <a:off x="3918375" y="5477847"/>
            <a:ext cx="4972282" cy="1148348"/>
          </a:xfrm>
          <a:prstGeom prst="cloud">
            <a:avLst/>
          </a:prstGeom>
          <a:solidFill>
            <a:schemeClr val="bg1"/>
          </a:solidFill>
          <a:ln w="28575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Remote Memory Introspection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 VMI engine returns requested data via the RemoteTrans server</a:t>
            </a:r>
          </a:p>
          <a:p>
            <a:pPr lvl="1"/>
            <a:r>
              <a:rPr lang="en-US" altLang="ja-JP" dirty="0" smtClean="0"/>
              <a:t>Translate virtual into physical addresses</a:t>
            </a:r>
          </a:p>
          <a:p>
            <a:pPr lvl="1"/>
            <a:r>
              <a:rPr kumimoji="1" lang="en-US" altLang="ja-JP" dirty="0" smtClean="0"/>
              <a:t>Encrypt data and calculate the MAC</a:t>
            </a:r>
          </a:p>
          <a:p>
            <a:r>
              <a:rPr lang="en-US" altLang="ja-JP" dirty="0" smtClean="0"/>
              <a:t>The RemoteTrans runtime caches obtained data</a:t>
            </a:r>
          </a:p>
          <a:p>
            <a:pPr lvl="1"/>
            <a:r>
              <a:rPr kumimoji="1" lang="en-US" altLang="ja-JP" dirty="0" smtClean="0"/>
              <a:t>Freshness vs. performance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593956" y="5842616"/>
            <a:ext cx="3675166" cy="661989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012817" y="5970113"/>
            <a:ext cx="1526815" cy="406994"/>
          </a:xfrm>
          <a:prstGeom prst="roundRect">
            <a:avLst/>
          </a:prstGeom>
          <a:solidFill>
            <a:srgbClr val="FFD491"/>
          </a:solidFill>
          <a:ln w="19050" cmpd="sng">
            <a:solidFill>
              <a:srgbClr val="7547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VMI engine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526120" y="4613206"/>
            <a:ext cx="1743002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593956" y="4613206"/>
            <a:ext cx="1743002" cy="1047025"/>
          </a:xfrm>
          <a:prstGeom prst="rect">
            <a:avLst/>
          </a:prstGeom>
          <a:solidFill>
            <a:srgbClr val="FFD5D5"/>
          </a:solidFill>
          <a:ln w="19050" cmpd="sng">
            <a:solidFill>
              <a:srgbClr val="99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30656" y="4710907"/>
            <a:ext cx="1743002" cy="1729185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217301" y="5765108"/>
            <a:ext cx="1369713" cy="410012"/>
          </a:xfrm>
          <a:prstGeom prst="roundRect">
            <a:avLst/>
          </a:prstGeom>
          <a:solidFill>
            <a:srgbClr val="FFD491"/>
          </a:solidFill>
          <a:ln w="19050" cmpd="sng">
            <a:solidFill>
              <a:srgbClr val="7547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RT runtime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809722" y="4907196"/>
            <a:ext cx="1311470" cy="459045"/>
          </a:xfrm>
          <a:prstGeom prst="roundRect">
            <a:avLst/>
          </a:prstGeom>
          <a:solidFill>
            <a:srgbClr val="FFD491"/>
          </a:solidFill>
          <a:ln w="19050" cmpd="sng">
            <a:solidFill>
              <a:srgbClr val="7547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RT 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六角形 11"/>
          <p:cNvSpPr/>
          <p:nvPr/>
        </p:nvSpPr>
        <p:spPr>
          <a:xfrm>
            <a:off x="6916174" y="5018802"/>
            <a:ext cx="962894" cy="448866"/>
          </a:xfrm>
          <a:prstGeom prst="hexagon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data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26962" y="4243874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08063" y="4243874"/>
            <a:ext cx="117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target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94271" y="4341575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remot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e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455310" y="5000740"/>
            <a:ext cx="893694" cy="403382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8" name="直線コネクタ 17"/>
          <p:cNvCxnSpPr>
            <a:stCxn id="17" idx="2"/>
            <a:endCxn id="9" idx="0"/>
          </p:cNvCxnSpPr>
          <p:nvPr/>
        </p:nvCxnSpPr>
        <p:spPr>
          <a:xfrm>
            <a:off x="1902157" y="5404122"/>
            <a:ext cx="1" cy="360986"/>
          </a:xfrm>
          <a:prstGeom prst="line">
            <a:avLst/>
          </a:pr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9" idx="3"/>
            <a:endCxn id="11" idx="1"/>
          </p:cNvCxnSpPr>
          <p:nvPr/>
        </p:nvCxnSpPr>
        <p:spPr>
          <a:xfrm flipV="1">
            <a:off x="2587014" y="5136719"/>
            <a:ext cx="2222708" cy="833395"/>
          </a:xfrm>
          <a:prstGeom prst="line">
            <a:avLst/>
          </a:pr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11" idx="2"/>
          </p:cNvCxnSpPr>
          <p:nvPr/>
        </p:nvCxnSpPr>
        <p:spPr>
          <a:xfrm>
            <a:off x="5465457" y="5366241"/>
            <a:ext cx="0" cy="603872"/>
          </a:xfrm>
          <a:prstGeom prst="line">
            <a:avLst/>
          </a:pr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endCxn id="12" idx="2"/>
          </p:cNvCxnSpPr>
          <p:nvPr/>
        </p:nvCxnSpPr>
        <p:spPr>
          <a:xfrm flipV="1">
            <a:off x="6526120" y="5467668"/>
            <a:ext cx="502271" cy="502446"/>
          </a:xfrm>
          <a:prstGeom prst="line">
            <a:avLst/>
          </a:pr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6915561" y="6009571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hypervisor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 rot="20395493">
            <a:off x="3074313" y="5175397"/>
            <a:ext cx="946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request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609447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1415"/>
    </mc:Choice>
    <mc:Fallback>
      <p:transition xmlns:p14="http://schemas.microsoft.com/office/powerpoint/2010/main" spd="slow" advTm="5141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雲 19"/>
          <p:cNvSpPr/>
          <p:nvPr/>
        </p:nvSpPr>
        <p:spPr>
          <a:xfrm>
            <a:off x="3633136" y="5484857"/>
            <a:ext cx="4977463" cy="1148348"/>
          </a:xfrm>
          <a:prstGeom prst="cloud">
            <a:avLst/>
          </a:prstGeom>
          <a:solidFill>
            <a:srgbClr val="FFFFFF"/>
          </a:solidFill>
          <a:ln w="28575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Remote Network Introspection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 VMI engine </a:t>
            </a:r>
            <a:r>
              <a:rPr lang="en-US" altLang="ja-JP" dirty="0" smtClean="0"/>
              <a:t>forward</a:t>
            </a:r>
            <a:r>
              <a:rPr kumimoji="1" lang="en-US" altLang="ja-JP" dirty="0" smtClean="0"/>
              <a:t>s captured packets</a:t>
            </a:r>
          </a:p>
          <a:p>
            <a:pPr lvl="1"/>
            <a:r>
              <a:rPr kumimoji="1" lang="en-US" altLang="ja-JP" dirty="0" smtClean="0"/>
              <a:t>Analyze interactions between a target VM and a virtual NIC in the management VM</a:t>
            </a:r>
          </a:p>
          <a:p>
            <a:pPr lvl="2"/>
            <a:r>
              <a:rPr lang="en-US" altLang="ja-JP" dirty="0" smtClean="0"/>
              <a:t>Monitor events sent between them</a:t>
            </a:r>
          </a:p>
          <a:p>
            <a:pPr lvl="2"/>
            <a:r>
              <a:rPr kumimoji="1" lang="en-US" altLang="ja-JP" dirty="0" smtClean="0"/>
              <a:t>Capture packets in the shared memory</a:t>
            </a:r>
          </a:p>
          <a:p>
            <a:pPr lvl="1"/>
            <a:r>
              <a:rPr kumimoji="1" lang="en-US" altLang="ja-JP" dirty="0" smtClean="0"/>
              <a:t>Calculate the MAC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979031" y="5842616"/>
            <a:ext cx="4254311" cy="661989"/>
          </a:xfrm>
          <a:prstGeom prst="rect">
            <a:avLst/>
          </a:prstGeom>
          <a:solidFill>
            <a:srgbClr val="BFBFBF"/>
          </a:solidFill>
          <a:ln w="19050" cmpd="sng">
            <a:solidFill>
              <a:srgbClr val="40404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388977" y="5986156"/>
            <a:ext cx="1526815" cy="374909"/>
          </a:xfrm>
          <a:prstGeom prst="roundRect">
            <a:avLst/>
          </a:prstGeom>
          <a:solidFill>
            <a:srgbClr val="FFD491"/>
          </a:solidFill>
          <a:ln w="19050" cmpd="sng">
            <a:solidFill>
              <a:srgbClr val="7547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VMI engine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111877" y="4613207"/>
            <a:ext cx="1121466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979032" y="4613206"/>
            <a:ext cx="1743002" cy="1047025"/>
          </a:xfrm>
          <a:prstGeom prst="rect">
            <a:avLst/>
          </a:prstGeom>
          <a:solidFill>
            <a:srgbClr val="FFD5D5"/>
          </a:solidFill>
          <a:ln w="19050" cmpd="sng">
            <a:solidFill>
              <a:srgbClr val="99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36537" y="4613206"/>
            <a:ext cx="1743002" cy="1891398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058142" y="5964205"/>
            <a:ext cx="1499185" cy="410012"/>
          </a:xfrm>
          <a:prstGeom prst="roundRect">
            <a:avLst/>
          </a:prstGeom>
          <a:solidFill>
            <a:srgbClr val="FFD491"/>
          </a:solidFill>
          <a:ln w="19050" cmpd="sng">
            <a:solidFill>
              <a:srgbClr val="7547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RT runtime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151138" y="4692687"/>
            <a:ext cx="1398791" cy="414084"/>
          </a:xfrm>
          <a:prstGeom prst="roundRect">
            <a:avLst/>
          </a:prstGeom>
          <a:solidFill>
            <a:srgbClr val="FFD491"/>
          </a:solidFill>
          <a:ln w="19050" cmpd="sng">
            <a:solidFill>
              <a:srgbClr val="7547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RT 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12038" y="4243874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111878" y="4243875"/>
            <a:ext cx="117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target</a:t>
            </a:r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00152" y="4243873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remot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e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304841" y="5393849"/>
            <a:ext cx="1005787" cy="334044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rgbClr val="00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tap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8" name="カギ線コネクタ 17"/>
          <p:cNvCxnSpPr>
            <a:stCxn id="6" idx="2"/>
            <a:endCxn id="5" idx="3"/>
          </p:cNvCxnSpPr>
          <p:nvPr/>
        </p:nvCxnSpPr>
        <p:spPr>
          <a:xfrm rot="5400000">
            <a:off x="7037512" y="5538512"/>
            <a:ext cx="513379" cy="756818"/>
          </a:xfrm>
          <a:prstGeom prst="bentConnector2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角丸四角形 25"/>
          <p:cNvSpPr/>
          <p:nvPr/>
        </p:nvSpPr>
        <p:spPr>
          <a:xfrm>
            <a:off x="4151138" y="5165087"/>
            <a:ext cx="1398791" cy="414084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rgbClr val="00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virtual NIC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42" name="カギ線コネクタ 41"/>
          <p:cNvCxnSpPr>
            <a:endCxn id="11" idx="3"/>
          </p:cNvCxnSpPr>
          <p:nvPr/>
        </p:nvCxnSpPr>
        <p:spPr>
          <a:xfrm rot="16200000" flipV="1">
            <a:off x="5194106" y="5255552"/>
            <a:ext cx="1086428" cy="374781"/>
          </a:xfrm>
          <a:prstGeom prst="bentConnector2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stCxn id="11" idx="1"/>
            <a:endCxn id="9" idx="3"/>
          </p:cNvCxnSpPr>
          <p:nvPr/>
        </p:nvCxnSpPr>
        <p:spPr>
          <a:xfrm flipH="1">
            <a:off x="2557327" y="4899729"/>
            <a:ext cx="1593811" cy="126948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角丸四角形 20"/>
          <p:cNvSpPr/>
          <p:nvPr/>
        </p:nvSpPr>
        <p:spPr>
          <a:xfrm>
            <a:off x="1360887" y="4761704"/>
            <a:ext cx="893694" cy="403382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2" name="直線矢印コネクタ 21"/>
          <p:cNvCxnSpPr>
            <a:stCxn id="21" idx="2"/>
            <a:endCxn id="16" idx="0"/>
          </p:cNvCxnSpPr>
          <p:nvPr/>
        </p:nvCxnSpPr>
        <p:spPr>
          <a:xfrm>
            <a:off x="1807734" y="5165086"/>
            <a:ext cx="1" cy="228763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16" idx="2"/>
            <a:endCxn id="9" idx="0"/>
          </p:cNvCxnSpPr>
          <p:nvPr/>
        </p:nvCxnSpPr>
        <p:spPr>
          <a:xfrm>
            <a:off x="1807735" y="5727893"/>
            <a:ext cx="0" cy="236312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7039049" y="6137496"/>
            <a:ext cx="81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ahoma"/>
                <a:ea typeface="ＭＳ Ｐゴシック"/>
                <a:cs typeface="Tahoma"/>
              </a:rPr>
              <a:t>event</a:t>
            </a:r>
            <a:endParaRPr kumimoji="1" lang="ja-JP" altLang="en-US" i="1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951141" y="4369521"/>
            <a:ext cx="1087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i="1" dirty="0" smtClean="0">
                <a:latin typeface="Tahoma"/>
                <a:ea typeface="ＭＳ Ｐゴシック"/>
                <a:cs typeface="Tahoma"/>
              </a:rPr>
              <a:t>shared</a:t>
            </a:r>
          </a:p>
          <a:p>
            <a:pPr algn="ctr"/>
            <a:r>
              <a:rPr kumimoji="1" lang="en-US" altLang="ja-JP" i="1" dirty="0" smtClean="0">
                <a:latin typeface="Tahoma"/>
                <a:ea typeface="ＭＳ Ｐゴシック"/>
                <a:cs typeface="Tahoma"/>
              </a:rPr>
              <a:t>memory</a:t>
            </a:r>
            <a:endParaRPr kumimoji="1" lang="ja-JP" altLang="en-US" i="1" dirty="0" smtClean="0">
              <a:latin typeface="Tahoma"/>
              <a:ea typeface="ＭＳ Ｐゴシック"/>
              <a:cs typeface="Tahoma"/>
            </a:endParaRPr>
          </a:p>
        </p:txBody>
      </p:sp>
      <p:grpSp>
        <p:nvGrpSpPr>
          <p:cNvPr id="68" name="図形グループ 67"/>
          <p:cNvGrpSpPr/>
          <p:nvPr/>
        </p:nvGrpSpPr>
        <p:grpSpPr>
          <a:xfrm>
            <a:off x="6284984" y="5052929"/>
            <a:ext cx="450542" cy="250289"/>
            <a:chOff x="6284984" y="4914798"/>
            <a:chExt cx="450542" cy="250289"/>
          </a:xfrm>
        </p:grpSpPr>
        <p:sp>
          <p:nvSpPr>
            <p:cNvPr id="65" name="正方形/長方形 64"/>
            <p:cNvSpPr/>
            <p:nvPr/>
          </p:nvSpPr>
          <p:spPr>
            <a:xfrm>
              <a:off x="6284984" y="4914798"/>
              <a:ext cx="145742" cy="250289"/>
            </a:xfrm>
            <a:prstGeom prst="rect">
              <a:avLst/>
            </a:prstGeom>
            <a:solidFill>
              <a:srgbClr val="CDB5CD"/>
            </a:solidFill>
            <a:ln w="19050" cmpd="sng">
              <a:solidFill>
                <a:srgbClr val="68228B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6437384" y="4914798"/>
              <a:ext cx="145742" cy="250289"/>
            </a:xfrm>
            <a:prstGeom prst="rect">
              <a:avLst/>
            </a:prstGeom>
            <a:solidFill>
              <a:srgbClr val="CDB5CD"/>
            </a:solidFill>
            <a:ln w="19050" cmpd="sng">
              <a:solidFill>
                <a:srgbClr val="68228B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6589784" y="4914798"/>
              <a:ext cx="145742" cy="250289"/>
            </a:xfrm>
            <a:prstGeom prst="rect">
              <a:avLst/>
            </a:prstGeom>
            <a:solidFill>
              <a:srgbClr val="CDB5CD"/>
            </a:solidFill>
            <a:ln w="19050" cmpd="sng">
              <a:solidFill>
                <a:srgbClr val="68228B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Tahoma"/>
                <a:cs typeface="Tahoma"/>
              </a:endParaRPr>
            </a:p>
          </p:txBody>
        </p:sp>
      </p:grpSp>
      <p:sp>
        <p:nvSpPr>
          <p:cNvPr id="69" name="テキスト ボックス 68"/>
          <p:cNvSpPr txBox="1"/>
          <p:nvPr/>
        </p:nvSpPr>
        <p:spPr>
          <a:xfrm>
            <a:off x="4067858" y="6004885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hypervisor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 rot="19280763">
            <a:off x="2830709" y="5081698"/>
            <a:ext cx="95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packets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463392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2343"/>
    </mc:Choice>
    <mc:Fallback>
      <p:transition xmlns:p14="http://schemas.microsoft.com/office/powerpoint/2010/main" spd="slow" advTm="6234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雲 20"/>
          <p:cNvSpPr/>
          <p:nvPr/>
        </p:nvSpPr>
        <p:spPr>
          <a:xfrm>
            <a:off x="4091182" y="5454849"/>
            <a:ext cx="4632510" cy="1148348"/>
          </a:xfrm>
          <a:prstGeom prst="cloud">
            <a:avLst/>
          </a:prstGeom>
          <a:solidFill>
            <a:srgbClr val="FFFFFF"/>
          </a:solidFill>
          <a:ln w="28575" cmpd="sng">
            <a:solidFill>
              <a:srgbClr val="40404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Remote Storage Introspection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RemoteTrans provides protected storage to remote hosts</a:t>
            </a:r>
          </a:p>
          <a:p>
            <a:pPr lvl="1"/>
            <a:r>
              <a:rPr lang="en-US" altLang="ja-JP" dirty="0" smtClean="0"/>
              <a:t>The target VM encrypts storage by </a:t>
            </a:r>
            <a:r>
              <a:rPr lang="en-US" altLang="ja-JP" dirty="0" err="1" smtClean="0"/>
              <a:t>dm</a:t>
            </a:r>
            <a:r>
              <a:rPr lang="en-US" altLang="ja-JP" dirty="0" smtClean="0"/>
              <a:t>-crypt</a:t>
            </a:r>
          </a:p>
          <a:p>
            <a:pPr lvl="2"/>
            <a:r>
              <a:rPr lang="en-US" altLang="ja-JP" dirty="0" smtClean="0"/>
              <a:t>The password is securely passed at boot time using </a:t>
            </a:r>
            <a:r>
              <a:rPr lang="en-US" altLang="ja-JP" dirty="0" err="1" smtClean="0"/>
              <a:t>FBCrypt</a:t>
            </a:r>
            <a:r>
              <a:rPr lang="en-US" altLang="ja-JP" dirty="0" smtClean="0"/>
              <a:t> </a:t>
            </a:r>
            <a:r>
              <a:rPr lang="en-US" altLang="ja-JP" sz="1800" dirty="0" smtClean="0"/>
              <a:t>[Egawa+'12]</a:t>
            </a:r>
            <a:r>
              <a:rPr lang="en-US" altLang="ja-JP" dirty="0" smtClean="0"/>
              <a:t> or </a:t>
            </a:r>
            <a:r>
              <a:rPr lang="en-US" altLang="ja-JP" dirty="0" err="1" smtClean="0"/>
              <a:t>SCCrypt</a:t>
            </a:r>
            <a:r>
              <a:rPr lang="en-US" altLang="ja-JP" dirty="0" smtClean="0"/>
              <a:t> </a:t>
            </a:r>
            <a:r>
              <a:rPr lang="en-US" altLang="ja-JP" sz="1800" dirty="0" smtClean="0"/>
              <a:t>[Kourai+'15]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The remote host decrypts it using the same password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485869" y="5916476"/>
            <a:ext cx="3783253" cy="558069"/>
          </a:xfrm>
          <a:prstGeom prst="rect">
            <a:avLst/>
          </a:prstGeom>
          <a:solidFill>
            <a:srgbClr val="BFBFBF"/>
          </a:solidFill>
          <a:ln w="19050" cmpd="sng">
            <a:solidFill>
              <a:srgbClr val="40404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755818" y="4601152"/>
            <a:ext cx="1513304" cy="116827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485869" y="4601152"/>
            <a:ext cx="2067281" cy="1168271"/>
          </a:xfrm>
          <a:prstGeom prst="rect">
            <a:avLst/>
          </a:prstGeom>
          <a:solidFill>
            <a:srgbClr val="FFD5D5"/>
          </a:solidFill>
          <a:ln w="19050" cmpd="sng">
            <a:solidFill>
              <a:srgbClr val="99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08749" y="4601153"/>
            <a:ext cx="1743002" cy="1555874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030658" y="5525643"/>
            <a:ext cx="1499185" cy="410012"/>
          </a:xfrm>
          <a:prstGeom prst="roundRect">
            <a:avLst/>
          </a:prstGeom>
          <a:solidFill>
            <a:srgbClr val="FFD491"/>
          </a:solidFill>
          <a:ln w="19050" cmpd="sng">
            <a:solidFill>
              <a:srgbClr val="7547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RT runtime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626211" y="4869405"/>
            <a:ext cx="961098" cy="631764"/>
          </a:xfrm>
          <a:prstGeom prst="roundRect">
            <a:avLst/>
          </a:prstGeom>
          <a:solidFill>
            <a:srgbClr val="FFD491"/>
          </a:solidFill>
          <a:ln w="19050" cmpd="sng">
            <a:solidFill>
              <a:srgbClr val="7547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RT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594522" y="4217043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22912" y="4217043"/>
            <a:ext cx="117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target</a:t>
            </a:r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72364" y="4231820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remot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e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9" name="直線矢印コネクタ 18"/>
          <p:cNvCxnSpPr>
            <a:stCxn id="11" idx="1"/>
            <a:endCxn id="9" idx="3"/>
          </p:cNvCxnSpPr>
          <p:nvPr/>
        </p:nvCxnSpPr>
        <p:spPr>
          <a:xfrm flipH="1">
            <a:off x="2529843" y="5185287"/>
            <a:ext cx="2096368" cy="54536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角丸四角形 19"/>
          <p:cNvSpPr/>
          <p:nvPr/>
        </p:nvSpPr>
        <p:spPr>
          <a:xfrm>
            <a:off x="6931951" y="5119155"/>
            <a:ext cx="1179116" cy="414084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err="1" smtClean="0">
                <a:solidFill>
                  <a:schemeClr val="tx1"/>
                </a:solidFill>
                <a:latin typeface="Tahoma"/>
                <a:cs typeface="Tahoma"/>
              </a:rPr>
              <a:t>dm</a:t>
            </a:r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-crypt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円柱 21"/>
          <p:cNvSpPr/>
          <p:nvPr/>
        </p:nvSpPr>
        <p:spPr>
          <a:xfrm>
            <a:off x="5978661" y="5042137"/>
            <a:ext cx="399077" cy="497703"/>
          </a:xfrm>
          <a:prstGeom prst="can">
            <a:avLst/>
          </a:prstGeom>
          <a:solidFill>
            <a:schemeClr val="tx1"/>
          </a:solidFill>
          <a:ln w="19050" cmpd="sng"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6" name="直線矢印コネクタ 25"/>
          <p:cNvCxnSpPr>
            <a:stCxn id="22" idx="2"/>
            <a:endCxn id="11" idx="3"/>
          </p:cNvCxnSpPr>
          <p:nvPr/>
        </p:nvCxnSpPr>
        <p:spPr>
          <a:xfrm flipH="1" flipV="1">
            <a:off x="5587309" y="5185287"/>
            <a:ext cx="391352" cy="105702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5869309" y="4672805"/>
            <a:ext cx="582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disk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1333403" y="4808531"/>
            <a:ext cx="893694" cy="403382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4" name="直線矢印コネクタ 23"/>
          <p:cNvCxnSpPr>
            <a:stCxn id="9" idx="0"/>
            <a:endCxn id="23" idx="2"/>
          </p:cNvCxnSpPr>
          <p:nvPr/>
        </p:nvCxnSpPr>
        <p:spPr>
          <a:xfrm flipH="1" flipV="1">
            <a:off x="1780250" y="5211913"/>
            <a:ext cx="1" cy="31373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六角形 34"/>
          <p:cNvSpPr/>
          <p:nvPr/>
        </p:nvSpPr>
        <p:spPr>
          <a:xfrm>
            <a:off x="2946068" y="5930214"/>
            <a:ext cx="972307" cy="544331"/>
          </a:xfrm>
          <a:prstGeom prst="hexagon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pass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word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37" name="直線コネクタ 36"/>
          <p:cNvCxnSpPr>
            <a:stCxn id="35" idx="0"/>
            <a:endCxn id="42" idx="1"/>
          </p:cNvCxnSpPr>
          <p:nvPr/>
        </p:nvCxnSpPr>
        <p:spPr>
          <a:xfrm flipV="1">
            <a:off x="3918375" y="6195510"/>
            <a:ext cx="1263678" cy="6870"/>
          </a:xfrm>
          <a:prstGeom prst="line">
            <a:avLst/>
          </a:prstGeom>
          <a:ln>
            <a:solidFill>
              <a:srgbClr val="0000FF"/>
            </a:solidFill>
            <a:prstDash val="sys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42" idx="3"/>
          </p:cNvCxnSpPr>
          <p:nvPr/>
        </p:nvCxnSpPr>
        <p:spPr>
          <a:xfrm flipV="1">
            <a:off x="6235668" y="5533239"/>
            <a:ext cx="794907" cy="662271"/>
          </a:xfrm>
          <a:prstGeom prst="straightConnector1">
            <a:avLst/>
          </a:prstGeom>
          <a:ln>
            <a:solidFill>
              <a:srgbClr val="0000FF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6931951" y="6038077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hypervisor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5182053" y="6019032"/>
            <a:ext cx="1053615" cy="352956"/>
          </a:xfrm>
          <a:prstGeom prst="roundRect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err="1" smtClean="0">
                <a:solidFill>
                  <a:schemeClr val="bg1"/>
                </a:solidFill>
                <a:latin typeface="Tahoma"/>
                <a:cs typeface="Tahoma"/>
              </a:rPr>
              <a:t>FBCrypt</a:t>
            </a:r>
            <a:endParaRPr kumimoji="1" lang="ja-JP" altLang="en-US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25972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072"/>
    </mc:Choice>
    <mc:Fallback>
      <p:transition xmlns:p14="http://schemas.microsoft.com/office/powerpoint/2010/main" spd="slow" advTm="5807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Experiments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examined the security and performance of IDS remote offloading</a:t>
            </a:r>
          </a:p>
          <a:p>
            <a:pPr lvl="1"/>
            <a:r>
              <a:rPr kumimoji="1" lang="en-US" altLang="ja-JP" dirty="0" smtClean="0"/>
              <a:t>Prevention of insider attacks</a:t>
            </a:r>
          </a:p>
          <a:p>
            <a:pPr lvl="1"/>
            <a:r>
              <a:rPr kumimoji="1" lang="en-US" altLang="ja-JP" dirty="0" smtClean="0"/>
              <a:t>Performance of remote VMI</a:t>
            </a:r>
          </a:p>
          <a:p>
            <a:pPr lvl="1"/>
            <a:r>
              <a:rPr lang="en-US" altLang="ja-JP" dirty="0" smtClean="0"/>
              <a:t>Performance of offloaded legacy IDSes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5293" y="5439337"/>
            <a:ext cx="2713002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CPU: Intel Xeon E3-1290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Memory: 16 GB</a:t>
            </a:r>
          </a:p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Linux 3.2.0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62371" y="5439337"/>
            <a:ext cx="2713002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CPU: Intel Xeon E3-1290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Memory: 16 GB</a:t>
            </a:r>
          </a:p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Xen 4.1.3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901349" y="3429714"/>
            <a:ext cx="164337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Tahoma"/>
                <a:ea typeface="ＭＳ Ｐゴシック"/>
                <a:cs typeface="Tahoma"/>
              </a:rPr>
              <a:t>vCPU</a:t>
            </a:r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: 1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Memory: </a:t>
            </a:r>
            <a:r>
              <a:rPr lang="en-US" altLang="ja-JP" dirty="0">
                <a:latin typeface="Tahoma"/>
                <a:ea typeface="ＭＳ Ｐゴシック"/>
                <a:cs typeface="Tahoma"/>
              </a:rPr>
              <a:t>4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 GB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8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1095" y="4364841"/>
            <a:ext cx="639623" cy="886968"/>
          </a:xfrm>
          <a:prstGeom prst="rect">
            <a:avLst/>
          </a:prstGeom>
          <a:noFill/>
        </p:spPr>
      </p:pic>
      <p:pic>
        <p:nvPicPr>
          <p:cNvPr id="9" name="Picture 2" descr="C:\Users\hiroki\AppData\Local\Microsoft\Windows\Temporary Internet Files\Content.IE5\UPLOAWAY\MC90042896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61726" y="4364841"/>
            <a:ext cx="639623" cy="886968"/>
          </a:xfrm>
          <a:prstGeom prst="rect">
            <a:avLst/>
          </a:prstGeom>
          <a:noFill/>
        </p:spPr>
      </p:pic>
      <p:sp>
        <p:nvSpPr>
          <p:cNvPr id="10" name="正方形/長方形 9"/>
          <p:cNvSpPr/>
          <p:nvPr/>
        </p:nvSpPr>
        <p:spPr>
          <a:xfrm>
            <a:off x="6583825" y="4255158"/>
            <a:ext cx="635047" cy="459339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3341652" y="4717553"/>
            <a:ext cx="27380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3743613" y="4238560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Gigabit Ethernet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551814" y="4270367"/>
            <a:ext cx="640866" cy="403382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782118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982"/>
    </mc:Choice>
    <mc:Fallback>
      <p:transition xmlns:p14="http://schemas.microsoft.com/office/powerpoint/2010/main" spd="slow" advTm="3498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Prevention</a:t>
            </a:r>
            <a:r>
              <a:rPr kumimoji="1" lang="en-US" altLang="ja-JP" dirty="0" smtClean="0"/>
              <a:t> of Insider Attacks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tampered with memory requests/responses</a:t>
            </a:r>
          </a:p>
          <a:p>
            <a:pPr lvl="1"/>
            <a:r>
              <a:rPr kumimoji="1" lang="en-US" altLang="ja-JP" dirty="0" smtClean="0"/>
              <a:t>The RemoteTrans runtime failed MAC verification</a:t>
            </a:r>
          </a:p>
          <a:p>
            <a:r>
              <a:rPr lang="en-US" altLang="ja-JP" dirty="0" smtClean="0"/>
              <a:t>We tampered with forwarded packets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The runtime </a:t>
            </a:r>
            <a:r>
              <a:rPr lang="en-US" altLang="ja-JP" dirty="0"/>
              <a:t>failed MAC verification</a:t>
            </a:r>
            <a:endParaRPr kumimoji="1" lang="en-US" altLang="ja-JP" dirty="0" smtClean="0"/>
          </a:p>
          <a:p>
            <a:r>
              <a:rPr kumimoji="1" lang="en-US" altLang="ja-JP" dirty="0" smtClean="0"/>
              <a:t>We searched a disk image for passwords</a:t>
            </a:r>
          </a:p>
          <a:p>
            <a:pPr lvl="1"/>
            <a:r>
              <a:rPr kumimoji="1" lang="en-US" altLang="ja-JP" dirty="0" smtClean="0"/>
              <a:t>Full-disk encryption prevented this attempt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937872" y="6034394"/>
            <a:ext cx="4320839" cy="410012"/>
          </a:xfrm>
          <a:prstGeom prst="rect">
            <a:avLst/>
          </a:prstGeom>
          <a:solidFill>
            <a:srgbClr val="BFBFBF"/>
          </a:solidFill>
          <a:ln w="19050" cmpd="sng">
            <a:solidFill>
              <a:srgbClr val="40404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037249" y="4826213"/>
            <a:ext cx="1221462" cy="107983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937872" y="4826213"/>
            <a:ext cx="2943224" cy="1079835"/>
          </a:xfrm>
          <a:prstGeom prst="rect">
            <a:avLst/>
          </a:prstGeom>
          <a:solidFill>
            <a:srgbClr val="FFD5D5"/>
          </a:solidFill>
          <a:ln w="19050" cmpd="sng">
            <a:solidFill>
              <a:srgbClr val="99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74503" y="4927481"/>
            <a:ext cx="1743002" cy="1433528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996412" y="5735500"/>
            <a:ext cx="1499185" cy="425348"/>
          </a:xfrm>
          <a:prstGeom prst="roundRect">
            <a:avLst/>
          </a:prstGeom>
          <a:solidFill>
            <a:srgbClr val="FFD491"/>
          </a:solidFill>
          <a:ln w="19050" cmpd="sng">
            <a:solidFill>
              <a:srgbClr val="7547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RT runtime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104220" y="5027590"/>
            <a:ext cx="1246587" cy="6770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malicious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RT 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455644" y="4456881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58422" y="4456881"/>
            <a:ext cx="117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target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8118" y="4558149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remot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e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8" name="円柱 17"/>
          <p:cNvSpPr/>
          <p:nvPr/>
        </p:nvSpPr>
        <p:spPr>
          <a:xfrm>
            <a:off x="6333535" y="5282714"/>
            <a:ext cx="399077" cy="464828"/>
          </a:xfrm>
          <a:prstGeom prst="can">
            <a:avLst/>
          </a:prstGeom>
          <a:solidFill>
            <a:schemeClr val="tx1"/>
          </a:solidFill>
          <a:ln w="19050" cmpd="sng"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299157" y="5125413"/>
            <a:ext cx="893694" cy="403382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2" name="直線矢印コネクタ 11"/>
          <p:cNvCxnSpPr>
            <a:stCxn id="11" idx="1"/>
            <a:endCxn id="9" idx="3"/>
          </p:cNvCxnSpPr>
          <p:nvPr/>
        </p:nvCxnSpPr>
        <p:spPr>
          <a:xfrm flipH="1">
            <a:off x="2495597" y="5366131"/>
            <a:ext cx="1608623" cy="58204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2977986" y="5181465"/>
            <a:ext cx="639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MAC</a:t>
            </a:r>
            <a:endParaRPr kumimoji="1" lang="ja-JP" altLang="en-US" dirty="0" smtClean="0">
              <a:solidFill>
                <a:srgbClr val="0000FF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237966" y="4884568"/>
            <a:ext cx="582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disk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24" name="図 23" descr="point-query-user-icone-6173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9603" y="5036359"/>
            <a:ext cx="686854" cy="68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01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006"/>
    </mc:Choice>
    <mc:Fallback>
      <p:transition xmlns:p14="http://schemas.microsoft.com/office/powerpoint/2010/main" spd="slow" advTm="4100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Performance of Remote VMI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compared remote VMI with local VMI</a:t>
            </a:r>
          </a:p>
          <a:p>
            <a:pPr lvl="1"/>
            <a:r>
              <a:rPr kumimoji="1" lang="en-US" altLang="ja-JP" b="1" dirty="0" smtClean="0"/>
              <a:t>Memory introspection: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>
                <a:solidFill>
                  <a:srgbClr val="FF0000"/>
                </a:solidFill>
              </a:rPr>
              <a:t>92%</a:t>
            </a:r>
            <a:r>
              <a:rPr kumimoji="1" lang="en-US" altLang="ja-JP" dirty="0" smtClean="0"/>
              <a:t> degradation</a:t>
            </a:r>
          </a:p>
          <a:p>
            <a:pPr lvl="2"/>
            <a:r>
              <a:rPr lang="en-US" altLang="ja-JP" dirty="0" smtClean="0"/>
              <a:t>Due to the overhead of communication and encryption</a:t>
            </a:r>
            <a:endParaRPr kumimoji="1" lang="en-US" altLang="ja-JP" dirty="0" smtClean="0"/>
          </a:p>
          <a:p>
            <a:pPr lvl="1"/>
            <a:r>
              <a:rPr lang="en-US" altLang="ja-JP" b="1" dirty="0" smtClean="0"/>
              <a:t>Storage introspection: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36%</a:t>
            </a:r>
            <a:r>
              <a:rPr lang="en-US" altLang="ja-JP" dirty="0" smtClean="0"/>
              <a:t> degradation</a:t>
            </a:r>
          </a:p>
          <a:p>
            <a:pPr lvl="1"/>
            <a:r>
              <a:rPr lang="en-US" altLang="ja-JP" b="1" dirty="0" smtClean="0"/>
              <a:t>Network introspection: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no</a:t>
            </a:r>
            <a:r>
              <a:rPr lang="en-US" altLang="ja-JP" dirty="0" smtClean="0"/>
              <a:t> packet loss</a:t>
            </a: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4132255779"/>
              </p:ext>
            </p:extLst>
          </p:nvPr>
        </p:nvGraphicFramePr>
        <p:xfrm>
          <a:off x="530332" y="4049734"/>
          <a:ext cx="4306834" cy="250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207282290"/>
              </p:ext>
            </p:extLst>
          </p:nvPr>
        </p:nvGraphicFramePr>
        <p:xfrm>
          <a:off x="4678411" y="4049735"/>
          <a:ext cx="4306834" cy="250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124705" y="4049735"/>
            <a:ext cx="101737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memory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72784" y="3991301"/>
            <a:ext cx="93971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storage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1952844" y="5340653"/>
            <a:ext cx="256721" cy="864083"/>
          </a:xfrm>
          <a:prstGeom prst="downArrow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6102783" y="4611907"/>
            <a:ext cx="256721" cy="529522"/>
          </a:xfrm>
          <a:prstGeom prst="downArrow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282401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1205"/>
    </mc:Choice>
    <mc:Fallback>
      <p:transition xmlns:p14="http://schemas.microsoft.com/office/powerpoint/2010/main" spd="slow" advTm="5120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Performance of Legacy IDSes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compared IDS remote offloading with local offloading</a:t>
            </a:r>
          </a:p>
          <a:p>
            <a:pPr lvl="1"/>
            <a:r>
              <a:rPr lang="en-US" altLang="ja-JP" b="1" dirty="0" smtClean="0"/>
              <a:t>chkrootkit:</a:t>
            </a:r>
            <a:r>
              <a:rPr lang="en-US" altLang="ja-JP" dirty="0" smtClean="0"/>
              <a:t> 60% </a:t>
            </a:r>
            <a:r>
              <a:rPr lang="en-US" altLang="ja-JP" dirty="0" smtClean="0">
                <a:solidFill>
                  <a:srgbClr val="FF0000"/>
                </a:solidFill>
              </a:rPr>
              <a:t>faster</a:t>
            </a: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Because of no virtualization at a remote host</a:t>
            </a:r>
          </a:p>
          <a:p>
            <a:pPr lvl="1"/>
            <a:r>
              <a:rPr kumimoji="1" lang="en-US" altLang="ja-JP" b="1" dirty="0" smtClean="0"/>
              <a:t>Tripwire:</a:t>
            </a:r>
            <a:r>
              <a:rPr kumimoji="1" lang="en-US" altLang="ja-JP" dirty="0" smtClean="0"/>
              <a:t> </a:t>
            </a:r>
            <a:r>
              <a:rPr lang="en-US" altLang="ja-JP" dirty="0" smtClean="0"/>
              <a:t>13% </a:t>
            </a:r>
            <a:r>
              <a:rPr lang="en-US" altLang="ja-JP" dirty="0" smtClean="0">
                <a:solidFill>
                  <a:srgbClr val="FF0000"/>
                </a:solidFill>
              </a:rPr>
              <a:t>faster</a:t>
            </a:r>
          </a:p>
          <a:p>
            <a:pPr lvl="1"/>
            <a:r>
              <a:rPr lang="en-US" altLang="ja-JP" b="1" dirty="0" smtClean="0"/>
              <a:t>Snort: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only 5ms longer</a:t>
            </a:r>
            <a:r>
              <a:rPr lang="en-US" altLang="ja-JP" dirty="0" smtClean="0"/>
              <a:t> detection time</a:t>
            </a:r>
            <a:endParaRPr lang="en-US" altLang="ja-JP" dirty="0">
              <a:solidFill>
                <a:srgbClr val="FF0000"/>
              </a:solidFill>
            </a:endParaRP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444002468"/>
              </p:ext>
            </p:extLst>
          </p:nvPr>
        </p:nvGraphicFramePr>
        <p:xfrm>
          <a:off x="676895" y="4393394"/>
          <a:ext cx="4065689" cy="227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595450250"/>
              </p:ext>
            </p:extLst>
          </p:nvPr>
        </p:nvGraphicFramePr>
        <p:xfrm>
          <a:off x="4742584" y="4368385"/>
          <a:ext cx="4065689" cy="2271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2122641" y="4368385"/>
            <a:ext cx="119016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Tahoma"/>
                <a:ea typeface="ＭＳ Ｐゴシック"/>
                <a:cs typeface="Tahoma"/>
              </a:rPr>
              <a:t>chkrootkit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89294" y="4397878"/>
            <a:ext cx="98919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Tripwire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2113317" y="5307224"/>
            <a:ext cx="223677" cy="354023"/>
          </a:xfrm>
          <a:prstGeom prst="downArrow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6170741" y="5226137"/>
            <a:ext cx="223677" cy="153964"/>
          </a:xfrm>
          <a:prstGeom prst="downArrow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999698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5464"/>
    </mc:Choice>
    <mc:Fallback>
      <p:transition xmlns:p14="http://schemas.microsoft.com/office/powerpoint/2010/main" spd="slow" advTm="6546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Work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Using </a:t>
            </a:r>
            <a:r>
              <a:rPr kumimoji="1" lang="en-US" altLang="ja-JP" dirty="0" smtClean="0">
                <a:solidFill>
                  <a:srgbClr val="FF0000"/>
                </a:solidFill>
              </a:rPr>
              <a:t>remote hosts</a:t>
            </a:r>
            <a:r>
              <a:rPr kumimoji="1" lang="en-US" altLang="ja-JP" dirty="0" smtClean="0"/>
              <a:t> with </a:t>
            </a:r>
            <a:r>
              <a:rPr kumimoji="1" lang="en-US" altLang="ja-JP" dirty="0" err="1" smtClean="0"/>
              <a:t>IDSes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Copilot [</a:t>
            </a:r>
            <a:r>
              <a:rPr kumimoji="1" lang="en-US" altLang="ja-JP" dirty="0" err="1" smtClean="0"/>
              <a:t>Petroni</a:t>
            </a:r>
            <a:r>
              <a:rPr kumimoji="1" lang="en-US" altLang="ja-JP" dirty="0" smtClean="0"/>
              <a:t> et al.'04]</a:t>
            </a:r>
          </a:p>
          <a:p>
            <a:pPr lvl="2"/>
            <a:r>
              <a:rPr kumimoji="1" lang="en-US" altLang="ja-JP" dirty="0" smtClean="0"/>
              <a:t>Send the result of integrity checking using a PCI card</a:t>
            </a:r>
          </a:p>
          <a:p>
            <a:pPr lvl="1"/>
            <a:r>
              <a:rPr lang="en-US" altLang="ja-JP" dirty="0" err="1" smtClean="0"/>
              <a:t>HyperCheck</a:t>
            </a:r>
            <a:r>
              <a:rPr lang="en-US" altLang="ja-JP" dirty="0" smtClean="0"/>
              <a:t> [Wang et al.'10]</a:t>
            </a:r>
          </a:p>
          <a:p>
            <a:pPr lvl="2"/>
            <a:r>
              <a:rPr kumimoji="1" lang="en-US" altLang="ja-JP" dirty="0" smtClean="0"/>
              <a:t>Send the raw memory using SMM in x86</a:t>
            </a:r>
          </a:p>
          <a:p>
            <a:r>
              <a:rPr lang="en-US" altLang="ja-JP" dirty="0" smtClean="0"/>
              <a:t>Secure execution of </a:t>
            </a:r>
            <a:r>
              <a:rPr lang="en-US" altLang="ja-JP" dirty="0" smtClean="0">
                <a:solidFill>
                  <a:srgbClr val="FF0000"/>
                </a:solidFill>
              </a:rPr>
              <a:t>local </a:t>
            </a:r>
            <a:r>
              <a:rPr lang="en-US" altLang="ja-JP" dirty="0" err="1" smtClean="0">
                <a:solidFill>
                  <a:srgbClr val="FF0000"/>
                </a:solidFill>
              </a:rPr>
              <a:t>IDSes</a:t>
            </a:r>
            <a:endParaRPr lang="en-US" altLang="ja-JP" dirty="0">
              <a:solidFill>
                <a:srgbClr val="FF0000"/>
              </a:solidFill>
            </a:endParaRPr>
          </a:p>
          <a:p>
            <a:pPr lvl="1"/>
            <a:r>
              <a:rPr lang="en-US" altLang="ja-JP" dirty="0" smtClean="0"/>
              <a:t>Flicker [McCune et al.'08]</a:t>
            </a:r>
          </a:p>
          <a:p>
            <a:pPr lvl="2"/>
            <a:r>
              <a:rPr lang="en-US" altLang="ja-JP" dirty="0" smtClean="0"/>
              <a:t>Execute </a:t>
            </a:r>
            <a:r>
              <a:rPr lang="en-US" altLang="ja-JP" dirty="0" err="1" smtClean="0"/>
              <a:t>IDSes</a:t>
            </a:r>
            <a:r>
              <a:rPr lang="en-US" altLang="ja-JP" dirty="0" smtClean="0"/>
              <a:t> using Intel TXT and AMD SVM</a:t>
            </a:r>
          </a:p>
          <a:p>
            <a:pPr lvl="1"/>
            <a:r>
              <a:rPr lang="en-US" altLang="ja-JP" dirty="0" smtClean="0"/>
              <a:t>Self-service cloud [Butt et al.'12]</a:t>
            </a:r>
          </a:p>
          <a:p>
            <a:pPr lvl="2"/>
            <a:r>
              <a:rPr kumimoji="1" lang="en-US" altLang="ja-JP" dirty="0" smtClean="0"/>
              <a:t>Execute </a:t>
            </a:r>
            <a:r>
              <a:rPr kumimoji="1" lang="en-US" altLang="ja-JP" dirty="0" err="1" smtClean="0"/>
              <a:t>IDSes</a:t>
            </a:r>
            <a:r>
              <a:rPr kumimoji="1" lang="en-US" altLang="ja-JP" dirty="0" smtClean="0"/>
              <a:t> in VMs that cannot be disabled by admins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8157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8831"/>
    </mc:Choice>
    <mc:Fallback>
      <p:transition xmlns:p14="http://schemas.microsoft.com/office/powerpoint/2010/main" spd="slow" advTm="6883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IDS remote offloading with remote VMI</a:t>
            </a:r>
          </a:p>
          <a:p>
            <a:pPr lvl="1"/>
            <a:r>
              <a:rPr kumimoji="1" lang="en-US" altLang="ja-JP" dirty="0" smtClean="0"/>
              <a:t>Securely run </a:t>
            </a:r>
            <a:r>
              <a:rPr kumimoji="1" lang="en-US" altLang="ja-JP" dirty="0" smtClean="0">
                <a:solidFill>
                  <a:srgbClr val="FF0000"/>
                </a:solidFill>
              </a:rPr>
              <a:t>legacy IDSes</a:t>
            </a:r>
            <a:r>
              <a:rPr kumimoji="1" lang="en-US" altLang="ja-JP" dirty="0" smtClean="0"/>
              <a:t> at trusted remote hosts outside semi-trusted clouds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Coexist</a:t>
            </a:r>
            <a:r>
              <a:rPr lang="en-US" altLang="ja-JP" dirty="0" smtClean="0"/>
              <a:t> with secure VM execution by a VMI engine in the trusted hypervisor</a:t>
            </a:r>
            <a:endParaRPr lang="en-US" altLang="ja-JP" dirty="0"/>
          </a:p>
          <a:p>
            <a:pPr lvl="1"/>
            <a:r>
              <a:rPr lang="en-US" altLang="ja-JP" dirty="0" smtClean="0"/>
              <a:t>Achieve </a:t>
            </a:r>
            <a:r>
              <a:rPr lang="en-US" altLang="ja-JP" dirty="0" smtClean="0">
                <a:solidFill>
                  <a:srgbClr val="FF0000"/>
                </a:solidFill>
              </a:rPr>
              <a:t>efficient</a:t>
            </a:r>
            <a:r>
              <a:rPr lang="en-US" altLang="ja-JP" dirty="0" smtClean="0"/>
              <a:t> execution of offloaded IDSes</a:t>
            </a:r>
            <a:endParaRPr lang="en-US" altLang="ja-JP" dirty="0"/>
          </a:p>
          <a:p>
            <a:r>
              <a:rPr kumimoji="1" lang="en-US" altLang="ja-JP" dirty="0" smtClean="0"/>
              <a:t>Future work</a:t>
            </a:r>
          </a:p>
          <a:p>
            <a:pPr lvl="1"/>
            <a:r>
              <a:rPr lang="en-US" altLang="ja-JP" dirty="0" smtClean="0"/>
              <a:t>Performance evaluation when many VMs are monitored</a:t>
            </a:r>
          </a:p>
          <a:p>
            <a:pPr lvl="1"/>
            <a:r>
              <a:rPr kumimoji="1" lang="en-US" altLang="ja-JP" dirty="0" smtClean="0"/>
              <a:t>Performance improvement under large network delay</a:t>
            </a:r>
          </a:p>
        </p:txBody>
      </p:sp>
    </p:spTree>
    <p:extLst>
      <p:ext uri="{BB962C8B-B14F-4D97-AF65-F5344CB8AC3E}">
        <p14:creationId xmlns:p14="http://schemas.microsoft.com/office/powerpoint/2010/main" val="2158495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180"/>
    </mc:Choice>
    <mc:Fallback>
      <p:transition xmlns:p14="http://schemas.microsoft.com/office/powerpoint/2010/main" spd="slow" advTm="6618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IDS Offloading </a:t>
            </a:r>
            <a:r>
              <a:rPr kumimoji="1" lang="en-US" altLang="ja-JP" sz="2800" dirty="0" smtClean="0"/>
              <a:t>[Garfinkel+'03]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Run intrusion detection systems (IDSes) outside target virtual machines (VMs) securely</a:t>
            </a:r>
          </a:p>
          <a:p>
            <a:pPr lvl="1"/>
            <a:r>
              <a:rPr lang="en-US" altLang="ja-JP" dirty="0" err="1" smtClean="0"/>
              <a:t>E.g</a:t>
            </a:r>
            <a:r>
              <a:rPr lang="en-US" altLang="ja-JP" dirty="0" smtClean="0"/>
              <a:t>, in the management VM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Intruders cannot disable offloaded IDSes</a:t>
            </a:r>
            <a:endParaRPr kumimoji="1" lang="en-US" altLang="ja-JP" dirty="0" smtClean="0"/>
          </a:p>
          <a:p>
            <a:r>
              <a:rPr lang="en-US" altLang="ja-JP" dirty="0" smtClean="0"/>
              <a:t>Use VM introspection (VMI)</a:t>
            </a:r>
          </a:p>
          <a:p>
            <a:pPr lvl="1"/>
            <a:r>
              <a:rPr kumimoji="1" lang="en-US" altLang="ja-JP" dirty="0" smtClean="0"/>
              <a:t>Directly obtain information inside VMs</a:t>
            </a:r>
          </a:p>
          <a:p>
            <a:pPr lvl="1"/>
            <a:r>
              <a:rPr lang="en-US" altLang="ja-JP" dirty="0" smtClean="0"/>
              <a:t>E.g., memory, storage, and networks</a:t>
            </a:r>
            <a:endParaRPr kumimoji="1" lang="ja-JP" altLang="en-US" dirty="0"/>
          </a:p>
        </p:txBody>
      </p:sp>
      <p:sp>
        <p:nvSpPr>
          <p:cNvPr id="13" name="雲 12"/>
          <p:cNvSpPr/>
          <p:nvPr/>
        </p:nvSpPr>
        <p:spPr>
          <a:xfrm>
            <a:off x="1526428" y="5381807"/>
            <a:ext cx="6073749" cy="1148348"/>
          </a:xfrm>
          <a:prstGeom prst="cloud">
            <a:avLst/>
          </a:prstGeom>
          <a:solidFill>
            <a:schemeClr val="bg1"/>
          </a:solidFill>
          <a:ln w="28575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019853" y="5309325"/>
            <a:ext cx="1743002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34839" y="4905041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01796" y="4905041"/>
            <a:ext cx="117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target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84197" y="5426680"/>
            <a:ext cx="586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VMI</a:t>
            </a:r>
            <a:endParaRPr kumimoji="1" lang="ja-JP" altLang="en-US" dirty="0" smtClean="0">
              <a:solidFill>
                <a:srgbClr val="0000FF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116404" y="5309325"/>
            <a:ext cx="1743002" cy="1047025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389176" y="5517018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offloaded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2" name="直線矢印コネクタ 11"/>
          <p:cNvCxnSpPr>
            <a:stCxn id="8" idx="3"/>
          </p:cNvCxnSpPr>
          <p:nvPr/>
        </p:nvCxnSpPr>
        <p:spPr>
          <a:xfrm>
            <a:off x="3586635" y="5832837"/>
            <a:ext cx="1799693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図 19" descr="MC90038918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13019" y="5395008"/>
            <a:ext cx="637211" cy="802008"/>
          </a:xfrm>
          <a:prstGeom prst="rect">
            <a:avLst/>
          </a:prstGeom>
        </p:spPr>
      </p:pic>
      <p:sp>
        <p:nvSpPr>
          <p:cNvPr id="22" name="角丸四角形 21"/>
          <p:cNvSpPr/>
          <p:nvPr/>
        </p:nvSpPr>
        <p:spPr>
          <a:xfrm>
            <a:off x="5559325" y="5657064"/>
            <a:ext cx="664059" cy="351547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80854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9242"/>
    </mc:Choice>
    <mc:Fallback>
      <p:transition xmlns:p14="http://schemas.microsoft.com/office/powerpoint/2010/main" spd="slow" advTm="6924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Abusing VMI by Insiders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Semi-trusted clouds</a:t>
            </a:r>
          </a:p>
          <a:p>
            <a:pPr lvl="1"/>
            <a:r>
              <a:rPr lang="en-US" altLang="ja-JP" dirty="0" smtClean="0"/>
              <a:t>28% of cyber crimes are caused by insiders </a:t>
            </a:r>
            <a:r>
              <a:rPr lang="en-US" altLang="ja-JP" sz="1800" dirty="0" smtClean="0"/>
              <a:t>[PwC'14]</a:t>
            </a:r>
          </a:p>
          <a:p>
            <a:pPr lvl="1"/>
            <a:r>
              <a:rPr lang="en-US" altLang="ja-JP" dirty="0" smtClean="0"/>
              <a:t>An engineer in Google violated user's privacy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TechSpot</a:t>
            </a:r>
            <a:r>
              <a:rPr lang="en-US" altLang="ja-JP" sz="1800" dirty="0" smtClean="0"/>
              <a:t> News'10]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35% of admins access sensitive information </a:t>
            </a:r>
            <a:r>
              <a:rPr kumimoji="1" lang="en-US" altLang="ja-JP" sz="1800" dirty="0" smtClean="0"/>
              <a:t>[CyberArk'09]</a:t>
            </a:r>
            <a:endParaRPr kumimoji="1" lang="en-US" altLang="ja-JP" dirty="0" smtClean="0"/>
          </a:p>
          <a:p>
            <a:r>
              <a:rPr kumimoji="1" lang="en-US" altLang="ja-JP" dirty="0" smtClean="0"/>
              <a:t>VMI can be abused by insiders</a:t>
            </a:r>
          </a:p>
          <a:p>
            <a:pPr lvl="1"/>
            <a:r>
              <a:rPr lang="en-US" altLang="ja-JP" dirty="0" smtClean="0"/>
              <a:t>Sensitive information inside VMs are leaked</a:t>
            </a:r>
            <a:endParaRPr kumimoji="1" lang="ja-JP" altLang="en-US" dirty="0"/>
          </a:p>
        </p:txBody>
      </p:sp>
      <p:sp>
        <p:nvSpPr>
          <p:cNvPr id="10" name="雲 9"/>
          <p:cNvSpPr/>
          <p:nvPr/>
        </p:nvSpPr>
        <p:spPr>
          <a:xfrm>
            <a:off x="1526428" y="5381807"/>
            <a:ext cx="6073749" cy="1148348"/>
          </a:xfrm>
          <a:prstGeom prst="cloud">
            <a:avLst/>
          </a:prstGeom>
          <a:solidFill>
            <a:schemeClr val="bg1"/>
          </a:solidFill>
          <a:ln w="28575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205513" y="5160810"/>
            <a:ext cx="1743002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28989" y="5160810"/>
            <a:ext cx="1743002" cy="1047025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61995" y="4768176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65981" y="4768176"/>
            <a:ext cx="117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target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9" name="図 8" descr="point-query-user-icone-6173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2903" y="5309325"/>
            <a:ext cx="686854" cy="682957"/>
          </a:xfrm>
          <a:prstGeom prst="rect">
            <a:avLst/>
          </a:prstGeom>
        </p:spPr>
      </p:pic>
      <p:cxnSp>
        <p:nvCxnSpPr>
          <p:cNvPr id="11" name="直線矢印コネクタ 10"/>
          <p:cNvCxnSpPr>
            <a:stCxn id="9" idx="3"/>
          </p:cNvCxnSpPr>
          <p:nvPr/>
        </p:nvCxnSpPr>
        <p:spPr>
          <a:xfrm>
            <a:off x="3899757" y="5650804"/>
            <a:ext cx="166966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368303" y="5676926"/>
            <a:ext cx="586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VMI</a:t>
            </a:r>
            <a:endParaRPr kumimoji="1" lang="ja-JP" altLang="en-US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42391" y="5492260"/>
            <a:ext cx="85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insider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9" name="メモ 18"/>
          <p:cNvSpPr/>
          <p:nvPr/>
        </p:nvSpPr>
        <p:spPr>
          <a:xfrm>
            <a:off x="5850495" y="5414832"/>
            <a:ext cx="572557" cy="541149"/>
          </a:xfrm>
          <a:prstGeom prst="foldedCorner">
            <a:avLst>
              <a:gd name="adj" fmla="val 37828"/>
            </a:avLst>
          </a:prstGeom>
          <a:solidFill>
            <a:srgbClr val="FFFFFF"/>
          </a:solidFill>
          <a:ln w="1270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18" name="図 17" descr="top_secret_angled_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888" y="5255725"/>
            <a:ext cx="963209" cy="842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236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816"/>
    </mc:Choice>
    <mc:Fallback>
      <p:transition xmlns:p14="http://schemas.microsoft.com/office/powerpoint/2010/main" spd="slow" advTm="5381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Secure VM Execution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Reduce the risk of insider attacks</a:t>
            </a:r>
          </a:p>
          <a:p>
            <a:pPr lvl="1"/>
            <a:r>
              <a:rPr lang="en-US" altLang="ja-JP" dirty="0" smtClean="0"/>
              <a:t>Secure runtime environment </a:t>
            </a:r>
            <a:r>
              <a:rPr lang="en-US" altLang="ja-JP" sz="1800" dirty="0" smtClean="0"/>
              <a:t>[Li+'10]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VMCrypt</a:t>
            </a:r>
            <a:r>
              <a:rPr lang="en-US" altLang="ja-JP" dirty="0" smtClean="0"/>
              <a:t> </a:t>
            </a:r>
            <a:r>
              <a:rPr lang="en-US" altLang="ja-JP" sz="1800" dirty="0" smtClean="0"/>
              <a:t>[Tadokoro+'12]</a:t>
            </a:r>
          </a:p>
          <a:p>
            <a:pPr lvl="2"/>
            <a:r>
              <a:rPr lang="en-US" altLang="ja-JP" dirty="0" smtClean="0"/>
              <a:t>Encrypt VM's memory against insiders</a:t>
            </a:r>
          </a:p>
          <a:p>
            <a:pPr lvl="1"/>
            <a:r>
              <a:rPr kumimoji="1" lang="en-US" altLang="ja-JP" dirty="0" smtClean="0"/>
              <a:t>Self-service cloud </a:t>
            </a:r>
            <a:r>
              <a:rPr kumimoji="1" lang="en-US" altLang="ja-JP" sz="1800" dirty="0" smtClean="0"/>
              <a:t>[Butt+'12]</a:t>
            </a:r>
            <a:endParaRPr kumimoji="1" lang="en-US" altLang="ja-JP" dirty="0" smtClean="0"/>
          </a:p>
          <a:p>
            <a:pPr lvl="2"/>
            <a:r>
              <a:rPr kumimoji="1" lang="en-US" altLang="ja-JP" dirty="0" smtClean="0"/>
              <a:t>Prevent insiders from accessing user's VMs</a:t>
            </a:r>
            <a:endParaRPr kumimoji="1" lang="ja-JP" altLang="en-US" dirty="0"/>
          </a:p>
        </p:txBody>
      </p:sp>
      <p:sp>
        <p:nvSpPr>
          <p:cNvPr id="10" name="雲 9"/>
          <p:cNvSpPr/>
          <p:nvPr/>
        </p:nvSpPr>
        <p:spPr>
          <a:xfrm>
            <a:off x="1468167" y="5118536"/>
            <a:ext cx="5850156" cy="1148348"/>
          </a:xfrm>
          <a:prstGeom prst="cloud">
            <a:avLst/>
          </a:prstGeom>
          <a:solidFill>
            <a:srgbClr val="FFFFFF"/>
          </a:solidFill>
          <a:ln w="28575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979679" y="4760204"/>
            <a:ext cx="1743002" cy="1047025"/>
          </a:xfrm>
          <a:prstGeom prst="rect">
            <a:avLst/>
          </a:prstGeom>
          <a:pattFill prst="wdUpDiag">
            <a:fgClr>
              <a:srgbClr val="008000"/>
            </a:fgClr>
            <a:bgClr>
              <a:srgbClr val="CCFFCC"/>
            </a:bgClr>
          </a:patt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38506" y="4760204"/>
            <a:ext cx="1743002" cy="1047025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71512" y="4367570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61622" y="4367570"/>
            <a:ext cx="117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target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9" name="図 8" descr="point-query-user-icone-6173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4082" y="4904451"/>
            <a:ext cx="686854" cy="682957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262827" y="5069414"/>
            <a:ext cx="85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insider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3750936" y="5302556"/>
            <a:ext cx="167274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5435181" y="4859049"/>
            <a:ext cx="5293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>
                <a:solidFill>
                  <a:srgbClr val="FF0000"/>
                </a:solidFill>
                <a:latin typeface="Arial Black"/>
                <a:ea typeface="ＭＳ Ｐゴシック"/>
                <a:cs typeface="Arial Black"/>
              </a:rPr>
              <a:t>?</a:t>
            </a:r>
            <a:endParaRPr kumimoji="1" lang="ja-JP" altLang="en-US" sz="4400" dirty="0" smtClean="0">
              <a:solidFill>
                <a:srgbClr val="FF0000"/>
              </a:solidFill>
              <a:latin typeface="Arial Black"/>
              <a:ea typeface="ＭＳ Ｐゴシック"/>
              <a:cs typeface="Arial Black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143233" y="5323378"/>
            <a:ext cx="586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VMI</a:t>
            </a:r>
            <a:endParaRPr kumimoji="1" lang="ja-JP" altLang="en-US" dirty="0" smtClean="0">
              <a:solidFill>
                <a:srgbClr val="FF0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65748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515"/>
    </mc:Choice>
    <mc:Fallback>
      <p:transition xmlns:p14="http://schemas.microsoft.com/office/powerpoint/2010/main" spd="slow" advTm="3651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199" y="228600"/>
            <a:ext cx="7734301" cy="1143000"/>
          </a:xfrm>
        </p:spPr>
        <p:txBody>
          <a:bodyPr/>
          <a:lstStyle/>
          <a:p>
            <a:r>
              <a:rPr lang="en-US" altLang="ja-JP" sz="3800" dirty="0" smtClean="0"/>
              <a:t>Obstacles to Secure IDS Offloading</a:t>
            </a:r>
            <a:endParaRPr kumimoji="1" lang="ja-JP" altLang="en-US" sz="3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Secure VM execution cannot coexist with IDS offloading</a:t>
            </a:r>
          </a:p>
          <a:p>
            <a:pPr lvl="1"/>
            <a:r>
              <a:rPr lang="en-US" altLang="ja-JP" dirty="0" smtClean="0"/>
              <a:t>Offloaded IDSes need to access VM's memory</a:t>
            </a:r>
          </a:p>
          <a:p>
            <a:pPr lvl="1"/>
            <a:r>
              <a:rPr lang="en-US" altLang="ja-JP" dirty="0" smtClean="0"/>
              <a:t>Secure VM execution prevents such access</a:t>
            </a:r>
            <a:endParaRPr lang="en-US" altLang="ja-JP" dirty="0"/>
          </a:p>
          <a:p>
            <a:r>
              <a:rPr kumimoji="1" lang="en-US" altLang="ja-JP" dirty="0" smtClean="0"/>
              <a:t>Insiders can disable offloaded IDSes</a:t>
            </a:r>
          </a:p>
          <a:p>
            <a:pPr lvl="1"/>
            <a:r>
              <a:rPr kumimoji="1" lang="en-US" altLang="ja-JP" dirty="0" smtClean="0"/>
              <a:t>Stop IDSes or tamper with their configuration</a:t>
            </a:r>
            <a:endParaRPr kumimoji="1" lang="ja-JP" altLang="en-US" dirty="0"/>
          </a:p>
        </p:txBody>
      </p:sp>
      <p:sp>
        <p:nvSpPr>
          <p:cNvPr id="10" name="雲 9"/>
          <p:cNvSpPr/>
          <p:nvPr/>
        </p:nvSpPr>
        <p:spPr>
          <a:xfrm>
            <a:off x="978552" y="5208002"/>
            <a:ext cx="6740396" cy="1148348"/>
          </a:xfrm>
          <a:prstGeom prst="cloud">
            <a:avLst/>
          </a:prstGeom>
          <a:solidFill>
            <a:srgbClr val="FFFFFF"/>
          </a:solidFill>
          <a:ln w="28575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257583" y="4873363"/>
            <a:ext cx="1743002" cy="1047025"/>
          </a:xfrm>
          <a:prstGeom prst="rect">
            <a:avLst/>
          </a:prstGeom>
          <a:pattFill prst="wdUpDiag">
            <a:fgClr>
              <a:srgbClr val="008000"/>
            </a:fgClr>
            <a:bgClr>
              <a:srgbClr val="CCFFCC"/>
            </a:bgClr>
          </a:patt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13571" y="4873363"/>
            <a:ext cx="2793549" cy="1047025"/>
          </a:xfrm>
          <a:prstGeom prst="rect">
            <a:avLst/>
          </a:prstGeom>
          <a:solidFill>
            <a:srgbClr val="FFD5D5"/>
          </a:solidFill>
          <a:ln w="19050" cmpd="sng">
            <a:solidFill>
              <a:srgbClr val="99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73839" y="4504031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39526" y="4504031"/>
            <a:ext cx="117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target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9" name="図 8" descr="point-query-user-icone-6173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757" y="5041786"/>
            <a:ext cx="686854" cy="682957"/>
          </a:xfrm>
          <a:prstGeom prst="rect">
            <a:avLst/>
          </a:prstGeom>
        </p:spPr>
      </p:pic>
      <p:sp>
        <p:nvSpPr>
          <p:cNvPr id="11" name="角丸四角形 10"/>
          <p:cNvSpPr/>
          <p:nvPr/>
        </p:nvSpPr>
        <p:spPr>
          <a:xfrm>
            <a:off x="3005577" y="5072044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offloaded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3" name="直線矢印コネクタ 12"/>
          <p:cNvCxnSpPr>
            <a:stCxn id="11" idx="3"/>
          </p:cNvCxnSpPr>
          <p:nvPr/>
        </p:nvCxnSpPr>
        <p:spPr>
          <a:xfrm>
            <a:off x="4203036" y="5387863"/>
            <a:ext cx="1408232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endCxn id="11" idx="1"/>
          </p:cNvCxnSpPr>
          <p:nvPr/>
        </p:nvCxnSpPr>
        <p:spPr>
          <a:xfrm>
            <a:off x="2477611" y="5387863"/>
            <a:ext cx="52796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705844" y="4960403"/>
            <a:ext cx="5293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>
                <a:solidFill>
                  <a:srgbClr val="0000FF"/>
                </a:solidFill>
                <a:latin typeface="Arial Black"/>
                <a:ea typeface="ＭＳ Ｐゴシック"/>
                <a:cs typeface="Arial Black"/>
              </a:rPr>
              <a:t>?</a:t>
            </a:r>
            <a:endParaRPr kumimoji="1" lang="ja-JP" altLang="en-US" sz="4400" dirty="0" smtClean="0">
              <a:solidFill>
                <a:srgbClr val="0000FF"/>
              </a:solidFill>
              <a:latin typeface="Arial Black"/>
              <a:ea typeface="ＭＳ Ｐゴシック"/>
              <a:cs typeface="Arial Black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538818" y="5410495"/>
            <a:ext cx="586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VMI</a:t>
            </a:r>
            <a:endParaRPr kumimoji="1" lang="ja-JP" altLang="en-US" dirty="0" smtClean="0">
              <a:solidFill>
                <a:srgbClr val="0000FF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21" name="爆発 1 20"/>
          <p:cNvSpPr/>
          <p:nvPr/>
        </p:nvSpPr>
        <p:spPr>
          <a:xfrm>
            <a:off x="2685814" y="4904596"/>
            <a:ext cx="499686" cy="402187"/>
          </a:xfrm>
          <a:prstGeom prst="irregularSeal1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245932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920"/>
    </mc:Choice>
    <mc:Fallback>
      <p:transition xmlns:p14="http://schemas.microsoft.com/office/powerpoint/2010/main" spd="slow" advTm="5592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IDS Remote Offloading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Run IDSes at remote hosts outside semi-trusted clouds</a:t>
            </a:r>
          </a:p>
          <a:p>
            <a:pPr lvl="1"/>
            <a:r>
              <a:rPr lang="en-US" altLang="ja-JP" dirty="0" smtClean="0"/>
              <a:t>Offloaded IDSes can securely introspect VMs inside remote clouds</a:t>
            </a:r>
          </a:p>
          <a:p>
            <a:r>
              <a:rPr lang="en-US" altLang="ja-JP" dirty="0" smtClean="0"/>
              <a:t>Insiders cannot disable offloaded IDSes</a:t>
            </a:r>
          </a:p>
          <a:p>
            <a:pPr lvl="1"/>
            <a:r>
              <a:rPr lang="en-US" altLang="ja-JP" dirty="0" smtClean="0"/>
              <a:t>Offloaded IDSes can detect </a:t>
            </a:r>
            <a:r>
              <a:rPr lang="en-US" altLang="ja-JP" dirty="0" err="1" smtClean="0"/>
              <a:t>DoS</a:t>
            </a:r>
            <a:r>
              <a:rPr lang="en-US" altLang="ja-JP" dirty="0" smtClean="0"/>
              <a:t> attacks easily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14934" y="4857232"/>
            <a:ext cx="1743002" cy="1047025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78549" y="4487900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remot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e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7" name="雲 16"/>
          <p:cNvSpPr/>
          <p:nvPr/>
        </p:nvSpPr>
        <p:spPr>
          <a:xfrm>
            <a:off x="3802653" y="5208002"/>
            <a:ext cx="4972282" cy="1148348"/>
          </a:xfrm>
          <a:prstGeom prst="cloud">
            <a:avLst/>
          </a:prstGeom>
          <a:solidFill>
            <a:srgbClr val="FFFFFF"/>
          </a:solidFill>
          <a:ln w="28575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410398" y="4857232"/>
            <a:ext cx="1743002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478234" y="4857232"/>
            <a:ext cx="1743002" cy="1047025"/>
          </a:xfrm>
          <a:prstGeom prst="rect">
            <a:avLst/>
          </a:prstGeom>
          <a:solidFill>
            <a:srgbClr val="FFD5D5"/>
          </a:solidFill>
          <a:ln w="19050" cmpd="sng">
            <a:solidFill>
              <a:srgbClr val="99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411240" y="4487900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92341" y="4487900"/>
            <a:ext cx="117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target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18" name="図 17" descr="point-query-user-icone-6173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5772" y="4992078"/>
            <a:ext cx="686854" cy="682957"/>
          </a:xfrm>
          <a:prstGeom prst="rect">
            <a:avLst/>
          </a:prstGeom>
        </p:spPr>
      </p:pic>
      <p:sp>
        <p:nvSpPr>
          <p:cNvPr id="16" name="角丸四角形 15"/>
          <p:cNvSpPr/>
          <p:nvPr/>
        </p:nvSpPr>
        <p:spPr>
          <a:xfrm>
            <a:off x="1187706" y="5064925"/>
            <a:ext cx="1197459" cy="631638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offloaded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9" name="カギ線コネクタ 8"/>
          <p:cNvCxnSpPr>
            <a:stCxn id="16" idx="2"/>
          </p:cNvCxnSpPr>
          <p:nvPr/>
        </p:nvCxnSpPr>
        <p:spPr>
          <a:xfrm rot="5400000" flipH="1" flipV="1">
            <a:off x="4470730" y="2885393"/>
            <a:ext cx="126875" cy="5495465"/>
          </a:xfrm>
          <a:prstGeom prst="bentConnector4">
            <a:avLst>
              <a:gd name="adj1" fmla="val -500188"/>
              <a:gd name="adj2" fmla="val 99963"/>
            </a:avLst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2803678" y="5643802"/>
            <a:ext cx="906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remote</a:t>
            </a:r>
          </a:p>
          <a:p>
            <a:pPr algn="ctr"/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VMI</a:t>
            </a:r>
            <a:endParaRPr kumimoji="1" lang="ja-JP" altLang="en-US" dirty="0" smtClean="0">
              <a:solidFill>
                <a:srgbClr val="0000FF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885033" y="6088923"/>
            <a:ext cx="72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cloud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523957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283"/>
    </mc:Choice>
    <mc:Fallback>
      <p:transition xmlns:p14="http://schemas.microsoft.com/office/powerpoint/2010/main" spd="slow" advTm="5928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Remote VMI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Introspect remote VMs using a VMI engine</a:t>
            </a:r>
          </a:p>
          <a:p>
            <a:pPr lvl="1"/>
            <a:r>
              <a:rPr kumimoji="1" lang="en-US" altLang="ja-JP" dirty="0" smtClean="0"/>
              <a:t>Run a minimal VMI engine in the hypervisor</a:t>
            </a:r>
          </a:p>
          <a:p>
            <a:pPr lvl="1"/>
            <a:r>
              <a:rPr lang="en-US" altLang="ja-JP" dirty="0" smtClean="0"/>
              <a:t>Bypass secure VM execution by the hypervisor</a:t>
            </a:r>
          </a:p>
          <a:p>
            <a:r>
              <a:rPr lang="en-US" altLang="ja-JP" dirty="0" smtClean="0"/>
              <a:t>Preserve the integrity and confidentiality of introspected data</a:t>
            </a:r>
          </a:p>
          <a:p>
            <a:pPr lvl="1"/>
            <a:r>
              <a:rPr lang="en-US" altLang="ja-JP" dirty="0" smtClean="0"/>
              <a:t>Between the VMI engine and remote hosts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30656" y="5017922"/>
            <a:ext cx="1743002" cy="1192847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94271" y="4643248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remot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e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雲 6"/>
          <p:cNvSpPr/>
          <p:nvPr/>
        </p:nvSpPr>
        <p:spPr>
          <a:xfrm>
            <a:off x="3918375" y="5451831"/>
            <a:ext cx="4972282" cy="1148348"/>
          </a:xfrm>
          <a:prstGeom prst="cloud">
            <a:avLst/>
          </a:prstGeom>
          <a:solidFill>
            <a:srgbClr val="FFFFFF"/>
          </a:solidFill>
          <a:ln w="28575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526120" y="4780104"/>
            <a:ext cx="1743002" cy="900949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593956" y="4780104"/>
            <a:ext cx="1743002" cy="900949"/>
          </a:xfrm>
          <a:prstGeom prst="rect">
            <a:avLst/>
          </a:prstGeom>
          <a:solidFill>
            <a:srgbClr val="FFD5D5"/>
          </a:solidFill>
          <a:ln w="19050" cmpd="sng">
            <a:solidFill>
              <a:srgbClr val="99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26962" y="4410772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08063" y="4410772"/>
            <a:ext cx="117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target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593956" y="5863438"/>
            <a:ext cx="3675166" cy="661989"/>
          </a:xfrm>
          <a:prstGeom prst="rect">
            <a:avLst/>
          </a:prstGeom>
          <a:solidFill>
            <a:srgbClr val="BFBFBF"/>
          </a:solidFill>
          <a:ln w="19050" cmpd="sng">
            <a:solidFill>
              <a:srgbClr val="40404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012817" y="5990935"/>
            <a:ext cx="1526815" cy="406994"/>
          </a:xfrm>
          <a:prstGeom prst="roundRect">
            <a:avLst/>
          </a:prstGeom>
          <a:solidFill>
            <a:srgbClr val="FFD491"/>
          </a:solidFill>
          <a:ln w="19050" cmpd="sng">
            <a:solidFill>
              <a:srgbClr val="7547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VMI engine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9" name="直線コネクタ 18"/>
          <p:cNvCxnSpPr>
            <a:stCxn id="22" idx="3"/>
            <a:endCxn id="14" idx="1"/>
          </p:cNvCxnSpPr>
          <p:nvPr/>
        </p:nvCxnSpPr>
        <p:spPr>
          <a:xfrm>
            <a:off x="2349004" y="5614345"/>
            <a:ext cx="2663813" cy="580087"/>
          </a:xfrm>
          <a:prstGeom prst="line">
            <a:avLst/>
          </a:pr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6526120" y="5314004"/>
            <a:ext cx="617630" cy="676931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7217833" y="5177154"/>
            <a:ext cx="586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VMI</a:t>
            </a:r>
            <a:endParaRPr kumimoji="1" lang="ja-JP" altLang="en-US" dirty="0" smtClean="0">
              <a:solidFill>
                <a:srgbClr val="0000FF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455310" y="5412654"/>
            <a:ext cx="893694" cy="403382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915561" y="6060296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hypervisor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37" name="図 36" descr="point-query-user-icone-6173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108" y="5149436"/>
            <a:ext cx="686854" cy="682957"/>
          </a:xfrm>
          <a:prstGeom prst="rect">
            <a:avLst/>
          </a:prstGeom>
        </p:spPr>
      </p:pic>
      <p:sp>
        <p:nvSpPr>
          <p:cNvPr id="38" name="テキスト ボックス 37"/>
          <p:cNvSpPr txBox="1"/>
          <p:nvPr/>
        </p:nvSpPr>
        <p:spPr>
          <a:xfrm>
            <a:off x="3693612" y="4780104"/>
            <a:ext cx="85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insider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281344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711"/>
    </mc:Choice>
    <mc:Fallback>
      <p:transition xmlns:p14="http://schemas.microsoft.com/office/powerpoint/2010/main" spd="slow" advTm="5571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雲 10"/>
          <p:cNvSpPr/>
          <p:nvPr/>
        </p:nvSpPr>
        <p:spPr>
          <a:xfrm>
            <a:off x="3534720" y="5553892"/>
            <a:ext cx="4476677" cy="1148348"/>
          </a:xfrm>
          <a:prstGeom prst="cloud">
            <a:avLst/>
          </a:prstGeom>
          <a:solidFill>
            <a:srgbClr val="FFFFFF"/>
          </a:solidFill>
          <a:ln w="28575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Threat Model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Trust cloud providers and hardware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The integrity of the hypervisor is guaranteed by</a:t>
            </a:r>
          </a:p>
          <a:p>
            <a:pPr lvl="2"/>
            <a:r>
              <a:rPr kumimoji="1" lang="en-US" altLang="ja-JP" dirty="0" smtClean="0"/>
              <a:t>Remote attestation with TPM at boot time</a:t>
            </a:r>
          </a:p>
          <a:p>
            <a:pPr lvl="2"/>
            <a:r>
              <a:rPr lang="en-US" altLang="ja-JP" dirty="0" smtClean="0"/>
              <a:t>PCI card </a:t>
            </a:r>
            <a:r>
              <a:rPr lang="en-US" altLang="ja-JP" sz="1800" dirty="0" smtClean="0"/>
              <a:t>[Petroni+'04]</a:t>
            </a:r>
            <a:r>
              <a:rPr lang="en-US" altLang="ja-JP" dirty="0" smtClean="0"/>
              <a:t> or SMM </a:t>
            </a:r>
            <a:r>
              <a:rPr lang="en-US" altLang="ja-JP" sz="1800" dirty="0" smtClean="0"/>
              <a:t>[Wang+'10]</a:t>
            </a:r>
            <a:r>
              <a:rPr lang="en-US" altLang="ja-JP" dirty="0" smtClean="0"/>
              <a:t> at runtime</a:t>
            </a:r>
          </a:p>
          <a:p>
            <a:r>
              <a:rPr lang="en-US" altLang="ja-JP" dirty="0" smtClean="0"/>
              <a:t>Not trust all the admins in clouds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Insiders tamper with only the management VM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180175" y="5620727"/>
            <a:ext cx="3108790" cy="418894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trusted hypervisor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112339" y="4676375"/>
            <a:ext cx="1176626" cy="84352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target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180175" y="4676375"/>
            <a:ext cx="1743002" cy="843522"/>
          </a:xfrm>
          <a:prstGeom prst="rect">
            <a:avLst/>
          </a:prstGeom>
          <a:solidFill>
            <a:srgbClr val="FFD5D5"/>
          </a:solidFill>
          <a:ln w="19050" cmpd="sng">
            <a:solidFill>
              <a:srgbClr val="99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13181" y="4288206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180175" y="6139717"/>
            <a:ext cx="3108790" cy="418894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trusted hardware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10" name="図 9" descr="point-query-user-icone-6173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4434" y="4781233"/>
            <a:ext cx="654331" cy="650619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4328903" y="4932788"/>
            <a:ext cx="808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admin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134705" y="5074000"/>
            <a:ext cx="1517970" cy="891794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trusted remote </a:t>
            </a:r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host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379413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685"/>
    </mc:Choice>
    <mc:Fallback>
      <p:transition xmlns:p14="http://schemas.microsoft.com/office/powerpoint/2010/main" spd="slow" advTm="5068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RemoteTrans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 system for achieving IDS remote offloading</a:t>
            </a:r>
          </a:p>
          <a:p>
            <a:pPr lvl="1"/>
            <a:r>
              <a:rPr lang="en-US" altLang="ja-JP" dirty="0" smtClean="0"/>
              <a:t>An untrusted server relays communication</a:t>
            </a:r>
          </a:p>
          <a:p>
            <a:r>
              <a:rPr lang="en-US" altLang="ja-JP" dirty="0" smtClean="0"/>
              <a:t>Support legacy IDSes using Transcall [Iida+]</a:t>
            </a:r>
          </a:p>
          <a:p>
            <a:pPr lvl="1"/>
            <a:r>
              <a:rPr lang="en-US" altLang="ja-JP" dirty="0" smtClean="0"/>
              <a:t>Provide </a:t>
            </a:r>
            <a:r>
              <a:rPr lang="en-US" altLang="ja-JP" dirty="0"/>
              <a:t>an execution environment for legacy </a:t>
            </a:r>
            <a:r>
              <a:rPr lang="en-US" altLang="ja-JP" dirty="0" smtClean="0"/>
              <a:t>IDSes</a:t>
            </a:r>
          </a:p>
          <a:p>
            <a:pPr lvl="2"/>
            <a:r>
              <a:rPr lang="en-US" altLang="ja-JP" dirty="0" smtClean="0"/>
              <a:t>E.g., system call emulation and shadow filesystems</a:t>
            </a:r>
            <a:endParaRPr lang="en-US" altLang="ja-JP" dirty="0"/>
          </a:p>
        </p:txBody>
      </p:sp>
      <p:sp>
        <p:nvSpPr>
          <p:cNvPr id="17" name="正方形/長方形 16"/>
          <p:cNvSpPr/>
          <p:nvPr/>
        </p:nvSpPr>
        <p:spPr>
          <a:xfrm>
            <a:off x="1089783" y="4413618"/>
            <a:ext cx="1743002" cy="1891398"/>
          </a:xfrm>
          <a:prstGeom prst="rect">
            <a:avLst/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211692" y="5764617"/>
            <a:ext cx="1499185" cy="410012"/>
          </a:xfrm>
          <a:prstGeom prst="roundRect">
            <a:avLst/>
          </a:prstGeom>
          <a:solidFill>
            <a:srgbClr val="FFD491"/>
          </a:solidFill>
          <a:ln w="19050" cmpd="sng">
            <a:solidFill>
              <a:srgbClr val="7547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RT runtime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53398" y="4044285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remot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e host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311586" y="5342335"/>
            <a:ext cx="1299396" cy="410012"/>
          </a:xfrm>
          <a:prstGeom prst="roundRect">
            <a:avLst/>
          </a:prstGeom>
          <a:solidFill>
            <a:srgbClr val="3366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Tahoma"/>
                <a:cs typeface="Tahoma"/>
              </a:rPr>
              <a:t>Transcall</a:t>
            </a:r>
            <a:endParaRPr kumimoji="1" lang="ja-JP" altLang="en-US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1" name="雲 20"/>
          <p:cNvSpPr/>
          <p:nvPr/>
        </p:nvSpPr>
        <p:spPr>
          <a:xfrm>
            <a:off x="3638318" y="5342335"/>
            <a:ext cx="4972282" cy="1148348"/>
          </a:xfrm>
          <a:prstGeom prst="cloud">
            <a:avLst/>
          </a:prstGeom>
          <a:solidFill>
            <a:srgbClr val="FFFFFF"/>
          </a:solidFill>
          <a:ln w="28575" cmpd="sng">
            <a:solidFill>
              <a:srgbClr val="7F7F7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6262679" y="4413617"/>
            <a:ext cx="1743002" cy="1047025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330515" y="4413617"/>
            <a:ext cx="1743002" cy="1047025"/>
          </a:xfrm>
          <a:prstGeom prst="rect">
            <a:avLst/>
          </a:prstGeom>
          <a:solidFill>
            <a:srgbClr val="FFD5D5"/>
          </a:solidFill>
          <a:ln w="19050" cmpd="sng">
            <a:solidFill>
              <a:srgbClr val="99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63521" y="4044285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544622" y="4044285"/>
            <a:ext cx="117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target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330515" y="5643027"/>
            <a:ext cx="3675166" cy="661989"/>
          </a:xfrm>
          <a:prstGeom prst="rect">
            <a:avLst/>
          </a:prstGeom>
          <a:solidFill>
            <a:srgbClr val="BFBFBF"/>
          </a:solidFill>
          <a:ln w="19050" cmpd="sng">
            <a:solidFill>
              <a:srgbClr val="40404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4749376" y="5789355"/>
            <a:ext cx="1526815" cy="369332"/>
          </a:xfrm>
          <a:prstGeom prst="roundRect">
            <a:avLst/>
          </a:prstGeom>
          <a:solidFill>
            <a:srgbClr val="FFD491"/>
          </a:solidFill>
          <a:ln w="19050" cmpd="sng">
            <a:solidFill>
              <a:srgbClr val="7547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VMI engine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518452" y="4699387"/>
            <a:ext cx="1400163" cy="430929"/>
          </a:xfrm>
          <a:prstGeom prst="roundRect">
            <a:avLst/>
          </a:prstGeom>
          <a:solidFill>
            <a:srgbClr val="FFD491"/>
          </a:solidFill>
          <a:ln w="19050" cmpd="sng">
            <a:solidFill>
              <a:srgbClr val="7547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RT 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9" name="直線コネクタ 28"/>
          <p:cNvCxnSpPr>
            <a:stCxn id="28" idx="2"/>
          </p:cNvCxnSpPr>
          <p:nvPr/>
        </p:nvCxnSpPr>
        <p:spPr>
          <a:xfrm>
            <a:off x="5218534" y="5130316"/>
            <a:ext cx="0" cy="659039"/>
          </a:xfrm>
          <a:prstGeom prst="line">
            <a:avLst/>
          </a:pr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6262679" y="5130316"/>
            <a:ext cx="736922" cy="659039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角丸四角形 30"/>
          <p:cNvSpPr/>
          <p:nvPr/>
        </p:nvSpPr>
        <p:spPr>
          <a:xfrm>
            <a:off x="1213213" y="4601178"/>
            <a:ext cx="1496143" cy="403382"/>
          </a:xfrm>
          <a:prstGeom prst="roundRect">
            <a:avLst/>
          </a:prstGeom>
          <a:solidFill>
            <a:srgbClr val="A2CD5A"/>
          </a:solidFill>
          <a:ln w="19050" cmpd="sng">
            <a:solidFill>
              <a:srgbClr val="698B22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legacy IDS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35" name="直線コネクタ 34"/>
          <p:cNvCxnSpPr>
            <a:stCxn id="18" idx="3"/>
            <a:endCxn id="28" idx="1"/>
          </p:cNvCxnSpPr>
          <p:nvPr/>
        </p:nvCxnSpPr>
        <p:spPr>
          <a:xfrm flipV="1">
            <a:off x="2710877" y="4914852"/>
            <a:ext cx="1807575" cy="1054771"/>
          </a:xfrm>
          <a:prstGeom prst="line">
            <a:avLst/>
          </a:pr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621201" y="5829300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hypervisor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40" name="直線コネクタ 39"/>
          <p:cNvCxnSpPr>
            <a:stCxn id="31" idx="2"/>
            <a:endCxn id="20" idx="0"/>
          </p:cNvCxnSpPr>
          <p:nvPr/>
        </p:nvCxnSpPr>
        <p:spPr>
          <a:xfrm flipH="1">
            <a:off x="1961284" y="5004560"/>
            <a:ext cx="1" cy="337775"/>
          </a:xfrm>
          <a:prstGeom prst="line">
            <a:avLst/>
          </a:prstGeom>
          <a:ln>
            <a:solidFill>
              <a:srgbClr val="0000FF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303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289"/>
    </mc:Choice>
    <mc:Fallback>
      <p:transition xmlns:p14="http://schemas.microsoft.com/office/powerpoint/2010/main" spd="slow" advTm="5728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y2">
  <a:themeElements>
    <a:clrScheme name="プラザ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プラザ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0E2FF"/>
        </a:solidFill>
        <a:ln w="19050" cmpd="sng">
          <a:solidFill>
            <a:srgbClr val="104E8B"/>
          </a:solidFill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  <a:latin typeface="Tahoma"/>
            <a:cs typeface="Tahoma"/>
          </a:defRPr>
        </a:defPPr>
      </a:lstStyle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Tahoma"/>
            <a:ea typeface="ＭＳ Ｐゴシック"/>
            <a:cs typeface="Tahom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プラザ">
    <a:dk1>
      <a:sysClr val="windowText" lastClr="000000"/>
    </a:dk1>
    <a:lt1>
      <a:sysClr val="window" lastClr="FFFFFF"/>
    </a:lt1>
    <a:dk2>
      <a:srgbClr val="333333"/>
    </a:dk2>
    <a:lt2>
      <a:srgbClr val="CCCCCC"/>
    </a:lt2>
    <a:accent1>
      <a:srgbClr val="990000"/>
    </a:accent1>
    <a:accent2>
      <a:srgbClr val="580101"/>
    </a:accent2>
    <a:accent3>
      <a:srgbClr val="E94A00"/>
    </a:accent3>
    <a:accent4>
      <a:srgbClr val="EB8F00"/>
    </a:accent4>
    <a:accent5>
      <a:srgbClr val="A4A4A4"/>
    </a:accent5>
    <a:accent6>
      <a:srgbClr val="666666"/>
    </a:accent6>
    <a:hlink>
      <a:srgbClr val="D01010"/>
    </a:hlink>
    <a:folHlink>
      <a:srgbClr val="E6682E"/>
    </a:folHlink>
  </a:clrScheme>
  <a:fontScheme name="プラザ">
    <a:majorFont>
      <a:latin typeface="Century Gothic"/>
      <a:ea typeface=""/>
      <a:cs typeface=""/>
      <a:font script="Jpan" typeface="メイリオ"/>
    </a:majorFont>
    <a:minorFont>
      <a:latin typeface="Century Gothic"/>
      <a:ea typeface=""/>
      <a:cs typeface=""/>
      <a:font script="Jpan" typeface="メイリオ"/>
    </a:minorFont>
  </a:fontScheme>
  <a:fmtScheme name="プラザ">
    <a:fillStyleLst>
      <a:solidFill>
        <a:schemeClr val="phClr"/>
      </a:solidFill>
      <a:gradFill rotWithShape="1">
        <a:gsLst>
          <a:gs pos="0">
            <a:schemeClr val="phClr">
              <a:tint val="100000"/>
              <a:shade val="60000"/>
              <a:satMod val="135000"/>
            </a:schemeClr>
          </a:gs>
          <a:gs pos="100000">
            <a:schemeClr val="phClr">
              <a:tint val="100000"/>
              <a:shade val="100000"/>
              <a:satMod val="135000"/>
            </a:schemeClr>
          </a:gs>
        </a:gsLst>
        <a:lin ang="16200000" scaled="1"/>
      </a:gradFill>
      <a:gradFill rotWithShape="1">
        <a:gsLst>
          <a:gs pos="0">
            <a:schemeClr val="phClr">
              <a:shade val="70000"/>
              <a:satMod val="120000"/>
            </a:schemeClr>
          </a:gs>
          <a:gs pos="35000">
            <a:schemeClr val="phClr">
              <a:shade val="100000"/>
              <a:satMod val="150000"/>
            </a:schemeClr>
          </a:gs>
          <a:gs pos="70000">
            <a:schemeClr val="phClr">
              <a:tint val="100000"/>
              <a:shade val="100000"/>
              <a:satMod val="200000"/>
              <a:greenMod val="100000"/>
            </a:schemeClr>
          </a:gs>
          <a:gs pos="100000">
            <a:schemeClr val="phClr">
              <a:tint val="100000"/>
              <a:shade val="100000"/>
              <a:satMod val="250000"/>
              <a:greenMod val="100000"/>
            </a:schemeClr>
          </a:gs>
        </a:gsLst>
        <a:lin ang="16200000" scaled="1"/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a:effectStyle>
      <a:effectStyle>
        <a:effectLst>
          <a:innerShdw blurRad="50800" dist="25400" dir="13500000">
            <a:srgbClr val="FFFFFF">
              <a:alpha val="75000"/>
            </a:srgbClr>
          </a:innerShdw>
          <a:outerShdw blurRad="88900" dist="38100" dir="6600000" sx="101000" sy="101000" rotWithShape="0">
            <a:srgbClr val="000000">
              <a:alpha val="50000"/>
            </a:srgbClr>
          </a:outerShdw>
        </a:effectLst>
        <a:scene3d>
          <a:camera prst="perspectiveFront" fov="3000000"/>
          <a:lightRig rig="morning" dir="tl">
            <a:rot lat="0" lon="0" rev="1800000"/>
          </a:lightRig>
        </a:scene3d>
        <a:sp3d contourW="38100" prstMaterial="softEdge">
          <a:bevelT w="25400" h="38100"/>
          <a:contourClr>
            <a:schemeClr val="phClr">
              <a:tint val="6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プラザ">
    <a:dk1>
      <a:sysClr val="windowText" lastClr="000000"/>
    </a:dk1>
    <a:lt1>
      <a:sysClr val="window" lastClr="FFFFFF"/>
    </a:lt1>
    <a:dk2>
      <a:srgbClr val="333333"/>
    </a:dk2>
    <a:lt2>
      <a:srgbClr val="CCCCCC"/>
    </a:lt2>
    <a:accent1>
      <a:srgbClr val="990000"/>
    </a:accent1>
    <a:accent2>
      <a:srgbClr val="580101"/>
    </a:accent2>
    <a:accent3>
      <a:srgbClr val="E94A00"/>
    </a:accent3>
    <a:accent4>
      <a:srgbClr val="EB8F00"/>
    </a:accent4>
    <a:accent5>
      <a:srgbClr val="A4A4A4"/>
    </a:accent5>
    <a:accent6>
      <a:srgbClr val="666666"/>
    </a:accent6>
    <a:hlink>
      <a:srgbClr val="D01010"/>
    </a:hlink>
    <a:folHlink>
      <a:srgbClr val="E6682E"/>
    </a:folHlink>
  </a:clrScheme>
  <a:fontScheme name="プラザ">
    <a:majorFont>
      <a:latin typeface="Century Gothic"/>
      <a:ea typeface=""/>
      <a:cs typeface=""/>
      <a:font script="Jpan" typeface="メイリオ"/>
    </a:majorFont>
    <a:minorFont>
      <a:latin typeface="Century Gothic"/>
      <a:ea typeface=""/>
      <a:cs typeface=""/>
      <a:font script="Jpan" typeface="メイリオ"/>
    </a:minorFont>
  </a:fontScheme>
  <a:fmtScheme name="プラザ">
    <a:fillStyleLst>
      <a:solidFill>
        <a:schemeClr val="phClr"/>
      </a:solidFill>
      <a:gradFill rotWithShape="1">
        <a:gsLst>
          <a:gs pos="0">
            <a:schemeClr val="phClr">
              <a:tint val="100000"/>
              <a:shade val="60000"/>
              <a:satMod val="135000"/>
            </a:schemeClr>
          </a:gs>
          <a:gs pos="100000">
            <a:schemeClr val="phClr">
              <a:tint val="100000"/>
              <a:shade val="100000"/>
              <a:satMod val="135000"/>
            </a:schemeClr>
          </a:gs>
        </a:gsLst>
        <a:lin ang="16200000" scaled="1"/>
      </a:gradFill>
      <a:gradFill rotWithShape="1">
        <a:gsLst>
          <a:gs pos="0">
            <a:schemeClr val="phClr">
              <a:shade val="70000"/>
              <a:satMod val="120000"/>
            </a:schemeClr>
          </a:gs>
          <a:gs pos="35000">
            <a:schemeClr val="phClr">
              <a:shade val="100000"/>
              <a:satMod val="150000"/>
            </a:schemeClr>
          </a:gs>
          <a:gs pos="70000">
            <a:schemeClr val="phClr">
              <a:tint val="100000"/>
              <a:shade val="100000"/>
              <a:satMod val="200000"/>
              <a:greenMod val="100000"/>
            </a:schemeClr>
          </a:gs>
          <a:gs pos="100000">
            <a:schemeClr val="phClr">
              <a:tint val="100000"/>
              <a:shade val="100000"/>
              <a:satMod val="250000"/>
              <a:greenMod val="100000"/>
            </a:schemeClr>
          </a:gs>
        </a:gsLst>
        <a:lin ang="16200000" scaled="1"/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a:effectStyle>
      <a:effectStyle>
        <a:effectLst>
          <a:innerShdw blurRad="50800" dist="25400" dir="13500000">
            <a:srgbClr val="FFFFFF">
              <a:alpha val="75000"/>
            </a:srgbClr>
          </a:innerShdw>
          <a:outerShdw blurRad="88900" dist="38100" dir="6600000" sx="101000" sy="101000" rotWithShape="0">
            <a:srgbClr val="000000">
              <a:alpha val="50000"/>
            </a:srgbClr>
          </a:outerShdw>
        </a:effectLst>
        <a:scene3d>
          <a:camera prst="perspectiveFront" fov="3000000"/>
          <a:lightRig rig="morning" dir="tl">
            <a:rot lat="0" lon="0" rev="1800000"/>
          </a:lightRig>
        </a:scene3d>
        <a:sp3d contourW="38100" prstMaterial="softEdge">
          <a:bevelT w="25400" h="38100"/>
          <a:contourClr>
            <a:schemeClr val="phClr">
              <a:tint val="6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my2.thmx</Template>
  <TotalTime>102282</TotalTime>
  <Words>3026</Words>
  <Application>Microsoft Macintosh PowerPoint</Application>
  <PresentationFormat>画面に合わせる (4:3)</PresentationFormat>
  <Paragraphs>399</Paragraphs>
  <Slides>18</Slides>
  <Notes>18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my2</vt:lpstr>
      <vt:lpstr>Secure Offloading of Legacy IDSes Using Remote VM Introspection in Semi-trusted IaaS Clouds</vt:lpstr>
      <vt:lpstr>IDS Offloading [Garfinkel+'03]</vt:lpstr>
      <vt:lpstr>Abusing VMI by Insiders</vt:lpstr>
      <vt:lpstr>Secure VM Execution</vt:lpstr>
      <vt:lpstr>Obstacles to Secure IDS Offloading</vt:lpstr>
      <vt:lpstr>IDS Remote Offloading</vt:lpstr>
      <vt:lpstr>Remote VMI</vt:lpstr>
      <vt:lpstr>Threat Model</vt:lpstr>
      <vt:lpstr>RemoteTrans</vt:lpstr>
      <vt:lpstr>Remote Memory Introspection</vt:lpstr>
      <vt:lpstr>Remote Network Introspection</vt:lpstr>
      <vt:lpstr>Remote Storage Introspection</vt:lpstr>
      <vt:lpstr>Experiments</vt:lpstr>
      <vt:lpstr>Prevention of Insider Attacks</vt:lpstr>
      <vt:lpstr>Performance of Remote VMI</vt:lpstr>
      <vt:lpstr>Performance of Legacy IDSes</vt:lpstr>
      <vt:lpstr>Related Work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Kourai Kenichi</dc:creator>
  <cp:lastModifiedBy>Kourai Kenichi</cp:lastModifiedBy>
  <cp:revision>2156</cp:revision>
  <dcterms:created xsi:type="dcterms:W3CDTF">2012-11-30T01:40:32Z</dcterms:created>
  <dcterms:modified xsi:type="dcterms:W3CDTF">2016-06-28T22:56:12Z</dcterms:modified>
</cp:coreProperties>
</file>