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E8B"/>
    <a:srgbClr val="B0E2FF"/>
    <a:srgbClr val="2F4F4F"/>
    <a:srgbClr val="20B2AA"/>
    <a:srgbClr val="66CDAA"/>
    <a:srgbClr val="00C5CD"/>
    <a:srgbClr val="00868B"/>
    <a:srgbClr val="68228B"/>
    <a:srgbClr val="CDB5CD"/>
    <a:srgbClr val="AB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4" autoAdjust="0"/>
    <p:restoredTop sz="77367" autoAdjust="0"/>
  </p:normalViewPr>
  <p:slideViewPr>
    <p:cSldViewPr snapToGrid="0" snapToObjects="1">
      <p:cViewPr varScale="1">
        <p:scale>
          <a:sx n="100" d="100"/>
          <a:sy n="100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968" y="16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0897476038016"/>
          <c:y val="0.13452936446215"/>
          <c:w val="0.889017886901455"/>
          <c:h val="0.631179868903455"/>
        </c:manualLayout>
      </c:layout>
      <c:barChart>
        <c:barDir val="col"/>
        <c:grouping val="clustered"/>
        <c:varyColors val="0"/>
        <c:ser>
          <c:idx val="0"/>
          <c:order val="0"/>
          <c:spPr>
            <a:ln w="92075" cap="sq">
              <a:solidFill>
                <a:schemeClr val="accent4"/>
              </a:solidFill>
              <a:miter lim="800000"/>
            </a:ln>
          </c:spPr>
          <c:invertIfNegative val="0"/>
          <c:val>
            <c:numRef>
              <c:f>Sheet1!$C$6:$C$32</c:f>
              <c:numCache>
                <c:formatCode>General</c:formatCode>
                <c:ptCount val="2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4.0</c:v>
                </c:pt>
                <c:pt idx="5">
                  <c:v>7.0</c:v>
                </c:pt>
                <c:pt idx="6">
                  <c:v>10.0</c:v>
                </c:pt>
                <c:pt idx="7">
                  <c:v>7.0</c:v>
                </c:pt>
                <c:pt idx="8">
                  <c:v>4.0</c:v>
                </c:pt>
                <c:pt idx="9">
                  <c:v>3.0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5.0</c:v>
                </c:pt>
                <c:pt idx="14">
                  <c:v>10.0</c:v>
                </c:pt>
                <c:pt idx="15">
                  <c:v>20.0</c:v>
                </c:pt>
                <c:pt idx="16">
                  <c:v>10.0</c:v>
                </c:pt>
                <c:pt idx="17">
                  <c:v>6.0</c:v>
                </c:pt>
                <c:pt idx="18">
                  <c:v>6.0</c:v>
                </c:pt>
                <c:pt idx="19">
                  <c:v>7.0</c:v>
                </c:pt>
                <c:pt idx="20">
                  <c:v>4.0</c:v>
                </c:pt>
                <c:pt idx="21">
                  <c:v>5.0</c:v>
                </c:pt>
                <c:pt idx="22">
                  <c:v>7.0</c:v>
                </c:pt>
                <c:pt idx="23">
                  <c:v>8.0</c:v>
                </c:pt>
                <c:pt idx="24">
                  <c:v>3.0</c:v>
                </c:pt>
                <c:pt idx="25">
                  <c:v>2.0</c:v>
                </c:pt>
                <c:pt idx="26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-2036425992"/>
        <c:axId val="-2063626424"/>
      </c:barChart>
      <c:lineChart>
        <c:grouping val="standard"/>
        <c:varyColors val="0"/>
        <c:ser>
          <c:idx val="1"/>
          <c:order val="1"/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Sheet1!$B$6:$B$32</c:f>
              <c:numCache>
                <c:formatCode>General</c:formatCode>
                <c:ptCount val="27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6.0</c:v>
                </c:pt>
                <c:pt idx="4">
                  <c:v>6.0</c:v>
                </c:pt>
                <c:pt idx="5">
                  <c:v>8.0</c:v>
                </c:pt>
                <c:pt idx="6">
                  <c:v>12.0</c:v>
                </c:pt>
                <c:pt idx="7">
                  <c:v>8.0</c:v>
                </c:pt>
                <c:pt idx="8">
                  <c:v>8.0</c:v>
                </c:pt>
                <c:pt idx="9">
                  <c:v>4.0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8.0</c:v>
                </c:pt>
                <c:pt idx="14">
                  <c:v>12.0</c:v>
                </c:pt>
                <c:pt idx="15">
                  <c:v>22.0</c:v>
                </c:pt>
                <c:pt idx="16">
                  <c:v>12.0</c:v>
                </c:pt>
                <c:pt idx="17">
                  <c:v>8.0</c:v>
                </c:pt>
                <c:pt idx="18">
                  <c:v>8.0</c:v>
                </c:pt>
                <c:pt idx="19">
                  <c:v>8.0</c:v>
                </c:pt>
                <c:pt idx="20">
                  <c:v>8.0</c:v>
                </c:pt>
                <c:pt idx="21">
                  <c:v>8.0</c:v>
                </c:pt>
                <c:pt idx="22">
                  <c:v>8.0</c:v>
                </c:pt>
                <c:pt idx="23">
                  <c:v>10.0</c:v>
                </c:pt>
                <c:pt idx="24">
                  <c:v>4.0</c:v>
                </c:pt>
                <c:pt idx="25">
                  <c:v>3.0</c:v>
                </c:pt>
                <c:pt idx="26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6425992"/>
        <c:axId val="-2063626424"/>
      </c:lineChart>
      <c:catAx>
        <c:axId val="-2036425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Microsoft Sans Serif"/>
                    <a:cs typeface="Microsoft Sans Serif"/>
                  </a:defRPr>
                </a:pPr>
                <a:r>
                  <a:rPr lang="en-US" altLang="ja-JP" sz="1600" dirty="0" smtClean="0">
                    <a:latin typeface="Microsoft Sans Serif"/>
                    <a:cs typeface="Microsoft Sans Serif"/>
                  </a:rPr>
                  <a:t>time</a:t>
                </a:r>
                <a:endParaRPr lang="ja-JP" altLang="en-US" sz="1600" dirty="0">
                  <a:latin typeface="Microsoft Sans Serif"/>
                  <a:cs typeface="Microsoft Sans Serif"/>
                </a:endParaRPr>
              </a:p>
            </c:rich>
          </c:tx>
          <c:layout>
            <c:manualLayout>
              <c:xMode val="edge"/>
              <c:yMode val="edge"/>
              <c:x val="0.903760945753502"/>
              <c:y val="0.766408995491729"/>
            </c:manualLayout>
          </c:layout>
          <c:overlay val="0"/>
        </c:title>
        <c:majorTickMark val="none"/>
        <c:minorTickMark val="none"/>
        <c:tickLblPos val="none"/>
        <c:crossAx val="-2063626424"/>
        <c:crosses val="autoZero"/>
        <c:auto val="0"/>
        <c:lblAlgn val="ctr"/>
        <c:lblOffset val="100"/>
        <c:noMultiLvlLbl val="0"/>
      </c:catAx>
      <c:valAx>
        <c:axId val="-2063626424"/>
        <c:scaling>
          <c:orientation val="minMax"/>
          <c:max val="21.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Microsoft Sans Serif"/>
                    <a:cs typeface="Microsoft Sans Serif"/>
                  </a:defRPr>
                </a:pPr>
                <a:r>
                  <a:rPr lang="en-US" altLang="ja-JP" sz="1600" dirty="0" smtClean="0">
                    <a:latin typeface="Microsoft Sans Serif"/>
                    <a:cs typeface="Microsoft Sans Serif"/>
                  </a:rPr>
                  <a:t>load</a:t>
                </a:r>
                <a:endParaRPr lang="ja-JP" altLang="en-US" sz="1600" dirty="0">
                  <a:latin typeface="Microsoft Sans Serif"/>
                  <a:cs typeface="Microsoft Sans Serif"/>
                </a:endParaRPr>
              </a:p>
            </c:rich>
          </c:tx>
          <c:layout>
            <c:manualLayout>
              <c:xMode val="edge"/>
              <c:yMode val="edge"/>
              <c:x val="0.0"/>
              <c:y val="0.274922669411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36425992"/>
        <c:crosses val="autoZero"/>
        <c:crossBetween val="between"/>
        <c:majorUnit val="7.0"/>
      </c:valAx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consolidation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lighttpd</c:v>
                </c:pt>
                <c:pt idx="1">
                  <c:v>memcached</c:v>
                </c:pt>
                <c:pt idx="2">
                  <c:v>Redis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de-consolidation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lighttpd</c:v>
                </c:pt>
                <c:pt idx="1">
                  <c:v>memcached</c:v>
                </c:pt>
                <c:pt idx="2">
                  <c:v>Redis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2.28</c:v>
                </c:pt>
                <c:pt idx="1">
                  <c:v>2.71</c:v>
                </c:pt>
                <c:pt idx="2">
                  <c:v>1.91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7170648"/>
        <c:axId val="-2066938712"/>
      </c:barChart>
      <c:catAx>
        <c:axId val="-20671706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6938712"/>
        <c:crosses val="autoZero"/>
        <c:auto val="1"/>
        <c:lblAlgn val="ctr"/>
        <c:lblOffset val="100"/>
        <c:noMultiLvlLbl val="0"/>
      </c:catAx>
      <c:valAx>
        <c:axId val="-2066938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relative performance</a:t>
                </a:r>
                <a:endParaRPr lang="ja-JP" altLang="en-US" dirty="0"/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crossAx val="-2067170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3.14</c:v>
                </c:pt>
                <c:pt idx="1">
                  <c:v>6.52</c:v>
                </c:pt>
                <c:pt idx="2">
                  <c:v>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558568"/>
        <c:axId val="2124637256"/>
      </c:barChart>
      <c:catAx>
        <c:axId val="-2068558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# of </a:t>
                </a:r>
                <a:r>
                  <a:rPr lang="en-US" altLang="ja-JP" dirty="0" err="1" smtClean="0"/>
                  <a:t>vCPUs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4637256"/>
        <c:crosses val="autoZero"/>
        <c:auto val="1"/>
        <c:lblAlgn val="ctr"/>
        <c:lblOffset val="100"/>
        <c:noMultiLvlLbl val="0"/>
      </c:catAx>
      <c:valAx>
        <c:axId val="2124637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</a:t>
                </a:r>
                <a:r>
                  <a:rPr lang="en-US" altLang="ja-JP" dirty="0" err="1" smtClean="0"/>
                  <a:t>req</a:t>
                </a:r>
                <a:r>
                  <a:rPr lang="en-US" altLang="ja-JP" dirty="0" smtClean="0"/>
                  <a:t>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8558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1.0</c:v>
                </c:pt>
                <c:pt idx="1">
                  <c:v>2.0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140.0</c:v>
                </c:pt>
                <c:pt idx="1">
                  <c:v>275.0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6106424"/>
        <c:axId val="-2086068296"/>
      </c:barChart>
      <c:catAx>
        <c:axId val="-2086106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# of instances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6068296"/>
        <c:crosses val="autoZero"/>
        <c:auto val="1"/>
        <c:lblAlgn val="ctr"/>
        <c:lblOffset val="100"/>
        <c:noMultiLvlLbl val="0"/>
      </c:catAx>
      <c:valAx>
        <c:axId val="-2086068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total throughput</a:t>
                </a:r>
              </a:p>
              <a:p>
                <a:pPr>
                  <a:defRPr/>
                </a:pPr>
                <a:r>
                  <a:rPr lang="en-US" altLang="ja-JP" dirty="0" smtClean="0"/>
                  <a:t>(</a:t>
                </a:r>
                <a:r>
                  <a:rPr lang="en-US" altLang="ja-JP" dirty="0" err="1" smtClean="0"/>
                  <a:t>req</a:t>
                </a:r>
                <a:r>
                  <a:rPr lang="en-US" altLang="ja-JP" dirty="0" smtClean="0"/>
                  <a:t>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6106424"/>
        <c:crosses val="autoZero"/>
        <c:crossBetween val="between"/>
        <c:majorUnit val="100.0"/>
      </c:valAx>
    </c:plotArea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 VM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app VM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0.506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regular VM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app VM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635112"/>
        <c:axId val="-2081236376"/>
      </c:barChart>
      <c:catAx>
        <c:axId val="-2080635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81236376"/>
        <c:crosses val="autoZero"/>
        <c:auto val="1"/>
        <c:lblAlgn val="ctr"/>
        <c:lblOffset val="100"/>
        <c:noMultiLvlLbl val="0"/>
      </c:catAx>
      <c:valAx>
        <c:axId val="-2081236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downtime (sec)</a:t>
                </a:r>
                <a:endParaRPr lang="ja-JP" altLang="en-US" dirty="0"/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crossAx val="-2080635112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 VM</c:v>
                </c:pt>
              </c:strCache>
            </c:strRef>
          </c:tx>
          <c:marker>
            <c:symbol val="square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11.37</c:v>
                </c:pt>
                <c:pt idx="1">
                  <c:v>16.33</c:v>
                </c:pt>
                <c:pt idx="2">
                  <c:v>27.38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regular VM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1">
                  <c:v>17.46</c:v>
                </c:pt>
                <c:pt idx="2">
                  <c:v>28.63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9310584"/>
        <c:axId val="-2078606536"/>
      </c:scatterChart>
      <c:valAx>
        <c:axId val="-2079310584"/>
        <c:scaling>
          <c:orientation val="minMax"/>
          <c:max val="25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memory size</a:t>
                </a:r>
                <a:r>
                  <a:rPr lang="en-US" altLang="ja-JP" baseline="0" dirty="0" smtClean="0"/>
                  <a:t> (MB)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8606536"/>
        <c:crosses val="autoZero"/>
        <c:crossBetween val="midCat"/>
        <c:majorUnit val="64.0"/>
      </c:valAx>
      <c:valAx>
        <c:axId val="-2078606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migration 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9310584"/>
        <c:crosses val="autoZero"/>
        <c:crossBetween val="midCat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 1</c:v>
                </c:pt>
              </c:strCache>
            </c:strRef>
          </c:tx>
          <c:marker>
            <c:symbol val="diamond"/>
            <c:size val="7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128.0</c:v>
                </c:pt>
                <c:pt idx="1">
                  <c:v>256.0</c:v>
                </c:pt>
                <c:pt idx="2">
                  <c:v>512.0</c:v>
                </c:pt>
                <c:pt idx="3">
                  <c:v>1024.0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1.83</c:v>
                </c:pt>
                <c:pt idx="1">
                  <c:v>1.87</c:v>
                </c:pt>
                <c:pt idx="2">
                  <c:v>1.93</c:v>
                </c:pt>
                <c:pt idx="3">
                  <c:v>2.16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7457368"/>
        <c:axId val="-2104964104"/>
      </c:scatterChart>
      <c:valAx>
        <c:axId val="-2037457368"/>
        <c:scaling>
          <c:orientation val="minMax"/>
          <c:max val="1024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memory size (MB)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4964104"/>
        <c:crosses val="autoZero"/>
        <c:crossBetween val="midCat"/>
        <c:majorUnit val="256.0"/>
      </c:valAx>
      <c:valAx>
        <c:axId val="-2104964104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(sec)</a:t>
                </a:r>
                <a:endParaRPr lang="ja-JP" altLang="en-US" dirty="0"/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crossAx val="-20374573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Xen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34.67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FlexCapsule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7128008"/>
        <c:axId val="-2117053016"/>
      </c:barChart>
      <c:catAx>
        <c:axId val="-207712800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17053016"/>
        <c:crosses val="autoZero"/>
        <c:auto val="1"/>
        <c:lblAlgn val="ctr"/>
        <c:lblOffset val="100"/>
        <c:noMultiLvlLbl val="0"/>
      </c:catAx>
      <c:valAx>
        <c:axId val="-2117053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7128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Microsoft Sans Serif"/>
          <a:cs typeface="Microsoft Sans Serif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Technology, Japan.</a:t>
            </a: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seamless and secure application consolidation for optimizing instance deployment in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clouds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 library OS running in an app VM is called the </a:t>
            </a:r>
            <a:r>
              <a:rPr lang="en-US" altLang="ja-JP" dirty="0"/>
              <a:t>FlexCapsule </a:t>
            </a:r>
            <a:r>
              <a:rPr lang="en-US" altLang="ja-JP" dirty="0" smtClean="0"/>
              <a:t>OS.</a:t>
            </a:r>
          </a:p>
          <a:p>
            <a:r>
              <a:rPr kumimoji="1" lang="en-US" altLang="ja-JP" dirty="0" smtClean="0"/>
              <a:t>Since only necessary functions are linked to an application, the FlexCapsule OS can reduce the memory footprint of an app VM.</a:t>
            </a:r>
          </a:p>
          <a:p>
            <a:r>
              <a:rPr lang="en-US" altLang="ja-JP" dirty="0" smtClean="0"/>
              <a:t>So, running an app VM per application process doesn't require so much extra memory, compared with using a general-purpose OS.</a:t>
            </a:r>
          </a:p>
          <a:p>
            <a:r>
              <a:rPr lang="en-US" altLang="ja-JP" dirty="0" smtClean="0"/>
              <a:t>The small memory footprint of an app VM enables faster VM migration</a:t>
            </a:r>
            <a:r>
              <a:rPr lang="en-US" altLang="ja-JP" baseline="0" dirty="0" smtClean="0"/>
              <a:t> because the migration time depends on the memory size of a VM.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The FlexCapsule OS reduces the overhead of nested virtualization by using para-virtualization.</a:t>
            </a:r>
          </a:p>
          <a:p>
            <a:r>
              <a:rPr lang="en-US" altLang="ja-JP" dirty="0" smtClean="0"/>
              <a:t>Since a para-virtualized OS simplifies virtualization, the performance of app VMs can be improved.</a:t>
            </a:r>
          </a:p>
          <a:p>
            <a:r>
              <a:rPr lang="en-US" altLang="ja-JP" dirty="0" smtClean="0"/>
              <a:t>In compensation of this performance gain, a para-virtualized OS needs to support VM migration by itself.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522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An OS server running in each instance is called the FlexCapsule server.</a:t>
            </a:r>
          </a:p>
          <a:p>
            <a:r>
              <a:rPr kumimoji="1" lang="en-US" altLang="ja-JP" dirty="0" smtClean="0"/>
              <a:t>Since an app VM runs only one application process, it cannot achieve functions for multiple processes.</a:t>
            </a:r>
          </a:p>
          <a:p>
            <a:r>
              <a:rPr kumimoji="1" lang="en-US" altLang="ja-JP" dirty="0" smtClean="0"/>
              <a:t>The FlexCapsule server is used for cooperation between app VMs.</a:t>
            </a:r>
          </a:p>
          <a:p>
            <a:r>
              <a:rPr lang="en-US" altLang="ja-JP" dirty="0" smtClean="0"/>
              <a:t>For example, when an application invokes the fork function, the FlexCapsule server clones the whole app VM.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It also manages NAPT rules to forward packets to app VMs.</a:t>
            </a:r>
          </a:p>
          <a:p>
            <a:r>
              <a:rPr kumimoji="1" lang="en-US" altLang="ja-JP" dirty="0" smtClean="0"/>
              <a:t>When an app VM invokes the listen function, the FlexCapsule server registers a NAPT rule</a:t>
            </a:r>
            <a:r>
              <a:rPr kumimoji="1" lang="en-US" altLang="ja-JP" baseline="0" dirty="0" smtClean="0"/>
              <a:t> between public and private IP addresses like this.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678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an app VM is migrated,</a:t>
            </a:r>
            <a:r>
              <a:rPr lang="en-US" altLang="ja-JP" dirty="0" smtClean="0"/>
              <a:t> the FlexCapsule server sends a suspend request to the FlexCapsule</a:t>
            </a:r>
            <a:r>
              <a:rPr lang="en-US" altLang="ja-JP" baseline="0" dirty="0" smtClean="0"/>
              <a:t> OS in an app VM.</a:t>
            </a:r>
            <a:endParaRPr lang="en-US" altLang="ja-JP" dirty="0" smtClean="0"/>
          </a:p>
          <a:p>
            <a:r>
              <a:rPr kumimoji="1" lang="en-US" altLang="ja-JP" dirty="0" smtClean="0"/>
              <a:t>The FlexCapsule OS first suspends para-virtual devices such as network devices.</a:t>
            </a:r>
          </a:p>
          <a:p>
            <a:r>
              <a:rPr lang="en-US" altLang="ja-JP" dirty="0" smtClean="0"/>
              <a:t>Specifically, it safely disconnects device drivers from such virtual devices.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After that, the FlexCapsule server transfers the states of the app VM to the destination instance.</a:t>
            </a:r>
          </a:p>
          <a:p>
            <a:r>
              <a:rPr kumimoji="1" lang="en-US" altLang="ja-JP" dirty="0" smtClean="0"/>
              <a:t>The states include memory contents and virtual CPU and device states.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When</a:t>
            </a:r>
            <a:r>
              <a:rPr kumimoji="1" lang="en-US" altLang="ja-JP" baseline="0" dirty="0" smtClean="0"/>
              <a:t> the migration of the app VM is completed, </a:t>
            </a:r>
            <a:r>
              <a:rPr lang="en-US" altLang="ja-JP" dirty="0" smtClean="0"/>
              <a:t>the FlexCapsule OS resumes para-virtual devices.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354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FlexCapsule provides migration-transparent networking by using a VPN</a:t>
            </a:r>
            <a:r>
              <a:rPr kumimoji="1" lang="en-US" altLang="ja-JP" baseline="0" dirty="0" smtClean="0"/>
              <a:t> across instances.</a:t>
            </a:r>
            <a:endParaRPr kumimoji="1" lang="en-US" altLang="ja-JP" dirty="0" smtClean="0"/>
          </a:p>
          <a:p>
            <a:r>
              <a:rPr lang="en-US" altLang="ja-JP" dirty="0" smtClean="0"/>
              <a:t>Even after an app VM has been migrated, FlexCapsule can apply the same NAPT rules to the app VM.</a:t>
            </a:r>
          </a:p>
          <a:p>
            <a:r>
              <a:rPr lang="en-US" altLang="ja-JP" dirty="0" smtClean="0"/>
              <a:t>Since it continues to use NAPT rules in the source instance</a:t>
            </a:r>
            <a:r>
              <a:rPr lang="en-US" altLang="ja-JP" baseline="0" dirty="0" smtClean="0"/>
              <a:t>, </a:t>
            </a:r>
            <a:r>
              <a:rPr lang="en-US" altLang="ja-JP" dirty="0" smtClean="0"/>
              <a:t>it doesn't need to transfer NAPT rules to the destination instance.</a:t>
            </a:r>
          </a:p>
          <a:p>
            <a:endParaRPr lang="en-US" altLang="ja-JP" dirty="0"/>
          </a:p>
          <a:p>
            <a:r>
              <a:rPr lang="en-US" altLang="ja-JP" dirty="0" smtClean="0"/>
              <a:t>When the source instance receives packets to the migrated app VM, FlexCapsule delivers them inside a VPN</a:t>
            </a:r>
            <a:r>
              <a:rPr lang="en-US" altLang="ja-JP" baseline="0" dirty="0" smtClean="0"/>
              <a:t> including the destination instance.</a:t>
            </a:r>
            <a:endParaRPr lang="en-US" altLang="ja-JP" dirty="0" smtClean="0"/>
          </a:p>
          <a:p>
            <a:r>
              <a:rPr lang="en-US" altLang="ja-JP" dirty="0" smtClean="0"/>
              <a:t>As a result, it can seamlessly forward packets to the migrated app VM.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741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an application invokes the fork function, the FlexCapsule OS sends a fork request to the FlexCapsule server.</a:t>
            </a:r>
          </a:p>
          <a:p>
            <a:r>
              <a:rPr lang="en-US" altLang="ja-JP" dirty="0" smtClean="0"/>
              <a:t>As</a:t>
            </a:r>
            <a:r>
              <a:rPr lang="en-US" altLang="ja-JP" baseline="0" dirty="0" smtClean="0"/>
              <a:t> an alternative method</a:t>
            </a:r>
            <a:r>
              <a:rPr lang="en-US" altLang="ja-JP" dirty="0" smtClean="0"/>
              <a:t>, the user can send the request</a:t>
            </a:r>
            <a:r>
              <a:rPr lang="en-US" altLang="ja-JP" baseline="0" dirty="0" smtClean="0"/>
              <a:t> to the server.</a:t>
            </a:r>
            <a:endParaRPr kumimoji="1" lang="en-US" altLang="ja-JP" dirty="0" smtClean="0"/>
          </a:p>
          <a:p>
            <a:r>
              <a:rPr lang="en-US" altLang="ja-JP" dirty="0" smtClean="0"/>
              <a:t>The FlexCapsule server creates a child app VM and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duplicates the states of the parent app VM to the child one.</a:t>
            </a:r>
          </a:p>
          <a:p>
            <a:r>
              <a:rPr kumimoji="1" lang="en-US" altLang="ja-JP" dirty="0" smtClean="0"/>
              <a:t>To perform this duplication efficiently,</a:t>
            </a:r>
            <a:r>
              <a:rPr lang="en-US" altLang="ja-JP" dirty="0" smtClean="0"/>
              <a:t> it</a:t>
            </a:r>
            <a:r>
              <a:rPr lang="en-US" altLang="ja-JP" baseline="0" dirty="0" smtClean="0"/>
              <a:t> invokes </a:t>
            </a:r>
            <a:r>
              <a:rPr kumimoji="1" lang="en-US" altLang="ja-JP" dirty="0" smtClean="0"/>
              <a:t>the underlying hypervisor and </a:t>
            </a:r>
            <a:r>
              <a:rPr lang="en-US" altLang="ja-JP" dirty="0" smtClean="0"/>
              <a:t>copies </a:t>
            </a:r>
            <a:r>
              <a:rPr lang="en-US" altLang="ja-JP" dirty="0"/>
              <a:t>memory </a:t>
            </a:r>
            <a:r>
              <a:rPr lang="en-US" altLang="ja-JP" dirty="0" smtClean="0"/>
              <a:t>contents</a:t>
            </a:r>
            <a:r>
              <a:rPr kumimoji="1" lang="en-US" altLang="ja-JP" dirty="0" smtClean="0"/>
              <a:t>.</a:t>
            </a:r>
            <a:endParaRPr lang="en-US" altLang="ja-JP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hypervisor also</a:t>
            </a:r>
            <a:r>
              <a:rPr kumimoji="1" lang="en-US" altLang="ja-JP" dirty="0" smtClean="0"/>
              <a:t> copies virtual CPU and device states.</a:t>
            </a:r>
          </a:p>
          <a:p>
            <a:endParaRPr lang="en-US" altLang="ja-JP" dirty="0"/>
          </a:p>
          <a:p>
            <a:r>
              <a:rPr lang="en-US" altLang="ja-JP" dirty="0" smtClean="0"/>
              <a:t>In addition, the FlexCapsule server shares the disk between the parent and child app VMs.</a:t>
            </a:r>
          </a:p>
          <a:p>
            <a:r>
              <a:rPr lang="en-US" altLang="ja-JP" dirty="0"/>
              <a:t>This sharing is done in a copy-on-write manner and modifications are reflected only to one of the app VMs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To achieve this, the FlexCapsule server seamlessly inserts copy-on-write disks to both app VMs.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5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FlexCapsule enables load balancing with fork.</a:t>
            </a:r>
          </a:p>
          <a:p>
            <a:r>
              <a:rPr lang="en-US" altLang="ja-JP" dirty="0" smtClean="0"/>
              <a:t>For this purpose, it creates a pool of app VMs.</a:t>
            </a:r>
          </a:p>
          <a:p>
            <a:r>
              <a:rPr lang="en-US" altLang="ja-JP" dirty="0" smtClean="0"/>
              <a:t>In advance or on demand, it repeatedly clones an app VM .</a:t>
            </a:r>
          </a:p>
          <a:p>
            <a:r>
              <a:rPr lang="en-US" altLang="ja-JP" dirty="0" smtClean="0"/>
              <a:t>If</a:t>
            </a:r>
            <a:r>
              <a:rPr lang="en-US" altLang="ja-JP" baseline="0" dirty="0" smtClean="0"/>
              <a:t> the</a:t>
            </a:r>
            <a:r>
              <a:rPr lang="en-US" altLang="ja-JP" dirty="0" smtClean="0"/>
              <a:t> original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app VM listens on a port, all the cloned app VMs also listen on the same port.</a:t>
            </a:r>
          </a:p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this example, all the app VMs listen on port 80.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When packets are sent to the listening port, FlexCapsule forwards them to one app VM in the pool.</a:t>
            </a:r>
          </a:p>
          <a:p>
            <a:r>
              <a:rPr lang="en-US" altLang="ja-JP" dirty="0" smtClean="0"/>
              <a:t>It selects such an app VM in a round-robin fashion.</a:t>
            </a:r>
          </a:p>
          <a:p>
            <a:r>
              <a:rPr lang="en-US" altLang="ja-JP" dirty="0" smtClean="0"/>
              <a:t>For example, the selection is done in the order</a:t>
            </a:r>
            <a:r>
              <a:rPr lang="en-US" altLang="ja-JP" baseline="0" dirty="0" smtClean="0"/>
              <a:t> of</a:t>
            </a:r>
            <a:r>
              <a:rPr lang="en-US" altLang="ja-JP" dirty="0" smtClean="0"/>
              <a:t> app VM, app VM prime, and app VM double prime.</a:t>
            </a:r>
          </a:p>
          <a:p>
            <a:r>
              <a:rPr lang="en-US" altLang="ja-JP" dirty="0" smtClean="0"/>
              <a:t>If some of the app VMs are migrated to other instances, the pool can be across instances by using a VPN.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443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implemented FlexCapsule in Xen.</a:t>
            </a:r>
          </a:p>
          <a:p>
            <a:r>
              <a:rPr lang="en-US" altLang="ja-JP" dirty="0" smtClean="0"/>
              <a:t>VMs run Xen using nested virtualization.</a:t>
            </a:r>
          </a:p>
          <a:p>
            <a:r>
              <a:rPr kumimoji="1" lang="en-US" altLang="ja-JP" dirty="0" smtClean="0"/>
              <a:t>Its DomU is an app VM and Dom0 runs the FlexCapsule server.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 FlexCapsule OS is based on </a:t>
            </a:r>
            <a:r>
              <a:rPr lang="en-US" altLang="ja-JP" dirty="0" err="1" smtClean="0"/>
              <a:t>OSv</a:t>
            </a:r>
            <a:r>
              <a:rPr lang="en-US" altLang="ja-JP" dirty="0" smtClean="0"/>
              <a:t>.</a:t>
            </a:r>
          </a:p>
          <a:p>
            <a:r>
              <a:rPr lang="en-US" altLang="ja-JP" dirty="0" err="1" smtClean="0"/>
              <a:t>OSv</a:t>
            </a:r>
            <a:r>
              <a:rPr lang="en-US" altLang="ja-JP" dirty="0" smtClean="0"/>
              <a:t> is fully virtualized but uses para-virtual devices.</a:t>
            </a:r>
          </a:p>
          <a:p>
            <a:r>
              <a:rPr lang="en-US" altLang="ja-JP" dirty="0" smtClean="0"/>
              <a:t>It can run many existing applications with no or slight modification.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8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To confirm the effectiveness of FlexCapsule, w</a:t>
            </a:r>
            <a:r>
              <a:rPr kumimoji="1" lang="en-US" altLang="ja-JP" dirty="0" smtClean="0"/>
              <a:t>e conducted several experiments.</a:t>
            </a:r>
          </a:p>
          <a:p>
            <a:r>
              <a:rPr lang="en-US" altLang="ja-JP" dirty="0" smtClean="0"/>
              <a:t>One of our aims is to show the effectiveness of optimizing instance deployment using FlexCapsule.</a:t>
            </a:r>
          </a:p>
          <a:p>
            <a:r>
              <a:rPr kumimoji="1" lang="en-US" altLang="ja-JP" dirty="0" smtClean="0"/>
              <a:t>We examined the performance improvement by application de-consolidation, scale-out, and scale-up.</a:t>
            </a:r>
          </a:p>
          <a:p>
            <a:r>
              <a:rPr lang="en-US" altLang="ja-JP" dirty="0" smtClean="0"/>
              <a:t>The other aim is to examine the performance of FlexCapsule.</a:t>
            </a:r>
          </a:p>
          <a:p>
            <a:r>
              <a:rPr lang="en-US" altLang="ja-JP" dirty="0" smtClean="0"/>
              <a:t>We measured the performance of migration and fork of an app VM.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17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compared application performance under consolidation and de-consolidation.</a:t>
            </a:r>
          </a:p>
          <a:p>
            <a:r>
              <a:rPr lang="en-US" altLang="ja-JP" dirty="0"/>
              <a:t>We used three app VMs, which ran </a:t>
            </a:r>
            <a:r>
              <a:rPr lang="en-US" altLang="ja-JP" dirty="0" smtClean="0"/>
              <a:t>the lighttpd web server, the memcached caching system, </a:t>
            </a:r>
            <a:r>
              <a:rPr lang="en-US" altLang="ja-JP" dirty="0"/>
              <a:t>and </a:t>
            </a:r>
            <a:r>
              <a:rPr lang="en-US" altLang="ja-JP" dirty="0" smtClean="0"/>
              <a:t>the Redis in-memory database.</a:t>
            </a:r>
            <a:endParaRPr kumimoji="1" lang="en-US" altLang="ja-JP" dirty="0" smtClean="0"/>
          </a:p>
          <a:p>
            <a:r>
              <a:rPr lang="en-US" altLang="ja-JP" dirty="0" smtClean="0"/>
              <a:t>When consolidating these three app VMs, we ran them inside one instance.</a:t>
            </a:r>
          </a:p>
          <a:p>
            <a:r>
              <a:rPr kumimoji="1" lang="en-US" altLang="ja-JP" dirty="0" smtClean="0"/>
              <a:t>When de-consolidating them, we used three instances.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This figure shows relative performance based on the throughput of each application when we consolidated the app VMs.</a:t>
            </a:r>
          </a:p>
          <a:p>
            <a:r>
              <a:rPr lang="en-US" altLang="ja-JP" dirty="0" smtClean="0"/>
              <a:t>De-consolidation could improve application performance by a factor of 1.9 to 2.7.</a:t>
            </a:r>
          </a:p>
          <a:p>
            <a:r>
              <a:rPr lang="en-US" altLang="ja-JP" dirty="0" smtClean="0"/>
              <a:t>This shows the </a:t>
            </a:r>
            <a:r>
              <a:rPr kumimoji="1" lang="en-US" altLang="ja-JP" dirty="0" smtClean="0"/>
              <a:t>effectiveness of application de-consolidation using app VMs.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805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</a:t>
            </a:r>
            <a:r>
              <a:rPr lang="en-US" altLang="ja-JP" dirty="0" smtClean="0"/>
              <a:t>investigated the effectiveness of scale-out and scale-up using app VMs.</a:t>
            </a:r>
          </a:p>
          <a:p>
            <a:r>
              <a:rPr kumimoji="1" lang="en-US" altLang="ja-JP" dirty="0" smtClean="0"/>
              <a:t>For scale-out, we ran one app VM inside one instance and increased the number of instances.</a:t>
            </a:r>
          </a:p>
          <a:p>
            <a:r>
              <a:rPr kumimoji="1" lang="en-US" altLang="ja-JP" dirty="0" smtClean="0"/>
              <a:t>The left figure shows the total throughput of the lighttpd web servers.</a:t>
            </a:r>
          </a:p>
          <a:p>
            <a:r>
              <a:rPr lang="en-US" altLang="ja-JP" dirty="0" smtClean="0"/>
              <a:t>The total throughput in two instances became twice of that in one instance.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For scale-up, we increased the number of virtual CPUs assigned to the instance.</a:t>
            </a:r>
          </a:p>
          <a:p>
            <a:r>
              <a:rPr kumimoji="1" lang="en-US" altLang="ja-JP" dirty="0" smtClean="0"/>
              <a:t>As shown in the right figure, the throughput of lighttpd increased.</a:t>
            </a:r>
          </a:p>
          <a:p>
            <a:r>
              <a:rPr lang="en-US" altLang="ja-JP" dirty="0" smtClean="0"/>
              <a:t>lighttpd is single-threaded, so using multiple virtual CPUs don't increase the performance.</a:t>
            </a:r>
          </a:p>
          <a:p>
            <a:r>
              <a:rPr lang="en-US" altLang="ja-JP" dirty="0" smtClean="0"/>
              <a:t>But the performance of network processing </a:t>
            </a:r>
            <a:r>
              <a:rPr lang="en-US" altLang="ja-JP" dirty="0"/>
              <a:t>in a virtual network </a:t>
            </a:r>
            <a:r>
              <a:rPr lang="en-US" altLang="ja-JP" dirty="0" smtClean="0"/>
              <a:t>device was improved by increasing the number of virtual CPUs.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03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Infrastructure-as-a-Service clouds provide users with instances, which are usually virtual machines.</a:t>
            </a:r>
          </a:p>
          <a:p>
            <a:r>
              <a:rPr lang="en-US" altLang="ja-JP" dirty="0" smtClean="0"/>
              <a:t>Users can run their applications in their instances.</a:t>
            </a:r>
          </a:p>
          <a:p>
            <a:r>
              <a:rPr lang="en-US" altLang="ja-JP" dirty="0" smtClean="0"/>
              <a:t>In this example, two application servers and a database are running in three instances.</a:t>
            </a:r>
          </a:p>
          <a:p>
            <a:r>
              <a:rPr lang="en-US" altLang="ja-JP" dirty="0" smtClean="0"/>
              <a:t>Users can deploy instances of favorite types and the necessary number of instances.</a:t>
            </a:r>
          </a:p>
          <a:p>
            <a:r>
              <a:rPr lang="en-US" altLang="ja-JP" dirty="0" smtClean="0"/>
              <a:t>The cost depends on the type and number of instances.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To reduce the cost, users need to always optimize instance deployment.</a:t>
            </a:r>
          </a:p>
          <a:p>
            <a:r>
              <a:rPr kumimoji="1" lang="en-US" altLang="ja-JP" dirty="0" smtClean="0"/>
              <a:t>This is because the loads of instances continue to change like this.</a:t>
            </a:r>
          </a:p>
          <a:p>
            <a:r>
              <a:rPr lang="en-US" altLang="ja-JP" dirty="0" smtClean="0"/>
              <a:t>So, used instances should be always sufficient but minimal.</a:t>
            </a:r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IaaS clouds, the optimization of instance deployment is performed according to resource utilization of instances.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46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migrated an app VM and measured the downtime and migration time.</a:t>
            </a:r>
          </a:p>
          <a:p>
            <a:r>
              <a:rPr lang="en-US" altLang="ja-JP" dirty="0" smtClean="0"/>
              <a:t>For comparison, we also migrated a regular VM running Linux.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The left figure shows the downtime.</a:t>
            </a:r>
          </a:p>
          <a:p>
            <a:r>
              <a:rPr lang="en-US" altLang="ja-JP" dirty="0" smtClean="0"/>
              <a:t>The downtime did almost not depend on the memory size of the VM.</a:t>
            </a:r>
          </a:p>
          <a:p>
            <a:r>
              <a:rPr kumimoji="1" lang="en-US" altLang="ja-JP" dirty="0" smtClean="0"/>
              <a:t>That of an app VM was shorter than that of the regular VM.</a:t>
            </a:r>
          </a:p>
          <a:p>
            <a:r>
              <a:rPr lang="en-US" altLang="ja-JP" dirty="0" smtClean="0"/>
              <a:t>This is because the FlexCapsule OS suspended fewer virtual devices.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The right figure shows the migration time.</a:t>
            </a:r>
          </a:p>
          <a:p>
            <a:r>
              <a:rPr lang="en-US" altLang="ja-JP" dirty="0" smtClean="0"/>
              <a:t>The time was proportional to the memory size of the VM.</a:t>
            </a:r>
          </a:p>
          <a:p>
            <a:r>
              <a:rPr lang="en-US" altLang="ja-JP" dirty="0" smtClean="0"/>
              <a:t>The app VM could run with the smaller amount of memory,</a:t>
            </a:r>
            <a:r>
              <a:rPr lang="en-US" altLang="ja-JP" baseline="0" dirty="0" smtClean="0"/>
              <a:t> thanks to the smaller memory footprint of a library OS.</a:t>
            </a: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So, in the minimum memory size,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the migration time was 1.5 times shorter.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070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measured the execution time of the fork function in an app VM.</a:t>
            </a:r>
          </a:p>
          <a:p>
            <a:r>
              <a:rPr kumimoji="1" lang="en-US" altLang="ja-JP" dirty="0" smtClean="0"/>
              <a:t>The left figure shows the fork time in FlexCapsule.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time</a:t>
            </a:r>
            <a:r>
              <a:rPr lang="en-US" altLang="ja-JP" dirty="0" smtClean="0"/>
              <a:t> </a:t>
            </a:r>
            <a:r>
              <a:rPr lang="en-US" altLang="ja-JP" dirty="0"/>
              <a:t>was slightly proportional to the memory size of the app VM.</a:t>
            </a:r>
          </a:p>
          <a:p>
            <a:r>
              <a:rPr lang="en-US" altLang="ja-JP" dirty="0" smtClean="0"/>
              <a:t>The bottleneck was restoring virtual device states.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We compared with fork implementation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using </a:t>
            </a:r>
            <a:r>
              <a:rPr lang="en-US" altLang="ja-JP" dirty="0" err="1" smtClean="0"/>
              <a:t>Xen's</a:t>
            </a:r>
            <a:r>
              <a:rPr lang="en-US" altLang="ja-JP" dirty="0" smtClean="0"/>
              <a:t> standard save and restore commands.</a:t>
            </a:r>
          </a:p>
          <a:p>
            <a:r>
              <a:rPr lang="en-US" altLang="ja-JP" dirty="0" smtClean="0"/>
              <a:t>Our implementation was 18 times faster,</a:t>
            </a:r>
            <a:r>
              <a:rPr lang="en-US" altLang="ja-JP" baseline="0" dirty="0" smtClean="0"/>
              <a:t> thanks to native support by the hypervisor.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024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Picocenter</a:t>
            </a:r>
            <a:r>
              <a:rPr kumimoji="1" lang="en-US" altLang="ja-JP" dirty="0" smtClean="0"/>
              <a:t> runs applications in containers inside instances.</a:t>
            </a:r>
          </a:p>
          <a:p>
            <a:r>
              <a:rPr lang="en-US" altLang="ja-JP" dirty="0" smtClean="0"/>
              <a:t>To optimize instance deployment, it swaps applications to and from cloud storage.</a:t>
            </a:r>
          </a:p>
          <a:p>
            <a:r>
              <a:rPr lang="en-US" altLang="ja-JP" dirty="0" smtClean="0"/>
              <a:t>Unlike FlexCapsule, it</a:t>
            </a:r>
            <a:r>
              <a:rPr kumimoji="1" lang="en-US" altLang="ja-JP" dirty="0" smtClean="0"/>
              <a:t> is designed for long-lived, mostly idle applications,</a:t>
            </a:r>
            <a:r>
              <a:rPr kumimoji="1" lang="en-US" altLang="ja-JP" baseline="0" dirty="0" smtClean="0"/>
              <a:t> which can be stopped.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Resource-as-a-Service clouds can dynamically change the amount of resources of instances.</a:t>
            </a:r>
          </a:p>
          <a:p>
            <a:r>
              <a:rPr lang="en-US" altLang="ja-JP" dirty="0" smtClean="0"/>
              <a:t>For example, VMware vCloud Air supports seamless and flexible scale-up and down.</a:t>
            </a:r>
          </a:p>
          <a:p>
            <a:r>
              <a:rPr kumimoji="1" lang="en-US" altLang="ja-JP" dirty="0" smtClean="0"/>
              <a:t>However,  it cannot decrease the number of virtual CPUs to less than one.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Graphene is a Linux-compatible library OS supporting multi-process.</a:t>
            </a:r>
          </a:p>
          <a:p>
            <a:r>
              <a:rPr kumimoji="1" lang="en-US" altLang="ja-JP" dirty="0" smtClean="0"/>
              <a:t>It achieves process fork and migration.</a:t>
            </a:r>
          </a:p>
          <a:p>
            <a:r>
              <a:rPr kumimoji="1" lang="en-US" altLang="ja-JP" dirty="0" smtClean="0"/>
              <a:t>But its process-level isolation is weaker than VM-level one provided by FlexCapsule.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012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proposed FlexCapsule for optimizing instance deployment.</a:t>
            </a:r>
          </a:p>
          <a:p>
            <a:r>
              <a:rPr lang="en-US" altLang="ja-JP" dirty="0" smtClean="0"/>
              <a:t>FlexCapsule runs each application in an app VM inside an instance.</a:t>
            </a:r>
          </a:p>
          <a:p>
            <a:r>
              <a:rPr kumimoji="1" lang="en-US" altLang="ja-JP" dirty="0" smtClean="0"/>
              <a:t>It uses nested virtualization to run app VMs and a library OS to reduce its overhead.</a:t>
            </a:r>
          </a:p>
          <a:p>
            <a:r>
              <a:rPr lang="en-US" altLang="ja-JP" dirty="0" smtClean="0"/>
              <a:t>Using VM migration and strong isolation among VMs, FlexCapsule enables seamless and secure application </a:t>
            </a:r>
            <a:r>
              <a:rPr lang="en-US" altLang="ja-JP" dirty="0" smtClean="0"/>
              <a:t>consolidation</a:t>
            </a:r>
            <a:r>
              <a:rPr lang="en-US" altLang="ja-JP" baseline="0" dirty="0" smtClean="0"/>
              <a:t> across users.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One of our future work is to enable various applications to run in app VMs.</a:t>
            </a:r>
          </a:p>
          <a:p>
            <a:r>
              <a:rPr kumimoji="1" lang="en-US" altLang="ja-JP" dirty="0" smtClean="0"/>
              <a:t>For that, we need to advance multi-process support such as inter-process communication.</a:t>
            </a:r>
          </a:p>
          <a:p>
            <a:r>
              <a:rPr lang="en-US" altLang="ja-JP" dirty="0" smtClean="0"/>
              <a:t>Another direction is to reduce the overhead of nested virtualization.</a:t>
            </a:r>
          </a:p>
          <a:p>
            <a:r>
              <a:rPr kumimoji="1" lang="en-US" altLang="ja-JP" dirty="0" smtClean="0"/>
              <a:t>For example, we need to develop para-virtualized </a:t>
            </a:r>
            <a:r>
              <a:rPr kumimoji="1" lang="en-US" altLang="ja-JP" dirty="0" err="1" smtClean="0"/>
              <a:t>OSv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13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most popular optimization is scale-in and out.</a:t>
            </a:r>
          </a:p>
          <a:p>
            <a:r>
              <a:rPr kumimoji="1" lang="en-US" altLang="ja-JP" dirty="0" smtClean="0"/>
              <a:t>These adjust the number of instances.</a:t>
            </a:r>
          </a:p>
          <a:p>
            <a:r>
              <a:rPr lang="en-US" altLang="ja-JP" dirty="0" smtClean="0"/>
              <a:t>When an application becomes over-utilized, the user can increase the number of instances by scale-out.</a:t>
            </a:r>
          </a:p>
          <a:p>
            <a:r>
              <a:rPr kumimoji="1" lang="en-US" altLang="ja-JP" dirty="0" smtClean="0"/>
              <a:t>In contrast, when the application becomes under-utilized, the user can decrease the number by scale-in to reduce costs.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However, </a:t>
            </a:r>
            <a:r>
              <a:rPr lang="en-US" altLang="ja-JP" dirty="0" smtClean="0"/>
              <a:t>when</a:t>
            </a:r>
            <a:r>
              <a:rPr kumimoji="1" lang="en-US" altLang="ja-JP" dirty="0" smtClean="0"/>
              <a:t> only one instance is deployed for an under-utilized application, the user cannot further reduce the number of instances by scale-in.</a:t>
            </a:r>
          </a:p>
          <a:p>
            <a:r>
              <a:rPr lang="en-US" altLang="ja-JP" dirty="0" smtClean="0"/>
              <a:t>For example, the load of an intra server may become almost zero during weekends.</a:t>
            </a:r>
          </a:p>
          <a:p>
            <a:r>
              <a:rPr lang="en-US" altLang="ja-JP" dirty="0" smtClean="0"/>
              <a:t>But at least one instance is required if the server cannot be stopped.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6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optimization for one instance is scale-up and down.</a:t>
            </a:r>
          </a:p>
          <a:p>
            <a:r>
              <a:rPr lang="en-US" altLang="ja-JP" dirty="0" smtClean="0"/>
              <a:t>These adjust the amount of resources assigned to each instance.</a:t>
            </a:r>
          </a:p>
          <a:p>
            <a:r>
              <a:rPr kumimoji="1" lang="en-US" altLang="ja-JP" dirty="0" smtClean="0"/>
              <a:t>When an application becomes over-utilized, the user can increase the number of virtual CPUs by scale-up.</a:t>
            </a:r>
          </a:p>
          <a:p>
            <a:r>
              <a:rPr lang="en-US" altLang="ja-JP" dirty="0" smtClean="0"/>
              <a:t>In contrast, </a:t>
            </a:r>
            <a:r>
              <a:rPr lang="en-US" altLang="ja-JP" dirty="0"/>
              <a:t>when </a:t>
            </a:r>
            <a:r>
              <a:rPr lang="en-US" altLang="ja-JP" dirty="0" smtClean="0"/>
              <a:t>the </a:t>
            </a:r>
            <a:r>
              <a:rPr lang="en-US" altLang="ja-JP" dirty="0"/>
              <a:t>application becomes under-utilized, </a:t>
            </a:r>
            <a:r>
              <a:rPr lang="en-US" altLang="ja-JP" dirty="0" smtClean="0"/>
              <a:t>the user can decrease the amount of resources by scale-down to reduce costs.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Most of existing clouds achieve scale-up and down by switching instance types offline.</a:t>
            </a:r>
          </a:p>
          <a:p>
            <a:r>
              <a:rPr kumimoji="1" lang="en-US" altLang="ja-JP" dirty="0" smtClean="0"/>
              <a:t>When the user switches instance types, he has to stop applications in the current instance, move their data to a new instance, and restart them in the new instance.</a:t>
            </a:r>
          </a:p>
          <a:p>
            <a:r>
              <a:rPr lang="en-US" altLang="ja-JP" dirty="0" smtClean="0"/>
              <a:t>During this switch,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downtime occurs.</a:t>
            </a:r>
          </a:p>
          <a:p>
            <a:r>
              <a:rPr kumimoji="1" lang="en-US" altLang="ja-JP" dirty="0" smtClean="0"/>
              <a:t>In addition, cost reduction is limited by the cost of the minimum instance type.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88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further </a:t>
            </a:r>
            <a:r>
              <a:rPr kumimoji="1" lang="en-US" altLang="ja-JP" dirty="0" smtClean="0"/>
              <a:t>optimization, users </a:t>
            </a:r>
            <a:r>
              <a:rPr kumimoji="1" lang="en-US" altLang="ja-JP" dirty="0" smtClean="0"/>
              <a:t>can consolidate </a:t>
            </a:r>
            <a:r>
              <a:rPr kumimoji="1" lang="en-US" altLang="ja-JP" dirty="0" smtClean="0"/>
              <a:t>multiple </a:t>
            </a:r>
            <a:r>
              <a:rPr kumimoji="1" lang="en-US" altLang="ja-JP" dirty="0" smtClean="0"/>
              <a:t>applications into one instance.</a:t>
            </a:r>
          </a:p>
          <a:p>
            <a:r>
              <a:rPr lang="en-US" altLang="ja-JP" dirty="0" smtClean="0"/>
              <a:t>This is called application consolidation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For example, consider a multi-tire application, which consists of an application server and a database.</a:t>
            </a:r>
            <a:endParaRPr lang="en-US" altLang="ja-JP" dirty="0" smtClean="0"/>
          </a:p>
          <a:p>
            <a:r>
              <a:rPr lang="en-US" altLang="ja-JP" dirty="0" smtClean="0"/>
              <a:t>When both </a:t>
            </a:r>
            <a:r>
              <a:rPr lang="en-US" altLang="ja-JP" dirty="0" smtClean="0"/>
              <a:t>are under-utilized, </a:t>
            </a:r>
            <a:r>
              <a:rPr lang="en-US" altLang="ja-JP" dirty="0" smtClean="0"/>
              <a:t>the user </a:t>
            </a:r>
            <a:r>
              <a:rPr lang="en-US" altLang="ja-JP" dirty="0" smtClean="0"/>
              <a:t>can run them in one instance to reduce </a:t>
            </a:r>
            <a:r>
              <a:rPr lang="en-US" altLang="ja-JP" dirty="0" smtClean="0"/>
              <a:t>costs</a:t>
            </a:r>
            <a:r>
              <a:rPr lang="en-US" altLang="ja-JP" baseline="0" dirty="0" smtClean="0"/>
              <a:t>.</a:t>
            </a:r>
            <a:endParaRPr lang="en-US" altLang="ja-JP" dirty="0" smtClean="0"/>
          </a:p>
          <a:p>
            <a:r>
              <a:rPr kumimoji="1" lang="en-US" altLang="ja-JP" dirty="0" smtClean="0"/>
              <a:t>When the instance </a:t>
            </a:r>
            <a:r>
              <a:rPr lang="en-US" altLang="ja-JP" dirty="0" smtClean="0"/>
              <a:t>becomes over-utilized, the </a:t>
            </a:r>
            <a:r>
              <a:rPr lang="en-US" altLang="ja-JP" dirty="0" smtClean="0"/>
              <a:t>users </a:t>
            </a:r>
            <a:r>
              <a:rPr lang="en-US" altLang="ja-JP" dirty="0" smtClean="0"/>
              <a:t>can de-consolidate these applications to multiple </a:t>
            </a:r>
            <a:r>
              <a:rPr lang="en-US" altLang="ja-JP" dirty="0" smtClean="0"/>
              <a:t>instances</a:t>
            </a:r>
            <a:r>
              <a:rPr lang="en-US" altLang="ja-JP" baseline="0" dirty="0" smtClean="0"/>
              <a:t> again.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However, this optimization also causes downtime when applications are moved between instances</a:t>
            </a:r>
            <a:r>
              <a:rPr kumimoji="1" lang="en-US" altLang="ja-JP" baseline="0" dirty="0" smtClean="0"/>
              <a:t> for consolidation and de-consolidation.</a:t>
            </a:r>
            <a:endParaRPr kumimoji="1" lang="en-US" altLang="ja-JP" dirty="0" smtClean="0"/>
          </a:p>
          <a:p>
            <a:r>
              <a:rPr lang="en-US" altLang="ja-JP" dirty="0" smtClean="0"/>
              <a:t>In addition, isolation among applications becomes weaker than when using one instance per application because of no isolation provided by VMs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Therefore, application consolidation across multiple users is impossible.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425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enable seamless and secure application </a:t>
            </a:r>
            <a:r>
              <a:rPr kumimoji="1" lang="en-US" altLang="ja-JP" dirty="0" smtClean="0"/>
              <a:t>consolidation even </a:t>
            </a:r>
            <a:r>
              <a:rPr kumimoji="1" lang="en-US" altLang="ja-JP" smtClean="0"/>
              <a:t>across different users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/>
              <a:t>we propose </a:t>
            </a:r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FlexCapsule runs each application in a lightweight VM called an app VM inside an existing instance.</a:t>
            </a:r>
          </a:p>
          <a:p>
            <a:r>
              <a:rPr kumimoji="1" lang="en-US" altLang="ja-JP" dirty="0" smtClean="0"/>
              <a:t>This</a:t>
            </a:r>
            <a:r>
              <a:rPr lang="en-US" altLang="ja-JP" dirty="0" smtClean="0"/>
              <a:t> is achieved using the technology called nested virtualization,</a:t>
            </a:r>
            <a:r>
              <a:rPr lang="en-US" altLang="ja-JP" baseline="0" dirty="0" smtClean="0"/>
              <a:t> which enables VMs to run inside a VM.</a:t>
            </a:r>
          </a:p>
          <a:p>
            <a:r>
              <a:rPr lang="en-US" altLang="ja-JP" dirty="0" smtClean="0"/>
              <a:t>Nested virtualization imposes extra overhead, but it is reported that the overhead is 6 to 8% for common workloads.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By introducing app VMs, </a:t>
            </a:r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can migrate applications between instances with negligible downtime.</a:t>
            </a:r>
          </a:p>
          <a:p>
            <a:r>
              <a:rPr kumimoji="1" lang="en-US" altLang="ja-JP" dirty="0" smtClean="0"/>
              <a:t>Thanks to strong isolation between app VMs, FlexCapsule can guarantee security between applications consolidated into one instance.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figure shows the system architecture of </a:t>
            </a:r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Each app VM runs only one application process and a library OS.</a:t>
            </a:r>
          </a:p>
          <a:p>
            <a:r>
              <a:rPr kumimoji="1" lang="en-US" altLang="ja-JP" dirty="0" smtClean="0"/>
              <a:t>A library OS </a:t>
            </a:r>
            <a:r>
              <a:rPr lang="en-US" altLang="ja-JP" dirty="0" smtClean="0"/>
              <a:t>is a library that provides OS functions and more lightweight than general-purpose OSes.</a:t>
            </a:r>
          </a:p>
          <a:p>
            <a:r>
              <a:rPr kumimoji="1" lang="en-US" altLang="ja-JP" dirty="0" smtClean="0"/>
              <a:t>To support multi-process functions,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FlexCapsule runs an OS server in each instance.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Each app VM is assigned a private IP address to reduce the cost for using a public IP address.</a:t>
            </a:r>
          </a:p>
          <a:p>
            <a:r>
              <a:rPr lang="en-US" altLang="ja-JP" dirty="0" smtClean="0"/>
              <a:t>To provide services to the outside, FlexCapsule uses network address port translation.</a:t>
            </a:r>
          </a:p>
          <a:p>
            <a:r>
              <a:rPr lang="en-US" altLang="ja-JP" dirty="0" smtClean="0"/>
              <a:t>NAPT translates the private IP address of an app VM into the public IP address of an instance, and vice versa.</a:t>
            </a:r>
          </a:p>
          <a:p>
            <a:r>
              <a:rPr lang="en-US" altLang="ja-JP" dirty="0"/>
              <a:t>Thanks to </a:t>
            </a:r>
            <a:r>
              <a:rPr lang="en-US" altLang="ja-JP" dirty="0" smtClean="0"/>
              <a:t>this NAPT</a:t>
            </a:r>
            <a:r>
              <a:rPr lang="en-US" altLang="ja-JP" dirty="0"/>
              <a:t>, </a:t>
            </a:r>
            <a:r>
              <a:rPr lang="en-US" altLang="ja-JP" dirty="0" smtClean="0"/>
              <a:t>multiple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app </a:t>
            </a:r>
            <a:r>
              <a:rPr lang="en-US" altLang="ja-JP" dirty="0"/>
              <a:t>VMs </a:t>
            </a:r>
            <a:r>
              <a:rPr lang="en-US" altLang="ja-JP" dirty="0" smtClean="0"/>
              <a:t>running different applications, for example, a web server and a mail server,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can </a:t>
            </a:r>
            <a:r>
              <a:rPr lang="en-US" altLang="ja-JP" dirty="0"/>
              <a:t>use the same public IP </a:t>
            </a:r>
            <a:r>
              <a:rPr lang="en-US" altLang="ja-JP" dirty="0" smtClean="0"/>
              <a:t>address.</a:t>
            </a:r>
          </a:p>
          <a:p>
            <a:r>
              <a:rPr lang="en-US" altLang="ja-JP" dirty="0" smtClean="0"/>
              <a:t>Also, FlexCapsule constructs a virtual private network across app VMs in multiple instances to enable seamless VM migration.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633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performing application consolidation, </a:t>
            </a:r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migrates under-utilized app VMs to one instance.</a:t>
            </a:r>
          </a:p>
          <a:p>
            <a:r>
              <a:rPr lang="en-US" altLang="ja-JP" dirty="0" smtClean="0"/>
              <a:t>If the source instances of the migration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have no app VMs, FlexCapsule stops them and re-assigns their public IP addresses to the destination instance.</a:t>
            </a:r>
          </a:p>
          <a:p>
            <a:r>
              <a:rPr lang="en-US" altLang="ja-JP" dirty="0" smtClean="0"/>
              <a:t>In this example, instance 2 has no app VM, it is stopped and its IP address is re-assigned to instance 1.</a:t>
            </a:r>
          </a:p>
          <a:p>
            <a:r>
              <a:rPr kumimoji="1" lang="en-US" altLang="ja-JP" dirty="0" smtClean="0"/>
              <a:t>Thus, migrated app VMs can be reached using the same public IP address before application consolidation.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In contrast, when performing application de-consolidation, FlexCapsule deploys new instances and migrates over-utilized app VMs to them.</a:t>
            </a:r>
          </a:p>
          <a:p>
            <a:r>
              <a:rPr kumimoji="1" lang="en-US" altLang="ja-JP" dirty="0" smtClean="0"/>
              <a:t>At the same time, it re-assigns one of the public IP addresses assigned to the source instance to the new instances.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86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scale up and down an application, </a:t>
            </a:r>
            <a:r>
              <a:rPr kumimoji="1" lang="en-US" altLang="ja-JP" baseline="0" dirty="0" smtClean="0"/>
              <a:t>as shown in the left figure, </a:t>
            </a:r>
            <a:r>
              <a:rPr kumimoji="1" lang="en-US" altLang="ja-JP" dirty="0" smtClean="0"/>
              <a:t>FlexCapsule first deploys a new instance of appropriate type.</a:t>
            </a:r>
          </a:p>
          <a:p>
            <a:r>
              <a:rPr lang="en-US" altLang="ja-JP" dirty="0" smtClean="0"/>
              <a:t>Then, it</a:t>
            </a:r>
            <a:r>
              <a:rPr kumimoji="1" lang="en-US" altLang="ja-JP" dirty="0" smtClean="0"/>
              <a:t> migrates app VMs inside the original instance to the new one.</a:t>
            </a:r>
          </a:p>
          <a:p>
            <a:r>
              <a:rPr lang="en-US" altLang="ja-JP" dirty="0" smtClean="0"/>
              <a:t>Finally, it stops the original instance and re-assigns that public IP address to the new one.</a:t>
            </a:r>
          </a:p>
          <a:p>
            <a:endParaRPr lang="en-US" altLang="ja-JP" dirty="0"/>
          </a:p>
          <a:p>
            <a:r>
              <a:rPr lang="en-US" altLang="ja-JP" dirty="0" smtClean="0"/>
              <a:t>To scale out an application, as shown in the right figure, FlexCapsule clones app VMs inside the original instance, creates new instances, and migrates the cloned app VMs to them.</a:t>
            </a:r>
          </a:p>
          <a:p>
            <a:r>
              <a:rPr lang="en-US" altLang="ja-JP" dirty="0" smtClean="0"/>
              <a:t>The new instances are assigned different</a:t>
            </a:r>
            <a:r>
              <a:rPr lang="en-US" altLang="ja-JP" baseline="0" dirty="0" smtClean="0"/>
              <a:t> public IP addresses, but app VMs inside them can</a:t>
            </a:r>
            <a:r>
              <a:rPr lang="en-US" altLang="ja-JP" dirty="0" smtClean="0"/>
              <a:t> use the original public IP address using NAPT</a:t>
            </a:r>
            <a:r>
              <a:rPr lang="en-US" altLang="ja-JP" baseline="0" dirty="0" smtClean="0"/>
              <a:t> and a VPN.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3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184150" cy="4154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Gill Sans"/>
                <a:ea typeface="ＭＳ Ｐゴシック"/>
                <a:cs typeface="Gill San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1330856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Gill Sans"/>
                <a:ea typeface="ＭＳ Ｐゴシック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964613" y="0"/>
            <a:ext cx="194467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>
            <a:lvl1pPr>
              <a:defRPr b="0" i="0">
                <a:latin typeface="Gill Sans"/>
                <a:ea typeface="ＭＳ Ｐゴシック"/>
                <a:cs typeface="Gill San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Gill Sans"/>
                <a:ea typeface="ＭＳ Ｐゴシック"/>
                <a:cs typeface="Gill Sans"/>
              </a:defRPr>
            </a:lvl1pPr>
            <a:lvl2pPr>
              <a:defRPr b="0" i="0">
                <a:latin typeface="Gill Sans"/>
                <a:ea typeface="ＭＳ Ｐゴシック"/>
                <a:cs typeface="Gill Sans"/>
              </a:defRPr>
            </a:lvl2pPr>
            <a:lvl3pPr>
              <a:defRPr b="0" i="0">
                <a:latin typeface="Gill Sans"/>
                <a:ea typeface="ＭＳ Ｐゴシック"/>
                <a:cs typeface="Gill Sans"/>
              </a:defRPr>
            </a:lvl3pPr>
            <a:lvl4pPr>
              <a:defRPr b="0" i="0">
                <a:latin typeface="Gill Sans"/>
                <a:ea typeface="ＭＳ Ｐゴシック"/>
                <a:cs typeface="Gill Sans"/>
              </a:defRPr>
            </a:lvl4pPr>
            <a:lvl5pPr>
              <a:defRPr b="0" i="0">
                <a:latin typeface="Gill Sans"/>
                <a:ea typeface="ＭＳ Ｐゴシック"/>
                <a:cs typeface="Gill Sans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12/13/16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Seamless and Secure Application Consolidation for Optimizing Instance Deployment in Clouds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Kenichi Kourai</a:t>
            </a:r>
          </a:p>
          <a:p>
            <a:r>
              <a:rPr lang="en-US" altLang="ja-JP" dirty="0" err="1" smtClean="0"/>
              <a:t>Kouta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Sannomiya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Kyushu Institute of Technology, Japan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57"/>
    </mc:Choice>
    <mc:Fallback>
      <p:transition xmlns:p14="http://schemas.microsoft.com/office/powerpoint/2010/main" spd="slow" advTm="150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OS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library OS running in an app VM</a:t>
            </a:r>
          </a:p>
          <a:p>
            <a:pPr lvl="1"/>
            <a:r>
              <a:rPr lang="en-US" altLang="ja-JP" dirty="0" smtClean="0"/>
              <a:t>Reduce the memory footprint of an app VM</a:t>
            </a:r>
          </a:p>
          <a:p>
            <a:pPr lvl="1"/>
            <a:r>
              <a:rPr lang="en-US" altLang="ja-JP" dirty="0" smtClean="0"/>
              <a:t>Enable faster VM migration</a:t>
            </a:r>
          </a:p>
          <a:p>
            <a:r>
              <a:rPr kumimoji="1" lang="en-US" altLang="ja-JP" dirty="0" smtClean="0"/>
              <a:t>Reduce the overhead of nested virtualization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Simplify virtualization </a:t>
            </a:r>
            <a:r>
              <a:rPr lang="en-US" altLang="ja-JP" dirty="0"/>
              <a:t>using </a:t>
            </a:r>
            <a:r>
              <a:rPr lang="en-US" altLang="ja-JP" dirty="0" err="1">
                <a:solidFill>
                  <a:srgbClr val="FF0000"/>
                </a:solidFill>
              </a:rPr>
              <a:t>para</a:t>
            </a:r>
            <a:r>
              <a:rPr lang="en-US" altLang="ja-JP" dirty="0">
                <a:solidFill>
                  <a:srgbClr val="FF0000"/>
                </a:solidFill>
              </a:rPr>
              <a:t>-</a:t>
            </a:r>
            <a:r>
              <a:rPr lang="en-US" altLang="ja-JP" dirty="0" smtClean="0">
                <a:solidFill>
                  <a:srgbClr val="FF0000"/>
                </a:solidFill>
              </a:rPr>
              <a:t>virtualization</a:t>
            </a:r>
            <a:r>
              <a:rPr lang="en-US" altLang="ja-JP" dirty="0" smtClean="0"/>
              <a:t> (PV)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Need support for VM migration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37244" y="4995539"/>
            <a:ext cx="1229969" cy="107554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35604" y="5178287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5604" y="5537016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18868" y="4839646"/>
            <a:ext cx="2442743" cy="13947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17228" y="5087520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17227" y="5625614"/>
            <a:ext cx="2029615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02877" y="5087520"/>
            <a:ext cx="1043966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services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54970" y="4752186"/>
            <a:ext cx="9036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latin typeface="Microsoft Sans Serif"/>
                <a:ea typeface="ＭＳ Ｐゴシック"/>
                <a:cs typeface="Microsoft Sans Serif"/>
              </a:rPr>
              <a:t>&lt;</a:t>
            </a:r>
            <a:endParaRPr kumimoji="1" lang="ja-JP" altLang="en-US" sz="9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63645" y="4607529"/>
            <a:ext cx="97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41658" y="4451636"/>
            <a:ext cx="159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traditional VM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5613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225"/>
    </mc:Choice>
    <mc:Fallback>
      <p:transition xmlns:p14="http://schemas.microsoft.com/office/powerpoint/2010/main" spd="slow" advTm="592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Server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 OS server running in each instance</a:t>
            </a:r>
          </a:p>
          <a:p>
            <a:pPr lvl="1"/>
            <a:r>
              <a:rPr lang="en-US" altLang="ja-JP" dirty="0" smtClean="0"/>
              <a:t>Used for cooperation between app VMs</a:t>
            </a:r>
          </a:p>
          <a:p>
            <a:pPr lvl="1"/>
            <a:r>
              <a:rPr lang="en-US" altLang="ja-JP" dirty="0" smtClean="0"/>
              <a:t>E.g., clone an app VM when </a:t>
            </a:r>
            <a:r>
              <a:rPr lang="en-US" altLang="ja-JP" dirty="0" smtClean="0"/>
              <a:t>it </a:t>
            </a:r>
            <a:r>
              <a:rPr lang="en-US" altLang="ja-JP" dirty="0" smtClean="0"/>
              <a:t>invokes fork</a:t>
            </a:r>
            <a:endParaRPr kumimoji="1" lang="en-US" altLang="ja-JP" dirty="0" smtClean="0"/>
          </a:p>
          <a:p>
            <a:r>
              <a:rPr kumimoji="1" lang="en-US" altLang="ja-JP" dirty="0" smtClean="0"/>
              <a:t>Manage NAPT rules to forward packets to app VMs</a:t>
            </a:r>
          </a:p>
          <a:p>
            <a:pPr lvl="1"/>
            <a:r>
              <a:rPr kumimoji="1" lang="en-US" altLang="ja-JP" dirty="0" smtClean="0"/>
              <a:t>Register a NAPT rule when an app VM invokes listen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457821" y="4085869"/>
            <a:ext cx="1250427" cy="2351873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93343" y="5151601"/>
            <a:ext cx="1073842" cy="644360"/>
          </a:xfrm>
          <a:prstGeom prst="rect">
            <a:avLst/>
          </a:prstGeom>
          <a:solidFill>
            <a:srgbClr val="2F4F4F"/>
          </a:solidFill>
          <a:ln w="19050" cmpd="sng">
            <a:solidFill>
              <a:srgbClr val="333333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NAPT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gateway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88381" y="4409170"/>
            <a:ext cx="63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fork</a:t>
            </a:r>
            <a:endParaRPr kumimoji="1" lang="ja-JP" altLang="en-US" i="1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98608" y="4085869"/>
            <a:ext cx="1229969" cy="107554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96968" y="4268617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65929" y="4085869"/>
            <a:ext cx="97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96968" y="4627346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10" name="直線矢印コネクタ 9"/>
          <p:cNvCxnSpPr>
            <a:stCxn id="15" idx="1"/>
          </p:cNvCxnSpPr>
          <p:nvPr/>
        </p:nvCxnSpPr>
        <p:spPr>
          <a:xfrm flipH="1">
            <a:off x="4708248" y="4806711"/>
            <a:ext cx="1288720" cy="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798608" y="5360330"/>
            <a:ext cx="1229969" cy="1077413"/>
          </a:xfrm>
          <a:prstGeom prst="rect">
            <a:avLst/>
          </a:prstGeom>
          <a:solidFill>
            <a:srgbClr val="EB8F00"/>
          </a:solidFill>
          <a:ln w="19050" cmpd="sng">
            <a:solidFill>
              <a:srgbClr val="EB8F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65929" y="5348146"/>
            <a:ext cx="10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'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708248" y="5161409"/>
            <a:ext cx="1090360" cy="416034"/>
          </a:xfrm>
          <a:prstGeom prst="straightConnector1">
            <a:avLst/>
          </a:prstGeom>
          <a:ln>
            <a:solidFill>
              <a:srgbClr val="99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911408" y="4905916"/>
            <a:ext cx="80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clone</a:t>
            </a:r>
            <a:endParaRPr kumimoji="1" lang="ja-JP" altLang="en-US" i="1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996968" y="5527157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>
                <a:alpha val="75000"/>
              </a:srgb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96968" y="5885886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>
                <a:alpha val="75000"/>
              </a:srgb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31" name="直線矢印コネクタ 30"/>
          <p:cNvCxnSpPr>
            <a:stCxn id="30" idx="1"/>
          </p:cNvCxnSpPr>
          <p:nvPr/>
        </p:nvCxnSpPr>
        <p:spPr>
          <a:xfrm flipH="1">
            <a:off x="4708248" y="6065251"/>
            <a:ext cx="128872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923017" y="6065251"/>
            <a:ext cx="7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solidFill>
                  <a:srgbClr val="0000FF"/>
                </a:solidFill>
                <a:latin typeface="Microsoft Sans Serif"/>
                <a:ea typeface="ＭＳ Ｐゴシック"/>
                <a:cs typeface="Microsoft Sans Serif"/>
              </a:rPr>
              <a:t>listen</a:t>
            </a:r>
            <a:endParaRPr kumimoji="1" lang="ja-JP" altLang="en-US" i="1" dirty="0" smtClean="0">
              <a:solidFill>
                <a:srgbClr val="0000FF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36" name="直線矢印コネクタ 35"/>
          <p:cNvCxnSpPr>
            <a:endCxn id="4" idx="3"/>
          </p:cNvCxnSpPr>
          <p:nvPr/>
        </p:nvCxnSpPr>
        <p:spPr>
          <a:xfrm flipH="1" flipV="1">
            <a:off x="2467185" y="5473781"/>
            <a:ext cx="990636" cy="5914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467185" y="5987018"/>
            <a:ext cx="102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00FF"/>
                </a:solidFill>
                <a:latin typeface="Microsoft Sans Serif"/>
                <a:ea typeface="ＭＳ Ｐゴシック"/>
                <a:cs typeface="Microsoft Sans Serif"/>
              </a:rPr>
              <a:t>register</a:t>
            </a:r>
            <a:endParaRPr kumimoji="1" lang="ja-JP" altLang="en-US" i="1" dirty="0" smtClean="0">
              <a:solidFill>
                <a:srgbClr val="0000FF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028577" y="6099509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192.168.0.2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659203" y="4085869"/>
            <a:ext cx="2219958" cy="764116"/>
          </a:xfrm>
          <a:prstGeom prst="wedgeRectCallout">
            <a:avLst>
              <a:gd name="adj1" fmla="val -1311"/>
              <a:gd name="adj2" fmla="val 85830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icrosoft Sans Serif"/>
                <a:ea typeface="ＭＳ Ｐゴシック"/>
                <a:cs typeface="Microsoft Sans Serif"/>
              </a:rPr>
              <a:t>131.206.203.1:80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Microsoft Sans Serif"/>
                <a:ea typeface="ＭＳ Ｐゴシック"/>
                <a:cs typeface="Microsoft Sans Serif"/>
              </a:rPr>
              <a:t>=&gt; 192.168.0.2:</a:t>
            </a:r>
            <a:r>
              <a:rPr lang="en-US" altLang="ja-JP" dirty="0" smtClean="0">
                <a:solidFill>
                  <a:schemeClr val="tx1"/>
                </a:solidFill>
                <a:latin typeface="Microsoft Sans Serif"/>
                <a:ea typeface="ＭＳ Ｐゴシック"/>
                <a:cs typeface="Microsoft Sans Serif"/>
              </a:rPr>
              <a:t>80</a:t>
            </a:r>
            <a:endParaRPr lang="ja-JP" altLang="en-US" dirty="0">
              <a:solidFill>
                <a:schemeClr val="tx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59172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96"/>
    </mc:Choice>
    <mc:Fallback>
      <p:transition xmlns:p14="http://schemas.microsoft.com/office/powerpoint/2010/main" spd="slow" advTm="520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Migration of App VMs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Send a suspend request to an app VM</a:t>
            </a:r>
          </a:p>
          <a:p>
            <a:pPr lvl="1"/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OS suspends PV devices</a:t>
            </a:r>
          </a:p>
          <a:p>
            <a:r>
              <a:rPr lang="en-US" altLang="ja-JP" dirty="0" smtClean="0"/>
              <a:t>Transfer</a:t>
            </a:r>
            <a:r>
              <a:rPr kumimoji="1" lang="en-US" altLang="ja-JP" dirty="0" smtClean="0"/>
              <a:t> the states of the app VM to the destination</a:t>
            </a:r>
          </a:p>
          <a:p>
            <a:pPr lvl="1"/>
            <a:r>
              <a:rPr lang="en-US" altLang="ja-JP" dirty="0" smtClean="0"/>
              <a:t>Memory contents and virtual CPU/device states</a:t>
            </a:r>
          </a:p>
          <a:p>
            <a:r>
              <a:rPr lang="en-US" altLang="ja-JP" dirty="0" err="1" smtClean="0"/>
              <a:t>FlexCapsule</a:t>
            </a:r>
            <a:r>
              <a:rPr lang="en-US" altLang="ja-JP" dirty="0" smtClean="0"/>
              <a:t> OS resumes PV devices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92464" y="4391159"/>
            <a:ext cx="3897800" cy="199165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6106" y="4817856"/>
            <a:ext cx="1229969" cy="107554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64466" y="5000604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9720" y="4448524"/>
            <a:ext cx="97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41400" y="4010708"/>
            <a:ext cx="179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source 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75499" y="4391159"/>
            <a:ext cx="2969924" cy="199329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7303" y="4015444"/>
            <a:ext cx="222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destination 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64466" y="5359333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339781" y="4984386"/>
            <a:ext cx="872976" cy="717458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9" name="直線矢印コネクタ 8"/>
          <p:cNvCxnSpPr>
            <a:stCxn id="18" idx="1"/>
            <a:endCxn id="14" idx="3"/>
          </p:cNvCxnSpPr>
          <p:nvPr/>
        </p:nvCxnSpPr>
        <p:spPr>
          <a:xfrm flipH="1">
            <a:off x="1897715" y="5343115"/>
            <a:ext cx="1442066" cy="195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175383" y="4944958"/>
            <a:ext cx="1124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Microsoft Sans Serif"/>
                <a:ea typeface="ＭＳ Ｐゴシック"/>
                <a:cs typeface="Microsoft Sans Serif"/>
              </a:rPr>
              <a:t>suspend</a:t>
            </a:r>
            <a:endParaRPr kumimoji="1" lang="ja-JP" altLang="en-US" i="1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69049" y="4987806"/>
            <a:ext cx="872976" cy="717458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22" name="直線矢印コネクタ 21"/>
          <p:cNvCxnSpPr>
            <a:stCxn id="18" idx="3"/>
            <a:endCxn id="17" idx="1"/>
          </p:cNvCxnSpPr>
          <p:nvPr/>
        </p:nvCxnSpPr>
        <p:spPr>
          <a:xfrm>
            <a:off x="4212757" y="5343115"/>
            <a:ext cx="1656292" cy="3420"/>
          </a:xfrm>
          <a:prstGeom prst="straightConnector1">
            <a:avLst/>
          </a:prstGeom>
          <a:ln w="38100" cmpd="sng">
            <a:solidFill>
              <a:srgbClr val="99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643100" y="4635022"/>
            <a:ext cx="81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VM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states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8" name="カギ線コネクタ 27"/>
          <p:cNvCxnSpPr>
            <a:stCxn id="5" idx="2"/>
            <a:endCxn id="18" idx="2"/>
          </p:cNvCxnSpPr>
          <p:nvPr/>
        </p:nvCxnSpPr>
        <p:spPr>
          <a:xfrm rot="5400000" flipH="1" flipV="1">
            <a:off x="2532904" y="4650031"/>
            <a:ext cx="191552" cy="2295178"/>
          </a:xfrm>
          <a:prstGeom prst="bentConnector3">
            <a:avLst>
              <a:gd name="adj1" fmla="val -119341"/>
            </a:avLst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023903" y="4821563"/>
            <a:ext cx="1229969" cy="1075540"/>
          </a:xfrm>
          <a:prstGeom prst="rect">
            <a:avLst/>
          </a:prstGeom>
          <a:solidFill>
            <a:srgbClr val="EB8F00">
              <a:alpha val="50000"/>
            </a:srgbClr>
          </a:solidFill>
          <a:ln w="19050" cmpd="sng">
            <a:solidFill>
              <a:srgbClr val="EB8F00">
                <a:alpha val="50000"/>
              </a:srgbClr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3" name="カギ線コネクタ 32"/>
          <p:cNvCxnSpPr>
            <a:stCxn id="17" idx="2"/>
            <a:endCxn id="30" idx="2"/>
          </p:cNvCxnSpPr>
          <p:nvPr/>
        </p:nvCxnSpPr>
        <p:spPr>
          <a:xfrm rot="16200000" flipH="1">
            <a:off x="6876293" y="5134507"/>
            <a:ext cx="191839" cy="1333351"/>
          </a:xfrm>
          <a:prstGeom prst="bentConnector3">
            <a:avLst>
              <a:gd name="adj1" fmla="val 219162"/>
            </a:avLst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7097513" y="4445476"/>
            <a:ext cx="10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'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02725" y="5846609"/>
            <a:ext cx="71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Microsoft Sans Serif"/>
                <a:ea typeface="ＭＳ Ｐゴシック"/>
                <a:cs typeface="Microsoft Sans Serif"/>
              </a:rPr>
              <a:t>read</a:t>
            </a:r>
            <a:endParaRPr kumimoji="1" lang="ja-JP" altLang="en-US" i="1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01956" y="5846609"/>
            <a:ext cx="74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Microsoft Sans Serif"/>
                <a:ea typeface="ＭＳ Ｐゴシック"/>
                <a:cs typeface="Microsoft Sans Serif"/>
              </a:rPr>
              <a:t>write</a:t>
            </a:r>
            <a:endParaRPr kumimoji="1" lang="ja-JP" altLang="en-US" i="1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97478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765"/>
    </mc:Choice>
    <mc:Fallback>
      <p:transition xmlns:p14="http://schemas.microsoft.com/office/powerpoint/2010/main" spd="slow" advTm="407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Migration-transparent Networking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Apply the same </a:t>
            </a:r>
            <a:r>
              <a:rPr lang="en-US" altLang="ja-JP" dirty="0"/>
              <a:t>NAPT rules </a:t>
            </a:r>
            <a:r>
              <a:rPr lang="en-US" altLang="ja-JP" dirty="0" smtClean="0"/>
              <a:t>after VM migration</a:t>
            </a:r>
          </a:p>
          <a:p>
            <a:pPr lvl="1"/>
            <a:r>
              <a:rPr lang="en-US" altLang="ja-JP" dirty="0" smtClean="0"/>
              <a:t>Use NAPT rules in the source instance</a:t>
            </a:r>
          </a:p>
          <a:p>
            <a:pPr lvl="1"/>
            <a:r>
              <a:rPr lang="en-US" altLang="ja-JP" dirty="0" smtClean="0"/>
              <a:t>Need to transfer no NAPT rules to the destination</a:t>
            </a:r>
            <a:endParaRPr lang="en-US" altLang="ja-JP" dirty="0"/>
          </a:p>
          <a:p>
            <a:r>
              <a:rPr lang="en-US" altLang="ja-JP" dirty="0" smtClean="0"/>
              <a:t>Deliver </a:t>
            </a:r>
            <a:r>
              <a:rPr lang="en-US" altLang="ja-JP" dirty="0"/>
              <a:t>packets </a:t>
            </a:r>
            <a:r>
              <a:rPr lang="en-US" altLang="ja-JP" dirty="0" smtClean="0"/>
              <a:t>inside a VPN across instances</a:t>
            </a:r>
          </a:p>
          <a:p>
            <a:pPr lvl="1"/>
            <a:r>
              <a:rPr lang="en-US" altLang="ja-JP" dirty="0" smtClean="0"/>
              <a:t>Seamlessly forward packets to migrated app VMs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10116" y="4331404"/>
            <a:ext cx="3530067" cy="19090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75185" y="3960424"/>
            <a:ext cx="179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source 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94864" y="4329756"/>
            <a:ext cx="2211607" cy="191071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4864" y="3951885"/>
            <a:ext cx="222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destination 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387335" y="4444810"/>
            <a:ext cx="4313505" cy="1663367"/>
          </a:xfrm>
          <a:prstGeom prst="rect">
            <a:avLst/>
          </a:prstGeom>
          <a:solidFill>
            <a:srgbClr val="FFFF00">
              <a:alpha val="20000"/>
            </a:srgbClr>
          </a:solidFill>
          <a:ln w="19050" cmpd="sng">
            <a:solidFill>
              <a:schemeClr val="accent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10116" y="6233840"/>
            <a:ext cx="166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131.206.203.1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936936" y="4848641"/>
            <a:ext cx="1096350" cy="686118"/>
          </a:xfrm>
          <a:prstGeom prst="rect">
            <a:avLst/>
          </a:prstGeom>
          <a:solidFill>
            <a:srgbClr val="2F4F4F"/>
          </a:solidFill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NAPT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gateway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38" name="直線矢印コネクタ 37"/>
          <p:cNvCxnSpPr>
            <a:endCxn id="26" idx="1"/>
          </p:cNvCxnSpPr>
          <p:nvPr/>
        </p:nvCxnSpPr>
        <p:spPr>
          <a:xfrm>
            <a:off x="1328098" y="5191700"/>
            <a:ext cx="60883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下カーブ矢印 45"/>
          <p:cNvSpPr/>
          <p:nvPr/>
        </p:nvSpPr>
        <p:spPr>
          <a:xfrm>
            <a:off x="4810261" y="4165223"/>
            <a:ext cx="1395010" cy="559173"/>
          </a:xfrm>
          <a:prstGeom prst="curved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7339" y="5069321"/>
            <a:ext cx="6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VPN</a:t>
            </a:r>
            <a:endParaRPr kumimoji="1" lang="ja-JP" altLang="en-US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318537" y="4848567"/>
            <a:ext cx="1015888" cy="79481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67917" y="4848565"/>
            <a:ext cx="1015888" cy="794811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8815" y="4510012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192.168.0.1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50" name="直線矢印コネクタ 49"/>
          <p:cNvCxnSpPr>
            <a:endCxn id="28" idx="2"/>
          </p:cNvCxnSpPr>
          <p:nvPr/>
        </p:nvCxnSpPr>
        <p:spPr>
          <a:xfrm flipV="1">
            <a:off x="4275861" y="5643376"/>
            <a:ext cx="0" cy="26635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カギ線コネクタ 28"/>
          <p:cNvCxnSpPr>
            <a:stCxn id="26" idx="2"/>
            <a:endCxn id="21" idx="2"/>
          </p:cNvCxnSpPr>
          <p:nvPr/>
        </p:nvCxnSpPr>
        <p:spPr>
          <a:xfrm rot="16200000" flipH="1">
            <a:off x="4601487" y="3418383"/>
            <a:ext cx="108618" cy="4341370"/>
          </a:xfrm>
          <a:prstGeom prst="bentConnector3">
            <a:avLst>
              <a:gd name="adj1" fmla="val 35918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47917" y="4987644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packets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002014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461"/>
    </mc:Choice>
    <mc:Fallback>
      <p:transition xmlns:p14="http://schemas.microsoft.com/office/powerpoint/2010/main" spd="slow" advTm="404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Fork of App VMs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Duplicate the states of a parent app VM</a:t>
            </a:r>
          </a:p>
          <a:p>
            <a:pPr lvl="1"/>
            <a:r>
              <a:rPr kumimoji="1" lang="en-US" altLang="ja-JP" dirty="0" smtClean="0"/>
              <a:t>Efficiently copy memory contents in the hypervisor</a:t>
            </a:r>
          </a:p>
          <a:p>
            <a:pPr lvl="1"/>
            <a:r>
              <a:rPr kumimoji="1" lang="en-US" altLang="ja-JP" dirty="0" smtClean="0"/>
              <a:t>Copy virtual CPU/device states</a:t>
            </a:r>
          </a:p>
          <a:p>
            <a:r>
              <a:rPr kumimoji="1" lang="en-US" altLang="ja-JP" dirty="0" smtClean="0"/>
              <a:t>Share the disk between parent and child app VMs</a:t>
            </a:r>
          </a:p>
          <a:p>
            <a:pPr lvl="1"/>
            <a:r>
              <a:rPr lang="en-US" altLang="ja-JP" dirty="0" smtClean="0"/>
              <a:t>Seamlessly insert copy-on-write disks to both app VMs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925179" y="4012611"/>
            <a:ext cx="7373007" cy="250242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67665" y="4520723"/>
            <a:ext cx="1188542" cy="980085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parent</a:t>
            </a:r>
          </a:p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app </a:t>
            </a:r>
            <a:r>
              <a:rPr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9549" y="4520723"/>
            <a:ext cx="1188542" cy="980085"/>
          </a:xfrm>
          <a:prstGeom prst="rect">
            <a:avLst/>
          </a:prstGeom>
          <a:solidFill>
            <a:srgbClr val="EB8F00"/>
          </a:solidFill>
          <a:ln w="19050" cmpd="sng">
            <a:solidFill>
              <a:srgbClr val="EB8F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child</a:t>
            </a:r>
          </a:p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app </a:t>
            </a:r>
            <a:r>
              <a:rPr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1890" y="5682473"/>
            <a:ext cx="6806366" cy="62684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5182224" y="4693296"/>
            <a:ext cx="531308" cy="634939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11" name="直線矢印コネクタ 10"/>
          <p:cNvCxnSpPr>
            <a:stCxn id="4" idx="3"/>
            <a:endCxn id="7" idx="2"/>
          </p:cNvCxnSpPr>
          <p:nvPr/>
        </p:nvCxnSpPr>
        <p:spPr>
          <a:xfrm>
            <a:off x="4056207" y="5010766"/>
            <a:ext cx="1126017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4"/>
            <a:endCxn id="5" idx="1"/>
          </p:cNvCxnSpPr>
          <p:nvPr/>
        </p:nvCxnSpPr>
        <p:spPr>
          <a:xfrm>
            <a:off x="5713532" y="5010766"/>
            <a:ext cx="1126017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円柱 7"/>
          <p:cNvSpPr/>
          <p:nvPr/>
        </p:nvSpPr>
        <p:spPr>
          <a:xfrm>
            <a:off x="4455246" y="4770166"/>
            <a:ext cx="333823" cy="430995"/>
          </a:xfrm>
          <a:prstGeom prst="ca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円柱 8"/>
          <p:cNvSpPr/>
          <p:nvPr/>
        </p:nvSpPr>
        <p:spPr>
          <a:xfrm>
            <a:off x="6122268" y="4770166"/>
            <a:ext cx="333823" cy="430995"/>
          </a:xfrm>
          <a:prstGeom prst="ca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259" y="4259622"/>
            <a:ext cx="59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disk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47803" y="4095651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Microsoft Sans Serif"/>
                <a:ea typeface="ＭＳ Ｐゴシック"/>
                <a:cs typeface="Microsoft Sans Serif"/>
              </a:rPr>
              <a:t>COW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disk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36" name="カギ線コネクタ 35"/>
          <p:cNvCxnSpPr>
            <a:stCxn id="4" idx="2"/>
            <a:endCxn id="5" idx="2"/>
          </p:cNvCxnSpPr>
          <p:nvPr/>
        </p:nvCxnSpPr>
        <p:spPr>
          <a:xfrm rot="16200000" flipH="1">
            <a:off x="5447878" y="3514866"/>
            <a:ext cx="12700" cy="3971884"/>
          </a:xfrm>
          <a:prstGeom prst="bentConnector3">
            <a:avLst>
              <a:gd name="adj1" fmla="val 2864386"/>
            </a:avLst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874051" y="5879444"/>
            <a:ext cx="1220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VM states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23480" y="5782955"/>
            <a:ext cx="1250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ea typeface="ＭＳ Ｐゴシック"/>
                <a:cs typeface="Microsoft Sans Serif"/>
              </a:rPr>
              <a:t>hypervisor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221726" y="4652037"/>
            <a:ext cx="872976" cy="717458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60" name="直線矢印コネクタ 59"/>
          <p:cNvCxnSpPr>
            <a:stCxn id="4" idx="1"/>
            <a:endCxn id="58" idx="3"/>
          </p:cNvCxnSpPr>
          <p:nvPr/>
        </p:nvCxnSpPr>
        <p:spPr>
          <a:xfrm flipH="1">
            <a:off x="2094702" y="5010766"/>
            <a:ext cx="77296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178922" y="4597815"/>
            <a:ext cx="63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Microsoft Sans Serif"/>
                <a:ea typeface="ＭＳ Ｐゴシック"/>
                <a:cs typeface="Microsoft Sans Serif"/>
              </a:rPr>
              <a:t>fork</a:t>
            </a:r>
            <a:endParaRPr kumimoji="1" lang="ja-JP" altLang="en-US" i="1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3" name="直線矢印コネクタ 22"/>
          <p:cNvCxnSpPr>
            <a:endCxn id="58" idx="1"/>
          </p:cNvCxnSpPr>
          <p:nvPr/>
        </p:nvCxnSpPr>
        <p:spPr>
          <a:xfrm>
            <a:off x="659201" y="5010766"/>
            <a:ext cx="56252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58" idx="2"/>
          </p:cNvCxnSpPr>
          <p:nvPr/>
        </p:nvCxnSpPr>
        <p:spPr>
          <a:xfrm>
            <a:off x="1658214" y="5369495"/>
            <a:ext cx="0" cy="312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048923" y="4074956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36589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301"/>
    </mc:Choice>
    <mc:Fallback>
      <p:transition xmlns:p14="http://schemas.microsoft.com/office/powerpoint/2010/main" spd="slow" advTm="653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Load-balancing with Fork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Create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pool of app VMs</a:t>
            </a:r>
          </a:p>
          <a:p>
            <a:pPr lvl="1"/>
            <a:r>
              <a:rPr lang="en-US" altLang="ja-JP" dirty="0" smtClean="0"/>
              <a:t>Clone an app VM in advance or on demand</a:t>
            </a:r>
          </a:p>
          <a:p>
            <a:pPr lvl="1"/>
            <a:r>
              <a:rPr lang="en-US" altLang="ja-JP" dirty="0" smtClean="0"/>
              <a:t>All the app VMs listen on the same port</a:t>
            </a:r>
          </a:p>
          <a:p>
            <a:r>
              <a:rPr lang="en-US" altLang="ja-JP" dirty="0" smtClean="0"/>
              <a:t>Forward packets to one app VM in round-robin</a:t>
            </a:r>
          </a:p>
          <a:p>
            <a:pPr lvl="1"/>
            <a:r>
              <a:rPr lang="en-US" altLang="ja-JP" dirty="0" smtClean="0"/>
              <a:t>The pool can be across instances by using a VPN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211768" y="4288976"/>
            <a:ext cx="4562206" cy="20449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75135" y="3911067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28655" y="4287329"/>
            <a:ext cx="1914074" cy="2046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67956" y="3917997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68178" y="4415238"/>
            <a:ext cx="5364358" cy="1796466"/>
          </a:xfrm>
          <a:prstGeom prst="rect">
            <a:avLst/>
          </a:prstGeom>
          <a:solidFill>
            <a:srgbClr val="FFFF00">
              <a:alpha val="30000"/>
            </a:srgbClr>
          </a:solidFill>
          <a:ln w="19050" cmpd="sng">
            <a:solidFill>
              <a:schemeClr val="accent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1768" y="6333901"/>
            <a:ext cx="166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131.206.203.1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85674" y="4960986"/>
            <a:ext cx="1100379" cy="694421"/>
          </a:xfrm>
          <a:prstGeom prst="rect">
            <a:avLst/>
          </a:prstGeom>
          <a:solidFill>
            <a:srgbClr val="2F4F4F"/>
          </a:solidFill>
          <a:ln w="19050" cmpd="sng">
            <a:solidFill>
              <a:srgbClr val="333333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NAPT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gateway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16" name="カギ線コネクタ 15"/>
          <p:cNvCxnSpPr>
            <a:stCxn id="13" idx="2"/>
            <a:endCxn id="11" idx="2"/>
          </p:cNvCxnSpPr>
          <p:nvPr/>
        </p:nvCxnSpPr>
        <p:spPr>
          <a:xfrm rot="5400000" flipH="1" flipV="1">
            <a:off x="4746384" y="2941521"/>
            <a:ext cx="3365" cy="5424407"/>
          </a:xfrm>
          <a:prstGeom prst="bentConnector3">
            <a:avLst>
              <a:gd name="adj1" fmla="val -11979495"/>
            </a:avLst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13" idx="1"/>
          </p:cNvCxnSpPr>
          <p:nvPr/>
        </p:nvCxnSpPr>
        <p:spPr>
          <a:xfrm>
            <a:off x="941408" y="5308197"/>
            <a:ext cx="544266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874784" y="5123531"/>
            <a:ext cx="6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990000"/>
                </a:solidFill>
                <a:latin typeface="Microsoft Sans Serif"/>
                <a:ea typeface="ＭＳ Ｐゴシック"/>
                <a:cs typeface="Microsoft Sans Serif"/>
              </a:rPr>
              <a:t>VPN</a:t>
            </a:r>
            <a:endParaRPr kumimoji="1" lang="ja-JP" altLang="en-US" dirty="0" smtClean="0">
              <a:solidFill>
                <a:srgbClr val="99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52327" y="4855111"/>
            <a:ext cx="1015888" cy="796931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VM ''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50625" y="4855111"/>
            <a:ext cx="1015888" cy="796931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20604" y="4485554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192.168.0.1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12605" y="4501772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192.168.0.3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0" name="直線矢印コネクタ 19"/>
          <p:cNvCxnSpPr>
            <a:endCxn id="14" idx="2"/>
          </p:cNvCxnSpPr>
          <p:nvPr/>
        </p:nvCxnSpPr>
        <p:spPr>
          <a:xfrm flipV="1">
            <a:off x="3658290" y="5652042"/>
            <a:ext cx="279" cy="4122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4430434" y="4855111"/>
            <a:ext cx="1015888" cy="803281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VM '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89200" y="4487238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192.168.0.2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938378" y="5665697"/>
            <a:ext cx="0" cy="3931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707806" y="5679352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:80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76422" y="5679352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:80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498315" y="5690362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:80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1893" y="4892911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packets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65822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609"/>
    </mc:Choice>
    <mc:Fallback>
      <p:transition xmlns:p14="http://schemas.microsoft.com/office/powerpoint/2010/main" spd="slow" advTm="596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implemented FlexCapsule in Xen 4.2</a:t>
            </a:r>
          </a:p>
          <a:p>
            <a:pPr lvl="1"/>
            <a:r>
              <a:rPr lang="en-US" altLang="ja-JP" dirty="0" smtClean="0"/>
              <a:t>VMs run Xen using nested virtualization</a:t>
            </a:r>
          </a:p>
          <a:p>
            <a:pPr lvl="2"/>
            <a:r>
              <a:rPr lang="en-US" altLang="ja-JP" dirty="0" smtClean="0"/>
              <a:t>DomU is an app VM</a:t>
            </a:r>
          </a:p>
          <a:p>
            <a:pPr lvl="2"/>
            <a:r>
              <a:rPr lang="en-US" altLang="ja-JP" dirty="0" smtClean="0"/>
              <a:t>Dom0 runs FlexCapsule server</a:t>
            </a:r>
          </a:p>
          <a:p>
            <a:r>
              <a:rPr kumimoji="1" lang="en-US" altLang="ja-JP" dirty="0" smtClean="0"/>
              <a:t>FlexCapsule OS is based on OS</a:t>
            </a:r>
            <a:r>
              <a:rPr kumimoji="1" lang="en-US" altLang="ja-JP" baseline="30000" dirty="0" smtClean="0"/>
              <a:t>V</a:t>
            </a:r>
            <a:r>
              <a:rPr kumimoji="1" lang="en-US" altLang="ja-JP" dirty="0" smtClean="0"/>
              <a:t> 0.21</a:t>
            </a:r>
          </a:p>
          <a:p>
            <a:pPr lvl="1"/>
            <a:r>
              <a:rPr lang="en-US" altLang="ja-JP" dirty="0" smtClean="0"/>
              <a:t>Fully virtualized but use para-virtual devices</a:t>
            </a:r>
          </a:p>
          <a:p>
            <a:pPr lvl="1"/>
            <a:r>
              <a:rPr lang="en-US" altLang="ja-JP" dirty="0" smtClean="0"/>
              <a:t>Enable running many existing applications</a:t>
            </a:r>
          </a:p>
          <a:p>
            <a:pPr lvl="2"/>
            <a:r>
              <a:rPr lang="en-US" altLang="ja-JP" dirty="0"/>
              <a:t>W</a:t>
            </a:r>
            <a:r>
              <a:rPr kumimoji="1" lang="en-US" altLang="ja-JP" dirty="0" smtClean="0"/>
              <a:t>ith no or slight modifications</a:t>
            </a:r>
          </a:p>
        </p:txBody>
      </p:sp>
    </p:spTree>
    <p:extLst>
      <p:ext uri="{BB962C8B-B14F-4D97-AF65-F5344CB8AC3E}">
        <p14:creationId xmlns:p14="http://schemas.microsoft.com/office/powerpoint/2010/main" val="82585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243"/>
    </mc:Choice>
    <mc:Fallback>
      <p:transition xmlns:p14="http://schemas.microsoft.com/office/powerpoint/2010/main" spd="slow" advTm="252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conducted experiments to examine</a:t>
            </a:r>
          </a:p>
          <a:p>
            <a:pPr lvl="1"/>
            <a:r>
              <a:rPr kumimoji="1" lang="en-US" altLang="ja-JP" dirty="0" smtClean="0"/>
              <a:t>Effectiveness of optimizing instance deployment using </a:t>
            </a:r>
            <a:r>
              <a:rPr kumimoji="1" lang="en-US" altLang="ja-JP" dirty="0" err="1" smtClean="0"/>
              <a:t>FlexCapsule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Application de-consolidation</a:t>
            </a:r>
          </a:p>
          <a:p>
            <a:pPr lvl="2"/>
            <a:r>
              <a:rPr lang="en-US" altLang="ja-JP" dirty="0" smtClean="0"/>
              <a:t>Scale-out and scale-up</a:t>
            </a:r>
          </a:p>
          <a:p>
            <a:pPr lvl="1"/>
            <a:r>
              <a:rPr kumimoji="1" lang="en-US" altLang="ja-JP" dirty="0" smtClean="0"/>
              <a:t>Performance of </a:t>
            </a:r>
            <a:r>
              <a:rPr kumimoji="1" lang="en-US" altLang="ja-JP" dirty="0" err="1" smtClean="0"/>
              <a:t>FlexCapsule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Migration of an app VM</a:t>
            </a:r>
          </a:p>
          <a:p>
            <a:pPr lvl="2"/>
            <a:r>
              <a:rPr lang="en-US" altLang="ja-JP" dirty="0" smtClean="0"/>
              <a:t>Fork of an app VM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22981" y="2909252"/>
            <a:ext cx="3046903" cy="34470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 smtClean="0">
                <a:latin typeface="Gill Sans"/>
                <a:ea typeface="ＭＳ Ｐゴシック"/>
                <a:cs typeface="Gill Sans"/>
              </a:rPr>
              <a:t>Host</a:t>
            </a:r>
          </a:p>
          <a:p>
            <a:r>
              <a:rPr kumimoji="1" lang="en-US" altLang="ja-JP" sz="2000" dirty="0" smtClean="0">
                <a:latin typeface="Gill Sans"/>
                <a:ea typeface="ＭＳ Ｐゴシック"/>
                <a:cs typeface="Gill Sans"/>
              </a:rPr>
              <a:t>CPU: Intel Xeon E3-1290v2</a:t>
            </a:r>
          </a:p>
          <a:p>
            <a:r>
              <a:rPr lang="en-US" altLang="ja-JP" sz="2000" dirty="0" smtClean="0">
                <a:latin typeface="Gill Sans"/>
                <a:ea typeface="ＭＳ Ｐゴシック"/>
                <a:cs typeface="Gill Sans"/>
              </a:rPr>
              <a:t>Memory: 8 GB</a:t>
            </a:r>
          </a:p>
          <a:p>
            <a:endParaRPr kumimoji="1" lang="en-US" altLang="ja-JP" sz="2000" dirty="0">
              <a:latin typeface="Gill Sans"/>
              <a:ea typeface="ＭＳ Ｐゴシック"/>
              <a:cs typeface="Gill Sans"/>
            </a:endParaRPr>
          </a:p>
          <a:p>
            <a:r>
              <a:rPr lang="en-US" altLang="ja-JP" sz="2000" u="sng" dirty="0" smtClean="0">
                <a:latin typeface="Gill Sans"/>
                <a:ea typeface="ＭＳ Ｐゴシック"/>
                <a:cs typeface="Gill Sans"/>
              </a:rPr>
              <a:t>Instance (VM)</a:t>
            </a:r>
          </a:p>
          <a:p>
            <a:r>
              <a:rPr lang="en-US" altLang="ja-JP" sz="2000" dirty="0" smtClean="0">
                <a:latin typeface="Gill Sans"/>
                <a:ea typeface="ＭＳ Ｐゴシック"/>
                <a:cs typeface="Gill Sans"/>
              </a:rPr>
              <a:t>vCPU: 1-4</a:t>
            </a:r>
          </a:p>
          <a:p>
            <a:r>
              <a:rPr lang="en-US" altLang="ja-JP" sz="2000" dirty="0" smtClean="0">
                <a:latin typeface="Gill Sans"/>
                <a:ea typeface="ＭＳ Ｐゴシック"/>
                <a:cs typeface="Gill Sans"/>
              </a:rPr>
              <a:t>Memory: 2 GB </a:t>
            </a:r>
          </a:p>
          <a:p>
            <a:endParaRPr kumimoji="1" lang="en-US" altLang="ja-JP" sz="2000" dirty="0">
              <a:latin typeface="Gill Sans"/>
              <a:ea typeface="ＭＳ Ｐゴシック"/>
              <a:cs typeface="Gill Sans"/>
            </a:endParaRPr>
          </a:p>
          <a:p>
            <a:r>
              <a:rPr lang="en-US" altLang="ja-JP" sz="2000" u="sng" dirty="0" smtClean="0">
                <a:latin typeface="Gill Sans"/>
                <a:ea typeface="ＭＳ Ｐゴシック"/>
                <a:cs typeface="Gill Sans"/>
              </a:rPr>
              <a:t>App VM</a:t>
            </a:r>
          </a:p>
          <a:p>
            <a:r>
              <a:rPr kumimoji="1" lang="en-US" altLang="ja-JP" sz="2000" dirty="0" smtClean="0">
                <a:latin typeface="Gill Sans"/>
                <a:ea typeface="ＭＳ Ｐゴシック"/>
                <a:cs typeface="Gill Sans"/>
              </a:rPr>
              <a:t>vCPU: 1</a:t>
            </a:r>
          </a:p>
          <a:p>
            <a:r>
              <a:rPr lang="en-US" altLang="ja-JP" sz="2000" dirty="0" smtClean="0">
                <a:latin typeface="Gill Sans"/>
                <a:ea typeface="ＭＳ Ｐゴシック"/>
                <a:cs typeface="Gill Sans"/>
              </a:rPr>
              <a:t>Memory: 4-256 MB</a:t>
            </a:r>
            <a:endParaRPr kumimoji="1" lang="ja-JP" altLang="en-US" sz="2000" dirty="0" smtClean="0">
              <a:latin typeface="Gill Sans"/>
              <a:ea typeface="ＭＳ Ｐゴシック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0639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513"/>
    </mc:Choice>
    <mc:Fallback>
      <p:transition xmlns:p14="http://schemas.microsoft.com/office/powerpoint/2010/main" spd="slow" advTm="295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De-consolidation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compared application performance under  consolidation and de-consolidation</a:t>
            </a:r>
          </a:p>
          <a:p>
            <a:pPr lvl="1"/>
            <a:r>
              <a:rPr lang="en-US" altLang="ja-JP" dirty="0" smtClean="0"/>
              <a:t>Ran three app VMs in one instance and three instances</a:t>
            </a:r>
          </a:p>
          <a:p>
            <a:r>
              <a:rPr kumimoji="1" lang="en-US" altLang="ja-JP" dirty="0" smtClean="0"/>
              <a:t>De-consolidation could improve application performance</a:t>
            </a: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229974512"/>
              </p:ext>
            </p:extLst>
          </p:nvPr>
        </p:nvGraphicFramePr>
        <p:xfrm>
          <a:off x="1256582" y="3971931"/>
          <a:ext cx="7354018" cy="273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521369" y="3971931"/>
            <a:ext cx="14013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ahoma"/>
                <a:ea typeface="ＭＳ Ｐゴシック"/>
                <a:cs typeface="Tahoma"/>
              </a:rPr>
              <a:t>1.9x - 2.7x</a:t>
            </a:r>
            <a:endParaRPr kumimoji="1" lang="ja-JP" altLang="en-US" sz="2000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8279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76"/>
    </mc:Choice>
    <mc:Fallback>
      <p:transition xmlns:p14="http://schemas.microsoft.com/office/powerpoint/2010/main" spd="slow" advTm="469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Scale-out and Scale-up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increased the number of instances for scale-out</a:t>
            </a:r>
          </a:p>
          <a:p>
            <a:pPr lvl="1"/>
            <a:r>
              <a:rPr kumimoji="1" lang="en-US" altLang="ja-JP" dirty="0" smtClean="0"/>
              <a:t>The total throughput of lighttpd increased</a:t>
            </a:r>
          </a:p>
          <a:p>
            <a:r>
              <a:rPr lang="en-US" altLang="ja-JP" dirty="0" smtClean="0"/>
              <a:t>We increased the number of vCPUs for scale-up</a:t>
            </a:r>
          </a:p>
          <a:p>
            <a:pPr lvl="1"/>
            <a:r>
              <a:rPr lang="en-US" altLang="ja-JP" dirty="0" smtClean="0"/>
              <a:t>The throughput of lighttpd increased</a:t>
            </a:r>
          </a:p>
          <a:p>
            <a:pPr lvl="2"/>
            <a:r>
              <a:rPr lang="en-US" altLang="ja-JP" dirty="0" smtClean="0"/>
              <a:t>The performance of network processing was improved</a:t>
            </a:r>
          </a:p>
          <a:p>
            <a:pPr lvl="1"/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450245104"/>
              </p:ext>
            </p:extLst>
          </p:nvPr>
        </p:nvGraphicFramePr>
        <p:xfrm>
          <a:off x="4505159" y="3916947"/>
          <a:ext cx="4105442" cy="294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559621589"/>
              </p:ext>
            </p:extLst>
          </p:nvPr>
        </p:nvGraphicFramePr>
        <p:xfrm>
          <a:off x="280737" y="3916947"/>
          <a:ext cx="4224421" cy="294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826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554"/>
    </mc:Choice>
    <mc:Fallback>
      <p:transition xmlns:p14="http://schemas.microsoft.com/office/powerpoint/2010/main" spd="slow" advTm="555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Cost </a:t>
            </a:r>
            <a:r>
              <a:rPr lang="en-US" altLang="ja-JP" dirty="0" smtClean="0"/>
              <a:t>Reduction in</a:t>
            </a:r>
            <a:r>
              <a:rPr kumimoji="1" lang="en-US" altLang="ja-JP" dirty="0" smtClean="0"/>
              <a:t> IaaS Clouds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IaaS clouds provide users with instances (VMs)</a:t>
            </a:r>
          </a:p>
          <a:p>
            <a:pPr lvl="1"/>
            <a:r>
              <a:rPr lang="en-US" altLang="ja-JP" dirty="0" smtClean="0"/>
              <a:t>The cost depends on the type and number of instances</a:t>
            </a:r>
          </a:p>
          <a:p>
            <a:r>
              <a:rPr lang="en-US" altLang="ja-JP" dirty="0" smtClean="0"/>
              <a:t>Need to optimize instance deployment</a:t>
            </a:r>
          </a:p>
          <a:p>
            <a:pPr lvl="1"/>
            <a:r>
              <a:rPr lang="en-US" altLang="ja-JP" dirty="0" smtClean="0"/>
              <a:t>The loads of instances continue to change</a:t>
            </a:r>
          </a:p>
          <a:p>
            <a:pPr lvl="1"/>
            <a:r>
              <a:rPr lang="en-US" altLang="ja-JP" dirty="0" smtClean="0"/>
              <a:t>Used instances should be always sufficient but minimal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4879921" y="4025572"/>
            <a:ext cx="3960440" cy="1368152"/>
            <a:chOff x="1907704" y="4005064"/>
            <a:chExt cx="3960440" cy="1368152"/>
          </a:xfrm>
          <a:effectLst/>
        </p:grpSpPr>
        <p:graphicFrame>
          <p:nvGraphicFramePr>
            <p:cNvPr id="5" name="グラフ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40850702"/>
                </p:ext>
              </p:extLst>
            </p:nvPr>
          </p:nvGraphicFramePr>
          <p:xfrm>
            <a:off x="1907704" y="4005064"/>
            <a:ext cx="3960440" cy="13681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6" name="直線矢印コネクタ 5"/>
            <p:cNvCxnSpPr/>
            <p:nvPr/>
          </p:nvCxnSpPr>
          <p:spPr>
            <a:xfrm flipV="1">
              <a:off x="2193641" y="4077072"/>
              <a:ext cx="2095" cy="976480"/>
            </a:xfrm>
            <a:prstGeom prst="straightConnector1">
              <a:avLst/>
            </a:prstGeom>
            <a:ln w="19050" cmpd="sng">
              <a:solidFill>
                <a:srgbClr val="34495E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>
              <a:off x="2195289" y="5044764"/>
              <a:ext cx="3672855" cy="0"/>
            </a:xfrm>
            <a:prstGeom prst="straightConnector1">
              <a:avLst/>
            </a:prstGeom>
            <a:ln w="19050" cmpd="sng">
              <a:solidFill>
                <a:srgbClr val="34495E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雲 34"/>
          <p:cNvSpPr/>
          <p:nvPr/>
        </p:nvSpPr>
        <p:spPr>
          <a:xfrm>
            <a:off x="560651" y="5180946"/>
            <a:ext cx="4485009" cy="982052"/>
          </a:xfrm>
          <a:prstGeom prst="cloud">
            <a:avLst/>
          </a:prstGeom>
          <a:solidFill>
            <a:srgbClr val="CC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91501" y="4826236"/>
            <a:ext cx="1073646" cy="11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11700" y="5180947"/>
            <a:ext cx="833249" cy="66005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19368" y="4450000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47386" y="4826236"/>
            <a:ext cx="1073646" cy="11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67585" y="5180947"/>
            <a:ext cx="833249" cy="660054"/>
          </a:xfrm>
          <a:prstGeom prst="rect">
            <a:avLst/>
          </a:prstGeom>
          <a:solidFill>
            <a:srgbClr val="20B2AA"/>
          </a:solidFill>
          <a:ln>
            <a:solidFill>
              <a:srgbClr val="20B2AA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75253" y="4450000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10417" y="4826236"/>
            <a:ext cx="1073646" cy="11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30616" y="5180947"/>
            <a:ext cx="833249" cy="660054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DB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38284" y="4450000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06230" y="5856473"/>
            <a:ext cx="127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IaaS cloud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761946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489"/>
    </mc:Choice>
    <mc:Fallback>
      <p:transition xmlns:p14="http://schemas.microsoft.com/office/powerpoint/2010/main" spd="slow" advTm="524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Migration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downtime of an app VM was shorter</a:t>
            </a:r>
          </a:p>
          <a:p>
            <a:pPr lvl="1"/>
            <a:r>
              <a:rPr kumimoji="1" lang="en-US" altLang="ja-JP" dirty="0" err="1" smtClean="0"/>
              <a:t>FlexCapsule</a:t>
            </a:r>
            <a:r>
              <a:rPr kumimoji="1" lang="en-US" altLang="ja-JP" dirty="0" smtClean="0"/>
              <a:t> OS suspended fewer virtual devices</a:t>
            </a:r>
          </a:p>
          <a:p>
            <a:r>
              <a:rPr kumimoji="1" lang="en-US" altLang="ja-JP" dirty="0" smtClean="0"/>
              <a:t>The migration time of </a:t>
            </a:r>
            <a:r>
              <a:rPr lang="en-US" altLang="ja-JP" dirty="0" smtClean="0"/>
              <a:t>an app VM </a:t>
            </a:r>
            <a:r>
              <a:rPr kumimoji="1" lang="en-US" altLang="ja-JP" dirty="0" smtClean="0"/>
              <a:t>was 1.5x shorter</a:t>
            </a:r>
          </a:p>
          <a:p>
            <a:pPr lvl="1"/>
            <a:r>
              <a:rPr lang="en-US" altLang="ja-JP" dirty="0"/>
              <a:t>I</a:t>
            </a:r>
            <a:r>
              <a:rPr lang="en-US" altLang="ja-JP" dirty="0" smtClean="0"/>
              <a:t>n the minimu</a:t>
            </a:r>
            <a:r>
              <a:rPr lang="en-US" altLang="ja-JP" dirty="0"/>
              <a:t>m</a:t>
            </a:r>
            <a:r>
              <a:rPr lang="en-US" altLang="ja-JP" dirty="0" smtClean="0"/>
              <a:t> memory size</a:t>
            </a:r>
            <a:endParaRPr kumimoji="1" lang="en-US" altLang="ja-JP" dirty="0" smtClean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077634553"/>
              </p:ext>
            </p:extLst>
          </p:nvPr>
        </p:nvGraphicFramePr>
        <p:xfrm>
          <a:off x="457199" y="3749507"/>
          <a:ext cx="3660275" cy="266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104677886"/>
              </p:ext>
            </p:extLst>
          </p:nvPr>
        </p:nvGraphicFramePr>
        <p:xfrm>
          <a:off x="4411581" y="3221791"/>
          <a:ext cx="4104104" cy="352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円/楕円 4"/>
          <p:cNvSpPr/>
          <p:nvPr/>
        </p:nvSpPr>
        <p:spPr>
          <a:xfrm>
            <a:off x="5922740" y="5124536"/>
            <a:ext cx="292204" cy="29220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6625831" y="4843570"/>
            <a:ext cx="292204" cy="292204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75725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306"/>
    </mc:Choice>
    <mc:Fallback>
      <p:transition xmlns:p14="http://schemas.microsoft.com/office/powerpoint/2010/main" spd="slow" advTm="543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Fork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execution time of fork</a:t>
            </a:r>
          </a:p>
          <a:p>
            <a:pPr lvl="1"/>
            <a:r>
              <a:rPr lang="en-US" altLang="ja-JP" dirty="0" smtClean="0"/>
              <a:t>Slightly proportional to the memory size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The bottleneck was restoring device states</a:t>
            </a:r>
          </a:p>
          <a:p>
            <a:r>
              <a:rPr lang="en-US" altLang="ja-JP" dirty="0" smtClean="0"/>
              <a:t>We compared with fork using standard commands</a:t>
            </a:r>
          </a:p>
          <a:p>
            <a:pPr lvl="1"/>
            <a:r>
              <a:rPr lang="en-US" altLang="ja-JP" dirty="0" smtClean="0"/>
              <a:t>Our implementation was 18x faster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16252835"/>
              </p:ext>
            </p:extLst>
          </p:nvPr>
        </p:nvGraphicFramePr>
        <p:xfrm>
          <a:off x="296780" y="3970421"/>
          <a:ext cx="3874168" cy="285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2422122200"/>
              </p:ext>
            </p:extLst>
          </p:nvPr>
        </p:nvGraphicFramePr>
        <p:xfrm>
          <a:off x="4037264" y="3997158"/>
          <a:ext cx="4825999" cy="256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176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41"/>
    </mc:Choice>
    <mc:Fallback>
      <p:transition xmlns:p14="http://schemas.microsoft.com/office/powerpoint/2010/main" spd="slow" advTm="308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Picocenter</a:t>
            </a:r>
            <a:r>
              <a:rPr kumimoji="1" lang="en-US" altLang="ja-JP" dirty="0" smtClean="0"/>
              <a:t> </a:t>
            </a:r>
            <a:r>
              <a:rPr kumimoji="1" lang="en-US" altLang="ja-JP" sz="2400" dirty="0" smtClean="0"/>
              <a:t>[Zhang+ EuroSys'16]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Run applications in containers inside instances</a:t>
            </a:r>
          </a:p>
          <a:p>
            <a:pPr lvl="1"/>
            <a:r>
              <a:rPr lang="en-US" altLang="ja-JP" dirty="0" smtClean="0"/>
              <a:t>Designed for long-lived, mostly idle applications</a:t>
            </a:r>
            <a:endParaRPr lang="en-US" altLang="ja-JP" dirty="0"/>
          </a:p>
          <a:p>
            <a:r>
              <a:rPr kumimoji="1" lang="en-US" altLang="ja-JP" dirty="0" smtClean="0"/>
              <a:t>Resource as a Service </a:t>
            </a:r>
            <a:r>
              <a:rPr kumimoji="1" lang="en-US" altLang="ja-JP" sz="2400" dirty="0" smtClean="0"/>
              <a:t>[Ben-Yehuda+ HotCloud'12]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Dynamically change the amount of resources of instances</a:t>
            </a:r>
          </a:p>
          <a:p>
            <a:pPr lvl="1"/>
            <a:r>
              <a:rPr lang="en-US" altLang="ja-JP" dirty="0" smtClean="0"/>
              <a:t>Cannot decrease the number of vCPUs to less than one</a:t>
            </a:r>
            <a:endParaRPr lang="en-US" altLang="ja-JP" dirty="0"/>
          </a:p>
          <a:p>
            <a:r>
              <a:rPr kumimoji="1" lang="en-US" altLang="ja-JP" dirty="0" err="1" smtClean="0"/>
              <a:t>Graphene</a:t>
            </a:r>
            <a:r>
              <a:rPr kumimoji="1" lang="en-US" altLang="ja-JP" dirty="0" smtClean="0"/>
              <a:t> </a:t>
            </a:r>
            <a:r>
              <a:rPr kumimoji="1" lang="en-US" altLang="ja-JP" sz="2400" dirty="0" smtClean="0"/>
              <a:t>[Tsai+ EuroSys'14]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Linux-compatible library OS supporting multi-process</a:t>
            </a:r>
          </a:p>
          <a:p>
            <a:pPr lvl="1"/>
            <a:r>
              <a:rPr lang="en-US" altLang="ja-JP" dirty="0" smtClean="0"/>
              <a:t>Process-level isolation is weaker than VM-level one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09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895"/>
    </mc:Choice>
    <mc:Fallback>
      <p:transition xmlns:p14="http://schemas.microsoft.com/office/powerpoint/2010/main" spd="slow" advTm="588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FlexCapsule</a:t>
            </a:r>
          </a:p>
          <a:p>
            <a:pPr lvl="1"/>
            <a:r>
              <a:rPr lang="en-US" altLang="ja-JP" dirty="0" smtClean="0"/>
              <a:t>O</a:t>
            </a:r>
            <a:r>
              <a:rPr kumimoji="1" lang="en-US" altLang="ja-JP" dirty="0" smtClean="0"/>
              <a:t>ptimize instance deployment</a:t>
            </a:r>
          </a:p>
          <a:p>
            <a:pPr lvl="1"/>
            <a:r>
              <a:rPr lang="en-US" altLang="ja-JP" dirty="0" smtClean="0"/>
              <a:t>Run each application in an app VM inside an instance</a:t>
            </a:r>
          </a:p>
          <a:p>
            <a:pPr lvl="2"/>
            <a:r>
              <a:rPr lang="en-US" altLang="ja-JP" dirty="0" smtClean="0"/>
              <a:t>Using nested virtualization and a library OS</a:t>
            </a:r>
          </a:p>
          <a:p>
            <a:pPr lvl="1"/>
            <a:r>
              <a:rPr kumimoji="1" lang="en-US" altLang="ja-JP" dirty="0" smtClean="0"/>
              <a:t>Enable seamless and </a:t>
            </a:r>
            <a:r>
              <a:rPr lang="en-US" altLang="ja-JP" dirty="0"/>
              <a:t>secure application consolidation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Using VM migration and strong isolation among VMs</a:t>
            </a:r>
            <a:endParaRPr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Enable various applications to run in app VMs</a:t>
            </a:r>
          </a:p>
          <a:p>
            <a:pPr lvl="1"/>
            <a:r>
              <a:rPr lang="en-US" altLang="ja-JP" dirty="0" smtClean="0"/>
              <a:t>Reduce the overhead of nested virtualization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73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827"/>
    </mc:Choice>
    <mc:Fallback>
      <p:transition xmlns:p14="http://schemas.microsoft.com/office/powerpoint/2010/main" spd="slow" advTm="508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Most Popular </a:t>
            </a:r>
            <a:r>
              <a:rPr kumimoji="1" lang="en-US" altLang="ja-JP" dirty="0" smtClean="0"/>
              <a:t>Optimization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Scale-in/out adjust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number</a:t>
            </a:r>
            <a:r>
              <a:rPr kumimoji="1" lang="en-US" altLang="ja-JP" dirty="0" smtClean="0"/>
              <a:t> of instances</a:t>
            </a:r>
          </a:p>
          <a:p>
            <a:pPr lvl="1"/>
            <a:r>
              <a:rPr lang="en-US" altLang="ja-JP" dirty="0" smtClean="0"/>
              <a:t>Scale-out increases it against over-utilization</a:t>
            </a:r>
          </a:p>
          <a:p>
            <a:pPr lvl="1"/>
            <a:r>
              <a:rPr lang="en-US" altLang="ja-JP" dirty="0" smtClean="0"/>
              <a:t>Scale-in decreases it to reduce costs</a:t>
            </a:r>
            <a:endParaRPr lang="en-US" altLang="ja-JP" dirty="0"/>
          </a:p>
          <a:p>
            <a:r>
              <a:rPr kumimoji="1" lang="en-US" altLang="ja-JP" dirty="0" smtClean="0"/>
              <a:t>Scale-in cannot further reduce </a:t>
            </a:r>
            <a:r>
              <a:rPr lang="en-US" altLang="ja-JP" dirty="0" smtClean="0"/>
              <a:t>the number when only one instance is deployed</a:t>
            </a:r>
          </a:p>
          <a:p>
            <a:pPr lvl="1"/>
            <a:r>
              <a:rPr lang="en-US" altLang="ja-JP" dirty="0" smtClean="0"/>
              <a:t>At least one instance is required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01973" y="4759996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65998" y="5210265"/>
            <a:ext cx="833249" cy="508454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4886" y="4368376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22940" y="4759996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986965" y="5210265"/>
            <a:ext cx="833249" cy="508454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85853" y="4368376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54878" y="4759996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618903" y="5210265"/>
            <a:ext cx="833249" cy="508454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17791" y="4368376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3168567" y="5111304"/>
            <a:ext cx="1178393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168567" y="5492543"/>
            <a:ext cx="1178393" cy="0"/>
          </a:xfrm>
          <a:prstGeom prst="line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224312" y="4634730"/>
            <a:ext cx="118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scale-out</a:t>
            </a:r>
            <a:endParaRPr kumimoji="1" lang="ja-JP" altLang="en-US" i="1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82459" y="5588065"/>
            <a:ext cx="105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scale-in</a:t>
            </a:r>
            <a:endParaRPr kumimoji="1" lang="ja-JP" altLang="en-US" i="1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1332" y="5898256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low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88164" y="5898256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high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7" name="左右矢印 6"/>
          <p:cNvSpPr/>
          <p:nvPr/>
        </p:nvSpPr>
        <p:spPr>
          <a:xfrm>
            <a:off x="1213768" y="6168113"/>
            <a:ext cx="6743156" cy="37647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0800000" scaled="0"/>
            <a:tileRect/>
          </a:gra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6746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18"/>
    </mc:Choice>
    <mc:Fallback>
      <p:transition xmlns:p14="http://schemas.microsoft.com/office/powerpoint/2010/main" spd="slow" advTm="436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Optimization for One Instance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Scale-up/down adjust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amount</a:t>
            </a:r>
            <a:r>
              <a:rPr kumimoji="1" lang="en-US" altLang="ja-JP" dirty="0" smtClean="0"/>
              <a:t> of resources</a:t>
            </a:r>
          </a:p>
          <a:p>
            <a:pPr lvl="1"/>
            <a:r>
              <a:rPr lang="en-US" altLang="ja-JP" dirty="0" smtClean="0"/>
              <a:t>Switch instance types offline in most of existing clouds</a:t>
            </a:r>
          </a:p>
          <a:p>
            <a:r>
              <a:rPr kumimoji="1" lang="en-US" altLang="ja-JP" dirty="0" smtClean="0"/>
              <a:t>Downtime occurs during the switch</a:t>
            </a:r>
          </a:p>
          <a:p>
            <a:pPr lvl="1"/>
            <a:r>
              <a:rPr lang="en-US" altLang="ja-JP" dirty="0" smtClean="0"/>
              <a:t>Users have to restart applications in new instances</a:t>
            </a:r>
            <a:endParaRPr kumimoji="1" lang="en-US" altLang="ja-JP" dirty="0" smtClean="0"/>
          </a:p>
          <a:p>
            <a:r>
              <a:rPr lang="en-US" altLang="ja-JP" dirty="0" smtClean="0"/>
              <a:t>Cost reduction is limited</a:t>
            </a:r>
          </a:p>
          <a:p>
            <a:pPr lvl="1"/>
            <a:r>
              <a:rPr kumimoji="1" lang="en-US" altLang="ja-JP" dirty="0" smtClean="0"/>
              <a:t>By the cost of the minimum instance type</a:t>
            </a:r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37972" y="4844419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01997" y="5294688"/>
            <a:ext cx="833249" cy="508454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5732" y="4452799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58939" y="4605054"/>
            <a:ext cx="1901240" cy="148729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07207" y="5109335"/>
            <a:ext cx="1059997" cy="69312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6374" y="4598614"/>
            <a:ext cx="104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504566" y="5195727"/>
            <a:ext cx="1178393" cy="0"/>
          </a:xfrm>
          <a:prstGeom prst="line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504566" y="5576966"/>
            <a:ext cx="1178393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60311" y="4719153"/>
            <a:ext cx="112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990000"/>
                </a:solidFill>
                <a:latin typeface="Microsoft Sans Serif"/>
                <a:ea typeface="ＭＳ Ｐゴシック"/>
                <a:cs typeface="Microsoft Sans Serif"/>
              </a:rPr>
              <a:t>scale-up</a:t>
            </a:r>
            <a:endParaRPr kumimoji="1" lang="ja-JP" altLang="en-US" i="1" dirty="0" smtClean="0">
              <a:solidFill>
                <a:srgbClr val="99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35406" y="5672488"/>
            <a:ext cx="142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990000"/>
                </a:solidFill>
                <a:latin typeface="Microsoft Sans Serif"/>
                <a:ea typeface="ＭＳ Ｐゴシック"/>
                <a:cs typeface="Microsoft Sans Serif"/>
              </a:rPr>
              <a:t>scale-down</a:t>
            </a:r>
            <a:endParaRPr kumimoji="1" lang="ja-JP" altLang="en-US" i="1" dirty="0" smtClean="0">
              <a:solidFill>
                <a:srgbClr val="99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9911" y="5976922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low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39717" y="5976922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high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8" name="左右矢印 17"/>
          <p:cNvSpPr/>
          <p:nvPr/>
        </p:nvSpPr>
        <p:spPr>
          <a:xfrm>
            <a:off x="1382347" y="6246779"/>
            <a:ext cx="6057369" cy="37647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0800000" scaled="0"/>
            <a:tileRect/>
          </a:gra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7995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484"/>
    </mc:Choice>
    <mc:Fallback>
      <p:transition xmlns:p14="http://schemas.microsoft.com/office/powerpoint/2010/main" spd="slow" advTm="5848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Optimization </a:t>
            </a:r>
            <a:r>
              <a:rPr lang="en-US" altLang="ja-JP" dirty="0" smtClean="0"/>
              <a:t>by Consolidation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Consolidate applications into one instance</a:t>
            </a:r>
          </a:p>
          <a:p>
            <a:pPr lvl="1"/>
            <a:r>
              <a:rPr lang="en-US" altLang="ja-JP" dirty="0" smtClean="0"/>
              <a:t>De-consolidate them under over-utilization</a:t>
            </a:r>
          </a:p>
          <a:p>
            <a:r>
              <a:rPr lang="en-US" altLang="ja-JP" dirty="0" smtClean="0"/>
              <a:t>Cause </a:t>
            </a:r>
            <a:r>
              <a:rPr lang="en-US" altLang="ja-JP" dirty="0" smtClean="0"/>
              <a:t>downtime during (de-)consolidation</a:t>
            </a:r>
          </a:p>
          <a:p>
            <a:pPr lvl="1"/>
            <a:r>
              <a:rPr lang="en-US" altLang="ja-JP" dirty="0" smtClean="0"/>
              <a:t>When applications are moved between instances</a:t>
            </a:r>
          </a:p>
          <a:p>
            <a:r>
              <a:rPr lang="en-US" altLang="ja-JP" dirty="0" smtClean="0"/>
              <a:t>Isolation among applications becomes weaker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Consolidation across users</a:t>
            </a:r>
            <a:r>
              <a:rPr lang="en-US" altLang="ja-JP" dirty="0" smtClean="0"/>
              <a:t> is impossible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401973" y="4851509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65998" y="5514982"/>
            <a:ext cx="833249" cy="352459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 2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64886" y="4459889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22940" y="4851509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85853" y="4459889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54878" y="4851509"/>
            <a:ext cx="1361299" cy="11496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17791" y="4459889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168567" y="5202817"/>
            <a:ext cx="1178393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168567" y="5584056"/>
            <a:ext cx="1178393" cy="0"/>
          </a:xfrm>
          <a:prstGeom prst="line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75582" y="4726243"/>
            <a:ext cx="1422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990000"/>
                </a:solidFill>
                <a:latin typeface="Microsoft Sans Serif"/>
                <a:ea typeface="ＭＳ Ｐゴシック"/>
                <a:cs typeface="Microsoft Sans Serif"/>
              </a:rPr>
              <a:t>consolidate</a:t>
            </a:r>
            <a:endParaRPr kumimoji="1" lang="ja-JP" altLang="en-US" i="1" dirty="0" smtClean="0">
              <a:solidFill>
                <a:srgbClr val="99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90687" y="5679578"/>
            <a:ext cx="17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990000"/>
                </a:solidFill>
                <a:latin typeface="Microsoft Sans Serif"/>
                <a:ea typeface="ＭＳ Ｐゴシック"/>
                <a:cs typeface="Microsoft Sans Serif"/>
              </a:rPr>
              <a:t>de-consolidate</a:t>
            </a:r>
            <a:endParaRPr kumimoji="1" lang="ja-JP" altLang="en-US" i="1" dirty="0" smtClean="0">
              <a:solidFill>
                <a:srgbClr val="99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65998" y="5010183"/>
            <a:ext cx="833249" cy="352459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 1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1332" y="5920732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low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88164" y="5920732"/>
            <a:ext cx="62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high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load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8" name="左右矢印 27"/>
          <p:cNvSpPr/>
          <p:nvPr/>
        </p:nvSpPr>
        <p:spPr>
          <a:xfrm>
            <a:off x="1213768" y="6190589"/>
            <a:ext cx="6743156" cy="37647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0800000" scaled="0"/>
            <a:tileRect/>
          </a:gra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18903" y="5362642"/>
            <a:ext cx="833249" cy="352459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 2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006098" y="5357895"/>
            <a:ext cx="833249" cy="352459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 1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5047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855"/>
    </mc:Choice>
    <mc:Fallback>
      <p:transition xmlns:p14="http://schemas.microsoft.com/office/powerpoint/2010/main" spd="slow" advTm="468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FlexCapsule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Enable seamless and secure application consolidation</a:t>
            </a:r>
          </a:p>
          <a:p>
            <a:pPr lvl="1"/>
            <a:r>
              <a:rPr kumimoji="1" lang="en-US" altLang="ja-JP" dirty="0" smtClean="0"/>
              <a:t>Run each application in an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app VM</a:t>
            </a:r>
            <a:r>
              <a:rPr kumimoji="1" lang="en-US" altLang="ja-JP" dirty="0" smtClean="0"/>
              <a:t> inside an instance</a:t>
            </a:r>
          </a:p>
          <a:p>
            <a:pPr lvl="2"/>
            <a:r>
              <a:rPr kumimoji="1" lang="en-US" altLang="ja-JP" dirty="0" smtClean="0"/>
              <a:t>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nested virtualization</a:t>
            </a:r>
          </a:p>
          <a:p>
            <a:pPr lvl="1"/>
            <a:r>
              <a:rPr kumimoji="1" lang="en-US" altLang="ja-JP" dirty="0" smtClean="0"/>
              <a:t>Migrate applications between instances with negligible downtime</a:t>
            </a:r>
          </a:p>
          <a:p>
            <a:pPr lvl="1"/>
            <a:r>
              <a:rPr lang="en-US" altLang="ja-JP" dirty="0" smtClean="0"/>
              <a:t>Guarantee security between</a:t>
            </a:r>
            <a:r>
              <a:rPr kumimoji="1" lang="en-US" altLang="ja-JP" dirty="0" smtClean="0"/>
              <a:t> applications by VM's isolation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92213" y="4662945"/>
            <a:ext cx="3661031" cy="169340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67677" y="5194631"/>
            <a:ext cx="1361299" cy="924146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31702" y="5419440"/>
            <a:ext cx="833249" cy="50845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 1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0590" y="4797282"/>
            <a:ext cx="116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04992" y="4279329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86613" y="4661298"/>
            <a:ext cx="2229950" cy="169340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83852" y="4277682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6" name="下カーブ矢印 15"/>
          <p:cNvSpPr/>
          <p:nvPr/>
        </p:nvSpPr>
        <p:spPr>
          <a:xfrm>
            <a:off x="4729583" y="4463828"/>
            <a:ext cx="1232757" cy="559173"/>
          </a:xfrm>
          <a:prstGeom prst="curved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964045" y="5194631"/>
            <a:ext cx="1361299" cy="924146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28070" y="5419440"/>
            <a:ext cx="833249" cy="508454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Microsoft Sans Serif"/>
                <a:cs typeface="Microsoft Sans Serif"/>
              </a:rPr>
              <a:t>app 2</a:t>
            </a:r>
            <a:endParaRPr kumimoji="1" lang="ja-JP" altLang="en-US" dirty="0" smtClean="0">
              <a:solidFill>
                <a:srgbClr val="000000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26958" y="4797282"/>
            <a:ext cx="116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464522" y="5190300"/>
            <a:ext cx="1361299" cy="92414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20B2AA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864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102"/>
    </mc:Choice>
    <mc:Fallback>
      <p:transition xmlns:p14="http://schemas.microsoft.com/office/powerpoint/2010/main" spd="slow" advTm="471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Architecture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Each app VM runs only one process and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librar</a:t>
            </a:r>
            <a:r>
              <a:rPr lang="en-US" altLang="ja-JP" dirty="0" smtClean="0">
                <a:solidFill>
                  <a:srgbClr val="FF0000"/>
                </a:solidFill>
              </a:rPr>
              <a:t>y OS</a:t>
            </a:r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 smtClean="0">
                <a:solidFill>
                  <a:srgbClr val="FF0000"/>
                </a:solidFill>
              </a:rPr>
              <a:t>OS server</a:t>
            </a:r>
            <a:r>
              <a:rPr lang="en-US" altLang="ja-JP" dirty="0" smtClean="0"/>
              <a:t> in each instance supports multi-process</a:t>
            </a:r>
          </a:p>
          <a:p>
            <a:r>
              <a:rPr kumimoji="1" lang="en-US" altLang="ja-JP" dirty="0" smtClean="0"/>
              <a:t>Each app VM is assigned a private IP address</a:t>
            </a:r>
          </a:p>
          <a:p>
            <a:pPr lvl="1"/>
            <a:r>
              <a:rPr kumimoji="1" lang="en-US" altLang="ja-JP" dirty="0" smtClean="0"/>
              <a:t>NAPT translates it into the public IP address of </a:t>
            </a:r>
            <a:r>
              <a:rPr lang="en-US" altLang="ja-JP" dirty="0" smtClean="0"/>
              <a:t>an</a:t>
            </a:r>
            <a:r>
              <a:rPr kumimoji="1" lang="en-US" altLang="ja-JP" dirty="0" smtClean="0"/>
              <a:t> instance</a:t>
            </a:r>
          </a:p>
          <a:p>
            <a:pPr lvl="1"/>
            <a:r>
              <a:rPr kumimoji="1" lang="en-US" altLang="ja-JP" dirty="0" smtClean="0"/>
              <a:t>A VPN is constructed across </a:t>
            </a:r>
            <a:r>
              <a:rPr lang="en-US" altLang="ja-JP" dirty="0"/>
              <a:t>a</a:t>
            </a:r>
            <a:r>
              <a:rPr lang="en-US" altLang="ja-JP" dirty="0" smtClean="0"/>
              <a:t>pp </a:t>
            </a:r>
            <a:r>
              <a:rPr lang="en-US" altLang="ja-JP" dirty="0"/>
              <a:t>VMs </a:t>
            </a:r>
            <a:r>
              <a:rPr lang="en-US" altLang="ja-JP" dirty="0" smtClean="0"/>
              <a:t>in </a:t>
            </a:r>
            <a:r>
              <a:rPr kumimoji="1" lang="en-US" altLang="ja-JP" dirty="0" smtClean="0"/>
              <a:t>multiple instances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73290" y="4264395"/>
            <a:ext cx="4481476" cy="20449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96292" y="3893416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09446" y="4262748"/>
            <a:ext cx="2918960" cy="2046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51190" y="3893416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8695" y="4944854"/>
            <a:ext cx="872976" cy="717458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841441" y="4377802"/>
            <a:ext cx="5584669" cy="1808865"/>
          </a:xfrm>
          <a:prstGeom prst="rect">
            <a:avLst/>
          </a:prstGeom>
          <a:solidFill>
            <a:srgbClr val="FFFF00">
              <a:alpha val="20000"/>
            </a:srgbClr>
          </a:solidFill>
          <a:ln w="19050" cmpd="sng">
            <a:solidFill>
              <a:schemeClr val="accent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630137" y="4946501"/>
            <a:ext cx="872976" cy="717458"/>
          </a:xfrm>
          <a:prstGeom prst="rect">
            <a:avLst/>
          </a:prstGeom>
          <a:solidFill>
            <a:srgbClr val="AB82FF"/>
          </a:solidFill>
          <a:ln w="19050" cmpd="sng">
            <a:solidFill>
              <a:srgbClr val="AB8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OS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server</a:t>
            </a:r>
            <a:endParaRPr kumimoji="1" lang="ja-JP" altLang="en-US" dirty="0" smtClean="0">
              <a:solidFill>
                <a:schemeClr val="bg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290" y="6309320"/>
            <a:ext cx="248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131.206.203.1 (public)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55061" y="4762105"/>
            <a:ext cx="1229969" cy="1075540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3421" y="4944853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 1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6517" y="4392773"/>
            <a:ext cx="116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14600" y="4762105"/>
            <a:ext cx="1229969" cy="1075540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12960" y="4944854"/>
            <a:ext cx="833249" cy="358728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 2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6056" y="4392773"/>
            <a:ext cx="116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53421" y="5303582"/>
            <a:ext cx="833249" cy="35872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12960" y="5303582"/>
            <a:ext cx="833249" cy="35873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33584" y="4394420"/>
            <a:ext cx="116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app VM 3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41921" y="5118916"/>
            <a:ext cx="6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  <a:latin typeface="Microsoft Sans Serif"/>
                <a:ea typeface="ＭＳ Ｐゴシック"/>
                <a:cs typeface="Microsoft Sans Serif"/>
              </a:rPr>
              <a:t>VPN</a:t>
            </a:r>
            <a:endParaRPr kumimoji="1" lang="ja-JP" altLang="en-US" dirty="0" smtClean="0">
              <a:solidFill>
                <a:schemeClr val="accent1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002128" y="4762105"/>
            <a:ext cx="1229969" cy="1075540"/>
          </a:xfrm>
          <a:prstGeom prst="rect">
            <a:avLst/>
          </a:prstGeom>
          <a:solidFill>
            <a:srgbClr val="3366FF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00488" y="4946501"/>
            <a:ext cx="833249" cy="358728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app 3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200488" y="5305229"/>
            <a:ext cx="833249" cy="35873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libOS</a:t>
            </a:r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39318" y="5848113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192.168.0.1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90654" y="5837645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192.168.0.2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82782" y="5849162"/>
            <a:ext cx="126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icrosoft Sans Serif"/>
                <a:ea typeface="ＭＳ Ｐゴシック"/>
                <a:cs typeface="Microsoft Sans Serif"/>
              </a:rPr>
              <a:t>192.168.0.3</a:t>
            </a:r>
            <a:endParaRPr kumimoji="1" lang="ja-JP" altLang="en-US" sz="1600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7899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540"/>
    </mc:Choice>
    <mc:Fallback>
      <p:transition xmlns:p14="http://schemas.microsoft.com/office/powerpoint/2010/main" spd="slow" advTm="695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Optimization Using App VMs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consolidation</a:t>
            </a:r>
          </a:p>
          <a:p>
            <a:pPr lvl="1"/>
            <a:r>
              <a:rPr kumimoji="1" lang="en-US" altLang="ja-JP" dirty="0" smtClean="0"/>
              <a:t>Migrate under-utilized app VMs to one instance</a:t>
            </a:r>
          </a:p>
          <a:p>
            <a:pPr lvl="1"/>
            <a:r>
              <a:rPr lang="en-US" altLang="ja-JP" dirty="0" smtClean="0"/>
              <a:t>Stop the source instances &amp; re-assign their IP addresses</a:t>
            </a:r>
          </a:p>
          <a:p>
            <a:r>
              <a:rPr kumimoji="1" lang="en-US" altLang="ja-JP" dirty="0" smtClean="0"/>
              <a:t>Application de-consolidation</a:t>
            </a:r>
          </a:p>
          <a:p>
            <a:pPr lvl="1"/>
            <a:r>
              <a:rPr lang="en-US" altLang="ja-JP" dirty="0" smtClean="0"/>
              <a:t>Deploy new instances &amp; m</a:t>
            </a:r>
            <a:r>
              <a:rPr kumimoji="1" lang="en-US" altLang="ja-JP" dirty="0" smtClean="0"/>
              <a:t>igrate over-utilized app VMs</a:t>
            </a:r>
          </a:p>
          <a:p>
            <a:pPr lvl="1"/>
            <a:r>
              <a:rPr kumimoji="1" lang="en-US" altLang="ja-JP" dirty="0" smtClean="0"/>
              <a:t>Re-assign IP addresses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2741" y="4791610"/>
            <a:ext cx="1783862" cy="121401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43154" y="5040980"/>
            <a:ext cx="722355" cy="719067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 1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46842" y="4791610"/>
            <a:ext cx="1783862" cy="121401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816418" y="5040980"/>
            <a:ext cx="722355" cy="719067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 2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384300" y="4794815"/>
            <a:ext cx="1998280" cy="121401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64713" y="5044185"/>
            <a:ext cx="722355" cy="719067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 1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479813" y="5044185"/>
            <a:ext cx="722355" cy="719067"/>
          </a:xfrm>
          <a:prstGeom prst="rect">
            <a:avLst/>
          </a:prstGeom>
          <a:solidFill>
            <a:srgbClr val="20B2AA"/>
          </a:solidFill>
          <a:ln w="19050" cmpd="sng">
            <a:solidFill>
              <a:srgbClr val="20B2AA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 2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47773" y="4392062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21037" y="4395267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78389" y="4395267"/>
            <a:ext cx="123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 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2741" y="6022100"/>
            <a:ext cx="14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46842" y="6022100"/>
            <a:ext cx="14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84300" y="6037848"/>
            <a:ext cx="140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131.206.0.1</a:t>
            </a:r>
          </a:p>
          <a:p>
            <a:r>
              <a:rPr lang="en-US" altLang="ja-JP" dirty="0" smtClean="0">
                <a:solidFill>
                  <a:srgbClr val="FF0000"/>
                </a:solidFill>
                <a:latin typeface="Microsoft Sans Serif"/>
                <a:ea typeface="ＭＳ Ｐゴシック"/>
                <a:cs typeface="Microsoft Sans Serif"/>
              </a:rPr>
              <a:t>131.206.0.2</a:t>
            </a:r>
            <a:endParaRPr kumimoji="1" lang="ja-JP" altLang="en-US" dirty="0" smtClean="0">
              <a:solidFill>
                <a:srgbClr val="FF0000"/>
              </a:solidFill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7" name="下カーブ矢印 26"/>
          <p:cNvSpPr/>
          <p:nvPr/>
        </p:nvSpPr>
        <p:spPr>
          <a:xfrm flipH="1">
            <a:off x="2083712" y="4569412"/>
            <a:ext cx="832163" cy="383964"/>
          </a:xfrm>
          <a:prstGeom prst="curved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571128" y="4791610"/>
            <a:ext cx="961847" cy="1214012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4715567" y="5044185"/>
            <a:ext cx="425833" cy="715862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6853915" y="6172784"/>
            <a:ext cx="971127" cy="326849"/>
          </a:xfrm>
          <a:custGeom>
            <a:avLst/>
            <a:gdLst>
              <a:gd name="connsiteX0" fmla="*/ 971127 w 971127"/>
              <a:gd name="connsiteY0" fmla="*/ 0 h 326849"/>
              <a:gd name="connsiteX1" fmla="*/ 737683 w 971127"/>
              <a:gd name="connsiteY1" fmla="*/ 270818 h 326849"/>
              <a:gd name="connsiteX2" fmla="*/ 0 w 971127"/>
              <a:gd name="connsiteY2" fmla="*/ 326849 h 32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127" h="326849">
                <a:moveTo>
                  <a:pt x="971127" y="0"/>
                </a:moveTo>
                <a:cubicBezTo>
                  <a:pt x="935332" y="108171"/>
                  <a:pt x="899537" y="216343"/>
                  <a:pt x="737683" y="270818"/>
                </a:cubicBezTo>
                <a:cubicBezTo>
                  <a:pt x="575829" y="325293"/>
                  <a:pt x="287914" y="326071"/>
                  <a:pt x="0" y="326849"/>
                </a:cubicBezTo>
              </a:path>
            </a:pathLst>
          </a:cu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50340" y="6166040"/>
            <a:ext cx="120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Microsoft Sans Serif"/>
                <a:ea typeface="ＭＳ Ｐゴシック"/>
                <a:cs typeface="Microsoft Sans Serif"/>
              </a:rPr>
              <a:t>re-assign</a:t>
            </a:r>
            <a:endParaRPr kumimoji="1" lang="ja-JP" altLang="en-US" i="1" dirty="0" smtClean="0">
              <a:latin typeface="Microsoft Sans Serif"/>
              <a:ea typeface="ＭＳ Ｐゴシック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6592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563"/>
    </mc:Choice>
    <mc:Fallback>
      <p:transition xmlns:p14="http://schemas.microsoft.com/office/powerpoint/2010/main" spd="slow" advTm="595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Optimization Using App VMs </a:t>
            </a:r>
            <a:r>
              <a:rPr lang="en-US" altLang="ja-JP" dirty="0" smtClean="0"/>
              <a:t>(2/</a:t>
            </a:r>
            <a:r>
              <a:rPr lang="en-US" altLang="ja-JP" dirty="0"/>
              <a:t>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Scale-up/down</a:t>
            </a:r>
          </a:p>
          <a:p>
            <a:pPr lvl="1"/>
            <a:r>
              <a:rPr kumimoji="1" lang="en-US" altLang="ja-JP" dirty="0" smtClean="0"/>
              <a:t>Deploy a new instance &amp; m</a:t>
            </a:r>
            <a:r>
              <a:rPr lang="en-US" altLang="ja-JP" dirty="0" smtClean="0"/>
              <a:t>igrate app VMs</a:t>
            </a:r>
          </a:p>
          <a:p>
            <a:pPr lvl="1"/>
            <a:r>
              <a:rPr kumimoji="1" lang="en-US" altLang="ja-JP" dirty="0" smtClean="0"/>
              <a:t>Stop the original instance &amp; re-assign its public IP address</a:t>
            </a:r>
          </a:p>
          <a:p>
            <a:r>
              <a:rPr kumimoji="1" lang="en-US" altLang="ja-JP" dirty="0" smtClean="0"/>
              <a:t>Scale-out</a:t>
            </a:r>
          </a:p>
          <a:p>
            <a:pPr lvl="1"/>
            <a:r>
              <a:rPr kumimoji="1" lang="en-US" altLang="ja-JP" dirty="0" smtClean="0"/>
              <a:t>Clone app VMs &amp; migrate them to new instances</a:t>
            </a:r>
          </a:p>
          <a:p>
            <a:pPr lvl="1"/>
            <a:r>
              <a:rPr lang="en-US" altLang="ja-JP" dirty="0" smtClean="0"/>
              <a:t>Allow using the original public IP address by NAPT and VPN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62683" y="5069906"/>
            <a:ext cx="1135387" cy="101996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9199" y="5299434"/>
            <a:ext cx="722355" cy="560907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76088" y="4757536"/>
            <a:ext cx="1783862" cy="164246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7487" y="4400796"/>
            <a:ext cx="104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original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2744" y="4369526"/>
            <a:ext cx="153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new 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381" y="6115851"/>
            <a:ext cx="14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2" name="下カーブ矢印 11"/>
          <p:cNvSpPr/>
          <p:nvPr/>
        </p:nvSpPr>
        <p:spPr>
          <a:xfrm>
            <a:off x="1661186" y="4859257"/>
            <a:ext cx="832163" cy="383964"/>
          </a:xfrm>
          <a:prstGeom prst="curved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66859" y="4977791"/>
            <a:ext cx="1624977" cy="121401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366494" y="5366622"/>
            <a:ext cx="722355" cy="583722"/>
          </a:xfrm>
          <a:prstGeom prst="rect">
            <a:avLst/>
          </a:prstGeom>
          <a:solidFill>
            <a:srgbClr val="FF66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56458" y="4331460"/>
            <a:ext cx="104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original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10427" y="4324034"/>
            <a:ext cx="104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new</a:t>
            </a:r>
          </a:p>
          <a:p>
            <a:pPr algn="ctr"/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instance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66859" y="6208281"/>
            <a:ext cx="14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131.206.0.1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06124" y="5227161"/>
            <a:ext cx="722355" cy="583722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app</a:t>
            </a:r>
          </a:p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VM '</a:t>
            </a:r>
            <a:endParaRPr kumimoji="1" lang="ja-JP" altLang="en-US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20828" y="6208281"/>
            <a:ext cx="14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icrosoft Sans Serif"/>
                <a:ea typeface="ＭＳ Ｐゴシック"/>
                <a:cs typeface="Microsoft Sans Serif"/>
              </a:rPr>
              <a:t>131.206.0.2</a:t>
            </a:r>
            <a:endParaRPr kumimoji="1" lang="ja-JP" altLang="en-US" dirty="0" smtClean="0">
              <a:latin typeface="Microsoft Sans Serif"/>
              <a:ea typeface="ＭＳ Ｐゴシック"/>
              <a:cs typeface="Microsoft Sans Serif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920828" y="4973083"/>
            <a:ext cx="1624977" cy="121401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19" name="下カーブ矢印 18"/>
          <p:cNvSpPr/>
          <p:nvPr/>
        </p:nvSpPr>
        <p:spPr>
          <a:xfrm>
            <a:off x="6328946" y="4755593"/>
            <a:ext cx="832163" cy="383964"/>
          </a:xfrm>
          <a:prstGeom prst="curved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4414733" y="4470340"/>
            <a:ext cx="0" cy="2112303"/>
          </a:xfrm>
          <a:prstGeom prst="line">
            <a:avLst/>
          </a:prstGeom>
          <a:ln w="38100" cmpd="dbl">
            <a:solidFill>
              <a:srgbClr val="99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680797" y="6452940"/>
            <a:ext cx="522915" cy="129703"/>
          </a:xfrm>
          <a:custGeom>
            <a:avLst/>
            <a:gdLst>
              <a:gd name="connsiteX0" fmla="*/ 0 w 522915"/>
              <a:gd name="connsiteY0" fmla="*/ 0 h 196340"/>
              <a:gd name="connsiteX1" fmla="*/ 214769 w 522915"/>
              <a:gd name="connsiteY1" fmla="*/ 168094 h 196340"/>
              <a:gd name="connsiteX2" fmla="*/ 522915 w 522915"/>
              <a:gd name="connsiteY2" fmla="*/ 196110 h 19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915" h="196340">
                <a:moveTo>
                  <a:pt x="0" y="0"/>
                </a:moveTo>
                <a:cubicBezTo>
                  <a:pt x="63808" y="67704"/>
                  <a:pt x="127617" y="135409"/>
                  <a:pt x="214769" y="168094"/>
                </a:cubicBezTo>
                <a:cubicBezTo>
                  <a:pt x="301922" y="200779"/>
                  <a:pt x="522915" y="196110"/>
                  <a:pt x="522915" y="196110"/>
                </a:cubicBezTo>
              </a:path>
            </a:pathLst>
          </a:cu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吹き出し 25"/>
          <p:cNvSpPr/>
          <p:nvPr/>
        </p:nvSpPr>
        <p:spPr>
          <a:xfrm>
            <a:off x="4619524" y="4841679"/>
            <a:ext cx="736934" cy="410896"/>
          </a:xfrm>
          <a:prstGeom prst="wedgeRoundRectCallout">
            <a:avLst>
              <a:gd name="adj1" fmla="val 80606"/>
              <a:gd name="adj2" fmla="val 57955"/>
              <a:gd name="adj3" fmla="val 16667"/>
            </a:avLst>
          </a:prstGeom>
          <a:solidFill>
            <a:schemeClr val="bg1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i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clone</a:t>
            </a:r>
            <a:endParaRPr kumimoji="1" lang="ja-JP" altLang="en-US" i="1" dirty="0" smtClean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9664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39"/>
    </mc:Choice>
    <mc:Fallback>
      <p:transition xmlns:p14="http://schemas.microsoft.com/office/powerpoint/2010/main" spd="slow" advTm="502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Microsoft Sans Serif"/>
            <a:cs typeface="Microsoft Sans Serif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Microsoft Sans Serif"/>
            <a:ea typeface="ＭＳ Ｐゴシック"/>
            <a:cs typeface="Microsoft Sans Serif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123234</TotalTime>
  <Words>4044</Words>
  <Application>Microsoft Macintosh PowerPoint</Application>
  <PresentationFormat>画面に合わせる (4:3)</PresentationFormat>
  <Paragraphs>571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my2</vt:lpstr>
      <vt:lpstr>Seamless and Secure Application Consolidation for Optimizing Instance Deployment in Clouds</vt:lpstr>
      <vt:lpstr>Cost Reduction in IaaS Clouds</vt:lpstr>
      <vt:lpstr>Most Popular Optimization</vt:lpstr>
      <vt:lpstr>Optimization for One Instance</vt:lpstr>
      <vt:lpstr>Optimization by Consolidation</vt:lpstr>
      <vt:lpstr>FlexCapsule</vt:lpstr>
      <vt:lpstr>System Architecture</vt:lpstr>
      <vt:lpstr>Optimization Using App VMs (1/2)</vt:lpstr>
      <vt:lpstr>Optimization Using App VMs (2/2)</vt:lpstr>
      <vt:lpstr>FlexCapsule OS</vt:lpstr>
      <vt:lpstr>FlexCapsule Server</vt:lpstr>
      <vt:lpstr>Migration of App VMs</vt:lpstr>
      <vt:lpstr>Migration-transparent Networking</vt:lpstr>
      <vt:lpstr>Fork of App VMs</vt:lpstr>
      <vt:lpstr>Load-balancing with Fork</vt:lpstr>
      <vt:lpstr>Implementation</vt:lpstr>
      <vt:lpstr>Experiments</vt:lpstr>
      <vt:lpstr>Application De-consolidation</vt:lpstr>
      <vt:lpstr>Scale-out and Scale-up</vt:lpstr>
      <vt:lpstr>Migration Performance</vt:lpstr>
      <vt:lpstr>Fork Performance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2764</cp:revision>
  <dcterms:created xsi:type="dcterms:W3CDTF">2012-11-30T01:40:32Z</dcterms:created>
  <dcterms:modified xsi:type="dcterms:W3CDTF">2016-12-15T08:15:25Z</dcterms:modified>
</cp:coreProperties>
</file>