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58" r:id="rId9"/>
    <p:sldId id="259" r:id="rId10"/>
    <p:sldId id="263" r:id="rId11"/>
    <p:sldId id="262" r:id="rId12"/>
    <p:sldId id="261" r:id="rId13"/>
    <p:sldId id="269" r:id="rId14"/>
    <p:sldId id="272" r:id="rId15"/>
    <p:sldId id="271" r:id="rId16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E8B"/>
    <a:srgbClr val="B0E2FF"/>
    <a:srgbClr val="2F4F4F"/>
    <a:srgbClr val="20B2AA"/>
    <a:srgbClr val="66CDAA"/>
    <a:srgbClr val="00C5CD"/>
    <a:srgbClr val="00868B"/>
    <a:srgbClr val="68228B"/>
    <a:srgbClr val="CDB5CD"/>
    <a:srgbClr val="AB8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4" autoAdjust="0"/>
    <p:restoredTop sz="77367" autoAdjust="0"/>
  </p:normalViewPr>
  <p:slideViewPr>
    <p:cSldViewPr snapToGrid="0" snapToObjects="1">
      <p:cViewPr varScale="1">
        <p:scale>
          <a:sx n="94" d="100"/>
          <a:sy n="94" d="100"/>
        </p:scale>
        <p:origin x="-104" y="-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-336" y="1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__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219153979732"/>
          <c:y val="0.205271317829457"/>
          <c:w val="0.354562817556207"/>
          <c:h val="0.5928456326680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Xen</c:v>
                </c:pt>
              </c:strCache>
            </c:strRef>
          </c:tx>
          <c:spPr>
            <a:ln w="38100" cmpd="sng">
              <a:solidFill>
                <a:srgbClr val="008000"/>
              </a:solidFill>
            </a:ln>
          </c:spPr>
          <c:marker>
            <c:spPr>
              <a:solidFill>
                <a:srgbClr val="008000"/>
              </a:solidFill>
              <a:ln>
                <a:solidFill>
                  <a:srgbClr val="008000"/>
                </a:solidFill>
              </a:ln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0.125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20.2</c:v>
                </c:pt>
                <c:pt idx="1">
                  <c:v>103.2</c:v>
                </c:pt>
                <c:pt idx="2">
                  <c:v>194.7</c:v>
                </c:pt>
                <c:pt idx="3">
                  <c:v>293.2</c:v>
                </c:pt>
                <c:pt idx="4">
                  <c:v>352.7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Xen-Blanket</c:v>
                </c:pt>
              </c:strCache>
            </c:strRef>
          </c:tx>
          <c:spPr>
            <a:ln w="38100" cmpd="sng">
              <a:solidFill>
                <a:srgbClr val="0000FF"/>
              </a:solidFill>
            </a:ln>
          </c:spPr>
          <c:marker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0.125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</c:numCache>
            </c:numRef>
          </c:xVal>
          <c:yVal>
            <c:numRef>
              <c:f>Sheet1!$D$2:$D$6</c:f>
              <c:numCache>
                <c:formatCode>General</c:formatCode>
                <c:ptCount val="5"/>
                <c:pt idx="0">
                  <c:v>9.8</c:v>
                </c:pt>
                <c:pt idx="1">
                  <c:v>36.7</c:v>
                </c:pt>
                <c:pt idx="2">
                  <c:v>67.1</c:v>
                </c:pt>
                <c:pt idx="3">
                  <c:v>95.7</c:v>
                </c:pt>
                <c:pt idx="4">
                  <c:v>121.6</c:v>
                </c:pt>
              </c:numCache>
            </c:numRef>
          </c:yVal>
          <c:smooth val="0"/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VMBeam</c:v>
                </c:pt>
              </c:strCache>
            </c:strRef>
          </c:tx>
          <c:spPr>
            <a:ln w="38100" cmpd="sng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0.125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7.8</c:v>
                </c:pt>
                <c:pt idx="1">
                  <c:v>11.1</c:v>
                </c:pt>
                <c:pt idx="2">
                  <c:v>13.6</c:v>
                </c:pt>
                <c:pt idx="3">
                  <c:v>15.3</c:v>
                </c:pt>
                <c:pt idx="4">
                  <c:v>16.3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67812344"/>
        <c:axId val="2134207032"/>
      </c:scatterChart>
      <c:valAx>
        <c:axId val="2067812344"/>
        <c:scaling>
          <c:orientation val="minMax"/>
          <c:max val="4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memory size (GB)</a:t>
                </a:r>
                <a:endParaRPr lang="ja-JP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4207032"/>
        <c:crosses val="autoZero"/>
        <c:crossBetween val="midCat"/>
        <c:majorUnit val="1.0"/>
      </c:valAx>
      <c:valAx>
        <c:axId val="2134207032"/>
        <c:scaling>
          <c:orientation val="minMax"/>
          <c:max val="360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migration time (sec)</a:t>
                </a:r>
                <a:endParaRPr lang="ja-JP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67812344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230507561627725"/>
          <c:y val="0.026225965940304"/>
          <c:w val="0.550653488179788"/>
          <c:h val="0.115675700421168"/>
        </c:manualLayout>
      </c:layout>
      <c:overlay val="0"/>
      <c:spPr>
        <a:ln>
          <a:solidFill>
            <a:srgbClr val="000000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>
          <a:latin typeface="Tahoma"/>
          <a:cs typeface="Tahoma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4904103373633"/>
          <c:y val="0.131410256410256"/>
          <c:w val="0.702522426293352"/>
          <c:h val="0.6030852513628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Xen-Nest</c:v>
                </c:pt>
              </c:strCache>
            </c:strRef>
          </c:tx>
          <c:spPr>
            <a:ln w="38100" cmpd="sng">
              <a:solidFill>
                <a:srgbClr val="008000"/>
              </a:solidFill>
            </a:ln>
          </c:spPr>
          <c:marker>
            <c:spPr>
              <a:solidFill>
                <a:srgbClr val="008000"/>
              </a:solidFill>
              <a:ln>
                <a:solidFill>
                  <a:srgbClr val="008000"/>
                </a:solidFill>
              </a:ln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0.125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0.75</c:v>
                </c:pt>
                <c:pt idx="1">
                  <c:v>0.76</c:v>
                </c:pt>
                <c:pt idx="2">
                  <c:v>0.73</c:v>
                </c:pt>
                <c:pt idx="3">
                  <c:v>0.78</c:v>
                </c:pt>
                <c:pt idx="4">
                  <c:v>0.79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VMBeam</c:v>
                </c:pt>
              </c:strCache>
            </c:strRef>
          </c:tx>
          <c:spPr>
            <a:ln w="38100" cmpd="sng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0.125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0.61</c:v>
                </c:pt>
                <c:pt idx="1">
                  <c:v>0.61</c:v>
                </c:pt>
                <c:pt idx="2">
                  <c:v>0.6</c:v>
                </c:pt>
                <c:pt idx="3">
                  <c:v>0.61</c:v>
                </c:pt>
                <c:pt idx="4">
                  <c:v>0.63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Xen-Blanket</c:v>
                </c:pt>
              </c:strCache>
            </c:strRef>
          </c:tx>
          <c:spPr>
            <a:ln w="38100" cmpd="sng">
              <a:solidFill>
                <a:srgbClr val="0000FF"/>
              </a:solidFill>
            </a:ln>
          </c:spPr>
          <c:marker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0.125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</c:numCache>
            </c:numRef>
          </c:xVal>
          <c:yVal>
            <c:numRef>
              <c:f>Sheet1!$D$2:$D$6</c:f>
              <c:numCache>
                <c:formatCode>General</c:formatCode>
                <c:ptCount val="5"/>
                <c:pt idx="0">
                  <c:v>1.0</c:v>
                </c:pt>
                <c:pt idx="1">
                  <c:v>1.03</c:v>
                </c:pt>
                <c:pt idx="2">
                  <c:v>1.06</c:v>
                </c:pt>
                <c:pt idx="3">
                  <c:v>1.31</c:v>
                </c:pt>
                <c:pt idx="4">
                  <c:v>1.39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6514712"/>
        <c:axId val="2136297320"/>
      </c:scatterChart>
      <c:valAx>
        <c:axId val="2136514712"/>
        <c:scaling>
          <c:orientation val="minMax"/>
          <c:max val="4.0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Tahoma"/>
                  </a:defRPr>
                </a:pPr>
                <a:r>
                  <a:rPr lang="en-US" altLang="ja-JP" dirty="0" smtClean="0">
                    <a:latin typeface="Tahoma"/>
                  </a:rPr>
                  <a:t>memory size (GB)</a:t>
                </a:r>
                <a:endParaRPr lang="ja-JP" altLang="en-US" dirty="0">
                  <a:latin typeface="Tahoma"/>
                </a:endParaRPr>
              </a:p>
            </c:rich>
          </c:tx>
          <c:layout>
            <c:manualLayout>
              <c:xMode val="edge"/>
              <c:yMode val="edge"/>
              <c:x val="0.35495599814729"/>
              <c:y val="0.84935897435897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ahoma"/>
              </a:defRPr>
            </a:pPr>
            <a:endParaRPr lang="ja-JP"/>
          </a:p>
        </c:txPr>
        <c:crossAx val="2136297320"/>
        <c:crosses val="autoZero"/>
        <c:crossBetween val="midCat"/>
        <c:majorUnit val="1.0"/>
      </c:valAx>
      <c:valAx>
        <c:axId val="2136297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Tahoma"/>
                  </a:defRPr>
                </a:pPr>
                <a:r>
                  <a:rPr lang="en-US" altLang="ja-JP" dirty="0" smtClean="0">
                    <a:latin typeface="Tahoma"/>
                  </a:rPr>
                  <a:t>downtime (sec)</a:t>
                </a:r>
                <a:endParaRPr lang="ja-JP" altLang="en-US" dirty="0">
                  <a:latin typeface="Tahoma"/>
                </a:endParaRPr>
              </a:p>
            </c:rich>
          </c:tx>
          <c:layout/>
          <c:overlay val="0"/>
        </c:title>
        <c:numFmt formatCode="#,##0.0_);[Red]\(#,##0.0\)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ahoma"/>
                <a:cs typeface="Tahoma"/>
              </a:defRPr>
            </a:pPr>
            <a:endParaRPr lang="ja-JP"/>
          </a:p>
        </c:txPr>
        <c:crossAx val="2136514712"/>
        <c:crosses val="autoZero"/>
        <c:crossBetween val="midCat"/>
        <c:majorUnit val="0.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85535850074815"/>
          <c:y val="0.211877811326573"/>
          <c:w val="0.248420536218019"/>
          <c:h val="0.635878309292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Xen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CPU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82.0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Xen-Blanket</c:v>
                </c:pt>
              </c:strCache>
            </c:strRef>
          </c:tx>
          <c:spPr>
            <a:solidFill>
              <a:srgbClr val="0000FF"/>
            </a:solidFill>
            <a:ln w="12700" cap="flat" cmpd="sng" algn="ctr">
              <a:noFill/>
              <a:prstDash val="solid"/>
            </a:ln>
            <a:effectLst>
              <a:innerShdw blurRad="190500" dist="63500" dir="5400000">
                <a:srgbClr val="FFFFFF">
                  <a:alpha val="65000"/>
                </a:srgbClr>
              </a:innerShdw>
            </a:effectLst>
            <a:scene3d>
              <a:camera prst="orthographicFront">
                <a:rot lat="0" lon="0" rev="0"/>
              </a:camera>
              <a:lightRig rig="twoPt" dir="r">
                <a:rot lat="0" lon="0" rev="6000000"/>
              </a:lightRig>
            </a:scene3d>
            <a:sp3d prstMaterial="matte">
              <a:bevelT w="0" h="0" prst="relaxedInset"/>
            </a:sp3d>
          </c:spPr>
          <c:invertIfNegative val="0"/>
          <c:cat>
            <c:strRef>
              <c:f>Sheet1!$A$2</c:f>
              <c:strCache>
                <c:ptCount val="1"/>
                <c:pt idx="0">
                  <c:v>CPU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24.0</c:v>
                </c:pt>
              </c:numCache>
            </c:numRef>
          </c:val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VMBeam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CPU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5758152"/>
        <c:axId val="2135289064"/>
      </c:barChart>
      <c:catAx>
        <c:axId val="2135758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ja-JP"/>
          </a:p>
        </c:txPr>
        <c:crossAx val="2135289064"/>
        <c:crosses val="autoZero"/>
        <c:auto val="1"/>
        <c:lblAlgn val="ctr"/>
        <c:lblOffset val="100"/>
        <c:noMultiLvlLbl val="0"/>
      </c:catAx>
      <c:valAx>
        <c:axId val="21352890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time</a:t>
                </a:r>
                <a:r>
                  <a:rPr lang="en-US" altLang="ja-JP" baseline="0" dirty="0" smtClean="0"/>
                  <a:t> (10</a:t>
                </a:r>
                <a:r>
                  <a:rPr lang="en-US" altLang="ja-JP" baseline="30000" dirty="0" smtClean="0"/>
                  <a:t>3</a:t>
                </a:r>
                <a:r>
                  <a:rPr lang="en-US" altLang="ja-JP" baseline="0" dirty="0" smtClean="0"/>
                  <a:t> sec)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57581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4371182574141"/>
          <c:y val="0.0"/>
          <c:w val="0.537488041798513"/>
          <c:h val="0.118388840510655"/>
        </c:manualLayout>
      </c:layout>
      <c:overlay val="0"/>
      <c:spPr>
        <a:ln>
          <a:solidFill>
            <a:sysClr val="windowText" lastClr="000000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>
          <a:latin typeface="Tahoma"/>
          <a:cs typeface="Tahoma"/>
        </a:defRPr>
      </a:pPr>
      <a:endParaRPr lang="ja-JP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Xen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Network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3.9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Xen-Blanket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Network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3.8</c:v>
                </c:pt>
              </c:numCache>
            </c:numRef>
          </c:val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VMBeam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Network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321032"/>
        <c:axId val="2136324040"/>
      </c:barChart>
      <c:catAx>
        <c:axId val="2136321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ja-JP"/>
          </a:p>
        </c:txPr>
        <c:crossAx val="2136324040"/>
        <c:crosses val="autoZero"/>
        <c:auto val="1"/>
        <c:lblAlgn val="ctr"/>
        <c:lblOffset val="100"/>
        <c:noMultiLvlLbl val="0"/>
      </c:catAx>
      <c:valAx>
        <c:axId val="21363240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transfer (GB)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6321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ahoma"/>
          <a:cs typeface="Tahoma"/>
        </a:defRPr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Xen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Memory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54.6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Xen-Blanket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Memory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46.4</c:v>
                </c:pt>
              </c:numCache>
            </c:numRef>
          </c:val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VMBeam</c:v>
                </c:pt>
              </c:strCache>
            </c:strRef>
          </c:tx>
          <c:spPr>
            <a:solidFill>
              <a:srgbClr val="EB8F0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Memory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1196200"/>
        <c:axId val="2131036936"/>
      </c:barChart>
      <c:catAx>
        <c:axId val="2131196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ja-JP"/>
          </a:p>
        </c:txPr>
        <c:crossAx val="2131036936"/>
        <c:crosses val="autoZero"/>
        <c:auto val="1"/>
        <c:lblAlgn val="ctr"/>
        <c:lblOffset val="100"/>
        <c:noMultiLvlLbl val="0"/>
      </c:catAx>
      <c:valAx>
        <c:axId val="21310369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access (GB)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1196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ahoma"/>
          <a:cs typeface="Tahoma"/>
        </a:defRPr>
      </a:pPr>
      <a:endParaRPr lang="ja-JP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219153979732"/>
          <c:y val="0.205271317829457"/>
          <c:w val="0.354562817556207"/>
          <c:h val="0.5928456326680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Xen</c:v>
                </c:pt>
              </c:strCache>
            </c:strRef>
          </c:tx>
          <c:spPr>
            <a:ln w="38100" cmpd="sng">
              <a:solidFill>
                <a:srgbClr val="008000"/>
              </a:solidFill>
            </a:ln>
          </c:spPr>
          <c:marker>
            <c:spPr>
              <a:solidFill>
                <a:srgbClr val="008000"/>
              </a:solidFill>
              <a:ln>
                <a:solidFill>
                  <a:srgbClr val="008000"/>
                </a:solidFill>
              </a:ln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0.0</c:v>
                </c:pt>
                <c:pt idx="1">
                  <c:v>1.0</c:v>
                </c:pt>
                <c:pt idx="2">
                  <c:v>2.5</c:v>
                </c:pt>
                <c:pt idx="3">
                  <c:v>5.0</c:v>
                </c:pt>
                <c:pt idx="4">
                  <c:v>7.5</c:v>
                </c:pt>
                <c:pt idx="5">
                  <c:v>10.0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194.7</c:v>
                </c:pt>
                <c:pt idx="1">
                  <c:v>290.6</c:v>
                </c:pt>
                <c:pt idx="2">
                  <c:v>1041.0</c:v>
                </c:pt>
                <c:pt idx="3">
                  <c:v>1290.0</c:v>
                </c:pt>
                <c:pt idx="4">
                  <c:v>1205.0</c:v>
                </c:pt>
                <c:pt idx="5">
                  <c:v>1036.0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Xen-Blanket</c:v>
                </c:pt>
              </c:strCache>
            </c:strRef>
          </c:tx>
          <c:spPr>
            <a:ln w="38100" cmpd="sng">
              <a:solidFill>
                <a:srgbClr val="0000FF"/>
              </a:solidFill>
            </a:ln>
          </c:spPr>
          <c:marker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0.0</c:v>
                </c:pt>
                <c:pt idx="1">
                  <c:v>1.0</c:v>
                </c:pt>
                <c:pt idx="2">
                  <c:v>2.5</c:v>
                </c:pt>
                <c:pt idx="3">
                  <c:v>5.0</c:v>
                </c:pt>
                <c:pt idx="4">
                  <c:v>7.5</c:v>
                </c:pt>
                <c:pt idx="5">
                  <c:v>10.0</c:v>
                </c:pt>
              </c:numCache>
            </c:numRef>
          </c:xVal>
          <c:yVal>
            <c:numRef>
              <c:f>Sheet1!$D$2:$D$7</c:f>
              <c:numCache>
                <c:formatCode>General</c:formatCode>
                <c:ptCount val="6"/>
                <c:pt idx="0">
                  <c:v>67.1</c:v>
                </c:pt>
                <c:pt idx="1">
                  <c:v>75.3</c:v>
                </c:pt>
                <c:pt idx="2">
                  <c:v>85.3</c:v>
                </c:pt>
                <c:pt idx="3">
                  <c:v>94.9</c:v>
                </c:pt>
                <c:pt idx="4">
                  <c:v>120.7</c:v>
                </c:pt>
                <c:pt idx="5">
                  <c:v>366.0</c:v>
                </c:pt>
              </c:numCache>
            </c:numRef>
          </c:yVal>
          <c:smooth val="0"/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VMBeam</c:v>
                </c:pt>
              </c:strCache>
            </c:strRef>
          </c:tx>
          <c:spPr>
            <a:ln w="38100" cmpd="sng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0.0</c:v>
                </c:pt>
                <c:pt idx="1">
                  <c:v>1.0</c:v>
                </c:pt>
                <c:pt idx="2">
                  <c:v>2.5</c:v>
                </c:pt>
                <c:pt idx="3">
                  <c:v>5.0</c:v>
                </c:pt>
                <c:pt idx="4">
                  <c:v>7.5</c:v>
                </c:pt>
                <c:pt idx="5">
                  <c:v>10.0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13.6</c:v>
                </c:pt>
                <c:pt idx="1">
                  <c:v>13.6</c:v>
                </c:pt>
                <c:pt idx="2">
                  <c:v>13.6</c:v>
                </c:pt>
                <c:pt idx="3">
                  <c:v>13.6</c:v>
                </c:pt>
                <c:pt idx="4">
                  <c:v>13.6</c:v>
                </c:pt>
                <c:pt idx="5">
                  <c:v>13.6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6544184"/>
        <c:axId val="2136551864"/>
      </c:scatterChart>
      <c:valAx>
        <c:axId val="2136544184"/>
        <c:scaling>
          <c:orientation val="minMax"/>
          <c:max val="1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dirty rate (10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 pages/s)</a:t>
                </a:r>
                <a:endParaRPr lang="ja-JP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6551864"/>
        <c:crosses val="autoZero"/>
        <c:crossBetween val="midCat"/>
        <c:majorUnit val="2.0"/>
      </c:valAx>
      <c:valAx>
        <c:axId val="2136551864"/>
        <c:scaling>
          <c:orientation val="minMax"/>
          <c:max val="1400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migration time (sec)</a:t>
                </a:r>
                <a:endParaRPr lang="ja-JP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6544184"/>
        <c:crosses val="autoZero"/>
        <c:crossBetween val="midCat"/>
        <c:majorUnit val="400.0"/>
      </c:valAx>
    </c:plotArea>
    <c:legend>
      <c:legendPos val="t"/>
      <c:layout>
        <c:manualLayout>
          <c:xMode val="edge"/>
          <c:yMode val="edge"/>
          <c:x val="0.230507561627725"/>
          <c:y val="0.026225965940304"/>
          <c:w val="0.550653488179788"/>
          <c:h val="0.115675700421168"/>
        </c:manualLayout>
      </c:layout>
      <c:overlay val="0"/>
      <c:spPr>
        <a:ln>
          <a:solidFill>
            <a:srgbClr val="000000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>
          <a:latin typeface="Tahoma"/>
          <a:cs typeface="Tahoma"/>
        </a:defRPr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4904103373633"/>
          <c:y val="0.131410256410256"/>
          <c:w val="0.702522426293352"/>
          <c:h val="0.6030852513628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Xen</c:v>
                </c:pt>
              </c:strCache>
            </c:strRef>
          </c:tx>
          <c:spPr>
            <a:ln w="38100" cmpd="sng">
              <a:solidFill>
                <a:srgbClr val="008000"/>
              </a:solidFill>
            </a:ln>
          </c:spPr>
          <c:marker>
            <c:spPr>
              <a:solidFill>
                <a:srgbClr val="008000"/>
              </a:solidFill>
              <a:ln>
                <a:solidFill>
                  <a:srgbClr val="008000"/>
                </a:solidFill>
              </a:ln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0.0</c:v>
                </c:pt>
                <c:pt idx="1">
                  <c:v>1.0</c:v>
                </c:pt>
                <c:pt idx="2">
                  <c:v>2.5</c:v>
                </c:pt>
                <c:pt idx="3">
                  <c:v>5.0</c:v>
                </c:pt>
                <c:pt idx="4">
                  <c:v>7.5</c:v>
                </c:pt>
                <c:pt idx="5">
                  <c:v>10.0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0.73</c:v>
                </c:pt>
                <c:pt idx="1">
                  <c:v>0.88</c:v>
                </c:pt>
                <c:pt idx="2">
                  <c:v>6.7</c:v>
                </c:pt>
                <c:pt idx="3">
                  <c:v>102.0</c:v>
                </c:pt>
                <c:pt idx="4">
                  <c:v>89.8</c:v>
                </c:pt>
                <c:pt idx="5">
                  <c:v>75.3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VMBeam</c:v>
                </c:pt>
              </c:strCache>
            </c:strRef>
          </c:tx>
          <c:spPr>
            <a:ln w="38100" cmpd="sng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0.0</c:v>
                </c:pt>
                <c:pt idx="1">
                  <c:v>1.0</c:v>
                </c:pt>
                <c:pt idx="2">
                  <c:v>2.5</c:v>
                </c:pt>
                <c:pt idx="3">
                  <c:v>5.0</c:v>
                </c:pt>
                <c:pt idx="4">
                  <c:v>7.5</c:v>
                </c:pt>
                <c:pt idx="5">
                  <c:v>10.0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0.6</c:v>
                </c:pt>
                <c:pt idx="1">
                  <c:v>0.6</c:v>
                </c:pt>
                <c:pt idx="2">
                  <c:v>0.6</c:v>
                </c:pt>
                <c:pt idx="3">
                  <c:v>0.6</c:v>
                </c:pt>
                <c:pt idx="4">
                  <c:v>0.6</c:v>
                </c:pt>
                <c:pt idx="5">
                  <c:v>0.6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Xen-Blanket</c:v>
                </c:pt>
              </c:strCache>
            </c:strRef>
          </c:tx>
          <c:spPr>
            <a:ln w="38100" cmpd="sng">
              <a:solidFill>
                <a:srgbClr val="0000FF"/>
              </a:solidFill>
            </a:ln>
          </c:spPr>
          <c:marker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0.0</c:v>
                </c:pt>
                <c:pt idx="1">
                  <c:v>1.0</c:v>
                </c:pt>
                <c:pt idx="2">
                  <c:v>2.5</c:v>
                </c:pt>
                <c:pt idx="3">
                  <c:v>5.0</c:v>
                </c:pt>
                <c:pt idx="4">
                  <c:v>7.5</c:v>
                </c:pt>
                <c:pt idx="5">
                  <c:v>10.0</c:v>
                </c:pt>
              </c:numCache>
            </c:numRef>
          </c:xVal>
          <c:yVal>
            <c:numRef>
              <c:f>Sheet1!$D$2:$D$7</c:f>
              <c:numCache>
                <c:formatCode>General</c:formatCode>
                <c:ptCount val="6"/>
                <c:pt idx="0">
                  <c:v>1.06</c:v>
                </c:pt>
                <c:pt idx="1">
                  <c:v>1.22</c:v>
                </c:pt>
                <c:pt idx="2">
                  <c:v>1.3</c:v>
                </c:pt>
                <c:pt idx="3">
                  <c:v>1.37</c:v>
                </c:pt>
                <c:pt idx="4">
                  <c:v>1.42</c:v>
                </c:pt>
                <c:pt idx="5">
                  <c:v>14.9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0797800"/>
        <c:axId val="2130891592"/>
      </c:scatterChart>
      <c:valAx>
        <c:axId val="2130797800"/>
        <c:scaling>
          <c:orientation val="minMax"/>
          <c:max val="10.0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Tahoma"/>
                  </a:defRPr>
                </a:pPr>
                <a:r>
                  <a:rPr lang="en-US" altLang="ja-JP" dirty="0" smtClean="0">
                    <a:latin typeface="Tahoma"/>
                  </a:rPr>
                  <a:t>dirty rate (10</a:t>
                </a:r>
                <a:r>
                  <a:rPr lang="en-US" altLang="ja-JP" baseline="30000" dirty="0" smtClean="0">
                    <a:latin typeface="Tahoma"/>
                  </a:rPr>
                  <a:t>3</a:t>
                </a:r>
                <a:r>
                  <a:rPr lang="en-US" altLang="ja-JP" dirty="0" smtClean="0">
                    <a:latin typeface="Tahoma"/>
                  </a:rPr>
                  <a:t> pages/s)</a:t>
                </a:r>
                <a:endParaRPr lang="ja-JP" altLang="en-US" dirty="0">
                  <a:latin typeface="Tahoma"/>
                </a:endParaRPr>
              </a:p>
            </c:rich>
          </c:tx>
          <c:layout>
            <c:manualLayout>
              <c:xMode val="edge"/>
              <c:yMode val="edge"/>
              <c:x val="0.279739060978722"/>
              <c:y val="0.84935897435897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ahoma"/>
              </a:defRPr>
            </a:pPr>
            <a:endParaRPr lang="ja-JP"/>
          </a:p>
        </c:txPr>
        <c:crossAx val="2130891592"/>
        <c:crosses val="autoZero"/>
        <c:crossBetween val="midCat"/>
        <c:majorUnit val="2.0"/>
      </c:valAx>
      <c:valAx>
        <c:axId val="2130891592"/>
        <c:scaling>
          <c:orientation val="minMax"/>
          <c:max val="2.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Tahoma"/>
                  </a:defRPr>
                </a:pPr>
                <a:r>
                  <a:rPr lang="en-US" altLang="ja-JP" dirty="0" smtClean="0">
                    <a:latin typeface="Tahoma"/>
                  </a:rPr>
                  <a:t>downtime (sec)</a:t>
                </a:r>
                <a:endParaRPr lang="ja-JP" altLang="en-US" dirty="0">
                  <a:latin typeface="Tahoma"/>
                </a:endParaRPr>
              </a:p>
            </c:rich>
          </c:tx>
          <c:layout/>
          <c:overlay val="0"/>
        </c:title>
        <c:numFmt formatCode="#,##0.0_);[Red]\(#,##0.0\)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ahoma"/>
                <a:cs typeface="Tahoma"/>
              </a:defRPr>
            </a:pPr>
            <a:endParaRPr lang="ja-JP"/>
          </a:p>
        </c:txPr>
        <c:crossAx val="2130797800"/>
        <c:crosses val="autoZero"/>
        <c:crossBetween val="midCat"/>
        <c:majorUnit val="0.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1360F-732F-D54E-83DD-CD17C6A7297F}" type="datetimeFigureOut">
              <a:rPr kumimoji="1" lang="ja-JP" altLang="en-US" smtClean="0"/>
              <a:t>9/26/16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A6AD0-6DF8-554B-9CFF-B9D6BADA6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2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I'm Kenichi Kourai from Kyushu Institute of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Technology, Japan.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en-US" altLang="ja-JP" sz="1200" baseline="0" dirty="0" smtClean="0">
                <a:solidFill>
                  <a:schemeClr val="tx1"/>
                </a:solidFill>
              </a:rPr>
              <a:t>I'm </a:t>
            </a:r>
            <a:r>
              <a:rPr kumimoji="1" lang="en-US" altLang="ja-JP" sz="1200" baseline="0" dirty="0" err="1" smtClean="0">
                <a:solidFill>
                  <a:schemeClr val="tx1"/>
                </a:solidFill>
              </a:rPr>
              <a:t>gonna</a:t>
            </a:r>
            <a:r>
              <a:rPr kumimoji="1" lang="en-US" altLang="ja-JP" sz="1200" baseline="0" dirty="0" smtClean="0">
                <a:solidFill>
                  <a:schemeClr val="tx1"/>
                </a:solidFill>
              </a:rPr>
              <a:t> talk about zero-copy migration of virtual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machines for virtual IaaS clouds</a:t>
            </a:r>
            <a:r>
              <a:rPr kumimoji="1" lang="en-US" altLang="ja-JP" sz="1200" baseline="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Font typeface="Wingdings" charset="0"/>
              <a:buNone/>
            </a:pPr>
            <a:r>
              <a:rPr kumimoji="1" lang="en-US" altLang="ja-JP" sz="1200" baseline="0" dirty="0" smtClean="0">
                <a:solidFill>
                  <a:schemeClr val="tx1"/>
                </a:solidFill>
              </a:rPr>
              <a:t>This is joint work with my student, who has graduated.</a:t>
            </a: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1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We have implemented a system called VMBeam for enabling zero-copy migration in Xen 4.2.</a:t>
            </a:r>
          </a:p>
          <a:p>
            <a:r>
              <a:rPr lang="en-US" altLang="ja-JP" dirty="0" smtClean="0"/>
              <a:t>To confirm the effectiveness of zero-copy migration in </a:t>
            </a:r>
            <a:r>
              <a:rPr lang="en-US" altLang="ja-JP" dirty="0" err="1" smtClean="0"/>
              <a:t>VMBeam</a:t>
            </a:r>
            <a:r>
              <a:rPr lang="en-US" altLang="ja-JP" dirty="0" smtClean="0"/>
              <a:t>, we measured migration performance and system loads.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For comparison, we used two existing systems.</a:t>
            </a:r>
          </a:p>
          <a:p>
            <a:r>
              <a:rPr kumimoji="1" lang="en-US" altLang="ja-JP" dirty="0" smtClean="0"/>
              <a:t>One is the traditional Xen with nested virtualization.</a:t>
            </a:r>
          </a:p>
          <a:p>
            <a:r>
              <a:rPr lang="en-US" altLang="ja-JP" dirty="0" smtClean="0"/>
              <a:t>The other is Xen-Blanket, which is the system with nested virtualization and fast virtual network between co-located cloud VMs.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1143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First</a:t>
            </a:r>
            <a:r>
              <a:rPr kumimoji="1" lang="en-US" altLang="ja-JP" dirty="0" smtClean="0"/>
              <a:t>, we measured the migration time and downtime</a:t>
            </a:r>
            <a:r>
              <a:rPr kumimoji="1" lang="en-US" altLang="ja-JP" dirty="0" smtClean="0"/>
              <a:t>.</a:t>
            </a:r>
          </a:p>
          <a:p>
            <a:r>
              <a:rPr kumimoji="1" lang="en-US" altLang="ja-JP" dirty="0" smtClean="0"/>
              <a:t>The left</a:t>
            </a:r>
            <a:r>
              <a:rPr kumimoji="1" lang="en-US" altLang="ja-JP" baseline="0" dirty="0" smtClean="0"/>
              <a:t> figure shows the migration time.</a:t>
            </a:r>
          </a:p>
          <a:p>
            <a:r>
              <a:rPr kumimoji="1" lang="en-US" altLang="ja-JP" baseline="0" dirty="0" smtClean="0"/>
              <a:t>The red line is our </a:t>
            </a:r>
            <a:r>
              <a:rPr kumimoji="1" lang="en-US" altLang="ja-JP" baseline="0" dirty="0" err="1" smtClean="0"/>
              <a:t>VMBeam</a:t>
            </a:r>
            <a:r>
              <a:rPr kumimoji="1" lang="en-US" altLang="ja-JP" baseline="0" dirty="0" smtClean="0"/>
              <a:t>, the green line is the traditional Xen, and the blue line is Xen-Blanket.</a:t>
            </a:r>
            <a:endParaRPr kumimoji="1" lang="en-US" altLang="ja-JP" dirty="0" smtClean="0"/>
          </a:p>
          <a:p>
            <a:r>
              <a:rPr kumimoji="1" lang="en-US" altLang="ja-JP" dirty="0" smtClean="0"/>
              <a:t>The migration time was proportional to the memory size, but in </a:t>
            </a:r>
            <a:r>
              <a:rPr kumimoji="1" lang="en-US" altLang="ja-JP" dirty="0" err="1" smtClean="0"/>
              <a:t>VMBeam</a:t>
            </a:r>
            <a:r>
              <a:rPr kumimoji="1" lang="en-US" altLang="ja-JP" dirty="0" smtClean="0"/>
              <a:t>, th</a:t>
            </a:r>
            <a:r>
              <a:rPr lang="en-US" altLang="ja-JP" dirty="0" smtClean="0"/>
              <a:t>e time didn't increase largely.</a:t>
            </a:r>
          </a:p>
          <a:p>
            <a:r>
              <a:rPr lang="en-US" altLang="ja-JP" dirty="0" smtClean="0"/>
              <a:t>VMBeam achieved the shortest migration time and could complete the migration of a guest VM with 4 GB of memory in only 16 seconds.</a:t>
            </a:r>
          </a:p>
          <a:p>
            <a:r>
              <a:rPr kumimoji="1" lang="en-US" altLang="ja-JP" dirty="0" smtClean="0"/>
              <a:t>This is 7.5 times faster than Xe</a:t>
            </a:r>
            <a:r>
              <a:rPr lang="en-US" altLang="ja-JP" dirty="0" smtClean="0"/>
              <a:t>n-Blanket with fast virtual network.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For downtime, VMBeam also achieved the shortest downtime, which was about 0.6 seconds.</a:t>
            </a:r>
          </a:p>
          <a:p>
            <a:r>
              <a:rPr lang="en-US" altLang="ja-JP" dirty="0" smtClean="0"/>
              <a:t>Unlike the migration time, the downtime in Xen-Blanket was the worst.</a:t>
            </a:r>
          </a:p>
          <a:p>
            <a:r>
              <a:rPr lang="en-US" altLang="ja-JP" dirty="0" smtClean="0"/>
              <a:t>The root cause of this is under investigation.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330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Second</a:t>
            </a:r>
            <a:r>
              <a:rPr kumimoji="1" lang="en-US" altLang="ja-JP" dirty="0" smtClean="0"/>
              <a:t>, we measured system loads during VM </a:t>
            </a:r>
            <a:r>
              <a:rPr kumimoji="1" lang="en-US" altLang="ja-JP" dirty="0" smtClean="0"/>
              <a:t>migration</a:t>
            </a:r>
            <a:r>
              <a:rPr kumimoji="1" lang="en-US" altLang="ja-JP" baseline="0" dirty="0" smtClean="0"/>
              <a:t> when we migrated a guest VM with 4 GB of memory.</a:t>
            </a:r>
            <a:endParaRPr kumimoji="1" lang="en-US" altLang="ja-JP" dirty="0" smtClean="0"/>
          </a:p>
          <a:p>
            <a:r>
              <a:rPr kumimoji="1" lang="en-US" altLang="ja-JP" dirty="0" smtClean="0"/>
              <a:t>For network, the traditional Xen and Xen-Blanket transferred about 4 GB of data, but </a:t>
            </a:r>
            <a:r>
              <a:rPr kumimoji="1" lang="en-US" altLang="ja-JP" dirty="0" err="1" smtClean="0"/>
              <a:t>VMBeam</a:t>
            </a:r>
            <a:r>
              <a:rPr kumimoji="1" lang="en-US" altLang="ja-JP" dirty="0" smtClean="0"/>
              <a:t> almost didn't use virtual network.</a:t>
            </a:r>
          </a:p>
          <a:p>
            <a:endParaRPr lang="en-US" altLang="ja-JP" dirty="0"/>
          </a:p>
          <a:p>
            <a:r>
              <a:rPr lang="en-US" altLang="ja-JP" dirty="0" smtClean="0"/>
              <a:t>For CPU, we measured the CPU utilization and calculated the total CPU time.</a:t>
            </a:r>
          </a:p>
          <a:p>
            <a:r>
              <a:rPr lang="en-US" altLang="ja-JP" dirty="0" err="1" smtClean="0"/>
              <a:t>VMBeam</a:t>
            </a:r>
            <a:r>
              <a:rPr lang="en-US" altLang="ja-JP" dirty="0" smtClean="0"/>
              <a:t> used only 12.5% of CPU time in Xen-Blanket.</a:t>
            </a:r>
          </a:p>
          <a:p>
            <a:r>
              <a:rPr lang="en-US" altLang="ja-JP" dirty="0" smtClean="0"/>
              <a:t>This is because </a:t>
            </a:r>
            <a:r>
              <a:rPr kumimoji="1" lang="en-US" altLang="ja-JP" dirty="0" smtClean="0"/>
              <a:t>the migration time in VMBeam was </a:t>
            </a:r>
            <a:r>
              <a:rPr lang="en-US" altLang="ja-JP" dirty="0" smtClean="0"/>
              <a:t>much shorter</a:t>
            </a:r>
            <a:r>
              <a:rPr kumimoji="1" lang="en-US" altLang="ja-JP" dirty="0" smtClean="0"/>
              <a:t>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For memory, we estimated the amount of memory access because we couldn't obtain the statistics from hardware.</a:t>
            </a:r>
          </a:p>
          <a:p>
            <a:r>
              <a:rPr lang="en-US" altLang="ja-JP" dirty="0" smtClean="0"/>
              <a:t>In the traditional Xen and Xen-Blanket, the memory </a:t>
            </a:r>
            <a:r>
              <a:rPr lang="en-US" altLang="ja-JP" dirty="0" smtClean="0"/>
              <a:t>data</a:t>
            </a:r>
            <a:r>
              <a:rPr lang="en-US" altLang="ja-JP" dirty="0" smtClean="0"/>
              <a:t> </a:t>
            </a:r>
            <a:r>
              <a:rPr lang="en-US" altLang="ja-JP" dirty="0" smtClean="0"/>
              <a:t>of a </a:t>
            </a:r>
            <a:r>
              <a:rPr lang="en-US" altLang="ja-JP" dirty="0" smtClean="0"/>
              <a:t>guest </a:t>
            </a:r>
            <a:r>
              <a:rPr lang="en-US" altLang="ja-JP" dirty="0" smtClean="0"/>
              <a:t>VM was accessed several times during the transfer, so the memory access was tens of gigabytes.</a:t>
            </a:r>
          </a:p>
          <a:p>
            <a:r>
              <a:rPr lang="en-US" altLang="ja-JP" dirty="0" smtClean="0"/>
              <a:t>But VMBeam didn't access the </a:t>
            </a:r>
            <a:r>
              <a:rPr lang="en-US" altLang="ja-JP" dirty="0" smtClean="0"/>
              <a:t>memory </a:t>
            </a:r>
            <a:r>
              <a:rPr lang="en-US" altLang="ja-JP" dirty="0" smtClean="0"/>
              <a:t>at all </a:t>
            </a:r>
            <a:r>
              <a:rPr lang="en-US" altLang="ja-JP" dirty="0" smtClean="0"/>
              <a:t>thanks to </a:t>
            </a:r>
            <a:r>
              <a:rPr lang="en-US" altLang="ja-JP" dirty="0" smtClean="0"/>
              <a:t>inter-guest memory sharing.</a:t>
            </a:r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4860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Finally, we examined how memory writes in a guest VM affected migration performance.</a:t>
            </a:r>
          </a:p>
          <a:p>
            <a:r>
              <a:rPr lang="en-US" altLang="ja-JP" dirty="0" smtClean="0"/>
              <a:t>In live migration, memory writes can increase the migration time because modified memory regions are re-transferred.</a:t>
            </a:r>
          </a:p>
          <a:p>
            <a:r>
              <a:rPr lang="en-US" altLang="ja-JP" dirty="0" smtClean="0"/>
              <a:t>So, w</a:t>
            </a:r>
            <a:r>
              <a:rPr kumimoji="1" lang="en-US" altLang="ja-JP" dirty="0" smtClean="0"/>
              <a:t>e </a:t>
            </a:r>
            <a:r>
              <a:rPr kumimoji="1" lang="en-US" altLang="ja-JP" dirty="0" smtClean="0"/>
              <a:t>changed the </a:t>
            </a:r>
            <a:r>
              <a:rPr lang="en-US" altLang="ja-JP" dirty="0" smtClean="0"/>
              <a:t>number of modified pages in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a guest VM and measured the migration time and downtime.</a:t>
            </a:r>
          </a:p>
          <a:p>
            <a:r>
              <a:rPr kumimoji="1" lang="en-US" altLang="ja-JP" dirty="0" smtClean="0"/>
              <a:t>As shown in the red </a:t>
            </a:r>
            <a:r>
              <a:rPr kumimoji="1" lang="en-US" altLang="ja-JP" dirty="0" smtClean="0"/>
              <a:t>lines, </a:t>
            </a:r>
            <a:r>
              <a:rPr kumimoji="1" lang="en-US" altLang="ja-JP" dirty="0" smtClean="0"/>
              <a:t>these times were constant in VMBeam.</a:t>
            </a:r>
          </a:p>
          <a:p>
            <a:r>
              <a:rPr kumimoji="1" lang="en-US" altLang="ja-JP" dirty="0" smtClean="0"/>
              <a:t>This </a:t>
            </a:r>
            <a:r>
              <a:rPr lang="en-US" altLang="ja-JP" dirty="0" smtClean="0"/>
              <a:t>comes from no memory re-transfers in VMBeam.</a:t>
            </a:r>
          </a:p>
          <a:p>
            <a:r>
              <a:rPr kumimoji="1" lang="en-US" altLang="ja-JP" dirty="0" smtClean="0"/>
              <a:t>On the other hand, </a:t>
            </a:r>
            <a:r>
              <a:rPr kumimoji="1" lang="en-US" altLang="ja-JP" dirty="0" smtClean="0"/>
              <a:t>these </a:t>
            </a:r>
            <a:r>
              <a:rPr kumimoji="1" lang="en-US" altLang="ja-JP" dirty="0" smtClean="0"/>
              <a:t>times in the other systems increased drastically, as shown in the blue and green lines.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8720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RDMA-based migration needs only one copy by </a:t>
            </a:r>
            <a:r>
              <a:rPr lang="en-US" altLang="ja-JP" dirty="0" err="1" smtClean="0"/>
              <a:t>InfiniBand</a:t>
            </a:r>
            <a:r>
              <a:rPr lang="en-US" altLang="ja-JP" dirty="0" smtClean="0"/>
              <a:t>, that is, zero copy by software.</a:t>
            </a:r>
          </a:p>
          <a:p>
            <a:r>
              <a:rPr kumimoji="1" lang="en-US" altLang="ja-JP" dirty="0" smtClean="0"/>
              <a:t>The memory image of a VM is directly copied to the destination host using RDMA.</a:t>
            </a:r>
          </a:p>
          <a:p>
            <a:r>
              <a:rPr lang="en-US" altLang="ja-JP" dirty="0" smtClean="0"/>
              <a:t>But this method needs 3 copies when the memory image has to be encrypted.</a:t>
            </a:r>
          </a:p>
          <a:p>
            <a:endParaRPr lang="en-US" altLang="ja-JP" dirty="0"/>
          </a:p>
          <a:p>
            <a:r>
              <a:rPr lang="en-US" altLang="ja-JP" dirty="0" smtClean="0"/>
              <a:t>To reduce system loads during VM migration, a technique of limiting a migration speed has been proposed.</a:t>
            </a:r>
          </a:p>
          <a:p>
            <a:r>
              <a:rPr lang="en-US" altLang="ja-JP" dirty="0" smtClean="0"/>
              <a:t>This technique simply limits the network bandwidth used by VM migration, but this results in longer migration time and downtime.</a:t>
            </a:r>
          </a:p>
          <a:p>
            <a:endParaRPr lang="en-US" altLang="ja-JP" dirty="0"/>
          </a:p>
          <a:p>
            <a:r>
              <a:rPr lang="en-US" altLang="ja-JP" dirty="0" smtClean="0"/>
              <a:t>Many techniques for page sharing among VMs have been proposed.</a:t>
            </a:r>
          </a:p>
          <a:p>
            <a:r>
              <a:rPr lang="en-US" altLang="ja-JP" dirty="0" smtClean="0"/>
              <a:t>Since all of them use copy-on-write, page sharing is stopped when shared pages are modified.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844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In conclusion, we proposed zero-copy migration for virtual IaaS clouds.</a:t>
            </a:r>
          </a:p>
          <a:p>
            <a:r>
              <a:rPr kumimoji="1" lang="en-US" altLang="ja-JP" dirty="0" smtClean="0"/>
              <a:t>Zero-copy migration just relocates the memory of a guest VM between cloud VMs co-located at the same host.</a:t>
            </a:r>
          </a:p>
          <a:p>
            <a:r>
              <a:rPr lang="en-US" altLang="ja-JP" dirty="0" smtClean="0"/>
              <a:t>Naive memory relocation cannot coexist with live migration, so zero-copy migration supports live migration by temporarily sharing the memory of a guest VM.</a:t>
            </a:r>
          </a:p>
          <a:p>
            <a:r>
              <a:rPr lang="en-US" altLang="ja-JP" dirty="0" smtClean="0"/>
              <a:t>We have implemented zero-copy migration and achieved high migration performance and low system loads.</a:t>
            </a:r>
          </a:p>
          <a:p>
            <a:endParaRPr lang="en-US" altLang="ja-JP" dirty="0"/>
          </a:p>
          <a:p>
            <a:r>
              <a:rPr lang="en-US" altLang="ja-JP" dirty="0" smtClean="0"/>
              <a:t>Our future work is to transparently switch the traditional migration and zero-copy migration by considering the location of the source and destination cloud VMs.</a:t>
            </a:r>
          </a:p>
          <a:p>
            <a:r>
              <a:rPr lang="en-US" altLang="ja-JP" dirty="0" smtClean="0"/>
              <a:t>To enable this, we need a mechanism to obtain information on VM placement from the underlying IaaS clouds.</a:t>
            </a:r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23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Infrastructure-as-a-Service clouds are widely used as a basis of various services.</a:t>
            </a:r>
          </a:p>
          <a:p>
            <a:r>
              <a:rPr lang="en-US" altLang="ja-JP" dirty="0" smtClean="0"/>
              <a:t>They provide users with virtual machines.</a:t>
            </a:r>
            <a:endParaRPr kumimoji="1" lang="en-US" altLang="ja-JP" dirty="0" smtClean="0"/>
          </a:p>
          <a:p>
            <a:r>
              <a:rPr kumimoji="1" lang="en-US" altLang="ja-JP" dirty="0" smtClean="0"/>
              <a:t>Recently, virtual IaaS clouds are emerging.</a:t>
            </a:r>
          </a:p>
          <a:p>
            <a:r>
              <a:rPr lang="en-US" altLang="ja-JP" dirty="0" smtClean="0"/>
              <a:t>They are clouds constructed on top of existing IaaS clouds.</a:t>
            </a:r>
          </a:p>
          <a:p>
            <a:r>
              <a:rPr kumimoji="1" lang="en-US" altLang="ja-JP" dirty="0" smtClean="0"/>
              <a:t>Like secondary Internet service providers, secondary cloud service providers can manage their own clouds without having data centers, which take high operational cost.</a:t>
            </a:r>
          </a:p>
          <a:p>
            <a:r>
              <a:rPr lang="en-US" altLang="ja-JP" dirty="0" smtClean="0"/>
              <a:t>For example, they can provide value-added services such as intrusion detection in their own clouds.</a:t>
            </a:r>
            <a:endParaRPr kumimoji="1" lang="en-US" altLang="ja-JP" dirty="0" smtClean="0"/>
          </a:p>
          <a:p>
            <a:r>
              <a:rPr lang="en-US" altLang="ja-JP" dirty="0" smtClean="0"/>
              <a:t>In virtual </a:t>
            </a:r>
            <a:r>
              <a:rPr lang="en-US" altLang="ja-JP" dirty="0"/>
              <a:t>IaaS </a:t>
            </a:r>
            <a:r>
              <a:rPr lang="en-US" altLang="ja-JP" dirty="0" smtClean="0"/>
              <a:t>clouds, using a technique called nested virtualization, guest VMs run inside cloud VMs, which are provided by the underlying clouds.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756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VM migration is still important in virtual IaaS clouds.</a:t>
            </a:r>
          </a:p>
          <a:p>
            <a:r>
              <a:rPr kumimoji="1" lang="en-US" altLang="ja-JP" dirty="0" smtClean="0"/>
              <a:t>In traditional IaaS clouds, VMs are migrated between physical hosts.</a:t>
            </a:r>
          </a:p>
          <a:p>
            <a:r>
              <a:rPr lang="en-US" altLang="ja-JP" dirty="0" smtClean="0"/>
              <a:t>Similarly, in virtual IaaS clouds, guest VMs can be migrated between cloud VMs.</a:t>
            </a:r>
          </a:p>
          <a:p>
            <a:r>
              <a:rPr kumimoji="1" lang="en-US" altLang="ja-JP" dirty="0" smtClean="0"/>
              <a:t>VM migration enables uninterrupted maintenance of cloud VMs, for example, when the hypervisor inside them is updated.</a:t>
            </a:r>
          </a:p>
          <a:p>
            <a:r>
              <a:rPr lang="en-US" altLang="ja-JP" dirty="0" smtClean="0"/>
              <a:t>In addition, VM migration is used to consolidate guest VMs into a fewer cloud VMs.</a:t>
            </a:r>
          </a:p>
          <a:p>
            <a:r>
              <a:rPr kumimoji="1" lang="en-US" altLang="ja-JP" dirty="0" smtClean="0"/>
              <a:t>This saves the cost of secondary CSPs because virtual IaaS clouds can stop unused cloud VMs.</a:t>
            </a:r>
          </a:p>
          <a:p>
            <a:r>
              <a:rPr lang="en-US" altLang="ja-JP" dirty="0" smtClean="0"/>
              <a:t>Also, load balancing among cloud VMs can be achieved by VM migration.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382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Since a v</a:t>
            </a:r>
            <a:r>
              <a:rPr kumimoji="1" lang="en-US" altLang="ja-JP" dirty="0" smtClean="0"/>
              <a:t>irtual IaaS cloud consists of many cloud VMs, some of them can be co-located at the same host.</a:t>
            </a:r>
          </a:p>
          <a:p>
            <a:r>
              <a:rPr lang="en-US" altLang="ja-JP" dirty="0" smtClean="0"/>
              <a:t>This co-location occurs when the underlying IaaS cloud initially creates cloud VMs at the same host or migrates </a:t>
            </a:r>
            <a:r>
              <a:rPr lang="en-US" altLang="ja-JP" dirty="0" smtClean="0"/>
              <a:t>cloud VMs to the same host.</a:t>
            </a:r>
            <a:endParaRPr lang="en-US" altLang="ja-JP" dirty="0" smtClean="0"/>
          </a:p>
          <a:p>
            <a:r>
              <a:rPr lang="en-US" altLang="ja-JP" dirty="0" smtClean="0"/>
              <a:t>In fact, it is reported that the probability of the co-location was 8.4% at least in Amazon EC2.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 co-location is beneficial to both primary and secondary CSPs.</a:t>
            </a:r>
          </a:p>
          <a:p>
            <a:r>
              <a:rPr lang="en-US" altLang="ja-JP" dirty="0" smtClean="0"/>
              <a:t>Primary CSPs can save cost by consolidating cloud </a:t>
            </a:r>
            <a:r>
              <a:rPr lang="en-US" altLang="ja-JP" dirty="0" smtClean="0"/>
              <a:t>VMs</a:t>
            </a:r>
            <a:r>
              <a:rPr lang="en-US" altLang="ja-JP" dirty="0"/>
              <a:t> </a:t>
            </a:r>
            <a:r>
              <a:rPr lang="en-US" altLang="ja-JP" dirty="0" smtClean="0"/>
              <a:t>into a fewer physical hosts.</a:t>
            </a:r>
            <a:endParaRPr lang="en-US" altLang="ja-JP" dirty="0" smtClean="0"/>
          </a:p>
          <a:p>
            <a:r>
              <a:rPr kumimoji="1" lang="en-US" altLang="ja-JP" dirty="0" smtClean="0"/>
              <a:t>Secondary CSPs can enable fast communication between co-located cloud VMs.</a:t>
            </a:r>
          </a:p>
          <a:p>
            <a:r>
              <a:rPr kumimoji="1" lang="en-US" altLang="ja-JP" dirty="0" smtClean="0"/>
              <a:t>For example, 4.5-Gbps communication is possible.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948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So, VM migration between co-located cloud VMs is expected to be faster than traditional one between physical hosts.</a:t>
            </a:r>
            <a:endParaRPr kumimoji="1" lang="en-US" altLang="ja-JP" dirty="0" smtClean="0"/>
          </a:p>
          <a:p>
            <a:r>
              <a:rPr kumimoji="1" lang="en-US" altLang="ja-JP" dirty="0" smtClean="0"/>
              <a:t>However, this is not the case.</a:t>
            </a:r>
          </a:p>
          <a:p>
            <a:r>
              <a:rPr lang="en-US" altLang="ja-JP" dirty="0" smtClean="0"/>
              <a:t>According to our experiment, </a:t>
            </a:r>
            <a:r>
              <a:rPr lang="en-US" altLang="ja-JP" dirty="0" smtClean="0"/>
              <a:t>VM migration</a:t>
            </a:r>
            <a:r>
              <a:rPr lang="en-US" altLang="ja-JP" dirty="0" smtClean="0"/>
              <a:t> </a:t>
            </a:r>
            <a:r>
              <a:rPr lang="en-US" altLang="ja-JP" dirty="0" smtClean="0"/>
              <a:t>took 6 minutes for a guest VM with 4 GB of memory.</a:t>
            </a:r>
          </a:p>
          <a:p>
            <a:r>
              <a:rPr lang="en-US" altLang="ja-JP" dirty="0" smtClean="0"/>
              <a:t>This is 3.7 times slower</a:t>
            </a:r>
            <a:r>
              <a:rPr kumimoji="1" lang="en-US" altLang="ja-JP" dirty="0" smtClean="0"/>
              <a:t>.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The root cause of </a:t>
            </a:r>
            <a:r>
              <a:rPr lang="en-US" altLang="ja-JP" dirty="0" smtClean="0"/>
              <a:t>this low </a:t>
            </a:r>
            <a:r>
              <a:rPr lang="en-US" altLang="ja-JP" dirty="0" smtClean="0"/>
              <a:t>migration performance is double system loads.</a:t>
            </a:r>
          </a:p>
          <a:p>
            <a:r>
              <a:rPr kumimoji="1" lang="en-US" altLang="ja-JP" dirty="0" smtClean="0"/>
              <a:t>One host plays two roles of the source and destination of VM migration.</a:t>
            </a:r>
          </a:p>
          <a:p>
            <a:r>
              <a:rPr lang="en-US" altLang="ja-JP" dirty="0" smtClean="0"/>
              <a:t>Two virtual NICs have to be emulated for two cloud VMs, respectively.</a:t>
            </a:r>
          </a:p>
          <a:p>
            <a:r>
              <a:rPr lang="en-US" altLang="ja-JP" dirty="0" smtClean="0"/>
              <a:t>The transferred memory image of a guest VM is encrypted to prevent eavesdropping and tampering.</a:t>
            </a:r>
          </a:p>
          <a:p>
            <a:r>
              <a:rPr kumimoji="1" lang="en-US" altLang="ja-JP" dirty="0" smtClean="0"/>
              <a:t>In addition, the large memory image has to be copied many times.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458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improve the migration performance of guest VMs, we propose zero-copy migration for virtual IaaS clouds.</a:t>
            </a:r>
          </a:p>
          <a:p>
            <a:r>
              <a:rPr lang="en-US" altLang="ja-JP" dirty="0" smtClean="0"/>
              <a:t>Zero-copy migration optimizes VM migration between cloud VMs co-located at the same host.</a:t>
            </a:r>
          </a:p>
          <a:p>
            <a:r>
              <a:rPr kumimoji="1" lang="en-US" altLang="ja-JP" dirty="0" smtClean="0"/>
              <a:t>It just relocates the memory of a guest VM </a:t>
            </a:r>
            <a:r>
              <a:rPr lang="en-US" altLang="ja-JP" dirty="0" smtClean="0"/>
              <a:t>at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the source cloud VM to the destination one.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By copying no memory image of a guest VM, zero-copy migration can </a:t>
            </a:r>
            <a:r>
              <a:rPr lang="en-US" altLang="ja-JP" dirty="0" smtClean="0"/>
              <a:t>reduce the  CPU and memory loads.</a:t>
            </a:r>
            <a:endParaRPr kumimoji="1" lang="en-US" altLang="ja-JP" dirty="0" smtClean="0"/>
          </a:p>
          <a:p>
            <a:r>
              <a:rPr lang="en-US" altLang="ja-JP" dirty="0" smtClean="0"/>
              <a:t>Since it</a:t>
            </a:r>
            <a:r>
              <a:rPr kumimoji="1" lang="en-US" altLang="ja-JP" dirty="0" smtClean="0"/>
              <a:t> uses no virtual network for data transfers, it doesn't suffer from the overhead of network virtualization.</a:t>
            </a:r>
          </a:p>
          <a:p>
            <a:r>
              <a:rPr lang="en-US" altLang="ja-JP" dirty="0" smtClean="0"/>
              <a:t>It </a:t>
            </a:r>
            <a:r>
              <a:rPr lang="en-US" altLang="ja-JP" dirty="0" smtClean="0"/>
              <a:t>doesn't need the encryption of the memory image because no data is exposed to the outside of guest VMs.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227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 challenge is to support live migration used for achieving negligible downtime.</a:t>
            </a:r>
          </a:p>
          <a:p>
            <a:r>
              <a:rPr lang="en-US" altLang="ja-JP" dirty="0" smtClean="0"/>
              <a:t>Live migration enables a guest VM to continue to run during VM migration.</a:t>
            </a:r>
          </a:p>
          <a:p>
            <a:r>
              <a:rPr lang="en-US" altLang="ja-JP" dirty="0" smtClean="0"/>
              <a:t>For that, live migration first transfers the </a:t>
            </a:r>
            <a:r>
              <a:rPr lang="en-US" altLang="ja-JP" dirty="0" smtClean="0"/>
              <a:t>entire memory </a:t>
            </a:r>
            <a:r>
              <a:rPr lang="en-US" altLang="ja-JP" dirty="0" smtClean="0"/>
              <a:t>image of a guest VM with the VM running.</a:t>
            </a:r>
          </a:p>
          <a:p>
            <a:r>
              <a:rPr kumimoji="1" lang="en-US" altLang="ja-JP" dirty="0" smtClean="0"/>
              <a:t>After that, it re-transfers modified memory regions repeatedly.</a:t>
            </a:r>
          </a:p>
          <a:p>
            <a:r>
              <a:rPr lang="en-US" altLang="ja-JP" dirty="0" smtClean="0"/>
              <a:t>At the final stage, it stops the guest VM and transfers the remaining state.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Naive memory relocation cannot coexist with this live migration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It</a:t>
            </a:r>
            <a:r>
              <a:rPr lang="en-US" altLang="ja-JP" baseline="0" dirty="0" smtClean="0"/>
              <a:t> takes time to complete the relocation of the entire memory of a guest VM.</a:t>
            </a:r>
            <a:endParaRPr lang="en-US" altLang="ja-JP" dirty="0" smtClean="0"/>
          </a:p>
          <a:p>
            <a:r>
              <a:rPr lang="en-US" altLang="ja-JP" dirty="0" smtClean="0"/>
              <a:t>After </a:t>
            </a:r>
            <a:r>
              <a:rPr lang="en-US" altLang="ja-JP" dirty="0" smtClean="0"/>
              <a:t>some</a:t>
            </a:r>
            <a:r>
              <a:rPr lang="en-US" altLang="ja-JP" dirty="0" smtClean="0"/>
              <a:t> </a:t>
            </a:r>
            <a:r>
              <a:rPr lang="en-US" altLang="ja-JP" dirty="0" smtClean="0"/>
              <a:t>pages of a guest VM have </a:t>
            </a:r>
            <a:r>
              <a:rPr lang="en-US" altLang="ja-JP" dirty="0"/>
              <a:t>been </a:t>
            </a:r>
            <a:r>
              <a:rPr lang="en-US" altLang="ja-JP" dirty="0" smtClean="0"/>
              <a:t>relocated, the guest VM cannot continue to run without </a:t>
            </a:r>
            <a:r>
              <a:rPr lang="en-US" altLang="ja-JP" dirty="0" smtClean="0"/>
              <a:t>those pages.</a:t>
            </a:r>
            <a:endParaRPr lang="en-US" altLang="ja-JP" dirty="0" smtClean="0"/>
          </a:p>
          <a:p>
            <a:r>
              <a:rPr lang="en-US" altLang="ja-JP" dirty="0" smtClean="0"/>
              <a:t>Therefore, the guest VM has to be stopped during VM migration.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664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support live migration</a:t>
            </a:r>
            <a:r>
              <a:rPr lang="en-US" altLang="ja-JP" dirty="0"/>
              <a:t>, zero-copy migration consists of two steps for relocating the memory of a guest VM.</a:t>
            </a:r>
            <a:endParaRPr kumimoji="1" lang="en-US" altLang="ja-JP" dirty="0" smtClean="0"/>
          </a:p>
          <a:p>
            <a:r>
              <a:rPr lang="en-US" altLang="ja-JP" dirty="0" smtClean="0"/>
              <a:t>The first step is to share the memory between a running guest VM at the source cloud VM and a being cloned guest VM at the destination cloud VM.</a:t>
            </a:r>
          </a:p>
          <a:p>
            <a:r>
              <a:rPr lang="en-US" altLang="ja-JP" dirty="0" smtClean="0"/>
              <a:t>This inter-guest memory sharing </a:t>
            </a:r>
            <a:r>
              <a:rPr lang="en-US" altLang="ja-JP" dirty="0"/>
              <a:t>enables </a:t>
            </a:r>
            <a:r>
              <a:rPr lang="en-US" altLang="ja-JP" dirty="0" smtClean="0"/>
              <a:t>the source </a:t>
            </a:r>
            <a:r>
              <a:rPr lang="en-US" altLang="ja-JP" dirty="0"/>
              <a:t>guest VM to run during memory relocation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Even if</a:t>
            </a:r>
            <a:r>
              <a:rPr lang="en-US" altLang="ja-JP" baseline="0" dirty="0" smtClean="0"/>
              <a:t> the source guest VM accesses already shared memory, of course, it can access that memory.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 second step is to release the memory of the source guest VM.</a:t>
            </a:r>
          </a:p>
          <a:p>
            <a:r>
              <a:rPr lang="en-US" altLang="ja-JP" dirty="0" smtClean="0"/>
              <a:t>This is done after the destination guest VM starts running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At this time,</a:t>
            </a:r>
            <a:r>
              <a:rPr lang="en-US" altLang="ja-JP" baseline="0" dirty="0" smtClean="0"/>
              <a:t> the source guest VM is already stopped.</a:t>
            </a:r>
            <a:endParaRPr lang="en-US" altLang="ja-JP" dirty="0" smtClean="0"/>
          </a:p>
          <a:p>
            <a:r>
              <a:rPr kumimoji="1" lang="en-US" altLang="ja-JP" dirty="0" smtClean="0"/>
              <a:t>As such, the downtime becomes negligible.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469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Using inte</a:t>
            </a:r>
            <a:r>
              <a:rPr lang="en-US" altLang="ja-JP" dirty="0" smtClean="0"/>
              <a:t>r-guest memory sharing</a:t>
            </a:r>
            <a:r>
              <a:rPr kumimoji="1" lang="en-US" altLang="ja-JP" dirty="0" smtClean="0"/>
              <a:t>, zero-copy migration is completed in only one iteration.</a:t>
            </a:r>
          </a:p>
          <a:p>
            <a:r>
              <a:rPr lang="en-US" altLang="ja-JP" dirty="0"/>
              <a:t>T</a:t>
            </a:r>
            <a:r>
              <a:rPr lang="en-US" altLang="ja-JP" dirty="0" smtClean="0"/>
              <a:t>raditional live migration needs multiple iterations because it has to re-transfer memory regions modified by a VM again and again until the re-transfer size becomes small enough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If the source guest VM modifies</a:t>
            </a:r>
            <a:r>
              <a:rPr lang="en-US" altLang="ja-JP" baseline="0" dirty="0" smtClean="0"/>
              <a:t> its memory frequently, the number </a:t>
            </a:r>
            <a:r>
              <a:rPr lang="en-US" altLang="ja-JP" baseline="0" smtClean="0"/>
              <a:t>of the iterations </a:t>
            </a:r>
            <a:r>
              <a:rPr lang="en-US" altLang="ja-JP" baseline="0" dirty="0" smtClean="0"/>
              <a:t>increases.</a:t>
            </a:r>
            <a:endParaRPr lang="en-US" altLang="ja-JP" dirty="0" smtClean="0"/>
          </a:p>
          <a:p>
            <a:r>
              <a:rPr kumimoji="1" lang="en-US" altLang="ja-JP" dirty="0" smtClean="0"/>
              <a:t>In contrast, zero-copy migration doesn't repeat such re-transfers.</a:t>
            </a:r>
          </a:p>
          <a:p>
            <a:r>
              <a:rPr lang="en-US" altLang="ja-JP" dirty="0" smtClean="0"/>
              <a:t>Modifications in the source guest VM are directly reflected to the destination </a:t>
            </a:r>
            <a:r>
              <a:rPr lang="en-US" altLang="ja-JP" dirty="0" smtClean="0"/>
              <a:t>one </a:t>
            </a:r>
            <a:r>
              <a:rPr lang="en-US" altLang="ja-JP" dirty="0" smtClean="0"/>
              <a:t>by inter-guest memory sharing.</a:t>
            </a:r>
          </a:p>
          <a:p>
            <a:r>
              <a:rPr kumimoji="1" lang="en-US" altLang="ja-JP" dirty="0" smtClean="0"/>
              <a:t>This can reduce both the migration time and downtime.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268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973568" cy="247808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accent1"/>
                </a:solidFill>
                <a:latin typeface="ＭＳ Ｐゴシック"/>
                <a:ea typeface="ＭＳ Ｐゴシック"/>
                <a:cs typeface="ＭＳ Ｐゴシック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636008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2400" b="0" i="0" kern="1200">
                <a:solidFill>
                  <a:schemeClr val="tx2"/>
                </a:solidFill>
                <a:latin typeface="ＭＳ Ｐゴシック"/>
                <a:ea typeface="ＭＳ Ｐゴシック"/>
                <a:cs typeface="ＭＳ Ｐゴシック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 smtClean="0"/>
              <a:t>マスター サブタイトルの書式設定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>
              <a:defRPr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9/26/16</a:t>
            </a:fld>
            <a:endParaRPr kumimoji="1" lang="ja-JP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9/26/16</a:t>
            </a:fld>
            <a:endParaRPr kumimoji="1" lang="ja-JP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9/26/16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9/26/16</a:t>
            </a:fld>
            <a:endParaRPr kumimoji="1" lang="ja-JP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9/26/16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FFDB9405-5040-074F-BD01-84BB98D32A42}" type="datetimeFigureOut">
              <a:rPr kumimoji="1" lang="ja-JP" altLang="en-US" smtClean="0"/>
              <a:t>9/26/16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9/26/16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 4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9/26/16</a:t>
            </a:fld>
            <a:endParaRPr kumimoji="1"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9/26/16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9/26/16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256588" y="268289"/>
            <a:ext cx="601662" cy="1103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96200" cy="1143000"/>
          </a:xfrm>
        </p:spPr>
        <p:txBody>
          <a:bodyPr/>
          <a:lstStyle>
            <a:lvl1pPr>
              <a:defRPr b="0" i="0">
                <a:latin typeface="Tahoma"/>
                <a:ea typeface="ＭＳ Ｐゴシック"/>
                <a:cs typeface="ＭＳ Ｐゴシック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 b="0" i="0">
                <a:latin typeface="Tahoma"/>
                <a:ea typeface="ＭＳ Ｐゴシック"/>
                <a:cs typeface="ＭＳ Ｐゴシック"/>
              </a:defRPr>
            </a:lvl1pPr>
            <a:lvl2pPr>
              <a:defRPr b="0" i="0">
                <a:latin typeface="Tahoma"/>
                <a:ea typeface="ＭＳ Ｐゴシック"/>
                <a:cs typeface="ＭＳ Ｐゴシック"/>
              </a:defRPr>
            </a:lvl2pPr>
            <a:lvl3pPr>
              <a:defRPr b="0" i="0">
                <a:latin typeface="Tahoma"/>
                <a:ea typeface="ＭＳ Ｐゴシック"/>
                <a:cs typeface="ＭＳ Ｐゴシック"/>
              </a:defRPr>
            </a:lvl3pPr>
            <a:lvl4pPr>
              <a:defRPr b="0" i="0">
                <a:latin typeface="Tahoma"/>
                <a:ea typeface="ＭＳ Ｐゴシック"/>
                <a:cs typeface="ＭＳ Ｐゴシック"/>
              </a:defRPr>
            </a:lvl4pPr>
            <a:lvl5pPr>
              <a:defRPr b="0" i="0">
                <a:latin typeface="Tahoma"/>
                <a:ea typeface="ＭＳ Ｐゴシック"/>
                <a:cs typeface="ＭＳ Ｐゴシック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9/26/16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>
                <a:solidFill>
                  <a:schemeClr val="bg1"/>
                </a:solidFill>
              </a:defRPr>
            </a:lvl1pPr>
          </a:lstStyle>
          <a:p>
            <a:fld id="{FFDB9405-5040-074F-BD01-84BB98D32A42}" type="datetimeFigureOut">
              <a:rPr kumimoji="1" lang="ja-JP" altLang="en-US" smtClean="0"/>
              <a:t>9/26/16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、コンテンツ、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9/26/16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9/26/16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9/26/16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9/26/16</a:t>
            </a:fld>
            <a:endParaRPr kumimoji="1" lang="ja-JP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上下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9/26/16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650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153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858585"/>
                </a:solidFill>
              </a:defRPr>
            </a:lvl1pPr>
          </a:lstStyle>
          <a:p>
            <a:fld id="{FFDB9405-5040-074F-BD01-84BB98D32A42}" type="datetimeFigureOut">
              <a:rPr kumimoji="1" lang="ja-JP" altLang="en-US" smtClean="0"/>
              <a:t>9/26/16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858585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 kern="1200">
          <a:solidFill>
            <a:schemeClr val="accent1"/>
          </a:solidFill>
          <a:latin typeface="ＭＳ Ｐゴシック"/>
          <a:ea typeface="ＭＳ Ｐゴシック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9pPr>
    </p:titleStyle>
    <p:bodyStyle>
      <a:lvl1pPr marL="228600" indent="-228600" algn="l" rtl="0" eaLnBrk="1" fontAlgn="base" hangingPunct="1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8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1pPr>
      <a:lvl2pPr marL="5292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4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2pPr>
      <a:lvl3pPr marL="7956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2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3pPr>
      <a:lvl4pPr marL="10584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0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4pPr>
      <a:lvl5pPr marL="13248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18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5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9882" y="1339851"/>
            <a:ext cx="7898846" cy="2814637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altLang="ja-JP" dirty="0">
                <a:latin typeface="Tahoma"/>
              </a:rPr>
              <a:t>VMBeam: Zero-copy </a:t>
            </a:r>
            <a:r>
              <a:rPr lang="en-US" altLang="ja-JP" dirty="0" smtClean="0">
                <a:latin typeface="Tahoma"/>
              </a:rPr>
              <a:t>Migration of</a:t>
            </a:r>
            <a:br>
              <a:rPr lang="en-US" altLang="ja-JP" dirty="0" smtClean="0">
                <a:latin typeface="Tahoma"/>
              </a:rPr>
            </a:br>
            <a:r>
              <a:rPr lang="en-US" altLang="ja-JP" dirty="0" smtClean="0">
                <a:latin typeface="Tahoma"/>
              </a:rPr>
              <a:t>Virtual Machines for</a:t>
            </a:r>
            <a:br>
              <a:rPr lang="en-US" altLang="ja-JP" dirty="0" smtClean="0">
                <a:latin typeface="Tahoma"/>
              </a:rPr>
            </a:br>
            <a:r>
              <a:rPr lang="en-US" altLang="ja-JP" dirty="0" smtClean="0">
                <a:latin typeface="Tahoma"/>
              </a:rPr>
              <a:t>Virtual </a:t>
            </a:r>
            <a:r>
              <a:rPr lang="en-US" altLang="ja-JP" dirty="0">
                <a:latin typeface="Tahoma"/>
              </a:rPr>
              <a:t>IaaS Clouds</a:t>
            </a:r>
            <a:endParaRPr kumimoji="1" lang="ja-JP" altLang="en-US" dirty="0">
              <a:latin typeface="Tahom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00400" y="4322477"/>
            <a:ext cx="5458968" cy="1631123"/>
          </a:xfrm>
        </p:spPr>
        <p:txBody>
          <a:bodyPr>
            <a:noAutofit/>
          </a:bodyPr>
          <a:lstStyle/>
          <a:p>
            <a:pPr algn="r"/>
            <a:r>
              <a:rPr kumimoji="1" lang="en-US" altLang="ja-JP" dirty="0" smtClean="0">
                <a:latin typeface="Tahoma"/>
                <a:cs typeface="Tahoma"/>
              </a:rPr>
              <a:t>Kenichi Kourai</a:t>
            </a:r>
          </a:p>
          <a:p>
            <a:pPr algn="r"/>
            <a:r>
              <a:rPr lang="en-US" altLang="ja-JP" dirty="0" smtClean="0">
                <a:latin typeface="Tahoma"/>
                <a:cs typeface="Tahoma"/>
              </a:rPr>
              <a:t>Hiroki Ooba</a:t>
            </a:r>
          </a:p>
          <a:p>
            <a:pPr algn="r"/>
            <a:endParaRPr kumimoji="1" lang="en-US" altLang="ja-JP" dirty="0" smtClean="0">
              <a:latin typeface="Tahoma"/>
              <a:cs typeface="Tahoma"/>
            </a:endParaRPr>
          </a:p>
          <a:p>
            <a:pPr algn="r"/>
            <a:r>
              <a:rPr lang="en-US" altLang="ja-JP" dirty="0" smtClean="0">
                <a:latin typeface="Tahoma"/>
                <a:cs typeface="Tahoma"/>
              </a:rPr>
              <a:t>Kyushu Institute of </a:t>
            </a:r>
            <a:r>
              <a:rPr lang="en-US" altLang="ja-JP" dirty="0" smtClean="0">
                <a:latin typeface="Tahoma"/>
                <a:cs typeface="Tahoma"/>
              </a:rPr>
              <a:t>Technology, Japan</a:t>
            </a:r>
            <a:endParaRPr kumimoji="1" lang="ja-JP" altLang="en-US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15624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867"/>
    </mc:Choice>
    <mc:Fallback>
      <p:transition xmlns:p14="http://schemas.microsoft.com/office/powerpoint/2010/main" spd="slow" advTm="1386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Experiments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have implemented VMBeam in Xen 4.2</a:t>
            </a:r>
          </a:p>
          <a:p>
            <a:pPr lvl="1"/>
            <a:r>
              <a:rPr lang="en-US" altLang="ja-JP" dirty="0" smtClean="0"/>
              <a:t>Enable zero-copy migration</a:t>
            </a:r>
            <a:endParaRPr kumimoji="1" lang="en-US" altLang="ja-JP" dirty="0" smtClean="0"/>
          </a:p>
          <a:p>
            <a:r>
              <a:rPr kumimoji="1" lang="en-US" altLang="ja-JP" dirty="0" smtClean="0"/>
              <a:t>We confirmed the effectiveness of zero-copy migration</a:t>
            </a:r>
          </a:p>
          <a:p>
            <a:pPr lvl="1"/>
            <a:r>
              <a:rPr lang="en-US" altLang="ja-JP" dirty="0"/>
              <a:t>M</a:t>
            </a:r>
            <a:r>
              <a:rPr lang="en-US" altLang="ja-JP" dirty="0" smtClean="0"/>
              <a:t>igration performance </a:t>
            </a:r>
            <a:r>
              <a:rPr lang="en-US" altLang="ja-JP" dirty="0"/>
              <a:t>and </a:t>
            </a:r>
            <a:r>
              <a:rPr lang="en-US" altLang="ja-JP" dirty="0" smtClean="0"/>
              <a:t>system loads</a:t>
            </a:r>
          </a:p>
          <a:p>
            <a:r>
              <a:rPr lang="en-US" altLang="ja-JP" dirty="0" smtClean="0"/>
              <a:t>Comparison</a:t>
            </a:r>
          </a:p>
          <a:p>
            <a:pPr lvl="1"/>
            <a:r>
              <a:rPr kumimoji="1" lang="en-US" altLang="ja-JP" dirty="0" smtClean="0"/>
              <a:t>Xen</a:t>
            </a:r>
            <a:r>
              <a:rPr lang="en-US" altLang="ja-JP" dirty="0" smtClean="0"/>
              <a:t> with nested virtualization</a:t>
            </a:r>
          </a:p>
          <a:p>
            <a:pPr lvl="1"/>
            <a:r>
              <a:rPr kumimoji="1" lang="en-US" altLang="ja-JP" dirty="0" smtClean="0"/>
              <a:t>Xen-Blanket </a:t>
            </a:r>
            <a:r>
              <a:rPr kumimoji="1" lang="en-US" altLang="ja-JP" sz="1800" dirty="0" smtClean="0"/>
              <a:t>[Williams+ EuroSys'12]</a:t>
            </a:r>
          </a:p>
          <a:p>
            <a:pPr lvl="2"/>
            <a:r>
              <a:rPr lang="en-US" altLang="ja-JP" dirty="0" smtClean="0"/>
              <a:t>System with nested virtualization</a:t>
            </a:r>
            <a:br>
              <a:rPr lang="en-US" altLang="ja-JP" dirty="0" smtClean="0"/>
            </a:br>
            <a:r>
              <a:rPr lang="en-US" altLang="ja-JP" dirty="0" smtClean="0"/>
              <a:t>and fast virtual network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97598" y="4500832"/>
            <a:ext cx="271300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Tahoma"/>
                <a:ea typeface="ＭＳ Ｐゴシック"/>
                <a:cs typeface="Tahoma"/>
              </a:rPr>
              <a:t>host</a:t>
            </a:r>
          </a:p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CPU: Intel Xeon E5-2665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Memory: 32 GB</a:t>
            </a:r>
          </a:p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NIC: Gigabit Ethernet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826533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327"/>
    </mc:Choice>
    <mc:Fallback>
      <p:transition xmlns:p14="http://schemas.microsoft.com/office/powerpoint/2010/main" spd="slow" advTm="3232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Migration Performance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measured the migration time and downtime</a:t>
            </a:r>
          </a:p>
          <a:p>
            <a:pPr lvl="1"/>
            <a:r>
              <a:rPr lang="en-US" altLang="ja-JP" dirty="0" err="1" smtClean="0"/>
              <a:t>VMBeam</a:t>
            </a:r>
            <a:r>
              <a:rPr lang="en-US" altLang="ja-JP" dirty="0" smtClean="0"/>
              <a:t> achieved the shortest migration time</a:t>
            </a:r>
          </a:p>
          <a:p>
            <a:pPr lvl="2"/>
            <a:r>
              <a:rPr lang="en-US" altLang="ja-JP" dirty="0" smtClean="0"/>
              <a:t>Up to 7.5x faster than Xen-Blanket</a:t>
            </a:r>
          </a:p>
          <a:p>
            <a:pPr lvl="1"/>
            <a:r>
              <a:rPr kumimoji="1" lang="en-US" altLang="ja-JP" dirty="0" err="1" smtClean="0"/>
              <a:t>VMBeam</a:t>
            </a:r>
            <a:r>
              <a:rPr kumimoji="1" lang="en-US" altLang="ja-JP" dirty="0" smtClean="0"/>
              <a:t> achieved the </a:t>
            </a:r>
            <a:r>
              <a:rPr lang="en-US" altLang="ja-JP" dirty="0" smtClean="0"/>
              <a:t>shortest </a:t>
            </a:r>
            <a:r>
              <a:rPr kumimoji="1" lang="en-US" altLang="ja-JP" dirty="0" smtClean="0"/>
              <a:t>downtime (0.6s)</a:t>
            </a:r>
          </a:p>
        </p:txBody>
      </p:sp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3963135823"/>
              </p:ext>
            </p:extLst>
          </p:nvPr>
        </p:nvGraphicFramePr>
        <p:xfrm>
          <a:off x="203200" y="3423920"/>
          <a:ext cx="870712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グラフ 7"/>
          <p:cNvGraphicFramePr/>
          <p:nvPr>
            <p:extLst>
              <p:ext uri="{D42A27DB-BD31-4B8C-83A1-F6EECF244321}">
                <p14:modId xmlns:p14="http://schemas.microsoft.com/office/powerpoint/2010/main" val="676471325"/>
              </p:ext>
            </p:extLst>
          </p:nvPr>
        </p:nvGraphicFramePr>
        <p:xfrm>
          <a:off x="4490720" y="3688080"/>
          <a:ext cx="4231640" cy="3169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円/楕円 3"/>
          <p:cNvSpPr/>
          <p:nvPr/>
        </p:nvSpPr>
        <p:spPr>
          <a:xfrm>
            <a:off x="4075545" y="5733573"/>
            <a:ext cx="415175" cy="415175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20867" y="53997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16s</a:t>
            </a:r>
            <a:endParaRPr kumimoji="1" lang="ja-JP" altLang="en-US" dirty="0" smtClean="0">
              <a:solidFill>
                <a:srgbClr val="FF0000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895258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387"/>
    </mc:Choice>
    <mc:Fallback>
      <p:transition xmlns:p14="http://schemas.microsoft.com/office/powerpoint/2010/main" spd="slow" advTm="4938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System Loads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measured system loads during VM migration</a:t>
            </a:r>
          </a:p>
          <a:p>
            <a:pPr lvl="1"/>
            <a:r>
              <a:rPr lang="en-US" altLang="ja-JP" dirty="0" err="1" smtClean="0"/>
              <a:t>VMBeam</a:t>
            </a:r>
            <a:r>
              <a:rPr lang="en-US" altLang="ja-JP" dirty="0" smtClean="0"/>
              <a:t> did not transfer data via virtual network</a:t>
            </a:r>
          </a:p>
          <a:p>
            <a:pPr lvl="1"/>
            <a:r>
              <a:rPr kumimoji="1" lang="en-US" altLang="ja-JP" dirty="0" smtClean="0"/>
              <a:t>It used only 12.5% of CPU time in Xen-Blanket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It did not access the VM memory (estimated)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1161986"/>
              </p:ext>
            </p:extLst>
          </p:nvPr>
        </p:nvGraphicFramePr>
        <p:xfrm>
          <a:off x="592531" y="3630658"/>
          <a:ext cx="8153400" cy="3164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8625697"/>
              </p:ext>
            </p:extLst>
          </p:nvPr>
        </p:nvGraphicFramePr>
        <p:xfrm>
          <a:off x="93769" y="4106944"/>
          <a:ext cx="2758608" cy="2688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5688450"/>
              </p:ext>
            </p:extLst>
          </p:nvPr>
        </p:nvGraphicFramePr>
        <p:xfrm>
          <a:off x="5860905" y="4106944"/>
          <a:ext cx="3029349" cy="2688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8018881" y="5923648"/>
            <a:ext cx="31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0</a:t>
            </a:r>
            <a:endParaRPr kumimoji="1" lang="ja-JP" altLang="en-US" dirty="0" smtClean="0">
              <a:solidFill>
                <a:srgbClr val="FF0000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48241" y="5888659"/>
            <a:ext cx="31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3</a:t>
            </a:r>
            <a:endParaRPr kumimoji="1" lang="ja-JP" altLang="en-US" dirty="0" smtClean="0">
              <a:solidFill>
                <a:srgbClr val="FF0000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67191" y="5884900"/>
            <a:ext cx="31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0</a:t>
            </a:r>
            <a:endParaRPr kumimoji="1" lang="ja-JP" altLang="en-US" dirty="0" smtClean="0">
              <a:solidFill>
                <a:srgbClr val="FF0000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645725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5023"/>
    </mc:Choice>
    <mc:Fallback>
      <p:transition xmlns:p14="http://schemas.microsoft.com/office/powerpoint/2010/main" spd="slow" advTm="7502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Memory-intensive Workload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changed the memory dirty rate of a VM</a:t>
            </a:r>
          </a:p>
          <a:p>
            <a:pPr lvl="1"/>
            <a:r>
              <a:rPr lang="en-US" altLang="ja-JP" dirty="0" smtClean="0"/>
              <a:t>The migration time and downtime </a:t>
            </a:r>
            <a:r>
              <a:rPr lang="en-US" altLang="ja-JP" dirty="0"/>
              <a:t>in </a:t>
            </a:r>
            <a:r>
              <a:rPr lang="en-US" altLang="ja-JP" dirty="0" smtClean="0"/>
              <a:t>VMBeam were constant</a:t>
            </a:r>
          </a:p>
          <a:p>
            <a:pPr lvl="1"/>
            <a:r>
              <a:rPr lang="en-US" altLang="ja-JP" dirty="0" smtClean="0"/>
              <a:t>Those in the other systems increased drastically</a:t>
            </a:r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2390345401"/>
              </p:ext>
            </p:extLst>
          </p:nvPr>
        </p:nvGraphicFramePr>
        <p:xfrm>
          <a:off x="203200" y="3423920"/>
          <a:ext cx="870712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3709410616"/>
              </p:ext>
            </p:extLst>
          </p:nvPr>
        </p:nvGraphicFramePr>
        <p:xfrm>
          <a:off x="4490720" y="3688080"/>
          <a:ext cx="4231640" cy="3169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38753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041"/>
    </mc:Choice>
    <mc:Fallback>
      <p:transition xmlns:p14="http://schemas.microsoft.com/office/powerpoint/2010/main" spd="slow" advTm="5804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RDMA-based migration </a:t>
            </a:r>
            <a:r>
              <a:rPr lang="en-US" altLang="ja-JP" sz="2000" dirty="0" smtClean="0"/>
              <a:t>[Huang+ Cluster'07]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Only one copy by </a:t>
            </a:r>
            <a:r>
              <a:rPr kumimoji="1" lang="en-US" altLang="ja-JP" dirty="0" err="1" smtClean="0"/>
              <a:t>InfiniBand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Need 3 copies when encrypting the memory image</a:t>
            </a:r>
          </a:p>
          <a:p>
            <a:r>
              <a:rPr lang="en-US" altLang="ja-JP" dirty="0" smtClean="0"/>
              <a:t>Limiting a migration speed </a:t>
            </a:r>
            <a:r>
              <a:rPr lang="en-US" altLang="ja-JP" sz="2000" dirty="0" smtClean="0"/>
              <a:t>[Clark+ NSDI'05]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Reduce peak system loads</a:t>
            </a:r>
          </a:p>
          <a:p>
            <a:pPr lvl="1"/>
            <a:r>
              <a:rPr lang="en-US" altLang="ja-JP" dirty="0" smtClean="0"/>
              <a:t>Result in longer migration time and downtime</a:t>
            </a:r>
          </a:p>
          <a:p>
            <a:r>
              <a:rPr lang="en-US" altLang="ja-JP" dirty="0" smtClean="0"/>
              <a:t>Page-sharing techniques among VMs</a:t>
            </a:r>
            <a:br>
              <a:rPr lang="en-US" altLang="ja-JP" dirty="0" smtClean="0"/>
            </a:br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Waldspurger</a:t>
            </a:r>
            <a:r>
              <a:rPr lang="en-US" altLang="ja-JP" sz="2000" dirty="0" smtClean="0"/>
              <a:t>+ OSDI'02][Gupta+ OSDI'08][Milos+ ATC'09]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Use </a:t>
            </a:r>
            <a:r>
              <a:rPr lang="en-US" altLang="ja-JP" dirty="0" smtClean="0"/>
              <a:t>c</a:t>
            </a:r>
            <a:r>
              <a:rPr kumimoji="1" lang="en-US" altLang="ja-JP" dirty="0" smtClean="0"/>
              <a:t>opy-on-write</a:t>
            </a:r>
          </a:p>
          <a:p>
            <a:pPr lvl="1"/>
            <a:r>
              <a:rPr lang="en-US" altLang="ja-JP" dirty="0" smtClean="0"/>
              <a:t>Stop sharing when shared pages are modified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324651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366"/>
    </mc:Choice>
    <mc:Fallback>
      <p:transition xmlns:p14="http://schemas.microsoft.com/office/powerpoint/2010/main" spd="slow" advTm="5536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Propose zero-copy migration for virtual IaaS clouds</a:t>
            </a:r>
          </a:p>
          <a:p>
            <a:pPr lvl="1"/>
            <a:r>
              <a:rPr lang="en-US" altLang="ja-JP" dirty="0" smtClean="0"/>
              <a:t>Just relocate the memory of a guest VM between co-located cloud VMs</a:t>
            </a:r>
          </a:p>
          <a:p>
            <a:pPr lvl="1"/>
            <a:r>
              <a:rPr lang="en-US" altLang="ja-JP" dirty="0" smtClean="0"/>
              <a:t>Support live migration by temporal memory sharing</a:t>
            </a:r>
          </a:p>
          <a:p>
            <a:pPr lvl="1"/>
            <a:r>
              <a:rPr lang="en-US" altLang="ja-JP" dirty="0" smtClean="0"/>
              <a:t>Achieve high migration performance and low system loads</a:t>
            </a:r>
          </a:p>
          <a:p>
            <a:r>
              <a:rPr lang="en-US" altLang="ja-JP" dirty="0" smtClean="0"/>
              <a:t>Future work</a:t>
            </a:r>
          </a:p>
          <a:p>
            <a:pPr lvl="1"/>
            <a:r>
              <a:rPr lang="en-US" altLang="ja-JP" dirty="0" smtClean="0"/>
              <a:t>Switch the traditional and zero-copy migration transparently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0895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987"/>
    </mc:Choice>
    <mc:Fallback>
      <p:transition xmlns:p14="http://schemas.microsoft.com/office/powerpoint/2010/main" spd="slow" advTm="5398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Virtual IaaS Clouds </a:t>
            </a:r>
            <a:r>
              <a:rPr kumimoji="1" lang="en-US" altLang="ja-JP" sz="2200" dirty="0" smtClean="0"/>
              <a:t>[Williams+ HotCloud'11]</a:t>
            </a:r>
            <a:endParaRPr kumimoji="1" lang="ja-JP" altLang="en-US" sz="2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Clouds constructed on existing IaaS clouds</a:t>
            </a:r>
          </a:p>
          <a:p>
            <a:pPr lvl="1"/>
            <a:r>
              <a:rPr lang="en-US" altLang="ja-JP" dirty="0" smtClean="0"/>
              <a:t>Secondary cloud service providers (CSPs) can manage their own clouds without having data centers</a:t>
            </a:r>
          </a:p>
          <a:p>
            <a:r>
              <a:rPr kumimoji="1" lang="en-US" altLang="ja-JP" dirty="0" smtClean="0"/>
              <a:t>Guest VMs run inside cloud VMs</a:t>
            </a:r>
          </a:p>
          <a:p>
            <a:pPr lvl="1"/>
            <a:r>
              <a:rPr lang="en-US" altLang="ja-JP" dirty="0" smtClean="0"/>
              <a:t>U</a:t>
            </a:r>
            <a:r>
              <a:rPr kumimoji="1" lang="en-US" altLang="ja-JP" dirty="0" smtClean="0"/>
              <a:t>sing nested virtualization </a:t>
            </a:r>
            <a:r>
              <a:rPr kumimoji="1" lang="en-US" altLang="ja-JP" sz="2000" dirty="0" smtClean="0"/>
              <a:t>[Ben-Yehuda+ OSDI'10]</a:t>
            </a:r>
            <a:endParaRPr kumimoji="1" lang="en-US" altLang="ja-JP" dirty="0" smtClean="0"/>
          </a:p>
        </p:txBody>
      </p:sp>
      <p:sp>
        <p:nvSpPr>
          <p:cNvPr id="4" name="雲 3"/>
          <p:cNvSpPr/>
          <p:nvPr/>
        </p:nvSpPr>
        <p:spPr>
          <a:xfrm>
            <a:off x="1189818" y="5786142"/>
            <a:ext cx="6416261" cy="591654"/>
          </a:xfrm>
          <a:prstGeom prst="cloud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217744" y="4421560"/>
            <a:ext cx="2451653" cy="1660409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959392" y="4421560"/>
            <a:ext cx="1470993" cy="1660409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06844" y="4029356"/>
            <a:ext cx="1113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cloud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160757" y="4027842"/>
            <a:ext cx="1113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cloud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5" name="雲 4"/>
          <p:cNvSpPr/>
          <p:nvPr/>
        </p:nvSpPr>
        <p:spPr>
          <a:xfrm>
            <a:off x="1998864" y="5069562"/>
            <a:ext cx="4627217" cy="501098"/>
          </a:xfrm>
          <a:prstGeom prst="cloud">
            <a:avLst/>
          </a:prstGeom>
          <a:solidFill>
            <a:schemeClr val="accent5">
              <a:alpha val="49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483006" y="4620719"/>
            <a:ext cx="838870" cy="68568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559079" y="4634427"/>
            <a:ext cx="838870" cy="68568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273683" y="4620719"/>
            <a:ext cx="838870" cy="68568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26081" y="4848087"/>
            <a:ext cx="1342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virtual IaaS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cloud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613920" y="5710019"/>
            <a:ext cx="725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IaaS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cloud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122177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074"/>
    </mc:Choice>
    <mc:Fallback>
      <p:transition xmlns:p14="http://schemas.microsoft.com/office/powerpoint/2010/main" spd="slow" advTm="5207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VM Migration in Virtual IaaS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Guest VMs can be migrated between cloud VMs</a:t>
            </a:r>
          </a:p>
          <a:p>
            <a:pPr lvl="1"/>
            <a:r>
              <a:rPr kumimoji="1" lang="en-US" altLang="ja-JP" dirty="0" smtClean="0"/>
              <a:t>Uninterrupted maintenance of cloud VMs</a:t>
            </a:r>
          </a:p>
          <a:p>
            <a:pPr lvl="2"/>
            <a:r>
              <a:rPr lang="en-US" altLang="ja-JP" dirty="0" smtClean="0"/>
              <a:t>E.g., update the hypervisor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Consolidation into a fewer cloud VMs</a:t>
            </a:r>
          </a:p>
          <a:p>
            <a:pPr lvl="2"/>
            <a:r>
              <a:rPr kumimoji="1" lang="en-US" altLang="ja-JP" dirty="0" smtClean="0"/>
              <a:t>Save the cost of secondary CSPs</a:t>
            </a:r>
          </a:p>
          <a:p>
            <a:pPr lvl="1"/>
            <a:r>
              <a:rPr lang="en-US" altLang="ja-JP" dirty="0" smtClean="0"/>
              <a:t>Load balancing among cloud VMs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591931" y="4955742"/>
            <a:ext cx="2451653" cy="1394241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479793" y="4955742"/>
            <a:ext cx="2451653" cy="1394241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81031" y="4562024"/>
            <a:ext cx="1113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cloud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51389" y="4562024"/>
            <a:ext cx="1113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cloud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8" name="雲 7"/>
          <p:cNvSpPr/>
          <p:nvPr/>
        </p:nvSpPr>
        <p:spPr>
          <a:xfrm>
            <a:off x="1303131" y="5603744"/>
            <a:ext cx="5816950" cy="501098"/>
          </a:xfrm>
          <a:prstGeom prst="cloud">
            <a:avLst/>
          </a:prstGeom>
          <a:solidFill>
            <a:schemeClr val="accent5">
              <a:alpha val="49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857193" y="5154901"/>
            <a:ext cx="838870" cy="68568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933266" y="5168609"/>
            <a:ext cx="838870" cy="68568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799713" y="5168609"/>
            <a:ext cx="838870" cy="68568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120080" y="5451580"/>
            <a:ext cx="1342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virtual IaaS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cloud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731954" y="5164728"/>
            <a:ext cx="838870" cy="685684"/>
          </a:xfrm>
          <a:prstGeom prst="rect">
            <a:avLst/>
          </a:prstGeom>
          <a:solidFill>
            <a:srgbClr val="CCFFCC">
              <a:alpha val="45000"/>
            </a:srgbClr>
          </a:solidFill>
          <a:ln w="19050" cmpd="sng">
            <a:solidFill>
              <a:srgbClr val="008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4" name="下カーブ矢印 13"/>
          <p:cNvSpPr/>
          <p:nvPr/>
        </p:nvSpPr>
        <p:spPr>
          <a:xfrm>
            <a:off x="3772136" y="4783016"/>
            <a:ext cx="959818" cy="296679"/>
          </a:xfrm>
          <a:prstGeom prst="curved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685559" y="4377358"/>
            <a:ext cx="1143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800000"/>
                </a:solidFill>
                <a:latin typeface="Tahoma"/>
                <a:ea typeface="ＭＳ Ｐゴシック"/>
                <a:cs typeface="Tahoma"/>
              </a:rPr>
              <a:t>migration</a:t>
            </a:r>
            <a:endParaRPr kumimoji="1" lang="ja-JP" altLang="en-US" dirty="0" smtClean="0">
              <a:solidFill>
                <a:srgbClr val="800000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0977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094"/>
    </mc:Choice>
    <mc:Fallback>
      <p:transition xmlns:p14="http://schemas.microsoft.com/office/powerpoint/2010/main" spd="slow" advTm="5209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Co-located Cloud VMs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Cloud VMs can be co-located at the same host</a:t>
            </a:r>
          </a:p>
          <a:p>
            <a:pPr lvl="1"/>
            <a:r>
              <a:rPr kumimoji="1" lang="en-US" altLang="ja-JP" dirty="0" smtClean="0"/>
              <a:t>The probability </a:t>
            </a:r>
            <a:r>
              <a:rPr lang="en-US" altLang="ja-JP" dirty="0" smtClean="0"/>
              <a:t>is 8.4</a:t>
            </a:r>
            <a:r>
              <a:rPr lang="en-US" altLang="ja-JP" dirty="0"/>
              <a:t>% </a:t>
            </a:r>
            <a:r>
              <a:rPr lang="en-US" altLang="ja-JP" dirty="0" smtClean="0"/>
              <a:t>at least in </a:t>
            </a:r>
            <a:r>
              <a:rPr lang="en-US" altLang="ja-JP" dirty="0"/>
              <a:t>Amazon EC2 </a:t>
            </a:r>
            <a:r>
              <a:rPr lang="en-US" altLang="ja-JP" sz="2000" dirty="0"/>
              <a:t>[</a:t>
            </a:r>
            <a:r>
              <a:rPr lang="en-US" altLang="ja-JP" sz="2000" dirty="0" err="1" smtClean="0"/>
              <a:t>Ristenpart</a:t>
            </a:r>
            <a:r>
              <a:rPr lang="en-US" altLang="ja-JP" sz="2000" dirty="0" smtClean="0"/>
              <a:t>+ CCS'09]</a:t>
            </a:r>
            <a:endParaRPr lang="en-US" altLang="ja-JP" dirty="0" smtClean="0"/>
          </a:p>
          <a:p>
            <a:r>
              <a:rPr kumimoji="1" lang="en-US" altLang="ja-JP" dirty="0" smtClean="0"/>
              <a:t>Beneficial to both primary</a:t>
            </a:r>
            <a:r>
              <a:rPr lang="en-US" altLang="ja-JP" dirty="0" smtClean="0"/>
              <a:t>/</a:t>
            </a:r>
            <a:r>
              <a:rPr kumimoji="1" lang="en-US" altLang="ja-JP" dirty="0" smtClean="0"/>
              <a:t>secondary CSPs</a:t>
            </a:r>
          </a:p>
          <a:p>
            <a:pPr lvl="1"/>
            <a:r>
              <a:rPr lang="en-US" altLang="ja-JP" dirty="0" smtClean="0"/>
              <a:t>Save cost by consolidating cloud VMs</a:t>
            </a:r>
          </a:p>
          <a:p>
            <a:pPr lvl="1"/>
            <a:r>
              <a:rPr kumimoji="1" lang="en-US" altLang="ja-JP" dirty="0" smtClean="0"/>
              <a:t>Enable faster communication (4.5 </a:t>
            </a:r>
            <a:r>
              <a:rPr kumimoji="1" lang="en-US" altLang="ja-JP" dirty="0" err="1" smtClean="0"/>
              <a:t>Gbps</a:t>
            </a:r>
            <a:r>
              <a:rPr kumimoji="1" lang="en-US" altLang="ja-JP" dirty="0" smtClean="0"/>
              <a:t> </a:t>
            </a:r>
            <a:r>
              <a:rPr kumimoji="1" lang="en-US" altLang="ja-JP" sz="2000" dirty="0" smtClean="0"/>
              <a:t>[Williams+ EuroSys'12]</a:t>
            </a:r>
            <a:r>
              <a:rPr kumimoji="1" lang="en-US" altLang="ja-JP" dirty="0" smtClean="0"/>
              <a:t>)</a:t>
            </a:r>
          </a:p>
        </p:txBody>
      </p:sp>
      <p:sp>
        <p:nvSpPr>
          <p:cNvPr id="27" name="雲 26"/>
          <p:cNvSpPr/>
          <p:nvPr/>
        </p:nvSpPr>
        <p:spPr>
          <a:xfrm>
            <a:off x="742453" y="6006104"/>
            <a:ext cx="7271606" cy="591654"/>
          </a:xfrm>
          <a:prstGeom prst="cloud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014059" y="5908768"/>
            <a:ext cx="725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IaaS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cloud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531507" y="4632496"/>
            <a:ext cx="4505739" cy="1710672"/>
          </a:xfrm>
          <a:prstGeom prst="rect">
            <a:avLst/>
          </a:prstGeom>
          <a:solidFill>
            <a:srgbClr val="FFFFFF">
              <a:alpha val="49000"/>
            </a:srgbClr>
          </a:solidFill>
          <a:ln w="19050" cmpd="sng">
            <a:solidFill>
              <a:srgbClr val="00009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731960" y="5064608"/>
            <a:ext cx="2451653" cy="1096856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21060" y="4670889"/>
            <a:ext cx="1113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cloud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363924" y="5064607"/>
            <a:ext cx="1470993" cy="1101865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565289" y="4670889"/>
            <a:ext cx="1113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cloud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997222" y="5263766"/>
            <a:ext cx="838870" cy="68568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073295" y="5277474"/>
            <a:ext cx="838870" cy="68568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678215" y="5263766"/>
            <a:ext cx="838870" cy="68568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pic>
        <p:nvPicPr>
          <p:cNvPr id="24" name="Picture 2" descr="C:\Users\hiroki\AppData\Local\Microsoft\Windows\Temporary Internet Files\Content.IE5\UPLOAWAY\MC90042896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2337" y="5562620"/>
            <a:ext cx="639623" cy="886968"/>
          </a:xfrm>
          <a:prstGeom prst="rect">
            <a:avLst/>
          </a:prstGeom>
          <a:noFill/>
        </p:spPr>
      </p:pic>
      <p:pic>
        <p:nvPicPr>
          <p:cNvPr id="25" name="Picture 2" descr="C:\Users\hiroki\AppData\Local\Microsoft\Windows\Temporary Internet Files\Content.IE5\UPLOAWAY\MC90042896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9250" y="5562620"/>
            <a:ext cx="639623" cy="886968"/>
          </a:xfrm>
          <a:prstGeom prst="rect">
            <a:avLst/>
          </a:prstGeom>
          <a:noFill/>
        </p:spPr>
      </p:pic>
      <p:sp>
        <p:nvSpPr>
          <p:cNvPr id="29" name="テキスト ボックス 28"/>
          <p:cNvSpPr txBox="1"/>
          <p:nvPr/>
        </p:nvSpPr>
        <p:spPr>
          <a:xfrm>
            <a:off x="7122643" y="5565603"/>
            <a:ext cx="55736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Tahoma"/>
                <a:ea typeface="ＭＳ Ｐゴシック"/>
                <a:cs typeface="Tahoma"/>
              </a:rPr>
              <a:t>...</a:t>
            </a:r>
            <a:endParaRPr kumimoji="1" lang="ja-JP" altLang="en-US" sz="3200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71654" y="5636772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host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276756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4241"/>
    </mc:Choice>
    <mc:Fallback>
      <p:transition xmlns:p14="http://schemas.microsoft.com/office/powerpoint/2010/main" spd="slow" advTm="6424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Low Migration Performance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VM migration between co-located cloud VMs is slower than the traditional one</a:t>
            </a:r>
          </a:p>
          <a:p>
            <a:pPr lvl="1"/>
            <a:r>
              <a:rPr lang="en-US" altLang="ja-JP" dirty="0" smtClean="0"/>
              <a:t>E.g., 6 minutes for a 4-GB guest VM (3.7x slower)</a:t>
            </a:r>
          </a:p>
          <a:p>
            <a:r>
              <a:rPr lang="en-US" altLang="ja-JP" dirty="0" smtClean="0"/>
              <a:t>The r</a:t>
            </a:r>
            <a:r>
              <a:rPr kumimoji="1" lang="en-US" altLang="ja-JP" dirty="0" smtClean="0"/>
              <a:t>oot cause is </a:t>
            </a:r>
            <a:r>
              <a:rPr kumimoji="1" lang="en-US" altLang="ja-JP" dirty="0" smtClean="0">
                <a:solidFill>
                  <a:srgbClr val="FF0000"/>
                </a:solidFill>
              </a:rPr>
              <a:t>d</a:t>
            </a:r>
            <a:r>
              <a:rPr lang="en-US" altLang="ja-JP" dirty="0" smtClean="0">
                <a:solidFill>
                  <a:srgbClr val="FF0000"/>
                </a:solidFill>
              </a:rPr>
              <a:t>ouble</a:t>
            </a:r>
            <a:r>
              <a:rPr lang="en-US" altLang="ja-JP" dirty="0" smtClean="0"/>
              <a:t> system loads</a:t>
            </a:r>
          </a:p>
          <a:p>
            <a:pPr lvl="1"/>
            <a:r>
              <a:rPr lang="en-US" altLang="ja-JP" dirty="0" smtClean="0"/>
              <a:t>NIC emulation, memory encryption, and memory copies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939388" y="4403988"/>
            <a:ext cx="7586869" cy="2007841"/>
          </a:xfrm>
          <a:prstGeom prst="rect">
            <a:avLst/>
          </a:prstGeom>
          <a:solidFill>
            <a:srgbClr val="FFFFFF">
              <a:alpha val="49000"/>
            </a:srgbClr>
          </a:solidFill>
          <a:ln w="19050" cmpd="sng">
            <a:solidFill>
              <a:srgbClr val="00009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351327" y="4834847"/>
            <a:ext cx="2491316" cy="1096856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670703" y="4442382"/>
            <a:ext cx="1852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source cloud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819512" y="4435954"/>
            <a:ext cx="2301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destination cloud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556952" y="5035259"/>
            <a:ext cx="1123636" cy="68568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724544" y="4829673"/>
            <a:ext cx="2491316" cy="1096856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902289" y="5024534"/>
            <a:ext cx="1123636" cy="68568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cloned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 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4106612" y="5650523"/>
            <a:ext cx="1398010" cy="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285476" y="5672063"/>
            <a:ext cx="1006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virtual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network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pic>
        <p:nvPicPr>
          <p:cNvPr id="6" name="図 5" descr="nic-behind-800p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931" y="5237654"/>
            <a:ext cx="920931" cy="695303"/>
          </a:xfrm>
          <a:prstGeom prst="rect">
            <a:avLst/>
          </a:prstGeom>
        </p:spPr>
      </p:pic>
      <p:pic>
        <p:nvPicPr>
          <p:cNvPr id="35" name="図 34" descr="nic-behind-800p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89334" y="5231226"/>
            <a:ext cx="920931" cy="695303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3940397" y="4866929"/>
            <a:ext cx="8153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virtual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NIC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40" name="直線矢印コネクタ 39"/>
          <p:cNvCxnSpPr>
            <a:stCxn id="27" idx="3"/>
          </p:cNvCxnSpPr>
          <p:nvPr/>
        </p:nvCxnSpPr>
        <p:spPr>
          <a:xfrm>
            <a:off x="2680588" y="5378101"/>
            <a:ext cx="944339" cy="1351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2724760" y="4985429"/>
            <a:ext cx="94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encrypt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42" name="直線矢印コネクタ 41"/>
          <p:cNvCxnSpPr>
            <a:endCxn id="33" idx="1"/>
          </p:cNvCxnSpPr>
          <p:nvPr/>
        </p:nvCxnSpPr>
        <p:spPr>
          <a:xfrm flipV="1">
            <a:off x="6007163" y="5367376"/>
            <a:ext cx="895126" cy="1394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5914905" y="4985429"/>
            <a:ext cx="94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decrypt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pic>
        <p:nvPicPr>
          <p:cNvPr id="58" name="Picture 2" descr="C:\Users\hiroki\AppData\Local\Microsoft\Windows\Temporary Internet Files\Content.IE5\UPLOAWAY\MC900428969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8624" y="5551895"/>
            <a:ext cx="639623" cy="886968"/>
          </a:xfrm>
          <a:prstGeom prst="rect">
            <a:avLst/>
          </a:prstGeom>
          <a:noFill/>
        </p:spPr>
      </p:pic>
      <p:sp>
        <p:nvSpPr>
          <p:cNvPr id="21" name="テキスト ボックス 20"/>
          <p:cNvSpPr txBox="1"/>
          <p:nvPr/>
        </p:nvSpPr>
        <p:spPr>
          <a:xfrm>
            <a:off x="318705" y="521040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host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594577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574"/>
    </mc:Choice>
    <mc:Fallback>
      <p:transition xmlns:p14="http://schemas.microsoft.com/office/powerpoint/2010/main" spd="slow" advTm="6557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Zero-copy Migration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Just r</a:t>
            </a:r>
            <a:r>
              <a:rPr kumimoji="1" lang="en-US" altLang="ja-JP" dirty="0" smtClean="0">
                <a:solidFill>
                  <a:srgbClr val="FF0000"/>
                </a:solidFill>
              </a:rPr>
              <a:t>elocate</a:t>
            </a:r>
            <a:r>
              <a:rPr kumimoji="1" lang="en-US" altLang="ja-JP" dirty="0" smtClean="0"/>
              <a:t> the memory of a guest VM between co-located cloud VMs</a:t>
            </a:r>
          </a:p>
          <a:p>
            <a:pPr lvl="1"/>
            <a:r>
              <a:rPr lang="en-US" altLang="ja-JP" dirty="0" smtClean="0"/>
              <a:t>No c</a:t>
            </a:r>
            <a:r>
              <a:rPr kumimoji="1" lang="en-US" altLang="ja-JP" dirty="0" smtClean="0"/>
              <a:t>opy of the memory image of a guest VM</a:t>
            </a:r>
          </a:p>
          <a:p>
            <a:pPr lvl="1"/>
            <a:r>
              <a:rPr lang="en-US" altLang="ja-JP" dirty="0" smtClean="0"/>
              <a:t>No use of the virtual network</a:t>
            </a:r>
          </a:p>
          <a:p>
            <a:pPr lvl="1"/>
            <a:r>
              <a:rPr lang="en-US" altLang="ja-JP" dirty="0" smtClean="0"/>
              <a:t>No encryption of the memory image</a:t>
            </a:r>
            <a:endParaRPr kumimoji="1" lang="en-US" altLang="ja-JP" dirty="0" smtClean="0"/>
          </a:p>
        </p:txBody>
      </p:sp>
      <p:sp>
        <p:nvSpPr>
          <p:cNvPr id="26" name="正方形/長方形 25"/>
          <p:cNvSpPr/>
          <p:nvPr/>
        </p:nvSpPr>
        <p:spPr>
          <a:xfrm>
            <a:off x="945317" y="4005194"/>
            <a:ext cx="7345404" cy="2333197"/>
          </a:xfrm>
          <a:prstGeom prst="rect">
            <a:avLst/>
          </a:prstGeom>
          <a:solidFill>
            <a:srgbClr val="FFFFFF">
              <a:alpha val="49000"/>
            </a:srgbClr>
          </a:solidFill>
          <a:ln w="19050" cmpd="sng">
            <a:solidFill>
              <a:srgbClr val="00009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435166" y="4436053"/>
            <a:ext cx="2491316" cy="1096856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54542" y="4043588"/>
            <a:ext cx="1852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source cloud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583975" y="4037160"/>
            <a:ext cx="2301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destination cloud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489007" y="4430879"/>
            <a:ext cx="2491316" cy="1096856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pic>
        <p:nvPicPr>
          <p:cNvPr id="42" name="Picture 2" descr="C:\Users\hiroki\AppData\Local\Microsoft\Windows\Temporary Internet Files\Content.IE5\UPLOAWAY\MC90042896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168" y="5438290"/>
            <a:ext cx="639623" cy="886968"/>
          </a:xfrm>
          <a:prstGeom prst="rect">
            <a:avLst/>
          </a:prstGeom>
          <a:noFill/>
        </p:spPr>
      </p:pic>
      <p:sp>
        <p:nvSpPr>
          <p:cNvPr id="8" name="テキスト ボックス 7"/>
          <p:cNvSpPr txBox="1"/>
          <p:nvPr/>
        </p:nvSpPr>
        <p:spPr>
          <a:xfrm>
            <a:off x="1732041" y="4645318"/>
            <a:ext cx="742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guest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799103" y="4645886"/>
            <a:ext cx="1130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cloned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guest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558168" y="4629187"/>
            <a:ext cx="979200" cy="317381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8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558168" y="4946568"/>
            <a:ext cx="979200" cy="364856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5750143" y="4946568"/>
            <a:ext cx="979200" cy="36485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8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127329" y="4791959"/>
            <a:ext cx="1177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memory</a:t>
            </a:r>
          </a:p>
          <a:p>
            <a:pPr algn="ctr"/>
            <a:r>
              <a:rPr lang="en-US" altLang="ja-JP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relocation</a:t>
            </a:r>
            <a:endParaRPr kumimoji="1" lang="ja-JP" altLang="en-US" dirty="0" smtClean="0">
              <a:solidFill>
                <a:srgbClr val="FF0000"/>
              </a:solidFill>
              <a:latin typeface="Tahoma"/>
              <a:ea typeface="ＭＳ Ｐゴシック"/>
              <a:cs typeface="Tahoma"/>
            </a:endParaRPr>
          </a:p>
        </p:txBody>
      </p:sp>
      <p:pic>
        <p:nvPicPr>
          <p:cNvPr id="52" name="図 51" descr="nic-behind-800px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075" y="5527734"/>
            <a:ext cx="920931" cy="695303"/>
          </a:xfrm>
          <a:prstGeom prst="rect">
            <a:avLst/>
          </a:prstGeom>
        </p:spPr>
      </p:pic>
      <p:pic>
        <p:nvPicPr>
          <p:cNvPr id="53" name="図 52" descr="nic-behind-800px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61449" y="5527736"/>
            <a:ext cx="920931" cy="695303"/>
          </a:xfrm>
          <a:prstGeom prst="rect">
            <a:avLst/>
          </a:prstGeom>
        </p:spPr>
      </p:pic>
      <p:sp>
        <p:nvSpPr>
          <p:cNvPr id="54" name="十字形 53"/>
          <p:cNvSpPr/>
          <p:nvPr/>
        </p:nvSpPr>
        <p:spPr>
          <a:xfrm rot="2700000">
            <a:off x="3408596" y="5635033"/>
            <a:ext cx="487118" cy="487118"/>
          </a:xfrm>
          <a:prstGeom prst="plus">
            <a:avLst>
              <a:gd name="adj" fmla="val 37727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6" name="十字形 55"/>
          <p:cNvSpPr/>
          <p:nvPr/>
        </p:nvSpPr>
        <p:spPr>
          <a:xfrm rot="2700000">
            <a:off x="5532224" y="5633796"/>
            <a:ext cx="487118" cy="487118"/>
          </a:xfrm>
          <a:prstGeom prst="plus">
            <a:avLst>
              <a:gd name="adj" fmla="val 37727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5750143" y="4629187"/>
            <a:ext cx="979200" cy="317381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48" name="直線矢印コネクタ 47"/>
          <p:cNvCxnSpPr/>
          <p:nvPr/>
        </p:nvCxnSpPr>
        <p:spPr>
          <a:xfrm>
            <a:off x="3307710" y="4780916"/>
            <a:ext cx="2706562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437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2737"/>
    </mc:Choice>
    <mc:Fallback>
      <p:transition xmlns:p14="http://schemas.microsoft.com/office/powerpoint/2010/main" spd="slow" advTm="6273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Challenge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Live migration for negligible downtime</a:t>
            </a:r>
          </a:p>
          <a:p>
            <a:pPr lvl="1"/>
            <a:r>
              <a:rPr kumimoji="1" lang="en-US" altLang="ja-JP" dirty="0" smtClean="0"/>
              <a:t>Transfer the memory of a VM </a:t>
            </a:r>
            <a:r>
              <a:rPr kumimoji="1" lang="en-US" altLang="ja-JP" dirty="0" smtClean="0">
                <a:solidFill>
                  <a:srgbClr val="FF0000"/>
                </a:solidFill>
              </a:rPr>
              <a:t>with the VM running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Re-transfer</a:t>
            </a:r>
            <a:r>
              <a:rPr lang="en-US" altLang="ja-JP" dirty="0" smtClean="0"/>
              <a:t> modified memory regions repeatedly</a:t>
            </a:r>
          </a:p>
          <a:p>
            <a:r>
              <a:rPr kumimoji="1" lang="en-US" altLang="ja-JP" dirty="0" smtClean="0"/>
              <a:t>Naive memory relocation cannot coexist with live migration</a:t>
            </a:r>
          </a:p>
          <a:p>
            <a:pPr lvl="1"/>
            <a:r>
              <a:rPr lang="en-US" altLang="ja-JP" dirty="0" smtClean="0"/>
              <a:t>A guest VM cannot continue to run after </a:t>
            </a:r>
            <a:r>
              <a:rPr lang="en-US" altLang="ja-JP" dirty="0" smtClean="0"/>
              <a:t>some</a:t>
            </a:r>
            <a:r>
              <a:rPr lang="en-US" altLang="ja-JP" dirty="0" smtClean="0"/>
              <a:t> </a:t>
            </a:r>
            <a:r>
              <a:rPr lang="en-US" altLang="ja-JP" dirty="0" smtClean="0"/>
              <a:t>pages have been relocated </a:t>
            </a:r>
            <a:endParaRPr kumimoji="1" lang="en-US" altLang="ja-JP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939995" y="4802718"/>
            <a:ext cx="7345404" cy="1792632"/>
          </a:xfrm>
          <a:prstGeom prst="rect">
            <a:avLst/>
          </a:prstGeom>
          <a:solidFill>
            <a:srgbClr val="FFFFFF">
              <a:alpha val="49000"/>
            </a:srgbClr>
          </a:solidFill>
          <a:ln w="19050" cmpd="sng">
            <a:solidFill>
              <a:srgbClr val="00009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29844" y="5233576"/>
            <a:ext cx="2491316" cy="1096856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49220" y="4841111"/>
            <a:ext cx="1852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source cloud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578653" y="4834683"/>
            <a:ext cx="2301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destination cloud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483685" y="5228402"/>
            <a:ext cx="2491316" cy="1096856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pic>
        <p:nvPicPr>
          <p:cNvPr id="17" name="Picture 2" descr="C:\Users\hiroki\AppData\Local\Microsoft\Windows\Temporary Internet Files\Content.IE5\UPLOAWAY\MC90042896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846" y="5708382"/>
            <a:ext cx="639623" cy="886968"/>
          </a:xfrm>
          <a:prstGeom prst="rect">
            <a:avLst/>
          </a:prstGeom>
          <a:noFill/>
        </p:spPr>
      </p:pic>
      <p:sp>
        <p:nvSpPr>
          <p:cNvPr id="18" name="テキスト ボックス 17"/>
          <p:cNvSpPr txBox="1"/>
          <p:nvPr/>
        </p:nvSpPr>
        <p:spPr>
          <a:xfrm>
            <a:off x="1544003" y="5442841"/>
            <a:ext cx="1130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running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guest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93781" y="5443409"/>
            <a:ext cx="1130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cloned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guest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707557" y="5426710"/>
            <a:ext cx="979200" cy="317381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8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707557" y="5744091"/>
            <a:ext cx="979200" cy="364856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744821" y="5744091"/>
            <a:ext cx="979200" cy="36485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8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50861" y="5589482"/>
            <a:ext cx="112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relocated</a:t>
            </a:r>
            <a:endParaRPr kumimoji="1" lang="ja-JP" altLang="en-US" dirty="0" smtClean="0">
              <a:solidFill>
                <a:srgbClr val="FF0000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744821" y="5426710"/>
            <a:ext cx="979200" cy="317381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29" name="直線矢印コネクタ 28"/>
          <p:cNvCxnSpPr/>
          <p:nvPr/>
        </p:nvCxnSpPr>
        <p:spPr>
          <a:xfrm>
            <a:off x="3503572" y="5578439"/>
            <a:ext cx="2505378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爆発 2 29"/>
          <p:cNvSpPr/>
          <p:nvPr/>
        </p:nvSpPr>
        <p:spPr>
          <a:xfrm>
            <a:off x="2946067" y="5426710"/>
            <a:ext cx="319635" cy="279162"/>
          </a:xfrm>
          <a:prstGeom prst="irregularSeal2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4" name="稲妻 23"/>
          <p:cNvSpPr/>
          <p:nvPr/>
        </p:nvSpPr>
        <p:spPr>
          <a:xfrm flipH="1">
            <a:off x="3118271" y="5283144"/>
            <a:ext cx="294861" cy="287131"/>
          </a:xfrm>
          <a:prstGeom prst="lightningBolt">
            <a:avLst/>
          </a:prstGeom>
          <a:solidFill>
            <a:srgbClr val="3366FF"/>
          </a:solidFill>
          <a:ln w="19050" cmpd="sng">
            <a:solidFill>
              <a:srgbClr val="0000F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0922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394"/>
    </mc:Choice>
    <mc:Fallback>
      <p:transition xmlns:p14="http://schemas.microsoft.com/office/powerpoint/2010/main" spd="slow" advTm="5339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Support for Live Migration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Enable a guest VM to run during memory relocation </a:t>
            </a:r>
          </a:p>
          <a:p>
            <a:pPr lvl="1"/>
            <a:r>
              <a:rPr lang="en-US" altLang="ja-JP" dirty="0" smtClean="0"/>
              <a:t>Step 1: </a:t>
            </a:r>
            <a:r>
              <a:rPr lang="en-US" altLang="ja-JP" dirty="0" smtClean="0">
                <a:solidFill>
                  <a:srgbClr val="FF0000"/>
                </a:solidFill>
              </a:rPr>
              <a:t>Share</a:t>
            </a:r>
            <a:r>
              <a:rPr lang="en-US" altLang="ja-JP" dirty="0" smtClean="0"/>
              <a:t> the memory between </a:t>
            </a:r>
            <a:r>
              <a:rPr lang="en-US" altLang="ja-JP" dirty="0" err="1" smtClean="0"/>
              <a:t>src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dst</a:t>
            </a:r>
            <a:r>
              <a:rPr lang="en-US" altLang="ja-JP" dirty="0" smtClean="0"/>
              <a:t> guest VMs</a:t>
            </a:r>
          </a:p>
          <a:p>
            <a:pPr lvl="2"/>
            <a:r>
              <a:rPr lang="en-US" altLang="ja-JP" dirty="0" smtClean="0"/>
              <a:t>The source guest VM can continue to run</a:t>
            </a:r>
          </a:p>
          <a:p>
            <a:pPr lvl="1"/>
            <a:r>
              <a:rPr lang="en-US" altLang="ja-JP" dirty="0" smtClean="0"/>
              <a:t>Step 2: Release the memory of the source guest VM</a:t>
            </a:r>
          </a:p>
          <a:p>
            <a:pPr lvl="2"/>
            <a:r>
              <a:rPr lang="en-US" altLang="ja-JP" dirty="0" smtClean="0"/>
              <a:t>After the destination guest VM starts running</a:t>
            </a:r>
            <a:endParaRPr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949739" y="4460652"/>
            <a:ext cx="7334361" cy="1840934"/>
          </a:xfrm>
          <a:prstGeom prst="rect">
            <a:avLst/>
          </a:prstGeom>
          <a:solidFill>
            <a:srgbClr val="FFFFFF">
              <a:alpha val="49000"/>
            </a:srgbClr>
          </a:solidFill>
          <a:ln w="19050" cmpd="sng">
            <a:solidFill>
              <a:srgbClr val="00009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428546" y="4891510"/>
            <a:ext cx="2491316" cy="1096856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47922" y="4499045"/>
            <a:ext cx="1852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source cloud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577355" y="4492617"/>
            <a:ext cx="2301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destination cloud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482387" y="4886336"/>
            <a:ext cx="2491316" cy="1096856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pic>
        <p:nvPicPr>
          <p:cNvPr id="25" name="Picture 2" descr="C:\Users\hiroki\AppData\Local\Microsoft\Windows\Temporary Internet Files\Content.IE5\UPLOAWAY\MC90042896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5548" y="5402025"/>
            <a:ext cx="639623" cy="886968"/>
          </a:xfrm>
          <a:prstGeom prst="rect">
            <a:avLst/>
          </a:prstGeom>
          <a:noFill/>
        </p:spPr>
      </p:pic>
      <p:sp>
        <p:nvSpPr>
          <p:cNvPr id="26" name="テキスト ボックス 25"/>
          <p:cNvSpPr txBox="1"/>
          <p:nvPr/>
        </p:nvSpPr>
        <p:spPr>
          <a:xfrm>
            <a:off x="1542705" y="5100775"/>
            <a:ext cx="1130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running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guest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792483" y="5101343"/>
            <a:ext cx="1130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cloned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guest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706259" y="5084644"/>
            <a:ext cx="979200" cy="317381"/>
          </a:xfrm>
          <a:prstGeom prst="rect">
            <a:avLst/>
          </a:prstGeom>
          <a:solidFill>
            <a:srgbClr val="66CDAA"/>
          </a:solidFill>
          <a:ln w="19050" cmpd="sng">
            <a:solidFill>
              <a:srgbClr val="008000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706259" y="5402025"/>
            <a:ext cx="979200" cy="364856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743523" y="5402025"/>
            <a:ext cx="979200" cy="36485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8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743523" y="5084644"/>
            <a:ext cx="979200" cy="308773"/>
          </a:xfrm>
          <a:prstGeom prst="rect">
            <a:avLst/>
          </a:prstGeom>
          <a:solidFill>
            <a:srgbClr val="66CDAA"/>
          </a:solidFill>
          <a:ln w="19050" cmpd="sng">
            <a:solidFill>
              <a:srgbClr val="008000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3685459" y="5084644"/>
            <a:ext cx="2058064" cy="0"/>
          </a:xfrm>
          <a:prstGeom prst="line">
            <a:avLst/>
          </a:prstGeom>
          <a:ln w="19050" cmpd="sng">
            <a:solidFill>
              <a:srgbClr val="008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3685459" y="5393417"/>
            <a:ext cx="2058064" cy="0"/>
          </a:xfrm>
          <a:prstGeom prst="line">
            <a:avLst/>
          </a:prstGeom>
          <a:ln w="19050" cmpd="sng">
            <a:solidFill>
              <a:srgbClr val="008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174434" y="5413465"/>
            <a:ext cx="1017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memory</a:t>
            </a:r>
          </a:p>
          <a:p>
            <a:pPr algn="ctr"/>
            <a:r>
              <a:rPr lang="en-US" altLang="ja-JP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sharing</a:t>
            </a:r>
            <a:endParaRPr kumimoji="1" lang="ja-JP" altLang="en-US" dirty="0" smtClean="0">
              <a:solidFill>
                <a:srgbClr val="FF0000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54" name="稲妻 53"/>
          <p:cNvSpPr/>
          <p:nvPr/>
        </p:nvSpPr>
        <p:spPr>
          <a:xfrm flipH="1">
            <a:off x="3115366" y="4984362"/>
            <a:ext cx="294861" cy="287131"/>
          </a:xfrm>
          <a:prstGeom prst="lightningBolt">
            <a:avLst/>
          </a:prstGeom>
          <a:solidFill>
            <a:srgbClr val="3366FF"/>
          </a:solidFill>
          <a:ln w="19050" cmpd="sng">
            <a:solidFill>
              <a:srgbClr val="0000F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92318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990"/>
    </mc:Choice>
    <mc:Fallback>
      <p:transition xmlns:p14="http://schemas.microsoft.com/office/powerpoint/2010/main" spd="slow" advTm="4299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No Memory Re-transfer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Zero-copy migration is completed in </a:t>
            </a:r>
            <a:r>
              <a:rPr kumimoji="1" lang="en-US" altLang="ja-JP" dirty="0" smtClean="0">
                <a:solidFill>
                  <a:srgbClr val="FF0000"/>
                </a:solidFill>
              </a:rPr>
              <a:t>one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>
                <a:solidFill>
                  <a:srgbClr val="FF0000"/>
                </a:solidFill>
              </a:rPr>
              <a:t>iteration</a:t>
            </a:r>
          </a:p>
          <a:p>
            <a:pPr lvl="1"/>
            <a:r>
              <a:rPr lang="en-US" altLang="ja-JP" dirty="0" smtClean="0"/>
              <a:t>Not repeat to re-transfer modified memory regions</a:t>
            </a:r>
          </a:p>
          <a:p>
            <a:pPr lvl="2"/>
            <a:r>
              <a:rPr lang="en-US" altLang="ja-JP" dirty="0" smtClean="0"/>
              <a:t>Traditional live migration needs multiple iterations</a:t>
            </a:r>
          </a:p>
          <a:p>
            <a:pPr lvl="1"/>
            <a:r>
              <a:rPr lang="en-US" altLang="ja-JP" dirty="0" smtClean="0"/>
              <a:t>Modifications are directly reflected to the destination guest VM by memory sharing</a:t>
            </a:r>
          </a:p>
          <a:p>
            <a:pPr lvl="1"/>
            <a:r>
              <a:rPr lang="en-US" altLang="ja-JP" dirty="0" smtClean="0"/>
              <a:t>Reduce the migration time and downtime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949739" y="4460652"/>
            <a:ext cx="7334361" cy="1840934"/>
          </a:xfrm>
          <a:prstGeom prst="rect">
            <a:avLst/>
          </a:prstGeom>
          <a:solidFill>
            <a:srgbClr val="FFFFFF">
              <a:alpha val="49000"/>
            </a:srgbClr>
          </a:solidFill>
          <a:ln w="19050" cmpd="sng">
            <a:solidFill>
              <a:srgbClr val="00009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428546" y="4891510"/>
            <a:ext cx="2491316" cy="1096856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747922" y="4499045"/>
            <a:ext cx="1852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source cloud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577355" y="4492617"/>
            <a:ext cx="2301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destination cloud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482387" y="4886336"/>
            <a:ext cx="2491316" cy="1096856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pic>
        <p:nvPicPr>
          <p:cNvPr id="29" name="Picture 2" descr="C:\Users\hiroki\AppData\Local\Microsoft\Windows\Temporary Internet Files\Content.IE5\UPLOAWAY\MC90042896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5548" y="5402025"/>
            <a:ext cx="639623" cy="886968"/>
          </a:xfrm>
          <a:prstGeom prst="rect">
            <a:avLst/>
          </a:prstGeom>
          <a:noFill/>
        </p:spPr>
      </p:pic>
      <p:sp>
        <p:nvSpPr>
          <p:cNvPr id="30" name="テキスト ボックス 29"/>
          <p:cNvSpPr txBox="1"/>
          <p:nvPr/>
        </p:nvSpPr>
        <p:spPr>
          <a:xfrm>
            <a:off x="1542705" y="5100775"/>
            <a:ext cx="1130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running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guest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792483" y="5101343"/>
            <a:ext cx="1130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cloned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guest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706259" y="5084644"/>
            <a:ext cx="979200" cy="682237"/>
          </a:xfrm>
          <a:prstGeom prst="rect">
            <a:avLst/>
          </a:prstGeom>
          <a:solidFill>
            <a:srgbClr val="66CDAA"/>
          </a:solidFill>
          <a:ln w="19050" cmpd="sng">
            <a:solidFill>
              <a:srgbClr val="008000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743523" y="5084644"/>
            <a:ext cx="979200" cy="682237"/>
          </a:xfrm>
          <a:prstGeom prst="rect">
            <a:avLst/>
          </a:prstGeom>
          <a:solidFill>
            <a:srgbClr val="66CDAA"/>
          </a:solidFill>
          <a:ln w="19050" cmpd="sng">
            <a:solidFill>
              <a:srgbClr val="008000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>
            <a:off x="3685459" y="5084644"/>
            <a:ext cx="2058064" cy="0"/>
          </a:xfrm>
          <a:prstGeom prst="line">
            <a:avLst/>
          </a:prstGeom>
          <a:ln w="19050" cmpd="sng">
            <a:solidFill>
              <a:srgbClr val="008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3685459" y="5777924"/>
            <a:ext cx="2058064" cy="0"/>
          </a:xfrm>
          <a:prstGeom prst="line">
            <a:avLst/>
          </a:prstGeom>
          <a:ln w="19050" cmpd="sng">
            <a:solidFill>
              <a:srgbClr val="008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4270854" y="5252472"/>
            <a:ext cx="868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shared</a:t>
            </a:r>
            <a:endParaRPr kumimoji="1" lang="ja-JP" altLang="en-US" dirty="0" smtClean="0">
              <a:solidFill>
                <a:srgbClr val="FF0000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3100791" y="5392966"/>
            <a:ext cx="130532" cy="1305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0" name="稲妻 39"/>
          <p:cNvSpPr/>
          <p:nvPr/>
        </p:nvSpPr>
        <p:spPr>
          <a:xfrm flipH="1">
            <a:off x="3159538" y="5161050"/>
            <a:ext cx="294861" cy="287131"/>
          </a:xfrm>
          <a:prstGeom prst="lightningBolt">
            <a:avLst/>
          </a:prstGeom>
          <a:solidFill>
            <a:srgbClr val="3366FF"/>
          </a:solidFill>
          <a:ln w="19050" cmpd="sng">
            <a:solidFill>
              <a:srgbClr val="0000F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1" name="円/楕円 40"/>
          <p:cNvSpPr/>
          <p:nvPr/>
        </p:nvSpPr>
        <p:spPr>
          <a:xfrm>
            <a:off x="6110868" y="5392966"/>
            <a:ext cx="130532" cy="1305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2141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554"/>
    </mc:Choice>
    <mc:Fallback>
      <p:transition xmlns:p14="http://schemas.microsoft.com/office/powerpoint/2010/main" spd="slow" advTm="4255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y2">
  <a:themeElements>
    <a:clrScheme name="プラザ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プラザ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プラザ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0E2FF"/>
        </a:solidFill>
        <a:ln w="19050" cmpd="sng">
          <a:solidFill>
            <a:srgbClr val="104E8B"/>
          </a:solidFill>
        </a:ln>
      </a:spPr>
      <a:bodyPr rtlCol="0" anchor="ctr"/>
      <a:lstStyle>
        <a:defPPr algn="ctr">
          <a:defRPr kumimoji="1" dirty="0" smtClean="0">
            <a:solidFill>
              <a:schemeClr val="tx1"/>
            </a:solidFill>
            <a:latin typeface="Tahoma"/>
            <a:cs typeface="Tahoma"/>
          </a:defRPr>
        </a:defPPr>
      </a:lstStyle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Tahoma"/>
            <a:ea typeface="ＭＳ Ｐゴシック"/>
            <a:cs typeface="Tahom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プラザ">
    <a:dk1>
      <a:sysClr val="windowText" lastClr="000000"/>
    </a:dk1>
    <a:lt1>
      <a:sysClr val="window" lastClr="FFFFFF"/>
    </a:lt1>
    <a:dk2>
      <a:srgbClr val="333333"/>
    </a:dk2>
    <a:lt2>
      <a:srgbClr val="CCCCCC"/>
    </a:lt2>
    <a:accent1>
      <a:srgbClr val="990000"/>
    </a:accent1>
    <a:accent2>
      <a:srgbClr val="580101"/>
    </a:accent2>
    <a:accent3>
      <a:srgbClr val="E94A00"/>
    </a:accent3>
    <a:accent4>
      <a:srgbClr val="EB8F00"/>
    </a:accent4>
    <a:accent5>
      <a:srgbClr val="A4A4A4"/>
    </a:accent5>
    <a:accent6>
      <a:srgbClr val="666666"/>
    </a:accent6>
    <a:hlink>
      <a:srgbClr val="D01010"/>
    </a:hlink>
    <a:folHlink>
      <a:srgbClr val="E6682E"/>
    </a:folHlink>
  </a:clrScheme>
  <a:fontScheme name="プラザ">
    <a:majorFont>
      <a:latin typeface="Century Gothic"/>
      <a:ea typeface=""/>
      <a:cs typeface=""/>
      <a:font script="Jpan" typeface="メイリオ"/>
    </a:majorFont>
    <a:minorFont>
      <a:latin typeface="Century Gothic"/>
      <a:ea typeface=""/>
      <a:cs typeface=""/>
      <a:font script="Jpan" typeface="メイリオ"/>
    </a:minorFont>
  </a:fontScheme>
  <a:fmtScheme name="プラザ">
    <a:fillStyleLst>
      <a:solidFill>
        <a:schemeClr val="phClr"/>
      </a:solidFill>
      <a:gradFill rotWithShape="1">
        <a:gsLst>
          <a:gs pos="0">
            <a:schemeClr val="phClr">
              <a:tint val="100000"/>
              <a:shade val="60000"/>
              <a:satMod val="135000"/>
            </a:schemeClr>
          </a:gs>
          <a:gs pos="100000">
            <a:schemeClr val="phClr">
              <a:tint val="100000"/>
              <a:shade val="100000"/>
              <a:satMod val="135000"/>
            </a:schemeClr>
          </a:gs>
        </a:gsLst>
        <a:lin ang="16200000" scaled="1"/>
      </a:gradFill>
      <a:gradFill rotWithShape="1">
        <a:gsLst>
          <a:gs pos="0">
            <a:schemeClr val="phClr">
              <a:shade val="70000"/>
              <a:satMod val="120000"/>
            </a:schemeClr>
          </a:gs>
          <a:gs pos="35000">
            <a:schemeClr val="phClr">
              <a:shade val="100000"/>
              <a:satMod val="150000"/>
            </a:schemeClr>
          </a:gs>
          <a:gs pos="70000">
            <a:schemeClr val="phClr">
              <a:tint val="100000"/>
              <a:shade val="100000"/>
              <a:satMod val="200000"/>
              <a:greenMod val="100000"/>
            </a:schemeClr>
          </a:gs>
          <a:gs pos="100000">
            <a:schemeClr val="phClr">
              <a:tint val="100000"/>
              <a:shade val="100000"/>
              <a:satMod val="250000"/>
              <a:greenMod val="100000"/>
            </a:schemeClr>
          </a:gs>
        </a:gsLst>
        <a:lin ang="16200000" scaled="1"/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a:effectStyle>
      <a:effectStyle>
        <a:effectLst>
          <a:innerShdw blurRad="50800" dist="25400" dir="13500000">
            <a:srgbClr val="FFFFFF">
              <a:alpha val="75000"/>
            </a:srgbClr>
          </a:innerShdw>
          <a:outerShdw blurRad="88900" dist="38100" dir="6600000" sx="101000" sy="101000" rotWithShape="0">
            <a:srgbClr val="000000">
              <a:alpha val="50000"/>
            </a:srgbClr>
          </a:outerShdw>
        </a:effectLst>
        <a:scene3d>
          <a:camera prst="perspectiveFront" fov="3000000"/>
          <a:lightRig rig="morning" dir="tl">
            <a:rot lat="0" lon="0" rev="1800000"/>
          </a:lightRig>
        </a:scene3d>
        <a:sp3d contourW="38100" prstMaterial="softEdge">
          <a:bevelT w="25400" h="38100"/>
          <a:contourClr>
            <a:schemeClr val="phClr">
              <a:tint val="6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プラザ">
    <a:dk1>
      <a:sysClr val="windowText" lastClr="000000"/>
    </a:dk1>
    <a:lt1>
      <a:sysClr val="window" lastClr="FFFFFF"/>
    </a:lt1>
    <a:dk2>
      <a:srgbClr val="333333"/>
    </a:dk2>
    <a:lt2>
      <a:srgbClr val="CCCCCC"/>
    </a:lt2>
    <a:accent1>
      <a:srgbClr val="990000"/>
    </a:accent1>
    <a:accent2>
      <a:srgbClr val="580101"/>
    </a:accent2>
    <a:accent3>
      <a:srgbClr val="E94A00"/>
    </a:accent3>
    <a:accent4>
      <a:srgbClr val="EB8F00"/>
    </a:accent4>
    <a:accent5>
      <a:srgbClr val="A4A4A4"/>
    </a:accent5>
    <a:accent6>
      <a:srgbClr val="666666"/>
    </a:accent6>
    <a:hlink>
      <a:srgbClr val="D01010"/>
    </a:hlink>
    <a:folHlink>
      <a:srgbClr val="E6682E"/>
    </a:folHlink>
  </a:clrScheme>
  <a:fontScheme name="プラザ">
    <a:majorFont>
      <a:latin typeface="Century Gothic"/>
      <a:ea typeface=""/>
      <a:cs typeface=""/>
      <a:font script="Jpan" typeface="メイリオ"/>
    </a:majorFont>
    <a:minorFont>
      <a:latin typeface="Century Gothic"/>
      <a:ea typeface=""/>
      <a:cs typeface=""/>
      <a:font script="Jpan" typeface="メイリオ"/>
    </a:minorFont>
  </a:fontScheme>
  <a:fmtScheme name="プラザ">
    <a:fillStyleLst>
      <a:solidFill>
        <a:schemeClr val="phClr"/>
      </a:solidFill>
      <a:gradFill rotWithShape="1">
        <a:gsLst>
          <a:gs pos="0">
            <a:schemeClr val="phClr">
              <a:tint val="100000"/>
              <a:shade val="60000"/>
              <a:satMod val="135000"/>
            </a:schemeClr>
          </a:gs>
          <a:gs pos="100000">
            <a:schemeClr val="phClr">
              <a:tint val="100000"/>
              <a:shade val="100000"/>
              <a:satMod val="135000"/>
            </a:schemeClr>
          </a:gs>
        </a:gsLst>
        <a:lin ang="16200000" scaled="1"/>
      </a:gradFill>
      <a:gradFill rotWithShape="1">
        <a:gsLst>
          <a:gs pos="0">
            <a:schemeClr val="phClr">
              <a:shade val="70000"/>
              <a:satMod val="120000"/>
            </a:schemeClr>
          </a:gs>
          <a:gs pos="35000">
            <a:schemeClr val="phClr">
              <a:shade val="100000"/>
              <a:satMod val="150000"/>
            </a:schemeClr>
          </a:gs>
          <a:gs pos="70000">
            <a:schemeClr val="phClr">
              <a:tint val="100000"/>
              <a:shade val="100000"/>
              <a:satMod val="200000"/>
              <a:greenMod val="100000"/>
            </a:schemeClr>
          </a:gs>
          <a:gs pos="100000">
            <a:schemeClr val="phClr">
              <a:tint val="100000"/>
              <a:shade val="100000"/>
              <a:satMod val="250000"/>
              <a:greenMod val="100000"/>
            </a:schemeClr>
          </a:gs>
        </a:gsLst>
        <a:lin ang="16200000" scaled="1"/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a:effectStyle>
      <a:effectStyle>
        <a:effectLst>
          <a:innerShdw blurRad="50800" dist="25400" dir="13500000">
            <a:srgbClr val="FFFFFF">
              <a:alpha val="75000"/>
            </a:srgbClr>
          </a:innerShdw>
          <a:outerShdw blurRad="88900" dist="38100" dir="6600000" sx="101000" sy="101000" rotWithShape="0">
            <a:srgbClr val="000000">
              <a:alpha val="50000"/>
            </a:srgbClr>
          </a:outerShdw>
        </a:effectLst>
        <a:scene3d>
          <a:camera prst="perspectiveFront" fov="3000000"/>
          <a:lightRig rig="morning" dir="tl">
            <a:rot lat="0" lon="0" rev="1800000"/>
          </a:lightRig>
        </a:scene3d>
        <a:sp3d contourW="38100" prstMaterial="softEdge">
          <a:bevelT w="25400" h="38100"/>
          <a:contourClr>
            <a:schemeClr val="phClr">
              <a:tint val="6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my2.thmx</Template>
  <TotalTime>112134</TotalTime>
  <Words>2600</Words>
  <Application>Microsoft Macintosh PowerPoint</Application>
  <PresentationFormat>画面に合わせる (4:3)</PresentationFormat>
  <Paragraphs>318</Paragraphs>
  <Slides>15</Slides>
  <Notes>15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my2</vt:lpstr>
      <vt:lpstr>VMBeam: Zero-copy Migration of Virtual Machines for Virtual IaaS Clouds</vt:lpstr>
      <vt:lpstr>Virtual IaaS Clouds [Williams+ HotCloud'11]</vt:lpstr>
      <vt:lpstr>VM Migration in Virtual IaaS</vt:lpstr>
      <vt:lpstr>Co-located Cloud VMs</vt:lpstr>
      <vt:lpstr>Low Migration Performance</vt:lpstr>
      <vt:lpstr>Zero-copy Migration</vt:lpstr>
      <vt:lpstr>Challenge</vt:lpstr>
      <vt:lpstr>Support for Live Migration</vt:lpstr>
      <vt:lpstr>No Memory Re-transfer</vt:lpstr>
      <vt:lpstr>Experiments</vt:lpstr>
      <vt:lpstr>Migration Performance</vt:lpstr>
      <vt:lpstr>System Loads</vt:lpstr>
      <vt:lpstr>Memory-intensive Workload</vt:lpstr>
      <vt:lpstr>Related Work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Kourai Kenichi</dc:creator>
  <cp:lastModifiedBy>Kourai Kenichi</cp:lastModifiedBy>
  <cp:revision>2341</cp:revision>
  <dcterms:created xsi:type="dcterms:W3CDTF">2012-11-30T01:40:32Z</dcterms:created>
  <dcterms:modified xsi:type="dcterms:W3CDTF">2016-09-27T06:41:59Z</dcterms:modified>
</cp:coreProperties>
</file>