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3" r:id="rId11"/>
    <p:sldId id="262" r:id="rId12"/>
    <p:sldId id="261" r:id="rId13"/>
    <p:sldId id="269" r:id="rId14"/>
    <p:sldId id="272" r:id="rId15"/>
    <p:sldId id="271" r:id="rId1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E8B"/>
    <a:srgbClr val="B0E2FF"/>
    <a:srgbClr val="2F4F4F"/>
    <a:srgbClr val="20B2AA"/>
    <a:srgbClr val="66CDAA"/>
    <a:srgbClr val="00C5CD"/>
    <a:srgbClr val="00868B"/>
    <a:srgbClr val="68228B"/>
    <a:srgbClr val="CDB5CD"/>
    <a:srgbClr val="AB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4" autoAdjust="0"/>
    <p:restoredTop sz="77367" autoAdjust="0"/>
  </p:normalViewPr>
  <p:slideViewPr>
    <p:cSldViewPr snapToGrid="0" snapToObjects="1">
      <p:cViewPr varScale="1">
        <p:scale>
          <a:sx n="94" d="100"/>
          <a:sy n="94" d="100"/>
        </p:scale>
        <p:origin x="-104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336" y="1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19153979732"/>
          <c:y val="0.205271317829457"/>
          <c:w val="0.354562817556207"/>
          <c:h val="0.5928456326680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20.2</c:v>
                </c:pt>
                <c:pt idx="1">
                  <c:v>103.2</c:v>
                </c:pt>
                <c:pt idx="2">
                  <c:v>194.7</c:v>
                </c:pt>
                <c:pt idx="3">
                  <c:v>293.2</c:v>
                </c:pt>
                <c:pt idx="4">
                  <c:v>352.7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9.8</c:v>
                </c:pt>
                <c:pt idx="1">
                  <c:v>36.7</c:v>
                </c:pt>
                <c:pt idx="2">
                  <c:v>67.1</c:v>
                </c:pt>
                <c:pt idx="3">
                  <c:v>95.7</c:v>
                </c:pt>
                <c:pt idx="4">
                  <c:v>121.6</c:v>
                </c:pt>
              </c:numCache>
            </c:numRef>
          </c:yVal>
          <c:smooth val="0"/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7.8</c:v>
                </c:pt>
                <c:pt idx="1">
                  <c:v>11.1</c:v>
                </c:pt>
                <c:pt idx="2">
                  <c:v>13.6</c:v>
                </c:pt>
                <c:pt idx="3">
                  <c:v>15.3</c:v>
                </c:pt>
                <c:pt idx="4">
                  <c:v>16.3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7812344"/>
        <c:axId val="2134207032"/>
      </c:scatterChart>
      <c:valAx>
        <c:axId val="2067812344"/>
        <c:scaling>
          <c:orientation val="minMax"/>
          <c:max val="4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memory size (GB)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4207032"/>
        <c:crosses val="autoZero"/>
        <c:crossBetween val="midCat"/>
        <c:majorUnit val="1.0"/>
      </c:valAx>
      <c:valAx>
        <c:axId val="2134207032"/>
        <c:scaling>
          <c:orientation val="minMax"/>
          <c:max val="36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migration time (sec)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6781234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30507561627725"/>
          <c:y val="0.026225965940304"/>
          <c:w val="0.550653488179788"/>
          <c:h val="0.115675700421168"/>
        </c:manualLayout>
      </c:layout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904103373633"/>
          <c:y val="0.131410256410256"/>
          <c:w val="0.702522426293352"/>
          <c:h val="0.603085251362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Xen-Nest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0.75</c:v>
                </c:pt>
                <c:pt idx="1">
                  <c:v>0.76</c:v>
                </c:pt>
                <c:pt idx="2">
                  <c:v>0.73</c:v>
                </c:pt>
                <c:pt idx="3">
                  <c:v>0.78</c:v>
                </c:pt>
                <c:pt idx="4">
                  <c:v>0.79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0.61</c:v>
                </c:pt>
                <c:pt idx="1">
                  <c:v>0.61</c:v>
                </c:pt>
                <c:pt idx="2">
                  <c:v>0.6</c:v>
                </c:pt>
                <c:pt idx="3">
                  <c:v>0.61</c:v>
                </c:pt>
                <c:pt idx="4">
                  <c:v>0.63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1.0</c:v>
                </c:pt>
                <c:pt idx="1">
                  <c:v>1.03</c:v>
                </c:pt>
                <c:pt idx="2">
                  <c:v>1.06</c:v>
                </c:pt>
                <c:pt idx="3">
                  <c:v>1.31</c:v>
                </c:pt>
                <c:pt idx="4">
                  <c:v>1.39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6514712"/>
        <c:axId val="2136297320"/>
      </c:scatterChart>
      <c:valAx>
        <c:axId val="2136514712"/>
        <c:scaling>
          <c:orientation val="minMax"/>
          <c:max val="4.0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Tahoma"/>
                  </a:defRPr>
                </a:pPr>
                <a:r>
                  <a:rPr lang="en-US" altLang="ja-JP" dirty="0" smtClean="0">
                    <a:latin typeface="Tahoma"/>
                  </a:rPr>
                  <a:t>memory size (GB)</a:t>
                </a:r>
                <a:endParaRPr lang="ja-JP" altLang="en-US" dirty="0">
                  <a:latin typeface="Tahoma"/>
                </a:endParaRPr>
              </a:p>
            </c:rich>
          </c:tx>
          <c:layout>
            <c:manualLayout>
              <c:xMode val="edge"/>
              <c:yMode val="edge"/>
              <c:x val="0.35495599814729"/>
              <c:y val="0.8493589743589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2136297320"/>
        <c:crosses val="autoZero"/>
        <c:crossBetween val="midCat"/>
        <c:majorUnit val="1.0"/>
      </c:valAx>
      <c:valAx>
        <c:axId val="2136297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ahoma"/>
                  </a:defRPr>
                </a:pPr>
                <a:r>
                  <a:rPr lang="en-US" altLang="ja-JP" dirty="0" smtClean="0">
                    <a:latin typeface="Tahoma"/>
                  </a:rPr>
                  <a:t>downtime (sec)</a:t>
                </a:r>
                <a:endParaRPr lang="ja-JP" altLang="en-US" dirty="0">
                  <a:latin typeface="Tahoma"/>
                </a:endParaRPr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  <a:cs typeface="Tahoma"/>
              </a:defRPr>
            </a:pPr>
            <a:endParaRPr lang="ja-JP"/>
          </a:p>
        </c:txPr>
        <c:crossAx val="2136514712"/>
        <c:crosses val="autoZero"/>
        <c:crossBetween val="midCat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5535850074815"/>
          <c:y val="0.211877811326573"/>
          <c:w val="0.248420536218019"/>
          <c:h val="0.635878309292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82.0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  <a:ln w="12700" cap="flat" cmpd="sng" algn="ctr">
              <a:noFill/>
              <a:prstDash val="solid"/>
            </a:ln>
            <a:effectLst>
              <a:innerShdw blurRad="190500" dist="63500" dir="5400000">
                <a:srgbClr val="FFFFFF">
                  <a:alpha val="65000"/>
                </a:srgbClr>
              </a:innerShdw>
            </a:effectLst>
            <a:scene3d>
              <a:camera prst="orthographicFront">
                <a:rot lat="0" lon="0" rev="0"/>
              </a:camera>
              <a:lightRig rig="twoPt" dir="r">
                <a:rot lat="0" lon="0" rev="6000000"/>
              </a:lightRig>
            </a:scene3d>
            <a:sp3d prstMaterial="matte">
              <a:bevelT w="0" h="0" prst="relaxedInset"/>
            </a:sp3d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24.0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5758152"/>
        <c:axId val="2135289064"/>
      </c:barChart>
      <c:catAx>
        <c:axId val="2135758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135289064"/>
        <c:crosses val="autoZero"/>
        <c:auto val="1"/>
        <c:lblAlgn val="ctr"/>
        <c:lblOffset val="100"/>
        <c:noMultiLvlLbl val="0"/>
      </c:catAx>
      <c:valAx>
        <c:axId val="2135289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</a:t>
                </a:r>
                <a:r>
                  <a:rPr lang="en-US" altLang="ja-JP" baseline="0" dirty="0" smtClean="0"/>
                  <a:t> (10</a:t>
                </a:r>
                <a:r>
                  <a:rPr lang="en-US" altLang="ja-JP" baseline="30000" dirty="0" smtClean="0"/>
                  <a:t>3</a:t>
                </a:r>
                <a:r>
                  <a:rPr lang="en-US" altLang="ja-JP" baseline="0" dirty="0" smtClean="0"/>
                  <a:t> 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57581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4371182574141"/>
          <c:y val="0.0"/>
          <c:w val="0.537488041798513"/>
          <c:h val="0.118388840510655"/>
        </c:manualLayout>
      </c:layout>
      <c:overlay val="0"/>
      <c:spPr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321032"/>
        <c:axId val="2136324040"/>
      </c:barChart>
      <c:catAx>
        <c:axId val="2136321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136324040"/>
        <c:crosses val="autoZero"/>
        <c:auto val="1"/>
        <c:lblAlgn val="ctr"/>
        <c:lblOffset val="100"/>
        <c:noMultiLvlLbl val="0"/>
      </c:catAx>
      <c:valAx>
        <c:axId val="21363240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transfer (GB)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6321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54.6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46.4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solidFill>
              <a:srgbClr val="EB8F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196200"/>
        <c:axId val="2131036936"/>
      </c:barChart>
      <c:catAx>
        <c:axId val="2131196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131036936"/>
        <c:crosses val="autoZero"/>
        <c:auto val="1"/>
        <c:lblAlgn val="ctr"/>
        <c:lblOffset val="100"/>
        <c:noMultiLvlLbl val="0"/>
      </c:catAx>
      <c:valAx>
        <c:axId val="21310369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access (GB)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1196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19153979732"/>
          <c:y val="0.205271317829457"/>
          <c:w val="0.354562817556207"/>
          <c:h val="0.5928456326680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194.7</c:v>
                </c:pt>
                <c:pt idx="1">
                  <c:v>290.6</c:v>
                </c:pt>
                <c:pt idx="2">
                  <c:v>1041.0</c:v>
                </c:pt>
                <c:pt idx="3">
                  <c:v>1290.0</c:v>
                </c:pt>
                <c:pt idx="4">
                  <c:v>1205.0</c:v>
                </c:pt>
                <c:pt idx="5">
                  <c:v>1036.0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67.1</c:v>
                </c:pt>
                <c:pt idx="1">
                  <c:v>75.3</c:v>
                </c:pt>
                <c:pt idx="2">
                  <c:v>85.3</c:v>
                </c:pt>
                <c:pt idx="3">
                  <c:v>94.9</c:v>
                </c:pt>
                <c:pt idx="4">
                  <c:v>120.7</c:v>
                </c:pt>
                <c:pt idx="5">
                  <c:v>366.0</c:v>
                </c:pt>
              </c:numCache>
            </c:numRef>
          </c:yVal>
          <c:smooth val="0"/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13.6</c:v>
                </c:pt>
                <c:pt idx="1">
                  <c:v>13.6</c:v>
                </c:pt>
                <c:pt idx="2">
                  <c:v>13.6</c:v>
                </c:pt>
                <c:pt idx="3">
                  <c:v>13.6</c:v>
                </c:pt>
                <c:pt idx="4">
                  <c:v>13.6</c:v>
                </c:pt>
                <c:pt idx="5">
                  <c:v>13.6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6544184"/>
        <c:axId val="2136551864"/>
      </c:scatterChart>
      <c:valAx>
        <c:axId val="2136544184"/>
        <c:scaling>
          <c:orientation val="minMax"/>
          <c:max val="1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dirty rate (10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 pages/s)</a:t>
                </a:r>
                <a:endParaRPr lang="ja-JP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6551864"/>
        <c:crosses val="autoZero"/>
        <c:crossBetween val="midCat"/>
        <c:majorUnit val="2.0"/>
      </c:valAx>
      <c:valAx>
        <c:axId val="2136551864"/>
        <c:scaling>
          <c:orientation val="minMax"/>
          <c:max val="140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migration time (sec)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6544184"/>
        <c:crosses val="autoZero"/>
        <c:crossBetween val="midCat"/>
        <c:majorUnit val="400.0"/>
      </c:valAx>
    </c:plotArea>
    <c:legend>
      <c:legendPos val="t"/>
      <c:layout>
        <c:manualLayout>
          <c:xMode val="edge"/>
          <c:yMode val="edge"/>
          <c:x val="0.230507561627725"/>
          <c:y val="0.026225965940304"/>
          <c:w val="0.550653488179788"/>
          <c:h val="0.115675700421168"/>
        </c:manualLayout>
      </c:layout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904103373633"/>
          <c:y val="0.131410256410256"/>
          <c:w val="0.702522426293352"/>
          <c:h val="0.603085251362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0.73</c:v>
                </c:pt>
                <c:pt idx="1">
                  <c:v>0.88</c:v>
                </c:pt>
                <c:pt idx="2">
                  <c:v>6.7</c:v>
                </c:pt>
                <c:pt idx="3">
                  <c:v>102.0</c:v>
                </c:pt>
                <c:pt idx="4">
                  <c:v>89.8</c:v>
                </c:pt>
                <c:pt idx="5">
                  <c:v>75.3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2.5</c:v>
                </c:pt>
                <c:pt idx="3">
                  <c:v>5.0</c:v>
                </c:pt>
                <c:pt idx="4">
                  <c:v>7.5</c:v>
                </c:pt>
                <c:pt idx="5">
                  <c:v>10.0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1.06</c:v>
                </c:pt>
                <c:pt idx="1">
                  <c:v>1.22</c:v>
                </c:pt>
                <c:pt idx="2">
                  <c:v>1.3</c:v>
                </c:pt>
                <c:pt idx="3">
                  <c:v>1.37</c:v>
                </c:pt>
                <c:pt idx="4">
                  <c:v>1.42</c:v>
                </c:pt>
                <c:pt idx="5">
                  <c:v>14.9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797800"/>
        <c:axId val="2130891592"/>
      </c:scatterChart>
      <c:valAx>
        <c:axId val="2130797800"/>
        <c:scaling>
          <c:orientation val="minMax"/>
          <c:max val="10.0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Tahoma"/>
                  </a:defRPr>
                </a:pPr>
                <a:r>
                  <a:rPr lang="en-US" altLang="ja-JP" dirty="0" smtClean="0">
                    <a:latin typeface="Tahoma"/>
                  </a:rPr>
                  <a:t>dirty rate (10</a:t>
                </a:r>
                <a:r>
                  <a:rPr lang="en-US" altLang="ja-JP" baseline="30000" dirty="0" smtClean="0">
                    <a:latin typeface="Tahoma"/>
                  </a:rPr>
                  <a:t>3</a:t>
                </a:r>
                <a:r>
                  <a:rPr lang="en-US" altLang="ja-JP" dirty="0" smtClean="0">
                    <a:latin typeface="Tahoma"/>
                  </a:rPr>
                  <a:t> pages/s)</a:t>
                </a:r>
                <a:endParaRPr lang="ja-JP" altLang="en-US" dirty="0">
                  <a:latin typeface="Tahoma"/>
                </a:endParaRPr>
              </a:p>
            </c:rich>
          </c:tx>
          <c:layout>
            <c:manualLayout>
              <c:xMode val="edge"/>
              <c:yMode val="edge"/>
              <c:x val="0.279739060978722"/>
              <c:y val="0.8493589743589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2130891592"/>
        <c:crosses val="autoZero"/>
        <c:crossBetween val="midCat"/>
        <c:majorUnit val="2.0"/>
      </c:valAx>
      <c:valAx>
        <c:axId val="2130891592"/>
        <c:scaling>
          <c:orientation val="minMax"/>
          <c:max val="2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ahoma"/>
                  </a:defRPr>
                </a:pPr>
                <a:r>
                  <a:rPr lang="en-US" altLang="ja-JP" dirty="0" smtClean="0">
                    <a:latin typeface="Tahoma"/>
                  </a:rPr>
                  <a:t>downtime (sec)</a:t>
                </a:r>
                <a:endParaRPr lang="ja-JP" altLang="en-US" dirty="0">
                  <a:latin typeface="Tahoma"/>
                </a:endParaRPr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  <a:cs typeface="Tahoma"/>
              </a:defRPr>
            </a:pPr>
            <a:endParaRPr lang="ja-JP"/>
          </a:p>
        </c:txPr>
        <c:crossAx val="2130797800"/>
        <c:crosses val="autoZero"/>
        <c:crossBetween val="midCat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Technology, Japan.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zero-copy migration of virtual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machines for virtual IaaS clouds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We have implemented a system called VMBeam for enabling zero-copy migration in Xen 4.2.</a:t>
            </a:r>
          </a:p>
          <a:p>
            <a:r>
              <a:rPr lang="en-US" altLang="ja-JP" dirty="0" smtClean="0"/>
              <a:t>To confirm the effectiveness of zero-copy migration in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, we measured migration performance and system loads.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comparison, we used two existing systems.</a:t>
            </a:r>
          </a:p>
          <a:p>
            <a:r>
              <a:rPr kumimoji="1" lang="en-US" altLang="ja-JP" dirty="0" smtClean="0"/>
              <a:t>One is the traditional Xen with nested virtualization.</a:t>
            </a:r>
          </a:p>
          <a:p>
            <a:r>
              <a:rPr lang="en-US" altLang="ja-JP" dirty="0" smtClean="0"/>
              <a:t>The other is Xen-Blanket, which is the system with nested virtualization and fast virtual network between co-located cloud VMs.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114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First</a:t>
            </a:r>
            <a:r>
              <a:rPr kumimoji="1" lang="en-US" altLang="ja-JP" dirty="0" smtClean="0"/>
              <a:t>, we measured the migration time and downtime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The left</a:t>
            </a:r>
            <a:r>
              <a:rPr kumimoji="1" lang="en-US" altLang="ja-JP" baseline="0" dirty="0" smtClean="0"/>
              <a:t> figure shows the migration time.</a:t>
            </a:r>
          </a:p>
          <a:p>
            <a:r>
              <a:rPr kumimoji="1" lang="en-US" altLang="ja-JP" baseline="0" dirty="0" smtClean="0"/>
              <a:t>The red line is our </a:t>
            </a:r>
            <a:r>
              <a:rPr kumimoji="1" lang="en-US" altLang="ja-JP" baseline="0" dirty="0" err="1" smtClean="0"/>
              <a:t>VMBeam</a:t>
            </a:r>
            <a:r>
              <a:rPr kumimoji="1" lang="en-US" altLang="ja-JP" baseline="0" dirty="0" smtClean="0"/>
              <a:t>, the green line is the traditional Xen, and the blue line is Xen-Blanket.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 migration time was proportional to the memory size, but in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, th</a:t>
            </a:r>
            <a:r>
              <a:rPr lang="en-US" altLang="ja-JP" dirty="0" smtClean="0"/>
              <a:t>e time didn't increase largely.</a:t>
            </a:r>
          </a:p>
          <a:p>
            <a:r>
              <a:rPr lang="en-US" altLang="ja-JP" dirty="0" smtClean="0"/>
              <a:t>VMBeam achieved the shortest migration time and could complete the migration of a guest VM with 4 GB of memory in only 16 seconds.</a:t>
            </a:r>
          </a:p>
          <a:p>
            <a:r>
              <a:rPr kumimoji="1" lang="en-US" altLang="ja-JP" dirty="0" smtClean="0"/>
              <a:t>This is 7.5 times faster than Xe</a:t>
            </a:r>
            <a:r>
              <a:rPr lang="en-US" altLang="ja-JP" dirty="0" smtClean="0"/>
              <a:t>n-Blanket with fast virtual network.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For downtime, VMBeam also achieved the shortest downtime, which was about 0.6 seconds.</a:t>
            </a:r>
          </a:p>
          <a:p>
            <a:r>
              <a:rPr lang="en-US" altLang="ja-JP" dirty="0" smtClean="0"/>
              <a:t>Unlike the migration time, the downtime in Xen-Blanket was the worst.</a:t>
            </a:r>
          </a:p>
          <a:p>
            <a:r>
              <a:rPr lang="en-US" altLang="ja-JP" dirty="0" smtClean="0"/>
              <a:t>The root cause of this is under investigation.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330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Second</a:t>
            </a:r>
            <a:r>
              <a:rPr kumimoji="1" lang="en-US" altLang="ja-JP" dirty="0" smtClean="0"/>
              <a:t>, we measured system loads during VM </a:t>
            </a:r>
            <a:r>
              <a:rPr kumimoji="1" lang="en-US" altLang="ja-JP" dirty="0" smtClean="0"/>
              <a:t>migration</a:t>
            </a:r>
            <a:r>
              <a:rPr kumimoji="1" lang="en-US" altLang="ja-JP" baseline="0" dirty="0" smtClean="0"/>
              <a:t> when we migrated a guest VM with 4 GB of memory.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 network, the traditional Xen and Xen-Blanket transferred about 4 GB of data, but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almost didn't use virtual network.</a:t>
            </a:r>
          </a:p>
          <a:p>
            <a:endParaRPr lang="en-US" altLang="ja-JP" dirty="0"/>
          </a:p>
          <a:p>
            <a:r>
              <a:rPr lang="en-US" altLang="ja-JP" dirty="0" smtClean="0"/>
              <a:t>For CPU, we measured the CPU utilization and calculated the total CPU time.</a:t>
            </a:r>
          </a:p>
          <a:p>
            <a:r>
              <a:rPr lang="en-US" altLang="ja-JP" dirty="0" err="1" smtClean="0"/>
              <a:t>VMBeam</a:t>
            </a:r>
            <a:r>
              <a:rPr lang="en-US" altLang="ja-JP" dirty="0" smtClean="0"/>
              <a:t> used only 12.5% of CPU time in Xen-Blanket.</a:t>
            </a:r>
          </a:p>
          <a:p>
            <a:r>
              <a:rPr lang="en-US" altLang="ja-JP" dirty="0" smtClean="0"/>
              <a:t>This is because </a:t>
            </a:r>
            <a:r>
              <a:rPr kumimoji="1" lang="en-US" altLang="ja-JP" dirty="0" smtClean="0"/>
              <a:t>the migration time in VMBeam was </a:t>
            </a:r>
            <a:r>
              <a:rPr lang="en-US" altLang="ja-JP" dirty="0" smtClean="0"/>
              <a:t>much shorter</a:t>
            </a:r>
            <a:r>
              <a:rPr kumimoji="1" lang="en-US" altLang="ja-JP" dirty="0" smtClean="0"/>
              <a:t>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For memory, we estimated the amount of memory access because we couldn't obtain the statistics from hardware.</a:t>
            </a:r>
          </a:p>
          <a:p>
            <a:r>
              <a:rPr lang="en-US" altLang="ja-JP" dirty="0" smtClean="0"/>
              <a:t>In the traditional Xen and Xen-Blanket, the memory </a:t>
            </a:r>
            <a:r>
              <a:rPr lang="en-US" altLang="ja-JP" dirty="0" smtClean="0"/>
              <a:t>data</a:t>
            </a:r>
            <a:r>
              <a:rPr lang="en-US" altLang="ja-JP" dirty="0" smtClean="0"/>
              <a:t> </a:t>
            </a:r>
            <a:r>
              <a:rPr lang="en-US" altLang="ja-JP" dirty="0" smtClean="0"/>
              <a:t>of a </a:t>
            </a:r>
            <a:r>
              <a:rPr lang="en-US" altLang="ja-JP" dirty="0" smtClean="0"/>
              <a:t>guest </a:t>
            </a:r>
            <a:r>
              <a:rPr lang="en-US" altLang="ja-JP" dirty="0" smtClean="0"/>
              <a:t>VM was accessed several times during the transfer, so the memory access was tens of gigabytes.</a:t>
            </a:r>
          </a:p>
          <a:p>
            <a:r>
              <a:rPr lang="en-US" altLang="ja-JP" dirty="0" smtClean="0"/>
              <a:t>But VMBeam didn't access the </a:t>
            </a:r>
            <a:r>
              <a:rPr lang="en-US" altLang="ja-JP" dirty="0" smtClean="0"/>
              <a:t>memory </a:t>
            </a:r>
            <a:r>
              <a:rPr lang="en-US" altLang="ja-JP" dirty="0" smtClean="0"/>
              <a:t>at all </a:t>
            </a:r>
            <a:r>
              <a:rPr lang="en-US" altLang="ja-JP" dirty="0" smtClean="0"/>
              <a:t>thanks to </a:t>
            </a:r>
            <a:r>
              <a:rPr lang="en-US" altLang="ja-JP" dirty="0" smtClean="0"/>
              <a:t>inter-guest memory sharing.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486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Finally, we examined how memory writes in a guest VM affected migration performance.</a:t>
            </a:r>
          </a:p>
          <a:p>
            <a:r>
              <a:rPr lang="en-US" altLang="ja-JP" dirty="0" smtClean="0"/>
              <a:t>In live migration, memory writes can increase the migration time because modified memory regions are re-transferred.</a:t>
            </a:r>
          </a:p>
          <a:p>
            <a:r>
              <a:rPr lang="en-US" altLang="ja-JP" dirty="0" smtClean="0"/>
              <a:t>So, w</a:t>
            </a:r>
            <a:r>
              <a:rPr kumimoji="1" lang="en-US" altLang="ja-JP" dirty="0" smtClean="0"/>
              <a:t>e </a:t>
            </a:r>
            <a:r>
              <a:rPr kumimoji="1" lang="en-US" altLang="ja-JP" dirty="0" smtClean="0"/>
              <a:t>changed the </a:t>
            </a:r>
            <a:r>
              <a:rPr lang="en-US" altLang="ja-JP" dirty="0" smtClean="0"/>
              <a:t>number of modified pages in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a guest VM and measured the migration time and downtime.</a:t>
            </a:r>
          </a:p>
          <a:p>
            <a:r>
              <a:rPr kumimoji="1" lang="en-US" altLang="ja-JP" dirty="0" smtClean="0"/>
              <a:t>As shown in the red </a:t>
            </a:r>
            <a:r>
              <a:rPr kumimoji="1" lang="en-US" altLang="ja-JP" dirty="0" smtClean="0"/>
              <a:t>lines, </a:t>
            </a:r>
            <a:r>
              <a:rPr kumimoji="1" lang="en-US" altLang="ja-JP" dirty="0" smtClean="0"/>
              <a:t>these times were constant in VMBeam.</a:t>
            </a:r>
          </a:p>
          <a:p>
            <a:r>
              <a:rPr kumimoji="1" lang="en-US" altLang="ja-JP" dirty="0" smtClean="0"/>
              <a:t>This </a:t>
            </a:r>
            <a:r>
              <a:rPr lang="en-US" altLang="ja-JP" dirty="0" smtClean="0"/>
              <a:t>comes from no memory re-transfers in VMBeam.</a:t>
            </a:r>
          </a:p>
          <a:p>
            <a:r>
              <a:rPr kumimoji="1" lang="en-US" altLang="ja-JP" dirty="0" smtClean="0"/>
              <a:t>On the other hand, </a:t>
            </a:r>
            <a:r>
              <a:rPr kumimoji="1" lang="en-US" altLang="ja-JP" dirty="0" smtClean="0"/>
              <a:t>these </a:t>
            </a:r>
            <a:r>
              <a:rPr kumimoji="1" lang="en-US" altLang="ja-JP" dirty="0" smtClean="0"/>
              <a:t>times in the other systems increased drastically, as shown in the blue and green lines.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872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RDMA-based migration needs only one copy by </a:t>
            </a:r>
            <a:r>
              <a:rPr lang="en-US" altLang="ja-JP" dirty="0" err="1" smtClean="0"/>
              <a:t>InfiniBand</a:t>
            </a:r>
            <a:r>
              <a:rPr lang="en-US" altLang="ja-JP" dirty="0" smtClean="0"/>
              <a:t>, that is, zero copy by software.</a:t>
            </a:r>
          </a:p>
          <a:p>
            <a:r>
              <a:rPr kumimoji="1" lang="en-US" altLang="ja-JP" dirty="0" smtClean="0"/>
              <a:t>The memory image of a VM is directly copied to the destination host using RDMA.</a:t>
            </a:r>
          </a:p>
          <a:p>
            <a:r>
              <a:rPr lang="en-US" altLang="ja-JP" dirty="0" smtClean="0"/>
              <a:t>But this method needs 3 copies when the memory image has to be encrypted.</a:t>
            </a:r>
          </a:p>
          <a:p>
            <a:endParaRPr lang="en-US" altLang="ja-JP" dirty="0"/>
          </a:p>
          <a:p>
            <a:r>
              <a:rPr lang="en-US" altLang="ja-JP" dirty="0" smtClean="0"/>
              <a:t>To reduce system loads during VM migration, a technique of limiting a migration speed has been proposed.</a:t>
            </a:r>
          </a:p>
          <a:p>
            <a:r>
              <a:rPr lang="en-US" altLang="ja-JP" dirty="0" smtClean="0"/>
              <a:t>This technique simply limits the network bandwidth used by VM migration, but this results in longer migration time and downtime.</a:t>
            </a:r>
          </a:p>
          <a:p>
            <a:endParaRPr lang="en-US" altLang="ja-JP" dirty="0"/>
          </a:p>
          <a:p>
            <a:r>
              <a:rPr lang="en-US" altLang="ja-JP" dirty="0" smtClean="0"/>
              <a:t>Many techniques for page sharing among VMs have been proposed.</a:t>
            </a:r>
          </a:p>
          <a:p>
            <a:r>
              <a:rPr lang="en-US" altLang="ja-JP" dirty="0" smtClean="0"/>
              <a:t>Since all of them use copy-on-write, page sharing is stopped when shared pages are modified.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844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 conclusion, we proposed zero-copy migration for virtual IaaS clouds.</a:t>
            </a:r>
          </a:p>
          <a:p>
            <a:r>
              <a:rPr kumimoji="1" lang="en-US" altLang="ja-JP" dirty="0" smtClean="0"/>
              <a:t>Zero-copy migration just relocates the memory of a guest VM between cloud VMs co-located at the same host.</a:t>
            </a:r>
          </a:p>
          <a:p>
            <a:r>
              <a:rPr lang="en-US" altLang="ja-JP" dirty="0" smtClean="0"/>
              <a:t>Naive memory relocation cannot coexist with live migration, so zero-copy migration supports live migration by temporarily sharing the memory of a guest VM.</a:t>
            </a:r>
          </a:p>
          <a:p>
            <a:r>
              <a:rPr lang="en-US" altLang="ja-JP" dirty="0" smtClean="0"/>
              <a:t>We have implemented zero-copy migration and achieved high migration performance and low system loads.</a:t>
            </a:r>
          </a:p>
          <a:p>
            <a:endParaRPr lang="en-US" altLang="ja-JP" dirty="0"/>
          </a:p>
          <a:p>
            <a:r>
              <a:rPr lang="en-US" altLang="ja-JP" dirty="0" smtClean="0"/>
              <a:t>Our future work is to transparently switch the traditional migration and zero-copy migration by considering the location of the source and destination cloud VMs.</a:t>
            </a:r>
          </a:p>
          <a:p>
            <a:r>
              <a:rPr lang="en-US" altLang="ja-JP" dirty="0" smtClean="0"/>
              <a:t>To enable this, we need a mechanism to obtain information on VM placement from the underlying IaaS clouds.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Infrastructure-as-a-Service clouds are widely used as a basis of various services.</a:t>
            </a:r>
          </a:p>
          <a:p>
            <a:r>
              <a:rPr lang="en-US" altLang="ja-JP" dirty="0" smtClean="0"/>
              <a:t>They provide users with virtual machines.</a:t>
            </a:r>
            <a:endParaRPr kumimoji="1" lang="en-US" altLang="ja-JP" dirty="0" smtClean="0"/>
          </a:p>
          <a:p>
            <a:r>
              <a:rPr kumimoji="1" lang="en-US" altLang="ja-JP" dirty="0" smtClean="0"/>
              <a:t>Recently, virtual IaaS clouds are emerging.</a:t>
            </a:r>
          </a:p>
          <a:p>
            <a:r>
              <a:rPr lang="en-US" altLang="ja-JP" dirty="0" smtClean="0"/>
              <a:t>They are clouds constructed on top of existing IaaS clouds.</a:t>
            </a:r>
          </a:p>
          <a:p>
            <a:r>
              <a:rPr kumimoji="1" lang="en-US" altLang="ja-JP" dirty="0" smtClean="0"/>
              <a:t>Like secondary Internet service providers, secondary cloud service providers can manage their own clouds without having data centers, which take high operational cost.</a:t>
            </a:r>
          </a:p>
          <a:p>
            <a:r>
              <a:rPr lang="en-US" altLang="ja-JP" dirty="0" smtClean="0"/>
              <a:t>For example, they can provide value-added services such as intrusion detection in their own clouds.</a:t>
            </a:r>
            <a:endParaRPr kumimoji="1" lang="en-US" altLang="ja-JP" dirty="0" smtClean="0"/>
          </a:p>
          <a:p>
            <a:r>
              <a:rPr lang="en-US" altLang="ja-JP" dirty="0" smtClean="0"/>
              <a:t>In virtual </a:t>
            </a:r>
            <a:r>
              <a:rPr lang="en-US" altLang="ja-JP" dirty="0"/>
              <a:t>IaaS </a:t>
            </a:r>
            <a:r>
              <a:rPr lang="en-US" altLang="ja-JP" dirty="0" smtClean="0"/>
              <a:t>clouds, using a technique called nested virtualization, guest VMs run inside cloud VMs, which are provided by the underlying clouds.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756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VM migration is still important in virtual IaaS clouds.</a:t>
            </a:r>
          </a:p>
          <a:p>
            <a:r>
              <a:rPr kumimoji="1" lang="en-US" altLang="ja-JP" dirty="0" smtClean="0"/>
              <a:t>In traditional IaaS clouds, VMs are migrated between physical hosts.</a:t>
            </a:r>
          </a:p>
          <a:p>
            <a:r>
              <a:rPr lang="en-US" altLang="ja-JP" dirty="0" smtClean="0"/>
              <a:t>Similarly, in virtual IaaS clouds, guest VMs can be migrated between cloud VMs.</a:t>
            </a:r>
          </a:p>
          <a:p>
            <a:r>
              <a:rPr kumimoji="1" lang="en-US" altLang="ja-JP" dirty="0" smtClean="0"/>
              <a:t>VM migration enables uninterrupted maintenance of cloud VMs, for example, when the hypervisor inside them is updated.</a:t>
            </a:r>
          </a:p>
          <a:p>
            <a:r>
              <a:rPr lang="en-US" altLang="ja-JP" dirty="0" smtClean="0"/>
              <a:t>In addition, VM migration is used to consolidate guest VMs into a fewer cloud VMs.</a:t>
            </a:r>
          </a:p>
          <a:p>
            <a:r>
              <a:rPr kumimoji="1" lang="en-US" altLang="ja-JP" dirty="0" smtClean="0"/>
              <a:t>This saves the cost of secondary CSPs because virtual IaaS clouds can stop unused cloud VMs.</a:t>
            </a:r>
          </a:p>
          <a:p>
            <a:r>
              <a:rPr lang="en-US" altLang="ja-JP" dirty="0" smtClean="0"/>
              <a:t>Also, load balancing among cloud VMs can be achieved by VM migration.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38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Since a v</a:t>
            </a:r>
            <a:r>
              <a:rPr kumimoji="1" lang="en-US" altLang="ja-JP" dirty="0" smtClean="0"/>
              <a:t>irtual IaaS cloud consists of many cloud VMs, some of them can be co-located at the same host.</a:t>
            </a:r>
          </a:p>
          <a:p>
            <a:r>
              <a:rPr lang="en-US" altLang="ja-JP" dirty="0" smtClean="0"/>
              <a:t>This co-location occurs when the underlying IaaS cloud initially creates cloud VMs at the same host or migrates </a:t>
            </a:r>
            <a:r>
              <a:rPr lang="en-US" altLang="ja-JP" dirty="0" smtClean="0"/>
              <a:t>cloud VMs to the same host.</a:t>
            </a:r>
            <a:endParaRPr lang="en-US" altLang="ja-JP" dirty="0" smtClean="0"/>
          </a:p>
          <a:p>
            <a:r>
              <a:rPr lang="en-US" altLang="ja-JP" dirty="0" smtClean="0"/>
              <a:t>In fact, it is reported that the probability of the co-location was 8.4% at least in Amazon EC2.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co-location is beneficial to both primary and secondary CSPs.</a:t>
            </a:r>
          </a:p>
          <a:p>
            <a:r>
              <a:rPr lang="en-US" altLang="ja-JP" dirty="0" smtClean="0"/>
              <a:t>Primary CSPs can save cost by consolidating cloud </a:t>
            </a:r>
            <a:r>
              <a:rPr lang="en-US" altLang="ja-JP" dirty="0" smtClean="0"/>
              <a:t>VMs</a:t>
            </a:r>
            <a:r>
              <a:rPr lang="en-US" altLang="ja-JP" dirty="0"/>
              <a:t> </a:t>
            </a:r>
            <a:r>
              <a:rPr lang="en-US" altLang="ja-JP" dirty="0" smtClean="0"/>
              <a:t>into a fewer physical hosts.</a:t>
            </a:r>
            <a:endParaRPr lang="en-US" altLang="ja-JP" dirty="0" smtClean="0"/>
          </a:p>
          <a:p>
            <a:r>
              <a:rPr kumimoji="1" lang="en-US" altLang="ja-JP" dirty="0" smtClean="0"/>
              <a:t>Secondary CSPs can enable fast communication between co-located cloud VMs.</a:t>
            </a:r>
          </a:p>
          <a:p>
            <a:r>
              <a:rPr kumimoji="1" lang="en-US" altLang="ja-JP" dirty="0" smtClean="0"/>
              <a:t>For example, 4.5-Gbps communication is possible.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94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So, VM migration between co-located cloud VMs is expected to be faster than traditional one between physical hosts.</a:t>
            </a:r>
            <a:endParaRPr kumimoji="1" lang="en-US" altLang="ja-JP" dirty="0" smtClean="0"/>
          </a:p>
          <a:p>
            <a:r>
              <a:rPr kumimoji="1" lang="en-US" altLang="ja-JP" dirty="0" smtClean="0"/>
              <a:t>However, this is not the case.</a:t>
            </a:r>
          </a:p>
          <a:p>
            <a:r>
              <a:rPr lang="en-US" altLang="ja-JP" dirty="0" smtClean="0"/>
              <a:t>According to our experiment, </a:t>
            </a:r>
            <a:r>
              <a:rPr lang="en-US" altLang="ja-JP" dirty="0" smtClean="0"/>
              <a:t>VM migration</a:t>
            </a:r>
            <a:r>
              <a:rPr lang="en-US" altLang="ja-JP" dirty="0" smtClean="0"/>
              <a:t> </a:t>
            </a:r>
            <a:r>
              <a:rPr lang="en-US" altLang="ja-JP" dirty="0" smtClean="0"/>
              <a:t>took 6 minutes for a guest VM with 4 GB of memory.</a:t>
            </a:r>
          </a:p>
          <a:p>
            <a:r>
              <a:rPr lang="en-US" altLang="ja-JP" dirty="0" smtClean="0"/>
              <a:t>This is 3.7 times slower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The root cause of </a:t>
            </a:r>
            <a:r>
              <a:rPr lang="en-US" altLang="ja-JP" dirty="0" smtClean="0"/>
              <a:t>this low </a:t>
            </a:r>
            <a:r>
              <a:rPr lang="en-US" altLang="ja-JP" dirty="0" smtClean="0"/>
              <a:t>migration performance is double system loads.</a:t>
            </a:r>
          </a:p>
          <a:p>
            <a:r>
              <a:rPr kumimoji="1" lang="en-US" altLang="ja-JP" dirty="0" smtClean="0"/>
              <a:t>One host plays two roles of the source and destination of VM migration.</a:t>
            </a:r>
          </a:p>
          <a:p>
            <a:r>
              <a:rPr lang="en-US" altLang="ja-JP" dirty="0" smtClean="0"/>
              <a:t>Two virtual NICs have to be emulated for two cloud VMs, respectively.</a:t>
            </a:r>
          </a:p>
          <a:p>
            <a:r>
              <a:rPr lang="en-US" altLang="ja-JP" dirty="0" smtClean="0"/>
              <a:t>The transferred memory image of a guest VM is encrypted to prevent eavesdropping and tampering.</a:t>
            </a:r>
          </a:p>
          <a:p>
            <a:r>
              <a:rPr kumimoji="1" lang="en-US" altLang="ja-JP" dirty="0" smtClean="0"/>
              <a:t>In addition, the large memory image has to be copied many times.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458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improve the migration performance of guest VMs, we propose zero-copy migration for virtual IaaS clouds.</a:t>
            </a:r>
          </a:p>
          <a:p>
            <a:r>
              <a:rPr lang="en-US" altLang="ja-JP" dirty="0" smtClean="0"/>
              <a:t>Zero-copy migration optimizes VM migration between cloud VMs co-located at the same host.</a:t>
            </a:r>
          </a:p>
          <a:p>
            <a:r>
              <a:rPr kumimoji="1" lang="en-US" altLang="ja-JP" dirty="0" smtClean="0"/>
              <a:t>It just relocates the memory of a guest VM </a:t>
            </a:r>
            <a:r>
              <a:rPr lang="en-US" altLang="ja-JP" dirty="0" smtClean="0"/>
              <a:t>at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the source cloud VM to the destination one.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By copying no memory image of a guest VM, zero-copy migration can </a:t>
            </a:r>
            <a:r>
              <a:rPr lang="en-US" altLang="ja-JP" dirty="0" smtClean="0"/>
              <a:t>reduce the  CPU and memory loads.</a:t>
            </a:r>
            <a:endParaRPr kumimoji="1" lang="en-US" altLang="ja-JP" dirty="0" smtClean="0"/>
          </a:p>
          <a:p>
            <a:r>
              <a:rPr lang="en-US" altLang="ja-JP" dirty="0" smtClean="0"/>
              <a:t>Since it</a:t>
            </a:r>
            <a:r>
              <a:rPr kumimoji="1" lang="en-US" altLang="ja-JP" dirty="0" smtClean="0"/>
              <a:t> uses no virtual network for data transfers, it doesn't suffer from the overhead of network virtualization.</a:t>
            </a:r>
          </a:p>
          <a:p>
            <a:r>
              <a:rPr lang="en-US" altLang="ja-JP" dirty="0" smtClean="0"/>
              <a:t>It </a:t>
            </a:r>
            <a:r>
              <a:rPr lang="en-US" altLang="ja-JP" dirty="0" smtClean="0"/>
              <a:t>doesn't need the encryption of the memory image because no data is exposed to the outside of guest VMs.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27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 challenge is to support live migration used for achieving negligible downtime.</a:t>
            </a:r>
          </a:p>
          <a:p>
            <a:r>
              <a:rPr lang="en-US" altLang="ja-JP" dirty="0" smtClean="0"/>
              <a:t>Live migration enables a guest VM to continue to run during VM migration.</a:t>
            </a:r>
          </a:p>
          <a:p>
            <a:r>
              <a:rPr lang="en-US" altLang="ja-JP" dirty="0" smtClean="0"/>
              <a:t>For that, live migration first transfers the </a:t>
            </a:r>
            <a:r>
              <a:rPr lang="en-US" altLang="ja-JP" dirty="0" smtClean="0"/>
              <a:t>entire memory </a:t>
            </a:r>
            <a:r>
              <a:rPr lang="en-US" altLang="ja-JP" dirty="0" smtClean="0"/>
              <a:t>image of a guest VM with the VM running.</a:t>
            </a:r>
          </a:p>
          <a:p>
            <a:r>
              <a:rPr kumimoji="1" lang="en-US" altLang="ja-JP" dirty="0" smtClean="0"/>
              <a:t>After that, it re-transfers modified memory regions repeatedly.</a:t>
            </a:r>
          </a:p>
          <a:p>
            <a:r>
              <a:rPr lang="en-US" altLang="ja-JP" dirty="0" smtClean="0"/>
              <a:t>At the final stage, it stops the guest VM and transfers the remaining state.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Naive memory relocation cannot coexist with this live migration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It</a:t>
            </a:r>
            <a:r>
              <a:rPr lang="en-US" altLang="ja-JP" baseline="0" dirty="0" smtClean="0"/>
              <a:t> takes time to complete the relocation of the entire memory of a guest VM.</a:t>
            </a:r>
            <a:endParaRPr lang="en-US" altLang="ja-JP" dirty="0" smtClean="0"/>
          </a:p>
          <a:p>
            <a:r>
              <a:rPr lang="en-US" altLang="ja-JP" dirty="0" smtClean="0"/>
              <a:t>After </a:t>
            </a:r>
            <a:r>
              <a:rPr lang="en-US" altLang="ja-JP" dirty="0" smtClean="0"/>
              <a:t>some</a:t>
            </a:r>
            <a:r>
              <a:rPr lang="en-US" altLang="ja-JP" dirty="0" smtClean="0"/>
              <a:t> </a:t>
            </a:r>
            <a:r>
              <a:rPr lang="en-US" altLang="ja-JP" dirty="0" smtClean="0"/>
              <a:t>pages of a guest VM have </a:t>
            </a:r>
            <a:r>
              <a:rPr lang="en-US" altLang="ja-JP" dirty="0"/>
              <a:t>been </a:t>
            </a:r>
            <a:r>
              <a:rPr lang="en-US" altLang="ja-JP" dirty="0" smtClean="0"/>
              <a:t>relocated, the guest VM cannot continue to run without </a:t>
            </a:r>
            <a:r>
              <a:rPr lang="en-US" altLang="ja-JP" dirty="0" smtClean="0"/>
              <a:t>those pages.</a:t>
            </a:r>
            <a:endParaRPr lang="en-US" altLang="ja-JP" dirty="0" smtClean="0"/>
          </a:p>
          <a:p>
            <a:r>
              <a:rPr lang="en-US" altLang="ja-JP" dirty="0" smtClean="0"/>
              <a:t>Therefore, the guest VM has to be stopped during VM migration.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664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support live migration</a:t>
            </a:r>
            <a:r>
              <a:rPr lang="en-US" altLang="ja-JP" dirty="0"/>
              <a:t>, zero-copy migration consists of two steps for relocating the memory of a guest VM.</a:t>
            </a:r>
            <a:endParaRPr kumimoji="1" lang="en-US" altLang="ja-JP" dirty="0" smtClean="0"/>
          </a:p>
          <a:p>
            <a:r>
              <a:rPr lang="en-US" altLang="ja-JP" dirty="0" smtClean="0"/>
              <a:t>The first step is to share the memory between a running guest VM at the source cloud VM and a being cloned guest VM at the destination cloud VM.</a:t>
            </a:r>
          </a:p>
          <a:p>
            <a:r>
              <a:rPr lang="en-US" altLang="ja-JP" dirty="0" smtClean="0"/>
              <a:t>This inter-guest memory sharing </a:t>
            </a:r>
            <a:r>
              <a:rPr lang="en-US" altLang="ja-JP" dirty="0"/>
              <a:t>enables </a:t>
            </a:r>
            <a:r>
              <a:rPr lang="en-US" altLang="ja-JP" dirty="0" smtClean="0"/>
              <a:t>the source </a:t>
            </a:r>
            <a:r>
              <a:rPr lang="en-US" altLang="ja-JP" dirty="0"/>
              <a:t>guest VM to run during memory relocation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Even if</a:t>
            </a:r>
            <a:r>
              <a:rPr lang="en-US" altLang="ja-JP" baseline="0" dirty="0" smtClean="0"/>
              <a:t> the source guest VM accesses already shared memory, of course, it can access that memory.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second step is to release the memory of the source guest VM.</a:t>
            </a:r>
          </a:p>
          <a:p>
            <a:r>
              <a:rPr lang="en-US" altLang="ja-JP" dirty="0" smtClean="0"/>
              <a:t>This is done after the destination guest VM starts running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At this time,</a:t>
            </a:r>
            <a:r>
              <a:rPr lang="en-US" altLang="ja-JP" baseline="0" dirty="0" smtClean="0"/>
              <a:t> the source guest VM is already stopped.</a:t>
            </a:r>
            <a:endParaRPr lang="en-US" altLang="ja-JP" dirty="0" smtClean="0"/>
          </a:p>
          <a:p>
            <a:r>
              <a:rPr kumimoji="1" lang="en-US" altLang="ja-JP" dirty="0" smtClean="0"/>
              <a:t>As such, the downtime becomes negligible.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69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Using inte</a:t>
            </a:r>
            <a:r>
              <a:rPr lang="en-US" altLang="ja-JP" dirty="0" smtClean="0"/>
              <a:t>r-guest memory sharing</a:t>
            </a:r>
            <a:r>
              <a:rPr kumimoji="1" lang="en-US" altLang="ja-JP" dirty="0" smtClean="0"/>
              <a:t>, zero-copy migration is completed in only one iteration.</a:t>
            </a:r>
          </a:p>
          <a:p>
            <a:r>
              <a:rPr lang="en-US" altLang="ja-JP" dirty="0"/>
              <a:t>T</a:t>
            </a:r>
            <a:r>
              <a:rPr lang="en-US" altLang="ja-JP" dirty="0" smtClean="0"/>
              <a:t>raditional live migration needs multiple iterations because it has to re-transfer memory regions modified by a VM again and again until the re-transfer size becomes small enough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If the source guest VM modifies</a:t>
            </a:r>
            <a:r>
              <a:rPr lang="en-US" altLang="ja-JP" baseline="0" dirty="0" smtClean="0"/>
              <a:t> its memory frequently, the number </a:t>
            </a:r>
            <a:r>
              <a:rPr lang="en-US" altLang="ja-JP" baseline="0" smtClean="0"/>
              <a:t>of the iterations </a:t>
            </a:r>
            <a:r>
              <a:rPr lang="en-US" altLang="ja-JP" baseline="0" dirty="0" smtClean="0"/>
              <a:t>increases.</a:t>
            </a:r>
            <a:endParaRPr lang="en-US" altLang="ja-JP" dirty="0" smtClean="0"/>
          </a:p>
          <a:p>
            <a:r>
              <a:rPr kumimoji="1" lang="en-US" altLang="ja-JP" dirty="0" smtClean="0"/>
              <a:t>In contrast, zero-copy migration doesn't repeat such re-transfers.</a:t>
            </a:r>
          </a:p>
          <a:p>
            <a:r>
              <a:rPr lang="en-US" altLang="ja-JP" dirty="0" smtClean="0"/>
              <a:t>Modifications in the source guest VM are directly reflected to the destination </a:t>
            </a:r>
            <a:r>
              <a:rPr lang="en-US" altLang="ja-JP" dirty="0" smtClean="0"/>
              <a:t>one </a:t>
            </a:r>
            <a:r>
              <a:rPr lang="en-US" altLang="ja-JP" dirty="0" smtClean="0"/>
              <a:t>by inter-guest memory sharing.</a:t>
            </a:r>
          </a:p>
          <a:p>
            <a:r>
              <a:rPr kumimoji="1" lang="en-US" altLang="ja-JP" dirty="0" smtClean="0"/>
              <a:t>This can reduce both the migration time and downtime.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26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9/26/16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339851"/>
            <a:ext cx="7898846" cy="2814637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altLang="ja-JP" dirty="0">
                <a:latin typeface="Tahoma"/>
              </a:rPr>
              <a:t>VMBeam: Zero-copy </a:t>
            </a:r>
            <a:r>
              <a:rPr lang="en-US" altLang="ja-JP" dirty="0" smtClean="0">
                <a:latin typeface="Tahoma"/>
              </a:rPr>
              <a:t>Migration of</a:t>
            </a:r>
            <a:br>
              <a:rPr lang="en-US" altLang="ja-JP" dirty="0" smtClean="0">
                <a:latin typeface="Tahoma"/>
              </a:rPr>
            </a:br>
            <a:r>
              <a:rPr lang="en-US" altLang="ja-JP" dirty="0" smtClean="0">
                <a:latin typeface="Tahoma"/>
              </a:rPr>
              <a:t>Virtual Machines for</a:t>
            </a:r>
            <a:br>
              <a:rPr lang="en-US" altLang="ja-JP" dirty="0" smtClean="0">
                <a:latin typeface="Tahoma"/>
              </a:rPr>
            </a:br>
            <a:r>
              <a:rPr lang="en-US" altLang="ja-JP" dirty="0" smtClean="0">
                <a:latin typeface="Tahoma"/>
              </a:rPr>
              <a:t>Virtual </a:t>
            </a:r>
            <a:r>
              <a:rPr lang="en-US" altLang="ja-JP" dirty="0">
                <a:latin typeface="Tahoma"/>
              </a:rPr>
              <a:t>IaaS Clouds</a:t>
            </a:r>
            <a:endParaRPr kumimoji="1" lang="ja-JP" altLang="en-US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322477"/>
            <a:ext cx="5458968" cy="1631123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Hiroki Ooba</a:t>
            </a:r>
          </a:p>
          <a:p>
            <a:pPr algn="r"/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</a:t>
            </a:r>
            <a:r>
              <a:rPr lang="en-US" altLang="ja-JP" dirty="0" smtClean="0">
                <a:latin typeface="Tahoma"/>
                <a:cs typeface="Tahoma"/>
              </a:rPr>
              <a:t>Technology, Japan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67"/>
    </mc:Choice>
    <mc:Fallback>
      <p:transition xmlns:p14="http://schemas.microsoft.com/office/powerpoint/2010/main" spd="slow" advTm="1386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implemented VMBeam in Xen 4.2</a:t>
            </a:r>
          </a:p>
          <a:p>
            <a:pPr lvl="1"/>
            <a:r>
              <a:rPr lang="en-US" altLang="ja-JP" dirty="0" smtClean="0"/>
              <a:t>Enable zero-copy migration</a:t>
            </a:r>
            <a:endParaRPr kumimoji="1" lang="en-US" altLang="ja-JP" dirty="0" smtClean="0"/>
          </a:p>
          <a:p>
            <a:r>
              <a:rPr kumimoji="1" lang="en-US" altLang="ja-JP" dirty="0" smtClean="0"/>
              <a:t>We confirmed the effectiveness of zero-copy migration</a:t>
            </a:r>
          </a:p>
          <a:p>
            <a:pPr lvl="1"/>
            <a:r>
              <a:rPr lang="en-US" altLang="ja-JP" dirty="0"/>
              <a:t>M</a:t>
            </a:r>
            <a:r>
              <a:rPr lang="en-US" altLang="ja-JP" dirty="0" smtClean="0"/>
              <a:t>igration performance </a:t>
            </a:r>
            <a:r>
              <a:rPr lang="en-US" altLang="ja-JP" dirty="0"/>
              <a:t>and </a:t>
            </a:r>
            <a:r>
              <a:rPr lang="en-US" altLang="ja-JP" dirty="0" smtClean="0"/>
              <a:t>system loads</a:t>
            </a:r>
          </a:p>
          <a:p>
            <a:r>
              <a:rPr lang="en-US" altLang="ja-JP" dirty="0" smtClean="0"/>
              <a:t>Comparison</a:t>
            </a:r>
          </a:p>
          <a:p>
            <a:pPr lvl="1"/>
            <a:r>
              <a:rPr kumimoji="1" lang="en-US" altLang="ja-JP" dirty="0" smtClean="0"/>
              <a:t>Xen</a:t>
            </a:r>
            <a:r>
              <a:rPr lang="en-US" altLang="ja-JP" dirty="0" smtClean="0"/>
              <a:t> with nested virtualization</a:t>
            </a:r>
          </a:p>
          <a:p>
            <a:pPr lvl="1"/>
            <a:r>
              <a:rPr kumimoji="1" lang="en-US" altLang="ja-JP" dirty="0" smtClean="0"/>
              <a:t>Xen-Blanket </a:t>
            </a:r>
            <a:r>
              <a:rPr kumimoji="1" lang="en-US" altLang="ja-JP" sz="1800" dirty="0" smtClean="0"/>
              <a:t>[Williams+ EuroSys'12]</a:t>
            </a:r>
          </a:p>
          <a:p>
            <a:pPr lvl="2"/>
            <a:r>
              <a:rPr lang="en-US" altLang="ja-JP" dirty="0" smtClean="0"/>
              <a:t>System with nested virtualization</a:t>
            </a:r>
            <a:br>
              <a:rPr lang="en-US" altLang="ja-JP" dirty="0" smtClean="0"/>
            </a:br>
            <a:r>
              <a:rPr lang="en-US" altLang="ja-JP" dirty="0" smtClean="0"/>
              <a:t>and fast virtual network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97598" y="4500832"/>
            <a:ext cx="271300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host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E5-2665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32 GB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NIC: Gigabit Ethernet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26533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327"/>
    </mc:Choice>
    <mc:Fallback>
      <p:transition xmlns:p14="http://schemas.microsoft.com/office/powerpoint/2010/main" spd="slow" advTm="3232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Migration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migration time and downtime</a:t>
            </a:r>
          </a:p>
          <a:p>
            <a:pPr lvl="1"/>
            <a:r>
              <a:rPr lang="en-US" altLang="ja-JP" dirty="0" err="1" smtClean="0"/>
              <a:t>VMBeam</a:t>
            </a:r>
            <a:r>
              <a:rPr lang="en-US" altLang="ja-JP" dirty="0" smtClean="0"/>
              <a:t> achieved the shortest migration time</a:t>
            </a:r>
          </a:p>
          <a:p>
            <a:pPr lvl="2"/>
            <a:r>
              <a:rPr lang="en-US" altLang="ja-JP" dirty="0" smtClean="0"/>
              <a:t>Up to 7.5x faster than Xen-Blanket</a:t>
            </a:r>
          </a:p>
          <a:p>
            <a:pPr lvl="1"/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achieved the </a:t>
            </a:r>
            <a:r>
              <a:rPr lang="en-US" altLang="ja-JP" dirty="0" smtClean="0"/>
              <a:t>shortest </a:t>
            </a:r>
            <a:r>
              <a:rPr kumimoji="1" lang="en-US" altLang="ja-JP" dirty="0" smtClean="0"/>
              <a:t>downtime (0.6s)</a:t>
            </a: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963135823"/>
              </p:ext>
            </p:extLst>
          </p:nvPr>
        </p:nvGraphicFramePr>
        <p:xfrm>
          <a:off x="203200" y="3423920"/>
          <a:ext cx="870712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676471325"/>
              </p:ext>
            </p:extLst>
          </p:nvPr>
        </p:nvGraphicFramePr>
        <p:xfrm>
          <a:off x="4490720" y="3688080"/>
          <a:ext cx="4231640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円/楕円 3"/>
          <p:cNvSpPr/>
          <p:nvPr/>
        </p:nvSpPr>
        <p:spPr>
          <a:xfrm>
            <a:off x="4075545" y="5733573"/>
            <a:ext cx="415175" cy="41517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20867" y="53997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16s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95258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387"/>
    </mc:Choice>
    <mc:Fallback>
      <p:transition xmlns:p14="http://schemas.microsoft.com/office/powerpoint/2010/main" spd="slow" advTm="4938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System Loads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system loads during VM migration</a:t>
            </a:r>
          </a:p>
          <a:p>
            <a:pPr lvl="1"/>
            <a:r>
              <a:rPr lang="en-US" altLang="ja-JP" dirty="0" err="1" smtClean="0"/>
              <a:t>VMBeam</a:t>
            </a:r>
            <a:r>
              <a:rPr lang="en-US" altLang="ja-JP" dirty="0" smtClean="0"/>
              <a:t> did not transfer data via virtual network</a:t>
            </a:r>
          </a:p>
          <a:p>
            <a:pPr lvl="1"/>
            <a:r>
              <a:rPr kumimoji="1" lang="en-US" altLang="ja-JP" dirty="0" smtClean="0"/>
              <a:t>It used only 12.5% of CPU time in Xen-Blanket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It did not access the VM memory (estimated)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161986"/>
              </p:ext>
            </p:extLst>
          </p:nvPr>
        </p:nvGraphicFramePr>
        <p:xfrm>
          <a:off x="592531" y="3630658"/>
          <a:ext cx="8153400" cy="316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625697"/>
              </p:ext>
            </p:extLst>
          </p:nvPr>
        </p:nvGraphicFramePr>
        <p:xfrm>
          <a:off x="93769" y="4106944"/>
          <a:ext cx="2758608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688450"/>
              </p:ext>
            </p:extLst>
          </p:nvPr>
        </p:nvGraphicFramePr>
        <p:xfrm>
          <a:off x="5860905" y="4106944"/>
          <a:ext cx="3029349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018881" y="5923648"/>
            <a:ext cx="31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0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48241" y="5888659"/>
            <a:ext cx="31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3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67191" y="5884900"/>
            <a:ext cx="31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0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45725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5023"/>
    </mc:Choice>
    <mc:Fallback>
      <p:transition xmlns:p14="http://schemas.microsoft.com/office/powerpoint/2010/main" spd="slow" advTm="7502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Memory-intensive Workload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changed the memory dirty rate of a VM</a:t>
            </a:r>
          </a:p>
          <a:p>
            <a:pPr lvl="1"/>
            <a:r>
              <a:rPr lang="en-US" altLang="ja-JP" dirty="0" smtClean="0"/>
              <a:t>The migration time and downtime </a:t>
            </a:r>
            <a:r>
              <a:rPr lang="en-US" altLang="ja-JP" dirty="0"/>
              <a:t>in </a:t>
            </a:r>
            <a:r>
              <a:rPr lang="en-US" altLang="ja-JP" dirty="0" smtClean="0"/>
              <a:t>VMBeam were constant</a:t>
            </a:r>
          </a:p>
          <a:p>
            <a:pPr lvl="1"/>
            <a:r>
              <a:rPr lang="en-US" altLang="ja-JP" dirty="0" smtClean="0"/>
              <a:t>Those in the other systems increased drastically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390345401"/>
              </p:ext>
            </p:extLst>
          </p:nvPr>
        </p:nvGraphicFramePr>
        <p:xfrm>
          <a:off x="203200" y="3423920"/>
          <a:ext cx="870712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3709410616"/>
              </p:ext>
            </p:extLst>
          </p:nvPr>
        </p:nvGraphicFramePr>
        <p:xfrm>
          <a:off x="4490720" y="3688080"/>
          <a:ext cx="4231640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875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041"/>
    </mc:Choice>
    <mc:Fallback>
      <p:transition xmlns:p14="http://schemas.microsoft.com/office/powerpoint/2010/main" spd="slow" advTm="580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RDMA-based migration </a:t>
            </a:r>
            <a:r>
              <a:rPr lang="en-US" altLang="ja-JP" sz="2000" dirty="0" smtClean="0"/>
              <a:t>[Huang+ Cluster'07]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Only one copy by </a:t>
            </a:r>
            <a:r>
              <a:rPr kumimoji="1" lang="en-US" altLang="ja-JP" dirty="0" err="1" smtClean="0"/>
              <a:t>InfiniBand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Need 3 copies when encrypting the memory image</a:t>
            </a:r>
          </a:p>
          <a:p>
            <a:r>
              <a:rPr lang="en-US" altLang="ja-JP" dirty="0" smtClean="0"/>
              <a:t>Limiting a migration speed </a:t>
            </a:r>
            <a:r>
              <a:rPr lang="en-US" altLang="ja-JP" sz="2000" dirty="0" smtClean="0"/>
              <a:t>[Clark+ NSDI'05]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Reduce peak system loads</a:t>
            </a:r>
          </a:p>
          <a:p>
            <a:pPr lvl="1"/>
            <a:r>
              <a:rPr lang="en-US" altLang="ja-JP" dirty="0" smtClean="0"/>
              <a:t>Result in longer migration time and downtime</a:t>
            </a:r>
          </a:p>
          <a:p>
            <a:r>
              <a:rPr lang="en-US" altLang="ja-JP" dirty="0" smtClean="0"/>
              <a:t>Page-sharing techniques among VMs</a:t>
            </a:r>
            <a:br>
              <a:rPr lang="en-US" altLang="ja-JP" dirty="0" smtClean="0"/>
            </a:b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Waldspurger</a:t>
            </a:r>
            <a:r>
              <a:rPr lang="en-US" altLang="ja-JP" sz="2000" dirty="0" smtClean="0"/>
              <a:t>+ OSDI'02][Gupta+ OSDI'08][Milos+ ATC'09]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Use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opy-on-write</a:t>
            </a:r>
          </a:p>
          <a:p>
            <a:pPr lvl="1"/>
            <a:r>
              <a:rPr lang="en-US" altLang="ja-JP" dirty="0" smtClean="0"/>
              <a:t>Stop sharing when shared pages are modified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24651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366"/>
    </mc:Choice>
    <mc:Fallback>
      <p:transition xmlns:p14="http://schemas.microsoft.com/office/powerpoint/2010/main" spd="slow" advTm="5536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Propose zero-copy migration for virtual IaaS clouds</a:t>
            </a:r>
          </a:p>
          <a:p>
            <a:pPr lvl="1"/>
            <a:r>
              <a:rPr lang="en-US" altLang="ja-JP" dirty="0" smtClean="0"/>
              <a:t>Just relocate the memory of a guest VM between co-located cloud VMs</a:t>
            </a:r>
          </a:p>
          <a:p>
            <a:pPr lvl="1"/>
            <a:r>
              <a:rPr lang="en-US" altLang="ja-JP" dirty="0" smtClean="0"/>
              <a:t>Support live migration by temporal memory sharing</a:t>
            </a:r>
          </a:p>
          <a:p>
            <a:pPr lvl="1"/>
            <a:r>
              <a:rPr lang="en-US" altLang="ja-JP" dirty="0" smtClean="0"/>
              <a:t>Achieve high migration performance and low system loads</a:t>
            </a:r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Switch the traditional and zero-copy migration transparently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089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987"/>
    </mc:Choice>
    <mc:Fallback>
      <p:transition xmlns:p14="http://schemas.microsoft.com/office/powerpoint/2010/main" spd="slow" advTm="5398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Virtual IaaS Clouds </a:t>
            </a:r>
            <a:r>
              <a:rPr kumimoji="1" lang="en-US" altLang="ja-JP" sz="2200" dirty="0" smtClean="0"/>
              <a:t>[Williams+ HotCloud'11]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Clouds constructed on existing IaaS clouds</a:t>
            </a:r>
          </a:p>
          <a:p>
            <a:pPr lvl="1"/>
            <a:r>
              <a:rPr lang="en-US" altLang="ja-JP" dirty="0" smtClean="0"/>
              <a:t>Secondary cloud service providers (CSPs) can manage their own clouds without having data centers</a:t>
            </a:r>
          </a:p>
          <a:p>
            <a:r>
              <a:rPr kumimoji="1" lang="en-US" altLang="ja-JP" dirty="0" smtClean="0"/>
              <a:t>Guest VMs run inside cloud VMs</a:t>
            </a:r>
          </a:p>
          <a:p>
            <a:pPr lvl="1"/>
            <a:r>
              <a:rPr lang="en-US" altLang="ja-JP" dirty="0" smtClean="0"/>
              <a:t>U</a:t>
            </a:r>
            <a:r>
              <a:rPr kumimoji="1" lang="en-US" altLang="ja-JP" dirty="0" smtClean="0"/>
              <a:t>sing nested virtualization </a:t>
            </a:r>
            <a:r>
              <a:rPr kumimoji="1" lang="en-US" altLang="ja-JP" sz="2000" dirty="0" smtClean="0"/>
              <a:t>[Ben-Yehuda+ OSDI'10]</a:t>
            </a:r>
            <a:endParaRPr kumimoji="1" lang="en-US" altLang="ja-JP" dirty="0" smtClean="0"/>
          </a:p>
        </p:txBody>
      </p:sp>
      <p:sp>
        <p:nvSpPr>
          <p:cNvPr id="4" name="雲 3"/>
          <p:cNvSpPr/>
          <p:nvPr/>
        </p:nvSpPr>
        <p:spPr>
          <a:xfrm>
            <a:off x="1189818" y="5786142"/>
            <a:ext cx="6416261" cy="591654"/>
          </a:xfrm>
          <a:prstGeom prst="cloud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17744" y="4421560"/>
            <a:ext cx="2451653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59392" y="4421560"/>
            <a:ext cx="1470993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06844" y="4029356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60757" y="4027842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雲 4"/>
          <p:cNvSpPr/>
          <p:nvPr/>
        </p:nvSpPr>
        <p:spPr>
          <a:xfrm>
            <a:off x="1998864" y="5069562"/>
            <a:ext cx="4627217" cy="501098"/>
          </a:xfrm>
          <a:prstGeom prst="cloud">
            <a:avLst/>
          </a:prstGeom>
          <a:solidFill>
            <a:schemeClr val="accent5">
              <a:alpha val="49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483006" y="4620719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59079" y="4634427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73683" y="4620719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26081" y="4848087"/>
            <a:ext cx="1342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IaaS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13920" y="5710019"/>
            <a:ext cx="72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IaaS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2217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74"/>
    </mc:Choice>
    <mc:Fallback>
      <p:transition xmlns:p14="http://schemas.microsoft.com/office/powerpoint/2010/main" spd="slow" advTm="5207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VM Migration in Virtual IaaS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Guest VMs can be migrated between cloud VMs</a:t>
            </a:r>
          </a:p>
          <a:p>
            <a:pPr lvl="1"/>
            <a:r>
              <a:rPr kumimoji="1" lang="en-US" altLang="ja-JP" dirty="0" smtClean="0"/>
              <a:t>Uninterrupted maintenance of cloud VMs</a:t>
            </a:r>
          </a:p>
          <a:p>
            <a:pPr lvl="2"/>
            <a:r>
              <a:rPr lang="en-US" altLang="ja-JP" dirty="0" smtClean="0"/>
              <a:t>E.g., update the hypervisor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Consolidation into a fewer cloud VMs</a:t>
            </a:r>
          </a:p>
          <a:p>
            <a:pPr lvl="2"/>
            <a:r>
              <a:rPr kumimoji="1" lang="en-US" altLang="ja-JP" dirty="0" smtClean="0"/>
              <a:t>Save the cost of secondary CSPs</a:t>
            </a:r>
          </a:p>
          <a:p>
            <a:pPr lvl="1"/>
            <a:r>
              <a:rPr lang="en-US" altLang="ja-JP" dirty="0" smtClean="0"/>
              <a:t>Load balancing among cloud VMs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91931" y="4955742"/>
            <a:ext cx="2451653" cy="1394241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79793" y="4955742"/>
            <a:ext cx="2451653" cy="1394241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1031" y="4562024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51389" y="4562024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雲 7"/>
          <p:cNvSpPr/>
          <p:nvPr/>
        </p:nvSpPr>
        <p:spPr>
          <a:xfrm>
            <a:off x="1303131" y="5603744"/>
            <a:ext cx="5816950" cy="501098"/>
          </a:xfrm>
          <a:prstGeom prst="cloud">
            <a:avLst/>
          </a:prstGeom>
          <a:solidFill>
            <a:schemeClr val="accent5">
              <a:alpha val="49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57193" y="5154901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933266" y="5168609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99713" y="5168609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20080" y="5451580"/>
            <a:ext cx="1342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IaaS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31954" y="5164728"/>
            <a:ext cx="838870" cy="685684"/>
          </a:xfrm>
          <a:prstGeom prst="rect">
            <a:avLst/>
          </a:prstGeom>
          <a:solidFill>
            <a:srgbClr val="CCFFCC">
              <a:alpha val="45000"/>
            </a:srgbClr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下カーブ矢印 13"/>
          <p:cNvSpPr/>
          <p:nvPr/>
        </p:nvSpPr>
        <p:spPr>
          <a:xfrm>
            <a:off x="3772136" y="4783016"/>
            <a:ext cx="959818" cy="296679"/>
          </a:xfrm>
          <a:prstGeom prst="curved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85559" y="4377358"/>
            <a:ext cx="1143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800000"/>
                </a:solidFill>
                <a:latin typeface="Tahoma"/>
                <a:ea typeface="ＭＳ Ｐゴシック"/>
                <a:cs typeface="Tahoma"/>
              </a:rPr>
              <a:t>migration</a:t>
            </a:r>
            <a:endParaRPr kumimoji="1" lang="ja-JP" altLang="en-US" dirty="0" smtClean="0">
              <a:solidFill>
                <a:srgbClr val="80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0977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94"/>
    </mc:Choice>
    <mc:Fallback>
      <p:transition xmlns:p14="http://schemas.microsoft.com/office/powerpoint/2010/main" spd="slow" advTm="5209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Co-located Cloud VMs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Cloud VMs can be co-located at the same host</a:t>
            </a:r>
          </a:p>
          <a:p>
            <a:pPr lvl="1"/>
            <a:r>
              <a:rPr kumimoji="1" lang="en-US" altLang="ja-JP" dirty="0" smtClean="0"/>
              <a:t>The probability </a:t>
            </a:r>
            <a:r>
              <a:rPr lang="en-US" altLang="ja-JP" dirty="0" smtClean="0"/>
              <a:t>is 8.4</a:t>
            </a:r>
            <a:r>
              <a:rPr lang="en-US" altLang="ja-JP" dirty="0"/>
              <a:t>% </a:t>
            </a:r>
            <a:r>
              <a:rPr lang="en-US" altLang="ja-JP" dirty="0" smtClean="0"/>
              <a:t>at least in </a:t>
            </a:r>
            <a:r>
              <a:rPr lang="en-US" altLang="ja-JP" dirty="0"/>
              <a:t>Amazon EC2 </a:t>
            </a:r>
            <a:r>
              <a:rPr lang="en-US" altLang="ja-JP" sz="2000" dirty="0"/>
              <a:t>[</a:t>
            </a:r>
            <a:r>
              <a:rPr lang="en-US" altLang="ja-JP" sz="2000" dirty="0" err="1" smtClean="0"/>
              <a:t>Ristenpart</a:t>
            </a:r>
            <a:r>
              <a:rPr lang="en-US" altLang="ja-JP" sz="2000" dirty="0" smtClean="0"/>
              <a:t>+ CCS'09]</a:t>
            </a:r>
            <a:endParaRPr lang="en-US" altLang="ja-JP" dirty="0" smtClean="0"/>
          </a:p>
          <a:p>
            <a:r>
              <a:rPr kumimoji="1" lang="en-US" altLang="ja-JP" dirty="0" smtClean="0"/>
              <a:t>Beneficial to both primary</a:t>
            </a:r>
            <a:r>
              <a:rPr lang="en-US" altLang="ja-JP" dirty="0" smtClean="0"/>
              <a:t>/</a:t>
            </a:r>
            <a:r>
              <a:rPr kumimoji="1" lang="en-US" altLang="ja-JP" dirty="0" smtClean="0"/>
              <a:t>secondary CSPs</a:t>
            </a:r>
          </a:p>
          <a:p>
            <a:pPr lvl="1"/>
            <a:r>
              <a:rPr lang="en-US" altLang="ja-JP" dirty="0" smtClean="0"/>
              <a:t>Save cost by consolidating cloud VMs</a:t>
            </a:r>
          </a:p>
          <a:p>
            <a:pPr lvl="1"/>
            <a:r>
              <a:rPr kumimoji="1" lang="en-US" altLang="ja-JP" dirty="0" smtClean="0"/>
              <a:t>Enable faster communication (4.5 </a:t>
            </a:r>
            <a:r>
              <a:rPr kumimoji="1" lang="en-US" altLang="ja-JP" dirty="0" err="1" smtClean="0"/>
              <a:t>Gbps</a:t>
            </a:r>
            <a:r>
              <a:rPr kumimoji="1" lang="en-US" altLang="ja-JP" dirty="0" smtClean="0"/>
              <a:t> </a:t>
            </a:r>
            <a:r>
              <a:rPr kumimoji="1" lang="en-US" altLang="ja-JP" sz="2000" dirty="0" smtClean="0"/>
              <a:t>[Williams+ EuroSys'12]</a:t>
            </a:r>
            <a:r>
              <a:rPr kumimoji="1" lang="en-US" altLang="ja-JP" dirty="0" smtClean="0"/>
              <a:t>)</a:t>
            </a:r>
          </a:p>
        </p:txBody>
      </p:sp>
      <p:sp>
        <p:nvSpPr>
          <p:cNvPr id="27" name="雲 26"/>
          <p:cNvSpPr/>
          <p:nvPr/>
        </p:nvSpPr>
        <p:spPr>
          <a:xfrm>
            <a:off x="742453" y="6006104"/>
            <a:ext cx="7271606" cy="591654"/>
          </a:xfrm>
          <a:prstGeom prst="cloud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014059" y="5908768"/>
            <a:ext cx="72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IaaS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31507" y="4632496"/>
            <a:ext cx="4505739" cy="1710672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31960" y="5064608"/>
            <a:ext cx="2451653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1060" y="4670889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363924" y="5064607"/>
            <a:ext cx="1470993" cy="1101865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65289" y="4670889"/>
            <a:ext cx="11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97222" y="5263766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73295" y="5277474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678215" y="5263766"/>
            <a:ext cx="83887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24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2337" y="5562620"/>
            <a:ext cx="639623" cy="886968"/>
          </a:xfrm>
          <a:prstGeom prst="rect">
            <a:avLst/>
          </a:prstGeom>
          <a:noFill/>
        </p:spPr>
      </p:pic>
      <p:pic>
        <p:nvPicPr>
          <p:cNvPr id="25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9250" y="5562620"/>
            <a:ext cx="639623" cy="886968"/>
          </a:xfrm>
          <a:prstGeom prst="rect">
            <a:avLst/>
          </a:prstGeom>
          <a:noFill/>
        </p:spPr>
      </p:pic>
      <p:sp>
        <p:nvSpPr>
          <p:cNvPr id="29" name="テキスト ボックス 28"/>
          <p:cNvSpPr txBox="1"/>
          <p:nvPr/>
        </p:nvSpPr>
        <p:spPr>
          <a:xfrm>
            <a:off x="7122643" y="5565603"/>
            <a:ext cx="5573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sz="3200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1654" y="563677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7675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241"/>
    </mc:Choice>
    <mc:Fallback>
      <p:transition xmlns:p14="http://schemas.microsoft.com/office/powerpoint/2010/main" spd="slow" advTm="642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Low Migration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 migration between co-located cloud VMs is slower than the traditional one</a:t>
            </a:r>
          </a:p>
          <a:p>
            <a:pPr lvl="1"/>
            <a:r>
              <a:rPr lang="en-US" altLang="ja-JP" dirty="0" smtClean="0"/>
              <a:t>E.g., 6 minutes for a 4-GB guest VM (3.7x slower)</a:t>
            </a:r>
          </a:p>
          <a:p>
            <a:r>
              <a:rPr lang="en-US" altLang="ja-JP" dirty="0" smtClean="0"/>
              <a:t>The r</a:t>
            </a:r>
            <a:r>
              <a:rPr kumimoji="1" lang="en-US" altLang="ja-JP" dirty="0" smtClean="0"/>
              <a:t>oot cause is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d</a:t>
            </a:r>
            <a:r>
              <a:rPr lang="en-US" altLang="ja-JP" dirty="0" smtClean="0">
                <a:solidFill>
                  <a:srgbClr val="FF0000"/>
                </a:solidFill>
              </a:rPr>
              <a:t>ouble</a:t>
            </a:r>
            <a:r>
              <a:rPr lang="en-US" altLang="ja-JP" dirty="0" smtClean="0"/>
              <a:t> system loads</a:t>
            </a:r>
          </a:p>
          <a:p>
            <a:pPr lvl="1"/>
            <a:r>
              <a:rPr lang="en-US" altLang="ja-JP" dirty="0" smtClean="0"/>
              <a:t>NIC emulation, memory encryption, and memory copies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939388" y="4403988"/>
            <a:ext cx="7586869" cy="2007841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351327" y="4834847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70703" y="4442382"/>
            <a:ext cx="185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source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19512" y="4435954"/>
            <a:ext cx="23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destination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556952" y="5035259"/>
            <a:ext cx="1123636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724544" y="4829673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02289" y="5024534"/>
            <a:ext cx="1123636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cloned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106612" y="5650523"/>
            <a:ext cx="1398010" cy="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285476" y="5672063"/>
            <a:ext cx="1006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network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6" name="図 5" descr="nic-behind-800p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31" y="5237654"/>
            <a:ext cx="920931" cy="695303"/>
          </a:xfrm>
          <a:prstGeom prst="rect">
            <a:avLst/>
          </a:prstGeom>
        </p:spPr>
      </p:pic>
      <p:pic>
        <p:nvPicPr>
          <p:cNvPr id="35" name="図 34" descr="nic-behind-800p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89334" y="5231226"/>
            <a:ext cx="920931" cy="695303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940397" y="4866929"/>
            <a:ext cx="815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NIC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40" name="直線矢印コネクタ 39"/>
          <p:cNvCxnSpPr>
            <a:stCxn id="27" idx="3"/>
          </p:cNvCxnSpPr>
          <p:nvPr/>
        </p:nvCxnSpPr>
        <p:spPr>
          <a:xfrm>
            <a:off x="2680588" y="5378101"/>
            <a:ext cx="944339" cy="1351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724760" y="4985429"/>
            <a:ext cx="94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encrypt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42" name="直線矢印コネクタ 41"/>
          <p:cNvCxnSpPr>
            <a:endCxn id="33" idx="1"/>
          </p:cNvCxnSpPr>
          <p:nvPr/>
        </p:nvCxnSpPr>
        <p:spPr>
          <a:xfrm flipV="1">
            <a:off x="6007163" y="5367376"/>
            <a:ext cx="895126" cy="139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5914905" y="4985429"/>
            <a:ext cx="94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decrypt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58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624" y="5551895"/>
            <a:ext cx="639623" cy="886968"/>
          </a:xfrm>
          <a:prstGeom prst="rect">
            <a:avLst/>
          </a:prstGeom>
          <a:noFill/>
        </p:spPr>
      </p:pic>
      <p:sp>
        <p:nvSpPr>
          <p:cNvPr id="21" name="テキスト ボックス 20"/>
          <p:cNvSpPr txBox="1"/>
          <p:nvPr/>
        </p:nvSpPr>
        <p:spPr>
          <a:xfrm>
            <a:off x="318705" y="521040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94577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574"/>
    </mc:Choice>
    <mc:Fallback>
      <p:transition xmlns:p14="http://schemas.microsoft.com/office/powerpoint/2010/main" spd="slow" advTm="6557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Zero-copy Migration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Just r</a:t>
            </a:r>
            <a:r>
              <a:rPr kumimoji="1" lang="en-US" altLang="ja-JP" dirty="0" smtClean="0">
                <a:solidFill>
                  <a:srgbClr val="FF0000"/>
                </a:solidFill>
              </a:rPr>
              <a:t>elocate</a:t>
            </a:r>
            <a:r>
              <a:rPr kumimoji="1" lang="en-US" altLang="ja-JP" dirty="0" smtClean="0"/>
              <a:t> the memory of a guest VM between co-located cloud VMs</a:t>
            </a:r>
          </a:p>
          <a:p>
            <a:pPr lvl="1"/>
            <a:r>
              <a:rPr lang="en-US" altLang="ja-JP" dirty="0" smtClean="0"/>
              <a:t>No c</a:t>
            </a:r>
            <a:r>
              <a:rPr kumimoji="1" lang="en-US" altLang="ja-JP" dirty="0" smtClean="0"/>
              <a:t>opy of the memory image of a guest VM</a:t>
            </a:r>
          </a:p>
          <a:p>
            <a:pPr lvl="1"/>
            <a:r>
              <a:rPr lang="en-US" altLang="ja-JP" dirty="0" smtClean="0"/>
              <a:t>No use of the virtual network</a:t>
            </a:r>
          </a:p>
          <a:p>
            <a:pPr lvl="1"/>
            <a:r>
              <a:rPr lang="en-US" altLang="ja-JP" dirty="0" smtClean="0"/>
              <a:t>No encryption of the memory image</a:t>
            </a:r>
            <a:endParaRPr kumimoji="1" lang="en-US" altLang="ja-JP" dirty="0" smtClean="0"/>
          </a:p>
        </p:txBody>
      </p:sp>
      <p:sp>
        <p:nvSpPr>
          <p:cNvPr id="26" name="正方形/長方形 25"/>
          <p:cNvSpPr/>
          <p:nvPr/>
        </p:nvSpPr>
        <p:spPr>
          <a:xfrm>
            <a:off x="945317" y="4005194"/>
            <a:ext cx="7345404" cy="2333197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435166" y="4436053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54542" y="4043588"/>
            <a:ext cx="185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source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83975" y="4037160"/>
            <a:ext cx="23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destination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489007" y="4430879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42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168" y="5438290"/>
            <a:ext cx="639623" cy="886968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1732041" y="4645318"/>
            <a:ext cx="742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99103" y="4645886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cloned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558168" y="4629187"/>
            <a:ext cx="979200" cy="317381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58168" y="4946568"/>
            <a:ext cx="979200" cy="36485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750143" y="4946568"/>
            <a:ext cx="979200" cy="364856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127329" y="4791959"/>
            <a:ext cx="1177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relocation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pic>
        <p:nvPicPr>
          <p:cNvPr id="52" name="図 51" descr="nic-behind-800p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75" y="5527734"/>
            <a:ext cx="920931" cy="695303"/>
          </a:xfrm>
          <a:prstGeom prst="rect">
            <a:avLst/>
          </a:prstGeom>
        </p:spPr>
      </p:pic>
      <p:pic>
        <p:nvPicPr>
          <p:cNvPr id="53" name="図 52" descr="nic-behind-800p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61449" y="5527736"/>
            <a:ext cx="920931" cy="695303"/>
          </a:xfrm>
          <a:prstGeom prst="rect">
            <a:avLst/>
          </a:prstGeom>
        </p:spPr>
      </p:pic>
      <p:sp>
        <p:nvSpPr>
          <p:cNvPr id="54" name="十字形 53"/>
          <p:cNvSpPr/>
          <p:nvPr/>
        </p:nvSpPr>
        <p:spPr>
          <a:xfrm rot="2700000">
            <a:off x="3408596" y="5635033"/>
            <a:ext cx="487118" cy="487118"/>
          </a:xfrm>
          <a:prstGeom prst="plus">
            <a:avLst>
              <a:gd name="adj" fmla="val 3772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6" name="十字形 55"/>
          <p:cNvSpPr/>
          <p:nvPr/>
        </p:nvSpPr>
        <p:spPr>
          <a:xfrm rot="2700000">
            <a:off x="5532224" y="5633796"/>
            <a:ext cx="487118" cy="487118"/>
          </a:xfrm>
          <a:prstGeom prst="plus">
            <a:avLst>
              <a:gd name="adj" fmla="val 3772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750143" y="4629187"/>
            <a:ext cx="979200" cy="31738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3307710" y="4780916"/>
            <a:ext cx="2706562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37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737"/>
    </mc:Choice>
    <mc:Fallback>
      <p:transition xmlns:p14="http://schemas.microsoft.com/office/powerpoint/2010/main" spd="slow" advTm="6273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Challenge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Live migration for negligible downtime</a:t>
            </a:r>
          </a:p>
          <a:p>
            <a:pPr lvl="1"/>
            <a:r>
              <a:rPr kumimoji="1" lang="en-US" altLang="ja-JP" dirty="0" smtClean="0"/>
              <a:t>Transfer the memory of a VM </a:t>
            </a:r>
            <a:r>
              <a:rPr kumimoji="1" lang="en-US" altLang="ja-JP" dirty="0" smtClean="0">
                <a:solidFill>
                  <a:srgbClr val="FF0000"/>
                </a:solidFill>
              </a:rPr>
              <a:t>with the VM running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Re-transfer</a:t>
            </a:r>
            <a:r>
              <a:rPr lang="en-US" altLang="ja-JP" dirty="0" smtClean="0"/>
              <a:t> modified memory regions repeatedly</a:t>
            </a:r>
          </a:p>
          <a:p>
            <a:r>
              <a:rPr kumimoji="1" lang="en-US" altLang="ja-JP" dirty="0" smtClean="0"/>
              <a:t>Naive memory relocation cannot coexist with live migration</a:t>
            </a:r>
          </a:p>
          <a:p>
            <a:pPr lvl="1"/>
            <a:r>
              <a:rPr lang="en-US" altLang="ja-JP" dirty="0" smtClean="0"/>
              <a:t>A guest VM cannot continue to run after </a:t>
            </a:r>
            <a:r>
              <a:rPr lang="en-US" altLang="ja-JP" dirty="0" smtClean="0"/>
              <a:t>some</a:t>
            </a:r>
            <a:r>
              <a:rPr lang="en-US" altLang="ja-JP" dirty="0" smtClean="0"/>
              <a:t> </a:t>
            </a:r>
            <a:r>
              <a:rPr lang="en-US" altLang="ja-JP" dirty="0" smtClean="0"/>
              <a:t>pages have been relocated </a:t>
            </a:r>
            <a:endParaRPr kumimoji="1" lang="en-US" altLang="ja-JP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939995" y="4802718"/>
            <a:ext cx="7345404" cy="1792632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29844" y="5233576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49220" y="4841111"/>
            <a:ext cx="185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source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78653" y="4834683"/>
            <a:ext cx="23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destination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83685" y="5228402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7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846" y="5708382"/>
            <a:ext cx="639623" cy="886968"/>
          </a:xfrm>
          <a:prstGeom prst="rect">
            <a:avLst/>
          </a:prstGeom>
          <a:noFill/>
        </p:spPr>
      </p:pic>
      <p:sp>
        <p:nvSpPr>
          <p:cNvPr id="18" name="テキスト ボックス 17"/>
          <p:cNvSpPr txBox="1"/>
          <p:nvPr/>
        </p:nvSpPr>
        <p:spPr>
          <a:xfrm>
            <a:off x="1544003" y="5442841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running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93781" y="5443409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cloned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707557" y="5426710"/>
            <a:ext cx="979200" cy="317381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07557" y="5744091"/>
            <a:ext cx="979200" cy="36485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44821" y="5744091"/>
            <a:ext cx="979200" cy="364856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50861" y="5589482"/>
            <a:ext cx="112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relocated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744821" y="5426710"/>
            <a:ext cx="979200" cy="31738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3503572" y="5578439"/>
            <a:ext cx="2505378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爆発 2 29"/>
          <p:cNvSpPr/>
          <p:nvPr/>
        </p:nvSpPr>
        <p:spPr>
          <a:xfrm>
            <a:off x="2946067" y="5426710"/>
            <a:ext cx="319635" cy="279162"/>
          </a:xfrm>
          <a:prstGeom prst="irregularSeal2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稲妻 23"/>
          <p:cNvSpPr/>
          <p:nvPr/>
        </p:nvSpPr>
        <p:spPr>
          <a:xfrm flipH="1">
            <a:off x="3118271" y="5283144"/>
            <a:ext cx="294861" cy="287131"/>
          </a:xfrm>
          <a:prstGeom prst="lightningBolt">
            <a:avLst/>
          </a:prstGeom>
          <a:solidFill>
            <a:srgbClr val="3366FF"/>
          </a:solidFill>
          <a:ln w="19050" cmpd="sng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092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394"/>
    </mc:Choice>
    <mc:Fallback>
      <p:transition xmlns:p14="http://schemas.microsoft.com/office/powerpoint/2010/main" spd="slow" advTm="5339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Support for Live Migration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Enable a guest VM to run during memory relocation </a:t>
            </a:r>
          </a:p>
          <a:p>
            <a:pPr lvl="1"/>
            <a:r>
              <a:rPr lang="en-US" altLang="ja-JP" dirty="0" smtClean="0"/>
              <a:t>Step 1: </a:t>
            </a:r>
            <a:r>
              <a:rPr lang="en-US" altLang="ja-JP" dirty="0" smtClean="0">
                <a:solidFill>
                  <a:srgbClr val="FF0000"/>
                </a:solidFill>
              </a:rPr>
              <a:t>Share</a:t>
            </a:r>
            <a:r>
              <a:rPr lang="en-US" altLang="ja-JP" dirty="0" smtClean="0"/>
              <a:t> the memory between </a:t>
            </a:r>
            <a:r>
              <a:rPr lang="en-US" altLang="ja-JP" dirty="0" err="1" smtClean="0"/>
              <a:t>src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dst</a:t>
            </a:r>
            <a:r>
              <a:rPr lang="en-US" altLang="ja-JP" dirty="0" smtClean="0"/>
              <a:t> guest VMs</a:t>
            </a:r>
          </a:p>
          <a:p>
            <a:pPr lvl="2"/>
            <a:r>
              <a:rPr lang="en-US" altLang="ja-JP" dirty="0" smtClean="0"/>
              <a:t>The source guest VM can continue to run</a:t>
            </a:r>
          </a:p>
          <a:p>
            <a:pPr lvl="1"/>
            <a:r>
              <a:rPr lang="en-US" altLang="ja-JP" dirty="0" smtClean="0"/>
              <a:t>Step 2: Release the memory of the source guest VM</a:t>
            </a:r>
          </a:p>
          <a:p>
            <a:pPr lvl="2"/>
            <a:r>
              <a:rPr lang="en-US" altLang="ja-JP" dirty="0" smtClean="0"/>
              <a:t>After the destination guest VM starts running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949739" y="4460652"/>
            <a:ext cx="7334361" cy="1840934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428546" y="4891510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47922" y="4499045"/>
            <a:ext cx="185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source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77355" y="4492617"/>
            <a:ext cx="23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destination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482387" y="4886336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25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548" y="5402025"/>
            <a:ext cx="639623" cy="886968"/>
          </a:xfrm>
          <a:prstGeom prst="rect">
            <a:avLst/>
          </a:prstGeom>
          <a:noFill/>
        </p:spPr>
      </p:pic>
      <p:sp>
        <p:nvSpPr>
          <p:cNvPr id="26" name="テキスト ボックス 25"/>
          <p:cNvSpPr txBox="1"/>
          <p:nvPr/>
        </p:nvSpPr>
        <p:spPr>
          <a:xfrm>
            <a:off x="1542705" y="5100775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running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92483" y="5101343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cloned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706259" y="5084644"/>
            <a:ext cx="979200" cy="317381"/>
          </a:xfrm>
          <a:prstGeom prst="rect">
            <a:avLst/>
          </a:prstGeom>
          <a:solidFill>
            <a:srgbClr val="66CDAA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706259" y="5402025"/>
            <a:ext cx="979200" cy="36485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743523" y="5402025"/>
            <a:ext cx="979200" cy="364856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43523" y="5084644"/>
            <a:ext cx="979200" cy="308773"/>
          </a:xfrm>
          <a:prstGeom prst="rect">
            <a:avLst/>
          </a:prstGeom>
          <a:solidFill>
            <a:srgbClr val="66CDAA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685459" y="5084644"/>
            <a:ext cx="2058064" cy="0"/>
          </a:xfrm>
          <a:prstGeom prst="line">
            <a:avLst/>
          </a:prstGeom>
          <a:ln w="190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685459" y="5393417"/>
            <a:ext cx="2058064" cy="0"/>
          </a:xfrm>
          <a:prstGeom prst="line">
            <a:avLst/>
          </a:prstGeom>
          <a:ln w="190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174434" y="5413465"/>
            <a:ext cx="10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sharing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54" name="稲妻 53"/>
          <p:cNvSpPr/>
          <p:nvPr/>
        </p:nvSpPr>
        <p:spPr>
          <a:xfrm flipH="1">
            <a:off x="3115366" y="4984362"/>
            <a:ext cx="294861" cy="287131"/>
          </a:xfrm>
          <a:prstGeom prst="lightningBolt">
            <a:avLst/>
          </a:prstGeom>
          <a:solidFill>
            <a:srgbClr val="3366FF"/>
          </a:solidFill>
          <a:ln w="19050" cmpd="sng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92318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990"/>
    </mc:Choice>
    <mc:Fallback>
      <p:transition xmlns:p14="http://schemas.microsoft.com/office/powerpoint/2010/main" spd="slow" advTm="4299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No Memory Re-transfer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Zero-copy migration is completed in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one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iteration</a:t>
            </a:r>
          </a:p>
          <a:p>
            <a:pPr lvl="1"/>
            <a:r>
              <a:rPr lang="en-US" altLang="ja-JP" dirty="0" smtClean="0"/>
              <a:t>Not repeat to re-transfer modified memory regions</a:t>
            </a:r>
          </a:p>
          <a:p>
            <a:pPr lvl="2"/>
            <a:r>
              <a:rPr lang="en-US" altLang="ja-JP" dirty="0" smtClean="0"/>
              <a:t>Traditional live migration needs multiple iterations</a:t>
            </a:r>
          </a:p>
          <a:p>
            <a:pPr lvl="1"/>
            <a:r>
              <a:rPr lang="en-US" altLang="ja-JP" dirty="0" smtClean="0"/>
              <a:t>Modifications are directly reflected to the destination guest VM by memory sharing</a:t>
            </a:r>
          </a:p>
          <a:p>
            <a:pPr lvl="1"/>
            <a:r>
              <a:rPr lang="en-US" altLang="ja-JP" dirty="0" smtClean="0"/>
              <a:t>Reduce the migration time and downtime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949739" y="4460652"/>
            <a:ext cx="7334361" cy="1840934"/>
          </a:xfrm>
          <a:prstGeom prst="rect">
            <a:avLst/>
          </a:prstGeom>
          <a:solidFill>
            <a:srgbClr val="FFFFFF">
              <a:alpha val="49000"/>
            </a:srgbClr>
          </a:solidFill>
          <a:ln w="19050" cmpd="sng">
            <a:solidFill>
              <a:srgbClr val="00009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428546" y="4891510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47922" y="4499045"/>
            <a:ext cx="185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source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77355" y="4492617"/>
            <a:ext cx="23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destination 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482387" y="4886336"/>
            <a:ext cx="2491316" cy="1096856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29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548" y="5402025"/>
            <a:ext cx="639623" cy="886968"/>
          </a:xfrm>
          <a:prstGeom prst="rect">
            <a:avLst/>
          </a:prstGeom>
          <a:noFill/>
        </p:spPr>
      </p:pic>
      <p:sp>
        <p:nvSpPr>
          <p:cNvPr id="30" name="テキスト ボックス 29"/>
          <p:cNvSpPr txBox="1"/>
          <p:nvPr/>
        </p:nvSpPr>
        <p:spPr>
          <a:xfrm>
            <a:off x="1542705" y="5100775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running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792483" y="5101343"/>
            <a:ext cx="1130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cloned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guest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06259" y="5084644"/>
            <a:ext cx="979200" cy="682237"/>
          </a:xfrm>
          <a:prstGeom prst="rect">
            <a:avLst/>
          </a:prstGeom>
          <a:solidFill>
            <a:srgbClr val="66CDAA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743523" y="5084644"/>
            <a:ext cx="979200" cy="682237"/>
          </a:xfrm>
          <a:prstGeom prst="rect">
            <a:avLst/>
          </a:prstGeom>
          <a:solidFill>
            <a:srgbClr val="66CDAA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3685459" y="5084644"/>
            <a:ext cx="2058064" cy="0"/>
          </a:xfrm>
          <a:prstGeom prst="line">
            <a:avLst/>
          </a:prstGeom>
          <a:ln w="190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3685459" y="5777924"/>
            <a:ext cx="2058064" cy="0"/>
          </a:xfrm>
          <a:prstGeom prst="line">
            <a:avLst/>
          </a:prstGeom>
          <a:ln w="190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270854" y="5252472"/>
            <a:ext cx="86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shared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100791" y="5392966"/>
            <a:ext cx="130532" cy="1305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0" name="稲妻 39"/>
          <p:cNvSpPr/>
          <p:nvPr/>
        </p:nvSpPr>
        <p:spPr>
          <a:xfrm flipH="1">
            <a:off x="3159538" y="5161050"/>
            <a:ext cx="294861" cy="287131"/>
          </a:xfrm>
          <a:prstGeom prst="lightningBolt">
            <a:avLst/>
          </a:prstGeom>
          <a:solidFill>
            <a:srgbClr val="3366FF"/>
          </a:solidFill>
          <a:ln w="19050" cmpd="sng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6110868" y="5392966"/>
            <a:ext cx="130532" cy="1305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2141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554"/>
    </mc:Choice>
    <mc:Fallback>
      <p:transition xmlns:p14="http://schemas.microsoft.com/office/powerpoint/2010/main" spd="slow" advTm="4255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112134</TotalTime>
  <Words>2600</Words>
  <Application>Microsoft Macintosh PowerPoint</Application>
  <PresentationFormat>画面に合わせる (4:3)</PresentationFormat>
  <Paragraphs>318</Paragraphs>
  <Slides>15</Slides>
  <Notes>15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my2</vt:lpstr>
      <vt:lpstr>VMBeam: Zero-copy Migration of Virtual Machines for Virtual IaaS Clouds</vt:lpstr>
      <vt:lpstr>Virtual IaaS Clouds [Williams+ HotCloud'11]</vt:lpstr>
      <vt:lpstr>VM Migration in Virtual IaaS</vt:lpstr>
      <vt:lpstr>Co-located Cloud VMs</vt:lpstr>
      <vt:lpstr>Low Migration Performance</vt:lpstr>
      <vt:lpstr>Zero-copy Migration</vt:lpstr>
      <vt:lpstr>Challenge</vt:lpstr>
      <vt:lpstr>Support for Live Migration</vt:lpstr>
      <vt:lpstr>No Memory Re-transfer</vt:lpstr>
      <vt:lpstr>Experiments</vt:lpstr>
      <vt:lpstr>Migration Performance</vt:lpstr>
      <vt:lpstr>System Loads</vt:lpstr>
      <vt:lpstr>Memory-intensive Workload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2341</cp:revision>
  <dcterms:created xsi:type="dcterms:W3CDTF">2012-11-30T01:40:32Z</dcterms:created>
  <dcterms:modified xsi:type="dcterms:W3CDTF">2016-09-27T06:41:59Z</dcterms:modified>
</cp:coreProperties>
</file>