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15.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1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0"/>
  </p:notesMasterIdLst>
  <p:handoutMasterIdLst>
    <p:handoutMasterId r:id="rId21"/>
  </p:handoutMasterIdLst>
  <p:sldIdLst>
    <p:sldId id="256" r:id="rId2"/>
    <p:sldId id="281" r:id="rId3"/>
    <p:sldId id="282" r:id="rId4"/>
    <p:sldId id="259" r:id="rId5"/>
    <p:sldId id="260" r:id="rId6"/>
    <p:sldId id="301" r:id="rId7"/>
    <p:sldId id="340" r:id="rId8"/>
    <p:sldId id="337" r:id="rId9"/>
    <p:sldId id="339" r:id="rId10"/>
    <p:sldId id="332" r:id="rId11"/>
    <p:sldId id="338" r:id="rId12"/>
    <p:sldId id="270" r:id="rId13"/>
    <p:sldId id="334" r:id="rId14"/>
    <p:sldId id="333" r:id="rId15"/>
    <p:sldId id="330" r:id="rId16"/>
    <p:sldId id="335" r:id="rId17"/>
    <p:sldId id="310" r:id="rId18"/>
    <p:sldId id="311" r:id="rId1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outline"/>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05F0F"/>
    <a:srgbClr val="D84339"/>
    <a:srgbClr val="FF4033"/>
    <a:srgbClr val="DB2900"/>
    <a:srgbClr val="AB0055"/>
    <a:srgbClr val="C0C0C0"/>
    <a:srgbClr val="EA2D00"/>
    <a:srgbClr val="DDDDDD"/>
    <a:srgbClr val="B2B2B2"/>
    <a:srgbClr val="FFB8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中間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27" autoAdjust="0"/>
    <p:restoredTop sz="84026" autoAdjust="0"/>
  </p:normalViewPr>
  <p:slideViewPr>
    <p:cSldViewPr>
      <p:cViewPr varScale="1">
        <p:scale>
          <a:sx n="119" d="100"/>
          <a:sy n="119" d="100"/>
        </p:scale>
        <p:origin x="-630" y="-102"/>
      </p:cViewPr>
      <p:guideLst>
        <p:guide orient="horz" pos="2160"/>
        <p:guide pos="2880"/>
      </p:guideLst>
    </p:cSldViewPr>
  </p:slideViewPr>
  <p:outlineViewPr>
    <p:cViewPr>
      <p:scale>
        <a:sx n="33" d="100"/>
        <a:sy n="33" d="100"/>
      </p:scale>
      <p:origin x="0" y="18912"/>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kouta:Dropbox:Lab:&#20462;&#35542;:kouta_experimen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kouta:Dropbox:Lab:&#20462;&#35542;:kouta_experimen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kouta:Dropbox:Lab:&#20462;&#35542;:kouta_experimen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kouta:Dropbox:Lab:&#20462;&#35542;:kouta_experimen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kouta:Dropbox:Lab:&#20462;&#35542;:kouta_experimen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kouta:Dropbox:Lab:&#20462;&#35542;:kouta_experimen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kouta:Dropbox:Lab:&#20462;&#35542;:kouta_experimen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kouta:Dropbox:Lab:&#20462;&#35542;:kouta_experimen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kouta:Dropbox:Lab:&#20462;&#35542;:kouta_experimen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089747603801603E-2"/>
          <c:y val="0.13452936446215"/>
          <c:w val="0.889017886901455"/>
          <c:h val="0.63117986890345501"/>
        </c:manualLayout>
      </c:layout>
      <c:barChart>
        <c:barDir val="col"/>
        <c:grouping val="clustered"/>
        <c:varyColors val="0"/>
        <c:ser>
          <c:idx val="0"/>
          <c:order val="0"/>
          <c:spPr>
            <a:ln w="92075" cap="sq">
              <a:solidFill>
                <a:schemeClr val="accent1"/>
              </a:solidFill>
              <a:miter lim="800000"/>
            </a:ln>
          </c:spPr>
          <c:invertIfNegative val="0"/>
          <c:val>
            <c:numRef>
              <c:f>Sheet1!$C$6:$C$32</c:f>
              <c:numCache>
                <c:formatCode>General</c:formatCode>
                <c:ptCount val="27"/>
                <c:pt idx="0">
                  <c:v>1</c:v>
                </c:pt>
                <c:pt idx="1">
                  <c:v>1</c:v>
                </c:pt>
                <c:pt idx="2">
                  <c:v>1</c:v>
                </c:pt>
                <c:pt idx="3">
                  <c:v>2</c:v>
                </c:pt>
                <c:pt idx="4">
                  <c:v>4</c:v>
                </c:pt>
                <c:pt idx="5">
                  <c:v>7</c:v>
                </c:pt>
                <c:pt idx="6">
                  <c:v>10</c:v>
                </c:pt>
                <c:pt idx="7">
                  <c:v>7</c:v>
                </c:pt>
                <c:pt idx="8">
                  <c:v>4</c:v>
                </c:pt>
                <c:pt idx="9">
                  <c:v>3</c:v>
                </c:pt>
                <c:pt idx="10">
                  <c:v>2</c:v>
                </c:pt>
                <c:pt idx="11">
                  <c:v>2</c:v>
                </c:pt>
                <c:pt idx="12">
                  <c:v>2</c:v>
                </c:pt>
                <c:pt idx="13">
                  <c:v>5</c:v>
                </c:pt>
                <c:pt idx="14">
                  <c:v>10</c:v>
                </c:pt>
                <c:pt idx="15">
                  <c:v>20</c:v>
                </c:pt>
                <c:pt idx="16">
                  <c:v>10</c:v>
                </c:pt>
                <c:pt idx="17">
                  <c:v>6</c:v>
                </c:pt>
                <c:pt idx="18">
                  <c:v>6</c:v>
                </c:pt>
                <c:pt idx="19">
                  <c:v>7</c:v>
                </c:pt>
                <c:pt idx="20">
                  <c:v>4</c:v>
                </c:pt>
                <c:pt idx="21">
                  <c:v>5</c:v>
                </c:pt>
                <c:pt idx="22">
                  <c:v>7</c:v>
                </c:pt>
                <c:pt idx="23">
                  <c:v>8</c:v>
                </c:pt>
                <c:pt idx="24">
                  <c:v>3</c:v>
                </c:pt>
                <c:pt idx="25">
                  <c:v>2</c:v>
                </c:pt>
                <c:pt idx="26">
                  <c:v>2</c:v>
                </c:pt>
              </c:numCache>
            </c:numRef>
          </c:val>
        </c:ser>
        <c:dLbls>
          <c:showLegendKey val="0"/>
          <c:showVal val="0"/>
          <c:showCatName val="0"/>
          <c:showSerName val="0"/>
          <c:showPercent val="0"/>
          <c:showBubbleSize val="0"/>
        </c:dLbls>
        <c:gapWidth val="500"/>
        <c:overlap val="100"/>
        <c:axId val="207879552"/>
        <c:axId val="207914496"/>
      </c:barChart>
      <c:lineChart>
        <c:grouping val="standard"/>
        <c:varyColors val="0"/>
        <c:ser>
          <c:idx val="1"/>
          <c:order val="1"/>
          <c:spPr>
            <a:ln w="38100" cmpd="sng">
              <a:solidFill>
                <a:schemeClr val="accent5"/>
              </a:solidFill>
            </a:ln>
          </c:spPr>
          <c:marker>
            <c:symbol val="none"/>
          </c:marker>
          <c:val>
            <c:numRef>
              <c:f>Sheet1!$B$6:$B$32</c:f>
              <c:numCache>
                <c:formatCode>General</c:formatCode>
                <c:ptCount val="27"/>
                <c:pt idx="0">
                  <c:v>2</c:v>
                </c:pt>
                <c:pt idx="1">
                  <c:v>2</c:v>
                </c:pt>
                <c:pt idx="2">
                  <c:v>2</c:v>
                </c:pt>
                <c:pt idx="3">
                  <c:v>6</c:v>
                </c:pt>
                <c:pt idx="4">
                  <c:v>6</c:v>
                </c:pt>
                <c:pt idx="5">
                  <c:v>8</c:v>
                </c:pt>
                <c:pt idx="6">
                  <c:v>12</c:v>
                </c:pt>
                <c:pt idx="7">
                  <c:v>8</c:v>
                </c:pt>
                <c:pt idx="8">
                  <c:v>8</c:v>
                </c:pt>
                <c:pt idx="9">
                  <c:v>4</c:v>
                </c:pt>
                <c:pt idx="10">
                  <c:v>3</c:v>
                </c:pt>
                <c:pt idx="11">
                  <c:v>3</c:v>
                </c:pt>
                <c:pt idx="12">
                  <c:v>3</c:v>
                </c:pt>
                <c:pt idx="13">
                  <c:v>8</c:v>
                </c:pt>
                <c:pt idx="14">
                  <c:v>12</c:v>
                </c:pt>
                <c:pt idx="15">
                  <c:v>22</c:v>
                </c:pt>
                <c:pt idx="16">
                  <c:v>12</c:v>
                </c:pt>
                <c:pt idx="17">
                  <c:v>8</c:v>
                </c:pt>
                <c:pt idx="18">
                  <c:v>8</c:v>
                </c:pt>
                <c:pt idx="19">
                  <c:v>8</c:v>
                </c:pt>
                <c:pt idx="20">
                  <c:v>8</c:v>
                </c:pt>
                <c:pt idx="21">
                  <c:v>8</c:v>
                </c:pt>
                <c:pt idx="22">
                  <c:v>8</c:v>
                </c:pt>
                <c:pt idx="23">
                  <c:v>10</c:v>
                </c:pt>
                <c:pt idx="24">
                  <c:v>4</c:v>
                </c:pt>
                <c:pt idx="25">
                  <c:v>3</c:v>
                </c:pt>
                <c:pt idx="26">
                  <c:v>3</c:v>
                </c:pt>
              </c:numCache>
            </c:numRef>
          </c:val>
          <c:smooth val="0"/>
        </c:ser>
        <c:dLbls>
          <c:showLegendKey val="0"/>
          <c:showVal val="0"/>
          <c:showCatName val="0"/>
          <c:showSerName val="0"/>
          <c:showPercent val="0"/>
          <c:showBubbleSize val="0"/>
        </c:dLbls>
        <c:marker val="1"/>
        <c:smooth val="0"/>
        <c:axId val="207879552"/>
        <c:axId val="207914496"/>
      </c:lineChart>
      <c:catAx>
        <c:axId val="207879552"/>
        <c:scaling>
          <c:orientation val="minMax"/>
        </c:scaling>
        <c:delete val="0"/>
        <c:axPos val="b"/>
        <c:title>
          <c:tx>
            <c:rich>
              <a:bodyPr/>
              <a:lstStyle/>
              <a:p>
                <a:pPr>
                  <a:defRPr sz="1100"/>
                </a:pPr>
                <a:r>
                  <a:rPr lang="ja-JP" altLang="en-US" sz="1100" dirty="0" smtClean="0"/>
                  <a:t>時間</a:t>
                </a:r>
                <a:endParaRPr lang="ja-JP" altLang="en-US" sz="1100" dirty="0"/>
              </a:p>
            </c:rich>
          </c:tx>
          <c:layout>
            <c:manualLayout>
              <c:xMode val="edge"/>
              <c:yMode val="edge"/>
              <c:x val="0.90376094575350197"/>
              <c:y val="0.76640899549172903"/>
            </c:manualLayout>
          </c:layout>
          <c:overlay val="0"/>
        </c:title>
        <c:majorTickMark val="none"/>
        <c:minorTickMark val="none"/>
        <c:tickLblPos val="none"/>
        <c:crossAx val="207914496"/>
        <c:crosses val="autoZero"/>
        <c:auto val="0"/>
        <c:lblAlgn val="ctr"/>
        <c:lblOffset val="100"/>
        <c:noMultiLvlLbl val="0"/>
      </c:catAx>
      <c:valAx>
        <c:axId val="207914496"/>
        <c:scaling>
          <c:orientation val="minMax"/>
          <c:max val="21"/>
        </c:scaling>
        <c:delete val="1"/>
        <c:axPos val="l"/>
        <c:majorGridlines/>
        <c:title>
          <c:tx>
            <c:rich>
              <a:bodyPr rot="-5400000" vert="horz"/>
              <a:lstStyle/>
              <a:p>
                <a:pPr>
                  <a:defRPr sz="1200"/>
                </a:pPr>
                <a:r>
                  <a:rPr lang="ja-JP" altLang="en-US" sz="1200" dirty="0" smtClean="0"/>
                  <a:t>サーバ負荷</a:t>
                </a:r>
                <a:endParaRPr lang="ja-JP" altLang="en-US" sz="1200" dirty="0"/>
              </a:p>
            </c:rich>
          </c:tx>
          <c:layout>
            <c:manualLayout>
              <c:xMode val="edge"/>
              <c:yMode val="edge"/>
              <c:x val="6.4134288109402001E-3"/>
              <c:y val="0.13568375443664199"/>
            </c:manualLayout>
          </c:layout>
          <c:overlay val="0"/>
        </c:title>
        <c:numFmt formatCode="General" sourceLinked="1"/>
        <c:majorTickMark val="out"/>
        <c:minorTickMark val="none"/>
        <c:tickLblPos val="nextTo"/>
        <c:crossAx val="207879552"/>
        <c:crosses val="autoZero"/>
        <c:crossBetween val="between"/>
        <c:majorUnit val="7"/>
      </c:valAx>
      <c:spPr>
        <a:solidFill>
          <a:schemeClr val="lt1"/>
        </a:solidFill>
        <a:ln w="25400" cap="flat" cmpd="sng" algn="ctr">
          <a:noFill/>
          <a:prstDash val="solid"/>
        </a:ln>
        <a:effectLst/>
      </c:spPr>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600"/>
            </a:pPr>
            <a:r>
              <a:rPr lang="en-US" altLang="ja-JP" sz="1600"/>
              <a:t>Redis</a:t>
            </a:r>
            <a:endParaRPr lang="ja-JP" altLang="en-US" sz="1600"/>
          </a:p>
        </c:rich>
      </c:tx>
      <c:layout>
        <c:manualLayout>
          <c:xMode val="edge"/>
          <c:yMode val="edge"/>
          <c:x val="0.470061920203311"/>
          <c:y val="7.8703703703703706E-2"/>
        </c:manualLayout>
      </c:layout>
      <c:overlay val="0"/>
    </c:title>
    <c:autoTitleDeleted val="0"/>
    <c:plotArea>
      <c:layout>
        <c:manualLayout>
          <c:layoutTarget val="inner"/>
          <c:xMode val="edge"/>
          <c:yMode val="edge"/>
          <c:x val="0.31113643622930798"/>
          <c:y val="0.18888852435112299"/>
          <c:w val="0.62335478349627804"/>
          <c:h val="0.76481517935258103"/>
        </c:manualLayout>
      </c:layout>
      <c:barChart>
        <c:barDir val="col"/>
        <c:grouping val="clustered"/>
        <c:varyColors val="0"/>
        <c:ser>
          <c:idx val="0"/>
          <c:order val="0"/>
          <c:spPr>
            <a:solidFill>
              <a:srgbClr val="E75735"/>
            </a:solidFill>
          </c:spPr>
          <c:invertIfNegative val="0"/>
          <c:dPt>
            <c:idx val="0"/>
            <c:invertIfNegative val="0"/>
            <c:bubble3D val="0"/>
          </c:dPt>
          <c:dPt>
            <c:idx val="1"/>
            <c:invertIfNegative val="0"/>
            <c:bubble3D val="0"/>
          </c:dPt>
          <c:val>
            <c:numRef>
              <c:f>Redis!$G$34</c:f>
              <c:numCache>
                <c:formatCode>General</c:formatCode>
                <c:ptCount val="1"/>
                <c:pt idx="0">
                  <c:v>12722.233333333341</c:v>
                </c:pt>
              </c:numCache>
            </c:numRef>
          </c:val>
        </c:ser>
        <c:ser>
          <c:idx val="1"/>
          <c:order val="1"/>
          <c:invertIfNegative val="0"/>
          <c:dPt>
            <c:idx val="0"/>
            <c:invertIfNegative val="0"/>
            <c:bubble3D val="0"/>
            <c:spPr>
              <a:solidFill>
                <a:srgbClr val="4EB7A8"/>
              </a:solidFill>
            </c:spPr>
          </c:dPt>
          <c:val>
            <c:numRef>
              <c:f>Redis!$H$34</c:f>
              <c:numCache>
                <c:formatCode>General</c:formatCode>
                <c:ptCount val="1"/>
                <c:pt idx="0">
                  <c:v>5197.901555555557</c:v>
                </c:pt>
              </c:numCache>
            </c:numRef>
          </c:val>
        </c:ser>
        <c:dLbls>
          <c:showLegendKey val="0"/>
          <c:showVal val="0"/>
          <c:showCatName val="0"/>
          <c:showSerName val="0"/>
          <c:showPercent val="0"/>
          <c:showBubbleSize val="0"/>
        </c:dLbls>
        <c:gapWidth val="150"/>
        <c:axId val="207026048"/>
        <c:axId val="207027584"/>
      </c:barChart>
      <c:catAx>
        <c:axId val="207026048"/>
        <c:scaling>
          <c:orientation val="minMax"/>
        </c:scaling>
        <c:delete val="1"/>
        <c:axPos val="b"/>
        <c:majorTickMark val="out"/>
        <c:minorTickMark val="none"/>
        <c:tickLblPos val="nextTo"/>
        <c:crossAx val="207027584"/>
        <c:crosses val="autoZero"/>
        <c:auto val="1"/>
        <c:lblAlgn val="ctr"/>
        <c:lblOffset val="100"/>
        <c:noMultiLvlLbl val="0"/>
      </c:catAx>
      <c:valAx>
        <c:axId val="207027584"/>
        <c:scaling>
          <c:orientation val="minMax"/>
        </c:scaling>
        <c:delete val="0"/>
        <c:axPos val="l"/>
        <c:majorGridlines/>
        <c:title>
          <c:tx>
            <c:rich>
              <a:bodyPr rot="-5400000" vert="horz"/>
              <a:lstStyle/>
              <a:p>
                <a:pPr>
                  <a:defRPr sz="1200"/>
                </a:pPr>
                <a:r>
                  <a:rPr lang="en-US" altLang="ja-JP" sz="1200"/>
                  <a:t>TPS</a:t>
                </a:r>
                <a:endParaRPr lang="ja-JP" altLang="en-US" sz="1200"/>
              </a:p>
            </c:rich>
          </c:tx>
          <c:layout>
            <c:manualLayout>
              <c:xMode val="edge"/>
              <c:yMode val="edge"/>
              <c:x val="3.0234735823003799E-2"/>
              <c:y val="0.49643992417614502"/>
            </c:manualLayout>
          </c:layout>
          <c:overlay val="0"/>
        </c:title>
        <c:numFmt formatCode="General" sourceLinked="1"/>
        <c:majorTickMark val="out"/>
        <c:minorTickMark val="none"/>
        <c:tickLblPos val="nextTo"/>
        <c:crossAx val="20702604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1"/>
          <c:order val="0"/>
          <c:tx>
            <c:v>統合中</c:v>
          </c:tx>
          <c:spPr>
            <a:solidFill>
              <a:schemeClr val="accent1"/>
            </a:solidFill>
          </c:spPr>
          <c:invertIfNegative val="0"/>
          <c:dPt>
            <c:idx val="0"/>
            <c:invertIfNegative val="0"/>
            <c:bubble3D val="0"/>
          </c:dPt>
          <c:dPt>
            <c:idx val="1"/>
            <c:invertIfNegative val="0"/>
            <c:bubble3D val="0"/>
          </c:dPt>
          <c:dPt>
            <c:idx val="2"/>
            <c:invertIfNegative val="0"/>
            <c:bubble3D val="0"/>
          </c:dPt>
          <c:cat>
            <c:strRef>
              <c:f>(統合分離2!$B$5,統合分離2!$C$5,統合分離2!$D$5)</c:f>
              <c:strCache>
                <c:ptCount val="3"/>
                <c:pt idx="0">
                  <c:v>lighttpd</c:v>
                </c:pt>
                <c:pt idx="1">
                  <c:v>memcached</c:v>
                </c:pt>
                <c:pt idx="2">
                  <c:v>Redis</c:v>
                </c:pt>
              </c:strCache>
            </c:strRef>
          </c:cat>
          <c:val>
            <c:numRef>
              <c:f>(統合分離2!$D$41,統合分離2!$E$41,統合分離2!$F$41)</c:f>
              <c:numCache>
                <c:formatCode>General</c:formatCode>
                <c:ptCount val="3"/>
                <c:pt idx="0">
                  <c:v>1</c:v>
                </c:pt>
                <c:pt idx="1">
                  <c:v>1</c:v>
                </c:pt>
                <c:pt idx="2">
                  <c:v>1</c:v>
                </c:pt>
              </c:numCache>
            </c:numRef>
          </c:val>
        </c:ser>
        <c:ser>
          <c:idx val="0"/>
          <c:order val="1"/>
          <c:tx>
            <c:v>分離後</c:v>
          </c:tx>
          <c:spPr>
            <a:solidFill>
              <a:schemeClr val="accent5"/>
            </a:solidFill>
          </c:spPr>
          <c:invertIfNegative val="0"/>
          <c:dPt>
            <c:idx val="0"/>
            <c:invertIfNegative val="0"/>
            <c:bubble3D val="0"/>
          </c:dPt>
          <c:dPt>
            <c:idx val="1"/>
            <c:invertIfNegative val="0"/>
            <c:bubble3D val="0"/>
          </c:dPt>
          <c:dPt>
            <c:idx val="2"/>
            <c:invertIfNegative val="0"/>
            <c:bubble3D val="0"/>
          </c:dPt>
          <c:cat>
            <c:strRef>
              <c:f>(統合分離2!$B$5,統合分離2!$C$5,統合分離2!$D$5)</c:f>
              <c:strCache>
                <c:ptCount val="3"/>
                <c:pt idx="0">
                  <c:v>lighttpd</c:v>
                </c:pt>
                <c:pt idx="1">
                  <c:v>memcached</c:v>
                </c:pt>
                <c:pt idx="2">
                  <c:v>Redis</c:v>
                </c:pt>
              </c:strCache>
            </c:strRef>
          </c:cat>
          <c:val>
            <c:numRef>
              <c:f>(統合分離2!$D$40,統合分離2!$E$40,統合分離2!$F$40)</c:f>
              <c:numCache>
                <c:formatCode>General</c:formatCode>
                <c:ptCount val="3"/>
                <c:pt idx="0">
                  <c:v>2.2753108348134981</c:v>
                </c:pt>
                <c:pt idx="1">
                  <c:v>2.7128057553956841</c:v>
                </c:pt>
                <c:pt idx="2">
                  <c:v>1.9117682504690861</c:v>
                </c:pt>
              </c:numCache>
            </c:numRef>
          </c:val>
        </c:ser>
        <c:dLbls>
          <c:showLegendKey val="0"/>
          <c:showVal val="0"/>
          <c:showCatName val="0"/>
          <c:showSerName val="0"/>
          <c:showPercent val="0"/>
          <c:showBubbleSize val="0"/>
        </c:dLbls>
        <c:gapWidth val="150"/>
        <c:axId val="193215104"/>
        <c:axId val="193225088"/>
      </c:barChart>
      <c:catAx>
        <c:axId val="193215104"/>
        <c:scaling>
          <c:orientation val="minMax"/>
        </c:scaling>
        <c:delete val="0"/>
        <c:axPos val="b"/>
        <c:majorTickMark val="out"/>
        <c:minorTickMark val="none"/>
        <c:tickLblPos val="nextTo"/>
        <c:crossAx val="193225088"/>
        <c:crosses val="autoZero"/>
        <c:auto val="1"/>
        <c:lblAlgn val="ctr"/>
        <c:lblOffset val="100"/>
        <c:noMultiLvlLbl val="0"/>
      </c:catAx>
      <c:valAx>
        <c:axId val="193225088"/>
        <c:scaling>
          <c:orientation val="minMax"/>
        </c:scaling>
        <c:delete val="0"/>
        <c:axPos val="l"/>
        <c:majorGridlines/>
        <c:title>
          <c:tx>
            <c:rich>
              <a:bodyPr rot="-5400000" vert="horz"/>
              <a:lstStyle/>
              <a:p>
                <a:pPr>
                  <a:defRPr/>
                </a:pPr>
                <a:r>
                  <a:rPr lang="en-US" altLang="ja-JP"/>
                  <a:t>Improvement</a:t>
                </a:r>
                <a:endParaRPr lang="ja-JP" altLang="en-US"/>
              </a:p>
            </c:rich>
          </c:tx>
          <c:layout/>
          <c:overlay val="0"/>
        </c:title>
        <c:numFmt formatCode="General" sourceLinked="1"/>
        <c:majorTickMark val="out"/>
        <c:minorTickMark val="none"/>
        <c:tickLblPos val="nextTo"/>
        <c:crossAx val="19321510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255812689150299"/>
          <c:y val="0.120156144895635"/>
          <c:w val="0.53230742128546904"/>
          <c:h val="0.71082885057394496"/>
        </c:manualLayout>
      </c:layout>
      <c:scatterChart>
        <c:scatterStyle val="smoothMarker"/>
        <c:varyColors val="0"/>
        <c:ser>
          <c:idx val="0"/>
          <c:order val="0"/>
          <c:tx>
            <c:strRef>
              <c:f>マイグレーション時間・ダウンタイム!$B$2</c:f>
              <c:strCache>
                <c:ptCount val="1"/>
                <c:pt idx="0">
                  <c:v>App VM (Mini-OS)</c:v>
                </c:pt>
              </c:strCache>
            </c:strRef>
          </c:tx>
          <c:xVal>
            <c:numRef>
              <c:f>(マイグレーション時間・ダウンタイム!$C$3,マイグレーション時間・ダウンタイム!$G$3,マイグレーション時間・ダウンタイム!$K$3,マイグレーション時間・ダウンタイム!$O$3,マイグレーション時間・ダウンタイム!$S$3,マイグレーション時間・ダウンタイム!$W$3,マイグレーション時間・ダウンタイム!$AA$3)</c:f>
              <c:numCache>
                <c:formatCode>General</c:formatCode>
                <c:ptCount val="7"/>
                <c:pt idx="0">
                  <c:v>4</c:v>
                </c:pt>
                <c:pt idx="1">
                  <c:v>8</c:v>
                </c:pt>
                <c:pt idx="2">
                  <c:v>16</c:v>
                </c:pt>
                <c:pt idx="3">
                  <c:v>32</c:v>
                </c:pt>
                <c:pt idx="4">
                  <c:v>64</c:v>
                </c:pt>
                <c:pt idx="5">
                  <c:v>128</c:v>
                </c:pt>
                <c:pt idx="6">
                  <c:v>256</c:v>
                </c:pt>
              </c:numCache>
            </c:numRef>
          </c:xVal>
          <c:yVal>
            <c:numRef>
              <c:f>(マイグレーション時間・ダウンタイム!$D$15,マイグレーション時間・ダウンタイム!$H$15,マイグレーション時間・ダウンタイム!$L$15,マイグレーション時間・ダウンタイム!$P$15,マイグレーション時間・ダウンタイム!$T$15,マイグレーション時間・ダウンタイム!$X$15,マイグレーション時間・ダウンタイム!$AB$15)</c:f>
              <c:numCache>
                <c:formatCode>General</c:formatCode>
                <c:ptCount val="7"/>
                <c:pt idx="0">
                  <c:v>0.383189034461975</c:v>
                </c:pt>
                <c:pt idx="1">
                  <c:v>0.38525900840759297</c:v>
                </c:pt>
                <c:pt idx="2">
                  <c:v>0.38796899318695099</c:v>
                </c:pt>
                <c:pt idx="3">
                  <c:v>0.38814399242401099</c:v>
                </c:pt>
                <c:pt idx="4">
                  <c:v>0.38639407157897898</c:v>
                </c:pt>
                <c:pt idx="5">
                  <c:v>0.38661293983459499</c:v>
                </c:pt>
                <c:pt idx="6">
                  <c:v>0.387516927719116</c:v>
                </c:pt>
              </c:numCache>
            </c:numRef>
          </c:yVal>
          <c:smooth val="1"/>
          <c:extLst xmlns:c16r2="http://schemas.microsoft.com/office/drawing/2015/06/chart">
            <c:ext xmlns:c16="http://schemas.microsoft.com/office/drawing/2014/chart" uri="{C3380CC4-5D6E-409C-BE32-E72D297353CC}">
              <c16:uniqueId val="{00000000-0D68-42FA-9D16-534C65D81B30}"/>
            </c:ext>
          </c:extLst>
        </c:ser>
        <c:ser>
          <c:idx val="2"/>
          <c:order val="1"/>
          <c:tx>
            <c:strRef>
              <c:f>マイグレーション時間・ダウンタイム!$B$32</c:f>
              <c:strCache>
                <c:ptCount val="1"/>
                <c:pt idx="0">
                  <c:v>App VM (OSv)</c:v>
                </c:pt>
              </c:strCache>
            </c:strRef>
          </c:tx>
          <c:spPr>
            <a:ln>
              <a:solidFill>
                <a:schemeClr val="accent5"/>
              </a:solidFill>
            </a:ln>
          </c:spPr>
          <c:marker>
            <c:spPr>
              <a:solidFill>
                <a:srgbClr val="3598DB"/>
              </a:solidFill>
              <a:ln>
                <a:solidFill>
                  <a:schemeClr val="accent5"/>
                </a:solidFill>
              </a:ln>
            </c:spPr>
          </c:marker>
          <c:xVal>
            <c:numRef>
              <c:f>(マイグレーション時間・ダウンタイム!$S$33,マイグレーション時間・ダウンタイム!$W$33,マイグレーション時間・ダウンタイム!$AA$33)</c:f>
              <c:numCache>
                <c:formatCode>General</c:formatCode>
                <c:ptCount val="3"/>
                <c:pt idx="0">
                  <c:v>64</c:v>
                </c:pt>
                <c:pt idx="1">
                  <c:v>128</c:v>
                </c:pt>
                <c:pt idx="2">
                  <c:v>256</c:v>
                </c:pt>
              </c:numCache>
            </c:numRef>
          </c:xVal>
          <c:yVal>
            <c:numRef>
              <c:f>(マイグレーション時間・ダウンタイム!$T$45,マイグレーション時間・ダウンタイム!$X$45,マイグレーション時間・ダウンタイム!$AB$45)</c:f>
              <c:numCache>
                <c:formatCode>General</c:formatCode>
                <c:ptCount val="3"/>
                <c:pt idx="0">
                  <c:v>0.50434200763702397</c:v>
                </c:pt>
                <c:pt idx="1">
                  <c:v>0.50794699192047099</c:v>
                </c:pt>
                <c:pt idx="2">
                  <c:v>0.50601301193237302</c:v>
                </c:pt>
              </c:numCache>
            </c:numRef>
          </c:yVal>
          <c:smooth val="1"/>
          <c:extLst xmlns:c16r2="http://schemas.microsoft.com/office/drawing/2015/06/chart">
            <c:ext xmlns:c16="http://schemas.microsoft.com/office/drawing/2014/chart" uri="{C3380CC4-5D6E-409C-BE32-E72D297353CC}">
              <c16:uniqueId val="{00000001-0D68-42FA-9D16-534C65D81B30}"/>
            </c:ext>
          </c:extLst>
        </c:ser>
        <c:ser>
          <c:idx val="3"/>
          <c:order val="2"/>
          <c:tx>
            <c:strRef>
              <c:f>マイグレーション時間・ダウンタイム!$AT$26</c:f>
              <c:strCache>
                <c:ptCount val="1"/>
                <c:pt idx="0">
                  <c:v>Linux VM</c:v>
                </c:pt>
              </c:strCache>
            </c:strRef>
          </c:tx>
          <c:xVal>
            <c:numRef>
              <c:f>(マイグレーション時間・ダウンタイム!$W$48,マイグレーション時間・ダウンタイム!$AA$48)</c:f>
              <c:numCache>
                <c:formatCode>General</c:formatCode>
                <c:ptCount val="2"/>
                <c:pt idx="0">
                  <c:v>128</c:v>
                </c:pt>
                <c:pt idx="1">
                  <c:v>256</c:v>
                </c:pt>
              </c:numCache>
            </c:numRef>
          </c:xVal>
          <c:yVal>
            <c:numRef>
              <c:f>(マイグレーション時間・ダウンタイム!$X$60,マイグレーション時間・ダウンタイム!$AB$60)</c:f>
              <c:numCache>
                <c:formatCode>General</c:formatCode>
                <c:ptCount val="2"/>
                <c:pt idx="0">
                  <c:v>0.66129899024963401</c:v>
                </c:pt>
                <c:pt idx="1">
                  <c:v>0.66654598712921098</c:v>
                </c:pt>
              </c:numCache>
            </c:numRef>
          </c:yVal>
          <c:smooth val="1"/>
          <c:extLst xmlns:c16r2="http://schemas.microsoft.com/office/drawing/2015/06/chart">
            <c:ext xmlns:c16="http://schemas.microsoft.com/office/drawing/2014/chart" uri="{C3380CC4-5D6E-409C-BE32-E72D297353CC}">
              <c16:uniqueId val="{00000003-0D68-42FA-9D16-534C65D81B30}"/>
            </c:ext>
          </c:extLst>
        </c:ser>
        <c:dLbls>
          <c:showLegendKey val="0"/>
          <c:showVal val="0"/>
          <c:showCatName val="0"/>
          <c:showSerName val="0"/>
          <c:showPercent val="0"/>
          <c:showBubbleSize val="0"/>
        </c:dLbls>
        <c:axId val="206913536"/>
        <c:axId val="206915456"/>
      </c:scatterChart>
      <c:valAx>
        <c:axId val="206913536"/>
        <c:scaling>
          <c:orientation val="minMax"/>
          <c:max val="256"/>
          <c:min val="0"/>
        </c:scaling>
        <c:delete val="0"/>
        <c:axPos val="b"/>
        <c:title>
          <c:tx>
            <c:rich>
              <a:bodyPr/>
              <a:lstStyle/>
              <a:p>
                <a:pPr>
                  <a:defRPr sz="1200"/>
                </a:pPr>
                <a:r>
                  <a:rPr lang="en-US" sz="1200"/>
                  <a:t>Allocated Memory</a:t>
                </a:r>
                <a:r>
                  <a:rPr lang="ja-JP" sz="1200"/>
                  <a:t>（</a:t>
                </a:r>
                <a:r>
                  <a:rPr lang="en-US" sz="1200"/>
                  <a:t>MB</a:t>
                </a:r>
                <a:r>
                  <a:rPr lang="ja-JP" sz="1200"/>
                  <a:t>）</a:t>
                </a:r>
              </a:p>
            </c:rich>
          </c:tx>
          <c:layout>
            <c:manualLayout>
              <c:xMode val="edge"/>
              <c:yMode val="edge"/>
              <c:x val="0.22177483751805399"/>
              <c:y val="0.91888730730305701"/>
            </c:manualLayout>
          </c:layout>
          <c:overlay val="0"/>
        </c:title>
        <c:numFmt formatCode="General" sourceLinked="1"/>
        <c:majorTickMark val="out"/>
        <c:minorTickMark val="none"/>
        <c:tickLblPos val="nextTo"/>
        <c:txPr>
          <a:bodyPr/>
          <a:lstStyle/>
          <a:p>
            <a:pPr>
              <a:defRPr sz="1200"/>
            </a:pPr>
            <a:endParaRPr lang="ja-JP"/>
          </a:p>
        </c:txPr>
        <c:crossAx val="206915456"/>
        <c:crosses val="autoZero"/>
        <c:crossBetween val="midCat"/>
        <c:majorUnit val="32"/>
      </c:valAx>
      <c:valAx>
        <c:axId val="206915456"/>
        <c:scaling>
          <c:orientation val="minMax"/>
        </c:scaling>
        <c:delete val="0"/>
        <c:axPos val="l"/>
        <c:majorGridlines/>
        <c:title>
          <c:tx>
            <c:rich>
              <a:bodyPr rot="-5400000" vert="horz"/>
              <a:lstStyle/>
              <a:p>
                <a:pPr>
                  <a:defRPr sz="1200"/>
                </a:pPr>
                <a:r>
                  <a:rPr lang="en-US" sz="1200"/>
                  <a:t>Downtime(sec)</a:t>
                </a:r>
                <a:endParaRPr lang="ja-JP" sz="1200"/>
              </a:p>
            </c:rich>
          </c:tx>
          <c:layout>
            <c:manualLayout>
              <c:xMode val="edge"/>
              <c:yMode val="edge"/>
              <c:x val="6.4649822592289302E-3"/>
              <c:y val="0.26885901640676901"/>
            </c:manualLayout>
          </c:layout>
          <c:overlay val="0"/>
        </c:title>
        <c:numFmt formatCode="General" sourceLinked="0"/>
        <c:majorTickMark val="out"/>
        <c:minorTickMark val="none"/>
        <c:tickLblPos val="nextTo"/>
        <c:txPr>
          <a:bodyPr/>
          <a:lstStyle/>
          <a:p>
            <a:pPr>
              <a:defRPr sz="1200"/>
            </a:pPr>
            <a:endParaRPr lang="ja-JP"/>
          </a:p>
        </c:txPr>
        <c:crossAx val="206913536"/>
        <c:crosses val="autoZero"/>
        <c:crossBetween val="midCat"/>
        <c:majorUnit val="0.2"/>
      </c:valAx>
    </c:plotArea>
    <c:legend>
      <c:legendPos val="r"/>
      <c:layout>
        <c:manualLayout>
          <c:xMode val="edge"/>
          <c:yMode val="edge"/>
          <c:x val="0.68591164889498901"/>
          <c:y val="0.36780594415491602"/>
          <c:w val="0.30874117564339598"/>
          <c:h val="0.26338273876590801"/>
        </c:manualLayout>
      </c:layout>
      <c:overlay val="1"/>
      <c:txPr>
        <a:bodyPr/>
        <a:lstStyle/>
        <a:p>
          <a:pPr>
            <a:defRPr sz="1050"/>
          </a:pPr>
          <a:endParaRPr lang="ja-JP"/>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ja-JP" altLang="en-US" sz="1200" dirty="0" smtClean="0"/>
              <a:t>スケールイン・スケールアウト</a:t>
            </a:r>
            <a:r>
              <a:rPr lang="en-US" altLang="ja-JP" sz="1200" dirty="0" smtClean="0"/>
              <a:t>(</a:t>
            </a:r>
            <a:r>
              <a:rPr lang="en-US" altLang="ja-JP" sz="1200" dirty="0" err="1" smtClean="0"/>
              <a:t>lighttpd</a:t>
            </a:r>
            <a:r>
              <a:rPr lang="en-US" altLang="ja-JP" sz="1200" dirty="0" smtClean="0"/>
              <a:t>)</a:t>
            </a:r>
            <a:endParaRPr lang="ja-JP" altLang="en-US" sz="1200" dirty="0"/>
          </a:p>
        </c:rich>
      </c:tx>
      <c:layout>
        <c:manualLayout>
          <c:xMode val="edge"/>
          <c:yMode val="edge"/>
          <c:x val="0.219160319635267"/>
          <c:y val="6.5631009030958407E-2"/>
        </c:manualLayout>
      </c:layout>
      <c:overlay val="0"/>
    </c:title>
    <c:autoTitleDeleted val="0"/>
    <c:plotArea>
      <c:layout/>
      <c:barChart>
        <c:barDir val="col"/>
        <c:grouping val="clustered"/>
        <c:varyColors val="0"/>
        <c:ser>
          <c:idx val="0"/>
          <c:order val="0"/>
          <c:invertIfNegative val="0"/>
          <c:dPt>
            <c:idx val="0"/>
            <c:invertIfNegative val="0"/>
            <c:bubble3D val="0"/>
            <c:spPr>
              <a:solidFill>
                <a:schemeClr val="accent1"/>
              </a:solidFill>
            </c:spPr>
          </c:dPt>
          <c:dPt>
            <c:idx val="1"/>
            <c:invertIfNegative val="0"/>
            <c:bubble3D val="0"/>
            <c:spPr>
              <a:solidFill>
                <a:schemeClr val="accent3"/>
              </a:solidFill>
            </c:spPr>
          </c:dPt>
          <c:dPt>
            <c:idx val="2"/>
            <c:invertIfNegative val="0"/>
            <c:bubble3D val="0"/>
            <c:spPr>
              <a:solidFill>
                <a:schemeClr val="accent5"/>
              </a:solidFill>
            </c:spPr>
          </c:dPt>
          <c:cat>
            <c:strRef>
              <c:f>(Sheet1!$F$23,Sheet1!$B$23)</c:f>
              <c:strCache>
                <c:ptCount val="2"/>
                <c:pt idx="0">
                  <c:v>インスタンス1台</c:v>
                </c:pt>
                <c:pt idx="1">
                  <c:v>インスタンス 2台</c:v>
                </c:pt>
              </c:strCache>
            </c:strRef>
          </c:cat>
          <c:val>
            <c:numRef>
              <c:f>(Sheet1!$F$22,Sheet1!$B$22)</c:f>
              <c:numCache>
                <c:formatCode>General</c:formatCode>
                <c:ptCount val="2"/>
                <c:pt idx="0">
                  <c:v>140.41999999999999</c:v>
                </c:pt>
                <c:pt idx="1">
                  <c:v>274.67</c:v>
                </c:pt>
              </c:numCache>
            </c:numRef>
          </c:val>
        </c:ser>
        <c:dLbls>
          <c:showLegendKey val="0"/>
          <c:showVal val="0"/>
          <c:showCatName val="0"/>
          <c:showSerName val="0"/>
          <c:showPercent val="0"/>
          <c:showBubbleSize val="0"/>
        </c:dLbls>
        <c:gapWidth val="150"/>
        <c:axId val="206960128"/>
        <c:axId val="206961664"/>
      </c:barChart>
      <c:catAx>
        <c:axId val="206960128"/>
        <c:scaling>
          <c:orientation val="minMax"/>
        </c:scaling>
        <c:delete val="0"/>
        <c:axPos val="b"/>
        <c:numFmt formatCode="General" sourceLinked="1"/>
        <c:majorTickMark val="out"/>
        <c:minorTickMark val="none"/>
        <c:tickLblPos val="nextTo"/>
        <c:crossAx val="206961664"/>
        <c:crosses val="autoZero"/>
        <c:auto val="1"/>
        <c:lblAlgn val="ctr"/>
        <c:lblOffset val="100"/>
        <c:noMultiLvlLbl val="0"/>
      </c:catAx>
      <c:valAx>
        <c:axId val="206961664"/>
        <c:scaling>
          <c:orientation val="minMax"/>
        </c:scaling>
        <c:delete val="0"/>
        <c:axPos val="l"/>
        <c:majorGridlines/>
        <c:title>
          <c:tx>
            <c:rich>
              <a:bodyPr rot="-5400000" vert="horz"/>
              <a:lstStyle/>
              <a:p>
                <a:pPr>
                  <a:defRPr sz="1200"/>
                </a:pPr>
                <a:r>
                  <a:rPr lang="en-US" altLang="ja-JP" sz="1200" dirty="0"/>
                  <a:t>Request</a:t>
                </a:r>
                <a:r>
                  <a:rPr lang="en-US" altLang="ja-JP" sz="1200" baseline="0" dirty="0"/>
                  <a:t> </a:t>
                </a:r>
                <a:r>
                  <a:rPr lang="en-US" altLang="ja-JP" sz="1200" baseline="0" dirty="0" smtClean="0"/>
                  <a:t>Rate </a:t>
                </a:r>
                <a:r>
                  <a:rPr lang="en-US" altLang="ja-JP" sz="1200" baseline="0" dirty="0"/>
                  <a:t>[rep/s]</a:t>
                </a:r>
                <a:endParaRPr lang="ja-JP" altLang="en-US" sz="1200" dirty="0"/>
              </a:p>
            </c:rich>
          </c:tx>
          <c:layout>
            <c:manualLayout>
              <c:xMode val="edge"/>
              <c:yMode val="edge"/>
              <c:x val="3.5927078061285402E-2"/>
              <c:y val="0.17660707884694299"/>
            </c:manualLayout>
          </c:layout>
          <c:overlay val="0"/>
        </c:title>
        <c:numFmt formatCode="General" sourceLinked="1"/>
        <c:majorTickMark val="out"/>
        <c:minorTickMark val="none"/>
        <c:tickLblPos val="nextTo"/>
        <c:crossAx val="20696012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ja-JP" altLang="en-US" sz="1200"/>
              <a:t>スケールアップ・スケールダウン</a:t>
            </a:r>
            <a:r>
              <a:rPr lang="en-US" altLang="ja-JP" sz="1200"/>
              <a:t>(lighttpd)</a:t>
            </a:r>
            <a:endParaRPr lang="ja-JP" altLang="en-US" sz="1200"/>
          </a:p>
        </c:rich>
      </c:tx>
      <c:layout>
        <c:manualLayout>
          <c:xMode val="edge"/>
          <c:yMode val="edge"/>
          <c:x val="0.169017800160498"/>
          <c:y val="7.0435293813155997E-2"/>
        </c:manualLayout>
      </c:layout>
      <c:overlay val="0"/>
    </c:title>
    <c:autoTitleDeleted val="0"/>
    <c:plotArea>
      <c:layout>
        <c:manualLayout>
          <c:layoutTarget val="inner"/>
          <c:xMode val="edge"/>
          <c:yMode val="edge"/>
          <c:x val="0.13600153105861801"/>
          <c:y val="0.23060441246612301"/>
          <c:w val="0.82788735783027101"/>
          <c:h val="0.56703045910501004"/>
        </c:manualLayout>
      </c:layout>
      <c:barChart>
        <c:barDir val="col"/>
        <c:grouping val="clustered"/>
        <c:varyColors val="0"/>
        <c:ser>
          <c:idx val="0"/>
          <c:order val="0"/>
          <c:spPr>
            <a:solidFill>
              <a:schemeClr val="accent3"/>
            </a:solidFill>
          </c:spPr>
          <c:invertIfNegative val="0"/>
          <c:dPt>
            <c:idx val="0"/>
            <c:invertIfNegative val="0"/>
            <c:bubble3D val="0"/>
            <c:spPr>
              <a:solidFill>
                <a:schemeClr val="accent1"/>
              </a:solidFill>
            </c:spPr>
          </c:dPt>
          <c:dPt>
            <c:idx val="1"/>
            <c:invertIfNegative val="0"/>
            <c:bubble3D val="0"/>
          </c:dPt>
          <c:cat>
            <c:numRef>
              <c:f>(スケールアップ2!$E$42,スケールアップ2!$E$43)</c:f>
              <c:numCache>
                <c:formatCode>General</c:formatCode>
                <c:ptCount val="2"/>
                <c:pt idx="0">
                  <c:v>1</c:v>
                </c:pt>
                <c:pt idx="1">
                  <c:v>2</c:v>
                </c:pt>
              </c:numCache>
            </c:numRef>
          </c:cat>
          <c:val>
            <c:numRef>
              <c:f>(スケールアップ2!$H$54,スケールアップ2!$J$54)</c:f>
              <c:numCache>
                <c:formatCode>General</c:formatCode>
                <c:ptCount val="2"/>
                <c:pt idx="0">
                  <c:v>3.14</c:v>
                </c:pt>
                <c:pt idx="1">
                  <c:v>6.52</c:v>
                </c:pt>
              </c:numCache>
            </c:numRef>
          </c:val>
        </c:ser>
        <c:dLbls>
          <c:showLegendKey val="0"/>
          <c:showVal val="0"/>
          <c:showCatName val="0"/>
          <c:showSerName val="0"/>
          <c:showPercent val="0"/>
          <c:showBubbleSize val="0"/>
        </c:dLbls>
        <c:gapWidth val="150"/>
        <c:axId val="201997696"/>
        <c:axId val="202012160"/>
      </c:barChart>
      <c:catAx>
        <c:axId val="201997696"/>
        <c:scaling>
          <c:orientation val="minMax"/>
        </c:scaling>
        <c:delete val="0"/>
        <c:axPos val="b"/>
        <c:title>
          <c:tx>
            <c:rich>
              <a:bodyPr/>
              <a:lstStyle/>
              <a:p>
                <a:pPr>
                  <a:defRPr sz="1100"/>
                </a:pPr>
                <a:r>
                  <a:rPr lang="ja-JP" altLang="en-US" sz="1100"/>
                  <a:t>割り当て仮想</a:t>
                </a:r>
                <a:r>
                  <a:rPr lang="en-US" altLang="ja-JP" sz="1100"/>
                  <a:t>CPU</a:t>
                </a:r>
                <a:r>
                  <a:rPr lang="ja-JP" altLang="en-US" sz="1100"/>
                  <a:t>数</a:t>
                </a:r>
              </a:p>
            </c:rich>
          </c:tx>
          <c:layout>
            <c:manualLayout>
              <c:xMode val="edge"/>
              <c:yMode val="edge"/>
              <c:x val="0.38172060846176398"/>
              <c:y val="0.89384883587652197"/>
            </c:manualLayout>
          </c:layout>
          <c:overlay val="0"/>
        </c:title>
        <c:numFmt formatCode="General" sourceLinked="1"/>
        <c:majorTickMark val="out"/>
        <c:minorTickMark val="none"/>
        <c:tickLblPos val="nextTo"/>
        <c:txPr>
          <a:bodyPr/>
          <a:lstStyle/>
          <a:p>
            <a:pPr>
              <a:defRPr sz="1400"/>
            </a:pPr>
            <a:endParaRPr lang="ja-JP"/>
          </a:p>
        </c:txPr>
        <c:crossAx val="202012160"/>
        <c:crosses val="autoZero"/>
        <c:auto val="1"/>
        <c:lblAlgn val="ctr"/>
        <c:lblOffset val="100"/>
        <c:noMultiLvlLbl val="0"/>
      </c:catAx>
      <c:valAx>
        <c:axId val="202012160"/>
        <c:scaling>
          <c:orientation val="minMax"/>
          <c:min val="0"/>
        </c:scaling>
        <c:delete val="0"/>
        <c:axPos val="l"/>
        <c:majorGridlines/>
        <c:title>
          <c:tx>
            <c:rich>
              <a:bodyPr rot="-5400000" vert="horz"/>
              <a:lstStyle/>
              <a:p>
                <a:pPr>
                  <a:defRPr sz="1200"/>
                </a:pPr>
                <a:r>
                  <a:rPr lang="en-US" altLang="ja-JP" sz="1200"/>
                  <a:t>Request</a:t>
                </a:r>
                <a:r>
                  <a:rPr lang="en-US" altLang="ja-JP" sz="1200" baseline="0"/>
                  <a:t> Rate [req/s]</a:t>
                </a:r>
                <a:endParaRPr lang="ja-JP" altLang="en-US" sz="1200"/>
              </a:p>
            </c:rich>
          </c:tx>
          <c:layout/>
          <c:overlay val="0"/>
        </c:title>
        <c:numFmt formatCode="General" sourceLinked="1"/>
        <c:majorTickMark val="out"/>
        <c:minorTickMark val="none"/>
        <c:tickLblPos val="nextTo"/>
        <c:crossAx val="201997696"/>
        <c:crosses val="autoZero"/>
        <c:crossBetween val="between"/>
        <c:majorUnit val="2"/>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2558092106882"/>
          <c:y val="8.95437123147933E-2"/>
          <c:w val="0.52479505145967698"/>
          <c:h val="0.71931938117986904"/>
        </c:manualLayout>
      </c:layout>
      <c:scatterChart>
        <c:scatterStyle val="smoothMarker"/>
        <c:varyColors val="0"/>
        <c:ser>
          <c:idx val="0"/>
          <c:order val="0"/>
          <c:tx>
            <c:strRef>
              <c:f>fork!$P$7</c:f>
              <c:strCache>
                <c:ptCount val="1"/>
                <c:pt idx="0">
                  <c:v>App VM (Mini-OS)</c:v>
                </c:pt>
              </c:strCache>
            </c:strRef>
          </c:tx>
          <c:xVal>
            <c:numRef>
              <c:f>(fork!$B$48,fork!$C$48,fork!$D$48,fork!$E$48,fork!$F$48,fork!$G$48,fork!$G$46,fork!$H$39)</c:f>
              <c:numCache>
                <c:formatCode>General</c:formatCode>
                <c:ptCount val="8"/>
                <c:pt idx="0">
                  <c:v>4</c:v>
                </c:pt>
                <c:pt idx="1">
                  <c:v>16</c:v>
                </c:pt>
                <c:pt idx="2">
                  <c:v>32</c:v>
                </c:pt>
                <c:pt idx="3">
                  <c:v>64</c:v>
                </c:pt>
                <c:pt idx="4">
                  <c:v>128</c:v>
                </c:pt>
                <c:pt idx="5">
                  <c:v>256</c:v>
                </c:pt>
                <c:pt idx="6">
                  <c:v>512</c:v>
                </c:pt>
                <c:pt idx="7">
                  <c:v>1024</c:v>
                </c:pt>
              </c:numCache>
            </c:numRef>
          </c:xVal>
          <c:yVal>
            <c:numRef>
              <c:f>(fork!$B$54,fork!$C$54,fork!$D$54,fork!$E$54,fork!$F$54,fork!$G$54,fork!$H$48,fork!$H$53)</c:f>
              <c:numCache>
                <c:formatCode>General</c:formatCode>
                <c:ptCount val="8"/>
                <c:pt idx="0">
                  <c:v>0.67571159999999997</c:v>
                </c:pt>
                <c:pt idx="1">
                  <c:v>0.66494200000000003</c:v>
                </c:pt>
                <c:pt idx="2">
                  <c:v>0.67473300000000003</c:v>
                </c:pt>
                <c:pt idx="3">
                  <c:v>0.67957380000000001</c:v>
                </c:pt>
                <c:pt idx="4">
                  <c:v>0.68034260000000002</c:v>
                </c:pt>
                <c:pt idx="5">
                  <c:v>0.71972380000000002</c:v>
                </c:pt>
                <c:pt idx="6">
                  <c:v>0.75</c:v>
                </c:pt>
                <c:pt idx="7">
                  <c:v>0.84478500000000001</c:v>
                </c:pt>
              </c:numCache>
            </c:numRef>
          </c:yVal>
          <c:smooth val="1"/>
          <c:extLst xmlns:c16r2="http://schemas.microsoft.com/office/drawing/2015/06/chart">
            <c:ext xmlns:c16="http://schemas.microsoft.com/office/drawing/2014/chart" uri="{C3380CC4-5D6E-409C-BE32-E72D297353CC}">
              <c16:uniqueId val="{00000000-0D68-42FA-9D16-534C65D81B30}"/>
            </c:ext>
          </c:extLst>
        </c:ser>
        <c:ser>
          <c:idx val="2"/>
          <c:order val="1"/>
          <c:tx>
            <c:strRef>
              <c:f>fork!$P$8</c:f>
              <c:strCache>
                <c:ptCount val="1"/>
                <c:pt idx="0">
                  <c:v>App VM (OSv)</c:v>
                </c:pt>
              </c:strCache>
            </c:strRef>
          </c:tx>
          <c:spPr>
            <a:ln>
              <a:solidFill>
                <a:schemeClr val="accent5"/>
              </a:solidFill>
            </a:ln>
          </c:spPr>
          <c:marker>
            <c:spPr>
              <a:solidFill>
                <a:schemeClr val="accent5"/>
              </a:solidFill>
              <a:ln>
                <a:solidFill>
                  <a:schemeClr val="accent5"/>
                </a:solidFill>
              </a:ln>
            </c:spPr>
          </c:marker>
          <c:xVal>
            <c:numRef>
              <c:f>(fork!$F$39,fork!$G$39,fork!$G$46,fork!$H$39)</c:f>
              <c:numCache>
                <c:formatCode>General</c:formatCode>
                <c:ptCount val="4"/>
                <c:pt idx="0">
                  <c:v>128</c:v>
                </c:pt>
                <c:pt idx="1">
                  <c:v>256</c:v>
                </c:pt>
                <c:pt idx="2">
                  <c:v>512</c:v>
                </c:pt>
                <c:pt idx="3">
                  <c:v>1024</c:v>
                </c:pt>
              </c:numCache>
            </c:numRef>
          </c:xVal>
          <c:yVal>
            <c:numRef>
              <c:f>(fork!$F$45,fork!$G$45,fork!$H$46,fork!$H$45)</c:f>
              <c:numCache>
                <c:formatCode>General</c:formatCode>
                <c:ptCount val="4"/>
                <c:pt idx="0">
                  <c:v>1.827493</c:v>
                </c:pt>
                <c:pt idx="1">
                  <c:v>1.8677154</c:v>
                </c:pt>
                <c:pt idx="2">
                  <c:v>1.9304755</c:v>
                </c:pt>
                <c:pt idx="3">
                  <c:v>2.1588246</c:v>
                </c:pt>
              </c:numCache>
            </c:numRef>
          </c:yVal>
          <c:smooth val="1"/>
          <c:extLst xmlns:c16r2="http://schemas.microsoft.com/office/drawing/2015/06/chart">
            <c:ext xmlns:c16="http://schemas.microsoft.com/office/drawing/2014/chart" uri="{C3380CC4-5D6E-409C-BE32-E72D297353CC}">
              <c16:uniqueId val="{00000001-0D68-42FA-9D16-534C65D81B30}"/>
            </c:ext>
          </c:extLst>
        </c:ser>
        <c:dLbls>
          <c:showLegendKey val="0"/>
          <c:showVal val="0"/>
          <c:showCatName val="0"/>
          <c:showSerName val="0"/>
          <c:showPercent val="0"/>
          <c:showBubbleSize val="0"/>
        </c:dLbls>
        <c:axId val="202081792"/>
        <c:axId val="202088448"/>
      </c:scatterChart>
      <c:valAx>
        <c:axId val="202081792"/>
        <c:scaling>
          <c:orientation val="minMax"/>
          <c:max val="1024"/>
          <c:min val="0"/>
        </c:scaling>
        <c:delete val="0"/>
        <c:axPos val="b"/>
        <c:title>
          <c:tx>
            <c:rich>
              <a:bodyPr/>
              <a:lstStyle/>
              <a:p>
                <a:pPr>
                  <a:defRPr sz="1200"/>
                </a:pPr>
                <a:r>
                  <a:rPr lang="en-US" sz="1200"/>
                  <a:t>Allocated Memory</a:t>
                </a:r>
                <a:r>
                  <a:rPr lang="ja-JP" sz="1200"/>
                  <a:t>（</a:t>
                </a:r>
                <a:r>
                  <a:rPr lang="en-US" sz="1200"/>
                  <a:t>MB</a:t>
                </a:r>
                <a:r>
                  <a:rPr lang="ja-JP" sz="1200"/>
                  <a:t>）</a:t>
                </a:r>
              </a:p>
            </c:rich>
          </c:tx>
          <c:layout/>
          <c:overlay val="0"/>
        </c:title>
        <c:numFmt formatCode="General" sourceLinked="1"/>
        <c:majorTickMark val="out"/>
        <c:minorTickMark val="none"/>
        <c:tickLblPos val="nextTo"/>
        <c:txPr>
          <a:bodyPr/>
          <a:lstStyle/>
          <a:p>
            <a:pPr>
              <a:defRPr sz="1200"/>
            </a:pPr>
            <a:endParaRPr lang="ja-JP"/>
          </a:p>
        </c:txPr>
        <c:crossAx val="202088448"/>
        <c:crosses val="autoZero"/>
        <c:crossBetween val="midCat"/>
        <c:majorUnit val="256"/>
      </c:valAx>
      <c:valAx>
        <c:axId val="202088448"/>
        <c:scaling>
          <c:orientation val="minMax"/>
          <c:max val="2.5"/>
        </c:scaling>
        <c:delete val="0"/>
        <c:axPos val="l"/>
        <c:majorGridlines/>
        <c:title>
          <c:tx>
            <c:rich>
              <a:bodyPr rot="-5400000" vert="horz"/>
              <a:lstStyle/>
              <a:p>
                <a:pPr>
                  <a:defRPr sz="1400"/>
                </a:pPr>
                <a:r>
                  <a:rPr lang="en-US" sz="1400" dirty="0"/>
                  <a:t>Time (sec)</a:t>
                </a:r>
                <a:endParaRPr lang="ja-JP" sz="1400" dirty="0"/>
              </a:p>
            </c:rich>
          </c:tx>
          <c:layout>
            <c:manualLayout>
              <c:xMode val="edge"/>
              <c:yMode val="edge"/>
              <c:x val="4.8895197376587997E-3"/>
              <c:y val="0.29218644461232002"/>
            </c:manualLayout>
          </c:layout>
          <c:overlay val="0"/>
        </c:title>
        <c:numFmt formatCode="General" sourceLinked="0"/>
        <c:majorTickMark val="out"/>
        <c:minorTickMark val="none"/>
        <c:tickLblPos val="nextTo"/>
        <c:txPr>
          <a:bodyPr/>
          <a:lstStyle/>
          <a:p>
            <a:pPr>
              <a:defRPr sz="1200"/>
            </a:pPr>
            <a:endParaRPr lang="ja-JP"/>
          </a:p>
        </c:txPr>
        <c:crossAx val="202081792"/>
        <c:crosses val="autoZero"/>
        <c:crossBetween val="midCat"/>
      </c:valAx>
    </c:plotArea>
    <c:legend>
      <c:legendPos val="r"/>
      <c:layout>
        <c:manualLayout>
          <c:xMode val="edge"/>
          <c:yMode val="edge"/>
          <c:x val="0.66959627004038202"/>
          <c:y val="0.33913024815424497"/>
          <c:w val="0.30874117564339598"/>
          <c:h val="0.22270852481037501"/>
        </c:manualLayout>
      </c:layout>
      <c:overlay val="1"/>
      <c:txPr>
        <a:bodyPr/>
        <a:lstStyle/>
        <a:p>
          <a:pPr>
            <a:defRPr sz="1000"/>
          </a:pPr>
          <a:endParaRPr lang="ja-JP"/>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4478368328958899"/>
          <c:y val="2.7777777777777801E-2"/>
          <c:w val="0.55589063867016597"/>
          <c:h val="0.83962962962962995"/>
        </c:manualLayout>
      </c:layout>
      <c:barChart>
        <c:barDir val="col"/>
        <c:grouping val="clustered"/>
        <c:varyColors val="0"/>
        <c:ser>
          <c:idx val="0"/>
          <c:order val="0"/>
          <c:tx>
            <c:v>Xen標準</c:v>
          </c:tx>
          <c:spPr>
            <a:solidFill>
              <a:schemeClr val="accent5"/>
            </a:solidFill>
          </c:spPr>
          <c:invertIfNegative val="0"/>
          <c:cat>
            <c:strRef>
              <c:f>(fork!$H$5,fork!$H$6)</c:f>
              <c:strCache>
                <c:ptCount val="2"/>
                <c:pt idx="0">
                  <c:v>App VM (Mini-OS)</c:v>
                </c:pt>
                <c:pt idx="1">
                  <c:v>App VM(OSv)</c:v>
                </c:pt>
              </c:strCache>
            </c:strRef>
          </c:cat>
          <c:val>
            <c:numRef>
              <c:f>(fork!$G$9,fork!$G$18)</c:f>
              <c:numCache>
                <c:formatCode>General</c:formatCode>
                <c:ptCount val="2"/>
                <c:pt idx="0">
                  <c:v>32.6689322</c:v>
                </c:pt>
                <c:pt idx="1">
                  <c:v>34.673692000000003</c:v>
                </c:pt>
              </c:numCache>
            </c:numRef>
          </c:val>
        </c:ser>
        <c:ser>
          <c:idx val="1"/>
          <c:order val="1"/>
          <c:tx>
            <c:v>FlexCapsule</c:v>
          </c:tx>
          <c:spPr>
            <a:solidFill>
              <a:schemeClr val="accent1"/>
            </a:solidFill>
          </c:spPr>
          <c:invertIfNegative val="0"/>
          <c:cat>
            <c:strRef>
              <c:f>(fork!$H$5,fork!$H$6)</c:f>
              <c:strCache>
                <c:ptCount val="2"/>
                <c:pt idx="0">
                  <c:v>App VM (Mini-OS)</c:v>
                </c:pt>
                <c:pt idx="1">
                  <c:v>App VM(OSv)</c:v>
                </c:pt>
              </c:strCache>
            </c:strRef>
          </c:cat>
          <c:val>
            <c:numRef>
              <c:f>(fork!$G$54,fork!$G$45)</c:f>
              <c:numCache>
                <c:formatCode>General</c:formatCode>
                <c:ptCount val="2"/>
                <c:pt idx="0">
                  <c:v>0.71972380000000002</c:v>
                </c:pt>
                <c:pt idx="1">
                  <c:v>1.8677154</c:v>
                </c:pt>
              </c:numCache>
            </c:numRef>
          </c:val>
        </c:ser>
        <c:dLbls>
          <c:showLegendKey val="0"/>
          <c:showVal val="0"/>
          <c:showCatName val="0"/>
          <c:showSerName val="0"/>
          <c:showPercent val="0"/>
          <c:showBubbleSize val="0"/>
        </c:dLbls>
        <c:gapWidth val="150"/>
        <c:axId val="202109696"/>
        <c:axId val="202111232"/>
      </c:barChart>
      <c:catAx>
        <c:axId val="202109696"/>
        <c:scaling>
          <c:orientation val="minMax"/>
        </c:scaling>
        <c:delete val="0"/>
        <c:axPos val="b"/>
        <c:majorTickMark val="out"/>
        <c:minorTickMark val="none"/>
        <c:tickLblPos val="nextTo"/>
        <c:txPr>
          <a:bodyPr/>
          <a:lstStyle/>
          <a:p>
            <a:pPr>
              <a:defRPr sz="1200"/>
            </a:pPr>
            <a:endParaRPr lang="ja-JP"/>
          </a:p>
        </c:txPr>
        <c:crossAx val="202111232"/>
        <c:crosses val="autoZero"/>
        <c:auto val="1"/>
        <c:lblAlgn val="ctr"/>
        <c:lblOffset val="100"/>
        <c:noMultiLvlLbl val="0"/>
      </c:catAx>
      <c:valAx>
        <c:axId val="202111232"/>
        <c:scaling>
          <c:orientation val="minMax"/>
        </c:scaling>
        <c:delete val="0"/>
        <c:axPos val="l"/>
        <c:majorGridlines/>
        <c:title>
          <c:tx>
            <c:rich>
              <a:bodyPr rot="-5400000" vert="horz"/>
              <a:lstStyle/>
              <a:p>
                <a:pPr>
                  <a:defRPr sz="1200"/>
                </a:pPr>
                <a:r>
                  <a:rPr lang="en-US" altLang="ja-JP" sz="1200" dirty="0" smtClean="0"/>
                  <a:t>fork</a:t>
                </a:r>
                <a:r>
                  <a:rPr lang="ja-JP" altLang="en-US" sz="1200" dirty="0" smtClean="0"/>
                  <a:t>関数実行時間</a:t>
                </a:r>
                <a:r>
                  <a:rPr lang="en-US" altLang="ja-JP" sz="1200" dirty="0" smtClean="0"/>
                  <a:t>[s]  (256MB)</a:t>
                </a:r>
                <a:endParaRPr lang="ja-JP" altLang="en-US" sz="1200" dirty="0"/>
              </a:p>
            </c:rich>
          </c:tx>
          <c:layout/>
          <c:overlay val="0"/>
        </c:title>
        <c:numFmt formatCode="General" sourceLinked="1"/>
        <c:majorTickMark val="out"/>
        <c:minorTickMark val="none"/>
        <c:tickLblPos val="nextTo"/>
        <c:crossAx val="202109696"/>
        <c:crosses val="autoZero"/>
        <c:crossBetween val="between"/>
      </c:valAx>
    </c:plotArea>
    <c:legend>
      <c:legendPos val="r"/>
      <c:layout/>
      <c:overlay val="0"/>
      <c:txPr>
        <a:bodyPr/>
        <a:lstStyle/>
        <a:p>
          <a:pPr>
            <a:defRPr sz="1200"/>
          </a:pPr>
          <a:endParaRPr lang="ja-JP"/>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600"/>
            </a:pPr>
            <a:r>
              <a:rPr lang="en-US" altLang="ja-JP" sz="1600"/>
              <a:t>lighttpd</a:t>
            </a:r>
            <a:endParaRPr lang="ja-JP" altLang="en-US" sz="1600"/>
          </a:p>
        </c:rich>
      </c:tx>
      <c:layout>
        <c:manualLayout>
          <c:xMode val="edge"/>
          <c:yMode val="edge"/>
          <c:x val="0.43141198036079398"/>
          <c:y val="7.8703703703703706E-2"/>
        </c:manualLayout>
      </c:layout>
      <c:overlay val="0"/>
    </c:title>
    <c:autoTitleDeleted val="0"/>
    <c:plotArea>
      <c:layout/>
      <c:barChart>
        <c:barDir val="col"/>
        <c:grouping val="clustered"/>
        <c:varyColors val="0"/>
        <c:ser>
          <c:idx val="0"/>
          <c:order val="0"/>
          <c:spPr>
            <a:solidFill>
              <a:schemeClr val="accent1"/>
            </a:solidFill>
          </c:spPr>
          <c:invertIfNegative val="0"/>
          <c:dPt>
            <c:idx val="0"/>
            <c:invertIfNegative val="0"/>
            <c:bubble3D val="0"/>
          </c:dPt>
          <c:dPt>
            <c:idx val="1"/>
            <c:invertIfNegative val="0"/>
            <c:bubble3D val="0"/>
          </c:dPt>
          <c:val>
            <c:numRef>
              <c:f>lighttpd!$H$31</c:f>
              <c:numCache>
                <c:formatCode>General</c:formatCode>
                <c:ptCount val="1"/>
                <c:pt idx="0">
                  <c:v>9.8200000000000021</c:v>
                </c:pt>
              </c:numCache>
            </c:numRef>
          </c:val>
        </c:ser>
        <c:ser>
          <c:idx val="1"/>
          <c:order val="1"/>
          <c:invertIfNegative val="0"/>
          <c:dPt>
            <c:idx val="0"/>
            <c:invertIfNegative val="0"/>
            <c:bubble3D val="0"/>
            <c:spPr>
              <a:solidFill>
                <a:schemeClr val="accent3"/>
              </a:solidFill>
            </c:spPr>
          </c:dPt>
          <c:val>
            <c:numRef>
              <c:f>lighttpd!$M$21</c:f>
              <c:numCache>
                <c:formatCode>General</c:formatCode>
                <c:ptCount val="1"/>
                <c:pt idx="0">
                  <c:v>8.4200000000000017</c:v>
                </c:pt>
              </c:numCache>
            </c:numRef>
          </c:val>
        </c:ser>
        <c:dLbls>
          <c:showLegendKey val="0"/>
          <c:showVal val="0"/>
          <c:showCatName val="0"/>
          <c:showSerName val="0"/>
          <c:showPercent val="0"/>
          <c:showBubbleSize val="0"/>
        </c:dLbls>
        <c:gapWidth val="150"/>
        <c:axId val="206965760"/>
        <c:axId val="206975744"/>
      </c:barChart>
      <c:catAx>
        <c:axId val="206965760"/>
        <c:scaling>
          <c:orientation val="minMax"/>
        </c:scaling>
        <c:delete val="1"/>
        <c:axPos val="b"/>
        <c:majorTickMark val="out"/>
        <c:minorTickMark val="none"/>
        <c:tickLblPos val="nextTo"/>
        <c:crossAx val="206975744"/>
        <c:crosses val="autoZero"/>
        <c:auto val="1"/>
        <c:lblAlgn val="ctr"/>
        <c:lblOffset val="100"/>
        <c:noMultiLvlLbl val="0"/>
      </c:catAx>
      <c:valAx>
        <c:axId val="206975744"/>
        <c:scaling>
          <c:orientation val="minMax"/>
          <c:min val="0"/>
        </c:scaling>
        <c:delete val="0"/>
        <c:axPos val="l"/>
        <c:majorGridlines/>
        <c:title>
          <c:tx>
            <c:rich>
              <a:bodyPr rot="-5400000" vert="horz"/>
              <a:lstStyle/>
              <a:p>
                <a:pPr>
                  <a:defRPr sz="1200"/>
                </a:pPr>
                <a:r>
                  <a:rPr lang="en-US" altLang="ja-JP" sz="1200"/>
                  <a:t>Request Rate [req/s]</a:t>
                </a:r>
                <a:endParaRPr lang="ja-JP" altLang="en-US" sz="1200"/>
              </a:p>
            </c:rich>
          </c:tx>
          <c:layout/>
          <c:overlay val="0"/>
        </c:title>
        <c:numFmt formatCode="General" sourceLinked="1"/>
        <c:majorTickMark val="out"/>
        <c:minorTickMark val="none"/>
        <c:tickLblPos val="nextTo"/>
        <c:crossAx val="206965760"/>
        <c:crosses val="autoZero"/>
        <c:crossBetween val="between"/>
        <c:majorUnit val="2"/>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600"/>
            </a:pPr>
            <a:r>
              <a:rPr lang="en-US" altLang="ja-JP" sz="1600"/>
              <a:t>memcached</a:t>
            </a:r>
            <a:endParaRPr lang="ja-JP" altLang="en-US" sz="1600"/>
          </a:p>
        </c:rich>
      </c:tx>
      <c:layout>
        <c:manualLayout>
          <c:xMode val="edge"/>
          <c:yMode val="edge"/>
          <c:x val="0.36039947174328302"/>
          <c:y val="5.0925925925925902E-2"/>
        </c:manualLayout>
      </c:layout>
      <c:overlay val="0"/>
    </c:title>
    <c:autoTitleDeleted val="0"/>
    <c:plotArea>
      <c:layout>
        <c:manualLayout>
          <c:layoutTarget val="inner"/>
          <c:xMode val="edge"/>
          <c:yMode val="edge"/>
          <c:x val="0.287745358042655"/>
          <c:y val="0.16203703703703701"/>
          <c:w val="0.68656081223950005"/>
          <c:h val="0.75447579469232995"/>
        </c:manualLayout>
      </c:layout>
      <c:barChart>
        <c:barDir val="col"/>
        <c:grouping val="clustered"/>
        <c:varyColors val="0"/>
        <c:ser>
          <c:idx val="0"/>
          <c:order val="0"/>
          <c:spPr>
            <a:solidFill>
              <a:srgbClr val="E75735"/>
            </a:solidFill>
          </c:spPr>
          <c:invertIfNegative val="0"/>
          <c:dPt>
            <c:idx val="0"/>
            <c:invertIfNegative val="0"/>
            <c:bubble3D val="0"/>
          </c:dPt>
          <c:dPt>
            <c:idx val="1"/>
            <c:invertIfNegative val="0"/>
            <c:bubble3D val="0"/>
          </c:dPt>
          <c:val>
            <c:numRef>
              <c:f>memcached!$E$9</c:f>
              <c:numCache>
                <c:formatCode>General</c:formatCode>
                <c:ptCount val="1"/>
                <c:pt idx="0">
                  <c:v>8143.4</c:v>
                </c:pt>
              </c:numCache>
            </c:numRef>
          </c:val>
        </c:ser>
        <c:ser>
          <c:idx val="1"/>
          <c:order val="1"/>
          <c:spPr>
            <a:solidFill>
              <a:srgbClr val="4EB7A8"/>
            </a:solidFill>
          </c:spPr>
          <c:invertIfNegative val="0"/>
          <c:val>
            <c:numRef>
              <c:f>memcached!$E$18</c:f>
              <c:numCache>
                <c:formatCode>General</c:formatCode>
                <c:ptCount val="1"/>
                <c:pt idx="0">
                  <c:v>1895.4</c:v>
                </c:pt>
              </c:numCache>
            </c:numRef>
          </c:val>
        </c:ser>
        <c:dLbls>
          <c:showLegendKey val="0"/>
          <c:showVal val="0"/>
          <c:showCatName val="0"/>
          <c:showSerName val="0"/>
          <c:showPercent val="0"/>
          <c:showBubbleSize val="0"/>
        </c:dLbls>
        <c:gapWidth val="150"/>
        <c:axId val="206993664"/>
        <c:axId val="206999552"/>
      </c:barChart>
      <c:catAx>
        <c:axId val="206993664"/>
        <c:scaling>
          <c:orientation val="minMax"/>
        </c:scaling>
        <c:delete val="1"/>
        <c:axPos val="b"/>
        <c:majorTickMark val="out"/>
        <c:minorTickMark val="none"/>
        <c:tickLblPos val="nextTo"/>
        <c:crossAx val="206999552"/>
        <c:crosses val="autoZero"/>
        <c:auto val="1"/>
        <c:lblAlgn val="ctr"/>
        <c:lblOffset val="100"/>
        <c:noMultiLvlLbl val="0"/>
      </c:catAx>
      <c:valAx>
        <c:axId val="206999552"/>
        <c:scaling>
          <c:orientation val="minMax"/>
        </c:scaling>
        <c:delete val="0"/>
        <c:axPos val="l"/>
        <c:majorGridlines/>
        <c:title>
          <c:tx>
            <c:rich>
              <a:bodyPr rot="-5400000" vert="horz"/>
              <a:lstStyle/>
              <a:p>
                <a:pPr>
                  <a:defRPr sz="1100"/>
                </a:pPr>
                <a:r>
                  <a:rPr lang="en-US" altLang="ja-JP" sz="1200" dirty="0"/>
                  <a:t>TPS</a:t>
                </a:r>
                <a:endParaRPr lang="ja-JP" altLang="en-US" sz="1100" dirty="0"/>
              </a:p>
            </c:rich>
          </c:tx>
          <c:layout/>
          <c:overlay val="0"/>
        </c:title>
        <c:numFmt formatCode="General" sourceLinked="1"/>
        <c:majorTickMark val="out"/>
        <c:minorTickMark val="none"/>
        <c:tickLblPos val="nextTo"/>
        <c:crossAx val="206993664"/>
        <c:crosses val="autoZero"/>
        <c:crossBetween val="between"/>
        <c:majorUnit val="2000"/>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031" cy="492780"/>
          </a:xfrm>
          <a:prstGeom prst="rect">
            <a:avLst/>
          </a:prstGeom>
        </p:spPr>
        <p:txBody>
          <a:bodyPr vert="horz" lIns="87572" tIns="43786" rIns="87572" bIns="43786"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15227" y="0"/>
            <a:ext cx="2919031" cy="492780"/>
          </a:xfrm>
          <a:prstGeom prst="rect">
            <a:avLst/>
          </a:prstGeom>
        </p:spPr>
        <p:txBody>
          <a:bodyPr vert="horz" lIns="87572" tIns="43786" rIns="87572" bIns="43786" rtlCol="0"/>
          <a:lstStyle>
            <a:lvl1pPr algn="r">
              <a:defRPr sz="1100"/>
            </a:lvl1pPr>
          </a:lstStyle>
          <a:p>
            <a:fld id="{7881CD6B-7B06-564D-9C68-1D33CDF83D24}" type="datetimeFigureOut">
              <a:rPr kumimoji="1" lang="ja-JP" altLang="en-US" smtClean="0"/>
              <a:t>2016/2/12</a:t>
            </a:fld>
            <a:endParaRPr kumimoji="1" lang="ja-JP" altLang="en-US"/>
          </a:p>
        </p:txBody>
      </p:sp>
      <p:sp>
        <p:nvSpPr>
          <p:cNvPr id="4" name="フッター プレースホルダー 3"/>
          <p:cNvSpPr>
            <a:spLocks noGrp="1"/>
          </p:cNvSpPr>
          <p:nvPr>
            <p:ph type="ftr" sz="quarter" idx="2"/>
          </p:nvPr>
        </p:nvSpPr>
        <p:spPr>
          <a:xfrm>
            <a:off x="1" y="9372003"/>
            <a:ext cx="2919031" cy="492780"/>
          </a:xfrm>
          <a:prstGeom prst="rect">
            <a:avLst/>
          </a:prstGeom>
        </p:spPr>
        <p:txBody>
          <a:bodyPr vert="horz" lIns="87572" tIns="43786" rIns="87572" bIns="43786"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15227" y="9372003"/>
            <a:ext cx="2919031" cy="492780"/>
          </a:xfrm>
          <a:prstGeom prst="rect">
            <a:avLst/>
          </a:prstGeom>
        </p:spPr>
        <p:txBody>
          <a:bodyPr vert="horz" lIns="87572" tIns="43786" rIns="87572" bIns="43786" rtlCol="0" anchor="b"/>
          <a:lstStyle>
            <a:lvl1pPr algn="r">
              <a:defRPr sz="1100"/>
            </a:lvl1pPr>
          </a:lstStyle>
          <a:p>
            <a:fld id="{767247B4-7249-2F4C-9B42-2F839F782A87}" type="slidenum">
              <a:rPr kumimoji="1" lang="ja-JP" altLang="en-US" smtClean="0"/>
              <a:t>‹#›</a:t>
            </a:fld>
            <a:endParaRPr kumimoji="1" lang="ja-JP" altLang="en-US"/>
          </a:p>
        </p:txBody>
      </p:sp>
    </p:spTree>
    <p:extLst>
      <p:ext uri="{BB962C8B-B14F-4D97-AF65-F5344CB8AC3E}">
        <p14:creationId xmlns:p14="http://schemas.microsoft.com/office/powerpoint/2010/main" val="27344742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0" cy="493316"/>
          </a:xfrm>
          <a:prstGeom prst="rect">
            <a:avLst/>
          </a:prstGeom>
        </p:spPr>
        <p:txBody>
          <a:bodyPr vert="horz" lIns="94858" tIns="47429" rIns="94858" bIns="4742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1"/>
            <a:ext cx="2918830" cy="493316"/>
          </a:xfrm>
          <a:prstGeom prst="rect">
            <a:avLst/>
          </a:prstGeom>
        </p:spPr>
        <p:txBody>
          <a:bodyPr vert="horz" lIns="94858" tIns="47429" rIns="94858" bIns="47429" rtlCol="0"/>
          <a:lstStyle>
            <a:lvl1pPr algn="r">
              <a:defRPr sz="1200"/>
            </a:lvl1pPr>
          </a:lstStyle>
          <a:p>
            <a:fld id="{49A703F3-99E1-4E46-83CC-A658516E64E6}" type="datetimeFigureOut">
              <a:rPr kumimoji="1" lang="ja-JP" altLang="en-US" smtClean="0"/>
              <a:t>2016/2/12</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94858" tIns="47429" rIns="94858" bIns="47429"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4858" tIns="47429" rIns="94858" bIns="4742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286"/>
            <a:ext cx="2918830" cy="493316"/>
          </a:xfrm>
          <a:prstGeom prst="rect">
            <a:avLst/>
          </a:prstGeom>
        </p:spPr>
        <p:txBody>
          <a:bodyPr vert="horz" lIns="94858" tIns="47429" rIns="94858" bIns="4742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0" cy="493316"/>
          </a:xfrm>
          <a:prstGeom prst="rect">
            <a:avLst/>
          </a:prstGeom>
        </p:spPr>
        <p:txBody>
          <a:bodyPr vert="horz" lIns="94858" tIns="47429" rIns="94858" bIns="47429" rtlCol="0" anchor="b"/>
          <a:lstStyle>
            <a:lvl1pPr algn="r">
              <a:defRPr sz="1200"/>
            </a:lvl1pPr>
          </a:lstStyle>
          <a:p>
            <a:fld id="{9A1AD03A-1EE5-4D56-9BDF-26DFB7D0250D}" type="slidenum">
              <a:rPr kumimoji="1" lang="ja-JP" altLang="en-US" smtClean="0"/>
              <a:t>‹#›</a:t>
            </a:fld>
            <a:endParaRPr kumimoji="1" lang="ja-JP" altLang="en-US"/>
          </a:p>
        </p:txBody>
      </p:sp>
    </p:spTree>
    <p:extLst>
      <p:ext uri="{BB962C8B-B14F-4D97-AF65-F5344CB8AC3E}">
        <p14:creationId xmlns:p14="http://schemas.microsoft.com/office/powerpoint/2010/main" val="4034053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500" dirty="0">
              <a:latin typeface="+mj-ea"/>
              <a:ea typeface="+mj-ea"/>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a:t>
            </a:fld>
            <a:endParaRPr kumimoji="1" lang="ja-JP" altLang="en-US"/>
          </a:p>
        </p:txBody>
      </p:sp>
    </p:spTree>
    <p:extLst>
      <p:ext uri="{BB962C8B-B14F-4D97-AF65-F5344CB8AC3E}">
        <p14:creationId xmlns:p14="http://schemas.microsoft.com/office/powerpoint/2010/main" val="9647978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10</a:t>
            </a:fld>
            <a:endParaRPr kumimoji="1" lang="ja-JP" altLang="en-US"/>
          </a:p>
        </p:txBody>
      </p:sp>
    </p:spTree>
    <p:extLst>
      <p:ext uri="{BB962C8B-B14F-4D97-AF65-F5344CB8AC3E}">
        <p14:creationId xmlns:p14="http://schemas.microsoft.com/office/powerpoint/2010/main" val="986652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11</a:t>
            </a:fld>
            <a:endParaRPr kumimoji="1" lang="ja-JP" altLang="en-US"/>
          </a:p>
        </p:txBody>
      </p:sp>
    </p:spTree>
    <p:extLst>
      <p:ext uri="{BB962C8B-B14F-4D97-AF65-F5344CB8AC3E}">
        <p14:creationId xmlns:p14="http://schemas.microsoft.com/office/powerpoint/2010/main" val="825169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100" dirty="0">
              <a:latin typeface="+mj-ea"/>
              <a:ea typeface="+mj-ea"/>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12</a:t>
            </a:fld>
            <a:endParaRPr kumimoji="1" lang="ja-JP" altLang="en-US"/>
          </a:p>
        </p:txBody>
      </p:sp>
    </p:spTree>
    <p:extLst>
      <p:ext uri="{BB962C8B-B14F-4D97-AF65-F5344CB8AC3E}">
        <p14:creationId xmlns:p14="http://schemas.microsoft.com/office/powerpoint/2010/main" val="2662992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13</a:t>
            </a:fld>
            <a:endParaRPr kumimoji="1" lang="ja-JP" altLang="en-US"/>
          </a:p>
        </p:txBody>
      </p:sp>
    </p:spTree>
    <p:extLst>
      <p:ext uri="{BB962C8B-B14F-4D97-AF65-F5344CB8AC3E}">
        <p14:creationId xmlns:p14="http://schemas.microsoft.com/office/powerpoint/2010/main" val="3713735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14</a:t>
            </a:fld>
            <a:endParaRPr kumimoji="1" lang="ja-JP" altLang="en-US"/>
          </a:p>
        </p:txBody>
      </p:sp>
    </p:spTree>
    <p:extLst>
      <p:ext uri="{BB962C8B-B14F-4D97-AF65-F5344CB8AC3E}">
        <p14:creationId xmlns:p14="http://schemas.microsoft.com/office/powerpoint/2010/main" val="2442672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15</a:t>
            </a:fld>
            <a:endParaRPr kumimoji="1" lang="ja-JP" altLang="en-US"/>
          </a:p>
        </p:txBody>
      </p:sp>
    </p:spTree>
    <p:extLst>
      <p:ext uri="{BB962C8B-B14F-4D97-AF65-F5344CB8AC3E}">
        <p14:creationId xmlns:p14="http://schemas.microsoft.com/office/powerpoint/2010/main" val="16633930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16</a:t>
            </a:fld>
            <a:endParaRPr kumimoji="1" lang="ja-JP" altLang="en-US"/>
          </a:p>
        </p:txBody>
      </p:sp>
    </p:spTree>
    <p:extLst>
      <p:ext uri="{BB962C8B-B14F-4D97-AF65-F5344CB8AC3E}">
        <p14:creationId xmlns:p14="http://schemas.microsoft.com/office/powerpoint/2010/main" val="31482826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100" dirty="0">
              <a:latin typeface="+mj-ea"/>
              <a:ea typeface="+mj-ea"/>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17</a:t>
            </a:fld>
            <a:endParaRPr kumimoji="1" lang="ja-JP" altLang="en-US"/>
          </a:p>
        </p:txBody>
      </p:sp>
    </p:spTree>
    <p:extLst>
      <p:ext uri="{BB962C8B-B14F-4D97-AF65-F5344CB8AC3E}">
        <p14:creationId xmlns:p14="http://schemas.microsoft.com/office/powerpoint/2010/main" val="34012830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100" dirty="0" smtClean="0">
              <a:latin typeface="+mj-ea"/>
              <a:ea typeface="+mj-ea"/>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18</a:t>
            </a:fld>
            <a:endParaRPr kumimoji="1" lang="ja-JP" altLang="en-US"/>
          </a:p>
        </p:txBody>
      </p:sp>
    </p:spTree>
    <p:extLst>
      <p:ext uri="{BB962C8B-B14F-4D97-AF65-F5344CB8AC3E}">
        <p14:creationId xmlns:p14="http://schemas.microsoft.com/office/powerpoint/2010/main" val="887001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100" dirty="0" smtClean="0">
              <a:latin typeface="+mj-ea"/>
              <a:ea typeface="+mj-ea"/>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2</a:t>
            </a:fld>
            <a:endParaRPr kumimoji="1" lang="ja-JP" altLang="en-US"/>
          </a:p>
        </p:txBody>
      </p:sp>
    </p:spTree>
    <p:extLst>
      <p:ext uri="{BB962C8B-B14F-4D97-AF65-F5344CB8AC3E}">
        <p14:creationId xmlns:p14="http://schemas.microsoft.com/office/powerpoint/2010/main" val="3612839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100" dirty="0" smtClean="0">
              <a:latin typeface="+mj-ea"/>
              <a:ea typeface="+mj-ea"/>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3</a:t>
            </a:fld>
            <a:endParaRPr kumimoji="1" lang="ja-JP" altLang="en-US"/>
          </a:p>
        </p:txBody>
      </p:sp>
    </p:spTree>
    <p:extLst>
      <p:ext uri="{BB962C8B-B14F-4D97-AF65-F5344CB8AC3E}">
        <p14:creationId xmlns:p14="http://schemas.microsoft.com/office/powerpoint/2010/main" val="3307424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sz="1100" dirty="0" smtClean="0">
              <a:latin typeface="+mj-ea"/>
              <a:ea typeface="+mj-ea"/>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4</a:t>
            </a:fld>
            <a:endParaRPr kumimoji="1" lang="ja-JP" altLang="en-US"/>
          </a:p>
        </p:txBody>
      </p:sp>
    </p:spTree>
    <p:extLst>
      <p:ext uri="{BB962C8B-B14F-4D97-AF65-F5344CB8AC3E}">
        <p14:creationId xmlns:p14="http://schemas.microsoft.com/office/powerpoint/2010/main" val="2932041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100" dirty="0" smtClean="0">
              <a:latin typeface="+mj-ea"/>
              <a:ea typeface="+mj-ea"/>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5</a:t>
            </a:fld>
            <a:endParaRPr kumimoji="1" lang="ja-JP" altLang="en-US"/>
          </a:p>
        </p:txBody>
      </p:sp>
    </p:spTree>
    <p:extLst>
      <p:ext uri="{BB962C8B-B14F-4D97-AF65-F5344CB8AC3E}">
        <p14:creationId xmlns:p14="http://schemas.microsoft.com/office/powerpoint/2010/main" val="190581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1027503">
              <a:defRPr/>
            </a:pPr>
            <a:endParaRPr lang="en-US" altLang="ja-JP" sz="1100" dirty="0" smtClean="0">
              <a:latin typeface="+mj-ea"/>
              <a:ea typeface="+mj-ea"/>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6</a:t>
            </a:fld>
            <a:endParaRPr kumimoji="1" lang="ja-JP" altLang="en-US"/>
          </a:p>
        </p:txBody>
      </p:sp>
    </p:spTree>
    <p:extLst>
      <p:ext uri="{BB962C8B-B14F-4D97-AF65-F5344CB8AC3E}">
        <p14:creationId xmlns:p14="http://schemas.microsoft.com/office/powerpoint/2010/main" val="3529688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7</a:t>
            </a:fld>
            <a:endParaRPr kumimoji="1" lang="ja-JP" altLang="en-US"/>
          </a:p>
        </p:txBody>
      </p:sp>
    </p:spTree>
    <p:extLst>
      <p:ext uri="{BB962C8B-B14F-4D97-AF65-F5344CB8AC3E}">
        <p14:creationId xmlns:p14="http://schemas.microsoft.com/office/powerpoint/2010/main" val="3963897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8</a:t>
            </a:fld>
            <a:endParaRPr kumimoji="1" lang="ja-JP" altLang="en-US"/>
          </a:p>
        </p:txBody>
      </p:sp>
    </p:spTree>
    <p:extLst>
      <p:ext uri="{BB962C8B-B14F-4D97-AF65-F5344CB8AC3E}">
        <p14:creationId xmlns:p14="http://schemas.microsoft.com/office/powerpoint/2010/main" val="2177645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sz="1100" baseline="0" dirty="0" smtClean="0">
              <a:latin typeface="+mj-ea"/>
              <a:ea typeface="+mj-ea"/>
            </a:endParaRPr>
          </a:p>
        </p:txBody>
      </p:sp>
      <p:sp>
        <p:nvSpPr>
          <p:cNvPr id="4" name="スライド番号プレースホルダー 3"/>
          <p:cNvSpPr>
            <a:spLocks noGrp="1"/>
          </p:cNvSpPr>
          <p:nvPr>
            <p:ph type="sldNum" sz="quarter" idx="10"/>
          </p:nvPr>
        </p:nvSpPr>
        <p:spPr/>
        <p:txBody>
          <a:bodyPr/>
          <a:lstStyle/>
          <a:p>
            <a:fld id="{9A1AD03A-1EE5-4D56-9BDF-26DFB7D0250D}" type="slidenum">
              <a:rPr kumimoji="1" lang="ja-JP" altLang="en-US" smtClean="0"/>
              <a:t>9</a:t>
            </a:fld>
            <a:endParaRPr kumimoji="1" lang="ja-JP" altLang="en-US"/>
          </a:p>
        </p:txBody>
      </p:sp>
    </p:spTree>
    <p:extLst>
      <p:ext uri="{BB962C8B-B14F-4D97-AF65-F5344CB8AC3E}">
        <p14:creationId xmlns:p14="http://schemas.microsoft.com/office/powerpoint/2010/main" val="2309578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504" y="1844824"/>
            <a:ext cx="8928992"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980656"/>
            <a:ext cx="6400800" cy="1752600"/>
          </a:xfrm>
        </p:spPr>
        <p:txBody>
          <a:bodyPr>
            <a:normAutofit/>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143C7BE-EF2E-479C-AE17-10EAB4A49CA4}" type="datetimeFigureOut">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80E2B6-6113-2F40-ACDF-4FBA9174227C}" type="slidenum">
              <a:rPr kumimoji="1" lang="ja-JP" altLang="en-US" smtClean="0"/>
              <a:t>‹#›</a:t>
            </a:fld>
            <a:endParaRPr kumimoji="1" lang="ja-JP" altLang="en-US"/>
          </a:p>
        </p:txBody>
      </p:sp>
    </p:spTree>
    <p:extLst>
      <p:ext uri="{BB962C8B-B14F-4D97-AF65-F5344CB8AC3E}">
        <p14:creationId xmlns:p14="http://schemas.microsoft.com/office/powerpoint/2010/main" val="1396451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2188790088"/>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2339489123"/>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4262995802"/>
      </p:ext>
    </p:extLst>
  </p:cSld>
  <p:clrMapOvr>
    <a:masterClrMapping/>
  </p:clrMapOvr>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1854770542"/>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大)">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normAutofit/>
          </a:bodyPr>
          <a:lstStyle>
            <a:lvl1pPr>
              <a:lnSpc>
                <a:spcPct val="100000"/>
              </a:lnSpc>
              <a:defRPr sz="3200"/>
            </a:lvl1pPr>
            <a:lvl2pPr>
              <a:lnSpc>
                <a:spcPct val="100000"/>
              </a:lnSpc>
              <a:defRPr sz="2800"/>
            </a:lvl2pPr>
            <a:lvl3pPr>
              <a:lnSpc>
                <a:spcPct val="100000"/>
              </a:lnSpc>
              <a:defRPr sz="2400"/>
            </a:lvl3pPr>
            <a:lvl4pPr>
              <a:lnSpc>
                <a:spcPct val="100000"/>
              </a:lnSpc>
              <a:defRPr sz="2000"/>
            </a:lvl4pPr>
            <a:lvl5pPr>
              <a:lnSpc>
                <a:spcPct val="100000"/>
              </a:lnSpc>
              <a:defRPr sz="2000"/>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2820031795"/>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中)">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57200" y="1484784"/>
            <a:ext cx="8229600" cy="4896544"/>
          </a:xfrm>
        </p:spPr>
        <p:txBody>
          <a:bodyPr>
            <a:normAutofit/>
          </a:bodyPr>
          <a:lstStyle>
            <a:lvl1pPr>
              <a:lnSpc>
                <a:spcPct val="100000"/>
              </a:lnSpc>
              <a:defRPr sz="2800" spc="-20"/>
            </a:lvl1pPr>
            <a:lvl2pPr>
              <a:lnSpc>
                <a:spcPct val="100000"/>
              </a:lnSpc>
              <a:defRPr sz="2400" spc="-20"/>
            </a:lvl2pPr>
            <a:lvl3pPr>
              <a:lnSpc>
                <a:spcPct val="100000"/>
              </a:lnSpc>
              <a:defRPr sz="2000" spc="-20"/>
            </a:lvl3pPr>
            <a:lvl4pPr>
              <a:lnSpc>
                <a:spcPct val="100000"/>
              </a:lnSpc>
              <a:defRPr sz="1800" spc="-20"/>
            </a:lvl4pPr>
            <a:lvl5pPr>
              <a:lnSpc>
                <a:spcPct val="100000"/>
              </a:lnSpc>
              <a:defRPr sz="1800" spc="-20"/>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1013652704"/>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小)">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normAutofit/>
          </a:bodyPr>
          <a:lstStyle>
            <a:lvl1pPr>
              <a:lnSpc>
                <a:spcPct val="100000"/>
              </a:lnSpc>
              <a:defRPr sz="2400"/>
            </a:lvl1pPr>
            <a:lvl2pPr>
              <a:lnSpc>
                <a:spcPct val="100000"/>
              </a:lnSpc>
              <a:defRPr sz="2000"/>
            </a:lvl2pPr>
            <a:lvl3pPr>
              <a:lnSpc>
                <a:spcPct val="100000"/>
              </a:lnSpc>
              <a:defRPr sz="1800"/>
            </a:lvl3pPr>
            <a:lvl4pPr>
              <a:lnSpc>
                <a:spcPct val="100000"/>
              </a:lnSpc>
              <a:defRPr sz="1600"/>
            </a:lvl4pPr>
            <a:lvl5pPr>
              <a:lnSpc>
                <a:spcPct val="100000"/>
              </a:lnSpc>
              <a:defRPr sz="1600"/>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1333566670"/>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2304537443"/>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3682968658"/>
      </p:ext>
    </p:extLst>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2295844088"/>
      </p:ext>
    </p:extLst>
  </p:cSld>
  <p:clrMapOvr>
    <a:masterClrMapping/>
  </p:clrMapOvr>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2647814145"/>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4FE66A-56B6-4F66-A960-C10AF578F52A}" type="datetime1">
              <a:rPr kumimoji="1" lang="ja-JP" altLang="en-US" smtClean="0"/>
              <a:t>2016/2/12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2152464094"/>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79512" y="274638"/>
            <a:ext cx="8784976"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484784"/>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FE66A-56B6-4F66-A960-C10AF578F52A}" type="datetime1">
              <a:rPr kumimoji="1" lang="ja-JP" altLang="en-US" smtClean="0"/>
              <a:t>2016/2/12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74904" y="637624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B03C0-BFDC-4659-9C25-7907FCF44234}" type="slidenum">
              <a:rPr kumimoji="1" lang="ja-JP" altLang="en-US" smtClean="0"/>
              <a:t>‹#›</a:t>
            </a:fld>
            <a:endParaRPr kumimoji="1" lang="ja-JP" altLang="en-US"/>
          </a:p>
        </p:txBody>
      </p:sp>
    </p:spTree>
    <p:extLst>
      <p:ext uri="{BB962C8B-B14F-4D97-AF65-F5344CB8AC3E}">
        <p14:creationId xmlns:p14="http://schemas.microsoft.com/office/powerpoint/2010/main" val="2642860814"/>
      </p:ext>
    </p:extLst>
  </p:cSld>
  <p:clrMap bg1="lt1" tx1="dk1" bg2="lt2" tx2="dk2" accent1="accent1" accent2="accent2" accent3="accent3" accent4="accent4" accent5="accent5" accent6="accent6" hlink="hlink" folHlink="folHlink"/>
  <p:sldLayoutIdLst>
    <p:sldLayoutId id="2147483677" r:id="rId1"/>
    <p:sldLayoutId id="2147483689" r:id="rId2"/>
    <p:sldLayoutId id="2147483678" r:id="rId3"/>
    <p:sldLayoutId id="214748368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iming>
    <p:tnLst>
      <p:par>
        <p:cTn id="1" dur="indefinite" restart="never" nodeType="tmRoot"/>
      </p:par>
    </p:tnLst>
  </p:timing>
  <p:hf hdr="0" ftr="0" dt="0"/>
  <p:txStyles>
    <p:titleStyle>
      <a:lvl1pPr algn="ctr" defTabSz="457200" rtl="0" eaLnBrk="1" latinLnBrk="0" hangingPunct="1">
        <a:spcBef>
          <a:spcPct val="0"/>
        </a:spcBef>
        <a:buNone/>
        <a:defRPr kumimoji="1" sz="4000" b="1" kern="1200">
          <a:solidFill>
            <a:schemeClr val="accent1"/>
          </a:solidFill>
          <a:latin typeface="+mj-lt"/>
          <a:ea typeface="+mj-ea"/>
          <a:cs typeface="+mj-cs"/>
        </a:defRPr>
      </a:lvl1pPr>
    </p:titleStyle>
    <p:bodyStyle>
      <a:lvl1pPr marL="342900" indent="-342900" algn="l" defTabSz="457200" rtl="0" eaLnBrk="1" latinLnBrk="0" hangingPunct="1">
        <a:lnSpc>
          <a:spcPct val="100000"/>
        </a:lnSpc>
        <a:spcBef>
          <a:spcPct val="20000"/>
        </a:spcBef>
        <a:buFont typeface="Arial"/>
        <a:buChar char="•"/>
        <a:defRPr kumimoji="1" sz="3200" kern="1200" spc="-20">
          <a:solidFill>
            <a:schemeClr val="tx1"/>
          </a:solidFill>
          <a:latin typeface="+mn-lt"/>
          <a:ea typeface="+mn-ea"/>
          <a:cs typeface="+mn-cs"/>
        </a:defRPr>
      </a:lvl1pPr>
      <a:lvl2pPr marL="742950" indent="-285750" algn="l" defTabSz="457200" rtl="0" eaLnBrk="1" latinLnBrk="0" hangingPunct="1">
        <a:lnSpc>
          <a:spcPct val="100000"/>
        </a:lnSpc>
        <a:spcBef>
          <a:spcPct val="20000"/>
        </a:spcBef>
        <a:buFont typeface="Arial"/>
        <a:buChar char="–"/>
        <a:defRPr kumimoji="1" sz="2800" kern="1200" spc="-20">
          <a:solidFill>
            <a:schemeClr val="tx1"/>
          </a:solidFill>
          <a:latin typeface="+mn-lt"/>
          <a:ea typeface="+mn-ea"/>
          <a:cs typeface="+mn-cs"/>
        </a:defRPr>
      </a:lvl2pPr>
      <a:lvl3pPr marL="1143000" indent="-228600" algn="l" defTabSz="457200" rtl="0" eaLnBrk="1" latinLnBrk="0" hangingPunct="1">
        <a:lnSpc>
          <a:spcPct val="100000"/>
        </a:lnSpc>
        <a:spcBef>
          <a:spcPct val="20000"/>
        </a:spcBef>
        <a:buFont typeface="Arial"/>
        <a:buChar char="•"/>
        <a:defRPr kumimoji="1" sz="2400" kern="1200" spc="-20">
          <a:solidFill>
            <a:schemeClr val="tx1"/>
          </a:solidFill>
          <a:latin typeface="+mn-lt"/>
          <a:ea typeface="+mn-ea"/>
          <a:cs typeface="+mn-cs"/>
        </a:defRPr>
      </a:lvl3pPr>
      <a:lvl4pPr marL="1600200" indent="-228600" algn="l" defTabSz="457200" rtl="0" eaLnBrk="1" latinLnBrk="0" hangingPunct="1">
        <a:lnSpc>
          <a:spcPct val="100000"/>
        </a:lnSpc>
        <a:spcBef>
          <a:spcPct val="20000"/>
        </a:spcBef>
        <a:buFont typeface="Arial"/>
        <a:buChar char="–"/>
        <a:defRPr kumimoji="1" sz="2000" kern="1200" spc="-20">
          <a:solidFill>
            <a:schemeClr val="tx1"/>
          </a:solidFill>
          <a:latin typeface="+mn-lt"/>
          <a:ea typeface="+mn-ea"/>
          <a:cs typeface="+mn-cs"/>
        </a:defRPr>
      </a:lvl4pPr>
      <a:lvl5pPr marL="2057400" indent="-228600" algn="l" defTabSz="457200" rtl="0" eaLnBrk="1" latinLnBrk="0" hangingPunct="1">
        <a:lnSpc>
          <a:spcPct val="100000"/>
        </a:lnSpc>
        <a:spcBef>
          <a:spcPct val="20000"/>
        </a:spcBef>
        <a:buFont typeface="Arial"/>
        <a:buChar char="»"/>
        <a:defRPr kumimoji="1" sz="2000" kern="1200" spc="-2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chart" Target="../charts/chart10.xml"/><Relationship Id="rId4" Type="http://schemas.openxmlformats.org/officeDocument/2006/relationships/chart" Target="../charts/char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en-US" altLang="ja-JP" dirty="0" err="1" smtClean="0"/>
              <a:t>IaaS</a:t>
            </a:r>
            <a:r>
              <a:rPr lang="ja-JP" altLang="en-US" dirty="0" smtClean="0"/>
              <a:t>型クラウド</a:t>
            </a:r>
            <a:r>
              <a:rPr lang="ja-JP" altLang="en-US" dirty="0"/>
              <a:t>に</a:t>
            </a:r>
            <a:r>
              <a:rPr lang="ja-JP" altLang="en-US" dirty="0" smtClean="0"/>
              <a:t>おける</a:t>
            </a:r>
            <a:r>
              <a:rPr lang="en-US" altLang="ja-JP" dirty="0" smtClean="0"/>
              <a:t/>
            </a:r>
            <a:br>
              <a:rPr lang="en-US" altLang="ja-JP" dirty="0" smtClean="0"/>
            </a:br>
            <a:r>
              <a:rPr lang="ja-JP" altLang="en-US" dirty="0" smtClean="0"/>
              <a:t>インスタンス構成の動的最適化手法</a:t>
            </a:r>
            <a:endParaRPr lang="ja-JP" altLang="en-US" dirty="0">
              <a:effectLst/>
            </a:endParaRPr>
          </a:p>
        </p:txBody>
      </p:sp>
      <p:sp>
        <p:nvSpPr>
          <p:cNvPr id="3" name="サブタイトル 2"/>
          <p:cNvSpPr>
            <a:spLocks noGrp="1"/>
          </p:cNvSpPr>
          <p:nvPr>
            <p:ph type="subTitle" idx="1"/>
          </p:nvPr>
        </p:nvSpPr>
        <p:spPr/>
        <p:txBody>
          <a:bodyPr>
            <a:normAutofit/>
          </a:bodyPr>
          <a:lstStyle/>
          <a:p>
            <a:r>
              <a:rPr kumimoji="1" lang="ja-JP" altLang="en-US" dirty="0" smtClean="0">
                <a:latin typeface="+mn-lt"/>
              </a:rPr>
              <a:t>九州工業大学大学院</a:t>
            </a:r>
            <a:endParaRPr kumimoji="1" lang="en-US" altLang="ja-JP" dirty="0" smtClean="0">
              <a:latin typeface="+mn-lt"/>
            </a:endParaRPr>
          </a:p>
          <a:p>
            <a:r>
              <a:rPr lang="ja-JP" altLang="en-US" dirty="0" smtClean="0"/>
              <a:t>情報工学府</a:t>
            </a:r>
            <a:r>
              <a:rPr lang="en-US" altLang="ja-JP" dirty="0" smtClean="0"/>
              <a:t> </a:t>
            </a:r>
            <a:r>
              <a:rPr lang="ja-JP" altLang="en-US" dirty="0" smtClean="0"/>
              <a:t>情報創成工学専攻</a:t>
            </a:r>
            <a:endParaRPr kumimoji="1" lang="en-US" altLang="ja-JP" dirty="0" smtClean="0">
              <a:latin typeface="+mn-lt"/>
            </a:endParaRPr>
          </a:p>
          <a:p>
            <a:r>
              <a:rPr lang="en-US" altLang="ja-JP" dirty="0" smtClean="0"/>
              <a:t>14675016 </a:t>
            </a:r>
            <a:r>
              <a:rPr lang="ja-JP" altLang="en-US" dirty="0" smtClean="0"/>
              <a:t>三宮浩太</a:t>
            </a:r>
            <a:endParaRPr lang="en-US" altLang="ja-JP" dirty="0" smtClean="0"/>
          </a:p>
        </p:txBody>
      </p:sp>
      <p:sp>
        <p:nvSpPr>
          <p:cNvPr id="4" name="スライド番号プレースホルダー 3"/>
          <p:cNvSpPr>
            <a:spLocks noGrp="1"/>
          </p:cNvSpPr>
          <p:nvPr>
            <p:ph type="sldNum" sz="quarter" idx="12"/>
          </p:nvPr>
        </p:nvSpPr>
        <p:spPr>
          <a:xfrm>
            <a:off x="7010400" y="6356350"/>
            <a:ext cx="2133600" cy="365125"/>
          </a:xfrm>
        </p:spPr>
        <p:txBody>
          <a:bodyPr/>
          <a:lstStyle/>
          <a:p>
            <a:fld id="{206B03C0-BFDC-4659-9C25-7907FCF44234}" type="slidenum">
              <a:rPr kumimoji="1" lang="ja-JP" altLang="en-US" smtClean="0"/>
              <a:t>1</a:t>
            </a:fld>
            <a:endParaRPr kumimoji="1" lang="ja-JP" altLang="en-US"/>
          </a:p>
        </p:txBody>
      </p:sp>
    </p:spTree>
    <p:extLst>
      <p:ext uri="{BB962C8B-B14F-4D97-AF65-F5344CB8AC3E}">
        <p14:creationId xmlns:p14="http://schemas.microsoft.com/office/powerpoint/2010/main" val="37754752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サーバ</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App VM</a:t>
            </a:r>
            <a:r>
              <a:rPr kumimoji="1" lang="ja-JP" altLang="en-US" dirty="0" smtClean="0"/>
              <a:t>内では実現できない機能を提供</a:t>
            </a:r>
            <a:endParaRPr kumimoji="1" lang="en-US" altLang="ja-JP" dirty="0" smtClean="0"/>
          </a:p>
          <a:p>
            <a:pPr lvl="1"/>
            <a:r>
              <a:rPr lang="ja-JP" altLang="en-US" dirty="0" smtClean="0"/>
              <a:t>アプリケーションの</a:t>
            </a:r>
            <a:r>
              <a:rPr lang="en-US" altLang="ja-JP" dirty="0" smtClean="0"/>
              <a:t>fork</a:t>
            </a:r>
          </a:p>
          <a:p>
            <a:pPr lvl="2"/>
            <a:r>
              <a:rPr lang="en-US" altLang="ja-JP" dirty="0" smtClean="0"/>
              <a:t>fork</a:t>
            </a:r>
            <a:r>
              <a:rPr lang="ja-JP" altLang="en-US" dirty="0" smtClean="0"/>
              <a:t>関数の実行時に</a:t>
            </a:r>
            <a:r>
              <a:rPr lang="en-US" altLang="ja-JP" dirty="0" smtClean="0"/>
              <a:t>App VM</a:t>
            </a:r>
            <a:r>
              <a:rPr lang="ja-JP" altLang="en-US" dirty="0" smtClean="0"/>
              <a:t>全体を高速に複製</a:t>
            </a:r>
            <a:endParaRPr lang="en-US" altLang="ja-JP" dirty="0" smtClean="0"/>
          </a:p>
          <a:p>
            <a:pPr lvl="1"/>
            <a:r>
              <a:rPr lang="en-US" altLang="ja-JP" dirty="0" smtClean="0"/>
              <a:t>App VM</a:t>
            </a:r>
            <a:r>
              <a:rPr lang="ja-JP" altLang="en-US" dirty="0" smtClean="0"/>
              <a:t>へのパケットの転送</a:t>
            </a:r>
            <a:endParaRPr lang="en-US" altLang="ja-JP" dirty="0" smtClean="0"/>
          </a:p>
          <a:p>
            <a:pPr lvl="2"/>
            <a:r>
              <a:rPr lang="en-US" altLang="ja-JP" dirty="0" smtClean="0"/>
              <a:t>listen/close</a:t>
            </a:r>
            <a:r>
              <a:rPr lang="ja-JP" altLang="en-US" dirty="0" smtClean="0"/>
              <a:t>関数の実行時に転送ルールを追加・削除</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10</a:t>
            </a:fld>
            <a:endParaRPr kumimoji="1" lang="ja-JP" altLang="en-US"/>
          </a:p>
        </p:txBody>
      </p:sp>
      <p:sp>
        <p:nvSpPr>
          <p:cNvPr id="5" name="正方形/長方形 4"/>
          <p:cNvSpPr/>
          <p:nvPr/>
        </p:nvSpPr>
        <p:spPr>
          <a:xfrm>
            <a:off x="432048" y="4149080"/>
            <a:ext cx="1872208" cy="253109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sz="2400" b="1" dirty="0" smtClean="0"/>
              <a:t>OS</a:t>
            </a:r>
            <a:r>
              <a:rPr kumimoji="1" lang="ja-JP" altLang="en-US" sz="2400" b="1" dirty="0" smtClean="0"/>
              <a:t>サーバ</a:t>
            </a:r>
            <a:endParaRPr kumimoji="1" lang="en-US" altLang="ja-JP" sz="2000" dirty="0" smtClean="0"/>
          </a:p>
          <a:p>
            <a:pPr algn="ctr"/>
            <a:endParaRPr lang="en-US" altLang="ja-JP" sz="2000"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ja-JP" altLang="en-US" dirty="0"/>
          </a:p>
        </p:txBody>
      </p:sp>
      <p:sp>
        <p:nvSpPr>
          <p:cNvPr id="8" name="正方形/長方形 7"/>
          <p:cNvSpPr/>
          <p:nvPr/>
        </p:nvSpPr>
        <p:spPr>
          <a:xfrm>
            <a:off x="3888432" y="4149080"/>
            <a:ext cx="2258974" cy="2534296"/>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App VM</a:t>
            </a:r>
            <a:endParaRPr kumimoji="1" lang="en-US" altLang="ja-JP" sz="1400" dirty="0" smtClean="0"/>
          </a:p>
          <a:p>
            <a:pPr algn="ctr"/>
            <a:endParaRPr lang="en-US" altLang="ja-JP" sz="1400" dirty="0"/>
          </a:p>
          <a:p>
            <a:pPr algn="ctr"/>
            <a:endParaRPr kumimoji="1" lang="en-US" altLang="ja-JP" sz="2400" dirty="0" smtClean="0"/>
          </a:p>
          <a:p>
            <a:pPr algn="ctr"/>
            <a:endParaRPr kumimoji="1" lang="en-US" altLang="ja-JP" sz="2400" dirty="0" smtClean="0"/>
          </a:p>
          <a:p>
            <a:pPr algn="ctr"/>
            <a:endParaRPr lang="en-US" altLang="ja-JP" sz="2400" dirty="0"/>
          </a:p>
          <a:p>
            <a:pPr algn="ctr"/>
            <a:endParaRPr kumimoji="1" lang="en-US" altLang="ja-JP" sz="2400" dirty="0" smtClean="0"/>
          </a:p>
          <a:p>
            <a:pPr algn="ctr"/>
            <a:endParaRPr kumimoji="1" lang="en-US" altLang="ja-JP" sz="2400" dirty="0" smtClean="0"/>
          </a:p>
        </p:txBody>
      </p:sp>
      <p:sp>
        <p:nvSpPr>
          <p:cNvPr id="9" name="正方形/長方形 8"/>
          <p:cNvSpPr/>
          <p:nvPr/>
        </p:nvSpPr>
        <p:spPr>
          <a:xfrm>
            <a:off x="4057320" y="4653136"/>
            <a:ext cx="1934730" cy="195823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t>FlexCapsule OS</a:t>
            </a:r>
          </a:p>
          <a:p>
            <a:pPr algn="ctr"/>
            <a:endParaRPr lang="en-US" altLang="ja-JP" sz="1600" dirty="0" smtClean="0"/>
          </a:p>
          <a:p>
            <a:pPr algn="ctr"/>
            <a:endParaRPr lang="en-US" altLang="ja-JP" sz="1600" dirty="0"/>
          </a:p>
          <a:p>
            <a:pPr algn="ctr"/>
            <a:endParaRPr lang="en-US" altLang="ja-JP" sz="1600" dirty="0"/>
          </a:p>
          <a:p>
            <a:pPr algn="ctr"/>
            <a:endParaRPr kumimoji="1" lang="en-US" altLang="ja-JP" dirty="0" smtClean="0"/>
          </a:p>
          <a:p>
            <a:pPr algn="ctr"/>
            <a:endParaRPr lang="en-US" altLang="ja-JP" dirty="0"/>
          </a:p>
          <a:p>
            <a:pPr algn="ctr"/>
            <a:endParaRPr kumimoji="1" lang="ja-JP" altLang="en-US" dirty="0"/>
          </a:p>
        </p:txBody>
      </p:sp>
      <p:sp>
        <p:nvSpPr>
          <p:cNvPr id="10" name="正方形/長方形 9"/>
          <p:cNvSpPr/>
          <p:nvPr/>
        </p:nvSpPr>
        <p:spPr>
          <a:xfrm>
            <a:off x="4263858" y="5121188"/>
            <a:ext cx="1512168" cy="540060"/>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 f</a:t>
            </a:r>
            <a:r>
              <a:rPr lang="en-US" altLang="ja-JP" dirty="0" smtClean="0"/>
              <a:t>ork</a:t>
            </a:r>
            <a:r>
              <a:rPr lang="ja-JP" altLang="en-US" dirty="0" smtClean="0"/>
              <a:t>関数</a:t>
            </a:r>
            <a:endParaRPr kumimoji="1" lang="en-US" altLang="ja-JP" dirty="0" smtClean="0"/>
          </a:p>
        </p:txBody>
      </p:sp>
      <p:sp>
        <p:nvSpPr>
          <p:cNvPr id="11" name="正方形/長方形 10"/>
          <p:cNvSpPr/>
          <p:nvPr/>
        </p:nvSpPr>
        <p:spPr>
          <a:xfrm>
            <a:off x="4263858" y="5945599"/>
            <a:ext cx="1512168" cy="540060"/>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listen/close</a:t>
            </a:r>
          </a:p>
          <a:p>
            <a:pPr algn="ctr"/>
            <a:r>
              <a:rPr kumimoji="1" lang="ja-JP" altLang="en-US" dirty="0" smtClean="0"/>
              <a:t>関数</a:t>
            </a:r>
            <a:endParaRPr kumimoji="1" lang="en-US" altLang="ja-JP" dirty="0" smtClean="0"/>
          </a:p>
        </p:txBody>
      </p:sp>
      <p:sp>
        <p:nvSpPr>
          <p:cNvPr id="12" name="正方形/長方形 11"/>
          <p:cNvSpPr/>
          <p:nvPr/>
        </p:nvSpPr>
        <p:spPr>
          <a:xfrm>
            <a:off x="527647" y="5121188"/>
            <a:ext cx="1649246" cy="540060"/>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fork</a:t>
            </a:r>
          </a:p>
          <a:p>
            <a:pPr algn="ctr"/>
            <a:r>
              <a:rPr kumimoji="1" lang="ja-JP" altLang="en-US" dirty="0" smtClean="0"/>
              <a:t>バックエンド</a:t>
            </a:r>
            <a:endParaRPr kumimoji="1" lang="en-US" altLang="ja-JP" dirty="0" smtClean="0"/>
          </a:p>
        </p:txBody>
      </p:sp>
      <p:sp>
        <p:nvSpPr>
          <p:cNvPr id="13" name="正方形/長方形 12"/>
          <p:cNvSpPr/>
          <p:nvPr/>
        </p:nvSpPr>
        <p:spPr>
          <a:xfrm>
            <a:off x="527647" y="5945599"/>
            <a:ext cx="1649246" cy="540060"/>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ソケット</a:t>
            </a:r>
            <a:endParaRPr lang="en-US" altLang="ja-JP" dirty="0" smtClean="0"/>
          </a:p>
          <a:p>
            <a:pPr algn="ctr"/>
            <a:r>
              <a:rPr lang="ja-JP" altLang="en-US" dirty="0" smtClean="0"/>
              <a:t>バックエンド</a:t>
            </a:r>
            <a:endParaRPr kumimoji="1" lang="en-US" altLang="ja-JP" dirty="0" smtClean="0"/>
          </a:p>
        </p:txBody>
      </p:sp>
      <p:cxnSp>
        <p:nvCxnSpPr>
          <p:cNvPr id="14" name="直線矢印コネクタ 13"/>
          <p:cNvCxnSpPr>
            <a:stCxn id="12" idx="3"/>
            <a:endCxn id="10" idx="1"/>
          </p:cNvCxnSpPr>
          <p:nvPr/>
        </p:nvCxnSpPr>
        <p:spPr>
          <a:xfrm>
            <a:off x="2176893" y="5391218"/>
            <a:ext cx="2086965" cy="0"/>
          </a:xfrm>
          <a:prstGeom prst="straightConnector1">
            <a:avLst/>
          </a:prstGeom>
          <a:ln w="7620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13" idx="3"/>
            <a:endCxn id="11" idx="1"/>
          </p:cNvCxnSpPr>
          <p:nvPr/>
        </p:nvCxnSpPr>
        <p:spPr>
          <a:xfrm>
            <a:off x="2176893" y="6215629"/>
            <a:ext cx="2086965" cy="0"/>
          </a:xfrm>
          <a:prstGeom prst="straightConnector1">
            <a:avLst/>
          </a:prstGeom>
          <a:ln w="762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474377" y="5049180"/>
            <a:ext cx="1415772" cy="338554"/>
          </a:xfrm>
          <a:prstGeom prst="rect">
            <a:avLst/>
          </a:prstGeom>
          <a:noFill/>
        </p:spPr>
        <p:txBody>
          <a:bodyPr wrap="none" rtlCol="0">
            <a:spAutoFit/>
          </a:bodyPr>
          <a:lstStyle/>
          <a:p>
            <a:r>
              <a:rPr kumimoji="1" lang="ja-JP" altLang="en-US" sz="1600" dirty="0" smtClean="0"/>
              <a:t>要求</a:t>
            </a:r>
            <a:r>
              <a:rPr lang="ja-JP" altLang="en-US" sz="1600" dirty="0" smtClean="0"/>
              <a:t>・返り値</a:t>
            </a:r>
            <a:endParaRPr kumimoji="1" lang="en-US" altLang="ja-JP" sz="1600" dirty="0" smtClean="0"/>
          </a:p>
        </p:txBody>
      </p:sp>
      <p:sp>
        <p:nvSpPr>
          <p:cNvPr id="17" name="テキスト ボックス 16"/>
          <p:cNvSpPr txBox="1"/>
          <p:nvPr/>
        </p:nvSpPr>
        <p:spPr>
          <a:xfrm>
            <a:off x="2618393" y="5877272"/>
            <a:ext cx="1210588" cy="338554"/>
          </a:xfrm>
          <a:prstGeom prst="rect">
            <a:avLst/>
          </a:prstGeom>
          <a:noFill/>
        </p:spPr>
        <p:txBody>
          <a:bodyPr wrap="none" rtlCol="0">
            <a:spAutoFit/>
          </a:bodyPr>
          <a:lstStyle/>
          <a:p>
            <a:r>
              <a:rPr kumimoji="1" lang="ja-JP" altLang="en-US" sz="1600" dirty="0" smtClean="0"/>
              <a:t>ポート番号</a:t>
            </a:r>
            <a:endParaRPr kumimoji="1" lang="ja-JP" altLang="en-US" sz="1600" dirty="0"/>
          </a:p>
        </p:txBody>
      </p:sp>
      <p:sp>
        <p:nvSpPr>
          <p:cNvPr id="29" name="正方形/長方形 28"/>
          <p:cNvSpPr/>
          <p:nvPr/>
        </p:nvSpPr>
        <p:spPr>
          <a:xfrm>
            <a:off x="6480720" y="4149080"/>
            <a:ext cx="2258974" cy="2534297"/>
          </a:xfrm>
          <a:prstGeom prst="rect">
            <a:avLst/>
          </a:prstGeom>
          <a:solidFill>
            <a:schemeClr val="accent1">
              <a:lumMod val="40000"/>
              <a:lumOff val="6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accent2">
                    <a:lumMod val="60000"/>
                    <a:lumOff val="40000"/>
                  </a:schemeClr>
                </a:solidFill>
              </a:rPr>
              <a:t>App VM’</a:t>
            </a:r>
            <a:endParaRPr kumimoji="1" lang="en-US" altLang="ja-JP" sz="5400" dirty="0" smtClean="0">
              <a:solidFill>
                <a:schemeClr val="accent2">
                  <a:lumMod val="60000"/>
                  <a:lumOff val="40000"/>
                </a:schemeClr>
              </a:solidFill>
            </a:endParaRPr>
          </a:p>
          <a:p>
            <a:pPr algn="ctr"/>
            <a:endParaRPr lang="en-US" altLang="ja-JP" sz="3200" dirty="0">
              <a:solidFill>
                <a:schemeClr val="accent2">
                  <a:lumMod val="60000"/>
                  <a:lumOff val="40000"/>
                </a:schemeClr>
              </a:solidFill>
            </a:endParaRPr>
          </a:p>
          <a:p>
            <a:pPr algn="ctr"/>
            <a:endParaRPr kumimoji="1" lang="en-US" altLang="ja-JP" dirty="0" smtClean="0">
              <a:solidFill>
                <a:schemeClr val="accent2">
                  <a:lumMod val="60000"/>
                  <a:lumOff val="40000"/>
                </a:schemeClr>
              </a:solidFill>
            </a:endParaRPr>
          </a:p>
          <a:p>
            <a:pPr algn="ctr"/>
            <a:endParaRPr kumimoji="1" lang="en-US" altLang="ja-JP" dirty="0" smtClean="0">
              <a:solidFill>
                <a:schemeClr val="accent2">
                  <a:lumMod val="60000"/>
                  <a:lumOff val="40000"/>
                </a:schemeClr>
              </a:solidFill>
            </a:endParaRPr>
          </a:p>
          <a:p>
            <a:pPr algn="ctr"/>
            <a:endParaRPr lang="en-US" altLang="ja-JP" dirty="0">
              <a:solidFill>
                <a:schemeClr val="accent2">
                  <a:lumMod val="60000"/>
                  <a:lumOff val="40000"/>
                </a:schemeClr>
              </a:solidFill>
            </a:endParaRPr>
          </a:p>
          <a:p>
            <a:pPr algn="ctr"/>
            <a:endParaRPr kumimoji="1" lang="en-US" altLang="ja-JP" sz="2400" dirty="0" smtClean="0">
              <a:solidFill>
                <a:schemeClr val="accent2">
                  <a:lumMod val="60000"/>
                  <a:lumOff val="40000"/>
                </a:schemeClr>
              </a:solidFill>
            </a:endParaRPr>
          </a:p>
          <a:p>
            <a:pPr algn="ctr"/>
            <a:endParaRPr kumimoji="1" lang="en-US" altLang="ja-JP" sz="2400" dirty="0" smtClean="0">
              <a:solidFill>
                <a:schemeClr val="accent2">
                  <a:lumMod val="60000"/>
                  <a:lumOff val="40000"/>
                </a:schemeClr>
              </a:solidFill>
            </a:endParaRPr>
          </a:p>
        </p:txBody>
      </p:sp>
      <p:sp>
        <p:nvSpPr>
          <p:cNvPr id="47" name="フリーフォーム 46"/>
          <p:cNvSpPr/>
          <p:nvPr/>
        </p:nvSpPr>
        <p:spPr>
          <a:xfrm>
            <a:off x="5830923" y="3919588"/>
            <a:ext cx="1009837" cy="229492"/>
          </a:xfrm>
          <a:custGeom>
            <a:avLst/>
            <a:gdLst>
              <a:gd name="connsiteX0" fmla="*/ 0 w 1009837"/>
              <a:gd name="connsiteY0" fmla="*/ 229492 h 229492"/>
              <a:gd name="connsiteX1" fmla="*/ 474317 w 1009837"/>
              <a:gd name="connsiteY1" fmla="*/ 0 h 229492"/>
              <a:gd name="connsiteX2" fmla="*/ 1009837 w 1009837"/>
              <a:gd name="connsiteY2" fmla="*/ 229492 h 229492"/>
            </a:gdLst>
            <a:ahLst/>
            <a:cxnLst>
              <a:cxn ang="0">
                <a:pos x="connsiteX0" y="connsiteY0"/>
              </a:cxn>
              <a:cxn ang="0">
                <a:pos x="connsiteX1" y="connsiteY1"/>
              </a:cxn>
              <a:cxn ang="0">
                <a:pos x="connsiteX2" y="connsiteY2"/>
              </a:cxn>
            </a:cxnLst>
            <a:rect l="l" t="t" r="r" b="b"/>
            <a:pathLst>
              <a:path w="1009837" h="229492">
                <a:moveTo>
                  <a:pt x="0" y="229492"/>
                </a:moveTo>
                <a:cubicBezTo>
                  <a:pt x="153005" y="114746"/>
                  <a:pt x="306011" y="0"/>
                  <a:pt x="474317" y="0"/>
                </a:cubicBezTo>
                <a:cubicBezTo>
                  <a:pt x="642623" y="0"/>
                  <a:pt x="1009837" y="229492"/>
                  <a:pt x="1009837" y="229492"/>
                </a:cubicBezTo>
              </a:path>
            </a:pathLst>
          </a:custGeom>
          <a:noFill/>
          <a:ln w="57150" cmpd="sng">
            <a:solidFill>
              <a:schemeClr val="tx1"/>
            </a:solidFill>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48" name="正方形/長方形 47"/>
          <p:cNvSpPr/>
          <p:nvPr/>
        </p:nvSpPr>
        <p:spPr>
          <a:xfrm>
            <a:off x="216024" y="3762929"/>
            <a:ext cx="8748464" cy="3024336"/>
          </a:xfrm>
          <a:prstGeom prst="rect">
            <a:avLst/>
          </a:prstGeom>
          <a:noFill/>
          <a:ln w="38100" cmpd="sng">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31569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ネットワーキング</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NAPT</a:t>
            </a:r>
            <a:r>
              <a:rPr kumimoji="1" lang="ja-JP" altLang="en-US" dirty="0" smtClean="0"/>
              <a:t>を用いて</a:t>
            </a:r>
            <a:r>
              <a:rPr kumimoji="1" lang="en-US" altLang="ja-JP" dirty="0" smtClean="0"/>
              <a:t>App VM</a:t>
            </a:r>
            <a:r>
              <a:rPr kumimoji="1" lang="ja-JP" altLang="en-US" dirty="0" smtClean="0"/>
              <a:t>のサービスを外部に提供</a:t>
            </a:r>
            <a:endParaRPr kumimoji="1" lang="en-US" altLang="ja-JP" dirty="0" smtClean="0"/>
          </a:p>
          <a:p>
            <a:pPr lvl="1"/>
            <a:r>
              <a:rPr lang="en-US" altLang="ja-JP" dirty="0" smtClean="0"/>
              <a:t>fork</a:t>
            </a:r>
            <a:r>
              <a:rPr lang="ja-JP" altLang="en-US" dirty="0" smtClean="0"/>
              <a:t>した</a:t>
            </a:r>
            <a:r>
              <a:rPr lang="en-US" altLang="ja-JP" dirty="0" smtClean="0"/>
              <a:t>App VM</a:t>
            </a:r>
            <a:r>
              <a:rPr lang="ja-JP" altLang="en-US" dirty="0" smtClean="0"/>
              <a:t>にはラウンドロビンで分配</a:t>
            </a:r>
            <a:endParaRPr lang="en-US" altLang="ja-JP" dirty="0" smtClean="0"/>
          </a:p>
          <a:p>
            <a:r>
              <a:rPr kumimoji="1" lang="en-US" altLang="ja-JP" dirty="0" smtClean="0"/>
              <a:t>VPN</a:t>
            </a:r>
            <a:r>
              <a:rPr kumimoji="1" lang="ja-JP" altLang="en-US" dirty="0" smtClean="0"/>
              <a:t>を用いたマイグレーション透過な</a:t>
            </a:r>
            <a:r>
              <a:rPr lang="en-US" altLang="ja-JP" dirty="0" smtClean="0"/>
              <a:t>NAPT</a:t>
            </a:r>
          </a:p>
          <a:p>
            <a:pPr lvl="1"/>
            <a:r>
              <a:rPr kumimoji="1" lang="en-US" altLang="ja-JP" dirty="0" smtClean="0"/>
              <a:t>App VM</a:t>
            </a:r>
            <a:r>
              <a:rPr kumimoji="1" lang="ja-JP" altLang="en-US" dirty="0" smtClean="0"/>
              <a:t>を別のインスタンスに移動後も元のグローバル</a:t>
            </a:r>
            <a:r>
              <a:rPr kumimoji="1" lang="en-US" altLang="ja-JP" dirty="0" smtClean="0"/>
              <a:t>IP</a:t>
            </a:r>
            <a:r>
              <a:rPr kumimoji="1" lang="ja-JP" altLang="en-US" dirty="0" smtClean="0"/>
              <a:t>アドレスでアクセス可</a:t>
            </a:r>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11</a:t>
            </a:fld>
            <a:endParaRPr kumimoji="1" lang="ja-JP" altLang="en-US"/>
          </a:p>
        </p:txBody>
      </p:sp>
      <p:sp>
        <p:nvSpPr>
          <p:cNvPr id="5" name="正方形/長方形 4"/>
          <p:cNvSpPr/>
          <p:nvPr/>
        </p:nvSpPr>
        <p:spPr>
          <a:xfrm>
            <a:off x="251520" y="4077072"/>
            <a:ext cx="5688632" cy="266429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600" b="1" dirty="0" smtClean="0">
                <a:solidFill>
                  <a:srgbClr val="404040"/>
                </a:solidFill>
              </a:rPr>
              <a:t>Instance 1 (</a:t>
            </a:r>
            <a:r>
              <a:rPr lang="is-IS" altLang="ja-JP" sz="1600" b="1" dirty="0" smtClean="0">
                <a:solidFill>
                  <a:srgbClr val="404040"/>
                </a:solidFill>
              </a:rPr>
              <a:t>131.206.0.2</a:t>
            </a:r>
            <a:r>
              <a:rPr kumimoji="1" lang="en-US" altLang="ja-JP" sz="1600" b="1" dirty="0" smtClean="0">
                <a:solidFill>
                  <a:srgbClr val="404040"/>
                </a:solidFill>
              </a:rPr>
              <a:t>)</a:t>
            </a:r>
          </a:p>
          <a:p>
            <a:pPr algn="ctr"/>
            <a:endParaRPr lang="en-US" altLang="ja-JP" sz="1600" b="1" dirty="0">
              <a:solidFill>
                <a:srgbClr val="404040"/>
              </a:solidFill>
            </a:endParaRPr>
          </a:p>
          <a:p>
            <a:pPr algn="ctr"/>
            <a:endParaRPr kumimoji="1" lang="en-US" altLang="ja-JP" sz="1600" b="1" dirty="0" smtClean="0">
              <a:solidFill>
                <a:srgbClr val="404040"/>
              </a:solidFill>
            </a:endParaRPr>
          </a:p>
          <a:p>
            <a:pPr algn="ctr"/>
            <a:endParaRPr kumimoji="1" lang="en-US" altLang="ja-JP" sz="1400" b="1" dirty="0" smtClean="0">
              <a:solidFill>
                <a:srgbClr val="404040"/>
              </a:solidFill>
            </a:endParaRPr>
          </a:p>
          <a:p>
            <a:pPr algn="ctr"/>
            <a:endParaRPr kumimoji="1" lang="en-US" altLang="ja-JP" sz="1000" b="1" dirty="0" smtClean="0">
              <a:solidFill>
                <a:srgbClr val="404040"/>
              </a:solidFill>
            </a:endParaRPr>
          </a:p>
          <a:p>
            <a:pPr algn="ctr"/>
            <a:endParaRPr lang="en-US" altLang="ja-JP" sz="1400" b="1" dirty="0">
              <a:solidFill>
                <a:srgbClr val="404040"/>
              </a:solidFill>
            </a:endParaRPr>
          </a:p>
          <a:p>
            <a:pPr algn="ctr"/>
            <a:endParaRPr kumimoji="1" lang="en-US" altLang="ja-JP" sz="2400" b="1" dirty="0" smtClean="0">
              <a:solidFill>
                <a:srgbClr val="404040"/>
              </a:solidFill>
            </a:endParaRPr>
          </a:p>
          <a:p>
            <a:pPr algn="ctr"/>
            <a:endParaRPr lang="en-US" altLang="ja-JP" sz="2400" b="1" dirty="0">
              <a:solidFill>
                <a:srgbClr val="404040"/>
              </a:solidFill>
            </a:endParaRPr>
          </a:p>
          <a:p>
            <a:pPr algn="ctr"/>
            <a:endParaRPr kumimoji="1" lang="en-US" altLang="ja-JP" sz="3600" b="1" dirty="0" smtClean="0">
              <a:solidFill>
                <a:srgbClr val="404040"/>
              </a:solidFill>
            </a:endParaRPr>
          </a:p>
          <a:p>
            <a:pPr algn="ctr"/>
            <a:endParaRPr lang="en-US" altLang="ja-JP" sz="2000" b="1" dirty="0">
              <a:solidFill>
                <a:schemeClr val="tx1"/>
              </a:solidFill>
            </a:endParaRPr>
          </a:p>
          <a:p>
            <a:pPr algn="ctr"/>
            <a:endParaRPr kumimoji="1" lang="ja-JP" altLang="en-US" sz="2000" b="1" dirty="0">
              <a:solidFill>
                <a:schemeClr val="tx1"/>
              </a:solidFill>
            </a:endParaRPr>
          </a:p>
        </p:txBody>
      </p:sp>
      <p:sp>
        <p:nvSpPr>
          <p:cNvPr id="6" name="正方形/長方形 5"/>
          <p:cNvSpPr/>
          <p:nvPr/>
        </p:nvSpPr>
        <p:spPr>
          <a:xfrm>
            <a:off x="7164288" y="4077072"/>
            <a:ext cx="1656184" cy="266429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600" b="1" dirty="0" smtClean="0">
                <a:solidFill>
                  <a:srgbClr val="404040"/>
                </a:solidFill>
              </a:rPr>
              <a:t>Instance 2</a:t>
            </a:r>
          </a:p>
          <a:p>
            <a:pPr algn="ctr"/>
            <a:endParaRPr lang="en-US" altLang="ja-JP" sz="1600" b="1" dirty="0">
              <a:solidFill>
                <a:srgbClr val="404040"/>
              </a:solidFill>
            </a:endParaRPr>
          </a:p>
          <a:p>
            <a:pPr algn="ctr"/>
            <a:endParaRPr kumimoji="1" lang="en-US" altLang="ja-JP" sz="1600" b="1" dirty="0" smtClean="0">
              <a:solidFill>
                <a:srgbClr val="404040"/>
              </a:solidFill>
            </a:endParaRPr>
          </a:p>
          <a:p>
            <a:pPr algn="ctr"/>
            <a:endParaRPr kumimoji="1" lang="en-US" altLang="ja-JP" sz="1400" b="1" dirty="0" smtClean="0">
              <a:solidFill>
                <a:srgbClr val="404040"/>
              </a:solidFill>
            </a:endParaRPr>
          </a:p>
          <a:p>
            <a:pPr algn="ctr"/>
            <a:endParaRPr kumimoji="1" lang="en-US" altLang="ja-JP" sz="1000" b="1" dirty="0" smtClean="0">
              <a:solidFill>
                <a:srgbClr val="404040"/>
              </a:solidFill>
            </a:endParaRPr>
          </a:p>
          <a:p>
            <a:pPr algn="ctr"/>
            <a:endParaRPr lang="en-US" altLang="ja-JP" sz="1400" b="1" dirty="0">
              <a:solidFill>
                <a:srgbClr val="404040"/>
              </a:solidFill>
            </a:endParaRPr>
          </a:p>
          <a:p>
            <a:pPr algn="ctr"/>
            <a:endParaRPr kumimoji="1" lang="en-US" altLang="ja-JP" sz="2400" b="1" dirty="0" smtClean="0">
              <a:solidFill>
                <a:srgbClr val="404040"/>
              </a:solidFill>
            </a:endParaRPr>
          </a:p>
          <a:p>
            <a:pPr algn="ctr"/>
            <a:endParaRPr lang="en-US" altLang="ja-JP" sz="2400" b="1" dirty="0">
              <a:solidFill>
                <a:srgbClr val="404040"/>
              </a:solidFill>
            </a:endParaRPr>
          </a:p>
          <a:p>
            <a:pPr algn="ctr"/>
            <a:endParaRPr kumimoji="1" lang="en-US" altLang="ja-JP" sz="3600" b="1" dirty="0" smtClean="0">
              <a:solidFill>
                <a:srgbClr val="404040"/>
              </a:solidFill>
            </a:endParaRPr>
          </a:p>
          <a:p>
            <a:pPr algn="ctr"/>
            <a:endParaRPr lang="en-US" altLang="ja-JP" sz="2000" b="1" dirty="0">
              <a:solidFill>
                <a:schemeClr val="tx1"/>
              </a:solidFill>
            </a:endParaRPr>
          </a:p>
          <a:p>
            <a:pPr algn="ctr"/>
            <a:endParaRPr kumimoji="1" lang="ja-JP" altLang="en-US" sz="2000" b="1" dirty="0">
              <a:solidFill>
                <a:schemeClr val="tx1"/>
              </a:solidFill>
            </a:endParaRPr>
          </a:p>
        </p:txBody>
      </p:sp>
      <p:sp>
        <p:nvSpPr>
          <p:cNvPr id="8" name="正方形/長方形 7"/>
          <p:cNvSpPr/>
          <p:nvPr/>
        </p:nvSpPr>
        <p:spPr>
          <a:xfrm>
            <a:off x="1331640" y="4437112"/>
            <a:ext cx="7416824" cy="2088232"/>
          </a:xfrm>
          <a:prstGeom prst="rect">
            <a:avLst/>
          </a:prstGeom>
          <a:solidFill>
            <a:schemeClr val="tx1">
              <a:lumMod val="20000"/>
              <a:lumOff val="80000"/>
              <a:alpha val="60000"/>
            </a:schemeClr>
          </a:solidFill>
          <a:ln w="38100" cmpd="sng">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kumimoji="1" lang="en-US" altLang="ja-JP" dirty="0" smtClean="0">
                <a:solidFill>
                  <a:srgbClr val="34495E"/>
                </a:solidFill>
              </a:rPr>
              <a:t>VPN</a:t>
            </a:r>
          </a:p>
          <a:p>
            <a:pPr algn="ctr"/>
            <a:endParaRPr lang="en-US" altLang="ja-JP" dirty="0">
              <a:solidFill>
                <a:srgbClr val="34495E"/>
              </a:solidFill>
            </a:endParaRPr>
          </a:p>
          <a:p>
            <a:pPr algn="ctr"/>
            <a:endParaRPr kumimoji="1" lang="ja-JP" altLang="en-US" dirty="0">
              <a:solidFill>
                <a:srgbClr val="34495E"/>
              </a:solidFill>
            </a:endParaRPr>
          </a:p>
        </p:txBody>
      </p:sp>
      <p:grpSp>
        <p:nvGrpSpPr>
          <p:cNvPr id="9" name="図形グループ 8"/>
          <p:cNvGrpSpPr/>
          <p:nvPr/>
        </p:nvGrpSpPr>
        <p:grpSpPr>
          <a:xfrm>
            <a:off x="1475657" y="5229200"/>
            <a:ext cx="1296144" cy="1224136"/>
            <a:chOff x="1331640" y="5229200"/>
            <a:chExt cx="1445077" cy="1224136"/>
          </a:xfrm>
        </p:grpSpPr>
        <p:sp>
          <p:nvSpPr>
            <p:cNvPr id="10" name="正方形/長方形 15"/>
            <p:cNvSpPr/>
            <p:nvPr/>
          </p:nvSpPr>
          <p:spPr>
            <a:xfrm>
              <a:off x="1331640" y="5229200"/>
              <a:ext cx="1445077" cy="1224136"/>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t>App </a:t>
              </a:r>
              <a:r>
                <a:rPr kumimoji="1" lang="en-US" altLang="ja-JP" b="1" dirty="0" smtClean="0"/>
                <a:t>VM 1</a:t>
              </a:r>
            </a:p>
            <a:p>
              <a:pPr algn="ctr"/>
              <a:r>
                <a:rPr lang="en-US" altLang="ja-JP" sz="1200" b="1" dirty="0" smtClean="0"/>
                <a:t>192.168.1.2</a:t>
              </a:r>
              <a:endParaRPr kumimoji="1" lang="en-US" altLang="ja-JP" sz="1200" b="1" dirty="0" smtClean="0"/>
            </a:p>
            <a:p>
              <a:pPr algn="ctr"/>
              <a:endParaRPr kumimoji="1" lang="en-US" altLang="ja-JP" sz="900" b="1" dirty="0" smtClean="0"/>
            </a:p>
            <a:p>
              <a:pPr algn="ctr"/>
              <a:endParaRPr lang="en-US" altLang="ja-JP" sz="2000" b="1" dirty="0"/>
            </a:p>
            <a:p>
              <a:pPr algn="ctr"/>
              <a:endParaRPr kumimoji="1" lang="en-US" altLang="ja-JP" sz="2000" b="1" dirty="0" smtClean="0"/>
            </a:p>
          </p:txBody>
        </p:sp>
        <p:sp>
          <p:nvSpPr>
            <p:cNvPr id="12" name="正方形/長方形 11"/>
            <p:cNvSpPr/>
            <p:nvPr/>
          </p:nvSpPr>
          <p:spPr>
            <a:xfrm>
              <a:off x="1411921" y="5712384"/>
              <a:ext cx="1284513" cy="596936"/>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500" dirty="0" smtClean="0">
                  <a:solidFill>
                    <a:schemeClr val="tx1"/>
                  </a:solidFill>
                </a:rPr>
                <a:t>Web</a:t>
              </a:r>
              <a:r>
                <a:rPr lang="ja-JP" altLang="en-US" sz="1500" dirty="0" smtClean="0">
                  <a:solidFill>
                    <a:schemeClr val="tx1"/>
                  </a:solidFill>
                </a:rPr>
                <a:t>サーバ</a:t>
              </a:r>
              <a:endParaRPr kumimoji="1" lang="ja-JP" altLang="en-US" sz="1500" dirty="0">
                <a:solidFill>
                  <a:schemeClr val="tx1"/>
                </a:solidFill>
              </a:endParaRPr>
            </a:p>
          </p:txBody>
        </p:sp>
      </p:grpSp>
      <p:sp>
        <p:nvSpPr>
          <p:cNvPr id="13" name="正方形/長方形 12"/>
          <p:cNvSpPr/>
          <p:nvPr/>
        </p:nvSpPr>
        <p:spPr>
          <a:xfrm>
            <a:off x="354130" y="4509120"/>
            <a:ext cx="864096" cy="64807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sz="1600" dirty="0" smtClean="0"/>
              <a:t>NAPT</a:t>
            </a:r>
            <a:endParaRPr lang="en-US" altLang="ja-JP" sz="1600" dirty="0" smtClean="0"/>
          </a:p>
        </p:txBody>
      </p:sp>
      <p:grpSp>
        <p:nvGrpSpPr>
          <p:cNvPr id="15" name="図形グループ 14"/>
          <p:cNvGrpSpPr/>
          <p:nvPr/>
        </p:nvGrpSpPr>
        <p:grpSpPr>
          <a:xfrm>
            <a:off x="4499992" y="5229200"/>
            <a:ext cx="1296144" cy="1224137"/>
            <a:chOff x="1331640" y="5222563"/>
            <a:chExt cx="1445077" cy="1164077"/>
          </a:xfrm>
        </p:grpSpPr>
        <p:sp>
          <p:nvSpPr>
            <p:cNvPr id="16" name="正方形/長方形 15"/>
            <p:cNvSpPr/>
            <p:nvPr/>
          </p:nvSpPr>
          <p:spPr>
            <a:xfrm>
              <a:off x="1331640" y="5222563"/>
              <a:ext cx="1445077" cy="1164077"/>
            </a:xfrm>
            <a:prstGeom prst="roundRect">
              <a:avLst>
                <a:gd name="adj" fmla="val 0"/>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b="1" dirty="0" smtClean="0"/>
                <a:t>App </a:t>
              </a:r>
              <a:r>
                <a:rPr kumimoji="1" lang="en-US" altLang="ja-JP" b="1" dirty="0" smtClean="0"/>
                <a:t>VM </a:t>
              </a:r>
              <a:r>
                <a:rPr lang="en-US" altLang="ja-JP" b="1" dirty="0" smtClean="0"/>
                <a:t>2</a:t>
              </a:r>
            </a:p>
            <a:p>
              <a:pPr algn="ctr"/>
              <a:r>
                <a:rPr kumimoji="1" lang="en-US" altLang="ja-JP" sz="1200" b="1" dirty="0" smtClean="0"/>
                <a:t>192.168.1.4</a:t>
              </a:r>
            </a:p>
            <a:p>
              <a:pPr algn="ctr"/>
              <a:endParaRPr kumimoji="1" lang="en-US" altLang="ja-JP" sz="900" b="1" dirty="0" smtClean="0"/>
            </a:p>
            <a:p>
              <a:pPr algn="ctr"/>
              <a:endParaRPr lang="en-US" altLang="ja-JP" sz="2000" b="1" dirty="0"/>
            </a:p>
            <a:p>
              <a:pPr algn="ctr"/>
              <a:endParaRPr kumimoji="1" lang="en-US" altLang="ja-JP" sz="2000" b="1" dirty="0" smtClean="0"/>
            </a:p>
          </p:txBody>
        </p:sp>
        <p:sp>
          <p:nvSpPr>
            <p:cNvPr id="18" name="正方形/長方形 17"/>
            <p:cNvSpPr/>
            <p:nvPr/>
          </p:nvSpPr>
          <p:spPr>
            <a:xfrm>
              <a:off x="1440700" y="5706608"/>
              <a:ext cx="1213523" cy="59607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500" dirty="0" smtClean="0">
                  <a:solidFill>
                    <a:schemeClr val="tx1"/>
                  </a:solidFill>
                </a:rPr>
                <a:t>App</a:t>
              </a:r>
              <a:r>
                <a:rPr lang="ja-JP" altLang="en-US" sz="1500" dirty="0" smtClean="0">
                  <a:solidFill>
                    <a:schemeClr val="tx1"/>
                  </a:solidFill>
                </a:rPr>
                <a:t>サーバ</a:t>
              </a:r>
              <a:endParaRPr kumimoji="1" lang="ja-JP" altLang="en-US" sz="1500" dirty="0">
                <a:solidFill>
                  <a:schemeClr val="tx1"/>
                </a:solidFill>
              </a:endParaRPr>
            </a:p>
          </p:txBody>
        </p:sp>
      </p:grpSp>
      <p:grpSp>
        <p:nvGrpSpPr>
          <p:cNvPr id="20" name="図形グループ 19"/>
          <p:cNvGrpSpPr/>
          <p:nvPr/>
        </p:nvGrpSpPr>
        <p:grpSpPr>
          <a:xfrm>
            <a:off x="2996333" y="5229200"/>
            <a:ext cx="1296144" cy="1224136"/>
            <a:chOff x="1331640" y="5229200"/>
            <a:chExt cx="1445077" cy="1224136"/>
          </a:xfrm>
        </p:grpSpPr>
        <p:sp>
          <p:nvSpPr>
            <p:cNvPr id="21" name="正方形/長方形 15"/>
            <p:cNvSpPr/>
            <p:nvPr/>
          </p:nvSpPr>
          <p:spPr>
            <a:xfrm>
              <a:off x="1331640" y="5229200"/>
              <a:ext cx="1445077" cy="1224136"/>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t>App </a:t>
              </a:r>
              <a:r>
                <a:rPr kumimoji="1" lang="en-US" altLang="ja-JP" b="1" dirty="0" smtClean="0"/>
                <a:t>VM 1’</a:t>
              </a:r>
            </a:p>
            <a:p>
              <a:pPr algn="ctr"/>
              <a:r>
                <a:rPr lang="en-US" altLang="ja-JP" sz="1200" b="1" dirty="0" smtClean="0"/>
                <a:t>192.168.1.3</a:t>
              </a:r>
              <a:endParaRPr kumimoji="1" lang="en-US" altLang="ja-JP" sz="1200" b="1" dirty="0" smtClean="0"/>
            </a:p>
            <a:p>
              <a:pPr algn="ctr"/>
              <a:endParaRPr kumimoji="1" lang="en-US" altLang="ja-JP" sz="900" b="1" dirty="0" smtClean="0"/>
            </a:p>
            <a:p>
              <a:pPr algn="ctr"/>
              <a:endParaRPr lang="en-US" altLang="ja-JP" sz="2000" b="1" dirty="0"/>
            </a:p>
            <a:p>
              <a:pPr algn="ctr"/>
              <a:endParaRPr kumimoji="1" lang="en-US" altLang="ja-JP" sz="2000" b="1" dirty="0" smtClean="0"/>
            </a:p>
          </p:txBody>
        </p:sp>
        <p:sp>
          <p:nvSpPr>
            <p:cNvPr id="22" name="正方形/長方形 21"/>
            <p:cNvSpPr/>
            <p:nvPr/>
          </p:nvSpPr>
          <p:spPr>
            <a:xfrm>
              <a:off x="1411921" y="5712384"/>
              <a:ext cx="1284513" cy="596936"/>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500" dirty="0" smtClean="0">
                  <a:solidFill>
                    <a:schemeClr val="tx1"/>
                  </a:solidFill>
                </a:rPr>
                <a:t>Web</a:t>
              </a:r>
              <a:r>
                <a:rPr lang="ja-JP" altLang="en-US" sz="1500" dirty="0" smtClean="0">
                  <a:solidFill>
                    <a:schemeClr val="tx1"/>
                  </a:solidFill>
                </a:rPr>
                <a:t>サーバ</a:t>
              </a:r>
              <a:endParaRPr kumimoji="1" lang="ja-JP" altLang="en-US" sz="1500" dirty="0">
                <a:solidFill>
                  <a:schemeClr val="tx1"/>
                </a:solidFill>
              </a:endParaRPr>
            </a:p>
          </p:txBody>
        </p:sp>
      </p:grpSp>
      <p:cxnSp>
        <p:nvCxnSpPr>
          <p:cNvPr id="26" name="直線矢印コネクタ 25"/>
          <p:cNvCxnSpPr>
            <a:endCxn id="13" idx="1"/>
          </p:cNvCxnSpPr>
          <p:nvPr/>
        </p:nvCxnSpPr>
        <p:spPr>
          <a:xfrm>
            <a:off x="0" y="4797152"/>
            <a:ext cx="354130" cy="36004"/>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0" name="カギ線コネクタ 29"/>
          <p:cNvCxnSpPr>
            <a:stCxn id="13" idx="3"/>
            <a:endCxn id="10" idx="0"/>
          </p:cNvCxnSpPr>
          <p:nvPr/>
        </p:nvCxnSpPr>
        <p:spPr>
          <a:xfrm>
            <a:off x="1218226" y="4833156"/>
            <a:ext cx="905503" cy="396044"/>
          </a:xfrm>
          <a:prstGeom prst="bentConnector2">
            <a:avLst/>
          </a:prstGeom>
          <a:ln w="38100" cmpd="sng">
            <a:solidFill>
              <a:srgbClr val="34495E"/>
            </a:solidFill>
            <a:tailEnd type="arrow"/>
          </a:ln>
          <a:effectLst/>
        </p:spPr>
        <p:style>
          <a:lnRef idx="2">
            <a:schemeClr val="accent1"/>
          </a:lnRef>
          <a:fillRef idx="0">
            <a:schemeClr val="accent1"/>
          </a:fillRef>
          <a:effectRef idx="1">
            <a:schemeClr val="accent1"/>
          </a:effectRef>
          <a:fontRef idx="minor">
            <a:schemeClr val="tx1"/>
          </a:fontRef>
        </p:style>
      </p:cxnSp>
      <p:sp>
        <p:nvSpPr>
          <p:cNvPr id="31" name="テキスト ボックス 30"/>
          <p:cNvSpPr txBox="1"/>
          <p:nvPr/>
        </p:nvSpPr>
        <p:spPr>
          <a:xfrm>
            <a:off x="2157636" y="4822552"/>
            <a:ext cx="505555" cy="369332"/>
          </a:xfrm>
          <a:prstGeom prst="rect">
            <a:avLst/>
          </a:prstGeom>
          <a:noFill/>
        </p:spPr>
        <p:txBody>
          <a:bodyPr wrap="none" rtlCol="0">
            <a:spAutoFit/>
          </a:bodyPr>
          <a:lstStyle/>
          <a:p>
            <a:r>
              <a:rPr kumimoji="1" lang="en-US" altLang="ja-JP" dirty="0" smtClean="0"/>
              <a:t>:80</a:t>
            </a:r>
            <a:endParaRPr kumimoji="1" lang="ja-JP" altLang="en-US" dirty="0"/>
          </a:p>
        </p:txBody>
      </p:sp>
      <p:cxnSp>
        <p:nvCxnSpPr>
          <p:cNvPr id="32" name="カギ線コネクタ 31"/>
          <p:cNvCxnSpPr>
            <a:stCxn id="13" idx="3"/>
            <a:endCxn id="21" idx="0"/>
          </p:cNvCxnSpPr>
          <p:nvPr/>
        </p:nvCxnSpPr>
        <p:spPr>
          <a:xfrm>
            <a:off x="1218226" y="4833156"/>
            <a:ext cx="2426179" cy="396044"/>
          </a:xfrm>
          <a:prstGeom prst="bentConnector2">
            <a:avLst/>
          </a:prstGeom>
          <a:ln w="38100" cmpd="sng">
            <a:solidFill>
              <a:srgbClr val="34495E"/>
            </a:solidFill>
            <a:tailEnd type="arrow"/>
          </a:ln>
          <a:effectLst/>
        </p:spPr>
        <p:style>
          <a:lnRef idx="2">
            <a:schemeClr val="accent1"/>
          </a:lnRef>
          <a:fillRef idx="0">
            <a:schemeClr val="accent1"/>
          </a:fillRef>
          <a:effectRef idx="1">
            <a:schemeClr val="accent1"/>
          </a:effectRef>
          <a:fontRef idx="minor">
            <a:schemeClr val="tx1"/>
          </a:fontRef>
        </p:style>
      </p:cxnSp>
      <p:sp>
        <p:nvSpPr>
          <p:cNvPr id="33" name="テキスト ボックス 32"/>
          <p:cNvSpPr txBox="1"/>
          <p:nvPr/>
        </p:nvSpPr>
        <p:spPr>
          <a:xfrm>
            <a:off x="3669680" y="4822552"/>
            <a:ext cx="505555" cy="369332"/>
          </a:xfrm>
          <a:prstGeom prst="rect">
            <a:avLst/>
          </a:prstGeom>
          <a:noFill/>
        </p:spPr>
        <p:txBody>
          <a:bodyPr wrap="none" rtlCol="0">
            <a:spAutoFit/>
          </a:bodyPr>
          <a:lstStyle/>
          <a:p>
            <a:r>
              <a:rPr kumimoji="1" lang="en-US" altLang="ja-JP" dirty="0" smtClean="0"/>
              <a:t>:80</a:t>
            </a:r>
            <a:endParaRPr kumimoji="1" lang="ja-JP" altLang="en-US" dirty="0"/>
          </a:p>
        </p:txBody>
      </p:sp>
      <p:cxnSp>
        <p:nvCxnSpPr>
          <p:cNvPr id="38" name="カギ線コネクタ 37"/>
          <p:cNvCxnSpPr>
            <a:stCxn id="13" idx="3"/>
            <a:endCxn id="16" idx="0"/>
          </p:cNvCxnSpPr>
          <p:nvPr/>
        </p:nvCxnSpPr>
        <p:spPr>
          <a:xfrm>
            <a:off x="1218226" y="4833156"/>
            <a:ext cx="3929838" cy="396044"/>
          </a:xfrm>
          <a:prstGeom prst="bentConnector2">
            <a:avLst/>
          </a:prstGeom>
          <a:ln w="38100" cmpd="sng">
            <a:solidFill>
              <a:srgbClr val="34495E"/>
            </a:solidFill>
            <a:tailEnd type="arrow"/>
          </a:ln>
          <a:effectLst/>
        </p:spPr>
        <p:style>
          <a:lnRef idx="2">
            <a:schemeClr val="accent1"/>
          </a:lnRef>
          <a:fillRef idx="0">
            <a:schemeClr val="accent1"/>
          </a:fillRef>
          <a:effectRef idx="1">
            <a:schemeClr val="accent1"/>
          </a:effectRef>
          <a:fontRef idx="minor">
            <a:schemeClr val="tx1"/>
          </a:fontRef>
        </p:style>
      </p:cxnSp>
      <p:sp>
        <p:nvSpPr>
          <p:cNvPr id="39" name="テキスト ボックス 38"/>
          <p:cNvSpPr txBox="1"/>
          <p:nvPr/>
        </p:nvSpPr>
        <p:spPr>
          <a:xfrm>
            <a:off x="5135364" y="4809068"/>
            <a:ext cx="762311" cy="369332"/>
          </a:xfrm>
          <a:prstGeom prst="rect">
            <a:avLst/>
          </a:prstGeom>
          <a:noFill/>
        </p:spPr>
        <p:txBody>
          <a:bodyPr wrap="none" rtlCol="0">
            <a:spAutoFit/>
          </a:bodyPr>
          <a:lstStyle/>
          <a:p>
            <a:r>
              <a:rPr kumimoji="1" lang="en-US" altLang="ja-JP" dirty="0" smtClean="0"/>
              <a:t>:8080</a:t>
            </a:r>
            <a:endParaRPr kumimoji="1" lang="ja-JP" altLang="en-US" dirty="0"/>
          </a:p>
        </p:txBody>
      </p:sp>
      <p:cxnSp>
        <p:nvCxnSpPr>
          <p:cNvPr id="41" name="カギ線コネクタ 40"/>
          <p:cNvCxnSpPr>
            <a:stCxn id="13" idx="3"/>
            <a:endCxn id="42" idx="0"/>
          </p:cNvCxnSpPr>
          <p:nvPr/>
        </p:nvCxnSpPr>
        <p:spPr>
          <a:xfrm>
            <a:off x="1218226" y="4833156"/>
            <a:ext cx="6738150" cy="396044"/>
          </a:xfrm>
          <a:prstGeom prst="bentConnector2">
            <a:avLst/>
          </a:prstGeom>
          <a:ln w="38100" cmpd="sng">
            <a:solidFill>
              <a:srgbClr val="34495E"/>
            </a:solidFill>
            <a:tailEnd type="arrow"/>
          </a:ln>
          <a:effectLst/>
        </p:spPr>
        <p:style>
          <a:lnRef idx="2">
            <a:schemeClr val="accent1"/>
          </a:lnRef>
          <a:fillRef idx="0">
            <a:schemeClr val="accent1"/>
          </a:fillRef>
          <a:effectRef idx="1">
            <a:schemeClr val="accent1"/>
          </a:effectRef>
          <a:fontRef idx="minor">
            <a:schemeClr val="tx1"/>
          </a:fontRef>
        </p:style>
      </p:cxnSp>
      <p:sp>
        <p:nvSpPr>
          <p:cNvPr id="42" name="正方形/長方形 41"/>
          <p:cNvSpPr/>
          <p:nvPr/>
        </p:nvSpPr>
        <p:spPr>
          <a:xfrm>
            <a:off x="7452320" y="5229200"/>
            <a:ext cx="1008112" cy="115212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7977584" y="4818360"/>
            <a:ext cx="762311" cy="369332"/>
          </a:xfrm>
          <a:prstGeom prst="rect">
            <a:avLst/>
          </a:prstGeom>
          <a:noFill/>
        </p:spPr>
        <p:txBody>
          <a:bodyPr wrap="none" rtlCol="0">
            <a:spAutoFit/>
          </a:bodyPr>
          <a:lstStyle/>
          <a:p>
            <a:r>
              <a:rPr kumimoji="1" lang="en-US" altLang="ja-JP" dirty="0" smtClean="0"/>
              <a:t>:8080</a:t>
            </a:r>
            <a:endParaRPr kumimoji="1" lang="ja-JP" altLang="en-US" dirty="0"/>
          </a:p>
        </p:txBody>
      </p:sp>
    </p:spTree>
    <p:extLst>
      <p:ext uri="{BB962C8B-B14F-4D97-AF65-F5344CB8AC3E}">
        <p14:creationId xmlns:p14="http://schemas.microsoft.com/office/powerpoint/2010/main" val="184046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linds(horizontal)">
                                      <p:cBhvr>
                                        <p:cTn id="12" dur="500"/>
                                        <p:tgtEl>
                                          <p:spTgt spid="3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blinds(horizontal)">
                                      <p:cBhvr>
                                        <p:cTn id="15" dur="500"/>
                                        <p:tgtEl>
                                          <p:spTgt spid="33"/>
                                        </p:tgtEl>
                                      </p:cBhvr>
                                    </p:animEffect>
                                  </p:childTnLst>
                                </p:cTn>
                              </p:par>
                              <p:par>
                                <p:cTn id="16" presetID="3" presetClass="exit" presetSubtype="10" fill="hold" grpId="0" nodeType="withEffect">
                                  <p:stCondLst>
                                    <p:cond delay="0"/>
                                  </p:stCondLst>
                                  <p:childTnLst>
                                    <p:animEffect transition="out" filter="blinds(horizontal)">
                                      <p:cBhvr>
                                        <p:cTn id="17" dur="500"/>
                                        <p:tgtEl>
                                          <p:spTgt spid="31"/>
                                        </p:tgtEl>
                                      </p:cBhvr>
                                    </p:animEffect>
                                    <p:set>
                                      <p:cBhvr>
                                        <p:cTn id="18" dur="1" fill="hold">
                                          <p:stCondLst>
                                            <p:cond delay="499"/>
                                          </p:stCondLst>
                                        </p:cTn>
                                        <p:tgtEl>
                                          <p:spTgt spid="31"/>
                                        </p:tgtEl>
                                        <p:attrNameLst>
                                          <p:attrName>style.visibility</p:attrName>
                                        </p:attrNameLst>
                                      </p:cBhvr>
                                      <p:to>
                                        <p:strVal val="hidden"/>
                                      </p:to>
                                    </p:set>
                                  </p:childTnLst>
                                </p:cTn>
                              </p:par>
                              <p:par>
                                <p:cTn id="19" presetID="3" presetClass="exit" presetSubtype="10" fill="hold" nodeType="withEffect">
                                  <p:stCondLst>
                                    <p:cond delay="0"/>
                                  </p:stCondLst>
                                  <p:childTnLst>
                                    <p:animEffect transition="out" filter="blinds(horizontal)">
                                      <p:cBhvr>
                                        <p:cTn id="20" dur="500"/>
                                        <p:tgtEl>
                                          <p:spTgt spid="30"/>
                                        </p:tgtEl>
                                      </p:cBhvr>
                                    </p:animEffect>
                                    <p:set>
                                      <p:cBhvr>
                                        <p:cTn id="21" dur="1" fill="hold">
                                          <p:stCondLst>
                                            <p:cond delay="499"/>
                                          </p:stCondLst>
                                        </p:cTn>
                                        <p:tgtEl>
                                          <p:spTgt spid="30"/>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blinds(horizontal)">
                                      <p:cBhvr>
                                        <p:cTn id="26" dur="500"/>
                                        <p:tgtEl>
                                          <p:spTgt spid="30"/>
                                        </p:tgtEl>
                                      </p:cBhvr>
                                    </p:animEffect>
                                  </p:childTnLst>
                                </p:cTn>
                              </p:par>
                              <p:par>
                                <p:cTn id="27" presetID="3" presetClass="entr" presetSubtype="10" fill="hold" grpId="1"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blinds(horizontal)">
                                      <p:cBhvr>
                                        <p:cTn id="29" dur="500"/>
                                        <p:tgtEl>
                                          <p:spTgt spid="31"/>
                                        </p:tgtEl>
                                      </p:cBhvr>
                                    </p:animEffect>
                                  </p:childTnLst>
                                </p:cTn>
                              </p:par>
                              <p:par>
                                <p:cTn id="30" presetID="3" presetClass="exit" presetSubtype="10" fill="hold" grpId="1" nodeType="withEffect">
                                  <p:stCondLst>
                                    <p:cond delay="0"/>
                                  </p:stCondLst>
                                  <p:childTnLst>
                                    <p:animEffect transition="out" filter="blinds(horizontal)">
                                      <p:cBhvr>
                                        <p:cTn id="31" dur="500"/>
                                        <p:tgtEl>
                                          <p:spTgt spid="33"/>
                                        </p:tgtEl>
                                      </p:cBhvr>
                                    </p:animEffect>
                                    <p:set>
                                      <p:cBhvr>
                                        <p:cTn id="32" dur="1" fill="hold">
                                          <p:stCondLst>
                                            <p:cond delay="499"/>
                                          </p:stCondLst>
                                        </p:cTn>
                                        <p:tgtEl>
                                          <p:spTgt spid="33"/>
                                        </p:tgtEl>
                                        <p:attrNameLst>
                                          <p:attrName>style.visibility</p:attrName>
                                        </p:attrNameLst>
                                      </p:cBhvr>
                                      <p:to>
                                        <p:strVal val="hidden"/>
                                      </p:to>
                                    </p:set>
                                  </p:childTnLst>
                                </p:cTn>
                              </p:par>
                              <p:par>
                                <p:cTn id="33" presetID="3" presetClass="exit" presetSubtype="10" fill="hold" nodeType="withEffect">
                                  <p:stCondLst>
                                    <p:cond delay="0"/>
                                  </p:stCondLst>
                                  <p:childTnLst>
                                    <p:animEffect transition="out" filter="blinds(horizontal)">
                                      <p:cBhvr>
                                        <p:cTn id="34" dur="500"/>
                                        <p:tgtEl>
                                          <p:spTgt spid="32"/>
                                        </p:tgtEl>
                                      </p:cBhvr>
                                    </p:animEffect>
                                    <p:set>
                                      <p:cBhvr>
                                        <p:cTn id="35" dur="1" fill="hold">
                                          <p:stCondLst>
                                            <p:cond delay="499"/>
                                          </p:stCondLst>
                                        </p:cTn>
                                        <p:tgtEl>
                                          <p:spTgt spid="32"/>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3" presetClass="exit" presetSubtype="10" fill="hold" nodeType="clickEffect">
                                  <p:stCondLst>
                                    <p:cond delay="0"/>
                                  </p:stCondLst>
                                  <p:childTnLst>
                                    <p:animEffect transition="out" filter="blinds(horizontal)">
                                      <p:cBhvr>
                                        <p:cTn id="39" dur="500"/>
                                        <p:tgtEl>
                                          <p:spTgt spid="30"/>
                                        </p:tgtEl>
                                      </p:cBhvr>
                                    </p:animEffect>
                                    <p:set>
                                      <p:cBhvr>
                                        <p:cTn id="40" dur="1" fill="hold">
                                          <p:stCondLst>
                                            <p:cond delay="499"/>
                                          </p:stCondLst>
                                        </p:cTn>
                                        <p:tgtEl>
                                          <p:spTgt spid="30"/>
                                        </p:tgtEl>
                                        <p:attrNameLst>
                                          <p:attrName>style.visibility</p:attrName>
                                        </p:attrNameLst>
                                      </p:cBhvr>
                                      <p:to>
                                        <p:strVal val="hidden"/>
                                      </p:to>
                                    </p:set>
                                  </p:childTnLst>
                                </p:cTn>
                              </p:par>
                              <p:par>
                                <p:cTn id="41" presetID="3" presetClass="exit" presetSubtype="10" fill="hold" grpId="2" nodeType="withEffect">
                                  <p:stCondLst>
                                    <p:cond delay="0"/>
                                  </p:stCondLst>
                                  <p:childTnLst>
                                    <p:animEffect transition="out" filter="blinds(horizontal)">
                                      <p:cBhvr>
                                        <p:cTn id="42" dur="500"/>
                                        <p:tgtEl>
                                          <p:spTgt spid="31"/>
                                        </p:tgtEl>
                                      </p:cBhvr>
                                    </p:animEffect>
                                    <p:set>
                                      <p:cBhvr>
                                        <p:cTn id="43" dur="1" fill="hold">
                                          <p:stCondLst>
                                            <p:cond delay="499"/>
                                          </p:stCondLst>
                                        </p:cTn>
                                        <p:tgtEl>
                                          <p:spTgt spid="31"/>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blinds(horizontal)">
                                      <p:cBhvr>
                                        <p:cTn id="48" dur="500"/>
                                        <p:tgtEl>
                                          <p:spTgt spid="38"/>
                                        </p:tgtEl>
                                      </p:cBhvr>
                                    </p:animEffect>
                                  </p:childTnLst>
                                </p:cTn>
                              </p:par>
                              <p:par>
                                <p:cTn id="49" presetID="3" presetClass="entr" presetSubtype="10" fill="hold"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blinds(horizontal)">
                                      <p:cBhvr>
                                        <p:cTn id="51" dur="500"/>
                                        <p:tgtEl>
                                          <p:spTgt spid="15"/>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blinds(horizontal)">
                                      <p:cBhvr>
                                        <p:cTn id="54" dur="500"/>
                                        <p:tgtEl>
                                          <p:spTgt spid="39"/>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blinds(horizontal)">
                                      <p:cBhvr>
                                        <p:cTn id="59" dur="500"/>
                                        <p:tgtEl>
                                          <p:spTgt spid="6"/>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blinds(horizontal)">
                                      <p:cBhvr>
                                        <p:cTn id="62" dur="500"/>
                                        <p:tgtEl>
                                          <p:spTgt spid="8"/>
                                        </p:tgtEl>
                                      </p:cBhvr>
                                    </p:animEffect>
                                  </p:childTnLst>
                                </p:cTn>
                              </p:par>
                              <p:par>
                                <p:cTn id="63" presetID="0" presetClass="path" presetSubtype="0" accel="50000" decel="50000" fill="hold" nodeType="withEffect">
                                  <p:stCondLst>
                                    <p:cond delay="0"/>
                                  </p:stCondLst>
                                  <p:childTnLst>
                                    <p:animMotion origin="layout" path="M -8.33333E-7 -4.07407E-6 L 0.30712 -4.07407E-6 " pathEditMode="relative" ptsTypes="AA">
                                      <p:cBhvr>
                                        <p:cTn id="64" dur="2000" fill="hold"/>
                                        <p:tgtEl>
                                          <p:spTgt spid="15"/>
                                        </p:tgtEl>
                                        <p:attrNameLst>
                                          <p:attrName>ppt_x</p:attrName>
                                          <p:attrName>ppt_y</p:attrName>
                                        </p:attrNameLst>
                                      </p:cBhvr>
                                    </p:animMotion>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44"/>
                                        </p:tgtEl>
                                        <p:attrNameLst>
                                          <p:attrName>style.visibility</p:attrName>
                                        </p:attrNameLst>
                                      </p:cBhvr>
                                      <p:to>
                                        <p:strVal val="visible"/>
                                      </p:to>
                                    </p:set>
                                    <p:animEffect transition="in" filter="blinds(horizontal)">
                                      <p:cBhvr>
                                        <p:cTn id="69" dur="500"/>
                                        <p:tgtEl>
                                          <p:spTgt spid="44"/>
                                        </p:tgtEl>
                                      </p:cBhvr>
                                    </p:animEffect>
                                  </p:childTnLst>
                                </p:cTn>
                              </p:par>
                              <p:par>
                                <p:cTn id="70" presetID="3" presetClass="entr" presetSubtype="10" fill="hold" nodeType="with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blinds(horizontal)">
                                      <p:cBhvr>
                                        <p:cTn id="72" dur="500"/>
                                        <p:tgtEl>
                                          <p:spTgt spid="41"/>
                                        </p:tgtEl>
                                      </p:cBhvr>
                                    </p:animEffect>
                                  </p:childTnLst>
                                </p:cTn>
                              </p:par>
                              <p:par>
                                <p:cTn id="73" presetID="3" presetClass="exit" presetSubtype="10" fill="hold" nodeType="withEffect">
                                  <p:stCondLst>
                                    <p:cond delay="0"/>
                                  </p:stCondLst>
                                  <p:childTnLst>
                                    <p:animEffect transition="out" filter="blinds(horizontal)">
                                      <p:cBhvr>
                                        <p:cTn id="74" dur="500"/>
                                        <p:tgtEl>
                                          <p:spTgt spid="38"/>
                                        </p:tgtEl>
                                      </p:cBhvr>
                                    </p:animEffect>
                                    <p:set>
                                      <p:cBhvr>
                                        <p:cTn id="75" dur="1" fill="hold">
                                          <p:stCondLst>
                                            <p:cond delay="499"/>
                                          </p:stCondLst>
                                        </p:cTn>
                                        <p:tgtEl>
                                          <p:spTgt spid="38"/>
                                        </p:tgtEl>
                                        <p:attrNameLst>
                                          <p:attrName>style.visibility</p:attrName>
                                        </p:attrNameLst>
                                      </p:cBhvr>
                                      <p:to>
                                        <p:strVal val="hidden"/>
                                      </p:to>
                                    </p:set>
                                  </p:childTnLst>
                                </p:cTn>
                              </p:par>
                              <p:par>
                                <p:cTn id="76" presetID="3" presetClass="exit" presetSubtype="10" fill="hold" grpId="1" nodeType="withEffect">
                                  <p:stCondLst>
                                    <p:cond delay="0"/>
                                  </p:stCondLst>
                                  <p:childTnLst>
                                    <p:animEffect transition="out" filter="blinds(horizontal)">
                                      <p:cBhvr>
                                        <p:cTn id="77" dur="500"/>
                                        <p:tgtEl>
                                          <p:spTgt spid="39"/>
                                        </p:tgtEl>
                                      </p:cBhvr>
                                    </p:animEffect>
                                    <p:set>
                                      <p:cBhvr>
                                        <p:cTn id="78" dur="1" fill="hold">
                                          <p:stCondLst>
                                            <p:cond delay="499"/>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31" grpId="0"/>
      <p:bldP spid="31" grpId="1"/>
      <p:bldP spid="31" grpId="2"/>
      <p:bldP spid="33" grpId="0"/>
      <p:bldP spid="33" grpId="1"/>
      <p:bldP spid="39" grpId="0"/>
      <p:bldP spid="39" grpId="1"/>
      <p:bldP spid="4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FlexCapsule</a:t>
            </a:r>
            <a:r>
              <a:rPr lang="ja-JP" altLang="en-US" dirty="0" smtClean="0"/>
              <a:t>の有効性を確認する実験を行った</a:t>
            </a:r>
            <a:endParaRPr lang="en-US" altLang="ja-JP" dirty="0" smtClean="0"/>
          </a:p>
          <a:p>
            <a:pPr lvl="1"/>
            <a:r>
              <a:rPr lang="ja-JP" altLang="en-US" dirty="0" smtClean="0"/>
              <a:t>インスタンス構成の最適化の効果を確認</a:t>
            </a:r>
            <a:endParaRPr lang="en-US" altLang="ja-JP" dirty="0" smtClean="0"/>
          </a:p>
          <a:p>
            <a:pPr lvl="2"/>
            <a:r>
              <a:rPr lang="ja-JP" altLang="en-US" dirty="0" smtClean="0"/>
              <a:t>ダウンタイム</a:t>
            </a:r>
            <a:endParaRPr lang="en-US" altLang="ja-JP" dirty="0"/>
          </a:p>
          <a:p>
            <a:pPr lvl="1"/>
            <a:r>
              <a:rPr lang="en-US" altLang="ja-JP" dirty="0" smtClean="0"/>
              <a:t>fork</a:t>
            </a:r>
            <a:r>
              <a:rPr lang="ja-JP" altLang="en-US" dirty="0" smtClean="0"/>
              <a:t>関数の性能測定</a:t>
            </a:r>
            <a:endParaRPr lang="en-US" altLang="ja-JP" dirty="0" smtClean="0"/>
          </a:p>
          <a:p>
            <a:pPr lvl="1"/>
            <a:r>
              <a:rPr lang="ja-JP" altLang="en-US" dirty="0" smtClean="0"/>
              <a:t>アプリケーション性能を測定</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12</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961626657"/>
              </p:ext>
            </p:extLst>
          </p:nvPr>
        </p:nvGraphicFramePr>
        <p:xfrm>
          <a:off x="360040" y="4365104"/>
          <a:ext cx="2987824" cy="1950720"/>
        </p:xfrm>
        <a:graphic>
          <a:graphicData uri="http://schemas.openxmlformats.org/drawingml/2006/table">
            <a:tbl>
              <a:tblPr firstCol="1" bandRow="1">
                <a:tableStyleId>{5C22544A-7EE6-4342-B048-85BDC9FD1C3A}</a:tableStyleId>
              </a:tblPr>
              <a:tblGrid>
                <a:gridCol w="1835696"/>
                <a:gridCol w="1152128"/>
              </a:tblGrid>
              <a:tr h="216024">
                <a:tc gridSpan="2">
                  <a:txBody>
                    <a:bodyPr/>
                    <a:lstStyle/>
                    <a:p>
                      <a:pPr algn="ctr"/>
                      <a:r>
                        <a:rPr kumimoji="1" lang="ja-JP" altLang="en-US" sz="1400" dirty="0" smtClean="0"/>
                        <a:t>物理マシン</a:t>
                      </a:r>
                      <a:endParaRPr kumimoji="1" lang="en-US" altLang="ja-JP" sz="1400" dirty="0" smtClean="0"/>
                    </a:p>
                  </a:txBody>
                  <a:tcPr/>
                </a:tc>
                <a:tc hMerge="1">
                  <a:txBody>
                    <a:bodyPr/>
                    <a:lstStyle/>
                    <a:p>
                      <a:endParaRPr kumimoji="1" lang="en-US" altLang="ja-JP" sz="1600" dirty="0" smtClean="0"/>
                    </a:p>
                  </a:txBody>
                  <a:tcPr/>
                </a:tc>
              </a:tr>
              <a:tr h="415280">
                <a:tc>
                  <a:txBody>
                    <a:bodyPr/>
                    <a:lstStyle/>
                    <a:p>
                      <a:r>
                        <a:rPr kumimoji="1" lang="en-US" altLang="ja-JP" sz="1400" dirty="0" smtClean="0"/>
                        <a:t>CPU</a:t>
                      </a:r>
                    </a:p>
                  </a:txBody>
                  <a:tcPr/>
                </a:tc>
                <a:tc>
                  <a:txBody>
                    <a:bodyPr/>
                    <a:lstStyle/>
                    <a:p>
                      <a:r>
                        <a:rPr kumimoji="1" lang="en-US" altLang="ja-JP" sz="1400" dirty="0" smtClean="0"/>
                        <a:t>Intel Xeon 3.70GHz×4</a:t>
                      </a:r>
                    </a:p>
                  </a:txBody>
                  <a:tcPr/>
                </a:tc>
              </a:tr>
              <a:tr h="185152">
                <a:tc>
                  <a:txBody>
                    <a:bodyPr/>
                    <a:lstStyle/>
                    <a:p>
                      <a:r>
                        <a:rPr kumimoji="1" lang="ja-JP" altLang="en-US" sz="1400" dirty="0" smtClean="0"/>
                        <a:t>メモリ</a:t>
                      </a:r>
                      <a:endParaRPr kumimoji="1" lang="ja-JP" altLang="en-US" sz="1400" dirty="0"/>
                    </a:p>
                  </a:txBody>
                  <a:tcPr/>
                </a:tc>
                <a:tc>
                  <a:txBody>
                    <a:bodyPr/>
                    <a:lstStyle/>
                    <a:p>
                      <a:r>
                        <a:rPr kumimoji="1" lang="en-US" altLang="ja-JP" sz="1400" dirty="0" smtClean="0"/>
                        <a:t>16GB</a:t>
                      </a:r>
                      <a:endParaRPr kumimoji="1" lang="ja-JP" altLang="en-US" sz="1400" dirty="0"/>
                    </a:p>
                  </a:txBody>
                  <a:tcPr/>
                </a:tc>
              </a:tr>
              <a:tr h="255701">
                <a:tc>
                  <a:txBody>
                    <a:bodyPr/>
                    <a:lstStyle/>
                    <a:p>
                      <a:r>
                        <a:rPr kumimoji="1" lang="ja-JP" altLang="en-US" sz="1400" dirty="0" smtClean="0"/>
                        <a:t>仮想化ソフトウェア</a:t>
                      </a:r>
                      <a:endParaRPr kumimoji="1" lang="ja-JP" altLang="en-US" sz="1400" dirty="0"/>
                    </a:p>
                  </a:txBody>
                  <a:tcPr/>
                </a:tc>
                <a:tc>
                  <a:txBody>
                    <a:bodyPr/>
                    <a:lstStyle/>
                    <a:p>
                      <a:r>
                        <a:rPr kumimoji="1" lang="en-US" altLang="ja-JP" sz="1400" dirty="0" err="1" smtClean="0"/>
                        <a:t>Xen</a:t>
                      </a:r>
                      <a:r>
                        <a:rPr kumimoji="1" lang="en-US" altLang="ja-JP" sz="1400" dirty="0" smtClean="0"/>
                        <a:t> 4.2.4</a:t>
                      </a:r>
                    </a:p>
                  </a:txBody>
                  <a:tcPr/>
                </a:tc>
              </a:tr>
              <a:tr h="255701">
                <a:tc>
                  <a:txBody>
                    <a:bodyPr/>
                    <a:lstStyle/>
                    <a:p>
                      <a:r>
                        <a:rPr kumimoji="1" lang="ja-JP" altLang="en-US" sz="1400" dirty="0" smtClean="0"/>
                        <a:t>管理</a:t>
                      </a:r>
                      <a:r>
                        <a:rPr kumimoji="1" lang="en-US" altLang="ja-JP" sz="1400" dirty="0" smtClean="0"/>
                        <a:t>VM</a:t>
                      </a:r>
                      <a:r>
                        <a:rPr kumimoji="1" lang="ja-JP" altLang="en-US" sz="1400" dirty="0" smtClean="0"/>
                        <a:t>の</a:t>
                      </a:r>
                      <a:r>
                        <a:rPr kumimoji="1" lang="en-US" altLang="ja-JP" sz="1400" dirty="0" smtClean="0"/>
                        <a:t>OS</a:t>
                      </a:r>
                      <a:endParaRPr kumimoji="1" lang="ja-JP" altLang="en-US" sz="1400" dirty="0"/>
                    </a:p>
                  </a:txBody>
                  <a:tcPr/>
                </a:tc>
                <a:tc>
                  <a:txBody>
                    <a:bodyPr/>
                    <a:lstStyle/>
                    <a:p>
                      <a:r>
                        <a:rPr kumimoji="1" lang="en-US" altLang="ja-JP" sz="1400" dirty="0" smtClean="0"/>
                        <a:t>Linux 3.13.0</a:t>
                      </a:r>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52015585"/>
              </p:ext>
            </p:extLst>
          </p:nvPr>
        </p:nvGraphicFramePr>
        <p:xfrm>
          <a:off x="3491880" y="4365104"/>
          <a:ext cx="3024336" cy="1524000"/>
        </p:xfrm>
        <a:graphic>
          <a:graphicData uri="http://schemas.openxmlformats.org/drawingml/2006/table">
            <a:tbl>
              <a:tblPr firstCol="1" bandRow="1">
                <a:tableStyleId>{5C22544A-7EE6-4342-B048-85BDC9FD1C3A}</a:tableStyleId>
              </a:tblPr>
              <a:tblGrid>
                <a:gridCol w="1800200"/>
                <a:gridCol w="1224136"/>
              </a:tblGrid>
              <a:tr h="216024">
                <a:tc gridSpan="2">
                  <a:txBody>
                    <a:bodyPr/>
                    <a:lstStyle/>
                    <a:p>
                      <a:pPr algn="ctr"/>
                      <a:r>
                        <a:rPr kumimoji="1" lang="ja-JP" altLang="en-US" sz="1400" dirty="0" smtClean="0"/>
                        <a:t>インスタンス</a:t>
                      </a:r>
                      <a:endParaRPr kumimoji="1" lang="ja-JP" altLang="en-US" sz="1400" dirty="0"/>
                    </a:p>
                  </a:txBody>
                  <a:tcPr/>
                </a:tc>
                <a:tc hMerge="1">
                  <a:txBody>
                    <a:bodyPr/>
                    <a:lstStyle/>
                    <a:p>
                      <a:endParaRPr kumimoji="1" lang="ja-JP" altLang="en-US" sz="1600" dirty="0"/>
                    </a:p>
                  </a:txBody>
                  <a:tcPr/>
                </a:tc>
              </a:tr>
              <a:tr h="224015">
                <a:tc>
                  <a:txBody>
                    <a:bodyPr/>
                    <a:lstStyle/>
                    <a:p>
                      <a:r>
                        <a:rPr kumimoji="1" lang="en-US" altLang="ja-JP" sz="1400" dirty="0" smtClean="0"/>
                        <a:t>CPU</a:t>
                      </a:r>
                      <a:endParaRPr kumimoji="1" lang="ja-JP" altLang="en-US" sz="1400" dirty="0"/>
                    </a:p>
                  </a:txBody>
                  <a:tcPr/>
                </a:tc>
                <a:tc>
                  <a:txBody>
                    <a:bodyPr/>
                    <a:lstStyle/>
                    <a:p>
                      <a:r>
                        <a:rPr kumimoji="1" lang="en-US" altLang="ja-JP" sz="1400" dirty="0" smtClean="0"/>
                        <a:t>2 vCPU</a:t>
                      </a:r>
                      <a:endParaRPr kumimoji="1" lang="ja-JP" altLang="en-US" sz="1400" dirty="0"/>
                    </a:p>
                  </a:txBody>
                  <a:tcPr/>
                </a:tc>
              </a:tr>
              <a:tr h="207247">
                <a:tc>
                  <a:txBody>
                    <a:bodyPr/>
                    <a:lstStyle/>
                    <a:p>
                      <a:r>
                        <a:rPr kumimoji="1" lang="ja-JP" altLang="en-US" sz="1400" dirty="0" smtClean="0"/>
                        <a:t>メモリ</a:t>
                      </a:r>
                      <a:endParaRPr kumimoji="1" lang="ja-JP" altLang="en-US" sz="1400" dirty="0"/>
                    </a:p>
                  </a:txBody>
                  <a:tcPr/>
                </a:tc>
                <a:tc>
                  <a:txBody>
                    <a:bodyPr/>
                    <a:lstStyle/>
                    <a:p>
                      <a:r>
                        <a:rPr kumimoji="1" lang="en-US" altLang="ja-JP" sz="1400" dirty="0" smtClean="0"/>
                        <a:t>2GB</a:t>
                      </a:r>
                      <a:endParaRPr kumimoji="1" lang="ja-JP" altLang="en-US" sz="1400" dirty="0"/>
                    </a:p>
                  </a:txBody>
                  <a:tcPr/>
                </a:tc>
              </a:tr>
              <a:tr h="160784">
                <a:tc>
                  <a:txBody>
                    <a:bodyPr/>
                    <a:lstStyle/>
                    <a:p>
                      <a:r>
                        <a:rPr kumimoji="1" lang="ja-JP" altLang="en-US" sz="1400" dirty="0" smtClean="0"/>
                        <a:t>仮想化ソフトウェア</a:t>
                      </a:r>
                      <a:endParaRPr kumimoji="1" lang="ja-JP" altLang="en-US" sz="1400" dirty="0"/>
                    </a:p>
                  </a:txBody>
                  <a:tcPr/>
                </a:tc>
                <a:tc>
                  <a:txBody>
                    <a:bodyPr/>
                    <a:lstStyle/>
                    <a:p>
                      <a:r>
                        <a:rPr kumimoji="1" lang="en-US" altLang="ja-JP" sz="1400" dirty="0" err="1" smtClean="0"/>
                        <a:t>Xen</a:t>
                      </a:r>
                      <a:r>
                        <a:rPr kumimoji="1" lang="en-US" altLang="ja-JP" sz="1400" dirty="0" smtClean="0"/>
                        <a:t> 4.2.4</a:t>
                      </a:r>
                      <a:endParaRPr kumimoji="1" lang="ja-JP" altLang="en-US" sz="1400" dirty="0"/>
                    </a:p>
                  </a:txBody>
                  <a:tcPr/>
                </a:tc>
              </a:tr>
              <a:tr h="160784">
                <a:tc>
                  <a:txBody>
                    <a:bodyPr/>
                    <a:lstStyle/>
                    <a:p>
                      <a:r>
                        <a:rPr kumimoji="1" lang="ja-JP" altLang="en-US" sz="1400" dirty="0" smtClean="0"/>
                        <a:t>管理</a:t>
                      </a:r>
                      <a:r>
                        <a:rPr kumimoji="1" lang="en-US" altLang="ja-JP" sz="1400" dirty="0" smtClean="0"/>
                        <a:t>VM</a:t>
                      </a:r>
                      <a:r>
                        <a:rPr kumimoji="1" lang="ja-JP" altLang="en-US" sz="1400" dirty="0" smtClean="0"/>
                        <a:t>の</a:t>
                      </a:r>
                      <a:r>
                        <a:rPr kumimoji="1" lang="en-US" altLang="ja-JP" sz="1400" dirty="0" smtClean="0"/>
                        <a:t>OS</a:t>
                      </a:r>
                      <a:endParaRPr kumimoji="1" lang="ja-JP" altLang="en-US" sz="1400" dirty="0"/>
                    </a:p>
                  </a:txBody>
                  <a:tcPr/>
                </a:tc>
                <a:tc>
                  <a:txBody>
                    <a:bodyPr/>
                    <a:lstStyle/>
                    <a:p>
                      <a:r>
                        <a:rPr kumimoji="1" lang="en-US" altLang="ja-JP" sz="1400" dirty="0" smtClean="0"/>
                        <a:t>Linux 3.13.0</a:t>
                      </a:r>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067096516"/>
              </p:ext>
            </p:extLst>
          </p:nvPr>
        </p:nvGraphicFramePr>
        <p:xfrm>
          <a:off x="6660232" y="4365104"/>
          <a:ext cx="2160240" cy="1524000"/>
        </p:xfrm>
        <a:graphic>
          <a:graphicData uri="http://schemas.openxmlformats.org/drawingml/2006/table">
            <a:tbl>
              <a:tblPr firstCol="1" bandRow="1">
                <a:tableStyleId>{5C22544A-7EE6-4342-B048-85BDC9FD1C3A}</a:tableStyleId>
              </a:tblPr>
              <a:tblGrid>
                <a:gridCol w="1008112"/>
                <a:gridCol w="1152128"/>
              </a:tblGrid>
              <a:tr h="237631">
                <a:tc gridSpan="2">
                  <a:txBody>
                    <a:bodyPr/>
                    <a:lstStyle/>
                    <a:p>
                      <a:pPr algn="ctr"/>
                      <a:r>
                        <a:rPr kumimoji="1" lang="en-US" altLang="ja-JP" sz="1400" dirty="0" smtClean="0"/>
                        <a:t>App VM</a:t>
                      </a:r>
                      <a:endParaRPr kumimoji="1" lang="ja-JP" altLang="en-US" sz="1400" dirty="0"/>
                    </a:p>
                  </a:txBody>
                  <a:tcPr/>
                </a:tc>
                <a:tc hMerge="1">
                  <a:txBody>
                    <a:bodyPr/>
                    <a:lstStyle/>
                    <a:p>
                      <a:endParaRPr kumimoji="1" lang="ja-JP" altLang="en-US" dirty="0"/>
                    </a:p>
                  </a:txBody>
                  <a:tcPr/>
                </a:tc>
              </a:tr>
              <a:tr h="218387">
                <a:tc>
                  <a:txBody>
                    <a:bodyPr/>
                    <a:lstStyle/>
                    <a:p>
                      <a:r>
                        <a:rPr kumimoji="1" lang="en-US" altLang="ja-JP" sz="1400" dirty="0" smtClean="0"/>
                        <a:t>CPU</a:t>
                      </a:r>
                      <a:endParaRPr kumimoji="1" lang="ja-JP" altLang="en-US" sz="1400" dirty="0"/>
                    </a:p>
                  </a:txBody>
                  <a:tcPr/>
                </a:tc>
                <a:tc>
                  <a:txBody>
                    <a:bodyPr/>
                    <a:lstStyle/>
                    <a:p>
                      <a:r>
                        <a:rPr kumimoji="1" lang="en-US" altLang="ja-JP" sz="1400" dirty="0" smtClean="0"/>
                        <a:t>1 </a:t>
                      </a:r>
                      <a:r>
                        <a:rPr kumimoji="1" lang="en-US" altLang="ja-JP" sz="1400" dirty="0" err="1" smtClean="0"/>
                        <a:t>vCPU</a:t>
                      </a:r>
                      <a:endParaRPr kumimoji="1" lang="ja-JP" altLang="en-US" sz="1400" dirty="0"/>
                    </a:p>
                  </a:txBody>
                  <a:tcPr/>
                </a:tc>
              </a:tr>
              <a:tr h="218387">
                <a:tc>
                  <a:txBody>
                    <a:bodyPr/>
                    <a:lstStyle/>
                    <a:p>
                      <a:r>
                        <a:rPr kumimoji="1" lang="ja-JP" altLang="en-US" sz="1400" dirty="0" smtClean="0"/>
                        <a:t>メモリ</a:t>
                      </a:r>
                      <a:endParaRPr kumimoji="1" lang="ja-JP" altLang="en-US" sz="1400" dirty="0"/>
                    </a:p>
                  </a:txBody>
                  <a:tcPr/>
                </a:tc>
                <a:tc>
                  <a:txBody>
                    <a:bodyPr/>
                    <a:lstStyle/>
                    <a:p>
                      <a:r>
                        <a:rPr kumimoji="1" lang="en-US" altLang="ja-JP" sz="1400" dirty="0" smtClean="0"/>
                        <a:t>4〜256MB</a:t>
                      </a:r>
                      <a:endParaRPr kumimoji="1" lang="ja-JP" altLang="en-US" sz="1400" dirty="0"/>
                    </a:p>
                  </a:txBody>
                  <a:tcPr/>
                </a:tc>
              </a:tr>
              <a:tr h="218387">
                <a:tc>
                  <a:txBody>
                    <a:bodyPr/>
                    <a:lstStyle/>
                    <a:p>
                      <a:r>
                        <a:rPr kumimoji="1" lang="en-US" altLang="ja-JP" sz="1400" dirty="0" smtClean="0"/>
                        <a:t>OSv</a:t>
                      </a:r>
                      <a:endParaRPr kumimoji="1" lang="ja-JP" altLang="en-US" sz="1400" dirty="0"/>
                    </a:p>
                  </a:txBody>
                  <a:tcPr/>
                </a:tc>
                <a:tc>
                  <a:txBody>
                    <a:bodyPr/>
                    <a:lstStyle/>
                    <a:p>
                      <a:r>
                        <a:rPr kumimoji="1" lang="en-US" altLang="ja-JP" sz="1400" dirty="0" smtClean="0"/>
                        <a:t>v0.21</a:t>
                      </a:r>
                      <a:endParaRPr kumimoji="1" lang="ja-JP" altLang="en-US" sz="1400" dirty="0"/>
                    </a:p>
                  </a:txBody>
                  <a:tcPr/>
                </a:tc>
              </a:tr>
              <a:tr h="225589">
                <a:tc>
                  <a:txBody>
                    <a:bodyPr/>
                    <a:lstStyle/>
                    <a:p>
                      <a:r>
                        <a:rPr kumimoji="1" lang="en-US" altLang="ja-JP" sz="1400" dirty="0" smtClean="0"/>
                        <a:t>Mini-OS</a:t>
                      </a:r>
                      <a:endParaRPr kumimoji="1" lang="ja-JP" altLang="en-US" sz="1400" dirty="0"/>
                    </a:p>
                  </a:txBody>
                  <a:tcPr/>
                </a:tc>
                <a:tc>
                  <a:txBody>
                    <a:bodyPr/>
                    <a:lstStyle/>
                    <a:p>
                      <a:r>
                        <a:rPr kumimoji="1" lang="en-US" altLang="ja-JP" sz="1400" dirty="0" smtClean="0"/>
                        <a:t>Xen 4.2.2</a:t>
                      </a:r>
                      <a:r>
                        <a:rPr kumimoji="1" lang="ja-JP" altLang="en-US" sz="1400" dirty="0" smtClean="0"/>
                        <a:t>版</a:t>
                      </a:r>
                      <a:endParaRPr kumimoji="1" lang="ja-JP" altLang="en-US" sz="1400" dirty="0"/>
                    </a:p>
                  </a:txBody>
                  <a:tcPr/>
                </a:tc>
              </a:tr>
            </a:tbl>
          </a:graphicData>
        </a:graphic>
      </p:graphicFrame>
    </p:spTree>
    <p:extLst>
      <p:ext uri="{BB962C8B-B14F-4D97-AF65-F5344CB8AC3E}">
        <p14:creationId xmlns:p14="http://schemas.microsoft.com/office/powerpoint/2010/main" val="1474680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アプリケーションの統合・分離</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統合・分離時のダウンタイムを測定</a:t>
            </a:r>
            <a:endParaRPr kumimoji="1" lang="en-US" altLang="ja-JP" dirty="0" smtClean="0"/>
          </a:p>
          <a:p>
            <a:pPr lvl="1"/>
            <a:r>
              <a:rPr lang="ja-JP" altLang="en-US" dirty="0" smtClean="0"/>
              <a:t>マイグレーション中のダウンタイムは短い</a:t>
            </a:r>
            <a:endParaRPr lang="en-US" altLang="ja-JP" dirty="0" smtClean="0"/>
          </a:p>
          <a:p>
            <a:pPr lvl="2"/>
            <a:r>
              <a:rPr lang="en-US" altLang="ja-JP" dirty="0" smtClean="0"/>
              <a:t>App VM</a:t>
            </a:r>
            <a:r>
              <a:rPr lang="ja-JP" altLang="en-US" dirty="0" smtClean="0"/>
              <a:t>は</a:t>
            </a:r>
            <a:r>
              <a:rPr lang="en-US" altLang="ja-JP" dirty="0" smtClean="0"/>
              <a:t>Linux VM</a:t>
            </a:r>
            <a:r>
              <a:rPr lang="ja-JP" altLang="en-US" dirty="0" smtClean="0"/>
              <a:t>よりも短い</a:t>
            </a:r>
            <a:endParaRPr kumimoji="1" lang="en-US" altLang="ja-JP" dirty="0" smtClean="0"/>
          </a:p>
          <a:p>
            <a:r>
              <a:rPr lang="ja-JP" altLang="en-US" dirty="0" smtClean="0"/>
              <a:t>統合された</a:t>
            </a:r>
            <a:r>
              <a:rPr lang="en-US" altLang="ja-JP" dirty="0" smtClean="0"/>
              <a:t>App VM</a:t>
            </a:r>
            <a:r>
              <a:rPr lang="ja-JP" altLang="en-US" dirty="0" smtClean="0"/>
              <a:t>を</a:t>
            </a:r>
            <a:r>
              <a:rPr lang="en-US" altLang="ja-JP" dirty="0" smtClean="0"/>
              <a:t>3</a:t>
            </a:r>
            <a:r>
              <a:rPr lang="ja-JP" altLang="en-US" dirty="0" smtClean="0"/>
              <a:t>台のインスタンスに分離</a:t>
            </a:r>
            <a:endParaRPr lang="en-US" altLang="ja-JP" dirty="0" smtClean="0"/>
          </a:p>
          <a:p>
            <a:pPr lvl="1"/>
            <a:r>
              <a:rPr lang="ja-JP" altLang="en-US" dirty="0" smtClean="0"/>
              <a:t>アプリケーション性能が</a:t>
            </a:r>
            <a:r>
              <a:rPr lang="en-US" altLang="ja-JP" dirty="0" smtClean="0"/>
              <a:t>1.9〜2.7</a:t>
            </a:r>
            <a:r>
              <a:rPr lang="ja-JP" altLang="en-US" dirty="0" smtClean="0"/>
              <a:t>倍に向上</a:t>
            </a:r>
            <a:endParaRPr lang="en-US" altLang="ja-JP" dirty="0" smtClean="0"/>
          </a:p>
          <a:p>
            <a:pPr lvl="2"/>
            <a:r>
              <a:rPr lang="ja-JP" altLang="en-US" dirty="0" smtClean="0"/>
              <a:t>統合・分離により性能とコストのトレードオフがとれる</a:t>
            </a:r>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13</a:t>
            </a:fld>
            <a:endParaRPr kumimoji="1" lang="ja-JP" altLang="en-US"/>
          </a:p>
        </p:txBody>
      </p:sp>
      <p:graphicFrame>
        <p:nvGraphicFramePr>
          <p:cNvPr id="7" name="グラフ 6"/>
          <p:cNvGraphicFramePr>
            <a:graphicFrameLocks/>
          </p:cNvGraphicFramePr>
          <p:nvPr>
            <p:extLst>
              <p:ext uri="{D42A27DB-BD31-4B8C-83A1-F6EECF244321}">
                <p14:modId xmlns:p14="http://schemas.microsoft.com/office/powerpoint/2010/main" val="2463963517"/>
              </p:ext>
            </p:extLst>
          </p:nvPr>
        </p:nvGraphicFramePr>
        <p:xfrm>
          <a:off x="4585940" y="4111228"/>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xdr="http://schemas.openxmlformats.org/drawingml/2006/spreadsheetDrawing" xmlns="" xmlns:a16="http://schemas.microsoft.com/office/drawing/2014/main" xmlns:lc="http://schemas.openxmlformats.org/drawingml/2006/lockedCanvas" id="{00000000-0008-0000-0000-00000E000000}"/>
              </a:ext>
            </a:extLst>
          </p:cNvPr>
          <p:cNvGraphicFramePr>
            <a:graphicFrameLocks/>
          </p:cNvGraphicFramePr>
          <p:nvPr>
            <p:extLst>
              <p:ext uri="{D42A27DB-BD31-4B8C-83A1-F6EECF244321}">
                <p14:modId xmlns:p14="http://schemas.microsoft.com/office/powerpoint/2010/main" val="2111610352"/>
              </p:ext>
            </p:extLst>
          </p:nvPr>
        </p:nvGraphicFramePr>
        <p:xfrm>
          <a:off x="20836" y="3989571"/>
          <a:ext cx="4608512" cy="286842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367494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スケーリングによる最適化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スケールイン・スケールアウト</a:t>
            </a:r>
            <a:endParaRPr kumimoji="1" lang="en-US" altLang="ja-JP" dirty="0" smtClean="0"/>
          </a:p>
          <a:p>
            <a:pPr lvl="1"/>
            <a:r>
              <a:rPr lang="ja-JP" altLang="en-US" dirty="0" smtClean="0"/>
              <a:t>インスタンスを</a:t>
            </a:r>
            <a:r>
              <a:rPr lang="en-US" altLang="ja-JP" dirty="0" smtClean="0"/>
              <a:t>1</a:t>
            </a:r>
            <a:r>
              <a:rPr lang="ja-JP" altLang="en-US" dirty="0" smtClean="0"/>
              <a:t>台から</a:t>
            </a:r>
            <a:r>
              <a:rPr lang="en-US" altLang="ja-JP" dirty="0" smtClean="0"/>
              <a:t>2</a:t>
            </a:r>
            <a:r>
              <a:rPr lang="ja-JP" altLang="en-US" dirty="0" smtClean="0"/>
              <a:t>台に増加</a:t>
            </a:r>
            <a:endParaRPr lang="en-US" altLang="ja-JP" dirty="0" smtClean="0"/>
          </a:p>
          <a:p>
            <a:pPr lvl="2"/>
            <a:r>
              <a:rPr lang="ja-JP" altLang="en-US" dirty="0" smtClean="0"/>
              <a:t>アプリケーションの性能が</a:t>
            </a:r>
            <a:r>
              <a:rPr lang="en-US" altLang="ja-JP" dirty="0" smtClean="0"/>
              <a:t>2</a:t>
            </a:r>
            <a:r>
              <a:rPr lang="ja-JP" altLang="en-US" dirty="0" smtClean="0"/>
              <a:t>倍に向上</a:t>
            </a:r>
            <a:endParaRPr lang="en-US" altLang="ja-JP" dirty="0" smtClean="0"/>
          </a:p>
          <a:p>
            <a:r>
              <a:rPr lang="ja-JP" altLang="en-US" dirty="0" smtClean="0"/>
              <a:t>スケールアップ・スケールダウン</a:t>
            </a:r>
            <a:endParaRPr lang="en-US" altLang="ja-JP" dirty="0" smtClean="0"/>
          </a:p>
          <a:p>
            <a:pPr lvl="1"/>
            <a:r>
              <a:rPr kumimoji="1" lang="ja-JP" altLang="en-US" dirty="0" smtClean="0"/>
              <a:t>インスタンスの</a:t>
            </a:r>
            <a:r>
              <a:rPr lang="ja-JP" altLang="en-US" dirty="0" smtClean="0"/>
              <a:t>仮想</a:t>
            </a:r>
            <a:r>
              <a:rPr lang="en-US" altLang="ja-JP" dirty="0" smtClean="0"/>
              <a:t>CPU</a:t>
            </a:r>
            <a:r>
              <a:rPr lang="ja-JP" altLang="en-US" dirty="0" smtClean="0"/>
              <a:t>を</a:t>
            </a:r>
            <a:r>
              <a:rPr lang="en-US" altLang="ja-JP" dirty="0" smtClean="0"/>
              <a:t>1</a:t>
            </a:r>
            <a:r>
              <a:rPr lang="ja-JP" altLang="en-US" dirty="0" smtClean="0"/>
              <a:t>つから</a:t>
            </a:r>
            <a:r>
              <a:rPr lang="en-US" altLang="ja-JP" dirty="0" smtClean="0"/>
              <a:t>2</a:t>
            </a:r>
            <a:r>
              <a:rPr lang="ja-JP" altLang="en-US" dirty="0" smtClean="0"/>
              <a:t>つに増加</a:t>
            </a:r>
            <a:endParaRPr lang="en-US" altLang="ja-JP" b="1" dirty="0" smtClean="0"/>
          </a:p>
          <a:p>
            <a:pPr lvl="2"/>
            <a:r>
              <a:rPr lang="ja-JP" altLang="en-US" dirty="0" smtClean="0"/>
              <a:t>アプリケーションの性能が</a:t>
            </a:r>
            <a:r>
              <a:rPr lang="en-US" altLang="ja-JP" dirty="0"/>
              <a:t>2</a:t>
            </a:r>
            <a:r>
              <a:rPr lang="ja-JP" altLang="en-US" dirty="0" smtClean="0"/>
              <a:t>倍に向上</a:t>
            </a:r>
            <a:endParaRPr lang="en-US" altLang="ja-JP" dirty="0" smtClean="0"/>
          </a:p>
          <a:p>
            <a:pPr lvl="1"/>
            <a:r>
              <a:rPr lang="en-US" altLang="ja-JP" b="1" dirty="0" smtClean="0"/>
              <a:t>App VM</a:t>
            </a:r>
            <a:r>
              <a:rPr lang="ja-JP" altLang="en-US" b="1" dirty="0" smtClean="0"/>
              <a:t>を用いても最適化の効果が得られる</a:t>
            </a:r>
            <a:endParaRPr lang="en-US" altLang="ja-JP" b="1"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14</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2125212821"/>
              </p:ext>
            </p:extLst>
          </p:nvPr>
        </p:nvGraphicFramePr>
        <p:xfrm>
          <a:off x="395536" y="4581128"/>
          <a:ext cx="3888432" cy="21285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p:cNvGraphicFramePr>
            <a:graphicFrameLocks/>
          </p:cNvGraphicFramePr>
          <p:nvPr>
            <p:extLst>
              <p:ext uri="{D42A27DB-BD31-4B8C-83A1-F6EECF244321}">
                <p14:modId xmlns:p14="http://schemas.microsoft.com/office/powerpoint/2010/main" val="3876038815"/>
              </p:ext>
            </p:extLst>
          </p:nvPr>
        </p:nvGraphicFramePr>
        <p:xfrm>
          <a:off x="4788024" y="4581128"/>
          <a:ext cx="3798168" cy="21636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49394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fork</a:t>
            </a:r>
            <a:r>
              <a:rPr kumimoji="1" lang="ja-JP" altLang="en-US" dirty="0" smtClean="0"/>
              <a:t>関数の性能測定</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fork</a:t>
            </a:r>
            <a:r>
              <a:rPr lang="ja-JP" altLang="en-US" dirty="0" smtClean="0"/>
              <a:t>関数の実行にかかる時間を測定</a:t>
            </a:r>
            <a:endParaRPr lang="en-US" altLang="ja-JP" dirty="0" smtClean="0"/>
          </a:p>
          <a:p>
            <a:pPr lvl="1"/>
            <a:r>
              <a:rPr lang="en-US" altLang="ja-JP" dirty="0" smtClean="0"/>
              <a:t>App VM</a:t>
            </a:r>
            <a:r>
              <a:rPr lang="ja-JP" altLang="en-US" dirty="0" smtClean="0"/>
              <a:t>のメモリサイズにわずかに比例</a:t>
            </a:r>
            <a:endParaRPr lang="en-US" altLang="ja-JP" dirty="0"/>
          </a:p>
          <a:p>
            <a:pPr lvl="1"/>
            <a:r>
              <a:rPr lang="en-US" altLang="ja-JP" dirty="0" err="1" smtClean="0"/>
              <a:t>Xen</a:t>
            </a:r>
            <a:r>
              <a:rPr lang="ja-JP" altLang="en-US" dirty="0" smtClean="0"/>
              <a:t>の標準機能を組み合わせるより最大</a:t>
            </a:r>
            <a:r>
              <a:rPr lang="en-US" altLang="ja-JP" dirty="0" smtClean="0"/>
              <a:t>36</a:t>
            </a:r>
            <a:r>
              <a:rPr lang="ja-JP" altLang="en-US" dirty="0" smtClean="0"/>
              <a:t>倍高速</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15</a:t>
            </a:fld>
            <a:endParaRPr kumimoji="1" lang="ja-JP" altLang="en-US"/>
          </a:p>
        </p:txBody>
      </p:sp>
      <p:graphicFrame>
        <p:nvGraphicFramePr>
          <p:cNvPr id="10" name="グラフ 9">
            <a:extLst>
              <a:ext uri="{FF2B5EF4-FFF2-40B4-BE49-F238E27FC236}">
                <a16:creationId xmlns:xdr="http://schemas.openxmlformats.org/drawingml/2006/spreadsheetDrawing" xmlns="" xmlns:a16="http://schemas.microsoft.com/office/drawing/2014/main" xmlns:lc="http://schemas.openxmlformats.org/drawingml/2006/lockedCanvas" id="{00000000-0008-0000-0000-00000E000000}"/>
              </a:ext>
            </a:extLst>
          </p:cNvPr>
          <p:cNvGraphicFramePr>
            <a:graphicFrameLocks/>
          </p:cNvGraphicFramePr>
          <p:nvPr>
            <p:extLst>
              <p:ext uri="{D42A27DB-BD31-4B8C-83A1-F6EECF244321}">
                <p14:modId xmlns:p14="http://schemas.microsoft.com/office/powerpoint/2010/main" val="150627002"/>
              </p:ext>
            </p:extLst>
          </p:nvPr>
        </p:nvGraphicFramePr>
        <p:xfrm>
          <a:off x="15553" y="3140968"/>
          <a:ext cx="4527234" cy="31683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p:cNvGraphicFramePr>
          <p:nvPr>
            <p:extLst>
              <p:ext uri="{D42A27DB-BD31-4B8C-83A1-F6EECF244321}">
                <p14:modId xmlns:p14="http://schemas.microsoft.com/office/powerpoint/2010/main" val="1220487498"/>
              </p:ext>
            </p:extLst>
          </p:nvPr>
        </p:nvGraphicFramePr>
        <p:xfrm>
          <a:off x="4572000" y="34290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05630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アプリケーションの性能比較</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App VM</a:t>
            </a:r>
            <a:r>
              <a:rPr lang="ja-JP" altLang="en-US" dirty="0" smtClean="0"/>
              <a:t>と</a:t>
            </a:r>
            <a:r>
              <a:rPr lang="en-US" altLang="ja-JP" dirty="0" smtClean="0"/>
              <a:t>Linux VM</a:t>
            </a:r>
            <a:r>
              <a:rPr lang="ja-JP" altLang="en-US" dirty="0" smtClean="0"/>
              <a:t>での実行性能を測定</a:t>
            </a:r>
            <a:endParaRPr lang="en-US" altLang="ja-JP" dirty="0" smtClean="0"/>
          </a:p>
          <a:p>
            <a:pPr lvl="1"/>
            <a:r>
              <a:rPr kumimoji="1" lang="en-US" altLang="ja-JP" dirty="0" smtClean="0"/>
              <a:t>App VM</a:t>
            </a:r>
            <a:r>
              <a:rPr lang="ja-JP" altLang="en-US" dirty="0" smtClean="0"/>
              <a:t>の方が高性能</a:t>
            </a:r>
            <a:endParaRPr lang="en-US" altLang="ja-JP" dirty="0" smtClean="0"/>
          </a:p>
          <a:p>
            <a:pPr lvl="1"/>
            <a:r>
              <a:rPr lang="ja-JP" altLang="en-US" dirty="0" smtClean="0"/>
              <a:t>仮想化のオーバーヘッドをライブラリ</a:t>
            </a:r>
            <a:r>
              <a:rPr lang="en-US" altLang="ja-JP" dirty="0" smtClean="0"/>
              <a:t>OS</a:t>
            </a:r>
            <a:r>
              <a:rPr lang="ja-JP" altLang="en-US" dirty="0" smtClean="0"/>
              <a:t>により低減</a:t>
            </a:r>
            <a:endParaRPr lang="en-US" altLang="ja-JP" dirty="0" smtClean="0"/>
          </a:p>
          <a:p>
            <a:pPr lvl="2"/>
            <a:r>
              <a:rPr lang="ja-JP" altLang="en-US" dirty="0" smtClean="0"/>
              <a:t>ネットワークとメモリ処理の最適化</a:t>
            </a:r>
            <a:endParaRPr lang="en-US" altLang="ja-JP" dirty="0" smtClean="0"/>
          </a:p>
          <a:p>
            <a:pPr lvl="2"/>
            <a:r>
              <a:rPr lang="ja-JP" altLang="en-US" dirty="0" smtClean="0"/>
              <a:t>単一アドレス空間の利用</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16</a:t>
            </a:fld>
            <a:endParaRPr kumimoji="1" lang="ja-JP" altLang="en-US"/>
          </a:p>
        </p:txBody>
      </p:sp>
      <p:graphicFrame>
        <p:nvGraphicFramePr>
          <p:cNvPr id="10" name="グラフ 9"/>
          <p:cNvGraphicFramePr>
            <a:graphicFrameLocks/>
          </p:cNvGraphicFramePr>
          <p:nvPr>
            <p:extLst>
              <p:ext uri="{D42A27DB-BD31-4B8C-83A1-F6EECF244321}">
                <p14:modId xmlns:p14="http://schemas.microsoft.com/office/powerpoint/2010/main" val="362586209"/>
              </p:ext>
            </p:extLst>
          </p:nvPr>
        </p:nvGraphicFramePr>
        <p:xfrm>
          <a:off x="323528" y="4044520"/>
          <a:ext cx="2448272"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a:graphicFrameLocks/>
          </p:cNvGraphicFramePr>
          <p:nvPr>
            <p:extLst>
              <p:ext uri="{D42A27DB-BD31-4B8C-83A1-F6EECF244321}">
                <p14:modId xmlns:p14="http://schemas.microsoft.com/office/powerpoint/2010/main" val="1962896330"/>
              </p:ext>
            </p:extLst>
          </p:nvPr>
        </p:nvGraphicFramePr>
        <p:xfrm>
          <a:off x="3347864" y="4114800"/>
          <a:ext cx="2232248"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グラフ 11"/>
          <p:cNvGraphicFramePr>
            <a:graphicFrameLocks/>
          </p:cNvGraphicFramePr>
          <p:nvPr>
            <p:extLst>
              <p:ext uri="{D42A27DB-BD31-4B8C-83A1-F6EECF244321}">
                <p14:modId xmlns:p14="http://schemas.microsoft.com/office/powerpoint/2010/main" val="2831711133"/>
              </p:ext>
            </p:extLst>
          </p:nvPr>
        </p:nvGraphicFramePr>
        <p:xfrm>
          <a:off x="6300192" y="4005064"/>
          <a:ext cx="2304256"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5" name="テキスト ボックス 4"/>
          <p:cNvSpPr txBox="1"/>
          <p:nvPr/>
        </p:nvSpPr>
        <p:spPr>
          <a:xfrm>
            <a:off x="2555776" y="3789040"/>
            <a:ext cx="3861679" cy="461665"/>
          </a:xfrm>
          <a:prstGeom prst="rect">
            <a:avLst/>
          </a:prstGeom>
          <a:noFill/>
        </p:spPr>
        <p:txBody>
          <a:bodyPr wrap="none" rtlCol="0">
            <a:spAutoFit/>
          </a:bodyPr>
          <a:lstStyle/>
          <a:p>
            <a:r>
              <a:rPr kumimoji="1" lang="en-US" altLang="ja-JP" sz="2400" dirty="0" smtClean="0">
                <a:solidFill>
                  <a:schemeClr val="accent1"/>
                </a:solidFill>
              </a:rPr>
              <a:t>■</a:t>
            </a:r>
            <a:r>
              <a:rPr kumimoji="1" lang="en-US" altLang="ja-JP" sz="2400" dirty="0" smtClean="0"/>
              <a:t> </a:t>
            </a:r>
            <a:r>
              <a:rPr kumimoji="1" lang="en-US" altLang="ja-JP" dirty="0" smtClean="0"/>
              <a:t>App VM (</a:t>
            </a:r>
            <a:r>
              <a:rPr kumimoji="1" lang="en-US" altLang="ja-JP" dirty="0" err="1" smtClean="0"/>
              <a:t>OSv</a:t>
            </a:r>
            <a:r>
              <a:rPr kumimoji="1" lang="en-US" altLang="ja-JP" dirty="0" smtClean="0"/>
              <a:t>)           </a:t>
            </a:r>
            <a:r>
              <a:rPr kumimoji="1" lang="en-US" altLang="ja-JP" sz="2400" dirty="0" smtClean="0">
                <a:solidFill>
                  <a:schemeClr val="accent3"/>
                </a:solidFill>
              </a:rPr>
              <a:t>■</a:t>
            </a:r>
            <a:r>
              <a:rPr kumimoji="1" lang="en-US" altLang="ja-JP" dirty="0" smtClean="0"/>
              <a:t> Linux VM</a:t>
            </a:r>
            <a:endParaRPr kumimoji="1" lang="ja-JP" altLang="en-US" dirty="0"/>
          </a:p>
        </p:txBody>
      </p:sp>
    </p:spTree>
    <p:extLst>
      <p:ext uri="{BB962C8B-B14F-4D97-AF65-F5344CB8AC3E}">
        <p14:creationId xmlns:p14="http://schemas.microsoft.com/office/powerpoint/2010/main" val="2712056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Xok/ExOS </a:t>
            </a:r>
            <a:r>
              <a:rPr lang="en-US" altLang="ja-JP" sz="2400" dirty="0" smtClean="0"/>
              <a:t>[Kaashoek </a:t>
            </a:r>
            <a:r>
              <a:rPr lang="en-US" altLang="ja-JP" sz="2400" dirty="0"/>
              <a:t>et al. </a:t>
            </a:r>
            <a:r>
              <a:rPr lang="en-US" altLang="ja-JP" sz="2400" dirty="0" smtClean="0"/>
              <a:t>’97]</a:t>
            </a:r>
            <a:endParaRPr lang="en-US" altLang="ja-JP" sz="2400" dirty="0"/>
          </a:p>
          <a:p>
            <a:pPr lvl="1"/>
            <a:r>
              <a:rPr lang="en-US" altLang="ja-JP" dirty="0" smtClean="0"/>
              <a:t>Exokernel</a:t>
            </a:r>
            <a:r>
              <a:rPr lang="ja-JP" altLang="en-US" dirty="0" smtClean="0"/>
              <a:t>上で</a:t>
            </a:r>
            <a:r>
              <a:rPr lang="en-US" altLang="ja-JP" dirty="0" smtClean="0"/>
              <a:t>BSD</a:t>
            </a:r>
            <a:r>
              <a:rPr lang="ja-JP" altLang="en-US" dirty="0" smtClean="0"/>
              <a:t>互換のライブラリ</a:t>
            </a:r>
            <a:r>
              <a:rPr lang="en-US" altLang="ja-JP" dirty="0" smtClean="0"/>
              <a:t>OS</a:t>
            </a:r>
            <a:r>
              <a:rPr lang="ja-JP" altLang="en-US" dirty="0" smtClean="0"/>
              <a:t>を提供</a:t>
            </a:r>
            <a:endParaRPr lang="en-US" altLang="ja-JP" dirty="0" smtClean="0"/>
          </a:p>
          <a:p>
            <a:pPr lvl="1"/>
            <a:r>
              <a:rPr lang="ja-JP" altLang="en-US" dirty="0"/>
              <a:t>マイグレーション</a:t>
            </a:r>
            <a:r>
              <a:rPr lang="ja-JP" altLang="en-US" dirty="0" smtClean="0"/>
              <a:t>は考えられていない</a:t>
            </a:r>
            <a:endParaRPr lang="en-US" altLang="ja-JP" dirty="0" smtClean="0"/>
          </a:p>
          <a:p>
            <a:r>
              <a:rPr lang="en-US" altLang="ja-JP" dirty="0" err="1" smtClean="0"/>
              <a:t>Graphene</a:t>
            </a:r>
            <a:r>
              <a:rPr lang="en-US" altLang="ja-JP" dirty="0" smtClean="0"/>
              <a:t> </a:t>
            </a:r>
            <a:r>
              <a:rPr lang="en-US" altLang="ja-JP" sz="2600" dirty="0" smtClean="0"/>
              <a:t>[Tsai et al. ‘14]</a:t>
            </a:r>
            <a:endParaRPr lang="en-US" altLang="ja-JP" sz="2600" dirty="0"/>
          </a:p>
          <a:p>
            <a:pPr lvl="1"/>
            <a:r>
              <a:rPr kumimoji="1" lang="en-US" altLang="ja-JP" dirty="0" smtClean="0"/>
              <a:t>Linux</a:t>
            </a:r>
            <a:r>
              <a:rPr kumimoji="1" lang="ja-JP" altLang="en-US" dirty="0" smtClean="0"/>
              <a:t>互換のライブラリ</a:t>
            </a:r>
            <a:r>
              <a:rPr kumimoji="1" lang="en-US" altLang="ja-JP" dirty="0" smtClean="0"/>
              <a:t>OS</a:t>
            </a:r>
            <a:r>
              <a:rPr kumimoji="1" lang="ja-JP" altLang="en-US" dirty="0" smtClean="0"/>
              <a:t>でマルチプロセスを実現</a:t>
            </a:r>
          </a:p>
          <a:p>
            <a:pPr lvl="1"/>
            <a:r>
              <a:rPr kumimoji="1" lang="ja-JP" altLang="en-US" dirty="0" smtClean="0"/>
              <a:t>ホスト</a:t>
            </a:r>
            <a:r>
              <a:rPr kumimoji="1" lang="en-US" altLang="ja-JP" dirty="0" smtClean="0"/>
              <a:t>OS</a:t>
            </a:r>
            <a:r>
              <a:rPr kumimoji="1" lang="ja-JP" altLang="en-US" dirty="0" smtClean="0"/>
              <a:t>の脆弱性の影響を受けやすい</a:t>
            </a:r>
            <a:endParaRPr kumimoji="1" lang="en-US" altLang="ja-JP" dirty="0" smtClean="0"/>
          </a:p>
          <a:p>
            <a:r>
              <a:rPr lang="en-US" altLang="ja-JP" dirty="0" smtClean="0"/>
              <a:t>Zap </a:t>
            </a:r>
            <a:r>
              <a:rPr lang="en-US" altLang="ja-JP" dirty="0"/>
              <a:t>[Osman et al. ’02</a:t>
            </a:r>
            <a:r>
              <a:rPr lang="en-US" altLang="ja-JP" dirty="0" smtClean="0"/>
              <a:t>]</a:t>
            </a:r>
          </a:p>
          <a:p>
            <a:pPr lvl="1"/>
            <a:r>
              <a:rPr lang="en-US" altLang="ja-JP" dirty="0" smtClean="0"/>
              <a:t>OS</a:t>
            </a:r>
            <a:r>
              <a:rPr lang="ja-JP" altLang="en-US" dirty="0" smtClean="0"/>
              <a:t>レベルの仮想化でアプリケーションをマイグレーション</a:t>
            </a:r>
          </a:p>
          <a:p>
            <a:pPr lvl="1"/>
            <a:r>
              <a:rPr lang="ja-JP" altLang="en-US" dirty="0" smtClean="0"/>
              <a:t>アプリケーション間</a:t>
            </a:r>
            <a:r>
              <a:rPr lang="ja-JP" altLang="en-US" dirty="0"/>
              <a:t>の隔離</a:t>
            </a:r>
            <a:r>
              <a:rPr lang="ja-JP" altLang="en-US" dirty="0" smtClean="0"/>
              <a:t>は弱い</a:t>
            </a:r>
            <a:endParaRPr lang="en-US" altLang="ja-JP"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17</a:t>
            </a:fld>
            <a:endParaRPr kumimoji="1" lang="ja-JP" altLang="en-US"/>
          </a:p>
        </p:txBody>
      </p:sp>
    </p:spTree>
    <p:extLst>
      <p:ext uri="{BB962C8B-B14F-4D97-AF65-F5344CB8AC3E}">
        <p14:creationId xmlns:p14="http://schemas.microsoft.com/office/powerpoint/2010/main" val="4903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クラウドにおけるインスタンス構成の動的最適化を可能にするシステム</a:t>
            </a:r>
            <a:r>
              <a:rPr lang="en-US" altLang="ja-JP" dirty="0" smtClean="0"/>
              <a:t>FlexCapsule</a:t>
            </a:r>
            <a:r>
              <a:rPr lang="ja-JP" altLang="en-US" dirty="0" smtClean="0"/>
              <a:t>を提案</a:t>
            </a:r>
            <a:endParaRPr lang="ja-JP" altLang="en-US" dirty="0"/>
          </a:p>
          <a:p>
            <a:pPr lvl="1"/>
            <a:r>
              <a:rPr lang="ja-JP" altLang="en-US" dirty="0" smtClean="0"/>
              <a:t>各アプリケーション</a:t>
            </a:r>
            <a:r>
              <a:rPr lang="ja-JP" altLang="en-US" dirty="0"/>
              <a:t>を</a:t>
            </a:r>
            <a:r>
              <a:rPr lang="ja-JP" altLang="en-US" dirty="0" smtClean="0"/>
              <a:t>軽量な</a:t>
            </a:r>
            <a:r>
              <a:rPr lang="en-US" altLang="ja-JP" dirty="0" smtClean="0"/>
              <a:t>App VM</a:t>
            </a:r>
            <a:r>
              <a:rPr lang="ja-JP" altLang="en-US" dirty="0" smtClean="0"/>
              <a:t>内で実行</a:t>
            </a:r>
            <a:endParaRPr lang="ja-JP" altLang="en-US" dirty="0"/>
          </a:p>
          <a:p>
            <a:pPr lvl="2"/>
            <a:r>
              <a:rPr lang="en-US" altLang="ja-JP" dirty="0" smtClean="0"/>
              <a:t>VM</a:t>
            </a:r>
            <a:r>
              <a:rPr lang="ja-JP" altLang="en-US" dirty="0" smtClean="0"/>
              <a:t>マイグレーションによるダウンタイム削減</a:t>
            </a:r>
            <a:endParaRPr lang="en-US" altLang="ja-JP" dirty="0" smtClean="0"/>
          </a:p>
          <a:p>
            <a:pPr lvl="2"/>
            <a:r>
              <a:rPr lang="en-US" altLang="ja-JP" dirty="0" smtClean="0"/>
              <a:t>VM</a:t>
            </a:r>
            <a:r>
              <a:rPr lang="ja-JP" altLang="en-US" dirty="0" smtClean="0"/>
              <a:t>間の強い隔離によるセキュリティ確保</a:t>
            </a:r>
            <a:endParaRPr lang="en-US" altLang="ja-JP" dirty="0" smtClean="0"/>
          </a:p>
          <a:p>
            <a:pPr lvl="1"/>
            <a:r>
              <a:rPr lang="ja-JP" altLang="en-US" dirty="0" smtClean="0"/>
              <a:t>インスタンスにまたがる実行環境の構築</a:t>
            </a:r>
            <a:endParaRPr lang="en-US" altLang="ja-JP" dirty="0" smtClean="0"/>
          </a:p>
          <a:p>
            <a:r>
              <a:rPr lang="ja-JP" altLang="en-US" dirty="0" smtClean="0"/>
              <a:t>今後の課題</a:t>
            </a:r>
            <a:endParaRPr lang="en-US" altLang="ja-JP" dirty="0" smtClean="0"/>
          </a:p>
          <a:p>
            <a:pPr lvl="1"/>
            <a:r>
              <a:rPr lang="en-US" altLang="ja-JP" dirty="0" smtClean="0"/>
              <a:t>FlexCapsule OS</a:t>
            </a:r>
            <a:r>
              <a:rPr lang="ja-JP" altLang="en-US" dirty="0" smtClean="0"/>
              <a:t>と</a:t>
            </a:r>
            <a:r>
              <a:rPr lang="en-US" altLang="ja-JP" dirty="0" smtClean="0"/>
              <a:t>OS</a:t>
            </a:r>
            <a:r>
              <a:rPr lang="ja-JP" altLang="en-US" dirty="0" smtClean="0"/>
              <a:t>サーバへの機能追加</a:t>
            </a:r>
            <a:endParaRPr lang="en-US" altLang="ja-JP" dirty="0" smtClean="0"/>
          </a:p>
          <a:p>
            <a:pPr lvl="2"/>
            <a:r>
              <a:rPr lang="ja-JP" altLang="en-US" dirty="0" smtClean="0"/>
              <a:t>プロセス間通信、</a:t>
            </a:r>
            <a:r>
              <a:rPr lang="en-US" altLang="ja-JP" dirty="0" smtClean="0"/>
              <a:t>exec</a:t>
            </a:r>
            <a:r>
              <a:rPr lang="ja-JP" altLang="en-US" dirty="0" smtClean="0"/>
              <a:t>関数など</a:t>
            </a:r>
            <a:endParaRPr lang="en-US" altLang="ja-JP" dirty="0" smtClean="0"/>
          </a:p>
          <a:p>
            <a:pPr lvl="1"/>
            <a:r>
              <a:rPr lang="ja-JP" altLang="en-US" dirty="0" smtClean="0"/>
              <a:t>アプリケーション性能の向上</a:t>
            </a:r>
            <a:endParaRPr lang="en-US" altLang="ja-JP" dirty="0" smtClean="0"/>
          </a:p>
          <a:p>
            <a:pPr lvl="2"/>
            <a:r>
              <a:rPr lang="ja-JP" altLang="en-US" dirty="0" smtClean="0"/>
              <a:t>ネストした仮想化のオーバーヘッドの低減</a:t>
            </a:r>
            <a:endParaRPr lang="en-US" altLang="ja-JP" dirty="0" smtClean="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18</a:t>
            </a:fld>
            <a:endParaRPr kumimoji="1" lang="ja-JP" altLang="en-US"/>
          </a:p>
        </p:txBody>
      </p:sp>
    </p:spTree>
    <p:extLst>
      <p:ext uri="{BB962C8B-B14F-4D97-AF65-F5344CB8AC3E}">
        <p14:creationId xmlns:p14="http://schemas.microsoft.com/office/powerpoint/2010/main" val="2939593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IaaS</a:t>
            </a:r>
            <a:r>
              <a:rPr kumimoji="1" lang="ja-JP" altLang="en-US" dirty="0" smtClean="0"/>
              <a:t>型クラウドにおけるコスト削減</a:t>
            </a:r>
            <a:endParaRPr kumimoji="1" lang="ja-JP" altLang="en-US" dirty="0"/>
          </a:p>
        </p:txBody>
      </p:sp>
      <p:sp>
        <p:nvSpPr>
          <p:cNvPr id="3" name="コンテンツ プレースホルダー 2"/>
          <p:cNvSpPr>
            <a:spLocks noGrp="1"/>
          </p:cNvSpPr>
          <p:nvPr>
            <p:ph idx="1"/>
          </p:nvPr>
        </p:nvSpPr>
        <p:spPr>
          <a:xfrm>
            <a:off x="467544" y="1484784"/>
            <a:ext cx="8229600" cy="4525963"/>
          </a:xfrm>
        </p:spPr>
        <p:txBody>
          <a:bodyPr/>
          <a:lstStyle/>
          <a:p>
            <a:r>
              <a:rPr kumimoji="1" lang="ja-JP" altLang="en-US" dirty="0" smtClean="0"/>
              <a:t>ユーザにインスタンス</a:t>
            </a:r>
            <a:r>
              <a:rPr kumimoji="1" lang="en-US" altLang="ja-JP" dirty="0" smtClean="0"/>
              <a:t>(VM)</a:t>
            </a:r>
            <a:r>
              <a:rPr kumimoji="1" lang="ja-JP" altLang="en-US" dirty="0" smtClean="0"/>
              <a:t>を提供</a:t>
            </a:r>
            <a:endParaRPr kumimoji="1" lang="en-US" altLang="ja-JP" dirty="0" smtClean="0"/>
          </a:p>
          <a:p>
            <a:pPr lvl="1"/>
            <a:r>
              <a:rPr lang="ja-JP" altLang="en-US" dirty="0" smtClean="0"/>
              <a:t>インスタンスの台数・</a:t>
            </a:r>
            <a:r>
              <a:rPr lang="en-US" altLang="en-US" dirty="0" smtClean="0"/>
              <a:t>タイプ</a:t>
            </a:r>
            <a:r>
              <a:rPr lang="ja-JP" altLang="en-US" dirty="0" smtClean="0"/>
              <a:t>などに対して課金</a:t>
            </a:r>
            <a:endParaRPr lang="en-US" altLang="ja-JP" dirty="0" smtClean="0"/>
          </a:p>
          <a:p>
            <a:r>
              <a:rPr lang="ja-JP" altLang="en-US" dirty="0" smtClean="0"/>
              <a:t>インスタンス構成を最適化してコスト削減</a:t>
            </a:r>
            <a:endParaRPr lang="en-US" altLang="ja-JP" dirty="0" smtClean="0"/>
          </a:p>
          <a:p>
            <a:pPr lvl="1"/>
            <a:r>
              <a:rPr lang="ja-JP" altLang="en-US" dirty="0" smtClean="0"/>
              <a:t>常に必要最低限のインスタンスだけを利用</a:t>
            </a:r>
            <a:endParaRPr lang="en-US" altLang="ja-JP" dirty="0" smtClean="0"/>
          </a:p>
          <a:p>
            <a:pPr lvl="2"/>
            <a:r>
              <a:rPr lang="ja-JP" altLang="en-US" dirty="0" smtClean="0"/>
              <a:t>インスタンスに必要な性能は変化し続ける</a:t>
            </a:r>
            <a:endParaRPr lang="en-US" altLang="ja-JP" dirty="0" smtClean="0"/>
          </a:p>
        </p:txBody>
      </p:sp>
      <p:sp>
        <p:nvSpPr>
          <p:cNvPr id="18" name="スライド番号プレースホルダー 17"/>
          <p:cNvSpPr>
            <a:spLocks noGrp="1"/>
          </p:cNvSpPr>
          <p:nvPr>
            <p:ph type="sldNum" sz="quarter" idx="12"/>
          </p:nvPr>
        </p:nvSpPr>
        <p:spPr/>
        <p:txBody>
          <a:bodyPr/>
          <a:lstStyle/>
          <a:p>
            <a:fld id="{206B03C0-BFDC-4659-9C25-7907FCF44234}" type="slidenum">
              <a:rPr kumimoji="1" lang="ja-JP" altLang="en-US" smtClean="0"/>
              <a:t>2</a:t>
            </a:fld>
            <a:endParaRPr kumimoji="1" lang="ja-JP" altLang="en-US"/>
          </a:p>
        </p:txBody>
      </p:sp>
      <p:sp>
        <p:nvSpPr>
          <p:cNvPr id="8" name="テキスト ボックス 7"/>
          <p:cNvSpPr txBox="1"/>
          <p:nvPr/>
        </p:nvSpPr>
        <p:spPr>
          <a:xfrm>
            <a:off x="6228184" y="4394800"/>
            <a:ext cx="2907893" cy="307777"/>
          </a:xfrm>
          <a:prstGeom prst="rect">
            <a:avLst/>
          </a:prstGeom>
          <a:noFill/>
        </p:spPr>
        <p:txBody>
          <a:bodyPr wrap="none" rtlCol="0">
            <a:spAutoFit/>
          </a:bodyPr>
          <a:lstStyle/>
          <a:p>
            <a:r>
              <a:rPr kumimoji="1" lang="ja-JP" altLang="en-US" sz="1400" dirty="0" smtClean="0"/>
              <a:t>価格例</a:t>
            </a:r>
            <a:r>
              <a:rPr kumimoji="1" lang="en-US" altLang="ja-JP" sz="1400" dirty="0" smtClean="0"/>
              <a:t> : Amazon EC2 </a:t>
            </a:r>
            <a:r>
              <a:rPr kumimoji="1" lang="en-US" altLang="ja-JP" sz="1200" dirty="0" smtClean="0"/>
              <a:t>T2</a:t>
            </a:r>
            <a:r>
              <a:rPr kumimoji="1" lang="ja-JP" altLang="en-US" sz="1400" dirty="0" smtClean="0"/>
              <a:t>シリーズ</a:t>
            </a:r>
            <a:endParaRPr kumimoji="1" lang="ja-JP" altLang="en-US" sz="1400" dirty="0"/>
          </a:p>
        </p:txBody>
      </p:sp>
      <p:graphicFrame>
        <p:nvGraphicFramePr>
          <p:cNvPr id="20" name="表 19"/>
          <p:cNvGraphicFramePr>
            <a:graphicFrameLocks noGrp="1"/>
          </p:cNvGraphicFramePr>
          <p:nvPr>
            <p:extLst>
              <p:ext uri="{D42A27DB-BD31-4B8C-83A1-F6EECF244321}">
                <p14:modId xmlns:p14="http://schemas.microsoft.com/office/powerpoint/2010/main" val="2415106739"/>
              </p:ext>
            </p:extLst>
          </p:nvPr>
        </p:nvGraphicFramePr>
        <p:xfrm>
          <a:off x="6345750" y="4682832"/>
          <a:ext cx="2621555" cy="1737360"/>
        </p:xfrm>
        <a:graphic>
          <a:graphicData uri="http://schemas.openxmlformats.org/drawingml/2006/table">
            <a:tbl>
              <a:tblPr firstRow="1" bandRow="1">
                <a:tableStyleId>{F5AB1C69-6EDB-4FF4-983F-18BD219EF322}</a:tableStyleId>
              </a:tblPr>
              <a:tblGrid>
                <a:gridCol w="936104"/>
                <a:gridCol w="515099"/>
                <a:gridCol w="561363"/>
                <a:gridCol w="608989"/>
              </a:tblGrid>
              <a:tr h="360041">
                <a:tc>
                  <a:txBody>
                    <a:bodyPr/>
                    <a:lstStyle/>
                    <a:p>
                      <a:pPr algn="ctr"/>
                      <a:r>
                        <a:rPr kumimoji="1" lang="ja-JP" altLang="en-US" sz="1200" dirty="0" smtClean="0"/>
                        <a:t>モデル</a:t>
                      </a:r>
                      <a:endParaRPr kumimoji="1" lang="ja-JP" altLang="en-US" sz="1200" dirty="0"/>
                    </a:p>
                  </a:txBody>
                  <a:tcPr/>
                </a:tc>
                <a:tc>
                  <a:txBody>
                    <a:bodyPr/>
                    <a:lstStyle/>
                    <a:p>
                      <a:pPr algn="ctr"/>
                      <a:r>
                        <a:rPr kumimoji="1" lang="en-US" altLang="ja-JP" sz="1200" dirty="0" smtClean="0"/>
                        <a:t>CPU</a:t>
                      </a:r>
                      <a:endParaRPr kumimoji="1" lang="ja-JP" altLang="en-US" sz="1200" dirty="0"/>
                    </a:p>
                  </a:txBody>
                  <a:tcPr/>
                </a:tc>
                <a:tc>
                  <a:txBody>
                    <a:bodyPr/>
                    <a:lstStyle/>
                    <a:p>
                      <a:pPr algn="ctr"/>
                      <a:r>
                        <a:rPr kumimoji="1" lang="en-US" altLang="ja-JP" sz="1200" dirty="0" smtClean="0"/>
                        <a:t>Mem</a:t>
                      </a:r>
                    </a:p>
                    <a:p>
                      <a:pPr algn="ctr"/>
                      <a:r>
                        <a:rPr kumimoji="1" lang="en-US" altLang="ja-JP" sz="1200" dirty="0" smtClean="0"/>
                        <a:t>(GiB)</a:t>
                      </a:r>
                      <a:endParaRPr kumimoji="1" lang="ja-JP" altLang="en-US" sz="1200" dirty="0"/>
                    </a:p>
                  </a:txBody>
                  <a:tcPr/>
                </a:tc>
                <a:tc>
                  <a:txBody>
                    <a:bodyPr/>
                    <a:lstStyle/>
                    <a:p>
                      <a:pPr algn="ctr"/>
                      <a:r>
                        <a:rPr kumimoji="1" lang="ja-JP" altLang="en-US" sz="1200" dirty="0" smtClean="0"/>
                        <a:t>価格</a:t>
                      </a:r>
                      <a:r>
                        <a:rPr kumimoji="1" lang="en-US" altLang="ja-JP" sz="1200" dirty="0" smtClean="0"/>
                        <a:t>($/hr.)</a:t>
                      </a:r>
                      <a:endParaRPr kumimoji="1" lang="ja-JP" altLang="en-US" sz="1200" dirty="0"/>
                    </a:p>
                  </a:txBody>
                  <a:tcPr/>
                </a:tc>
              </a:tr>
              <a:tr h="118865">
                <a:tc>
                  <a:txBody>
                    <a:bodyPr/>
                    <a:lstStyle/>
                    <a:p>
                      <a:pPr algn="ctr"/>
                      <a:r>
                        <a:rPr kumimoji="1" lang="en-US" altLang="ja-JP" sz="1200" dirty="0" smtClean="0"/>
                        <a:t>t2.micro</a:t>
                      </a:r>
                      <a:endParaRPr kumimoji="1" lang="ja-JP" altLang="en-US" sz="1200" dirty="0"/>
                    </a:p>
                  </a:txBody>
                  <a:tcPr/>
                </a:tc>
                <a:tc>
                  <a:txBody>
                    <a:bodyPr/>
                    <a:lstStyle/>
                    <a:p>
                      <a:pPr algn="ctr"/>
                      <a:r>
                        <a:rPr kumimoji="1" lang="en-US" altLang="ja-JP" sz="1200" dirty="0" smtClean="0"/>
                        <a:t>1</a:t>
                      </a:r>
                      <a:endParaRPr kumimoji="1" lang="ja-JP" altLang="en-US" sz="1200" dirty="0"/>
                    </a:p>
                  </a:txBody>
                  <a:tcPr/>
                </a:tc>
                <a:tc>
                  <a:txBody>
                    <a:bodyPr/>
                    <a:lstStyle/>
                    <a:p>
                      <a:pPr algn="ctr"/>
                      <a:r>
                        <a:rPr kumimoji="1" lang="en-US" altLang="ja-JP" sz="1200" dirty="0" smtClean="0"/>
                        <a:t>1</a:t>
                      </a:r>
                      <a:endParaRPr kumimoji="1" lang="ja-JP" altLang="en-US" sz="12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smtClean="0"/>
                        <a:t>0.013</a:t>
                      </a:r>
                      <a:endParaRPr kumimoji="1" lang="ja-JP" altLang="en-US" sz="1200" dirty="0"/>
                    </a:p>
                  </a:txBody>
                  <a:tcPr/>
                </a:tc>
              </a:tr>
              <a:tr h="132577">
                <a:tc>
                  <a:txBody>
                    <a:bodyPr/>
                    <a:lstStyle/>
                    <a:p>
                      <a:pPr algn="ctr"/>
                      <a:r>
                        <a:rPr kumimoji="1" lang="en-US" altLang="ja-JP" sz="1200" dirty="0" smtClean="0"/>
                        <a:t>t2.small</a:t>
                      </a:r>
                      <a:endParaRPr kumimoji="1" lang="ja-JP" altLang="en-US" sz="1200" dirty="0"/>
                    </a:p>
                  </a:txBody>
                  <a:tcPr/>
                </a:tc>
                <a:tc>
                  <a:txBody>
                    <a:bodyPr/>
                    <a:lstStyle/>
                    <a:p>
                      <a:pPr algn="ctr"/>
                      <a:r>
                        <a:rPr kumimoji="1" lang="en-US" altLang="ja-JP" sz="1200" dirty="0" smtClean="0"/>
                        <a:t>1</a:t>
                      </a:r>
                      <a:endParaRPr kumimoji="1" lang="ja-JP" altLang="en-US" sz="1200" dirty="0"/>
                    </a:p>
                  </a:txBody>
                  <a:tcPr/>
                </a:tc>
                <a:tc>
                  <a:txBody>
                    <a:bodyPr/>
                    <a:lstStyle/>
                    <a:p>
                      <a:pPr algn="ctr"/>
                      <a:r>
                        <a:rPr kumimoji="1" lang="en-US" altLang="ja-JP" sz="1200" dirty="0" smtClean="0"/>
                        <a:t>2</a:t>
                      </a:r>
                      <a:endParaRPr kumimoji="1" lang="ja-JP" altLang="en-US" sz="1200" dirty="0"/>
                    </a:p>
                  </a:txBody>
                  <a:tcPr/>
                </a:tc>
                <a:tc>
                  <a:txBody>
                    <a:bodyPr/>
                    <a:lstStyle/>
                    <a:p>
                      <a:pPr algn="ctr"/>
                      <a:r>
                        <a:rPr kumimoji="1" lang="en-US" altLang="ja-JP" sz="1200" dirty="0" smtClean="0"/>
                        <a:t>0.026</a:t>
                      </a:r>
                      <a:endParaRPr kumimoji="1" lang="ja-JP" altLang="en-US" sz="1200" dirty="0"/>
                    </a:p>
                  </a:txBody>
                  <a:tcPr/>
                </a:tc>
              </a:tr>
              <a:tr h="146289">
                <a:tc>
                  <a:txBody>
                    <a:bodyPr/>
                    <a:lstStyle/>
                    <a:p>
                      <a:pPr algn="ctr"/>
                      <a:r>
                        <a:rPr kumimoji="1" lang="en-US" altLang="ja-JP" sz="1200" dirty="0" smtClean="0"/>
                        <a:t>t2.medium</a:t>
                      </a:r>
                      <a:endParaRPr kumimoji="1" lang="ja-JP" altLang="en-US" sz="1200" dirty="0"/>
                    </a:p>
                  </a:txBody>
                  <a:tcPr/>
                </a:tc>
                <a:tc>
                  <a:txBody>
                    <a:bodyPr/>
                    <a:lstStyle/>
                    <a:p>
                      <a:pPr algn="ctr"/>
                      <a:r>
                        <a:rPr kumimoji="1" lang="en-US" altLang="ja-JP" sz="1200" dirty="0" smtClean="0"/>
                        <a:t>2</a:t>
                      </a:r>
                      <a:endParaRPr kumimoji="1" lang="ja-JP" altLang="en-US" sz="1200" dirty="0"/>
                    </a:p>
                  </a:txBody>
                  <a:tcPr/>
                </a:tc>
                <a:tc>
                  <a:txBody>
                    <a:bodyPr/>
                    <a:lstStyle/>
                    <a:p>
                      <a:pPr algn="ctr"/>
                      <a:r>
                        <a:rPr kumimoji="1" lang="en-US" altLang="ja-JP" sz="1200" dirty="0" smtClean="0"/>
                        <a:t>4</a:t>
                      </a:r>
                      <a:endParaRPr kumimoji="1" lang="ja-JP" altLang="en-US" sz="1200" dirty="0"/>
                    </a:p>
                  </a:txBody>
                  <a:tcPr/>
                </a:tc>
                <a:tc>
                  <a:txBody>
                    <a:bodyPr/>
                    <a:lstStyle/>
                    <a:p>
                      <a:pPr algn="ctr"/>
                      <a:r>
                        <a:rPr kumimoji="1" lang="en-US" altLang="ja-JP" sz="1200" dirty="0" smtClean="0"/>
                        <a:t>0.052</a:t>
                      </a:r>
                      <a:endParaRPr kumimoji="1" lang="ja-JP" altLang="en-US" sz="1200" dirty="0"/>
                    </a:p>
                  </a:txBody>
                  <a:tcPr/>
                </a:tc>
              </a:tr>
              <a:tr h="0">
                <a:tc>
                  <a:txBody>
                    <a:bodyPr/>
                    <a:lstStyle/>
                    <a:p>
                      <a:pPr algn="ctr"/>
                      <a:r>
                        <a:rPr kumimoji="1" lang="en-US" altLang="ja-JP" sz="1200" dirty="0" smtClean="0"/>
                        <a:t>t2.large</a:t>
                      </a:r>
                      <a:endParaRPr kumimoji="1" lang="ja-JP" altLang="en-US" sz="1200" dirty="0"/>
                    </a:p>
                  </a:txBody>
                  <a:tcPr/>
                </a:tc>
                <a:tc>
                  <a:txBody>
                    <a:bodyPr/>
                    <a:lstStyle/>
                    <a:p>
                      <a:pPr algn="ctr"/>
                      <a:r>
                        <a:rPr kumimoji="1" lang="en-US" altLang="ja-JP" sz="1200" dirty="0" smtClean="0"/>
                        <a:t>2</a:t>
                      </a:r>
                      <a:endParaRPr kumimoji="1" lang="ja-JP" altLang="en-US" sz="1200" dirty="0"/>
                    </a:p>
                  </a:txBody>
                  <a:tcPr/>
                </a:tc>
                <a:tc>
                  <a:txBody>
                    <a:bodyPr/>
                    <a:lstStyle/>
                    <a:p>
                      <a:pPr algn="ctr"/>
                      <a:r>
                        <a:rPr kumimoji="1" lang="en-US" altLang="ja-JP" sz="1200" dirty="0" smtClean="0"/>
                        <a:t>8</a:t>
                      </a:r>
                      <a:endParaRPr kumimoji="1" lang="ja-JP" altLang="en-US" sz="1200" dirty="0"/>
                    </a:p>
                  </a:txBody>
                  <a:tcPr/>
                </a:tc>
                <a:tc>
                  <a:txBody>
                    <a:bodyPr/>
                    <a:lstStyle/>
                    <a:p>
                      <a:pPr algn="ctr"/>
                      <a:r>
                        <a:rPr kumimoji="1" lang="en-US" altLang="ja-JP" sz="1200" dirty="0" smtClean="0"/>
                        <a:t>0.104</a:t>
                      </a:r>
                      <a:endParaRPr kumimoji="1" lang="ja-JP" altLang="en-US" sz="1200" dirty="0"/>
                    </a:p>
                  </a:txBody>
                  <a:tcPr/>
                </a:tc>
              </a:tr>
            </a:tbl>
          </a:graphicData>
        </a:graphic>
      </p:graphicFrame>
      <p:sp>
        <p:nvSpPr>
          <p:cNvPr id="34" name="雲 33"/>
          <p:cNvSpPr/>
          <p:nvPr/>
        </p:nvSpPr>
        <p:spPr>
          <a:xfrm>
            <a:off x="2067510" y="4136505"/>
            <a:ext cx="4104456" cy="1224136"/>
          </a:xfrm>
          <a:prstGeom prst="cloud">
            <a:avLst/>
          </a:prstGeom>
          <a:ln/>
          <a:effectLst/>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smtClean="0">
              <a:solidFill>
                <a:schemeClr val="tx1"/>
              </a:solidFill>
              <a:latin typeface="Tahoma"/>
              <a:cs typeface="Tahoma"/>
            </a:endParaRPr>
          </a:p>
        </p:txBody>
      </p:sp>
      <p:sp>
        <p:nvSpPr>
          <p:cNvPr id="35" name="右矢印 34"/>
          <p:cNvSpPr/>
          <p:nvPr/>
        </p:nvSpPr>
        <p:spPr>
          <a:xfrm>
            <a:off x="1275422" y="4496545"/>
            <a:ext cx="961791" cy="318052"/>
          </a:xfrm>
          <a:prstGeom prst="rightArrow">
            <a:avLst>
              <a:gd name="adj1" fmla="val 42085"/>
              <a:gd name="adj2" fmla="val 52463"/>
            </a:avLst>
          </a:prstGeom>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sz="1600" dirty="0" smtClean="0">
              <a:solidFill>
                <a:schemeClr val="tx1">
                  <a:lumMod val="75000"/>
                  <a:lumOff val="25000"/>
                </a:schemeClr>
              </a:solidFill>
              <a:latin typeface="ヒラギノ角ゴ Pro W3"/>
              <a:ea typeface="ヒラギノ角ゴ Pro W3"/>
              <a:cs typeface="ヒラギノ角ゴ Pro W3"/>
            </a:endParaRPr>
          </a:p>
          <a:p>
            <a:pPr algn="ctr"/>
            <a:endParaRPr lang="en-US" altLang="ja-JP" dirty="0" smtClean="0">
              <a:solidFill>
                <a:schemeClr val="tx1">
                  <a:lumMod val="75000"/>
                  <a:lumOff val="25000"/>
                </a:schemeClr>
              </a:solidFill>
              <a:latin typeface="ヒラギノ角ゴ Pro W3"/>
              <a:ea typeface="ヒラギノ角ゴ Pro W3"/>
              <a:cs typeface="ヒラギノ角ゴ Pro W3"/>
            </a:endParaRPr>
          </a:p>
          <a:p>
            <a:pPr algn="ctr"/>
            <a:endParaRPr lang="en-US" altLang="ja-JP" dirty="0">
              <a:solidFill>
                <a:schemeClr val="tx1">
                  <a:lumMod val="75000"/>
                  <a:lumOff val="25000"/>
                </a:schemeClr>
              </a:solidFill>
              <a:latin typeface="ヒラギノ角ゴ Pro W3"/>
              <a:ea typeface="ヒラギノ角ゴ Pro W3"/>
              <a:cs typeface="ヒラギノ角ゴ Pro W3"/>
            </a:endParaRPr>
          </a:p>
          <a:p>
            <a:pPr algn="ctr"/>
            <a:endParaRPr kumimoji="1" lang="en-US" altLang="ja-JP" dirty="0" smtClean="0">
              <a:solidFill>
                <a:schemeClr val="tx1">
                  <a:lumMod val="75000"/>
                  <a:lumOff val="25000"/>
                </a:schemeClr>
              </a:solidFill>
              <a:latin typeface="ヒラギノ角ゴ Pro W3"/>
              <a:ea typeface="ヒラギノ角ゴ Pro W3"/>
              <a:cs typeface="ヒラギノ角ゴ Pro W3"/>
            </a:endParaRPr>
          </a:p>
          <a:p>
            <a:pPr algn="ctr"/>
            <a:endParaRPr kumimoji="1" lang="ja-JP" altLang="en-US" dirty="0">
              <a:solidFill>
                <a:schemeClr val="tx1">
                  <a:lumMod val="75000"/>
                  <a:lumOff val="25000"/>
                </a:schemeClr>
              </a:solidFill>
              <a:latin typeface="ヒラギノ角ゴ Pro W3"/>
              <a:ea typeface="ヒラギノ角ゴ Pro W3"/>
              <a:cs typeface="ヒラギノ角ゴ Pro W3"/>
            </a:endParaRPr>
          </a:p>
        </p:txBody>
      </p:sp>
      <p:sp>
        <p:nvSpPr>
          <p:cNvPr id="37" name="正方形/長方形 36"/>
          <p:cNvSpPr/>
          <p:nvPr/>
        </p:nvSpPr>
        <p:spPr>
          <a:xfrm>
            <a:off x="2499558" y="4028661"/>
            <a:ext cx="1021227" cy="1158998"/>
          </a:xfrm>
          <a:prstGeom prst="rect">
            <a:avLst/>
          </a:prstGeom>
          <a:ln/>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600" b="1" dirty="0" smtClean="0">
                <a:solidFill>
                  <a:srgbClr val="34495E"/>
                </a:solidFill>
                <a:ea typeface="ヒラギノ角ゴ Pro W3"/>
                <a:cs typeface="ヒラギノ角ゴ Pro W3"/>
              </a:rPr>
              <a:t>Instance1</a:t>
            </a:r>
            <a:endParaRPr kumimoji="1" lang="en-US" altLang="ja-JP" sz="1400" b="1" dirty="0" smtClean="0">
              <a:solidFill>
                <a:srgbClr val="34495E"/>
              </a:solidFill>
              <a:ea typeface="ヒラギノ角ゴ Pro W3"/>
              <a:cs typeface="ヒラギノ角ゴ Pro W3"/>
            </a:endParaRPr>
          </a:p>
          <a:p>
            <a:pPr algn="ctr"/>
            <a:endParaRPr lang="en-US" altLang="ja-JP" sz="1400" b="1" dirty="0">
              <a:solidFill>
                <a:srgbClr val="34495E"/>
              </a:solidFill>
              <a:ea typeface="ヒラギノ角ゴ Pro W3"/>
              <a:cs typeface="ヒラギノ角ゴ Pro W3"/>
            </a:endParaRPr>
          </a:p>
          <a:p>
            <a:pPr algn="ctr"/>
            <a:endParaRPr kumimoji="1" lang="en-US" altLang="ja-JP" sz="1400" b="1" dirty="0" smtClean="0">
              <a:solidFill>
                <a:srgbClr val="34495E"/>
              </a:solidFill>
              <a:ea typeface="ヒラギノ角ゴ Pro W3"/>
              <a:cs typeface="ヒラギノ角ゴ Pro W3"/>
            </a:endParaRPr>
          </a:p>
          <a:p>
            <a:pPr algn="ctr"/>
            <a:endParaRPr kumimoji="1" lang="en-US" altLang="ja-JP" sz="1400" b="1" dirty="0" smtClean="0">
              <a:solidFill>
                <a:srgbClr val="34495E"/>
              </a:solidFill>
              <a:ea typeface="ヒラギノ角ゴ Pro W3"/>
              <a:cs typeface="ヒラギノ角ゴ Pro W3"/>
            </a:endParaRPr>
          </a:p>
        </p:txBody>
      </p:sp>
      <p:sp>
        <p:nvSpPr>
          <p:cNvPr id="38" name="正方形/長方形 37"/>
          <p:cNvSpPr/>
          <p:nvPr/>
        </p:nvSpPr>
        <p:spPr>
          <a:xfrm>
            <a:off x="3606231" y="4028661"/>
            <a:ext cx="1027008" cy="1160844"/>
          </a:xfrm>
          <a:prstGeom prst="rect">
            <a:avLst/>
          </a:prstGeom>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600" b="1" dirty="0" smtClean="0">
                <a:solidFill>
                  <a:srgbClr val="34495E"/>
                </a:solidFill>
                <a:ea typeface="ヒラギノ角ゴ Pro W3"/>
                <a:cs typeface="ヒラギノ角ゴ Pro W3"/>
              </a:rPr>
              <a:t>Instance2</a:t>
            </a:r>
            <a:endParaRPr lang="en-US" altLang="ja-JP" sz="1400" b="1" dirty="0" smtClean="0">
              <a:solidFill>
                <a:srgbClr val="34495E"/>
              </a:solidFill>
              <a:ea typeface="ヒラギノ角ゴ Pro W3"/>
              <a:cs typeface="ヒラギノ角ゴ Pro W3"/>
            </a:endParaRPr>
          </a:p>
          <a:p>
            <a:pPr algn="ctr"/>
            <a:endParaRPr lang="en-US" altLang="ja-JP" sz="1400" b="1" dirty="0">
              <a:solidFill>
                <a:srgbClr val="34495E"/>
              </a:solidFill>
              <a:ea typeface="ヒラギノ角ゴ Pro W3"/>
              <a:cs typeface="ヒラギノ角ゴ Pro W3"/>
            </a:endParaRPr>
          </a:p>
          <a:p>
            <a:pPr algn="ctr"/>
            <a:endParaRPr lang="en-US" altLang="ja-JP" sz="1400" b="1" dirty="0" smtClean="0">
              <a:solidFill>
                <a:srgbClr val="34495E"/>
              </a:solidFill>
              <a:ea typeface="ヒラギノ角ゴ Pro W3"/>
              <a:cs typeface="ヒラギノ角ゴ Pro W3"/>
            </a:endParaRPr>
          </a:p>
          <a:p>
            <a:pPr algn="ctr"/>
            <a:endParaRPr lang="en-US" altLang="ja-JP" sz="1600" b="1" dirty="0">
              <a:solidFill>
                <a:srgbClr val="282828"/>
              </a:solidFill>
              <a:ea typeface="ヒラギノ角ゴ Pro W3"/>
              <a:cs typeface="ヒラギノ角ゴ Pro W3"/>
            </a:endParaRPr>
          </a:p>
        </p:txBody>
      </p:sp>
      <p:sp>
        <p:nvSpPr>
          <p:cNvPr id="39" name="正方形/長方形 38"/>
          <p:cNvSpPr/>
          <p:nvPr/>
        </p:nvSpPr>
        <p:spPr>
          <a:xfrm>
            <a:off x="4758359" y="4028661"/>
            <a:ext cx="1004548" cy="1163542"/>
          </a:xfrm>
          <a:prstGeom prst="rect">
            <a:avLst/>
          </a:prstGeom>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600" b="1" dirty="0" smtClean="0">
                <a:solidFill>
                  <a:schemeClr val="tx1"/>
                </a:solidFill>
                <a:ea typeface="ヒラギノ角ゴ Pro W3"/>
                <a:cs typeface="ヒラギノ角ゴ Pro W3"/>
              </a:rPr>
              <a:t>Instance</a:t>
            </a:r>
          </a:p>
          <a:p>
            <a:pPr algn="ctr"/>
            <a:r>
              <a:rPr lang="en-US" altLang="ja-JP" sz="1600" b="1" dirty="0" smtClean="0">
                <a:solidFill>
                  <a:schemeClr val="tx1"/>
                </a:solidFill>
                <a:ea typeface="ヒラギノ角ゴ Pro W3"/>
                <a:cs typeface="ヒラギノ角ゴ Pro W3"/>
              </a:rPr>
              <a:t>3</a:t>
            </a:r>
            <a:endParaRPr lang="en-US" altLang="ja-JP" sz="1400" b="1" dirty="0" smtClean="0">
              <a:solidFill>
                <a:schemeClr val="tx1"/>
              </a:solidFill>
              <a:ea typeface="ヒラギノ角ゴ Pro W3"/>
              <a:cs typeface="ヒラギノ角ゴ Pro W3"/>
            </a:endParaRPr>
          </a:p>
          <a:p>
            <a:pPr algn="ctr"/>
            <a:endParaRPr lang="en-US" altLang="ja-JP" sz="1400" b="1" dirty="0">
              <a:solidFill>
                <a:schemeClr val="tx1"/>
              </a:solidFill>
              <a:ea typeface="ヒラギノ角ゴ Pro W3"/>
              <a:cs typeface="ヒラギノ角ゴ Pro W3"/>
            </a:endParaRPr>
          </a:p>
          <a:p>
            <a:pPr algn="ctr"/>
            <a:endParaRPr lang="en-US" altLang="ja-JP" sz="1400" b="1" dirty="0" smtClean="0">
              <a:solidFill>
                <a:schemeClr val="tx1"/>
              </a:solidFill>
              <a:ea typeface="ヒラギノ角ゴ Pro W3"/>
              <a:cs typeface="ヒラギノ角ゴ Pro W3"/>
            </a:endParaRPr>
          </a:p>
          <a:p>
            <a:pPr algn="ctr"/>
            <a:endParaRPr lang="en-US" altLang="ja-JP" b="1" dirty="0" smtClean="0">
              <a:solidFill>
                <a:srgbClr val="282828"/>
              </a:solidFill>
              <a:ea typeface="ヒラギノ角ゴ Pro W3"/>
              <a:cs typeface="ヒラギノ角ゴ Pro W3"/>
            </a:endParaRPr>
          </a:p>
        </p:txBody>
      </p:sp>
      <p:sp>
        <p:nvSpPr>
          <p:cNvPr id="46" name="正方形/長方形 45"/>
          <p:cNvSpPr/>
          <p:nvPr/>
        </p:nvSpPr>
        <p:spPr>
          <a:xfrm>
            <a:off x="2585907" y="4532717"/>
            <a:ext cx="868046" cy="576064"/>
          </a:xfrm>
          <a:prstGeom prst="rect">
            <a:avLst/>
          </a:prstGeom>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Web</a:t>
            </a:r>
            <a:endParaRPr kumimoji="1" lang="en-US" altLang="ja-JP" dirty="0" smtClean="0"/>
          </a:p>
          <a:p>
            <a:pPr algn="ctr"/>
            <a:r>
              <a:rPr lang="ja-JP" altLang="en-US" dirty="0" smtClean="0"/>
              <a:t>サーバ</a:t>
            </a:r>
            <a:endParaRPr kumimoji="1" lang="ja-JP" altLang="en-US" dirty="0"/>
          </a:p>
        </p:txBody>
      </p:sp>
      <p:sp>
        <p:nvSpPr>
          <p:cNvPr id="47" name="テキスト ボックス 46"/>
          <p:cNvSpPr txBox="1"/>
          <p:nvPr/>
        </p:nvSpPr>
        <p:spPr>
          <a:xfrm>
            <a:off x="1041654" y="4005064"/>
            <a:ext cx="1441420" cy="523220"/>
          </a:xfrm>
          <a:prstGeom prst="rect">
            <a:avLst/>
          </a:prstGeom>
          <a:noFill/>
          <a:effectLst/>
        </p:spPr>
        <p:txBody>
          <a:bodyPr wrap="none" rtlCol="0">
            <a:spAutoFit/>
          </a:bodyPr>
          <a:lstStyle/>
          <a:p>
            <a:r>
              <a:rPr kumimoji="1" lang="ja-JP" altLang="en-US" sz="1400" b="1" dirty="0" smtClean="0"/>
              <a:t>インターネット</a:t>
            </a:r>
            <a:endParaRPr kumimoji="1" lang="en-US" altLang="ja-JP" sz="1400" b="1" dirty="0" smtClean="0"/>
          </a:p>
          <a:p>
            <a:r>
              <a:rPr kumimoji="1" lang="ja-JP" altLang="en-US" sz="1400" b="1" dirty="0" smtClean="0"/>
              <a:t>経由で</a:t>
            </a:r>
            <a:r>
              <a:rPr lang="ja-JP" altLang="en-US" sz="1400" b="1" dirty="0" smtClean="0"/>
              <a:t>アクセス</a:t>
            </a:r>
            <a:endParaRPr kumimoji="1" lang="ja-JP" altLang="en-US" sz="1400" b="1" dirty="0"/>
          </a:p>
        </p:txBody>
      </p:sp>
      <p:sp>
        <p:nvSpPr>
          <p:cNvPr id="48" name="正方形/長方形 47"/>
          <p:cNvSpPr/>
          <p:nvPr/>
        </p:nvSpPr>
        <p:spPr>
          <a:xfrm>
            <a:off x="3666027" y="4532717"/>
            <a:ext cx="904147" cy="576064"/>
          </a:xfrm>
          <a:prstGeom prst="rect">
            <a:avLst/>
          </a:prstGeom>
          <a:ln/>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dirty="0" smtClean="0"/>
              <a:t>App</a:t>
            </a:r>
            <a:endParaRPr kumimoji="1" lang="en-US" altLang="ja-JP" dirty="0" smtClean="0"/>
          </a:p>
          <a:p>
            <a:pPr algn="ctr"/>
            <a:r>
              <a:rPr lang="ja-JP" altLang="en-US" dirty="0" smtClean="0"/>
              <a:t>サーバ</a:t>
            </a:r>
            <a:endParaRPr kumimoji="1" lang="ja-JP" altLang="en-US" dirty="0"/>
          </a:p>
        </p:txBody>
      </p:sp>
      <p:sp>
        <p:nvSpPr>
          <p:cNvPr id="49" name="正方形/長方形 48"/>
          <p:cNvSpPr/>
          <p:nvPr/>
        </p:nvSpPr>
        <p:spPr>
          <a:xfrm>
            <a:off x="4818155" y="4532717"/>
            <a:ext cx="876077" cy="576064"/>
          </a:xfrm>
          <a:prstGeom prst="rect">
            <a:avLst/>
          </a:prstGeom>
          <a:ln/>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dirty="0" smtClean="0"/>
              <a:t>DB</a:t>
            </a:r>
          </a:p>
          <a:p>
            <a:pPr algn="ctr"/>
            <a:r>
              <a:rPr lang="ja-JP" altLang="en-US" dirty="0" smtClean="0"/>
              <a:t>サーバ</a:t>
            </a:r>
            <a:endParaRPr kumimoji="1" lang="ja-JP" altLang="en-US" dirty="0"/>
          </a:p>
        </p:txBody>
      </p:sp>
      <p:grpSp>
        <p:nvGrpSpPr>
          <p:cNvPr id="50" name="グループ化 24"/>
          <p:cNvGrpSpPr/>
          <p:nvPr/>
        </p:nvGrpSpPr>
        <p:grpSpPr>
          <a:xfrm>
            <a:off x="395536" y="4628714"/>
            <a:ext cx="341541" cy="487609"/>
            <a:chOff x="115567" y="3361823"/>
            <a:chExt cx="592190" cy="845453"/>
          </a:xfrm>
          <a:effectLst/>
        </p:grpSpPr>
        <p:sp>
          <p:nvSpPr>
            <p:cNvPr id="51" name="円/楕円 50"/>
            <p:cNvSpPr/>
            <p:nvPr/>
          </p:nvSpPr>
          <p:spPr>
            <a:xfrm>
              <a:off x="179512" y="3361823"/>
              <a:ext cx="464300" cy="464300"/>
            </a:xfrm>
            <a:prstGeom prst="ellipse">
              <a:avLst/>
            </a:prstGeom>
            <a:solidFill>
              <a:schemeClr val="accent1"/>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2" name="片側の 2 つの角を丸めた四角形 51"/>
            <p:cNvSpPr/>
            <p:nvPr/>
          </p:nvSpPr>
          <p:spPr>
            <a:xfrm>
              <a:off x="115567" y="3856824"/>
              <a:ext cx="592190" cy="350452"/>
            </a:xfrm>
            <a:prstGeom prst="round2SameRect">
              <a:avLst>
                <a:gd name="adj1" fmla="val 50000"/>
                <a:gd name="adj2" fmla="val 26280"/>
              </a:avLst>
            </a:prstGeom>
            <a:solidFill>
              <a:schemeClr val="accent1"/>
            </a:solidFill>
            <a:ln>
              <a:solidFill>
                <a:schemeClr val="accent1"/>
              </a:solidFill>
            </a:ln>
            <a:effectLst>
              <a:outerShdw dist="25400" dir="5400000" algn="tl" rotWithShape="0">
                <a:schemeClr val="accent2"/>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grpSp>
        <p:nvGrpSpPr>
          <p:cNvPr id="53" name="図形グループ 52"/>
          <p:cNvGrpSpPr/>
          <p:nvPr/>
        </p:nvGrpSpPr>
        <p:grpSpPr>
          <a:xfrm>
            <a:off x="1187624" y="5517232"/>
            <a:ext cx="3960440" cy="1368152"/>
            <a:chOff x="1907704" y="4005064"/>
            <a:chExt cx="3960440" cy="1368152"/>
          </a:xfrm>
          <a:effectLst/>
        </p:grpSpPr>
        <p:graphicFrame>
          <p:nvGraphicFramePr>
            <p:cNvPr id="54" name="グラフ 53"/>
            <p:cNvGraphicFramePr>
              <a:graphicFrameLocks/>
            </p:cNvGraphicFramePr>
            <p:nvPr>
              <p:extLst>
                <p:ext uri="{D42A27DB-BD31-4B8C-83A1-F6EECF244321}">
                  <p14:modId xmlns:p14="http://schemas.microsoft.com/office/powerpoint/2010/main" val="3699318712"/>
                </p:ext>
              </p:extLst>
            </p:nvPr>
          </p:nvGraphicFramePr>
          <p:xfrm>
            <a:off x="1907704" y="4005064"/>
            <a:ext cx="3960440" cy="1368152"/>
          </p:xfrm>
          <a:graphic>
            <a:graphicData uri="http://schemas.openxmlformats.org/drawingml/2006/chart">
              <c:chart xmlns:c="http://schemas.openxmlformats.org/drawingml/2006/chart" xmlns:r="http://schemas.openxmlformats.org/officeDocument/2006/relationships" r:id="rId3"/>
            </a:graphicData>
          </a:graphic>
        </p:graphicFrame>
        <p:cxnSp>
          <p:nvCxnSpPr>
            <p:cNvPr id="55" name="直線矢印コネクタ 54"/>
            <p:cNvCxnSpPr/>
            <p:nvPr/>
          </p:nvCxnSpPr>
          <p:spPr>
            <a:xfrm flipV="1">
              <a:off x="2193641" y="4077072"/>
              <a:ext cx="2095" cy="976480"/>
            </a:xfrm>
            <a:prstGeom prst="straightConnector1">
              <a:avLst/>
            </a:prstGeom>
            <a:ln w="19050" cmpd="sng">
              <a:solidFill>
                <a:srgbClr val="34495E"/>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6" name="直線矢印コネクタ 55"/>
            <p:cNvCxnSpPr/>
            <p:nvPr/>
          </p:nvCxnSpPr>
          <p:spPr>
            <a:xfrm>
              <a:off x="2195289" y="5044764"/>
              <a:ext cx="3672855" cy="0"/>
            </a:xfrm>
            <a:prstGeom prst="straightConnector1">
              <a:avLst/>
            </a:prstGeom>
            <a:ln w="19050" cmpd="sng">
              <a:solidFill>
                <a:srgbClr val="34495E"/>
              </a:solidFill>
              <a:tailEnd type="arrow"/>
            </a:ln>
            <a:effectLst/>
          </p:spPr>
          <p:style>
            <a:lnRef idx="2">
              <a:schemeClr val="accent1"/>
            </a:lnRef>
            <a:fillRef idx="0">
              <a:schemeClr val="accent1"/>
            </a:fillRef>
            <a:effectRef idx="1">
              <a:schemeClr val="accent1"/>
            </a:effectRef>
            <a:fontRef idx="minor">
              <a:schemeClr val="tx1"/>
            </a:fontRef>
          </p:style>
        </p:cxnSp>
      </p:grpSp>
      <p:grpSp>
        <p:nvGrpSpPr>
          <p:cNvPr id="57" name="図形グループ 56"/>
          <p:cNvGrpSpPr/>
          <p:nvPr/>
        </p:nvGrpSpPr>
        <p:grpSpPr>
          <a:xfrm>
            <a:off x="3851920" y="5775445"/>
            <a:ext cx="1368152" cy="430887"/>
            <a:chOff x="-1976013" y="4293096"/>
            <a:chExt cx="1368152" cy="430887"/>
          </a:xfrm>
          <a:effectLst/>
        </p:grpSpPr>
        <p:sp>
          <p:nvSpPr>
            <p:cNvPr id="58" name="正方形/長方形 57"/>
            <p:cNvSpPr/>
            <p:nvPr/>
          </p:nvSpPr>
          <p:spPr>
            <a:xfrm>
              <a:off x="-1976013" y="4329184"/>
              <a:ext cx="1152128" cy="33952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59" name="図形グループ 58"/>
            <p:cNvGrpSpPr/>
            <p:nvPr/>
          </p:nvGrpSpPr>
          <p:grpSpPr>
            <a:xfrm>
              <a:off x="-1933866" y="4293096"/>
              <a:ext cx="1326005" cy="430887"/>
              <a:chOff x="2170590" y="4040439"/>
              <a:chExt cx="1326005" cy="430887"/>
            </a:xfrm>
          </p:grpSpPr>
          <p:cxnSp>
            <p:nvCxnSpPr>
              <p:cNvPr id="60" name="直線コネクタ 59"/>
              <p:cNvCxnSpPr/>
              <p:nvPr/>
            </p:nvCxnSpPr>
            <p:spPr>
              <a:xfrm>
                <a:off x="2170590" y="4243888"/>
                <a:ext cx="101869" cy="0"/>
              </a:xfrm>
              <a:prstGeom prst="line">
                <a:avLst/>
              </a:prstGeom>
              <a:ln w="38100"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61" name="テキスト ボックス 60"/>
              <p:cNvSpPr txBox="1"/>
              <p:nvPr/>
            </p:nvSpPr>
            <p:spPr>
              <a:xfrm>
                <a:off x="2200451" y="4040439"/>
                <a:ext cx="1296144" cy="430887"/>
              </a:xfrm>
              <a:prstGeom prst="rect">
                <a:avLst/>
              </a:prstGeom>
              <a:noFill/>
              <a:ln>
                <a:noFill/>
              </a:ln>
            </p:spPr>
            <p:txBody>
              <a:bodyPr wrap="square" rtlCol="0">
                <a:spAutoFit/>
              </a:bodyPr>
              <a:lstStyle/>
              <a:p>
                <a:r>
                  <a:rPr kumimoji="1" lang="ja-JP" altLang="en-US" sz="1050" dirty="0" smtClean="0"/>
                  <a:t>インスタンスに</a:t>
                </a:r>
                <a:endParaRPr kumimoji="1" lang="en-US" altLang="ja-JP" sz="1050" dirty="0" smtClean="0"/>
              </a:p>
              <a:p>
                <a:r>
                  <a:rPr kumimoji="1" lang="ja-JP" altLang="en-US" sz="1050" dirty="0" smtClean="0"/>
                  <a:t>求められる性能</a:t>
                </a:r>
                <a:endParaRPr kumimoji="1" lang="ja-JP" altLang="en-US" sz="1050" dirty="0"/>
              </a:p>
            </p:txBody>
          </p:sp>
        </p:grpSp>
      </p:grpSp>
      <p:grpSp>
        <p:nvGrpSpPr>
          <p:cNvPr id="62" name="グループ化 24"/>
          <p:cNvGrpSpPr/>
          <p:nvPr/>
        </p:nvGrpSpPr>
        <p:grpSpPr>
          <a:xfrm>
            <a:off x="855947" y="4628714"/>
            <a:ext cx="341541" cy="487609"/>
            <a:chOff x="115567" y="3361823"/>
            <a:chExt cx="592190" cy="845453"/>
          </a:xfrm>
          <a:effectLst/>
        </p:grpSpPr>
        <p:sp>
          <p:nvSpPr>
            <p:cNvPr id="63" name="円/楕円 62"/>
            <p:cNvSpPr/>
            <p:nvPr/>
          </p:nvSpPr>
          <p:spPr>
            <a:xfrm>
              <a:off x="179512" y="3361823"/>
              <a:ext cx="464300" cy="464300"/>
            </a:xfrm>
            <a:prstGeom prst="ellipse">
              <a:avLst/>
            </a:prstGeom>
            <a:solidFill>
              <a:schemeClr val="accent1"/>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4" name="片側の 2 つの角を丸めた四角形 63"/>
            <p:cNvSpPr/>
            <p:nvPr/>
          </p:nvSpPr>
          <p:spPr>
            <a:xfrm>
              <a:off x="115567" y="3856824"/>
              <a:ext cx="592190" cy="350452"/>
            </a:xfrm>
            <a:prstGeom prst="round2SameRect">
              <a:avLst>
                <a:gd name="adj1" fmla="val 50000"/>
                <a:gd name="adj2" fmla="val 26280"/>
              </a:avLst>
            </a:prstGeom>
            <a:solidFill>
              <a:schemeClr val="accent1"/>
            </a:solidFill>
            <a:ln>
              <a:solidFill>
                <a:schemeClr val="accent1"/>
              </a:solidFill>
            </a:ln>
            <a:effectLst>
              <a:outerShdw dist="25400" dir="5400000" algn="tl" rotWithShape="0">
                <a:schemeClr val="accent2"/>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grpSp>
        <p:nvGrpSpPr>
          <p:cNvPr id="65" name="グループ化 24"/>
          <p:cNvGrpSpPr/>
          <p:nvPr/>
        </p:nvGrpSpPr>
        <p:grpSpPr>
          <a:xfrm>
            <a:off x="630780" y="4077800"/>
            <a:ext cx="341541" cy="487609"/>
            <a:chOff x="115567" y="3361823"/>
            <a:chExt cx="592190" cy="845453"/>
          </a:xfrm>
          <a:effectLst/>
        </p:grpSpPr>
        <p:sp>
          <p:nvSpPr>
            <p:cNvPr id="66" name="円/楕円 65"/>
            <p:cNvSpPr/>
            <p:nvPr/>
          </p:nvSpPr>
          <p:spPr>
            <a:xfrm>
              <a:off x="179512" y="3361823"/>
              <a:ext cx="464300" cy="464300"/>
            </a:xfrm>
            <a:prstGeom prst="ellipse">
              <a:avLst/>
            </a:prstGeom>
            <a:solidFill>
              <a:schemeClr val="accent1"/>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7" name="片側の 2 つの角を丸めた四角形 66"/>
            <p:cNvSpPr/>
            <p:nvPr/>
          </p:nvSpPr>
          <p:spPr>
            <a:xfrm>
              <a:off x="115567" y="3856824"/>
              <a:ext cx="592190" cy="350452"/>
            </a:xfrm>
            <a:prstGeom prst="round2SameRect">
              <a:avLst>
                <a:gd name="adj1" fmla="val 50000"/>
                <a:gd name="adj2" fmla="val 26280"/>
              </a:avLst>
            </a:prstGeom>
            <a:solidFill>
              <a:schemeClr val="accent1"/>
            </a:solidFill>
            <a:ln>
              <a:solidFill>
                <a:schemeClr val="accent1"/>
              </a:solidFill>
            </a:ln>
            <a:effectLst>
              <a:outerShdw dist="25400" dir="5400000" algn="tl" rotWithShape="0">
                <a:schemeClr val="accent2"/>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sp>
        <p:nvSpPr>
          <p:cNvPr id="68" name="テキスト ボックス 67"/>
          <p:cNvSpPr txBox="1"/>
          <p:nvPr/>
        </p:nvSpPr>
        <p:spPr>
          <a:xfrm>
            <a:off x="1475656" y="6525344"/>
            <a:ext cx="364202" cy="307777"/>
          </a:xfrm>
          <a:prstGeom prst="rect">
            <a:avLst/>
          </a:prstGeom>
          <a:noFill/>
          <a:effectLst/>
        </p:spPr>
        <p:txBody>
          <a:bodyPr wrap="none" rtlCol="0">
            <a:spAutoFit/>
          </a:bodyPr>
          <a:lstStyle/>
          <a:p>
            <a:r>
              <a:rPr kumimoji="1" lang="ja-JP" altLang="en-US" sz="1400" dirty="0" smtClean="0"/>
              <a:t>朝</a:t>
            </a:r>
            <a:endParaRPr kumimoji="1" lang="ja-JP" altLang="en-US" sz="1400" dirty="0"/>
          </a:p>
        </p:txBody>
      </p:sp>
      <p:sp>
        <p:nvSpPr>
          <p:cNvPr id="69" name="テキスト ボックス 68"/>
          <p:cNvSpPr txBox="1"/>
          <p:nvPr/>
        </p:nvSpPr>
        <p:spPr>
          <a:xfrm>
            <a:off x="2771800" y="6525344"/>
            <a:ext cx="364202" cy="307777"/>
          </a:xfrm>
          <a:prstGeom prst="rect">
            <a:avLst/>
          </a:prstGeom>
          <a:noFill/>
          <a:effectLst/>
        </p:spPr>
        <p:txBody>
          <a:bodyPr wrap="none" rtlCol="0">
            <a:spAutoFit/>
          </a:bodyPr>
          <a:lstStyle/>
          <a:p>
            <a:r>
              <a:rPr kumimoji="1" lang="ja-JP" altLang="en-US" sz="1400" dirty="0" smtClean="0"/>
              <a:t>昼</a:t>
            </a:r>
            <a:endParaRPr kumimoji="1" lang="ja-JP" altLang="en-US" sz="1400" dirty="0"/>
          </a:p>
        </p:txBody>
      </p:sp>
      <p:sp>
        <p:nvSpPr>
          <p:cNvPr id="70" name="テキスト ボックス 69"/>
          <p:cNvSpPr txBox="1"/>
          <p:nvPr/>
        </p:nvSpPr>
        <p:spPr>
          <a:xfrm>
            <a:off x="3923928" y="6525344"/>
            <a:ext cx="364202" cy="307777"/>
          </a:xfrm>
          <a:prstGeom prst="rect">
            <a:avLst/>
          </a:prstGeom>
          <a:noFill/>
          <a:effectLst/>
        </p:spPr>
        <p:txBody>
          <a:bodyPr wrap="none" rtlCol="0">
            <a:spAutoFit/>
          </a:bodyPr>
          <a:lstStyle/>
          <a:p>
            <a:r>
              <a:rPr kumimoji="1" lang="ja-JP" altLang="en-US" sz="1400" dirty="0" smtClean="0"/>
              <a:t>夕</a:t>
            </a:r>
            <a:endParaRPr kumimoji="1" lang="ja-JP" altLang="en-US" sz="1400" dirty="0"/>
          </a:p>
        </p:txBody>
      </p:sp>
    </p:spTree>
    <p:extLst>
      <p:ext uri="{BB962C8B-B14F-4D97-AF65-F5344CB8AC3E}">
        <p14:creationId xmlns:p14="http://schemas.microsoft.com/office/powerpoint/2010/main" val="3750757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従来のインスタンス構成の最適化</a:t>
            </a:r>
            <a:endParaRPr kumimoji="1" lang="ja-JP" altLang="en-US" dirty="0"/>
          </a:p>
        </p:txBody>
      </p:sp>
      <p:sp>
        <p:nvSpPr>
          <p:cNvPr id="3" name="コンテンツ プレースホルダー 2"/>
          <p:cNvSpPr>
            <a:spLocks noGrp="1"/>
          </p:cNvSpPr>
          <p:nvPr>
            <p:ph idx="1"/>
          </p:nvPr>
        </p:nvSpPr>
        <p:spPr>
          <a:xfrm>
            <a:off x="457200" y="1484784"/>
            <a:ext cx="8229600" cy="4525963"/>
          </a:xfrm>
        </p:spPr>
        <p:txBody>
          <a:bodyPr/>
          <a:lstStyle/>
          <a:p>
            <a:r>
              <a:rPr kumimoji="1" lang="ja-JP" altLang="en-US" dirty="0" smtClean="0"/>
              <a:t>スケールイン・スケールアウト</a:t>
            </a:r>
            <a:endParaRPr kumimoji="1" lang="en-US" altLang="ja-JP" dirty="0" smtClean="0"/>
          </a:p>
          <a:p>
            <a:pPr lvl="1"/>
            <a:r>
              <a:rPr lang="ja-JP" altLang="en-US" dirty="0"/>
              <a:t>負荷</a:t>
            </a:r>
            <a:r>
              <a:rPr lang="ja-JP" altLang="en-US" dirty="0" smtClean="0"/>
              <a:t>に応じてインスタンスの台数を増減</a:t>
            </a:r>
            <a:endParaRPr lang="en-US" altLang="ja-JP" dirty="0" smtClean="0"/>
          </a:p>
          <a:p>
            <a:pPr lvl="1"/>
            <a:r>
              <a:rPr lang="ja-JP" altLang="en-US" dirty="0" smtClean="0"/>
              <a:t>インスタンス</a:t>
            </a:r>
            <a:r>
              <a:rPr kumimoji="1" lang="ja-JP" altLang="en-US" dirty="0" smtClean="0"/>
              <a:t>が</a:t>
            </a:r>
            <a:r>
              <a:rPr kumimoji="1" lang="en-US" altLang="ja-JP" dirty="0" smtClean="0"/>
              <a:t>1 </a:t>
            </a:r>
            <a:r>
              <a:rPr kumimoji="1" lang="ja-JP" altLang="en-US" dirty="0" smtClean="0"/>
              <a:t>台になるとそれ以上</a:t>
            </a:r>
            <a:r>
              <a:rPr lang="ja-JP" altLang="en-US" dirty="0" smtClean="0"/>
              <a:t>減らせない</a:t>
            </a:r>
            <a:endParaRPr lang="en-US" altLang="ja-JP" dirty="0" smtClean="0"/>
          </a:p>
          <a:p>
            <a:pPr lvl="2"/>
            <a:r>
              <a:rPr lang="ja-JP" altLang="en-US" dirty="0" smtClean="0"/>
              <a:t>サービス提供のために最低でも</a:t>
            </a:r>
            <a:r>
              <a:rPr lang="en-US" altLang="ja-JP" dirty="0" smtClean="0"/>
              <a:t>1</a:t>
            </a:r>
            <a:r>
              <a:rPr lang="ja-JP" altLang="en-US" dirty="0" smtClean="0"/>
              <a:t>台はインスタンスが必要</a:t>
            </a:r>
          </a:p>
          <a:p>
            <a:pPr lvl="2"/>
            <a:r>
              <a:rPr lang="ja-JP" altLang="en-US" dirty="0" smtClean="0"/>
              <a:t>サービスがほとんど使われていなくても</a:t>
            </a:r>
            <a:r>
              <a:rPr lang="en-US" altLang="ja-JP" dirty="0" smtClean="0"/>
              <a:t>1</a:t>
            </a:r>
            <a:r>
              <a:rPr lang="ja-JP" altLang="en-US" dirty="0" smtClean="0"/>
              <a:t>台分の課金</a:t>
            </a:r>
            <a:endParaRPr lang="en-US" altLang="ja-JP" dirty="0" smtClean="0"/>
          </a:p>
        </p:txBody>
      </p:sp>
      <p:sp>
        <p:nvSpPr>
          <p:cNvPr id="4" name="スライド番号プレースホルダー 3"/>
          <p:cNvSpPr>
            <a:spLocks noGrp="1"/>
          </p:cNvSpPr>
          <p:nvPr>
            <p:ph type="sldNum" sz="quarter" idx="12"/>
          </p:nvPr>
        </p:nvSpPr>
        <p:spPr>
          <a:xfrm>
            <a:off x="6984900" y="6376243"/>
            <a:ext cx="2133600" cy="365125"/>
          </a:xfrm>
        </p:spPr>
        <p:txBody>
          <a:bodyPr/>
          <a:lstStyle/>
          <a:p>
            <a:fld id="{206B03C0-BFDC-4659-9C25-7907FCF44234}" type="slidenum">
              <a:rPr kumimoji="1" lang="ja-JP" altLang="en-US" smtClean="0"/>
              <a:t>3</a:t>
            </a:fld>
            <a:endParaRPr kumimoji="1" lang="ja-JP" altLang="en-US" dirty="0"/>
          </a:p>
        </p:txBody>
      </p:sp>
      <p:grpSp>
        <p:nvGrpSpPr>
          <p:cNvPr id="11" name="図形グループ 10"/>
          <p:cNvGrpSpPr/>
          <p:nvPr/>
        </p:nvGrpSpPr>
        <p:grpSpPr>
          <a:xfrm>
            <a:off x="2578456" y="4221088"/>
            <a:ext cx="2376264" cy="470301"/>
            <a:chOff x="4067944" y="4142292"/>
            <a:chExt cx="2376264" cy="470301"/>
          </a:xfrm>
          <a:noFill/>
        </p:grpSpPr>
        <p:cxnSp>
          <p:nvCxnSpPr>
            <p:cNvPr id="5" name="直線矢印コネクタ 4"/>
            <p:cNvCxnSpPr/>
            <p:nvPr/>
          </p:nvCxnSpPr>
          <p:spPr>
            <a:xfrm>
              <a:off x="4211960" y="4612593"/>
              <a:ext cx="1980220" cy="0"/>
            </a:xfrm>
            <a:prstGeom prst="straightConnector1">
              <a:avLst/>
            </a:prstGeom>
            <a:grpFill/>
            <a:ln>
              <a:tailEnd type="arrow"/>
            </a:ln>
            <a:effectLst/>
          </p:spPr>
          <p:style>
            <a:lnRef idx="2">
              <a:schemeClr val="dk1"/>
            </a:lnRef>
            <a:fillRef idx="0">
              <a:schemeClr val="dk1"/>
            </a:fillRef>
            <a:effectRef idx="1">
              <a:schemeClr val="dk1"/>
            </a:effectRef>
            <a:fontRef idx="minor">
              <a:schemeClr val="tx1"/>
            </a:fontRef>
          </p:style>
        </p:cxnSp>
        <p:sp>
          <p:nvSpPr>
            <p:cNvPr id="7" name="正方形/長方形 6"/>
            <p:cNvSpPr/>
            <p:nvPr/>
          </p:nvSpPr>
          <p:spPr>
            <a:xfrm>
              <a:off x="4067944" y="4142292"/>
              <a:ext cx="2376264" cy="406898"/>
            </a:xfrm>
            <a:prstGeom prst="rect">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2400" dirty="0" smtClean="0">
                  <a:solidFill>
                    <a:srgbClr val="34495E"/>
                  </a:solidFill>
                  <a:latin typeface="+mn-ea"/>
                  <a:cs typeface="ヒラギノ角ゴ Pro W3"/>
                </a:rPr>
                <a:t>スケールアウト</a:t>
              </a:r>
              <a:endParaRPr kumimoji="1" lang="ja-JP" altLang="en-US" sz="2400" dirty="0">
                <a:solidFill>
                  <a:srgbClr val="34495E"/>
                </a:solidFill>
                <a:latin typeface="+mn-ea"/>
                <a:cs typeface="ヒラギノ角ゴ Pro W3"/>
              </a:endParaRPr>
            </a:p>
          </p:txBody>
        </p:sp>
      </p:grpSp>
      <p:grpSp>
        <p:nvGrpSpPr>
          <p:cNvPr id="13" name="図形グループ 12"/>
          <p:cNvGrpSpPr/>
          <p:nvPr/>
        </p:nvGrpSpPr>
        <p:grpSpPr>
          <a:xfrm>
            <a:off x="2578456" y="4917187"/>
            <a:ext cx="2376264" cy="543071"/>
            <a:chOff x="4067944" y="4911315"/>
            <a:chExt cx="2376264" cy="543071"/>
          </a:xfrm>
          <a:noFill/>
        </p:grpSpPr>
        <p:cxnSp>
          <p:nvCxnSpPr>
            <p:cNvPr id="6" name="直線矢印コネクタ 5"/>
            <p:cNvCxnSpPr/>
            <p:nvPr/>
          </p:nvCxnSpPr>
          <p:spPr>
            <a:xfrm flipH="1">
              <a:off x="4211960" y="4911315"/>
              <a:ext cx="1980220" cy="0"/>
            </a:xfrm>
            <a:prstGeom prst="straightConnector1">
              <a:avLst/>
            </a:prstGeom>
            <a:grpFill/>
            <a:ln>
              <a:tailEnd type="arrow"/>
            </a:ln>
            <a:effectLst/>
          </p:spPr>
          <p:style>
            <a:lnRef idx="2">
              <a:schemeClr val="dk1"/>
            </a:lnRef>
            <a:fillRef idx="0">
              <a:schemeClr val="dk1"/>
            </a:fillRef>
            <a:effectRef idx="1">
              <a:schemeClr val="dk1"/>
            </a:effectRef>
            <a:fontRef idx="minor">
              <a:schemeClr val="tx1"/>
            </a:fontRef>
          </p:style>
        </p:cxnSp>
        <p:sp>
          <p:nvSpPr>
            <p:cNvPr id="8" name="正方形/長方形 7"/>
            <p:cNvSpPr/>
            <p:nvPr/>
          </p:nvSpPr>
          <p:spPr>
            <a:xfrm>
              <a:off x="4067944" y="5017757"/>
              <a:ext cx="2376264" cy="436629"/>
            </a:xfrm>
            <a:prstGeom prst="rect">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400" dirty="0" smtClean="0">
                  <a:solidFill>
                    <a:srgbClr val="34495E"/>
                  </a:solidFill>
                  <a:latin typeface="+mn-ea"/>
                  <a:cs typeface="ヒラギノ角ゴ Pro W3"/>
                </a:rPr>
                <a:t>スケールイン</a:t>
              </a:r>
              <a:endParaRPr kumimoji="1" lang="ja-JP" altLang="en-US" sz="2400" dirty="0">
                <a:solidFill>
                  <a:srgbClr val="34495E"/>
                </a:solidFill>
                <a:latin typeface="+mn-ea"/>
                <a:cs typeface="ヒラギノ角ゴ Pro W3"/>
              </a:endParaRPr>
            </a:p>
          </p:txBody>
        </p:sp>
      </p:grpSp>
      <p:grpSp>
        <p:nvGrpSpPr>
          <p:cNvPr id="9" name="図形グループ 8"/>
          <p:cNvGrpSpPr/>
          <p:nvPr/>
        </p:nvGrpSpPr>
        <p:grpSpPr>
          <a:xfrm>
            <a:off x="5155873" y="4077072"/>
            <a:ext cx="3399247" cy="2232248"/>
            <a:chOff x="500180" y="4015517"/>
            <a:chExt cx="3399247" cy="2232248"/>
          </a:xfrm>
        </p:grpSpPr>
        <p:grpSp>
          <p:nvGrpSpPr>
            <p:cNvPr id="26" name="グループ化 25"/>
            <p:cNvGrpSpPr/>
            <p:nvPr/>
          </p:nvGrpSpPr>
          <p:grpSpPr>
            <a:xfrm>
              <a:off x="500180" y="4015517"/>
              <a:ext cx="1671055" cy="1643070"/>
              <a:chOff x="505783" y="3782139"/>
              <a:chExt cx="1342147" cy="1236622"/>
            </a:xfrm>
          </p:grpSpPr>
          <p:sp>
            <p:nvSpPr>
              <p:cNvPr id="30" name="正方形/長方形 29"/>
              <p:cNvSpPr/>
              <p:nvPr/>
            </p:nvSpPr>
            <p:spPr>
              <a:xfrm>
                <a:off x="505783" y="3782139"/>
                <a:ext cx="1342147" cy="123662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b="1" dirty="0" smtClean="0">
                    <a:solidFill>
                      <a:srgbClr val="34495E"/>
                    </a:solidFill>
                    <a:ea typeface="ヒラギノ角ゴ Pro W3"/>
                    <a:cs typeface="ヒラギノ角ゴ Pro W3"/>
                  </a:rPr>
                  <a:t>Instance </a:t>
                </a:r>
                <a:r>
                  <a:rPr kumimoji="1" lang="en-US" altLang="ja-JP" b="1" dirty="0" smtClean="0">
                    <a:solidFill>
                      <a:srgbClr val="34495E"/>
                    </a:solidFill>
                    <a:ea typeface="ヒラギノ角ゴ Pro W3"/>
                    <a:cs typeface="ヒラギノ角ゴ Pro W3"/>
                  </a:rPr>
                  <a:t>1</a:t>
                </a:r>
                <a:endParaRPr lang="en-US" altLang="ja-JP" sz="1400" b="1" dirty="0">
                  <a:solidFill>
                    <a:srgbClr val="34495E"/>
                  </a:solidFill>
                  <a:ea typeface="ヒラギノ角ゴ Pro W3"/>
                  <a:cs typeface="ヒラギノ角ゴ Pro W3"/>
                </a:endParaRPr>
              </a:p>
              <a:p>
                <a:pPr algn="ctr"/>
                <a:r>
                  <a:rPr lang="en-US" altLang="ja-JP" sz="1600" dirty="0" smtClean="0">
                    <a:solidFill>
                      <a:srgbClr val="34495E"/>
                    </a:solidFill>
                    <a:ea typeface="ヒラギノ角ゴ Pro W3"/>
                    <a:cs typeface="ヒラギノ角ゴ Pro W3"/>
                  </a:rPr>
                  <a:t>t2.large</a:t>
                </a:r>
                <a:r>
                  <a:rPr lang="en-US" altLang="ja-JP" sz="2000" dirty="0" smtClean="0">
                    <a:solidFill>
                      <a:srgbClr val="34495E"/>
                    </a:solidFill>
                    <a:ea typeface="ヒラギノ角ゴ Pro W3"/>
                    <a:cs typeface="ヒラギノ角ゴ Pro W3"/>
                  </a:rPr>
                  <a:t> </a:t>
                </a:r>
                <a:endParaRPr kumimoji="1" lang="en-US" altLang="ja-JP" sz="2400" b="1" dirty="0" smtClean="0">
                  <a:solidFill>
                    <a:srgbClr val="34495E"/>
                  </a:solidFill>
                  <a:ea typeface="ヒラギノ角ゴ Pro W3"/>
                  <a:cs typeface="ヒラギノ角ゴ Pro W3"/>
                </a:endParaRPr>
              </a:p>
              <a:p>
                <a:pPr algn="ctr"/>
                <a:endParaRPr lang="en-US" altLang="ja-JP" sz="2000" dirty="0">
                  <a:solidFill>
                    <a:schemeClr val="tx1"/>
                  </a:solidFill>
                  <a:ea typeface="ヒラギノ角ゴ Pro W3"/>
                  <a:cs typeface="ヒラギノ角ゴ Pro W3"/>
                </a:endParaRPr>
              </a:p>
              <a:p>
                <a:pPr algn="ctr"/>
                <a:endParaRPr kumimoji="1" lang="ja-JP" altLang="en-US" sz="2000" dirty="0">
                  <a:solidFill>
                    <a:schemeClr val="tx1"/>
                  </a:solidFill>
                  <a:ea typeface="ヒラギノ角ゴ Pro W3"/>
                  <a:cs typeface="ヒラギノ角ゴ Pro W3"/>
                </a:endParaRPr>
              </a:p>
            </p:txBody>
          </p:sp>
          <p:sp>
            <p:nvSpPr>
              <p:cNvPr id="39" name="テキスト ボックス 38"/>
              <p:cNvSpPr txBox="1"/>
              <p:nvPr/>
            </p:nvSpPr>
            <p:spPr>
              <a:xfrm>
                <a:off x="558880" y="4587201"/>
                <a:ext cx="1237799" cy="277970"/>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dirty="0" smtClean="0">
                    <a:solidFill>
                      <a:schemeClr val="bg1"/>
                    </a:solidFill>
                    <a:ea typeface="ヒラギノ角ゴ Pro W3"/>
                    <a:cs typeface="ヒラギノ角ゴ Pro W3"/>
                  </a:rPr>
                  <a:t>Application</a:t>
                </a:r>
                <a:endParaRPr kumimoji="1" lang="ja-JP" altLang="en-US" dirty="0">
                  <a:solidFill>
                    <a:schemeClr val="bg1"/>
                  </a:solidFill>
                  <a:ea typeface="ヒラギノ角ゴ Pro W3"/>
                  <a:cs typeface="ヒラギノ角ゴ Pro W3"/>
                </a:endParaRPr>
              </a:p>
            </p:txBody>
          </p:sp>
        </p:grpSp>
        <p:grpSp>
          <p:nvGrpSpPr>
            <p:cNvPr id="40" name="グループ化 39"/>
            <p:cNvGrpSpPr/>
            <p:nvPr/>
          </p:nvGrpSpPr>
          <p:grpSpPr>
            <a:xfrm>
              <a:off x="2228372" y="4015517"/>
              <a:ext cx="1671055" cy="1643070"/>
              <a:chOff x="505783" y="3782139"/>
              <a:chExt cx="1342147" cy="1236622"/>
            </a:xfrm>
          </p:grpSpPr>
          <p:sp>
            <p:nvSpPr>
              <p:cNvPr id="41" name="正方形/長方形 40"/>
              <p:cNvSpPr/>
              <p:nvPr/>
            </p:nvSpPr>
            <p:spPr>
              <a:xfrm>
                <a:off x="505783" y="3782139"/>
                <a:ext cx="1342147" cy="123662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b="1" dirty="0" smtClean="0">
                    <a:solidFill>
                      <a:srgbClr val="34495E"/>
                    </a:solidFill>
                    <a:ea typeface="ヒラギノ角ゴ Pro W3"/>
                    <a:cs typeface="ヒラギノ角ゴ Pro W3"/>
                  </a:rPr>
                  <a:t>Instance </a:t>
                </a:r>
                <a:r>
                  <a:rPr kumimoji="1" lang="en-US" altLang="ja-JP" b="1" dirty="0" smtClean="0">
                    <a:solidFill>
                      <a:srgbClr val="34495E"/>
                    </a:solidFill>
                    <a:ea typeface="ヒラギノ角ゴ Pro W3"/>
                    <a:cs typeface="ヒラギノ角ゴ Pro W3"/>
                  </a:rPr>
                  <a:t>2</a:t>
                </a:r>
                <a:endParaRPr lang="en-US" altLang="ja-JP" sz="1400" b="1" dirty="0">
                  <a:solidFill>
                    <a:srgbClr val="34495E"/>
                  </a:solidFill>
                  <a:ea typeface="ヒラギノ角ゴ Pro W3"/>
                  <a:cs typeface="ヒラギノ角ゴ Pro W3"/>
                </a:endParaRPr>
              </a:p>
              <a:p>
                <a:pPr algn="ctr"/>
                <a:r>
                  <a:rPr lang="en-US" altLang="ja-JP" sz="1600" dirty="0" smtClean="0">
                    <a:solidFill>
                      <a:srgbClr val="34495E"/>
                    </a:solidFill>
                    <a:ea typeface="ヒラギノ角ゴ Pro W3"/>
                    <a:cs typeface="ヒラギノ角ゴ Pro W3"/>
                  </a:rPr>
                  <a:t>t2.large</a:t>
                </a:r>
                <a:r>
                  <a:rPr lang="en-US" altLang="ja-JP" sz="2000" dirty="0" smtClean="0">
                    <a:solidFill>
                      <a:srgbClr val="34495E"/>
                    </a:solidFill>
                    <a:ea typeface="ヒラギノ角ゴ Pro W3"/>
                    <a:cs typeface="ヒラギノ角ゴ Pro W3"/>
                  </a:rPr>
                  <a:t> </a:t>
                </a:r>
                <a:endParaRPr kumimoji="1" lang="en-US" altLang="ja-JP" sz="2400" b="1" dirty="0" smtClean="0">
                  <a:solidFill>
                    <a:srgbClr val="34495E"/>
                  </a:solidFill>
                  <a:ea typeface="ヒラギノ角ゴ Pro W3"/>
                  <a:cs typeface="ヒラギノ角ゴ Pro W3"/>
                </a:endParaRPr>
              </a:p>
              <a:p>
                <a:pPr algn="ctr"/>
                <a:endParaRPr lang="en-US" altLang="ja-JP" sz="2000" dirty="0">
                  <a:solidFill>
                    <a:schemeClr val="tx1"/>
                  </a:solidFill>
                  <a:ea typeface="ヒラギノ角ゴ Pro W3"/>
                  <a:cs typeface="ヒラギノ角ゴ Pro W3"/>
                </a:endParaRPr>
              </a:p>
              <a:p>
                <a:pPr algn="ctr"/>
                <a:endParaRPr kumimoji="1" lang="ja-JP" altLang="en-US" sz="2000" dirty="0">
                  <a:solidFill>
                    <a:schemeClr val="tx1"/>
                  </a:solidFill>
                  <a:ea typeface="ヒラギノ角ゴ Pro W3"/>
                  <a:cs typeface="ヒラギノ角ゴ Pro W3"/>
                </a:endParaRPr>
              </a:p>
            </p:txBody>
          </p:sp>
          <p:sp>
            <p:nvSpPr>
              <p:cNvPr id="42" name="テキスト ボックス 41"/>
              <p:cNvSpPr txBox="1"/>
              <p:nvPr/>
            </p:nvSpPr>
            <p:spPr>
              <a:xfrm>
                <a:off x="540182" y="4587201"/>
                <a:ext cx="1258257" cy="277970"/>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dirty="0" smtClean="0">
                    <a:solidFill>
                      <a:schemeClr val="bg1"/>
                    </a:solidFill>
                    <a:ea typeface="ヒラギノ角ゴ Pro W3"/>
                    <a:cs typeface="ヒラギノ角ゴ Pro W3"/>
                  </a:rPr>
                  <a:t>Application</a:t>
                </a:r>
              </a:p>
            </p:txBody>
          </p:sp>
        </p:grpSp>
        <p:sp>
          <p:nvSpPr>
            <p:cNvPr id="12" name="テキスト ボックス 11"/>
            <p:cNvSpPr txBox="1"/>
            <p:nvPr/>
          </p:nvSpPr>
          <p:spPr>
            <a:xfrm>
              <a:off x="1523163" y="5786100"/>
              <a:ext cx="1415772" cy="461665"/>
            </a:xfrm>
            <a:prstGeom prst="rect">
              <a:avLst/>
            </a:prstGeom>
            <a:noFill/>
            <a:ln>
              <a:noFill/>
            </a:ln>
          </p:spPr>
          <p:txBody>
            <a:bodyPr wrap="none" rtlCol="0">
              <a:spAutoFit/>
            </a:bodyPr>
            <a:lstStyle/>
            <a:p>
              <a:r>
                <a:rPr kumimoji="1" lang="ja-JP" altLang="en-US" sz="2400" b="1" dirty="0" smtClean="0"/>
                <a:t>高負荷時</a:t>
              </a:r>
              <a:endParaRPr kumimoji="1" lang="ja-JP" altLang="en-US" sz="2400" b="1" dirty="0"/>
            </a:p>
          </p:txBody>
        </p:sp>
      </p:grpSp>
      <p:grpSp>
        <p:nvGrpSpPr>
          <p:cNvPr id="10" name="図形グループ 9"/>
          <p:cNvGrpSpPr/>
          <p:nvPr/>
        </p:nvGrpSpPr>
        <p:grpSpPr>
          <a:xfrm>
            <a:off x="634240" y="4077072"/>
            <a:ext cx="1671055" cy="2232248"/>
            <a:chOff x="6732240" y="4034681"/>
            <a:chExt cx="1671055" cy="2232248"/>
          </a:xfrm>
        </p:grpSpPr>
        <p:grpSp>
          <p:nvGrpSpPr>
            <p:cNvPr id="21" name="グループ化 25"/>
            <p:cNvGrpSpPr/>
            <p:nvPr/>
          </p:nvGrpSpPr>
          <p:grpSpPr>
            <a:xfrm>
              <a:off x="6732240" y="4034681"/>
              <a:ext cx="1671055" cy="1633125"/>
              <a:chOff x="505783" y="3789623"/>
              <a:chExt cx="1342147" cy="1229137"/>
            </a:xfrm>
          </p:grpSpPr>
          <p:sp>
            <p:nvSpPr>
              <p:cNvPr id="24" name="正方形/長方形 23"/>
              <p:cNvSpPr/>
              <p:nvPr/>
            </p:nvSpPr>
            <p:spPr>
              <a:xfrm>
                <a:off x="505783" y="3789623"/>
                <a:ext cx="1342147" cy="1229137"/>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b="1" dirty="0" smtClean="0">
                    <a:solidFill>
                      <a:schemeClr val="tx1"/>
                    </a:solidFill>
                    <a:ea typeface="ヒラギノ角ゴ Pro W3"/>
                    <a:cs typeface="ヒラギノ角ゴ Pro W3"/>
                  </a:rPr>
                  <a:t>Instance </a:t>
                </a:r>
                <a:r>
                  <a:rPr kumimoji="1" lang="en-US" altLang="ja-JP" b="1" dirty="0" smtClean="0">
                    <a:solidFill>
                      <a:schemeClr val="tx1"/>
                    </a:solidFill>
                    <a:ea typeface="ヒラギノ角ゴ Pro W3"/>
                    <a:cs typeface="ヒラギノ角ゴ Pro W3"/>
                  </a:rPr>
                  <a:t>1</a:t>
                </a:r>
                <a:endParaRPr lang="en-US" altLang="ja-JP" sz="1400" b="1" dirty="0">
                  <a:solidFill>
                    <a:srgbClr val="404040"/>
                  </a:solidFill>
                  <a:ea typeface="ヒラギノ角ゴ Pro W3"/>
                  <a:cs typeface="ヒラギノ角ゴ Pro W3"/>
                </a:endParaRPr>
              </a:p>
              <a:p>
                <a:pPr algn="ctr"/>
                <a:r>
                  <a:rPr lang="en-US" altLang="ja-JP" sz="1600" dirty="0" smtClean="0">
                    <a:solidFill>
                      <a:srgbClr val="404040"/>
                    </a:solidFill>
                    <a:ea typeface="ヒラギノ角ゴ Pro W3"/>
                    <a:cs typeface="ヒラギノ角ゴ Pro W3"/>
                  </a:rPr>
                  <a:t>t2.large</a:t>
                </a:r>
                <a:r>
                  <a:rPr lang="en-US" altLang="ja-JP" sz="2000" dirty="0" smtClean="0">
                    <a:solidFill>
                      <a:srgbClr val="404040"/>
                    </a:solidFill>
                    <a:ea typeface="ヒラギノ角ゴ Pro W3"/>
                    <a:cs typeface="ヒラギノ角ゴ Pro W3"/>
                  </a:rPr>
                  <a:t> </a:t>
                </a:r>
                <a:endParaRPr kumimoji="1" lang="en-US" altLang="ja-JP" sz="2000" dirty="0" smtClean="0">
                  <a:solidFill>
                    <a:schemeClr val="tx1"/>
                  </a:solidFill>
                  <a:ea typeface="ヒラギノ角ゴ Pro W3"/>
                  <a:cs typeface="ヒラギノ角ゴ Pro W3"/>
                </a:endParaRPr>
              </a:p>
              <a:p>
                <a:pPr algn="ctr"/>
                <a:endParaRPr kumimoji="1" lang="en-US" altLang="ja-JP" sz="2000" dirty="0" smtClean="0">
                  <a:solidFill>
                    <a:schemeClr val="tx1"/>
                  </a:solidFill>
                  <a:ea typeface="ヒラギノ角ゴ Pro W3"/>
                  <a:cs typeface="ヒラギノ角ゴ Pro W3"/>
                </a:endParaRPr>
              </a:p>
              <a:p>
                <a:pPr algn="ctr"/>
                <a:endParaRPr kumimoji="1" lang="ja-JP" altLang="en-US" sz="2000" dirty="0">
                  <a:solidFill>
                    <a:schemeClr val="tx1"/>
                  </a:solidFill>
                  <a:ea typeface="ヒラギノ角ゴ Pro W3"/>
                  <a:cs typeface="ヒラギノ角ゴ Pro W3"/>
                </a:endParaRPr>
              </a:p>
            </p:txBody>
          </p:sp>
          <p:sp>
            <p:nvSpPr>
              <p:cNvPr id="25" name="テキスト ボックス 24"/>
              <p:cNvSpPr txBox="1"/>
              <p:nvPr/>
            </p:nvSpPr>
            <p:spPr>
              <a:xfrm>
                <a:off x="558880" y="4587201"/>
                <a:ext cx="1237799" cy="277970"/>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dirty="0" smtClean="0">
                    <a:solidFill>
                      <a:schemeClr val="bg1"/>
                    </a:solidFill>
                    <a:ea typeface="ヒラギノ角ゴ Pro W3"/>
                    <a:cs typeface="ヒラギノ角ゴ Pro W3"/>
                  </a:rPr>
                  <a:t>Application</a:t>
                </a:r>
                <a:endParaRPr kumimoji="1" lang="ja-JP" altLang="en-US" dirty="0">
                  <a:solidFill>
                    <a:schemeClr val="bg1"/>
                  </a:solidFill>
                  <a:ea typeface="ヒラギノ角ゴ Pro W3"/>
                  <a:cs typeface="ヒラギノ角ゴ Pro W3"/>
                </a:endParaRPr>
              </a:p>
            </p:txBody>
          </p:sp>
        </p:grpSp>
        <p:sp>
          <p:nvSpPr>
            <p:cNvPr id="28" name="テキスト ボックス 27"/>
            <p:cNvSpPr txBox="1"/>
            <p:nvPr/>
          </p:nvSpPr>
          <p:spPr>
            <a:xfrm>
              <a:off x="6828636" y="5805264"/>
              <a:ext cx="1415772" cy="461665"/>
            </a:xfrm>
            <a:prstGeom prst="rect">
              <a:avLst/>
            </a:prstGeom>
            <a:ln>
              <a:noFill/>
            </a:ln>
          </p:spPr>
          <p:style>
            <a:lnRef idx="2">
              <a:schemeClr val="accent1"/>
            </a:lnRef>
            <a:fillRef idx="1">
              <a:schemeClr val="lt1"/>
            </a:fillRef>
            <a:effectRef idx="0">
              <a:schemeClr val="accent1"/>
            </a:effectRef>
            <a:fontRef idx="minor">
              <a:schemeClr val="dk1"/>
            </a:fontRef>
          </p:style>
          <p:txBody>
            <a:bodyPr wrap="none" rtlCol="0">
              <a:spAutoFit/>
            </a:bodyPr>
            <a:lstStyle/>
            <a:p>
              <a:r>
                <a:rPr lang="ja-JP" altLang="en-US" sz="2400" b="1" dirty="0" smtClean="0">
                  <a:solidFill>
                    <a:srgbClr val="34495E"/>
                  </a:solidFill>
                </a:rPr>
                <a:t>低</a:t>
              </a:r>
              <a:r>
                <a:rPr kumimoji="1" lang="ja-JP" altLang="en-US" sz="2400" b="1" dirty="0" smtClean="0">
                  <a:solidFill>
                    <a:srgbClr val="34495E"/>
                  </a:solidFill>
                </a:rPr>
                <a:t>負荷時</a:t>
              </a:r>
              <a:endParaRPr kumimoji="1" lang="ja-JP" altLang="en-US" sz="2400" b="1" dirty="0">
                <a:solidFill>
                  <a:srgbClr val="34495E"/>
                </a:solidFill>
              </a:endParaRPr>
            </a:p>
          </p:txBody>
        </p:sp>
      </p:grpSp>
    </p:spTree>
    <p:extLst>
      <p:ext uri="{BB962C8B-B14F-4D97-AF65-F5344CB8AC3E}">
        <p14:creationId xmlns:p14="http://schemas.microsoft.com/office/powerpoint/2010/main" val="31985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1</a:t>
            </a:r>
            <a:r>
              <a:rPr kumimoji="1" lang="ja-JP" altLang="en-US" dirty="0" smtClean="0"/>
              <a:t>台の</a:t>
            </a:r>
            <a:r>
              <a:rPr lang="ja-JP" altLang="en-US" dirty="0" smtClean="0"/>
              <a:t>インスタンス</a:t>
            </a:r>
            <a:r>
              <a:rPr kumimoji="1" lang="ja-JP" altLang="en-US" dirty="0" smtClean="0"/>
              <a:t>に対する最適化</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スケールアップ・スケールダウン</a:t>
            </a:r>
            <a:endParaRPr kumimoji="1" lang="en-US" altLang="ja-JP" dirty="0" smtClean="0"/>
          </a:p>
          <a:p>
            <a:pPr lvl="1"/>
            <a:r>
              <a:rPr lang="ja-JP" altLang="en-US" dirty="0"/>
              <a:t>負荷に</a:t>
            </a:r>
            <a:r>
              <a:rPr lang="ja-JP" altLang="en-US" dirty="0" smtClean="0"/>
              <a:t>応じてインスタンスタイプを</a:t>
            </a:r>
            <a:r>
              <a:rPr lang="ja-JP" altLang="en-US" dirty="0"/>
              <a:t>切り替え</a:t>
            </a:r>
            <a:endParaRPr lang="en-US" altLang="ja-JP" dirty="0" smtClean="0"/>
          </a:p>
          <a:p>
            <a:pPr lvl="1"/>
            <a:r>
              <a:rPr lang="ja-JP" altLang="en-US" dirty="0" smtClean="0"/>
              <a:t>最小タイプまでしか性能を下げられない</a:t>
            </a:r>
            <a:endParaRPr lang="en-US" altLang="ja-JP" dirty="0" smtClean="0"/>
          </a:p>
          <a:p>
            <a:pPr lvl="2"/>
            <a:r>
              <a:rPr lang="ja-JP" altLang="en-US" dirty="0" smtClean="0"/>
              <a:t>インスタンス単位でのコスト削減には限界がある</a:t>
            </a:r>
            <a:endParaRPr lang="en-US" altLang="ja-JP" dirty="0" smtClean="0"/>
          </a:p>
          <a:p>
            <a:pPr lvl="1"/>
            <a:r>
              <a:rPr kumimoji="1" lang="ja-JP" altLang="en-US" b="1" dirty="0" smtClean="0"/>
              <a:t>性能切り替え時にサービスのダウンタイムが発生</a:t>
            </a:r>
            <a:endParaRPr kumimoji="1" lang="en-US" altLang="ja-JP" b="1" dirty="0" smtClean="0"/>
          </a:p>
          <a:p>
            <a:pPr lvl="2"/>
            <a:r>
              <a:rPr lang="ja-JP" altLang="en-US" dirty="0" smtClean="0"/>
              <a:t>アプリケーションのデータを移動して再起動</a:t>
            </a:r>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4</a:t>
            </a:fld>
            <a:endParaRPr kumimoji="1" lang="ja-JP" altLang="en-US"/>
          </a:p>
        </p:txBody>
      </p:sp>
      <p:grpSp>
        <p:nvGrpSpPr>
          <p:cNvPr id="8" name="図形グループ 7"/>
          <p:cNvGrpSpPr/>
          <p:nvPr/>
        </p:nvGrpSpPr>
        <p:grpSpPr>
          <a:xfrm>
            <a:off x="3059832" y="4545692"/>
            <a:ext cx="2530998" cy="567239"/>
            <a:chOff x="3807522" y="4408579"/>
            <a:chExt cx="2359372" cy="567239"/>
          </a:xfrm>
          <a:noFill/>
        </p:grpSpPr>
        <p:cxnSp>
          <p:nvCxnSpPr>
            <p:cNvPr id="11" name="直線矢印コネクタ 10"/>
            <p:cNvCxnSpPr/>
            <p:nvPr/>
          </p:nvCxnSpPr>
          <p:spPr>
            <a:xfrm>
              <a:off x="3910945" y="4975818"/>
              <a:ext cx="2136480" cy="0"/>
            </a:xfrm>
            <a:prstGeom prst="straightConnector1">
              <a:avLst/>
            </a:prstGeom>
            <a:grpFill/>
            <a:ln>
              <a:tailEnd type="arrow"/>
            </a:ln>
            <a:effectLst/>
          </p:spPr>
          <p:style>
            <a:lnRef idx="2">
              <a:schemeClr val="dk1"/>
            </a:lnRef>
            <a:fillRef idx="0">
              <a:schemeClr val="dk1"/>
            </a:fillRef>
            <a:effectRef idx="1">
              <a:schemeClr val="dk1"/>
            </a:effectRef>
            <a:fontRef idx="minor">
              <a:schemeClr val="tx1"/>
            </a:fontRef>
          </p:style>
        </p:cxnSp>
        <p:sp>
          <p:nvSpPr>
            <p:cNvPr id="13" name="正方形/長方形 12"/>
            <p:cNvSpPr/>
            <p:nvPr/>
          </p:nvSpPr>
          <p:spPr>
            <a:xfrm>
              <a:off x="3807522" y="4408579"/>
              <a:ext cx="2359372" cy="406898"/>
            </a:xfrm>
            <a:prstGeom prst="rect">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400" dirty="0" smtClean="0">
                  <a:solidFill>
                    <a:srgbClr val="404040"/>
                  </a:solidFill>
                </a:rPr>
                <a:t>スケール</a:t>
              </a:r>
              <a:r>
                <a:rPr lang="en-US" altLang="en-US" sz="2400" dirty="0" smtClean="0">
                  <a:solidFill>
                    <a:srgbClr val="404040"/>
                  </a:solidFill>
                </a:rPr>
                <a:t>アップ</a:t>
              </a:r>
              <a:endParaRPr kumimoji="1" lang="ja-JP" altLang="en-US" sz="2400" dirty="0">
                <a:solidFill>
                  <a:srgbClr val="404040"/>
                </a:solidFill>
              </a:endParaRPr>
            </a:p>
          </p:txBody>
        </p:sp>
      </p:grpSp>
      <p:grpSp>
        <p:nvGrpSpPr>
          <p:cNvPr id="10" name="図形グループ 9"/>
          <p:cNvGrpSpPr/>
          <p:nvPr/>
        </p:nvGrpSpPr>
        <p:grpSpPr>
          <a:xfrm>
            <a:off x="3096606" y="5438386"/>
            <a:ext cx="2483506" cy="546898"/>
            <a:chOff x="3862637" y="5301273"/>
            <a:chExt cx="2256765" cy="546898"/>
          </a:xfrm>
          <a:noFill/>
          <a:effectLst/>
        </p:grpSpPr>
        <p:cxnSp>
          <p:nvCxnSpPr>
            <p:cNvPr id="12" name="直線矢印コネクタ 11"/>
            <p:cNvCxnSpPr/>
            <p:nvPr/>
          </p:nvCxnSpPr>
          <p:spPr>
            <a:xfrm flipH="1">
              <a:off x="3910945" y="5301273"/>
              <a:ext cx="2069639" cy="0"/>
            </a:xfrm>
            <a:prstGeom prst="straightConnector1">
              <a:avLst/>
            </a:prstGeom>
            <a:grpFill/>
            <a:ln>
              <a:tailEnd type="arrow"/>
            </a:ln>
            <a:effectLst/>
          </p:spPr>
          <p:style>
            <a:lnRef idx="2">
              <a:schemeClr val="dk1"/>
            </a:lnRef>
            <a:fillRef idx="0">
              <a:schemeClr val="dk1"/>
            </a:fillRef>
            <a:effectRef idx="1">
              <a:schemeClr val="dk1"/>
            </a:effectRef>
            <a:fontRef idx="minor">
              <a:schemeClr val="tx1"/>
            </a:fontRef>
          </p:style>
        </p:cxnSp>
        <p:sp>
          <p:nvSpPr>
            <p:cNvPr id="14" name="正方形/長方形 13"/>
            <p:cNvSpPr/>
            <p:nvPr/>
          </p:nvSpPr>
          <p:spPr>
            <a:xfrm>
              <a:off x="3862637" y="5411542"/>
              <a:ext cx="2256765" cy="436629"/>
            </a:xfrm>
            <a:prstGeom prst="rect">
              <a:avLst/>
            </a:prstGeom>
            <a:grp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400" dirty="0" smtClean="0">
                  <a:solidFill>
                    <a:srgbClr val="404040"/>
                  </a:solidFill>
                </a:rPr>
                <a:t>スケールダウン</a:t>
              </a:r>
              <a:endParaRPr kumimoji="1" lang="ja-JP" altLang="en-US" sz="2400" dirty="0">
                <a:solidFill>
                  <a:srgbClr val="404040"/>
                </a:solidFill>
              </a:endParaRPr>
            </a:p>
          </p:txBody>
        </p:sp>
      </p:grpSp>
      <p:grpSp>
        <p:nvGrpSpPr>
          <p:cNvPr id="6" name="図形グループ 5"/>
          <p:cNvGrpSpPr/>
          <p:nvPr/>
        </p:nvGrpSpPr>
        <p:grpSpPr>
          <a:xfrm>
            <a:off x="1019305" y="4477505"/>
            <a:ext cx="1512168" cy="1596205"/>
            <a:chOff x="1019305" y="4477505"/>
            <a:chExt cx="1512168" cy="1596205"/>
          </a:xfrm>
        </p:grpSpPr>
        <p:grpSp>
          <p:nvGrpSpPr>
            <p:cNvPr id="26" name="グループ化 25"/>
            <p:cNvGrpSpPr/>
            <p:nvPr/>
          </p:nvGrpSpPr>
          <p:grpSpPr>
            <a:xfrm>
              <a:off x="1019305" y="4477505"/>
              <a:ext cx="1512168" cy="1596205"/>
              <a:chOff x="416111" y="3985945"/>
              <a:chExt cx="841535" cy="1596205"/>
            </a:xfrm>
            <a:solidFill>
              <a:schemeClr val="bg1"/>
            </a:solidFill>
          </p:grpSpPr>
          <p:sp>
            <p:nvSpPr>
              <p:cNvPr id="27" name="正方形/長方形 26"/>
              <p:cNvSpPr/>
              <p:nvPr/>
            </p:nvSpPr>
            <p:spPr>
              <a:xfrm>
                <a:off x="416111" y="3985945"/>
                <a:ext cx="841535" cy="159620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smtClean="0">
                    <a:solidFill>
                      <a:schemeClr val="tx1"/>
                    </a:solidFill>
                  </a:rPr>
                  <a:t>Instance 1</a:t>
                </a:r>
              </a:p>
              <a:p>
                <a:pPr algn="ctr"/>
                <a:r>
                  <a:rPr lang="en-US" altLang="ja-JP" sz="1600" dirty="0" smtClean="0">
                    <a:solidFill>
                      <a:schemeClr val="tx1"/>
                    </a:solidFill>
                  </a:rPr>
                  <a:t>t2.micro</a:t>
                </a:r>
                <a:endParaRPr kumimoji="1" lang="en-US" altLang="ja-JP" sz="1600" dirty="0" smtClean="0">
                  <a:solidFill>
                    <a:schemeClr val="tx1"/>
                  </a:solidFill>
                </a:endParaRPr>
              </a:p>
              <a:p>
                <a:pPr algn="ctr"/>
                <a:endParaRPr kumimoji="1" lang="en-US" altLang="ja-JP" b="1" dirty="0" smtClean="0">
                  <a:solidFill>
                    <a:schemeClr val="tx1"/>
                  </a:solidFill>
                </a:endParaRPr>
              </a:p>
              <a:p>
                <a:pPr algn="ctr"/>
                <a:endParaRPr kumimoji="1" lang="en-US" altLang="ja-JP" b="1" dirty="0" smtClean="0">
                  <a:solidFill>
                    <a:schemeClr val="tx1"/>
                  </a:solidFill>
                </a:endParaRPr>
              </a:p>
              <a:p>
                <a:pPr algn="ctr"/>
                <a:endParaRPr lang="en-US" altLang="ja-JP" sz="1200" dirty="0">
                  <a:solidFill>
                    <a:schemeClr val="tx1"/>
                  </a:solidFill>
                </a:endParaRPr>
              </a:p>
              <a:p>
                <a:pPr algn="ctr"/>
                <a:endParaRPr kumimoji="1" lang="ja-JP" altLang="en-US" sz="2000" dirty="0">
                  <a:solidFill>
                    <a:schemeClr val="tx1"/>
                  </a:solidFill>
                </a:endParaRPr>
              </a:p>
            </p:txBody>
          </p:sp>
          <p:sp>
            <p:nvSpPr>
              <p:cNvPr id="29" name="テキスト ボックス 28"/>
              <p:cNvSpPr txBox="1"/>
              <p:nvPr/>
            </p:nvSpPr>
            <p:spPr>
              <a:xfrm>
                <a:off x="443208" y="4636985"/>
                <a:ext cx="780910" cy="369332"/>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dirty="0" smtClean="0">
                    <a:solidFill>
                      <a:schemeClr val="bg1"/>
                    </a:solidFill>
                  </a:rPr>
                  <a:t>Application</a:t>
                </a:r>
                <a:endParaRPr kumimoji="1" lang="ja-JP" altLang="en-US" dirty="0">
                  <a:solidFill>
                    <a:schemeClr val="bg1"/>
                  </a:solidFill>
                </a:endParaRPr>
              </a:p>
            </p:txBody>
          </p:sp>
        </p:grpSp>
        <p:grpSp>
          <p:nvGrpSpPr>
            <p:cNvPr id="23" name="グループ化 22"/>
            <p:cNvGrpSpPr/>
            <p:nvPr/>
          </p:nvGrpSpPr>
          <p:grpSpPr>
            <a:xfrm>
              <a:off x="1115065" y="5540517"/>
              <a:ext cx="574843" cy="438798"/>
              <a:chOff x="1115065" y="5720537"/>
              <a:chExt cx="574843" cy="438798"/>
            </a:xfrm>
            <a:solidFill>
              <a:schemeClr val="accent3"/>
            </a:solidFill>
          </p:grpSpPr>
          <p:cxnSp>
            <p:nvCxnSpPr>
              <p:cNvPr id="139" name="直線コネクタ 138"/>
              <p:cNvCxnSpPr/>
              <p:nvPr/>
            </p:nvCxnSpPr>
            <p:spPr>
              <a:xfrm>
                <a:off x="1204574"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40" name="直線コネクタ 139"/>
              <p:cNvCxnSpPr/>
              <p:nvPr/>
            </p:nvCxnSpPr>
            <p:spPr>
              <a:xfrm>
                <a:off x="1312025"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41" name="直線コネクタ 140"/>
              <p:cNvCxnSpPr/>
              <p:nvPr/>
            </p:nvCxnSpPr>
            <p:spPr>
              <a:xfrm>
                <a:off x="1415054"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42" name="直線コネクタ 141"/>
              <p:cNvCxnSpPr/>
              <p:nvPr/>
            </p:nvCxnSpPr>
            <p:spPr>
              <a:xfrm>
                <a:off x="1518512"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44" name="直線コネクタ 143"/>
              <p:cNvCxnSpPr/>
              <p:nvPr/>
            </p:nvCxnSpPr>
            <p:spPr>
              <a:xfrm>
                <a:off x="1617481"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sp>
            <p:nvSpPr>
              <p:cNvPr id="143" name="正方形/長方形 142"/>
              <p:cNvSpPr/>
              <p:nvPr/>
            </p:nvSpPr>
            <p:spPr>
              <a:xfrm>
                <a:off x="1115065" y="5814618"/>
                <a:ext cx="574843" cy="26737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400" dirty="0" smtClean="0"/>
                  <a:t>CPU</a:t>
                </a:r>
                <a:endParaRPr kumimoji="1" lang="ja-JP" altLang="en-US" sz="1400" dirty="0"/>
              </a:p>
            </p:txBody>
          </p:sp>
        </p:grpSp>
        <p:grpSp>
          <p:nvGrpSpPr>
            <p:cNvPr id="24" name="グループ化 23"/>
            <p:cNvGrpSpPr/>
            <p:nvPr/>
          </p:nvGrpSpPr>
          <p:grpSpPr>
            <a:xfrm>
              <a:off x="1785063" y="5624605"/>
              <a:ext cx="648072" cy="374211"/>
              <a:chOff x="1762343" y="5770545"/>
              <a:chExt cx="648072" cy="374211"/>
            </a:xfrm>
            <a:solidFill>
              <a:schemeClr val="accent5"/>
            </a:solidFill>
          </p:grpSpPr>
          <p:sp>
            <p:nvSpPr>
              <p:cNvPr id="106" name="正方形/長方形 105"/>
              <p:cNvSpPr/>
              <p:nvPr/>
            </p:nvSpPr>
            <p:spPr>
              <a:xfrm>
                <a:off x="1762343" y="5770545"/>
                <a:ext cx="648072" cy="288032"/>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1600" dirty="0" smtClean="0"/>
                  <a:t>RAM</a:t>
                </a:r>
                <a:endParaRPr kumimoji="1" lang="ja-JP" altLang="en-US" sz="1600" dirty="0"/>
              </a:p>
            </p:txBody>
          </p:sp>
          <p:cxnSp>
            <p:nvCxnSpPr>
              <p:cNvPr id="107" name="直線コネクタ 106"/>
              <p:cNvCxnSpPr/>
              <p:nvPr/>
            </p:nvCxnSpPr>
            <p:spPr>
              <a:xfrm>
                <a:off x="1849301" y="6063586"/>
                <a:ext cx="0" cy="81170"/>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08" name="直線コネクタ 107"/>
              <p:cNvCxnSpPr/>
              <p:nvPr/>
            </p:nvCxnSpPr>
            <p:spPr>
              <a:xfrm>
                <a:off x="1947527" y="6067649"/>
                <a:ext cx="0" cy="73044"/>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09" name="直線コネクタ 108"/>
              <p:cNvCxnSpPr/>
              <p:nvPr/>
            </p:nvCxnSpPr>
            <p:spPr>
              <a:xfrm>
                <a:off x="2044933" y="6064928"/>
                <a:ext cx="0" cy="77107"/>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12" name="直線コネクタ 111"/>
              <p:cNvCxnSpPr/>
              <p:nvPr/>
            </p:nvCxnSpPr>
            <p:spPr>
              <a:xfrm>
                <a:off x="2138709" y="6067649"/>
                <a:ext cx="0" cy="74386"/>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14" name="直線コネクタ 113"/>
              <p:cNvCxnSpPr/>
              <p:nvPr/>
            </p:nvCxnSpPr>
            <p:spPr>
              <a:xfrm>
                <a:off x="2235092" y="6067649"/>
                <a:ext cx="0" cy="73044"/>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15" name="直線コネクタ 114"/>
              <p:cNvCxnSpPr/>
              <p:nvPr/>
            </p:nvCxnSpPr>
            <p:spPr>
              <a:xfrm>
                <a:off x="2333048" y="6064928"/>
                <a:ext cx="0" cy="77107"/>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grpSp>
      </p:grpSp>
      <p:grpSp>
        <p:nvGrpSpPr>
          <p:cNvPr id="5" name="図形グループ 4"/>
          <p:cNvGrpSpPr/>
          <p:nvPr/>
        </p:nvGrpSpPr>
        <p:grpSpPr>
          <a:xfrm>
            <a:off x="6154831" y="4212171"/>
            <a:ext cx="2252981" cy="2088232"/>
            <a:chOff x="6154831" y="4068155"/>
            <a:chExt cx="2252981" cy="2088232"/>
          </a:xfrm>
        </p:grpSpPr>
        <p:sp>
          <p:nvSpPr>
            <p:cNvPr id="20" name="正方形/長方形 19"/>
            <p:cNvSpPr/>
            <p:nvPr/>
          </p:nvSpPr>
          <p:spPr>
            <a:xfrm>
              <a:off x="6154831" y="4068155"/>
              <a:ext cx="2252981" cy="208823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smtClean="0">
                  <a:solidFill>
                    <a:schemeClr val="tx1"/>
                  </a:solidFill>
                </a:rPr>
                <a:t>Instance 2</a:t>
              </a:r>
            </a:p>
            <a:p>
              <a:pPr algn="ctr"/>
              <a:r>
                <a:rPr lang="en-US" altLang="ja-JP" sz="1600" dirty="0">
                  <a:solidFill>
                    <a:schemeClr val="tx1"/>
                  </a:solidFill>
                </a:rPr>
                <a:t>t</a:t>
              </a:r>
              <a:r>
                <a:rPr lang="en-US" altLang="ja-JP" sz="1600" dirty="0" smtClean="0">
                  <a:solidFill>
                    <a:schemeClr val="tx1"/>
                  </a:solidFill>
                </a:rPr>
                <a:t>2.large</a:t>
              </a:r>
              <a:endParaRPr kumimoji="1" lang="en-US" altLang="ja-JP" sz="1600" dirty="0" smtClean="0">
                <a:solidFill>
                  <a:schemeClr val="tx1"/>
                </a:solidFill>
              </a:endParaRPr>
            </a:p>
            <a:p>
              <a:pPr algn="ctr"/>
              <a:endParaRPr kumimoji="1" lang="en-US" altLang="ja-JP" sz="1600" b="1" dirty="0" smtClean="0">
                <a:solidFill>
                  <a:schemeClr val="tx1"/>
                </a:solidFill>
              </a:endParaRPr>
            </a:p>
            <a:p>
              <a:pPr algn="ctr"/>
              <a:endParaRPr lang="en-US" altLang="ja-JP" sz="2400" b="1" dirty="0">
                <a:solidFill>
                  <a:schemeClr val="tx1"/>
                </a:solidFill>
              </a:endParaRPr>
            </a:p>
            <a:p>
              <a:pPr algn="ctr"/>
              <a:endParaRPr kumimoji="1" lang="en-US" altLang="ja-JP" sz="2400" b="1" dirty="0" smtClean="0">
                <a:solidFill>
                  <a:schemeClr val="tx1"/>
                </a:solidFill>
              </a:endParaRPr>
            </a:p>
            <a:p>
              <a:pPr algn="ctr"/>
              <a:endParaRPr lang="en-US" altLang="ja-JP" sz="1200" dirty="0">
                <a:solidFill>
                  <a:schemeClr val="tx1"/>
                </a:solidFill>
              </a:endParaRPr>
            </a:p>
            <a:p>
              <a:pPr algn="ctr"/>
              <a:endParaRPr kumimoji="1" lang="ja-JP" altLang="en-US" sz="2000" dirty="0">
                <a:solidFill>
                  <a:schemeClr val="tx1"/>
                </a:solidFill>
              </a:endParaRPr>
            </a:p>
          </p:txBody>
        </p:sp>
        <p:sp>
          <p:nvSpPr>
            <p:cNvPr id="21" name="テキスト ボックス 20"/>
            <p:cNvSpPr txBox="1"/>
            <p:nvPr/>
          </p:nvSpPr>
          <p:spPr>
            <a:xfrm>
              <a:off x="6275889" y="4726325"/>
              <a:ext cx="2005899" cy="369332"/>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dirty="0" smtClean="0">
                  <a:solidFill>
                    <a:schemeClr val="bg1"/>
                  </a:solidFill>
                </a:rPr>
                <a:t>Application</a:t>
              </a:r>
              <a:endParaRPr kumimoji="1" lang="ja-JP" altLang="en-US" dirty="0">
                <a:solidFill>
                  <a:schemeClr val="bg1"/>
                </a:solidFill>
              </a:endParaRPr>
            </a:p>
          </p:txBody>
        </p:sp>
        <p:grpSp>
          <p:nvGrpSpPr>
            <p:cNvPr id="116" name="グループ化 115"/>
            <p:cNvGrpSpPr/>
            <p:nvPr/>
          </p:nvGrpSpPr>
          <p:grpSpPr>
            <a:xfrm>
              <a:off x="6275889" y="5159647"/>
              <a:ext cx="574843" cy="438798"/>
              <a:chOff x="1115065" y="5720537"/>
              <a:chExt cx="574843" cy="438798"/>
            </a:xfrm>
            <a:solidFill>
              <a:schemeClr val="accent3"/>
            </a:solidFill>
          </p:grpSpPr>
          <p:cxnSp>
            <p:nvCxnSpPr>
              <p:cNvPr id="148" name="直線コネクタ 147"/>
              <p:cNvCxnSpPr/>
              <p:nvPr/>
            </p:nvCxnSpPr>
            <p:spPr>
              <a:xfrm>
                <a:off x="1204574"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49" name="直線コネクタ 148"/>
              <p:cNvCxnSpPr/>
              <p:nvPr/>
            </p:nvCxnSpPr>
            <p:spPr>
              <a:xfrm>
                <a:off x="1312025"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50" name="直線コネクタ 149"/>
              <p:cNvCxnSpPr/>
              <p:nvPr/>
            </p:nvCxnSpPr>
            <p:spPr>
              <a:xfrm>
                <a:off x="1415054"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51" name="直線コネクタ 150"/>
              <p:cNvCxnSpPr/>
              <p:nvPr/>
            </p:nvCxnSpPr>
            <p:spPr>
              <a:xfrm>
                <a:off x="1518512"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52" name="直線コネクタ 151"/>
              <p:cNvCxnSpPr/>
              <p:nvPr/>
            </p:nvCxnSpPr>
            <p:spPr>
              <a:xfrm>
                <a:off x="1617481"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sp>
            <p:nvSpPr>
              <p:cNvPr id="153" name="正方形/長方形 152"/>
              <p:cNvSpPr/>
              <p:nvPr/>
            </p:nvSpPr>
            <p:spPr>
              <a:xfrm>
                <a:off x="1115065" y="5814618"/>
                <a:ext cx="574843" cy="26737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400" dirty="0" smtClean="0"/>
                  <a:t>CPU</a:t>
                </a:r>
                <a:endParaRPr kumimoji="1" lang="ja-JP" altLang="en-US" sz="1400" dirty="0"/>
              </a:p>
            </p:txBody>
          </p:sp>
        </p:grpSp>
        <p:grpSp>
          <p:nvGrpSpPr>
            <p:cNvPr id="154" name="グループ化 153"/>
            <p:cNvGrpSpPr/>
            <p:nvPr/>
          </p:nvGrpSpPr>
          <p:grpSpPr>
            <a:xfrm>
              <a:off x="6923167" y="5232375"/>
              <a:ext cx="648072" cy="374211"/>
              <a:chOff x="1762343" y="5770545"/>
              <a:chExt cx="648072" cy="374211"/>
            </a:xfrm>
            <a:solidFill>
              <a:schemeClr val="accent5"/>
            </a:solidFill>
          </p:grpSpPr>
          <p:sp>
            <p:nvSpPr>
              <p:cNvPr id="155" name="正方形/長方形 154"/>
              <p:cNvSpPr/>
              <p:nvPr/>
            </p:nvSpPr>
            <p:spPr>
              <a:xfrm>
                <a:off x="1762343" y="5770545"/>
                <a:ext cx="648072" cy="288032"/>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1600" dirty="0" smtClean="0"/>
                  <a:t>RAM</a:t>
                </a:r>
                <a:endParaRPr kumimoji="1" lang="ja-JP" altLang="en-US" sz="1600" dirty="0"/>
              </a:p>
            </p:txBody>
          </p:sp>
          <p:cxnSp>
            <p:nvCxnSpPr>
              <p:cNvPr id="156" name="直線コネクタ 155"/>
              <p:cNvCxnSpPr/>
              <p:nvPr/>
            </p:nvCxnSpPr>
            <p:spPr>
              <a:xfrm>
                <a:off x="1849301" y="6063586"/>
                <a:ext cx="0" cy="81170"/>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57" name="直線コネクタ 156"/>
              <p:cNvCxnSpPr/>
              <p:nvPr/>
            </p:nvCxnSpPr>
            <p:spPr>
              <a:xfrm>
                <a:off x="1947527" y="6067649"/>
                <a:ext cx="0" cy="73044"/>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58" name="直線コネクタ 157"/>
              <p:cNvCxnSpPr/>
              <p:nvPr/>
            </p:nvCxnSpPr>
            <p:spPr>
              <a:xfrm>
                <a:off x="2044933" y="6064928"/>
                <a:ext cx="0" cy="77107"/>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59" name="直線コネクタ 158"/>
              <p:cNvCxnSpPr/>
              <p:nvPr/>
            </p:nvCxnSpPr>
            <p:spPr>
              <a:xfrm>
                <a:off x="2138709" y="6067649"/>
                <a:ext cx="0" cy="74386"/>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60" name="直線コネクタ 159"/>
              <p:cNvCxnSpPr/>
              <p:nvPr/>
            </p:nvCxnSpPr>
            <p:spPr>
              <a:xfrm>
                <a:off x="2235092" y="6067649"/>
                <a:ext cx="0" cy="73044"/>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61" name="直線コネクタ 160"/>
              <p:cNvCxnSpPr/>
              <p:nvPr/>
            </p:nvCxnSpPr>
            <p:spPr>
              <a:xfrm>
                <a:off x="2333048" y="6064928"/>
                <a:ext cx="0" cy="77107"/>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grpSp>
        <p:grpSp>
          <p:nvGrpSpPr>
            <p:cNvPr id="162" name="グループ化 161"/>
            <p:cNvGrpSpPr/>
            <p:nvPr/>
          </p:nvGrpSpPr>
          <p:grpSpPr>
            <a:xfrm>
              <a:off x="6275889" y="5655685"/>
              <a:ext cx="574843" cy="438798"/>
              <a:chOff x="1115065" y="5720537"/>
              <a:chExt cx="574843" cy="438798"/>
            </a:xfrm>
            <a:solidFill>
              <a:schemeClr val="accent3"/>
            </a:solidFill>
          </p:grpSpPr>
          <p:cxnSp>
            <p:nvCxnSpPr>
              <p:cNvPr id="163" name="直線コネクタ 162"/>
              <p:cNvCxnSpPr/>
              <p:nvPr/>
            </p:nvCxnSpPr>
            <p:spPr>
              <a:xfrm>
                <a:off x="1204574"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64" name="直線コネクタ 163"/>
              <p:cNvCxnSpPr/>
              <p:nvPr/>
            </p:nvCxnSpPr>
            <p:spPr>
              <a:xfrm>
                <a:off x="1312025"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65" name="直線コネクタ 164"/>
              <p:cNvCxnSpPr/>
              <p:nvPr/>
            </p:nvCxnSpPr>
            <p:spPr>
              <a:xfrm>
                <a:off x="1415054"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66" name="直線コネクタ 165"/>
              <p:cNvCxnSpPr/>
              <p:nvPr/>
            </p:nvCxnSpPr>
            <p:spPr>
              <a:xfrm>
                <a:off x="1518512"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cxnSp>
            <p:nvCxnSpPr>
              <p:cNvPr id="167" name="直線コネクタ 166"/>
              <p:cNvCxnSpPr/>
              <p:nvPr/>
            </p:nvCxnSpPr>
            <p:spPr>
              <a:xfrm>
                <a:off x="1617481" y="5720537"/>
                <a:ext cx="0" cy="438798"/>
              </a:xfrm>
              <a:prstGeom prst="line">
                <a:avLst/>
              </a:prstGeom>
              <a:ln/>
            </p:spPr>
            <p:style>
              <a:lnRef idx="2">
                <a:schemeClr val="accent3">
                  <a:shade val="50000"/>
                </a:schemeClr>
              </a:lnRef>
              <a:fillRef idx="1">
                <a:schemeClr val="accent3"/>
              </a:fillRef>
              <a:effectRef idx="0">
                <a:schemeClr val="accent3"/>
              </a:effectRef>
              <a:fontRef idx="minor">
                <a:schemeClr val="lt1"/>
              </a:fontRef>
            </p:style>
          </p:cxnSp>
          <p:sp>
            <p:nvSpPr>
              <p:cNvPr id="168" name="正方形/長方形 167"/>
              <p:cNvSpPr/>
              <p:nvPr/>
            </p:nvSpPr>
            <p:spPr>
              <a:xfrm>
                <a:off x="1115065" y="5814618"/>
                <a:ext cx="574843" cy="26737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400" dirty="0" smtClean="0"/>
                  <a:t>CPU</a:t>
                </a:r>
                <a:endParaRPr kumimoji="1" lang="ja-JP" altLang="en-US" sz="1400" dirty="0"/>
              </a:p>
            </p:txBody>
          </p:sp>
        </p:grpSp>
        <p:grpSp>
          <p:nvGrpSpPr>
            <p:cNvPr id="169" name="グループ化 168"/>
            <p:cNvGrpSpPr/>
            <p:nvPr/>
          </p:nvGrpSpPr>
          <p:grpSpPr>
            <a:xfrm>
              <a:off x="6923167" y="5728413"/>
              <a:ext cx="648072" cy="374211"/>
              <a:chOff x="1762343" y="5770545"/>
              <a:chExt cx="648072" cy="374211"/>
            </a:xfrm>
            <a:solidFill>
              <a:schemeClr val="accent5"/>
            </a:solidFill>
          </p:grpSpPr>
          <p:sp>
            <p:nvSpPr>
              <p:cNvPr id="170" name="正方形/長方形 169"/>
              <p:cNvSpPr/>
              <p:nvPr/>
            </p:nvSpPr>
            <p:spPr>
              <a:xfrm>
                <a:off x="1762343" y="5770545"/>
                <a:ext cx="648072" cy="288032"/>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1600" dirty="0" smtClean="0"/>
                  <a:t>RAM</a:t>
                </a:r>
                <a:endParaRPr kumimoji="1" lang="ja-JP" altLang="en-US" sz="1600" dirty="0"/>
              </a:p>
            </p:txBody>
          </p:sp>
          <p:cxnSp>
            <p:nvCxnSpPr>
              <p:cNvPr id="171" name="直線コネクタ 170"/>
              <p:cNvCxnSpPr/>
              <p:nvPr/>
            </p:nvCxnSpPr>
            <p:spPr>
              <a:xfrm>
                <a:off x="1849301" y="6063586"/>
                <a:ext cx="0" cy="81170"/>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72" name="直線コネクタ 171"/>
              <p:cNvCxnSpPr/>
              <p:nvPr/>
            </p:nvCxnSpPr>
            <p:spPr>
              <a:xfrm>
                <a:off x="1947527" y="6067649"/>
                <a:ext cx="0" cy="73044"/>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73" name="直線コネクタ 172"/>
              <p:cNvCxnSpPr/>
              <p:nvPr/>
            </p:nvCxnSpPr>
            <p:spPr>
              <a:xfrm>
                <a:off x="2044933" y="6064928"/>
                <a:ext cx="0" cy="77107"/>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74" name="直線コネクタ 173"/>
              <p:cNvCxnSpPr/>
              <p:nvPr/>
            </p:nvCxnSpPr>
            <p:spPr>
              <a:xfrm>
                <a:off x="2138709" y="6067649"/>
                <a:ext cx="0" cy="74386"/>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75" name="直線コネクタ 174"/>
              <p:cNvCxnSpPr/>
              <p:nvPr/>
            </p:nvCxnSpPr>
            <p:spPr>
              <a:xfrm>
                <a:off x="2235092" y="6067649"/>
                <a:ext cx="0" cy="73044"/>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76" name="直線コネクタ 175"/>
              <p:cNvCxnSpPr/>
              <p:nvPr/>
            </p:nvCxnSpPr>
            <p:spPr>
              <a:xfrm>
                <a:off x="2333048" y="6064928"/>
                <a:ext cx="0" cy="77107"/>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grpSp>
        <p:grpSp>
          <p:nvGrpSpPr>
            <p:cNvPr id="177" name="グループ化 176"/>
            <p:cNvGrpSpPr/>
            <p:nvPr/>
          </p:nvGrpSpPr>
          <p:grpSpPr>
            <a:xfrm>
              <a:off x="7632340" y="5232375"/>
              <a:ext cx="648072" cy="374211"/>
              <a:chOff x="1762343" y="5770545"/>
              <a:chExt cx="648072" cy="374211"/>
            </a:xfrm>
            <a:solidFill>
              <a:schemeClr val="accent5"/>
            </a:solidFill>
          </p:grpSpPr>
          <p:sp>
            <p:nvSpPr>
              <p:cNvPr id="178" name="正方形/長方形 177"/>
              <p:cNvSpPr/>
              <p:nvPr/>
            </p:nvSpPr>
            <p:spPr>
              <a:xfrm>
                <a:off x="1762343" y="5770545"/>
                <a:ext cx="648072" cy="288032"/>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1600" dirty="0" smtClean="0"/>
                  <a:t>RAM</a:t>
                </a:r>
                <a:endParaRPr kumimoji="1" lang="ja-JP" altLang="en-US" sz="1600" dirty="0"/>
              </a:p>
            </p:txBody>
          </p:sp>
          <p:cxnSp>
            <p:nvCxnSpPr>
              <p:cNvPr id="179" name="直線コネクタ 178"/>
              <p:cNvCxnSpPr/>
              <p:nvPr/>
            </p:nvCxnSpPr>
            <p:spPr>
              <a:xfrm>
                <a:off x="1849301" y="6063586"/>
                <a:ext cx="0" cy="81170"/>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80" name="直線コネクタ 179"/>
              <p:cNvCxnSpPr/>
              <p:nvPr/>
            </p:nvCxnSpPr>
            <p:spPr>
              <a:xfrm>
                <a:off x="1947527" y="6067649"/>
                <a:ext cx="0" cy="73044"/>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81" name="直線コネクタ 180"/>
              <p:cNvCxnSpPr/>
              <p:nvPr/>
            </p:nvCxnSpPr>
            <p:spPr>
              <a:xfrm>
                <a:off x="2044933" y="6064928"/>
                <a:ext cx="0" cy="77107"/>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82" name="直線コネクタ 181"/>
              <p:cNvCxnSpPr/>
              <p:nvPr/>
            </p:nvCxnSpPr>
            <p:spPr>
              <a:xfrm>
                <a:off x="2138709" y="6067649"/>
                <a:ext cx="0" cy="74386"/>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83" name="直線コネクタ 182"/>
              <p:cNvCxnSpPr/>
              <p:nvPr/>
            </p:nvCxnSpPr>
            <p:spPr>
              <a:xfrm>
                <a:off x="2235092" y="6067649"/>
                <a:ext cx="0" cy="73044"/>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84" name="直線コネクタ 183"/>
              <p:cNvCxnSpPr/>
              <p:nvPr/>
            </p:nvCxnSpPr>
            <p:spPr>
              <a:xfrm>
                <a:off x="2333048" y="6064928"/>
                <a:ext cx="0" cy="77107"/>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grpSp>
        <p:grpSp>
          <p:nvGrpSpPr>
            <p:cNvPr id="185" name="グループ化 184"/>
            <p:cNvGrpSpPr/>
            <p:nvPr/>
          </p:nvGrpSpPr>
          <p:grpSpPr>
            <a:xfrm>
              <a:off x="7632340" y="5728413"/>
              <a:ext cx="648072" cy="374211"/>
              <a:chOff x="1762343" y="5770545"/>
              <a:chExt cx="648072" cy="374211"/>
            </a:xfrm>
            <a:solidFill>
              <a:schemeClr val="accent5"/>
            </a:solidFill>
          </p:grpSpPr>
          <p:sp>
            <p:nvSpPr>
              <p:cNvPr id="186" name="正方形/長方形 185"/>
              <p:cNvSpPr/>
              <p:nvPr/>
            </p:nvSpPr>
            <p:spPr>
              <a:xfrm>
                <a:off x="1762343" y="5770545"/>
                <a:ext cx="648072" cy="288032"/>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1600" dirty="0" smtClean="0"/>
                  <a:t>RAM</a:t>
                </a:r>
                <a:endParaRPr kumimoji="1" lang="ja-JP" altLang="en-US" sz="1600" dirty="0"/>
              </a:p>
            </p:txBody>
          </p:sp>
          <p:cxnSp>
            <p:nvCxnSpPr>
              <p:cNvPr id="187" name="直線コネクタ 186"/>
              <p:cNvCxnSpPr/>
              <p:nvPr/>
            </p:nvCxnSpPr>
            <p:spPr>
              <a:xfrm>
                <a:off x="1849301" y="6063586"/>
                <a:ext cx="0" cy="81170"/>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88" name="直線コネクタ 187"/>
              <p:cNvCxnSpPr/>
              <p:nvPr/>
            </p:nvCxnSpPr>
            <p:spPr>
              <a:xfrm>
                <a:off x="1947527" y="6067649"/>
                <a:ext cx="0" cy="73044"/>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89" name="直線コネクタ 188"/>
              <p:cNvCxnSpPr/>
              <p:nvPr/>
            </p:nvCxnSpPr>
            <p:spPr>
              <a:xfrm>
                <a:off x="2044933" y="6064928"/>
                <a:ext cx="0" cy="77107"/>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90" name="直線コネクタ 189"/>
              <p:cNvCxnSpPr/>
              <p:nvPr/>
            </p:nvCxnSpPr>
            <p:spPr>
              <a:xfrm>
                <a:off x="2138709" y="6067649"/>
                <a:ext cx="0" cy="74386"/>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91" name="直線コネクタ 190"/>
              <p:cNvCxnSpPr/>
              <p:nvPr/>
            </p:nvCxnSpPr>
            <p:spPr>
              <a:xfrm>
                <a:off x="2235092" y="6067649"/>
                <a:ext cx="0" cy="73044"/>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cxnSp>
            <p:nvCxnSpPr>
              <p:cNvPr id="192" name="直線コネクタ 191"/>
              <p:cNvCxnSpPr/>
              <p:nvPr/>
            </p:nvCxnSpPr>
            <p:spPr>
              <a:xfrm>
                <a:off x="2333048" y="6064928"/>
                <a:ext cx="0" cy="77107"/>
              </a:xfrm>
              <a:prstGeom prst="line">
                <a:avLst/>
              </a:prstGeom>
              <a:ln/>
            </p:spPr>
            <p:style>
              <a:lnRef idx="2">
                <a:schemeClr val="accent5">
                  <a:shade val="50000"/>
                </a:schemeClr>
              </a:lnRef>
              <a:fillRef idx="1">
                <a:schemeClr val="accent5"/>
              </a:fillRef>
              <a:effectRef idx="0">
                <a:schemeClr val="accent5"/>
              </a:effectRef>
              <a:fontRef idx="minor">
                <a:schemeClr val="lt1"/>
              </a:fontRef>
            </p:style>
          </p:cxnSp>
        </p:grpSp>
      </p:grpSp>
    </p:spTree>
    <p:extLst>
      <p:ext uri="{BB962C8B-B14F-4D97-AF65-F5344CB8AC3E}">
        <p14:creationId xmlns:p14="http://schemas.microsoft.com/office/powerpoint/2010/main" val="2828755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3" presetClass="entr" presetSubtype="1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en-US" dirty="0" smtClean="0"/>
              <a:t>アプリケーション統合による最適化</a:t>
            </a:r>
            <a:endParaRPr kumimoji="1" lang="ja-JP" altLang="en-US" dirty="0">
              <a:solidFill>
                <a:schemeClr val="accent1"/>
              </a:solidFill>
            </a:endParaRPr>
          </a:p>
        </p:txBody>
      </p:sp>
      <p:sp>
        <p:nvSpPr>
          <p:cNvPr id="3" name="コンテンツ プレースホルダー 2"/>
          <p:cNvSpPr>
            <a:spLocks noGrp="1"/>
          </p:cNvSpPr>
          <p:nvPr>
            <p:ph idx="1"/>
          </p:nvPr>
        </p:nvSpPr>
        <p:spPr/>
        <p:txBody>
          <a:bodyPr/>
          <a:lstStyle/>
          <a:p>
            <a:r>
              <a:rPr kumimoji="1" lang="ja-JP" altLang="en-US" dirty="0" smtClean="0">
                <a:solidFill>
                  <a:schemeClr val="tx1">
                    <a:lumMod val="75000"/>
                  </a:schemeClr>
                </a:solidFill>
              </a:rPr>
              <a:t>アプリケーションを</a:t>
            </a:r>
            <a:r>
              <a:rPr kumimoji="1" lang="en-US" altLang="ja-JP" dirty="0" smtClean="0">
                <a:solidFill>
                  <a:schemeClr val="tx1">
                    <a:lumMod val="75000"/>
                  </a:schemeClr>
                </a:solidFill>
              </a:rPr>
              <a:t>1</a:t>
            </a:r>
            <a:r>
              <a:rPr kumimoji="1" lang="ja-JP" altLang="en-US" dirty="0" smtClean="0">
                <a:solidFill>
                  <a:schemeClr val="tx1">
                    <a:lumMod val="75000"/>
                  </a:schemeClr>
                </a:solidFill>
              </a:rPr>
              <a:t>台のインスタンスに</a:t>
            </a:r>
            <a:r>
              <a:rPr lang="ja-JP" altLang="en-US" dirty="0" smtClean="0">
                <a:solidFill>
                  <a:schemeClr val="tx1">
                    <a:lumMod val="75000"/>
                  </a:schemeClr>
                </a:solidFill>
              </a:rPr>
              <a:t>集約</a:t>
            </a:r>
            <a:endParaRPr kumimoji="1" lang="en-US" altLang="ja-JP" dirty="0" smtClean="0">
              <a:solidFill>
                <a:schemeClr val="tx1">
                  <a:lumMod val="75000"/>
                </a:schemeClr>
              </a:solidFill>
            </a:endParaRPr>
          </a:p>
          <a:p>
            <a:pPr lvl="1"/>
            <a:r>
              <a:rPr lang="ja-JP" altLang="en-US" dirty="0" smtClean="0">
                <a:solidFill>
                  <a:schemeClr val="tx1">
                    <a:lumMod val="75000"/>
                  </a:schemeClr>
                </a:solidFill>
              </a:rPr>
              <a:t>トータルコストをさらに削減可能</a:t>
            </a:r>
            <a:endParaRPr lang="en-US" altLang="ja-JP" dirty="0" smtClean="0">
              <a:solidFill>
                <a:schemeClr val="tx1">
                  <a:lumMod val="75000"/>
                </a:schemeClr>
              </a:solidFill>
            </a:endParaRPr>
          </a:p>
          <a:p>
            <a:pPr lvl="1"/>
            <a:r>
              <a:rPr lang="ja-JP" altLang="en-US" b="1" dirty="0" smtClean="0">
                <a:solidFill>
                  <a:schemeClr val="tx1">
                    <a:lumMod val="75000"/>
                  </a:schemeClr>
                </a:solidFill>
              </a:rPr>
              <a:t>統合・分離</a:t>
            </a:r>
            <a:r>
              <a:rPr kumimoji="1" lang="ja-JP" altLang="en-US" b="1" dirty="0" smtClean="0">
                <a:solidFill>
                  <a:schemeClr val="tx1">
                    <a:lumMod val="75000"/>
                  </a:schemeClr>
                </a:solidFill>
              </a:rPr>
              <a:t>時にダウンタイムが発生</a:t>
            </a:r>
            <a:endParaRPr kumimoji="1" lang="en-US" altLang="ja-JP" b="1" dirty="0" smtClean="0">
              <a:solidFill>
                <a:schemeClr val="tx1">
                  <a:lumMod val="75000"/>
                </a:schemeClr>
              </a:solidFill>
            </a:endParaRPr>
          </a:p>
          <a:p>
            <a:pPr lvl="1"/>
            <a:r>
              <a:rPr lang="ja-JP" altLang="en-US" b="1" dirty="0" smtClean="0">
                <a:solidFill>
                  <a:schemeClr val="tx1">
                    <a:lumMod val="75000"/>
                  </a:schemeClr>
                </a:solidFill>
              </a:rPr>
              <a:t>アプリケーション間の隔離が弱まる</a:t>
            </a:r>
            <a:endParaRPr lang="en-US" altLang="ja-JP" b="1" dirty="0" smtClean="0">
              <a:solidFill>
                <a:schemeClr val="tx1">
                  <a:lumMod val="75000"/>
                </a:schemeClr>
              </a:solidFill>
            </a:endParaRPr>
          </a:p>
          <a:p>
            <a:pPr lvl="2"/>
            <a:r>
              <a:rPr lang="ja-JP" altLang="en-US" dirty="0" smtClean="0">
                <a:solidFill>
                  <a:schemeClr val="tx1">
                    <a:lumMod val="75000"/>
                  </a:schemeClr>
                </a:solidFill>
              </a:rPr>
              <a:t>各アプリケーションの脆弱性が他のアプリケーションに影響</a:t>
            </a:r>
            <a:endParaRPr kumimoji="1" lang="ja-JP" altLang="en-US" dirty="0">
              <a:solidFill>
                <a:schemeClr val="tx1">
                  <a:lumMod val="75000"/>
                </a:schemeClr>
              </a:solidFill>
            </a:endParaRPr>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5</a:t>
            </a:fld>
            <a:endParaRPr kumimoji="1" lang="ja-JP" altLang="en-US"/>
          </a:p>
        </p:txBody>
      </p:sp>
      <p:grpSp>
        <p:nvGrpSpPr>
          <p:cNvPr id="8" name="図形グループ 7"/>
          <p:cNvGrpSpPr/>
          <p:nvPr/>
        </p:nvGrpSpPr>
        <p:grpSpPr>
          <a:xfrm>
            <a:off x="2195736" y="4650960"/>
            <a:ext cx="1656978" cy="471364"/>
            <a:chOff x="5011738" y="4333769"/>
            <a:chExt cx="1656978" cy="471364"/>
          </a:xfrm>
          <a:noFill/>
        </p:grpSpPr>
        <p:cxnSp>
          <p:nvCxnSpPr>
            <p:cNvPr id="10" name="直線矢印コネクタ 9"/>
            <p:cNvCxnSpPr/>
            <p:nvPr/>
          </p:nvCxnSpPr>
          <p:spPr>
            <a:xfrm>
              <a:off x="5011738" y="4805133"/>
              <a:ext cx="1656978" cy="0"/>
            </a:xfrm>
            <a:prstGeom prst="straightConnector1">
              <a:avLst/>
            </a:prstGeom>
            <a:grpFill/>
            <a:ln>
              <a:solidFill>
                <a:srgbClr val="34495E"/>
              </a:solidFill>
              <a:headEnd type="arrow"/>
              <a:tailEnd type="none"/>
            </a:ln>
            <a:effectLst/>
          </p:spPr>
          <p:style>
            <a:lnRef idx="3">
              <a:schemeClr val="accent2"/>
            </a:lnRef>
            <a:fillRef idx="0">
              <a:schemeClr val="accent2"/>
            </a:fillRef>
            <a:effectRef idx="2">
              <a:schemeClr val="accent2"/>
            </a:effectRef>
            <a:fontRef idx="minor">
              <a:schemeClr val="tx1"/>
            </a:fontRef>
          </p:style>
        </p:cxnSp>
        <p:sp>
          <p:nvSpPr>
            <p:cNvPr id="9" name="正方形/長方形 8"/>
            <p:cNvSpPr/>
            <p:nvPr/>
          </p:nvSpPr>
          <p:spPr>
            <a:xfrm>
              <a:off x="5330390" y="4333769"/>
              <a:ext cx="1028020" cy="406898"/>
            </a:xfrm>
            <a:prstGeom prst="rect">
              <a:avLst/>
            </a:prstGeom>
            <a:grp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solidFill>
                    <a:srgbClr val="34495E"/>
                  </a:solidFill>
                </a:rPr>
                <a:t>統合</a:t>
              </a:r>
              <a:endParaRPr kumimoji="1" lang="ja-JP" altLang="en-US" sz="2400" dirty="0">
                <a:solidFill>
                  <a:srgbClr val="34495E"/>
                </a:solidFill>
              </a:endParaRPr>
            </a:p>
          </p:txBody>
        </p:sp>
      </p:grpSp>
      <p:grpSp>
        <p:nvGrpSpPr>
          <p:cNvPr id="6" name="図形グループ 5"/>
          <p:cNvGrpSpPr/>
          <p:nvPr/>
        </p:nvGrpSpPr>
        <p:grpSpPr>
          <a:xfrm>
            <a:off x="2195736" y="5421046"/>
            <a:ext cx="1656978" cy="484207"/>
            <a:chOff x="5011738" y="5103855"/>
            <a:chExt cx="1656978" cy="484207"/>
          </a:xfrm>
          <a:noFill/>
        </p:grpSpPr>
        <p:cxnSp>
          <p:nvCxnSpPr>
            <p:cNvPr id="11" name="直線矢印コネクタ 10"/>
            <p:cNvCxnSpPr/>
            <p:nvPr/>
          </p:nvCxnSpPr>
          <p:spPr>
            <a:xfrm flipH="1">
              <a:off x="5011738" y="5103855"/>
              <a:ext cx="1656978" cy="0"/>
            </a:xfrm>
            <a:prstGeom prst="straightConnector1">
              <a:avLst/>
            </a:prstGeom>
            <a:grpFill/>
            <a:ln>
              <a:solidFill>
                <a:srgbClr val="34495E"/>
              </a:solidFill>
              <a:headEnd type="arrow"/>
              <a:tailEnd type="none"/>
            </a:ln>
            <a:effectLst/>
          </p:spPr>
          <p:style>
            <a:lnRef idx="3">
              <a:schemeClr val="accent2"/>
            </a:lnRef>
            <a:fillRef idx="0">
              <a:schemeClr val="accent2"/>
            </a:fillRef>
            <a:effectRef idx="2">
              <a:schemeClr val="accent2"/>
            </a:effectRef>
            <a:fontRef idx="minor">
              <a:schemeClr val="tx1"/>
            </a:fontRef>
          </p:style>
        </p:cxnSp>
        <p:sp>
          <p:nvSpPr>
            <p:cNvPr id="7" name="正方形/長方形 6"/>
            <p:cNvSpPr/>
            <p:nvPr/>
          </p:nvSpPr>
          <p:spPr>
            <a:xfrm>
              <a:off x="5357039" y="5151433"/>
              <a:ext cx="956012" cy="436629"/>
            </a:xfrm>
            <a:prstGeom prst="rect">
              <a:avLst/>
            </a:prstGeom>
            <a:grp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solidFill>
                    <a:srgbClr val="34495E"/>
                  </a:solidFill>
                </a:rPr>
                <a:t>分離</a:t>
              </a:r>
              <a:endParaRPr kumimoji="1" lang="ja-JP" altLang="en-US" sz="2400" dirty="0">
                <a:solidFill>
                  <a:srgbClr val="34495E"/>
                </a:solidFill>
              </a:endParaRPr>
            </a:p>
          </p:txBody>
        </p:sp>
      </p:grpSp>
      <p:sp>
        <p:nvSpPr>
          <p:cNvPr id="30" name="正方形/長方形 29"/>
          <p:cNvSpPr/>
          <p:nvPr/>
        </p:nvSpPr>
        <p:spPr>
          <a:xfrm>
            <a:off x="4113304" y="4412934"/>
            <a:ext cx="1528777" cy="168036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smtClean="0">
                <a:solidFill>
                  <a:schemeClr val="tx1"/>
                </a:solidFill>
              </a:rPr>
              <a:t>Instance 1</a:t>
            </a:r>
          </a:p>
          <a:p>
            <a:pPr algn="ctr"/>
            <a:r>
              <a:rPr lang="en-US" altLang="ja-JP" sz="1600" dirty="0" smtClean="0">
                <a:solidFill>
                  <a:schemeClr val="tx1"/>
                </a:solidFill>
              </a:rPr>
              <a:t>t2.micro</a:t>
            </a:r>
            <a:endParaRPr kumimoji="1" lang="en-US" altLang="ja-JP" sz="1600" dirty="0" smtClean="0">
              <a:solidFill>
                <a:schemeClr val="tx1"/>
              </a:solidFill>
            </a:endParaRPr>
          </a:p>
          <a:p>
            <a:pPr algn="ctr"/>
            <a:endParaRPr lang="en-US" altLang="ja-JP" sz="2000" b="1" dirty="0">
              <a:solidFill>
                <a:schemeClr val="tx1"/>
              </a:solidFill>
            </a:endParaRPr>
          </a:p>
          <a:p>
            <a:pPr algn="ctr"/>
            <a:endParaRPr kumimoji="1" lang="ja-JP" altLang="en-US" sz="2000" b="1" dirty="0">
              <a:solidFill>
                <a:schemeClr val="tx1"/>
              </a:solidFill>
            </a:endParaRPr>
          </a:p>
        </p:txBody>
      </p:sp>
      <p:sp>
        <p:nvSpPr>
          <p:cNvPr id="40" name="テキスト ボックス 39"/>
          <p:cNvSpPr txBox="1"/>
          <p:nvPr/>
        </p:nvSpPr>
        <p:spPr>
          <a:xfrm>
            <a:off x="4160111" y="5582409"/>
            <a:ext cx="1440320" cy="338554"/>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sz="1600" dirty="0" smtClean="0">
                <a:solidFill>
                  <a:schemeClr val="bg1"/>
                </a:solidFill>
                <a:latin typeface="+mj-lt"/>
              </a:rPr>
              <a:t>Application 1</a:t>
            </a:r>
            <a:endParaRPr kumimoji="1" lang="ja-JP" altLang="en-US" sz="1600" dirty="0">
              <a:solidFill>
                <a:schemeClr val="bg1"/>
              </a:solidFill>
              <a:latin typeface="+mj-lt"/>
            </a:endParaRPr>
          </a:p>
        </p:txBody>
      </p:sp>
      <p:sp>
        <p:nvSpPr>
          <p:cNvPr id="41" name="正方形/長方形 40"/>
          <p:cNvSpPr/>
          <p:nvPr/>
        </p:nvSpPr>
        <p:spPr>
          <a:xfrm>
            <a:off x="5765783" y="4409851"/>
            <a:ext cx="1526088" cy="1676709"/>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b="1" dirty="0" smtClean="0">
                <a:solidFill>
                  <a:schemeClr val="tx1"/>
                </a:solidFill>
              </a:rPr>
              <a:t>Instance </a:t>
            </a:r>
            <a:r>
              <a:rPr kumimoji="1" lang="en-US" altLang="ja-JP" b="1" dirty="0" smtClean="0">
                <a:solidFill>
                  <a:schemeClr val="tx1"/>
                </a:solidFill>
              </a:rPr>
              <a:t>2</a:t>
            </a:r>
          </a:p>
          <a:p>
            <a:pPr algn="ctr"/>
            <a:r>
              <a:rPr lang="en-US" altLang="ja-JP" sz="1600" dirty="0" smtClean="0">
                <a:solidFill>
                  <a:schemeClr val="tx1"/>
                </a:solidFill>
              </a:rPr>
              <a:t>t2.micro</a:t>
            </a:r>
            <a:endParaRPr kumimoji="1" lang="en-US" altLang="ja-JP" sz="1600" dirty="0" smtClean="0">
              <a:solidFill>
                <a:schemeClr val="tx1"/>
              </a:solidFill>
            </a:endParaRPr>
          </a:p>
          <a:p>
            <a:pPr algn="ctr"/>
            <a:endParaRPr lang="en-US" altLang="ja-JP" sz="2000" b="1" dirty="0">
              <a:solidFill>
                <a:schemeClr val="tx1"/>
              </a:solidFill>
            </a:endParaRPr>
          </a:p>
          <a:p>
            <a:pPr algn="ctr"/>
            <a:endParaRPr kumimoji="1" lang="ja-JP" altLang="en-US" sz="2000" b="1" dirty="0">
              <a:solidFill>
                <a:schemeClr val="tx1"/>
              </a:solidFill>
            </a:endParaRPr>
          </a:p>
        </p:txBody>
      </p:sp>
      <p:sp>
        <p:nvSpPr>
          <p:cNvPr id="42" name="テキスト ボックス 41"/>
          <p:cNvSpPr txBox="1"/>
          <p:nvPr/>
        </p:nvSpPr>
        <p:spPr>
          <a:xfrm>
            <a:off x="5808313" y="5579325"/>
            <a:ext cx="1438216" cy="338554"/>
          </a:xfrm>
          <a:prstGeom prst="roundRect">
            <a:avLst>
              <a:gd name="adj" fmla="val 0"/>
            </a:avLst>
          </a:prstGeom>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kumimoji="1" lang="en-US" altLang="ja-JP" sz="1600" dirty="0" smtClean="0">
                <a:solidFill>
                  <a:schemeClr val="bg1"/>
                </a:solidFill>
                <a:latin typeface="+mj-lt"/>
              </a:rPr>
              <a:t>Application 2</a:t>
            </a:r>
            <a:endParaRPr kumimoji="1" lang="ja-JP" altLang="en-US" sz="1600" dirty="0">
              <a:solidFill>
                <a:schemeClr val="bg1"/>
              </a:solidFill>
              <a:latin typeface="+mj-lt"/>
            </a:endParaRPr>
          </a:p>
        </p:txBody>
      </p:sp>
      <p:sp>
        <p:nvSpPr>
          <p:cNvPr id="43" name="正方形/長方形 42"/>
          <p:cNvSpPr/>
          <p:nvPr/>
        </p:nvSpPr>
        <p:spPr>
          <a:xfrm>
            <a:off x="7452320" y="4412934"/>
            <a:ext cx="1528777" cy="168036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b="1" dirty="0" smtClean="0">
                <a:solidFill>
                  <a:srgbClr val="34495E"/>
                </a:solidFill>
              </a:rPr>
              <a:t>Instance </a:t>
            </a:r>
            <a:r>
              <a:rPr kumimoji="1" lang="en-US" altLang="ja-JP" b="1" dirty="0" smtClean="0">
                <a:solidFill>
                  <a:srgbClr val="34495E"/>
                </a:solidFill>
              </a:rPr>
              <a:t>3</a:t>
            </a:r>
          </a:p>
          <a:p>
            <a:pPr algn="ctr"/>
            <a:r>
              <a:rPr lang="en-US" altLang="ja-JP" sz="1600" dirty="0" smtClean="0">
                <a:solidFill>
                  <a:srgbClr val="34495E"/>
                </a:solidFill>
              </a:rPr>
              <a:t>t2.micro</a:t>
            </a:r>
            <a:endParaRPr lang="en-US" altLang="ja-JP" sz="1600" dirty="0">
              <a:solidFill>
                <a:srgbClr val="34495E"/>
              </a:solidFill>
            </a:endParaRPr>
          </a:p>
          <a:p>
            <a:pPr algn="ctr"/>
            <a:endParaRPr lang="en-US" altLang="ja-JP" sz="2000" b="1" dirty="0">
              <a:solidFill>
                <a:schemeClr val="tx1"/>
              </a:solidFill>
            </a:endParaRPr>
          </a:p>
          <a:p>
            <a:pPr algn="ctr"/>
            <a:endParaRPr lang="en-US" altLang="ja-JP" sz="2000" b="1" dirty="0">
              <a:solidFill>
                <a:schemeClr val="tx1"/>
              </a:solidFill>
            </a:endParaRPr>
          </a:p>
        </p:txBody>
      </p:sp>
      <p:sp>
        <p:nvSpPr>
          <p:cNvPr id="44" name="テキスト ボックス 43"/>
          <p:cNvSpPr txBox="1"/>
          <p:nvPr/>
        </p:nvSpPr>
        <p:spPr>
          <a:xfrm>
            <a:off x="7513446" y="5582409"/>
            <a:ext cx="1406871" cy="338554"/>
          </a:xfrm>
          <a:prstGeom prst="roundRect">
            <a:avLst>
              <a:gd name="adj" fmla="val 0"/>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kumimoji="1" lang="en-US" altLang="ja-JP" sz="1600" dirty="0" smtClean="0">
                <a:solidFill>
                  <a:schemeClr val="bg1"/>
                </a:solidFill>
                <a:latin typeface="+mj-lt"/>
              </a:rPr>
              <a:t>Application 3</a:t>
            </a:r>
            <a:endParaRPr kumimoji="1" lang="ja-JP" altLang="en-US" sz="1600" dirty="0">
              <a:solidFill>
                <a:schemeClr val="bg1"/>
              </a:solidFill>
              <a:latin typeface="+mj-lt"/>
            </a:endParaRPr>
          </a:p>
        </p:txBody>
      </p:sp>
      <p:sp>
        <p:nvSpPr>
          <p:cNvPr id="45" name="正方形/長方形 44"/>
          <p:cNvSpPr/>
          <p:nvPr/>
        </p:nvSpPr>
        <p:spPr>
          <a:xfrm>
            <a:off x="395536" y="4412934"/>
            <a:ext cx="1544289" cy="1674603"/>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smtClean="0">
                <a:solidFill>
                  <a:srgbClr val="34495E"/>
                </a:solidFill>
              </a:rPr>
              <a:t>Instance 1</a:t>
            </a:r>
          </a:p>
          <a:p>
            <a:pPr algn="ctr"/>
            <a:r>
              <a:rPr lang="en-US" altLang="ja-JP" sz="1400" dirty="0" smtClean="0">
                <a:solidFill>
                  <a:srgbClr val="34495E"/>
                </a:solidFill>
              </a:rPr>
              <a:t>t2.micro</a:t>
            </a:r>
            <a:endParaRPr kumimoji="1" lang="en-US" altLang="ja-JP" sz="1400" dirty="0" smtClean="0">
              <a:solidFill>
                <a:srgbClr val="34495E"/>
              </a:solidFill>
            </a:endParaRPr>
          </a:p>
          <a:p>
            <a:pPr algn="ctr"/>
            <a:endParaRPr lang="en-US" altLang="ja-JP" sz="2400" b="1" dirty="0">
              <a:solidFill>
                <a:schemeClr val="tx1"/>
              </a:solidFill>
            </a:endParaRPr>
          </a:p>
          <a:p>
            <a:pPr algn="ctr"/>
            <a:endParaRPr kumimoji="1" lang="en-US" altLang="ja-JP" sz="1400" b="1" dirty="0" smtClean="0">
              <a:solidFill>
                <a:schemeClr val="tx1"/>
              </a:solidFill>
            </a:endParaRPr>
          </a:p>
          <a:p>
            <a:pPr algn="ctr"/>
            <a:endParaRPr lang="en-US" altLang="ja-JP" sz="2000" b="1" dirty="0">
              <a:solidFill>
                <a:schemeClr val="tx1"/>
              </a:solidFill>
            </a:endParaRPr>
          </a:p>
          <a:p>
            <a:pPr algn="ctr"/>
            <a:endParaRPr kumimoji="1" lang="ja-JP" altLang="en-US" sz="2000" b="1" dirty="0">
              <a:solidFill>
                <a:schemeClr val="tx1"/>
              </a:solidFill>
            </a:endParaRPr>
          </a:p>
        </p:txBody>
      </p:sp>
      <p:sp>
        <p:nvSpPr>
          <p:cNvPr id="46" name="テキスト ボックス 45"/>
          <p:cNvSpPr txBox="1"/>
          <p:nvPr/>
        </p:nvSpPr>
        <p:spPr>
          <a:xfrm>
            <a:off x="457237" y="4911469"/>
            <a:ext cx="1432471" cy="338554"/>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sz="1600" dirty="0" smtClean="0">
                <a:solidFill>
                  <a:schemeClr val="bg1"/>
                </a:solidFill>
                <a:latin typeface="+mj-lt"/>
              </a:rPr>
              <a:t>Application 1</a:t>
            </a:r>
            <a:endParaRPr kumimoji="1" lang="ja-JP" altLang="en-US" sz="1600" dirty="0">
              <a:solidFill>
                <a:schemeClr val="bg1"/>
              </a:solidFill>
              <a:latin typeface="+mj-lt"/>
            </a:endParaRPr>
          </a:p>
        </p:txBody>
      </p:sp>
      <p:sp>
        <p:nvSpPr>
          <p:cNvPr id="47" name="テキスト ボックス 46"/>
          <p:cNvSpPr txBox="1"/>
          <p:nvPr/>
        </p:nvSpPr>
        <p:spPr>
          <a:xfrm>
            <a:off x="457048" y="5308142"/>
            <a:ext cx="1432740" cy="338554"/>
          </a:xfrm>
          <a:prstGeom prst="roundRect">
            <a:avLst>
              <a:gd name="adj" fmla="val 0"/>
            </a:avLst>
          </a:prstGeom>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kumimoji="1" lang="en-US" altLang="ja-JP" sz="1600" dirty="0" smtClean="0">
                <a:solidFill>
                  <a:schemeClr val="bg1"/>
                </a:solidFill>
                <a:latin typeface="+mj-lt"/>
              </a:rPr>
              <a:t>Application 2</a:t>
            </a:r>
            <a:endParaRPr kumimoji="1" lang="ja-JP" altLang="en-US" sz="1600" dirty="0">
              <a:solidFill>
                <a:schemeClr val="bg1"/>
              </a:solidFill>
              <a:latin typeface="+mj-lt"/>
            </a:endParaRPr>
          </a:p>
        </p:txBody>
      </p:sp>
      <p:sp>
        <p:nvSpPr>
          <p:cNvPr id="48" name="テキスト ボックス 47"/>
          <p:cNvSpPr txBox="1"/>
          <p:nvPr/>
        </p:nvSpPr>
        <p:spPr>
          <a:xfrm>
            <a:off x="457049" y="5704815"/>
            <a:ext cx="1432739" cy="338554"/>
          </a:xfrm>
          <a:prstGeom prst="roundRect">
            <a:avLst>
              <a:gd name="adj" fmla="val 0"/>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kumimoji="1" lang="en-US" altLang="ja-JP" sz="1600" dirty="0" smtClean="0">
                <a:solidFill>
                  <a:schemeClr val="bg1"/>
                </a:solidFill>
                <a:latin typeface="+mj-lt"/>
              </a:rPr>
              <a:t>Application 3</a:t>
            </a:r>
            <a:endParaRPr kumimoji="1" lang="ja-JP" altLang="en-US" sz="1600" dirty="0">
              <a:solidFill>
                <a:schemeClr val="bg1"/>
              </a:solidFill>
              <a:latin typeface="+mj-lt"/>
            </a:endParaRPr>
          </a:p>
        </p:txBody>
      </p:sp>
    </p:spTree>
    <p:extLst>
      <p:ext uri="{BB962C8B-B14F-4D97-AF65-F5344CB8AC3E}">
        <p14:creationId xmlns:p14="http://schemas.microsoft.com/office/powerpoint/2010/main" val="320271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500"/>
                                        <p:tgtEl>
                                          <p:spTgt spid="4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fade">
                                      <p:cBhvr>
                                        <p:cTn id="13" dur="500"/>
                                        <p:tgtEl>
                                          <p:spTgt spid="4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500"/>
                                        <p:tgtEl>
                                          <p:spTgt spid="4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8"/>
                                        </p:tgtEl>
                                        <p:attrNameLst>
                                          <p:attrName>style.visibility</p:attrName>
                                        </p:attrNameLst>
                                      </p:cBhvr>
                                      <p:to>
                                        <p:strVal val="visible"/>
                                      </p:to>
                                    </p:set>
                                    <p:animEffect transition="in" filter="fade">
                                      <p:cBhvr>
                                        <p:cTn id="19" dur="500"/>
                                        <p:tgtEl>
                                          <p:spTgt spid="4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7" grpId="0" animBg="1"/>
      <p:bldP spid="4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dirty="0" smtClean="0"/>
              <a:t>各アプリケーションを軽量</a:t>
            </a:r>
            <a:r>
              <a:rPr lang="en-US" altLang="ja-JP" dirty="0" smtClean="0"/>
              <a:t>VM</a:t>
            </a:r>
            <a:r>
              <a:rPr lang="ja-JP" altLang="en-US" dirty="0"/>
              <a:t>の中</a:t>
            </a:r>
            <a:r>
              <a:rPr lang="ja-JP" altLang="en-US" dirty="0" smtClean="0"/>
              <a:t>で動作させることでインスタンス構成を柔軟に最適化</a:t>
            </a:r>
            <a:endParaRPr lang="en-US" altLang="ja-JP" dirty="0"/>
          </a:p>
          <a:p>
            <a:pPr lvl="1"/>
            <a:r>
              <a:rPr kumimoji="1" lang="en-US" altLang="ja-JP" dirty="0" smtClean="0"/>
              <a:t>VM</a:t>
            </a:r>
            <a:r>
              <a:rPr kumimoji="1" lang="ja-JP" altLang="en-US" dirty="0" smtClean="0"/>
              <a:t>の</a:t>
            </a:r>
            <a:r>
              <a:rPr kumimoji="1" lang="ja-JP" altLang="en-US" dirty="0" smtClean="0">
                <a:solidFill>
                  <a:srgbClr val="34495E"/>
                </a:solidFill>
              </a:rPr>
              <a:t>マイグレーション技術を</a:t>
            </a:r>
            <a:r>
              <a:rPr lang="ja-JP" altLang="en-US" dirty="0" smtClean="0">
                <a:solidFill>
                  <a:srgbClr val="34495E"/>
                </a:solidFill>
              </a:rPr>
              <a:t>利用</a:t>
            </a:r>
            <a:endParaRPr kumimoji="1" lang="en-US" altLang="ja-JP" dirty="0" smtClean="0">
              <a:solidFill>
                <a:srgbClr val="34495E"/>
              </a:solidFill>
            </a:endParaRPr>
          </a:p>
          <a:p>
            <a:pPr lvl="2"/>
            <a:r>
              <a:rPr lang="ja-JP" altLang="en-US" b="1" dirty="0" smtClean="0">
                <a:solidFill>
                  <a:srgbClr val="34495E"/>
                </a:solidFill>
              </a:rPr>
              <a:t>最適化を行う際のダウンタイムを削減</a:t>
            </a:r>
            <a:endParaRPr lang="en-US" altLang="ja-JP" b="1" dirty="0" smtClean="0"/>
          </a:p>
          <a:p>
            <a:pPr lvl="1"/>
            <a:r>
              <a:rPr kumimoji="1" lang="en-US" altLang="ja-JP" dirty="0" smtClean="0"/>
              <a:t>VM</a:t>
            </a:r>
            <a:r>
              <a:rPr kumimoji="1" lang="ja-JP" altLang="en-US" dirty="0" smtClean="0"/>
              <a:t>間の強い隔離を利用</a:t>
            </a:r>
            <a:endParaRPr kumimoji="1" lang="en-US" altLang="ja-JP" dirty="0" smtClean="0"/>
          </a:p>
          <a:p>
            <a:pPr lvl="2"/>
            <a:r>
              <a:rPr lang="ja-JP" altLang="en-US" b="1" dirty="0" smtClean="0"/>
              <a:t>アプリケーション間のセキュリティの低下を防止</a:t>
            </a:r>
            <a:endParaRPr kumimoji="1" lang="ja-JP" altLang="en-US" b="1" dirty="0"/>
          </a:p>
        </p:txBody>
      </p:sp>
      <p:sp>
        <p:nvSpPr>
          <p:cNvPr id="20" name="正方形/長方形 19"/>
          <p:cNvSpPr/>
          <p:nvPr/>
        </p:nvSpPr>
        <p:spPr>
          <a:xfrm>
            <a:off x="1763688" y="4509120"/>
            <a:ext cx="5328592" cy="2016224"/>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smtClean="0">
                <a:solidFill>
                  <a:srgbClr val="34495E"/>
                </a:solidFill>
              </a:rPr>
              <a:t>Instance</a:t>
            </a:r>
            <a:endParaRPr lang="en-US" altLang="ja-JP" sz="2800" b="1" dirty="0">
              <a:solidFill>
                <a:srgbClr val="34495E"/>
              </a:solidFill>
            </a:endParaRPr>
          </a:p>
          <a:p>
            <a:pPr algn="ctr"/>
            <a:endParaRPr kumimoji="1" lang="en-US" altLang="ja-JP" sz="2000" dirty="0" smtClean="0">
              <a:solidFill>
                <a:srgbClr val="34495E"/>
              </a:solidFill>
            </a:endParaRPr>
          </a:p>
          <a:p>
            <a:pPr algn="ctr"/>
            <a:endParaRPr kumimoji="1" lang="en-US" altLang="ja-JP" sz="2000" dirty="0" smtClean="0">
              <a:solidFill>
                <a:srgbClr val="34495E"/>
              </a:solidFill>
            </a:endParaRPr>
          </a:p>
          <a:p>
            <a:pPr algn="ctr"/>
            <a:endParaRPr lang="en-US" altLang="ja-JP" dirty="0">
              <a:solidFill>
                <a:srgbClr val="34495E"/>
              </a:solidFill>
            </a:endParaRPr>
          </a:p>
          <a:p>
            <a:pPr algn="ctr"/>
            <a:endParaRPr kumimoji="1" lang="en-US" altLang="ja-JP" dirty="0" smtClean="0">
              <a:solidFill>
                <a:srgbClr val="34495E"/>
              </a:solidFill>
            </a:endParaRPr>
          </a:p>
          <a:p>
            <a:pPr algn="ctr"/>
            <a:endParaRPr kumimoji="1" lang="en-US" altLang="ja-JP" b="1" dirty="0" smtClean="0">
              <a:solidFill>
                <a:srgbClr val="34495E"/>
              </a:solidFill>
            </a:endParaRPr>
          </a:p>
          <a:p>
            <a:pPr algn="ctr"/>
            <a:endParaRPr kumimoji="1" lang="en-US" altLang="ja-JP" b="1" dirty="0" smtClean="0">
              <a:solidFill>
                <a:srgbClr val="34495E"/>
              </a:solidFill>
            </a:endParaRPr>
          </a:p>
          <a:p>
            <a:pPr algn="ctr"/>
            <a:endParaRPr lang="en-US" altLang="ja-JP" sz="2000" b="1" dirty="0">
              <a:solidFill>
                <a:schemeClr val="tx1"/>
              </a:solidFill>
            </a:endParaRPr>
          </a:p>
          <a:p>
            <a:pPr algn="ctr"/>
            <a:endParaRPr kumimoji="1" lang="ja-JP" altLang="en-US" sz="2000" b="1" dirty="0">
              <a:solidFill>
                <a:schemeClr val="tx1"/>
              </a:solidFill>
            </a:endParaRPr>
          </a:p>
        </p:txBody>
      </p:sp>
      <p:sp>
        <p:nvSpPr>
          <p:cNvPr id="55" name="正方形/長方形 15"/>
          <p:cNvSpPr/>
          <p:nvPr/>
        </p:nvSpPr>
        <p:spPr>
          <a:xfrm>
            <a:off x="2267744" y="4653136"/>
            <a:ext cx="1682804" cy="1728192"/>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t>App </a:t>
            </a:r>
            <a:r>
              <a:rPr kumimoji="1" lang="en-US" altLang="ja-JP" sz="2000" b="1" dirty="0" smtClean="0"/>
              <a:t>VM 1</a:t>
            </a:r>
            <a:endParaRPr lang="en-US" altLang="ja-JP" sz="2000" b="1" dirty="0"/>
          </a:p>
          <a:p>
            <a:pPr algn="ctr"/>
            <a:endParaRPr kumimoji="1" lang="en-US" altLang="ja-JP" sz="2400" b="1" dirty="0" smtClean="0"/>
          </a:p>
          <a:p>
            <a:pPr algn="ctr"/>
            <a:endParaRPr kumimoji="1" lang="en-US" altLang="ja-JP" sz="2000" b="1" dirty="0" smtClean="0"/>
          </a:p>
          <a:p>
            <a:pPr algn="ctr"/>
            <a:endParaRPr lang="en-US" altLang="ja-JP" sz="1200" b="1" dirty="0"/>
          </a:p>
          <a:p>
            <a:pPr algn="ctr"/>
            <a:endParaRPr kumimoji="1" lang="ja-JP" altLang="en-US" sz="2000" b="1" dirty="0"/>
          </a:p>
        </p:txBody>
      </p:sp>
      <p:sp>
        <p:nvSpPr>
          <p:cNvPr id="21" name="正方形/長方形 15"/>
          <p:cNvSpPr/>
          <p:nvPr/>
        </p:nvSpPr>
        <p:spPr>
          <a:xfrm>
            <a:off x="4833412" y="4647456"/>
            <a:ext cx="1682804" cy="1733872"/>
          </a:xfrm>
          <a:prstGeom prst="roundRect">
            <a:avLst>
              <a:gd name="adj" fmla="val 0"/>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2000" b="1" dirty="0" smtClean="0"/>
              <a:t>App </a:t>
            </a:r>
            <a:r>
              <a:rPr kumimoji="1" lang="en-US" altLang="ja-JP" sz="2000" b="1" dirty="0" smtClean="0"/>
              <a:t>VM 2</a:t>
            </a:r>
            <a:endParaRPr lang="en-US" altLang="ja-JP" sz="2000" b="1" dirty="0"/>
          </a:p>
          <a:p>
            <a:pPr algn="ctr"/>
            <a:endParaRPr kumimoji="1" lang="en-US" altLang="ja-JP" sz="2400" b="1" dirty="0" smtClean="0"/>
          </a:p>
          <a:p>
            <a:pPr algn="ctr"/>
            <a:endParaRPr kumimoji="1" lang="en-US" altLang="ja-JP" sz="2000" b="1" dirty="0" smtClean="0"/>
          </a:p>
          <a:p>
            <a:pPr algn="ctr"/>
            <a:endParaRPr lang="en-US" altLang="ja-JP" sz="1200" b="1" dirty="0"/>
          </a:p>
          <a:p>
            <a:pPr algn="ctr"/>
            <a:endParaRPr kumimoji="1" lang="ja-JP" altLang="en-US" sz="2000" b="1" dirty="0"/>
          </a:p>
        </p:txBody>
      </p:sp>
      <p:sp>
        <p:nvSpPr>
          <p:cNvPr id="19" name="正方形/長方形 15"/>
          <p:cNvSpPr/>
          <p:nvPr/>
        </p:nvSpPr>
        <p:spPr>
          <a:xfrm>
            <a:off x="5009070" y="5223520"/>
            <a:ext cx="1376876" cy="936104"/>
          </a:xfrm>
          <a:prstGeom prst="roundRect">
            <a:avLst>
              <a:gd name="adj" fmla="val 0"/>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dirty="0" smtClean="0"/>
              <a:t>Application</a:t>
            </a:r>
          </a:p>
          <a:p>
            <a:pPr algn="ctr"/>
            <a:r>
              <a:rPr lang="en-US" altLang="ja-JP" dirty="0" smtClean="0"/>
              <a:t>2</a:t>
            </a:r>
            <a:endParaRPr lang="en-US" altLang="ja-JP" dirty="0"/>
          </a:p>
        </p:txBody>
      </p:sp>
      <p:sp>
        <p:nvSpPr>
          <p:cNvPr id="18" name="正方形/長方形 15"/>
          <p:cNvSpPr/>
          <p:nvPr/>
        </p:nvSpPr>
        <p:spPr>
          <a:xfrm>
            <a:off x="2443402" y="5229200"/>
            <a:ext cx="1376876" cy="936104"/>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Application1</a:t>
            </a:r>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6</a:t>
            </a:fld>
            <a:endParaRPr kumimoji="1" lang="ja-JP" altLang="en-US" dirty="0"/>
          </a:p>
        </p:txBody>
      </p:sp>
      <p:cxnSp>
        <p:nvCxnSpPr>
          <p:cNvPr id="8" name="直線コネクタ 7"/>
          <p:cNvCxnSpPr/>
          <p:nvPr/>
        </p:nvCxnSpPr>
        <p:spPr>
          <a:xfrm>
            <a:off x="4427984" y="4581128"/>
            <a:ext cx="0" cy="1872208"/>
          </a:xfrm>
          <a:prstGeom prst="line">
            <a:avLst/>
          </a:prstGeom>
          <a:ln w="38100" cmpd="sng">
            <a:solidFill>
              <a:schemeClr val="accent1"/>
            </a:solidFill>
            <a:prstDash val="sysDash"/>
          </a:ln>
        </p:spPr>
        <p:style>
          <a:lnRef idx="2">
            <a:schemeClr val="accent1"/>
          </a:lnRef>
          <a:fillRef idx="0">
            <a:schemeClr val="accent1"/>
          </a:fillRef>
          <a:effectRef idx="1">
            <a:schemeClr val="accent1"/>
          </a:effectRef>
          <a:fontRef idx="minor">
            <a:schemeClr val="tx1"/>
          </a:fontRef>
        </p:style>
      </p:cxnSp>
      <p:sp>
        <p:nvSpPr>
          <p:cNvPr id="12" name="正方形/長方形 11"/>
          <p:cNvSpPr/>
          <p:nvPr/>
        </p:nvSpPr>
        <p:spPr>
          <a:xfrm>
            <a:off x="1763688" y="4149080"/>
            <a:ext cx="864096" cy="2880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従来</a:t>
            </a:r>
            <a:endParaRPr kumimoji="1" lang="ja-JP" altLang="en-US" dirty="0"/>
          </a:p>
        </p:txBody>
      </p:sp>
      <p:sp>
        <p:nvSpPr>
          <p:cNvPr id="2" name="タイトル 1"/>
          <p:cNvSpPr>
            <a:spLocks noGrp="1"/>
          </p:cNvSpPr>
          <p:nvPr>
            <p:ph type="title"/>
          </p:nvPr>
        </p:nvSpPr>
        <p:spPr/>
        <p:txBody>
          <a:bodyPr/>
          <a:lstStyle/>
          <a:p>
            <a:r>
              <a:rPr lang="ja-JP" altLang="en-US" dirty="0" smtClean="0"/>
              <a:t>提案</a:t>
            </a:r>
            <a:r>
              <a:rPr kumimoji="1" lang="ja-JP" altLang="en-US" dirty="0" smtClean="0"/>
              <a:t>：</a:t>
            </a:r>
            <a:r>
              <a:rPr kumimoji="1" lang="en-US" altLang="ja-JP" dirty="0" smtClean="0"/>
              <a:t>FlexCapsule</a:t>
            </a:r>
            <a:endParaRPr kumimoji="1" lang="ja-JP" altLang="en-US" dirty="0"/>
          </a:p>
        </p:txBody>
      </p:sp>
      <p:sp>
        <p:nvSpPr>
          <p:cNvPr id="22" name="正方形/長方形 21"/>
          <p:cNvSpPr/>
          <p:nvPr/>
        </p:nvSpPr>
        <p:spPr>
          <a:xfrm>
            <a:off x="1763688" y="4149080"/>
            <a:ext cx="1224136" cy="2880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提案手法</a:t>
            </a:r>
            <a:endParaRPr kumimoji="1" lang="ja-JP" altLang="en-US" dirty="0"/>
          </a:p>
        </p:txBody>
      </p:sp>
      <p:sp>
        <p:nvSpPr>
          <p:cNvPr id="26" name="正方形/長方形 15"/>
          <p:cNvSpPr/>
          <p:nvPr/>
        </p:nvSpPr>
        <p:spPr>
          <a:xfrm>
            <a:off x="2441643" y="5229200"/>
            <a:ext cx="1376876" cy="936104"/>
          </a:xfrm>
          <a:prstGeom prst="roundRect">
            <a:avLst>
              <a:gd name="adj" fmla="val 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t>Application1</a:t>
            </a:r>
            <a:endParaRPr kumimoji="1" lang="ja-JP" altLang="en-US" dirty="0"/>
          </a:p>
        </p:txBody>
      </p:sp>
      <p:sp>
        <p:nvSpPr>
          <p:cNvPr id="27" name="正方形/長方形 15"/>
          <p:cNvSpPr/>
          <p:nvPr/>
        </p:nvSpPr>
        <p:spPr>
          <a:xfrm>
            <a:off x="5004588" y="5226508"/>
            <a:ext cx="1376876" cy="936104"/>
          </a:xfrm>
          <a:prstGeom prst="roundRect">
            <a:avLst>
              <a:gd name="adj" fmla="val 0"/>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smtClean="0"/>
              <a:t>Application</a:t>
            </a:r>
          </a:p>
          <a:p>
            <a:pPr algn="ctr"/>
            <a:r>
              <a:rPr lang="en-US" altLang="ja-JP" dirty="0" smtClean="0"/>
              <a:t>2</a:t>
            </a:r>
            <a:endParaRPr lang="en-US" altLang="ja-JP" dirty="0"/>
          </a:p>
        </p:txBody>
      </p:sp>
    </p:spTree>
    <p:extLst>
      <p:ext uri="{BB962C8B-B14F-4D97-AF65-F5344CB8AC3E}">
        <p14:creationId xmlns:p14="http://schemas.microsoft.com/office/powerpoint/2010/main" val="56300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blinds(horizontal)">
                                      <p:cBhvr>
                                        <p:cTn id="7" dur="500"/>
                                        <p:tgtEl>
                                          <p:spTgt spid="5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linds(horizontal)">
                                      <p:cBhvr>
                                        <p:cTn id="10" dur="500"/>
                                        <p:tgtEl>
                                          <p:spTgt spid="21"/>
                                        </p:tgtEl>
                                      </p:cBhvr>
                                    </p:animEffect>
                                  </p:childTnLst>
                                </p:cTn>
                              </p:par>
                              <p:par>
                                <p:cTn id="11" presetID="3" presetClass="entr" presetSubtype="1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blinds(horizontal)">
                                      <p:cBhvr>
                                        <p:cTn id="16" dur="500"/>
                                        <p:tgtEl>
                                          <p:spTgt spid="2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blinds(horizontal)">
                                      <p:cBhvr>
                                        <p:cTn id="19" dur="500"/>
                                        <p:tgtEl>
                                          <p:spTgt spid="2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blinds(horizontal)">
                                      <p:cBhvr>
                                        <p:cTn id="2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21" grpId="0" animBg="1"/>
      <p:bldP spid="22" grpId="0" animBg="1"/>
      <p:bldP spid="26" grpId="0" animBg="1"/>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6084168" y="1433984"/>
            <a:ext cx="1405684" cy="165618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smtClean="0">
                <a:solidFill>
                  <a:srgbClr val="34495E"/>
                </a:solidFill>
              </a:rPr>
              <a:t>Instance 2’</a:t>
            </a:r>
            <a:endParaRPr kumimoji="1" lang="en-US" altLang="ja-JP" sz="2400" b="1" dirty="0" smtClean="0">
              <a:solidFill>
                <a:srgbClr val="34495E"/>
              </a:solidFill>
            </a:endParaRPr>
          </a:p>
          <a:p>
            <a:pPr algn="ctr"/>
            <a:endParaRPr lang="en-US" altLang="ja-JP" sz="2000" b="1" dirty="0">
              <a:solidFill>
                <a:srgbClr val="34495E"/>
              </a:solidFill>
            </a:endParaRPr>
          </a:p>
          <a:p>
            <a:pPr algn="ctr"/>
            <a:endParaRPr kumimoji="1" lang="en-US" altLang="ja-JP" sz="2400" b="1" dirty="0" smtClean="0">
              <a:solidFill>
                <a:srgbClr val="34495E"/>
              </a:solidFill>
            </a:endParaRPr>
          </a:p>
          <a:p>
            <a:pPr algn="ctr"/>
            <a:endParaRPr lang="en-US" altLang="ja-JP" b="1" dirty="0">
              <a:solidFill>
                <a:schemeClr val="tx1"/>
              </a:solidFill>
            </a:endParaRPr>
          </a:p>
          <a:p>
            <a:pPr algn="ctr"/>
            <a:endParaRPr kumimoji="1" lang="ja-JP" altLang="en-US" b="1" dirty="0">
              <a:solidFill>
                <a:schemeClr val="tx1"/>
              </a:solidFill>
            </a:endParaRPr>
          </a:p>
        </p:txBody>
      </p:sp>
      <p:sp>
        <p:nvSpPr>
          <p:cNvPr id="39" name="正方形/長方形 38"/>
          <p:cNvSpPr/>
          <p:nvPr/>
        </p:nvSpPr>
        <p:spPr>
          <a:xfrm>
            <a:off x="6046636" y="4221088"/>
            <a:ext cx="2557812" cy="241889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smtClean="0">
                <a:solidFill>
                  <a:srgbClr val="34495E"/>
                </a:solidFill>
              </a:rPr>
              <a:t>Instance 3’</a:t>
            </a:r>
          </a:p>
          <a:p>
            <a:pPr algn="ctr"/>
            <a:endParaRPr lang="en-US" altLang="ja-JP" sz="2400" b="1" dirty="0">
              <a:solidFill>
                <a:srgbClr val="34495E"/>
              </a:solidFill>
            </a:endParaRPr>
          </a:p>
          <a:p>
            <a:pPr algn="ctr"/>
            <a:endParaRPr kumimoji="1" lang="en-US" altLang="ja-JP" sz="2400" b="1" dirty="0" smtClean="0">
              <a:solidFill>
                <a:srgbClr val="34495E"/>
              </a:solidFill>
            </a:endParaRPr>
          </a:p>
          <a:p>
            <a:pPr algn="ctr"/>
            <a:endParaRPr lang="en-US" altLang="ja-JP" sz="2000" b="1" dirty="0">
              <a:solidFill>
                <a:srgbClr val="34495E"/>
              </a:solidFill>
            </a:endParaRPr>
          </a:p>
          <a:p>
            <a:pPr algn="ctr"/>
            <a:endParaRPr kumimoji="1" lang="en-US" altLang="ja-JP" sz="2400" b="1" dirty="0" smtClean="0">
              <a:solidFill>
                <a:srgbClr val="34495E"/>
              </a:solidFill>
            </a:endParaRPr>
          </a:p>
          <a:p>
            <a:pPr algn="ctr"/>
            <a:endParaRPr lang="en-US" altLang="ja-JP" b="1" dirty="0">
              <a:solidFill>
                <a:schemeClr val="tx1"/>
              </a:solidFill>
            </a:endParaRPr>
          </a:p>
          <a:p>
            <a:pPr algn="ctr"/>
            <a:endParaRPr kumimoji="1" lang="ja-JP" altLang="en-US" b="1" dirty="0">
              <a:solidFill>
                <a:schemeClr val="tx1"/>
              </a:solidFill>
            </a:endParaRPr>
          </a:p>
        </p:txBody>
      </p:sp>
      <p:sp>
        <p:nvSpPr>
          <p:cNvPr id="40" name="正方形/長方形 15"/>
          <p:cNvSpPr/>
          <p:nvPr/>
        </p:nvSpPr>
        <p:spPr>
          <a:xfrm>
            <a:off x="6516216" y="5085184"/>
            <a:ext cx="1679253" cy="1267431"/>
          </a:xfrm>
          <a:prstGeom prst="roundRect">
            <a:avLst>
              <a:gd name="adj" fmla="val 0"/>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ja-JP" sz="2000" b="1" dirty="0" smtClean="0"/>
              <a:t>App </a:t>
            </a:r>
            <a:r>
              <a:rPr kumimoji="1" lang="en-US" altLang="ja-JP" sz="2000" b="1" dirty="0" smtClean="0"/>
              <a:t>VM</a:t>
            </a:r>
            <a:endParaRPr lang="en-US" altLang="ja-JP" sz="2000" b="1" dirty="0"/>
          </a:p>
        </p:txBody>
      </p:sp>
      <p:sp>
        <p:nvSpPr>
          <p:cNvPr id="2" name="タイトル 1"/>
          <p:cNvSpPr>
            <a:spLocks noGrp="1"/>
          </p:cNvSpPr>
          <p:nvPr>
            <p:ph type="title"/>
          </p:nvPr>
        </p:nvSpPr>
        <p:spPr/>
        <p:txBody>
          <a:bodyPr/>
          <a:lstStyle/>
          <a:p>
            <a:r>
              <a:rPr kumimoji="1" lang="en-US" altLang="ja-JP" dirty="0" smtClean="0"/>
              <a:t>FlexCapsule</a:t>
            </a:r>
            <a:r>
              <a:rPr kumimoji="1" lang="ja-JP" altLang="en-US" dirty="0" smtClean="0"/>
              <a:t>を用いた最適化</a:t>
            </a:r>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7</a:t>
            </a:fld>
            <a:endParaRPr kumimoji="1" lang="ja-JP" altLang="en-US"/>
          </a:p>
        </p:txBody>
      </p:sp>
      <p:sp>
        <p:nvSpPr>
          <p:cNvPr id="5" name="正方形/長方形 4"/>
          <p:cNvSpPr/>
          <p:nvPr/>
        </p:nvSpPr>
        <p:spPr>
          <a:xfrm>
            <a:off x="61603" y="3208486"/>
            <a:ext cx="1405684" cy="165618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smtClean="0">
                <a:solidFill>
                  <a:srgbClr val="34495E"/>
                </a:solidFill>
              </a:rPr>
              <a:t>Instance 1</a:t>
            </a:r>
            <a:endParaRPr kumimoji="1" lang="en-US" altLang="ja-JP" sz="2400" b="1" dirty="0" smtClean="0">
              <a:solidFill>
                <a:srgbClr val="34495E"/>
              </a:solidFill>
            </a:endParaRPr>
          </a:p>
          <a:p>
            <a:pPr algn="ctr"/>
            <a:endParaRPr lang="en-US" altLang="ja-JP" sz="2000" b="1" dirty="0">
              <a:solidFill>
                <a:srgbClr val="34495E"/>
              </a:solidFill>
            </a:endParaRPr>
          </a:p>
          <a:p>
            <a:pPr algn="ctr"/>
            <a:endParaRPr kumimoji="1" lang="en-US" altLang="ja-JP" sz="2400" b="1" dirty="0" smtClean="0">
              <a:solidFill>
                <a:srgbClr val="34495E"/>
              </a:solidFill>
            </a:endParaRPr>
          </a:p>
          <a:p>
            <a:pPr algn="ctr"/>
            <a:endParaRPr lang="en-US" altLang="ja-JP" b="1" dirty="0">
              <a:solidFill>
                <a:schemeClr val="tx1"/>
              </a:solidFill>
            </a:endParaRPr>
          </a:p>
          <a:p>
            <a:pPr algn="ctr"/>
            <a:endParaRPr kumimoji="1" lang="ja-JP" altLang="en-US" b="1" dirty="0">
              <a:solidFill>
                <a:schemeClr val="tx1"/>
              </a:solidFill>
            </a:endParaRPr>
          </a:p>
        </p:txBody>
      </p:sp>
      <p:sp>
        <p:nvSpPr>
          <p:cNvPr id="23" name="正方形/長方形 22"/>
          <p:cNvSpPr/>
          <p:nvPr/>
        </p:nvSpPr>
        <p:spPr>
          <a:xfrm>
            <a:off x="3162443" y="1428074"/>
            <a:ext cx="1405684" cy="165618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smtClean="0">
                <a:solidFill>
                  <a:srgbClr val="34495E"/>
                </a:solidFill>
              </a:rPr>
              <a:t>Instance 2</a:t>
            </a:r>
            <a:endParaRPr kumimoji="1" lang="en-US" altLang="ja-JP" sz="2400" b="1" dirty="0" smtClean="0">
              <a:solidFill>
                <a:srgbClr val="34495E"/>
              </a:solidFill>
            </a:endParaRPr>
          </a:p>
          <a:p>
            <a:pPr algn="ctr"/>
            <a:endParaRPr lang="en-US" altLang="ja-JP" sz="2000" b="1" dirty="0">
              <a:solidFill>
                <a:srgbClr val="34495E"/>
              </a:solidFill>
            </a:endParaRPr>
          </a:p>
          <a:p>
            <a:pPr algn="ctr"/>
            <a:endParaRPr kumimoji="1" lang="en-US" altLang="ja-JP" sz="2400" b="1" dirty="0" smtClean="0">
              <a:solidFill>
                <a:srgbClr val="34495E"/>
              </a:solidFill>
            </a:endParaRPr>
          </a:p>
          <a:p>
            <a:pPr algn="ctr"/>
            <a:endParaRPr lang="en-US" altLang="ja-JP" b="1" dirty="0">
              <a:solidFill>
                <a:schemeClr val="tx1"/>
              </a:solidFill>
            </a:endParaRPr>
          </a:p>
          <a:p>
            <a:pPr algn="ctr"/>
            <a:endParaRPr kumimoji="1" lang="ja-JP" altLang="en-US" b="1" dirty="0">
              <a:solidFill>
                <a:schemeClr val="tx1"/>
              </a:solidFill>
            </a:endParaRPr>
          </a:p>
        </p:txBody>
      </p:sp>
      <p:sp>
        <p:nvSpPr>
          <p:cNvPr id="24" name="正方形/長方形 15"/>
          <p:cNvSpPr/>
          <p:nvPr/>
        </p:nvSpPr>
        <p:spPr>
          <a:xfrm>
            <a:off x="3260555" y="2194052"/>
            <a:ext cx="1216681" cy="648072"/>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t>App </a:t>
            </a:r>
            <a:r>
              <a:rPr kumimoji="1" lang="en-US" altLang="ja-JP" sz="2000" b="1" dirty="0" smtClean="0"/>
              <a:t>VM</a:t>
            </a:r>
            <a:endParaRPr lang="en-US" altLang="ja-JP" sz="2000" b="1" dirty="0"/>
          </a:p>
        </p:txBody>
      </p:sp>
      <p:sp>
        <p:nvSpPr>
          <p:cNvPr id="31" name="正方形/長方形 30"/>
          <p:cNvSpPr/>
          <p:nvPr/>
        </p:nvSpPr>
        <p:spPr>
          <a:xfrm>
            <a:off x="3158023" y="4984463"/>
            <a:ext cx="1405684" cy="165618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smtClean="0">
                <a:solidFill>
                  <a:srgbClr val="34495E"/>
                </a:solidFill>
              </a:rPr>
              <a:t>Instance 3</a:t>
            </a:r>
            <a:endParaRPr kumimoji="1" lang="en-US" altLang="ja-JP" sz="2400" b="1" dirty="0" smtClean="0">
              <a:solidFill>
                <a:srgbClr val="34495E"/>
              </a:solidFill>
            </a:endParaRPr>
          </a:p>
          <a:p>
            <a:pPr algn="ctr"/>
            <a:endParaRPr lang="en-US" altLang="ja-JP" sz="2000" b="1" dirty="0">
              <a:solidFill>
                <a:srgbClr val="34495E"/>
              </a:solidFill>
            </a:endParaRPr>
          </a:p>
          <a:p>
            <a:pPr algn="ctr"/>
            <a:endParaRPr kumimoji="1" lang="en-US" altLang="ja-JP" sz="2400" b="1" dirty="0" smtClean="0">
              <a:solidFill>
                <a:srgbClr val="34495E"/>
              </a:solidFill>
            </a:endParaRPr>
          </a:p>
          <a:p>
            <a:pPr algn="ctr"/>
            <a:endParaRPr lang="en-US" altLang="ja-JP" b="1" dirty="0">
              <a:solidFill>
                <a:schemeClr val="tx1"/>
              </a:solidFill>
            </a:endParaRPr>
          </a:p>
          <a:p>
            <a:pPr algn="ctr"/>
            <a:endParaRPr kumimoji="1" lang="ja-JP" altLang="en-US" b="1" dirty="0">
              <a:solidFill>
                <a:schemeClr val="tx1"/>
              </a:solidFill>
            </a:endParaRPr>
          </a:p>
        </p:txBody>
      </p:sp>
      <p:sp>
        <p:nvSpPr>
          <p:cNvPr id="34" name="正方形/長方形 15"/>
          <p:cNvSpPr/>
          <p:nvPr/>
        </p:nvSpPr>
        <p:spPr>
          <a:xfrm>
            <a:off x="3260555" y="5661248"/>
            <a:ext cx="1216681" cy="717479"/>
          </a:xfrm>
          <a:prstGeom prst="roundRect">
            <a:avLst>
              <a:gd name="adj" fmla="val 0"/>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ja-JP" sz="2000" b="1" dirty="0" smtClean="0"/>
              <a:t>App </a:t>
            </a:r>
            <a:r>
              <a:rPr kumimoji="1" lang="en-US" altLang="ja-JP" sz="2000" b="1" dirty="0" smtClean="0"/>
              <a:t>VM</a:t>
            </a:r>
            <a:endParaRPr lang="en-US" altLang="ja-JP" sz="2000" b="1" dirty="0"/>
          </a:p>
        </p:txBody>
      </p:sp>
      <p:cxnSp>
        <p:nvCxnSpPr>
          <p:cNvPr id="42" name="直線矢印コネクタ 41"/>
          <p:cNvCxnSpPr/>
          <p:nvPr/>
        </p:nvCxnSpPr>
        <p:spPr>
          <a:xfrm flipV="1">
            <a:off x="1691680" y="2459774"/>
            <a:ext cx="1088528" cy="1536745"/>
          </a:xfrm>
          <a:prstGeom prst="straightConnector1">
            <a:avLst/>
          </a:prstGeom>
          <a:ln w="38100" cmpd="sng">
            <a:solidFill>
              <a:schemeClr val="tx2"/>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43" name="直線矢印コネクタ 42"/>
          <p:cNvCxnSpPr/>
          <p:nvPr/>
        </p:nvCxnSpPr>
        <p:spPr>
          <a:xfrm>
            <a:off x="1691680" y="4428567"/>
            <a:ext cx="1086529" cy="1448705"/>
          </a:xfrm>
          <a:prstGeom prst="straightConnector1">
            <a:avLst/>
          </a:prstGeom>
          <a:ln w="38100" cmpd="sng">
            <a:solidFill>
              <a:schemeClr val="tx2"/>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51" name="直線矢印コネクタ 50"/>
          <p:cNvCxnSpPr/>
          <p:nvPr/>
        </p:nvCxnSpPr>
        <p:spPr>
          <a:xfrm>
            <a:off x="4755295" y="2060848"/>
            <a:ext cx="1152128" cy="0"/>
          </a:xfrm>
          <a:prstGeom prst="straightConnector1">
            <a:avLst/>
          </a:prstGeom>
          <a:ln w="38100" cmpd="sng">
            <a:solidFill>
              <a:schemeClr val="tx2"/>
            </a:solidFill>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52" name="直線矢印コネクタ 51"/>
          <p:cNvCxnSpPr/>
          <p:nvPr/>
        </p:nvCxnSpPr>
        <p:spPr>
          <a:xfrm>
            <a:off x="4788024" y="5877272"/>
            <a:ext cx="1152128" cy="0"/>
          </a:xfrm>
          <a:prstGeom prst="straightConnector1">
            <a:avLst/>
          </a:prstGeom>
          <a:ln w="38100" cmpd="sng">
            <a:solidFill>
              <a:schemeClr val="tx2"/>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6" name="正方形/長方形 15"/>
          <p:cNvSpPr/>
          <p:nvPr/>
        </p:nvSpPr>
        <p:spPr>
          <a:xfrm>
            <a:off x="159715" y="3599125"/>
            <a:ext cx="1216681" cy="360040"/>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t>App </a:t>
            </a:r>
            <a:r>
              <a:rPr kumimoji="1" lang="en-US" altLang="ja-JP" sz="2000" b="1" dirty="0" smtClean="0"/>
              <a:t>VM</a:t>
            </a:r>
            <a:endParaRPr lang="en-US" altLang="ja-JP" sz="2000" b="1" dirty="0"/>
          </a:p>
        </p:txBody>
      </p:sp>
      <p:sp>
        <p:nvSpPr>
          <p:cNvPr id="7" name="正方形/長方形 15"/>
          <p:cNvSpPr/>
          <p:nvPr/>
        </p:nvSpPr>
        <p:spPr>
          <a:xfrm>
            <a:off x="159715" y="4015874"/>
            <a:ext cx="1216681" cy="360040"/>
          </a:xfrm>
          <a:prstGeom prst="roundRect">
            <a:avLst>
              <a:gd name="adj" fmla="val 0"/>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2000" b="1" dirty="0" smtClean="0"/>
              <a:t>App </a:t>
            </a:r>
            <a:r>
              <a:rPr kumimoji="1" lang="en-US" altLang="ja-JP" sz="2000" b="1" dirty="0" smtClean="0"/>
              <a:t>VM</a:t>
            </a:r>
            <a:endParaRPr lang="en-US" altLang="ja-JP" sz="2000" b="1" dirty="0"/>
          </a:p>
        </p:txBody>
      </p:sp>
      <p:sp>
        <p:nvSpPr>
          <p:cNvPr id="8" name="正方形/長方形 15"/>
          <p:cNvSpPr/>
          <p:nvPr/>
        </p:nvSpPr>
        <p:spPr>
          <a:xfrm>
            <a:off x="159715" y="4432623"/>
            <a:ext cx="1216681" cy="360040"/>
          </a:xfrm>
          <a:prstGeom prst="roundRect">
            <a:avLst>
              <a:gd name="adj" fmla="val 0"/>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ja-JP" sz="2000" b="1" dirty="0" smtClean="0"/>
              <a:t>App </a:t>
            </a:r>
            <a:r>
              <a:rPr kumimoji="1" lang="en-US" altLang="ja-JP" sz="2000" b="1" dirty="0" smtClean="0"/>
              <a:t>VM</a:t>
            </a:r>
            <a:endParaRPr lang="en-US" altLang="ja-JP" sz="2000" b="1" dirty="0"/>
          </a:p>
        </p:txBody>
      </p:sp>
      <p:sp>
        <p:nvSpPr>
          <p:cNvPr id="53" name="テキスト ボックス 52"/>
          <p:cNvSpPr txBox="1"/>
          <p:nvPr/>
        </p:nvSpPr>
        <p:spPr>
          <a:xfrm>
            <a:off x="1691680" y="3933056"/>
            <a:ext cx="1450487" cy="461665"/>
          </a:xfrm>
          <a:prstGeom prst="rect">
            <a:avLst/>
          </a:prstGeom>
          <a:noFill/>
        </p:spPr>
        <p:txBody>
          <a:bodyPr wrap="none" rtlCol="0">
            <a:spAutoFit/>
          </a:bodyPr>
          <a:lstStyle/>
          <a:p>
            <a:r>
              <a:rPr kumimoji="1" lang="en-US" altLang="ja-JP" sz="2400" dirty="0" smtClean="0"/>
              <a:t>migration</a:t>
            </a:r>
            <a:endParaRPr kumimoji="1" lang="ja-JP" altLang="en-US" sz="2400" dirty="0"/>
          </a:p>
        </p:txBody>
      </p:sp>
      <p:sp>
        <p:nvSpPr>
          <p:cNvPr id="54" name="テキスト ボックス 53"/>
          <p:cNvSpPr txBox="1"/>
          <p:nvPr/>
        </p:nvSpPr>
        <p:spPr>
          <a:xfrm>
            <a:off x="1403648" y="6135687"/>
            <a:ext cx="1723549" cy="461665"/>
          </a:xfrm>
          <a:prstGeom prst="rect">
            <a:avLst/>
          </a:prstGeom>
          <a:noFill/>
        </p:spPr>
        <p:txBody>
          <a:bodyPr wrap="none" rtlCol="0">
            <a:spAutoFit/>
          </a:bodyPr>
          <a:lstStyle/>
          <a:p>
            <a:r>
              <a:rPr kumimoji="1" lang="ja-JP" altLang="en-US" sz="2400" b="1" dirty="0" smtClean="0">
                <a:solidFill>
                  <a:schemeClr val="accent1"/>
                </a:solidFill>
              </a:rPr>
              <a:t>統合・分離</a:t>
            </a:r>
            <a:endParaRPr kumimoji="1" lang="ja-JP" altLang="en-US" sz="2400" b="1" dirty="0">
              <a:solidFill>
                <a:schemeClr val="accent1"/>
              </a:solidFill>
            </a:endParaRPr>
          </a:p>
        </p:txBody>
      </p:sp>
      <p:sp>
        <p:nvSpPr>
          <p:cNvPr id="55" name="テキスト ボックス 54"/>
          <p:cNvSpPr txBox="1"/>
          <p:nvPr/>
        </p:nvSpPr>
        <p:spPr>
          <a:xfrm>
            <a:off x="4733364" y="5386310"/>
            <a:ext cx="1239517" cy="400110"/>
          </a:xfrm>
          <a:prstGeom prst="rect">
            <a:avLst/>
          </a:prstGeom>
          <a:noFill/>
        </p:spPr>
        <p:txBody>
          <a:bodyPr wrap="none" rtlCol="0">
            <a:spAutoFit/>
          </a:bodyPr>
          <a:lstStyle/>
          <a:p>
            <a:r>
              <a:rPr kumimoji="1" lang="en-US" altLang="ja-JP" sz="2000" dirty="0" smtClean="0"/>
              <a:t>migration</a:t>
            </a:r>
            <a:endParaRPr kumimoji="1" lang="ja-JP" altLang="en-US" sz="2000" dirty="0"/>
          </a:p>
        </p:txBody>
      </p:sp>
      <p:sp>
        <p:nvSpPr>
          <p:cNvPr id="56" name="正方形/長方形 15"/>
          <p:cNvSpPr/>
          <p:nvPr/>
        </p:nvSpPr>
        <p:spPr>
          <a:xfrm>
            <a:off x="3427327" y="2420888"/>
            <a:ext cx="1216681" cy="648072"/>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t>App </a:t>
            </a:r>
            <a:r>
              <a:rPr kumimoji="1" lang="en-US" altLang="ja-JP" sz="2000" b="1" dirty="0" smtClean="0"/>
              <a:t>VM</a:t>
            </a:r>
            <a:endParaRPr lang="en-US" altLang="ja-JP" sz="2000" b="1" dirty="0"/>
          </a:p>
        </p:txBody>
      </p:sp>
      <p:sp>
        <p:nvSpPr>
          <p:cNvPr id="57" name="テキスト ボックス 56"/>
          <p:cNvSpPr txBox="1"/>
          <p:nvPr/>
        </p:nvSpPr>
        <p:spPr>
          <a:xfrm>
            <a:off x="3563888" y="3861048"/>
            <a:ext cx="4031873" cy="400110"/>
          </a:xfrm>
          <a:prstGeom prst="rect">
            <a:avLst/>
          </a:prstGeom>
          <a:noFill/>
        </p:spPr>
        <p:txBody>
          <a:bodyPr wrap="none" rtlCol="0">
            <a:spAutoFit/>
          </a:bodyPr>
          <a:lstStyle/>
          <a:p>
            <a:r>
              <a:rPr kumimoji="1" lang="ja-JP" altLang="en-US" sz="2000" b="1" dirty="0" smtClean="0">
                <a:solidFill>
                  <a:srgbClr val="E75735"/>
                </a:solidFill>
              </a:rPr>
              <a:t>スケールアップ・スケールダウン</a:t>
            </a:r>
            <a:endParaRPr kumimoji="1" lang="ja-JP" altLang="en-US" sz="2000" b="1" dirty="0">
              <a:solidFill>
                <a:srgbClr val="E75735"/>
              </a:solidFill>
            </a:endParaRPr>
          </a:p>
        </p:txBody>
      </p:sp>
      <p:sp>
        <p:nvSpPr>
          <p:cNvPr id="58" name="テキスト ボックス 57"/>
          <p:cNvSpPr txBox="1"/>
          <p:nvPr/>
        </p:nvSpPr>
        <p:spPr>
          <a:xfrm>
            <a:off x="3491880" y="3140968"/>
            <a:ext cx="3775393" cy="400110"/>
          </a:xfrm>
          <a:prstGeom prst="rect">
            <a:avLst/>
          </a:prstGeom>
          <a:noFill/>
        </p:spPr>
        <p:txBody>
          <a:bodyPr wrap="none" rtlCol="0">
            <a:spAutoFit/>
          </a:bodyPr>
          <a:lstStyle/>
          <a:p>
            <a:r>
              <a:rPr kumimoji="1" lang="ja-JP" altLang="en-US" sz="2000" b="1" dirty="0" smtClean="0">
                <a:solidFill>
                  <a:srgbClr val="E75735"/>
                </a:solidFill>
              </a:rPr>
              <a:t>スケールイン・スケールアウト</a:t>
            </a:r>
            <a:endParaRPr kumimoji="1" lang="ja-JP" altLang="en-US" sz="2000" b="1" dirty="0">
              <a:solidFill>
                <a:srgbClr val="E75735"/>
              </a:solidFill>
            </a:endParaRPr>
          </a:p>
        </p:txBody>
      </p:sp>
      <p:sp>
        <p:nvSpPr>
          <p:cNvPr id="59" name="テキスト ボックス 58"/>
          <p:cNvSpPr txBox="1"/>
          <p:nvPr/>
        </p:nvSpPr>
        <p:spPr>
          <a:xfrm>
            <a:off x="4755295" y="1268760"/>
            <a:ext cx="1239517" cy="707886"/>
          </a:xfrm>
          <a:prstGeom prst="rect">
            <a:avLst/>
          </a:prstGeom>
          <a:noFill/>
        </p:spPr>
        <p:txBody>
          <a:bodyPr wrap="none" rtlCol="0">
            <a:spAutoFit/>
          </a:bodyPr>
          <a:lstStyle/>
          <a:p>
            <a:pPr algn="ctr"/>
            <a:r>
              <a:rPr kumimoji="1" lang="en-US" altLang="ja-JP" sz="2000" dirty="0" smtClean="0"/>
              <a:t>fork &amp;</a:t>
            </a:r>
          </a:p>
          <a:p>
            <a:r>
              <a:rPr kumimoji="1" lang="en-US" altLang="ja-JP" sz="2000" dirty="0" smtClean="0"/>
              <a:t>migration</a:t>
            </a:r>
            <a:endParaRPr kumimoji="1" lang="ja-JP" altLang="en-US" sz="2000" dirty="0"/>
          </a:p>
        </p:txBody>
      </p:sp>
      <p:cxnSp>
        <p:nvCxnSpPr>
          <p:cNvPr id="60" name="直線矢印コネクタ 59"/>
          <p:cNvCxnSpPr/>
          <p:nvPr/>
        </p:nvCxnSpPr>
        <p:spPr>
          <a:xfrm>
            <a:off x="4788024" y="2492896"/>
            <a:ext cx="1152128" cy="0"/>
          </a:xfrm>
          <a:prstGeom prst="straightConnector1">
            <a:avLst/>
          </a:prstGeom>
          <a:ln w="38100" cmpd="sng">
            <a:solidFill>
              <a:schemeClr val="tx2"/>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61" name="テキスト ボックス 60"/>
          <p:cNvSpPr txBox="1"/>
          <p:nvPr/>
        </p:nvSpPr>
        <p:spPr>
          <a:xfrm>
            <a:off x="5076056" y="2492896"/>
            <a:ext cx="583789" cy="400110"/>
          </a:xfrm>
          <a:prstGeom prst="rect">
            <a:avLst/>
          </a:prstGeom>
          <a:noFill/>
        </p:spPr>
        <p:txBody>
          <a:bodyPr wrap="none" rtlCol="0">
            <a:spAutoFit/>
          </a:bodyPr>
          <a:lstStyle/>
          <a:p>
            <a:r>
              <a:rPr kumimoji="1" lang="en-US" altLang="ja-JP" sz="2000" dirty="0" smtClean="0"/>
              <a:t>exit</a:t>
            </a:r>
            <a:endParaRPr kumimoji="1" lang="ja-JP" altLang="en-US" sz="2000" dirty="0"/>
          </a:p>
        </p:txBody>
      </p:sp>
      <p:sp>
        <p:nvSpPr>
          <p:cNvPr id="3" name="テキスト ボックス 2"/>
          <p:cNvSpPr txBox="1"/>
          <p:nvPr/>
        </p:nvSpPr>
        <p:spPr>
          <a:xfrm>
            <a:off x="-999067" y="3064933"/>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963708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linds(horizontal)">
                                      <p:cBhvr>
                                        <p:cTn id="7" dur="500"/>
                                        <p:tgtEl>
                                          <p:spTgt spid="42"/>
                                        </p:tgtEl>
                                      </p:cBhvr>
                                    </p:animEffect>
                                  </p:childTnLst>
                                </p:cTn>
                              </p:par>
                              <p:par>
                                <p:cTn id="8" presetID="3" presetClass="entr" presetSubtype="10"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blinds(horizontal)">
                                      <p:cBhvr>
                                        <p:cTn id="10" dur="500"/>
                                        <p:tgtEl>
                                          <p:spTgt spid="4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3"/>
                                        </p:tgtEl>
                                        <p:attrNameLst>
                                          <p:attrName>style.visibility</p:attrName>
                                        </p:attrNameLst>
                                      </p:cBhvr>
                                      <p:to>
                                        <p:strVal val="visible"/>
                                      </p:to>
                                    </p:set>
                                    <p:animEffect transition="in" filter="blinds(horizontal)">
                                      <p:cBhvr>
                                        <p:cTn id="13" dur="500"/>
                                        <p:tgtEl>
                                          <p:spTgt spid="5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blinds(horizontal)">
                                      <p:cBhvr>
                                        <p:cTn id="16" dur="500"/>
                                        <p:tgtEl>
                                          <p:spTgt spid="5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blinds(horizontal)">
                                      <p:cBhvr>
                                        <p:cTn id="19" dur="500"/>
                                        <p:tgtEl>
                                          <p:spTgt spid="2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blinds(horizontal)">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grpId="0" nodeType="clickEffect">
                                  <p:stCondLst>
                                    <p:cond delay="0"/>
                                  </p:stCondLst>
                                  <p:childTnLst>
                                    <p:animMotion origin="layout" path="M 2.22222E-6 4.07407E-6 L 0.33941 -0.18357 " pathEditMode="relative" rAng="0" ptsTypes="AA">
                                      <p:cBhvr>
                                        <p:cTn id="26" dur="2000" fill="hold"/>
                                        <p:tgtEl>
                                          <p:spTgt spid="6"/>
                                        </p:tgtEl>
                                        <p:attrNameLst>
                                          <p:attrName>ppt_x</p:attrName>
                                          <p:attrName>ppt_y</p:attrName>
                                        </p:attrNameLst>
                                      </p:cBhvr>
                                      <p:rCtr x="16962" y="-9190"/>
                                    </p:animMotion>
                                  </p:childTnLst>
                                </p:cTn>
                              </p:par>
                              <p:par>
                                <p:cTn id="27" presetID="0" presetClass="path" presetSubtype="0" accel="50000" decel="50000" fill="hold" grpId="0" nodeType="withEffect">
                                  <p:stCondLst>
                                    <p:cond delay="0"/>
                                  </p:stCondLst>
                                  <p:childTnLst>
                                    <p:animMotion origin="layout" path="M -2.36847E-6 5.99676E-7 L 0.33895 0.2063 " pathEditMode="relative" rAng="0" ptsTypes="AA">
                                      <p:cBhvr>
                                        <p:cTn id="28" dur="2000" fill="hold"/>
                                        <p:tgtEl>
                                          <p:spTgt spid="8"/>
                                        </p:tgtEl>
                                        <p:attrNameLst>
                                          <p:attrName>ppt_x</p:attrName>
                                          <p:attrName>ppt_y</p:attrName>
                                        </p:attrNameLst>
                                      </p:cBhvr>
                                      <p:rCtr x="16947" y="10303"/>
                                    </p:animMotion>
                                  </p:childTnLst>
                                </p:cTn>
                              </p:par>
                            </p:childTnLst>
                          </p:cTn>
                        </p:par>
                        <p:par>
                          <p:cTn id="29" fill="hold">
                            <p:stCondLst>
                              <p:cond delay="2000"/>
                            </p:stCondLst>
                            <p:childTnLst>
                              <p:par>
                                <p:cTn id="30" presetID="3" presetClass="entr" presetSubtype="10" fill="hold" grpId="0" nodeType="after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blinds(horizontal)">
                                      <p:cBhvr>
                                        <p:cTn id="32" dur="500"/>
                                        <p:tgtEl>
                                          <p:spTgt spid="24"/>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blinds(horizontal)">
                                      <p:cBhvr>
                                        <p:cTn id="35" dur="500"/>
                                        <p:tgtEl>
                                          <p:spTgt spid="34"/>
                                        </p:tgtEl>
                                      </p:cBhvr>
                                    </p:animEffect>
                                  </p:childTnLst>
                                </p:cTn>
                              </p:par>
                            </p:childTnLst>
                          </p:cTn>
                        </p:par>
                        <p:par>
                          <p:cTn id="36" fill="hold">
                            <p:stCondLst>
                              <p:cond delay="2500"/>
                            </p:stCondLst>
                            <p:childTnLst>
                              <p:par>
                                <p:cTn id="37" presetID="1" presetClass="exit" presetSubtype="0" fill="hold" grpId="1" nodeType="afterEffect">
                                  <p:stCondLst>
                                    <p:cond delay="0"/>
                                  </p:stCondLst>
                                  <p:childTnLst>
                                    <p:set>
                                      <p:cBhvr>
                                        <p:cTn id="38" dur="1" fill="hold">
                                          <p:stCondLst>
                                            <p:cond delay="0"/>
                                          </p:stCondLst>
                                        </p:cTn>
                                        <p:tgtEl>
                                          <p:spTgt spid="6"/>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blinds(horizontal)">
                                      <p:cBhvr>
                                        <p:cTn id="45" dur="500"/>
                                        <p:tgtEl>
                                          <p:spTgt spid="51"/>
                                        </p:tgtEl>
                                      </p:cBhvr>
                                    </p:animEffect>
                                  </p:childTnLst>
                                </p:cTn>
                              </p:par>
                              <p:par>
                                <p:cTn id="46" presetID="3" presetClass="entr" presetSubtype="10" fill="hold" nodeType="withEffect">
                                  <p:stCondLst>
                                    <p:cond delay="0"/>
                                  </p:stCondLst>
                                  <p:childTnLst>
                                    <p:set>
                                      <p:cBhvr>
                                        <p:cTn id="47" dur="1" fill="hold">
                                          <p:stCondLst>
                                            <p:cond delay="0"/>
                                          </p:stCondLst>
                                        </p:cTn>
                                        <p:tgtEl>
                                          <p:spTgt spid="60"/>
                                        </p:tgtEl>
                                        <p:attrNameLst>
                                          <p:attrName>style.visibility</p:attrName>
                                        </p:attrNameLst>
                                      </p:cBhvr>
                                      <p:to>
                                        <p:strVal val="visible"/>
                                      </p:to>
                                    </p:set>
                                    <p:animEffect transition="in" filter="blinds(horizontal)">
                                      <p:cBhvr>
                                        <p:cTn id="48" dur="500"/>
                                        <p:tgtEl>
                                          <p:spTgt spid="60"/>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blinds(horizontal)">
                                      <p:cBhvr>
                                        <p:cTn id="51" dur="500"/>
                                        <p:tgtEl>
                                          <p:spTgt spid="59"/>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61"/>
                                        </p:tgtEl>
                                        <p:attrNameLst>
                                          <p:attrName>style.visibility</p:attrName>
                                        </p:attrNameLst>
                                      </p:cBhvr>
                                      <p:to>
                                        <p:strVal val="visible"/>
                                      </p:to>
                                    </p:set>
                                    <p:animEffect transition="in" filter="blinds(horizontal)">
                                      <p:cBhvr>
                                        <p:cTn id="54" dur="500"/>
                                        <p:tgtEl>
                                          <p:spTgt spid="61"/>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58"/>
                                        </p:tgtEl>
                                        <p:attrNameLst>
                                          <p:attrName>style.visibility</p:attrName>
                                        </p:attrNameLst>
                                      </p:cBhvr>
                                      <p:to>
                                        <p:strVal val="visible"/>
                                      </p:to>
                                    </p:set>
                                    <p:animEffect transition="in" filter="blinds(horizontal)">
                                      <p:cBhvr>
                                        <p:cTn id="57" dur="500"/>
                                        <p:tgtEl>
                                          <p:spTgt spid="58"/>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blinds(horizontal)">
                                      <p:cBhvr>
                                        <p:cTn id="60" dur="500"/>
                                        <p:tgtEl>
                                          <p:spTgt spid="37"/>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blinds(horizontal)">
                                      <p:cBhvr>
                                        <p:cTn id="65" dur="500"/>
                                        <p:tgtEl>
                                          <p:spTgt spid="56"/>
                                        </p:tgtEl>
                                      </p:cBhvr>
                                    </p:animEffect>
                                  </p:childTnLst>
                                </p:cTn>
                              </p:par>
                            </p:childTnLst>
                          </p:cTn>
                        </p:par>
                      </p:childTnLst>
                    </p:cTn>
                  </p:par>
                  <p:par>
                    <p:cTn id="66" fill="hold">
                      <p:stCondLst>
                        <p:cond delay="indefinite"/>
                      </p:stCondLst>
                      <p:childTnLst>
                        <p:par>
                          <p:cTn id="67" fill="hold">
                            <p:stCondLst>
                              <p:cond delay="0"/>
                            </p:stCondLst>
                            <p:childTnLst>
                              <p:par>
                                <p:cTn id="68" presetID="0" presetClass="path" presetSubtype="0" accel="50000" decel="50000" fill="hold" grpId="1" nodeType="clickEffect">
                                  <p:stCondLst>
                                    <p:cond delay="0"/>
                                  </p:stCondLst>
                                  <p:childTnLst>
                                    <p:animMotion origin="layout" path="M 5.55556E-7 -1.48148E-6 L 0.30035 -0.03148 " pathEditMode="relative" rAng="0" ptsTypes="AA">
                                      <p:cBhvr>
                                        <p:cTn id="69" dur="2000" fill="hold"/>
                                        <p:tgtEl>
                                          <p:spTgt spid="56"/>
                                        </p:tgtEl>
                                        <p:attrNameLst>
                                          <p:attrName>ppt_x</p:attrName>
                                          <p:attrName>ppt_y</p:attrName>
                                        </p:attrNameLst>
                                      </p:cBhvr>
                                      <p:rCtr x="15017" y="-1574"/>
                                    </p:animMotion>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nodeType="clickEffect">
                                  <p:stCondLst>
                                    <p:cond delay="0"/>
                                  </p:stCondLst>
                                  <p:childTnLst>
                                    <p:set>
                                      <p:cBhvr>
                                        <p:cTn id="73" dur="1" fill="hold">
                                          <p:stCondLst>
                                            <p:cond delay="0"/>
                                          </p:stCondLst>
                                        </p:cTn>
                                        <p:tgtEl>
                                          <p:spTgt spid="52"/>
                                        </p:tgtEl>
                                        <p:attrNameLst>
                                          <p:attrName>style.visibility</p:attrName>
                                        </p:attrNameLst>
                                      </p:cBhvr>
                                      <p:to>
                                        <p:strVal val="visible"/>
                                      </p:to>
                                    </p:set>
                                    <p:animEffect transition="in" filter="blinds(horizontal)">
                                      <p:cBhvr>
                                        <p:cTn id="74" dur="500"/>
                                        <p:tgtEl>
                                          <p:spTgt spid="52"/>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55"/>
                                        </p:tgtEl>
                                        <p:attrNameLst>
                                          <p:attrName>style.visibility</p:attrName>
                                        </p:attrNameLst>
                                      </p:cBhvr>
                                      <p:to>
                                        <p:strVal val="visible"/>
                                      </p:to>
                                    </p:set>
                                    <p:animEffect transition="in" filter="blinds(horizontal)">
                                      <p:cBhvr>
                                        <p:cTn id="77" dur="500"/>
                                        <p:tgtEl>
                                          <p:spTgt spid="55"/>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blinds(horizontal)">
                                      <p:cBhvr>
                                        <p:cTn id="80" dur="500"/>
                                        <p:tgtEl>
                                          <p:spTgt spid="57"/>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39"/>
                                        </p:tgtEl>
                                        <p:attrNameLst>
                                          <p:attrName>style.visibility</p:attrName>
                                        </p:attrNameLst>
                                      </p:cBhvr>
                                      <p:to>
                                        <p:strVal val="visible"/>
                                      </p:to>
                                    </p:set>
                                    <p:animEffect transition="in" filter="blinds(horizontal)">
                                      <p:cBhvr>
                                        <p:cTn id="83" dur="500"/>
                                        <p:tgtEl>
                                          <p:spTgt spid="39"/>
                                        </p:tgtEl>
                                      </p:cBhvr>
                                    </p:animEffect>
                                  </p:childTnLst>
                                </p:cTn>
                              </p:par>
                            </p:childTnLst>
                          </p:cTn>
                        </p:par>
                      </p:childTnLst>
                    </p:cTn>
                  </p:par>
                  <p:par>
                    <p:cTn id="84" fill="hold">
                      <p:stCondLst>
                        <p:cond delay="indefinite"/>
                      </p:stCondLst>
                      <p:childTnLst>
                        <p:par>
                          <p:cTn id="85" fill="hold">
                            <p:stCondLst>
                              <p:cond delay="0"/>
                            </p:stCondLst>
                            <p:childTnLst>
                              <p:par>
                                <p:cTn id="86" presetID="0" presetClass="path" presetSubtype="0" accel="50000" decel="50000" fill="hold" grpId="1" nodeType="clickEffect">
                                  <p:stCondLst>
                                    <p:cond delay="0"/>
                                  </p:stCondLst>
                                  <p:childTnLst>
                                    <p:animMotion origin="layout" path="M -0.00017 0.00092 L 0.3809 -0.04422 " pathEditMode="relative" rAng="0" ptsTypes="AA">
                                      <p:cBhvr>
                                        <p:cTn id="87" dur="2000" fill="hold"/>
                                        <p:tgtEl>
                                          <p:spTgt spid="34"/>
                                        </p:tgtEl>
                                        <p:attrNameLst>
                                          <p:attrName>ppt_x</p:attrName>
                                          <p:attrName>ppt_y</p:attrName>
                                        </p:attrNameLst>
                                      </p:cBhvr>
                                      <p:rCtr x="19045" y="-2269"/>
                                    </p:animMotion>
                                  </p:childTnLst>
                                </p:cTn>
                              </p:par>
                            </p:childTnLst>
                          </p:cTn>
                        </p:par>
                        <p:par>
                          <p:cTn id="88" fill="hold">
                            <p:stCondLst>
                              <p:cond delay="2000"/>
                            </p:stCondLst>
                            <p:childTnLst>
                              <p:par>
                                <p:cTn id="89" presetID="3" presetClass="entr" presetSubtype="10" fill="hold" grpId="0" nodeType="after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blinds(horizontal)">
                                      <p:cBhvr>
                                        <p:cTn id="91" dur="500"/>
                                        <p:tgtEl>
                                          <p:spTgt spid="40"/>
                                        </p:tgtEl>
                                      </p:cBhvr>
                                    </p:animEffect>
                                  </p:childTnLst>
                                </p:cTn>
                              </p:par>
                            </p:childTnLst>
                          </p:cTn>
                        </p:par>
                        <p:par>
                          <p:cTn id="92" fill="hold">
                            <p:stCondLst>
                              <p:cond delay="2500"/>
                            </p:stCondLst>
                            <p:childTnLst>
                              <p:par>
                                <p:cTn id="93" presetID="1" presetClass="exit" presetSubtype="0" fill="hold" grpId="2" nodeType="afterEffect">
                                  <p:stCondLst>
                                    <p:cond delay="0"/>
                                  </p:stCondLst>
                                  <p:childTnLst>
                                    <p:set>
                                      <p:cBhvr>
                                        <p:cTn id="94" dur="1" fill="hold">
                                          <p:stCondLst>
                                            <p:cond delay="0"/>
                                          </p:stCondLst>
                                        </p:cTn>
                                        <p:tgtEl>
                                          <p:spTgt spid="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9" grpId="0" animBg="1"/>
      <p:bldP spid="40" grpId="0" animBg="1"/>
      <p:bldP spid="23" grpId="0" animBg="1"/>
      <p:bldP spid="24" grpId="0" animBg="1"/>
      <p:bldP spid="31" grpId="0" animBg="1"/>
      <p:bldP spid="34" grpId="0" animBg="1"/>
      <p:bldP spid="34" grpId="1" animBg="1"/>
      <p:bldP spid="34" grpId="2" animBg="1"/>
      <p:bldP spid="6" grpId="0" animBg="1"/>
      <p:bldP spid="6" grpId="1" animBg="1"/>
      <p:bldP spid="8" grpId="0" animBg="1"/>
      <p:bldP spid="8" grpId="1" animBg="1"/>
      <p:bldP spid="53" grpId="0"/>
      <p:bldP spid="54" grpId="0"/>
      <p:bldP spid="55" grpId="0"/>
      <p:bldP spid="56" grpId="0" animBg="1"/>
      <p:bldP spid="56" grpId="1" animBg="1"/>
      <p:bldP spid="57" grpId="0"/>
      <p:bldP spid="58" grpId="0"/>
      <p:bldP spid="59" grpId="0"/>
      <p:bldP spid="6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アプリケーション</a:t>
            </a:r>
            <a:r>
              <a:rPr kumimoji="1" lang="en-US" altLang="ja-JP" dirty="0" smtClean="0"/>
              <a:t>VM (App VM)</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インスタンス</a:t>
            </a:r>
            <a:r>
              <a:rPr kumimoji="1" lang="en-US" altLang="ja-JP" dirty="0" smtClean="0"/>
              <a:t> (VM)</a:t>
            </a:r>
            <a:r>
              <a:rPr kumimoji="1" lang="ja-JP" altLang="en-US" dirty="0" smtClean="0"/>
              <a:t>内で動作する</a:t>
            </a:r>
            <a:r>
              <a:rPr kumimoji="1" lang="en-US" altLang="ja-JP" dirty="0" smtClean="0"/>
              <a:t>VM</a:t>
            </a:r>
          </a:p>
          <a:p>
            <a:pPr lvl="1"/>
            <a:r>
              <a:rPr lang="ja-JP" altLang="en-US" dirty="0" smtClean="0"/>
              <a:t>ネストした仮想化を利用</a:t>
            </a:r>
            <a:endParaRPr lang="en-US" altLang="ja-JP" dirty="0" smtClean="0"/>
          </a:p>
          <a:p>
            <a:pPr lvl="1"/>
            <a:r>
              <a:rPr kumimoji="1" lang="ja-JP" altLang="en-US" dirty="0" smtClean="0"/>
              <a:t>単一アプリケーションを</a:t>
            </a:r>
            <a:r>
              <a:rPr kumimoji="1" lang="en-US" altLang="ja-JP" dirty="0" smtClean="0"/>
              <a:t>FlexCapsule OS</a:t>
            </a:r>
            <a:r>
              <a:rPr kumimoji="1" lang="ja-JP" altLang="en-US" dirty="0" smtClean="0"/>
              <a:t>上で実行</a:t>
            </a:r>
            <a:endParaRPr kumimoji="1" lang="en-US" altLang="ja-JP" dirty="0" smtClean="0"/>
          </a:p>
          <a:p>
            <a:pPr lvl="2"/>
            <a:r>
              <a:rPr lang="ja-JP" altLang="en-US" dirty="0" smtClean="0"/>
              <a:t>軽量なライブラリ</a:t>
            </a:r>
            <a:r>
              <a:rPr lang="en-US" altLang="ja-JP" dirty="0" smtClean="0"/>
              <a:t>OS</a:t>
            </a:r>
          </a:p>
          <a:p>
            <a:pPr lvl="2"/>
            <a:r>
              <a:rPr kumimoji="1" lang="ja-JP" altLang="en-US" dirty="0" smtClean="0"/>
              <a:t>リソース消費量・オーバーヘッドが小さい</a:t>
            </a:r>
            <a:endParaRPr kumimoji="1" lang="en-US" altLang="ja-JP" dirty="0" smtClean="0"/>
          </a:p>
          <a:p>
            <a:pPr lvl="2"/>
            <a:r>
              <a:rPr lang="en-US" altLang="ja-JP" dirty="0" smtClean="0"/>
              <a:t>Mini-OS</a:t>
            </a:r>
            <a:r>
              <a:rPr lang="ja-JP" altLang="en-US" dirty="0" smtClean="0"/>
              <a:t>および</a:t>
            </a:r>
            <a:r>
              <a:rPr lang="en-US" altLang="ja-JP" dirty="0" err="1" smtClean="0"/>
              <a:t>OSv</a:t>
            </a:r>
            <a:r>
              <a:rPr lang="ja-JP" altLang="en-US" dirty="0" smtClean="0"/>
              <a:t>をベースに開発</a:t>
            </a:r>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8</a:t>
            </a:fld>
            <a:endParaRPr kumimoji="1" lang="ja-JP" altLang="en-US"/>
          </a:p>
        </p:txBody>
      </p:sp>
      <p:sp>
        <p:nvSpPr>
          <p:cNvPr id="5" name="正方形/長方形 4"/>
          <p:cNvSpPr/>
          <p:nvPr/>
        </p:nvSpPr>
        <p:spPr>
          <a:xfrm>
            <a:off x="2339752" y="4365104"/>
            <a:ext cx="4536504" cy="232166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b="1" dirty="0" smtClean="0">
                <a:solidFill>
                  <a:srgbClr val="404040"/>
                </a:solidFill>
              </a:rPr>
              <a:t>Instance</a:t>
            </a:r>
          </a:p>
          <a:p>
            <a:pPr algn="ctr"/>
            <a:endParaRPr kumimoji="1" lang="en-US" altLang="ja-JP" sz="2400" b="1" dirty="0" smtClean="0">
              <a:solidFill>
                <a:srgbClr val="404040"/>
              </a:solidFill>
            </a:endParaRPr>
          </a:p>
          <a:p>
            <a:pPr algn="ctr"/>
            <a:endParaRPr kumimoji="1" lang="en-US" altLang="ja-JP" b="1" dirty="0" smtClean="0">
              <a:solidFill>
                <a:srgbClr val="404040"/>
              </a:solidFill>
            </a:endParaRPr>
          </a:p>
          <a:p>
            <a:pPr algn="ctr"/>
            <a:endParaRPr kumimoji="1" lang="en-US" altLang="ja-JP" sz="1000" b="1" dirty="0" smtClean="0">
              <a:solidFill>
                <a:srgbClr val="404040"/>
              </a:solidFill>
            </a:endParaRPr>
          </a:p>
          <a:p>
            <a:pPr algn="ctr"/>
            <a:endParaRPr lang="en-US" altLang="ja-JP" sz="1400" b="1" dirty="0">
              <a:solidFill>
                <a:srgbClr val="404040"/>
              </a:solidFill>
            </a:endParaRPr>
          </a:p>
          <a:p>
            <a:pPr algn="ctr"/>
            <a:endParaRPr kumimoji="1" lang="en-US" altLang="ja-JP" sz="2400" b="1" dirty="0" smtClean="0">
              <a:solidFill>
                <a:srgbClr val="404040"/>
              </a:solidFill>
            </a:endParaRPr>
          </a:p>
          <a:p>
            <a:pPr algn="ctr"/>
            <a:endParaRPr lang="en-US" altLang="ja-JP" sz="2400" b="1" dirty="0">
              <a:solidFill>
                <a:srgbClr val="404040"/>
              </a:solidFill>
            </a:endParaRPr>
          </a:p>
          <a:p>
            <a:pPr algn="ctr"/>
            <a:endParaRPr kumimoji="1" lang="en-US" altLang="ja-JP" sz="2800" b="1" dirty="0" smtClean="0">
              <a:solidFill>
                <a:srgbClr val="404040"/>
              </a:solidFill>
            </a:endParaRPr>
          </a:p>
          <a:p>
            <a:pPr algn="ctr"/>
            <a:endParaRPr lang="en-US" altLang="ja-JP" sz="2000" b="1" dirty="0">
              <a:solidFill>
                <a:schemeClr val="tx1"/>
              </a:solidFill>
            </a:endParaRPr>
          </a:p>
          <a:p>
            <a:pPr algn="ctr"/>
            <a:endParaRPr kumimoji="1" lang="ja-JP" altLang="en-US" sz="2000" b="1" dirty="0">
              <a:solidFill>
                <a:schemeClr val="tx1"/>
              </a:solidFill>
            </a:endParaRPr>
          </a:p>
        </p:txBody>
      </p:sp>
      <p:sp>
        <p:nvSpPr>
          <p:cNvPr id="6" name="正方形/長方形 15"/>
          <p:cNvSpPr/>
          <p:nvPr/>
        </p:nvSpPr>
        <p:spPr>
          <a:xfrm>
            <a:off x="2483768" y="4581128"/>
            <a:ext cx="1805117" cy="1447146"/>
          </a:xfrm>
          <a:prstGeom prst="roundRect">
            <a:avLst>
              <a:gd name="adj" fmla="val 0"/>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t>App </a:t>
            </a:r>
            <a:r>
              <a:rPr kumimoji="1" lang="en-US" altLang="ja-JP" b="1" dirty="0" smtClean="0"/>
              <a:t>VM 1</a:t>
            </a:r>
          </a:p>
          <a:p>
            <a:pPr algn="ctr"/>
            <a:endParaRPr lang="en-US" altLang="ja-JP" sz="1400" b="1" dirty="0"/>
          </a:p>
          <a:p>
            <a:pPr algn="ctr"/>
            <a:endParaRPr kumimoji="1" lang="en-US" altLang="ja-JP" sz="1600" b="1" dirty="0" smtClean="0"/>
          </a:p>
          <a:p>
            <a:pPr algn="ctr"/>
            <a:endParaRPr kumimoji="1" lang="en-US" altLang="ja-JP" sz="1400" b="1" dirty="0" smtClean="0"/>
          </a:p>
          <a:p>
            <a:pPr algn="ctr"/>
            <a:endParaRPr lang="en-US" altLang="ja-JP" sz="1100" b="1" dirty="0"/>
          </a:p>
          <a:p>
            <a:pPr algn="ctr"/>
            <a:endParaRPr kumimoji="1" lang="ja-JP" altLang="en-US" b="1" dirty="0"/>
          </a:p>
        </p:txBody>
      </p:sp>
      <p:sp>
        <p:nvSpPr>
          <p:cNvPr id="7" name="正方形/長方形 6"/>
          <p:cNvSpPr/>
          <p:nvPr/>
        </p:nvSpPr>
        <p:spPr>
          <a:xfrm>
            <a:off x="2565547" y="5517232"/>
            <a:ext cx="1680434" cy="439034"/>
          </a:xfrm>
          <a:prstGeom prst="rect">
            <a:avLst/>
          </a:prstGeom>
          <a:solidFill>
            <a:schemeClr val="bg1"/>
          </a:solidFill>
          <a:ln>
            <a:solidFill>
              <a:srgbClr val="B73F2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smtClean="0">
                <a:solidFill>
                  <a:schemeClr val="tx1"/>
                </a:solidFill>
              </a:rPr>
              <a:t>FlexCapsule OS</a:t>
            </a:r>
            <a:endParaRPr kumimoji="1" lang="ja-JP" altLang="en-US" sz="1600" dirty="0">
              <a:solidFill>
                <a:schemeClr val="tx1"/>
              </a:solidFill>
            </a:endParaRPr>
          </a:p>
        </p:txBody>
      </p:sp>
      <p:sp>
        <p:nvSpPr>
          <p:cNvPr id="8" name="正方形/長方形 7"/>
          <p:cNvSpPr/>
          <p:nvPr/>
        </p:nvSpPr>
        <p:spPr>
          <a:xfrm>
            <a:off x="2565547" y="5052970"/>
            <a:ext cx="1680434" cy="392254"/>
          </a:xfrm>
          <a:prstGeom prst="rect">
            <a:avLst/>
          </a:prstGeom>
          <a:solidFill>
            <a:schemeClr val="bg1"/>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smtClean="0">
                <a:solidFill>
                  <a:schemeClr val="tx1"/>
                </a:solidFill>
              </a:rPr>
              <a:t>Application 1</a:t>
            </a:r>
            <a:endParaRPr kumimoji="1" lang="ja-JP" altLang="en-US" dirty="0">
              <a:solidFill>
                <a:schemeClr val="tx1"/>
              </a:solidFill>
            </a:endParaRPr>
          </a:p>
        </p:txBody>
      </p:sp>
      <p:sp>
        <p:nvSpPr>
          <p:cNvPr id="9" name="正方形/長方形 8"/>
          <p:cNvSpPr/>
          <p:nvPr/>
        </p:nvSpPr>
        <p:spPr>
          <a:xfrm>
            <a:off x="2483768" y="6167079"/>
            <a:ext cx="4248472" cy="432048"/>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b="1" dirty="0" smtClean="0"/>
              <a:t>仮想化ソフトウェア</a:t>
            </a:r>
            <a:endParaRPr kumimoji="1" lang="ja-JP" altLang="en-US" b="1" dirty="0"/>
          </a:p>
        </p:txBody>
      </p:sp>
      <p:sp>
        <p:nvSpPr>
          <p:cNvPr id="10" name="正方形/長方形 15"/>
          <p:cNvSpPr/>
          <p:nvPr/>
        </p:nvSpPr>
        <p:spPr>
          <a:xfrm>
            <a:off x="4932040" y="4581128"/>
            <a:ext cx="1800200" cy="1450646"/>
          </a:xfrm>
          <a:prstGeom prst="roundRect">
            <a:avLst>
              <a:gd name="adj" fmla="val 0"/>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b="1" dirty="0" smtClean="0"/>
              <a:t>App </a:t>
            </a:r>
            <a:r>
              <a:rPr kumimoji="1" lang="en-US" altLang="ja-JP" b="1" dirty="0" smtClean="0"/>
              <a:t>VM 2</a:t>
            </a:r>
          </a:p>
          <a:p>
            <a:pPr algn="ctr"/>
            <a:endParaRPr lang="en-US" altLang="ja-JP" sz="1400" b="1" dirty="0"/>
          </a:p>
          <a:p>
            <a:pPr algn="ctr"/>
            <a:endParaRPr kumimoji="1" lang="en-US" altLang="ja-JP" sz="1600" b="1" dirty="0" smtClean="0"/>
          </a:p>
          <a:p>
            <a:pPr algn="ctr"/>
            <a:endParaRPr kumimoji="1" lang="en-US" altLang="ja-JP" sz="1400" b="1" dirty="0" smtClean="0"/>
          </a:p>
          <a:p>
            <a:pPr algn="ctr"/>
            <a:endParaRPr lang="en-US" altLang="ja-JP" sz="1100" b="1" dirty="0"/>
          </a:p>
          <a:p>
            <a:pPr algn="ctr"/>
            <a:endParaRPr kumimoji="1" lang="ja-JP" altLang="en-US" b="1" dirty="0"/>
          </a:p>
        </p:txBody>
      </p:sp>
      <p:sp>
        <p:nvSpPr>
          <p:cNvPr id="11" name="正方形/長方形 10"/>
          <p:cNvSpPr/>
          <p:nvPr/>
        </p:nvSpPr>
        <p:spPr>
          <a:xfrm>
            <a:off x="4988949" y="5517232"/>
            <a:ext cx="1675857" cy="442534"/>
          </a:xfrm>
          <a:prstGeom prst="rect">
            <a:avLst/>
          </a:prstGeom>
          <a:solidFill>
            <a:schemeClr val="bg1"/>
          </a:solidFill>
          <a:ln>
            <a:solidFill>
              <a:srgbClr val="45938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smtClean="0">
                <a:solidFill>
                  <a:schemeClr val="tx1"/>
                </a:solidFill>
              </a:rPr>
              <a:t>FlexCapsule OS</a:t>
            </a:r>
            <a:endParaRPr kumimoji="1" lang="ja-JP" altLang="en-US" sz="1600" dirty="0">
              <a:solidFill>
                <a:schemeClr val="tx1"/>
              </a:solidFill>
            </a:endParaRPr>
          </a:p>
        </p:txBody>
      </p:sp>
      <p:sp>
        <p:nvSpPr>
          <p:cNvPr id="12" name="正方形/長方形 11"/>
          <p:cNvSpPr/>
          <p:nvPr/>
        </p:nvSpPr>
        <p:spPr>
          <a:xfrm>
            <a:off x="4988949" y="5052502"/>
            <a:ext cx="1675857" cy="392722"/>
          </a:xfrm>
          <a:prstGeom prst="rect">
            <a:avLst/>
          </a:prstGeom>
          <a:solidFill>
            <a:schemeClr val="bg1"/>
          </a:solidFill>
          <a:ln>
            <a:solidFill>
              <a:srgbClr val="45938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smtClean="0">
                <a:solidFill>
                  <a:schemeClr val="tx1"/>
                </a:solidFill>
              </a:rPr>
              <a:t>Application 2</a:t>
            </a:r>
            <a:endParaRPr kumimoji="1" lang="ja-JP" altLang="en-US" dirty="0">
              <a:solidFill>
                <a:schemeClr val="tx1"/>
              </a:solidFill>
            </a:endParaRPr>
          </a:p>
        </p:txBody>
      </p:sp>
    </p:spTree>
    <p:extLst>
      <p:ext uri="{BB962C8B-B14F-4D97-AF65-F5344CB8AC3E}">
        <p14:creationId xmlns:p14="http://schemas.microsoft.com/office/powerpoint/2010/main" val="622635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4500983" y="4149080"/>
            <a:ext cx="4176464" cy="262662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移動先</a:t>
            </a:r>
            <a:r>
              <a:rPr kumimoji="1" lang="en-US" altLang="ja-JP" dirty="0" smtClean="0"/>
              <a:t>Instance</a:t>
            </a:r>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kumimoji="1" lang="ja-JP" altLang="en-US" dirty="0"/>
          </a:p>
        </p:txBody>
      </p:sp>
      <p:sp>
        <p:nvSpPr>
          <p:cNvPr id="33" name="正方形/長方形 32"/>
          <p:cNvSpPr/>
          <p:nvPr/>
        </p:nvSpPr>
        <p:spPr>
          <a:xfrm>
            <a:off x="179512" y="4149080"/>
            <a:ext cx="4176464" cy="2626084"/>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移動元</a:t>
            </a:r>
            <a:r>
              <a:rPr kumimoji="1" lang="en-US" altLang="ja-JP" dirty="0" smtClean="0"/>
              <a:t>Instance</a:t>
            </a:r>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FlexCapsule OS</a:t>
            </a:r>
            <a:r>
              <a:rPr lang="ja-JP" altLang="en-US" dirty="0" smtClean="0"/>
              <a:t>自身が</a:t>
            </a:r>
            <a:r>
              <a:rPr kumimoji="1" lang="ja-JP" altLang="en-US" dirty="0" smtClean="0"/>
              <a:t>サスペンド・レジューム処理を行う必要がある</a:t>
            </a:r>
            <a:endParaRPr kumimoji="1" lang="en-US" altLang="ja-JP" dirty="0" smtClean="0"/>
          </a:p>
          <a:p>
            <a:pPr lvl="1"/>
            <a:r>
              <a:rPr lang="ja-JP" altLang="en-US" dirty="0" smtClean="0"/>
              <a:t>マイグレーション時にデバイスドライバとの接続を切断してサスペンド</a:t>
            </a:r>
            <a:endParaRPr lang="en-US" altLang="ja-JP" dirty="0" smtClean="0"/>
          </a:p>
          <a:p>
            <a:pPr lvl="1"/>
            <a:r>
              <a:rPr lang="ja-JP" altLang="en-US" dirty="0" smtClean="0"/>
              <a:t>マイグレーション後に再接続してレジューム</a:t>
            </a:r>
            <a:endParaRPr kumimoji="1" lang="ja-JP" altLang="en-US" dirty="0"/>
          </a:p>
        </p:txBody>
      </p:sp>
      <p:sp>
        <p:nvSpPr>
          <p:cNvPr id="2" name="タイトル 1"/>
          <p:cNvSpPr>
            <a:spLocks noGrp="1"/>
          </p:cNvSpPr>
          <p:nvPr>
            <p:ph type="title"/>
          </p:nvPr>
        </p:nvSpPr>
        <p:spPr/>
        <p:txBody>
          <a:bodyPr/>
          <a:lstStyle/>
          <a:p>
            <a:r>
              <a:rPr kumimoji="1" lang="ja-JP" altLang="en-US" dirty="0" smtClean="0"/>
              <a:t>マイグレーションのサポート</a:t>
            </a:r>
            <a:endParaRPr kumimoji="1" lang="ja-JP" altLang="en-US" dirty="0"/>
          </a:p>
        </p:txBody>
      </p:sp>
      <p:sp>
        <p:nvSpPr>
          <p:cNvPr id="4" name="スライド番号プレースホルダー 3"/>
          <p:cNvSpPr>
            <a:spLocks noGrp="1"/>
          </p:cNvSpPr>
          <p:nvPr>
            <p:ph type="sldNum" sz="quarter" idx="12"/>
          </p:nvPr>
        </p:nvSpPr>
        <p:spPr/>
        <p:txBody>
          <a:bodyPr/>
          <a:lstStyle/>
          <a:p>
            <a:fld id="{206B03C0-BFDC-4659-9C25-7907FCF44234}" type="slidenum">
              <a:rPr kumimoji="1" lang="ja-JP" altLang="en-US" smtClean="0"/>
              <a:t>9</a:t>
            </a:fld>
            <a:endParaRPr kumimoji="1" lang="ja-JP" altLang="en-US"/>
          </a:p>
        </p:txBody>
      </p:sp>
      <p:sp>
        <p:nvSpPr>
          <p:cNvPr id="22" name="角丸四角形 21"/>
          <p:cNvSpPr/>
          <p:nvPr/>
        </p:nvSpPr>
        <p:spPr>
          <a:xfrm>
            <a:off x="323529" y="5229200"/>
            <a:ext cx="1514876" cy="50405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600" dirty="0" smtClean="0"/>
              <a:t>ネットワーク</a:t>
            </a:r>
            <a:endParaRPr kumimoji="1" lang="en-US" altLang="ja-JP" sz="1600" dirty="0" smtClean="0"/>
          </a:p>
          <a:p>
            <a:pPr algn="ctr"/>
            <a:r>
              <a:rPr kumimoji="1" lang="ja-JP" altLang="en-US" sz="1600" dirty="0" smtClean="0"/>
              <a:t>デバイス</a:t>
            </a:r>
            <a:endParaRPr kumimoji="1" lang="ja-JP" altLang="en-US" sz="1600" dirty="0"/>
          </a:p>
        </p:txBody>
      </p:sp>
      <p:sp>
        <p:nvSpPr>
          <p:cNvPr id="23" name="正方形/長方形 22"/>
          <p:cNvSpPr/>
          <p:nvPr/>
        </p:nvSpPr>
        <p:spPr>
          <a:xfrm>
            <a:off x="323528" y="6309320"/>
            <a:ext cx="3816424" cy="360040"/>
          </a:xfrm>
          <a:prstGeom prst="rect">
            <a:avLst/>
          </a:prstGeom>
          <a:solidFill>
            <a:schemeClr val="tx2"/>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仮想化ソフトウェア</a:t>
            </a:r>
            <a:endParaRPr kumimoji="1" lang="ja-JP" altLang="en-US" dirty="0"/>
          </a:p>
        </p:txBody>
      </p:sp>
      <p:sp>
        <p:nvSpPr>
          <p:cNvPr id="25" name="角丸四角形 24"/>
          <p:cNvSpPr/>
          <p:nvPr/>
        </p:nvSpPr>
        <p:spPr>
          <a:xfrm>
            <a:off x="7092280" y="5229200"/>
            <a:ext cx="1512168" cy="489785"/>
          </a:xfrm>
          <a:prstGeom prst="roundRect">
            <a:avLst>
              <a:gd name="adj" fmla="val 0"/>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600" dirty="0" smtClean="0"/>
              <a:t>ネットワーク</a:t>
            </a:r>
            <a:endParaRPr kumimoji="1" lang="en-US" altLang="ja-JP" sz="1600" dirty="0" smtClean="0"/>
          </a:p>
          <a:p>
            <a:pPr algn="ctr"/>
            <a:r>
              <a:rPr lang="ja-JP" altLang="en-US" sz="1600" dirty="0"/>
              <a:t>デバイス</a:t>
            </a:r>
            <a:endParaRPr kumimoji="1" lang="ja-JP" altLang="en-US" sz="1600" dirty="0"/>
          </a:p>
        </p:txBody>
      </p:sp>
      <p:sp>
        <p:nvSpPr>
          <p:cNvPr id="26" name="正方形/長方形 25"/>
          <p:cNvSpPr/>
          <p:nvPr/>
        </p:nvSpPr>
        <p:spPr>
          <a:xfrm>
            <a:off x="4680568" y="6291517"/>
            <a:ext cx="3816425" cy="360040"/>
          </a:xfrm>
          <a:prstGeom prst="rect">
            <a:avLst/>
          </a:prstGeom>
          <a:solidFill>
            <a:srgbClr val="34495E"/>
          </a:solidFill>
          <a:ln>
            <a:solidFill>
              <a:srgbClr val="344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仮想化ソフトウェア</a:t>
            </a:r>
            <a:endParaRPr kumimoji="1" lang="ja-JP" altLang="en-US" dirty="0"/>
          </a:p>
        </p:txBody>
      </p:sp>
      <p:grpSp>
        <p:nvGrpSpPr>
          <p:cNvPr id="45" name="図形グループ 44"/>
          <p:cNvGrpSpPr/>
          <p:nvPr/>
        </p:nvGrpSpPr>
        <p:grpSpPr>
          <a:xfrm>
            <a:off x="2411760" y="4365104"/>
            <a:ext cx="1728192" cy="1512168"/>
            <a:chOff x="2411760" y="4365104"/>
            <a:chExt cx="1728192" cy="1512168"/>
          </a:xfrm>
        </p:grpSpPr>
        <p:sp>
          <p:nvSpPr>
            <p:cNvPr id="37" name="正方形/長方形 36"/>
            <p:cNvSpPr/>
            <p:nvPr/>
          </p:nvSpPr>
          <p:spPr>
            <a:xfrm>
              <a:off x="2411760" y="4365104"/>
              <a:ext cx="1728192" cy="1512168"/>
            </a:xfrm>
            <a:prstGeom prst="rect">
              <a:avLst/>
            </a:prstGeom>
            <a:solidFill>
              <a:schemeClr val="accent1"/>
            </a:solidFill>
            <a:ln w="38100">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800" dirty="0" smtClean="0">
                  <a:solidFill>
                    <a:schemeClr val="bg1"/>
                  </a:solidFill>
                </a:rPr>
                <a:t>App VM</a:t>
              </a:r>
            </a:p>
            <a:p>
              <a:pPr algn="ctr"/>
              <a:endParaRPr kumimoji="1" lang="en-US" altLang="ja-JP" sz="2800" dirty="0" smtClean="0">
                <a:solidFill>
                  <a:schemeClr val="bg1"/>
                </a:solidFill>
              </a:endParaRPr>
            </a:p>
            <a:p>
              <a:pPr algn="ctr"/>
              <a:endParaRPr lang="en-US" altLang="ja-JP" sz="2400" dirty="0">
                <a:solidFill>
                  <a:schemeClr val="tx1"/>
                </a:solidFill>
              </a:endParaRPr>
            </a:p>
          </p:txBody>
        </p:sp>
        <p:sp>
          <p:nvSpPr>
            <p:cNvPr id="5" name="正方形/長方形 4"/>
            <p:cNvSpPr/>
            <p:nvPr/>
          </p:nvSpPr>
          <p:spPr>
            <a:xfrm>
              <a:off x="2483768" y="5157192"/>
              <a:ext cx="1584176" cy="6480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FlexCapsule OS</a:t>
              </a:r>
              <a:endParaRPr kumimoji="1" lang="ja-JP" altLang="en-US" dirty="0"/>
            </a:p>
          </p:txBody>
        </p:sp>
      </p:grpSp>
      <p:cxnSp>
        <p:nvCxnSpPr>
          <p:cNvPr id="39" name="直線矢印コネクタ 38"/>
          <p:cNvCxnSpPr>
            <a:stCxn id="22" idx="3"/>
            <a:endCxn id="5" idx="1"/>
          </p:cNvCxnSpPr>
          <p:nvPr/>
        </p:nvCxnSpPr>
        <p:spPr>
          <a:xfrm>
            <a:off x="1838405" y="5481228"/>
            <a:ext cx="645363" cy="0"/>
          </a:xfrm>
          <a:prstGeom prst="straightConnector1">
            <a:avLst/>
          </a:prstGeom>
          <a:ln w="38100" cmpd="sng">
            <a:solidFill>
              <a:schemeClr val="tx2"/>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40" name="直線矢印コネクタ 39"/>
          <p:cNvCxnSpPr>
            <a:endCxn id="5" idx="2"/>
          </p:cNvCxnSpPr>
          <p:nvPr/>
        </p:nvCxnSpPr>
        <p:spPr>
          <a:xfrm flipV="1">
            <a:off x="3275856" y="5805264"/>
            <a:ext cx="0" cy="504056"/>
          </a:xfrm>
          <a:prstGeom prst="straightConnector1">
            <a:avLst/>
          </a:prstGeom>
          <a:ln w="38100" cmpd="sng">
            <a:solidFill>
              <a:schemeClr val="tx2"/>
            </a:solidFill>
            <a:headEnd type="arrow"/>
            <a:tailEnd type="arrow"/>
          </a:ln>
          <a:effectLst/>
        </p:spPr>
        <p:style>
          <a:lnRef idx="2">
            <a:schemeClr val="accent1"/>
          </a:lnRef>
          <a:fillRef idx="0">
            <a:schemeClr val="accent1"/>
          </a:fillRef>
          <a:effectRef idx="1">
            <a:schemeClr val="accent1"/>
          </a:effectRef>
          <a:fontRef idx="minor">
            <a:schemeClr val="tx1"/>
          </a:fontRef>
        </p:style>
      </p:cxnSp>
      <p:grpSp>
        <p:nvGrpSpPr>
          <p:cNvPr id="47" name="図形グループ 46"/>
          <p:cNvGrpSpPr/>
          <p:nvPr/>
        </p:nvGrpSpPr>
        <p:grpSpPr>
          <a:xfrm>
            <a:off x="4788024" y="4365104"/>
            <a:ext cx="1728192" cy="1512168"/>
            <a:chOff x="2411760" y="4365104"/>
            <a:chExt cx="1728192" cy="1512168"/>
          </a:xfrm>
        </p:grpSpPr>
        <p:sp>
          <p:nvSpPr>
            <p:cNvPr id="48" name="正方形/長方形 47"/>
            <p:cNvSpPr/>
            <p:nvPr/>
          </p:nvSpPr>
          <p:spPr>
            <a:xfrm>
              <a:off x="2411760" y="4365104"/>
              <a:ext cx="1728192" cy="1512168"/>
            </a:xfrm>
            <a:prstGeom prst="rect">
              <a:avLst/>
            </a:prstGeom>
            <a:solidFill>
              <a:schemeClr val="accent1"/>
            </a:solidFill>
            <a:ln w="38100">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800" dirty="0" smtClean="0">
                  <a:solidFill>
                    <a:schemeClr val="bg1"/>
                  </a:solidFill>
                </a:rPr>
                <a:t>App VM</a:t>
              </a:r>
            </a:p>
            <a:p>
              <a:pPr algn="ctr"/>
              <a:endParaRPr kumimoji="1" lang="en-US" altLang="ja-JP" sz="2800" dirty="0" smtClean="0">
                <a:solidFill>
                  <a:schemeClr val="bg1"/>
                </a:solidFill>
              </a:endParaRPr>
            </a:p>
            <a:p>
              <a:pPr algn="ctr"/>
              <a:endParaRPr lang="en-US" altLang="ja-JP" sz="2400" dirty="0">
                <a:solidFill>
                  <a:schemeClr val="tx1"/>
                </a:solidFill>
              </a:endParaRPr>
            </a:p>
          </p:txBody>
        </p:sp>
        <p:sp>
          <p:nvSpPr>
            <p:cNvPr id="49" name="正方形/長方形 48"/>
            <p:cNvSpPr/>
            <p:nvPr/>
          </p:nvSpPr>
          <p:spPr>
            <a:xfrm>
              <a:off x="2483768" y="5157192"/>
              <a:ext cx="1584176" cy="64807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FlexCapsule OS</a:t>
              </a:r>
              <a:endParaRPr kumimoji="1" lang="ja-JP" altLang="en-US" dirty="0"/>
            </a:p>
          </p:txBody>
        </p:sp>
      </p:grpSp>
      <p:cxnSp>
        <p:nvCxnSpPr>
          <p:cNvPr id="44" name="直線矢印コネクタ 43"/>
          <p:cNvCxnSpPr/>
          <p:nvPr/>
        </p:nvCxnSpPr>
        <p:spPr>
          <a:xfrm>
            <a:off x="6444208" y="5475823"/>
            <a:ext cx="645363" cy="0"/>
          </a:xfrm>
          <a:prstGeom prst="straightConnector1">
            <a:avLst/>
          </a:prstGeom>
          <a:ln w="38100" cmpd="sng">
            <a:solidFill>
              <a:schemeClr val="tx2"/>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43" name="直線矢印コネクタ 42"/>
          <p:cNvCxnSpPr/>
          <p:nvPr/>
        </p:nvCxnSpPr>
        <p:spPr>
          <a:xfrm flipV="1">
            <a:off x="5580112" y="5805264"/>
            <a:ext cx="0" cy="504056"/>
          </a:xfrm>
          <a:prstGeom prst="straightConnector1">
            <a:avLst/>
          </a:prstGeom>
          <a:ln w="38100" cmpd="sng">
            <a:solidFill>
              <a:schemeClr val="tx2"/>
            </a:solidFill>
            <a:headEnd type="arrow"/>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413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39"/>
                                        </p:tgtEl>
                                      </p:cBhvr>
                                    </p:animEffect>
                                    <p:set>
                                      <p:cBhvr>
                                        <p:cTn id="7" dur="1" fill="hold">
                                          <p:stCondLst>
                                            <p:cond delay="499"/>
                                          </p:stCondLst>
                                        </p:cTn>
                                        <p:tgtEl>
                                          <p:spTgt spid="39"/>
                                        </p:tgtEl>
                                        <p:attrNameLst>
                                          <p:attrName>style.visibility</p:attrName>
                                        </p:attrNameLst>
                                      </p:cBhvr>
                                      <p:to>
                                        <p:strVal val="hidden"/>
                                      </p:to>
                                    </p:set>
                                  </p:childTnLst>
                                </p:cTn>
                              </p:par>
                              <p:par>
                                <p:cTn id="8" presetID="3" presetClass="exit" presetSubtype="10" fill="hold" nodeType="withEffect">
                                  <p:stCondLst>
                                    <p:cond delay="0"/>
                                  </p:stCondLst>
                                  <p:childTnLst>
                                    <p:animEffect transition="out" filter="blinds(horizontal)">
                                      <p:cBhvr>
                                        <p:cTn id="9" dur="500"/>
                                        <p:tgtEl>
                                          <p:spTgt spid="40"/>
                                        </p:tgtEl>
                                      </p:cBhvr>
                                    </p:animEffect>
                                    <p:set>
                                      <p:cBhvr>
                                        <p:cTn id="10" dur="1" fill="hold">
                                          <p:stCondLst>
                                            <p:cond delay="499"/>
                                          </p:stCondLst>
                                        </p:cTn>
                                        <p:tgtEl>
                                          <p:spTgt spid="40"/>
                                        </p:tgtEl>
                                        <p:attrNameLst>
                                          <p:attrName>style.visibility</p:attrName>
                                        </p:attrNameLst>
                                      </p:cBhvr>
                                      <p:to>
                                        <p:strVal val="hidden"/>
                                      </p:to>
                                    </p:set>
                                  </p:childTnLst>
                                </p:cTn>
                              </p:par>
                              <p:par>
                                <p:cTn id="11" presetID="9" presetClass="emph" presetSubtype="0" nodeType="withEffect">
                                  <p:stCondLst>
                                    <p:cond delay="0"/>
                                  </p:stCondLst>
                                  <p:childTnLst>
                                    <p:set>
                                      <p:cBhvr rctx="PPT">
                                        <p:cTn id="12" dur="indefinite"/>
                                        <p:tgtEl>
                                          <p:spTgt spid="45"/>
                                        </p:tgtEl>
                                        <p:attrNameLst>
                                          <p:attrName>style.opacity</p:attrName>
                                        </p:attrNameLst>
                                      </p:cBhvr>
                                      <p:to>
                                        <p:strVal val="0.5"/>
                                      </p:to>
                                    </p:set>
                                    <p:animEffect filter="image" prLst="opacity: 0.5">
                                      <p:cBhvr rctx="IE">
                                        <p:cTn id="13" dur="indefinite"/>
                                        <p:tgtEl>
                                          <p:spTgt spid="45"/>
                                        </p:tgtEl>
                                      </p:cBhvr>
                                    </p:animEffect>
                                  </p:childTnLst>
                                </p:cTn>
                              </p:par>
                            </p:childTnLst>
                          </p:cTn>
                        </p:par>
                      </p:childTnLst>
                    </p:cTn>
                  </p:par>
                  <p:par>
                    <p:cTn id="14" fill="hold">
                      <p:stCondLst>
                        <p:cond delay="indefinite"/>
                      </p:stCondLst>
                      <p:childTnLst>
                        <p:par>
                          <p:cTn id="15" fill="hold">
                            <p:stCondLst>
                              <p:cond delay="0"/>
                            </p:stCondLst>
                            <p:childTnLst>
                              <p:par>
                                <p:cTn id="16" presetID="63" presetClass="path" presetSubtype="0" accel="50000" decel="50000" fill="hold" nodeType="clickEffect">
                                  <p:stCondLst>
                                    <p:cond delay="0"/>
                                  </p:stCondLst>
                                  <p:childTnLst>
                                    <p:animMotion origin="layout" path="M 2.77778E-7 7.40741E-7 L 0.25937 7.40741E-7 " pathEditMode="relative" rAng="0" ptsTypes="AA">
                                      <p:cBhvr>
                                        <p:cTn id="17" dur="2000" fill="hold"/>
                                        <p:tgtEl>
                                          <p:spTgt spid="45"/>
                                        </p:tgtEl>
                                        <p:attrNameLst>
                                          <p:attrName>ppt_x</p:attrName>
                                          <p:attrName>ppt_y</p:attrName>
                                        </p:attrNameLst>
                                      </p:cBhvr>
                                      <p:rCtr x="12969" y="0"/>
                                    </p:animMotion>
                                  </p:childTnLst>
                                </p:cTn>
                              </p:par>
                            </p:childTnLst>
                          </p:cTn>
                        </p:par>
                        <p:par>
                          <p:cTn id="18" fill="hold">
                            <p:stCondLst>
                              <p:cond delay="2000"/>
                            </p:stCondLst>
                            <p:childTnLst>
                              <p:par>
                                <p:cTn id="19" presetID="3" presetClass="entr" presetSubtype="10" fill="hold" nodeType="after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blinds(horizontal)">
                                      <p:cBhvr>
                                        <p:cTn id="21" dur="500"/>
                                        <p:tgtEl>
                                          <p:spTgt spid="47"/>
                                        </p:tgtEl>
                                      </p:cBhvr>
                                    </p:animEffect>
                                  </p:childTnLst>
                                </p:cTn>
                              </p:par>
                            </p:childTnLst>
                          </p:cTn>
                        </p:par>
                        <p:par>
                          <p:cTn id="22" fill="hold">
                            <p:stCondLst>
                              <p:cond delay="2500"/>
                            </p:stCondLst>
                            <p:childTnLst>
                              <p:par>
                                <p:cTn id="23" presetID="3" presetClass="entr" presetSubtype="10" fill="hold" nodeType="after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blinds(horizontal)">
                                      <p:cBhvr>
                                        <p:cTn id="25" dur="500"/>
                                        <p:tgtEl>
                                          <p:spTgt spid="43"/>
                                        </p:tgtEl>
                                      </p:cBhvr>
                                    </p:animEffect>
                                  </p:childTnLst>
                                </p:cTn>
                              </p:par>
                              <p:par>
                                <p:cTn id="26" presetID="3" presetClass="entr" presetSubtype="10" fill="hold" nodeType="with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blinds(horizontal)">
                                      <p:cBhvr>
                                        <p:cTn id="2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ホワイト">
  <a:themeElements>
    <a:clrScheme name="ユーザー定義 2">
      <a:dk1>
        <a:srgbClr val="34495E"/>
      </a:dk1>
      <a:lt1>
        <a:srgbClr val="F7F7F7"/>
      </a:lt1>
      <a:dk2>
        <a:srgbClr val="34495E"/>
      </a:dk2>
      <a:lt2>
        <a:srgbClr val="F7F7F7"/>
      </a:lt2>
      <a:accent1>
        <a:srgbClr val="E75735"/>
      </a:accent1>
      <a:accent2>
        <a:srgbClr val="B73F24"/>
      </a:accent2>
      <a:accent3>
        <a:srgbClr val="4EB7A8"/>
      </a:accent3>
      <a:accent4>
        <a:srgbClr val="459385"/>
      </a:accent4>
      <a:accent5>
        <a:srgbClr val="3598DB"/>
      </a:accent5>
      <a:accent6>
        <a:srgbClr val="2C81BA"/>
      </a:accent6>
      <a:hlink>
        <a:srgbClr val="D3080D"/>
      </a:hlink>
      <a:folHlink>
        <a:srgbClr val="800080"/>
      </a:folHlink>
    </a:clrScheme>
    <a:fontScheme name="YuGothic">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51323</TotalTime>
  <Words>1209</Words>
  <Application>Microsoft Office PowerPoint</Application>
  <PresentationFormat>画面に合わせる (4:3)</PresentationFormat>
  <Paragraphs>459</Paragraphs>
  <Slides>18</Slides>
  <Notes>18</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ホワイト</vt:lpstr>
      <vt:lpstr>IaaS型クラウドにおける インスタンス構成の動的最適化手法</vt:lpstr>
      <vt:lpstr>IaaS型クラウドにおけるコスト削減</vt:lpstr>
      <vt:lpstr>従来のインスタンス構成の最適化</vt:lpstr>
      <vt:lpstr>1台のインスタンスに対する最適化</vt:lpstr>
      <vt:lpstr>アプリケーション統合による最適化</vt:lpstr>
      <vt:lpstr>提案：FlexCapsule</vt:lpstr>
      <vt:lpstr>FlexCapsuleを用いた最適化</vt:lpstr>
      <vt:lpstr>アプリケーションVM (App VM)</vt:lpstr>
      <vt:lpstr>マイグレーションのサポート</vt:lpstr>
      <vt:lpstr>OSサーバ</vt:lpstr>
      <vt:lpstr>ネットワーキング</vt:lpstr>
      <vt:lpstr>実験</vt:lpstr>
      <vt:lpstr>アプリケーションの統合・分離</vt:lpstr>
      <vt:lpstr>スケーリングによる最適化</vt:lpstr>
      <vt:lpstr>fork関数の性能測定</vt:lpstr>
      <vt:lpstr>アプリケーションの性能比較</vt:lpstr>
      <vt:lpstr>関連研究</vt:lpstr>
      <vt:lpstr>まとめ</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kouta</dc:creator>
  <cp:lastModifiedBy>kouta</cp:lastModifiedBy>
  <cp:revision>981</cp:revision>
  <cp:lastPrinted>2015-11-21T06:36:23Z</cp:lastPrinted>
  <dcterms:created xsi:type="dcterms:W3CDTF">2014-04-24T03:12:54Z</dcterms:created>
  <dcterms:modified xsi:type="dcterms:W3CDTF">2016-02-12T08:49:45Z</dcterms:modified>
</cp:coreProperties>
</file>