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3"/>
  </p:notesMasterIdLst>
  <p:handoutMasterIdLst>
    <p:handoutMasterId r:id="rId24"/>
  </p:handoutMasterIdLst>
  <p:sldIdLst>
    <p:sldId id="309" r:id="rId2"/>
    <p:sldId id="33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2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F67BEA30-8B59-7E4F-A180-4668765AE909}">
          <p14:sldIdLst>
            <p14:sldId id="309"/>
            <p14:sldId id="33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中間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濃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濃色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中間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81567" autoAdjust="0"/>
  </p:normalViewPr>
  <p:slideViewPr>
    <p:cSldViewPr snapToGrid="0" snapToObjects="1">
      <p:cViewPr varScale="1">
        <p:scale>
          <a:sx n="96" d="100"/>
          <a:sy n="96" d="100"/>
        </p:scale>
        <p:origin x="-18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-3480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95882-DBB9-1848-AEAE-A58D7DDF4C89}" type="datetimeFigureOut">
              <a:rPr kumimoji="1" lang="ja-JP" altLang="en-US" smtClean="0"/>
              <a:t>16/08/04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9F5A7-E636-8648-9CCF-4DF0FB7F12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333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73D05-9FAF-944B-88AC-11053DD1F2CF}" type="datetimeFigureOut">
              <a:rPr kumimoji="1" lang="ja-JP" altLang="en-US" smtClean="0"/>
              <a:t>16/08/04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94412-7B73-DE41-B247-5633CBBCD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155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I’m Masato </a:t>
            </a:r>
            <a:r>
              <a:rPr kumimoji="1" lang="en-US" altLang="ja-JP" dirty="0" err="1" smtClean="0"/>
              <a:t>Suetake</a:t>
            </a:r>
            <a:r>
              <a:rPr kumimoji="1" lang="en-US" altLang="ja-JP" dirty="0" smtClean="0"/>
              <a:t> from Kyushu Institute of Technology.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aseline="0" dirty="0" smtClean="0">
                <a:solidFill>
                  <a:schemeClr val="tx1"/>
                </a:solidFill>
              </a:rPr>
              <a:t>I‘m </a:t>
            </a:r>
            <a:r>
              <a:rPr kumimoji="1" lang="en-US" altLang="ja-JP" sz="1200" baseline="0" dirty="0" err="1" smtClean="0">
                <a:solidFill>
                  <a:schemeClr val="tx1"/>
                </a:solidFill>
              </a:rPr>
              <a:t>gonna</a:t>
            </a:r>
            <a:r>
              <a:rPr kumimoji="1" lang="en-US" altLang="ja-JP" sz="1200" baseline="0" dirty="0" smtClean="0">
                <a:solidFill>
                  <a:schemeClr val="tx1"/>
                </a:solidFill>
              </a:rPr>
              <a:t> talk about </a:t>
            </a: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>Split Migration of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>Large Memory Virtual Machines</a:t>
            </a: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>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4412-7B73-DE41-B247-5633CBBCD46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1198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r>
              <a:rPr kumimoji="1" lang="en-US" altLang="ja-JP" dirty="0" smtClean="0"/>
              <a:t>In partial migration, split migration migrates the whole or part of a large memory VM across multiple hosts to </a:t>
            </a:r>
            <a:r>
              <a:rPr kumimoji="1" lang="en-US" altLang="ja-JP" dirty="0" err="1" smtClean="0"/>
              <a:t>dif</a:t>
            </a:r>
            <a:r>
              <a:rPr lang="ja-JP" altLang="ja-JP" dirty="0" smtClean="0"/>
              <a:t>f</a:t>
            </a:r>
            <a:r>
              <a:rPr lang="en-US" altLang="ja-JP" dirty="0" err="1" smtClean="0"/>
              <a:t>erent</a:t>
            </a:r>
            <a:r>
              <a:rPr kumimoji="1" lang="en-US" altLang="ja-JP" dirty="0" smtClean="0"/>
              <a:t> hosts.</a:t>
            </a:r>
          </a:p>
          <a:p>
            <a:pPr marL="0" indent="0">
              <a:buFont typeface="Arial"/>
              <a:buNone/>
            </a:pPr>
            <a:r>
              <a:rPr lang="en-US" altLang="ja-JP" dirty="0" smtClean="0"/>
              <a:t>This is used when some or all of those hosts need to be maintained.</a:t>
            </a:r>
          </a:p>
          <a:p>
            <a:pPr marL="0" indent="0">
              <a:buFont typeface="Arial"/>
              <a:buNone/>
            </a:pPr>
            <a:r>
              <a:rPr kumimoji="1" lang="en-US" altLang="ja-JP" dirty="0" smtClean="0"/>
              <a:t>This figure shows an example of partial migration only from the main host.</a:t>
            </a:r>
          </a:p>
          <a:p>
            <a:r>
              <a:rPr kumimoji="1" lang="en-US" altLang="ja-JP" dirty="0" smtClean="0"/>
              <a:t>When a VM is migrated from the main host, one-to-N migration is </a:t>
            </a:r>
            <a:r>
              <a:rPr lang="en-US" altLang="ja-JP" dirty="0" smtClean="0"/>
              <a:t>performed for the VM with partial memory.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Animation</a:t>
            </a:r>
          </a:p>
          <a:p>
            <a:endParaRPr kumimoji="1" lang="en-US" altLang="ja-JP" dirty="0" smtClean="0"/>
          </a:p>
          <a:p>
            <a:pPr marL="0" indent="0">
              <a:buFont typeface="Arial"/>
              <a:buNone/>
            </a:pPr>
            <a:r>
              <a:rPr kumimoji="1" lang="en-US" altLang="ja-JP" dirty="0" smtClean="0"/>
              <a:t>After VM migration, the VM </a:t>
            </a:r>
            <a:r>
              <a:rPr lang="en-US" altLang="ja-JP" dirty="0" smtClean="0"/>
              <a:t>runs across the destination main host, the destination sub-host, and the source sub-host.</a:t>
            </a:r>
            <a:endParaRPr kumimoji="1" lang="en-US" altLang="ja-JP" dirty="0" smtClean="0"/>
          </a:p>
          <a:p>
            <a:pPr marL="0" indent="0">
              <a:buFont typeface="Arial"/>
              <a:buNone/>
            </a:pPr>
            <a:endParaRPr lang="en-US" altLang="ja-JP" dirty="0" smtClean="0"/>
          </a:p>
          <a:p>
            <a:pPr marL="0" indent="0">
              <a:buFont typeface="Arial"/>
              <a:buNone/>
            </a:pPr>
            <a:r>
              <a:rPr lang="en-US" altLang="ja-JP" dirty="0" smtClean="0"/>
              <a:t>When part of a VM is migrated from sub-hosts, split migration transfers only its memory pages to the destination sub-hosts.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4412-7B73-DE41-B247-5633CBBCD46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2792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Here is the system architecture of S-</a:t>
            </a:r>
            <a:r>
              <a:rPr kumimoji="1" lang="en-US" altLang="ja-JP" dirty="0" err="1" smtClean="0"/>
              <a:t>memV</a:t>
            </a:r>
            <a:r>
              <a:rPr kumimoji="1" lang="en-US" altLang="ja-JP" dirty="0" smtClean="0"/>
              <a:t>.</a:t>
            </a:r>
          </a:p>
          <a:p>
            <a:r>
              <a:rPr lang="en-US" altLang="ja-JP" dirty="0" smtClean="0"/>
              <a:t>We have implemented S-</a:t>
            </a:r>
            <a:r>
              <a:rPr lang="en-US" altLang="ja-JP" dirty="0" err="1" smtClean="0"/>
              <a:t>memV</a:t>
            </a:r>
            <a:r>
              <a:rPr lang="en-US" altLang="ja-JP" dirty="0" smtClean="0"/>
              <a:t> in QEMU-KVM running at the main host.</a:t>
            </a:r>
          </a:p>
          <a:p>
            <a:r>
              <a:rPr lang="en-US" altLang="ja-JP" dirty="0" smtClean="0"/>
              <a:t>Currently, our QEMU-KVM supports one-to-N migration of split migration.</a:t>
            </a:r>
          </a:p>
          <a:p>
            <a:r>
              <a:rPr lang="en-US" altLang="ja-JP" dirty="0" smtClean="0"/>
              <a:t>It maintains the page location of a VM during and after VM migration.</a:t>
            </a:r>
          </a:p>
          <a:p>
            <a:r>
              <a:rPr lang="en-US" altLang="ja-JP" dirty="0" smtClean="0"/>
              <a:t>It enables a VM to run with remote paging after VM migration.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At each sub-host, a </a:t>
            </a:r>
            <a:r>
              <a:rPr kumimoji="1" lang="en-US" altLang="ja-JP" dirty="0" smtClean="0"/>
              <a:t>memory server runs and manages part of VM's memory.</a:t>
            </a:r>
          </a:p>
          <a:p>
            <a:r>
              <a:rPr kumimoji="1" lang="en-US" altLang="en-US" dirty="0" smtClean="0"/>
              <a:t>It handles page-in and page-out requests from the main host.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The host management server runs in a cloud.</a:t>
            </a:r>
          </a:p>
          <a:p>
            <a:r>
              <a:rPr kumimoji="1" lang="en-US" altLang="ja-JP" dirty="0" smtClean="0"/>
              <a:t>It is used for choosing appropriate sub-hosts.</a:t>
            </a:r>
          </a:p>
          <a:p>
            <a:r>
              <a:rPr lang="en-US" altLang="ja-JP" dirty="0" smtClean="0"/>
              <a:t>It manages free memory of all the hosts, network latency between hosts, and so 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4412-7B73-DE41-B247-5633CBBCD465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467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accommodate frequently accessed memory pages in the main host as much as possible, S-</a:t>
            </a:r>
            <a:r>
              <a:rPr kumimoji="1" lang="en-US" altLang="ja-JP" dirty="0" err="1" smtClean="0"/>
              <a:t>memV</a:t>
            </a:r>
            <a:r>
              <a:rPr kumimoji="1" lang="en-US" altLang="ja-JP" dirty="0" smtClean="0"/>
              <a:t> keeps track of </a:t>
            </a:r>
            <a:r>
              <a:rPr lang="en-US" altLang="ja-JP" dirty="0" smtClean="0"/>
              <a:t>pages recently used by </a:t>
            </a:r>
            <a:r>
              <a:rPr kumimoji="1" lang="en-US" altLang="ja-JP" dirty="0" smtClean="0"/>
              <a:t>a VM.</a:t>
            </a:r>
          </a:p>
          <a:p>
            <a:pPr marL="0" indent="0">
              <a:buFont typeface="Arial"/>
              <a:buNone/>
            </a:pPr>
            <a:r>
              <a:rPr kumimoji="1" lang="en-US" altLang="ja-JP" dirty="0" smtClean="0"/>
              <a:t>Our QEMU-KVM periodically </a:t>
            </a:r>
            <a:r>
              <a:rPr lang="en-US" altLang="ja-JP" dirty="0" smtClean="0"/>
              <a:t>invokes KVM to obtain memory access data.</a:t>
            </a:r>
            <a:endParaRPr kumimoji="1" lang="en-US" altLang="ja-JP" dirty="0" smtClean="0"/>
          </a:p>
          <a:p>
            <a:pPr marL="0" indent="0">
              <a:buFont typeface="Arial"/>
              <a:buNone/>
            </a:pPr>
            <a:r>
              <a:rPr lang="en-US" altLang="ja-JP" dirty="0" smtClean="0"/>
              <a:t>KVM traverses the extended page tables for the VM and e</a:t>
            </a:r>
            <a:r>
              <a:rPr kumimoji="1" lang="en-US" altLang="ja-JP" dirty="0" smtClean="0"/>
              <a:t>xamines the access bits.</a:t>
            </a:r>
          </a:p>
          <a:p>
            <a:pPr marL="0" indent="0">
              <a:buFont typeface="Arial"/>
              <a:buNone/>
            </a:pPr>
            <a:endParaRPr kumimoji="1" lang="en-US" altLang="ja-JP" dirty="0" smtClean="0"/>
          </a:p>
          <a:p>
            <a:pPr marL="0" indent="0">
              <a:buFont typeface="Arial"/>
              <a:buNone/>
            </a:pPr>
            <a:r>
              <a:rPr kumimoji="1" lang="en-US" altLang="ja-JP" dirty="0" smtClean="0"/>
              <a:t>S-</a:t>
            </a:r>
            <a:r>
              <a:rPr kumimoji="1" lang="en-US" altLang="ja-JP" dirty="0" err="1" smtClean="0"/>
              <a:t>memV</a:t>
            </a:r>
            <a:r>
              <a:rPr kumimoji="1" lang="en-US" altLang="ja-JP" dirty="0" smtClean="0"/>
              <a:t> uses the collected access history for two purposes.</a:t>
            </a:r>
          </a:p>
          <a:p>
            <a:pPr marL="0" indent="0">
              <a:buFont typeface="Arial"/>
              <a:buNone/>
            </a:pPr>
            <a:r>
              <a:rPr kumimoji="1" lang="en-US" altLang="en-US" dirty="0" smtClean="0"/>
              <a:t>During split migration, recently used pages </a:t>
            </a:r>
            <a:r>
              <a:rPr lang="en-US" altLang="en-US" dirty="0" smtClean="0"/>
              <a:t>are</a:t>
            </a:r>
            <a:r>
              <a:rPr kumimoji="1" lang="en-US" altLang="en-US" dirty="0" smtClean="0"/>
              <a:t> transferred to the main host.</a:t>
            </a:r>
          </a:p>
          <a:p>
            <a:pPr marL="0" indent="0">
              <a:buFont typeface="Arial"/>
              <a:buNone/>
            </a:pPr>
            <a:r>
              <a:rPr kumimoji="1" lang="en-US" altLang="en-US" dirty="0" smtClean="0"/>
              <a:t>For remote paging, least recently used pages are paged out to sub-hosts.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4412-7B73-DE41-B247-5633CBBCD465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9533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85800" y="4334760"/>
            <a:ext cx="5486400" cy="4114800"/>
          </a:xfrm>
        </p:spPr>
        <p:txBody>
          <a:bodyPr/>
          <a:lstStyle/>
          <a:p>
            <a:r>
              <a:rPr kumimoji="1" lang="en-US" altLang="ja-JP" dirty="0" smtClean="0"/>
              <a:t>To achieve remote paging, S-</a:t>
            </a:r>
            <a:r>
              <a:rPr kumimoji="1" lang="en-US" altLang="ja-JP" dirty="0" err="1" smtClean="0"/>
              <a:t>memV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uses the </a:t>
            </a:r>
            <a:r>
              <a:rPr lang="en-US" altLang="ja-JP" dirty="0" err="1" smtClean="0"/>
              <a:t>userfaultfd</a:t>
            </a:r>
            <a:r>
              <a:rPr lang="en-US" altLang="ja-JP" dirty="0" smtClean="0"/>
              <a:t> mechanism, which was introduced in Linux 4.3.</a:t>
            </a:r>
            <a:endParaRPr kumimoji="1" lang="en-US" altLang="ja-JP" dirty="0" smtClean="0"/>
          </a:p>
          <a:p>
            <a:r>
              <a:rPr lang="en-US" altLang="ja-JP" dirty="0" smtClean="0"/>
              <a:t>QEMU-KVM first registers the memory of a VM to </a:t>
            </a:r>
            <a:r>
              <a:rPr lang="en-US" altLang="ja-JP" dirty="0" err="1" smtClean="0"/>
              <a:t>userfaultfd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When the VM accesses a non-existent page, a page fault occurs.</a:t>
            </a:r>
          </a:p>
          <a:p>
            <a:r>
              <a:rPr lang="en-US" altLang="ja-JP" dirty="0" smtClean="0"/>
              <a:t>At this time, QEMU-KVM receives an event from </a:t>
            </a:r>
            <a:r>
              <a:rPr lang="en-US" altLang="ja-JP" dirty="0" err="1" smtClean="0"/>
              <a:t>userfaultfd</a:t>
            </a:r>
            <a:r>
              <a:rPr lang="en-US" altLang="ja-JP" dirty="0" smtClean="0"/>
              <a:t>.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Then, QEMU-KVM sends a page-in request to the sub-host that manages the corresponding memory page.</a:t>
            </a:r>
          </a:p>
          <a:p>
            <a:r>
              <a:rPr kumimoji="1" lang="en-US" altLang="ja-JP" dirty="0" smtClean="0"/>
              <a:t>When receiving the data of the page, </a:t>
            </a:r>
            <a:r>
              <a:rPr lang="en-US" altLang="ja-JP" dirty="0" smtClean="0"/>
              <a:t>QEMU-KVM</a:t>
            </a:r>
            <a:r>
              <a:rPr kumimoji="1" lang="en-US" altLang="ja-JP" dirty="0" smtClean="0"/>
              <a:t> writes the date to the faulting page.</a:t>
            </a:r>
          </a:p>
          <a:p>
            <a:r>
              <a:rPr kumimoji="1" lang="en-US" altLang="ja-JP" dirty="0" smtClean="0"/>
              <a:t>Later, it sends a page-out request to the sub-host to balance the amount of memory.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4412-7B73-DE41-B247-5633CBBCD465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25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r>
              <a:rPr kumimoji="1" lang="en-US" altLang="ja-JP" dirty="0" smtClean="0"/>
              <a:t>To examine the performance of split migration, we measured the migration time and downtime in S-</a:t>
            </a:r>
            <a:r>
              <a:rPr kumimoji="1" lang="en-US" altLang="ja-JP" dirty="0" err="1" smtClean="0"/>
              <a:t>memV</a:t>
            </a:r>
            <a:r>
              <a:rPr kumimoji="1" lang="en-US" altLang="ja-JP" dirty="0" smtClean="0"/>
              <a:t>.</a:t>
            </a:r>
          </a:p>
          <a:p>
            <a:pPr marL="0" indent="0">
              <a:buFont typeface="Arial"/>
              <a:buNone/>
            </a:pPr>
            <a:r>
              <a:rPr lang="en-US" altLang="ja-JP" dirty="0" smtClean="0"/>
              <a:t>As a baseline, we measured the migration performance when the destination host had sufficient memory.</a:t>
            </a:r>
          </a:p>
          <a:p>
            <a:pPr marL="0" indent="0">
              <a:buFont typeface="Arial"/>
              <a:buNone/>
            </a:pPr>
            <a:r>
              <a:rPr lang="en-US" altLang="ja-JP" dirty="0" smtClean="0"/>
              <a:t>For comparison, we also executed VM migration with virtual memory.</a:t>
            </a:r>
          </a:p>
          <a:p>
            <a:pPr marL="0" indent="0">
              <a:buFont typeface="Arial"/>
              <a:buNone/>
            </a:pPr>
            <a:endParaRPr lang="en-US" altLang="ja-JP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altLang="ja-JP" dirty="0" smtClean="0"/>
              <a:t>We used these three PCs.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altLang="ja-JP" dirty="0" smtClean="0"/>
              <a:t>The destination main host had 2 GB of memory, but the free memory was about 1 GB.</a:t>
            </a:r>
          </a:p>
          <a:p>
            <a:pPr>
              <a:defRPr/>
            </a:pPr>
            <a:r>
              <a:rPr lang="en-US" altLang="ja-JP" dirty="0" smtClean="0"/>
              <a:t>We used a VM with 2 GB of memory.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4412-7B73-DE41-B247-5633CBBCD465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0250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First, we measured the migration performance of an idle VM.</a:t>
            </a:r>
          </a:p>
          <a:p>
            <a:r>
              <a:rPr lang="en-US" altLang="ja-JP" dirty="0" smtClean="0"/>
              <a:t>We configured S-</a:t>
            </a:r>
            <a:r>
              <a:rPr lang="en-US" altLang="ja-JP" dirty="0" err="1" smtClean="0"/>
              <a:t>memV</a:t>
            </a:r>
            <a:r>
              <a:rPr lang="en-US" altLang="ja-JP" dirty="0" smtClean="0"/>
              <a:t> to transfer 1 GB of memory to the main host and the rest to the sub-host. </a:t>
            </a:r>
          </a:p>
          <a:p>
            <a:r>
              <a:rPr kumimoji="1" lang="en-US" altLang="ja-JP" dirty="0" smtClean="0"/>
              <a:t>The left figure shows the migration time and the right figure shows the downtime.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Compared with using sufficient memory, VM migration with virtual memory increased the migration time by 87% and the downtime by 2.9 times.</a:t>
            </a:r>
          </a:p>
          <a:p>
            <a:r>
              <a:rPr lang="en-US" altLang="ja-JP" dirty="0" smtClean="0"/>
              <a:t>This means that using virtual memory largely degrades the migration performance even for an idle VM.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For split migration, the migration time was only 17% longer and the downtime increased only by 0.1 seconds.</a:t>
            </a:r>
          </a:p>
          <a:p>
            <a:r>
              <a:rPr kumimoji="1" lang="en-US" altLang="ja-JP" dirty="0" smtClean="0"/>
              <a:t>Split migration suppressed for performance degradation.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4412-7B73-DE41-B247-5633CBBCD465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2399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Next, </a:t>
            </a:r>
            <a:r>
              <a:rPr lang="en-US" altLang="ja-JP" dirty="0" smtClean="0"/>
              <a:t>we stressed </a:t>
            </a:r>
            <a:r>
              <a:rPr lang="en-US" altLang="ja-JP" dirty="0" err="1" smtClean="0"/>
              <a:t>memcached</a:t>
            </a:r>
            <a:r>
              <a:rPr lang="en-US" altLang="ja-JP" dirty="0" smtClean="0"/>
              <a:t> in a VM using the </a:t>
            </a:r>
            <a:r>
              <a:rPr lang="en-US" altLang="ja-JP" dirty="0" err="1" smtClean="0"/>
              <a:t>memaslap</a:t>
            </a:r>
            <a:r>
              <a:rPr lang="en-US" altLang="ja-JP" dirty="0" smtClean="0"/>
              <a:t> benchmark.</a:t>
            </a:r>
            <a:endParaRPr kumimoji="1" lang="en-US" altLang="ja-JP" dirty="0" smtClean="0"/>
          </a:p>
          <a:p>
            <a:r>
              <a:rPr kumimoji="1" lang="en-US" altLang="ja-JP" dirty="0" smtClean="0"/>
              <a:t>Then, we measured the </a:t>
            </a:r>
            <a:r>
              <a:rPr lang="en-US" altLang="ja-JP" dirty="0" smtClean="0"/>
              <a:t>migration performance.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Compared with using sufficient memory, using virtual memory increased the migration time by 5.4 times and the downtime by 3.6 times.</a:t>
            </a:r>
          </a:p>
          <a:p>
            <a:r>
              <a:rPr kumimoji="1" lang="en-US" altLang="ja-JP" dirty="0" smtClean="0"/>
              <a:t>In addition, the variance was very large due to complex paging behavior.</a:t>
            </a:r>
          </a:p>
          <a:p>
            <a:endParaRPr lang="en-US" altLang="ja-JP" dirty="0" smtClean="0"/>
          </a:p>
          <a:p>
            <a:r>
              <a:rPr kumimoji="1" lang="en-US" altLang="ja-JP" dirty="0" smtClean="0"/>
              <a:t>For split migration, the increase in the migration time was still 17%.</a:t>
            </a:r>
          </a:p>
          <a:p>
            <a:r>
              <a:rPr lang="en-US" altLang="ja-JP" dirty="0" smtClean="0"/>
              <a:t>On the other hand, the downtime was</a:t>
            </a:r>
            <a:r>
              <a:rPr kumimoji="1" lang="en-US" altLang="ja-JP" dirty="0" smtClean="0"/>
              <a:t> 49% shorter.</a:t>
            </a:r>
          </a:p>
          <a:p>
            <a:r>
              <a:rPr kumimoji="1" lang="en-US" altLang="ja-JP" dirty="0" smtClean="0"/>
              <a:t>This reason is under investigation</a:t>
            </a:r>
            <a:r>
              <a:rPr kumimoji="1" lang="en-US" altLang="ja-JP" dirty="0" smtClean="0"/>
              <a:t>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4412-7B73-DE41-B247-5633CBBCD465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0447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We also measured the time for collecting access data on VM’s memory by traversing  EPT.</a:t>
            </a:r>
          </a:p>
          <a:p>
            <a:r>
              <a:rPr lang="en-US" altLang="ja-JP" dirty="0" smtClean="0"/>
              <a:t>When the VM was idle, the collection time was 1 </a:t>
            </a:r>
            <a:r>
              <a:rPr lang="en-US" altLang="ja-JP" dirty="0" err="1" smtClean="0"/>
              <a:t>ms.</a:t>
            </a:r>
            <a:endParaRPr lang="en-US" altLang="ja-JP" dirty="0" smtClean="0"/>
          </a:p>
          <a:p>
            <a:r>
              <a:rPr lang="en-US" altLang="ja-JP" dirty="0" smtClean="0"/>
              <a:t>But, when </a:t>
            </a:r>
            <a:r>
              <a:rPr lang="en-US" altLang="ja-JP" dirty="0" err="1" smtClean="0"/>
              <a:t>memcached</a:t>
            </a:r>
            <a:r>
              <a:rPr lang="en-US" altLang="ja-JP" dirty="0" smtClean="0"/>
              <a:t> frequently accessed VM's memory, the time increased to 3 </a:t>
            </a:r>
            <a:r>
              <a:rPr lang="en-US" altLang="ja-JP" dirty="0" err="1" smtClean="0"/>
              <a:t>ms.</a:t>
            </a:r>
            <a:endParaRPr lang="en-US" altLang="ja-JP" dirty="0" smtClean="0"/>
          </a:p>
          <a:p>
            <a:r>
              <a:rPr lang="en-US" altLang="ja-JP" dirty="0" smtClean="0"/>
              <a:t>This means that it took more time when more pages were used.</a:t>
            </a:r>
          </a:p>
          <a:p>
            <a:r>
              <a:rPr lang="en-US" altLang="ja-JP" dirty="0" smtClean="0"/>
              <a:t>If S-</a:t>
            </a:r>
            <a:r>
              <a:rPr lang="en-US" altLang="ja-JP" dirty="0" err="1" smtClean="0"/>
              <a:t>memV</a:t>
            </a:r>
            <a:r>
              <a:rPr lang="en-US" altLang="ja-JP" dirty="0" smtClean="0"/>
              <a:t> collects this data every second, </a:t>
            </a:r>
            <a:r>
              <a:rPr kumimoji="1" lang="en-US" altLang="ja-JP" dirty="0" smtClean="0"/>
              <a:t>the overhead is 0.3%.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From this result, we can estimate that the collection time would become 3 seconds for a VM with 2 TB of memory.</a:t>
            </a:r>
            <a:endParaRPr kumimoji="1" lang="en-US" altLang="ja-JP" dirty="0" smtClean="0"/>
          </a:p>
          <a:p>
            <a:r>
              <a:rPr kumimoji="1" lang="en-US" altLang="ja-JP" dirty="0" smtClean="0"/>
              <a:t>Fortunately, </a:t>
            </a:r>
            <a:r>
              <a:rPr lang="en-US" altLang="ja-JP" dirty="0" smtClean="0"/>
              <a:t>the collection time will be less than this estimation because </a:t>
            </a:r>
            <a:r>
              <a:rPr kumimoji="1" lang="en-US" altLang="ja-JP" dirty="0" smtClean="0"/>
              <a:t>EPT shrinks when pages are not accessed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4412-7B73-DE41-B247-5633CBBCD465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8371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Finally, we discuss the performance of a VM with remote paging.</a:t>
            </a:r>
          </a:p>
          <a:p>
            <a:r>
              <a:rPr lang="en-US" altLang="ja-JP" dirty="0" smtClean="0"/>
              <a:t>Since our implementation is incomplete, we estimated the performance </a:t>
            </a:r>
            <a:r>
              <a:rPr kumimoji="1" lang="en-US" altLang="ja-JP" dirty="0" smtClean="0"/>
              <a:t>using the results of previous work.</a:t>
            </a:r>
          </a:p>
          <a:p>
            <a:r>
              <a:rPr kumimoji="1" lang="en-US" altLang="ja-JP" dirty="0" smtClean="0"/>
              <a:t>The baseline is the performance when the main host has sufficient memory.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When the working set is much larger than local memory, quick sort is 1.5 to 2 times slower.</a:t>
            </a:r>
          </a:p>
          <a:p>
            <a:r>
              <a:rPr kumimoji="1" lang="en-US" altLang="ja-JP" dirty="0" smtClean="0"/>
              <a:t>However</a:t>
            </a:r>
            <a:r>
              <a:rPr lang="en-US" altLang="ja-JP" dirty="0" smtClean="0"/>
              <a:t>, when the working set is slightly larger, Barnes</a:t>
            </a:r>
            <a:r>
              <a:rPr kumimoji="1" lang="en-US" altLang="ja-JP" dirty="0" smtClean="0"/>
              <a:t> is almost not degraded.</a:t>
            </a:r>
          </a:p>
          <a:p>
            <a:r>
              <a:rPr lang="en-US" altLang="ja-JP" dirty="0" smtClean="0"/>
              <a:t>From these previous results, we expect that S-</a:t>
            </a:r>
            <a:r>
              <a:rPr lang="en-US" altLang="ja-JP" dirty="0" err="1" smtClean="0"/>
              <a:t>memV</a:t>
            </a:r>
            <a:r>
              <a:rPr lang="en-US" altLang="ja-JP" dirty="0" smtClean="0"/>
              <a:t> would not largely degrade VM performance if the working set is not too large.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4412-7B73-DE41-B247-5633CBBCD465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6320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Post-copy </a:t>
            </a:r>
            <a:r>
              <a:rPr lang="en-US" altLang="ja-JP" dirty="0" smtClean="0"/>
              <a:t>migration immediately </a:t>
            </a:r>
            <a:r>
              <a:rPr kumimoji="1" lang="en-US" altLang="ja-JP" dirty="0" smtClean="0"/>
              <a:t>switches the execution of a VM to the destination host.</a:t>
            </a:r>
          </a:p>
          <a:p>
            <a:r>
              <a:rPr lang="en-US" altLang="ja-JP" dirty="0" smtClean="0"/>
              <a:t>Then it</a:t>
            </a:r>
            <a:r>
              <a:rPr kumimoji="1" lang="en-US" altLang="ja-JP" dirty="0" smtClean="0"/>
              <a:t> transfers the memory from the source host on demand.</a:t>
            </a:r>
          </a:p>
          <a:p>
            <a:r>
              <a:rPr lang="en-US" altLang="ja-JP" dirty="0" smtClean="0"/>
              <a:t>Since this migration runs a VM using two hosts, this is a special case of one-to-N migration.</a:t>
            </a:r>
            <a:endParaRPr kumimoji="1" lang="en-US" altLang="ja-JP" dirty="0" smtClean="0"/>
          </a:p>
          <a:p>
            <a:r>
              <a:rPr lang="en-US" altLang="ja-JP" dirty="0" smtClean="0"/>
              <a:t>However, post-copy migration needs </a:t>
            </a:r>
            <a:r>
              <a:rPr kumimoji="1" lang="en-US" altLang="ja-JP" dirty="0" smtClean="0"/>
              <a:t>two hosts with a large amount of memory</a:t>
            </a:r>
            <a:r>
              <a:rPr lang="en-US" altLang="ja-JP" dirty="0" smtClean="0"/>
              <a:t>.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Scatter-Gather migration uses multiple intermediate hosts between the source and destination hosts in post-copy migration.</a:t>
            </a:r>
          </a:p>
          <a:p>
            <a:r>
              <a:rPr kumimoji="1" lang="en-US" altLang="ja-JP" dirty="0" smtClean="0"/>
              <a:t>This is similar to one-to-N migration, but Scatter-Gather migration finally transfers the whole memory of a VM to only one destination host.</a:t>
            </a:r>
          </a:p>
          <a:p>
            <a:endParaRPr kumimoji="1" lang="en-US" altLang="ja-JP" dirty="0" smtClean="0"/>
          </a:p>
          <a:p>
            <a:r>
              <a:rPr kumimoji="1" lang="en-US" altLang="ja-JP" dirty="0" err="1" smtClean="0"/>
              <a:t>MemX</a:t>
            </a:r>
            <a:r>
              <a:rPr kumimoji="1" lang="en-US" altLang="ja-JP" dirty="0" smtClean="0"/>
              <a:t> can run a VM using the memory of multiple hosts.</a:t>
            </a:r>
          </a:p>
          <a:p>
            <a:r>
              <a:rPr kumimoji="1" lang="en-US" altLang="ja-JP" dirty="0" smtClean="0"/>
              <a:t>This system supports partial migration from some of the hosts.</a:t>
            </a:r>
          </a:p>
          <a:p>
            <a:r>
              <a:rPr lang="en-US" altLang="ja-JP" dirty="0" smtClean="0"/>
              <a:t>However, VM's</a:t>
            </a:r>
            <a:r>
              <a:rPr lang="en-US" altLang="ja-JP" baseline="0" dirty="0" smtClean="0"/>
              <a:t> memory in the main host is transferred only to a new main host.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4412-7B73-DE41-B247-5633CBBCD465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176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Infrastructure-as-a-Service clouds provide virtual machines to users.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Many VMs are consolidated into a small number of hosts to reduce costs.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Recently, </a:t>
            </a:r>
            <a:r>
              <a:rPr lang="en-US" altLang="ja-JP" dirty="0" err="1" smtClean="0"/>
              <a:t>IaaS</a:t>
            </a:r>
            <a:r>
              <a:rPr lang="en-US" altLang="ja-JP" dirty="0" smtClean="0"/>
              <a:t> clouds </a:t>
            </a:r>
            <a:r>
              <a:rPr kumimoji="1" lang="en-US" altLang="ja-JP" dirty="0" smtClean="0"/>
              <a:t>also provide VMs with a large amount of memory.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For example, in Amazon EC2, new X1 instances have 2 TB.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Such large memory VMs are required for big data analysis, for example, using Apache Spark.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Big data can be analyzed faster by maintaining data in memory as much as possible.</a:t>
            </a:r>
            <a:endParaRPr kumimoji="1" lang="en-US" altLang="ja-JP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Another application of large memory VMs is in-memory databases such as SAP HANA.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4412-7B73-DE41-B247-5633CBBCD46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7363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/>
              <a:buNone/>
            </a:pPr>
            <a:r>
              <a:rPr kumimoji="1" lang="en-US" altLang="ja-JP" dirty="0" smtClean="0"/>
              <a:t>In conclusion, we proposed S-</a:t>
            </a:r>
            <a:r>
              <a:rPr kumimoji="1" lang="en-US" altLang="ja-JP" dirty="0" err="1" smtClean="0"/>
              <a:t>memV</a:t>
            </a:r>
            <a:r>
              <a:rPr kumimoji="1" lang="en-US" altLang="ja-JP" dirty="0" smtClean="0"/>
              <a:t> for enabling split migration of large memory VMs.</a:t>
            </a:r>
          </a:p>
          <a:p>
            <a:pPr marL="0" lvl="0" indent="0">
              <a:buFont typeface="Arial"/>
              <a:buNone/>
            </a:pPr>
            <a:r>
              <a:rPr lang="en-US" altLang="ja-JP" dirty="0" smtClean="0"/>
              <a:t>It divides the memory of a large memory VM and </a:t>
            </a:r>
            <a:r>
              <a:rPr kumimoji="1" lang="en-US" altLang="ja-JP" dirty="0" smtClean="0"/>
              <a:t>directly migrates the memory pieces using multiple hosts.</a:t>
            </a:r>
          </a:p>
          <a:p>
            <a:r>
              <a:rPr kumimoji="1" lang="en-US" altLang="ja-JP" dirty="0" smtClean="0"/>
              <a:t>Since split migration is aware of remote paging, S-</a:t>
            </a:r>
            <a:r>
              <a:rPr kumimoji="1" lang="en-US" altLang="ja-JP" dirty="0" err="1" smtClean="0"/>
              <a:t>memV</a:t>
            </a:r>
            <a:r>
              <a:rPr kumimoji="1" lang="en-US" altLang="ja-JP" dirty="0" smtClean="0"/>
              <a:t> achieves fast VM migration and keeps VM performance after migration.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Currently, S-</a:t>
            </a:r>
            <a:r>
              <a:rPr lang="en-US" altLang="ja-JP" dirty="0" err="1" smtClean="0"/>
              <a:t>memV</a:t>
            </a:r>
            <a:r>
              <a:rPr lang="en-US" altLang="ja-JP" dirty="0" smtClean="0"/>
              <a:t> supports one-to-N migration.</a:t>
            </a:r>
            <a:endParaRPr kumimoji="1" lang="en-US" altLang="ja-JP" dirty="0" smtClean="0"/>
          </a:p>
          <a:p>
            <a:r>
              <a:rPr kumimoji="1" lang="en-US" altLang="ja-JP" dirty="0" smtClean="0"/>
              <a:t>According to our experimental results, the migration performance was comparable to VM migration with sufficient memory.</a:t>
            </a:r>
          </a:p>
          <a:p>
            <a:r>
              <a:rPr kumimoji="1" lang="en-US" altLang="ja-JP" dirty="0" smtClean="0"/>
              <a:t>It </a:t>
            </a:r>
            <a:r>
              <a:rPr lang="en-US" altLang="ja-JP" dirty="0" smtClean="0"/>
              <a:t>w</a:t>
            </a:r>
            <a:r>
              <a:rPr kumimoji="1" lang="en-US" altLang="ja-JP" dirty="0" smtClean="0"/>
              <a:t>as much better than VM migration with virtual memory.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4412-7B73-DE41-B247-5633CBBCD465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4809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r>
              <a:rPr kumimoji="1" lang="en-US" altLang="ja-JP" dirty="0" smtClean="0"/>
              <a:t>One of our future work is to integrate mechanisms for collecting memory access data of VMs and remote paging into S-</a:t>
            </a:r>
            <a:r>
              <a:rPr kumimoji="1" lang="en-US" altLang="ja-JP" dirty="0" err="1" smtClean="0"/>
              <a:t>memV</a:t>
            </a:r>
            <a:r>
              <a:rPr kumimoji="1" lang="en-US" altLang="ja-JP" dirty="0" smtClean="0"/>
              <a:t>.</a:t>
            </a:r>
          </a:p>
          <a:p>
            <a:pPr marL="0" indent="0">
              <a:buFont typeface="Arial"/>
              <a:buNone/>
            </a:pPr>
            <a:r>
              <a:rPr lang="en-US" altLang="ja-JP" dirty="0" smtClean="0"/>
              <a:t>We have implemented these mechanisms, but they are still incomplete.</a:t>
            </a:r>
            <a:endParaRPr kumimoji="1" lang="en-US" altLang="ja-JP" dirty="0" smtClean="0"/>
          </a:p>
          <a:p>
            <a:pPr marL="0" indent="0">
              <a:buFont typeface="Arial"/>
              <a:buNone/>
            </a:pPr>
            <a:endParaRPr kumimoji="1" lang="en-US" altLang="ja-JP" dirty="0" smtClean="0"/>
          </a:p>
          <a:p>
            <a:pPr marL="0" indent="0">
              <a:buFont typeface="Arial"/>
              <a:buNone/>
            </a:pPr>
            <a:r>
              <a:rPr lang="en-US" altLang="ja-JP" dirty="0" smtClean="0"/>
              <a:t>Second, we will </a:t>
            </a:r>
            <a:r>
              <a:rPr kumimoji="1" lang="en-US" altLang="ja-JP" dirty="0" smtClean="0"/>
              <a:t>evaluate split migration for a larger memory VM using real-world workloads.</a:t>
            </a:r>
          </a:p>
          <a:p>
            <a:pPr marL="0" indent="0">
              <a:buFont typeface="Arial"/>
              <a:buNone/>
            </a:pPr>
            <a:r>
              <a:rPr lang="en-US" altLang="ja-JP" dirty="0" smtClean="0"/>
              <a:t>W</a:t>
            </a:r>
            <a:r>
              <a:rPr kumimoji="1" lang="en-US" altLang="ja-JP" dirty="0" smtClean="0"/>
              <a:t>e need to show that page-ins and page-outs are reduced.</a:t>
            </a:r>
          </a:p>
          <a:p>
            <a:pPr marL="0" indent="0">
              <a:buFont typeface="Arial"/>
              <a:buNone/>
            </a:pPr>
            <a:endParaRPr kumimoji="1" lang="en-US" altLang="ja-JP" dirty="0" smtClean="0"/>
          </a:p>
          <a:p>
            <a:pPr marL="0" indent="0">
              <a:buFont typeface="Arial"/>
              <a:buNone/>
            </a:pPr>
            <a:r>
              <a:rPr kumimoji="1" lang="en-US" altLang="ja-JP" dirty="0" smtClean="0"/>
              <a:t>Third, S-</a:t>
            </a:r>
            <a:r>
              <a:rPr kumimoji="1" lang="en-US" altLang="ja-JP" dirty="0" err="1" smtClean="0"/>
              <a:t>memV</a:t>
            </a:r>
            <a:r>
              <a:rPr kumimoji="1" lang="en-US" altLang="ja-JP" dirty="0" smtClean="0"/>
              <a:t> has to support N-to-one and partial migration.</a:t>
            </a:r>
          </a:p>
          <a:p>
            <a:pPr marL="0" indent="0">
              <a:buFont typeface="Arial"/>
              <a:buNone/>
            </a:pPr>
            <a:r>
              <a:rPr kumimoji="1" lang="en-US" altLang="ja-JP" dirty="0" smtClean="0"/>
              <a:t>Unlike one-to-N migration, a new mechanism is needed for synchronizing multiple source hosts </a:t>
            </a:r>
            <a:r>
              <a:rPr lang="en-US" altLang="ja-JP" dirty="0" smtClean="0"/>
              <a:t>during</a:t>
            </a:r>
            <a:r>
              <a:rPr kumimoji="1" lang="en-US" altLang="ja-JP" dirty="0" smtClean="0"/>
              <a:t> VM migration.</a:t>
            </a:r>
          </a:p>
          <a:p>
            <a:pPr marL="0" indent="0">
              <a:buFont typeface="Arial"/>
              <a:buNone/>
            </a:pPr>
            <a:endParaRPr kumimoji="1" lang="en-US" altLang="ja-JP" dirty="0" smtClean="0"/>
          </a:p>
          <a:p>
            <a:pPr marL="0" indent="0">
              <a:buFont typeface="Arial"/>
              <a:buNone/>
            </a:pPr>
            <a:r>
              <a:rPr kumimoji="1" lang="en-US" altLang="ja-JP" dirty="0" smtClean="0"/>
              <a:t>Finally, S-</a:t>
            </a:r>
            <a:r>
              <a:rPr kumimoji="1" lang="en-US" altLang="ja-JP" dirty="0" err="1" smtClean="0"/>
              <a:t>memV</a:t>
            </a:r>
            <a:r>
              <a:rPr kumimoji="1" lang="en-US" altLang="ja-JP" dirty="0" smtClean="0"/>
              <a:t> should recover from failures during split migration.</a:t>
            </a:r>
          </a:p>
          <a:p>
            <a:pPr marL="0" indent="0">
              <a:buFont typeface="Arial"/>
              <a:buNone/>
            </a:pPr>
            <a:r>
              <a:rPr kumimoji="1" lang="en-US" altLang="ja-JP" dirty="0" smtClean="0"/>
              <a:t>It may be preferred to switch only failed destination hosts to other hosts</a:t>
            </a:r>
            <a:r>
              <a:rPr kumimoji="1" lang="en-US" altLang="ja-JP" dirty="0" smtClean="0"/>
              <a:t>.</a:t>
            </a:r>
          </a:p>
          <a:p>
            <a:pPr marL="0" indent="0">
              <a:buFont typeface="Arial"/>
              <a:buNone/>
            </a:pPr>
            <a:r>
              <a:rPr kumimoji="1" lang="en-US" altLang="ja-JP" dirty="0" smtClean="0"/>
              <a:t>Thank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you for listening!!!</a:t>
            </a:r>
          </a:p>
          <a:p>
            <a:pPr marL="0" indent="0">
              <a:buFont typeface="Arial"/>
              <a:buNone/>
            </a:pPr>
            <a:endParaRPr kumimoji="1" lang="en-US" altLang="ja-JP" dirty="0" smtClean="0"/>
          </a:p>
          <a:p>
            <a:pPr marL="0" indent="0">
              <a:buFont typeface="Arial"/>
              <a:buNone/>
            </a:pPr>
            <a:r>
              <a:rPr kumimoji="1" lang="en-US" altLang="ja-JP" dirty="0" smtClean="0"/>
              <a:t>Do you have any question?</a:t>
            </a:r>
            <a:endParaRPr kumimoji="1" lang="en-US" altLang="ja-JP" dirty="0" smtClean="0"/>
          </a:p>
          <a:p>
            <a:pPr marL="0" indent="0">
              <a:buFont typeface="Arial"/>
              <a:buNone/>
            </a:pPr>
            <a:endParaRPr kumimoji="1" lang="en-US" altLang="ja-JP" dirty="0" smtClean="0"/>
          </a:p>
          <a:p>
            <a:pPr marL="0" indent="0">
              <a:buFont typeface="Arial"/>
              <a:buNone/>
            </a:pPr>
            <a:endParaRPr kumimoji="1" lang="en-US" altLang="ja-JP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>
              <a:latin typeface="メイリオ"/>
              <a:ea typeface="メイリオ"/>
              <a:cs typeface="メイリオ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 err="1" smtClean="0">
                <a:latin typeface="メイリオ"/>
                <a:ea typeface="メイリオ"/>
                <a:cs typeface="メイリオ"/>
              </a:rPr>
              <a:t>Questiojn</a:t>
            </a:r>
            <a:r>
              <a:rPr lang="en-US" altLang="ja-JP" sz="1000" dirty="0" smtClean="0">
                <a:latin typeface="メイリオ"/>
                <a:ea typeface="メイリオ"/>
                <a:cs typeface="メイリオ"/>
              </a:rPr>
              <a:t>: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000" dirty="0" smtClean="0">
              <a:latin typeface="メイリオ"/>
              <a:ea typeface="メイリオ"/>
              <a:cs typeface="メイリオ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>I’m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>not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>following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>you.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>can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>you</a:t>
            </a:r>
            <a:r>
              <a:rPr lang="ja-JP" altLang="en-US" sz="1200" dirty="0" smtClean="0"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>rephrase that more simply?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 smtClean="0">
              <a:latin typeface="メイリオ"/>
              <a:ea typeface="メイリオ"/>
              <a:cs typeface="メイリオ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>
                <a:latin typeface="メイリオ"/>
                <a:ea typeface="メイリオ"/>
                <a:cs typeface="メイリオ"/>
              </a:rPr>
              <a:t>what is your question?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 smtClean="0">
              <a:latin typeface="メイリオ"/>
              <a:ea typeface="メイリオ"/>
              <a:cs typeface="メイリオ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sorry, I didn’t understand that. could you go over that again, more slowly?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 smtClean="0">
              <a:latin typeface="メイリオ"/>
              <a:ea typeface="メイリオ"/>
              <a:cs typeface="メイリオ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are you asking [ - ]?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 smtClean="0">
              <a:latin typeface="メイリオ"/>
              <a:ea typeface="メイリオ"/>
              <a:cs typeface="メイリオ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>
                <a:latin typeface="メイリオ"/>
                <a:ea typeface="メイリオ"/>
                <a:cs typeface="メイリオ"/>
              </a:rPr>
              <a:t>I don’t have an answer at the moment.</a:t>
            </a:r>
            <a:endParaRPr lang="en-US" altLang="ja-JP" sz="1200" dirty="0" smtClean="0">
              <a:latin typeface="メイリオ"/>
              <a:ea typeface="メイリオ"/>
              <a:cs typeface="メイリオ"/>
            </a:endParaRPr>
          </a:p>
          <a:p>
            <a:pPr marL="0" indent="0">
              <a:buFont typeface="Arial"/>
              <a:buNone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4412-7B73-DE41-B247-5633CBBCD465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357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However, large memory VMs make VM migration difficult.</a:t>
            </a:r>
          </a:p>
          <a:p>
            <a:r>
              <a:rPr lang="en-US" altLang="ja-JP" dirty="0" smtClean="0"/>
              <a:t>One issue is a long migration time.</a:t>
            </a:r>
          </a:p>
          <a:p>
            <a:r>
              <a:rPr lang="en-US" altLang="ja-JP" dirty="0" smtClean="0"/>
              <a:t>This can be resolved by parallel migration and fast networks.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The other unresolved issue is the availability of the destination host.</a:t>
            </a:r>
          </a:p>
          <a:p>
            <a:r>
              <a:rPr lang="en-US" altLang="ja-JP" dirty="0" smtClean="0"/>
              <a:t>VM migration needs sufficient free memory at the destination host</a:t>
            </a:r>
          </a:p>
          <a:p>
            <a:r>
              <a:rPr lang="en-US" altLang="ja-JP" dirty="0" smtClean="0"/>
              <a:t>But </a:t>
            </a:r>
            <a:r>
              <a:rPr kumimoji="1" lang="en-US" altLang="ja-JP" dirty="0" smtClean="0"/>
              <a:t>always reserving hosts with a large amount of free memory </a:t>
            </a:r>
            <a:r>
              <a:rPr lang="en-US" altLang="ja-JP" dirty="0" smtClean="0"/>
              <a:t>isn't cost-efficient.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en-US" dirty="0" smtClean="0"/>
              <a:t>If large memory VMs cannot be migrated, they have to be stopped during host maintenance.</a:t>
            </a:r>
          </a:p>
          <a:p>
            <a:r>
              <a:rPr kumimoji="1" lang="en-US" altLang="en-US" dirty="0" smtClean="0"/>
              <a:t>Then, big data analysis is disrupted for a long time.</a:t>
            </a:r>
          </a:p>
          <a:p>
            <a:r>
              <a:rPr kumimoji="1" lang="en-US" altLang="en-US" dirty="0" smtClean="0"/>
              <a:t>In addition, the whole data in memory is lost.</a:t>
            </a:r>
          </a:p>
          <a:p>
            <a:r>
              <a:rPr kumimoji="1" lang="en-US" altLang="en-US" dirty="0" smtClean="0"/>
              <a:t>It takes much time to restore the lost data in memory by reading disks or redoing computation.</a:t>
            </a:r>
          </a:p>
          <a:p>
            <a:r>
              <a:rPr kumimoji="1" lang="en-US" altLang="en-US" dirty="0" smtClean="0"/>
              <a:t>This largely degrades performance for a long time after VM restarts.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4412-7B73-DE41-B247-5633CBBCD46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160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/>
              <a:buNone/>
            </a:pPr>
            <a:r>
              <a:rPr kumimoji="1" lang="en-US" altLang="ja-JP" dirty="0" smtClean="0"/>
              <a:t>When there is no sufficient free memory at the destination host, the virtual memory technology </a:t>
            </a:r>
            <a:r>
              <a:rPr lang="en-US" altLang="ja-JP" dirty="0" smtClean="0"/>
              <a:t>can be</a:t>
            </a:r>
            <a:r>
              <a:rPr kumimoji="1" lang="en-US" altLang="ja-JP" dirty="0" smtClean="0"/>
              <a:t> used.</a:t>
            </a:r>
          </a:p>
          <a:p>
            <a:pPr marL="0" lvl="0" indent="0">
              <a:buFont typeface="Arial"/>
              <a:buNone/>
            </a:pPr>
            <a:r>
              <a:rPr kumimoji="1" lang="en-US" altLang="ja-JP" dirty="0" smtClean="0"/>
              <a:t>Virtual memory allows the system to use a larger amount of memory than physical memory.</a:t>
            </a:r>
          </a:p>
          <a:p>
            <a:pPr marL="0" lvl="0" indent="0">
              <a:buFont typeface="Arial"/>
              <a:buNone/>
            </a:pPr>
            <a:r>
              <a:rPr lang="en-US" altLang="ja-JP" dirty="0" smtClean="0"/>
              <a:t>It </a:t>
            </a:r>
            <a:r>
              <a:rPr kumimoji="1" lang="en-US" altLang="ja-JP" dirty="0" smtClean="0"/>
              <a:t>pages out the memory pages that cannot be stored in physical memory to disks.</a:t>
            </a:r>
          </a:p>
          <a:p>
            <a:pPr marL="0" lvl="0" indent="0">
              <a:buFont typeface="Arial"/>
              <a:buNone/>
            </a:pPr>
            <a:endParaRPr kumimoji="1" lang="en-US" altLang="ja-JP" dirty="0" smtClean="0"/>
          </a:p>
          <a:p>
            <a:pPr marL="0" lvl="0" indent="0">
              <a:buFont typeface="Arial"/>
              <a:buNone/>
            </a:pPr>
            <a:r>
              <a:rPr kumimoji="1" lang="en-US" altLang="ja-JP" dirty="0" smtClean="0"/>
              <a:t>However, virtual memory is incompatible with VM migration.</a:t>
            </a:r>
          </a:p>
          <a:p>
            <a:pPr lvl="0"/>
            <a:r>
              <a:rPr lang="en-US" altLang="ja-JP" dirty="0" smtClean="0"/>
              <a:t>In the first iteration of VM migration, </a:t>
            </a:r>
            <a:r>
              <a:rPr kumimoji="1" lang="en-US" altLang="ja-JP" dirty="0" smtClean="0"/>
              <a:t>all the memory pages are transferred in order.</a:t>
            </a:r>
          </a:p>
          <a:p>
            <a:pPr marL="0" lvl="0" indent="0">
              <a:buFont typeface="Arial"/>
              <a:buNone/>
            </a:pPr>
            <a:r>
              <a:rPr kumimoji="1" lang="en-US" altLang="ja-JP" dirty="0" smtClean="0"/>
              <a:t>Therefore, memory pages are unconditionally paged out, regardless of VM's memory access pattern.</a:t>
            </a:r>
          </a:p>
          <a:p>
            <a:pPr marL="0" lvl="0" indent="0">
              <a:buFont typeface="Arial"/>
              <a:buNone/>
            </a:pPr>
            <a:r>
              <a:rPr kumimoji="1" lang="en-US" altLang="ja-JP" dirty="0" smtClean="0"/>
              <a:t>In the following iterations, updated pages are re-transferred and overwritten with page-ins.</a:t>
            </a:r>
          </a:p>
          <a:p>
            <a:pPr marL="0" lvl="0" indent="0">
              <a:buFont typeface="Arial"/>
              <a:buNone/>
            </a:pPr>
            <a:endParaRPr kumimoji="1" lang="en-US" altLang="ja-JP" dirty="0" smtClean="0"/>
          </a:p>
          <a:p>
            <a:pPr marL="0" lvl="0" indent="0">
              <a:buFont typeface="Arial"/>
              <a:buNone/>
            </a:pPr>
            <a:r>
              <a:rPr lang="en-US" altLang="ja-JP" dirty="0" smtClean="0"/>
              <a:t>When VM migration is completed, frequently updated pages tend to reside in physical memory.</a:t>
            </a:r>
          </a:p>
          <a:p>
            <a:pPr marL="0" lvl="0" indent="0">
              <a:buFont typeface="Arial"/>
              <a:buNone/>
            </a:pPr>
            <a:r>
              <a:rPr lang="en-US" altLang="ja-JP" dirty="0" smtClean="0"/>
              <a:t>In contrast, frequently accessed read-only pages tend to be paged out.</a:t>
            </a:r>
          </a:p>
          <a:p>
            <a:pPr marL="0" lvl="0" indent="0">
              <a:buFont typeface="Arial"/>
              <a:buNone/>
            </a:pPr>
            <a:r>
              <a:rPr kumimoji="1" lang="en-US" altLang="ja-JP" dirty="0" smtClean="0"/>
              <a:t>Therefore, excessive paging </a:t>
            </a:r>
            <a:r>
              <a:rPr kumimoji="1" lang="en-US" altLang="en-US" dirty="0" smtClean="0"/>
              <a:t>degrades the performance during and after VM migration.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4412-7B73-DE41-B247-5633CBBCD46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800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r>
              <a:rPr kumimoji="1" lang="en-US" altLang="ja-JP" dirty="0" smtClean="0"/>
              <a:t>To reduce the overhead of paging with disks, remote paging has been proposed.</a:t>
            </a:r>
          </a:p>
          <a:p>
            <a:pPr marL="0" indent="0">
              <a:buFont typeface="Arial"/>
              <a:buNone/>
            </a:pPr>
            <a:r>
              <a:rPr kumimoji="1" lang="en-US" altLang="ja-JP" dirty="0" smtClean="0"/>
              <a:t>It pages in and out memory pages from and to the memory at other hosts, instead of local disks.</a:t>
            </a:r>
          </a:p>
          <a:p>
            <a:pPr marL="0" indent="0">
              <a:buFont typeface="Arial"/>
              <a:buNone/>
            </a:pPr>
            <a:r>
              <a:rPr kumimoji="1" lang="en-US" altLang="ja-JP" dirty="0" smtClean="0"/>
              <a:t>If the network is fast enough, remote paging is faster than paging with slow disks.</a:t>
            </a:r>
          </a:p>
          <a:p>
            <a:pPr marL="0" indent="0">
              <a:buFont typeface="Arial"/>
              <a:buNone/>
            </a:pPr>
            <a:endParaRPr kumimoji="1" lang="en-US" altLang="en-US" dirty="0" smtClean="0"/>
          </a:p>
          <a:p>
            <a:pPr marL="0" indent="0">
              <a:buFont typeface="Arial"/>
              <a:buNone/>
            </a:pPr>
            <a:r>
              <a:rPr kumimoji="1" lang="en-US" altLang="en-US" dirty="0" smtClean="0"/>
              <a:t>However, remote paging is also incompatible with VM migration.</a:t>
            </a:r>
          </a:p>
          <a:p>
            <a:pPr marL="0" indent="0">
              <a:buFont typeface="Arial"/>
              <a:buNone/>
            </a:pPr>
            <a:r>
              <a:rPr kumimoji="1" lang="en-US" altLang="ja-JP" dirty="0" smtClean="0"/>
              <a:t>During VM migration, the destination host has to transfer many paged-out pages to swap hosts.</a:t>
            </a:r>
          </a:p>
          <a:p>
            <a:pPr marL="0" indent="0">
              <a:buFont typeface="Arial"/>
              <a:buNone/>
            </a:pPr>
            <a:r>
              <a:rPr kumimoji="1" lang="en-US" altLang="ja-JP" dirty="0" smtClean="0"/>
              <a:t>Therefore, the network bandwidth between the destination host and swap host is consumed.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4412-7B73-DE41-B247-5633CBBCD46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799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/>
              <a:buNone/>
            </a:pPr>
            <a:r>
              <a:rPr kumimoji="1" lang="en-US" altLang="ja-JP" dirty="0" smtClean="0"/>
              <a:t>To solve this problem, we propose S-</a:t>
            </a:r>
            <a:r>
              <a:rPr kumimoji="1" lang="en-US" altLang="ja-JP" dirty="0" err="1" smtClean="0"/>
              <a:t>memV</a:t>
            </a:r>
            <a:r>
              <a:rPr kumimoji="1" lang="en-US" altLang="ja-JP" dirty="0" smtClean="0"/>
              <a:t> for enabling split migration of large memory VMs.</a:t>
            </a:r>
          </a:p>
          <a:p>
            <a:pPr marL="0" lvl="0" indent="0">
              <a:buFont typeface="Arial"/>
              <a:buNone/>
            </a:pPr>
            <a:r>
              <a:rPr kumimoji="1" lang="en-US" altLang="ja-JP" dirty="0" smtClean="0"/>
              <a:t>Split migration migrates a large memory VMs using multiple hosts.</a:t>
            </a:r>
          </a:p>
          <a:p>
            <a:pPr marL="0" lvl="0" indent="0">
              <a:buFont typeface="Arial"/>
              <a:buNone/>
            </a:pPr>
            <a:r>
              <a:rPr lang="en-US" altLang="ja-JP" dirty="0" smtClean="0"/>
              <a:t>The multiple hosts consist of one main host and zero or more sub-hosts.</a:t>
            </a:r>
          </a:p>
          <a:p>
            <a:pPr marL="0" lvl="0" indent="0">
              <a:buFont typeface="Arial"/>
              <a:buNone/>
            </a:pPr>
            <a:r>
              <a:rPr kumimoji="1" lang="en-US" altLang="ja-JP" dirty="0" smtClean="0"/>
              <a:t>The main host runs a VM and the sub-hosts provide memory.</a:t>
            </a:r>
          </a:p>
          <a:p>
            <a:pPr marL="0" lvl="0" indent="0">
              <a:buFont typeface="Arial"/>
              <a:buNone/>
            </a:pPr>
            <a:r>
              <a:rPr lang="en-US" altLang="ja-JP" dirty="0" smtClean="0"/>
              <a:t>Split migration </a:t>
            </a:r>
            <a:r>
              <a:rPr kumimoji="1" lang="en-US" altLang="ja-JP" dirty="0" smtClean="0"/>
              <a:t>divides VM's memory into smaller pieces, considering VM's </a:t>
            </a:r>
            <a:r>
              <a:rPr lang="en-US" altLang="ja-JP" dirty="0" smtClean="0"/>
              <a:t>memory access pattern.</a:t>
            </a:r>
          </a:p>
          <a:p>
            <a:pPr marL="0" lvl="0" indent="0">
              <a:buFont typeface="Arial"/>
              <a:buNone/>
            </a:pPr>
            <a:r>
              <a:rPr lang="en-US" altLang="ja-JP" dirty="0" smtClean="0"/>
              <a:t>Then it </a:t>
            </a:r>
            <a:r>
              <a:rPr kumimoji="1" lang="en-US" altLang="ja-JP" dirty="0" smtClean="0"/>
              <a:t>directly transfers them to the main host or sub-hosts.</a:t>
            </a:r>
          </a:p>
          <a:p>
            <a:pPr marL="0" lvl="0" indent="0">
              <a:buFont typeface="Arial"/>
              <a:buNone/>
            </a:pPr>
            <a:endParaRPr kumimoji="1" lang="en-US" altLang="ja-JP" dirty="0" smtClean="0"/>
          </a:p>
          <a:p>
            <a:pPr lvl="0"/>
            <a:r>
              <a:rPr kumimoji="1" lang="en-US" altLang="ja-JP" dirty="0" smtClean="0"/>
              <a:t>After split migration, S-</a:t>
            </a:r>
            <a:r>
              <a:rPr kumimoji="1" lang="en-US" altLang="ja-JP" dirty="0" err="1" smtClean="0"/>
              <a:t>memV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performs remote paging when the VM needs a non-existent page at the main host.</a:t>
            </a:r>
          </a:p>
          <a:p>
            <a:r>
              <a:rPr lang="en-US" altLang="ja-JP" dirty="0" smtClean="0"/>
              <a:t>It swaps the requested memory page at a sub host with an infrequently accessed page at the main host.</a:t>
            </a:r>
          </a:p>
          <a:p>
            <a:pPr marL="0" lvl="0" indent="0">
              <a:buFont typeface="Arial"/>
              <a:buNone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4412-7B73-DE41-B247-5633CBBCD46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677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In one-to-N migration, split migration</a:t>
            </a:r>
            <a:r>
              <a:rPr kumimoji="1" lang="en-US" altLang="ja-JP" dirty="0" smtClean="0"/>
              <a:t> migrates a large memory VM from one host to multiple hosts.</a:t>
            </a:r>
          </a:p>
          <a:p>
            <a:pPr marL="0" indent="0">
              <a:buFont typeface="Arial"/>
              <a:buNone/>
            </a:pPr>
            <a:r>
              <a:rPr kumimoji="1" lang="en-US" altLang="ja-JP" dirty="0" smtClean="0"/>
              <a:t>It transfers core information such as CPU and device states to the main host.</a:t>
            </a:r>
          </a:p>
          <a:p>
            <a:pPr marL="0" indent="0">
              <a:buFont typeface="Arial"/>
              <a:buNone/>
            </a:pPr>
            <a:r>
              <a:rPr kumimoji="1" lang="en-US" altLang="ja-JP" dirty="0" smtClean="0"/>
              <a:t>It also transfers frequently accessed memory pages to the main host.</a:t>
            </a:r>
          </a:p>
          <a:p>
            <a:pPr marL="0" indent="0">
              <a:buFont typeface="Arial"/>
              <a:buNone/>
            </a:pPr>
            <a:r>
              <a:rPr kumimoji="1" lang="en-US" altLang="ja-JP" dirty="0" smtClean="0"/>
              <a:t>On the other hand, split migration transfers memory pages that cannot be accommodated in the main host to the sub-hosts.</a:t>
            </a:r>
          </a:p>
          <a:p>
            <a:r>
              <a:rPr lang="en-US" altLang="ja-JP" dirty="0" smtClean="0"/>
              <a:t>To appropriately divide VM's </a:t>
            </a:r>
            <a:r>
              <a:rPr kumimoji="1" lang="en-US" altLang="ja-JP" dirty="0" smtClean="0"/>
              <a:t>memory, S-</a:t>
            </a:r>
            <a:r>
              <a:rPr kumimoji="1" lang="en-US" altLang="ja-JP" dirty="0" err="1" smtClean="0"/>
              <a:t>memV</a:t>
            </a:r>
            <a:r>
              <a:rPr kumimoji="1" lang="en-US" altLang="ja-JP" dirty="0" smtClean="0"/>
              <a:t> monitors </a:t>
            </a:r>
            <a:r>
              <a:rPr lang="en-US" altLang="ja-JP" dirty="0" smtClean="0"/>
              <a:t>VM's </a:t>
            </a:r>
            <a:r>
              <a:rPr kumimoji="1" lang="en-US" altLang="ja-JP" dirty="0" smtClean="0"/>
              <a:t>memory access pattern and predicts future access.</a:t>
            </a:r>
          </a:p>
          <a:p>
            <a:pPr marL="0" indent="0">
              <a:buFont typeface="Arial"/>
              <a:buNone/>
            </a:pPr>
            <a:endParaRPr lang="en-US" altLang="ja-JP" dirty="0" smtClean="0"/>
          </a:p>
          <a:p>
            <a:pPr marL="0" indent="0">
              <a:buFont typeface="Arial"/>
              <a:buNone/>
            </a:pPr>
            <a:r>
              <a:rPr kumimoji="1" lang="en-US" altLang="ja-JP" dirty="0" smtClean="0"/>
              <a:t>To migrate a large memory VM faster, split migration transfers memory pages to multiple hosts in parallel.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4412-7B73-DE41-B247-5633CBBCD46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7898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r>
              <a:rPr kumimoji="1" lang="en-US" altLang="ja-JP" dirty="0" smtClean="0"/>
              <a:t>Unlike traditional VM migration, split migration is aware of remote paging.</a:t>
            </a:r>
          </a:p>
          <a:p>
            <a:pPr marL="0" indent="0">
              <a:buFont typeface="Arial"/>
              <a:buNone/>
            </a:pPr>
            <a:r>
              <a:rPr kumimoji="1" lang="en-US" altLang="ja-JP" dirty="0" smtClean="0"/>
              <a:t>Remote paging doesn't occur at all during VM migration.</a:t>
            </a:r>
          </a:p>
          <a:p>
            <a:pPr marL="0" indent="0">
              <a:buFont typeface="Arial"/>
              <a:buNone/>
            </a:pPr>
            <a:r>
              <a:rPr kumimoji="1" lang="en-US" altLang="ja-JP" dirty="0" smtClean="0"/>
              <a:t>Any memory pages are not paged out from the main host to sub-hosts.</a:t>
            </a:r>
          </a:p>
          <a:p>
            <a:pPr marL="0" indent="0">
              <a:buFont typeface="Arial"/>
              <a:buNone/>
            </a:pPr>
            <a:r>
              <a:rPr kumimoji="1" lang="en-US" altLang="ja-JP" dirty="0" smtClean="0"/>
              <a:t>Instead, each page is directly transferred to the main host or sub-host.</a:t>
            </a:r>
          </a:p>
          <a:p>
            <a:pPr marL="0" indent="0">
              <a:buFont typeface="Arial"/>
              <a:buNone/>
            </a:pPr>
            <a:r>
              <a:rPr kumimoji="1" lang="en-US" altLang="ja-JP" dirty="0" smtClean="0"/>
              <a:t>Therefore, there is no wasteful network transfer between the main host and sub hosts.</a:t>
            </a:r>
          </a:p>
          <a:p>
            <a:pPr marL="0" indent="0">
              <a:buFont typeface="Arial"/>
              <a:buNone/>
            </a:pPr>
            <a:r>
              <a:rPr kumimoji="1" lang="en-US" altLang="ja-JP" dirty="0" smtClean="0"/>
              <a:t>This enables fast VM migration.</a:t>
            </a:r>
          </a:p>
          <a:p>
            <a:pPr marL="0" indent="0">
              <a:buFont typeface="Arial"/>
              <a:buNone/>
            </a:pPr>
            <a:endParaRPr kumimoji="1" lang="en-US" altLang="ja-JP" dirty="0" smtClean="0"/>
          </a:p>
          <a:p>
            <a:r>
              <a:rPr kumimoji="1" lang="en-US" altLang="ja-JP" dirty="0" smtClean="0"/>
              <a:t>In addition, </a:t>
            </a:r>
            <a:r>
              <a:rPr lang="en-US" altLang="ja-JP" dirty="0" smtClean="0"/>
              <a:t>remote paging is less likely to occur after VM migration.</a:t>
            </a:r>
          </a:p>
          <a:p>
            <a:r>
              <a:rPr kumimoji="1" lang="en-US" altLang="ja-JP" dirty="0" smtClean="0"/>
              <a:t>During VM migration, frequently accessed pages are transferred to the main host.</a:t>
            </a:r>
          </a:p>
          <a:p>
            <a:pPr marL="0" indent="0">
              <a:buFont typeface="Arial"/>
              <a:buNone/>
            </a:pPr>
            <a:r>
              <a:rPr lang="en-US" altLang="ja-JP" dirty="0" smtClean="0"/>
              <a:t>This enables keeping VM performance after split migration.</a:t>
            </a:r>
          </a:p>
          <a:p>
            <a:pPr marL="0" indent="0">
              <a:buFont typeface="Arial"/>
              <a:buNone/>
            </a:pPr>
            <a:r>
              <a:rPr lang="en-US" altLang="ja-JP" dirty="0" smtClean="0"/>
              <a:t>We should note that the performance after VM migration depends on the working set size.</a:t>
            </a:r>
          </a:p>
          <a:p>
            <a:pPr marL="0" indent="0">
              <a:buFont typeface="Arial"/>
              <a:buNone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4412-7B73-DE41-B247-5633CBBCD46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9559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r>
              <a:rPr kumimoji="1" lang="en-US" altLang="ja-JP" dirty="0" smtClean="0"/>
              <a:t>In N-to-one migration, split migration migrates a large memory VM from multiple hosts to one host again.</a:t>
            </a:r>
          </a:p>
          <a:p>
            <a:pPr marL="0" indent="0">
              <a:buFont typeface="Arial"/>
              <a:buNone/>
            </a:pPr>
            <a:r>
              <a:rPr lang="en-US" altLang="ja-JP" dirty="0" smtClean="0"/>
              <a:t>This is used after the maintenance of the originally used host is completed or when another host with sufficient free memory is prepared.</a:t>
            </a:r>
          </a:p>
          <a:p>
            <a:pPr marL="0" indent="0">
              <a:buFont typeface="Arial"/>
              <a:buNone/>
            </a:pPr>
            <a:endParaRPr lang="en-US" altLang="ja-JP" dirty="0" smtClean="0"/>
          </a:p>
          <a:p>
            <a:r>
              <a:rPr lang="en-US" altLang="ja-JP" dirty="0" smtClean="0"/>
              <a:t>From the main host, split migration normally migrates a VM, </a:t>
            </a:r>
            <a:r>
              <a:rPr kumimoji="1" lang="en-US" altLang="ja-JP" dirty="0" smtClean="0"/>
              <a:t>except it doesn't transfer non-existent memory.</a:t>
            </a:r>
          </a:p>
          <a:p>
            <a:pPr marL="0" indent="0">
              <a:buFont typeface="Arial"/>
              <a:buNone/>
            </a:pPr>
            <a:r>
              <a:rPr kumimoji="1" lang="en-US" altLang="ja-JP" dirty="0" smtClean="0"/>
              <a:t>From the sub-hosts, </a:t>
            </a:r>
            <a:r>
              <a:rPr lang="en-US" altLang="ja-JP" dirty="0" smtClean="0"/>
              <a:t>split migration</a:t>
            </a:r>
            <a:r>
              <a:rPr kumimoji="1" lang="en-US" altLang="ja-JP" dirty="0" smtClean="0"/>
              <a:t> simply transfers part of the VM's memory.</a:t>
            </a:r>
          </a:p>
          <a:p>
            <a:pPr marL="0" indent="0">
              <a:buFont typeface="Arial"/>
              <a:buNone/>
            </a:pPr>
            <a:endParaRPr kumimoji="1" lang="en-US" altLang="ja-JP" dirty="0" smtClean="0"/>
          </a:p>
          <a:p>
            <a:pPr marL="0" indent="0">
              <a:buFont typeface="Arial"/>
              <a:buNone/>
            </a:pPr>
            <a:r>
              <a:rPr kumimoji="1" lang="en-US" altLang="ja-JP" dirty="0" smtClean="0"/>
              <a:t>For memory pages paged in and out during VM migration, split migration transfers them without redundancy or omission.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4412-7B73-DE41-B247-5633CBBCD465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254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9369-7D5D-8449-85D4-86CA690508D8}" type="datetime4">
              <a:rPr lang="ja-JP" altLang="en-US" smtClean="0"/>
              <a:t>2016年 8月 4日 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3773-29E9-7A43-BE50-EA0B5CB044AE}" type="datetime4">
              <a:rPr lang="ja-JP" altLang="en-US" smtClean="0"/>
              <a:t>2016年 8月 4日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806B-8F91-C842-BABC-9D089B65A161}" type="datetime4">
              <a:rPr lang="ja-JP" altLang="en-US" smtClean="0"/>
              <a:t>2016年 8月 4日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2849-15C9-364B-994D-986052601703}" type="datetime4">
              <a:rPr lang="ja-JP" altLang="en-US" smtClean="0"/>
              <a:t>2016年 8月 4日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1BFF-6DFE-9A4D-9A6C-0C57A65D1A80}" type="datetime4">
              <a:rPr lang="ja-JP" altLang="en-US" smtClean="0"/>
              <a:t>2016年 8月 4日 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B09D-FD11-7940-A1C4-CD1D8CDACF3E}" type="datetime4">
              <a:rPr lang="ja-JP" altLang="en-US" smtClean="0"/>
              <a:t>2016年 8月 4日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5F51-4D09-4E45-94B2-034A501E9CB2}" type="datetime4">
              <a:rPr lang="ja-JP" altLang="en-US" smtClean="0"/>
              <a:t>2016年 8月 4日 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8A12-E2A5-164F-BF59-596A70C56C4E}" type="datetime4">
              <a:rPr lang="ja-JP" altLang="en-US" smtClean="0"/>
              <a:t>2016年 8月 4日 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F616-3616-5045-98C7-946692762337}" type="datetime4">
              <a:rPr lang="ja-JP" altLang="en-US" smtClean="0"/>
              <a:t>2016年 8月 4日 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1A6D-2606-7B4B-8052-20EC460CB803}" type="datetime4">
              <a:rPr lang="ja-JP" altLang="en-US" smtClean="0"/>
              <a:t>2016年 8月 4日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FDA6-1D61-F245-9832-EDF3E2804787}" type="datetime4">
              <a:rPr lang="ja-JP" altLang="en-US" smtClean="0"/>
              <a:t>2016年 8月 4日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325384"/>
            <a:ext cx="8148919" cy="863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148918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fld id="{839F386A-0270-174E-919D-A10907E97876}" type="datetime4">
              <a:rPr lang="ja-JP" altLang="en-US" smtClean="0"/>
              <a:pPr/>
              <a:t>2016年 8月 4日 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7377" y="6411595"/>
            <a:ext cx="7737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1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600" kern="1200" cap="none" spc="-60" baseline="0">
          <a:solidFill>
            <a:schemeClr val="tx2"/>
          </a:solidFill>
          <a:latin typeface="メイリオ"/>
          <a:ea typeface="メイリオ"/>
          <a:cs typeface="メイリオ"/>
        </a:defRPr>
      </a:lvl1pPr>
    </p:titleStyle>
    <p:bodyStyle>
      <a:lvl1pPr marL="265113" indent="-265113" algn="l" defTabSz="914400" rtl="0" eaLnBrk="1" latinLnBrk="0" hangingPunct="1">
        <a:spcBef>
          <a:spcPts val="600"/>
        </a:spcBef>
        <a:spcAft>
          <a:spcPts val="0"/>
        </a:spcAft>
        <a:buFont typeface="Arial"/>
        <a:buChar char="•"/>
        <a:defRPr kumimoji="1" sz="2800" b="0" kern="1200">
          <a:solidFill>
            <a:schemeClr val="tx1"/>
          </a:solidFill>
          <a:latin typeface="メイリオ"/>
          <a:ea typeface="メイリオ"/>
          <a:cs typeface="メイリオ"/>
        </a:defRPr>
      </a:lvl1pPr>
      <a:lvl2pPr marL="625475" indent="-266700" algn="l" defTabSz="914400" rtl="0" eaLnBrk="1" latinLnBrk="0" hangingPunct="1">
        <a:spcBef>
          <a:spcPts val="600"/>
        </a:spcBef>
        <a:buClr>
          <a:schemeClr val="tx2"/>
        </a:buClr>
        <a:buFont typeface="Arial" pitchFamily="34" charset="0"/>
        <a:buChar char="•"/>
        <a:tabLst>
          <a:tab pos="625475" algn="l"/>
        </a:tabLst>
        <a:defRPr kumimoji="1" sz="2400" kern="1200">
          <a:solidFill>
            <a:schemeClr val="tx1"/>
          </a:solidFill>
          <a:latin typeface="メイリオ"/>
          <a:ea typeface="メイリオ"/>
          <a:cs typeface="メイリオ"/>
        </a:defRPr>
      </a:lvl2pPr>
      <a:lvl3pPr marL="982663" indent="-228600" algn="l" defTabSz="914400" rtl="0" eaLnBrk="1" latinLnBrk="0" hangingPunct="1">
        <a:spcBef>
          <a:spcPts val="600"/>
        </a:spcBef>
        <a:buClr>
          <a:schemeClr val="tx2"/>
        </a:buClr>
        <a:buFont typeface="Arial" pitchFamily="34" charset="0"/>
        <a:buChar char="•"/>
        <a:tabLst>
          <a:tab pos="985838" algn="l"/>
        </a:tabLst>
        <a:defRPr kumimoji="1" sz="2000" kern="1200">
          <a:solidFill>
            <a:schemeClr val="tx1"/>
          </a:solidFill>
          <a:latin typeface="メイリオ"/>
          <a:ea typeface="メイリオ"/>
          <a:cs typeface="メイリオ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メイリオ"/>
          <a:ea typeface="メイリオ"/>
          <a:cs typeface="メイリオ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 baseline="0">
          <a:solidFill>
            <a:schemeClr val="tx1"/>
          </a:solidFill>
          <a:latin typeface="メイリオ"/>
          <a:ea typeface="メイリオ"/>
          <a:cs typeface="メイリオ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85660" cy="4571999"/>
          </a:xfrm>
        </p:spPr>
        <p:txBody>
          <a:bodyPr/>
          <a:lstStyle/>
          <a:p>
            <a:r>
              <a:rPr lang="en-US" altLang="ja-JP" sz="4000" dirty="0" smtClean="0">
                <a:latin typeface="メイリオ"/>
                <a:ea typeface="メイリオ"/>
                <a:cs typeface="メイリオ"/>
              </a:rPr>
              <a:t>Split Migration of</a:t>
            </a:r>
            <a:r>
              <a:rPr lang="ja-JP" altLang="en-US" sz="4000" dirty="0" smtClean="0"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4000" dirty="0" smtClean="0">
                <a:latin typeface="メイリオ"/>
                <a:ea typeface="メイリオ"/>
                <a:cs typeface="メイリオ"/>
              </a:rPr>
              <a:t/>
            </a:r>
            <a:br>
              <a:rPr lang="en-US" altLang="ja-JP" sz="4000" dirty="0" smtClean="0">
                <a:latin typeface="メイリオ"/>
                <a:ea typeface="メイリオ"/>
                <a:cs typeface="メイリオ"/>
              </a:rPr>
            </a:br>
            <a:r>
              <a:rPr lang="ja-JP" altLang="ja-JP" sz="4000" dirty="0">
                <a:latin typeface="メイリオ"/>
              </a:rPr>
              <a:t> </a:t>
            </a:r>
            <a:r>
              <a:rPr lang="ja-JP" altLang="en-US" sz="4000" dirty="0" smtClean="0">
                <a:latin typeface="メイリオ"/>
              </a:rPr>
              <a:t>  </a:t>
            </a:r>
            <a:r>
              <a:rPr lang="en-US" altLang="ja-JP" sz="4000" dirty="0" smtClean="0">
                <a:latin typeface="メイリオ"/>
                <a:ea typeface="メイリオ"/>
                <a:cs typeface="メイリオ"/>
              </a:rPr>
              <a:t>Large Memory Virtual Machines</a:t>
            </a:r>
            <a:endParaRPr lang="ja-JP" altLang="en-US" sz="400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>
          <a:xfrm>
            <a:off x="457200" y="4365972"/>
            <a:ext cx="7912100" cy="1723718"/>
          </a:xfrm>
        </p:spPr>
        <p:txBody>
          <a:bodyPr>
            <a:noAutofit/>
          </a:bodyPr>
          <a:lstStyle/>
          <a:p>
            <a:r>
              <a:rPr lang="en-US" altLang="en-US" sz="2400" cap="none" dirty="0" smtClean="0">
                <a:solidFill>
                  <a:schemeClr val="tx1"/>
                </a:solidFill>
                <a:latin typeface="メイリオ"/>
              </a:rPr>
              <a:t>Masato </a:t>
            </a:r>
            <a:r>
              <a:rPr lang="en-US" altLang="en-US" sz="2400" cap="none" dirty="0" err="1" smtClean="0">
                <a:solidFill>
                  <a:schemeClr val="tx1"/>
                </a:solidFill>
                <a:latin typeface="メイリオ"/>
              </a:rPr>
              <a:t>Suetake</a:t>
            </a:r>
            <a:r>
              <a:rPr lang="ja-JP" altLang="en-US" sz="2400" dirty="0" smtClean="0">
                <a:solidFill>
                  <a:schemeClr val="tx1"/>
                </a:solidFill>
                <a:latin typeface="メイリオ"/>
              </a:rPr>
              <a:t>　</a:t>
            </a:r>
            <a:r>
              <a:rPr lang="en-US" altLang="en-US" sz="2400" cap="none" dirty="0" err="1" smtClean="0">
                <a:solidFill>
                  <a:schemeClr val="tx1"/>
                </a:solidFill>
                <a:latin typeface="メイリオ"/>
              </a:rPr>
              <a:t>Hazuki</a:t>
            </a:r>
            <a:r>
              <a:rPr lang="en-US" altLang="en-US" sz="2400" cap="none" dirty="0" smtClean="0">
                <a:solidFill>
                  <a:schemeClr val="tx1"/>
                </a:solidFill>
                <a:latin typeface="メイリオ"/>
              </a:rPr>
              <a:t> </a:t>
            </a:r>
            <a:r>
              <a:rPr lang="en-US" altLang="en-US" sz="2400" cap="none" dirty="0" err="1" smtClean="0">
                <a:solidFill>
                  <a:schemeClr val="tx1"/>
                </a:solidFill>
                <a:latin typeface="メイリオ"/>
              </a:rPr>
              <a:t>Kizu</a:t>
            </a:r>
            <a:r>
              <a:rPr lang="ja-JP" altLang="en-US" sz="2400" dirty="0" smtClean="0">
                <a:solidFill>
                  <a:schemeClr val="tx1"/>
                </a:solidFill>
                <a:latin typeface="メイリオ"/>
              </a:rPr>
              <a:t>　</a:t>
            </a:r>
            <a:endParaRPr lang="en-US" altLang="ja-JP" sz="2400" dirty="0" smtClean="0">
              <a:solidFill>
                <a:schemeClr val="tx1"/>
              </a:solidFill>
              <a:latin typeface="メイリオ"/>
            </a:endParaRPr>
          </a:p>
          <a:p>
            <a:r>
              <a:rPr lang="en-US" altLang="en-US" sz="2400" cap="none" dirty="0" smtClean="0">
                <a:solidFill>
                  <a:schemeClr val="tx1"/>
                </a:solidFill>
                <a:latin typeface="メイリオ"/>
              </a:rPr>
              <a:t>Kenichi </a:t>
            </a:r>
            <a:r>
              <a:rPr lang="en-US" altLang="en-US" sz="2400" cap="none" dirty="0" err="1" smtClean="0">
                <a:solidFill>
                  <a:schemeClr val="tx1"/>
                </a:solidFill>
                <a:latin typeface="メイリオ"/>
              </a:rPr>
              <a:t>Kourai</a:t>
            </a:r>
            <a:endParaRPr lang="en-US" altLang="ja-JP" sz="2400" baseline="30000" dirty="0" smtClean="0">
              <a:solidFill>
                <a:schemeClr val="tx1"/>
              </a:solidFill>
              <a:latin typeface="メイリオ"/>
            </a:endParaRPr>
          </a:p>
          <a:p>
            <a:endParaRPr lang="en-US" altLang="ja-JP" sz="2400" cap="none" dirty="0" smtClean="0">
              <a:solidFill>
                <a:schemeClr val="tx1"/>
              </a:solidFill>
              <a:latin typeface="メイリオ"/>
            </a:endParaRPr>
          </a:p>
          <a:p>
            <a:r>
              <a:rPr lang="en-US" altLang="en-US" sz="2400" cap="none" dirty="0" smtClean="0">
                <a:solidFill>
                  <a:schemeClr val="tx1"/>
                </a:solidFill>
                <a:latin typeface="メイリオ"/>
              </a:rPr>
              <a:t>		Kyushu Institute of Technology</a:t>
            </a:r>
            <a:endParaRPr lang="en-US" altLang="ja-JP" sz="2400" cap="none" dirty="0" smtClean="0">
              <a:solidFill>
                <a:schemeClr val="tx1"/>
              </a:solidFill>
              <a:latin typeface="メイリオ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latin typeface="メイリオ"/>
                <a:ea typeface="メイリオ"/>
                <a:cs typeface="メイリオ"/>
              </a:rPr>
              <a:pPr/>
              <a:t>1</a:t>
            </a:fld>
            <a:endParaRPr lang="en-US" dirty="0"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88258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825"/>
    </mc:Choice>
    <mc:Fallback xmlns="">
      <p:transition xmlns:p14="http://schemas.microsoft.com/office/powerpoint/2010/main" advTm="682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Partial Migration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0000"/>
                </a:solidFill>
              </a:rPr>
              <a:t>Migrate the whole/part of a VM across multiple hosts to different hosts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From the main host</a:t>
            </a:r>
          </a:p>
          <a:p>
            <a:pPr lvl="2"/>
            <a:r>
              <a:rPr lang="en-US" altLang="ja-JP" dirty="0" smtClean="0">
                <a:solidFill>
                  <a:srgbClr val="000000"/>
                </a:solidFill>
              </a:rPr>
              <a:t>One-to-N migration of a VM with partial memory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From sub-hosts</a:t>
            </a:r>
          </a:p>
          <a:p>
            <a:pPr lvl="2"/>
            <a:r>
              <a:rPr lang="en-US" altLang="ja-JP" dirty="0" smtClean="0">
                <a:solidFill>
                  <a:srgbClr val="000000"/>
                </a:solidFill>
              </a:rPr>
              <a:t>Only memory transfer to the destination sub-hosts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5" name="角丸四角形 14"/>
          <p:cNvSpPr/>
          <p:nvPr/>
        </p:nvSpPr>
        <p:spPr>
          <a:xfrm>
            <a:off x="313982" y="4758613"/>
            <a:ext cx="1668932" cy="1376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dirty="0" smtClean="0">
              <a:latin typeface="メイリオ"/>
              <a:ea typeface="メイリオ"/>
              <a:cs typeface="メイリオ"/>
            </a:endParaRPr>
          </a:p>
          <a:p>
            <a:pPr algn="ctr"/>
            <a:endParaRPr kumimoji="1" lang="en-US" altLang="ja-JP" dirty="0">
              <a:latin typeface="メイリオ"/>
              <a:ea typeface="メイリオ"/>
              <a:cs typeface="メイリオ"/>
            </a:endParaRPr>
          </a:p>
          <a:p>
            <a:pPr algn="ctr"/>
            <a:endParaRPr kumimoji="1" lang="en-US" altLang="ja-JP" dirty="0" smtClean="0">
              <a:latin typeface="メイリオ"/>
              <a:ea typeface="メイリオ"/>
              <a:cs typeface="メイリオ"/>
            </a:endParaRPr>
          </a:p>
          <a:p>
            <a:pPr algn="ctr"/>
            <a:endParaRPr kumimoji="1" lang="en-US" altLang="ja-JP" dirty="0">
              <a:latin typeface="メイリオ"/>
              <a:ea typeface="メイリオ"/>
              <a:cs typeface="メイリオ"/>
            </a:endParaRPr>
          </a:p>
          <a:p>
            <a:pPr algn="ctr"/>
            <a:endParaRPr kumimoji="1" lang="ja-JP" altLang="en-US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68895" y="4385518"/>
            <a:ext cx="11778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メイリオ"/>
                <a:ea typeface="メイリオ"/>
                <a:cs typeface="メイリオ"/>
              </a:rPr>
              <a:t>main</a:t>
            </a:r>
            <a:r>
              <a:rPr kumimoji="1" lang="ja-JP" altLang="en-US" sz="1600" dirty="0" smtClean="0"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1600" dirty="0" smtClean="0">
                <a:latin typeface="メイリオ"/>
                <a:ea typeface="メイリオ"/>
                <a:cs typeface="メイリオ"/>
              </a:rPr>
              <a:t>host</a:t>
            </a:r>
            <a:endParaRPr kumimoji="1" lang="ja-JP" altLang="en-US" sz="160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477611" y="4997878"/>
            <a:ext cx="1343690" cy="3669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ja-JP" dirty="0" smtClean="0">
                <a:latin typeface="メイリオ"/>
                <a:ea typeface="メイリオ"/>
                <a:cs typeface="メイリオ"/>
              </a:rPr>
              <a:t>V</a:t>
            </a:r>
            <a:r>
              <a:rPr kumimoji="1" lang="en-US" altLang="ja-JP" dirty="0" smtClean="0">
                <a:latin typeface="メイリオ"/>
                <a:ea typeface="メイリオ"/>
                <a:cs typeface="メイリオ"/>
              </a:rPr>
              <a:t>M core</a:t>
            </a:r>
            <a:endParaRPr kumimoji="1" lang="ja-JP" altLang="en-US" dirty="0">
              <a:latin typeface="メイリオ"/>
              <a:ea typeface="メイリオ"/>
              <a:cs typeface="メイリオ"/>
            </a:endParaRPr>
          </a:p>
        </p:txBody>
      </p:sp>
      <p:grpSp>
        <p:nvGrpSpPr>
          <p:cNvPr id="34" name="図形グループ 33"/>
          <p:cNvGrpSpPr/>
          <p:nvPr/>
        </p:nvGrpSpPr>
        <p:grpSpPr>
          <a:xfrm>
            <a:off x="7013874" y="4305964"/>
            <a:ext cx="1733173" cy="1777898"/>
            <a:chOff x="7182163" y="4249703"/>
            <a:chExt cx="1733173" cy="1777898"/>
          </a:xfrm>
        </p:grpSpPr>
        <p:sp>
          <p:nvSpPr>
            <p:cNvPr id="29" name="角丸四角形 28"/>
            <p:cNvSpPr/>
            <p:nvPr/>
          </p:nvSpPr>
          <p:spPr>
            <a:xfrm>
              <a:off x="7182163" y="4605685"/>
              <a:ext cx="1733173" cy="142191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en-US" altLang="en-US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 </a:t>
              </a:r>
              <a:endParaRPr kumimoji="1" lang="en-US" altLang="ja-JP" dirty="0" smtClean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en-US" altLang="ja-JP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en-US" altLang="ja-JP" dirty="0" smtClean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en-US" altLang="ja-JP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r>
                <a:rPr kumimoji="1" lang="ja-JP" altLang="en-US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　</a:t>
              </a:r>
              <a:endParaRPr kumimoji="1" lang="ja-JP" altLang="en-US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7305845" y="4249703"/>
              <a:ext cx="154401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new sub-host</a:t>
              </a:r>
              <a:endParaRPr kumimoji="1" lang="ja-JP" altLang="en-US" sz="1600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</p:grpSp>
      <p:sp>
        <p:nvSpPr>
          <p:cNvPr id="37" name="角丸四角形 36"/>
          <p:cNvSpPr/>
          <p:nvPr/>
        </p:nvSpPr>
        <p:spPr>
          <a:xfrm>
            <a:off x="5083241" y="4689814"/>
            <a:ext cx="1668932" cy="1376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dirty="0" smtClean="0">
              <a:latin typeface="メイリオ"/>
              <a:ea typeface="メイリオ"/>
              <a:cs typeface="メイリオ"/>
            </a:endParaRPr>
          </a:p>
          <a:p>
            <a:pPr algn="ctr"/>
            <a:endParaRPr kumimoji="1" lang="en-US" altLang="ja-JP" dirty="0">
              <a:latin typeface="メイリオ"/>
              <a:ea typeface="メイリオ"/>
              <a:cs typeface="メイリオ"/>
            </a:endParaRPr>
          </a:p>
          <a:p>
            <a:pPr algn="ctr"/>
            <a:endParaRPr kumimoji="1" lang="en-US" altLang="ja-JP" dirty="0" smtClean="0">
              <a:latin typeface="メイリオ"/>
              <a:ea typeface="メイリオ"/>
              <a:cs typeface="メイリオ"/>
            </a:endParaRPr>
          </a:p>
          <a:p>
            <a:pPr algn="ctr"/>
            <a:endParaRPr kumimoji="1" lang="en-US" altLang="ja-JP" dirty="0">
              <a:latin typeface="メイリオ"/>
              <a:ea typeface="メイリオ"/>
              <a:cs typeface="メイリオ"/>
            </a:endParaRPr>
          </a:p>
          <a:p>
            <a:pPr algn="ctr"/>
            <a:endParaRPr kumimoji="1" lang="ja-JP" altLang="en-US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5251816" y="5525697"/>
            <a:ext cx="1343690" cy="36693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en-US" dirty="0" smtClean="0">
                <a:latin typeface="メイリオ"/>
                <a:ea typeface="メイリオ"/>
                <a:cs typeface="メイリオ"/>
              </a:rPr>
              <a:t>512 GB</a:t>
            </a:r>
            <a:endParaRPr kumimoji="1" lang="ja-JP" altLang="en-US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088436" y="4340992"/>
            <a:ext cx="16637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0000"/>
                </a:solidFill>
                <a:latin typeface="メイリオ"/>
                <a:ea typeface="メイリオ"/>
                <a:cs typeface="メイリオ"/>
              </a:rPr>
              <a:t>new main host</a:t>
            </a:r>
            <a:endParaRPr kumimoji="1" lang="ja-JP" altLang="en-US" sz="1600" dirty="0">
              <a:solidFill>
                <a:srgbClr val="000000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5246870" y="4992579"/>
            <a:ext cx="1343690" cy="3669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ja-JP" dirty="0" smtClean="0">
                <a:latin typeface="メイリオ"/>
                <a:ea typeface="メイリオ"/>
                <a:cs typeface="メイリオ"/>
              </a:rPr>
              <a:t>V</a:t>
            </a:r>
            <a:r>
              <a:rPr kumimoji="1" lang="en-US" altLang="ja-JP" dirty="0" smtClean="0">
                <a:latin typeface="メイリオ"/>
                <a:ea typeface="メイリオ"/>
                <a:cs typeface="メイリオ"/>
              </a:rPr>
              <a:t>M core</a:t>
            </a:r>
            <a:endParaRPr kumimoji="1" lang="ja-JP" altLang="en-US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53" name="下カーブ矢印 52"/>
          <p:cNvSpPr/>
          <p:nvPr/>
        </p:nvSpPr>
        <p:spPr>
          <a:xfrm>
            <a:off x="1483494" y="4559382"/>
            <a:ext cx="4045894" cy="433197"/>
          </a:xfrm>
          <a:prstGeom prst="curved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メイリオ"/>
              <a:ea typeface="メイリオ"/>
              <a:cs typeface="メイリオ"/>
            </a:endParaRPr>
          </a:p>
        </p:txBody>
      </p:sp>
      <p:grpSp>
        <p:nvGrpSpPr>
          <p:cNvPr id="32" name="図形グループ 31"/>
          <p:cNvGrpSpPr/>
          <p:nvPr/>
        </p:nvGrpSpPr>
        <p:grpSpPr>
          <a:xfrm>
            <a:off x="2096241" y="4305964"/>
            <a:ext cx="1733173" cy="1869266"/>
            <a:chOff x="2219946" y="4241789"/>
            <a:chExt cx="1733173" cy="1869266"/>
          </a:xfrm>
        </p:grpSpPr>
        <p:sp>
          <p:nvSpPr>
            <p:cNvPr id="14" name="角丸四角形 13"/>
            <p:cNvSpPr/>
            <p:nvPr/>
          </p:nvSpPr>
          <p:spPr>
            <a:xfrm>
              <a:off x="2219946" y="4689139"/>
              <a:ext cx="1733173" cy="142191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en-US" altLang="en-US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 </a:t>
              </a:r>
              <a:endParaRPr kumimoji="1" lang="en-US" altLang="ja-JP" dirty="0" smtClean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en-US" altLang="ja-JP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en-US" altLang="ja-JP" dirty="0" smtClean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en-US" altLang="ja-JP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r>
                <a:rPr kumimoji="1" lang="ja-JP" altLang="en-US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　</a:t>
              </a:r>
              <a:endParaRPr kumimoji="1" lang="ja-JP" altLang="en-US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22" name="角丸四角形 21"/>
            <p:cNvSpPr/>
            <p:nvPr/>
          </p:nvSpPr>
          <p:spPr>
            <a:xfrm>
              <a:off x="2424583" y="5046174"/>
              <a:ext cx="1285312" cy="73639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1 TB</a:t>
              </a:r>
              <a:endParaRPr kumimoji="1" lang="ja-JP" altLang="en-US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2543958" y="4241789"/>
              <a:ext cx="10573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sub-host</a:t>
              </a:r>
              <a:endParaRPr kumimoji="1" lang="ja-JP" altLang="en-US" sz="1600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</p:grpSp>
      <p:sp>
        <p:nvSpPr>
          <p:cNvPr id="54" name="上カーブ矢印 53"/>
          <p:cNvSpPr/>
          <p:nvPr/>
        </p:nvSpPr>
        <p:spPr>
          <a:xfrm>
            <a:off x="1407390" y="5912110"/>
            <a:ext cx="4225711" cy="395824"/>
          </a:xfrm>
          <a:prstGeom prst="curved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55" name="上カーブ矢印 54"/>
          <p:cNvSpPr/>
          <p:nvPr/>
        </p:nvSpPr>
        <p:spPr>
          <a:xfrm>
            <a:off x="1329692" y="5804633"/>
            <a:ext cx="6856270" cy="772160"/>
          </a:xfrm>
          <a:prstGeom prst="curved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493796" y="5430224"/>
            <a:ext cx="1343690" cy="59095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en-US" dirty="0" smtClean="0">
                <a:latin typeface="メイリオ"/>
                <a:ea typeface="メイリオ"/>
                <a:cs typeface="メイリオ"/>
              </a:rPr>
              <a:t>1 TB</a:t>
            </a:r>
            <a:endParaRPr kumimoji="1" lang="ja-JP" altLang="en-US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9" name="左右矢印 8"/>
          <p:cNvSpPr/>
          <p:nvPr/>
        </p:nvSpPr>
        <p:spPr>
          <a:xfrm>
            <a:off x="3586190" y="5432366"/>
            <a:ext cx="1660680" cy="439817"/>
          </a:xfrm>
          <a:prstGeom prst="left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rgbClr val="FF0000"/>
              </a:solidFill>
            </a:endParaRPr>
          </a:p>
        </p:txBody>
      </p:sp>
      <p:sp>
        <p:nvSpPr>
          <p:cNvPr id="33" name="左右矢印 32"/>
          <p:cNvSpPr/>
          <p:nvPr/>
        </p:nvSpPr>
        <p:spPr>
          <a:xfrm>
            <a:off x="6615229" y="5470175"/>
            <a:ext cx="576601" cy="439817"/>
          </a:xfrm>
          <a:prstGeom prst="left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24619" y="5790985"/>
            <a:ext cx="87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paging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515980" y="5814502"/>
            <a:ext cx="87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paging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7204042" y="5505245"/>
            <a:ext cx="1343690" cy="36693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en-US" dirty="0" smtClean="0">
                <a:latin typeface="メイリオ"/>
                <a:ea typeface="メイリオ"/>
                <a:cs typeface="メイリオ"/>
              </a:rPr>
              <a:t>512 GB</a:t>
            </a:r>
            <a:endParaRPr kumimoji="1" lang="ja-JP" altLang="en-US" dirty="0"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533748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/>
      <p:bldP spid="26" grpId="0" animBg="1"/>
      <p:bldP spid="53" grpId="0" animBg="1"/>
      <p:bldP spid="54" grpId="0" animBg="1"/>
      <p:bldP spid="55" grpId="0" animBg="1"/>
      <p:bldP spid="19" grpId="0" animBg="1"/>
      <p:bldP spid="9" grpId="0" animBg="1"/>
      <p:bldP spid="33" grpId="0" animBg="1"/>
      <p:bldP spid="10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1F497D"/>
                </a:solidFill>
              </a:rPr>
              <a:t>System Architecture of S-memV</a:t>
            </a:r>
            <a:endParaRPr lang="ja-JP" altLang="en-US" dirty="0">
              <a:solidFill>
                <a:srgbClr val="1F497D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b="1" dirty="0" smtClean="0">
                <a:solidFill>
                  <a:srgbClr val="000000"/>
                </a:solidFill>
              </a:rPr>
              <a:t>QEMU-KVM</a:t>
            </a:r>
            <a:r>
              <a:rPr lang="en-US" altLang="ja-JP" dirty="0" smtClean="0">
                <a:solidFill>
                  <a:srgbClr val="000000"/>
                </a:solidFill>
              </a:rPr>
              <a:t> at the main host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Support one-to-N migration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Maintain the page location of a VM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Run a VM with remote paging</a:t>
            </a:r>
          </a:p>
          <a:p>
            <a:r>
              <a:rPr lang="en-US" altLang="ja-JP" b="1" dirty="0" smtClean="0">
                <a:solidFill>
                  <a:srgbClr val="000000"/>
                </a:solidFill>
              </a:rPr>
              <a:t>Memory servers</a:t>
            </a:r>
            <a:r>
              <a:rPr lang="en-US" altLang="ja-JP" dirty="0" smtClean="0">
                <a:solidFill>
                  <a:srgbClr val="000000"/>
                </a:solidFill>
              </a:rPr>
              <a:t> at the sub-hosts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Manage part of the memory of a VM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Handle page-in/-out requests</a:t>
            </a:r>
          </a:p>
          <a:p>
            <a:r>
              <a:rPr lang="en-US" altLang="ja-JP" b="1" dirty="0" smtClean="0">
                <a:solidFill>
                  <a:srgbClr val="000000"/>
                </a:solidFill>
              </a:rPr>
              <a:t>Host management server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Choose sub-hosts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227378" y="6411595"/>
            <a:ext cx="744350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" name="角丸四角形 12"/>
          <p:cNvSpPr/>
          <p:nvPr/>
        </p:nvSpPr>
        <p:spPr>
          <a:xfrm>
            <a:off x="6966859" y="3781805"/>
            <a:ext cx="1677701" cy="14219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en-US" dirty="0">
                <a:latin typeface="メイリオ"/>
                <a:ea typeface="メイリオ"/>
                <a:cs typeface="メイリオ"/>
              </a:rPr>
              <a:t> </a:t>
            </a:r>
            <a:endParaRPr kumimoji="1" lang="en-US" altLang="ja-JP" dirty="0" smtClean="0">
              <a:latin typeface="メイリオ"/>
              <a:ea typeface="メイリオ"/>
              <a:cs typeface="メイリオ"/>
            </a:endParaRPr>
          </a:p>
          <a:p>
            <a:pPr algn="ctr"/>
            <a:endParaRPr kumimoji="1" lang="en-US" altLang="ja-JP" dirty="0">
              <a:latin typeface="メイリオ"/>
              <a:ea typeface="メイリオ"/>
              <a:cs typeface="メイリオ"/>
            </a:endParaRPr>
          </a:p>
          <a:p>
            <a:pPr algn="ctr"/>
            <a:endParaRPr kumimoji="1" lang="en-US" altLang="ja-JP" dirty="0" smtClean="0">
              <a:latin typeface="メイリオ"/>
              <a:ea typeface="メイリオ"/>
              <a:cs typeface="メイリオ"/>
            </a:endParaRPr>
          </a:p>
          <a:p>
            <a:pPr algn="ctr"/>
            <a:endParaRPr kumimoji="1" lang="en-US" altLang="ja-JP" dirty="0">
              <a:latin typeface="メイリオ"/>
              <a:ea typeface="メイリオ"/>
              <a:cs typeface="メイリオ"/>
            </a:endParaRPr>
          </a:p>
          <a:p>
            <a:pPr algn="ctr"/>
            <a:r>
              <a:rPr kumimoji="1" lang="ja-JP" altLang="en-US" dirty="0" smtClean="0">
                <a:latin typeface="メイリオ"/>
                <a:ea typeface="メイリオ"/>
                <a:cs typeface="メイリオ"/>
              </a:rPr>
              <a:t>　</a:t>
            </a:r>
            <a:endParaRPr kumimoji="1" lang="ja-JP" altLang="en-US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6966859" y="1841698"/>
            <a:ext cx="1677701" cy="14219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en-US" dirty="0"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en-US" dirty="0" smtClean="0">
                <a:latin typeface="メイリオ"/>
                <a:ea typeface="メイリオ"/>
                <a:cs typeface="メイリオ"/>
              </a:rPr>
              <a:t>  </a:t>
            </a:r>
            <a:endParaRPr kumimoji="1" lang="en-US" altLang="ja-JP" dirty="0" smtClean="0">
              <a:latin typeface="メイリオ"/>
              <a:ea typeface="メイリオ"/>
              <a:cs typeface="メイリオ"/>
            </a:endParaRPr>
          </a:p>
          <a:p>
            <a:pPr algn="ctr"/>
            <a:endParaRPr kumimoji="1" lang="en-US" altLang="ja-JP" dirty="0">
              <a:latin typeface="メイリオ"/>
              <a:ea typeface="メイリオ"/>
              <a:cs typeface="メイリオ"/>
            </a:endParaRPr>
          </a:p>
          <a:p>
            <a:pPr algn="ctr"/>
            <a:endParaRPr kumimoji="1" lang="en-US" altLang="ja-JP" dirty="0" smtClean="0">
              <a:latin typeface="メイリオ"/>
              <a:ea typeface="メイリオ"/>
              <a:cs typeface="メイリオ"/>
            </a:endParaRPr>
          </a:p>
          <a:p>
            <a:pPr algn="ctr"/>
            <a:endParaRPr kumimoji="1" lang="en-US" altLang="ja-JP" dirty="0">
              <a:latin typeface="メイリオ"/>
              <a:ea typeface="メイリオ"/>
              <a:cs typeface="メイリオ"/>
            </a:endParaRPr>
          </a:p>
          <a:p>
            <a:pPr algn="ctr"/>
            <a:r>
              <a:rPr kumimoji="1" lang="ja-JP" altLang="en-US" dirty="0" smtClean="0">
                <a:latin typeface="メイリオ"/>
                <a:ea typeface="メイリオ"/>
                <a:cs typeface="メイリオ"/>
              </a:rPr>
              <a:t>　</a:t>
            </a:r>
            <a:endParaRPr kumimoji="1" lang="ja-JP" altLang="en-US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164798" y="1479183"/>
            <a:ext cx="1301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メイリオ"/>
                <a:ea typeface="メイリオ"/>
                <a:cs typeface="メイリオ"/>
              </a:rPr>
              <a:t>main host</a:t>
            </a:r>
            <a:endParaRPr kumimoji="1" lang="ja-JP" altLang="en-US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7102277" y="3963852"/>
            <a:ext cx="1447800" cy="5252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メイリオ"/>
                <a:ea typeface="メイリオ"/>
                <a:cs typeface="メイリオ"/>
              </a:rPr>
              <a:t>memory</a:t>
            </a:r>
            <a:endParaRPr kumimoji="1" lang="ja-JP" altLang="en-US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339522" y="3408063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メイリオ"/>
                <a:ea typeface="メイリオ"/>
                <a:cs typeface="メイリオ"/>
              </a:rPr>
              <a:t>sub host</a:t>
            </a:r>
            <a:endParaRPr kumimoji="1" lang="ja-JP" altLang="en-US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7123079" y="1920362"/>
            <a:ext cx="1343690" cy="3669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ja-JP" dirty="0" smtClean="0">
                <a:latin typeface="メイリオ"/>
                <a:ea typeface="メイリオ"/>
                <a:cs typeface="メイリオ"/>
              </a:rPr>
              <a:t>V</a:t>
            </a:r>
            <a:r>
              <a:rPr kumimoji="1" lang="en-US" altLang="ja-JP" dirty="0" smtClean="0">
                <a:latin typeface="メイリオ"/>
                <a:ea typeface="メイリオ"/>
                <a:cs typeface="メイリオ"/>
              </a:rPr>
              <a:t>M core</a:t>
            </a:r>
            <a:endParaRPr kumimoji="1" lang="ja-JP" altLang="en-US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7123079" y="2356570"/>
            <a:ext cx="1343690" cy="48839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en-US" dirty="0" smtClean="0">
                <a:latin typeface="メイリオ"/>
                <a:ea typeface="メイリオ"/>
                <a:cs typeface="メイリオ"/>
              </a:rPr>
              <a:t>memory</a:t>
            </a:r>
            <a:endParaRPr kumimoji="1" lang="ja-JP" altLang="en-US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7161813" y="2910489"/>
            <a:ext cx="1361222" cy="28130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メイリオ"/>
                <a:ea typeface="メイリオ"/>
                <a:cs typeface="メイリオ"/>
              </a:rPr>
              <a:t>QEMU-KVM</a:t>
            </a:r>
            <a:endParaRPr kumimoji="1" lang="ja-JP" altLang="en-US" sz="160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143175" y="4591812"/>
            <a:ext cx="1373727" cy="48864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メイリオ"/>
                <a:ea typeface="メイリオ"/>
                <a:cs typeface="メイリオ"/>
              </a:rPr>
              <a:t>memory</a:t>
            </a:r>
          </a:p>
          <a:p>
            <a:pPr algn="ctr"/>
            <a:r>
              <a:rPr kumimoji="1" lang="en-US" altLang="ja-JP" sz="1600" dirty="0" smtClean="0">
                <a:latin typeface="メイリオ"/>
                <a:ea typeface="メイリオ"/>
                <a:cs typeface="メイリオ"/>
              </a:rPr>
              <a:t>server</a:t>
            </a:r>
            <a:endParaRPr kumimoji="1" lang="ja-JP" altLang="en-US" sz="1600" dirty="0"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854988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Collecting Memory Access Data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0000"/>
                </a:solidFill>
              </a:rPr>
              <a:t>S-memV keeps track of memory access inside a VM</a:t>
            </a:r>
          </a:p>
          <a:p>
            <a:pPr lvl="1"/>
            <a:r>
              <a:rPr lang="en-US" altLang="en-US" dirty="0" smtClean="0">
                <a:solidFill>
                  <a:srgbClr val="000000"/>
                </a:solidFill>
              </a:rPr>
              <a:t>Examine access bits in the extended page tables (EPT) for the VM</a:t>
            </a:r>
          </a:p>
          <a:p>
            <a:r>
              <a:rPr lang="en-US" altLang="ja-JP" dirty="0" smtClean="0">
                <a:solidFill>
                  <a:srgbClr val="000000"/>
                </a:solidFill>
              </a:rPr>
              <a:t>Use the collected access history for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Split migration</a:t>
            </a:r>
          </a:p>
          <a:p>
            <a:pPr lvl="2"/>
            <a:r>
              <a:rPr lang="en-US" altLang="ja-JP" dirty="0" smtClean="0">
                <a:solidFill>
                  <a:srgbClr val="000000"/>
                </a:solidFill>
              </a:rPr>
              <a:t>Recently used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pages are</a:t>
            </a:r>
            <a:br>
              <a:rPr lang="en-US" altLang="ja-JP" dirty="0" smtClean="0">
                <a:solidFill>
                  <a:srgbClr val="000000"/>
                </a:solidFill>
              </a:rPr>
            </a:br>
            <a:r>
              <a:rPr lang="en-US" altLang="ja-JP" dirty="0" smtClean="0">
                <a:solidFill>
                  <a:srgbClr val="000000"/>
                </a:solidFill>
              </a:rPr>
              <a:t>to the main host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Remote paging</a:t>
            </a:r>
          </a:p>
          <a:p>
            <a:pPr lvl="2"/>
            <a:r>
              <a:rPr lang="en-US" altLang="ja-JP" dirty="0" smtClean="0">
                <a:solidFill>
                  <a:srgbClr val="000000"/>
                </a:solidFill>
              </a:rPr>
              <a:t>Least recently used pages</a:t>
            </a:r>
            <a:br>
              <a:rPr lang="en-US" altLang="ja-JP" dirty="0" smtClean="0">
                <a:solidFill>
                  <a:srgbClr val="000000"/>
                </a:solidFill>
              </a:rPr>
            </a:br>
            <a:r>
              <a:rPr lang="en-US" altLang="ja-JP" dirty="0" smtClean="0">
                <a:solidFill>
                  <a:srgbClr val="000000"/>
                </a:solidFill>
              </a:rPr>
              <a:t>are paged out</a:t>
            </a:r>
          </a:p>
          <a:p>
            <a:pPr lvl="2"/>
            <a:endParaRPr lang="en-US" altLang="ja-JP" dirty="0" smtClean="0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7" name="図形グループ 6"/>
          <p:cNvGrpSpPr/>
          <p:nvPr/>
        </p:nvGrpSpPr>
        <p:grpSpPr>
          <a:xfrm>
            <a:off x="5306175" y="3980084"/>
            <a:ext cx="2843801" cy="2267908"/>
            <a:chOff x="5102975" y="4283387"/>
            <a:chExt cx="2843801" cy="2267908"/>
          </a:xfrm>
        </p:grpSpPr>
        <p:grpSp>
          <p:nvGrpSpPr>
            <p:cNvPr id="5" name="図形グループ 4"/>
            <p:cNvGrpSpPr/>
            <p:nvPr/>
          </p:nvGrpSpPr>
          <p:grpSpPr>
            <a:xfrm>
              <a:off x="5102975" y="4283387"/>
              <a:ext cx="2843801" cy="2267908"/>
              <a:chOff x="5102975" y="4143687"/>
              <a:chExt cx="2843801" cy="2267908"/>
            </a:xfrm>
          </p:grpSpPr>
          <p:grpSp>
            <p:nvGrpSpPr>
              <p:cNvPr id="12" name="図形グループ 11"/>
              <p:cNvGrpSpPr/>
              <p:nvPr/>
            </p:nvGrpSpPr>
            <p:grpSpPr>
              <a:xfrm>
                <a:off x="5102975" y="4684617"/>
                <a:ext cx="2843801" cy="1726978"/>
                <a:chOff x="4855070" y="4517479"/>
                <a:chExt cx="2843801" cy="1726978"/>
              </a:xfrm>
            </p:grpSpPr>
            <p:sp>
              <p:nvSpPr>
                <p:cNvPr id="8" name="正方形/長方形 7"/>
                <p:cNvSpPr/>
                <p:nvPr/>
              </p:nvSpPr>
              <p:spPr>
                <a:xfrm>
                  <a:off x="4855071" y="4517479"/>
                  <a:ext cx="2843800" cy="43630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dirty="0" smtClean="0">
                      <a:latin typeface="メイリオ"/>
                      <a:ea typeface="メイリオ"/>
                      <a:cs typeface="メイリオ"/>
                    </a:rPr>
                    <a:t>QEMU-KVM</a:t>
                  </a:r>
                </a:p>
              </p:txBody>
            </p:sp>
            <p:sp>
              <p:nvSpPr>
                <p:cNvPr id="9" name="角丸四角形 8"/>
                <p:cNvSpPr/>
                <p:nvPr/>
              </p:nvSpPr>
              <p:spPr>
                <a:xfrm>
                  <a:off x="4855070" y="5211908"/>
                  <a:ext cx="2843800" cy="1032549"/>
                </a:xfrm>
                <a:prstGeom prst="roundRect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r>
                    <a:rPr kumimoji="1" lang="en-US" altLang="ja-JP" dirty="0" smtClean="0">
                      <a:latin typeface="メイリオ"/>
                      <a:ea typeface="メイリオ"/>
                      <a:cs typeface="メイリオ"/>
                    </a:rPr>
                    <a:t>Linux</a:t>
                  </a:r>
                </a:p>
                <a:p>
                  <a:endParaRPr kumimoji="1" lang="en-US" altLang="ja-JP" dirty="0" smtClean="0">
                    <a:latin typeface="メイリオ"/>
                    <a:ea typeface="メイリオ"/>
                    <a:cs typeface="メイリオ"/>
                  </a:endParaRPr>
                </a:p>
                <a:p>
                  <a:endParaRPr kumimoji="1" lang="en-US" altLang="ja-JP" dirty="0">
                    <a:latin typeface="メイリオ"/>
                    <a:ea typeface="メイリオ"/>
                    <a:cs typeface="メイリオ"/>
                  </a:endParaRPr>
                </a:p>
                <a:p>
                  <a:endParaRPr kumimoji="1" lang="ja-JP" altLang="en-US" dirty="0">
                    <a:latin typeface="メイリオ"/>
                    <a:ea typeface="メイリオ"/>
                    <a:cs typeface="メイリオ"/>
                  </a:endParaRPr>
                </a:p>
              </p:txBody>
            </p:sp>
            <p:sp>
              <p:nvSpPr>
                <p:cNvPr id="10" name="角丸四角形 9"/>
                <p:cNvSpPr/>
                <p:nvPr/>
              </p:nvSpPr>
              <p:spPr>
                <a:xfrm>
                  <a:off x="4933739" y="5551581"/>
                  <a:ext cx="2712211" cy="628229"/>
                </a:xfrm>
                <a:prstGeom prst="round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r>
                    <a:rPr kumimoji="1" lang="en-US" altLang="ja-JP" dirty="0" smtClean="0">
                      <a:latin typeface="メイリオ"/>
                      <a:ea typeface="メイリオ"/>
                      <a:cs typeface="メイリオ"/>
                    </a:rPr>
                    <a:t>KVM</a:t>
                  </a:r>
                </a:p>
                <a:p>
                  <a:endParaRPr kumimoji="1" lang="en-US" altLang="ja-JP" dirty="0" smtClean="0">
                    <a:latin typeface="メイリオ"/>
                    <a:ea typeface="メイリオ"/>
                    <a:cs typeface="メイリオ"/>
                  </a:endParaRPr>
                </a:p>
              </p:txBody>
            </p:sp>
            <p:sp>
              <p:nvSpPr>
                <p:cNvPr id="11" name="縦巻き 10"/>
                <p:cNvSpPr/>
                <p:nvPr/>
              </p:nvSpPr>
              <p:spPr>
                <a:xfrm>
                  <a:off x="6630769" y="5674649"/>
                  <a:ext cx="923092" cy="399256"/>
                </a:xfrm>
                <a:prstGeom prst="verticalScroll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dirty="0" smtClean="0">
                      <a:latin typeface="メイリオ"/>
                      <a:ea typeface="メイリオ"/>
                      <a:cs typeface="メイリオ"/>
                    </a:rPr>
                    <a:t>EPT</a:t>
                  </a:r>
                  <a:endParaRPr kumimoji="1" lang="ja-JP" altLang="en-US" dirty="0">
                    <a:latin typeface="メイリオ"/>
                    <a:ea typeface="メイリオ"/>
                    <a:cs typeface="メイリオ"/>
                  </a:endParaRPr>
                </a:p>
              </p:txBody>
            </p:sp>
          </p:grpSp>
          <p:sp>
            <p:nvSpPr>
              <p:cNvPr id="13" name="角丸四角形 12"/>
              <p:cNvSpPr/>
              <p:nvPr/>
            </p:nvSpPr>
            <p:spPr>
              <a:xfrm>
                <a:off x="5102975" y="4143687"/>
                <a:ext cx="2843801" cy="36693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ja-JP" dirty="0" smtClean="0">
                    <a:latin typeface="メイリオ"/>
                    <a:ea typeface="メイリオ"/>
                    <a:cs typeface="メイリオ"/>
                  </a:rPr>
                  <a:t>V</a:t>
                </a:r>
                <a:r>
                  <a:rPr kumimoji="1" lang="en-US" altLang="ja-JP" dirty="0" smtClean="0">
                    <a:latin typeface="メイリオ"/>
                    <a:ea typeface="メイリオ"/>
                    <a:cs typeface="メイリオ"/>
                  </a:rPr>
                  <a:t>M</a:t>
                </a:r>
                <a:endParaRPr kumimoji="1" lang="ja-JP" altLang="en-US" dirty="0">
                  <a:latin typeface="メイリオ"/>
                  <a:ea typeface="メイリオ"/>
                  <a:cs typeface="メイリオ"/>
                </a:endParaRPr>
              </a:p>
            </p:txBody>
          </p:sp>
        </p:grpSp>
        <p:cxnSp>
          <p:nvCxnSpPr>
            <p:cNvPr id="6" name="直線矢印コネクタ 5"/>
            <p:cNvCxnSpPr/>
            <p:nvPr/>
          </p:nvCxnSpPr>
          <p:spPr>
            <a:xfrm flipV="1">
              <a:off x="7336052" y="5260617"/>
              <a:ext cx="0" cy="72087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6545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Remote</a:t>
            </a:r>
            <a:r>
              <a:rPr lang="ja-JP" altLang="en-US" smtClean="0"/>
              <a:t> </a:t>
            </a:r>
            <a:r>
              <a:rPr lang="en-US" altLang="ja-JP" smtClean="0"/>
              <a:t>Paging</a:t>
            </a:r>
            <a:r>
              <a:rPr lang="ja-JP" altLang="en-US" smtClean="0"/>
              <a:t> </a:t>
            </a:r>
            <a:r>
              <a:rPr lang="en-US" altLang="ja-JP" smtClean="0"/>
              <a:t>with</a:t>
            </a:r>
            <a:r>
              <a:rPr lang="ja-JP" altLang="en-US" smtClean="0"/>
              <a:t> </a:t>
            </a:r>
            <a:r>
              <a:rPr lang="en-US" altLang="ja-JP" smtClean="0"/>
              <a:t>userfaultfd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000000"/>
                </a:solidFill>
              </a:rPr>
              <a:t>QEMU-KVM receives an event when a VM accesses a non-existent page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Using userfaultfd introduced in Linux 4.3</a:t>
            </a:r>
          </a:p>
          <a:p>
            <a:r>
              <a:rPr lang="en-US" altLang="ja-JP" dirty="0" smtClean="0">
                <a:solidFill>
                  <a:srgbClr val="000000"/>
                </a:solidFill>
              </a:rPr>
              <a:t>It sends a page-in request to a sub-host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Write received data </a:t>
            </a:r>
            <a:r>
              <a:rPr lang="en-US" altLang="ja-JP" dirty="0">
                <a:solidFill>
                  <a:srgbClr val="000000"/>
                </a:solidFill>
              </a:rPr>
              <a:t>to the faulting </a:t>
            </a:r>
            <a:r>
              <a:rPr lang="en-US" altLang="ja-JP" dirty="0" smtClean="0">
                <a:solidFill>
                  <a:srgbClr val="000000"/>
                </a:solidFill>
              </a:rPr>
              <a:t>page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Send a page-out request later to the sub-host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39" name="図形グループ 38"/>
          <p:cNvGrpSpPr/>
          <p:nvPr/>
        </p:nvGrpSpPr>
        <p:grpSpPr>
          <a:xfrm>
            <a:off x="1165462" y="4607841"/>
            <a:ext cx="2949338" cy="1895259"/>
            <a:chOff x="1165462" y="4881461"/>
            <a:chExt cx="2949338" cy="1895259"/>
          </a:xfrm>
        </p:grpSpPr>
        <p:grpSp>
          <p:nvGrpSpPr>
            <p:cNvPr id="10" name="図形グループ 9"/>
            <p:cNvGrpSpPr/>
            <p:nvPr/>
          </p:nvGrpSpPr>
          <p:grpSpPr>
            <a:xfrm>
              <a:off x="1165462" y="4881461"/>
              <a:ext cx="2949338" cy="1895259"/>
              <a:chOff x="428862" y="4868761"/>
              <a:chExt cx="2949338" cy="1895259"/>
            </a:xfrm>
          </p:grpSpPr>
          <p:sp>
            <p:nvSpPr>
              <p:cNvPr id="5" name="角丸四角形 4"/>
              <p:cNvSpPr/>
              <p:nvPr/>
            </p:nvSpPr>
            <p:spPr>
              <a:xfrm>
                <a:off x="428862" y="4868761"/>
                <a:ext cx="2949338" cy="1895259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en-US" altLang="ja-JP" dirty="0" smtClean="0">
                  <a:latin typeface="メイリオ"/>
                  <a:ea typeface="メイリオ"/>
                  <a:cs typeface="メイリオ"/>
                </a:endParaRPr>
              </a:p>
              <a:p>
                <a:pPr algn="ctr"/>
                <a:endParaRPr kumimoji="1" lang="en-US" altLang="ja-JP" dirty="0">
                  <a:latin typeface="メイリオ"/>
                  <a:ea typeface="メイリオ"/>
                  <a:cs typeface="メイリオ"/>
                </a:endParaRPr>
              </a:p>
              <a:p>
                <a:pPr algn="ctr"/>
                <a:endParaRPr kumimoji="1" lang="en-US" altLang="ja-JP" dirty="0" smtClean="0">
                  <a:latin typeface="メイリオ"/>
                  <a:ea typeface="メイリオ"/>
                  <a:cs typeface="メイリオ"/>
                </a:endParaRPr>
              </a:p>
              <a:p>
                <a:pPr algn="ctr"/>
                <a:endParaRPr kumimoji="1" lang="en-US" altLang="ja-JP" dirty="0">
                  <a:latin typeface="メイリオ"/>
                  <a:ea typeface="メイリオ"/>
                  <a:cs typeface="メイリオ"/>
                </a:endParaRPr>
              </a:p>
              <a:p>
                <a:pPr algn="ctr"/>
                <a:endParaRPr kumimoji="1" lang="ja-JP" altLang="en-US" dirty="0"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7" name="角丸四角形 6"/>
              <p:cNvSpPr/>
              <p:nvPr/>
            </p:nvSpPr>
            <p:spPr>
              <a:xfrm>
                <a:off x="1651000" y="4881462"/>
                <a:ext cx="1532745" cy="96053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1651000" y="5886395"/>
                <a:ext cx="1532744" cy="4363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latin typeface="メイリオ"/>
                    <a:ea typeface="メイリオ"/>
                    <a:cs typeface="メイリオ"/>
                  </a:rPr>
                  <a:t>QEMU-KVM</a:t>
                </a:r>
              </a:p>
            </p:txBody>
          </p:sp>
          <p:sp>
            <p:nvSpPr>
              <p:cNvPr id="9" name="角丸四角形 8"/>
              <p:cNvSpPr/>
              <p:nvPr/>
            </p:nvSpPr>
            <p:spPr>
              <a:xfrm>
                <a:off x="660399" y="6360795"/>
                <a:ext cx="2523345" cy="377826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latin typeface="メイリオ"/>
                    <a:ea typeface="メイリオ"/>
                    <a:cs typeface="メイリオ"/>
                  </a:rPr>
                  <a:t>Linux</a:t>
                </a:r>
                <a:r>
                  <a:rPr kumimoji="1" lang="ja-JP" altLang="en-US" dirty="0" smtClean="0">
                    <a:latin typeface="メイリオ"/>
                    <a:ea typeface="メイリオ"/>
                    <a:cs typeface="メイリオ"/>
                  </a:rPr>
                  <a:t> </a:t>
                </a:r>
                <a:r>
                  <a:rPr kumimoji="1" lang="en-US" altLang="ja-JP" dirty="0" smtClean="0">
                    <a:latin typeface="メイリオ"/>
                    <a:ea typeface="メイリオ"/>
                    <a:cs typeface="メイリオ"/>
                  </a:rPr>
                  <a:t>kernel</a:t>
                </a:r>
              </a:p>
            </p:txBody>
          </p:sp>
        </p:grpSp>
        <p:cxnSp>
          <p:nvCxnSpPr>
            <p:cNvPr id="14" name="カギ線コネクタ 13"/>
            <p:cNvCxnSpPr>
              <a:endCxn id="8" idx="1"/>
            </p:cNvCxnSpPr>
            <p:nvPr/>
          </p:nvCxnSpPr>
          <p:spPr>
            <a:xfrm flipV="1">
              <a:off x="1955801" y="6117245"/>
              <a:ext cx="431799" cy="256251"/>
            </a:xfrm>
            <a:prstGeom prst="bentConnector3">
              <a:avLst>
                <a:gd name="adj1" fmla="val 0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カギ線コネクタ 19"/>
            <p:cNvCxnSpPr>
              <a:stCxn id="35" idx="1"/>
            </p:cNvCxnSpPr>
            <p:nvPr/>
          </p:nvCxnSpPr>
          <p:spPr>
            <a:xfrm rot="10800000" flipV="1">
              <a:off x="1625600" y="5550415"/>
              <a:ext cx="914400" cy="823079"/>
            </a:xfrm>
            <a:prstGeom prst="bentConnector3">
              <a:avLst>
                <a:gd name="adj1" fmla="val 100000"/>
              </a:avLst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26" name="テキスト ボックス 25"/>
            <p:cNvSpPr txBox="1"/>
            <p:nvPr/>
          </p:nvSpPr>
          <p:spPr>
            <a:xfrm>
              <a:off x="1638300" y="5740400"/>
              <a:ext cx="7493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event</a:t>
              </a:r>
              <a:endParaRPr kumimoji="1" lang="ja-JP" altLang="en-US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1701800" y="5207000"/>
              <a:ext cx="6209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fault</a:t>
              </a: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2540000" y="5373132"/>
              <a:ext cx="520700" cy="3545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3289300" y="4991100"/>
              <a:ext cx="495300" cy="3566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0" name="角丸四角形 39"/>
          <p:cNvSpPr/>
          <p:nvPr/>
        </p:nvSpPr>
        <p:spPr>
          <a:xfrm>
            <a:off x="5791200" y="4607841"/>
            <a:ext cx="1881069" cy="188255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dirty="0" smtClean="0">
              <a:latin typeface="メイリオ"/>
              <a:ea typeface="メイリオ"/>
              <a:cs typeface="メイリオ"/>
            </a:endParaRPr>
          </a:p>
          <a:p>
            <a:pPr algn="ctr"/>
            <a:endParaRPr kumimoji="1" lang="en-US" altLang="ja-JP" dirty="0">
              <a:latin typeface="メイリオ"/>
              <a:ea typeface="メイリオ"/>
              <a:cs typeface="メイリオ"/>
            </a:endParaRPr>
          </a:p>
          <a:p>
            <a:pPr algn="ctr"/>
            <a:endParaRPr kumimoji="1" lang="en-US" altLang="ja-JP" dirty="0" smtClean="0">
              <a:latin typeface="メイリオ"/>
              <a:ea typeface="メイリオ"/>
              <a:cs typeface="メイリオ"/>
            </a:endParaRPr>
          </a:p>
          <a:p>
            <a:pPr algn="ctr"/>
            <a:endParaRPr kumimoji="1" lang="en-US" altLang="ja-JP" dirty="0">
              <a:latin typeface="メイリオ"/>
              <a:ea typeface="メイリオ"/>
              <a:cs typeface="メイリオ"/>
            </a:endParaRPr>
          </a:p>
          <a:p>
            <a:pPr algn="ctr"/>
            <a:endParaRPr kumimoji="1" lang="ja-JP" altLang="en-US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5891331" y="4739302"/>
            <a:ext cx="1680959" cy="99417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en-US" dirty="0" smtClean="0">
                <a:latin typeface="メイリオ"/>
                <a:ea typeface="メイリオ"/>
                <a:cs typeface="メイリオ"/>
              </a:rPr>
              <a:t>memory</a:t>
            </a:r>
            <a:endParaRPr kumimoji="1" lang="ja-JP" altLang="en-US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891331" y="5836113"/>
            <a:ext cx="1704738" cy="45693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メイリオ"/>
                <a:ea typeface="メイリオ"/>
                <a:cs typeface="メイリオ"/>
              </a:rPr>
              <a:t>memory server</a:t>
            </a:r>
            <a:endParaRPr kumimoji="1" lang="ja-JP" altLang="en-US" sz="1600" dirty="0">
              <a:latin typeface="メイリオ"/>
              <a:ea typeface="メイリオ"/>
              <a:cs typeface="メイリオ"/>
            </a:endParaRPr>
          </a:p>
        </p:txBody>
      </p:sp>
      <p:cxnSp>
        <p:nvCxnSpPr>
          <p:cNvPr id="45" name="直線矢印コネクタ 44"/>
          <p:cNvCxnSpPr>
            <a:stCxn id="36" idx="3"/>
          </p:cNvCxnSpPr>
          <p:nvPr/>
        </p:nvCxnSpPr>
        <p:spPr>
          <a:xfrm>
            <a:off x="3784600" y="4895796"/>
            <a:ext cx="2106731" cy="72884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>
            <a:endCxn id="35" idx="3"/>
          </p:cNvCxnSpPr>
          <p:nvPr/>
        </p:nvCxnSpPr>
        <p:spPr>
          <a:xfrm flipH="1" flipV="1">
            <a:off x="3060700" y="5276796"/>
            <a:ext cx="2830631" cy="177284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stCxn id="8" idx="3"/>
            <a:endCxn id="43" idx="1"/>
          </p:cNvCxnSpPr>
          <p:nvPr/>
        </p:nvCxnSpPr>
        <p:spPr>
          <a:xfrm>
            <a:off x="3920344" y="5843625"/>
            <a:ext cx="1970987" cy="2209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4318000" y="4514280"/>
            <a:ext cx="1083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page out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419600" y="5349680"/>
            <a:ext cx="941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page in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114800" y="5992243"/>
            <a:ext cx="1711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paging request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880681" y="430525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VM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80681" y="4237304"/>
            <a:ext cx="1185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main host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166718" y="4251210"/>
            <a:ext cx="1070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sub-host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758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Experiments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0000"/>
                </a:solidFill>
              </a:rPr>
              <a:t>We examined the performance of split migration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Baseline: VM migration with sufficient memory</a:t>
            </a:r>
          </a:p>
          <a:p>
            <a:pPr lvl="2"/>
            <a:r>
              <a:rPr lang="en-US" altLang="ja-JP" dirty="0" smtClean="0">
                <a:solidFill>
                  <a:srgbClr val="000000"/>
                </a:solidFill>
              </a:rPr>
              <a:t>Comparison: VM migration with virtual memory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We used a VM with 1 vCPU and 2 GB of memory</a:t>
            </a:r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343593"/>
              </p:ext>
            </p:extLst>
          </p:nvPr>
        </p:nvGraphicFramePr>
        <p:xfrm>
          <a:off x="141360" y="3880708"/>
          <a:ext cx="8708535" cy="2595880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2158008"/>
                <a:gridCol w="2183509"/>
                <a:gridCol w="2183509"/>
                <a:gridCol w="2183509"/>
              </a:tblGrid>
              <a:tr h="370840">
                <a:tc rowSpan="2"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solidFill>
                          <a:srgbClr val="000000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en-US" sz="1600" dirty="0" smtClean="0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source host</a:t>
                      </a:r>
                      <a:endParaRPr kumimoji="1" lang="ja-JP" altLang="en-US" sz="1600" dirty="0">
                        <a:solidFill>
                          <a:srgbClr val="000000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destination</a:t>
                      </a:r>
                      <a:endParaRPr kumimoji="1" lang="ja-JP" altLang="en-US" sz="1600" dirty="0">
                        <a:solidFill>
                          <a:srgbClr val="000000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main host</a:t>
                      </a:r>
                      <a:endParaRPr kumimoji="1" lang="ja-JP" altLang="en-US" sz="1600" b="1" dirty="0">
                        <a:solidFill>
                          <a:srgbClr val="000000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en-US" sz="1600" b="1" dirty="0" smtClean="0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sub-host</a:t>
                      </a:r>
                      <a:endParaRPr kumimoji="1" lang="ja-JP" altLang="en-US" sz="1600" b="1" dirty="0">
                        <a:solidFill>
                          <a:srgbClr val="000000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CPU</a:t>
                      </a:r>
                      <a:endParaRPr kumimoji="1" lang="ja-JP" altLang="en-US" sz="1600" dirty="0">
                        <a:solidFill>
                          <a:srgbClr val="000000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u="none" strike="noStrike" kern="1200" baseline="0" dirty="0" smtClean="0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Xeon E3-1270v3 </a:t>
                      </a:r>
                      <a:endParaRPr kumimoji="1" lang="ja-JP" altLang="en-US" sz="1600" strike="sngStrike" dirty="0">
                        <a:solidFill>
                          <a:srgbClr val="000000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u="none" strike="noStrike" kern="1200" baseline="0" dirty="0" smtClean="0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Xeon E3-1270v2 </a:t>
                      </a:r>
                      <a:endParaRPr kumimoji="1" lang="ja-JP" altLang="en-US" sz="1600" strike="sngStrike" dirty="0" smtClean="0">
                        <a:solidFill>
                          <a:srgbClr val="000000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u="none" strike="noStrike" kern="1200" baseline="0" dirty="0" smtClean="0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Intel Xeon E5640 </a:t>
                      </a:r>
                      <a:endParaRPr kumimoji="1" lang="ja-JP" altLang="en-US" sz="1600" strike="sngStrike" dirty="0" smtClean="0">
                        <a:solidFill>
                          <a:srgbClr val="000000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en-US" sz="1600" dirty="0" smtClean="0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Memory</a:t>
                      </a:r>
                      <a:endParaRPr kumimoji="1" lang="ja-JP" altLang="en-US" sz="1600" dirty="0">
                        <a:solidFill>
                          <a:srgbClr val="000000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16 GB</a:t>
                      </a:r>
                      <a:endParaRPr kumimoji="1" lang="ja-JP" altLang="en-US" sz="1600" dirty="0">
                        <a:solidFill>
                          <a:srgbClr val="000000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2 GB or 4 GB (~1</a:t>
                      </a:r>
                      <a:r>
                        <a:rPr kumimoji="1" lang="en-US" altLang="ja-JP" sz="1600" baseline="0" dirty="0" smtClean="0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 GB</a:t>
                      </a:r>
                      <a:r>
                        <a:rPr kumimoji="1" lang="en-US" altLang="ja-JP" sz="1600" dirty="0" smtClean="0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 used)</a:t>
                      </a:r>
                      <a:endParaRPr kumimoji="1" lang="ja-JP" altLang="en-US" sz="1600" dirty="0">
                        <a:solidFill>
                          <a:srgbClr val="000000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HDD</a:t>
                      </a:r>
                      <a:endParaRPr kumimoji="1" lang="ja-JP" altLang="en-US" sz="1600" dirty="0">
                        <a:solidFill>
                          <a:srgbClr val="000000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rgbClr val="000000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SATA 600 GB</a:t>
                      </a:r>
                      <a:endParaRPr kumimoji="1" lang="ja-JP" altLang="en-US" sz="1600" dirty="0">
                        <a:solidFill>
                          <a:srgbClr val="000000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rgbClr val="000000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OS</a:t>
                      </a:r>
                      <a:endParaRPr kumimoji="1" lang="ja-JP" altLang="en-US" sz="1600" dirty="0">
                        <a:solidFill>
                          <a:srgbClr val="000000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Linux 4.3</a:t>
                      </a:r>
                      <a:endParaRPr kumimoji="1" lang="ja-JP" altLang="en-US" sz="1600" dirty="0">
                        <a:solidFill>
                          <a:srgbClr val="000000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smtClean="0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Virtualization</a:t>
                      </a:r>
                      <a:endParaRPr kumimoji="1" lang="ja-JP" altLang="en-US" sz="1600" dirty="0">
                        <a:solidFill>
                          <a:srgbClr val="000000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QEMU-KVM 2.4.1</a:t>
                      </a:r>
                      <a:endParaRPr kumimoji="1" lang="ja-JP" altLang="en-US" sz="1600" dirty="0">
                        <a:solidFill>
                          <a:srgbClr val="000000"/>
                        </a:solidFill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>
                    <a:lnL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rgbClr val="000000"/>
                          </a:solidFill>
                          <a:latin typeface="メイリオ"/>
                          <a:ea typeface="メイリオ"/>
                          <a:cs typeface="メイリオ"/>
                        </a:rPr>
                        <a:t>-</a:t>
                      </a:r>
                    </a:p>
                  </a:txBody>
                  <a:tcPr>
                    <a:lnL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255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Migration Performance (Idle)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0000"/>
                </a:solidFill>
              </a:rPr>
              <a:t>We measured performance for an idle VM 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lvl="1"/>
            <a:r>
              <a:rPr lang="en-US" altLang="en-US" dirty="0" smtClean="0">
                <a:solidFill>
                  <a:srgbClr val="000000"/>
                </a:solidFill>
              </a:rPr>
              <a:t>VM migration with virtual memory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87%</a:t>
            </a:r>
            <a:r>
              <a:rPr lang="en-US" altLang="ja-JP" dirty="0" smtClean="0">
                <a:solidFill>
                  <a:srgbClr val="000000"/>
                </a:solidFill>
              </a:rPr>
              <a:t> longer migration time / </a:t>
            </a:r>
            <a:r>
              <a:rPr lang="en-US" altLang="ja-JP" dirty="0" smtClean="0">
                <a:solidFill>
                  <a:srgbClr val="FF0000"/>
                </a:solidFill>
              </a:rPr>
              <a:t>2.9x</a:t>
            </a:r>
            <a:r>
              <a:rPr lang="en-US" altLang="ja-JP" dirty="0" smtClean="0">
                <a:solidFill>
                  <a:srgbClr val="000000"/>
                </a:solidFill>
              </a:rPr>
              <a:t> longer downtime</a:t>
            </a:r>
          </a:p>
          <a:p>
            <a:pPr lvl="2"/>
            <a:r>
              <a:rPr lang="en-US" altLang="ja-JP" dirty="0" smtClean="0">
                <a:solidFill>
                  <a:srgbClr val="000000"/>
                </a:solidFill>
              </a:rPr>
              <a:t>Large degradation even in fewer memory re-transfers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Split migration</a:t>
            </a: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17%</a:t>
            </a:r>
            <a:r>
              <a:rPr lang="en-US" altLang="ja-JP" dirty="0" smtClean="0">
                <a:solidFill>
                  <a:srgbClr val="000000"/>
                </a:solidFill>
              </a:rPr>
              <a:t> longer migration time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/ </a:t>
            </a:r>
            <a:r>
              <a:rPr lang="en-US" altLang="ja-JP" dirty="0" smtClean="0">
                <a:solidFill>
                  <a:srgbClr val="FF0000"/>
                </a:solidFill>
              </a:rPr>
              <a:t>0.1s</a:t>
            </a:r>
            <a:r>
              <a:rPr lang="en-US" altLang="ja-JP" dirty="0" smtClean="0">
                <a:solidFill>
                  <a:srgbClr val="000000"/>
                </a:solidFill>
              </a:rPr>
              <a:t> longer downtime</a:t>
            </a:r>
          </a:p>
          <a:p>
            <a:pPr lvl="2"/>
            <a:r>
              <a:rPr lang="en-US" altLang="ja-JP" dirty="0" smtClean="0">
                <a:solidFill>
                  <a:srgbClr val="000000"/>
                </a:solidFill>
              </a:rPr>
              <a:t>Performance degradation was suppressed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図 4" descr="idl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722" y="4291065"/>
            <a:ext cx="7440557" cy="2566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712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Migration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Performance (Busy)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000000"/>
                </a:solidFill>
              </a:rPr>
              <a:t>We stressed memcached in a VM</a:t>
            </a:r>
          </a:p>
          <a:p>
            <a:pPr lvl="1"/>
            <a:r>
              <a:rPr lang="en-US" altLang="en-US" dirty="0" smtClean="0">
                <a:solidFill>
                  <a:srgbClr val="000000"/>
                </a:solidFill>
              </a:rPr>
              <a:t>VM migration with virtual memory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lvl="2"/>
            <a:r>
              <a:rPr lang="en-US" altLang="en-US" dirty="0" smtClean="0">
                <a:solidFill>
                  <a:srgbClr val="FF0000"/>
                </a:solidFill>
              </a:rPr>
              <a:t>5.4x</a:t>
            </a:r>
            <a:r>
              <a:rPr lang="en-US" altLang="en-US" dirty="0" smtClean="0">
                <a:solidFill>
                  <a:srgbClr val="000000"/>
                </a:solidFill>
              </a:rPr>
              <a:t> longer migration time / </a:t>
            </a:r>
            <a:r>
              <a:rPr lang="en-US" altLang="en-US" dirty="0" smtClean="0">
                <a:solidFill>
                  <a:srgbClr val="FF0000"/>
                </a:solidFill>
              </a:rPr>
              <a:t>3.6x</a:t>
            </a:r>
            <a:r>
              <a:rPr lang="en-US" altLang="en-US" dirty="0" smtClean="0">
                <a:solidFill>
                  <a:srgbClr val="000000"/>
                </a:solidFill>
              </a:rPr>
              <a:t> longer downtime</a:t>
            </a:r>
          </a:p>
          <a:p>
            <a:pPr lvl="2"/>
            <a:r>
              <a:rPr lang="en-US" altLang="ja-JP" dirty="0" smtClean="0">
                <a:solidFill>
                  <a:srgbClr val="000000"/>
                </a:solidFill>
              </a:rPr>
              <a:t>The variance was very large due to paging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Split migration</a:t>
            </a: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17%</a:t>
            </a:r>
            <a:r>
              <a:rPr lang="en-US" altLang="ja-JP" dirty="0" smtClean="0">
                <a:solidFill>
                  <a:srgbClr val="000000"/>
                </a:solidFill>
              </a:rPr>
              <a:t> longer migration time / </a:t>
            </a:r>
            <a:r>
              <a:rPr lang="en-US" altLang="ja-JP" dirty="0" smtClean="0">
                <a:solidFill>
                  <a:srgbClr val="FF0000"/>
                </a:solidFill>
              </a:rPr>
              <a:t>49% </a:t>
            </a:r>
            <a:r>
              <a:rPr lang="en-US" altLang="ja-JP" b="1" dirty="0" smtClean="0">
                <a:solidFill>
                  <a:srgbClr val="FF0000"/>
                </a:solidFill>
              </a:rPr>
              <a:t>shorter</a:t>
            </a:r>
            <a:r>
              <a:rPr lang="en-US" altLang="ja-JP" dirty="0" smtClean="0">
                <a:solidFill>
                  <a:srgbClr val="000000"/>
                </a:solidFill>
              </a:rPr>
              <a:t> downtime</a:t>
            </a:r>
          </a:p>
          <a:p>
            <a:pPr lvl="2"/>
            <a:r>
              <a:rPr lang="en-US" altLang="ja-JP" dirty="0" smtClean="0">
                <a:solidFill>
                  <a:srgbClr val="000000"/>
                </a:solidFill>
              </a:rPr>
              <a:t>The reason of shorter downtime is under investigation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図 6" descr="memcached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56" y="4266622"/>
            <a:ext cx="7524088" cy="259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781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1F497D"/>
                </a:solidFill>
              </a:rPr>
              <a:t>Collection of Memory Access Data</a:t>
            </a:r>
            <a:endParaRPr lang="ja-JP" altLang="en-US" dirty="0">
              <a:solidFill>
                <a:srgbClr val="1F497D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measured the time for collecting access data </a:t>
            </a:r>
            <a:r>
              <a:rPr lang="en-US" altLang="ja-JP" dirty="0" smtClean="0">
                <a:solidFill>
                  <a:srgbClr val="000000"/>
                </a:solidFill>
              </a:rPr>
              <a:t>on </a:t>
            </a:r>
            <a:r>
              <a:rPr lang="en-US" altLang="ja-JP" dirty="0" smtClean="0"/>
              <a:t>VM's memory</a:t>
            </a:r>
          </a:p>
          <a:p>
            <a:pPr lvl="1"/>
            <a:r>
              <a:rPr lang="en-US" altLang="ja-JP" dirty="0" smtClean="0"/>
              <a:t>It took more time when more pages were used</a:t>
            </a:r>
          </a:p>
          <a:p>
            <a:pPr lvl="2"/>
            <a:r>
              <a:rPr lang="en-US" altLang="ja-JP" dirty="0" smtClean="0"/>
              <a:t>3 ms for 2 GB of memory</a:t>
            </a:r>
          </a:p>
          <a:p>
            <a:pPr lvl="2"/>
            <a:r>
              <a:rPr lang="en-US" altLang="ja-JP" dirty="0" smtClean="0"/>
              <a:t>The overhead is 0.3% if data is collected every second</a:t>
            </a:r>
          </a:p>
          <a:p>
            <a:r>
              <a:rPr lang="en-US" altLang="ja-JP" dirty="0" smtClean="0"/>
              <a:t>Estimation</a:t>
            </a:r>
          </a:p>
          <a:p>
            <a:pPr lvl="1"/>
            <a:r>
              <a:rPr lang="en-US" altLang="ja-JP" dirty="0" smtClean="0"/>
              <a:t>3s for 2 TB of memory?</a:t>
            </a:r>
          </a:p>
          <a:p>
            <a:pPr lvl="1"/>
            <a:r>
              <a:rPr lang="en-US" altLang="ja-JP" dirty="0" smtClean="0"/>
              <a:t>Probably less time</a:t>
            </a:r>
          </a:p>
          <a:p>
            <a:pPr lvl="2"/>
            <a:r>
              <a:rPr lang="en-US" altLang="ja-JP" dirty="0" smtClean="0"/>
              <a:t>EPT shrinks when pages</a:t>
            </a:r>
            <a:br>
              <a:rPr lang="en-US" altLang="ja-JP" dirty="0" smtClean="0"/>
            </a:br>
            <a:r>
              <a:rPr lang="en-US" altLang="ja-JP" dirty="0" smtClean="0"/>
              <a:t>are not accessed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図 4" descr="collection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344" y="3787005"/>
            <a:ext cx="3859494" cy="248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397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VM</a:t>
            </a:r>
            <a:r>
              <a:rPr lang="ja-JP" altLang="en-US" smtClean="0"/>
              <a:t> </a:t>
            </a:r>
            <a:r>
              <a:rPr lang="en-US" altLang="ja-JP" smtClean="0"/>
              <a:t>Performance</a:t>
            </a:r>
            <a:r>
              <a:rPr lang="ja-JP" altLang="en-US" smtClean="0"/>
              <a:t> </a:t>
            </a:r>
            <a:r>
              <a:rPr lang="en-US" altLang="ja-JP" smtClean="0"/>
              <a:t>after</a:t>
            </a:r>
            <a:r>
              <a:rPr lang="ja-JP" altLang="en-US" smtClean="0"/>
              <a:t> </a:t>
            </a:r>
            <a:r>
              <a:rPr lang="en-US" altLang="ja-JP" smtClean="0"/>
              <a:t>Migration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000000"/>
                </a:solidFill>
              </a:rPr>
              <a:t>We estimated the performance of a VM with remote paging from [12]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Baseline: performance in sufficient memory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Quick sort is 1.5-2 times slower</a:t>
            </a:r>
          </a:p>
          <a:p>
            <a:pPr lvl="2"/>
            <a:r>
              <a:rPr lang="en-US" altLang="ja-JP" dirty="0">
                <a:solidFill>
                  <a:srgbClr val="000000"/>
                </a:solidFill>
              </a:rPr>
              <a:t>T</a:t>
            </a:r>
            <a:r>
              <a:rPr lang="en-US" altLang="ja-JP" dirty="0" smtClean="0">
                <a:solidFill>
                  <a:srgbClr val="000000"/>
                </a:solidFill>
              </a:rPr>
              <a:t>he working set is much larger than local memory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Barnes is almost not degraded</a:t>
            </a:r>
          </a:p>
          <a:p>
            <a:pPr lvl="2"/>
            <a:r>
              <a:rPr lang="en-US" altLang="ja-JP" dirty="0" smtClean="0">
                <a:solidFill>
                  <a:srgbClr val="000000"/>
                </a:solidFill>
              </a:rPr>
              <a:t>The working set is slightly larger than local memory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図 4" descr="performanc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805" y="4362880"/>
            <a:ext cx="4306391" cy="249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57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Related Work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000000"/>
                </a:solidFill>
              </a:rPr>
              <a:t>Post-copy migration </a:t>
            </a:r>
            <a:r>
              <a:rPr lang="en-US" altLang="ja-JP" sz="2000" dirty="0" smtClean="0">
                <a:solidFill>
                  <a:srgbClr val="000000"/>
                </a:solidFill>
              </a:rPr>
              <a:t>[Hines+ VEE'09]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Special case of one-to-N migration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Need two hosts with a large amount of memory</a:t>
            </a:r>
          </a:p>
          <a:p>
            <a:r>
              <a:rPr lang="en-US" altLang="ja-JP" dirty="0" smtClean="0">
                <a:solidFill>
                  <a:srgbClr val="000000"/>
                </a:solidFill>
              </a:rPr>
              <a:t>Scatter-Gather migration </a:t>
            </a:r>
            <a:r>
              <a:rPr lang="en-US" altLang="ja-JP" sz="2000" dirty="0" smtClean="0">
                <a:solidFill>
                  <a:srgbClr val="000000"/>
                </a:solidFill>
              </a:rPr>
              <a:t>[</a:t>
            </a:r>
            <a:r>
              <a:rPr lang="en-US" altLang="ja-JP" sz="2000" dirty="0" err="1" smtClean="0">
                <a:solidFill>
                  <a:srgbClr val="000000"/>
                </a:solidFill>
              </a:rPr>
              <a:t>Deshpande</a:t>
            </a:r>
            <a:r>
              <a:rPr lang="en-US" altLang="ja-JP" sz="2000" dirty="0" smtClean="0">
                <a:solidFill>
                  <a:srgbClr val="000000"/>
                </a:solidFill>
              </a:rPr>
              <a:t>+ CLOUD'14]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lvl="1"/>
            <a:r>
              <a:rPr lang="en-US" altLang="en-US" dirty="0" smtClean="0">
                <a:solidFill>
                  <a:srgbClr val="000000"/>
                </a:solidFill>
              </a:rPr>
              <a:t>Similar to one-to-N migration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lvl="1"/>
            <a:r>
              <a:rPr lang="en-US" altLang="en-US" dirty="0" smtClean="0">
                <a:solidFill>
                  <a:srgbClr val="000000"/>
                </a:solidFill>
              </a:rPr>
              <a:t>Finally transfer the whole memory to one host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r>
              <a:rPr lang="en-US" altLang="ja-JP" dirty="0" err="1" smtClean="0">
                <a:solidFill>
                  <a:srgbClr val="000000"/>
                </a:solidFill>
              </a:rPr>
              <a:t>MemX</a:t>
            </a:r>
            <a:r>
              <a:rPr lang="en-US" altLang="ja-JP" dirty="0" smtClean="0">
                <a:solidFill>
                  <a:srgbClr val="000000"/>
                </a:solidFill>
              </a:rPr>
              <a:t> </a:t>
            </a:r>
            <a:r>
              <a:rPr lang="en-US" altLang="ja-JP" sz="2000" dirty="0" smtClean="0">
                <a:solidFill>
                  <a:srgbClr val="000000"/>
                </a:solidFill>
              </a:rPr>
              <a:t>[</a:t>
            </a:r>
            <a:r>
              <a:rPr lang="en-US" altLang="ja-JP" sz="2000" dirty="0" err="1" smtClean="0">
                <a:solidFill>
                  <a:srgbClr val="000000"/>
                </a:solidFill>
              </a:rPr>
              <a:t>Deshpande</a:t>
            </a:r>
            <a:r>
              <a:rPr lang="en-US" altLang="ja-JP" sz="2000" dirty="0" smtClean="0">
                <a:solidFill>
                  <a:srgbClr val="000000"/>
                </a:solidFill>
              </a:rPr>
              <a:t>+ ICPP</a:t>
            </a:r>
            <a:r>
              <a:rPr lang="da-DK" altLang="ja-JP" sz="2000" dirty="0" smtClean="0">
                <a:solidFill>
                  <a:srgbClr val="000000"/>
                </a:solidFill>
              </a:rPr>
              <a:t>'10</a:t>
            </a:r>
            <a:r>
              <a:rPr lang="en-US" altLang="ja-JP" sz="2000" dirty="0" smtClean="0">
                <a:solidFill>
                  <a:srgbClr val="000000"/>
                </a:solidFill>
              </a:rPr>
              <a:t>]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Run a VM using the memory of multiple hosts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Support inflexible partial migration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2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Large Memory VMs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Recent IaaS clouds provide virtual machines (VMs) with a large amount of memory</a:t>
            </a:r>
          </a:p>
          <a:p>
            <a:pPr lvl="1"/>
            <a:r>
              <a:rPr lang="en-US" altLang="ja-JP" dirty="0" smtClean="0"/>
              <a:t>E.g., new X1 instances (2 TB) in Amazon</a:t>
            </a:r>
            <a:r>
              <a:rPr lang="ja-JP" altLang="en-US" dirty="0" smtClean="0"/>
              <a:t> </a:t>
            </a:r>
            <a:r>
              <a:rPr lang="en-US" altLang="ja-JP" dirty="0" smtClean="0"/>
              <a:t>EC2</a:t>
            </a:r>
          </a:p>
          <a:p>
            <a:r>
              <a:rPr lang="en-US" altLang="en-US" dirty="0" smtClean="0"/>
              <a:t>Such VMs are required for</a:t>
            </a:r>
          </a:p>
          <a:p>
            <a:pPr lvl="1"/>
            <a:r>
              <a:rPr lang="en-US" altLang="en-US" b="1" dirty="0" smtClean="0"/>
              <a:t>B</a:t>
            </a:r>
            <a:r>
              <a:rPr lang="en-US" altLang="ja-JP" b="1" dirty="0" smtClean="0"/>
              <a:t>ig data analysis</a:t>
            </a:r>
            <a:r>
              <a:rPr lang="en-US" altLang="ja-JP" dirty="0" smtClean="0"/>
              <a:t> using Apache Spark</a:t>
            </a:r>
          </a:p>
          <a:p>
            <a:pPr lvl="1"/>
            <a:r>
              <a:rPr lang="en-US" altLang="ja-JP" b="1" dirty="0" smtClean="0"/>
              <a:t>In-memory database</a:t>
            </a:r>
            <a:r>
              <a:rPr lang="en-US" altLang="ja-JP" dirty="0" smtClean="0"/>
              <a:t>, e.g., SAP HANA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雲 4"/>
          <p:cNvSpPr/>
          <p:nvPr/>
        </p:nvSpPr>
        <p:spPr>
          <a:xfrm>
            <a:off x="704048" y="4385926"/>
            <a:ext cx="7716921" cy="2376988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/>
              <a:ea typeface="メイリオ"/>
              <a:cs typeface="メイリオ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2402047" y="4762978"/>
            <a:ext cx="2084536" cy="1258526"/>
          </a:xfrm>
          <a:prstGeom prst="wedgeRoundRectCallout">
            <a:avLst>
              <a:gd name="adj1" fmla="val -56595"/>
              <a:gd name="adj2" fmla="val 35076"/>
              <a:gd name="adj3" fmla="val 16667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2705754" y="4990773"/>
            <a:ext cx="662634" cy="345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VM</a:t>
            </a:r>
            <a:endParaRPr kumimoji="1" lang="ja-JP" altLang="en-US" dirty="0"/>
          </a:p>
        </p:txBody>
      </p:sp>
      <p:sp>
        <p:nvSpPr>
          <p:cNvPr id="51" name="角丸四角形 50"/>
          <p:cNvSpPr/>
          <p:nvPr/>
        </p:nvSpPr>
        <p:spPr>
          <a:xfrm>
            <a:off x="2705754" y="5459177"/>
            <a:ext cx="662634" cy="345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VM</a:t>
            </a:r>
            <a:endParaRPr kumimoji="1" lang="ja-JP" altLang="en-US" dirty="0"/>
          </a:p>
        </p:txBody>
      </p:sp>
      <p:sp>
        <p:nvSpPr>
          <p:cNvPr id="52" name="角丸四角形 51"/>
          <p:cNvSpPr/>
          <p:nvPr/>
        </p:nvSpPr>
        <p:spPr>
          <a:xfrm>
            <a:off x="3520788" y="5459177"/>
            <a:ext cx="662634" cy="345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VM</a:t>
            </a:r>
            <a:endParaRPr kumimoji="1" lang="ja-JP" altLang="en-US" dirty="0"/>
          </a:p>
        </p:txBody>
      </p:sp>
      <p:sp>
        <p:nvSpPr>
          <p:cNvPr id="53" name="角丸四角形 52"/>
          <p:cNvSpPr/>
          <p:nvPr/>
        </p:nvSpPr>
        <p:spPr>
          <a:xfrm>
            <a:off x="3520788" y="4990773"/>
            <a:ext cx="662634" cy="345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VM</a:t>
            </a:r>
            <a:endParaRPr kumimoji="1" lang="ja-JP" altLang="en-US" dirty="0"/>
          </a:p>
        </p:txBody>
      </p:sp>
      <p:sp>
        <p:nvSpPr>
          <p:cNvPr id="54" name="角丸四角形吹き出し 53"/>
          <p:cNvSpPr/>
          <p:nvPr/>
        </p:nvSpPr>
        <p:spPr>
          <a:xfrm>
            <a:off x="5425859" y="4770995"/>
            <a:ext cx="2084536" cy="1258526"/>
          </a:xfrm>
          <a:prstGeom prst="wedgeRoundRectCallout">
            <a:avLst>
              <a:gd name="adj1" fmla="val -56595"/>
              <a:gd name="adj2" fmla="val 35076"/>
              <a:gd name="adj3" fmla="val 16667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角丸四角形 54"/>
          <p:cNvSpPr/>
          <p:nvPr/>
        </p:nvSpPr>
        <p:spPr>
          <a:xfrm>
            <a:off x="5715214" y="4990773"/>
            <a:ext cx="1559951" cy="8135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VM</a:t>
            </a:r>
            <a:endParaRPr kumimoji="1" lang="ja-JP" altLang="en-US" dirty="0"/>
          </a:p>
        </p:txBody>
      </p:sp>
      <p:grpSp>
        <p:nvGrpSpPr>
          <p:cNvPr id="10" name="図形グループ 9"/>
          <p:cNvGrpSpPr/>
          <p:nvPr/>
        </p:nvGrpSpPr>
        <p:grpSpPr>
          <a:xfrm>
            <a:off x="1837577" y="5279975"/>
            <a:ext cx="413833" cy="790964"/>
            <a:chOff x="1837577" y="5279975"/>
            <a:chExt cx="413833" cy="790964"/>
          </a:xfrm>
        </p:grpSpPr>
        <p:grpSp>
          <p:nvGrpSpPr>
            <p:cNvPr id="31" name="図形グループ 30"/>
            <p:cNvGrpSpPr/>
            <p:nvPr/>
          </p:nvGrpSpPr>
          <p:grpSpPr>
            <a:xfrm>
              <a:off x="1837577" y="5279975"/>
              <a:ext cx="413833" cy="790964"/>
              <a:chOff x="854133" y="5169487"/>
              <a:chExt cx="820417" cy="1438467"/>
            </a:xfrm>
          </p:grpSpPr>
          <p:sp>
            <p:nvSpPr>
              <p:cNvPr id="32" name="直方体 31"/>
              <p:cNvSpPr/>
              <p:nvPr/>
            </p:nvSpPr>
            <p:spPr>
              <a:xfrm>
                <a:off x="854133" y="5169487"/>
                <a:ext cx="820417" cy="1438467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33" name="正方形/長方形 32"/>
              <p:cNvSpPr/>
              <p:nvPr/>
            </p:nvSpPr>
            <p:spPr>
              <a:xfrm>
                <a:off x="944042" y="5495389"/>
                <a:ext cx="427067" cy="89905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939096" y="5670265"/>
                <a:ext cx="427067" cy="89905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35" name="正方形/長方形 34"/>
              <p:cNvSpPr/>
              <p:nvPr/>
            </p:nvSpPr>
            <p:spPr>
              <a:xfrm>
                <a:off x="939096" y="5850073"/>
                <a:ext cx="427067" cy="89905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メイリオ"/>
                  <a:ea typeface="メイリオ"/>
                  <a:cs typeface="メイリオ"/>
                </a:endParaRPr>
              </a:p>
            </p:txBody>
          </p:sp>
        </p:grpSp>
        <p:sp>
          <p:nvSpPr>
            <p:cNvPr id="56" name="正方形/長方形 55"/>
            <p:cNvSpPr/>
            <p:nvPr/>
          </p:nvSpPr>
          <p:spPr>
            <a:xfrm>
              <a:off x="1876327" y="5760838"/>
              <a:ext cx="215420" cy="49436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1882929" y="5856028"/>
              <a:ext cx="215420" cy="49436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1882929" y="5951218"/>
              <a:ext cx="215420" cy="49436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/>
                <a:ea typeface="メイリオ"/>
                <a:cs typeface="メイリオ"/>
              </a:endParaRPr>
            </a:p>
          </p:txBody>
        </p:sp>
      </p:grpSp>
      <p:grpSp>
        <p:nvGrpSpPr>
          <p:cNvPr id="59" name="図形グループ 58"/>
          <p:cNvGrpSpPr/>
          <p:nvPr/>
        </p:nvGrpSpPr>
        <p:grpSpPr>
          <a:xfrm>
            <a:off x="4850159" y="5282311"/>
            <a:ext cx="413833" cy="790964"/>
            <a:chOff x="1837577" y="5279975"/>
            <a:chExt cx="413833" cy="790964"/>
          </a:xfrm>
        </p:grpSpPr>
        <p:grpSp>
          <p:nvGrpSpPr>
            <p:cNvPr id="60" name="図形グループ 59"/>
            <p:cNvGrpSpPr/>
            <p:nvPr/>
          </p:nvGrpSpPr>
          <p:grpSpPr>
            <a:xfrm>
              <a:off x="1837577" y="5279975"/>
              <a:ext cx="413833" cy="790964"/>
              <a:chOff x="854133" y="5169487"/>
              <a:chExt cx="820417" cy="1438467"/>
            </a:xfrm>
          </p:grpSpPr>
          <p:sp>
            <p:nvSpPr>
              <p:cNvPr id="64" name="直方体 63"/>
              <p:cNvSpPr/>
              <p:nvPr/>
            </p:nvSpPr>
            <p:spPr>
              <a:xfrm>
                <a:off x="854133" y="5169487"/>
                <a:ext cx="820417" cy="1438467"/>
              </a:xfrm>
              <a:prstGeom prst="cub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65" name="正方形/長方形 64"/>
              <p:cNvSpPr/>
              <p:nvPr/>
            </p:nvSpPr>
            <p:spPr>
              <a:xfrm>
                <a:off x="944042" y="5495389"/>
                <a:ext cx="427067" cy="89905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66" name="正方形/長方形 65"/>
              <p:cNvSpPr/>
              <p:nvPr/>
            </p:nvSpPr>
            <p:spPr>
              <a:xfrm>
                <a:off x="939096" y="5670265"/>
                <a:ext cx="427067" cy="89905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67" name="正方形/長方形 66"/>
              <p:cNvSpPr/>
              <p:nvPr/>
            </p:nvSpPr>
            <p:spPr>
              <a:xfrm>
                <a:off x="939096" y="5850073"/>
                <a:ext cx="427067" cy="89905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メイリオ"/>
                  <a:ea typeface="メイリオ"/>
                  <a:cs typeface="メイリオ"/>
                </a:endParaRPr>
              </a:p>
            </p:txBody>
          </p:sp>
        </p:grpSp>
        <p:sp>
          <p:nvSpPr>
            <p:cNvPr id="61" name="正方形/長方形 60"/>
            <p:cNvSpPr/>
            <p:nvPr/>
          </p:nvSpPr>
          <p:spPr>
            <a:xfrm>
              <a:off x="1876327" y="5760838"/>
              <a:ext cx="215420" cy="49436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1882929" y="5856028"/>
              <a:ext cx="215420" cy="49436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1882929" y="5951218"/>
              <a:ext cx="215420" cy="49436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/>
                <a:ea typeface="メイリオ"/>
                <a:cs typeface="メイリオ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973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395"/>
    </mc:Choice>
    <mc:Fallback xmlns="">
      <p:transition xmlns:p14="http://schemas.microsoft.com/office/powerpoint/2010/main" spd="slow" advTm="1839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C</a:t>
            </a:r>
            <a:r>
              <a:rPr lang="en-US" altLang="ja-JP" smtClean="0"/>
              <a:t>onclusion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0000"/>
                </a:solidFill>
              </a:rPr>
              <a:t>Split migration</a:t>
            </a:r>
          </a:p>
          <a:p>
            <a:pPr lvl="1"/>
            <a:r>
              <a:rPr lang="en-US" altLang="en-US" dirty="0" smtClean="0">
                <a:solidFill>
                  <a:srgbClr val="000000"/>
                </a:solidFill>
              </a:rPr>
              <a:t>Divide the memory of a large memory VM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lvl="2"/>
            <a:r>
              <a:rPr lang="en-US" altLang="en-US" dirty="0" smtClean="0">
                <a:solidFill>
                  <a:srgbClr val="000000"/>
                </a:solidFill>
              </a:rPr>
              <a:t>Directly migrate the pieces using multiple hosts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lvl="1"/>
            <a:r>
              <a:rPr lang="en-US" altLang="en-US" dirty="0" smtClean="0">
                <a:solidFill>
                  <a:srgbClr val="000000"/>
                </a:solidFill>
              </a:rPr>
              <a:t>Aware of remote paging</a:t>
            </a:r>
          </a:p>
          <a:p>
            <a:pPr lvl="2"/>
            <a:r>
              <a:rPr lang="en-US" altLang="en-US" dirty="0" smtClean="0">
                <a:solidFill>
                  <a:srgbClr val="000000"/>
                </a:solidFill>
              </a:rPr>
              <a:t>Achieve fast VM migration</a:t>
            </a:r>
          </a:p>
          <a:p>
            <a:pPr lvl="2"/>
            <a:r>
              <a:rPr lang="en-US" altLang="en-US" dirty="0" smtClean="0">
                <a:solidFill>
                  <a:srgbClr val="000000"/>
                </a:solidFill>
              </a:rPr>
              <a:t>Keep VM performance after migration</a:t>
            </a:r>
          </a:p>
          <a:p>
            <a:r>
              <a:rPr lang="en-US" altLang="ja-JP" dirty="0" smtClean="0">
                <a:solidFill>
                  <a:srgbClr val="000000"/>
                </a:solidFill>
              </a:rPr>
              <a:t>S-</a:t>
            </a:r>
            <a:r>
              <a:rPr lang="en-US" altLang="ja-JP" dirty="0" err="1" smtClean="0">
                <a:solidFill>
                  <a:srgbClr val="000000"/>
                </a:solidFill>
              </a:rPr>
              <a:t>memV</a:t>
            </a:r>
            <a:r>
              <a:rPr lang="en-US" altLang="ja-JP" dirty="0" smtClean="0">
                <a:solidFill>
                  <a:srgbClr val="000000"/>
                </a:solidFill>
              </a:rPr>
              <a:t> supports one-to-N migration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The performance was comparable to VM migration with sufficient memory</a:t>
            </a:r>
          </a:p>
          <a:p>
            <a:pPr lvl="2"/>
            <a:r>
              <a:rPr lang="en-US" altLang="ja-JP" dirty="0" smtClean="0">
                <a:solidFill>
                  <a:srgbClr val="000000"/>
                </a:solidFill>
              </a:rPr>
              <a:t>Much better than using virtual memory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2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Future Work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1493" y="1371600"/>
            <a:ext cx="8148918" cy="4754563"/>
          </a:xfrm>
        </p:spPr>
        <p:txBody>
          <a:bodyPr/>
          <a:lstStyle/>
          <a:p>
            <a:r>
              <a:rPr lang="en-US" altLang="ja-JP" dirty="0" smtClean="0">
                <a:solidFill>
                  <a:srgbClr val="000000"/>
                </a:solidFill>
              </a:rPr>
              <a:t>Integrate several mechanisms into S-</a:t>
            </a:r>
            <a:r>
              <a:rPr lang="en-US" altLang="ja-JP" dirty="0" err="1" smtClean="0">
                <a:solidFill>
                  <a:srgbClr val="000000"/>
                </a:solidFill>
              </a:rPr>
              <a:t>memV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Collecting memory access data of VMs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Remote paging</a:t>
            </a:r>
          </a:p>
          <a:p>
            <a:r>
              <a:rPr lang="en-US" altLang="ja-JP" dirty="0" smtClean="0">
                <a:solidFill>
                  <a:srgbClr val="000000"/>
                </a:solidFill>
              </a:rPr>
              <a:t>Evaluate S-</a:t>
            </a:r>
            <a:r>
              <a:rPr lang="en-US" altLang="ja-JP" dirty="0" err="1" smtClean="0">
                <a:solidFill>
                  <a:srgbClr val="000000"/>
                </a:solidFill>
              </a:rPr>
              <a:t>memV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Show that page-ins/outs are reduced</a:t>
            </a:r>
          </a:p>
          <a:p>
            <a:r>
              <a:rPr lang="en-US" altLang="ja-JP" dirty="0" smtClean="0">
                <a:solidFill>
                  <a:srgbClr val="000000"/>
                </a:solidFill>
              </a:rPr>
              <a:t>Support N-to-one and partial migration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Need to synchronize multiple source hosts</a:t>
            </a:r>
          </a:p>
          <a:p>
            <a:r>
              <a:rPr lang="en-US" altLang="ja-JP" dirty="0" smtClean="0">
                <a:solidFill>
                  <a:srgbClr val="000000"/>
                </a:solidFill>
              </a:rPr>
              <a:t>Recover from failures during split migration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Switch only failed destination hosts to others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34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Migration of Large Memory VMs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000000"/>
                </a:solidFill>
              </a:rPr>
              <a:t>Large memory VMs make VM migration difficult</a:t>
            </a:r>
            <a:endParaRPr lang="en-US" altLang="en-US" dirty="0" smtClean="0">
              <a:solidFill>
                <a:srgbClr val="000000"/>
              </a:solidFill>
            </a:endParaRP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Not cost-efficient to always reserve hosts with a large amount of free memory</a:t>
            </a:r>
            <a:endParaRPr lang="en-US" altLang="ja-JP" strike="sngStrike" dirty="0" smtClean="0">
              <a:solidFill>
                <a:srgbClr val="000000"/>
              </a:solidFill>
            </a:endParaRPr>
          </a:p>
          <a:p>
            <a:r>
              <a:rPr lang="en-US" altLang="ja-JP" dirty="0" smtClean="0">
                <a:solidFill>
                  <a:srgbClr val="000000"/>
                </a:solidFill>
              </a:rPr>
              <a:t>If they cannot be migrated...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Big data analysis is disrupted for a long time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The whole data in memory is lost after restart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19" name="図形グループ 18"/>
          <p:cNvGrpSpPr/>
          <p:nvPr/>
        </p:nvGrpSpPr>
        <p:grpSpPr>
          <a:xfrm>
            <a:off x="1184648" y="4596350"/>
            <a:ext cx="6429514" cy="1815245"/>
            <a:chOff x="1011473" y="4697492"/>
            <a:chExt cx="6429514" cy="1815245"/>
          </a:xfrm>
        </p:grpSpPr>
        <p:sp>
          <p:nvSpPr>
            <p:cNvPr id="9" name="角丸四角形 8"/>
            <p:cNvSpPr/>
            <p:nvPr/>
          </p:nvSpPr>
          <p:spPr>
            <a:xfrm>
              <a:off x="1011473" y="5086339"/>
              <a:ext cx="1786936" cy="142191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en-US" altLang="ja-JP" dirty="0"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en-US" altLang="ja-JP" dirty="0" smtClean="0"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en-US" altLang="ja-JP" dirty="0"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ja-JP" altLang="en-US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5572119" y="5090821"/>
              <a:ext cx="1786936" cy="142191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en-US" altLang="en-US" dirty="0" smtClean="0">
                <a:latin typeface="メイリオ"/>
                <a:ea typeface="メイリオ"/>
                <a:cs typeface="メイリオ"/>
              </a:endParaRPr>
            </a:p>
            <a:p>
              <a:pPr algn="ctr"/>
              <a:r>
                <a:rPr kumimoji="1" lang="en-US" altLang="en-US" dirty="0" smtClean="0">
                  <a:latin typeface="メイリオ"/>
                  <a:ea typeface="メイリオ"/>
                  <a:cs typeface="メイリオ"/>
                </a:rPr>
                <a:t>free </a:t>
              </a:r>
              <a:r>
                <a:rPr kumimoji="1" lang="en-US" altLang="en-US" dirty="0">
                  <a:latin typeface="メイリオ"/>
                  <a:ea typeface="メイリオ"/>
                  <a:cs typeface="メイリオ"/>
                </a:rPr>
                <a:t>m</a:t>
              </a:r>
              <a:r>
                <a:rPr kumimoji="1" lang="en-US" altLang="en-US" dirty="0" smtClean="0">
                  <a:latin typeface="メイリオ"/>
                  <a:ea typeface="メイリオ"/>
                  <a:cs typeface="メイリオ"/>
                </a:rPr>
                <a:t>emory</a:t>
              </a:r>
              <a:endParaRPr kumimoji="1" lang="en-US" altLang="ja-JP" dirty="0" smtClean="0"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en-US" altLang="ja-JP" dirty="0"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en-US" altLang="ja-JP" dirty="0" smtClean="0"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en-US" altLang="ja-JP" dirty="0"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ja-JP" altLang="en-US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1" name="右矢印 10"/>
            <p:cNvSpPr/>
            <p:nvPr/>
          </p:nvSpPr>
          <p:spPr>
            <a:xfrm>
              <a:off x="3439009" y="5551581"/>
              <a:ext cx="1663311" cy="507154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2" name="乗算記号 11"/>
            <p:cNvSpPr/>
            <p:nvPr/>
          </p:nvSpPr>
          <p:spPr>
            <a:xfrm>
              <a:off x="3888551" y="5191963"/>
              <a:ext cx="674316" cy="1221905"/>
            </a:xfrm>
            <a:prstGeom prst="mathMultiply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3581631" y="5052249"/>
              <a:ext cx="12566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メイリオ"/>
                  <a:ea typeface="メイリオ"/>
                  <a:cs typeface="メイリオ"/>
                </a:rPr>
                <a:t>migration</a:t>
              </a:r>
              <a:endParaRPr kumimoji="1" lang="ja-JP" altLang="en-US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6007714" y="5574056"/>
              <a:ext cx="890566" cy="727431"/>
            </a:xfrm>
            <a:prstGeom prst="roundRect">
              <a:avLst/>
            </a:prstGeom>
            <a:solidFill>
              <a:srgbClr val="FFFFFF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1 TB</a:t>
              </a:r>
              <a:endParaRPr kumimoji="1" lang="ja-JP" altLang="en-US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150265" y="4697492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latin typeface="メイリオ"/>
                  <a:ea typeface="メイリオ"/>
                  <a:cs typeface="メイリオ"/>
                </a:rPr>
                <a:t>s</a:t>
              </a:r>
              <a:r>
                <a:rPr kumimoji="1" lang="en-US" altLang="ja-JP" dirty="0" smtClean="0">
                  <a:latin typeface="メイリオ"/>
                  <a:ea typeface="メイリオ"/>
                  <a:cs typeface="メイリオ"/>
                </a:rPr>
                <a:t>ource host</a:t>
              </a:r>
              <a:endParaRPr kumimoji="1" lang="ja-JP" altLang="en-US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5458578" y="4697492"/>
              <a:ext cx="19824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latin typeface="メイリオ"/>
                  <a:ea typeface="メイリオ"/>
                  <a:cs typeface="メイリオ"/>
                </a:rPr>
                <a:t>d</a:t>
              </a:r>
              <a:r>
                <a:rPr kumimoji="1" lang="en-US" altLang="ja-JP" dirty="0" smtClean="0">
                  <a:latin typeface="メイリオ"/>
                  <a:ea typeface="メイリオ"/>
                  <a:cs typeface="メイリオ"/>
                </a:rPr>
                <a:t>estination host</a:t>
              </a:r>
              <a:endParaRPr kumimoji="1" lang="ja-JP" altLang="en-US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1236244" y="5679680"/>
              <a:ext cx="1343690" cy="62180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2 TB</a:t>
              </a:r>
              <a:endParaRPr kumimoji="1" lang="ja-JP" altLang="en-US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</p:grpSp>
      <p:sp>
        <p:nvSpPr>
          <p:cNvPr id="18" name="角丸四角形 17"/>
          <p:cNvSpPr/>
          <p:nvPr/>
        </p:nvSpPr>
        <p:spPr>
          <a:xfrm>
            <a:off x="1409419" y="5125372"/>
            <a:ext cx="1343690" cy="39013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VM core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133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2"/>
    </mc:Choice>
    <mc:Fallback xmlns="">
      <p:transition xmlns:p14="http://schemas.microsoft.com/office/powerpoint/2010/main" spd="slow" advTm="95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VM Migration with Virtual Memory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000000"/>
                </a:solidFill>
              </a:rPr>
              <a:t>Virtual memory allows a larger amount of memory than physical memory</a:t>
            </a:r>
          </a:p>
          <a:p>
            <a:pPr lvl="1"/>
            <a:r>
              <a:rPr lang="en-US" altLang="ja-JP" b="1" dirty="0" smtClean="0">
                <a:solidFill>
                  <a:srgbClr val="000000"/>
                </a:solidFill>
              </a:rPr>
              <a:t>Incompatible</a:t>
            </a:r>
            <a:r>
              <a:rPr lang="en-US" altLang="ja-JP" dirty="0" smtClean="0">
                <a:solidFill>
                  <a:srgbClr val="000000"/>
                </a:solidFill>
              </a:rPr>
              <a:t> with VM migration</a:t>
            </a:r>
          </a:p>
          <a:p>
            <a:pPr lvl="2"/>
            <a:r>
              <a:rPr lang="en-US" altLang="ja-JP" dirty="0" smtClean="0">
                <a:solidFill>
                  <a:srgbClr val="000000"/>
                </a:solidFill>
              </a:rPr>
              <a:t>Page-outs occur regardless of VM's access pattern (1st iteration)</a:t>
            </a:r>
          </a:p>
          <a:p>
            <a:pPr lvl="2"/>
            <a:r>
              <a:rPr lang="en-US" altLang="ja-JP" dirty="0" smtClean="0">
                <a:solidFill>
                  <a:srgbClr val="000000"/>
                </a:solidFill>
              </a:rPr>
              <a:t>Read-only pages tend to be paged out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Degrade performance during/after VM migration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7" name="図形グループ 6"/>
          <p:cNvGrpSpPr/>
          <p:nvPr/>
        </p:nvGrpSpPr>
        <p:grpSpPr>
          <a:xfrm>
            <a:off x="860409" y="4524317"/>
            <a:ext cx="6990405" cy="1815245"/>
            <a:chOff x="1038209" y="4697492"/>
            <a:chExt cx="6990405" cy="1815245"/>
          </a:xfrm>
        </p:grpSpPr>
        <p:grpSp>
          <p:nvGrpSpPr>
            <p:cNvPr id="6" name="図形グループ 5"/>
            <p:cNvGrpSpPr/>
            <p:nvPr/>
          </p:nvGrpSpPr>
          <p:grpSpPr>
            <a:xfrm>
              <a:off x="1038209" y="4697492"/>
              <a:ext cx="6990405" cy="1815245"/>
              <a:chOff x="1025509" y="4697492"/>
              <a:chExt cx="6990405" cy="1815245"/>
            </a:xfrm>
          </p:grpSpPr>
          <p:grpSp>
            <p:nvGrpSpPr>
              <p:cNvPr id="23" name="図形グループ 22"/>
              <p:cNvGrpSpPr/>
              <p:nvPr/>
            </p:nvGrpSpPr>
            <p:grpSpPr>
              <a:xfrm>
                <a:off x="1025509" y="4697492"/>
                <a:ext cx="6990405" cy="1815245"/>
                <a:chOff x="1011473" y="4697492"/>
                <a:chExt cx="6990405" cy="1815245"/>
              </a:xfrm>
            </p:grpSpPr>
            <p:sp>
              <p:nvSpPr>
                <p:cNvPr id="12" name="角丸四角形 11"/>
                <p:cNvSpPr/>
                <p:nvPr/>
              </p:nvSpPr>
              <p:spPr>
                <a:xfrm>
                  <a:off x="1011473" y="5086339"/>
                  <a:ext cx="1786936" cy="1421916"/>
                </a:xfrm>
                <a:prstGeom prst="round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en-US" altLang="ja-JP" dirty="0" smtClean="0">
                    <a:latin typeface="メイリオ"/>
                    <a:ea typeface="メイリオ"/>
                    <a:cs typeface="メイリオ"/>
                  </a:endParaRPr>
                </a:p>
                <a:p>
                  <a:pPr algn="ctr"/>
                  <a:endParaRPr kumimoji="1" lang="en-US" altLang="ja-JP" dirty="0">
                    <a:latin typeface="メイリオ"/>
                    <a:ea typeface="メイリオ"/>
                    <a:cs typeface="メイリオ"/>
                  </a:endParaRPr>
                </a:p>
                <a:p>
                  <a:pPr algn="ctr"/>
                  <a:endParaRPr kumimoji="1" lang="en-US" altLang="ja-JP" dirty="0" smtClean="0">
                    <a:latin typeface="メイリオ"/>
                    <a:ea typeface="メイリオ"/>
                    <a:cs typeface="メイリオ"/>
                  </a:endParaRPr>
                </a:p>
                <a:p>
                  <a:pPr algn="ctr"/>
                  <a:endParaRPr kumimoji="1" lang="en-US" altLang="ja-JP" dirty="0">
                    <a:latin typeface="メイリオ"/>
                    <a:ea typeface="メイリオ"/>
                    <a:cs typeface="メイリオ"/>
                  </a:endParaRPr>
                </a:p>
                <a:p>
                  <a:pPr algn="ctr"/>
                  <a:endParaRPr kumimoji="1" lang="ja-JP" altLang="en-US" dirty="0">
                    <a:latin typeface="メイリオ"/>
                    <a:ea typeface="メイリオ"/>
                    <a:cs typeface="メイリオ"/>
                  </a:endParaRPr>
                </a:p>
              </p:txBody>
            </p:sp>
            <p:sp>
              <p:nvSpPr>
                <p:cNvPr id="13" name="角丸四角形 12"/>
                <p:cNvSpPr/>
                <p:nvPr/>
              </p:nvSpPr>
              <p:spPr>
                <a:xfrm>
                  <a:off x="4815428" y="5090821"/>
                  <a:ext cx="3186450" cy="1421916"/>
                </a:xfrm>
                <a:prstGeom prst="round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r>
                    <a:rPr kumimoji="1" lang="ja-JP" altLang="en-US" dirty="0" smtClean="0">
                      <a:latin typeface="メイリオ"/>
                      <a:ea typeface="メイリオ"/>
                      <a:cs typeface="メイリオ"/>
                    </a:rPr>
                    <a:t>　</a:t>
                  </a:r>
                  <a:r>
                    <a:rPr kumimoji="1" lang="en-US" altLang="en-US" dirty="0">
                      <a:latin typeface="メイリオ"/>
                      <a:ea typeface="メイリオ"/>
                      <a:cs typeface="メイリオ"/>
                    </a:rPr>
                    <a:t> </a:t>
                  </a:r>
                  <a:r>
                    <a:rPr kumimoji="1" lang="en-US" altLang="en-US" dirty="0" smtClean="0">
                      <a:latin typeface="メイリオ"/>
                      <a:ea typeface="メイリオ"/>
                      <a:cs typeface="メイリオ"/>
                    </a:rPr>
                    <a:t>              </a:t>
                  </a:r>
                  <a:r>
                    <a:rPr kumimoji="1" lang="ja-JP" altLang="en-US" dirty="0" smtClean="0">
                      <a:latin typeface="メイリオ"/>
                      <a:ea typeface="メイリオ"/>
                      <a:cs typeface="メイリオ"/>
                    </a:rPr>
                    <a:t>　　　　　　　　　　</a:t>
                  </a:r>
                  <a:endParaRPr kumimoji="1" lang="en-US" altLang="ja-JP" dirty="0" smtClean="0">
                    <a:latin typeface="メイリオ"/>
                    <a:ea typeface="メイリオ"/>
                    <a:cs typeface="メイリオ"/>
                  </a:endParaRPr>
                </a:p>
                <a:p>
                  <a:pPr algn="ctr"/>
                  <a:endParaRPr kumimoji="1" lang="en-US" altLang="ja-JP" dirty="0">
                    <a:latin typeface="メイリオ"/>
                    <a:ea typeface="メイリオ"/>
                    <a:cs typeface="メイリオ"/>
                  </a:endParaRPr>
                </a:p>
                <a:p>
                  <a:pPr algn="ctr"/>
                  <a:r>
                    <a:rPr kumimoji="1" lang="ja-JP" altLang="en-US" dirty="0" smtClean="0">
                      <a:latin typeface="メイリオ"/>
                      <a:ea typeface="メイリオ"/>
                      <a:cs typeface="メイリオ"/>
                    </a:rPr>
                    <a:t>　</a:t>
                  </a:r>
                  <a:endParaRPr kumimoji="1" lang="ja-JP" altLang="en-US" dirty="0">
                    <a:latin typeface="メイリオ"/>
                    <a:ea typeface="メイリオ"/>
                    <a:cs typeface="メイリオ"/>
                  </a:endParaRPr>
                </a:p>
              </p:txBody>
            </p:sp>
            <p:sp>
              <p:nvSpPr>
                <p:cNvPr id="14" name="右矢印 13"/>
                <p:cNvSpPr/>
                <p:nvPr/>
              </p:nvSpPr>
              <p:spPr>
                <a:xfrm>
                  <a:off x="2989466" y="5551581"/>
                  <a:ext cx="1663311" cy="507154"/>
                </a:xfrm>
                <a:prstGeom prst="rightArrow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latin typeface="メイリオ"/>
                    <a:ea typeface="メイリオ"/>
                    <a:cs typeface="メイリオ"/>
                  </a:endParaRPr>
                </a:p>
              </p:txBody>
            </p:sp>
            <p:sp>
              <p:nvSpPr>
                <p:cNvPr id="16" name="テキスト ボックス 15"/>
                <p:cNvSpPr txBox="1"/>
                <p:nvPr/>
              </p:nvSpPr>
              <p:spPr>
                <a:xfrm>
                  <a:off x="3109610" y="5099173"/>
                  <a:ext cx="125666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dirty="0">
                      <a:latin typeface="メイリオ"/>
                      <a:ea typeface="メイリオ"/>
                      <a:cs typeface="メイリオ"/>
                    </a:rPr>
                    <a:t>m</a:t>
                  </a:r>
                  <a:r>
                    <a:rPr kumimoji="1" lang="en-US" altLang="ja-JP" dirty="0" smtClean="0">
                      <a:latin typeface="メイリオ"/>
                      <a:ea typeface="メイリオ"/>
                      <a:cs typeface="メイリオ"/>
                    </a:rPr>
                    <a:t>igration</a:t>
                  </a:r>
                  <a:endParaRPr kumimoji="1" lang="ja-JP" altLang="en-US" dirty="0">
                    <a:latin typeface="メイリオ"/>
                    <a:ea typeface="メイリオ"/>
                    <a:cs typeface="メイリオ"/>
                  </a:endParaRPr>
                </a:p>
              </p:txBody>
            </p:sp>
            <p:sp>
              <p:nvSpPr>
                <p:cNvPr id="17" name="角丸四角形 16"/>
                <p:cNvSpPr/>
                <p:nvPr/>
              </p:nvSpPr>
              <p:spPr>
                <a:xfrm>
                  <a:off x="1236243" y="5684486"/>
                  <a:ext cx="1343690" cy="736396"/>
                </a:xfrm>
                <a:prstGeom prst="roundRect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en-US" dirty="0" smtClean="0">
                      <a:latin typeface="メイリオ"/>
                      <a:ea typeface="メイリオ"/>
                      <a:cs typeface="メイリオ"/>
                    </a:rPr>
                    <a:t>2TB</a:t>
                  </a:r>
                  <a:endParaRPr kumimoji="1" lang="ja-JP" altLang="en-US" dirty="0">
                    <a:latin typeface="メイリオ"/>
                    <a:ea typeface="メイリオ"/>
                    <a:cs typeface="メイリオ"/>
                  </a:endParaRPr>
                </a:p>
              </p:txBody>
            </p:sp>
            <p:sp>
              <p:nvSpPr>
                <p:cNvPr id="18" name="角丸四角形 17"/>
                <p:cNvSpPr/>
                <p:nvPr/>
              </p:nvSpPr>
              <p:spPr>
                <a:xfrm>
                  <a:off x="5201001" y="5684486"/>
                  <a:ext cx="872881" cy="690216"/>
                </a:xfrm>
                <a:prstGeom prst="roundRect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dirty="0" smtClean="0">
                      <a:latin typeface="メイリオ"/>
                      <a:ea typeface="メイリオ"/>
                      <a:cs typeface="メイリオ"/>
                    </a:rPr>
                    <a:t>1TB</a:t>
                  </a:r>
                  <a:endParaRPr kumimoji="1" lang="ja-JP" altLang="en-US" dirty="0">
                    <a:latin typeface="メイリオ"/>
                    <a:ea typeface="メイリオ"/>
                    <a:cs typeface="メイリオ"/>
                  </a:endParaRPr>
                </a:p>
              </p:txBody>
            </p:sp>
            <p:sp>
              <p:nvSpPr>
                <p:cNvPr id="19" name="テキスト ボックス 18"/>
                <p:cNvSpPr txBox="1"/>
                <p:nvPr/>
              </p:nvSpPr>
              <p:spPr>
                <a:xfrm>
                  <a:off x="1150265" y="4697492"/>
                  <a:ext cx="149271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dirty="0">
                      <a:latin typeface="メイリオ"/>
                      <a:ea typeface="メイリオ"/>
                      <a:cs typeface="メイリオ"/>
                    </a:rPr>
                    <a:t>s</a:t>
                  </a:r>
                  <a:r>
                    <a:rPr kumimoji="1" lang="en-US" altLang="ja-JP" dirty="0" smtClean="0">
                      <a:latin typeface="メイリオ"/>
                      <a:ea typeface="メイリオ"/>
                      <a:cs typeface="メイリオ"/>
                    </a:rPr>
                    <a:t>ource host</a:t>
                  </a:r>
                  <a:endParaRPr kumimoji="1" lang="ja-JP" altLang="en-US" dirty="0">
                    <a:latin typeface="メイリオ"/>
                    <a:ea typeface="メイリオ"/>
                    <a:cs typeface="メイリオ"/>
                  </a:endParaRPr>
                </a:p>
              </p:txBody>
            </p:sp>
            <p:sp>
              <p:nvSpPr>
                <p:cNvPr id="20" name="テキスト ボックス 19"/>
                <p:cNvSpPr txBox="1"/>
                <p:nvPr/>
              </p:nvSpPr>
              <p:spPr>
                <a:xfrm>
                  <a:off x="5318878" y="4697492"/>
                  <a:ext cx="198240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dirty="0">
                      <a:latin typeface="メイリオ"/>
                      <a:ea typeface="メイリオ"/>
                      <a:cs typeface="メイリオ"/>
                    </a:rPr>
                    <a:t>d</a:t>
                  </a:r>
                  <a:r>
                    <a:rPr kumimoji="1" lang="en-US" altLang="ja-JP" dirty="0" smtClean="0">
                      <a:latin typeface="メイリオ"/>
                      <a:ea typeface="メイリオ"/>
                      <a:cs typeface="メイリオ"/>
                    </a:rPr>
                    <a:t>estination host</a:t>
                  </a:r>
                  <a:endParaRPr kumimoji="1" lang="ja-JP" altLang="en-US" dirty="0">
                    <a:latin typeface="メイリオ"/>
                    <a:ea typeface="メイリオ"/>
                    <a:cs typeface="メイリオ"/>
                  </a:endParaRPr>
                </a:p>
              </p:txBody>
            </p:sp>
            <p:sp>
              <p:nvSpPr>
                <p:cNvPr id="21" name="円柱 20"/>
                <p:cNvSpPr/>
                <p:nvPr/>
              </p:nvSpPr>
              <p:spPr>
                <a:xfrm>
                  <a:off x="6729694" y="5551580"/>
                  <a:ext cx="1058651" cy="869301"/>
                </a:xfrm>
                <a:prstGeom prst="can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メイリオ"/>
                    <a:ea typeface="メイリオ"/>
                    <a:cs typeface="メイリオ"/>
                  </a:endParaRPr>
                </a:p>
              </p:txBody>
            </p:sp>
            <p:sp>
              <p:nvSpPr>
                <p:cNvPr id="28" name="角丸四角形 27"/>
                <p:cNvSpPr/>
                <p:nvPr/>
              </p:nvSpPr>
              <p:spPr>
                <a:xfrm>
                  <a:off x="6879503" y="5684487"/>
                  <a:ext cx="779340" cy="690215"/>
                </a:xfrm>
                <a:prstGeom prst="roundRect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dirty="0" smtClean="0">
                      <a:latin typeface="メイリオ"/>
                      <a:ea typeface="メイリオ"/>
                      <a:cs typeface="メイリオ"/>
                    </a:rPr>
                    <a:t>1TB</a:t>
                  </a:r>
                  <a:endParaRPr kumimoji="1" lang="ja-JP" altLang="en-US" dirty="0">
                    <a:latin typeface="メイリオ"/>
                    <a:ea typeface="メイリオ"/>
                    <a:cs typeface="メイリオ"/>
                  </a:endParaRPr>
                </a:p>
              </p:txBody>
            </p:sp>
          </p:grpSp>
          <p:sp>
            <p:nvSpPr>
              <p:cNvPr id="24" name="角丸四角形 23"/>
              <p:cNvSpPr/>
              <p:nvPr/>
            </p:nvSpPr>
            <p:spPr>
              <a:xfrm>
                <a:off x="1277208" y="5189682"/>
                <a:ext cx="1293521" cy="393944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/>
                  <a:t>VM core</a:t>
                </a:r>
                <a:endParaRPr kumimoji="1" lang="ja-JP" altLang="en-US" dirty="0"/>
              </a:p>
            </p:txBody>
          </p:sp>
          <p:sp>
            <p:nvSpPr>
              <p:cNvPr id="25" name="角丸四角形 24"/>
              <p:cNvSpPr/>
              <p:nvPr/>
            </p:nvSpPr>
            <p:spPr>
              <a:xfrm>
                <a:off x="4999691" y="5189682"/>
                <a:ext cx="1300065" cy="393944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/>
                  <a:t>VM core</a:t>
                </a:r>
                <a:endParaRPr kumimoji="1" lang="ja-JP" altLang="en-US" dirty="0"/>
              </a:p>
            </p:txBody>
          </p:sp>
        </p:grpSp>
        <p:sp>
          <p:nvSpPr>
            <p:cNvPr id="26" name="左右矢印 25"/>
            <p:cNvSpPr/>
            <p:nvPr/>
          </p:nvSpPr>
          <p:spPr>
            <a:xfrm>
              <a:off x="6100619" y="5947597"/>
              <a:ext cx="805620" cy="221037"/>
            </a:xfrm>
            <a:prstGeom prst="left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6920194" y="5189682"/>
              <a:ext cx="6259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latin typeface="メイリオ"/>
                  <a:ea typeface="メイリオ"/>
                  <a:cs typeface="メイリオ"/>
                </a:rPr>
                <a:t>d</a:t>
              </a:r>
              <a:r>
                <a:rPr kumimoji="1" lang="en-US" altLang="ja-JP" dirty="0" smtClean="0">
                  <a:latin typeface="メイリオ"/>
                  <a:ea typeface="メイリオ"/>
                  <a:cs typeface="メイリオ"/>
                </a:rPr>
                <a:t>isk</a:t>
              </a:r>
              <a:endParaRPr kumimoji="1" lang="ja-JP" altLang="en-US" dirty="0">
                <a:latin typeface="メイリオ"/>
                <a:ea typeface="メイリオ"/>
                <a:cs typeface="メイリオ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362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0"/>
    </mc:Choice>
    <mc:Fallback xmlns="">
      <p:transition xmlns:p14="http://schemas.microsoft.com/office/powerpoint/2010/main" spd="slow" advTm="19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VM Migration with Remote Paging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000000"/>
                </a:solidFill>
              </a:rPr>
              <a:t>Remote paging can use multiple hosts with a small amount of free memory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May be faster </a:t>
            </a:r>
            <a:r>
              <a:rPr lang="en-US" altLang="ja-JP" dirty="0">
                <a:solidFill>
                  <a:srgbClr val="000000"/>
                </a:solidFill>
              </a:rPr>
              <a:t>than paging with </a:t>
            </a:r>
            <a:r>
              <a:rPr lang="en-US" altLang="ja-JP" dirty="0" smtClean="0">
                <a:solidFill>
                  <a:srgbClr val="000000"/>
                </a:solidFill>
              </a:rPr>
              <a:t>local disks</a:t>
            </a:r>
            <a:endParaRPr lang="en-US" altLang="en-US" dirty="0" smtClean="0">
              <a:solidFill>
                <a:srgbClr val="000000"/>
              </a:solidFill>
            </a:endParaRPr>
          </a:p>
          <a:p>
            <a:r>
              <a:rPr lang="en-US" altLang="ja-JP" dirty="0" smtClean="0">
                <a:solidFill>
                  <a:srgbClr val="000000"/>
                </a:solidFill>
              </a:rPr>
              <a:t>Also incompatible with VM migration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Even pages stored in swap hosts are transferred via the destination host</a:t>
            </a:r>
          </a:p>
          <a:p>
            <a:pPr lvl="2"/>
            <a:r>
              <a:rPr lang="en-US" altLang="ja-JP" dirty="0" smtClean="0">
                <a:solidFill>
                  <a:srgbClr val="000000"/>
                </a:solidFill>
              </a:rPr>
              <a:t>The network bandwidth is consumed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7" name="図形グループ 6"/>
          <p:cNvGrpSpPr/>
          <p:nvPr/>
        </p:nvGrpSpPr>
        <p:grpSpPr>
          <a:xfrm>
            <a:off x="565834" y="4585398"/>
            <a:ext cx="7512653" cy="1881859"/>
            <a:chOff x="565834" y="4585398"/>
            <a:chExt cx="7512653" cy="1881859"/>
          </a:xfrm>
        </p:grpSpPr>
        <p:grpSp>
          <p:nvGrpSpPr>
            <p:cNvPr id="26" name="図形グループ 25"/>
            <p:cNvGrpSpPr/>
            <p:nvPr/>
          </p:nvGrpSpPr>
          <p:grpSpPr>
            <a:xfrm>
              <a:off x="565834" y="4585398"/>
              <a:ext cx="7512653" cy="1881859"/>
              <a:chOff x="691173" y="4400136"/>
              <a:chExt cx="7512653" cy="1881859"/>
            </a:xfrm>
          </p:grpSpPr>
          <p:sp>
            <p:nvSpPr>
              <p:cNvPr id="21" name="角丸四角形 20"/>
              <p:cNvSpPr/>
              <p:nvPr/>
            </p:nvSpPr>
            <p:spPr>
              <a:xfrm>
                <a:off x="6287561" y="4798103"/>
                <a:ext cx="1916265" cy="1421916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en-US" altLang="ja-JP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  <a:p>
                <a:pPr algn="ctr"/>
                <a:endParaRPr kumimoji="1" lang="en-US" altLang="ja-JP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  <a:p>
                <a:pPr algn="ctr"/>
                <a:r>
                  <a:rPr kumimoji="1" lang="ja-JP" altLang="en-US" dirty="0" smtClean="0">
                    <a:solidFill>
                      <a:srgbClr val="000000"/>
                    </a:solidFill>
                    <a:latin typeface="メイリオ"/>
                    <a:ea typeface="メイリオ"/>
                    <a:cs typeface="メイリオ"/>
                  </a:rPr>
                  <a:t>　</a:t>
                </a:r>
                <a:endParaRPr kumimoji="1" lang="ja-JP" altLang="en-US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11" name="角丸四角形 10"/>
              <p:cNvSpPr/>
              <p:nvPr/>
            </p:nvSpPr>
            <p:spPr>
              <a:xfrm>
                <a:off x="691173" y="4717887"/>
                <a:ext cx="1786936" cy="1564108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en-US" altLang="ja-JP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  <a:p>
                <a:pPr algn="ctr"/>
                <a:endParaRPr kumimoji="1" lang="en-US" altLang="ja-JP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  <a:p>
                <a:pPr algn="ctr"/>
                <a:endParaRPr kumimoji="1" lang="en-US" altLang="ja-JP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  <a:p>
                <a:pPr algn="ctr"/>
                <a:endParaRPr kumimoji="1" lang="en-US" altLang="ja-JP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  <a:p>
                <a:pPr algn="ctr"/>
                <a:endParaRPr kumimoji="1" lang="ja-JP" altLang="en-US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12" name="角丸四角形 11"/>
              <p:cNvSpPr/>
              <p:nvPr/>
            </p:nvSpPr>
            <p:spPr>
              <a:xfrm>
                <a:off x="4188845" y="4802585"/>
                <a:ext cx="1852980" cy="1421916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ja-JP" altLang="en-US" dirty="0" smtClean="0">
                    <a:solidFill>
                      <a:srgbClr val="000000"/>
                    </a:solidFill>
                    <a:latin typeface="メイリオ"/>
                    <a:ea typeface="メイリオ"/>
                    <a:cs typeface="メイリオ"/>
                  </a:rPr>
                  <a:t>　</a:t>
                </a:r>
                <a:endParaRPr kumimoji="1" lang="en-US" altLang="ja-JP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  <a:p>
                <a:pPr algn="ctr"/>
                <a:endParaRPr kumimoji="1" lang="en-US" altLang="ja-JP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  <a:p>
                <a:pPr algn="ctr"/>
                <a:endParaRPr kumimoji="1" lang="en-US" altLang="ja-JP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  <a:p>
                <a:pPr algn="ctr"/>
                <a:endParaRPr kumimoji="1" lang="en-US" altLang="ja-JP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  <a:p>
                <a:pPr algn="ctr"/>
                <a:r>
                  <a:rPr kumimoji="1" lang="ja-JP" altLang="en-US" dirty="0" smtClean="0">
                    <a:solidFill>
                      <a:srgbClr val="000000"/>
                    </a:solidFill>
                    <a:latin typeface="メイリオ"/>
                    <a:ea typeface="メイリオ"/>
                    <a:cs typeface="メイリオ"/>
                  </a:rPr>
                  <a:t>　</a:t>
                </a:r>
                <a:endParaRPr kumimoji="1" lang="ja-JP" altLang="en-US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13" name="右矢印 12"/>
              <p:cNvSpPr/>
              <p:nvPr/>
            </p:nvSpPr>
            <p:spPr>
              <a:xfrm>
                <a:off x="2669167" y="5254225"/>
                <a:ext cx="1343012" cy="507154"/>
              </a:xfrm>
              <a:prstGeom prst="right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2719967" y="4946448"/>
                <a:ext cx="12269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>
                    <a:solidFill>
                      <a:srgbClr val="000000"/>
                    </a:solidFill>
                    <a:latin typeface="メイリオ"/>
                    <a:ea typeface="メイリオ"/>
                    <a:cs typeface="メイリオ"/>
                  </a:rPr>
                  <a:t>m</a:t>
                </a:r>
                <a:r>
                  <a:rPr kumimoji="1" lang="en-US" altLang="ja-JP" sz="1400" dirty="0" smtClean="0">
                    <a:solidFill>
                      <a:srgbClr val="000000"/>
                    </a:solidFill>
                    <a:latin typeface="メイリオ"/>
                    <a:ea typeface="メイリオ"/>
                    <a:cs typeface="メイリオ"/>
                  </a:rPr>
                  <a:t>igration</a:t>
                </a:r>
                <a:endParaRPr kumimoji="1" lang="ja-JP" altLang="en-US" sz="1400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15" name="角丸四角形 14"/>
              <p:cNvSpPr/>
              <p:nvPr/>
            </p:nvSpPr>
            <p:spPr>
              <a:xfrm>
                <a:off x="915943" y="5317699"/>
                <a:ext cx="1343690" cy="852961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en-US" dirty="0" smtClean="0">
                    <a:solidFill>
                      <a:srgbClr val="000000"/>
                    </a:solidFill>
                    <a:latin typeface="メイリオ"/>
                    <a:ea typeface="メイリオ"/>
                    <a:cs typeface="メイリオ"/>
                  </a:rPr>
                  <a:t> 2 TB</a:t>
                </a:r>
                <a:endParaRPr kumimoji="1" lang="ja-JP" altLang="en-US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16" name="角丸四角形 15"/>
              <p:cNvSpPr/>
              <p:nvPr/>
            </p:nvSpPr>
            <p:spPr>
              <a:xfrm>
                <a:off x="4611739" y="5378134"/>
                <a:ext cx="916874" cy="736396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rgbClr val="000000"/>
                    </a:solidFill>
                    <a:latin typeface="メイリオ"/>
                    <a:ea typeface="メイリオ"/>
                    <a:cs typeface="メイリオ"/>
                  </a:rPr>
                  <a:t>1 TB</a:t>
                </a:r>
                <a:endParaRPr kumimoji="1" lang="ja-JP" altLang="en-US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829965" y="4400136"/>
                <a:ext cx="1492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>
                    <a:solidFill>
                      <a:srgbClr val="000000"/>
                    </a:solidFill>
                    <a:latin typeface="メイリオ"/>
                    <a:ea typeface="メイリオ"/>
                    <a:cs typeface="メイリオ"/>
                  </a:rPr>
                  <a:t>s</a:t>
                </a:r>
                <a:r>
                  <a:rPr kumimoji="1" lang="en-US" altLang="ja-JP" dirty="0" smtClean="0">
                    <a:solidFill>
                      <a:srgbClr val="000000"/>
                    </a:solidFill>
                    <a:latin typeface="メイリオ"/>
                    <a:ea typeface="メイリオ"/>
                    <a:cs typeface="メイリオ"/>
                  </a:rPr>
                  <a:t>ource host</a:t>
                </a:r>
                <a:endParaRPr kumimoji="1" lang="ja-JP" altLang="en-US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4050915" y="4412836"/>
                <a:ext cx="19824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>
                    <a:solidFill>
                      <a:srgbClr val="000000"/>
                    </a:solidFill>
                    <a:latin typeface="メイリオ"/>
                    <a:ea typeface="メイリオ"/>
                    <a:cs typeface="メイリオ"/>
                  </a:rPr>
                  <a:t>destination host</a:t>
                </a:r>
                <a:endParaRPr kumimoji="1" lang="ja-JP" altLang="en-US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22" name="角丸四角形 21"/>
              <p:cNvSpPr/>
              <p:nvPr/>
            </p:nvSpPr>
            <p:spPr>
              <a:xfrm>
                <a:off x="6821703" y="5303845"/>
                <a:ext cx="900545" cy="736396"/>
              </a:xfrm>
              <a:prstGeom prst="roundRect">
                <a:avLst/>
              </a:prstGeom>
              <a:solidFill>
                <a:srgbClr val="FFFFFF"/>
              </a:solidFill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23" name="テキスト ボックス 22"/>
              <p:cNvSpPr txBox="1"/>
              <p:nvPr/>
            </p:nvSpPr>
            <p:spPr>
              <a:xfrm>
                <a:off x="6578902" y="4433253"/>
                <a:ext cx="13260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>
                    <a:solidFill>
                      <a:srgbClr val="000000"/>
                    </a:solidFill>
                    <a:latin typeface="メイリオ"/>
                    <a:ea typeface="メイリオ"/>
                    <a:cs typeface="メイリオ"/>
                  </a:rPr>
                  <a:t>swap host</a:t>
                </a:r>
                <a:endParaRPr kumimoji="1" lang="ja-JP" altLang="en-US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24" name="左右矢印 23"/>
              <p:cNvSpPr/>
              <p:nvPr/>
            </p:nvSpPr>
            <p:spPr>
              <a:xfrm>
                <a:off x="5738065" y="5540342"/>
                <a:ext cx="993838" cy="221037"/>
              </a:xfrm>
              <a:prstGeom prst="leftRightArrow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</p:grpSp>
        <p:sp>
          <p:nvSpPr>
            <p:cNvPr id="27" name="角丸四角形 26"/>
            <p:cNvSpPr/>
            <p:nvPr/>
          </p:nvSpPr>
          <p:spPr>
            <a:xfrm>
              <a:off x="826952" y="4983365"/>
              <a:ext cx="1293521" cy="39394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000000"/>
                  </a:solidFill>
                </a:rPr>
                <a:t>VM core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28" name="角丸四角形 27"/>
            <p:cNvSpPr/>
            <p:nvPr/>
          </p:nvSpPr>
          <p:spPr>
            <a:xfrm>
              <a:off x="4318000" y="5120563"/>
              <a:ext cx="1354905" cy="39394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000000"/>
                  </a:solidFill>
                </a:rPr>
                <a:t>VM core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6289948" y="5144410"/>
              <a:ext cx="16466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free memory</a:t>
              </a:r>
              <a:endParaRPr kumimoji="1" lang="en-US" altLang="ja-JP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5672905" y="5875996"/>
              <a:ext cx="8778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0000"/>
                  </a:solidFill>
                </a:rPr>
                <a:t>paging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80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3"/>
    </mc:Choice>
    <mc:Fallback xmlns="">
      <p:transition xmlns:p14="http://schemas.microsoft.com/office/powerpoint/2010/main" spd="slow" advTm="4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S-memV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000000"/>
                </a:solidFill>
              </a:rPr>
              <a:t>Split migration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Migrate a large memory VM using multiple hosts</a:t>
            </a:r>
          </a:p>
          <a:p>
            <a:pPr lvl="2"/>
            <a:r>
              <a:rPr lang="en-US" altLang="ja-JP" dirty="0" smtClean="0">
                <a:solidFill>
                  <a:srgbClr val="000000"/>
                </a:solidFill>
              </a:rPr>
              <a:t>One main host for running a VM</a:t>
            </a:r>
          </a:p>
          <a:p>
            <a:pPr lvl="2"/>
            <a:r>
              <a:rPr lang="en-US" altLang="ja-JP" dirty="0" smtClean="0">
                <a:solidFill>
                  <a:srgbClr val="000000"/>
                </a:solidFill>
              </a:rPr>
              <a:t>Zero or more sub-hosts for providing memory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Divide VM's memory using its access pattern</a:t>
            </a:r>
          </a:p>
          <a:p>
            <a:r>
              <a:rPr lang="en-US" altLang="en-US" dirty="0" smtClean="0">
                <a:solidFill>
                  <a:srgbClr val="000000"/>
                </a:solidFill>
              </a:rPr>
              <a:t>Remote paging</a:t>
            </a:r>
          </a:p>
          <a:p>
            <a:pPr lvl="1"/>
            <a:r>
              <a:rPr lang="en-US" altLang="en-US" dirty="0" smtClean="0">
                <a:solidFill>
                  <a:srgbClr val="000000"/>
                </a:solidFill>
              </a:rPr>
              <a:t>Swap pages between the main and sub-hosts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29" name="図形グループ 28"/>
          <p:cNvGrpSpPr/>
          <p:nvPr/>
        </p:nvGrpSpPr>
        <p:grpSpPr>
          <a:xfrm>
            <a:off x="472828" y="4571601"/>
            <a:ext cx="8142524" cy="1895816"/>
            <a:chOff x="593293" y="4880904"/>
            <a:chExt cx="8142524" cy="1895816"/>
          </a:xfrm>
        </p:grpSpPr>
        <p:grpSp>
          <p:nvGrpSpPr>
            <p:cNvPr id="5" name="図形グループ 4"/>
            <p:cNvGrpSpPr/>
            <p:nvPr/>
          </p:nvGrpSpPr>
          <p:grpSpPr>
            <a:xfrm>
              <a:off x="593293" y="4880904"/>
              <a:ext cx="7319181" cy="1895816"/>
              <a:chOff x="593293" y="4880904"/>
              <a:chExt cx="7319181" cy="1895816"/>
            </a:xfrm>
          </p:grpSpPr>
          <p:grpSp>
            <p:nvGrpSpPr>
              <p:cNvPr id="6" name="図形グループ 5"/>
              <p:cNvGrpSpPr/>
              <p:nvPr/>
            </p:nvGrpSpPr>
            <p:grpSpPr>
              <a:xfrm>
                <a:off x="593293" y="4880904"/>
                <a:ext cx="7319181" cy="1895816"/>
                <a:chOff x="565834" y="4571441"/>
                <a:chExt cx="7319181" cy="1895816"/>
              </a:xfrm>
            </p:grpSpPr>
            <p:grpSp>
              <p:nvGrpSpPr>
                <p:cNvPr id="7" name="図形グループ 6"/>
                <p:cNvGrpSpPr/>
                <p:nvPr/>
              </p:nvGrpSpPr>
              <p:grpSpPr>
                <a:xfrm>
                  <a:off x="565834" y="4571441"/>
                  <a:ext cx="7319181" cy="1895816"/>
                  <a:chOff x="691173" y="4386179"/>
                  <a:chExt cx="7319181" cy="1895816"/>
                </a:xfrm>
              </p:grpSpPr>
              <p:sp>
                <p:nvSpPr>
                  <p:cNvPr id="13" name="角丸四角形 12"/>
                  <p:cNvSpPr/>
                  <p:nvPr/>
                </p:nvSpPr>
                <p:spPr>
                  <a:xfrm>
                    <a:off x="6343382" y="4798103"/>
                    <a:ext cx="1666972" cy="1421916"/>
                  </a:xfrm>
                  <a:prstGeom prst="roundRect">
                    <a:avLst/>
                  </a:prstGeom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en-US" altLang="ja-JP" dirty="0" smtClean="0">
                      <a:solidFill>
                        <a:srgbClr val="000000"/>
                      </a:solidFill>
                      <a:latin typeface="メイリオ"/>
                      <a:ea typeface="メイリオ"/>
                      <a:cs typeface="メイリオ"/>
                    </a:endParaRPr>
                  </a:p>
                  <a:p>
                    <a:pPr algn="ctr"/>
                    <a:endParaRPr kumimoji="1" lang="en-US" altLang="ja-JP" dirty="0">
                      <a:solidFill>
                        <a:srgbClr val="000000"/>
                      </a:solidFill>
                      <a:latin typeface="メイリオ"/>
                      <a:ea typeface="メイリオ"/>
                      <a:cs typeface="メイリオ"/>
                    </a:endParaRPr>
                  </a:p>
                  <a:p>
                    <a:pPr algn="ctr"/>
                    <a:r>
                      <a:rPr kumimoji="1" lang="ja-JP" altLang="en-US" dirty="0" smtClean="0">
                        <a:solidFill>
                          <a:srgbClr val="000000"/>
                        </a:solidFill>
                        <a:latin typeface="メイリオ"/>
                        <a:ea typeface="メイリオ"/>
                        <a:cs typeface="メイリオ"/>
                      </a:rPr>
                      <a:t>　</a:t>
                    </a:r>
                    <a:endParaRPr kumimoji="1" lang="ja-JP" altLang="en-US" dirty="0">
                      <a:solidFill>
                        <a:srgbClr val="000000"/>
                      </a:solidFill>
                      <a:latin typeface="メイリオ"/>
                      <a:ea typeface="メイリオ"/>
                      <a:cs typeface="メイリオ"/>
                    </a:endParaRPr>
                  </a:p>
                </p:txBody>
              </p:sp>
              <p:sp>
                <p:nvSpPr>
                  <p:cNvPr id="14" name="角丸四角形 13"/>
                  <p:cNvSpPr/>
                  <p:nvPr/>
                </p:nvSpPr>
                <p:spPr>
                  <a:xfrm>
                    <a:off x="691173" y="4717887"/>
                    <a:ext cx="1786936" cy="1564108"/>
                  </a:xfrm>
                  <a:prstGeom prst="roundRect">
                    <a:avLst/>
                  </a:prstGeom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en-US" altLang="ja-JP" dirty="0" smtClean="0">
                      <a:solidFill>
                        <a:srgbClr val="000000"/>
                      </a:solidFill>
                      <a:latin typeface="メイリオ"/>
                      <a:ea typeface="メイリオ"/>
                      <a:cs typeface="メイリオ"/>
                    </a:endParaRPr>
                  </a:p>
                  <a:p>
                    <a:pPr algn="ctr"/>
                    <a:endParaRPr kumimoji="1" lang="en-US" altLang="ja-JP" dirty="0">
                      <a:solidFill>
                        <a:srgbClr val="000000"/>
                      </a:solidFill>
                      <a:latin typeface="メイリオ"/>
                      <a:ea typeface="メイリオ"/>
                      <a:cs typeface="メイリオ"/>
                    </a:endParaRPr>
                  </a:p>
                  <a:p>
                    <a:pPr algn="ctr"/>
                    <a:endParaRPr kumimoji="1" lang="en-US" altLang="ja-JP" dirty="0" smtClean="0">
                      <a:solidFill>
                        <a:srgbClr val="000000"/>
                      </a:solidFill>
                      <a:latin typeface="メイリオ"/>
                      <a:ea typeface="メイリオ"/>
                      <a:cs typeface="メイリオ"/>
                    </a:endParaRPr>
                  </a:p>
                  <a:p>
                    <a:pPr algn="ctr"/>
                    <a:endParaRPr kumimoji="1" lang="en-US" altLang="ja-JP" dirty="0">
                      <a:solidFill>
                        <a:srgbClr val="000000"/>
                      </a:solidFill>
                      <a:latin typeface="メイリオ"/>
                      <a:ea typeface="メイリオ"/>
                      <a:cs typeface="メイリオ"/>
                    </a:endParaRPr>
                  </a:p>
                  <a:p>
                    <a:pPr algn="ctr"/>
                    <a:endParaRPr kumimoji="1" lang="ja-JP" altLang="en-US" dirty="0">
                      <a:solidFill>
                        <a:srgbClr val="000000"/>
                      </a:solidFill>
                      <a:latin typeface="メイリオ"/>
                      <a:ea typeface="メイリオ"/>
                      <a:cs typeface="メイリオ"/>
                    </a:endParaRPr>
                  </a:p>
                </p:txBody>
              </p:sp>
              <p:sp>
                <p:nvSpPr>
                  <p:cNvPr id="15" name="角丸四角形 14"/>
                  <p:cNvSpPr/>
                  <p:nvPr/>
                </p:nvSpPr>
                <p:spPr>
                  <a:xfrm>
                    <a:off x="4188845" y="4802585"/>
                    <a:ext cx="1852980" cy="1421916"/>
                  </a:xfrm>
                  <a:prstGeom prst="roundRect">
                    <a:avLst/>
                  </a:prstGeom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r>
                      <a:rPr kumimoji="1" lang="ja-JP" altLang="en-US" dirty="0" smtClean="0">
                        <a:solidFill>
                          <a:srgbClr val="000000"/>
                        </a:solidFill>
                        <a:latin typeface="メイリオ"/>
                        <a:ea typeface="メイリオ"/>
                        <a:cs typeface="メイリオ"/>
                      </a:rPr>
                      <a:t>　</a:t>
                    </a:r>
                    <a:endParaRPr kumimoji="1" lang="en-US" altLang="ja-JP" dirty="0" smtClean="0">
                      <a:solidFill>
                        <a:srgbClr val="000000"/>
                      </a:solidFill>
                      <a:latin typeface="メイリオ"/>
                      <a:ea typeface="メイリオ"/>
                      <a:cs typeface="メイリオ"/>
                    </a:endParaRPr>
                  </a:p>
                  <a:p>
                    <a:pPr algn="ctr"/>
                    <a:endParaRPr kumimoji="1" lang="en-US" altLang="ja-JP" dirty="0">
                      <a:solidFill>
                        <a:srgbClr val="000000"/>
                      </a:solidFill>
                      <a:latin typeface="メイリオ"/>
                      <a:ea typeface="メイリオ"/>
                      <a:cs typeface="メイリオ"/>
                    </a:endParaRPr>
                  </a:p>
                  <a:p>
                    <a:pPr algn="ctr"/>
                    <a:endParaRPr kumimoji="1" lang="en-US" altLang="ja-JP" dirty="0" smtClean="0">
                      <a:solidFill>
                        <a:srgbClr val="000000"/>
                      </a:solidFill>
                      <a:latin typeface="メイリオ"/>
                      <a:ea typeface="メイリオ"/>
                      <a:cs typeface="メイリオ"/>
                    </a:endParaRPr>
                  </a:p>
                  <a:p>
                    <a:pPr algn="ctr"/>
                    <a:endParaRPr kumimoji="1" lang="en-US" altLang="ja-JP" dirty="0">
                      <a:solidFill>
                        <a:srgbClr val="000000"/>
                      </a:solidFill>
                      <a:latin typeface="メイリオ"/>
                      <a:ea typeface="メイリオ"/>
                      <a:cs typeface="メイリオ"/>
                    </a:endParaRPr>
                  </a:p>
                  <a:p>
                    <a:pPr algn="ctr"/>
                    <a:r>
                      <a:rPr kumimoji="1" lang="ja-JP" altLang="en-US" dirty="0" smtClean="0">
                        <a:solidFill>
                          <a:srgbClr val="000000"/>
                        </a:solidFill>
                        <a:latin typeface="メイリオ"/>
                        <a:ea typeface="メイリオ"/>
                        <a:cs typeface="メイリオ"/>
                      </a:rPr>
                      <a:t>　</a:t>
                    </a:r>
                    <a:endParaRPr kumimoji="1" lang="ja-JP" altLang="en-US" dirty="0">
                      <a:solidFill>
                        <a:srgbClr val="000000"/>
                      </a:solidFill>
                      <a:latin typeface="メイリオ"/>
                      <a:ea typeface="メイリオ"/>
                      <a:cs typeface="メイリオ"/>
                    </a:endParaRPr>
                  </a:p>
                </p:txBody>
              </p:sp>
              <p:sp>
                <p:nvSpPr>
                  <p:cNvPr id="17" name="テキスト ボックス 16"/>
                  <p:cNvSpPr txBox="1"/>
                  <p:nvPr/>
                </p:nvSpPr>
                <p:spPr>
                  <a:xfrm>
                    <a:off x="2761832" y="4946448"/>
                    <a:ext cx="1226916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kumimoji="1" lang="en-US" altLang="ja-JP" sz="1600" dirty="0">
                        <a:solidFill>
                          <a:srgbClr val="000000"/>
                        </a:solidFill>
                        <a:latin typeface="メイリオ"/>
                        <a:ea typeface="メイリオ"/>
                        <a:cs typeface="メイリオ"/>
                      </a:rPr>
                      <a:t>m</a:t>
                    </a:r>
                    <a:r>
                      <a:rPr kumimoji="1" lang="en-US" altLang="ja-JP" sz="1600" dirty="0" smtClean="0">
                        <a:solidFill>
                          <a:srgbClr val="000000"/>
                        </a:solidFill>
                        <a:latin typeface="メイリオ"/>
                        <a:ea typeface="メイリオ"/>
                        <a:cs typeface="メイリオ"/>
                      </a:rPr>
                      <a:t>igration</a:t>
                    </a:r>
                    <a:endParaRPr kumimoji="1" lang="ja-JP" altLang="en-US" sz="1600" dirty="0">
                      <a:solidFill>
                        <a:srgbClr val="000000"/>
                      </a:solidFill>
                      <a:latin typeface="メイリオ"/>
                      <a:ea typeface="メイリオ"/>
                      <a:cs typeface="メイリオ"/>
                    </a:endParaRPr>
                  </a:p>
                </p:txBody>
              </p:sp>
              <p:sp>
                <p:nvSpPr>
                  <p:cNvPr id="18" name="角丸四角形 17"/>
                  <p:cNvSpPr/>
                  <p:nvPr/>
                </p:nvSpPr>
                <p:spPr>
                  <a:xfrm>
                    <a:off x="915943" y="5230464"/>
                    <a:ext cx="1343690" cy="951742"/>
                  </a:xfrm>
                  <a:prstGeom prst="roundRect">
                    <a:avLst/>
                  </a:prstGeom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en-US" dirty="0" smtClean="0">
                        <a:solidFill>
                          <a:srgbClr val="000000"/>
                        </a:solidFill>
                        <a:latin typeface="メイリオ"/>
                        <a:ea typeface="メイリオ"/>
                        <a:cs typeface="メイリオ"/>
                      </a:rPr>
                      <a:t>memory</a:t>
                    </a:r>
                    <a:endParaRPr kumimoji="1" lang="ja-JP" altLang="en-US" dirty="0">
                      <a:solidFill>
                        <a:srgbClr val="000000"/>
                      </a:solidFill>
                      <a:latin typeface="メイリオ"/>
                      <a:ea typeface="メイリオ"/>
                      <a:cs typeface="メイリオ"/>
                    </a:endParaRPr>
                  </a:p>
                </p:txBody>
              </p:sp>
              <p:sp>
                <p:nvSpPr>
                  <p:cNvPr id="19" name="角丸四角形 18"/>
                  <p:cNvSpPr/>
                  <p:nvPr/>
                </p:nvSpPr>
                <p:spPr>
                  <a:xfrm>
                    <a:off x="4454724" y="5378134"/>
                    <a:ext cx="1310365" cy="736396"/>
                  </a:xfrm>
                  <a:prstGeom prst="roundRect">
                    <a:avLst/>
                  </a:prstGeom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en-US" altLang="ja-JP" dirty="0" smtClean="0">
                        <a:solidFill>
                          <a:srgbClr val="000000"/>
                        </a:solidFill>
                        <a:latin typeface="メイリオ"/>
                        <a:ea typeface="メイリオ"/>
                        <a:cs typeface="メイリオ"/>
                      </a:rPr>
                      <a:t>memory</a:t>
                    </a:r>
                    <a:endParaRPr kumimoji="1" lang="ja-JP" altLang="en-US" dirty="0">
                      <a:solidFill>
                        <a:srgbClr val="000000"/>
                      </a:solidFill>
                      <a:latin typeface="メイリオ"/>
                      <a:ea typeface="メイリオ"/>
                      <a:cs typeface="メイリオ"/>
                    </a:endParaRPr>
                  </a:p>
                </p:txBody>
              </p:sp>
              <p:sp>
                <p:nvSpPr>
                  <p:cNvPr id="20" name="テキスト ボックス 19"/>
                  <p:cNvSpPr txBox="1"/>
                  <p:nvPr/>
                </p:nvSpPr>
                <p:spPr>
                  <a:xfrm>
                    <a:off x="871830" y="4386179"/>
                    <a:ext cx="130197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en-US" altLang="ja-JP" dirty="0" smtClean="0">
                        <a:solidFill>
                          <a:srgbClr val="000000"/>
                        </a:solidFill>
                        <a:latin typeface="メイリオ"/>
                        <a:ea typeface="メイリオ"/>
                        <a:cs typeface="メイリオ"/>
                      </a:rPr>
                      <a:t>main host</a:t>
                    </a:r>
                    <a:endParaRPr kumimoji="1" lang="ja-JP" altLang="en-US" dirty="0">
                      <a:solidFill>
                        <a:srgbClr val="000000"/>
                      </a:solidFill>
                      <a:latin typeface="メイリオ"/>
                      <a:ea typeface="メイリオ"/>
                      <a:cs typeface="メイリオ"/>
                    </a:endParaRPr>
                  </a:p>
                </p:txBody>
              </p:sp>
              <p:sp>
                <p:nvSpPr>
                  <p:cNvPr id="21" name="テキスト ボックス 20"/>
                  <p:cNvSpPr txBox="1"/>
                  <p:nvPr/>
                </p:nvSpPr>
                <p:spPr>
                  <a:xfrm>
                    <a:off x="4427700" y="4412836"/>
                    <a:ext cx="130197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en-US" altLang="ja-JP" dirty="0" smtClean="0">
                        <a:solidFill>
                          <a:srgbClr val="000000"/>
                        </a:solidFill>
                        <a:latin typeface="メイリオ"/>
                        <a:ea typeface="メイリオ"/>
                        <a:cs typeface="メイリオ"/>
                      </a:rPr>
                      <a:t>main host</a:t>
                    </a:r>
                    <a:endParaRPr kumimoji="1" lang="ja-JP" altLang="en-US" dirty="0">
                      <a:solidFill>
                        <a:srgbClr val="000000"/>
                      </a:solidFill>
                      <a:latin typeface="メイリオ"/>
                      <a:ea typeface="メイリオ"/>
                      <a:cs typeface="メイリオ"/>
                    </a:endParaRPr>
                  </a:p>
                </p:txBody>
              </p:sp>
              <p:sp>
                <p:nvSpPr>
                  <p:cNvPr id="23" name="テキスト ボックス 22"/>
                  <p:cNvSpPr txBox="1"/>
                  <p:nvPr/>
                </p:nvSpPr>
                <p:spPr>
                  <a:xfrm>
                    <a:off x="6578902" y="4433253"/>
                    <a:ext cx="117211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en-US" altLang="ja-JP" dirty="0" smtClean="0">
                        <a:solidFill>
                          <a:srgbClr val="000000"/>
                        </a:solidFill>
                        <a:latin typeface="メイリオ"/>
                        <a:ea typeface="メイリオ"/>
                        <a:cs typeface="メイリオ"/>
                      </a:rPr>
                      <a:t>sub-host</a:t>
                    </a:r>
                    <a:endParaRPr kumimoji="1" lang="ja-JP" altLang="en-US" dirty="0">
                      <a:solidFill>
                        <a:srgbClr val="000000"/>
                      </a:solidFill>
                      <a:latin typeface="メイリオ"/>
                      <a:ea typeface="メイリオ"/>
                      <a:cs typeface="メイリオ"/>
                    </a:endParaRPr>
                  </a:p>
                </p:txBody>
              </p:sp>
            </p:grpSp>
            <p:sp>
              <p:nvSpPr>
                <p:cNvPr id="9" name="角丸四角形 8"/>
                <p:cNvSpPr/>
                <p:nvPr/>
              </p:nvSpPr>
              <p:spPr>
                <a:xfrm>
                  <a:off x="826952" y="4983365"/>
                  <a:ext cx="1293521" cy="393944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dirty="0" smtClean="0"/>
                    <a:t>VM core</a:t>
                  </a:r>
                  <a:endParaRPr kumimoji="1" lang="ja-JP" altLang="en-US" dirty="0"/>
                </a:p>
              </p:txBody>
            </p:sp>
            <p:sp>
              <p:nvSpPr>
                <p:cNvPr id="10" name="角丸四角形 9"/>
                <p:cNvSpPr/>
                <p:nvPr/>
              </p:nvSpPr>
              <p:spPr>
                <a:xfrm>
                  <a:off x="4342898" y="5120563"/>
                  <a:ext cx="1273376" cy="393944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dirty="0" smtClean="0"/>
                    <a:t>VM core</a:t>
                  </a:r>
                  <a:endParaRPr kumimoji="1" lang="ja-JP" altLang="en-US" dirty="0"/>
                </a:p>
              </p:txBody>
            </p:sp>
          </p:grpSp>
          <p:sp>
            <p:nvSpPr>
              <p:cNvPr id="25" name="角丸四角形 24"/>
              <p:cNvSpPr/>
              <p:nvPr/>
            </p:nvSpPr>
            <p:spPr>
              <a:xfrm>
                <a:off x="6412548" y="5823970"/>
                <a:ext cx="1310365" cy="736396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solidFill>
                      <a:srgbClr val="000000"/>
                    </a:solidFill>
                    <a:latin typeface="メイリオ"/>
                    <a:ea typeface="メイリオ"/>
                    <a:cs typeface="メイリオ"/>
                  </a:rPr>
                  <a:t>memory</a:t>
                </a:r>
                <a:endParaRPr kumimoji="1" lang="ja-JP" altLang="en-US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</p:grpSp>
        <p:cxnSp>
          <p:nvCxnSpPr>
            <p:cNvPr id="27" name="直線コネクタ 26"/>
            <p:cNvCxnSpPr/>
            <p:nvPr/>
          </p:nvCxnSpPr>
          <p:spPr>
            <a:xfrm>
              <a:off x="8052023" y="5991454"/>
              <a:ext cx="683794" cy="0"/>
            </a:xfrm>
            <a:prstGeom prst="line">
              <a:avLst/>
            </a:prstGeom>
            <a:ln w="76200" cmpd="sng">
              <a:prstDash val="dot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cxnSp>
        <p:nvCxnSpPr>
          <p:cNvPr id="12" name="直線コネクタ 11"/>
          <p:cNvCxnSpPr>
            <a:stCxn id="18" idx="0"/>
            <a:endCxn id="18" idx="2"/>
          </p:cNvCxnSpPr>
          <p:nvPr/>
        </p:nvCxnSpPr>
        <p:spPr>
          <a:xfrm>
            <a:off x="1369443" y="5415886"/>
            <a:ext cx="0" cy="951742"/>
          </a:xfrm>
          <a:prstGeom prst="line">
            <a:avLst/>
          </a:prstGeom>
          <a:ln w="38100" cmpd="sng">
            <a:prstDash val="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" name="左右矢印 7"/>
          <p:cNvSpPr/>
          <p:nvPr/>
        </p:nvSpPr>
        <p:spPr>
          <a:xfrm>
            <a:off x="2412070" y="5484525"/>
            <a:ext cx="1358333" cy="451626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81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2"/>
    </mc:Choice>
    <mc:Fallback xmlns="">
      <p:transition xmlns:p14="http://schemas.microsoft.com/office/powerpoint/2010/main" spd="slow" advTm="45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One-to-N Migration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dirty="0" smtClean="0">
                <a:solidFill>
                  <a:srgbClr val="000000"/>
                </a:solidFill>
              </a:rPr>
              <a:t>Migrate a VM to multiple hosts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To the main host</a:t>
            </a:r>
          </a:p>
          <a:p>
            <a:pPr lvl="2"/>
            <a:r>
              <a:rPr lang="en-US" altLang="ja-JP" dirty="0" smtClean="0">
                <a:solidFill>
                  <a:srgbClr val="000000"/>
                </a:solidFill>
              </a:rPr>
              <a:t>VM's core information (CPU/device states)</a:t>
            </a:r>
          </a:p>
          <a:p>
            <a:pPr lvl="2"/>
            <a:r>
              <a:rPr lang="en-US" altLang="ja-JP" dirty="0" smtClean="0">
                <a:solidFill>
                  <a:srgbClr val="000000"/>
                </a:solidFill>
              </a:rPr>
              <a:t>frequently accessed pages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To the sub-hosts</a:t>
            </a:r>
          </a:p>
          <a:p>
            <a:pPr lvl="2"/>
            <a:r>
              <a:rPr lang="en-US" altLang="ja-JP" dirty="0" smtClean="0">
                <a:solidFill>
                  <a:srgbClr val="000000"/>
                </a:solidFill>
              </a:rPr>
              <a:t>Pages that cannot be accommodated in the main host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The transfers are done in parallel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31" name="図形グループ 30"/>
          <p:cNvGrpSpPr/>
          <p:nvPr/>
        </p:nvGrpSpPr>
        <p:grpSpPr>
          <a:xfrm>
            <a:off x="567548" y="4382285"/>
            <a:ext cx="7329561" cy="2146677"/>
            <a:chOff x="567548" y="4256698"/>
            <a:chExt cx="7329561" cy="2146677"/>
          </a:xfrm>
        </p:grpSpPr>
        <p:sp>
          <p:nvSpPr>
            <p:cNvPr id="10" name="角丸四角形 9"/>
            <p:cNvSpPr/>
            <p:nvPr/>
          </p:nvSpPr>
          <p:spPr>
            <a:xfrm>
              <a:off x="6163936" y="4654665"/>
              <a:ext cx="1733173" cy="142191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en-US" altLang="en-US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 </a:t>
              </a:r>
              <a:endParaRPr kumimoji="1" lang="en-US" altLang="ja-JP" dirty="0" smtClean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en-US" altLang="ja-JP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en-US" altLang="ja-JP" dirty="0" smtClean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en-US" altLang="ja-JP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r>
                <a:rPr kumimoji="1" lang="ja-JP" altLang="en-US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　</a:t>
              </a:r>
              <a:endParaRPr kumimoji="1" lang="ja-JP" altLang="en-US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567548" y="4645545"/>
              <a:ext cx="1786936" cy="142191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en-US" altLang="ja-JP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en-US" altLang="ja-JP" dirty="0" smtClean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en-US" altLang="ja-JP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ja-JP" altLang="en-US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2" name="角丸四角形 11"/>
            <p:cNvSpPr/>
            <p:nvPr/>
          </p:nvSpPr>
          <p:spPr>
            <a:xfrm>
              <a:off x="4065219" y="4659147"/>
              <a:ext cx="1677701" cy="142191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en-US" altLang="en-US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 </a:t>
              </a:r>
              <a:r>
                <a:rPr kumimoji="1" lang="en-US" altLang="en-US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  </a:t>
              </a:r>
              <a:endParaRPr kumimoji="1" lang="en-US" altLang="ja-JP" dirty="0" smtClean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en-US" altLang="ja-JP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en-US" altLang="ja-JP" dirty="0" smtClean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en-US" altLang="ja-JP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r>
                <a:rPr kumimoji="1" lang="ja-JP" altLang="en-US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　</a:t>
              </a:r>
              <a:endParaRPr kumimoji="1" lang="ja-JP" altLang="en-US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3" name="右矢印 12"/>
            <p:cNvSpPr/>
            <p:nvPr/>
          </p:nvSpPr>
          <p:spPr>
            <a:xfrm>
              <a:off x="2545542" y="5110787"/>
              <a:ext cx="1343012" cy="507154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631600" y="4803010"/>
              <a:ext cx="11177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migration</a:t>
              </a:r>
              <a:endParaRPr kumimoji="1" lang="ja-JP" altLang="en-US" sz="1400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731740" y="4256698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s</a:t>
              </a:r>
              <a:r>
                <a:rPr kumimoji="1" lang="en-US" altLang="ja-JP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ource host</a:t>
              </a: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4229450" y="4296802"/>
              <a:ext cx="13019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m</a:t>
              </a:r>
              <a:r>
                <a:rPr kumimoji="1" lang="en-US" altLang="ja-JP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ain host</a:t>
              </a:r>
              <a:endParaRPr kumimoji="1" lang="ja-JP" altLang="en-US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20" name="角丸四角形 19"/>
            <p:cNvSpPr/>
            <p:nvPr/>
          </p:nvSpPr>
          <p:spPr>
            <a:xfrm>
              <a:off x="6604000" y="5110787"/>
              <a:ext cx="865909" cy="68331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1 TB</a:t>
              </a:r>
              <a:endParaRPr kumimoji="1" lang="ja-JP" altLang="en-US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6488471" y="4280923"/>
              <a:ext cx="1172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sub-host</a:t>
              </a:r>
              <a:endParaRPr kumimoji="1" lang="ja-JP" altLang="en-US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26" name="右カーブ矢印 25"/>
            <p:cNvSpPr/>
            <p:nvPr/>
          </p:nvSpPr>
          <p:spPr>
            <a:xfrm rot="16200000">
              <a:off x="4078374" y="3591309"/>
              <a:ext cx="617454" cy="5006677"/>
            </a:xfrm>
            <a:prstGeom prst="curvedRightArrow">
              <a:avLst>
                <a:gd name="adj1" fmla="val 33584"/>
                <a:gd name="adj2" fmla="val 84432"/>
                <a:gd name="adj3" fmla="val 41381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3736687" y="6057186"/>
              <a:ext cx="10131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en-US" sz="1400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migration</a:t>
              </a:r>
              <a:endParaRPr kumimoji="1" lang="ja-JP" altLang="en-US" sz="1400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28" name="角丸四角形 27"/>
            <p:cNvSpPr/>
            <p:nvPr/>
          </p:nvSpPr>
          <p:spPr>
            <a:xfrm>
              <a:off x="787372" y="4780616"/>
              <a:ext cx="1343690" cy="36693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ja-JP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V</a:t>
              </a:r>
              <a:r>
                <a:rPr kumimoji="1" lang="en-US" altLang="ja-JP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M</a:t>
              </a:r>
              <a:r>
                <a:rPr kumimoji="1" lang="en-US" altLang="ja-JP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 </a:t>
              </a:r>
              <a:r>
                <a:rPr kumimoji="1" lang="en-US" altLang="ja-JP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core</a:t>
              </a:r>
              <a:endParaRPr kumimoji="1" lang="ja-JP" altLang="en-US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29" name="角丸四角形 28"/>
            <p:cNvSpPr/>
            <p:nvPr/>
          </p:nvSpPr>
          <p:spPr>
            <a:xfrm>
              <a:off x="4221439" y="4816477"/>
              <a:ext cx="1343690" cy="36693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ja-JP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V</a:t>
              </a:r>
              <a:r>
                <a:rPr kumimoji="1" lang="en-US" altLang="ja-JP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M core</a:t>
              </a:r>
              <a:endParaRPr kumimoji="1" lang="ja-JP" altLang="en-US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30" name="角丸四角形 29"/>
            <p:cNvSpPr/>
            <p:nvPr/>
          </p:nvSpPr>
          <p:spPr>
            <a:xfrm>
              <a:off x="4468090" y="5262082"/>
              <a:ext cx="854365" cy="65005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en-US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1 TB</a:t>
              </a:r>
              <a:endParaRPr kumimoji="1" lang="en-US" altLang="ja-JP" dirty="0" smtClean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792318" y="5262081"/>
              <a:ext cx="1343690" cy="65005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en-US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2 TB</a:t>
              </a:r>
              <a:endParaRPr kumimoji="1" lang="ja-JP" altLang="en-US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5387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Aware of Remote Paging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13" lvl="1" indent="-265113">
              <a:buClrTx/>
              <a:buFont typeface="Arial"/>
              <a:buChar char="•"/>
              <a:tabLst/>
            </a:pPr>
            <a:r>
              <a:rPr lang="en-US" altLang="en-US" sz="2800" dirty="0" smtClean="0">
                <a:solidFill>
                  <a:srgbClr val="000000"/>
                </a:solidFill>
              </a:rPr>
              <a:t>Not occur at all during VM </a:t>
            </a:r>
            <a:r>
              <a:rPr lang="en-US" altLang="en-US" sz="2800" dirty="0">
                <a:solidFill>
                  <a:srgbClr val="000000"/>
                </a:solidFill>
              </a:rPr>
              <a:t>migration</a:t>
            </a:r>
            <a:endParaRPr lang="en-US" altLang="ja-JP" sz="2800" dirty="0">
              <a:solidFill>
                <a:srgbClr val="000000"/>
              </a:solidFill>
            </a:endParaRP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Each page is directly transferred to either the main or sub-host</a:t>
            </a:r>
          </a:p>
          <a:p>
            <a:r>
              <a:rPr lang="en-US" altLang="en-US" dirty="0" smtClean="0">
                <a:solidFill>
                  <a:srgbClr val="000000"/>
                </a:solidFill>
              </a:rPr>
              <a:t>Less likely to occur just after VM migration</a:t>
            </a:r>
          </a:p>
          <a:p>
            <a:pPr lvl="1"/>
            <a:r>
              <a:rPr lang="en-US" altLang="en-US" dirty="0" smtClean="0">
                <a:solidFill>
                  <a:srgbClr val="000000"/>
                </a:solidFill>
              </a:rPr>
              <a:t>Frequently accessed pages are stored in the memory of the main host</a:t>
            </a:r>
            <a:endParaRPr lang="en-US" altLang="en-US" dirty="0">
              <a:solidFill>
                <a:srgbClr val="000000"/>
              </a:solidFill>
            </a:endParaRPr>
          </a:p>
          <a:p>
            <a:pPr lvl="1"/>
            <a:r>
              <a:rPr lang="en-US" altLang="en-US" dirty="0" smtClean="0">
                <a:solidFill>
                  <a:srgbClr val="000000"/>
                </a:solidFill>
              </a:rPr>
              <a:t>Depending on the working set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10" name="図形グループ 9"/>
          <p:cNvGrpSpPr/>
          <p:nvPr/>
        </p:nvGrpSpPr>
        <p:grpSpPr>
          <a:xfrm>
            <a:off x="504089" y="4713504"/>
            <a:ext cx="7751492" cy="1679070"/>
            <a:chOff x="-86661" y="4981315"/>
            <a:chExt cx="7751492" cy="1679070"/>
          </a:xfrm>
        </p:grpSpPr>
        <p:grpSp>
          <p:nvGrpSpPr>
            <p:cNvPr id="5" name="図形グループ 4"/>
            <p:cNvGrpSpPr/>
            <p:nvPr/>
          </p:nvGrpSpPr>
          <p:grpSpPr>
            <a:xfrm>
              <a:off x="-86661" y="4981315"/>
              <a:ext cx="7751492" cy="1679070"/>
              <a:chOff x="-524410" y="5146415"/>
              <a:chExt cx="7751492" cy="1679070"/>
            </a:xfrm>
          </p:grpSpPr>
          <p:sp>
            <p:nvSpPr>
              <p:cNvPr id="9" name="角丸四角形 8"/>
              <p:cNvSpPr/>
              <p:nvPr/>
            </p:nvSpPr>
            <p:spPr>
              <a:xfrm>
                <a:off x="4235411" y="5146415"/>
                <a:ext cx="1733173" cy="167907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en-US" altLang="en-US" dirty="0">
                    <a:solidFill>
                      <a:srgbClr val="000000"/>
                    </a:solidFill>
                    <a:latin typeface="メイリオ"/>
                    <a:ea typeface="メイリオ"/>
                    <a:cs typeface="メイリオ"/>
                  </a:rPr>
                  <a:t> </a:t>
                </a:r>
                <a:endParaRPr kumimoji="1" lang="en-US" altLang="ja-JP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  <a:p>
                <a:pPr algn="ctr"/>
                <a:endParaRPr kumimoji="1" lang="en-US" altLang="ja-JP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  <a:p>
                <a:pPr algn="ctr"/>
                <a:endParaRPr kumimoji="1" lang="en-US" altLang="ja-JP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  <a:p>
                <a:pPr algn="ctr"/>
                <a:endParaRPr kumimoji="1" lang="en-US" altLang="ja-JP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  <a:p>
                <a:pPr algn="ctr"/>
                <a:r>
                  <a:rPr kumimoji="1" lang="ja-JP" altLang="en-US" dirty="0" smtClean="0">
                    <a:solidFill>
                      <a:srgbClr val="000000"/>
                    </a:solidFill>
                    <a:latin typeface="メイリオ"/>
                    <a:ea typeface="メイリオ"/>
                    <a:cs typeface="メイリオ"/>
                  </a:rPr>
                  <a:t>　</a:t>
                </a:r>
                <a:endParaRPr kumimoji="1" lang="ja-JP" altLang="en-US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11" name="角丸四角形 10"/>
              <p:cNvSpPr/>
              <p:nvPr/>
            </p:nvSpPr>
            <p:spPr>
              <a:xfrm>
                <a:off x="887519" y="5146415"/>
                <a:ext cx="2096142" cy="167907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en-US" altLang="en-US" dirty="0">
                    <a:solidFill>
                      <a:srgbClr val="000000"/>
                    </a:solidFill>
                    <a:latin typeface="メイリオ"/>
                    <a:ea typeface="メイリオ"/>
                    <a:cs typeface="メイリオ"/>
                  </a:rPr>
                  <a:t> </a:t>
                </a:r>
                <a:r>
                  <a:rPr kumimoji="1" lang="en-US" altLang="en-US" dirty="0" smtClean="0">
                    <a:solidFill>
                      <a:srgbClr val="000000"/>
                    </a:solidFill>
                    <a:latin typeface="メイリオ"/>
                    <a:ea typeface="メイリオ"/>
                    <a:cs typeface="メイリオ"/>
                  </a:rPr>
                  <a:t>  </a:t>
                </a:r>
                <a:endParaRPr kumimoji="1" lang="en-US" altLang="ja-JP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  <a:p>
                <a:pPr algn="ctr"/>
                <a:endParaRPr kumimoji="1" lang="en-US" altLang="ja-JP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  <a:p>
                <a:pPr algn="ctr"/>
                <a:endParaRPr kumimoji="1" lang="en-US" altLang="ja-JP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  <a:p>
                <a:pPr algn="ctr"/>
                <a:endParaRPr kumimoji="1" lang="en-US" altLang="ja-JP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  <a:p>
                <a:pPr algn="ctr"/>
                <a:r>
                  <a:rPr kumimoji="1" lang="ja-JP" altLang="en-US" dirty="0" smtClean="0">
                    <a:solidFill>
                      <a:srgbClr val="000000"/>
                    </a:solidFill>
                    <a:latin typeface="メイリオ"/>
                    <a:ea typeface="メイリオ"/>
                    <a:cs typeface="メイリオ"/>
                  </a:rPr>
                  <a:t>　</a:t>
                </a:r>
                <a:endParaRPr kumimoji="1" lang="ja-JP" altLang="en-US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-524410" y="5294869"/>
                <a:ext cx="13019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>
                    <a:solidFill>
                      <a:srgbClr val="000000"/>
                    </a:solidFill>
                    <a:latin typeface="メイリオ"/>
                    <a:ea typeface="メイリオ"/>
                    <a:cs typeface="メイリオ"/>
                  </a:rPr>
                  <a:t>main host</a:t>
                </a:r>
                <a:endParaRPr kumimoji="1" lang="ja-JP" altLang="en-US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17" name="角丸四角形 16"/>
              <p:cNvSpPr/>
              <p:nvPr/>
            </p:nvSpPr>
            <p:spPr>
              <a:xfrm>
                <a:off x="4424839" y="5664201"/>
                <a:ext cx="1362856" cy="1003471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en-US" altLang="ja-JP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  <a:p>
                <a:pPr algn="ctr"/>
                <a:endParaRPr kumimoji="1" lang="en-US" altLang="ja-JP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6054966" y="5213219"/>
                <a:ext cx="11721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>
                    <a:solidFill>
                      <a:srgbClr val="000000"/>
                    </a:solidFill>
                    <a:latin typeface="メイリオ"/>
                    <a:ea typeface="メイリオ"/>
                    <a:cs typeface="メイリオ"/>
                  </a:rPr>
                  <a:t>sub-host</a:t>
                </a:r>
                <a:endParaRPr kumimoji="1" lang="ja-JP" altLang="en-US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22" name="角丸四角形 21"/>
              <p:cNvSpPr/>
              <p:nvPr/>
            </p:nvSpPr>
            <p:spPr>
              <a:xfrm>
                <a:off x="1094591" y="5207103"/>
                <a:ext cx="1711278" cy="36693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ja-JP" dirty="0" smtClean="0">
                    <a:solidFill>
                      <a:srgbClr val="000000"/>
                    </a:solidFill>
                    <a:latin typeface="メイリオ"/>
                    <a:ea typeface="メイリオ"/>
                    <a:cs typeface="メイリオ"/>
                  </a:rPr>
                  <a:t>V</a:t>
                </a:r>
                <a:r>
                  <a:rPr kumimoji="1" lang="en-US" altLang="ja-JP" dirty="0" smtClean="0">
                    <a:solidFill>
                      <a:srgbClr val="000000"/>
                    </a:solidFill>
                    <a:latin typeface="メイリオ"/>
                    <a:ea typeface="メイリオ"/>
                    <a:cs typeface="メイリオ"/>
                  </a:rPr>
                  <a:t>M core</a:t>
                </a:r>
                <a:endParaRPr kumimoji="1" lang="ja-JP" altLang="en-US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23" name="角丸四角形 22"/>
              <p:cNvSpPr/>
              <p:nvPr/>
            </p:nvSpPr>
            <p:spPr>
              <a:xfrm>
                <a:off x="1094591" y="5664201"/>
                <a:ext cx="1700039" cy="1003471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en-US" altLang="en-US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  <a:p>
                <a:pPr algn="ctr"/>
                <a:endParaRPr kumimoji="1" lang="en-US" altLang="en-US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26" name="テキスト ボックス 25"/>
              <p:cNvSpPr txBox="1"/>
              <p:nvPr/>
            </p:nvSpPr>
            <p:spPr>
              <a:xfrm>
                <a:off x="3183061" y="5976228"/>
                <a:ext cx="8565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solidFill>
                      <a:srgbClr val="000000"/>
                    </a:solidFill>
                    <a:latin typeface="メイリオ"/>
                    <a:ea typeface="メイリオ"/>
                    <a:cs typeface="メイリオ"/>
                  </a:rPr>
                  <a:t>paging</a:t>
                </a:r>
                <a:endParaRPr kumimoji="1" lang="ja-JP" altLang="en-US" sz="1600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</p:grpSp>
        <p:sp>
          <p:nvSpPr>
            <p:cNvPr id="6" name="左右矢印 5"/>
            <p:cNvSpPr/>
            <p:nvPr/>
          </p:nvSpPr>
          <p:spPr>
            <a:xfrm>
              <a:off x="3232379" y="6067050"/>
              <a:ext cx="1755741" cy="385763"/>
            </a:xfrm>
            <a:prstGeom prst="left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1615170" y="5571339"/>
              <a:ext cx="1546147" cy="55482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000000"/>
                  </a:solidFill>
                </a:rPr>
                <a:t>working set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4988121" y="6067050"/>
              <a:ext cx="478608" cy="32692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2538073" y="5865429"/>
            <a:ext cx="1018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memory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644259" y="5231290"/>
            <a:ext cx="1018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memory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2560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N-to-One Migration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000000"/>
                </a:solidFill>
              </a:rPr>
              <a:t>Migrate a VM from multiple hosts to one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From the main host</a:t>
            </a:r>
          </a:p>
          <a:p>
            <a:pPr lvl="2"/>
            <a:r>
              <a:rPr lang="en-US" altLang="ja-JP" dirty="0" smtClean="0">
                <a:solidFill>
                  <a:srgbClr val="000000"/>
                </a:solidFill>
              </a:rPr>
              <a:t>Normal migration except for non-existent pages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From the sub-hosts</a:t>
            </a:r>
          </a:p>
          <a:p>
            <a:pPr lvl="2"/>
            <a:r>
              <a:rPr lang="en-US" altLang="ja-JP" dirty="0" smtClean="0"/>
              <a:t>Simple memory transfer</a:t>
            </a:r>
          </a:p>
          <a:p>
            <a:pPr lvl="1"/>
            <a:r>
              <a:rPr lang="en-US" altLang="en-US" dirty="0" smtClean="0">
                <a:solidFill>
                  <a:srgbClr val="000000"/>
                </a:solidFill>
              </a:rPr>
              <a:t>Transfer pages without redundancy or omission</a:t>
            </a:r>
          </a:p>
          <a:p>
            <a:pPr lvl="2"/>
            <a:r>
              <a:rPr lang="en-US" altLang="en-US" dirty="0" smtClean="0">
                <a:solidFill>
                  <a:srgbClr val="000000"/>
                </a:solidFill>
              </a:rPr>
              <a:t>Even for those paged in</a:t>
            </a:r>
            <a:r>
              <a:rPr lang="en-US" altLang="en-US" dirty="0">
                <a:solidFill>
                  <a:srgbClr val="000000"/>
                </a:solidFill>
              </a:rPr>
              <a:t>/</a:t>
            </a:r>
            <a:r>
              <a:rPr lang="en-US" altLang="en-US" dirty="0" smtClean="0">
                <a:solidFill>
                  <a:srgbClr val="000000"/>
                </a:solidFill>
              </a:rPr>
              <a:t>out during migration </a:t>
            </a:r>
            <a:endParaRPr lang="en-US" altLang="ja-JP" dirty="0" smtClean="0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24" name="図形グループ 23"/>
          <p:cNvGrpSpPr/>
          <p:nvPr/>
        </p:nvGrpSpPr>
        <p:grpSpPr>
          <a:xfrm>
            <a:off x="1005255" y="4399596"/>
            <a:ext cx="7165405" cy="2251968"/>
            <a:chOff x="792318" y="4286147"/>
            <a:chExt cx="7165405" cy="2251968"/>
          </a:xfrm>
        </p:grpSpPr>
        <p:sp>
          <p:nvSpPr>
            <p:cNvPr id="9" name="角丸四角形 8"/>
            <p:cNvSpPr/>
            <p:nvPr/>
          </p:nvSpPr>
          <p:spPr>
            <a:xfrm>
              <a:off x="792318" y="4742264"/>
              <a:ext cx="1733173" cy="142191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en-US" altLang="en-US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 </a:t>
              </a:r>
              <a:endParaRPr kumimoji="1" lang="en-US" altLang="ja-JP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en-US" altLang="ja-JP" dirty="0" smtClean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en-US" altLang="ja-JP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r>
                <a:rPr kumimoji="1" lang="ja-JP" altLang="en-US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　</a:t>
              </a:r>
              <a:endParaRPr kumimoji="1" lang="ja-JP" altLang="en-US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2746189" y="4747563"/>
              <a:ext cx="1668932" cy="1376088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en-US" altLang="ja-JP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en-US" altLang="ja-JP" dirty="0" smtClean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en-US" altLang="ja-JP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ja-JP" altLang="en-US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6081631" y="4663393"/>
              <a:ext cx="1844178" cy="148083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en-US" altLang="en-US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 </a:t>
              </a:r>
              <a:r>
                <a:rPr kumimoji="1" lang="en-US" altLang="en-US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 </a:t>
              </a:r>
              <a:r>
                <a:rPr kumimoji="1" lang="ja-JP" altLang="en-US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 </a:t>
              </a:r>
              <a:r>
                <a:rPr kumimoji="1" lang="en-US" altLang="en-US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 </a:t>
              </a:r>
              <a:endParaRPr kumimoji="1" lang="en-US" altLang="ja-JP" dirty="0" smtClean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en-US" altLang="ja-JP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en-US" altLang="ja-JP" dirty="0" smtClean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endParaRPr kumimoji="1" lang="en-US" altLang="ja-JP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r>
                <a:rPr kumimoji="1" lang="ja-JP" altLang="en-US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　</a:t>
              </a:r>
              <a:endParaRPr kumimoji="1" lang="ja-JP" altLang="en-US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2" name="右矢印 11"/>
            <p:cNvSpPr/>
            <p:nvPr/>
          </p:nvSpPr>
          <p:spPr>
            <a:xfrm>
              <a:off x="4685579" y="5298590"/>
              <a:ext cx="1343012" cy="507154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4803954" y="5009975"/>
              <a:ext cx="12246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migration</a:t>
              </a:r>
              <a:endParaRPr kumimoji="1" lang="ja-JP" altLang="en-US" sz="1600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996835" y="4425268"/>
              <a:ext cx="11778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main host</a:t>
              </a:r>
              <a:endParaRPr kumimoji="1" lang="ja-JP" altLang="en-US" sz="1600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5975314" y="4286147"/>
              <a:ext cx="19824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destination host</a:t>
              </a:r>
              <a:endParaRPr kumimoji="1" lang="ja-JP" altLang="en-US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103630" y="4409214"/>
              <a:ext cx="10573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sub-host</a:t>
              </a:r>
              <a:endParaRPr kumimoji="1" lang="ja-JP" altLang="en-US" sz="1600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3794467" y="6199561"/>
              <a:ext cx="14297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migration</a:t>
              </a:r>
              <a:endParaRPr kumimoji="1" lang="ja-JP" altLang="en-US" sz="1600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2909818" y="4926710"/>
              <a:ext cx="1343690" cy="36693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ja-JP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V</a:t>
              </a:r>
              <a:r>
                <a:rPr kumimoji="1" lang="en-US" altLang="ja-JP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M core</a:t>
              </a:r>
              <a:endParaRPr kumimoji="1" lang="ja-JP" altLang="en-US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22" name="角丸四角形 21"/>
            <p:cNvSpPr/>
            <p:nvPr/>
          </p:nvSpPr>
          <p:spPr>
            <a:xfrm>
              <a:off x="6260576" y="4863592"/>
              <a:ext cx="1478059" cy="36693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ja-JP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V</a:t>
              </a:r>
              <a:r>
                <a:rPr kumimoji="1" lang="en-US" altLang="ja-JP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M core</a:t>
              </a:r>
              <a:endParaRPr kumimoji="1" lang="ja-JP" altLang="en-US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6271812" y="5326454"/>
              <a:ext cx="1478059" cy="71506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en-US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2 TB</a:t>
              </a:r>
              <a:endParaRPr kumimoji="1" lang="ja-JP" altLang="en-US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9" name="右カーブ矢印 18"/>
            <p:cNvSpPr/>
            <p:nvPr/>
          </p:nvSpPr>
          <p:spPr>
            <a:xfrm rot="16352692">
              <a:off x="3920032" y="3718704"/>
              <a:ext cx="601227" cy="5006677"/>
            </a:xfrm>
            <a:prstGeom prst="curvedRightArrow">
              <a:avLst>
                <a:gd name="adj1" fmla="val 33584"/>
                <a:gd name="adj2" fmla="val 84432"/>
                <a:gd name="adj3" fmla="val 41381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1230245" y="5230529"/>
              <a:ext cx="910247" cy="67048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1 TB</a:t>
              </a:r>
              <a:endParaRPr kumimoji="1" lang="ja-JP" altLang="en-US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</p:grpSp>
      <p:sp>
        <p:nvSpPr>
          <p:cNvPr id="25" name="左右矢印 24"/>
          <p:cNvSpPr/>
          <p:nvPr/>
        </p:nvSpPr>
        <p:spPr>
          <a:xfrm>
            <a:off x="2543087" y="5480433"/>
            <a:ext cx="576601" cy="439817"/>
          </a:xfrm>
          <a:prstGeom prst="left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rgbClr val="00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380453" y="5847813"/>
            <a:ext cx="87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paging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3354161" y="5480433"/>
            <a:ext cx="910247" cy="67048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  <a:latin typeface="メイリオ"/>
                <a:ea typeface="メイリオ"/>
                <a:cs typeface="メイリオ"/>
              </a:rPr>
              <a:t>1 TB</a:t>
            </a:r>
            <a:endParaRPr kumimoji="1" lang="ja-JP" altLang="en-US" dirty="0">
              <a:solidFill>
                <a:srgbClr val="000000"/>
              </a:solidFill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638590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test.potx</Template>
  <TotalTime>51469</TotalTime>
  <Words>3792</Words>
  <Application>Microsoft Macintosh PowerPoint</Application>
  <PresentationFormat>画面に合わせる (4:3)</PresentationFormat>
  <Paragraphs>622</Paragraphs>
  <Slides>21</Slides>
  <Notes>21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test</vt:lpstr>
      <vt:lpstr>Split Migration of     Large Memory Virtual Machines</vt:lpstr>
      <vt:lpstr>Large Memory VMs</vt:lpstr>
      <vt:lpstr>Migration of Large Memory VMs</vt:lpstr>
      <vt:lpstr>VM Migration with Virtual Memory</vt:lpstr>
      <vt:lpstr>VM Migration with Remote Paging</vt:lpstr>
      <vt:lpstr>S-memV</vt:lpstr>
      <vt:lpstr>One-to-N Migration</vt:lpstr>
      <vt:lpstr>Aware of Remote Paging</vt:lpstr>
      <vt:lpstr>N-to-One Migration</vt:lpstr>
      <vt:lpstr>Partial Migration</vt:lpstr>
      <vt:lpstr>System Architecture of S-memV</vt:lpstr>
      <vt:lpstr>Collecting Memory Access Data</vt:lpstr>
      <vt:lpstr>Remote Paging with userfaultfd</vt:lpstr>
      <vt:lpstr>Experiments</vt:lpstr>
      <vt:lpstr>Migration Performance (Idle)</vt:lpstr>
      <vt:lpstr>Migration Performance (Busy)</vt:lpstr>
      <vt:lpstr>Collection of Memory Access Data</vt:lpstr>
      <vt:lpstr>VM Performance after Migration</vt:lpstr>
      <vt:lpstr>Related Work</vt:lpstr>
      <vt:lpstr>Conclusion</vt:lpstr>
      <vt:lpstr>Future Work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Split Migration of Large Memory Virtual Machines</dc:title>
  <dc:subject/>
  <dc:creator>masato</dc:creator>
  <cp:keywords/>
  <dc:description/>
  <cp:lastModifiedBy>masato</cp:lastModifiedBy>
  <cp:revision>382</cp:revision>
  <cp:lastPrinted>2016-08-01T09:22:28Z</cp:lastPrinted>
  <dcterms:created xsi:type="dcterms:W3CDTF">2015-11-04T07:30:38Z</dcterms:created>
  <dcterms:modified xsi:type="dcterms:W3CDTF">2016-08-04T05:32:36Z</dcterms:modified>
  <cp:category/>
</cp:coreProperties>
</file>