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3"/>
  </p:notesMasterIdLst>
  <p:handoutMasterIdLst>
    <p:handoutMasterId r:id="rId24"/>
  </p:handoutMasterIdLst>
  <p:sldIdLst>
    <p:sldId id="309" r:id="rId2"/>
    <p:sldId id="33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67BEA30-8B59-7E4F-A180-4668765AE909}">
          <p14:sldIdLst>
            <p14:sldId id="309"/>
            <p14:sldId id="33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間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濃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中間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1567" autoAdjust="0"/>
  </p:normalViewPr>
  <p:slideViewPr>
    <p:cSldViewPr snapToGrid="0" snapToObjects="1">
      <p:cViewPr varScale="1">
        <p:scale>
          <a:sx n="96" d="100"/>
          <a:sy n="96" d="100"/>
        </p:scale>
        <p:origin x="-18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48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95882-DBB9-1848-AEAE-A58D7DDF4C89}" type="datetimeFigureOut">
              <a:rPr kumimoji="1" lang="ja-JP" altLang="en-US" smtClean="0"/>
              <a:t>16/08/04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9F5A7-E636-8648-9CCF-4DF0FB7F12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33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73D05-9FAF-944B-88AC-11053DD1F2CF}" type="datetimeFigureOut">
              <a:rPr kumimoji="1" lang="ja-JP" altLang="en-US" smtClean="0"/>
              <a:t>16/08/04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4412-7B73-DE41-B247-5633CBBCD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15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I’m Masato </a:t>
            </a:r>
            <a:r>
              <a:rPr kumimoji="1" lang="en-US" altLang="ja-JP" dirty="0" err="1" smtClean="0"/>
              <a:t>Suetake</a:t>
            </a:r>
            <a:r>
              <a:rPr kumimoji="1" lang="en-US" altLang="ja-JP" dirty="0" smtClean="0"/>
              <a:t> from Kyushu Institute of Technology.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I‘m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Split Migration of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Large Memory Virtual Machines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119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In partial migration, split migration migrates the whole or part of a large memory VM across multiple hosts to </a:t>
            </a:r>
            <a:r>
              <a:rPr kumimoji="1" lang="en-US" altLang="ja-JP" dirty="0" err="1" smtClean="0"/>
              <a:t>dif</a:t>
            </a:r>
            <a:r>
              <a:rPr lang="ja-JP" altLang="ja-JP" dirty="0" smtClean="0"/>
              <a:t>f</a:t>
            </a:r>
            <a:r>
              <a:rPr lang="en-US" altLang="ja-JP" dirty="0" err="1" smtClean="0"/>
              <a:t>erent</a:t>
            </a:r>
            <a:r>
              <a:rPr kumimoji="1" lang="en-US" altLang="ja-JP" dirty="0" smtClean="0"/>
              <a:t> hosts.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This is used when some or all of those hosts need to be maintained.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This figure shows an example of partial migration only from the main host.</a:t>
            </a:r>
          </a:p>
          <a:p>
            <a:r>
              <a:rPr kumimoji="1" lang="en-US" altLang="ja-JP" dirty="0" smtClean="0"/>
              <a:t>When a VM is migrated from the main host, one-to-N migration is </a:t>
            </a:r>
            <a:r>
              <a:rPr lang="en-US" altLang="ja-JP" dirty="0" smtClean="0"/>
              <a:t>performed for the VM with partial memory.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Animation</a:t>
            </a:r>
          </a:p>
          <a:p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After VM migration, the VM </a:t>
            </a:r>
            <a:r>
              <a:rPr lang="en-US" altLang="ja-JP" dirty="0" smtClean="0"/>
              <a:t>runs across the destination main host, the destination sub-host, and the source sub-host.</a:t>
            </a:r>
            <a:endParaRPr kumimoji="1" lang="en-US" altLang="ja-JP" dirty="0" smtClean="0"/>
          </a:p>
          <a:p>
            <a:pPr marL="0" indent="0">
              <a:buFont typeface="Arial"/>
              <a:buNone/>
            </a:pPr>
            <a:endParaRPr lang="en-US" altLang="ja-JP" dirty="0" smtClean="0"/>
          </a:p>
          <a:p>
            <a:pPr marL="0" indent="0">
              <a:buFont typeface="Arial"/>
              <a:buNone/>
            </a:pPr>
            <a:r>
              <a:rPr lang="en-US" altLang="ja-JP" dirty="0" smtClean="0"/>
              <a:t>When part of a VM is migrated from sub-hosts, split migration transfers only its memory pages to the destination sub-hosts.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279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 is the system architecture of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We have implemented S-</a:t>
            </a:r>
            <a:r>
              <a:rPr lang="en-US" altLang="ja-JP" dirty="0" err="1" smtClean="0"/>
              <a:t>memV</a:t>
            </a:r>
            <a:r>
              <a:rPr lang="en-US" altLang="ja-JP" dirty="0" smtClean="0"/>
              <a:t> in QEMU-KVM running at the main host.</a:t>
            </a:r>
          </a:p>
          <a:p>
            <a:r>
              <a:rPr lang="en-US" altLang="ja-JP" dirty="0" smtClean="0"/>
              <a:t>Currently, our QEMU-KVM supports one-to-N migration of split migration.</a:t>
            </a:r>
          </a:p>
          <a:p>
            <a:r>
              <a:rPr lang="en-US" altLang="ja-JP" dirty="0" smtClean="0"/>
              <a:t>It maintains the page location of a VM during and after VM migration.</a:t>
            </a:r>
          </a:p>
          <a:p>
            <a:r>
              <a:rPr lang="en-US" altLang="ja-JP" dirty="0" smtClean="0"/>
              <a:t>It enables a VM to run with remote paging after VM migration.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At each sub-host, a </a:t>
            </a:r>
            <a:r>
              <a:rPr kumimoji="1" lang="en-US" altLang="ja-JP" dirty="0" smtClean="0"/>
              <a:t>memory server runs and manages part of VM's memory.</a:t>
            </a:r>
          </a:p>
          <a:p>
            <a:r>
              <a:rPr kumimoji="1" lang="en-US" altLang="en-US" dirty="0" smtClean="0"/>
              <a:t>It handles page-in and page-out requests from the main host.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host management server runs in a cloud.</a:t>
            </a:r>
          </a:p>
          <a:p>
            <a:r>
              <a:rPr kumimoji="1" lang="en-US" altLang="ja-JP" dirty="0" smtClean="0"/>
              <a:t>It is used for choosing appropriate sub-hosts.</a:t>
            </a:r>
          </a:p>
          <a:p>
            <a:r>
              <a:rPr lang="en-US" altLang="ja-JP" dirty="0" smtClean="0"/>
              <a:t>It manages free memory of all the hosts, network latency between hosts, and so 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46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accommodate frequently accessed memory pages in the main host as much as possible,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keeps track of </a:t>
            </a:r>
            <a:r>
              <a:rPr lang="en-US" altLang="ja-JP" dirty="0" smtClean="0"/>
              <a:t>pages recently used by </a:t>
            </a:r>
            <a:r>
              <a:rPr kumimoji="1" lang="en-US" altLang="ja-JP" dirty="0" smtClean="0"/>
              <a:t>a VM.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Our QEMU-KVM periodically </a:t>
            </a:r>
            <a:r>
              <a:rPr lang="en-US" altLang="ja-JP" dirty="0" smtClean="0"/>
              <a:t>invokes KVM to obtain memory access data.</a:t>
            </a: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lang="en-US" altLang="ja-JP" dirty="0" smtClean="0"/>
              <a:t>KVM traverses the extended page tables for the VM and e</a:t>
            </a:r>
            <a:r>
              <a:rPr kumimoji="1" lang="en-US" altLang="ja-JP" dirty="0" smtClean="0"/>
              <a:t>xamines the access bits.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uses the collected access history for two purposes.</a:t>
            </a:r>
          </a:p>
          <a:p>
            <a:pPr marL="0" indent="0">
              <a:buFont typeface="Arial"/>
              <a:buNone/>
            </a:pPr>
            <a:r>
              <a:rPr kumimoji="1" lang="en-US" altLang="en-US" dirty="0" smtClean="0"/>
              <a:t>During split migration, recently used pages </a:t>
            </a:r>
            <a:r>
              <a:rPr lang="en-US" altLang="en-US" dirty="0" smtClean="0"/>
              <a:t>are</a:t>
            </a:r>
            <a:r>
              <a:rPr kumimoji="1" lang="en-US" altLang="en-US" dirty="0" smtClean="0"/>
              <a:t> transferred to the main host.</a:t>
            </a:r>
          </a:p>
          <a:p>
            <a:pPr marL="0" indent="0">
              <a:buFont typeface="Arial"/>
              <a:buNone/>
            </a:pPr>
            <a:r>
              <a:rPr kumimoji="1" lang="en-US" altLang="en-US" dirty="0" smtClean="0"/>
              <a:t>For remote paging, least recently used pages are paged out to sub-hosts.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953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4334760"/>
            <a:ext cx="5486400" cy="4114800"/>
          </a:xfrm>
        </p:spPr>
        <p:txBody>
          <a:bodyPr/>
          <a:lstStyle/>
          <a:p>
            <a:r>
              <a:rPr kumimoji="1" lang="en-US" altLang="ja-JP" dirty="0" smtClean="0"/>
              <a:t>To achieve remote paging,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uses the </a:t>
            </a:r>
            <a:r>
              <a:rPr lang="en-US" altLang="ja-JP" dirty="0" err="1" smtClean="0"/>
              <a:t>userfaultfd</a:t>
            </a:r>
            <a:r>
              <a:rPr lang="en-US" altLang="ja-JP" dirty="0" smtClean="0"/>
              <a:t> mechanism, which was introduced in Linux 4.3.</a:t>
            </a:r>
            <a:endParaRPr kumimoji="1" lang="en-US" altLang="ja-JP" dirty="0" smtClean="0"/>
          </a:p>
          <a:p>
            <a:r>
              <a:rPr lang="en-US" altLang="ja-JP" dirty="0" smtClean="0"/>
              <a:t>QEMU-KVM first registers the memory of a VM to </a:t>
            </a:r>
            <a:r>
              <a:rPr lang="en-US" altLang="ja-JP" dirty="0" err="1" smtClean="0"/>
              <a:t>userfaultfd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When the VM accesses a non-existent page, a page fault occurs.</a:t>
            </a:r>
          </a:p>
          <a:p>
            <a:r>
              <a:rPr lang="en-US" altLang="ja-JP" dirty="0" smtClean="0"/>
              <a:t>At this time, QEMU-KVM receives an event from </a:t>
            </a:r>
            <a:r>
              <a:rPr lang="en-US" altLang="ja-JP" dirty="0" err="1" smtClean="0"/>
              <a:t>userfaultfd</a:t>
            </a:r>
            <a:r>
              <a:rPr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Then, QEMU-KVM sends a page-in request to the sub-host that manages the corresponding memory page.</a:t>
            </a:r>
          </a:p>
          <a:p>
            <a:r>
              <a:rPr kumimoji="1" lang="en-US" altLang="ja-JP" dirty="0" smtClean="0"/>
              <a:t>When receiving the data of the page, </a:t>
            </a:r>
            <a:r>
              <a:rPr lang="en-US" altLang="ja-JP" dirty="0" smtClean="0"/>
              <a:t>QEMU-KVM</a:t>
            </a:r>
            <a:r>
              <a:rPr kumimoji="1" lang="en-US" altLang="ja-JP" dirty="0" smtClean="0"/>
              <a:t> writes the date to the faulting page.</a:t>
            </a:r>
          </a:p>
          <a:p>
            <a:r>
              <a:rPr kumimoji="1" lang="en-US" altLang="ja-JP" dirty="0" smtClean="0"/>
              <a:t>Later, it sends a page-out request to the sub-host to balance the amount of memory.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25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To examine the performance of split migration, we measured the migration time and downtime in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As a baseline, we measured the migration performance when the destination host had sufficient memory.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For comparison, we also executed VM migration with virtual memory.</a:t>
            </a:r>
          </a:p>
          <a:p>
            <a:pPr marL="0" indent="0">
              <a:buFont typeface="Arial"/>
              <a:buNone/>
            </a:pPr>
            <a:endParaRPr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ja-JP" dirty="0" smtClean="0"/>
              <a:t>We used these three PCs.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ja-JP" dirty="0" smtClean="0"/>
              <a:t>The destination main host had 2 GB of memory, but the free memory was about 1 GB.</a:t>
            </a:r>
          </a:p>
          <a:p>
            <a:pPr>
              <a:defRPr/>
            </a:pPr>
            <a:r>
              <a:rPr lang="en-US" altLang="ja-JP" dirty="0" smtClean="0"/>
              <a:t>We used a VM with 2 GB of memory.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025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 we measured the migration performance of an idle VM.</a:t>
            </a:r>
          </a:p>
          <a:p>
            <a:r>
              <a:rPr lang="en-US" altLang="ja-JP" dirty="0" smtClean="0"/>
              <a:t>We configured S-</a:t>
            </a:r>
            <a:r>
              <a:rPr lang="en-US" altLang="ja-JP" dirty="0" err="1" smtClean="0"/>
              <a:t>memV</a:t>
            </a:r>
            <a:r>
              <a:rPr lang="en-US" altLang="ja-JP" dirty="0" smtClean="0"/>
              <a:t> to transfer 1 GB of memory to the main host and the rest to the sub-host. </a:t>
            </a:r>
          </a:p>
          <a:p>
            <a:r>
              <a:rPr kumimoji="1" lang="en-US" altLang="ja-JP" dirty="0" smtClean="0"/>
              <a:t>The left figure shows the migration time and the right figure shows the downtime.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Compared with using sufficient memory, VM migration with virtual memory increased the migration time by 87% and the downtime by 2.9 times.</a:t>
            </a:r>
          </a:p>
          <a:p>
            <a:r>
              <a:rPr lang="en-US" altLang="ja-JP" dirty="0" smtClean="0"/>
              <a:t>This means that using virtual memory largely degrades the migration performance even for an idle VM.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split migration, the migration time was only 17% longer and the downtime increased only by 0.1 seconds.</a:t>
            </a:r>
          </a:p>
          <a:p>
            <a:r>
              <a:rPr kumimoji="1" lang="en-US" altLang="ja-JP" dirty="0" smtClean="0"/>
              <a:t>Split migration suppressed for performance degradation.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239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</a:t>
            </a:r>
            <a:r>
              <a:rPr lang="en-US" altLang="ja-JP" dirty="0" smtClean="0"/>
              <a:t>we stressed </a:t>
            </a:r>
            <a:r>
              <a:rPr lang="en-US" altLang="ja-JP" dirty="0" err="1" smtClean="0"/>
              <a:t>memcached</a:t>
            </a:r>
            <a:r>
              <a:rPr lang="en-US" altLang="ja-JP" dirty="0" smtClean="0"/>
              <a:t> in a VM using the </a:t>
            </a:r>
            <a:r>
              <a:rPr lang="en-US" altLang="ja-JP" dirty="0" err="1" smtClean="0"/>
              <a:t>memaslap</a:t>
            </a:r>
            <a:r>
              <a:rPr lang="en-US" altLang="ja-JP" dirty="0" smtClean="0"/>
              <a:t> benchmark.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Then, we measured the </a:t>
            </a:r>
            <a:r>
              <a:rPr lang="en-US" altLang="ja-JP" dirty="0" smtClean="0"/>
              <a:t>migration performance.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Compared with using sufficient memory, using virtual memory increased the migration time by 5.4 times and the downtime by 3.6 times.</a:t>
            </a:r>
          </a:p>
          <a:p>
            <a:r>
              <a:rPr kumimoji="1" lang="en-US" altLang="ja-JP" dirty="0" smtClean="0"/>
              <a:t>In addition, the variance was very large due to complex paging behavior.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For split migration, the increase in the migration time was still 17%.</a:t>
            </a:r>
          </a:p>
          <a:p>
            <a:r>
              <a:rPr lang="en-US" altLang="ja-JP" dirty="0" smtClean="0"/>
              <a:t>On the other hand, the downtime was</a:t>
            </a:r>
            <a:r>
              <a:rPr kumimoji="1" lang="en-US" altLang="ja-JP" dirty="0" smtClean="0"/>
              <a:t> 49% shorter.</a:t>
            </a:r>
          </a:p>
          <a:p>
            <a:r>
              <a:rPr kumimoji="1" lang="en-US" altLang="ja-JP" dirty="0" smtClean="0"/>
              <a:t>This reason is under investigation</a:t>
            </a:r>
            <a:r>
              <a:rPr kumimoji="1" lang="en-US" altLang="ja-JP" dirty="0" smtClean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044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also measured the time for collecting access data on VM’s memory by traversing  EPT.</a:t>
            </a:r>
          </a:p>
          <a:p>
            <a:r>
              <a:rPr lang="en-US" altLang="ja-JP" dirty="0" smtClean="0"/>
              <a:t>When the VM was idle, the collection time was 1 </a:t>
            </a:r>
            <a:r>
              <a:rPr lang="en-US" altLang="ja-JP" dirty="0" err="1" smtClean="0"/>
              <a:t>ms.</a:t>
            </a:r>
            <a:endParaRPr lang="en-US" altLang="ja-JP" dirty="0" smtClean="0"/>
          </a:p>
          <a:p>
            <a:r>
              <a:rPr lang="en-US" altLang="ja-JP" dirty="0" smtClean="0"/>
              <a:t>But, when </a:t>
            </a:r>
            <a:r>
              <a:rPr lang="en-US" altLang="ja-JP" dirty="0" err="1" smtClean="0"/>
              <a:t>memcached</a:t>
            </a:r>
            <a:r>
              <a:rPr lang="en-US" altLang="ja-JP" dirty="0" smtClean="0"/>
              <a:t> frequently accessed VM's memory, the time increased to 3 </a:t>
            </a:r>
            <a:r>
              <a:rPr lang="en-US" altLang="ja-JP" dirty="0" err="1" smtClean="0"/>
              <a:t>ms.</a:t>
            </a:r>
            <a:endParaRPr lang="en-US" altLang="ja-JP" dirty="0" smtClean="0"/>
          </a:p>
          <a:p>
            <a:r>
              <a:rPr lang="en-US" altLang="ja-JP" dirty="0" smtClean="0"/>
              <a:t>This means that it took more time when more pages were used.</a:t>
            </a:r>
          </a:p>
          <a:p>
            <a:r>
              <a:rPr lang="en-US" altLang="ja-JP" dirty="0" smtClean="0"/>
              <a:t>If S-</a:t>
            </a:r>
            <a:r>
              <a:rPr lang="en-US" altLang="ja-JP" dirty="0" err="1" smtClean="0"/>
              <a:t>memV</a:t>
            </a:r>
            <a:r>
              <a:rPr lang="en-US" altLang="ja-JP" dirty="0" smtClean="0"/>
              <a:t> collects this data every second, </a:t>
            </a:r>
            <a:r>
              <a:rPr kumimoji="1" lang="en-US" altLang="ja-JP" dirty="0" smtClean="0"/>
              <a:t>the overhead is 0.3%.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From this result, we can estimate that the collection time would become 3 seconds for a VM with 2 TB of memory.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Fortunately, </a:t>
            </a:r>
            <a:r>
              <a:rPr lang="en-US" altLang="ja-JP" dirty="0" smtClean="0"/>
              <a:t>the collection time will be less than this estimation because </a:t>
            </a:r>
            <a:r>
              <a:rPr kumimoji="1" lang="en-US" altLang="ja-JP" dirty="0" smtClean="0"/>
              <a:t>EPT shrinks when pages are not accessed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837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Finally, we discuss the performance of a VM with remote paging.</a:t>
            </a:r>
          </a:p>
          <a:p>
            <a:r>
              <a:rPr lang="en-US" altLang="ja-JP" dirty="0" smtClean="0"/>
              <a:t>Since our implementation is incomplete, we estimated the performance </a:t>
            </a:r>
            <a:r>
              <a:rPr kumimoji="1" lang="en-US" altLang="ja-JP" dirty="0" smtClean="0"/>
              <a:t>using the results of previous work.</a:t>
            </a:r>
          </a:p>
          <a:p>
            <a:r>
              <a:rPr kumimoji="1" lang="en-US" altLang="ja-JP" dirty="0" smtClean="0"/>
              <a:t>The baseline is the performance when the main host has sufficient memory.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When the working set is much larger than local memory, quick sort is 1.5 to 2 times slower.</a:t>
            </a:r>
          </a:p>
          <a:p>
            <a:r>
              <a:rPr kumimoji="1" lang="en-US" altLang="ja-JP" dirty="0" smtClean="0"/>
              <a:t>However</a:t>
            </a:r>
            <a:r>
              <a:rPr lang="en-US" altLang="ja-JP" dirty="0" smtClean="0"/>
              <a:t>, when the working set is slightly larger, Barnes</a:t>
            </a:r>
            <a:r>
              <a:rPr kumimoji="1" lang="en-US" altLang="ja-JP" dirty="0" smtClean="0"/>
              <a:t> is almost not degraded.</a:t>
            </a:r>
          </a:p>
          <a:p>
            <a:r>
              <a:rPr lang="en-US" altLang="ja-JP" dirty="0" smtClean="0"/>
              <a:t>From these previous results, we expect that S-</a:t>
            </a:r>
            <a:r>
              <a:rPr lang="en-US" altLang="ja-JP" dirty="0" err="1" smtClean="0"/>
              <a:t>memV</a:t>
            </a:r>
            <a:r>
              <a:rPr lang="en-US" altLang="ja-JP" dirty="0" smtClean="0"/>
              <a:t> would not largely degrade VM performance if the working set is not too large.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632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Post-copy </a:t>
            </a:r>
            <a:r>
              <a:rPr lang="en-US" altLang="ja-JP" dirty="0" smtClean="0"/>
              <a:t>migration immediately </a:t>
            </a:r>
            <a:r>
              <a:rPr kumimoji="1" lang="en-US" altLang="ja-JP" dirty="0" smtClean="0"/>
              <a:t>switches the execution of a VM to the destination host.</a:t>
            </a:r>
          </a:p>
          <a:p>
            <a:r>
              <a:rPr lang="en-US" altLang="ja-JP" dirty="0" smtClean="0"/>
              <a:t>Then it</a:t>
            </a:r>
            <a:r>
              <a:rPr kumimoji="1" lang="en-US" altLang="ja-JP" dirty="0" smtClean="0"/>
              <a:t> transfers the memory from the source host on demand.</a:t>
            </a:r>
          </a:p>
          <a:p>
            <a:r>
              <a:rPr lang="en-US" altLang="ja-JP" dirty="0" smtClean="0"/>
              <a:t>Since this migration runs a VM using two hosts, this is a special case of one-to-N migration.</a:t>
            </a:r>
            <a:endParaRPr kumimoji="1" lang="en-US" altLang="ja-JP" dirty="0" smtClean="0"/>
          </a:p>
          <a:p>
            <a:r>
              <a:rPr lang="en-US" altLang="ja-JP" dirty="0" smtClean="0"/>
              <a:t>However, post-copy migration needs </a:t>
            </a:r>
            <a:r>
              <a:rPr kumimoji="1" lang="en-US" altLang="ja-JP" dirty="0" smtClean="0"/>
              <a:t>two hosts with a large amount of memory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Scatter-Gather migration uses multiple intermediate hosts between the source and destination hosts in post-copy migration.</a:t>
            </a:r>
          </a:p>
          <a:p>
            <a:r>
              <a:rPr kumimoji="1" lang="en-US" altLang="ja-JP" dirty="0" smtClean="0"/>
              <a:t>This is similar to one-to-N migration, but Scatter-Gather migration finally transfers the whole memory of a VM to only one destination host.</a:t>
            </a:r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MemX</a:t>
            </a:r>
            <a:r>
              <a:rPr kumimoji="1" lang="en-US" altLang="ja-JP" dirty="0" smtClean="0"/>
              <a:t> can run a VM using the memory of multiple hosts.</a:t>
            </a:r>
          </a:p>
          <a:p>
            <a:r>
              <a:rPr kumimoji="1" lang="en-US" altLang="ja-JP" dirty="0" smtClean="0"/>
              <a:t>This system supports partial migration from some of the hosts.</a:t>
            </a:r>
          </a:p>
          <a:p>
            <a:r>
              <a:rPr lang="en-US" altLang="ja-JP" dirty="0" smtClean="0"/>
              <a:t>However, VM's</a:t>
            </a:r>
            <a:r>
              <a:rPr lang="en-US" altLang="ja-JP" baseline="0" dirty="0" smtClean="0"/>
              <a:t> memory in the main host is transferred only to a new main host.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7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Infrastructure-as-a-Service clouds provide virtual machines to users.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Many VMs are consolidated into a small number of hosts to reduce costs.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Recently, </a:t>
            </a:r>
            <a:r>
              <a:rPr lang="en-US" altLang="ja-JP" dirty="0" err="1" smtClean="0"/>
              <a:t>IaaS</a:t>
            </a:r>
            <a:r>
              <a:rPr lang="en-US" altLang="ja-JP" dirty="0" smtClean="0"/>
              <a:t> clouds </a:t>
            </a:r>
            <a:r>
              <a:rPr kumimoji="1" lang="en-US" altLang="ja-JP" dirty="0" smtClean="0"/>
              <a:t>also provide VMs with a large amount of memory.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For example, in Amazon EC2, new X1 instances have 2 TB.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Such large memory VMs are required for big data analysis, for example, using Apache Spark.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Big data can be analyzed faster by maintaining data in memory as much as possible.</a:t>
            </a:r>
            <a:endParaRPr kumimoji="1"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Another application of large memory VMs is in-memory databases such as SAP HANA.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736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In conclusion, we proposed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for enabling split migration of large memory VMs.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It divides the memory of a large memory VM and </a:t>
            </a:r>
            <a:r>
              <a:rPr kumimoji="1" lang="en-US" altLang="ja-JP" dirty="0" smtClean="0"/>
              <a:t>directly migrates the memory pieces using multiple hosts.</a:t>
            </a:r>
          </a:p>
          <a:p>
            <a:r>
              <a:rPr kumimoji="1" lang="en-US" altLang="ja-JP" dirty="0" smtClean="0"/>
              <a:t>Since split migration is aware of remote paging,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achieves fast VM migration and keeps VM performance after migration.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Currently, S-</a:t>
            </a:r>
            <a:r>
              <a:rPr lang="en-US" altLang="ja-JP" dirty="0" err="1" smtClean="0"/>
              <a:t>memV</a:t>
            </a:r>
            <a:r>
              <a:rPr lang="en-US" altLang="ja-JP" dirty="0" smtClean="0"/>
              <a:t> supports one-to-N migration.</a:t>
            </a:r>
            <a:endParaRPr kumimoji="1" lang="en-US" altLang="ja-JP" dirty="0" smtClean="0"/>
          </a:p>
          <a:p>
            <a:r>
              <a:rPr kumimoji="1" lang="en-US" altLang="ja-JP" dirty="0" smtClean="0"/>
              <a:t>According to our experimental results, the migration performance was comparable to VM migration with sufficient memory.</a:t>
            </a:r>
          </a:p>
          <a:p>
            <a:r>
              <a:rPr kumimoji="1" lang="en-US" altLang="ja-JP" dirty="0" smtClean="0"/>
              <a:t>It </a:t>
            </a:r>
            <a:r>
              <a:rPr lang="en-US" altLang="ja-JP" dirty="0" smtClean="0"/>
              <a:t>w</a:t>
            </a:r>
            <a:r>
              <a:rPr kumimoji="1" lang="en-US" altLang="ja-JP" dirty="0" smtClean="0"/>
              <a:t>as much better than VM migration with virtual memory.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80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One of our future work is to integrate mechanisms for collecting memory access data of VMs and remote paging into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We have implemented these mechanisms, but they are still incomplete.</a:t>
            </a:r>
            <a:endParaRPr kumimoji="1" lang="en-US" altLang="ja-JP" dirty="0" smtClean="0"/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lang="en-US" altLang="ja-JP" dirty="0" smtClean="0"/>
              <a:t>Second, we will </a:t>
            </a:r>
            <a:r>
              <a:rPr kumimoji="1" lang="en-US" altLang="ja-JP" dirty="0" smtClean="0"/>
              <a:t>evaluate split migration for a larger memory VM using real-world workloads.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W</a:t>
            </a:r>
            <a:r>
              <a:rPr kumimoji="1" lang="en-US" altLang="ja-JP" dirty="0" smtClean="0"/>
              <a:t>e need to show that page-ins and page-outs are reduced.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Third,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has to support N-to-one and partial migration.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Unlike one-to-N migration, a new mechanism is needed for synchronizing multiple source hosts </a:t>
            </a:r>
            <a:r>
              <a:rPr lang="en-US" altLang="ja-JP" dirty="0" smtClean="0"/>
              <a:t>during</a:t>
            </a:r>
            <a:r>
              <a:rPr kumimoji="1" lang="en-US" altLang="ja-JP" dirty="0" smtClean="0"/>
              <a:t> VM migration.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Finally,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should recover from failures during split migration.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It may be preferred to switch only failed destination hosts to other hosts</a:t>
            </a:r>
            <a:r>
              <a:rPr kumimoji="1" lang="en-US" altLang="ja-JP" dirty="0" smtClean="0"/>
              <a:t>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Thank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you for listening!!!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Do you have any question?</a:t>
            </a:r>
            <a:endParaRPr kumimoji="1" lang="en-US" altLang="ja-JP" dirty="0" smtClean="0"/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 err="1" smtClean="0">
                <a:latin typeface="メイリオ"/>
                <a:ea typeface="メイリオ"/>
                <a:cs typeface="メイリオ"/>
              </a:rPr>
              <a:t>Questiojn</a:t>
            </a:r>
            <a:r>
              <a:rPr lang="en-US" altLang="ja-JP" sz="1000" dirty="0" smtClean="0">
                <a:latin typeface="メイリオ"/>
                <a:ea typeface="メイリオ"/>
                <a:cs typeface="メイリオ"/>
              </a:rPr>
              <a:t>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00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I’m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not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following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you.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can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you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rephrase that more simply?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what is your question?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latin typeface="メイリオ"/>
                <a:ea typeface="メイリオ"/>
                <a:cs typeface="メイリオ"/>
              </a:rPr>
              <a:t>sorry, I didn’t understand that. could you go over that again, more slowly?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latin typeface="メイリオ"/>
                <a:ea typeface="メイリオ"/>
                <a:cs typeface="メイリオ"/>
              </a:rPr>
              <a:t>are you asking [ - ]?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latin typeface="メイリオ"/>
                <a:ea typeface="メイリオ"/>
                <a:cs typeface="メイリオ"/>
              </a:rPr>
              <a:t>I don’t have an answer at the moment.</a:t>
            </a: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35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However, large memory VMs make VM migration difficult.</a:t>
            </a:r>
          </a:p>
          <a:p>
            <a:r>
              <a:rPr lang="en-US" altLang="ja-JP" dirty="0" smtClean="0"/>
              <a:t>One issue is a long migration time.</a:t>
            </a:r>
          </a:p>
          <a:p>
            <a:r>
              <a:rPr lang="en-US" altLang="ja-JP" dirty="0" smtClean="0"/>
              <a:t>This can be resolved by parallel migration and fast networks.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other unresolved issue is the availability of the destination host.</a:t>
            </a:r>
          </a:p>
          <a:p>
            <a:r>
              <a:rPr lang="en-US" altLang="ja-JP" dirty="0" smtClean="0"/>
              <a:t>VM migration needs sufficient free memory at the destination host</a:t>
            </a:r>
          </a:p>
          <a:p>
            <a:r>
              <a:rPr lang="en-US" altLang="ja-JP" dirty="0" smtClean="0"/>
              <a:t>But </a:t>
            </a:r>
            <a:r>
              <a:rPr kumimoji="1" lang="en-US" altLang="ja-JP" dirty="0" smtClean="0"/>
              <a:t>always reserving hosts with a large amount of free memory </a:t>
            </a:r>
            <a:r>
              <a:rPr lang="en-US" altLang="ja-JP" dirty="0" smtClean="0"/>
              <a:t>isn't cost-efficient.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en-US" dirty="0" smtClean="0"/>
              <a:t>If large memory VMs cannot be migrated, they have to be stopped during host maintenance.</a:t>
            </a:r>
          </a:p>
          <a:p>
            <a:r>
              <a:rPr kumimoji="1" lang="en-US" altLang="en-US" dirty="0" smtClean="0"/>
              <a:t>Then, big data analysis is disrupted for a long time.</a:t>
            </a:r>
          </a:p>
          <a:p>
            <a:r>
              <a:rPr kumimoji="1" lang="en-US" altLang="en-US" dirty="0" smtClean="0"/>
              <a:t>In addition, the whole data in memory is lost.</a:t>
            </a:r>
          </a:p>
          <a:p>
            <a:r>
              <a:rPr kumimoji="1" lang="en-US" altLang="en-US" dirty="0" smtClean="0"/>
              <a:t>It takes much time to restore the lost data in memory by reading disks or redoing computation.</a:t>
            </a:r>
          </a:p>
          <a:p>
            <a:r>
              <a:rPr kumimoji="1" lang="en-US" altLang="en-US" dirty="0" smtClean="0"/>
              <a:t>This largely degrades performance for a long time after VM restarts.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160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When there is no sufficient free memory at the destination host, the virtual memory technology </a:t>
            </a:r>
            <a:r>
              <a:rPr lang="en-US" altLang="ja-JP" dirty="0" smtClean="0"/>
              <a:t>can be</a:t>
            </a:r>
            <a:r>
              <a:rPr kumimoji="1" lang="en-US" altLang="ja-JP" dirty="0" smtClean="0"/>
              <a:t> used.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Virtual memory allows the system to use a larger amount of memory than physical memory.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It </a:t>
            </a:r>
            <a:r>
              <a:rPr kumimoji="1" lang="en-US" altLang="ja-JP" dirty="0" smtClean="0"/>
              <a:t>pages out the memory pages that cannot be stored in physical memory to disks.</a:t>
            </a:r>
          </a:p>
          <a:p>
            <a:pPr marL="0" lvl="0" indent="0">
              <a:buFont typeface="Arial"/>
              <a:buNone/>
            </a:pPr>
            <a:endParaRPr kumimoji="1" lang="en-US" altLang="ja-JP" dirty="0" smtClean="0"/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However, virtual memory is incompatible with VM migration.</a:t>
            </a:r>
          </a:p>
          <a:p>
            <a:pPr lvl="0"/>
            <a:r>
              <a:rPr lang="en-US" altLang="ja-JP" dirty="0" smtClean="0"/>
              <a:t>In the first iteration of VM migration, </a:t>
            </a:r>
            <a:r>
              <a:rPr kumimoji="1" lang="en-US" altLang="ja-JP" dirty="0" smtClean="0"/>
              <a:t>all the memory pages are transferred in order.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Therefore, memory pages are unconditionally paged out, regardless of VM's memory access pattern.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In the following iterations, updated pages are re-transferred and overwritten with page-ins.</a:t>
            </a:r>
          </a:p>
          <a:p>
            <a:pPr marL="0" lvl="0" indent="0">
              <a:buFont typeface="Arial"/>
              <a:buNone/>
            </a:pPr>
            <a:endParaRPr kumimoji="1" lang="en-US" altLang="ja-JP" dirty="0" smtClean="0"/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When VM migration is completed, frequently updated pages tend to reside in physical memory.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In contrast, frequently accessed read-only pages tend to be paged out.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Therefore, excessive paging </a:t>
            </a:r>
            <a:r>
              <a:rPr kumimoji="1" lang="en-US" altLang="en-US" dirty="0" smtClean="0"/>
              <a:t>degrades the performance during and after VM migration.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800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To reduce the overhead of paging with disks, remote paging has been proposed.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It pages in and out memory pages from and to the memory at other hosts, instead of local disks.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If the network is fast enough, remote paging is faster than paging with slow disks.</a:t>
            </a:r>
          </a:p>
          <a:p>
            <a:pPr marL="0" indent="0">
              <a:buFont typeface="Arial"/>
              <a:buNone/>
            </a:pPr>
            <a:endParaRPr kumimoji="1" lang="en-US" altLang="en-US" dirty="0" smtClean="0"/>
          </a:p>
          <a:p>
            <a:pPr marL="0" indent="0">
              <a:buFont typeface="Arial"/>
              <a:buNone/>
            </a:pPr>
            <a:r>
              <a:rPr kumimoji="1" lang="en-US" altLang="en-US" dirty="0" smtClean="0"/>
              <a:t>However, remote paging is also incompatible with VM migration.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During VM migration, the destination host has to transfer many paged-out pages to swap hosts.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Therefore, the network bandwidth between the destination host and swap host is consumed.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799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To solve this problem, we propose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for enabling split migration of large memory VMs.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Split migration migrates a large memory VMs using multiple hosts.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The multiple hosts consist of one main host and zero or more sub-hosts.</a:t>
            </a:r>
          </a:p>
          <a:p>
            <a:pPr marL="0" lvl="0" indent="0">
              <a:buFont typeface="Arial"/>
              <a:buNone/>
            </a:pPr>
            <a:r>
              <a:rPr kumimoji="1" lang="en-US" altLang="ja-JP" dirty="0" smtClean="0"/>
              <a:t>The main host runs a VM and the sub-hosts provide memory.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Split migration </a:t>
            </a:r>
            <a:r>
              <a:rPr kumimoji="1" lang="en-US" altLang="ja-JP" dirty="0" smtClean="0"/>
              <a:t>divides VM's memory into smaller pieces, considering VM's </a:t>
            </a:r>
            <a:r>
              <a:rPr lang="en-US" altLang="ja-JP" dirty="0" smtClean="0"/>
              <a:t>memory access pattern.</a:t>
            </a:r>
          </a:p>
          <a:p>
            <a:pPr marL="0" lvl="0" indent="0">
              <a:buFont typeface="Arial"/>
              <a:buNone/>
            </a:pPr>
            <a:r>
              <a:rPr lang="en-US" altLang="ja-JP" dirty="0" smtClean="0"/>
              <a:t>Then it </a:t>
            </a:r>
            <a:r>
              <a:rPr kumimoji="1" lang="en-US" altLang="ja-JP" dirty="0" smtClean="0"/>
              <a:t>directly transfers them to the main host or sub-hosts.</a:t>
            </a:r>
          </a:p>
          <a:p>
            <a:pPr marL="0" lvl="0" indent="0">
              <a:buFont typeface="Arial"/>
              <a:buNone/>
            </a:pPr>
            <a:endParaRPr kumimoji="1" lang="en-US" altLang="ja-JP" dirty="0" smtClean="0"/>
          </a:p>
          <a:p>
            <a:pPr lvl="0"/>
            <a:r>
              <a:rPr kumimoji="1" lang="en-US" altLang="ja-JP" dirty="0" smtClean="0"/>
              <a:t>After split migration,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performs remote paging when the VM needs a non-existent page at the main host.</a:t>
            </a:r>
          </a:p>
          <a:p>
            <a:r>
              <a:rPr lang="en-US" altLang="ja-JP" dirty="0" smtClean="0"/>
              <a:t>It swaps the requested memory page at a sub host with an infrequently accessed page at the main host.</a:t>
            </a:r>
          </a:p>
          <a:p>
            <a:pPr marL="0" lvl="0" indent="0">
              <a:buFont typeface="Arial"/>
              <a:buNone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67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 one-to-N migration, split migration</a:t>
            </a:r>
            <a:r>
              <a:rPr kumimoji="1" lang="en-US" altLang="ja-JP" dirty="0" smtClean="0"/>
              <a:t> migrates a large memory VM from one host to multiple hosts.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It transfers core information such as CPU and device states to the main host.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It also transfers frequently accessed memory pages to the main host.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On the other hand, split migration transfers memory pages that cannot be accommodated in the main host to the sub-hosts.</a:t>
            </a:r>
          </a:p>
          <a:p>
            <a:r>
              <a:rPr lang="en-US" altLang="ja-JP" dirty="0" smtClean="0"/>
              <a:t>To appropriately divide VM's </a:t>
            </a:r>
            <a:r>
              <a:rPr kumimoji="1" lang="en-US" altLang="ja-JP" dirty="0" smtClean="0"/>
              <a:t>memory, S-</a:t>
            </a:r>
            <a:r>
              <a:rPr kumimoji="1" lang="en-US" altLang="ja-JP" dirty="0" err="1" smtClean="0"/>
              <a:t>memV</a:t>
            </a:r>
            <a:r>
              <a:rPr kumimoji="1" lang="en-US" altLang="ja-JP" dirty="0" smtClean="0"/>
              <a:t> monitors </a:t>
            </a:r>
            <a:r>
              <a:rPr lang="en-US" altLang="ja-JP" dirty="0" smtClean="0"/>
              <a:t>VM's </a:t>
            </a:r>
            <a:r>
              <a:rPr kumimoji="1" lang="en-US" altLang="ja-JP" dirty="0" smtClean="0"/>
              <a:t>memory access pattern and predicts future access.</a:t>
            </a:r>
          </a:p>
          <a:p>
            <a:pPr marL="0" indent="0">
              <a:buFont typeface="Arial"/>
              <a:buNone/>
            </a:pPr>
            <a:endParaRPr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To migrate a large memory VM faster, split migration transfers memory pages to multiple hosts in parallel.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789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Unlike traditional VM migration, split migration is aware of remote paging.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Remote paging doesn't occur at all during VM migration.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Any memory pages are not paged out from the main host to sub-hosts.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Instead, each page is directly transferred to the main host or sub-host.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Therefore, there is no wasteful network transfer between the main host and sub hosts.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This enables fast VM migration.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r>
              <a:rPr kumimoji="1" lang="en-US" altLang="ja-JP" dirty="0" smtClean="0"/>
              <a:t>In addition, </a:t>
            </a:r>
            <a:r>
              <a:rPr lang="en-US" altLang="ja-JP" dirty="0" smtClean="0"/>
              <a:t>remote paging is less likely to occur after VM migration.</a:t>
            </a:r>
          </a:p>
          <a:p>
            <a:r>
              <a:rPr kumimoji="1" lang="en-US" altLang="ja-JP" dirty="0" smtClean="0"/>
              <a:t>During VM migration, frequently accessed pages are transferred to the main host.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This enables keeping VM performance after split migration.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We should note that the performance after VM migration depends on the working set size.</a:t>
            </a:r>
          </a:p>
          <a:p>
            <a:pPr marL="0" indent="0">
              <a:buFont typeface="Arial"/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955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kumimoji="1" lang="en-US" altLang="ja-JP" dirty="0" smtClean="0"/>
              <a:t>In N-to-one migration, split migration migrates a large memory VM from multiple hosts to one host again.</a:t>
            </a:r>
          </a:p>
          <a:p>
            <a:pPr marL="0" indent="0">
              <a:buFont typeface="Arial"/>
              <a:buNone/>
            </a:pPr>
            <a:r>
              <a:rPr lang="en-US" altLang="ja-JP" dirty="0" smtClean="0"/>
              <a:t>This is used after the maintenance of the originally used host is completed or when another host with sufficient free memory is prepared.</a:t>
            </a:r>
          </a:p>
          <a:p>
            <a:pPr marL="0" indent="0">
              <a:buFont typeface="Arial"/>
              <a:buNone/>
            </a:pPr>
            <a:endParaRPr lang="en-US" altLang="ja-JP" dirty="0" smtClean="0"/>
          </a:p>
          <a:p>
            <a:r>
              <a:rPr lang="en-US" altLang="ja-JP" dirty="0" smtClean="0"/>
              <a:t>From the main host, split migration normally migrates a VM, </a:t>
            </a:r>
            <a:r>
              <a:rPr kumimoji="1" lang="en-US" altLang="ja-JP" dirty="0" smtClean="0"/>
              <a:t>except it doesn't transfer non-existent memory.</a:t>
            </a:r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From the sub-hosts, </a:t>
            </a:r>
            <a:r>
              <a:rPr lang="en-US" altLang="ja-JP" dirty="0" smtClean="0"/>
              <a:t>split migration</a:t>
            </a:r>
            <a:r>
              <a:rPr kumimoji="1" lang="en-US" altLang="ja-JP" dirty="0" smtClean="0"/>
              <a:t> simply transfers part of the VM's memory.</a:t>
            </a:r>
          </a:p>
          <a:p>
            <a:pPr marL="0" indent="0">
              <a:buFont typeface="Arial"/>
              <a:buNone/>
            </a:pPr>
            <a:endParaRPr kumimoji="1" lang="en-US" altLang="ja-JP" dirty="0" smtClean="0"/>
          </a:p>
          <a:p>
            <a:pPr marL="0" indent="0">
              <a:buFont typeface="Arial"/>
              <a:buNone/>
            </a:pPr>
            <a:r>
              <a:rPr kumimoji="1" lang="en-US" altLang="ja-JP" dirty="0" smtClean="0"/>
              <a:t>For memory pages paged in and out during VM migration, split migration transfers them without redundancy or omission.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4412-7B73-DE41-B247-5633CBBCD46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25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9369-7D5D-8449-85D4-86CA690508D8}" type="datetime4">
              <a:rPr lang="ja-JP" altLang="en-US" smtClean="0"/>
              <a:t>2016年 8月 4日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3773-29E9-7A43-BE50-EA0B5CB044AE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806B-8F91-C842-BABC-9D089B65A161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849-15C9-364B-994D-986052601703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1BFF-6DFE-9A4D-9A6C-0C57A65D1A80}" type="datetime4">
              <a:rPr lang="ja-JP" altLang="en-US" smtClean="0"/>
              <a:t>2016年 8月 4日 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B09D-FD11-7940-A1C4-CD1D8CDACF3E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5F51-4D09-4E45-94B2-034A501E9CB2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8A12-E2A5-164F-BF59-596A70C56C4E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F616-3616-5045-98C7-946692762337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1A6D-2606-7B4B-8052-20EC460CB803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FDA6-1D61-F245-9832-EDF3E2804787}" type="datetime4">
              <a:rPr lang="ja-JP" altLang="en-US" smtClean="0"/>
              <a:t>2016年 8月 4日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25384"/>
            <a:ext cx="8148919" cy="863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148918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839F386A-0270-174E-919D-A10907E97876}" type="datetime4">
              <a:rPr lang="ja-JP" altLang="en-US" smtClean="0"/>
              <a:pPr/>
              <a:t>2016年 8月 4日 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7377" y="6411595"/>
            <a:ext cx="773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none" spc="-60" baseline="0">
          <a:solidFill>
            <a:schemeClr val="tx2"/>
          </a:solidFill>
          <a:latin typeface="メイリオ"/>
          <a:ea typeface="メイリオ"/>
          <a:cs typeface="メイリオ"/>
        </a:defRPr>
      </a:lvl1pPr>
    </p:titleStyle>
    <p:bodyStyle>
      <a:lvl1pPr marL="265113" indent="-265113" algn="l" defTabSz="914400" rtl="0" eaLnBrk="1" latinLnBrk="0" hangingPunct="1">
        <a:spcBef>
          <a:spcPts val="600"/>
        </a:spcBef>
        <a:spcAft>
          <a:spcPts val="0"/>
        </a:spcAft>
        <a:buFont typeface="Arial"/>
        <a:buChar char="•"/>
        <a:defRPr kumimoji="1" sz="2800" b="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625475" indent="-266700" algn="l" defTabSz="914400" rtl="0" eaLnBrk="1" latinLnBrk="0" hangingPunct="1">
        <a:spcBef>
          <a:spcPts val="600"/>
        </a:spcBef>
        <a:buClr>
          <a:schemeClr val="tx2"/>
        </a:buClr>
        <a:buFont typeface="Arial" pitchFamily="34" charset="0"/>
        <a:buChar char="•"/>
        <a:tabLst>
          <a:tab pos="625475" algn="l"/>
        </a:tabLst>
        <a:defRPr kumimoji="1" sz="24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982663" indent="-228600" algn="l" defTabSz="914400" rtl="0" eaLnBrk="1" latinLnBrk="0" hangingPunct="1">
        <a:spcBef>
          <a:spcPts val="600"/>
        </a:spcBef>
        <a:buClr>
          <a:schemeClr val="tx2"/>
        </a:buClr>
        <a:buFont typeface="Arial" pitchFamily="34" charset="0"/>
        <a:buChar char="•"/>
        <a:tabLst>
          <a:tab pos="985838" algn="l"/>
        </a:tabLst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85660" cy="4571999"/>
          </a:xfrm>
        </p:spPr>
        <p:txBody>
          <a:bodyPr/>
          <a:lstStyle/>
          <a:p>
            <a:r>
              <a:rPr lang="en-US" altLang="ja-JP" sz="4000" dirty="0" smtClean="0">
                <a:latin typeface="メイリオ"/>
                <a:ea typeface="メイリオ"/>
                <a:cs typeface="メイリオ"/>
              </a:rPr>
              <a:t>Split Migration of</a:t>
            </a:r>
            <a:r>
              <a:rPr lang="ja-JP" altLang="en-US" sz="40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40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4000" dirty="0" smtClean="0">
                <a:latin typeface="メイリオ"/>
                <a:ea typeface="メイリオ"/>
                <a:cs typeface="メイリオ"/>
              </a:rPr>
            </a:br>
            <a:r>
              <a:rPr lang="ja-JP" altLang="ja-JP" sz="4000" dirty="0">
                <a:latin typeface="メイリオ"/>
              </a:rPr>
              <a:t> </a:t>
            </a:r>
            <a:r>
              <a:rPr lang="ja-JP" altLang="en-US" sz="4000" dirty="0" smtClean="0">
                <a:latin typeface="メイリオ"/>
              </a:rPr>
              <a:t>  </a:t>
            </a:r>
            <a:r>
              <a:rPr lang="en-US" altLang="ja-JP" sz="4000" dirty="0" smtClean="0">
                <a:latin typeface="メイリオ"/>
                <a:ea typeface="メイリオ"/>
                <a:cs typeface="メイリオ"/>
              </a:rPr>
              <a:t>Large Memory Virtual Machines</a:t>
            </a:r>
            <a:endParaRPr lang="ja-JP" altLang="en-US" sz="40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457200" y="4365972"/>
            <a:ext cx="7912100" cy="1723718"/>
          </a:xfrm>
        </p:spPr>
        <p:txBody>
          <a:bodyPr>
            <a:noAutofit/>
          </a:bodyPr>
          <a:lstStyle/>
          <a:p>
            <a:r>
              <a:rPr lang="en-US" altLang="en-US" sz="2400" cap="none" dirty="0" smtClean="0">
                <a:solidFill>
                  <a:schemeClr val="tx1"/>
                </a:solidFill>
                <a:latin typeface="メイリオ"/>
              </a:rPr>
              <a:t>Masato </a:t>
            </a:r>
            <a:r>
              <a:rPr lang="en-US" altLang="en-US" sz="2400" cap="none" dirty="0" err="1" smtClean="0">
                <a:solidFill>
                  <a:schemeClr val="tx1"/>
                </a:solidFill>
                <a:latin typeface="メイリオ"/>
              </a:rPr>
              <a:t>Suetake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/>
              </a:rPr>
              <a:t>　</a:t>
            </a:r>
            <a:r>
              <a:rPr lang="en-US" altLang="en-US" sz="2400" cap="none" dirty="0" err="1" smtClean="0">
                <a:solidFill>
                  <a:schemeClr val="tx1"/>
                </a:solidFill>
                <a:latin typeface="メイリオ"/>
              </a:rPr>
              <a:t>Hazuki</a:t>
            </a:r>
            <a:r>
              <a:rPr lang="en-US" altLang="en-US" sz="2400" cap="none" dirty="0" smtClean="0">
                <a:solidFill>
                  <a:schemeClr val="tx1"/>
                </a:solidFill>
                <a:latin typeface="メイリオ"/>
              </a:rPr>
              <a:t> </a:t>
            </a:r>
            <a:r>
              <a:rPr lang="en-US" altLang="en-US" sz="2400" cap="none" dirty="0" err="1" smtClean="0">
                <a:solidFill>
                  <a:schemeClr val="tx1"/>
                </a:solidFill>
                <a:latin typeface="メイリオ"/>
              </a:rPr>
              <a:t>Kizu</a:t>
            </a:r>
            <a:r>
              <a:rPr lang="ja-JP" altLang="en-US" sz="2400" dirty="0" smtClean="0">
                <a:solidFill>
                  <a:schemeClr val="tx1"/>
                </a:solidFill>
                <a:latin typeface="メイリオ"/>
              </a:rPr>
              <a:t>　</a:t>
            </a:r>
            <a:endParaRPr lang="en-US" altLang="ja-JP" sz="2400" dirty="0" smtClean="0">
              <a:solidFill>
                <a:schemeClr val="tx1"/>
              </a:solidFill>
              <a:latin typeface="メイリオ"/>
            </a:endParaRPr>
          </a:p>
          <a:p>
            <a:r>
              <a:rPr lang="en-US" altLang="en-US" sz="2400" cap="none" dirty="0" smtClean="0">
                <a:solidFill>
                  <a:schemeClr val="tx1"/>
                </a:solidFill>
                <a:latin typeface="メイリオ"/>
              </a:rPr>
              <a:t>Kenichi </a:t>
            </a:r>
            <a:r>
              <a:rPr lang="en-US" altLang="en-US" sz="2400" cap="none" dirty="0" err="1" smtClean="0">
                <a:solidFill>
                  <a:schemeClr val="tx1"/>
                </a:solidFill>
                <a:latin typeface="メイリオ"/>
              </a:rPr>
              <a:t>Kourai</a:t>
            </a:r>
            <a:endParaRPr lang="en-US" altLang="ja-JP" sz="2400" baseline="30000" dirty="0" smtClean="0">
              <a:solidFill>
                <a:schemeClr val="tx1"/>
              </a:solidFill>
              <a:latin typeface="メイリオ"/>
            </a:endParaRPr>
          </a:p>
          <a:p>
            <a:endParaRPr lang="en-US" altLang="ja-JP" sz="2400" cap="none" dirty="0" smtClean="0">
              <a:solidFill>
                <a:schemeClr val="tx1"/>
              </a:solidFill>
              <a:latin typeface="メイリオ"/>
            </a:endParaRPr>
          </a:p>
          <a:p>
            <a:r>
              <a:rPr lang="en-US" altLang="en-US" sz="2400" cap="none" dirty="0" smtClean="0">
                <a:solidFill>
                  <a:schemeClr val="tx1"/>
                </a:solidFill>
                <a:latin typeface="メイリオ"/>
              </a:rPr>
              <a:t>		Kyushu Institute of Technology</a:t>
            </a:r>
            <a:endParaRPr lang="en-US" altLang="ja-JP" sz="2400" cap="none" dirty="0" smtClean="0">
              <a:solidFill>
                <a:schemeClr val="tx1"/>
              </a:solidFill>
              <a:latin typeface="メイリオ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latin typeface="メイリオ"/>
                <a:ea typeface="メイリオ"/>
                <a:cs typeface="メイリオ"/>
              </a:rPr>
              <a:pPr/>
              <a:t>1</a:t>
            </a:fld>
            <a:endParaRPr lang="en-US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88258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825"/>
    </mc:Choice>
    <mc:Fallback xmlns="">
      <p:transition xmlns:p14="http://schemas.microsoft.com/office/powerpoint/2010/main" advTm="68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Partial Migration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Migrate the whole/part of a VM across multiple hosts to different hosts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From the main host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One-to-N migration of a VM with partial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From sub-hosts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Only memory transfer to the destination sub-hosts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" name="角丸四角形 14"/>
          <p:cNvSpPr/>
          <p:nvPr/>
        </p:nvSpPr>
        <p:spPr>
          <a:xfrm>
            <a:off x="313982" y="4758613"/>
            <a:ext cx="1668932" cy="1376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8895" y="4385518"/>
            <a:ext cx="1177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main</a:t>
            </a:r>
            <a:r>
              <a:rPr kumimoji="1" lang="ja-JP" altLang="en-US" sz="16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host</a:t>
            </a:r>
            <a:endParaRPr kumimoji="1" lang="ja-JP" altLang="en-US" sz="16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77611" y="4997878"/>
            <a:ext cx="1343690" cy="366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ja-JP" dirty="0" smtClean="0">
                <a:latin typeface="メイリオ"/>
                <a:ea typeface="メイリオ"/>
                <a:cs typeface="メイリオ"/>
              </a:rPr>
              <a:t>V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M core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7013874" y="4305964"/>
            <a:ext cx="1733173" cy="1777898"/>
            <a:chOff x="7182163" y="4249703"/>
            <a:chExt cx="1733173" cy="1777898"/>
          </a:xfrm>
        </p:grpSpPr>
        <p:sp>
          <p:nvSpPr>
            <p:cNvPr id="29" name="角丸四角形 28"/>
            <p:cNvSpPr/>
            <p:nvPr/>
          </p:nvSpPr>
          <p:spPr>
            <a:xfrm>
              <a:off x="7182163" y="4605685"/>
              <a:ext cx="1733173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305845" y="4249703"/>
              <a:ext cx="15440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new sub-host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37" name="角丸四角形 36"/>
          <p:cNvSpPr/>
          <p:nvPr/>
        </p:nvSpPr>
        <p:spPr>
          <a:xfrm>
            <a:off x="5083241" y="4689814"/>
            <a:ext cx="1668932" cy="1376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251816" y="5525697"/>
            <a:ext cx="1343690" cy="3669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512 GB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088436" y="4340992"/>
            <a:ext cx="1663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new main host</a:t>
            </a:r>
            <a:endParaRPr kumimoji="1" lang="ja-JP" altLang="en-US" sz="1600" dirty="0">
              <a:solidFill>
                <a:srgbClr val="000000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246870" y="4992579"/>
            <a:ext cx="1343690" cy="366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ja-JP" dirty="0" smtClean="0">
                <a:latin typeface="メイリオ"/>
                <a:ea typeface="メイリオ"/>
                <a:cs typeface="メイリオ"/>
              </a:rPr>
              <a:t>V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M core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53" name="下カーブ矢印 52"/>
          <p:cNvSpPr/>
          <p:nvPr/>
        </p:nvSpPr>
        <p:spPr>
          <a:xfrm>
            <a:off x="1483494" y="4559382"/>
            <a:ext cx="4045894" cy="433197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32" name="図形グループ 31"/>
          <p:cNvGrpSpPr/>
          <p:nvPr/>
        </p:nvGrpSpPr>
        <p:grpSpPr>
          <a:xfrm>
            <a:off x="2096241" y="4305964"/>
            <a:ext cx="1733173" cy="1869266"/>
            <a:chOff x="2219946" y="4241789"/>
            <a:chExt cx="1733173" cy="1869266"/>
          </a:xfrm>
        </p:grpSpPr>
        <p:sp>
          <p:nvSpPr>
            <p:cNvPr id="14" name="角丸四角形 13"/>
            <p:cNvSpPr/>
            <p:nvPr/>
          </p:nvSpPr>
          <p:spPr>
            <a:xfrm>
              <a:off x="2219946" y="4689139"/>
              <a:ext cx="1733173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424583" y="5046174"/>
              <a:ext cx="1285312" cy="73639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1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43958" y="4241789"/>
              <a:ext cx="10573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sub-host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54" name="上カーブ矢印 53"/>
          <p:cNvSpPr/>
          <p:nvPr/>
        </p:nvSpPr>
        <p:spPr>
          <a:xfrm>
            <a:off x="1407390" y="5912110"/>
            <a:ext cx="4225711" cy="395824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55" name="上カーブ矢印 54"/>
          <p:cNvSpPr/>
          <p:nvPr/>
        </p:nvSpPr>
        <p:spPr>
          <a:xfrm>
            <a:off x="1329692" y="5804633"/>
            <a:ext cx="6856270" cy="772160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3796" y="5430224"/>
            <a:ext cx="1343690" cy="5909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1 TB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3586190" y="5432366"/>
            <a:ext cx="1660680" cy="439817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33" name="左右矢印 32"/>
          <p:cNvSpPr/>
          <p:nvPr/>
        </p:nvSpPr>
        <p:spPr>
          <a:xfrm>
            <a:off x="6615229" y="5470175"/>
            <a:ext cx="576601" cy="439817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24619" y="5790985"/>
            <a:ext cx="87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paging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515980" y="5814502"/>
            <a:ext cx="87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paging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204042" y="5505245"/>
            <a:ext cx="1343690" cy="3669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512 GB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533748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6" grpId="0" animBg="1"/>
      <p:bldP spid="53" grpId="0" animBg="1"/>
      <p:bldP spid="54" grpId="0" animBg="1"/>
      <p:bldP spid="55" grpId="0" animBg="1"/>
      <p:bldP spid="19" grpId="0" animBg="1"/>
      <p:bldP spid="9" grpId="0" animBg="1"/>
      <p:bldP spid="33" grpId="0" animBg="1"/>
      <p:bldP spid="10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1F497D"/>
                </a:solidFill>
              </a:rPr>
              <a:t>System Architecture of S-memV</a:t>
            </a:r>
            <a:endParaRPr lang="ja-JP" altLang="en-US" dirty="0">
              <a:solidFill>
                <a:srgbClr val="1F497D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 smtClean="0">
                <a:solidFill>
                  <a:srgbClr val="000000"/>
                </a:solidFill>
              </a:rPr>
              <a:t>QEMU-KVM</a:t>
            </a:r>
            <a:r>
              <a:rPr lang="en-US" altLang="ja-JP" dirty="0" smtClean="0">
                <a:solidFill>
                  <a:srgbClr val="000000"/>
                </a:solidFill>
              </a:rPr>
              <a:t> at the main host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Support one-to-N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Maintain the page location of a VM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Run a VM with remote paging</a:t>
            </a:r>
          </a:p>
          <a:p>
            <a:r>
              <a:rPr lang="en-US" altLang="ja-JP" b="1" dirty="0" smtClean="0">
                <a:solidFill>
                  <a:srgbClr val="000000"/>
                </a:solidFill>
              </a:rPr>
              <a:t>Memory servers</a:t>
            </a:r>
            <a:r>
              <a:rPr lang="en-US" altLang="ja-JP" dirty="0" smtClean="0">
                <a:solidFill>
                  <a:srgbClr val="000000"/>
                </a:solidFill>
              </a:rPr>
              <a:t> at the sub-hosts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Manage part of the memory of a VM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Handle page-in/-out requests</a:t>
            </a:r>
          </a:p>
          <a:p>
            <a:r>
              <a:rPr lang="en-US" altLang="ja-JP" b="1" dirty="0" smtClean="0">
                <a:solidFill>
                  <a:srgbClr val="000000"/>
                </a:solidFill>
              </a:rPr>
              <a:t>Host management server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Choose sub-hosts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227378" y="6411595"/>
            <a:ext cx="7443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角丸四角形 12"/>
          <p:cNvSpPr/>
          <p:nvPr/>
        </p:nvSpPr>
        <p:spPr>
          <a:xfrm>
            <a:off x="6966859" y="3781805"/>
            <a:ext cx="1677701" cy="14219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en-US" dirty="0">
                <a:latin typeface="メイリオ"/>
                <a:ea typeface="メイリオ"/>
                <a:cs typeface="メイリオ"/>
              </a:rPr>
              <a:t> </a:t>
            </a:r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　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966859" y="1841698"/>
            <a:ext cx="1677701" cy="14219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en-US" dirty="0"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  </a:t>
            </a:r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　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64798" y="1479183"/>
            <a:ext cx="1301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main host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102277" y="3963852"/>
            <a:ext cx="1447800" cy="5252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memory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39522" y="3408063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sub host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123079" y="1920362"/>
            <a:ext cx="1343690" cy="366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ja-JP" dirty="0" smtClean="0">
                <a:latin typeface="メイリオ"/>
                <a:ea typeface="メイリオ"/>
                <a:cs typeface="メイリオ"/>
              </a:rPr>
              <a:t>V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M core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123079" y="2356570"/>
            <a:ext cx="1343690" cy="488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memory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161813" y="2910489"/>
            <a:ext cx="1361222" cy="28130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QEMU-KVM</a:t>
            </a:r>
            <a:endParaRPr kumimoji="1" lang="ja-JP" altLang="en-US" sz="16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143175" y="4591812"/>
            <a:ext cx="1373727" cy="4886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memory</a:t>
            </a:r>
          </a:p>
          <a:p>
            <a:pPr algn="ctr"/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server</a:t>
            </a:r>
            <a:endParaRPr kumimoji="1" lang="ja-JP" altLang="en-US" sz="1600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85498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Collecting Memory Access Data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S-memV keeps track of memory access inside a VM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Examine access bits in the extended page tables (EPT) for the VM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Use the collected access history for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Split migration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Recently used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pages are</a:t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to the main host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Remote paging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Least recently used pages</a:t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are paged out</a:t>
            </a:r>
          </a:p>
          <a:p>
            <a:pPr lvl="2"/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5306175" y="3980084"/>
            <a:ext cx="2843801" cy="2267908"/>
            <a:chOff x="5102975" y="4283387"/>
            <a:chExt cx="2843801" cy="2267908"/>
          </a:xfrm>
        </p:grpSpPr>
        <p:grpSp>
          <p:nvGrpSpPr>
            <p:cNvPr id="5" name="図形グループ 4"/>
            <p:cNvGrpSpPr/>
            <p:nvPr/>
          </p:nvGrpSpPr>
          <p:grpSpPr>
            <a:xfrm>
              <a:off x="5102975" y="4283387"/>
              <a:ext cx="2843801" cy="2267908"/>
              <a:chOff x="5102975" y="4143687"/>
              <a:chExt cx="2843801" cy="2267908"/>
            </a:xfrm>
          </p:grpSpPr>
          <p:grpSp>
            <p:nvGrpSpPr>
              <p:cNvPr id="12" name="図形グループ 11"/>
              <p:cNvGrpSpPr/>
              <p:nvPr/>
            </p:nvGrpSpPr>
            <p:grpSpPr>
              <a:xfrm>
                <a:off x="5102975" y="4684617"/>
                <a:ext cx="2843801" cy="1726978"/>
                <a:chOff x="4855070" y="4517479"/>
                <a:chExt cx="2843801" cy="1726978"/>
              </a:xfrm>
            </p:grpSpPr>
            <p:sp>
              <p:nvSpPr>
                <p:cNvPr id="8" name="正方形/長方形 7"/>
                <p:cNvSpPr/>
                <p:nvPr/>
              </p:nvSpPr>
              <p:spPr>
                <a:xfrm>
                  <a:off x="4855071" y="4517479"/>
                  <a:ext cx="2843800" cy="43630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QEMU-KVM</a:t>
                  </a:r>
                </a:p>
              </p:txBody>
            </p:sp>
            <p:sp>
              <p:nvSpPr>
                <p:cNvPr id="9" name="角丸四角形 8"/>
                <p:cNvSpPr/>
                <p:nvPr/>
              </p:nvSpPr>
              <p:spPr>
                <a:xfrm>
                  <a:off x="4855070" y="5211908"/>
                  <a:ext cx="2843800" cy="1032549"/>
                </a:xfrm>
                <a:prstGeom prst="round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Linux</a:t>
                  </a:r>
                </a:p>
                <a:p>
                  <a:endParaRPr kumimoji="1" lang="en-US" altLang="ja-JP" dirty="0" smtClean="0">
                    <a:latin typeface="メイリオ"/>
                    <a:ea typeface="メイリオ"/>
                    <a:cs typeface="メイリオ"/>
                  </a:endParaRPr>
                </a:p>
                <a:p>
                  <a:endParaRPr kumimoji="1" lang="en-US" altLang="ja-JP" dirty="0">
                    <a:latin typeface="メイリオ"/>
                    <a:ea typeface="メイリオ"/>
                    <a:cs typeface="メイリオ"/>
                  </a:endParaRPr>
                </a:p>
                <a:p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4933739" y="5551581"/>
                  <a:ext cx="2712211" cy="628229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KVM</a:t>
                  </a:r>
                </a:p>
                <a:p>
                  <a:endParaRPr kumimoji="1" lang="en-US" altLang="ja-JP" dirty="0" smtClean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1" name="縦巻き 10"/>
                <p:cNvSpPr/>
                <p:nvPr/>
              </p:nvSpPr>
              <p:spPr>
                <a:xfrm>
                  <a:off x="6630769" y="5674649"/>
                  <a:ext cx="923092" cy="399256"/>
                </a:xfrm>
                <a:prstGeom prst="verticalScroll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EPT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</p:grpSp>
          <p:sp>
            <p:nvSpPr>
              <p:cNvPr id="13" name="角丸四角形 12"/>
              <p:cNvSpPr/>
              <p:nvPr/>
            </p:nvSpPr>
            <p:spPr>
              <a:xfrm>
                <a:off x="5102975" y="4143687"/>
                <a:ext cx="2843801" cy="36693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ja-JP" dirty="0" smtClean="0">
                    <a:latin typeface="メイリオ"/>
                    <a:ea typeface="メイリオ"/>
                    <a:cs typeface="メイリオ"/>
                  </a:rPr>
                  <a:t>V</a:t>
                </a:r>
                <a:r>
                  <a:rPr kumimoji="1" lang="en-US" altLang="ja-JP" dirty="0" smtClean="0">
                    <a:latin typeface="メイリオ"/>
                    <a:ea typeface="メイリオ"/>
                    <a:cs typeface="メイリオ"/>
                  </a:rPr>
                  <a:t>M</a:t>
                </a:r>
                <a:endParaRPr kumimoji="1" lang="ja-JP" altLang="en-US" dirty="0"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cxnSp>
          <p:nvCxnSpPr>
            <p:cNvPr id="6" name="直線矢印コネクタ 5"/>
            <p:cNvCxnSpPr/>
            <p:nvPr/>
          </p:nvCxnSpPr>
          <p:spPr>
            <a:xfrm flipV="1">
              <a:off x="7336052" y="5260617"/>
              <a:ext cx="0" cy="72087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54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Remote</a:t>
            </a:r>
            <a:r>
              <a:rPr lang="ja-JP" altLang="en-US" smtClean="0"/>
              <a:t> </a:t>
            </a:r>
            <a:r>
              <a:rPr lang="en-US" altLang="ja-JP" smtClean="0"/>
              <a:t>Paging</a:t>
            </a:r>
            <a:r>
              <a:rPr lang="ja-JP" altLang="en-US" smtClean="0"/>
              <a:t> </a:t>
            </a:r>
            <a:r>
              <a:rPr lang="en-US" altLang="ja-JP" smtClean="0"/>
              <a:t>with</a:t>
            </a:r>
            <a:r>
              <a:rPr lang="ja-JP" altLang="en-US" smtClean="0"/>
              <a:t> </a:t>
            </a:r>
            <a:r>
              <a:rPr lang="en-US" altLang="ja-JP" smtClean="0"/>
              <a:t>userfaultfd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QEMU-KVM receives an event when a VM accesses a non-existent page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Using userfaultfd introduced in Linux 4.3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It sends a page-in request to a sub-host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Write received data </a:t>
            </a:r>
            <a:r>
              <a:rPr lang="en-US" altLang="ja-JP" dirty="0">
                <a:solidFill>
                  <a:srgbClr val="000000"/>
                </a:solidFill>
              </a:rPr>
              <a:t>to the faulting </a:t>
            </a:r>
            <a:r>
              <a:rPr lang="en-US" altLang="ja-JP" dirty="0" smtClean="0">
                <a:solidFill>
                  <a:srgbClr val="000000"/>
                </a:solidFill>
              </a:rPr>
              <a:t>page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Send a page-out request later to the sub-host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9" name="図形グループ 38"/>
          <p:cNvGrpSpPr/>
          <p:nvPr/>
        </p:nvGrpSpPr>
        <p:grpSpPr>
          <a:xfrm>
            <a:off x="1165462" y="4607841"/>
            <a:ext cx="2949338" cy="1895259"/>
            <a:chOff x="1165462" y="4881461"/>
            <a:chExt cx="2949338" cy="1895259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1165462" y="4881461"/>
              <a:ext cx="2949338" cy="1895259"/>
              <a:chOff x="428862" y="4868761"/>
              <a:chExt cx="2949338" cy="1895259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428862" y="4868761"/>
                <a:ext cx="2949338" cy="1895259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 smtClean="0"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ja-JP" altLang="en-US" dirty="0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7" name="角丸四角形 6"/>
              <p:cNvSpPr/>
              <p:nvPr/>
            </p:nvSpPr>
            <p:spPr>
              <a:xfrm>
                <a:off x="1651000" y="4881462"/>
                <a:ext cx="1532745" cy="96053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651000" y="5886395"/>
                <a:ext cx="1532744" cy="4363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メイリオ"/>
                    <a:ea typeface="メイリオ"/>
                    <a:cs typeface="メイリオ"/>
                  </a:rPr>
                  <a:t>QEMU-KVM</a:t>
                </a:r>
              </a:p>
            </p:txBody>
          </p:sp>
          <p:sp>
            <p:nvSpPr>
              <p:cNvPr id="9" name="角丸四角形 8"/>
              <p:cNvSpPr/>
              <p:nvPr/>
            </p:nvSpPr>
            <p:spPr>
              <a:xfrm>
                <a:off x="660399" y="6360795"/>
                <a:ext cx="2523345" cy="377826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メイリオ"/>
                    <a:ea typeface="メイリオ"/>
                    <a:cs typeface="メイリオ"/>
                  </a:rPr>
                  <a:t>Linux</a:t>
                </a:r>
                <a:r>
                  <a:rPr kumimoji="1" lang="ja-JP" altLang="en-US" dirty="0" smtClean="0">
                    <a:latin typeface="メイリオ"/>
                    <a:ea typeface="メイリオ"/>
                    <a:cs typeface="メイリオ"/>
                  </a:rPr>
                  <a:t> </a:t>
                </a:r>
                <a:r>
                  <a:rPr kumimoji="1" lang="en-US" altLang="ja-JP" dirty="0" smtClean="0">
                    <a:latin typeface="メイリオ"/>
                    <a:ea typeface="メイリオ"/>
                    <a:cs typeface="メイリオ"/>
                  </a:rPr>
                  <a:t>kernel</a:t>
                </a:r>
              </a:p>
            </p:txBody>
          </p:sp>
        </p:grpSp>
        <p:cxnSp>
          <p:nvCxnSpPr>
            <p:cNvPr id="14" name="カギ線コネクタ 13"/>
            <p:cNvCxnSpPr>
              <a:endCxn id="8" idx="1"/>
            </p:cNvCxnSpPr>
            <p:nvPr/>
          </p:nvCxnSpPr>
          <p:spPr>
            <a:xfrm flipV="1">
              <a:off x="1955801" y="6117245"/>
              <a:ext cx="431799" cy="256251"/>
            </a:xfrm>
            <a:prstGeom prst="bentConnector3">
              <a:avLst>
                <a:gd name="adj1" fmla="val 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カギ線コネクタ 19"/>
            <p:cNvCxnSpPr>
              <a:stCxn id="35" idx="1"/>
            </p:cNvCxnSpPr>
            <p:nvPr/>
          </p:nvCxnSpPr>
          <p:spPr>
            <a:xfrm rot="10800000" flipV="1">
              <a:off x="1625600" y="5550415"/>
              <a:ext cx="914400" cy="823079"/>
            </a:xfrm>
            <a:prstGeom prst="bentConnector3">
              <a:avLst>
                <a:gd name="adj1" fmla="val 100000"/>
              </a:avLst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1638300" y="5740400"/>
              <a:ext cx="7493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event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701800" y="5207000"/>
              <a:ext cx="620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fault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540000" y="5373132"/>
              <a:ext cx="520700" cy="3545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289300" y="4991100"/>
              <a:ext cx="495300" cy="3566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角丸四角形 39"/>
          <p:cNvSpPr/>
          <p:nvPr/>
        </p:nvSpPr>
        <p:spPr>
          <a:xfrm>
            <a:off x="5791200" y="4607841"/>
            <a:ext cx="1881069" cy="188255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891331" y="4739302"/>
            <a:ext cx="1680959" cy="9941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en-US" dirty="0" smtClean="0">
                <a:latin typeface="メイリオ"/>
                <a:ea typeface="メイリオ"/>
                <a:cs typeface="メイリオ"/>
              </a:rPr>
              <a:t>memory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891331" y="5836113"/>
            <a:ext cx="1704738" cy="4569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メイリオ"/>
                <a:ea typeface="メイリオ"/>
                <a:cs typeface="メイリオ"/>
              </a:rPr>
              <a:t>memory server</a:t>
            </a:r>
            <a:endParaRPr kumimoji="1" lang="ja-JP" altLang="en-US" sz="1600" dirty="0"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5" name="直線矢印コネクタ 44"/>
          <p:cNvCxnSpPr>
            <a:stCxn id="36" idx="3"/>
          </p:cNvCxnSpPr>
          <p:nvPr/>
        </p:nvCxnSpPr>
        <p:spPr>
          <a:xfrm>
            <a:off x="3784600" y="4895796"/>
            <a:ext cx="2106731" cy="72884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35" idx="3"/>
          </p:cNvCxnSpPr>
          <p:nvPr/>
        </p:nvCxnSpPr>
        <p:spPr>
          <a:xfrm flipH="1" flipV="1">
            <a:off x="3060700" y="5276796"/>
            <a:ext cx="2830631" cy="177284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8" idx="3"/>
            <a:endCxn id="43" idx="1"/>
          </p:cNvCxnSpPr>
          <p:nvPr/>
        </p:nvCxnSpPr>
        <p:spPr>
          <a:xfrm>
            <a:off x="3920344" y="5843625"/>
            <a:ext cx="1970987" cy="220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4318000" y="4514280"/>
            <a:ext cx="108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page out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419600" y="5349680"/>
            <a:ext cx="941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page in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114800" y="5992243"/>
            <a:ext cx="171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paging request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80681" y="430525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VM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0681" y="4237304"/>
            <a:ext cx="118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main host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166718" y="4251210"/>
            <a:ext cx="1070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sub-host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5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Experiments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We examined the performance of split migration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Baseline: VM migration with sufficient memory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Comparison: VM migration with virtual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We used a VM with 1 vCPU and 2 GB of memory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43593"/>
              </p:ext>
            </p:extLst>
          </p:nvPr>
        </p:nvGraphicFramePr>
        <p:xfrm>
          <a:off x="141360" y="3880708"/>
          <a:ext cx="8708535" cy="259588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158008"/>
                <a:gridCol w="2183509"/>
                <a:gridCol w="2183509"/>
                <a:gridCol w="2183509"/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en-US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source host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destination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main host</a:t>
                      </a:r>
                      <a:endParaRPr kumimoji="1" lang="ja-JP" altLang="en-US" sz="1600" b="1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en-US" sz="1600" b="1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sub-host</a:t>
                      </a:r>
                      <a:endParaRPr kumimoji="1" lang="ja-JP" altLang="en-US" sz="1600" b="1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CPU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u="none" strike="noStrike" kern="1200" baseline="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Xeon E3-1270v3 </a:t>
                      </a:r>
                      <a:endParaRPr kumimoji="1" lang="ja-JP" altLang="en-US" sz="1600" strike="sngStrike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none" strike="noStrike" kern="1200" baseline="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Xeon E3-1270v2 </a:t>
                      </a:r>
                      <a:endParaRPr kumimoji="1" lang="ja-JP" altLang="en-US" sz="1600" strike="sngStrike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none" strike="noStrike" kern="1200" baseline="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Intel Xeon E5640 </a:t>
                      </a:r>
                      <a:endParaRPr kumimoji="1" lang="ja-JP" altLang="en-US" sz="1600" strike="sngStrike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en-US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Memory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16 GB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2 GB or 4 GB (~1</a:t>
                      </a:r>
                      <a:r>
                        <a:rPr kumimoji="1" lang="en-US" altLang="ja-JP" sz="1600" baseline="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 GB</a:t>
                      </a:r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 used)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HDD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SATA 600 GB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OS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Linux 4.3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Virtualization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QEMU-KVM 2.4.1</a:t>
                      </a:r>
                      <a:endParaRPr kumimoji="1" lang="ja-JP" altLang="en-US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endParaRP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  <a:cs typeface="メイリオ"/>
                        </a:rPr>
                        <a:t>-</a:t>
                      </a:r>
                    </a:p>
                  </a:txBody>
                  <a:tcPr>
                    <a:lnL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25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Migration Performance (Idle)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We measured performance for an idle VM 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VM migration with virtual memory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87%</a:t>
            </a:r>
            <a:r>
              <a:rPr lang="en-US" altLang="ja-JP" dirty="0" smtClean="0">
                <a:solidFill>
                  <a:srgbClr val="000000"/>
                </a:solidFill>
              </a:rPr>
              <a:t> longer migration time / </a:t>
            </a:r>
            <a:r>
              <a:rPr lang="en-US" altLang="ja-JP" dirty="0" smtClean="0">
                <a:solidFill>
                  <a:srgbClr val="FF0000"/>
                </a:solidFill>
              </a:rPr>
              <a:t>2.9x</a:t>
            </a:r>
            <a:r>
              <a:rPr lang="en-US" altLang="ja-JP" dirty="0" smtClean="0">
                <a:solidFill>
                  <a:srgbClr val="000000"/>
                </a:solidFill>
              </a:rPr>
              <a:t> longer downtime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Large degradation even in fewer memory re-transfers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Split migration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17%</a:t>
            </a:r>
            <a:r>
              <a:rPr lang="en-US" altLang="ja-JP" dirty="0" smtClean="0">
                <a:solidFill>
                  <a:srgbClr val="000000"/>
                </a:solidFill>
              </a:rPr>
              <a:t> longer migration time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/ </a:t>
            </a:r>
            <a:r>
              <a:rPr lang="en-US" altLang="ja-JP" dirty="0" smtClean="0">
                <a:solidFill>
                  <a:srgbClr val="FF0000"/>
                </a:solidFill>
              </a:rPr>
              <a:t>0.1s</a:t>
            </a:r>
            <a:r>
              <a:rPr lang="en-US" altLang="ja-JP" dirty="0" smtClean="0">
                <a:solidFill>
                  <a:srgbClr val="000000"/>
                </a:solidFill>
              </a:rPr>
              <a:t> longer downtime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Performance degradation was suppressed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図 4" descr="idl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22" y="4291065"/>
            <a:ext cx="7440557" cy="25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1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Migration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Performance (Busy)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We stressed memcached in a VM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VM migration with virtual memory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5.4x</a:t>
            </a:r>
            <a:r>
              <a:rPr lang="en-US" altLang="en-US" dirty="0" smtClean="0">
                <a:solidFill>
                  <a:srgbClr val="000000"/>
                </a:solidFill>
              </a:rPr>
              <a:t> longer migration time / </a:t>
            </a:r>
            <a:r>
              <a:rPr lang="en-US" altLang="en-US" dirty="0" smtClean="0">
                <a:solidFill>
                  <a:srgbClr val="FF0000"/>
                </a:solidFill>
              </a:rPr>
              <a:t>3.6x</a:t>
            </a:r>
            <a:r>
              <a:rPr lang="en-US" altLang="en-US" dirty="0" smtClean="0">
                <a:solidFill>
                  <a:srgbClr val="000000"/>
                </a:solidFill>
              </a:rPr>
              <a:t> longer downtime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The variance was very large due to paging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Split migration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17%</a:t>
            </a:r>
            <a:r>
              <a:rPr lang="en-US" altLang="ja-JP" dirty="0" smtClean="0">
                <a:solidFill>
                  <a:srgbClr val="000000"/>
                </a:solidFill>
              </a:rPr>
              <a:t> longer migration time / </a:t>
            </a:r>
            <a:r>
              <a:rPr lang="en-US" altLang="ja-JP" dirty="0" smtClean="0">
                <a:solidFill>
                  <a:srgbClr val="FF0000"/>
                </a:solidFill>
              </a:rPr>
              <a:t>49% </a:t>
            </a:r>
            <a:r>
              <a:rPr lang="en-US" altLang="ja-JP" b="1" dirty="0" smtClean="0">
                <a:solidFill>
                  <a:srgbClr val="FF0000"/>
                </a:solidFill>
              </a:rPr>
              <a:t>shorter</a:t>
            </a:r>
            <a:r>
              <a:rPr lang="en-US" altLang="ja-JP" dirty="0" smtClean="0">
                <a:solidFill>
                  <a:srgbClr val="000000"/>
                </a:solidFill>
              </a:rPr>
              <a:t> downtime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The reason of shorter downtime is under investigation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図 6" descr="memcache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56" y="4266622"/>
            <a:ext cx="7524088" cy="259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8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1F497D"/>
                </a:solidFill>
              </a:rPr>
              <a:t>Collection of Memory Access Data</a:t>
            </a:r>
            <a:endParaRPr lang="ja-JP" altLang="en-US" dirty="0">
              <a:solidFill>
                <a:srgbClr val="1F497D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time for collecting access data </a:t>
            </a:r>
            <a:r>
              <a:rPr lang="en-US" altLang="ja-JP" dirty="0" smtClean="0">
                <a:solidFill>
                  <a:srgbClr val="000000"/>
                </a:solidFill>
              </a:rPr>
              <a:t>on </a:t>
            </a:r>
            <a:r>
              <a:rPr lang="en-US" altLang="ja-JP" dirty="0" smtClean="0"/>
              <a:t>VM's memory</a:t>
            </a:r>
          </a:p>
          <a:p>
            <a:pPr lvl="1"/>
            <a:r>
              <a:rPr lang="en-US" altLang="ja-JP" dirty="0" smtClean="0"/>
              <a:t>It took more time when more pages were used</a:t>
            </a:r>
          </a:p>
          <a:p>
            <a:pPr lvl="2"/>
            <a:r>
              <a:rPr lang="en-US" altLang="ja-JP" dirty="0" smtClean="0"/>
              <a:t>3 ms for 2 GB of memory</a:t>
            </a:r>
          </a:p>
          <a:p>
            <a:pPr lvl="2"/>
            <a:r>
              <a:rPr lang="en-US" altLang="ja-JP" dirty="0" smtClean="0"/>
              <a:t>The overhead is 0.3% if data is collected every second</a:t>
            </a:r>
          </a:p>
          <a:p>
            <a:r>
              <a:rPr lang="en-US" altLang="ja-JP" dirty="0" smtClean="0"/>
              <a:t>Estimation</a:t>
            </a:r>
          </a:p>
          <a:p>
            <a:pPr lvl="1"/>
            <a:r>
              <a:rPr lang="en-US" altLang="ja-JP" dirty="0" smtClean="0"/>
              <a:t>3s for 2 TB of memory?</a:t>
            </a:r>
          </a:p>
          <a:p>
            <a:pPr lvl="1"/>
            <a:r>
              <a:rPr lang="en-US" altLang="ja-JP" dirty="0" smtClean="0"/>
              <a:t>Probably less time</a:t>
            </a:r>
          </a:p>
          <a:p>
            <a:pPr lvl="2"/>
            <a:r>
              <a:rPr lang="en-US" altLang="ja-JP" dirty="0" smtClean="0"/>
              <a:t>EPT shrinks when pages</a:t>
            </a:r>
            <a:br>
              <a:rPr lang="en-US" altLang="ja-JP" dirty="0" smtClean="0"/>
            </a:br>
            <a:r>
              <a:rPr lang="en-US" altLang="ja-JP" dirty="0" smtClean="0"/>
              <a:t>are not accessed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図 4" descr="collectio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344" y="3787005"/>
            <a:ext cx="3859494" cy="248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97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 </a:t>
            </a:r>
            <a:r>
              <a:rPr lang="en-US" altLang="ja-JP" smtClean="0"/>
              <a:t>Performance</a:t>
            </a:r>
            <a:r>
              <a:rPr lang="ja-JP" altLang="en-US" smtClean="0"/>
              <a:t> </a:t>
            </a:r>
            <a:r>
              <a:rPr lang="en-US" altLang="ja-JP" smtClean="0"/>
              <a:t>after</a:t>
            </a:r>
            <a:r>
              <a:rPr lang="ja-JP" altLang="en-US" smtClean="0"/>
              <a:t> </a:t>
            </a:r>
            <a:r>
              <a:rPr lang="en-US" altLang="ja-JP" smtClean="0"/>
              <a:t>Migration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We estimated the performance of a VM with remote paging from [12]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Baseline: performance in sufficient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Quick sort is 1.5-2 times slower</a:t>
            </a:r>
          </a:p>
          <a:p>
            <a:pPr lvl="2"/>
            <a:r>
              <a:rPr lang="en-US" altLang="ja-JP" dirty="0">
                <a:solidFill>
                  <a:srgbClr val="000000"/>
                </a:solidFill>
              </a:rPr>
              <a:t>T</a:t>
            </a:r>
            <a:r>
              <a:rPr lang="en-US" altLang="ja-JP" dirty="0" smtClean="0">
                <a:solidFill>
                  <a:srgbClr val="000000"/>
                </a:solidFill>
              </a:rPr>
              <a:t>he working set is much larger than local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Barnes is almost not degraded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The working set is slightly larger than local memory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図 4" descr="performanc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805" y="4362880"/>
            <a:ext cx="4306391" cy="249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Related Work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Post-copy migration </a:t>
            </a:r>
            <a:r>
              <a:rPr lang="en-US" altLang="ja-JP" sz="2000" dirty="0" smtClean="0">
                <a:solidFill>
                  <a:srgbClr val="000000"/>
                </a:solidFill>
              </a:rPr>
              <a:t>[Hines+ VEE'09]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Special case of one-to-N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Need two hosts with a large amount of memory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Scatter-Gather migration </a:t>
            </a:r>
            <a:r>
              <a:rPr lang="en-US" altLang="ja-JP" sz="2000" dirty="0" smtClean="0">
                <a:solidFill>
                  <a:srgbClr val="000000"/>
                </a:solidFill>
              </a:rPr>
              <a:t>[</a:t>
            </a:r>
            <a:r>
              <a:rPr lang="en-US" altLang="ja-JP" sz="2000" dirty="0" err="1" smtClean="0">
                <a:solidFill>
                  <a:srgbClr val="000000"/>
                </a:solidFill>
              </a:rPr>
              <a:t>Deshpande</a:t>
            </a:r>
            <a:r>
              <a:rPr lang="en-US" altLang="ja-JP" sz="2000" dirty="0" smtClean="0">
                <a:solidFill>
                  <a:srgbClr val="000000"/>
                </a:solidFill>
              </a:rPr>
              <a:t>+ CLOUD'14]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Similar to one-to-N migration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Finally transfer the whole memory to one host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en-US" altLang="ja-JP" dirty="0" err="1" smtClean="0">
                <a:solidFill>
                  <a:srgbClr val="000000"/>
                </a:solidFill>
              </a:rPr>
              <a:t>MemX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</a:rPr>
              <a:t>[</a:t>
            </a:r>
            <a:r>
              <a:rPr lang="en-US" altLang="ja-JP" sz="2000" dirty="0" err="1" smtClean="0">
                <a:solidFill>
                  <a:srgbClr val="000000"/>
                </a:solidFill>
              </a:rPr>
              <a:t>Deshpande</a:t>
            </a:r>
            <a:r>
              <a:rPr lang="en-US" altLang="ja-JP" sz="2000" dirty="0" smtClean="0">
                <a:solidFill>
                  <a:srgbClr val="000000"/>
                </a:solidFill>
              </a:rPr>
              <a:t>+ ICPP</a:t>
            </a:r>
            <a:r>
              <a:rPr lang="da-DK" altLang="ja-JP" sz="2000" dirty="0" smtClean="0">
                <a:solidFill>
                  <a:srgbClr val="000000"/>
                </a:solidFill>
              </a:rPr>
              <a:t>'10</a:t>
            </a:r>
            <a:r>
              <a:rPr lang="en-US" altLang="ja-JP" sz="2000" dirty="0" smtClean="0">
                <a:solidFill>
                  <a:srgbClr val="000000"/>
                </a:solidFill>
              </a:rPr>
              <a:t>]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Run a VM using the memory of multiple hosts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Support inflexible partial migration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Large Memory VMs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Recent IaaS clouds provide virtual machines (VMs) with a large amount of memory</a:t>
            </a:r>
          </a:p>
          <a:p>
            <a:pPr lvl="1"/>
            <a:r>
              <a:rPr lang="en-US" altLang="ja-JP" dirty="0" smtClean="0"/>
              <a:t>E.g., new X1 instances (2 TB) in Amazon</a:t>
            </a:r>
            <a:r>
              <a:rPr lang="ja-JP" altLang="en-US" dirty="0" smtClean="0"/>
              <a:t> </a:t>
            </a:r>
            <a:r>
              <a:rPr lang="en-US" altLang="ja-JP" dirty="0" smtClean="0"/>
              <a:t>EC2</a:t>
            </a:r>
          </a:p>
          <a:p>
            <a:r>
              <a:rPr lang="en-US" altLang="en-US" dirty="0" smtClean="0"/>
              <a:t>Such VMs are required for</a:t>
            </a:r>
          </a:p>
          <a:p>
            <a:pPr lvl="1"/>
            <a:r>
              <a:rPr lang="en-US" altLang="en-US" b="1" dirty="0" smtClean="0"/>
              <a:t>B</a:t>
            </a:r>
            <a:r>
              <a:rPr lang="en-US" altLang="ja-JP" b="1" dirty="0" smtClean="0"/>
              <a:t>ig data analysis</a:t>
            </a:r>
            <a:r>
              <a:rPr lang="en-US" altLang="ja-JP" dirty="0" smtClean="0"/>
              <a:t> using Apache Spark</a:t>
            </a:r>
          </a:p>
          <a:p>
            <a:pPr lvl="1"/>
            <a:r>
              <a:rPr lang="en-US" altLang="ja-JP" b="1" dirty="0" smtClean="0"/>
              <a:t>In-memory database</a:t>
            </a:r>
            <a:r>
              <a:rPr lang="en-US" altLang="ja-JP" dirty="0" smtClean="0"/>
              <a:t>, e.g., SAP HANA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雲 4"/>
          <p:cNvSpPr/>
          <p:nvPr/>
        </p:nvSpPr>
        <p:spPr>
          <a:xfrm>
            <a:off x="704048" y="4385926"/>
            <a:ext cx="7716921" cy="237698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/>
              <a:ea typeface="メイリオ"/>
              <a:cs typeface="メイリオ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402047" y="4762978"/>
            <a:ext cx="2084536" cy="1258526"/>
          </a:xfrm>
          <a:prstGeom prst="wedgeRoundRectCallout">
            <a:avLst>
              <a:gd name="adj1" fmla="val -56595"/>
              <a:gd name="adj2" fmla="val 35076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705754" y="4990773"/>
            <a:ext cx="662634" cy="345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51" name="角丸四角形 50"/>
          <p:cNvSpPr/>
          <p:nvPr/>
        </p:nvSpPr>
        <p:spPr>
          <a:xfrm>
            <a:off x="2705754" y="5459177"/>
            <a:ext cx="662634" cy="345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52" name="角丸四角形 51"/>
          <p:cNvSpPr/>
          <p:nvPr/>
        </p:nvSpPr>
        <p:spPr>
          <a:xfrm>
            <a:off x="3520788" y="5459177"/>
            <a:ext cx="662634" cy="345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53" name="角丸四角形 52"/>
          <p:cNvSpPr/>
          <p:nvPr/>
        </p:nvSpPr>
        <p:spPr>
          <a:xfrm>
            <a:off x="3520788" y="4990773"/>
            <a:ext cx="662634" cy="345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54" name="角丸四角形吹き出し 53"/>
          <p:cNvSpPr/>
          <p:nvPr/>
        </p:nvSpPr>
        <p:spPr>
          <a:xfrm>
            <a:off x="5425859" y="4770995"/>
            <a:ext cx="2084536" cy="1258526"/>
          </a:xfrm>
          <a:prstGeom prst="wedgeRoundRectCallout">
            <a:avLst>
              <a:gd name="adj1" fmla="val -56595"/>
              <a:gd name="adj2" fmla="val 35076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5715214" y="4990773"/>
            <a:ext cx="1559951" cy="8135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1837577" y="5279975"/>
            <a:ext cx="413833" cy="790964"/>
            <a:chOff x="1837577" y="5279975"/>
            <a:chExt cx="413833" cy="790964"/>
          </a:xfrm>
        </p:grpSpPr>
        <p:grpSp>
          <p:nvGrpSpPr>
            <p:cNvPr id="31" name="図形グループ 30"/>
            <p:cNvGrpSpPr/>
            <p:nvPr/>
          </p:nvGrpSpPr>
          <p:grpSpPr>
            <a:xfrm>
              <a:off x="1837577" y="5279975"/>
              <a:ext cx="413833" cy="790964"/>
              <a:chOff x="854133" y="5169487"/>
              <a:chExt cx="820417" cy="1438467"/>
            </a:xfrm>
          </p:grpSpPr>
          <p:sp>
            <p:nvSpPr>
              <p:cNvPr id="32" name="直方体 31"/>
              <p:cNvSpPr/>
              <p:nvPr/>
            </p:nvSpPr>
            <p:spPr>
              <a:xfrm>
                <a:off x="854133" y="5169487"/>
                <a:ext cx="820417" cy="1438467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944042" y="5495389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939096" y="5670265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939096" y="5850073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sp>
          <p:nvSpPr>
            <p:cNvPr id="56" name="正方形/長方形 55"/>
            <p:cNvSpPr/>
            <p:nvPr/>
          </p:nvSpPr>
          <p:spPr>
            <a:xfrm>
              <a:off x="1876327" y="576083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882929" y="585602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1882929" y="595121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</p:grpSp>
      <p:grpSp>
        <p:nvGrpSpPr>
          <p:cNvPr id="59" name="図形グループ 58"/>
          <p:cNvGrpSpPr/>
          <p:nvPr/>
        </p:nvGrpSpPr>
        <p:grpSpPr>
          <a:xfrm>
            <a:off x="4850159" y="5282311"/>
            <a:ext cx="413833" cy="790964"/>
            <a:chOff x="1837577" y="5279975"/>
            <a:chExt cx="413833" cy="790964"/>
          </a:xfrm>
        </p:grpSpPr>
        <p:grpSp>
          <p:nvGrpSpPr>
            <p:cNvPr id="60" name="図形グループ 59"/>
            <p:cNvGrpSpPr/>
            <p:nvPr/>
          </p:nvGrpSpPr>
          <p:grpSpPr>
            <a:xfrm>
              <a:off x="1837577" y="5279975"/>
              <a:ext cx="413833" cy="790964"/>
              <a:chOff x="854133" y="5169487"/>
              <a:chExt cx="820417" cy="1438467"/>
            </a:xfrm>
          </p:grpSpPr>
          <p:sp>
            <p:nvSpPr>
              <p:cNvPr id="64" name="直方体 63"/>
              <p:cNvSpPr/>
              <p:nvPr/>
            </p:nvSpPr>
            <p:spPr>
              <a:xfrm>
                <a:off x="854133" y="5169487"/>
                <a:ext cx="820417" cy="1438467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944042" y="5495389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939096" y="5670265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939096" y="5850073"/>
                <a:ext cx="427067" cy="89905"/>
              </a:xfrm>
              <a:prstGeom prst="rect">
                <a:avLst/>
              </a:prstGeom>
              <a:solidFill>
                <a:srgbClr val="FFFFFF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sp>
          <p:nvSpPr>
            <p:cNvPr id="61" name="正方形/長方形 60"/>
            <p:cNvSpPr/>
            <p:nvPr/>
          </p:nvSpPr>
          <p:spPr>
            <a:xfrm>
              <a:off x="1876327" y="576083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882929" y="585602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882929" y="5951218"/>
              <a:ext cx="215420" cy="49436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973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95"/>
    </mc:Choice>
    <mc:Fallback xmlns="">
      <p:transition xmlns:p14="http://schemas.microsoft.com/office/powerpoint/2010/main" spd="slow" advTm="1839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C</a:t>
            </a:r>
            <a:r>
              <a:rPr lang="en-US" altLang="ja-JP" smtClean="0"/>
              <a:t>onclusion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Split migration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Divide the memory of a large memory VM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2"/>
            <a:r>
              <a:rPr lang="en-US" altLang="en-US" dirty="0" smtClean="0">
                <a:solidFill>
                  <a:srgbClr val="000000"/>
                </a:solidFill>
              </a:rPr>
              <a:t>Directly migrate the pieces using multiple hosts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Aware of remote paging</a:t>
            </a:r>
          </a:p>
          <a:p>
            <a:pPr lvl="2"/>
            <a:r>
              <a:rPr lang="en-US" altLang="en-US" dirty="0" smtClean="0">
                <a:solidFill>
                  <a:srgbClr val="000000"/>
                </a:solidFill>
              </a:rPr>
              <a:t>Achieve fast VM migration</a:t>
            </a:r>
          </a:p>
          <a:p>
            <a:pPr lvl="2"/>
            <a:r>
              <a:rPr lang="en-US" altLang="en-US" dirty="0" smtClean="0">
                <a:solidFill>
                  <a:srgbClr val="000000"/>
                </a:solidFill>
              </a:rPr>
              <a:t>Keep VM performance after migration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S-</a:t>
            </a:r>
            <a:r>
              <a:rPr lang="en-US" altLang="ja-JP" dirty="0" err="1" smtClean="0">
                <a:solidFill>
                  <a:srgbClr val="000000"/>
                </a:solidFill>
              </a:rPr>
              <a:t>memV</a:t>
            </a:r>
            <a:r>
              <a:rPr lang="en-US" altLang="ja-JP" dirty="0" smtClean="0">
                <a:solidFill>
                  <a:srgbClr val="000000"/>
                </a:solidFill>
              </a:rPr>
              <a:t> supports one-to-N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The performance was comparable to VM migration with sufficient memory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Much better than using virtual memory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2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Future Work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1493" y="1371600"/>
            <a:ext cx="8148918" cy="4754563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Integrate several mechanisms into S-</a:t>
            </a:r>
            <a:r>
              <a:rPr lang="en-US" altLang="ja-JP" dirty="0" err="1" smtClean="0">
                <a:solidFill>
                  <a:srgbClr val="000000"/>
                </a:solidFill>
              </a:rPr>
              <a:t>memV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Collecting memory access data of VMs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Remote paging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Evaluate S-</a:t>
            </a:r>
            <a:r>
              <a:rPr lang="en-US" altLang="ja-JP" dirty="0" err="1" smtClean="0">
                <a:solidFill>
                  <a:srgbClr val="000000"/>
                </a:solidFill>
              </a:rPr>
              <a:t>memV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Show that page-ins/outs are reduced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Support N-to-one and partial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Need to synchronize multiple source hosts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Recover from failures during split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Switch only failed destination hosts to others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4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Migration of Large Memory VMs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Large memory VMs make VM migration difficult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Not cost-efficient to always reserve hosts with a large amount of free memory</a:t>
            </a:r>
            <a:endParaRPr lang="en-US" altLang="ja-JP" strike="sngStrike" dirty="0" smtClean="0">
              <a:solidFill>
                <a:srgbClr val="000000"/>
              </a:solidFill>
            </a:endParaRPr>
          </a:p>
          <a:p>
            <a:r>
              <a:rPr lang="en-US" altLang="ja-JP" dirty="0" smtClean="0">
                <a:solidFill>
                  <a:srgbClr val="000000"/>
                </a:solidFill>
              </a:rPr>
              <a:t>If they cannot be migrated...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Big data analysis is disrupted for a long time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The whole data in memory is lost after restart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9" name="図形グループ 18"/>
          <p:cNvGrpSpPr/>
          <p:nvPr/>
        </p:nvGrpSpPr>
        <p:grpSpPr>
          <a:xfrm>
            <a:off x="1184648" y="4596350"/>
            <a:ext cx="6429514" cy="1815245"/>
            <a:chOff x="1011473" y="4697492"/>
            <a:chExt cx="6429514" cy="1815245"/>
          </a:xfrm>
        </p:grpSpPr>
        <p:sp>
          <p:nvSpPr>
            <p:cNvPr id="9" name="角丸四角形 8"/>
            <p:cNvSpPr/>
            <p:nvPr/>
          </p:nvSpPr>
          <p:spPr>
            <a:xfrm>
              <a:off x="1011473" y="5086339"/>
              <a:ext cx="1786936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572119" y="5090821"/>
              <a:ext cx="1786936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en-US" dirty="0" smtClean="0"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en-US" altLang="en-US" dirty="0" smtClean="0">
                  <a:latin typeface="メイリオ"/>
                  <a:ea typeface="メイリオ"/>
                  <a:cs typeface="メイリオ"/>
                </a:rPr>
                <a:t>free </a:t>
              </a:r>
              <a:r>
                <a:rPr kumimoji="1" lang="en-US" altLang="en-US" dirty="0">
                  <a:latin typeface="メイリオ"/>
                  <a:ea typeface="メイリオ"/>
                  <a:cs typeface="メイリオ"/>
                </a:rPr>
                <a:t>m</a:t>
              </a:r>
              <a:r>
                <a:rPr kumimoji="1" lang="en-US" altLang="en-US" dirty="0" smtClean="0">
                  <a:latin typeface="メイリオ"/>
                  <a:ea typeface="メイリオ"/>
                  <a:cs typeface="メイリオ"/>
                </a:rPr>
                <a:t>emory</a:t>
              </a:r>
              <a:endParaRPr kumimoji="1" lang="en-US" altLang="ja-JP" dirty="0" smtClean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1" name="右矢印 10"/>
            <p:cNvSpPr/>
            <p:nvPr/>
          </p:nvSpPr>
          <p:spPr>
            <a:xfrm>
              <a:off x="3439009" y="5551581"/>
              <a:ext cx="1663311" cy="507154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2" name="乗算記号 11"/>
            <p:cNvSpPr/>
            <p:nvPr/>
          </p:nvSpPr>
          <p:spPr>
            <a:xfrm>
              <a:off x="3888551" y="5191963"/>
              <a:ext cx="674316" cy="1221905"/>
            </a:xfrm>
            <a:prstGeom prst="mathMultiply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581631" y="5052249"/>
              <a:ext cx="12566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メイリオ"/>
                  <a:ea typeface="メイリオ"/>
                  <a:cs typeface="メイリオ"/>
                </a:rPr>
                <a:t>migration</a:t>
              </a:r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6007714" y="5574056"/>
              <a:ext cx="890566" cy="727431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1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150265" y="4697492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メイリオ"/>
                  <a:ea typeface="メイリオ"/>
                  <a:cs typeface="メイリオ"/>
                </a:rPr>
                <a:t>s</a:t>
              </a:r>
              <a:r>
                <a:rPr kumimoji="1" lang="en-US" altLang="ja-JP" dirty="0" smtClean="0">
                  <a:latin typeface="メイリオ"/>
                  <a:ea typeface="メイリオ"/>
                  <a:cs typeface="メイリオ"/>
                </a:rPr>
                <a:t>ource host</a:t>
              </a:r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458578" y="4697492"/>
              <a:ext cx="19824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メイリオ"/>
                  <a:ea typeface="メイリオ"/>
                  <a:cs typeface="メイリオ"/>
                </a:rPr>
                <a:t>d</a:t>
              </a:r>
              <a:r>
                <a:rPr kumimoji="1" lang="en-US" altLang="ja-JP" dirty="0" smtClean="0">
                  <a:latin typeface="メイリオ"/>
                  <a:ea typeface="メイリオ"/>
                  <a:cs typeface="メイリオ"/>
                </a:rPr>
                <a:t>estination host</a:t>
              </a:r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236244" y="5679680"/>
              <a:ext cx="1343690" cy="6218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2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18" name="角丸四角形 17"/>
          <p:cNvSpPr/>
          <p:nvPr/>
        </p:nvSpPr>
        <p:spPr>
          <a:xfrm>
            <a:off x="1409419" y="5125372"/>
            <a:ext cx="1343690" cy="3901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 core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133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2"/>
    </mc:Choice>
    <mc:Fallback xmlns="">
      <p:transition xmlns:p14="http://schemas.microsoft.com/office/powerpoint/2010/main" spd="slow" advTm="95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 Migration with Virtual Memory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Virtual memory allows a larger amount of memory than physical memory</a:t>
            </a:r>
          </a:p>
          <a:p>
            <a:pPr lvl="1"/>
            <a:r>
              <a:rPr lang="en-US" altLang="ja-JP" b="1" dirty="0" smtClean="0">
                <a:solidFill>
                  <a:srgbClr val="000000"/>
                </a:solidFill>
              </a:rPr>
              <a:t>Incompatible</a:t>
            </a:r>
            <a:r>
              <a:rPr lang="en-US" altLang="ja-JP" dirty="0" smtClean="0">
                <a:solidFill>
                  <a:srgbClr val="000000"/>
                </a:solidFill>
              </a:rPr>
              <a:t> with VM migration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Page-outs occur regardless of VM's access pattern (1st iteration)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Read-only pages tend to be paged out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Degrade performance during/after VM migration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860409" y="4524317"/>
            <a:ext cx="6990405" cy="1815245"/>
            <a:chOff x="1038209" y="4697492"/>
            <a:chExt cx="6990405" cy="1815245"/>
          </a:xfrm>
        </p:grpSpPr>
        <p:grpSp>
          <p:nvGrpSpPr>
            <p:cNvPr id="6" name="図形グループ 5"/>
            <p:cNvGrpSpPr/>
            <p:nvPr/>
          </p:nvGrpSpPr>
          <p:grpSpPr>
            <a:xfrm>
              <a:off x="1038209" y="4697492"/>
              <a:ext cx="6990405" cy="1815245"/>
              <a:chOff x="1025509" y="4697492"/>
              <a:chExt cx="6990405" cy="1815245"/>
            </a:xfrm>
          </p:grpSpPr>
          <p:grpSp>
            <p:nvGrpSpPr>
              <p:cNvPr id="23" name="図形グループ 22"/>
              <p:cNvGrpSpPr/>
              <p:nvPr/>
            </p:nvGrpSpPr>
            <p:grpSpPr>
              <a:xfrm>
                <a:off x="1025509" y="4697492"/>
                <a:ext cx="6990405" cy="1815245"/>
                <a:chOff x="1011473" y="4697492"/>
                <a:chExt cx="6990405" cy="1815245"/>
              </a:xfrm>
            </p:grpSpPr>
            <p:sp>
              <p:nvSpPr>
                <p:cNvPr id="12" name="角丸四角形 11"/>
                <p:cNvSpPr/>
                <p:nvPr/>
              </p:nvSpPr>
              <p:spPr>
                <a:xfrm>
                  <a:off x="1011473" y="5086339"/>
                  <a:ext cx="1786936" cy="1421916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endParaRPr kumimoji="1" lang="en-US" altLang="ja-JP" dirty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endParaRPr kumimoji="1" lang="en-US" altLang="ja-JP" dirty="0" smtClean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endParaRPr kumimoji="1" lang="en-US" altLang="ja-JP" dirty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3" name="角丸四角形 12"/>
                <p:cNvSpPr/>
                <p:nvPr/>
              </p:nvSpPr>
              <p:spPr>
                <a:xfrm>
                  <a:off x="4815428" y="5090821"/>
                  <a:ext cx="3186450" cy="1421916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dirty="0" smtClean="0">
                      <a:latin typeface="メイリオ"/>
                      <a:ea typeface="メイリオ"/>
                      <a:cs typeface="メイリオ"/>
                    </a:rPr>
                    <a:t>　</a:t>
                  </a:r>
                  <a:r>
                    <a:rPr kumimoji="1" lang="en-US" altLang="en-US" dirty="0">
                      <a:latin typeface="メイリオ"/>
                      <a:ea typeface="メイリオ"/>
                      <a:cs typeface="メイリオ"/>
                    </a:rPr>
                    <a:t> </a:t>
                  </a:r>
                  <a:r>
                    <a:rPr kumimoji="1" lang="en-US" altLang="en-US" dirty="0" smtClean="0">
                      <a:latin typeface="メイリオ"/>
                      <a:ea typeface="メイリオ"/>
                      <a:cs typeface="メイリオ"/>
                    </a:rPr>
                    <a:t>              </a:t>
                  </a:r>
                  <a:r>
                    <a:rPr kumimoji="1" lang="ja-JP" altLang="en-US" dirty="0" smtClean="0">
                      <a:latin typeface="メイリオ"/>
                      <a:ea typeface="メイリオ"/>
                      <a:cs typeface="メイリオ"/>
                    </a:rPr>
                    <a:t>　　　　　　　　　　</a:t>
                  </a:r>
                  <a:endParaRPr kumimoji="1" lang="en-US" altLang="ja-JP" dirty="0" smtClean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endParaRPr kumimoji="1" lang="en-US" altLang="ja-JP" dirty="0">
                    <a:latin typeface="メイリオ"/>
                    <a:ea typeface="メイリオ"/>
                    <a:cs typeface="メイリオ"/>
                  </a:endParaRPr>
                </a:p>
                <a:p>
                  <a:pPr algn="ctr"/>
                  <a:r>
                    <a:rPr kumimoji="1" lang="ja-JP" altLang="en-US" dirty="0" smtClean="0">
                      <a:latin typeface="メイリオ"/>
                      <a:ea typeface="メイリオ"/>
                      <a:cs typeface="メイリオ"/>
                    </a:rPr>
                    <a:t>　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4" name="右矢印 13"/>
                <p:cNvSpPr/>
                <p:nvPr/>
              </p:nvSpPr>
              <p:spPr>
                <a:xfrm>
                  <a:off x="2989466" y="5551581"/>
                  <a:ext cx="1663311" cy="507154"/>
                </a:xfrm>
                <a:prstGeom prst="rightArrow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3109610" y="5099173"/>
                  <a:ext cx="12566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>
                      <a:latin typeface="メイリオ"/>
                      <a:ea typeface="メイリオ"/>
                      <a:cs typeface="メイリオ"/>
                    </a:rPr>
                    <a:t>m</a:t>
                  </a:r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igration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7" name="角丸四角形 16"/>
                <p:cNvSpPr/>
                <p:nvPr/>
              </p:nvSpPr>
              <p:spPr>
                <a:xfrm>
                  <a:off x="1236243" y="5684486"/>
                  <a:ext cx="1343690" cy="736396"/>
                </a:xfrm>
                <a:prstGeom prst="round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en-US" dirty="0" smtClean="0">
                      <a:latin typeface="メイリオ"/>
                      <a:ea typeface="メイリオ"/>
                      <a:cs typeface="メイリオ"/>
                    </a:rPr>
                    <a:t>2TB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8" name="角丸四角形 17"/>
                <p:cNvSpPr/>
                <p:nvPr/>
              </p:nvSpPr>
              <p:spPr>
                <a:xfrm>
                  <a:off x="5201001" y="5684486"/>
                  <a:ext cx="872881" cy="690216"/>
                </a:xfrm>
                <a:prstGeom prst="round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1TB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1150265" y="4697492"/>
                  <a:ext cx="14927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>
                      <a:latin typeface="メイリオ"/>
                      <a:ea typeface="メイリオ"/>
                      <a:cs typeface="メイリオ"/>
                    </a:rPr>
                    <a:t>s</a:t>
                  </a:r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ource host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5318878" y="4697492"/>
                  <a:ext cx="19824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>
                      <a:latin typeface="メイリオ"/>
                      <a:ea typeface="メイリオ"/>
                      <a:cs typeface="メイリオ"/>
                    </a:rPr>
                    <a:t>d</a:t>
                  </a:r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estination host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21" name="円柱 20"/>
                <p:cNvSpPr/>
                <p:nvPr/>
              </p:nvSpPr>
              <p:spPr>
                <a:xfrm>
                  <a:off x="6729694" y="5551580"/>
                  <a:ext cx="1058651" cy="869301"/>
                </a:xfrm>
                <a:prstGeom prst="can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メイリオ"/>
                    <a:ea typeface="メイリオ"/>
                    <a:cs typeface="メイリオ"/>
                  </a:endParaRPr>
                </a:p>
              </p:txBody>
            </p:sp>
            <p:sp>
              <p:nvSpPr>
                <p:cNvPr id="28" name="角丸四角形 27"/>
                <p:cNvSpPr/>
                <p:nvPr/>
              </p:nvSpPr>
              <p:spPr>
                <a:xfrm>
                  <a:off x="6879503" y="5684487"/>
                  <a:ext cx="779340" cy="690215"/>
                </a:xfrm>
                <a:prstGeom prst="round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メイリオ"/>
                      <a:ea typeface="メイリオ"/>
                      <a:cs typeface="メイリオ"/>
                    </a:rPr>
                    <a:t>1TB</a:t>
                  </a:r>
                  <a:endParaRPr kumimoji="1" lang="ja-JP" altLang="en-US" dirty="0">
                    <a:latin typeface="メイリオ"/>
                    <a:ea typeface="メイリオ"/>
                    <a:cs typeface="メイリオ"/>
                  </a:endParaRPr>
                </a:p>
              </p:txBody>
            </p:sp>
          </p:grpSp>
          <p:sp>
            <p:nvSpPr>
              <p:cNvPr id="24" name="角丸四角形 23"/>
              <p:cNvSpPr/>
              <p:nvPr/>
            </p:nvSpPr>
            <p:spPr>
              <a:xfrm>
                <a:off x="1277208" y="5189682"/>
                <a:ext cx="1293521" cy="39394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VM core</a:t>
                </a:r>
                <a:endParaRPr kumimoji="1" lang="ja-JP" altLang="en-US" dirty="0"/>
              </a:p>
            </p:txBody>
          </p:sp>
          <p:sp>
            <p:nvSpPr>
              <p:cNvPr id="25" name="角丸四角形 24"/>
              <p:cNvSpPr/>
              <p:nvPr/>
            </p:nvSpPr>
            <p:spPr>
              <a:xfrm>
                <a:off x="4999691" y="5189682"/>
                <a:ext cx="1300065" cy="393944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VM core</a:t>
                </a:r>
                <a:endParaRPr kumimoji="1" lang="ja-JP" altLang="en-US" dirty="0"/>
              </a:p>
            </p:txBody>
          </p:sp>
        </p:grpSp>
        <p:sp>
          <p:nvSpPr>
            <p:cNvPr id="26" name="左右矢印 25"/>
            <p:cNvSpPr/>
            <p:nvPr/>
          </p:nvSpPr>
          <p:spPr>
            <a:xfrm>
              <a:off x="6100619" y="5947597"/>
              <a:ext cx="805620" cy="221037"/>
            </a:xfrm>
            <a:prstGeom prst="left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920194" y="5189682"/>
              <a:ext cx="625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メイリオ"/>
                  <a:ea typeface="メイリオ"/>
                  <a:cs typeface="メイリオ"/>
                </a:rPr>
                <a:t>d</a:t>
              </a:r>
              <a:r>
                <a:rPr kumimoji="1" lang="en-US" altLang="ja-JP" dirty="0" smtClean="0">
                  <a:latin typeface="メイリオ"/>
                  <a:ea typeface="メイリオ"/>
                  <a:cs typeface="メイリオ"/>
                </a:rPr>
                <a:t>isk</a:t>
              </a:r>
              <a:endParaRPr kumimoji="1" lang="ja-JP" altLang="en-US" dirty="0">
                <a:latin typeface="メイリオ"/>
                <a:ea typeface="メイリオ"/>
                <a:cs typeface="メイリオ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362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"/>
    </mc:Choice>
    <mc:Fallback xmlns="">
      <p:transition xmlns:p14="http://schemas.microsoft.com/office/powerpoint/2010/main" spd="slow" advTm="19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VM Migration with Remote Paging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Remote paging can use multiple hosts with a small amount of free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May be faster </a:t>
            </a:r>
            <a:r>
              <a:rPr lang="en-US" altLang="ja-JP" dirty="0">
                <a:solidFill>
                  <a:srgbClr val="000000"/>
                </a:solidFill>
              </a:rPr>
              <a:t>than paging with </a:t>
            </a:r>
            <a:r>
              <a:rPr lang="en-US" altLang="ja-JP" dirty="0" smtClean="0">
                <a:solidFill>
                  <a:srgbClr val="000000"/>
                </a:solidFill>
              </a:rPr>
              <a:t>local disks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r>
              <a:rPr lang="en-US" altLang="ja-JP" dirty="0" smtClean="0">
                <a:solidFill>
                  <a:srgbClr val="000000"/>
                </a:solidFill>
              </a:rPr>
              <a:t>Also incompatible with VM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Even pages stored in swap hosts are transferred via the destination host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The network bandwidth is consumed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565834" y="4585398"/>
            <a:ext cx="7512653" cy="1881859"/>
            <a:chOff x="565834" y="4585398"/>
            <a:chExt cx="7512653" cy="1881859"/>
          </a:xfrm>
        </p:grpSpPr>
        <p:grpSp>
          <p:nvGrpSpPr>
            <p:cNvPr id="26" name="図形グループ 25"/>
            <p:cNvGrpSpPr/>
            <p:nvPr/>
          </p:nvGrpSpPr>
          <p:grpSpPr>
            <a:xfrm>
              <a:off x="565834" y="4585398"/>
              <a:ext cx="7512653" cy="1881859"/>
              <a:chOff x="691173" y="4400136"/>
              <a:chExt cx="7512653" cy="1881859"/>
            </a:xfrm>
          </p:grpSpPr>
          <p:sp>
            <p:nvSpPr>
              <p:cNvPr id="21" name="角丸四角形 20"/>
              <p:cNvSpPr/>
              <p:nvPr/>
            </p:nvSpPr>
            <p:spPr>
              <a:xfrm>
                <a:off x="6287561" y="4798103"/>
                <a:ext cx="1916265" cy="1421916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　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691173" y="4717887"/>
                <a:ext cx="1786936" cy="1564108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4188845" y="4802585"/>
                <a:ext cx="1852980" cy="1421916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　</a:t>
                </a:r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　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3" name="右矢印 12"/>
              <p:cNvSpPr/>
              <p:nvPr/>
            </p:nvSpPr>
            <p:spPr>
              <a:xfrm>
                <a:off x="2669167" y="5254225"/>
                <a:ext cx="1343012" cy="507154"/>
              </a:xfrm>
              <a:prstGeom prst="rightArrow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2719967" y="4946448"/>
                <a:ext cx="12269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m</a:t>
                </a:r>
                <a:r>
                  <a:rPr kumimoji="1" lang="en-US" altLang="ja-JP" sz="1400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igration</a:t>
                </a:r>
                <a:endParaRPr kumimoji="1" lang="ja-JP" altLang="en-US" sz="14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915943" y="5317699"/>
                <a:ext cx="1343690" cy="85296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 2 TB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4611739" y="5378134"/>
                <a:ext cx="916874" cy="736396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1 TB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29965" y="4400136"/>
                <a:ext cx="1492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s</a:t>
                </a:r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ource host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050915" y="4412836"/>
                <a:ext cx="19824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destination host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2" name="角丸四角形 21"/>
              <p:cNvSpPr/>
              <p:nvPr/>
            </p:nvSpPr>
            <p:spPr>
              <a:xfrm>
                <a:off x="6821703" y="5303845"/>
                <a:ext cx="900545" cy="736396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6578902" y="4433253"/>
                <a:ext cx="1326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swap host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4" name="左右矢印 23"/>
              <p:cNvSpPr/>
              <p:nvPr/>
            </p:nvSpPr>
            <p:spPr>
              <a:xfrm>
                <a:off x="5738065" y="5540342"/>
                <a:ext cx="993838" cy="221037"/>
              </a:xfrm>
              <a:prstGeom prst="leftRight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sp>
          <p:nvSpPr>
            <p:cNvPr id="27" name="角丸四角形 26"/>
            <p:cNvSpPr/>
            <p:nvPr/>
          </p:nvSpPr>
          <p:spPr>
            <a:xfrm>
              <a:off x="826952" y="4983365"/>
              <a:ext cx="1293521" cy="39394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VM core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4318000" y="5120563"/>
              <a:ext cx="1354905" cy="39394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VM core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289948" y="5144410"/>
              <a:ext cx="16466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free memory</a:t>
              </a:r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672905" y="5875996"/>
              <a:ext cx="8778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</a:rPr>
                <a:t>paging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80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3"/>
    </mc:Choice>
    <mc:Fallback xmlns="">
      <p:transition xmlns:p14="http://schemas.microsoft.com/office/powerpoint/2010/main" spd="slow" advTm="4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S-memV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Split migration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Migrate a large memory VM using multiple hosts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One main host for running a VM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Zero or more sub-hosts for providing memory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Divide VM's memory using its access pattern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Remote paging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Swap pages between the main and sub-hosts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9" name="図形グループ 28"/>
          <p:cNvGrpSpPr/>
          <p:nvPr/>
        </p:nvGrpSpPr>
        <p:grpSpPr>
          <a:xfrm>
            <a:off x="472828" y="4571601"/>
            <a:ext cx="8142524" cy="1895816"/>
            <a:chOff x="593293" y="4880904"/>
            <a:chExt cx="8142524" cy="1895816"/>
          </a:xfrm>
        </p:grpSpPr>
        <p:grpSp>
          <p:nvGrpSpPr>
            <p:cNvPr id="5" name="図形グループ 4"/>
            <p:cNvGrpSpPr/>
            <p:nvPr/>
          </p:nvGrpSpPr>
          <p:grpSpPr>
            <a:xfrm>
              <a:off x="593293" y="4880904"/>
              <a:ext cx="7319181" cy="1895816"/>
              <a:chOff x="593293" y="4880904"/>
              <a:chExt cx="7319181" cy="1895816"/>
            </a:xfrm>
          </p:grpSpPr>
          <p:grpSp>
            <p:nvGrpSpPr>
              <p:cNvPr id="6" name="図形グループ 5"/>
              <p:cNvGrpSpPr/>
              <p:nvPr/>
            </p:nvGrpSpPr>
            <p:grpSpPr>
              <a:xfrm>
                <a:off x="593293" y="4880904"/>
                <a:ext cx="7319181" cy="1895816"/>
                <a:chOff x="565834" y="4571441"/>
                <a:chExt cx="7319181" cy="1895816"/>
              </a:xfrm>
            </p:grpSpPr>
            <p:grpSp>
              <p:nvGrpSpPr>
                <p:cNvPr id="7" name="図形グループ 6"/>
                <p:cNvGrpSpPr/>
                <p:nvPr/>
              </p:nvGrpSpPr>
              <p:grpSpPr>
                <a:xfrm>
                  <a:off x="565834" y="4571441"/>
                  <a:ext cx="7319181" cy="1895816"/>
                  <a:chOff x="691173" y="4386179"/>
                  <a:chExt cx="7319181" cy="1895816"/>
                </a:xfrm>
              </p:grpSpPr>
              <p:sp>
                <p:nvSpPr>
                  <p:cNvPr id="13" name="角丸四角形 12"/>
                  <p:cNvSpPr/>
                  <p:nvPr/>
                </p:nvSpPr>
                <p:spPr>
                  <a:xfrm>
                    <a:off x="6343382" y="4798103"/>
                    <a:ext cx="1666972" cy="1421916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r>
                      <a:rPr kumimoji="1" lang="ja-JP" altLang="en-US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　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14" name="角丸四角形 13"/>
                  <p:cNvSpPr/>
                  <p:nvPr/>
                </p:nvSpPr>
                <p:spPr>
                  <a:xfrm>
                    <a:off x="691173" y="4717887"/>
                    <a:ext cx="1786936" cy="1564108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 smtClean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15" name="角丸四角形 14"/>
                  <p:cNvSpPr/>
                  <p:nvPr/>
                </p:nvSpPr>
                <p:spPr>
                  <a:xfrm>
                    <a:off x="4188845" y="4802585"/>
                    <a:ext cx="1852980" cy="1421916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　</a:t>
                    </a:r>
                    <a:endParaRPr kumimoji="1" lang="en-US" altLang="ja-JP" dirty="0" smtClean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 smtClean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endParaRPr kumimoji="1" lang="en-US" altLang="ja-JP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  <a:p>
                    <a:pPr algn="ctr"/>
                    <a:r>
                      <a:rPr kumimoji="1" lang="ja-JP" altLang="en-US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　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17" name="テキスト ボックス 16"/>
                  <p:cNvSpPr txBox="1"/>
                  <p:nvPr/>
                </p:nvSpPr>
                <p:spPr>
                  <a:xfrm>
                    <a:off x="2761832" y="4946448"/>
                    <a:ext cx="122691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1600" dirty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m</a:t>
                    </a:r>
                    <a:r>
                      <a:rPr kumimoji="1" lang="en-US" altLang="ja-JP" sz="1600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igration</a:t>
                    </a:r>
                    <a:endParaRPr kumimoji="1" lang="ja-JP" altLang="en-US" sz="1600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18" name="角丸四角形 17"/>
                  <p:cNvSpPr/>
                  <p:nvPr/>
                </p:nvSpPr>
                <p:spPr>
                  <a:xfrm>
                    <a:off x="915943" y="5230464"/>
                    <a:ext cx="1343690" cy="951742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en-US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memory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19" name="角丸四角形 18"/>
                  <p:cNvSpPr/>
                  <p:nvPr/>
                </p:nvSpPr>
                <p:spPr>
                  <a:xfrm>
                    <a:off x="4454724" y="5378134"/>
                    <a:ext cx="1310365" cy="736396"/>
                  </a:xfrm>
                  <a:prstGeom prst="roundRect">
                    <a:avLst/>
                  </a:prstGeom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memory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20" name="テキスト ボックス 19"/>
                  <p:cNvSpPr txBox="1"/>
                  <p:nvPr/>
                </p:nvSpPr>
                <p:spPr>
                  <a:xfrm>
                    <a:off x="871830" y="4386179"/>
                    <a:ext cx="130197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main host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21" name="テキスト ボックス 20"/>
                  <p:cNvSpPr txBox="1"/>
                  <p:nvPr/>
                </p:nvSpPr>
                <p:spPr>
                  <a:xfrm>
                    <a:off x="4427700" y="4412836"/>
                    <a:ext cx="130197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main host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  <p:sp>
                <p:nvSpPr>
                  <p:cNvPr id="23" name="テキスト ボックス 22"/>
                  <p:cNvSpPr txBox="1"/>
                  <p:nvPr/>
                </p:nvSpPr>
                <p:spPr>
                  <a:xfrm>
                    <a:off x="6578902" y="4433253"/>
                    <a:ext cx="117211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dirty="0" smtClean="0">
                        <a:solidFill>
                          <a:srgbClr val="000000"/>
                        </a:solidFill>
                        <a:latin typeface="メイリオ"/>
                        <a:ea typeface="メイリオ"/>
                        <a:cs typeface="メイリオ"/>
                      </a:rPr>
                      <a:t>sub-host</a:t>
                    </a:r>
                    <a:endParaRPr kumimoji="1" lang="ja-JP" altLang="en-US" dirty="0">
                      <a:solidFill>
                        <a:srgbClr val="000000"/>
                      </a:solidFill>
                      <a:latin typeface="メイリオ"/>
                      <a:ea typeface="メイリオ"/>
                      <a:cs typeface="メイリオ"/>
                    </a:endParaRPr>
                  </a:p>
                </p:txBody>
              </p:sp>
            </p:grpSp>
            <p:sp>
              <p:nvSpPr>
                <p:cNvPr id="9" name="角丸四角形 8"/>
                <p:cNvSpPr/>
                <p:nvPr/>
              </p:nvSpPr>
              <p:spPr>
                <a:xfrm>
                  <a:off x="826952" y="4983365"/>
                  <a:ext cx="1293521" cy="393944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/>
                    <a:t>VM core</a:t>
                  </a:r>
                  <a:endParaRPr kumimoji="1" lang="ja-JP" altLang="en-US" dirty="0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4342898" y="5120563"/>
                  <a:ext cx="1273376" cy="393944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/>
                    <a:t>VM core</a:t>
                  </a:r>
                  <a:endParaRPr kumimoji="1" lang="ja-JP" altLang="en-US" dirty="0"/>
                </a:p>
              </p:txBody>
            </p:sp>
          </p:grpSp>
          <p:sp>
            <p:nvSpPr>
              <p:cNvPr id="25" name="角丸四角形 24"/>
              <p:cNvSpPr/>
              <p:nvPr/>
            </p:nvSpPr>
            <p:spPr>
              <a:xfrm>
                <a:off x="6412548" y="5823970"/>
                <a:ext cx="1310365" cy="736396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memory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cxnSp>
          <p:nvCxnSpPr>
            <p:cNvPr id="27" name="直線コネクタ 26"/>
            <p:cNvCxnSpPr/>
            <p:nvPr/>
          </p:nvCxnSpPr>
          <p:spPr>
            <a:xfrm>
              <a:off x="8052023" y="5991454"/>
              <a:ext cx="683794" cy="0"/>
            </a:xfrm>
            <a:prstGeom prst="line">
              <a:avLst/>
            </a:prstGeom>
            <a:ln w="76200" cmpd="sng">
              <a:prstDash val="dot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12" name="直線コネクタ 11"/>
          <p:cNvCxnSpPr>
            <a:stCxn id="18" idx="0"/>
            <a:endCxn id="18" idx="2"/>
          </p:cNvCxnSpPr>
          <p:nvPr/>
        </p:nvCxnSpPr>
        <p:spPr>
          <a:xfrm>
            <a:off x="1369443" y="5415886"/>
            <a:ext cx="0" cy="951742"/>
          </a:xfrm>
          <a:prstGeom prst="line">
            <a:avLst/>
          </a:prstGeom>
          <a:ln w="38100" cmpd="sng">
            <a:prstDash val="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左右矢印 7"/>
          <p:cNvSpPr/>
          <p:nvPr/>
        </p:nvSpPr>
        <p:spPr>
          <a:xfrm>
            <a:off x="2412070" y="5484525"/>
            <a:ext cx="1358333" cy="451626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"/>
    </mc:Choice>
    <mc:Fallback xmlns="">
      <p:transition xmlns:p14="http://schemas.microsoft.com/office/powerpoint/2010/main" spd="slow" advTm="45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One-to-N Migration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 smtClean="0">
                <a:solidFill>
                  <a:srgbClr val="000000"/>
                </a:solidFill>
              </a:rPr>
              <a:t>Migrate a VM to multiple hosts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To the main host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VM's core information (CPU/device states)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frequently accessed pages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To the sub-hosts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Pages that cannot be accommodated in the main host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The transfers are done in parallel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1" name="図形グループ 30"/>
          <p:cNvGrpSpPr/>
          <p:nvPr/>
        </p:nvGrpSpPr>
        <p:grpSpPr>
          <a:xfrm>
            <a:off x="567548" y="4382285"/>
            <a:ext cx="7329561" cy="2146677"/>
            <a:chOff x="567548" y="4256698"/>
            <a:chExt cx="7329561" cy="2146677"/>
          </a:xfrm>
        </p:grpSpPr>
        <p:sp>
          <p:nvSpPr>
            <p:cNvPr id="10" name="角丸四角形 9"/>
            <p:cNvSpPr/>
            <p:nvPr/>
          </p:nvSpPr>
          <p:spPr>
            <a:xfrm>
              <a:off x="6163936" y="4654665"/>
              <a:ext cx="1733173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567548" y="4645545"/>
              <a:ext cx="1786936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4065219" y="4659147"/>
              <a:ext cx="1677701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 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3" name="右矢印 12"/>
            <p:cNvSpPr/>
            <p:nvPr/>
          </p:nvSpPr>
          <p:spPr>
            <a:xfrm>
              <a:off x="2545542" y="5110787"/>
              <a:ext cx="1343012" cy="507154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31600" y="4803010"/>
              <a:ext cx="11177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migration</a:t>
              </a:r>
              <a:endParaRPr kumimoji="1" lang="ja-JP" altLang="en-US" sz="14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31740" y="4256698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s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ource host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229450" y="4296802"/>
              <a:ext cx="1301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ain host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604000" y="5110787"/>
              <a:ext cx="865909" cy="68331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1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488471" y="4280923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sub-host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6" name="右カーブ矢印 25"/>
            <p:cNvSpPr/>
            <p:nvPr/>
          </p:nvSpPr>
          <p:spPr>
            <a:xfrm rot="16200000">
              <a:off x="4078374" y="3591309"/>
              <a:ext cx="617454" cy="5006677"/>
            </a:xfrm>
            <a:prstGeom prst="curvedRightArrow">
              <a:avLst>
                <a:gd name="adj1" fmla="val 33584"/>
                <a:gd name="adj2" fmla="val 84432"/>
                <a:gd name="adj3" fmla="val 4138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736687" y="6057186"/>
              <a:ext cx="10131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en-US" sz="14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migration</a:t>
              </a:r>
              <a:endParaRPr kumimoji="1" lang="ja-JP" altLang="en-US" sz="14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787372" y="4780616"/>
              <a:ext cx="1343690" cy="36693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V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</a:t>
              </a:r>
              <a:r>
                <a: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core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4221439" y="4816477"/>
              <a:ext cx="1343690" cy="36693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V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 core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4468090" y="5262082"/>
              <a:ext cx="854365" cy="65005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1 TB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792318" y="5262081"/>
              <a:ext cx="1343690" cy="65005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2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538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Aware of Remote Paging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lvl="1" indent="-265113">
              <a:buClrTx/>
              <a:buFont typeface="Arial"/>
              <a:buChar char="•"/>
              <a:tabLst/>
            </a:pPr>
            <a:r>
              <a:rPr lang="en-US" altLang="en-US" sz="2800" dirty="0" smtClean="0">
                <a:solidFill>
                  <a:srgbClr val="000000"/>
                </a:solidFill>
              </a:rPr>
              <a:t>Not occur at all during VM </a:t>
            </a:r>
            <a:r>
              <a:rPr lang="en-US" altLang="en-US" sz="2800" dirty="0">
                <a:solidFill>
                  <a:srgbClr val="000000"/>
                </a:solidFill>
              </a:rPr>
              <a:t>migration</a:t>
            </a:r>
            <a:endParaRPr lang="en-US" altLang="ja-JP" sz="2800" dirty="0">
              <a:solidFill>
                <a:srgbClr val="00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Each page is directly transferred to either the main or sub-host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Less likely to occur just after VM migration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Frequently accessed pages are stored in the memory of the main host</a:t>
            </a:r>
            <a:endParaRPr lang="en-US" altLang="en-US" dirty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Depending on the working set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504089" y="4713504"/>
            <a:ext cx="7751492" cy="1679070"/>
            <a:chOff x="-86661" y="4981315"/>
            <a:chExt cx="7751492" cy="1679070"/>
          </a:xfrm>
        </p:grpSpPr>
        <p:grpSp>
          <p:nvGrpSpPr>
            <p:cNvPr id="5" name="図形グループ 4"/>
            <p:cNvGrpSpPr/>
            <p:nvPr/>
          </p:nvGrpSpPr>
          <p:grpSpPr>
            <a:xfrm>
              <a:off x="-86661" y="4981315"/>
              <a:ext cx="7751492" cy="1679070"/>
              <a:chOff x="-524410" y="5146415"/>
              <a:chExt cx="7751492" cy="1679070"/>
            </a:xfrm>
          </p:grpSpPr>
          <p:sp>
            <p:nvSpPr>
              <p:cNvPr id="9" name="角丸四角形 8"/>
              <p:cNvSpPr/>
              <p:nvPr/>
            </p:nvSpPr>
            <p:spPr>
              <a:xfrm>
                <a:off x="4235411" y="5146415"/>
                <a:ext cx="1733173" cy="167907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en-US" dirty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 </a:t>
                </a:r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　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887519" y="5146415"/>
                <a:ext cx="2096142" cy="167907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en-US" dirty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 </a:t>
                </a:r>
                <a:r>
                  <a:rPr kumimoji="1" lang="en-US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  </a:t>
                </a:r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　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-524410" y="5294869"/>
                <a:ext cx="1301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main host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4424839" y="5664201"/>
                <a:ext cx="1362856" cy="100347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ja-JP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054966" y="5213219"/>
                <a:ext cx="1172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sub-host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2" name="角丸四角形 21"/>
              <p:cNvSpPr/>
              <p:nvPr/>
            </p:nvSpPr>
            <p:spPr>
              <a:xfrm>
                <a:off x="1094591" y="5207103"/>
                <a:ext cx="1711278" cy="36693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V</a:t>
                </a:r>
                <a:r>
                  <a:rPr kumimoji="1" lang="en-US" altLang="ja-JP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M core</a:t>
                </a:r>
                <a:endParaRPr kumimoji="1" lang="ja-JP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1094591" y="5664201"/>
                <a:ext cx="1700039" cy="100347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  <a:p>
                <a:pPr algn="ctr"/>
                <a:endPara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3183061" y="5976228"/>
                <a:ext cx="8565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 smtClean="0">
                    <a:solidFill>
                      <a:srgbClr val="000000"/>
                    </a:solidFill>
                    <a:latin typeface="メイリオ"/>
                    <a:ea typeface="メイリオ"/>
                    <a:cs typeface="メイリオ"/>
                  </a:rPr>
                  <a:t>paging</a:t>
                </a:r>
                <a:endParaRPr kumimoji="1" lang="ja-JP" altLang="en-US" sz="1600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endParaRPr>
              </a:p>
            </p:txBody>
          </p:sp>
        </p:grpSp>
        <p:sp>
          <p:nvSpPr>
            <p:cNvPr id="6" name="左右矢印 5"/>
            <p:cNvSpPr/>
            <p:nvPr/>
          </p:nvSpPr>
          <p:spPr>
            <a:xfrm>
              <a:off x="3232379" y="6067050"/>
              <a:ext cx="1755741" cy="385763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615170" y="5571339"/>
              <a:ext cx="1546147" cy="5548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working set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4988121" y="6067050"/>
              <a:ext cx="478608" cy="3269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538073" y="5865429"/>
            <a:ext cx="101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memory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44259" y="5231290"/>
            <a:ext cx="101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memory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256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N-to-One Migration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Migrate a VM from multiple hosts to one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From the main host</a:t>
            </a:r>
          </a:p>
          <a:p>
            <a:pPr lvl="2"/>
            <a:r>
              <a:rPr lang="en-US" altLang="ja-JP" dirty="0" smtClean="0">
                <a:solidFill>
                  <a:srgbClr val="000000"/>
                </a:solidFill>
              </a:rPr>
              <a:t>Normal migration except for non-existent pages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From the sub-hosts</a:t>
            </a:r>
          </a:p>
          <a:p>
            <a:pPr lvl="2"/>
            <a:r>
              <a:rPr lang="en-US" altLang="ja-JP" dirty="0" smtClean="0"/>
              <a:t>Simple memory transfer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Transfer pages without redundancy or omission</a:t>
            </a:r>
          </a:p>
          <a:p>
            <a:pPr lvl="2"/>
            <a:r>
              <a:rPr lang="en-US" altLang="en-US" dirty="0" smtClean="0">
                <a:solidFill>
                  <a:srgbClr val="000000"/>
                </a:solidFill>
              </a:rPr>
              <a:t>Even for those paged in</a:t>
            </a:r>
            <a:r>
              <a:rPr lang="en-US" altLang="en-US" dirty="0">
                <a:solidFill>
                  <a:srgbClr val="000000"/>
                </a:solidFill>
              </a:rPr>
              <a:t>/</a:t>
            </a:r>
            <a:r>
              <a:rPr lang="en-US" altLang="en-US" dirty="0" smtClean="0">
                <a:solidFill>
                  <a:srgbClr val="000000"/>
                </a:solidFill>
              </a:rPr>
              <a:t>out during migration 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4" name="図形グループ 23"/>
          <p:cNvGrpSpPr/>
          <p:nvPr/>
        </p:nvGrpSpPr>
        <p:grpSpPr>
          <a:xfrm>
            <a:off x="1005255" y="4399596"/>
            <a:ext cx="7165405" cy="2251968"/>
            <a:chOff x="792318" y="4286147"/>
            <a:chExt cx="7165405" cy="2251968"/>
          </a:xfrm>
        </p:grpSpPr>
        <p:sp>
          <p:nvSpPr>
            <p:cNvPr id="9" name="角丸四角形 8"/>
            <p:cNvSpPr/>
            <p:nvPr/>
          </p:nvSpPr>
          <p:spPr>
            <a:xfrm>
              <a:off x="792318" y="4742264"/>
              <a:ext cx="1733173" cy="142191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2746189" y="4747563"/>
              <a:ext cx="1668932" cy="137608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6081631" y="4663393"/>
              <a:ext cx="1844178" cy="148083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en-US" dirty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 </a:t>
              </a:r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endParaRPr kumimoji="1" lang="en-US" altLang="ja-JP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　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2" name="右矢印 11"/>
            <p:cNvSpPr/>
            <p:nvPr/>
          </p:nvSpPr>
          <p:spPr>
            <a:xfrm>
              <a:off x="4685579" y="5298590"/>
              <a:ext cx="1343012" cy="507154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803954" y="5009975"/>
              <a:ext cx="1224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migration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96835" y="4425268"/>
              <a:ext cx="11778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main host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975314" y="4286147"/>
              <a:ext cx="19824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destination host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103630" y="4409214"/>
              <a:ext cx="10573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sub-host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794467" y="6199561"/>
              <a:ext cx="14297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migration</a:t>
              </a:r>
              <a:endParaRPr kumimoji="1" lang="ja-JP" altLang="en-US" sz="16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909818" y="4926710"/>
              <a:ext cx="1343690" cy="36693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V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 core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6260576" y="4863592"/>
              <a:ext cx="1478059" cy="36693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V</a:t>
              </a:r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M core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271812" y="5326454"/>
              <a:ext cx="1478059" cy="71506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en-US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2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9" name="右カーブ矢印 18"/>
            <p:cNvSpPr/>
            <p:nvPr/>
          </p:nvSpPr>
          <p:spPr>
            <a:xfrm rot="16352692">
              <a:off x="3920032" y="3718704"/>
              <a:ext cx="601227" cy="5006677"/>
            </a:xfrm>
            <a:prstGeom prst="curvedRightArrow">
              <a:avLst>
                <a:gd name="adj1" fmla="val 33584"/>
                <a:gd name="adj2" fmla="val 84432"/>
                <a:gd name="adj3" fmla="val 4138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230245" y="5230529"/>
              <a:ext cx="910247" cy="67048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メイリオ"/>
                  <a:ea typeface="メイリオ"/>
                  <a:cs typeface="メイリオ"/>
                </a:rPr>
                <a:t>1 TB</a:t>
              </a:r>
              <a:endParaRPr kumimoji="1"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endParaRPr>
            </a:p>
          </p:txBody>
        </p:sp>
      </p:grpSp>
      <p:sp>
        <p:nvSpPr>
          <p:cNvPr id="25" name="左右矢印 24"/>
          <p:cNvSpPr/>
          <p:nvPr/>
        </p:nvSpPr>
        <p:spPr>
          <a:xfrm>
            <a:off x="2543087" y="5480433"/>
            <a:ext cx="576601" cy="439817"/>
          </a:xfrm>
          <a:prstGeom prst="left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00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80453" y="5847813"/>
            <a:ext cx="87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paging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354161" y="5480433"/>
            <a:ext cx="910247" cy="6704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1 TB</a:t>
            </a:r>
            <a:endParaRPr kumimoji="1" lang="ja-JP" altLang="en-US" dirty="0">
              <a:solidFill>
                <a:srgbClr val="000000"/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63859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test.potx</Template>
  <TotalTime>51469</TotalTime>
  <Words>3792</Words>
  <Application>Microsoft Macintosh PowerPoint</Application>
  <PresentationFormat>画面に合わせる (4:3)</PresentationFormat>
  <Paragraphs>622</Paragraphs>
  <Slides>21</Slides>
  <Notes>21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test</vt:lpstr>
      <vt:lpstr>Split Migration of     Large Memory Virtual Machines</vt:lpstr>
      <vt:lpstr>Large Memory VMs</vt:lpstr>
      <vt:lpstr>Migration of Large Memory VMs</vt:lpstr>
      <vt:lpstr>VM Migration with Virtual Memory</vt:lpstr>
      <vt:lpstr>VM Migration with Remote Paging</vt:lpstr>
      <vt:lpstr>S-memV</vt:lpstr>
      <vt:lpstr>One-to-N Migration</vt:lpstr>
      <vt:lpstr>Aware of Remote Paging</vt:lpstr>
      <vt:lpstr>N-to-One Migration</vt:lpstr>
      <vt:lpstr>Partial Migration</vt:lpstr>
      <vt:lpstr>System Architecture of S-memV</vt:lpstr>
      <vt:lpstr>Collecting Memory Access Data</vt:lpstr>
      <vt:lpstr>Remote Paging with userfaultfd</vt:lpstr>
      <vt:lpstr>Experiments</vt:lpstr>
      <vt:lpstr>Migration Performance (Idle)</vt:lpstr>
      <vt:lpstr>Migration Performance (Busy)</vt:lpstr>
      <vt:lpstr>Collection of Memory Access Data</vt:lpstr>
      <vt:lpstr>VM Performance after Migration</vt:lpstr>
      <vt:lpstr>Related Work</vt:lpstr>
      <vt:lpstr>Conclusion</vt:lpstr>
      <vt:lpstr>Future Work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Split Migration of Large Memory Virtual Machines</dc:title>
  <dc:subject/>
  <dc:creator>masato</dc:creator>
  <cp:keywords/>
  <dc:description/>
  <cp:lastModifiedBy>masato</cp:lastModifiedBy>
  <cp:revision>382</cp:revision>
  <cp:lastPrinted>2016-08-01T09:22:28Z</cp:lastPrinted>
  <dcterms:created xsi:type="dcterms:W3CDTF">2015-11-04T07:30:38Z</dcterms:created>
  <dcterms:modified xsi:type="dcterms:W3CDTF">2016-08-04T05:32:36Z</dcterms:modified>
  <cp:category/>
</cp:coreProperties>
</file>