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notesSlides/notesSlide22.xml" ContentType="application/vnd.openxmlformats-officedocument.presentationml.notesSlide+xml"/>
  <Override PartName="/ppt/charts/chart2.xml" ContentType="application/vnd.openxmlformats-officedocument.drawingml.chart+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257" r:id="rId2"/>
    <p:sldId id="303" r:id="rId3"/>
    <p:sldId id="281" r:id="rId4"/>
    <p:sldId id="282" r:id="rId5"/>
    <p:sldId id="279" r:id="rId6"/>
    <p:sldId id="290" r:id="rId7"/>
    <p:sldId id="261" r:id="rId8"/>
    <p:sldId id="304" r:id="rId9"/>
    <p:sldId id="262" r:id="rId10"/>
    <p:sldId id="311" r:id="rId11"/>
    <p:sldId id="305" r:id="rId12"/>
    <p:sldId id="306" r:id="rId13"/>
    <p:sldId id="307" r:id="rId14"/>
    <p:sldId id="309" r:id="rId15"/>
    <p:sldId id="313" r:id="rId16"/>
    <p:sldId id="299" r:id="rId17"/>
    <p:sldId id="317" r:id="rId18"/>
    <p:sldId id="294" r:id="rId19"/>
    <p:sldId id="272" r:id="rId20"/>
    <p:sldId id="302" r:id="rId21"/>
    <p:sldId id="318" r:id="rId22"/>
    <p:sldId id="297" r:id="rId23"/>
    <p:sldId id="273" r:id="rId24"/>
    <p:sldId id="320" r:id="rId25"/>
    <p:sldId id="319" r:id="rId26"/>
    <p:sldId id="268" r:id="rId27"/>
    <p:sldId id="269" r:id="rId28"/>
    <p:sldId id="321" r:id="rId29"/>
    <p:sldId id="312" r:id="rId30"/>
    <p:sldId id="308" r:id="rId3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9F3850-A1B7-5F40-BE9A-3861CC366F69}">
          <p14:sldIdLst>
            <p14:sldId id="257"/>
            <p14:sldId id="303"/>
            <p14:sldId id="281"/>
            <p14:sldId id="282"/>
            <p14:sldId id="279"/>
            <p14:sldId id="290"/>
            <p14:sldId id="261"/>
            <p14:sldId id="304"/>
            <p14:sldId id="262"/>
            <p14:sldId id="311"/>
            <p14:sldId id="305"/>
            <p14:sldId id="306"/>
            <p14:sldId id="307"/>
            <p14:sldId id="309"/>
            <p14:sldId id="313"/>
            <p14:sldId id="299"/>
            <p14:sldId id="317"/>
            <p14:sldId id="294"/>
            <p14:sldId id="272"/>
            <p14:sldId id="302"/>
            <p14:sldId id="318"/>
            <p14:sldId id="297"/>
            <p14:sldId id="273"/>
            <p14:sldId id="320"/>
            <p14:sldId id="319"/>
            <p14:sldId id="268"/>
            <p14:sldId id="269"/>
            <p14:sldId id="321"/>
            <p14:sldId id="312"/>
            <p14:sldId id="30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F5F5F"/>
    <a:srgbClr val="EB8627"/>
    <a:srgbClr val="000000"/>
    <a:srgbClr val="829916"/>
    <a:srgbClr val="EF6C00"/>
    <a:srgbClr val="E5593C"/>
    <a:srgbClr val="327F9E"/>
    <a:srgbClr val="F5F1DD"/>
    <a:srgbClr val="D16F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72752" autoAdjust="0"/>
  </p:normalViewPr>
  <p:slideViewPr>
    <p:cSldViewPr snapToGrid="0" snapToObjects="1">
      <p:cViewPr>
        <p:scale>
          <a:sx n="81" d="100"/>
          <a:sy n="81" d="100"/>
        </p:scale>
        <p:origin x="-2136" y="-112"/>
      </p:cViewPr>
      <p:guideLst>
        <p:guide orient="horz" pos="3880"/>
        <p:guide pos="2876"/>
      </p:guideLst>
    </p:cSldViewPr>
  </p:slideViewPr>
  <p:outlineViewPr>
    <p:cViewPr>
      <p:scale>
        <a:sx n="33" d="100"/>
        <a:sy n="33" d="100"/>
      </p:scale>
      <p:origin x="0" y="8640"/>
    </p:cViewPr>
  </p:outlineViewPr>
  <p:notesTextViewPr>
    <p:cViewPr>
      <p:scale>
        <a:sx n="100" d="100"/>
        <a:sy n="100" d="100"/>
      </p:scale>
      <p:origin x="0" y="0"/>
    </p:cViewPr>
  </p:notesTextViewPr>
  <p:sorterViewPr>
    <p:cViewPr>
      <p:scale>
        <a:sx n="175" d="100"/>
        <a:sy n="175" d="100"/>
      </p:scale>
      <p:origin x="0" y="10688"/>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yama:Documents:lab_lec_2016:JSSST_2016:jssst_slide:jssst_2016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yama:Documents:lab_lec_2016:JSSST_2016:jssst_slide:jssst_2016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yama:Documents:lab_lec_2016:JSSST_2016:jssst_slide:jssst_2016_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yama:Documents:lab_lec_2016:JSSST_2016:jssst_slide:jssst_2016_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yama:Documents:lab_lec_2016:JSSST_2016:jssst_slide:jssst_2016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ハイパーコール!$F$20</c:f>
              <c:strCache>
                <c:ptCount val="1"/>
                <c:pt idx="0">
                  <c:v> V-Met</c:v>
                </c:pt>
              </c:strCache>
            </c:strRef>
          </c:tx>
          <c:spPr>
            <a:solidFill>
              <a:srgbClr val="EB8627"/>
            </a:solidFill>
          </c:spPr>
          <c:invertIfNegative val="0"/>
          <c:val>
            <c:numRef>
              <c:f>ハイパーコール!$C$15:$D$15</c:f>
              <c:numCache>
                <c:formatCode>General</c:formatCode>
                <c:ptCount val="2"/>
                <c:pt idx="0">
                  <c:v>0.9576208</c:v>
                </c:pt>
                <c:pt idx="1">
                  <c:v>1.2972036</c:v>
                </c:pt>
              </c:numCache>
            </c:numRef>
          </c:val>
        </c:ser>
        <c:ser>
          <c:idx val="1"/>
          <c:order val="1"/>
          <c:tx>
            <c:strRef>
              <c:f>ハイパーコール!$F$21</c:f>
              <c:strCache>
                <c:ptCount val="1"/>
                <c:pt idx="0">
                  <c:v>従来</c:v>
                </c:pt>
              </c:strCache>
            </c:strRef>
          </c:tx>
          <c:spPr>
            <a:solidFill>
              <a:srgbClr val="327F9E"/>
            </a:solidFill>
          </c:spPr>
          <c:invertIfNegative val="0"/>
          <c:val>
            <c:numRef>
              <c:f>ハイパーコール!$C$30:$D$30</c:f>
              <c:numCache>
                <c:formatCode>General</c:formatCode>
                <c:ptCount val="2"/>
                <c:pt idx="0">
                  <c:v>15.0458677</c:v>
                </c:pt>
                <c:pt idx="1">
                  <c:v>0.0</c:v>
                </c:pt>
              </c:numCache>
            </c:numRef>
          </c:val>
        </c:ser>
        <c:dLbls>
          <c:showLegendKey val="0"/>
          <c:showVal val="0"/>
          <c:showCatName val="0"/>
          <c:showSerName val="0"/>
          <c:showPercent val="0"/>
          <c:showBubbleSize val="0"/>
        </c:dLbls>
        <c:gapWidth val="55"/>
        <c:axId val="-2098495816"/>
        <c:axId val="-2098628360"/>
      </c:barChart>
      <c:catAx>
        <c:axId val="-2098495816"/>
        <c:scaling>
          <c:orientation val="minMax"/>
        </c:scaling>
        <c:delete val="0"/>
        <c:axPos val="b"/>
        <c:majorTickMark val="none"/>
        <c:minorTickMark val="none"/>
        <c:tickLblPos val="nextTo"/>
        <c:txPr>
          <a:bodyPr/>
          <a:lstStyle/>
          <a:p>
            <a:pPr>
              <a:defRPr>
                <a:solidFill>
                  <a:schemeClr val="bg1"/>
                </a:solidFill>
              </a:defRPr>
            </a:pPr>
            <a:endParaRPr lang="ja-JP"/>
          </a:p>
        </c:txPr>
        <c:crossAx val="-2098628360"/>
        <c:crosses val="autoZero"/>
        <c:auto val="1"/>
        <c:lblAlgn val="ctr"/>
        <c:lblOffset val="100"/>
        <c:noMultiLvlLbl val="0"/>
      </c:catAx>
      <c:valAx>
        <c:axId val="-2098628360"/>
        <c:scaling>
          <c:orientation val="minMax"/>
        </c:scaling>
        <c:delete val="0"/>
        <c:axPos val="l"/>
        <c:title>
          <c:tx>
            <c:rich>
              <a:bodyPr rot="-5400000" vert="horz"/>
              <a:lstStyle/>
              <a:p>
                <a:pPr>
                  <a:defRPr sz="1400" b="0"/>
                </a:pPr>
                <a:r>
                  <a:rPr lang="ja-JP" altLang="en-US" sz="1400" b="0"/>
                  <a:t>ハイパーコール実行時間</a:t>
                </a:r>
                <a:r>
                  <a:rPr lang="en-US" altLang="ja-JP" sz="1400" b="0"/>
                  <a:t>[μ</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098495816"/>
        <c:crosses val="autoZero"/>
        <c:crossBetween val="between"/>
      </c:valAx>
    </c:plotArea>
    <c:legend>
      <c:legendPos val="r"/>
      <c:layout/>
      <c:overlay val="0"/>
      <c:txPr>
        <a:bodyPr/>
        <a:lstStyle/>
        <a:p>
          <a:pPr>
            <a:defRPr sz="14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86071741032371"/>
          <c:y val="0.13368067875705"/>
          <c:w val="0.631720472440945"/>
          <c:h val="0.739744983550531"/>
        </c:manualLayout>
      </c:layout>
      <c:barChart>
        <c:barDir val="col"/>
        <c:grouping val="clustered"/>
        <c:varyColors val="0"/>
        <c:ser>
          <c:idx val="0"/>
          <c:order val="0"/>
          <c:tx>
            <c:strRef>
              <c:f>shadow_procfs!$B$1</c:f>
              <c:strCache>
                <c:ptCount val="1"/>
                <c:pt idx="0">
                  <c:v>V-Met</c:v>
                </c:pt>
              </c:strCache>
            </c:strRef>
          </c:tx>
          <c:spPr>
            <a:solidFill>
              <a:srgbClr val="EB8627"/>
            </a:solidFill>
            <a:effectLst/>
          </c:spPr>
          <c:invertIfNegative val="0"/>
          <c:val>
            <c:numRef>
              <c:f>shadow_procfs!$B$14</c:f>
              <c:numCache>
                <c:formatCode>General</c:formatCode>
                <c:ptCount val="1"/>
                <c:pt idx="0">
                  <c:v>100.8583</c:v>
                </c:pt>
              </c:numCache>
            </c:numRef>
          </c:val>
        </c:ser>
        <c:ser>
          <c:idx val="1"/>
          <c:order val="1"/>
          <c:tx>
            <c:strRef>
              <c:f>shadow_procfs!$C$1</c:f>
              <c:strCache>
                <c:ptCount val="1"/>
                <c:pt idx="0">
                  <c:v>従来</c:v>
                </c:pt>
              </c:strCache>
            </c:strRef>
          </c:tx>
          <c:spPr>
            <a:solidFill>
              <a:srgbClr val="327F9E"/>
            </a:solidFill>
            <a:effectLst/>
          </c:spPr>
          <c:invertIfNegative val="0"/>
          <c:val>
            <c:numRef>
              <c:f>shadow_procfs!$C$14</c:f>
              <c:numCache>
                <c:formatCode>General</c:formatCode>
                <c:ptCount val="1"/>
                <c:pt idx="0">
                  <c:v>100.5859</c:v>
                </c:pt>
              </c:numCache>
            </c:numRef>
          </c:val>
        </c:ser>
        <c:dLbls>
          <c:showLegendKey val="0"/>
          <c:showVal val="0"/>
          <c:showCatName val="0"/>
          <c:showSerName val="0"/>
          <c:showPercent val="0"/>
          <c:showBubbleSize val="0"/>
        </c:dLbls>
        <c:gapWidth val="150"/>
        <c:axId val="-2099211272"/>
        <c:axId val="-2097499896"/>
      </c:barChart>
      <c:catAx>
        <c:axId val="-2099211272"/>
        <c:scaling>
          <c:orientation val="minMax"/>
        </c:scaling>
        <c:delete val="0"/>
        <c:axPos val="b"/>
        <c:majorTickMark val="out"/>
        <c:minorTickMark val="none"/>
        <c:tickLblPos val="nextTo"/>
        <c:txPr>
          <a:bodyPr/>
          <a:lstStyle/>
          <a:p>
            <a:pPr>
              <a:defRPr>
                <a:solidFill>
                  <a:schemeClr val="bg1"/>
                </a:solidFill>
              </a:defRPr>
            </a:pPr>
            <a:endParaRPr lang="ja-JP"/>
          </a:p>
        </c:txPr>
        <c:crossAx val="-2097499896"/>
        <c:crosses val="autoZero"/>
        <c:auto val="1"/>
        <c:lblAlgn val="ctr"/>
        <c:lblOffset val="100"/>
        <c:noMultiLvlLbl val="0"/>
      </c:catAx>
      <c:valAx>
        <c:axId val="-2097499896"/>
        <c:scaling>
          <c:orientation val="minMax"/>
          <c:max val="120.0"/>
          <c:min val="0.0"/>
        </c:scaling>
        <c:delete val="0"/>
        <c:axPos val="l"/>
        <c:title>
          <c:tx>
            <c:rich>
              <a:bodyPr rot="-5400000" vert="horz"/>
              <a:lstStyle/>
              <a:p>
                <a:pPr>
                  <a:defRPr sz="1400" b="0"/>
                </a:pPr>
                <a:r>
                  <a:rPr lang="ja-JP" altLang="en-US" sz="1400" b="0"/>
                  <a:t>実行時間</a:t>
                </a:r>
                <a:r>
                  <a:rPr lang="en-US" altLang="ja-JP" sz="1400" b="0"/>
                  <a:t>[</a:t>
                </a:r>
                <a:r>
                  <a:rPr lang="ja-JP" altLang="en-US" sz="1400" b="0"/>
                  <a:t>ミリ秒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baseline="0"/>
            </a:pPr>
            <a:endParaRPr lang="ja-JP"/>
          </a:p>
        </c:txPr>
        <c:crossAx val="-2099211272"/>
        <c:crosses val="autoZero"/>
        <c:crossBetween val="between"/>
      </c:valAx>
    </c:plotArea>
    <c:legend>
      <c:legendPos val="r"/>
      <c:layout/>
      <c:overlay val="0"/>
      <c:txPr>
        <a:bodyPr/>
        <a:lstStyle/>
        <a:p>
          <a:pPr>
            <a:defRPr sz="14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chkrootkit!$B$2</c:f>
              <c:strCache>
                <c:ptCount val="1"/>
                <c:pt idx="0">
                  <c:v>V-Met</c:v>
                </c:pt>
              </c:strCache>
            </c:strRef>
          </c:tx>
          <c:spPr>
            <a:solidFill>
              <a:srgbClr val="EB8627"/>
            </a:solidFill>
            <a:effectLst/>
          </c:spPr>
          <c:invertIfNegative val="0"/>
          <c:val>
            <c:numRef>
              <c:f>chkrootkit!$B$14</c:f>
              <c:numCache>
                <c:formatCode>General</c:formatCode>
                <c:ptCount val="1"/>
                <c:pt idx="0">
                  <c:v>39.2116797101</c:v>
                </c:pt>
              </c:numCache>
            </c:numRef>
          </c:val>
        </c:ser>
        <c:ser>
          <c:idx val="1"/>
          <c:order val="1"/>
          <c:tx>
            <c:strRef>
              <c:f>chkrootkit!$C$2</c:f>
              <c:strCache>
                <c:ptCount val="1"/>
                <c:pt idx="0">
                  <c:v>従来</c:v>
                </c:pt>
              </c:strCache>
            </c:strRef>
          </c:tx>
          <c:spPr>
            <a:solidFill>
              <a:srgbClr val="327F9E"/>
            </a:solidFill>
            <a:effectLst/>
          </c:spPr>
          <c:invertIfNegative val="0"/>
          <c:val>
            <c:numRef>
              <c:f>chkrootkit!$C$14</c:f>
              <c:numCache>
                <c:formatCode>General</c:formatCode>
                <c:ptCount val="1"/>
                <c:pt idx="0">
                  <c:v>44.7407795501</c:v>
                </c:pt>
              </c:numCache>
            </c:numRef>
          </c:val>
        </c:ser>
        <c:ser>
          <c:idx val="3"/>
          <c:order val="2"/>
          <c:tx>
            <c:strRef>
              <c:f>chkrootkit!$F$2</c:f>
              <c:strCache>
                <c:ptCount val="1"/>
                <c:pt idx="0">
                  <c:v>VM内(従来)</c:v>
                </c:pt>
              </c:strCache>
            </c:strRef>
          </c:tx>
          <c:spPr>
            <a:solidFill>
              <a:srgbClr val="E5593C"/>
            </a:solidFill>
            <a:effectLst/>
          </c:spPr>
          <c:invertIfNegative val="0"/>
          <c:val>
            <c:numRef>
              <c:f>chkrootkit!$F$28</c:f>
              <c:numCache>
                <c:formatCode>General</c:formatCode>
                <c:ptCount val="1"/>
                <c:pt idx="0">
                  <c:v>4.55794683509999</c:v>
                </c:pt>
              </c:numCache>
            </c:numRef>
          </c:val>
        </c:ser>
        <c:dLbls>
          <c:showLegendKey val="0"/>
          <c:showVal val="0"/>
          <c:showCatName val="0"/>
          <c:showSerName val="0"/>
          <c:showPercent val="0"/>
          <c:showBubbleSize val="0"/>
        </c:dLbls>
        <c:gapWidth val="150"/>
        <c:axId val="2134518840"/>
        <c:axId val="-2092175512"/>
      </c:barChart>
      <c:catAx>
        <c:axId val="2134518840"/>
        <c:scaling>
          <c:orientation val="minMax"/>
        </c:scaling>
        <c:delete val="0"/>
        <c:axPos val="b"/>
        <c:majorTickMark val="none"/>
        <c:minorTickMark val="none"/>
        <c:tickLblPos val="none"/>
        <c:crossAx val="-2092175512"/>
        <c:crosses val="autoZero"/>
        <c:auto val="1"/>
        <c:lblAlgn val="ctr"/>
        <c:lblOffset val="100"/>
        <c:noMultiLvlLbl val="0"/>
      </c:catAx>
      <c:valAx>
        <c:axId val="-2092175512"/>
        <c:scaling>
          <c:orientation val="minMax"/>
        </c:scaling>
        <c:delete val="0"/>
        <c:axPos val="l"/>
        <c:title>
          <c:tx>
            <c:rich>
              <a:bodyPr rot="-5400000" vert="horz"/>
              <a:lstStyle/>
              <a:p>
                <a:pPr>
                  <a:defRPr sz="1400" b="0">
                    <a:solidFill>
                      <a:srgbClr val="333333"/>
                    </a:solidFill>
                  </a:defRPr>
                </a:pPr>
                <a:r>
                  <a:rPr lang="ja-JP" altLang="en-US" sz="1400" b="0">
                    <a:solidFill>
                      <a:srgbClr val="333333"/>
                    </a:solidFill>
                  </a:rPr>
                  <a:t>実行時間</a:t>
                </a:r>
                <a:r>
                  <a:rPr lang="en-US" altLang="ja-JP" sz="1400" b="0">
                    <a:solidFill>
                      <a:srgbClr val="333333"/>
                    </a:solidFill>
                  </a:rPr>
                  <a:t>[</a:t>
                </a:r>
                <a:r>
                  <a:rPr lang="ja-JP" altLang="en-US" sz="1400" b="0">
                    <a:solidFill>
                      <a:srgbClr val="333333"/>
                    </a:solidFill>
                  </a:rPr>
                  <a:t>秒</a:t>
                </a:r>
                <a:r>
                  <a:rPr lang="en-US" altLang="ja-JP" sz="1400" b="0">
                    <a:solidFill>
                      <a:srgbClr val="333333"/>
                    </a:solidFill>
                  </a:rPr>
                  <a:t>]</a:t>
                </a:r>
                <a:endParaRPr lang="ja-JP" altLang="en-US" sz="1400" b="0">
                  <a:solidFill>
                    <a:srgbClr val="333333"/>
                  </a:solidFill>
                </a:endParaRPr>
              </a:p>
            </c:rich>
          </c:tx>
          <c:layout/>
          <c:overlay val="0"/>
        </c:title>
        <c:numFmt formatCode="General" sourceLinked="1"/>
        <c:majorTickMark val="in"/>
        <c:minorTickMark val="none"/>
        <c:tickLblPos val="nextTo"/>
        <c:txPr>
          <a:bodyPr/>
          <a:lstStyle/>
          <a:p>
            <a:pPr>
              <a:defRPr sz="1400" baseline="0">
                <a:solidFill>
                  <a:srgbClr val="333333"/>
                </a:solidFill>
              </a:defRPr>
            </a:pPr>
            <a:endParaRPr lang="ja-JP"/>
          </a:p>
        </c:txPr>
        <c:crossAx val="2134518840"/>
        <c:crosses val="autoZero"/>
        <c:crossBetween val="between"/>
      </c:valAx>
    </c:plotArea>
    <c:legend>
      <c:legendPos val="r"/>
      <c:layout/>
      <c:overlay val="0"/>
      <c:txPr>
        <a:bodyPr/>
        <a:lstStyle/>
        <a:p>
          <a:pPr>
            <a:defRPr sz="1400">
              <a:solidFill>
                <a:srgbClr val="333333"/>
              </a:solidFill>
            </a:defRPr>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Tripwire!$B$2</c:f>
              <c:strCache>
                <c:ptCount val="1"/>
                <c:pt idx="0">
                  <c:v>V-Met</c:v>
                </c:pt>
              </c:strCache>
            </c:strRef>
          </c:tx>
          <c:spPr>
            <a:solidFill>
              <a:srgbClr val="EB8627"/>
            </a:solidFill>
            <a:effectLst/>
          </c:spPr>
          <c:invertIfNegative val="0"/>
          <c:val>
            <c:numRef>
              <c:f>Tripwire!$B$14</c:f>
              <c:numCache>
                <c:formatCode>General</c:formatCode>
                <c:ptCount val="1"/>
                <c:pt idx="0">
                  <c:v>39.3560306131</c:v>
                </c:pt>
              </c:numCache>
            </c:numRef>
          </c:val>
        </c:ser>
        <c:ser>
          <c:idx val="1"/>
          <c:order val="1"/>
          <c:tx>
            <c:strRef>
              <c:f>Tripwire!$C$2</c:f>
              <c:strCache>
                <c:ptCount val="1"/>
                <c:pt idx="0">
                  <c:v>従来</c:v>
                </c:pt>
              </c:strCache>
            </c:strRef>
          </c:tx>
          <c:spPr>
            <a:solidFill>
              <a:srgbClr val="327F9E"/>
            </a:solidFill>
            <a:effectLst/>
          </c:spPr>
          <c:invertIfNegative val="0"/>
          <c:val>
            <c:numRef>
              <c:f>Tripwire!$C$14</c:f>
              <c:numCache>
                <c:formatCode>General</c:formatCode>
                <c:ptCount val="1"/>
                <c:pt idx="0">
                  <c:v>38.9308880869</c:v>
                </c:pt>
              </c:numCache>
            </c:numRef>
          </c:val>
        </c:ser>
        <c:ser>
          <c:idx val="3"/>
          <c:order val="2"/>
          <c:tx>
            <c:strRef>
              <c:f>Tripwire!$G$19</c:f>
              <c:strCache>
                <c:ptCount val="1"/>
                <c:pt idx="0">
                  <c:v>VM内(従来)</c:v>
                </c:pt>
              </c:strCache>
            </c:strRef>
          </c:tx>
          <c:spPr>
            <a:solidFill>
              <a:srgbClr val="E5593C"/>
            </a:solidFill>
            <a:effectLst/>
          </c:spPr>
          <c:invertIfNegative val="0"/>
          <c:val>
            <c:numRef>
              <c:f>Tripwire!$G$31</c:f>
              <c:numCache>
                <c:formatCode>General</c:formatCode>
                <c:ptCount val="1"/>
                <c:pt idx="0">
                  <c:v>20.3984714383</c:v>
                </c:pt>
              </c:numCache>
            </c:numRef>
          </c:val>
        </c:ser>
        <c:dLbls>
          <c:showLegendKey val="0"/>
          <c:showVal val="0"/>
          <c:showCatName val="0"/>
          <c:showSerName val="0"/>
          <c:showPercent val="0"/>
          <c:showBubbleSize val="0"/>
        </c:dLbls>
        <c:gapWidth val="150"/>
        <c:axId val="-2098499880"/>
        <c:axId val="2128365464"/>
      </c:barChart>
      <c:catAx>
        <c:axId val="-2098499880"/>
        <c:scaling>
          <c:orientation val="minMax"/>
        </c:scaling>
        <c:delete val="0"/>
        <c:axPos val="b"/>
        <c:majorTickMark val="none"/>
        <c:minorTickMark val="none"/>
        <c:tickLblPos val="none"/>
        <c:crossAx val="2128365464"/>
        <c:crosses val="autoZero"/>
        <c:auto val="1"/>
        <c:lblAlgn val="ctr"/>
        <c:lblOffset val="100"/>
        <c:noMultiLvlLbl val="0"/>
      </c:catAx>
      <c:valAx>
        <c:axId val="2128365464"/>
        <c:scaling>
          <c:orientation val="minMax"/>
        </c:scaling>
        <c:delete val="0"/>
        <c:axPos val="l"/>
        <c:title>
          <c:tx>
            <c:rich>
              <a:bodyPr rot="-5400000" vert="horz"/>
              <a:lstStyle/>
              <a:p>
                <a:pPr>
                  <a:defRPr sz="1400" b="0"/>
                </a:pPr>
                <a:r>
                  <a:rPr lang="ja-JP" altLang="en-US" sz="1400" b="0"/>
                  <a:t>実行時間</a:t>
                </a:r>
                <a:r>
                  <a:rPr lang="en-US" altLang="ja-JP" sz="1400" b="0"/>
                  <a:t>[</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098499880"/>
        <c:crosses val="autoZero"/>
        <c:crossBetween val="between"/>
      </c:valAx>
    </c:plotArea>
    <c:legend>
      <c:legendPos val="r"/>
      <c:layout/>
      <c:overlay val="0"/>
      <c:txPr>
        <a:bodyPr/>
        <a:lstStyle/>
        <a:p>
          <a:pPr>
            <a:defRPr sz="1400"/>
          </a:pPr>
          <a:endParaRPr lang="ja-JP"/>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iperf!$D$3</c:f>
              <c:strCache>
                <c:ptCount val="1"/>
                <c:pt idx="0">
                  <c:v>V-Met(監視あり)</c:v>
                </c:pt>
              </c:strCache>
            </c:strRef>
          </c:tx>
          <c:spPr>
            <a:solidFill>
              <a:srgbClr val="EB8627"/>
            </a:solidFill>
            <a:effectLst/>
          </c:spPr>
          <c:invertIfNegative val="0"/>
          <c:val>
            <c:numRef>
              <c:f>iperf!$D$15</c:f>
              <c:numCache>
                <c:formatCode>General</c:formatCode>
                <c:ptCount val="1"/>
                <c:pt idx="0">
                  <c:v>0.9293</c:v>
                </c:pt>
              </c:numCache>
            </c:numRef>
          </c:val>
        </c:ser>
        <c:ser>
          <c:idx val="2"/>
          <c:order val="1"/>
          <c:tx>
            <c:strRef>
              <c:f>iperf!$B$3</c:f>
              <c:strCache>
                <c:ptCount val="1"/>
                <c:pt idx="0">
                  <c:v>V-Met(監視なし)</c:v>
                </c:pt>
              </c:strCache>
            </c:strRef>
          </c:tx>
          <c:spPr>
            <a:solidFill>
              <a:srgbClr val="327F9E"/>
            </a:solidFill>
            <a:effectLst/>
          </c:spPr>
          <c:invertIfNegative val="0"/>
          <c:val>
            <c:numRef>
              <c:f>iperf!$B$15</c:f>
              <c:numCache>
                <c:formatCode>General</c:formatCode>
                <c:ptCount val="1"/>
                <c:pt idx="0">
                  <c:v>0.9599</c:v>
                </c:pt>
              </c:numCache>
            </c:numRef>
          </c:val>
        </c:ser>
        <c:dLbls>
          <c:showLegendKey val="0"/>
          <c:showVal val="0"/>
          <c:showCatName val="0"/>
          <c:showSerName val="0"/>
          <c:showPercent val="0"/>
          <c:showBubbleSize val="0"/>
        </c:dLbls>
        <c:gapWidth val="150"/>
        <c:axId val="-2098867336"/>
        <c:axId val="-2098163560"/>
      </c:barChart>
      <c:catAx>
        <c:axId val="-2098867336"/>
        <c:scaling>
          <c:orientation val="minMax"/>
        </c:scaling>
        <c:delete val="0"/>
        <c:axPos val="b"/>
        <c:majorTickMark val="none"/>
        <c:minorTickMark val="none"/>
        <c:tickLblPos val="none"/>
        <c:crossAx val="-2098163560"/>
        <c:crosses val="autoZero"/>
        <c:auto val="1"/>
        <c:lblAlgn val="ctr"/>
        <c:lblOffset val="100"/>
        <c:noMultiLvlLbl val="0"/>
      </c:catAx>
      <c:valAx>
        <c:axId val="-2098163560"/>
        <c:scaling>
          <c:orientation val="minMax"/>
          <c:min val="0.0"/>
        </c:scaling>
        <c:delete val="0"/>
        <c:axPos val="l"/>
        <c:title>
          <c:tx>
            <c:rich>
              <a:bodyPr rot="-5400000" vert="horz"/>
              <a:lstStyle/>
              <a:p>
                <a:pPr>
                  <a:defRPr sz="1400" b="0">
                    <a:solidFill>
                      <a:srgbClr val="333333"/>
                    </a:solidFill>
                  </a:defRPr>
                </a:pPr>
                <a:r>
                  <a:rPr lang="ja-JP" altLang="en-US" sz="1400" b="0">
                    <a:solidFill>
                      <a:srgbClr val="333333"/>
                    </a:solidFill>
                  </a:rPr>
                  <a:t>スループット</a:t>
                </a:r>
                <a:r>
                  <a:rPr lang="en-US" altLang="ja-JP" sz="1400" b="0">
                    <a:solidFill>
                      <a:srgbClr val="333333"/>
                    </a:solidFill>
                  </a:rPr>
                  <a:t>[Gbits/</a:t>
                </a:r>
                <a:r>
                  <a:rPr lang="ja-JP" altLang="en-US" sz="1400" b="0">
                    <a:solidFill>
                      <a:srgbClr val="333333"/>
                    </a:solidFill>
                  </a:rPr>
                  <a:t>秒</a:t>
                </a:r>
                <a:r>
                  <a:rPr lang="en-US" altLang="ja-JP" sz="1400" b="0">
                    <a:solidFill>
                      <a:srgbClr val="333333"/>
                    </a:solidFill>
                  </a:rPr>
                  <a:t>]</a:t>
                </a:r>
                <a:endParaRPr lang="ja-JP" altLang="en-US" sz="1400" b="0">
                  <a:solidFill>
                    <a:srgbClr val="333333"/>
                  </a:solidFill>
                </a:endParaRPr>
              </a:p>
            </c:rich>
          </c:tx>
          <c:layout/>
          <c:overlay val="0"/>
        </c:title>
        <c:numFmt formatCode="General" sourceLinked="1"/>
        <c:majorTickMark val="in"/>
        <c:minorTickMark val="none"/>
        <c:tickLblPos val="nextTo"/>
        <c:txPr>
          <a:bodyPr/>
          <a:lstStyle/>
          <a:p>
            <a:pPr>
              <a:defRPr sz="1400">
                <a:solidFill>
                  <a:srgbClr val="333333"/>
                </a:solidFill>
              </a:defRPr>
            </a:pPr>
            <a:endParaRPr lang="ja-JP"/>
          </a:p>
        </c:txPr>
        <c:crossAx val="-2098867336"/>
        <c:crosses val="autoZero"/>
        <c:crossBetween val="between"/>
      </c:valAx>
    </c:plotArea>
    <c:legend>
      <c:legendPos val="r"/>
      <c:layout>
        <c:manualLayout>
          <c:xMode val="edge"/>
          <c:yMode val="edge"/>
          <c:x val="0.612681758530184"/>
          <c:y val="0.345971857684456"/>
          <c:w val="0.365096019247594"/>
          <c:h val="0.458982210557014"/>
        </c:manualLayout>
      </c:layout>
      <c:overlay val="0"/>
      <c:txPr>
        <a:bodyPr/>
        <a:lstStyle/>
        <a:p>
          <a:pPr>
            <a:defRPr sz="1400">
              <a:solidFill>
                <a:srgbClr val="333333"/>
              </a:solidFill>
            </a:defRPr>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E2E63-353E-204A-B681-BACC29065DB5}" type="datetimeFigureOut">
              <a:rPr kumimoji="1" lang="ja-JP" altLang="en-US" smtClean="0"/>
              <a:t>16/09/06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29734-CD64-1440-89AF-C809800FDD74}" type="slidenum">
              <a:rPr kumimoji="1" lang="ja-JP" altLang="en-US" smtClean="0"/>
              <a:t>‹#›</a:t>
            </a:fld>
            <a:endParaRPr kumimoji="1" lang="ja-JP" altLang="en-US"/>
          </a:p>
        </p:txBody>
      </p:sp>
    </p:spTree>
    <p:extLst>
      <p:ext uri="{BB962C8B-B14F-4D97-AF65-F5344CB8AC3E}">
        <p14:creationId xmlns:p14="http://schemas.microsoft.com/office/powerpoint/2010/main" val="3226078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CBA3D-F051-534A-89F3-25986A04D6F2}" type="datetimeFigureOut">
              <a:rPr kumimoji="1" lang="ja-JP" altLang="en-US" smtClean="0"/>
              <a:t>16/09/06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CFC03-A1C4-8F4A-B768-B5E1C3AC68AB}" type="slidenum">
              <a:rPr kumimoji="1" lang="ja-JP" altLang="en-US" smtClean="0"/>
              <a:t>‹#›</a:t>
            </a:fld>
            <a:endParaRPr kumimoji="1" lang="ja-JP" altLang="en-US"/>
          </a:p>
        </p:txBody>
      </p:sp>
    </p:spTree>
    <p:extLst>
      <p:ext uri="{BB962C8B-B14F-4D97-AF65-F5344CB8AC3E}">
        <p14:creationId xmlns:p14="http://schemas.microsoft.com/office/powerpoint/2010/main" val="530419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一番最初に</a:t>
            </a:r>
            <a:r>
              <a:rPr kumimoji="1" lang="en-US" altLang="ja-JP" dirty="0" smtClean="0"/>
              <a:t>)</a:t>
            </a:r>
            <a:r>
              <a:rPr kumimoji="1" lang="ja-JP" altLang="en-US" dirty="0" smtClean="0"/>
              <a:t>おはようございます。九州工業大学の美山と申します。</a:t>
            </a:r>
          </a:p>
          <a:p>
            <a:r>
              <a:rPr kumimoji="1" lang="ja-JP" altLang="en-US" dirty="0" smtClean="0"/>
              <a:t>よろしくお願いします。</a:t>
            </a:r>
          </a:p>
          <a:p>
            <a:endParaRPr kumimoji="1" lang="ja-JP" altLang="en-US" dirty="0" smtClean="0"/>
          </a:p>
          <a:p>
            <a:r>
              <a:rPr kumimoji="1" lang="en-US" altLang="ja-JP" dirty="0" smtClean="0"/>
              <a:t>(</a:t>
            </a:r>
            <a:r>
              <a:rPr kumimoji="1" lang="ja-JP" altLang="en-US" dirty="0" smtClean="0"/>
              <a:t>題目。。。</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a:t>
            </a:fld>
            <a:endParaRPr kumimoji="1" lang="ja-JP" altLang="en-US"/>
          </a:p>
        </p:txBody>
      </p:sp>
    </p:spTree>
    <p:extLst>
      <p:ext uri="{BB962C8B-B14F-4D97-AF65-F5344CB8AC3E}">
        <p14:creationId xmlns:p14="http://schemas.microsoft.com/office/powerpoint/2010/main" val="217832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ja-JP" altLang="en-US" dirty="0" smtClean="0"/>
              <a:t>ネストした仮想化では</a:t>
            </a:r>
            <a:r>
              <a:rPr kumimoji="1" lang="en-US" altLang="ja-JP" dirty="0" smtClean="0"/>
              <a:t>VM</a:t>
            </a:r>
            <a:r>
              <a:rPr kumimoji="1" lang="ja-JP" altLang="en-US" dirty="0" smtClean="0"/>
              <a:t>の中で</a:t>
            </a:r>
            <a:r>
              <a:rPr kumimoji="1" lang="en-US" altLang="ja-JP" dirty="0" smtClean="0"/>
              <a:t>VM</a:t>
            </a:r>
            <a:r>
              <a:rPr kumimoji="1" lang="ja-JP" altLang="en-US" dirty="0" smtClean="0"/>
              <a:t>を動作させるため、</a:t>
            </a:r>
            <a:endParaRPr kumimoji="1" lang="en-US" altLang="ja-JP" dirty="0" smtClean="0"/>
          </a:p>
          <a:p>
            <a:r>
              <a:rPr kumimoji="1" lang="ja-JP" altLang="en-US" dirty="0" smtClean="0"/>
              <a:t>二重に仮想化を行います。これによって、オーバーヘッドが生じます。</a:t>
            </a:r>
            <a:endParaRPr kumimoji="1" lang="en-US" altLang="ja-JP" dirty="0" smtClean="0"/>
          </a:p>
          <a:p>
            <a:r>
              <a:rPr kumimoji="1" lang="en-US" altLang="ja-JP" dirty="0" smtClean="0"/>
              <a:t>Xen4.4</a:t>
            </a:r>
            <a:r>
              <a:rPr kumimoji="1" lang="ja-JP" altLang="en-US" dirty="0" smtClean="0"/>
              <a:t>においては、</a:t>
            </a:r>
            <a:r>
              <a:rPr kumimoji="1" lang="en-US" altLang="ja-JP" dirty="0" smtClean="0"/>
              <a:t>Unix bench</a:t>
            </a:r>
            <a:r>
              <a:rPr kumimoji="1" lang="ja-JP" altLang="en-US" dirty="0" smtClean="0"/>
              <a:t>のスコアが</a:t>
            </a:r>
            <a:r>
              <a:rPr kumimoji="1" lang="en-US" altLang="ja-JP" dirty="0" smtClean="0"/>
              <a:t>40%</a:t>
            </a:r>
            <a:r>
              <a:rPr kumimoji="1" lang="ja-JP" altLang="en-US" dirty="0" smtClean="0"/>
              <a:t>程度に低下するという報告があります。</a:t>
            </a:r>
            <a:endParaRPr kumimoji="1" lang="en-US" altLang="ja-JP" dirty="0" smtClean="0"/>
          </a:p>
          <a:p>
            <a:endParaRPr kumimoji="1" lang="en-US" altLang="ja-JP" dirty="0" smtClean="0"/>
          </a:p>
          <a:p>
            <a:r>
              <a:rPr kumimoji="1" lang="ja-JP" altLang="en-US" dirty="0" smtClean="0"/>
              <a:t>この仮想化を二重にオーバーヘッドを減らすための研究が行われており、</a:t>
            </a:r>
            <a:endParaRPr kumimoji="1" lang="en-US" altLang="ja-JP" dirty="0" smtClean="0"/>
          </a:p>
          <a:p>
            <a:r>
              <a:rPr kumimoji="1" lang="en-US" altLang="ja-JP" dirty="0" smtClean="0"/>
              <a:t>Turtles</a:t>
            </a:r>
            <a:r>
              <a:rPr kumimoji="1" lang="en-US" altLang="ja-JP" baseline="0" dirty="0" smtClean="0"/>
              <a:t> Project</a:t>
            </a:r>
            <a:r>
              <a:rPr kumimoji="1" lang="ja-JP" altLang="en-US" baseline="0" dirty="0" smtClean="0"/>
              <a:t>では、そのオーバーヘッドを</a:t>
            </a:r>
            <a:r>
              <a:rPr kumimoji="1" lang="en-US" altLang="ja-JP" baseline="0" dirty="0" smtClean="0"/>
              <a:t>6~8%</a:t>
            </a:r>
            <a:r>
              <a:rPr kumimoji="1" lang="ja-JP" altLang="en-US" baseline="0" dirty="0" smtClean="0"/>
              <a:t>まで低減させることができます。</a:t>
            </a:r>
            <a:endParaRPr kumimoji="1" lang="en-US" altLang="ja-JP" baseline="0" dirty="0" smtClean="0"/>
          </a:p>
          <a:p>
            <a:r>
              <a:rPr kumimoji="1" lang="ja-JP" altLang="en-US" baseline="0" dirty="0" smtClean="0"/>
              <a:t>また、</a:t>
            </a:r>
            <a:r>
              <a:rPr kumimoji="1" lang="en-US" altLang="ja-JP" baseline="0" dirty="0" err="1" smtClean="0"/>
              <a:t>Tinychecker</a:t>
            </a:r>
            <a:r>
              <a:rPr kumimoji="1" lang="ja-JP" altLang="en-US" baseline="0" dirty="0" smtClean="0"/>
              <a:t>ではカーネルコンパイル実行時、</a:t>
            </a:r>
            <a:r>
              <a:rPr kumimoji="1" lang="en-US" altLang="ja-JP" baseline="0" dirty="0" smtClean="0"/>
              <a:t>1.3%</a:t>
            </a:r>
            <a:r>
              <a:rPr kumimoji="1" lang="ja-JP" altLang="en-US" baseline="0" dirty="0" smtClean="0"/>
              <a:t>に低減することができます。</a:t>
            </a:r>
            <a:endParaRPr kumimoji="1" lang="en-US" altLang="ja-JP" baseline="0" dirty="0" smtClean="0"/>
          </a:p>
          <a:p>
            <a:r>
              <a:rPr kumimoji="1" lang="ja-JP" altLang="en-US" baseline="0" dirty="0" smtClean="0"/>
              <a:t>このような研究を応用することで、ネストした仮想化によるオーバーヘッドは許容できると考えています。</a:t>
            </a:r>
            <a:endParaRPr kumimoji="1" lang="en-US" altLang="ja-JP" baseline="0" dirty="0" smtClean="0"/>
          </a:p>
          <a:p>
            <a:endParaRPr kumimoji="1" lang="en-US" altLang="ja-JP" baseline="0" dirty="0" smtClean="0"/>
          </a:p>
          <a:p>
            <a:endParaRPr kumimoji="1" lang="en-US" altLang="ja-JP" baseline="0"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10</a:t>
            </a:fld>
            <a:endParaRPr kumimoji="1" lang="ja-JP" altLang="en-US"/>
          </a:p>
        </p:txBody>
      </p:sp>
    </p:spTree>
    <p:extLst>
      <p:ext uri="{BB962C8B-B14F-4D97-AF65-F5344CB8AC3E}">
        <p14:creationId xmlns:p14="http://schemas.microsoft.com/office/powerpoint/2010/main" val="933600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ここまでは、</a:t>
            </a:r>
            <a:r>
              <a:rPr kumimoji="1" lang="en-US" altLang="ja-JP" dirty="0" smtClean="0"/>
              <a:t>V-Met</a:t>
            </a:r>
            <a:r>
              <a:rPr kumimoji="1" lang="ja-JP" altLang="en-US" dirty="0" smtClean="0"/>
              <a:t>の特徴を説明してきましたが、ここからは</a:t>
            </a:r>
            <a:r>
              <a:rPr kumimoji="1" lang="en-US" altLang="ja-JP" dirty="0" smtClean="0"/>
              <a:t>V-Met</a:t>
            </a:r>
            <a:r>
              <a:rPr kumimoji="1" lang="ja-JP" altLang="en-US" dirty="0" smtClean="0"/>
              <a:t>の監視方法について説明していきます。</a:t>
            </a:r>
            <a:endParaRPr kumimoji="1" lang="en-US" altLang="ja-JP" dirty="0" smtClean="0"/>
          </a:p>
          <a:p>
            <a:r>
              <a:rPr kumimoji="1" lang="en-US" altLang="ja-JP" dirty="0" smtClean="0"/>
              <a:t>V-Met</a:t>
            </a:r>
            <a:r>
              <a:rPr kumimoji="1" lang="ja-JP" altLang="en-US" dirty="0" smtClean="0"/>
              <a:t>の監視は大きく３つあり、メモリ監視、ネットワーク監視、ディスク監視です。</a:t>
            </a:r>
            <a:endParaRPr kumimoji="1" lang="en-US" altLang="ja-JP" dirty="0" smtClean="0"/>
          </a:p>
          <a:p>
            <a:endParaRPr kumimoji="1" lang="en-US" altLang="ja-JP" dirty="0" smtClean="0"/>
          </a:p>
          <a:p>
            <a:r>
              <a:rPr kumimoji="1" lang="ja-JP" altLang="en-US" dirty="0" smtClean="0"/>
              <a:t>まずは、メモリ監視について説明していきます。</a:t>
            </a:r>
            <a:endParaRPr kumimoji="1" lang="en-US" altLang="ja-JP" dirty="0" smtClean="0"/>
          </a:p>
          <a:p>
            <a:r>
              <a:rPr kumimoji="1" lang="en-US" altLang="ja-JP" dirty="0" smtClean="0"/>
              <a:t>IDS</a:t>
            </a:r>
            <a:r>
              <a:rPr kumimoji="1" lang="ja-JP" altLang="en-US" dirty="0" smtClean="0"/>
              <a:t>はクラウド</a:t>
            </a:r>
            <a:r>
              <a:rPr kumimoji="1" lang="en-US" altLang="ja-JP" dirty="0" smtClean="0"/>
              <a:t>VM</a:t>
            </a:r>
            <a:r>
              <a:rPr kumimoji="1" lang="ja-JP" altLang="en-US" dirty="0" smtClean="0"/>
              <a:t>の中の仮想化システムの中で動作するユーザ</a:t>
            </a:r>
            <a:r>
              <a:rPr kumimoji="1" lang="en-US" altLang="ja-JP" dirty="0" smtClean="0"/>
              <a:t>VM</a:t>
            </a:r>
            <a:r>
              <a:rPr kumimoji="1" lang="ja-JP" altLang="en-US" dirty="0" smtClean="0"/>
              <a:t>のデータを特定します。</a:t>
            </a:r>
            <a:endParaRPr kumimoji="1" lang="en-US" altLang="ja-JP" dirty="0" smtClean="0"/>
          </a:p>
          <a:p>
            <a:r>
              <a:rPr kumimoji="1" lang="ja-JP" altLang="en-US" dirty="0" smtClean="0"/>
              <a:t>ユーザ</a:t>
            </a:r>
            <a:r>
              <a:rPr kumimoji="1" lang="en-US" altLang="ja-JP" dirty="0" smtClean="0"/>
              <a:t>VM</a:t>
            </a:r>
            <a:r>
              <a:rPr kumimoji="1" lang="ja-JP" altLang="en-US" dirty="0" err="1" smtClean="0"/>
              <a:t>のメ</a:t>
            </a:r>
            <a:r>
              <a:rPr kumimoji="1" lang="ja-JP" altLang="en-US" dirty="0" smtClean="0"/>
              <a:t>モリは、ユーザ</a:t>
            </a:r>
            <a:r>
              <a:rPr kumimoji="1" lang="en-US" altLang="ja-JP" dirty="0" smtClean="0"/>
              <a:t>VM</a:t>
            </a:r>
            <a:r>
              <a:rPr kumimoji="1" lang="ja-JP" altLang="en-US" dirty="0" smtClean="0"/>
              <a:t>毎にクラウド</a:t>
            </a:r>
            <a:r>
              <a:rPr kumimoji="1" lang="en-US" altLang="ja-JP" dirty="0" smtClean="0"/>
              <a:t>VM</a:t>
            </a:r>
            <a:r>
              <a:rPr kumimoji="1" lang="ja-JP" altLang="en-US" dirty="0" err="1" smtClean="0"/>
              <a:t>のメ</a:t>
            </a:r>
            <a:r>
              <a:rPr kumimoji="1" lang="ja-JP" altLang="en-US" dirty="0" smtClean="0"/>
              <a:t>モリを割当てることで仮想的にユーザ</a:t>
            </a:r>
            <a:r>
              <a:rPr kumimoji="1" lang="en-US" altLang="ja-JP" dirty="0" smtClean="0"/>
              <a:t>VM</a:t>
            </a:r>
            <a:r>
              <a:rPr kumimoji="1" lang="ja-JP" altLang="en-US" dirty="0" smtClean="0"/>
              <a:t>のメモリとしています。</a:t>
            </a:r>
            <a:endParaRPr kumimoji="1" lang="en-US" altLang="ja-JP" dirty="0" smtClean="0"/>
          </a:p>
          <a:p>
            <a:r>
              <a:rPr kumimoji="1" lang="ja-JP" altLang="en-US" dirty="0" smtClean="0"/>
              <a:t>なので、クラウド</a:t>
            </a:r>
            <a:r>
              <a:rPr kumimoji="1" lang="en-US" altLang="ja-JP" dirty="0" smtClean="0"/>
              <a:t>VM</a:t>
            </a:r>
            <a:r>
              <a:rPr kumimoji="1" lang="ja-JP" altLang="en-US" dirty="0" smtClean="0"/>
              <a:t>のメモリの中から、監視対象のユーザ</a:t>
            </a:r>
            <a:r>
              <a:rPr kumimoji="1" lang="en-US" altLang="ja-JP" dirty="0" smtClean="0"/>
              <a:t>VM</a:t>
            </a:r>
            <a:r>
              <a:rPr kumimoji="1" lang="ja-JP" altLang="en-US" dirty="0" smtClean="0"/>
              <a:t>のメモリの中にある目的のデータを見つける必要があります。</a:t>
            </a:r>
            <a:endParaRPr kumimoji="1" lang="en-US" altLang="ja-JP" dirty="0" smtClean="0"/>
          </a:p>
          <a:p>
            <a:r>
              <a:rPr kumimoji="1" lang="ja-JP" altLang="en-US" dirty="0" smtClean="0"/>
              <a:t>そのユーザ</a:t>
            </a:r>
            <a:r>
              <a:rPr kumimoji="1" lang="en-US" altLang="ja-JP" dirty="0" smtClean="0"/>
              <a:t>VM</a:t>
            </a:r>
            <a:r>
              <a:rPr kumimoji="1" lang="ja-JP" altLang="en-US" dirty="0" err="1" smtClean="0"/>
              <a:t>のメ</a:t>
            </a:r>
            <a:r>
              <a:rPr kumimoji="1" lang="ja-JP" altLang="en-US" dirty="0" smtClean="0"/>
              <a:t>モリを特定するために</a:t>
            </a:r>
            <a:r>
              <a:rPr kumimoji="1" lang="en-US" altLang="ja-JP" dirty="0" smtClean="0"/>
              <a:t>V-Met</a:t>
            </a:r>
            <a:r>
              <a:rPr kumimoji="1" lang="ja-JP" altLang="en-US" dirty="0" smtClean="0"/>
              <a:t>では、監視対象のユーザ</a:t>
            </a:r>
            <a:r>
              <a:rPr kumimoji="1" lang="en-US" altLang="ja-JP" dirty="0" smtClean="0"/>
              <a:t>VM</a:t>
            </a:r>
            <a:r>
              <a:rPr kumimoji="1" lang="ja-JP" altLang="en-US" dirty="0" err="1" smtClean="0"/>
              <a:t>のメ</a:t>
            </a:r>
            <a:r>
              <a:rPr kumimoji="1" lang="ja-JP" altLang="en-US" dirty="0" smtClean="0"/>
              <a:t>モリを特定し、その中にある</a:t>
            </a:r>
            <a:endParaRPr kumimoji="1" lang="en-US" altLang="ja-JP" dirty="0" smtClean="0"/>
          </a:p>
          <a:p>
            <a:r>
              <a:rPr kumimoji="1" lang="ja-JP" altLang="en-US" dirty="0" smtClean="0"/>
              <a:t>データの位置を特定します。</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11</a:t>
            </a:fld>
            <a:endParaRPr kumimoji="1" lang="ja-JP" altLang="en-US"/>
          </a:p>
        </p:txBody>
      </p:sp>
    </p:spTree>
    <p:extLst>
      <p:ext uri="{BB962C8B-B14F-4D97-AF65-F5344CB8AC3E}">
        <p14:creationId xmlns:p14="http://schemas.microsoft.com/office/powerpoint/2010/main" val="282414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V-Met</a:t>
            </a:r>
            <a:r>
              <a:rPr kumimoji="1" lang="ja-JP" altLang="en-US" dirty="0" smtClean="0"/>
              <a:t>のネットワーク監視について説明します。</a:t>
            </a:r>
          </a:p>
          <a:p>
            <a:r>
              <a:rPr kumimoji="1" lang="ja-JP" altLang="en-US" dirty="0" smtClean="0"/>
              <a:t>ユーザ</a:t>
            </a:r>
            <a:r>
              <a:rPr kumimoji="1" lang="en-US" altLang="ja-JP" dirty="0" smtClean="0"/>
              <a:t>VM</a:t>
            </a:r>
            <a:r>
              <a:rPr kumimoji="1" lang="ja-JP" altLang="en-US" dirty="0" smtClean="0"/>
              <a:t>が送受信するすべてのパケットはクラウド</a:t>
            </a:r>
            <a:r>
              <a:rPr kumimoji="1" lang="en-US" altLang="ja-JP" dirty="0" smtClean="0"/>
              <a:t>VM</a:t>
            </a:r>
            <a:r>
              <a:rPr kumimoji="1" lang="ja-JP" altLang="en-US" dirty="0" smtClean="0"/>
              <a:t>を経由するので、その中から</a:t>
            </a:r>
            <a:endParaRPr kumimoji="1" lang="en-US" altLang="ja-JP" dirty="0" smtClean="0"/>
          </a:p>
          <a:p>
            <a:r>
              <a:rPr kumimoji="1" lang="en-US" altLang="ja-JP" dirty="0" smtClean="0"/>
              <a:t>IDS</a:t>
            </a:r>
            <a:r>
              <a:rPr kumimoji="1" lang="ja-JP" altLang="en-US" dirty="0" smtClean="0"/>
              <a:t>はユーザ</a:t>
            </a:r>
            <a:r>
              <a:rPr kumimoji="1" lang="en-US" altLang="ja-JP" dirty="0" smtClean="0"/>
              <a:t>VM</a:t>
            </a:r>
            <a:r>
              <a:rPr kumimoji="1" lang="ja-JP" altLang="en-US" dirty="0" smtClean="0"/>
              <a:t>のパケットを特定します。</a:t>
            </a:r>
            <a:endParaRPr kumimoji="1" lang="en-US" altLang="ja-JP" dirty="0" smtClean="0"/>
          </a:p>
          <a:p>
            <a:r>
              <a:rPr kumimoji="1" lang="ja-JP" altLang="en-US" dirty="0" smtClean="0"/>
              <a:t>このときユーザ</a:t>
            </a:r>
            <a:r>
              <a:rPr kumimoji="1" lang="en-US" altLang="ja-JP" dirty="0" smtClean="0"/>
              <a:t>VM</a:t>
            </a:r>
            <a:r>
              <a:rPr kumimoji="1" lang="ja-JP" altLang="en-US" dirty="0" smtClean="0"/>
              <a:t>のパケットはクラウド</a:t>
            </a:r>
            <a:r>
              <a:rPr kumimoji="1" lang="en-US" altLang="ja-JP" dirty="0" smtClean="0"/>
              <a:t>VM</a:t>
            </a:r>
            <a:r>
              <a:rPr kumimoji="1" lang="ja-JP" altLang="en-US" dirty="0" smtClean="0"/>
              <a:t>の中で混ざってしまいます。</a:t>
            </a:r>
            <a:endParaRPr kumimoji="1" lang="en-US" altLang="ja-JP" dirty="0" smtClean="0"/>
          </a:p>
          <a:p>
            <a:endParaRPr kumimoji="1" lang="en-US" altLang="ja-JP" dirty="0" smtClean="0"/>
          </a:p>
          <a:p>
            <a:r>
              <a:rPr kumimoji="1" lang="ja-JP" altLang="en-US" dirty="0" smtClean="0"/>
              <a:t>この混ざったパケットがどのユーザ</a:t>
            </a:r>
            <a:r>
              <a:rPr kumimoji="1" lang="en-US" altLang="ja-JP" dirty="0" smtClean="0"/>
              <a:t>VM</a:t>
            </a:r>
            <a:r>
              <a:rPr kumimoji="1" lang="ja-JP" altLang="en-US" dirty="0" smtClean="0"/>
              <a:t>が送受信するパケットであるのか、ユーザ</a:t>
            </a:r>
            <a:r>
              <a:rPr kumimoji="1" lang="en-US" altLang="ja-JP" dirty="0" smtClean="0"/>
              <a:t>VM</a:t>
            </a:r>
            <a:r>
              <a:rPr kumimoji="1" lang="ja-JP" altLang="en-US" dirty="0" smtClean="0"/>
              <a:t>毎に分ける必要があります。</a:t>
            </a:r>
            <a:endParaRPr kumimoji="1" lang="en-US" altLang="ja-JP" dirty="0" smtClean="0"/>
          </a:p>
          <a:p>
            <a:r>
              <a:rPr kumimoji="1" lang="en-US" altLang="ja-JP" dirty="0" smtClean="0"/>
              <a:t>V-Met</a:t>
            </a:r>
            <a:r>
              <a:rPr kumimoji="1" lang="ja-JP" altLang="en-US" dirty="0" smtClean="0"/>
              <a:t>では、そのパケットをユーザ</a:t>
            </a:r>
            <a:r>
              <a:rPr kumimoji="1" lang="en-US" altLang="ja-JP" dirty="0" smtClean="0"/>
              <a:t>VM</a:t>
            </a:r>
            <a:r>
              <a:rPr kumimoji="1" lang="ja-JP" altLang="en-US" dirty="0" smtClean="0"/>
              <a:t>毎に分けるのは</a:t>
            </a:r>
            <a:r>
              <a:rPr kumimoji="1" lang="en-US" altLang="ja-JP" dirty="0" smtClean="0"/>
              <a:t>IDS</a:t>
            </a:r>
            <a:r>
              <a:rPr kumimoji="1" lang="ja-JP" altLang="en-US" dirty="0" smtClean="0"/>
              <a:t>が行います。</a:t>
            </a:r>
            <a:endParaRPr kumimoji="1" lang="en-US" altLang="ja-JP" dirty="0" smtClean="0"/>
          </a:p>
          <a:p>
            <a:endParaRPr kumimoji="1" lang="en-US" altLang="ja-JP" dirty="0" smtClean="0"/>
          </a:p>
          <a:p>
            <a:r>
              <a:rPr kumimoji="1" lang="ja-JP" altLang="en-US" dirty="0" smtClean="0"/>
              <a:t>ユーザ</a:t>
            </a:r>
            <a:r>
              <a:rPr kumimoji="1" lang="en-US" altLang="ja-JP" dirty="0" smtClean="0"/>
              <a:t>VM</a:t>
            </a:r>
            <a:r>
              <a:rPr kumimoji="1" lang="ja-JP" altLang="en-US" dirty="0" smtClean="0"/>
              <a:t>が送信するパケットについては、パケットの送信元の情報を元にユーザ</a:t>
            </a:r>
            <a:r>
              <a:rPr kumimoji="1" lang="en-US" altLang="ja-JP" dirty="0" smtClean="0"/>
              <a:t>VM</a:t>
            </a:r>
            <a:r>
              <a:rPr kumimoji="1" lang="ja-JP" altLang="en-US" dirty="0" smtClean="0"/>
              <a:t>のパケットだけを取得するようにします。</a:t>
            </a:r>
          </a:p>
          <a:p>
            <a:r>
              <a:rPr kumimoji="1" lang="ja-JP" altLang="en-US" dirty="0" smtClean="0"/>
              <a:t>ユーザ</a:t>
            </a:r>
            <a:r>
              <a:rPr kumimoji="1" lang="en-US" altLang="ja-JP" dirty="0" smtClean="0"/>
              <a:t>VM</a:t>
            </a:r>
            <a:r>
              <a:rPr kumimoji="1" lang="ja-JP" altLang="en-US" dirty="0" smtClean="0"/>
              <a:t>から怪しいパケットが送信されていた場合、ここでチェックすることができます。</a:t>
            </a:r>
            <a:endParaRPr kumimoji="1" lang="en-US" altLang="ja-JP" dirty="0" smtClean="0"/>
          </a:p>
          <a:p>
            <a:r>
              <a:rPr kumimoji="1" lang="ja-JP" altLang="en-US" dirty="0" smtClean="0"/>
              <a:t>また、ユーザ</a:t>
            </a:r>
            <a:r>
              <a:rPr kumimoji="1" lang="en-US" altLang="ja-JP" dirty="0" smtClean="0"/>
              <a:t>VM</a:t>
            </a:r>
            <a:r>
              <a:rPr kumimoji="1" lang="ja-JP" altLang="en-US" dirty="0" smtClean="0"/>
              <a:t>が受信するパケットについては、パケットの宛先の情報を元にユーザ</a:t>
            </a:r>
            <a:r>
              <a:rPr kumimoji="1" lang="en-US" altLang="ja-JP" dirty="0" smtClean="0"/>
              <a:t>VM</a:t>
            </a:r>
            <a:r>
              <a:rPr kumimoji="1" lang="ja-JP" altLang="en-US" dirty="0" smtClean="0"/>
              <a:t>のパケットだけを取得するようにします。</a:t>
            </a:r>
            <a:endParaRPr kumimoji="1" lang="en-US" altLang="ja-JP" dirty="0" smtClean="0"/>
          </a:p>
          <a:p>
            <a:r>
              <a:rPr kumimoji="1" lang="ja-JP" altLang="en-US" dirty="0" smtClean="0"/>
              <a:t>ユーザ</a:t>
            </a:r>
            <a:r>
              <a:rPr kumimoji="1" lang="en-US" altLang="ja-JP" dirty="0" smtClean="0"/>
              <a:t>VM</a:t>
            </a:r>
            <a:r>
              <a:rPr kumimoji="1" lang="ja-JP" altLang="en-US" dirty="0" smtClean="0"/>
              <a:t>に対して不正なパケットが送られていた場合、そのパケットをチェックすることができます。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12</a:t>
            </a:fld>
            <a:endParaRPr kumimoji="1" lang="ja-JP" altLang="en-US"/>
          </a:p>
        </p:txBody>
      </p:sp>
    </p:spTree>
    <p:extLst>
      <p:ext uri="{BB962C8B-B14F-4D97-AF65-F5344CB8AC3E}">
        <p14:creationId xmlns:p14="http://schemas.microsoft.com/office/powerpoint/2010/main" val="3358648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ディスク監視については、ネットワークストレージ上に置かれたディスクに</a:t>
            </a:r>
            <a:r>
              <a:rPr kumimoji="1" lang="en-US" altLang="ja-JP" dirty="0" smtClean="0"/>
              <a:t>IDS</a:t>
            </a:r>
            <a:r>
              <a:rPr kumimoji="1" lang="ja-JP" altLang="en-US" dirty="0" smtClean="0"/>
              <a:t>がアクセスするようにしています。</a:t>
            </a:r>
          </a:p>
          <a:p>
            <a:r>
              <a:rPr kumimoji="1" lang="ja-JP" altLang="en-US" dirty="0" smtClean="0"/>
              <a:t>ネットワークストレージ上にディスクを置くというのは、ユーザ</a:t>
            </a:r>
            <a:r>
              <a:rPr kumimoji="1" lang="en-US" altLang="ja-JP" dirty="0" smtClean="0"/>
              <a:t>VM</a:t>
            </a:r>
            <a:r>
              <a:rPr kumimoji="1" lang="ja-JP" altLang="en-US" dirty="0" smtClean="0"/>
              <a:t>を別のホストにマイグレーションしてもディスクにアクセスできるようにするためで、</a:t>
            </a:r>
          </a:p>
          <a:p>
            <a:r>
              <a:rPr kumimoji="1" lang="ja-JP" altLang="en-US" dirty="0" smtClean="0"/>
              <a:t>従来から行われていたやり方です。</a:t>
            </a:r>
            <a:r>
              <a:rPr kumimoji="1" lang="en-US" altLang="ja-JP" dirty="0" smtClean="0"/>
              <a:t>V-Met</a:t>
            </a:r>
            <a:r>
              <a:rPr kumimoji="1" lang="ja-JP" altLang="en-US" dirty="0" smtClean="0"/>
              <a:t>でもそのやり方を採用しました。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13</a:t>
            </a:fld>
            <a:endParaRPr kumimoji="1" lang="ja-JP" altLang="en-US"/>
          </a:p>
        </p:txBody>
      </p:sp>
    </p:spTree>
    <p:extLst>
      <p:ext uri="{BB962C8B-B14F-4D97-AF65-F5344CB8AC3E}">
        <p14:creationId xmlns:p14="http://schemas.microsoft.com/office/powerpoint/2010/main" val="566211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ここからは実装について説明していきます。</a:t>
            </a:r>
          </a:p>
          <a:p>
            <a:r>
              <a:rPr kumimoji="1" lang="en-US" altLang="ja-JP" dirty="0" smtClean="0"/>
              <a:t>V-Met</a:t>
            </a:r>
            <a:r>
              <a:rPr kumimoji="1" lang="ja-JP" altLang="en-US" dirty="0" smtClean="0"/>
              <a:t>では、仮想化ソフトウェアである</a:t>
            </a:r>
            <a:r>
              <a:rPr kumimoji="1" lang="en-US" altLang="ja-JP" dirty="0" smtClean="0"/>
              <a:t>Xen</a:t>
            </a:r>
            <a:r>
              <a:rPr kumimoji="1" lang="ja-JP" altLang="en-US" dirty="0" smtClean="0"/>
              <a:t>を用いました。</a:t>
            </a:r>
            <a:endParaRPr kumimoji="1" lang="en-US" altLang="ja-JP" dirty="0" smtClean="0"/>
          </a:p>
          <a:p>
            <a:r>
              <a:rPr kumimoji="1" lang="ja-JP" altLang="en-US" dirty="0" smtClean="0"/>
              <a:t>また、ネストした仮想化を実現するためにクラウド</a:t>
            </a:r>
            <a:r>
              <a:rPr kumimoji="1" lang="en-US" altLang="ja-JP" dirty="0" smtClean="0"/>
              <a:t>VM</a:t>
            </a:r>
            <a:r>
              <a:rPr kumimoji="1" lang="ja-JP" altLang="en-US" dirty="0" smtClean="0"/>
              <a:t>の中でも</a:t>
            </a:r>
            <a:r>
              <a:rPr kumimoji="1" lang="en-US" altLang="ja-JP" dirty="0" err="1" smtClean="0"/>
              <a:t>Xen</a:t>
            </a:r>
            <a:r>
              <a:rPr kumimoji="1" lang="ja-JP" altLang="en-US" dirty="0" smtClean="0"/>
              <a:t>を動作させます。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の中にはハイパーバイザと、その上で動作するユーザ</a:t>
            </a:r>
            <a:r>
              <a:rPr kumimoji="1" lang="en-US" altLang="ja-JP" dirty="0" smtClean="0"/>
              <a:t>VM</a:t>
            </a:r>
            <a:r>
              <a:rPr kumimoji="1" lang="ja-JP" altLang="en-US" dirty="0" smtClean="0"/>
              <a:t>があります。</a:t>
            </a:r>
            <a:endParaRPr kumimoji="1" lang="en-US" altLang="ja-JP" dirty="0" smtClean="0"/>
          </a:p>
          <a:p>
            <a:r>
              <a:rPr kumimoji="1" lang="ja-JP" altLang="en-US" dirty="0" smtClean="0"/>
              <a:t>また、この管理者は信頼できない管理者を想定しています。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の下にはクラウド</a:t>
            </a:r>
            <a:r>
              <a:rPr kumimoji="1" lang="en-US" altLang="ja-JP" dirty="0" smtClean="0"/>
              <a:t>VM</a:t>
            </a:r>
            <a:r>
              <a:rPr kumimoji="1" lang="ja-JP" altLang="en-US" dirty="0" smtClean="0"/>
              <a:t>のハイパーバイザが動作しています。</a:t>
            </a:r>
            <a:endParaRPr kumimoji="1" lang="en-US" altLang="ja-JP" dirty="0" smtClean="0"/>
          </a:p>
          <a:p>
            <a:r>
              <a:rPr kumimoji="1" lang="ja-JP" altLang="en-US" dirty="0" smtClean="0"/>
              <a:t>今回の発表ではこのハイパーバイザのことをクラウドハイパーバイザと呼びます。</a:t>
            </a:r>
            <a:endParaRPr kumimoji="1" lang="en-US" altLang="ja-JP" dirty="0" smtClean="0"/>
          </a:p>
          <a:p>
            <a:r>
              <a:rPr kumimoji="1" lang="en-US" altLang="ja-JP" dirty="0" smtClean="0"/>
              <a:t>IDS</a:t>
            </a:r>
            <a:r>
              <a:rPr kumimoji="1" lang="ja-JP" altLang="en-US" dirty="0" smtClean="0"/>
              <a:t>は、クラウドハイパーバイザの管理</a:t>
            </a:r>
            <a:r>
              <a:rPr kumimoji="1" lang="en-US" altLang="ja-JP" dirty="0" smtClean="0"/>
              <a:t>VM</a:t>
            </a:r>
            <a:r>
              <a:rPr kumimoji="1" lang="ja-JP" altLang="en-US" dirty="0" smtClean="0"/>
              <a:t>の中で動作させます。</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14</a:t>
            </a:fld>
            <a:endParaRPr kumimoji="1" lang="ja-JP" altLang="en-US"/>
          </a:p>
        </p:txBody>
      </p:sp>
    </p:spTree>
    <p:extLst>
      <p:ext uri="{BB962C8B-B14F-4D97-AF65-F5344CB8AC3E}">
        <p14:creationId xmlns:p14="http://schemas.microsoft.com/office/powerpoint/2010/main" val="2755163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メモリ監視を行うために</a:t>
            </a:r>
            <a:r>
              <a:rPr kumimoji="1" lang="en-US" altLang="ja-JP" dirty="0" smtClean="0"/>
              <a:t>IDS</a:t>
            </a:r>
            <a:r>
              <a:rPr kumimoji="1" lang="ja-JP" altLang="en-US" dirty="0" smtClean="0"/>
              <a:t>が分かるアドレスに変換します。</a:t>
            </a:r>
            <a:endParaRPr kumimoji="1" lang="en-US" altLang="ja-JP" dirty="0" smtClean="0"/>
          </a:p>
          <a:p>
            <a:r>
              <a:rPr kumimoji="1" lang="ja-JP" altLang="en-US" dirty="0" smtClean="0"/>
              <a:t>そのために、３回のアドレス変換が必要です。</a:t>
            </a:r>
            <a:endParaRPr kumimoji="1" lang="en-US" altLang="ja-JP" dirty="0" smtClean="0"/>
          </a:p>
          <a:p>
            <a:r>
              <a:rPr kumimoji="1" lang="ja-JP" altLang="en-US" dirty="0" smtClean="0"/>
              <a:t>まず、１回目の変換では、ユーザ</a:t>
            </a:r>
            <a:r>
              <a:rPr kumimoji="1" lang="en-US" altLang="ja-JP" dirty="0" smtClean="0"/>
              <a:t>VM</a:t>
            </a:r>
            <a:r>
              <a:rPr kumimoji="1" lang="ja-JP" altLang="en-US" dirty="0" smtClean="0"/>
              <a:t>の仮想メモリのアドレスをユーザ</a:t>
            </a:r>
            <a:r>
              <a:rPr kumimoji="1" lang="en-US" altLang="ja-JP" dirty="0" smtClean="0"/>
              <a:t>VM</a:t>
            </a:r>
            <a:r>
              <a:rPr kumimoji="1" lang="ja-JP" altLang="en-US" dirty="0" smtClean="0"/>
              <a:t>の物理メモリのアドレスに変換します。</a:t>
            </a:r>
            <a:endParaRPr kumimoji="1" lang="en-US" altLang="ja-JP" dirty="0" smtClean="0"/>
          </a:p>
          <a:p>
            <a:r>
              <a:rPr kumimoji="1" lang="ja-JP" altLang="en-US" dirty="0" smtClean="0"/>
              <a:t>この時アドレス変換にはユーザ</a:t>
            </a:r>
            <a:r>
              <a:rPr kumimoji="1" lang="en-US" altLang="ja-JP" dirty="0" smtClean="0"/>
              <a:t>VM</a:t>
            </a:r>
            <a:r>
              <a:rPr kumimoji="1" lang="ja-JP" altLang="en-US" dirty="0" smtClean="0"/>
              <a:t>のページを用いて変換をアドレスの変換を行います。</a:t>
            </a:r>
            <a:endParaRPr kumimoji="1" lang="en-US" altLang="ja-JP" dirty="0" smtClean="0"/>
          </a:p>
          <a:p>
            <a:r>
              <a:rPr kumimoji="1" lang="ja-JP" altLang="en-US" dirty="0" smtClean="0"/>
              <a:t>２回目の変換では、ユーザ</a:t>
            </a:r>
            <a:r>
              <a:rPr kumimoji="1" lang="en-US" altLang="ja-JP" dirty="0" smtClean="0"/>
              <a:t>VM</a:t>
            </a:r>
            <a:r>
              <a:rPr kumimoji="1" lang="ja-JP" altLang="en-US" dirty="0" smtClean="0"/>
              <a:t>の物理メモリのアドレスをクラウド</a:t>
            </a:r>
            <a:r>
              <a:rPr kumimoji="1" lang="en-US" altLang="ja-JP" dirty="0" smtClean="0"/>
              <a:t>VM</a:t>
            </a:r>
            <a:r>
              <a:rPr kumimoji="1" lang="ja-JP" altLang="en-US" dirty="0" smtClean="0"/>
              <a:t>の物理メモリのアドレスに変換します。</a:t>
            </a:r>
            <a:endParaRPr kumimoji="1" lang="en-US" altLang="ja-JP" dirty="0" smtClean="0"/>
          </a:p>
          <a:p>
            <a:r>
              <a:rPr kumimoji="1" lang="ja-JP" altLang="en-US" dirty="0" smtClean="0"/>
              <a:t>この時ユーザ</a:t>
            </a:r>
            <a:r>
              <a:rPr kumimoji="1" lang="en-US" altLang="ja-JP" dirty="0" smtClean="0"/>
              <a:t>VM</a:t>
            </a:r>
            <a:r>
              <a:rPr kumimoji="1" lang="ja-JP" altLang="en-US" dirty="0" smtClean="0"/>
              <a:t>の拡張ページテーブル（</a:t>
            </a:r>
            <a:r>
              <a:rPr kumimoji="1" lang="en-US" altLang="ja-JP" dirty="0" smtClean="0"/>
              <a:t>EPT</a:t>
            </a:r>
            <a:r>
              <a:rPr kumimoji="1" lang="ja-JP" altLang="en-US" dirty="0" smtClean="0"/>
              <a:t>）と呼ばれるページテーブルを用いてアドレス変換を行います。</a:t>
            </a:r>
            <a:endParaRPr kumimoji="1" lang="en-US" altLang="ja-JP" dirty="0" smtClean="0"/>
          </a:p>
          <a:p>
            <a:r>
              <a:rPr kumimoji="1" lang="ja-JP" altLang="en-US" dirty="0" smtClean="0"/>
              <a:t>３回目の変換はクラウド</a:t>
            </a:r>
            <a:r>
              <a:rPr kumimoji="1" lang="en-US" altLang="ja-JP" dirty="0" smtClean="0"/>
              <a:t>VM</a:t>
            </a:r>
            <a:r>
              <a:rPr kumimoji="1" lang="ja-JP" altLang="en-US" dirty="0" smtClean="0"/>
              <a:t>の物理メモリのアドレスからシステム全体のマシンメモリのアドレスに変換します。</a:t>
            </a:r>
            <a:endParaRPr kumimoji="1" lang="en-US" altLang="ja-JP" dirty="0" smtClean="0"/>
          </a:p>
          <a:p>
            <a:r>
              <a:rPr kumimoji="1" lang="ja-JP" altLang="en-US" dirty="0" smtClean="0"/>
              <a:t>この時、クラウド</a:t>
            </a:r>
            <a:r>
              <a:rPr kumimoji="1" lang="en-US" altLang="ja-JP" dirty="0" smtClean="0"/>
              <a:t>VM</a:t>
            </a:r>
            <a:r>
              <a:rPr kumimoji="1" lang="ja-JP" altLang="en-US" dirty="0" smtClean="0"/>
              <a:t>の</a:t>
            </a:r>
            <a:r>
              <a:rPr kumimoji="1" lang="en-US" altLang="ja-JP" dirty="0" smtClean="0"/>
              <a:t>EPT</a:t>
            </a:r>
            <a:r>
              <a:rPr kumimoji="1" lang="ja-JP" altLang="en-US" dirty="0" smtClean="0"/>
              <a:t>を用いてアドレス変換を行います。</a:t>
            </a:r>
          </a:p>
          <a:p>
            <a:endParaRPr kumimoji="1" lang="en-US" altLang="ja-JP" dirty="0" smtClean="0"/>
          </a:p>
          <a:p>
            <a:r>
              <a:rPr kumimoji="1" lang="ja-JP" altLang="en-US" dirty="0" smtClean="0"/>
              <a:t>１回め、２回めの変換は</a:t>
            </a:r>
            <a:r>
              <a:rPr kumimoji="1" lang="en-US" altLang="ja-JP" dirty="0" smtClean="0"/>
              <a:t>V-Met</a:t>
            </a:r>
            <a:r>
              <a:rPr kumimoji="1" lang="ja-JP" altLang="en-US" dirty="0" smtClean="0"/>
              <a:t>が行います。</a:t>
            </a:r>
          </a:p>
          <a:p>
            <a:r>
              <a:rPr kumimoji="1" lang="ja-JP" altLang="en-US" dirty="0" smtClean="0"/>
              <a:t>３回</a:t>
            </a:r>
            <a:r>
              <a:rPr kumimoji="1" lang="ja-JP" altLang="en-US" dirty="0" err="1" smtClean="0"/>
              <a:t>めの</a:t>
            </a:r>
            <a:r>
              <a:rPr kumimoji="1" lang="ja-JP" altLang="en-US" dirty="0" smtClean="0"/>
              <a:t>変換については、既存の仕組みで行います。</a:t>
            </a:r>
            <a:endParaRPr kumimoji="1" lang="en-US" altLang="ja-JP" dirty="0" smtClean="0"/>
          </a:p>
          <a:p>
            <a:endParaRPr kumimoji="1" lang="en-US" altLang="ja-JP" dirty="0" smtClean="0"/>
          </a:p>
          <a:p>
            <a:r>
              <a:rPr kumimoji="1" lang="ja-JP" altLang="en-US" dirty="0" smtClean="0"/>
              <a:t>このようにして、ユーザ</a:t>
            </a:r>
            <a:r>
              <a:rPr kumimoji="1" lang="en-US" altLang="ja-JP" dirty="0" smtClean="0"/>
              <a:t>VM</a:t>
            </a:r>
            <a:r>
              <a:rPr kumimoji="1" lang="ja-JP" altLang="en-US" dirty="0" smtClean="0"/>
              <a:t>のメモリ上のデータを取得します。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15</a:t>
            </a:fld>
            <a:endParaRPr kumimoji="1" lang="ja-JP" altLang="en-US"/>
          </a:p>
        </p:txBody>
      </p:sp>
    </p:spTree>
    <p:extLst>
      <p:ext uri="{BB962C8B-B14F-4D97-AF65-F5344CB8AC3E}">
        <p14:creationId xmlns:p14="http://schemas.microsoft.com/office/powerpoint/2010/main" val="110848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一回目の変換の、ユーザ</a:t>
            </a:r>
            <a:r>
              <a:rPr lang="en-US" altLang="ja-JP" dirty="0" smtClean="0"/>
              <a:t>VM</a:t>
            </a:r>
            <a:r>
              <a:rPr lang="ja-JP" altLang="en-US" dirty="0" smtClean="0"/>
              <a:t>の仮想メモリのアドレスからユーザ</a:t>
            </a:r>
            <a:r>
              <a:rPr lang="en-US" altLang="ja-JP" dirty="0" smtClean="0"/>
              <a:t>VM</a:t>
            </a:r>
            <a:r>
              <a:rPr lang="ja-JP" altLang="en-US" dirty="0" smtClean="0"/>
              <a:t>の物理メモリのアドレス変換するときについて詳しく</a:t>
            </a:r>
            <a:endParaRPr lang="en-US" altLang="ja-JP" dirty="0" smtClean="0"/>
          </a:p>
          <a:p>
            <a:r>
              <a:rPr lang="ja-JP" altLang="en-US" dirty="0" smtClean="0"/>
              <a:t>説明します。</a:t>
            </a:r>
            <a:endParaRPr lang="en-US" altLang="ja-JP" dirty="0" smtClean="0"/>
          </a:p>
          <a:p>
            <a:endParaRPr lang="en-US" altLang="ja-JP" dirty="0" smtClean="0"/>
          </a:p>
          <a:p>
            <a:r>
              <a:rPr lang="ja-JP" altLang="en-US" dirty="0" smtClean="0"/>
              <a:t>一回目のアドレス変換ではユーザ</a:t>
            </a:r>
            <a:r>
              <a:rPr lang="en-US" altLang="ja-JP" dirty="0" smtClean="0"/>
              <a:t>VM</a:t>
            </a:r>
            <a:r>
              <a:rPr lang="ja-JP" altLang="en-US" dirty="0" smtClean="0"/>
              <a:t>のページテーブルを用います。</a:t>
            </a:r>
            <a:endParaRPr lang="en-US" altLang="ja-JP" dirty="0" smtClean="0"/>
          </a:p>
          <a:p>
            <a:r>
              <a:rPr lang="ja-JP" altLang="en-US" dirty="0" smtClean="0"/>
              <a:t>このページテーブルはプロセス毎に割り当てられていて、時々刻々更新されます。</a:t>
            </a:r>
            <a:endParaRPr lang="en-US" altLang="ja-JP" dirty="0" smtClean="0"/>
          </a:p>
          <a:p>
            <a:r>
              <a:rPr lang="ja-JP" altLang="en-US" dirty="0" smtClean="0"/>
              <a:t>なので、ページテーブル切り替えを補足する必要があります。</a:t>
            </a:r>
            <a:endParaRPr lang="en-US" altLang="ja-JP" dirty="0" smtClean="0"/>
          </a:p>
          <a:p>
            <a:r>
              <a:rPr lang="ja-JP" altLang="en-US" dirty="0" smtClean="0"/>
              <a:t>このページテーブルのアドレスは</a:t>
            </a:r>
            <a:r>
              <a:rPr lang="en-US" altLang="ja-JP" dirty="0" smtClean="0"/>
              <a:t>CR3</a:t>
            </a:r>
            <a:r>
              <a:rPr lang="ja-JP" altLang="en-US" dirty="0" smtClean="0"/>
              <a:t>というレジスタが管理しています。</a:t>
            </a:r>
            <a:endParaRPr lang="en-US" altLang="ja-JP" dirty="0" smtClean="0"/>
          </a:p>
          <a:p>
            <a:r>
              <a:rPr lang="en-US" altLang="ja-JP" dirty="0" smtClean="0"/>
              <a:t>V-Met</a:t>
            </a:r>
            <a:r>
              <a:rPr lang="ja-JP" altLang="en-US" dirty="0" smtClean="0"/>
              <a:t>では、</a:t>
            </a:r>
            <a:r>
              <a:rPr lang="en-US" altLang="ja-JP" dirty="0" smtClean="0"/>
              <a:t>OS</a:t>
            </a:r>
            <a:r>
              <a:rPr lang="ja-JP" altLang="en-US" dirty="0" smtClean="0"/>
              <a:t>がページテーブルのアドレスを</a:t>
            </a:r>
            <a:r>
              <a:rPr lang="en-US" altLang="ja-JP" dirty="0" smtClean="0"/>
              <a:t>CR3</a:t>
            </a:r>
            <a:r>
              <a:rPr lang="ja-JP" altLang="en-US" dirty="0" smtClean="0"/>
              <a:t>に書き込む時に</a:t>
            </a:r>
            <a:r>
              <a:rPr lang="en-US" altLang="ja-JP" dirty="0" smtClean="0"/>
              <a:t>VM Exit</a:t>
            </a:r>
            <a:r>
              <a:rPr lang="ja-JP" altLang="en-US" dirty="0" smtClean="0"/>
              <a:t>が発生するようにし、</a:t>
            </a:r>
            <a:endParaRPr lang="en-US" altLang="ja-JP" dirty="0" smtClean="0"/>
          </a:p>
          <a:p>
            <a:r>
              <a:rPr lang="ja-JP" altLang="en-US" dirty="0" smtClean="0"/>
              <a:t>そのタイミングで</a:t>
            </a:r>
            <a:r>
              <a:rPr lang="en-US" altLang="ja-JP" dirty="0" smtClean="0"/>
              <a:t>OS</a:t>
            </a:r>
            <a:r>
              <a:rPr lang="ja-JP" altLang="en-US" dirty="0" smtClean="0"/>
              <a:t>が書き込もうとしたアドレスを保存しておきます。</a:t>
            </a:r>
            <a:endParaRPr lang="en-US" altLang="ja-JP" dirty="0" smtClean="0"/>
          </a:p>
          <a:p>
            <a:endParaRPr lang="en-US" altLang="ja-JP" dirty="0" smtClean="0"/>
          </a:p>
          <a:p>
            <a:r>
              <a:rPr lang="en-US" altLang="ja-JP" dirty="0" smtClean="0"/>
              <a:t>IDS</a:t>
            </a:r>
            <a:r>
              <a:rPr lang="ja-JP" altLang="en-US" dirty="0" smtClean="0"/>
              <a:t>はその保存したアドレスを用いてページテーブルを特定します。</a:t>
            </a:r>
          </a:p>
          <a:p>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16</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２回目の変換のユーザ</a:t>
            </a:r>
            <a:r>
              <a:rPr lang="en-US" altLang="ja-JP" dirty="0" smtClean="0"/>
              <a:t>VM</a:t>
            </a:r>
            <a:r>
              <a:rPr lang="ja-JP" altLang="en-US" dirty="0" smtClean="0"/>
              <a:t>の物理メモリアドレスからクラウド</a:t>
            </a:r>
            <a:r>
              <a:rPr lang="en-US" altLang="ja-JP" dirty="0" smtClean="0"/>
              <a:t>VM</a:t>
            </a:r>
            <a:r>
              <a:rPr lang="ja-JP" altLang="en-US" dirty="0" smtClean="0"/>
              <a:t>の物理メモリアドレスへの変換では、ハイパーバイザ内にある</a:t>
            </a:r>
            <a:r>
              <a:rPr lang="en-US" altLang="ja-JP" dirty="0" smtClean="0"/>
              <a:t>EPT</a:t>
            </a:r>
            <a:r>
              <a:rPr lang="ja-JP" altLang="en-US" dirty="0" smtClean="0"/>
              <a:t>を用いてアドレス変換を行います。</a:t>
            </a:r>
            <a:endParaRPr lang="en-US" altLang="ja-JP" dirty="0" smtClean="0"/>
          </a:p>
          <a:p>
            <a:r>
              <a:rPr lang="ja-JP" altLang="en-US" dirty="0" smtClean="0"/>
              <a:t>この</a:t>
            </a:r>
            <a:r>
              <a:rPr lang="en-US" altLang="ja-JP" dirty="0" smtClean="0"/>
              <a:t>EPT</a:t>
            </a:r>
            <a:r>
              <a:rPr lang="ja-JP" altLang="en-US" dirty="0" smtClean="0"/>
              <a:t>のアドレスはクラウド</a:t>
            </a:r>
            <a:r>
              <a:rPr lang="en-US" altLang="ja-JP" dirty="0" smtClean="0"/>
              <a:t>VM</a:t>
            </a:r>
            <a:r>
              <a:rPr lang="ja-JP" altLang="en-US" dirty="0" smtClean="0"/>
              <a:t>内の仮想</a:t>
            </a:r>
            <a:r>
              <a:rPr lang="en-US" altLang="ja-JP" dirty="0" smtClean="0"/>
              <a:t>CPU</a:t>
            </a:r>
            <a:r>
              <a:rPr lang="ja-JP" altLang="en-US" dirty="0" smtClean="0"/>
              <a:t>の中の</a:t>
            </a:r>
            <a:r>
              <a:rPr lang="en-US" altLang="ja-JP" dirty="0" smtClean="0"/>
              <a:t>VMCS</a:t>
            </a:r>
            <a:r>
              <a:rPr lang="ja-JP" altLang="en-US" dirty="0" smtClean="0"/>
              <a:t>と呼ばれるデータ構造に格納されています。</a:t>
            </a:r>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dirty="0" smtClean="0"/>
              <a:t>この</a:t>
            </a:r>
            <a:r>
              <a:rPr lang="en-US" altLang="ja-JP" dirty="0" smtClean="0"/>
              <a:t>VMCS</a:t>
            </a:r>
            <a:r>
              <a:rPr lang="ja-JP" altLang="en-US" dirty="0" smtClean="0"/>
              <a:t>というのは、ユーザ</a:t>
            </a:r>
            <a:r>
              <a:rPr lang="en-US" altLang="ja-JP" dirty="0" smtClean="0"/>
              <a:t>VM</a:t>
            </a:r>
            <a:r>
              <a:rPr lang="ja-JP" altLang="en-US" dirty="0" smtClean="0"/>
              <a:t>毎に作られそれぞれの</a:t>
            </a:r>
            <a:r>
              <a:rPr lang="en-US" altLang="ja-JP" dirty="0" smtClean="0"/>
              <a:t>VM</a:t>
            </a:r>
            <a:r>
              <a:rPr lang="ja-JP" altLang="en-US" dirty="0" smtClean="0"/>
              <a:t>の状態が保存されてあるデータ構造です。</a:t>
            </a:r>
            <a:endParaRPr lang="en-US" altLang="ja-JP" dirty="0" smtClean="0"/>
          </a:p>
          <a:p>
            <a:r>
              <a:rPr lang="en-US" altLang="ja-JP" dirty="0" smtClean="0"/>
              <a:t>V-Met</a:t>
            </a:r>
            <a:r>
              <a:rPr lang="ja-JP" altLang="en-US" dirty="0" smtClean="0"/>
              <a:t>では</a:t>
            </a:r>
            <a:r>
              <a:rPr lang="en-US" altLang="ja-JP" dirty="0" smtClean="0"/>
              <a:t>VM Exit</a:t>
            </a:r>
            <a:r>
              <a:rPr lang="ja-JP" altLang="en-US" dirty="0" smtClean="0"/>
              <a:t>のタイミングで</a:t>
            </a:r>
            <a:r>
              <a:rPr lang="ja-JP" altLang="en-US" dirty="0" smtClean="0"/>
              <a:t>、</a:t>
            </a:r>
            <a:r>
              <a:rPr lang="en-US" altLang="ja-JP" dirty="0" smtClean="0"/>
              <a:t>VMCS</a:t>
            </a:r>
            <a:r>
              <a:rPr lang="ja-JP" altLang="en-US" dirty="0" smtClean="0"/>
              <a:t>の中にある</a:t>
            </a:r>
            <a:r>
              <a:rPr lang="en-US" altLang="ja-JP" dirty="0" smtClean="0"/>
              <a:t>EPT</a:t>
            </a:r>
            <a:r>
              <a:rPr lang="ja-JP" altLang="en-US" dirty="0" smtClean="0"/>
              <a:t>のアドレスを取得します。</a:t>
            </a:r>
            <a:endParaRPr lang="en-US" altLang="ja-JP" dirty="0" smtClean="0"/>
          </a:p>
          <a:p>
            <a:r>
              <a:rPr lang="ja-JP" altLang="en-US" dirty="0" smtClean="0"/>
              <a:t>そして、取得したアドレスをハイパーコールという、仮想化システムによるシステムコールのようなものを用いてアドレス変換を行います。</a:t>
            </a:r>
            <a:endParaRPr lang="en-US" altLang="ja-JP" dirty="0" smtClean="0"/>
          </a:p>
          <a:p>
            <a:r>
              <a:rPr lang="en-US" altLang="ja-JP" dirty="0" smtClean="0"/>
              <a:t>V-Met</a:t>
            </a:r>
            <a:r>
              <a:rPr lang="ja-JP" altLang="en-US" dirty="0" smtClean="0"/>
              <a:t>では、先ほど示した</a:t>
            </a:r>
            <a:r>
              <a:rPr lang="en-US" altLang="ja-JP" dirty="0" smtClean="0"/>
              <a:t>CR3</a:t>
            </a:r>
            <a:r>
              <a:rPr lang="ja-JP" altLang="en-US" dirty="0" smtClean="0"/>
              <a:t>を取得するハイパーコールとアドレス変換を行うハイパーコールを作成しました。</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17</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V-Met</a:t>
            </a:r>
            <a:r>
              <a:rPr kumimoji="1" lang="ja-JP" altLang="en-US" dirty="0" smtClean="0"/>
              <a:t>のネットワーク監視について詳しく説明していきます。</a:t>
            </a:r>
            <a:endParaRPr kumimoji="1" lang="en-US" altLang="ja-JP" dirty="0" smtClean="0"/>
          </a:p>
          <a:p>
            <a:r>
              <a:rPr kumimoji="1" lang="ja-JP" altLang="en-US" dirty="0" smtClean="0"/>
              <a:t>ユーザ</a:t>
            </a:r>
            <a:r>
              <a:rPr kumimoji="1" lang="en-US" altLang="ja-JP" dirty="0" smtClean="0"/>
              <a:t>VM</a:t>
            </a:r>
            <a:r>
              <a:rPr kumimoji="1" lang="ja-JP" altLang="en-US" dirty="0" smtClean="0"/>
              <a:t>のパケットは一度ネットワークブリッジを中継します。</a:t>
            </a:r>
            <a:endParaRPr kumimoji="1" lang="en-US" altLang="ja-JP" dirty="0" smtClean="0"/>
          </a:p>
          <a:p>
            <a:r>
              <a:rPr kumimoji="1" lang="ja-JP" altLang="en-US" dirty="0" smtClean="0"/>
              <a:t>このネットワークブリッジというのは、簡単にいうと通信を中継するものです。</a:t>
            </a:r>
            <a:endParaRPr kumimoji="1" lang="en-US" altLang="ja-JP" dirty="0" smtClean="0"/>
          </a:p>
          <a:p>
            <a:r>
              <a:rPr kumimoji="1" lang="ja-JP" altLang="en-US" dirty="0" smtClean="0"/>
              <a:t>このネットワークブリッジでユーザ</a:t>
            </a:r>
            <a:r>
              <a:rPr kumimoji="1" lang="en-US" altLang="ja-JP" dirty="0" smtClean="0"/>
              <a:t>VM</a:t>
            </a:r>
            <a:r>
              <a:rPr kumimoji="1" lang="ja-JP" altLang="en-US" dirty="0" smtClean="0"/>
              <a:t>が送受信する全てのパケットを取得します。</a:t>
            </a:r>
            <a:endParaRPr kumimoji="1" lang="en-US" altLang="ja-JP" dirty="0" smtClean="0"/>
          </a:p>
          <a:p>
            <a:endParaRPr kumimoji="1" lang="en-US" altLang="ja-JP" dirty="0" smtClean="0"/>
          </a:p>
          <a:p>
            <a:r>
              <a:rPr kumimoji="1" lang="ja-JP" altLang="en-US" dirty="0" smtClean="0"/>
              <a:t>パケットフィルタリングには</a:t>
            </a:r>
            <a:r>
              <a:rPr kumimoji="1" lang="en-US" altLang="ja-JP" dirty="0" err="1" smtClean="0"/>
              <a:t>ebtables</a:t>
            </a:r>
            <a:r>
              <a:rPr kumimoji="1" lang="ja-JP" altLang="en-US" dirty="0" smtClean="0"/>
              <a:t>というプログラムを用いました。</a:t>
            </a:r>
            <a:endParaRPr kumimoji="1" lang="en-US" altLang="ja-JP" dirty="0" smtClean="0"/>
          </a:p>
          <a:p>
            <a:r>
              <a:rPr kumimoji="1" lang="ja-JP" altLang="en-US" dirty="0" smtClean="0"/>
              <a:t>このプログラムはイーサネットフレームをフィルタし、そのフィルタしたパケットを</a:t>
            </a:r>
            <a:endParaRPr kumimoji="1" lang="en-US" altLang="ja-JP" dirty="0" smtClean="0"/>
          </a:p>
          <a:p>
            <a:r>
              <a:rPr kumimoji="1" lang="ja-JP" altLang="en-US" dirty="0" smtClean="0"/>
              <a:t>ユーザ空間で扱うことができるプログラムです。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から送られてきたパケットは、パケットの送信元の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ここで</a:t>
            </a:r>
            <a:r>
              <a:rPr kumimoji="1" lang="en-US" altLang="ja-JP" dirty="0" smtClean="0"/>
              <a:t>MAC</a:t>
            </a:r>
            <a:r>
              <a:rPr kumimoji="1" lang="ja-JP" altLang="en-US" dirty="0" smtClean="0"/>
              <a:t>アドレスを用いるのは、</a:t>
            </a:r>
            <a:r>
              <a:rPr kumimoji="1" lang="en-US" altLang="ja-JP" dirty="0" smtClean="0"/>
              <a:t>MAC</a:t>
            </a:r>
            <a:r>
              <a:rPr kumimoji="1" lang="ja-JP" altLang="en-US" dirty="0" smtClean="0"/>
              <a:t>アドレスはネットワーク内で一意に決まってるので</a:t>
            </a:r>
            <a:r>
              <a:rPr kumimoji="1" lang="en-US" altLang="ja-JP" dirty="0" smtClean="0"/>
              <a:t>MAC</a:t>
            </a:r>
            <a:r>
              <a:rPr kumimoji="1" lang="ja-JP" altLang="en-US" dirty="0" smtClean="0"/>
              <a:t>アドレスで判別をします。</a:t>
            </a:r>
            <a:endParaRPr kumimoji="1" lang="en-US" altLang="ja-JP" dirty="0" smtClean="0"/>
          </a:p>
          <a:p>
            <a:r>
              <a:rPr kumimoji="1" lang="ja-JP" altLang="en-US" dirty="0" smtClean="0"/>
              <a:t>外部から送られてきたパケットについては、そのパケットの宛先の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18</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既存の</a:t>
            </a:r>
            <a:r>
              <a:rPr kumimoji="1" lang="en-US" altLang="ja-JP" baseline="0" dirty="0" smtClean="0"/>
              <a:t>IDS</a:t>
            </a:r>
            <a:r>
              <a:rPr kumimoji="1" lang="ja-JP" altLang="en-US" baseline="0" dirty="0" smtClean="0"/>
              <a:t>をオフロードするため</a:t>
            </a:r>
            <a:r>
              <a:rPr kumimoji="1" lang="en-US" altLang="ja-JP" baseline="0" dirty="0" smtClean="0"/>
              <a:t>V-Met</a:t>
            </a:r>
            <a:r>
              <a:rPr kumimoji="1" lang="ja-JP" altLang="en-US" baseline="0" dirty="0" smtClean="0"/>
              <a:t>に</a:t>
            </a:r>
            <a:r>
              <a:rPr kumimoji="1" lang="en-US" altLang="ja-JP" baseline="0" dirty="0" err="1" smtClean="0"/>
              <a:t>Transcall</a:t>
            </a:r>
            <a:r>
              <a:rPr kumimoji="1" lang="ja-JP" altLang="en-US" baseline="0" dirty="0" smtClean="0"/>
              <a:t>を移植しました。</a:t>
            </a:r>
          </a:p>
          <a:p>
            <a:r>
              <a:rPr kumimoji="1" lang="ja-JP" altLang="en-US" baseline="0" dirty="0" smtClean="0"/>
              <a:t>この</a:t>
            </a:r>
            <a:r>
              <a:rPr kumimoji="1" lang="en-US" altLang="ja-JP" baseline="0" dirty="0" err="1" smtClean="0"/>
              <a:t>Transcall</a:t>
            </a:r>
            <a:r>
              <a:rPr kumimoji="1" lang="ja-JP" altLang="en-US" baseline="0" dirty="0" smtClean="0"/>
              <a:t>というのは既存の</a:t>
            </a:r>
            <a:r>
              <a:rPr kumimoji="1" lang="en-US" altLang="ja-JP" baseline="0" dirty="0" smtClean="0"/>
              <a:t>IDS</a:t>
            </a:r>
            <a:r>
              <a:rPr kumimoji="1" lang="ja-JP" altLang="en-US" baseline="0" dirty="0" smtClean="0"/>
              <a:t>をオフロードするための実行環境を提供するものです。</a:t>
            </a:r>
            <a:endParaRPr kumimoji="1" lang="en-US" altLang="ja-JP" baseline="0" dirty="0" smtClean="0"/>
          </a:p>
          <a:p>
            <a:endParaRPr kumimoji="1" lang="en-US" altLang="ja-JP" baseline="0" dirty="0" smtClean="0"/>
          </a:p>
          <a:p>
            <a:r>
              <a:rPr kumimoji="1" lang="ja-JP" altLang="en-US" baseline="0" dirty="0" smtClean="0"/>
              <a:t>ユーザ</a:t>
            </a:r>
            <a:r>
              <a:rPr kumimoji="1" lang="en-US" altLang="ja-JP" baseline="0" dirty="0" smtClean="0"/>
              <a:t>VM</a:t>
            </a:r>
            <a:r>
              <a:rPr kumimoji="1" lang="ja-JP" altLang="en-US" baseline="0" dirty="0" smtClean="0"/>
              <a:t>の</a:t>
            </a:r>
            <a:r>
              <a:rPr kumimoji="1" lang="en-US" altLang="ja-JP" baseline="0" dirty="0" smtClean="0"/>
              <a:t>OS</a:t>
            </a:r>
            <a:r>
              <a:rPr kumimoji="1" lang="ja-JP" altLang="en-US" baseline="0" dirty="0" smtClean="0"/>
              <a:t>の情報はメモリ上にあるので、メモリから</a:t>
            </a:r>
            <a:r>
              <a:rPr kumimoji="1" lang="en-US" altLang="ja-JP" baseline="0" dirty="0" smtClean="0"/>
              <a:t>OS</a:t>
            </a:r>
            <a:r>
              <a:rPr kumimoji="1" lang="ja-JP" altLang="en-US" baseline="0" dirty="0" smtClean="0"/>
              <a:t>の内部情報を取得します。</a:t>
            </a:r>
            <a:endParaRPr kumimoji="1" lang="en-US" altLang="ja-JP" baseline="0" dirty="0" smtClean="0"/>
          </a:p>
          <a:p>
            <a:r>
              <a:rPr kumimoji="1" lang="ja-JP" altLang="en-US" baseline="0" dirty="0" smtClean="0"/>
              <a:t>このとき、</a:t>
            </a:r>
            <a:r>
              <a:rPr kumimoji="1" lang="en-US" altLang="ja-JP" baseline="0" dirty="0" err="1" smtClean="0"/>
              <a:t>Transcall</a:t>
            </a:r>
            <a:r>
              <a:rPr kumimoji="1" lang="ja-JP" altLang="en-US" baseline="0" dirty="0" smtClean="0"/>
              <a:t>はシステムコール、</a:t>
            </a:r>
            <a:r>
              <a:rPr kumimoji="1" lang="en-US" altLang="ja-JP" baseline="0" dirty="0" err="1" smtClean="0"/>
              <a:t>proc</a:t>
            </a:r>
            <a:r>
              <a:rPr kumimoji="1" lang="ja-JP" altLang="en-US" baseline="0" dirty="0" smtClean="0"/>
              <a:t>ファイルシステムを通して</a:t>
            </a:r>
            <a:r>
              <a:rPr kumimoji="1" lang="en-US" altLang="ja-JP" baseline="0" dirty="0" smtClean="0"/>
              <a:t>IDS</a:t>
            </a:r>
            <a:r>
              <a:rPr kumimoji="1" lang="ja-JP" altLang="en-US" baseline="0" dirty="0" smtClean="0"/>
              <a:t>に情報を提供します。</a:t>
            </a:r>
          </a:p>
          <a:p>
            <a:r>
              <a:rPr kumimoji="1" lang="en-US" altLang="ja-JP" baseline="0" dirty="0" err="1" smtClean="0"/>
              <a:t>Transcall</a:t>
            </a:r>
            <a:r>
              <a:rPr kumimoji="1" lang="ja-JP" altLang="en-US" baseline="0" dirty="0" smtClean="0"/>
              <a:t>は、ネストした仮想化でのアドレス変換に対応していないので、</a:t>
            </a:r>
          </a:p>
          <a:p>
            <a:r>
              <a:rPr kumimoji="1" lang="en-US" altLang="ja-JP" baseline="0" dirty="0" smtClean="0"/>
              <a:t>V-Met</a:t>
            </a:r>
            <a:r>
              <a:rPr kumimoji="1" lang="ja-JP" altLang="en-US" baseline="0" dirty="0" smtClean="0"/>
              <a:t>では、</a:t>
            </a:r>
            <a:r>
              <a:rPr kumimoji="1" lang="en-US" altLang="ja-JP" baseline="0" dirty="0" smtClean="0"/>
              <a:t>IDS</a:t>
            </a:r>
            <a:r>
              <a:rPr kumimoji="1" lang="ja-JP" altLang="en-US" baseline="0" dirty="0" smtClean="0"/>
              <a:t>がユーザ</a:t>
            </a:r>
            <a:r>
              <a:rPr kumimoji="1" lang="en-US" altLang="ja-JP" baseline="0" dirty="0" smtClean="0"/>
              <a:t>VM</a:t>
            </a:r>
            <a:r>
              <a:rPr kumimoji="1" lang="ja-JP" altLang="en-US" baseline="0" dirty="0" smtClean="0"/>
              <a:t>のメモリにアクセスする際に</a:t>
            </a:r>
            <a:r>
              <a:rPr kumimoji="1" lang="en-US" altLang="ja-JP" baseline="0" dirty="0" smtClean="0"/>
              <a:t>V-Met</a:t>
            </a:r>
            <a:r>
              <a:rPr kumimoji="1" lang="ja-JP" altLang="en-US" baseline="0" dirty="0" smtClean="0"/>
              <a:t>の提供するアドレス変換を行うように変更しました。</a:t>
            </a:r>
          </a:p>
          <a:p>
            <a:endParaRPr kumimoji="1" lang="en-US" altLang="ja-JP" baseline="0" dirty="0" smtClean="0"/>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19</a:t>
            </a:fld>
            <a:endParaRPr kumimoji="1" lang="ja-JP" altLang="en-US"/>
          </a:p>
        </p:txBody>
      </p:sp>
    </p:spTree>
    <p:extLst>
      <p:ext uri="{BB962C8B-B14F-4D97-AF65-F5344CB8AC3E}">
        <p14:creationId xmlns:p14="http://schemas.microsoft.com/office/powerpoint/2010/main" val="183121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a:t>
            </a:r>
            <a:r>
              <a:rPr kumimoji="1" lang="ja-JP" altLang="en-US" dirty="0" smtClean="0"/>
              <a:t>、そのクラウドのサービス形態の一つ、</a:t>
            </a:r>
            <a:r>
              <a:rPr kumimoji="1" lang="en-US" altLang="ja-JP" dirty="0" err="1" smtClean="0"/>
              <a:t>IaaS</a:t>
            </a:r>
            <a:r>
              <a:rPr kumimoji="1" lang="ja-JP" altLang="en-US" dirty="0" smtClean="0"/>
              <a:t>型クラウドと呼ばれるクラウドサービスが普及してきています。</a:t>
            </a:r>
            <a:endParaRPr kumimoji="1" lang="en-US" altLang="ja-JP" dirty="0" smtClean="0"/>
          </a:p>
          <a:p>
            <a:r>
              <a:rPr kumimoji="1" lang="ja-JP" altLang="en-US" dirty="0" smtClean="0"/>
              <a:t>このクラウドサービスでは仮想マシン、今回の発表では</a:t>
            </a:r>
            <a:r>
              <a:rPr kumimoji="1" lang="en-US" altLang="ja-JP" dirty="0" smtClean="0"/>
              <a:t>VM</a:t>
            </a:r>
            <a:r>
              <a:rPr kumimoji="1" lang="ja-JP" altLang="en-US" dirty="0" smtClean="0"/>
              <a:t>と略しますが、をユーザは必要に応じて自由にシステムを構築することができます。</a:t>
            </a:r>
            <a:endParaRPr kumimoji="1" lang="en-US" altLang="ja-JP" dirty="0" smtClean="0"/>
          </a:p>
          <a:p>
            <a:r>
              <a:rPr kumimoji="1" lang="ja-JP" altLang="en-US" dirty="0" smtClean="0"/>
              <a:t>実際の</a:t>
            </a:r>
            <a:r>
              <a:rPr kumimoji="1" lang="en-US" altLang="ja-JP" dirty="0" err="1" smtClean="0"/>
              <a:t>IaaS</a:t>
            </a:r>
            <a:r>
              <a:rPr kumimoji="1" lang="ja-JP" altLang="en-US" dirty="0" smtClean="0"/>
              <a:t>型クラウドサービスとして、</a:t>
            </a:r>
            <a:r>
              <a:rPr kumimoji="1" lang="en-US" altLang="ja-JP" dirty="0" smtClean="0"/>
              <a:t>AWS ,amazon EC2</a:t>
            </a:r>
            <a:r>
              <a:rPr kumimoji="1" lang="ja-JP" altLang="en-US" dirty="0" smtClean="0"/>
              <a:t>などが挙げられます。</a:t>
            </a:r>
          </a:p>
          <a:p>
            <a:endParaRPr kumimoji="1" lang="en-US" altLang="ja-JP" dirty="0" smtClean="0"/>
          </a:p>
          <a:p>
            <a:r>
              <a:rPr kumimoji="1" lang="ja-JP" altLang="en-US" dirty="0" smtClean="0"/>
              <a:t>そのユーザが使用する</a:t>
            </a:r>
            <a:r>
              <a:rPr kumimoji="1" lang="en-US" altLang="ja-JP" dirty="0" smtClean="0"/>
              <a:t>VM</a:t>
            </a:r>
            <a:r>
              <a:rPr kumimoji="1" lang="ja-JP" altLang="en-US" dirty="0" smtClean="0"/>
              <a:t>、今回はユーザ</a:t>
            </a:r>
            <a:r>
              <a:rPr kumimoji="1" lang="en-US" altLang="ja-JP" dirty="0" smtClean="0"/>
              <a:t>VM</a:t>
            </a:r>
            <a:r>
              <a:rPr kumimoji="1" lang="ja-JP" altLang="en-US" dirty="0" smtClean="0"/>
              <a:t>と呼びますが、</a:t>
            </a:r>
          </a:p>
          <a:p>
            <a:r>
              <a:rPr kumimoji="1" lang="ja-JP" altLang="en-US" dirty="0" smtClean="0"/>
              <a:t>サーバの設定の不備や、セキュリティアップデートの未適用で、管理者が</a:t>
            </a:r>
            <a:r>
              <a:rPr kumimoji="1" lang="en-US" altLang="ja-JP" dirty="0" smtClean="0"/>
              <a:t>VM</a:t>
            </a:r>
            <a:r>
              <a:rPr kumimoji="1" lang="ja-JP" altLang="en-US" dirty="0" smtClean="0"/>
              <a:t>を十分に管理しているとは限りません。</a:t>
            </a:r>
            <a:endParaRPr kumimoji="1" lang="en-US" altLang="ja-JP" dirty="0" smtClean="0"/>
          </a:p>
          <a:p>
            <a:r>
              <a:rPr kumimoji="1" lang="ja-JP" altLang="en-US" dirty="0" smtClean="0"/>
              <a:t>そのような</a:t>
            </a:r>
            <a:r>
              <a:rPr kumimoji="1" lang="en-US" altLang="ja-JP" dirty="0" smtClean="0"/>
              <a:t>VM</a:t>
            </a:r>
            <a:r>
              <a:rPr kumimoji="1" lang="ja-JP" altLang="en-US" dirty="0" smtClean="0"/>
              <a:t>は、外部の攻撃者によって攻撃、侵入されることが考えられます。</a:t>
            </a:r>
            <a:endParaRPr kumimoji="1" lang="en-US" altLang="ja-JP" dirty="0" smtClean="0"/>
          </a:p>
          <a:p>
            <a:r>
              <a:rPr kumimoji="1" lang="ja-JP" altLang="en-US" dirty="0" smtClean="0"/>
              <a:t>そこで侵入検知システム、</a:t>
            </a:r>
            <a:r>
              <a:rPr kumimoji="1" lang="en-US" altLang="ja-JP" dirty="0" smtClean="0"/>
              <a:t>IDS</a:t>
            </a:r>
            <a:r>
              <a:rPr kumimoji="1" lang="ja-JP" altLang="en-US" dirty="0" smtClean="0"/>
              <a:t>による監視が必要です。</a:t>
            </a:r>
            <a:endParaRPr kumimoji="1" lang="en-US" altLang="ja-JP" dirty="0" smtClean="0"/>
          </a:p>
          <a:p>
            <a:r>
              <a:rPr kumimoji="1" lang="ja-JP" altLang="en-US" dirty="0" smtClean="0"/>
              <a:t>しかし、</a:t>
            </a:r>
            <a:r>
              <a:rPr kumimoji="1" lang="en-US" altLang="ja-JP" dirty="0" smtClean="0"/>
              <a:t>VM</a:t>
            </a:r>
            <a:r>
              <a:rPr kumimoji="1" lang="ja-JP" altLang="en-US" dirty="0" smtClean="0"/>
              <a:t>の中で</a:t>
            </a:r>
            <a:r>
              <a:rPr kumimoji="1" lang="en-US" altLang="ja-JP" dirty="0" smtClean="0"/>
              <a:t>IDS</a:t>
            </a:r>
            <a:r>
              <a:rPr kumimoji="1" lang="ja-JP" altLang="en-US" dirty="0" smtClean="0"/>
              <a:t>を動作させても攻撃者が侵入した場合、それを無効化されてしまうことが考えられます。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a:t>
            </a:fld>
            <a:endParaRPr kumimoji="1" lang="ja-JP" altLang="en-US"/>
          </a:p>
        </p:txBody>
      </p:sp>
    </p:spTree>
    <p:extLst>
      <p:ext uri="{BB962C8B-B14F-4D97-AF65-F5344CB8AC3E}">
        <p14:creationId xmlns:p14="http://schemas.microsoft.com/office/powerpoint/2010/main" val="21173719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メモリとネットワークの監視性能の比較、従来手法との比較のため実験を行いました。</a:t>
            </a:r>
          </a:p>
          <a:p>
            <a:endParaRPr kumimoji="1" lang="ja-JP" altLang="en-US" dirty="0" smtClean="0"/>
          </a:p>
          <a:p>
            <a:r>
              <a:rPr kumimoji="1" lang="ja-JP" altLang="en-US" dirty="0" smtClean="0"/>
              <a:t>クラウド</a:t>
            </a:r>
            <a:r>
              <a:rPr kumimoji="1" lang="en-US" altLang="ja-JP" dirty="0" smtClean="0"/>
              <a:t>VM</a:t>
            </a:r>
            <a:r>
              <a:rPr kumimoji="1" lang="ja-JP" altLang="en-US" dirty="0" smtClean="0"/>
              <a:t>で</a:t>
            </a:r>
            <a:r>
              <a:rPr kumimoji="1" lang="en-US" altLang="ja-JP" dirty="0" smtClean="0"/>
              <a:t>7GB</a:t>
            </a:r>
            <a:r>
              <a:rPr kumimoji="1" lang="ja-JP" altLang="en-US" dirty="0" smtClean="0"/>
              <a:t>割り当てており、その内の</a:t>
            </a:r>
            <a:endParaRPr kumimoji="1" lang="en-US" altLang="ja-JP" dirty="0" smtClean="0"/>
          </a:p>
          <a:p>
            <a:r>
              <a:rPr kumimoji="1" lang="en-US" altLang="ja-JP" dirty="0" smtClean="0"/>
              <a:t>1GB</a:t>
            </a:r>
            <a:r>
              <a:rPr kumimoji="1" lang="ja-JP" altLang="en-US" dirty="0" smtClean="0"/>
              <a:t>を</a:t>
            </a:r>
            <a:r>
              <a:rPr kumimoji="1" lang="en-US" altLang="ja-JP" dirty="0" smtClean="0"/>
              <a:t>VM</a:t>
            </a:r>
            <a:r>
              <a:rPr kumimoji="1" lang="ja-JP" altLang="en-US" dirty="0" smtClean="0"/>
              <a:t>に割り当てました。</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20</a:t>
            </a:fld>
            <a:endParaRPr kumimoji="1" lang="ja-JP" altLang="en-US"/>
          </a:p>
        </p:txBody>
      </p:sp>
    </p:spTree>
    <p:extLst>
      <p:ext uri="{BB962C8B-B14F-4D97-AF65-F5344CB8AC3E}">
        <p14:creationId xmlns:p14="http://schemas.microsoft.com/office/powerpoint/2010/main" val="2708536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V-Met</a:t>
            </a:r>
            <a:r>
              <a:rPr kumimoji="1" lang="ja-JP" altLang="en-US" dirty="0" smtClean="0"/>
              <a:t>で実行するアドレス変換の実行時間を測定しました。</a:t>
            </a:r>
            <a:endParaRPr kumimoji="1" lang="en-US" altLang="ja-JP" dirty="0" smtClean="0"/>
          </a:p>
          <a:p>
            <a:endParaRPr kumimoji="1" lang="en-US" altLang="ja-JP" dirty="0" smtClean="0"/>
          </a:p>
          <a:p>
            <a:r>
              <a:rPr kumimoji="1" lang="ja-JP" altLang="en-US" dirty="0" smtClean="0"/>
              <a:t>ページテーブルのアドレス変換については、</a:t>
            </a:r>
            <a:r>
              <a:rPr kumimoji="1" lang="en-US" altLang="ja-JP" dirty="0" smtClean="0"/>
              <a:t>V-Met</a:t>
            </a:r>
            <a:r>
              <a:rPr kumimoji="1" lang="ja-JP" altLang="en-US" dirty="0" smtClean="0"/>
              <a:t>は</a:t>
            </a:r>
            <a:r>
              <a:rPr kumimoji="1" lang="en-US" altLang="ja-JP" dirty="0" smtClean="0"/>
              <a:t>OO</a:t>
            </a:r>
            <a:r>
              <a:rPr kumimoji="1" lang="ja-JP" altLang="en-US" dirty="0" smtClean="0"/>
              <a:t>かかりました。</a:t>
            </a:r>
            <a:endParaRPr kumimoji="1" lang="en-US" altLang="ja-JP" dirty="0" smtClean="0"/>
          </a:p>
          <a:p>
            <a:r>
              <a:rPr kumimoji="1" lang="ja-JP" altLang="en-US" dirty="0" smtClean="0"/>
              <a:t>従来のシステムでは</a:t>
            </a:r>
            <a:r>
              <a:rPr kumimoji="1" lang="en-US" altLang="ja-JP" dirty="0" smtClean="0"/>
              <a:t>OO</a:t>
            </a:r>
            <a:r>
              <a:rPr kumimoji="1" lang="ja-JP" altLang="en-US" dirty="0" smtClean="0"/>
              <a:t>かかりました。</a:t>
            </a:r>
            <a:r>
              <a:rPr kumimoji="1" lang="en-US" altLang="ja-JP" dirty="0" smtClean="0"/>
              <a:t>V-Met</a:t>
            </a:r>
            <a:r>
              <a:rPr kumimoji="1" lang="ja-JP" altLang="en-US" dirty="0" smtClean="0"/>
              <a:t>の方が従来より実行時間が速い理由として</a:t>
            </a:r>
            <a:r>
              <a:rPr kumimoji="1" lang="ja-JP" altLang="en-US" dirty="0" err="1" smtClean="0"/>
              <a:t>。。。</a:t>
            </a:r>
            <a:endParaRPr kumimoji="1" lang="en-US" altLang="ja-JP" dirty="0" smtClean="0"/>
          </a:p>
          <a:p>
            <a:endParaRPr kumimoji="1" lang="en-US" altLang="ja-JP" dirty="0" smtClean="0"/>
          </a:p>
          <a:p>
            <a:r>
              <a:rPr kumimoji="1" lang="ja-JP" altLang="en-US" dirty="0" smtClean="0"/>
              <a:t>次に</a:t>
            </a:r>
            <a:r>
              <a:rPr kumimoji="1" lang="en-US" altLang="ja-JP" dirty="0" smtClean="0"/>
              <a:t>EPT</a:t>
            </a:r>
            <a:r>
              <a:rPr kumimoji="1" lang="ja-JP" altLang="en-US" dirty="0" smtClean="0"/>
              <a:t>を用いたアドレス変換の実行時間は</a:t>
            </a:r>
            <a:r>
              <a:rPr kumimoji="1" lang="en-US" altLang="ja-JP" dirty="0" smtClean="0"/>
              <a:t>V-Met</a:t>
            </a:r>
            <a:r>
              <a:rPr kumimoji="1" lang="ja-JP" altLang="en-US" dirty="0" smtClean="0"/>
              <a:t>については、</a:t>
            </a:r>
            <a:r>
              <a:rPr kumimoji="1" lang="en-US" altLang="ja-JP" dirty="0" smtClean="0"/>
              <a:t>OO</a:t>
            </a:r>
            <a:r>
              <a:rPr kumimoji="1" lang="ja-JP" altLang="en-US" dirty="0" smtClean="0"/>
              <a:t>かかりました。</a:t>
            </a:r>
            <a:endParaRPr kumimoji="1" lang="en-US" altLang="ja-JP" dirty="0" smtClean="0"/>
          </a:p>
          <a:p>
            <a:r>
              <a:rPr kumimoji="1" lang="ja-JP" altLang="en-US" dirty="0" smtClean="0"/>
              <a:t>一方、従来の方は</a:t>
            </a:r>
            <a:r>
              <a:rPr kumimoji="1" lang="en-US" altLang="ja-JP" dirty="0" smtClean="0"/>
              <a:t>EPT</a:t>
            </a:r>
            <a:r>
              <a:rPr kumimoji="1" lang="ja-JP" altLang="en-US" dirty="0" smtClean="0"/>
              <a:t>を用いたアドレス変換は行わないので</a:t>
            </a:r>
            <a:r>
              <a:rPr kumimoji="1" lang="en-US" altLang="ja-JP" dirty="0" smtClean="0"/>
              <a:t>OO</a:t>
            </a:r>
            <a:r>
              <a:rPr kumimoji="1" lang="ja-JP" altLang="en-US" dirty="0" smtClean="0"/>
              <a:t>ということになっています。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21</a:t>
            </a:fld>
            <a:endParaRPr kumimoji="1" lang="ja-JP" altLang="en-US"/>
          </a:p>
        </p:txBody>
      </p:sp>
    </p:spTree>
    <p:extLst>
      <p:ext uri="{BB962C8B-B14F-4D97-AF65-F5344CB8AC3E}">
        <p14:creationId xmlns:p14="http://schemas.microsoft.com/office/powerpoint/2010/main" val="2574025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dirty="0" smtClean="0"/>
              <a:t>の初期化にかかる時間を測定しました。</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baseline="0" dirty="0" err="1" smtClean="0"/>
              <a:t>Transcall</a:t>
            </a:r>
            <a:r>
              <a:rPr kumimoji="1" lang="ja-JP" altLang="en-US" baseline="0" dirty="0" smtClean="0"/>
              <a:t>というのは既存の</a:t>
            </a:r>
            <a:r>
              <a:rPr kumimoji="1" lang="en-US" altLang="ja-JP" baseline="0" dirty="0" smtClean="0"/>
              <a:t>IDS</a:t>
            </a:r>
            <a:r>
              <a:rPr kumimoji="1" lang="ja-JP" altLang="en-US" baseline="0" dirty="0" smtClean="0"/>
              <a:t>をオフロードするための実行環境を提供するものです。</a:t>
            </a:r>
            <a:endParaRPr kumimoji="1" lang="en-US" altLang="ja-JP" baseline="0" dirty="0" smtClean="0"/>
          </a:p>
          <a:p>
            <a:endParaRPr kumimoji="1" lang="ja-JP" altLang="en-US" dirty="0" smtClean="0"/>
          </a:p>
          <a:p>
            <a:r>
              <a:rPr kumimoji="1" lang="ja-JP" altLang="en-US" dirty="0" smtClean="0"/>
              <a:t>今回の実験ではユーザ</a:t>
            </a:r>
            <a:r>
              <a:rPr kumimoji="1" lang="en-US" altLang="ja-JP" dirty="0" smtClean="0"/>
              <a:t>VM</a:t>
            </a:r>
            <a:r>
              <a:rPr kumimoji="1" lang="ja-JP" altLang="en-US" dirty="0" smtClean="0"/>
              <a:t>用の</a:t>
            </a:r>
            <a:r>
              <a:rPr kumimoji="1" lang="en-US" altLang="ja-JP" dirty="0" err="1" smtClean="0"/>
              <a:t>proc</a:t>
            </a:r>
            <a:r>
              <a:rPr kumimoji="1" lang="ja-JP" altLang="en-US" dirty="0" smtClean="0"/>
              <a:t>ファイルシステムを構築するのにかかる時間を測定しました。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22</a:t>
            </a:fld>
            <a:endParaRPr kumimoji="1" lang="ja-JP" altLang="en-US"/>
          </a:p>
        </p:txBody>
      </p:sp>
    </p:spTree>
    <p:extLst>
      <p:ext uri="{BB962C8B-B14F-4D97-AF65-F5344CB8AC3E}">
        <p14:creationId xmlns:p14="http://schemas.microsoft.com/office/powerpoint/2010/main" val="238375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r>
              <a:rPr kumimoji="1" lang="en-US" altLang="ja-JP" dirty="0" smtClean="0"/>
              <a:t>(</a:t>
            </a:r>
            <a:r>
              <a:rPr kumimoji="1" lang="en-US" altLang="ja-JP" dirty="0" err="1" smtClean="0"/>
              <a:t>chkrootkit</a:t>
            </a:r>
            <a:r>
              <a:rPr kumimoji="1" lang="ja-JP" altLang="en-US" dirty="0" smtClean="0"/>
              <a:t>の説明</a:t>
            </a:r>
            <a:r>
              <a:rPr kumimoji="1" lang="en-US" altLang="ja-JP" dirty="0" smtClean="0"/>
              <a:t>)</a:t>
            </a:r>
          </a:p>
          <a:p>
            <a:pPr marL="0" indent="0">
              <a:buFont typeface="Arial"/>
              <a:buNone/>
            </a:pPr>
            <a:endParaRPr kumimoji="1" lang="en-US" altLang="ja-JP" dirty="0" smtClean="0"/>
          </a:p>
          <a:p>
            <a:pPr marL="0" indent="0">
              <a:buFont typeface="Arial"/>
              <a:buNone/>
            </a:pPr>
            <a:r>
              <a:rPr kumimoji="1" lang="ja-JP" altLang="en-US" dirty="0" smtClean="0"/>
              <a:t>実験結果は同じ位になることを期待していた。</a:t>
            </a:r>
            <a:r>
              <a:rPr kumimoji="1" lang="en-US" altLang="ja-JP" dirty="0" smtClean="0"/>
              <a:t>(</a:t>
            </a:r>
            <a:r>
              <a:rPr kumimoji="1" lang="en-US" altLang="ja-JP" dirty="0" err="1" smtClean="0"/>
              <a:t>shadow_procfs</a:t>
            </a:r>
            <a:r>
              <a:rPr kumimoji="1" lang="ja-JP" altLang="en-US" dirty="0" smtClean="0"/>
              <a:t>の実験結果より</a:t>
            </a:r>
            <a:r>
              <a:rPr kumimoji="1" lang="en-US" altLang="ja-JP" dirty="0" smtClean="0"/>
              <a:t>)</a:t>
            </a:r>
          </a:p>
          <a:p>
            <a:pPr marL="0" indent="0">
              <a:buFont typeface="Arial"/>
              <a:buNone/>
            </a:pPr>
            <a:endParaRPr kumimoji="1" lang="en-US" altLang="ja-JP" dirty="0" smtClean="0"/>
          </a:p>
          <a:p>
            <a:pPr marL="0" indent="0">
              <a:buFont typeface="Arial"/>
              <a:buNone/>
            </a:pPr>
            <a:r>
              <a:rPr kumimoji="1" lang="en-US" altLang="ja-JP" dirty="0" smtClean="0"/>
              <a:t>V-Met</a:t>
            </a:r>
            <a:r>
              <a:rPr kumimoji="1" lang="ja-JP" altLang="en-US" dirty="0" smtClean="0"/>
              <a:t>と従来の</a:t>
            </a:r>
            <a:r>
              <a:rPr kumimoji="1" lang="en-US" altLang="ja-JP" dirty="0" smtClean="0"/>
              <a:t>VM</a:t>
            </a:r>
            <a:r>
              <a:rPr kumimoji="1" lang="ja-JP" altLang="en-US" dirty="0" smtClean="0"/>
              <a:t>内で実行した時を比較すると</a:t>
            </a:r>
            <a:r>
              <a:rPr kumimoji="1" lang="en-US" altLang="ja-JP" dirty="0" smtClean="0"/>
              <a:t>8.5</a:t>
            </a:r>
            <a:r>
              <a:rPr kumimoji="1" lang="ja-JP" altLang="en-US" dirty="0" smtClean="0"/>
              <a:t>倍の時間がかかりました。</a:t>
            </a:r>
          </a:p>
          <a:p>
            <a:pPr marL="0" indent="0">
              <a:buFont typeface="Arial"/>
              <a:buNone/>
            </a:pPr>
            <a:r>
              <a:rPr kumimoji="1" lang="ja-JP" altLang="en-US" dirty="0" smtClean="0"/>
              <a:t>これは</a:t>
            </a:r>
            <a:r>
              <a:rPr kumimoji="1" lang="en-US" altLang="ja-JP" dirty="0" err="1" smtClean="0"/>
              <a:t>Transcall</a:t>
            </a:r>
            <a:r>
              <a:rPr kumimoji="1" lang="ja-JP" altLang="en-US" dirty="0" smtClean="0"/>
              <a:t>では大量のシステムコールをトラップするためです。</a:t>
            </a:r>
          </a:p>
          <a:p>
            <a:pPr marL="0" indent="0">
              <a:buFont typeface="Arial"/>
              <a:buNone/>
            </a:pPr>
            <a:endParaRPr kumimoji="1" lang="ja-JP" altLang="en-US" dirty="0" smtClean="0"/>
          </a:p>
          <a:p>
            <a:pPr marL="0" indent="0">
              <a:buFont typeface="Arial"/>
              <a:buNone/>
            </a:pPr>
            <a:endParaRPr kumimoji="1" lang="ja-JP" altLang="en-US" dirty="0" smtClean="0"/>
          </a:p>
          <a:p>
            <a:pPr mar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23</a:t>
            </a:fld>
            <a:endParaRPr kumimoji="1" lang="ja-JP" altLang="en-US"/>
          </a:p>
        </p:txBody>
      </p:sp>
    </p:spTree>
    <p:extLst>
      <p:ext uri="{BB962C8B-B14F-4D97-AF65-F5344CB8AC3E}">
        <p14:creationId xmlns:p14="http://schemas.microsoft.com/office/powerpoint/2010/main" val="2897189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dirty="0" smtClean="0"/>
              <a:t>のシステムコールトラップ</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24</a:t>
            </a:fld>
            <a:endParaRPr kumimoji="1" lang="ja-JP" altLang="en-US"/>
          </a:p>
        </p:txBody>
      </p:sp>
    </p:spTree>
    <p:extLst>
      <p:ext uri="{BB962C8B-B14F-4D97-AF65-F5344CB8AC3E}">
        <p14:creationId xmlns:p14="http://schemas.microsoft.com/office/powerpoint/2010/main" val="23631911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26</a:t>
            </a:fld>
            <a:endParaRPr kumimoji="1" lang="ja-JP" altLang="en-US"/>
          </a:p>
        </p:txBody>
      </p:sp>
    </p:spTree>
    <p:extLst>
      <p:ext uri="{BB962C8B-B14F-4D97-AF65-F5344CB8AC3E}">
        <p14:creationId xmlns:p14="http://schemas.microsoft.com/office/powerpoint/2010/main" val="2459766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今後の課題として、現在、</a:t>
            </a:r>
            <a:r>
              <a:rPr kumimoji="1" lang="en-US" altLang="ja-JP" dirty="0" smtClean="0"/>
              <a:t>V-Met</a:t>
            </a:r>
            <a:r>
              <a:rPr kumimoji="1" lang="ja-JP" altLang="en-US" dirty="0" smtClean="0"/>
              <a:t>はユーザ</a:t>
            </a:r>
            <a:r>
              <a:rPr kumimoji="1" lang="en-US" altLang="ja-JP" dirty="0" smtClean="0"/>
              <a:t>VM</a:t>
            </a:r>
            <a:r>
              <a:rPr kumimoji="1" lang="ja-JP" altLang="en-US" dirty="0" smtClean="0"/>
              <a:t>を判別することはできています。</a:t>
            </a:r>
            <a:endParaRPr kumimoji="1" lang="en-US" altLang="ja-JP" dirty="0" smtClean="0"/>
          </a:p>
          <a:p>
            <a:r>
              <a:rPr kumimoji="1" lang="ja-JP" altLang="en-US" dirty="0" smtClean="0"/>
              <a:t>しかし、</a:t>
            </a:r>
            <a:r>
              <a:rPr kumimoji="1" lang="en-US" altLang="ja-JP" dirty="0" smtClean="0"/>
              <a:t>IDS</a:t>
            </a:r>
            <a:r>
              <a:rPr kumimoji="1" lang="ja-JP" altLang="en-US" dirty="0" smtClean="0"/>
              <a:t>がユーザ</a:t>
            </a:r>
            <a:r>
              <a:rPr kumimoji="1" lang="en-US" altLang="ja-JP" dirty="0" smtClean="0"/>
              <a:t>VM</a:t>
            </a:r>
            <a:r>
              <a:rPr kumimoji="1" lang="ja-JP" altLang="en-US" dirty="0" smtClean="0"/>
              <a:t>を一意に指定することができていません。</a:t>
            </a:r>
          </a:p>
          <a:p>
            <a:endParaRPr kumimoji="1" lang="en-US" altLang="ja-JP" dirty="0" smtClean="0"/>
          </a:p>
          <a:p>
            <a:r>
              <a:rPr kumimoji="1" lang="ja-JP" altLang="en-US" dirty="0" smtClean="0"/>
              <a:t>今の</a:t>
            </a:r>
            <a:r>
              <a:rPr kumimoji="1" lang="en-US" altLang="ja-JP" dirty="0" smtClean="0"/>
              <a:t>V-Met</a:t>
            </a:r>
            <a:r>
              <a:rPr kumimoji="1" lang="ja-JP" altLang="en-US" dirty="0" smtClean="0"/>
              <a:t>の実装の状況では、</a:t>
            </a:r>
            <a:endParaRPr kumimoji="1" lang="en-US" altLang="ja-JP" dirty="0" smtClean="0"/>
          </a:p>
          <a:p>
            <a:r>
              <a:rPr kumimoji="1" lang="ja-JP" altLang="en-US" dirty="0" smtClean="0"/>
              <a:t>実際にユーザ</a:t>
            </a:r>
            <a:r>
              <a:rPr kumimoji="1" lang="en-US" altLang="ja-JP" dirty="0" smtClean="0"/>
              <a:t>VM</a:t>
            </a:r>
            <a:r>
              <a:rPr kumimoji="1" lang="ja-JP" altLang="en-US" dirty="0" smtClean="0"/>
              <a:t>がいくつ動作しているのかはわかりますが、それがどの</a:t>
            </a:r>
            <a:r>
              <a:rPr kumimoji="1" lang="en-US" altLang="ja-JP" dirty="0" smtClean="0"/>
              <a:t>VM</a:t>
            </a:r>
            <a:r>
              <a:rPr kumimoji="1" lang="ja-JP" altLang="en-US" dirty="0" smtClean="0"/>
              <a:t>であるのかはわかりません。</a:t>
            </a:r>
          </a:p>
          <a:p>
            <a:r>
              <a:rPr kumimoji="1" lang="ja-JP" altLang="en-US" dirty="0" smtClean="0"/>
              <a:t>ユーザ</a:t>
            </a:r>
            <a:r>
              <a:rPr kumimoji="1" lang="en-US" altLang="ja-JP" dirty="0" smtClean="0"/>
              <a:t>VM</a:t>
            </a:r>
            <a:r>
              <a:rPr kumimoji="1" lang="ja-JP" altLang="en-US" dirty="0" smtClean="0"/>
              <a:t>を特定する必要があります。</a:t>
            </a:r>
            <a:endParaRPr kumimoji="1" lang="en-US" altLang="ja-JP" dirty="0" smtClean="0"/>
          </a:p>
          <a:p>
            <a:endParaRPr kumimoji="1" lang="en-US" altLang="ja-JP" dirty="0" smtClean="0"/>
          </a:p>
          <a:p>
            <a:r>
              <a:rPr kumimoji="1" lang="ja-JP" altLang="en-US" dirty="0" smtClean="0"/>
              <a:t>今の</a:t>
            </a:r>
            <a:r>
              <a:rPr kumimoji="1" lang="en-US" altLang="ja-JP" dirty="0" smtClean="0"/>
              <a:t>V-Met</a:t>
            </a:r>
            <a:r>
              <a:rPr kumimoji="1" lang="ja-JP" altLang="en-US" dirty="0" smtClean="0"/>
              <a:t>では、</a:t>
            </a:r>
            <a:r>
              <a:rPr kumimoji="1" lang="en-US" altLang="ja-JP" dirty="0" smtClean="0"/>
              <a:t>IDS</a:t>
            </a:r>
            <a:r>
              <a:rPr kumimoji="1" lang="ja-JP" altLang="en-US" dirty="0" smtClean="0"/>
              <a:t>が</a:t>
            </a:r>
            <a:r>
              <a:rPr kumimoji="1" lang="en-US" altLang="ja-JP" dirty="0" smtClean="0"/>
              <a:t>VM</a:t>
            </a:r>
            <a:r>
              <a:rPr kumimoji="1" lang="ja-JP" altLang="en-US" dirty="0" smtClean="0"/>
              <a:t>を指定する方法がありません。</a:t>
            </a:r>
            <a:endParaRPr kumimoji="1" lang="en-US" altLang="ja-JP" dirty="0" smtClean="0"/>
          </a:p>
          <a:p>
            <a:r>
              <a:rPr kumimoji="1" lang="ja-JP" altLang="en-US" dirty="0" smtClean="0"/>
              <a:t>メモリ監視について言うと、</a:t>
            </a:r>
            <a:r>
              <a:rPr kumimoji="1" lang="en-US" altLang="ja-JP" dirty="0" smtClean="0"/>
              <a:t>EPT</a:t>
            </a:r>
            <a:r>
              <a:rPr kumimoji="1" lang="ja-JP" altLang="en-US" dirty="0" smtClean="0"/>
              <a:t>とそれに対応した</a:t>
            </a:r>
            <a:r>
              <a:rPr kumimoji="1" lang="en-US" altLang="ja-JP" dirty="0" smtClean="0"/>
              <a:t>VM</a:t>
            </a:r>
            <a:r>
              <a:rPr kumimoji="1" lang="ja-JP" altLang="en-US" dirty="0" err="1" smtClean="0"/>
              <a:t>とを</a:t>
            </a:r>
            <a:r>
              <a:rPr kumimoji="1" lang="ja-JP" altLang="en-US" dirty="0" smtClean="0"/>
              <a:t>対応付ける方法がありません。</a:t>
            </a:r>
            <a:endParaRPr kumimoji="1" lang="en-US" altLang="ja-JP" dirty="0" smtClean="0"/>
          </a:p>
          <a:p>
            <a:r>
              <a:rPr kumimoji="1" lang="ja-JP" altLang="en-US" dirty="0" smtClean="0"/>
              <a:t>ネットワーク監視について言うと、</a:t>
            </a:r>
            <a:r>
              <a:rPr kumimoji="1" lang="en-US" altLang="ja-JP" dirty="0" smtClean="0"/>
              <a:t>MAC</a:t>
            </a:r>
            <a:r>
              <a:rPr kumimoji="1" lang="ja-JP" altLang="en-US" dirty="0" smtClean="0"/>
              <a:t>アドレスと</a:t>
            </a:r>
            <a:r>
              <a:rPr kumimoji="1" lang="en-US" altLang="ja-JP" dirty="0" smtClean="0"/>
              <a:t>VM</a:t>
            </a:r>
            <a:r>
              <a:rPr kumimoji="1" lang="ja-JP" altLang="en-US" dirty="0" smtClean="0"/>
              <a:t>を対応つける方法がありません。</a:t>
            </a:r>
            <a:endParaRPr kumimoji="1" lang="en-US" altLang="ja-JP" dirty="0" smtClean="0"/>
          </a:p>
          <a:p>
            <a:r>
              <a:rPr kumimoji="1" lang="ja-JP" altLang="en-US" dirty="0" smtClean="0"/>
              <a:t>なので、これらに関して取り組んでいこうと考えています。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27</a:t>
            </a:fld>
            <a:endParaRPr kumimoji="1" lang="ja-JP" altLang="en-US"/>
          </a:p>
        </p:txBody>
      </p:sp>
    </p:spTree>
    <p:extLst>
      <p:ext uri="{BB962C8B-B14F-4D97-AF65-F5344CB8AC3E}">
        <p14:creationId xmlns:p14="http://schemas.microsoft.com/office/powerpoint/2010/main" val="25693759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28</a:t>
            </a:fld>
            <a:endParaRPr kumimoji="1" lang="ja-JP" altLang="en-US"/>
          </a:p>
        </p:txBody>
      </p:sp>
    </p:spTree>
    <p:extLst>
      <p:ext uri="{BB962C8B-B14F-4D97-AF65-F5344CB8AC3E}">
        <p14:creationId xmlns:p14="http://schemas.microsoft.com/office/powerpoint/2010/main" val="29056987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dirty="0" smtClean="0"/>
              <a:t>V-Met</a:t>
            </a:r>
            <a:r>
              <a:rPr kumimoji="1" lang="ja-JP" altLang="en-US" dirty="0" smtClean="0"/>
              <a:t>ではクラウド</a:t>
            </a:r>
            <a:r>
              <a:rPr kumimoji="1" lang="en-US" altLang="ja-JP" dirty="0" smtClean="0"/>
              <a:t>VM</a:t>
            </a:r>
            <a:r>
              <a:rPr kumimoji="1" lang="ja-JP" altLang="en-US" dirty="0" smtClean="0"/>
              <a:t>内のハイパーバイザは信頼できないことを想定しています。</a:t>
            </a:r>
            <a:endParaRPr kumimoji="1" lang="en-US" altLang="ja-JP" dirty="0" smtClean="0"/>
          </a:p>
          <a:p>
            <a:pPr marL="0" lvl="0" indent="0">
              <a:buFont typeface="Arial"/>
              <a:buNone/>
            </a:pPr>
            <a:r>
              <a:rPr kumimoji="1" lang="ja-JP" altLang="en-US" dirty="0" smtClean="0"/>
              <a:t>アドレス変換で用いるページテーブルはそのハイパーバイザ上で動作するユーザ</a:t>
            </a:r>
            <a:r>
              <a:rPr kumimoji="1" lang="en-US" altLang="ja-JP" dirty="0" smtClean="0"/>
              <a:t>VM</a:t>
            </a:r>
            <a:r>
              <a:rPr kumimoji="1" lang="ja-JP" altLang="en-US" dirty="0" smtClean="0"/>
              <a:t>の中にあります。</a:t>
            </a:r>
            <a:endParaRPr kumimoji="1" lang="en-US" altLang="ja-JP" dirty="0" smtClean="0"/>
          </a:p>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1" lang="ja-JP" altLang="en-US" dirty="0" smtClean="0"/>
              <a:t>また、アドレス変換で用いる</a:t>
            </a:r>
            <a:r>
              <a:rPr kumimoji="1" lang="en-US" altLang="ja-JP" dirty="0" smtClean="0"/>
              <a:t>EPT</a:t>
            </a:r>
            <a:r>
              <a:rPr kumimoji="1" lang="ja-JP" altLang="en-US" dirty="0" smtClean="0"/>
              <a:t>はハイパーバイザの中にあります。</a:t>
            </a:r>
            <a:endParaRPr kumimoji="1" lang="en-US" altLang="ja-JP" dirty="0" smtClean="0"/>
          </a:p>
          <a:p>
            <a:pPr marL="0" lvl="0" indent="0">
              <a:buFont typeface="Arial"/>
              <a:buNone/>
            </a:pPr>
            <a:r>
              <a:rPr kumimoji="1" lang="ja-JP" altLang="en-US" dirty="0" smtClean="0"/>
              <a:t>なので、クラウド</a:t>
            </a:r>
            <a:r>
              <a:rPr kumimoji="1" lang="en-US" altLang="ja-JP" dirty="0" smtClean="0"/>
              <a:t>VM</a:t>
            </a:r>
            <a:r>
              <a:rPr kumimoji="1" lang="ja-JP" altLang="en-US" dirty="0" smtClean="0"/>
              <a:t>内のハイパーバイザによってページテーブル、</a:t>
            </a:r>
            <a:r>
              <a:rPr kumimoji="1" lang="en-US" altLang="ja-JP" dirty="0" smtClean="0"/>
              <a:t>EPT</a:t>
            </a:r>
            <a:r>
              <a:rPr kumimoji="1" lang="ja-JP" altLang="en-US" dirty="0" smtClean="0"/>
              <a:t>は改ざんされる恐れがあります。</a:t>
            </a:r>
            <a:endParaRPr kumimoji="1" lang="en-US" altLang="ja-JP" dirty="0" smtClean="0"/>
          </a:p>
          <a:p>
            <a:pPr marL="0" lvl="0" indent="0">
              <a:buFont typeface="Arial"/>
              <a:buNone/>
            </a:pPr>
            <a:r>
              <a:rPr kumimoji="1" lang="en-US" altLang="ja-JP" dirty="0" smtClean="0"/>
              <a:t>V-Met</a:t>
            </a:r>
            <a:r>
              <a:rPr kumimoji="1" lang="ja-JP" altLang="en-US" dirty="0" smtClean="0"/>
              <a:t>では</a:t>
            </a:r>
            <a:r>
              <a:rPr kumimoji="1" lang="en-US" altLang="ja-JP" dirty="0" err="1" smtClean="0"/>
              <a:t>CloudVisor</a:t>
            </a:r>
            <a:r>
              <a:rPr kumimoji="1" lang="ja-JP" altLang="en-US" dirty="0" smtClean="0"/>
              <a:t>のメモリ隔離技術を用いて、メモリの保護します。</a:t>
            </a:r>
            <a:endParaRPr kumimoji="1" lang="en-US" altLang="ja-JP" dirty="0" smtClean="0"/>
          </a:p>
          <a:p>
            <a:pPr marL="0" lvl="0" indent="0">
              <a:buFont typeface="Arial"/>
              <a:buNone/>
            </a:pPr>
            <a:r>
              <a:rPr kumimoji="1" lang="en-US" altLang="ja-JP" dirty="0" smtClean="0"/>
              <a:t>V-Met</a:t>
            </a:r>
            <a:r>
              <a:rPr kumimoji="1" lang="ja-JP" altLang="en-US" dirty="0" smtClean="0"/>
              <a:t>では、ハイパーバイザからユーザ</a:t>
            </a:r>
            <a:r>
              <a:rPr kumimoji="1" lang="en-US" altLang="ja-JP" dirty="0" smtClean="0"/>
              <a:t>VM</a:t>
            </a:r>
            <a:r>
              <a:rPr kumimoji="1" lang="ja-JP" altLang="en-US" dirty="0" smtClean="0"/>
              <a:t>のメモリへのアクセスを制限しています。</a:t>
            </a:r>
            <a:endParaRPr kumimoji="1" lang="en-US" altLang="ja-JP" dirty="0" smtClean="0"/>
          </a:p>
          <a:p>
            <a:pPr marL="0" lvl="0" indent="0">
              <a:buFont typeface="Arial"/>
              <a:buNone/>
            </a:pPr>
            <a:r>
              <a:rPr kumimoji="1" lang="ja-JP" altLang="en-US" dirty="0" smtClean="0"/>
              <a:t>そして、</a:t>
            </a:r>
            <a:r>
              <a:rPr kumimoji="1" lang="en-US" altLang="ja-JP" dirty="0" smtClean="0"/>
              <a:t>EPT</a:t>
            </a:r>
            <a:r>
              <a:rPr kumimoji="1" lang="ja-JP" altLang="en-US" dirty="0" smtClean="0"/>
              <a:t>に登録できるのはユーザ</a:t>
            </a:r>
            <a:r>
              <a:rPr kumimoji="1" lang="en-US" altLang="ja-JP" dirty="0" smtClean="0"/>
              <a:t>VM</a:t>
            </a:r>
            <a:r>
              <a:rPr kumimoji="1" lang="ja-JP" altLang="en-US" dirty="0" smtClean="0"/>
              <a:t>のメモリだけに制限することで、ユーザ</a:t>
            </a:r>
            <a:r>
              <a:rPr kumimoji="1" lang="en-US" altLang="ja-JP" dirty="0" smtClean="0"/>
              <a:t>VM</a:t>
            </a:r>
            <a:r>
              <a:rPr kumimoji="1" lang="ja-JP" altLang="en-US" dirty="0" smtClean="0"/>
              <a:t>のメモリの保護しています。</a:t>
            </a:r>
            <a:endParaRPr kumimoji="1" lang="en-US" altLang="ja-JP" dirty="0" smtClean="0"/>
          </a:p>
          <a:p>
            <a:endParaRPr kumimoji="1" lang="en-US" altLang="ja-JP" dirty="0" smtClean="0"/>
          </a:p>
          <a:p>
            <a:endParaRPr kumimoji="1" lang="en-US" altLang="ja-JP" dirty="0" smtClean="0"/>
          </a:p>
          <a:p>
            <a:r>
              <a:rPr kumimoji="1" lang="ja-JP" altLang="en-US" dirty="0" smtClean="0"/>
              <a:t>ユーザ</a:t>
            </a:r>
            <a:r>
              <a:rPr kumimoji="1" lang="en-US" altLang="ja-JP" dirty="0" smtClean="0"/>
              <a:t>VM</a:t>
            </a:r>
            <a:r>
              <a:rPr kumimoji="1" lang="ja-JP" altLang="en-US" dirty="0" smtClean="0"/>
              <a:t>の保護の為の</a:t>
            </a:r>
            <a:r>
              <a:rPr kumimoji="1" lang="en-US" altLang="ja-JP" dirty="0" err="1" smtClean="0"/>
              <a:t>CloudVisor</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29</a:t>
            </a:fld>
            <a:endParaRPr kumimoji="1" lang="ja-JP" altLang="en-US"/>
          </a:p>
        </p:txBody>
      </p:sp>
    </p:spTree>
    <p:extLst>
      <p:ext uri="{BB962C8B-B14F-4D97-AF65-F5344CB8AC3E}">
        <p14:creationId xmlns:p14="http://schemas.microsoft.com/office/powerpoint/2010/main" val="42349661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30</a:t>
            </a:fld>
            <a:endParaRPr kumimoji="1" lang="ja-JP" altLang="en-US"/>
          </a:p>
        </p:txBody>
      </p:sp>
    </p:spTree>
    <p:extLst>
      <p:ext uri="{BB962C8B-B14F-4D97-AF65-F5344CB8AC3E}">
        <p14:creationId xmlns:p14="http://schemas.microsoft.com/office/powerpoint/2010/main" val="96588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そのようなことに対して、</a:t>
            </a:r>
            <a:r>
              <a:rPr kumimoji="1" lang="en-US" altLang="ja-JP" baseline="0" dirty="0" smtClean="0"/>
              <a:t>IDS</a:t>
            </a:r>
            <a:r>
              <a:rPr kumimoji="1" lang="ja-JP" altLang="en-US" baseline="0" dirty="0" smtClean="0"/>
              <a:t>をユーザ</a:t>
            </a:r>
            <a:r>
              <a:rPr kumimoji="1" lang="en-US" altLang="ja-JP" baseline="0" dirty="0" smtClean="0"/>
              <a:t>VM</a:t>
            </a:r>
            <a:r>
              <a:rPr kumimoji="1" lang="ja-JP" altLang="en-US" baseline="0" dirty="0" smtClean="0"/>
              <a:t>の外側で動作させる手法、</a:t>
            </a:r>
            <a:r>
              <a:rPr kumimoji="1" lang="en-US" altLang="ja-JP" baseline="0" dirty="0" smtClean="0"/>
              <a:t>IDS</a:t>
            </a:r>
            <a:r>
              <a:rPr kumimoji="1" lang="ja-JP" altLang="en-US" baseline="0" dirty="0" smtClean="0"/>
              <a:t>オフロードという手法が提案されています。</a:t>
            </a:r>
            <a:endParaRPr kumimoji="1" lang="en-US" altLang="ja-JP" baseline="0" dirty="0" smtClean="0"/>
          </a:p>
          <a:p>
            <a:r>
              <a:rPr kumimoji="1" lang="ja-JP" altLang="en-US" baseline="0" dirty="0" smtClean="0"/>
              <a:t>この手法では、</a:t>
            </a:r>
            <a:r>
              <a:rPr kumimoji="1" lang="en-US" altLang="ja-JP" baseline="0" dirty="0" smtClean="0"/>
              <a:t>VM</a:t>
            </a:r>
            <a:r>
              <a:rPr kumimoji="1" lang="ja-JP" altLang="en-US" baseline="0" dirty="0" smtClean="0"/>
              <a:t>の外側で</a:t>
            </a:r>
            <a:r>
              <a:rPr kumimoji="1" lang="en-US" altLang="ja-JP" baseline="0" dirty="0" smtClean="0"/>
              <a:t>IDS</a:t>
            </a:r>
            <a:r>
              <a:rPr kumimoji="1" lang="ja-JP" altLang="en-US" baseline="0" dirty="0" smtClean="0"/>
              <a:t>を動作させることで、仮に攻撃者が</a:t>
            </a:r>
            <a:r>
              <a:rPr kumimoji="1" lang="en-US" altLang="ja-JP" baseline="0" dirty="0" smtClean="0"/>
              <a:t>VM</a:t>
            </a:r>
            <a:r>
              <a:rPr kumimoji="1" lang="ja-JP" altLang="en-US" baseline="0" dirty="0" smtClean="0"/>
              <a:t>に侵入しても</a:t>
            </a:r>
            <a:r>
              <a:rPr kumimoji="1" lang="en-US" altLang="ja-JP" baseline="0" dirty="0" smtClean="0"/>
              <a:t>IDS</a:t>
            </a:r>
            <a:r>
              <a:rPr kumimoji="1" lang="ja-JP" altLang="en-US" baseline="0" dirty="0" smtClean="0"/>
              <a:t>を攻撃することはできません。</a:t>
            </a:r>
            <a:endParaRPr kumimoji="1" lang="en-US" altLang="ja-JP" baseline="0" dirty="0" smtClean="0"/>
          </a:p>
          <a:p>
            <a:endParaRPr kumimoji="1" lang="en-US" altLang="ja-JP" baseline="0" dirty="0" smtClean="0"/>
          </a:p>
          <a:p>
            <a:r>
              <a:rPr kumimoji="1" lang="ja-JP" altLang="en-US" baseline="0" dirty="0" smtClean="0"/>
              <a:t>このときオフロードした</a:t>
            </a:r>
            <a:r>
              <a:rPr kumimoji="1" lang="en-US" altLang="ja-JP" baseline="0" dirty="0" smtClean="0"/>
              <a:t>IDS</a:t>
            </a:r>
            <a:r>
              <a:rPr kumimoji="1" lang="ja-JP" altLang="en-US" baseline="0" dirty="0" smtClean="0"/>
              <a:t>はユーザ</a:t>
            </a:r>
            <a:r>
              <a:rPr kumimoji="1" lang="en-US" altLang="ja-JP" baseline="0" dirty="0" smtClean="0"/>
              <a:t>VM</a:t>
            </a:r>
            <a:r>
              <a:rPr kumimoji="1" lang="ja-JP" altLang="en-US" baseline="0" dirty="0" smtClean="0"/>
              <a:t>から情報を直接取得します。</a:t>
            </a:r>
            <a:endParaRPr kumimoji="1" lang="en-US" altLang="ja-JP" baseline="0" dirty="0" smtClean="0"/>
          </a:p>
          <a:p>
            <a:r>
              <a:rPr kumimoji="1" lang="ja-JP" altLang="en-US" baseline="0" dirty="0" smtClean="0"/>
              <a:t>例えば、メモリの情報を取得する時は、メモリの情報は</a:t>
            </a:r>
            <a:r>
              <a:rPr kumimoji="1" lang="en-US" altLang="ja-JP" baseline="0" dirty="0" smtClean="0"/>
              <a:t>OS</a:t>
            </a:r>
            <a:r>
              <a:rPr kumimoji="1" lang="ja-JP" altLang="en-US" baseline="0" dirty="0" smtClean="0"/>
              <a:t>の情報の中にあるので、</a:t>
            </a:r>
            <a:r>
              <a:rPr kumimoji="1" lang="en-US" altLang="ja-JP" baseline="0" dirty="0" smtClean="0"/>
              <a:t>OS</a:t>
            </a:r>
            <a:r>
              <a:rPr kumimoji="1" lang="ja-JP" altLang="en-US" baseline="0" dirty="0" smtClean="0"/>
              <a:t>の情報を解析して、不正なプロセスが動いていないかを検知します。</a:t>
            </a:r>
            <a:endParaRPr kumimoji="1" lang="en-US" altLang="ja-JP" baseline="0" dirty="0" smtClean="0"/>
          </a:p>
          <a:p>
            <a:r>
              <a:rPr kumimoji="1" lang="ja-JP" altLang="en-US" baseline="0" dirty="0" smtClean="0"/>
              <a:t>ネットワークの情報を取得するときには、</a:t>
            </a:r>
            <a:r>
              <a:rPr kumimoji="1" lang="en-US" altLang="ja-JP" baseline="0" dirty="0" smtClean="0"/>
              <a:t>VM</a:t>
            </a:r>
            <a:r>
              <a:rPr kumimoji="1" lang="ja-JP" altLang="en-US" baseline="0" dirty="0" smtClean="0"/>
              <a:t>が送受信するパケットを取得し、不正な通信が行われていないかをチェックします。</a:t>
            </a:r>
            <a:endParaRPr kumimoji="1" lang="en-US" altLang="ja-JP" baseline="0" dirty="0" smtClean="0"/>
          </a:p>
          <a:p>
            <a:r>
              <a:rPr kumimoji="1" lang="ja-JP" altLang="en-US" baseline="0" dirty="0" smtClean="0"/>
              <a:t>ディスクの情報を取得するときには、仮想ディスク上のファイルシステムを解析し、ファイルの属性や内容をチェックすることで、ファイルの改ざんを検知する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3</a:t>
            </a:fld>
            <a:endParaRPr kumimoji="1" lang="ja-JP" altLang="en-US"/>
          </a:p>
        </p:txBody>
      </p:sp>
    </p:spTree>
    <p:extLst>
      <p:ext uri="{BB962C8B-B14F-4D97-AF65-F5344CB8AC3E}">
        <p14:creationId xmlns:p14="http://schemas.microsoft.com/office/powerpoint/2010/main" val="57066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a:t>
            </a:r>
            <a:r>
              <a:rPr kumimoji="1" lang="en-US" altLang="ja-JP" dirty="0" smtClean="0"/>
              <a:t>IDS</a:t>
            </a:r>
            <a:r>
              <a:rPr kumimoji="1" lang="ja-JP" altLang="en-US" dirty="0" smtClean="0"/>
              <a:t>オフロードをクラウドに応用させていきたいのですが、問題があります。</a:t>
            </a:r>
            <a:endParaRPr kumimoji="1" lang="en-US" altLang="ja-JP" dirty="0" smtClean="0"/>
          </a:p>
          <a:p>
            <a:r>
              <a:rPr kumimoji="1" lang="ja-JP" altLang="en-US" dirty="0" smtClean="0"/>
              <a:t>それは、クラウドの管理者は常に信頼できるとは限らないということです。</a:t>
            </a:r>
            <a:endParaRPr kumimoji="1" lang="en-US" altLang="ja-JP" dirty="0" smtClean="0"/>
          </a:p>
          <a:p>
            <a:r>
              <a:rPr kumimoji="1" lang="ja-JP" altLang="en-US" dirty="0" smtClean="0"/>
              <a:t>例えば、管理者がユーザの情報を盗み見るということが考えられます。</a:t>
            </a:r>
            <a:endParaRPr kumimoji="1" lang="en-US" altLang="ja-JP" dirty="0" smtClean="0"/>
          </a:p>
          <a:p>
            <a:r>
              <a:rPr kumimoji="1" lang="ja-JP" altLang="en-US" dirty="0" smtClean="0"/>
              <a:t>実際に、</a:t>
            </a:r>
            <a:r>
              <a:rPr kumimoji="1" lang="en-US" altLang="ja-JP" dirty="0" err="1" smtClean="0"/>
              <a:t>google</a:t>
            </a:r>
            <a:r>
              <a:rPr kumimoji="1" lang="ja-JP" altLang="en-US" dirty="0" smtClean="0"/>
              <a:t>の管理者がユーザの情報を盗み見て、プライバシを侵害するという事例があります。</a:t>
            </a:r>
            <a:endParaRPr kumimoji="1" lang="en-US" altLang="ja-JP" dirty="0" smtClean="0"/>
          </a:p>
          <a:p>
            <a:r>
              <a:rPr kumimoji="1" lang="ja-JP" altLang="en-US" dirty="0" smtClean="0"/>
              <a:t>サイバー犯罪の</a:t>
            </a:r>
            <a:r>
              <a:rPr kumimoji="1" lang="en-US" altLang="ja-JP" dirty="0" smtClean="0"/>
              <a:t>28%</a:t>
            </a:r>
            <a:r>
              <a:rPr kumimoji="1" lang="ja-JP" altLang="en-US" dirty="0" smtClean="0"/>
              <a:t>は内部犯行という事例があります。</a:t>
            </a:r>
            <a:endParaRPr kumimoji="1" lang="en-US" altLang="ja-JP" dirty="0" smtClean="0"/>
          </a:p>
          <a:p>
            <a:r>
              <a:rPr kumimoji="1" lang="ja-JP" altLang="en-US" dirty="0" smtClean="0"/>
              <a:t>また、クラウドの管理者は機密情報を覗き見るという報告があります。</a:t>
            </a:r>
            <a:endParaRPr kumimoji="1" lang="en-US" altLang="ja-JP" dirty="0" smtClean="0"/>
          </a:p>
          <a:p>
            <a:r>
              <a:rPr kumimoji="1" lang="ja-JP" altLang="en-US" dirty="0" smtClean="0"/>
              <a:t>これらのことから、管理者というのは常に信頼できる人物とは限りません。</a:t>
            </a:r>
            <a:endParaRPr kumimoji="1" lang="en-US" altLang="ja-JP" dirty="0" smtClean="0"/>
          </a:p>
          <a:p>
            <a:endParaRPr kumimoji="1" lang="en-US" altLang="ja-JP" dirty="0" smtClean="0"/>
          </a:p>
          <a:p>
            <a:r>
              <a:rPr kumimoji="1" lang="ja-JP" altLang="en-US" dirty="0" smtClean="0"/>
              <a:t>クラウドの管理者が信頼できない人物であった場合、オフロードした</a:t>
            </a:r>
            <a:r>
              <a:rPr kumimoji="1" lang="en-US" altLang="ja-JP" dirty="0" smtClean="0"/>
              <a:t>IDS</a:t>
            </a:r>
            <a:r>
              <a:rPr kumimoji="1" lang="ja-JP" altLang="en-US" dirty="0" smtClean="0"/>
              <a:t>は管理者に容易に無効化されてしまい、</a:t>
            </a:r>
            <a:endParaRPr kumimoji="1" lang="en-US" altLang="ja-JP" dirty="0" smtClean="0"/>
          </a:p>
          <a:p>
            <a:r>
              <a:rPr kumimoji="1" lang="en-US" altLang="ja-JP" dirty="0" smtClean="0"/>
              <a:t>IDS</a:t>
            </a:r>
            <a:r>
              <a:rPr kumimoji="1" lang="ja-JP" altLang="en-US" dirty="0" smtClean="0"/>
              <a:t>オフロードの安全性を担保することができません。</a:t>
            </a:r>
          </a:p>
          <a:p>
            <a:endParaRPr kumimoji="1" lang="en-US" altLang="ja-JP" dirty="0" smtClean="0"/>
          </a:p>
          <a:p>
            <a:endParaRPr kumimoji="1" lang="ja-JP" altLang="en-US" dirty="0" smtClean="0"/>
          </a:p>
          <a:p>
            <a:r>
              <a:rPr kumimoji="1" lang="en-US" altLang="ja-JP" dirty="0" smtClean="0"/>
              <a:t>* Google-&gt;</a:t>
            </a:r>
            <a:r>
              <a:rPr kumimoji="1" lang="ja-JP" altLang="en-US" dirty="0" smtClean="0"/>
              <a:t>ユーザ「</a:t>
            </a:r>
            <a:r>
              <a:rPr kumimoji="1" lang="en-US" altLang="ja-JP" dirty="0" smtClean="0"/>
              <a:t>VM</a:t>
            </a:r>
            <a:r>
              <a:rPr kumimoji="1" lang="ja-JP" altLang="en-US" dirty="0" smtClean="0"/>
              <a:t>」の話ではない。</a:t>
            </a:r>
          </a:p>
          <a:p>
            <a:r>
              <a:rPr kumimoji="1" lang="en-US" altLang="ja-JP" dirty="0" smtClean="0"/>
              <a:t>* </a:t>
            </a:r>
            <a:r>
              <a:rPr kumimoji="1" lang="ja-JP" altLang="en-US" dirty="0" smtClean="0"/>
              <a:t>「クラウドの話ではない。」、システム全般としての話。</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4</a:t>
            </a:fld>
            <a:endParaRPr kumimoji="1" lang="ja-JP" altLang="en-US"/>
          </a:p>
        </p:txBody>
      </p:sp>
    </p:spTree>
    <p:extLst>
      <p:ext uri="{BB962C8B-B14F-4D97-AF65-F5344CB8AC3E}">
        <p14:creationId xmlns:p14="http://schemas.microsoft.com/office/powerpoint/2010/main" val="30943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信頼できない管理者によって、オフロードした</a:t>
            </a:r>
            <a:r>
              <a:rPr kumimoji="1" lang="en-US" altLang="ja-JP" dirty="0" smtClean="0"/>
              <a:t>IDS</a:t>
            </a:r>
            <a:r>
              <a:rPr kumimoji="1" lang="ja-JP" altLang="en-US" dirty="0" smtClean="0"/>
              <a:t>を無効化されるということを考えて、</a:t>
            </a:r>
            <a:endParaRPr kumimoji="1" lang="en-US" altLang="ja-JP" dirty="0" smtClean="0"/>
          </a:p>
          <a:p>
            <a:r>
              <a:rPr kumimoji="1" lang="ja-JP" altLang="en-US" dirty="0" smtClean="0"/>
              <a:t>従来ではクラウド内の一部を信頼する手法が提案されてきました。</a:t>
            </a:r>
            <a:endParaRPr kumimoji="1" lang="en-US" altLang="ja-JP" dirty="0" smtClean="0"/>
          </a:p>
          <a:p>
            <a:r>
              <a:rPr kumimoji="1" lang="ja-JP" altLang="en-US" dirty="0" smtClean="0"/>
              <a:t>ここで従来されてきた研究を紹介する前に、仮想化システムの簡単に説明をします。</a:t>
            </a:r>
            <a:endParaRPr kumimoji="1" lang="en-US" altLang="ja-JP" dirty="0" smtClean="0"/>
          </a:p>
          <a:p>
            <a:r>
              <a:rPr kumimoji="1" lang="ja-JP" altLang="en-US" dirty="0" smtClean="0"/>
              <a:t>クラウドというのは仮想化システムで構成されています。</a:t>
            </a:r>
            <a:endParaRPr kumimoji="1" lang="en-US" altLang="ja-JP" dirty="0" smtClean="0"/>
          </a:p>
          <a:p>
            <a:r>
              <a:rPr kumimoji="1" lang="ja-JP" altLang="en-US" dirty="0" smtClean="0"/>
              <a:t>そして、その中はハイパーバイザと呼ばれる仮想化システムのルートのような部分と、</a:t>
            </a:r>
            <a:endParaRPr kumimoji="1" lang="en-US" altLang="ja-JP" dirty="0" smtClean="0"/>
          </a:p>
          <a:p>
            <a:r>
              <a:rPr kumimoji="1" lang="ja-JP" altLang="en-US" dirty="0" smtClean="0"/>
              <a:t>その上で動作するユーザ</a:t>
            </a:r>
            <a:r>
              <a:rPr kumimoji="1" lang="en-US" altLang="ja-JP" dirty="0" smtClean="0"/>
              <a:t>VM</a:t>
            </a:r>
            <a:r>
              <a:rPr kumimoji="1" lang="ja-JP" altLang="en-US" dirty="0" smtClean="0"/>
              <a:t>があります。</a:t>
            </a:r>
            <a:endParaRPr kumimoji="1" lang="en-US" altLang="ja-JP" dirty="0" smtClean="0"/>
          </a:p>
          <a:p>
            <a:endParaRPr kumimoji="1" lang="en-US" altLang="ja-JP" dirty="0" smtClean="0"/>
          </a:p>
          <a:p>
            <a:r>
              <a:rPr kumimoji="1" lang="ja-JP" altLang="en-US" dirty="0" smtClean="0"/>
              <a:t>この仮想化システム内のハイパーバイザを信頼する監視手法が従来、提案されてきました。</a:t>
            </a:r>
            <a:endParaRPr kumimoji="1" lang="en-US" altLang="ja-JP" dirty="0" smtClean="0"/>
          </a:p>
          <a:p>
            <a:r>
              <a:rPr kumimoji="1" lang="ja-JP" altLang="en-US" dirty="0" smtClean="0"/>
              <a:t>例えば、</a:t>
            </a:r>
            <a:r>
              <a:rPr kumimoji="1" lang="en-US" altLang="ja-JP" dirty="0" smtClean="0"/>
              <a:t>Self-Servic</a:t>
            </a:r>
            <a:r>
              <a:rPr kumimoji="1" lang="en-US" altLang="ja-JP" baseline="0" dirty="0" smtClean="0"/>
              <a:t>e Cloud</a:t>
            </a:r>
            <a:r>
              <a:rPr kumimoji="1" lang="ja-JP" altLang="en-US" baseline="0" dirty="0" smtClean="0"/>
              <a:t>では安全に実行できる監視用</a:t>
            </a:r>
            <a:r>
              <a:rPr kumimoji="1" lang="en-US" altLang="ja-JP" baseline="0" dirty="0" smtClean="0"/>
              <a:t>VM</a:t>
            </a:r>
            <a:r>
              <a:rPr kumimoji="1" lang="ja-JP" altLang="en-US" baseline="0" dirty="0" smtClean="0"/>
              <a:t>を用意しておき、ユーザ</a:t>
            </a:r>
            <a:r>
              <a:rPr kumimoji="1" lang="en-US" altLang="ja-JP" baseline="0" dirty="0" smtClean="0"/>
              <a:t>VM</a:t>
            </a:r>
            <a:r>
              <a:rPr kumimoji="1" lang="ja-JP" altLang="en-US" baseline="0" dirty="0" smtClean="0"/>
              <a:t>を監視するという研究です。</a:t>
            </a:r>
            <a:r>
              <a:rPr kumimoji="1" lang="en-US" altLang="ja-JP" baseline="0" dirty="0" smtClean="0"/>
              <a:t> </a:t>
            </a:r>
          </a:p>
          <a:p>
            <a:r>
              <a:rPr kumimoji="1" lang="en-US" altLang="ja-JP" baseline="0" dirty="0" err="1" smtClean="0"/>
              <a:t>RemoteTrans</a:t>
            </a:r>
            <a:r>
              <a:rPr kumimoji="1" lang="ja-JP" altLang="en-US" baseline="0" dirty="0" smtClean="0"/>
              <a:t>はハイパーバイザを経由して遠隔から監視するという研究です。</a:t>
            </a:r>
            <a:endParaRPr kumimoji="1" lang="en-US" altLang="ja-JP" baseline="0"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5</a:t>
            </a:fld>
            <a:endParaRPr kumimoji="1" lang="ja-JP" altLang="en-US"/>
          </a:p>
        </p:txBody>
      </p:sp>
    </p:spTree>
    <p:extLst>
      <p:ext uri="{BB962C8B-B14F-4D97-AF65-F5344CB8AC3E}">
        <p14:creationId xmlns:p14="http://schemas.microsoft.com/office/powerpoint/2010/main" val="1645279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しかし、今示したような手法には２つ問題点があります。</a:t>
            </a:r>
            <a:endParaRPr kumimoji="1" lang="en-US" altLang="ja-JP" dirty="0" smtClean="0"/>
          </a:p>
          <a:p>
            <a:r>
              <a:rPr kumimoji="1" lang="ja-JP" altLang="en-US" dirty="0" smtClean="0"/>
              <a:t>１つ目に仮想化システム内に管理者が同居しているため、その中で動作するハイパーバイザを攻撃するのは比較的容易であるということです。</a:t>
            </a:r>
            <a:endParaRPr kumimoji="1" lang="en-US" altLang="ja-JP" dirty="0" smtClean="0"/>
          </a:p>
          <a:p>
            <a:r>
              <a:rPr kumimoji="1" lang="ja-JP" altLang="en-US" dirty="0" smtClean="0"/>
              <a:t>２つ目に一般の管理者は仮想化システム内のハイパーバイザを直接、操作することができないことによる問題です。</a:t>
            </a:r>
            <a:endParaRPr kumimoji="1" lang="en-US" altLang="ja-JP" dirty="0" smtClean="0"/>
          </a:p>
          <a:p>
            <a:r>
              <a:rPr kumimoji="1" lang="ja-JP" altLang="en-US" dirty="0" smtClean="0"/>
              <a:t>この管理者がハイパーバイザを含む仮想化システム全体をアップデートしようとした時に、アップデートすることができません。</a:t>
            </a:r>
            <a:endParaRPr kumimoji="1" lang="en-US" altLang="ja-JP" dirty="0" smtClean="0"/>
          </a:p>
          <a:p>
            <a:r>
              <a:rPr kumimoji="1" lang="ja-JP" altLang="en-US" dirty="0" smtClean="0"/>
              <a:t>これは、この仮想化システム内の管理者は信頼できない管理者を想定しているので、その管理者が管理する仮想化システムは信頼できないためです。</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6</a:t>
            </a:fld>
            <a:endParaRPr kumimoji="1" lang="ja-JP" altLang="en-US"/>
          </a:p>
        </p:txBody>
      </p:sp>
    </p:spTree>
    <p:extLst>
      <p:ext uri="{BB962C8B-B14F-4D97-AF65-F5344CB8AC3E}">
        <p14:creationId xmlns:p14="http://schemas.microsoft.com/office/powerpoint/2010/main" val="916684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そこで提案手法である</a:t>
            </a:r>
            <a:r>
              <a:rPr kumimoji="1" lang="en-US" altLang="ja-JP" dirty="0" smtClean="0"/>
              <a:t>V-Met</a:t>
            </a:r>
            <a:r>
              <a:rPr kumimoji="1" lang="ja-JP" altLang="en-US" dirty="0" smtClean="0"/>
              <a:t>では、仮想化システムの外側で</a:t>
            </a:r>
            <a:r>
              <a:rPr kumimoji="1" lang="en-US" altLang="ja-JP" dirty="0" smtClean="0"/>
              <a:t>IDS</a:t>
            </a:r>
            <a:r>
              <a:rPr kumimoji="1" lang="ja-JP" altLang="en-US" dirty="0" smtClean="0"/>
              <a:t>を動作させることで安全にユーザ</a:t>
            </a:r>
            <a:r>
              <a:rPr kumimoji="1" lang="en-US" altLang="ja-JP" dirty="0" smtClean="0"/>
              <a:t>VM</a:t>
            </a:r>
            <a:r>
              <a:rPr kumimoji="1" lang="ja-JP" altLang="en-US" dirty="0" smtClean="0"/>
              <a:t>を監視します。</a:t>
            </a:r>
            <a:endParaRPr kumimoji="1" lang="en-US" altLang="ja-JP" dirty="0" smtClean="0"/>
          </a:p>
          <a:p>
            <a:r>
              <a:rPr kumimoji="1" lang="en-US" altLang="ja-JP" dirty="0" smtClean="0"/>
              <a:t>V-Met</a:t>
            </a:r>
            <a:r>
              <a:rPr kumimoji="1" lang="ja-JP" altLang="en-US" dirty="0" smtClean="0"/>
              <a:t>では、仮想化システムの中から外へのアクセスを制限します。</a:t>
            </a:r>
            <a:endParaRPr kumimoji="1" lang="en-US" altLang="ja-JP" dirty="0" smtClean="0"/>
          </a:p>
          <a:p>
            <a:r>
              <a:rPr kumimoji="1" lang="ja-JP" altLang="en-US" dirty="0" smtClean="0"/>
              <a:t>これにより、仮想化システム内の管理者が</a:t>
            </a:r>
            <a:r>
              <a:rPr kumimoji="1" lang="en-US" altLang="ja-JP" dirty="0" smtClean="0"/>
              <a:t>IDS</a:t>
            </a:r>
            <a:r>
              <a:rPr kumimoji="1" lang="ja-JP" altLang="en-US" dirty="0" smtClean="0"/>
              <a:t>を攻撃のが困難になります。</a:t>
            </a:r>
            <a:endParaRPr kumimoji="1" lang="en-US" altLang="ja-JP" dirty="0" smtClean="0"/>
          </a:p>
          <a:p>
            <a:endParaRPr kumimoji="1" lang="en-US" altLang="ja-JP" dirty="0" smtClean="0"/>
          </a:p>
          <a:p>
            <a:r>
              <a:rPr kumimoji="1" lang="ja-JP" altLang="en-US" dirty="0" smtClean="0"/>
              <a:t>また、従来では</a:t>
            </a:r>
            <a:r>
              <a:rPr kumimoji="1" lang="en-US" altLang="ja-JP" dirty="0" smtClean="0"/>
              <a:t>IDS</a:t>
            </a:r>
            <a:r>
              <a:rPr kumimoji="1" lang="ja-JP" altLang="en-US" dirty="0" smtClean="0"/>
              <a:t>を安全に動作させるために仮想化システムに信頼できる部分を作り、その中で</a:t>
            </a:r>
            <a:r>
              <a:rPr kumimoji="1" lang="en-US" altLang="ja-JP" dirty="0" smtClean="0"/>
              <a:t>IDS</a:t>
            </a:r>
            <a:r>
              <a:rPr kumimoji="1" lang="ja-JP" altLang="en-US" dirty="0" smtClean="0"/>
              <a:t>を動作させていました。</a:t>
            </a:r>
            <a:endParaRPr kumimoji="1" lang="en-US" altLang="ja-JP" dirty="0" smtClean="0"/>
          </a:p>
          <a:p>
            <a:r>
              <a:rPr kumimoji="1" lang="ja-JP" altLang="en-US" dirty="0" smtClean="0"/>
              <a:t>しかし，</a:t>
            </a:r>
            <a:r>
              <a:rPr kumimoji="1" lang="en-US" altLang="ja-JP" dirty="0" smtClean="0"/>
              <a:t>V-Met</a:t>
            </a:r>
            <a:r>
              <a:rPr kumimoji="1" lang="ja-JP" altLang="en-US" dirty="0" smtClean="0"/>
              <a:t>では</a:t>
            </a:r>
            <a:r>
              <a:rPr kumimoji="1" lang="en-US" altLang="ja-JP" dirty="0" smtClean="0"/>
              <a:t>IDS</a:t>
            </a:r>
            <a:r>
              <a:rPr kumimoji="1" lang="ja-JP" altLang="en-US" dirty="0" smtClean="0"/>
              <a:t>を仮想化システムの外側で動作させるので、仮想化システム内に信頼できる部分をつくる必要がありません。</a:t>
            </a:r>
            <a:endParaRPr kumimoji="1" lang="en-US" altLang="ja-JP" dirty="0" smtClean="0"/>
          </a:p>
          <a:p>
            <a:r>
              <a:rPr kumimoji="1" lang="ja-JP" altLang="en-US" dirty="0" smtClean="0"/>
              <a:t>それにより仮想化システム全体を管理者が管理することができるようになります。</a:t>
            </a:r>
            <a:endParaRPr kumimoji="1" lang="en-US" altLang="ja-JP" dirty="0" smtClean="0"/>
          </a:p>
          <a:p>
            <a:r>
              <a:rPr kumimoji="1" lang="ja-JP" altLang="en-US" dirty="0" smtClean="0"/>
              <a:t>こうすることで管理者は、従来通りの管理手法を使うことができます。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7</a:t>
            </a:fld>
            <a:endParaRPr kumimoji="1" lang="ja-JP" altLang="en-US"/>
          </a:p>
        </p:txBody>
      </p:sp>
    </p:spTree>
    <p:extLst>
      <p:ext uri="{BB962C8B-B14F-4D97-AF65-F5344CB8AC3E}">
        <p14:creationId xmlns:p14="http://schemas.microsoft.com/office/powerpoint/2010/main" val="2473654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仮想化システムの外側で</a:t>
            </a:r>
            <a:r>
              <a:rPr kumimoji="1" lang="en-US" altLang="ja-JP" dirty="0" smtClean="0"/>
              <a:t>IDS</a:t>
            </a:r>
            <a:r>
              <a:rPr kumimoji="1" lang="ja-JP" altLang="en-US" dirty="0" smtClean="0"/>
              <a:t>を動作させるという手法は、従来も提案されていました。</a:t>
            </a:r>
            <a:endParaRPr kumimoji="1" lang="en-US" altLang="ja-JP" dirty="0" smtClean="0"/>
          </a:p>
          <a:p>
            <a:r>
              <a:rPr kumimoji="1" lang="ja-JP" altLang="en-US" dirty="0" smtClean="0"/>
              <a:t>それらの研究は専用のハードウェアを用いて、それをサーバなどに接続して安全に</a:t>
            </a:r>
            <a:r>
              <a:rPr kumimoji="1" lang="en-US" altLang="ja-JP" dirty="0" smtClean="0"/>
              <a:t>IDS</a:t>
            </a:r>
            <a:r>
              <a:rPr kumimoji="1" lang="ja-JP" altLang="en-US" dirty="0" smtClean="0"/>
              <a:t>を動作させるという研究でした。</a:t>
            </a:r>
            <a:endParaRPr kumimoji="1" lang="en-US" altLang="ja-JP" dirty="0" smtClean="0"/>
          </a:p>
          <a:p>
            <a:r>
              <a:rPr kumimoji="1" lang="ja-JP" altLang="en-US" dirty="0" smtClean="0"/>
              <a:t>しかし、従来の研究はハードウェア依存のため、既存の</a:t>
            </a:r>
            <a:r>
              <a:rPr kumimoji="1" lang="en-US" altLang="ja-JP" dirty="0" smtClean="0"/>
              <a:t>IDS</a:t>
            </a:r>
            <a:r>
              <a:rPr kumimoji="1" lang="ja-JP" altLang="en-US" dirty="0" smtClean="0"/>
              <a:t>を動作させるのは難しいという問題がありました。</a:t>
            </a:r>
            <a:endParaRPr kumimoji="1" lang="en-US" altLang="ja-JP" dirty="0" smtClean="0"/>
          </a:p>
          <a:p>
            <a:r>
              <a:rPr kumimoji="1" lang="ja-JP" altLang="en-US" dirty="0" smtClean="0"/>
              <a:t>実際の研究として、</a:t>
            </a:r>
            <a:r>
              <a:rPr kumimoji="1" lang="en-US" altLang="ja-JP" dirty="0" smtClean="0"/>
              <a:t>Copilot</a:t>
            </a:r>
            <a:r>
              <a:rPr kumimoji="1" lang="ja-JP" altLang="en-US" dirty="0" smtClean="0"/>
              <a:t>では</a:t>
            </a:r>
            <a:r>
              <a:rPr kumimoji="1" lang="en-US" altLang="ja-JP" dirty="0" smtClean="0"/>
              <a:t>PCI</a:t>
            </a:r>
            <a:r>
              <a:rPr kumimoji="1" lang="ja-JP" altLang="en-US" dirty="0" smtClean="0"/>
              <a:t>拡張ボードを開発して、メモリの改ざんを検知するという研究です。</a:t>
            </a:r>
            <a:endParaRPr kumimoji="1" lang="en-US" altLang="ja-JP" dirty="0" smtClean="0"/>
          </a:p>
          <a:p>
            <a:r>
              <a:rPr kumimoji="1" lang="en-US" altLang="ja-JP" dirty="0" err="1" smtClean="0"/>
              <a:t>HyperGuard</a:t>
            </a:r>
            <a:r>
              <a:rPr kumimoji="1" lang="ja-JP" altLang="en-US" dirty="0" smtClean="0"/>
              <a:t>では、</a:t>
            </a:r>
            <a:r>
              <a:rPr kumimoji="1" lang="en-US" altLang="ja-JP" dirty="0" smtClean="0"/>
              <a:t>CPU</a:t>
            </a:r>
            <a:r>
              <a:rPr kumimoji="1" lang="ja-JP" altLang="en-US" dirty="0" smtClean="0"/>
              <a:t>の特殊なモードで単純な</a:t>
            </a:r>
            <a:r>
              <a:rPr kumimoji="1" lang="en-US" altLang="ja-JP" dirty="0" smtClean="0"/>
              <a:t>IDS</a:t>
            </a:r>
            <a:r>
              <a:rPr kumimoji="1" lang="ja-JP" altLang="en-US" dirty="0" smtClean="0"/>
              <a:t>を実行するという研究です。</a:t>
            </a:r>
            <a:endParaRPr kumimoji="1" lang="en-US" altLang="ja-JP" dirty="0" smtClean="0"/>
          </a:p>
          <a:p>
            <a:endParaRPr kumimoji="1" lang="ja-JP" altLang="en-US"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8</a:t>
            </a:fld>
            <a:endParaRPr kumimoji="1" lang="ja-JP" altLang="en-US"/>
          </a:p>
        </p:txBody>
      </p:sp>
    </p:spTree>
    <p:extLst>
      <p:ext uri="{BB962C8B-B14F-4D97-AF65-F5344CB8AC3E}">
        <p14:creationId xmlns:p14="http://schemas.microsoft.com/office/powerpoint/2010/main" val="2251497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対して、</a:t>
            </a:r>
            <a:r>
              <a:rPr kumimoji="1" lang="en-US" altLang="ja-JP" dirty="0" smtClean="0"/>
              <a:t>V-Met</a:t>
            </a:r>
            <a:r>
              <a:rPr kumimoji="1" lang="ja-JP" altLang="en-US" dirty="0" smtClean="0"/>
              <a:t>では、ソフトウェアの部分によって</a:t>
            </a:r>
            <a:r>
              <a:rPr kumimoji="1" lang="en-US" altLang="ja-JP" dirty="0" smtClean="0"/>
              <a:t>IDS</a:t>
            </a:r>
            <a:r>
              <a:rPr kumimoji="1" lang="ja-JP" altLang="en-US" dirty="0" smtClean="0"/>
              <a:t>を仮想化システムで動作させます。</a:t>
            </a:r>
            <a:endParaRPr kumimoji="1" lang="en-US" altLang="ja-JP" dirty="0" smtClean="0"/>
          </a:p>
          <a:p>
            <a:r>
              <a:rPr kumimoji="1" lang="en-US" altLang="ja-JP" dirty="0" smtClean="0"/>
              <a:t>V-Met</a:t>
            </a:r>
            <a:r>
              <a:rPr kumimoji="1" lang="ja-JP" altLang="en-US" dirty="0" smtClean="0"/>
              <a:t>はハードウェアの制約がないので、既存の</a:t>
            </a:r>
            <a:r>
              <a:rPr kumimoji="1" lang="en-US" altLang="ja-JP" dirty="0" smtClean="0"/>
              <a:t>IDS</a:t>
            </a:r>
            <a:r>
              <a:rPr kumimoji="1" lang="ja-JP" altLang="en-US" dirty="0" smtClean="0"/>
              <a:t>をそのまま動作させることができます。</a:t>
            </a:r>
          </a:p>
          <a:p>
            <a:pPr marL="0" lvl="0" indent="0">
              <a:buFont typeface="Arial"/>
              <a:buNone/>
            </a:pPr>
            <a:endParaRPr kumimoji="1" lang="en-US" altLang="ja-JP" dirty="0" smtClean="0"/>
          </a:p>
          <a:p>
            <a:pPr marL="0" lvl="0" indent="0">
              <a:buFont typeface="Arial"/>
              <a:buNone/>
            </a:pPr>
            <a:r>
              <a:rPr kumimoji="1" lang="en-US" altLang="ja-JP" dirty="0" smtClean="0"/>
              <a:t>V-Met</a:t>
            </a:r>
            <a:r>
              <a:rPr kumimoji="1" lang="ja-JP" altLang="en-US" dirty="0" smtClean="0"/>
              <a:t>では、ネストした仮想化という技術を利用します。</a:t>
            </a:r>
            <a:endParaRPr kumimoji="1" lang="en-US" altLang="ja-JP" dirty="0" smtClean="0"/>
          </a:p>
          <a:p>
            <a:pPr marL="0" lvl="0" indent="0">
              <a:buFont typeface="Arial"/>
              <a:buNone/>
            </a:pPr>
            <a:r>
              <a:rPr kumimoji="1" lang="ja-JP" altLang="en-US" dirty="0" smtClean="0"/>
              <a:t>ネストした仮想化というのは、仮想化システム全体を</a:t>
            </a:r>
            <a:r>
              <a:rPr kumimoji="1" lang="en-US" altLang="ja-JP" dirty="0" smtClean="0"/>
              <a:t>VM</a:t>
            </a:r>
            <a:r>
              <a:rPr kumimoji="1" lang="ja-JP" altLang="en-US" dirty="0" smtClean="0"/>
              <a:t>の中で動作させる技術です。</a:t>
            </a:r>
            <a:endParaRPr kumimoji="1" lang="en-US" altLang="ja-JP" dirty="0" smtClean="0"/>
          </a:p>
          <a:p>
            <a:pPr marL="0" lvl="0" indent="0">
              <a:buFont typeface="Arial"/>
              <a:buNone/>
            </a:pPr>
            <a:r>
              <a:rPr kumimoji="1" lang="ja-JP" altLang="en-US" dirty="0" smtClean="0"/>
              <a:t>今回の発表では、その仮想化システムが動作する</a:t>
            </a:r>
            <a:r>
              <a:rPr kumimoji="1" lang="en-US" altLang="ja-JP" dirty="0" smtClean="0"/>
              <a:t>VM</a:t>
            </a:r>
            <a:r>
              <a:rPr kumimoji="1" lang="ja-JP" altLang="en-US" dirty="0" smtClean="0"/>
              <a:t>のことをクラウド</a:t>
            </a:r>
            <a:r>
              <a:rPr kumimoji="1" lang="en-US" altLang="ja-JP" dirty="0" smtClean="0"/>
              <a:t>VM</a:t>
            </a:r>
            <a:r>
              <a:rPr kumimoji="1" lang="ja-JP" altLang="en-US" dirty="0" smtClean="0"/>
              <a:t>と呼ぶことにします。</a:t>
            </a:r>
            <a:endParaRPr kumimoji="1" lang="en-US" altLang="ja-JP" dirty="0" smtClean="0"/>
          </a:p>
          <a:p>
            <a:pPr marL="0" lvl="0" indent="0">
              <a:buFont typeface="Arial"/>
              <a:buNone/>
            </a:pPr>
            <a:endParaRPr kumimoji="1" lang="en-US" altLang="ja-JP" dirty="0" smtClean="0"/>
          </a:p>
          <a:p>
            <a:pPr marL="0" lvl="0" indent="0">
              <a:buFont typeface="Arial"/>
              <a:buNone/>
            </a:pPr>
            <a:r>
              <a:rPr kumimoji="1" lang="ja-JP" altLang="en-US" dirty="0" smtClean="0"/>
              <a:t>ネストした仮想化はソフトウェアによる技術であるので、クラウド</a:t>
            </a:r>
            <a:r>
              <a:rPr kumimoji="1" lang="en-US" altLang="ja-JP" dirty="0" smtClean="0"/>
              <a:t>VM</a:t>
            </a:r>
            <a:r>
              <a:rPr kumimoji="1" lang="ja-JP" altLang="en-US" dirty="0" smtClean="0"/>
              <a:t>の外側で既存の</a:t>
            </a:r>
            <a:r>
              <a:rPr kumimoji="1" lang="en-US" altLang="ja-JP" dirty="0" smtClean="0"/>
              <a:t>IDS</a:t>
            </a:r>
            <a:r>
              <a:rPr kumimoji="1" lang="ja-JP" altLang="en-US" dirty="0" smtClean="0"/>
              <a:t>を実行することができます。</a:t>
            </a:r>
            <a:endParaRPr kumimoji="1" lang="en-US" altLang="ja-JP" dirty="0" smtClean="0"/>
          </a:p>
          <a:p>
            <a:pPr marL="0" lvl="0" indent="0">
              <a:buFont typeface="Arial"/>
              <a:buNone/>
            </a:pPr>
            <a:r>
              <a:rPr kumimoji="1" lang="en-US" altLang="ja-JP" dirty="0" smtClean="0"/>
              <a:t>VM</a:t>
            </a:r>
            <a:r>
              <a:rPr kumimoji="1" lang="ja-JP" altLang="en-US" dirty="0" smtClean="0"/>
              <a:t>の中で</a:t>
            </a:r>
            <a:r>
              <a:rPr kumimoji="1" lang="en-US" altLang="ja-JP" dirty="0" smtClean="0"/>
              <a:t>VM</a:t>
            </a:r>
            <a:r>
              <a:rPr kumimoji="1" lang="ja-JP" altLang="en-US" dirty="0" smtClean="0"/>
              <a:t>を動作させるため、仮想化システムと</a:t>
            </a:r>
            <a:r>
              <a:rPr kumimoji="1" lang="en-US" altLang="ja-JP" dirty="0" smtClean="0"/>
              <a:t>IDS</a:t>
            </a:r>
            <a:r>
              <a:rPr kumimoji="1" lang="ja-JP" altLang="en-US" dirty="0" smtClean="0"/>
              <a:t>を強い隔離を実現しています。</a:t>
            </a: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dirty="0" smtClean="0"/>
              <a:t>なんで強い隔離？</a:t>
            </a:r>
          </a:p>
          <a:p>
            <a:pPr marL="0" lvl="0" indent="0">
              <a:buFont typeface="Arial"/>
              <a:buNone/>
            </a:pPr>
            <a:r>
              <a:rPr kumimoji="1" lang="en-US" altLang="ja-JP" dirty="0" smtClean="0"/>
              <a:t>	コンピュータ同士くらい隔離している</a:t>
            </a:r>
          </a:p>
          <a:p>
            <a:pPr marL="0" lv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9</a:t>
            </a:fld>
            <a:endParaRPr kumimoji="1" lang="ja-JP" altLang="en-US"/>
          </a:p>
        </p:txBody>
      </p:sp>
    </p:spTree>
    <p:extLst>
      <p:ext uri="{BB962C8B-B14F-4D97-AF65-F5344CB8AC3E}">
        <p14:creationId xmlns:p14="http://schemas.microsoft.com/office/powerpoint/2010/main" val="101757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solidFill>
                  <a:srgbClr val="333333"/>
                </a:solidFill>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rgbClr val="33333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26810834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0471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785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411785036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1123991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18274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15/02/18</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62183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15/02/18</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2125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15/02/18</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4627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280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16701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1DD"/>
        </a:solidFill>
        <a:effectLst/>
      </p:bgPr>
    </p:bg>
    <p:spTree>
      <p:nvGrpSpPr>
        <p:cNvPr id="1" name=""/>
        <p:cNvGrpSpPr/>
        <p:nvPr/>
      </p:nvGrpSpPr>
      <p:grpSpPr>
        <a:xfrm>
          <a:off x="0" y="0"/>
          <a:ext cx="0" cy="0"/>
          <a:chOff x="0" y="0"/>
          <a:chExt cx="0" cy="0"/>
        </a:xfrm>
      </p:grpSpPr>
      <p:sp>
        <p:nvSpPr>
          <p:cNvPr id="15" name="正方形/長方形 14"/>
          <p:cNvSpPr/>
          <p:nvPr userDrawn="1"/>
        </p:nvSpPr>
        <p:spPr>
          <a:xfrm>
            <a:off x="81878" y="89601"/>
            <a:ext cx="576000" cy="360000"/>
          </a:xfrm>
          <a:prstGeom prst="rect">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userDrawn="1"/>
        </p:nvSpPr>
        <p:spPr>
          <a:xfrm>
            <a:off x="697574" y="896852"/>
            <a:ext cx="576000" cy="360000"/>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697574" y="490301"/>
            <a:ext cx="576000" cy="360000"/>
          </a:xfrm>
          <a:prstGeom prst="rect">
            <a:avLst/>
          </a:prstGeom>
          <a:solidFill>
            <a:srgbClr val="327F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81878" y="497921"/>
            <a:ext cx="576000" cy="360000"/>
          </a:xfrm>
          <a:prstGeom prst="rect">
            <a:avLst/>
          </a:prstGeom>
          <a:solidFill>
            <a:srgbClr val="EB86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プレースホルダー 1"/>
          <p:cNvSpPr>
            <a:spLocks noGrp="1"/>
          </p:cNvSpPr>
          <p:nvPr>
            <p:ph type="title"/>
          </p:nvPr>
        </p:nvSpPr>
        <p:spPr>
          <a:xfrm>
            <a:off x="457200" y="274638"/>
            <a:ext cx="8229600" cy="1143000"/>
          </a:xfrm>
          <a:prstGeom prst="rect">
            <a:avLst/>
          </a:prstGeom>
          <a:noFill/>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15/02/18</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547648" y="-17127"/>
            <a:ext cx="678653" cy="274324"/>
          </a:xfrm>
          <a:prstGeom prst="rect">
            <a:avLst/>
          </a:prstGeom>
          <a:noFill/>
          <a:ln>
            <a:noFill/>
          </a:ln>
        </p:spPr>
        <p:style>
          <a:lnRef idx="2">
            <a:schemeClr val="dk1"/>
          </a:lnRef>
          <a:fillRef idx="1">
            <a:schemeClr val="lt1"/>
          </a:fillRef>
          <a:effectRef idx="0">
            <a:schemeClr val="dk1"/>
          </a:effectRef>
          <a:fontRef idx="none"/>
        </p:style>
        <p:txBody>
          <a:bodyPr vert="horz" lIns="91440" tIns="45720" rIns="91440" bIns="45720" rtlCol="0" anchor="ctr"/>
          <a:lstStyle>
            <a:lvl1pPr algn="ctr">
              <a:defRPr sz="1800">
                <a:solidFill>
                  <a:srgbClr val="5F5F5F"/>
                </a:solidFill>
              </a:defRPr>
            </a:lvl1pPr>
          </a:lstStyle>
          <a:p>
            <a:fld id="{1F3C7118-6B7F-5744-BB89-828D4E995862}" type="slidenum">
              <a:rPr lang="ja-JP" altLang="en-US" smtClean="0"/>
              <a:pPr/>
              <a:t>‹#›</a:t>
            </a:fld>
            <a:endParaRPr lang="ja-JP" altLang="en-US" dirty="0"/>
          </a:p>
        </p:txBody>
      </p:sp>
    </p:spTree>
    <p:extLst>
      <p:ext uri="{BB962C8B-B14F-4D97-AF65-F5344CB8AC3E}">
        <p14:creationId xmlns:p14="http://schemas.microsoft.com/office/powerpoint/2010/main" val="75772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kumimoji="1" sz="4400" kern="1200">
          <a:solidFill>
            <a:srgbClr val="333333"/>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rgbClr val="333333"/>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rgbClr val="333333"/>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hart" Target="../charts/char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chart" Target="../charts/char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180" y="2130425"/>
            <a:ext cx="8549640" cy="1470025"/>
          </a:xfrm>
        </p:spPr>
        <p:txBody>
          <a:bodyPr>
            <a:normAutofit/>
          </a:bodyPr>
          <a:lstStyle/>
          <a:p>
            <a:r>
              <a:rPr kumimoji="1" lang="ja-JP" altLang="en-US" sz="4000" b="1" dirty="0" smtClean="0"/>
              <a:t>クラウドにおける仮想化</a:t>
            </a:r>
            <a:r>
              <a:rPr lang="ja-JP" altLang="en-US" sz="4000" b="1" dirty="0" smtClean="0"/>
              <a:t>システム</a:t>
            </a:r>
            <a:br>
              <a:rPr lang="ja-JP" altLang="en-US" sz="4000" b="1" dirty="0" smtClean="0"/>
            </a:br>
            <a:r>
              <a:rPr lang="ja-JP" altLang="en-US" sz="4000" b="1" dirty="0" smtClean="0"/>
              <a:t>外部からの</a:t>
            </a:r>
            <a:r>
              <a:rPr kumimoji="1" lang="ja-JP" altLang="en-US" sz="4000" b="1" dirty="0" smtClean="0"/>
              <a:t>安全な</a:t>
            </a:r>
            <a:r>
              <a:rPr kumimoji="1" lang="en-US" altLang="ja-JP" sz="4000" b="1" dirty="0" smtClean="0"/>
              <a:t>VM</a:t>
            </a:r>
            <a:r>
              <a:rPr kumimoji="1" lang="ja-JP" altLang="en-US" sz="4000" b="1" dirty="0" smtClean="0"/>
              <a:t>監視機構</a:t>
            </a:r>
            <a:endParaRPr kumimoji="1" lang="ja-JP" altLang="en-US" sz="4000" b="1" dirty="0"/>
          </a:p>
        </p:txBody>
      </p:sp>
      <p:sp>
        <p:nvSpPr>
          <p:cNvPr id="3" name="サブタイトル 2"/>
          <p:cNvSpPr>
            <a:spLocks noGrp="1"/>
          </p:cNvSpPr>
          <p:nvPr>
            <p:ph type="subTitle" idx="1"/>
          </p:nvPr>
        </p:nvSpPr>
        <p:spPr/>
        <p:txBody>
          <a:bodyPr>
            <a:normAutofit/>
          </a:bodyPr>
          <a:lstStyle/>
          <a:p>
            <a:r>
              <a:rPr lang="ja-JP" altLang="en-US" dirty="0" smtClean="0">
                <a:solidFill>
                  <a:srgbClr val="333333"/>
                </a:solidFill>
              </a:rPr>
              <a:t>九州工業大学</a:t>
            </a:r>
            <a:endParaRPr lang="en-US" altLang="ja-JP" dirty="0" smtClean="0">
              <a:solidFill>
                <a:srgbClr val="333333"/>
              </a:solidFill>
            </a:endParaRPr>
          </a:p>
          <a:p>
            <a:r>
              <a:rPr lang="ja-JP" altLang="en-US" dirty="0" smtClean="0">
                <a:solidFill>
                  <a:srgbClr val="333333"/>
                </a:solidFill>
              </a:rPr>
              <a:t>美山翔平</a:t>
            </a:r>
            <a:r>
              <a:rPr lang="en-US" altLang="ja-JP" dirty="0" smtClean="0">
                <a:solidFill>
                  <a:srgbClr val="333333"/>
                </a:solidFill>
              </a:rPr>
              <a:t> </a:t>
            </a:r>
            <a:r>
              <a:rPr lang="ja-JP" altLang="en-US" dirty="0" smtClean="0">
                <a:solidFill>
                  <a:srgbClr val="333333"/>
                </a:solidFill>
              </a:rPr>
              <a:t>光来健一</a:t>
            </a:r>
            <a:endParaRPr kumimoji="1" lang="ja-JP" altLang="en-US" strike="sngStrike" dirty="0">
              <a:solidFill>
                <a:srgbClr val="333333"/>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a:t>
            </a:fld>
            <a:endParaRPr kumimoji="1" lang="ja-JP" altLang="en-US"/>
          </a:p>
        </p:txBody>
      </p:sp>
    </p:spTree>
    <p:extLst>
      <p:ext uri="{BB962C8B-B14F-4D97-AF65-F5344CB8AC3E}">
        <p14:creationId xmlns:p14="http://schemas.microsoft.com/office/powerpoint/2010/main" val="24665936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normAutofit fontScale="90000"/>
          </a:bodyPr>
          <a:lstStyle/>
          <a:p>
            <a:r>
              <a:rPr lang="ja-JP" altLang="en-US" dirty="0">
                <a:latin typeface="+mj-ea"/>
              </a:rPr>
              <a:t>ネストした仮想化のオーバヘッド</a:t>
            </a:r>
            <a:endParaRPr kumimoji="1" lang="ja-JP" altLang="en-US" dirty="0">
              <a:latin typeface="+mj-ea"/>
            </a:endParaRPr>
          </a:p>
        </p:txBody>
      </p:sp>
      <p:sp>
        <p:nvSpPr>
          <p:cNvPr id="3" name="コンテンツ プレースホルダー 2"/>
          <p:cNvSpPr>
            <a:spLocks noGrp="1"/>
          </p:cNvSpPr>
          <p:nvPr>
            <p:ph idx="1"/>
          </p:nvPr>
        </p:nvSpPr>
        <p:spPr/>
        <p:txBody>
          <a:bodyPr>
            <a:normAutofit/>
          </a:bodyPr>
          <a:lstStyle/>
          <a:p>
            <a:r>
              <a:rPr lang="ja-JP" altLang="en-US" dirty="0"/>
              <a:t>ネストした仮想化によりシステムの性能が低下</a:t>
            </a:r>
          </a:p>
          <a:p>
            <a:pPr lvl="1"/>
            <a:r>
              <a:rPr lang="en-US" altLang="ja-JP" dirty="0"/>
              <a:t>Xen 4.4</a:t>
            </a:r>
            <a:r>
              <a:rPr lang="ja-JP" altLang="en-US" dirty="0"/>
              <a:t>において</a:t>
            </a:r>
            <a:r>
              <a:rPr lang="en-US" altLang="ja-JP" dirty="0" err="1"/>
              <a:t>UnixBench</a:t>
            </a:r>
            <a:r>
              <a:rPr lang="ja-JP" altLang="en-US" dirty="0"/>
              <a:t>のスコアが</a:t>
            </a:r>
            <a:r>
              <a:rPr lang="en-US" altLang="ja-JP" dirty="0"/>
              <a:t>40%</a:t>
            </a:r>
            <a:r>
              <a:rPr lang="ja-JP" altLang="en-US" dirty="0"/>
              <a:t>程度に </a:t>
            </a:r>
            <a:r>
              <a:rPr lang="en-US" altLang="ja-JP" dirty="0"/>
              <a:t>[</a:t>
            </a:r>
            <a:r>
              <a:rPr lang="ja-JP" altLang="en-US" dirty="0"/>
              <a:t>大庭ら</a:t>
            </a:r>
            <a:r>
              <a:rPr lang="en-US" altLang="ja-JP" dirty="0"/>
              <a:t>'14]</a:t>
            </a:r>
          </a:p>
          <a:p>
            <a:pPr lvl="1"/>
            <a:r>
              <a:rPr lang="ja-JP" altLang="en-US" dirty="0"/>
              <a:t>仮想化を二重に行うオーバヘッド</a:t>
            </a:r>
          </a:p>
          <a:p>
            <a:r>
              <a:rPr lang="ja-JP" altLang="en-US" dirty="0"/>
              <a:t>オーバヘッドを減らす手法が提案されている</a:t>
            </a:r>
          </a:p>
          <a:p>
            <a:pPr lvl="1"/>
            <a:r>
              <a:rPr lang="en-US" altLang="ja-JP" dirty="0"/>
              <a:t>Turtles Project [</a:t>
            </a:r>
            <a:r>
              <a:rPr lang="en-US" altLang="ja-JP" dirty="0" err="1"/>
              <a:t>Azab</a:t>
            </a:r>
            <a:r>
              <a:rPr lang="en-US" altLang="ja-JP" dirty="0"/>
              <a:t> et al.'10]</a:t>
            </a:r>
          </a:p>
          <a:p>
            <a:pPr lvl="2"/>
            <a:r>
              <a:rPr lang="ja-JP" altLang="en-US" dirty="0"/>
              <a:t>一般的な</a:t>
            </a:r>
            <a:r>
              <a:rPr lang="ja-JP" altLang="en-US" dirty="0" smtClean="0"/>
              <a:t>ワークロードを実行した時に</a:t>
            </a:r>
            <a:r>
              <a:rPr lang="en-US" altLang="ja-JP" dirty="0" smtClean="0"/>
              <a:t>6</a:t>
            </a:r>
            <a:r>
              <a:rPr lang="en-US" altLang="ja-JP" dirty="0"/>
              <a:t>〜8%</a:t>
            </a:r>
          </a:p>
          <a:p>
            <a:pPr lvl="1"/>
            <a:r>
              <a:rPr lang="en-US" altLang="ja-JP" dirty="0" err="1"/>
              <a:t>TinyChecker</a:t>
            </a:r>
            <a:r>
              <a:rPr lang="en-US" altLang="ja-JP" dirty="0"/>
              <a:t> [Tan et al.'12]</a:t>
            </a:r>
          </a:p>
          <a:p>
            <a:pPr lvl="2"/>
            <a:r>
              <a:rPr lang="ja-JP" altLang="en-US" dirty="0" smtClean="0"/>
              <a:t>カーネルコンパイルを行った時に</a:t>
            </a:r>
            <a:r>
              <a:rPr lang="en-US" altLang="ja-JP" dirty="0" smtClean="0"/>
              <a:t>1.3</a:t>
            </a:r>
            <a:r>
              <a:rPr lang="en-US" altLang="ja-JP" dirty="0"/>
              <a:t>%</a:t>
            </a:r>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471133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メモリ監視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は</a:t>
            </a:r>
            <a:r>
              <a:rPr lang="ja-JP" altLang="en-US" dirty="0" smtClean="0"/>
              <a:t>クラウド</a:t>
            </a:r>
            <a:r>
              <a:rPr lang="en-US" altLang="ja-JP" dirty="0" smtClean="0"/>
              <a:t>VM</a:t>
            </a:r>
            <a:r>
              <a:rPr lang="ja-JP" altLang="en-US" dirty="0" smtClean="0"/>
              <a:t>のメモリの中からユーザ</a:t>
            </a:r>
            <a:r>
              <a:rPr lang="en-US" altLang="ja-JP" dirty="0" smtClean="0"/>
              <a:t>VM</a:t>
            </a:r>
            <a:r>
              <a:rPr lang="ja-JP" altLang="en-US" dirty="0" smtClean="0"/>
              <a:t>のデータを見つける</a:t>
            </a:r>
            <a:endParaRPr kumimoji="1" lang="en-US" altLang="ja-JP" dirty="0" smtClean="0"/>
          </a:p>
          <a:p>
            <a:pPr lvl="1"/>
            <a:r>
              <a:rPr lang="ja-JP" altLang="en-US" dirty="0"/>
              <a:t>クラウド</a:t>
            </a:r>
            <a:r>
              <a:rPr lang="en-US" altLang="ja-JP" dirty="0"/>
              <a:t>VM</a:t>
            </a:r>
            <a:r>
              <a:rPr lang="ja-JP" altLang="en-US" dirty="0"/>
              <a:t>のメモリ上</a:t>
            </a:r>
            <a:r>
              <a:rPr lang="ja-JP" altLang="en-US" dirty="0" smtClean="0"/>
              <a:t>には複数のユーザ</a:t>
            </a:r>
            <a:r>
              <a:rPr lang="en-US" altLang="ja-JP" dirty="0"/>
              <a:t>VM</a:t>
            </a:r>
            <a:r>
              <a:rPr lang="ja-JP" altLang="en-US" dirty="0"/>
              <a:t>の</a:t>
            </a:r>
            <a:r>
              <a:rPr lang="ja-JP" altLang="en-US" dirty="0" smtClean="0"/>
              <a:t>メモリが置かれている</a:t>
            </a:r>
            <a:endParaRPr lang="en-US" altLang="ja-JP" dirty="0" smtClean="0"/>
          </a:p>
          <a:p>
            <a:pPr lvl="1"/>
            <a:r>
              <a:rPr lang="ja-JP" altLang="en-US" dirty="0" smtClean="0"/>
              <a:t>監視対象の</a:t>
            </a:r>
            <a:r>
              <a:rPr kumimoji="1" lang="ja-JP" altLang="en-US" dirty="0" smtClean="0"/>
              <a:t>ユーザ</a:t>
            </a:r>
            <a:r>
              <a:rPr kumimoji="1" lang="en-US" altLang="ja-JP" dirty="0" smtClean="0"/>
              <a:t>VM</a:t>
            </a:r>
            <a:r>
              <a:rPr kumimoji="1" lang="ja-JP" altLang="en-US" dirty="0" smtClean="0"/>
              <a:t>のメモリを特定し、その中</a:t>
            </a:r>
            <a:r>
              <a:rPr lang="ja-JP" altLang="en-US" dirty="0" smtClean="0"/>
              <a:t>にある</a:t>
            </a:r>
            <a:r>
              <a:rPr kumimoji="1" lang="ja-JP" altLang="en-US" dirty="0" smtClean="0"/>
              <a:t>目的のデータの位置を特定</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11</a:t>
            </a:fld>
            <a:endParaRPr kumimoji="1" lang="ja-JP" altLang="en-US"/>
          </a:p>
        </p:txBody>
      </p:sp>
      <p:sp>
        <p:nvSpPr>
          <p:cNvPr id="23" name="正方形/長方形 22"/>
          <p:cNvSpPr/>
          <p:nvPr/>
        </p:nvSpPr>
        <p:spPr>
          <a:xfrm>
            <a:off x="3302000" y="4610220"/>
            <a:ext cx="4769556" cy="1765180"/>
          </a:xfrm>
          <a:prstGeom prst="rect">
            <a:avLst/>
          </a:prstGeom>
          <a:solidFill>
            <a:srgbClr val="327F9E"/>
          </a:solid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正方形/長方形 15"/>
          <p:cNvSpPr/>
          <p:nvPr/>
        </p:nvSpPr>
        <p:spPr>
          <a:xfrm>
            <a:off x="3528079" y="4724519"/>
            <a:ext cx="3103851" cy="1401644"/>
          </a:xfrm>
          <a:prstGeom prst="rect">
            <a:avLst/>
          </a:prstGeom>
          <a:pattFill prst="pct50">
            <a:fgClr>
              <a:srgbClr val="327F9E"/>
            </a:fgClr>
            <a:bgClr>
              <a:prstClr val="white"/>
            </a:bgClr>
          </a:patt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6" name="テキスト ボックス 25"/>
          <p:cNvSpPr txBox="1"/>
          <p:nvPr/>
        </p:nvSpPr>
        <p:spPr>
          <a:xfrm>
            <a:off x="2337244" y="5353097"/>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28" name="テキスト ボックス 27"/>
          <p:cNvSpPr txBox="1"/>
          <p:nvPr/>
        </p:nvSpPr>
        <p:spPr>
          <a:xfrm>
            <a:off x="3681324" y="4782337"/>
            <a:ext cx="1226455" cy="369332"/>
          </a:xfrm>
          <a:prstGeom prst="rect">
            <a:avLst/>
          </a:prstGeom>
          <a:noFill/>
        </p:spPr>
        <p:txBody>
          <a:bodyPr wrap="none" rtlCol="0">
            <a:spAutoFit/>
          </a:bodyPr>
          <a:lstStyle/>
          <a:p>
            <a:r>
              <a:rPr kumimoji="1" lang="ja-JP" altLang="en-US" dirty="0" smtClean="0"/>
              <a:t>ユーザ</a:t>
            </a:r>
            <a:r>
              <a:rPr kumimoji="1" lang="en-US" altLang="ja-JP" dirty="0" smtClean="0"/>
              <a:t>VM</a:t>
            </a:r>
            <a:endParaRPr kumimoji="1" lang="ja-JP" altLang="en-US" dirty="0"/>
          </a:p>
        </p:txBody>
      </p:sp>
      <p:sp>
        <p:nvSpPr>
          <p:cNvPr id="29" name="テキスト ボックス 28"/>
          <p:cNvSpPr txBox="1"/>
          <p:nvPr/>
        </p:nvSpPr>
        <p:spPr>
          <a:xfrm>
            <a:off x="5291299" y="4773708"/>
            <a:ext cx="1226455" cy="369332"/>
          </a:xfrm>
          <a:prstGeom prst="rect">
            <a:avLst/>
          </a:prstGeom>
          <a:noFill/>
        </p:spPr>
        <p:txBody>
          <a:bodyPr wrap="none" rtlCol="0">
            <a:spAutoFit/>
          </a:bodyPr>
          <a:lstStyle/>
          <a:p>
            <a:r>
              <a:rPr kumimoji="1" lang="ja-JP" altLang="en-US" dirty="0" smtClean="0"/>
              <a:t>ユーザ</a:t>
            </a:r>
            <a:r>
              <a:rPr kumimoji="1" lang="en-US" altLang="ja-JP" dirty="0" smtClean="0"/>
              <a:t>VM</a:t>
            </a:r>
            <a:endParaRPr kumimoji="1" lang="ja-JP" altLang="en-US" dirty="0"/>
          </a:p>
        </p:txBody>
      </p:sp>
      <p:grpSp>
        <p:nvGrpSpPr>
          <p:cNvPr id="6" name="図形グループ 5"/>
          <p:cNvGrpSpPr/>
          <p:nvPr/>
        </p:nvGrpSpPr>
        <p:grpSpPr>
          <a:xfrm>
            <a:off x="3812712" y="5159146"/>
            <a:ext cx="2597540" cy="827534"/>
            <a:chOff x="3395840" y="5159146"/>
            <a:chExt cx="2597540" cy="827534"/>
          </a:xfrm>
        </p:grpSpPr>
        <p:sp>
          <p:nvSpPr>
            <p:cNvPr id="14" name="正方形/長方形 13"/>
            <p:cNvSpPr/>
            <p:nvPr/>
          </p:nvSpPr>
          <p:spPr>
            <a:xfrm>
              <a:off x="3395840" y="5173392"/>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15" name="正方形/長方形 14"/>
            <p:cNvSpPr/>
            <p:nvPr/>
          </p:nvSpPr>
          <p:spPr>
            <a:xfrm>
              <a:off x="5007781" y="5159146"/>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grpSp>
      <p:sp>
        <p:nvSpPr>
          <p:cNvPr id="30" name="正方形/長方形 29"/>
          <p:cNvSpPr/>
          <p:nvPr/>
        </p:nvSpPr>
        <p:spPr>
          <a:xfrm>
            <a:off x="4211696" y="5317203"/>
            <a:ext cx="464055" cy="243566"/>
          </a:xfrm>
          <a:prstGeom prst="rect">
            <a:avLst/>
          </a:prstGeom>
          <a:solidFill>
            <a:srgbClr val="5F5F5F"/>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cxnSp>
        <p:nvCxnSpPr>
          <p:cNvPr id="32" name="カギ線コネクタ 31"/>
          <p:cNvCxnSpPr>
            <a:stCxn id="26" idx="2"/>
            <a:endCxn id="30" idx="2"/>
          </p:cNvCxnSpPr>
          <p:nvPr/>
        </p:nvCxnSpPr>
        <p:spPr>
          <a:xfrm rot="5400000" flipH="1" flipV="1">
            <a:off x="3458923" y="4737628"/>
            <a:ext cx="161660" cy="1807942"/>
          </a:xfrm>
          <a:prstGeom prst="bentConnector3">
            <a:avLst>
              <a:gd name="adj1" fmla="val -53246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4" name="テキスト ボックス 33"/>
          <p:cNvSpPr txBox="1"/>
          <p:nvPr/>
        </p:nvSpPr>
        <p:spPr>
          <a:xfrm>
            <a:off x="6607806" y="4788728"/>
            <a:ext cx="1457287" cy="369332"/>
          </a:xfrm>
          <a:prstGeom prst="rect">
            <a:avLst/>
          </a:prstGeom>
          <a:noFill/>
        </p:spPr>
        <p:txBody>
          <a:bodyPr wrap="none" rtlCol="0">
            <a:spAutoFit/>
          </a:bodyPr>
          <a:lstStyle/>
          <a:p>
            <a:r>
              <a:rPr kumimoji="1" lang="ja-JP" altLang="en-US" dirty="0" smtClean="0">
                <a:solidFill>
                  <a:srgbClr val="F5F1DD"/>
                </a:solidFill>
              </a:rPr>
              <a:t>クラウド</a:t>
            </a:r>
            <a:r>
              <a:rPr kumimoji="1" lang="en-US" altLang="ja-JP" dirty="0" smtClean="0">
                <a:solidFill>
                  <a:srgbClr val="F5F1DD"/>
                </a:solidFill>
              </a:rPr>
              <a:t>VM</a:t>
            </a:r>
            <a:endParaRPr kumimoji="1" lang="ja-JP" altLang="en-US" dirty="0">
              <a:solidFill>
                <a:srgbClr val="F5F1DD"/>
              </a:solidFill>
            </a:endParaRPr>
          </a:p>
        </p:txBody>
      </p:sp>
    </p:spTree>
    <p:extLst>
      <p:ext uri="{BB962C8B-B14F-4D97-AF65-F5344CB8AC3E}">
        <p14:creationId xmlns:p14="http://schemas.microsoft.com/office/powerpoint/2010/main" val="3772492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ネットワーク監視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はクラウド</a:t>
            </a:r>
            <a:r>
              <a:rPr kumimoji="1" lang="en-US" altLang="ja-JP" dirty="0" smtClean="0"/>
              <a:t>VM</a:t>
            </a:r>
            <a:r>
              <a:rPr lang="ja-JP" altLang="en-US" dirty="0" smtClean="0"/>
              <a:t>が送受信するパケットの中からユーザ</a:t>
            </a:r>
            <a:r>
              <a:rPr lang="en-US" altLang="ja-JP" dirty="0" smtClean="0"/>
              <a:t>VM</a:t>
            </a:r>
            <a:r>
              <a:rPr lang="ja-JP" altLang="en-US" dirty="0" smtClean="0"/>
              <a:t>のパケットを見つける</a:t>
            </a:r>
            <a:endParaRPr lang="en-US" altLang="ja-JP" dirty="0" smtClean="0"/>
          </a:p>
          <a:p>
            <a:pPr lvl="1"/>
            <a:r>
              <a:rPr lang="ja-JP" altLang="en-US" dirty="0" smtClean="0"/>
              <a:t>ユーザ</a:t>
            </a:r>
            <a:r>
              <a:rPr lang="en-US" altLang="ja-JP" dirty="0" smtClean="0"/>
              <a:t>VM</a:t>
            </a:r>
            <a:r>
              <a:rPr lang="ja-JP" altLang="en-US" dirty="0" smtClean="0"/>
              <a:t>のパケットはクラウド</a:t>
            </a:r>
            <a:r>
              <a:rPr lang="en-US" altLang="ja-JP" dirty="0" smtClean="0"/>
              <a:t>VM</a:t>
            </a:r>
            <a:r>
              <a:rPr lang="ja-JP" altLang="en-US" dirty="0" smtClean="0"/>
              <a:t>を経由</a:t>
            </a:r>
            <a:endParaRPr lang="en-US" altLang="ja-JP" dirty="0" smtClean="0"/>
          </a:p>
          <a:p>
            <a:pPr lvl="2"/>
            <a:r>
              <a:rPr lang="ja-JP" altLang="en-US" dirty="0" smtClean="0"/>
              <a:t>複数のユーザ</a:t>
            </a:r>
            <a:r>
              <a:rPr lang="en-US" altLang="ja-JP" dirty="0" smtClean="0"/>
              <a:t>VM</a:t>
            </a:r>
            <a:r>
              <a:rPr lang="ja-JP" altLang="en-US" dirty="0" smtClean="0"/>
              <a:t>のパケットが混ざる</a:t>
            </a:r>
            <a:endParaRPr lang="en-US" altLang="ja-JP" dirty="0" smtClean="0"/>
          </a:p>
          <a:p>
            <a:pPr lvl="1"/>
            <a:r>
              <a:rPr lang="ja-JP" altLang="en-US" dirty="0" smtClean="0"/>
              <a:t>パケットの宛先・送信元の情報を基に監視対象のユーザ</a:t>
            </a:r>
            <a:r>
              <a:rPr lang="en-US" altLang="ja-JP" dirty="0" smtClean="0"/>
              <a:t>VM</a:t>
            </a:r>
            <a:r>
              <a:rPr lang="ja-JP" altLang="en-US" dirty="0" smtClean="0"/>
              <a:t>のパケットだけを取得</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12</a:t>
            </a:fld>
            <a:endParaRPr kumimoji="1" lang="ja-JP" altLang="en-US"/>
          </a:p>
        </p:txBody>
      </p:sp>
      <p:sp>
        <p:nvSpPr>
          <p:cNvPr id="8" name="テキスト ボックス 7"/>
          <p:cNvSpPr txBox="1"/>
          <p:nvPr/>
        </p:nvSpPr>
        <p:spPr>
          <a:xfrm>
            <a:off x="1847646" y="4888591"/>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20" name="正方形/長方形 19"/>
          <p:cNvSpPr/>
          <p:nvPr/>
        </p:nvSpPr>
        <p:spPr>
          <a:xfrm>
            <a:off x="1354451" y="5675383"/>
            <a:ext cx="498944" cy="317796"/>
          </a:xfrm>
          <a:prstGeom prst="rect">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141871" y="5681734"/>
            <a:ext cx="498944" cy="317796"/>
          </a:xfrm>
          <a:prstGeom prst="rect">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3" name="カギ線コネクタ 22"/>
          <p:cNvCxnSpPr/>
          <p:nvPr/>
        </p:nvCxnSpPr>
        <p:spPr>
          <a:xfrm rot="10800000">
            <a:off x="1632145" y="6007291"/>
            <a:ext cx="2936966" cy="490833"/>
          </a:xfrm>
          <a:prstGeom prst="bentConnector2">
            <a:avLst/>
          </a:prstGeom>
          <a:ln>
            <a:solidFill>
              <a:srgbClr val="333333"/>
            </a:solidFill>
            <a:prstDash val="sysDash"/>
            <a:tailEnd type="arrow"/>
          </a:ln>
          <a:effectLst/>
        </p:spPr>
        <p:style>
          <a:lnRef idx="2">
            <a:schemeClr val="accent1"/>
          </a:lnRef>
          <a:fillRef idx="0">
            <a:schemeClr val="accent1"/>
          </a:fillRef>
          <a:effectRef idx="1">
            <a:schemeClr val="accent1"/>
          </a:effectRef>
          <a:fontRef idx="minor">
            <a:schemeClr val="tx1"/>
          </a:fontRef>
        </p:style>
      </p:cxnSp>
      <p:cxnSp>
        <p:nvCxnSpPr>
          <p:cNvPr id="25" name="直線矢印コネクタ 24"/>
          <p:cNvCxnSpPr/>
          <p:nvPr/>
        </p:nvCxnSpPr>
        <p:spPr>
          <a:xfrm flipV="1">
            <a:off x="2419565" y="6013641"/>
            <a:ext cx="0" cy="484482"/>
          </a:xfrm>
          <a:prstGeom prst="straightConnector1">
            <a:avLst/>
          </a:prstGeom>
          <a:ln>
            <a:solidFill>
              <a:srgbClr val="333333"/>
            </a:solidFill>
            <a:prstDash val="sysDash"/>
            <a:tailEnd type="arrow"/>
          </a:ln>
          <a:effectLst/>
        </p:spPr>
        <p:style>
          <a:lnRef idx="2">
            <a:schemeClr val="accent1"/>
          </a:lnRef>
          <a:fillRef idx="0">
            <a:schemeClr val="accent1"/>
          </a:fillRef>
          <a:effectRef idx="1">
            <a:schemeClr val="accent1"/>
          </a:effectRef>
          <a:fontRef idx="minor">
            <a:schemeClr val="tx1"/>
          </a:fontRef>
        </p:style>
      </p:cxnSp>
      <p:cxnSp>
        <p:nvCxnSpPr>
          <p:cNvPr id="28" name="カギ線コネクタ 27"/>
          <p:cNvCxnSpPr>
            <a:stCxn id="8" idx="1"/>
            <a:endCxn id="20" idx="0"/>
          </p:cNvCxnSpPr>
          <p:nvPr/>
        </p:nvCxnSpPr>
        <p:spPr>
          <a:xfrm rot="10800000" flipV="1">
            <a:off x="1603924" y="5073257"/>
            <a:ext cx="243723" cy="602126"/>
          </a:xfrm>
          <a:prstGeom prst="bentConnector2">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9" name="テキスト ボックス 28"/>
          <p:cNvSpPr txBox="1"/>
          <p:nvPr/>
        </p:nvSpPr>
        <p:spPr>
          <a:xfrm>
            <a:off x="246455" y="5680292"/>
            <a:ext cx="1107996" cy="369332"/>
          </a:xfrm>
          <a:prstGeom prst="rect">
            <a:avLst/>
          </a:prstGeom>
          <a:noFill/>
        </p:spPr>
        <p:txBody>
          <a:bodyPr wrap="none" rtlCol="0">
            <a:spAutoFit/>
          </a:bodyPr>
          <a:lstStyle/>
          <a:p>
            <a:r>
              <a:rPr kumimoji="1" lang="ja-JP" altLang="en-US" dirty="0" smtClean="0"/>
              <a:t>パケット</a:t>
            </a:r>
            <a:endParaRPr kumimoji="1" lang="ja-JP" altLang="en-US" dirty="0"/>
          </a:p>
        </p:txBody>
      </p:sp>
      <p:sp>
        <p:nvSpPr>
          <p:cNvPr id="37" name="正方形/長方形 36"/>
          <p:cNvSpPr/>
          <p:nvPr/>
        </p:nvSpPr>
        <p:spPr>
          <a:xfrm>
            <a:off x="2876723" y="4419600"/>
            <a:ext cx="4857577" cy="1816100"/>
          </a:xfrm>
          <a:prstGeom prst="rect">
            <a:avLst/>
          </a:prstGeom>
          <a:solidFill>
            <a:srgbClr val="327F9E"/>
          </a:solid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2" name="正方形/長方形 21"/>
          <p:cNvSpPr/>
          <p:nvPr/>
        </p:nvSpPr>
        <p:spPr>
          <a:xfrm>
            <a:off x="3055649" y="4610219"/>
            <a:ext cx="3103851" cy="1282581"/>
          </a:xfrm>
          <a:prstGeom prst="rect">
            <a:avLst/>
          </a:prstGeom>
          <a:pattFill prst="pct50">
            <a:fgClr>
              <a:srgbClr val="327F9E"/>
            </a:fgClr>
            <a:bgClr>
              <a:prstClr val="white"/>
            </a:bgClr>
          </a:patt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42" name="正方形/長方形 41"/>
          <p:cNvSpPr/>
          <p:nvPr/>
        </p:nvSpPr>
        <p:spPr>
          <a:xfrm>
            <a:off x="3273230" y="4760877"/>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F5F1DD"/>
                </a:solidFill>
              </a:rPr>
              <a:t>ユーザ</a:t>
            </a:r>
            <a:r>
              <a:rPr kumimoji="1" lang="en-US" altLang="ja-JP" dirty="0" smtClean="0">
                <a:solidFill>
                  <a:srgbClr val="F5F1DD"/>
                </a:solidFill>
              </a:rPr>
              <a:t>VM</a:t>
            </a:r>
            <a:endParaRPr kumimoji="1" lang="ja-JP" altLang="en-US" dirty="0">
              <a:solidFill>
                <a:srgbClr val="F5F1DD"/>
              </a:solidFill>
            </a:endParaRPr>
          </a:p>
        </p:txBody>
      </p:sp>
      <p:sp>
        <p:nvSpPr>
          <p:cNvPr id="43" name="正方形/長方形 42"/>
          <p:cNvSpPr/>
          <p:nvPr/>
        </p:nvSpPr>
        <p:spPr>
          <a:xfrm>
            <a:off x="4885171" y="4774853"/>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a:solidFill>
                  <a:srgbClr val="F5F1DD"/>
                </a:solidFill>
              </a:rPr>
              <a:t>ユーザ</a:t>
            </a:r>
            <a:r>
              <a:rPr lang="en-US" altLang="ja-JP" dirty="0">
                <a:solidFill>
                  <a:srgbClr val="F5F1DD"/>
                </a:solidFill>
              </a:rPr>
              <a:t>VM</a:t>
            </a:r>
            <a:endParaRPr lang="ja-JP" altLang="en-US" dirty="0">
              <a:solidFill>
                <a:srgbClr val="F5F1DD"/>
              </a:solidFill>
            </a:endParaRPr>
          </a:p>
        </p:txBody>
      </p:sp>
      <p:cxnSp>
        <p:nvCxnSpPr>
          <p:cNvPr id="17" name="カギ線コネクタ 16"/>
          <p:cNvCxnSpPr/>
          <p:nvPr/>
        </p:nvCxnSpPr>
        <p:spPr>
          <a:xfrm rot="16200000" flipH="1">
            <a:off x="4565650" y="4876746"/>
            <a:ext cx="12700" cy="1553531"/>
          </a:xfrm>
          <a:prstGeom prst="bentConnector3">
            <a:avLst>
              <a:gd name="adj1" fmla="val 4000000"/>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6159500" y="4547854"/>
            <a:ext cx="1457287" cy="369332"/>
          </a:xfrm>
          <a:prstGeom prst="rect">
            <a:avLst/>
          </a:prstGeom>
          <a:noFill/>
        </p:spPr>
        <p:txBody>
          <a:bodyPr wrap="none" rtlCol="0">
            <a:spAutoFit/>
          </a:bodyPr>
          <a:lstStyle/>
          <a:p>
            <a:r>
              <a:rPr kumimoji="1" lang="ja-JP" altLang="en-US" dirty="0" smtClean="0">
                <a:solidFill>
                  <a:srgbClr val="F5F1DD"/>
                </a:solidFill>
              </a:rPr>
              <a:t>クラウド</a:t>
            </a:r>
            <a:r>
              <a:rPr kumimoji="1" lang="en-US" altLang="ja-JP" dirty="0" smtClean="0">
                <a:solidFill>
                  <a:srgbClr val="F5F1DD"/>
                </a:solidFill>
              </a:rPr>
              <a:t>VM</a:t>
            </a:r>
            <a:endParaRPr kumimoji="1" lang="ja-JP" altLang="en-US" dirty="0">
              <a:solidFill>
                <a:srgbClr val="F5F1DD"/>
              </a:solidFill>
            </a:endParaRPr>
          </a:p>
        </p:txBody>
      </p:sp>
      <p:cxnSp>
        <p:nvCxnSpPr>
          <p:cNvPr id="19" name="直線矢印コネクタ 18"/>
          <p:cNvCxnSpPr/>
          <p:nvPr/>
        </p:nvCxnSpPr>
        <p:spPr>
          <a:xfrm>
            <a:off x="4572000" y="6145036"/>
            <a:ext cx="0" cy="37745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638729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ディスク監視</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はネットワーク</a:t>
            </a:r>
            <a:r>
              <a:rPr lang="ja-JP" altLang="en-US" dirty="0" smtClean="0"/>
              <a:t>ストレージ</a:t>
            </a:r>
            <a:r>
              <a:rPr kumimoji="1" lang="ja-JP" altLang="en-US" dirty="0" smtClean="0"/>
              <a:t>上に置かれたユーザ</a:t>
            </a:r>
            <a:r>
              <a:rPr kumimoji="1" lang="en-US" altLang="ja-JP" dirty="0" smtClean="0"/>
              <a:t>VM</a:t>
            </a:r>
            <a:r>
              <a:rPr kumimoji="1" lang="ja-JP" altLang="en-US" dirty="0" smtClean="0"/>
              <a:t>のディスクにアクセス</a:t>
            </a:r>
            <a:endParaRPr kumimoji="1" lang="en-US" altLang="ja-JP" dirty="0" smtClean="0"/>
          </a:p>
          <a:p>
            <a:pPr lvl="1"/>
            <a:r>
              <a:rPr lang="ja-JP" altLang="en-US" dirty="0" smtClean="0"/>
              <a:t>ユーザ</a:t>
            </a:r>
            <a:r>
              <a:rPr lang="en-US" altLang="ja-JP" dirty="0" smtClean="0"/>
              <a:t>VM</a:t>
            </a:r>
            <a:r>
              <a:rPr lang="ja-JP" altLang="en-US" dirty="0" smtClean="0"/>
              <a:t>のディスクは従来でも仮想化システムの外側に置かれていた</a:t>
            </a:r>
            <a:endParaRPr lang="en-US" altLang="ja-JP" dirty="0" smtClean="0"/>
          </a:p>
          <a:p>
            <a:pPr lvl="2"/>
            <a:r>
              <a:rPr kumimoji="1" lang="ja-JP" altLang="en-US" dirty="0" smtClean="0"/>
              <a:t>ユーザ</a:t>
            </a:r>
            <a:r>
              <a:rPr kumimoji="1" lang="en-US" altLang="ja-JP" dirty="0" smtClean="0"/>
              <a:t>VM</a:t>
            </a:r>
            <a:r>
              <a:rPr kumimoji="1" lang="ja-JP" altLang="en-US" dirty="0" smtClean="0"/>
              <a:t>を別のホストにマイグレーションしてもディスクにアクセスできるようにするため</a:t>
            </a:r>
            <a:endParaRPr kumimoji="1" lang="en-US" altLang="ja-JP" dirty="0" smtClean="0"/>
          </a:p>
          <a:p>
            <a:pPr lvl="1"/>
            <a:endParaRPr kumimoji="1" lang="en-US" altLang="ja-JP" dirty="0" smtClean="0"/>
          </a:p>
          <a:p>
            <a:pPr lvl="1"/>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13</a:t>
            </a:fld>
            <a:endParaRPr kumimoji="1" lang="ja-JP" altLang="en-US"/>
          </a:p>
        </p:txBody>
      </p:sp>
      <p:sp>
        <p:nvSpPr>
          <p:cNvPr id="8" name="テキスト ボックス 7"/>
          <p:cNvSpPr txBox="1"/>
          <p:nvPr/>
        </p:nvSpPr>
        <p:spPr>
          <a:xfrm>
            <a:off x="1797762" y="5353097"/>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14" name="円柱 13"/>
          <p:cNvSpPr/>
          <p:nvPr/>
        </p:nvSpPr>
        <p:spPr>
          <a:xfrm>
            <a:off x="2905758" y="4365986"/>
            <a:ext cx="521624" cy="544331"/>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797762" y="4414570"/>
            <a:ext cx="1107996" cy="369332"/>
          </a:xfrm>
          <a:prstGeom prst="rect">
            <a:avLst/>
          </a:prstGeom>
          <a:noFill/>
          <a:effectLst/>
        </p:spPr>
        <p:txBody>
          <a:bodyPr wrap="none" rtlCol="0">
            <a:spAutoFit/>
          </a:bodyPr>
          <a:lstStyle/>
          <a:p>
            <a:r>
              <a:rPr kumimoji="1" lang="ja-JP" altLang="en-US" dirty="0" smtClean="0"/>
              <a:t>ディスク</a:t>
            </a:r>
            <a:endParaRPr kumimoji="1" lang="ja-JP" altLang="en-US" dirty="0"/>
          </a:p>
        </p:txBody>
      </p:sp>
      <p:cxnSp>
        <p:nvCxnSpPr>
          <p:cNvPr id="17" name="直線矢印コネクタ 16"/>
          <p:cNvCxnSpPr/>
          <p:nvPr/>
        </p:nvCxnSpPr>
        <p:spPr>
          <a:xfrm flipH="1">
            <a:off x="2394838" y="4910317"/>
            <a:ext cx="510920" cy="442780"/>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5" name="正方形/長方形 4"/>
          <p:cNvSpPr/>
          <p:nvPr/>
        </p:nvSpPr>
        <p:spPr>
          <a:xfrm>
            <a:off x="4170733" y="4365986"/>
            <a:ext cx="2638845" cy="2098593"/>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4760069" y="4408319"/>
            <a:ext cx="1457287" cy="369332"/>
          </a:xfrm>
          <a:prstGeom prst="rect">
            <a:avLst/>
          </a:prstGeom>
          <a:noFill/>
        </p:spPr>
        <p:txBody>
          <a:bodyPr wrap="none" rtlCol="0">
            <a:spAutoFit/>
          </a:bodyPr>
          <a:lstStyle/>
          <a:p>
            <a:r>
              <a:rPr kumimoji="1" lang="ja-JP" altLang="en-US" dirty="0" smtClean="0">
                <a:solidFill>
                  <a:srgbClr val="F5F1DD"/>
                </a:solidFill>
              </a:rPr>
              <a:t>クラウド</a:t>
            </a:r>
            <a:r>
              <a:rPr kumimoji="1" lang="en-US" altLang="ja-JP" dirty="0" smtClean="0">
                <a:solidFill>
                  <a:srgbClr val="F5F1DD"/>
                </a:solidFill>
              </a:rPr>
              <a:t>VM</a:t>
            </a:r>
            <a:endParaRPr kumimoji="1" lang="ja-JP" altLang="en-US" dirty="0">
              <a:solidFill>
                <a:srgbClr val="F5F1DD"/>
              </a:solidFill>
            </a:endParaRPr>
          </a:p>
        </p:txBody>
      </p:sp>
      <p:sp>
        <p:nvSpPr>
          <p:cNvPr id="16" name="正方形/長方形 15"/>
          <p:cNvSpPr/>
          <p:nvPr/>
        </p:nvSpPr>
        <p:spPr>
          <a:xfrm>
            <a:off x="4585588" y="4812124"/>
            <a:ext cx="1807933" cy="1455813"/>
          </a:xfrm>
          <a:prstGeom prst="rect">
            <a:avLst/>
          </a:prstGeom>
          <a:pattFill prst="pct50">
            <a:fgClr>
              <a:srgbClr val="327F9E"/>
            </a:fgClr>
            <a:bgClr>
              <a:prstClr val="white"/>
            </a:bgClr>
          </a:patt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18" name="正方形/長方形 17"/>
          <p:cNvSpPr/>
          <p:nvPr/>
        </p:nvSpPr>
        <p:spPr>
          <a:xfrm>
            <a:off x="4996416" y="5311206"/>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F5F1DD"/>
                </a:solidFill>
              </a:rPr>
              <a:t>ユーザ</a:t>
            </a:r>
            <a:r>
              <a:rPr kumimoji="1" lang="en-US" altLang="ja-JP" dirty="0" smtClean="0">
                <a:solidFill>
                  <a:srgbClr val="F5F1DD"/>
                </a:solidFill>
              </a:rPr>
              <a:t>VM</a:t>
            </a:r>
            <a:endParaRPr kumimoji="1" lang="ja-JP" altLang="en-US" dirty="0">
              <a:solidFill>
                <a:srgbClr val="F5F1DD"/>
              </a:solidFill>
            </a:endParaRPr>
          </a:p>
        </p:txBody>
      </p:sp>
      <p:cxnSp>
        <p:nvCxnSpPr>
          <p:cNvPr id="19" name="直線矢印コネクタ 18"/>
          <p:cNvCxnSpPr>
            <a:endCxn id="18" idx="1"/>
          </p:cNvCxnSpPr>
          <p:nvPr/>
        </p:nvCxnSpPr>
        <p:spPr>
          <a:xfrm>
            <a:off x="3483826" y="4896206"/>
            <a:ext cx="1512590" cy="821644"/>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4607210" y="4842199"/>
            <a:ext cx="1843535" cy="369332"/>
          </a:xfrm>
          <a:prstGeom prst="rect">
            <a:avLst/>
          </a:prstGeom>
          <a:noFill/>
          <a:effectLst/>
        </p:spPr>
        <p:txBody>
          <a:bodyPr wrap="square" rtlCol="0">
            <a:spAutoFit/>
          </a:bodyPr>
          <a:lstStyle/>
          <a:p>
            <a:r>
              <a:rPr lang="ja-JP" altLang="en-US" dirty="0" smtClean="0"/>
              <a:t>仮想化システム</a:t>
            </a:r>
            <a:endParaRPr kumimoji="1" lang="ja-JP" altLang="en-US" dirty="0"/>
          </a:p>
        </p:txBody>
      </p:sp>
    </p:spTree>
    <p:extLst>
      <p:ext uri="{BB962C8B-B14F-4D97-AF65-F5344CB8AC3E}">
        <p14:creationId xmlns:p14="http://schemas.microsoft.com/office/powerpoint/2010/main" val="32467081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実装</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V-Met</a:t>
            </a:r>
            <a:r>
              <a:rPr kumimoji="1" lang="ja-JP" altLang="en-US" dirty="0" smtClean="0"/>
              <a:t>を</a:t>
            </a:r>
            <a:r>
              <a:rPr kumimoji="1" lang="en-US" altLang="ja-JP" dirty="0" smtClean="0"/>
              <a:t>Xen 4.4</a:t>
            </a:r>
            <a:r>
              <a:rPr kumimoji="1" lang="ja-JP" altLang="en-US" dirty="0" smtClean="0"/>
              <a:t>に実装</a:t>
            </a:r>
            <a:endParaRPr kumimoji="1" lang="en-US" altLang="ja-JP" dirty="0" smtClean="0"/>
          </a:p>
          <a:p>
            <a:pPr lvl="1"/>
            <a:r>
              <a:rPr lang="ja-JP" altLang="en-US" dirty="0" smtClean="0"/>
              <a:t>ネストした仮想化を用いてクラウド</a:t>
            </a:r>
            <a:r>
              <a:rPr lang="en-US" altLang="ja-JP" dirty="0" smtClean="0"/>
              <a:t>VM</a:t>
            </a:r>
            <a:r>
              <a:rPr lang="ja-JP" altLang="en-US" dirty="0" smtClean="0"/>
              <a:t>内でも</a:t>
            </a:r>
            <a:r>
              <a:rPr lang="en-US" altLang="ja-JP" dirty="0" smtClean="0"/>
              <a:t>Xen</a:t>
            </a:r>
            <a:r>
              <a:rPr lang="ja-JP" altLang="en-US" dirty="0" smtClean="0"/>
              <a:t>を動かす</a:t>
            </a:r>
            <a:endParaRPr lang="en-US" altLang="ja-JP" dirty="0" smtClean="0"/>
          </a:p>
          <a:p>
            <a:pPr lvl="1"/>
            <a:r>
              <a:rPr lang="en-US" altLang="ja-JP" dirty="0" smtClean="0"/>
              <a:t>IDS</a:t>
            </a:r>
            <a:r>
              <a:rPr lang="ja-JP" altLang="en-US" dirty="0" smtClean="0"/>
              <a:t>は管理</a:t>
            </a:r>
            <a:r>
              <a:rPr lang="en-US" altLang="ja-JP" dirty="0" smtClean="0"/>
              <a:t>VM</a:t>
            </a:r>
            <a:r>
              <a:rPr lang="ja-JP" altLang="en-US" dirty="0" smtClean="0"/>
              <a:t>内で動かす</a:t>
            </a:r>
            <a:endParaRPr lang="en-US" altLang="ja-JP" dirty="0" smtClean="0"/>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14</a:t>
            </a:fld>
            <a:endParaRPr kumimoji="1" lang="ja-JP" altLang="en-US"/>
          </a:p>
        </p:txBody>
      </p:sp>
      <p:grpSp>
        <p:nvGrpSpPr>
          <p:cNvPr id="11" name="グループ化 10"/>
          <p:cNvGrpSpPr/>
          <p:nvPr/>
        </p:nvGrpSpPr>
        <p:grpSpPr>
          <a:xfrm>
            <a:off x="1903070" y="3719081"/>
            <a:ext cx="5337860" cy="2855089"/>
            <a:chOff x="1343228" y="3719081"/>
            <a:chExt cx="5337860" cy="2855089"/>
          </a:xfrm>
        </p:grpSpPr>
        <p:sp>
          <p:nvSpPr>
            <p:cNvPr id="10" name="正方形/長方形 9"/>
            <p:cNvSpPr/>
            <p:nvPr/>
          </p:nvSpPr>
          <p:spPr>
            <a:xfrm>
              <a:off x="1343228" y="3719081"/>
              <a:ext cx="4560804" cy="2174769"/>
            </a:xfrm>
            <a:prstGeom prst="rect">
              <a:avLst/>
            </a:prstGeom>
            <a:solidFill>
              <a:srgbClr val="327F9E"/>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6084012" y="4447989"/>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6" name="テキスト ボックス 5"/>
            <p:cNvSpPr txBox="1"/>
            <p:nvPr/>
          </p:nvSpPr>
          <p:spPr>
            <a:xfrm>
              <a:off x="1604153" y="5029499"/>
              <a:ext cx="877163" cy="369332"/>
            </a:xfrm>
            <a:prstGeom prst="rect">
              <a:avLst/>
            </a:prstGeom>
            <a:noFill/>
            <a:effectLst/>
          </p:spPr>
          <p:txBody>
            <a:bodyPr wrap="none" rtlCol="0">
              <a:spAutoFit/>
            </a:bodyPr>
            <a:lstStyle/>
            <a:p>
              <a:r>
                <a:rPr lang="ja-JP" altLang="en-US" dirty="0" smtClean="0">
                  <a:solidFill>
                    <a:srgbClr val="F5F1DD"/>
                  </a:solidFill>
                </a:rPr>
                <a:t>管理者</a:t>
              </a:r>
              <a:endParaRPr kumimoji="1" lang="ja-JP" altLang="en-US" dirty="0">
                <a:solidFill>
                  <a:srgbClr val="F5F1DD"/>
                </a:solidFill>
              </a:endParaRPr>
            </a:p>
          </p:txBody>
        </p:sp>
        <p:pic>
          <p:nvPicPr>
            <p:cNvPr id="7" name="図 6"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715900" y="4335399"/>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sp>
          <p:nvSpPr>
            <p:cNvPr id="8" name="正方形/長方形 7"/>
            <p:cNvSpPr/>
            <p:nvPr/>
          </p:nvSpPr>
          <p:spPr>
            <a:xfrm>
              <a:off x="4376624" y="4160155"/>
              <a:ext cx="1316705" cy="938251"/>
            </a:xfrm>
            <a:prstGeom prst="rect">
              <a:avLst/>
            </a:prstGeom>
            <a:solidFill>
              <a:srgbClr val="F5F1DD"/>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333333"/>
                  </a:solidFill>
                </a:rPr>
                <a:t>ユーザ</a:t>
              </a:r>
              <a:r>
                <a:rPr kumimoji="1" lang="en-US" altLang="ja-JP" dirty="0" smtClean="0">
                  <a:solidFill>
                    <a:srgbClr val="333333"/>
                  </a:solidFill>
                </a:rPr>
                <a:t>VM</a:t>
              </a:r>
              <a:endParaRPr kumimoji="1" lang="ja-JP" altLang="en-US" dirty="0">
                <a:solidFill>
                  <a:srgbClr val="333333"/>
                </a:solidFill>
              </a:endParaRPr>
            </a:p>
          </p:txBody>
        </p:sp>
        <p:sp>
          <p:nvSpPr>
            <p:cNvPr id="9" name="正方形/長方形 8"/>
            <p:cNvSpPr/>
            <p:nvPr/>
          </p:nvSpPr>
          <p:spPr>
            <a:xfrm>
              <a:off x="2738345" y="5233317"/>
              <a:ext cx="2966646" cy="467941"/>
            </a:xfrm>
            <a:prstGeom prst="rect">
              <a:avLst/>
            </a:prstGeom>
            <a:solidFill>
              <a:srgbClr val="F5F1DD"/>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solidFill>
                    <a:srgbClr val="333333"/>
                  </a:solidFill>
                </a:rPr>
                <a:t>ハイパーバイザ</a:t>
              </a:r>
              <a:endParaRPr kumimoji="1" lang="ja-JP" altLang="en-US" dirty="0">
                <a:solidFill>
                  <a:srgbClr val="333333"/>
                </a:solidFill>
              </a:endParaRPr>
            </a:p>
          </p:txBody>
        </p:sp>
        <p:cxnSp>
          <p:nvCxnSpPr>
            <p:cNvPr id="13" name="直線矢印コネクタ 12"/>
            <p:cNvCxnSpPr>
              <a:stCxn id="5" idx="1"/>
              <a:endCxn id="8" idx="3"/>
            </p:cNvCxnSpPr>
            <p:nvPr/>
          </p:nvCxnSpPr>
          <p:spPr>
            <a:xfrm flipH="1" flipV="1">
              <a:off x="5693329" y="4629281"/>
              <a:ext cx="390683" cy="3374"/>
            </a:xfrm>
            <a:prstGeom prst="straightConnector1">
              <a:avLst/>
            </a:prstGeom>
            <a:ln>
              <a:solidFill>
                <a:srgbClr val="829916"/>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正方形/長方形 13"/>
            <p:cNvSpPr/>
            <p:nvPr/>
          </p:nvSpPr>
          <p:spPr>
            <a:xfrm>
              <a:off x="1343228" y="6079430"/>
              <a:ext cx="5337860" cy="494740"/>
            </a:xfrm>
            <a:prstGeom prst="rect">
              <a:avLst/>
            </a:prstGeom>
            <a:pattFill prst="pct50">
              <a:fgClr>
                <a:srgbClr val="333333"/>
              </a:fgClr>
              <a:bgClr>
                <a:schemeClr val="bg1"/>
              </a:bgClr>
            </a:patt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solidFill>
                    <a:srgbClr val="333333"/>
                  </a:solidFill>
                </a:rPr>
                <a:t>クラウドハイパーバイザ</a:t>
              </a:r>
              <a:endParaRPr kumimoji="1" lang="ja-JP" altLang="en-US" dirty="0">
                <a:solidFill>
                  <a:srgbClr val="333333"/>
                </a:solidFill>
              </a:endParaRPr>
            </a:p>
          </p:txBody>
        </p:sp>
        <p:sp>
          <p:nvSpPr>
            <p:cNvPr id="15" name="テキスト ボックス 14"/>
            <p:cNvSpPr txBox="1"/>
            <p:nvPr/>
          </p:nvSpPr>
          <p:spPr>
            <a:xfrm>
              <a:off x="2860630" y="3720173"/>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263514285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メモリ上のデータの取得</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latin typeface="メイリオ"/>
                <a:ea typeface="メイリオ"/>
                <a:cs typeface="メイリオ"/>
              </a:rPr>
              <a:t>IDS</a:t>
            </a:r>
            <a:r>
              <a:rPr lang="ja-JP" altLang="en-US" dirty="0" smtClean="0">
                <a:latin typeface="メイリオ"/>
                <a:ea typeface="メイリオ"/>
                <a:cs typeface="メイリオ"/>
              </a:rPr>
              <a:t>が</a:t>
            </a:r>
            <a:r>
              <a:rPr lang="ja-JP" altLang="en-US" dirty="0" smtClean="0">
                <a:cs typeface="メイリオ"/>
              </a:rPr>
              <a:t>ユーザ</a:t>
            </a:r>
            <a:r>
              <a:rPr lang="en-US" altLang="ja-JP" dirty="0" smtClean="0">
                <a:cs typeface="メイリオ"/>
              </a:rPr>
              <a:t>VM</a:t>
            </a:r>
            <a:r>
              <a:rPr lang="ja-JP" altLang="en-US" dirty="0" smtClean="0">
                <a:cs typeface="メイリオ"/>
              </a:rPr>
              <a:t>のメモリ上のデータを取得するにはアドレス変換が</a:t>
            </a:r>
            <a:r>
              <a:rPr lang="en-US" altLang="ja-JP" dirty="0" smtClean="0">
                <a:cs typeface="メイリオ"/>
              </a:rPr>
              <a:t>3</a:t>
            </a:r>
            <a:r>
              <a:rPr lang="ja-JP" altLang="en-US" dirty="0" smtClean="0">
                <a:cs typeface="メイリオ"/>
              </a:rPr>
              <a:t>回必要</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仮想アドレスをユーザ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の物理アドレスに変換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さらにクラウド</a:t>
            </a:r>
            <a:r>
              <a:rPr lang="en-US" altLang="ja-JP" dirty="0" smtClean="0">
                <a:latin typeface="メイリオ"/>
                <a:ea typeface="メイリオ"/>
                <a:cs typeface="メイリオ"/>
              </a:rPr>
              <a:t>VM</a:t>
            </a:r>
            <a:r>
              <a:rPr lang="ja-JP" altLang="en-US" dirty="0" smtClean="0">
                <a:latin typeface="メイリオ"/>
                <a:ea typeface="メイリオ"/>
                <a:cs typeface="メイリオ"/>
              </a:rPr>
              <a:t>の物理アドレスに変換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最後にシステム全体のマシンアドレスに変換</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15</a:t>
            </a:fld>
            <a:endParaRPr kumimoji="1" lang="ja-JP" altLang="en-US"/>
          </a:p>
        </p:txBody>
      </p:sp>
      <p:sp>
        <p:nvSpPr>
          <p:cNvPr id="6" name="テキスト ボックス 5"/>
          <p:cNvSpPr txBox="1"/>
          <p:nvPr/>
        </p:nvSpPr>
        <p:spPr>
          <a:xfrm>
            <a:off x="4611536" y="5888503"/>
            <a:ext cx="1569660" cy="646331"/>
          </a:xfrm>
          <a:prstGeom prst="rect">
            <a:avLst/>
          </a:prstGeom>
          <a:noFill/>
        </p:spPr>
        <p:txBody>
          <a:bodyPr wrap="none" rtlCol="0">
            <a:spAutoFit/>
          </a:bodyPr>
          <a:lstStyle/>
          <a:p>
            <a:r>
              <a:rPr lang="ja-JP" altLang="en-US" dirty="0" smtClean="0">
                <a:solidFill>
                  <a:srgbClr val="333333"/>
                </a:solidFill>
              </a:rPr>
              <a:t>クラウド</a:t>
            </a:r>
            <a:r>
              <a:rPr lang="en-US" altLang="ja-JP" dirty="0" smtClean="0">
                <a:solidFill>
                  <a:srgbClr val="333333"/>
                </a:solidFill>
              </a:rPr>
              <a:t>VM</a:t>
            </a:r>
          </a:p>
          <a:p>
            <a:r>
              <a:rPr kumimoji="1" lang="ja-JP" altLang="en-US" dirty="0" smtClean="0">
                <a:solidFill>
                  <a:srgbClr val="333333"/>
                </a:solidFill>
              </a:rPr>
              <a:t>の物理メモリ</a:t>
            </a:r>
            <a:endParaRPr kumimoji="1" lang="ja-JP" altLang="en-US" dirty="0">
              <a:solidFill>
                <a:srgbClr val="333333"/>
              </a:solidFill>
            </a:endParaRPr>
          </a:p>
        </p:txBody>
      </p:sp>
      <p:sp>
        <p:nvSpPr>
          <p:cNvPr id="26" name="テキスト ボックス 25"/>
          <p:cNvSpPr txBox="1"/>
          <p:nvPr/>
        </p:nvSpPr>
        <p:spPr>
          <a:xfrm>
            <a:off x="614606" y="5883119"/>
            <a:ext cx="1457287" cy="646331"/>
          </a:xfrm>
          <a:prstGeom prst="rect">
            <a:avLst/>
          </a:prstGeom>
          <a:noFill/>
        </p:spPr>
        <p:txBody>
          <a:bodyPr wrap="none" rtlCol="0">
            <a:spAutoFit/>
          </a:bodyPr>
          <a:lstStyle/>
          <a:p>
            <a:r>
              <a:rPr lang="ja-JP" altLang="en-US" dirty="0" smtClean="0"/>
              <a:t>ユーザ</a:t>
            </a:r>
            <a:r>
              <a:rPr lang="en-US" altLang="ja-JP" dirty="0" smtClean="0"/>
              <a:t>VM</a:t>
            </a:r>
            <a:r>
              <a:rPr kumimoji="1" lang="ja-JP" altLang="en-US" dirty="0" smtClean="0"/>
              <a:t>の</a:t>
            </a:r>
            <a:endParaRPr kumimoji="1" lang="en-US" altLang="ja-JP" dirty="0" smtClean="0"/>
          </a:p>
          <a:p>
            <a:r>
              <a:rPr kumimoji="1" lang="ja-JP" altLang="en-US" dirty="0" smtClean="0"/>
              <a:t>仮想メモリ</a:t>
            </a:r>
            <a:endParaRPr kumimoji="1" lang="ja-JP" altLang="en-US" dirty="0"/>
          </a:p>
        </p:txBody>
      </p:sp>
      <p:sp>
        <p:nvSpPr>
          <p:cNvPr id="23" name="テキスト ボックス 22"/>
          <p:cNvSpPr txBox="1"/>
          <p:nvPr/>
        </p:nvSpPr>
        <p:spPr>
          <a:xfrm>
            <a:off x="2639942" y="5888503"/>
            <a:ext cx="1457287" cy="646331"/>
          </a:xfrm>
          <a:prstGeom prst="rect">
            <a:avLst/>
          </a:prstGeom>
          <a:noFill/>
        </p:spPr>
        <p:txBody>
          <a:bodyPr wrap="none" rtlCol="0">
            <a:spAutoFit/>
          </a:bodyPr>
          <a:lstStyle/>
          <a:p>
            <a:r>
              <a:rPr lang="ja-JP" altLang="en-US" dirty="0" smtClean="0"/>
              <a:t>ユーザ</a:t>
            </a:r>
            <a:r>
              <a:rPr lang="en-US" altLang="ja-JP" dirty="0" smtClean="0"/>
              <a:t>VM</a:t>
            </a:r>
            <a:r>
              <a:rPr kumimoji="1" lang="ja-JP" altLang="en-US" dirty="0" smtClean="0"/>
              <a:t>の</a:t>
            </a:r>
            <a:endParaRPr kumimoji="1" lang="en-US" altLang="ja-JP" dirty="0" smtClean="0"/>
          </a:p>
          <a:p>
            <a:r>
              <a:rPr kumimoji="1" lang="ja-JP" altLang="en-US" dirty="0" smtClean="0"/>
              <a:t>物理メモリ</a:t>
            </a:r>
            <a:endParaRPr kumimoji="1" lang="ja-JP" altLang="en-US" dirty="0"/>
          </a:p>
        </p:txBody>
      </p:sp>
      <p:sp>
        <p:nvSpPr>
          <p:cNvPr id="47" name="テキスト ボックス 46"/>
          <p:cNvSpPr txBox="1"/>
          <p:nvPr/>
        </p:nvSpPr>
        <p:spPr>
          <a:xfrm>
            <a:off x="7117140" y="5941017"/>
            <a:ext cx="1569660" cy="369332"/>
          </a:xfrm>
          <a:prstGeom prst="rect">
            <a:avLst/>
          </a:prstGeom>
          <a:noFill/>
        </p:spPr>
        <p:txBody>
          <a:bodyPr wrap="none" rtlCol="0">
            <a:spAutoFit/>
          </a:bodyPr>
          <a:lstStyle/>
          <a:p>
            <a:r>
              <a:rPr kumimoji="1" lang="ja-JP" altLang="en-US" dirty="0" smtClean="0">
                <a:solidFill>
                  <a:srgbClr val="333333"/>
                </a:solidFill>
              </a:rPr>
              <a:t>マシンメモリ</a:t>
            </a:r>
            <a:endParaRPr kumimoji="1" lang="ja-JP" altLang="en-US" dirty="0">
              <a:solidFill>
                <a:srgbClr val="333333"/>
              </a:solidFill>
            </a:endParaRPr>
          </a:p>
        </p:txBody>
      </p:sp>
      <p:sp>
        <p:nvSpPr>
          <p:cNvPr id="7" name="正方形/長方形 6"/>
          <p:cNvSpPr/>
          <p:nvPr/>
        </p:nvSpPr>
        <p:spPr>
          <a:xfrm>
            <a:off x="1036492" y="4034541"/>
            <a:ext cx="681656" cy="1804026"/>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3" name="正方形/長方形 32"/>
          <p:cNvSpPr/>
          <p:nvPr/>
        </p:nvSpPr>
        <p:spPr>
          <a:xfrm>
            <a:off x="2907039" y="4039925"/>
            <a:ext cx="681656" cy="591998"/>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4" name="正方形/長方形 33"/>
          <p:cNvSpPr/>
          <p:nvPr/>
        </p:nvSpPr>
        <p:spPr>
          <a:xfrm>
            <a:off x="5020368" y="4034541"/>
            <a:ext cx="681656" cy="1129965"/>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5" name="正方形/長方形 34"/>
          <p:cNvSpPr/>
          <p:nvPr/>
        </p:nvSpPr>
        <p:spPr>
          <a:xfrm>
            <a:off x="7578207" y="4034539"/>
            <a:ext cx="681656" cy="1804028"/>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cxnSp>
        <p:nvCxnSpPr>
          <p:cNvPr id="9" name="直線矢印コネクタ 8"/>
          <p:cNvCxnSpPr>
            <a:endCxn id="33" idx="1"/>
          </p:cNvCxnSpPr>
          <p:nvPr/>
        </p:nvCxnSpPr>
        <p:spPr>
          <a:xfrm flipV="1">
            <a:off x="1718148" y="4335924"/>
            <a:ext cx="1188891" cy="47343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6" name="直線矢印コネクタ 45"/>
          <p:cNvCxnSpPr/>
          <p:nvPr/>
        </p:nvCxnSpPr>
        <p:spPr>
          <a:xfrm flipV="1">
            <a:off x="3588695" y="4345263"/>
            <a:ext cx="1431673" cy="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直線矢印コネクタ 47"/>
          <p:cNvCxnSpPr>
            <a:endCxn id="35" idx="1"/>
          </p:cNvCxnSpPr>
          <p:nvPr/>
        </p:nvCxnSpPr>
        <p:spPr>
          <a:xfrm>
            <a:off x="5702024" y="4352056"/>
            <a:ext cx="1876183" cy="58449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1036492" y="4702818"/>
            <a:ext cx="681656" cy="233735"/>
          </a:xfrm>
          <a:prstGeom prst="rect">
            <a:avLst/>
          </a:prstGeom>
          <a:solidFill>
            <a:schemeClr val="tx1"/>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907039" y="4235188"/>
            <a:ext cx="681656" cy="233735"/>
          </a:xfrm>
          <a:prstGeom prst="rect">
            <a:avLst/>
          </a:prstGeom>
          <a:solidFill>
            <a:schemeClr val="tx1"/>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5020368" y="4219056"/>
            <a:ext cx="681656" cy="233735"/>
          </a:xfrm>
          <a:prstGeom prst="rect">
            <a:avLst/>
          </a:prstGeom>
          <a:solidFill>
            <a:schemeClr val="tx1"/>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7578207" y="4792248"/>
            <a:ext cx="681656" cy="233735"/>
          </a:xfrm>
          <a:prstGeom prst="rect">
            <a:avLst/>
          </a:prstGeom>
          <a:solidFill>
            <a:schemeClr val="tx1"/>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942062" y="4870673"/>
            <a:ext cx="1058354"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600" dirty="0">
                <a:solidFill>
                  <a:srgbClr val="F5F1DD"/>
                </a:solidFill>
                <a:latin typeface="メイリオ"/>
                <a:ea typeface="メイリオ"/>
                <a:cs typeface="メイリオ"/>
              </a:rPr>
              <a:t>ページ</a:t>
            </a:r>
            <a:endParaRPr lang="en-US" altLang="ja-JP" sz="1600" dirty="0">
              <a:solidFill>
                <a:srgbClr val="F5F1DD"/>
              </a:solidFill>
              <a:latin typeface="メイリオ"/>
              <a:ea typeface="メイリオ"/>
              <a:cs typeface="メイリオ"/>
            </a:endParaRPr>
          </a:p>
          <a:p>
            <a:pPr algn="ctr"/>
            <a:r>
              <a:rPr lang="ja-JP" altLang="en-US" sz="1600" dirty="0">
                <a:solidFill>
                  <a:srgbClr val="F5F1DD"/>
                </a:solidFill>
                <a:latin typeface="メイリオ"/>
                <a:ea typeface="メイリオ"/>
                <a:cs typeface="メイリオ"/>
              </a:rPr>
              <a:t>テーブル</a:t>
            </a:r>
            <a:endParaRPr lang="en-US" altLang="ja-JP" sz="1600" dirty="0">
              <a:solidFill>
                <a:srgbClr val="F5F1DD"/>
              </a:solidFill>
              <a:latin typeface="メイリオ"/>
              <a:ea typeface="メイリオ"/>
              <a:cs typeface="メイリオ"/>
            </a:endParaRPr>
          </a:p>
        </p:txBody>
      </p:sp>
      <p:sp>
        <p:nvSpPr>
          <p:cNvPr id="57" name="正方形/長方形 56"/>
          <p:cNvSpPr/>
          <p:nvPr/>
        </p:nvSpPr>
        <p:spPr>
          <a:xfrm>
            <a:off x="3828480" y="4661651"/>
            <a:ext cx="857015" cy="900313"/>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bg1"/>
                </a:solidFill>
                <a:latin typeface="メイリオ"/>
                <a:ea typeface="メイリオ"/>
                <a:cs typeface="メイリオ"/>
              </a:rPr>
              <a:t>ユーザ</a:t>
            </a:r>
            <a:r>
              <a:rPr kumimoji="1" lang="en-US" altLang="ja-JP" sz="1600" dirty="0" smtClean="0">
                <a:solidFill>
                  <a:schemeClr val="bg1"/>
                </a:solidFill>
                <a:latin typeface="メイリオ"/>
                <a:ea typeface="メイリオ"/>
                <a:cs typeface="メイリオ"/>
              </a:rPr>
              <a:t>VM</a:t>
            </a:r>
            <a:r>
              <a:rPr kumimoji="1" lang="ja-JP" altLang="en-US" sz="1600" dirty="0" smtClean="0">
                <a:solidFill>
                  <a:schemeClr val="bg1"/>
                </a:solidFill>
                <a:latin typeface="メイリオ"/>
                <a:ea typeface="メイリオ"/>
                <a:cs typeface="メイリオ"/>
              </a:rPr>
              <a:t>用</a:t>
            </a:r>
            <a:r>
              <a:rPr kumimoji="1" lang="en-US" altLang="ja-JP" sz="1600" dirty="0" smtClean="0">
                <a:solidFill>
                  <a:schemeClr val="bg1"/>
                </a:solidFill>
                <a:latin typeface="メイリオ"/>
                <a:ea typeface="メイリオ"/>
                <a:cs typeface="メイリオ"/>
              </a:rPr>
              <a:t>EPT</a:t>
            </a:r>
            <a:endParaRPr kumimoji="1" lang="ja-JP" altLang="en-US" sz="1600" dirty="0">
              <a:solidFill>
                <a:schemeClr val="bg1"/>
              </a:solidFill>
              <a:latin typeface="メイリオ"/>
              <a:ea typeface="メイリオ"/>
              <a:cs typeface="メイリオ"/>
            </a:endParaRPr>
          </a:p>
        </p:txBody>
      </p:sp>
      <p:sp>
        <p:nvSpPr>
          <p:cNvPr id="59" name="正方形/長方形 58"/>
          <p:cNvSpPr/>
          <p:nvPr/>
        </p:nvSpPr>
        <p:spPr>
          <a:xfrm>
            <a:off x="6070911" y="4938254"/>
            <a:ext cx="1046229" cy="900313"/>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bg1"/>
                </a:solidFill>
                <a:latin typeface="メイリオ"/>
                <a:ea typeface="メイリオ"/>
                <a:cs typeface="メイリオ"/>
              </a:rPr>
              <a:t>クラウド</a:t>
            </a:r>
            <a:r>
              <a:rPr kumimoji="1" lang="en-US" altLang="ja-JP" sz="1600" dirty="0" smtClean="0">
                <a:solidFill>
                  <a:schemeClr val="bg1"/>
                </a:solidFill>
                <a:latin typeface="メイリオ"/>
                <a:ea typeface="メイリオ"/>
                <a:cs typeface="メイリオ"/>
              </a:rPr>
              <a:t>VM</a:t>
            </a:r>
            <a:r>
              <a:rPr kumimoji="1" lang="ja-JP" altLang="en-US" sz="1600" dirty="0" smtClean="0">
                <a:solidFill>
                  <a:schemeClr val="bg1"/>
                </a:solidFill>
                <a:latin typeface="メイリオ"/>
                <a:ea typeface="メイリオ"/>
                <a:cs typeface="メイリオ"/>
              </a:rPr>
              <a:t>用</a:t>
            </a:r>
            <a:r>
              <a:rPr kumimoji="1" lang="en-US" altLang="ja-JP" sz="1600" dirty="0" smtClean="0">
                <a:solidFill>
                  <a:schemeClr val="bg1"/>
                </a:solidFill>
                <a:latin typeface="メイリオ"/>
                <a:ea typeface="メイリオ"/>
                <a:cs typeface="メイリオ"/>
              </a:rPr>
              <a:t>EPT</a:t>
            </a:r>
            <a:endParaRPr kumimoji="1" lang="ja-JP" altLang="en-US" sz="1600"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7409345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ページテーブルの特定</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内のページテーブル切り替えを捕捉</a:t>
            </a:r>
            <a:endParaRPr lang="en-US" altLang="ja-JP" dirty="0" smtClean="0">
              <a:latin typeface="メイリオ"/>
              <a:ea typeface="メイリオ"/>
              <a:cs typeface="メイリオ"/>
            </a:endParaRPr>
          </a:p>
          <a:p>
            <a:pPr lvl="1"/>
            <a:r>
              <a:rPr lang="en-US" altLang="ja-JP" dirty="0" smtClean="0">
                <a:latin typeface="メイリオ"/>
                <a:ea typeface="メイリオ"/>
                <a:cs typeface="メイリオ"/>
              </a:rPr>
              <a:t>OS</a:t>
            </a:r>
            <a:r>
              <a:rPr lang="ja-JP" altLang="en-US" dirty="0" smtClean="0">
                <a:latin typeface="メイリオ"/>
                <a:ea typeface="メイリオ"/>
                <a:cs typeface="メイリオ"/>
              </a:rPr>
              <a:t>がページテーブルのアドレスを</a:t>
            </a:r>
            <a:r>
              <a:rPr lang="en-US" altLang="ja-JP" dirty="0" smtClean="0">
                <a:latin typeface="メイリオ"/>
                <a:ea typeface="メイリオ"/>
                <a:cs typeface="メイリオ"/>
              </a:rPr>
              <a:t>CR3</a:t>
            </a:r>
            <a:r>
              <a:rPr lang="ja-JP" altLang="en-US" dirty="0" smtClean="0">
                <a:latin typeface="メイリオ"/>
                <a:ea typeface="メイリオ"/>
                <a:cs typeface="メイリオ"/>
              </a:rPr>
              <a:t>レジスタに書き込む際に</a:t>
            </a:r>
            <a:r>
              <a:rPr lang="en-US" altLang="ja-JP" dirty="0" smtClean="0">
                <a:latin typeface="メイリオ"/>
                <a:ea typeface="メイリオ"/>
                <a:cs typeface="メイリオ"/>
              </a:rPr>
              <a:t>VM Exit</a:t>
            </a:r>
            <a:r>
              <a:rPr lang="ja-JP" altLang="en-US" dirty="0" smtClean="0">
                <a:latin typeface="メイリオ"/>
                <a:ea typeface="メイリオ"/>
                <a:cs typeface="メイリオ"/>
              </a:rPr>
              <a:t>が発生</a:t>
            </a:r>
            <a:endParaRPr lang="en-US" altLang="ja-JP" dirty="0">
              <a:latin typeface="メイリオ"/>
              <a:ea typeface="メイリオ"/>
              <a:cs typeface="メイリオ"/>
            </a:endParaRPr>
          </a:p>
          <a:p>
            <a:pPr lvl="2"/>
            <a:r>
              <a:rPr lang="ja-JP" altLang="en-US" dirty="0" smtClean="0">
                <a:latin typeface="メイリオ"/>
                <a:ea typeface="メイリオ"/>
                <a:cs typeface="メイリオ"/>
              </a:rPr>
              <a:t>書き込もうとしたアドレスを保存</a:t>
            </a:r>
            <a:endParaRPr lang="en-US" altLang="ja-JP" dirty="0" smtClean="0">
              <a:latin typeface="メイリオ"/>
              <a:ea typeface="メイリオ"/>
              <a:cs typeface="メイリオ"/>
            </a:endParaRPr>
          </a:p>
          <a:p>
            <a:pPr lvl="1"/>
            <a:r>
              <a:rPr lang="en-US" altLang="ja-JP" dirty="0" smtClean="0">
                <a:latin typeface="メイリオ"/>
                <a:ea typeface="メイリオ"/>
                <a:cs typeface="メイリオ"/>
              </a:rPr>
              <a:t>IDS</a:t>
            </a:r>
            <a:r>
              <a:rPr lang="ja-JP" altLang="en-US" dirty="0" smtClean="0">
                <a:latin typeface="メイリオ"/>
                <a:ea typeface="メイリオ"/>
                <a:cs typeface="メイリオ"/>
              </a:rPr>
              <a:t>はハイパーコールでそのアドレスを取得</a:t>
            </a:r>
            <a:endParaRPr lang="en-US" altLang="ja-JP" dirty="0" smtClean="0">
              <a:latin typeface="メイリオ"/>
              <a:ea typeface="メイリオ"/>
              <a:cs typeface="メイリオ"/>
            </a:endParaRPr>
          </a:p>
          <a:p>
            <a:pPr lvl="1"/>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16</a:t>
            </a:fld>
            <a:endParaRPr kumimoji="1" lang="ja-JP" altLang="en-US"/>
          </a:p>
        </p:txBody>
      </p:sp>
      <p:grpSp>
        <p:nvGrpSpPr>
          <p:cNvPr id="9" name="図形グループ 8"/>
          <p:cNvGrpSpPr/>
          <p:nvPr/>
        </p:nvGrpSpPr>
        <p:grpSpPr>
          <a:xfrm>
            <a:off x="2002814" y="3794672"/>
            <a:ext cx="5138371" cy="2706201"/>
            <a:chOff x="2667002" y="3794672"/>
            <a:chExt cx="5138371" cy="2706201"/>
          </a:xfrm>
        </p:grpSpPr>
        <p:sp>
          <p:nvSpPr>
            <p:cNvPr id="49" name="テキスト ボックス 48"/>
            <p:cNvSpPr txBox="1"/>
            <p:nvPr/>
          </p:nvSpPr>
          <p:spPr>
            <a:xfrm>
              <a:off x="6774322" y="4961847"/>
              <a:ext cx="1031051" cy="369332"/>
            </a:xfrm>
            <a:prstGeom prst="rect">
              <a:avLst/>
            </a:prstGeom>
            <a:noFill/>
          </p:spPr>
          <p:txBody>
            <a:bodyPr wrap="none" rtlCol="0">
              <a:spAutoFit/>
            </a:bodyPr>
            <a:lstStyle/>
            <a:p>
              <a:r>
                <a:rPr kumimoji="1" lang="en-US" altLang="ja-JP" dirty="0" smtClean="0">
                  <a:solidFill>
                    <a:srgbClr val="333333"/>
                  </a:solidFill>
                </a:rPr>
                <a:t>VM Exit</a:t>
              </a:r>
            </a:p>
          </p:txBody>
        </p:sp>
        <p:sp>
          <p:nvSpPr>
            <p:cNvPr id="28" name="正方形/長方形 27"/>
            <p:cNvSpPr/>
            <p:nvPr/>
          </p:nvSpPr>
          <p:spPr>
            <a:xfrm>
              <a:off x="3442695" y="6126163"/>
              <a:ext cx="3316507" cy="374710"/>
            </a:xfrm>
            <a:prstGeom prst="rect">
              <a:avLst/>
            </a:prstGeom>
            <a:pattFill prst="pct50">
              <a:fgClr>
                <a:srgbClr val="5F5F5F"/>
              </a:fgClr>
              <a:bgClr>
                <a:prstClr val="white"/>
              </a:bgClr>
            </a:patt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latin typeface="メイリオ"/>
                  <a:ea typeface="メイリオ"/>
                  <a:cs typeface="メイリオ"/>
                </a:rPr>
                <a:t>クラウドハイパーバイザ</a:t>
              </a:r>
              <a:endParaRPr kumimoji="1" lang="ja-JP" altLang="en-US" sz="2000" dirty="0">
                <a:solidFill>
                  <a:srgbClr val="333333"/>
                </a:solidFill>
                <a:latin typeface="メイリオ"/>
                <a:ea typeface="メイリオ"/>
                <a:cs typeface="メイリオ"/>
              </a:endParaRPr>
            </a:p>
          </p:txBody>
        </p:sp>
        <p:sp>
          <p:nvSpPr>
            <p:cNvPr id="29" name="正方形/長方形 28"/>
            <p:cNvSpPr/>
            <p:nvPr/>
          </p:nvSpPr>
          <p:spPr>
            <a:xfrm>
              <a:off x="4244039" y="3794672"/>
              <a:ext cx="2515163" cy="1955819"/>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30" name="正方形/長方形 29"/>
            <p:cNvSpPr/>
            <p:nvPr/>
          </p:nvSpPr>
          <p:spPr>
            <a:xfrm>
              <a:off x="4490401" y="4214342"/>
              <a:ext cx="2018456" cy="1447916"/>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1" name="テキスト ボックス 30"/>
            <p:cNvSpPr txBox="1"/>
            <p:nvPr/>
          </p:nvSpPr>
          <p:spPr>
            <a:xfrm>
              <a:off x="4859944" y="4247736"/>
              <a:ext cx="1342209"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6" name="テキスト ボックス 25"/>
            <p:cNvSpPr txBox="1"/>
            <p:nvPr/>
          </p:nvSpPr>
          <p:spPr>
            <a:xfrm>
              <a:off x="3442695" y="4776910"/>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25" name="テキスト ボックス 24"/>
            <p:cNvSpPr txBox="1"/>
            <p:nvPr/>
          </p:nvSpPr>
          <p:spPr>
            <a:xfrm>
              <a:off x="4702878" y="3812537"/>
              <a:ext cx="1598690" cy="400110"/>
            </a:xfrm>
            <a:prstGeom prst="rect">
              <a:avLst/>
            </a:prstGeom>
            <a:noFill/>
            <a:effectLst/>
          </p:spPr>
          <p:txBody>
            <a:bodyPr wrap="none" rtlCol="0">
              <a:spAutoFit/>
            </a:bodyPr>
            <a:lstStyle/>
            <a:p>
              <a:r>
                <a:rPr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grpSp>
          <p:nvGrpSpPr>
            <p:cNvPr id="20" name="図形グループ 19"/>
            <p:cNvGrpSpPr/>
            <p:nvPr/>
          </p:nvGrpSpPr>
          <p:grpSpPr>
            <a:xfrm>
              <a:off x="4726475" y="4647846"/>
              <a:ext cx="1543412" cy="892466"/>
              <a:chOff x="3958254" y="4730932"/>
              <a:chExt cx="1543412" cy="892466"/>
            </a:xfrm>
          </p:grpSpPr>
          <p:sp>
            <p:nvSpPr>
              <p:cNvPr id="32" name="正方形/長方形 31"/>
              <p:cNvSpPr/>
              <p:nvPr/>
            </p:nvSpPr>
            <p:spPr>
              <a:xfrm>
                <a:off x="3958254" y="4730932"/>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solidFill>
                    <a:schemeClr val="tx1"/>
                  </a:solidFill>
                  <a:latin typeface="メイリオ"/>
                  <a:ea typeface="メイリオ"/>
                  <a:cs typeface="メイリオ"/>
                </a:endParaRPr>
              </a:p>
            </p:txBody>
          </p:sp>
          <p:sp>
            <p:nvSpPr>
              <p:cNvPr id="33" name="正方形/長方形 32"/>
              <p:cNvSpPr/>
              <p:nvPr/>
            </p:nvSpPr>
            <p:spPr>
              <a:xfrm>
                <a:off x="4110654" y="4883332"/>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solidFill>
                    <a:schemeClr val="tx1"/>
                  </a:solidFill>
                  <a:latin typeface="メイリオ"/>
                  <a:ea typeface="メイリオ"/>
                  <a:cs typeface="メイリオ"/>
                </a:endParaRPr>
              </a:p>
            </p:txBody>
          </p:sp>
          <p:sp>
            <p:nvSpPr>
              <p:cNvPr id="36" name="正方形/長方形 35"/>
              <p:cNvSpPr/>
              <p:nvPr/>
            </p:nvSpPr>
            <p:spPr>
              <a:xfrm>
                <a:off x="4263054" y="5035732"/>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solidFill>
                      <a:srgbClr val="F5F1DD"/>
                    </a:solidFill>
                    <a:latin typeface="メイリオ"/>
                    <a:ea typeface="メイリオ"/>
                    <a:cs typeface="メイリオ"/>
                  </a:rPr>
                  <a:t>ページ</a:t>
                </a:r>
                <a:endParaRPr lang="en-US" altLang="ja-JP" dirty="0">
                  <a:solidFill>
                    <a:srgbClr val="F5F1DD"/>
                  </a:solidFill>
                  <a:latin typeface="メイリオ"/>
                  <a:ea typeface="メイリオ"/>
                  <a:cs typeface="メイリオ"/>
                </a:endParaRPr>
              </a:p>
              <a:p>
                <a:pPr algn="ctr"/>
                <a:r>
                  <a:rPr lang="ja-JP" altLang="en-US" dirty="0">
                    <a:solidFill>
                      <a:srgbClr val="F5F1DD"/>
                    </a:solidFill>
                    <a:latin typeface="メイリオ"/>
                    <a:ea typeface="メイリオ"/>
                    <a:cs typeface="メイリオ"/>
                  </a:rPr>
                  <a:t>テーブル</a:t>
                </a:r>
                <a:endParaRPr lang="en-US" altLang="ja-JP" dirty="0">
                  <a:solidFill>
                    <a:srgbClr val="F5F1DD"/>
                  </a:solidFill>
                  <a:latin typeface="メイリオ"/>
                  <a:ea typeface="メイリオ"/>
                  <a:cs typeface="メイリオ"/>
                </a:endParaRPr>
              </a:p>
            </p:txBody>
          </p:sp>
        </p:grpSp>
        <p:cxnSp>
          <p:nvCxnSpPr>
            <p:cNvPr id="45" name="直線矢印コネクタ 44"/>
            <p:cNvCxnSpPr>
              <a:stCxn id="26" idx="2"/>
            </p:cNvCxnSpPr>
            <p:nvPr/>
          </p:nvCxnSpPr>
          <p:spPr>
            <a:xfrm>
              <a:off x="3764145" y="5177020"/>
              <a:ext cx="0" cy="946029"/>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8" name="カギ線コネクタ 7"/>
            <p:cNvCxnSpPr>
              <a:stCxn id="26" idx="3"/>
              <a:endCxn id="36" idx="1"/>
            </p:cNvCxnSpPr>
            <p:nvPr/>
          </p:nvCxnSpPr>
          <p:spPr>
            <a:xfrm>
              <a:off x="4085594" y="4976965"/>
              <a:ext cx="945681" cy="269514"/>
            </a:xfrm>
            <a:prstGeom prst="bentConnector3">
              <a:avLst>
                <a:gd name="adj1" fmla="val 36737"/>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2667002" y="5734230"/>
              <a:ext cx="1107996" cy="369332"/>
            </a:xfrm>
            <a:prstGeom prst="rect">
              <a:avLst/>
            </a:prstGeom>
            <a:noFill/>
          </p:spPr>
          <p:txBody>
            <a:bodyPr wrap="none" rtlCol="0">
              <a:spAutoFit/>
            </a:bodyPr>
            <a:lstStyle/>
            <a:p>
              <a:r>
                <a:rPr kumimoji="1" lang="ja-JP" altLang="en-US" dirty="0" smtClean="0">
                  <a:solidFill>
                    <a:srgbClr val="333333"/>
                  </a:solidFill>
                </a:rPr>
                <a:t>アドレス</a:t>
              </a:r>
              <a:endParaRPr kumimoji="1" lang="ja-JP" altLang="en-US" dirty="0">
                <a:solidFill>
                  <a:srgbClr val="333333"/>
                </a:solidFill>
              </a:endParaRPr>
            </a:p>
          </p:txBody>
        </p:sp>
        <p:cxnSp>
          <p:nvCxnSpPr>
            <p:cNvPr id="17" name="カギ線コネクタ 16"/>
            <p:cNvCxnSpPr>
              <a:stCxn id="30" idx="3"/>
              <a:endCxn id="28" idx="3"/>
            </p:cNvCxnSpPr>
            <p:nvPr/>
          </p:nvCxnSpPr>
          <p:spPr>
            <a:xfrm>
              <a:off x="6508857" y="4938300"/>
              <a:ext cx="250345" cy="1375218"/>
            </a:xfrm>
            <a:prstGeom prst="bentConnector3">
              <a:avLst>
                <a:gd name="adj1" fmla="val 529485"/>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56728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dirty="0" smtClean="0">
                <a:latin typeface="メイリオ"/>
                <a:ea typeface="メイリオ"/>
                <a:cs typeface="メイリオ"/>
              </a:rPr>
              <a:t>VM Exit</a:t>
            </a:r>
            <a:r>
              <a:rPr lang="ja-JP" altLang="en-US" dirty="0" smtClean="0">
                <a:latin typeface="メイリオ"/>
                <a:ea typeface="メイリオ"/>
                <a:cs typeface="メイリオ"/>
              </a:rPr>
              <a:t>の発生時に拡張ページテーブル</a:t>
            </a:r>
            <a:r>
              <a:rPr lang="en-US" altLang="ja-JP" dirty="0" smtClean="0">
                <a:latin typeface="メイリオ"/>
                <a:ea typeface="メイリオ"/>
                <a:cs typeface="メイリオ"/>
              </a:rPr>
              <a:t>(EPT)</a:t>
            </a:r>
            <a:r>
              <a:rPr lang="ja-JP" altLang="en-US" dirty="0" smtClean="0">
                <a:latin typeface="メイリオ"/>
                <a:ea typeface="メイリオ"/>
                <a:cs typeface="メイリオ"/>
              </a:rPr>
              <a:t>のアドレスを取得</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クラウド</a:t>
            </a:r>
            <a:r>
              <a:rPr lang="en-US" altLang="ja-JP" dirty="0" smtClean="0">
                <a:latin typeface="メイリオ"/>
                <a:ea typeface="メイリオ"/>
                <a:cs typeface="メイリオ"/>
              </a:rPr>
              <a:t>VM</a:t>
            </a:r>
            <a:r>
              <a:rPr lang="ja-JP" altLang="en-US" dirty="0" smtClean="0">
                <a:latin typeface="メイリオ"/>
                <a:ea typeface="メイリオ"/>
                <a:cs typeface="メイリオ"/>
              </a:rPr>
              <a:t>の仮想</a:t>
            </a:r>
            <a:r>
              <a:rPr lang="en-US" altLang="ja-JP" dirty="0" smtClean="0">
                <a:latin typeface="メイリオ"/>
                <a:ea typeface="メイリオ"/>
                <a:cs typeface="メイリオ"/>
              </a:rPr>
              <a:t>CPU</a:t>
            </a:r>
            <a:r>
              <a:rPr lang="ja-JP" altLang="en-US" dirty="0" smtClean="0">
                <a:latin typeface="メイリオ"/>
                <a:ea typeface="メイリオ"/>
                <a:cs typeface="メイリオ"/>
              </a:rPr>
              <a:t>内の</a:t>
            </a:r>
            <a:r>
              <a:rPr lang="en-US" altLang="ja-JP" dirty="0" smtClean="0">
                <a:latin typeface="メイリオ"/>
                <a:ea typeface="メイリオ"/>
                <a:cs typeface="メイリオ"/>
              </a:rPr>
              <a:t>VMCS</a:t>
            </a:r>
            <a:r>
              <a:rPr lang="ja-JP" altLang="en-US" dirty="0" smtClean="0">
                <a:latin typeface="メイリオ"/>
                <a:ea typeface="メイリオ"/>
                <a:cs typeface="メイリオ"/>
              </a:rPr>
              <a:t>に格納されている</a:t>
            </a:r>
            <a:endParaRPr lang="en-US" altLang="ja-JP" dirty="0" smtClean="0">
              <a:latin typeface="メイリオ"/>
              <a:ea typeface="メイリオ"/>
              <a:cs typeface="メイリオ"/>
            </a:endParaRPr>
          </a:p>
          <a:p>
            <a:pPr lvl="1"/>
            <a:r>
              <a:rPr lang="en-US" altLang="ja-JP" dirty="0" smtClean="0">
                <a:latin typeface="メイリオ"/>
                <a:ea typeface="メイリオ"/>
                <a:cs typeface="メイリオ"/>
              </a:rPr>
              <a:t>IDS</a:t>
            </a:r>
            <a:r>
              <a:rPr lang="ja-JP" altLang="en-US" dirty="0" smtClean="0">
                <a:latin typeface="メイリオ"/>
                <a:ea typeface="メイリオ"/>
                <a:cs typeface="メイリオ"/>
              </a:rPr>
              <a:t>はハイパーコールを用いてアドレス変換</a:t>
            </a:r>
            <a:endParaRPr lang="en-US" altLang="ja-JP" dirty="0" smtClean="0">
              <a:latin typeface="メイリオ"/>
              <a:ea typeface="メイリオ"/>
              <a:cs typeface="メイリオ"/>
            </a:endParaRPr>
          </a:p>
        </p:txBody>
      </p:sp>
      <p:sp>
        <p:nvSpPr>
          <p:cNvPr id="2" name="タイトル 1"/>
          <p:cNvSpPr>
            <a:spLocks noGrp="1"/>
          </p:cNvSpPr>
          <p:nvPr>
            <p:ph type="title"/>
          </p:nvPr>
        </p:nvSpPr>
        <p:spPr/>
        <p:txBody>
          <a:bodyPr/>
          <a:lstStyle/>
          <a:p>
            <a:r>
              <a:rPr lang="en-US" altLang="ja-JP" dirty="0" smtClean="0"/>
              <a:t>EPT</a:t>
            </a:r>
            <a:r>
              <a:rPr lang="ja-JP" altLang="en-US" dirty="0" smtClean="0"/>
              <a:t>の特定</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17</a:t>
            </a:fld>
            <a:endParaRPr kumimoji="1" lang="ja-JP" altLang="en-US"/>
          </a:p>
        </p:txBody>
      </p:sp>
      <p:grpSp>
        <p:nvGrpSpPr>
          <p:cNvPr id="7" name="図形グループ 6"/>
          <p:cNvGrpSpPr/>
          <p:nvPr/>
        </p:nvGrpSpPr>
        <p:grpSpPr>
          <a:xfrm>
            <a:off x="1137713" y="3703963"/>
            <a:ext cx="6868575" cy="2806056"/>
            <a:chOff x="1004450" y="3703963"/>
            <a:chExt cx="6868575" cy="2806056"/>
          </a:xfrm>
        </p:grpSpPr>
        <p:sp>
          <p:nvSpPr>
            <p:cNvPr id="24" name="正方形/長方形 23"/>
            <p:cNvSpPr/>
            <p:nvPr/>
          </p:nvSpPr>
          <p:spPr>
            <a:xfrm>
              <a:off x="1801278" y="6132195"/>
              <a:ext cx="5292102" cy="377824"/>
            </a:xfrm>
            <a:prstGeom prst="rect">
              <a:avLst/>
            </a:prstGeom>
            <a:pattFill prst="pct50">
              <a:fgClr>
                <a:srgbClr val="5F5F5F"/>
              </a:fgClr>
              <a:bgClr>
                <a:prstClr val="white"/>
              </a:bgClr>
            </a:patt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2000" dirty="0" smtClean="0">
                  <a:solidFill>
                    <a:srgbClr val="333333"/>
                  </a:solidFill>
                  <a:latin typeface="メイリオ"/>
                  <a:ea typeface="メイリオ"/>
                  <a:cs typeface="メイリオ"/>
                </a:rPr>
                <a:t>クラウドハイパーバイザ</a:t>
              </a:r>
              <a:endParaRPr kumimoji="1" lang="ja-JP" altLang="en-US" sz="2000" dirty="0">
                <a:solidFill>
                  <a:srgbClr val="333333"/>
                </a:solidFill>
                <a:latin typeface="メイリオ"/>
                <a:ea typeface="メイリオ"/>
                <a:cs typeface="メイリオ"/>
              </a:endParaRPr>
            </a:p>
          </p:txBody>
        </p:sp>
        <p:sp>
          <p:nvSpPr>
            <p:cNvPr id="46" name="テキスト ボックス 45"/>
            <p:cNvSpPr txBox="1"/>
            <p:nvPr/>
          </p:nvSpPr>
          <p:spPr>
            <a:xfrm>
              <a:off x="6841974" y="4334308"/>
              <a:ext cx="1031051" cy="369332"/>
            </a:xfrm>
            <a:prstGeom prst="rect">
              <a:avLst/>
            </a:prstGeom>
            <a:noFill/>
          </p:spPr>
          <p:txBody>
            <a:bodyPr wrap="none" rtlCol="0">
              <a:spAutoFit/>
            </a:bodyPr>
            <a:lstStyle/>
            <a:p>
              <a:r>
                <a:rPr kumimoji="1" lang="en-US" altLang="ja-JP" dirty="0" smtClean="0">
                  <a:solidFill>
                    <a:srgbClr val="333333"/>
                  </a:solidFill>
                </a:rPr>
                <a:t>VM Exit</a:t>
              </a:r>
            </a:p>
          </p:txBody>
        </p:sp>
        <p:sp>
          <p:nvSpPr>
            <p:cNvPr id="27" name="正方形/長方形 26"/>
            <p:cNvSpPr/>
            <p:nvPr/>
          </p:nvSpPr>
          <p:spPr>
            <a:xfrm>
              <a:off x="4546676" y="3703963"/>
              <a:ext cx="2210398" cy="2290075"/>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grpSp>
          <p:nvGrpSpPr>
            <p:cNvPr id="19" name="図形グループ 18"/>
            <p:cNvGrpSpPr/>
            <p:nvPr/>
          </p:nvGrpSpPr>
          <p:grpSpPr>
            <a:xfrm>
              <a:off x="5360304" y="4102754"/>
              <a:ext cx="1262795" cy="433504"/>
              <a:chOff x="5595474" y="4102754"/>
              <a:chExt cx="1262795" cy="433504"/>
            </a:xfrm>
          </p:grpSpPr>
          <p:sp>
            <p:nvSpPr>
              <p:cNvPr id="35" name="正方形/長方形 34"/>
              <p:cNvSpPr/>
              <p:nvPr/>
            </p:nvSpPr>
            <p:spPr>
              <a:xfrm>
                <a:off x="5654688" y="4102754"/>
                <a:ext cx="1203581" cy="433504"/>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7" name="テキスト ボックス 36"/>
              <p:cNvSpPr txBox="1"/>
              <p:nvPr/>
            </p:nvSpPr>
            <p:spPr>
              <a:xfrm>
                <a:off x="5595474" y="4119451"/>
                <a:ext cx="1096475"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grpSp>
        <p:sp>
          <p:nvSpPr>
            <p:cNvPr id="41" name="テキスト ボックス 40"/>
            <p:cNvSpPr txBox="1"/>
            <p:nvPr/>
          </p:nvSpPr>
          <p:spPr>
            <a:xfrm>
              <a:off x="5026160" y="3722708"/>
              <a:ext cx="1598690" cy="400110"/>
            </a:xfrm>
            <a:prstGeom prst="rect">
              <a:avLst/>
            </a:prstGeom>
            <a:noFill/>
            <a:effectLst/>
          </p:spPr>
          <p:txBody>
            <a:bodyPr wrap="none" rtlCol="0">
              <a:spAutoFit/>
            </a:bodyPr>
            <a:lstStyle/>
            <a:p>
              <a:r>
                <a:rPr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55" name="正方形/長方形 54"/>
            <p:cNvSpPr/>
            <p:nvPr/>
          </p:nvSpPr>
          <p:spPr>
            <a:xfrm>
              <a:off x="4634899" y="4595600"/>
              <a:ext cx="1989952" cy="827750"/>
            </a:xfrm>
            <a:prstGeom prst="rect">
              <a:avLst/>
            </a:prstGeom>
            <a:pattFill prst="pct50">
              <a:fgClr>
                <a:srgbClr val="327F9E"/>
              </a:fgClr>
              <a:bgClr>
                <a:prstClr val="white"/>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12" name="テキスト ボックス 11"/>
            <p:cNvSpPr txBox="1"/>
            <p:nvPr/>
          </p:nvSpPr>
          <p:spPr>
            <a:xfrm>
              <a:off x="4627092" y="4580482"/>
              <a:ext cx="1980029" cy="400110"/>
            </a:xfrm>
            <a:prstGeom prst="rect">
              <a:avLst/>
            </a:prstGeom>
            <a:noFill/>
          </p:spPr>
          <p:txBody>
            <a:bodyPr wrap="none" rtlCol="0">
              <a:spAutoFit/>
            </a:bodyPr>
            <a:lstStyle/>
            <a:p>
              <a:r>
                <a:rPr lang="ja-JP" altLang="en-US" sz="2000" dirty="0" smtClean="0"/>
                <a:t>ハイパーバイザ</a:t>
              </a:r>
              <a:endParaRPr kumimoji="1" lang="ja-JP" altLang="en-US" sz="2000" dirty="0"/>
            </a:p>
          </p:txBody>
        </p:sp>
        <p:sp>
          <p:nvSpPr>
            <p:cNvPr id="56" name="正方形/長方形 55"/>
            <p:cNvSpPr/>
            <p:nvPr/>
          </p:nvSpPr>
          <p:spPr>
            <a:xfrm>
              <a:off x="5820902" y="4964256"/>
              <a:ext cx="747095" cy="410129"/>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smtClean="0">
                  <a:solidFill>
                    <a:schemeClr val="bg1"/>
                  </a:solidFill>
                  <a:latin typeface="メイリオ"/>
                  <a:ea typeface="メイリオ"/>
                  <a:cs typeface="メイリオ"/>
                </a:rPr>
                <a:t>EPT</a:t>
              </a:r>
              <a:endParaRPr kumimoji="1" lang="ja-JP" altLang="en-US" sz="2000" dirty="0">
                <a:solidFill>
                  <a:schemeClr val="bg1"/>
                </a:solidFill>
                <a:latin typeface="メイリオ"/>
                <a:ea typeface="メイリオ"/>
                <a:cs typeface="メイリオ"/>
              </a:endParaRPr>
            </a:p>
          </p:txBody>
        </p:sp>
        <p:cxnSp>
          <p:nvCxnSpPr>
            <p:cNvPr id="16" name="直線矢印コネクタ 15"/>
            <p:cNvCxnSpPr>
              <a:stCxn id="56" idx="2"/>
            </p:cNvCxnSpPr>
            <p:nvPr/>
          </p:nvCxnSpPr>
          <p:spPr>
            <a:xfrm>
              <a:off x="6194450" y="5374385"/>
              <a:ext cx="0" cy="758407"/>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テキスト ボックス 37"/>
            <p:cNvSpPr txBox="1"/>
            <p:nvPr/>
          </p:nvSpPr>
          <p:spPr>
            <a:xfrm>
              <a:off x="2476504" y="4558393"/>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44" name="直線矢印コネクタ 43"/>
            <p:cNvCxnSpPr/>
            <p:nvPr/>
          </p:nvCxnSpPr>
          <p:spPr>
            <a:xfrm>
              <a:off x="2692569" y="4958503"/>
              <a:ext cx="1" cy="1153991"/>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57" name="直線矢印コネクタ 56"/>
            <p:cNvCxnSpPr/>
            <p:nvPr/>
          </p:nvCxnSpPr>
          <p:spPr>
            <a:xfrm>
              <a:off x="2971969" y="4958503"/>
              <a:ext cx="0" cy="1139358"/>
            </a:xfrm>
            <a:prstGeom prst="straightConnector1">
              <a:avLst/>
            </a:prstGeom>
            <a:ln>
              <a:solidFill>
                <a:srgbClr val="333333"/>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58" name="テキスト ボックス 57"/>
            <p:cNvSpPr txBox="1"/>
            <p:nvPr/>
          </p:nvSpPr>
          <p:spPr>
            <a:xfrm>
              <a:off x="1004450" y="5496600"/>
              <a:ext cx="1688120" cy="646331"/>
            </a:xfrm>
            <a:prstGeom prst="rect">
              <a:avLst/>
            </a:prstGeom>
            <a:noFill/>
          </p:spPr>
          <p:txBody>
            <a:bodyPr wrap="none" rtlCol="0">
              <a:spAutoFit/>
            </a:bodyPr>
            <a:lstStyle/>
            <a:p>
              <a:pPr algn="ctr"/>
              <a:r>
                <a:rPr lang="ja-JP" altLang="en-US" dirty="0" smtClean="0"/>
                <a:t>クラウド</a:t>
              </a:r>
              <a:r>
                <a:rPr lang="en-US" altLang="ja-JP" dirty="0" smtClean="0"/>
                <a:t>VM</a:t>
              </a:r>
              <a:r>
                <a:rPr lang="ja-JP" altLang="en-US" dirty="0" smtClean="0"/>
                <a:t>の</a:t>
              </a:r>
              <a:endParaRPr lang="en-US" altLang="ja-JP" dirty="0" smtClean="0"/>
            </a:p>
            <a:p>
              <a:pPr algn="ctr"/>
              <a:r>
                <a:rPr lang="ja-JP" altLang="en-US" dirty="0" smtClean="0"/>
                <a:t>物理アドレス</a:t>
              </a:r>
              <a:endParaRPr kumimoji="1" lang="ja-JP" altLang="en-US" dirty="0"/>
            </a:p>
          </p:txBody>
        </p:sp>
        <p:sp>
          <p:nvSpPr>
            <p:cNvPr id="34" name="テキスト ボックス 33"/>
            <p:cNvSpPr txBox="1"/>
            <p:nvPr/>
          </p:nvSpPr>
          <p:spPr>
            <a:xfrm>
              <a:off x="2971969" y="5482566"/>
              <a:ext cx="1569660" cy="646331"/>
            </a:xfrm>
            <a:prstGeom prst="rect">
              <a:avLst/>
            </a:prstGeom>
            <a:noFill/>
          </p:spPr>
          <p:txBody>
            <a:bodyPr wrap="none" rtlCol="0">
              <a:spAutoFit/>
            </a:bodyPr>
            <a:lstStyle/>
            <a:p>
              <a:pPr algn="ctr"/>
              <a:r>
                <a:rPr lang="ja-JP" altLang="en-US" dirty="0" smtClean="0"/>
                <a:t>ユーザ</a:t>
              </a:r>
              <a:r>
                <a:rPr lang="en-US" altLang="ja-JP" dirty="0" smtClean="0"/>
                <a:t>VM</a:t>
              </a:r>
              <a:r>
                <a:rPr lang="ja-JP" altLang="en-US" dirty="0" smtClean="0"/>
                <a:t>の</a:t>
              </a:r>
              <a:endParaRPr lang="en-US" altLang="ja-JP" dirty="0" smtClean="0"/>
            </a:p>
            <a:p>
              <a:pPr algn="ctr"/>
              <a:r>
                <a:rPr lang="ja-JP" altLang="en-US" dirty="0" smtClean="0"/>
                <a:t>物理アドレス</a:t>
              </a:r>
              <a:endParaRPr kumimoji="1" lang="ja-JP" altLang="en-US" dirty="0"/>
            </a:p>
          </p:txBody>
        </p:sp>
        <p:cxnSp>
          <p:nvCxnSpPr>
            <p:cNvPr id="51" name="カギ線コネクタ 50"/>
            <p:cNvCxnSpPr>
              <a:stCxn id="35" idx="3"/>
              <a:endCxn id="24" idx="3"/>
            </p:cNvCxnSpPr>
            <p:nvPr/>
          </p:nvCxnSpPr>
          <p:spPr>
            <a:xfrm>
              <a:off x="6623099" y="4319506"/>
              <a:ext cx="470281" cy="2001601"/>
            </a:xfrm>
            <a:prstGeom prst="bentConnector3">
              <a:avLst>
                <a:gd name="adj1" fmla="val 285290"/>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正方形/長方形 24"/>
            <p:cNvSpPr/>
            <p:nvPr/>
          </p:nvSpPr>
          <p:spPr>
            <a:xfrm>
              <a:off x="4634898" y="5489829"/>
              <a:ext cx="1488849" cy="410129"/>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smtClean="0">
                  <a:solidFill>
                    <a:schemeClr val="bg1"/>
                  </a:solidFill>
                  <a:latin typeface="メイリオ"/>
                  <a:ea typeface="メイリオ"/>
                  <a:cs typeface="メイリオ"/>
                </a:rPr>
                <a:t>仮想</a:t>
              </a:r>
              <a:r>
                <a:rPr kumimoji="1" lang="en-US" altLang="ja-JP" sz="2000" dirty="0" smtClean="0">
                  <a:solidFill>
                    <a:schemeClr val="bg1"/>
                  </a:solidFill>
                  <a:latin typeface="メイリオ"/>
                  <a:ea typeface="メイリオ"/>
                  <a:cs typeface="メイリオ"/>
                </a:rPr>
                <a:t>CPU</a:t>
              </a:r>
              <a:endParaRPr kumimoji="1" lang="ja-JP" altLang="en-US" sz="2000" dirty="0">
                <a:solidFill>
                  <a:schemeClr val="bg1"/>
                </a:solidFill>
                <a:latin typeface="メイリオ"/>
                <a:ea typeface="メイリオ"/>
                <a:cs typeface="メイリオ"/>
              </a:endParaRPr>
            </a:p>
          </p:txBody>
        </p:sp>
      </p:grpSp>
    </p:spTree>
    <p:extLst>
      <p:ext uri="{BB962C8B-B14F-4D97-AF65-F5344CB8AC3E}">
        <p14:creationId xmlns:p14="http://schemas.microsoft.com/office/powerpoint/2010/main" val="4245493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ネットワーク</a:t>
            </a:r>
            <a:r>
              <a:rPr lang="ja-JP" altLang="en-US" dirty="0" smtClean="0"/>
              <a:t>パケットの取得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ネットワークブリッジからパケットを取得</a:t>
            </a:r>
            <a:endParaRPr kumimoji="1" lang="en-US" altLang="ja-JP" dirty="0" smtClean="0"/>
          </a:p>
          <a:p>
            <a:pPr lvl="1"/>
            <a:r>
              <a:rPr lang="en-US" altLang="ja-JP" dirty="0" err="1" smtClean="0"/>
              <a:t>ebtables</a:t>
            </a:r>
            <a:r>
              <a:rPr lang="ja-JP" altLang="en-US" dirty="0" smtClean="0"/>
              <a:t>を用いてパケットをフィルタリング</a:t>
            </a:r>
            <a:endParaRPr lang="en-US" altLang="ja-JP" dirty="0" smtClean="0"/>
          </a:p>
          <a:p>
            <a:pPr lvl="1"/>
            <a:r>
              <a:rPr lang="ja-JP" altLang="en-US" dirty="0" smtClean="0"/>
              <a:t>クラウド</a:t>
            </a:r>
            <a:r>
              <a:rPr lang="en-US" altLang="ja-JP" dirty="0" smtClean="0"/>
              <a:t>VM</a:t>
            </a:r>
            <a:r>
              <a:rPr lang="ja-JP" altLang="en-US" dirty="0" smtClean="0"/>
              <a:t>から送られてきたパケット</a:t>
            </a:r>
            <a:endParaRPr lang="en-US" altLang="ja-JP" dirty="0" smtClean="0"/>
          </a:p>
          <a:p>
            <a:pPr lvl="2"/>
            <a:r>
              <a:rPr lang="ja-JP" altLang="en-US" dirty="0" smtClean="0"/>
              <a:t>送信元の</a:t>
            </a:r>
            <a:r>
              <a:rPr lang="en-US" altLang="ja-JP" dirty="0" smtClean="0"/>
              <a:t>MAC</a:t>
            </a:r>
            <a:r>
              <a:rPr lang="ja-JP" altLang="en-US" dirty="0" smtClean="0"/>
              <a:t>アドレスを基にユーザ</a:t>
            </a:r>
            <a:r>
              <a:rPr lang="en-US" altLang="ja-JP" dirty="0" smtClean="0"/>
              <a:t>VM</a:t>
            </a:r>
            <a:r>
              <a:rPr lang="ja-JP" altLang="en-US" dirty="0" smtClean="0"/>
              <a:t>を判別</a:t>
            </a:r>
            <a:endParaRPr lang="en-US" altLang="ja-JP" dirty="0" smtClean="0"/>
          </a:p>
          <a:p>
            <a:pPr lvl="1"/>
            <a:r>
              <a:rPr kumimoji="1" lang="ja-JP" altLang="en-US" dirty="0" smtClean="0"/>
              <a:t>外部から送られてきたパケット</a:t>
            </a:r>
            <a:endParaRPr kumimoji="1" lang="en-US" altLang="ja-JP" dirty="0" smtClean="0"/>
          </a:p>
          <a:p>
            <a:pPr lvl="2"/>
            <a:r>
              <a:rPr kumimoji="1" lang="ja-JP" altLang="en-US" dirty="0" smtClean="0"/>
              <a:t>宛先の</a:t>
            </a:r>
            <a:r>
              <a:rPr kumimoji="1" lang="en-US" altLang="ja-JP" dirty="0" smtClean="0"/>
              <a:t>MAC</a:t>
            </a:r>
            <a:r>
              <a:rPr kumimoji="1" lang="ja-JP" altLang="en-US" dirty="0" smtClean="0"/>
              <a:t>アドレスを基にユーザ</a:t>
            </a:r>
            <a:r>
              <a:rPr kumimoji="1" lang="en-US" altLang="ja-JP" dirty="0" smtClean="0"/>
              <a:t>VM</a:t>
            </a:r>
            <a:r>
              <a:rPr kumimoji="1" lang="ja-JP" altLang="en-US" dirty="0" smtClean="0"/>
              <a:t>を判別</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18</a:t>
            </a:fld>
            <a:endParaRPr kumimoji="1" lang="ja-JP" altLang="en-US"/>
          </a:p>
        </p:txBody>
      </p:sp>
      <p:sp>
        <p:nvSpPr>
          <p:cNvPr id="19" name="正方形/長方形 18"/>
          <p:cNvSpPr/>
          <p:nvPr/>
        </p:nvSpPr>
        <p:spPr>
          <a:xfrm>
            <a:off x="4526610" y="4239399"/>
            <a:ext cx="3582526" cy="192831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0" name="正方形/長方形 19"/>
          <p:cNvSpPr/>
          <p:nvPr/>
        </p:nvSpPr>
        <p:spPr>
          <a:xfrm>
            <a:off x="6389754" y="4794335"/>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a:p>
            <a:pPr algn="ctr"/>
            <a:endParaRPr kumimoji="1" lang="ja-JP" altLang="en-US" sz="2000" dirty="0">
              <a:solidFill>
                <a:srgbClr val="F5F1DD"/>
              </a:solidFill>
              <a:latin typeface="メイリオ"/>
              <a:ea typeface="メイリオ"/>
              <a:cs typeface="メイリオ"/>
            </a:endParaRPr>
          </a:p>
        </p:txBody>
      </p:sp>
      <p:sp>
        <p:nvSpPr>
          <p:cNvPr id="24" name="テキスト ボックス 23"/>
          <p:cNvSpPr txBox="1"/>
          <p:nvPr/>
        </p:nvSpPr>
        <p:spPr>
          <a:xfrm>
            <a:off x="5590409" y="4260175"/>
            <a:ext cx="1598690" cy="40011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8" name="正方形/長方形 27"/>
          <p:cNvSpPr/>
          <p:nvPr/>
        </p:nvSpPr>
        <p:spPr>
          <a:xfrm>
            <a:off x="4932853" y="4794337"/>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a:p>
            <a:pPr algn="ctr"/>
            <a:endParaRPr kumimoji="1" lang="ja-JP" altLang="en-US" sz="2000" dirty="0">
              <a:solidFill>
                <a:srgbClr val="F5F1DD"/>
              </a:solidFill>
              <a:latin typeface="メイリオ"/>
              <a:ea typeface="メイリオ"/>
              <a:cs typeface="メイリオ"/>
            </a:endParaRPr>
          </a:p>
        </p:txBody>
      </p:sp>
      <p:cxnSp>
        <p:nvCxnSpPr>
          <p:cNvPr id="21" name="カギ線コネクタ 20"/>
          <p:cNvCxnSpPr/>
          <p:nvPr/>
        </p:nvCxnSpPr>
        <p:spPr>
          <a:xfrm rot="16200000" flipH="1">
            <a:off x="6360825" y="4864046"/>
            <a:ext cx="12700" cy="1553531"/>
          </a:xfrm>
          <a:prstGeom prst="bentConnector3">
            <a:avLst>
              <a:gd name="adj1" fmla="val 2800000"/>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2" name="直線矢印コネクタ 21"/>
          <p:cNvCxnSpPr/>
          <p:nvPr/>
        </p:nvCxnSpPr>
        <p:spPr>
          <a:xfrm>
            <a:off x="6367175" y="5982265"/>
            <a:ext cx="0" cy="371122"/>
          </a:xfrm>
          <a:prstGeom prst="straightConnector1">
            <a:avLst/>
          </a:prstGeom>
          <a:ln>
            <a:solidFill>
              <a:srgbClr val="333333"/>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8" name="カギ線コネクタ 7"/>
          <p:cNvCxnSpPr>
            <a:endCxn id="9" idx="3"/>
          </p:cNvCxnSpPr>
          <p:nvPr/>
        </p:nvCxnSpPr>
        <p:spPr>
          <a:xfrm rot="10800000">
            <a:off x="3484701" y="5763709"/>
            <a:ext cx="2882474" cy="589677"/>
          </a:xfrm>
          <a:prstGeom prst="bentConnector3">
            <a:avLst>
              <a:gd name="adj1" fmla="val 81747"/>
            </a:avLst>
          </a:prstGeom>
          <a:ln>
            <a:solidFill>
              <a:srgbClr val="333333"/>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9" name="正方形/長方形 8"/>
          <p:cNvSpPr/>
          <p:nvPr/>
        </p:nvSpPr>
        <p:spPr>
          <a:xfrm>
            <a:off x="1821001" y="5432307"/>
            <a:ext cx="1663700" cy="662801"/>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333333"/>
                </a:solidFill>
              </a:rPr>
              <a:t>ネットワーク</a:t>
            </a:r>
            <a:endParaRPr kumimoji="1" lang="en-US" altLang="ja-JP" dirty="0" smtClean="0">
              <a:solidFill>
                <a:srgbClr val="333333"/>
              </a:solidFill>
            </a:endParaRPr>
          </a:p>
          <a:p>
            <a:pPr algn="ctr"/>
            <a:r>
              <a:rPr lang="ja-JP" altLang="en-US" dirty="0" smtClean="0">
                <a:solidFill>
                  <a:srgbClr val="333333"/>
                </a:solidFill>
              </a:rPr>
              <a:t>ブリッジ</a:t>
            </a:r>
            <a:endParaRPr kumimoji="1" lang="ja-JP" altLang="en-US" dirty="0">
              <a:solidFill>
                <a:srgbClr val="333333"/>
              </a:solidFill>
            </a:endParaRPr>
          </a:p>
        </p:txBody>
      </p:sp>
      <p:cxnSp>
        <p:nvCxnSpPr>
          <p:cNvPr id="14" name="カギ線コネクタ 13"/>
          <p:cNvCxnSpPr>
            <a:stCxn id="9" idx="1"/>
          </p:cNvCxnSpPr>
          <p:nvPr/>
        </p:nvCxnSpPr>
        <p:spPr>
          <a:xfrm rot="10800000" flipV="1">
            <a:off x="1241923" y="5763708"/>
            <a:ext cx="579079" cy="588810"/>
          </a:xfrm>
          <a:prstGeom prst="bentConnector2">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5" name="テキスト ボックス 34"/>
          <p:cNvSpPr txBox="1"/>
          <p:nvPr/>
        </p:nvSpPr>
        <p:spPr>
          <a:xfrm>
            <a:off x="1019222" y="4594282"/>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36" name="直線矢印コネクタ 35"/>
          <p:cNvCxnSpPr/>
          <p:nvPr/>
        </p:nvCxnSpPr>
        <p:spPr>
          <a:xfrm>
            <a:off x="1662121" y="4760307"/>
            <a:ext cx="373512" cy="0"/>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a:endCxn id="18" idx="2"/>
          </p:cNvCxnSpPr>
          <p:nvPr/>
        </p:nvCxnSpPr>
        <p:spPr>
          <a:xfrm flipH="1" flipV="1">
            <a:off x="2641016" y="5033815"/>
            <a:ext cx="1" cy="398235"/>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48" name="テキスト ボックス 47"/>
          <p:cNvSpPr txBox="1"/>
          <p:nvPr/>
        </p:nvSpPr>
        <p:spPr>
          <a:xfrm>
            <a:off x="559647" y="5910442"/>
            <a:ext cx="646331" cy="369332"/>
          </a:xfrm>
          <a:prstGeom prst="rect">
            <a:avLst/>
          </a:prstGeom>
          <a:noFill/>
        </p:spPr>
        <p:txBody>
          <a:bodyPr wrap="none" rtlCol="0">
            <a:spAutoFit/>
          </a:bodyPr>
          <a:lstStyle/>
          <a:p>
            <a:r>
              <a:rPr kumimoji="1" lang="ja-JP" altLang="en-US" dirty="0" smtClean="0"/>
              <a:t>外部</a:t>
            </a:r>
            <a:endParaRPr kumimoji="1" lang="ja-JP" altLang="en-US" dirty="0"/>
          </a:p>
        </p:txBody>
      </p:sp>
      <p:sp>
        <p:nvSpPr>
          <p:cNvPr id="18" name="正方形/長方形 17"/>
          <p:cNvSpPr/>
          <p:nvPr/>
        </p:nvSpPr>
        <p:spPr>
          <a:xfrm>
            <a:off x="2035633" y="4554859"/>
            <a:ext cx="1210766" cy="478956"/>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err="1" smtClean="0">
                <a:solidFill>
                  <a:srgbClr val="333333"/>
                </a:solidFill>
              </a:rPr>
              <a:t>ebtables</a:t>
            </a:r>
            <a:endParaRPr kumimoji="1" lang="ja-JP" altLang="en-US" dirty="0">
              <a:solidFill>
                <a:srgbClr val="333333"/>
              </a:solidFill>
            </a:endParaRPr>
          </a:p>
        </p:txBody>
      </p:sp>
    </p:spTree>
    <p:extLst>
      <p:ext uri="{BB962C8B-B14F-4D97-AF65-F5344CB8AC3E}">
        <p14:creationId xmlns:p14="http://schemas.microsoft.com/office/powerpoint/2010/main" val="35532820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err="1" smtClean="0">
                <a:latin typeface="メイリオ"/>
                <a:ea typeface="メイリオ"/>
                <a:cs typeface="メイリオ"/>
              </a:rPr>
              <a:t>Transcall</a:t>
            </a:r>
            <a:r>
              <a:rPr kumimoji="1" lang="ja-JP" altLang="en-US" baseline="0" dirty="0" smtClean="0">
                <a:latin typeface="メイリオ"/>
                <a:ea typeface="メイリオ"/>
                <a:cs typeface="メイリオ"/>
              </a:rPr>
              <a:t>の移植</a:t>
            </a:r>
            <a:endParaRPr kumimoji="1" lang="ja-JP" altLang="en-US" dirty="0">
              <a:latin typeface="メイリオ"/>
              <a:ea typeface="メイリオ"/>
              <a:cs typeface="メイリオ"/>
            </a:endParaRPr>
          </a:p>
        </p:txBody>
      </p:sp>
      <p:sp>
        <p:nvSpPr>
          <p:cNvPr id="3" name="コンテンツ プレースホルダー 2"/>
          <p:cNvSpPr>
            <a:spLocks noGrp="1"/>
          </p:cNvSpPr>
          <p:nvPr>
            <p:ph idx="1"/>
          </p:nvPr>
        </p:nvSpPr>
        <p:spPr/>
        <p:txBody>
          <a:bodyPr/>
          <a:lstStyle/>
          <a:p>
            <a:r>
              <a:rPr kumimoji="1" lang="en-US" altLang="ja-JP" dirty="0" smtClean="0"/>
              <a:t>V-Met</a:t>
            </a:r>
            <a:r>
              <a:rPr kumimoji="1" lang="ja-JP" altLang="en-US" dirty="0" smtClean="0"/>
              <a:t>に</a:t>
            </a:r>
            <a:r>
              <a:rPr kumimoji="1" lang="en-US" altLang="ja-JP" dirty="0" smtClean="0"/>
              <a:t>Transcall [</a:t>
            </a:r>
            <a:r>
              <a:rPr kumimoji="1" lang="ja-JP" altLang="en-US" dirty="0" smtClean="0"/>
              <a:t>飯田</a:t>
            </a:r>
            <a:r>
              <a:rPr lang="ja-JP" altLang="en-US" dirty="0" smtClean="0"/>
              <a:t>ら</a:t>
            </a:r>
            <a:r>
              <a:rPr lang="en-US" altLang="ja-JP" dirty="0" smtClean="0"/>
              <a:t>'11] </a:t>
            </a:r>
            <a:r>
              <a:rPr lang="ja-JP" altLang="en-US" dirty="0" smtClean="0"/>
              <a:t>を移植</a:t>
            </a:r>
            <a:endParaRPr lang="en-US" altLang="ja-JP" dirty="0" smtClean="0"/>
          </a:p>
          <a:p>
            <a:pPr lvl="1"/>
            <a:r>
              <a:rPr lang="ja-JP" altLang="en-US" dirty="0" smtClean="0"/>
              <a:t>既存の</a:t>
            </a:r>
            <a:r>
              <a:rPr lang="en-US" altLang="ja-JP" dirty="0" smtClean="0"/>
              <a:t>IDS</a:t>
            </a:r>
            <a:r>
              <a:rPr lang="ja-JP" altLang="en-US" dirty="0" smtClean="0"/>
              <a:t>をオフロードするための実行環境を提供</a:t>
            </a:r>
            <a:endParaRPr lang="en-US" altLang="ja-JP" dirty="0" smtClean="0"/>
          </a:p>
          <a:p>
            <a:pPr lvl="2"/>
            <a:r>
              <a:rPr lang="ja-JP" altLang="en-US" dirty="0" smtClean="0"/>
              <a:t>ユーザ</a:t>
            </a:r>
            <a:r>
              <a:rPr lang="en-US" altLang="ja-JP" dirty="0" smtClean="0"/>
              <a:t>VM</a:t>
            </a:r>
            <a:r>
              <a:rPr lang="ja-JP" altLang="en-US" dirty="0" smtClean="0"/>
              <a:t>のメモリから</a:t>
            </a:r>
            <a:r>
              <a:rPr lang="en-US" altLang="ja-JP" dirty="0" smtClean="0"/>
              <a:t>OS</a:t>
            </a:r>
            <a:r>
              <a:rPr lang="ja-JP" altLang="en-US" dirty="0" smtClean="0"/>
              <a:t>の内部情報を取得</a:t>
            </a:r>
            <a:endParaRPr lang="en-US" altLang="ja-JP" dirty="0" smtClean="0"/>
          </a:p>
          <a:p>
            <a:pPr lvl="2"/>
            <a:r>
              <a:rPr lang="ja-JP" altLang="en-US" dirty="0" smtClean="0"/>
              <a:t>システムコールや</a:t>
            </a:r>
            <a:r>
              <a:rPr lang="en-US" altLang="ja-JP" dirty="0" err="1" smtClean="0"/>
              <a:t>proc</a:t>
            </a:r>
            <a:r>
              <a:rPr lang="ja-JP" altLang="en-US" dirty="0" smtClean="0"/>
              <a:t>ファイルシステムを通して</a:t>
            </a:r>
            <a:r>
              <a:rPr lang="en-US" altLang="ja-JP" dirty="0" smtClean="0"/>
              <a:t>IDS</a:t>
            </a:r>
            <a:r>
              <a:rPr lang="ja-JP" altLang="en-US" dirty="0" smtClean="0"/>
              <a:t>に提供</a:t>
            </a:r>
            <a:endParaRPr lang="en-US" altLang="ja-JP" dirty="0" smtClean="0"/>
          </a:p>
          <a:p>
            <a:pPr lvl="1"/>
            <a:r>
              <a:rPr lang="ja-JP" altLang="en-US" dirty="0" smtClean="0"/>
              <a:t>ユーザ</a:t>
            </a:r>
            <a:r>
              <a:rPr lang="en-US" altLang="ja-JP" dirty="0" smtClean="0"/>
              <a:t>VM</a:t>
            </a:r>
            <a:r>
              <a:rPr lang="ja-JP" altLang="en-US" dirty="0" smtClean="0"/>
              <a:t>のメモリにアクセスする際に</a:t>
            </a:r>
            <a:r>
              <a:rPr lang="en-US" altLang="ja-JP" dirty="0" smtClean="0"/>
              <a:t>V-Met</a:t>
            </a:r>
            <a:r>
              <a:rPr lang="ja-JP" altLang="en-US" dirty="0" smtClean="0"/>
              <a:t>の提供するアドレス変換を行うように変更</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19</a:t>
            </a:fld>
            <a:endParaRPr kumimoji="1" lang="ja-JP" altLang="en-US"/>
          </a:p>
        </p:txBody>
      </p:sp>
      <p:sp>
        <p:nvSpPr>
          <p:cNvPr id="5" name="テキスト ボックス 4"/>
          <p:cNvSpPr txBox="1"/>
          <p:nvPr/>
        </p:nvSpPr>
        <p:spPr>
          <a:xfrm>
            <a:off x="10815026" y="5185237"/>
            <a:ext cx="184666" cy="369332"/>
          </a:xfrm>
          <a:prstGeom prst="rect">
            <a:avLst/>
          </a:prstGeom>
          <a:noFill/>
        </p:spPr>
        <p:txBody>
          <a:bodyPr wrap="none" rtlCol="0">
            <a:spAutoFit/>
          </a:bodyPr>
          <a:lstStyle/>
          <a:p>
            <a:endParaRPr kumimoji="1" lang="ja-JP" altLang="en-US" dirty="0"/>
          </a:p>
        </p:txBody>
      </p:sp>
      <p:sp>
        <p:nvSpPr>
          <p:cNvPr id="7" name="正方形/長方形 6"/>
          <p:cNvSpPr/>
          <p:nvPr/>
        </p:nvSpPr>
        <p:spPr>
          <a:xfrm>
            <a:off x="2758768" y="4671651"/>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sp>
        <p:nvSpPr>
          <p:cNvPr id="9" name="正方形/長方形 8"/>
          <p:cNvSpPr/>
          <p:nvPr/>
        </p:nvSpPr>
        <p:spPr>
          <a:xfrm>
            <a:off x="2420722" y="5372054"/>
            <a:ext cx="1438153" cy="663489"/>
          </a:xfrm>
          <a:prstGeom prst="rect">
            <a:avLst/>
          </a:prstGeom>
          <a:solidFill>
            <a:schemeClr val="bg1"/>
          </a:solidFill>
          <a:ln w="25400">
            <a:solidFill>
              <a:srgbClr val="E559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smtClean="0">
                <a:solidFill>
                  <a:srgbClr val="333333"/>
                </a:solidFill>
              </a:rPr>
              <a:t>Transcall</a:t>
            </a:r>
            <a:endParaRPr kumimoji="1" lang="ja-JP" altLang="en-US" dirty="0">
              <a:solidFill>
                <a:srgbClr val="333333"/>
              </a:solidFill>
            </a:endParaRPr>
          </a:p>
        </p:txBody>
      </p:sp>
      <p:cxnSp>
        <p:nvCxnSpPr>
          <p:cNvPr id="12" name="直線矢印コネクタ 11"/>
          <p:cNvCxnSpPr>
            <a:stCxn id="7" idx="2"/>
            <a:endCxn id="9" idx="0"/>
          </p:cNvCxnSpPr>
          <p:nvPr/>
        </p:nvCxnSpPr>
        <p:spPr>
          <a:xfrm>
            <a:off x="3136461" y="5164344"/>
            <a:ext cx="3338" cy="207710"/>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a:stCxn id="9" idx="3"/>
            <a:endCxn id="13" idx="1"/>
          </p:cNvCxnSpPr>
          <p:nvPr/>
        </p:nvCxnSpPr>
        <p:spPr>
          <a:xfrm flipV="1">
            <a:off x="3858875" y="5688396"/>
            <a:ext cx="1220594" cy="15403"/>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正方形/長方形 16"/>
          <p:cNvSpPr/>
          <p:nvPr/>
        </p:nvSpPr>
        <p:spPr>
          <a:xfrm>
            <a:off x="4695503" y="4334633"/>
            <a:ext cx="2027775" cy="2015368"/>
          </a:xfrm>
          <a:prstGeom prst="rect">
            <a:avLst/>
          </a:prstGeom>
          <a:solidFill>
            <a:srgbClr val="327F9E"/>
          </a:solidFill>
          <a:ln w="254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980747" y="4352333"/>
            <a:ext cx="1457287" cy="369332"/>
          </a:xfrm>
          <a:prstGeom prst="rect">
            <a:avLst/>
          </a:prstGeom>
          <a:noFill/>
          <a:effectLst/>
        </p:spPr>
        <p:txBody>
          <a:bodyPr wrap="none" rtlCol="0">
            <a:spAutoFit/>
          </a:bodyPr>
          <a:lstStyle/>
          <a:p>
            <a:pPr algn="ctr"/>
            <a:r>
              <a:rPr kumimoji="1" lang="ja-JP" altLang="en-US" dirty="0" smtClean="0">
                <a:solidFill>
                  <a:srgbClr val="F5F1DD"/>
                </a:solidFill>
                <a:latin typeface="メイリオ"/>
                <a:ea typeface="メイリオ"/>
                <a:cs typeface="メイリオ"/>
              </a:rPr>
              <a:t>クラウド</a:t>
            </a:r>
            <a:r>
              <a:rPr kumimoji="1" lang="en-US" altLang="ja-JP" dirty="0" smtClean="0">
                <a:solidFill>
                  <a:srgbClr val="F5F1DD"/>
                </a:solidFill>
                <a:latin typeface="メイリオ"/>
                <a:ea typeface="メイリオ"/>
                <a:cs typeface="メイリオ"/>
              </a:rPr>
              <a:t>VM</a:t>
            </a:r>
            <a:endParaRPr kumimoji="1" lang="ja-JP" altLang="en-US" dirty="0">
              <a:solidFill>
                <a:srgbClr val="F5F1DD"/>
              </a:solidFill>
              <a:latin typeface="メイリオ"/>
              <a:ea typeface="メイリオ"/>
              <a:cs typeface="メイリオ"/>
            </a:endParaRPr>
          </a:p>
        </p:txBody>
      </p:sp>
      <p:sp>
        <p:nvSpPr>
          <p:cNvPr id="13" name="正方形/長方形 12"/>
          <p:cNvSpPr/>
          <p:nvPr/>
        </p:nvSpPr>
        <p:spPr>
          <a:xfrm>
            <a:off x="5079469" y="5271462"/>
            <a:ext cx="1259843" cy="833867"/>
          </a:xfrm>
          <a:prstGeom prst="rect">
            <a:avLst/>
          </a:prstGeom>
          <a:solidFill>
            <a:srgbClr val="EB8627"/>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cxnSp>
        <p:nvCxnSpPr>
          <p:cNvPr id="18" name="直線矢印コネクタ 17"/>
          <p:cNvCxnSpPr>
            <a:stCxn id="9" idx="3"/>
            <a:endCxn id="13" idx="1"/>
          </p:cNvCxnSpPr>
          <p:nvPr/>
        </p:nvCxnSpPr>
        <p:spPr>
          <a:xfrm flipV="1">
            <a:off x="3858875" y="5688396"/>
            <a:ext cx="1220594" cy="15403"/>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6453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クラウドにおける</a:t>
            </a:r>
            <a:r>
              <a:rPr lang="en-US" altLang="ja-JP" smtClean="0"/>
              <a:t>VM</a:t>
            </a:r>
            <a:r>
              <a:rPr lang="ja-JP" altLang="en-US" smtClean="0"/>
              <a:t>監視</a:t>
            </a:r>
            <a:endParaRPr lang="ja-JP" altLang="en-US" dirty="0"/>
          </a:p>
        </p:txBody>
      </p:sp>
      <p:sp>
        <p:nvSpPr>
          <p:cNvPr id="3" name="コンテンツ プレースホルダー 2"/>
          <p:cNvSpPr>
            <a:spLocks noGrp="1"/>
          </p:cNvSpPr>
          <p:nvPr>
            <p:ph idx="1"/>
          </p:nvPr>
        </p:nvSpPr>
        <p:spPr/>
        <p:txBody>
          <a:bodyPr/>
          <a:lstStyle/>
          <a:p>
            <a:r>
              <a:rPr lang="en-US" altLang="ja-JP" smtClean="0"/>
              <a:t>IaaS</a:t>
            </a:r>
            <a:r>
              <a:rPr lang="ja-JP" altLang="en-US" smtClean="0"/>
              <a:t>型クラウドが普及</a:t>
            </a:r>
            <a:endParaRPr lang="en-US" altLang="ja-JP" smtClean="0"/>
          </a:p>
          <a:p>
            <a:pPr lvl="1"/>
            <a:r>
              <a:rPr lang="ja-JP" altLang="en-US" smtClean="0"/>
              <a:t>仮想マシン</a:t>
            </a:r>
            <a:r>
              <a:rPr lang="en-US" altLang="ja-JP" smtClean="0"/>
              <a:t>(VM)</a:t>
            </a:r>
            <a:r>
              <a:rPr lang="ja-JP" altLang="en-US" smtClean="0"/>
              <a:t>を提供</a:t>
            </a:r>
            <a:endParaRPr lang="en-US" altLang="ja-JP" smtClean="0"/>
          </a:p>
          <a:p>
            <a:pPr lvl="1"/>
            <a:r>
              <a:rPr lang="ja-JP" altLang="en-US" smtClean="0"/>
              <a:t>ユーザは自由にシステムを構築することができる</a:t>
            </a:r>
            <a:endParaRPr lang="en-US" altLang="ja-JP" smtClean="0"/>
          </a:p>
          <a:p>
            <a:r>
              <a:rPr lang="ja-JP" altLang="en-US" smtClean="0"/>
              <a:t>侵入検知システム</a:t>
            </a:r>
            <a:r>
              <a:rPr lang="en-US" altLang="ja-JP" smtClean="0"/>
              <a:t>(IDS)</a:t>
            </a:r>
            <a:r>
              <a:rPr lang="ja-JP" altLang="en-US" smtClean="0"/>
              <a:t>による監視が必要</a:t>
            </a:r>
            <a:endParaRPr lang="en-US" altLang="ja-JP" smtClean="0"/>
          </a:p>
          <a:p>
            <a:pPr lvl="1"/>
            <a:r>
              <a:rPr lang="ja-JP" altLang="en-US" smtClean="0"/>
              <a:t>ユーザ</a:t>
            </a:r>
            <a:r>
              <a:rPr lang="en-US" altLang="ja-JP" smtClean="0"/>
              <a:t>VM</a:t>
            </a:r>
            <a:r>
              <a:rPr lang="ja-JP" altLang="en-US" smtClean="0"/>
              <a:t>は十分に管理されているとは限らない</a:t>
            </a:r>
            <a:endParaRPr lang="en-US" altLang="ja-JP" smtClean="0"/>
          </a:p>
          <a:p>
            <a:pPr lvl="2"/>
            <a:r>
              <a:rPr lang="ja-JP" altLang="en-US" smtClean="0"/>
              <a:t>サーバ設定の不備、セキュリティアップデートの未適用</a:t>
            </a:r>
            <a:endParaRPr lang="en-US" altLang="ja-JP" smtClean="0"/>
          </a:p>
          <a:p>
            <a:pPr lvl="1"/>
            <a:r>
              <a:rPr lang="ja-JP" altLang="en-US" smtClean="0"/>
              <a:t>ユーザ</a:t>
            </a:r>
            <a:r>
              <a:rPr lang="en-US" altLang="ja-JP" smtClean="0"/>
              <a:t>VM</a:t>
            </a:r>
            <a:r>
              <a:rPr lang="ja-JP" altLang="en-US" smtClean="0"/>
              <a:t>内で監視しても侵入者に無効化される</a:t>
            </a:r>
            <a:endParaRPr lang="en-US" altLang="ja-JP" dirty="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2</a:t>
            </a:fld>
            <a:endParaRPr lang="ja-JP" altLang="en-US"/>
          </a:p>
        </p:txBody>
      </p:sp>
      <p:sp>
        <p:nvSpPr>
          <p:cNvPr id="26" name="テキスト ボックス 25"/>
          <p:cNvSpPr txBox="1"/>
          <p:nvPr/>
        </p:nvSpPr>
        <p:spPr>
          <a:xfrm>
            <a:off x="1242120"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pic>
        <p:nvPicPr>
          <p:cNvPr id="32" name="図 31"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4507" y="4753043"/>
            <a:ext cx="812800" cy="609600"/>
          </a:xfrm>
          <a:prstGeom prst="rect">
            <a:avLst/>
          </a:prstGeom>
          <a:effectLst/>
        </p:spPr>
      </p:pic>
      <p:sp>
        <p:nvSpPr>
          <p:cNvPr id="27" name="正方形/長方形 26"/>
          <p:cNvSpPr/>
          <p:nvPr/>
        </p:nvSpPr>
        <p:spPr>
          <a:xfrm>
            <a:off x="3503112" y="4871238"/>
            <a:ext cx="2137775" cy="1321644"/>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F5F1DD"/>
              </a:solidFill>
              <a:latin typeface="メイリオ"/>
              <a:ea typeface="メイリオ"/>
              <a:cs typeface="メイリオ"/>
            </a:endParaRPr>
          </a:p>
        </p:txBody>
      </p:sp>
      <p:sp>
        <p:nvSpPr>
          <p:cNvPr id="28" name="正方形/長方形 27"/>
          <p:cNvSpPr/>
          <p:nvPr/>
        </p:nvSpPr>
        <p:spPr>
          <a:xfrm>
            <a:off x="4037487" y="53499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35" name="テキスト ボックス 34"/>
          <p:cNvSpPr txBox="1"/>
          <p:nvPr/>
        </p:nvSpPr>
        <p:spPr>
          <a:xfrm>
            <a:off x="3958772" y="4896638"/>
            <a:ext cx="1226455" cy="369332"/>
          </a:xfrm>
          <a:prstGeom prst="rect">
            <a:avLst/>
          </a:prstGeom>
          <a:noFill/>
        </p:spPr>
        <p:txBody>
          <a:bodyPr wrap="none" rtlCol="0">
            <a:spAutoFit/>
          </a:bodyPr>
          <a:lstStyle/>
          <a:p>
            <a:r>
              <a:rPr lang="ja-JP" altLang="en-US" dirty="0">
                <a:solidFill>
                  <a:srgbClr val="F5F1DD"/>
                </a:solidFill>
                <a:cs typeface="メイリオ"/>
              </a:rPr>
              <a:t>ユーザ</a:t>
            </a:r>
            <a:r>
              <a:rPr lang="en-US" altLang="ja-JP" dirty="0" smtClean="0">
                <a:solidFill>
                  <a:srgbClr val="F5F1DD"/>
                </a:solidFill>
                <a:cs typeface="メイリオ"/>
              </a:rPr>
              <a:t>VM</a:t>
            </a:r>
            <a:endParaRPr lang="ja-JP" altLang="en-US" dirty="0">
              <a:solidFill>
                <a:srgbClr val="F5F1DD"/>
              </a:solidFill>
              <a:cs typeface="メイリオ"/>
            </a:endParaRPr>
          </a:p>
        </p:txBody>
      </p:sp>
      <p:cxnSp>
        <p:nvCxnSpPr>
          <p:cNvPr id="38" name="直線矢印コネクタ 37"/>
          <p:cNvCxnSpPr>
            <a:stCxn id="32" idx="1"/>
            <a:endCxn id="28" idx="3"/>
          </p:cNvCxnSpPr>
          <p:nvPr/>
        </p:nvCxnSpPr>
        <p:spPr>
          <a:xfrm flipH="1">
            <a:off x="5106514" y="5057843"/>
            <a:ext cx="1867993" cy="55372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a:off x="6960508" y="5316370"/>
            <a:ext cx="877163" cy="369332"/>
          </a:xfrm>
          <a:prstGeom prst="rect">
            <a:avLst/>
          </a:prstGeom>
          <a:noFill/>
          <a:effectLst/>
        </p:spPr>
        <p:txBody>
          <a:bodyPr wrap="none" rtlCol="0">
            <a:spAutoFit/>
          </a:bodyPr>
          <a:lstStyle/>
          <a:p>
            <a:r>
              <a:rPr kumimoji="1" lang="ja-JP" altLang="en-US" dirty="0" smtClean="0">
                <a:solidFill>
                  <a:srgbClr val="333333"/>
                </a:solidFill>
                <a:latin typeface="メイリオ"/>
                <a:ea typeface="メイリオ"/>
                <a:cs typeface="メイリオ"/>
              </a:rPr>
              <a:t>攻撃者</a:t>
            </a:r>
            <a:endParaRPr kumimoji="1" lang="ja-JP" altLang="en-US"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92766344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目的</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メモリ監視性能の測定</a:t>
            </a:r>
            <a:endParaRPr lang="en-US" altLang="ja-JP" dirty="0" smtClean="0">
              <a:latin typeface="メイリオ"/>
              <a:ea typeface="メイリオ"/>
              <a:cs typeface="メイリオ"/>
            </a:endParaRPr>
          </a:p>
          <a:p>
            <a:pPr lvl="1">
              <a:tabLst>
                <a:tab pos="1344613" algn="l"/>
              </a:tabLst>
            </a:pPr>
            <a:r>
              <a:rPr lang="en-US" altLang="ja-JP" dirty="0" smtClean="0">
                <a:latin typeface="メイリオ"/>
                <a:ea typeface="メイリオ"/>
                <a:cs typeface="メイリオ"/>
              </a:rPr>
              <a:t>V-Met</a:t>
            </a:r>
            <a:r>
              <a:rPr lang="ja-JP" altLang="en-US" dirty="0" smtClean="0">
                <a:latin typeface="メイリオ"/>
                <a:ea typeface="メイリオ"/>
                <a:cs typeface="メイリオ"/>
              </a:rPr>
              <a:t>と従来システムでのオフロード性能の比較</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ネットワーク監視性能の測定</a:t>
            </a:r>
            <a:endParaRPr lang="en-US" altLang="ja-JP" dirty="0" smtClean="0">
              <a:latin typeface="メイリオ"/>
              <a:ea typeface="メイリオ"/>
              <a:cs typeface="メイリオ"/>
            </a:endParaRPr>
          </a:p>
          <a:p>
            <a:r>
              <a:rPr kumimoji="1" lang="ja-JP" altLang="en-US" dirty="0" smtClean="0">
                <a:latin typeface="メイリオ"/>
                <a:ea typeface="メイリオ"/>
                <a:cs typeface="メイリオ"/>
              </a:rPr>
              <a:t>実験環境</a:t>
            </a:r>
            <a:r>
              <a:rPr lang="en-US" altLang="ja-JP" dirty="0" smtClean="0">
                <a:latin typeface="メイリオ"/>
                <a:ea typeface="メイリオ"/>
                <a:cs typeface="メイリオ"/>
              </a:rPr>
              <a:t> </a:t>
            </a:r>
            <a:endParaRPr kumimoji="1" lang="en-US" altLang="ja-JP" dirty="0" smtClean="0">
              <a:latin typeface="メイリオ"/>
              <a:ea typeface="メイリオ"/>
              <a:cs typeface="メイリオ"/>
            </a:endParaRPr>
          </a:p>
          <a:p>
            <a:pPr lvl="1"/>
            <a:endParaRPr kumimoji="1"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20</a:t>
            </a:fld>
            <a:endParaRPr kumimoji="1" lang="ja-JP" altLang="en-US"/>
          </a:p>
        </p:txBody>
      </p:sp>
      <p:sp>
        <p:nvSpPr>
          <p:cNvPr id="7" name="正方形/長方形 6"/>
          <p:cNvSpPr/>
          <p:nvPr/>
        </p:nvSpPr>
        <p:spPr>
          <a:xfrm>
            <a:off x="1798393" y="5421899"/>
            <a:ext cx="1399077"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19" name="テキスト ボックス 18"/>
          <p:cNvSpPr txBox="1"/>
          <p:nvPr/>
        </p:nvSpPr>
        <p:spPr>
          <a:xfrm>
            <a:off x="1849269" y="5433388"/>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28" name="正方形/長方形 27"/>
          <p:cNvSpPr/>
          <p:nvPr/>
        </p:nvSpPr>
        <p:spPr>
          <a:xfrm>
            <a:off x="4901970" y="5258306"/>
            <a:ext cx="3470755" cy="1141172"/>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endParaRPr>
          </a:p>
        </p:txBody>
      </p:sp>
      <p:sp>
        <p:nvSpPr>
          <p:cNvPr id="33" name="テキスト ボックス 32"/>
          <p:cNvSpPr txBox="1"/>
          <p:nvPr/>
        </p:nvSpPr>
        <p:spPr>
          <a:xfrm>
            <a:off x="6774035" y="5258306"/>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50" name="テキスト ボックス 49"/>
          <p:cNvSpPr txBox="1"/>
          <p:nvPr/>
        </p:nvSpPr>
        <p:spPr>
          <a:xfrm>
            <a:off x="-1754496" y="2906875"/>
            <a:ext cx="184666" cy="369332"/>
          </a:xfrm>
          <a:prstGeom prst="rect">
            <a:avLst/>
          </a:prstGeom>
          <a:noFill/>
        </p:spPr>
        <p:txBody>
          <a:bodyPr wrap="none" rtlCol="0">
            <a:spAutoFit/>
          </a:bodyPr>
          <a:lstStyle/>
          <a:p>
            <a:endParaRPr kumimoji="1" lang="ja-JP" altLang="en-US"/>
          </a:p>
        </p:txBody>
      </p:sp>
      <p:sp>
        <p:nvSpPr>
          <p:cNvPr id="40" name="テキスト ボックス 39"/>
          <p:cNvSpPr txBox="1"/>
          <p:nvPr/>
        </p:nvSpPr>
        <p:spPr>
          <a:xfrm>
            <a:off x="1832099" y="5948052"/>
            <a:ext cx="1502949" cy="369332"/>
          </a:xfrm>
          <a:prstGeom prst="rect">
            <a:avLst/>
          </a:prstGeom>
          <a:noFill/>
          <a:ln>
            <a:noFill/>
          </a:ln>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44" name="正方形/長方形 43"/>
          <p:cNvSpPr/>
          <p:nvPr/>
        </p:nvSpPr>
        <p:spPr>
          <a:xfrm>
            <a:off x="5154035" y="5365442"/>
            <a:ext cx="1620000"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37" name="テキスト ボックス 36"/>
          <p:cNvSpPr txBox="1"/>
          <p:nvPr/>
        </p:nvSpPr>
        <p:spPr>
          <a:xfrm>
            <a:off x="5336419" y="5388502"/>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45" name="テキスト ボックス 44"/>
          <p:cNvSpPr txBox="1"/>
          <p:nvPr/>
        </p:nvSpPr>
        <p:spPr>
          <a:xfrm>
            <a:off x="5229528" y="5866264"/>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30" name="テキスト ボックス 29"/>
          <p:cNvSpPr txBox="1"/>
          <p:nvPr/>
        </p:nvSpPr>
        <p:spPr>
          <a:xfrm>
            <a:off x="6816368" y="5935583"/>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:7GB</a:t>
            </a:r>
            <a:endParaRPr lang="ja-JP" altLang="en-US" dirty="0">
              <a:solidFill>
                <a:srgbClr val="F5F1DD"/>
              </a:solidFill>
            </a:endParaRPr>
          </a:p>
        </p:txBody>
      </p:sp>
      <p:sp>
        <p:nvSpPr>
          <p:cNvPr id="13" name="テキスト ボックス 12"/>
          <p:cNvSpPr txBox="1"/>
          <p:nvPr/>
        </p:nvSpPr>
        <p:spPr>
          <a:xfrm>
            <a:off x="2769137" y="3737376"/>
            <a:ext cx="4920781" cy="646331"/>
          </a:xfrm>
          <a:prstGeom prst="rect">
            <a:avLst/>
          </a:prstGeom>
          <a:noFill/>
          <a:ln>
            <a:solidFill>
              <a:srgbClr val="5F5F5F"/>
            </a:solidFill>
          </a:ln>
        </p:spPr>
        <p:txBody>
          <a:bodyPr wrap="square" rtlCol="0">
            <a:spAutoFit/>
          </a:bodyPr>
          <a:lstStyle/>
          <a:p>
            <a:r>
              <a:rPr kumimoji="1" lang="en-US" altLang="ja-JP" dirty="0" err="1" smtClean="0">
                <a:solidFill>
                  <a:srgbClr val="333333"/>
                </a:solidFill>
              </a:rPr>
              <a:t>CPU:Intel</a:t>
            </a:r>
            <a:r>
              <a:rPr kumimoji="1" lang="en-US" altLang="ja-JP" dirty="0" smtClean="0">
                <a:solidFill>
                  <a:srgbClr val="333333"/>
                </a:solidFill>
              </a:rPr>
              <a:t> Xeon E3</a:t>
            </a:r>
            <a:r>
              <a:rPr lang="en-US" altLang="ja-JP" dirty="0">
                <a:solidFill>
                  <a:srgbClr val="333333"/>
                </a:solidFill>
              </a:rPr>
              <a:t>-</a:t>
            </a:r>
            <a:r>
              <a:rPr kumimoji="1" lang="en-US" altLang="ja-JP" dirty="0" smtClean="0">
                <a:solidFill>
                  <a:srgbClr val="333333"/>
                </a:solidFill>
              </a:rPr>
              <a:t>1270v3, </a:t>
            </a:r>
            <a:r>
              <a:rPr kumimoji="1" lang="ja-JP" altLang="en-US" dirty="0" smtClean="0">
                <a:solidFill>
                  <a:srgbClr val="333333"/>
                </a:solidFill>
              </a:rPr>
              <a:t>メモリ</a:t>
            </a:r>
            <a:r>
              <a:rPr kumimoji="1" lang="en-US" altLang="ja-JP" dirty="0" smtClean="0">
                <a:solidFill>
                  <a:srgbClr val="333333"/>
                </a:solidFill>
              </a:rPr>
              <a:t>: 8GB</a:t>
            </a:r>
          </a:p>
          <a:p>
            <a:r>
              <a:rPr lang="en-US" altLang="ja-JP" dirty="0" smtClean="0">
                <a:solidFill>
                  <a:srgbClr val="333333"/>
                </a:solidFill>
              </a:rPr>
              <a:t>Xen 4.4, Linux 3.13.0</a:t>
            </a:r>
            <a:endParaRPr lang="ja-JP" altLang="en-US" dirty="0">
              <a:solidFill>
                <a:srgbClr val="333333"/>
              </a:solidFill>
            </a:endParaRPr>
          </a:p>
        </p:txBody>
      </p:sp>
      <p:cxnSp>
        <p:nvCxnSpPr>
          <p:cNvPr id="11" name="直線コネクタ 10"/>
          <p:cNvCxnSpPr/>
          <p:nvPr/>
        </p:nvCxnSpPr>
        <p:spPr>
          <a:xfrm>
            <a:off x="3592028" y="4566902"/>
            <a:ext cx="0" cy="2291098"/>
          </a:xfrm>
          <a:prstGeom prst="line">
            <a:avLst/>
          </a:prstGeom>
          <a:ln w="25400" cmpd="sng">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366941" y="4581532"/>
            <a:ext cx="902811" cy="523220"/>
          </a:xfrm>
          <a:prstGeom prst="rect">
            <a:avLst/>
          </a:prstGeom>
          <a:noFill/>
        </p:spPr>
        <p:txBody>
          <a:bodyPr wrap="none" rtlCol="0">
            <a:spAutoFit/>
          </a:bodyPr>
          <a:lstStyle/>
          <a:p>
            <a:r>
              <a:rPr lang="ja-JP" altLang="en-US" sz="2800" dirty="0" smtClean="0">
                <a:solidFill>
                  <a:srgbClr val="333333"/>
                </a:solidFill>
              </a:rPr>
              <a:t>従来</a:t>
            </a:r>
            <a:endParaRPr kumimoji="1" lang="ja-JP" altLang="en-US" sz="2800" dirty="0">
              <a:solidFill>
                <a:srgbClr val="333333"/>
              </a:solidFill>
            </a:endParaRPr>
          </a:p>
        </p:txBody>
      </p:sp>
      <p:sp>
        <p:nvSpPr>
          <p:cNvPr id="49" name="テキスト ボックス 48"/>
          <p:cNvSpPr txBox="1"/>
          <p:nvPr/>
        </p:nvSpPr>
        <p:spPr>
          <a:xfrm>
            <a:off x="4101544" y="4566902"/>
            <a:ext cx="1223412" cy="523220"/>
          </a:xfrm>
          <a:prstGeom prst="rect">
            <a:avLst/>
          </a:prstGeom>
          <a:noFill/>
        </p:spPr>
        <p:txBody>
          <a:bodyPr wrap="none" rtlCol="0">
            <a:spAutoFit/>
          </a:bodyPr>
          <a:lstStyle/>
          <a:p>
            <a:r>
              <a:rPr lang="en-US" altLang="ja-JP" sz="2800" dirty="0" smtClean="0">
                <a:solidFill>
                  <a:srgbClr val="333333"/>
                </a:solidFill>
              </a:rPr>
              <a:t>V-Met</a:t>
            </a:r>
            <a:endParaRPr kumimoji="1" lang="ja-JP" altLang="en-US" sz="2800" dirty="0">
              <a:solidFill>
                <a:srgbClr val="333333"/>
              </a:solidFill>
            </a:endParaRPr>
          </a:p>
        </p:txBody>
      </p:sp>
      <p:sp>
        <p:nvSpPr>
          <p:cNvPr id="20" name="正方形/長方形 19"/>
          <p:cNvSpPr/>
          <p:nvPr/>
        </p:nvSpPr>
        <p:spPr>
          <a:xfrm>
            <a:off x="691800" y="562696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sp>
        <p:nvSpPr>
          <p:cNvPr id="21" name="正方形/長方形 20"/>
          <p:cNvSpPr/>
          <p:nvPr/>
        </p:nvSpPr>
        <p:spPr>
          <a:xfrm>
            <a:off x="3847439" y="558149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cxnSp>
        <p:nvCxnSpPr>
          <p:cNvPr id="6" name="直線矢印コネクタ 5"/>
          <p:cNvCxnSpPr>
            <a:stCxn id="20" idx="3"/>
            <a:endCxn id="7" idx="1"/>
          </p:cNvCxnSpPr>
          <p:nvPr/>
        </p:nvCxnSpPr>
        <p:spPr>
          <a:xfrm flipV="1">
            <a:off x="1447186" y="5871899"/>
            <a:ext cx="351207" cy="1408"/>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stCxn id="21" idx="3"/>
            <a:endCxn id="44" idx="1"/>
          </p:cNvCxnSpPr>
          <p:nvPr/>
        </p:nvCxnSpPr>
        <p:spPr>
          <a:xfrm flipV="1">
            <a:off x="4602825" y="5815442"/>
            <a:ext cx="551210" cy="12395"/>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824731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アドレス変換のオーバーヘッド</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V-Met</a:t>
            </a:r>
            <a:r>
              <a:rPr lang="ja-JP" altLang="en-US" dirty="0" smtClean="0"/>
              <a:t>において、アドレス変換に必要なハイパーコールの実行時間を測定</a:t>
            </a:r>
            <a:endParaRPr lang="en-US" altLang="ja-JP" dirty="0" smtClean="0"/>
          </a:p>
          <a:p>
            <a:pPr lvl="1"/>
            <a:r>
              <a:rPr lang="ja-JP" altLang="en-US" dirty="0" smtClean="0"/>
              <a:t>ページテーブルのアドレス取得：</a:t>
            </a:r>
            <a:r>
              <a:rPr lang="en-US" altLang="ja-JP" dirty="0" smtClean="0"/>
              <a:t>0.96μ</a:t>
            </a:r>
            <a:r>
              <a:rPr lang="ja-JP" altLang="en-US" dirty="0" smtClean="0"/>
              <a:t>秒</a:t>
            </a:r>
            <a:endParaRPr lang="en-US" altLang="ja-JP" dirty="0" smtClean="0"/>
          </a:p>
          <a:p>
            <a:pPr lvl="2"/>
            <a:r>
              <a:rPr lang="ja-JP" altLang="en-US" dirty="0" smtClean="0"/>
              <a:t>従来システム：</a:t>
            </a:r>
            <a:r>
              <a:rPr lang="en-US" altLang="ja-JP" dirty="0" smtClean="0"/>
              <a:t>15</a:t>
            </a:r>
            <a:r>
              <a:rPr lang="en-US" altLang="ja-JP" dirty="0"/>
              <a:t>μ</a:t>
            </a:r>
            <a:r>
              <a:rPr lang="ja-JP" altLang="en-US" dirty="0"/>
              <a:t>秒</a:t>
            </a:r>
            <a:endParaRPr lang="en-US" altLang="ja-JP" dirty="0" smtClean="0"/>
          </a:p>
          <a:p>
            <a:pPr lvl="2"/>
            <a:r>
              <a:rPr lang="ja-JP" altLang="en-US" dirty="0" smtClean="0"/>
              <a:t>仮想</a:t>
            </a:r>
            <a:r>
              <a:rPr lang="en-US" altLang="ja-JP" dirty="0" smtClean="0"/>
              <a:t>CPU</a:t>
            </a:r>
            <a:r>
              <a:rPr lang="ja-JP" altLang="en-US" dirty="0" smtClean="0"/>
              <a:t>のすべての情報を取得しているため</a:t>
            </a:r>
            <a:endParaRPr lang="en-US" altLang="ja-JP" dirty="0"/>
          </a:p>
          <a:p>
            <a:pPr lvl="1"/>
            <a:r>
              <a:rPr lang="en-US" altLang="ja-JP" dirty="0" smtClean="0"/>
              <a:t>EPT</a:t>
            </a:r>
            <a:r>
              <a:rPr lang="ja-JP" altLang="en-US" dirty="0" smtClean="0"/>
              <a:t>を用いたアドレス変換：</a:t>
            </a:r>
            <a:r>
              <a:rPr lang="en-US" altLang="ja-JP" dirty="0" smtClean="0"/>
              <a:t>1.3μ</a:t>
            </a:r>
            <a:r>
              <a:rPr lang="ja-JP" altLang="en-US" dirty="0" smtClean="0"/>
              <a:t>秒</a:t>
            </a:r>
            <a:endParaRPr lang="en-US" altLang="ja-JP"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21</a:t>
            </a:fld>
            <a:endParaRPr kumimoji="1" lang="ja-JP" altLang="en-US"/>
          </a:p>
        </p:txBody>
      </p:sp>
      <p:graphicFrame>
        <p:nvGraphicFramePr>
          <p:cNvPr id="8" name="グラフ 7"/>
          <p:cNvGraphicFramePr>
            <a:graphicFrameLocks/>
          </p:cNvGraphicFramePr>
          <p:nvPr>
            <p:extLst>
              <p:ext uri="{D42A27DB-BD31-4B8C-83A1-F6EECF244321}">
                <p14:modId xmlns:p14="http://schemas.microsoft.com/office/powerpoint/2010/main" val="2181372559"/>
              </p:ext>
            </p:extLst>
          </p:nvPr>
        </p:nvGraphicFramePr>
        <p:xfrm>
          <a:off x="2019300" y="4139496"/>
          <a:ext cx="5105400" cy="271850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3088500" y="6488668"/>
            <a:ext cx="1441420" cy="307777"/>
          </a:xfrm>
          <a:prstGeom prst="rect">
            <a:avLst/>
          </a:prstGeom>
          <a:noFill/>
        </p:spPr>
        <p:txBody>
          <a:bodyPr wrap="none" rtlCol="0">
            <a:spAutoFit/>
          </a:bodyPr>
          <a:lstStyle/>
          <a:p>
            <a:r>
              <a:rPr lang="ja-JP" altLang="en-US" sz="1400" dirty="0" smtClean="0"/>
              <a:t>ページテーブル</a:t>
            </a:r>
            <a:endParaRPr kumimoji="1" lang="ja-JP" altLang="en-US" sz="1400" dirty="0"/>
          </a:p>
        </p:txBody>
      </p:sp>
      <p:sp>
        <p:nvSpPr>
          <p:cNvPr id="9" name="テキスト ボックス 8"/>
          <p:cNvSpPr txBox="1"/>
          <p:nvPr/>
        </p:nvSpPr>
        <p:spPr>
          <a:xfrm>
            <a:off x="4958061" y="6503183"/>
            <a:ext cx="518091" cy="307777"/>
          </a:xfrm>
          <a:prstGeom prst="rect">
            <a:avLst/>
          </a:prstGeom>
          <a:noFill/>
        </p:spPr>
        <p:txBody>
          <a:bodyPr wrap="none" rtlCol="0">
            <a:spAutoFit/>
          </a:bodyPr>
          <a:lstStyle/>
          <a:p>
            <a:r>
              <a:rPr lang="en-US" altLang="ja-JP" sz="1400" dirty="0" smtClean="0"/>
              <a:t>EPT</a:t>
            </a:r>
            <a:endParaRPr kumimoji="1" lang="ja-JP" altLang="en-US" sz="1400" dirty="0"/>
          </a:p>
        </p:txBody>
      </p:sp>
    </p:spTree>
    <p:extLst>
      <p:ext uri="{BB962C8B-B14F-4D97-AF65-F5344CB8AC3E}">
        <p14:creationId xmlns:p14="http://schemas.microsoft.com/office/powerpoint/2010/main" val="221669267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en-US" altLang="ja-JP" dirty="0" smtClean="0"/>
              <a:t>Transcall</a:t>
            </a:r>
            <a:r>
              <a:rPr kumimoji="1" lang="ja-JP" altLang="en-US" dirty="0" smtClean="0"/>
              <a:t>の初期化</a:t>
            </a:r>
            <a:r>
              <a:rPr lang="ja-JP" altLang="en-US" dirty="0" smtClean="0"/>
              <a:t>時間</a:t>
            </a:r>
            <a:endParaRPr kumimoji="1" lang="ja-JP" altLang="en-US" strike="sngStrike"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smtClean="0"/>
              <a:t>VM</a:t>
            </a:r>
            <a:r>
              <a:rPr lang="ja-JP" altLang="en-US" dirty="0" smtClean="0"/>
              <a:t>用の</a:t>
            </a:r>
            <a:r>
              <a:rPr kumimoji="1" lang="en-US" altLang="ja-JP" dirty="0" err="1" smtClean="0"/>
              <a:t>proc</a:t>
            </a:r>
            <a:r>
              <a:rPr kumimoji="1" lang="ja-JP" altLang="en-US" dirty="0" smtClean="0"/>
              <a:t>ファイルシステムを構築する時間を測定</a:t>
            </a:r>
            <a:endParaRPr kumimoji="1" lang="en-US" altLang="ja-JP" dirty="0" smtClean="0"/>
          </a:p>
          <a:p>
            <a:pPr lvl="1"/>
            <a:r>
              <a:rPr lang="ja-JP" altLang="en-US" dirty="0" smtClean="0"/>
              <a:t>ユーザ</a:t>
            </a:r>
            <a:r>
              <a:rPr lang="en-US" altLang="ja-JP" dirty="0" smtClean="0"/>
              <a:t>VM</a:t>
            </a:r>
            <a:r>
              <a:rPr lang="ja-JP" altLang="en-US" dirty="0" smtClean="0"/>
              <a:t>のメモリ上の</a:t>
            </a:r>
            <a:r>
              <a:rPr lang="en-US" altLang="ja-JP" dirty="0" smtClean="0"/>
              <a:t>OS</a:t>
            </a:r>
            <a:r>
              <a:rPr lang="ja-JP" altLang="en-US" dirty="0" smtClean="0"/>
              <a:t>データを解析</a:t>
            </a:r>
            <a:endParaRPr kumimoji="1" lang="en-US" altLang="ja-JP" dirty="0" smtClean="0"/>
          </a:p>
          <a:p>
            <a:pPr lvl="2"/>
            <a:r>
              <a:rPr lang="ja-JP" altLang="en-US" dirty="0" smtClean="0"/>
              <a:t>ページテーブルのアドレス取得：</a:t>
            </a:r>
            <a:r>
              <a:rPr lang="en-US" altLang="ja-JP" dirty="0" smtClean="0"/>
              <a:t>292</a:t>
            </a:r>
            <a:r>
              <a:rPr lang="ja-JP" altLang="en-US" dirty="0" smtClean="0"/>
              <a:t>回</a:t>
            </a:r>
            <a:endParaRPr lang="en-US" altLang="ja-JP" dirty="0" smtClean="0"/>
          </a:p>
          <a:p>
            <a:pPr lvl="2"/>
            <a:r>
              <a:rPr lang="en-US" altLang="ja-JP" dirty="0" smtClean="0"/>
              <a:t>EPT</a:t>
            </a:r>
            <a:r>
              <a:rPr lang="ja-JP" altLang="en-US" dirty="0" smtClean="0"/>
              <a:t>を用いたアドレス変換：</a:t>
            </a:r>
            <a:r>
              <a:rPr lang="en-US" altLang="ja-JP" dirty="0" smtClean="0"/>
              <a:t>3,089</a:t>
            </a:r>
            <a:r>
              <a:rPr lang="ja-JP" altLang="en-US" dirty="0" smtClean="0"/>
              <a:t>回</a:t>
            </a:r>
            <a:endParaRPr lang="en-US" altLang="ja-JP" dirty="0" smtClean="0"/>
          </a:p>
          <a:p>
            <a:pPr lvl="1"/>
            <a:r>
              <a:rPr lang="en-US" altLang="ja-JP" dirty="0" smtClean="0"/>
              <a:t>V-Met</a:t>
            </a:r>
            <a:r>
              <a:rPr lang="ja-JP" altLang="en-US" dirty="0" smtClean="0"/>
              <a:t>によるオーバーヘッドはほぼなかった</a:t>
            </a:r>
            <a:endParaRPr lang="en-US" altLang="ja-JP" dirty="0" smtClean="0"/>
          </a:p>
          <a:p>
            <a:pPr lvl="2"/>
            <a:r>
              <a:rPr lang="ja-JP" altLang="en-US" dirty="0" smtClean="0"/>
              <a:t>ページテーブルのアドレス取得：約</a:t>
            </a:r>
            <a:r>
              <a:rPr lang="en-US" altLang="ja-JP" dirty="0" smtClean="0"/>
              <a:t>4</a:t>
            </a:r>
            <a:r>
              <a:rPr lang="ja-JP" altLang="en-US" dirty="0" smtClean="0"/>
              <a:t>ミリ秒減少</a:t>
            </a:r>
            <a:endParaRPr lang="en-US" altLang="ja-JP" dirty="0" smtClean="0"/>
          </a:p>
          <a:p>
            <a:pPr lvl="2"/>
            <a:r>
              <a:rPr lang="en-US" altLang="ja-JP" dirty="0" smtClean="0"/>
              <a:t>EPT</a:t>
            </a:r>
            <a:r>
              <a:rPr lang="ja-JP" altLang="en-US" dirty="0" smtClean="0"/>
              <a:t>を用いたアドレス変換：約</a:t>
            </a:r>
            <a:r>
              <a:rPr lang="en-US" altLang="ja-JP" dirty="0" smtClean="0"/>
              <a:t>4</a:t>
            </a:r>
            <a:r>
              <a:rPr lang="ja-JP" altLang="en-US" dirty="0" smtClean="0"/>
              <a:t>ミリ秒増加</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22</a:t>
            </a:fld>
            <a:endParaRPr kumimoji="1" lang="ja-JP" altLang="en-US"/>
          </a:p>
        </p:txBody>
      </p:sp>
      <p:graphicFrame>
        <p:nvGraphicFramePr>
          <p:cNvPr id="8" name="グラフ 7"/>
          <p:cNvGraphicFramePr>
            <a:graphicFrameLocks/>
          </p:cNvGraphicFramePr>
          <p:nvPr>
            <p:extLst>
              <p:ext uri="{D42A27DB-BD31-4B8C-83A1-F6EECF244321}">
                <p14:modId xmlns:p14="http://schemas.microsoft.com/office/powerpoint/2010/main" val="1178635556"/>
              </p:ext>
            </p:extLst>
          </p:nvPr>
        </p:nvGraphicFramePr>
        <p:xfrm>
          <a:off x="2259738" y="4744254"/>
          <a:ext cx="4572000" cy="21137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62827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normAutofit/>
          </a:bodyPr>
          <a:lstStyle/>
          <a:p>
            <a:pPr marL="0" lvl="0" indent="0">
              <a:buNone/>
            </a:pPr>
            <a:r>
              <a:rPr kumimoji="1" lang="ja-JP" altLang="en-US" dirty="0" smtClean="0">
                <a:latin typeface="メイリオ"/>
                <a:ea typeface="メイリオ"/>
                <a:cs typeface="メイリオ"/>
              </a:rPr>
              <a:t>オフロードした</a:t>
            </a:r>
            <a:r>
              <a:rPr kumimoji="1" lang="en-US" altLang="ja-JP" dirty="0" smtClean="0">
                <a:latin typeface="メイリオ"/>
                <a:ea typeface="メイリオ"/>
                <a:cs typeface="メイリオ"/>
              </a:rPr>
              <a:t>IDS</a:t>
            </a:r>
            <a:r>
              <a:rPr kumimoji="1" lang="ja-JP" altLang="en-US" dirty="0" smtClean="0">
                <a:latin typeface="メイリオ"/>
                <a:ea typeface="メイリオ"/>
                <a:cs typeface="メイリオ"/>
              </a:rPr>
              <a:t>の性能</a:t>
            </a:r>
            <a:r>
              <a:rPr kumimoji="1" lang="en-US" altLang="ja-JP" dirty="0" smtClean="0">
                <a:latin typeface="メイリオ"/>
                <a:ea typeface="メイリオ"/>
                <a:cs typeface="メイリオ"/>
              </a:rPr>
              <a:t>(1/2)</a:t>
            </a:r>
            <a:endParaRPr kumimoji="1" lang="ja-JP" altLang="en-US" dirty="0">
              <a:latin typeface="メイリオ"/>
              <a:ea typeface="メイリオ"/>
              <a:cs typeface="メイリオ"/>
            </a:endParaRPr>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オフロードした</a:t>
            </a:r>
            <a:r>
              <a:rPr lang="en-US" altLang="ja-JP" dirty="0" smtClean="0">
                <a:latin typeface="メイリオ"/>
                <a:ea typeface="メイリオ"/>
                <a:cs typeface="メイリオ"/>
              </a:rPr>
              <a:t>chkrootkit</a:t>
            </a:r>
            <a:r>
              <a:rPr lang="ja-JP" altLang="en-US" dirty="0" smtClean="0">
                <a:latin typeface="メイリオ"/>
                <a:ea typeface="メイリオ"/>
                <a:cs typeface="メイリオ"/>
              </a:rPr>
              <a:t>の実行時間を測定</a:t>
            </a:r>
          </a:p>
          <a:p>
            <a:pPr lvl="1"/>
            <a:r>
              <a:rPr lang="en-US" altLang="ja-JP" dirty="0" err="1" smtClean="0">
                <a:latin typeface="メイリオ"/>
                <a:ea typeface="メイリオ"/>
                <a:cs typeface="メイリオ"/>
              </a:rPr>
              <a:t>proc</a:t>
            </a:r>
            <a:r>
              <a:rPr lang="ja-JP" altLang="en-US" dirty="0" smtClean="0">
                <a:latin typeface="メイリオ"/>
                <a:ea typeface="メイリオ"/>
                <a:cs typeface="メイリオ"/>
              </a:rPr>
              <a:t>ファイルシステムを参照してルートキット検出</a:t>
            </a:r>
            <a:endParaRPr lang="en-US" altLang="ja-JP" dirty="0" smtClean="0">
              <a:latin typeface="メイリオ"/>
              <a:ea typeface="メイリオ"/>
              <a:cs typeface="メイリオ"/>
            </a:endParaRPr>
          </a:p>
          <a:p>
            <a:pPr lvl="1"/>
            <a:r>
              <a:rPr lang="en-US" altLang="ja-JP" dirty="0" smtClean="0">
                <a:latin typeface="メイリオ"/>
                <a:ea typeface="メイリオ"/>
                <a:cs typeface="メイリオ"/>
              </a:rPr>
              <a:t>V-Met</a:t>
            </a:r>
            <a:r>
              <a:rPr lang="ja-JP" altLang="en-US" dirty="0" smtClean="0">
                <a:latin typeface="メイリオ"/>
                <a:ea typeface="メイリオ"/>
                <a:cs typeface="メイリオ"/>
              </a:rPr>
              <a:t>の方が従来システムより</a:t>
            </a:r>
            <a:r>
              <a:rPr lang="en-US" altLang="ja-JP" dirty="0" smtClean="0">
                <a:latin typeface="メイリオ"/>
                <a:ea typeface="メイリオ"/>
                <a:cs typeface="メイリオ"/>
              </a:rPr>
              <a:t>13%</a:t>
            </a:r>
            <a:r>
              <a:rPr lang="ja-JP" altLang="en-US" dirty="0" smtClean="0">
                <a:latin typeface="メイリオ"/>
                <a:ea typeface="メイリオ"/>
                <a:cs typeface="メイリオ"/>
              </a:rPr>
              <a:t>高速</a:t>
            </a:r>
            <a:endParaRPr lang="en-US" altLang="ja-JP" dirty="0" smtClean="0">
              <a:latin typeface="メイリオ"/>
              <a:ea typeface="メイリオ"/>
              <a:cs typeface="メイリオ"/>
            </a:endParaRPr>
          </a:p>
          <a:p>
            <a:pPr lvl="2"/>
            <a:r>
              <a:rPr lang="en-US" altLang="ja-JP" dirty="0" smtClean="0">
                <a:cs typeface="メイリオ"/>
              </a:rPr>
              <a:t>FUSE</a:t>
            </a:r>
            <a:r>
              <a:rPr lang="ja-JP" altLang="en-US" dirty="0" smtClean="0">
                <a:cs typeface="メイリオ"/>
              </a:rPr>
              <a:t>で作成した</a:t>
            </a:r>
            <a:r>
              <a:rPr lang="en-US" altLang="ja-JP" dirty="0" err="1" smtClean="0">
                <a:cs typeface="メイリオ"/>
              </a:rPr>
              <a:t>proc</a:t>
            </a:r>
            <a:r>
              <a:rPr lang="ja-JP" altLang="en-US" dirty="0" smtClean="0">
                <a:cs typeface="メイリオ"/>
              </a:rPr>
              <a:t>ファイルシステムのアクセス時間が大きくばらつくことが一因</a:t>
            </a:r>
            <a:endParaRPr lang="en-US" altLang="ja-JP" dirty="0" smtClean="0">
              <a:cs typeface="メイリオ"/>
            </a:endParaRPr>
          </a:p>
          <a:p>
            <a:pPr lvl="1"/>
            <a:r>
              <a:rPr lang="en-US" altLang="ja-JP" dirty="0" smtClean="0">
                <a:cs typeface="メイリオ"/>
              </a:rPr>
              <a:t>VM</a:t>
            </a:r>
            <a:r>
              <a:rPr lang="ja-JP" altLang="en-US" dirty="0" smtClean="0">
                <a:cs typeface="メイリオ"/>
              </a:rPr>
              <a:t>内実行の</a:t>
            </a:r>
            <a:r>
              <a:rPr lang="en-US" altLang="ja-JP" dirty="0" smtClean="0">
                <a:cs typeface="メイリオ"/>
              </a:rPr>
              <a:t>8.5</a:t>
            </a:r>
            <a:r>
              <a:rPr lang="ja-JP" altLang="en-US" dirty="0" smtClean="0">
                <a:cs typeface="メイリオ"/>
              </a:rPr>
              <a:t>倍の時間がかかった</a:t>
            </a:r>
            <a:endParaRPr lang="en-US" altLang="ja-JP" dirty="0" smtClean="0">
              <a:cs typeface="メイリオ"/>
            </a:endParaRPr>
          </a:p>
          <a:p>
            <a:pPr lvl="2"/>
            <a:r>
              <a:rPr lang="ja-JP" altLang="en-US" dirty="0" smtClean="0">
                <a:cs typeface="メイリオ"/>
              </a:rPr>
              <a:t>大量に発行されるシステムコールをトラップするため</a:t>
            </a:r>
            <a:endParaRPr lang="en-US" altLang="ja-JP" dirty="0" smtClean="0">
              <a:cs typeface="メイリオ"/>
            </a:endParaRPr>
          </a:p>
          <a:p>
            <a:pPr lvl="2"/>
            <a:endParaRPr lang="en-US" altLang="ja-JP" dirty="0" smtClean="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23</a:t>
            </a:fld>
            <a:endParaRPr kumimoji="1" lang="ja-JP" altLang="en-US"/>
          </a:p>
        </p:txBody>
      </p:sp>
      <p:graphicFrame>
        <p:nvGraphicFramePr>
          <p:cNvPr id="10" name="グラフ 9"/>
          <p:cNvGraphicFramePr>
            <a:graphicFrameLocks/>
          </p:cNvGraphicFramePr>
          <p:nvPr>
            <p:extLst>
              <p:ext uri="{D42A27DB-BD31-4B8C-83A1-F6EECF244321}">
                <p14:modId xmlns:p14="http://schemas.microsoft.com/office/powerpoint/2010/main" val="1318085669"/>
              </p:ext>
            </p:extLst>
          </p:nvPr>
        </p:nvGraphicFramePr>
        <p:xfrm>
          <a:off x="1817711" y="4463828"/>
          <a:ext cx="5409714" cy="21263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547868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dirty="0" smtClean="0"/>
              <a:t>オフロードした</a:t>
            </a:r>
            <a:r>
              <a:rPr kumimoji="1" lang="en-US" altLang="ja-JP" dirty="0" smtClean="0"/>
              <a:t>Tripwire</a:t>
            </a:r>
            <a:r>
              <a:rPr kumimoji="1" lang="ja-JP" altLang="en-US" dirty="0" smtClean="0"/>
              <a:t>の実行時間を測定</a:t>
            </a:r>
            <a:endParaRPr kumimoji="1" lang="en-US" altLang="ja-JP" dirty="0" smtClean="0"/>
          </a:p>
          <a:p>
            <a:pPr lvl="1"/>
            <a:r>
              <a:rPr lang="ja-JP" altLang="en-US" dirty="0" smtClean="0">
                <a:cs typeface="メイリオ"/>
              </a:rPr>
              <a:t>ファイルシステムの整合性を検査</a:t>
            </a:r>
            <a:endParaRPr lang="en-US" altLang="ja-JP" dirty="0" smtClean="0">
              <a:cs typeface="メイリオ"/>
            </a:endParaRPr>
          </a:p>
          <a:p>
            <a:pPr lvl="1"/>
            <a:r>
              <a:rPr lang="en-US" altLang="ja-JP" dirty="0" smtClean="0">
                <a:cs typeface="メイリオ"/>
              </a:rPr>
              <a:t>V</a:t>
            </a:r>
            <a:r>
              <a:rPr lang="en-US" altLang="ja-JP" dirty="0">
                <a:cs typeface="メイリオ"/>
              </a:rPr>
              <a:t>-</a:t>
            </a:r>
            <a:r>
              <a:rPr lang="en-US" altLang="ja-JP" dirty="0" smtClean="0">
                <a:cs typeface="メイリオ"/>
              </a:rPr>
              <a:t>Met</a:t>
            </a:r>
            <a:r>
              <a:rPr lang="ja-JP" altLang="en-US" dirty="0" smtClean="0">
                <a:cs typeface="メイリオ"/>
              </a:rPr>
              <a:t>と従来システムの差はわずか</a:t>
            </a:r>
            <a:endParaRPr lang="en-US" altLang="ja-JP" dirty="0" smtClean="0">
              <a:cs typeface="メイリオ"/>
            </a:endParaRPr>
          </a:p>
          <a:p>
            <a:pPr lvl="1"/>
            <a:r>
              <a:rPr lang="en-US" altLang="ja-JP" dirty="0" smtClean="0">
                <a:cs typeface="メイリオ"/>
              </a:rPr>
              <a:t>VM</a:t>
            </a:r>
            <a:r>
              <a:rPr lang="ja-JP" altLang="en-US" dirty="0" smtClean="0">
                <a:cs typeface="メイリオ"/>
              </a:rPr>
              <a:t>内実行の</a:t>
            </a:r>
            <a:r>
              <a:rPr lang="en-US" altLang="ja-JP" dirty="0" smtClean="0">
                <a:cs typeface="メイリオ"/>
              </a:rPr>
              <a:t>1.9</a:t>
            </a:r>
            <a:r>
              <a:rPr lang="ja-JP" altLang="en-US" dirty="0" smtClean="0">
                <a:cs typeface="メイリオ"/>
              </a:rPr>
              <a:t>倍の時間がかかった</a:t>
            </a:r>
            <a:endParaRPr lang="en-US" altLang="ja-JP" dirty="0" smtClean="0">
              <a:cs typeface="メイリオ"/>
            </a:endParaRPr>
          </a:p>
          <a:p>
            <a:pPr lvl="2"/>
            <a:r>
              <a:rPr lang="ja-JP" altLang="en-US" dirty="0" smtClean="0">
                <a:cs typeface="メイリオ"/>
              </a:rPr>
              <a:t>システムコールをトラップするオーバーヘッド</a:t>
            </a:r>
            <a:endParaRPr lang="en-US" altLang="ja-JP" dirty="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24</a:t>
            </a:fld>
            <a:endParaRPr kumimoji="1" lang="ja-JP" altLang="en-US"/>
          </a:p>
        </p:txBody>
      </p:sp>
      <p:sp>
        <p:nvSpPr>
          <p:cNvPr id="6" name="タイトル 1"/>
          <p:cNvSpPr>
            <a:spLocks noGrp="1"/>
          </p:cNvSpPr>
          <p:nvPr>
            <p:ph type="title"/>
          </p:nvPr>
        </p:nvSpPr>
        <p:spPr>
          <a:solidFill>
            <a:srgbClr val="F5F1DD">
              <a:alpha val="50000"/>
            </a:srgbClr>
          </a:solidFill>
        </p:spPr>
        <p:txBody>
          <a:bodyPr>
            <a:normAutofit/>
          </a:bodyPr>
          <a:lstStyle/>
          <a:p>
            <a:pPr marL="0" lvl="0" indent="0">
              <a:buNone/>
            </a:pPr>
            <a:r>
              <a:rPr kumimoji="1" lang="ja-JP" altLang="en-US" dirty="0" smtClean="0">
                <a:latin typeface="メイリオ"/>
                <a:ea typeface="メイリオ"/>
                <a:cs typeface="メイリオ"/>
              </a:rPr>
              <a:t>オフロードした</a:t>
            </a:r>
            <a:r>
              <a:rPr kumimoji="1" lang="en-US" altLang="ja-JP" dirty="0" smtClean="0">
                <a:latin typeface="メイリオ"/>
                <a:ea typeface="メイリオ"/>
                <a:cs typeface="メイリオ"/>
              </a:rPr>
              <a:t>IDS</a:t>
            </a:r>
            <a:r>
              <a:rPr kumimoji="1" lang="ja-JP" altLang="en-US" dirty="0" smtClean="0">
                <a:latin typeface="メイリオ"/>
                <a:ea typeface="メイリオ"/>
                <a:cs typeface="メイリオ"/>
              </a:rPr>
              <a:t>の性能</a:t>
            </a:r>
            <a:r>
              <a:rPr kumimoji="1" lang="en-US" altLang="ja-JP" dirty="0" smtClean="0">
                <a:latin typeface="メイリオ"/>
                <a:ea typeface="メイリオ"/>
                <a:cs typeface="メイリオ"/>
              </a:rPr>
              <a:t>(2/2)</a:t>
            </a:r>
            <a:endParaRPr kumimoji="1" lang="ja-JP" altLang="en-US" dirty="0">
              <a:latin typeface="メイリオ"/>
              <a:ea typeface="メイリオ"/>
              <a:cs typeface="メイリオ"/>
            </a:endParaRPr>
          </a:p>
        </p:txBody>
      </p:sp>
      <p:graphicFrame>
        <p:nvGraphicFramePr>
          <p:cNvPr id="8" name="グラフ 7"/>
          <p:cNvGraphicFramePr>
            <a:graphicFrameLocks/>
          </p:cNvGraphicFramePr>
          <p:nvPr>
            <p:extLst>
              <p:ext uri="{D42A27DB-BD31-4B8C-83A1-F6EECF244321}">
                <p14:modId xmlns:p14="http://schemas.microsoft.com/office/powerpoint/2010/main" val="2458083229"/>
              </p:ext>
            </p:extLst>
          </p:nvPr>
        </p:nvGraphicFramePr>
        <p:xfrm>
          <a:off x="2286000" y="4054099"/>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705043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ネットワーク性能への影響</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V-Met</a:t>
            </a:r>
            <a:r>
              <a:rPr lang="ja-JP" altLang="en-US" dirty="0" smtClean="0"/>
              <a:t>による監視がネットワーク性能に及ぼす影響を調べた</a:t>
            </a:r>
            <a:endParaRPr lang="en-US" altLang="ja-JP" dirty="0" smtClean="0"/>
          </a:p>
          <a:p>
            <a:pPr lvl="1"/>
            <a:r>
              <a:rPr lang="en-US" altLang="ja-JP" dirty="0" err="1" smtClean="0"/>
              <a:t>iperf</a:t>
            </a:r>
            <a:r>
              <a:rPr lang="ja-JP" altLang="en-US" dirty="0" smtClean="0"/>
              <a:t>を用いてスループットを測定</a:t>
            </a:r>
            <a:endParaRPr lang="en-US" altLang="ja-JP" dirty="0" smtClean="0"/>
          </a:p>
          <a:p>
            <a:r>
              <a:rPr lang="ja-JP" altLang="en-US" dirty="0" smtClean="0"/>
              <a:t>スループットが</a:t>
            </a:r>
            <a:r>
              <a:rPr lang="en-US" altLang="ja-JP" dirty="0" smtClean="0"/>
              <a:t>3.3%</a:t>
            </a:r>
            <a:r>
              <a:rPr lang="ja-JP" altLang="en-US" dirty="0" smtClean="0"/>
              <a:t>低下</a:t>
            </a:r>
            <a:endParaRPr lang="en-US" altLang="ja-JP" dirty="0" smtClean="0"/>
          </a:p>
          <a:p>
            <a:pPr lvl="1"/>
            <a:r>
              <a:rPr kumimoji="1" lang="en-US" altLang="ja-JP" dirty="0" err="1" smtClean="0"/>
              <a:t>ebtables</a:t>
            </a:r>
            <a:r>
              <a:rPr kumimoji="1" lang="ja-JP" altLang="en-US" dirty="0" smtClean="0"/>
              <a:t>を用いるオーバヘッド</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25</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1792757927"/>
              </p:ext>
            </p:extLst>
          </p:nvPr>
        </p:nvGraphicFramePr>
        <p:xfrm>
          <a:off x="2286000" y="4022677"/>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86831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smtClean="0"/>
              <a:t>関連研究</a:t>
            </a:r>
            <a:endParaRPr lang="ja-JP" altLang="en-US" dirty="0"/>
          </a:p>
        </p:txBody>
      </p:sp>
      <p:sp>
        <p:nvSpPr>
          <p:cNvPr id="3" name="コンテンツ プレースホルダー 2"/>
          <p:cNvSpPr>
            <a:spLocks noGrp="1"/>
          </p:cNvSpPr>
          <p:nvPr>
            <p:ph idx="1"/>
          </p:nvPr>
        </p:nvSpPr>
        <p:spPr>
          <a:xfrm>
            <a:off x="457200" y="1600200"/>
            <a:ext cx="8229600" cy="5127405"/>
          </a:xfrm>
        </p:spPr>
        <p:txBody>
          <a:bodyPr>
            <a:normAutofit/>
          </a:bodyPr>
          <a:lstStyle/>
          <a:p>
            <a:r>
              <a:rPr lang="en-US" altLang="ja-JP" dirty="0" err="1" smtClean="0"/>
              <a:t>HyperGuard</a:t>
            </a:r>
            <a:r>
              <a:rPr lang="en-US" altLang="ja-JP" dirty="0" smtClean="0"/>
              <a:t> [</a:t>
            </a:r>
            <a:r>
              <a:rPr lang="en-US" altLang="ja-JP" dirty="0" err="1" smtClean="0"/>
              <a:t>Rutkowska</a:t>
            </a:r>
            <a:r>
              <a:rPr lang="en-US" altLang="ja-JP" dirty="0" smtClean="0"/>
              <a:t> et al.’08]</a:t>
            </a:r>
          </a:p>
          <a:p>
            <a:pPr lvl="1"/>
            <a:r>
              <a:rPr lang="en-US" altLang="ja-JP" dirty="0" smtClean="0"/>
              <a:t>SMM</a:t>
            </a:r>
            <a:r>
              <a:rPr lang="ja-JP" altLang="en-US" dirty="0" smtClean="0"/>
              <a:t>と呼ばれる</a:t>
            </a:r>
            <a:r>
              <a:rPr lang="en-US" altLang="ja-JP" dirty="0" smtClean="0"/>
              <a:t>CPU</a:t>
            </a:r>
            <a:r>
              <a:rPr lang="ja-JP" altLang="en-US" dirty="0" smtClean="0"/>
              <a:t>モードで安全に</a:t>
            </a:r>
            <a:r>
              <a:rPr lang="en-US" altLang="ja-JP" dirty="0" smtClean="0"/>
              <a:t>IDS</a:t>
            </a:r>
            <a:r>
              <a:rPr lang="ja-JP" altLang="en-US" dirty="0" smtClean="0"/>
              <a:t>を動作</a:t>
            </a:r>
            <a:endParaRPr lang="en-US" altLang="ja-JP" dirty="0" smtClean="0"/>
          </a:p>
          <a:p>
            <a:pPr lvl="1"/>
            <a:r>
              <a:rPr lang="en-US" altLang="ja-JP" dirty="0" smtClean="0"/>
              <a:t>IDS</a:t>
            </a:r>
            <a:r>
              <a:rPr lang="ja-JP" altLang="en-US" dirty="0" smtClean="0"/>
              <a:t>の実行中はシステムが停止</a:t>
            </a:r>
            <a:endParaRPr lang="en-US" altLang="ja-JP" dirty="0" smtClean="0"/>
          </a:p>
          <a:p>
            <a:r>
              <a:rPr lang="en-US" altLang="ja-JP" dirty="0" err="1" smtClean="0"/>
              <a:t>HyperCheck</a:t>
            </a:r>
            <a:r>
              <a:rPr lang="en-US" altLang="ja-JP" dirty="0" smtClean="0"/>
              <a:t> [Wang et al.'10]</a:t>
            </a:r>
          </a:p>
          <a:p>
            <a:pPr lvl="1"/>
            <a:r>
              <a:rPr lang="en-US" altLang="ja-JP" dirty="0" smtClean="0"/>
              <a:t>SMM</a:t>
            </a:r>
            <a:r>
              <a:rPr lang="ja-JP" altLang="en-US" dirty="0" smtClean="0"/>
              <a:t>でメモリを転送し、遠隔ホストで</a:t>
            </a:r>
            <a:r>
              <a:rPr lang="en-US" altLang="ja-JP" dirty="0" smtClean="0"/>
              <a:t>IDS</a:t>
            </a:r>
            <a:r>
              <a:rPr lang="ja-JP" altLang="en-US" dirty="0" smtClean="0"/>
              <a:t>を実行</a:t>
            </a:r>
            <a:endParaRPr lang="en-US" altLang="ja-JP" dirty="0" smtClean="0"/>
          </a:p>
          <a:p>
            <a:pPr lvl="1"/>
            <a:r>
              <a:rPr lang="ja-JP" altLang="en-US" dirty="0" smtClean="0"/>
              <a:t>大量のメモリを転送するオーバヘッドが大きい</a:t>
            </a:r>
            <a:endParaRPr lang="en-US" altLang="ja-JP" dirty="0" smtClean="0"/>
          </a:p>
          <a:p>
            <a:pPr lvl="0"/>
            <a:r>
              <a:rPr lang="en-US" altLang="ja-JP" dirty="0" err="1" smtClean="0"/>
              <a:t>CloudVisor</a:t>
            </a:r>
            <a:r>
              <a:rPr lang="en-US" altLang="ja-JP" dirty="0" smtClean="0"/>
              <a:t> [Zhang et al.’11]</a:t>
            </a:r>
          </a:p>
          <a:p>
            <a:pPr lvl="1"/>
            <a:r>
              <a:rPr lang="ja-JP" altLang="en-US" dirty="0" smtClean="0"/>
              <a:t>ネストした仮想化を用いて管理者によるユーザ</a:t>
            </a:r>
            <a:r>
              <a:rPr lang="en-US" altLang="ja-JP" dirty="0" smtClean="0"/>
              <a:t>VM</a:t>
            </a:r>
            <a:r>
              <a:rPr lang="ja-JP" altLang="en-US" dirty="0" smtClean="0"/>
              <a:t>の情報漏洩・改ざんを防ぐ</a:t>
            </a:r>
            <a:endParaRPr lang="en-US" altLang="ja-JP" dirty="0" smtClean="0"/>
          </a:p>
          <a:p>
            <a:pPr lvl="1"/>
            <a:r>
              <a:rPr lang="ja-JP" altLang="en-US" dirty="0" smtClean="0"/>
              <a:t>本研究では</a:t>
            </a:r>
            <a:r>
              <a:rPr lang="en-US" altLang="ja-JP" dirty="0" err="1" smtClean="0"/>
              <a:t>CloudVisor</a:t>
            </a:r>
            <a:r>
              <a:rPr lang="ja-JP" altLang="en-US" dirty="0" smtClean="0"/>
              <a:t>による保護を前提</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26</a:t>
            </a:fld>
            <a:endParaRPr lang="ja-JP" altLang="en-US"/>
          </a:p>
        </p:txBody>
      </p:sp>
    </p:spTree>
    <p:extLst>
      <p:ext uri="{BB962C8B-B14F-4D97-AF65-F5344CB8AC3E}">
        <p14:creationId xmlns:p14="http://schemas.microsoft.com/office/powerpoint/2010/main" val="989787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latin typeface="+mn-ea"/>
              </a:rPr>
              <a:t>IDS</a:t>
            </a:r>
            <a:r>
              <a:rPr lang="ja-JP" altLang="en-US" dirty="0" smtClean="0">
                <a:latin typeface="+mn-ea"/>
              </a:rPr>
              <a:t>を仮想化システムの外側で安全に実行するシステム</a:t>
            </a:r>
            <a:r>
              <a:rPr lang="en-US" altLang="ja-JP" dirty="0" smtClean="0">
                <a:latin typeface="+mn-ea"/>
              </a:rPr>
              <a:t>V-Met</a:t>
            </a:r>
            <a:r>
              <a:rPr lang="ja-JP" altLang="en-US" dirty="0" smtClean="0">
                <a:latin typeface="+mn-ea"/>
              </a:rPr>
              <a:t>を提案</a:t>
            </a:r>
            <a:endParaRPr lang="en-US" altLang="ja-JP" dirty="0" smtClean="0">
              <a:latin typeface="+mn-ea"/>
            </a:endParaRPr>
          </a:p>
          <a:p>
            <a:pPr lvl="1"/>
            <a:r>
              <a:rPr lang="ja-JP" altLang="en-US" dirty="0" smtClean="0">
                <a:latin typeface="+mn-ea"/>
              </a:rPr>
              <a:t>仮想化システム内の管理者は</a:t>
            </a:r>
            <a:r>
              <a:rPr lang="en-US" altLang="ja-JP" dirty="0" smtClean="0">
                <a:latin typeface="+mn-ea"/>
              </a:rPr>
              <a:t>IDS</a:t>
            </a:r>
            <a:r>
              <a:rPr lang="ja-JP" altLang="en-US" dirty="0" smtClean="0">
                <a:latin typeface="+mn-ea"/>
              </a:rPr>
              <a:t>を攻撃できない</a:t>
            </a:r>
            <a:endParaRPr lang="en-US" altLang="ja-JP" dirty="0" smtClean="0">
              <a:latin typeface="+mn-ea"/>
            </a:endParaRPr>
          </a:p>
          <a:p>
            <a:pPr lvl="1"/>
            <a:r>
              <a:rPr lang="ja-JP" altLang="en-US" dirty="0" smtClean="0">
                <a:latin typeface="+mn-ea"/>
              </a:rPr>
              <a:t>一般の管理者が仮想化システム全体を管理できる</a:t>
            </a:r>
            <a:endParaRPr lang="en-US" altLang="ja-JP" dirty="0" smtClean="0">
              <a:latin typeface="+mn-ea"/>
            </a:endParaRPr>
          </a:p>
          <a:p>
            <a:pPr lvl="1"/>
            <a:r>
              <a:rPr lang="ja-JP" altLang="en-US" dirty="0" smtClean="0">
                <a:latin typeface="+mn-ea"/>
              </a:rPr>
              <a:t>既存の</a:t>
            </a:r>
            <a:r>
              <a:rPr lang="en-US" altLang="ja-JP" dirty="0" smtClean="0">
                <a:latin typeface="+mn-ea"/>
              </a:rPr>
              <a:t>IDS</a:t>
            </a:r>
            <a:r>
              <a:rPr lang="ja-JP" altLang="en-US" dirty="0" smtClean="0">
                <a:latin typeface="+mn-ea"/>
              </a:rPr>
              <a:t>を用いてユーザ</a:t>
            </a:r>
            <a:r>
              <a:rPr lang="en-US" altLang="ja-JP" dirty="0" smtClean="0">
                <a:latin typeface="+mn-ea"/>
              </a:rPr>
              <a:t>VM</a:t>
            </a:r>
            <a:r>
              <a:rPr lang="ja-JP" altLang="en-US" dirty="0" smtClean="0">
                <a:latin typeface="+mn-ea"/>
              </a:rPr>
              <a:t>の監視が行える</a:t>
            </a:r>
            <a:endParaRPr lang="en-US" altLang="ja-JP" dirty="0" smtClean="0">
              <a:latin typeface="+mn-ea"/>
            </a:endParaRPr>
          </a:p>
          <a:p>
            <a:pPr lvl="1"/>
            <a:endParaRPr lang="en-US" altLang="ja-JP" dirty="0" smtClean="0">
              <a:latin typeface="+mn-ea"/>
            </a:endParaRPr>
          </a:p>
          <a:p>
            <a:pPr lvl="0"/>
            <a:r>
              <a:rPr lang="ja-JP" altLang="en-US" dirty="0" smtClean="0">
                <a:latin typeface="+mn-ea"/>
              </a:rPr>
              <a:t>今後の課題</a:t>
            </a:r>
            <a:endParaRPr lang="en-US" altLang="ja-JP" dirty="0" smtClean="0">
              <a:latin typeface="+mn-ea"/>
            </a:endParaRPr>
          </a:p>
          <a:p>
            <a:pPr lvl="1"/>
            <a:r>
              <a:rPr lang="en-US" altLang="ja-JP" dirty="0" smtClean="0">
                <a:latin typeface="+mn-ea"/>
              </a:rPr>
              <a:t>IDS</a:t>
            </a:r>
            <a:r>
              <a:rPr lang="ja-JP" altLang="en-US" dirty="0" smtClean="0">
                <a:latin typeface="+mn-ea"/>
              </a:rPr>
              <a:t>がユーザ</a:t>
            </a:r>
            <a:r>
              <a:rPr lang="en-US" altLang="ja-JP" dirty="0" smtClean="0">
                <a:latin typeface="+mn-ea"/>
              </a:rPr>
              <a:t>VM</a:t>
            </a:r>
            <a:r>
              <a:rPr lang="ja-JP" altLang="en-US" dirty="0" smtClean="0">
                <a:latin typeface="+mn-ea"/>
              </a:rPr>
              <a:t>を一意に指定できるようにする</a:t>
            </a:r>
            <a:endParaRPr lang="en-US" altLang="ja-JP" dirty="0" smtClean="0">
              <a:latin typeface="+mn-ea"/>
            </a:endParaRPr>
          </a:p>
          <a:p>
            <a:pPr lvl="2"/>
            <a:r>
              <a:rPr lang="ja-JP" altLang="en-US" dirty="0" smtClean="0">
                <a:latin typeface="+mn-ea"/>
              </a:rPr>
              <a:t>ユーザ</a:t>
            </a:r>
            <a:r>
              <a:rPr lang="en-US" altLang="ja-JP" dirty="0" smtClean="0">
                <a:latin typeface="+mn-ea"/>
              </a:rPr>
              <a:t>VM</a:t>
            </a:r>
            <a:r>
              <a:rPr lang="ja-JP" altLang="en-US" dirty="0" smtClean="0">
                <a:latin typeface="+mn-ea"/>
              </a:rPr>
              <a:t>を判別するだけでなく特定する必要</a:t>
            </a:r>
            <a:endParaRPr lang="en-US" altLang="ja-JP" dirty="0" smtClean="0">
              <a:latin typeface="+mn-ea"/>
            </a:endParaRPr>
          </a:p>
          <a:p>
            <a:pPr lvl="2"/>
            <a:r>
              <a:rPr lang="ja-JP" altLang="en-US" dirty="0" smtClean="0">
                <a:latin typeface="+mn-ea"/>
              </a:rPr>
              <a:t>ユーザ</a:t>
            </a:r>
            <a:r>
              <a:rPr lang="en-US" altLang="ja-JP" dirty="0" smtClean="0">
                <a:latin typeface="+mn-ea"/>
              </a:rPr>
              <a:t>VM</a:t>
            </a:r>
            <a:r>
              <a:rPr lang="ja-JP" altLang="en-US" dirty="0" smtClean="0">
                <a:latin typeface="+mn-ea"/>
              </a:rPr>
              <a:t>の</a:t>
            </a:r>
            <a:r>
              <a:rPr lang="en-US" altLang="ja-JP" dirty="0" smtClean="0">
                <a:latin typeface="+mn-ea"/>
              </a:rPr>
              <a:t>MAC</a:t>
            </a:r>
            <a:r>
              <a:rPr lang="ja-JP" altLang="en-US" dirty="0" smtClean="0">
                <a:latin typeface="+mn-ea"/>
              </a:rPr>
              <a:t>アドレスを特定する必要</a:t>
            </a:r>
            <a:endParaRPr lang="en-US" altLang="ja-JP" dirty="0" smtClean="0">
              <a:latin typeface="+mn-ea"/>
            </a:endParaRPr>
          </a:p>
          <a:p>
            <a:pPr lvl="1"/>
            <a:endParaRPr lang="en-US" altLang="ja-JP" dirty="0" smtClean="0">
              <a:latin typeface="+mn-ea"/>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27</a:t>
            </a:fld>
            <a:endParaRPr kumimoji="1" lang="ja-JP" altLang="en-US"/>
          </a:p>
        </p:txBody>
      </p:sp>
    </p:spTree>
    <p:extLst>
      <p:ext uri="{BB962C8B-B14F-4D97-AF65-F5344CB8AC3E}">
        <p14:creationId xmlns:p14="http://schemas.microsoft.com/office/powerpoint/2010/main" val="91816594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28</a:t>
            </a:fld>
            <a:endParaRPr kumimoji="1" lang="ja-JP" altLang="en-US"/>
          </a:p>
        </p:txBody>
      </p:sp>
    </p:spTree>
    <p:extLst>
      <p:ext uri="{BB962C8B-B14F-4D97-AF65-F5344CB8AC3E}">
        <p14:creationId xmlns:p14="http://schemas.microsoft.com/office/powerpoint/2010/main" val="83477434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latin typeface="メイリオ"/>
                <a:ea typeface="メイリオ"/>
                <a:cs typeface="メイリオ"/>
              </a:rPr>
              <a:t>メモリ監視の安全性</a:t>
            </a:r>
            <a:endParaRPr kumimoji="1" lang="ja-JP" altLang="en-US" dirty="0">
              <a:latin typeface="メイリオ"/>
              <a:ea typeface="メイリオ"/>
              <a:cs typeface="メイリオ"/>
            </a:endParaRPr>
          </a:p>
        </p:txBody>
      </p:sp>
      <p:sp>
        <p:nvSpPr>
          <p:cNvPr id="14" name="コンテンツ プレースホルダー 2"/>
          <p:cNvSpPr>
            <a:spLocks noGrp="1"/>
          </p:cNvSpPr>
          <p:nvPr>
            <p:ph idx="1"/>
          </p:nvPr>
        </p:nvSpPr>
        <p:spPr/>
        <p:txBody>
          <a:bodyPr/>
          <a:lstStyle/>
          <a:p>
            <a:r>
              <a:rPr lang="ja-JP" altLang="en-US" dirty="0" smtClean="0">
                <a:latin typeface="メイリオ"/>
                <a:ea typeface="メイリオ"/>
                <a:cs typeface="メイリオ"/>
              </a:rPr>
              <a:t>ページテーブルと</a:t>
            </a:r>
            <a:r>
              <a:rPr lang="en-US" altLang="ja-JP" dirty="0" smtClean="0">
                <a:latin typeface="メイリオ"/>
                <a:ea typeface="メイリオ"/>
                <a:cs typeface="メイリオ"/>
              </a:rPr>
              <a:t>EPT</a:t>
            </a:r>
            <a:r>
              <a:rPr lang="ja-JP" altLang="en-US" dirty="0" smtClean="0">
                <a:latin typeface="メイリオ"/>
                <a:ea typeface="メイリオ"/>
                <a:cs typeface="メイリオ"/>
              </a:rPr>
              <a:t>は改ざんの恐れがある</a:t>
            </a:r>
            <a:endParaRPr lang="en-US" altLang="ja-JP" dirty="0" smtClean="0">
              <a:latin typeface="メイリオ"/>
              <a:ea typeface="メイリオ"/>
              <a:cs typeface="メイリオ"/>
            </a:endParaRPr>
          </a:p>
          <a:p>
            <a:pPr lvl="1"/>
            <a:r>
              <a:rPr lang="ja-JP" altLang="en-US" dirty="0" smtClean="0">
                <a:cs typeface="メイリオ"/>
              </a:rPr>
              <a:t>クラウド</a:t>
            </a:r>
            <a:r>
              <a:rPr lang="en-US" altLang="ja-JP" dirty="0" smtClean="0">
                <a:cs typeface="メイリオ"/>
              </a:rPr>
              <a:t>VM</a:t>
            </a:r>
            <a:r>
              <a:rPr lang="ja-JP" altLang="en-US" dirty="0" smtClean="0">
                <a:cs typeface="メイリオ"/>
              </a:rPr>
              <a:t>内のハイパーバイザは信頼できないため</a:t>
            </a:r>
            <a:endParaRPr lang="en-US" altLang="ja-JP" dirty="0" smtClean="0">
              <a:latin typeface="メイリオ"/>
              <a:ea typeface="メイリオ"/>
              <a:cs typeface="メイリオ"/>
            </a:endParaRPr>
          </a:p>
          <a:p>
            <a:r>
              <a:rPr lang="en-US" altLang="ja-JP" dirty="0" err="1" smtClean="0">
                <a:latin typeface="メイリオ"/>
                <a:ea typeface="メイリオ"/>
                <a:cs typeface="メイリオ"/>
              </a:rPr>
              <a:t>CloudVisor</a:t>
            </a:r>
            <a:r>
              <a:rPr lang="en-US" altLang="ja-JP" dirty="0" smtClean="0">
                <a:latin typeface="メイリオ"/>
                <a:ea typeface="メイリオ"/>
                <a:cs typeface="メイリオ"/>
              </a:rPr>
              <a:t> </a:t>
            </a:r>
            <a:r>
              <a:rPr lang="en-US" altLang="ja-JP" sz="2400" dirty="0" smtClean="0">
                <a:latin typeface="メイリオ"/>
                <a:ea typeface="メイリオ"/>
                <a:cs typeface="メイリオ"/>
              </a:rPr>
              <a:t>[Zhang et al.'11]</a:t>
            </a:r>
            <a:r>
              <a:rPr lang="en-US" altLang="ja-JP" dirty="0" smtClean="0">
                <a:latin typeface="メイリオ"/>
                <a:ea typeface="メイリオ"/>
                <a:cs typeface="メイリオ"/>
              </a:rPr>
              <a:t> </a:t>
            </a:r>
            <a:r>
              <a:rPr lang="ja-JP" altLang="en-US" dirty="0" smtClean="0">
                <a:latin typeface="メイリオ"/>
                <a:ea typeface="メイリオ"/>
                <a:cs typeface="メイリオ"/>
              </a:rPr>
              <a:t>のメモリ隔離技術を用いて保護</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のメモリへのアクセスを制限</a:t>
            </a:r>
            <a:endParaRPr lang="en-US" altLang="ja-JP" dirty="0" smtClean="0">
              <a:latin typeface="メイリオ"/>
              <a:ea typeface="メイリオ"/>
              <a:cs typeface="メイリオ"/>
            </a:endParaRPr>
          </a:p>
          <a:p>
            <a:pPr lvl="1"/>
            <a:r>
              <a:rPr lang="en-US" altLang="ja-JP" dirty="0" smtClean="0">
                <a:cs typeface="メイリオ"/>
              </a:rPr>
              <a:t>EPT</a:t>
            </a:r>
            <a:r>
              <a:rPr lang="ja-JP" altLang="en-US" dirty="0" smtClean="0">
                <a:cs typeface="メイリオ"/>
              </a:rPr>
              <a:t>に登録できるのは</a:t>
            </a:r>
            <a:r>
              <a:rPr lang="en-US" altLang="en-US" dirty="0" err="1" smtClean="0">
                <a:latin typeface="メイリオ"/>
                <a:ea typeface="メイリオ"/>
                <a:cs typeface="メイリオ"/>
              </a:rPr>
              <a:t>ユーザ</a:t>
            </a:r>
            <a:r>
              <a:rPr lang="en-US" altLang="ja-JP" dirty="0" err="1" smtClean="0">
                <a:latin typeface="メイリオ"/>
                <a:ea typeface="メイリオ"/>
                <a:cs typeface="メイリオ"/>
              </a:rPr>
              <a:t>VM</a:t>
            </a:r>
            <a:r>
              <a:rPr lang="ja-JP" altLang="en-US" dirty="0" smtClean="0">
                <a:latin typeface="メイリオ"/>
                <a:ea typeface="メイリオ"/>
                <a:cs typeface="メイリオ"/>
              </a:rPr>
              <a:t>のメモリだけ</a:t>
            </a:r>
            <a:r>
              <a:rPr lang="ja-JP" altLang="en-US" dirty="0" smtClean="0">
                <a:cs typeface="メイリオ"/>
              </a:rPr>
              <a:t>に</a:t>
            </a:r>
            <a:r>
              <a:rPr lang="ja-JP" altLang="en-US" dirty="0" smtClean="0">
                <a:latin typeface="メイリオ"/>
                <a:ea typeface="メイリオ"/>
                <a:cs typeface="メイリオ"/>
              </a:rPr>
              <a:t>制限</a:t>
            </a:r>
            <a:endParaRPr lang="en-US" altLang="ja-JP" dirty="0" smtClean="0">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29</a:t>
            </a:fld>
            <a:endParaRPr kumimoji="1" lang="ja-JP" altLang="en-US"/>
          </a:p>
        </p:txBody>
      </p:sp>
      <p:grpSp>
        <p:nvGrpSpPr>
          <p:cNvPr id="4" name="図形グループ 3"/>
          <p:cNvGrpSpPr/>
          <p:nvPr/>
        </p:nvGrpSpPr>
        <p:grpSpPr>
          <a:xfrm>
            <a:off x="2457346" y="4543716"/>
            <a:ext cx="4229308" cy="1998053"/>
            <a:chOff x="3351003" y="4543716"/>
            <a:chExt cx="4229308" cy="1998053"/>
          </a:xfrm>
        </p:grpSpPr>
        <p:sp>
          <p:nvSpPr>
            <p:cNvPr id="25" name="正方形/長方形 24"/>
            <p:cNvSpPr/>
            <p:nvPr/>
          </p:nvSpPr>
          <p:spPr>
            <a:xfrm>
              <a:off x="3351003" y="6126163"/>
              <a:ext cx="4229307" cy="415606"/>
            </a:xfrm>
            <a:prstGeom prst="rect">
              <a:avLst/>
            </a:prstGeom>
            <a:pattFill prst="pct50">
              <a:fgClr>
                <a:srgbClr val="333333"/>
              </a:fgClr>
              <a:bgClr>
                <a:prstClr val="white"/>
              </a:bgClr>
            </a:pattFill>
            <a:ln>
              <a:solidFill>
                <a:srgbClr val="333333"/>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dirty="0" smtClean="0">
                  <a:solidFill>
                    <a:srgbClr val="333333"/>
                  </a:solidFill>
                </a:rPr>
                <a:t>クラウドハイパーバイザ</a:t>
              </a:r>
              <a:endParaRPr kumimoji="1" lang="ja-JP" altLang="en-US" sz="2000" dirty="0">
                <a:solidFill>
                  <a:srgbClr val="333333"/>
                </a:solidFill>
              </a:endParaRPr>
            </a:p>
          </p:txBody>
        </p:sp>
        <p:sp>
          <p:nvSpPr>
            <p:cNvPr id="28" name="正方形/長方形 27"/>
            <p:cNvSpPr/>
            <p:nvPr/>
          </p:nvSpPr>
          <p:spPr>
            <a:xfrm>
              <a:off x="5736553" y="4631308"/>
              <a:ext cx="1843758" cy="138399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rPr>
                <a:t>ユーザ</a:t>
              </a:r>
              <a:r>
                <a:rPr kumimoji="1" lang="en-US" altLang="ja-JP" sz="2000" dirty="0" smtClean="0">
                  <a:solidFill>
                    <a:srgbClr val="333333"/>
                  </a:solidFill>
                </a:rPr>
                <a:t>VM</a:t>
              </a:r>
            </a:p>
            <a:p>
              <a:pPr algn="ctr"/>
              <a:endParaRPr lang="en-US" altLang="ja-JP" sz="2000" dirty="0">
                <a:solidFill>
                  <a:srgbClr val="333333"/>
                </a:solidFill>
              </a:endParaRPr>
            </a:p>
            <a:p>
              <a:pPr algn="ctr"/>
              <a:endParaRPr kumimoji="1" lang="ja-JP" altLang="en-US" sz="2000" dirty="0">
                <a:solidFill>
                  <a:srgbClr val="333333"/>
                </a:solidFill>
              </a:endParaRPr>
            </a:p>
          </p:txBody>
        </p:sp>
        <p:sp>
          <p:nvSpPr>
            <p:cNvPr id="31" name="正方形/長方形 30"/>
            <p:cNvSpPr/>
            <p:nvPr/>
          </p:nvSpPr>
          <p:spPr>
            <a:xfrm>
              <a:off x="3351004" y="4631307"/>
              <a:ext cx="1980000" cy="1373050"/>
            </a:xfrm>
            <a:prstGeom prst="rect">
              <a:avLst/>
            </a:prstGeom>
            <a:pattFill prst="pct50">
              <a:fgClr>
                <a:srgbClr val="327F9E"/>
              </a:fgClr>
              <a:bgClr>
                <a:prstClr val="white"/>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sz="2000" dirty="0" smtClean="0">
                <a:solidFill>
                  <a:srgbClr val="333333"/>
                </a:solidFill>
              </a:endParaRPr>
            </a:p>
            <a:p>
              <a:pPr algn="ctr"/>
              <a:r>
                <a:rPr kumimoji="1" lang="ja-JP" altLang="en-US" sz="2000" dirty="0" smtClean="0">
                  <a:solidFill>
                    <a:srgbClr val="333333"/>
                  </a:solidFill>
                </a:rPr>
                <a:t>ハイパーバイザ</a:t>
              </a:r>
              <a:endParaRPr kumimoji="1" lang="en-US" altLang="ja-JP" sz="2000" dirty="0" smtClean="0">
                <a:solidFill>
                  <a:srgbClr val="333333"/>
                </a:solidFill>
              </a:endParaRPr>
            </a:p>
            <a:p>
              <a:pPr algn="ctr"/>
              <a:endParaRPr kumimoji="1" lang="en-US" altLang="ja-JP" sz="2000" dirty="0" smtClean="0">
                <a:solidFill>
                  <a:srgbClr val="333333"/>
                </a:solidFill>
              </a:endParaRPr>
            </a:p>
            <a:p>
              <a:pPr algn="ctr"/>
              <a:endParaRPr lang="en-US" altLang="ja-JP" sz="2000" dirty="0">
                <a:solidFill>
                  <a:srgbClr val="333333"/>
                </a:solidFill>
              </a:endParaRPr>
            </a:p>
            <a:p>
              <a:pPr algn="ctr"/>
              <a:endParaRPr kumimoji="1" lang="ja-JP" altLang="en-US" sz="2000" dirty="0">
                <a:solidFill>
                  <a:srgbClr val="333333"/>
                </a:solidFill>
              </a:endParaRPr>
            </a:p>
          </p:txBody>
        </p:sp>
        <p:sp>
          <p:nvSpPr>
            <p:cNvPr id="42" name="角丸四角形 41"/>
            <p:cNvSpPr/>
            <p:nvPr/>
          </p:nvSpPr>
          <p:spPr>
            <a:xfrm>
              <a:off x="5429536" y="4543716"/>
              <a:ext cx="198907" cy="1471590"/>
            </a:xfrm>
            <a:prstGeom prst="roundRect">
              <a:avLst/>
            </a:prstGeom>
            <a:solidFill>
              <a:srgbClr val="829916"/>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endParaRPr>
            </a:p>
          </p:txBody>
        </p:sp>
        <p:sp>
          <p:nvSpPr>
            <p:cNvPr id="5" name="フリーフォーム 4"/>
            <p:cNvSpPr/>
            <p:nvPr/>
          </p:nvSpPr>
          <p:spPr>
            <a:xfrm>
              <a:off x="5154443" y="5264989"/>
              <a:ext cx="803047" cy="149416"/>
            </a:xfrm>
            <a:custGeom>
              <a:avLst/>
              <a:gdLst>
                <a:gd name="connsiteX0" fmla="*/ 0 w 803047"/>
                <a:gd name="connsiteY0" fmla="*/ 149416 h 149416"/>
                <a:gd name="connsiteX1" fmla="*/ 373510 w 803047"/>
                <a:gd name="connsiteY1" fmla="*/ 0 h 149416"/>
                <a:gd name="connsiteX2" fmla="*/ 803047 w 803047"/>
                <a:gd name="connsiteY2" fmla="*/ 149416 h 149416"/>
              </a:gdLst>
              <a:ahLst/>
              <a:cxnLst>
                <a:cxn ang="0">
                  <a:pos x="connsiteX0" y="connsiteY0"/>
                </a:cxn>
                <a:cxn ang="0">
                  <a:pos x="connsiteX1" y="connsiteY1"/>
                </a:cxn>
                <a:cxn ang="0">
                  <a:pos x="connsiteX2" y="connsiteY2"/>
                </a:cxn>
              </a:cxnLst>
              <a:rect l="l" t="t" r="r" b="b"/>
              <a:pathLst>
                <a:path w="803047" h="149416">
                  <a:moveTo>
                    <a:pt x="0" y="149416"/>
                  </a:moveTo>
                  <a:cubicBezTo>
                    <a:pt x="119834" y="74708"/>
                    <a:pt x="239669" y="0"/>
                    <a:pt x="373510" y="0"/>
                  </a:cubicBezTo>
                  <a:cubicBezTo>
                    <a:pt x="507351" y="0"/>
                    <a:pt x="803047" y="149416"/>
                    <a:pt x="803047" y="149416"/>
                  </a:cubicBezTo>
                </a:path>
              </a:pathLst>
            </a:custGeom>
            <a:ln>
              <a:solidFill>
                <a:srgbClr val="333333"/>
              </a:solidFill>
              <a:prstDash val="sysDash"/>
              <a:headEnd type="none"/>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 name="正方形/長方形 12"/>
            <p:cNvSpPr/>
            <p:nvPr/>
          </p:nvSpPr>
          <p:spPr>
            <a:xfrm>
              <a:off x="4005899" y="5414405"/>
              <a:ext cx="755312" cy="427618"/>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smtClean="0">
                  <a:solidFill>
                    <a:schemeClr val="bg1"/>
                  </a:solidFill>
                  <a:latin typeface="メイリオ"/>
                  <a:ea typeface="メイリオ"/>
                  <a:cs typeface="メイリオ"/>
                </a:rPr>
                <a:t>EPT</a:t>
              </a:r>
              <a:endParaRPr kumimoji="1" lang="ja-JP" altLang="en-US" sz="2000" dirty="0">
                <a:solidFill>
                  <a:schemeClr val="bg1"/>
                </a:solidFill>
                <a:latin typeface="メイリオ"/>
                <a:ea typeface="メイリオ"/>
                <a:cs typeface="メイリオ"/>
              </a:endParaRPr>
            </a:p>
          </p:txBody>
        </p:sp>
        <p:sp>
          <p:nvSpPr>
            <p:cNvPr id="15" name="正方形/長方形 14"/>
            <p:cNvSpPr/>
            <p:nvPr/>
          </p:nvSpPr>
          <p:spPr>
            <a:xfrm>
              <a:off x="6060014" y="5254357"/>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solidFill>
                    <a:srgbClr val="F5F1DD"/>
                  </a:solidFill>
                  <a:latin typeface="メイリオ"/>
                  <a:ea typeface="メイリオ"/>
                  <a:cs typeface="メイリオ"/>
                </a:rPr>
                <a:t>ページ</a:t>
              </a:r>
              <a:endParaRPr lang="en-US" altLang="ja-JP" dirty="0">
                <a:solidFill>
                  <a:srgbClr val="F5F1DD"/>
                </a:solidFill>
                <a:latin typeface="メイリオ"/>
                <a:ea typeface="メイリオ"/>
                <a:cs typeface="メイリオ"/>
              </a:endParaRPr>
            </a:p>
            <a:p>
              <a:pPr algn="ctr"/>
              <a:r>
                <a:rPr lang="ja-JP" altLang="en-US" dirty="0">
                  <a:solidFill>
                    <a:srgbClr val="F5F1DD"/>
                  </a:solidFill>
                  <a:latin typeface="メイリオ"/>
                  <a:ea typeface="メイリオ"/>
                  <a:cs typeface="メイリオ"/>
                </a:rPr>
                <a:t>テーブル</a:t>
              </a:r>
              <a:endParaRPr lang="en-US" altLang="ja-JP"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22566171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85221"/>
            <a:ext cx="8229600" cy="1143000"/>
          </a:xfrm>
        </p:spPr>
        <p:txBody>
          <a:bodyPr/>
          <a:lstStyle/>
          <a:p>
            <a:r>
              <a:rPr lang="en-US" altLang="ja-JP" dirty="0" smtClean="0"/>
              <a:t>IDS</a:t>
            </a:r>
            <a:r>
              <a:rPr lang="ja-JP" altLang="en-US" dirty="0" smtClean="0"/>
              <a:t>オフロード</a:t>
            </a:r>
            <a:endParaRPr lang="ja-JP" altLang="en-US" dirty="0"/>
          </a:p>
        </p:txBody>
      </p:sp>
      <p:sp>
        <p:nvSpPr>
          <p:cNvPr id="33" name="コンテンツ プレースホルダー 2"/>
          <p:cNvSpPr>
            <a:spLocks noGrp="1"/>
          </p:cNvSpPr>
          <p:nvPr>
            <p:ph idx="1"/>
          </p:nvPr>
        </p:nvSpPr>
        <p:spPr/>
        <p:txBody>
          <a:bodyPr/>
          <a:lstStyle/>
          <a:p>
            <a:r>
              <a:rPr lang="en-US" altLang="ja-JP" dirty="0" smtClean="0">
                <a:latin typeface="メイリオ"/>
                <a:ea typeface="メイリオ"/>
                <a:cs typeface="メイリオ"/>
              </a:rPr>
              <a:t>IDS</a:t>
            </a:r>
            <a:r>
              <a:rPr lang="ja-JP" altLang="en-US" dirty="0" smtClean="0">
                <a:latin typeface="メイリオ"/>
                <a:ea typeface="メイリオ"/>
                <a:cs typeface="メイリオ"/>
              </a:rPr>
              <a:t>をユーザ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の外側で動作させて安全に監視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に侵入しても</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を攻撃できない</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オフロードした</a:t>
            </a:r>
            <a:r>
              <a:rPr lang="en-US" altLang="ja-JP" dirty="0" smtClean="0">
                <a:latin typeface="メイリオ"/>
                <a:ea typeface="メイリオ"/>
                <a:cs typeface="メイリオ"/>
              </a:rPr>
              <a:t>IDS</a:t>
            </a:r>
            <a:r>
              <a:rPr lang="ja-JP" altLang="en-US" dirty="0" smtClean="0">
                <a:latin typeface="メイリオ"/>
                <a:ea typeface="メイリオ"/>
                <a:cs typeface="メイリオ"/>
              </a:rPr>
              <a:t>はユーザ</a:t>
            </a:r>
            <a:r>
              <a:rPr lang="en-US" altLang="ja-JP" dirty="0" smtClean="0">
                <a:latin typeface="メイリオ"/>
                <a:ea typeface="メイリオ"/>
                <a:cs typeface="メイリオ"/>
              </a:rPr>
              <a:t>VM</a:t>
            </a:r>
            <a:r>
              <a:rPr lang="ja-JP" altLang="en-US" dirty="0" smtClean="0">
                <a:cs typeface="メイリオ"/>
              </a:rPr>
              <a:t>から</a:t>
            </a:r>
            <a:r>
              <a:rPr lang="ja-JP" altLang="en-US" dirty="0" smtClean="0">
                <a:latin typeface="メイリオ"/>
                <a:ea typeface="メイリオ"/>
                <a:cs typeface="メイリオ"/>
              </a:rPr>
              <a:t>情報を直接取得</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メモリ：</a:t>
            </a:r>
            <a:r>
              <a:rPr lang="en-US" altLang="ja-JP" dirty="0" smtClean="0">
                <a:latin typeface="メイリオ"/>
                <a:ea typeface="メイリオ"/>
                <a:cs typeface="メイリオ"/>
              </a:rPr>
              <a:t>OS</a:t>
            </a:r>
            <a:r>
              <a:rPr lang="ja-JP" altLang="en-US" dirty="0" smtClean="0">
                <a:latin typeface="メイリオ"/>
                <a:ea typeface="メイリオ"/>
                <a:cs typeface="メイリオ"/>
              </a:rPr>
              <a:t>のデータを解析して、不正なプロセスを検知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ネットワーク：サーバへの不正な通信を検知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ディスク：ファイルの改ざんを検知</a:t>
            </a:r>
            <a:endParaRPr lang="en-US" altLang="ja-JP" dirty="0" smtClean="0">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3</a:t>
            </a:fld>
            <a:endParaRPr kumimoji="1" lang="ja-JP" altLang="en-US"/>
          </a:p>
        </p:txBody>
      </p:sp>
      <p:pic>
        <p:nvPicPr>
          <p:cNvPr id="26" name="図 25"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6108" y="4694070"/>
            <a:ext cx="812800" cy="609600"/>
          </a:xfrm>
          <a:prstGeom prst="rect">
            <a:avLst/>
          </a:prstGeom>
          <a:effectLst/>
        </p:spPr>
      </p:pic>
      <p:sp>
        <p:nvSpPr>
          <p:cNvPr id="20" name="正方形/長方形 19"/>
          <p:cNvSpPr/>
          <p:nvPr/>
        </p:nvSpPr>
        <p:spPr>
          <a:xfrm>
            <a:off x="4764725" y="4754162"/>
            <a:ext cx="2007786" cy="1375327"/>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1" name="正方形/長方形 20"/>
          <p:cNvSpPr/>
          <p:nvPr/>
        </p:nvSpPr>
        <p:spPr>
          <a:xfrm>
            <a:off x="2241720" y="5159973"/>
            <a:ext cx="1004024" cy="544495"/>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22" name="テキスト ボックス 21"/>
          <p:cNvSpPr txBox="1"/>
          <p:nvPr/>
        </p:nvSpPr>
        <p:spPr>
          <a:xfrm>
            <a:off x="2095275" y="6303344"/>
            <a:ext cx="1532308"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オフロード</a:t>
            </a:r>
            <a:endParaRPr kumimoji="1" lang="ja-JP" altLang="en-US" sz="2000" dirty="0">
              <a:solidFill>
                <a:srgbClr val="333333"/>
              </a:solidFill>
              <a:latin typeface="メイリオ"/>
              <a:ea typeface="メイリオ"/>
              <a:cs typeface="メイリオ"/>
            </a:endParaRPr>
          </a:p>
        </p:txBody>
      </p:sp>
      <p:cxnSp>
        <p:nvCxnSpPr>
          <p:cNvPr id="27" name="直線矢印コネクタ 26"/>
          <p:cNvCxnSpPr/>
          <p:nvPr/>
        </p:nvCxnSpPr>
        <p:spPr>
          <a:xfrm flipH="1">
            <a:off x="6348845" y="4980988"/>
            <a:ext cx="982484" cy="129364"/>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 name="直線矢印コネクタ 11"/>
          <p:cNvCxnSpPr>
            <a:stCxn id="21" idx="3"/>
            <a:endCxn id="20" idx="1"/>
          </p:cNvCxnSpPr>
          <p:nvPr/>
        </p:nvCxnSpPr>
        <p:spPr>
          <a:xfrm>
            <a:off x="3245744" y="5432221"/>
            <a:ext cx="1518981" cy="9605"/>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123325" y="4777382"/>
            <a:ext cx="1342209" cy="400110"/>
          </a:xfrm>
          <a:prstGeom prst="rect">
            <a:avLst/>
          </a:prstGeom>
          <a:noFill/>
          <a:effectLst/>
        </p:spPr>
        <p:txBody>
          <a:bodyPr wrap="none" rtlCol="0">
            <a:spAutoFit/>
          </a:bodyPr>
          <a:lstStyle/>
          <a:p>
            <a:r>
              <a:rPr lang="ja-JP" altLang="en-US" sz="2000" dirty="0" smtClean="0">
                <a:solidFill>
                  <a:srgbClr val="FFFFFF"/>
                </a:solidFill>
                <a:latin typeface="メイリオ"/>
                <a:ea typeface="メイリオ"/>
                <a:cs typeface="メイリオ"/>
              </a:rPr>
              <a:t>ユーザ</a:t>
            </a:r>
            <a:r>
              <a:rPr lang="en-US" altLang="ja-JP" sz="2000" dirty="0" smtClean="0">
                <a:solidFill>
                  <a:srgbClr val="FFFFFF"/>
                </a:solidFill>
                <a:latin typeface="メイリオ"/>
                <a:ea typeface="メイリオ"/>
                <a:cs typeface="メイリオ"/>
              </a:rPr>
              <a:t>VM</a:t>
            </a:r>
            <a:endParaRPr kumimoji="1" lang="ja-JP" altLang="en-US" sz="2000" dirty="0">
              <a:solidFill>
                <a:srgbClr val="FFFFFF"/>
              </a:solidFill>
              <a:latin typeface="メイリオ"/>
              <a:ea typeface="メイリオ"/>
              <a:cs typeface="メイリオ"/>
            </a:endParaRPr>
          </a:p>
        </p:txBody>
      </p:sp>
      <p:sp>
        <p:nvSpPr>
          <p:cNvPr id="25" name="正方形/長方形 24"/>
          <p:cNvSpPr/>
          <p:nvPr/>
        </p:nvSpPr>
        <p:spPr>
          <a:xfrm>
            <a:off x="5302696" y="5223473"/>
            <a:ext cx="1004024" cy="544495"/>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500" dirty="0" smtClean="0">
                <a:solidFill>
                  <a:srgbClr val="333333"/>
                </a:solidFill>
                <a:latin typeface="メイリオ"/>
                <a:ea typeface="メイリオ"/>
                <a:cs typeface="メイリオ"/>
              </a:rPr>
              <a:t>IDS</a:t>
            </a:r>
            <a:endParaRPr kumimoji="1" lang="ja-JP" altLang="en-US" sz="2500" dirty="0">
              <a:solidFill>
                <a:srgbClr val="333333"/>
              </a:solidFill>
              <a:latin typeface="メイリオ"/>
              <a:ea typeface="メイリオ"/>
              <a:cs typeface="メイリオ"/>
            </a:endParaRPr>
          </a:p>
        </p:txBody>
      </p:sp>
      <p:sp>
        <p:nvSpPr>
          <p:cNvPr id="13" name="テキスト ボックス 12"/>
          <p:cNvSpPr txBox="1"/>
          <p:nvPr/>
        </p:nvSpPr>
        <p:spPr>
          <a:xfrm>
            <a:off x="3803212" y="5545202"/>
            <a:ext cx="697627" cy="400110"/>
          </a:xfrm>
          <a:prstGeom prst="rect">
            <a:avLst/>
          </a:prstGeom>
          <a:noFill/>
          <a:ln>
            <a:noFill/>
          </a:ln>
          <a:effectLst/>
        </p:spPr>
        <p:txBody>
          <a:bodyPr wrap="none" rtlCol="0">
            <a:spAutoFit/>
          </a:bodyPr>
          <a:lstStyle/>
          <a:p>
            <a:r>
              <a:rPr kumimoji="1" lang="ja-JP" altLang="en-US" sz="2000" dirty="0" smtClean="0">
                <a:solidFill>
                  <a:srgbClr val="333333"/>
                </a:solidFill>
                <a:latin typeface="メイリオ"/>
                <a:ea typeface="メイリオ"/>
                <a:cs typeface="メイリオ"/>
              </a:rPr>
              <a:t>監視</a:t>
            </a:r>
            <a:endParaRPr kumimoji="1" lang="ja-JP" altLang="en-US" sz="2000" dirty="0">
              <a:solidFill>
                <a:srgbClr val="333333"/>
              </a:solidFill>
              <a:latin typeface="メイリオ"/>
              <a:ea typeface="メイリオ"/>
              <a:cs typeface="メイリオ"/>
            </a:endParaRPr>
          </a:p>
        </p:txBody>
      </p:sp>
      <p:sp>
        <p:nvSpPr>
          <p:cNvPr id="17" name="上カーブ矢印 16"/>
          <p:cNvSpPr/>
          <p:nvPr/>
        </p:nvSpPr>
        <p:spPr>
          <a:xfrm flipH="1">
            <a:off x="2684795" y="5840970"/>
            <a:ext cx="3260467" cy="577037"/>
          </a:xfrm>
          <a:prstGeom prst="curvedUpArrow">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8" name="テキスト ボックス 27"/>
          <p:cNvSpPr txBox="1"/>
          <p:nvPr/>
        </p:nvSpPr>
        <p:spPr>
          <a:xfrm>
            <a:off x="7316108" y="5303670"/>
            <a:ext cx="877163" cy="369332"/>
          </a:xfrm>
          <a:prstGeom prst="rect">
            <a:avLst/>
          </a:prstGeom>
          <a:noFill/>
          <a:effectLst/>
        </p:spPr>
        <p:txBody>
          <a:bodyPr wrap="none" rtlCol="0">
            <a:spAutoFit/>
          </a:bodyPr>
          <a:lstStyle/>
          <a:p>
            <a:r>
              <a:rPr kumimoji="1" lang="ja-JP" altLang="en-US" dirty="0" smtClean="0">
                <a:solidFill>
                  <a:srgbClr val="333333"/>
                </a:solidFill>
                <a:latin typeface="メイリオ"/>
                <a:ea typeface="メイリオ"/>
                <a:cs typeface="メイリオ"/>
              </a:rPr>
              <a:t>攻撃者</a:t>
            </a:r>
            <a:endParaRPr kumimoji="1" lang="ja-JP" altLang="en-US"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195455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5F5F5F"/>
                </a:solidFill>
              </a:rPr>
              <a:t>パケット取得の動作確認</a:t>
            </a:r>
            <a:endParaRPr kumimoji="1" lang="ja-JP" altLang="en-US" dirty="0">
              <a:solidFill>
                <a:srgbClr val="5F5F5F"/>
              </a:solidFill>
            </a:endParaRPr>
          </a:p>
        </p:txBody>
      </p:sp>
      <p:sp>
        <p:nvSpPr>
          <p:cNvPr id="3" name="コンテンツ プレースホルダー 2"/>
          <p:cNvSpPr>
            <a:spLocks noGrp="1"/>
          </p:cNvSpPr>
          <p:nvPr>
            <p:ph idx="1"/>
          </p:nvPr>
        </p:nvSpPr>
        <p:spPr/>
        <p:txBody>
          <a:bodyPr/>
          <a:lstStyle/>
          <a:p>
            <a:r>
              <a:rPr kumimoji="1" lang="ja-JP" altLang="en-US" dirty="0" smtClean="0"/>
              <a:t>ユーザ</a:t>
            </a:r>
            <a:r>
              <a:rPr kumimoji="1" lang="en-US" altLang="ja-JP" dirty="0" smtClean="0"/>
              <a:t>VM</a:t>
            </a:r>
            <a:r>
              <a:rPr kumimoji="1" lang="ja-JP" altLang="en-US" dirty="0" smtClean="0"/>
              <a:t>が送受信したパケットを</a:t>
            </a:r>
            <a:r>
              <a:rPr kumimoji="1" lang="en-US" altLang="ja-JP" dirty="0" err="1" smtClean="0"/>
              <a:t>tcpdump</a:t>
            </a:r>
            <a:r>
              <a:rPr kumimoji="1" lang="ja-JP" altLang="en-US" dirty="0" smtClean="0"/>
              <a:t>を用いて取得</a:t>
            </a:r>
            <a:endParaRPr kumimoji="1" lang="en-US" altLang="ja-JP" dirty="0" smtClean="0"/>
          </a:p>
          <a:p>
            <a:pPr lvl="1"/>
            <a:r>
              <a:rPr lang="ja-JP" altLang="en-US" dirty="0" smtClean="0"/>
              <a:t>ユーザ</a:t>
            </a:r>
            <a:r>
              <a:rPr lang="en-US" altLang="ja-JP" dirty="0" smtClean="0"/>
              <a:t>VM</a:t>
            </a:r>
            <a:r>
              <a:rPr lang="ja-JP" altLang="en-US" dirty="0" smtClean="0"/>
              <a:t>から外部サーバと通信</a:t>
            </a:r>
            <a:endParaRPr lang="en-US" altLang="ja-JP" dirty="0" smtClean="0"/>
          </a:p>
          <a:p>
            <a:pPr lvl="1"/>
            <a:r>
              <a:rPr lang="ja-JP" altLang="en-US" dirty="0" smtClean="0"/>
              <a:t>ブロードキャスト・パケットをネットワーク内の別のホストから送信</a:t>
            </a:r>
            <a:endParaRPr lang="en-US" altLang="ja-JP" dirty="0" smtClean="0"/>
          </a:p>
          <a:p>
            <a:pPr lvl="1"/>
            <a:r>
              <a:rPr lang="ja-JP" altLang="en-US" dirty="0" smtClean="0"/>
              <a:t>パケットを過不足なく取得できた</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30</a:t>
            </a:fld>
            <a:endParaRPr kumimoji="1" lang="ja-JP" altLang="en-US"/>
          </a:p>
        </p:txBody>
      </p:sp>
      <p:sp>
        <p:nvSpPr>
          <p:cNvPr id="6" name="テキスト ボックス 5"/>
          <p:cNvSpPr txBox="1"/>
          <p:nvPr/>
        </p:nvSpPr>
        <p:spPr>
          <a:xfrm>
            <a:off x="-241300" y="6350000"/>
            <a:ext cx="184666" cy="369332"/>
          </a:xfrm>
          <a:prstGeom prst="rect">
            <a:avLst/>
          </a:prstGeom>
          <a:noFill/>
        </p:spPr>
        <p:txBody>
          <a:bodyPr wrap="none" rtlCol="0">
            <a:spAutoFit/>
          </a:bodyPr>
          <a:lstStyle/>
          <a:p>
            <a:endParaRPr kumimoji="1" lang="ja-JP" altLang="en-US" dirty="0"/>
          </a:p>
        </p:txBody>
      </p:sp>
      <p:sp>
        <p:nvSpPr>
          <p:cNvPr id="7" name="正方形/長方形 6"/>
          <p:cNvSpPr/>
          <p:nvPr/>
        </p:nvSpPr>
        <p:spPr>
          <a:xfrm>
            <a:off x="3906680" y="4239399"/>
            <a:ext cx="2446914" cy="192831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9" name="テキスト ボックス 8"/>
          <p:cNvSpPr txBox="1"/>
          <p:nvPr/>
        </p:nvSpPr>
        <p:spPr>
          <a:xfrm>
            <a:off x="4326473" y="4260175"/>
            <a:ext cx="1598690" cy="40011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0" name="正方形/長方形 9"/>
          <p:cNvSpPr/>
          <p:nvPr/>
        </p:nvSpPr>
        <p:spPr>
          <a:xfrm>
            <a:off x="4494417" y="4832437"/>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a:p>
            <a:pPr algn="ctr"/>
            <a:endParaRPr kumimoji="1" lang="ja-JP" altLang="en-US" sz="2000" dirty="0">
              <a:solidFill>
                <a:srgbClr val="F5F1DD"/>
              </a:solidFill>
              <a:latin typeface="メイリオ"/>
              <a:ea typeface="メイリオ"/>
              <a:cs typeface="メイリオ"/>
            </a:endParaRPr>
          </a:p>
        </p:txBody>
      </p:sp>
      <p:cxnSp>
        <p:nvCxnSpPr>
          <p:cNvPr id="18" name="直線矢印コネクタ 17"/>
          <p:cNvCxnSpPr>
            <a:stCxn id="10" idx="1"/>
            <a:endCxn id="22" idx="3"/>
          </p:cNvCxnSpPr>
          <p:nvPr/>
        </p:nvCxnSpPr>
        <p:spPr>
          <a:xfrm flipH="1" flipV="1">
            <a:off x="2317465" y="5233501"/>
            <a:ext cx="2176952" cy="31700"/>
          </a:xfrm>
          <a:prstGeom prst="straightConnector1">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9" name="テキスト ボックス 18"/>
          <p:cNvSpPr txBox="1"/>
          <p:nvPr/>
        </p:nvSpPr>
        <p:spPr>
          <a:xfrm>
            <a:off x="7525833" y="5481598"/>
            <a:ext cx="646331" cy="369332"/>
          </a:xfrm>
          <a:prstGeom prst="rect">
            <a:avLst/>
          </a:prstGeom>
          <a:noFill/>
        </p:spPr>
        <p:txBody>
          <a:bodyPr wrap="none" rtlCol="0">
            <a:spAutoFit/>
          </a:bodyPr>
          <a:lstStyle/>
          <a:p>
            <a:r>
              <a:rPr kumimoji="1" lang="ja-JP" altLang="en-US" dirty="0" smtClean="0"/>
              <a:t>外部</a:t>
            </a:r>
            <a:endParaRPr kumimoji="1" lang="ja-JP" altLang="en-US" dirty="0"/>
          </a:p>
        </p:txBody>
      </p:sp>
      <p:sp>
        <p:nvSpPr>
          <p:cNvPr id="22" name="正方形/長方形 21"/>
          <p:cNvSpPr/>
          <p:nvPr/>
        </p:nvSpPr>
        <p:spPr>
          <a:xfrm>
            <a:off x="971836" y="4800737"/>
            <a:ext cx="1345629" cy="865527"/>
          </a:xfrm>
          <a:prstGeom prst="rect">
            <a:avLst/>
          </a:prstGeom>
          <a:pattFill prst="pct50">
            <a:fgClr>
              <a:srgbClr val="5F5F5F"/>
            </a:fgClr>
            <a:bgClr>
              <a:prstClr val="white"/>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latin typeface="メイリオ"/>
                <a:ea typeface="メイリオ"/>
                <a:cs typeface="メイリオ"/>
              </a:rPr>
              <a:t>マシン</a:t>
            </a:r>
            <a:endParaRPr kumimoji="1" lang="ja-JP" altLang="en-US" sz="2000" dirty="0">
              <a:solidFill>
                <a:srgbClr val="333333"/>
              </a:solidFill>
              <a:latin typeface="メイリオ"/>
              <a:ea typeface="メイリオ"/>
              <a:cs typeface="メイリオ"/>
            </a:endParaRPr>
          </a:p>
        </p:txBody>
      </p:sp>
      <p:sp>
        <p:nvSpPr>
          <p:cNvPr id="5" name="テキスト ボックス 4"/>
          <p:cNvSpPr txBox="1"/>
          <p:nvPr/>
        </p:nvSpPr>
        <p:spPr>
          <a:xfrm>
            <a:off x="413038" y="4475619"/>
            <a:ext cx="2420404" cy="369332"/>
          </a:xfrm>
          <a:prstGeom prst="rect">
            <a:avLst/>
          </a:prstGeom>
          <a:noFill/>
        </p:spPr>
        <p:txBody>
          <a:bodyPr wrap="none" rtlCol="0">
            <a:spAutoFit/>
          </a:bodyPr>
          <a:lstStyle/>
          <a:p>
            <a:r>
              <a:rPr lang="en-US" altLang="ja-JP" dirty="0">
                <a:solidFill>
                  <a:srgbClr val="333333"/>
                </a:solidFill>
              </a:rPr>
              <a:t>p</a:t>
            </a:r>
            <a:r>
              <a:rPr kumimoji="1" lang="en-US" altLang="ja-JP" dirty="0" smtClean="0">
                <a:solidFill>
                  <a:srgbClr val="333333"/>
                </a:solidFill>
              </a:rPr>
              <a:t>ing 192.168.1.255</a:t>
            </a:r>
            <a:endParaRPr kumimoji="1" lang="ja-JP" altLang="en-US" dirty="0">
              <a:solidFill>
                <a:srgbClr val="333333"/>
              </a:solidFill>
            </a:endParaRPr>
          </a:p>
        </p:txBody>
      </p:sp>
      <p:cxnSp>
        <p:nvCxnSpPr>
          <p:cNvPr id="21" name="カギ線コネクタ 20"/>
          <p:cNvCxnSpPr>
            <a:stCxn id="7" idx="3"/>
          </p:cNvCxnSpPr>
          <p:nvPr/>
        </p:nvCxnSpPr>
        <p:spPr>
          <a:xfrm>
            <a:off x="6353594" y="5203558"/>
            <a:ext cx="1501070" cy="922605"/>
          </a:xfrm>
          <a:prstGeom prst="bentConnector3">
            <a:avLst>
              <a:gd name="adj1" fmla="val 56769"/>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1" name="円形吹き出し 10"/>
          <p:cNvSpPr/>
          <p:nvPr/>
        </p:nvSpPr>
        <p:spPr>
          <a:xfrm>
            <a:off x="3708400" y="6201871"/>
            <a:ext cx="3162300" cy="612648"/>
          </a:xfrm>
          <a:prstGeom prst="wedgeEllipseCallout">
            <a:avLst>
              <a:gd name="adj1" fmla="val -3631"/>
              <a:gd name="adj2" fmla="val -163453"/>
            </a:avLst>
          </a:prstGeom>
          <a:pattFill prst="pct50">
            <a:fgClr>
              <a:srgbClr val="EB8627"/>
            </a:fgClr>
            <a:bgClr>
              <a:prstClr val="white"/>
            </a:bgClr>
          </a:pattFill>
          <a:ln>
            <a:solidFill>
              <a:srgbClr val="3333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331661" y="6292295"/>
            <a:ext cx="2047218" cy="369332"/>
          </a:xfrm>
          <a:prstGeom prst="rect">
            <a:avLst/>
          </a:prstGeom>
          <a:noFill/>
        </p:spPr>
        <p:txBody>
          <a:bodyPr wrap="none" rtlCol="0">
            <a:spAutoFit/>
          </a:bodyPr>
          <a:lstStyle/>
          <a:p>
            <a:r>
              <a:rPr lang="en-US" altLang="ja-JP" dirty="0"/>
              <a:t>p</a:t>
            </a:r>
            <a:r>
              <a:rPr kumimoji="1" lang="en-US" altLang="ja-JP" dirty="0" smtClean="0"/>
              <a:t>ing </a:t>
            </a:r>
            <a:r>
              <a:rPr kumimoji="1" lang="en-US" altLang="ja-JP" dirty="0" err="1" smtClean="0"/>
              <a:t>google.com</a:t>
            </a:r>
            <a:endParaRPr kumimoji="1" lang="ja-JP" altLang="en-US" dirty="0"/>
          </a:p>
        </p:txBody>
      </p:sp>
    </p:spTree>
    <p:extLst>
      <p:ext uri="{BB962C8B-B14F-4D97-AF65-F5344CB8AC3E}">
        <p14:creationId xmlns:p14="http://schemas.microsoft.com/office/powerpoint/2010/main" val="41935120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07828"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sp>
        <p:nvSpPr>
          <p:cNvPr id="2" name="タイトル 1"/>
          <p:cNvSpPr>
            <a:spLocks noGrp="1"/>
          </p:cNvSpPr>
          <p:nvPr>
            <p:ph type="title"/>
          </p:nvPr>
        </p:nvSpPr>
        <p:spPr>
          <a:solidFill>
            <a:srgbClr val="F5F1DD">
              <a:alpha val="50000"/>
            </a:srgbClr>
          </a:solidFill>
        </p:spPr>
        <p:txBody>
          <a:bodyPr>
            <a:noAutofit/>
          </a:bodyPr>
          <a:lstStyle/>
          <a:p>
            <a:r>
              <a:rPr lang="ja-JP" altLang="en-US" sz="4200" smtClean="0">
                <a:solidFill>
                  <a:srgbClr val="333333"/>
                </a:solidFill>
              </a:rPr>
              <a:t>クラウドにおける</a:t>
            </a:r>
            <a:r>
              <a:rPr lang="en-US" altLang="ja-JP" sz="4200" smtClean="0">
                <a:solidFill>
                  <a:srgbClr val="333333"/>
                </a:solidFill>
              </a:rPr>
              <a:t>IDS</a:t>
            </a:r>
            <a:r>
              <a:rPr lang="ja-JP" altLang="en-US" sz="4200" smtClean="0">
                <a:solidFill>
                  <a:srgbClr val="333333"/>
                </a:solidFill>
              </a:rPr>
              <a:t>オフロード</a:t>
            </a:r>
            <a:endParaRPr lang="ja-JP" altLang="en-US" sz="4200" dirty="0">
              <a:solidFill>
                <a:srgbClr val="333333"/>
              </a:solidFill>
            </a:endParaRPr>
          </a:p>
        </p:txBody>
      </p:sp>
      <p:sp>
        <p:nvSpPr>
          <p:cNvPr id="3" name="コンテンツ プレースホルダー 2"/>
          <p:cNvSpPr>
            <a:spLocks noGrp="1"/>
          </p:cNvSpPr>
          <p:nvPr>
            <p:ph idx="1"/>
          </p:nvPr>
        </p:nvSpPr>
        <p:spPr/>
        <p:txBody>
          <a:bodyPr/>
          <a:lstStyle/>
          <a:p>
            <a:r>
              <a:rPr lang="ja-JP" altLang="en-US" dirty="0" smtClean="0">
                <a:solidFill>
                  <a:srgbClr val="333333"/>
                </a:solidFill>
                <a:cs typeface="メイリオ"/>
              </a:rPr>
              <a:t>クラウドの管理者は信頼できるとは限らない</a:t>
            </a:r>
            <a:endParaRPr lang="en-US" altLang="ja-JP" dirty="0" smtClean="0">
              <a:solidFill>
                <a:srgbClr val="333333"/>
              </a:solidFill>
              <a:cs typeface="メイリオ"/>
            </a:endParaRPr>
          </a:p>
          <a:p>
            <a:pPr lvl="1"/>
            <a:r>
              <a:rPr lang="en-US" altLang="ja-JP" dirty="0" smtClean="0">
                <a:solidFill>
                  <a:srgbClr val="333333"/>
                </a:solidFill>
              </a:rPr>
              <a:t>Google</a:t>
            </a:r>
            <a:r>
              <a:rPr lang="ja-JP" altLang="en-US" dirty="0" smtClean="0">
                <a:solidFill>
                  <a:srgbClr val="333333"/>
                </a:solidFill>
              </a:rPr>
              <a:t>管理者によるプライバシ侵害 </a:t>
            </a:r>
            <a:r>
              <a:rPr lang="en-US" altLang="ja-JP" sz="2000" dirty="0" smtClean="0">
                <a:solidFill>
                  <a:srgbClr val="333333"/>
                </a:solidFill>
              </a:rPr>
              <a:t>[</a:t>
            </a:r>
            <a:r>
              <a:rPr lang="en-US" altLang="ja-JP" sz="2000" dirty="0" err="1" smtClean="0">
                <a:solidFill>
                  <a:srgbClr val="333333"/>
                </a:solidFill>
              </a:rPr>
              <a:t>TechSpot</a:t>
            </a:r>
            <a:r>
              <a:rPr lang="en-US" altLang="ja-JP" sz="2000" dirty="0" smtClean="0">
                <a:solidFill>
                  <a:srgbClr val="333333"/>
                </a:solidFill>
              </a:rPr>
              <a:t> '10]</a:t>
            </a:r>
          </a:p>
          <a:p>
            <a:pPr lvl="1"/>
            <a:r>
              <a:rPr lang="ja-JP" altLang="en-US" dirty="0" smtClean="0">
                <a:solidFill>
                  <a:srgbClr val="333333"/>
                </a:solidFill>
              </a:rPr>
              <a:t>サイバー犯罪の</a:t>
            </a:r>
            <a:r>
              <a:rPr lang="en-US" altLang="ja-JP" dirty="0" smtClean="0">
                <a:solidFill>
                  <a:srgbClr val="333333"/>
                </a:solidFill>
              </a:rPr>
              <a:t>28%</a:t>
            </a:r>
            <a:r>
              <a:rPr lang="ja-JP" altLang="en-US" dirty="0" smtClean="0">
                <a:solidFill>
                  <a:srgbClr val="333333"/>
                </a:solidFill>
              </a:rPr>
              <a:t>は内部犯行 </a:t>
            </a:r>
            <a:r>
              <a:rPr lang="en-US" altLang="ja-JP" sz="2000" dirty="0" smtClean="0">
                <a:solidFill>
                  <a:srgbClr val="333333"/>
                </a:solidFill>
              </a:rPr>
              <a:t>[PwC '14]</a:t>
            </a:r>
          </a:p>
          <a:p>
            <a:pPr lvl="1"/>
            <a:r>
              <a:rPr lang="ja-JP" altLang="en-US" dirty="0" smtClean="0">
                <a:solidFill>
                  <a:srgbClr val="333333"/>
                </a:solidFill>
              </a:rPr>
              <a:t>管理者の</a:t>
            </a:r>
            <a:r>
              <a:rPr lang="en-US" altLang="ja-JP" dirty="0" smtClean="0">
                <a:solidFill>
                  <a:srgbClr val="333333"/>
                </a:solidFill>
              </a:rPr>
              <a:t>35%</a:t>
            </a:r>
            <a:r>
              <a:rPr lang="ja-JP" altLang="en-US" dirty="0" smtClean="0">
                <a:solidFill>
                  <a:srgbClr val="333333"/>
                </a:solidFill>
              </a:rPr>
              <a:t>は機密情報をのぞき見 </a:t>
            </a:r>
            <a:r>
              <a:rPr lang="en-US" altLang="ja-JP" sz="2000" dirty="0" smtClean="0">
                <a:solidFill>
                  <a:srgbClr val="333333"/>
                </a:solidFill>
              </a:rPr>
              <a:t>[</a:t>
            </a:r>
            <a:r>
              <a:rPr lang="en-US" altLang="ja-JP" sz="2000" dirty="0" err="1" smtClean="0">
                <a:solidFill>
                  <a:srgbClr val="333333"/>
                </a:solidFill>
              </a:rPr>
              <a:t>CyberArk</a:t>
            </a:r>
            <a:r>
              <a:rPr lang="en-US" altLang="ja-JP" sz="2000" dirty="0" smtClean="0">
                <a:solidFill>
                  <a:srgbClr val="333333"/>
                </a:solidFill>
              </a:rPr>
              <a:t> '09]</a:t>
            </a:r>
          </a:p>
          <a:p>
            <a:r>
              <a:rPr lang="en-US" altLang="ja-JP" dirty="0" smtClean="0">
                <a:solidFill>
                  <a:srgbClr val="333333"/>
                </a:solidFill>
                <a:latin typeface="メイリオ"/>
                <a:ea typeface="メイリオ"/>
                <a:cs typeface="メイリオ"/>
              </a:rPr>
              <a:t>IDS</a:t>
            </a:r>
            <a:r>
              <a:rPr lang="ja-JP" altLang="en-US" dirty="0" smtClean="0">
                <a:solidFill>
                  <a:srgbClr val="333333"/>
                </a:solidFill>
                <a:latin typeface="メイリオ"/>
                <a:ea typeface="メイリオ"/>
                <a:cs typeface="メイリオ"/>
              </a:rPr>
              <a:t>オフロードの安全性が担保できない</a:t>
            </a:r>
            <a:endParaRPr lang="en-US" altLang="ja-JP" dirty="0" smtClean="0">
              <a:solidFill>
                <a:srgbClr val="333333"/>
              </a:solidFill>
              <a:latin typeface="メイリオ"/>
              <a:ea typeface="メイリオ"/>
              <a:cs typeface="メイリオ"/>
            </a:endParaRPr>
          </a:p>
          <a:p>
            <a:pPr lvl="1"/>
            <a:r>
              <a:rPr lang="ja-JP" altLang="en-US" dirty="0" smtClean="0">
                <a:solidFill>
                  <a:srgbClr val="333333"/>
                </a:solidFill>
                <a:latin typeface="メイリオ"/>
                <a:ea typeface="メイリオ"/>
                <a:cs typeface="メイリオ"/>
              </a:rPr>
              <a:t>オフロードした</a:t>
            </a:r>
            <a:r>
              <a:rPr lang="en-US" altLang="ja-JP" dirty="0" smtClean="0">
                <a:solidFill>
                  <a:srgbClr val="333333"/>
                </a:solidFill>
                <a:latin typeface="メイリオ"/>
                <a:ea typeface="メイリオ"/>
                <a:cs typeface="メイリオ"/>
              </a:rPr>
              <a:t>IDS</a:t>
            </a:r>
            <a:r>
              <a:rPr lang="ja-JP" altLang="en-US" dirty="0" smtClean="0">
                <a:solidFill>
                  <a:srgbClr val="333333"/>
                </a:solidFill>
                <a:latin typeface="メイリオ"/>
                <a:ea typeface="メイリオ"/>
                <a:cs typeface="メイリオ"/>
              </a:rPr>
              <a:t>は管理者によって容易に無効化</a:t>
            </a:r>
            <a:endParaRPr lang="en-US" altLang="ja-JP" dirty="0" smtClean="0">
              <a:solidFill>
                <a:srgbClr val="333333"/>
              </a:solidFill>
              <a:latin typeface="メイリオ"/>
              <a:ea typeface="メイリオ"/>
              <a:cs typeface="メイリオ"/>
            </a:endParaRPr>
          </a:p>
          <a:p>
            <a:endParaRPr lang="ja-JP" altLang="en-US" dirty="0">
              <a:solidFill>
                <a:srgbClr val="333333"/>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4</a:t>
            </a:fld>
            <a:endParaRPr kumimoji="1" lang="ja-JP" altLang="en-US"/>
          </a:p>
        </p:txBody>
      </p:sp>
      <p:sp>
        <p:nvSpPr>
          <p:cNvPr id="6" name="正方形/長方形 5"/>
          <p:cNvSpPr/>
          <p:nvPr/>
        </p:nvSpPr>
        <p:spPr>
          <a:xfrm>
            <a:off x="5736258" y="4935126"/>
            <a:ext cx="1606142" cy="1092268"/>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smtClean="0">
                <a:solidFill>
                  <a:srgbClr val="F5F1DD"/>
                </a:solidFill>
                <a:latin typeface="メイリオ"/>
                <a:ea typeface="メイリオ"/>
                <a:cs typeface="メイリオ"/>
              </a:rPr>
              <a:t>ユーザ</a:t>
            </a:r>
            <a:r>
              <a:rPr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6" name="正方形/長方形 15"/>
          <p:cNvSpPr/>
          <p:nvPr/>
        </p:nvSpPr>
        <p:spPr>
          <a:xfrm>
            <a:off x="3513904" y="52483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7" name="乗算記号 6"/>
          <p:cNvSpPr/>
          <p:nvPr/>
        </p:nvSpPr>
        <p:spPr>
          <a:xfrm>
            <a:off x="3668531" y="5082656"/>
            <a:ext cx="914400" cy="914400"/>
          </a:xfrm>
          <a:prstGeom prst="mathMultiply">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pic>
        <p:nvPicPr>
          <p:cNvPr id="14" name="図 13"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47199" y="4993115"/>
            <a:ext cx="772798" cy="772798"/>
          </a:xfrm>
          <a:prstGeom prst="rect">
            <a:avLst/>
          </a:prstGeom>
          <a:ln w="25400">
            <a:solidFill>
              <a:srgbClr val="333333"/>
            </a:solidFill>
          </a:ln>
          <a:effectLst/>
        </p:spPr>
      </p:pic>
      <p:sp>
        <p:nvSpPr>
          <p:cNvPr id="15" name="円形吹き出し 14"/>
          <p:cNvSpPr/>
          <p:nvPr/>
        </p:nvSpPr>
        <p:spPr>
          <a:xfrm>
            <a:off x="1395763" y="4408339"/>
            <a:ext cx="1287659" cy="815434"/>
          </a:xfrm>
          <a:prstGeom prst="wedgeEllipseCallout">
            <a:avLst>
              <a:gd name="adj1" fmla="val 50806"/>
              <a:gd name="adj2" fmla="val 53399"/>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5F5F5F"/>
              </a:solidFill>
              <a:latin typeface="メイリオ"/>
              <a:ea typeface="メイリオ"/>
              <a:cs typeface="メイリオ"/>
            </a:endParaRPr>
          </a:p>
        </p:txBody>
      </p:sp>
      <p:pic>
        <p:nvPicPr>
          <p:cNvPr id="17" name="図 16"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7415" y="4496147"/>
            <a:ext cx="812800" cy="609600"/>
          </a:xfrm>
          <a:prstGeom prst="rect">
            <a:avLst/>
          </a:prstGeom>
          <a:effectLst/>
        </p:spPr>
      </p:pic>
      <p:cxnSp>
        <p:nvCxnSpPr>
          <p:cNvPr id="11" name="直線矢印コネクタ 10"/>
          <p:cNvCxnSpPr>
            <a:stCxn id="16" idx="3"/>
            <a:endCxn id="6" idx="1"/>
          </p:cNvCxnSpPr>
          <p:nvPr/>
        </p:nvCxnSpPr>
        <p:spPr>
          <a:xfrm flipV="1">
            <a:off x="4582931" y="5481260"/>
            <a:ext cx="1153327" cy="28704"/>
          </a:xfrm>
          <a:prstGeom prst="straightConnector1">
            <a:avLst/>
          </a:prstGeom>
          <a:ln>
            <a:solidFill>
              <a:srgbClr val="000000"/>
            </a:solidFill>
            <a:prstDash val="sysDash"/>
            <a:tailEnd type="arrow"/>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442834" y="5743026"/>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278428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2631604" y="4803813"/>
            <a:ext cx="3880793" cy="1768220"/>
          </a:xfrm>
          <a:prstGeom prst="rect">
            <a:avLst/>
          </a:prstGeom>
          <a:pattFill prst="pct50">
            <a:fgClr>
              <a:srgbClr val="327F9E"/>
            </a:fgClr>
            <a:bgClr>
              <a:prstClr val="white"/>
            </a:bgClr>
          </a:patt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a:solidFill>
            <a:srgbClr val="F5F1DD">
              <a:alpha val="50000"/>
            </a:srgbClr>
          </a:solidFill>
        </p:spPr>
        <p:txBody>
          <a:bodyPr>
            <a:normAutofit/>
          </a:bodyPr>
          <a:lstStyle/>
          <a:p>
            <a:r>
              <a:rPr kumimoji="1" lang="ja-JP" altLang="en-US" dirty="0" smtClean="0"/>
              <a:t>従来の安全な</a:t>
            </a:r>
            <a:r>
              <a:rPr kumimoji="1" lang="en-US" altLang="ja-JP" dirty="0" smtClean="0"/>
              <a:t>IDS</a:t>
            </a:r>
            <a:r>
              <a:rPr kumimoji="1" lang="ja-JP" altLang="en-US" dirty="0" smtClean="0"/>
              <a:t>オフロード</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クラウド内の仮想化システムの一部を</a:t>
            </a:r>
            <a:r>
              <a:rPr kumimoji="1" lang="ja-JP" altLang="en-US" dirty="0" smtClean="0">
                <a:latin typeface="メイリオ"/>
                <a:ea typeface="メイリオ"/>
                <a:cs typeface="メイリオ"/>
              </a:rPr>
              <a:t>信頼する手法が提案されてきた</a:t>
            </a:r>
            <a:endParaRPr kumimoji="1" lang="en-US" altLang="ja-JP" dirty="0" smtClean="0">
              <a:latin typeface="メイリオ"/>
              <a:ea typeface="メイリオ"/>
              <a:cs typeface="メイリオ"/>
            </a:endParaRPr>
          </a:p>
          <a:p>
            <a:pPr lvl="1"/>
            <a:r>
              <a:rPr lang="ja-JP" altLang="en-US" dirty="0" smtClean="0">
                <a:latin typeface="メイリオ"/>
                <a:ea typeface="メイリオ"/>
                <a:cs typeface="メイリオ"/>
              </a:rPr>
              <a:t>ハイパーバイザを信頼してユーザ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を監視</a:t>
            </a:r>
            <a:endParaRPr kumimoji="1" lang="en-US" altLang="ja-JP" dirty="0" smtClean="0">
              <a:latin typeface="メイリオ"/>
              <a:ea typeface="メイリオ"/>
              <a:cs typeface="メイリオ"/>
            </a:endParaRPr>
          </a:p>
          <a:p>
            <a:pPr lvl="1"/>
            <a:r>
              <a:rPr lang="ja-JP" altLang="en-US" dirty="0" smtClean="0">
                <a:latin typeface="メイリオ"/>
                <a:ea typeface="メイリオ"/>
                <a:cs typeface="メイリオ"/>
              </a:rPr>
              <a:t>例：</a:t>
            </a:r>
            <a:r>
              <a:rPr lang="en-US" altLang="ja-JP" dirty="0" smtClean="0">
                <a:latin typeface="メイリオ"/>
                <a:ea typeface="メイリオ"/>
                <a:cs typeface="メイリオ"/>
              </a:rPr>
              <a:t>Self-Service Cloud </a:t>
            </a:r>
            <a:r>
              <a:rPr lang="en-US" altLang="ja-JP" sz="2000" dirty="0" smtClean="0">
                <a:latin typeface="メイリオ"/>
                <a:ea typeface="メイリオ"/>
                <a:cs typeface="メイリオ"/>
              </a:rPr>
              <a:t>[Butt et al.'12]</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安全に実行できる監視用</a:t>
            </a:r>
            <a:r>
              <a:rPr lang="en-US" altLang="ja-JP" dirty="0" smtClean="0">
                <a:latin typeface="メイリオ"/>
                <a:ea typeface="メイリオ"/>
                <a:cs typeface="メイリオ"/>
              </a:rPr>
              <a:t>VM</a:t>
            </a:r>
            <a:r>
              <a:rPr lang="ja-JP" altLang="en-US" dirty="0" smtClean="0">
                <a:latin typeface="メイリオ"/>
                <a:ea typeface="メイリオ"/>
                <a:cs typeface="メイリオ"/>
              </a:rPr>
              <a:t>を提供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例：</a:t>
            </a:r>
            <a:r>
              <a:rPr lang="en-US" altLang="ja-JP" dirty="0" smtClean="0">
                <a:latin typeface="メイリオ"/>
                <a:ea typeface="メイリオ"/>
                <a:cs typeface="メイリオ"/>
              </a:rPr>
              <a:t>RemoteTrans </a:t>
            </a:r>
            <a:r>
              <a:rPr lang="en-US" altLang="ja-JP" sz="2000" dirty="0" smtClean="0">
                <a:latin typeface="メイリオ"/>
                <a:ea typeface="メイリオ"/>
                <a:cs typeface="メイリオ"/>
              </a:rPr>
              <a:t>[Kourai et al.'16]</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ハイパーバイザを経由して遠隔から監視</a:t>
            </a:r>
          </a:p>
        </p:txBody>
      </p:sp>
      <p:sp>
        <p:nvSpPr>
          <p:cNvPr id="12" name="スライド番号プレースホルダー 11"/>
          <p:cNvSpPr>
            <a:spLocks noGrp="1"/>
          </p:cNvSpPr>
          <p:nvPr>
            <p:ph type="sldNum" sz="quarter" idx="12"/>
          </p:nvPr>
        </p:nvSpPr>
        <p:spPr/>
        <p:txBody>
          <a:bodyPr/>
          <a:lstStyle/>
          <a:p>
            <a:fld id="{1F3C7118-6B7F-5744-BB89-828D4E995862}" type="slidenum">
              <a:rPr kumimoji="1" lang="ja-JP" altLang="en-US" smtClean="0"/>
              <a:t>5</a:t>
            </a:fld>
            <a:endParaRPr kumimoji="1" lang="ja-JP" altLang="en-US"/>
          </a:p>
        </p:txBody>
      </p:sp>
      <p:sp>
        <p:nvSpPr>
          <p:cNvPr id="23" name="テキスト ボックス 22"/>
          <p:cNvSpPr txBox="1"/>
          <p:nvPr/>
        </p:nvSpPr>
        <p:spPr>
          <a:xfrm>
            <a:off x="6515995" y="6195495"/>
            <a:ext cx="1800493" cy="369332"/>
          </a:xfrm>
          <a:prstGeom prst="rect">
            <a:avLst/>
          </a:prstGeom>
          <a:noFill/>
        </p:spPr>
        <p:txBody>
          <a:bodyPr wrap="none" rtlCol="0">
            <a:spAutoFit/>
          </a:bodyPr>
          <a:lstStyle/>
          <a:p>
            <a:r>
              <a:rPr lang="ja-JP" altLang="en-US" dirty="0" smtClean="0">
                <a:solidFill>
                  <a:srgbClr val="333333"/>
                </a:solidFill>
              </a:rPr>
              <a:t>仮想化システム</a:t>
            </a:r>
            <a:endParaRPr kumimoji="1" lang="ja-JP" altLang="en-US" dirty="0">
              <a:solidFill>
                <a:srgbClr val="333333"/>
              </a:solidFill>
            </a:endParaRPr>
          </a:p>
        </p:txBody>
      </p:sp>
      <p:sp>
        <p:nvSpPr>
          <p:cNvPr id="24" name="正方形/長方形 23"/>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25" name="正方形/長方形 24"/>
          <p:cNvSpPr/>
          <p:nvPr/>
        </p:nvSpPr>
        <p:spPr>
          <a:xfrm>
            <a:off x="2779592" y="5995365"/>
            <a:ext cx="3541492" cy="395307"/>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b" anchorCtr="1"/>
          <a:lstStyle/>
          <a:p>
            <a:pPr algn="ctr"/>
            <a:r>
              <a:rPr kumimoji="1" lang="ja-JP" altLang="en-US" dirty="0" smtClean="0">
                <a:solidFill>
                  <a:srgbClr val="F5F1DD"/>
                </a:solidFill>
              </a:rPr>
              <a:t>ハイパーバイザ</a:t>
            </a:r>
            <a:endParaRPr kumimoji="1" lang="en-US" altLang="ja-JP" dirty="0" smtClean="0">
              <a:solidFill>
                <a:srgbClr val="F5F1DD"/>
              </a:solidFill>
            </a:endParaRPr>
          </a:p>
        </p:txBody>
      </p:sp>
      <p:sp>
        <p:nvSpPr>
          <p:cNvPr id="13" name="正方形/長方形 12"/>
          <p:cNvSpPr/>
          <p:nvPr/>
        </p:nvSpPr>
        <p:spPr>
          <a:xfrm>
            <a:off x="2779592" y="5296399"/>
            <a:ext cx="1562270" cy="829763"/>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b" anchorCtr="1"/>
          <a:lstStyle/>
          <a:p>
            <a:pPr algn="ctr"/>
            <a:endParaRPr kumimoji="1" lang="en-US" altLang="ja-JP" dirty="0" smtClean="0">
              <a:solidFill>
                <a:srgbClr val="F5F1DD"/>
              </a:solidFill>
            </a:endParaRPr>
          </a:p>
        </p:txBody>
      </p:sp>
      <p:cxnSp>
        <p:nvCxnSpPr>
          <p:cNvPr id="26" name="直線矢印コネクタ 25"/>
          <p:cNvCxnSpPr>
            <a:stCxn id="28" idx="3"/>
            <a:endCxn id="24" idx="1"/>
          </p:cNvCxnSpPr>
          <p:nvPr/>
        </p:nvCxnSpPr>
        <p:spPr>
          <a:xfrm flipV="1">
            <a:off x="3889729" y="5437002"/>
            <a:ext cx="1286052" cy="308554"/>
          </a:xfrm>
          <a:prstGeom prst="straightConnector1">
            <a:avLst/>
          </a:prstGeom>
          <a:ln>
            <a:solidFill>
              <a:srgbClr val="333333"/>
            </a:solidFill>
            <a:tailEnd type="arrow"/>
          </a:ln>
          <a:effectLst/>
        </p:spPr>
        <p:style>
          <a:lnRef idx="1">
            <a:schemeClr val="accent2"/>
          </a:lnRef>
          <a:fillRef idx="2">
            <a:schemeClr val="accent2"/>
          </a:fillRef>
          <a:effectRef idx="1">
            <a:schemeClr val="accent2"/>
          </a:effectRef>
          <a:fontRef idx="minor">
            <a:schemeClr val="dk1"/>
          </a:fontRef>
        </p:style>
      </p:cxnSp>
      <p:sp>
        <p:nvSpPr>
          <p:cNvPr id="27" name="テキスト ボックス 26"/>
          <p:cNvSpPr txBox="1"/>
          <p:nvPr/>
        </p:nvSpPr>
        <p:spPr>
          <a:xfrm>
            <a:off x="4411304" y="5111733"/>
            <a:ext cx="646331" cy="369332"/>
          </a:xfrm>
          <a:prstGeom prst="rect">
            <a:avLst/>
          </a:prstGeom>
          <a:noFill/>
        </p:spPr>
        <p:txBody>
          <a:bodyPr wrap="none" rtlCol="0">
            <a:spAutoFit/>
          </a:bodyPr>
          <a:lstStyle/>
          <a:p>
            <a:r>
              <a:rPr lang="ja-JP" altLang="en-US" dirty="0" smtClean="0">
                <a:solidFill>
                  <a:srgbClr val="333333"/>
                </a:solidFill>
              </a:rPr>
              <a:t>監視</a:t>
            </a:r>
            <a:endParaRPr kumimoji="1" lang="ja-JP" altLang="en-US" dirty="0">
              <a:solidFill>
                <a:srgbClr val="333333"/>
              </a:solidFill>
            </a:endParaRPr>
          </a:p>
        </p:txBody>
      </p:sp>
      <p:sp>
        <p:nvSpPr>
          <p:cNvPr id="28" name="テキスト ボックス 27"/>
          <p:cNvSpPr txBox="1"/>
          <p:nvPr/>
        </p:nvSpPr>
        <p:spPr>
          <a:xfrm>
            <a:off x="3246830" y="5545501"/>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39757488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604783" y="4508217"/>
            <a:ext cx="5934435" cy="1774756"/>
          </a:xfrm>
          <a:prstGeom prst="rect">
            <a:avLst/>
          </a:prstGeom>
          <a:pattFill prst="pct50">
            <a:fgClr>
              <a:srgbClr val="327F9E"/>
            </a:fgClr>
            <a:bgClr>
              <a:prstClr val="white"/>
            </a:bgClr>
          </a:patt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a:t>従来手法の問題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cs typeface="メイリオ"/>
              </a:rPr>
              <a:t>ハイパーバイザを</a:t>
            </a:r>
            <a:r>
              <a:rPr lang="ja-JP" altLang="en-US" dirty="0">
                <a:cs typeface="メイリオ"/>
              </a:rPr>
              <a:t>管理者が</a:t>
            </a:r>
            <a:r>
              <a:rPr lang="ja-JP" altLang="en-US" dirty="0" smtClean="0">
                <a:cs typeface="メイリオ"/>
              </a:rPr>
              <a:t>攻撃するのは比較的容易</a:t>
            </a:r>
            <a:endParaRPr lang="en-US" altLang="ja-JP" dirty="0" smtClean="0">
              <a:cs typeface="メイリオ"/>
            </a:endParaRPr>
          </a:p>
          <a:p>
            <a:pPr lvl="1"/>
            <a:r>
              <a:rPr lang="ja-JP" altLang="en-US" dirty="0" smtClean="0">
                <a:cs typeface="メイリオ"/>
              </a:rPr>
              <a:t>管理者は同じ仮想化システム内にいるため</a:t>
            </a:r>
            <a:endParaRPr lang="en-US" altLang="ja-JP" dirty="0" smtClean="0">
              <a:cs typeface="メイリオ"/>
            </a:endParaRPr>
          </a:p>
          <a:p>
            <a:r>
              <a:rPr lang="ja-JP" altLang="en-US" dirty="0" smtClean="0">
                <a:cs typeface="メイリオ"/>
              </a:rPr>
              <a:t>一般の管理者は仮想化</a:t>
            </a:r>
            <a:r>
              <a:rPr lang="ja-JP" altLang="en-US" dirty="0">
                <a:cs typeface="メイリオ"/>
              </a:rPr>
              <a:t>システム全体を管理</a:t>
            </a:r>
            <a:r>
              <a:rPr lang="ja-JP" altLang="en-US" dirty="0" smtClean="0">
                <a:cs typeface="メイリオ"/>
              </a:rPr>
              <a:t>できなくなる</a:t>
            </a:r>
            <a:endParaRPr lang="en-US" altLang="ja-JP" dirty="0">
              <a:cs typeface="メイリオ"/>
            </a:endParaRPr>
          </a:p>
          <a:p>
            <a:pPr lvl="1"/>
            <a:r>
              <a:rPr lang="ja-JP" altLang="en-US" dirty="0" smtClean="0">
                <a:cs typeface="メイリオ"/>
              </a:rPr>
              <a:t>ハイパーバイザの更新ができない</a:t>
            </a:r>
            <a:endParaRPr lang="en-US" altLang="ja-JP" dirty="0" smtClean="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6</a:t>
            </a:fld>
            <a:endParaRPr kumimoji="1" lang="ja-JP" altLang="en-US"/>
          </a:p>
        </p:txBody>
      </p:sp>
      <p:sp>
        <p:nvSpPr>
          <p:cNvPr id="16" name="テキスト ボックス 15"/>
          <p:cNvSpPr txBox="1"/>
          <p:nvPr/>
        </p:nvSpPr>
        <p:spPr>
          <a:xfrm>
            <a:off x="3562781" y="6265235"/>
            <a:ext cx="1980029"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pic>
        <p:nvPicPr>
          <p:cNvPr id="17" name="図 16"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8205" y="4996628"/>
            <a:ext cx="714576" cy="688895"/>
          </a:xfrm>
          <a:prstGeom prst="rect">
            <a:avLst/>
          </a:prstGeom>
          <a:ln w="25400">
            <a:solidFill>
              <a:srgbClr val="333333"/>
            </a:solidFill>
          </a:ln>
          <a:effectLst/>
        </p:spPr>
      </p:pic>
      <p:sp>
        <p:nvSpPr>
          <p:cNvPr id="18" name="テキスト ボックス 17"/>
          <p:cNvSpPr txBox="1"/>
          <p:nvPr/>
        </p:nvSpPr>
        <p:spPr>
          <a:xfrm>
            <a:off x="1894098" y="4996628"/>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23" name="正方形/長方形 22"/>
          <p:cNvSpPr/>
          <p:nvPr/>
        </p:nvSpPr>
        <p:spPr>
          <a:xfrm>
            <a:off x="6077402" y="4751826"/>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24" name="正方形/長方形 23"/>
          <p:cNvSpPr/>
          <p:nvPr/>
        </p:nvSpPr>
        <p:spPr>
          <a:xfrm>
            <a:off x="4272942" y="5685523"/>
            <a:ext cx="3018681" cy="443053"/>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ctr" anchorCtr="1"/>
          <a:lstStyle/>
          <a:p>
            <a:pPr algn="ctr"/>
            <a:r>
              <a:rPr kumimoji="1" lang="ja-JP" altLang="en-US" dirty="0" smtClean="0">
                <a:solidFill>
                  <a:srgbClr val="F5F1DD"/>
                </a:solidFill>
              </a:rPr>
              <a:t>ハイパーバイザ</a:t>
            </a:r>
            <a:endParaRPr kumimoji="1" lang="en-US" altLang="ja-JP" dirty="0" smtClean="0">
              <a:solidFill>
                <a:srgbClr val="F5F1DD"/>
              </a:solidFill>
            </a:endParaRPr>
          </a:p>
        </p:txBody>
      </p:sp>
      <p:sp>
        <p:nvSpPr>
          <p:cNvPr id="25" name="爆発 2 24"/>
          <p:cNvSpPr/>
          <p:nvPr/>
        </p:nvSpPr>
        <p:spPr>
          <a:xfrm>
            <a:off x="4016960" y="5346349"/>
            <a:ext cx="691718" cy="578803"/>
          </a:xfrm>
          <a:prstGeom prst="irregularSeal2">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6" name="直線矢印コネクタ 25"/>
          <p:cNvCxnSpPr>
            <a:stCxn id="17" idx="3"/>
          </p:cNvCxnSpPr>
          <p:nvPr/>
        </p:nvCxnSpPr>
        <p:spPr>
          <a:xfrm>
            <a:off x="3562781" y="5341076"/>
            <a:ext cx="542789" cy="270351"/>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99543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340100" y="4265653"/>
            <a:ext cx="4508811" cy="1860510"/>
          </a:xfrm>
          <a:prstGeom prst="rect">
            <a:avLst/>
          </a:prstGeom>
          <a:pattFill prst="pct50">
            <a:fgClr>
              <a:srgbClr val="327F9E"/>
            </a:fgClr>
            <a:bgClr>
              <a:prstClr val="white"/>
            </a:bgClr>
          </a:patt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smtClean="0"/>
              <a:t>提案：</a:t>
            </a:r>
            <a:r>
              <a:rPr lang="en-US" altLang="ja-JP" dirty="0" smtClean="0"/>
              <a:t>V-Met</a:t>
            </a:r>
            <a:endParaRPr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仮想化</a:t>
            </a:r>
            <a:r>
              <a:rPr lang="ja-JP" altLang="en-US" dirty="0">
                <a:latin typeface="メイリオ"/>
                <a:ea typeface="メイリオ"/>
                <a:cs typeface="メイリオ"/>
              </a:rPr>
              <a:t>システムの</a:t>
            </a:r>
            <a:r>
              <a:rPr lang="ja-JP" altLang="en-US" dirty="0" smtClean="0">
                <a:latin typeface="メイリオ"/>
                <a:ea typeface="メイリオ"/>
                <a:cs typeface="メイリオ"/>
              </a:rPr>
              <a:t>外側で</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を動作させることにより安全にユーザ</a:t>
            </a:r>
            <a:r>
              <a:rPr lang="en-US" altLang="ja-JP" dirty="0" smtClean="0">
                <a:cs typeface="メイリオ"/>
              </a:rPr>
              <a:t>VM</a:t>
            </a:r>
            <a:r>
              <a:rPr lang="ja-JP" altLang="en-US" dirty="0">
                <a:cs typeface="メイリオ"/>
              </a:rPr>
              <a:t>を</a:t>
            </a:r>
            <a:r>
              <a:rPr lang="ja-JP" altLang="en-US" dirty="0" smtClean="0">
                <a:latin typeface="メイリオ"/>
                <a:ea typeface="メイリオ"/>
                <a:cs typeface="メイリオ"/>
              </a:rPr>
              <a:t>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仮想化システム内の管理者が</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を攻撃するのは困難</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仮想化システムの中から外へのアクセスは大きく制限</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一般の管理者でも仮想化システム全体の管理が可能</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従来の管理手法が使える</a:t>
            </a:r>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7</a:t>
            </a:fld>
            <a:endParaRPr kumimoji="1" lang="ja-JP" altLang="en-US"/>
          </a:p>
        </p:txBody>
      </p:sp>
      <p:sp>
        <p:nvSpPr>
          <p:cNvPr id="9" name="テキスト ボックス 8"/>
          <p:cNvSpPr txBox="1"/>
          <p:nvPr/>
        </p:nvSpPr>
        <p:spPr>
          <a:xfrm>
            <a:off x="1536311" y="4999147"/>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11" name="テキスト ボックス 10"/>
          <p:cNvSpPr txBox="1"/>
          <p:nvPr/>
        </p:nvSpPr>
        <p:spPr>
          <a:xfrm>
            <a:off x="4676062" y="6126424"/>
            <a:ext cx="1980029" cy="400110"/>
          </a:xfrm>
          <a:prstGeom prst="rect">
            <a:avLst/>
          </a:prstGeom>
          <a:noFill/>
          <a:effectLst/>
        </p:spPr>
        <p:txBody>
          <a:bodyPr wrap="none" rtlCol="0">
            <a:spAutoFit/>
          </a:bodyPr>
          <a:lstStyle/>
          <a:p>
            <a:r>
              <a:rPr lang="ja-JP" altLang="en-US" sz="2000" dirty="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cxnSp>
        <p:nvCxnSpPr>
          <p:cNvPr id="38" name="直線矢印コネクタ 37"/>
          <p:cNvCxnSpPr>
            <a:stCxn id="9" idx="3"/>
            <a:endCxn id="15" idx="1"/>
          </p:cNvCxnSpPr>
          <p:nvPr/>
        </p:nvCxnSpPr>
        <p:spPr>
          <a:xfrm>
            <a:off x="2179210" y="5199202"/>
            <a:ext cx="2618041"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pic>
        <p:nvPicPr>
          <p:cNvPr id="26" name="図 25"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6091" y="4732232"/>
            <a:ext cx="727805" cy="858686"/>
          </a:xfrm>
          <a:prstGeom prst="rect">
            <a:avLst/>
          </a:prstGeom>
          <a:ln w="25400">
            <a:solidFill>
              <a:srgbClr val="333333"/>
            </a:solidFill>
          </a:ln>
          <a:effectLst/>
        </p:spPr>
      </p:pic>
      <p:sp>
        <p:nvSpPr>
          <p:cNvPr id="27" name="テキスト ボックス 26"/>
          <p:cNvSpPr txBox="1"/>
          <p:nvPr/>
        </p:nvSpPr>
        <p:spPr>
          <a:xfrm>
            <a:off x="6535024" y="5692089"/>
            <a:ext cx="1102222" cy="400110"/>
          </a:xfrm>
          <a:prstGeom prst="rect">
            <a:avLst/>
          </a:prstGeom>
          <a:noFill/>
          <a:effectLst/>
        </p:spPr>
        <p:txBody>
          <a:bodyPr wrap="squar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15" name="正方形/長方形 14"/>
          <p:cNvSpPr/>
          <p:nvPr/>
        </p:nvSpPr>
        <p:spPr>
          <a:xfrm>
            <a:off x="4797251" y="4732665"/>
            <a:ext cx="1259833" cy="933074"/>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2" name="テキスト ボックス 11"/>
          <p:cNvSpPr txBox="1"/>
          <p:nvPr/>
        </p:nvSpPr>
        <p:spPr>
          <a:xfrm>
            <a:off x="415942" y="5872110"/>
            <a:ext cx="1775579"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再オフロード</a:t>
            </a:r>
            <a:endParaRPr kumimoji="1" lang="ja-JP" altLang="en-US" sz="2000" dirty="0">
              <a:solidFill>
                <a:srgbClr val="333333"/>
              </a:solidFill>
              <a:latin typeface="メイリオ"/>
              <a:ea typeface="メイリオ"/>
              <a:cs typeface="メイリオ"/>
            </a:endParaRPr>
          </a:p>
        </p:txBody>
      </p:sp>
      <p:sp>
        <p:nvSpPr>
          <p:cNvPr id="14" name="上カーブ矢印 13"/>
          <p:cNvSpPr/>
          <p:nvPr/>
        </p:nvSpPr>
        <p:spPr>
          <a:xfrm flipH="1">
            <a:off x="2170443" y="5892800"/>
            <a:ext cx="2096755" cy="379420"/>
          </a:xfrm>
          <a:prstGeom prst="curvedUpArrow">
            <a:avLst>
              <a:gd name="adj1" fmla="val 25000"/>
              <a:gd name="adj2" fmla="val 50000"/>
              <a:gd name="adj3" fmla="val 2343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16" name="正方形/長方形 15"/>
          <p:cNvSpPr/>
          <p:nvPr/>
        </p:nvSpPr>
        <p:spPr>
          <a:xfrm>
            <a:off x="3700111" y="5524818"/>
            <a:ext cx="803974" cy="432684"/>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rgbClr val="333333"/>
                </a:solidFill>
                <a:latin typeface="メイリオ"/>
                <a:ea typeface="メイリオ"/>
                <a:cs typeface="メイリオ"/>
              </a:rPr>
              <a:t>IDS</a:t>
            </a:r>
            <a:endParaRPr kumimoji="1" lang="ja-JP" altLang="en-US" sz="2000"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388929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10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476500" y="5221981"/>
            <a:ext cx="1435100" cy="788746"/>
          </a:xfrm>
          <a:prstGeom prst="rect">
            <a:avLst/>
          </a:prstGeom>
          <a:pattFill prst="pct50">
            <a:fgClr>
              <a:srgbClr val="5F5F5F"/>
            </a:fgClr>
            <a:bgClr>
              <a:prstClr val="white"/>
            </a:bgClr>
          </a:patt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従来</a:t>
            </a:r>
            <a:r>
              <a:rPr kumimoji="1" lang="ja-JP" altLang="en-US" dirty="0" smtClean="0"/>
              <a:t>の実現方法</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仮想化システムの外側にあるハードウェアを用いた実現方法</a:t>
            </a:r>
            <a:r>
              <a:rPr lang="ja-JP" altLang="en-US" dirty="0" smtClean="0"/>
              <a:t>が</a:t>
            </a:r>
            <a:r>
              <a:rPr kumimoji="1" lang="ja-JP" altLang="en-US" dirty="0" smtClean="0"/>
              <a:t>提案されている</a:t>
            </a:r>
            <a:endParaRPr lang="en-US" altLang="ja-JP" dirty="0" smtClean="0"/>
          </a:p>
          <a:p>
            <a:pPr lvl="1"/>
            <a:r>
              <a:rPr lang="ja-JP" altLang="en-US" dirty="0" smtClean="0"/>
              <a:t>既存の高機能な</a:t>
            </a:r>
            <a:r>
              <a:rPr lang="en-US" altLang="ja-JP" dirty="0" smtClean="0"/>
              <a:t>IDS</a:t>
            </a:r>
            <a:r>
              <a:rPr lang="ja-JP" altLang="en-US" dirty="0" smtClean="0"/>
              <a:t>を動作させるのは難しい</a:t>
            </a:r>
            <a:endParaRPr kumimoji="1" lang="en-US" altLang="ja-JP" dirty="0" smtClean="0"/>
          </a:p>
          <a:p>
            <a:pPr lvl="1"/>
            <a:r>
              <a:rPr lang="ja-JP" altLang="en-US" dirty="0" smtClean="0"/>
              <a:t>例：</a:t>
            </a:r>
            <a:r>
              <a:rPr lang="en-US" altLang="ja-JP" dirty="0" smtClean="0"/>
              <a:t>Copilot </a:t>
            </a:r>
            <a:r>
              <a:rPr lang="en-US" altLang="ja-JP" sz="2000" dirty="0" smtClean="0"/>
              <a:t>[</a:t>
            </a:r>
            <a:r>
              <a:rPr lang="en-US" altLang="ja-JP" sz="2000" dirty="0" err="1" smtClean="0"/>
              <a:t>Petrini</a:t>
            </a:r>
            <a:r>
              <a:rPr lang="en-US" altLang="ja-JP" sz="2000" dirty="0" smtClean="0"/>
              <a:t> et al.'04]</a:t>
            </a:r>
            <a:endParaRPr lang="en-US" altLang="ja-JP" dirty="0" smtClean="0"/>
          </a:p>
          <a:p>
            <a:pPr lvl="2"/>
            <a:r>
              <a:rPr lang="en-US" altLang="ja-JP" dirty="0" smtClean="0"/>
              <a:t>PCI</a:t>
            </a:r>
            <a:r>
              <a:rPr lang="ja-JP" altLang="en-US" dirty="0" smtClean="0"/>
              <a:t>拡張ボード上でメモリの改ざんを検知</a:t>
            </a:r>
            <a:endParaRPr lang="en-US" altLang="ja-JP" dirty="0" smtClean="0"/>
          </a:p>
          <a:p>
            <a:pPr lvl="1"/>
            <a:r>
              <a:rPr lang="ja-JP" altLang="en-US" dirty="0" smtClean="0"/>
              <a:t>例：</a:t>
            </a:r>
            <a:r>
              <a:rPr lang="en-US" altLang="ja-JP" dirty="0" err="1" smtClean="0"/>
              <a:t>HyperGuard</a:t>
            </a:r>
            <a:r>
              <a:rPr lang="en-US" altLang="ja-JP" dirty="0"/>
              <a:t> </a:t>
            </a:r>
            <a:r>
              <a:rPr lang="en-US" altLang="ja-JP" sz="2000" dirty="0"/>
              <a:t>[</a:t>
            </a:r>
            <a:r>
              <a:rPr lang="en-US" altLang="ja-JP" sz="2000" dirty="0" err="1"/>
              <a:t>Rutkowska</a:t>
            </a:r>
            <a:r>
              <a:rPr lang="en-US" altLang="ja-JP" sz="2000" dirty="0"/>
              <a:t> </a:t>
            </a:r>
            <a:r>
              <a:rPr lang="en-US" altLang="ja-JP" sz="2000" dirty="0" smtClean="0"/>
              <a:t>et al.'08]</a:t>
            </a:r>
            <a:endParaRPr lang="en-US" altLang="ja-JP" dirty="0" smtClean="0"/>
          </a:p>
          <a:p>
            <a:pPr lvl="2"/>
            <a:r>
              <a:rPr kumimoji="1" lang="en-US" altLang="ja-JP" dirty="0" smtClean="0"/>
              <a:t>CPU</a:t>
            </a:r>
            <a:r>
              <a:rPr kumimoji="1" lang="ja-JP" altLang="en-US" dirty="0" smtClean="0"/>
              <a:t>の特殊なモードで単純な</a:t>
            </a:r>
            <a:r>
              <a:rPr kumimoji="1" lang="en-US" altLang="ja-JP" dirty="0" smtClean="0"/>
              <a:t>IDS</a:t>
            </a:r>
            <a:r>
              <a:rPr kumimoji="1" lang="ja-JP" altLang="en-US" dirty="0" smtClean="0"/>
              <a:t>を実行</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8</a:t>
            </a:fld>
            <a:endParaRPr kumimoji="1" lang="ja-JP" altLang="en-US"/>
          </a:p>
        </p:txBody>
      </p:sp>
      <p:sp>
        <p:nvSpPr>
          <p:cNvPr id="6" name="正方形/長方形 5"/>
          <p:cNvSpPr/>
          <p:nvPr/>
        </p:nvSpPr>
        <p:spPr>
          <a:xfrm>
            <a:off x="4660900" y="4806991"/>
            <a:ext cx="2269567" cy="1519228"/>
          </a:xfrm>
          <a:prstGeom prst="rect">
            <a:avLst/>
          </a:prstGeom>
          <a:pattFill prst="pct50">
            <a:fgClr>
              <a:srgbClr val="327F9E"/>
            </a:fgClr>
            <a:bgClr>
              <a:prstClr val="white"/>
            </a:bgClr>
          </a:patt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7" name="テキスト ボックス 6"/>
          <p:cNvSpPr txBox="1"/>
          <p:nvPr/>
        </p:nvSpPr>
        <p:spPr>
          <a:xfrm>
            <a:off x="2848266" y="5422900"/>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8" name="テキスト ボックス 7"/>
          <p:cNvSpPr txBox="1"/>
          <p:nvPr/>
        </p:nvSpPr>
        <p:spPr>
          <a:xfrm>
            <a:off x="4849818" y="6326219"/>
            <a:ext cx="1980029" cy="400110"/>
          </a:xfrm>
          <a:prstGeom prst="rect">
            <a:avLst/>
          </a:prstGeom>
          <a:noFill/>
          <a:effectLst/>
        </p:spPr>
        <p:txBody>
          <a:bodyPr wrap="none" rtlCol="0">
            <a:spAutoFit/>
          </a:bodyPr>
          <a:lstStyle/>
          <a:p>
            <a:r>
              <a:rPr lang="ja-JP" altLang="en-US" sz="2000" dirty="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cxnSp>
        <p:nvCxnSpPr>
          <p:cNvPr id="9" name="直線矢印コネクタ 8"/>
          <p:cNvCxnSpPr>
            <a:stCxn id="7" idx="3"/>
            <a:endCxn id="12" idx="1"/>
          </p:cNvCxnSpPr>
          <p:nvPr/>
        </p:nvCxnSpPr>
        <p:spPr>
          <a:xfrm flipV="1">
            <a:off x="3491165" y="5599618"/>
            <a:ext cx="1654665" cy="23337"/>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正方形/長方形 11"/>
          <p:cNvSpPr/>
          <p:nvPr/>
        </p:nvSpPr>
        <p:spPr>
          <a:xfrm>
            <a:off x="5145830" y="5133081"/>
            <a:ext cx="1259833" cy="933074"/>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8" name="テキスト ボックス 17"/>
          <p:cNvSpPr txBox="1"/>
          <p:nvPr/>
        </p:nvSpPr>
        <p:spPr>
          <a:xfrm>
            <a:off x="2309818" y="6015008"/>
            <a:ext cx="1723549" cy="400110"/>
          </a:xfrm>
          <a:prstGeom prst="rect">
            <a:avLst/>
          </a:prstGeom>
          <a:noFill/>
          <a:effectLst/>
        </p:spPr>
        <p:txBody>
          <a:bodyPr wrap="none" rtlCol="0">
            <a:spAutoFit/>
          </a:bodyPr>
          <a:lstStyle/>
          <a:p>
            <a:r>
              <a:rPr kumimoji="1" lang="ja-JP" altLang="en-US" sz="2000" dirty="0" smtClean="0">
                <a:latin typeface="メイリオ"/>
                <a:ea typeface="メイリオ"/>
                <a:cs typeface="メイリオ"/>
              </a:rPr>
              <a:t>ハードウェア</a:t>
            </a:r>
            <a:endParaRPr kumimoji="1" lang="ja-JP" altLang="en-US" sz="2000" dirty="0">
              <a:latin typeface="メイリオ"/>
              <a:ea typeface="メイリオ"/>
              <a:cs typeface="メイリオ"/>
            </a:endParaRPr>
          </a:p>
        </p:txBody>
      </p:sp>
      <p:pic>
        <p:nvPicPr>
          <p:cNvPr id="5" name="図 4" descr="extended_part_of_PC.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693" y="4898793"/>
            <a:ext cx="1492500" cy="1492500"/>
          </a:xfrm>
          <a:prstGeom prst="rect">
            <a:avLst/>
          </a:prstGeom>
          <a:solidFill>
            <a:srgbClr val="F5F1DD"/>
          </a:solidFill>
        </p:spPr>
      </p:pic>
    </p:spTree>
    <p:extLst>
      <p:ext uri="{BB962C8B-B14F-4D97-AF65-F5344CB8AC3E}">
        <p14:creationId xmlns:p14="http://schemas.microsoft.com/office/powerpoint/2010/main" val="22495656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pPr lvl="0"/>
            <a:r>
              <a:rPr lang="ja-JP" altLang="en-US" dirty="0" smtClean="0"/>
              <a:t>ネストした仮想化による実現</a:t>
            </a:r>
            <a:endParaRPr lang="ja-JP" altLang="en-US" dirty="0"/>
          </a:p>
        </p:txBody>
      </p:sp>
      <p:sp>
        <p:nvSpPr>
          <p:cNvPr id="3" name="コンテンツ プレースホルダー 2"/>
          <p:cNvSpPr>
            <a:spLocks noGrp="1"/>
          </p:cNvSpPr>
          <p:nvPr>
            <p:ph idx="1"/>
          </p:nvPr>
        </p:nvSpPr>
        <p:spPr/>
        <p:txBody>
          <a:bodyPr/>
          <a:lstStyle/>
          <a:p>
            <a:r>
              <a:rPr lang="ja-JP" altLang="en-US" dirty="0" smtClean="0"/>
              <a:t>仮想化システム全体を</a:t>
            </a:r>
            <a:r>
              <a:rPr lang="en-US" altLang="ja-JP" dirty="0" smtClean="0"/>
              <a:t>VM</a:t>
            </a:r>
            <a:r>
              <a:rPr lang="ja-JP" altLang="en-US" dirty="0" smtClean="0"/>
              <a:t>内で動作させる</a:t>
            </a:r>
            <a:endParaRPr lang="en-US" altLang="ja-JP" dirty="0" smtClean="0"/>
          </a:p>
          <a:p>
            <a:pPr lvl="1"/>
            <a:r>
              <a:rPr lang="ja-JP" altLang="en-US" dirty="0" smtClean="0"/>
              <a:t>この</a:t>
            </a:r>
            <a:r>
              <a:rPr lang="en-US" altLang="ja-JP" dirty="0" smtClean="0"/>
              <a:t>VM</a:t>
            </a:r>
            <a:r>
              <a:rPr lang="ja-JP" altLang="en-US" dirty="0" smtClean="0"/>
              <a:t>をクラウド</a:t>
            </a:r>
            <a:r>
              <a:rPr lang="en-US" altLang="ja-JP" dirty="0" smtClean="0"/>
              <a:t>VM</a:t>
            </a:r>
            <a:r>
              <a:rPr lang="ja-JP" altLang="en-US" dirty="0" smtClean="0"/>
              <a:t>と呼ぶ</a:t>
            </a:r>
            <a:endParaRPr lang="en-US" altLang="ja-JP" dirty="0" smtClean="0"/>
          </a:p>
          <a:p>
            <a:pPr lvl="1"/>
            <a:r>
              <a:rPr lang="ja-JP" altLang="en-US" dirty="0" smtClean="0"/>
              <a:t>クラウド</a:t>
            </a:r>
            <a:r>
              <a:rPr lang="en-US" altLang="ja-JP" dirty="0" smtClean="0"/>
              <a:t>VM</a:t>
            </a:r>
            <a:r>
              <a:rPr lang="ja-JP" altLang="en-US" dirty="0" smtClean="0"/>
              <a:t>の外側で既存の</a:t>
            </a:r>
            <a:r>
              <a:rPr lang="en-US" altLang="ja-JP" dirty="0" smtClean="0"/>
              <a:t>IDS</a:t>
            </a:r>
            <a:r>
              <a:rPr lang="ja-JP" altLang="en-US" dirty="0" smtClean="0"/>
              <a:t>を実行可能</a:t>
            </a:r>
            <a:endParaRPr lang="en-US" altLang="ja-JP" dirty="0" smtClean="0"/>
          </a:p>
          <a:p>
            <a:pPr lvl="2"/>
            <a:r>
              <a:rPr lang="ja-JP" altLang="en-US" dirty="0" smtClean="0"/>
              <a:t>ソフトウェアを用いた実現の利点</a:t>
            </a:r>
            <a:endParaRPr lang="en-US" altLang="ja-JP" dirty="0" smtClean="0"/>
          </a:p>
          <a:p>
            <a:pPr lvl="1"/>
            <a:r>
              <a:rPr lang="ja-JP" altLang="en-US" dirty="0" smtClean="0"/>
              <a:t>仮想化システムは</a:t>
            </a:r>
            <a:r>
              <a:rPr lang="en-US" altLang="ja-JP" dirty="0" smtClean="0"/>
              <a:t>IDS</a:t>
            </a:r>
            <a:r>
              <a:rPr lang="ja-JP" altLang="en-US" dirty="0" smtClean="0"/>
              <a:t>から強く隔離</a:t>
            </a:r>
            <a:endParaRPr lang="en-US" altLang="ja-JP" dirty="0" smtClean="0"/>
          </a:p>
          <a:p>
            <a:pPr lvl="2"/>
            <a:r>
              <a:rPr lang="en-US" altLang="ja-JP" dirty="0" smtClean="0"/>
              <a:t>VM</a:t>
            </a:r>
            <a:r>
              <a:rPr lang="ja-JP" altLang="en-US" dirty="0" smtClean="0"/>
              <a:t>による隔離</a:t>
            </a:r>
            <a:endParaRPr lang="en-US" altLang="ja-JP" dirty="0" smtClean="0"/>
          </a:p>
          <a:p>
            <a:pPr lvl="2"/>
            <a:endParaRPr lang="en-US" altLang="ja-JP" dirty="0" smtClean="0"/>
          </a:p>
          <a:p>
            <a:pPr lvl="1"/>
            <a:endParaRPr lang="ja-JP" altLang="en-US"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9</a:t>
            </a:fld>
            <a:endParaRPr lang="ja-JP" altLang="en-US"/>
          </a:p>
        </p:txBody>
      </p:sp>
      <p:sp>
        <p:nvSpPr>
          <p:cNvPr id="32" name="テキスト ボックス 31"/>
          <p:cNvSpPr txBox="1"/>
          <p:nvPr/>
        </p:nvSpPr>
        <p:spPr>
          <a:xfrm>
            <a:off x="2199477" y="5536540"/>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51" name="正方形/長方形 50"/>
          <p:cNvSpPr/>
          <p:nvPr/>
        </p:nvSpPr>
        <p:spPr>
          <a:xfrm>
            <a:off x="3529856" y="4188993"/>
            <a:ext cx="3414667" cy="2524233"/>
          </a:xfrm>
          <a:prstGeom prst="rect">
            <a:avLst/>
          </a:prstGeom>
          <a:solidFill>
            <a:srgbClr val="327F9E"/>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4437845" y="4287956"/>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5" name="正方形/長方形 14"/>
          <p:cNvSpPr/>
          <p:nvPr/>
        </p:nvSpPr>
        <p:spPr>
          <a:xfrm>
            <a:off x="4034010" y="4828345"/>
            <a:ext cx="2406359" cy="1580049"/>
          </a:xfrm>
          <a:prstGeom prst="rect">
            <a:avLst/>
          </a:prstGeom>
          <a:pattFill prst="pct50">
            <a:fgClr>
              <a:srgbClr val="327F9E"/>
            </a:fgClr>
            <a:bgClr>
              <a:prstClr val="white"/>
            </a:bgClr>
          </a:patt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8" name="テキスト ボックス 27"/>
          <p:cNvSpPr txBox="1"/>
          <p:nvPr/>
        </p:nvSpPr>
        <p:spPr>
          <a:xfrm>
            <a:off x="5561505" y="6031265"/>
            <a:ext cx="877163" cy="369332"/>
          </a:xfrm>
          <a:prstGeom prst="rect">
            <a:avLst/>
          </a:prstGeom>
          <a:noFill/>
          <a:effectLst/>
        </p:spPr>
        <p:txBody>
          <a:bodyPr wrap="none" rtlCol="0">
            <a:spAutoFit/>
          </a:bodyPr>
          <a:lstStyle/>
          <a:p>
            <a:r>
              <a:rPr lang="ja-JP" altLang="en-US" dirty="0" smtClean="0">
                <a:solidFill>
                  <a:srgbClr val="333333"/>
                </a:solidFill>
              </a:rPr>
              <a:t>管理者</a:t>
            </a:r>
            <a:endParaRPr kumimoji="1" lang="ja-JP" altLang="en-US" dirty="0">
              <a:solidFill>
                <a:srgbClr val="333333"/>
              </a:solidFill>
            </a:endParaRPr>
          </a:p>
        </p:txBody>
      </p:sp>
      <p:pic>
        <p:nvPicPr>
          <p:cNvPr id="22" name="図 21"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561505" y="5331627"/>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sp>
        <p:nvSpPr>
          <p:cNvPr id="49" name="正方形/長方形 48"/>
          <p:cNvSpPr/>
          <p:nvPr/>
        </p:nvSpPr>
        <p:spPr>
          <a:xfrm>
            <a:off x="4200414" y="5314748"/>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0" name="テキスト ボックス 9"/>
          <p:cNvSpPr txBox="1"/>
          <p:nvPr/>
        </p:nvSpPr>
        <p:spPr>
          <a:xfrm>
            <a:off x="4238298" y="4862229"/>
            <a:ext cx="1800493" cy="369332"/>
          </a:xfrm>
          <a:prstGeom prst="rect">
            <a:avLst/>
          </a:prstGeom>
          <a:noFill/>
        </p:spPr>
        <p:txBody>
          <a:bodyPr wrap="none" rtlCol="0">
            <a:spAutoFit/>
          </a:bodyPr>
          <a:lstStyle/>
          <a:p>
            <a:r>
              <a:rPr lang="ja-JP" altLang="en-US" dirty="0" smtClean="0"/>
              <a:t>仮想化システム</a:t>
            </a:r>
            <a:endParaRPr kumimoji="1" lang="ja-JP" altLang="en-US" dirty="0"/>
          </a:p>
        </p:txBody>
      </p:sp>
      <p:cxnSp>
        <p:nvCxnSpPr>
          <p:cNvPr id="7" name="直線矢印コネクタ 6"/>
          <p:cNvCxnSpPr>
            <a:stCxn id="32" idx="3"/>
            <a:endCxn id="49" idx="1"/>
          </p:cNvCxnSpPr>
          <p:nvPr/>
        </p:nvCxnSpPr>
        <p:spPr>
          <a:xfrm>
            <a:off x="2796553" y="5721206"/>
            <a:ext cx="1403861" cy="186"/>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04018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ユーザー定義 1">
      <a:dk1>
        <a:srgbClr val="333333"/>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エッセンシャル.thmx</Template>
  <TotalTime>39034</TotalTime>
  <Words>5194</Words>
  <Application>Microsoft Macintosh PowerPoint</Application>
  <PresentationFormat>画面に合わせる (4:3)</PresentationFormat>
  <Paragraphs>595</Paragraphs>
  <Slides>30</Slides>
  <Notes>29</Notes>
  <HiddenSlides>2</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ホワイト</vt:lpstr>
      <vt:lpstr>クラウドにおける仮想化システム 外部からの安全なVM監視機構</vt:lpstr>
      <vt:lpstr>クラウドにおけるVM監視</vt:lpstr>
      <vt:lpstr>IDSオフロード</vt:lpstr>
      <vt:lpstr>クラウドにおけるIDSオフロード</vt:lpstr>
      <vt:lpstr>従来の安全なIDSオフロード</vt:lpstr>
      <vt:lpstr>従来手法の問題</vt:lpstr>
      <vt:lpstr>提案：V-Met</vt:lpstr>
      <vt:lpstr>従来の実現方法</vt:lpstr>
      <vt:lpstr>ネストした仮想化による実現</vt:lpstr>
      <vt:lpstr>ネストした仮想化のオーバヘッド</vt:lpstr>
      <vt:lpstr>メモリ監視</vt:lpstr>
      <vt:lpstr>ネットワーク監視</vt:lpstr>
      <vt:lpstr>ディスク監視</vt:lpstr>
      <vt:lpstr>実装</vt:lpstr>
      <vt:lpstr>メモリ上のデータの取得</vt:lpstr>
      <vt:lpstr>ページテーブルの特定</vt:lpstr>
      <vt:lpstr>EPTの特定</vt:lpstr>
      <vt:lpstr>ネットワークパケットの取得</vt:lpstr>
      <vt:lpstr>Transcallの移植</vt:lpstr>
      <vt:lpstr>実験</vt:lpstr>
      <vt:lpstr>アドレス変換のオーバーヘッド</vt:lpstr>
      <vt:lpstr>Transcallの初期化時間</vt:lpstr>
      <vt:lpstr>オフロードしたIDSの性能(1/2)</vt:lpstr>
      <vt:lpstr>オフロードしたIDSの性能(2/2)</vt:lpstr>
      <vt:lpstr>ネットワーク性能への影響</vt:lpstr>
      <vt:lpstr>関連研究</vt:lpstr>
      <vt:lpstr>まとめ</vt:lpstr>
      <vt:lpstr>PowerPoint プレゼンテーション</vt:lpstr>
      <vt:lpstr>メモリ監視の安全性</vt:lpstr>
      <vt:lpstr>パケット取得の動作確認</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信頼できないクラウド上での 仮想マシンの安全な監視</dc:title>
  <dc:creator>美山 翔平</dc:creator>
  <cp:lastModifiedBy>美山 翔平</cp:lastModifiedBy>
  <cp:revision>1743</cp:revision>
  <cp:lastPrinted>2016-09-01T07:20:21Z</cp:lastPrinted>
  <dcterms:created xsi:type="dcterms:W3CDTF">2015-02-14T04:20:13Z</dcterms:created>
  <dcterms:modified xsi:type="dcterms:W3CDTF">2016-09-07T02:54:13Z</dcterms:modified>
</cp:coreProperties>
</file>