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6.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9.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7"/>
  </p:notesMasterIdLst>
  <p:handoutMasterIdLst>
    <p:handoutMasterId r:id="rId28"/>
  </p:handoutMasterIdLst>
  <p:sldIdLst>
    <p:sldId id="256" r:id="rId2"/>
    <p:sldId id="282" r:id="rId3"/>
    <p:sldId id="259" r:id="rId4"/>
    <p:sldId id="314" r:id="rId5"/>
    <p:sldId id="260" r:id="rId6"/>
    <p:sldId id="262" r:id="rId7"/>
    <p:sldId id="309" r:id="rId8"/>
    <p:sldId id="310" r:id="rId9"/>
    <p:sldId id="298" r:id="rId10"/>
    <p:sldId id="302" r:id="rId11"/>
    <p:sldId id="308" r:id="rId12"/>
    <p:sldId id="287" r:id="rId13"/>
    <p:sldId id="288" r:id="rId14"/>
    <p:sldId id="289" r:id="rId15"/>
    <p:sldId id="303" r:id="rId16"/>
    <p:sldId id="306" r:id="rId17"/>
    <p:sldId id="290" r:id="rId18"/>
    <p:sldId id="291" r:id="rId19"/>
    <p:sldId id="280" r:id="rId20"/>
    <p:sldId id="311" r:id="rId21"/>
    <p:sldId id="313" r:id="rId22"/>
    <p:sldId id="315" r:id="rId23"/>
    <p:sldId id="316" r:id="rId24"/>
    <p:sldId id="317" r:id="rId25"/>
    <p:sldId id="318" r:id="rId26"/>
  </p:sldIdLst>
  <p:sldSz cx="9144000" cy="6858000" type="screen4x3"/>
  <p:notesSz cx="10234613" cy="7099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236">
          <p15:clr>
            <a:srgbClr val="A4A3A4"/>
          </p15:clr>
        </p15:guide>
        <p15:guide id="2" pos="32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4F"/>
    <a:srgbClr val="80FF00"/>
    <a:srgbClr val="84D749"/>
    <a:srgbClr val="F4D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62" autoAdjust="0"/>
    <p:restoredTop sz="75472" autoAdjust="0"/>
  </p:normalViewPr>
  <p:slideViewPr>
    <p:cSldViewPr>
      <p:cViewPr varScale="1">
        <p:scale>
          <a:sx n="88" d="100"/>
          <a:sy n="88" d="100"/>
        </p:scale>
        <p:origin x="-2200"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42" d="100"/>
        <a:sy n="142" d="100"/>
      </p:scale>
      <p:origin x="0" y="0"/>
    </p:cViewPr>
  </p:sorterViewPr>
  <p:notesViewPr>
    <p:cSldViewPr>
      <p:cViewPr varScale="1">
        <p:scale>
          <a:sx n="90" d="100"/>
          <a:sy n="90" d="100"/>
        </p:scale>
        <p:origin x="-82" y="-802"/>
      </p:cViewPr>
      <p:guideLst>
        <p:guide orient="horz" pos="2236"/>
        <p:guide pos="3223"/>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fukudanaoto:Dropbox:M2:master-thesis:powerpoin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fukudanaoto:Dropbox:M2:CSEC2016:xlsx:old:pcdum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fukudanaoto:Dropbox:M2:CSEC2016:xlsx:old:pcdump.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fukudanaoto:Dropbox:M2:CSEC2016:xlsx:benchmark:Benchmark.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localhost/C:/Users/naotofukuda/Dropbox/M2/csec2016/xlsx/SQLite&amp;Macr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localhost/C:/Users/naotofukuda/Dropbox/M2/csec2016/xlsx/SQLite&amp;Macro.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localhost/C:/Users/naotofukuda/Dropbox/M2/csec2016/xlsx/benchmark/PowerTutor-v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localhost/C:/Users/naotofukuda/Dropbox/M2/csec2016/xlsx/benchmark/PowerTutor-v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fukudanaoto:Dropbox:M2:CSEC2016:xlsx:androbench:top-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800"/>
            </a:pPr>
            <a:r>
              <a:rPr lang="en-US" altLang="ja-JP" sz="1600" b="1" i="0" baseline="0">
                <a:effectLst/>
              </a:rPr>
              <a:t>Gartner: World-wide smartphone sales</a:t>
            </a:r>
            <a:endParaRPr lang="en-US" altLang="ja-JP" sz="1800">
              <a:effectLst/>
            </a:endParaRPr>
          </a:p>
        </c:rich>
      </c:tx>
      <c:layout/>
      <c:overlay val="0"/>
    </c:title>
    <c:autoTitleDeleted val="0"/>
    <c:plotArea>
      <c:layout/>
      <c:barChart>
        <c:barDir val="col"/>
        <c:grouping val="clustered"/>
        <c:varyColors val="0"/>
        <c:ser>
          <c:idx val="0"/>
          <c:order val="0"/>
          <c:tx>
            <c:strRef>
              <c:f>Sheet1!$R$1</c:f>
              <c:strCache>
                <c:ptCount val="1"/>
                <c:pt idx="0">
                  <c:v>総出荷台数 (億)</c:v>
                </c:pt>
              </c:strCache>
            </c:strRef>
          </c:tx>
          <c:invertIfNegative val="0"/>
          <c:cat>
            <c:numRef>
              <c:f>Sheet1!$Q$2:$Q$9</c:f>
              <c:numCache>
                <c:formatCode>General</c:formatCode>
                <c:ptCount val="8"/>
                <c:pt idx="0">
                  <c:v>2015.0</c:v>
                </c:pt>
                <c:pt idx="1">
                  <c:v>2014.0</c:v>
                </c:pt>
                <c:pt idx="2">
                  <c:v>2013.0</c:v>
                </c:pt>
                <c:pt idx="3">
                  <c:v>2012.0</c:v>
                </c:pt>
                <c:pt idx="4">
                  <c:v>2011.0</c:v>
                </c:pt>
                <c:pt idx="5">
                  <c:v>2010.0</c:v>
                </c:pt>
                <c:pt idx="6">
                  <c:v>2009.0</c:v>
                </c:pt>
                <c:pt idx="7">
                  <c:v>2008.0</c:v>
                </c:pt>
              </c:numCache>
            </c:numRef>
          </c:cat>
          <c:val>
            <c:numRef>
              <c:f>Sheet1!$R$2:$R$9</c:f>
              <c:numCache>
                <c:formatCode>#,##0</c:formatCode>
                <c:ptCount val="8"/>
                <c:pt idx="0">
                  <c:v>3.059907E9</c:v>
                </c:pt>
                <c:pt idx="1">
                  <c:v>2.225088E9</c:v>
                </c:pt>
                <c:pt idx="2">
                  <c:v>1.280088E9</c:v>
                </c:pt>
                <c:pt idx="3">
                  <c:v>5.96261E8</c:v>
                </c:pt>
                <c:pt idx="4">
                  <c:v>2.18279E8</c:v>
                </c:pt>
                <c:pt idx="5">
                  <c:v>4.3862E7</c:v>
                </c:pt>
                <c:pt idx="6">
                  <c:v>3.395E6</c:v>
                </c:pt>
                <c:pt idx="7">
                  <c:v>0.0</c:v>
                </c:pt>
              </c:numCache>
            </c:numRef>
          </c:val>
        </c:ser>
        <c:dLbls>
          <c:showLegendKey val="0"/>
          <c:showVal val="0"/>
          <c:showCatName val="0"/>
          <c:showSerName val="0"/>
          <c:showPercent val="0"/>
          <c:showBubbleSize val="0"/>
        </c:dLbls>
        <c:gapWidth val="150"/>
        <c:axId val="1789465784"/>
        <c:axId val="1789799128"/>
      </c:barChart>
      <c:catAx>
        <c:axId val="1789465784"/>
        <c:scaling>
          <c:orientation val="maxMin"/>
        </c:scaling>
        <c:delete val="0"/>
        <c:axPos val="b"/>
        <c:numFmt formatCode="General" sourceLinked="1"/>
        <c:majorTickMark val="out"/>
        <c:minorTickMark val="none"/>
        <c:tickLblPos val="nextTo"/>
        <c:txPr>
          <a:bodyPr/>
          <a:lstStyle/>
          <a:p>
            <a:pPr>
              <a:defRPr sz="1600"/>
            </a:pPr>
            <a:endParaRPr lang="ja-JP"/>
          </a:p>
        </c:txPr>
        <c:crossAx val="1789799128"/>
        <c:crosses val="autoZero"/>
        <c:auto val="1"/>
        <c:lblAlgn val="ctr"/>
        <c:lblOffset val="100"/>
        <c:noMultiLvlLbl val="0"/>
      </c:catAx>
      <c:valAx>
        <c:axId val="1789799128"/>
        <c:scaling>
          <c:orientation val="minMax"/>
        </c:scaling>
        <c:delete val="0"/>
        <c:axPos val="l"/>
        <c:majorGridlines/>
        <c:numFmt formatCode="#,##0" sourceLinked="1"/>
        <c:majorTickMark val="out"/>
        <c:minorTickMark val="none"/>
        <c:tickLblPos val="nextTo"/>
        <c:crossAx val="1789465784"/>
        <c:crosses val="max"/>
        <c:crossBetween val="between"/>
        <c:dispUnits>
          <c:builtInUnit val="hundredMillions"/>
        </c:dispUnits>
      </c:valAx>
    </c:plotArea>
    <c:legend>
      <c:legendPos val="t"/>
      <c:layout/>
      <c:overlay val="0"/>
    </c:legend>
    <c:plotVisOnly val="1"/>
    <c:dispBlanksAs val="zero"/>
    <c:showDLblsOverMax val="0"/>
  </c:chart>
  <c:txPr>
    <a:bodyPr/>
    <a:lstStyle/>
    <a:p>
      <a:pPr>
        <a:defRPr sz="16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areaChart>
        <c:grouping val="stacked"/>
        <c:varyColors val="0"/>
        <c:ser>
          <c:idx val="0"/>
          <c:order val="0"/>
          <c:tx>
            <c:strRef>
              <c:f>Sheet1!$B$2</c:f>
              <c:strCache>
                <c:ptCount val="1"/>
                <c:pt idx="0">
                  <c:v>decrypted</c:v>
                </c:pt>
              </c:strCache>
            </c:strRef>
          </c:tx>
          <c:cat>
            <c:numRef>
              <c:f>Sheet1!$A$3:$A$62</c:f>
              <c:numCache>
                <c:formatCode>General</c:formatCode>
                <c:ptCount val="60"/>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numCache>
            </c:numRef>
          </c:cat>
          <c:val>
            <c:numRef>
              <c:f>Sheet1!$B$3:$B$62</c:f>
              <c:numCache>
                <c:formatCode>General</c:formatCode>
                <c:ptCount val="60"/>
                <c:pt idx="0">
                  <c:v>198.0</c:v>
                </c:pt>
                <c:pt idx="1">
                  <c:v>198.0</c:v>
                </c:pt>
                <c:pt idx="2">
                  <c:v>198.0</c:v>
                </c:pt>
                <c:pt idx="3">
                  <c:v>198.0</c:v>
                </c:pt>
                <c:pt idx="4">
                  <c:v>198.0</c:v>
                </c:pt>
                <c:pt idx="5">
                  <c:v>198.0</c:v>
                </c:pt>
                <c:pt idx="6">
                  <c:v>258.0</c:v>
                </c:pt>
                <c:pt idx="7">
                  <c:v>253.0</c:v>
                </c:pt>
                <c:pt idx="8">
                  <c:v>265.0</c:v>
                </c:pt>
                <c:pt idx="9">
                  <c:v>330.0</c:v>
                </c:pt>
                <c:pt idx="10">
                  <c:v>269.0</c:v>
                </c:pt>
                <c:pt idx="11">
                  <c:v>247.0</c:v>
                </c:pt>
                <c:pt idx="12">
                  <c:v>208.0</c:v>
                </c:pt>
                <c:pt idx="13">
                  <c:v>259.0</c:v>
                </c:pt>
                <c:pt idx="14">
                  <c:v>260.0</c:v>
                </c:pt>
                <c:pt idx="15">
                  <c:v>340.0</c:v>
                </c:pt>
                <c:pt idx="16">
                  <c:v>264.0</c:v>
                </c:pt>
                <c:pt idx="17">
                  <c:v>216.0</c:v>
                </c:pt>
                <c:pt idx="18">
                  <c:v>344.0</c:v>
                </c:pt>
                <c:pt idx="19">
                  <c:v>315.0</c:v>
                </c:pt>
                <c:pt idx="20">
                  <c:v>317.0</c:v>
                </c:pt>
                <c:pt idx="21">
                  <c:v>287.0</c:v>
                </c:pt>
                <c:pt idx="22">
                  <c:v>224.0</c:v>
                </c:pt>
                <c:pt idx="23">
                  <c:v>283.0</c:v>
                </c:pt>
                <c:pt idx="24">
                  <c:v>330.0</c:v>
                </c:pt>
                <c:pt idx="25">
                  <c:v>276.0</c:v>
                </c:pt>
                <c:pt idx="26">
                  <c:v>295.0</c:v>
                </c:pt>
                <c:pt idx="27">
                  <c:v>232.0</c:v>
                </c:pt>
                <c:pt idx="28">
                  <c:v>297.0</c:v>
                </c:pt>
                <c:pt idx="29">
                  <c:v>362.0</c:v>
                </c:pt>
                <c:pt idx="30">
                  <c:v>364.0</c:v>
                </c:pt>
                <c:pt idx="31">
                  <c:v>286.0</c:v>
                </c:pt>
                <c:pt idx="32">
                  <c:v>292.0</c:v>
                </c:pt>
                <c:pt idx="33">
                  <c:v>337.0</c:v>
                </c:pt>
                <c:pt idx="34">
                  <c:v>305.0</c:v>
                </c:pt>
                <c:pt idx="35">
                  <c:v>309.0</c:v>
                </c:pt>
                <c:pt idx="36">
                  <c:v>350.0</c:v>
                </c:pt>
                <c:pt idx="37">
                  <c:v>351.0</c:v>
                </c:pt>
                <c:pt idx="38">
                  <c:v>302.0</c:v>
                </c:pt>
                <c:pt idx="39">
                  <c:v>315.0</c:v>
                </c:pt>
                <c:pt idx="40">
                  <c:v>373.0</c:v>
                </c:pt>
                <c:pt idx="41">
                  <c:v>366.0</c:v>
                </c:pt>
                <c:pt idx="42">
                  <c:v>382.0</c:v>
                </c:pt>
                <c:pt idx="43">
                  <c:v>384.0</c:v>
                </c:pt>
                <c:pt idx="44">
                  <c:v>418.0</c:v>
                </c:pt>
                <c:pt idx="45">
                  <c:v>382.0</c:v>
                </c:pt>
                <c:pt idx="46">
                  <c:v>273.0</c:v>
                </c:pt>
                <c:pt idx="47">
                  <c:v>390.0</c:v>
                </c:pt>
                <c:pt idx="48">
                  <c:v>361.0</c:v>
                </c:pt>
                <c:pt idx="49">
                  <c:v>394.0</c:v>
                </c:pt>
                <c:pt idx="50">
                  <c:v>391.0</c:v>
                </c:pt>
                <c:pt idx="51">
                  <c:v>268.0</c:v>
                </c:pt>
                <c:pt idx="52">
                  <c:v>269.0</c:v>
                </c:pt>
                <c:pt idx="53">
                  <c:v>269.0</c:v>
                </c:pt>
                <c:pt idx="54">
                  <c:v>269.0</c:v>
                </c:pt>
                <c:pt idx="55">
                  <c:v>269.0</c:v>
                </c:pt>
                <c:pt idx="56">
                  <c:v>269.0</c:v>
                </c:pt>
                <c:pt idx="57">
                  <c:v>269.0</c:v>
                </c:pt>
                <c:pt idx="58">
                  <c:v>269.0</c:v>
                </c:pt>
                <c:pt idx="59">
                  <c:v>269.0</c:v>
                </c:pt>
              </c:numCache>
            </c:numRef>
          </c:val>
        </c:ser>
        <c:ser>
          <c:idx val="1"/>
          <c:order val="1"/>
          <c:tx>
            <c:strRef>
              <c:f>Sheet1!$C$2</c:f>
              <c:strCache>
                <c:ptCount val="1"/>
                <c:pt idx="0">
                  <c:v>encrypted</c:v>
                </c:pt>
              </c:strCache>
            </c:strRef>
          </c:tx>
          <c:cat>
            <c:numRef>
              <c:f>Sheet1!$A$3:$A$62</c:f>
              <c:numCache>
                <c:formatCode>General</c:formatCode>
                <c:ptCount val="60"/>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numCache>
            </c:numRef>
          </c:cat>
          <c:val>
            <c:numRef>
              <c:f>Sheet1!$C$3:$C$62</c:f>
              <c:numCache>
                <c:formatCode>General</c:formatCode>
                <c:ptCount val="60"/>
                <c:pt idx="0">
                  <c:v>1328.0</c:v>
                </c:pt>
                <c:pt idx="1">
                  <c:v>1328.0</c:v>
                </c:pt>
                <c:pt idx="2">
                  <c:v>1328.0</c:v>
                </c:pt>
                <c:pt idx="3">
                  <c:v>1328.0</c:v>
                </c:pt>
                <c:pt idx="4">
                  <c:v>1328.0</c:v>
                </c:pt>
                <c:pt idx="5">
                  <c:v>1328.0</c:v>
                </c:pt>
                <c:pt idx="6">
                  <c:v>2041.0</c:v>
                </c:pt>
                <c:pt idx="7">
                  <c:v>6366.0</c:v>
                </c:pt>
                <c:pt idx="8">
                  <c:v>10388.0</c:v>
                </c:pt>
                <c:pt idx="9">
                  <c:v>14389.0</c:v>
                </c:pt>
                <c:pt idx="10">
                  <c:v>18420.0</c:v>
                </c:pt>
                <c:pt idx="11">
                  <c:v>22412.0</c:v>
                </c:pt>
                <c:pt idx="12">
                  <c:v>26917.0</c:v>
                </c:pt>
                <c:pt idx="13">
                  <c:v>31234.0</c:v>
                </c:pt>
                <c:pt idx="14">
                  <c:v>35011.0</c:v>
                </c:pt>
                <c:pt idx="15">
                  <c:v>39029.0</c:v>
                </c:pt>
                <c:pt idx="16">
                  <c:v>43075.0</c:v>
                </c:pt>
                <c:pt idx="17">
                  <c:v>47397.0</c:v>
                </c:pt>
                <c:pt idx="18">
                  <c:v>51445.0</c:v>
                </c:pt>
                <c:pt idx="19">
                  <c:v>55508.0</c:v>
                </c:pt>
                <c:pt idx="20">
                  <c:v>59604.0</c:v>
                </c:pt>
                <c:pt idx="21">
                  <c:v>63668.0</c:v>
                </c:pt>
                <c:pt idx="22">
                  <c:v>67877.0</c:v>
                </c:pt>
                <c:pt idx="23">
                  <c:v>72122.0</c:v>
                </c:pt>
                <c:pt idx="24">
                  <c:v>76109.0</c:v>
                </c:pt>
                <c:pt idx="25">
                  <c:v>80197.0</c:v>
                </c:pt>
                <c:pt idx="26">
                  <c:v>84244.0</c:v>
                </c:pt>
                <c:pt idx="27">
                  <c:v>88357.0</c:v>
                </c:pt>
                <c:pt idx="28">
                  <c:v>91764.0</c:v>
                </c:pt>
                <c:pt idx="29">
                  <c:v>95733.0</c:v>
                </c:pt>
                <c:pt idx="30">
                  <c:v>99829.0</c:v>
                </c:pt>
                <c:pt idx="31">
                  <c:v>103717.0</c:v>
                </c:pt>
                <c:pt idx="32">
                  <c:v>108159.0</c:v>
                </c:pt>
                <c:pt idx="33">
                  <c:v>112148.0</c:v>
                </c:pt>
                <c:pt idx="34">
                  <c:v>116214.0</c:v>
                </c:pt>
                <c:pt idx="35">
                  <c:v>120212.0</c:v>
                </c:pt>
                <c:pt idx="36">
                  <c:v>124237.0</c:v>
                </c:pt>
                <c:pt idx="37">
                  <c:v>128716.0</c:v>
                </c:pt>
                <c:pt idx="38">
                  <c:v>132671.0</c:v>
                </c:pt>
                <c:pt idx="39">
                  <c:v>136692.0</c:v>
                </c:pt>
                <c:pt idx="40">
                  <c:v>139836.0</c:v>
                </c:pt>
                <c:pt idx="41">
                  <c:v>144323.0</c:v>
                </c:pt>
                <c:pt idx="42">
                  <c:v>148405.0</c:v>
                </c:pt>
                <c:pt idx="43">
                  <c:v>152501.0</c:v>
                </c:pt>
                <c:pt idx="44">
                  <c:v>156565.0</c:v>
                </c:pt>
                <c:pt idx="45">
                  <c:v>160699.0</c:v>
                </c:pt>
                <c:pt idx="46">
                  <c:v>165144.0</c:v>
                </c:pt>
                <c:pt idx="47">
                  <c:v>169269.0</c:v>
                </c:pt>
                <c:pt idx="48">
                  <c:v>173332.0</c:v>
                </c:pt>
                <c:pt idx="49">
                  <c:v>177397.0</c:v>
                </c:pt>
                <c:pt idx="50">
                  <c:v>181498.0</c:v>
                </c:pt>
                <c:pt idx="51">
                  <c:v>185639.0</c:v>
                </c:pt>
                <c:pt idx="52">
                  <c:v>185652.0</c:v>
                </c:pt>
                <c:pt idx="53">
                  <c:v>185652.0</c:v>
                </c:pt>
                <c:pt idx="54">
                  <c:v>185652.0</c:v>
                </c:pt>
                <c:pt idx="55">
                  <c:v>185652.0</c:v>
                </c:pt>
                <c:pt idx="56">
                  <c:v>185652.0</c:v>
                </c:pt>
                <c:pt idx="57">
                  <c:v>185652.0</c:v>
                </c:pt>
                <c:pt idx="58">
                  <c:v>185652.0</c:v>
                </c:pt>
                <c:pt idx="59">
                  <c:v>185652.0</c:v>
                </c:pt>
              </c:numCache>
            </c:numRef>
          </c:val>
        </c:ser>
        <c:ser>
          <c:idx val="2"/>
          <c:order val="2"/>
          <c:tx>
            <c:strRef>
              <c:f>Sheet1!$D$2</c:f>
              <c:strCache>
                <c:ptCount val="1"/>
                <c:pt idx="0">
                  <c:v>mapped</c:v>
                </c:pt>
              </c:strCache>
            </c:strRef>
          </c:tx>
          <c:cat>
            <c:numRef>
              <c:f>Sheet1!$A$3:$A$62</c:f>
              <c:numCache>
                <c:formatCode>General</c:formatCode>
                <c:ptCount val="60"/>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numCache>
            </c:numRef>
          </c:cat>
          <c:val>
            <c:numRef>
              <c:f>Sheet1!$D$3:$D$62</c:f>
              <c:numCache>
                <c:formatCode>General</c:formatCode>
                <c:ptCount val="60"/>
                <c:pt idx="0">
                  <c:v>37383.0</c:v>
                </c:pt>
                <c:pt idx="1">
                  <c:v>37383.0</c:v>
                </c:pt>
                <c:pt idx="2">
                  <c:v>37383.0</c:v>
                </c:pt>
                <c:pt idx="3">
                  <c:v>37383.0</c:v>
                </c:pt>
                <c:pt idx="4">
                  <c:v>37383.0</c:v>
                </c:pt>
                <c:pt idx="5">
                  <c:v>37394.0</c:v>
                </c:pt>
                <c:pt idx="6">
                  <c:v>37394.0</c:v>
                </c:pt>
                <c:pt idx="7">
                  <c:v>37394.0</c:v>
                </c:pt>
                <c:pt idx="8">
                  <c:v>37394.0</c:v>
                </c:pt>
                <c:pt idx="9">
                  <c:v>37394.0</c:v>
                </c:pt>
                <c:pt idx="10">
                  <c:v>37394.0</c:v>
                </c:pt>
                <c:pt idx="11">
                  <c:v>37394.0</c:v>
                </c:pt>
                <c:pt idx="12">
                  <c:v>37394.0</c:v>
                </c:pt>
                <c:pt idx="13">
                  <c:v>37394.0</c:v>
                </c:pt>
                <c:pt idx="14">
                  <c:v>37394.0</c:v>
                </c:pt>
                <c:pt idx="15">
                  <c:v>37394.0</c:v>
                </c:pt>
                <c:pt idx="16">
                  <c:v>37394.0</c:v>
                </c:pt>
                <c:pt idx="17">
                  <c:v>37394.0</c:v>
                </c:pt>
                <c:pt idx="18">
                  <c:v>37394.0</c:v>
                </c:pt>
                <c:pt idx="19">
                  <c:v>37394.0</c:v>
                </c:pt>
                <c:pt idx="20">
                  <c:v>37394.0</c:v>
                </c:pt>
                <c:pt idx="21">
                  <c:v>37394.0</c:v>
                </c:pt>
                <c:pt idx="22">
                  <c:v>37394.0</c:v>
                </c:pt>
                <c:pt idx="23">
                  <c:v>37394.0</c:v>
                </c:pt>
                <c:pt idx="24">
                  <c:v>37394.0</c:v>
                </c:pt>
                <c:pt idx="25">
                  <c:v>37394.0</c:v>
                </c:pt>
                <c:pt idx="26">
                  <c:v>37394.0</c:v>
                </c:pt>
                <c:pt idx="27">
                  <c:v>37394.0</c:v>
                </c:pt>
                <c:pt idx="28">
                  <c:v>37394.0</c:v>
                </c:pt>
                <c:pt idx="29">
                  <c:v>37394.0</c:v>
                </c:pt>
                <c:pt idx="30">
                  <c:v>37394.0</c:v>
                </c:pt>
                <c:pt idx="31">
                  <c:v>37394.0</c:v>
                </c:pt>
                <c:pt idx="32">
                  <c:v>37394.0</c:v>
                </c:pt>
                <c:pt idx="33">
                  <c:v>37394.0</c:v>
                </c:pt>
                <c:pt idx="34">
                  <c:v>37394.0</c:v>
                </c:pt>
                <c:pt idx="35">
                  <c:v>37394.0</c:v>
                </c:pt>
                <c:pt idx="36">
                  <c:v>37394.0</c:v>
                </c:pt>
                <c:pt idx="37">
                  <c:v>37394.0</c:v>
                </c:pt>
                <c:pt idx="38">
                  <c:v>37394.0</c:v>
                </c:pt>
                <c:pt idx="39">
                  <c:v>37394.0</c:v>
                </c:pt>
                <c:pt idx="40">
                  <c:v>37394.0</c:v>
                </c:pt>
                <c:pt idx="41">
                  <c:v>37394.0</c:v>
                </c:pt>
                <c:pt idx="42">
                  <c:v>37394.0</c:v>
                </c:pt>
                <c:pt idx="43">
                  <c:v>37394.0</c:v>
                </c:pt>
                <c:pt idx="44">
                  <c:v>37394.0</c:v>
                </c:pt>
                <c:pt idx="45">
                  <c:v>37394.0</c:v>
                </c:pt>
                <c:pt idx="46">
                  <c:v>37394.0</c:v>
                </c:pt>
                <c:pt idx="47">
                  <c:v>37394.0</c:v>
                </c:pt>
                <c:pt idx="48">
                  <c:v>37394.0</c:v>
                </c:pt>
                <c:pt idx="49">
                  <c:v>37394.0</c:v>
                </c:pt>
                <c:pt idx="50">
                  <c:v>37394.0</c:v>
                </c:pt>
                <c:pt idx="51">
                  <c:v>37382.0</c:v>
                </c:pt>
                <c:pt idx="52">
                  <c:v>37382.0</c:v>
                </c:pt>
                <c:pt idx="53">
                  <c:v>37382.0</c:v>
                </c:pt>
                <c:pt idx="54">
                  <c:v>37382.0</c:v>
                </c:pt>
                <c:pt idx="55">
                  <c:v>37382.0</c:v>
                </c:pt>
                <c:pt idx="56">
                  <c:v>37382.0</c:v>
                </c:pt>
                <c:pt idx="57">
                  <c:v>37382.0</c:v>
                </c:pt>
                <c:pt idx="58">
                  <c:v>37382.0</c:v>
                </c:pt>
                <c:pt idx="59">
                  <c:v>37382.0</c:v>
                </c:pt>
              </c:numCache>
            </c:numRef>
          </c:val>
        </c:ser>
        <c:ser>
          <c:idx val="3"/>
          <c:order val="3"/>
          <c:tx>
            <c:strRef>
              <c:f>Sheet1!$E$2</c:f>
              <c:strCache>
                <c:ptCount val="1"/>
                <c:pt idx="0">
                  <c:v>meta</c:v>
                </c:pt>
              </c:strCache>
            </c:strRef>
          </c:tx>
          <c:cat>
            <c:numRef>
              <c:f>Sheet1!$A$3:$A$62</c:f>
              <c:numCache>
                <c:formatCode>General</c:formatCode>
                <c:ptCount val="60"/>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numCache>
            </c:numRef>
          </c:cat>
          <c:val>
            <c:numRef>
              <c:f>Sheet1!$E$3:$E$62</c:f>
              <c:numCache>
                <c:formatCode>General</c:formatCode>
                <c:ptCount val="60"/>
                <c:pt idx="0">
                  <c:v>174.0</c:v>
                </c:pt>
                <c:pt idx="1">
                  <c:v>174.0</c:v>
                </c:pt>
                <c:pt idx="2">
                  <c:v>174.0</c:v>
                </c:pt>
                <c:pt idx="3">
                  <c:v>174.0</c:v>
                </c:pt>
                <c:pt idx="4">
                  <c:v>174.0</c:v>
                </c:pt>
                <c:pt idx="5">
                  <c:v>174.0</c:v>
                </c:pt>
                <c:pt idx="6">
                  <c:v>215.0</c:v>
                </c:pt>
                <c:pt idx="7">
                  <c:v>215.0</c:v>
                </c:pt>
                <c:pt idx="8">
                  <c:v>215.0</c:v>
                </c:pt>
                <c:pt idx="9">
                  <c:v>215.0</c:v>
                </c:pt>
                <c:pt idx="10">
                  <c:v>215.0</c:v>
                </c:pt>
                <c:pt idx="11">
                  <c:v>215.0</c:v>
                </c:pt>
                <c:pt idx="12">
                  <c:v>217.0</c:v>
                </c:pt>
                <c:pt idx="13">
                  <c:v>217.0</c:v>
                </c:pt>
                <c:pt idx="14">
                  <c:v>220.0</c:v>
                </c:pt>
                <c:pt idx="15">
                  <c:v>220.0</c:v>
                </c:pt>
                <c:pt idx="16">
                  <c:v>220.0</c:v>
                </c:pt>
                <c:pt idx="17">
                  <c:v>220.0</c:v>
                </c:pt>
                <c:pt idx="18">
                  <c:v>220.0</c:v>
                </c:pt>
                <c:pt idx="19">
                  <c:v>222.0</c:v>
                </c:pt>
                <c:pt idx="20">
                  <c:v>222.0</c:v>
                </c:pt>
                <c:pt idx="21">
                  <c:v>222.0</c:v>
                </c:pt>
                <c:pt idx="22">
                  <c:v>222.0</c:v>
                </c:pt>
                <c:pt idx="23">
                  <c:v>222.0</c:v>
                </c:pt>
                <c:pt idx="24">
                  <c:v>222.0</c:v>
                </c:pt>
                <c:pt idx="25">
                  <c:v>222.0</c:v>
                </c:pt>
                <c:pt idx="26">
                  <c:v>222.0</c:v>
                </c:pt>
                <c:pt idx="27">
                  <c:v>222.0</c:v>
                </c:pt>
                <c:pt idx="28">
                  <c:v>222.0</c:v>
                </c:pt>
                <c:pt idx="29">
                  <c:v>222.0</c:v>
                </c:pt>
                <c:pt idx="30">
                  <c:v>222.0</c:v>
                </c:pt>
                <c:pt idx="31">
                  <c:v>222.0</c:v>
                </c:pt>
                <c:pt idx="32">
                  <c:v>222.0</c:v>
                </c:pt>
                <c:pt idx="33">
                  <c:v>222.0</c:v>
                </c:pt>
                <c:pt idx="34">
                  <c:v>222.0</c:v>
                </c:pt>
                <c:pt idx="35">
                  <c:v>222.0</c:v>
                </c:pt>
                <c:pt idx="36">
                  <c:v>222.0</c:v>
                </c:pt>
                <c:pt idx="37">
                  <c:v>222.0</c:v>
                </c:pt>
                <c:pt idx="38">
                  <c:v>222.0</c:v>
                </c:pt>
                <c:pt idx="39">
                  <c:v>222.0</c:v>
                </c:pt>
                <c:pt idx="40">
                  <c:v>222.0</c:v>
                </c:pt>
                <c:pt idx="41">
                  <c:v>222.0</c:v>
                </c:pt>
                <c:pt idx="42">
                  <c:v>222.0</c:v>
                </c:pt>
                <c:pt idx="43">
                  <c:v>222.0</c:v>
                </c:pt>
                <c:pt idx="44">
                  <c:v>222.0</c:v>
                </c:pt>
                <c:pt idx="45">
                  <c:v>222.0</c:v>
                </c:pt>
                <c:pt idx="46">
                  <c:v>222.0</c:v>
                </c:pt>
                <c:pt idx="47">
                  <c:v>222.0</c:v>
                </c:pt>
                <c:pt idx="48">
                  <c:v>222.0</c:v>
                </c:pt>
                <c:pt idx="49">
                  <c:v>222.0</c:v>
                </c:pt>
                <c:pt idx="50">
                  <c:v>222.0</c:v>
                </c:pt>
                <c:pt idx="51">
                  <c:v>222.0</c:v>
                </c:pt>
                <c:pt idx="52">
                  <c:v>222.0</c:v>
                </c:pt>
                <c:pt idx="53">
                  <c:v>222.0</c:v>
                </c:pt>
                <c:pt idx="54">
                  <c:v>222.0</c:v>
                </c:pt>
                <c:pt idx="55">
                  <c:v>222.0</c:v>
                </c:pt>
                <c:pt idx="56">
                  <c:v>222.0</c:v>
                </c:pt>
                <c:pt idx="57">
                  <c:v>224.0</c:v>
                </c:pt>
                <c:pt idx="58">
                  <c:v>224.0</c:v>
                </c:pt>
                <c:pt idx="59">
                  <c:v>224.0</c:v>
                </c:pt>
              </c:numCache>
            </c:numRef>
          </c:val>
        </c:ser>
        <c:dLbls>
          <c:showLegendKey val="0"/>
          <c:showVal val="0"/>
          <c:showCatName val="0"/>
          <c:showSerName val="0"/>
          <c:showPercent val="0"/>
          <c:showBubbleSize val="0"/>
        </c:dLbls>
        <c:axId val="1788449992"/>
        <c:axId val="1937348872"/>
      </c:areaChart>
      <c:catAx>
        <c:axId val="1788449992"/>
        <c:scaling>
          <c:orientation val="minMax"/>
        </c:scaling>
        <c:delete val="0"/>
        <c:axPos val="b"/>
        <c:title>
          <c:tx>
            <c:rich>
              <a:bodyPr/>
              <a:lstStyle/>
              <a:p>
                <a:pPr>
                  <a:defRPr/>
                </a:pPr>
                <a:r>
                  <a:rPr lang="en-US"/>
                  <a:t>time (s)</a:t>
                </a:r>
                <a:endParaRPr lang="ja-JP"/>
              </a:p>
            </c:rich>
          </c:tx>
          <c:layout/>
          <c:overlay val="0"/>
        </c:title>
        <c:numFmt formatCode="General" sourceLinked="1"/>
        <c:majorTickMark val="out"/>
        <c:minorTickMark val="none"/>
        <c:tickLblPos val="nextTo"/>
        <c:crossAx val="1937348872"/>
        <c:crosses val="autoZero"/>
        <c:auto val="1"/>
        <c:lblAlgn val="ctr"/>
        <c:lblOffset val="100"/>
        <c:tickLblSkip val="5"/>
        <c:tickMarkSkip val="5"/>
        <c:noMultiLvlLbl val="0"/>
      </c:catAx>
      <c:valAx>
        <c:axId val="1937348872"/>
        <c:scaling>
          <c:orientation val="minMax"/>
        </c:scaling>
        <c:delete val="0"/>
        <c:axPos val="l"/>
        <c:majorGridlines/>
        <c:title>
          <c:tx>
            <c:rich>
              <a:bodyPr rot="-5400000" vert="horz"/>
              <a:lstStyle/>
              <a:p>
                <a:pPr>
                  <a:defRPr/>
                </a:pPr>
                <a:r>
                  <a:rPr lang="ja-JP"/>
                  <a:t>全ページキャッシュ数</a:t>
                </a:r>
              </a:p>
            </c:rich>
          </c:tx>
          <c:layout/>
          <c:overlay val="0"/>
        </c:title>
        <c:numFmt formatCode="General" sourceLinked="1"/>
        <c:majorTickMark val="out"/>
        <c:minorTickMark val="none"/>
        <c:tickLblPos val="nextTo"/>
        <c:crossAx val="1788449992"/>
        <c:crosses val="autoZero"/>
        <c:crossBetween val="midCat"/>
        <c:dispUnits>
          <c:builtInUnit val="tenThousands"/>
          <c:dispUnitsLbl>
            <c:layout/>
          </c:dispUnitsLbl>
        </c:dispUnits>
      </c:valAx>
    </c:plotArea>
    <c:legend>
      <c:legendPos val="t"/>
      <c:layout/>
      <c:overlay val="0"/>
    </c:legend>
    <c:plotVisOnly val="1"/>
    <c:dispBlanksAs val="zero"/>
    <c:showDLblsOverMax val="0"/>
  </c:chart>
  <c:txPr>
    <a:bodyPr/>
    <a:lstStyle/>
    <a:p>
      <a:pPr>
        <a:defRPr sz="14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areaChart>
        <c:grouping val="stacked"/>
        <c:varyColors val="0"/>
        <c:ser>
          <c:idx val="0"/>
          <c:order val="0"/>
          <c:tx>
            <c:strRef>
              <c:f>Sheet1!$G$2</c:f>
              <c:strCache>
                <c:ptCount val="1"/>
                <c:pt idx="0">
                  <c:v>decrypted</c:v>
                </c:pt>
              </c:strCache>
            </c:strRef>
          </c:tx>
          <c:cat>
            <c:numRef>
              <c:f>Sheet1!$F$3:$F$62</c:f>
              <c:numCache>
                <c:formatCode>General</c:formatCode>
                <c:ptCount val="60"/>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numCache>
            </c:numRef>
          </c:cat>
          <c:val>
            <c:numRef>
              <c:f>Sheet1!$G$3:$G$62</c:f>
              <c:numCache>
                <c:formatCode>General</c:formatCode>
                <c:ptCount val="60"/>
                <c:pt idx="0">
                  <c:v>195.0</c:v>
                </c:pt>
                <c:pt idx="1">
                  <c:v>195.0</c:v>
                </c:pt>
                <c:pt idx="2">
                  <c:v>195.0</c:v>
                </c:pt>
                <c:pt idx="3">
                  <c:v>195.0</c:v>
                </c:pt>
                <c:pt idx="4">
                  <c:v>195.0</c:v>
                </c:pt>
                <c:pt idx="5">
                  <c:v>5461.0</c:v>
                </c:pt>
                <c:pt idx="6">
                  <c:v>22323.0</c:v>
                </c:pt>
                <c:pt idx="7">
                  <c:v>33544.0</c:v>
                </c:pt>
                <c:pt idx="8">
                  <c:v>47033.0</c:v>
                </c:pt>
                <c:pt idx="9">
                  <c:v>60713.0</c:v>
                </c:pt>
                <c:pt idx="10">
                  <c:v>73175.0</c:v>
                </c:pt>
                <c:pt idx="11">
                  <c:v>85126.0</c:v>
                </c:pt>
                <c:pt idx="12">
                  <c:v>99415.0</c:v>
                </c:pt>
                <c:pt idx="13">
                  <c:v>114023.0</c:v>
                </c:pt>
                <c:pt idx="14">
                  <c:v>127469.0</c:v>
                </c:pt>
                <c:pt idx="15">
                  <c:v>126085.0</c:v>
                </c:pt>
                <c:pt idx="16">
                  <c:v>119261.0</c:v>
                </c:pt>
                <c:pt idx="17">
                  <c:v>112627.0</c:v>
                </c:pt>
                <c:pt idx="18">
                  <c:v>105888.0</c:v>
                </c:pt>
                <c:pt idx="19">
                  <c:v>99195.0</c:v>
                </c:pt>
                <c:pt idx="20">
                  <c:v>92474.0</c:v>
                </c:pt>
                <c:pt idx="21">
                  <c:v>85789.0</c:v>
                </c:pt>
                <c:pt idx="22">
                  <c:v>79113.0</c:v>
                </c:pt>
                <c:pt idx="23">
                  <c:v>72273.0</c:v>
                </c:pt>
                <c:pt idx="24">
                  <c:v>65600.0</c:v>
                </c:pt>
                <c:pt idx="25">
                  <c:v>58953.0</c:v>
                </c:pt>
                <c:pt idx="26">
                  <c:v>52227.0</c:v>
                </c:pt>
                <c:pt idx="27">
                  <c:v>45513.0</c:v>
                </c:pt>
                <c:pt idx="28">
                  <c:v>38729.0</c:v>
                </c:pt>
                <c:pt idx="29">
                  <c:v>32073.0</c:v>
                </c:pt>
                <c:pt idx="30">
                  <c:v>25423.0</c:v>
                </c:pt>
                <c:pt idx="31">
                  <c:v>18702.0</c:v>
                </c:pt>
                <c:pt idx="32">
                  <c:v>13191.0</c:v>
                </c:pt>
                <c:pt idx="33">
                  <c:v>6509.0</c:v>
                </c:pt>
                <c:pt idx="34">
                  <c:v>283.0</c:v>
                </c:pt>
                <c:pt idx="35">
                  <c:v>281.0</c:v>
                </c:pt>
                <c:pt idx="36">
                  <c:v>280.0</c:v>
                </c:pt>
                <c:pt idx="37">
                  <c:v>998.0</c:v>
                </c:pt>
                <c:pt idx="38">
                  <c:v>281.0</c:v>
                </c:pt>
                <c:pt idx="39">
                  <c:v>581.0</c:v>
                </c:pt>
                <c:pt idx="40">
                  <c:v>280.0</c:v>
                </c:pt>
                <c:pt idx="41">
                  <c:v>280.0</c:v>
                </c:pt>
                <c:pt idx="42">
                  <c:v>280.0</c:v>
                </c:pt>
                <c:pt idx="43">
                  <c:v>280.0</c:v>
                </c:pt>
                <c:pt idx="44">
                  <c:v>280.0</c:v>
                </c:pt>
                <c:pt idx="45">
                  <c:v>280.0</c:v>
                </c:pt>
                <c:pt idx="46">
                  <c:v>280.0</c:v>
                </c:pt>
                <c:pt idx="47">
                  <c:v>280.0</c:v>
                </c:pt>
                <c:pt idx="48">
                  <c:v>280.0</c:v>
                </c:pt>
                <c:pt idx="49">
                  <c:v>280.0</c:v>
                </c:pt>
                <c:pt idx="50">
                  <c:v>280.0</c:v>
                </c:pt>
                <c:pt idx="51">
                  <c:v>280.0</c:v>
                </c:pt>
                <c:pt idx="52">
                  <c:v>280.0</c:v>
                </c:pt>
                <c:pt idx="53">
                  <c:v>280.0</c:v>
                </c:pt>
                <c:pt idx="54">
                  <c:v>280.0</c:v>
                </c:pt>
                <c:pt idx="55">
                  <c:v>280.0</c:v>
                </c:pt>
                <c:pt idx="56">
                  <c:v>280.0</c:v>
                </c:pt>
                <c:pt idx="57">
                  <c:v>280.0</c:v>
                </c:pt>
                <c:pt idx="58">
                  <c:v>280.0</c:v>
                </c:pt>
                <c:pt idx="59">
                  <c:v>280.0</c:v>
                </c:pt>
              </c:numCache>
            </c:numRef>
          </c:val>
        </c:ser>
        <c:ser>
          <c:idx val="1"/>
          <c:order val="1"/>
          <c:tx>
            <c:strRef>
              <c:f>Sheet1!$H$2</c:f>
              <c:strCache>
                <c:ptCount val="1"/>
                <c:pt idx="0">
                  <c:v>encrypted</c:v>
                </c:pt>
              </c:strCache>
            </c:strRef>
          </c:tx>
          <c:cat>
            <c:numRef>
              <c:f>Sheet1!$F$3:$F$62</c:f>
              <c:numCache>
                <c:formatCode>General</c:formatCode>
                <c:ptCount val="60"/>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numCache>
            </c:numRef>
          </c:cat>
          <c:val>
            <c:numRef>
              <c:f>Sheet1!$H$3:$H$62</c:f>
              <c:numCache>
                <c:formatCode>General</c:formatCode>
                <c:ptCount val="60"/>
                <c:pt idx="0">
                  <c:v>173.0</c:v>
                </c:pt>
                <c:pt idx="1">
                  <c:v>173.0</c:v>
                </c:pt>
                <c:pt idx="2">
                  <c:v>173.0</c:v>
                </c:pt>
                <c:pt idx="3">
                  <c:v>173.0</c:v>
                </c:pt>
                <c:pt idx="4">
                  <c:v>173.0</c:v>
                </c:pt>
                <c:pt idx="5">
                  <c:v>162.0</c:v>
                </c:pt>
                <c:pt idx="6">
                  <c:v>2314.0</c:v>
                </c:pt>
                <c:pt idx="7">
                  <c:v>8637.0</c:v>
                </c:pt>
                <c:pt idx="8">
                  <c:v>14788.0</c:v>
                </c:pt>
                <c:pt idx="9">
                  <c:v>21596.0</c:v>
                </c:pt>
                <c:pt idx="10">
                  <c:v>27652.0</c:v>
                </c:pt>
                <c:pt idx="11">
                  <c:v>33501.0</c:v>
                </c:pt>
                <c:pt idx="12">
                  <c:v>39236.0</c:v>
                </c:pt>
                <c:pt idx="13">
                  <c:v>45148.0</c:v>
                </c:pt>
                <c:pt idx="14">
                  <c:v>51788.0</c:v>
                </c:pt>
                <c:pt idx="15">
                  <c:v>58678.0</c:v>
                </c:pt>
                <c:pt idx="16">
                  <c:v>65502.0</c:v>
                </c:pt>
                <c:pt idx="17">
                  <c:v>72136.0</c:v>
                </c:pt>
                <c:pt idx="18">
                  <c:v>78875.0</c:v>
                </c:pt>
                <c:pt idx="19">
                  <c:v>85568.0</c:v>
                </c:pt>
                <c:pt idx="20">
                  <c:v>92289.0</c:v>
                </c:pt>
                <c:pt idx="21">
                  <c:v>98974.0</c:v>
                </c:pt>
                <c:pt idx="22">
                  <c:v>105650.0</c:v>
                </c:pt>
                <c:pt idx="23">
                  <c:v>112490.0</c:v>
                </c:pt>
                <c:pt idx="24">
                  <c:v>119163.0</c:v>
                </c:pt>
                <c:pt idx="25">
                  <c:v>125810.0</c:v>
                </c:pt>
                <c:pt idx="26">
                  <c:v>132536.0</c:v>
                </c:pt>
                <c:pt idx="27">
                  <c:v>139250.0</c:v>
                </c:pt>
                <c:pt idx="28">
                  <c:v>146034.0</c:v>
                </c:pt>
                <c:pt idx="29">
                  <c:v>152690.0</c:v>
                </c:pt>
                <c:pt idx="30">
                  <c:v>159340.0</c:v>
                </c:pt>
                <c:pt idx="31">
                  <c:v>166061.0</c:v>
                </c:pt>
                <c:pt idx="32">
                  <c:v>173220.0</c:v>
                </c:pt>
                <c:pt idx="33">
                  <c:v>180000.0</c:v>
                </c:pt>
                <c:pt idx="34">
                  <c:v>186215.0</c:v>
                </c:pt>
                <c:pt idx="35">
                  <c:v>186217.0</c:v>
                </c:pt>
                <c:pt idx="36">
                  <c:v>186218.0</c:v>
                </c:pt>
                <c:pt idx="37">
                  <c:v>186211.0</c:v>
                </c:pt>
                <c:pt idx="38">
                  <c:v>186929.0</c:v>
                </c:pt>
                <c:pt idx="39">
                  <c:v>186915.0</c:v>
                </c:pt>
                <c:pt idx="40">
                  <c:v>187216.0</c:v>
                </c:pt>
                <c:pt idx="41">
                  <c:v>187216.0</c:v>
                </c:pt>
                <c:pt idx="42">
                  <c:v>187216.0</c:v>
                </c:pt>
                <c:pt idx="43">
                  <c:v>187216.0</c:v>
                </c:pt>
                <c:pt idx="44">
                  <c:v>187216.0</c:v>
                </c:pt>
                <c:pt idx="45">
                  <c:v>187216.0</c:v>
                </c:pt>
                <c:pt idx="46">
                  <c:v>187216.0</c:v>
                </c:pt>
                <c:pt idx="47">
                  <c:v>187216.0</c:v>
                </c:pt>
                <c:pt idx="48">
                  <c:v>187216.0</c:v>
                </c:pt>
                <c:pt idx="49">
                  <c:v>187216.0</c:v>
                </c:pt>
                <c:pt idx="50">
                  <c:v>187216.0</c:v>
                </c:pt>
                <c:pt idx="51">
                  <c:v>187216.0</c:v>
                </c:pt>
                <c:pt idx="52">
                  <c:v>187216.0</c:v>
                </c:pt>
                <c:pt idx="53">
                  <c:v>187216.0</c:v>
                </c:pt>
                <c:pt idx="54">
                  <c:v>187216.0</c:v>
                </c:pt>
                <c:pt idx="55">
                  <c:v>187216.0</c:v>
                </c:pt>
                <c:pt idx="56">
                  <c:v>187216.0</c:v>
                </c:pt>
                <c:pt idx="57">
                  <c:v>187216.0</c:v>
                </c:pt>
                <c:pt idx="58">
                  <c:v>187216.0</c:v>
                </c:pt>
                <c:pt idx="59">
                  <c:v>187216.0</c:v>
                </c:pt>
              </c:numCache>
            </c:numRef>
          </c:val>
        </c:ser>
        <c:ser>
          <c:idx val="2"/>
          <c:order val="2"/>
          <c:tx>
            <c:strRef>
              <c:f>Sheet1!$I$2</c:f>
              <c:strCache>
                <c:ptCount val="1"/>
                <c:pt idx="0">
                  <c:v>mapped</c:v>
                </c:pt>
              </c:strCache>
            </c:strRef>
          </c:tx>
          <c:cat>
            <c:numRef>
              <c:f>Sheet1!$F$3:$F$62</c:f>
              <c:numCache>
                <c:formatCode>General</c:formatCode>
                <c:ptCount val="60"/>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numCache>
            </c:numRef>
          </c:cat>
          <c:val>
            <c:numRef>
              <c:f>Sheet1!$I$3:$I$62</c:f>
              <c:numCache>
                <c:formatCode>General</c:formatCode>
                <c:ptCount val="60"/>
                <c:pt idx="0">
                  <c:v>33596.0</c:v>
                </c:pt>
                <c:pt idx="1">
                  <c:v>33596.0</c:v>
                </c:pt>
                <c:pt idx="2">
                  <c:v>33596.0</c:v>
                </c:pt>
                <c:pt idx="3">
                  <c:v>33596.0</c:v>
                </c:pt>
                <c:pt idx="4">
                  <c:v>33596.0</c:v>
                </c:pt>
                <c:pt idx="5">
                  <c:v>33607.0</c:v>
                </c:pt>
                <c:pt idx="6">
                  <c:v>33607.0</c:v>
                </c:pt>
                <c:pt idx="7">
                  <c:v>33607.0</c:v>
                </c:pt>
                <c:pt idx="8">
                  <c:v>33607.0</c:v>
                </c:pt>
                <c:pt idx="9">
                  <c:v>33607.0</c:v>
                </c:pt>
                <c:pt idx="10">
                  <c:v>33607.0</c:v>
                </c:pt>
                <c:pt idx="11">
                  <c:v>33607.0</c:v>
                </c:pt>
                <c:pt idx="12">
                  <c:v>33607.0</c:v>
                </c:pt>
                <c:pt idx="13">
                  <c:v>33607.0</c:v>
                </c:pt>
                <c:pt idx="14">
                  <c:v>33607.0</c:v>
                </c:pt>
                <c:pt idx="15">
                  <c:v>33595.0</c:v>
                </c:pt>
                <c:pt idx="16">
                  <c:v>33595.0</c:v>
                </c:pt>
                <c:pt idx="17">
                  <c:v>33595.0</c:v>
                </c:pt>
                <c:pt idx="18">
                  <c:v>33595.0</c:v>
                </c:pt>
                <c:pt idx="19">
                  <c:v>33595.0</c:v>
                </c:pt>
                <c:pt idx="20">
                  <c:v>33595.0</c:v>
                </c:pt>
                <c:pt idx="21">
                  <c:v>33595.0</c:v>
                </c:pt>
                <c:pt idx="22">
                  <c:v>33595.0</c:v>
                </c:pt>
                <c:pt idx="23">
                  <c:v>33595.0</c:v>
                </c:pt>
                <c:pt idx="24">
                  <c:v>33595.0</c:v>
                </c:pt>
                <c:pt idx="25">
                  <c:v>33595.0</c:v>
                </c:pt>
                <c:pt idx="26">
                  <c:v>33595.0</c:v>
                </c:pt>
                <c:pt idx="27">
                  <c:v>33595.0</c:v>
                </c:pt>
                <c:pt idx="28">
                  <c:v>33595.0</c:v>
                </c:pt>
                <c:pt idx="29">
                  <c:v>33595.0</c:v>
                </c:pt>
                <c:pt idx="30">
                  <c:v>33595.0</c:v>
                </c:pt>
                <c:pt idx="31">
                  <c:v>33595.0</c:v>
                </c:pt>
                <c:pt idx="32">
                  <c:v>34984.0</c:v>
                </c:pt>
                <c:pt idx="33">
                  <c:v>35043.0</c:v>
                </c:pt>
                <c:pt idx="34">
                  <c:v>35057.0</c:v>
                </c:pt>
                <c:pt idx="35">
                  <c:v>35057.0</c:v>
                </c:pt>
                <c:pt idx="36">
                  <c:v>35057.0</c:v>
                </c:pt>
                <c:pt idx="37">
                  <c:v>34346.0</c:v>
                </c:pt>
                <c:pt idx="38">
                  <c:v>34346.0</c:v>
                </c:pt>
                <c:pt idx="39">
                  <c:v>34075.0</c:v>
                </c:pt>
                <c:pt idx="40">
                  <c:v>34075.0</c:v>
                </c:pt>
                <c:pt idx="41">
                  <c:v>34075.0</c:v>
                </c:pt>
                <c:pt idx="42">
                  <c:v>34075.0</c:v>
                </c:pt>
                <c:pt idx="43">
                  <c:v>34075.0</c:v>
                </c:pt>
                <c:pt idx="44">
                  <c:v>34075.0</c:v>
                </c:pt>
                <c:pt idx="45">
                  <c:v>34075.0</c:v>
                </c:pt>
                <c:pt idx="46">
                  <c:v>34075.0</c:v>
                </c:pt>
                <c:pt idx="47">
                  <c:v>34075.0</c:v>
                </c:pt>
                <c:pt idx="48">
                  <c:v>34075.0</c:v>
                </c:pt>
                <c:pt idx="49">
                  <c:v>34075.0</c:v>
                </c:pt>
                <c:pt idx="50">
                  <c:v>34075.0</c:v>
                </c:pt>
                <c:pt idx="51">
                  <c:v>34075.0</c:v>
                </c:pt>
                <c:pt idx="52">
                  <c:v>34075.0</c:v>
                </c:pt>
                <c:pt idx="53">
                  <c:v>34075.0</c:v>
                </c:pt>
                <c:pt idx="54">
                  <c:v>34075.0</c:v>
                </c:pt>
                <c:pt idx="55">
                  <c:v>34075.0</c:v>
                </c:pt>
                <c:pt idx="56">
                  <c:v>34075.0</c:v>
                </c:pt>
                <c:pt idx="57">
                  <c:v>34075.0</c:v>
                </c:pt>
                <c:pt idx="58">
                  <c:v>34075.0</c:v>
                </c:pt>
                <c:pt idx="59">
                  <c:v>34075.0</c:v>
                </c:pt>
              </c:numCache>
            </c:numRef>
          </c:val>
        </c:ser>
        <c:ser>
          <c:idx val="3"/>
          <c:order val="3"/>
          <c:tx>
            <c:strRef>
              <c:f>Sheet1!$J$2</c:f>
              <c:strCache>
                <c:ptCount val="1"/>
                <c:pt idx="0">
                  <c:v>meta</c:v>
                </c:pt>
              </c:strCache>
            </c:strRef>
          </c:tx>
          <c:cat>
            <c:numRef>
              <c:f>Sheet1!$F$3:$F$62</c:f>
              <c:numCache>
                <c:formatCode>General</c:formatCode>
                <c:ptCount val="60"/>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numCache>
            </c:numRef>
          </c:cat>
          <c:val>
            <c:numRef>
              <c:f>Sheet1!$J$3:$J$62</c:f>
              <c:numCache>
                <c:formatCode>General</c:formatCode>
                <c:ptCount val="60"/>
                <c:pt idx="0">
                  <c:v>84.0</c:v>
                </c:pt>
                <c:pt idx="1">
                  <c:v>84.0</c:v>
                </c:pt>
                <c:pt idx="2">
                  <c:v>84.0</c:v>
                </c:pt>
                <c:pt idx="3">
                  <c:v>84.0</c:v>
                </c:pt>
                <c:pt idx="4">
                  <c:v>84.0</c:v>
                </c:pt>
                <c:pt idx="5">
                  <c:v>125.0</c:v>
                </c:pt>
                <c:pt idx="6">
                  <c:v>125.0</c:v>
                </c:pt>
                <c:pt idx="7">
                  <c:v>125.0</c:v>
                </c:pt>
                <c:pt idx="8">
                  <c:v>125.0</c:v>
                </c:pt>
                <c:pt idx="9">
                  <c:v>125.0</c:v>
                </c:pt>
                <c:pt idx="10">
                  <c:v>126.0</c:v>
                </c:pt>
                <c:pt idx="11">
                  <c:v>127.0</c:v>
                </c:pt>
                <c:pt idx="12">
                  <c:v>127.0</c:v>
                </c:pt>
                <c:pt idx="13">
                  <c:v>127.0</c:v>
                </c:pt>
                <c:pt idx="14">
                  <c:v>127.0</c:v>
                </c:pt>
                <c:pt idx="15">
                  <c:v>127.0</c:v>
                </c:pt>
                <c:pt idx="16">
                  <c:v>127.0</c:v>
                </c:pt>
                <c:pt idx="17">
                  <c:v>127.0</c:v>
                </c:pt>
                <c:pt idx="18">
                  <c:v>127.0</c:v>
                </c:pt>
                <c:pt idx="19">
                  <c:v>127.0</c:v>
                </c:pt>
                <c:pt idx="20">
                  <c:v>129.0</c:v>
                </c:pt>
                <c:pt idx="21">
                  <c:v>129.0</c:v>
                </c:pt>
                <c:pt idx="22">
                  <c:v>129.0</c:v>
                </c:pt>
                <c:pt idx="23">
                  <c:v>129.0</c:v>
                </c:pt>
                <c:pt idx="24">
                  <c:v>129.0</c:v>
                </c:pt>
                <c:pt idx="25">
                  <c:v>129.0</c:v>
                </c:pt>
                <c:pt idx="26">
                  <c:v>129.0</c:v>
                </c:pt>
                <c:pt idx="27">
                  <c:v>129.0</c:v>
                </c:pt>
                <c:pt idx="28">
                  <c:v>129.0</c:v>
                </c:pt>
                <c:pt idx="29">
                  <c:v>129.0</c:v>
                </c:pt>
                <c:pt idx="30">
                  <c:v>129.0</c:v>
                </c:pt>
                <c:pt idx="31">
                  <c:v>129.0</c:v>
                </c:pt>
                <c:pt idx="32">
                  <c:v>307.0</c:v>
                </c:pt>
                <c:pt idx="33">
                  <c:v>406.0</c:v>
                </c:pt>
                <c:pt idx="34">
                  <c:v>406.0</c:v>
                </c:pt>
                <c:pt idx="35">
                  <c:v>406.0</c:v>
                </c:pt>
                <c:pt idx="36">
                  <c:v>406.0</c:v>
                </c:pt>
                <c:pt idx="37">
                  <c:v>408.0</c:v>
                </c:pt>
                <c:pt idx="38">
                  <c:v>410.0</c:v>
                </c:pt>
                <c:pt idx="39">
                  <c:v>410.0</c:v>
                </c:pt>
                <c:pt idx="40">
                  <c:v>410.0</c:v>
                </c:pt>
                <c:pt idx="41">
                  <c:v>410.0</c:v>
                </c:pt>
                <c:pt idx="42">
                  <c:v>410.0</c:v>
                </c:pt>
                <c:pt idx="43">
                  <c:v>410.0</c:v>
                </c:pt>
                <c:pt idx="44">
                  <c:v>412.0</c:v>
                </c:pt>
                <c:pt idx="45">
                  <c:v>412.0</c:v>
                </c:pt>
                <c:pt idx="46">
                  <c:v>412.0</c:v>
                </c:pt>
                <c:pt idx="47">
                  <c:v>412.0</c:v>
                </c:pt>
                <c:pt idx="48">
                  <c:v>412.0</c:v>
                </c:pt>
                <c:pt idx="49">
                  <c:v>412.0</c:v>
                </c:pt>
                <c:pt idx="50">
                  <c:v>412.0</c:v>
                </c:pt>
                <c:pt idx="51">
                  <c:v>412.0</c:v>
                </c:pt>
                <c:pt idx="52">
                  <c:v>412.0</c:v>
                </c:pt>
                <c:pt idx="53">
                  <c:v>412.0</c:v>
                </c:pt>
                <c:pt idx="54">
                  <c:v>412.0</c:v>
                </c:pt>
                <c:pt idx="55">
                  <c:v>412.0</c:v>
                </c:pt>
                <c:pt idx="56">
                  <c:v>412.0</c:v>
                </c:pt>
                <c:pt idx="57">
                  <c:v>412.0</c:v>
                </c:pt>
                <c:pt idx="58">
                  <c:v>412.0</c:v>
                </c:pt>
                <c:pt idx="59">
                  <c:v>412.0</c:v>
                </c:pt>
              </c:numCache>
            </c:numRef>
          </c:val>
        </c:ser>
        <c:dLbls>
          <c:showLegendKey val="0"/>
          <c:showVal val="0"/>
          <c:showCatName val="0"/>
          <c:showSerName val="0"/>
          <c:showPercent val="0"/>
          <c:showBubbleSize val="0"/>
        </c:dLbls>
        <c:axId val="-2121550376"/>
        <c:axId val="-1975830776"/>
      </c:areaChart>
      <c:catAx>
        <c:axId val="-2121550376"/>
        <c:scaling>
          <c:orientation val="minMax"/>
        </c:scaling>
        <c:delete val="0"/>
        <c:axPos val="b"/>
        <c:title>
          <c:tx>
            <c:rich>
              <a:bodyPr/>
              <a:lstStyle/>
              <a:p>
                <a:pPr>
                  <a:defRPr/>
                </a:pPr>
                <a:r>
                  <a:rPr lang="en-US"/>
                  <a:t>time (s)</a:t>
                </a:r>
                <a:endParaRPr lang="ja-JP"/>
              </a:p>
            </c:rich>
          </c:tx>
          <c:layout/>
          <c:overlay val="0"/>
        </c:title>
        <c:numFmt formatCode="General" sourceLinked="1"/>
        <c:majorTickMark val="out"/>
        <c:minorTickMark val="none"/>
        <c:tickLblPos val="nextTo"/>
        <c:crossAx val="-1975830776"/>
        <c:crosses val="autoZero"/>
        <c:auto val="1"/>
        <c:lblAlgn val="ctr"/>
        <c:lblOffset val="100"/>
        <c:tickLblSkip val="5"/>
        <c:tickMarkSkip val="5"/>
        <c:noMultiLvlLbl val="0"/>
      </c:catAx>
      <c:valAx>
        <c:axId val="-1975830776"/>
        <c:scaling>
          <c:orientation val="minMax"/>
        </c:scaling>
        <c:delete val="0"/>
        <c:axPos val="l"/>
        <c:majorGridlines/>
        <c:title>
          <c:tx>
            <c:rich>
              <a:bodyPr rot="-5400000" vert="horz"/>
              <a:lstStyle/>
              <a:p>
                <a:pPr>
                  <a:defRPr/>
                </a:pPr>
                <a:r>
                  <a:rPr lang="ja-JP"/>
                  <a:t>全ページキャッシュ数</a:t>
                </a:r>
              </a:p>
            </c:rich>
          </c:tx>
          <c:layout/>
          <c:overlay val="0"/>
        </c:title>
        <c:numFmt formatCode="General" sourceLinked="1"/>
        <c:majorTickMark val="out"/>
        <c:minorTickMark val="none"/>
        <c:tickLblPos val="nextTo"/>
        <c:crossAx val="-2121550376"/>
        <c:crosses val="autoZero"/>
        <c:crossBetween val="midCat"/>
        <c:dispUnits>
          <c:builtInUnit val="tenThousands"/>
          <c:dispUnitsLbl>
            <c:layout/>
          </c:dispUnitsLbl>
        </c:dispUnits>
      </c:valAx>
    </c:plotArea>
    <c:legend>
      <c:legendPos val="t"/>
      <c:layout/>
      <c:overlay val="0"/>
    </c:legend>
    <c:plotVisOnly val="1"/>
    <c:dispBlanksAs val="zero"/>
    <c:showDLblsOverMax val="0"/>
  </c:chart>
  <c:txPr>
    <a:bodyPr/>
    <a:lstStyle/>
    <a:p>
      <a:pPr>
        <a:defRPr sz="14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Write</c:v>
                </c:pt>
              </c:strCache>
            </c:strRef>
          </c:tx>
          <c:invertIfNegative val="0"/>
          <c:cat>
            <c:strRef>
              <c:f>Sheet1!$B$1:$J$1</c:f>
              <c:strCache>
                <c:ptCount val="9"/>
                <c:pt idx="0">
                  <c:v>0ms</c:v>
                </c:pt>
                <c:pt idx="1">
                  <c:v>50ms</c:v>
                </c:pt>
                <c:pt idx="2">
                  <c:v>100ms</c:v>
                </c:pt>
                <c:pt idx="3">
                  <c:v>250ms</c:v>
                </c:pt>
                <c:pt idx="4">
                  <c:v>500ms</c:v>
                </c:pt>
                <c:pt idx="5">
                  <c:v>1000ms</c:v>
                </c:pt>
                <c:pt idx="6">
                  <c:v>2500ms</c:v>
                </c:pt>
                <c:pt idx="7">
                  <c:v>5000ms</c:v>
                </c:pt>
                <c:pt idx="8">
                  <c:v>従来</c:v>
                </c:pt>
              </c:strCache>
            </c:strRef>
          </c:cat>
          <c:val>
            <c:numRef>
              <c:f>Sheet1!$B$2:$J$2</c:f>
              <c:numCache>
                <c:formatCode>General</c:formatCode>
                <c:ptCount val="9"/>
                <c:pt idx="0">
                  <c:v>24.57197</c:v>
                </c:pt>
                <c:pt idx="1">
                  <c:v>96.63833999999997</c:v>
                </c:pt>
                <c:pt idx="2">
                  <c:v>96.216736</c:v>
                </c:pt>
                <c:pt idx="3">
                  <c:v>95.65491</c:v>
                </c:pt>
                <c:pt idx="4">
                  <c:v>92.53996</c:v>
                </c:pt>
                <c:pt idx="5">
                  <c:v>95.81147</c:v>
                </c:pt>
                <c:pt idx="6">
                  <c:v>96.37809999999997</c:v>
                </c:pt>
                <c:pt idx="7">
                  <c:v>95.811516</c:v>
                </c:pt>
                <c:pt idx="8">
                  <c:v>111.40979</c:v>
                </c:pt>
              </c:numCache>
            </c:numRef>
          </c:val>
        </c:ser>
        <c:ser>
          <c:idx val="1"/>
          <c:order val="1"/>
          <c:tx>
            <c:strRef>
              <c:f>Sheet1!$A$3</c:f>
              <c:strCache>
                <c:ptCount val="1"/>
                <c:pt idx="0">
                  <c:v>Read</c:v>
                </c:pt>
              </c:strCache>
            </c:strRef>
          </c:tx>
          <c:invertIfNegative val="0"/>
          <c:cat>
            <c:strRef>
              <c:f>Sheet1!$B$1:$J$1</c:f>
              <c:strCache>
                <c:ptCount val="9"/>
                <c:pt idx="0">
                  <c:v>0ms</c:v>
                </c:pt>
                <c:pt idx="1">
                  <c:v>50ms</c:v>
                </c:pt>
                <c:pt idx="2">
                  <c:v>100ms</c:v>
                </c:pt>
                <c:pt idx="3">
                  <c:v>250ms</c:v>
                </c:pt>
                <c:pt idx="4">
                  <c:v>500ms</c:v>
                </c:pt>
                <c:pt idx="5">
                  <c:v>1000ms</c:v>
                </c:pt>
                <c:pt idx="6">
                  <c:v>2500ms</c:v>
                </c:pt>
                <c:pt idx="7">
                  <c:v>5000ms</c:v>
                </c:pt>
                <c:pt idx="8">
                  <c:v>従来</c:v>
                </c:pt>
              </c:strCache>
            </c:strRef>
          </c:cat>
          <c:val>
            <c:numRef>
              <c:f>Sheet1!$B$3:$J$3</c:f>
              <c:numCache>
                <c:formatCode>General</c:formatCode>
                <c:ptCount val="9"/>
                <c:pt idx="0">
                  <c:v>14.844917</c:v>
                </c:pt>
                <c:pt idx="1">
                  <c:v>149.5595</c:v>
                </c:pt>
                <c:pt idx="2">
                  <c:v>147.40935</c:v>
                </c:pt>
                <c:pt idx="3">
                  <c:v>145.56519</c:v>
                </c:pt>
                <c:pt idx="4">
                  <c:v>146.7193</c:v>
                </c:pt>
                <c:pt idx="5">
                  <c:v>316.5933499999998</c:v>
                </c:pt>
                <c:pt idx="6">
                  <c:v>321.63977</c:v>
                </c:pt>
                <c:pt idx="7">
                  <c:v>314.00854</c:v>
                </c:pt>
                <c:pt idx="8">
                  <c:v>549.80396</c:v>
                </c:pt>
              </c:numCache>
            </c:numRef>
          </c:val>
        </c:ser>
        <c:dLbls>
          <c:showLegendKey val="0"/>
          <c:showVal val="0"/>
          <c:showCatName val="0"/>
          <c:showSerName val="0"/>
          <c:showPercent val="0"/>
          <c:showBubbleSize val="0"/>
        </c:dLbls>
        <c:gapWidth val="150"/>
        <c:axId val="1931424008"/>
        <c:axId val="-1974870824"/>
      </c:barChart>
      <c:catAx>
        <c:axId val="1931424008"/>
        <c:scaling>
          <c:orientation val="minMax"/>
        </c:scaling>
        <c:delete val="0"/>
        <c:axPos val="b"/>
        <c:majorTickMark val="out"/>
        <c:minorTickMark val="none"/>
        <c:tickLblPos val="nextTo"/>
        <c:crossAx val="-1974870824"/>
        <c:crosses val="autoZero"/>
        <c:auto val="1"/>
        <c:lblAlgn val="ctr"/>
        <c:lblOffset val="100"/>
        <c:noMultiLvlLbl val="0"/>
      </c:catAx>
      <c:valAx>
        <c:axId val="-1974870824"/>
        <c:scaling>
          <c:orientation val="minMax"/>
        </c:scaling>
        <c:delete val="0"/>
        <c:axPos val="l"/>
        <c:majorGridlines/>
        <c:title>
          <c:tx>
            <c:rich>
              <a:bodyPr rot="-5400000" vert="horz"/>
              <a:lstStyle/>
              <a:p>
                <a:pPr>
                  <a:defRPr sz="2000" b="0"/>
                </a:pPr>
                <a:r>
                  <a:rPr lang="en-US" sz="2000" b="0"/>
                  <a:t>Throughput (MB/s)  </a:t>
                </a:r>
                <a:endParaRPr lang="ja-JP" sz="2000" b="0"/>
              </a:p>
            </c:rich>
          </c:tx>
          <c:layout>
            <c:manualLayout>
              <c:xMode val="edge"/>
              <c:yMode val="edge"/>
              <c:x val="0.0109407261592301"/>
              <c:y val="0.192956838728492"/>
            </c:manualLayout>
          </c:layout>
          <c:overlay val="0"/>
        </c:title>
        <c:numFmt formatCode="General" sourceLinked="1"/>
        <c:majorTickMark val="out"/>
        <c:minorTickMark val="none"/>
        <c:tickLblPos val="nextTo"/>
        <c:crossAx val="1931424008"/>
        <c:crosses val="autoZero"/>
        <c:crossBetween val="between"/>
      </c:valAx>
    </c:plotArea>
    <c:legend>
      <c:legendPos val="t"/>
      <c:layout/>
      <c:overlay val="0"/>
    </c:legend>
    <c:plotVisOnly val="1"/>
    <c:dispBlanksAs val="gap"/>
    <c:showDLblsOverMax val="0"/>
  </c:chart>
  <c:txPr>
    <a:bodyPr/>
    <a:lstStyle/>
    <a:p>
      <a:pPr>
        <a:defRPr sz="20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0400964133435"/>
          <c:y val="0.195365416277637"/>
          <c:w val="0.789164870825814"/>
          <c:h val="0.695007364586051"/>
        </c:manualLayout>
      </c:layout>
      <c:barChart>
        <c:barDir val="col"/>
        <c:grouping val="clustered"/>
        <c:varyColors val="0"/>
        <c:ser>
          <c:idx val="0"/>
          <c:order val="0"/>
          <c:tx>
            <c:strRef>
              <c:f>Sheet1!$A$2</c:f>
              <c:strCache>
                <c:ptCount val="1"/>
                <c:pt idx="0">
                  <c:v>Insert </c:v>
                </c:pt>
              </c:strCache>
            </c:strRef>
          </c:tx>
          <c:invertIfNegative val="0"/>
          <c:cat>
            <c:strRef>
              <c:f>Sheet1!$B$1:$H$1</c:f>
              <c:strCache>
                <c:ptCount val="7"/>
                <c:pt idx="0">
                  <c:v>0ms</c:v>
                </c:pt>
                <c:pt idx="1">
                  <c:v>50ms</c:v>
                </c:pt>
                <c:pt idx="2">
                  <c:v>100ms</c:v>
                </c:pt>
                <c:pt idx="3">
                  <c:v>250ms</c:v>
                </c:pt>
                <c:pt idx="4">
                  <c:v>500ms</c:v>
                </c:pt>
                <c:pt idx="5">
                  <c:v>1000ms</c:v>
                </c:pt>
                <c:pt idx="6">
                  <c:v>従来</c:v>
                </c:pt>
              </c:strCache>
            </c:strRef>
          </c:cat>
          <c:val>
            <c:numRef>
              <c:f>Sheet1!$B$2:$H$2</c:f>
              <c:numCache>
                <c:formatCode>General</c:formatCode>
                <c:ptCount val="7"/>
                <c:pt idx="0">
                  <c:v>60.02</c:v>
                </c:pt>
                <c:pt idx="1">
                  <c:v>85.1</c:v>
                </c:pt>
                <c:pt idx="2">
                  <c:v>84.85</c:v>
                </c:pt>
                <c:pt idx="3">
                  <c:v>84.78</c:v>
                </c:pt>
                <c:pt idx="4">
                  <c:v>85.29</c:v>
                </c:pt>
                <c:pt idx="5">
                  <c:v>84.98</c:v>
                </c:pt>
                <c:pt idx="6">
                  <c:v>89.53</c:v>
                </c:pt>
              </c:numCache>
            </c:numRef>
          </c:val>
          <c:extLst xmlns:c16r2="http://schemas.microsoft.com/office/drawing/2015/06/chart">
            <c:ext xmlns:c16="http://schemas.microsoft.com/office/drawing/2014/chart" uri="{C3380CC4-5D6E-409C-BE32-E72D297353CC}">
              <c16:uniqueId val="{00000000-AAF2-224C-B15A-D9ACCFB664B1}"/>
            </c:ext>
          </c:extLst>
        </c:ser>
        <c:ser>
          <c:idx val="1"/>
          <c:order val="1"/>
          <c:tx>
            <c:strRef>
              <c:f>Sheet1!$A$3</c:f>
              <c:strCache>
                <c:ptCount val="1"/>
                <c:pt idx="0">
                  <c:v>Update </c:v>
                </c:pt>
              </c:strCache>
            </c:strRef>
          </c:tx>
          <c:invertIfNegative val="0"/>
          <c:cat>
            <c:strRef>
              <c:f>Sheet1!$B$1:$H$1</c:f>
              <c:strCache>
                <c:ptCount val="7"/>
                <c:pt idx="0">
                  <c:v>0ms</c:v>
                </c:pt>
                <c:pt idx="1">
                  <c:v>50ms</c:v>
                </c:pt>
                <c:pt idx="2">
                  <c:v>100ms</c:v>
                </c:pt>
                <c:pt idx="3">
                  <c:v>250ms</c:v>
                </c:pt>
                <c:pt idx="4">
                  <c:v>500ms</c:v>
                </c:pt>
                <c:pt idx="5">
                  <c:v>1000ms</c:v>
                </c:pt>
                <c:pt idx="6">
                  <c:v>従来</c:v>
                </c:pt>
              </c:strCache>
            </c:strRef>
          </c:cat>
          <c:val>
            <c:numRef>
              <c:f>Sheet1!$B$3:$H$3</c:f>
              <c:numCache>
                <c:formatCode>General</c:formatCode>
                <c:ptCount val="7"/>
                <c:pt idx="0">
                  <c:v>44.54</c:v>
                </c:pt>
                <c:pt idx="1">
                  <c:v>87.62</c:v>
                </c:pt>
                <c:pt idx="2">
                  <c:v>83.56</c:v>
                </c:pt>
                <c:pt idx="3">
                  <c:v>87.21</c:v>
                </c:pt>
                <c:pt idx="4">
                  <c:v>83.36</c:v>
                </c:pt>
                <c:pt idx="5">
                  <c:v>88.65</c:v>
                </c:pt>
                <c:pt idx="6">
                  <c:v>93.66999999999997</c:v>
                </c:pt>
              </c:numCache>
            </c:numRef>
          </c:val>
          <c:extLst xmlns:c16r2="http://schemas.microsoft.com/office/drawing/2015/06/chart">
            <c:ext xmlns:c16="http://schemas.microsoft.com/office/drawing/2014/chart" uri="{C3380CC4-5D6E-409C-BE32-E72D297353CC}">
              <c16:uniqueId val="{00000001-AAF2-224C-B15A-D9ACCFB664B1}"/>
            </c:ext>
          </c:extLst>
        </c:ser>
        <c:ser>
          <c:idx val="2"/>
          <c:order val="2"/>
          <c:tx>
            <c:strRef>
              <c:f>Sheet1!$A$4</c:f>
              <c:strCache>
                <c:ptCount val="1"/>
                <c:pt idx="0">
                  <c:v>Delete </c:v>
                </c:pt>
              </c:strCache>
            </c:strRef>
          </c:tx>
          <c:invertIfNegative val="0"/>
          <c:cat>
            <c:strRef>
              <c:f>Sheet1!$B$1:$H$1</c:f>
              <c:strCache>
                <c:ptCount val="7"/>
                <c:pt idx="0">
                  <c:v>0ms</c:v>
                </c:pt>
                <c:pt idx="1">
                  <c:v>50ms</c:v>
                </c:pt>
                <c:pt idx="2">
                  <c:v>100ms</c:v>
                </c:pt>
                <c:pt idx="3">
                  <c:v>250ms</c:v>
                </c:pt>
                <c:pt idx="4">
                  <c:v>500ms</c:v>
                </c:pt>
                <c:pt idx="5">
                  <c:v>1000ms</c:v>
                </c:pt>
                <c:pt idx="6">
                  <c:v>従来</c:v>
                </c:pt>
              </c:strCache>
            </c:strRef>
          </c:cat>
          <c:val>
            <c:numRef>
              <c:f>Sheet1!$B$4:$H$4</c:f>
              <c:numCache>
                <c:formatCode>General</c:formatCode>
                <c:ptCount val="7"/>
                <c:pt idx="0">
                  <c:v>50.63</c:v>
                </c:pt>
                <c:pt idx="1">
                  <c:v>75.37</c:v>
                </c:pt>
                <c:pt idx="2">
                  <c:v>94.07</c:v>
                </c:pt>
                <c:pt idx="3">
                  <c:v>91.53</c:v>
                </c:pt>
                <c:pt idx="4">
                  <c:v>92.97</c:v>
                </c:pt>
                <c:pt idx="5">
                  <c:v>94.04</c:v>
                </c:pt>
                <c:pt idx="6">
                  <c:v>98.48</c:v>
                </c:pt>
              </c:numCache>
            </c:numRef>
          </c:val>
          <c:extLst xmlns:c16r2="http://schemas.microsoft.com/office/drawing/2015/06/chart">
            <c:ext xmlns:c16="http://schemas.microsoft.com/office/drawing/2014/chart" uri="{C3380CC4-5D6E-409C-BE32-E72D297353CC}">
              <c16:uniqueId val="{00000002-AAF2-224C-B15A-D9ACCFB664B1}"/>
            </c:ext>
          </c:extLst>
        </c:ser>
        <c:dLbls>
          <c:showLegendKey val="0"/>
          <c:showVal val="0"/>
          <c:showCatName val="0"/>
          <c:showSerName val="0"/>
          <c:showPercent val="0"/>
          <c:showBubbleSize val="0"/>
        </c:dLbls>
        <c:gapWidth val="150"/>
        <c:axId val="-2086148248"/>
        <c:axId val="-1975009128"/>
      </c:barChart>
      <c:catAx>
        <c:axId val="-2086148248"/>
        <c:scaling>
          <c:orientation val="minMax"/>
        </c:scaling>
        <c:delete val="0"/>
        <c:axPos val="b"/>
        <c:numFmt formatCode="General" sourceLinked="0"/>
        <c:majorTickMark val="out"/>
        <c:minorTickMark val="none"/>
        <c:tickLblPos val="nextTo"/>
        <c:txPr>
          <a:bodyPr/>
          <a:lstStyle/>
          <a:p>
            <a:pPr>
              <a:defRPr sz="1200"/>
            </a:pPr>
            <a:endParaRPr lang="ja-JP"/>
          </a:p>
        </c:txPr>
        <c:crossAx val="-1975009128"/>
        <c:crosses val="autoZero"/>
        <c:auto val="1"/>
        <c:lblAlgn val="ctr"/>
        <c:lblOffset val="100"/>
        <c:noMultiLvlLbl val="0"/>
      </c:catAx>
      <c:valAx>
        <c:axId val="-1975009128"/>
        <c:scaling>
          <c:orientation val="minMax"/>
          <c:max val="100.0"/>
        </c:scaling>
        <c:delete val="0"/>
        <c:axPos val="l"/>
        <c:majorGridlines/>
        <c:title>
          <c:tx>
            <c:rich>
              <a:bodyPr rot="-5400000" vert="horz"/>
              <a:lstStyle/>
              <a:p>
                <a:pPr>
                  <a:defRPr/>
                </a:pPr>
                <a:r>
                  <a:rPr lang="en-US" dirty="0"/>
                  <a:t>SQLite (TPS)</a:t>
                </a:r>
                <a:endParaRPr lang="ja-JP" dirty="0"/>
              </a:p>
            </c:rich>
          </c:tx>
          <c:layout>
            <c:manualLayout>
              <c:xMode val="edge"/>
              <c:yMode val="edge"/>
              <c:x val="0.00276674227643197"/>
              <c:y val="0.27328620710137"/>
            </c:manualLayout>
          </c:layout>
          <c:overlay val="0"/>
        </c:title>
        <c:numFmt formatCode="General" sourceLinked="1"/>
        <c:majorTickMark val="out"/>
        <c:minorTickMark val="none"/>
        <c:tickLblPos val="nextTo"/>
        <c:txPr>
          <a:bodyPr/>
          <a:lstStyle/>
          <a:p>
            <a:pPr>
              <a:defRPr sz="1400"/>
            </a:pPr>
            <a:endParaRPr lang="ja-JP"/>
          </a:p>
        </c:txPr>
        <c:crossAx val="-2086148248"/>
        <c:crosses val="autoZero"/>
        <c:crossBetween val="between"/>
      </c:valAx>
    </c:plotArea>
    <c:legend>
      <c:legendPos val="t"/>
      <c:layout/>
      <c:overlay val="0"/>
      <c:txPr>
        <a:bodyPr/>
        <a:lstStyle/>
        <a:p>
          <a:pPr>
            <a:defRPr sz="1400"/>
          </a:pPr>
          <a:endParaRPr lang="ja-JP"/>
        </a:p>
      </c:txPr>
    </c:legend>
    <c:plotVisOnly val="1"/>
    <c:dispBlanksAs val="gap"/>
    <c:showDLblsOverMax val="0"/>
  </c:chart>
  <c:txPr>
    <a:bodyPr/>
    <a:lstStyle/>
    <a:p>
      <a:pPr>
        <a:defRPr sz="16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9687665161247"/>
          <c:y val="0.226057526623764"/>
          <c:w val="0.771560900354155"/>
          <c:h val="0.654949331151018"/>
        </c:manualLayout>
      </c:layout>
      <c:barChart>
        <c:barDir val="col"/>
        <c:grouping val="clustered"/>
        <c:varyColors val="0"/>
        <c:ser>
          <c:idx val="0"/>
          <c:order val="0"/>
          <c:tx>
            <c:strRef>
              <c:f>Sheet1!$A$7</c:f>
              <c:strCache>
                <c:ptCount val="1"/>
                <c:pt idx="0">
                  <c:v>Browser </c:v>
                </c:pt>
              </c:strCache>
            </c:strRef>
          </c:tx>
          <c:invertIfNegative val="0"/>
          <c:cat>
            <c:strRef>
              <c:f>Sheet1!$B$6:$H$6</c:f>
              <c:strCache>
                <c:ptCount val="7"/>
                <c:pt idx="0">
                  <c:v>0ms</c:v>
                </c:pt>
                <c:pt idx="1">
                  <c:v>50ms</c:v>
                </c:pt>
                <c:pt idx="2">
                  <c:v>100ms</c:v>
                </c:pt>
                <c:pt idx="3">
                  <c:v>250ms</c:v>
                </c:pt>
                <c:pt idx="4">
                  <c:v>500ms</c:v>
                </c:pt>
                <c:pt idx="5">
                  <c:v>1000ms</c:v>
                </c:pt>
                <c:pt idx="6">
                  <c:v>従来</c:v>
                </c:pt>
              </c:strCache>
            </c:strRef>
          </c:cat>
          <c:val>
            <c:numRef>
              <c:f>Sheet1!$B$7:$H$7</c:f>
              <c:numCache>
                <c:formatCode>General</c:formatCode>
                <c:ptCount val="7"/>
                <c:pt idx="0">
                  <c:v>149.0</c:v>
                </c:pt>
                <c:pt idx="1">
                  <c:v>82.0</c:v>
                </c:pt>
                <c:pt idx="2">
                  <c:v>81.0</c:v>
                </c:pt>
                <c:pt idx="3">
                  <c:v>87.5</c:v>
                </c:pt>
                <c:pt idx="4">
                  <c:v>87.75</c:v>
                </c:pt>
                <c:pt idx="5">
                  <c:v>90.25</c:v>
                </c:pt>
                <c:pt idx="6">
                  <c:v>79.5</c:v>
                </c:pt>
              </c:numCache>
            </c:numRef>
          </c:val>
          <c:extLst xmlns:c16r2="http://schemas.microsoft.com/office/drawing/2015/06/chart">
            <c:ext xmlns:c16="http://schemas.microsoft.com/office/drawing/2014/chart" uri="{C3380CC4-5D6E-409C-BE32-E72D297353CC}">
              <c16:uniqueId val="{00000000-AC35-504B-9CA4-8EC3AFE34DC6}"/>
            </c:ext>
          </c:extLst>
        </c:ser>
        <c:ser>
          <c:idx val="1"/>
          <c:order val="1"/>
          <c:tx>
            <c:strRef>
              <c:f>Sheet1!$A$8</c:f>
              <c:strCache>
                <c:ptCount val="1"/>
                <c:pt idx="0">
                  <c:v>Market </c:v>
                </c:pt>
              </c:strCache>
            </c:strRef>
          </c:tx>
          <c:invertIfNegative val="0"/>
          <c:cat>
            <c:strRef>
              <c:f>Sheet1!$B$6:$H$6</c:f>
              <c:strCache>
                <c:ptCount val="7"/>
                <c:pt idx="0">
                  <c:v>0ms</c:v>
                </c:pt>
                <c:pt idx="1">
                  <c:v>50ms</c:v>
                </c:pt>
                <c:pt idx="2">
                  <c:v>100ms</c:v>
                </c:pt>
                <c:pt idx="3">
                  <c:v>250ms</c:v>
                </c:pt>
                <c:pt idx="4">
                  <c:v>500ms</c:v>
                </c:pt>
                <c:pt idx="5">
                  <c:v>1000ms</c:v>
                </c:pt>
                <c:pt idx="6">
                  <c:v>従来</c:v>
                </c:pt>
              </c:strCache>
            </c:strRef>
          </c:cat>
          <c:val>
            <c:numRef>
              <c:f>Sheet1!$B$8:$H$8</c:f>
              <c:numCache>
                <c:formatCode>General</c:formatCode>
                <c:ptCount val="7"/>
                <c:pt idx="0">
                  <c:v>776.0</c:v>
                </c:pt>
                <c:pt idx="1">
                  <c:v>384.0</c:v>
                </c:pt>
                <c:pt idx="2">
                  <c:v>292.25</c:v>
                </c:pt>
                <c:pt idx="3">
                  <c:v>240.75</c:v>
                </c:pt>
                <c:pt idx="4">
                  <c:v>233.0</c:v>
                </c:pt>
                <c:pt idx="5">
                  <c:v>239.25</c:v>
                </c:pt>
                <c:pt idx="6">
                  <c:v>209.75</c:v>
                </c:pt>
              </c:numCache>
            </c:numRef>
          </c:val>
          <c:extLst xmlns:c16r2="http://schemas.microsoft.com/office/drawing/2015/06/chart">
            <c:ext xmlns:c16="http://schemas.microsoft.com/office/drawing/2014/chart" uri="{C3380CC4-5D6E-409C-BE32-E72D297353CC}">
              <c16:uniqueId val="{00000001-AC35-504B-9CA4-8EC3AFE34DC6}"/>
            </c:ext>
          </c:extLst>
        </c:ser>
        <c:ser>
          <c:idx val="2"/>
          <c:order val="2"/>
          <c:tx>
            <c:strRef>
              <c:f>Sheet1!$A$9</c:f>
              <c:strCache>
                <c:ptCount val="1"/>
                <c:pt idx="0">
                  <c:v>Camera </c:v>
                </c:pt>
              </c:strCache>
            </c:strRef>
          </c:tx>
          <c:invertIfNegative val="0"/>
          <c:cat>
            <c:strRef>
              <c:f>Sheet1!$B$6:$H$6</c:f>
              <c:strCache>
                <c:ptCount val="7"/>
                <c:pt idx="0">
                  <c:v>0ms</c:v>
                </c:pt>
                <c:pt idx="1">
                  <c:v>50ms</c:v>
                </c:pt>
                <c:pt idx="2">
                  <c:v>100ms</c:v>
                </c:pt>
                <c:pt idx="3">
                  <c:v>250ms</c:v>
                </c:pt>
                <c:pt idx="4">
                  <c:v>500ms</c:v>
                </c:pt>
                <c:pt idx="5">
                  <c:v>1000ms</c:v>
                </c:pt>
                <c:pt idx="6">
                  <c:v>従来</c:v>
                </c:pt>
              </c:strCache>
            </c:strRef>
          </c:cat>
          <c:val>
            <c:numRef>
              <c:f>Sheet1!$B$9:$H$9</c:f>
              <c:numCache>
                <c:formatCode>General</c:formatCode>
                <c:ptCount val="7"/>
                <c:pt idx="0">
                  <c:v>497.0</c:v>
                </c:pt>
                <c:pt idx="1">
                  <c:v>286.0</c:v>
                </c:pt>
                <c:pt idx="2">
                  <c:v>217.0</c:v>
                </c:pt>
                <c:pt idx="3">
                  <c:v>214.5</c:v>
                </c:pt>
                <c:pt idx="4">
                  <c:v>216.25</c:v>
                </c:pt>
                <c:pt idx="5">
                  <c:v>218.0</c:v>
                </c:pt>
                <c:pt idx="6">
                  <c:v>193.25</c:v>
                </c:pt>
              </c:numCache>
            </c:numRef>
          </c:val>
          <c:extLst xmlns:c16r2="http://schemas.microsoft.com/office/drawing/2015/06/chart">
            <c:ext xmlns:c16="http://schemas.microsoft.com/office/drawing/2014/chart" uri="{C3380CC4-5D6E-409C-BE32-E72D297353CC}">
              <c16:uniqueId val="{00000002-AC35-504B-9CA4-8EC3AFE34DC6}"/>
            </c:ext>
          </c:extLst>
        </c:ser>
        <c:ser>
          <c:idx val="3"/>
          <c:order val="3"/>
          <c:tx>
            <c:strRef>
              <c:f>Sheet1!$A$10</c:f>
              <c:strCache>
                <c:ptCount val="1"/>
                <c:pt idx="0">
                  <c:v>Camcoder </c:v>
                </c:pt>
              </c:strCache>
            </c:strRef>
          </c:tx>
          <c:invertIfNegative val="0"/>
          <c:cat>
            <c:strRef>
              <c:f>Sheet1!$B$6:$H$6</c:f>
              <c:strCache>
                <c:ptCount val="7"/>
                <c:pt idx="0">
                  <c:v>0ms</c:v>
                </c:pt>
                <c:pt idx="1">
                  <c:v>50ms</c:v>
                </c:pt>
                <c:pt idx="2">
                  <c:v>100ms</c:v>
                </c:pt>
                <c:pt idx="3">
                  <c:v>250ms</c:v>
                </c:pt>
                <c:pt idx="4">
                  <c:v>500ms</c:v>
                </c:pt>
                <c:pt idx="5">
                  <c:v>1000ms</c:v>
                </c:pt>
                <c:pt idx="6">
                  <c:v>従来</c:v>
                </c:pt>
              </c:strCache>
            </c:strRef>
          </c:cat>
          <c:val>
            <c:numRef>
              <c:f>Sheet1!$B$10:$H$10</c:f>
              <c:numCache>
                <c:formatCode>General</c:formatCode>
                <c:ptCount val="7"/>
                <c:pt idx="0">
                  <c:v>1306.5</c:v>
                </c:pt>
                <c:pt idx="1">
                  <c:v>835.0</c:v>
                </c:pt>
                <c:pt idx="2">
                  <c:v>822.75</c:v>
                </c:pt>
                <c:pt idx="3">
                  <c:v>561.5</c:v>
                </c:pt>
                <c:pt idx="4">
                  <c:v>599.75</c:v>
                </c:pt>
                <c:pt idx="5">
                  <c:v>574.25</c:v>
                </c:pt>
                <c:pt idx="6">
                  <c:v>503.0</c:v>
                </c:pt>
              </c:numCache>
            </c:numRef>
          </c:val>
          <c:extLst xmlns:c16r2="http://schemas.microsoft.com/office/drawing/2015/06/chart">
            <c:ext xmlns:c16="http://schemas.microsoft.com/office/drawing/2014/chart" uri="{C3380CC4-5D6E-409C-BE32-E72D297353CC}">
              <c16:uniqueId val="{00000003-AC35-504B-9CA4-8EC3AFE34DC6}"/>
            </c:ext>
          </c:extLst>
        </c:ser>
        <c:dLbls>
          <c:showLegendKey val="0"/>
          <c:showVal val="0"/>
          <c:showCatName val="0"/>
          <c:showSerName val="0"/>
          <c:showPercent val="0"/>
          <c:showBubbleSize val="0"/>
        </c:dLbls>
        <c:gapWidth val="150"/>
        <c:axId val="-1974655832"/>
        <c:axId val="-1977076680"/>
      </c:barChart>
      <c:catAx>
        <c:axId val="-1974655832"/>
        <c:scaling>
          <c:orientation val="minMax"/>
        </c:scaling>
        <c:delete val="0"/>
        <c:axPos val="b"/>
        <c:numFmt formatCode="General" sourceLinked="0"/>
        <c:majorTickMark val="out"/>
        <c:minorTickMark val="none"/>
        <c:tickLblPos val="nextTo"/>
        <c:txPr>
          <a:bodyPr/>
          <a:lstStyle/>
          <a:p>
            <a:pPr>
              <a:defRPr sz="1200"/>
            </a:pPr>
            <a:endParaRPr lang="ja-JP"/>
          </a:p>
        </c:txPr>
        <c:crossAx val="-1977076680"/>
        <c:crosses val="autoZero"/>
        <c:auto val="1"/>
        <c:lblAlgn val="ctr"/>
        <c:lblOffset val="100"/>
        <c:noMultiLvlLbl val="0"/>
      </c:catAx>
      <c:valAx>
        <c:axId val="-1977076680"/>
        <c:scaling>
          <c:orientation val="minMax"/>
        </c:scaling>
        <c:delete val="0"/>
        <c:axPos val="l"/>
        <c:majorGridlines/>
        <c:title>
          <c:tx>
            <c:rich>
              <a:bodyPr rot="-5400000" vert="horz"/>
              <a:lstStyle/>
              <a:p>
                <a:pPr>
                  <a:defRPr/>
                </a:pPr>
                <a:r>
                  <a:rPr lang="en-US"/>
                  <a:t>time (ms)</a:t>
                </a:r>
                <a:endParaRPr lang="ja-JP"/>
              </a:p>
            </c:rich>
          </c:tx>
          <c:layout/>
          <c:overlay val="0"/>
        </c:title>
        <c:numFmt formatCode="General" sourceLinked="1"/>
        <c:majorTickMark val="out"/>
        <c:minorTickMark val="none"/>
        <c:tickLblPos val="nextTo"/>
        <c:txPr>
          <a:bodyPr/>
          <a:lstStyle/>
          <a:p>
            <a:pPr>
              <a:defRPr sz="1400"/>
            </a:pPr>
            <a:endParaRPr lang="ja-JP"/>
          </a:p>
        </c:txPr>
        <c:crossAx val="-1974655832"/>
        <c:crosses val="autoZero"/>
        <c:crossBetween val="between"/>
      </c:valAx>
    </c:plotArea>
    <c:legend>
      <c:legendPos val="t"/>
      <c:layout>
        <c:manualLayout>
          <c:xMode val="edge"/>
          <c:yMode val="edge"/>
          <c:x val="0.124033729528238"/>
          <c:y val="0.0720643245025639"/>
          <c:w val="0.830345544083338"/>
          <c:h val="0.0917578083870769"/>
        </c:manualLayout>
      </c:layout>
      <c:overlay val="0"/>
      <c:txPr>
        <a:bodyPr/>
        <a:lstStyle/>
        <a:p>
          <a:pPr>
            <a:defRPr sz="1400"/>
          </a:pPr>
          <a:endParaRPr lang="ja-JP"/>
        </a:p>
      </c:txPr>
    </c:legend>
    <c:plotVisOnly val="1"/>
    <c:dispBlanksAs val="gap"/>
    <c:showDLblsOverMax val="0"/>
  </c:chart>
  <c:txPr>
    <a:bodyPr/>
    <a:lstStyle/>
    <a:p>
      <a:pPr>
        <a:defRPr sz="16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Sheet2!$A$3</c:f>
              <c:strCache>
                <c:ptCount val="1"/>
                <c:pt idx="0">
                  <c:v>kernel</c:v>
                </c:pt>
              </c:strCache>
            </c:strRef>
          </c:tx>
          <c:invertIfNegative val="0"/>
          <c:cat>
            <c:strRef>
              <c:f>Sheet2!$B$2:$D$2</c:f>
              <c:strCache>
                <c:ptCount val="3"/>
                <c:pt idx="0">
                  <c:v>0ms</c:v>
                </c:pt>
                <c:pt idx="1">
                  <c:v>1000ms</c:v>
                </c:pt>
                <c:pt idx="2">
                  <c:v>従来</c:v>
                </c:pt>
              </c:strCache>
            </c:strRef>
          </c:cat>
          <c:val>
            <c:numRef>
              <c:f>Sheet2!$B$3:$D$3</c:f>
              <c:numCache>
                <c:formatCode>0.0_ </c:formatCode>
                <c:ptCount val="3"/>
                <c:pt idx="0">
                  <c:v>188.2413793103448</c:v>
                </c:pt>
                <c:pt idx="1">
                  <c:v>258.475</c:v>
                </c:pt>
                <c:pt idx="2">
                  <c:v>194.5681818181818</c:v>
                </c:pt>
              </c:numCache>
            </c:numRef>
          </c:val>
          <c:extLst xmlns:c16r2="http://schemas.microsoft.com/office/drawing/2015/06/chart">
            <c:ext xmlns:c16="http://schemas.microsoft.com/office/drawing/2014/chart" uri="{C3380CC4-5D6E-409C-BE32-E72D297353CC}">
              <c16:uniqueId val="{00000000-D3C7-0849-B18C-A225E850A8C5}"/>
            </c:ext>
          </c:extLst>
        </c:ser>
        <c:ser>
          <c:idx val="1"/>
          <c:order val="1"/>
          <c:tx>
            <c:strRef>
              <c:f>Sheet2!$A$4</c:f>
              <c:strCache>
                <c:ptCount val="1"/>
                <c:pt idx="0">
                  <c:v>Benchmark</c:v>
                </c:pt>
              </c:strCache>
            </c:strRef>
          </c:tx>
          <c:invertIfNegative val="0"/>
          <c:cat>
            <c:strRef>
              <c:f>Sheet2!$B$2:$D$2</c:f>
              <c:strCache>
                <c:ptCount val="3"/>
                <c:pt idx="0">
                  <c:v>0ms</c:v>
                </c:pt>
                <c:pt idx="1">
                  <c:v>1000ms</c:v>
                </c:pt>
                <c:pt idx="2">
                  <c:v>従来</c:v>
                </c:pt>
              </c:strCache>
            </c:strRef>
          </c:cat>
          <c:val>
            <c:numRef>
              <c:f>Sheet2!$B$4:$D$4</c:f>
              <c:numCache>
                <c:formatCode>0.0_ </c:formatCode>
                <c:ptCount val="3"/>
                <c:pt idx="0">
                  <c:v>385.0689655172414</c:v>
                </c:pt>
                <c:pt idx="1">
                  <c:v>541.975</c:v>
                </c:pt>
                <c:pt idx="2">
                  <c:v>425.8409090909091</c:v>
                </c:pt>
              </c:numCache>
            </c:numRef>
          </c:val>
          <c:extLst xmlns:c16r2="http://schemas.microsoft.com/office/drawing/2015/06/chart">
            <c:ext xmlns:c16="http://schemas.microsoft.com/office/drawing/2014/chart" uri="{C3380CC4-5D6E-409C-BE32-E72D297353CC}">
              <c16:uniqueId val="{00000001-D3C7-0849-B18C-A225E850A8C5}"/>
            </c:ext>
          </c:extLst>
        </c:ser>
        <c:dLbls>
          <c:showLegendKey val="0"/>
          <c:showVal val="0"/>
          <c:showCatName val="0"/>
          <c:showSerName val="0"/>
          <c:showPercent val="0"/>
          <c:showBubbleSize val="0"/>
        </c:dLbls>
        <c:gapWidth val="150"/>
        <c:overlap val="100"/>
        <c:axId val="-2106694008"/>
        <c:axId val="-1975460664"/>
      </c:barChart>
      <c:catAx>
        <c:axId val="-2106694008"/>
        <c:scaling>
          <c:orientation val="minMax"/>
        </c:scaling>
        <c:delete val="0"/>
        <c:axPos val="b"/>
        <c:numFmt formatCode="General" sourceLinked="0"/>
        <c:majorTickMark val="out"/>
        <c:minorTickMark val="none"/>
        <c:tickLblPos val="nextTo"/>
        <c:crossAx val="-1975460664"/>
        <c:crosses val="autoZero"/>
        <c:auto val="1"/>
        <c:lblAlgn val="ctr"/>
        <c:lblOffset val="100"/>
        <c:noMultiLvlLbl val="0"/>
      </c:catAx>
      <c:valAx>
        <c:axId val="-1975460664"/>
        <c:scaling>
          <c:orientation val="minMax"/>
        </c:scaling>
        <c:delete val="0"/>
        <c:axPos val="l"/>
        <c:majorGridlines/>
        <c:title>
          <c:tx>
            <c:rich>
              <a:bodyPr rot="-5400000" vert="horz"/>
              <a:lstStyle/>
              <a:p>
                <a:pPr>
                  <a:defRPr/>
                </a:pPr>
                <a:r>
                  <a:rPr lang="ja-JP" altLang="en-US"/>
                  <a:t>消費</a:t>
                </a:r>
                <a:r>
                  <a:rPr lang="ja-JP"/>
                  <a:t>電力 </a:t>
                </a:r>
                <a:r>
                  <a:rPr lang="en-US"/>
                  <a:t>(mW)</a:t>
                </a:r>
                <a:endParaRPr lang="ja-JP"/>
              </a:p>
            </c:rich>
          </c:tx>
          <c:layout/>
          <c:overlay val="0"/>
        </c:title>
        <c:numFmt formatCode="#,##0_);[Red]\(#,##0\)" sourceLinked="0"/>
        <c:majorTickMark val="out"/>
        <c:minorTickMark val="none"/>
        <c:tickLblPos val="nextTo"/>
        <c:crossAx val="-2106694008"/>
        <c:crosses val="autoZero"/>
        <c:crossBetween val="between"/>
      </c:valAx>
    </c:plotArea>
    <c:legend>
      <c:legendPos val="t"/>
      <c:layout/>
      <c:overlay val="0"/>
    </c:legend>
    <c:plotVisOnly val="1"/>
    <c:dispBlanksAs val="gap"/>
    <c:showDLblsOverMax val="0"/>
  </c:chart>
  <c:txPr>
    <a:bodyPr/>
    <a:lstStyle/>
    <a:p>
      <a:pPr>
        <a:defRPr sz="180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Sheet2!$A$9</c:f>
              <c:strCache>
                <c:ptCount val="1"/>
                <c:pt idx="0">
                  <c:v>kernel</c:v>
                </c:pt>
              </c:strCache>
            </c:strRef>
          </c:tx>
          <c:invertIfNegative val="0"/>
          <c:cat>
            <c:strRef>
              <c:f>Sheet2!$B$8:$D$8</c:f>
              <c:strCache>
                <c:ptCount val="3"/>
                <c:pt idx="0">
                  <c:v>0ms</c:v>
                </c:pt>
                <c:pt idx="1">
                  <c:v>1000ms</c:v>
                </c:pt>
                <c:pt idx="2">
                  <c:v>従来</c:v>
                </c:pt>
              </c:strCache>
            </c:strRef>
          </c:cat>
          <c:val>
            <c:numRef>
              <c:f>Sheet2!$B$9:$D$9</c:f>
              <c:numCache>
                <c:formatCode>0.0_ </c:formatCode>
                <c:ptCount val="3"/>
                <c:pt idx="0">
                  <c:v>10.918</c:v>
                </c:pt>
                <c:pt idx="1">
                  <c:v>10.339</c:v>
                </c:pt>
                <c:pt idx="2">
                  <c:v>8.561000000000003</c:v>
                </c:pt>
              </c:numCache>
            </c:numRef>
          </c:val>
          <c:extLst xmlns:c16r2="http://schemas.microsoft.com/office/drawing/2015/06/chart">
            <c:ext xmlns:c16="http://schemas.microsoft.com/office/drawing/2014/chart" uri="{C3380CC4-5D6E-409C-BE32-E72D297353CC}">
              <c16:uniqueId val="{00000000-5468-104C-9393-C3D479531079}"/>
            </c:ext>
          </c:extLst>
        </c:ser>
        <c:ser>
          <c:idx val="1"/>
          <c:order val="1"/>
          <c:tx>
            <c:strRef>
              <c:f>Sheet2!$A$10</c:f>
              <c:strCache>
                <c:ptCount val="1"/>
                <c:pt idx="0">
                  <c:v>Benchmark</c:v>
                </c:pt>
              </c:strCache>
            </c:strRef>
          </c:tx>
          <c:invertIfNegative val="0"/>
          <c:cat>
            <c:strRef>
              <c:f>Sheet2!$B$8:$D$8</c:f>
              <c:strCache>
                <c:ptCount val="3"/>
                <c:pt idx="0">
                  <c:v>0ms</c:v>
                </c:pt>
                <c:pt idx="1">
                  <c:v>1000ms</c:v>
                </c:pt>
                <c:pt idx="2">
                  <c:v>従来</c:v>
                </c:pt>
              </c:strCache>
            </c:strRef>
          </c:cat>
          <c:val>
            <c:numRef>
              <c:f>Sheet2!$B$10:$D$10</c:f>
              <c:numCache>
                <c:formatCode>0.0_ </c:formatCode>
                <c:ptCount val="3"/>
                <c:pt idx="0">
                  <c:v>22.334</c:v>
                </c:pt>
                <c:pt idx="1">
                  <c:v>21.67899999999999</c:v>
                </c:pt>
                <c:pt idx="2">
                  <c:v>18.73699999999999</c:v>
                </c:pt>
              </c:numCache>
            </c:numRef>
          </c:val>
          <c:extLst xmlns:c16r2="http://schemas.microsoft.com/office/drawing/2015/06/chart">
            <c:ext xmlns:c16="http://schemas.microsoft.com/office/drawing/2014/chart" uri="{C3380CC4-5D6E-409C-BE32-E72D297353CC}">
              <c16:uniqueId val="{00000001-5468-104C-9393-C3D479531079}"/>
            </c:ext>
          </c:extLst>
        </c:ser>
        <c:dLbls>
          <c:showLegendKey val="0"/>
          <c:showVal val="0"/>
          <c:showCatName val="0"/>
          <c:showSerName val="0"/>
          <c:showPercent val="0"/>
          <c:showBubbleSize val="0"/>
        </c:dLbls>
        <c:gapWidth val="150"/>
        <c:overlap val="100"/>
        <c:axId val="1787492248"/>
        <c:axId val="1872914616"/>
      </c:barChart>
      <c:catAx>
        <c:axId val="1787492248"/>
        <c:scaling>
          <c:orientation val="minMax"/>
        </c:scaling>
        <c:delete val="0"/>
        <c:axPos val="b"/>
        <c:numFmt formatCode="General" sourceLinked="0"/>
        <c:majorTickMark val="out"/>
        <c:minorTickMark val="none"/>
        <c:tickLblPos val="nextTo"/>
        <c:crossAx val="1872914616"/>
        <c:crosses val="autoZero"/>
        <c:auto val="1"/>
        <c:lblAlgn val="ctr"/>
        <c:lblOffset val="100"/>
        <c:noMultiLvlLbl val="0"/>
      </c:catAx>
      <c:valAx>
        <c:axId val="1872914616"/>
        <c:scaling>
          <c:orientation val="minMax"/>
        </c:scaling>
        <c:delete val="0"/>
        <c:axPos val="l"/>
        <c:majorGridlines/>
        <c:title>
          <c:tx>
            <c:rich>
              <a:bodyPr rot="-5400000" vert="horz"/>
              <a:lstStyle/>
              <a:p>
                <a:pPr>
                  <a:defRPr/>
                </a:pPr>
                <a:r>
                  <a:rPr lang="ja-JP"/>
                  <a:t>電力量 </a:t>
                </a:r>
                <a:r>
                  <a:rPr lang="en-US"/>
                  <a:t>(J)</a:t>
                </a:r>
                <a:endParaRPr lang="ja-JP"/>
              </a:p>
            </c:rich>
          </c:tx>
          <c:layout/>
          <c:overlay val="0"/>
        </c:title>
        <c:numFmt formatCode="#,##0_);[Red]\(#,##0\)" sourceLinked="0"/>
        <c:majorTickMark val="out"/>
        <c:minorTickMark val="none"/>
        <c:tickLblPos val="nextTo"/>
        <c:crossAx val="1787492248"/>
        <c:crosses val="autoZero"/>
        <c:crossBetween val="between"/>
      </c:valAx>
    </c:plotArea>
    <c:legend>
      <c:legendPos val="t"/>
      <c:layout/>
      <c:overlay val="0"/>
    </c:legend>
    <c:plotVisOnly val="1"/>
    <c:dispBlanksAs val="gap"/>
    <c:showDLblsOverMax val="0"/>
  </c:chart>
  <c:txPr>
    <a:bodyPr/>
    <a:lstStyle/>
    <a:p>
      <a:pPr>
        <a:defRPr sz="1800"/>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366855373558"/>
          <c:y val="0.134400842238084"/>
          <c:w val="0.851577481729083"/>
          <c:h val="0.742068961159497"/>
        </c:manualLayout>
      </c:layout>
      <c:barChart>
        <c:barDir val="col"/>
        <c:grouping val="stacked"/>
        <c:varyColors val="0"/>
        <c:ser>
          <c:idx val="0"/>
          <c:order val="0"/>
          <c:tx>
            <c:strRef>
              <c:f>Sheet2!$A$2</c:f>
              <c:strCache>
                <c:ptCount val="1"/>
                <c:pt idx="0">
                  <c:v>AndroBench</c:v>
                </c:pt>
              </c:strCache>
            </c:strRef>
          </c:tx>
          <c:invertIfNegative val="0"/>
          <c:cat>
            <c:strRef>
              <c:f>Sheet2!$B$1:$D$1</c:f>
              <c:strCache>
                <c:ptCount val="3"/>
                <c:pt idx="0">
                  <c:v>0ms</c:v>
                </c:pt>
                <c:pt idx="1">
                  <c:v>1000ms</c:v>
                </c:pt>
                <c:pt idx="2">
                  <c:v>normal</c:v>
                </c:pt>
              </c:strCache>
            </c:strRef>
          </c:cat>
          <c:val>
            <c:numRef>
              <c:f>Sheet2!$B$2:$D$2</c:f>
              <c:numCache>
                <c:formatCode>0.000_ </c:formatCode>
                <c:ptCount val="3"/>
                <c:pt idx="0">
                  <c:v>13.74382022471909</c:v>
                </c:pt>
                <c:pt idx="1">
                  <c:v>12.2391304347826</c:v>
                </c:pt>
                <c:pt idx="2">
                  <c:v>12.83817427385893</c:v>
                </c:pt>
              </c:numCache>
            </c:numRef>
          </c:val>
          <c:extLst xmlns:c16r2="http://schemas.microsoft.com/office/drawing/2015/06/chart">
            <c:ext xmlns:c16="http://schemas.microsoft.com/office/drawing/2014/chart" uri="{C3380CC4-5D6E-409C-BE32-E72D297353CC}">
              <c16:uniqueId val="{00000000-EF77-0E4C-B29B-2E91EFC69090}"/>
            </c:ext>
          </c:extLst>
        </c:ser>
        <c:ser>
          <c:idx val="1"/>
          <c:order val="1"/>
          <c:tx>
            <c:strRef>
              <c:f>Sheet2!$A$3</c:f>
              <c:strCache>
                <c:ptCount val="1"/>
                <c:pt idx="0">
                  <c:v>ccrypt</c:v>
                </c:pt>
              </c:strCache>
            </c:strRef>
          </c:tx>
          <c:invertIfNegative val="0"/>
          <c:cat>
            <c:strRef>
              <c:f>Sheet2!$B$1:$D$1</c:f>
              <c:strCache>
                <c:ptCount val="3"/>
                <c:pt idx="0">
                  <c:v>0ms</c:v>
                </c:pt>
                <c:pt idx="1">
                  <c:v>1000ms</c:v>
                </c:pt>
                <c:pt idx="2">
                  <c:v>normal</c:v>
                </c:pt>
              </c:strCache>
            </c:strRef>
          </c:cat>
          <c:val>
            <c:numRef>
              <c:f>Sheet2!$B$3:$D$3</c:f>
              <c:numCache>
                <c:formatCode>0.000_ </c:formatCode>
                <c:ptCount val="3"/>
                <c:pt idx="0">
                  <c:v>0.0</c:v>
                </c:pt>
                <c:pt idx="1">
                  <c:v>0.838509316770186</c:v>
                </c:pt>
                <c:pt idx="2">
                  <c:v>0.0</c:v>
                </c:pt>
              </c:numCache>
            </c:numRef>
          </c:val>
          <c:extLst xmlns:c16r2="http://schemas.microsoft.com/office/drawing/2015/06/chart">
            <c:ext xmlns:c16="http://schemas.microsoft.com/office/drawing/2014/chart" uri="{C3380CC4-5D6E-409C-BE32-E72D297353CC}">
              <c16:uniqueId val="{00000001-EF77-0E4C-B29B-2E91EFC69090}"/>
            </c:ext>
          </c:extLst>
        </c:ser>
        <c:dLbls>
          <c:showLegendKey val="0"/>
          <c:showVal val="0"/>
          <c:showCatName val="0"/>
          <c:showSerName val="0"/>
          <c:showPercent val="0"/>
          <c:showBubbleSize val="0"/>
        </c:dLbls>
        <c:gapWidth val="150"/>
        <c:overlap val="100"/>
        <c:axId val="-2111395352"/>
        <c:axId val="2137151976"/>
      </c:barChart>
      <c:catAx>
        <c:axId val="-2111395352"/>
        <c:scaling>
          <c:orientation val="minMax"/>
        </c:scaling>
        <c:delete val="0"/>
        <c:axPos val="b"/>
        <c:numFmt formatCode="General" sourceLinked="0"/>
        <c:majorTickMark val="out"/>
        <c:minorTickMark val="none"/>
        <c:tickLblPos val="nextTo"/>
        <c:crossAx val="2137151976"/>
        <c:crosses val="autoZero"/>
        <c:auto val="1"/>
        <c:lblAlgn val="ctr"/>
        <c:lblOffset val="100"/>
        <c:noMultiLvlLbl val="0"/>
      </c:catAx>
      <c:valAx>
        <c:axId val="2137151976"/>
        <c:scaling>
          <c:orientation val="minMax"/>
          <c:max val="15.0"/>
          <c:min val="0.0"/>
        </c:scaling>
        <c:delete val="0"/>
        <c:axPos val="l"/>
        <c:majorGridlines/>
        <c:title>
          <c:tx>
            <c:rich>
              <a:bodyPr rot="-5400000" vert="horz"/>
              <a:lstStyle/>
              <a:p>
                <a:pPr>
                  <a:defRPr/>
                </a:pPr>
                <a:r>
                  <a:rPr lang="ja-JP"/>
                  <a:t>平均</a:t>
                </a:r>
                <a:r>
                  <a:rPr lang="en-US"/>
                  <a:t>CPU</a:t>
                </a:r>
                <a:r>
                  <a:rPr lang="ja-JP"/>
                  <a:t>使用率</a:t>
                </a:r>
                <a:r>
                  <a:rPr lang="ja-JP" altLang="en-US"/>
                  <a:t>％</a:t>
                </a:r>
                <a:endParaRPr lang="ja-JP"/>
              </a:p>
            </c:rich>
          </c:tx>
          <c:layout>
            <c:manualLayout>
              <c:xMode val="edge"/>
              <c:yMode val="edge"/>
              <c:x val="0.00575117257502789"/>
              <c:y val="0.281885829786541"/>
            </c:manualLayout>
          </c:layout>
          <c:overlay val="0"/>
        </c:title>
        <c:numFmt formatCode="General" sourceLinked="0"/>
        <c:majorTickMark val="out"/>
        <c:minorTickMark val="none"/>
        <c:tickLblPos val="nextTo"/>
        <c:crossAx val="-2111395352"/>
        <c:crosses val="autoZero"/>
        <c:crossBetween val="between"/>
        <c:majorUnit val="1.0"/>
      </c:valAx>
    </c:plotArea>
    <c:legend>
      <c:legendPos val="t"/>
      <c:layout/>
      <c:overlay val="0"/>
    </c:legend>
    <c:plotVisOnly val="1"/>
    <c:dispBlanksAs val="gap"/>
    <c:showDLblsOverMax val="0"/>
  </c:chart>
  <c:spPr>
    <a:noFill/>
  </c:spPr>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435000" cy="354965"/>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797246" y="0"/>
            <a:ext cx="4435000" cy="354965"/>
          </a:xfrm>
          <a:prstGeom prst="rect">
            <a:avLst/>
          </a:prstGeom>
        </p:spPr>
        <p:txBody>
          <a:bodyPr vert="horz" lIns="95463" tIns="47732" rIns="95463" bIns="47732" rtlCol="0"/>
          <a:lstStyle>
            <a:lvl1pPr algn="r">
              <a:defRPr sz="1300"/>
            </a:lvl1pPr>
          </a:lstStyle>
          <a:p>
            <a:fld id="{54416A0E-255B-4CF7-A398-E437D70C1E7B}" type="datetimeFigureOut">
              <a:rPr kumimoji="1" lang="ja-JP" altLang="en-US" smtClean="0"/>
              <a:t>16/02/12</a:t>
            </a:fld>
            <a:endParaRPr kumimoji="1" lang="ja-JP" altLang="en-US"/>
          </a:p>
        </p:txBody>
      </p:sp>
      <p:sp>
        <p:nvSpPr>
          <p:cNvPr id="4" name="フッター プレースホルダー 3"/>
          <p:cNvSpPr>
            <a:spLocks noGrp="1"/>
          </p:cNvSpPr>
          <p:nvPr>
            <p:ph type="ftr" sz="quarter" idx="2"/>
          </p:nvPr>
        </p:nvSpPr>
        <p:spPr>
          <a:xfrm>
            <a:off x="0" y="6743103"/>
            <a:ext cx="4435000" cy="354965"/>
          </a:xfrm>
          <a:prstGeom prst="rect">
            <a:avLst/>
          </a:prstGeom>
        </p:spPr>
        <p:txBody>
          <a:bodyPr vert="horz" lIns="95463" tIns="47732" rIns="95463" bIns="47732"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797246" y="6743103"/>
            <a:ext cx="4435000" cy="354965"/>
          </a:xfrm>
          <a:prstGeom prst="rect">
            <a:avLst/>
          </a:prstGeom>
        </p:spPr>
        <p:txBody>
          <a:bodyPr vert="horz" lIns="95463" tIns="47732" rIns="95463" bIns="47732" rtlCol="0" anchor="b"/>
          <a:lstStyle>
            <a:lvl1pPr algn="r">
              <a:defRPr sz="1300"/>
            </a:lvl1pPr>
          </a:lstStyle>
          <a:p>
            <a:fld id="{22ACD1A2-665F-4C91-9D99-11D1853CA47F}" type="slidenum">
              <a:rPr kumimoji="1" lang="ja-JP" altLang="en-US" smtClean="0"/>
              <a:t>‹#›</a:t>
            </a:fld>
            <a:endParaRPr kumimoji="1" lang="ja-JP" altLang="en-US"/>
          </a:p>
        </p:txBody>
      </p:sp>
    </p:spTree>
    <p:extLst>
      <p:ext uri="{BB962C8B-B14F-4D97-AF65-F5344CB8AC3E}">
        <p14:creationId xmlns:p14="http://schemas.microsoft.com/office/powerpoint/2010/main" val="14414829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435000" cy="354965"/>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idx="1"/>
          </p:nvPr>
        </p:nvSpPr>
        <p:spPr>
          <a:xfrm>
            <a:off x="5797246" y="0"/>
            <a:ext cx="4435000" cy="354965"/>
          </a:xfrm>
          <a:prstGeom prst="rect">
            <a:avLst/>
          </a:prstGeom>
        </p:spPr>
        <p:txBody>
          <a:bodyPr vert="horz" lIns="95463" tIns="47732" rIns="95463" bIns="47732" rtlCol="0"/>
          <a:lstStyle>
            <a:lvl1pPr algn="r">
              <a:defRPr sz="1300"/>
            </a:lvl1pPr>
          </a:lstStyle>
          <a:p>
            <a:fld id="{4707FD43-20CB-4A83-A74E-79205A706D13}" type="datetimeFigureOut">
              <a:rPr kumimoji="1" lang="ja-JP" altLang="en-US" smtClean="0"/>
              <a:t>16/02/12</a:t>
            </a:fld>
            <a:endParaRPr kumimoji="1" lang="ja-JP" altLang="en-US"/>
          </a:p>
        </p:txBody>
      </p:sp>
      <p:sp>
        <p:nvSpPr>
          <p:cNvPr id="4" name="スライド イメージ プレースホルダー 3"/>
          <p:cNvSpPr>
            <a:spLocks noGrp="1" noRot="1" noChangeAspect="1"/>
          </p:cNvSpPr>
          <p:nvPr>
            <p:ph type="sldImg" idx="2"/>
          </p:nvPr>
        </p:nvSpPr>
        <p:spPr>
          <a:xfrm>
            <a:off x="3341688" y="531813"/>
            <a:ext cx="3551237" cy="2662237"/>
          </a:xfrm>
          <a:prstGeom prst="rect">
            <a:avLst/>
          </a:prstGeom>
          <a:noFill/>
          <a:ln w="12700">
            <a:solidFill>
              <a:prstClr val="black"/>
            </a:solidFill>
          </a:ln>
        </p:spPr>
        <p:txBody>
          <a:bodyPr vert="horz" lIns="95463" tIns="47732" rIns="95463" bIns="47732" rtlCol="0" anchor="ctr"/>
          <a:lstStyle/>
          <a:p>
            <a:endParaRPr lang="ja-JP" altLang="en-US"/>
          </a:p>
        </p:txBody>
      </p:sp>
      <p:sp>
        <p:nvSpPr>
          <p:cNvPr id="5" name="ノート プレースホルダー 4"/>
          <p:cNvSpPr>
            <a:spLocks noGrp="1"/>
          </p:cNvSpPr>
          <p:nvPr>
            <p:ph type="body" sz="quarter" idx="3"/>
          </p:nvPr>
        </p:nvSpPr>
        <p:spPr>
          <a:xfrm>
            <a:off x="1023463" y="3372168"/>
            <a:ext cx="8187690" cy="3194685"/>
          </a:xfrm>
          <a:prstGeom prst="rect">
            <a:avLst/>
          </a:prstGeom>
        </p:spPr>
        <p:txBody>
          <a:bodyPr vert="horz" lIns="95463" tIns="47732" rIns="95463" bIns="477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743103"/>
            <a:ext cx="4435000" cy="354965"/>
          </a:xfrm>
          <a:prstGeom prst="rect">
            <a:avLst/>
          </a:prstGeom>
        </p:spPr>
        <p:txBody>
          <a:bodyPr vert="horz" lIns="95463" tIns="47732" rIns="95463" bIns="4773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797246" y="6743103"/>
            <a:ext cx="4435000" cy="354965"/>
          </a:xfrm>
          <a:prstGeom prst="rect">
            <a:avLst/>
          </a:prstGeom>
        </p:spPr>
        <p:txBody>
          <a:bodyPr vert="horz" lIns="95463" tIns="47732" rIns="95463" bIns="47732" rtlCol="0" anchor="b"/>
          <a:lstStyle>
            <a:lvl1pPr algn="r">
              <a:defRPr sz="1300"/>
            </a:lvl1pPr>
          </a:lstStyle>
          <a:p>
            <a:fld id="{C4345F51-1BFB-4830-B51A-7EC34DBB857B}" type="slidenum">
              <a:rPr kumimoji="1" lang="ja-JP" altLang="en-US" smtClean="0"/>
              <a:t>‹#›</a:t>
            </a:fld>
            <a:endParaRPr kumimoji="1" lang="ja-JP" altLang="en-US"/>
          </a:p>
        </p:txBody>
      </p:sp>
    </p:spTree>
    <p:extLst>
      <p:ext uri="{BB962C8B-B14F-4D97-AF65-F5344CB8AC3E}">
        <p14:creationId xmlns:p14="http://schemas.microsoft.com/office/powerpoint/2010/main" val="27108764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a:t>
            </a:fld>
            <a:endParaRPr kumimoji="1" lang="ja-JP" altLang="en-US"/>
          </a:p>
        </p:txBody>
      </p:sp>
    </p:spTree>
    <p:extLst>
      <p:ext uri="{BB962C8B-B14F-4D97-AF65-F5344CB8AC3E}">
        <p14:creationId xmlns:p14="http://schemas.microsoft.com/office/powerpoint/2010/main" val="4115245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Android</a:t>
            </a:r>
            <a:r>
              <a:rPr kumimoji="1" lang="ja-JP" altLang="en-US" dirty="0" smtClean="0"/>
              <a:t>にはファイルの読み書きを行う別の</a:t>
            </a:r>
            <a:r>
              <a:rPr kumimoji="1" lang="ja-JP" altLang="en-US" dirty="0" smtClean="0"/>
              <a:t>方法として、</a:t>
            </a:r>
            <a:r>
              <a:rPr kumimoji="1" lang="ja-JP" altLang="en-US" dirty="0" smtClean="0"/>
              <a:t>メモリマップ</a:t>
            </a:r>
            <a:r>
              <a:rPr kumimoji="1" lang="ja-JP" altLang="en-US" dirty="0" smtClean="0"/>
              <a:t>というメモリへ直接アクセスする機能が</a:t>
            </a:r>
            <a:r>
              <a:rPr kumimoji="1" lang="ja-JP" altLang="en-US" dirty="0" smtClean="0"/>
              <a:t>ある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OS</a:t>
            </a:r>
            <a:r>
              <a:rPr kumimoji="1" lang="ja-JP" altLang="en-US" dirty="0" smtClean="0"/>
              <a:t>を経由したアクセスの話をしたが、これは</a:t>
            </a:r>
            <a:r>
              <a:rPr kumimoji="1" lang="en-US" altLang="ja-JP" dirty="0" smtClean="0"/>
              <a:t>OS</a:t>
            </a:r>
            <a:r>
              <a:rPr kumimoji="1" lang="ja-JP" altLang="en-US" dirty="0" smtClean="0"/>
              <a:t>を経由しない</a:t>
            </a:r>
            <a:r>
              <a:rPr kumimoji="1" lang="ja-JP" altLang="en-US" smtClean="0"/>
              <a:t>アクセス方法</a:t>
            </a:r>
            <a:endParaRPr kumimoji="1" lang="en-US" altLang="ja-JP" dirty="0" smtClean="0"/>
          </a:p>
          <a:p>
            <a:r>
              <a:rPr kumimoji="1" lang="ja-JP" altLang="en-US" dirty="0" smtClean="0"/>
              <a:t>・</a:t>
            </a:r>
            <a:r>
              <a:rPr kumimoji="1" lang="en-US" altLang="ja-JP" dirty="0" smtClean="0"/>
              <a:t>OS</a:t>
            </a:r>
            <a:r>
              <a:rPr kumimoji="1" lang="ja-JP" altLang="en-US" dirty="0" smtClean="0"/>
              <a:t>はメモリマップ時のアプリとメモリの間のアクセスを検知できない</a:t>
            </a:r>
            <a:endParaRPr kumimoji="1" lang="en-US" altLang="ja-JP" dirty="0" smtClean="0"/>
          </a:p>
          <a:p>
            <a:endParaRPr kumimoji="1" lang="en-US" altLang="ja-JP" dirty="0" smtClean="0"/>
          </a:p>
          <a:p>
            <a:endParaRPr kumimoji="1" lang="en-US" altLang="ja-JP" dirty="0" smtClean="0"/>
          </a:p>
          <a:p>
            <a:r>
              <a:rPr kumimoji="1" lang="ja-JP" altLang="en-US" dirty="0" smtClean="0"/>
              <a:t>メモリマップ</a:t>
            </a:r>
            <a:r>
              <a:rPr kumimoji="1" lang="ja-JP" altLang="en-US" dirty="0"/>
              <a:t>を行なっているのはおもにライブラリくらい　？</a:t>
            </a:r>
            <a:endParaRPr kumimoji="1" lang="en-US" altLang="ja-JP" dirty="0"/>
          </a:p>
          <a:p>
            <a:endParaRPr kumimoji="1" lang="en-US" altLang="ja-JP" dirty="0"/>
          </a:p>
          <a:p>
            <a:r>
              <a:rPr kumimoji="1" lang="ja-JP" altLang="en-US" dirty="0"/>
              <a:t>（　</a:t>
            </a:r>
            <a:r>
              <a:rPr kumimoji="1" lang="en-US" altLang="ja-JP" dirty="0"/>
              <a:t>java</a:t>
            </a:r>
            <a:r>
              <a:rPr kumimoji="1" lang="ja-JP" altLang="en-US" dirty="0"/>
              <a:t>から使う時は、メモリマップはしないかも　</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10</a:t>
            </a:fld>
            <a:endParaRPr kumimoji="1" lang="ja-JP" altLang="en-US"/>
          </a:p>
        </p:txBody>
      </p:sp>
    </p:spTree>
    <p:extLst>
      <p:ext uri="{BB962C8B-B14F-4D97-AF65-F5344CB8AC3E}">
        <p14:creationId xmlns:p14="http://schemas.microsoft.com/office/powerpoint/2010/main" val="1239587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err="1" smtClean="0"/>
              <a:t>Andorid</a:t>
            </a:r>
            <a:r>
              <a:rPr kumimoji="1" lang="en-US" altLang="ja-JP" dirty="0" smtClean="0"/>
              <a:t> </a:t>
            </a:r>
            <a:r>
              <a:rPr kumimoji="1" lang="en-US" altLang="ja-JP" dirty="0"/>
              <a:t>OS</a:t>
            </a:r>
            <a:r>
              <a:rPr kumimoji="1" lang="ja-JP" altLang="en-US" dirty="0"/>
              <a:t>のなかに暗号鍵があると</a:t>
            </a:r>
            <a:r>
              <a:rPr kumimoji="1" lang="ja-JP" altLang="en-US" dirty="0" smtClean="0"/>
              <a:t>、</a:t>
            </a:r>
            <a:r>
              <a:rPr kumimoji="1" lang="ja-JP" altLang="en-US" dirty="0" smtClean="0"/>
              <a:t>コールドブート攻撃で</a:t>
            </a:r>
            <a:r>
              <a:rPr kumimoji="1" lang="ja-JP" altLang="en-US" dirty="0" smtClean="0"/>
              <a:t>漏洩</a:t>
            </a:r>
            <a:r>
              <a:rPr kumimoji="1" lang="ja-JP" altLang="en-US" dirty="0"/>
              <a:t>する</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デバックレジスタ</a:t>
            </a:r>
            <a:r>
              <a:rPr lang="ja-JP" altLang="en-US" dirty="0"/>
              <a:t>は</a:t>
            </a:r>
            <a:r>
              <a:rPr lang="ja-JP" altLang="en-US" dirty="0" smtClean="0"/>
              <a:t>、普通</a:t>
            </a:r>
            <a:r>
              <a:rPr lang="ja-JP" altLang="en-US" dirty="0"/>
              <a:t>のパソコンは</a:t>
            </a:r>
            <a:r>
              <a:rPr lang="ja-JP" altLang="en-US" dirty="0" smtClean="0"/>
              <a:t>デバック</a:t>
            </a:r>
            <a:r>
              <a:rPr lang="ja-JP" altLang="en-US" dirty="0" smtClean="0"/>
              <a:t>に使用する</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デバックレジスタはAndroidで</a:t>
            </a:r>
            <a:r>
              <a:rPr lang="ja-JP" altLang="en-US" dirty="0" smtClean="0"/>
              <a:t>は使われない</a:t>
            </a:r>
            <a:endParaRPr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11</a:t>
            </a:fld>
            <a:endParaRPr kumimoji="1" lang="ja-JP" altLang="en-US"/>
          </a:p>
        </p:txBody>
      </p:sp>
    </p:spTree>
    <p:extLst>
      <p:ext uri="{BB962C8B-B14F-4D97-AF65-F5344CB8AC3E}">
        <p14:creationId xmlns:p14="http://schemas.microsoft.com/office/powerpoint/2010/main" val="1074743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12</a:t>
            </a:fld>
            <a:endParaRPr kumimoji="1" lang="ja-JP" altLang="en-US"/>
          </a:p>
        </p:txBody>
      </p:sp>
    </p:spTree>
    <p:extLst>
      <p:ext uri="{BB962C8B-B14F-4D97-AF65-F5344CB8AC3E}">
        <p14:creationId xmlns:p14="http://schemas.microsoft.com/office/powerpoint/2010/main" val="1043249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・テキストの検索中に</a:t>
            </a:r>
            <a:r>
              <a:rPr kumimoji="1" lang="ja-JP" altLang="en-US" dirty="0" smtClean="0"/>
              <a:t>ディスクからページキャッシュに</a:t>
            </a:r>
            <a:r>
              <a:rPr kumimoji="1" lang="ja-JP" altLang="en-US" dirty="0" smtClean="0"/>
              <a:t>検索先の</a:t>
            </a:r>
            <a:r>
              <a:rPr kumimoji="1" lang="ja-JP" altLang="en-US" dirty="0" smtClean="0"/>
              <a:t>データが</a:t>
            </a:r>
            <a:r>
              <a:rPr kumimoji="1" lang="ja-JP" altLang="en-US" dirty="0" smtClean="0"/>
              <a:t>キャッシュとして</a:t>
            </a:r>
            <a:r>
              <a:rPr kumimoji="1" lang="ja-JP" altLang="en-US" dirty="0" smtClean="0"/>
              <a:t>コピーされて増えていく</a:t>
            </a:r>
            <a:endParaRPr kumimoji="1" lang="en-US" altLang="ja-JP" dirty="0" smtClean="0"/>
          </a:p>
          <a:p>
            <a:r>
              <a:rPr kumimoji="1" lang="ja-JP" altLang="en-US" dirty="0" smtClean="0"/>
              <a:t>・</a:t>
            </a:r>
            <a:r>
              <a:rPr kumimoji="1" lang="ja-JP" altLang="en-US" dirty="0" smtClean="0"/>
              <a:t>青色の部分が暗号化されていない</a:t>
            </a:r>
            <a:r>
              <a:rPr kumimoji="1" lang="ja-JP" altLang="en-US" dirty="0" smtClean="0"/>
              <a:t>ページキャッシュ</a:t>
            </a:r>
            <a:r>
              <a:rPr kumimoji="1" lang="ja-JP" altLang="en-US" dirty="0" smtClean="0"/>
              <a:t>、赤色の部分が暗号化されているページキャッシュ</a:t>
            </a:r>
            <a:endParaRPr kumimoji="1" lang="en-US" altLang="ja-JP" dirty="0" smtClean="0"/>
          </a:p>
          <a:p>
            <a:r>
              <a:rPr kumimoji="1" lang="ja-JP" altLang="en-US" dirty="0" smtClean="0"/>
              <a:t>・暗号化を</a:t>
            </a:r>
            <a:r>
              <a:rPr kumimoji="1" lang="en-US" altLang="ja-JP" dirty="0" smtClean="0"/>
              <a:t>0ms</a:t>
            </a:r>
            <a:r>
              <a:rPr kumimoji="1" lang="ja-JP" altLang="en-US" dirty="0" smtClean="0"/>
              <a:t>遅延させた時は、メモリ上に全キャッシュが載るまでに</a:t>
            </a:r>
            <a:r>
              <a:rPr kumimoji="1" lang="en-US" altLang="ja-JP" dirty="0" smtClean="0"/>
              <a:t>50</a:t>
            </a:r>
            <a:r>
              <a:rPr kumimoji="1" lang="ja-JP" altLang="en-US" dirty="0" smtClean="0"/>
              <a:t>秒程度かかる</a:t>
            </a:r>
            <a:endParaRPr kumimoji="1" lang="en-US" altLang="ja-JP" dirty="0" smtClean="0"/>
          </a:p>
          <a:p>
            <a:r>
              <a:rPr kumimoji="1" lang="ja-JP" altLang="en-US" dirty="0" smtClean="0"/>
              <a:t>・暗号化を</a:t>
            </a:r>
            <a:r>
              <a:rPr kumimoji="1" lang="en-US" altLang="ja-JP" dirty="0" smtClean="0"/>
              <a:t>1000ms</a:t>
            </a:r>
            <a:r>
              <a:rPr kumimoji="1" lang="ja-JP" altLang="en-US" dirty="0" smtClean="0"/>
              <a:t>遅延させた時は、</a:t>
            </a:r>
            <a:r>
              <a:rPr kumimoji="1" lang="en-US" altLang="ja-JP" dirty="0" smtClean="0"/>
              <a:t>15</a:t>
            </a:r>
            <a:r>
              <a:rPr kumimoji="1" lang="ja-JP" altLang="en-US" dirty="0" smtClean="0"/>
              <a:t>秒程度で全部のキャッシュが載る</a:t>
            </a:r>
            <a:endParaRPr kumimoji="1" lang="en-US" altLang="ja-JP" dirty="0" smtClean="0"/>
          </a:p>
          <a:p>
            <a:endParaRPr kumimoji="1" lang="en-US" altLang="ja-JP" dirty="0" smtClean="0"/>
          </a:p>
          <a:p>
            <a:r>
              <a:rPr kumimoji="1" lang="ja-JP" altLang="en-US" dirty="0" smtClean="0"/>
              <a:t>検索</a:t>
            </a:r>
            <a:r>
              <a:rPr kumimoji="1" lang="ja-JP" altLang="en-US" dirty="0"/>
              <a:t>には約１０</a:t>
            </a:r>
            <a:r>
              <a:rPr kumimoji="1" lang="en-US" altLang="ja-JP" dirty="0"/>
              <a:t>〜</a:t>
            </a:r>
            <a:r>
              <a:rPr kumimoji="1" lang="ja-JP" altLang="en-US" dirty="0"/>
              <a:t>２０秒程度か</a:t>
            </a:r>
            <a:r>
              <a:rPr kumimoji="1" lang="ja-JP" altLang="en-US" dirty="0" smtClean="0"/>
              <a:t>かる</a:t>
            </a:r>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13</a:t>
            </a:fld>
            <a:endParaRPr kumimoji="1" lang="ja-JP" altLang="en-US"/>
          </a:p>
        </p:txBody>
      </p:sp>
    </p:spTree>
    <p:extLst>
      <p:ext uri="{BB962C8B-B14F-4D97-AF65-F5344CB8AC3E}">
        <p14:creationId xmlns:p14="http://schemas.microsoft.com/office/powerpoint/2010/main" val="1978096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ja-JP" altLang="en-US" dirty="0" smtClean="0"/>
              <a:t>read</a:t>
            </a:r>
            <a:r>
              <a:rPr kumimoji="1" lang="ja-JP" altLang="en-US" dirty="0"/>
              <a:t>　必ず復号する</a:t>
            </a:r>
          </a:p>
          <a:p>
            <a:r>
              <a:rPr kumimoji="1" lang="ja-JP" altLang="en-US" dirty="0" smtClean="0"/>
              <a:t>・</a:t>
            </a:r>
            <a:r>
              <a:rPr kumimoji="1" lang="ja-JP" altLang="en-US" dirty="0" smtClean="0"/>
              <a:t>これ</a:t>
            </a:r>
            <a:r>
              <a:rPr kumimoji="1" lang="ja-JP" altLang="en-US" dirty="0"/>
              <a:t>は最悪の場合、次の実アプリが本当のに参考になる</a:t>
            </a:r>
            <a:r>
              <a:rPr kumimoji="1" lang="ja-JP" altLang="en-US" dirty="0" smtClean="0"/>
              <a:t>値</a:t>
            </a:r>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14</a:t>
            </a:fld>
            <a:endParaRPr kumimoji="1" lang="ja-JP" altLang="en-US"/>
          </a:p>
        </p:txBody>
      </p:sp>
    </p:spTree>
    <p:extLst>
      <p:ext uri="{BB962C8B-B14F-4D97-AF65-F5344CB8AC3E}">
        <p14:creationId xmlns:p14="http://schemas.microsoft.com/office/powerpoint/2010/main" val="2122040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・右が実アプリ（実際にあるアプリをエミュレーション</a:t>
            </a:r>
            <a:r>
              <a:rPr kumimoji="1" lang="ja-JP" altLang="en-US" dirty="0" smtClean="0"/>
              <a:t>）</a:t>
            </a:r>
            <a:r>
              <a:rPr kumimoji="1" lang="ja-JP" altLang="en-US" dirty="0" smtClean="0"/>
              <a:t>で、実行してから終わるまでの時間が短いほど性能がいい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・左が</a:t>
            </a:r>
            <a:r>
              <a:rPr kumimoji="1" lang="en-US" altLang="ja-JP" dirty="0" smtClean="0"/>
              <a:t>SQLite</a:t>
            </a:r>
            <a:r>
              <a:rPr kumimoji="1" lang="ja-JP" altLang="en-US" dirty="0" smtClean="0"/>
              <a:t>（軽量データベース</a:t>
            </a:r>
            <a:r>
              <a:rPr kumimoji="1" lang="ja-JP" altLang="en-US" dirty="0" smtClean="0"/>
              <a:t>）</a:t>
            </a:r>
            <a:r>
              <a:rPr kumimoji="1" lang="ja-JP" altLang="en-US" dirty="0" smtClean="0"/>
              <a:t>で、一秒間に処理できるトランザクションの数が多いほど性能がいい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SQLite</a:t>
            </a:r>
            <a:r>
              <a:rPr kumimoji="1" lang="ja-JP" altLang="en-US" dirty="0" smtClean="0"/>
              <a:t>では</a:t>
            </a:r>
            <a:r>
              <a:rPr kumimoji="1" lang="en-US" altLang="ja-JP" dirty="0" smtClean="0"/>
              <a:t>100ms</a:t>
            </a:r>
            <a:r>
              <a:rPr kumimoji="1" lang="ja-JP" altLang="en-US" dirty="0" smtClean="0"/>
              <a:t>、実アプリでは</a:t>
            </a:r>
            <a:r>
              <a:rPr kumimoji="1" lang="en-US" altLang="ja-JP" dirty="0" smtClean="0"/>
              <a:t>250ms</a:t>
            </a:r>
            <a:r>
              <a:rPr kumimoji="1" lang="en-US" altLang="ja-JP" dirty="0" smtClean="0"/>
              <a:t>くらいの遅延で十分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・意外</a:t>
            </a:r>
            <a:r>
              <a:rPr kumimoji="1" lang="en-US" altLang="ja-JP" dirty="0" smtClean="0"/>
              <a:t>と</a:t>
            </a:r>
            <a:r>
              <a:rPr kumimoji="1" lang="ja-JP" altLang="en-US" dirty="0" smtClean="0"/>
              <a:t>短いタイムアウト時間で</a:t>
            </a:r>
            <a:r>
              <a:rPr kumimoji="1" lang="en-US" altLang="ja-JP" dirty="0" smtClean="0"/>
              <a:t>オーバーヘッドが変わらな</a:t>
            </a:r>
            <a:r>
              <a:rPr kumimoji="1" lang="ja-JP" altLang="en-US" dirty="0" smtClean="0"/>
              <a:t>くなる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SQLite </a:t>
            </a:r>
            <a:r>
              <a:rPr kumimoji="1" lang="en-US" altLang="ja-JP" dirty="0"/>
              <a:t>(database app)</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サーバとしてではなく、アプリケーションに組み込んで利用する軽量のデータベース</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API</a:t>
            </a:r>
            <a:r>
              <a:rPr kumimoji="1" lang="ja-JP" altLang="en-US" dirty="0"/>
              <a:t>はライブラリを呼び出すだけ、データの保存に単一のファイルのみを使用することができる</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Browser (Facebook, eBay, and Amazon) workload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Market (Application download and install) workload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Camera workload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Camcoder</a:t>
            </a:r>
            <a:r>
              <a:rPr kumimoji="1" lang="en-US" altLang="ja-JP" dirty="0"/>
              <a:t> (camera and recorder)  workload</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SQLiteはAndroid標準で使われている</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15</a:t>
            </a:fld>
            <a:endParaRPr kumimoji="1" lang="ja-JP" altLang="en-US"/>
          </a:p>
        </p:txBody>
      </p:sp>
    </p:spTree>
    <p:extLst>
      <p:ext uri="{BB962C8B-B14F-4D97-AF65-F5344CB8AC3E}">
        <p14:creationId xmlns:p14="http://schemas.microsoft.com/office/powerpoint/2010/main" val="1902337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・消費電力はベンチマークが始まって終わるまでの電力の</a:t>
            </a:r>
            <a:r>
              <a:rPr kumimoji="1" lang="ja-JP" altLang="en-US" dirty="0" smtClean="0"/>
              <a:t>平均</a:t>
            </a:r>
            <a:endParaRPr kumimoji="1" lang="en-US" altLang="ja-JP" dirty="0" smtClean="0"/>
          </a:p>
          <a:p>
            <a:r>
              <a:rPr kumimoji="1" lang="ja-JP" altLang="en-US" dirty="0" smtClean="0"/>
              <a:t>・</a:t>
            </a:r>
            <a:r>
              <a:rPr kumimoji="1" lang="en-US" altLang="ja-JP" dirty="0" smtClean="0"/>
              <a:t>0ms</a:t>
            </a:r>
            <a:r>
              <a:rPr kumimoji="1" lang="ja-JP" altLang="en-US" dirty="0" smtClean="0"/>
              <a:t>で減少する、</a:t>
            </a:r>
            <a:r>
              <a:rPr kumimoji="1" lang="ja-JP" altLang="en-US" dirty="0" smtClean="0"/>
              <a:t>1000msで増えるのも調査中</a:t>
            </a:r>
            <a:endParaRPr kumimoji="1" lang="en-US" altLang="ja-JP" dirty="0" smtClean="0"/>
          </a:p>
          <a:p>
            <a:r>
              <a:rPr kumimoji="1" lang="ja-JP" altLang="en-US" dirty="0" smtClean="0"/>
              <a:t>・現在はベンチマークを一回実行して測定、何回か実行して測定を行うと結果のばらつきがなくなるかもしれない</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16</a:t>
            </a:fld>
            <a:endParaRPr kumimoji="1" lang="ja-JP" altLang="en-US"/>
          </a:p>
        </p:txBody>
      </p:sp>
    </p:spTree>
    <p:extLst>
      <p:ext uri="{BB962C8B-B14F-4D97-AF65-F5344CB8AC3E}">
        <p14:creationId xmlns:p14="http://schemas.microsoft.com/office/powerpoint/2010/main" val="163338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TransCrypt</a:t>
            </a:r>
            <a:r>
              <a:rPr kumimoji="1" lang="ja-JP" altLang="en-US" dirty="0" smtClean="0"/>
              <a:t>　：　</a:t>
            </a:r>
            <a:r>
              <a:rPr kumimoji="1" lang="ja-JP" altLang="en-US" dirty="0" smtClean="0"/>
              <a:t>安全なファイルシステムを提案。</a:t>
            </a:r>
            <a:r>
              <a:rPr kumimoji="1" lang="ja-JP" altLang="en-US" dirty="0" smtClean="0"/>
              <a:t>ユーザ</a:t>
            </a:r>
            <a:r>
              <a:rPr kumimoji="1" lang="ja-JP" altLang="en-US" dirty="0" smtClean="0"/>
              <a:t>のプロセスが</a:t>
            </a:r>
            <a:r>
              <a:rPr kumimoji="1" lang="en-US" altLang="ja-JP" dirty="0" smtClean="0"/>
              <a:t>VFS</a:t>
            </a:r>
            <a:r>
              <a:rPr kumimoji="1" lang="ja-JP" altLang="en-US" dirty="0" smtClean="0"/>
              <a:t>にアクセスすると、</a:t>
            </a:r>
            <a:r>
              <a:rPr kumimoji="1" lang="en-US" altLang="ja-JP" dirty="0" err="1" smtClean="0"/>
              <a:t>TransCrypt</a:t>
            </a:r>
            <a:r>
              <a:rPr kumimoji="1" lang="ja-JP" altLang="en-US" dirty="0" smtClean="0"/>
              <a:t>を経由してファイルが渡される</a:t>
            </a:r>
            <a:endParaRPr kumimoji="1" lang="en-US" altLang="ja-JP" dirty="0" smtClean="0"/>
          </a:p>
          <a:p>
            <a:r>
              <a:rPr kumimoji="1" lang="ja-JP" altLang="en-US" dirty="0" smtClean="0"/>
              <a:t>問題点　：　</a:t>
            </a:r>
            <a:r>
              <a:rPr kumimoji="1" lang="ja-JP" altLang="en-US" dirty="0" smtClean="0"/>
              <a:t>ファイルシステムの評価を行っていない、実用上の問題がある</a:t>
            </a:r>
            <a:endParaRPr kumimoji="1" lang="ja-JP" altLang="en-US" dirty="0"/>
          </a:p>
          <a:p>
            <a:endParaRPr kumimoji="1" lang="en-US" altLang="ja-JP" dirty="0" smtClean="0"/>
          </a:p>
          <a:p>
            <a:r>
              <a:rPr kumimoji="1" lang="ja-JP" altLang="en-US" dirty="0" smtClean="0"/>
              <a:t>Cryptkeepr　：　</a:t>
            </a:r>
            <a:r>
              <a:rPr kumimoji="1" lang="ja-JP" altLang="en-US" dirty="0" smtClean="0"/>
              <a:t>メモリの暗号化を提案。</a:t>
            </a:r>
            <a:r>
              <a:rPr kumimoji="1" lang="ja-JP" altLang="en-US" dirty="0" smtClean="0"/>
              <a:t>物理</a:t>
            </a:r>
            <a:r>
              <a:rPr kumimoji="1" lang="ja-JP" altLang="en-US" dirty="0" smtClean="0"/>
              <a:t>メモリページを５つに分ける、プロセスがアクセスするメモリを暗号化</a:t>
            </a:r>
            <a:endParaRPr kumimoji="1" lang="en-US" altLang="ja-JP" dirty="0" smtClean="0"/>
          </a:p>
          <a:p>
            <a:r>
              <a:rPr kumimoji="1" lang="ja-JP" altLang="en-US" dirty="0" smtClean="0"/>
              <a:t>問題点　：　カーネルのメモリは暗号化しない</a:t>
            </a:r>
            <a:endParaRPr kumimoji="1" lang="en-US" altLang="ja-JP" dirty="0" smtClean="0"/>
          </a:p>
          <a:p>
            <a:endParaRPr kumimoji="1" lang="en-US" altLang="ja-JP" dirty="0"/>
          </a:p>
          <a:p>
            <a:r>
              <a:rPr kumimoji="1" lang="en-US" altLang="ja-JP" dirty="0" smtClean="0"/>
              <a:t>Keypad</a:t>
            </a:r>
            <a:r>
              <a:rPr kumimoji="1" lang="ja-JP" altLang="en-US" dirty="0" smtClean="0"/>
              <a:t>　：　</a:t>
            </a:r>
            <a:r>
              <a:rPr kumimoji="1" lang="ja-JP" altLang="en-US" dirty="0" smtClean="0"/>
              <a:t>安全な暗号鍵の管理方法を提案。</a:t>
            </a:r>
            <a:r>
              <a:rPr kumimoji="1" lang="ja-JP" altLang="en-US" dirty="0" smtClean="0"/>
              <a:t>ファイル</a:t>
            </a:r>
            <a:r>
              <a:rPr kumimoji="1" lang="ja-JP" altLang="en-US" dirty="0" smtClean="0"/>
              <a:t>の暗号化、メタデータと暗号鍵をサーバに保存、アプリがファイルを捜査する時に暗号鍵のリクエストとメタデータのアップデートを行う。</a:t>
            </a:r>
            <a:endParaRPr kumimoji="1" lang="en-US" altLang="ja-JP" dirty="0" smtClean="0"/>
          </a:p>
          <a:p>
            <a:r>
              <a:rPr kumimoji="1" lang="ja-JP" altLang="en-US" dirty="0" smtClean="0"/>
              <a:t>問題点　：　暗号化鍵の問題と関連が</a:t>
            </a:r>
            <a:r>
              <a:rPr kumimoji="1" lang="ja-JP" altLang="en-US" dirty="0" smtClean="0"/>
              <a:t>ある</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17</a:t>
            </a:fld>
            <a:endParaRPr kumimoji="1" lang="ja-JP" altLang="en-US"/>
          </a:p>
        </p:txBody>
      </p:sp>
    </p:spTree>
    <p:extLst>
      <p:ext uri="{BB962C8B-B14F-4D97-AF65-F5344CB8AC3E}">
        <p14:creationId xmlns:p14="http://schemas.microsoft.com/office/powerpoint/2010/main" val="1263807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今後の課題を、なにをするかをそれぞれ一つずつ言う</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18</a:t>
            </a:fld>
            <a:endParaRPr kumimoji="1" lang="ja-JP" altLang="en-US"/>
          </a:p>
        </p:txBody>
      </p:sp>
    </p:spTree>
    <p:extLst>
      <p:ext uri="{BB962C8B-B14F-4D97-AF65-F5344CB8AC3E}">
        <p14:creationId xmlns:p14="http://schemas.microsoft.com/office/powerpoint/2010/main" val="10156418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19</a:t>
            </a:fld>
            <a:endParaRPr kumimoji="1" lang="ja-JP" altLang="en-US"/>
          </a:p>
        </p:txBody>
      </p:sp>
    </p:spTree>
    <p:extLst>
      <p:ext uri="{BB962C8B-B14F-4D97-AF65-F5344CB8AC3E}">
        <p14:creationId xmlns:p14="http://schemas.microsoft.com/office/powerpoint/2010/main" val="34081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Android</a:t>
            </a:r>
            <a:r>
              <a:rPr kumimoji="1" lang="ja-JP" altLang="en-US" dirty="0" smtClean="0"/>
              <a:t>端末が</a:t>
            </a:r>
            <a:r>
              <a:rPr kumimoji="1" lang="ja-JP" altLang="en-US" dirty="0" smtClean="0"/>
              <a:t>増加</a:t>
            </a:r>
            <a:r>
              <a:rPr kumimoji="1" lang="ja-JP" altLang="en-US" dirty="0" smtClean="0"/>
              <a:t>、総出荷台数は３０億台を突破</a:t>
            </a:r>
            <a:endParaRPr kumimoji="1" lang="en-US" altLang="ja-JP" dirty="0" smtClean="0"/>
          </a:p>
          <a:p>
            <a:r>
              <a:rPr kumimoji="1" lang="ja-JP" altLang="en-US" dirty="0" smtClean="0"/>
              <a:t>・</a:t>
            </a:r>
            <a:r>
              <a:rPr kumimoji="1" lang="en-US" altLang="ja-JP" dirty="0" smtClean="0"/>
              <a:t>Android</a:t>
            </a:r>
            <a:r>
              <a:rPr kumimoji="1" lang="ja-JP" altLang="en-US" dirty="0" smtClean="0"/>
              <a:t>端末は盗難にあった時のリスクが高い</a:t>
            </a:r>
            <a:endParaRPr kumimoji="1" lang="en-US" altLang="ja-JP" dirty="0" smtClean="0"/>
          </a:p>
          <a:p>
            <a:r>
              <a:rPr kumimoji="1" lang="ja-JP" altLang="en-US" dirty="0" smtClean="0"/>
              <a:t>・盗難に遭うリスクも高い</a:t>
            </a:r>
            <a:endParaRPr kumimoji="1" lang="en-US" altLang="ja-JP" dirty="0" smtClean="0"/>
          </a:p>
          <a:p>
            <a:endParaRPr kumimoji="1" lang="en-US" altLang="ja-JP" dirty="0" smtClean="0"/>
          </a:p>
          <a:p>
            <a:r>
              <a:rPr kumimoji="1" lang="en-US" altLang="ja-JP" dirty="0" smtClean="0"/>
              <a:t>RIM</a:t>
            </a:r>
            <a:r>
              <a:rPr kumimoji="1" lang="en-US" altLang="ja-JP" dirty="0"/>
              <a:t>(Research in motion) : blackberry</a:t>
            </a:r>
          </a:p>
          <a:p>
            <a:r>
              <a:rPr kumimoji="1" lang="en-US" altLang="ja-JP" dirty="0"/>
              <a:t>Symbian (OS and company) : </a:t>
            </a:r>
            <a:r>
              <a:rPr kumimoji="1" lang="en-US" altLang="ja-JP" dirty="0" smtClean="0"/>
              <a:t>Nokia</a:t>
            </a:r>
            <a:endParaRPr kumimoji="1" lang="en-US" altLang="ja-JP"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a:t>
            </a:fld>
            <a:endParaRPr kumimoji="1" lang="ja-JP" altLang="en-US"/>
          </a:p>
        </p:txBody>
      </p:sp>
    </p:spTree>
    <p:extLst>
      <p:ext uri="{BB962C8B-B14F-4D97-AF65-F5344CB8AC3E}">
        <p14:creationId xmlns:p14="http://schemas.microsoft.com/office/powerpoint/2010/main" val="2656545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コールドブート攻撃はもう少し時間をかけて説明する</a:t>
            </a:r>
            <a:endParaRPr kumimoji="1" lang="en-US" altLang="ja-JP" dirty="0"/>
          </a:p>
          <a:p>
            <a:r>
              <a:rPr kumimoji="1" lang="ja-JP" altLang="en-US" dirty="0"/>
              <a:t>バッテリー抜き差しはいらないかも</a:t>
            </a:r>
            <a:endParaRPr kumimoji="1" lang="en-US" altLang="ja-JP" dirty="0"/>
          </a:p>
          <a:p>
            <a:r>
              <a:rPr kumimoji="1" lang="ja-JP" altLang="en-US" dirty="0"/>
              <a:t>メモリを取り外して攻撃者の端末に持ってくる　＜ー　抜けてる</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20</a:t>
            </a:fld>
            <a:endParaRPr kumimoji="1" lang="ja-JP" altLang="en-US"/>
          </a:p>
        </p:txBody>
      </p:sp>
    </p:spTree>
    <p:extLst>
      <p:ext uri="{BB962C8B-B14F-4D97-AF65-F5344CB8AC3E}">
        <p14:creationId xmlns:p14="http://schemas.microsoft.com/office/powerpoint/2010/main" val="10734460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本研究では前提として、端末を盗まれ、コールドブート攻撃によりキャッシュや暗号鍵を盗み見られる攻撃を想定している</a:t>
            </a:r>
            <a:endParaRPr kumimoji="1" lang="en-US" altLang="ja-JP" dirty="0"/>
          </a:p>
          <a:p>
            <a:endParaRPr kumimoji="1" lang="en-US" altLang="ja-JP" dirty="0"/>
          </a:p>
          <a:p>
            <a:endParaRPr kumimoji="1" lang="en-US" altLang="ja-JP" dirty="0"/>
          </a:p>
          <a:p>
            <a:r>
              <a:rPr kumimoji="1" lang="en-US" altLang="ja-JP" dirty="0" err="1"/>
              <a:t>Cryptkeeper</a:t>
            </a:r>
            <a:r>
              <a:rPr kumimoji="1" lang="ja-JP" altLang="en-US" dirty="0"/>
              <a:t>はアプリが使っている（プロセスの）メモリを暗号化</a:t>
            </a:r>
            <a:endParaRPr kumimoji="1" lang="en-US" altLang="ja-JP" dirty="0"/>
          </a:p>
          <a:p>
            <a:r>
              <a:rPr kumimoji="1" lang="ja-JP" altLang="en-US" dirty="0"/>
              <a:t>暗号鍵の問題とアクセスが多い所は、ずっと復号されている　－＞　</a:t>
            </a:r>
            <a:r>
              <a:rPr kumimoji="1" lang="en-US" altLang="ja-JP" dirty="0"/>
              <a:t>crypt-keeper </a:t>
            </a:r>
            <a:r>
              <a:rPr kumimoji="1" lang="ja-JP" altLang="en-US" dirty="0"/>
              <a:t>暗号化が弱い</a:t>
            </a:r>
            <a:endParaRPr kumimoji="1" lang="en-US" altLang="ja-JP" dirty="0"/>
          </a:p>
          <a:p>
            <a:endParaRPr kumimoji="1" lang="en-US" altLang="ja-JP" dirty="0"/>
          </a:p>
          <a:p>
            <a:r>
              <a:rPr kumimoji="1" lang="ja-JP" altLang="en-US" dirty="0"/>
              <a:t>絵を書き換える　、絵でつなげる</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22</a:t>
            </a:fld>
            <a:endParaRPr kumimoji="1" lang="ja-JP" altLang="en-US"/>
          </a:p>
        </p:txBody>
      </p:sp>
    </p:spTree>
    <p:extLst>
      <p:ext uri="{BB962C8B-B14F-4D97-AF65-F5344CB8AC3E}">
        <p14:creationId xmlns:p14="http://schemas.microsoft.com/office/powerpoint/2010/main" val="13026165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lang="ja-JP" altLang="en-US" dirty="0"/>
              <a:t>最後のアクセスから一定時間アクセスがなければキャッシュを再び暗号化</a:t>
            </a:r>
            <a:r>
              <a:rPr kumimoji="1" lang="ja-JP" altLang="en-US" dirty="0"/>
              <a:t>することで暗号化の回数を減らし、オーバーヘッドを削減します。</a:t>
            </a:r>
            <a:endParaRPr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23</a:t>
            </a:fld>
            <a:endParaRPr kumimoji="1" lang="ja-JP" altLang="en-US"/>
          </a:p>
        </p:txBody>
      </p:sp>
    </p:spTree>
    <p:extLst>
      <p:ext uri="{BB962C8B-B14F-4D97-AF65-F5344CB8AC3E}">
        <p14:creationId xmlns:p14="http://schemas.microsoft.com/office/powerpoint/2010/main" val="4261336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Cache-Crypt</a:t>
            </a:r>
            <a:r>
              <a:rPr kumimoji="1" lang="ja-JP" altLang="en-US" dirty="0"/>
              <a:t>を実装する上で、ファイルのメモリマップの問題がありました。</a:t>
            </a:r>
            <a:endParaRPr kumimoji="1" lang="en-US" altLang="ja-JP"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24</a:t>
            </a:fld>
            <a:endParaRPr kumimoji="1" lang="ja-JP" altLang="en-US"/>
          </a:p>
        </p:txBody>
      </p:sp>
    </p:spTree>
    <p:extLst>
      <p:ext uri="{BB962C8B-B14F-4D97-AF65-F5344CB8AC3E}">
        <p14:creationId xmlns:p14="http://schemas.microsoft.com/office/powerpoint/2010/main" val="446859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暗号化は難しい</a:t>
            </a:r>
            <a:endParaRPr kumimoji="1" lang="en-US" altLang="ja-JP" dirty="0"/>
          </a:p>
          <a:p>
            <a:r>
              <a:rPr kumimoji="1" lang="en-US" altLang="ja-JP" dirty="0"/>
              <a:t>Android</a:t>
            </a:r>
            <a:r>
              <a:rPr kumimoji="1" lang="en-US" altLang="en-US" dirty="0"/>
              <a:t> OS</a:t>
            </a:r>
          </a:p>
          <a:p>
            <a:r>
              <a:rPr kumimoji="1" lang="ja-JP" altLang="en-US" dirty="0"/>
              <a:t>図をわかりやすく</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25</a:t>
            </a:fld>
            <a:endParaRPr kumimoji="1" lang="ja-JP" altLang="en-US"/>
          </a:p>
        </p:txBody>
      </p:sp>
    </p:spTree>
    <p:extLst>
      <p:ext uri="{BB962C8B-B14F-4D97-AF65-F5344CB8AC3E}">
        <p14:creationId xmlns:p14="http://schemas.microsoft.com/office/powerpoint/2010/main" val="1349636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・盗難対策としてフルディスク暗号化を提供している</a:t>
            </a:r>
            <a:endParaRPr kumimoji="1" lang="en-US" altLang="ja-JP" dirty="0" smtClean="0"/>
          </a:p>
          <a:p>
            <a:r>
              <a:rPr kumimoji="1" lang="ja-JP" altLang="en-US" dirty="0" smtClean="0"/>
              <a:t>・ディスクからデータを読み込む時に復号、書き込み時に暗号化</a:t>
            </a:r>
            <a:endParaRPr kumimoji="1" lang="en-US" altLang="ja-JP" dirty="0" smtClean="0"/>
          </a:p>
          <a:p>
            <a:r>
              <a:rPr kumimoji="1" lang="ja-JP" altLang="en-US" dirty="0" smtClean="0"/>
              <a:t>・ディスクは</a:t>
            </a:r>
            <a:r>
              <a:rPr kumimoji="1" lang="en-US" altLang="ja-JP" dirty="0" smtClean="0"/>
              <a:t>PIN</a:t>
            </a:r>
            <a:r>
              <a:rPr kumimoji="1" lang="ja-JP" altLang="en-US" dirty="0" smtClean="0"/>
              <a:t>で暗号化されて</a:t>
            </a:r>
            <a:r>
              <a:rPr kumimoji="1" lang="ja-JP" altLang="en-US" dirty="0" smtClean="0"/>
              <a:t>いる</a:t>
            </a:r>
            <a:r>
              <a:rPr kumimoji="1" lang="ja-JP" altLang="en-US" dirty="0" smtClean="0"/>
              <a:t>、</a:t>
            </a:r>
            <a:r>
              <a:rPr kumimoji="1" lang="en-US" altLang="ja-JP" dirty="0" smtClean="0"/>
              <a:t>OS</a:t>
            </a:r>
            <a:r>
              <a:rPr kumimoji="1" lang="ja-JP" altLang="en-US" dirty="0" smtClean="0"/>
              <a:t>の起動時に暗証番号から暗号鍵を生成してディスクを復号</a:t>
            </a:r>
            <a:endParaRPr kumimoji="1" lang="en-US" altLang="ja-JP" dirty="0" smtClean="0"/>
          </a:p>
          <a:p>
            <a:r>
              <a:rPr kumimoji="1" lang="ja-JP" altLang="en-US" dirty="0" smtClean="0"/>
              <a:t>・ディスク上のデータが盗まれても暗号化されているので</a:t>
            </a:r>
            <a:r>
              <a:rPr kumimoji="1" lang="en-US" altLang="ja-JP" dirty="0" smtClean="0"/>
              <a:t>PIN</a:t>
            </a:r>
            <a:r>
              <a:rPr kumimoji="1" lang="ja-JP" altLang="en-US" dirty="0" smtClean="0"/>
              <a:t>を知られない限り情報漏えいしない</a:t>
            </a:r>
            <a:endParaRPr kumimoji="1" lang="en-US" altLang="ja-JP" dirty="0" smtClean="0"/>
          </a:p>
          <a:p>
            <a:endParaRPr kumimoji="1" lang="en-US" altLang="ja-JP" dirty="0" smtClean="0"/>
          </a:p>
          <a:p>
            <a:r>
              <a:rPr kumimoji="1" lang="en-US" altLang="ja-JP" dirty="0" smtClean="0"/>
              <a:t>PIN</a:t>
            </a:r>
            <a:r>
              <a:rPr kumimoji="1" lang="ja-JP" altLang="en-US" dirty="0"/>
              <a:t>の説明</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3</a:t>
            </a:fld>
            <a:endParaRPr kumimoji="1" lang="ja-JP" altLang="en-US"/>
          </a:p>
        </p:txBody>
      </p:sp>
    </p:spTree>
    <p:extLst>
      <p:ext uri="{BB962C8B-B14F-4D97-AF65-F5344CB8AC3E}">
        <p14:creationId xmlns:p14="http://schemas.microsoft.com/office/powerpoint/2010/main" val="85723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・メモリ上のデータを盗み見るコールドブート攻撃が出現</a:t>
            </a:r>
            <a:endParaRPr kumimoji="1" lang="en-US" altLang="ja-JP" dirty="0" smtClean="0"/>
          </a:p>
          <a:p>
            <a:r>
              <a:rPr kumimoji="1" lang="ja-JP" altLang="en-US" dirty="0" smtClean="0"/>
              <a:t>・揮発性メモリは電源供給がなくなるとデータが破壊される</a:t>
            </a:r>
            <a:endParaRPr kumimoji="1" lang="en-US" altLang="ja-JP" dirty="0" smtClean="0"/>
          </a:p>
          <a:p>
            <a:r>
              <a:rPr kumimoji="1" lang="ja-JP" altLang="en-US" dirty="0" smtClean="0"/>
              <a:t>・冷却してメモリを取り外して、攻撃者の</a:t>
            </a:r>
            <a:r>
              <a:rPr kumimoji="1" lang="en-US" altLang="ja-JP" dirty="0" smtClean="0"/>
              <a:t>PC</a:t>
            </a:r>
            <a:r>
              <a:rPr kumimoji="1" lang="ja-JP" altLang="en-US" dirty="0" smtClean="0"/>
              <a:t>でデータを抜き出す</a:t>
            </a:r>
            <a:endParaRPr kumimoji="1" lang="en-US" altLang="ja-JP" dirty="0" smtClean="0"/>
          </a:p>
          <a:p>
            <a:endParaRPr kumimoji="1" lang="en-US" altLang="ja-JP" dirty="0" smtClean="0"/>
          </a:p>
          <a:p>
            <a:r>
              <a:rPr kumimoji="1" lang="ja-JP" altLang="en-US" dirty="0" smtClean="0"/>
              <a:t>・</a:t>
            </a:r>
            <a:r>
              <a:rPr kumimoji="1" lang="en-US" altLang="ja-JP" dirty="0" smtClean="0"/>
              <a:t>Android</a:t>
            </a:r>
            <a:r>
              <a:rPr kumimoji="1" lang="ja-JP" altLang="en-US" dirty="0" smtClean="0"/>
              <a:t>端末ではメモリはチップに組み込まれているので、取り外しできない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・リカバリイメージを使用して、</a:t>
            </a:r>
            <a:r>
              <a:rPr kumimoji="1" lang="en-US" altLang="ja-JP" dirty="0" smtClean="0"/>
              <a:t>OS</a:t>
            </a:r>
            <a:r>
              <a:rPr kumimoji="1" lang="ja-JP" altLang="en-US" dirty="0" smtClean="0"/>
              <a:t>を起動させずにメモリ上のデータを抜き出す</a:t>
            </a:r>
            <a:endParaRPr kumimoji="1" lang="en-US" altLang="ja-JP" dirty="0" smtClean="0"/>
          </a:p>
          <a:p>
            <a:r>
              <a:rPr kumimoji="1" lang="ja-JP" altLang="en-US" dirty="0" smtClean="0"/>
              <a:t>・端末を強制リセットするため</a:t>
            </a:r>
            <a:r>
              <a:rPr kumimoji="1" lang="en-US" altLang="ja-JP" dirty="0" smtClean="0"/>
              <a:t>OS</a:t>
            </a:r>
            <a:r>
              <a:rPr kumimoji="1" lang="ja-JP" altLang="en-US" dirty="0" smtClean="0"/>
              <a:t>がメモリ上のデータを消去</a:t>
            </a:r>
            <a:r>
              <a:rPr kumimoji="1" lang="ja-JP" altLang="en-US" dirty="0" smtClean="0"/>
              <a:t>できない</a:t>
            </a:r>
            <a:endParaRPr kumimoji="1" lang="en-US" altLang="ja-JP" dirty="0" smtClean="0"/>
          </a:p>
          <a:p>
            <a:endParaRPr kumimoji="1" lang="en-US" altLang="ja-JP" dirty="0" smtClean="0"/>
          </a:p>
          <a:p>
            <a:r>
              <a:rPr kumimoji="1" lang="en-US" altLang="ja-JP" dirty="0" smtClean="0"/>
              <a:t>Android</a:t>
            </a:r>
            <a:r>
              <a:rPr kumimoji="1" lang="ja-JP" altLang="en-US" dirty="0"/>
              <a:t>端末と</a:t>
            </a:r>
            <a:r>
              <a:rPr kumimoji="1" lang="en-US" altLang="ja-JP" dirty="0"/>
              <a:t>PC</a:t>
            </a:r>
            <a:r>
              <a:rPr kumimoji="1" lang="ja-JP" altLang="en-US" dirty="0"/>
              <a:t>との違い、メモリが取り外せない</a:t>
            </a:r>
            <a:endParaRPr kumimoji="1" lang="en-US" altLang="ja-JP" dirty="0"/>
          </a:p>
          <a:p>
            <a:r>
              <a:rPr kumimoji="1" lang="ja-JP" altLang="en-US" dirty="0"/>
              <a:t>－＞リカバリイメージを使ってコールドブート攻撃</a:t>
            </a:r>
            <a:endParaRPr kumimoji="1" lang="en-US" altLang="ja-JP" dirty="0"/>
          </a:p>
          <a:p>
            <a:endParaRPr kumimoji="1" lang="en-US" altLang="ja-JP" dirty="0"/>
          </a:p>
          <a:p>
            <a:r>
              <a:rPr kumimoji="1" lang="ja-JP" altLang="en-US" dirty="0"/>
              <a:t>漏洩がすべてキャッシュからではない</a:t>
            </a:r>
            <a:endParaRPr kumimoji="1" lang="en-US" altLang="ja-JP" dirty="0"/>
          </a:p>
          <a:p>
            <a:endParaRPr kumimoji="1" lang="en-US" altLang="ja-JP" dirty="0"/>
          </a:p>
          <a:p>
            <a:r>
              <a:rPr kumimoji="1" lang="ja-JP" altLang="en-US" dirty="0"/>
              <a:t>写真の説明、手順通りに説明</a:t>
            </a:r>
            <a:endParaRPr kumimoji="1" lang="en-US" altLang="ja-JP" dirty="0"/>
          </a:p>
          <a:p>
            <a:r>
              <a:rPr kumimoji="1" lang="en-US" altLang="ja-JP" dirty="0"/>
              <a:t>	</a:t>
            </a:r>
            <a:r>
              <a:rPr kumimoji="1" lang="ja-JP" altLang="en-US" dirty="0"/>
              <a:t>なんでリセット、リカバリーイメージ（自分のシステムを使いたい、別</a:t>
            </a:r>
            <a:r>
              <a:rPr kumimoji="1" lang="ja-JP" altLang="en-US" dirty="0" smtClean="0"/>
              <a:t>の端末に</a:t>
            </a:r>
            <a:r>
              <a:rPr kumimoji="1" lang="ja-JP" altLang="en-US" dirty="0"/>
              <a:t>持っていけない）</a:t>
            </a:r>
            <a:endParaRPr kumimoji="1" lang="en-US" altLang="ja-JP" dirty="0"/>
          </a:p>
          <a:p>
            <a:r>
              <a:rPr kumimoji="1" lang="en-US" altLang="ja-JP" dirty="0"/>
              <a:t>	</a:t>
            </a:r>
            <a:r>
              <a:rPr kumimoji="1" lang="ja-JP" altLang="en-US" dirty="0"/>
              <a:t>こういうのをしたいから、手順が</a:t>
            </a:r>
            <a:r>
              <a:rPr kumimoji="1" lang="ja-JP" altLang="en-US" dirty="0" smtClean="0"/>
              <a:t>ある</a:t>
            </a:r>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4</a:t>
            </a:fld>
            <a:endParaRPr kumimoji="1" lang="ja-JP" altLang="en-US"/>
          </a:p>
        </p:txBody>
      </p:sp>
    </p:spTree>
    <p:extLst>
      <p:ext uri="{BB962C8B-B14F-4D97-AF65-F5344CB8AC3E}">
        <p14:creationId xmlns:p14="http://schemas.microsoft.com/office/powerpoint/2010/main" val="2651869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Android</a:t>
            </a:r>
            <a:r>
              <a:rPr kumimoji="1" lang="ja-JP" altLang="en-US" dirty="0"/>
              <a:t>ではメモリ上にディスク上のデータの一部</a:t>
            </a:r>
            <a:r>
              <a:rPr kumimoji="1" lang="ja-JP" altLang="en-US" dirty="0" smtClean="0"/>
              <a:t>がキャッシュ</a:t>
            </a:r>
            <a:r>
              <a:rPr kumimoji="1" lang="ja-JP" altLang="en-US" dirty="0"/>
              <a:t>として保持されている　ー＞　ページキャッシュと呼ぶ</a:t>
            </a:r>
            <a:endParaRPr kumimoji="1" lang="en-US" altLang="ja-JP" dirty="0"/>
          </a:p>
          <a:p>
            <a:r>
              <a:rPr kumimoji="1" lang="ja-JP" altLang="en-US" dirty="0" smtClean="0"/>
              <a:t>・</a:t>
            </a:r>
            <a:r>
              <a:rPr kumimoji="1" lang="ja-JP" altLang="en-US" dirty="0" smtClean="0"/>
              <a:t>理由：</a:t>
            </a:r>
            <a:r>
              <a:rPr kumimoji="1" lang="ja-JP" altLang="en-US" dirty="0" smtClean="0"/>
              <a:t>ファイルアクセス</a:t>
            </a:r>
            <a:r>
              <a:rPr kumimoji="1" lang="ja-JP" altLang="en-US" dirty="0"/>
              <a:t>の高速のため。（図で説明）</a:t>
            </a:r>
            <a:endParaRPr kumimoji="1" lang="en-US" altLang="ja-JP" dirty="0"/>
          </a:p>
          <a:p>
            <a:endParaRPr kumimoji="1" lang="en-US" altLang="ja-JP" dirty="0" smtClean="0"/>
          </a:p>
          <a:p>
            <a:r>
              <a:rPr kumimoji="1" lang="ja-JP" altLang="en-US" dirty="0" smtClean="0"/>
              <a:t>・フルディスク</a:t>
            </a:r>
            <a:r>
              <a:rPr kumimoji="1" lang="ja-JP" altLang="en-US" dirty="0"/>
              <a:t>暗号化をしていてもメモリ上のキャッシュは復号化されているので、情報漏洩する危険が</a:t>
            </a:r>
            <a:r>
              <a:rPr kumimoji="1" lang="ja-JP" altLang="en-US" dirty="0" smtClean="0"/>
              <a:t>ある</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5</a:t>
            </a:fld>
            <a:endParaRPr kumimoji="1" lang="ja-JP" altLang="en-US"/>
          </a:p>
        </p:txBody>
      </p:sp>
    </p:spTree>
    <p:extLst>
      <p:ext uri="{BB962C8B-B14F-4D97-AF65-F5344CB8AC3E}">
        <p14:creationId xmlns:p14="http://schemas.microsoft.com/office/powerpoint/2010/main" val="2645617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・メモリ上</a:t>
            </a:r>
            <a:r>
              <a:rPr kumimoji="1" lang="ja-JP" altLang="en-US" dirty="0"/>
              <a:t>のキャッシュを暗号化することでコールドブート攻撃によるキャッシュからの情報漏洩を防ぐ</a:t>
            </a:r>
            <a:r>
              <a:rPr kumimoji="1" lang="ja-JP" altLang="en-US" dirty="0" smtClean="0"/>
              <a:t>システム</a:t>
            </a:r>
            <a:r>
              <a:rPr kumimoji="1" lang="ja-JP" altLang="en-US" dirty="0" smtClean="0"/>
              <a:t>である</a:t>
            </a:r>
            <a:r>
              <a:rPr kumimoji="1" lang="en-US" altLang="ja-JP" dirty="0" smtClean="0"/>
              <a:t>Cache</a:t>
            </a:r>
            <a:r>
              <a:rPr kumimoji="1" lang="en-US" altLang="ja-JP" dirty="0"/>
              <a:t>-Crypt </a:t>
            </a:r>
            <a:r>
              <a:rPr kumimoji="1" lang="ja-JP" altLang="en-US" dirty="0"/>
              <a:t>を提案</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6</a:t>
            </a:fld>
            <a:endParaRPr kumimoji="1" lang="ja-JP" altLang="en-US"/>
          </a:p>
        </p:txBody>
      </p:sp>
    </p:spTree>
    <p:extLst>
      <p:ext uri="{BB962C8B-B14F-4D97-AF65-F5344CB8AC3E}">
        <p14:creationId xmlns:p14="http://schemas.microsoft.com/office/powerpoint/2010/main" val="1013898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7</a:t>
            </a:fld>
            <a:endParaRPr kumimoji="1" lang="ja-JP" altLang="en-US"/>
          </a:p>
        </p:txBody>
      </p:sp>
    </p:spTree>
    <p:extLst>
      <p:ext uri="{BB962C8B-B14F-4D97-AF65-F5344CB8AC3E}">
        <p14:creationId xmlns:p14="http://schemas.microsoft.com/office/powerpoint/2010/main" val="274869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8</a:t>
            </a:fld>
            <a:endParaRPr kumimoji="1" lang="ja-JP" altLang="en-US"/>
          </a:p>
        </p:txBody>
      </p:sp>
    </p:spTree>
    <p:extLst>
      <p:ext uri="{BB962C8B-B14F-4D97-AF65-F5344CB8AC3E}">
        <p14:creationId xmlns:p14="http://schemas.microsoft.com/office/powerpoint/2010/main" val="3197738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a:t>
            </a:r>
            <a:r>
              <a:rPr lang="ja-JP" altLang="en-US" dirty="0" smtClean="0"/>
              <a:t>Cache-Cryptでは復号した後の暗号化を遅延</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a:t>
            </a:r>
            <a:r>
              <a:rPr lang="en-US" altLang="ja-JP" dirty="0" smtClean="0"/>
              <a:t>1</a:t>
            </a:r>
            <a:r>
              <a:rPr lang="ja-JP" altLang="en-US" dirty="0" smtClean="0"/>
              <a:t>回アクセスしたページキャッシュに何度もアクセスする場合にはオーバーヘッドを削減できる</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・アクセスするたびに暗号化・復号化しなくて良くなるのでオーバーヘッドを削減できる</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・コールドブート攻撃には一定の時間がかかることを利用して、データが抜き取られる前に暗号化すれば良い</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・例えば盗難の可能性を考慮して、端末の画面がロックされている間は暗号化の遅延を行わないようにも</a:t>
            </a:r>
            <a:r>
              <a:rPr lang="ja-JP" altLang="en-US" dirty="0" smtClean="0"/>
              <a:t>できる</a:t>
            </a:r>
            <a:endParaRPr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9</a:t>
            </a:fld>
            <a:endParaRPr kumimoji="1" lang="ja-JP" altLang="en-US"/>
          </a:p>
        </p:txBody>
      </p:sp>
    </p:spTree>
    <p:extLst>
      <p:ext uri="{BB962C8B-B14F-4D97-AF65-F5344CB8AC3E}">
        <p14:creationId xmlns:p14="http://schemas.microsoft.com/office/powerpoint/2010/main" val="3242555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44824"/>
            <a:ext cx="7772400" cy="1470025"/>
          </a:xfrm>
        </p:spPr>
        <p:txBody>
          <a:bodyPr/>
          <a:lstStyle>
            <a:lvl1pPr>
              <a:defRPr>
                <a:latin typeface="+mn-lt"/>
                <a:cs typeface="Times New Roman"/>
              </a:defRPr>
            </a:lvl1pPr>
          </a:lstStyle>
          <a:p>
            <a:r>
              <a:rPr kumimoji="1" lang="ja-JP" altLang="en-US"/>
              <a:t>マスター タイトルの書式設定</a:t>
            </a:r>
          </a:p>
        </p:txBody>
      </p:sp>
      <p:sp>
        <p:nvSpPr>
          <p:cNvPr id="3" name="サブタイトル 2"/>
          <p:cNvSpPr>
            <a:spLocks noGrp="1"/>
          </p:cNvSpPr>
          <p:nvPr>
            <p:ph type="subTitle" idx="1"/>
          </p:nvPr>
        </p:nvSpPr>
        <p:spPr>
          <a:xfrm>
            <a:off x="1371600" y="3980656"/>
            <a:ext cx="6400800" cy="1752600"/>
          </a:xfrm>
        </p:spPr>
        <p:txBody>
          <a:bodyPr/>
          <a:lstStyle>
            <a:lvl1pPr marL="0" indent="0" algn="ctr">
              <a:buNone/>
              <a:defRPr>
                <a:solidFill>
                  <a:srgbClr val="000000"/>
                </a:solidFill>
                <a:latin typeface="+mn-lt"/>
                <a:cs typeface="Times New Roman"/>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337D2F9-5CFB-7046-87A1-6EEF474783B4}" type="datetime1">
              <a:rPr kumimoji="1" lang="ja-JP" altLang="en-US" smtClean="0"/>
              <a:t>16/02/12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8" name="スライド番号プレースホルダー 6"/>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
        <p:nvSpPr>
          <p:cNvPr id="11" name="正方形/長方形 10"/>
          <p:cNvSpPr/>
          <p:nvPr userDrawn="1"/>
        </p:nvSpPr>
        <p:spPr>
          <a:xfrm>
            <a:off x="0" y="3429000"/>
            <a:ext cx="9149680" cy="45719"/>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311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7FFC8D-EEB3-C64A-A364-08C2265BE0D4}" type="datetime1">
              <a:rPr kumimoji="1" lang="ja-JP" altLang="en-US" smtClean="0"/>
              <a:t>16/02/12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3627498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A00D5C-4715-E948-9B2B-8B3E59EAA6D5}" type="datetime1">
              <a:rPr kumimoji="1" lang="ja-JP" altLang="en-US" smtClean="0"/>
              <a:t>16/02/12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314254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6" name="1 つの角を切り取った四角形 5"/>
          <p:cNvSpPr/>
          <p:nvPr userDrawn="1"/>
        </p:nvSpPr>
        <p:spPr>
          <a:xfrm>
            <a:off x="8568952" y="6348338"/>
            <a:ext cx="683568" cy="539552"/>
          </a:xfrm>
          <a:prstGeom prst="snip1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fld id="{743FD8FC-B8AC-7346-A24D-F8C5D38AC3C6}" type="slidenum">
              <a:rPr kumimoji="1" lang="ja-JP" altLang="en-US" sz="2000" b="1" smtClean="0">
                <a:solidFill>
                  <a:srgbClr val="FF0000"/>
                </a:solidFill>
              </a:rPr>
              <a:pPr/>
              <a:t>‹#›</a:t>
            </a:fld>
            <a:endParaRPr kumimoji="1" lang="ja-JP" altLang="en-US" sz="2000" dirty="0">
              <a:solidFill>
                <a:srgbClr val="FF0000"/>
              </a:solidFill>
            </a:endParaRPr>
          </a:p>
        </p:txBody>
      </p:sp>
      <p:sp>
        <p:nvSpPr>
          <p:cNvPr id="18" name="正方形/長方形 17"/>
          <p:cNvSpPr/>
          <p:nvPr userDrawn="1"/>
        </p:nvSpPr>
        <p:spPr>
          <a:xfrm>
            <a:off x="0" y="1052736"/>
            <a:ext cx="9149680" cy="45719"/>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58614"/>
            <a:ext cx="8229600" cy="1210146"/>
          </a:xfrm>
        </p:spPr>
        <p:txBody>
          <a:bodyPr/>
          <a:lstStyle>
            <a:lvl1pPr>
              <a:defRPr>
                <a:latin typeface="+mj-lt"/>
                <a:cs typeface="Times New Roman"/>
              </a:defRPr>
            </a:lvl1pPr>
          </a:lstStyle>
          <a:p>
            <a:r>
              <a:rPr kumimoji="1" lang="ja-JP" altLang="en-US"/>
              <a:t>マスター タイトルの書式設定</a:t>
            </a:r>
            <a:endParaRPr kumimoji="1" lang="ja-JP" altLang="en-US" dirty="0"/>
          </a:p>
        </p:txBody>
      </p:sp>
      <p:sp>
        <p:nvSpPr>
          <p:cNvPr id="3" name="コンテンツ プレースホルダー 2"/>
          <p:cNvSpPr>
            <a:spLocks noGrp="1"/>
          </p:cNvSpPr>
          <p:nvPr>
            <p:ph idx="1"/>
          </p:nvPr>
        </p:nvSpPr>
        <p:spPr>
          <a:xfrm>
            <a:off x="457200" y="1196752"/>
            <a:ext cx="8229600" cy="4464496"/>
          </a:xfrm>
        </p:spPr>
        <p:txBody>
          <a:bodyPr>
            <a:normAutofit/>
          </a:bodyPr>
          <a:lstStyle>
            <a:lvl1pPr>
              <a:defRPr sz="2800">
                <a:latin typeface="+mn-lt"/>
                <a:cs typeface="Times New Roman"/>
              </a:defRPr>
            </a:lvl1pPr>
            <a:lvl2pPr>
              <a:defRPr sz="2400">
                <a:latin typeface="+mn-lt"/>
                <a:ea typeface="+mn-ea"/>
                <a:cs typeface="Times New Roman"/>
              </a:defRPr>
            </a:lvl2pPr>
            <a:lvl3pPr>
              <a:defRPr sz="2200">
                <a:latin typeface="+mn-lt"/>
                <a:cs typeface="Times New Roman"/>
              </a:defRPr>
            </a:lvl3pPr>
            <a:lvl4pPr>
              <a:defRPr sz="2000">
                <a:latin typeface="+mn-lt"/>
                <a:cs typeface="Times New Roman"/>
              </a:defRPr>
            </a:lvl4pPr>
            <a:lvl5pPr>
              <a:defRPr sz="1800">
                <a:latin typeface="+mn-lt"/>
                <a:cs typeface="Times New Roman"/>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082948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C10C31B-DB0A-434F-B0F5-6DA98677E55B}" type="datetime1">
              <a:rPr kumimoji="1" lang="ja-JP" altLang="en-US" smtClean="0"/>
              <a:t>16/02/12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4185089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8A91DD1-C1EB-6C42-93A7-EC5098417F40}" type="datetime1">
              <a:rPr kumimoji="1" lang="ja-JP" altLang="en-US" smtClean="0"/>
              <a:t>16/02/12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18227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89C67F3-3DF5-354F-B654-68EA094B913B}" type="datetime1">
              <a:rPr kumimoji="1" lang="ja-JP" altLang="en-US" smtClean="0"/>
              <a:t>16/02/12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4216681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789A871-CDEB-3940-A0FF-0B94819790E1}" type="datetime1">
              <a:rPr kumimoji="1" lang="ja-JP" altLang="en-US" smtClean="0"/>
              <a:t>16/02/12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126695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C88AE70-4C11-2B44-9D7F-AA002B4AF1C0}" type="datetime1">
              <a:rPr kumimoji="1" lang="ja-JP" altLang="en-US" smtClean="0"/>
              <a:t>16/02/12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2550962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1B4653C-0FA7-E846-B9E1-196ABB02B22A}" type="datetime1">
              <a:rPr kumimoji="1" lang="ja-JP" altLang="en-US" smtClean="0"/>
              <a:t>16/02/12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1917476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889F49-445B-C04F-BCB7-C876B88AC760}" type="datetime1">
              <a:rPr kumimoji="1" lang="ja-JP" altLang="en-US" smtClean="0"/>
              <a:t>16/02/12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11130069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85F7F-F147-A545-A778-78980E57A7AF}" type="datetime1">
              <a:rPr kumimoji="1" lang="ja-JP" altLang="en-US" smtClean="0"/>
              <a:t>16/02/12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スライド番号プレースホルダー 6"/>
          <p:cNvSpPr>
            <a:spLocks noGrp="1"/>
          </p:cNvSpPr>
          <p:nvPr>
            <p:ph type="sldNum" sz="quarter" idx="4"/>
          </p:nvPr>
        </p:nvSpPr>
        <p:spPr>
          <a:xfrm>
            <a:off x="6553200" y="6356350"/>
            <a:ext cx="2133600" cy="365125"/>
          </a:xfrm>
          <a:prstGeom prst="rect">
            <a:avLst/>
          </a:prstGeom>
        </p:spPr>
        <p:txBody>
          <a:bodyPr/>
          <a:lstStyle>
            <a:lvl1pPr>
              <a:defRPr>
                <a:noFill/>
              </a:defRPr>
            </a:lvl1pPr>
          </a:lstStyle>
          <a:p>
            <a:fld id="{52224F5F-3FA0-4E46-8F19-E08302413849}" type="slidenum">
              <a:rPr lang="ja-JP" altLang="en-US" smtClean="0"/>
              <a:pPr/>
              <a:t>‹#›</a:t>
            </a:fld>
            <a:endParaRPr lang="ja-JP" altLang="en-US"/>
          </a:p>
        </p:txBody>
      </p:sp>
    </p:spTree>
    <p:extLst>
      <p:ext uri="{BB962C8B-B14F-4D97-AF65-F5344CB8AC3E}">
        <p14:creationId xmlns:p14="http://schemas.microsoft.com/office/powerpoint/2010/main" val="271285325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Times New Roman"/>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Times New Roman"/>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Times New Roman"/>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Times New Roman"/>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Times New Roman"/>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Times New Roman"/>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4" Type="http://schemas.openxmlformats.org/officeDocument/2006/relationships/chart" Target="../charts/chart8.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gif"/></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7"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a:t>ページキャッシュ暗号化を</a:t>
            </a:r>
            <a:r>
              <a:rPr lang="ja-JP" altLang="en-US" dirty="0" smtClean="0"/>
              <a:t>用いた</a:t>
            </a:r>
            <a:r>
              <a:rPr lang="en-US" altLang="ja-JP" dirty="0" smtClean="0"/>
              <a:t/>
            </a:r>
            <a:br>
              <a:rPr lang="en-US" altLang="ja-JP" dirty="0" smtClean="0"/>
            </a:br>
            <a:r>
              <a:rPr lang="en-US" altLang="ja-JP" dirty="0" smtClean="0"/>
              <a:t>Android</a:t>
            </a:r>
            <a:r>
              <a:rPr lang="ja-JP" altLang="en-US" dirty="0"/>
              <a:t>端末の盗難対策</a:t>
            </a:r>
          </a:p>
        </p:txBody>
      </p:sp>
      <p:sp>
        <p:nvSpPr>
          <p:cNvPr id="3" name="サブタイトル 2"/>
          <p:cNvSpPr>
            <a:spLocks noGrp="1"/>
          </p:cNvSpPr>
          <p:nvPr>
            <p:ph type="subTitle" idx="1"/>
          </p:nvPr>
        </p:nvSpPr>
        <p:spPr/>
        <p:txBody>
          <a:bodyPr>
            <a:normAutofit fontScale="92500" lnSpcReduction="20000"/>
          </a:bodyPr>
          <a:lstStyle/>
          <a:p>
            <a:pPr lvl="1" algn="r"/>
            <a:r>
              <a:rPr lang="ja-JP" altLang="en-US" dirty="0">
                <a:solidFill>
                  <a:schemeClr val="tx1"/>
                </a:solidFill>
              </a:rPr>
              <a:t>情報創成工学専攻</a:t>
            </a:r>
            <a:endParaRPr lang="en-US" altLang="ja-JP" dirty="0">
              <a:solidFill>
                <a:schemeClr val="tx1"/>
              </a:solidFill>
            </a:endParaRPr>
          </a:p>
          <a:p>
            <a:pPr lvl="1" algn="r"/>
            <a:r>
              <a:rPr lang="ja-JP" altLang="en-US" dirty="0">
                <a:solidFill>
                  <a:schemeClr val="tx1"/>
                </a:solidFill>
              </a:rPr>
              <a:t>光来研究室</a:t>
            </a:r>
            <a:endParaRPr lang="en-US" altLang="ja-JP" dirty="0">
              <a:solidFill>
                <a:schemeClr val="tx1"/>
              </a:solidFill>
            </a:endParaRPr>
          </a:p>
          <a:p>
            <a:pPr lvl="1" algn="r"/>
            <a:r>
              <a:rPr lang="en-US" altLang="ja-JP" dirty="0">
                <a:solidFill>
                  <a:schemeClr val="tx1"/>
                </a:solidFill>
              </a:rPr>
              <a:t>M</a:t>
            </a:r>
            <a:r>
              <a:rPr lang="ja-JP" altLang="en-US" dirty="0">
                <a:solidFill>
                  <a:schemeClr val="tx1"/>
                </a:solidFill>
              </a:rPr>
              <a:t>２</a:t>
            </a:r>
            <a:endParaRPr lang="en-US" altLang="ja-JP" dirty="0">
              <a:solidFill>
                <a:schemeClr val="tx1"/>
              </a:solidFill>
            </a:endParaRPr>
          </a:p>
          <a:p>
            <a:pPr lvl="1" algn="r"/>
            <a:r>
              <a:rPr lang="ja-JP" altLang="en-US" dirty="0">
                <a:solidFill>
                  <a:schemeClr val="tx1"/>
                </a:solidFill>
              </a:rPr>
              <a:t>福田直人</a:t>
            </a:r>
            <a:endParaRPr lang="en-US" altLang="ja-JP" dirty="0">
              <a:solidFill>
                <a:schemeClr val="tx1"/>
              </a:solidFill>
            </a:endParaRPr>
          </a:p>
        </p:txBody>
      </p:sp>
      <p:sp>
        <p:nvSpPr>
          <p:cNvPr id="5" name="スライド番号プレースホルダー 4"/>
          <p:cNvSpPr>
            <a:spLocks noGrp="1"/>
          </p:cNvSpPr>
          <p:nvPr>
            <p:ph type="sldNum" sz="quarter" idx="12"/>
          </p:nvPr>
        </p:nvSpPr>
        <p:spPr/>
        <p:txBody>
          <a:bodyPr/>
          <a:lstStyle/>
          <a:p>
            <a:fld id="{52224F5F-3FA0-4E46-8F19-E08302413849}" type="slidenum">
              <a:rPr kumimoji="1" lang="ja-JP" altLang="en-US" smtClean="0"/>
              <a:t>1</a:t>
            </a:fld>
            <a:endParaRPr kumimoji="1" lang="ja-JP" altLang="en-US"/>
          </a:p>
        </p:txBody>
      </p:sp>
    </p:spTree>
    <p:extLst>
      <p:ext uri="{BB962C8B-B14F-4D97-AF65-F5344CB8AC3E}">
        <p14:creationId xmlns:p14="http://schemas.microsoft.com/office/powerpoint/2010/main" val="340949481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ファイルのメモリマップへの対処</a:t>
            </a:r>
          </a:p>
        </p:txBody>
      </p:sp>
      <p:sp>
        <p:nvSpPr>
          <p:cNvPr id="3" name="コンテンツ プレースホルダー 2"/>
          <p:cNvSpPr>
            <a:spLocks noGrp="1"/>
          </p:cNvSpPr>
          <p:nvPr>
            <p:ph idx="1"/>
          </p:nvPr>
        </p:nvSpPr>
        <p:spPr/>
        <p:txBody>
          <a:bodyPr/>
          <a:lstStyle/>
          <a:p>
            <a:r>
              <a:rPr lang="ja-JP" altLang="en-US" dirty="0"/>
              <a:t>ファイルがメモリマップされると</a:t>
            </a:r>
            <a:r>
              <a:rPr lang="en-US" altLang="ja-JP" dirty="0"/>
              <a:t>OS</a:t>
            </a:r>
            <a:r>
              <a:rPr lang="ja-JP" altLang="en-US" dirty="0"/>
              <a:t>はアプリのファイルアクセスを検知できない</a:t>
            </a:r>
          </a:p>
          <a:p>
            <a:pPr lvl="1"/>
            <a:r>
              <a:rPr lang="ja-JP" altLang="en-US" dirty="0"/>
              <a:t>アプリがページキャッシュに直接アクセスするため</a:t>
            </a:r>
          </a:p>
          <a:p>
            <a:r>
              <a:rPr lang="ja-JP" altLang="en-US" dirty="0"/>
              <a:t>アプリが初めてアクセスした時に復号</a:t>
            </a:r>
          </a:p>
          <a:p>
            <a:pPr lvl="1"/>
            <a:r>
              <a:rPr lang="en-US" altLang="ja-JP" dirty="0"/>
              <a:t>OS</a:t>
            </a:r>
            <a:r>
              <a:rPr lang="ja-JP" altLang="en-US" dirty="0"/>
              <a:t>は最初のアクセスだけ検知できる</a:t>
            </a:r>
          </a:p>
          <a:p>
            <a:pPr lvl="1"/>
            <a:r>
              <a:rPr lang="ja-JP" altLang="en-US" dirty="0"/>
              <a:t>メモリマップ中はページキャッシュを復号したままにする</a:t>
            </a:r>
          </a:p>
          <a:p>
            <a:pPr lvl="1"/>
            <a:r>
              <a:rPr lang="ja-JP" altLang="en-US" dirty="0"/>
              <a:t>メモリマップが終了した時に再び暗号化</a:t>
            </a:r>
          </a:p>
        </p:txBody>
      </p:sp>
      <p:sp>
        <p:nvSpPr>
          <p:cNvPr id="21" name="角丸四角形 20"/>
          <p:cNvSpPr/>
          <p:nvPr/>
        </p:nvSpPr>
        <p:spPr>
          <a:xfrm>
            <a:off x="4960982" y="4597570"/>
            <a:ext cx="2992302" cy="1760187"/>
          </a:xfrm>
          <a:prstGeom prst="roundRect">
            <a:avLst>
              <a:gd name="adj" fmla="val 13073"/>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400" b="1" dirty="0"/>
          </a:p>
        </p:txBody>
      </p:sp>
      <p:sp>
        <p:nvSpPr>
          <p:cNvPr id="24" name="テキスト ボックス 23"/>
          <p:cNvSpPr txBox="1"/>
          <p:nvPr/>
        </p:nvSpPr>
        <p:spPr>
          <a:xfrm>
            <a:off x="5749287" y="6380734"/>
            <a:ext cx="1523262" cy="400110"/>
          </a:xfrm>
          <a:prstGeom prst="rect">
            <a:avLst/>
          </a:prstGeom>
          <a:noFill/>
        </p:spPr>
        <p:txBody>
          <a:bodyPr wrap="square" rtlCol="0">
            <a:spAutoFit/>
          </a:bodyPr>
          <a:lstStyle/>
          <a:p>
            <a:pPr algn="ctr"/>
            <a:r>
              <a:rPr kumimoji="1" lang="en-US" altLang="ja-JP" sz="2000" b="1" dirty="0">
                <a:solidFill>
                  <a:schemeClr val="accent3">
                    <a:lumMod val="75000"/>
                  </a:schemeClr>
                </a:solidFill>
              </a:rPr>
              <a:t>Android OS</a:t>
            </a:r>
            <a:endParaRPr kumimoji="1" lang="ja-JP" altLang="en-US" sz="2000" b="1" dirty="0">
              <a:solidFill>
                <a:schemeClr val="accent3">
                  <a:lumMod val="75000"/>
                </a:schemeClr>
              </a:solidFill>
            </a:endParaRPr>
          </a:p>
        </p:txBody>
      </p:sp>
      <p:sp>
        <p:nvSpPr>
          <p:cNvPr id="26" name="角丸四角形 25"/>
          <p:cNvSpPr/>
          <p:nvPr/>
        </p:nvSpPr>
        <p:spPr>
          <a:xfrm>
            <a:off x="5081222" y="4687609"/>
            <a:ext cx="2731622" cy="1229576"/>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27" name="テキスト ボックス 26"/>
          <p:cNvSpPr txBox="1"/>
          <p:nvPr/>
        </p:nvSpPr>
        <p:spPr>
          <a:xfrm>
            <a:off x="5808640" y="5949397"/>
            <a:ext cx="1376050" cy="369332"/>
          </a:xfrm>
          <a:prstGeom prst="rect">
            <a:avLst/>
          </a:prstGeom>
          <a:noFill/>
        </p:spPr>
        <p:txBody>
          <a:bodyPr wrap="square" rtlCol="0">
            <a:spAutoFit/>
          </a:bodyPr>
          <a:lstStyle/>
          <a:p>
            <a:pPr algn="ctr"/>
            <a:r>
              <a:rPr kumimoji="1" lang="en-US" altLang="ja-JP" b="1" dirty="0">
                <a:solidFill>
                  <a:schemeClr val="tx2">
                    <a:lumMod val="60000"/>
                    <a:lumOff val="40000"/>
                  </a:schemeClr>
                </a:solidFill>
              </a:rPr>
              <a:t>Cache-Crypt</a:t>
            </a:r>
            <a:endParaRPr kumimoji="1" lang="ja-JP" altLang="en-US" b="1" dirty="0">
              <a:solidFill>
                <a:schemeClr val="tx2">
                  <a:lumMod val="60000"/>
                  <a:lumOff val="40000"/>
                </a:schemeClr>
              </a:solidFill>
            </a:endParaRPr>
          </a:p>
        </p:txBody>
      </p:sp>
      <p:sp>
        <p:nvSpPr>
          <p:cNvPr id="28" name="角丸四角形 27"/>
          <p:cNvSpPr>
            <a:spLocks/>
          </p:cNvSpPr>
          <p:nvPr/>
        </p:nvSpPr>
        <p:spPr>
          <a:xfrm>
            <a:off x="5397105" y="4792054"/>
            <a:ext cx="2142962" cy="368677"/>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rPr>
              <a:t>暗号化キャッシュ</a:t>
            </a:r>
          </a:p>
        </p:txBody>
      </p:sp>
      <p:grpSp>
        <p:nvGrpSpPr>
          <p:cNvPr id="8" name="グループ化 7"/>
          <p:cNvGrpSpPr/>
          <p:nvPr/>
        </p:nvGrpSpPr>
        <p:grpSpPr>
          <a:xfrm>
            <a:off x="1419858" y="5253045"/>
            <a:ext cx="6320494" cy="979754"/>
            <a:chOff x="1563874" y="5215242"/>
            <a:chExt cx="6464509" cy="1051503"/>
          </a:xfrm>
        </p:grpSpPr>
        <p:sp>
          <p:nvSpPr>
            <p:cNvPr id="37" name="テキスト ボックス 36"/>
            <p:cNvSpPr txBox="1"/>
            <p:nvPr/>
          </p:nvSpPr>
          <p:spPr>
            <a:xfrm>
              <a:off x="1624131" y="5870366"/>
              <a:ext cx="3399071" cy="396379"/>
            </a:xfrm>
            <a:prstGeom prst="rect">
              <a:avLst/>
            </a:prstGeom>
            <a:noFill/>
          </p:spPr>
          <p:txBody>
            <a:bodyPr wrap="none" rtlCol="0">
              <a:spAutoFit/>
            </a:bodyPr>
            <a:lstStyle/>
            <a:p>
              <a:pPr algn="ctr"/>
              <a:r>
                <a:rPr kumimoji="1" lang="ja-JP" altLang="en-US" dirty="0"/>
                <a:t>メモリマップ（</a:t>
              </a:r>
              <a:r>
                <a:rPr kumimoji="1" lang="en-US" altLang="ja-JP" dirty="0"/>
                <a:t>OS</a:t>
              </a:r>
              <a:r>
                <a:rPr kumimoji="1" lang="ja-JP" altLang="en-US" dirty="0"/>
                <a:t>が検知できない）</a:t>
              </a:r>
            </a:p>
          </p:txBody>
        </p:sp>
        <p:sp>
          <p:nvSpPr>
            <p:cNvPr id="38" name="角丸四角形 37"/>
            <p:cNvSpPr/>
            <p:nvPr/>
          </p:nvSpPr>
          <p:spPr>
            <a:xfrm>
              <a:off x="1563874" y="5215242"/>
              <a:ext cx="6464509" cy="569777"/>
            </a:xfrm>
            <a:prstGeom prst="roundRect">
              <a:avLst>
                <a:gd name="adj" fmla="val 39541"/>
              </a:avLst>
            </a:prstGeom>
            <a:solidFill>
              <a:schemeClr val="bg1">
                <a:lumMod val="95000"/>
                <a:alpha val="61000"/>
              </a:schemeClr>
            </a:solidFill>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grpSp>
      <p:grpSp>
        <p:nvGrpSpPr>
          <p:cNvPr id="7" name="グループ化 6"/>
          <p:cNvGrpSpPr/>
          <p:nvPr/>
        </p:nvGrpSpPr>
        <p:grpSpPr>
          <a:xfrm>
            <a:off x="2723195" y="4898526"/>
            <a:ext cx="2491468" cy="596341"/>
            <a:chOff x="2867211" y="4886952"/>
            <a:chExt cx="2673910" cy="640009"/>
          </a:xfrm>
        </p:grpSpPr>
        <p:sp>
          <p:nvSpPr>
            <p:cNvPr id="36" name="テキスト ボックス 35"/>
            <p:cNvSpPr txBox="1"/>
            <p:nvPr/>
          </p:nvSpPr>
          <p:spPr>
            <a:xfrm>
              <a:off x="3275867" y="4886952"/>
              <a:ext cx="1856598" cy="400110"/>
            </a:xfrm>
            <a:prstGeom prst="rect">
              <a:avLst/>
            </a:prstGeom>
            <a:noFill/>
          </p:spPr>
          <p:txBody>
            <a:bodyPr wrap="none" rtlCol="0">
              <a:spAutoFit/>
            </a:bodyPr>
            <a:lstStyle/>
            <a:p>
              <a:pPr algn="ctr"/>
              <a:r>
                <a:rPr lang="ja-JP" altLang="en-US" dirty="0"/>
                <a:t>最初のアクセス</a:t>
              </a:r>
              <a:endParaRPr kumimoji="1" lang="ja-JP" altLang="en-US" dirty="0"/>
            </a:p>
          </p:txBody>
        </p:sp>
        <p:cxnSp>
          <p:nvCxnSpPr>
            <p:cNvPr id="39" name="直線矢印コネクタ 38"/>
            <p:cNvCxnSpPr/>
            <p:nvPr/>
          </p:nvCxnSpPr>
          <p:spPr>
            <a:xfrm>
              <a:off x="2867211" y="5526961"/>
              <a:ext cx="2673910" cy="0"/>
            </a:xfrm>
            <a:prstGeom prst="straightConnector1">
              <a:avLst/>
            </a:prstGeom>
            <a:ln w="63500">
              <a:solidFill>
                <a:schemeClr val="tx1"/>
              </a:solidFill>
              <a:prstDash val="solid"/>
              <a:headEnd type="triangle" w="lg" len="lg"/>
              <a:tailEnd type="triangle" w="lg" len="lg"/>
            </a:ln>
            <a:effectLst/>
          </p:spPr>
          <p:style>
            <a:lnRef idx="3">
              <a:schemeClr val="accent2"/>
            </a:lnRef>
            <a:fillRef idx="0">
              <a:schemeClr val="accent2"/>
            </a:fillRef>
            <a:effectRef idx="2">
              <a:schemeClr val="accent2"/>
            </a:effectRef>
            <a:fontRef idx="minor">
              <a:schemeClr val="tx1"/>
            </a:fontRef>
          </p:style>
        </p:cxnSp>
      </p:grpSp>
      <p:sp>
        <p:nvSpPr>
          <p:cNvPr id="41" name="角丸四角形 40"/>
          <p:cNvSpPr>
            <a:spLocks/>
          </p:cNvSpPr>
          <p:nvPr/>
        </p:nvSpPr>
        <p:spPr>
          <a:xfrm>
            <a:off x="5397105" y="5331070"/>
            <a:ext cx="2142962" cy="368677"/>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ysClr val="windowText" lastClr="000000"/>
                </a:solidFill>
              </a:rPr>
              <a:t>非暗号化キャッシュ</a:t>
            </a:r>
          </a:p>
        </p:txBody>
      </p:sp>
      <p:sp>
        <p:nvSpPr>
          <p:cNvPr id="42" name="角丸四角形 41"/>
          <p:cNvSpPr>
            <a:spLocks/>
          </p:cNvSpPr>
          <p:nvPr/>
        </p:nvSpPr>
        <p:spPr>
          <a:xfrm>
            <a:off x="5397105" y="5332493"/>
            <a:ext cx="2142962" cy="368677"/>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rPr>
              <a:t>暗号化キャッシュ</a:t>
            </a:r>
          </a:p>
        </p:txBody>
      </p:sp>
      <p:sp>
        <p:nvSpPr>
          <p:cNvPr id="45" name="角丸四角形 44"/>
          <p:cNvSpPr/>
          <p:nvPr/>
        </p:nvSpPr>
        <p:spPr>
          <a:xfrm>
            <a:off x="1501457" y="4581128"/>
            <a:ext cx="1118619" cy="1118619"/>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bg1"/>
                </a:solidFill>
              </a:rPr>
              <a:t>アプリ</a:t>
            </a:r>
          </a:p>
        </p:txBody>
      </p:sp>
    </p:spTree>
    <p:extLst>
      <p:ext uri="{BB962C8B-B14F-4D97-AF65-F5344CB8AC3E}">
        <p14:creationId xmlns:p14="http://schemas.microsoft.com/office/powerpoint/2010/main" val="27518926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2"/>
                                        </p:tgtEl>
                                      </p:cBhvr>
                                    </p:animEffect>
                                    <p:set>
                                      <p:cBhvr>
                                        <p:cTn id="12" dur="1" fill="hold">
                                          <p:stCondLst>
                                            <p:cond delay="499"/>
                                          </p:stCondLst>
                                        </p:cTn>
                                        <p:tgtEl>
                                          <p:spTgt spid="4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xit" presetSubtype="0" fill="hold" nodeType="withEffect">
                                  <p:stCondLst>
                                    <p:cond delay="0"/>
                                  </p:stCondLst>
                                  <p:childTnLst>
                                    <p:animEffect transition="out" filter="fade">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1" nodeType="click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fade">
                                      <p:cBhvr>
                                        <p:cTn id="3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グループ化 20"/>
          <p:cNvGrpSpPr/>
          <p:nvPr/>
        </p:nvGrpSpPr>
        <p:grpSpPr>
          <a:xfrm>
            <a:off x="1331640" y="4581128"/>
            <a:ext cx="3202952" cy="2147466"/>
            <a:chOff x="1331640" y="4581128"/>
            <a:chExt cx="3202952" cy="2147466"/>
          </a:xfrm>
        </p:grpSpPr>
        <p:sp>
          <p:nvSpPr>
            <p:cNvPr id="39" name="角丸四角形 38"/>
            <p:cNvSpPr/>
            <p:nvPr/>
          </p:nvSpPr>
          <p:spPr>
            <a:xfrm>
              <a:off x="1331640" y="4581128"/>
              <a:ext cx="3202952" cy="1685801"/>
            </a:xfrm>
            <a:prstGeom prst="roundRect">
              <a:avLst>
                <a:gd name="adj" fmla="val 13073"/>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40" name="テキスト ボックス 39"/>
            <p:cNvSpPr txBox="1"/>
            <p:nvPr/>
          </p:nvSpPr>
          <p:spPr>
            <a:xfrm>
              <a:off x="2115712" y="6266929"/>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grpSp>
          <p:nvGrpSpPr>
            <p:cNvPr id="14" name="グループ化 13"/>
            <p:cNvGrpSpPr/>
            <p:nvPr/>
          </p:nvGrpSpPr>
          <p:grpSpPr>
            <a:xfrm>
              <a:off x="1548884" y="4744308"/>
              <a:ext cx="1726972" cy="1522622"/>
              <a:chOff x="1462202" y="4858706"/>
              <a:chExt cx="1726972" cy="1522622"/>
            </a:xfrm>
          </p:grpSpPr>
          <p:grpSp>
            <p:nvGrpSpPr>
              <p:cNvPr id="13" name="グループ化 12"/>
              <p:cNvGrpSpPr/>
              <p:nvPr/>
            </p:nvGrpSpPr>
            <p:grpSpPr>
              <a:xfrm>
                <a:off x="1462202" y="4858706"/>
                <a:ext cx="1726972" cy="1522622"/>
                <a:chOff x="-863486" y="4643414"/>
                <a:chExt cx="1726972" cy="1522622"/>
              </a:xfrm>
            </p:grpSpPr>
            <p:sp>
              <p:nvSpPr>
                <p:cNvPr id="18" name="角丸四角形 17"/>
                <p:cNvSpPr/>
                <p:nvPr/>
              </p:nvSpPr>
              <p:spPr>
                <a:xfrm>
                  <a:off x="-863486" y="4643414"/>
                  <a:ext cx="1726972" cy="117416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738408" y="5765926"/>
                  <a:ext cx="1476815" cy="400110"/>
                </a:xfrm>
                <a:prstGeom prst="rect">
                  <a:avLst/>
                </a:prstGeom>
                <a:noFill/>
              </p:spPr>
              <p:txBody>
                <a:bodyPr wrap="none" rtlCol="0">
                  <a:spAutoFit/>
                </a:bodyPr>
                <a:lstStyle/>
                <a:p>
                  <a:r>
                    <a:rPr kumimoji="1" lang="en-US" altLang="ja-JP" sz="2000" b="1" dirty="0">
                      <a:solidFill>
                        <a:srgbClr val="0070C0"/>
                      </a:solidFill>
                    </a:rPr>
                    <a:t>Cache-Crypt</a:t>
                  </a:r>
                  <a:endParaRPr kumimoji="1" lang="ja-JP" altLang="en-US" sz="2000" b="1" dirty="0">
                    <a:solidFill>
                      <a:srgbClr val="0070C0"/>
                    </a:solidFill>
                  </a:endParaRPr>
                </a:p>
              </p:txBody>
            </p:sp>
          </p:grpSp>
          <p:sp>
            <p:nvSpPr>
              <p:cNvPr id="41" name="角丸四角形 40"/>
              <p:cNvSpPr>
                <a:spLocks/>
              </p:cNvSpPr>
              <p:nvPr/>
            </p:nvSpPr>
            <p:spPr>
              <a:xfrm>
                <a:off x="1547664" y="4964741"/>
                <a:ext cx="1556048" cy="954922"/>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rPr>
                  <a:t>暗号化</a:t>
                </a:r>
                <a:r>
                  <a:rPr lang="en-US" altLang="ja-JP" sz="2000" b="1" dirty="0">
                    <a:solidFill>
                      <a:srgbClr val="FFFFFF"/>
                    </a:solidFill>
                  </a:rPr>
                  <a:t/>
                </a:r>
                <a:br>
                  <a:rPr lang="en-US" altLang="ja-JP" sz="2000" b="1" dirty="0">
                    <a:solidFill>
                      <a:srgbClr val="FFFFFF"/>
                    </a:solidFill>
                  </a:rPr>
                </a:br>
                <a:r>
                  <a:rPr lang="ja-JP" altLang="en-US" sz="2000" b="1" dirty="0">
                    <a:solidFill>
                      <a:srgbClr val="FFFFFF"/>
                    </a:solidFill>
                  </a:rPr>
                  <a:t>キャッシュ</a:t>
                </a:r>
              </a:p>
            </p:txBody>
          </p:sp>
        </p:grpSp>
      </p:grpSp>
      <p:pic>
        <p:nvPicPr>
          <p:cNvPr id="9" name="図 8"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5856" y="4992960"/>
            <a:ext cx="1162054" cy="871538"/>
          </a:xfrm>
          <a:prstGeom prst="rect">
            <a:avLst/>
          </a:prstGeom>
        </p:spPr>
      </p:pic>
      <p:sp>
        <p:nvSpPr>
          <p:cNvPr id="2" name="タイトル 1"/>
          <p:cNvSpPr>
            <a:spLocks noGrp="1"/>
          </p:cNvSpPr>
          <p:nvPr>
            <p:ph type="title"/>
          </p:nvPr>
        </p:nvSpPr>
        <p:spPr/>
        <p:txBody>
          <a:bodyPr/>
          <a:lstStyle/>
          <a:p>
            <a:r>
              <a:rPr lang="ja-JP" altLang="en-US" dirty="0"/>
              <a:t>暗号鍵の保護</a:t>
            </a:r>
          </a:p>
        </p:txBody>
      </p:sp>
      <p:sp>
        <p:nvSpPr>
          <p:cNvPr id="3" name="コンテンツ プレースホルダー 2"/>
          <p:cNvSpPr>
            <a:spLocks noGrp="1"/>
          </p:cNvSpPr>
          <p:nvPr>
            <p:ph idx="1"/>
          </p:nvPr>
        </p:nvSpPr>
        <p:spPr/>
        <p:txBody>
          <a:bodyPr/>
          <a:lstStyle/>
          <a:p>
            <a:r>
              <a:rPr lang="ja-JP" altLang="en-US" dirty="0"/>
              <a:t>キャッシュを暗号化する鍵が盗まれると</a:t>
            </a:r>
            <a:r>
              <a:rPr lang="en-US" altLang="ja-JP" dirty="0"/>
              <a:t>Cache-Crypt</a:t>
            </a:r>
            <a:r>
              <a:rPr lang="ja-JP" altLang="en-US" dirty="0"/>
              <a:t>を無効化される</a:t>
            </a:r>
          </a:p>
          <a:p>
            <a:pPr lvl="1"/>
            <a:r>
              <a:rPr lang="ja-JP" altLang="en-US" dirty="0"/>
              <a:t>メモリ上に保持するとコールドブート攻撃で盗まれる</a:t>
            </a:r>
          </a:p>
          <a:p>
            <a:r>
              <a:rPr lang="ja-JP" altLang="en-US" dirty="0"/>
              <a:t>暗号鍵を</a:t>
            </a:r>
            <a:r>
              <a:rPr lang="en-US" altLang="ja-JP" dirty="0"/>
              <a:t>CPU</a:t>
            </a:r>
            <a:r>
              <a:rPr lang="ja-JP" altLang="en-US" dirty="0"/>
              <a:t>のデバッグレジスタに保持</a:t>
            </a:r>
          </a:p>
          <a:p>
            <a:pPr lvl="1"/>
            <a:r>
              <a:rPr lang="en-US" altLang="ja-JP" dirty="0"/>
              <a:t>ARMORED [</a:t>
            </a:r>
            <a:r>
              <a:rPr lang="en-US" altLang="ja-JP" dirty="0" err="1"/>
              <a:t>Götzfried</a:t>
            </a:r>
            <a:r>
              <a:rPr lang="en-US" altLang="ja-JP" dirty="0"/>
              <a:t> et al.'13] </a:t>
            </a:r>
            <a:r>
              <a:rPr lang="ja-JP" altLang="en-US" dirty="0"/>
              <a:t>を利用</a:t>
            </a:r>
          </a:p>
          <a:p>
            <a:pPr lvl="1"/>
            <a:r>
              <a:rPr lang="ja-JP" altLang="en-US" dirty="0"/>
              <a:t>端末のリセット時に</a:t>
            </a:r>
            <a:r>
              <a:rPr lang="en-US" altLang="ja-JP" dirty="0"/>
              <a:t>CPU</a:t>
            </a:r>
            <a:r>
              <a:rPr lang="ja-JP" altLang="en-US" dirty="0"/>
              <a:t>のレジスタは初期化される</a:t>
            </a:r>
          </a:p>
          <a:p>
            <a:pPr lvl="1"/>
            <a:r>
              <a:rPr lang="ja-JP" altLang="en-US" dirty="0"/>
              <a:t>暗号処理も</a:t>
            </a:r>
            <a:r>
              <a:rPr lang="en-US" altLang="ja-JP" dirty="0"/>
              <a:t>CPU</a:t>
            </a:r>
            <a:r>
              <a:rPr lang="ja-JP" altLang="en-US" dirty="0"/>
              <a:t>のレジスタのみを用いて行う</a:t>
            </a:r>
          </a:p>
        </p:txBody>
      </p:sp>
      <p:grpSp>
        <p:nvGrpSpPr>
          <p:cNvPr id="22" name="グループ化 21"/>
          <p:cNvGrpSpPr/>
          <p:nvPr/>
        </p:nvGrpSpPr>
        <p:grpSpPr>
          <a:xfrm>
            <a:off x="6421651" y="4712370"/>
            <a:ext cx="1482552" cy="1882662"/>
            <a:chOff x="6421651" y="4712370"/>
            <a:chExt cx="1482552" cy="1882662"/>
          </a:xfrm>
        </p:grpSpPr>
        <p:grpSp>
          <p:nvGrpSpPr>
            <p:cNvPr id="12" name="グループ化 11"/>
            <p:cNvGrpSpPr/>
            <p:nvPr/>
          </p:nvGrpSpPr>
          <p:grpSpPr>
            <a:xfrm>
              <a:off x="6421651" y="4712370"/>
              <a:ext cx="1482552" cy="1482552"/>
              <a:chOff x="6421651" y="4437112"/>
              <a:chExt cx="1482552" cy="1482552"/>
            </a:xfrm>
          </p:grpSpPr>
          <p:sp>
            <p:nvSpPr>
              <p:cNvPr id="15" name="正方形/長方形 14"/>
              <p:cNvSpPr/>
              <p:nvPr/>
            </p:nvSpPr>
            <p:spPr>
              <a:xfrm>
                <a:off x="6421651" y="4437112"/>
                <a:ext cx="1482552" cy="1482552"/>
              </a:xfrm>
              <a:prstGeom prst="rect">
                <a:avLst/>
              </a:prstGeom>
              <a:solidFill>
                <a:srgbClr val="00B050"/>
              </a:solidFill>
              <a:ln>
                <a:solidFill>
                  <a:srgbClr val="000000"/>
                </a:solidFill>
              </a:ln>
              <a:effectLst>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564966" y="4581128"/>
                <a:ext cx="1194519" cy="1194519"/>
              </a:xfrm>
              <a:prstGeom prst="rect">
                <a:avLst/>
              </a:prstGeom>
              <a:solidFill>
                <a:schemeClr val="bg1">
                  <a:lumMod val="85000"/>
                </a:schemeClr>
              </a:solidFill>
              <a:ln>
                <a:solidFill>
                  <a:srgbClr val="000000"/>
                </a:solidFill>
              </a:ln>
              <a:effectLst/>
              <a:scene3d>
                <a:camera prst="orthographicFront"/>
                <a:lightRig rig="threePt" dir="t"/>
              </a:scene3d>
              <a:sp3d>
                <a:bevelT w="139700" prst="cross"/>
              </a:sp3d>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 name="テキスト ボックス 9"/>
            <p:cNvSpPr txBox="1"/>
            <p:nvPr/>
          </p:nvSpPr>
          <p:spPr>
            <a:xfrm>
              <a:off x="6875127" y="6194922"/>
              <a:ext cx="623889" cy="400110"/>
            </a:xfrm>
            <a:prstGeom prst="rect">
              <a:avLst/>
            </a:prstGeom>
            <a:noFill/>
          </p:spPr>
          <p:txBody>
            <a:bodyPr wrap="none" rtlCol="0">
              <a:spAutoFit/>
            </a:bodyPr>
            <a:lstStyle/>
            <a:p>
              <a:r>
                <a:rPr kumimoji="1" lang="en-US" altLang="ja-JP" sz="2000" b="1" dirty="0">
                  <a:solidFill>
                    <a:schemeClr val="bg1">
                      <a:lumMod val="50000"/>
                    </a:schemeClr>
                  </a:solidFill>
                </a:rPr>
                <a:t>CPU</a:t>
              </a:r>
              <a:endParaRPr kumimoji="1" lang="ja-JP" altLang="en-US" sz="2000" b="1" dirty="0">
                <a:solidFill>
                  <a:schemeClr val="bg1">
                    <a:lumMod val="50000"/>
                  </a:schemeClr>
                </a:solidFill>
              </a:endParaRPr>
            </a:p>
          </p:txBody>
        </p:sp>
      </p:grpSp>
      <p:sp>
        <p:nvSpPr>
          <p:cNvPr id="8" name="左矢印 7"/>
          <p:cNvSpPr/>
          <p:nvPr/>
        </p:nvSpPr>
        <p:spPr>
          <a:xfrm rot="10800000">
            <a:off x="4283968" y="5144417"/>
            <a:ext cx="2376264" cy="648072"/>
          </a:xfrm>
          <a:prstGeom prst="leftArrow">
            <a:avLst>
              <a:gd name="adj1" fmla="val 39112"/>
              <a:gd name="adj2" fmla="val 50000"/>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8" name="図 27"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1679" y="5000402"/>
            <a:ext cx="1162054" cy="871538"/>
          </a:xfrm>
          <a:prstGeom prst="rect">
            <a:avLst/>
          </a:prstGeom>
        </p:spPr>
      </p:pic>
    </p:spTree>
    <p:extLst>
      <p:ext uri="{BB962C8B-B14F-4D97-AF65-F5344CB8AC3E}">
        <p14:creationId xmlns:p14="http://schemas.microsoft.com/office/powerpoint/2010/main" val="30032094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xit" presetSubtype="0" fill="hold" nodeType="withEffect">
                                  <p:stCondLst>
                                    <p:cond delay="0"/>
                                  </p:stCondLst>
                                  <p:childTnLst>
                                    <p:animEffect transition="out" filter="fad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dirty="0"/>
              <a:t>実験</a:t>
            </a:r>
            <a:endParaRPr lang="ja-JP" altLang="en-US" dirty="0"/>
          </a:p>
        </p:txBody>
      </p:sp>
      <p:sp>
        <p:nvSpPr>
          <p:cNvPr id="3" name="コンテンツ プレースホルダー 2"/>
          <p:cNvSpPr>
            <a:spLocks noGrp="1"/>
          </p:cNvSpPr>
          <p:nvPr>
            <p:ph idx="1"/>
          </p:nvPr>
        </p:nvSpPr>
        <p:spPr/>
        <p:txBody>
          <a:bodyPr>
            <a:normAutofit lnSpcReduction="10000"/>
          </a:bodyPr>
          <a:lstStyle/>
          <a:p>
            <a:pPr lvl="0"/>
            <a:r>
              <a:rPr lang="en-US" altLang="ja-JP" dirty="0"/>
              <a:t>Cache-Crypt</a:t>
            </a:r>
            <a:r>
              <a:rPr lang="ja-JP" altLang="en-US" dirty="0"/>
              <a:t>の有効性を確かめる実験を行った</a:t>
            </a:r>
          </a:p>
          <a:p>
            <a:pPr lvl="1"/>
            <a:r>
              <a:rPr lang="ja-JP" altLang="en-US" dirty="0"/>
              <a:t>ページキャッシュの状態の確認</a:t>
            </a:r>
          </a:p>
          <a:p>
            <a:pPr lvl="1"/>
            <a:r>
              <a:rPr lang="en-US" altLang="ja-JP" dirty="0"/>
              <a:t>Cache-Crypt</a:t>
            </a:r>
            <a:r>
              <a:rPr lang="ja-JP" altLang="en-US" dirty="0"/>
              <a:t>によるオーバヘッドの測定</a:t>
            </a:r>
            <a:endParaRPr lang="en-US" altLang="ja-JP" dirty="0"/>
          </a:p>
          <a:p>
            <a:pPr lvl="1"/>
            <a:r>
              <a:rPr lang="ja-JP" altLang="en-US" dirty="0"/>
              <a:t>消費電力の測定</a:t>
            </a:r>
          </a:p>
          <a:p>
            <a:pPr lvl="0"/>
            <a:r>
              <a:rPr lang="ja-JP" altLang="en-US" dirty="0"/>
              <a:t>実験環境</a:t>
            </a:r>
            <a:endParaRPr lang="en-US" altLang="ja-JP" dirty="0"/>
          </a:p>
          <a:p>
            <a:pPr lvl="1"/>
            <a:r>
              <a:rPr lang="en-US" altLang="ja-JP" dirty="0"/>
              <a:t>Nexus 7 (2013)</a:t>
            </a:r>
          </a:p>
          <a:p>
            <a:pPr lvl="2"/>
            <a:r>
              <a:rPr lang="en-US" altLang="ja-JP" dirty="0"/>
              <a:t>CPU</a:t>
            </a:r>
            <a:r>
              <a:rPr lang="ja-JP" altLang="en-US" dirty="0"/>
              <a:t>： </a:t>
            </a:r>
            <a:r>
              <a:rPr lang="en-US" altLang="ja-JP" dirty="0"/>
              <a:t>Qualcomm Snapdragon S4 Pro APQ8064 </a:t>
            </a:r>
            <a:r>
              <a:rPr lang="ja-JP" altLang="en-US" dirty="0"/>
              <a:t>（</a:t>
            </a:r>
            <a:r>
              <a:rPr lang="en-US" altLang="ja-JP" dirty="0"/>
              <a:t>4</a:t>
            </a:r>
            <a:r>
              <a:rPr lang="ja-JP" altLang="en-US" dirty="0"/>
              <a:t>コア）</a:t>
            </a:r>
          </a:p>
          <a:p>
            <a:pPr lvl="2"/>
            <a:r>
              <a:rPr lang="ja-JP" altLang="en-US" dirty="0"/>
              <a:t>メモリ： </a:t>
            </a:r>
            <a:r>
              <a:rPr lang="en-US" altLang="ja-JP" dirty="0"/>
              <a:t>2GB</a:t>
            </a:r>
          </a:p>
          <a:p>
            <a:pPr lvl="1"/>
            <a:r>
              <a:rPr lang="en-US" altLang="ja-JP" dirty="0"/>
              <a:t>Android 4.4.2</a:t>
            </a:r>
          </a:p>
          <a:p>
            <a:pPr lvl="2"/>
            <a:r>
              <a:rPr lang="en-US" altLang="ja-JP" dirty="0"/>
              <a:t>OS</a:t>
            </a:r>
            <a:r>
              <a:rPr lang="ja-JP" altLang="en-US" dirty="0"/>
              <a:t>： </a:t>
            </a:r>
            <a:r>
              <a:rPr lang="en-US" altLang="ja-JP" dirty="0"/>
              <a:t>Cache-Crypt</a:t>
            </a:r>
            <a:r>
              <a:rPr lang="ja-JP" altLang="en-US" dirty="0"/>
              <a:t>を実装した</a:t>
            </a:r>
            <a:r>
              <a:rPr lang="en-US" altLang="ja-JP" dirty="0"/>
              <a:t>Linux 3.4.0 </a:t>
            </a:r>
          </a:p>
          <a:p>
            <a:pPr lvl="2"/>
            <a:r>
              <a:rPr lang="ja-JP" altLang="en-US" dirty="0"/>
              <a:t>暗号方式： </a:t>
            </a:r>
            <a:r>
              <a:rPr lang="en-US" altLang="ja-JP" dirty="0"/>
              <a:t>AES</a:t>
            </a:r>
          </a:p>
          <a:p>
            <a:pPr lvl="0"/>
            <a:endParaRPr lang="ja-JP" altLang="ja-JP" dirty="0"/>
          </a:p>
        </p:txBody>
      </p:sp>
    </p:spTree>
    <p:extLst>
      <p:ext uri="{BB962C8B-B14F-4D97-AF65-F5344CB8AC3E}">
        <p14:creationId xmlns:p14="http://schemas.microsoft.com/office/powerpoint/2010/main" val="20937294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ページキャッシュの状態</a:t>
            </a:r>
          </a:p>
        </p:txBody>
      </p:sp>
      <p:sp>
        <p:nvSpPr>
          <p:cNvPr id="3" name="コンテンツ プレースホルダー 2"/>
          <p:cNvSpPr>
            <a:spLocks noGrp="1"/>
          </p:cNvSpPr>
          <p:nvPr>
            <p:ph idx="1"/>
          </p:nvPr>
        </p:nvSpPr>
        <p:spPr/>
        <p:txBody>
          <a:bodyPr>
            <a:normAutofit/>
          </a:bodyPr>
          <a:lstStyle/>
          <a:p>
            <a:pPr lvl="0"/>
            <a:r>
              <a:rPr lang="ja-JP" altLang="en-US" dirty="0"/>
              <a:t>テキスト検索中のページキャッシュの状態を調べた</a:t>
            </a:r>
          </a:p>
          <a:p>
            <a:pPr lvl="1"/>
            <a:r>
              <a:rPr lang="ja-JP" altLang="en-US" dirty="0"/>
              <a:t>ネットワーク経由で保存するカーネルモジュールを作成</a:t>
            </a:r>
          </a:p>
          <a:p>
            <a:pPr lvl="1"/>
            <a:r>
              <a:rPr lang="ja-JP" altLang="en-US" dirty="0"/>
              <a:t>復号されたページキャッシュの量</a:t>
            </a:r>
          </a:p>
          <a:p>
            <a:pPr lvl="2"/>
            <a:r>
              <a:rPr lang="ja-JP" altLang="en-US" dirty="0"/>
              <a:t>暗号化の遅延を行わない場合はほぼ</a:t>
            </a:r>
            <a:r>
              <a:rPr lang="en-US" altLang="ja-JP" dirty="0"/>
              <a:t>0</a:t>
            </a:r>
          </a:p>
          <a:p>
            <a:pPr lvl="2"/>
            <a:r>
              <a:rPr lang="ja-JP" altLang="en-US" dirty="0"/>
              <a:t>遅延を行うと検索中は増加し、検索が終わると</a:t>
            </a:r>
            <a:r>
              <a:rPr lang="en-US" altLang="ja-JP" dirty="0"/>
              <a:t>0</a:t>
            </a:r>
            <a:r>
              <a:rPr lang="ja-JP" altLang="en-US" dirty="0"/>
              <a:t>になる</a:t>
            </a:r>
          </a:p>
        </p:txBody>
      </p:sp>
      <p:sp>
        <p:nvSpPr>
          <p:cNvPr id="7" name="テキスト ボックス 6"/>
          <p:cNvSpPr txBox="1"/>
          <p:nvPr/>
        </p:nvSpPr>
        <p:spPr>
          <a:xfrm>
            <a:off x="1331640" y="6309320"/>
            <a:ext cx="2627784" cy="369332"/>
          </a:xfrm>
          <a:prstGeom prst="rect">
            <a:avLst/>
          </a:prstGeom>
          <a:noFill/>
        </p:spPr>
        <p:txBody>
          <a:bodyPr wrap="square" rtlCol="0">
            <a:spAutoFit/>
          </a:bodyPr>
          <a:lstStyle/>
          <a:p>
            <a:pPr algn="ctr"/>
            <a:r>
              <a:rPr lang="ja-JP" altLang="en-US" dirty="0" smtClean="0"/>
              <a:t>暗号化</a:t>
            </a:r>
            <a:r>
              <a:rPr lang="ja-JP" altLang="en-US" dirty="0" smtClean="0"/>
              <a:t>を</a:t>
            </a:r>
            <a:r>
              <a:rPr lang="en-US" altLang="ja-JP" b="1" dirty="0" smtClean="0"/>
              <a:t>0ms</a:t>
            </a:r>
            <a:r>
              <a:rPr lang="ja-JP" altLang="en-US" dirty="0" smtClean="0"/>
              <a:t>遅延</a:t>
            </a:r>
            <a:endParaRPr kumimoji="1" lang="ja-JP" altLang="en-US" dirty="0"/>
          </a:p>
        </p:txBody>
      </p:sp>
      <p:sp>
        <p:nvSpPr>
          <p:cNvPr id="8" name="テキスト ボックス 7"/>
          <p:cNvSpPr txBox="1"/>
          <p:nvPr/>
        </p:nvSpPr>
        <p:spPr>
          <a:xfrm>
            <a:off x="5220072" y="6309320"/>
            <a:ext cx="3816424" cy="369332"/>
          </a:xfrm>
          <a:prstGeom prst="rect">
            <a:avLst/>
          </a:prstGeom>
          <a:noFill/>
        </p:spPr>
        <p:txBody>
          <a:bodyPr wrap="square" rtlCol="0">
            <a:spAutoFit/>
          </a:bodyPr>
          <a:lstStyle/>
          <a:p>
            <a:pPr algn="ctr"/>
            <a:r>
              <a:rPr kumimoji="1" lang="ja-JP" altLang="en-US" dirty="0"/>
              <a:t>暗号化を</a:t>
            </a:r>
            <a:r>
              <a:rPr kumimoji="1" lang="en-US" altLang="ja-JP" b="1" dirty="0"/>
              <a:t>1000ms</a:t>
            </a:r>
            <a:r>
              <a:rPr kumimoji="1" lang="ja-JP" altLang="en-US" dirty="0"/>
              <a:t>遅延</a:t>
            </a:r>
          </a:p>
        </p:txBody>
      </p:sp>
      <p:graphicFrame>
        <p:nvGraphicFramePr>
          <p:cNvPr id="10" name="グラフ 9"/>
          <p:cNvGraphicFramePr>
            <a:graphicFrameLocks noGrp="1"/>
          </p:cNvGraphicFramePr>
          <p:nvPr>
            <p:extLst>
              <p:ext uri="{D42A27DB-BD31-4B8C-83A1-F6EECF244321}">
                <p14:modId xmlns:p14="http://schemas.microsoft.com/office/powerpoint/2010/main" val="2756641489"/>
              </p:ext>
            </p:extLst>
          </p:nvPr>
        </p:nvGraphicFramePr>
        <p:xfrm>
          <a:off x="251520" y="3429000"/>
          <a:ext cx="4320000" cy="28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noGrp="1"/>
          </p:cNvGraphicFramePr>
          <p:nvPr>
            <p:extLst>
              <p:ext uri="{D42A27DB-BD31-4B8C-83A1-F6EECF244321}">
                <p14:modId xmlns:p14="http://schemas.microsoft.com/office/powerpoint/2010/main" val="2054824475"/>
              </p:ext>
            </p:extLst>
          </p:nvPr>
        </p:nvGraphicFramePr>
        <p:xfrm>
          <a:off x="4572000" y="3429000"/>
          <a:ext cx="4320000" cy="288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251278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ファイルの読み書き性能</a:t>
            </a:r>
          </a:p>
        </p:txBody>
      </p:sp>
      <p:sp>
        <p:nvSpPr>
          <p:cNvPr id="3" name="コンテンツ プレースホルダー 2"/>
          <p:cNvSpPr>
            <a:spLocks noGrp="1"/>
          </p:cNvSpPr>
          <p:nvPr>
            <p:ph idx="1"/>
          </p:nvPr>
        </p:nvSpPr>
        <p:spPr/>
        <p:txBody>
          <a:bodyPr/>
          <a:lstStyle/>
          <a:p>
            <a:pPr lvl="0"/>
            <a:r>
              <a:rPr lang="en-US" altLang="ja-JP" dirty="0"/>
              <a:t>Benchmark</a:t>
            </a:r>
            <a:r>
              <a:rPr lang="ja-JP" altLang="en-US" dirty="0"/>
              <a:t>を用いてファイルの読み書き性能を測定</a:t>
            </a:r>
          </a:p>
          <a:p>
            <a:pPr lvl="1"/>
            <a:r>
              <a:rPr lang="ja-JP" altLang="en-US" dirty="0"/>
              <a:t>暗号化を</a:t>
            </a:r>
            <a:r>
              <a:rPr lang="en-US" altLang="ja-JP" dirty="0"/>
              <a:t>0ms〜5000ms</a:t>
            </a:r>
            <a:r>
              <a:rPr lang="ja-JP" altLang="en-US" dirty="0"/>
              <a:t>の間で遅延させた</a:t>
            </a:r>
          </a:p>
          <a:p>
            <a:pPr lvl="2"/>
            <a:r>
              <a:rPr lang="en-US" altLang="ja-JP" dirty="0"/>
              <a:t>1000ms</a:t>
            </a:r>
            <a:r>
              <a:rPr lang="ja-JP" altLang="en-US" dirty="0"/>
              <a:t>の遅延で読み込みのスループットが安定</a:t>
            </a:r>
          </a:p>
          <a:p>
            <a:pPr lvl="1"/>
            <a:r>
              <a:rPr lang="ja-JP" altLang="en-US" dirty="0"/>
              <a:t>読み込みのオーバヘッドは</a:t>
            </a:r>
            <a:r>
              <a:rPr lang="en-US" altLang="ja-JP" dirty="0"/>
              <a:t>42%</a:t>
            </a:r>
          </a:p>
          <a:p>
            <a:pPr lvl="1"/>
            <a:r>
              <a:rPr lang="ja-JP" altLang="en-US" dirty="0"/>
              <a:t>書き込みのオーバヘッドは</a:t>
            </a:r>
            <a:r>
              <a:rPr lang="en-US" altLang="ja-JP" dirty="0"/>
              <a:t>12%</a:t>
            </a:r>
          </a:p>
          <a:p>
            <a:pPr lvl="0"/>
            <a:endParaRPr lang="en-US" altLang="ja-JP" dirty="0"/>
          </a:p>
        </p:txBody>
      </p:sp>
      <p:graphicFrame>
        <p:nvGraphicFramePr>
          <p:cNvPr id="5" name="グラフ 4"/>
          <p:cNvGraphicFramePr>
            <a:graphicFrameLocks noGrp="1"/>
          </p:cNvGraphicFramePr>
          <p:nvPr>
            <p:extLst>
              <p:ext uri="{D42A27DB-BD31-4B8C-83A1-F6EECF244321}">
                <p14:modId xmlns:p14="http://schemas.microsoft.com/office/powerpoint/2010/main" val="4056434749"/>
              </p:ext>
            </p:extLst>
          </p:nvPr>
        </p:nvGraphicFramePr>
        <p:xfrm>
          <a:off x="1" y="3429000"/>
          <a:ext cx="8964487" cy="3429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30302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実ワークロードでの性能</a:t>
            </a:r>
            <a:endParaRPr kumimoji="1" lang="ja-JP" altLang="en-US" dirty="0"/>
          </a:p>
        </p:txBody>
      </p:sp>
      <p:sp>
        <p:nvSpPr>
          <p:cNvPr id="3" name="コンテンツ プレースホルダー 2"/>
          <p:cNvSpPr>
            <a:spLocks noGrp="1"/>
          </p:cNvSpPr>
          <p:nvPr>
            <p:ph idx="1"/>
          </p:nvPr>
        </p:nvSpPr>
        <p:spPr/>
        <p:txBody>
          <a:bodyPr/>
          <a:lstStyle/>
          <a:p>
            <a:r>
              <a:rPr lang="en-US" altLang="ja-JP" dirty="0" err="1"/>
              <a:t>AndroBench</a:t>
            </a:r>
            <a:r>
              <a:rPr lang="ja-JP" altLang="en-US" dirty="0"/>
              <a:t>を用いて</a:t>
            </a:r>
            <a:r>
              <a:rPr lang="en-US" altLang="ja-JP" dirty="0"/>
              <a:t>SQLite</a:t>
            </a:r>
            <a:r>
              <a:rPr lang="ja-JP" altLang="en-US" dirty="0"/>
              <a:t>と実アプリの性能を測定</a:t>
            </a:r>
          </a:p>
          <a:p>
            <a:pPr lvl="1"/>
            <a:r>
              <a:rPr lang="en-US" altLang="ja-JP" dirty="0"/>
              <a:t>SQLite</a:t>
            </a:r>
            <a:r>
              <a:rPr lang="ja-JP" altLang="en-US" dirty="0"/>
              <a:t>では</a:t>
            </a:r>
            <a:r>
              <a:rPr lang="en-US" altLang="ja-JP" dirty="0"/>
              <a:t>6%</a:t>
            </a:r>
            <a:r>
              <a:rPr lang="ja-JP" altLang="en-US" dirty="0"/>
              <a:t>程度のオーバヘッド</a:t>
            </a:r>
          </a:p>
          <a:p>
            <a:pPr lvl="2"/>
            <a:r>
              <a:rPr lang="en-US" altLang="ja-JP" dirty="0"/>
              <a:t>100ms</a:t>
            </a:r>
            <a:r>
              <a:rPr lang="ja-JP" altLang="en-US" dirty="0"/>
              <a:t>程度の遅延で十分</a:t>
            </a:r>
          </a:p>
          <a:p>
            <a:pPr lvl="1"/>
            <a:r>
              <a:rPr lang="ja-JP" altLang="en-US" dirty="0"/>
              <a:t>実アプリでは</a:t>
            </a:r>
            <a:r>
              <a:rPr lang="en-US" altLang="ja-JP" dirty="0"/>
              <a:t>8%</a:t>
            </a:r>
            <a:r>
              <a:rPr lang="ja-JP" altLang="en-US" dirty="0"/>
              <a:t>程度のオーバヘッド</a:t>
            </a:r>
          </a:p>
          <a:p>
            <a:pPr lvl="2"/>
            <a:r>
              <a:rPr lang="en-US" altLang="ja-JP" dirty="0"/>
              <a:t>250ms</a:t>
            </a:r>
            <a:r>
              <a:rPr lang="ja-JP" altLang="en-US" dirty="0"/>
              <a:t>程度の遅延で十分</a:t>
            </a:r>
          </a:p>
        </p:txBody>
      </p:sp>
      <p:graphicFrame>
        <p:nvGraphicFramePr>
          <p:cNvPr id="6" name="グラフ 5"/>
          <p:cNvGraphicFramePr>
            <a:graphicFrameLocks noGrp="1"/>
          </p:cNvGraphicFramePr>
          <p:nvPr>
            <p:extLst>
              <p:ext uri="{D42A27DB-BD31-4B8C-83A1-F6EECF244321}">
                <p14:modId xmlns:p14="http://schemas.microsoft.com/office/powerpoint/2010/main" val="3943855794"/>
              </p:ext>
            </p:extLst>
          </p:nvPr>
        </p:nvGraphicFramePr>
        <p:xfrm>
          <a:off x="0" y="3501008"/>
          <a:ext cx="4427984" cy="29967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noGrp="1"/>
          </p:cNvGraphicFramePr>
          <p:nvPr>
            <p:extLst>
              <p:ext uri="{D42A27DB-BD31-4B8C-83A1-F6EECF244321}">
                <p14:modId xmlns:p14="http://schemas.microsoft.com/office/powerpoint/2010/main" val="3195086624"/>
              </p:ext>
            </p:extLst>
          </p:nvPr>
        </p:nvGraphicFramePr>
        <p:xfrm>
          <a:off x="4309112" y="3356992"/>
          <a:ext cx="4858888" cy="3172166"/>
        </p:xfrm>
        <a:graphic>
          <a:graphicData uri="http://schemas.openxmlformats.org/drawingml/2006/chart">
            <c:chart xmlns:c="http://schemas.openxmlformats.org/drawingml/2006/chart" xmlns:r="http://schemas.openxmlformats.org/officeDocument/2006/relationships" r:id="rId4"/>
          </a:graphicData>
        </a:graphic>
      </p:graphicFrame>
      <p:sp>
        <p:nvSpPr>
          <p:cNvPr id="4" name="テキスト ボックス 3"/>
          <p:cNvSpPr txBox="1"/>
          <p:nvPr/>
        </p:nvSpPr>
        <p:spPr>
          <a:xfrm>
            <a:off x="2051720" y="6453336"/>
            <a:ext cx="788234" cy="369332"/>
          </a:xfrm>
          <a:prstGeom prst="rect">
            <a:avLst/>
          </a:prstGeom>
          <a:noFill/>
        </p:spPr>
        <p:txBody>
          <a:bodyPr wrap="none" rtlCol="0">
            <a:spAutoFit/>
          </a:bodyPr>
          <a:lstStyle/>
          <a:p>
            <a:r>
              <a:rPr kumimoji="1" lang="en-US" altLang="ja-JP" dirty="0" smtClean="0"/>
              <a:t>SQ</a:t>
            </a:r>
            <a:r>
              <a:rPr kumimoji="1" lang="en-US" altLang="ja-JP" dirty="0" smtClean="0"/>
              <a:t>L</a:t>
            </a:r>
            <a:r>
              <a:rPr kumimoji="1" lang="en-US" altLang="ja-JP" dirty="0" smtClean="0"/>
              <a:t>ite</a:t>
            </a:r>
            <a:endParaRPr kumimoji="1" lang="ja-JP" altLang="en-US" dirty="0"/>
          </a:p>
        </p:txBody>
      </p:sp>
      <p:sp>
        <p:nvSpPr>
          <p:cNvPr id="8" name="テキスト ボックス 7"/>
          <p:cNvSpPr txBox="1"/>
          <p:nvPr/>
        </p:nvSpPr>
        <p:spPr>
          <a:xfrm>
            <a:off x="6732240" y="6453336"/>
            <a:ext cx="998891" cy="369332"/>
          </a:xfrm>
          <a:prstGeom prst="rect">
            <a:avLst/>
          </a:prstGeom>
          <a:noFill/>
        </p:spPr>
        <p:txBody>
          <a:bodyPr wrap="none" rtlCol="0">
            <a:spAutoFit/>
          </a:bodyPr>
          <a:lstStyle/>
          <a:p>
            <a:r>
              <a:rPr kumimoji="1" lang="ja-JP" altLang="en-US" dirty="0" smtClean="0"/>
              <a:t>実アプリ</a:t>
            </a:r>
            <a:endParaRPr kumimoji="1" lang="ja-JP" altLang="en-US" dirty="0"/>
          </a:p>
        </p:txBody>
      </p:sp>
    </p:spTree>
    <p:extLst>
      <p:ext uri="{BB962C8B-B14F-4D97-AF65-F5344CB8AC3E}">
        <p14:creationId xmlns:p14="http://schemas.microsoft.com/office/powerpoint/2010/main" val="29792273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消費電力</a:t>
            </a:r>
          </a:p>
        </p:txBody>
      </p:sp>
      <p:sp>
        <p:nvSpPr>
          <p:cNvPr id="3" name="コンテンツ プレースホルダー 2"/>
          <p:cNvSpPr>
            <a:spLocks noGrp="1"/>
          </p:cNvSpPr>
          <p:nvPr>
            <p:ph idx="1"/>
          </p:nvPr>
        </p:nvSpPr>
        <p:spPr/>
        <p:txBody>
          <a:bodyPr/>
          <a:lstStyle/>
          <a:p>
            <a:r>
              <a:rPr lang="en-US" altLang="ja-JP" dirty="0"/>
              <a:t>Benchmark</a:t>
            </a:r>
            <a:r>
              <a:rPr lang="ja-JP" altLang="en-US" dirty="0"/>
              <a:t>実行中の消費電力を</a:t>
            </a:r>
            <a:r>
              <a:rPr lang="en-US" altLang="ja-JP" dirty="0" err="1"/>
              <a:t>PowerTutor</a:t>
            </a:r>
            <a:r>
              <a:rPr lang="ja-JP" altLang="en-US" dirty="0"/>
              <a:t>で測定</a:t>
            </a:r>
          </a:p>
          <a:p>
            <a:pPr lvl="1"/>
            <a:r>
              <a:rPr lang="ja-JP" altLang="en-US" dirty="0"/>
              <a:t>暗号化を</a:t>
            </a:r>
            <a:r>
              <a:rPr lang="en-US" altLang="ja-JP" dirty="0"/>
              <a:t>1000ms</a:t>
            </a:r>
            <a:r>
              <a:rPr lang="ja-JP" altLang="en-US" dirty="0"/>
              <a:t>遅延させると消費電力が</a:t>
            </a:r>
            <a:r>
              <a:rPr lang="en-US" altLang="ja-JP" dirty="0"/>
              <a:t>29%</a:t>
            </a:r>
            <a:r>
              <a:rPr lang="ja-JP" altLang="en-US" dirty="0"/>
              <a:t>程度増加</a:t>
            </a:r>
          </a:p>
          <a:p>
            <a:pPr lvl="2"/>
            <a:r>
              <a:rPr lang="ja-JP" altLang="en-US" dirty="0"/>
              <a:t>遅延させない場合は微減</a:t>
            </a:r>
          </a:p>
          <a:p>
            <a:pPr lvl="2"/>
            <a:r>
              <a:rPr lang="ja-JP" altLang="en-US" dirty="0"/>
              <a:t>原因は調査中</a:t>
            </a:r>
          </a:p>
          <a:p>
            <a:pPr lvl="1"/>
            <a:r>
              <a:rPr lang="ja-JP" altLang="en-US" dirty="0"/>
              <a:t>電力量は</a:t>
            </a:r>
            <a:r>
              <a:rPr lang="en-US" altLang="ja-JP" dirty="0"/>
              <a:t>17%</a:t>
            </a:r>
            <a:r>
              <a:rPr lang="ja-JP" altLang="en-US" dirty="0"/>
              <a:t>程度増加</a:t>
            </a:r>
          </a:p>
        </p:txBody>
      </p:sp>
      <p:graphicFrame>
        <p:nvGraphicFramePr>
          <p:cNvPr id="7" name="グラフ 6"/>
          <p:cNvGraphicFramePr>
            <a:graphicFrameLocks noGrp="1"/>
          </p:cNvGraphicFramePr>
          <p:nvPr>
            <p:extLst>
              <p:ext uri="{D42A27DB-BD31-4B8C-83A1-F6EECF244321}">
                <p14:modId xmlns:p14="http://schemas.microsoft.com/office/powerpoint/2010/main" val="526105043"/>
              </p:ext>
            </p:extLst>
          </p:nvPr>
        </p:nvGraphicFramePr>
        <p:xfrm>
          <a:off x="0" y="3487336"/>
          <a:ext cx="4527413" cy="33706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noGrp="1"/>
          </p:cNvGraphicFramePr>
          <p:nvPr>
            <p:extLst>
              <p:ext uri="{D42A27DB-BD31-4B8C-83A1-F6EECF244321}">
                <p14:modId xmlns:p14="http://schemas.microsoft.com/office/powerpoint/2010/main" val="3775409538"/>
              </p:ext>
            </p:extLst>
          </p:nvPr>
        </p:nvGraphicFramePr>
        <p:xfrm>
          <a:off x="4355976" y="3501008"/>
          <a:ext cx="4527413" cy="33706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0241971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a:t>関連研究</a:t>
            </a:r>
            <a:endParaRPr lang="ja-JP" altLang="en-US" dirty="0"/>
          </a:p>
        </p:txBody>
      </p:sp>
      <p:sp>
        <p:nvSpPr>
          <p:cNvPr id="3" name="コンテンツ プレースホルダー 2"/>
          <p:cNvSpPr>
            <a:spLocks noGrp="1"/>
          </p:cNvSpPr>
          <p:nvPr>
            <p:ph idx="1"/>
          </p:nvPr>
        </p:nvSpPr>
        <p:spPr>
          <a:xfrm>
            <a:off x="457200" y="1628800"/>
            <a:ext cx="8229600" cy="4896544"/>
          </a:xfrm>
        </p:spPr>
        <p:txBody>
          <a:bodyPr>
            <a:normAutofit/>
          </a:bodyPr>
          <a:lstStyle/>
          <a:p>
            <a:pPr lvl="0"/>
            <a:r>
              <a:rPr lang="en-US" altLang="ja-JP" dirty="0" err="1"/>
              <a:t>TransCrypt</a:t>
            </a:r>
            <a:r>
              <a:rPr lang="en-US" altLang="ja-JP" dirty="0"/>
              <a:t> [Sharma '06]</a:t>
            </a:r>
          </a:p>
          <a:p>
            <a:pPr lvl="1"/>
            <a:r>
              <a:rPr lang="ja-JP" altLang="en-US" dirty="0"/>
              <a:t>ページキャッシュの暗号化も考慮</a:t>
            </a:r>
          </a:p>
          <a:p>
            <a:pPr lvl="1"/>
            <a:r>
              <a:rPr lang="ja-JP" altLang="en-US" dirty="0"/>
              <a:t>メモリマップに非対応、オーバヘッドの考慮なし</a:t>
            </a:r>
          </a:p>
          <a:p>
            <a:pPr lvl="0"/>
            <a:r>
              <a:rPr lang="en-US" altLang="ja-JP" dirty="0" err="1"/>
              <a:t>Cryptkeeper</a:t>
            </a:r>
            <a:r>
              <a:rPr lang="en-US" altLang="ja-JP" dirty="0"/>
              <a:t> [Peterson '10]</a:t>
            </a:r>
          </a:p>
          <a:p>
            <a:pPr lvl="1"/>
            <a:r>
              <a:rPr lang="ja-JP" altLang="en-US" dirty="0" smtClean="0"/>
              <a:t>プロセスのメモリ</a:t>
            </a:r>
            <a:r>
              <a:rPr lang="ja-JP" altLang="en-US" dirty="0"/>
              <a:t>を暗号化</a:t>
            </a:r>
          </a:p>
          <a:p>
            <a:pPr lvl="1"/>
            <a:r>
              <a:rPr lang="ja-JP" altLang="en-US" dirty="0" smtClean="0"/>
              <a:t>ページキャッシュ</a:t>
            </a:r>
            <a:r>
              <a:rPr lang="ja-JP" altLang="en-US" dirty="0"/>
              <a:t>を含む</a:t>
            </a:r>
            <a:r>
              <a:rPr lang="en-US" altLang="ja-JP" dirty="0"/>
              <a:t>OS</a:t>
            </a:r>
            <a:r>
              <a:rPr lang="ja-JP" altLang="en-US" dirty="0" err="1"/>
              <a:t>のメ</a:t>
            </a:r>
            <a:r>
              <a:rPr lang="ja-JP" altLang="en-US" dirty="0"/>
              <a:t>モリは暗号化しない</a:t>
            </a:r>
          </a:p>
          <a:p>
            <a:pPr lvl="0"/>
            <a:r>
              <a:rPr lang="en-US" altLang="ja-JP" dirty="0"/>
              <a:t>Keypad [</a:t>
            </a:r>
            <a:r>
              <a:rPr lang="en-US" altLang="ja-JP" dirty="0" err="1"/>
              <a:t>Geambasu</a:t>
            </a:r>
            <a:r>
              <a:rPr lang="en-US" altLang="ja-JP" dirty="0"/>
              <a:t> et al.'11]</a:t>
            </a:r>
          </a:p>
          <a:p>
            <a:pPr lvl="1"/>
            <a:r>
              <a:rPr lang="ja-JP" altLang="en-US" dirty="0"/>
              <a:t>ファイルごとの暗号鍵をサーバに保存</a:t>
            </a:r>
          </a:p>
          <a:p>
            <a:pPr lvl="1"/>
            <a:r>
              <a:rPr lang="ja-JP" altLang="en-US" dirty="0"/>
              <a:t>ネットワークが使用できない時は復号できない</a:t>
            </a:r>
          </a:p>
        </p:txBody>
      </p:sp>
    </p:spTree>
    <p:extLst>
      <p:ext uri="{BB962C8B-B14F-4D97-AF65-F5344CB8AC3E}">
        <p14:creationId xmlns:p14="http://schemas.microsoft.com/office/powerpoint/2010/main" val="384469806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a:t>まとめ</a:t>
            </a:r>
            <a:endParaRPr lang="ja-JP" altLang="en-US" dirty="0"/>
          </a:p>
        </p:txBody>
      </p:sp>
      <p:sp>
        <p:nvSpPr>
          <p:cNvPr id="3" name="コンテンツ プレースホルダー 2"/>
          <p:cNvSpPr>
            <a:spLocks noGrp="1"/>
          </p:cNvSpPr>
          <p:nvPr>
            <p:ph idx="1"/>
          </p:nvPr>
        </p:nvSpPr>
        <p:spPr/>
        <p:txBody>
          <a:bodyPr>
            <a:normAutofit/>
          </a:bodyPr>
          <a:lstStyle/>
          <a:p>
            <a:r>
              <a:rPr lang="ja-JP" altLang="en-US" dirty="0"/>
              <a:t>メモリ上のページキャッシュを暗号化する</a:t>
            </a:r>
            <a:r>
              <a:rPr lang="en-US" altLang="ja-JP" dirty="0"/>
              <a:t>Cache-Crypt</a:t>
            </a:r>
            <a:r>
              <a:rPr lang="ja-JP" altLang="en-US" dirty="0"/>
              <a:t>を提案</a:t>
            </a:r>
          </a:p>
          <a:p>
            <a:pPr lvl="1"/>
            <a:r>
              <a:rPr lang="ja-JP" altLang="en-US" dirty="0"/>
              <a:t>コールドブート攻撃によるメモリからの情報漏洩を防ぐ</a:t>
            </a:r>
          </a:p>
          <a:p>
            <a:pPr lvl="1"/>
            <a:r>
              <a:rPr lang="ja-JP" altLang="en-US" dirty="0"/>
              <a:t>アプリがファイルにアクセスする時だけ復号</a:t>
            </a:r>
          </a:p>
          <a:p>
            <a:pPr lvl="1"/>
            <a:r>
              <a:rPr lang="ja-JP" altLang="en-US" dirty="0"/>
              <a:t>再暗号化の遅延によりオーバヘッドを削減</a:t>
            </a:r>
          </a:p>
          <a:p>
            <a:pPr lvl="1"/>
            <a:r>
              <a:rPr lang="en-US" altLang="ja-JP" dirty="0"/>
              <a:t>Android OS</a:t>
            </a:r>
            <a:r>
              <a:rPr lang="ja-JP" altLang="en-US" dirty="0"/>
              <a:t>に実装し、有効性を確認</a:t>
            </a:r>
          </a:p>
          <a:p>
            <a:r>
              <a:rPr lang="ja-JP" altLang="en-US" dirty="0"/>
              <a:t>今後の課題</a:t>
            </a:r>
          </a:p>
          <a:p>
            <a:pPr lvl="1"/>
            <a:r>
              <a:rPr lang="ja-JP" altLang="en-US" dirty="0"/>
              <a:t>フルディスク暗号化との連携によるオーバヘッド削減</a:t>
            </a:r>
          </a:p>
          <a:p>
            <a:pPr lvl="1"/>
            <a:r>
              <a:rPr lang="ja-JP" altLang="en-US" dirty="0"/>
              <a:t>暗号鍵を</a:t>
            </a:r>
            <a:r>
              <a:rPr lang="en-US" altLang="ja-JP" dirty="0"/>
              <a:t>CPU</a:t>
            </a:r>
            <a:r>
              <a:rPr lang="ja-JP" altLang="en-US" dirty="0"/>
              <a:t>のレジスタ上に格納することによる漏洩防止</a:t>
            </a:r>
          </a:p>
        </p:txBody>
      </p:sp>
    </p:spTree>
    <p:extLst>
      <p:ext uri="{BB962C8B-B14F-4D97-AF65-F5344CB8AC3E}">
        <p14:creationId xmlns:p14="http://schemas.microsoft.com/office/powerpoint/2010/main" val="425126159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今後の課題</a:t>
            </a:r>
            <a:endParaRPr lang="ja-JP" altLang="en-US" dirty="0"/>
          </a:p>
        </p:txBody>
      </p:sp>
      <p:sp>
        <p:nvSpPr>
          <p:cNvPr id="3" name="コンテンツ プレースホルダー 2"/>
          <p:cNvSpPr>
            <a:spLocks noGrp="1"/>
          </p:cNvSpPr>
          <p:nvPr>
            <p:ph idx="1"/>
          </p:nvPr>
        </p:nvSpPr>
        <p:spPr>
          <a:xfrm>
            <a:off x="457200" y="1412776"/>
            <a:ext cx="8229600" cy="5328592"/>
          </a:xfrm>
        </p:spPr>
        <p:txBody>
          <a:bodyPr>
            <a:normAutofit/>
          </a:bodyPr>
          <a:lstStyle/>
          <a:p>
            <a:r>
              <a:rPr lang="ja-JP" altLang="en-US" dirty="0">
                <a:solidFill>
                  <a:srgbClr val="000000"/>
                </a:solidFill>
              </a:rPr>
              <a:t>メモリからの暗号鍵の漏洩防止</a:t>
            </a:r>
            <a:endParaRPr lang="en-US" altLang="ja-JP" dirty="0">
              <a:solidFill>
                <a:srgbClr val="000000"/>
              </a:solidFill>
            </a:endParaRPr>
          </a:p>
          <a:p>
            <a:pPr lvl="1"/>
            <a:r>
              <a:rPr lang="ja-JP" altLang="en-US" dirty="0">
                <a:solidFill>
                  <a:srgbClr val="000000"/>
                </a:solidFill>
              </a:rPr>
              <a:t>暗号鍵を</a:t>
            </a:r>
            <a:r>
              <a:rPr lang="en-US" altLang="ja-JP" dirty="0">
                <a:solidFill>
                  <a:srgbClr val="000000"/>
                </a:solidFill>
              </a:rPr>
              <a:t>CPU</a:t>
            </a:r>
            <a:r>
              <a:rPr lang="ja-JP" altLang="en-US" dirty="0">
                <a:solidFill>
                  <a:srgbClr val="000000"/>
                </a:solidFill>
              </a:rPr>
              <a:t>のレジスタ上に格納</a:t>
            </a:r>
            <a:endParaRPr lang="en-US" altLang="ja-JP" dirty="0">
              <a:solidFill>
                <a:srgbClr val="000000"/>
              </a:solidFill>
            </a:endParaRPr>
          </a:p>
          <a:p>
            <a:r>
              <a:rPr lang="ja-JP" altLang="en-US" dirty="0">
                <a:solidFill>
                  <a:srgbClr val="000000"/>
                </a:solidFill>
              </a:rPr>
              <a:t>フルディスク暗号化との連携によるオーバヘッド削減</a:t>
            </a:r>
            <a:endParaRPr lang="en-US" altLang="ja-JP" dirty="0">
              <a:solidFill>
                <a:srgbClr val="000000"/>
              </a:solidFill>
            </a:endParaRPr>
          </a:p>
          <a:p>
            <a:pPr lvl="1"/>
            <a:r>
              <a:rPr lang="ja-JP" altLang="en-US" dirty="0">
                <a:solidFill>
                  <a:srgbClr val="000000"/>
                </a:solidFill>
              </a:rPr>
              <a:t>キャッシュ上の暗号データをそのままディスクに書き戻せるようにする</a:t>
            </a:r>
          </a:p>
        </p:txBody>
      </p:sp>
    </p:spTree>
    <p:extLst>
      <p:ext uri="{BB962C8B-B14F-4D97-AF65-F5344CB8AC3E}">
        <p14:creationId xmlns:p14="http://schemas.microsoft.com/office/powerpoint/2010/main" val="1684619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Android</a:t>
            </a:r>
            <a:r>
              <a:rPr lang="ja-JP" altLang="ja-JP" dirty="0"/>
              <a:t>端末の</a:t>
            </a:r>
            <a:r>
              <a:rPr lang="ja-JP" altLang="en-US" dirty="0"/>
              <a:t>盗難のリスク</a:t>
            </a:r>
          </a:p>
        </p:txBody>
      </p:sp>
      <p:sp>
        <p:nvSpPr>
          <p:cNvPr id="3" name="コンテンツ プレースホルダー 2"/>
          <p:cNvSpPr>
            <a:spLocks noGrp="1"/>
          </p:cNvSpPr>
          <p:nvPr>
            <p:ph idx="1"/>
          </p:nvPr>
        </p:nvSpPr>
        <p:spPr/>
        <p:txBody>
          <a:bodyPr>
            <a:normAutofit/>
          </a:bodyPr>
          <a:lstStyle/>
          <a:p>
            <a:pPr lvl="0"/>
            <a:r>
              <a:rPr lang="en-US" altLang="ja-JP" dirty="0"/>
              <a:t>Android</a:t>
            </a:r>
            <a:r>
              <a:rPr lang="ja-JP" altLang="en-US" dirty="0"/>
              <a:t>端末は盗難にあった時のリスクが高い</a:t>
            </a:r>
          </a:p>
          <a:p>
            <a:pPr lvl="1"/>
            <a:r>
              <a:rPr lang="ja-JP" altLang="en-US" dirty="0"/>
              <a:t>従来の携帯電話より多くの情報を保持</a:t>
            </a:r>
            <a:endParaRPr lang="en-US" altLang="ja-JP" dirty="0"/>
          </a:p>
          <a:p>
            <a:pPr lvl="2"/>
            <a:r>
              <a:rPr lang="en-US" altLang="ja-JP" dirty="0"/>
              <a:t>PDF/Word/Excel</a:t>
            </a:r>
            <a:r>
              <a:rPr lang="ja-JP" altLang="en-US" dirty="0"/>
              <a:t>ファイル、音楽、写真</a:t>
            </a:r>
            <a:endParaRPr lang="en-US" altLang="ja-JP" dirty="0"/>
          </a:p>
          <a:p>
            <a:pPr lvl="1"/>
            <a:r>
              <a:rPr lang="ja-JP" altLang="en-US" dirty="0"/>
              <a:t>より重要な情報も格納</a:t>
            </a:r>
          </a:p>
          <a:p>
            <a:pPr lvl="2"/>
            <a:r>
              <a:rPr lang="ja-JP" altLang="en-US" dirty="0" smtClean="0"/>
              <a:t>顧客</a:t>
            </a:r>
            <a:r>
              <a:rPr lang="ja-JP" altLang="en-US" dirty="0"/>
              <a:t>の情報</a:t>
            </a:r>
          </a:p>
          <a:p>
            <a:pPr lvl="0"/>
            <a:r>
              <a:rPr lang="ja-JP" altLang="en-US" dirty="0"/>
              <a:t>盗難にあうリスクが高い</a:t>
            </a:r>
          </a:p>
          <a:p>
            <a:pPr lvl="1"/>
            <a:r>
              <a:rPr lang="ja-JP" altLang="en-US" dirty="0"/>
              <a:t>ノート</a:t>
            </a:r>
            <a:r>
              <a:rPr lang="en-US" altLang="ja-JP" dirty="0"/>
              <a:t>PC</a:t>
            </a:r>
            <a:r>
              <a:rPr lang="ja-JP" altLang="en-US" dirty="0"/>
              <a:t>より小型軽量</a:t>
            </a:r>
          </a:p>
          <a:p>
            <a:pPr lvl="0"/>
            <a:endParaRPr lang="ja-JP" altLang="ja-JP" dirty="0"/>
          </a:p>
        </p:txBody>
      </p:sp>
      <p:graphicFrame>
        <p:nvGraphicFramePr>
          <p:cNvPr id="5" name="グラフ 4"/>
          <p:cNvGraphicFramePr>
            <a:graphicFrameLocks noGrp="1"/>
          </p:cNvGraphicFramePr>
          <p:nvPr>
            <p:extLst>
              <p:ext uri="{D42A27DB-BD31-4B8C-83A1-F6EECF244321}">
                <p14:modId xmlns:p14="http://schemas.microsoft.com/office/powerpoint/2010/main" val="1799396660"/>
              </p:ext>
            </p:extLst>
          </p:nvPr>
        </p:nvGraphicFramePr>
        <p:xfrm>
          <a:off x="4644008" y="2636912"/>
          <a:ext cx="4499992" cy="38449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790324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dirty="0"/>
              <a:t>コールドブート攻撃</a:t>
            </a:r>
            <a:r>
              <a:rPr lang="ja-JP" altLang="en-US" dirty="0"/>
              <a:t>の出現</a:t>
            </a:r>
          </a:p>
        </p:txBody>
      </p:sp>
      <p:sp>
        <p:nvSpPr>
          <p:cNvPr id="3" name="コンテンツ プレースホルダー 2"/>
          <p:cNvSpPr>
            <a:spLocks noGrp="1"/>
          </p:cNvSpPr>
          <p:nvPr>
            <p:ph idx="1"/>
          </p:nvPr>
        </p:nvSpPr>
        <p:spPr/>
        <p:txBody>
          <a:bodyPr/>
          <a:lstStyle/>
          <a:p>
            <a:pPr lvl="0"/>
            <a:r>
              <a:rPr lang="ja-JP" altLang="en-US" dirty="0"/>
              <a:t>物理的にメモリ上のデータを盗み見る攻撃</a:t>
            </a:r>
            <a:r>
              <a:rPr lang="en-US" altLang="ja-JP" dirty="0"/>
              <a:t/>
            </a:r>
            <a:br>
              <a:rPr lang="en-US" altLang="ja-JP" dirty="0"/>
            </a:br>
            <a:r>
              <a:rPr lang="en-US" altLang="ja-JP" dirty="0"/>
              <a:t>[</a:t>
            </a:r>
            <a:r>
              <a:rPr lang="en-US" altLang="ja-JP" dirty="0" err="1"/>
              <a:t>Halderman</a:t>
            </a:r>
            <a:r>
              <a:rPr lang="en-US" altLang="ja-JP" dirty="0"/>
              <a:t>+ Security’08]	</a:t>
            </a:r>
          </a:p>
          <a:p>
            <a:pPr lvl="1"/>
            <a:r>
              <a:rPr lang="ja-JP" altLang="en-US" dirty="0"/>
              <a:t>メモリを冷やしデータの破壊を防ぎ、機密情報を盗み見る</a:t>
            </a:r>
            <a:endParaRPr lang="en-US" altLang="ja-JP" dirty="0"/>
          </a:p>
          <a:p>
            <a:r>
              <a:rPr lang="en-US" altLang="ja-JP" dirty="0"/>
              <a:t>OS</a:t>
            </a:r>
            <a:r>
              <a:rPr lang="ja-JP" altLang="en-US" dirty="0"/>
              <a:t>等がメモリ上の機密情報を消去する時間はない</a:t>
            </a:r>
          </a:p>
        </p:txBody>
      </p:sp>
      <p:sp>
        <p:nvSpPr>
          <p:cNvPr id="10" name="テキスト ボックス 9"/>
          <p:cNvSpPr txBox="1"/>
          <p:nvPr/>
        </p:nvSpPr>
        <p:spPr>
          <a:xfrm>
            <a:off x="251520" y="5661248"/>
            <a:ext cx="2592287" cy="707886"/>
          </a:xfrm>
          <a:prstGeom prst="rect">
            <a:avLst/>
          </a:prstGeom>
          <a:noFill/>
        </p:spPr>
        <p:txBody>
          <a:bodyPr wrap="square" rtlCol="0">
            <a:spAutoFit/>
          </a:bodyPr>
          <a:lstStyle/>
          <a:p>
            <a:r>
              <a:rPr kumimoji="1" lang="ja-JP" altLang="en-US" sz="2000" dirty="0"/>
              <a:t>メモリを冷やすことでデータ破壊を</a:t>
            </a:r>
            <a:r>
              <a:rPr lang="ja-JP" altLang="en-US" sz="2000" dirty="0"/>
              <a:t>遅らせる</a:t>
            </a:r>
            <a:endParaRPr kumimoji="1" lang="ja-JP" altLang="en-US" sz="2000" dirty="0"/>
          </a:p>
        </p:txBody>
      </p:sp>
      <p:sp>
        <p:nvSpPr>
          <p:cNvPr id="14" name="テキスト ボックス 13"/>
          <p:cNvSpPr txBox="1"/>
          <p:nvPr/>
        </p:nvSpPr>
        <p:spPr>
          <a:xfrm>
            <a:off x="6302608" y="5608174"/>
            <a:ext cx="2841392" cy="707886"/>
          </a:xfrm>
          <a:prstGeom prst="rect">
            <a:avLst/>
          </a:prstGeom>
          <a:noFill/>
        </p:spPr>
        <p:txBody>
          <a:bodyPr wrap="square" rtlCol="0">
            <a:spAutoFit/>
          </a:bodyPr>
          <a:lstStyle/>
          <a:p>
            <a:r>
              <a:rPr kumimoji="1" lang="ja-JP" altLang="en-US" sz="2000" dirty="0"/>
              <a:t>攻撃者の端末でメモリ上のデータを取得</a:t>
            </a:r>
          </a:p>
        </p:txBody>
      </p:sp>
      <p:grpSp>
        <p:nvGrpSpPr>
          <p:cNvPr id="20" name="図形グループ 19"/>
          <p:cNvGrpSpPr/>
          <p:nvPr/>
        </p:nvGrpSpPr>
        <p:grpSpPr>
          <a:xfrm>
            <a:off x="6591186" y="3847059"/>
            <a:ext cx="2229286" cy="1152128"/>
            <a:chOff x="9468544" y="2204864"/>
            <a:chExt cx="2786608" cy="1440160"/>
          </a:xfrm>
        </p:grpSpPr>
        <p:grpSp>
          <p:nvGrpSpPr>
            <p:cNvPr id="3073" name="グループ化 3072"/>
            <p:cNvGrpSpPr/>
            <p:nvPr/>
          </p:nvGrpSpPr>
          <p:grpSpPr>
            <a:xfrm>
              <a:off x="9468544" y="2204864"/>
              <a:ext cx="2786608" cy="1440160"/>
              <a:chOff x="6105872" y="4974371"/>
              <a:chExt cx="2786608" cy="1440160"/>
            </a:xfrm>
          </p:grpSpPr>
          <p:grpSp>
            <p:nvGrpSpPr>
              <p:cNvPr id="15" name="グループ化 14"/>
              <p:cNvGrpSpPr/>
              <p:nvPr/>
            </p:nvGrpSpPr>
            <p:grpSpPr>
              <a:xfrm>
                <a:off x="7380312" y="4974371"/>
                <a:ext cx="1512168" cy="1440160"/>
                <a:chOff x="5605095" y="5018729"/>
                <a:chExt cx="1512168" cy="1440160"/>
              </a:xfrm>
            </p:grpSpPr>
            <p:grpSp>
              <p:nvGrpSpPr>
                <p:cNvPr id="9" name="グループ化 8"/>
                <p:cNvGrpSpPr/>
                <p:nvPr/>
              </p:nvGrpSpPr>
              <p:grpSpPr>
                <a:xfrm>
                  <a:off x="5605095" y="5018729"/>
                  <a:ext cx="1512168" cy="1440160"/>
                  <a:chOff x="5220072" y="5085184"/>
                  <a:chExt cx="1512168" cy="1440160"/>
                </a:xfrm>
              </p:grpSpPr>
              <p:sp>
                <p:nvSpPr>
                  <p:cNvPr id="6" name="正方形/長方形 5"/>
                  <p:cNvSpPr/>
                  <p:nvPr/>
                </p:nvSpPr>
                <p:spPr>
                  <a:xfrm>
                    <a:off x="5364088" y="5085184"/>
                    <a:ext cx="1224136" cy="870460"/>
                  </a:xfrm>
                  <a:prstGeom prst="rect">
                    <a:avLst/>
                  </a:prstGeom>
                  <a:solidFill>
                    <a:srgbClr val="FF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台形 7"/>
                  <p:cNvSpPr/>
                  <p:nvPr/>
                </p:nvSpPr>
                <p:spPr>
                  <a:xfrm>
                    <a:off x="5220072" y="5955644"/>
                    <a:ext cx="1512168" cy="569700"/>
                  </a:xfrm>
                  <a:prstGeom prst="trapezoid">
                    <a:avLst/>
                  </a:prstGeom>
                  <a:solidFill>
                    <a:srgbClr val="FF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台形 10"/>
                  <p:cNvSpPr/>
                  <p:nvPr/>
                </p:nvSpPr>
                <p:spPr>
                  <a:xfrm>
                    <a:off x="5364088" y="6021288"/>
                    <a:ext cx="1207368" cy="363746"/>
                  </a:xfrm>
                  <a:prstGeom prst="trapezoid">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427712" y="5229200"/>
                    <a:ext cx="1096888" cy="576064"/>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600" dirty="0">
                        <a:solidFill>
                          <a:schemeClr val="tx1"/>
                        </a:solidFill>
                      </a:rPr>
                      <a:t>攻撃者の端末</a:t>
                    </a:r>
                  </a:p>
                </p:txBody>
              </p:sp>
              <p:sp>
                <p:nvSpPr>
                  <p:cNvPr id="24" name="台形 23"/>
                  <p:cNvSpPr/>
                  <p:nvPr/>
                </p:nvSpPr>
                <p:spPr>
                  <a:xfrm>
                    <a:off x="5789883" y="6302641"/>
                    <a:ext cx="402432" cy="121242"/>
                  </a:xfrm>
                  <a:prstGeom prst="trapezoid">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13" name="直線コネクタ 12"/>
                <p:cNvCxnSpPr>
                  <a:stCxn id="11" idx="1"/>
                  <a:endCxn id="11" idx="3"/>
                </p:cNvCxnSpPr>
                <p:nvPr/>
              </p:nvCxnSpPr>
              <p:spPr>
                <a:xfrm>
                  <a:off x="5794579" y="6136706"/>
                  <a:ext cx="1116432" cy="0"/>
                </a:xfrm>
                <a:prstGeom prst="line">
                  <a:avLst/>
                </a:prstGeom>
                <a:ln w="6350">
                  <a:solidFill>
                    <a:schemeClr val="tx1"/>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5819085" y="6065646"/>
                  <a:ext cx="1053614" cy="0"/>
                </a:xfrm>
                <a:prstGeom prst="line">
                  <a:avLst/>
                </a:prstGeom>
                <a:ln w="6350">
                  <a:solidFill>
                    <a:schemeClr val="tx1"/>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p:nvPr/>
              </p:nvCxnSpPr>
              <p:spPr>
                <a:xfrm>
                  <a:off x="5826487" y="6006338"/>
                  <a:ext cx="1052774" cy="0"/>
                </a:xfrm>
                <a:prstGeom prst="line">
                  <a:avLst/>
                </a:prstGeom>
                <a:ln w="6350">
                  <a:solidFill>
                    <a:schemeClr val="tx1"/>
                  </a:solidFill>
                  <a:headEnd type="none"/>
                  <a:tailEnd type="none"/>
                </a:ln>
                <a:effectLst/>
              </p:spPr>
              <p:style>
                <a:lnRef idx="2">
                  <a:schemeClr val="accent1"/>
                </a:lnRef>
                <a:fillRef idx="0">
                  <a:schemeClr val="accent1"/>
                </a:fillRef>
                <a:effectRef idx="1">
                  <a:schemeClr val="accent1"/>
                </a:effectRef>
                <a:fontRef idx="minor">
                  <a:schemeClr val="tx1"/>
                </a:fontRef>
              </p:style>
            </p:cxnSp>
          </p:grpSp>
          <p:grpSp>
            <p:nvGrpSpPr>
              <p:cNvPr id="25" name="グループ化 24"/>
              <p:cNvGrpSpPr/>
              <p:nvPr/>
            </p:nvGrpSpPr>
            <p:grpSpPr>
              <a:xfrm>
                <a:off x="6105872" y="5157192"/>
                <a:ext cx="914400" cy="504056"/>
                <a:chOff x="7668344" y="5368074"/>
                <a:chExt cx="914400" cy="504056"/>
              </a:xfrm>
            </p:grpSpPr>
            <p:sp>
              <p:nvSpPr>
                <p:cNvPr id="22" name="正方形/長方形 21"/>
                <p:cNvSpPr/>
                <p:nvPr/>
              </p:nvSpPr>
              <p:spPr>
                <a:xfrm>
                  <a:off x="7668344" y="5368074"/>
                  <a:ext cx="914400" cy="504056"/>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b="1" dirty="0">
                      <a:solidFill>
                        <a:schemeClr val="bg1"/>
                      </a:solidFill>
                    </a:rPr>
                    <a:t>メモリ</a:t>
                  </a:r>
                </a:p>
              </p:txBody>
            </p:sp>
            <p:sp>
              <p:nvSpPr>
                <p:cNvPr id="23" name="正方形/長方形 22"/>
                <p:cNvSpPr/>
                <p:nvPr/>
              </p:nvSpPr>
              <p:spPr>
                <a:xfrm>
                  <a:off x="7801508" y="5756030"/>
                  <a:ext cx="648072" cy="11610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sp>
          <p:nvSpPr>
            <p:cNvPr id="46" name="下矢印 45"/>
            <p:cNvSpPr/>
            <p:nvPr/>
          </p:nvSpPr>
          <p:spPr>
            <a:xfrm rot="17100000">
              <a:off x="10704846" y="2603882"/>
              <a:ext cx="352757" cy="743157"/>
            </a:xfrm>
            <a:prstGeom prst="downArrow">
              <a:avLst>
                <a:gd name="adj1" fmla="val 28836"/>
                <a:gd name="adj2" fmla="val 50000"/>
              </a:avLst>
            </a:prstGeom>
            <a:solidFill>
              <a:schemeClr val="bg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pic>
        <p:nvPicPr>
          <p:cNvPr id="3074" name="Picture 2" descr="C:\Users\naotofukuda\Documents\学校\M1 Windows\前期\SWoPP\発表資料\memory_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645024"/>
            <a:ext cx="2724130" cy="182347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5" name="Picture 3" descr="C:\Users\naotofukuda\Documents\学校\M1 Windows\前期\SWoPP\発表資料\memory_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628" y="3742724"/>
            <a:ext cx="2724126" cy="18146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右矢印 3"/>
          <p:cNvSpPr/>
          <p:nvPr/>
        </p:nvSpPr>
        <p:spPr>
          <a:xfrm>
            <a:off x="2915816" y="4326478"/>
            <a:ext cx="360040" cy="538927"/>
          </a:xfrm>
          <a:prstGeom prst="rightArrow">
            <a:avLst>
              <a:gd name="adj1" fmla="val 37146"/>
              <a:gd name="adj2" fmla="val 52815"/>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右矢印 46"/>
          <p:cNvSpPr/>
          <p:nvPr/>
        </p:nvSpPr>
        <p:spPr>
          <a:xfrm>
            <a:off x="6084168" y="4326478"/>
            <a:ext cx="360040" cy="538927"/>
          </a:xfrm>
          <a:prstGeom prst="rightArrow">
            <a:avLst>
              <a:gd name="adj1" fmla="val 37146"/>
              <a:gd name="adj2" fmla="val 52815"/>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3347864" y="5733256"/>
            <a:ext cx="2592287" cy="400110"/>
          </a:xfrm>
          <a:prstGeom prst="rect">
            <a:avLst/>
          </a:prstGeom>
          <a:noFill/>
        </p:spPr>
        <p:txBody>
          <a:bodyPr wrap="square" rtlCol="0">
            <a:spAutoFit/>
          </a:bodyPr>
          <a:lstStyle/>
          <a:p>
            <a:pPr algn="ctr"/>
            <a:r>
              <a:rPr kumimoji="1" lang="ja-JP" altLang="en-US" sz="2000" dirty="0"/>
              <a:t>メモリを取り外す</a:t>
            </a:r>
          </a:p>
        </p:txBody>
      </p:sp>
    </p:spTree>
    <p:extLst>
      <p:ext uri="{BB962C8B-B14F-4D97-AF65-F5344CB8AC3E}">
        <p14:creationId xmlns:p14="http://schemas.microsoft.com/office/powerpoint/2010/main" val="42528816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CPU</a:t>
            </a:r>
            <a:r>
              <a:rPr kumimoji="1" lang="ja-JP" altLang="en-US" dirty="0"/>
              <a:t>使用率</a:t>
            </a:r>
          </a:p>
        </p:txBody>
      </p:sp>
      <p:sp>
        <p:nvSpPr>
          <p:cNvPr id="3" name="コンテンツ プレースホルダー 2"/>
          <p:cNvSpPr>
            <a:spLocks noGrp="1"/>
          </p:cNvSpPr>
          <p:nvPr>
            <p:ph idx="1"/>
          </p:nvPr>
        </p:nvSpPr>
        <p:spPr/>
        <p:txBody>
          <a:bodyPr/>
          <a:lstStyle/>
          <a:p>
            <a:r>
              <a:rPr kumimoji="1" lang="en-US" altLang="ja-JP" dirty="0" err="1"/>
              <a:t>AndroBench</a:t>
            </a:r>
            <a:r>
              <a:rPr kumimoji="1" lang="ja-JP" altLang="en-US" dirty="0"/>
              <a:t>アプリ</a:t>
            </a:r>
            <a:r>
              <a:rPr lang="ja-JP" altLang="en-US" dirty="0"/>
              <a:t>で</a:t>
            </a:r>
            <a:r>
              <a:rPr kumimoji="1" lang="ja-JP" altLang="en-US" dirty="0"/>
              <a:t>ファイルの読み書き性能の測定時の</a:t>
            </a:r>
            <a:r>
              <a:rPr kumimoji="1" lang="en-US" altLang="ja-JP" dirty="0"/>
              <a:t>CPU</a:t>
            </a:r>
            <a:r>
              <a:rPr kumimoji="1" lang="ja-JP" altLang="en-US" dirty="0"/>
              <a:t>使用率</a:t>
            </a:r>
            <a:endParaRPr kumimoji="1" lang="en-US" altLang="ja-JP" dirty="0"/>
          </a:p>
          <a:p>
            <a:pPr lvl="1"/>
            <a:r>
              <a:rPr kumimoji="1" lang="en-US" altLang="ja-JP" dirty="0"/>
              <a:t>0ms</a:t>
            </a:r>
            <a:r>
              <a:rPr lang="ja-JP" altLang="en-US" dirty="0"/>
              <a:t>と</a:t>
            </a:r>
            <a:r>
              <a:rPr kumimoji="1" lang="en-US" altLang="ja-JP" dirty="0"/>
              <a:t>1000ms</a:t>
            </a:r>
            <a:r>
              <a:rPr kumimoji="1" lang="ja-JP" altLang="en-US" dirty="0"/>
              <a:t>で遅延させて測定</a:t>
            </a:r>
            <a:endParaRPr kumimoji="1" lang="en-US" altLang="ja-JP" dirty="0"/>
          </a:p>
        </p:txBody>
      </p:sp>
      <p:graphicFrame>
        <p:nvGraphicFramePr>
          <p:cNvPr id="4" name="グラフ 3"/>
          <p:cNvGraphicFramePr>
            <a:graphicFrameLocks noGrp="1"/>
          </p:cNvGraphicFramePr>
          <p:nvPr>
            <p:extLst>
              <p:ext uri="{D42A27DB-BD31-4B8C-83A1-F6EECF244321}">
                <p14:modId xmlns:p14="http://schemas.microsoft.com/office/powerpoint/2010/main" val="1505126062"/>
              </p:ext>
            </p:extLst>
          </p:nvPr>
        </p:nvGraphicFramePr>
        <p:xfrm>
          <a:off x="1331640" y="2877561"/>
          <a:ext cx="6480000" cy="396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6878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前提</a:t>
            </a:r>
          </a:p>
        </p:txBody>
      </p:sp>
      <p:sp>
        <p:nvSpPr>
          <p:cNvPr id="3" name="コンテンツ プレースホルダー 2"/>
          <p:cNvSpPr>
            <a:spLocks noGrp="1"/>
          </p:cNvSpPr>
          <p:nvPr>
            <p:ph idx="1"/>
          </p:nvPr>
        </p:nvSpPr>
        <p:spPr/>
        <p:txBody>
          <a:bodyPr>
            <a:normAutofit/>
          </a:bodyPr>
          <a:lstStyle/>
          <a:p>
            <a:r>
              <a:rPr lang="ja-JP" altLang="en-US" dirty="0"/>
              <a:t>端末を盗まれ、コールドブート攻撃によりキャッシュや暗号鍵を盗み見られる攻撃を想定</a:t>
            </a:r>
            <a:endParaRPr lang="en-US" altLang="ja-JP" dirty="0"/>
          </a:p>
          <a:p>
            <a:pPr lvl="1"/>
            <a:r>
              <a:rPr lang="ja-JP" altLang="en-US" dirty="0"/>
              <a:t>ディスクからの情報漏洩はフルディスク暗号化で防ぐ</a:t>
            </a:r>
          </a:p>
          <a:p>
            <a:pPr lvl="1"/>
            <a:r>
              <a:rPr lang="ja-JP" altLang="en-US" dirty="0"/>
              <a:t>アプリのメモリからの情報漏洩は既存研究で防ぐ</a:t>
            </a:r>
          </a:p>
          <a:p>
            <a:pPr lvl="2"/>
            <a:r>
              <a:rPr lang="en-US" altLang="ja-JP" dirty="0" err="1"/>
              <a:t>Cryptkeeper</a:t>
            </a:r>
            <a:r>
              <a:rPr lang="en-US" altLang="ja-JP" dirty="0"/>
              <a:t> [Peterson HST'10]</a:t>
            </a:r>
          </a:p>
          <a:p>
            <a:pPr lvl="1"/>
            <a:r>
              <a:rPr lang="ja-JP" altLang="en-US" dirty="0"/>
              <a:t>端末に不正ログインされないことを仮定</a:t>
            </a:r>
          </a:p>
          <a:p>
            <a:pPr lvl="2"/>
            <a:r>
              <a:rPr lang="ja-JP" altLang="en-US" dirty="0"/>
              <a:t>不正なアプリ経由で復号されたデータを取得されない</a:t>
            </a:r>
          </a:p>
        </p:txBody>
      </p:sp>
      <p:grpSp>
        <p:nvGrpSpPr>
          <p:cNvPr id="44" name="グループ化 43"/>
          <p:cNvGrpSpPr/>
          <p:nvPr/>
        </p:nvGrpSpPr>
        <p:grpSpPr>
          <a:xfrm>
            <a:off x="765872" y="4509120"/>
            <a:ext cx="7807282" cy="2220542"/>
            <a:chOff x="1166625" y="4767118"/>
            <a:chExt cx="7005775" cy="1992578"/>
          </a:xfrm>
        </p:grpSpPr>
        <p:sp>
          <p:nvSpPr>
            <p:cNvPr id="40" name="右矢印 39"/>
            <p:cNvSpPr/>
            <p:nvPr/>
          </p:nvSpPr>
          <p:spPr>
            <a:xfrm rot="9900000" flipH="1">
              <a:off x="1523070" y="5818663"/>
              <a:ext cx="1224412" cy="527578"/>
            </a:xfrm>
            <a:prstGeom prst="rightArrow">
              <a:avLst>
                <a:gd name="adj1" fmla="val 35693"/>
                <a:gd name="adj2" fmla="val 50000"/>
              </a:avLst>
            </a:prstGeom>
            <a:solidFill>
              <a:srgbClr val="FF0000"/>
            </a:solidFill>
            <a:ln w="12700" cmpd="sng">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solidFill>
                  <a:srgbClr val="FFFFFF"/>
                </a:solidFill>
              </a:endParaRPr>
            </a:p>
          </p:txBody>
        </p:sp>
        <p:grpSp>
          <p:nvGrpSpPr>
            <p:cNvPr id="9" name="図形グループ 63"/>
            <p:cNvGrpSpPr/>
            <p:nvPr/>
          </p:nvGrpSpPr>
          <p:grpSpPr>
            <a:xfrm>
              <a:off x="2791998" y="5050226"/>
              <a:ext cx="3697472" cy="1528615"/>
              <a:chOff x="839476" y="3825044"/>
              <a:chExt cx="6433536" cy="2659762"/>
            </a:xfrm>
          </p:grpSpPr>
          <p:grpSp>
            <p:nvGrpSpPr>
              <p:cNvPr id="14" name="図形グループ 48"/>
              <p:cNvGrpSpPr/>
              <p:nvPr/>
            </p:nvGrpSpPr>
            <p:grpSpPr>
              <a:xfrm>
                <a:off x="2591272" y="3825044"/>
                <a:ext cx="2205138" cy="2653131"/>
                <a:chOff x="2591272" y="3933056"/>
                <a:chExt cx="2205138" cy="2653131"/>
              </a:xfrm>
            </p:grpSpPr>
            <p:sp>
              <p:nvSpPr>
                <p:cNvPr id="31" name="角丸四角形 30"/>
                <p:cNvSpPr/>
                <p:nvPr/>
              </p:nvSpPr>
              <p:spPr>
                <a:xfrm>
                  <a:off x="2591272" y="3933056"/>
                  <a:ext cx="2205138" cy="2062469"/>
                </a:xfrm>
                <a:prstGeom prst="roundRect">
                  <a:avLst>
                    <a:gd name="adj" fmla="val 13073"/>
                  </a:avLst>
                </a:prstGeom>
                <a:solidFill>
                  <a:srgbClr val="92D05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050" b="1" dirty="0"/>
                </a:p>
              </p:txBody>
            </p:sp>
            <p:sp>
              <p:nvSpPr>
                <p:cNvPr id="32" name="角丸四角形 31"/>
                <p:cNvSpPr/>
                <p:nvPr/>
              </p:nvSpPr>
              <p:spPr>
                <a:xfrm>
                  <a:off x="2757127" y="4614739"/>
                  <a:ext cx="1873428" cy="1080371"/>
                </a:xfrm>
                <a:prstGeom prst="roundRect">
                  <a:avLst/>
                </a:prstGeom>
                <a:solidFill>
                  <a:schemeClr val="tx2">
                    <a:lumMod val="40000"/>
                    <a:lumOff val="60000"/>
                  </a:schemeClr>
                </a:solidFill>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p>
              </p:txBody>
            </p:sp>
            <p:sp>
              <p:nvSpPr>
                <p:cNvPr id="33" name="テキスト ボックス 32"/>
                <p:cNvSpPr txBox="1"/>
                <p:nvPr/>
              </p:nvSpPr>
              <p:spPr>
                <a:xfrm>
                  <a:off x="2818575" y="6050661"/>
                  <a:ext cx="1795797" cy="535526"/>
                </a:xfrm>
                <a:prstGeom prst="rect">
                  <a:avLst/>
                </a:prstGeom>
                <a:noFill/>
              </p:spPr>
              <p:txBody>
                <a:bodyPr wrap="none" rtlCol="0">
                  <a:spAutoFit/>
                </a:bodyPr>
                <a:lstStyle/>
                <a:p>
                  <a:r>
                    <a:rPr kumimoji="1" lang="en-US" altLang="ja-JP" sz="1400" b="1" dirty="0">
                      <a:solidFill>
                        <a:schemeClr val="accent3">
                          <a:lumMod val="75000"/>
                        </a:schemeClr>
                      </a:solidFill>
                    </a:rPr>
                    <a:t>Android OS</a:t>
                  </a:r>
                  <a:endParaRPr kumimoji="1" lang="ja-JP" altLang="en-US" sz="1400" b="1" dirty="0">
                    <a:solidFill>
                      <a:schemeClr val="accent3">
                        <a:lumMod val="75000"/>
                      </a:schemeClr>
                    </a:solidFill>
                  </a:endParaRPr>
                </a:p>
              </p:txBody>
            </p:sp>
            <p:sp>
              <p:nvSpPr>
                <p:cNvPr id="34" name="角丸四角形 33"/>
                <p:cNvSpPr>
                  <a:spLocks/>
                </p:cNvSpPr>
                <p:nvPr/>
              </p:nvSpPr>
              <p:spPr>
                <a:xfrm>
                  <a:off x="2915816" y="4797152"/>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FFFFFF"/>
                      </a:solidFill>
                    </a:rPr>
                    <a:t>暗号化</a:t>
                  </a:r>
                  <a:r>
                    <a:rPr lang="en-US" altLang="ja-JP" sz="1200" b="1" dirty="0">
                      <a:solidFill>
                        <a:srgbClr val="FFFFFF"/>
                      </a:solidFill>
                    </a:rPr>
                    <a:t/>
                  </a:r>
                  <a:br>
                    <a:rPr lang="en-US" altLang="ja-JP" sz="1200" b="1" dirty="0">
                      <a:solidFill>
                        <a:srgbClr val="FFFFFF"/>
                      </a:solidFill>
                    </a:rPr>
                  </a:br>
                  <a:r>
                    <a:rPr lang="ja-JP" altLang="en-US" sz="1200" b="1" dirty="0">
                      <a:solidFill>
                        <a:srgbClr val="FFFFFF"/>
                      </a:solidFill>
                    </a:rPr>
                    <a:t>キャッシュ</a:t>
                  </a:r>
                </a:p>
              </p:txBody>
            </p:sp>
            <p:sp>
              <p:nvSpPr>
                <p:cNvPr id="35" name="テキスト ボックス 34"/>
                <p:cNvSpPr txBox="1"/>
                <p:nvPr/>
              </p:nvSpPr>
              <p:spPr>
                <a:xfrm>
                  <a:off x="2770316" y="4137961"/>
                  <a:ext cx="1888955" cy="535526"/>
                </a:xfrm>
                <a:prstGeom prst="rect">
                  <a:avLst/>
                </a:prstGeom>
                <a:noFill/>
              </p:spPr>
              <p:txBody>
                <a:bodyPr wrap="none" rtlCol="0">
                  <a:spAutoFit/>
                </a:bodyPr>
                <a:lstStyle/>
                <a:p>
                  <a:r>
                    <a:rPr kumimoji="1" lang="en-US" altLang="ja-JP" sz="1400" b="1" dirty="0">
                      <a:solidFill>
                        <a:schemeClr val="tx2">
                          <a:lumMod val="60000"/>
                          <a:lumOff val="40000"/>
                        </a:schemeClr>
                      </a:solidFill>
                    </a:rPr>
                    <a:t>Cache-Crypt</a:t>
                  </a:r>
                  <a:endParaRPr kumimoji="1" lang="ja-JP" altLang="en-US" sz="1400" b="1" dirty="0">
                    <a:solidFill>
                      <a:schemeClr val="tx2">
                        <a:lumMod val="60000"/>
                        <a:lumOff val="40000"/>
                      </a:schemeClr>
                    </a:solidFill>
                  </a:endParaRPr>
                </a:p>
              </p:txBody>
            </p:sp>
          </p:grpSp>
          <p:grpSp>
            <p:nvGrpSpPr>
              <p:cNvPr id="15" name="図形グループ 55"/>
              <p:cNvGrpSpPr/>
              <p:nvPr/>
            </p:nvGrpSpPr>
            <p:grpSpPr>
              <a:xfrm>
                <a:off x="5471592" y="4149080"/>
                <a:ext cx="1801420" cy="2335726"/>
                <a:chOff x="5831632" y="4293096"/>
                <a:chExt cx="1801420" cy="2335726"/>
              </a:xfrm>
            </p:grpSpPr>
            <p:sp>
              <p:nvSpPr>
                <p:cNvPr id="21" name="角丸四角形 20"/>
                <p:cNvSpPr/>
                <p:nvPr/>
              </p:nvSpPr>
              <p:spPr>
                <a:xfrm>
                  <a:off x="5831632" y="4293096"/>
                  <a:ext cx="1801420" cy="1800200"/>
                </a:xfrm>
                <a:prstGeom prst="roundRect">
                  <a:avLst/>
                </a:prstGeom>
                <a:solidFill>
                  <a:schemeClr val="tx2">
                    <a:lumMod val="40000"/>
                    <a:lumOff val="60000"/>
                  </a:schemeClr>
                </a:solidFill>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p>
              </p:txBody>
            </p:sp>
            <p:sp>
              <p:nvSpPr>
                <p:cNvPr id="22" name="テキスト ボックス 21"/>
                <p:cNvSpPr txBox="1"/>
                <p:nvPr/>
              </p:nvSpPr>
              <p:spPr>
                <a:xfrm>
                  <a:off x="5978782" y="6093296"/>
                  <a:ext cx="1565409" cy="535526"/>
                </a:xfrm>
                <a:prstGeom prst="rect">
                  <a:avLst/>
                </a:prstGeom>
                <a:noFill/>
              </p:spPr>
              <p:txBody>
                <a:bodyPr wrap="none" rtlCol="0">
                  <a:spAutoFit/>
                </a:bodyPr>
                <a:lstStyle/>
                <a:p>
                  <a:r>
                    <a:rPr lang="en-US" altLang="ja-JP" sz="1400" b="1" dirty="0" err="1">
                      <a:solidFill>
                        <a:schemeClr val="tx2">
                          <a:lumMod val="60000"/>
                          <a:lumOff val="40000"/>
                        </a:schemeClr>
                      </a:solidFill>
                    </a:rPr>
                    <a:t>dm</a:t>
                  </a:r>
                  <a:r>
                    <a:rPr lang="en-US" altLang="ja-JP" sz="1400" b="1" dirty="0">
                      <a:solidFill>
                        <a:schemeClr val="tx2">
                          <a:lumMod val="60000"/>
                          <a:lumOff val="40000"/>
                        </a:schemeClr>
                      </a:solidFill>
                    </a:rPr>
                    <a:t>−crypt</a:t>
                  </a:r>
                  <a:endParaRPr kumimoji="1" lang="ja-JP" altLang="en-US" sz="1400" b="1" dirty="0">
                    <a:solidFill>
                      <a:schemeClr val="tx2">
                        <a:lumMod val="60000"/>
                        <a:lumOff val="40000"/>
                      </a:schemeClr>
                    </a:solidFill>
                  </a:endParaRPr>
                </a:p>
              </p:txBody>
            </p:sp>
            <p:grpSp>
              <p:nvGrpSpPr>
                <p:cNvPr id="23" name="図形グループ 52"/>
                <p:cNvGrpSpPr/>
                <p:nvPr/>
              </p:nvGrpSpPr>
              <p:grpSpPr>
                <a:xfrm>
                  <a:off x="6058324" y="4437113"/>
                  <a:ext cx="1363803" cy="1512685"/>
                  <a:chOff x="6696848" y="4302116"/>
                  <a:chExt cx="1363803" cy="1512685"/>
                </a:xfrm>
              </p:grpSpPr>
              <p:grpSp>
                <p:nvGrpSpPr>
                  <p:cNvPr id="24" name="図形グループ 36"/>
                  <p:cNvGrpSpPr/>
                  <p:nvPr/>
                </p:nvGrpSpPr>
                <p:grpSpPr>
                  <a:xfrm>
                    <a:off x="6696848" y="4302116"/>
                    <a:ext cx="1363803" cy="1512685"/>
                    <a:chOff x="1592763" y="453885"/>
                    <a:chExt cx="2238950" cy="2255035"/>
                  </a:xfrm>
                </p:grpSpPr>
                <p:sp>
                  <p:nvSpPr>
                    <p:cNvPr id="26" name="正方形/長方形 25"/>
                    <p:cNvSpPr/>
                    <p:nvPr/>
                  </p:nvSpPr>
                  <p:spPr>
                    <a:xfrm>
                      <a:off x="1592763" y="476672"/>
                      <a:ext cx="2228577" cy="2232248"/>
                    </a:xfrm>
                    <a:prstGeom prst="rect">
                      <a:avLst/>
                    </a:prstGeom>
                    <a:solidFill>
                      <a:schemeClr val="tx1"/>
                    </a:solidFill>
                    <a:ln w="127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p>
                  </p:txBody>
                </p:sp>
                <p:grpSp>
                  <p:nvGrpSpPr>
                    <p:cNvPr id="27" name="図形グループ 38"/>
                    <p:cNvGrpSpPr/>
                    <p:nvPr/>
                  </p:nvGrpSpPr>
                  <p:grpSpPr>
                    <a:xfrm>
                      <a:off x="1616950" y="453885"/>
                      <a:ext cx="2214763" cy="473220"/>
                      <a:chOff x="5073334" y="106445"/>
                      <a:chExt cx="2214763" cy="638459"/>
                    </a:xfrm>
                    <a:solidFill>
                      <a:srgbClr val="FFFF00"/>
                    </a:solidFill>
                  </p:grpSpPr>
                  <p:sp>
                    <p:nvSpPr>
                      <p:cNvPr id="28" name="等号 27"/>
                      <p:cNvSpPr/>
                      <p:nvPr/>
                    </p:nvSpPr>
                    <p:spPr>
                      <a:xfrm rot="5400000">
                        <a:off x="5211305" y="-31525"/>
                        <a:ext cx="638457" cy="914400"/>
                      </a:xfrm>
                      <a:prstGeom prst="mathEqual">
                        <a:avLst/>
                      </a:prstGeom>
                      <a:grpFill/>
                      <a:ln w="12700">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solidFill>
                            <a:schemeClr val="tx1"/>
                          </a:solidFill>
                        </a:endParaRPr>
                      </a:p>
                    </p:txBody>
                  </p:sp>
                  <p:sp>
                    <p:nvSpPr>
                      <p:cNvPr id="29" name="等号 28"/>
                      <p:cNvSpPr/>
                      <p:nvPr/>
                    </p:nvSpPr>
                    <p:spPr>
                      <a:xfrm rot="5400000">
                        <a:off x="5859379" y="-31525"/>
                        <a:ext cx="638459" cy="914399"/>
                      </a:xfrm>
                      <a:prstGeom prst="mathEqual">
                        <a:avLst/>
                      </a:prstGeom>
                      <a:grpFill/>
                      <a:ln w="12700">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solidFill>
                            <a:schemeClr val="tx1"/>
                          </a:solidFill>
                        </a:endParaRPr>
                      </a:p>
                    </p:txBody>
                  </p:sp>
                  <p:sp>
                    <p:nvSpPr>
                      <p:cNvPr id="30" name="等号 29"/>
                      <p:cNvSpPr/>
                      <p:nvPr/>
                    </p:nvSpPr>
                    <p:spPr>
                      <a:xfrm rot="5400000">
                        <a:off x="6511668" y="-31526"/>
                        <a:ext cx="638457" cy="914401"/>
                      </a:xfrm>
                      <a:prstGeom prst="mathEqual">
                        <a:avLst/>
                      </a:prstGeom>
                      <a:grpFill/>
                      <a:ln w="12700">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solidFill>
                            <a:schemeClr val="tx1"/>
                          </a:solidFill>
                        </a:endParaRPr>
                      </a:p>
                    </p:txBody>
                  </p:sp>
                </p:grpSp>
              </p:grpSp>
              <p:sp>
                <p:nvSpPr>
                  <p:cNvPr id="25" name="テキスト ボックス 24"/>
                  <p:cNvSpPr txBox="1"/>
                  <p:nvPr/>
                </p:nvSpPr>
                <p:spPr>
                  <a:xfrm>
                    <a:off x="6791688" y="4826827"/>
                    <a:ext cx="1216647" cy="803289"/>
                  </a:xfrm>
                  <a:prstGeom prst="rect">
                    <a:avLst/>
                  </a:prstGeom>
                  <a:noFill/>
                </p:spPr>
                <p:txBody>
                  <a:bodyPr wrap="none" rtlCol="0">
                    <a:spAutoFit/>
                  </a:bodyPr>
                  <a:lstStyle/>
                  <a:p>
                    <a:pPr algn="ctr"/>
                    <a:r>
                      <a:rPr kumimoji="1" lang="ja-JP" altLang="en-US" sz="1200" b="1" dirty="0">
                        <a:solidFill>
                          <a:srgbClr val="FFFFFF"/>
                        </a:solidFill>
                      </a:rPr>
                      <a:t>暗号化</a:t>
                    </a:r>
                    <a:endParaRPr kumimoji="1" lang="en-US" altLang="ja-JP" sz="1200" b="1" dirty="0">
                      <a:solidFill>
                        <a:srgbClr val="FFFFFF"/>
                      </a:solidFill>
                    </a:endParaRPr>
                  </a:p>
                  <a:p>
                    <a:pPr algn="ctr"/>
                    <a:r>
                      <a:rPr lang="ja-JP" altLang="en-US" sz="1200" b="1" dirty="0">
                        <a:solidFill>
                          <a:srgbClr val="FFFFFF"/>
                        </a:solidFill>
                      </a:rPr>
                      <a:t>ディスク</a:t>
                    </a:r>
                    <a:endParaRPr kumimoji="1" lang="ja-JP" altLang="en-US" sz="1200" b="1" dirty="0">
                      <a:solidFill>
                        <a:srgbClr val="FFFFFF"/>
                      </a:solidFill>
                    </a:endParaRPr>
                  </a:p>
                </p:txBody>
              </p:sp>
            </p:grpSp>
          </p:grpSp>
          <p:sp>
            <p:nvSpPr>
              <p:cNvPr id="16" name="角丸四角形 15"/>
              <p:cNvSpPr/>
              <p:nvPr/>
            </p:nvSpPr>
            <p:spPr>
              <a:xfrm>
                <a:off x="839476" y="4557524"/>
                <a:ext cx="1103724" cy="1103724"/>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アプリ</a:t>
                </a:r>
              </a:p>
            </p:txBody>
          </p:sp>
          <p:cxnSp>
            <p:nvCxnSpPr>
              <p:cNvPr id="17" name="直線矢印コネクタ 16"/>
              <p:cNvCxnSpPr/>
              <p:nvPr/>
            </p:nvCxnSpPr>
            <p:spPr>
              <a:xfrm>
                <a:off x="1946029" y="4869160"/>
                <a:ext cx="776832" cy="0"/>
              </a:xfrm>
              <a:prstGeom prst="straightConnector1">
                <a:avLst/>
              </a:prstGeom>
              <a:ln w="63500" cmpd="sng">
                <a:solidFill>
                  <a:schemeClr val="tx1"/>
                </a:solidFill>
                <a:prstDash val="solid"/>
                <a:headEnd type="triangle" w="med" len="med"/>
                <a:tailEnd type="none" w="med" len="med"/>
              </a:ln>
              <a:effectLst/>
            </p:spPr>
            <p:style>
              <a:lnRef idx="3">
                <a:schemeClr val="accent2"/>
              </a:lnRef>
              <a:fillRef idx="0">
                <a:schemeClr val="accent2"/>
              </a:fillRef>
              <a:effectRef idx="2">
                <a:schemeClr val="accent2"/>
              </a:effectRef>
              <a:fontRef idx="minor">
                <a:schemeClr val="tx1"/>
              </a:fontRef>
            </p:style>
          </p:cxnSp>
          <p:cxnSp>
            <p:nvCxnSpPr>
              <p:cNvPr id="18" name="直線矢印コネクタ 17"/>
              <p:cNvCxnSpPr/>
              <p:nvPr/>
            </p:nvCxnSpPr>
            <p:spPr>
              <a:xfrm flipH="1">
                <a:off x="1948370" y="5235896"/>
                <a:ext cx="786918" cy="0"/>
              </a:xfrm>
              <a:prstGeom prst="straightConnector1">
                <a:avLst/>
              </a:prstGeom>
              <a:ln w="63500">
                <a:solidFill>
                  <a:schemeClr val="tx1"/>
                </a:solidFill>
                <a:headEnd type="triangle" w="med" len="med"/>
                <a:tailEnd type="none" w="med" len="med"/>
              </a:ln>
              <a:effectLst/>
            </p:spPr>
            <p:style>
              <a:lnRef idx="3">
                <a:schemeClr val="accent2"/>
              </a:lnRef>
              <a:fillRef idx="0">
                <a:schemeClr val="accent2"/>
              </a:fillRef>
              <a:effectRef idx="2">
                <a:schemeClr val="accent2"/>
              </a:effectRef>
              <a:fontRef idx="minor">
                <a:schemeClr val="tx1"/>
              </a:fontRef>
            </p:style>
          </p:cxnSp>
          <p:cxnSp>
            <p:nvCxnSpPr>
              <p:cNvPr id="19" name="直線矢印コネクタ 18"/>
              <p:cNvCxnSpPr/>
              <p:nvPr/>
            </p:nvCxnSpPr>
            <p:spPr>
              <a:xfrm>
                <a:off x="4656933" y="4869160"/>
                <a:ext cx="776832" cy="0"/>
              </a:xfrm>
              <a:prstGeom prst="straightConnector1">
                <a:avLst/>
              </a:prstGeom>
              <a:ln w="63500" cmpd="sng">
                <a:solidFill>
                  <a:schemeClr val="tx1"/>
                </a:solidFill>
                <a:prstDash val="solid"/>
                <a:headEnd type="triangle" w="med" len="med"/>
                <a:tailEnd type="none" w="med" len="med"/>
              </a:ln>
              <a:effectLst/>
            </p:spPr>
            <p:style>
              <a:lnRef idx="3">
                <a:schemeClr val="accent2"/>
              </a:lnRef>
              <a:fillRef idx="0">
                <a:schemeClr val="accent2"/>
              </a:fillRef>
              <a:effectRef idx="2">
                <a:schemeClr val="accent2"/>
              </a:effectRef>
              <a:fontRef idx="minor">
                <a:schemeClr val="tx1"/>
              </a:fontRef>
            </p:style>
          </p:cxnSp>
          <p:cxnSp>
            <p:nvCxnSpPr>
              <p:cNvPr id="20" name="直線矢印コネクタ 19"/>
              <p:cNvCxnSpPr/>
              <p:nvPr/>
            </p:nvCxnSpPr>
            <p:spPr>
              <a:xfrm flipH="1">
                <a:off x="4659274" y="5235896"/>
                <a:ext cx="786918" cy="0"/>
              </a:xfrm>
              <a:prstGeom prst="straightConnector1">
                <a:avLst/>
              </a:prstGeom>
              <a:ln w="63500">
                <a:solidFill>
                  <a:schemeClr val="tx1"/>
                </a:solidFill>
                <a:headEnd type="triangle" w="med" len="med"/>
                <a:tailEnd type="none" w="med" len="med"/>
              </a:ln>
              <a:effectLst/>
            </p:spPr>
            <p:style>
              <a:lnRef idx="3">
                <a:schemeClr val="accent2"/>
              </a:lnRef>
              <a:fillRef idx="0">
                <a:schemeClr val="accent2"/>
              </a:fillRef>
              <a:effectRef idx="2">
                <a:schemeClr val="accent2"/>
              </a:effectRef>
              <a:fontRef idx="minor">
                <a:schemeClr val="tx1"/>
              </a:fontRef>
            </p:style>
          </p:cxnSp>
        </p:grpSp>
        <p:sp>
          <p:nvSpPr>
            <p:cNvPr id="11" name="右矢印 10"/>
            <p:cNvSpPr/>
            <p:nvPr/>
          </p:nvSpPr>
          <p:spPr>
            <a:xfrm rot="900000" flipH="1">
              <a:off x="1509970" y="5168587"/>
              <a:ext cx="1224412" cy="527578"/>
            </a:xfrm>
            <a:prstGeom prst="rightArrow">
              <a:avLst>
                <a:gd name="adj1" fmla="val 35693"/>
                <a:gd name="adj2" fmla="val 50000"/>
              </a:avLst>
            </a:prstGeom>
            <a:solidFill>
              <a:srgbClr val="FF0000"/>
            </a:solidFill>
            <a:ln w="12700" cmpd="sng">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solidFill>
                  <a:srgbClr val="FFFFFF"/>
                </a:solidFill>
              </a:endParaRPr>
            </a:p>
          </p:txBody>
        </p:sp>
        <p:sp>
          <p:nvSpPr>
            <p:cNvPr id="13" name="乗算記号 12"/>
            <p:cNvSpPr/>
            <p:nvPr/>
          </p:nvSpPr>
          <p:spPr>
            <a:xfrm>
              <a:off x="1765160" y="5722320"/>
              <a:ext cx="720266" cy="720264"/>
            </a:xfrm>
            <a:prstGeom prst="mathMultiply">
              <a:avLst>
                <a:gd name="adj1" fmla="val 6373"/>
              </a:avLst>
            </a:prstGeom>
            <a:solidFill>
              <a:schemeClr val="tx1"/>
            </a:solidFill>
            <a:ln w="3810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a:noFill/>
              </a:endParaRPr>
            </a:p>
          </p:txBody>
        </p:sp>
        <p:sp>
          <p:nvSpPr>
            <p:cNvPr id="38" name="乗算記号 37"/>
            <p:cNvSpPr/>
            <p:nvPr/>
          </p:nvSpPr>
          <p:spPr>
            <a:xfrm>
              <a:off x="1762043" y="5081870"/>
              <a:ext cx="720266" cy="720264"/>
            </a:xfrm>
            <a:prstGeom prst="mathMultiply">
              <a:avLst>
                <a:gd name="adj1" fmla="val 6373"/>
              </a:avLst>
            </a:prstGeom>
            <a:solidFill>
              <a:schemeClr val="tx1"/>
            </a:solidFill>
            <a:ln w="3810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a:noFill/>
              </a:endParaRPr>
            </a:p>
          </p:txBody>
        </p:sp>
        <p:sp>
          <p:nvSpPr>
            <p:cNvPr id="39" name="テキスト ボックス 38"/>
            <p:cNvSpPr txBox="1"/>
            <p:nvPr/>
          </p:nvSpPr>
          <p:spPr>
            <a:xfrm>
              <a:off x="1166625" y="4767118"/>
              <a:ext cx="1911101" cy="369332"/>
            </a:xfrm>
            <a:prstGeom prst="rect">
              <a:avLst/>
            </a:prstGeom>
            <a:noFill/>
          </p:spPr>
          <p:txBody>
            <a:bodyPr wrap="none" rtlCol="0">
              <a:spAutoFit/>
            </a:bodyPr>
            <a:lstStyle/>
            <a:p>
              <a:r>
                <a:rPr lang="ja-JP" altLang="en-US" dirty="0"/>
                <a:t>アプリ経由で漏洩</a:t>
              </a:r>
            </a:p>
          </p:txBody>
        </p:sp>
        <p:sp>
          <p:nvSpPr>
            <p:cNvPr id="41" name="正方形/長方形 40"/>
            <p:cNvSpPr/>
            <p:nvPr/>
          </p:nvSpPr>
          <p:spPr>
            <a:xfrm>
              <a:off x="1392648" y="6390364"/>
              <a:ext cx="1459054" cy="369332"/>
            </a:xfrm>
            <a:prstGeom prst="rect">
              <a:avLst/>
            </a:prstGeom>
          </p:spPr>
          <p:txBody>
            <a:bodyPr wrap="none">
              <a:spAutoFit/>
            </a:bodyPr>
            <a:lstStyle/>
            <a:p>
              <a:pPr algn="ctr"/>
              <a:r>
                <a:rPr lang="ja-JP" altLang="en-US" dirty="0"/>
                <a:t>不正ログイン</a:t>
              </a:r>
            </a:p>
          </p:txBody>
        </p:sp>
        <p:sp>
          <p:nvSpPr>
            <p:cNvPr id="42" name="正方形/長方形 41"/>
            <p:cNvSpPr/>
            <p:nvPr/>
          </p:nvSpPr>
          <p:spPr>
            <a:xfrm>
              <a:off x="6333435" y="4767118"/>
              <a:ext cx="1838965" cy="369332"/>
            </a:xfrm>
            <a:prstGeom prst="rect">
              <a:avLst/>
            </a:prstGeom>
          </p:spPr>
          <p:txBody>
            <a:bodyPr wrap="none">
              <a:spAutoFit/>
            </a:bodyPr>
            <a:lstStyle/>
            <a:p>
              <a:pPr algn="ctr"/>
              <a:r>
                <a:rPr lang="ja-JP" altLang="en-US" b="1" dirty="0"/>
                <a:t>ディスクから漏洩</a:t>
              </a:r>
            </a:p>
          </p:txBody>
        </p:sp>
        <p:sp>
          <p:nvSpPr>
            <p:cNvPr id="43" name="右矢印 42"/>
            <p:cNvSpPr/>
            <p:nvPr/>
          </p:nvSpPr>
          <p:spPr>
            <a:xfrm rot="10229107" flipH="1">
              <a:off x="6612542" y="5168008"/>
              <a:ext cx="1224412" cy="527578"/>
            </a:xfrm>
            <a:prstGeom prst="rightArrow">
              <a:avLst>
                <a:gd name="adj1" fmla="val 35693"/>
                <a:gd name="adj2" fmla="val 50000"/>
              </a:avLst>
            </a:prstGeom>
            <a:solidFill>
              <a:srgbClr val="FF0000"/>
            </a:solidFill>
            <a:ln w="12700" cmpd="sng">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solidFill>
                  <a:srgbClr val="FFFFFF"/>
                </a:solidFill>
              </a:endParaRPr>
            </a:p>
          </p:txBody>
        </p:sp>
        <p:sp>
          <p:nvSpPr>
            <p:cNvPr id="8" name="乗算記号 7"/>
            <p:cNvSpPr/>
            <p:nvPr/>
          </p:nvSpPr>
          <p:spPr>
            <a:xfrm>
              <a:off x="6830218" y="5085000"/>
              <a:ext cx="720266" cy="720264"/>
            </a:xfrm>
            <a:prstGeom prst="mathMultiply">
              <a:avLst>
                <a:gd name="adj1" fmla="val 6373"/>
              </a:avLst>
            </a:prstGeom>
            <a:solidFill>
              <a:schemeClr val="tx1"/>
            </a:solidFill>
            <a:ln w="3810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a:noFill/>
              </a:endParaRPr>
            </a:p>
          </p:txBody>
        </p:sp>
      </p:grpSp>
    </p:spTree>
    <p:extLst>
      <p:ext uri="{BB962C8B-B14F-4D97-AF65-F5344CB8AC3E}">
        <p14:creationId xmlns:p14="http://schemas.microsoft.com/office/powerpoint/2010/main" val="3727411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60" name="グループ化 59"/>
          <p:cNvGrpSpPr/>
          <p:nvPr/>
        </p:nvGrpSpPr>
        <p:grpSpPr>
          <a:xfrm>
            <a:off x="5144061" y="3722091"/>
            <a:ext cx="2931650" cy="2680728"/>
            <a:chOff x="5144061" y="3988938"/>
            <a:chExt cx="2931650" cy="2680728"/>
          </a:xfrm>
        </p:grpSpPr>
        <p:sp>
          <p:nvSpPr>
            <p:cNvPr id="63" name="角丸四角形 62"/>
            <p:cNvSpPr/>
            <p:nvPr/>
          </p:nvSpPr>
          <p:spPr>
            <a:xfrm>
              <a:off x="5144061" y="3988938"/>
              <a:ext cx="2931650" cy="2280618"/>
            </a:xfrm>
            <a:prstGeom prst="roundRect">
              <a:avLst>
                <a:gd name="adj" fmla="val 9613"/>
              </a:avLst>
            </a:prstGeom>
            <a:solidFill>
              <a:schemeClr val="tx2">
                <a:lumMod val="40000"/>
                <a:lumOff val="60000"/>
              </a:schemeClr>
            </a:solidFill>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4" name="テキスト ボックス 63"/>
            <p:cNvSpPr txBox="1"/>
            <p:nvPr/>
          </p:nvSpPr>
          <p:spPr>
            <a:xfrm>
              <a:off x="5871478" y="6269556"/>
              <a:ext cx="1476815" cy="400110"/>
            </a:xfrm>
            <a:prstGeom prst="rect">
              <a:avLst/>
            </a:prstGeom>
            <a:noFill/>
          </p:spPr>
          <p:txBody>
            <a:bodyPr wrap="none" rtlCol="0">
              <a:spAutoFit/>
            </a:bodyPr>
            <a:lstStyle/>
            <a:p>
              <a:r>
                <a:rPr kumimoji="1" lang="en-US" altLang="ja-JP" sz="2000" b="1" dirty="0">
                  <a:solidFill>
                    <a:schemeClr val="tx2">
                      <a:lumMod val="60000"/>
                      <a:lumOff val="40000"/>
                    </a:schemeClr>
                  </a:solidFill>
                </a:rPr>
                <a:t>Cache-Crypt</a:t>
              </a:r>
              <a:endParaRPr kumimoji="1" lang="ja-JP" altLang="en-US" sz="2000" b="1" dirty="0">
                <a:solidFill>
                  <a:schemeClr val="tx2">
                    <a:lumMod val="60000"/>
                    <a:lumOff val="40000"/>
                  </a:schemeClr>
                </a:solidFill>
              </a:endParaRPr>
            </a:p>
          </p:txBody>
        </p:sp>
      </p:grpSp>
      <p:sp>
        <p:nvSpPr>
          <p:cNvPr id="2" name="タイトル 1"/>
          <p:cNvSpPr>
            <a:spLocks noGrp="1"/>
          </p:cNvSpPr>
          <p:nvPr>
            <p:ph type="title"/>
          </p:nvPr>
        </p:nvSpPr>
        <p:spPr/>
        <p:txBody>
          <a:bodyPr/>
          <a:lstStyle/>
          <a:p>
            <a:r>
              <a:rPr lang="ja-JP" altLang="en-US" dirty="0"/>
              <a:t>安全性とのトレードオフ</a:t>
            </a:r>
            <a:endParaRPr kumimoji="1" lang="ja-JP" altLang="en-US" dirty="0"/>
          </a:p>
        </p:txBody>
      </p:sp>
      <p:sp>
        <p:nvSpPr>
          <p:cNvPr id="3" name="コンテンツ プレースホルダー 2"/>
          <p:cNvSpPr>
            <a:spLocks noGrp="1"/>
          </p:cNvSpPr>
          <p:nvPr>
            <p:ph idx="1"/>
          </p:nvPr>
        </p:nvSpPr>
        <p:spPr/>
        <p:txBody>
          <a:bodyPr/>
          <a:lstStyle/>
          <a:p>
            <a:r>
              <a:rPr lang="ja-JP" altLang="en-US" dirty="0"/>
              <a:t>最後のアクセスから一定時間アクセスがなければキャッシュを再び暗号化</a:t>
            </a:r>
          </a:p>
          <a:p>
            <a:pPr lvl="1"/>
            <a:r>
              <a:rPr lang="ja-JP" altLang="en-US" dirty="0"/>
              <a:t>この時間を調整することで性能と安全性のトレードオフをとることができる</a:t>
            </a:r>
          </a:p>
          <a:p>
            <a:pPr lvl="2"/>
            <a:r>
              <a:rPr lang="ja-JP" altLang="en-US" dirty="0"/>
              <a:t>再暗号化までの時間を長くすると性能が向上、短くすると安全性が向上</a:t>
            </a:r>
          </a:p>
        </p:txBody>
      </p:sp>
      <p:sp>
        <p:nvSpPr>
          <p:cNvPr id="43" name="テキスト ボックス 42"/>
          <p:cNvSpPr txBox="1"/>
          <p:nvPr/>
        </p:nvSpPr>
        <p:spPr>
          <a:xfrm>
            <a:off x="2902776" y="4365104"/>
            <a:ext cx="1087157" cy="400110"/>
          </a:xfrm>
          <a:prstGeom prst="rect">
            <a:avLst/>
          </a:prstGeom>
          <a:noFill/>
        </p:spPr>
        <p:txBody>
          <a:bodyPr wrap="none" rtlCol="0">
            <a:spAutoFit/>
          </a:bodyPr>
          <a:lstStyle/>
          <a:p>
            <a:r>
              <a:rPr kumimoji="1" lang="ja-JP" altLang="en-US" sz="2000" dirty="0"/>
              <a:t>アクセス</a:t>
            </a:r>
          </a:p>
        </p:txBody>
      </p:sp>
      <p:sp>
        <p:nvSpPr>
          <p:cNvPr id="21" name="角丸四角形 20"/>
          <p:cNvSpPr/>
          <p:nvPr/>
        </p:nvSpPr>
        <p:spPr>
          <a:xfrm>
            <a:off x="1353259" y="4270093"/>
            <a:ext cx="1200532" cy="1200532"/>
          </a:xfrm>
          <a:prstGeom prst="roundRect">
            <a:avLst/>
          </a:prstGeom>
          <a:solidFill>
            <a:srgbClr val="FF0000"/>
          </a:solidFill>
          <a:ln>
            <a:no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bg1"/>
                </a:solidFill>
              </a:rPr>
              <a:t>アプリ</a:t>
            </a:r>
            <a:endParaRPr lang="en-US" altLang="ja-JP" sz="2800" dirty="0">
              <a:solidFill>
                <a:schemeClr val="bg1"/>
              </a:solidFill>
            </a:endParaRPr>
          </a:p>
        </p:txBody>
      </p:sp>
      <p:sp>
        <p:nvSpPr>
          <p:cNvPr id="27" name="角丸四角形 26"/>
          <p:cNvSpPr>
            <a:spLocks/>
          </p:cNvSpPr>
          <p:nvPr/>
        </p:nvSpPr>
        <p:spPr>
          <a:xfrm>
            <a:off x="5459944" y="5477382"/>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cxnSp>
        <p:nvCxnSpPr>
          <p:cNvPr id="28" name="カギ線コネクタ 27"/>
          <p:cNvCxnSpPr>
            <a:stCxn id="21" idx="3"/>
            <a:endCxn id="27" idx="1"/>
          </p:cNvCxnSpPr>
          <p:nvPr/>
        </p:nvCxnSpPr>
        <p:spPr>
          <a:xfrm>
            <a:off x="2553791" y="4870359"/>
            <a:ext cx="2906153" cy="804860"/>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9" name="カギ線コネクタ 28"/>
          <p:cNvCxnSpPr>
            <a:stCxn id="21" idx="3"/>
            <a:endCxn id="33" idx="1"/>
          </p:cNvCxnSpPr>
          <p:nvPr/>
        </p:nvCxnSpPr>
        <p:spPr>
          <a:xfrm>
            <a:off x="2553791" y="4870359"/>
            <a:ext cx="2906153" cy="400076"/>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0" name="カギ線コネクタ 29"/>
          <p:cNvCxnSpPr>
            <a:stCxn id="21" idx="3"/>
            <a:endCxn id="34" idx="1"/>
          </p:cNvCxnSpPr>
          <p:nvPr/>
        </p:nvCxnSpPr>
        <p:spPr>
          <a:xfrm flipV="1">
            <a:off x="2553791" y="4865651"/>
            <a:ext cx="2906153" cy="4708"/>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33" name="角丸四角形 32"/>
          <p:cNvSpPr>
            <a:spLocks/>
          </p:cNvSpPr>
          <p:nvPr/>
        </p:nvSpPr>
        <p:spPr>
          <a:xfrm>
            <a:off x="5459944" y="5072598"/>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sp>
        <p:nvSpPr>
          <p:cNvPr id="34" name="角丸四角形 33"/>
          <p:cNvSpPr>
            <a:spLocks/>
          </p:cNvSpPr>
          <p:nvPr/>
        </p:nvSpPr>
        <p:spPr>
          <a:xfrm>
            <a:off x="5459944" y="4667814"/>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sp>
        <p:nvSpPr>
          <p:cNvPr id="35" name="角丸四角形 34"/>
          <p:cNvSpPr>
            <a:spLocks/>
          </p:cNvSpPr>
          <p:nvPr/>
        </p:nvSpPr>
        <p:spPr>
          <a:xfrm>
            <a:off x="5459944" y="4263030"/>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sp>
        <p:nvSpPr>
          <p:cNvPr id="36" name="角丸四角形 35"/>
          <p:cNvSpPr>
            <a:spLocks/>
          </p:cNvSpPr>
          <p:nvPr/>
        </p:nvSpPr>
        <p:spPr>
          <a:xfrm>
            <a:off x="5459944" y="3858246"/>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sp>
        <p:nvSpPr>
          <p:cNvPr id="39" name="角丸四角形 38"/>
          <p:cNvSpPr>
            <a:spLocks/>
          </p:cNvSpPr>
          <p:nvPr/>
        </p:nvSpPr>
        <p:spPr>
          <a:xfrm>
            <a:off x="5459944" y="3874857"/>
            <a:ext cx="2299884" cy="395674"/>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暗号化キャッシュ</a:t>
            </a:r>
          </a:p>
        </p:txBody>
      </p:sp>
      <p:sp>
        <p:nvSpPr>
          <p:cNvPr id="59" name="角丸四角形 58"/>
          <p:cNvSpPr>
            <a:spLocks/>
          </p:cNvSpPr>
          <p:nvPr/>
        </p:nvSpPr>
        <p:spPr>
          <a:xfrm>
            <a:off x="5459944" y="4263030"/>
            <a:ext cx="2299884" cy="395674"/>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暗号化キャッシュ</a:t>
            </a:r>
          </a:p>
        </p:txBody>
      </p:sp>
    </p:spTree>
    <p:extLst>
      <p:ext uri="{BB962C8B-B14F-4D97-AF65-F5344CB8AC3E}">
        <p14:creationId xmlns:p14="http://schemas.microsoft.com/office/powerpoint/2010/main" val="41664103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30"/>
                                        </p:tgtEl>
                                      </p:cBhvr>
                                    </p:animEffect>
                                    <p:set>
                                      <p:cBhvr>
                                        <p:cTn id="12" dur="1" fill="hold">
                                          <p:stCondLst>
                                            <p:cond delay="499"/>
                                          </p:stCondLst>
                                        </p:cTn>
                                        <p:tgtEl>
                                          <p:spTgt spid="3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29"/>
                                        </p:tgtEl>
                                      </p:cBhvr>
                                    </p:animEffect>
                                    <p:set>
                                      <p:cBhvr>
                                        <p:cTn id="22" dur="1" fill="hold">
                                          <p:stCondLst>
                                            <p:cond delay="499"/>
                                          </p:stCondLst>
                                        </p:cTn>
                                        <p:tgtEl>
                                          <p:spTgt spid="2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28"/>
                                        </p:tgtEl>
                                      </p:cBhvr>
                                    </p:animEffect>
                                    <p:set>
                                      <p:cBhvr>
                                        <p:cTn id="37" dur="1" fill="hold">
                                          <p:stCondLst>
                                            <p:cond delay="499"/>
                                          </p:stCondLst>
                                        </p:cTn>
                                        <p:tgtEl>
                                          <p:spTgt spid="2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9"/>
                                        </p:tgtEl>
                                        <p:attrNameLst>
                                          <p:attrName>style.visibility</p:attrName>
                                        </p:attrNameLst>
                                      </p:cBhvr>
                                      <p:to>
                                        <p:strVal val="visible"/>
                                      </p:to>
                                    </p:set>
                                    <p:animEffect transition="in" filter="fade">
                                      <p:cBhvr>
                                        <p:cTn id="4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9"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ファイルのメモリマップの問題</a:t>
            </a:r>
          </a:p>
        </p:txBody>
      </p:sp>
      <p:sp>
        <p:nvSpPr>
          <p:cNvPr id="3" name="コンテンツ プレースホルダー 2"/>
          <p:cNvSpPr>
            <a:spLocks noGrp="1"/>
          </p:cNvSpPr>
          <p:nvPr>
            <p:ph idx="1"/>
          </p:nvPr>
        </p:nvSpPr>
        <p:spPr/>
        <p:txBody>
          <a:bodyPr>
            <a:normAutofit/>
          </a:bodyPr>
          <a:lstStyle/>
          <a:p>
            <a:r>
              <a:rPr lang="en-US" altLang="ja-JP" dirty="0"/>
              <a:t>OS</a:t>
            </a:r>
            <a:r>
              <a:rPr lang="ja-JP" altLang="en-US" dirty="0"/>
              <a:t>はアプリがキャッシュに直接アクセスするインタフェース（メモリマップ）も提供</a:t>
            </a:r>
          </a:p>
          <a:p>
            <a:pPr lvl="1"/>
            <a:r>
              <a:rPr lang="en-US" altLang="ja-JP" dirty="0"/>
              <a:t>OS</a:t>
            </a:r>
            <a:r>
              <a:rPr lang="ja-JP" altLang="en-US" dirty="0"/>
              <a:t>を経由しないことでより高速なファイルアクセスが可能</a:t>
            </a:r>
          </a:p>
          <a:p>
            <a:r>
              <a:rPr lang="en-US" altLang="ja-JP" dirty="0"/>
              <a:t>OS</a:t>
            </a:r>
            <a:r>
              <a:rPr lang="ja-JP" altLang="en-US" dirty="0"/>
              <a:t>がアプリのファイルアクセスを検知できない</a:t>
            </a:r>
          </a:p>
          <a:p>
            <a:pPr lvl="1"/>
            <a:r>
              <a:rPr lang="ja-JP" altLang="en-US" dirty="0"/>
              <a:t>アクセス時に復号が行えない</a:t>
            </a:r>
          </a:p>
          <a:p>
            <a:endParaRPr lang="ja-JP" altLang="ja-JP" dirty="0"/>
          </a:p>
        </p:txBody>
      </p:sp>
      <p:grpSp>
        <p:nvGrpSpPr>
          <p:cNvPr id="8" name="グループ化 7"/>
          <p:cNvGrpSpPr/>
          <p:nvPr/>
        </p:nvGrpSpPr>
        <p:grpSpPr>
          <a:xfrm>
            <a:off x="1475656" y="4187282"/>
            <a:ext cx="5752173" cy="2401547"/>
            <a:chOff x="1475656" y="4187282"/>
            <a:chExt cx="5752173" cy="2401547"/>
          </a:xfrm>
        </p:grpSpPr>
        <p:grpSp>
          <p:nvGrpSpPr>
            <p:cNvPr id="7" name="グループ化 6"/>
            <p:cNvGrpSpPr/>
            <p:nvPr/>
          </p:nvGrpSpPr>
          <p:grpSpPr>
            <a:xfrm>
              <a:off x="1475656" y="4187282"/>
              <a:ext cx="5752173" cy="2401547"/>
              <a:chOff x="1475656" y="4187282"/>
              <a:chExt cx="5752173" cy="2401547"/>
            </a:xfrm>
          </p:grpSpPr>
          <p:grpSp>
            <p:nvGrpSpPr>
              <p:cNvPr id="11" name="図形グループ 6"/>
              <p:cNvGrpSpPr/>
              <p:nvPr/>
            </p:nvGrpSpPr>
            <p:grpSpPr>
              <a:xfrm>
                <a:off x="1475656" y="4187282"/>
                <a:ext cx="5752173" cy="2401547"/>
                <a:chOff x="-316477" y="4273435"/>
                <a:chExt cx="5752173" cy="2401547"/>
              </a:xfrm>
            </p:grpSpPr>
            <p:grpSp>
              <p:nvGrpSpPr>
                <p:cNvPr id="12" name="図形グループ 5"/>
                <p:cNvGrpSpPr/>
                <p:nvPr/>
              </p:nvGrpSpPr>
              <p:grpSpPr>
                <a:xfrm>
                  <a:off x="-316477" y="4273435"/>
                  <a:ext cx="5752173" cy="2401547"/>
                  <a:chOff x="-468819" y="4273435"/>
                  <a:chExt cx="5752173" cy="2401547"/>
                </a:xfrm>
              </p:grpSpPr>
              <p:sp>
                <p:nvSpPr>
                  <p:cNvPr id="27" name="角丸四角形 26"/>
                  <p:cNvSpPr/>
                  <p:nvPr/>
                </p:nvSpPr>
                <p:spPr>
                  <a:xfrm>
                    <a:off x="3016506" y="4273435"/>
                    <a:ext cx="2266848" cy="1889080"/>
                  </a:xfrm>
                  <a:prstGeom prst="roundRect">
                    <a:avLst>
                      <a:gd name="adj" fmla="val 13073"/>
                    </a:avLst>
                  </a:prstGeom>
                  <a:solidFill>
                    <a:srgbClr val="92D05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28" name="角丸四角形 27"/>
                  <p:cNvSpPr/>
                  <p:nvPr/>
                </p:nvSpPr>
                <p:spPr>
                  <a:xfrm>
                    <a:off x="-468819" y="4514799"/>
                    <a:ext cx="5546095" cy="1433370"/>
                  </a:xfrm>
                  <a:prstGeom prst="roundRect">
                    <a:avLst/>
                  </a:prstGeom>
                  <a:solidFill>
                    <a:schemeClr val="bg1">
                      <a:lumMod val="95000"/>
                      <a:alpha val="61000"/>
                    </a:schemeClr>
                  </a:solidFill>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0" name="テキスト ボックス 29"/>
                  <p:cNvSpPr txBox="1"/>
                  <p:nvPr/>
                </p:nvSpPr>
                <p:spPr>
                  <a:xfrm>
                    <a:off x="3342169" y="6213317"/>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grpSp>
            <p:sp>
              <p:nvSpPr>
                <p:cNvPr id="16" name="角丸四角形 15"/>
                <p:cNvSpPr/>
                <p:nvPr/>
              </p:nvSpPr>
              <p:spPr>
                <a:xfrm>
                  <a:off x="-146660" y="4617463"/>
                  <a:ext cx="1200532" cy="1200532"/>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アプリ</a:t>
                  </a:r>
                </a:p>
              </p:txBody>
            </p:sp>
            <p:cxnSp>
              <p:nvCxnSpPr>
                <p:cNvPr id="19" name="直線矢印コネクタ 18"/>
                <p:cNvCxnSpPr/>
                <p:nvPr/>
              </p:nvCxnSpPr>
              <p:spPr>
                <a:xfrm>
                  <a:off x="1075078" y="5212245"/>
                  <a:ext cx="2471876" cy="0"/>
                </a:xfrm>
                <a:prstGeom prst="straightConnector1">
                  <a:avLst/>
                </a:prstGeom>
                <a:ln w="63500">
                  <a:solidFill>
                    <a:schemeClr val="tx1"/>
                  </a:solidFill>
                  <a:prstDash val="solid"/>
                  <a:headEnd type="triangle" w="lg" len="lg"/>
                  <a:tailEnd type="triangle" w="lg" len="lg"/>
                </a:ln>
                <a:effectLst/>
              </p:spPr>
              <p:style>
                <a:lnRef idx="3">
                  <a:schemeClr val="accent2"/>
                </a:lnRef>
                <a:fillRef idx="0">
                  <a:schemeClr val="accent2"/>
                </a:fillRef>
                <a:effectRef idx="2">
                  <a:schemeClr val="accent2"/>
                </a:effectRef>
                <a:fontRef idx="minor">
                  <a:schemeClr val="tx1"/>
                </a:fontRef>
              </p:style>
            </p:cxnSp>
            <p:sp>
              <p:nvSpPr>
                <p:cNvPr id="20" name="テキスト ボックス 19"/>
                <p:cNvSpPr txBox="1"/>
                <p:nvPr/>
              </p:nvSpPr>
              <p:spPr>
                <a:xfrm>
                  <a:off x="1510957" y="4757082"/>
                  <a:ext cx="1600118" cy="400110"/>
                </a:xfrm>
                <a:prstGeom prst="rect">
                  <a:avLst/>
                </a:prstGeom>
                <a:noFill/>
              </p:spPr>
              <p:txBody>
                <a:bodyPr wrap="none" rtlCol="0">
                  <a:spAutoFit/>
                </a:bodyPr>
                <a:lstStyle/>
                <a:p>
                  <a:r>
                    <a:rPr lang="ja-JP" altLang="en-US" sz="2000" dirty="0"/>
                    <a:t>直接アクセス</a:t>
                  </a:r>
                  <a:endParaRPr kumimoji="1" lang="ja-JP" altLang="en-US" sz="2000" dirty="0"/>
                </a:p>
              </p:txBody>
            </p:sp>
          </p:grpSp>
          <p:sp>
            <p:nvSpPr>
              <p:cNvPr id="6" name="テキスト ボックス 5"/>
              <p:cNvSpPr txBox="1"/>
              <p:nvPr/>
            </p:nvSpPr>
            <p:spPr>
              <a:xfrm>
                <a:off x="1661993" y="5870364"/>
                <a:ext cx="3323346" cy="369332"/>
              </a:xfrm>
              <a:prstGeom prst="rect">
                <a:avLst/>
              </a:prstGeom>
              <a:noFill/>
            </p:spPr>
            <p:txBody>
              <a:bodyPr wrap="none" rtlCol="0">
                <a:spAutoFit/>
              </a:bodyPr>
              <a:lstStyle/>
              <a:p>
                <a:r>
                  <a:rPr kumimoji="1" lang="ja-JP" altLang="en-US" dirty="0"/>
                  <a:t>メモリマップ（</a:t>
                </a:r>
                <a:r>
                  <a:rPr kumimoji="1" lang="en-US" altLang="ja-JP" dirty="0"/>
                  <a:t>OS</a:t>
                </a:r>
                <a:r>
                  <a:rPr kumimoji="1" lang="ja-JP" altLang="en-US" dirty="0"/>
                  <a:t>が検知できない）</a:t>
                </a:r>
              </a:p>
            </p:txBody>
          </p:sp>
        </p:grpSp>
        <p:sp>
          <p:nvSpPr>
            <p:cNvPr id="37" name="角丸四角形 36"/>
            <p:cNvSpPr>
              <a:spLocks/>
            </p:cNvSpPr>
            <p:nvPr/>
          </p:nvSpPr>
          <p:spPr>
            <a:xfrm>
              <a:off x="5307012" y="4796025"/>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FFFFFF"/>
                  </a:solidFill>
                </a:rPr>
                <a:t>暗号化</a:t>
              </a:r>
              <a:r>
                <a:rPr lang="en-US" altLang="ja-JP" sz="2000" dirty="0">
                  <a:solidFill>
                    <a:srgbClr val="FFFFFF"/>
                  </a:solidFill>
                </a:rPr>
                <a:t/>
              </a:r>
              <a:br>
                <a:rPr lang="en-US" altLang="ja-JP" sz="2000" dirty="0">
                  <a:solidFill>
                    <a:srgbClr val="FFFFFF"/>
                  </a:solidFill>
                </a:rPr>
              </a:br>
              <a:r>
                <a:rPr lang="ja-JP" altLang="en-US" sz="2000" dirty="0">
                  <a:solidFill>
                    <a:srgbClr val="FFFFFF"/>
                  </a:solidFill>
                </a:rPr>
                <a:t>キャッシュ</a:t>
              </a:r>
            </a:p>
          </p:txBody>
        </p:sp>
      </p:grpSp>
    </p:spTree>
    <p:extLst>
      <p:ext uri="{BB962C8B-B14F-4D97-AF65-F5344CB8AC3E}">
        <p14:creationId xmlns:p14="http://schemas.microsoft.com/office/powerpoint/2010/main" val="33012276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安全な暗号処理</a:t>
            </a:r>
          </a:p>
        </p:txBody>
      </p:sp>
      <p:sp>
        <p:nvSpPr>
          <p:cNvPr id="3" name="コンテンツ プレースホルダー 2"/>
          <p:cNvSpPr>
            <a:spLocks noGrp="1"/>
          </p:cNvSpPr>
          <p:nvPr>
            <p:ph idx="1"/>
          </p:nvPr>
        </p:nvSpPr>
        <p:spPr>
          <a:xfrm>
            <a:off x="457200" y="1222153"/>
            <a:ext cx="8229600" cy="4824536"/>
          </a:xfrm>
        </p:spPr>
        <p:txBody>
          <a:bodyPr>
            <a:normAutofit/>
          </a:bodyPr>
          <a:lstStyle/>
          <a:p>
            <a:r>
              <a:rPr lang="en-US" altLang="ja-JP" dirty="0"/>
              <a:t>ARMORED [</a:t>
            </a:r>
            <a:r>
              <a:rPr lang="en-US" altLang="ja-JP" dirty="0" err="1"/>
              <a:t>Götzfried</a:t>
            </a:r>
            <a:r>
              <a:rPr lang="en-US" altLang="ja-JP" dirty="0"/>
              <a:t>+ ARES‘13] </a:t>
            </a:r>
            <a:r>
              <a:rPr lang="ja-JP" altLang="en-US" dirty="0"/>
              <a:t>を用いて暗号処理を安全に行</a:t>
            </a:r>
          </a:p>
          <a:p>
            <a:pPr lvl="1"/>
            <a:r>
              <a:rPr lang="ja-JP" altLang="en-US" dirty="0"/>
              <a:t>暗号鍵の保護</a:t>
            </a:r>
            <a:endParaRPr lang="en-US" altLang="ja-JP" dirty="0"/>
          </a:p>
          <a:p>
            <a:pPr lvl="2"/>
            <a:r>
              <a:rPr lang="ja-JP" altLang="en-US" dirty="0"/>
              <a:t>暗号鍵を</a:t>
            </a:r>
            <a:r>
              <a:rPr lang="en-US" altLang="ja-JP" dirty="0"/>
              <a:t>CPU</a:t>
            </a:r>
            <a:r>
              <a:rPr lang="ja-JP" altLang="en-US" dirty="0"/>
              <a:t>のデバックレジスタに格納することで保護</a:t>
            </a:r>
          </a:p>
          <a:p>
            <a:pPr lvl="2"/>
            <a:r>
              <a:rPr lang="ja-JP" altLang="en-US" dirty="0"/>
              <a:t>デバック時以外に使用されない</a:t>
            </a:r>
            <a:r>
              <a:rPr lang="en-US" altLang="ja-JP" dirty="0"/>
              <a:t>CPU</a:t>
            </a:r>
            <a:r>
              <a:rPr lang="ja-JP" altLang="en-US" dirty="0"/>
              <a:t>レジスタ</a:t>
            </a:r>
          </a:p>
          <a:p>
            <a:pPr lvl="1"/>
            <a:r>
              <a:rPr lang="en-US" altLang="ja-JP" dirty="0"/>
              <a:t>CPU</a:t>
            </a:r>
            <a:r>
              <a:rPr lang="ja-JP" altLang="en-US" dirty="0"/>
              <a:t>のレジスタのみを用いて暗号処理</a:t>
            </a:r>
            <a:endParaRPr lang="en-US" altLang="ja-JP" dirty="0"/>
          </a:p>
          <a:p>
            <a:pPr lvl="2"/>
            <a:r>
              <a:rPr lang="ja-JP" altLang="en-US" dirty="0"/>
              <a:t>メモリを用いずに</a:t>
            </a:r>
            <a:r>
              <a:rPr lang="en-US" altLang="ja-JP" dirty="0"/>
              <a:t>AES</a:t>
            </a:r>
            <a:r>
              <a:rPr lang="ja-JP" altLang="en-US" dirty="0"/>
              <a:t>の暗号処理を行う</a:t>
            </a:r>
          </a:p>
          <a:p>
            <a:pPr lvl="2"/>
            <a:r>
              <a:rPr lang="ja-JP" altLang="en-US" dirty="0"/>
              <a:t>暗号処理の途中結果も漏洩しない</a:t>
            </a:r>
            <a:endParaRPr lang="en-US" altLang="ja-JP" dirty="0"/>
          </a:p>
        </p:txBody>
      </p:sp>
      <p:grpSp>
        <p:nvGrpSpPr>
          <p:cNvPr id="61" name="グループ化 60"/>
          <p:cNvGrpSpPr/>
          <p:nvPr/>
        </p:nvGrpSpPr>
        <p:grpSpPr>
          <a:xfrm>
            <a:off x="2288893" y="4869160"/>
            <a:ext cx="1849306" cy="1687726"/>
            <a:chOff x="2008463" y="5040868"/>
            <a:chExt cx="1849306" cy="1687726"/>
          </a:xfrm>
        </p:grpSpPr>
        <p:sp>
          <p:nvSpPr>
            <p:cNvPr id="62" name="角丸四角形 61"/>
            <p:cNvSpPr/>
            <p:nvPr/>
          </p:nvSpPr>
          <p:spPr>
            <a:xfrm>
              <a:off x="2008463" y="5040868"/>
              <a:ext cx="1849306" cy="1255678"/>
            </a:xfrm>
            <a:prstGeom prst="roundRect">
              <a:avLst>
                <a:gd name="adj" fmla="val 13073"/>
              </a:avLst>
            </a:prstGeom>
            <a:solidFill>
              <a:srgbClr val="92D05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63" name="テキスト ボックス 62"/>
            <p:cNvSpPr txBox="1"/>
            <p:nvPr/>
          </p:nvSpPr>
          <p:spPr>
            <a:xfrm>
              <a:off x="2115712" y="6266929"/>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grpSp>
          <p:nvGrpSpPr>
            <p:cNvPr id="64" name="グループ化 63"/>
            <p:cNvGrpSpPr/>
            <p:nvPr/>
          </p:nvGrpSpPr>
          <p:grpSpPr>
            <a:xfrm>
              <a:off x="2115711" y="5190418"/>
              <a:ext cx="1634808" cy="1076512"/>
              <a:chOff x="2029029" y="5304816"/>
              <a:chExt cx="1634808" cy="1076512"/>
            </a:xfrm>
          </p:grpSpPr>
          <p:grpSp>
            <p:nvGrpSpPr>
              <p:cNvPr id="65" name="グループ化 64"/>
              <p:cNvGrpSpPr/>
              <p:nvPr/>
            </p:nvGrpSpPr>
            <p:grpSpPr>
              <a:xfrm>
                <a:off x="2029029" y="5304816"/>
                <a:ext cx="1634808" cy="1076512"/>
                <a:chOff x="-296659" y="5089524"/>
                <a:chExt cx="1634808" cy="1076512"/>
              </a:xfrm>
            </p:grpSpPr>
            <p:sp>
              <p:nvSpPr>
                <p:cNvPr id="67" name="角丸四角形 66"/>
                <p:cNvSpPr/>
                <p:nvPr/>
              </p:nvSpPr>
              <p:spPr>
                <a:xfrm>
                  <a:off x="-296659" y="5089524"/>
                  <a:ext cx="1634808" cy="693335"/>
                </a:xfrm>
                <a:prstGeom prst="roundRect">
                  <a:avLst/>
                </a:prstGeom>
                <a:solidFill>
                  <a:schemeClr val="tx2">
                    <a:lumMod val="40000"/>
                    <a:lumOff val="60000"/>
                  </a:schemeClr>
                </a:solidFill>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8" name="テキスト ボックス 67"/>
                <p:cNvSpPr txBox="1"/>
                <p:nvPr/>
              </p:nvSpPr>
              <p:spPr>
                <a:xfrm>
                  <a:off x="-217663" y="5765926"/>
                  <a:ext cx="1476815" cy="400110"/>
                </a:xfrm>
                <a:prstGeom prst="rect">
                  <a:avLst/>
                </a:prstGeom>
                <a:noFill/>
              </p:spPr>
              <p:txBody>
                <a:bodyPr wrap="none" rtlCol="0">
                  <a:spAutoFit/>
                </a:bodyPr>
                <a:lstStyle/>
                <a:p>
                  <a:r>
                    <a:rPr kumimoji="1" lang="en-US" altLang="ja-JP" sz="2000" b="1" dirty="0">
                      <a:solidFill>
                        <a:srgbClr val="0070C0"/>
                      </a:solidFill>
                    </a:rPr>
                    <a:t>Cache-Crypt</a:t>
                  </a:r>
                  <a:endParaRPr kumimoji="1" lang="ja-JP" altLang="en-US" sz="2000" b="1" dirty="0">
                    <a:solidFill>
                      <a:srgbClr val="0070C0"/>
                    </a:solidFill>
                  </a:endParaRPr>
                </a:p>
              </p:txBody>
            </p:sp>
          </p:grpSp>
          <p:sp>
            <p:nvSpPr>
              <p:cNvPr id="66" name="角丸四角形 65"/>
              <p:cNvSpPr>
                <a:spLocks/>
              </p:cNvSpPr>
              <p:nvPr/>
            </p:nvSpPr>
            <p:spPr>
              <a:xfrm>
                <a:off x="2108025" y="5657591"/>
                <a:ext cx="1476816" cy="263226"/>
              </a:xfrm>
              <a:prstGeom prst="roundRect">
                <a:avLst>
                  <a:gd name="adj" fmla="val 0"/>
                </a:avLst>
              </a:prstGeom>
              <a:solidFill>
                <a:srgbClr val="0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FFFFFF"/>
                    </a:solidFill>
                  </a:rPr>
                  <a:t>暗号化キャッシュ</a:t>
                </a:r>
              </a:p>
            </p:txBody>
          </p:sp>
          <p:sp>
            <p:nvSpPr>
              <p:cNvPr id="77" name="角丸四角形 76"/>
              <p:cNvSpPr>
                <a:spLocks/>
              </p:cNvSpPr>
              <p:nvPr/>
            </p:nvSpPr>
            <p:spPr>
              <a:xfrm>
                <a:off x="2108025" y="5394365"/>
                <a:ext cx="1476816" cy="263226"/>
              </a:xfrm>
              <a:prstGeom prst="roundRect">
                <a:avLst>
                  <a:gd name="adj" fmla="val 0"/>
                </a:avLst>
              </a:prstGeom>
              <a:solidFill>
                <a:srgbClr val="0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FFFFFF"/>
                    </a:solidFill>
                  </a:rPr>
                  <a:t>暗号化キャッシュ</a:t>
                </a:r>
              </a:p>
            </p:txBody>
          </p:sp>
        </p:grpSp>
      </p:grpSp>
      <p:grpSp>
        <p:nvGrpSpPr>
          <p:cNvPr id="70" name="グループ化 69"/>
          <p:cNvGrpSpPr/>
          <p:nvPr/>
        </p:nvGrpSpPr>
        <p:grpSpPr>
          <a:xfrm>
            <a:off x="5753043" y="4869160"/>
            <a:ext cx="1194519" cy="1624246"/>
            <a:chOff x="6564966" y="4856386"/>
            <a:chExt cx="1194519" cy="1624246"/>
          </a:xfrm>
        </p:grpSpPr>
        <p:sp>
          <p:nvSpPr>
            <p:cNvPr id="74" name="正方形/長方形 73"/>
            <p:cNvSpPr/>
            <p:nvPr/>
          </p:nvSpPr>
          <p:spPr>
            <a:xfrm>
              <a:off x="6564966" y="4856386"/>
              <a:ext cx="1194519" cy="1194519"/>
            </a:xfrm>
            <a:prstGeom prst="rect">
              <a:avLst/>
            </a:prstGeom>
            <a:solidFill>
              <a:schemeClr val="bg1">
                <a:lumMod val="85000"/>
              </a:schemeClr>
            </a:solidFill>
            <a:ln>
              <a:solidFill>
                <a:srgbClr val="000000"/>
              </a:solidFill>
            </a:ln>
            <a:effectLst/>
            <a:scene3d>
              <a:camera prst="orthographicFront"/>
              <a:lightRig rig="threePt" dir="t"/>
            </a:scene3d>
            <a:sp3d>
              <a:bevelT w="139700" prst="cross"/>
            </a:sp3d>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6875127" y="6080522"/>
              <a:ext cx="623889" cy="400110"/>
            </a:xfrm>
            <a:prstGeom prst="rect">
              <a:avLst/>
            </a:prstGeom>
            <a:noFill/>
          </p:spPr>
          <p:txBody>
            <a:bodyPr wrap="none" rtlCol="0">
              <a:spAutoFit/>
            </a:bodyPr>
            <a:lstStyle/>
            <a:p>
              <a:r>
                <a:rPr kumimoji="1" lang="en-US" altLang="ja-JP" sz="2000" b="1" dirty="0">
                  <a:solidFill>
                    <a:srgbClr val="000000"/>
                  </a:solidFill>
                </a:rPr>
                <a:t>CPU</a:t>
              </a:r>
              <a:endParaRPr kumimoji="1" lang="ja-JP" altLang="en-US" sz="2000" b="1" dirty="0">
                <a:solidFill>
                  <a:srgbClr val="000000"/>
                </a:solidFill>
              </a:endParaRPr>
            </a:p>
          </p:txBody>
        </p:sp>
      </p:grpSp>
      <p:sp>
        <p:nvSpPr>
          <p:cNvPr id="75" name="左矢印 74"/>
          <p:cNvSpPr/>
          <p:nvPr/>
        </p:nvSpPr>
        <p:spPr>
          <a:xfrm>
            <a:off x="4139952" y="5174126"/>
            <a:ext cx="1584175" cy="648072"/>
          </a:xfrm>
          <a:prstGeom prst="leftArrow">
            <a:avLst>
              <a:gd name="adj1" fmla="val 39112"/>
              <a:gd name="adj2" fmla="val 50000"/>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3" name="角丸四角形 82"/>
          <p:cNvSpPr>
            <a:spLocks/>
          </p:cNvSpPr>
          <p:nvPr/>
        </p:nvSpPr>
        <p:spPr>
          <a:xfrm>
            <a:off x="5860562" y="5306271"/>
            <a:ext cx="962546" cy="405774"/>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rPr>
              <a:t>暗号化</a:t>
            </a:r>
            <a:endParaRPr lang="en-US" altLang="ja-JP" sz="1400" b="1" dirty="0">
              <a:solidFill>
                <a:schemeClr val="bg1"/>
              </a:solidFill>
            </a:endParaRPr>
          </a:p>
        </p:txBody>
      </p:sp>
      <p:sp>
        <p:nvSpPr>
          <p:cNvPr id="81" name="角丸四角形 80"/>
          <p:cNvSpPr>
            <a:spLocks/>
          </p:cNvSpPr>
          <p:nvPr/>
        </p:nvSpPr>
        <p:spPr>
          <a:xfrm>
            <a:off x="5860562" y="5306271"/>
            <a:ext cx="962546" cy="405774"/>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95000"/>
                    <a:lumOff val="5000"/>
                  </a:schemeClr>
                </a:solidFill>
              </a:rPr>
              <a:t>キャッシュ</a:t>
            </a:r>
            <a:endParaRPr lang="en-US" altLang="ja-JP" sz="1400" b="1" dirty="0">
              <a:solidFill>
                <a:schemeClr val="tx1">
                  <a:lumMod val="95000"/>
                  <a:lumOff val="5000"/>
                </a:schemeClr>
              </a:solidFill>
            </a:endParaRPr>
          </a:p>
        </p:txBody>
      </p:sp>
    </p:spTree>
    <p:extLst>
      <p:ext uri="{BB962C8B-B14F-4D97-AF65-F5344CB8AC3E}">
        <p14:creationId xmlns:p14="http://schemas.microsoft.com/office/powerpoint/2010/main" val="21934365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10" presetClass="exit" presetSubtype="0" fill="hold" grpId="0" nodeType="withEffect">
                                  <p:stCondLst>
                                    <p:cond delay="0"/>
                                  </p:stCondLst>
                                  <p:childTnLst>
                                    <p:animEffect transition="out" filter="fade">
                                      <p:cBhvr>
                                        <p:cTn id="9" dur="500"/>
                                        <p:tgtEl>
                                          <p:spTgt spid="81"/>
                                        </p:tgtEl>
                                      </p:cBhvr>
                                    </p:animEffect>
                                    <p:set>
                                      <p:cBhvr>
                                        <p:cTn id="10" dur="1" fill="hold">
                                          <p:stCondLst>
                                            <p:cond delay="499"/>
                                          </p:stCondLst>
                                        </p:cTn>
                                        <p:tgtEl>
                                          <p:spTgt spid="8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8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フルディスク暗号化による対策</a:t>
            </a:r>
          </a:p>
        </p:txBody>
      </p:sp>
      <p:sp>
        <p:nvSpPr>
          <p:cNvPr id="3" name="コンテンツ プレースホルダー 2"/>
          <p:cNvSpPr>
            <a:spLocks noGrp="1"/>
          </p:cNvSpPr>
          <p:nvPr>
            <p:ph idx="1"/>
          </p:nvPr>
        </p:nvSpPr>
        <p:spPr/>
        <p:txBody>
          <a:bodyPr/>
          <a:lstStyle/>
          <a:p>
            <a:pPr lvl="0"/>
            <a:r>
              <a:rPr lang="en-US" altLang="ja-JP" dirty="0"/>
              <a:t>Android</a:t>
            </a:r>
            <a:r>
              <a:rPr lang="ja-JP" altLang="en-US" dirty="0"/>
              <a:t>は盗難対策としてフルディスク暗号化を提供</a:t>
            </a:r>
          </a:p>
          <a:p>
            <a:pPr lvl="1"/>
            <a:r>
              <a:rPr lang="ja-JP" altLang="en-US" dirty="0"/>
              <a:t>ディスクのパーティション全体を暗号化してデータを保護</a:t>
            </a:r>
          </a:p>
          <a:p>
            <a:pPr lvl="2"/>
            <a:r>
              <a:rPr lang="ja-JP" altLang="en-US" dirty="0"/>
              <a:t>ディスクからの読み込み時にデータを復号</a:t>
            </a:r>
          </a:p>
          <a:p>
            <a:pPr lvl="2"/>
            <a:r>
              <a:rPr lang="ja-JP" altLang="en-US" dirty="0"/>
              <a:t>ディスクへの書き込み時にデータを暗号化</a:t>
            </a:r>
          </a:p>
          <a:p>
            <a:pPr lvl="1"/>
            <a:r>
              <a:rPr lang="en-US" altLang="ja-JP" dirty="0"/>
              <a:t>OS</a:t>
            </a:r>
            <a:r>
              <a:rPr lang="ja-JP" altLang="en-US" dirty="0"/>
              <a:t>起動時に</a:t>
            </a:r>
            <a:r>
              <a:rPr lang="en-US" altLang="ja-JP" dirty="0"/>
              <a:t>4</a:t>
            </a:r>
            <a:r>
              <a:rPr lang="ja-JP" altLang="en-US" dirty="0"/>
              <a:t>桁の暗証番号（</a:t>
            </a:r>
            <a:r>
              <a:rPr lang="en-US" altLang="ja-JP" dirty="0"/>
              <a:t>PIN</a:t>
            </a:r>
            <a:r>
              <a:rPr lang="ja-JP" altLang="en-US" dirty="0"/>
              <a:t>）から暗号鍵を生成</a:t>
            </a:r>
          </a:p>
          <a:p>
            <a:pPr lvl="2"/>
            <a:r>
              <a:rPr lang="en-US" altLang="ja-JP" dirty="0"/>
              <a:t>PIN</a:t>
            </a:r>
            <a:r>
              <a:rPr lang="ja-JP" altLang="en-US" dirty="0"/>
              <a:t>を知られない限り、ディスク上の情報は漏洩しない</a:t>
            </a:r>
          </a:p>
        </p:txBody>
      </p:sp>
      <p:grpSp>
        <p:nvGrpSpPr>
          <p:cNvPr id="27" name="図形グループ 26"/>
          <p:cNvGrpSpPr/>
          <p:nvPr/>
        </p:nvGrpSpPr>
        <p:grpSpPr>
          <a:xfrm>
            <a:off x="2117632" y="4337450"/>
            <a:ext cx="4714368" cy="2348389"/>
            <a:chOff x="3203848" y="4077072"/>
            <a:chExt cx="5184576" cy="2582616"/>
          </a:xfrm>
        </p:grpSpPr>
        <p:sp>
          <p:nvSpPr>
            <p:cNvPr id="28" name="角丸四角形 27"/>
            <p:cNvSpPr/>
            <p:nvPr/>
          </p:nvSpPr>
          <p:spPr>
            <a:xfrm>
              <a:off x="6587004" y="4419471"/>
              <a:ext cx="1801420" cy="180020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29" name="テキスト ボックス 28"/>
            <p:cNvSpPr txBox="1"/>
            <p:nvPr/>
          </p:nvSpPr>
          <p:spPr>
            <a:xfrm>
              <a:off x="6788158" y="6219671"/>
              <a:ext cx="1326184" cy="440017"/>
            </a:xfrm>
            <a:prstGeom prst="rect">
              <a:avLst/>
            </a:prstGeom>
            <a:noFill/>
          </p:spPr>
          <p:txBody>
            <a:bodyPr wrap="none" rtlCol="0">
              <a:spAutoFit/>
            </a:bodyPr>
            <a:lstStyle/>
            <a:p>
              <a:pPr algn="ctr"/>
              <a:r>
                <a:rPr lang="en-US" altLang="ja-JP" sz="2000" b="1" dirty="0" err="1">
                  <a:solidFill>
                    <a:schemeClr val="tx2">
                      <a:lumMod val="60000"/>
                      <a:lumOff val="40000"/>
                    </a:schemeClr>
                  </a:solidFill>
                </a:rPr>
                <a:t>dm</a:t>
              </a:r>
              <a:r>
                <a:rPr lang="en-US" altLang="ja-JP" sz="2000" b="1" dirty="0">
                  <a:solidFill>
                    <a:schemeClr val="tx2">
                      <a:lumMod val="60000"/>
                      <a:lumOff val="40000"/>
                    </a:schemeClr>
                  </a:solidFill>
                </a:rPr>
                <a:t>−crypt</a:t>
              </a:r>
              <a:endParaRPr kumimoji="1" lang="ja-JP" altLang="en-US" sz="2000" b="1" dirty="0">
                <a:solidFill>
                  <a:schemeClr val="tx2">
                    <a:lumMod val="60000"/>
                    <a:lumOff val="40000"/>
                  </a:schemeClr>
                </a:solidFill>
              </a:endParaRPr>
            </a:p>
          </p:txBody>
        </p:sp>
        <p:sp>
          <p:nvSpPr>
            <p:cNvPr id="30" name="角丸四角形 29"/>
            <p:cNvSpPr/>
            <p:nvPr/>
          </p:nvSpPr>
          <p:spPr>
            <a:xfrm>
              <a:off x="3203848" y="4551511"/>
              <a:ext cx="1873428" cy="1534367"/>
            </a:xfrm>
            <a:prstGeom prst="roundRect">
              <a:avLst>
                <a:gd name="adj" fmla="val 14945"/>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400" b="1" dirty="0"/>
            </a:p>
          </p:txBody>
        </p:sp>
        <p:cxnSp>
          <p:nvCxnSpPr>
            <p:cNvPr id="31" name="直線矢印コネクタ 30"/>
            <p:cNvCxnSpPr/>
            <p:nvPr/>
          </p:nvCxnSpPr>
          <p:spPr>
            <a:xfrm>
              <a:off x="4872355" y="5166762"/>
              <a:ext cx="1906105"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32" name="直線矢印コネクタ 31"/>
            <p:cNvCxnSpPr/>
            <p:nvPr/>
          </p:nvCxnSpPr>
          <p:spPr>
            <a:xfrm flipH="1">
              <a:off x="4850378" y="5525221"/>
              <a:ext cx="1950059" cy="8277"/>
            </a:xfrm>
            <a:prstGeom prst="straightConnector1">
              <a:avLst/>
            </a:prstGeom>
            <a:ln w="63500">
              <a:solidFill>
                <a:schemeClr val="tx1"/>
              </a:solidFill>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33" name="テキスト ボックス 32"/>
            <p:cNvSpPr txBox="1"/>
            <p:nvPr/>
          </p:nvSpPr>
          <p:spPr>
            <a:xfrm>
              <a:off x="3342169" y="6093296"/>
              <a:ext cx="1534133" cy="440017"/>
            </a:xfrm>
            <a:prstGeom prst="rect">
              <a:avLst/>
            </a:prstGeom>
            <a:noFill/>
          </p:spPr>
          <p:txBody>
            <a:bodyPr wrap="none" rtlCol="0">
              <a:spAutoFit/>
            </a:bodyPr>
            <a:lstStyle/>
            <a:p>
              <a:pPr algn="ctr"/>
              <a:r>
                <a:rPr kumimoji="1" lang="en-US" altLang="ja-JP" sz="2000" b="1" dirty="0">
                  <a:solidFill>
                    <a:schemeClr val="accent3">
                      <a:lumMod val="75000"/>
                    </a:schemeClr>
                  </a:solidFill>
                </a:rPr>
                <a:t>Android OS</a:t>
              </a:r>
              <a:endParaRPr kumimoji="1" lang="ja-JP" altLang="en-US" sz="2000" b="1" dirty="0">
                <a:solidFill>
                  <a:schemeClr val="accent3">
                    <a:lumMod val="75000"/>
                  </a:schemeClr>
                </a:solidFill>
              </a:endParaRPr>
            </a:p>
          </p:txBody>
        </p:sp>
        <p:grpSp>
          <p:nvGrpSpPr>
            <p:cNvPr id="34" name="図形グループ 51"/>
            <p:cNvGrpSpPr/>
            <p:nvPr/>
          </p:nvGrpSpPr>
          <p:grpSpPr>
            <a:xfrm>
              <a:off x="6804246" y="4547449"/>
              <a:ext cx="1358606" cy="1512686"/>
              <a:chOff x="2123723" y="453886"/>
              <a:chExt cx="2230419" cy="2255034"/>
            </a:xfrm>
          </p:grpSpPr>
          <p:sp>
            <p:nvSpPr>
              <p:cNvPr id="53" name="正方形/長方形 52"/>
              <p:cNvSpPr/>
              <p:nvPr/>
            </p:nvSpPr>
            <p:spPr>
              <a:xfrm>
                <a:off x="2125565" y="476672"/>
                <a:ext cx="2228577" cy="2232248"/>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grpSp>
            <p:nvGrpSpPr>
              <p:cNvPr id="54" name="図形グループ 62"/>
              <p:cNvGrpSpPr/>
              <p:nvPr/>
            </p:nvGrpSpPr>
            <p:grpSpPr>
              <a:xfrm>
                <a:off x="2123723" y="453886"/>
                <a:ext cx="2214770" cy="473218"/>
                <a:chOff x="5580107" y="106446"/>
                <a:chExt cx="2214770" cy="638455"/>
              </a:xfrm>
              <a:solidFill>
                <a:srgbClr val="FFFF00"/>
              </a:solidFill>
            </p:grpSpPr>
            <p:sp>
              <p:nvSpPr>
                <p:cNvPr id="55" name="等号 54"/>
                <p:cNvSpPr/>
                <p:nvPr/>
              </p:nvSpPr>
              <p:spPr>
                <a:xfrm rot="5400000">
                  <a:off x="5718080" y="-31527"/>
                  <a:ext cx="638454" cy="914399"/>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60" name="等号 59"/>
                <p:cNvSpPr/>
                <p:nvPr/>
              </p:nvSpPr>
              <p:spPr>
                <a:xfrm rot="5400000">
                  <a:off x="6366158" y="-31527"/>
                  <a:ext cx="638454" cy="914399"/>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61" name="等号 60"/>
                <p:cNvSpPr/>
                <p:nvPr/>
              </p:nvSpPr>
              <p:spPr>
                <a:xfrm rot="5400000">
                  <a:off x="7018450" y="-31526"/>
                  <a:ext cx="638454" cy="914400"/>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grpSp>
        </p:grpSp>
        <p:sp>
          <p:nvSpPr>
            <p:cNvPr id="48" name="テキスト ボックス 47"/>
            <p:cNvSpPr txBox="1"/>
            <p:nvPr/>
          </p:nvSpPr>
          <p:spPr>
            <a:xfrm>
              <a:off x="6974883" y="5042486"/>
              <a:ext cx="1035861" cy="707886"/>
            </a:xfrm>
            <a:prstGeom prst="rect">
              <a:avLst/>
            </a:prstGeom>
            <a:noFill/>
          </p:spPr>
          <p:txBody>
            <a:bodyPr wrap="none" rtlCol="0">
              <a:spAutoFit/>
            </a:bodyPr>
            <a:lstStyle/>
            <a:p>
              <a:pPr algn="ctr"/>
              <a:r>
                <a:rPr kumimoji="1" lang="ja-JP" altLang="en-US" dirty="0">
                  <a:solidFill>
                    <a:srgbClr val="FFFFFF"/>
                  </a:solidFill>
                </a:rPr>
                <a:t>暗号化</a:t>
              </a:r>
              <a:endParaRPr kumimoji="1" lang="en-US" altLang="ja-JP" dirty="0">
                <a:solidFill>
                  <a:srgbClr val="FFFFFF"/>
                </a:solidFill>
              </a:endParaRPr>
            </a:p>
            <a:p>
              <a:pPr algn="ctr"/>
              <a:r>
                <a:rPr lang="ja-JP" altLang="en-US" dirty="0">
                  <a:solidFill>
                    <a:srgbClr val="FFFFFF"/>
                  </a:solidFill>
                </a:rPr>
                <a:t>ディスク</a:t>
              </a:r>
              <a:endParaRPr kumimoji="1" lang="ja-JP" altLang="en-US" dirty="0">
                <a:solidFill>
                  <a:srgbClr val="FFFFFF"/>
                </a:solidFill>
              </a:endParaRPr>
            </a:p>
          </p:txBody>
        </p:sp>
        <p:sp>
          <p:nvSpPr>
            <p:cNvPr id="49" name="テキスト ボックス 48"/>
            <p:cNvSpPr txBox="1"/>
            <p:nvPr/>
          </p:nvSpPr>
          <p:spPr>
            <a:xfrm>
              <a:off x="5364088" y="4077072"/>
              <a:ext cx="964651" cy="406169"/>
            </a:xfrm>
            <a:prstGeom prst="rect">
              <a:avLst/>
            </a:prstGeom>
            <a:noFill/>
          </p:spPr>
          <p:txBody>
            <a:bodyPr wrap="none" rtlCol="0">
              <a:spAutoFit/>
            </a:bodyPr>
            <a:lstStyle/>
            <a:p>
              <a:pPr algn="ctr"/>
              <a:r>
                <a:rPr kumimoji="1" lang="ja-JP" altLang="en-US" dirty="0"/>
                <a:t>復号化</a:t>
              </a:r>
            </a:p>
          </p:txBody>
        </p:sp>
        <p:sp>
          <p:nvSpPr>
            <p:cNvPr id="50" name="テキスト ボックス 49"/>
            <p:cNvSpPr txBox="1"/>
            <p:nvPr/>
          </p:nvSpPr>
          <p:spPr>
            <a:xfrm>
              <a:off x="5364088" y="5589240"/>
              <a:ext cx="964651" cy="406169"/>
            </a:xfrm>
            <a:prstGeom prst="rect">
              <a:avLst/>
            </a:prstGeom>
            <a:noFill/>
          </p:spPr>
          <p:txBody>
            <a:bodyPr wrap="none" rtlCol="0">
              <a:spAutoFit/>
            </a:bodyPr>
            <a:lstStyle/>
            <a:p>
              <a:pPr algn="ctr"/>
              <a:r>
                <a:rPr lang="ja-JP" altLang="en-US" dirty="0"/>
                <a:t>暗号化</a:t>
              </a:r>
              <a:endParaRPr kumimoji="1" lang="ja-JP" altLang="en-US" dirty="0"/>
            </a:p>
          </p:txBody>
        </p:sp>
        <p:pic>
          <p:nvPicPr>
            <p:cNvPr id="51" name="図 50"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5958439"/>
              <a:ext cx="846738" cy="635052"/>
            </a:xfrm>
            <a:prstGeom prst="rect">
              <a:avLst/>
            </a:prstGeom>
          </p:spPr>
        </p:pic>
        <p:pic>
          <p:nvPicPr>
            <p:cNvPr id="52" name="図 51"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4437112"/>
              <a:ext cx="846738" cy="635052"/>
            </a:xfrm>
            <a:prstGeom prst="rect">
              <a:avLst/>
            </a:prstGeom>
          </p:spPr>
        </p:pic>
      </p:grpSp>
    </p:spTree>
    <p:extLst>
      <p:ext uri="{BB962C8B-B14F-4D97-AF65-F5344CB8AC3E}">
        <p14:creationId xmlns:p14="http://schemas.microsoft.com/office/powerpoint/2010/main" val="286418294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Android</a:t>
            </a:r>
            <a:r>
              <a:rPr lang="ja-JP" altLang="en-US" dirty="0"/>
              <a:t>におけるコールドブート攻撃</a:t>
            </a:r>
          </a:p>
        </p:txBody>
      </p:sp>
      <p:sp>
        <p:nvSpPr>
          <p:cNvPr id="3" name="コンテンツ プレースホルダー 2"/>
          <p:cNvSpPr>
            <a:spLocks noGrp="1"/>
          </p:cNvSpPr>
          <p:nvPr>
            <p:ph idx="1"/>
          </p:nvPr>
        </p:nvSpPr>
        <p:spPr/>
        <p:txBody>
          <a:bodyPr>
            <a:normAutofit/>
          </a:bodyPr>
          <a:lstStyle/>
          <a:p>
            <a:r>
              <a:rPr lang="ja-JP" altLang="en-US" dirty="0"/>
              <a:t>メモリ上のデータを盗み見る攻撃</a:t>
            </a:r>
            <a:r>
              <a:rPr lang="ja-JP" altLang="en-US" sz="2400" dirty="0"/>
              <a:t> </a:t>
            </a:r>
            <a:r>
              <a:rPr lang="en-US" altLang="ja-JP" sz="2400" dirty="0"/>
              <a:t>[</a:t>
            </a:r>
            <a:r>
              <a:rPr lang="en-US" altLang="ja-JP" sz="2400" dirty="0" err="1"/>
              <a:t>Halderman</a:t>
            </a:r>
            <a:r>
              <a:rPr lang="en-US" altLang="ja-JP" sz="2400" dirty="0"/>
              <a:t> et al.’08]</a:t>
            </a:r>
          </a:p>
          <a:p>
            <a:pPr lvl="1"/>
            <a:r>
              <a:rPr lang="ja-JP" altLang="en-US" dirty="0"/>
              <a:t>冷却することでメモリ取り外し時のデータ破壊を防ぐ</a:t>
            </a:r>
          </a:p>
          <a:p>
            <a:r>
              <a:rPr lang="en-US" altLang="ja-JP" dirty="0"/>
              <a:t>Android</a:t>
            </a:r>
            <a:r>
              <a:rPr lang="ja-JP" altLang="en-US" dirty="0"/>
              <a:t>端末でも報告 </a:t>
            </a:r>
            <a:r>
              <a:rPr lang="en-US" altLang="ja-JP" sz="2400" dirty="0"/>
              <a:t>[Muller et al.'13]</a:t>
            </a:r>
          </a:p>
          <a:p>
            <a:pPr lvl="1"/>
            <a:r>
              <a:rPr lang="ja-JP" altLang="en-US" dirty="0"/>
              <a:t>端末を冷却した状態で強制リセット</a:t>
            </a:r>
          </a:p>
          <a:p>
            <a:pPr lvl="1"/>
            <a:r>
              <a:rPr lang="en-US" altLang="ja-JP" dirty="0"/>
              <a:t>USB</a:t>
            </a:r>
            <a:r>
              <a:rPr lang="ja-JP" altLang="en-US" dirty="0"/>
              <a:t>経由で攻撃用リカバリイメージをインストール・起動</a:t>
            </a:r>
          </a:p>
          <a:p>
            <a:pPr lvl="1"/>
            <a:r>
              <a:rPr lang="en-US" altLang="ja-JP" dirty="0"/>
              <a:t>OS</a:t>
            </a:r>
            <a:r>
              <a:rPr lang="ja-JP" altLang="en-US" dirty="0"/>
              <a:t>がメモリ上の機密情報を消去する時間はない</a:t>
            </a:r>
          </a:p>
        </p:txBody>
      </p:sp>
      <p:grpSp>
        <p:nvGrpSpPr>
          <p:cNvPr id="8" name="グループ化 7"/>
          <p:cNvGrpSpPr/>
          <p:nvPr/>
        </p:nvGrpSpPr>
        <p:grpSpPr>
          <a:xfrm>
            <a:off x="1259632" y="4126760"/>
            <a:ext cx="7124183" cy="2326576"/>
            <a:chOff x="1114309" y="3933056"/>
            <a:chExt cx="7124183" cy="2326576"/>
          </a:xfrm>
          <a:effectLst>
            <a:outerShdw blurRad="50800" dist="38100" dir="2700000" algn="tl" rotWithShape="0">
              <a:prstClr val="black">
                <a:alpha val="40000"/>
              </a:prstClr>
            </a:outerShdw>
          </a:effectLst>
        </p:grpSpPr>
        <p:pic>
          <p:nvPicPr>
            <p:cNvPr id="4" name="図 3" descr="frost_gnex_05.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309" y="3934003"/>
              <a:ext cx="1485974" cy="1114480"/>
            </a:xfrm>
            <a:prstGeom prst="rect">
              <a:avLst/>
            </a:prstGeom>
            <a:effectLst>
              <a:outerShdw blurRad="50800" dist="38100" dir="2700000" algn="tl" rotWithShape="0">
                <a:prstClr val="black">
                  <a:alpha val="40000"/>
                </a:prstClr>
              </a:outerShdw>
            </a:effectLst>
          </p:spPr>
        </p:pic>
        <p:pic>
          <p:nvPicPr>
            <p:cNvPr id="5" name="図 4" descr="frost_gnex_15.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309" y="5139476"/>
              <a:ext cx="1485974" cy="1114480"/>
            </a:xfrm>
            <a:prstGeom prst="rect">
              <a:avLst/>
            </a:prstGeom>
            <a:effectLst>
              <a:outerShdw blurRad="50800" dist="38100" dir="2700000" algn="tl" rotWithShape="0">
                <a:prstClr val="black">
                  <a:alpha val="40000"/>
                </a:prstClr>
              </a:outerShdw>
            </a:effectLst>
          </p:spPr>
        </p:pic>
        <p:pic>
          <p:nvPicPr>
            <p:cNvPr id="6" name="図 5" descr="frost_gnex_18.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05708" y="5145152"/>
              <a:ext cx="1485974" cy="1114480"/>
            </a:xfrm>
            <a:prstGeom prst="rect">
              <a:avLst/>
            </a:prstGeom>
            <a:effectLst>
              <a:outerShdw blurRad="50800" dist="38100" dir="2700000" algn="tl" rotWithShape="0">
                <a:prstClr val="black">
                  <a:alpha val="40000"/>
                </a:prstClr>
              </a:outerShdw>
            </a:effectLst>
          </p:spPr>
        </p:pic>
        <p:pic>
          <p:nvPicPr>
            <p:cNvPr id="7" name="図 6" descr="frost_menu.jpg"/>
            <p:cNvPicPr>
              <a:picLocks noChangeAspect="1"/>
            </p:cNvPicPr>
            <p:nvPr/>
          </p:nvPicPr>
          <p:blipFill rotWithShape="1">
            <a:blip r:embed="rId6" cstate="print">
              <a:extLst>
                <a:ext uri="{28A0092B-C50C-407E-A947-70E740481C1C}">
                  <a14:useLocalDpi xmlns:a14="http://schemas.microsoft.com/office/drawing/2010/main" val="0"/>
                </a:ext>
              </a:extLst>
            </a:blip>
            <a:srcRect l="5888" r="32611" b="51755"/>
            <a:stretch/>
          </p:blipFill>
          <p:spPr>
            <a:xfrm>
              <a:off x="4283968" y="3933056"/>
              <a:ext cx="3954524" cy="2326576"/>
            </a:xfrm>
            <a:prstGeom prst="rect">
              <a:avLst/>
            </a:prstGeom>
            <a:effectLst>
              <a:outerShdw blurRad="50800" dist="38100" dir="2700000" algn="tl" rotWithShape="0">
                <a:prstClr val="black">
                  <a:alpha val="40000"/>
                </a:prstClr>
              </a:outerShdw>
            </a:effectLst>
          </p:spPr>
        </p:pic>
        <p:pic>
          <p:nvPicPr>
            <p:cNvPr id="1027" name="Picture 3" descr="C:\Users\naotofukuda\Documents\学校\M1 Windows\前期\SWoPP\frost_gnex_11.JPG.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705708" y="3933056"/>
              <a:ext cx="1477488" cy="1108116"/>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3044068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ページキャッシュからの情報漏洩</a:t>
            </a:r>
          </a:p>
        </p:txBody>
      </p:sp>
      <p:sp>
        <p:nvSpPr>
          <p:cNvPr id="3" name="コンテンツ プレースホルダー 2"/>
          <p:cNvSpPr>
            <a:spLocks noGrp="1"/>
          </p:cNvSpPr>
          <p:nvPr>
            <p:ph idx="1"/>
          </p:nvPr>
        </p:nvSpPr>
        <p:spPr/>
        <p:txBody>
          <a:bodyPr>
            <a:normAutofit/>
          </a:bodyPr>
          <a:lstStyle/>
          <a:p>
            <a:r>
              <a:rPr lang="en-US" altLang="ja-JP" dirty="0"/>
              <a:t>Android OS</a:t>
            </a:r>
            <a:r>
              <a:rPr lang="ja-JP" altLang="en-US" dirty="0"/>
              <a:t>はディスク上のデータをメモリ上にページキャッシュとして保持</a:t>
            </a:r>
            <a:endParaRPr lang="en-US" altLang="ja-JP" dirty="0"/>
          </a:p>
          <a:p>
            <a:pPr lvl="1"/>
            <a:r>
              <a:rPr lang="ja-JP" altLang="en-US" dirty="0"/>
              <a:t>ファイルアクセスの高速化のため</a:t>
            </a:r>
          </a:p>
          <a:p>
            <a:r>
              <a:rPr lang="ja-JP" altLang="en-US" dirty="0"/>
              <a:t>コールドブート攻撃によりページキャッシュを盗み見られる</a:t>
            </a:r>
            <a:endParaRPr lang="en-US" altLang="ja-JP" dirty="0"/>
          </a:p>
          <a:p>
            <a:pPr lvl="1"/>
            <a:r>
              <a:rPr lang="ja-JP" altLang="en-US" dirty="0"/>
              <a:t>フルディスク暗号化を行っていてもディスクの一部のデータが漏洩</a:t>
            </a:r>
          </a:p>
          <a:p>
            <a:pPr lvl="1"/>
            <a:endParaRPr lang="ja-JP" altLang="en-US" dirty="0"/>
          </a:p>
        </p:txBody>
      </p:sp>
      <p:grpSp>
        <p:nvGrpSpPr>
          <p:cNvPr id="6" name="図形グループ 5"/>
          <p:cNvGrpSpPr/>
          <p:nvPr/>
        </p:nvGrpSpPr>
        <p:grpSpPr>
          <a:xfrm>
            <a:off x="1421288" y="4354406"/>
            <a:ext cx="6589456" cy="2386962"/>
            <a:chOff x="1043608" y="4005064"/>
            <a:chExt cx="7344816" cy="2660582"/>
          </a:xfrm>
        </p:grpSpPr>
        <p:sp>
          <p:nvSpPr>
            <p:cNvPr id="32" name="角丸四角形 31"/>
            <p:cNvSpPr/>
            <p:nvPr/>
          </p:nvSpPr>
          <p:spPr>
            <a:xfrm>
              <a:off x="6587004" y="4419471"/>
              <a:ext cx="1801420" cy="180020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33" name="テキスト ボックス 32"/>
            <p:cNvSpPr txBox="1"/>
            <p:nvPr/>
          </p:nvSpPr>
          <p:spPr>
            <a:xfrm>
              <a:off x="6788159" y="6219671"/>
              <a:ext cx="1344143" cy="445975"/>
            </a:xfrm>
            <a:prstGeom prst="rect">
              <a:avLst/>
            </a:prstGeom>
            <a:noFill/>
          </p:spPr>
          <p:txBody>
            <a:bodyPr wrap="none" rtlCol="0">
              <a:spAutoFit/>
            </a:bodyPr>
            <a:lstStyle/>
            <a:p>
              <a:pPr algn="ctr"/>
              <a:r>
                <a:rPr lang="en-US" altLang="ja-JP" sz="2000" b="1" dirty="0" err="1">
                  <a:solidFill>
                    <a:schemeClr val="tx2">
                      <a:lumMod val="60000"/>
                      <a:lumOff val="40000"/>
                    </a:schemeClr>
                  </a:solidFill>
                </a:rPr>
                <a:t>dm</a:t>
              </a:r>
              <a:r>
                <a:rPr lang="en-US" altLang="ja-JP" sz="2000" b="1" dirty="0">
                  <a:solidFill>
                    <a:schemeClr val="tx2">
                      <a:lumMod val="60000"/>
                      <a:lumOff val="40000"/>
                    </a:schemeClr>
                  </a:solidFill>
                </a:rPr>
                <a:t>−crypt</a:t>
              </a:r>
              <a:endParaRPr kumimoji="1" lang="ja-JP" altLang="en-US" sz="2000" b="1" dirty="0">
                <a:solidFill>
                  <a:schemeClr val="tx2">
                    <a:lumMod val="60000"/>
                    <a:lumOff val="40000"/>
                  </a:schemeClr>
                </a:solidFill>
              </a:endParaRPr>
            </a:p>
          </p:txBody>
        </p:sp>
        <p:sp>
          <p:nvSpPr>
            <p:cNvPr id="101" name="角丸四角形 100"/>
            <p:cNvSpPr/>
            <p:nvPr/>
          </p:nvSpPr>
          <p:spPr>
            <a:xfrm>
              <a:off x="3203848" y="4551511"/>
              <a:ext cx="1873428" cy="1534367"/>
            </a:xfrm>
            <a:prstGeom prst="roundRect">
              <a:avLst>
                <a:gd name="adj" fmla="val 14945"/>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400" b="1" dirty="0"/>
            </a:p>
          </p:txBody>
        </p:sp>
        <p:cxnSp>
          <p:nvCxnSpPr>
            <p:cNvPr id="102" name="直線矢印コネクタ 101"/>
            <p:cNvCxnSpPr/>
            <p:nvPr/>
          </p:nvCxnSpPr>
          <p:spPr>
            <a:xfrm>
              <a:off x="2181162" y="5166762"/>
              <a:ext cx="1238710"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103" name="直線矢印コネクタ 102"/>
            <p:cNvCxnSpPr/>
            <p:nvPr/>
          </p:nvCxnSpPr>
          <p:spPr>
            <a:xfrm flipH="1">
              <a:off x="2051720" y="5525221"/>
              <a:ext cx="1377030" cy="8277"/>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104" name="角丸四角形 103"/>
            <p:cNvSpPr/>
            <p:nvPr/>
          </p:nvSpPr>
          <p:spPr>
            <a:xfrm>
              <a:off x="1043608" y="4818247"/>
              <a:ext cx="1103724" cy="1103724"/>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アプリ</a:t>
              </a:r>
            </a:p>
          </p:txBody>
        </p:sp>
        <p:cxnSp>
          <p:nvCxnSpPr>
            <p:cNvPr id="105" name="直線矢印コネクタ 104"/>
            <p:cNvCxnSpPr/>
            <p:nvPr/>
          </p:nvCxnSpPr>
          <p:spPr>
            <a:xfrm>
              <a:off x="4872355" y="5166762"/>
              <a:ext cx="1906105"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106" name="直線矢印コネクタ 105"/>
            <p:cNvCxnSpPr/>
            <p:nvPr/>
          </p:nvCxnSpPr>
          <p:spPr>
            <a:xfrm flipH="1">
              <a:off x="4850378" y="5525221"/>
              <a:ext cx="1950059" cy="8277"/>
            </a:xfrm>
            <a:prstGeom prst="straightConnector1">
              <a:avLst/>
            </a:prstGeom>
            <a:ln w="63500">
              <a:solidFill>
                <a:schemeClr val="tx1"/>
              </a:solidFill>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107" name="角丸四角形 106"/>
            <p:cNvSpPr>
              <a:spLocks/>
            </p:cNvSpPr>
            <p:nvPr/>
          </p:nvSpPr>
          <p:spPr>
            <a:xfrm>
              <a:off x="3442145" y="4958299"/>
              <a:ext cx="1414589" cy="738898"/>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ysClr val="windowText" lastClr="000000"/>
                  </a:solidFill>
                </a:rPr>
                <a:t>ページ</a:t>
              </a:r>
              <a:r>
                <a:rPr lang="en-US" altLang="ja-JP" sz="1400" b="1" dirty="0">
                  <a:solidFill>
                    <a:sysClr val="windowText" lastClr="000000"/>
                  </a:solidFill>
                </a:rPr>
                <a:t/>
              </a:r>
              <a:br>
                <a:rPr lang="en-US" altLang="ja-JP" sz="1400" b="1" dirty="0">
                  <a:solidFill>
                    <a:sysClr val="windowText" lastClr="000000"/>
                  </a:solidFill>
                </a:rPr>
              </a:br>
              <a:r>
                <a:rPr lang="ja-JP" altLang="en-US" sz="1400" b="1" dirty="0">
                  <a:solidFill>
                    <a:sysClr val="windowText" lastClr="000000"/>
                  </a:solidFill>
                </a:rPr>
                <a:t>キャッシュ</a:t>
              </a:r>
            </a:p>
          </p:txBody>
        </p:sp>
        <p:sp>
          <p:nvSpPr>
            <p:cNvPr id="110" name="角丸四角形 109"/>
            <p:cNvSpPr>
              <a:spLocks/>
            </p:cNvSpPr>
            <p:nvPr/>
          </p:nvSpPr>
          <p:spPr>
            <a:xfrm>
              <a:off x="3433267" y="4958299"/>
              <a:ext cx="1414589" cy="738898"/>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キャッシュ</a:t>
              </a:r>
            </a:p>
          </p:txBody>
        </p:sp>
        <p:sp>
          <p:nvSpPr>
            <p:cNvPr id="115" name="テキスト ボックス 114"/>
            <p:cNvSpPr txBox="1"/>
            <p:nvPr/>
          </p:nvSpPr>
          <p:spPr>
            <a:xfrm>
              <a:off x="3342169" y="6093296"/>
              <a:ext cx="1554908" cy="445975"/>
            </a:xfrm>
            <a:prstGeom prst="rect">
              <a:avLst/>
            </a:prstGeom>
            <a:noFill/>
          </p:spPr>
          <p:txBody>
            <a:bodyPr wrap="none" rtlCol="0">
              <a:spAutoFit/>
            </a:bodyPr>
            <a:lstStyle/>
            <a:p>
              <a:pPr algn="ctr"/>
              <a:r>
                <a:rPr kumimoji="1" lang="en-US" altLang="ja-JP" sz="2000" b="1" dirty="0">
                  <a:solidFill>
                    <a:schemeClr val="accent3">
                      <a:lumMod val="75000"/>
                    </a:schemeClr>
                  </a:solidFill>
                </a:rPr>
                <a:t>Android OS</a:t>
              </a:r>
              <a:endParaRPr kumimoji="1" lang="ja-JP" altLang="en-US" sz="2000" b="1" dirty="0">
                <a:solidFill>
                  <a:schemeClr val="accent3">
                    <a:lumMod val="75000"/>
                  </a:schemeClr>
                </a:solidFill>
              </a:endParaRPr>
            </a:p>
          </p:txBody>
        </p:sp>
        <p:grpSp>
          <p:nvGrpSpPr>
            <p:cNvPr id="24" name="図形グループ 23"/>
            <p:cNvGrpSpPr/>
            <p:nvPr/>
          </p:nvGrpSpPr>
          <p:grpSpPr>
            <a:xfrm>
              <a:off x="6804246" y="4547449"/>
              <a:ext cx="1358606" cy="1512686"/>
              <a:chOff x="2123723" y="453886"/>
              <a:chExt cx="2230419" cy="2255034"/>
            </a:xfrm>
          </p:grpSpPr>
          <p:sp>
            <p:nvSpPr>
              <p:cNvPr id="25" name="正方形/長方形 24"/>
              <p:cNvSpPr/>
              <p:nvPr/>
            </p:nvSpPr>
            <p:spPr>
              <a:xfrm>
                <a:off x="2125565" y="476672"/>
                <a:ext cx="2228577" cy="2232248"/>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grpSp>
            <p:nvGrpSpPr>
              <p:cNvPr id="26" name="図形グループ 25"/>
              <p:cNvGrpSpPr/>
              <p:nvPr/>
            </p:nvGrpSpPr>
            <p:grpSpPr>
              <a:xfrm>
                <a:off x="2123723" y="453886"/>
                <a:ext cx="2214770" cy="473218"/>
                <a:chOff x="5580107" y="106446"/>
                <a:chExt cx="2214770" cy="638455"/>
              </a:xfrm>
              <a:solidFill>
                <a:srgbClr val="FFFF00"/>
              </a:solidFill>
            </p:grpSpPr>
            <p:sp>
              <p:nvSpPr>
                <p:cNvPr id="27" name="等号 26"/>
                <p:cNvSpPr/>
                <p:nvPr/>
              </p:nvSpPr>
              <p:spPr>
                <a:xfrm rot="5400000">
                  <a:off x="5718080" y="-31527"/>
                  <a:ext cx="638454" cy="914399"/>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28" name="等号 27"/>
                <p:cNvSpPr/>
                <p:nvPr/>
              </p:nvSpPr>
              <p:spPr>
                <a:xfrm rot="5400000">
                  <a:off x="6366158" y="-31527"/>
                  <a:ext cx="638454" cy="914399"/>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30" name="等号 29"/>
                <p:cNvSpPr/>
                <p:nvPr/>
              </p:nvSpPr>
              <p:spPr>
                <a:xfrm rot="5400000">
                  <a:off x="7018450" y="-31526"/>
                  <a:ext cx="638454" cy="914400"/>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grpSp>
        </p:grpSp>
        <p:sp>
          <p:nvSpPr>
            <p:cNvPr id="118" name="テキスト ボックス 117"/>
            <p:cNvSpPr txBox="1"/>
            <p:nvPr/>
          </p:nvSpPr>
          <p:spPr>
            <a:xfrm>
              <a:off x="6962861" y="5042486"/>
              <a:ext cx="1059904" cy="720421"/>
            </a:xfrm>
            <a:prstGeom prst="rect">
              <a:avLst/>
            </a:prstGeom>
            <a:noFill/>
          </p:spPr>
          <p:txBody>
            <a:bodyPr wrap="none" rtlCol="0">
              <a:spAutoFit/>
            </a:bodyPr>
            <a:lstStyle/>
            <a:p>
              <a:pPr algn="ctr"/>
              <a:r>
                <a:rPr kumimoji="1" lang="ja-JP" altLang="en-US" dirty="0">
                  <a:solidFill>
                    <a:srgbClr val="FFFFFF"/>
                  </a:solidFill>
                </a:rPr>
                <a:t>暗号化</a:t>
              </a:r>
              <a:endParaRPr kumimoji="1" lang="en-US" altLang="ja-JP" dirty="0">
                <a:solidFill>
                  <a:srgbClr val="FFFFFF"/>
                </a:solidFill>
              </a:endParaRPr>
            </a:p>
            <a:p>
              <a:pPr algn="ctr"/>
              <a:r>
                <a:rPr lang="ja-JP" altLang="en-US" dirty="0">
                  <a:solidFill>
                    <a:srgbClr val="FFFFFF"/>
                  </a:solidFill>
                </a:rPr>
                <a:t>ディスク</a:t>
              </a:r>
              <a:endParaRPr kumimoji="1" lang="ja-JP" altLang="en-US" dirty="0">
                <a:solidFill>
                  <a:srgbClr val="FFFFFF"/>
                </a:solidFill>
              </a:endParaRPr>
            </a:p>
          </p:txBody>
        </p:sp>
        <p:sp>
          <p:nvSpPr>
            <p:cNvPr id="35" name="テキスト ボックス 34"/>
            <p:cNvSpPr txBox="1"/>
            <p:nvPr/>
          </p:nvSpPr>
          <p:spPr>
            <a:xfrm>
              <a:off x="5364088" y="4005064"/>
              <a:ext cx="977714" cy="411669"/>
            </a:xfrm>
            <a:prstGeom prst="rect">
              <a:avLst/>
            </a:prstGeom>
            <a:noFill/>
          </p:spPr>
          <p:txBody>
            <a:bodyPr wrap="none" rtlCol="0">
              <a:spAutoFit/>
            </a:bodyPr>
            <a:lstStyle/>
            <a:p>
              <a:pPr algn="ctr"/>
              <a:r>
                <a:rPr kumimoji="1" lang="ja-JP" altLang="en-US" dirty="0"/>
                <a:t>復号化</a:t>
              </a:r>
            </a:p>
          </p:txBody>
        </p:sp>
        <p:sp>
          <p:nvSpPr>
            <p:cNvPr id="36" name="テキスト ボックス 35"/>
            <p:cNvSpPr txBox="1"/>
            <p:nvPr/>
          </p:nvSpPr>
          <p:spPr>
            <a:xfrm>
              <a:off x="5364088" y="5652089"/>
              <a:ext cx="977714" cy="411669"/>
            </a:xfrm>
            <a:prstGeom prst="rect">
              <a:avLst/>
            </a:prstGeom>
            <a:noFill/>
          </p:spPr>
          <p:txBody>
            <a:bodyPr wrap="none" rtlCol="0">
              <a:spAutoFit/>
            </a:bodyPr>
            <a:lstStyle/>
            <a:p>
              <a:pPr algn="ctr"/>
              <a:r>
                <a:rPr lang="ja-JP" altLang="en-US" dirty="0"/>
                <a:t>暗号化</a:t>
              </a:r>
              <a:endParaRPr kumimoji="1" lang="ja-JP" altLang="en-US" dirty="0"/>
            </a:p>
          </p:txBody>
        </p:sp>
        <p:pic>
          <p:nvPicPr>
            <p:cNvPr id="37" name="図 36"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6021288"/>
              <a:ext cx="846738" cy="635052"/>
            </a:xfrm>
            <a:prstGeom prst="rect">
              <a:avLst/>
            </a:prstGeom>
          </p:spPr>
        </p:pic>
        <p:pic>
          <p:nvPicPr>
            <p:cNvPr id="38" name="図 37"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4365104"/>
              <a:ext cx="846738" cy="635052"/>
            </a:xfrm>
            <a:prstGeom prst="rect">
              <a:avLst/>
            </a:prstGeom>
          </p:spPr>
        </p:pic>
      </p:grpSp>
      <p:grpSp>
        <p:nvGrpSpPr>
          <p:cNvPr id="15" name="図形グループ 14"/>
          <p:cNvGrpSpPr/>
          <p:nvPr/>
        </p:nvGrpSpPr>
        <p:grpSpPr>
          <a:xfrm>
            <a:off x="3563888" y="4365104"/>
            <a:ext cx="1296144" cy="2448272"/>
            <a:chOff x="3563888" y="4365104"/>
            <a:chExt cx="1296144" cy="2448272"/>
          </a:xfrm>
        </p:grpSpPr>
        <p:grpSp>
          <p:nvGrpSpPr>
            <p:cNvPr id="10" name="図形グループ 9"/>
            <p:cNvGrpSpPr/>
            <p:nvPr/>
          </p:nvGrpSpPr>
          <p:grpSpPr>
            <a:xfrm>
              <a:off x="3635896" y="4365104"/>
              <a:ext cx="1152128" cy="1152130"/>
              <a:chOff x="-2484785" y="1052736"/>
              <a:chExt cx="2016225" cy="2016225"/>
            </a:xfrm>
          </p:grpSpPr>
          <p:sp>
            <p:nvSpPr>
              <p:cNvPr id="5" name="円/楕円 4"/>
              <p:cNvSpPr/>
              <p:nvPr/>
            </p:nvSpPr>
            <p:spPr>
              <a:xfrm>
                <a:off x="-2484785" y="1052736"/>
                <a:ext cx="2016225" cy="2016225"/>
              </a:xfrm>
              <a:prstGeom prst="ellipse">
                <a:avLst/>
              </a:prstGeom>
              <a:solidFill>
                <a:schemeClr val="tx1">
                  <a:alpha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弦 6"/>
              <p:cNvSpPr/>
              <p:nvPr/>
            </p:nvSpPr>
            <p:spPr>
              <a:xfrm>
                <a:off x="-2124744" y="1412776"/>
                <a:ext cx="648072" cy="648072"/>
              </a:xfrm>
              <a:prstGeom prst="chord">
                <a:avLst>
                  <a:gd name="adj1" fmla="val 3255097"/>
                  <a:gd name="adj2" fmla="val 13524920"/>
                </a:avLst>
              </a:prstGeom>
              <a:solidFill>
                <a:srgbClr val="FFFFFF">
                  <a:alpha val="33000"/>
                </a:srgb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1" name="弦 30"/>
              <p:cNvSpPr/>
              <p:nvPr/>
            </p:nvSpPr>
            <p:spPr>
              <a:xfrm flipH="1">
                <a:off x="-1476672" y="1412776"/>
                <a:ext cx="648072" cy="648072"/>
              </a:xfrm>
              <a:prstGeom prst="chord">
                <a:avLst>
                  <a:gd name="adj1" fmla="val 3255097"/>
                  <a:gd name="adj2" fmla="val 13524920"/>
                </a:avLst>
              </a:prstGeom>
              <a:solidFill>
                <a:srgbClr val="FFFFFF">
                  <a:alpha val="33000"/>
                </a:srgb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月 8"/>
              <p:cNvSpPr/>
              <p:nvPr/>
            </p:nvSpPr>
            <p:spPr>
              <a:xfrm rot="16200000">
                <a:off x="-1764704" y="1988840"/>
                <a:ext cx="576064" cy="1152128"/>
              </a:xfrm>
              <a:prstGeom prst="moon">
                <a:avLst/>
              </a:prstGeom>
              <a:solidFill>
                <a:srgbClr val="FFFFFF">
                  <a:alpha val="33000"/>
                </a:srgb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2" name="台形 11"/>
            <p:cNvSpPr/>
            <p:nvPr/>
          </p:nvSpPr>
          <p:spPr>
            <a:xfrm>
              <a:off x="3563888" y="5517232"/>
              <a:ext cx="1296144" cy="1296144"/>
            </a:xfrm>
            <a:prstGeom prst="trapezoid">
              <a:avLst/>
            </a:prstGeom>
            <a:solidFill>
              <a:srgbClr val="000000">
                <a:alpha val="4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593363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提案：</a:t>
            </a:r>
            <a:r>
              <a:rPr lang="en-US" altLang="ja-JP" dirty="0"/>
              <a:t>Cache-Crypt</a:t>
            </a:r>
            <a:endParaRPr lang="ja-JP" altLang="en-US" dirty="0"/>
          </a:p>
        </p:txBody>
      </p:sp>
      <p:sp>
        <p:nvSpPr>
          <p:cNvPr id="3" name="コンテンツ プレースホルダー 2"/>
          <p:cNvSpPr>
            <a:spLocks noGrp="1"/>
          </p:cNvSpPr>
          <p:nvPr>
            <p:ph idx="1"/>
          </p:nvPr>
        </p:nvSpPr>
        <p:spPr/>
        <p:txBody>
          <a:bodyPr/>
          <a:lstStyle/>
          <a:p>
            <a:pPr lvl="0"/>
            <a:r>
              <a:rPr lang="ja-JP" altLang="en-US" dirty="0"/>
              <a:t>メモリ上のページキャッシュを暗号化</a:t>
            </a:r>
            <a:endParaRPr lang="en-US" altLang="ja-JP" dirty="0"/>
          </a:p>
          <a:p>
            <a:pPr lvl="1"/>
            <a:r>
              <a:rPr lang="ja-JP" altLang="en-US" dirty="0"/>
              <a:t>暗号化されたファイルをディスクからそのままキャッシュに読み込む</a:t>
            </a:r>
          </a:p>
          <a:p>
            <a:pPr lvl="1"/>
            <a:r>
              <a:rPr lang="ja-JP" altLang="en-US" dirty="0"/>
              <a:t>アプリがファイルにアクセスする時だけ復号</a:t>
            </a:r>
            <a:endParaRPr lang="en-US" altLang="ja-JP" dirty="0"/>
          </a:p>
          <a:p>
            <a:pPr lvl="2"/>
            <a:r>
              <a:rPr lang="ja-JP" altLang="en-US" dirty="0"/>
              <a:t>アプリには暗号化を意識させない</a:t>
            </a:r>
            <a:endParaRPr lang="en-US" altLang="ja-JP" dirty="0"/>
          </a:p>
          <a:p>
            <a:pPr lvl="1"/>
            <a:r>
              <a:rPr lang="ja-JP" altLang="en-US" dirty="0"/>
              <a:t>情報漏洩の対象をアクセス中のページキャッシュに限定</a:t>
            </a:r>
          </a:p>
        </p:txBody>
      </p:sp>
      <p:grpSp>
        <p:nvGrpSpPr>
          <p:cNvPr id="8" name="グループ化 7"/>
          <p:cNvGrpSpPr/>
          <p:nvPr/>
        </p:nvGrpSpPr>
        <p:grpSpPr>
          <a:xfrm>
            <a:off x="619880" y="3940607"/>
            <a:ext cx="7767332" cy="2584737"/>
            <a:chOff x="331855" y="3789040"/>
            <a:chExt cx="8343381" cy="2776430"/>
          </a:xfrm>
        </p:grpSpPr>
        <p:sp>
          <p:nvSpPr>
            <p:cNvPr id="31" name="角丸四角形 30"/>
            <p:cNvSpPr/>
            <p:nvPr/>
          </p:nvSpPr>
          <p:spPr>
            <a:xfrm>
              <a:off x="2943457" y="4398054"/>
              <a:ext cx="2266848" cy="1724736"/>
            </a:xfrm>
            <a:prstGeom prst="roundRect">
              <a:avLst>
                <a:gd name="adj" fmla="val 13073"/>
              </a:avLst>
            </a:prstGeom>
            <a:solidFill>
              <a:srgbClr val="92D04F"/>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400" b="1" dirty="0"/>
            </a:p>
          </p:txBody>
        </p:sp>
        <p:sp>
          <p:nvSpPr>
            <p:cNvPr id="32" name="角丸四角形 31"/>
            <p:cNvSpPr/>
            <p:nvPr/>
          </p:nvSpPr>
          <p:spPr>
            <a:xfrm>
              <a:off x="3140167" y="4598110"/>
              <a:ext cx="1873428" cy="103801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33" name="テキスト ボックス 32"/>
            <p:cNvSpPr txBox="1"/>
            <p:nvPr/>
          </p:nvSpPr>
          <p:spPr>
            <a:xfrm>
              <a:off x="3219475" y="5580081"/>
              <a:ext cx="1586340" cy="429783"/>
            </a:xfrm>
            <a:prstGeom prst="rect">
              <a:avLst/>
            </a:prstGeom>
            <a:noFill/>
          </p:spPr>
          <p:txBody>
            <a:bodyPr wrap="none" rtlCol="0">
              <a:spAutoFit/>
            </a:bodyPr>
            <a:lstStyle/>
            <a:p>
              <a:pPr algn="ctr"/>
              <a:r>
                <a:rPr kumimoji="1" lang="en-US" altLang="ja-JP" sz="2000" b="1" dirty="0">
                  <a:solidFill>
                    <a:srgbClr val="0070C0"/>
                  </a:solidFill>
                </a:rPr>
                <a:t>Cache-Crypt</a:t>
              </a:r>
              <a:endParaRPr kumimoji="1" lang="ja-JP" altLang="en-US" sz="2000" b="1" dirty="0">
                <a:solidFill>
                  <a:srgbClr val="0070C0"/>
                </a:solidFill>
              </a:endParaRPr>
            </a:p>
          </p:txBody>
        </p:sp>
        <p:grpSp>
          <p:nvGrpSpPr>
            <p:cNvPr id="6" name="図形グループ 5"/>
            <p:cNvGrpSpPr/>
            <p:nvPr/>
          </p:nvGrpSpPr>
          <p:grpSpPr>
            <a:xfrm>
              <a:off x="331855" y="3789040"/>
              <a:ext cx="8343381" cy="2776430"/>
              <a:chOff x="395536" y="3933056"/>
              <a:chExt cx="8343381" cy="2776430"/>
            </a:xfrm>
          </p:grpSpPr>
          <p:grpSp>
            <p:nvGrpSpPr>
              <p:cNvPr id="5" name="図形グループ 4"/>
              <p:cNvGrpSpPr/>
              <p:nvPr/>
            </p:nvGrpSpPr>
            <p:grpSpPr>
              <a:xfrm>
                <a:off x="395536" y="3933056"/>
                <a:ext cx="8343381" cy="2776430"/>
                <a:chOff x="611560" y="3835851"/>
                <a:chExt cx="8343381" cy="2776430"/>
              </a:xfrm>
            </p:grpSpPr>
            <p:sp>
              <p:nvSpPr>
                <p:cNvPr id="44" name="角丸四角形 43"/>
                <p:cNvSpPr>
                  <a:spLocks/>
                </p:cNvSpPr>
                <p:nvPr/>
              </p:nvSpPr>
              <p:spPr>
                <a:xfrm>
                  <a:off x="3658169" y="4784973"/>
                  <a:ext cx="1414589" cy="738898"/>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ysClr val="windowText" lastClr="000000"/>
                      </a:solidFill>
                    </a:rPr>
                    <a:t>ページ</a:t>
                  </a:r>
                  <a:r>
                    <a:rPr lang="en-US" altLang="ja-JP" sz="1400" b="1" dirty="0">
                      <a:solidFill>
                        <a:sysClr val="windowText" lastClr="000000"/>
                      </a:solidFill>
                    </a:rPr>
                    <a:t/>
                  </a:r>
                  <a:br>
                    <a:rPr lang="en-US" altLang="ja-JP" sz="1400" b="1" dirty="0">
                      <a:solidFill>
                        <a:sysClr val="windowText" lastClr="000000"/>
                      </a:solidFill>
                    </a:rPr>
                  </a:br>
                  <a:r>
                    <a:rPr lang="ja-JP" altLang="en-US" sz="1400" b="1" dirty="0">
                      <a:solidFill>
                        <a:sysClr val="windowText" lastClr="000000"/>
                      </a:solidFill>
                    </a:rPr>
                    <a:t>キャッシュ</a:t>
                  </a:r>
                </a:p>
              </p:txBody>
            </p:sp>
            <p:sp>
              <p:nvSpPr>
                <p:cNvPr id="45" name="テキスト ボックス 44"/>
                <p:cNvSpPr txBox="1"/>
                <p:nvPr/>
              </p:nvSpPr>
              <p:spPr>
                <a:xfrm>
                  <a:off x="3558193" y="6182498"/>
                  <a:ext cx="1498454" cy="429783"/>
                </a:xfrm>
                <a:prstGeom prst="rect">
                  <a:avLst/>
                </a:prstGeom>
                <a:noFill/>
              </p:spPr>
              <p:txBody>
                <a:bodyPr wrap="none" rtlCol="0">
                  <a:spAutoFit/>
                </a:bodyPr>
                <a:lstStyle/>
                <a:p>
                  <a:pPr algn="ctr"/>
                  <a:r>
                    <a:rPr kumimoji="1" lang="en-US" altLang="ja-JP" sz="2000" b="1" dirty="0">
                      <a:solidFill>
                        <a:schemeClr val="accent3">
                          <a:lumMod val="75000"/>
                        </a:schemeClr>
                      </a:solidFill>
                    </a:rPr>
                    <a:t>Android OS</a:t>
                  </a:r>
                  <a:endParaRPr kumimoji="1" lang="ja-JP" altLang="en-US" sz="2000" b="1" dirty="0">
                    <a:solidFill>
                      <a:schemeClr val="accent3">
                        <a:lumMod val="75000"/>
                      </a:schemeClr>
                    </a:solidFill>
                  </a:endParaRPr>
                </a:p>
              </p:txBody>
            </p:sp>
            <p:cxnSp>
              <p:nvCxnSpPr>
                <p:cNvPr id="47" name="直線矢印コネクタ 46"/>
                <p:cNvCxnSpPr/>
                <p:nvPr/>
              </p:nvCxnSpPr>
              <p:spPr>
                <a:xfrm>
                  <a:off x="5135065" y="4993436"/>
                  <a:ext cx="2438033" cy="0"/>
                </a:xfrm>
                <a:prstGeom prst="straightConnector1">
                  <a:avLst/>
                </a:prstGeom>
                <a:ln w="63500" cmpd="sng">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48" name="直線矢印コネクタ 47"/>
                <p:cNvCxnSpPr/>
                <p:nvPr/>
              </p:nvCxnSpPr>
              <p:spPr>
                <a:xfrm flipH="1">
                  <a:off x="5089199" y="5351895"/>
                  <a:ext cx="2494252" cy="8277"/>
                </a:xfrm>
                <a:prstGeom prst="straightConnector1">
                  <a:avLst/>
                </a:prstGeom>
                <a:ln w="63500">
                  <a:solidFill>
                    <a:schemeClr val="tx1"/>
                  </a:solidFill>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49" name="テキスト ボックス 48"/>
                <p:cNvSpPr txBox="1"/>
                <p:nvPr/>
              </p:nvSpPr>
              <p:spPr>
                <a:xfrm>
                  <a:off x="5669842" y="4444866"/>
                  <a:ext cx="1566454" cy="400110"/>
                </a:xfrm>
                <a:prstGeom prst="rect">
                  <a:avLst/>
                </a:prstGeom>
                <a:noFill/>
              </p:spPr>
              <p:txBody>
                <a:bodyPr wrap="none" rtlCol="0">
                  <a:spAutoFit/>
                </a:bodyPr>
                <a:lstStyle/>
                <a:p>
                  <a:pPr algn="ctr"/>
                  <a:r>
                    <a:rPr lang="ja-JP" altLang="en-US" dirty="0"/>
                    <a:t>暗号ファイル</a:t>
                  </a:r>
                  <a:endParaRPr kumimoji="1" lang="ja-JP" altLang="en-US" dirty="0"/>
                </a:p>
              </p:txBody>
            </p:sp>
            <p:cxnSp>
              <p:nvCxnSpPr>
                <p:cNvPr id="50" name="直線矢印コネクタ 49"/>
                <p:cNvCxnSpPr/>
                <p:nvPr/>
              </p:nvCxnSpPr>
              <p:spPr>
                <a:xfrm>
                  <a:off x="1710756" y="4976481"/>
                  <a:ext cx="2014904" cy="0"/>
                </a:xfrm>
                <a:prstGeom prst="straightConnector1">
                  <a:avLst/>
                </a:prstGeom>
                <a:ln w="63500" cmpd="sng">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51" name="直線矢印コネクタ 50"/>
                <p:cNvCxnSpPr/>
                <p:nvPr/>
              </p:nvCxnSpPr>
              <p:spPr>
                <a:xfrm flipH="1">
                  <a:off x="1694165" y="5334940"/>
                  <a:ext cx="1873968" cy="8277"/>
                </a:xfrm>
                <a:prstGeom prst="straightConnector1">
                  <a:avLst/>
                </a:prstGeom>
                <a:ln w="63500">
                  <a:solidFill>
                    <a:schemeClr val="tx1"/>
                  </a:solidFill>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52" name="テキスト ボックス 51"/>
                <p:cNvSpPr txBox="1"/>
                <p:nvPr/>
              </p:nvSpPr>
              <p:spPr>
                <a:xfrm>
                  <a:off x="2123728" y="3835851"/>
                  <a:ext cx="954107" cy="400110"/>
                </a:xfrm>
                <a:prstGeom prst="rect">
                  <a:avLst/>
                </a:prstGeom>
                <a:noFill/>
              </p:spPr>
              <p:txBody>
                <a:bodyPr wrap="none" rtlCol="0">
                  <a:spAutoFit/>
                </a:bodyPr>
                <a:lstStyle/>
                <a:p>
                  <a:pPr algn="ctr"/>
                  <a:r>
                    <a:rPr kumimoji="1" lang="ja-JP" altLang="en-US" dirty="0"/>
                    <a:t>復号化</a:t>
                  </a:r>
                </a:p>
              </p:txBody>
            </p:sp>
            <p:sp>
              <p:nvSpPr>
                <p:cNvPr id="53" name="テキスト ボックス 52"/>
                <p:cNvSpPr txBox="1"/>
                <p:nvPr/>
              </p:nvSpPr>
              <p:spPr>
                <a:xfrm>
                  <a:off x="2123728" y="5482876"/>
                  <a:ext cx="954107" cy="400110"/>
                </a:xfrm>
                <a:prstGeom prst="rect">
                  <a:avLst/>
                </a:prstGeom>
                <a:noFill/>
              </p:spPr>
              <p:txBody>
                <a:bodyPr wrap="none" rtlCol="0">
                  <a:spAutoFit/>
                </a:bodyPr>
                <a:lstStyle/>
                <a:p>
                  <a:pPr algn="ctr"/>
                  <a:r>
                    <a:rPr lang="ja-JP" altLang="en-US" dirty="0"/>
                    <a:t>暗号化</a:t>
                  </a:r>
                  <a:endParaRPr kumimoji="1" lang="ja-JP" altLang="en-US" dirty="0"/>
                </a:p>
              </p:txBody>
            </p:sp>
            <p:sp>
              <p:nvSpPr>
                <p:cNvPr id="54" name="角丸四角形 53"/>
                <p:cNvSpPr>
                  <a:spLocks/>
                </p:cNvSpPr>
                <p:nvPr/>
              </p:nvSpPr>
              <p:spPr>
                <a:xfrm>
                  <a:off x="3578561" y="4784973"/>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FFFFFF"/>
                      </a:solidFill>
                    </a:rPr>
                    <a:t>暗号化</a:t>
                  </a:r>
                  <a:r>
                    <a:rPr lang="en-US" altLang="ja-JP" dirty="0">
                      <a:solidFill>
                        <a:srgbClr val="FFFFFF"/>
                      </a:solidFill>
                    </a:rPr>
                    <a:t/>
                  </a:r>
                  <a:br>
                    <a:rPr lang="en-US" altLang="ja-JP" dirty="0">
                      <a:solidFill>
                        <a:srgbClr val="FFFFFF"/>
                      </a:solidFill>
                    </a:rPr>
                  </a:br>
                  <a:r>
                    <a:rPr lang="ja-JP" altLang="en-US" dirty="0">
                      <a:solidFill>
                        <a:srgbClr val="FFFFFF"/>
                      </a:solidFill>
                    </a:rPr>
                    <a:t>キャッシュ</a:t>
                  </a:r>
                </a:p>
              </p:txBody>
            </p:sp>
            <p:sp>
              <p:nvSpPr>
                <p:cNvPr id="56" name="角丸四角形 55"/>
                <p:cNvSpPr/>
                <p:nvPr/>
              </p:nvSpPr>
              <p:spPr>
                <a:xfrm>
                  <a:off x="611560" y="4644921"/>
                  <a:ext cx="1103724" cy="1103724"/>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アプリ</a:t>
                  </a:r>
                </a:p>
              </p:txBody>
            </p:sp>
            <p:grpSp>
              <p:nvGrpSpPr>
                <p:cNvPr id="4" name="図形グループ 3"/>
                <p:cNvGrpSpPr/>
                <p:nvPr/>
              </p:nvGrpSpPr>
              <p:grpSpPr>
                <a:xfrm>
                  <a:off x="7596336" y="4365104"/>
                  <a:ext cx="1358605" cy="1512687"/>
                  <a:chOff x="6804247" y="4547448"/>
                  <a:chExt cx="1358605" cy="1512687"/>
                </a:xfrm>
              </p:grpSpPr>
              <p:sp>
                <p:nvSpPr>
                  <p:cNvPr id="21" name="正方形/長方形 20"/>
                  <p:cNvSpPr/>
                  <p:nvPr/>
                </p:nvSpPr>
                <p:spPr>
                  <a:xfrm>
                    <a:off x="6805368" y="4562734"/>
                    <a:ext cx="1357484" cy="1497401"/>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22" name="等号 21"/>
                  <p:cNvSpPr/>
                  <p:nvPr/>
                </p:nvSpPr>
                <p:spPr>
                  <a:xfrm rot="5400000">
                    <a:off x="6924020" y="442767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23" name="等号 22"/>
                  <p:cNvSpPr/>
                  <p:nvPr/>
                </p:nvSpPr>
                <p:spPr>
                  <a:xfrm rot="5400000">
                    <a:off x="7318781" y="442767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24" name="等号 23"/>
                  <p:cNvSpPr/>
                  <p:nvPr/>
                </p:nvSpPr>
                <p:spPr>
                  <a:xfrm rot="5400000">
                    <a:off x="7716109" y="4427675"/>
                    <a:ext cx="317437" cy="556985"/>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25" name="テキスト ボックス 24"/>
                  <p:cNvSpPr txBox="1"/>
                  <p:nvPr/>
                </p:nvSpPr>
                <p:spPr>
                  <a:xfrm>
                    <a:off x="6974883" y="5042486"/>
                    <a:ext cx="1035861" cy="707886"/>
                  </a:xfrm>
                  <a:prstGeom prst="rect">
                    <a:avLst/>
                  </a:prstGeom>
                  <a:noFill/>
                </p:spPr>
                <p:txBody>
                  <a:bodyPr wrap="none" rtlCol="0">
                    <a:spAutoFit/>
                  </a:bodyPr>
                  <a:lstStyle/>
                  <a:p>
                    <a:pPr algn="ctr"/>
                    <a:r>
                      <a:rPr kumimoji="1" lang="ja-JP" altLang="en-US" dirty="0">
                        <a:solidFill>
                          <a:srgbClr val="FFFFFF"/>
                        </a:solidFill>
                      </a:rPr>
                      <a:t>暗号化</a:t>
                    </a:r>
                    <a:endParaRPr kumimoji="1" lang="en-US" altLang="ja-JP" dirty="0">
                      <a:solidFill>
                        <a:srgbClr val="FFFFFF"/>
                      </a:solidFill>
                    </a:endParaRPr>
                  </a:p>
                  <a:p>
                    <a:pPr algn="ctr"/>
                    <a:r>
                      <a:rPr lang="ja-JP" altLang="en-US" dirty="0">
                        <a:solidFill>
                          <a:srgbClr val="FFFFFF"/>
                        </a:solidFill>
                      </a:rPr>
                      <a:t>ディスク</a:t>
                    </a:r>
                    <a:endParaRPr kumimoji="1" lang="ja-JP" altLang="en-US" dirty="0">
                      <a:solidFill>
                        <a:srgbClr val="FFFFFF"/>
                      </a:solidFill>
                    </a:endParaRPr>
                  </a:p>
                </p:txBody>
              </p:sp>
            </p:grpSp>
          </p:grpSp>
          <p:pic>
            <p:nvPicPr>
              <p:cNvPr id="29" name="図 28"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9712" y="5949280"/>
                <a:ext cx="846738" cy="635052"/>
              </a:xfrm>
              <a:prstGeom prst="rect">
                <a:avLst/>
              </a:prstGeom>
            </p:spPr>
          </p:pic>
          <p:pic>
            <p:nvPicPr>
              <p:cNvPr id="30" name="図 29"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9712" y="4293096"/>
                <a:ext cx="846738" cy="635052"/>
              </a:xfrm>
              <a:prstGeom prst="rect">
                <a:avLst/>
              </a:prstGeom>
            </p:spPr>
          </p:pic>
        </p:grpSp>
      </p:grpSp>
    </p:spTree>
    <p:extLst>
      <p:ext uri="{BB962C8B-B14F-4D97-AF65-F5344CB8AC3E}">
        <p14:creationId xmlns:p14="http://schemas.microsoft.com/office/powerpoint/2010/main" val="26011289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図形グループ 25"/>
          <p:cNvGrpSpPr/>
          <p:nvPr/>
        </p:nvGrpSpPr>
        <p:grpSpPr>
          <a:xfrm>
            <a:off x="3002252" y="4365104"/>
            <a:ext cx="2266848" cy="2261865"/>
            <a:chOff x="3016683" y="4365104"/>
            <a:chExt cx="2266848" cy="2261865"/>
          </a:xfrm>
        </p:grpSpPr>
        <p:sp>
          <p:nvSpPr>
            <p:cNvPr id="20" name="角丸四角形 19"/>
            <p:cNvSpPr/>
            <p:nvPr/>
          </p:nvSpPr>
          <p:spPr>
            <a:xfrm>
              <a:off x="3016683" y="4365104"/>
              <a:ext cx="2266848" cy="1800200"/>
            </a:xfrm>
            <a:prstGeom prst="roundRect">
              <a:avLst>
                <a:gd name="adj" fmla="val 13073"/>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21" name="角丸四角形 20"/>
            <p:cNvSpPr/>
            <p:nvPr/>
          </p:nvSpPr>
          <p:spPr>
            <a:xfrm>
              <a:off x="3213393" y="4542729"/>
              <a:ext cx="1873428" cy="1080371"/>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3351714" y="6165304"/>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sp>
          <p:nvSpPr>
            <p:cNvPr id="24" name="テキスト ボックス 23"/>
            <p:cNvSpPr txBox="1"/>
            <p:nvPr/>
          </p:nvSpPr>
          <p:spPr>
            <a:xfrm>
              <a:off x="3302834" y="5631631"/>
              <a:ext cx="1732566" cy="461665"/>
            </a:xfrm>
            <a:prstGeom prst="rect">
              <a:avLst/>
            </a:prstGeom>
            <a:noFill/>
          </p:spPr>
          <p:txBody>
            <a:bodyPr wrap="none" rtlCol="0">
              <a:spAutoFit/>
            </a:bodyPr>
            <a:lstStyle/>
            <a:p>
              <a:r>
                <a:rPr kumimoji="1" lang="en-US" altLang="ja-JP" sz="2400" b="1" dirty="0">
                  <a:solidFill>
                    <a:schemeClr val="tx2">
                      <a:lumMod val="60000"/>
                      <a:lumOff val="40000"/>
                    </a:schemeClr>
                  </a:solidFill>
                </a:rPr>
                <a:t>Cache-Crypt</a:t>
              </a:r>
              <a:endParaRPr kumimoji="1" lang="ja-JP" altLang="en-US" sz="2400" b="1" dirty="0">
                <a:solidFill>
                  <a:schemeClr val="tx2">
                    <a:lumMod val="60000"/>
                    <a:lumOff val="40000"/>
                  </a:schemeClr>
                </a:solidFill>
              </a:endParaRPr>
            </a:p>
          </p:txBody>
        </p:sp>
      </p:grpSp>
      <p:sp>
        <p:nvSpPr>
          <p:cNvPr id="2" name="タイトル 1"/>
          <p:cNvSpPr>
            <a:spLocks noGrp="1"/>
          </p:cNvSpPr>
          <p:nvPr>
            <p:ph type="title"/>
          </p:nvPr>
        </p:nvSpPr>
        <p:spPr/>
        <p:txBody>
          <a:bodyPr/>
          <a:lstStyle/>
          <a:p>
            <a:r>
              <a:rPr lang="ja-JP" altLang="ja-JP" dirty="0">
                <a:solidFill>
                  <a:srgbClr val="000000"/>
                </a:solidFill>
              </a:rPr>
              <a:t>ファイルの読み込み</a:t>
            </a:r>
            <a:r>
              <a:rPr lang="ja-JP" altLang="en-US" dirty="0">
                <a:solidFill>
                  <a:srgbClr val="000000"/>
                </a:solidFill>
              </a:rPr>
              <a:t>処理</a:t>
            </a:r>
            <a:endParaRPr kumimoji="1" lang="ja-JP" altLang="en-US" dirty="0"/>
          </a:p>
        </p:txBody>
      </p:sp>
      <p:sp>
        <p:nvSpPr>
          <p:cNvPr id="3" name="コンテンツ プレースホルダー 2"/>
          <p:cNvSpPr>
            <a:spLocks noGrp="1"/>
          </p:cNvSpPr>
          <p:nvPr>
            <p:ph idx="1"/>
          </p:nvPr>
        </p:nvSpPr>
        <p:spPr/>
        <p:txBody>
          <a:bodyPr/>
          <a:lstStyle/>
          <a:p>
            <a:pPr lvl="0"/>
            <a:r>
              <a:rPr lang="ja-JP" altLang="en-US" dirty="0">
                <a:solidFill>
                  <a:srgbClr val="000000"/>
                </a:solidFill>
              </a:rPr>
              <a:t>アプリが</a:t>
            </a:r>
            <a:r>
              <a:rPr lang="en-US" altLang="ja-JP" dirty="0">
                <a:solidFill>
                  <a:srgbClr val="000000"/>
                </a:solidFill>
              </a:rPr>
              <a:t>OS</a:t>
            </a:r>
            <a:r>
              <a:rPr lang="ja-JP" altLang="en-US" dirty="0">
                <a:solidFill>
                  <a:srgbClr val="000000"/>
                </a:solidFill>
              </a:rPr>
              <a:t>経由でファイルを読み込む時</a:t>
            </a:r>
          </a:p>
          <a:p>
            <a:pPr lvl="1"/>
            <a:r>
              <a:rPr lang="ja-JP" altLang="en-US" dirty="0">
                <a:solidFill>
                  <a:srgbClr val="000000"/>
                </a:solidFill>
              </a:rPr>
              <a:t>暗号化キャッシュ上のデータを復号</a:t>
            </a:r>
          </a:p>
          <a:p>
            <a:pPr lvl="2"/>
            <a:r>
              <a:rPr lang="ja-JP" altLang="en-US" dirty="0">
                <a:solidFill>
                  <a:srgbClr val="000000"/>
                </a:solidFill>
              </a:rPr>
              <a:t>キャッシュがなければディスクから読み込む</a:t>
            </a:r>
          </a:p>
          <a:p>
            <a:pPr lvl="1"/>
            <a:r>
              <a:rPr lang="ja-JP" altLang="en-US" dirty="0">
                <a:solidFill>
                  <a:srgbClr val="000000"/>
                </a:solidFill>
              </a:rPr>
              <a:t>復号したデータをアプリのバッファ</a:t>
            </a:r>
            <a:r>
              <a:rPr lang="ja-JP" altLang="en-US" dirty="0" smtClean="0">
                <a:solidFill>
                  <a:srgbClr val="000000"/>
                </a:solidFill>
              </a:rPr>
              <a:t>にコピー</a:t>
            </a:r>
            <a:endParaRPr lang="en-US" altLang="ja-JP" dirty="0">
              <a:solidFill>
                <a:srgbClr val="000000"/>
              </a:solidFill>
            </a:endParaRPr>
          </a:p>
          <a:p>
            <a:pPr lvl="1"/>
            <a:r>
              <a:rPr lang="ja-JP" altLang="en-US" dirty="0">
                <a:solidFill>
                  <a:srgbClr val="000000"/>
                </a:solidFill>
              </a:rPr>
              <a:t>ページキャッシュ上のデータを再び暗号化</a:t>
            </a:r>
            <a:endParaRPr lang="en-US" altLang="ja-JP" dirty="0">
              <a:solidFill>
                <a:srgbClr val="000000"/>
              </a:solidFill>
            </a:endParaRPr>
          </a:p>
          <a:p>
            <a:endParaRPr kumimoji="1" lang="ja-JP" altLang="en-US" dirty="0"/>
          </a:p>
        </p:txBody>
      </p:sp>
      <p:grpSp>
        <p:nvGrpSpPr>
          <p:cNvPr id="6" name="図形グループ 64"/>
          <p:cNvGrpSpPr/>
          <p:nvPr/>
        </p:nvGrpSpPr>
        <p:grpSpPr>
          <a:xfrm>
            <a:off x="7389858" y="4305273"/>
            <a:ext cx="1358606" cy="1512687"/>
            <a:chOff x="6804247" y="4174388"/>
            <a:chExt cx="1358605" cy="1512687"/>
          </a:xfrm>
        </p:grpSpPr>
        <p:sp>
          <p:nvSpPr>
            <p:cNvPr id="15" name="正方形/長方形 14"/>
            <p:cNvSpPr/>
            <p:nvPr/>
          </p:nvSpPr>
          <p:spPr>
            <a:xfrm>
              <a:off x="6805368" y="4189674"/>
              <a:ext cx="1357484" cy="1497401"/>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等号 15"/>
            <p:cNvSpPr/>
            <p:nvPr/>
          </p:nvSpPr>
          <p:spPr>
            <a:xfrm rot="5400000">
              <a:off x="6924020" y="405461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7" name="等号 16"/>
            <p:cNvSpPr/>
            <p:nvPr/>
          </p:nvSpPr>
          <p:spPr>
            <a:xfrm rot="5400000">
              <a:off x="7318781" y="405461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8" name="等号 17"/>
            <p:cNvSpPr/>
            <p:nvPr/>
          </p:nvSpPr>
          <p:spPr>
            <a:xfrm rot="5400000">
              <a:off x="7716109" y="4054615"/>
              <a:ext cx="317437" cy="556985"/>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9" name="テキスト ボックス 18"/>
            <p:cNvSpPr txBox="1"/>
            <p:nvPr/>
          </p:nvSpPr>
          <p:spPr>
            <a:xfrm>
              <a:off x="6974883" y="4669426"/>
              <a:ext cx="1035861" cy="707886"/>
            </a:xfrm>
            <a:prstGeom prst="rect">
              <a:avLst/>
            </a:prstGeom>
            <a:noFill/>
          </p:spPr>
          <p:txBody>
            <a:bodyPr wrap="none" rtlCol="0">
              <a:spAutoFit/>
            </a:bodyPr>
            <a:lstStyle/>
            <a:p>
              <a:pPr algn="ctr"/>
              <a:r>
                <a:rPr kumimoji="1" lang="ja-JP" altLang="en-US" sz="2000" dirty="0">
                  <a:solidFill>
                    <a:srgbClr val="FFFFFF"/>
                  </a:solidFill>
                </a:rPr>
                <a:t>暗号化</a:t>
              </a:r>
              <a:endParaRPr kumimoji="1" lang="en-US" altLang="ja-JP" sz="2000" dirty="0">
                <a:solidFill>
                  <a:srgbClr val="FFFFFF"/>
                </a:solidFill>
              </a:endParaRPr>
            </a:p>
            <a:p>
              <a:pPr algn="ctr"/>
              <a:r>
                <a:rPr lang="ja-JP" altLang="en-US" sz="2000" dirty="0">
                  <a:solidFill>
                    <a:srgbClr val="FFFFFF"/>
                  </a:solidFill>
                </a:rPr>
                <a:t>ディスク</a:t>
              </a:r>
              <a:endParaRPr kumimoji="1" lang="ja-JP" altLang="en-US" sz="2000" dirty="0">
                <a:solidFill>
                  <a:srgbClr val="FFFFFF"/>
                </a:solidFill>
              </a:endParaRPr>
            </a:p>
          </p:txBody>
        </p:sp>
      </p:grpSp>
      <p:grpSp>
        <p:nvGrpSpPr>
          <p:cNvPr id="27" name="図形グループ 26"/>
          <p:cNvGrpSpPr/>
          <p:nvPr/>
        </p:nvGrpSpPr>
        <p:grpSpPr>
          <a:xfrm>
            <a:off x="4968664" y="4523594"/>
            <a:ext cx="2438033" cy="548570"/>
            <a:chOff x="4968664" y="4523594"/>
            <a:chExt cx="2438033" cy="548570"/>
          </a:xfrm>
        </p:grpSpPr>
        <p:cxnSp>
          <p:nvCxnSpPr>
            <p:cNvPr id="7" name="直線矢印コネクタ 6"/>
            <p:cNvCxnSpPr/>
            <p:nvPr/>
          </p:nvCxnSpPr>
          <p:spPr>
            <a:xfrm>
              <a:off x="4968664" y="5072164"/>
              <a:ext cx="2438033"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8" name="テキスト ボックス 7"/>
            <p:cNvSpPr txBox="1"/>
            <p:nvPr/>
          </p:nvSpPr>
          <p:spPr>
            <a:xfrm>
              <a:off x="5503441" y="4523594"/>
              <a:ext cx="1566454" cy="400110"/>
            </a:xfrm>
            <a:prstGeom prst="rect">
              <a:avLst/>
            </a:prstGeom>
            <a:noFill/>
          </p:spPr>
          <p:txBody>
            <a:bodyPr wrap="none" rtlCol="0">
              <a:spAutoFit/>
            </a:bodyPr>
            <a:lstStyle/>
            <a:p>
              <a:r>
                <a:rPr lang="ja-JP" altLang="en-US" sz="2000" dirty="0"/>
                <a:t>暗号ファイル</a:t>
              </a:r>
              <a:endParaRPr kumimoji="1" lang="ja-JP" altLang="en-US" sz="2000" dirty="0"/>
            </a:p>
          </p:txBody>
        </p:sp>
      </p:grpSp>
      <p:sp>
        <p:nvSpPr>
          <p:cNvPr id="9" name="角丸四角形 8"/>
          <p:cNvSpPr/>
          <p:nvPr/>
        </p:nvSpPr>
        <p:spPr>
          <a:xfrm>
            <a:off x="396755" y="4507315"/>
            <a:ext cx="1200532" cy="1200532"/>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b="1" dirty="0"/>
          </a:p>
        </p:txBody>
      </p:sp>
      <p:sp>
        <p:nvSpPr>
          <p:cNvPr id="10" name="正方形/長方形 9"/>
          <p:cNvSpPr/>
          <p:nvPr/>
        </p:nvSpPr>
        <p:spPr>
          <a:xfrm>
            <a:off x="525575" y="4874259"/>
            <a:ext cx="942892" cy="413929"/>
          </a:xfrm>
          <a:prstGeom prst="rect">
            <a:avLst/>
          </a:prstGeom>
          <a:solidFill>
            <a:schemeClr val="bg1"/>
          </a:solidFill>
          <a:ln w="12700">
            <a:solidFill>
              <a:schemeClr val="accent6">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a:t>バッファ</a:t>
            </a:r>
          </a:p>
        </p:txBody>
      </p:sp>
      <p:sp>
        <p:nvSpPr>
          <p:cNvPr id="11" name="テキスト ボックス 10"/>
          <p:cNvSpPr txBox="1"/>
          <p:nvPr/>
        </p:nvSpPr>
        <p:spPr>
          <a:xfrm>
            <a:off x="571987" y="4046411"/>
            <a:ext cx="832880" cy="400110"/>
          </a:xfrm>
          <a:prstGeom prst="rect">
            <a:avLst/>
          </a:prstGeom>
          <a:noFill/>
        </p:spPr>
        <p:txBody>
          <a:bodyPr wrap="none" rtlCol="0">
            <a:spAutoFit/>
          </a:bodyPr>
          <a:lstStyle/>
          <a:p>
            <a:r>
              <a:rPr kumimoji="1" lang="ja-JP" altLang="en-US" sz="2000" dirty="0"/>
              <a:t>アプリ</a:t>
            </a:r>
          </a:p>
        </p:txBody>
      </p:sp>
      <p:cxnSp>
        <p:nvCxnSpPr>
          <p:cNvPr id="12" name="直線矢印コネクタ 11"/>
          <p:cNvCxnSpPr/>
          <p:nvPr/>
        </p:nvCxnSpPr>
        <p:spPr>
          <a:xfrm>
            <a:off x="1453271" y="5055209"/>
            <a:ext cx="2014904"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25" name="角丸四角形 24"/>
          <p:cNvSpPr>
            <a:spLocks/>
          </p:cNvSpPr>
          <p:nvPr/>
        </p:nvSpPr>
        <p:spPr>
          <a:xfrm>
            <a:off x="3347864" y="4725144"/>
            <a:ext cx="1556048" cy="738898"/>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非暗号化</a:t>
            </a:r>
            <a:r>
              <a:rPr lang="en-US" altLang="ja-JP" sz="2000" dirty="0">
                <a:solidFill>
                  <a:schemeClr val="tx1"/>
                </a:solidFill>
              </a:rPr>
              <a:t/>
            </a:r>
            <a:br>
              <a:rPr lang="en-US" altLang="ja-JP" sz="2000" dirty="0">
                <a:solidFill>
                  <a:schemeClr val="tx1"/>
                </a:solidFill>
              </a:rPr>
            </a:br>
            <a:r>
              <a:rPr lang="ja-JP" altLang="en-US" sz="2000" dirty="0">
                <a:solidFill>
                  <a:schemeClr val="tx1"/>
                </a:solidFill>
              </a:rPr>
              <a:t>キャッシュ</a:t>
            </a:r>
          </a:p>
        </p:txBody>
      </p:sp>
      <p:sp>
        <p:nvSpPr>
          <p:cNvPr id="23" name="角丸四角形 22"/>
          <p:cNvSpPr>
            <a:spLocks/>
          </p:cNvSpPr>
          <p:nvPr/>
        </p:nvSpPr>
        <p:spPr>
          <a:xfrm>
            <a:off x="3357651" y="4725142"/>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FFFFFF"/>
                </a:solidFill>
              </a:rPr>
              <a:t>暗号化</a:t>
            </a:r>
            <a:r>
              <a:rPr lang="en-US" altLang="ja-JP" sz="2000" dirty="0">
                <a:solidFill>
                  <a:srgbClr val="FFFFFF"/>
                </a:solidFill>
              </a:rPr>
              <a:t/>
            </a:r>
            <a:br>
              <a:rPr lang="en-US" altLang="ja-JP" sz="2000" dirty="0">
                <a:solidFill>
                  <a:srgbClr val="FFFFFF"/>
                </a:solidFill>
              </a:rPr>
            </a:br>
            <a:r>
              <a:rPr lang="ja-JP" altLang="en-US" sz="2000" dirty="0">
                <a:solidFill>
                  <a:srgbClr val="FFFFFF"/>
                </a:solidFill>
              </a:rPr>
              <a:t>キャッシュ</a:t>
            </a:r>
          </a:p>
        </p:txBody>
      </p:sp>
    </p:spTree>
    <p:extLst>
      <p:ext uri="{BB962C8B-B14F-4D97-AF65-F5344CB8AC3E}">
        <p14:creationId xmlns:p14="http://schemas.microsoft.com/office/powerpoint/2010/main" val="20767725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1"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図形グループ 30"/>
          <p:cNvGrpSpPr/>
          <p:nvPr/>
        </p:nvGrpSpPr>
        <p:grpSpPr>
          <a:xfrm>
            <a:off x="3016683" y="4365104"/>
            <a:ext cx="2266848" cy="2261865"/>
            <a:chOff x="3016683" y="4365104"/>
            <a:chExt cx="2266848" cy="2261865"/>
          </a:xfrm>
        </p:grpSpPr>
        <p:sp>
          <p:nvSpPr>
            <p:cNvPr id="20" name="角丸四角形 19"/>
            <p:cNvSpPr/>
            <p:nvPr/>
          </p:nvSpPr>
          <p:spPr>
            <a:xfrm>
              <a:off x="3016683" y="4365104"/>
              <a:ext cx="2266848" cy="1800200"/>
            </a:xfrm>
            <a:prstGeom prst="roundRect">
              <a:avLst>
                <a:gd name="adj" fmla="val 13073"/>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21" name="角丸四角形 20"/>
            <p:cNvSpPr/>
            <p:nvPr/>
          </p:nvSpPr>
          <p:spPr>
            <a:xfrm>
              <a:off x="3213393" y="4542729"/>
              <a:ext cx="1873428" cy="1080371"/>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3351714" y="6165304"/>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sp>
          <p:nvSpPr>
            <p:cNvPr id="24" name="テキスト ボックス 23"/>
            <p:cNvSpPr txBox="1"/>
            <p:nvPr/>
          </p:nvSpPr>
          <p:spPr>
            <a:xfrm>
              <a:off x="3302834" y="5631631"/>
              <a:ext cx="1732566" cy="461665"/>
            </a:xfrm>
            <a:prstGeom prst="rect">
              <a:avLst/>
            </a:prstGeom>
            <a:noFill/>
          </p:spPr>
          <p:txBody>
            <a:bodyPr wrap="none" rtlCol="0">
              <a:spAutoFit/>
            </a:bodyPr>
            <a:lstStyle/>
            <a:p>
              <a:r>
                <a:rPr kumimoji="1" lang="en-US" altLang="ja-JP" sz="2400" b="1" dirty="0">
                  <a:solidFill>
                    <a:schemeClr val="tx2">
                      <a:lumMod val="60000"/>
                      <a:lumOff val="40000"/>
                    </a:schemeClr>
                  </a:solidFill>
                </a:rPr>
                <a:t>Cache-Crypt</a:t>
              </a:r>
              <a:endParaRPr kumimoji="1" lang="ja-JP" altLang="en-US" sz="2400" b="1" dirty="0">
                <a:solidFill>
                  <a:schemeClr val="tx2">
                    <a:lumMod val="60000"/>
                    <a:lumOff val="40000"/>
                  </a:schemeClr>
                </a:solidFill>
              </a:endParaRPr>
            </a:p>
          </p:txBody>
        </p:sp>
      </p:grpSp>
      <p:sp>
        <p:nvSpPr>
          <p:cNvPr id="32" name="角丸四角形 31"/>
          <p:cNvSpPr>
            <a:spLocks/>
          </p:cNvSpPr>
          <p:nvPr/>
        </p:nvSpPr>
        <p:spPr>
          <a:xfrm>
            <a:off x="3362295" y="4725144"/>
            <a:ext cx="1556048" cy="738898"/>
          </a:xfrm>
          <a:prstGeom prst="roundRect">
            <a:avLst>
              <a:gd name="adj" fmla="val 0"/>
            </a:avLst>
          </a:prstGeom>
          <a:solidFill>
            <a:srgbClr val="FFFFFF"/>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000000"/>
                </a:solidFill>
              </a:rPr>
              <a:t>非暗号化</a:t>
            </a:r>
            <a:r>
              <a:rPr lang="en-US" altLang="ja-JP" sz="2000" dirty="0">
                <a:solidFill>
                  <a:srgbClr val="000000"/>
                </a:solidFill>
              </a:rPr>
              <a:t/>
            </a:r>
            <a:br>
              <a:rPr lang="en-US" altLang="ja-JP" sz="2000" dirty="0">
                <a:solidFill>
                  <a:srgbClr val="000000"/>
                </a:solidFill>
              </a:rPr>
            </a:br>
            <a:r>
              <a:rPr lang="ja-JP" altLang="en-US" sz="2000" dirty="0">
                <a:solidFill>
                  <a:srgbClr val="000000"/>
                </a:solidFill>
              </a:rPr>
              <a:t>キャッシュ</a:t>
            </a:r>
          </a:p>
        </p:txBody>
      </p:sp>
      <p:sp>
        <p:nvSpPr>
          <p:cNvPr id="2" name="タイトル 1"/>
          <p:cNvSpPr>
            <a:spLocks noGrp="1"/>
          </p:cNvSpPr>
          <p:nvPr>
            <p:ph type="title"/>
          </p:nvPr>
        </p:nvSpPr>
        <p:spPr/>
        <p:txBody>
          <a:bodyPr/>
          <a:lstStyle/>
          <a:p>
            <a:r>
              <a:rPr lang="ja-JP" altLang="ja-JP" dirty="0">
                <a:solidFill>
                  <a:srgbClr val="000000"/>
                </a:solidFill>
              </a:rPr>
              <a:t>ファイルへの書き込み</a:t>
            </a:r>
            <a:r>
              <a:rPr lang="ja-JP" altLang="en-US" dirty="0">
                <a:solidFill>
                  <a:srgbClr val="000000"/>
                </a:solidFill>
              </a:rPr>
              <a:t>処理</a:t>
            </a:r>
            <a:endParaRPr kumimoji="1" lang="ja-JP" altLang="en-US" dirty="0"/>
          </a:p>
        </p:txBody>
      </p:sp>
      <p:sp>
        <p:nvSpPr>
          <p:cNvPr id="3" name="コンテンツ プレースホルダー 2"/>
          <p:cNvSpPr>
            <a:spLocks noGrp="1"/>
          </p:cNvSpPr>
          <p:nvPr>
            <p:ph idx="1"/>
          </p:nvPr>
        </p:nvSpPr>
        <p:spPr/>
        <p:txBody>
          <a:bodyPr/>
          <a:lstStyle/>
          <a:p>
            <a:pPr lvl="0"/>
            <a:r>
              <a:rPr lang="ja-JP" altLang="en-US" dirty="0">
                <a:solidFill>
                  <a:srgbClr val="000000"/>
                </a:solidFill>
              </a:rPr>
              <a:t>アプリが</a:t>
            </a:r>
            <a:r>
              <a:rPr lang="en-US" altLang="ja-JP" dirty="0">
                <a:solidFill>
                  <a:srgbClr val="000000"/>
                </a:solidFill>
              </a:rPr>
              <a:t>OS</a:t>
            </a:r>
            <a:r>
              <a:rPr lang="ja-JP" altLang="en-US" dirty="0">
                <a:solidFill>
                  <a:srgbClr val="000000"/>
                </a:solidFill>
              </a:rPr>
              <a:t>経由でファイルに書き込む時</a:t>
            </a:r>
          </a:p>
          <a:p>
            <a:pPr lvl="1"/>
            <a:r>
              <a:rPr lang="ja-JP" altLang="en-US" dirty="0">
                <a:solidFill>
                  <a:srgbClr val="000000"/>
                </a:solidFill>
              </a:rPr>
              <a:t>アプリのバッファのデータをページキャッシュに書き込み</a:t>
            </a:r>
          </a:p>
          <a:p>
            <a:pPr lvl="2"/>
            <a:r>
              <a:rPr lang="ja-JP" altLang="en-US" dirty="0">
                <a:solidFill>
                  <a:srgbClr val="000000"/>
                </a:solidFill>
              </a:rPr>
              <a:t>上書き時には暗号化ページキャッシュを復号</a:t>
            </a:r>
          </a:p>
          <a:p>
            <a:pPr lvl="2"/>
            <a:r>
              <a:rPr lang="ja-JP" altLang="en-US" dirty="0">
                <a:solidFill>
                  <a:srgbClr val="000000"/>
                </a:solidFill>
              </a:rPr>
              <a:t>ページキャッシュがなければディスクから読み込む</a:t>
            </a:r>
          </a:p>
          <a:p>
            <a:pPr lvl="1"/>
            <a:r>
              <a:rPr lang="ja-JP" altLang="en-US" dirty="0">
                <a:solidFill>
                  <a:srgbClr val="000000"/>
                </a:solidFill>
              </a:rPr>
              <a:t>ページキャッシュ上のデータを暗号化</a:t>
            </a:r>
          </a:p>
          <a:p>
            <a:pPr lvl="2"/>
            <a:r>
              <a:rPr lang="ja-JP" altLang="en-US" dirty="0">
                <a:solidFill>
                  <a:srgbClr val="000000"/>
                </a:solidFill>
              </a:rPr>
              <a:t>適切なタイミングで</a:t>
            </a:r>
            <a:r>
              <a:rPr lang="en-US" altLang="ja-JP" dirty="0">
                <a:solidFill>
                  <a:srgbClr val="000000"/>
                </a:solidFill>
              </a:rPr>
              <a:t>OS</a:t>
            </a:r>
            <a:r>
              <a:rPr lang="ja-JP" altLang="en-US" dirty="0">
                <a:solidFill>
                  <a:srgbClr val="000000"/>
                </a:solidFill>
              </a:rPr>
              <a:t>がディスクに書き戻す</a:t>
            </a:r>
          </a:p>
          <a:p>
            <a:endParaRPr kumimoji="1" lang="ja-JP" altLang="en-US" dirty="0"/>
          </a:p>
        </p:txBody>
      </p:sp>
      <p:sp>
        <p:nvSpPr>
          <p:cNvPr id="23" name="角丸四角形 22"/>
          <p:cNvSpPr>
            <a:spLocks/>
          </p:cNvSpPr>
          <p:nvPr/>
        </p:nvSpPr>
        <p:spPr>
          <a:xfrm>
            <a:off x="3372082" y="4725142"/>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FFFFFF"/>
                </a:solidFill>
              </a:rPr>
              <a:t>暗号化</a:t>
            </a:r>
            <a:r>
              <a:rPr lang="en-US" altLang="ja-JP" sz="2000" dirty="0">
                <a:solidFill>
                  <a:srgbClr val="FFFFFF"/>
                </a:solidFill>
              </a:rPr>
              <a:t/>
            </a:r>
            <a:br>
              <a:rPr lang="en-US" altLang="ja-JP" sz="2000" dirty="0">
                <a:solidFill>
                  <a:srgbClr val="FFFFFF"/>
                </a:solidFill>
              </a:rPr>
            </a:br>
            <a:r>
              <a:rPr lang="ja-JP" altLang="en-US" sz="2000" dirty="0">
                <a:solidFill>
                  <a:srgbClr val="FFFFFF"/>
                </a:solidFill>
              </a:rPr>
              <a:t>キャッシュ</a:t>
            </a:r>
          </a:p>
        </p:txBody>
      </p:sp>
      <p:grpSp>
        <p:nvGrpSpPr>
          <p:cNvPr id="6" name="図形グループ 64"/>
          <p:cNvGrpSpPr/>
          <p:nvPr/>
        </p:nvGrpSpPr>
        <p:grpSpPr>
          <a:xfrm>
            <a:off x="7389858" y="4305273"/>
            <a:ext cx="1358606" cy="1512687"/>
            <a:chOff x="6804247" y="4174388"/>
            <a:chExt cx="1358605" cy="1512687"/>
          </a:xfrm>
        </p:grpSpPr>
        <p:sp>
          <p:nvSpPr>
            <p:cNvPr id="15" name="正方形/長方形 14"/>
            <p:cNvSpPr/>
            <p:nvPr/>
          </p:nvSpPr>
          <p:spPr>
            <a:xfrm>
              <a:off x="6805368" y="4189674"/>
              <a:ext cx="1357484" cy="1497401"/>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等号 15"/>
            <p:cNvSpPr/>
            <p:nvPr/>
          </p:nvSpPr>
          <p:spPr>
            <a:xfrm rot="5400000">
              <a:off x="6924020" y="405461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7" name="等号 16"/>
            <p:cNvSpPr/>
            <p:nvPr/>
          </p:nvSpPr>
          <p:spPr>
            <a:xfrm rot="5400000">
              <a:off x="7318781" y="405461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8" name="等号 17"/>
            <p:cNvSpPr/>
            <p:nvPr/>
          </p:nvSpPr>
          <p:spPr>
            <a:xfrm rot="5400000">
              <a:off x="7716109" y="4054615"/>
              <a:ext cx="317437" cy="556985"/>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9" name="テキスト ボックス 18"/>
            <p:cNvSpPr txBox="1"/>
            <p:nvPr/>
          </p:nvSpPr>
          <p:spPr>
            <a:xfrm>
              <a:off x="6974883" y="4669426"/>
              <a:ext cx="1035861" cy="707886"/>
            </a:xfrm>
            <a:prstGeom prst="rect">
              <a:avLst/>
            </a:prstGeom>
            <a:noFill/>
          </p:spPr>
          <p:txBody>
            <a:bodyPr wrap="none" rtlCol="0">
              <a:spAutoFit/>
            </a:bodyPr>
            <a:lstStyle/>
            <a:p>
              <a:pPr algn="ctr"/>
              <a:r>
                <a:rPr kumimoji="1" lang="ja-JP" altLang="en-US" sz="2000" dirty="0">
                  <a:solidFill>
                    <a:srgbClr val="FFFFFF"/>
                  </a:solidFill>
                </a:rPr>
                <a:t>暗号化</a:t>
              </a:r>
              <a:endParaRPr kumimoji="1" lang="en-US" altLang="ja-JP" sz="2000" dirty="0">
                <a:solidFill>
                  <a:srgbClr val="FFFFFF"/>
                </a:solidFill>
              </a:endParaRPr>
            </a:p>
            <a:p>
              <a:pPr algn="ctr"/>
              <a:r>
                <a:rPr lang="ja-JP" altLang="en-US" sz="2000" dirty="0">
                  <a:solidFill>
                    <a:srgbClr val="FFFFFF"/>
                  </a:solidFill>
                </a:rPr>
                <a:t>ディスク</a:t>
              </a:r>
              <a:endParaRPr kumimoji="1" lang="ja-JP" altLang="en-US" sz="2000" dirty="0">
                <a:solidFill>
                  <a:srgbClr val="FFFFFF"/>
                </a:solidFill>
              </a:endParaRPr>
            </a:p>
          </p:txBody>
        </p:sp>
      </p:grpSp>
      <p:grpSp>
        <p:nvGrpSpPr>
          <p:cNvPr id="26" name="図形グループ 25"/>
          <p:cNvGrpSpPr/>
          <p:nvPr/>
        </p:nvGrpSpPr>
        <p:grpSpPr>
          <a:xfrm>
            <a:off x="4968664" y="4523594"/>
            <a:ext cx="2438033" cy="548570"/>
            <a:chOff x="4968664" y="4523594"/>
            <a:chExt cx="2438033" cy="548570"/>
          </a:xfrm>
        </p:grpSpPr>
        <p:cxnSp>
          <p:nvCxnSpPr>
            <p:cNvPr id="7" name="直線矢印コネクタ 6"/>
            <p:cNvCxnSpPr/>
            <p:nvPr/>
          </p:nvCxnSpPr>
          <p:spPr>
            <a:xfrm>
              <a:off x="4968664" y="5072164"/>
              <a:ext cx="2438033" cy="0"/>
            </a:xfrm>
            <a:prstGeom prst="straightConnector1">
              <a:avLst/>
            </a:prstGeom>
            <a:ln w="63500">
              <a:solidFill>
                <a:schemeClr val="tx1"/>
              </a:solidFill>
              <a:prstDash val="solid"/>
              <a:headEnd type="none" w="lg" len="lg"/>
              <a:tailEnd type="triangle" w="lg" len="lg"/>
            </a:ln>
            <a:effectLst/>
          </p:spPr>
          <p:style>
            <a:lnRef idx="3">
              <a:schemeClr val="accent2"/>
            </a:lnRef>
            <a:fillRef idx="0">
              <a:schemeClr val="accent2"/>
            </a:fillRef>
            <a:effectRef idx="2">
              <a:schemeClr val="accent2"/>
            </a:effectRef>
            <a:fontRef idx="minor">
              <a:schemeClr val="tx1"/>
            </a:fontRef>
          </p:style>
        </p:cxnSp>
        <p:sp>
          <p:nvSpPr>
            <p:cNvPr id="8" name="テキスト ボックス 7"/>
            <p:cNvSpPr txBox="1"/>
            <p:nvPr/>
          </p:nvSpPr>
          <p:spPr>
            <a:xfrm>
              <a:off x="5503441" y="4523594"/>
              <a:ext cx="1566454" cy="400110"/>
            </a:xfrm>
            <a:prstGeom prst="rect">
              <a:avLst/>
            </a:prstGeom>
            <a:noFill/>
          </p:spPr>
          <p:txBody>
            <a:bodyPr wrap="none" rtlCol="0">
              <a:spAutoFit/>
            </a:bodyPr>
            <a:lstStyle/>
            <a:p>
              <a:r>
                <a:rPr lang="ja-JP" altLang="en-US" sz="2000" dirty="0"/>
                <a:t>暗号ファイル</a:t>
              </a:r>
              <a:endParaRPr kumimoji="1" lang="ja-JP" altLang="en-US" sz="2000" dirty="0"/>
            </a:p>
          </p:txBody>
        </p:sp>
      </p:grpSp>
      <p:grpSp>
        <p:nvGrpSpPr>
          <p:cNvPr id="25" name="図形グループ 24"/>
          <p:cNvGrpSpPr/>
          <p:nvPr/>
        </p:nvGrpSpPr>
        <p:grpSpPr>
          <a:xfrm>
            <a:off x="396755" y="4046411"/>
            <a:ext cx="1200532" cy="1661436"/>
            <a:chOff x="396755" y="4046411"/>
            <a:chExt cx="1200532" cy="1661436"/>
          </a:xfrm>
        </p:grpSpPr>
        <p:sp>
          <p:nvSpPr>
            <p:cNvPr id="9" name="角丸四角形 8"/>
            <p:cNvSpPr/>
            <p:nvPr/>
          </p:nvSpPr>
          <p:spPr>
            <a:xfrm>
              <a:off x="396755" y="4507315"/>
              <a:ext cx="1200532" cy="1200532"/>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b="1" dirty="0"/>
            </a:p>
          </p:txBody>
        </p:sp>
        <p:sp>
          <p:nvSpPr>
            <p:cNvPr id="10" name="正方形/長方形 9"/>
            <p:cNvSpPr/>
            <p:nvPr/>
          </p:nvSpPr>
          <p:spPr>
            <a:xfrm>
              <a:off x="525575" y="4874259"/>
              <a:ext cx="942892" cy="413929"/>
            </a:xfrm>
            <a:prstGeom prst="rect">
              <a:avLst/>
            </a:prstGeom>
            <a:solidFill>
              <a:schemeClr val="bg1"/>
            </a:solidFill>
            <a:ln w="12700">
              <a:solidFill>
                <a:schemeClr val="accent6">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a:t>バッファ</a:t>
              </a:r>
            </a:p>
          </p:txBody>
        </p:sp>
        <p:sp>
          <p:nvSpPr>
            <p:cNvPr id="11" name="テキスト ボックス 10"/>
            <p:cNvSpPr txBox="1"/>
            <p:nvPr/>
          </p:nvSpPr>
          <p:spPr>
            <a:xfrm>
              <a:off x="571987" y="4046411"/>
              <a:ext cx="832880" cy="400110"/>
            </a:xfrm>
            <a:prstGeom prst="rect">
              <a:avLst/>
            </a:prstGeom>
            <a:noFill/>
          </p:spPr>
          <p:txBody>
            <a:bodyPr wrap="none" rtlCol="0">
              <a:spAutoFit/>
            </a:bodyPr>
            <a:lstStyle/>
            <a:p>
              <a:r>
                <a:rPr kumimoji="1" lang="ja-JP" altLang="en-US" sz="2000" dirty="0"/>
                <a:t>アプリ</a:t>
              </a:r>
            </a:p>
          </p:txBody>
        </p:sp>
      </p:grpSp>
      <p:cxnSp>
        <p:nvCxnSpPr>
          <p:cNvPr id="12" name="直線矢印コネクタ 11"/>
          <p:cNvCxnSpPr/>
          <p:nvPr/>
        </p:nvCxnSpPr>
        <p:spPr>
          <a:xfrm>
            <a:off x="1479323" y="5055209"/>
            <a:ext cx="1939229" cy="0"/>
          </a:xfrm>
          <a:prstGeom prst="straightConnector1">
            <a:avLst/>
          </a:prstGeom>
          <a:ln w="63500">
            <a:solidFill>
              <a:schemeClr val="tx1"/>
            </a:solidFill>
            <a:prstDash val="solid"/>
            <a:headEnd type="none" w="lg" len="lg"/>
            <a:tailEnd type="triangle" w="lg" len="lg"/>
          </a:ln>
          <a:effectLst/>
        </p:spPr>
        <p:style>
          <a:lnRef idx="3">
            <a:schemeClr val="accent2"/>
          </a:lnRef>
          <a:fillRef idx="0">
            <a:schemeClr val="accent2"/>
          </a:fillRef>
          <a:effectRef idx="2">
            <a:schemeClr val="accent2"/>
          </a:effectRef>
          <a:fontRef idx="minor">
            <a:schemeClr val="tx1"/>
          </a:fontRef>
        </p:style>
      </p:cxnSp>
      <p:cxnSp>
        <p:nvCxnSpPr>
          <p:cNvPr id="28" name="直線矢印コネクタ 27"/>
          <p:cNvCxnSpPr/>
          <p:nvPr/>
        </p:nvCxnSpPr>
        <p:spPr>
          <a:xfrm>
            <a:off x="4932040" y="5085184"/>
            <a:ext cx="2627057"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652488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1"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28"/>
                                        </p:tgtEl>
                                      </p:cBhvr>
                                    </p:animEffect>
                                    <p:set>
                                      <p:cBhvr>
                                        <p:cTn id="22" dur="1" fill="hold">
                                          <p:stCondLst>
                                            <p:cond delay="499"/>
                                          </p:stCondLst>
                                        </p:cTn>
                                        <p:tgtEl>
                                          <p:spTgt spid="28"/>
                                        </p:tgtEl>
                                        <p:attrNameLst>
                                          <p:attrName>style.visibility</p:attrName>
                                        </p:attrNameLst>
                                      </p:cBhvr>
                                      <p:to>
                                        <p:strVal val="hidden"/>
                                      </p:to>
                                    </p:set>
                                  </p:childTnLst>
                                </p:cTn>
                              </p:par>
                              <p:par>
                                <p:cTn id="23" presetID="10"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暗号化の遅延</a:t>
            </a:r>
          </a:p>
        </p:txBody>
      </p:sp>
      <p:sp>
        <p:nvSpPr>
          <p:cNvPr id="3" name="コンテンツ プレースホルダー 2"/>
          <p:cNvSpPr>
            <a:spLocks noGrp="1"/>
          </p:cNvSpPr>
          <p:nvPr>
            <p:ph idx="1"/>
          </p:nvPr>
        </p:nvSpPr>
        <p:spPr/>
        <p:txBody>
          <a:bodyPr>
            <a:normAutofit/>
          </a:bodyPr>
          <a:lstStyle/>
          <a:p>
            <a:r>
              <a:rPr lang="ja-JP" altLang="en-US" dirty="0"/>
              <a:t>復号したページキャッシュはしばらくそのままにする</a:t>
            </a:r>
          </a:p>
          <a:p>
            <a:pPr lvl="1"/>
            <a:r>
              <a:rPr lang="ja-JP" altLang="en-US" dirty="0"/>
              <a:t>一定時間アクセスがなければ再び暗号化</a:t>
            </a:r>
          </a:p>
          <a:p>
            <a:pPr lvl="1"/>
            <a:r>
              <a:rPr lang="ja-JP" altLang="en-US" dirty="0"/>
              <a:t>再暗号化のオーバーヘッドを削減できる可能性</a:t>
            </a:r>
          </a:p>
          <a:p>
            <a:r>
              <a:rPr lang="ja-JP" altLang="en-US" dirty="0"/>
              <a:t>安全性と性能のトレードオフになる</a:t>
            </a:r>
          </a:p>
          <a:p>
            <a:pPr lvl="1"/>
            <a:r>
              <a:rPr lang="ja-JP" altLang="en-US" dirty="0"/>
              <a:t>コールドブート攻撃の完了までに暗号化できればよい</a:t>
            </a:r>
          </a:p>
          <a:p>
            <a:pPr lvl="2"/>
            <a:r>
              <a:rPr lang="ja-JP" altLang="en-US" dirty="0"/>
              <a:t>攻撃には一定の時間がかかる</a:t>
            </a:r>
          </a:p>
          <a:p>
            <a:pPr lvl="1"/>
            <a:r>
              <a:rPr lang="ja-JP" altLang="en-US" dirty="0"/>
              <a:t>端末が画面ロックされている間は暗号化を遅延しない</a:t>
            </a:r>
          </a:p>
          <a:p>
            <a:pPr lvl="2"/>
            <a:r>
              <a:rPr lang="ja-JP" altLang="en-US" dirty="0"/>
              <a:t>盗難の可能性を考慮</a:t>
            </a:r>
          </a:p>
        </p:txBody>
      </p:sp>
      <p:sp>
        <p:nvSpPr>
          <p:cNvPr id="34" name="テキスト ボックス 33"/>
          <p:cNvSpPr txBox="1"/>
          <p:nvPr/>
        </p:nvSpPr>
        <p:spPr>
          <a:xfrm>
            <a:off x="2673871" y="5039107"/>
            <a:ext cx="1071669" cy="338554"/>
          </a:xfrm>
          <a:prstGeom prst="rect">
            <a:avLst/>
          </a:prstGeom>
          <a:noFill/>
        </p:spPr>
        <p:txBody>
          <a:bodyPr wrap="square" rtlCol="0">
            <a:spAutoFit/>
          </a:bodyPr>
          <a:lstStyle/>
          <a:p>
            <a:pPr algn="ctr"/>
            <a:r>
              <a:rPr kumimoji="1" lang="ja-JP" altLang="en-US" sz="1600" dirty="0"/>
              <a:t>アクセス</a:t>
            </a:r>
          </a:p>
        </p:txBody>
      </p:sp>
      <p:sp>
        <p:nvSpPr>
          <p:cNvPr id="51" name="角丸四角形 50"/>
          <p:cNvSpPr/>
          <p:nvPr/>
        </p:nvSpPr>
        <p:spPr>
          <a:xfrm>
            <a:off x="1464480" y="5071050"/>
            <a:ext cx="863800" cy="863800"/>
          </a:xfrm>
          <a:prstGeom prst="roundRect">
            <a:avLst/>
          </a:prstGeom>
          <a:solidFill>
            <a:srgbClr val="FF0000"/>
          </a:solidFill>
          <a:ln>
            <a:no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アプリ</a:t>
            </a:r>
            <a:endParaRPr lang="en-US" altLang="ja-JP" dirty="0">
              <a:solidFill>
                <a:schemeClr val="bg1"/>
              </a:solidFill>
            </a:endParaRPr>
          </a:p>
        </p:txBody>
      </p:sp>
      <p:grpSp>
        <p:nvGrpSpPr>
          <p:cNvPr id="16" name="グループ化 15"/>
          <p:cNvGrpSpPr/>
          <p:nvPr/>
        </p:nvGrpSpPr>
        <p:grpSpPr>
          <a:xfrm>
            <a:off x="5482184" y="4797153"/>
            <a:ext cx="2114152" cy="1944214"/>
            <a:chOff x="5137407" y="4489570"/>
            <a:chExt cx="2938304" cy="1931017"/>
          </a:xfrm>
        </p:grpSpPr>
        <p:sp>
          <p:nvSpPr>
            <p:cNvPr id="23" name="角丸四角形 22"/>
            <p:cNvSpPr/>
            <p:nvPr/>
          </p:nvSpPr>
          <p:spPr>
            <a:xfrm>
              <a:off x="5144061" y="4489570"/>
              <a:ext cx="2931650" cy="1573420"/>
            </a:xfrm>
            <a:prstGeom prst="roundRect">
              <a:avLst>
                <a:gd name="adj" fmla="val 9613"/>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4" name="テキスト ボックス 23"/>
            <p:cNvSpPr txBox="1"/>
            <p:nvPr/>
          </p:nvSpPr>
          <p:spPr>
            <a:xfrm>
              <a:off x="5137407" y="6053762"/>
              <a:ext cx="2902277" cy="366825"/>
            </a:xfrm>
            <a:prstGeom prst="rect">
              <a:avLst/>
            </a:prstGeom>
            <a:noFill/>
          </p:spPr>
          <p:txBody>
            <a:bodyPr wrap="square" rtlCol="0">
              <a:spAutoFit/>
            </a:bodyPr>
            <a:lstStyle/>
            <a:p>
              <a:pPr algn="ctr"/>
              <a:r>
                <a:rPr kumimoji="1" lang="en-US" altLang="ja-JP" b="1" dirty="0">
                  <a:solidFill>
                    <a:schemeClr val="tx2">
                      <a:lumMod val="60000"/>
                      <a:lumOff val="40000"/>
                    </a:schemeClr>
                  </a:solidFill>
                </a:rPr>
                <a:t>Cache-Crypt</a:t>
              </a:r>
              <a:endParaRPr kumimoji="1" lang="ja-JP" altLang="en-US" b="1" dirty="0">
                <a:solidFill>
                  <a:schemeClr val="tx2">
                    <a:lumMod val="60000"/>
                    <a:lumOff val="40000"/>
                  </a:schemeClr>
                </a:solidFill>
              </a:endParaRPr>
            </a:p>
          </p:txBody>
        </p:sp>
      </p:grpSp>
      <p:cxnSp>
        <p:nvCxnSpPr>
          <p:cNvPr id="59" name="カギ線コネクタ 58"/>
          <p:cNvCxnSpPr>
            <a:stCxn id="51" idx="3"/>
            <a:endCxn id="32" idx="1"/>
          </p:cNvCxnSpPr>
          <p:nvPr/>
        </p:nvCxnSpPr>
        <p:spPr>
          <a:xfrm flipV="1">
            <a:off x="2328280" y="5150190"/>
            <a:ext cx="3395848" cy="352760"/>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5" name="カギ線コネクタ 24"/>
          <p:cNvCxnSpPr>
            <a:stCxn id="51" idx="3"/>
            <a:endCxn id="33" idx="1"/>
          </p:cNvCxnSpPr>
          <p:nvPr/>
        </p:nvCxnSpPr>
        <p:spPr>
          <a:xfrm flipV="1">
            <a:off x="2328280" y="5495658"/>
            <a:ext cx="3395848" cy="7292"/>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6" name="カギ線コネクタ 25"/>
          <p:cNvCxnSpPr>
            <a:stCxn id="51" idx="3"/>
            <a:endCxn id="35" idx="1"/>
          </p:cNvCxnSpPr>
          <p:nvPr/>
        </p:nvCxnSpPr>
        <p:spPr>
          <a:xfrm>
            <a:off x="2328280" y="5502950"/>
            <a:ext cx="3395848" cy="338318"/>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11" name="テキスト ボックス 10"/>
          <p:cNvSpPr txBox="1"/>
          <p:nvPr/>
        </p:nvSpPr>
        <p:spPr>
          <a:xfrm>
            <a:off x="5698207" y="6021287"/>
            <a:ext cx="1664238" cy="338554"/>
          </a:xfrm>
          <a:prstGeom prst="rect">
            <a:avLst/>
          </a:prstGeom>
          <a:noFill/>
        </p:spPr>
        <p:txBody>
          <a:bodyPr wrap="none" rtlCol="0">
            <a:spAutoFit/>
          </a:bodyPr>
          <a:lstStyle/>
          <a:p>
            <a:r>
              <a:rPr lang="ja-JP" altLang="en-US" sz="1600" b="1" dirty="0">
                <a:solidFill>
                  <a:srgbClr val="000000"/>
                </a:solidFill>
              </a:rPr>
              <a:t>暗号化</a:t>
            </a:r>
            <a:r>
              <a:rPr lang="ja-JP" altLang="en-US" sz="1600" b="1" dirty="0" smtClean="0">
                <a:solidFill>
                  <a:srgbClr val="000000"/>
                </a:solidFill>
              </a:rPr>
              <a:t>キャッシュ</a:t>
            </a:r>
            <a:endParaRPr lang="ja-JP" altLang="en-US" sz="1600" b="1" dirty="0">
              <a:solidFill>
                <a:srgbClr val="000000"/>
              </a:solidFill>
            </a:endParaRPr>
          </a:p>
        </p:txBody>
      </p:sp>
      <p:sp>
        <p:nvSpPr>
          <p:cNvPr id="32" name="角丸四角形 31"/>
          <p:cNvSpPr>
            <a:spLocks/>
          </p:cNvSpPr>
          <p:nvPr/>
        </p:nvSpPr>
        <p:spPr>
          <a:xfrm>
            <a:off x="5724128" y="4970170"/>
            <a:ext cx="1656184" cy="360040"/>
          </a:xfrm>
          <a:prstGeom prst="roundRect">
            <a:avLst>
              <a:gd name="adj" fmla="val 0"/>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b="1" dirty="0">
              <a:solidFill>
                <a:schemeClr val="bg1"/>
              </a:solidFill>
            </a:endParaRPr>
          </a:p>
        </p:txBody>
      </p:sp>
      <p:sp>
        <p:nvSpPr>
          <p:cNvPr id="33" name="角丸四角形 32"/>
          <p:cNvSpPr>
            <a:spLocks/>
          </p:cNvSpPr>
          <p:nvPr/>
        </p:nvSpPr>
        <p:spPr>
          <a:xfrm>
            <a:off x="5724128" y="5315638"/>
            <a:ext cx="1656184" cy="360040"/>
          </a:xfrm>
          <a:prstGeom prst="roundRect">
            <a:avLst>
              <a:gd name="adj" fmla="val 0"/>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b="1" dirty="0">
              <a:solidFill>
                <a:schemeClr val="bg1"/>
              </a:solidFill>
            </a:endParaRPr>
          </a:p>
        </p:txBody>
      </p:sp>
      <p:sp>
        <p:nvSpPr>
          <p:cNvPr id="35" name="角丸四角形 34"/>
          <p:cNvSpPr>
            <a:spLocks/>
          </p:cNvSpPr>
          <p:nvPr/>
        </p:nvSpPr>
        <p:spPr>
          <a:xfrm>
            <a:off x="5724128" y="5661248"/>
            <a:ext cx="1656184" cy="360040"/>
          </a:xfrm>
          <a:prstGeom prst="roundRect">
            <a:avLst>
              <a:gd name="adj" fmla="val 0"/>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b="1" dirty="0">
              <a:solidFill>
                <a:schemeClr val="bg1"/>
              </a:solidFill>
            </a:endParaRPr>
          </a:p>
        </p:txBody>
      </p:sp>
    </p:spTree>
    <p:extLst>
      <p:ext uri="{BB962C8B-B14F-4D97-AF65-F5344CB8AC3E}">
        <p14:creationId xmlns:p14="http://schemas.microsoft.com/office/powerpoint/2010/main" val="42292873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par>
                                <p:cTn id="8" presetID="1" presetClass="emph" presetSubtype="2" fill="hold" nodeType="withEffect">
                                  <p:stCondLst>
                                    <p:cond delay="0"/>
                                  </p:stCondLst>
                                  <p:childTnLst>
                                    <p:animClr clrSpc="rgb" dir="cw">
                                      <p:cBhvr>
                                        <p:cTn id="9" dur="500" fill="hold"/>
                                        <p:tgtEl>
                                          <p:spTgt spid="32"/>
                                        </p:tgtEl>
                                        <p:attrNameLst>
                                          <p:attrName>fillcolor</p:attrName>
                                        </p:attrNameLst>
                                      </p:cBhvr>
                                      <p:to>
                                        <a:schemeClr val="bg1"/>
                                      </p:to>
                                    </p:animClr>
                                    <p:set>
                                      <p:cBhvr>
                                        <p:cTn id="10" dur="500" fill="hold"/>
                                        <p:tgtEl>
                                          <p:spTgt spid="32"/>
                                        </p:tgtEl>
                                        <p:attrNameLst>
                                          <p:attrName>fill.type</p:attrName>
                                        </p:attrNameLst>
                                      </p:cBhvr>
                                      <p:to>
                                        <p:strVal val="solid"/>
                                      </p:to>
                                    </p:set>
                                    <p:set>
                                      <p:cBhvr>
                                        <p:cTn id="11" dur="500" fill="hold"/>
                                        <p:tgtEl>
                                          <p:spTgt spid="32"/>
                                        </p:tgtEl>
                                        <p:attrNameLst>
                                          <p:attrName>fill.on</p:attrName>
                                        </p:attrNameLst>
                                      </p:cBhvr>
                                      <p:to>
                                        <p:strVal val="true"/>
                                      </p:to>
                                    </p:set>
                                  </p:childTnLst>
                                </p:cTn>
                              </p:par>
                            </p:childTnLst>
                          </p:cTn>
                        </p:par>
                        <p:par>
                          <p:cTn id="12" fill="hold">
                            <p:stCondLst>
                              <p:cond delay="500"/>
                            </p:stCondLst>
                            <p:childTnLst>
                              <p:par>
                                <p:cTn id="13" presetID="10" presetClass="exit" presetSubtype="0" fill="hold" nodeType="afterEffect">
                                  <p:stCondLst>
                                    <p:cond delay="0"/>
                                  </p:stCondLst>
                                  <p:childTnLst>
                                    <p:animEffect transition="out" filter="fade">
                                      <p:cBhvr>
                                        <p:cTn id="14" dur="500"/>
                                        <p:tgtEl>
                                          <p:spTgt spid="59"/>
                                        </p:tgtEl>
                                      </p:cBhvr>
                                    </p:animEffect>
                                    <p:set>
                                      <p:cBhvr>
                                        <p:cTn id="15" dur="1" fill="hold">
                                          <p:stCondLst>
                                            <p:cond delay="499"/>
                                          </p:stCondLst>
                                        </p:cTn>
                                        <p:tgtEl>
                                          <p:spTgt spid="59"/>
                                        </p:tgtEl>
                                        <p:attrNameLst>
                                          <p:attrName>style.visibility</p:attrName>
                                        </p:attrNameLst>
                                      </p:cBhvr>
                                      <p:to>
                                        <p:strVal val="hidden"/>
                                      </p:to>
                                    </p:set>
                                  </p:childTnLst>
                                </p:cTn>
                              </p:par>
                            </p:childTnLst>
                          </p:cTn>
                        </p:par>
                        <p:par>
                          <p:cTn id="16" fill="hold">
                            <p:stCondLst>
                              <p:cond delay="1000"/>
                            </p:stCondLst>
                            <p:childTnLst>
                              <p:par>
                                <p:cTn id="17" presetID="10" presetClass="entr" presetSubtype="0"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 presetClass="emph" presetSubtype="2" fill="hold" nodeType="withEffect">
                                  <p:stCondLst>
                                    <p:cond delay="0"/>
                                  </p:stCondLst>
                                  <p:childTnLst>
                                    <p:animClr clrSpc="rgb" dir="cw">
                                      <p:cBhvr>
                                        <p:cTn id="21" dur="500" fill="hold"/>
                                        <p:tgtEl>
                                          <p:spTgt spid="33"/>
                                        </p:tgtEl>
                                        <p:attrNameLst>
                                          <p:attrName>fillcolor</p:attrName>
                                        </p:attrNameLst>
                                      </p:cBhvr>
                                      <p:to>
                                        <a:schemeClr val="bg1"/>
                                      </p:to>
                                    </p:animClr>
                                    <p:set>
                                      <p:cBhvr>
                                        <p:cTn id="22" dur="500" fill="hold"/>
                                        <p:tgtEl>
                                          <p:spTgt spid="33"/>
                                        </p:tgtEl>
                                        <p:attrNameLst>
                                          <p:attrName>fill.type</p:attrName>
                                        </p:attrNameLst>
                                      </p:cBhvr>
                                      <p:to>
                                        <p:strVal val="solid"/>
                                      </p:to>
                                    </p:set>
                                    <p:set>
                                      <p:cBhvr>
                                        <p:cTn id="23" dur="500" fill="hold"/>
                                        <p:tgtEl>
                                          <p:spTgt spid="33"/>
                                        </p:tgtEl>
                                        <p:attrNameLst>
                                          <p:attrName>fill.on</p:attrName>
                                        </p:attrNameLst>
                                      </p:cBhvr>
                                      <p:to>
                                        <p:strVal val="true"/>
                                      </p:to>
                                    </p:set>
                                  </p:childTnLst>
                                </p:cTn>
                              </p:par>
                            </p:childTnLst>
                          </p:cTn>
                        </p:par>
                        <p:par>
                          <p:cTn id="24" fill="hold">
                            <p:stCondLst>
                              <p:cond delay="1500"/>
                            </p:stCondLst>
                            <p:childTnLst>
                              <p:par>
                                <p:cTn id="25" presetID="10" presetClass="exit" presetSubtype="0" fill="hold" nodeType="afterEffect">
                                  <p:stCondLst>
                                    <p:cond delay="0"/>
                                  </p:stCondLst>
                                  <p:childTnLst>
                                    <p:animEffect transition="out" filter="fade">
                                      <p:cBhvr>
                                        <p:cTn id="26" dur="500"/>
                                        <p:tgtEl>
                                          <p:spTgt spid="25"/>
                                        </p:tgtEl>
                                      </p:cBhvr>
                                    </p:animEffect>
                                    <p:set>
                                      <p:cBhvr>
                                        <p:cTn id="27" dur="1" fill="hold">
                                          <p:stCondLst>
                                            <p:cond delay="499"/>
                                          </p:stCondLst>
                                        </p:cTn>
                                        <p:tgtEl>
                                          <p:spTgt spid="25"/>
                                        </p:tgtEl>
                                        <p:attrNameLst>
                                          <p:attrName>style.visibility</p:attrName>
                                        </p:attrNameLst>
                                      </p:cBhvr>
                                      <p:to>
                                        <p:strVal val="hidden"/>
                                      </p:to>
                                    </p:set>
                                  </p:childTnLst>
                                </p:cTn>
                              </p:par>
                            </p:childTnLst>
                          </p:cTn>
                        </p:par>
                        <p:par>
                          <p:cTn id="28" fill="hold">
                            <p:stCondLst>
                              <p:cond delay="2000"/>
                            </p:stCondLst>
                            <p:childTnLst>
                              <p:par>
                                <p:cTn id="29" presetID="10" presetClass="entr" presetSubtype="0" fill="hold"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par>
                          <p:cTn id="32" fill="hold">
                            <p:stCondLst>
                              <p:cond delay="2500"/>
                            </p:stCondLst>
                            <p:childTnLst>
                              <p:par>
                                <p:cTn id="33" presetID="1" presetClass="emph" presetSubtype="2" fill="hold" nodeType="afterEffect">
                                  <p:stCondLst>
                                    <p:cond delay="0"/>
                                  </p:stCondLst>
                                  <p:childTnLst>
                                    <p:animClr clrSpc="rgb" dir="cw">
                                      <p:cBhvr>
                                        <p:cTn id="34" dur="500" fill="hold"/>
                                        <p:tgtEl>
                                          <p:spTgt spid="35"/>
                                        </p:tgtEl>
                                        <p:attrNameLst>
                                          <p:attrName>fillcolor</p:attrName>
                                        </p:attrNameLst>
                                      </p:cBhvr>
                                      <p:to>
                                        <a:schemeClr val="bg1"/>
                                      </p:to>
                                    </p:animClr>
                                    <p:set>
                                      <p:cBhvr>
                                        <p:cTn id="35" dur="500" fill="hold"/>
                                        <p:tgtEl>
                                          <p:spTgt spid="35"/>
                                        </p:tgtEl>
                                        <p:attrNameLst>
                                          <p:attrName>fill.type</p:attrName>
                                        </p:attrNameLst>
                                      </p:cBhvr>
                                      <p:to>
                                        <p:strVal val="solid"/>
                                      </p:to>
                                    </p:set>
                                    <p:set>
                                      <p:cBhvr>
                                        <p:cTn id="36" dur="500" fill="hold"/>
                                        <p:tgtEl>
                                          <p:spTgt spid="35"/>
                                        </p:tgtEl>
                                        <p:attrNameLst>
                                          <p:attrName>fill.on</p:attrName>
                                        </p:attrNameLst>
                                      </p:cBhvr>
                                      <p:to>
                                        <p:strVal val="true"/>
                                      </p:to>
                                    </p:set>
                                  </p:childTnLst>
                                </p:cTn>
                              </p:par>
                            </p:childTnLst>
                          </p:cTn>
                        </p:par>
                        <p:par>
                          <p:cTn id="37" fill="hold">
                            <p:stCondLst>
                              <p:cond delay="3000"/>
                            </p:stCondLst>
                            <p:childTnLst>
                              <p:par>
                                <p:cTn id="38" presetID="10" presetClass="exit" presetSubtype="0" fill="hold" nodeType="afterEffect">
                                  <p:stCondLst>
                                    <p:cond delay="0"/>
                                  </p:stCondLst>
                                  <p:childTnLst>
                                    <p:animEffect transition="out" filter="fade">
                                      <p:cBhvr>
                                        <p:cTn id="39" dur="500"/>
                                        <p:tgtEl>
                                          <p:spTgt spid="26"/>
                                        </p:tgtEl>
                                      </p:cBhvr>
                                    </p:animEffect>
                                    <p:set>
                                      <p:cBhvr>
                                        <p:cTn id="40" dur="1" fill="hold">
                                          <p:stCondLst>
                                            <p:cond delay="499"/>
                                          </p:stCondLst>
                                        </p:cTn>
                                        <p:tgtEl>
                                          <p:spTgt spid="26"/>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mph" presetSubtype="2" fill="hold" nodeType="clickEffect">
                                  <p:stCondLst>
                                    <p:cond delay="0"/>
                                  </p:stCondLst>
                                  <p:childTnLst>
                                    <p:animClr clrSpc="rgb" dir="cw">
                                      <p:cBhvr>
                                        <p:cTn id="44" dur="500" fill="hold"/>
                                        <p:tgtEl>
                                          <p:spTgt spid="32"/>
                                        </p:tgtEl>
                                        <p:attrNameLst>
                                          <p:attrName>fillcolor</p:attrName>
                                        </p:attrNameLst>
                                      </p:cBhvr>
                                      <p:to>
                                        <a:schemeClr val="tx1"/>
                                      </p:to>
                                    </p:animClr>
                                    <p:set>
                                      <p:cBhvr>
                                        <p:cTn id="45" dur="500" fill="hold"/>
                                        <p:tgtEl>
                                          <p:spTgt spid="32"/>
                                        </p:tgtEl>
                                        <p:attrNameLst>
                                          <p:attrName>fill.type</p:attrName>
                                        </p:attrNameLst>
                                      </p:cBhvr>
                                      <p:to>
                                        <p:strVal val="solid"/>
                                      </p:to>
                                    </p:set>
                                    <p:set>
                                      <p:cBhvr>
                                        <p:cTn id="46" dur="500" fill="hold"/>
                                        <p:tgtEl>
                                          <p:spTgt spid="32"/>
                                        </p:tgtEl>
                                        <p:attrNameLst>
                                          <p:attrName>fill.on</p:attrName>
                                        </p:attrNameLst>
                                      </p:cBhvr>
                                      <p:to>
                                        <p:strVal val="true"/>
                                      </p:to>
                                    </p:set>
                                  </p:childTnLst>
                                </p:cTn>
                              </p:par>
                              <p:par>
                                <p:cTn id="47" presetID="1" presetClass="emph" presetSubtype="2" fill="hold" nodeType="withEffect">
                                  <p:stCondLst>
                                    <p:cond delay="0"/>
                                  </p:stCondLst>
                                  <p:childTnLst>
                                    <p:animClr clrSpc="rgb" dir="cw">
                                      <p:cBhvr>
                                        <p:cTn id="48" dur="500" fill="hold"/>
                                        <p:tgtEl>
                                          <p:spTgt spid="33"/>
                                        </p:tgtEl>
                                        <p:attrNameLst>
                                          <p:attrName>fillcolor</p:attrName>
                                        </p:attrNameLst>
                                      </p:cBhvr>
                                      <p:to>
                                        <a:schemeClr val="tx1"/>
                                      </p:to>
                                    </p:animClr>
                                    <p:set>
                                      <p:cBhvr>
                                        <p:cTn id="49" dur="500" fill="hold"/>
                                        <p:tgtEl>
                                          <p:spTgt spid="33"/>
                                        </p:tgtEl>
                                        <p:attrNameLst>
                                          <p:attrName>fill.type</p:attrName>
                                        </p:attrNameLst>
                                      </p:cBhvr>
                                      <p:to>
                                        <p:strVal val="solid"/>
                                      </p:to>
                                    </p:set>
                                    <p:set>
                                      <p:cBhvr>
                                        <p:cTn id="50" dur="500" fill="hold"/>
                                        <p:tgtEl>
                                          <p:spTgt spid="33"/>
                                        </p:tgtEl>
                                        <p:attrNameLst>
                                          <p:attrName>fill.on</p:attrName>
                                        </p:attrNameLst>
                                      </p:cBhvr>
                                      <p:to>
                                        <p:strVal val="true"/>
                                      </p:to>
                                    </p:set>
                                  </p:childTnLst>
                                </p:cTn>
                              </p:par>
                              <p:par>
                                <p:cTn id="51" presetID="1" presetClass="emph" presetSubtype="2" fill="hold" nodeType="withEffect">
                                  <p:stCondLst>
                                    <p:cond delay="0"/>
                                  </p:stCondLst>
                                  <p:childTnLst>
                                    <p:animClr clrSpc="rgb" dir="cw">
                                      <p:cBhvr>
                                        <p:cTn id="52" dur="500" fill="hold"/>
                                        <p:tgtEl>
                                          <p:spTgt spid="35"/>
                                        </p:tgtEl>
                                        <p:attrNameLst>
                                          <p:attrName>fillcolor</p:attrName>
                                        </p:attrNameLst>
                                      </p:cBhvr>
                                      <p:to>
                                        <a:schemeClr val="tx1"/>
                                      </p:to>
                                    </p:animClr>
                                    <p:set>
                                      <p:cBhvr>
                                        <p:cTn id="53" dur="500" fill="hold"/>
                                        <p:tgtEl>
                                          <p:spTgt spid="35"/>
                                        </p:tgtEl>
                                        <p:attrNameLst>
                                          <p:attrName>fill.type</p:attrName>
                                        </p:attrNameLst>
                                      </p:cBhvr>
                                      <p:to>
                                        <p:strVal val="solid"/>
                                      </p:to>
                                    </p:set>
                                    <p:set>
                                      <p:cBhvr>
                                        <p:cTn id="54" dur="500" fill="hold"/>
                                        <p:tgtEl>
                                          <p:spTgt spid="3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a:solidFill>
            <a:srgbClr val="000000"/>
          </a:solidFill>
        </a:ln>
        <a:effectLst/>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tx1"/>
          </a:solidFill>
          <a:headEnd type="none"/>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テーマ1</Template>
  <TotalTime>7765</TotalTime>
  <Words>2473</Words>
  <Application>Microsoft Macintosh PowerPoint</Application>
  <PresentationFormat>画面に合わせる (4:3)</PresentationFormat>
  <Paragraphs>403</Paragraphs>
  <Slides>25</Slides>
  <Notes>24</Notes>
  <HiddenSlides>7</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テーマ1</vt:lpstr>
      <vt:lpstr>ページキャッシュ暗号化を用いた Android端末の盗難対策</vt:lpstr>
      <vt:lpstr>Android端末の盗難のリスク</vt:lpstr>
      <vt:lpstr>フルディスク暗号化による対策</vt:lpstr>
      <vt:lpstr>Androidにおけるコールドブート攻撃</vt:lpstr>
      <vt:lpstr>ページキャッシュからの情報漏洩</vt:lpstr>
      <vt:lpstr>提案：Cache-Crypt</vt:lpstr>
      <vt:lpstr>ファイルの読み込み処理</vt:lpstr>
      <vt:lpstr>ファイルへの書き込み処理</vt:lpstr>
      <vt:lpstr>暗号化の遅延</vt:lpstr>
      <vt:lpstr>ファイルのメモリマップへの対処</vt:lpstr>
      <vt:lpstr>暗号鍵の保護</vt:lpstr>
      <vt:lpstr>実験</vt:lpstr>
      <vt:lpstr>ページキャッシュの状態</vt:lpstr>
      <vt:lpstr>ファイルの読み書き性能</vt:lpstr>
      <vt:lpstr>実ワークロードでの性能</vt:lpstr>
      <vt:lpstr>消費電力</vt:lpstr>
      <vt:lpstr>関連研究</vt:lpstr>
      <vt:lpstr>まとめ</vt:lpstr>
      <vt:lpstr>今後の課題</vt:lpstr>
      <vt:lpstr>コールドブート攻撃の出現</vt:lpstr>
      <vt:lpstr>CPU使用率</vt:lpstr>
      <vt:lpstr>前提</vt:lpstr>
      <vt:lpstr>安全性とのトレードオフ</vt:lpstr>
      <vt:lpstr>ファイルのメモリマップの問題</vt:lpstr>
      <vt:lpstr>安全な暗号処理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Android端末の盗難対策のためのページキャッシュ暗号</dc:title>
  <dc:creator>naoto</dc:creator>
  <cp:lastModifiedBy>fukuda naoto</cp:lastModifiedBy>
  <cp:revision>701</cp:revision>
  <cp:lastPrinted>2015-05-14T23:43:52Z</cp:lastPrinted>
  <dcterms:created xsi:type="dcterms:W3CDTF">2014-07-22T23:03:24Z</dcterms:created>
  <dcterms:modified xsi:type="dcterms:W3CDTF">2016-02-12T04:10:47Z</dcterms:modified>
</cp:coreProperties>
</file>