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95" r:id="rId4"/>
    <p:sldId id="257" r:id="rId5"/>
    <p:sldId id="273" r:id="rId6"/>
    <p:sldId id="272" r:id="rId7"/>
    <p:sldId id="281" r:id="rId8"/>
    <p:sldId id="297" r:id="rId9"/>
    <p:sldId id="278" r:id="rId10"/>
    <p:sldId id="296" r:id="rId11"/>
    <p:sldId id="287" r:id="rId12"/>
    <p:sldId id="294" r:id="rId13"/>
    <p:sldId id="291" r:id="rId14"/>
    <p:sldId id="292" r:id="rId15"/>
    <p:sldId id="293" r:id="rId16"/>
    <p:sldId id="283" r:id="rId17"/>
  </p:sldIdLst>
  <p:sldSz cx="9144000" cy="6858000" type="screen4x3"/>
  <p:notesSz cx="6858000" cy="9144000"/>
  <p:defaultTextStyle>
    <a:defPPr>
      <a:defRPr lang="ja-JP"/>
    </a:defPPr>
    <a:lvl1pPr marL="0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62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93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56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50" algn="l" defTabSz="914262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5" autoAdjust="0"/>
    <p:restoredTop sz="83374" autoAdjust="0"/>
  </p:normalViewPr>
  <p:slideViewPr>
    <p:cSldViewPr>
      <p:cViewPr varScale="1">
        <p:scale>
          <a:sx n="138" d="100"/>
          <a:sy n="138" d="100"/>
        </p:scale>
        <p:origin x="-27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スループット</a:t>
            </a:r>
          </a:p>
        </c:rich>
      </c:tx>
      <c:layout>
        <c:manualLayout>
          <c:xMode val="edge"/>
          <c:yMode val="edge"/>
          <c:x val="0.57899015151515199"/>
          <c:y val="0.3307291666666670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SSHのスループット!$B$21:$B$22</c:f>
              <c:strCache>
                <c:ptCount val="2"/>
                <c:pt idx="0">
                  <c:v>従来</c:v>
                </c:pt>
                <c:pt idx="1">
                  <c:v>VSBypass</c:v>
                </c:pt>
              </c:strCache>
            </c:strRef>
          </c:cat>
          <c:val>
            <c:numRef>
              <c:f>SSHのスループット!$C$21:$C$22</c:f>
              <c:numCache>
                <c:formatCode>General</c:formatCode>
                <c:ptCount val="2"/>
                <c:pt idx="0">
                  <c:v>14265.722895055311</c:v>
                </c:pt>
                <c:pt idx="1">
                  <c:v>4041.9991832118908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619648"/>
        <c:axId val="84621184"/>
      </c:barChart>
      <c:catAx>
        <c:axId val="84619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84621184"/>
        <c:crosses val="autoZero"/>
        <c:auto val="1"/>
        <c:lblAlgn val="ctr"/>
        <c:lblOffset val="100"/>
        <c:noMultiLvlLbl val="0"/>
      </c:catAx>
      <c:valAx>
        <c:axId val="846211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sz="1400" dirty="0"/>
                  <a:t>スループット（文字数</a:t>
                </a:r>
                <a:r>
                  <a:rPr lang="en-US" altLang="ja-JP" sz="1400" dirty="0"/>
                  <a:t>/ s</a:t>
                </a:r>
                <a:r>
                  <a:rPr lang="ja-JP" altLang="en-US" sz="1400" dirty="0"/>
                  <a:t>）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4619648"/>
        <c:crosses val="autoZero"/>
        <c:crossBetween val="between"/>
      </c:valAx>
      <c:spPr>
        <a:solidFill>
          <a:schemeClr val="lt1"/>
        </a:solidFill>
        <a:ln w="3175" cap="flat" cmpd="sng" algn="ctr">
          <a:solidFill>
            <a:schemeClr val="dk1"/>
          </a:solidFill>
          <a:prstDash val="solid"/>
        </a:ln>
        <a:effectLst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応答時間</a:t>
            </a:r>
          </a:p>
        </c:rich>
      </c:tx>
      <c:layout>
        <c:manualLayout>
          <c:xMode val="edge"/>
          <c:yMode val="edge"/>
          <c:x val="0.28788434343434399"/>
          <c:y val="0.30868055555555601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'SSHの通信速度 ver2'!$B$21:$B$22</c:f>
              <c:strCache>
                <c:ptCount val="2"/>
                <c:pt idx="0">
                  <c:v>従来</c:v>
                </c:pt>
                <c:pt idx="1">
                  <c:v>VSBypass</c:v>
                </c:pt>
              </c:strCache>
            </c:strRef>
          </c:cat>
          <c:val>
            <c:numRef>
              <c:f>'SSHの通信速度 ver2'!$AA$14:$AB$14</c:f>
              <c:numCache>
                <c:formatCode>General</c:formatCode>
                <c:ptCount val="2"/>
                <c:pt idx="0">
                  <c:v>2.5856254074999998</c:v>
                </c:pt>
                <c:pt idx="1">
                  <c:v>6.1362623999999997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437952"/>
        <c:axId val="184758656"/>
      </c:barChart>
      <c:catAx>
        <c:axId val="1834379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84758656"/>
        <c:crosses val="autoZero"/>
        <c:auto val="1"/>
        <c:lblAlgn val="ctr"/>
        <c:lblOffset val="100"/>
        <c:noMultiLvlLbl val="0"/>
      </c:catAx>
      <c:valAx>
        <c:axId val="1847586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sz="1400" dirty="0"/>
                  <a:t>応答時間（</a:t>
                </a:r>
                <a:r>
                  <a:rPr lang="en-US" altLang="ja-JP" sz="1400" dirty="0" err="1"/>
                  <a:t>ms</a:t>
                </a:r>
                <a:r>
                  <a:rPr lang="ja-JP" altLang="en-US" sz="1400" dirty="0"/>
                  <a:t>）</a:t>
                </a:r>
              </a:p>
            </c:rich>
          </c:tx>
          <c:layout>
            <c:manualLayout>
              <c:xMode val="edge"/>
              <c:yMode val="edge"/>
              <c:x val="2.56565656565657E-2"/>
              <c:y val="0.33867438271604899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183437952"/>
        <c:crosses val="autoZero"/>
        <c:crossBetween val="between"/>
      </c:valAx>
      <c:spPr>
        <a:solidFill>
          <a:schemeClr val="lt1"/>
        </a:solidFill>
        <a:ln w="3175" cap="flat" cmpd="sng" algn="ctr">
          <a:solidFill>
            <a:schemeClr val="dk1"/>
          </a:solidFill>
          <a:prstDash val="solid"/>
        </a:ln>
        <a:effectLst/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94E50-C474-FA43-90E0-FD44AFFDB5C3}" type="datetimeFigureOut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C1C68-6757-E144-BB10-AC0AB20EB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014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92B5C-1C75-42F3-8CF9-E0E7F86FADDC}" type="datetimeFigureOut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EAF2B-521D-4CBA-86F2-C48ECB40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4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323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297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97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36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149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524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03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817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613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084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3675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748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1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22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74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09B2-B41E-46C7-A1B9-912A8954564A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412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782F-9974-4B63-97D0-A7AB242687D4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4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7F01-FB86-46D3-B7D0-3AFA219B2FE2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5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2163-B4E2-46F8-AA51-451FBCDD8D47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0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325CF-9BCC-4AA3-940F-8CAA19998332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73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18173-0C0C-41D1-8FAE-9021670F403A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7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1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1" indent="0">
              <a:buNone/>
              <a:defRPr sz="1800" b="1"/>
            </a:lvl3pPr>
            <a:lvl4pPr marL="1371512" indent="0">
              <a:buNone/>
              <a:defRPr sz="1600" b="1"/>
            </a:lvl4pPr>
            <a:lvl5pPr marL="1828683" indent="0">
              <a:buNone/>
              <a:defRPr sz="1600" b="1"/>
            </a:lvl5pPr>
            <a:lvl6pPr marL="2285854" indent="0">
              <a:buNone/>
              <a:defRPr sz="1600" b="1"/>
            </a:lvl6pPr>
            <a:lvl7pPr marL="2743024" indent="0">
              <a:buNone/>
              <a:defRPr sz="1600" b="1"/>
            </a:lvl7pPr>
            <a:lvl8pPr marL="3200195" indent="0">
              <a:buNone/>
              <a:defRPr sz="1600" b="1"/>
            </a:lvl8pPr>
            <a:lvl9pPr marL="365736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849A-9DED-4747-91C5-774A399CAEC7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64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59D8A-A1F6-45AA-BC0E-4AE6C722F724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46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2078-3A39-45A3-8E03-8F229BB05911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9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1" indent="0">
              <a:buNone/>
              <a:defRPr sz="1000"/>
            </a:lvl3pPr>
            <a:lvl4pPr marL="1371512" indent="0">
              <a:buNone/>
              <a:defRPr sz="900"/>
            </a:lvl4pPr>
            <a:lvl5pPr marL="1828683" indent="0">
              <a:buNone/>
              <a:defRPr sz="900"/>
            </a:lvl5pPr>
            <a:lvl6pPr marL="2285854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8100-094A-4C45-86E5-0239CC2B4A6D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23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1" indent="0">
              <a:buNone/>
              <a:defRPr sz="2400"/>
            </a:lvl3pPr>
            <a:lvl4pPr marL="1371512" indent="0">
              <a:buNone/>
              <a:defRPr sz="2000"/>
            </a:lvl4pPr>
            <a:lvl5pPr marL="1828683" indent="0">
              <a:buNone/>
              <a:defRPr sz="2000"/>
            </a:lvl5pPr>
            <a:lvl6pPr marL="2285854" indent="0">
              <a:buNone/>
              <a:defRPr sz="2000"/>
            </a:lvl6pPr>
            <a:lvl7pPr marL="2743024" indent="0">
              <a:buNone/>
              <a:defRPr sz="2000"/>
            </a:lvl7pPr>
            <a:lvl8pPr marL="3200195" indent="0">
              <a:buNone/>
              <a:defRPr sz="2000"/>
            </a:lvl8pPr>
            <a:lvl9pPr marL="365736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1" indent="0">
              <a:buNone/>
              <a:defRPr sz="1000"/>
            </a:lvl3pPr>
            <a:lvl4pPr marL="1371512" indent="0">
              <a:buNone/>
              <a:defRPr sz="900"/>
            </a:lvl4pPr>
            <a:lvl5pPr marL="1828683" indent="0">
              <a:buNone/>
              <a:defRPr sz="900"/>
            </a:lvl5pPr>
            <a:lvl6pPr marL="2285854" indent="0">
              <a:buNone/>
              <a:defRPr sz="900"/>
            </a:lvl6pPr>
            <a:lvl7pPr marL="2743024" indent="0">
              <a:buNone/>
              <a:defRPr sz="900"/>
            </a:lvl7pPr>
            <a:lvl8pPr marL="3200195" indent="0">
              <a:buNone/>
              <a:defRPr sz="900"/>
            </a:lvl8pPr>
            <a:lvl9pPr marL="365736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56DBF-90C8-4D6D-8BA9-1BB58C58AF86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0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B2EB9-C794-41DE-A01A-4B1B1A1D3761}" type="datetime1">
              <a:rPr kumimoji="1" lang="ja-JP" altLang="en-US" smtClean="0"/>
              <a:t>2016/2/29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949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41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8" indent="-342878" algn="l" defTabSz="914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2" indent="-285732" algn="l" defTabSz="91434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7" indent="-228585" algn="l" defTabSz="914341" rtl="0" eaLnBrk="1" latinLnBrk="0" hangingPunct="1">
        <a:spcBef>
          <a:spcPct val="20000"/>
        </a:spcBef>
        <a:buFont typeface="Wingdings" panose="05000000000000000000" pitchFamily="2" charset="2"/>
        <a:buChar char="Ø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8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68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39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0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1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1" indent="-228585" algn="l" defTabSz="91434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1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2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3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4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4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5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6" algn="l" defTabSz="91434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クラウドにおける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ネストした仮想化を用いた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安全な帯域外リモート管理 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九州工業大学　情報工学部</a:t>
            </a:r>
            <a:endParaRPr lang="en-US" altLang="ja-JP" dirty="0" smtClean="0"/>
          </a:p>
          <a:p>
            <a:r>
              <a:rPr lang="ja-JP" altLang="en-US" dirty="0" smtClean="0"/>
              <a:t>機械情報工学科</a:t>
            </a:r>
            <a:endParaRPr lang="en-US" altLang="ja-JP" dirty="0" smtClean="0"/>
          </a:p>
          <a:p>
            <a:r>
              <a:rPr lang="ja-JP" altLang="en-US" dirty="0" smtClean="0"/>
              <a:t>光来研究室</a:t>
            </a:r>
            <a:endParaRPr lang="en-US" altLang="ja-JP" dirty="0" smtClean="0"/>
          </a:p>
          <a:p>
            <a:r>
              <a:rPr lang="en-US" altLang="ja-JP" dirty="0" smtClean="0"/>
              <a:t>12237065	</a:t>
            </a:r>
            <a:r>
              <a:rPr lang="ja-JP" altLang="en-US" dirty="0" smtClean="0"/>
              <a:t>二神 翔太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15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r>
              <a:rPr lang="ja-JP" altLang="en-US" smtClean="0"/>
              <a:t>の入出力命令の横取り</a:t>
            </a:r>
            <a:endParaRPr lang="ja-JP" altLang="en-US" dirty="0"/>
          </a:p>
        </p:txBody>
      </p:sp>
      <p:sp>
        <p:nvSpPr>
          <p:cNvPr id="33" name="コンテンツ プレースホルダー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ホストハイパーバイザがユーザ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の入出力命令を横取り</a:t>
            </a:r>
          </a:p>
          <a:p>
            <a:pPr lvl="1"/>
            <a:r>
              <a:rPr lang="ja-JP" altLang="en-US" dirty="0" smtClean="0"/>
              <a:t>ホスト管理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に仮想シリアルデバイスを用意して処理</a:t>
            </a:r>
          </a:p>
          <a:p>
            <a:pPr lvl="1"/>
            <a:r>
              <a:rPr lang="ja-JP" altLang="en-US" dirty="0" smtClean="0"/>
              <a:t>ユーザはホスト管理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にアクセス</a:t>
            </a:r>
          </a:p>
          <a:p>
            <a:pPr lvl="1"/>
            <a:r>
              <a:rPr lang="ja-JP" altLang="en-US" dirty="0" smtClean="0"/>
              <a:t>信頼できない仮想化システムを経由せずに処理を行える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2336971" y="4656768"/>
            <a:ext cx="1800000" cy="11630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ホスト管理</a:t>
            </a:r>
            <a:r>
              <a:rPr lang="en-US" altLang="ja-JP" dirty="0" smtClean="0"/>
              <a:t>VM</a:t>
            </a:r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4355976" y="4067192"/>
            <a:ext cx="3240359" cy="21600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36639" y="5131050"/>
            <a:ext cx="1080000" cy="54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9" name="片側の 2 つの角を丸めた四角形 8"/>
          <p:cNvSpPr/>
          <p:nvPr/>
        </p:nvSpPr>
        <p:spPr>
          <a:xfrm>
            <a:off x="2426971" y="5131050"/>
            <a:ext cx="1620000" cy="540000"/>
          </a:xfrm>
          <a:prstGeom prst="round2Same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</a:t>
            </a:r>
            <a:r>
              <a:rPr lang="ja-JP" altLang="en-US" dirty="0" smtClean="0"/>
              <a:t>シリアル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デバイス</a:t>
            </a:r>
            <a:endParaRPr kumimoji="1" lang="en-US" altLang="ja-JP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4516941" y="4482129"/>
            <a:ext cx="2952000" cy="1656000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仮想化システム</a:t>
            </a:r>
            <a:endParaRPr lang="en-US" altLang="ja-JP" dirty="0" smtClean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55366" y="4098601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VM</a:t>
            </a:r>
          </a:p>
        </p:txBody>
      </p:sp>
      <p:cxnSp>
        <p:nvCxnSpPr>
          <p:cNvPr id="25" name="直線矢印コネクタ 24"/>
          <p:cNvCxnSpPr>
            <a:stCxn id="7" idx="3"/>
            <a:endCxn id="9" idx="2"/>
          </p:cNvCxnSpPr>
          <p:nvPr/>
        </p:nvCxnSpPr>
        <p:spPr>
          <a:xfrm>
            <a:off x="1816639" y="5401050"/>
            <a:ext cx="610332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9" idx="1"/>
          </p:cNvCxnSpPr>
          <p:nvPr/>
        </p:nvCxnSpPr>
        <p:spPr>
          <a:xfrm>
            <a:off x="3236971" y="5671050"/>
            <a:ext cx="0" cy="785919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7279702" y="5600667"/>
            <a:ext cx="0" cy="856302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530198" y="5747199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入出力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命令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336972" y="6456969"/>
            <a:ext cx="5259364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ホストハイパーバイザ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207790" y="5060667"/>
            <a:ext cx="1188000" cy="54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4644008" y="5709099"/>
            <a:ext cx="2268000" cy="3612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ゲストハイパーバイザ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4644008" y="4880667"/>
            <a:ext cx="1260000" cy="72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ゲスト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管理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38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/>
          <p:cNvSpPr/>
          <p:nvPr/>
        </p:nvSpPr>
        <p:spPr>
          <a:xfrm>
            <a:off x="4220165" y="4155427"/>
            <a:ext cx="3448179" cy="2081885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1556948" y="4517700"/>
            <a:ext cx="1800000" cy="1440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ホ</a:t>
            </a:r>
            <a:r>
              <a:rPr lang="ja-JP" altLang="en-US" dirty="0" smtClean="0"/>
              <a:t>スト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割り込みの転送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17499"/>
          </a:xfrm>
        </p:spPr>
        <p:txBody>
          <a:bodyPr/>
          <a:lstStyle/>
          <a:p>
            <a:r>
              <a:rPr lang="ja-JP" altLang="en-US" dirty="0" smtClean="0"/>
              <a:t>仮想シリアルデバイスが発生させる割り込みをユーザ </a:t>
            </a:r>
            <a:r>
              <a:rPr lang="en-US" altLang="ja-JP" dirty="0" smtClean="0"/>
              <a:t>VM </a:t>
            </a:r>
            <a:r>
              <a:rPr lang="ja-JP" altLang="en-US" dirty="0" smtClean="0"/>
              <a:t>に転送</a:t>
            </a:r>
          </a:p>
          <a:p>
            <a:pPr lvl="1"/>
            <a:r>
              <a:rPr lang="ja-JP" altLang="en-US" dirty="0" smtClean="0"/>
              <a:t>通信を行ってゲスト管理 </a:t>
            </a:r>
            <a:r>
              <a:rPr lang="en-US" altLang="ja-JP" dirty="0" smtClean="0"/>
              <a:t>VM </a:t>
            </a:r>
            <a:r>
              <a:rPr lang="ja-JP" altLang="en-US" dirty="0" smtClean="0"/>
              <a:t>に割り込み情報を送る</a:t>
            </a:r>
          </a:p>
          <a:p>
            <a:pPr lvl="1"/>
            <a:r>
              <a:rPr lang="ja-JP" altLang="en-US" dirty="0" smtClean="0"/>
              <a:t>従来通り、ゲストハイパーバイザ経由で割り込みを挿入</a:t>
            </a:r>
          </a:p>
          <a:p>
            <a:pPr lvl="1"/>
            <a:r>
              <a:rPr lang="ja-JP" altLang="en-US" dirty="0" smtClean="0"/>
              <a:t>割り込みから機密情報が漏洩する恐れはない</a:t>
            </a:r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21" name="片側の 2 つの角を丸めた四角形 20"/>
          <p:cNvSpPr/>
          <p:nvPr/>
        </p:nvSpPr>
        <p:spPr>
          <a:xfrm>
            <a:off x="1646948" y="4589668"/>
            <a:ext cx="1620000" cy="540000"/>
          </a:xfrm>
          <a:prstGeom prst="round2Same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</a:t>
            </a:r>
            <a:r>
              <a:rPr lang="ja-JP" altLang="en-US" dirty="0" smtClean="0"/>
              <a:t>シリアル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デバイス</a:t>
            </a:r>
            <a:endParaRPr kumimoji="1" lang="en-US" altLang="ja-JP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4455052" y="4257092"/>
            <a:ext cx="3024000" cy="1934927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仮想化</a:t>
            </a:r>
            <a:r>
              <a:rPr lang="ja-JP" altLang="en-US" dirty="0"/>
              <a:t>システム</a:t>
            </a:r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4527052" y="5741836"/>
            <a:ext cx="288000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ゲストハイパーバイザ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4527052" y="4589668"/>
            <a:ext cx="126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管理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6147052" y="4589668"/>
            <a:ext cx="1260000" cy="54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23" name="直線矢印コネクタ 22"/>
          <p:cNvCxnSpPr>
            <a:stCxn id="30" idx="2"/>
          </p:cNvCxnSpPr>
          <p:nvPr/>
        </p:nvCxnSpPr>
        <p:spPr>
          <a:xfrm>
            <a:off x="5157052" y="5129668"/>
            <a:ext cx="0" cy="61216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34" idx="2"/>
          </p:cNvCxnSpPr>
          <p:nvPr/>
        </p:nvCxnSpPr>
        <p:spPr>
          <a:xfrm>
            <a:off x="6777052" y="5129668"/>
            <a:ext cx="200" cy="612168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573834" y="425709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通信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>
            <a:stCxn id="21" idx="0"/>
            <a:endCxn id="30" idx="1"/>
          </p:cNvCxnSpPr>
          <p:nvPr/>
        </p:nvCxnSpPr>
        <p:spPr>
          <a:xfrm>
            <a:off x="3266948" y="4859668"/>
            <a:ext cx="1260104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668344" y="5012720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>
            <a:endCxn id="21" idx="2"/>
          </p:cNvCxnSpPr>
          <p:nvPr/>
        </p:nvCxnSpPr>
        <p:spPr>
          <a:xfrm>
            <a:off x="720442" y="4859668"/>
            <a:ext cx="926506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20442" y="44892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入力</a:t>
            </a:r>
            <a:endParaRPr kumimoji="1" lang="ja-JP" altLang="en-US" dirty="0"/>
          </a:p>
        </p:txBody>
      </p:sp>
      <p:sp>
        <p:nvSpPr>
          <p:cNvPr id="19" name="稲妻 18"/>
          <p:cNvSpPr/>
          <p:nvPr/>
        </p:nvSpPr>
        <p:spPr>
          <a:xfrm>
            <a:off x="1556948" y="4049668"/>
            <a:ext cx="540000" cy="540000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96947" y="4155427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割り込み</a:t>
            </a:r>
            <a:endParaRPr kumimoji="1" lang="ja-JP" altLang="en-US" dirty="0"/>
          </a:p>
        </p:txBody>
      </p:sp>
      <p:sp>
        <p:nvSpPr>
          <p:cNvPr id="27" name="角丸四角形 26"/>
          <p:cNvSpPr/>
          <p:nvPr/>
        </p:nvSpPr>
        <p:spPr>
          <a:xfrm>
            <a:off x="1556948" y="6328587"/>
            <a:ext cx="6030104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</a:t>
            </a:r>
            <a:r>
              <a:rPr lang="ja-JP" altLang="en-US" dirty="0"/>
              <a:t>ハイパーバイザ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45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実験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目的</a:t>
            </a:r>
          </a:p>
          <a:p>
            <a:pPr lvl="1"/>
            <a:r>
              <a:rPr lang="ja-JP" altLang="en-US" smtClean="0"/>
              <a:t>帯域外リモート管理の盗聴が防げることを確認</a:t>
            </a:r>
          </a:p>
          <a:p>
            <a:pPr lvl="1"/>
            <a:r>
              <a:rPr lang="ja-JP" altLang="en-US" smtClean="0"/>
              <a:t>帯域外リモート管理の性能比較</a:t>
            </a:r>
            <a:endParaRPr lang="en-US" altLang="ja-JP" smtClean="0"/>
          </a:p>
          <a:p>
            <a:r>
              <a:rPr lang="ja-JP" altLang="en-US" smtClean="0"/>
              <a:t>実験環境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12</a:t>
            </a:fld>
            <a:endParaRPr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13253"/>
              </p:ext>
            </p:extLst>
          </p:nvPr>
        </p:nvGraphicFramePr>
        <p:xfrm>
          <a:off x="899592" y="4077072"/>
          <a:ext cx="3240000" cy="2520001"/>
        </p:xfrm>
        <a:graphic>
          <a:graphicData uri="http://schemas.openxmlformats.org/drawingml/2006/table">
            <a:tbl>
              <a:tblPr/>
              <a:tblGrid>
                <a:gridCol w="1424174"/>
                <a:gridCol w="907913"/>
                <a:gridCol w="907913"/>
              </a:tblGrid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Intel Xeon E3-1290v2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ホスト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4GB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ユーザ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2GB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仮想化ソフトウェア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Xen 4.4.0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カーネル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ホスト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3.13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ユーザ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3.13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56170"/>
              </p:ext>
            </p:extLst>
          </p:nvPr>
        </p:nvGraphicFramePr>
        <p:xfrm>
          <a:off x="4644008" y="4077072"/>
          <a:ext cx="3240000" cy="1044000"/>
        </p:xfrm>
        <a:graphic>
          <a:graphicData uri="http://schemas.openxmlformats.org/drawingml/2006/table">
            <a:tbl>
              <a:tblPr/>
              <a:tblGrid>
                <a:gridCol w="1424174"/>
                <a:gridCol w="1815826"/>
              </a:tblGrid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Intel Xeon E3-1290v2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カーネル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051720" y="371703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ホスト側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80112" y="3717032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クライアント側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7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帯域外リモート管理の盗聴</a:t>
            </a:r>
            <a:endParaRPr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従来システムではユーザが入力した文字は管理</a:t>
            </a:r>
            <a:r>
              <a:rPr lang="en-US" altLang="ja-JP" smtClean="0"/>
              <a:t>VM</a:t>
            </a:r>
            <a:r>
              <a:rPr lang="ja-JP" altLang="en-US" smtClean="0"/>
              <a:t>において盗聴できた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0" name="コンテンツ プレースホルダー 5"/>
          <p:cNvSpPr txBox="1">
            <a:spLocks/>
          </p:cNvSpPr>
          <p:nvPr/>
        </p:nvSpPr>
        <p:spPr>
          <a:xfrm>
            <a:off x="461824" y="4005064"/>
            <a:ext cx="8229600" cy="1612775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>
            <a:lvl1pPr marL="342878" indent="-342878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02" indent="-285732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27" indent="-228585" algn="l" defTabSz="914341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98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68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39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10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81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51" indent="-228585" algn="l" defTabSz="914341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err="1"/>
              <a:t>VSBypass</a:t>
            </a:r>
            <a:r>
              <a:rPr lang="ja-JP" altLang="en-US" dirty="0"/>
              <a:t>ではゲスト管理</a:t>
            </a:r>
            <a:r>
              <a:rPr lang="en-US" altLang="ja-JP" dirty="0"/>
              <a:t>VM</a:t>
            </a:r>
            <a:r>
              <a:rPr lang="ja-JP" altLang="en-US" dirty="0"/>
              <a:t>において盗聴できなかった</a:t>
            </a:r>
          </a:p>
        </p:txBody>
      </p:sp>
      <p:pic>
        <p:nvPicPr>
          <p:cNvPr id="1113" name="Picture 89" descr="C:\Users\Shota_Gods\Desktop\研究室\卒業論文\卒業論文本文\png\n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4943475"/>
            <a:ext cx="69151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C:\Users\Shota_Gods\Desktop\研究室\卒業論文\卒業論文本文\png\no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2492896"/>
            <a:ext cx="5511801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3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帯域外リモート管理の性能比較</a:t>
            </a:r>
            <a:endParaRPr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文字を入力してから出力されるまでの時間を測定</a:t>
            </a:r>
          </a:p>
          <a:p>
            <a:pPr lvl="1"/>
            <a:r>
              <a:rPr lang="en-US" altLang="ja-JP" dirty="0" err="1" smtClean="0"/>
              <a:t>VSBypass</a:t>
            </a:r>
            <a:r>
              <a:rPr lang="ja-JP" altLang="en-US" dirty="0" smtClean="0"/>
              <a:t>では応答時間が</a:t>
            </a:r>
            <a:r>
              <a:rPr lang="en-US" altLang="ja-JP" dirty="0" smtClean="0"/>
              <a:t>3.5</a:t>
            </a:r>
            <a:r>
              <a:rPr lang="ja-JP" altLang="en-US" dirty="0" smtClean="0"/>
              <a:t>ミリ秒程度長くなった</a:t>
            </a:r>
          </a:p>
          <a:p>
            <a:r>
              <a:rPr lang="ja-JP" altLang="en-US" dirty="0" smtClean="0"/>
              <a:t>テキストファイルを表示する時間を測定</a:t>
            </a:r>
          </a:p>
          <a:p>
            <a:pPr lvl="1"/>
            <a:r>
              <a:rPr lang="en-US" altLang="ja-JP" dirty="0" err="1" smtClean="0"/>
              <a:t>VSBypass</a:t>
            </a:r>
            <a:r>
              <a:rPr lang="ja-JP" altLang="en-US" dirty="0" smtClean="0"/>
              <a:t>ではスループットが</a:t>
            </a:r>
            <a:r>
              <a:rPr lang="en-US" altLang="ja-JP" dirty="0" smtClean="0"/>
              <a:t>28%</a:t>
            </a:r>
            <a:r>
              <a:rPr lang="ja-JP" altLang="en-US" dirty="0" smtClean="0"/>
              <a:t>程度に低下した</a:t>
            </a:r>
          </a:p>
          <a:p>
            <a:pPr lvl="1"/>
            <a:r>
              <a:rPr lang="ja-JP" altLang="en-US" dirty="0" smtClean="0"/>
              <a:t>割り込み転送時の通信、ネストした仮想化でのユーザ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の性能低下が原因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14</a:t>
            </a:fld>
            <a:endParaRPr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683788" y="3978000"/>
            <a:ext cx="7776424" cy="2880000"/>
            <a:chOff x="539552" y="3978000"/>
            <a:chExt cx="7776424" cy="2880000"/>
          </a:xfrm>
        </p:grpSpPr>
        <p:graphicFrame>
          <p:nvGraphicFramePr>
            <p:cNvPr id="11" name="グラフ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76134030"/>
                </p:ext>
              </p:extLst>
            </p:nvPr>
          </p:nvGraphicFramePr>
          <p:xfrm>
            <a:off x="4355976" y="3978000"/>
            <a:ext cx="3960000" cy="28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グラフ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0274147"/>
                </p:ext>
              </p:extLst>
            </p:nvPr>
          </p:nvGraphicFramePr>
          <p:xfrm>
            <a:off x="539552" y="3978000"/>
            <a:ext cx="3960000" cy="28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91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関連研究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VMware vSphere</a:t>
            </a:r>
          </a:p>
          <a:p>
            <a:pPr lvl="1"/>
            <a:r>
              <a:rPr lang="ja-JP" altLang="en-US" smtClean="0"/>
              <a:t>ハイパーバイザに直接接続して帯域外リモート管理</a:t>
            </a:r>
          </a:p>
          <a:p>
            <a:pPr lvl="1"/>
            <a:r>
              <a:rPr lang="ja-JP" altLang="en-US" smtClean="0"/>
              <a:t>ハイパーバイザを信頼する必要</a:t>
            </a:r>
          </a:p>
          <a:p>
            <a:r>
              <a:rPr lang="ja-JP" altLang="en-US" smtClean="0"/>
              <a:t>パススルー</a:t>
            </a:r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から物理ハードウェアに直接アクセスする機能</a:t>
            </a:r>
          </a:p>
          <a:p>
            <a:pPr lvl="1"/>
            <a:r>
              <a:rPr lang="ja-JP" altLang="en-US" smtClean="0"/>
              <a:t>本研究では</a:t>
            </a:r>
            <a:r>
              <a:rPr lang="en-US" altLang="ja-JP" smtClean="0"/>
              <a:t>VM</a:t>
            </a:r>
            <a:r>
              <a:rPr lang="ja-JP" altLang="en-US" smtClean="0"/>
              <a:t>から仮想シリアルデバイスに直接アクセス</a:t>
            </a:r>
            <a:endParaRPr lang="en-US" altLang="ja-JP" smtClean="0"/>
          </a:p>
          <a:p>
            <a:r>
              <a:rPr lang="en-US" altLang="ja-JP" smtClean="0"/>
              <a:t>CloudVisor [Zhang et al.'11]</a:t>
            </a:r>
          </a:p>
          <a:p>
            <a:pPr lvl="1"/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r>
              <a:rPr lang="ja-JP" altLang="en-US" smtClean="0"/>
              <a:t>のメモリ等を仮想化システムの管理者から守る</a:t>
            </a:r>
          </a:p>
          <a:p>
            <a:pPr lvl="1"/>
            <a:r>
              <a:rPr lang="ja-JP" altLang="en-US" smtClean="0"/>
              <a:t>本研究と併用することでより安全になる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1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まとめ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ネストした仮想化を用いて、仮想化システムの外側で帯域外リモート管理を実現する</a:t>
            </a:r>
            <a:r>
              <a:rPr lang="en-US" altLang="ja-JP" dirty="0" err="1" smtClean="0"/>
              <a:t>VSBypass</a:t>
            </a:r>
            <a:r>
              <a:rPr lang="ja-JP" altLang="en-US" dirty="0" smtClean="0"/>
              <a:t>を提案</a:t>
            </a:r>
          </a:p>
          <a:p>
            <a:pPr lvl="1"/>
            <a:r>
              <a:rPr lang="ja-JP" altLang="en-US" dirty="0" smtClean="0"/>
              <a:t>仮想化システム全体を </a:t>
            </a:r>
            <a:r>
              <a:rPr lang="en-US" altLang="ja-JP" dirty="0" smtClean="0"/>
              <a:t>VM </a:t>
            </a:r>
            <a:r>
              <a:rPr lang="ja-JP" altLang="en-US" dirty="0" smtClean="0"/>
              <a:t>内で動かす</a:t>
            </a:r>
          </a:p>
          <a:p>
            <a:pPr lvl="1"/>
            <a:r>
              <a:rPr lang="ja-JP" altLang="en-US" dirty="0" smtClean="0"/>
              <a:t>外側のホストハイパーバイザが入出力命令を横取り</a:t>
            </a:r>
          </a:p>
          <a:p>
            <a:pPr lvl="1"/>
            <a:r>
              <a:rPr lang="ja-JP" altLang="en-US" dirty="0" smtClean="0"/>
              <a:t>ホスト管理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上の仮想シリアルデバイスで処理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r>
              <a:rPr lang="ja-JP" altLang="en-US" dirty="0" smtClean="0"/>
              <a:t>今後の課題</a:t>
            </a:r>
          </a:p>
          <a:p>
            <a:pPr lvl="1"/>
            <a:r>
              <a:rPr lang="ja-JP" altLang="en-US" dirty="0" smtClean="0"/>
              <a:t>帯域外リモート管理の性能改善</a:t>
            </a:r>
          </a:p>
          <a:p>
            <a:pPr lvl="1"/>
            <a:r>
              <a:rPr lang="ja-JP" altLang="en-US" dirty="0" smtClean="0"/>
              <a:t>複数のユーザ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の帯域外リモート管理を同時に処理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53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クラウドの普及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525963"/>
          </a:xfrm>
        </p:spPr>
        <p:txBody>
          <a:bodyPr/>
          <a:lstStyle/>
          <a:p>
            <a:r>
              <a:rPr lang="en-US" altLang="ja-JP" dirty="0" smtClean="0"/>
              <a:t>Infrastructure as a Service (IaaS)</a:t>
            </a:r>
          </a:p>
          <a:p>
            <a:pPr lvl="1"/>
            <a:r>
              <a:rPr lang="ja-JP" altLang="en-US" dirty="0" smtClean="0"/>
              <a:t>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）などのインフラをネットワーク経由で提供</a:t>
            </a:r>
          </a:p>
          <a:p>
            <a:pPr lvl="1"/>
            <a:r>
              <a:rPr lang="en-US" altLang="ja-JP" dirty="0" smtClean="0"/>
              <a:t>OS</a:t>
            </a:r>
            <a:r>
              <a:rPr lang="ja-JP" altLang="en-US" dirty="0" smtClean="0"/>
              <a:t>やアプリケーションを自由にインストール可能</a:t>
            </a:r>
          </a:p>
          <a:p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のリモート管理</a:t>
            </a:r>
          </a:p>
          <a:p>
            <a:pPr lvl="1"/>
            <a:r>
              <a:rPr lang="en-US" altLang="ja-JP" dirty="0" smtClean="0"/>
              <a:t>SSH</a:t>
            </a:r>
            <a:r>
              <a:rPr lang="ja-JP" altLang="en-US" dirty="0" smtClean="0"/>
              <a:t>や</a:t>
            </a:r>
            <a:r>
              <a:rPr lang="en-US" altLang="ja-JP" dirty="0" smtClean="0"/>
              <a:t>VNC</a:t>
            </a:r>
            <a:r>
              <a:rPr lang="ja-JP" altLang="en-US" dirty="0" smtClean="0"/>
              <a:t>を用いて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に接続してシステムの管理を行う</a:t>
            </a:r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のネットワーク障害時に管理できないという問題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grpSp>
        <p:nvGrpSpPr>
          <p:cNvPr id="27" name="グループ化 26"/>
          <p:cNvGrpSpPr/>
          <p:nvPr/>
        </p:nvGrpSpPr>
        <p:grpSpPr>
          <a:xfrm>
            <a:off x="1751668" y="4941168"/>
            <a:ext cx="5196596" cy="1656184"/>
            <a:chOff x="1403648" y="4917942"/>
            <a:chExt cx="5196596" cy="1656184"/>
          </a:xfrm>
        </p:grpSpPr>
        <p:sp>
          <p:nvSpPr>
            <p:cNvPr id="8" name="正方形/長方形 7"/>
            <p:cNvSpPr/>
            <p:nvPr/>
          </p:nvSpPr>
          <p:spPr>
            <a:xfrm>
              <a:off x="1403648" y="5301208"/>
              <a:ext cx="1080000" cy="7200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ユーザ</a:t>
              </a:r>
              <a:endParaRPr kumimoji="1" lang="ja-JP" altLang="en-US" dirty="0"/>
            </a:p>
          </p:txBody>
        </p:sp>
        <p:sp>
          <p:nvSpPr>
            <p:cNvPr id="9" name="雲 8"/>
            <p:cNvSpPr/>
            <p:nvPr/>
          </p:nvSpPr>
          <p:spPr>
            <a:xfrm>
              <a:off x="3935948" y="4917942"/>
              <a:ext cx="2664296" cy="1656184"/>
            </a:xfrm>
            <a:prstGeom prst="cloud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670981" y="5391208"/>
              <a:ext cx="1332000" cy="540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/>
                <a:t>ユーザ</a:t>
              </a:r>
              <a:r>
                <a:rPr lang="en-US" altLang="ja-JP" dirty="0" smtClean="0"/>
                <a:t>VM</a:t>
              </a:r>
            </a:p>
          </p:txBody>
        </p:sp>
        <p:cxnSp>
          <p:nvCxnSpPr>
            <p:cNvPr id="14" name="直線矢印コネクタ 13"/>
            <p:cNvCxnSpPr>
              <a:stCxn id="8" idx="3"/>
              <a:endCxn id="10" idx="1"/>
            </p:cNvCxnSpPr>
            <p:nvPr/>
          </p:nvCxnSpPr>
          <p:spPr>
            <a:xfrm>
              <a:off x="2483648" y="5661208"/>
              <a:ext cx="2187333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4"/>
          <p:cNvSpPr txBox="1"/>
          <p:nvPr/>
        </p:nvSpPr>
        <p:spPr>
          <a:xfrm>
            <a:off x="5215962" y="5053826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クラウド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08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帯域外リモート管理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経由で間接的にユーザ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にアクセスする管理手法</a:t>
            </a:r>
          </a:p>
          <a:p>
            <a:pPr lvl="1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：ユーザ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にアクセスする権限を持った</a:t>
            </a:r>
            <a:r>
              <a:rPr lang="en-US" altLang="ja-JP" dirty="0" smtClean="0"/>
              <a:t>VM</a:t>
            </a:r>
          </a:p>
          <a:p>
            <a:pPr lvl="1"/>
            <a:r>
              <a:rPr lang="en-US" altLang="ja-JP" dirty="0" smtClean="0"/>
              <a:t>SSH</a:t>
            </a:r>
            <a:r>
              <a:rPr lang="ja-JP" altLang="en-US" dirty="0" smtClean="0"/>
              <a:t>で管理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にログインし、ユーザ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の仮想的なハードウェアにアクセス</a:t>
            </a:r>
          </a:p>
          <a:p>
            <a:pPr lvl="1"/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のネットワーク障害時にも管理が行える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1655676" y="4221088"/>
            <a:ext cx="5832648" cy="2636912"/>
            <a:chOff x="1691680" y="4221088"/>
            <a:chExt cx="5832648" cy="2636912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1691680" y="4221088"/>
              <a:ext cx="5832648" cy="2636912"/>
              <a:chOff x="1824921" y="3803750"/>
              <a:chExt cx="5832648" cy="2636912"/>
            </a:xfrm>
          </p:grpSpPr>
          <p:sp>
            <p:nvSpPr>
              <p:cNvPr id="6" name="雲 5"/>
              <p:cNvSpPr/>
              <p:nvPr/>
            </p:nvSpPr>
            <p:spPr>
              <a:xfrm>
                <a:off x="3265081" y="3803750"/>
                <a:ext cx="4392488" cy="2636912"/>
              </a:xfrm>
              <a:prstGeom prst="cloud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072991" y="4091854"/>
                <a:ext cx="2880000" cy="2016000"/>
              </a:xfrm>
              <a:prstGeom prst="rect">
                <a:avLst/>
              </a:prstGeom>
              <a:solidFill>
                <a:srgbClr val="FFFF00"/>
              </a:solidFill>
              <a:ln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仮想化システム</a:t>
                </a:r>
                <a:endParaRPr lang="en-US" altLang="ja-JP" dirty="0" smtClean="0"/>
              </a:p>
              <a:p>
                <a:pPr algn="ctr"/>
                <a:endParaRPr lang="en-US" altLang="ja-JP" dirty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lang="en-US" altLang="ja-JP" dirty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1824921" y="4509160"/>
                <a:ext cx="1080000" cy="72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ユーザ</a:t>
                </a:r>
                <a:endParaRPr kumimoji="1" lang="ja-JP" altLang="en-US" dirty="0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4252991" y="4509160"/>
                <a:ext cx="1080000" cy="720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管理</a:t>
                </a:r>
                <a:endParaRPr lang="en-US" altLang="ja-JP" dirty="0" smtClean="0"/>
              </a:p>
              <a:p>
                <a:pPr algn="ctr"/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5692871" y="4509160"/>
                <a:ext cx="1080120" cy="720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ユーザ</a:t>
                </a:r>
                <a:endParaRPr lang="en-US" altLang="ja-JP" dirty="0" smtClean="0"/>
              </a:p>
              <a:p>
                <a:pPr algn="ctr"/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4252991" y="5687490"/>
                <a:ext cx="2520000" cy="360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ハイパーバイザ</a:t>
                </a:r>
                <a:endParaRPr kumimoji="1" lang="ja-JP" altLang="en-US" dirty="0"/>
              </a:p>
            </p:txBody>
          </p:sp>
        </p:grpSp>
        <p:cxnSp>
          <p:nvCxnSpPr>
            <p:cNvPr id="21" name="直線矢印コネクタ 20"/>
            <p:cNvCxnSpPr>
              <a:stCxn id="9" idx="2"/>
            </p:cNvCxnSpPr>
            <p:nvPr/>
          </p:nvCxnSpPr>
          <p:spPr>
            <a:xfrm>
              <a:off x="4659750" y="5646498"/>
              <a:ext cx="0" cy="45833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>
              <a:stCxn id="10" idx="2"/>
            </p:cNvCxnSpPr>
            <p:nvPr/>
          </p:nvCxnSpPr>
          <p:spPr>
            <a:xfrm>
              <a:off x="6099690" y="5646498"/>
              <a:ext cx="0" cy="45833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>
              <a:stCxn id="7" idx="3"/>
              <a:endCxn id="9" idx="1"/>
            </p:cNvCxnSpPr>
            <p:nvPr/>
          </p:nvCxnSpPr>
          <p:spPr>
            <a:xfrm>
              <a:off x="2771680" y="5286498"/>
              <a:ext cx="134807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87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情報漏洩の恐れ</a:t>
            </a:r>
            <a:endParaRPr lang="ja-JP" altLang="en-US" dirty="0"/>
          </a:p>
        </p:txBody>
      </p:sp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525963"/>
          </a:xfrm>
        </p:spPr>
        <p:txBody>
          <a:bodyPr/>
          <a:lstStyle/>
          <a:p>
            <a:r>
              <a:rPr lang="ja-JP" altLang="en-US" dirty="0" smtClean="0"/>
              <a:t>クラウドの管理者は信頼できるとは限らない</a:t>
            </a:r>
          </a:p>
          <a:p>
            <a:pPr lvl="1"/>
            <a:r>
              <a:rPr lang="ja-JP" altLang="en-US" dirty="0" smtClean="0"/>
              <a:t>サイバー犯罪の</a:t>
            </a:r>
            <a:r>
              <a:rPr lang="en-US" altLang="ja-JP" dirty="0" smtClean="0"/>
              <a:t>28</a:t>
            </a:r>
            <a:r>
              <a:rPr lang="ja-JP" altLang="en-US" dirty="0" smtClean="0"/>
              <a:t>％は内部犯行 </a:t>
            </a:r>
            <a:r>
              <a:rPr lang="en-US" altLang="ja-JP" dirty="0" smtClean="0"/>
              <a:t>[PwC '14]</a:t>
            </a:r>
          </a:p>
          <a:p>
            <a:pPr lvl="1"/>
            <a:r>
              <a:rPr lang="ja-JP" altLang="en-US" dirty="0" smtClean="0"/>
              <a:t>管理者の</a:t>
            </a:r>
            <a:r>
              <a:rPr lang="en-US" altLang="ja-JP" dirty="0" smtClean="0"/>
              <a:t>35%</a:t>
            </a:r>
            <a:r>
              <a:rPr lang="ja-JP" altLang="en-US" dirty="0" smtClean="0"/>
              <a:t>が機密情報に無断でアクセス </a:t>
            </a:r>
            <a:r>
              <a:rPr lang="en-US" altLang="ja-JP" dirty="0" smtClean="0"/>
              <a:t>[CyberArk '09]</a:t>
            </a:r>
          </a:p>
          <a:p>
            <a:r>
              <a:rPr lang="ja-JP" altLang="en-US" dirty="0" smtClean="0"/>
              <a:t>クラウドの管理者にリモート管理の入出力を盗聴される可能性がある</a:t>
            </a:r>
          </a:p>
          <a:p>
            <a:pPr lvl="1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はクラウドの管理者が管理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224422" y="4365104"/>
            <a:ext cx="6695157" cy="2492896"/>
            <a:chOff x="1331640" y="4365104"/>
            <a:chExt cx="6695157" cy="2492896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331640" y="4365104"/>
              <a:ext cx="6695157" cy="2492896"/>
              <a:chOff x="1331640" y="4365104"/>
              <a:chExt cx="6695157" cy="2492896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1331640" y="4365104"/>
                <a:ext cx="6695157" cy="2492896"/>
                <a:chOff x="1549251" y="4365104"/>
                <a:chExt cx="6695157" cy="2492896"/>
              </a:xfrm>
            </p:grpSpPr>
            <p:sp>
              <p:nvSpPr>
                <p:cNvPr id="33" name="雲 32"/>
                <p:cNvSpPr/>
                <p:nvPr/>
              </p:nvSpPr>
              <p:spPr>
                <a:xfrm>
                  <a:off x="3095836" y="4365104"/>
                  <a:ext cx="5148572" cy="2492896"/>
                </a:xfrm>
                <a:prstGeom prst="cloud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>
                <a:xfrm>
                  <a:off x="1549251" y="5030630"/>
                  <a:ext cx="1080000" cy="72000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ユーザ</a:t>
                  </a:r>
                  <a:endParaRPr kumimoji="1" lang="ja-JP" altLang="en-US" dirty="0"/>
                </a:p>
              </p:txBody>
            </p:sp>
            <p:grpSp>
              <p:nvGrpSpPr>
                <p:cNvPr id="23" name="グループ化 22"/>
                <p:cNvGrpSpPr/>
                <p:nvPr/>
              </p:nvGrpSpPr>
              <p:grpSpPr>
                <a:xfrm>
                  <a:off x="3961304" y="4503920"/>
                  <a:ext cx="3420000" cy="2160000"/>
                  <a:chOff x="3960122" y="4681678"/>
                  <a:chExt cx="3420000" cy="2160000"/>
                </a:xfrm>
              </p:grpSpPr>
              <p:sp>
                <p:nvSpPr>
                  <p:cNvPr id="17" name="正方形/長方形 16"/>
                  <p:cNvSpPr/>
                  <p:nvPr/>
                </p:nvSpPr>
                <p:spPr>
                  <a:xfrm>
                    <a:off x="3960122" y="4681678"/>
                    <a:ext cx="3420000" cy="2160000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prstDash val="sysDash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/>
                      <a:t>仮想化システム</a:t>
                    </a:r>
                    <a:endParaRPr lang="en-US" altLang="ja-JP" dirty="0" smtClean="0"/>
                  </a:p>
                  <a:p>
                    <a:pPr algn="ctr"/>
                    <a:endParaRPr lang="en-US" altLang="ja-JP" dirty="0"/>
                  </a:p>
                  <a:p>
                    <a:pPr algn="ctr"/>
                    <a:endParaRPr lang="en-US" altLang="ja-JP" dirty="0" smtClean="0"/>
                  </a:p>
                  <a:p>
                    <a:pPr algn="ctr"/>
                    <a:endParaRPr lang="en-US" altLang="ja-JP" dirty="0"/>
                  </a:p>
                  <a:p>
                    <a:pPr algn="ctr"/>
                    <a:endParaRPr kumimoji="1" lang="en-US" altLang="ja-JP" dirty="0" smtClean="0"/>
                  </a:p>
                  <a:p>
                    <a:pPr algn="ctr"/>
                    <a:endParaRPr kumimoji="1" lang="en-US" altLang="ja-JP" dirty="0" smtClean="0"/>
                  </a:p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36" name="正方形/長方形 35"/>
                  <p:cNvSpPr/>
                  <p:nvPr/>
                </p:nvSpPr>
                <p:spPr>
                  <a:xfrm>
                    <a:off x="4716421" y="5208388"/>
                    <a:ext cx="1080000" cy="720000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/>
                      <a:t>管理</a:t>
                    </a:r>
                    <a:endParaRPr lang="en-US" altLang="ja-JP" dirty="0" smtClean="0"/>
                  </a:p>
                  <a:p>
                    <a:pPr algn="ctr"/>
                    <a:r>
                      <a:rPr kumimoji="1" lang="en-US" altLang="ja-JP" dirty="0" smtClean="0"/>
                      <a:t>VM</a:t>
                    </a:r>
                    <a:endParaRPr kumimoji="1" lang="ja-JP" altLang="en-US" dirty="0"/>
                  </a:p>
                </p:txBody>
              </p:sp>
              <p:sp>
                <p:nvSpPr>
                  <p:cNvPr id="37" name="正方形/長方形 36"/>
                  <p:cNvSpPr/>
                  <p:nvPr/>
                </p:nvSpPr>
                <p:spPr>
                  <a:xfrm>
                    <a:off x="6156176" y="5208388"/>
                    <a:ext cx="1080120" cy="720000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/>
                      <a:t>ユーザ</a:t>
                    </a:r>
                    <a:endParaRPr lang="en-US" altLang="ja-JP" dirty="0" smtClean="0"/>
                  </a:p>
                  <a:p>
                    <a:pPr algn="ctr"/>
                    <a:r>
                      <a:rPr kumimoji="1" lang="en-US" altLang="ja-JP" dirty="0" smtClean="0"/>
                      <a:t>VM</a:t>
                    </a:r>
                    <a:endParaRPr kumimoji="1" lang="ja-JP" altLang="en-US" dirty="0"/>
                  </a:p>
                </p:txBody>
              </p:sp>
              <p:sp>
                <p:nvSpPr>
                  <p:cNvPr id="38" name="正方形/長方形 37"/>
                  <p:cNvSpPr/>
                  <p:nvPr/>
                </p:nvSpPr>
                <p:spPr>
                  <a:xfrm>
                    <a:off x="4716420" y="6397360"/>
                    <a:ext cx="2519875" cy="360000"/>
                  </a:xfrm>
                  <a:prstGeom prst="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/>
                      <a:t>ハイパーバイザ</a:t>
                    </a:r>
                    <a:endParaRPr kumimoji="1" lang="ja-JP" altLang="en-US" dirty="0"/>
                  </a:p>
                </p:txBody>
              </p:sp>
              <p:pic>
                <p:nvPicPr>
                  <p:cNvPr id="29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068349" y="4705863"/>
                    <a:ext cx="576000" cy="73313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</p:grpSp>
          <p:sp>
            <p:nvSpPr>
              <p:cNvPr id="4" name="テキスト ボックス 3"/>
              <p:cNvSpPr txBox="1"/>
              <p:nvPr/>
            </p:nvSpPr>
            <p:spPr>
              <a:xfrm>
                <a:off x="2267007" y="4503822"/>
                <a:ext cx="1476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/>
                  <a:t>信頼</a:t>
                </a:r>
                <a:r>
                  <a:rPr lang="ja-JP" altLang="en-US" dirty="0" smtClean="0"/>
                  <a:t>できない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管理者</a:t>
                </a:r>
                <a:endParaRPr kumimoji="1" lang="ja-JP" altLang="en-US" dirty="0"/>
              </a:p>
            </p:txBody>
          </p:sp>
        </p:grpSp>
        <p:cxnSp>
          <p:nvCxnSpPr>
            <p:cNvPr id="7" name="直線矢印コネクタ 6"/>
            <p:cNvCxnSpPr>
              <a:stCxn id="35" idx="3"/>
              <a:endCxn id="36" idx="1"/>
            </p:cNvCxnSpPr>
            <p:nvPr/>
          </p:nvCxnSpPr>
          <p:spPr>
            <a:xfrm>
              <a:off x="2411640" y="5390630"/>
              <a:ext cx="2088352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>
              <a:stCxn id="36" idx="2"/>
            </p:cNvCxnSpPr>
            <p:nvPr/>
          </p:nvCxnSpPr>
          <p:spPr>
            <a:xfrm>
              <a:off x="5039992" y="5750630"/>
              <a:ext cx="0" cy="46897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>
              <a:stCxn id="37" idx="2"/>
            </p:cNvCxnSpPr>
            <p:nvPr/>
          </p:nvCxnSpPr>
          <p:spPr>
            <a:xfrm>
              <a:off x="6479807" y="5750630"/>
              <a:ext cx="0" cy="46897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47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従来のアプローチとその問題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帯域外リモート管理の入出力をユーザ</a:t>
            </a:r>
            <a:r>
              <a:rPr lang="ja-JP" altLang="en-US" dirty="0" smtClean="0"/>
              <a:t>とハイパーバイザの間で暗号化 </a:t>
            </a:r>
            <a:r>
              <a:rPr lang="en-US" altLang="ja-JP" dirty="0" smtClean="0"/>
              <a:t>[</a:t>
            </a:r>
            <a:r>
              <a:rPr lang="ja-JP" altLang="en-US" dirty="0" smtClean="0"/>
              <a:t>梶原ら</a:t>
            </a:r>
            <a:r>
              <a:rPr lang="en-US" altLang="ja-JP" dirty="0" smtClean="0"/>
              <a:t>'14]</a:t>
            </a:r>
          </a:p>
          <a:p>
            <a:pPr lvl="1"/>
            <a:r>
              <a:rPr lang="ja-JP" altLang="en-US" dirty="0"/>
              <a:t>ハイパーバイザを信頼したアプローチ</a:t>
            </a:r>
          </a:p>
          <a:p>
            <a:pPr lvl="1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からハイパーバイザを</a:t>
            </a:r>
            <a:r>
              <a:rPr lang="ja-JP" altLang="en-US" dirty="0"/>
              <a:t>攻撃するのは比較的容易</a:t>
            </a:r>
          </a:p>
          <a:p>
            <a:pPr lvl="2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とハイパーバイザは密接に連携しているため</a:t>
            </a:r>
          </a:p>
          <a:p>
            <a:pPr lvl="1"/>
            <a:r>
              <a:rPr lang="ja-JP" altLang="en-US" dirty="0"/>
              <a:t>ユーザの</a:t>
            </a:r>
            <a:r>
              <a:rPr lang="en-US" altLang="ja-JP" dirty="0" smtClean="0"/>
              <a:t>SSH</a:t>
            </a:r>
            <a:r>
              <a:rPr lang="ja-JP" altLang="en-US" dirty="0" smtClean="0"/>
              <a:t>クライアントへの改変が必要</a:t>
            </a:r>
          </a:p>
          <a:p>
            <a:pPr lvl="1"/>
            <a:endParaRPr lang="en-US" altLang="ja-JP" dirty="0" smtClean="0"/>
          </a:p>
        </p:txBody>
      </p:sp>
      <p:sp>
        <p:nvSpPr>
          <p:cNvPr id="2055" name="スライド番号プレースホルダー 20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1061610" y="4221088"/>
            <a:ext cx="7020780" cy="2636912"/>
            <a:chOff x="1115616" y="4221088"/>
            <a:chExt cx="7020780" cy="263691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115616" y="4221088"/>
              <a:ext cx="7020780" cy="2636912"/>
              <a:chOff x="1115616" y="4221088"/>
              <a:chExt cx="7020780" cy="2636912"/>
            </a:xfrm>
          </p:grpSpPr>
          <p:sp>
            <p:nvSpPr>
              <p:cNvPr id="29" name="雲 28"/>
              <p:cNvSpPr/>
              <p:nvPr/>
            </p:nvSpPr>
            <p:spPr>
              <a:xfrm>
                <a:off x="2951820" y="4221088"/>
                <a:ext cx="5184576" cy="2636912"/>
              </a:xfrm>
              <a:prstGeom prst="cloud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995936" y="4437112"/>
                <a:ext cx="2952328" cy="2160241"/>
              </a:xfrm>
              <a:prstGeom prst="rect">
                <a:avLst/>
              </a:prstGeom>
              <a:solidFill>
                <a:srgbClr val="FFFF00"/>
              </a:solidFill>
              <a:ln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仮想化システム</a:t>
                </a:r>
                <a:endParaRPr lang="en-US" altLang="ja-JP" dirty="0" smtClean="0"/>
              </a:p>
              <a:p>
                <a:pPr algn="ctr"/>
                <a:endParaRPr lang="en-US" altLang="ja-JP" dirty="0" smtClean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lang="en-US" altLang="ja-JP" dirty="0"/>
              </a:p>
              <a:p>
                <a:pPr algn="ctr"/>
                <a:endParaRPr kumimoji="1" lang="en-US" altLang="ja-JP" dirty="0" smtClean="0"/>
              </a:p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4312363" y="4959101"/>
                <a:ext cx="1080000" cy="720000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管理</a:t>
                </a:r>
                <a:r>
                  <a:rPr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5623197" y="4959101"/>
                <a:ext cx="1080000" cy="720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ユーザ</a:t>
                </a:r>
                <a:endParaRPr lang="en-US" altLang="ja-JP" dirty="0" smtClean="0"/>
              </a:p>
              <a:p>
                <a:pPr algn="ctr"/>
                <a:r>
                  <a:rPr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4312363" y="6144796"/>
                <a:ext cx="2390834" cy="39381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ハイパーバイザ</a:t>
                </a:r>
                <a:endParaRPr kumimoji="1" lang="ja-JP" altLang="en-US" dirty="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2411760" y="5371469"/>
                <a:ext cx="14975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/>
                  <a:t>暗号化</a:t>
                </a:r>
                <a:r>
                  <a:rPr lang="ja-JP" altLang="en-US" dirty="0" smtClean="0"/>
                  <a:t>された</a:t>
                </a:r>
                <a:endParaRPr lang="en-US" altLang="ja-JP" dirty="0" smtClean="0"/>
              </a:p>
              <a:p>
                <a:pPr algn="ctr"/>
                <a:r>
                  <a:rPr kumimoji="1" lang="ja-JP" altLang="en-US" dirty="0" smtClean="0"/>
                  <a:t>入出力</a:t>
                </a:r>
                <a:endParaRPr kumimoji="1" lang="en-US" altLang="ja-JP" dirty="0" smtClean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400" y="4484664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正方形/長方形 24"/>
              <p:cNvSpPr/>
              <p:nvPr/>
            </p:nvSpPr>
            <p:spPr>
              <a:xfrm>
                <a:off x="1115616" y="4959100"/>
                <a:ext cx="1080000" cy="720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ユーザ</a:t>
                </a:r>
                <a:endParaRPr kumimoji="1" lang="ja-JP" altLang="en-US" dirty="0"/>
              </a:p>
            </p:txBody>
          </p:sp>
        </p:grpSp>
        <p:cxnSp>
          <p:nvCxnSpPr>
            <p:cNvPr id="10" name="直線矢印コネクタ 9"/>
            <p:cNvCxnSpPr>
              <a:stCxn id="8" idx="2"/>
            </p:cNvCxnSpPr>
            <p:nvPr/>
          </p:nvCxnSpPr>
          <p:spPr>
            <a:xfrm>
              <a:off x="6163197" y="5679101"/>
              <a:ext cx="0" cy="465695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>
              <a:stCxn id="7" idx="2"/>
            </p:cNvCxnSpPr>
            <p:nvPr/>
          </p:nvCxnSpPr>
          <p:spPr>
            <a:xfrm>
              <a:off x="4852363" y="5679101"/>
              <a:ext cx="0" cy="465695"/>
            </a:xfrm>
            <a:prstGeom prst="straightConnector1">
              <a:avLst/>
            </a:prstGeom>
            <a:ln w="5715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>
              <a:stCxn id="25" idx="3"/>
              <a:endCxn id="7" idx="1"/>
            </p:cNvCxnSpPr>
            <p:nvPr/>
          </p:nvCxnSpPr>
          <p:spPr>
            <a:xfrm>
              <a:off x="2195616" y="5319100"/>
              <a:ext cx="2116747" cy="1"/>
            </a:xfrm>
            <a:prstGeom prst="straightConnector1">
              <a:avLst/>
            </a:prstGeom>
            <a:ln w="5715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直線矢印コネクタ 5"/>
          <p:cNvCxnSpPr>
            <a:endCxn id="9" idx="0"/>
          </p:cNvCxnSpPr>
          <p:nvPr/>
        </p:nvCxnSpPr>
        <p:spPr>
          <a:xfrm>
            <a:off x="5126065" y="5694634"/>
            <a:ext cx="327709" cy="450162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爆発 2 12"/>
          <p:cNvSpPr/>
          <p:nvPr/>
        </p:nvSpPr>
        <p:spPr>
          <a:xfrm>
            <a:off x="5032902" y="5884501"/>
            <a:ext cx="914400" cy="91440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35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提案：</a:t>
            </a:r>
            <a:r>
              <a:rPr lang="en-US" altLang="ja-JP" dirty="0" err="1" smtClean="0"/>
              <a:t>VSBypass</a:t>
            </a:r>
            <a:endParaRPr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ネストした仮想化を用いて、仮想化システムの外側で帯域外リモート管理を実現</a:t>
            </a:r>
          </a:p>
          <a:p>
            <a:pPr lvl="1"/>
            <a:r>
              <a:rPr lang="ja-JP" altLang="en-US" dirty="0" smtClean="0"/>
              <a:t>従来の仮想化システム全体を</a:t>
            </a:r>
            <a:r>
              <a:rPr lang="en-US" altLang="ja-JP" dirty="0" smtClean="0"/>
              <a:t>VM</a:t>
            </a:r>
            <a:r>
              <a:rPr lang="ja-JP" altLang="en-US" dirty="0" smtClean="0"/>
              <a:t>内で動かす</a:t>
            </a:r>
            <a:endParaRPr lang="en-US" altLang="ja-JP" dirty="0" smtClean="0"/>
          </a:p>
          <a:p>
            <a:pPr lvl="1"/>
            <a:r>
              <a:rPr lang="ja-JP" altLang="en-US" dirty="0"/>
              <a:t>外側のホスト</a:t>
            </a:r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経由で帯域外リモート管理を行う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リモート管理の入出力は仮想化システムに漏洩しない</a:t>
            </a:r>
            <a:endParaRPr lang="en-US" altLang="ja-JP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1475656" y="4923136"/>
            <a:ext cx="1080000" cy="72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ユーザ</a:t>
            </a:r>
            <a:endParaRPr kumimoji="1" lang="ja-JP" altLang="en-US" dirty="0"/>
          </a:p>
        </p:txBody>
      </p:sp>
      <p:sp>
        <p:nvSpPr>
          <p:cNvPr id="16" name="雲 15"/>
          <p:cNvSpPr/>
          <p:nvPr/>
        </p:nvSpPr>
        <p:spPr>
          <a:xfrm>
            <a:off x="2807804" y="3905672"/>
            <a:ext cx="5040560" cy="295232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860032" y="4300067"/>
            <a:ext cx="2340000" cy="17280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</a:t>
            </a:r>
            <a:r>
              <a:rPr lang="en-US" altLang="ja-JP" dirty="0" smtClean="0"/>
              <a:t>VM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4950032" y="4653136"/>
            <a:ext cx="2160000" cy="1260000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仮想化</a:t>
            </a:r>
            <a:r>
              <a:rPr lang="ja-JP" altLang="en-US" dirty="0"/>
              <a:t>システム</a:t>
            </a:r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939138" y="5021836"/>
            <a:ext cx="1080000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499574" y="6165304"/>
            <a:ext cx="360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ホストハイパーバイザ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3499574" y="4923136"/>
            <a:ext cx="1080000" cy="720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34" name="スライド番号プレースホルダー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24" name="直線矢印コネクタ 23"/>
          <p:cNvCxnSpPr>
            <a:stCxn id="6" idx="2"/>
          </p:cNvCxnSpPr>
          <p:nvPr/>
        </p:nvCxnSpPr>
        <p:spPr>
          <a:xfrm>
            <a:off x="6479138" y="5741836"/>
            <a:ext cx="0" cy="423468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3" idx="2"/>
          </p:cNvCxnSpPr>
          <p:nvPr/>
        </p:nvCxnSpPr>
        <p:spPr>
          <a:xfrm>
            <a:off x="4039574" y="5643136"/>
            <a:ext cx="0" cy="522168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13" idx="1"/>
            <a:endCxn id="18" idx="3"/>
          </p:cNvCxnSpPr>
          <p:nvPr/>
        </p:nvCxnSpPr>
        <p:spPr>
          <a:xfrm flipH="1">
            <a:off x="2555656" y="5283136"/>
            <a:ext cx="94391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811" y="5008157"/>
            <a:ext cx="576000" cy="7331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47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提案手法の利点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901"/>
          </a:xfrm>
        </p:spPr>
        <p:txBody>
          <a:bodyPr/>
          <a:lstStyle/>
          <a:p>
            <a:r>
              <a:rPr lang="ja-JP" altLang="en-US" dirty="0" smtClean="0"/>
              <a:t>仮想化システム内</a:t>
            </a:r>
            <a:r>
              <a:rPr lang="ja-JP" altLang="en-US" dirty="0"/>
              <a:t>からホスト</a:t>
            </a:r>
            <a:r>
              <a:rPr lang="en-US" altLang="ja-JP" dirty="0"/>
              <a:t>VM</a:t>
            </a:r>
            <a:r>
              <a:rPr lang="ja-JP" altLang="en-US" dirty="0"/>
              <a:t>の外側</a:t>
            </a:r>
            <a:r>
              <a:rPr lang="ja-JP" altLang="en-US" dirty="0" smtClean="0"/>
              <a:t>を攻撃するのは困難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による強い隔離があるため</a:t>
            </a:r>
          </a:p>
          <a:p>
            <a:pPr lvl="2"/>
            <a:r>
              <a:rPr lang="ja-JP" altLang="en-US" dirty="0"/>
              <a:t>管理</a:t>
            </a:r>
            <a:r>
              <a:rPr lang="en-US" altLang="ja-JP" dirty="0"/>
              <a:t>VM</a:t>
            </a:r>
            <a:r>
              <a:rPr lang="ja-JP" altLang="en-US" dirty="0"/>
              <a:t>とハイパーバイザ間よりはるかに強力</a:t>
            </a:r>
          </a:p>
          <a:p>
            <a:r>
              <a:rPr lang="en-US" altLang="ja-JP" dirty="0" smtClean="0"/>
              <a:t>SSH</a:t>
            </a:r>
            <a:r>
              <a:rPr lang="ja-JP" altLang="en-US" dirty="0" smtClean="0"/>
              <a:t>クライアントの改変が不要</a:t>
            </a:r>
            <a:endParaRPr lang="en-US" altLang="ja-JP" dirty="0" smtClean="0"/>
          </a:p>
          <a:p>
            <a:pPr lvl="1"/>
            <a:r>
              <a:rPr lang="ja-JP" altLang="en-US" dirty="0"/>
              <a:t>暗号化に依存しないため</a:t>
            </a:r>
          </a:p>
          <a:p>
            <a:pPr lvl="1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475656" y="4923136"/>
            <a:ext cx="1080000" cy="72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ユーザ</a:t>
            </a:r>
            <a:endParaRPr kumimoji="1" lang="ja-JP" altLang="en-US" dirty="0"/>
          </a:p>
        </p:txBody>
      </p:sp>
      <p:sp>
        <p:nvSpPr>
          <p:cNvPr id="22" name="雲 21"/>
          <p:cNvSpPr/>
          <p:nvPr/>
        </p:nvSpPr>
        <p:spPr>
          <a:xfrm>
            <a:off x="2807804" y="4005064"/>
            <a:ext cx="5040560" cy="295232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4860032" y="4300067"/>
            <a:ext cx="2340000" cy="17280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</a:t>
            </a:r>
            <a:r>
              <a:rPr lang="en-US" altLang="ja-JP" dirty="0" smtClean="0"/>
              <a:t>VM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4950032" y="4653136"/>
            <a:ext cx="2160000" cy="1260000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仮想化</a:t>
            </a:r>
            <a:r>
              <a:rPr lang="ja-JP" altLang="en-US" dirty="0"/>
              <a:t>システム</a:t>
            </a:r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5939138" y="5021836"/>
            <a:ext cx="1080000" cy="7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3499574" y="6453336"/>
            <a:ext cx="3600000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ホストハイパーバイザ</a:t>
            </a:r>
            <a:endParaRPr kumimoji="1" lang="ja-JP" altLang="en-US" dirty="0"/>
          </a:p>
        </p:txBody>
      </p:sp>
      <p:sp>
        <p:nvSpPr>
          <p:cNvPr id="27" name="角丸四角形 26"/>
          <p:cNvSpPr/>
          <p:nvPr/>
        </p:nvSpPr>
        <p:spPr>
          <a:xfrm>
            <a:off x="3275856" y="4923136"/>
            <a:ext cx="1080000" cy="720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28" name="直線矢印コネクタ 27"/>
          <p:cNvCxnSpPr>
            <a:stCxn id="25" idx="2"/>
          </p:cNvCxnSpPr>
          <p:nvPr/>
        </p:nvCxnSpPr>
        <p:spPr>
          <a:xfrm>
            <a:off x="6479138" y="5741836"/>
            <a:ext cx="0" cy="71150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27" idx="2"/>
          </p:cNvCxnSpPr>
          <p:nvPr/>
        </p:nvCxnSpPr>
        <p:spPr>
          <a:xfrm>
            <a:off x="3815856" y="5643136"/>
            <a:ext cx="0" cy="81020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27" idx="1"/>
            <a:endCxn id="18" idx="3"/>
          </p:cNvCxnSpPr>
          <p:nvPr/>
        </p:nvCxnSpPr>
        <p:spPr>
          <a:xfrm flipH="1">
            <a:off x="2555656" y="5283136"/>
            <a:ext cx="720200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811" y="5008157"/>
            <a:ext cx="576000" cy="7331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40" name="直線矢印コネクタ 39"/>
          <p:cNvCxnSpPr>
            <a:endCxn id="27" idx="3"/>
          </p:cNvCxnSpPr>
          <p:nvPr/>
        </p:nvCxnSpPr>
        <p:spPr>
          <a:xfrm flipH="1">
            <a:off x="4355856" y="5283136"/>
            <a:ext cx="740955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1" idx="2"/>
          </p:cNvCxnSpPr>
          <p:nvPr/>
        </p:nvCxnSpPr>
        <p:spPr>
          <a:xfrm>
            <a:off x="5384811" y="5741291"/>
            <a:ext cx="0" cy="712045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禁止 44"/>
          <p:cNvSpPr/>
          <p:nvPr/>
        </p:nvSpPr>
        <p:spPr>
          <a:xfrm>
            <a:off x="4632870" y="5124555"/>
            <a:ext cx="317161" cy="317161"/>
          </a:xfrm>
          <a:prstGeom prst="noSmoking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禁止 45"/>
          <p:cNvSpPr/>
          <p:nvPr/>
        </p:nvSpPr>
        <p:spPr>
          <a:xfrm>
            <a:off x="5204791" y="5913136"/>
            <a:ext cx="360040" cy="324176"/>
          </a:xfrm>
          <a:prstGeom prst="noSmoking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4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ネストした仮想化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3069135"/>
          </a:xfrm>
        </p:spPr>
        <p:txBody>
          <a:bodyPr/>
          <a:lstStyle/>
          <a:p>
            <a:r>
              <a:rPr lang="ja-JP" altLang="en-US" dirty="0"/>
              <a:t>仮想化</a:t>
            </a:r>
            <a:r>
              <a:rPr lang="ja-JP" altLang="en-US" dirty="0" smtClean="0"/>
              <a:t>システム全体</a:t>
            </a:r>
            <a:r>
              <a:rPr lang="ja-JP" altLang="en-US" dirty="0"/>
              <a:t>を</a:t>
            </a:r>
            <a:r>
              <a:rPr lang="en-US" altLang="ja-JP" dirty="0"/>
              <a:t>VM</a:t>
            </a:r>
            <a:r>
              <a:rPr lang="ja-JP" altLang="en-US" dirty="0"/>
              <a:t>の中で動作</a:t>
            </a:r>
            <a:r>
              <a:rPr lang="ja-JP" altLang="en-US" dirty="0" smtClean="0"/>
              <a:t>させる技術</a:t>
            </a:r>
            <a:endParaRPr lang="en-US" altLang="ja-JP" dirty="0" smtClean="0"/>
          </a:p>
          <a:p>
            <a:pPr lvl="1"/>
            <a:r>
              <a:rPr lang="ja-JP" altLang="en-US" dirty="0"/>
              <a:t>ホストハイパーバイザとホスト管理</a:t>
            </a:r>
            <a:r>
              <a:rPr lang="en-US" altLang="ja-JP" dirty="0"/>
              <a:t>VM</a:t>
            </a:r>
            <a:r>
              <a:rPr lang="ja-JP" altLang="en-US" dirty="0"/>
              <a:t>により実現</a:t>
            </a:r>
          </a:p>
          <a:p>
            <a:pPr lvl="1"/>
            <a:r>
              <a:rPr lang="ja-JP" altLang="en-US" dirty="0"/>
              <a:t>ホスト</a:t>
            </a:r>
            <a:r>
              <a:rPr lang="en-US" altLang="ja-JP" dirty="0"/>
              <a:t>VM</a:t>
            </a:r>
            <a:r>
              <a:rPr lang="ja-JP" altLang="en-US" dirty="0"/>
              <a:t>：従来の仮想化システムを動作させる</a:t>
            </a:r>
            <a:r>
              <a:rPr lang="en-US" altLang="ja-JP" dirty="0"/>
              <a:t>VM</a:t>
            </a:r>
          </a:p>
          <a:p>
            <a:pPr lvl="2"/>
            <a:r>
              <a:rPr lang="ja-JP" altLang="en-US" sz="2200" dirty="0"/>
              <a:t>ゲストハイパーバイザ：従来のハイパーバイザ</a:t>
            </a:r>
          </a:p>
          <a:p>
            <a:pPr lvl="2"/>
            <a:r>
              <a:rPr lang="ja-JP" altLang="en-US" sz="2200" dirty="0"/>
              <a:t>ゲスト管理</a:t>
            </a:r>
            <a:r>
              <a:rPr lang="en-US" altLang="ja-JP" sz="2200" dirty="0"/>
              <a:t>VM</a:t>
            </a:r>
            <a:r>
              <a:rPr lang="ja-JP" altLang="en-US" sz="2200" dirty="0"/>
              <a:t>：従来の管理</a:t>
            </a:r>
            <a:r>
              <a:rPr lang="en-US" altLang="ja-JP" sz="2200" dirty="0"/>
              <a:t>VM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290761" y="4225268"/>
            <a:ext cx="3930226" cy="2043993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</a:t>
            </a:r>
            <a:r>
              <a:rPr kumimoji="1" lang="en-US" altLang="ja-JP" dirty="0" smtClean="0"/>
              <a:t>VM</a:t>
            </a:r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455674" y="4669336"/>
            <a:ext cx="3600400" cy="1512000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仮想化システム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35874" y="5045262"/>
            <a:ext cx="162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923013" y="4903296"/>
            <a:ext cx="1260000" cy="720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1923013" y="6381328"/>
            <a:ext cx="5297974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ホストハイパーバイザ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635874" y="5704263"/>
            <a:ext cx="3240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ゲストハイパーバイザ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435874" y="5045262"/>
            <a:ext cx="1440000" cy="54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ユーザ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965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ネストした仮想化における入出力</a:t>
            </a:r>
            <a:endParaRPr lang="ja-JP" altLang="en-US" dirty="0"/>
          </a:p>
        </p:txBody>
      </p:sp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の入出力命令を一旦、ホストハイパーバイザが捕捉</a:t>
            </a:r>
          </a:p>
          <a:p>
            <a:pPr lvl="1"/>
            <a:r>
              <a:rPr lang="ja-JP" altLang="en-US" dirty="0" smtClean="0"/>
              <a:t>ゲストハイパーバイザに転送し、ゲスト管理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の仮想シリアルデバイスで処理</a:t>
            </a:r>
          </a:p>
          <a:p>
            <a:pPr lvl="1"/>
            <a:r>
              <a:rPr lang="ja-JP" altLang="en-US" dirty="0" smtClean="0"/>
              <a:t>このままでは仮想化システムの管理者に盗聴される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563889" y="3933057"/>
            <a:ext cx="3930226" cy="206581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3730653" y="4041068"/>
            <a:ext cx="3600400" cy="1859937"/>
          </a:xfrm>
          <a:prstGeom prst="rect">
            <a:avLst/>
          </a:prstGeom>
          <a:solidFill>
            <a:srgbClr val="FFFF00"/>
          </a:solidFill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　　　　　　　　　　　　仮想化システム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807780" y="4149079"/>
            <a:ext cx="1764000" cy="93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ゲスト管理</a:t>
            </a:r>
            <a:r>
              <a:rPr lang="en-US" altLang="ja-JP" dirty="0" smtClean="0"/>
              <a:t>VM</a:t>
            </a:r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894551" y="4473856"/>
            <a:ext cx="1080000" cy="54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46" name="片側の 2 つの角を丸めた四角形 45"/>
          <p:cNvSpPr/>
          <p:nvPr/>
        </p:nvSpPr>
        <p:spPr>
          <a:xfrm>
            <a:off x="3877297" y="4473856"/>
            <a:ext cx="1620000" cy="540000"/>
          </a:xfrm>
          <a:prstGeom prst="round2Same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</a:t>
            </a:r>
            <a:r>
              <a:rPr lang="ja-JP" altLang="en-US" dirty="0" smtClean="0"/>
              <a:t>シリアル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デバイス</a:t>
            </a:r>
            <a:endParaRPr kumimoji="1" lang="en-US" altLang="ja-JP" dirty="0" smtClean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4971441" y="5815947"/>
            <a:ext cx="0" cy="501993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46" idx="2"/>
            <a:endCxn id="38" idx="3"/>
          </p:cNvCxnSpPr>
          <p:nvPr/>
        </p:nvCxnSpPr>
        <p:spPr>
          <a:xfrm flipH="1">
            <a:off x="1974551" y="4743856"/>
            <a:ext cx="1902746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494115" y="4647870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/>
              <a:t>ホスト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2094115" y="5278866"/>
            <a:ext cx="1260000" cy="720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ホスト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094115" y="6309320"/>
            <a:ext cx="5400001" cy="360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ホストハイパーバイザ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807780" y="5455907"/>
            <a:ext cx="2348396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ゲストハイパーバイザ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792590" y="4725079"/>
            <a:ext cx="1440000" cy="36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ユーザ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>
            <a:stCxn id="15" idx="2"/>
          </p:cNvCxnSpPr>
          <p:nvPr/>
        </p:nvCxnSpPr>
        <p:spPr>
          <a:xfrm>
            <a:off x="6512590" y="5085079"/>
            <a:ext cx="0" cy="122424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46" idx="1"/>
          </p:cNvCxnSpPr>
          <p:nvPr/>
        </p:nvCxnSpPr>
        <p:spPr>
          <a:xfrm>
            <a:off x="4687297" y="5013856"/>
            <a:ext cx="0" cy="442051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628" y="4250512"/>
            <a:ext cx="576000" cy="7331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83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3972</TotalTime>
  <Words>975</Words>
  <Application>Microsoft Office PowerPoint</Application>
  <PresentationFormat>画面に合わせる (4:3)</PresentationFormat>
  <Paragraphs>282</Paragraphs>
  <Slides>16</Slides>
  <Notes>15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クラウドにおける ネストした仮想化を用いた 安全な帯域外リモート管理 </vt:lpstr>
      <vt:lpstr>クラウドの普及</vt:lpstr>
      <vt:lpstr>帯域外リモート管理</vt:lpstr>
      <vt:lpstr>情報漏洩の恐れ</vt:lpstr>
      <vt:lpstr>従来のアプローチとその問題</vt:lpstr>
      <vt:lpstr>提案：VSBypass</vt:lpstr>
      <vt:lpstr>提案手法の利点</vt:lpstr>
      <vt:lpstr>ネストした仮想化</vt:lpstr>
      <vt:lpstr>ネストした仮想化における入出力</vt:lpstr>
      <vt:lpstr>ユーザVMの入出力命令の横取り</vt:lpstr>
      <vt:lpstr>ユーザVMへの割り込みの転送</vt:lpstr>
      <vt:lpstr>実験</vt:lpstr>
      <vt:lpstr>帯域外リモート管理の盗聴</vt:lpstr>
      <vt:lpstr>帯域外リモート管理の性能比較</vt:lpstr>
      <vt:lpstr>関連研究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卒業論文テーマ</dc:title>
  <dc:creator>Shota_Gods</dc:creator>
  <cp:lastModifiedBy>Shota_Gods</cp:lastModifiedBy>
  <cp:revision>473</cp:revision>
  <dcterms:created xsi:type="dcterms:W3CDTF">2015-08-01T04:53:02Z</dcterms:created>
  <dcterms:modified xsi:type="dcterms:W3CDTF">2016-02-29T06:30:38Z</dcterms:modified>
</cp:coreProperties>
</file>