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3" r:id="rId3"/>
    <p:sldId id="264" r:id="rId4"/>
    <p:sldId id="265" r:id="rId5"/>
    <p:sldId id="266" r:id="rId6"/>
    <p:sldId id="290" r:id="rId7"/>
    <p:sldId id="267" r:id="rId8"/>
    <p:sldId id="288" r:id="rId9"/>
    <p:sldId id="268" r:id="rId10"/>
    <p:sldId id="270" r:id="rId11"/>
    <p:sldId id="291" r:id="rId12"/>
    <p:sldId id="292" r:id="rId13"/>
    <p:sldId id="272" r:id="rId14"/>
    <p:sldId id="273" r:id="rId15"/>
    <p:sldId id="293" r:id="rId16"/>
    <p:sldId id="274" r:id="rId17"/>
    <p:sldId id="275" r:id="rId18"/>
    <p:sldId id="278" r:id="rId19"/>
    <p:sldId id="282" r:id="rId20"/>
    <p:sldId id="281" r:id="rId21"/>
    <p:sldId id="283" r:id="rId22"/>
    <p:sldId id="294" r:id="rId23"/>
    <p:sldId id="295" r:id="rId24"/>
  </p:sldIdLst>
  <p:sldSz cx="9144000" cy="6858000" type="screen4x3"/>
  <p:notesSz cx="6858000" cy="9144000"/>
  <p:defaultTextStyle>
    <a:defPPr>
      <a:defRPr lang="ja-JP"/>
    </a:defPPr>
    <a:lvl1pPr marL="0" algn="l" defTabSz="91432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60" algn="l" defTabSz="91432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321" algn="l" defTabSz="91432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81" algn="l" defTabSz="91432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642" algn="l" defTabSz="91432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802" algn="l" defTabSz="91432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963" algn="l" defTabSz="91432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123" algn="l" defTabSz="91432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284" algn="l" defTabSz="91432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CF0F4B50-68BD-4F1A-A061-B58A0C4489B7}">
          <p14:sldIdLst>
            <p14:sldId id="256"/>
            <p14:sldId id="263"/>
            <p14:sldId id="264"/>
            <p14:sldId id="265"/>
            <p14:sldId id="266"/>
            <p14:sldId id="290"/>
            <p14:sldId id="267"/>
            <p14:sldId id="288"/>
            <p14:sldId id="268"/>
            <p14:sldId id="270"/>
            <p14:sldId id="291"/>
            <p14:sldId id="292"/>
            <p14:sldId id="272"/>
            <p14:sldId id="273"/>
            <p14:sldId id="293"/>
            <p14:sldId id="274"/>
            <p14:sldId id="275"/>
            <p14:sldId id="278"/>
            <p14:sldId id="282"/>
            <p14:sldId id="281"/>
            <p14:sldId id="283"/>
            <p14:sldId id="294"/>
            <p14:sldId id="29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95" autoAdjust="0"/>
    <p:restoredTop sz="79239" autoAdjust="0"/>
  </p:normalViewPr>
  <p:slideViewPr>
    <p:cSldViewPr>
      <p:cViewPr varScale="1">
        <p:scale>
          <a:sx n="91" d="100"/>
          <a:sy n="91" d="100"/>
        </p:scale>
        <p:origin x="-217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19" d="100"/>
        <a:sy n="219" d="100"/>
      </p:scale>
      <p:origin x="0" y="16944"/>
    </p:cViewPr>
  </p:sorterViewPr>
  <p:notesViewPr>
    <p:cSldViewPr>
      <p:cViewPr varScale="1">
        <p:scale>
          <a:sx n="91" d="100"/>
          <a:sy n="91" d="100"/>
        </p:scale>
        <p:origin x="-95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ota_Gods\Desktop\&#30740;&#31350;&#23460;\&#30740;&#31350;\&#30740;&#31350;&#23455;&#39443;\H28%20&#23455;&#39443;&#32080;&#2652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</c:dPt>
          <c:cat>
            <c:strRef>
              <c:f>(SSHの応答時間!$B$2,SSHの応答時間!$B$7,SSHの応答時間!$B$12)</c:f>
              <c:strCache>
                <c:ptCount val="3"/>
                <c:pt idx="0">
                  <c:v>従来のクラウド環境</c:v>
                </c:pt>
                <c:pt idx="1">
                  <c:v>仮想クラウド環境</c:v>
                </c:pt>
                <c:pt idx="2">
                  <c:v>VSBypass</c:v>
                </c:pt>
              </c:strCache>
            </c:strRef>
          </c:cat>
          <c:val>
            <c:numRef>
              <c:f>(SSHの応答時間!$R$3,SSHの応答時間!$R$8,SSHの応答時間!$R$13)</c:f>
              <c:numCache>
                <c:formatCode>General</c:formatCode>
                <c:ptCount val="3"/>
                <c:pt idx="0">
                  <c:v>1.7904202</c:v>
                </c:pt>
                <c:pt idx="1">
                  <c:v>4.3173710333333339</c:v>
                </c:pt>
                <c:pt idx="2">
                  <c:v>5.2441676666666668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6671872"/>
        <c:axId val="166673408"/>
      </c:barChart>
      <c:catAx>
        <c:axId val="166671872"/>
        <c:scaling>
          <c:orientation val="minMax"/>
        </c:scaling>
        <c:delete val="0"/>
        <c:axPos val="b"/>
        <c:majorTickMark val="in"/>
        <c:minorTickMark val="none"/>
        <c:tickLblPos val="nextTo"/>
        <c:txPr>
          <a:bodyPr/>
          <a:lstStyle/>
          <a:p>
            <a:pPr>
              <a:defRPr sz="1400" b="1"/>
            </a:pPr>
            <a:endParaRPr lang="ja-JP"/>
          </a:p>
        </c:txPr>
        <c:crossAx val="166673408"/>
        <c:crosses val="autoZero"/>
        <c:auto val="1"/>
        <c:lblAlgn val="ctr"/>
        <c:lblOffset val="100"/>
        <c:noMultiLvlLbl val="0"/>
      </c:catAx>
      <c:valAx>
        <c:axId val="1666734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ja-JP" altLang="en-US" sz="1600" dirty="0"/>
                  <a:t>応答時間</a:t>
                </a:r>
                <a:r>
                  <a:rPr lang="ja-JP" altLang="en-US" sz="1600" baseline="0" dirty="0"/>
                  <a:t> </a:t>
                </a:r>
                <a:r>
                  <a:rPr lang="ja-JP" altLang="en-US" sz="1600" baseline="0" dirty="0" smtClean="0"/>
                  <a:t>（ミリ秒</a:t>
                </a:r>
                <a:r>
                  <a:rPr lang="ja-JP" altLang="en-US" sz="1600" baseline="0" dirty="0"/>
                  <a:t>）</a:t>
                </a:r>
                <a:endParaRPr lang="ja-JP" altLang="en-US" sz="1600" dirty="0"/>
              </a:p>
            </c:rich>
          </c:tx>
          <c:layout/>
          <c:overlay val="0"/>
        </c:title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166671872"/>
        <c:crosses val="autoZero"/>
        <c:crossBetween val="between"/>
      </c:valAx>
      <c:spPr>
        <a:solidFill>
          <a:schemeClr val="lt1"/>
        </a:solidFill>
        <a:ln w="3175" cap="flat" cmpd="sng" algn="ctr">
          <a:solidFill>
            <a:schemeClr val="dk1"/>
          </a:solidFill>
          <a:prstDash val="solid"/>
        </a:ln>
        <a:effectLst/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559808259587001"/>
          <c:y val="8.1387152777777694E-2"/>
          <c:w val="0.55755901887457104"/>
          <c:h val="0.83722569444444495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</c:dPt>
          <c:cat>
            <c:strRef>
              <c:f>SHHにおけるスループットver2!$B$30:$B$32</c:f>
              <c:strCache>
                <c:ptCount val="3"/>
                <c:pt idx="0">
                  <c:v>従来のクラウド環境</c:v>
                </c:pt>
                <c:pt idx="1">
                  <c:v>仮想クラウド環境</c:v>
                </c:pt>
                <c:pt idx="2">
                  <c:v>VSBypass</c:v>
                </c:pt>
              </c:strCache>
            </c:strRef>
          </c:cat>
          <c:val>
            <c:numRef>
              <c:f>SHHにおけるスループットver2!$C$30:$C$32</c:f>
              <c:numCache>
                <c:formatCode>General</c:formatCode>
                <c:ptCount val="3"/>
                <c:pt idx="0">
                  <c:v>36923.114665313828</c:v>
                </c:pt>
                <c:pt idx="1">
                  <c:v>1605.4356907178101</c:v>
                </c:pt>
                <c:pt idx="2">
                  <c:v>4480.4196831216314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51013120"/>
        <c:axId val="51014656"/>
      </c:barChart>
      <c:catAx>
        <c:axId val="51013120"/>
        <c:scaling>
          <c:orientation val="minMax"/>
        </c:scaling>
        <c:delete val="1"/>
        <c:axPos val="b"/>
        <c:majorTickMark val="none"/>
        <c:minorTickMark val="none"/>
        <c:tickLblPos val="nextTo"/>
        <c:crossAx val="51014656"/>
        <c:crosses val="autoZero"/>
        <c:auto val="1"/>
        <c:lblAlgn val="ctr"/>
        <c:lblOffset val="100"/>
        <c:noMultiLvlLbl val="0"/>
      </c:catAx>
      <c:valAx>
        <c:axId val="5101465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900"/>
                </a:pPr>
                <a:r>
                  <a:rPr lang="ja-JP" altLang="ja-JP" sz="1600" b="1" i="0" baseline="0" dirty="0" smtClean="0">
                    <a:effectLst/>
                  </a:rPr>
                  <a:t>スループット</a:t>
                </a:r>
                <a:endParaRPr lang="en-US" altLang="ja-JP" sz="1600" b="1" i="0" baseline="0" dirty="0" smtClean="0">
                  <a:effectLst/>
                </a:endParaRPr>
              </a:p>
              <a:p>
                <a:pPr>
                  <a:defRPr sz="900"/>
                </a:pPr>
                <a:r>
                  <a:rPr lang="ja-JP" altLang="ja-JP" sz="1600" b="1" i="0" baseline="0" dirty="0" smtClean="0">
                    <a:effectLst/>
                  </a:rPr>
                  <a:t>（</a:t>
                </a:r>
                <a:r>
                  <a:rPr lang="ja-JP" altLang="ja-JP" sz="1600" b="1" i="0" baseline="0" dirty="0">
                    <a:effectLst/>
                  </a:rPr>
                  <a:t>文字数</a:t>
                </a:r>
                <a:r>
                  <a:rPr lang="en-US" altLang="ja-JP" sz="1600" b="1" i="0" baseline="0" dirty="0">
                    <a:effectLst/>
                  </a:rPr>
                  <a:t>/ s</a:t>
                </a:r>
                <a:r>
                  <a:rPr lang="ja-JP" altLang="ja-JP" sz="1600" b="1" i="0" baseline="0" dirty="0">
                    <a:effectLst/>
                  </a:rPr>
                  <a:t>）</a:t>
                </a:r>
                <a:endParaRPr lang="ja-JP" altLang="ja-JP" sz="900" dirty="0">
                  <a:effectLst/>
                </a:endParaRPr>
              </a:p>
            </c:rich>
          </c:tx>
          <c:layout/>
          <c:overlay val="0"/>
        </c:title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51013120"/>
        <c:crosses val="autoZero"/>
        <c:crossBetween val="between"/>
      </c:valAx>
      <c:spPr>
        <a:solidFill>
          <a:schemeClr val="lt1"/>
        </a:solidFill>
        <a:ln w="3175" cap="flat" cmpd="sng" algn="ctr">
          <a:solidFill>
            <a:schemeClr val="dk1"/>
          </a:solidFill>
          <a:prstDash val="solid"/>
        </a:ln>
        <a:effectLst/>
      </c:spPr>
    </c:plotArea>
    <c:legend>
      <c:legendPos val="r"/>
      <c:layout>
        <c:manualLayout>
          <c:xMode val="edge"/>
          <c:yMode val="edge"/>
          <c:x val="0.73974004968501395"/>
          <c:y val="0.104874565972222"/>
          <c:w val="0.246645280235988"/>
          <c:h val="0.65896440972222203"/>
        </c:manualLayout>
      </c:layout>
      <c:overlay val="0"/>
      <c:txPr>
        <a:bodyPr/>
        <a:lstStyle/>
        <a:p>
          <a:pPr>
            <a:defRPr sz="16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A80576-CBB3-4540-ACD0-B541D91A51BD}" type="datetimeFigureOut">
              <a:rPr kumimoji="1" lang="ja-JP" altLang="en-US" smtClean="0"/>
              <a:t>2016/8/21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1F0F8-82CD-493E-892D-8A354DFA50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646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92B5C-1C75-42F3-8CF9-E0E7F86FADDC}" type="datetimeFigureOut">
              <a:rPr kumimoji="1" lang="ja-JP" altLang="en-US" smtClean="0"/>
              <a:t>2016/8/21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CEAF2B-521D-4CBA-86F2-C48ECB40FC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64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6498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4067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6001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7060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0761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5793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00703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0704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0609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2166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409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9548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884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091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0866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3834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7358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EAF2B-521D-4CBA-86F2-C48ECB40FC7C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844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ea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325" y="5418000"/>
            <a:ext cx="2340675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576000" y="2130425"/>
            <a:ext cx="7992000" cy="1470025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ja-JP" altLang="en-US" noProof="0" dirty="0" smtClean="0"/>
              <a:t>マスタータイトルの書式設定</a:t>
            </a:r>
            <a:endParaRPr lang="zh-CN" altLang="ja-JP" noProof="0" dirty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371600" y="4532982"/>
            <a:ext cx="6400800" cy="98425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en-US" noProof="0" dirty="0" smtClean="0"/>
              <a:t>マスターサブタイトルの書式設定</a:t>
            </a:r>
            <a:endParaRPr lang="zh-CN" altLang="ja-JP" noProof="0" dirty="0" smtClean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5E41263B-BE02-4692-98F6-7CCE9C0134BB}" type="datetimeFigureOut">
              <a:rPr kumimoji="1" lang="ja-JP" altLang="en-US" smtClean="0"/>
              <a:t>2016/8/21</a:t>
            </a:fld>
            <a:endParaRPr kumimoji="1" lang="ja-JP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2056" name="Picture 8" descr="lea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" y="0"/>
            <a:ext cx="2047983" cy="12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1DD444-8319-46FC-98B1-9F9691DC9738}" type="datetime1">
              <a:rPr kumimoji="1" lang="ja-JP" altLang="en-US" smtClean="0"/>
              <a:t>2016/8/21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039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EF130A-03B4-481C-9027-2FD25F5578D6}" type="datetime1">
              <a:rPr kumimoji="1" lang="ja-JP" altLang="en-US" smtClean="0"/>
              <a:t>2016/8/21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5158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zh-CN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zh-CN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948264" y="6453336"/>
            <a:ext cx="2133600" cy="360000"/>
          </a:xfrm>
        </p:spPr>
        <p:txBody>
          <a:bodyPr/>
          <a:lstStyle>
            <a:lvl1pPr algn="r">
              <a:defRPr/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845654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F31A86-EF73-4348-A137-118C0029A6FD}" type="datetime1">
              <a:rPr kumimoji="1" lang="ja-JP" altLang="en-US" smtClean="0"/>
              <a:t>2016/8/21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17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26AEB9-4161-4512-AD87-03A82F035A8F}" type="datetime1">
              <a:rPr kumimoji="1" lang="ja-JP" altLang="en-US" smtClean="0"/>
              <a:t>2016/8/21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10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0EAB49-D67D-4C10-B386-5CD452B8D3AF}" type="datetime1">
              <a:rPr kumimoji="1" lang="ja-JP" altLang="en-US" smtClean="0"/>
              <a:t>2016/8/21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911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842D19-DF93-42D5-A965-AE8D801C3C60}" type="datetime1">
              <a:rPr kumimoji="1" lang="ja-JP" altLang="en-US" smtClean="0"/>
              <a:t>2016/8/21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95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151796-4905-4584-8346-168462BE7C4D}" type="datetime1">
              <a:rPr kumimoji="1" lang="ja-JP" altLang="en-US" smtClean="0"/>
              <a:t>2016/8/21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163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F319F4-B417-46B8-BA97-C6D4124F53BF}" type="datetime1">
              <a:rPr kumimoji="1" lang="ja-JP" altLang="en-US" smtClean="0"/>
              <a:t>2016/8/21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936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F07858-8B67-46F3-AB99-DF75C60E252C}" type="datetime1">
              <a:rPr kumimoji="1" lang="ja-JP" altLang="en-US" smtClean="0"/>
              <a:t>2016/8/21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737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ea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0"/>
            <a:ext cx="1638385" cy="10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32000" y="274638"/>
            <a:ext cx="8280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ja-JP" dirty="0" smtClean="0"/>
              <a:t>マスタタイトルの書式設定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2000" y="1600200"/>
            <a:ext cx="8280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ja-JP" dirty="0" smtClean="0"/>
              <a:t>マスタテキストの書式設定</a:t>
            </a:r>
          </a:p>
          <a:p>
            <a:pPr lvl="1"/>
            <a:r>
              <a:rPr lang="zh-CN" altLang="ja-JP" dirty="0" smtClean="0"/>
              <a:t>第</a:t>
            </a:r>
            <a:r>
              <a:rPr lang="ja-JP" altLang="zh-CN" dirty="0" smtClean="0"/>
              <a:t>2</a:t>
            </a:r>
            <a:r>
              <a:rPr lang="zh-CN" altLang="ja-JP" dirty="0" smtClean="0"/>
              <a:t>レベル</a:t>
            </a:r>
          </a:p>
          <a:p>
            <a:pPr lvl="2"/>
            <a:r>
              <a:rPr lang="zh-CN" altLang="ja-JP" dirty="0" smtClean="0"/>
              <a:t>第</a:t>
            </a:r>
            <a:r>
              <a:rPr lang="ja-JP" altLang="zh-CN" dirty="0" smtClean="0"/>
              <a:t>3</a:t>
            </a:r>
            <a:r>
              <a:rPr lang="zh-CN" altLang="ja-JP" dirty="0" smtClean="0"/>
              <a:t>レベル</a:t>
            </a:r>
          </a:p>
          <a:p>
            <a:pPr lvl="3"/>
            <a:r>
              <a:rPr lang="zh-CN" altLang="ja-JP" dirty="0" smtClean="0"/>
              <a:t>第</a:t>
            </a:r>
            <a:r>
              <a:rPr lang="ja-JP" altLang="zh-CN" dirty="0" smtClean="0"/>
              <a:t>4</a:t>
            </a:r>
            <a:r>
              <a:rPr lang="zh-CN" altLang="ja-JP" dirty="0" smtClean="0"/>
              <a:t>レベル</a:t>
            </a:r>
          </a:p>
          <a:p>
            <a:pPr lvl="4"/>
            <a:r>
              <a:rPr lang="zh-CN" altLang="ja-JP" dirty="0" smtClean="0"/>
              <a:t>第</a:t>
            </a:r>
            <a:r>
              <a:rPr lang="ja-JP" altLang="zh-CN" dirty="0" smtClean="0"/>
              <a:t>5</a:t>
            </a:r>
            <a:r>
              <a:rPr lang="zh-CN" altLang="ja-JP" dirty="0" smtClean="0"/>
              <a:t>レベル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+mn-ea"/>
              </a:defRPr>
            </a:lvl1pPr>
          </a:lstStyle>
          <a:p>
            <a:endParaRPr lang="ja-JP" altLang="zh-CN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</a:defRPr>
            </a:lvl1pPr>
          </a:lstStyle>
          <a:p>
            <a:endParaRPr lang="ja-JP" altLang="zh-CN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2280" y="6381328"/>
            <a:ext cx="1980000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ea typeface="+mn-ea"/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ea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+mn-ea"/>
          <a:ea typeface="+mn-ea"/>
        </a:defRPr>
      </a:lvl2pPr>
      <a:lvl3pPr marL="1257300" indent="-3429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kumimoji="1" sz="2200">
          <a:solidFill>
            <a:schemeClr val="tx1"/>
          </a:solidFill>
          <a:latin typeface="+mn-ea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ea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ea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547714"/>
          </a:xfrm>
        </p:spPr>
        <p:txBody>
          <a:bodyPr/>
          <a:lstStyle/>
          <a:p>
            <a:r>
              <a:rPr lang="ja-JP" altLang="en-US" sz="4000" dirty="0">
                <a:solidFill>
                  <a:schemeClr val="tx1"/>
                </a:solidFill>
              </a:rPr>
              <a:t>ネストした仮想化を</a:t>
            </a:r>
            <a:r>
              <a:rPr lang="ja-JP" altLang="en-US" sz="4000" dirty="0" smtClean="0">
                <a:solidFill>
                  <a:schemeClr val="tx1"/>
                </a:solidFill>
              </a:rPr>
              <a:t>用いた</a:t>
            </a:r>
            <a:r>
              <a:rPr lang="en-US" altLang="ja-JP" sz="4000" dirty="0" smtClean="0">
                <a:solidFill>
                  <a:schemeClr val="tx1"/>
                </a:solidFill>
              </a:rPr>
              <a:t/>
            </a:r>
            <a:br>
              <a:rPr lang="en-US" altLang="ja-JP" sz="4000" dirty="0" smtClean="0">
                <a:solidFill>
                  <a:schemeClr val="tx1"/>
                </a:solidFill>
              </a:rPr>
            </a:br>
            <a:r>
              <a:rPr lang="en-US" altLang="ja-JP" sz="4000" dirty="0" smtClean="0">
                <a:solidFill>
                  <a:schemeClr val="tx1"/>
                </a:solidFill>
              </a:rPr>
              <a:t>VM</a:t>
            </a:r>
            <a:r>
              <a:rPr lang="ja-JP" altLang="en-US" sz="4000" dirty="0">
                <a:solidFill>
                  <a:schemeClr val="tx1"/>
                </a:solidFill>
              </a:rPr>
              <a:t>の安全な帯域外リモート管理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/>
              <a:t>九州工業大学</a:t>
            </a:r>
            <a:endParaRPr kumimoji="1" lang="en-US" altLang="ja-JP" dirty="0" smtClean="0"/>
          </a:p>
          <a:p>
            <a:r>
              <a:rPr lang="ja-JP" altLang="en-US" dirty="0" smtClean="0"/>
              <a:t>二神翔太　　光来健一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1514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5"/>
    </mc:Choice>
    <mc:Fallback xmlns="">
      <p:transition xmlns:p14="http://schemas.microsoft.com/office/powerpoint/2010/main" spd="slow" advTm="58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3600" dirty="0" smtClean="0"/>
              <a:t>ネストした仮想化における</a:t>
            </a:r>
            <a:r>
              <a:rPr kumimoji="1" lang="en-US" altLang="ja-JP" sz="3600" dirty="0" smtClean="0"/>
              <a:t/>
            </a:r>
            <a:br>
              <a:rPr kumimoji="1" lang="en-US" altLang="ja-JP" sz="3600" dirty="0" smtClean="0"/>
            </a:br>
            <a:r>
              <a:rPr lang="ja-JP" altLang="en-US" dirty="0"/>
              <a:t>通常の入出力処理</a:t>
            </a:r>
            <a:endParaRPr kumimoji="1" lang="ja-JP" altLang="en-US" sz="3600" dirty="0"/>
          </a:p>
        </p:txBody>
      </p:sp>
      <p:sp>
        <p:nvSpPr>
          <p:cNvPr id="35" name="コンテンツ プレースホルダー 3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ネストした仮想化を用いるだけではクラウド</a:t>
            </a:r>
            <a:r>
              <a:rPr lang="en-US" altLang="ja-JP" dirty="0"/>
              <a:t>VM</a:t>
            </a:r>
            <a:r>
              <a:rPr lang="ja-JP" altLang="en-US" dirty="0"/>
              <a:t>内の仮想デバイスが使われる</a:t>
            </a:r>
          </a:p>
          <a:p>
            <a:pPr lvl="1"/>
            <a:r>
              <a:rPr lang="ja-JP" altLang="en-US" dirty="0"/>
              <a:t>ユーザ</a:t>
            </a:r>
            <a:r>
              <a:rPr lang="en-US" altLang="ja-JP" dirty="0"/>
              <a:t>VM</a:t>
            </a:r>
            <a:r>
              <a:rPr lang="ja-JP" altLang="en-US" dirty="0"/>
              <a:t>の入出力は一旦、クラウドハイパーバイザによって捕捉</a:t>
            </a:r>
          </a:p>
          <a:p>
            <a:pPr lvl="1"/>
            <a:r>
              <a:rPr lang="ja-JP" altLang="en-US" dirty="0"/>
              <a:t>クラウド</a:t>
            </a:r>
            <a:r>
              <a:rPr lang="en-US" altLang="ja-JP" dirty="0"/>
              <a:t>VM</a:t>
            </a:r>
            <a:r>
              <a:rPr lang="ja-JP" altLang="en-US" dirty="0"/>
              <a:t>内のハイパーバイザに転送され、ユーザ</a:t>
            </a:r>
            <a:r>
              <a:rPr lang="en-US" altLang="ja-JP" dirty="0"/>
              <a:t>VM</a:t>
            </a:r>
            <a:r>
              <a:rPr lang="ja-JP" altLang="en-US" dirty="0"/>
              <a:t>の</a:t>
            </a:r>
            <a:r>
              <a:rPr lang="ja-JP" altLang="en-US" dirty="0" smtClean="0"/>
              <a:t>仮想デバイス</a:t>
            </a:r>
            <a:r>
              <a:rPr lang="ja-JP" altLang="en-US" dirty="0"/>
              <a:t>で処理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10</a:t>
            </a:fld>
            <a:endParaRPr kumimoji="1" lang="ja-JP" altLang="en-US"/>
          </a:p>
        </p:txBody>
      </p:sp>
      <p:grpSp>
        <p:nvGrpSpPr>
          <p:cNvPr id="24" name="グループ化 23"/>
          <p:cNvGrpSpPr/>
          <p:nvPr/>
        </p:nvGrpSpPr>
        <p:grpSpPr>
          <a:xfrm>
            <a:off x="2339752" y="4365104"/>
            <a:ext cx="5091021" cy="2159460"/>
            <a:chOff x="2531779" y="4518520"/>
            <a:chExt cx="5091021" cy="2159460"/>
          </a:xfrm>
        </p:grpSpPr>
        <p:sp>
          <p:nvSpPr>
            <p:cNvPr id="13" name="正方形/長方形 12"/>
            <p:cNvSpPr/>
            <p:nvPr/>
          </p:nvSpPr>
          <p:spPr>
            <a:xfrm>
              <a:off x="2531779" y="6317940"/>
              <a:ext cx="4139999" cy="36004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dirty="0"/>
                <a:t>クラウド</a:t>
              </a:r>
              <a:r>
                <a:rPr lang="ja-JP" altLang="en-US" dirty="0" smtClean="0"/>
                <a:t>ハイパーバイザ</a:t>
              </a:r>
              <a:endParaRPr kumimoji="1" lang="ja-JP" altLang="en-US" dirty="0"/>
            </a:p>
          </p:txBody>
        </p:sp>
        <p:grpSp>
          <p:nvGrpSpPr>
            <p:cNvPr id="7" name="グループ化 6"/>
            <p:cNvGrpSpPr/>
            <p:nvPr/>
          </p:nvGrpSpPr>
          <p:grpSpPr>
            <a:xfrm>
              <a:off x="2544723" y="4518520"/>
              <a:ext cx="5078077" cy="1439960"/>
              <a:chOff x="2531780" y="4709866"/>
              <a:chExt cx="5078077" cy="1439960"/>
            </a:xfrm>
          </p:grpSpPr>
          <p:sp>
            <p:nvSpPr>
              <p:cNvPr id="6" name="正方形/長方形 5"/>
              <p:cNvSpPr/>
              <p:nvPr/>
            </p:nvSpPr>
            <p:spPr>
              <a:xfrm>
                <a:off x="2531780" y="4709866"/>
                <a:ext cx="4140000" cy="143996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" name="片側の 2 つの角を丸めた四角形 8"/>
              <p:cNvSpPr/>
              <p:nvPr/>
            </p:nvSpPr>
            <p:spPr>
              <a:xfrm>
                <a:off x="3343767" y="4791891"/>
                <a:ext cx="1512000" cy="540000"/>
              </a:xfrm>
              <a:prstGeom prst="round2Same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dirty="0" smtClean="0"/>
                  <a:t>仮想</a:t>
                </a:r>
                <a:endParaRPr lang="en-US" altLang="ja-JP" dirty="0"/>
              </a:p>
              <a:p>
                <a:pPr algn="ctr"/>
                <a:r>
                  <a:rPr kumimoji="1" lang="ja-JP" altLang="en-US" dirty="0" smtClean="0"/>
                  <a:t>デバイス</a:t>
                </a:r>
                <a:endParaRPr kumimoji="1" lang="en-US" altLang="ja-JP" dirty="0" smtClean="0"/>
              </a:p>
            </p:txBody>
          </p:sp>
          <p:sp>
            <p:nvSpPr>
              <p:cNvPr id="10" name="角丸四角形 9"/>
              <p:cNvSpPr/>
              <p:nvPr/>
            </p:nvSpPr>
            <p:spPr>
              <a:xfrm>
                <a:off x="3343767" y="5727928"/>
                <a:ext cx="2320396" cy="360040"/>
              </a:xfrm>
              <a:prstGeom prst="round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 smtClean="0"/>
                  <a:t>ハイパーバイザ</a:t>
                </a:r>
                <a:endParaRPr kumimoji="1" lang="ja-JP" altLang="en-US" dirty="0"/>
              </a:p>
            </p:txBody>
          </p:sp>
          <p:sp>
            <p:nvSpPr>
              <p:cNvPr id="11" name="角丸四角形 10"/>
              <p:cNvSpPr/>
              <p:nvPr/>
            </p:nvSpPr>
            <p:spPr>
              <a:xfrm>
                <a:off x="5141480" y="4791891"/>
                <a:ext cx="1440000" cy="720000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dirty="0" smtClean="0"/>
                  <a:t>ユーザ</a:t>
                </a:r>
                <a:r>
                  <a:rPr kumimoji="1" lang="en-US" altLang="ja-JP" dirty="0" smtClean="0"/>
                  <a:t>VM</a:t>
                </a:r>
                <a:endParaRPr kumimoji="1" lang="ja-JP" altLang="en-US" dirty="0"/>
              </a:p>
            </p:txBody>
          </p:sp>
          <p:sp>
            <p:nvSpPr>
              <p:cNvPr id="12" name="テキスト ボックス 11"/>
              <p:cNvSpPr txBox="1"/>
              <p:nvPr/>
            </p:nvSpPr>
            <p:spPr>
              <a:xfrm>
                <a:off x="6671780" y="4738725"/>
                <a:ext cx="93807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ja-JP" altLang="en-US" dirty="0" smtClean="0"/>
                  <a:t>クラウド</a:t>
                </a:r>
                <a:endParaRPr lang="en-US" altLang="ja-JP" dirty="0" smtClean="0"/>
              </a:p>
              <a:p>
                <a:pPr algn="ctr"/>
                <a:r>
                  <a:rPr kumimoji="1" lang="en-US" altLang="ja-JP" dirty="0" smtClean="0"/>
                  <a:t>VM</a:t>
                </a:r>
              </a:p>
            </p:txBody>
          </p:sp>
          <p:cxnSp>
            <p:nvCxnSpPr>
              <p:cNvPr id="37" name="直線コネクタ 36"/>
              <p:cNvCxnSpPr>
                <a:stCxn id="9" idx="1"/>
              </p:cNvCxnSpPr>
              <p:nvPr/>
            </p:nvCxnSpPr>
            <p:spPr>
              <a:xfrm>
                <a:off x="4099767" y="5331891"/>
                <a:ext cx="0" cy="396037"/>
              </a:xfrm>
              <a:prstGeom prst="line">
                <a:avLst/>
              </a:prstGeom>
              <a:ln w="38100">
                <a:solidFill>
                  <a:schemeClr val="tx1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8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04690" y="4835334"/>
                <a:ext cx="505925" cy="643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5" name="直線コネクタ 4"/>
            <p:cNvCxnSpPr/>
            <p:nvPr/>
          </p:nvCxnSpPr>
          <p:spPr>
            <a:xfrm flipV="1">
              <a:off x="6059173" y="5338563"/>
              <a:ext cx="0" cy="979377"/>
            </a:xfrm>
            <a:prstGeom prst="line">
              <a:avLst/>
            </a:prstGeom>
            <a:ln w="381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>
              <a:off x="4112710" y="5896622"/>
              <a:ext cx="0" cy="421318"/>
            </a:xfrm>
            <a:prstGeom prst="line">
              <a:avLst/>
            </a:prstGeom>
            <a:ln w="381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711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強制パススルー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24944"/>
          </a:xfrm>
        </p:spPr>
        <p:txBody>
          <a:bodyPr>
            <a:normAutofit/>
          </a:bodyPr>
          <a:lstStyle/>
          <a:p>
            <a:r>
              <a:rPr lang="ja-JP" altLang="en-US" dirty="0"/>
              <a:t>ユーザ</a:t>
            </a:r>
            <a:r>
              <a:rPr lang="en-US" altLang="ja-JP" dirty="0"/>
              <a:t>VM</a:t>
            </a:r>
            <a:r>
              <a:rPr lang="ja-JP" altLang="en-US" dirty="0"/>
              <a:t>の仮想デバイスに対する入出力をクラウドハイパーバイザが横取り</a:t>
            </a:r>
          </a:p>
          <a:p>
            <a:pPr lvl="1"/>
            <a:r>
              <a:rPr lang="ja-JP" altLang="en-US" dirty="0"/>
              <a:t>クラウド</a:t>
            </a:r>
            <a:r>
              <a:rPr lang="en-US" altLang="ja-JP" dirty="0"/>
              <a:t>VM</a:t>
            </a:r>
            <a:r>
              <a:rPr lang="ja-JP" altLang="en-US" dirty="0"/>
              <a:t>外部の仮想デバイスを用いて処理</a:t>
            </a:r>
          </a:p>
          <a:p>
            <a:pPr lvl="1"/>
            <a:r>
              <a:rPr lang="ja-JP" altLang="en-US" dirty="0"/>
              <a:t>処理結果をユーザ</a:t>
            </a:r>
            <a:r>
              <a:rPr lang="en-US" altLang="ja-JP" dirty="0"/>
              <a:t>VM</a:t>
            </a:r>
            <a:r>
              <a:rPr lang="ja-JP" altLang="en-US" dirty="0"/>
              <a:t>に返す</a:t>
            </a:r>
          </a:p>
          <a:p>
            <a:r>
              <a:rPr lang="ja-JP" altLang="en-US" dirty="0"/>
              <a:t>クラウド</a:t>
            </a:r>
            <a:r>
              <a:rPr lang="en-US" altLang="ja-JP" dirty="0"/>
              <a:t>VM</a:t>
            </a:r>
            <a:r>
              <a:rPr lang="ja-JP" altLang="en-US" dirty="0"/>
              <a:t>外部の仮想デバイスで発生した仮想割り込みをユーザ</a:t>
            </a:r>
            <a:r>
              <a:rPr lang="en-US" altLang="ja-JP" dirty="0"/>
              <a:t>VM</a:t>
            </a:r>
            <a:r>
              <a:rPr lang="ja-JP" altLang="en-US" dirty="0"/>
              <a:t>に挿入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11</a:t>
            </a:fld>
            <a:endParaRPr kumimoji="1" lang="ja-JP" altLang="en-US"/>
          </a:p>
        </p:txBody>
      </p:sp>
      <p:grpSp>
        <p:nvGrpSpPr>
          <p:cNvPr id="6" name="グループ化 5"/>
          <p:cNvGrpSpPr/>
          <p:nvPr/>
        </p:nvGrpSpPr>
        <p:grpSpPr>
          <a:xfrm>
            <a:off x="2051720" y="4581128"/>
            <a:ext cx="5646583" cy="2000976"/>
            <a:chOff x="2340000" y="4581128"/>
            <a:chExt cx="5646583" cy="2000976"/>
          </a:xfrm>
        </p:grpSpPr>
        <p:grpSp>
          <p:nvGrpSpPr>
            <p:cNvPr id="13" name="グループ化 12"/>
            <p:cNvGrpSpPr/>
            <p:nvPr/>
          </p:nvGrpSpPr>
          <p:grpSpPr>
            <a:xfrm>
              <a:off x="2340000" y="4581128"/>
              <a:ext cx="4708506" cy="2000976"/>
              <a:chOff x="3640851" y="4496497"/>
              <a:chExt cx="4708506" cy="2124749"/>
            </a:xfrm>
          </p:grpSpPr>
          <p:sp>
            <p:nvSpPr>
              <p:cNvPr id="14" name="正方形/長方形 13"/>
              <p:cNvSpPr/>
              <p:nvPr/>
            </p:nvSpPr>
            <p:spPr>
              <a:xfrm>
                <a:off x="5577357" y="4496497"/>
                <a:ext cx="2772000" cy="149084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7" name="角丸四角形 16"/>
              <p:cNvSpPr/>
              <p:nvPr/>
            </p:nvSpPr>
            <p:spPr>
              <a:xfrm>
                <a:off x="6820835" y="4631540"/>
                <a:ext cx="1440000" cy="764536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/>
                  <a:t>ユーザ</a:t>
                </a:r>
                <a:r>
                  <a:rPr lang="en-US" altLang="ja-JP" dirty="0" smtClean="0"/>
                  <a:t>VM</a:t>
                </a:r>
                <a:endParaRPr kumimoji="1" lang="ja-JP" altLang="en-US" dirty="0"/>
              </a:p>
            </p:txBody>
          </p:sp>
          <p:sp>
            <p:nvSpPr>
              <p:cNvPr id="18" name="角丸四角形 17"/>
              <p:cNvSpPr/>
              <p:nvPr/>
            </p:nvSpPr>
            <p:spPr>
              <a:xfrm>
                <a:off x="5740835" y="5482227"/>
                <a:ext cx="1800000" cy="382268"/>
              </a:xfrm>
              <a:prstGeom prst="round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 smtClean="0"/>
                  <a:t>ハイパーバイザ</a:t>
                </a:r>
                <a:endParaRPr kumimoji="1" lang="ja-JP" altLang="en-US" dirty="0"/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3640851" y="6238978"/>
                <a:ext cx="4708506" cy="382268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/>
                  <a:t>クラウド</a:t>
                </a:r>
                <a:r>
                  <a:rPr lang="ja-JP" altLang="en-US" dirty="0" smtClean="0"/>
                  <a:t>ハイパーバイザ</a:t>
                </a:r>
                <a:endParaRPr lang="en-US" altLang="ja-JP" dirty="0" smtClean="0"/>
              </a:p>
            </p:txBody>
          </p:sp>
          <p:sp>
            <p:nvSpPr>
              <p:cNvPr id="20" name="片側の 2 つの角を丸めた四角形 19"/>
              <p:cNvSpPr/>
              <p:nvPr/>
            </p:nvSpPr>
            <p:spPr>
              <a:xfrm>
                <a:off x="3640851" y="5093990"/>
                <a:ext cx="1548000" cy="540000"/>
              </a:xfrm>
              <a:prstGeom prst="round2Same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dirty="0" smtClean="0"/>
                  <a:t>仮想デバイス</a:t>
                </a:r>
                <a:endParaRPr kumimoji="1" lang="en-US" altLang="ja-JP" dirty="0" smtClean="0"/>
              </a:p>
            </p:txBody>
          </p:sp>
          <p:cxnSp>
            <p:nvCxnSpPr>
              <p:cNvPr id="21" name="直線矢印コネクタ 20"/>
              <p:cNvCxnSpPr/>
              <p:nvPr/>
            </p:nvCxnSpPr>
            <p:spPr>
              <a:xfrm>
                <a:off x="7961083" y="5396076"/>
                <a:ext cx="0" cy="858673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矢印コネクタ 21"/>
              <p:cNvCxnSpPr>
                <a:stCxn id="20" idx="1"/>
              </p:cNvCxnSpPr>
              <p:nvPr/>
            </p:nvCxnSpPr>
            <p:spPr>
              <a:xfrm>
                <a:off x="4414851" y="5633990"/>
                <a:ext cx="0" cy="6049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テキスト ボックス 4"/>
            <p:cNvSpPr txBox="1"/>
            <p:nvPr/>
          </p:nvSpPr>
          <p:spPr>
            <a:xfrm>
              <a:off x="7048506" y="5074918"/>
              <a:ext cx="93807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dirty="0" smtClean="0"/>
                <a:t>クラウド</a:t>
              </a:r>
              <a:endParaRPr kumimoji="1" lang="en-US" altLang="ja-JP" dirty="0" smtClean="0"/>
            </a:p>
            <a:p>
              <a:pPr algn="ctr"/>
              <a:r>
                <a:rPr kumimoji="1" lang="en-US" altLang="ja-JP" dirty="0" smtClean="0"/>
                <a:t>VM</a:t>
              </a:r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8069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ネストした仮想化のオーバヘッド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ネストした仮想化によりシステムの性能が低下</a:t>
            </a:r>
          </a:p>
          <a:p>
            <a:pPr lvl="1"/>
            <a:r>
              <a:rPr lang="en-US" altLang="ja-JP" dirty="0"/>
              <a:t>Xen 4.4</a:t>
            </a:r>
            <a:r>
              <a:rPr lang="ja-JP" altLang="en-US" dirty="0"/>
              <a:t>において</a:t>
            </a:r>
            <a:r>
              <a:rPr lang="en-US" altLang="ja-JP" dirty="0" err="1"/>
              <a:t>UnixBench</a:t>
            </a:r>
            <a:r>
              <a:rPr lang="ja-JP" altLang="en-US" dirty="0"/>
              <a:t>のスコアが</a:t>
            </a:r>
            <a:r>
              <a:rPr lang="en-US" altLang="ja-JP" dirty="0"/>
              <a:t>40%</a:t>
            </a:r>
            <a:r>
              <a:rPr lang="ja-JP" altLang="en-US" dirty="0"/>
              <a:t>程度に </a:t>
            </a:r>
            <a:r>
              <a:rPr lang="en-US" altLang="ja-JP" dirty="0"/>
              <a:t>[</a:t>
            </a:r>
            <a:r>
              <a:rPr lang="ja-JP" altLang="en-US" dirty="0"/>
              <a:t>大庭ら</a:t>
            </a:r>
            <a:r>
              <a:rPr lang="en-US" altLang="ja-JP" dirty="0"/>
              <a:t>'14]</a:t>
            </a:r>
          </a:p>
          <a:p>
            <a:pPr lvl="1"/>
            <a:r>
              <a:rPr lang="ja-JP" altLang="en-US" dirty="0"/>
              <a:t>仮想化を二重に行うオーバヘッド</a:t>
            </a:r>
          </a:p>
          <a:p>
            <a:r>
              <a:rPr lang="ja-JP" altLang="en-US" dirty="0"/>
              <a:t>オーバヘッドを減らす手法が提案されている</a:t>
            </a:r>
          </a:p>
          <a:p>
            <a:pPr lvl="1"/>
            <a:r>
              <a:rPr lang="en-US" altLang="ja-JP" dirty="0"/>
              <a:t>Turtles Project [</a:t>
            </a:r>
            <a:r>
              <a:rPr lang="en-US" altLang="ja-JP" dirty="0" err="1"/>
              <a:t>Azab</a:t>
            </a:r>
            <a:r>
              <a:rPr lang="en-US" altLang="ja-JP" dirty="0"/>
              <a:t> et al.'10]</a:t>
            </a:r>
          </a:p>
          <a:p>
            <a:pPr lvl="2"/>
            <a:r>
              <a:rPr lang="ja-JP" altLang="en-US" dirty="0"/>
              <a:t>一般的なワークロードで</a:t>
            </a:r>
            <a:r>
              <a:rPr lang="en-US" altLang="ja-JP" dirty="0"/>
              <a:t>6〜8%</a:t>
            </a:r>
          </a:p>
          <a:p>
            <a:pPr lvl="1"/>
            <a:r>
              <a:rPr lang="en-US" altLang="ja-JP" dirty="0" err="1"/>
              <a:t>TinyChecker</a:t>
            </a:r>
            <a:r>
              <a:rPr lang="en-US" altLang="ja-JP" dirty="0"/>
              <a:t> [Tan et al.'12]</a:t>
            </a:r>
          </a:p>
          <a:p>
            <a:pPr lvl="2"/>
            <a:r>
              <a:rPr lang="ja-JP" altLang="en-US" dirty="0"/>
              <a:t>カーネルコンパイルで</a:t>
            </a:r>
            <a:r>
              <a:rPr lang="en-US" altLang="ja-JP" dirty="0"/>
              <a:t>1.3%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88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実装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/>
              <a:t>VSBypass</a:t>
            </a:r>
            <a:r>
              <a:rPr lang="ja-JP" altLang="en-US" dirty="0"/>
              <a:t>を</a:t>
            </a:r>
            <a:r>
              <a:rPr lang="en-US" altLang="ja-JP" dirty="0"/>
              <a:t>Xen 4.4.0</a:t>
            </a:r>
            <a:r>
              <a:rPr lang="ja-JP" altLang="en-US" dirty="0"/>
              <a:t>に実装</a:t>
            </a:r>
          </a:p>
          <a:p>
            <a:pPr lvl="1"/>
            <a:r>
              <a:rPr lang="ja-JP" altLang="en-US" dirty="0"/>
              <a:t>ハイパーバイザとデバイスエミュレータ（</a:t>
            </a:r>
            <a:r>
              <a:rPr lang="en-US" altLang="ja-JP" dirty="0"/>
              <a:t>QEMU</a:t>
            </a:r>
            <a:r>
              <a:rPr lang="ja-JP" altLang="en-US" dirty="0"/>
              <a:t>）を修正</a:t>
            </a:r>
          </a:p>
          <a:p>
            <a:pPr lvl="1"/>
            <a:r>
              <a:rPr lang="ja-JP" altLang="en-US" dirty="0"/>
              <a:t>クラウド</a:t>
            </a:r>
            <a:r>
              <a:rPr lang="en-US" altLang="ja-JP" dirty="0"/>
              <a:t>VM</a:t>
            </a:r>
            <a:r>
              <a:rPr lang="ja-JP" altLang="en-US" dirty="0"/>
              <a:t>内では既存の</a:t>
            </a:r>
            <a:r>
              <a:rPr lang="en-US" altLang="ja-JP" dirty="0"/>
              <a:t>Xen</a:t>
            </a:r>
            <a:r>
              <a:rPr lang="ja-JP" altLang="en-US" dirty="0"/>
              <a:t>を動作させる</a:t>
            </a:r>
          </a:p>
          <a:p>
            <a:r>
              <a:rPr lang="en-US" altLang="ja-JP" dirty="0" smtClean="0"/>
              <a:t>SSH</a:t>
            </a:r>
            <a:r>
              <a:rPr lang="ja-JP" altLang="en-US" dirty="0" smtClean="0"/>
              <a:t>経由で仮想シリアルコンソールにアクセスする帯域外リモート管理に対応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05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プロキシ</a:t>
            </a:r>
            <a:r>
              <a:rPr kumimoji="1" lang="en-US" altLang="ja-JP" dirty="0" smtClean="0"/>
              <a:t>VM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80928"/>
          </a:xfrm>
        </p:spPr>
        <p:txBody>
          <a:bodyPr>
            <a:normAutofit/>
          </a:bodyPr>
          <a:lstStyle/>
          <a:p>
            <a:r>
              <a:rPr lang="ja-JP" altLang="en-US" dirty="0"/>
              <a:t>ユーザ</a:t>
            </a:r>
            <a:r>
              <a:rPr lang="en-US" altLang="ja-JP" dirty="0"/>
              <a:t>VM</a:t>
            </a:r>
            <a:r>
              <a:rPr lang="ja-JP" altLang="en-US" dirty="0"/>
              <a:t>に強制パススルー先の</a:t>
            </a:r>
            <a:r>
              <a:rPr lang="ja-JP" altLang="en-US" dirty="0" smtClean="0"/>
              <a:t>仮想デバイス</a:t>
            </a:r>
            <a:r>
              <a:rPr lang="ja-JP" altLang="en-US" dirty="0"/>
              <a:t>を提供するための</a:t>
            </a:r>
            <a:r>
              <a:rPr lang="en-US" altLang="ja-JP" dirty="0"/>
              <a:t>VM</a:t>
            </a:r>
          </a:p>
          <a:p>
            <a:pPr lvl="1"/>
            <a:r>
              <a:rPr lang="ja-JP" altLang="en-US" dirty="0"/>
              <a:t>対応するユーザ</a:t>
            </a:r>
            <a:r>
              <a:rPr lang="en-US" altLang="ja-JP" dirty="0"/>
              <a:t>VM</a:t>
            </a:r>
            <a:r>
              <a:rPr lang="ja-JP" altLang="en-US" dirty="0"/>
              <a:t>と同じ数の仮想</a:t>
            </a:r>
            <a:r>
              <a:rPr lang="en-US" altLang="ja-JP" dirty="0"/>
              <a:t>CPU</a:t>
            </a:r>
            <a:r>
              <a:rPr lang="ja-JP" altLang="en-US" dirty="0"/>
              <a:t>を割り当て</a:t>
            </a:r>
          </a:p>
          <a:p>
            <a:pPr lvl="1"/>
            <a:r>
              <a:rPr lang="ja-JP" altLang="en-US" dirty="0"/>
              <a:t>それ以外は最低限のリソースを割り当て</a:t>
            </a:r>
          </a:p>
          <a:p>
            <a:pPr lvl="1"/>
            <a:r>
              <a:rPr lang="ja-JP" altLang="en-US" dirty="0"/>
              <a:t>ユーザはプロキシ</a:t>
            </a:r>
            <a:r>
              <a:rPr lang="en-US" altLang="ja-JP" dirty="0"/>
              <a:t>VM</a:t>
            </a:r>
            <a:r>
              <a:rPr lang="ja-JP" altLang="en-US" dirty="0"/>
              <a:t>を指定してアクセスすること</a:t>
            </a:r>
            <a:r>
              <a:rPr lang="ja-JP" altLang="en-US" dirty="0" smtClean="0"/>
              <a:t>でユーザ</a:t>
            </a:r>
            <a:r>
              <a:rPr lang="en-US" altLang="ja-JP" dirty="0"/>
              <a:t>VM</a:t>
            </a:r>
            <a:r>
              <a:rPr lang="ja-JP" altLang="en-US" dirty="0"/>
              <a:t>に透過的にアクセス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14</a:t>
            </a:fld>
            <a:endParaRPr kumimoji="1" lang="ja-JP" altLang="en-US"/>
          </a:p>
        </p:txBody>
      </p:sp>
      <p:grpSp>
        <p:nvGrpSpPr>
          <p:cNvPr id="22" name="グループ化 21"/>
          <p:cNvGrpSpPr/>
          <p:nvPr/>
        </p:nvGrpSpPr>
        <p:grpSpPr>
          <a:xfrm>
            <a:off x="1359851" y="4293096"/>
            <a:ext cx="6884557" cy="2160200"/>
            <a:chOff x="1375437" y="4537861"/>
            <a:chExt cx="6884557" cy="2160200"/>
          </a:xfrm>
        </p:grpSpPr>
        <p:sp>
          <p:nvSpPr>
            <p:cNvPr id="47" name="正方形/長方形 46"/>
            <p:cNvSpPr/>
            <p:nvPr/>
          </p:nvSpPr>
          <p:spPr>
            <a:xfrm>
              <a:off x="5919994" y="4537861"/>
              <a:ext cx="2340000" cy="1440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dirty="0"/>
                <a:t>クラウド</a:t>
              </a:r>
              <a:r>
                <a:rPr lang="en-US" altLang="ja-JP" dirty="0" smtClean="0"/>
                <a:t>VM</a:t>
              </a:r>
              <a:endParaRPr lang="en-US" altLang="ja-JP" dirty="0"/>
            </a:p>
            <a:p>
              <a:pPr algn="ctr"/>
              <a:endParaRPr kumimoji="1" lang="en-US" altLang="ja-JP" dirty="0" smtClean="0"/>
            </a:p>
            <a:p>
              <a:pPr algn="ctr"/>
              <a:endParaRPr lang="en-US" altLang="ja-JP" dirty="0"/>
            </a:p>
            <a:p>
              <a:pPr algn="ctr"/>
              <a:endParaRPr kumimoji="1" lang="en-US" altLang="ja-JP" dirty="0" smtClean="0"/>
            </a:p>
            <a:p>
              <a:pPr algn="ctr"/>
              <a:endParaRPr kumimoji="1" lang="ja-JP" altLang="en-US" dirty="0"/>
            </a:p>
          </p:txBody>
        </p:sp>
        <p:sp>
          <p:nvSpPr>
            <p:cNvPr id="56" name="角丸四角形 55"/>
            <p:cNvSpPr/>
            <p:nvPr/>
          </p:nvSpPr>
          <p:spPr>
            <a:xfrm>
              <a:off x="6937260" y="4883266"/>
              <a:ext cx="1260000" cy="50854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dirty="0"/>
                <a:t>ユーザ</a:t>
              </a:r>
              <a:r>
                <a:rPr lang="en-US" altLang="ja-JP" dirty="0" smtClean="0"/>
                <a:t>VM</a:t>
              </a:r>
              <a:endParaRPr kumimoji="1" lang="ja-JP" altLang="en-US" dirty="0"/>
            </a:p>
          </p:txBody>
        </p:sp>
        <p:sp>
          <p:nvSpPr>
            <p:cNvPr id="57" name="角丸四角形 56"/>
            <p:cNvSpPr/>
            <p:nvPr/>
          </p:nvSpPr>
          <p:spPr>
            <a:xfrm>
              <a:off x="6099994" y="5537091"/>
              <a:ext cx="1800000" cy="3600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/>
                <a:t>ハイパーバイザ</a:t>
              </a:r>
              <a:endParaRPr kumimoji="1" lang="ja-JP" altLang="en-US" dirty="0"/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3131840" y="6338061"/>
              <a:ext cx="5128154" cy="3600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dirty="0"/>
                <a:t>クラウド</a:t>
              </a:r>
              <a:r>
                <a:rPr lang="ja-JP" altLang="en-US" dirty="0" smtClean="0"/>
                <a:t>ハイパーバイザ</a:t>
              </a:r>
              <a:endParaRPr lang="en-US" altLang="ja-JP" dirty="0" smtClean="0"/>
            </a:p>
          </p:txBody>
        </p:sp>
        <p:sp>
          <p:nvSpPr>
            <p:cNvPr id="59" name="片側の 2 つの角を丸めた四角形 58"/>
            <p:cNvSpPr/>
            <p:nvPr/>
          </p:nvSpPr>
          <p:spPr>
            <a:xfrm>
              <a:off x="3131840" y="5329861"/>
              <a:ext cx="1152000" cy="648000"/>
            </a:xfrm>
            <a:prstGeom prst="round2Same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仮想</a:t>
              </a:r>
              <a:endParaRPr kumimoji="1" lang="en-US" altLang="ja-JP" dirty="0" smtClean="0"/>
            </a:p>
            <a:p>
              <a:pPr algn="ctr"/>
              <a:r>
                <a:rPr kumimoji="1" lang="ja-JP" altLang="en-US" dirty="0" smtClean="0"/>
                <a:t>デバイス</a:t>
              </a:r>
              <a:endParaRPr kumimoji="1" lang="en-US" altLang="ja-JP" dirty="0" smtClean="0"/>
            </a:p>
          </p:txBody>
        </p:sp>
        <p:pic>
          <p:nvPicPr>
            <p:cNvPr id="4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5437" y="5149861"/>
              <a:ext cx="1083959" cy="100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6" name="正方形/長方形 65"/>
            <p:cNvSpPr/>
            <p:nvPr/>
          </p:nvSpPr>
          <p:spPr>
            <a:xfrm>
              <a:off x="4543917" y="4537861"/>
              <a:ext cx="1152000" cy="1440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en-US" altLang="ja-JP" sz="1600" dirty="0" smtClean="0"/>
            </a:p>
            <a:p>
              <a:pPr algn="ctr"/>
              <a:endParaRPr lang="en-US" altLang="ja-JP" sz="1600" dirty="0" smtClean="0"/>
            </a:p>
            <a:p>
              <a:pPr algn="ctr"/>
              <a:endParaRPr kumimoji="1" lang="en-US" altLang="ja-JP" sz="1600" dirty="0"/>
            </a:p>
            <a:p>
              <a:pPr algn="ctr"/>
              <a:r>
                <a:rPr kumimoji="1" lang="ja-JP" altLang="en-US" dirty="0" smtClean="0"/>
                <a:t>プロキシ</a:t>
              </a:r>
              <a:endParaRPr kumimoji="1" lang="en-US" altLang="ja-JP" dirty="0" smtClean="0"/>
            </a:p>
            <a:p>
              <a:pPr algn="ctr"/>
              <a:r>
                <a:rPr kumimoji="1" lang="en-US" altLang="ja-JP" dirty="0" smtClean="0"/>
                <a:t>VM</a:t>
              </a:r>
              <a:endParaRPr kumimoji="1" lang="ja-JP" altLang="en-US" dirty="0"/>
            </a:p>
          </p:txBody>
        </p:sp>
        <p:cxnSp>
          <p:nvCxnSpPr>
            <p:cNvPr id="7" name="直線コネクタ 6"/>
            <p:cNvCxnSpPr>
              <a:stCxn id="59" idx="1"/>
            </p:cNvCxnSpPr>
            <p:nvPr/>
          </p:nvCxnSpPr>
          <p:spPr>
            <a:xfrm>
              <a:off x="3707840" y="5977861"/>
              <a:ext cx="0" cy="180000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3707840" y="6157861"/>
              <a:ext cx="1413973" cy="0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>
              <a:stCxn id="66" idx="2"/>
            </p:cNvCxnSpPr>
            <p:nvPr/>
          </p:nvCxnSpPr>
          <p:spPr>
            <a:xfrm>
              <a:off x="5119917" y="5977861"/>
              <a:ext cx="0" cy="180000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矢印コネクタ 15"/>
            <p:cNvCxnSpPr>
              <a:stCxn id="46" idx="3"/>
              <a:endCxn id="59" idx="2"/>
            </p:cNvCxnSpPr>
            <p:nvPr/>
          </p:nvCxnSpPr>
          <p:spPr>
            <a:xfrm>
              <a:off x="2459396" y="5653861"/>
              <a:ext cx="67244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カギ線コネクタ 20"/>
            <p:cNvCxnSpPr>
              <a:stCxn id="59" idx="3"/>
              <a:endCxn id="56" idx="1"/>
            </p:cNvCxnSpPr>
            <p:nvPr/>
          </p:nvCxnSpPr>
          <p:spPr>
            <a:xfrm rot="5400000" flipH="1" flipV="1">
              <a:off x="5226389" y="3618990"/>
              <a:ext cx="192323" cy="3229420"/>
            </a:xfrm>
            <a:prstGeom prst="bentConnector2">
              <a:avLst/>
            </a:prstGeom>
            <a:ln w="38100">
              <a:solidFill>
                <a:schemeClr val="tx1"/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0463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ユーザ</a:t>
            </a:r>
            <a:r>
              <a:rPr lang="en-US" altLang="ja-JP" dirty="0"/>
              <a:t>VM</a:t>
            </a:r>
            <a:r>
              <a:rPr lang="ja-JP" altLang="en-US" dirty="0"/>
              <a:t>とプロキシ</a:t>
            </a:r>
            <a:r>
              <a:rPr lang="en-US" altLang="ja-JP" dirty="0"/>
              <a:t>VM</a:t>
            </a:r>
            <a:r>
              <a:rPr lang="ja-JP" altLang="en-US" dirty="0"/>
              <a:t>の対応づけ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ユーザ</a:t>
            </a:r>
            <a:r>
              <a:rPr lang="en-US" altLang="ja-JP" dirty="0"/>
              <a:t>VM</a:t>
            </a:r>
            <a:r>
              <a:rPr lang="ja-JP" altLang="en-US" dirty="0"/>
              <a:t>ごとに作られる拡張ページテーブル（</a:t>
            </a:r>
            <a:r>
              <a:rPr lang="en-US" altLang="ja-JP" dirty="0"/>
              <a:t>EPT</a:t>
            </a:r>
            <a:r>
              <a:rPr lang="ja-JP" altLang="en-US" dirty="0"/>
              <a:t>）を用いてユーザ</a:t>
            </a:r>
            <a:r>
              <a:rPr lang="en-US" altLang="ja-JP" dirty="0"/>
              <a:t>VM</a:t>
            </a:r>
            <a:r>
              <a:rPr lang="ja-JP" altLang="en-US" dirty="0" err="1"/>
              <a:t>を識</a:t>
            </a:r>
            <a:r>
              <a:rPr lang="ja-JP" altLang="en-US" dirty="0"/>
              <a:t>別</a:t>
            </a:r>
          </a:p>
          <a:p>
            <a:pPr lvl="1"/>
            <a:r>
              <a:rPr lang="ja-JP" altLang="en-US" dirty="0"/>
              <a:t>ユーザ</a:t>
            </a:r>
            <a:r>
              <a:rPr lang="en-US" altLang="ja-JP" dirty="0"/>
              <a:t>VM</a:t>
            </a:r>
            <a:r>
              <a:rPr lang="ja-JP" altLang="en-US" dirty="0"/>
              <a:t>で</a:t>
            </a:r>
            <a:r>
              <a:rPr lang="en-US" altLang="ja-JP" dirty="0"/>
              <a:t>VM Exit</a:t>
            </a:r>
            <a:r>
              <a:rPr lang="ja-JP" altLang="en-US" dirty="0"/>
              <a:t>が発生した時に</a:t>
            </a:r>
            <a:r>
              <a:rPr lang="en-US" altLang="ja-JP" dirty="0"/>
              <a:t>VMCS</a:t>
            </a:r>
            <a:r>
              <a:rPr lang="ja-JP" altLang="en-US" dirty="0"/>
              <a:t>から取得</a:t>
            </a:r>
          </a:p>
          <a:p>
            <a:pPr lvl="1"/>
            <a:r>
              <a:rPr lang="ja-JP" altLang="en-US" dirty="0"/>
              <a:t>初めて検出された</a:t>
            </a:r>
            <a:r>
              <a:rPr lang="en-US" altLang="ja-JP" dirty="0"/>
              <a:t>EPT</a:t>
            </a:r>
            <a:r>
              <a:rPr lang="ja-JP" altLang="en-US" dirty="0"/>
              <a:t>なら新しいプロキシ</a:t>
            </a:r>
            <a:r>
              <a:rPr lang="en-US" altLang="ja-JP" dirty="0"/>
              <a:t>VM</a:t>
            </a:r>
            <a:r>
              <a:rPr lang="ja-JP" altLang="en-US" dirty="0"/>
              <a:t>と対応づけ</a:t>
            </a:r>
          </a:p>
          <a:p>
            <a:pPr lvl="2"/>
            <a:r>
              <a:rPr lang="ja-JP" altLang="en-US" dirty="0"/>
              <a:t>プロキシ</a:t>
            </a:r>
            <a:r>
              <a:rPr lang="en-US" altLang="ja-JP" dirty="0"/>
              <a:t>VM</a:t>
            </a:r>
            <a:r>
              <a:rPr lang="ja-JP" altLang="en-US" dirty="0"/>
              <a:t>はあらかじめクラウドハイパーバイザに登録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15</a:t>
            </a:fld>
            <a:endParaRPr kumimoji="1" lang="ja-JP" altLang="en-US"/>
          </a:p>
        </p:txBody>
      </p:sp>
      <p:grpSp>
        <p:nvGrpSpPr>
          <p:cNvPr id="9" name="グループ化 8"/>
          <p:cNvGrpSpPr/>
          <p:nvPr/>
        </p:nvGrpSpPr>
        <p:grpSpPr>
          <a:xfrm>
            <a:off x="2073952" y="4005064"/>
            <a:ext cx="6026440" cy="2446273"/>
            <a:chOff x="2027819" y="4221088"/>
            <a:chExt cx="6026440" cy="2446273"/>
          </a:xfrm>
        </p:grpSpPr>
        <p:grpSp>
          <p:nvGrpSpPr>
            <p:cNvPr id="34" name="グループ化 33"/>
            <p:cNvGrpSpPr/>
            <p:nvPr/>
          </p:nvGrpSpPr>
          <p:grpSpPr>
            <a:xfrm>
              <a:off x="2027819" y="4221088"/>
              <a:ext cx="5088363" cy="2446273"/>
              <a:chOff x="2027819" y="4221088"/>
              <a:chExt cx="5088363" cy="2446273"/>
            </a:xfrm>
          </p:grpSpPr>
          <p:grpSp>
            <p:nvGrpSpPr>
              <p:cNvPr id="6" name="グループ化 5"/>
              <p:cNvGrpSpPr/>
              <p:nvPr/>
            </p:nvGrpSpPr>
            <p:grpSpPr>
              <a:xfrm>
                <a:off x="2027819" y="4221088"/>
                <a:ext cx="5088363" cy="2446273"/>
                <a:chOff x="3106647" y="2345245"/>
                <a:chExt cx="5628350" cy="3147661"/>
              </a:xfrm>
            </p:grpSpPr>
            <p:sp>
              <p:nvSpPr>
                <p:cNvPr id="13" name="正方形/長方形 12"/>
                <p:cNvSpPr/>
                <p:nvPr/>
              </p:nvSpPr>
              <p:spPr>
                <a:xfrm>
                  <a:off x="5629007" y="2345245"/>
                  <a:ext cx="3105990" cy="2038160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en-US" altLang="ja-JP" dirty="0" smtClean="0"/>
                </a:p>
              </p:txBody>
            </p:sp>
            <p:sp>
              <p:nvSpPr>
                <p:cNvPr id="14" name="角丸四角形 13"/>
                <p:cNvSpPr/>
                <p:nvPr/>
              </p:nvSpPr>
              <p:spPr>
                <a:xfrm>
                  <a:off x="7280283" y="2470559"/>
                  <a:ext cx="1353893" cy="672756"/>
                </a:xfrm>
                <a:prstGeom prst="round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1600" dirty="0" smtClean="0"/>
                    <a:t>ユーザ</a:t>
                  </a:r>
                  <a:r>
                    <a:rPr lang="en-US" altLang="ja-JP" sz="1600" dirty="0" smtClean="0"/>
                    <a:t>VM2</a:t>
                  </a:r>
                </a:p>
              </p:txBody>
            </p:sp>
            <p:sp>
              <p:nvSpPr>
                <p:cNvPr id="15" name="正方形/長方形 14"/>
                <p:cNvSpPr/>
                <p:nvPr/>
              </p:nvSpPr>
              <p:spPr>
                <a:xfrm>
                  <a:off x="3106647" y="5029688"/>
                  <a:ext cx="5614676" cy="463218"/>
                </a:xfrm>
                <a:prstGeom prst="rect">
                  <a:avLst/>
                </a:prstGeom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dirty="0"/>
                    <a:t>クラウド</a:t>
                  </a:r>
                  <a:r>
                    <a:rPr lang="ja-JP" altLang="en-US" dirty="0" smtClean="0"/>
                    <a:t>ハイパーバイザ</a:t>
                  </a:r>
                  <a:endParaRPr lang="en-US" altLang="ja-JP" dirty="0" smtClean="0"/>
                </a:p>
              </p:txBody>
            </p:sp>
            <p:sp>
              <p:nvSpPr>
                <p:cNvPr id="17" name="角丸四角形 16"/>
                <p:cNvSpPr/>
                <p:nvPr/>
              </p:nvSpPr>
              <p:spPr>
                <a:xfrm>
                  <a:off x="5742001" y="2460036"/>
                  <a:ext cx="1353894" cy="672756"/>
                </a:xfrm>
                <a:prstGeom prst="round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1600" dirty="0"/>
                    <a:t>ユーザ</a:t>
                  </a:r>
                  <a:r>
                    <a:rPr lang="en-US" altLang="ja-JP" sz="1600" dirty="0" smtClean="0"/>
                    <a:t>VM1</a:t>
                  </a:r>
                </a:p>
              </p:txBody>
            </p:sp>
            <p:sp>
              <p:nvSpPr>
                <p:cNvPr id="19" name="正方形/長方形 18"/>
                <p:cNvSpPr/>
                <p:nvPr/>
              </p:nvSpPr>
              <p:spPr>
                <a:xfrm>
                  <a:off x="4355976" y="2345245"/>
                  <a:ext cx="1080000" cy="2038160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600" dirty="0" smtClean="0"/>
                    <a:t>プロキシ</a:t>
                  </a:r>
                  <a:r>
                    <a:rPr kumimoji="1" lang="en-US" altLang="ja-JP" sz="1600" dirty="0" smtClean="0"/>
                    <a:t>VM2</a:t>
                  </a:r>
                  <a:endParaRPr kumimoji="1" lang="ja-JP" altLang="en-US" sz="1600" dirty="0"/>
                </a:p>
              </p:txBody>
            </p:sp>
            <p:sp>
              <p:nvSpPr>
                <p:cNvPr id="20" name="正方形/長方形 19"/>
                <p:cNvSpPr/>
                <p:nvPr/>
              </p:nvSpPr>
              <p:spPr>
                <a:xfrm>
                  <a:off x="3106648" y="2345245"/>
                  <a:ext cx="1080000" cy="2038160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600" dirty="0" smtClean="0"/>
                    <a:t>プロキシ</a:t>
                  </a:r>
                  <a:r>
                    <a:rPr kumimoji="1" lang="en-US" altLang="ja-JP" sz="1600" dirty="0" smtClean="0"/>
                    <a:t>VM1</a:t>
                  </a:r>
                  <a:endParaRPr kumimoji="1" lang="ja-JP" altLang="en-US" sz="1600" dirty="0"/>
                </a:p>
              </p:txBody>
            </p:sp>
            <p:sp>
              <p:nvSpPr>
                <p:cNvPr id="21" name="角丸四角形 20"/>
                <p:cNvSpPr/>
                <p:nvPr/>
              </p:nvSpPr>
              <p:spPr>
                <a:xfrm>
                  <a:off x="5742000" y="3272641"/>
                  <a:ext cx="2880000" cy="1000955"/>
                </a:xfrm>
                <a:prstGeom prst="roundRect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en-US" altLang="ja-JP" dirty="0" smtClean="0"/>
                </a:p>
                <a:p>
                  <a:pPr algn="ctr"/>
                  <a:endParaRPr lang="en-US" altLang="ja-JP" dirty="0"/>
                </a:p>
                <a:p>
                  <a:pPr algn="ctr"/>
                  <a:r>
                    <a:rPr kumimoji="1" lang="ja-JP" altLang="en-US" sz="1600" dirty="0" smtClean="0"/>
                    <a:t>ハイパーバイザ</a:t>
                  </a:r>
                  <a:endParaRPr kumimoji="1" lang="en-US" altLang="ja-JP" sz="1600" dirty="0" smtClean="0"/>
                </a:p>
              </p:txBody>
            </p:sp>
            <p:sp>
              <p:nvSpPr>
                <p:cNvPr id="22" name="対角する 2 つの角を丸めた四角形 21"/>
                <p:cNvSpPr/>
                <p:nvPr/>
              </p:nvSpPr>
              <p:spPr>
                <a:xfrm>
                  <a:off x="5881373" y="3345859"/>
                  <a:ext cx="1075151" cy="555862"/>
                </a:xfrm>
                <a:prstGeom prst="round2Diag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dirty="0" smtClean="0"/>
                    <a:t>EPT1</a:t>
                  </a:r>
                  <a:endParaRPr lang="en-US" altLang="ja-JP" dirty="0"/>
                </a:p>
              </p:txBody>
            </p:sp>
            <p:sp>
              <p:nvSpPr>
                <p:cNvPr id="23" name="対角する 2 つの角を丸めた四角形 22"/>
                <p:cNvSpPr/>
                <p:nvPr/>
              </p:nvSpPr>
              <p:spPr>
                <a:xfrm>
                  <a:off x="7419654" y="3337256"/>
                  <a:ext cx="1075151" cy="555862"/>
                </a:xfrm>
                <a:prstGeom prst="round2Diag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dirty="0" smtClean="0"/>
                    <a:t>EPT2</a:t>
                  </a:r>
                  <a:endParaRPr lang="en-US" altLang="ja-JP" dirty="0"/>
                </a:p>
              </p:txBody>
            </p:sp>
            <p:cxnSp>
              <p:nvCxnSpPr>
                <p:cNvPr id="24" name="直線コネクタ 23"/>
                <p:cNvCxnSpPr/>
                <p:nvPr/>
              </p:nvCxnSpPr>
              <p:spPr>
                <a:xfrm>
                  <a:off x="6049001" y="3862487"/>
                  <a:ext cx="1" cy="934665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直線コネクタ 24"/>
                <p:cNvCxnSpPr/>
                <p:nvPr/>
              </p:nvCxnSpPr>
              <p:spPr>
                <a:xfrm flipH="1">
                  <a:off x="3646649" y="4797152"/>
                  <a:ext cx="2402352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直線コネクタ 25"/>
                <p:cNvCxnSpPr>
                  <a:stCxn id="20" idx="2"/>
                </p:cNvCxnSpPr>
                <p:nvPr/>
              </p:nvCxnSpPr>
              <p:spPr>
                <a:xfrm>
                  <a:off x="3646648" y="4383405"/>
                  <a:ext cx="0" cy="41374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直線コネクタ 26"/>
                <p:cNvCxnSpPr/>
                <p:nvPr/>
              </p:nvCxnSpPr>
              <p:spPr>
                <a:xfrm>
                  <a:off x="4895976" y="4546594"/>
                  <a:ext cx="340105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直線コネクタ 27"/>
                <p:cNvCxnSpPr/>
                <p:nvPr/>
              </p:nvCxnSpPr>
              <p:spPr>
                <a:xfrm flipV="1">
                  <a:off x="8297030" y="3893118"/>
                  <a:ext cx="0" cy="677532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線コネクタ 28"/>
                <p:cNvCxnSpPr>
                  <a:stCxn id="19" idx="2"/>
                </p:cNvCxnSpPr>
                <p:nvPr/>
              </p:nvCxnSpPr>
              <p:spPr>
                <a:xfrm>
                  <a:off x="4895976" y="4383405"/>
                  <a:ext cx="0" cy="20181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直線コネクタ 30"/>
              <p:cNvCxnSpPr>
                <a:stCxn id="17" idx="2"/>
                <a:endCxn id="22" idx="3"/>
              </p:cNvCxnSpPr>
              <p:nvPr/>
            </p:nvCxnSpPr>
            <p:spPr>
              <a:xfrm flipH="1">
                <a:off x="5022336" y="4833147"/>
                <a:ext cx="1" cy="165590"/>
              </a:xfrm>
              <a:prstGeom prst="line">
                <a:avLst/>
              </a:prstGeom>
              <a:ln w="571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コネクタ 32"/>
              <p:cNvCxnSpPr>
                <a:stCxn id="14" idx="2"/>
                <a:endCxn id="23" idx="3"/>
              </p:cNvCxnSpPr>
              <p:nvPr/>
            </p:nvCxnSpPr>
            <p:spPr>
              <a:xfrm>
                <a:off x="6413034" y="4841326"/>
                <a:ext cx="0" cy="150725"/>
              </a:xfrm>
              <a:prstGeom prst="line">
                <a:avLst/>
              </a:prstGeom>
              <a:ln w="571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テキスト ボックス 29"/>
            <p:cNvSpPr txBox="1"/>
            <p:nvPr/>
          </p:nvSpPr>
          <p:spPr>
            <a:xfrm>
              <a:off x="7116182" y="4689922"/>
              <a:ext cx="93807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dirty="0" smtClean="0"/>
                <a:t>クラウド</a:t>
              </a:r>
              <a:endParaRPr kumimoji="1" lang="en-US" altLang="ja-JP" dirty="0" smtClean="0"/>
            </a:p>
            <a:p>
              <a:pPr algn="ctr"/>
              <a:r>
                <a:rPr kumimoji="1" lang="en-US" altLang="ja-JP" dirty="0" smtClean="0"/>
                <a:t>VM</a:t>
              </a:r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7036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ユーザ</a:t>
            </a:r>
            <a:r>
              <a:rPr lang="en-US" altLang="ja-JP" dirty="0" smtClean="0"/>
              <a:t>VM</a:t>
            </a:r>
            <a:r>
              <a:rPr lang="ja-JP" altLang="en-US" dirty="0"/>
              <a:t>の</a:t>
            </a:r>
            <a:r>
              <a:rPr lang="ja-JP" altLang="en-US" dirty="0" smtClean="0"/>
              <a:t>入出力命令の横取り</a:t>
            </a:r>
            <a:endParaRPr kumimoji="1" lang="ja-JP" altLang="en-US" dirty="0"/>
          </a:p>
        </p:txBody>
      </p:sp>
      <p:sp>
        <p:nvSpPr>
          <p:cNvPr id="43" name="コンテンツ プレースホルダー 4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ユーザ</a:t>
            </a:r>
            <a:r>
              <a:rPr lang="en-US" altLang="ja-JP" dirty="0"/>
              <a:t>VM</a:t>
            </a:r>
            <a:r>
              <a:rPr lang="ja-JP" altLang="en-US" dirty="0"/>
              <a:t>による入出力命令の実行時に発生する</a:t>
            </a:r>
            <a:r>
              <a:rPr lang="en-US" altLang="ja-JP" dirty="0"/>
              <a:t>VM Exit</a:t>
            </a:r>
            <a:r>
              <a:rPr lang="ja-JP" altLang="en-US" dirty="0"/>
              <a:t>をクラウドハイパーバイザが横取り</a:t>
            </a:r>
          </a:p>
          <a:p>
            <a:pPr lvl="1"/>
            <a:r>
              <a:rPr lang="ja-JP" altLang="en-US" dirty="0"/>
              <a:t>対応するプロキシ</a:t>
            </a:r>
            <a:r>
              <a:rPr lang="en-US" altLang="ja-JP" dirty="0"/>
              <a:t>VM</a:t>
            </a:r>
            <a:r>
              <a:rPr lang="ja-JP" altLang="en-US" dirty="0"/>
              <a:t>で入出力命令が実行されたかのように仮想デバイスに要求を送信</a:t>
            </a:r>
          </a:p>
          <a:p>
            <a:pPr lvl="1"/>
            <a:r>
              <a:rPr lang="ja-JP" altLang="en-US" dirty="0"/>
              <a:t>仮想デバイスからプロキシ</a:t>
            </a:r>
            <a:r>
              <a:rPr lang="en-US" altLang="ja-JP" dirty="0"/>
              <a:t>VM</a:t>
            </a:r>
            <a:r>
              <a:rPr lang="ja-JP" altLang="en-US" dirty="0" err="1"/>
              <a:t>への</a:t>
            </a:r>
            <a:r>
              <a:rPr lang="ja-JP" altLang="en-US" dirty="0"/>
              <a:t>応答を横取りして、クラウド</a:t>
            </a:r>
            <a:r>
              <a:rPr lang="en-US" altLang="ja-JP" dirty="0"/>
              <a:t>VM</a:t>
            </a:r>
            <a:r>
              <a:rPr lang="ja-JP" altLang="en-US" dirty="0"/>
              <a:t>経由でユーザ</a:t>
            </a:r>
            <a:r>
              <a:rPr lang="en-US" altLang="ja-JP" dirty="0"/>
              <a:t>VM</a:t>
            </a:r>
            <a:r>
              <a:rPr lang="ja-JP" altLang="en-US" dirty="0"/>
              <a:t>に返す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16</a:t>
            </a:fld>
            <a:endParaRPr kumimoji="1" lang="ja-JP" alt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1259632" y="4020099"/>
            <a:ext cx="7315255" cy="2433238"/>
            <a:chOff x="1217025" y="4020099"/>
            <a:chExt cx="7315255" cy="2433238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1217025" y="4365104"/>
              <a:ext cx="6709950" cy="2088233"/>
              <a:chOff x="1043608" y="4740218"/>
              <a:chExt cx="6709950" cy="2088233"/>
            </a:xfrm>
          </p:grpSpPr>
          <p:grpSp>
            <p:nvGrpSpPr>
              <p:cNvPr id="42" name="グループ化 41"/>
              <p:cNvGrpSpPr/>
              <p:nvPr/>
            </p:nvGrpSpPr>
            <p:grpSpPr>
              <a:xfrm>
                <a:off x="1043608" y="4740218"/>
                <a:ext cx="6709950" cy="2088233"/>
                <a:chOff x="651200" y="4769767"/>
                <a:chExt cx="6709950" cy="2088233"/>
              </a:xfrm>
            </p:grpSpPr>
            <p:sp>
              <p:nvSpPr>
                <p:cNvPr id="23" name="正方形/長方形 22"/>
                <p:cNvSpPr/>
                <p:nvPr/>
              </p:nvSpPr>
              <p:spPr>
                <a:xfrm>
                  <a:off x="3399074" y="4769767"/>
                  <a:ext cx="3024000" cy="1329685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26" name="片側の 2 つの角を丸めた四角形 25"/>
                <p:cNvSpPr/>
                <p:nvPr/>
              </p:nvSpPr>
              <p:spPr>
                <a:xfrm>
                  <a:off x="651200" y="5451452"/>
                  <a:ext cx="1152000" cy="648000"/>
                </a:xfrm>
                <a:prstGeom prst="round2Same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dirty="0" smtClean="0"/>
                    <a:t>仮想</a:t>
                  </a:r>
                  <a:endParaRPr lang="en-US" altLang="ja-JP" dirty="0" smtClean="0"/>
                </a:p>
                <a:p>
                  <a:pPr algn="ctr"/>
                  <a:r>
                    <a:rPr kumimoji="1" lang="ja-JP" altLang="en-US" dirty="0"/>
                    <a:t>デバイス</a:t>
                  </a:r>
                  <a:endParaRPr kumimoji="1" lang="en-US" altLang="ja-JP" dirty="0" smtClean="0"/>
                </a:p>
              </p:txBody>
            </p:sp>
            <p:sp>
              <p:nvSpPr>
                <p:cNvPr id="27" name="角丸四角形 26"/>
                <p:cNvSpPr/>
                <p:nvPr/>
              </p:nvSpPr>
              <p:spPr>
                <a:xfrm>
                  <a:off x="3455427" y="5683560"/>
                  <a:ext cx="2340000" cy="360040"/>
                </a:xfrm>
                <a:prstGeom prst="roundRect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dirty="0" smtClean="0"/>
                    <a:t>ハイパーバイザ</a:t>
                  </a:r>
                  <a:endParaRPr kumimoji="1" lang="ja-JP" altLang="en-US" dirty="0"/>
                </a:p>
              </p:txBody>
            </p:sp>
            <p:sp>
              <p:nvSpPr>
                <p:cNvPr id="28" name="角丸四角形 27"/>
                <p:cNvSpPr/>
                <p:nvPr/>
              </p:nvSpPr>
              <p:spPr>
                <a:xfrm>
                  <a:off x="4756408" y="4841775"/>
                  <a:ext cx="1548000" cy="735677"/>
                </a:xfrm>
                <a:prstGeom prst="round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dirty="0" smtClean="0"/>
                    <a:t>ユーザ</a:t>
                  </a:r>
                  <a:r>
                    <a:rPr kumimoji="1" lang="en-US" altLang="ja-JP" dirty="0" smtClean="0"/>
                    <a:t>VM</a:t>
                  </a:r>
                </a:p>
              </p:txBody>
            </p:sp>
            <p:sp>
              <p:nvSpPr>
                <p:cNvPr id="29" name="テキスト ボックス 28"/>
                <p:cNvSpPr txBox="1"/>
                <p:nvPr/>
              </p:nvSpPr>
              <p:spPr>
                <a:xfrm>
                  <a:off x="6423073" y="5397269"/>
                  <a:ext cx="938077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ja-JP" altLang="en-US" dirty="0" smtClean="0"/>
                    <a:t>クラウド</a:t>
                  </a:r>
                  <a:endParaRPr lang="en-US" altLang="ja-JP" dirty="0" smtClean="0"/>
                </a:p>
                <a:p>
                  <a:pPr algn="ctr"/>
                  <a:r>
                    <a:rPr kumimoji="1" lang="en-US" altLang="ja-JP" dirty="0" smtClean="0"/>
                    <a:t>VM</a:t>
                  </a:r>
                </a:p>
              </p:txBody>
            </p:sp>
            <p:sp>
              <p:nvSpPr>
                <p:cNvPr id="30" name="正方形/長方形 29"/>
                <p:cNvSpPr/>
                <p:nvPr/>
              </p:nvSpPr>
              <p:spPr>
                <a:xfrm>
                  <a:off x="651200" y="6497960"/>
                  <a:ext cx="5771874" cy="360040"/>
                </a:xfrm>
                <a:prstGeom prst="rect">
                  <a:avLst/>
                </a:prstGeom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dirty="0"/>
                    <a:t>クラウド</a:t>
                  </a:r>
                  <a:r>
                    <a:rPr lang="ja-JP" altLang="en-US" dirty="0" smtClean="0"/>
                    <a:t>ハイパーバイザ</a:t>
                  </a:r>
                  <a:endParaRPr kumimoji="1" lang="ja-JP" altLang="en-US" dirty="0"/>
                </a:p>
              </p:txBody>
            </p:sp>
            <p:sp>
              <p:nvSpPr>
                <p:cNvPr id="31" name="テキスト ボックス 30"/>
                <p:cNvSpPr txBox="1"/>
                <p:nvPr/>
              </p:nvSpPr>
              <p:spPr>
                <a:xfrm>
                  <a:off x="4924773" y="6079932"/>
                  <a:ext cx="90762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dirty="0" smtClean="0"/>
                    <a:t>VM Exit</a:t>
                  </a:r>
                  <a:endParaRPr kumimoji="1" lang="ja-JP" altLang="en-US" dirty="0"/>
                </a:p>
              </p:txBody>
            </p:sp>
            <p:sp>
              <p:nvSpPr>
                <p:cNvPr id="34" name="テキスト ボックス 33"/>
                <p:cNvSpPr txBox="1"/>
                <p:nvPr/>
              </p:nvSpPr>
              <p:spPr>
                <a:xfrm>
                  <a:off x="6093955" y="6079932"/>
                  <a:ext cx="106054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dirty="0" smtClean="0"/>
                    <a:t>VM Entry</a:t>
                  </a:r>
                  <a:endParaRPr kumimoji="1" lang="ja-JP" altLang="en-US" dirty="0"/>
                </a:p>
              </p:txBody>
            </p:sp>
            <p:cxnSp>
              <p:nvCxnSpPr>
                <p:cNvPr id="35" name="直線コネクタ 34"/>
                <p:cNvCxnSpPr/>
                <p:nvPr/>
              </p:nvCxnSpPr>
              <p:spPr>
                <a:xfrm>
                  <a:off x="1011240" y="6099452"/>
                  <a:ext cx="0" cy="39850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  <a:prstDash val="sysDot"/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直線コネクタ 35"/>
                <p:cNvCxnSpPr/>
                <p:nvPr/>
              </p:nvCxnSpPr>
              <p:spPr>
                <a:xfrm flipV="1">
                  <a:off x="1443288" y="6099452"/>
                  <a:ext cx="0" cy="40333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直線コネクタ 36"/>
                <p:cNvCxnSpPr/>
                <p:nvPr/>
              </p:nvCxnSpPr>
              <p:spPr>
                <a:xfrm flipV="1">
                  <a:off x="5868472" y="5577453"/>
                  <a:ext cx="0" cy="920508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線コネクタ 37"/>
                <p:cNvCxnSpPr/>
                <p:nvPr/>
              </p:nvCxnSpPr>
              <p:spPr>
                <a:xfrm flipV="1">
                  <a:off x="6093955" y="5577453"/>
                  <a:ext cx="0" cy="920508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  <a:prstDash val="sysDot"/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4" name="正方形/長方形 23"/>
              <p:cNvSpPr/>
              <p:nvPr/>
            </p:nvSpPr>
            <p:spPr>
              <a:xfrm>
                <a:off x="2399044" y="4740219"/>
                <a:ext cx="1152000" cy="1329684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600" dirty="0" smtClean="0"/>
                  <a:t>プロキシ</a:t>
                </a:r>
                <a:endParaRPr kumimoji="1" lang="en-US" altLang="ja-JP" sz="1600" dirty="0" smtClean="0"/>
              </a:p>
              <a:p>
                <a:pPr algn="ctr"/>
                <a:r>
                  <a:rPr kumimoji="1" lang="en-US" altLang="ja-JP" sz="1600" dirty="0" smtClean="0"/>
                  <a:t>VM</a:t>
                </a:r>
                <a:endParaRPr kumimoji="1" lang="ja-JP" altLang="en-US" sz="1600" dirty="0"/>
              </a:p>
            </p:txBody>
          </p:sp>
        </p:grpSp>
        <p:sp>
          <p:nvSpPr>
            <p:cNvPr id="20" name="角丸四角形吹き出し 19"/>
            <p:cNvSpPr/>
            <p:nvPr/>
          </p:nvSpPr>
          <p:spPr>
            <a:xfrm>
              <a:off x="7092280" y="4020099"/>
              <a:ext cx="1440000" cy="720000"/>
            </a:xfrm>
            <a:prstGeom prst="wedgeRoundRectCallout">
              <a:avLst>
                <a:gd name="adj1" fmla="val -81802"/>
                <a:gd name="adj2" fmla="val 39702"/>
                <a:gd name="adj3" fmla="val 16667"/>
              </a:avLst>
            </a:prstGeom>
            <a:solidFill>
              <a:schemeClr val="bg1"/>
            </a:solidFill>
            <a:ln w="38100" cmpd="sng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</a:rPr>
                <a:t>命令の例：</a:t>
              </a:r>
              <a:r>
                <a:rPr kumimoji="1" lang="en-US" altLang="ja-JP" dirty="0" smtClean="0">
                  <a:solidFill>
                    <a:schemeClr val="tx1"/>
                  </a:solidFill>
                </a:rPr>
                <a:t>out al, 0x3f8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291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ユーザ</a:t>
            </a:r>
            <a:r>
              <a:rPr lang="en-US" altLang="ja-JP" dirty="0"/>
              <a:t>VM</a:t>
            </a:r>
            <a:r>
              <a:rPr lang="ja-JP" altLang="en-US" dirty="0" err="1"/>
              <a:t>への</a:t>
            </a:r>
            <a:r>
              <a:rPr lang="ja-JP" altLang="en-US" dirty="0"/>
              <a:t>仮想割り込みの挿入</a:t>
            </a:r>
            <a:endParaRPr kumimoji="1" lang="ja-JP" altLang="en-US" dirty="0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仮想デバイス</a:t>
            </a:r>
            <a:r>
              <a:rPr lang="ja-JP" altLang="en-US" dirty="0"/>
              <a:t>で発生した仮想割り込みをユーザ</a:t>
            </a:r>
            <a:r>
              <a:rPr lang="en-US" altLang="ja-JP" dirty="0"/>
              <a:t>VM</a:t>
            </a:r>
            <a:r>
              <a:rPr lang="ja-JP" altLang="en-US" dirty="0"/>
              <a:t>に挿入</a:t>
            </a:r>
          </a:p>
          <a:p>
            <a:pPr lvl="1"/>
            <a:r>
              <a:rPr lang="ja-JP" altLang="en-US" dirty="0"/>
              <a:t>クラウド</a:t>
            </a:r>
            <a:r>
              <a:rPr lang="en-US" altLang="ja-JP" dirty="0"/>
              <a:t>VM</a:t>
            </a:r>
            <a:r>
              <a:rPr lang="ja-JP" altLang="en-US" dirty="0"/>
              <a:t>内の割り込みサーバに割り込み情報を送る</a:t>
            </a:r>
          </a:p>
          <a:p>
            <a:pPr lvl="1"/>
            <a:r>
              <a:rPr lang="ja-JP" altLang="en-US" dirty="0"/>
              <a:t>従来通り、ハイパーバイザ経由で仮想割り込みを挿入</a:t>
            </a:r>
          </a:p>
          <a:p>
            <a:pPr lvl="2"/>
            <a:r>
              <a:rPr lang="ja-JP" altLang="en-US" dirty="0"/>
              <a:t>割り込みが準仮想化されたゲスト</a:t>
            </a:r>
            <a:r>
              <a:rPr lang="en-US" altLang="ja-JP" dirty="0"/>
              <a:t>OS</a:t>
            </a:r>
            <a:r>
              <a:rPr lang="ja-JP" altLang="en-US" dirty="0" err="1"/>
              <a:t>にも</a:t>
            </a:r>
            <a:r>
              <a:rPr lang="ja-JP" altLang="en-US" dirty="0"/>
              <a:t>対応</a:t>
            </a:r>
          </a:p>
          <a:p>
            <a:pPr lvl="1"/>
            <a:r>
              <a:rPr lang="ja-JP" altLang="en-US" dirty="0"/>
              <a:t>仮想割り込みには機密情報は含まれない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17</a:t>
            </a:fld>
            <a:endParaRPr kumimoji="1"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1339696" y="4689328"/>
            <a:ext cx="7120736" cy="1692000"/>
            <a:chOff x="922671" y="4833344"/>
            <a:chExt cx="7120736" cy="1692000"/>
          </a:xfrm>
        </p:grpSpPr>
        <p:grpSp>
          <p:nvGrpSpPr>
            <p:cNvPr id="5" name="グループ化 4"/>
            <p:cNvGrpSpPr/>
            <p:nvPr/>
          </p:nvGrpSpPr>
          <p:grpSpPr>
            <a:xfrm>
              <a:off x="922671" y="4833344"/>
              <a:ext cx="6182659" cy="1692000"/>
              <a:chOff x="1548354" y="4914240"/>
              <a:chExt cx="6182659" cy="1692000"/>
            </a:xfrm>
          </p:grpSpPr>
          <p:sp>
            <p:nvSpPr>
              <p:cNvPr id="6" name="正方形/長方形 5"/>
              <p:cNvSpPr/>
              <p:nvPr/>
            </p:nvSpPr>
            <p:spPr>
              <a:xfrm>
                <a:off x="4419013" y="4914240"/>
                <a:ext cx="3312000" cy="1692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dirty="0"/>
              </a:p>
            </p:txBody>
          </p:sp>
          <p:sp>
            <p:nvSpPr>
              <p:cNvPr id="9" name="角丸四角形 8"/>
              <p:cNvSpPr/>
              <p:nvPr/>
            </p:nvSpPr>
            <p:spPr>
              <a:xfrm>
                <a:off x="6226462" y="4986000"/>
                <a:ext cx="1440000" cy="540000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dirty="0"/>
                  <a:t>ユーザ</a:t>
                </a:r>
                <a:r>
                  <a:rPr lang="en-US" altLang="ja-JP" dirty="0" smtClean="0"/>
                  <a:t>VM</a:t>
                </a:r>
                <a:endParaRPr kumimoji="1" lang="ja-JP" altLang="en-US" dirty="0"/>
              </a:p>
            </p:txBody>
          </p:sp>
          <p:sp>
            <p:nvSpPr>
              <p:cNvPr id="10" name="角丸四角形 9"/>
              <p:cNvSpPr/>
              <p:nvPr/>
            </p:nvSpPr>
            <p:spPr>
              <a:xfrm>
                <a:off x="4515413" y="6175229"/>
                <a:ext cx="3135499" cy="360000"/>
              </a:xfrm>
              <a:prstGeom prst="round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dirty="0" smtClean="0"/>
                  <a:t>ハイパーバイザ</a:t>
                </a:r>
                <a:endParaRPr kumimoji="1" lang="ja-JP" altLang="en-US" dirty="0"/>
              </a:p>
            </p:txBody>
          </p:sp>
          <p:sp>
            <p:nvSpPr>
              <p:cNvPr id="11" name="片側の 2 つの角を丸めた四角形 10"/>
              <p:cNvSpPr/>
              <p:nvPr/>
            </p:nvSpPr>
            <p:spPr>
              <a:xfrm>
                <a:off x="1548354" y="4990858"/>
                <a:ext cx="1260000" cy="540000"/>
              </a:xfrm>
              <a:prstGeom prst="round2Same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dirty="0" smtClean="0"/>
                  <a:t>仮想</a:t>
                </a:r>
                <a:endParaRPr lang="en-US" altLang="ja-JP" dirty="0" smtClean="0"/>
              </a:p>
              <a:p>
                <a:pPr algn="ctr"/>
                <a:r>
                  <a:rPr kumimoji="1" lang="ja-JP" altLang="en-US" dirty="0"/>
                  <a:t>デバイス</a:t>
                </a:r>
                <a:endParaRPr kumimoji="1" lang="en-US" altLang="ja-JP" dirty="0" smtClean="0"/>
              </a:p>
            </p:txBody>
          </p:sp>
          <p:sp>
            <p:nvSpPr>
              <p:cNvPr id="12" name="片側の 2 つの角を切り取った四角形 11"/>
              <p:cNvSpPr/>
              <p:nvPr/>
            </p:nvSpPr>
            <p:spPr>
              <a:xfrm>
                <a:off x="4515413" y="4986000"/>
                <a:ext cx="1260000" cy="540000"/>
              </a:xfrm>
              <a:prstGeom prst="snip2Same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 smtClean="0"/>
                  <a:t>割り込み</a:t>
                </a:r>
                <a:endParaRPr lang="en-US" altLang="ja-JP" dirty="0" smtClean="0"/>
              </a:p>
              <a:p>
                <a:pPr algn="ctr"/>
                <a:r>
                  <a:rPr lang="ja-JP" altLang="en-US" dirty="0" smtClean="0"/>
                  <a:t>サーバ</a:t>
                </a:r>
                <a:endParaRPr kumimoji="1" lang="ja-JP" altLang="en-US" dirty="0"/>
              </a:p>
            </p:txBody>
          </p:sp>
          <p:sp>
            <p:nvSpPr>
              <p:cNvPr id="14" name="テキスト ボックス 13"/>
              <p:cNvSpPr txBox="1"/>
              <p:nvPr/>
            </p:nvSpPr>
            <p:spPr>
              <a:xfrm>
                <a:off x="3015712" y="5253913"/>
                <a:ext cx="129234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 smtClean="0"/>
                  <a:t>IRQ</a:t>
                </a:r>
                <a:r>
                  <a:rPr kumimoji="1" lang="ja-JP" altLang="en-US" dirty="0" smtClean="0"/>
                  <a:t>番号</a:t>
                </a:r>
                <a:endParaRPr kumimoji="1" lang="en-US" altLang="ja-JP" dirty="0" smtClean="0"/>
              </a:p>
              <a:p>
                <a:r>
                  <a:rPr lang="ja-JP" altLang="en-US" dirty="0"/>
                  <a:t>電圧レベル</a:t>
                </a:r>
                <a:endParaRPr kumimoji="1" lang="ja-JP" altLang="en-US" dirty="0"/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4347005" y="5525999"/>
                <a:ext cx="105830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ja-JP" altLang="en-US" dirty="0" smtClean="0"/>
                  <a:t>ハイパー</a:t>
                </a:r>
                <a:endParaRPr lang="en-US" altLang="ja-JP" dirty="0" smtClean="0"/>
              </a:p>
              <a:p>
                <a:pPr algn="ctr"/>
                <a:r>
                  <a:rPr lang="ja-JP" altLang="en-US" dirty="0" smtClean="0"/>
                  <a:t>コール</a:t>
                </a:r>
                <a:endParaRPr kumimoji="1" lang="ja-JP" altLang="en-US" dirty="0"/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6617777" y="5526000"/>
                <a:ext cx="104868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ja-JP" altLang="en-US" dirty="0" smtClean="0"/>
                  <a:t>仮想</a:t>
                </a:r>
                <a:endParaRPr lang="en-US" altLang="ja-JP" dirty="0" smtClean="0"/>
              </a:p>
              <a:p>
                <a:pPr algn="ctr"/>
                <a:r>
                  <a:rPr lang="ja-JP" altLang="en-US" dirty="0" smtClean="0"/>
                  <a:t>割り込み</a:t>
                </a:r>
                <a:endParaRPr kumimoji="1" lang="ja-JP" altLang="en-US" dirty="0"/>
              </a:p>
            </p:txBody>
          </p:sp>
          <p:cxnSp>
            <p:nvCxnSpPr>
              <p:cNvPr id="20" name="直線矢印コネクタ 19"/>
              <p:cNvCxnSpPr/>
              <p:nvPr/>
            </p:nvCxnSpPr>
            <p:spPr>
              <a:xfrm>
                <a:off x="5435143" y="5526000"/>
                <a:ext cx="0" cy="64633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/>
              <p:cNvCxnSpPr/>
              <p:nvPr/>
            </p:nvCxnSpPr>
            <p:spPr>
              <a:xfrm>
                <a:off x="6617777" y="5526000"/>
                <a:ext cx="0" cy="646331"/>
              </a:xfrm>
              <a:prstGeom prst="line">
                <a:avLst/>
              </a:prstGeom>
              <a:ln w="3810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矢印コネクタ 25"/>
              <p:cNvCxnSpPr>
                <a:stCxn id="11" idx="0"/>
                <a:endCxn id="12" idx="2"/>
              </p:cNvCxnSpPr>
              <p:nvPr/>
            </p:nvCxnSpPr>
            <p:spPr>
              <a:xfrm flipV="1">
                <a:off x="2808354" y="5256000"/>
                <a:ext cx="1707059" cy="485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テキスト ボックス 6"/>
            <p:cNvSpPr txBox="1"/>
            <p:nvPr/>
          </p:nvSpPr>
          <p:spPr>
            <a:xfrm>
              <a:off x="7105330" y="4854367"/>
              <a:ext cx="93807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dirty="0" smtClean="0"/>
                <a:t>クラウド</a:t>
              </a:r>
              <a:endParaRPr kumimoji="1" lang="en-US" altLang="ja-JP" dirty="0" smtClean="0"/>
            </a:p>
            <a:p>
              <a:pPr algn="ctr"/>
              <a:r>
                <a:rPr kumimoji="1" lang="en-US" altLang="ja-JP" dirty="0" smtClean="0"/>
                <a:t>VM</a:t>
              </a:r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7323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実験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2900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目的</a:t>
            </a:r>
            <a:endParaRPr kumimoji="1" lang="en-US" altLang="ja-JP" dirty="0" smtClean="0"/>
          </a:p>
          <a:p>
            <a:pPr marL="914400" lvl="1" indent="-457200">
              <a:buFont typeface="+mj-lt"/>
              <a:buAutoNum type="arabicPeriod"/>
            </a:pPr>
            <a:r>
              <a:rPr lang="ja-JP" altLang="en-US" dirty="0"/>
              <a:t>帯域外リモート管理の盗聴が防げることを確認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 err="1"/>
              <a:t>VSBypass</a:t>
            </a:r>
            <a:r>
              <a:rPr lang="ja-JP" altLang="en-US" dirty="0"/>
              <a:t>における帯域外リモート管理の性能を</a:t>
            </a:r>
            <a:r>
              <a:rPr lang="ja-JP" altLang="en-US" dirty="0" smtClean="0"/>
              <a:t>測定</a:t>
            </a:r>
            <a:endParaRPr lang="en-US" altLang="ja-JP" dirty="0" smtClean="0"/>
          </a:p>
          <a:p>
            <a:r>
              <a:rPr lang="ja-JP" altLang="en-US" dirty="0" smtClean="0"/>
              <a:t>比較</a:t>
            </a:r>
            <a:r>
              <a:rPr lang="ja-JP" altLang="en-US" dirty="0"/>
              <a:t>対象</a:t>
            </a:r>
          </a:p>
          <a:p>
            <a:pPr lvl="1"/>
            <a:r>
              <a:rPr lang="ja-JP" altLang="en-US" dirty="0"/>
              <a:t>従来のクラウド環境</a:t>
            </a:r>
          </a:p>
          <a:p>
            <a:pPr lvl="1"/>
            <a:r>
              <a:rPr lang="ja-JP" altLang="en-US" dirty="0"/>
              <a:t>ネストした仮想化を用いた</a:t>
            </a:r>
            <a:br>
              <a:rPr lang="ja-JP" altLang="en-US" dirty="0"/>
            </a:br>
            <a:r>
              <a:rPr lang="ja-JP" altLang="en-US" dirty="0"/>
              <a:t>仮想クラウド環境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18</a:t>
            </a:fld>
            <a:endParaRPr kumimoji="1" lang="ja-JP" altLang="en-US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455765"/>
              </p:ext>
            </p:extLst>
          </p:nvPr>
        </p:nvGraphicFramePr>
        <p:xfrm>
          <a:off x="683568" y="5310500"/>
          <a:ext cx="3600040" cy="1044000"/>
        </p:xfrm>
        <a:graphic>
          <a:graphicData uri="http://schemas.openxmlformats.org/drawingml/2006/table">
            <a:tbl>
              <a:tblPr/>
              <a:tblGrid>
                <a:gridCol w="1582433"/>
                <a:gridCol w="2017607"/>
              </a:tblGrid>
              <a:tr h="34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CPU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Intel Xeon E3-1290v2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8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メモリ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8GB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OS</a:t>
                      </a:r>
                      <a:endParaRPr lang="ja-JP" alt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Linux 3.13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1699492" y="4941168"/>
            <a:ext cx="1532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クライアント側</a:t>
            </a:r>
            <a:endParaRPr kumimoji="1" lang="ja-JP" altLang="en-US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885976"/>
              </p:ext>
            </p:extLst>
          </p:nvPr>
        </p:nvGraphicFramePr>
        <p:xfrm>
          <a:off x="4688151" y="4232144"/>
          <a:ext cx="3816425" cy="2156712"/>
        </p:xfrm>
        <a:graphic>
          <a:graphicData uri="http://schemas.openxmlformats.org/drawingml/2006/table">
            <a:tbl>
              <a:tblPr/>
              <a:tblGrid>
                <a:gridCol w="1677547"/>
                <a:gridCol w="1069439"/>
                <a:gridCol w="1069439"/>
              </a:tblGrid>
              <a:tr h="3632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CPU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Intel Xeon E3-1290v2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5561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メモリ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8GB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5561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クラウド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VM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4GB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32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ユーザ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VM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2GB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32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ハイパーバイザ</a:t>
                      </a:r>
                      <a:endParaRPr lang="ja-JP" alt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Xen 4.4.0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5561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OS</a:t>
                      </a:r>
                      <a:endParaRPr lang="ja-JP" alt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Linux 3.13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5940152" y="3854960"/>
            <a:ext cx="1168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クラウド側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9843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帯域外リモート管理の入出力の盗聴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従来の仮想化システム内のハイパーバイザにおいて</a:t>
            </a:r>
            <a:r>
              <a:rPr lang="ja-JP" altLang="en-US" dirty="0" smtClean="0"/>
              <a:t>仮想デバイス</a:t>
            </a:r>
            <a:r>
              <a:rPr lang="ja-JP" altLang="en-US" dirty="0"/>
              <a:t>への入出力を盗聴</a:t>
            </a:r>
          </a:p>
          <a:p>
            <a:pPr lvl="1"/>
            <a:r>
              <a:rPr lang="en-US" altLang="ja-JP" dirty="0"/>
              <a:t>SSH</a:t>
            </a:r>
            <a:r>
              <a:rPr lang="ja-JP" altLang="en-US" dirty="0"/>
              <a:t>クライアントを用いてユーザ</a:t>
            </a:r>
            <a:r>
              <a:rPr lang="en-US" altLang="ja-JP" dirty="0"/>
              <a:t>VM</a:t>
            </a:r>
            <a:r>
              <a:rPr lang="ja-JP" altLang="en-US" dirty="0"/>
              <a:t>の仮想シリアルコンソールに対して文字を入力</a:t>
            </a:r>
          </a:p>
          <a:p>
            <a:pPr lvl="1"/>
            <a:r>
              <a:rPr lang="ja-JP" altLang="en-US" dirty="0"/>
              <a:t>従来のクラウド環境ではユーザの入力した文字が盗聴できた</a:t>
            </a:r>
          </a:p>
          <a:p>
            <a:pPr lvl="1"/>
            <a:r>
              <a:rPr lang="en-US" altLang="ja-JP" dirty="0" err="1"/>
              <a:t>VSBypass</a:t>
            </a:r>
            <a:r>
              <a:rPr lang="ja-JP" altLang="en-US" dirty="0"/>
              <a:t>では盗聴できなかった</a:t>
            </a:r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19</a:t>
            </a:fld>
            <a:endParaRPr kumimoji="1" lang="ja-JP" altLang="en-US"/>
          </a:p>
        </p:txBody>
      </p:sp>
      <p:pic>
        <p:nvPicPr>
          <p:cNvPr id="1026" name="Picture 2" descr="C:\Users\Shota_Gods\Desktop\研究室\研究\SWoPP\UTF8\png\pr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481" y="4941168"/>
            <a:ext cx="5507038" cy="139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464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クラウドにおける帯域外</a:t>
            </a:r>
            <a:r>
              <a:rPr lang="ja-JP" altLang="en-US" dirty="0"/>
              <a:t>リモート管理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IaaS</a:t>
            </a:r>
            <a:r>
              <a:rPr lang="ja-JP" altLang="en-US" dirty="0"/>
              <a:t>クラウドはユーザが仮想マシン（</a:t>
            </a:r>
            <a:r>
              <a:rPr lang="en-US" altLang="ja-JP" dirty="0"/>
              <a:t>VM</a:t>
            </a:r>
            <a:r>
              <a:rPr lang="ja-JP" altLang="en-US" dirty="0"/>
              <a:t>）にアクセスできるように帯域外リモート管理を提供</a:t>
            </a:r>
          </a:p>
          <a:p>
            <a:pPr lvl="1"/>
            <a:r>
              <a:rPr lang="ja-JP" altLang="en-US" dirty="0"/>
              <a:t>ユーザ</a:t>
            </a:r>
            <a:r>
              <a:rPr lang="en-US" altLang="ja-JP" dirty="0"/>
              <a:t>VM</a:t>
            </a:r>
            <a:r>
              <a:rPr lang="ja-JP" altLang="en-US" dirty="0"/>
              <a:t>の仮想デバイスに直接アクセス</a:t>
            </a:r>
          </a:p>
          <a:p>
            <a:pPr lvl="2"/>
            <a:r>
              <a:rPr lang="ja-JP" altLang="en-US" dirty="0"/>
              <a:t>仮想シリアルデバイス、仮想キーボードなど</a:t>
            </a:r>
          </a:p>
          <a:p>
            <a:pPr lvl="1"/>
            <a:r>
              <a:rPr lang="ja-JP" altLang="en-US" dirty="0"/>
              <a:t>ユーザ</a:t>
            </a:r>
            <a:r>
              <a:rPr lang="en-US" altLang="ja-JP" dirty="0"/>
              <a:t>VM</a:t>
            </a:r>
            <a:r>
              <a:rPr lang="ja-JP" altLang="en-US" dirty="0"/>
              <a:t>内の管理サーバに依存せずに管理が可能</a:t>
            </a:r>
          </a:p>
          <a:p>
            <a:pPr lvl="2"/>
            <a:r>
              <a:rPr lang="ja-JP" altLang="en-US" dirty="0"/>
              <a:t>ユーザ</a:t>
            </a:r>
            <a:r>
              <a:rPr lang="en-US" altLang="ja-JP" dirty="0"/>
              <a:t>VM</a:t>
            </a:r>
            <a:r>
              <a:rPr lang="ja-JP" altLang="en-US" dirty="0"/>
              <a:t>内のネットワーク障害時でも管理が行える</a:t>
            </a:r>
          </a:p>
          <a:p>
            <a:pPr lvl="1"/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2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/>
        </p:nvGrpSpPr>
        <p:grpSpPr>
          <a:xfrm>
            <a:off x="639937" y="4365104"/>
            <a:ext cx="7864126" cy="2232248"/>
            <a:chOff x="639937" y="4509352"/>
            <a:chExt cx="7864126" cy="2232248"/>
          </a:xfrm>
        </p:grpSpPr>
        <p:sp>
          <p:nvSpPr>
            <p:cNvPr id="5" name="雲 4"/>
            <p:cNvSpPr/>
            <p:nvPr/>
          </p:nvSpPr>
          <p:spPr bwMode="auto">
            <a:xfrm>
              <a:off x="2432700" y="5879507"/>
              <a:ext cx="5616624" cy="862093"/>
            </a:xfrm>
            <a:prstGeom prst="cloud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</a:endParaRPr>
            </a:p>
          </p:txBody>
        </p:sp>
        <p:grpSp>
          <p:nvGrpSpPr>
            <p:cNvPr id="20" name="グループ化 19"/>
            <p:cNvGrpSpPr/>
            <p:nvPr/>
          </p:nvGrpSpPr>
          <p:grpSpPr>
            <a:xfrm>
              <a:off x="639937" y="4509352"/>
              <a:ext cx="7864126" cy="1980000"/>
              <a:chOff x="1171855" y="4850578"/>
              <a:chExt cx="7864126" cy="1980000"/>
            </a:xfrm>
          </p:grpSpPr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71855" y="5665925"/>
                <a:ext cx="984356" cy="972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22" name="グループ化 21"/>
              <p:cNvGrpSpPr/>
              <p:nvPr/>
            </p:nvGrpSpPr>
            <p:grpSpPr>
              <a:xfrm>
                <a:off x="1529926" y="4850578"/>
                <a:ext cx="7506055" cy="1980000"/>
                <a:chOff x="1812111" y="4971198"/>
                <a:chExt cx="7506055" cy="1980000"/>
              </a:xfrm>
            </p:grpSpPr>
            <p:sp>
              <p:nvSpPr>
                <p:cNvPr id="27" name="正方形/長方形 26"/>
                <p:cNvSpPr/>
                <p:nvPr/>
              </p:nvSpPr>
              <p:spPr>
                <a:xfrm>
                  <a:off x="3823115" y="4971198"/>
                  <a:ext cx="4464000" cy="1980000"/>
                </a:xfrm>
                <a:prstGeom prst="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29" name="正方形/長方形 28"/>
                <p:cNvSpPr/>
                <p:nvPr/>
              </p:nvSpPr>
              <p:spPr>
                <a:xfrm>
                  <a:off x="7047040" y="5031265"/>
                  <a:ext cx="1188000" cy="1080000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dirty="0" smtClean="0"/>
                    <a:t>ユーザ</a:t>
                  </a:r>
                  <a:endParaRPr lang="en-US" altLang="ja-JP" dirty="0" smtClean="0"/>
                </a:p>
                <a:p>
                  <a:pPr algn="ctr"/>
                  <a:r>
                    <a:rPr kumimoji="1" lang="en-US" altLang="ja-JP" dirty="0" smtClean="0"/>
                    <a:t>VM</a:t>
                  </a:r>
                  <a:endParaRPr kumimoji="1" lang="ja-JP" altLang="en-US" dirty="0"/>
                </a:p>
              </p:txBody>
            </p:sp>
            <p:sp>
              <p:nvSpPr>
                <p:cNvPr id="30" name="正方形/長方形 29"/>
                <p:cNvSpPr/>
                <p:nvPr/>
              </p:nvSpPr>
              <p:spPr>
                <a:xfrm>
                  <a:off x="3936266" y="6499169"/>
                  <a:ext cx="4298773" cy="360000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dirty="0"/>
                    <a:t>ハイパーバイザ</a:t>
                  </a:r>
                  <a:endParaRPr kumimoji="1" lang="ja-JP" altLang="en-US" dirty="0"/>
                </a:p>
              </p:txBody>
            </p:sp>
            <p:sp>
              <p:nvSpPr>
                <p:cNvPr id="31" name="片側の 2 つの角を切り取った四角形 30"/>
                <p:cNvSpPr/>
                <p:nvPr/>
              </p:nvSpPr>
              <p:spPr>
                <a:xfrm>
                  <a:off x="1812111" y="5486236"/>
                  <a:ext cx="1440000" cy="612000"/>
                </a:xfrm>
                <a:prstGeom prst="snip2Same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dirty="0" smtClean="0"/>
                    <a:t>管理</a:t>
                  </a:r>
                  <a:endParaRPr lang="en-US" altLang="ja-JP" dirty="0" smtClean="0"/>
                </a:p>
                <a:p>
                  <a:pPr algn="ctr"/>
                  <a:r>
                    <a:rPr lang="ja-JP" altLang="en-US" dirty="0" smtClean="0"/>
                    <a:t>クライアント</a:t>
                  </a:r>
                  <a:endParaRPr kumimoji="1" lang="ja-JP" altLang="en-US" dirty="0"/>
                </a:p>
              </p:txBody>
            </p:sp>
            <p:sp>
              <p:nvSpPr>
                <p:cNvPr id="33" name="片側の 2 つの角を切り取った四角形 32"/>
                <p:cNvSpPr/>
                <p:nvPr/>
              </p:nvSpPr>
              <p:spPr>
                <a:xfrm>
                  <a:off x="3936266" y="5486236"/>
                  <a:ext cx="1188000" cy="612000"/>
                </a:xfrm>
                <a:prstGeom prst="snip2Same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dirty="0" smtClean="0"/>
                    <a:t>管理</a:t>
                  </a:r>
                  <a:endParaRPr lang="en-US" altLang="ja-JP" dirty="0" smtClean="0"/>
                </a:p>
                <a:p>
                  <a:pPr algn="ctr"/>
                  <a:r>
                    <a:rPr lang="ja-JP" altLang="en-US" dirty="0" smtClean="0"/>
                    <a:t>サーバ</a:t>
                  </a:r>
                  <a:endParaRPr kumimoji="1" lang="en-US" altLang="ja-JP" dirty="0" smtClean="0"/>
                </a:p>
              </p:txBody>
            </p:sp>
            <p:sp>
              <p:nvSpPr>
                <p:cNvPr id="35" name="片側の 2 つの角を切り取った四角形 34"/>
                <p:cNvSpPr/>
                <p:nvPr/>
              </p:nvSpPr>
              <p:spPr>
                <a:xfrm>
                  <a:off x="5637404" y="5499265"/>
                  <a:ext cx="1188000" cy="612000"/>
                </a:xfrm>
                <a:prstGeom prst="snip2Same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dirty="0" smtClean="0"/>
                    <a:t>仮想</a:t>
                  </a:r>
                  <a:endParaRPr lang="en-US" altLang="ja-JP" dirty="0" smtClean="0"/>
                </a:p>
                <a:p>
                  <a:pPr algn="ctr"/>
                  <a:r>
                    <a:rPr lang="ja-JP" altLang="en-US" dirty="0" smtClean="0"/>
                    <a:t>デバイス</a:t>
                  </a:r>
                  <a:endParaRPr kumimoji="1" lang="ja-JP" altLang="en-US" dirty="0"/>
                </a:p>
              </p:txBody>
            </p:sp>
            <p:sp>
              <p:nvSpPr>
                <p:cNvPr id="36" name="テキスト ボックス 35"/>
                <p:cNvSpPr txBox="1"/>
                <p:nvPr/>
              </p:nvSpPr>
              <p:spPr>
                <a:xfrm>
                  <a:off x="8287115" y="4971198"/>
                  <a:ext cx="1031051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ja-JP" altLang="en-US" dirty="0" smtClean="0"/>
                    <a:t>仮想化</a:t>
                  </a:r>
                  <a:endParaRPr lang="en-US" altLang="ja-JP" dirty="0" smtClean="0"/>
                </a:p>
                <a:p>
                  <a:pPr algn="ctr"/>
                  <a:r>
                    <a:rPr lang="ja-JP" altLang="en-US" dirty="0" smtClean="0"/>
                    <a:t>システム</a:t>
                  </a:r>
                  <a:endParaRPr kumimoji="1" lang="en-US" altLang="ja-JP" dirty="0" smtClean="0"/>
                </a:p>
              </p:txBody>
            </p:sp>
          </p:grpSp>
          <p:cxnSp>
            <p:nvCxnSpPr>
              <p:cNvPr id="23" name="直線コネクタ 22"/>
              <p:cNvCxnSpPr>
                <a:stCxn id="35" idx="1"/>
              </p:cNvCxnSpPr>
              <p:nvPr/>
            </p:nvCxnSpPr>
            <p:spPr>
              <a:xfrm>
                <a:off x="5949219" y="5990645"/>
                <a:ext cx="0" cy="387904"/>
              </a:xfrm>
              <a:prstGeom prst="line">
                <a:avLst/>
              </a:prstGeom>
              <a:ln w="38100">
                <a:solidFill>
                  <a:schemeClr val="tx1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/>
              <p:cNvCxnSpPr>
                <a:stCxn id="31" idx="0"/>
                <a:endCxn id="33" idx="2"/>
              </p:cNvCxnSpPr>
              <p:nvPr/>
            </p:nvCxnSpPr>
            <p:spPr>
              <a:xfrm>
                <a:off x="2969926" y="5671616"/>
                <a:ext cx="684155" cy="0"/>
              </a:xfrm>
              <a:prstGeom prst="line">
                <a:avLst/>
              </a:prstGeom>
              <a:ln w="38100">
                <a:solidFill>
                  <a:schemeClr val="tx1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コネクタ 24"/>
              <p:cNvCxnSpPr>
                <a:stCxn id="33" idx="0"/>
                <a:endCxn id="35" idx="2"/>
              </p:cNvCxnSpPr>
              <p:nvPr/>
            </p:nvCxnSpPr>
            <p:spPr>
              <a:xfrm>
                <a:off x="4842081" y="5671616"/>
                <a:ext cx="513138" cy="13029"/>
              </a:xfrm>
              <a:prstGeom prst="line">
                <a:avLst/>
              </a:prstGeom>
              <a:ln w="38100">
                <a:solidFill>
                  <a:schemeClr val="tx1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直線コネクタ 5"/>
            <p:cNvCxnSpPr>
              <a:stCxn id="29" idx="2"/>
            </p:cNvCxnSpPr>
            <p:nvPr/>
          </p:nvCxnSpPr>
          <p:spPr>
            <a:xfrm>
              <a:off x="6826937" y="5649419"/>
              <a:ext cx="0" cy="387904"/>
            </a:xfrm>
            <a:prstGeom prst="line">
              <a:avLst/>
            </a:prstGeom>
            <a:ln w="3810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63852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52"/>
    </mc:Choice>
    <mc:Fallback xmlns="">
      <p:transition xmlns:p14="http://schemas.microsoft.com/office/powerpoint/2010/main" spd="slow" advTm="3252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応答時間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257800"/>
          </a:xfrm>
        </p:spPr>
        <p:txBody>
          <a:bodyPr/>
          <a:lstStyle/>
          <a:p>
            <a:r>
              <a:rPr lang="ja-JP" altLang="en-US" dirty="0"/>
              <a:t>仮想シリアルコンソールに文字を入力してから、ユーザ</a:t>
            </a:r>
            <a:r>
              <a:rPr lang="en-US" altLang="ja-JP" dirty="0"/>
              <a:t>VM</a:t>
            </a:r>
            <a:r>
              <a:rPr lang="ja-JP" altLang="en-US" dirty="0"/>
              <a:t>経由で表示されるまでの時間を測定</a:t>
            </a:r>
          </a:p>
          <a:p>
            <a:pPr lvl="1"/>
            <a:r>
              <a:rPr lang="ja-JP" altLang="en-US" dirty="0" smtClean="0"/>
              <a:t>従来のクラウド</a:t>
            </a:r>
            <a:r>
              <a:rPr lang="ja-JP" altLang="en-US" dirty="0"/>
              <a:t>環境より</a:t>
            </a:r>
            <a:r>
              <a:rPr lang="en-US" altLang="ja-JP" dirty="0"/>
              <a:t>3.5</a:t>
            </a:r>
            <a:r>
              <a:rPr lang="ja-JP" altLang="en-US" dirty="0"/>
              <a:t>ミリ秒増加</a:t>
            </a:r>
          </a:p>
          <a:p>
            <a:pPr lvl="1"/>
            <a:r>
              <a:rPr lang="ja-JP" altLang="en-US" dirty="0"/>
              <a:t>仮想クラウド環境よりも</a:t>
            </a:r>
            <a:r>
              <a:rPr lang="en-US" altLang="ja-JP" dirty="0"/>
              <a:t>1</a:t>
            </a:r>
            <a:r>
              <a:rPr lang="ja-JP" altLang="en-US" dirty="0"/>
              <a:t>ミリ秒増加</a:t>
            </a:r>
          </a:p>
          <a:p>
            <a:r>
              <a:rPr lang="ja-JP" altLang="en-US" dirty="0"/>
              <a:t>性能低下の原因</a:t>
            </a:r>
          </a:p>
          <a:p>
            <a:pPr lvl="1"/>
            <a:r>
              <a:rPr lang="ja-JP" altLang="en-US" dirty="0"/>
              <a:t>ネストした仮想化のオーバーヘッド</a:t>
            </a:r>
          </a:p>
          <a:p>
            <a:pPr lvl="1"/>
            <a:r>
              <a:rPr lang="ja-JP" altLang="en-US" dirty="0"/>
              <a:t>仮想割り込みの挿入時のネットワーク通信</a:t>
            </a:r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20</a:t>
            </a:fld>
            <a:endParaRPr kumimoji="1" lang="ja-JP" altLang="en-US"/>
          </a:p>
        </p:txBody>
      </p:sp>
      <p:graphicFrame>
        <p:nvGraphicFramePr>
          <p:cNvPr id="5" name="グラフ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7599360"/>
              </p:ext>
            </p:extLst>
          </p:nvPr>
        </p:nvGraphicFramePr>
        <p:xfrm>
          <a:off x="1170000" y="4698000"/>
          <a:ext cx="6804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0644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スループット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ユーザ</a:t>
            </a:r>
            <a:r>
              <a:rPr lang="en-US" altLang="ja-JP" dirty="0"/>
              <a:t>VM</a:t>
            </a:r>
            <a:r>
              <a:rPr lang="ja-JP" altLang="en-US" dirty="0"/>
              <a:t>でテキストファイルを表示する時間を測定</a:t>
            </a:r>
          </a:p>
          <a:p>
            <a:pPr lvl="1"/>
            <a:r>
              <a:rPr lang="ja-JP" altLang="en-US" dirty="0"/>
              <a:t>従来のクラウド環境の</a:t>
            </a:r>
            <a:r>
              <a:rPr lang="en-US" altLang="ja-JP" dirty="0"/>
              <a:t>12%</a:t>
            </a:r>
            <a:r>
              <a:rPr lang="ja-JP" altLang="en-US" dirty="0"/>
              <a:t>に低下</a:t>
            </a:r>
          </a:p>
          <a:p>
            <a:pPr lvl="2"/>
            <a:r>
              <a:rPr lang="ja-JP" altLang="en-US" dirty="0"/>
              <a:t>応答時間の増加と同様の原因</a:t>
            </a:r>
          </a:p>
          <a:p>
            <a:pPr lvl="2"/>
            <a:r>
              <a:rPr lang="ja-JP" altLang="en-US" dirty="0"/>
              <a:t>システムにより高い負荷がかかったため</a:t>
            </a:r>
          </a:p>
          <a:p>
            <a:pPr lvl="1"/>
            <a:r>
              <a:rPr lang="ja-JP" altLang="en-US" dirty="0"/>
              <a:t>仮想クラウド環境の</a:t>
            </a:r>
            <a:r>
              <a:rPr lang="en-US" altLang="ja-JP" dirty="0"/>
              <a:t>2.7</a:t>
            </a:r>
            <a:r>
              <a:rPr lang="ja-JP" altLang="en-US" dirty="0"/>
              <a:t>倍に向上</a:t>
            </a:r>
          </a:p>
          <a:p>
            <a:pPr lvl="2"/>
            <a:r>
              <a:rPr lang="ja-JP" altLang="en-US" dirty="0"/>
              <a:t>仮想デバイスや管理</a:t>
            </a:r>
            <a:r>
              <a:rPr lang="ja-JP" altLang="en-US" dirty="0" smtClean="0"/>
              <a:t>サーバがクラウド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</a:t>
            </a:r>
            <a:r>
              <a:rPr lang="ja-JP" altLang="en-US" dirty="0"/>
              <a:t>オーバヘッドを被らないため</a:t>
            </a:r>
          </a:p>
          <a:p>
            <a:pPr lvl="1"/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21</a:t>
            </a:fld>
            <a:endParaRPr kumimoji="1" lang="ja-JP" altLang="en-US"/>
          </a:p>
        </p:txBody>
      </p:sp>
      <p:graphicFrame>
        <p:nvGraphicFramePr>
          <p:cNvPr id="6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1058311"/>
              </p:ext>
            </p:extLst>
          </p:nvPr>
        </p:nvGraphicFramePr>
        <p:xfrm>
          <a:off x="666000" y="4554000"/>
          <a:ext cx="7812000" cy="230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042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関連研究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/>
              <a:t>デバイスパススルー</a:t>
            </a:r>
          </a:p>
          <a:p>
            <a:pPr lvl="1"/>
            <a:r>
              <a:rPr lang="ja-JP" altLang="en-US" dirty="0"/>
              <a:t>１つの</a:t>
            </a:r>
            <a:r>
              <a:rPr lang="en-US" altLang="ja-JP" dirty="0"/>
              <a:t>VM</a:t>
            </a:r>
            <a:r>
              <a:rPr lang="ja-JP" altLang="en-US" dirty="0"/>
              <a:t>が物理デバイスを占有して直接アクセス</a:t>
            </a:r>
          </a:p>
          <a:p>
            <a:pPr lvl="1"/>
            <a:r>
              <a:rPr lang="ja-JP" altLang="en-US" dirty="0"/>
              <a:t>強制パススルーでは各</a:t>
            </a:r>
            <a:r>
              <a:rPr lang="en-US" altLang="ja-JP" dirty="0"/>
              <a:t>VM</a:t>
            </a:r>
            <a:r>
              <a:rPr lang="ja-JP" altLang="en-US" dirty="0"/>
              <a:t>が仮想化システムの外側の仮想デバイスに直接アクセス</a:t>
            </a:r>
            <a:endParaRPr lang="en-US" altLang="ja-JP" dirty="0"/>
          </a:p>
          <a:p>
            <a:r>
              <a:rPr lang="en-US" altLang="ja-JP" dirty="0" err="1"/>
              <a:t>BitVisor</a:t>
            </a:r>
            <a:r>
              <a:rPr lang="en-US" altLang="ja-JP" dirty="0"/>
              <a:t> [Shinagawa et al.'09]</a:t>
            </a:r>
          </a:p>
          <a:p>
            <a:pPr lvl="1"/>
            <a:r>
              <a:rPr lang="ja-JP" altLang="en-US" dirty="0"/>
              <a:t>必要に応じて付加的な処理を行う準パススルーを提供</a:t>
            </a:r>
            <a:endParaRPr lang="en-US" altLang="ja-JP" dirty="0"/>
          </a:p>
          <a:p>
            <a:pPr lvl="1"/>
            <a:r>
              <a:rPr lang="ja-JP" altLang="en-US" dirty="0"/>
              <a:t>強制パススルーでも付加的な処理が可能</a:t>
            </a:r>
            <a:endParaRPr lang="en-US" altLang="ja-JP" dirty="0"/>
          </a:p>
          <a:p>
            <a:r>
              <a:rPr lang="en-US" altLang="ja-JP" dirty="0" err="1"/>
              <a:t>CloudVisor</a:t>
            </a:r>
            <a:r>
              <a:rPr lang="en-US" altLang="ja-JP" dirty="0"/>
              <a:t> [Zhang et al.'11]</a:t>
            </a:r>
          </a:p>
          <a:p>
            <a:pPr lvl="1"/>
            <a:r>
              <a:rPr lang="ja-JP" altLang="en-US" dirty="0"/>
              <a:t>ユーザ</a:t>
            </a:r>
            <a:r>
              <a:rPr lang="en-US" altLang="ja-JP" dirty="0"/>
              <a:t>VM</a:t>
            </a:r>
            <a:r>
              <a:rPr lang="ja-JP" altLang="en-US" dirty="0"/>
              <a:t>を仮想化システムの管理者から保護</a:t>
            </a:r>
            <a:endParaRPr lang="en-US" altLang="ja-JP" dirty="0"/>
          </a:p>
          <a:p>
            <a:pPr lvl="1"/>
            <a:r>
              <a:rPr lang="ja-JP" altLang="en-US" dirty="0"/>
              <a:t>ディスク以外の仮想デバイスの保護は行っていない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14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ネストした仮想化を用いて、仮想化システムの外側で帯域外リモート管理を実現する</a:t>
            </a:r>
            <a:r>
              <a:rPr lang="en-US" altLang="ja-JP" dirty="0" err="1"/>
              <a:t>VSBypass</a:t>
            </a:r>
            <a:r>
              <a:rPr lang="ja-JP" altLang="en-US" dirty="0"/>
              <a:t>を提案</a:t>
            </a:r>
          </a:p>
          <a:p>
            <a:pPr lvl="1"/>
            <a:r>
              <a:rPr lang="ja-JP" altLang="en-US" dirty="0"/>
              <a:t>仮想化システム全体をクラウド</a:t>
            </a:r>
            <a:r>
              <a:rPr lang="en-US" altLang="ja-JP" dirty="0"/>
              <a:t>VM</a:t>
            </a:r>
            <a:r>
              <a:rPr lang="ja-JP" altLang="en-US" dirty="0"/>
              <a:t>内で動かす</a:t>
            </a:r>
          </a:p>
          <a:p>
            <a:pPr lvl="1"/>
            <a:r>
              <a:rPr lang="ja-JP" altLang="en-US" dirty="0"/>
              <a:t>強制パススルーによりユーザ</a:t>
            </a:r>
            <a:r>
              <a:rPr lang="en-US" altLang="ja-JP" dirty="0"/>
              <a:t>VM</a:t>
            </a:r>
            <a:r>
              <a:rPr lang="ja-JP" altLang="en-US" dirty="0" smtClean="0"/>
              <a:t>の</a:t>
            </a:r>
            <a:r>
              <a:rPr lang="ja-JP" altLang="en-US" dirty="0"/>
              <a:t>入出力</a:t>
            </a:r>
            <a:r>
              <a:rPr lang="ja-JP" altLang="en-US" dirty="0" smtClean="0"/>
              <a:t>を</a:t>
            </a:r>
            <a:r>
              <a:rPr lang="ja-JP" altLang="en-US" dirty="0"/>
              <a:t>横取り</a:t>
            </a:r>
          </a:p>
          <a:p>
            <a:pPr lvl="2"/>
            <a:r>
              <a:rPr lang="ja-JP" altLang="en-US" dirty="0"/>
              <a:t>クラウド</a:t>
            </a:r>
            <a:r>
              <a:rPr lang="en-US" altLang="ja-JP" dirty="0"/>
              <a:t>VM</a:t>
            </a:r>
            <a:r>
              <a:rPr lang="ja-JP" altLang="en-US" dirty="0"/>
              <a:t>外部の仮想デバイスで安全に</a:t>
            </a:r>
            <a:r>
              <a:rPr lang="ja-JP" altLang="en-US" dirty="0" smtClean="0"/>
              <a:t>処理</a:t>
            </a:r>
            <a:endParaRPr lang="en-US" altLang="ja-JP" dirty="0"/>
          </a:p>
          <a:p>
            <a:r>
              <a:rPr lang="ja-JP" altLang="en-US" dirty="0"/>
              <a:t>今後の課題</a:t>
            </a:r>
            <a:endParaRPr lang="en-US" altLang="ja-JP" dirty="0"/>
          </a:p>
          <a:p>
            <a:pPr lvl="1"/>
            <a:r>
              <a:rPr lang="ja-JP" altLang="en-US" dirty="0"/>
              <a:t>仮想割り込みを挿入するオーバーヘッドを削減</a:t>
            </a:r>
            <a:endParaRPr lang="en-US" altLang="ja-JP" dirty="0"/>
          </a:p>
          <a:p>
            <a:pPr lvl="1"/>
            <a:r>
              <a:rPr lang="ja-JP" altLang="en-US" dirty="0"/>
              <a:t>仮想化システムに依存しない割り込み処理の実現</a:t>
            </a:r>
            <a:endParaRPr lang="en-US" altLang="ja-JP" dirty="0"/>
          </a:p>
          <a:p>
            <a:pPr lvl="1"/>
            <a:r>
              <a:rPr lang="en-US" altLang="ja-JP" dirty="0" smtClean="0"/>
              <a:t>VNC</a:t>
            </a:r>
            <a:r>
              <a:rPr lang="ja-JP" altLang="en-US" dirty="0"/>
              <a:t>を用いた帯域外リモート管理にも対応</a:t>
            </a:r>
            <a:endParaRPr lang="en-US" altLang="ja-JP" dirty="0"/>
          </a:p>
          <a:p>
            <a:pPr lvl="2"/>
            <a:r>
              <a:rPr lang="ja-JP" altLang="en-US" dirty="0"/>
              <a:t>仮想キーボードや仮想ビデオカードを動作可能に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37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帯域外リモート</a:t>
            </a:r>
            <a:r>
              <a:rPr lang="ja-JP" altLang="en-US" dirty="0" smtClean="0"/>
              <a:t>管理における情報漏洩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クラウド</a:t>
            </a:r>
            <a:r>
              <a:rPr lang="ja-JP" altLang="en-US" dirty="0" smtClean="0"/>
              <a:t>の管理者</a:t>
            </a:r>
            <a:r>
              <a:rPr lang="ja-JP" altLang="en-US" dirty="0"/>
              <a:t>は信頼できるとは限らない</a:t>
            </a:r>
          </a:p>
          <a:p>
            <a:pPr lvl="1"/>
            <a:r>
              <a:rPr lang="ja-JP" altLang="en-US" dirty="0"/>
              <a:t>サイバー犯罪の</a:t>
            </a:r>
            <a:r>
              <a:rPr lang="en-US" altLang="ja-JP" dirty="0"/>
              <a:t>28</a:t>
            </a:r>
            <a:r>
              <a:rPr lang="ja-JP" altLang="en-US" dirty="0"/>
              <a:t>％は内部犯行 </a:t>
            </a:r>
            <a:r>
              <a:rPr lang="en-US" altLang="ja-JP" sz="2000" dirty="0"/>
              <a:t>[PwC '14]</a:t>
            </a:r>
          </a:p>
          <a:p>
            <a:pPr lvl="1"/>
            <a:r>
              <a:rPr lang="ja-JP" altLang="en-US" dirty="0"/>
              <a:t>管理者の</a:t>
            </a:r>
            <a:r>
              <a:rPr lang="en-US" altLang="ja-JP" dirty="0"/>
              <a:t>35%</a:t>
            </a:r>
            <a:r>
              <a:rPr lang="ja-JP" altLang="en-US" dirty="0"/>
              <a:t>が機密情報に無断でアクセス </a:t>
            </a:r>
            <a:r>
              <a:rPr lang="en-US" altLang="ja-JP" sz="2000" dirty="0"/>
              <a:t>[CyberArk '09]</a:t>
            </a:r>
            <a:endParaRPr lang="en-US" altLang="ja-JP" dirty="0"/>
          </a:p>
          <a:p>
            <a:r>
              <a:rPr lang="ja-JP" altLang="en-US" dirty="0" smtClean="0"/>
              <a:t>帯域外リモート</a:t>
            </a:r>
            <a:r>
              <a:rPr lang="ja-JP" altLang="en-US" dirty="0"/>
              <a:t>管理の入出力を盗聴される</a:t>
            </a:r>
            <a:r>
              <a:rPr lang="ja-JP" altLang="en-US" dirty="0" smtClean="0"/>
              <a:t>可能性</a:t>
            </a:r>
            <a:endParaRPr lang="ja-JP" altLang="en-US" dirty="0"/>
          </a:p>
          <a:p>
            <a:pPr lvl="1"/>
            <a:r>
              <a:rPr lang="ja-JP" altLang="en-US" dirty="0" smtClean="0"/>
              <a:t>クラウドの管理者が仮想化システムを管理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例：ログインパスワードなどの機密情報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grpSp>
        <p:nvGrpSpPr>
          <p:cNvPr id="6" name="グループ化 5"/>
          <p:cNvGrpSpPr/>
          <p:nvPr/>
        </p:nvGrpSpPr>
        <p:grpSpPr>
          <a:xfrm>
            <a:off x="405784" y="4437112"/>
            <a:ext cx="8332432" cy="2274395"/>
            <a:chOff x="405784" y="4439593"/>
            <a:chExt cx="8332432" cy="2274395"/>
          </a:xfrm>
        </p:grpSpPr>
        <p:sp>
          <p:nvSpPr>
            <p:cNvPr id="34" name="雲 33"/>
            <p:cNvSpPr/>
            <p:nvPr/>
          </p:nvSpPr>
          <p:spPr bwMode="auto">
            <a:xfrm>
              <a:off x="2522853" y="5851895"/>
              <a:ext cx="5616624" cy="862093"/>
            </a:xfrm>
            <a:prstGeom prst="cloud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</a:endParaRPr>
            </a:p>
          </p:txBody>
        </p:sp>
        <p:grpSp>
          <p:nvGrpSpPr>
            <p:cNvPr id="7" name="グループ化 6"/>
            <p:cNvGrpSpPr/>
            <p:nvPr/>
          </p:nvGrpSpPr>
          <p:grpSpPr>
            <a:xfrm>
              <a:off x="405784" y="4439593"/>
              <a:ext cx="8332432" cy="2052000"/>
              <a:chOff x="405784" y="4439593"/>
              <a:chExt cx="8332432" cy="2052000"/>
            </a:xfrm>
          </p:grpSpPr>
          <p:grpSp>
            <p:nvGrpSpPr>
              <p:cNvPr id="41" name="グループ化 40"/>
              <p:cNvGrpSpPr/>
              <p:nvPr/>
            </p:nvGrpSpPr>
            <p:grpSpPr>
              <a:xfrm>
                <a:off x="405784" y="4439593"/>
                <a:ext cx="8332432" cy="2052000"/>
                <a:chOff x="830593" y="4551418"/>
                <a:chExt cx="8332432" cy="2052000"/>
              </a:xfrm>
            </p:grpSpPr>
            <p:grpSp>
              <p:nvGrpSpPr>
                <p:cNvPr id="20" name="グループ化 19"/>
                <p:cNvGrpSpPr/>
                <p:nvPr/>
              </p:nvGrpSpPr>
              <p:grpSpPr>
                <a:xfrm>
                  <a:off x="830593" y="4551418"/>
                  <a:ext cx="8332432" cy="2052000"/>
                  <a:chOff x="1037748" y="4771173"/>
                  <a:chExt cx="8332432" cy="2052000"/>
                </a:xfrm>
              </p:grpSpPr>
              <p:pic>
                <p:nvPicPr>
                  <p:cNvPr id="25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037748" y="5671616"/>
                    <a:ext cx="984356" cy="97200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grpSp>
                <p:nvGrpSpPr>
                  <p:cNvPr id="21" name="グループ化 20"/>
                  <p:cNvGrpSpPr/>
                  <p:nvPr/>
                </p:nvGrpSpPr>
                <p:grpSpPr>
                  <a:xfrm>
                    <a:off x="1529926" y="4771173"/>
                    <a:ext cx="7840254" cy="2052000"/>
                    <a:chOff x="1812111" y="4891793"/>
                    <a:chExt cx="7840254" cy="2052000"/>
                  </a:xfrm>
                </p:grpSpPr>
                <p:sp>
                  <p:nvSpPr>
                    <p:cNvPr id="26" name="正方形/長方形 25"/>
                    <p:cNvSpPr/>
                    <p:nvPr/>
                  </p:nvSpPr>
                  <p:spPr>
                    <a:xfrm>
                      <a:off x="3869314" y="4891793"/>
                      <a:ext cx="4752000" cy="2052000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38100"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6"/>
                    </a:lnRef>
                    <a:fillRef idx="2">
                      <a:schemeClr val="accent6"/>
                    </a:fillRef>
                    <a:effectRef idx="1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/>
                    </a:p>
                  </p:txBody>
                </p:sp>
                <p:sp>
                  <p:nvSpPr>
                    <p:cNvPr id="27" name="正方形/長方形 26"/>
                    <p:cNvSpPr/>
                    <p:nvPr/>
                  </p:nvSpPr>
                  <p:spPr>
                    <a:xfrm>
                      <a:off x="7360954" y="5071793"/>
                      <a:ext cx="1188000" cy="1080000"/>
                    </a:xfrm>
                    <a:prstGeom prst="rect">
                      <a:avLst/>
                    </a:prstGeom>
                  </p:spPr>
                  <p:style>
                    <a:lnRef idx="1">
                      <a:schemeClr val="accent3"/>
                    </a:lnRef>
                    <a:fillRef idx="2">
                      <a:schemeClr val="accent3"/>
                    </a:fillRef>
                    <a:effectRef idx="1">
                      <a:schemeClr val="accent3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ja-JP" altLang="en-US" dirty="0" smtClean="0"/>
                        <a:t>ユーザ</a:t>
                      </a:r>
                      <a:endParaRPr lang="en-US" altLang="ja-JP" dirty="0" smtClean="0"/>
                    </a:p>
                    <a:p>
                      <a:pPr algn="ctr"/>
                      <a:r>
                        <a:rPr kumimoji="1" lang="en-US" altLang="ja-JP" dirty="0" smtClean="0"/>
                        <a:t>VM</a:t>
                      </a:r>
                      <a:endParaRPr kumimoji="1" lang="ja-JP" altLang="en-US" dirty="0"/>
                    </a:p>
                  </p:txBody>
                </p:sp>
                <p:sp>
                  <p:nvSpPr>
                    <p:cNvPr id="28" name="正方形/長方形 27"/>
                    <p:cNvSpPr/>
                    <p:nvPr/>
                  </p:nvSpPr>
                  <p:spPr>
                    <a:xfrm>
                      <a:off x="3938970" y="6519157"/>
                      <a:ext cx="4612688" cy="360000"/>
                    </a:xfrm>
                    <a:prstGeom prst="rect">
                      <a:avLst/>
                    </a:prstGeom>
                  </p:spPr>
                  <p:style>
                    <a:lnRef idx="1">
                      <a:schemeClr val="accent6"/>
                    </a:lnRef>
                    <a:fillRef idx="2">
                      <a:schemeClr val="accent6"/>
                    </a:fillRef>
                    <a:effectRef idx="1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ja-JP" altLang="en-US" dirty="0"/>
                        <a:t>ハイパーバイザ</a:t>
                      </a:r>
                      <a:endParaRPr kumimoji="1" lang="ja-JP" altLang="en-US" dirty="0"/>
                    </a:p>
                  </p:txBody>
                </p:sp>
                <p:sp>
                  <p:nvSpPr>
                    <p:cNvPr id="29" name="片側の 2 つの角を切り取った四角形 28"/>
                    <p:cNvSpPr/>
                    <p:nvPr/>
                  </p:nvSpPr>
                  <p:spPr>
                    <a:xfrm>
                      <a:off x="1812111" y="5486236"/>
                      <a:ext cx="1440000" cy="612000"/>
                    </a:xfrm>
                    <a:prstGeom prst="snip2SameRect">
                      <a:avLst/>
                    </a:prstGeom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ja-JP" altLang="en-US" dirty="0" smtClean="0"/>
                        <a:t>管理</a:t>
                      </a:r>
                      <a:endParaRPr lang="en-US" altLang="ja-JP" dirty="0" smtClean="0"/>
                    </a:p>
                    <a:p>
                      <a:pPr algn="ctr"/>
                      <a:r>
                        <a:rPr lang="ja-JP" altLang="en-US" dirty="0" smtClean="0"/>
                        <a:t>クライアント</a:t>
                      </a:r>
                      <a:endParaRPr kumimoji="1" lang="ja-JP" altLang="en-US" dirty="0"/>
                    </a:p>
                  </p:txBody>
                </p:sp>
                <p:sp>
                  <p:nvSpPr>
                    <p:cNvPr id="30" name="片側の 2 つの角を切り取った四角形 29"/>
                    <p:cNvSpPr/>
                    <p:nvPr/>
                  </p:nvSpPr>
                  <p:spPr>
                    <a:xfrm>
                      <a:off x="3936266" y="5486236"/>
                      <a:ext cx="1188000" cy="612000"/>
                    </a:xfrm>
                    <a:prstGeom prst="snip2SameRect">
                      <a:avLst/>
                    </a:prstGeom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ja-JP" altLang="en-US" dirty="0" smtClean="0"/>
                        <a:t>管理</a:t>
                      </a:r>
                      <a:endParaRPr lang="en-US" altLang="ja-JP" dirty="0" smtClean="0"/>
                    </a:p>
                    <a:p>
                      <a:pPr algn="ctr"/>
                      <a:r>
                        <a:rPr lang="ja-JP" altLang="en-US" dirty="0" smtClean="0"/>
                        <a:t>サーバ</a:t>
                      </a:r>
                      <a:endParaRPr kumimoji="1" lang="en-US" altLang="ja-JP" dirty="0" smtClean="0"/>
                    </a:p>
                  </p:txBody>
                </p:sp>
                <p:sp>
                  <p:nvSpPr>
                    <p:cNvPr id="31" name="片側の 2 つの角を切り取った四角形 30"/>
                    <p:cNvSpPr/>
                    <p:nvPr/>
                  </p:nvSpPr>
                  <p:spPr>
                    <a:xfrm>
                      <a:off x="5915843" y="5499265"/>
                      <a:ext cx="1188000" cy="612000"/>
                    </a:xfrm>
                    <a:prstGeom prst="snip2SameRect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2">
                      <a:schemeClr val="accent2"/>
                    </a:fillRef>
                    <a:effectRef idx="1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ja-JP" altLang="en-US" dirty="0" smtClean="0"/>
                        <a:t>仮想</a:t>
                      </a:r>
                      <a:endParaRPr lang="en-US" altLang="ja-JP" dirty="0" smtClean="0"/>
                    </a:p>
                    <a:p>
                      <a:pPr algn="ctr"/>
                      <a:r>
                        <a:rPr lang="ja-JP" altLang="en-US" dirty="0" smtClean="0"/>
                        <a:t>デバイス</a:t>
                      </a:r>
                      <a:endParaRPr kumimoji="1" lang="ja-JP" altLang="en-US" dirty="0"/>
                    </a:p>
                  </p:txBody>
                </p:sp>
                <p:sp>
                  <p:nvSpPr>
                    <p:cNvPr id="32" name="テキスト ボックス 31"/>
                    <p:cNvSpPr txBox="1"/>
                    <p:nvPr/>
                  </p:nvSpPr>
                  <p:spPr>
                    <a:xfrm>
                      <a:off x="8621314" y="4891793"/>
                      <a:ext cx="1031051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r>
                        <a:rPr lang="ja-JP" altLang="en-US" dirty="0" smtClean="0"/>
                        <a:t>仮想化</a:t>
                      </a:r>
                      <a:endParaRPr lang="en-US" altLang="ja-JP" dirty="0" smtClean="0"/>
                    </a:p>
                    <a:p>
                      <a:pPr algn="ctr"/>
                      <a:r>
                        <a:rPr lang="ja-JP" altLang="en-US" dirty="0" smtClean="0"/>
                        <a:t>システム</a:t>
                      </a:r>
                      <a:endParaRPr kumimoji="1" lang="en-US" altLang="ja-JP" dirty="0" smtClean="0"/>
                    </a:p>
                  </p:txBody>
                </p:sp>
                <p:cxnSp>
                  <p:nvCxnSpPr>
                    <p:cNvPr id="33" name="直線コネクタ 32"/>
                    <p:cNvCxnSpPr>
                      <a:stCxn id="27" idx="2"/>
                    </p:cNvCxnSpPr>
                    <p:nvPr/>
                  </p:nvCxnSpPr>
                  <p:spPr>
                    <a:xfrm>
                      <a:off x="7954954" y="6151793"/>
                      <a:ext cx="0" cy="367364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  <a:headEnd type="arrow" w="med" len="med"/>
                      <a:tailEnd type="arrow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2" name="直線コネクタ 21"/>
                  <p:cNvCxnSpPr>
                    <a:stCxn id="31" idx="1"/>
                  </p:cNvCxnSpPr>
                  <p:nvPr/>
                </p:nvCxnSpPr>
                <p:spPr>
                  <a:xfrm>
                    <a:off x="6227658" y="5990645"/>
                    <a:ext cx="0" cy="407892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  <a:headEnd type="arrow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直線コネクタ 22"/>
                  <p:cNvCxnSpPr>
                    <a:stCxn id="29" idx="0"/>
                    <a:endCxn id="30" idx="2"/>
                  </p:cNvCxnSpPr>
                  <p:nvPr/>
                </p:nvCxnSpPr>
                <p:spPr>
                  <a:xfrm>
                    <a:off x="2969926" y="5671616"/>
                    <a:ext cx="684155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  <a:headEnd type="arrow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直線コネクタ 23"/>
                  <p:cNvCxnSpPr>
                    <a:stCxn id="30" idx="0"/>
                    <a:endCxn id="31" idx="2"/>
                  </p:cNvCxnSpPr>
                  <p:nvPr/>
                </p:nvCxnSpPr>
                <p:spPr>
                  <a:xfrm>
                    <a:off x="4842081" y="5671616"/>
                    <a:ext cx="791577" cy="13029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  <a:headEnd type="arrow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pic>
              <p:nvPicPr>
                <p:cNvPr id="58" name="Picture 2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777751" y="4628213"/>
                  <a:ext cx="505925" cy="6432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sp>
            <p:nvSpPr>
              <p:cNvPr id="5" name="テキスト ボックス 4"/>
              <p:cNvSpPr txBox="1"/>
              <p:nvPr/>
            </p:nvSpPr>
            <p:spPr>
              <a:xfrm>
                <a:off x="4884351" y="4653324"/>
                <a:ext cx="8771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dirty="0"/>
                  <a:t>管理者</a:t>
                </a:r>
                <a:endParaRPr kumimoji="1" lang="ja-JP" alt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07325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07"/>
    </mc:Choice>
    <mc:Fallback xmlns="">
      <p:transition xmlns:p14="http://schemas.microsoft.com/office/powerpoint/2010/main" spd="slow" advTm="4607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従来のアプローチ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2722353"/>
          </a:xfrm>
        </p:spPr>
        <p:txBody>
          <a:bodyPr>
            <a:normAutofit/>
          </a:bodyPr>
          <a:lstStyle/>
          <a:p>
            <a:r>
              <a:rPr lang="ja-JP" altLang="en-US" dirty="0"/>
              <a:t>管理クライアントとハイパーバイザの間で入出力を暗号化 </a:t>
            </a:r>
            <a:r>
              <a:rPr lang="en-US" altLang="ja-JP" dirty="0"/>
              <a:t>[Egawa+'12][Kourai+'15]</a:t>
            </a:r>
          </a:p>
          <a:p>
            <a:pPr lvl="1"/>
            <a:r>
              <a:rPr lang="ja-JP" altLang="en-US" dirty="0"/>
              <a:t>管理サーバや仮想デバイスからの情報漏洩を防ぐ</a:t>
            </a:r>
          </a:p>
          <a:p>
            <a:pPr lvl="2"/>
            <a:r>
              <a:rPr lang="ja-JP" altLang="en-US" dirty="0"/>
              <a:t>クラウドの管理者は暗号化された情報しか取得できない</a:t>
            </a:r>
          </a:p>
          <a:p>
            <a:pPr lvl="1"/>
            <a:r>
              <a:rPr lang="ja-JP" altLang="en-US" dirty="0"/>
              <a:t>仮想化システム内のハイパーバイザを信頼</a:t>
            </a:r>
          </a:p>
          <a:p>
            <a:pPr lvl="2"/>
            <a:r>
              <a:rPr lang="ja-JP" altLang="en-US" dirty="0"/>
              <a:t>リモートアテステーションなどを利用</a:t>
            </a:r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4</a:t>
            </a:fld>
            <a:endParaRPr kumimoji="1" lang="ja-JP" altLang="en-US"/>
          </a:p>
        </p:txBody>
      </p:sp>
      <p:grpSp>
        <p:nvGrpSpPr>
          <p:cNvPr id="6" name="グループ化 5"/>
          <p:cNvGrpSpPr/>
          <p:nvPr/>
        </p:nvGrpSpPr>
        <p:grpSpPr>
          <a:xfrm>
            <a:off x="598024" y="4293344"/>
            <a:ext cx="7947953" cy="2196000"/>
            <a:chOff x="911062" y="4365352"/>
            <a:chExt cx="7947953" cy="2196000"/>
          </a:xfrm>
        </p:grpSpPr>
        <p:grpSp>
          <p:nvGrpSpPr>
            <p:cNvPr id="52" name="グループ化 51"/>
            <p:cNvGrpSpPr/>
            <p:nvPr/>
          </p:nvGrpSpPr>
          <p:grpSpPr>
            <a:xfrm>
              <a:off x="911062" y="4365352"/>
              <a:ext cx="7947953" cy="2196000"/>
              <a:chOff x="930978" y="4365352"/>
              <a:chExt cx="7947953" cy="2196000"/>
            </a:xfrm>
          </p:grpSpPr>
          <p:pic>
            <p:nvPicPr>
              <p:cNvPr id="30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30978" y="5229200"/>
                <a:ext cx="1020814" cy="1008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" name="片側の 2 つの角を切り取った四角形 10"/>
              <p:cNvSpPr/>
              <p:nvPr/>
            </p:nvSpPr>
            <p:spPr>
              <a:xfrm>
                <a:off x="1335953" y="4444993"/>
                <a:ext cx="1512000" cy="1188000"/>
              </a:xfrm>
              <a:prstGeom prst="snip2Same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 smtClean="0"/>
                  <a:t>管理</a:t>
                </a:r>
                <a:endParaRPr lang="en-US" altLang="ja-JP" dirty="0" smtClean="0"/>
              </a:p>
              <a:p>
                <a:pPr algn="ctr"/>
                <a:r>
                  <a:rPr lang="ja-JP" altLang="en-US" dirty="0" smtClean="0"/>
                  <a:t>クライアント</a:t>
                </a:r>
                <a:endParaRPr lang="en-US" altLang="ja-JP" dirty="0" smtClean="0"/>
              </a:p>
              <a:p>
                <a:pPr algn="ctr"/>
                <a:endParaRPr kumimoji="1" lang="en-US" altLang="ja-JP" dirty="0"/>
              </a:p>
              <a:p>
                <a:pPr algn="ctr"/>
                <a:endParaRPr kumimoji="1" lang="ja-JP" altLang="en-US" dirty="0"/>
              </a:p>
            </p:txBody>
          </p:sp>
          <p:sp>
            <p:nvSpPr>
              <p:cNvPr id="15" name="対角する 2 つの角を丸めた四角形 14"/>
              <p:cNvSpPr/>
              <p:nvPr/>
            </p:nvSpPr>
            <p:spPr>
              <a:xfrm>
                <a:off x="1551953" y="5074993"/>
                <a:ext cx="1080000" cy="504000"/>
              </a:xfrm>
              <a:prstGeom prst="round2Diag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/>
                  <a:t>暗号化</a:t>
                </a:r>
                <a:endParaRPr kumimoji="1" lang="ja-JP" altLang="en-US" dirty="0"/>
              </a:p>
            </p:txBody>
          </p:sp>
          <p:sp>
            <p:nvSpPr>
              <p:cNvPr id="35" name="正方形/長方形 34"/>
              <p:cNvSpPr/>
              <p:nvPr/>
            </p:nvSpPr>
            <p:spPr>
              <a:xfrm>
                <a:off x="3491880" y="4365352"/>
                <a:ext cx="4356000" cy="2196000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6" name="正方形/長方形 35"/>
              <p:cNvSpPr/>
              <p:nvPr/>
            </p:nvSpPr>
            <p:spPr>
              <a:xfrm>
                <a:off x="6588224" y="4552993"/>
                <a:ext cx="1188000" cy="10800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 smtClean="0"/>
                  <a:t>ユーザ</a:t>
                </a:r>
                <a:endParaRPr lang="en-US" altLang="ja-JP" dirty="0" smtClean="0"/>
              </a:p>
              <a:p>
                <a:pPr algn="ctr"/>
                <a:r>
                  <a:rPr kumimoji="1" lang="en-US" altLang="ja-JP" dirty="0" smtClean="0"/>
                  <a:t>VM</a:t>
                </a:r>
                <a:endParaRPr kumimoji="1" lang="ja-JP" altLang="en-US" dirty="0"/>
              </a:p>
            </p:txBody>
          </p:sp>
          <p:sp>
            <p:nvSpPr>
              <p:cNvPr id="37" name="正方形/長方形 36"/>
              <p:cNvSpPr/>
              <p:nvPr/>
            </p:nvSpPr>
            <p:spPr>
              <a:xfrm>
                <a:off x="3553694" y="5900005"/>
                <a:ext cx="4222529" cy="5760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altLang="ja-JP" dirty="0" smtClean="0"/>
              </a:p>
            </p:txBody>
          </p:sp>
          <p:sp>
            <p:nvSpPr>
              <p:cNvPr id="39" name="片側の 2 つの角を切り取った四角形 38"/>
              <p:cNvSpPr/>
              <p:nvPr/>
            </p:nvSpPr>
            <p:spPr>
              <a:xfrm>
                <a:off x="3576941" y="5020993"/>
                <a:ext cx="1188000" cy="612000"/>
              </a:xfrm>
              <a:prstGeom prst="snip2Same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 smtClean="0"/>
                  <a:t>管理</a:t>
                </a:r>
                <a:endParaRPr lang="en-US" altLang="ja-JP" dirty="0" smtClean="0"/>
              </a:p>
              <a:p>
                <a:pPr algn="ctr"/>
                <a:r>
                  <a:rPr lang="ja-JP" altLang="en-US" dirty="0" smtClean="0"/>
                  <a:t>サーバ</a:t>
                </a:r>
                <a:endParaRPr kumimoji="1" lang="en-US" altLang="ja-JP" dirty="0" smtClean="0"/>
              </a:p>
            </p:txBody>
          </p:sp>
          <p:sp>
            <p:nvSpPr>
              <p:cNvPr id="40" name="片側の 2 つの角を切り取った四角形 39"/>
              <p:cNvSpPr/>
              <p:nvPr/>
            </p:nvSpPr>
            <p:spPr>
              <a:xfrm>
                <a:off x="5224079" y="5020993"/>
                <a:ext cx="1188000" cy="612000"/>
              </a:xfrm>
              <a:prstGeom prst="snip2Same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 smtClean="0"/>
                  <a:t>仮想</a:t>
                </a:r>
                <a:endParaRPr lang="en-US" altLang="ja-JP" dirty="0" smtClean="0"/>
              </a:p>
              <a:p>
                <a:pPr algn="ctr"/>
                <a:r>
                  <a:rPr lang="ja-JP" altLang="en-US" dirty="0" smtClean="0"/>
                  <a:t>デバイス</a:t>
                </a:r>
                <a:endParaRPr kumimoji="1" lang="ja-JP" altLang="en-US" dirty="0"/>
              </a:p>
            </p:txBody>
          </p:sp>
          <p:sp>
            <p:nvSpPr>
              <p:cNvPr id="41" name="テキスト ボックス 40"/>
              <p:cNvSpPr txBox="1"/>
              <p:nvPr/>
            </p:nvSpPr>
            <p:spPr>
              <a:xfrm>
                <a:off x="7847880" y="4365352"/>
                <a:ext cx="103105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ja-JP" altLang="en-US" dirty="0" smtClean="0"/>
                  <a:t>仮想化</a:t>
                </a:r>
                <a:endParaRPr lang="en-US" altLang="ja-JP" dirty="0" smtClean="0"/>
              </a:p>
              <a:p>
                <a:pPr algn="ctr"/>
                <a:r>
                  <a:rPr lang="ja-JP" altLang="en-US" dirty="0" smtClean="0"/>
                  <a:t>システム</a:t>
                </a:r>
                <a:endParaRPr kumimoji="1" lang="en-US" altLang="ja-JP" dirty="0" smtClean="0"/>
              </a:p>
            </p:txBody>
          </p:sp>
          <p:pic>
            <p:nvPicPr>
              <p:cNvPr id="25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34063" y="4441979"/>
                <a:ext cx="505925" cy="643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" name="対角する 2 つの角を丸めた四角形 15"/>
              <p:cNvSpPr/>
              <p:nvPr/>
            </p:nvSpPr>
            <p:spPr>
              <a:xfrm>
                <a:off x="5272339" y="5972005"/>
                <a:ext cx="1080000" cy="432000"/>
              </a:xfrm>
              <a:prstGeom prst="round2Diag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/>
                  <a:t>復号</a:t>
                </a:r>
                <a:r>
                  <a:rPr lang="ja-JP" altLang="en-US" dirty="0" smtClean="0"/>
                  <a:t>化</a:t>
                </a:r>
                <a:endParaRPr kumimoji="1" lang="ja-JP" altLang="en-US" dirty="0"/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>
                <a:off x="3576941" y="6052686"/>
                <a:ext cx="17107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dirty="0"/>
                  <a:t>ハイパーバイザ</a:t>
                </a:r>
                <a:endParaRPr kumimoji="1" lang="en-US" altLang="ja-JP" dirty="0" smtClean="0"/>
              </a:p>
            </p:txBody>
          </p:sp>
          <p:cxnSp>
            <p:nvCxnSpPr>
              <p:cNvPr id="43" name="直線コネクタ 42"/>
              <p:cNvCxnSpPr>
                <a:stCxn id="15" idx="0"/>
                <a:endCxn id="39" idx="2"/>
              </p:cNvCxnSpPr>
              <p:nvPr/>
            </p:nvCxnSpPr>
            <p:spPr>
              <a:xfrm>
                <a:off x="2631953" y="5326993"/>
                <a:ext cx="944988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prstDash val="solid"/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コネクタ 45"/>
              <p:cNvCxnSpPr>
                <a:stCxn id="39" idx="0"/>
                <a:endCxn id="40" idx="2"/>
              </p:cNvCxnSpPr>
              <p:nvPr/>
            </p:nvCxnSpPr>
            <p:spPr>
              <a:xfrm>
                <a:off x="4764941" y="5326993"/>
                <a:ext cx="459138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prstDash val="solid"/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コネクタ 47"/>
              <p:cNvCxnSpPr>
                <a:stCxn id="40" idx="1"/>
                <a:endCxn id="16" idx="3"/>
              </p:cNvCxnSpPr>
              <p:nvPr/>
            </p:nvCxnSpPr>
            <p:spPr>
              <a:xfrm flipH="1">
                <a:off x="5812339" y="5632993"/>
                <a:ext cx="5740" cy="339012"/>
              </a:xfrm>
              <a:prstGeom prst="line">
                <a:avLst/>
              </a:prstGeom>
              <a:ln w="38100">
                <a:solidFill>
                  <a:srgbClr val="FF0000"/>
                </a:solidFill>
                <a:prstDash val="solid"/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カギ線コネクタ 49"/>
              <p:cNvCxnSpPr>
                <a:stCxn id="16" idx="0"/>
                <a:endCxn id="36" idx="2"/>
              </p:cNvCxnSpPr>
              <p:nvPr/>
            </p:nvCxnSpPr>
            <p:spPr>
              <a:xfrm flipV="1">
                <a:off x="6352339" y="5632993"/>
                <a:ext cx="829885" cy="555012"/>
              </a:xfrm>
              <a:prstGeom prst="bentConnector2">
                <a:avLst/>
              </a:prstGeom>
              <a:ln w="38100">
                <a:solidFill>
                  <a:schemeClr val="tx1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テキスト ボックス 4"/>
            <p:cNvSpPr txBox="1"/>
            <p:nvPr/>
          </p:nvSpPr>
          <p:spPr>
            <a:xfrm>
              <a:off x="5267750" y="4578915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/>
                <a:t>管理者</a:t>
              </a:r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409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従来のアプローチ</a:t>
            </a:r>
            <a:r>
              <a:rPr lang="ja-JP" altLang="en-US" dirty="0" smtClean="0"/>
              <a:t>の問題点（</a:t>
            </a:r>
            <a:r>
              <a:rPr lang="en-US" altLang="ja-JP" dirty="0" smtClean="0"/>
              <a:t>1/2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08920"/>
          </a:xfrm>
        </p:spPr>
        <p:txBody>
          <a:bodyPr>
            <a:normAutofit/>
          </a:bodyPr>
          <a:lstStyle/>
          <a:p>
            <a:r>
              <a:rPr lang="ja-JP" altLang="en-US" dirty="0"/>
              <a:t>信頼できない管理者に仮想化システム全体を管理させられない</a:t>
            </a:r>
          </a:p>
          <a:p>
            <a:pPr lvl="1"/>
            <a:r>
              <a:rPr lang="ja-JP" altLang="en-US" dirty="0"/>
              <a:t>信頼するハイパーバイザのアップデートができない</a:t>
            </a:r>
          </a:p>
          <a:p>
            <a:r>
              <a:rPr lang="ja-JP" altLang="en-US" dirty="0"/>
              <a:t>仮想化システム内にいる管理者がハイパーバイザを攻撃するのは比較的容易</a:t>
            </a:r>
          </a:p>
          <a:p>
            <a:pPr lvl="1"/>
            <a:r>
              <a:rPr lang="ja-JP" altLang="en-US" dirty="0"/>
              <a:t>管理用の様々なインタフェースが提供されている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5</a:t>
            </a:fld>
            <a:endParaRPr kumimoji="1" lang="ja-JP" altLang="en-US"/>
          </a:p>
        </p:txBody>
      </p:sp>
      <p:grpSp>
        <p:nvGrpSpPr>
          <p:cNvPr id="14" name="グループ化 13"/>
          <p:cNvGrpSpPr/>
          <p:nvPr/>
        </p:nvGrpSpPr>
        <p:grpSpPr>
          <a:xfrm>
            <a:off x="2184475" y="4640372"/>
            <a:ext cx="4775051" cy="1776764"/>
            <a:chOff x="2700000" y="4640372"/>
            <a:chExt cx="4775051" cy="1776764"/>
          </a:xfrm>
        </p:grpSpPr>
        <p:grpSp>
          <p:nvGrpSpPr>
            <p:cNvPr id="12" name="グループ化 11"/>
            <p:cNvGrpSpPr/>
            <p:nvPr/>
          </p:nvGrpSpPr>
          <p:grpSpPr>
            <a:xfrm>
              <a:off x="2700000" y="4640372"/>
              <a:ext cx="4775051" cy="1776764"/>
              <a:chOff x="2987824" y="4881707"/>
              <a:chExt cx="4775051" cy="1776764"/>
            </a:xfrm>
          </p:grpSpPr>
          <p:sp>
            <p:nvSpPr>
              <p:cNvPr id="6" name="正方形/長方形 5"/>
              <p:cNvSpPr/>
              <p:nvPr/>
            </p:nvSpPr>
            <p:spPr>
              <a:xfrm>
                <a:off x="2987824" y="4894471"/>
                <a:ext cx="3744000" cy="1764000"/>
              </a:xfrm>
              <a:prstGeom prst="rect">
                <a:avLst/>
              </a:prstGeom>
              <a:solidFill>
                <a:srgbClr val="FFFF00"/>
              </a:solidFill>
              <a:ln w="38100">
                <a:prstDash val="sys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" name="正方形/長方形 6"/>
              <p:cNvSpPr/>
              <p:nvPr/>
            </p:nvSpPr>
            <p:spPr>
              <a:xfrm>
                <a:off x="5436096" y="4969531"/>
                <a:ext cx="1188000" cy="10800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 smtClean="0"/>
                  <a:t>ユーザ</a:t>
                </a:r>
                <a:r>
                  <a:rPr kumimoji="1" lang="en-US" altLang="ja-JP" dirty="0" smtClean="0"/>
                  <a:t>VM</a:t>
                </a:r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3077824" y="6193176"/>
                <a:ext cx="3546272" cy="3600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 smtClean="0"/>
                  <a:t>ハイパーバイザ</a:t>
                </a:r>
                <a:endParaRPr lang="en-US" altLang="ja-JP" dirty="0" smtClean="0"/>
              </a:p>
            </p:txBody>
          </p:sp>
          <p:pic>
            <p:nvPicPr>
              <p:cNvPr id="9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30786" y="5019894"/>
                <a:ext cx="505925" cy="643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" name="爆発 2 9"/>
              <p:cNvSpPr/>
              <p:nvPr/>
            </p:nvSpPr>
            <p:spPr>
              <a:xfrm>
                <a:off x="3228721" y="6121176"/>
                <a:ext cx="792000" cy="504000"/>
              </a:xfrm>
              <a:prstGeom prst="irregularSeal2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" name="直線矢印コネクタ 10"/>
              <p:cNvCxnSpPr>
                <a:stCxn id="9" idx="2"/>
                <a:endCxn id="10" idx="0"/>
              </p:cNvCxnSpPr>
              <p:nvPr/>
            </p:nvCxnSpPr>
            <p:spPr>
              <a:xfrm>
                <a:off x="3583749" y="5663099"/>
                <a:ext cx="1445" cy="502107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テキスト ボックス 15"/>
              <p:cNvSpPr txBox="1"/>
              <p:nvPr/>
            </p:nvSpPr>
            <p:spPr>
              <a:xfrm>
                <a:off x="6731824" y="4881707"/>
                <a:ext cx="103105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dirty="0" smtClean="0"/>
                  <a:t>仮想化</a:t>
                </a:r>
                <a:endParaRPr kumimoji="1" lang="en-US" altLang="ja-JP" dirty="0" smtClean="0"/>
              </a:p>
              <a:p>
                <a:pPr algn="ctr"/>
                <a:r>
                  <a:rPr kumimoji="1" lang="ja-JP" altLang="en-US" dirty="0" smtClean="0"/>
                  <a:t>システム</a:t>
                </a:r>
                <a:endParaRPr kumimoji="1" lang="ja-JP" altLang="en-US" dirty="0"/>
              </a:p>
            </p:txBody>
          </p:sp>
        </p:grpSp>
        <p:sp>
          <p:nvSpPr>
            <p:cNvPr id="13" name="テキスト ボックス 12"/>
            <p:cNvSpPr txBox="1"/>
            <p:nvPr/>
          </p:nvSpPr>
          <p:spPr>
            <a:xfrm>
              <a:off x="3548887" y="4914575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/>
                <a:t>管理者</a:t>
              </a:r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976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従来のアプローチの問題点</a:t>
            </a:r>
            <a:r>
              <a:rPr lang="en-US" altLang="ja-JP" dirty="0"/>
              <a:t>(2/2)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48880"/>
          </a:xfrm>
        </p:spPr>
        <p:txBody>
          <a:bodyPr>
            <a:normAutofit/>
          </a:bodyPr>
          <a:lstStyle/>
          <a:p>
            <a:r>
              <a:rPr lang="ja-JP" altLang="en-US" dirty="0"/>
              <a:t>特定の仮想化システムにのみ適用可能</a:t>
            </a:r>
          </a:p>
          <a:p>
            <a:pPr lvl="1"/>
            <a:r>
              <a:rPr lang="ja-JP" altLang="en-US" dirty="0"/>
              <a:t>ハイパーバイザだけを信頼するには、ハイパーバイザが明確に分離されている必要</a:t>
            </a:r>
          </a:p>
          <a:p>
            <a:r>
              <a:rPr lang="ja-JP" altLang="en-US" dirty="0"/>
              <a:t>既存の管理クライアントが利用できない</a:t>
            </a:r>
          </a:p>
          <a:p>
            <a:pPr lvl="1"/>
            <a:r>
              <a:rPr lang="ja-JP" altLang="en-US" dirty="0"/>
              <a:t>入出力の暗号化・復号化処理の追加が必要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6</a:t>
            </a:fld>
            <a:endParaRPr kumimoji="1" lang="ja-JP" altLang="en-US"/>
          </a:p>
        </p:txBody>
      </p:sp>
      <p:grpSp>
        <p:nvGrpSpPr>
          <p:cNvPr id="6" name="グループ化 5"/>
          <p:cNvGrpSpPr/>
          <p:nvPr/>
        </p:nvGrpSpPr>
        <p:grpSpPr>
          <a:xfrm>
            <a:off x="1673723" y="4221088"/>
            <a:ext cx="5796555" cy="2124000"/>
            <a:chOff x="2699792" y="4005064"/>
            <a:chExt cx="5796555" cy="2124000"/>
          </a:xfrm>
        </p:grpSpPr>
        <p:grpSp>
          <p:nvGrpSpPr>
            <p:cNvPr id="58" name="グループ化 57"/>
            <p:cNvGrpSpPr/>
            <p:nvPr/>
          </p:nvGrpSpPr>
          <p:grpSpPr>
            <a:xfrm>
              <a:off x="2699792" y="4005064"/>
              <a:ext cx="5796555" cy="2124000"/>
              <a:chOff x="2699792" y="4005064"/>
              <a:chExt cx="5796555" cy="2124000"/>
            </a:xfrm>
          </p:grpSpPr>
          <p:sp>
            <p:nvSpPr>
              <p:cNvPr id="43" name="正方形/長方形 42"/>
              <p:cNvSpPr/>
              <p:nvPr/>
            </p:nvSpPr>
            <p:spPr>
              <a:xfrm>
                <a:off x="2699792" y="4005064"/>
                <a:ext cx="4752000" cy="2124000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4" name="正方形/長方形 43"/>
              <p:cNvSpPr/>
              <p:nvPr/>
            </p:nvSpPr>
            <p:spPr>
              <a:xfrm>
                <a:off x="5795975" y="4086652"/>
                <a:ext cx="1440000" cy="10800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 smtClean="0"/>
                  <a:t>ユーザ</a:t>
                </a:r>
                <a:endParaRPr lang="en-US" altLang="ja-JP" dirty="0" smtClean="0"/>
              </a:p>
              <a:p>
                <a:pPr algn="ctr"/>
                <a:r>
                  <a:rPr kumimoji="1" lang="en-US" altLang="ja-JP" dirty="0" smtClean="0"/>
                  <a:t>VM</a:t>
                </a:r>
                <a:endParaRPr kumimoji="1" lang="ja-JP" altLang="en-US" dirty="0"/>
              </a:p>
            </p:txBody>
          </p:sp>
          <p:sp>
            <p:nvSpPr>
              <p:cNvPr id="47" name="片側の 2 つの角を切り取った四角形 46"/>
              <p:cNvSpPr/>
              <p:nvPr/>
            </p:nvSpPr>
            <p:spPr>
              <a:xfrm>
                <a:off x="4175975" y="4554652"/>
                <a:ext cx="1188000" cy="612000"/>
              </a:xfrm>
              <a:prstGeom prst="snip2Same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 smtClean="0"/>
                  <a:t>仮想</a:t>
                </a:r>
                <a:endParaRPr lang="en-US" altLang="ja-JP" dirty="0" smtClean="0"/>
              </a:p>
              <a:p>
                <a:pPr algn="ctr"/>
                <a:r>
                  <a:rPr lang="ja-JP" altLang="en-US" dirty="0" smtClean="0"/>
                  <a:t>デバイス</a:t>
                </a:r>
                <a:endParaRPr kumimoji="1" lang="ja-JP" altLang="en-US" dirty="0"/>
              </a:p>
            </p:txBody>
          </p:sp>
          <p:sp>
            <p:nvSpPr>
              <p:cNvPr id="48" name="テキスト ボックス 47"/>
              <p:cNvSpPr txBox="1"/>
              <p:nvPr/>
            </p:nvSpPr>
            <p:spPr>
              <a:xfrm>
                <a:off x="7465296" y="4005064"/>
                <a:ext cx="103105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ja-JP" altLang="en-US" dirty="0" smtClean="0"/>
                  <a:t>仮想化</a:t>
                </a:r>
                <a:endParaRPr lang="en-US" altLang="ja-JP" dirty="0" smtClean="0"/>
              </a:p>
              <a:p>
                <a:pPr algn="ctr"/>
                <a:r>
                  <a:rPr lang="ja-JP" altLang="en-US" dirty="0" smtClean="0"/>
                  <a:t>システム</a:t>
                </a:r>
                <a:endParaRPr kumimoji="1" lang="en-US" altLang="ja-JP" dirty="0" smtClean="0"/>
              </a:p>
            </p:txBody>
          </p:sp>
          <p:sp>
            <p:nvSpPr>
              <p:cNvPr id="9" name="正方形/長方形 8"/>
              <p:cNvSpPr/>
              <p:nvPr/>
            </p:nvSpPr>
            <p:spPr>
              <a:xfrm>
                <a:off x="2843808" y="5283345"/>
                <a:ext cx="4500000" cy="7200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5" name="正方形/長方形 44"/>
              <p:cNvSpPr/>
              <p:nvPr/>
            </p:nvSpPr>
            <p:spPr>
              <a:xfrm>
                <a:off x="4175975" y="5368679"/>
                <a:ext cx="3060000" cy="5400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/>
                  <a:t>ハイパーバイザ</a:t>
                </a:r>
                <a:endParaRPr lang="en-US" altLang="ja-JP" dirty="0" smtClean="0"/>
              </a:p>
            </p:txBody>
          </p:sp>
          <p:pic>
            <p:nvPicPr>
              <p:cNvPr id="49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57962" y="4727461"/>
                <a:ext cx="505925" cy="643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8" name="テキスト ボックス 17"/>
            <p:cNvSpPr txBox="1"/>
            <p:nvPr/>
          </p:nvSpPr>
          <p:spPr>
            <a:xfrm>
              <a:off x="3089550" y="5454013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OS</a:t>
              </a:r>
              <a:endParaRPr kumimoji="1" lang="ja-JP" altLang="en-US" dirty="0"/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2872343" y="4358129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/>
                <a:t>管理者</a:t>
              </a:r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4273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提案：</a:t>
            </a:r>
            <a:r>
              <a:rPr kumimoji="1" lang="en-US" altLang="ja-JP" dirty="0" err="1" smtClean="0"/>
              <a:t>VSBypass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ネストした仮想化を用いて、仮想化システムの外側で帯域外リモート管理を実現</a:t>
            </a:r>
          </a:p>
          <a:p>
            <a:pPr lvl="1"/>
            <a:r>
              <a:rPr lang="ja-JP" altLang="en-US" dirty="0"/>
              <a:t>従来の仮想化システム全体</a:t>
            </a:r>
            <a:r>
              <a:rPr lang="ja-JP" altLang="en-US" dirty="0" smtClean="0"/>
              <a:t>を</a:t>
            </a:r>
            <a:r>
              <a:rPr lang="en-US" altLang="ja-JP" dirty="0" smtClean="0"/>
              <a:t>VM</a:t>
            </a:r>
            <a:r>
              <a:rPr lang="ja-JP" altLang="en-US" dirty="0"/>
              <a:t>内で</a:t>
            </a:r>
            <a:r>
              <a:rPr lang="ja-JP" altLang="en-US" dirty="0" smtClean="0"/>
              <a:t>動かす</a:t>
            </a:r>
            <a:endParaRPr lang="ja-JP" altLang="en-US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外部の仮想デバイスを用いて入出力処理を行う</a:t>
            </a:r>
          </a:p>
          <a:p>
            <a:pPr lvl="1"/>
            <a:r>
              <a:rPr lang="ja-JP" altLang="en-US" dirty="0" smtClean="0"/>
              <a:t>リモート</a:t>
            </a:r>
            <a:r>
              <a:rPr lang="ja-JP" altLang="en-US" dirty="0"/>
              <a:t>管理の入出力は仮想化システムに漏洩しない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7</a:t>
            </a:fld>
            <a:endParaRPr kumimoji="1"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>
            <a:off x="436644" y="4005064"/>
            <a:ext cx="8270712" cy="2467393"/>
            <a:chOff x="641037" y="4005064"/>
            <a:chExt cx="8270712" cy="2467393"/>
          </a:xfrm>
        </p:grpSpPr>
        <p:grpSp>
          <p:nvGrpSpPr>
            <p:cNvPr id="22" name="グループ化 21"/>
            <p:cNvGrpSpPr/>
            <p:nvPr/>
          </p:nvGrpSpPr>
          <p:grpSpPr>
            <a:xfrm>
              <a:off x="641037" y="4005064"/>
              <a:ext cx="8247661" cy="2467393"/>
              <a:chOff x="641037" y="4212480"/>
              <a:chExt cx="8247661" cy="2620017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1037" y="4747715"/>
                <a:ext cx="1130188" cy="1116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21" name="グループ化 20"/>
              <p:cNvGrpSpPr/>
              <p:nvPr/>
            </p:nvGrpSpPr>
            <p:grpSpPr>
              <a:xfrm>
                <a:off x="1155302" y="4212480"/>
                <a:ext cx="7733396" cy="2620017"/>
                <a:chOff x="1403648" y="3979000"/>
                <a:chExt cx="7733396" cy="2620017"/>
              </a:xfrm>
            </p:grpSpPr>
            <p:sp>
              <p:nvSpPr>
                <p:cNvPr id="31" name="正方形/長方形 30"/>
                <p:cNvSpPr/>
                <p:nvPr/>
              </p:nvSpPr>
              <p:spPr>
                <a:xfrm>
                  <a:off x="5357044" y="3979000"/>
                  <a:ext cx="3780000" cy="2052000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dirty="0"/>
                    <a:t>クラウド</a:t>
                  </a:r>
                  <a:r>
                    <a:rPr lang="en-US" altLang="ja-JP" dirty="0" smtClean="0"/>
                    <a:t>VM</a:t>
                  </a:r>
                  <a:endParaRPr lang="en-US" altLang="ja-JP" dirty="0"/>
                </a:p>
                <a:p>
                  <a:pPr algn="ctr"/>
                  <a:endParaRPr kumimoji="1" lang="en-US" altLang="ja-JP" dirty="0" smtClean="0"/>
                </a:p>
                <a:p>
                  <a:pPr algn="ctr"/>
                  <a:endParaRPr lang="en-US" altLang="ja-JP" dirty="0"/>
                </a:p>
                <a:p>
                  <a:pPr algn="ctr"/>
                  <a:endParaRPr kumimoji="1" lang="en-US" altLang="ja-JP" dirty="0" smtClean="0"/>
                </a:p>
                <a:p>
                  <a:pPr algn="ctr"/>
                  <a:endParaRPr lang="en-US" altLang="ja-JP" dirty="0"/>
                </a:p>
                <a:p>
                  <a:pPr algn="ctr"/>
                  <a:endParaRPr kumimoji="1" lang="en-US" altLang="ja-JP" dirty="0" smtClean="0"/>
                </a:p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33" name="正方形/長方形 32"/>
                <p:cNvSpPr/>
                <p:nvPr/>
              </p:nvSpPr>
              <p:spPr>
                <a:xfrm>
                  <a:off x="5465044" y="4381952"/>
                  <a:ext cx="2664000" cy="1584000"/>
                </a:xfrm>
                <a:prstGeom prst="rect">
                  <a:avLst/>
                </a:prstGeom>
                <a:solidFill>
                  <a:srgbClr val="FFFF00"/>
                </a:solidFill>
                <a:ln w="38100">
                  <a:prstDash val="sysDash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en-US" altLang="ja-JP" dirty="0" smtClean="0"/>
                </a:p>
              </p:txBody>
            </p:sp>
            <p:sp>
              <p:nvSpPr>
                <p:cNvPr id="35" name="角丸四角形 34"/>
                <p:cNvSpPr/>
                <p:nvPr/>
              </p:nvSpPr>
              <p:spPr>
                <a:xfrm>
                  <a:off x="6779044" y="4536904"/>
                  <a:ext cx="1260000" cy="726310"/>
                </a:xfrm>
                <a:prstGeom prst="round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dirty="0"/>
                    <a:t>ユーザ</a:t>
                  </a:r>
                  <a:r>
                    <a:rPr lang="en-US" altLang="ja-JP" dirty="0" smtClean="0"/>
                    <a:t>VM</a:t>
                  </a:r>
                  <a:endParaRPr kumimoji="1" lang="ja-JP" altLang="en-US" dirty="0"/>
                </a:p>
              </p:txBody>
            </p:sp>
            <p:sp>
              <p:nvSpPr>
                <p:cNvPr id="36" name="角丸四角形 35"/>
                <p:cNvSpPr/>
                <p:nvPr/>
              </p:nvSpPr>
              <p:spPr>
                <a:xfrm>
                  <a:off x="5756450" y="5450164"/>
                  <a:ext cx="1800000" cy="382268"/>
                </a:xfrm>
                <a:prstGeom prst="roundRect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dirty="0" smtClean="0"/>
                    <a:t>ハイパーバイザ</a:t>
                  </a:r>
                  <a:endParaRPr kumimoji="1" lang="ja-JP" altLang="en-US" dirty="0"/>
                </a:p>
              </p:txBody>
            </p:sp>
            <p:sp>
              <p:nvSpPr>
                <p:cNvPr id="37" name="正方形/長方形 36"/>
                <p:cNvSpPr/>
                <p:nvPr/>
              </p:nvSpPr>
              <p:spPr>
                <a:xfrm>
                  <a:off x="3640851" y="6238977"/>
                  <a:ext cx="5496193" cy="360040"/>
                </a:xfrm>
                <a:prstGeom prst="rect">
                  <a:avLst/>
                </a:prstGeom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dirty="0"/>
                    <a:t>クラウド</a:t>
                  </a:r>
                  <a:r>
                    <a:rPr lang="ja-JP" altLang="en-US" dirty="0" smtClean="0"/>
                    <a:t>ハイパーバイザ</a:t>
                  </a:r>
                  <a:endParaRPr lang="en-US" altLang="ja-JP" dirty="0" smtClean="0"/>
                </a:p>
              </p:txBody>
            </p:sp>
            <p:sp>
              <p:nvSpPr>
                <p:cNvPr id="38" name="片側の 2 つの角を丸めた四角形 37"/>
                <p:cNvSpPr/>
                <p:nvPr/>
              </p:nvSpPr>
              <p:spPr>
                <a:xfrm>
                  <a:off x="3635896" y="5292432"/>
                  <a:ext cx="1548000" cy="540000"/>
                </a:xfrm>
                <a:prstGeom prst="round2Same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dirty="0" smtClean="0"/>
                    <a:t>仮想デバイス</a:t>
                  </a:r>
                  <a:endParaRPr kumimoji="1" lang="en-US" altLang="ja-JP" dirty="0" smtClean="0"/>
                </a:p>
              </p:txBody>
            </p:sp>
            <p:cxnSp>
              <p:nvCxnSpPr>
                <p:cNvPr id="39" name="直線矢印コネクタ 38"/>
                <p:cNvCxnSpPr/>
                <p:nvPr/>
              </p:nvCxnSpPr>
              <p:spPr>
                <a:xfrm>
                  <a:off x="7817804" y="5263213"/>
                  <a:ext cx="0" cy="1001266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arrow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矢印コネクタ 39"/>
                <p:cNvCxnSpPr>
                  <a:stCxn id="38" idx="1"/>
                </p:cNvCxnSpPr>
                <p:nvPr/>
              </p:nvCxnSpPr>
              <p:spPr>
                <a:xfrm>
                  <a:off x="4409896" y="5832432"/>
                  <a:ext cx="0" cy="432048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arrow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" name="片側の 2 つの角を丸めた四角形 40"/>
                <p:cNvSpPr/>
                <p:nvPr/>
              </p:nvSpPr>
              <p:spPr>
                <a:xfrm>
                  <a:off x="3689896" y="4266904"/>
                  <a:ext cx="1440000" cy="540000"/>
                </a:xfrm>
                <a:prstGeom prst="round2Same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dirty="0" smtClean="0"/>
                    <a:t>管理サーバ</a:t>
                  </a:r>
                  <a:endParaRPr lang="en-US" altLang="ja-JP" dirty="0" smtClean="0"/>
                </a:p>
              </p:txBody>
            </p:sp>
            <p:sp>
              <p:nvSpPr>
                <p:cNvPr id="42" name="片側の 2 つの角を丸めた四角形 41"/>
                <p:cNvSpPr/>
                <p:nvPr/>
              </p:nvSpPr>
              <p:spPr>
                <a:xfrm>
                  <a:off x="1403648" y="4266904"/>
                  <a:ext cx="1440000" cy="540000"/>
                </a:xfrm>
                <a:prstGeom prst="round2Same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dirty="0" smtClean="0"/>
                    <a:t>管理</a:t>
                  </a:r>
                  <a:endParaRPr lang="en-US" altLang="ja-JP" dirty="0" smtClean="0"/>
                </a:p>
                <a:p>
                  <a:pPr algn="ctr"/>
                  <a:r>
                    <a:rPr lang="ja-JP" altLang="en-US" dirty="0"/>
                    <a:t>クライアント</a:t>
                  </a:r>
                  <a:endParaRPr lang="en-US" altLang="ja-JP" dirty="0" smtClean="0"/>
                </a:p>
              </p:txBody>
            </p:sp>
            <p:cxnSp>
              <p:nvCxnSpPr>
                <p:cNvPr id="18" name="直線コネクタ 17"/>
                <p:cNvCxnSpPr>
                  <a:stCxn id="41" idx="1"/>
                  <a:endCxn id="38" idx="3"/>
                </p:cNvCxnSpPr>
                <p:nvPr/>
              </p:nvCxnSpPr>
              <p:spPr>
                <a:xfrm>
                  <a:off x="4409896" y="4806904"/>
                  <a:ext cx="0" cy="485528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  <a:headEnd type="arrow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直線コネクタ 19"/>
                <p:cNvCxnSpPr>
                  <a:stCxn id="42" idx="0"/>
                  <a:endCxn id="41" idx="2"/>
                </p:cNvCxnSpPr>
                <p:nvPr/>
              </p:nvCxnSpPr>
              <p:spPr>
                <a:xfrm>
                  <a:off x="2843648" y="4536904"/>
                  <a:ext cx="846248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  <a:headEnd type="arrow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3" name="テキスト ボックス 22"/>
            <p:cNvSpPr txBox="1"/>
            <p:nvPr/>
          </p:nvSpPr>
          <p:spPr>
            <a:xfrm>
              <a:off x="7880698" y="4715845"/>
              <a:ext cx="10310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dirty="0" smtClean="0"/>
                <a:t>仮想化</a:t>
              </a:r>
              <a:endParaRPr lang="en-US" altLang="ja-JP" dirty="0" smtClean="0"/>
            </a:p>
            <a:p>
              <a:pPr algn="ctr"/>
              <a:r>
                <a:rPr lang="ja-JP" altLang="en-US" dirty="0" smtClean="0"/>
                <a:t>システム</a:t>
              </a:r>
              <a:endParaRPr kumimoji="1" lang="en-US" altLang="ja-JP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92189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脅威モデル</a:t>
            </a:r>
            <a:endParaRPr kumimoji="1" lang="ja-JP" altLang="en-US" dirty="0"/>
          </a:p>
        </p:txBody>
      </p:sp>
      <p:sp>
        <p:nvSpPr>
          <p:cNvPr id="23" name="コンテンツ プレースホルダー 2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048359"/>
          </a:xfrm>
        </p:spPr>
        <p:txBody>
          <a:bodyPr>
            <a:normAutofit/>
          </a:bodyPr>
          <a:lstStyle/>
          <a:p>
            <a:r>
              <a:rPr lang="ja-JP" altLang="en-US" dirty="0"/>
              <a:t>クラウド事業者は信頼する</a:t>
            </a:r>
          </a:p>
          <a:p>
            <a:pPr lvl="1"/>
            <a:r>
              <a:rPr lang="en-US" altLang="ja-JP" dirty="0" err="1"/>
              <a:t>VSBypass</a:t>
            </a:r>
            <a:r>
              <a:rPr lang="ja-JP" altLang="en-US" dirty="0"/>
              <a:t>で用いるクラウドハイパーバイザ、仮想デバイス、管理サーバを管理</a:t>
            </a:r>
          </a:p>
          <a:p>
            <a:r>
              <a:rPr lang="ja-JP" altLang="en-US" dirty="0"/>
              <a:t>仮想化システムの管理者は信頼しない</a:t>
            </a:r>
          </a:p>
          <a:p>
            <a:pPr lvl="1"/>
            <a:r>
              <a:rPr lang="ja-JP" altLang="en-US" dirty="0"/>
              <a:t>クラウド</a:t>
            </a:r>
            <a:r>
              <a:rPr lang="en-US" altLang="ja-JP" dirty="0"/>
              <a:t>VM</a:t>
            </a:r>
            <a:r>
              <a:rPr lang="ja-JP" altLang="en-US" dirty="0"/>
              <a:t>内のハイパーバイザ等を管理</a:t>
            </a:r>
          </a:p>
          <a:p>
            <a:pPr lvl="2"/>
            <a:r>
              <a:rPr lang="ja-JP" altLang="en-US" dirty="0"/>
              <a:t>ユーザ</a:t>
            </a:r>
            <a:r>
              <a:rPr lang="en-US" altLang="ja-JP" dirty="0"/>
              <a:t>VM</a:t>
            </a:r>
            <a:r>
              <a:rPr lang="ja-JP" altLang="en-US" dirty="0"/>
              <a:t>は</a:t>
            </a:r>
            <a:r>
              <a:rPr lang="en-US" altLang="ja-JP" dirty="0" err="1"/>
              <a:t>CloudVisor</a:t>
            </a:r>
            <a:r>
              <a:rPr lang="en-US" altLang="ja-JP" dirty="0"/>
              <a:t> [Zhang+'11]</a:t>
            </a:r>
            <a:r>
              <a:rPr lang="ja-JP" altLang="en-US" dirty="0"/>
              <a:t>を用いて保護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8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/>
        </p:nvGrpSpPr>
        <p:grpSpPr>
          <a:xfrm>
            <a:off x="1187624" y="4288424"/>
            <a:ext cx="7159049" cy="2298927"/>
            <a:chOff x="863099" y="4495316"/>
            <a:chExt cx="7159049" cy="2298927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863099" y="4495316"/>
              <a:ext cx="7159049" cy="2298927"/>
              <a:chOff x="1115615" y="4559075"/>
              <a:chExt cx="7159049" cy="2298927"/>
            </a:xfrm>
          </p:grpSpPr>
          <p:sp>
            <p:nvSpPr>
              <p:cNvPr id="16" name="テキスト ボックス 15"/>
              <p:cNvSpPr txBox="1"/>
              <p:nvPr/>
            </p:nvSpPr>
            <p:spPr>
              <a:xfrm>
                <a:off x="7320557" y="5156785"/>
                <a:ext cx="95410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2000" dirty="0" smtClean="0"/>
                  <a:t>管理者</a:t>
                </a:r>
                <a:endParaRPr kumimoji="1" lang="ja-JP" altLang="en-US" sz="2000" dirty="0"/>
              </a:p>
            </p:txBody>
          </p:sp>
          <p:pic>
            <p:nvPicPr>
              <p:cNvPr id="18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44649" y="5556895"/>
                <a:ext cx="505925" cy="643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" name="テキスト ボックス 19"/>
              <p:cNvSpPr txBox="1"/>
              <p:nvPr/>
            </p:nvSpPr>
            <p:spPr>
              <a:xfrm>
                <a:off x="1115615" y="5436704"/>
                <a:ext cx="93807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ja-JP" altLang="en-US" dirty="0" smtClean="0"/>
                  <a:t>クラウド</a:t>
                </a:r>
                <a:endParaRPr lang="en-US" altLang="ja-JP" dirty="0" smtClean="0"/>
              </a:p>
              <a:p>
                <a:pPr algn="ctr"/>
                <a:r>
                  <a:rPr kumimoji="1" lang="ja-JP" altLang="en-US" dirty="0"/>
                  <a:t>事業者</a:t>
                </a:r>
              </a:p>
            </p:txBody>
          </p:sp>
          <p:pic>
            <p:nvPicPr>
              <p:cNvPr id="21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62672" y="6048370"/>
                <a:ext cx="443961" cy="720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grpSp>
            <p:nvGrpSpPr>
              <p:cNvPr id="25" name="グループ化 24"/>
              <p:cNvGrpSpPr/>
              <p:nvPr/>
            </p:nvGrpSpPr>
            <p:grpSpPr>
              <a:xfrm>
                <a:off x="2268949" y="4559075"/>
                <a:ext cx="4907148" cy="2298927"/>
                <a:chOff x="3635896" y="4157886"/>
                <a:chExt cx="4907148" cy="2441131"/>
              </a:xfrm>
            </p:grpSpPr>
            <p:sp>
              <p:nvSpPr>
                <p:cNvPr id="27" name="正方形/長方形 26"/>
                <p:cNvSpPr/>
                <p:nvPr/>
              </p:nvSpPr>
              <p:spPr>
                <a:xfrm>
                  <a:off x="5375044" y="4157886"/>
                  <a:ext cx="3168000" cy="1873115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en-US" altLang="ja-JP" dirty="0" smtClean="0"/>
                </a:p>
              </p:txBody>
            </p:sp>
            <p:sp>
              <p:nvSpPr>
                <p:cNvPr id="28" name="正方形/長方形 27"/>
                <p:cNvSpPr/>
                <p:nvPr/>
              </p:nvSpPr>
              <p:spPr>
                <a:xfrm>
                  <a:off x="5465044" y="4545158"/>
                  <a:ext cx="2160000" cy="1376166"/>
                </a:xfrm>
                <a:prstGeom prst="rect">
                  <a:avLst/>
                </a:prstGeom>
                <a:solidFill>
                  <a:srgbClr val="FFFF00"/>
                </a:solidFill>
                <a:ln w="38100">
                  <a:prstDash val="sysDash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ja-JP" dirty="0"/>
                </a:p>
              </p:txBody>
            </p:sp>
            <p:sp>
              <p:nvSpPr>
                <p:cNvPr id="29" name="角丸四角形 28"/>
                <p:cNvSpPr/>
                <p:nvPr/>
              </p:nvSpPr>
              <p:spPr>
                <a:xfrm>
                  <a:off x="6275044" y="4621620"/>
                  <a:ext cx="1260000" cy="688083"/>
                </a:xfrm>
                <a:prstGeom prst="round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dirty="0"/>
                    <a:t>ユーザ</a:t>
                  </a:r>
                  <a:r>
                    <a:rPr lang="en-US" altLang="ja-JP" dirty="0" smtClean="0"/>
                    <a:t>VM</a:t>
                  </a:r>
                  <a:endParaRPr kumimoji="1" lang="ja-JP" altLang="en-US" dirty="0"/>
                </a:p>
              </p:txBody>
            </p:sp>
            <p:sp>
              <p:nvSpPr>
                <p:cNvPr id="30" name="角丸四角形 29"/>
                <p:cNvSpPr/>
                <p:nvPr/>
              </p:nvSpPr>
              <p:spPr>
                <a:xfrm>
                  <a:off x="5555044" y="5450164"/>
                  <a:ext cx="1980000" cy="382269"/>
                </a:xfrm>
                <a:prstGeom prst="roundRect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dirty="0" smtClean="0"/>
                    <a:t>ハイパーバイザ</a:t>
                  </a:r>
                  <a:endParaRPr kumimoji="1" lang="ja-JP" altLang="en-US" dirty="0"/>
                </a:p>
              </p:txBody>
            </p:sp>
            <p:sp>
              <p:nvSpPr>
                <p:cNvPr id="31" name="正方形/長方形 30"/>
                <p:cNvSpPr/>
                <p:nvPr/>
              </p:nvSpPr>
              <p:spPr>
                <a:xfrm>
                  <a:off x="3635896" y="6238978"/>
                  <a:ext cx="4907148" cy="360039"/>
                </a:xfrm>
                <a:prstGeom prst="rect">
                  <a:avLst/>
                </a:prstGeom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dirty="0"/>
                    <a:t>クラウド</a:t>
                  </a:r>
                  <a:r>
                    <a:rPr lang="ja-JP" altLang="en-US" dirty="0" smtClean="0"/>
                    <a:t>ハイパーバイザ</a:t>
                  </a:r>
                  <a:endParaRPr lang="en-US" altLang="ja-JP" dirty="0" smtClean="0"/>
                </a:p>
              </p:txBody>
            </p:sp>
            <p:sp>
              <p:nvSpPr>
                <p:cNvPr id="32" name="片側の 2 つの角を丸めた四角形 31"/>
                <p:cNvSpPr/>
                <p:nvPr/>
              </p:nvSpPr>
              <p:spPr>
                <a:xfrm>
                  <a:off x="3635896" y="5491001"/>
                  <a:ext cx="1548000" cy="540000"/>
                </a:xfrm>
                <a:prstGeom prst="round2Same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dirty="0" smtClean="0"/>
                    <a:t>仮想デバイス</a:t>
                  </a:r>
                  <a:endParaRPr kumimoji="1" lang="en-US" altLang="ja-JP" dirty="0" smtClean="0"/>
                </a:p>
              </p:txBody>
            </p:sp>
            <p:sp>
              <p:nvSpPr>
                <p:cNvPr id="35" name="片側の 2 つの角を丸めた四角形 34"/>
                <p:cNvSpPr/>
                <p:nvPr/>
              </p:nvSpPr>
              <p:spPr>
                <a:xfrm>
                  <a:off x="3635896" y="4734999"/>
                  <a:ext cx="1548000" cy="540000"/>
                </a:xfrm>
                <a:prstGeom prst="round2Same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dirty="0" smtClean="0"/>
                    <a:t>管理サーバ</a:t>
                  </a:r>
                  <a:endParaRPr lang="en-US" altLang="ja-JP" dirty="0" smtClean="0"/>
                </a:p>
              </p:txBody>
            </p:sp>
          </p:grpSp>
          <p:sp>
            <p:nvSpPr>
              <p:cNvPr id="17" name="右中かっこ 16"/>
              <p:cNvSpPr/>
              <p:nvPr/>
            </p:nvSpPr>
            <p:spPr>
              <a:xfrm>
                <a:off x="7088768" y="4940336"/>
                <a:ext cx="400759" cy="1279603"/>
              </a:xfrm>
              <a:prstGeom prst="rightBrac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左中かっこ 18"/>
              <p:cNvSpPr/>
              <p:nvPr/>
            </p:nvSpPr>
            <p:spPr>
              <a:xfrm>
                <a:off x="1898774" y="5102566"/>
                <a:ext cx="446401" cy="1755433"/>
              </a:xfrm>
              <a:prstGeom prst="leftBrac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" name="テキスト ボックス 4"/>
            <p:cNvSpPr txBox="1"/>
            <p:nvPr/>
          </p:nvSpPr>
          <p:spPr>
            <a:xfrm>
              <a:off x="6005581" y="5257015"/>
              <a:ext cx="10310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dirty="0" smtClean="0"/>
                <a:t>仮想化</a:t>
              </a:r>
              <a:endParaRPr lang="en-US" altLang="ja-JP" dirty="0" smtClean="0"/>
            </a:p>
            <a:p>
              <a:pPr algn="ctr"/>
              <a:r>
                <a:rPr lang="ja-JP" altLang="en-US" dirty="0" smtClean="0"/>
                <a:t>システム</a:t>
              </a:r>
              <a:endParaRPr kumimoji="1" lang="ja-JP" altLang="en-US" dirty="0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4706234" y="4507245"/>
              <a:ext cx="12666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/>
                <a:t>クラウド</a:t>
              </a:r>
              <a:r>
                <a:rPr lang="en-US" altLang="ja-JP" dirty="0" smtClean="0"/>
                <a:t>VM</a:t>
              </a:r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9266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/>
              <a:t>VSBypass</a:t>
            </a:r>
            <a:r>
              <a:rPr lang="ja-JP" altLang="en-US" dirty="0"/>
              <a:t>の特徴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/>
              <a:t>信頼できない管理者が仮想化システム全体を管理可能</a:t>
            </a:r>
          </a:p>
          <a:p>
            <a:pPr lvl="1"/>
            <a:r>
              <a:rPr lang="ja-JP" altLang="en-US" dirty="0"/>
              <a:t>仮想化システム内のハイパーバイザを信頼しないため</a:t>
            </a:r>
          </a:p>
          <a:p>
            <a:r>
              <a:rPr lang="ja-JP" altLang="en-US" dirty="0"/>
              <a:t>仮想化システム内からクラウド</a:t>
            </a:r>
            <a:r>
              <a:rPr lang="en-US" altLang="ja-JP" dirty="0"/>
              <a:t>VM</a:t>
            </a:r>
            <a:r>
              <a:rPr lang="ja-JP" altLang="en-US" dirty="0"/>
              <a:t>外部を攻撃するのは困難</a:t>
            </a:r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による強い隔離があるため</a:t>
            </a:r>
          </a:p>
          <a:p>
            <a:r>
              <a:rPr lang="ja-JP" altLang="en-US" dirty="0"/>
              <a:t>どのような仮想化システムであっても利用</a:t>
            </a:r>
            <a:r>
              <a:rPr lang="ja-JP" altLang="en-US" dirty="0" smtClean="0"/>
              <a:t>可能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仮想化</a:t>
            </a:r>
            <a:r>
              <a:rPr lang="ja-JP" altLang="en-US" dirty="0"/>
              <a:t>システム全体を仮想化するため</a:t>
            </a:r>
          </a:p>
          <a:p>
            <a:r>
              <a:rPr lang="ja-JP" altLang="en-US" dirty="0" smtClean="0"/>
              <a:t>管理</a:t>
            </a:r>
            <a:r>
              <a:rPr lang="ja-JP" altLang="en-US" dirty="0"/>
              <a:t>クライアントへの変更が不要</a:t>
            </a:r>
          </a:p>
          <a:p>
            <a:pPr lvl="1"/>
            <a:r>
              <a:rPr lang="ja-JP" altLang="en-US" dirty="0"/>
              <a:t>入出力の暗号化を必要としないため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11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シンプル（001）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ja-JP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ja-JP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</a:defRPr>
        </a:defPPr>
      </a:lstStyle>
    </a:lnDef>
  </a:objectDefaults>
  <a:extraClrSchemeLst>
    <a:extraClrScheme>
      <a:clrScheme name="シンプル（001）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シンプル（001）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シンプル（001）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シンプル（001）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シンプル（001）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シンプル（001）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シンプル（001）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シンプル（001）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シンプル（001）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シンプル（001）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シンプル（001）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シンプル（001）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simple001</Template>
  <TotalTime>2682</TotalTime>
  <Words>1511</Words>
  <Application>Microsoft Office PowerPoint</Application>
  <PresentationFormat>画面に合わせる (4:3)</PresentationFormat>
  <Paragraphs>346</Paragraphs>
  <Slides>23</Slides>
  <Notes>18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24" baseType="lpstr">
      <vt:lpstr>シンプル（001）</vt:lpstr>
      <vt:lpstr>ネストした仮想化を用いた VMの安全な帯域外リモート管理</vt:lpstr>
      <vt:lpstr>クラウドにおける帯域外リモート管理</vt:lpstr>
      <vt:lpstr>帯域外リモート管理における情報漏洩</vt:lpstr>
      <vt:lpstr>従来のアプローチ</vt:lpstr>
      <vt:lpstr>従来のアプローチの問題点（1/2）</vt:lpstr>
      <vt:lpstr>従来のアプローチの問題点(2/2)</vt:lpstr>
      <vt:lpstr>提案：VSBypass</vt:lpstr>
      <vt:lpstr>脅威モデル</vt:lpstr>
      <vt:lpstr>VSBypassの特徴</vt:lpstr>
      <vt:lpstr>ネストした仮想化における 通常の入出力処理</vt:lpstr>
      <vt:lpstr>強制パススルー</vt:lpstr>
      <vt:lpstr>ネストした仮想化のオーバヘッド</vt:lpstr>
      <vt:lpstr>実装</vt:lpstr>
      <vt:lpstr>プロキシVM</vt:lpstr>
      <vt:lpstr>ユーザVMとプロキシVMの対応づけ</vt:lpstr>
      <vt:lpstr>ユーザVMの入出力命令の横取り</vt:lpstr>
      <vt:lpstr>ユーザVMへの仮想割り込みの挿入</vt:lpstr>
      <vt:lpstr>実験</vt:lpstr>
      <vt:lpstr>帯域外リモート管理の入出力の盗聴</vt:lpstr>
      <vt:lpstr>応答時間</vt:lpstr>
      <vt:lpstr>スループット</vt:lpstr>
      <vt:lpstr>関連研究</vt:lpstr>
      <vt:lpstr>まとめ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卒業論文テーマ</dc:title>
  <dc:creator>Shota_Gods</dc:creator>
  <cp:lastModifiedBy>Shota_Gods</cp:lastModifiedBy>
  <cp:revision>245</cp:revision>
  <dcterms:created xsi:type="dcterms:W3CDTF">2015-08-01T04:53:02Z</dcterms:created>
  <dcterms:modified xsi:type="dcterms:W3CDTF">2016-08-21T05:32:36Z</dcterms:modified>
</cp:coreProperties>
</file>