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270" r:id="rId3"/>
    <p:sldId id="302" r:id="rId4"/>
    <p:sldId id="280" r:id="rId5"/>
    <p:sldId id="303" r:id="rId6"/>
    <p:sldId id="313" r:id="rId7"/>
    <p:sldId id="283" r:id="rId8"/>
    <p:sldId id="284" r:id="rId9"/>
    <p:sldId id="285" r:id="rId10"/>
    <p:sldId id="314" r:id="rId11"/>
    <p:sldId id="310" r:id="rId12"/>
    <p:sldId id="289" r:id="rId13"/>
    <p:sldId id="291" r:id="rId14"/>
    <p:sldId id="311" r:id="rId15"/>
    <p:sldId id="312" r:id="rId16"/>
    <p:sldId id="306" r:id="rId17"/>
    <p:sldId id="308" r:id="rId18"/>
    <p:sldId id="315" r:id="rId19"/>
    <p:sldId id="309" r:id="rId20"/>
    <p:sldId id="294"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8" y="-474"/>
      </p:cViewPr>
      <p:guideLst>
        <p:guide orient="horz" pos="2160"/>
        <p:guide pos="2880"/>
      </p:guideLst>
    </p:cSldViewPr>
  </p:slideViewPr>
  <p:notesTextViewPr>
    <p:cViewPr>
      <p:scale>
        <a:sx n="1" d="1"/>
        <a:sy n="1" d="1"/>
      </p:scale>
      <p:origin x="0" y="8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okiko\Desktop\&#21330;&#35542;&#30330;&#34920;\&#12464;&#12521;&#12501;&#20316;&#25104;&#29992;&#25244;&#12365;&#20986;&#12375;.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C:\Users\tokiko\Desktop\&#21330;&#35542;&#30330;&#34920;\&#12464;&#12521;&#12501;&#20316;&#25104;&#29992;&#25244;&#12365;&#20986;&#1237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ltLang="ja-JP" sz="2000"/>
              <a:t>fib</a:t>
            </a:r>
            <a:endParaRPr lang="ja-JP" altLang="en-US" sz="2000"/>
          </a:p>
        </c:rich>
      </c:tx>
      <c:layout>
        <c:manualLayout>
          <c:xMode val="edge"/>
          <c:yMode val="edge"/>
          <c:x val="0.49397932913888098"/>
          <c:y val="0"/>
        </c:manualLayout>
      </c:layout>
      <c:overlay val="1"/>
    </c:title>
    <c:autoTitleDeleted val="0"/>
    <c:plotArea>
      <c:layout>
        <c:manualLayout>
          <c:layoutTarget val="inner"/>
          <c:xMode val="edge"/>
          <c:yMode val="edge"/>
          <c:x val="0.168807843137255"/>
          <c:y val="0.109794036162146"/>
          <c:w val="0.79367320261437901"/>
          <c:h val="0.72147200349956297"/>
        </c:manualLayout>
      </c:layout>
      <c:scatterChart>
        <c:scatterStyle val="smoothMarker"/>
        <c:varyColors val="0"/>
        <c:ser>
          <c:idx val="0"/>
          <c:order val="0"/>
          <c:tx>
            <c:v>実測値</c:v>
          </c:tx>
          <c:xVal>
            <c:numRef>
              <c:f>pCPU_Tascell!$B$2:$H$2</c:f>
              <c:numCache>
                <c:formatCode>General</c:formatCode>
                <c:ptCount val="7"/>
                <c:pt idx="0">
                  <c:v>1</c:v>
                </c:pt>
                <c:pt idx="1">
                  <c:v>2</c:v>
                </c:pt>
                <c:pt idx="2">
                  <c:v>4</c:v>
                </c:pt>
                <c:pt idx="3">
                  <c:v>6</c:v>
                </c:pt>
                <c:pt idx="4">
                  <c:v>8</c:v>
                </c:pt>
                <c:pt idx="5">
                  <c:v>12</c:v>
                </c:pt>
                <c:pt idx="6">
                  <c:v>16</c:v>
                </c:pt>
              </c:numCache>
            </c:numRef>
          </c:xVal>
          <c:yVal>
            <c:numRef>
              <c:f>pCPU_Tascell!$B$13:$H$13</c:f>
              <c:numCache>
                <c:formatCode>General</c:formatCode>
                <c:ptCount val="7"/>
                <c:pt idx="0">
                  <c:v>98.059471199999933</c:v>
                </c:pt>
                <c:pt idx="1">
                  <c:v>53.936565000000002</c:v>
                </c:pt>
                <c:pt idx="2">
                  <c:v>28.49659398999998</c:v>
                </c:pt>
                <c:pt idx="3">
                  <c:v>19.542343189999979</c:v>
                </c:pt>
                <c:pt idx="4">
                  <c:v>13.9240867</c:v>
                </c:pt>
                <c:pt idx="5">
                  <c:v>8.2328734999999984</c:v>
                </c:pt>
                <c:pt idx="6">
                  <c:v>5.884045699999997</c:v>
                </c:pt>
              </c:numCache>
            </c:numRef>
          </c:yVal>
          <c:smooth val="1"/>
        </c:ser>
        <c:ser>
          <c:idx val="4"/>
          <c:order val="1"/>
          <c:tx>
            <c:v>理論値</c:v>
          </c:tx>
          <c:spPr>
            <a:ln>
              <a:prstDash val="dash"/>
            </a:ln>
          </c:spPr>
          <c:marker>
            <c:spPr>
              <a:noFill/>
              <a:ln>
                <a:prstDash val="dash"/>
              </a:ln>
            </c:spPr>
          </c:marker>
          <c:xVal>
            <c:numRef>
              <c:f>pCPU_Tascell!$B$2:$H$2</c:f>
              <c:numCache>
                <c:formatCode>General</c:formatCode>
                <c:ptCount val="7"/>
                <c:pt idx="0">
                  <c:v>1</c:v>
                </c:pt>
                <c:pt idx="1">
                  <c:v>2</c:v>
                </c:pt>
                <c:pt idx="2">
                  <c:v>4</c:v>
                </c:pt>
                <c:pt idx="3">
                  <c:v>6</c:v>
                </c:pt>
                <c:pt idx="4">
                  <c:v>8</c:v>
                </c:pt>
                <c:pt idx="5">
                  <c:v>12</c:v>
                </c:pt>
                <c:pt idx="6">
                  <c:v>16</c:v>
                </c:pt>
              </c:numCache>
            </c:numRef>
          </c:xVal>
          <c:yVal>
            <c:numRef>
              <c:f>pCPU_Tascell!$B$14:$H$14</c:f>
              <c:numCache>
                <c:formatCode>General</c:formatCode>
                <c:ptCount val="7"/>
                <c:pt idx="0">
                  <c:v>94.144731199999939</c:v>
                </c:pt>
                <c:pt idx="1">
                  <c:v>47.072365599999998</c:v>
                </c:pt>
                <c:pt idx="2">
                  <c:v>23.536182799999999</c:v>
                </c:pt>
                <c:pt idx="3">
                  <c:v>15.690788533333331</c:v>
                </c:pt>
                <c:pt idx="4">
                  <c:v>11.768091399999999</c:v>
                </c:pt>
                <c:pt idx="5">
                  <c:v>7.8453942666666627</c:v>
                </c:pt>
                <c:pt idx="6">
                  <c:v>5.884045699999997</c:v>
                </c:pt>
              </c:numCache>
            </c:numRef>
          </c:yVal>
          <c:smooth val="1"/>
        </c:ser>
        <c:dLbls>
          <c:showLegendKey val="0"/>
          <c:showVal val="0"/>
          <c:showCatName val="0"/>
          <c:showSerName val="0"/>
          <c:showPercent val="0"/>
          <c:showBubbleSize val="0"/>
        </c:dLbls>
        <c:axId val="57110912"/>
        <c:axId val="57112832"/>
      </c:scatterChart>
      <c:valAx>
        <c:axId val="57110912"/>
        <c:scaling>
          <c:logBase val="2"/>
          <c:orientation val="maxMin"/>
          <c:max val="16"/>
          <c:min val="1"/>
        </c:scaling>
        <c:delete val="0"/>
        <c:axPos val="b"/>
        <c:title>
          <c:tx>
            <c:rich>
              <a:bodyPr/>
              <a:lstStyle/>
              <a:p>
                <a:pPr>
                  <a:defRPr sz="1400"/>
                </a:pPr>
                <a:r>
                  <a:rPr lang="ja-JP" altLang="en-US" sz="1400"/>
                  <a:t>物理</a:t>
                </a:r>
                <a:r>
                  <a:rPr lang="en-US" altLang="ja-JP" sz="1400"/>
                  <a:t>CPU</a:t>
                </a:r>
                <a:r>
                  <a:rPr lang="ja-JP" altLang="en-US" sz="1400"/>
                  <a:t>数</a:t>
                </a:r>
              </a:p>
            </c:rich>
          </c:tx>
          <c:layout/>
          <c:overlay val="0"/>
        </c:title>
        <c:numFmt formatCode="General" sourceLinked="1"/>
        <c:majorTickMark val="in"/>
        <c:minorTickMark val="none"/>
        <c:tickLblPos val="nextTo"/>
        <c:txPr>
          <a:bodyPr/>
          <a:lstStyle/>
          <a:p>
            <a:pPr>
              <a:defRPr sz="1200"/>
            </a:pPr>
            <a:endParaRPr lang="ja-JP"/>
          </a:p>
        </c:txPr>
        <c:crossAx val="57112832"/>
        <c:crosses val="autoZero"/>
        <c:crossBetween val="midCat"/>
      </c:valAx>
      <c:valAx>
        <c:axId val="57112832"/>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57110912"/>
        <c:crosses val="max"/>
        <c:crossBetween val="midCat"/>
      </c:valAx>
      <c:spPr>
        <a:ln>
          <a:solidFill>
            <a:schemeClr val="tx1"/>
          </a:solidFill>
        </a:ln>
      </c:spPr>
    </c:plotArea>
    <c:legend>
      <c:legendPos val="r"/>
      <c:layout>
        <c:manualLayout>
          <c:xMode val="edge"/>
          <c:yMode val="edge"/>
          <c:x val="0.20597013888888899"/>
          <c:y val="0.16464895013123401"/>
          <c:w val="0.42309699074074097"/>
          <c:h val="0.26590660542432198"/>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altLang="ja-JP" sz="2400"/>
              <a:t>BT</a:t>
            </a:r>
            <a:endParaRPr lang="ja-JP" altLang="en-US" sz="2400"/>
          </a:p>
        </c:rich>
      </c:tx>
      <c:layout>
        <c:manualLayout>
          <c:xMode val="edge"/>
          <c:yMode val="edge"/>
          <c:x val="0.51550231481481501"/>
          <c:y val="0"/>
        </c:manualLayout>
      </c:layout>
      <c:overlay val="1"/>
    </c:title>
    <c:autoTitleDeleted val="0"/>
    <c:plotArea>
      <c:layout>
        <c:manualLayout>
          <c:layoutTarget val="inner"/>
          <c:xMode val="edge"/>
          <c:yMode val="edge"/>
          <c:x val="0.18674313725490199"/>
          <c:y val="0.12368292505103499"/>
          <c:w val="0.750503921568627"/>
          <c:h val="0.68906459609215498"/>
        </c:manualLayout>
      </c:layout>
      <c:scatterChart>
        <c:scatterStyle val="lineMarker"/>
        <c:varyColors val="0"/>
        <c:ser>
          <c:idx val="0"/>
          <c:order val="0"/>
          <c:tx>
            <c:v>最適化なし</c:v>
          </c:tx>
          <c:xVal>
            <c:numRef>
              <c:f>Cap_BT!$B$2:$H$2</c:f>
              <c:numCache>
                <c:formatCode>General</c:formatCode>
                <c:ptCount val="7"/>
                <c:pt idx="0">
                  <c:v>100</c:v>
                </c:pt>
                <c:pt idx="1">
                  <c:v>200</c:v>
                </c:pt>
                <c:pt idx="2">
                  <c:v>400</c:v>
                </c:pt>
                <c:pt idx="3">
                  <c:v>600</c:v>
                </c:pt>
                <c:pt idx="4">
                  <c:v>800</c:v>
                </c:pt>
                <c:pt idx="5">
                  <c:v>1200</c:v>
                </c:pt>
                <c:pt idx="6">
                  <c:v>1600</c:v>
                </c:pt>
              </c:numCache>
            </c:numRef>
          </c:xVal>
          <c:yVal>
            <c:numRef>
              <c:f>Cap_BT!$B$13:$H$13</c:f>
              <c:numCache>
                <c:formatCode>General</c:formatCode>
                <c:ptCount val="7"/>
                <c:pt idx="0">
                  <c:v>5370.0940000000001</c:v>
                </c:pt>
                <c:pt idx="1">
                  <c:v>1771.8440000000001</c:v>
                </c:pt>
                <c:pt idx="2">
                  <c:v>468.41199999999969</c:v>
                </c:pt>
                <c:pt idx="3">
                  <c:v>279.41699999999969</c:v>
                </c:pt>
                <c:pt idx="4">
                  <c:v>85.69</c:v>
                </c:pt>
                <c:pt idx="5">
                  <c:v>27.087</c:v>
                </c:pt>
                <c:pt idx="6">
                  <c:v>7.9189999999999996</c:v>
                </c:pt>
              </c:numCache>
            </c:numRef>
          </c:yVal>
          <c:smooth val="0"/>
        </c:ser>
        <c:ser>
          <c:idx val="1"/>
          <c:order val="1"/>
          <c:tx>
            <c:v>最適なスレッド数</c:v>
          </c:tx>
          <c:spPr>
            <a:ln>
              <a:prstDash val="solid"/>
            </a:ln>
          </c:spPr>
          <c:marker>
            <c:spPr>
              <a:ln>
                <a:prstDash val="solid"/>
              </a:ln>
            </c:spPr>
          </c:marker>
          <c:xVal>
            <c:numRef>
              <c:f>Cap_BT!$B$19:$H$19</c:f>
              <c:numCache>
                <c:formatCode>General</c:formatCode>
                <c:ptCount val="7"/>
                <c:pt idx="0">
                  <c:v>100</c:v>
                </c:pt>
                <c:pt idx="1">
                  <c:v>200</c:v>
                </c:pt>
                <c:pt idx="2">
                  <c:v>400</c:v>
                </c:pt>
                <c:pt idx="3">
                  <c:v>600</c:v>
                </c:pt>
                <c:pt idx="4">
                  <c:v>800</c:v>
                </c:pt>
                <c:pt idx="5">
                  <c:v>1200</c:v>
                </c:pt>
                <c:pt idx="6">
                  <c:v>1600</c:v>
                </c:pt>
              </c:numCache>
            </c:numRef>
          </c:xVal>
          <c:yVal>
            <c:numRef>
              <c:f>Cap_BT!$B$30:$H$30</c:f>
              <c:numCache>
                <c:formatCode>General</c:formatCode>
                <c:ptCount val="7"/>
                <c:pt idx="0">
                  <c:v>99.244</c:v>
                </c:pt>
                <c:pt idx="1">
                  <c:v>50.38</c:v>
                </c:pt>
                <c:pt idx="2">
                  <c:v>27.964999999999989</c:v>
                </c:pt>
                <c:pt idx="3">
                  <c:v>18.228999999999999</c:v>
                </c:pt>
                <c:pt idx="4">
                  <c:v>14.907999999999999</c:v>
                </c:pt>
                <c:pt idx="5">
                  <c:v>10.356999999999999</c:v>
                </c:pt>
                <c:pt idx="6">
                  <c:v>7.9189999999999996</c:v>
                </c:pt>
              </c:numCache>
            </c:numRef>
          </c:yVal>
          <c:smooth val="0"/>
        </c:ser>
        <c:ser>
          <c:idx val="2"/>
          <c:order val="2"/>
          <c:tx>
            <c:v>最適な仮想CPU数</c:v>
          </c:tx>
          <c:spPr>
            <a:ln>
              <a:prstDash val="solid"/>
            </a:ln>
          </c:spPr>
          <c:marker>
            <c:spPr>
              <a:ln>
                <a:prstDash val="solid"/>
              </a:ln>
            </c:spPr>
          </c:marker>
          <c:xVal>
            <c:numRef>
              <c:f>Cap_BT!$B$37:$H$37</c:f>
              <c:numCache>
                <c:formatCode>General</c:formatCode>
                <c:ptCount val="7"/>
                <c:pt idx="0">
                  <c:v>100</c:v>
                </c:pt>
                <c:pt idx="1">
                  <c:v>200</c:v>
                </c:pt>
                <c:pt idx="2">
                  <c:v>400</c:v>
                </c:pt>
                <c:pt idx="3">
                  <c:v>600</c:v>
                </c:pt>
                <c:pt idx="4">
                  <c:v>800</c:v>
                </c:pt>
                <c:pt idx="5">
                  <c:v>1200</c:v>
                </c:pt>
                <c:pt idx="6">
                  <c:v>1600</c:v>
                </c:pt>
              </c:numCache>
            </c:numRef>
          </c:xVal>
          <c:yVal>
            <c:numRef>
              <c:f>Cap_BT!$B$48:$H$48</c:f>
              <c:numCache>
                <c:formatCode>General</c:formatCode>
                <c:ptCount val="7"/>
                <c:pt idx="0">
                  <c:v>97.607999999999976</c:v>
                </c:pt>
                <c:pt idx="1">
                  <c:v>49.944000000000003</c:v>
                </c:pt>
                <c:pt idx="2">
                  <c:v>27.427</c:v>
                </c:pt>
                <c:pt idx="3">
                  <c:v>29.18</c:v>
                </c:pt>
                <c:pt idx="4">
                  <c:v>24.809000000000001</c:v>
                </c:pt>
                <c:pt idx="5">
                  <c:v>22.082999999999981</c:v>
                </c:pt>
                <c:pt idx="6">
                  <c:v>7.9189999999999996</c:v>
                </c:pt>
              </c:numCache>
            </c:numRef>
          </c:yVal>
          <c:smooth val="0"/>
        </c:ser>
        <c:ser>
          <c:idx val="3"/>
          <c:order val="3"/>
          <c:tx>
            <c:v>最適なタイムスライス</c:v>
          </c:tx>
          <c:spPr>
            <a:ln>
              <a:noFill/>
            </a:ln>
          </c:spPr>
          <c:marker>
            <c:spPr>
              <a:ln>
                <a:noFill/>
                <a:prstDash val="solid"/>
              </a:ln>
            </c:spPr>
          </c:marker>
          <c:xVal>
            <c:numRef>
              <c:f>Cap_BT!$B$54:$H$54</c:f>
              <c:numCache>
                <c:formatCode>General</c:formatCode>
                <c:ptCount val="7"/>
                <c:pt idx="0">
                  <c:v>100</c:v>
                </c:pt>
                <c:pt idx="1">
                  <c:v>200</c:v>
                </c:pt>
                <c:pt idx="2">
                  <c:v>400</c:v>
                </c:pt>
                <c:pt idx="3">
                  <c:v>600</c:v>
                </c:pt>
                <c:pt idx="4">
                  <c:v>800</c:v>
                </c:pt>
                <c:pt idx="5">
                  <c:v>1200</c:v>
                </c:pt>
                <c:pt idx="6">
                  <c:v>1600</c:v>
                </c:pt>
              </c:numCache>
            </c:numRef>
          </c:xVal>
          <c:yVal>
            <c:numRef>
              <c:f>Cap_BT!$B$65:$H$65</c:f>
              <c:numCache>
                <c:formatCode>General</c:formatCode>
                <c:ptCount val="7"/>
                <c:pt idx="0">
                  <c:v>153.048</c:v>
                </c:pt>
                <c:pt idx="1">
                  <c:v>85.073000000000008</c:v>
                </c:pt>
                <c:pt idx="2">
                  <c:v>49.198888888888902</c:v>
                </c:pt>
                <c:pt idx="3">
                  <c:v>38.743000000000002</c:v>
                </c:pt>
                <c:pt idx="4">
                  <c:v>26.88</c:v>
                </c:pt>
                <c:pt idx="5">
                  <c:v>19.032</c:v>
                </c:pt>
                <c:pt idx="6">
                  <c:v>7.8430000000000009</c:v>
                </c:pt>
              </c:numCache>
            </c:numRef>
          </c:yVal>
          <c:smooth val="0"/>
        </c:ser>
        <c:dLbls>
          <c:showLegendKey val="0"/>
          <c:showVal val="0"/>
          <c:showCatName val="0"/>
          <c:showSerName val="0"/>
          <c:showPercent val="0"/>
          <c:showBubbleSize val="0"/>
        </c:dLbls>
        <c:axId val="158402432"/>
        <c:axId val="158409088"/>
      </c:scatterChart>
      <c:valAx>
        <c:axId val="158402432"/>
        <c:scaling>
          <c:logBase val="2"/>
          <c:orientation val="maxMin"/>
          <c:max val="1600"/>
          <c:min val="100"/>
        </c:scaling>
        <c:delete val="0"/>
        <c:axPos val="b"/>
        <c:title>
          <c:tx>
            <c:rich>
              <a:bodyPr/>
              <a:lstStyle/>
              <a:p>
                <a:pPr>
                  <a:defRPr sz="1400"/>
                </a:pPr>
                <a:r>
                  <a:rPr lang="en-US" altLang="ja-JP" sz="1400" dirty="0" smtClean="0"/>
                  <a:t>CPU</a:t>
                </a:r>
                <a:r>
                  <a:rPr lang="ja-JP" altLang="en-US" sz="1400" dirty="0" smtClean="0"/>
                  <a:t>使用率</a:t>
                </a:r>
                <a:endParaRPr lang="ja-JP" altLang="en-US" sz="1400" dirty="0"/>
              </a:p>
            </c:rich>
          </c:tx>
          <c:layout>
            <c:manualLayout>
              <c:xMode val="edge"/>
              <c:yMode val="edge"/>
              <c:x val="0.46446574074074098"/>
              <c:y val="0.897442013888889"/>
            </c:manualLayout>
          </c:layout>
          <c:overlay val="0"/>
        </c:title>
        <c:numFmt formatCode="General" sourceLinked="1"/>
        <c:majorTickMark val="in"/>
        <c:minorTickMark val="none"/>
        <c:tickLblPos val="nextTo"/>
        <c:txPr>
          <a:bodyPr/>
          <a:lstStyle/>
          <a:p>
            <a:pPr>
              <a:defRPr sz="1200"/>
            </a:pPr>
            <a:endParaRPr lang="ja-JP"/>
          </a:p>
        </c:txPr>
        <c:crossAx val="158409088"/>
        <c:crosses val="autoZero"/>
        <c:crossBetween val="midCat"/>
        <c:majorUnit val="2"/>
      </c:valAx>
      <c:valAx>
        <c:axId val="158409088"/>
        <c:scaling>
          <c:orientation val="minMax"/>
          <c:max val="200"/>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158402432"/>
        <c:crosses val="max"/>
        <c:crossBetween val="midCat"/>
        <c:majorUnit val="40"/>
      </c:valAx>
      <c:spPr>
        <a:ln>
          <a:solidFill>
            <a:schemeClr val="tx1"/>
          </a:solidFill>
        </a:ln>
      </c:spPr>
    </c:plotArea>
    <c:legend>
      <c:legendPos val="r"/>
      <c:legendEntry>
        <c:idx val="3"/>
        <c:delete val="1"/>
      </c:legendEntry>
      <c:layout>
        <c:manualLayout>
          <c:xMode val="edge"/>
          <c:yMode val="edge"/>
          <c:x val="0.32827685185185201"/>
          <c:y val="0.141061111111111"/>
          <c:w val="0.59261633986928097"/>
          <c:h val="0.35542534722222202"/>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altLang="ja-JP" sz="2400"/>
              <a:t>fib</a:t>
            </a:r>
            <a:endParaRPr lang="ja-JP" altLang="en-US" sz="2400"/>
          </a:p>
        </c:rich>
      </c:tx>
      <c:layout>
        <c:manualLayout>
          <c:xMode val="edge"/>
          <c:yMode val="edge"/>
          <c:x val="0.48118044619422601"/>
          <c:y val="0"/>
        </c:manualLayout>
      </c:layout>
      <c:overlay val="1"/>
    </c:title>
    <c:autoTitleDeleted val="0"/>
    <c:plotArea>
      <c:layout>
        <c:manualLayout>
          <c:layoutTarget val="inner"/>
          <c:xMode val="edge"/>
          <c:yMode val="edge"/>
          <c:x val="0.168806535947712"/>
          <c:y val="0.12368292505103499"/>
          <c:w val="0.79367450980392096"/>
          <c:h val="0.73536089238845204"/>
        </c:manualLayout>
      </c:layout>
      <c:scatterChart>
        <c:scatterStyle val="lineMarker"/>
        <c:varyColors val="0"/>
        <c:ser>
          <c:idx val="0"/>
          <c:order val="0"/>
          <c:tx>
            <c:v>最適化なし</c:v>
          </c:tx>
          <c:xVal>
            <c:numRef>
              <c:f>VM_Tascell!$B$2:$E$2</c:f>
              <c:numCache>
                <c:formatCode>General</c:formatCode>
                <c:ptCount val="4"/>
                <c:pt idx="0">
                  <c:v>1</c:v>
                </c:pt>
                <c:pt idx="1">
                  <c:v>2</c:v>
                </c:pt>
                <c:pt idx="2">
                  <c:v>4</c:v>
                </c:pt>
                <c:pt idx="3">
                  <c:v>8</c:v>
                </c:pt>
              </c:numCache>
            </c:numRef>
          </c:xVal>
          <c:yVal>
            <c:numRef>
              <c:f>VM_Tascell!$B$13:$E$13</c:f>
              <c:numCache>
                <c:formatCode>General</c:formatCode>
                <c:ptCount val="4"/>
                <c:pt idx="0">
                  <c:v>5.8840456999999988</c:v>
                </c:pt>
                <c:pt idx="1">
                  <c:v>13.2207914</c:v>
                </c:pt>
                <c:pt idx="2">
                  <c:v>28.2797497</c:v>
                </c:pt>
                <c:pt idx="3">
                  <c:v>53.346457999999998</c:v>
                </c:pt>
              </c:numCache>
            </c:numRef>
          </c:yVal>
          <c:smooth val="0"/>
        </c:ser>
        <c:ser>
          <c:idx val="1"/>
          <c:order val="1"/>
          <c:tx>
            <c:v>最適なスレッド数</c:v>
          </c:tx>
          <c:spPr>
            <a:ln>
              <a:prstDash val="solid"/>
            </a:ln>
          </c:spPr>
          <c:marker>
            <c:spPr>
              <a:ln>
                <a:prstDash val="solid"/>
              </a:ln>
            </c:spPr>
          </c:marker>
          <c:xVal>
            <c:numRef>
              <c:f>VM_Tascell!$B$19:$E$19</c:f>
              <c:numCache>
                <c:formatCode>General</c:formatCode>
                <c:ptCount val="4"/>
                <c:pt idx="0">
                  <c:v>1</c:v>
                </c:pt>
                <c:pt idx="1">
                  <c:v>2</c:v>
                </c:pt>
                <c:pt idx="2">
                  <c:v>4</c:v>
                </c:pt>
                <c:pt idx="3">
                  <c:v>8</c:v>
                </c:pt>
              </c:numCache>
            </c:numRef>
          </c:xVal>
          <c:yVal>
            <c:numRef>
              <c:f>VM_Tascell!$B$30:$E$30</c:f>
              <c:numCache>
                <c:formatCode>General</c:formatCode>
                <c:ptCount val="4"/>
                <c:pt idx="0">
                  <c:v>5.8840456999999988</c:v>
                </c:pt>
                <c:pt idx="1">
                  <c:v>11.336793500000001</c:v>
                </c:pt>
                <c:pt idx="2">
                  <c:v>22.267800300000001</c:v>
                </c:pt>
                <c:pt idx="3">
                  <c:v>43.614474299999998</c:v>
                </c:pt>
              </c:numCache>
            </c:numRef>
          </c:yVal>
          <c:smooth val="0"/>
        </c:ser>
        <c:ser>
          <c:idx val="2"/>
          <c:order val="2"/>
          <c:tx>
            <c:v>最適な仮想CPU数</c:v>
          </c:tx>
          <c:spPr>
            <a:ln>
              <a:prstDash val="solid"/>
            </a:ln>
          </c:spPr>
          <c:marker>
            <c:spPr>
              <a:ln>
                <a:prstDash val="solid"/>
              </a:ln>
            </c:spPr>
          </c:marker>
          <c:xVal>
            <c:numRef>
              <c:f>VM_Tascell!$B$36:$E$36</c:f>
              <c:numCache>
                <c:formatCode>General</c:formatCode>
                <c:ptCount val="4"/>
                <c:pt idx="0">
                  <c:v>1</c:v>
                </c:pt>
                <c:pt idx="1">
                  <c:v>2</c:v>
                </c:pt>
                <c:pt idx="2">
                  <c:v>4</c:v>
                </c:pt>
                <c:pt idx="3">
                  <c:v>8</c:v>
                </c:pt>
              </c:numCache>
            </c:numRef>
          </c:xVal>
          <c:yVal>
            <c:numRef>
              <c:f>VM_Tascell!$B$47:$E$47</c:f>
              <c:numCache>
                <c:formatCode>General</c:formatCode>
                <c:ptCount val="4"/>
                <c:pt idx="0">
                  <c:v>5.8840456999999988</c:v>
                </c:pt>
                <c:pt idx="1">
                  <c:v>11.4747611</c:v>
                </c:pt>
                <c:pt idx="2">
                  <c:v>22.9721227</c:v>
                </c:pt>
                <c:pt idx="3">
                  <c:v>46.073360100000002</c:v>
                </c:pt>
              </c:numCache>
            </c:numRef>
          </c:yVal>
          <c:smooth val="0"/>
        </c:ser>
        <c:ser>
          <c:idx val="3"/>
          <c:order val="3"/>
          <c:tx>
            <c:v>最適なタイムスライス</c:v>
          </c:tx>
          <c:spPr>
            <a:ln>
              <a:noFill/>
              <a:prstDash val="solid"/>
            </a:ln>
          </c:spPr>
          <c:marker>
            <c:spPr>
              <a:ln>
                <a:noFill/>
                <a:prstDash val="solid"/>
              </a:ln>
            </c:spPr>
          </c:marker>
          <c:xVal>
            <c:numRef>
              <c:f>VM_Tascell!$B$53:$E$53</c:f>
              <c:numCache>
                <c:formatCode>General</c:formatCode>
                <c:ptCount val="4"/>
                <c:pt idx="0">
                  <c:v>1</c:v>
                </c:pt>
                <c:pt idx="1">
                  <c:v>2</c:v>
                </c:pt>
                <c:pt idx="2">
                  <c:v>4</c:v>
                </c:pt>
                <c:pt idx="3">
                  <c:v>8</c:v>
                </c:pt>
              </c:numCache>
            </c:numRef>
          </c:xVal>
          <c:yVal>
            <c:numRef>
              <c:f>VM_Tascell!$B$64:$E$64</c:f>
              <c:numCache>
                <c:formatCode>General</c:formatCode>
                <c:ptCount val="4"/>
                <c:pt idx="0">
                  <c:v>5.8796685599999998</c:v>
                </c:pt>
                <c:pt idx="1">
                  <c:v>11.9436234</c:v>
                </c:pt>
                <c:pt idx="2">
                  <c:v>22.331697800000001</c:v>
                </c:pt>
                <c:pt idx="3">
                  <c:v>41.9306129</c:v>
                </c:pt>
              </c:numCache>
            </c:numRef>
          </c:yVal>
          <c:smooth val="0"/>
        </c:ser>
        <c:dLbls>
          <c:showLegendKey val="0"/>
          <c:showVal val="0"/>
          <c:showCatName val="0"/>
          <c:showSerName val="0"/>
          <c:showPercent val="0"/>
          <c:showBubbleSize val="0"/>
        </c:dLbls>
        <c:axId val="158734976"/>
        <c:axId val="158741632"/>
      </c:scatterChart>
      <c:valAx>
        <c:axId val="158734976"/>
        <c:scaling>
          <c:logBase val="2"/>
          <c:orientation val="minMax"/>
        </c:scaling>
        <c:delete val="0"/>
        <c:axPos val="b"/>
        <c:title>
          <c:tx>
            <c:rich>
              <a:bodyPr/>
              <a:lstStyle/>
              <a:p>
                <a:pPr>
                  <a:defRPr sz="1400"/>
                </a:pPr>
                <a:r>
                  <a:rPr lang="en-US" altLang="ja-JP" sz="1400" dirty="0"/>
                  <a:t>VM</a:t>
                </a:r>
                <a:r>
                  <a:rPr lang="ja-JP" altLang="en-US" sz="1400" dirty="0"/>
                  <a:t>台数</a:t>
                </a:r>
              </a:p>
            </c:rich>
          </c:tx>
          <c:layout>
            <c:manualLayout>
              <c:xMode val="edge"/>
              <c:yMode val="edge"/>
              <c:x val="0.483154861111111"/>
              <c:y val="0.90185173611111102"/>
            </c:manualLayout>
          </c:layout>
          <c:overlay val="0"/>
        </c:title>
        <c:numFmt formatCode="General" sourceLinked="1"/>
        <c:majorTickMark val="in"/>
        <c:minorTickMark val="none"/>
        <c:tickLblPos val="nextTo"/>
        <c:txPr>
          <a:bodyPr/>
          <a:lstStyle/>
          <a:p>
            <a:pPr>
              <a:defRPr sz="1200"/>
            </a:pPr>
            <a:endParaRPr lang="ja-JP"/>
          </a:p>
        </c:txPr>
        <c:crossAx val="158741632"/>
        <c:crosses val="autoZero"/>
        <c:crossBetween val="midCat"/>
      </c:valAx>
      <c:valAx>
        <c:axId val="158741632"/>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158734976"/>
        <c:crosses val="autoZero"/>
        <c:crossBetween val="midCat"/>
      </c:valAx>
      <c:spPr>
        <a:ln>
          <a:solidFill>
            <a:schemeClr val="tx1"/>
          </a:solidFill>
        </a:ln>
      </c:spPr>
    </c:plotArea>
    <c:legend>
      <c:legendPos val="r"/>
      <c:legendEntry>
        <c:idx val="3"/>
        <c:delete val="1"/>
      </c:legendEntry>
      <c:layout>
        <c:manualLayout>
          <c:xMode val="edge"/>
          <c:yMode val="edge"/>
          <c:x val="0.116928935185185"/>
          <c:y val="0.140840972222222"/>
          <c:w val="0.65582614379085002"/>
          <c:h val="0.28624599008457302"/>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altLang="ja-JP" sz="2400"/>
              <a:t>BT</a:t>
            </a:r>
            <a:endParaRPr lang="ja-JP" altLang="en-US" sz="2400"/>
          </a:p>
        </c:rich>
      </c:tx>
      <c:layout>
        <c:manualLayout>
          <c:xMode val="edge"/>
          <c:yMode val="edge"/>
          <c:x val="0.51027077865266801"/>
          <c:y val="0"/>
        </c:manualLayout>
      </c:layout>
      <c:overlay val="1"/>
    </c:title>
    <c:autoTitleDeleted val="0"/>
    <c:plotArea>
      <c:layout>
        <c:manualLayout>
          <c:layoutTarget val="inner"/>
          <c:xMode val="edge"/>
          <c:yMode val="edge"/>
          <c:x val="0.16298162729658799"/>
          <c:y val="0.132942184310295"/>
          <c:w val="0.80740201224846897"/>
          <c:h val="0.70758311461067402"/>
        </c:manualLayout>
      </c:layout>
      <c:scatterChart>
        <c:scatterStyle val="lineMarker"/>
        <c:varyColors val="0"/>
        <c:ser>
          <c:idx val="0"/>
          <c:order val="0"/>
          <c:tx>
            <c:v>最適化なし</c:v>
          </c:tx>
          <c:xVal>
            <c:numRef>
              <c:f>VM_BT!$B$2:$E$2</c:f>
              <c:numCache>
                <c:formatCode>General</c:formatCode>
                <c:ptCount val="4"/>
                <c:pt idx="0">
                  <c:v>1</c:v>
                </c:pt>
                <c:pt idx="1">
                  <c:v>2</c:v>
                </c:pt>
                <c:pt idx="2">
                  <c:v>4</c:v>
                </c:pt>
                <c:pt idx="3">
                  <c:v>8</c:v>
                </c:pt>
              </c:numCache>
            </c:numRef>
          </c:xVal>
          <c:yVal>
            <c:numRef>
              <c:f>VM_BT!$B$13:$E$13</c:f>
              <c:numCache>
                <c:formatCode>General</c:formatCode>
                <c:ptCount val="4"/>
                <c:pt idx="0">
                  <c:v>7.9586499999999996</c:v>
                </c:pt>
                <c:pt idx="1">
                  <c:v>32.453000000000003</c:v>
                </c:pt>
                <c:pt idx="2">
                  <c:v>92.694999999999993</c:v>
                </c:pt>
                <c:pt idx="3">
                  <c:v>166.726</c:v>
                </c:pt>
              </c:numCache>
            </c:numRef>
          </c:yVal>
          <c:smooth val="0"/>
        </c:ser>
        <c:ser>
          <c:idx val="1"/>
          <c:order val="1"/>
          <c:tx>
            <c:v>最適なスレッド数</c:v>
          </c:tx>
          <c:spPr>
            <a:ln>
              <a:prstDash val="solid"/>
            </a:ln>
          </c:spPr>
          <c:marker>
            <c:spPr>
              <a:ln>
                <a:prstDash val="solid"/>
              </a:ln>
            </c:spPr>
          </c:marker>
          <c:xVal>
            <c:numRef>
              <c:f>VM_BT!$B$19:$E$19</c:f>
              <c:numCache>
                <c:formatCode>General</c:formatCode>
                <c:ptCount val="4"/>
                <c:pt idx="0">
                  <c:v>1</c:v>
                </c:pt>
                <c:pt idx="1">
                  <c:v>2</c:v>
                </c:pt>
                <c:pt idx="2">
                  <c:v>4</c:v>
                </c:pt>
                <c:pt idx="3">
                  <c:v>8</c:v>
                </c:pt>
              </c:numCache>
            </c:numRef>
          </c:xVal>
          <c:yVal>
            <c:numRef>
              <c:f>VM_BT!$B$30:$E$30</c:f>
              <c:numCache>
                <c:formatCode>General</c:formatCode>
                <c:ptCount val="4"/>
                <c:pt idx="0">
                  <c:v>7.9586499999999996</c:v>
                </c:pt>
                <c:pt idx="1">
                  <c:v>14.706</c:v>
                </c:pt>
                <c:pt idx="2">
                  <c:v>28.963000000000001</c:v>
                </c:pt>
                <c:pt idx="3">
                  <c:v>54.797000000000011</c:v>
                </c:pt>
              </c:numCache>
            </c:numRef>
          </c:yVal>
          <c:smooth val="0"/>
        </c:ser>
        <c:ser>
          <c:idx val="2"/>
          <c:order val="2"/>
          <c:tx>
            <c:v>最適な仮想CPU数</c:v>
          </c:tx>
          <c:spPr>
            <a:ln>
              <a:prstDash val="solid"/>
            </a:ln>
          </c:spPr>
          <c:marker>
            <c:spPr>
              <a:ln>
                <a:prstDash val="solid"/>
              </a:ln>
            </c:spPr>
          </c:marker>
          <c:xVal>
            <c:numRef>
              <c:f>VM_BT!$B$36:$E$36</c:f>
              <c:numCache>
                <c:formatCode>General</c:formatCode>
                <c:ptCount val="4"/>
                <c:pt idx="0">
                  <c:v>1</c:v>
                </c:pt>
                <c:pt idx="1">
                  <c:v>2</c:v>
                </c:pt>
                <c:pt idx="2">
                  <c:v>4</c:v>
                </c:pt>
                <c:pt idx="3">
                  <c:v>8</c:v>
                </c:pt>
              </c:numCache>
            </c:numRef>
          </c:xVal>
          <c:yVal>
            <c:numRef>
              <c:f>VM_BT!$B$47:$E$47</c:f>
              <c:numCache>
                <c:formatCode>General</c:formatCode>
                <c:ptCount val="4"/>
                <c:pt idx="0">
                  <c:v>7.9586499999999996</c:v>
                </c:pt>
                <c:pt idx="1">
                  <c:v>24.919</c:v>
                </c:pt>
                <c:pt idx="2">
                  <c:v>30.224</c:v>
                </c:pt>
                <c:pt idx="3">
                  <c:v>57.44</c:v>
                </c:pt>
              </c:numCache>
            </c:numRef>
          </c:yVal>
          <c:smooth val="0"/>
        </c:ser>
        <c:ser>
          <c:idx val="3"/>
          <c:order val="3"/>
          <c:tx>
            <c:v>最適なタイムスライス</c:v>
          </c:tx>
          <c:spPr>
            <a:ln>
              <a:noFill/>
              <a:prstDash val="solid"/>
            </a:ln>
          </c:spPr>
          <c:marker>
            <c:spPr>
              <a:ln>
                <a:noFill/>
                <a:prstDash val="solid"/>
              </a:ln>
            </c:spPr>
          </c:marker>
          <c:xVal>
            <c:numRef>
              <c:f>VM_BT!$B$53:$E$53</c:f>
              <c:numCache>
                <c:formatCode>General</c:formatCode>
                <c:ptCount val="4"/>
                <c:pt idx="0">
                  <c:v>1</c:v>
                </c:pt>
                <c:pt idx="1">
                  <c:v>2</c:v>
                </c:pt>
                <c:pt idx="2">
                  <c:v>4</c:v>
                </c:pt>
                <c:pt idx="3">
                  <c:v>8</c:v>
                </c:pt>
              </c:numCache>
            </c:numRef>
          </c:xVal>
          <c:yVal>
            <c:numRef>
              <c:f>VM_BT!$B$64:$E$64</c:f>
              <c:numCache>
                <c:formatCode>General</c:formatCode>
                <c:ptCount val="4"/>
                <c:pt idx="0">
                  <c:v>7.0389999999999997</c:v>
                </c:pt>
                <c:pt idx="1">
                  <c:v>34.539000000000001</c:v>
                </c:pt>
                <c:pt idx="2">
                  <c:v>71.100000000000009</c:v>
                </c:pt>
                <c:pt idx="3">
                  <c:v>129.007375</c:v>
                </c:pt>
              </c:numCache>
            </c:numRef>
          </c:yVal>
          <c:smooth val="0"/>
        </c:ser>
        <c:dLbls>
          <c:showLegendKey val="0"/>
          <c:showVal val="0"/>
          <c:showCatName val="0"/>
          <c:showSerName val="0"/>
          <c:showPercent val="0"/>
          <c:showBubbleSize val="0"/>
        </c:dLbls>
        <c:axId val="159068160"/>
        <c:axId val="159070464"/>
      </c:scatterChart>
      <c:valAx>
        <c:axId val="159068160"/>
        <c:scaling>
          <c:logBase val="2"/>
          <c:orientation val="minMax"/>
        </c:scaling>
        <c:delete val="0"/>
        <c:axPos val="b"/>
        <c:title>
          <c:tx>
            <c:rich>
              <a:bodyPr/>
              <a:lstStyle/>
              <a:p>
                <a:pPr>
                  <a:defRPr sz="1400"/>
                </a:pPr>
                <a:r>
                  <a:rPr lang="en-US" altLang="ja-JP" sz="1400"/>
                  <a:t>VM</a:t>
                </a:r>
                <a:r>
                  <a:rPr lang="ja-JP" altLang="en-US" sz="1400"/>
                  <a:t>台数</a:t>
                </a:r>
              </a:p>
            </c:rich>
          </c:tx>
          <c:layout>
            <c:manualLayout>
              <c:xMode val="edge"/>
              <c:yMode val="edge"/>
              <c:x val="0.49802685185185203"/>
              <c:y val="0.88706076388888899"/>
            </c:manualLayout>
          </c:layout>
          <c:overlay val="0"/>
        </c:title>
        <c:numFmt formatCode="General" sourceLinked="1"/>
        <c:majorTickMark val="in"/>
        <c:minorTickMark val="none"/>
        <c:tickLblPos val="nextTo"/>
        <c:txPr>
          <a:bodyPr/>
          <a:lstStyle/>
          <a:p>
            <a:pPr>
              <a:defRPr sz="1200"/>
            </a:pPr>
            <a:endParaRPr lang="ja-JP"/>
          </a:p>
        </c:txPr>
        <c:crossAx val="159070464"/>
        <c:crosses val="autoZero"/>
        <c:crossBetween val="midCat"/>
      </c:valAx>
      <c:valAx>
        <c:axId val="159070464"/>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manualLayout>
              <c:xMode val="edge"/>
              <c:yMode val="edge"/>
              <c:x val="0"/>
              <c:y val="0.29452282006415897"/>
            </c:manualLayout>
          </c:layout>
          <c:overlay val="0"/>
        </c:title>
        <c:numFmt formatCode="General" sourceLinked="1"/>
        <c:majorTickMark val="in"/>
        <c:minorTickMark val="none"/>
        <c:tickLblPos val="nextTo"/>
        <c:txPr>
          <a:bodyPr/>
          <a:lstStyle/>
          <a:p>
            <a:pPr>
              <a:defRPr sz="1200"/>
            </a:pPr>
            <a:endParaRPr lang="ja-JP"/>
          </a:p>
        </c:txPr>
        <c:crossAx val="159068160"/>
        <c:crosses val="autoZero"/>
        <c:crossBetween val="midCat"/>
        <c:majorUnit val="40"/>
      </c:valAx>
      <c:spPr>
        <a:ln>
          <a:solidFill>
            <a:schemeClr val="tx1"/>
          </a:solidFill>
        </a:ln>
      </c:spPr>
    </c:plotArea>
    <c:legend>
      <c:legendPos val="r"/>
      <c:legendEntry>
        <c:idx val="3"/>
        <c:delete val="1"/>
      </c:legendEntry>
      <c:layout>
        <c:manualLayout>
          <c:xMode val="edge"/>
          <c:yMode val="edge"/>
          <c:x val="0.14218758169934601"/>
          <c:y val="0.14150080198308501"/>
          <c:w val="0.66984575163398696"/>
          <c:h val="0.30939413823272099"/>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ltLang="ja-JP" sz="2000"/>
              <a:t>BT</a:t>
            </a:r>
            <a:endParaRPr lang="ja-JP" altLang="en-US" sz="2000"/>
          </a:p>
        </c:rich>
      </c:tx>
      <c:layout>
        <c:manualLayout>
          <c:xMode val="edge"/>
          <c:yMode val="edge"/>
          <c:x val="0.51918647728842504"/>
          <c:y val="0"/>
        </c:manualLayout>
      </c:layout>
      <c:overlay val="1"/>
    </c:title>
    <c:autoTitleDeleted val="0"/>
    <c:plotArea>
      <c:layout>
        <c:manualLayout>
          <c:layoutTarget val="inner"/>
          <c:xMode val="edge"/>
          <c:yMode val="edge"/>
          <c:x val="0.189559477124183"/>
          <c:y val="0.114423665791776"/>
          <c:w val="0.76870915032679799"/>
          <c:h val="0.71221274424030301"/>
        </c:manualLayout>
      </c:layout>
      <c:scatterChart>
        <c:scatterStyle val="smoothMarker"/>
        <c:varyColors val="0"/>
        <c:ser>
          <c:idx val="0"/>
          <c:order val="0"/>
          <c:tx>
            <c:v>実測値</c:v>
          </c:tx>
          <c:xVal>
            <c:numRef>
              <c:f>pCPU_BT!$B$2:$H$2</c:f>
              <c:numCache>
                <c:formatCode>General</c:formatCode>
                <c:ptCount val="7"/>
                <c:pt idx="0">
                  <c:v>1</c:v>
                </c:pt>
                <c:pt idx="1">
                  <c:v>2</c:v>
                </c:pt>
                <c:pt idx="2">
                  <c:v>4</c:v>
                </c:pt>
                <c:pt idx="3">
                  <c:v>6</c:v>
                </c:pt>
                <c:pt idx="4">
                  <c:v>8</c:v>
                </c:pt>
                <c:pt idx="5">
                  <c:v>12</c:v>
                </c:pt>
                <c:pt idx="6">
                  <c:v>16</c:v>
                </c:pt>
              </c:numCache>
            </c:numRef>
          </c:xVal>
          <c:yVal>
            <c:numRef>
              <c:f>pCPU_BT!$B$13:$H$13</c:f>
              <c:numCache>
                <c:formatCode>General</c:formatCode>
                <c:ptCount val="7"/>
                <c:pt idx="0">
                  <c:v>145.78899999999999</c:v>
                </c:pt>
                <c:pt idx="1">
                  <c:v>85.658999999999978</c:v>
                </c:pt>
                <c:pt idx="2">
                  <c:v>49.363999999999997</c:v>
                </c:pt>
                <c:pt idx="3">
                  <c:v>37.582000000000001</c:v>
                </c:pt>
                <c:pt idx="4">
                  <c:v>26.378</c:v>
                </c:pt>
                <c:pt idx="5">
                  <c:v>16.329000000000001</c:v>
                </c:pt>
                <c:pt idx="6">
                  <c:v>7.9189999999999996</c:v>
                </c:pt>
              </c:numCache>
            </c:numRef>
          </c:yVal>
          <c:smooth val="1"/>
        </c:ser>
        <c:ser>
          <c:idx val="4"/>
          <c:order val="1"/>
          <c:tx>
            <c:v>理論値</c:v>
          </c:tx>
          <c:spPr>
            <a:ln>
              <a:prstDash val="dash"/>
            </a:ln>
          </c:spPr>
          <c:marker>
            <c:spPr>
              <a:noFill/>
              <a:ln>
                <a:prstDash val="dash"/>
              </a:ln>
            </c:spPr>
          </c:marker>
          <c:xVal>
            <c:numRef>
              <c:f>pCPU_BT!$B$2:$H$2</c:f>
              <c:numCache>
                <c:formatCode>General</c:formatCode>
                <c:ptCount val="7"/>
                <c:pt idx="0">
                  <c:v>1</c:v>
                </c:pt>
                <c:pt idx="1">
                  <c:v>2</c:v>
                </c:pt>
                <c:pt idx="2">
                  <c:v>4</c:v>
                </c:pt>
                <c:pt idx="3">
                  <c:v>6</c:v>
                </c:pt>
                <c:pt idx="4">
                  <c:v>8</c:v>
                </c:pt>
                <c:pt idx="5">
                  <c:v>12</c:v>
                </c:pt>
                <c:pt idx="6">
                  <c:v>16</c:v>
                </c:pt>
              </c:numCache>
            </c:numRef>
          </c:xVal>
          <c:yVal>
            <c:numRef>
              <c:f>pCPU_BT!$B$14:$H$14</c:f>
              <c:numCache>
                <c:formatCode>General</c:formatCode>
                <c:ptCount val="7"/>
                <c:pt idx="0">
                  <c:v>126.70399999999999</c:v>
                </c:pt>
                <c:pt idx="1">
                  <c:v>63.351999999999997</c:v>
                </c:pt>
                <c:pt idx="2">
                  <c:v>31.675999999999991</c:v>
                </c:pt>
                <c:pt idx="3">
                  <c:v>21.11733333333332</c:v>
                </c:pt>
                <c:pt idx="4">
                  <c:v>15.837999999999999</c:v>
                </c:pt>
                <c:pt idx="5">
                  <c:v>10.558666666666671</c:v>
                </c:pt>
                <c:pt idx="6">
                  <c:v>7.9189999999999996</c:v>
                </c:pt>
              </c:numCache>
            </c:numRef>
          </c:yVal>
          <c:smooth val="1"/>
        </c:ser>
        <c:dLbls>
          <c:showLegendKey val="0"/>
          <c:showVal val="0"/>
          <c:showCatName val="0"/>
          <c:showSerName val="0"/>
          <c:showPercent val="0"/>
          <c:showBubbleSize val="0"/>
        </c:dLbls>
        <c:axId val="57145984"/>
        <c:axId val="119891072"/>
      </c:scatterChart>
      <c:valAx>
        <c:axId val="57145984"/>
        <c:scaling>
          <c:logBase val="2"/>
          <c:orientation val="maxMin"/>
        </c:scaling>
        <c:delete val="0"/>
        <c:axPos val="b"/>
        <c:title>
          <c:tx>
            <c:rich>
              <a:bodyPr/>
              <a:lstStyle/>
              <a:p>
                <a:pPr>
                  <a:defRPr sz="1400"/>
                </a:pPr>
                <a:r>
                  <a:rPr lang="ja-JP" altLang="en-US" sz="1400"/>
                  <a:t>物理</a:t>
                </a:r>
                <a:r>
                  <a:rPr lang="en-US" altLang="ja-JP" sz="1400"/>
                  <a:t>CPU</a:t>
                </a:r>
                <a:r>
                  <a:rPr lang="ja-JP" altLang="en-US" sz="1400"/>
                  <a:t>数</a:t>
                </a:r>
              </a:p>
            </c:rich>
          </c:tx>
          <c:layout/>
          <c:overlay val="0"/>
        </c:title>
        <c:numFmt formatCode="General" sourceLinked="1"/>
        <c:majorTickMark val="in"/>
        <c:minorTickMark val="none"/>
        <c:tickLblPos val="nextTo"/>
        <c:txPr>
          <a:bodyPr/>
          <a:lstStyle/>
          <a:p>
            <a:pPr>
              <a:defRPr sz="1200"/>
            </a:pPr>
            <a:endParaRPr lang="ja-JP"/>
          </a:p>
        </c:txPr>
        <c:crossAx val="119891072"/>
        <c:crosses val="autoZero"/>
        <c:crossBetween val="midCat"/>
      </c:valAx>
      <c:valAx>
        <c:axId val="119891072"/>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57145984"/>
        <c:crosses val="max"/>
        <c:crossBetween val="midCat"/>
      </c:valAx>
      <c:spPr>
        <a:ln>
          <a:solidFill>
            <a:schemeClr val="tx1"/>
          </a:solidFill>
        </a:ln>
      </c:spPr>
    </c:plotArea>
    <c:legend>
      <c:legendPos val="r"/>
      <c:layout>
        <c:manualLayout>
          <c:xMode val="edge"/>
          <c:yMode val="edge"/>
          <c:x val="0.23433071895424801"/>
          <c:y val="0.14613043161271499"/>
          <c:w val="0.37344032952818701"/>
          <c:h val="0.26590660542432198"/>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ltLang="ja-JP" sz="2000"/>
              <a:t>fib</a:t>
            </a:r>
            <a:endParaRPr lang="ja-JP" altLang="en-US" sz="2000"/>
          </a:p>
        </c:rich>
      </c:tx>
      <c:layout>
        <c:manualLayout>
          <c:xMode val="edge"/>
          <c:yMode val="edge"/>
          <c:x val="0.48337489063867001"/>
          <c:y val="0"/>
        </c:manualLayout>
      </c:layout>
      <c:overlay val="1"/>
    </c:title>
    <c:autoTitleDeleted val="0"/>
    <c:plotArea>
      <c:layout>
        <c:manualLayout>
          <c:layoutTarget val="inner"/>
          <c:xMode val="edge"/>
          <c:yMode val="edge"/>
          <c:x val="0.189618954248366"/>
          <c:y val="0.12368292505103499"/>
          <c:w val="0.74762810457516404"/>
          <c:h val="0.70758311461067402"/>
        </c:manualLayout>
      </c:layout>
      <c:scatterChart>
        <c:scatterStyle val="smoothMarker"/>
        <c:varyColors val="0"/>
        <c:ser>
          <c:idx val="0"/>
          <c:order val="0"/>
          <c:tx>
            <c:v>実測値</c:v>
          </c:tx>
          <c:xVal>
            <c:numRef>
              <c:f>Cap_Tascell!$B$2:$H$2</c:f>
              <c:numCache>
                <c:formatCode>General</c:formatCode>
                <c:ptCount val="7"/>
                <c:pt idx="0">
                  <c:v>100</c:v>
                </c:pt>
                <c:pt idx="1">
                  <c:v>200</c:v>
                </c:pt>
                <c:pt idx="2">
                  <c:v>400</c:v>
                </c:pt>
                <c:pt idx="3">
                  <c:v>600</c:v>
                </c:pt>
                <c:pt idx="4">
                  <c:v>800</c:v>
                </c:pt>
                <c:pt idx="5">
                  <c:v>1200</c:v>
                </c:pt>
                <c:pt idx="6">
                  <c:v>1600</c:v>
                </c:pt>
              </c:numCache>
            </c:numRef>
          </c:xVal>
          <c:yVal>
            <c:numRef>
              <c:f>Cap_Tascell!$B$13:$H$13</c:f>
              <c:numCache>
                <c:formatCode>General</c:formatCode>
                <c:ptCount val="7"/>
                <c:pt idx="0">
                  <c:v>402.89582710000002</c:v>
                </c:pt>
                <c:pt idx="1">
                  <c:v>110.3075302222222</c:v>
                </c:pt>
                <c:pt idx="2">
                  <c:v>34.453000000000003</c:v>
                </c:pt>
                <c:pt idx="3">
                  <c:v>25.0706126</c:v>
                </c:pt>
                <c:pt idx="4">
                  <c:v>14.52</c:v>
                </c:pt>
                <c:pt idx="5">
                  <c:v>11.974564300000001</c:v>
                </c:pt>
                <c:pt idx="6">
                  <c:v>5.884045699999997</c:v>
                </c:pt>
              </c:numCache>
            </c:numRef>
          </c:yVal>
          <c:smooth val="1"/>
        </c:ser>
        <c:ser>
          <c:idx val="4"/>
          <c:order val="1"/>
          <c:tx>
            <c:v>理論値</c:v>
          </c:tx>
          <c:spPr>
            <a:ln>
              <a:solidFill>
                <a:srgbClr val="4F81BD"/>
              </a:solidFill>
              <a:prstDash val="dash"/>
            </a:ln>
          </c:spPr>
          <c:marker>
            <c:spPr>
              <a:noFill/>
              <a:ln>
                <a:solidFill>
                  <a:srgbClr val="4F81BD"/>
                </a:solidFill>
                <a:prstDash val="dash"/>
              </a:ln>
            </c:spPr>
          </c:marker>
          <c:xVal>
            <c:numRef>
              <c:f>Cap_Tascell!$B$2:$H$2</c:f>
              <c:numCache>
                <c:formatCode>General</c:formatCode>
                <c:ptCount val="7"/>
                <c:pt idx="0">
                  <c:v>100</c:v>
                </c:pt>
                <c:pt idx="1">
                  <c:v>200</c:v>
                </c:pt>
                <c:pt idx="2">
                  <c:v>400</c:v>
                </c:pt>
                <c:pt idx="3">
                  <c:v>600</c:v>
                </c:pt>
                <c:pt idx="4">
                  <c:v>800</c:v>
                </c:pt>
                <c:pt idx="5">
                  <c:v>1200</c:v>
                </c:pt>
                <c:pt idx="6">
                  <c:v>1600</c:v>
                </c:pt>
              </c:numCache>
            </c:numRef>
          </c:xVal>
          <c:yVal>
            <c:numRef>
              <c:f>Cap_Tascell!$B$14:$H$14</c:f>
              <c:numCache>
                <c:formatCode>General</c:formatCode>
                <c:ptCount val="7"/>
                <c:pt idx="0">
                  <c:v>94.144731199999939</c:v>
                </c:pt>
                <c:pt idx="1">
                  <c:v>47.072365599999998</c:v>
                </c:pt>
                <c:pt idx="2">
                  <c:v>23.536182799999999</c:v>
                </c:pt>
                <c:pt idx="3">
                  <c:v>15.690788533333331</c:v>
                </c:pt>
                <c:pt idx="4">
                  <c:v>11.768091399999999</c:v>
                </c:pt>
                <c:pt idx="5">
                  <c:v>7.8453942666666627</c:v>
                </c:pt>
                <c:pt idx="6">
                  <c:v>5.884045699999997</c:v>
                </c:pt>
              </c:numCache>
            </c:numRef>
          </c:yVal>
          <c:smooth val="1"/>
        </c:ser>
        <c:dLbls>
          <c:showLegendKey val="0"/>
          <c:showVal val="0"/>
          <c:showCatName val="0"/>
          <c:showSerName val="0"/>
          <c:showPercent val="0"/>
          <c:showBubbleSize val="0"/>
        </c:dLbls>
        <c:axId val="56530432"/>
        <c:axId val="56545280"/>
      </c:scatterChart>
      <c:valAx>
        <c:axId val="56530432"/>
        <c:scaling>
          <c:logBase val="2"/>
          <c:orientation val="maxMin"/>
          <c:max val="1600"/>
          <c:min val="100"/>
        </c:scaling>
        <c:delete val="0"/>
        <c:axPos val="b"/>
        <c:title>
          <c:tx>
            <c:rich>
              <a:bodyPr/>
              <a:lstStyle/>
              <a:p>
                <a:pPr>
                  <a:defRPr sz="1400"/>
                </a:pPr>
                <a:r>
                  <a:rPr lang="en-US" altLang="ja-JP" sz="1400"/>
                  <a:t>CPU</a:t>
                </a:r>
                <a:r>
                  <a:rPr lang="ja-JP" altLang="en-US" sz="1400"/>
                  <a:t>使用率</a:t>
                </a:r>
              </a:p>
            </c:rich>
          </c:tx>
          <c:layout/>
          <c:overlay val="0"/>
        </c:title>
        <c:numFmt formatCode="General" sourceLinked="1"/>
        <c:majorTickMark val="in"/>
        <c:minorTickMark val="none"/>
        <c:tickLblPos val="nextTo"/>
        <c:txPr>
          <a:bodyPr/>
          <a:lstStyle/>
          <a:p>
            <a:pPr>
              <a:defRPr sz="1200"/>
            </a:pPr>
            <a:endParaRPr lang="ja-JP"/>
          </a:p>
        </c:txPr>
        <c:crossAx val="56545280"/>
        <c:crosses val="autoZero"/>
        <c:crossBetween val="midCat"/>
        <c:majorUnit val="2"/>
      </c:valAx>
      <c:valAx>
        <c:axId val="56545280"/>
        <c:scaling>
          <c:orientation val="minMax"/>
          <c:max val="200"/>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56530432"/>
        <c:crosses val="max"/>
        <c:crossBetween val="midCat"/>
        <c:majorUnit val="40"/>
      </c:valAx>
      <c:spPr>
        <a:ln>
          <a:solidFill>
            <a:schemeClr val="tx1"/>
          </a:solidFill>
        </a:ln>
      </c:spPr>
    </c:plotArea>
    <c:legend>
      <c:legendPos val="r"/>
      <c:layout>
        <c:manualLayout>
          <c:xMode val="edge"/>
          <c:yMode val="edge"/>
          <c:x val="0.23372353455818001"/>
          <c:y val="0.14150080198308501"/>
          <c:w val="0.3755"/>
          <c:h val="0.25115157480314998"/>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ltLang="ja-JP" sz="2000"/>
              <a:t>BT</a:t>
            </a:r>
            <a:endParaRPr lang="ja-JP" altLang="en-US" sz="2000"/>
          </a:p>
        </c:rich>
      </c:tx>
      <c:layout>
        <c:manualLayout>
          <c:xMode val="edge"/>
          <c:yMode val="edge"/>
          <c:x val="0.49629155730533703"/>
          <c:y val="0"/>
        </c:manualLayout>
      </c:layout>
      <c:overlay val="1"/>
    </c:title>
    <c:autoTitleDeleted val="0"/>
    <c:plotArea>
      <c:layout>
        <c:manualLayout>
          <c:layoutTarget val="inner"/>
          <c:xMode val="edge"/>
          <c:yMode val="edge"/>
          <c:x val="0.18546862745098"/>
          <c:y val="0.109794036162146"/>
          <c:w val="0.75177843137254896"/>
          <c:h val="0.71331215277777804"/>
        </c:manualLayout>
      </c:layout>
      <c:scatterChart>
        <c:scatterStyle val="smoothMarker"/>
        <c:varyColors val="0"/>
        <c:ser>
          <c:idx val="0"/>
          <c:order val="0"/>
          <c:tx>
            <c:v>実測値</c:v>
          </c:tx>
          <c:xVal>
            <c:numRef>
              <c:f>Cap_BT!$B$2:$H$2</c:f>
              <c:numCache>
                <c:formatCode>General</c:formatCode>
                <c:ptCount val="7"/>
                <c:pt idx="0">
                  <c:v>100</c:v>
                </c:pt>
                <c:pt idx="1">
                  <c:v>200</c:v>
                </c:pt>
                <c:pt idx="2">
                  <c:v>400</c:v>
                </c:pt>
                <c:pt idx="3">
                  <c:v>600</c:v>
                </c:pt>
                <c:pt idx="4">
                  <c:v>800</c:v>
                </c:pt>
                <c:pt idx="5">
                  <c:v>1200</c:v>
                </c:pt>
                <c:pt idx="6">
                  <c:v>1600</c:v>
                </c:pt>
              </c:numCache>
            </c:numRef>
          </c:xVal>
          <c:yVal>
            <c:numRef>
              <c:f>Cap_BT!$B$13:$H$13</c:f>
              <c:numCache>
                <c:formatCode>General</c:formatCode>
                <c:ptCount val="7"/>
                <c:pt idx="0">
                  <c:v>5370.0940000000001</c:v>
                </c:pt>
                <c:pt idx="1">
                  <c:v>1771.8440000000001</c:v>
                </c:pt>
                <c:pt idx="2">
                  <c:v>468.41199999999969</c:v>
                </c:pt>
                <c:pt idx="3">
                  <c:v>279.41699999999969</c:v>
                </c:pt>
                <c:pt idx="4">
                  <c:v>85.69</c:v>
                </c:pt>
                <c:pt idx="5">
                  <c:v>27.087</c:v>
                </c:pt>
                <c:pt idx="6">
                  <c:v>7.9189999999999996</c:v>
                </c:pt>
              </c:numCache>
            </c:numRef>
          </c:yVal>
          <c:smooth val="1"/>
        </c:ser>
        <c:ser>
          <c:idx val="4"/>
          <c:order val="1"/>
          <c:tx>
            <c:v>理論値</c:v>
          </c:tx>
          <c:spPr>
            <a:ln>
              <a:solidFill>
                <a:srgbClr val="4F81BD"/>
              </a:solidFill>
              <a:prstDash val="dash"/>
            </a:ln>
          </c:spPr>
          <c:marker>
            <c:spPr>
              <a:noFill/>
              <a:ln>
                <a:solidFill>
                  <a:srgbClr val="4F81BD"/>
                </a:solidFill>
                <a:prstDash val="dash"/>
              </a:ln>
            </c:spPr>
          </c:marker>
          <c:xVal>
            <c:numRef>
              <c:f>Cap_BT!$B$2:$H$2</c:f>
              <c:numCache>
                <c:formatCode>General</c:formatCode>
                <c:ptCount val="7"/>
                <c:pt idx="0">
                  <c:v>100</c:v>
                </c:pt>
                <c:pt idx="1">
                  <c:v>200</c:v>
                </c:pt>
                <c:pt idx="2">
                  <c:v>400</c:v>
                </c:pt>
                <c:pt idx="3">
                  <c:v>600</c:v>
                </c:pt>
                <c:pt idx="4">
                  <c:v>800</c:v>
                </c:pt>
                <c:pt idx="5">
                  <c:v>1200</c:v>
                </c:pt>
                <c:pt idx="6">
                  <c:v>1600</c:v>
                </c:pt>
              </c:numCache>
            </c:numRef>
          </c:xVal>
          <c:yVal>
            <c:numRef>
              <c:f>Cap_BT!$B$14:$H$14</c:f>
              <c:numCache>
                <c:formatCode>General</c:formatCode>
                <c:ptCount val="7"/>
                <c:pt idx="0">
                  <c:v>126.70399999999999</c:v>
                </c:pt>
                <c:pt idx="1">
                  <c:v>63.351999999999997</c:v>
                </c:pt>
                <c:pt idx="2">
                  <c:v>31.675999999999991</c:v>
                </c:pt>
                <c:pt idx="3">
                  <c:v>21.11733333333332</c:v>
                </c:pt>
                <c:pt idx="4">
                  <c:v>15.837999999999999</c:v>
                </c:pt>
                <c:pt idx="5">
                  <c:v>10.558666666666671</c:v>
                </c:pt>
                <c:pt idx="6">
                  <c:v>7.9189999999999996</c:v>
                </c:pt>
              </c:numCache>
            </c:numRef>
          </c:yVal>
          <c:smooth val="1"/>
        </c:ser>
        <c:dLbls>
          <c:showLegendKey val="0"/>
          <c:showVal val="0"/>
          <c:showCatName val="0"/>
          <c:showSerName val="0"/>
          <c:showPercent val="0"/>
          <c:showBubbleSize val="0"/>
        </c:dLbls>
        <c:axId val="34517760"/>
        <c:axId val="34520064"/>
      </c:scatterChart>
      <c:valAx>
        <c:axId val="34517760"/>
        <c:scaling>
          <c:logBase val="2"/>
          <c:orientation val="maxMin"/>
          <c:max val="1600"/>
          <c:min val="100"/>
        </c:scaling>
        <c:delete val="0"/>
        <c:axPos val="b"/>
        <c:title>
          <c:tx>
            <c:rich>
              <a:bodyPr/>
              <a:lstStyle/>
              <a:p>
                <a:pPr>
                  <a:defRPr sz="1400"/>
                </a:pPr>
                <a:r>
                  <a:rPr lang="en-US" altLang="ja-JP" sz="1400"/>
                  <a:t>CPU</a:t>
                </a:r>
                <a:r>
                  <a:rPr lang="ja-JP" altLang="en-US" sz="1400"/>
                  <a:t>使用率</a:t>
                </a:r>
              </a:p>
            </c:rich>
          </c:tx>
          <c:layout/>
          <c:overlay val="0"/>
        </c:title>
        <c:numFmt formatCode="General" sourceLinked="1"/>
        <c:majorTickMark val="in"/>
        <c:minorTickMark val="none"/>
        <c:tickLblPos val="nextTo"/>
        <c:txPr>
          <a:bodyPr/>
          <a:lstStyle/>
          <a:p>
            <a:pPr>
              <a:defRPr sz="1200"/>
            </a:pPr>
            <a:endParaRPr lang="ja-JP"/>
          </a:p>
        </c:txPr>
        <c:crossAx val="34520064"/>
        <c:crosses val="autoZero"/>
        <c:crossBetween val="midCat"/>
        <c:majorUnit val="2"/>
      </c:valAx>
      <c:valAx>
        <c:axId val="34520064"/>
        <c:scaling>
          <c:orientation val="minMax"/>
          <c:max val="200"/>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34517760"/>
        <c:crosses val="max"/>
        <c:crossBetween val="midCat"/>
        <c:majorUnit val="40"/>
      </c:valAx>
      <c:spPr>
        <a:ln>
          <a:solidFill>
            <a:schemeClr val="tx1"/>
          </a:solidFill>
        </a:ln>
      </c:spPr>
    </c:plotArea>
    <c:legend>
      <c:legendPos val="r"/>
      <c:layout>
        <c:manualLayout>
          <c:xMode val="edge"/>
          <c:yMode val="edge"/>
          <c:x val="0.40872353455818"/>
          <c:y val="0.14150080198308501"/>
          <c:w val="0.392166666666667"/>
          <c:h val="0.25115157480314998"/>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fib</a:t>
            </a:r>
            <a:endParaRPr lang="ja-JP" altLang="en-US"/>
          </a:p>
        </c:rich>
      </c:tx>
      <c:layout>
        <c:manualLayout>
          <c:xMode val="edge"/>
          <c:yMode val="edge"/>
          <c:x val="0.50309033245844303"/>
          <c:y val="0"/>
        </c:manualLayout>
      </c:layout>
      <c:overlay val="1"/>
    </c:title>
    <c:autoTitleDeleted val="0"/>
    <c:plotArea>
      <c:layout>
        <c:manualLayout>
          <c:layoutTarget val="inner"/>
          <c:xMode val="edge"/>
          <c:yMode val="edge"/>
          <c:x val="0.172956862745098"/>
          <c:y val="0.10053477690288699"/>
          <c:w val="0.77276143790849705"/>
          <c:h val="0.75387941090696997"/>
        </c:manualLayout>
      </c:layout>
      <c:scatterChart>
        <c:scatterStyle val="smoothMarker"/>
        <c:varyColors val="0"/>
        <c:ser>
          <c:idx val="0"/>
          <c:order val="0"/>
          <c:tx>
            <c:v>実測値</c:v>
          </c:tx>
          <c:xVal>
            <c:numRef>
              <c:f>VM_Tascell!$B$2:$E$2</c:f>
              <c:numCache>
                <c:formatCode>General</c:formatCode>
                <c:ptCount val="4"/>
                <c:pt idx="0">
                  <c:v>1</c:v>
                </c:pt>
                <c:pt idx="1">
                  <c:v>2</c:v>
                </c:pt>
                <c:pt idx="2">
                  <c:v>4</c:v>
                </c:pt>
                <c:pt idx="3">
                  <c:v>8</c:v>
                </c:pt>
              </c:numCache>
            </c:numRef>
          </c:xVal>
          <c:yVal>
            <c:numRef>
              <c:f>VM_Tascell!$B$13:$E$13</c:f>
              <c:numCache>
                <c:formatCode>General</c:formatCode>
                <c:ptCount val="4"/>
                <c:pt idx="0">
                  <c:v>5.8840456999999979</c:v>
                </c:pt>
                <c:pt idx="1">
                  <c:v>13.2207914</c:v>
                </c:pt>
                <c:pt idx="2">
                  <c:v>28.2797497</c:v>
                </c:pt>
                <c:pt idx="3">
                  <c:v>53.346457999999998</c:v>
                </c:pt>
              </c:numCache>
            </c:numRef>
          </c:yVal>
          <c:smooth val="1"/>
        </c:ser>
        <c:ser>
          <c:idx val="4"/>
          <c:order val="1"/>
          <c:tx>
            <c:v>理論値</c:v>
          </c:tx>
          <c:spPr>
            <a:ln>
              <a:prstDash val="dash"/>
            </a:ln>
          </c:spPr>
          <c:marker>
            <c:spPr>
              <a:noFill/>
              <a:ln>
                <a:prstDash val="dash"/>
              </a:ln>
            </c:spPr>
          </c:marker>
          <c:xVal>
            <c:numRef>
              <c:f>VM_Tascell!$B$2:$E$2</c:f>
              <c:numCache>
                <c:formatCode>General</c:formatCode>
                <c:ptCount val="4"/>
                <c:pt idx="0">
                  <c:v>1</c:v>
                </c:pt>
                <c:pt idx="1">
                  <c:v>2</c:v>
                </c:pt>
                <c:pt idx="2">
                  <c:v>4</c:v>
                </c:pt>
                <c:pt idx="3">
                  <c:v>8</c:v>
                </c:pt>
              </c:numCache>
            </c:numRef>
          </c:xVal>
          <c:yVal>
            <c:numRef>
              <c:f>VM_Tascell!$B$14:$E$14</c:f>
              <c:numCache>
                <c:formatCode>General</c:formatCode>
                <c:ptCount val="4"/>
                <c:pt idx="0">
                  <c:v>5.8840456999999979</c:v>
                </c:pt>
                <c:pt idx="1">
                  <c:v>11.768091399999999</c:v>
                </c:pt>
                <c:pt idx="2">
                  <c:v>23.536182799999999</c:v>
                </c:pt>
                <c:pt idx="3">
                  <c:v>47.072365599999998</c:v>
                </c:pt>
              </c:numCache>
            </c:numRef>
          </c:yVal>
          <c:smooth val="1"/>
        </c:ser>
        <c:dLbls>
          <c:showLegendKey val="0"/>
          <c:showVal val="0"/>
          <c:showCatName val="0"/>
          <c:showSerName val="0"/>
          <c:showPercent val="0"/>
          <c:showBubbleSize val="0"/>
        </c:dLbls>
        <c:axId val="44145664"/>
        <c:axId val="44148224"/>
      </c:scatterChart>
      <c:valAx>
        <c:axId val="44145664"/>
        <c:scaling>
          <c:logBase val="2"/>
          <c:orientation val="minMax"/>
        </c:scaling>
        <c:delete val="0"/>
        <c:axPos val="b"/>
        <c:title>
          <c:tx>
            <c:rich>
              <a:bodyPr/>
              <a:lstStyle/>
              <a:p>
                <a:pPr>
                  <a:defRPr sz="1400"/>
                </a:pPr>
                <a:r>
                  <a:rPr lang="en-US" altLang="ja-JP" sz="1400"/>
                  <a:t>VM</a:t>
                </a:r>
                <a:r>
                  <a:rPr lang="ja-JP" altLang="en-US" sz="1400"/>
                  <a:t>台数</a:t>
                </a:r>
              </a:p>
            </c:rich>
          </c:tx>
          <c:layout/>
          <c:overlay val="0"/>
        </c:title>
        <c:numFmt formatCode="General" sourceLinked="1"/>
        <c:majorTickMark val="in"/>
        <c:minorTickMark val="none"/>
        <c:tickLblPos val="nextTo"/>
        <c:txPr>
          <a:bodyPr/>
          <a:lstStyle/>
          <a:p>
            <a:pPr>
              <a:defRPr sz="1200"/>
            </a:pPr>
            <a:endParaRPr lang="ja-JP"/>
          </a:p>
        </c:txPr>
        <c:crossAx val="44148224"/>
        <c:crosses val="autoZero"/>
        <c:crossBetween val="midCat"/>
      </c:valAx>
      <c:valAx>
        <c:axId val="44148224"/>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44145664"/>
        <c:crosses val="autoZero"/>
        <c:crossBetween val="midCat"/>
      </c:valAx>
      <c:spPr>
        <a:ln>
          <a:solidFill>
            <a:schemeClr val="tx1"/>
          </a:solidFill>
        </a:ln>
      </c:spPr>
    </c:plotArea>
    <c:legend>
      <c:legendPos val="r"/>
      <c:layout>
        <c:manualLayout>
          <c:xMode val="edge"/>
          <c:yMode val="edge"/>
          <c:x val="0.205945756780402"/>
          <c:y val="0.14613043161271499"/>
          <c:w val="0.36592418300653601"/>
          <c:h val="0.244579323417906"/>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ltLang="ja-JP" sz="2000"/>
              <a:t>BT</a:t>
            </a:r>
            <a:endParaRPr lang="ja-JP" altLang="en-US" sz="2000"/>
          </a:p>
        </c:rich>
      </c:tx>
      <c:layout>
        <c:manualLayout>
          <c:xMode val="edge"/>
          <c:yMode val="edge"/>
          <c:x val="0.51829155730533705"/>
          <c:y val="0"/>
        </c:manualLayout>
      </c:layout>
      <c:overlay val="1"/>
    </c:title>
    <c:autoTitleDeleted val="0"/>
    <c:plotArea>
      <c:layout>
        <c:manualLayout>
          <c:layoutTarget val="inner"/>
          <c:xMode val="edge"/>
          <c:yMode val="edge"/>
          <c:x val="0.193708496732026"/>
          <c:y val="0.10053477690288699"/>
          <c:w val="0.76877254901960801"/>
          <c:h val="0.75387941090696997"/>
        </c:manualLayout>
      </c:layout>
      <c:scatterChart>
        <c:scatterStyle val="smoothMarker"/>
        <c:varyColors val="0"/>
        <c:ser>
          <c:idx val="0"/>
          <c:order val="0"/>
          <c:tx>
            <c:v>実測値</c:v>
          </c:tx>
          <c:xVal>
            <c:numRef>
              <c:f>VM_BT!$B$2:$E$2</c:f>
              <c:numCache>
                <c:formatCode>General</c:formatCode>
                <c:ptCount val="4"/>
                <c:pt idx="0">
                  <c:v>1</c:v>
                </c:pt>
                <c:pt idx="1">
                  <c:v>2</c:v>
                </c:pt>
                <c:pt idx="2">
                  <c:v>4</c:v>
                </c:pt>
                <c:pt idx="3">
                  <c:v>8</c:v>
                </c:pt>
              </c:numCache>
            </c:numRef>
          </c:xVal>
          <c:yVal>
            <c:numRef>
              <c:f>VM_BT!$B$13:$E$13</c:f>
              <c:numCache>
                <c:formatCode>General</c:formatCode>
                <c:ptCount val="4"/>
                <c:pt idx="0">
                  <c:v>7.9586499999999996</c:v>
                </c:pt>
                <c:pt idx="1">
                  <c:v>32.453000000000003</c:v>
                </c:pt>
                <c:pt idx="2">
                  <c:v>92.694999999999993</c:v>
                </c:pt>
                <c:pt idx="3">
                  <c:v>166.726</c:v>
                </c:pt>
              </c:numCache>
            </c:numRef>
          </c:yVal>
          <c:smooth val="1"/>
        </c:ser>
        <c:ser>
          <c:idx val="4"/>
          <c:order val="1"/>
          <c:tx>
            <c:v>理論値</c:v>
          </c:tx>
          <c:spPr>
            <a:ln>
              <a:prstDash val="dash"/>
            </a:ln>
          </c:spPr>
          <c:marker>
            <c:spPr>
              <a:noFill/>
              <a:ln>
                <a:prstDash val="dash"/>
              </a:ln>
            </c:spPr>
          </c:marker>
          <c:xVal>
            <c:numRef>
              <c:f>VM_BT!$B$2:$E$2</c:f>
              <c:numCache>
                <c:formatCode>General</c:formatCode>
                <c:ptCount val="4"/>
                <c:pt idx="0">
                  <c:v>1</c:v>
                </c:pt>
                <c:pt idx="1">
                  <c:v>2</c:v>
                </c:pt>
                <c:pt idx="2">
                  <c:v>4</c:v>
                </c:pt>
                <c:pt idx="3">
                  <c:v>8</c:v>
                </c:pt>
              </c:numCache>
            </c:numRef>
          </c:xVal>
          <c:yVal>
            <c:numRef>
              <c:f>VM_BT!$B$14:$E$14</c:f>
              <c:numCache>
                <c:formatCode>General</c:formatCode>
                <c:ptCount val="4"/>
                <c:pt idx="0">
                  <c:v>7.9586499999999996</c:v>
                </c:pt>
                <c:pt idx="1">
                  <c:v>15.917299999999999</c:v>
                </c:pt>
                <c:pt idx="2">
                  <c:v>31.834600000000009</c:v>
                </c:pt>
                <c:pt idx="3">
                  <c:v>63.669200000000011</c:v>
                </c:pt>
              </c:numCache>
            </c:numRef>
          </c:yVal>
          <c:smooth val="1"/>
        </c:ser>
        <c:dLbls>
          <c:showLegendKey val="0"/>
          <c:showVal val="0"/>
          <c:showCatName val="0"/>
          <c:showSerName val="0"/>
          <c:showPercent val="0"/>
          <c:showBubbleSize val="0"/>
        </c:dLbls>
        <c:axId val="56379648"/>
        <c:axId val="56398592"/>
      </c:scatterChart>
      <c:valAx>
        <c:axId val="56379648"/>
        <c:scaling>
          <c:logBase val="2"/>
          <c:orientation val="minMax"/>
        </c:scaling>
        <c:delete val="0"/>
        <c:axPos val="b"/>
        <c:title>
          <c:tx>
            <c:rich>
              <a:bodyPr/>
              <a:lstStyle/>
              <a:p>
                <a:pPr>
                  <a:defRPr sz="1400"/>
                </a:pPr>
                <a:r>
                  <a:rPr lang="en-US" altLang="ja-JP" sz="1400"/>
                  <a:t>VM</a:t>
                </a:r>
                <a:r>
                  <a:rPr lang="ja-JP" altLang="en-US" sz="1400"/>
                  <a:t>台数</a:t>
                </a:r>
              </a:p>
            </c:rich>
          </c:tx>
          <c:layout/>
          <c:overlay val="0"/>
        </c:title>
        <c:numFmt formatCode="General" sourceLinked="1"/>
        <c:majorTickMark val="in"/>
        <c:minorTickMark val="none"/>
        <c:tickLblPos val="nextTo"/>
        <c:txPr>
          <a:bodyPr/>
          <a:lstStyle/>
          <a:p>
            <a:pPr>
              <a:defRPr sz="1200"/>
            </a:pPr>
            <a:endParaRPr lang="ja-JP"/>
          </a:p>
        </c:txPr>
        <c:crossAx val="56398592"/>
        <c:crosses val="autoZero"/>
        <c:crossBetween val="midCat"/>
      </c:valAx>
      <c:valAx>
        <c:axId val="56398592"/>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56379648"/>
        <c:crosses val="autoZero"/>
        <c:crossBetween val="midCat"/>
      </c:valAx>
      <c:spPr>
        <a:ln>
          <a:solidFill>
            <a:schemeClr val="tx1"/>
          </a:solidFill>
        </a:ln>
      </c:spPr>
    </c:plotArea>
    <c:legend>
      <c:legendPos val="r"/>
      <c:layout>
        <c:manualLayout>
          <c:xMode val="edge"/>
          <c:yMode val="edge"/>
          <c:x val="0.205945756780402"/>
          <c:y val="0.14613043161271499"/>
          <c:w val="0.36177385620914998"/>
          <c:h val="0.244579323417906"/>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altLang="ja-JP" sz="2400"/>
              <a:t>fib</a:t>
            </a:r>
            <a:endParaRPr lang="ja-JP" altLang="en-US" sz="2400"/>
          </a:p>
        </c:rich>
      </c:tx>
      <c:layout>
        <c:manualLayout>
          <c:xMode val="edge"/>
          <c:yMode val="edge"/>
          <c:x val="0.51142372753645005"/>
          <c:y val="0"/>
        </c:manualLayout>
      </c:layout>
      <c:overlay val="1"/>
    </c:title>
    <c:autoTitleDeleted val="0"/>
    <c:plotArea>
      <c:layout>
        <c:manualLayout>
          <c:layoutTarget val="inner"/>
          <c:xMode val="edge"/>
          <c:yMode val="edge"/>
          <c:x val="0.177586557661154"/>
          <c:y val="0.12368292505103499"/>
          <c:w val="0.78716924738474703"/>
          <c:h val="0.70295348498104404"/>
        </c:manualLayout>
      </c:layout>
      <c:scatterChart>
        <c:scatterStyle val="lineMarker"/>
        <c:varyColors val="0"/>
        <c:ser>
          <c:idx val="0"/>
          <c:order val="0"/>
          <c:tx>
            <c:v>最適化なし</c:v>
          </c:tx>
          <c:xVal>
            <c:numRef>
              <c:f>pCPU_Tascell!$B$2:$H$2</c:f>
              <c:numCache>
                <c:formatCode>General</c:formatCode>
                <c:ptCount val="7"/>
                <c:pt idx="0">
                  <c:v>1</c:v>
                </c:pt>
                <c:pt idx="1">
                  <c:v>2</c:v>
                </c:pt>
                <c:pt idx="2">
                  <c:v>4</c:v>
                </c:pt>
                <c:pt idx="3">
                  <c:v>6</c:v>
                </c:pt>
                <c:pt idx="4">
                  <c:v>8</c:v>
                </c:pt>
                <c:pt idx="5">
                  <c:v>12</c:v>
                </c:pt>
                <c:pt idx="6">
                  <c:v>16</c:v>
                </c:pt>
              </c:numCache>
            </c:numRef>
          </c:xVal>
          <c:yVal>
            <c:numRef>
              <c:f>pCPU_Tascell!$B$13:$H$13</c:f>
              <c:numCache>
                <c:formatCode>General</c:formatCode>
                <c:ptCount val="7"/>
                <c:pt idx="0">
                  <c:v>98.059471199999933</c:v>
                </c:pt>
                <c:pt idx="1">
                  <c:v>53.936565000000002</c:v>
                </c:pt>
                <c:pt idx="2">
                  <c:v>28.49659398999998</c:v>
                </c:pt>
                <c:pt idx="3">
                  <c:v>19.542343189999979</c:v>
                </c:pt>
                <c:pt idx="4">
                  <c:v>13.9240867</c:v>
                </c:pt>
                <c:pt idx="5">
                  <c:v>8.2328734999999984</c:v>
                </c:pt>
                <c:pt idx="6">
                  <c:v>5.884045699999997</c:v>
                </c:pt>
              </c:numCache>
            </c:numRef>
          </c:yVal>
          <c:smooth val="0"/>
        </c:ser>
        <c:ser>
          <c:idx val="1"/>
          <c:order val="1"/>
          <c:tx>
            <c:v>最適なスレッド数</c:v>
          </c:tx>
          <c:spPr>
            <a:ln>
              <a:prstDash val="solid"/>
            </a:ln>
          </c:spPr>
          <c:marker>
            <c:spPr>
              <a:ln>
                <a:prstDash val="solid"/>
              </a:ln>
            </c:spPr>
          </c:marker>
          <c:xVal>
            <c:numRef>
              <c:f>pCPU_Tascell!$B$19:$H$19</c:f>
              <c:numCache>
                <c:formatCode>General</c:formatCode>
                <c:ptCount val="7"/>
                <c:pt idx="0">
                  <c:v>1</c:v>
                </c:pt>
                <c:pt idx="1">
                  <c:v>2</c:v>
                </c:pt>
                <c:pt idx="2">
                  <c:v>4</c:v>
                </c:pt>
                <c:pt idx="3">
                  <c:v>6</c:v>
                </c:pt>
                <c:pt idx="4">
                  <c:v>8</c:v>
                </c:pt>
                <c:pt idx="5">
                  <c:v>12</c:v>
                </c:pt>
                <c:pt idx="6">
                  <c:v>16</c:v>
                </c:pt>
              </c:numCache>
            </c:numRef>
          </c:xVal>
          <c:yVal>
            <c:numRef>
              <c:f>pCPU_Tascell!$B$30:$H$30</c:f>
              <c:numCache>
                <c:formatCode>General</c:formatCode>
                <c:ptCount val="7"/>
                <c:pt idx="0">
                  <c:v>79.617431199999956</c:v>
                </c:pt>
                <c:pt idx="1">
                  <c:v>40.496024599999998</c:v>
                </c:pt>
                <c:pt idx="2">
                  <c:v>21.9246439</c:v>
                </c:pt>
                <c:pt idx="3">
                  <c:v>14.9294695</c:v>
                </c:pt>
                <c:pt idx="4">
                  <c:v>11.313279700000001</c:v>
                </c:pt>
                <c:pt idx="5">
                  <c:v>7.7365964000000007</c:v>
                </c:pt>
                <c:pt idx="6">
                  <c:v>5.884045699999997</c:v>
                </c:pt>
              </c:numCache>
            </c:numRef>
          </c:yVal>
          <c:smooth val="0"/>
        </c:ser>
        <c:ser>
          <c:idx val="2"/>
          <c:order val="2"/>
          <c:tx>
            <c:v>最適な仮想CPU数</c:v>
          </c:tx>
          <c:spPr>
            <a:ln>
              <a:prstDash val="solid"/>
            </a:ln>
          </c:spPr>
          <c:marker>
            <c:spPr>
              <a:ln>
                <a:prstDash val="solid"/>
              </a:ln>
            </c:spPr>
          </c:marker>
          <c:xVal>
            <c:numRef>
              <c:f>pCPU_Tascell!$B$35:$H$35</c:f>
              <c:numCache>
                <c:formatCode>General</c:formatCode>
                <c:ptCount val="7"/>
                <c:pt idx="0">
                  <c:v>1</c:v>
                </c:pt>
                <c:pt idx="1">
                  <c:v>2</c:v>
                </c:pt>
                <c:pt idx="2">
                  <c:v>4</c:v>
                </c:pt>
                <c:pt idx="3">
                  <c:v>6</c:v>
                </c:pt>
                <c:pt idx="4">
                  <c:v>8</c:v>
                </c:pt>
                <c:pt idx="5">
                  <c:v>12</c:v>
                </c:pt>
                <c:pt idx="6">
                  <c:v>16</c:v>
                </c:pt>
              </c:numCache>
            </c:numRef>
          </c:xVal>
          <c:yVal>
            <c:numRef>
              <c:f>pCPU_Tascell!$B$47:$H$47</c:f>
              <c:numCache>
                <c:formatCode>General</c:formatCode>
                <c:ptCount val="7"/>
                <c:pt idx="0">
                  <c:v>88.63514657999994</c:v>
                </c:pt>
                <c:pt idx="1">
                  <c:v>43.1913269</c:v>
                </c:pt>
                <c:pt idx="2">
                  <c:v>22.767606799999999</c:v>
                </c:pt>
                <c:pt idx="3">
                  <c:v>15.257376000000001</c:v>
                </c:pt>
                <c:pt idx="4">
                  <c:v>11.570908599999999</c:v>
                </c:pt>
                <c:pt idx="5">
                  <c:v>7.6420623999999977</c:v>
                </c:pt>
                <c:pt idx="6">
                  <c:v>5.884045699999997</c:v>
                </c:pt>
              </c:numCache>
            </c:numRef>
          </c:yVal>
          <c:smooth val="0"/>
        </c:ser>
        <c:ser>
          <c:idx val="3"/>
          <c:order val="3"/>
          <c:tx>
            <c:v>最適なタイムスライス</c:v>
          </c:tx>
          <c:spPr>
            <a:ln>
              <a:noFill/>
              <a:prstDash val="solid"/>
            </a:ln>
          </c:spPr>
          <c:marker>
            <c:spPr>
              <a:ln>
                <a:noFill/>
                <a:prstDash val="solid"/>
              </a:ln>
            </c:spPr>
          </c:marker>
          <c:xVal>
            <c:numRef>
              <c:f>pCPU_Tascell!$B$52:$H$52</c:f>
              <c:numCache>
                <c:formatCode>General</c:formatCode>
                <c:ptCount val="7"/>
                <c:pt idx="0">
                  <c:v>1</c:v>
                </c:pt>
                <c:pt idx="1">
                  <c:v>2</c:v>
                </c:pt>
                <c:pt idx="2">
                  <c:v>4</c:v>
                </c:pt>
                <c:pt idx="3">
                  <c:v>6</c:v>
                </c:pt>
                <c:pt idx="4">
                  <c:v>8</c:v>
                </c:pt>
                <c:pt idx="5">
                  <c:v>12</c:v>
                </c:pt>
                <c:pt idx="6">
                  <c:v>16</c:v>
                </c:pt>
              </c:numCache>
            </c:numRef>
          </c:xVal>
          <c:yVal>
            <c:numRef>
              <c:f>pCPU_Tascell!$B$63:$H$63</c:f>
              <c:numCache>
                <c:formatCode>General</c:formatCode>
                <c:ptCount val="7"/>
                <c:pt idx="0">
                  <c:v>89.490995499999997</c:v>
                </c:pt>
                <c:pt idx="1">
                  <c:v>45.42653</c:v>
                </c:pt>
                <c:pt idx="2">
                  <c:v>23.5006345</c:v>
                </c:pt>
                <c:pt idx="3">
                  <c:v>15.6485249</c:v>
                </c:pt>
                <c:pt idx="4">
                  <c:v>11.7009107</c:v>
                </c:pt>
                <c:pt idx="5">
                  <c:v>7.7958695999999987</c:v>
                </c:pt>
                <c:pt idx="6">
                  <c:v>5.8697851999999973</c:v>
                </c:pt>
              </c:numCache>
            </c:numRef>
          </c:yVal>
          <c:smooth val="0"/>
        </c:ser>
        <c:dLbls>
          <c:showLegendKey val="0"/>
          <c:showVal val="0"/>
          <c:showCatName val="0"/>
          <c:showSerName val="0"/>
          <c:showPercent val="0"/>
          <c:showBubbleSize val="0"/>
        </c:dLbls>
        <c:axId val="121805056"/>
        <c:axId val="121811712"/>
      </c:scatterChart>
      <c:valAx>
        <c:axId val="121805056"/>
        <c:scaling>
          <c:logBase val="2"/>
          <c:orientation val="maxMin"/>
          <c:max val="16"/>
          <c:min val="1"/>
        </c:scaling>
        <c:delete val="0"/>
        <c:axPos val="b"/>
        <c:title>
          <c:tx>
            <c:rich>
              <a:bodyPr/>
              <a:lstStyle/>
              <a:p>
                <a:pPr>
                  <a:defRPr sz="1400"/>
                </a:pPr>
                <a:r>
                  <a:rPr lang="ja-JP" altLang="en-US" sz="1400"/>
                  <a:t>物理</a:t>
                </a:r>
                <a:r>
                  <a:rPr lang="en-US" altLang="ja-JP" sz="1400"/>
                  <a:t>CPU</a:t>
                </a:r>
                <a:r>
                  <a:rPr lang="ja-JP" altLang="en-US" sz="1400"/>
                  <a:t>数</a:t>
                </a:r>
              </a:p>
            </c:rich>
          </c:tx>
          <c:layout/>
          <c:overlay val="0"/>
        </c:title>
        <c:numFmt formatCode="General" sourceLinked="1"/>
        <c:majorTickMark val="in"/>
        <c:minorTickMark val="none"/>
        <c:tickLblPos val="nextTo"/>
        <c:txPr>
          <a:bodyPr/>
          <a:lstStyle/>
          <a:p>
            <a:pPr>
              <a:defRPr sz="1200"/>
            </a:pPr>
            <a:endParaRPr lang="ja-JP"/>
          </a:p>
        </c:txPr>
        <c:crossAx val="121811712"/>
        <c:crosses val="autoZero"/>
        <c:crossBetween val="midCat"/>
      </c:valAx>
      <c:valAx>
        <c:axId val="121811712"/>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121805056"/>
        <c:crosses val="max"/>
        <c:crossBetween val="midCat"/>
        <c:majorUnit val="40"/>
      </c:valAx>
      <c:spPr>
        <a:ln>
          <a:solidFill>
            <a:schemeClr val="tx1"/>
          </a:solidFill>
        </a:ln>
      </c:spPr>
    </c:plotArea>
    <c:legend>
      <c:legendPos val="r"/>
      <c:legendEntry>
        <c:idx val="3"/>
        <c:delete val="1"/>
      </c:legendEntry>
      <c:layout>
        <c:manualLayout>
          <c:xMode val="edge"/>
          <c:yMode val="edge"/>
          <c:x val="0.171423529411765"/>
          <c:y val="0.13888888888888901"/>
          <c:w val="0.61490392156862805"/>
          <c:h val="0.31176805555555598"/>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altLang="ja-JP" sz="2400"/>
              <a:t>BT</a:t>
            </a:r>
            <a:endParaRPr lang="ja-JP" altLang="en-US" sz="2400"/>
          </a:p>
        </c:rich>
      </c:tx>
      <c:layout>
        <c:manualLayout>
          <c:xMode val="edge"/>
          <c:yMode val="edge"/>
          <c:x val="0.52109033245844305"/>
          <c:y val="0"/>
        </c:manualLayout>
      </c:layout>
      <c:overlay val="1"/>
    </c:title>
    <c:autoTitleDeleted val="0"/>
    <c:plotArea>
      <c:layout>
        <c:manualLayout>
          <c:layoutTarget val="inner"/>
          <c:xMode val="edge"/>
          <c:yMode val="edge"/>
          <c:x val="0.17315573053368299"/>
          <c:y val="0.12831255468066499"/>
          <c:w val="0.78645166229221297"/>
          <c:h val="0.67517570720326603"/>
        </c:manualLayout>
      </c:layout>
      <c:scatterChart>
        <c:scatterStyle val="lineMarker"/>
        <c:varyColors val="0"/>
        <c:ser>
          <c:idx val="0"/>
          <c:order val="0"/>
          <c:tx>
            <c:v>最適化なし</c:v>
          </c:tx>
          <c:xVal>
            <c:numRef>
              <c:f>pCPU_BT!$B$2:$H$2</c:f>
              <c:numCache>
                <c:formatCode>General</c:formatCode>
                <c:ptCount val="7"/>
                <c:pt idx="0">
                  <c:v>1</c:v>
                </c:pt>
                <c:pt idx="1">
                  <c:v>2</c:v>
                </c:pt>
                <c:pt idx="2">
                  <c:v>4</c:v>
                </c:pt>
                <c:pt idx="3">
                  <c:v>6</c:v>
                </c:pt>
                <c:pt idx="4">
                  <c:v>8</c:v>
                </c:pt>
                <c:pt idx="5">
                  <c:v>12</c:v>
                </c:pt>
                <c:pt idx="6">
                  <c:v>16</c:v>
                </c:pt>
              </c:numCache>
            </c:numRef>
          </c:xVal>
          <c:yVal>
            <c:numRef>
              <c:f>pCPU_BT!$B$13:$H$13</c:f>
              <c:numCache>
                <c:formatCode>General</c:formatCode>
                <c:ptCount val="7"/>
                <c:pt idx="0">
                  <c:v>145.78899999999999</c:v>
                </c:pt>
                <c:pt idx="1">
                  <c:v>85.658999999999978</c:v>
                </c:pt>
                <c:pt idx="2">
                  <c:v>49.363999999999997</c:v>
                </c:pt>
                <c:pt idx="3">
                  <c:v>37.582000000000001</c:v>
                </c:pt>
                <c:pt idx="4">
                  <c:v>26.378</c:v>
                </c:pt>
                <c:pt idx="5">
                  <c:v>16.329000000000001</c:v>
                </c:pt>
                <c:pt idx="6">
                  <c:v>7.9189999999999996</c:v>
                </c:pt>
              </c:numCache>
            </c:numRef>
          </c:yVal>
          <c:smooth val="0"/>
        </c:ser>
        <c:ser>
          <c:idx val="1"/>
          <c:order val="1"/>
          <c:tx>
            <c:v>最適なスレッド数</c:v>
          </c:tx>
          <c:spPr>
            <a:ln>
              <a:prstDash val="solid"/>
            </a:ln>
          </c:spPr>
          <c:marker>
            <c:spPr>
              <a:ln>
                <a:prstDash val="solid"/>
              </a:ln>
            </c:spPr>
          </c:marker>
          <c:xVal>
            <c:numRef>
              <c:f>pCPU_BT!$B$35:$H$35</c:f>
              <c:numCache>
                <c:formatCode>General</c:formatCode>
                <c:ptCount val="7"/>
                <c:pt idx="0">
                  <c:v>1</c:v>
                </c:pt>
                <c:pt idx="1">
                  <c:v>2</c:v>
                </c:pt>
                <c:pt idx="2">
                  <c:v>4</c:v>
                </c:pt>
                <c:pt idx="3">
                  <c:v>6</c:v>
                </c:pt>
                <c:pt idx="4">
                  <c:v>8</c:v>
                </c:pt>
                <c:pt idx="5">
                  <c:v>12</c:v>
                </c:pt>
                <c:pt idx="6">
                  <c:v>16</c:v>
                </c:pt>
              </c:numCache>
            </c:numRef>
          </c:xVal>
          <c:yVal>
            <c:numRef>
              <c:f>pCPU_BT!$B$30:$H$30</c:f>
              <c:numCache>
                <c:formatCode>General</c:formatCode>
                <c:ptCount val="7"/>
                <c:pt idx="0">
                  <c:v>92.710000000000022</c:v>
                </c:pt>
                <c:pt idx="1">
                  <c:v>48.362000000000002</c:v>
                </c:pt>
                <c:pt idx="2">
                  <c:v>30.064999999999991</c:v>
                </c:pt>
                <c:pt idx="3">
                  <c:v>19.173999999999999</c:v>
                </c:pt>
                <c:pt idx="4">
                  <c:v>15.395</c:v>
                </c:pt>
                <c:pt idx="5">
                  <c:v>10.223000000000001</c:v>
                </c:pt>
                <c:pt idx="6">
                  <c:v>7.9189999999999996</c:v>
                </c:pt>
              </c:numCache>
            </c:numRef>
          </c:yVal>
          <c:smooth val="0"/>
        </c:ser>
        <c:ser>
          <c:idx val="2"/>
          <c:order val="2"/>
          <c:tx>
            <c:v>最適な仮想CPU数</c:v>
          </c:tx>
          <c:spPr>
            <a:ln>
              <a:prstDash val="solid"/>
            </a:ln>
          </c:spPr>
          <c:marker>
            <c:spPr>
              <a:ln>
                <a:prstDash val="solid"/>
              </a:ln>
            </c:spPr>
          </c:marker>
          <c:xVal>
            <c:numRef>
              <c:f>pCPU_BT!$B$35:$H$35</c:f>
              <c:numCache>
                <c:formatCode>General</c:formatCode>
                <c:ptCount val="7"/>
                <c:pt idx="0">
                  <c:v>1</c:v>
                </c:pt>
                <c:pt idx="1">
                  <c:v>2</c:v>
                </c:pt>
                <c:pt idx="2">
                  <c:v>4</c:v>
                </c:pt>
                <c:pt idx="3">
                  <c:v>6</c:v>
                </c:pt>
                <c:pt idx="4">
                  <c:v>8</c:v>
                </c:pt>
                <c:pt idx="5">
                  <c:v>12</c:v>
                </c:pt>
                <c:pt idx="6">
                  <c:v>16</c:v>
                </c:pt>
              </c:numCache>
            </c:numRef>
          </c:xVal>
          <c:yVal>
            <c:numRef>
              <c:f>pCPU_BT!$B$47:$H$47</c:f>
              <c:numCache>
                <c:formatCode>General</c:formatCode>
                <c:ptCount val="7"/>
                <c:pt idx="0">
                  <c:v>94.923000000000002</c:v>
                </c:pt>
                <c:pt idx="1">
                  <c:v>49.693000000000012</c:v>
                </c:pt>
                <c:pt idx="2">
                  <c:v>28.964999999999989</c:v>
                </c:pt>
                <c:pt idx="3">
                  <c:v>29.54699999999999</c:v>
                </c:pt>
                <c:pt idx="4">
                  <c:v>21.853000000000009</c:v>
                </c:pt>
                <c:pt idx="5">
                  <c:v>16.329000000000001</c:v>
                </c:pt>
                <c:pt idx="6">
                  <c:v>7.9189999999999996</c:v>
                </c:pt>
              </c:numCache>
            </c:numRef>
          </c:yVal>
          <c:smooth val="0"/>
        </c:ser>
        <c:ser>
          <c:idx val="3"/>
          <c:order val="3"/>
          <c:tx>
            <c:v>最適なタイムスライス</c:v>
          </c:tx>
          <c:spPr>
            <a:ln>
              <a:noFill/>
              <a:prstDash val="lgDashDotDot"/>
            </a:ln>
          </c:spPr>
          <c:marker>
            <c:spPr>
              <a:ln>
                <a:noFill/>
                <a:prstDash val="lgDashDotDot"/>
              </a:ln>
            </c:spPr>
          </c:marker>
          <c:xVal>
            <c:numRef>
              <c:f>pCPU_BT!$B$52:$H$52</c:f>
              <c:numCache>
                <c:formatCode>General</c:formatCode>
                <c:ptCount val="7"/>
                <c:pt idx="0">
                  <c:v>1</c:v>
                </c:pt>
                <c:pt idx="1">
                  <c:v>2</c:v>
                </c:pt>
                <c:pt idx="2">
                  <c:v>4</c:v>
                </c:pt>
                <c:pt idx="3">
                  <c:v>6</c:v>
                </c:pt>
                <c:pt idx="4">
                  <c:v>8</c:v>
                </c:pt>
                <c:pt idx="5">
                  <c:v>12</c:v>
                </c:pt>
                <c:pt idx="6">
                  <c:v>16</c:v>
                </c:pt>
              </c:numCache>
            </c:numRef>
          </c:xVal>
          <c:yVal>
            <c:numRef>
              <c:f>pCPU_BT!$B$64:$H$64</c:f>
              <c:numCache>
                <c:formatCode>General</c:formatCode>
                <c:ptCount val="7"/>
                <c:pt idx="0">
                  <c:v>145.78899999999999</c:v>
                </c:pt>
                <c:pt idx="1">
                  <c:v>85.658999999999978</c:v>
                </c:pt>
                <c:pt idx="2">
                  <c:v>49.363999999999997</c:v>
                </c:pt>
                <c:pt idx="3">
                  <c:v>37.582000000000001</c:v>
                </c:pt>
                <c:pt idx="4">
                  <c:v>26.378</c:v>
                </c:pt>
                <c:pt idx="5">
                  <c:v>16.329000000000001</c:v>
                </c:pt>
                <c:pt idx="6">
                  <c:v>7.0389999999999997</c:v>
                </c:pt>
              </c:numCache>
            </c:numRef>
          </c:yVal>
          <c:smooth val="0"/>
        </c:ser>
        <c:dLbls>
          <c:showLegendKey val="0"/>
          <c:showVal val="0"/>
          <c:showCatName val="0"/>
          <c:showSerName val="0"/>
          <c:showPercent val="0"/>
          <c:showBubbleSize val="0"/>
        </c:dLbls>
        <c:axId val="122203520"/>
        <c:axId val="122206080"/>
      </c:scatterChart>
      <c:valAx>
        <c:axId val="122203520"/>
        <c:scaling>
          <c:logBase val="2"/>
          <c:orientation val="maxMin"/>
          <c:max val="16"/>
          <c:min val="1"/>
        </c:scaling>
        <c:delete val="0"/>
        <c:axPos val="b"/>
        <c:title>
          <c:tx>
            <c:rich>
              <a:bodyPr/>
              <a:lstStyle/>
              <a:p>
                <a:pPr>
                  <a:defRPr sz="1400"/>
                </a:pPr>
                <a:r>
                  <a:rPr lang="ja-JP" altLang="en-US" sz="1400"/>
                  <a:t>物理</a:t>
                </a:r>
                <a:r>
                  <a:rPr lang="en-US" altLang="ja-JP" sz="1400"/>
                  <a:t>CPU</a:t>
                </a:r>
                <a:r>
                  <a:rPr lang="ja-JP" altLang="en-US" sz="1400"/>
                  <a:t>数</a:t>
                </a:r>
              </a:p>
            </c:rich>
          </c:tx>
          <c:layout/>
          <c:overlay val="0"/>
        </c:title>
        <c:numFmt formatCode="General" sourceLinked="1"/>
        <c:majorTickMark val="in"/>
        <c:minorTickMark val="none"/>
        <c:tickLblPos val="nextTo"/>
        <c:txPr>
          <a:bodyPr/>
          <a:lstStyle/>
          <a:p>
            <a:pPr>
              <a:defRPr sz="1200"/>
            </a:pPr>
            <a:endParaRPr lang="ja-JP"/>
          </a:p>
        </c:txPr>
        <c:crossAx val="122206080"/>
        <c:crosses val="autoZero"/>
        <c:crossBetween val="midCat"/>
      </c:valAx>
      <c:valAx>
        <c:axId val="122206080"/>
        <c:scaling>
          <c:orientation val="minMax"/>
        </c:scaling>
        <c:delete val="0"/>
        <c:axPos val="l"/>
        <c:majorGridlines>
          <c:spPr>
            <a:ln>
              <a:noFill/>
            </a:ln>
          </c:spPr>
        </c:majorGridlines>
        <c:title>
          <c:tx>
            <c:rich>
              <a:bodyPr rot="-5400000" vert="horz"/>
              <a:lstStyle/>
              <a:p>
                <a:pPr>
                  <a:defRPr sz="1400"/>
                </a:pPr>
                <a:r>
                  <a:rPr lang="ja-JP" altLang="en-US" sz="1400"/>
                  <a:t>実行時間</a:t>
                </a:r>
                <a:r>
                  <a:rPr lang="en-US" altLang="ja-JP" sz="1400"/>
                  <a:t>[s]</a:t>
                </a:r>
                <a:endParaRPr lang="ja-JP" altLang="en-US" sz="1400"/>
              </a:p>
            </c:rich>
          </c:tx>
          <c:layout/>
          <c:overlay val="0"/>
        </c:title>
        <c:numFmt formatCode="General" sourceLinked="1"/>
        <c:majorTickMark val="in"/>
        <c:minorTickMark val="none"/>
        <c:tickLblPos val="nextTo"/>
        <c:txPr>
          <a:bodyPr/>
          <a:lstStyle/>
          <a:p>
            <a:pPr>
              <a:defRPr sz="1200"/>
            </a:pPr>
            <a:endParaRPr lang="ja-JP"/>
          </a:p>
        </c:txPr>
        <c:crossAx val="122203520"/>
        <c:crosses val="max"/>
        <c:crossBetween val="midCat"/>
        <c:majorUnit val="40"/>
      </c:valAx>
      <c:spPr>
        <a:ln>
          <a:solidFill>
            <a:schemeClr val="tx1"/>
          </a:solidFill>
        </a:ln>
      </c:spPr>
    </c:plotArea>
    <c:legend>
      <c:legendPos val="r"/>
      <c:legendEntry>
        <c:idx val="3"/>
        <c:delete val="1"/>
      </c:legendEntry>
      <c:layout>
        <c:manualLayout>
          <c:xMode val="edge"/>
          <c:yMode val="edge"/>
          <c:x val="0.18305231481481499"/>
          <c:y val="0.151419791666667"/>
          <c:w val="0.57097222222222199"/>
          <c:h val="0.32450069444444501"/>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altLang="ja-JP" sz="2400"/>
              <a:t>fib</a:t>
            </a:r>
            <a:endParaRPr lang="ja-JP" altLang="en-US" sz="2400"/>
          </a:p>
        </c:rich>
      </c:tx>
      <c:layout>
        <c:manualLayout>
          <c:xMode val="edge"/>
          <c:yMode val="edge"/>
          <c:x val="0.50504155730533695"/>
          <c:y val="0"/>
        </c:manualLayout>
      </c:layout>
      <c:overlay val="1"/>
    </c:title>
    <c:autoTitleDeleted val="0"/>
    <c:plotArea>
      <c:layout>
        <c:manualLayout>
          <c:layoutTarget val="inner"/>
          <c:xMode val="edge"/>
          <c:yMode val="edge"/>
          <c:x val="0.201024509803922"/>
          <c:y val="0.12368292505103499"/>
          <c:w val="0.73622254901960804"/>
          <c:h val="0.71221274424030301"/>
        </c:manualLayout>
      </c:layout>
      <c:scatterChart>
        <c:scatterStyle val="lineMarker"/>
        <c:varyColors val="0"/>
        <c:ser>
          <c:idx val="0"/>
          <c:order val="0"/>
          <c:tx>
            <c:v>最適化なし</c:v>
          </c:tx>
          <c:xVal>
            <c:numRef>
              <c:f>Cap_Tascell!$B$2:$H$2</c:f>
              <c:numCache>
                <c:formatCode>General</c:formatCode>
                <c:ptCount val="7"/>
                <c:pt idx="0">
                  <c:v>100</c:v>
                </c:pt>
                <c:pt idx="1">
                  <c:v>200</c:v>
                </c:pt>
                <c:pt idx="2">
                  <c:v>400</c:v>
                </c:pt>
                <c:pt idx="3">
                  <c:v>600</c:v>
                </c:pt>
                <c:pt idx="4">
                  <c:v>800</c:v>
                </c:pt>
                <c:pt idx="5">
                  <c:v>1200</c:v>
                </c:pt>
                <c:pt idx="6">
                  <c:v>1600</c:v>
                </c:pt>
              </c:numCache>
            </c:numRef>
          </c:xVal>
          <c:yVal>
            <c:numRef>
              <c:f>Cap_Tascell!$B$13:$H$13</c:f>
              <c:numCache>
                <c:formatCode>General</c:formatCode>
                <c:ptCount val="7"/>
                <c:pt idx="0">
                  <c:v>402.89582710000002</c:v>
                </c:pt>
                <c:pt idx="1">
                  <c:v>110.3075302222222</c:v>
                </c:pt>
                <c:pt idx="2">
                  <c:v>34.453000000000003</c:v>
                </c:pt>
                <c:pt idx="3">
                  <c:v>25.0706126</c:v>
                </c:pt>
                <c:pt idx="4">
                  <c:v>14.52</c:v>
                </c:pt>
                <c:pt idx="5">
                  <c:v>11.974564300000001</c:v>
                </c:pt>
                <c:pt idx="6">
                  <c:v>5.884045699999997</c:v>
                </c:pt>
              </c:numCache>
            </c:numRef>
          </c:yVal>
          <c:smooth val="0"/>
        </c:ser>
        <c:ser>
          <c:idx val="1"/>
          <c:order val="1"/>
          <c:tx>
            <c:v>最適なスレッド数</c:v>
          </c:tx>
          <c:spPr>
            <a:ln>
              <a:prstDash val="solid"/>
            </a:ln>
          </c:spPr>
          <c:marker>
            <c:spPr>
              <a:ln>
                <a:prstDash val="solid"/>
              </a:ln>
            </c:spPr>
          </c:marker>
          <c:xVal>
            <c:numRef>
              <c:f>Cap_Tascell!$B$19:$H$19</c:f>
              <c:numCache>
                <c:formatCode>General</c:formatCode>
                <c:ptCount val="7"/>
                <c:pt idx="0">
                  <c:v>100</c:v>
                </c:pt>
                <c:pt idx="1">
                  <c:v>200</c:v>
                </c:pt>
                <c:pt idx="2">
                  <c:v>400</c:v>
                </c:pt>
                <c:pt idx="3">
                  <c:v>600</c:v>
                </c:pt>
                <c:pt idx="4">
                  <c:v>800</c:v>
                </c:pt>
                <c:pt idx="5">
                  <c:v>1200</c:v>
                </c:pt>
                <c:pt idx="6">
                  <c:v>1600</c:v>
                </c:pt>
              </c:numCache>
            </c:numRef>
          </c:xVal>
          <c:yVal>
            <c:numRef>
              <c:f>Cap_Tascell!$B$30:$H$30</c:f>
              <c:numCache>
                <c:formatCode>General</c:formatCode>
                <c:ptCount val="7"/>
                <c:pt idx="0">
                  <c:v>82.926743500000001</c:v>
                </c:pt>
                <c:pt idx="1">
                  <c:v>41.481607899999993</c:v>
                </c:pt>
                <c:pt idx="2">
                  <c:v>21.256999999999991</c:v>
                </c:pt>
                <c:pt idx="3">
                  <c:v>14.380476099999999</c:v>
                </c:pt>
                <c:pt idx="4">
                  <c:v>11.423999999999999</c:v>
                </c:pt>
                <c:pt idx="5">
                  <c:v>7.6452857999999981</c:v>
                </c:pt>
                <c:pt idx="6">
                  <c:v>5.884045699999997</c:v>
                </c:pt>
              </c:numCache>
            </c:numRef>
          </c:yVal>
          <c:smooth val="0"/>
        </c:ser>
        <c:ser>
          <c:idx val="2"/>
          <c:order val="2"/>
          <c:tx>
            <c:v>最適な仮想CPU数</c:v>
          </c:tx>
          <c:spPr>
            <a:ln>
              <a:prstDash val="solid"/>
            </a:ln>
          </c:spPr>
          <c:marker>
            <c:spPr>
              <a:ln>
                <a:prstDash val="solid"/>
              </a:ln>
            </c:spPr>
          </c:marker>
          <c:xVal>
            <c:numRef>
              <c:f>Cap_Tascell!$B$19:$H$19</c:f>
              <c:numCache>
                <c:formatCode>General</c:formatCode>
                <c:ptCount val="7"/>
                <c:pt idx="0">
                  <c:v>100</c:v>
                </c:pt>
                <c:pt idx="1">
                  <c:v>200</c:v>
                </c:pt>
                <c:pt idx="2">
                  <c:v>400</c:v>
                </c:pt>
                <c:pt idx="3">
                  <c:v>600</c:v>
                </c:pt>
                <c:pt idx="4">
                  <c:v>800</c:v>
                </c:pt>
                <c:pt idx="5">
                  <c:v>1200</c:v>
                </c:pt>
                <c:pt idx="6">
                  <c:v>1600</c:v>
                </c:pt>
              </c:numCache>
            </c:numRef>
          </c:xVal>
          <c:yVal>
            <c:numRef>
              <c:f>Cap_Tascell!$B$47:$H$47</c:f>
              <c:numCache>
                <c:formatCode>General</c:formatCode>
                <c:ptCount val="7"/>
                <c:pt idx="0">
                  <c:v>90.402667400000027</c:v>
                </c:pt>
                <c:pt idx="1">
                  <c:v>43.957628399999997</c:v>
                </c:pt>
                <c:pt idx="2">
                  <c:v>21.786568500000001</c:v>
                </c:pt>
                <c:pt idx="3">
                  <c:v>14.6538299</c:v>
                </c:pt>
                <c:pt idx="4">
                  <c:v>11.4040117</c:v>
                </c:pt>
                <c:pt idx="5">
                  <c:v>7.6048441999999969</c:v>
                </c:pt>
                <c:pt idx="6">
                  <c:v>5.884045699999997</c:v>
                </c:pt>
              </c:numCache>
            </c:numRef>
          </c:yVal>
          <c:smooth val="0"/>
        </c:ser>
        <c:ser>
          <c:idx val="3"/>
          <c:order val="3"/>
          <c:tx>
            <c:v>最適なタイムスライス</c:v>
          </c:tx>
          <c:spPr>
            <a:ln>
              <a:noFill/>
              <a:prstDash val="solid"/>
            </a:ln>
          </c:spPr>
          <c:marker>
            <c:spPr>
              <a:ln>
                <a:noFill/>
                <a:prstDash val="solid"/>
              </a:ln>
            </c:spPr>
          </c:marker>
          <c:xVal>
            <c:numRef>
              <c:f>Cap_Tascell!$B$52:$H$52</c:f>
              <c:numCache>
                <c:formatCode>General</c:formatCode>
                <c:ptCount val="7"/>
                <c:pt idx="0">
                  <c:v>100</c:v>
                </c:pt>
                <c:pt idx="1">
                  <c:v>200</c:v>
                </c:pt>
                <c:pt idx="2">
                  <c:v>400</c:v>
                </c:pt>
                <c:pt idx="3">
                  <c:v>600</c:v>
                </c:pt>
                <c:pt idx="4">
                  <c:v>800</c:v>
                </c:pt>
                <c:pt idx="5">
                  <c:v>1200</c:v>
                </c:pt>
                <c:pt idx="6">
                  <c:v>1600</c:v>
                </c:pt>
              </c:numCache>
            </c:numRef>
          </c:xVal>
          <c:yVal>
            <c:numRef>
              <c:f>Cap_Tascell!$B$63:$H$63</c:f>
              <c:numCache>
                <c:formatCode>General</c:formatCode>
                <c:ptCount val="7"/>
                <c:pt idx="0">
                  <c:v>107.7671677</c:v>
                </c:pt>
                <c:pt idx="1">
                  <c:v>65.541481099999999</c:v>
                </c:pt>
                <c:pt idx="2">
                  <c:v>34.453000000000003</c:v>
                </c:pt>
                <c:pt idx="3">
                  <c:v>23.094771899999991</c:v>
                </c:pt>
                <c:pt idx="4">
                  <c:v>14.52</c:v>
                </c:pt>
                <c:pt idx="5">
                  <c:v>11.1104287</c:v>
                </c:pt>
                <c:pt idx="6">
                  <c:v>5.8697851999999973</c:v>
                </c:pt>
              </c:numCache>
            </c:numRef>
          </c:yVal>
          <c:smooth val="0"/>
        </c:ser>
        <c:dLbls>
          <c:showLegendKey val="0"/>
          <c:showVal val="0"/>
          <c:showCatName val="0"/>
          <c:showSerName val="0"/>
          <c:showPercent val="0"/>
          <c:showBubbleSize val="0"/>
        </c:dLbls>
        <c:axId val="136250880"/>
        <c:axId val="136252800"/>
      </c:scatterChart>
      <c:valAx>
        <c:axId val="136250880"/>
        <c:scaling>
          <c:logBase val="2"/>
          <c:orientation val="maxMin"/>
          <c:max val="1600"/>
          <c:min val="100"/>
        </c:scaling>
        <c:delete val="0"/>
        <c:axPos val="b"/>
        <c:title>
          <c:tx>
            <c:rich>
              <a:bodyPr/>
              <a:lstStyle/>
              <a:p>
                <a:pPr>
                  <a:defRPr sz="1400"/>
                </a:pPr>
                <a:r>
                  <a:rPr lang="en-US" altLang="ja-JP" sz="1400" dirty="0" smtClean="0"/>
                  <a:t>CPU</a:t>
                </a:r>
                <a:r>
                  <a:rPr lang="ja-JP" altLang="en-US" sz="1400" dirty="0" smtClean="0"/>
                  <a:t>使用率</a:t>
                </a:r>
                <a:endParaRPr lang="ja-JP" altLang="en-US" sz="1400" dirty="0"/>
              </a:p>
            </c:rich>
          </c:tx>
          <c:layout>
            <c:manualLayout>
              <c:xMode val="edge"/>
              <c:yMode val="edge"/>
              <c:x val="0.44929837962962998"/>
              <c:y val="0.90626145833333305"/>
            </c:manualLayout>
          </c:layout>
          <c:overlay val="0"/>
        </c:title>
        <c:numFmt formatCode="General" sourceLinked="1"/>
        <c:majorTickMark val="in"/>
        <c:minorTickMark val="none"/>
        <c:tickLblPos val="nextTo"/>
        <c:txPr>
          <a:bodyPr/>
          <a:lstStyle/>
          <a:p>
            <a:pPr>
              <a:defRPr sz="1200"/>
            </a:pPr>
            <a:endParaRPr lang="ja-JP"/>
          </a:p>
        </c:txPr>
        <c:crossAx val="136252800"/>
        <c:crosses val="autoZero"/>
        <c:crossBetween val="midCat"/>
        <c:majorUnit val="2"/>
      </c:valAx>
      <c:valAx>
        <c:axId val="136252800"/>
        <c:scaling>
          <c:orientation val="minMax"/>
          <c:max val="200"/>
        </c:scaling>
        <c:delete val="0"/>
        <c:axPos val="l"/>
        <c:majorGridlines>
          <c:spPr>
            <a:ln>
              <a:noFill/>
            </a:ln>
          </c:spPr>
        </c:majorGridlines>
        <c:title>
          <c:tx>
            <c:rich>
              <a:bodyPr rot="-5400000" vert="horz"/>
              <a:lstStyle/>
              <a:p>
                <a:pPr>
                  <a:defRPr sz="1400"/>
                </a:pPr>
                <a:r>
                  <a:rPr lang="ja-JP" altLang="en-US" sz="1400" dirty="0"/>
                  <a:t>実行時間</a:t>
                </a:r>
                <a:r>
                  <a:rPr lang="en-US" altLang="ja-JP" sz="1400" dirty="0"/>
                  <a:t>[s]</a:t>
                </a:r>
                <a:endParaRPr lang="ja-JP" altLang="en-US" sz="1400" dirty="0"/>
              </a:p>
            </c:rich>
          </c:tx>
          <c:layout/>
          <c:overlay val="0"/>
        </c:title>
        <c:numFmt formatCode="General" sourceLinked="1"/>
        <c:majorTickMark val="in"/>
        <c:minorTickMark val="none"/>
        <c:tickLblPos val="nextTo"/>
        <c:txPr>
          <a:bodyPr/>
          <a:lstStyle/>
          <a:p>
            <a:pPr>
              <a:defRPr sz="1200"/>
            </a:pPr>
            <a:endParaRPr lang="ja-JP"/>
          </a:p>
        </c:txPr>
        <c:crossAx val="136250880"/>
        <c:crosses val="max"/>
        <c:crossBetween val="midCat"/>
        <c:majorUnit val="40"/>
      </c:valAx>
      <c:spPr>
        <a:ln>
          <a:solidFill>
            <a:schemeClr val="tx1"/>
          </a:solidFill>
        </a:ln>
      </c:spPr>
    </c:plotArea>
    <c:legend>
      <c:legendPos val="r"/>
      <c:legendEntry>
        <c:idx val="3"/>
        <c:delete val="1"/>
      </c:legendEntry>
      <c:layout>
        <c:manualLayout>
          <c:xMode val="edge"/>
          <c:yMode val="edge"/>
          <c:x val="0.182457175925926"/>
          <c:y val="0.15847986111111101"/>
          <c:w val="0.58823725490196099"/>
          <c:h val="0.34991631944444501"/>
        </c:manualLayout>
      </c:layout>
      <c:overlay val="0"/>
      <c:txPr>
        <a:bodyPr/>
        <a:lstStyle/>
        <a:p>
          <a:pPr>
            <a:defRPr sz="1400"/>
          </a:pPr>
          <a:endParaRPr lang="ja-JP"/>
        </a:p>
      </c:txPr>
    </c:legend>
    <c:plotVisOnly val="1"/>
    <c:dispBlanksAs val="gap"/>
    <c:showDLblsOverMax val="0"/>
  </c:chart>
  <c:spPr>
    <a:solidFill>
      <a:sysClr val="window" lastClr="FFFFFF"/>
    </a:solid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83A734-37FC-4AC3-A1C5-42AF9A35F46F}" type="datetimeFigureOut">
              <a:rPr kumimoji="1" lang="ja-JP" altLang="en-US" smtClean="0"/>
              <a:t>2016/2/22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12FC41-3D13-4051-8A6B-A58FB15AC057}" type="slidenum">
              <a:rPr kumimoji="1" lang="ja-JP" altLang="en-US" smtClean="0"/>
              <a:t>‹#›</a:t>
            </a:fld>
            <a:endParaRPr kumimoji="1" lang="ja-JP" altLang="en-US"/>
          </a:p>
        </p:txBody>
      </p:sp>
    </p:spTree>
    <p:extLst>
      <p:ext uri="{BB962C8B-B14F-4D97-AF65-F5344CB8AC3E}">
        <p14:creationId xmlns:p14="http://schemas.microsoft.com/office/powerpoint/2010/main" val="1053273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CCF96-C570-49E9-BD87-8AA67402A72A}" type="datetimeFigureOut">
              <a:rPr kumimoji="1" lang="ja-JP" altLang="en-US" smtClean="0"/>
              <a:t>2016/2/22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A2790-2304-410E-875F-807991F9A969}" type="slidenum">
              <a:rPr kumimoji="1" lang="ja-JP" altLang="en-US" smtClean="0"/>
              <a:t>‹#›</a:t>
            </a:fld>
            <a:endParaRPr kumimoji="1" lang="ja-JP" altLang="en-US"/>
          </a:p>
        </p:txBody>
      </p:sp>
    </p:spTree>
    <p:extLst>
      <p:ext uri="{BB962C8B-B14F-4D97-AF65-F5344CB8AC3E}">
        <p14:creationId xmlns:p14="http://schemas.microsoft.com/office/powerpoint/2010/main" val="25106144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グラフについてしっかり話す　</a:t>
            </a:r>
            <a:r>
              <a:rPr kumimoji="1" lang="en-US" altLang="ja-JP" dirty="0"/>
              <a:t>BT</a:t>
            </a:r>
            <a:r>
              <a:rPr kumimoji="1" lang="ja-JP" altLang="en-US" dirty="0"/>
              <a:t>のとことか</a:t>
            </a:r>
            <a:endParaRPr kumimoji="1" lang="en-US" altLang="ja-JP" dirty="0"/>
          </a:p>
          <a:p>
            <a:r>
              <a:rPr kumimoji="1" lang="ja-JP" altLang="en-US" dirty="0"/>
              <a:t>共有の場合</a:t>
            </a:r>
            <a:endParaRPr kumimoji="1" lang="en-US" altLang="ja-JP" dirty="0"/>
          </a:p>
          <a:p>
            <a:r>
              <a:rPr kumimoji="1" lang="ja-JP" altLang="en-US" dirty="0"/>
              <a:t>タイムスライス</a:t>
            </a:r>
            <a:r>
              <a:rPr kumimoji="1" lang="en-US" altLang="ja-JP" dirty="0"/>
              <a:t>←</a:t>
            </a:r>
            <a:r>
              <a:rPr kumimoji="1" lang="ja-JP" altLang="en-US" dirty="0"/>
              <a:t>こっちを省略</a:t>
            </a:r>
            <a:endParaRPr kumimoji="1" lang="en-US" altLang="ja-JP" dirty="0"/>
          </a:p>
          <a:p>
            <a:r>
              <a:rPr kumimoji="1" lang="ja-JP" altLang="en-US" dirty="0"/>
              <a:t>共有の場合を追加</a:t>
            </a:r>
            <a:endParaRPr kumimoji="1" lang="en-US" altLang="ja-JP" dirty="0"/>
          </a:p>
          <a:p>
            <a:r>
              <a:rPr kumimoji="1" lang="ja-JP" altLang="en-US" dirty="0"/>
              <a:t>物理</a:t>
            </a:r>
            <a:r>
              <a:rPr kumimoji="1" lang="en-US" altLang="ja-JP" dirty="0"/>
              <a:t>cpu</a:t>
            </a:r>
            <a:r>
              <a:rPr kumimoji="1" lang="ja-JP" altLang="en-US" dirty="0"/>
              <a:t>と似ているからさらっといける</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a:t>
            </a:fld>
            <a:endParaRPr kumimoji="1" lang="ja-JP" altLang="en-US"/>
          </a:p>
        </p:txBody>
      </p:sp>
    </p:spTree>
    <p:extLst>
      <p:ext uri="{BB962C8B-B14F-4D97-AF65-F5344CB8AC3E}">
        <p14:creationId xmlns:p14="http://schemas.microsoft.com/office/powerpoint/2010/main" val="416794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(16/02/22 15:39) -----</a:t>
            </a:r>
          </a:p>
          <a:p>
            <a:r>
              <a:rPr kumimoji="1" lang="ja-JP" altLang="en-US"/>
              <a:t>ページ番号を上とか右とかに移動させる</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10</a:t>
            </a:fld>
            <a:endParaRPr kumimoji="1" lang="ja-JP" altLang="en-US"/>
          </a:p>
        </p:txBody>
      </p:sp>
    </p:spTree>
    <p:extLst>
      <p:ext uri="{BB962C8B-B14F-4D97-AF65-F5344CB8AC3E}">
        <p14:creationId xmlns:p14="http://schemas.microsoft.com/office/powerpoint/2010/main" val="339251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クリックで切り替え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ながら</a:t>
            </a:r>
            <a:r>
              <a:rPr kumimoji="1" lang="ja-JP" altLang="en-US" dirty="0" smtClean="0"/>
              <a:t>オーバヘッドが生じることを説明</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11</a:t>
            </a:fld>
            <a:endParaRPr kumimoji="1" lang="ja-JP" altLang="en-US"/>
          </a:p>
        </p:txBody>
      </p:sp>
    </p:spTree>
    <p:extLst>
      <p:ext uri="{BB962C8B-B14F-4D97-AF65-F5344CB8AC3E}">
        <p14:creationId xmlns:p14="http://schemas.microsoft.com/office/powerpoint/2010/main" val="2757765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タイムスライスの最適化の説明は省略するって言う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12</a:t>
            </a:fld>
            <a:endParaRPr kumimoji="1" lang="ja-JP" altLang="en-US"/>
          </a:p>
        </p:txBody>
      </p:sp>
    </p:spTree>
    <p:extLst>
      <p:ext uri="{BB962C8B-B14F-4D97-AF65-F5344CB8AC3E}">
        <p14:creationId xmlns:p14="http://schemas.microsoft.com/office/powerpoint/2010/main" val="275776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三つの値をそれぞれの例でも</a:t>
            </a:r>
            <a:r>
              <a:rPr kumimoji="1" lang="ja-JP" altLang="en-US" dirty="0" smtClean="0"/>
              <a:t>いう</a:t>
            </a:r>
            <a:endParaRPr kumimoji="1" lang="en-US" altLang="ja-JP" dirty="0" smtClean="0"/>
          </a:p>
          <a:p>
            <a:r>
              <a:rPr kumimoji="1" lang="ja-JP" altLang="en-US" dirty="0" smtClean="0"/>
              <a:t>読まなくていい　いきなり例題で</a:t>
            </a:r>
            <a:endParaRPr kumimoji="1" lang="en-US" altLang="ja-JP" dirty="0"/>
          </a:p>
          <a:p>
            <a:endParaRPr kumimoji="1" lang="en-US" altLang="ja-JP" dirty="0"/>
          </a:p>
          <a:p>
            <a:r>
              <a:rPr kumimoji="1" lang="ja-JP" altLang="en-US" dirty="0"/>
              <a:t>２００％って書く</a:t>
            </a:r>
            <a:endParaRPr kumimoji="1" lang="en-US" altLang="ja-JP" dirty="0"/>
          </a:p>
          <a:p>
            <a:r>
              <a:rPr kumimoji="1" lang="en-US" altLang="ja-JP" dirty="0" err="1"/>
              <a:t>pCPU</a:t>
            </a:r>
            <a:r>
              <a:rPr kumimoji="1" lang="ja-JP" altLang="en-US" dirty="0"/>
              <a:t>のところに５０％</a:t>
            </a:r>
          </a:p>
          <a:p>
            <a:r>
              <a:rPr kumimoji="1" lang="ja-JP" altLang="en-US" dirty="0"/>
              <a:t>----- 会議メモ (16/02/22 15:39) -----</a:t>
            </a:r>
          </a:p>
          <a:p>
            <a:r>
              <a:rPr kumimoji="1" lang="ja-JP" altLang="en-US" dirty="0"/>
              <a:t>２個利用可能がどの条件を使ったのか書く</a:t>
            </a:r>
          </a:p>
          <a:p>
            <a:r>
              <a:rPr kumimoji="1" lang="ja-JP" altLang="en-US" dirty="0"/>
              <a:t>ハイパーコールとは？</a:t>
            </a:r>
          </a:p>
          <a:p>
            <a:r>
              <a:rPr kumimoji="1" lang="ja-JP" altLang="en-US" dirty="0"/>
              <a:t>ハイパバイザ</a:t>
            </a:r>
            <a:r>
              <a:rPr kumimoji="1" lang="ja-JP" altLang="en-US"/>
              <a:t>を</a:t>
            </a:r>
            <a:r>
              <a:rPr kumimoji="1" lang="ja-JP" altLang="en-US" smtClean="0"/>
              <a:t>呼び出すシステムコール</a:t>
            </a:r>
            <a:endParaRPr kumimoji="1" lang="ja-JP" altLang="en-US" dirty="0"/>
          </a:p>
          <a:p>
            <a:r>
              <a:rPr kumimoji="1" lang="ja-JP" altLang="en-US" dirty="0"/>
              <a:t>それとも消す</a:t>
            </a:r>
          </a:p>
          <a:p>
            <a:r>
              <a:rPr kumimoji="1" lang="ja-JP" altLang="en-US" dirty="0"/>
              <a:t>普通VM内では見られないのを取得できるようにした</a:t>
            </a:r>
          </a:p>
          <a:p>
            <a:r>
              <a:rPr kumimoji="1" lang="ja-JP" altLang="en-US" dirty="0"/>
              <a:t>強調</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13</a:t>
            </a:fld>
            <a:endParaRPr kumimoji="1" lang="ja-JP" altLang="en-US"/>
          </a:p>
        </p:txBody>
      </p:sp>
    </p:spTree>
    <p:extLst>
      <p:ext uri="{BB962C8B-B14F-4D97-AF65-F5344CB8AC3E}">
        <p14:creationId xmlns:p14="http://schemas.microsoft.com/office/powerpoint/2010/main" val="101922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t>ホットスワップ</a:t>
            </a:r>
            <a:r>
              <a:rPr lang="ja-JP" altLang="en-US" dirty="0" smtClean="0"/>
              <a:t>とは、</a:t>
            </a:r>
            <a:r>
              <a:rPr kumimoji="1" lang="ja-JP" altLang="en-US" sz="1200" b="1" kern="1200" dirty="0" smtClean="0">
                <a:solidFill>
                  <a:schemeClr val="tx1"/>
                </a:solidFill>
                <a:effectLst/>
                <a:latin typeface="+mn-lt"/>
                <a:ea typeface="+mn-ea"/>
                <a:cs typeface="+mn-cs"/>
              </a:rPr>
              <a:t>コンピュータ や サーバ などのシステムの電源を入れたまま、パーツ や ケーブル、あるいは 外部機器 などを交換する操作</a:t>
            </a:r>
            <a:endParaRPr kumimoji="1" lang="en-US" altLang="ja-JP"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effectLst/>
                <a:latin typeface="+mn-lt"/>
                <a:ea typeface="+mn-ea"/>
                <a:cs typeface="+mn-cs"/>
              </a:rPr>
              <a:t>図を動かしながら説明</a:t>
            </a:r>
            <a:endParaRPr kumimoji="1" lang="en-US" altLang="ja-JP" sz="1200" b="1"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14</a:t>
            </a:fld>
            <a:endParaRPr kumimoji="1" lang="ja-JP" altLang="en-US"/>
          </a:p>
        </p:txBody>
      </p:sp>
    </p:spTree>
    <p:extLst>
      <p:ext uri="{BB962C8B-B14F-4D97-AF65-F5344CB8AC3E}">
        <p14:creationId xmlns:p14="http://schemas.microsoft.com/office/powerpoint/2010/main" val="275776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使われる仮想</a:t>
            </a:r>
            <a:r>
              <a:rPr kumimoji="1" lang="en-US" altLang="ja-JP" dirty="0" smtClean="0"/>
              <a:t>CPU</a:t>
            </a:r>
            <a:r>
              <a:rPr kumimoji="1" lang="ja-JP" altLang="en-US" dirty="0" smtClean="0"/>
              <a:t>と１対１になる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２つは使われないと言う</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会議メモ (16/02/19 13:27)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アプリケーションが複数動いたら単純な話ではない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OSによる最適化</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OS側でCPUやスレッドを最適化</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会議メモ (16/02/22 15:39)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スレッドの表現の仕方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４つのスレッドという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15</a:t>
            </a:fld>
            <a:endParaRPr kumimoji="1" lang="ja-JP" altLang="en-US"/>
          </a:p>
        </p:txBody>
      </p:sp>
    </p:spTree>
    <p:extLst>
      <p:ext uri="{BB962C8B-B14F-4D97-AF65-F5344CB8AC3E}">
        <p14:creationId xmlns:p14="http://schemas.microsoft.com/office/powerpoint/2010/main" val="2757765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実験の説明</a:t>
            </a:r>
            <a:endParaRPr kumimoji="1" lang="en-US" altLang="ja-JP" dirty="0" smtClean="0"/>
          </a:p>
          <a:p>
            <a:r>
              <a:rPr kumimoji="1" lang="ja-JP" altLang="en-US" dirty="0" smtClean="0"/>
              <a:t>物理</a:t>
            </a:r>
            <a:r>
              <a:rPr kumimoji="1" lang="en-US" altLang="ja-JP" dirty="0" smtClean="0"/>
              <a:t>CPU</a:t>
            </a:r>
            <a:r>
              <a:rPr kumimoji="1" lang="ja-JP" altLang="en-US" dirty="0" smtClean="0"/>
              <a:t>不足時の対処に対し</a:t>
            </a:r>
            <a:r>
              <a:rPr kumimoji="1" lang="en-US" altLang="ja-JP" dirty="0" err="1" smtClean="0"/>
              <a:t>pCPU</a:t>
            </a:r>
            <a:r>
              <a:rPr kumimoji="1" lang="en-US" altLang="ja-JP" dirty="0" smtClean="0"/>
              <a:t>-Est</a:t>
            </a:r>
            <a:r>
              <a:rPr kumimoji="1" lang="ja-JP" altLang="en-US" dirty="0" err="1" smtClean="0"/>
              <a:t>が提</a:t>
            </a:r>
            <a:r>
              <a:rPr kumimoji="1" lang="ja-JP" altLang="en-US" dirty="0" smtClean="0"/>
              <a:t>供する最適化手法を行うことでどの程度性能低下を抑えることができるか調査</a:t>
            </a:r>
            <a:endParaRPr kumimoji="1" lang="en-US" altLang="ja-JP" dirty="0" smtClean="0"/>
          </a:p>
          <a:p>
            <a:r>
              <a:rPr kumimoji="1" lang="ja-JP" altLang="en-US" dirty="0" smtClean="0"/>
              <a:t>実験環境</a:t>
            </a:r>
            <a:endParaRPr kumimoji="1" lang="en-US" altLang="ja-JP" dirty="0" smtClean="0"/>
          </a:p>
          <a:p>
            <a:r>
              <a:rPr kumimoji="1" lang="ja-JP" altLang="en-US" dirty="0" smtClean="0"/>
              <a:t>予備実験と同じ</a:t>
            </a:r>
            <a:endParaRPr kumimoji="1" lang="en-US" altLang="ja-JP" dirty="0" smtClean="0"/>
          </a:p>
          <a:p>
            <a:endParaRPr kumimoji="1" lang="en-US" altLang="ja-JP" dirty="0" smtClean="0"/>
          </a:p>
          <a:p>
            <a:r>
              <a:rPr kumimoji="1" lang="ja-JP" altLang="en-US" dirty="0" smtClean="0"/>
              <a:t>何色が何かを言う</a:t>
            </a:r>
            <a:endParaRPr kumimoji="1" lang="en-US" altLang="ja-JP" dirty="0" smtClean="0"/>
          </a:p>
          <a:p>
            <a:r>
              <a:rPr kumimoji="1" lang="ja-JP" altLang="en-US" dirty="0" smtClean="0"/>
              <a:t>説明にあわせて</a:t>
            </a:r>
            <a:endParaRPr kumimoji="1" lang="en-US" altLang="ja-JP" dirty="0" smtClean="0"/>
          </a:p>
          <a:p>
            <a:endParaRPr kumimoji="1" lang="en-US" altLang="ja-JP" dirty="0"/>
          </a:p>
          <a:p>
            <a:r>
              <a:rPr kumimoji="1" lang="ja-JP" altLang="en-US" dirty="0"/>
              <a:t>どの辺りが違ったのか（仮想</a:t>
            </a:r>
            <a:r>
              <a:rPr kumimoji="1" lang="en-US" altLang="ja-JP" dirty="0"/>
              <a:t>CPU</a:t>
            </a:r>
            <a:r>
              <a:rPr kumimoji="1" lang="ja-JP" altLang="en-US" dirty="0"/>
              <a:t>の最適化のところ）</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16</a:t>
            </a:fld>
            <a:endParaRPr kumimoji="1" lang="ja-JP" altLang="en-US"/>
          </a:p>
        </p:txBody>
      </p:sp>
    </p:spTree>
    <p:extLst>
      <p:ext uri="{BB962C8B-B14F-4D97-AF65-F5344CB8AC3E}">
        <p14:creationId xmlns:p14="http://schemas.microsoft.com/office/powerpoint/2010/main" val="152075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三枚目追加</a:t>
            </a:r>
            <a:endParaRPr kumimoji="1" lang="en-US" altLang="ja-JP" dirty="0"/>
          </a:p>
          <a:p>
            <a:r>
              <a:rPr kumimoji="1" lang="ja-JP" altLang="en-US" dirty="0"/>
              <a:t>いろいろな数でやってみて最適なものを撮ったのがこのグラフですって説明</a:t>
            </a:r>
            <a:endParaRPr kumimoji="1" lang="en-US" altLang="ja-JP" dirty="0"/>
          </a:p>
          <a:p>
            <a:endParaRPr kumimoji="1" lang="en-US" altLang="ja-JP" dirty="0"/>
          </a:p>
          <a:p>
            <a:r>
              <a:rPr kumimoji="1" lang="ja-JP" altLang="en-US" dirty="0"/>
              <a:t>指し棒で指しながら説明　とくに大幅に改善のところとか</a:t>
            </a:r>
            <a:endParaRPr kumimoji="1" lang="en-US" altLang="ja-JP" dirty="0"/>
          </a:p>
          <a:p>
            <a:r>
              <a:rPr kumimoji="1" lang="ja-JP" altLang="en-US" dirty="0"/>
              <a:t>同じ傾向とは？</a:t>
            </a:r>
            <a:endParaRPr kumimoji="1" lang="en-US" altLang="ja-JP" dirty="0"/>
          </a:p>
          <a:p>
            <a:endParaRPr kumimoji="1" lang="en-US" altLang="ja-JP" dirty="0"/>
          </a:p>
          <a:p>
            <a:r>
              <a:rPr kumimoji="1" lang="ja-JP" altLang="en-US" dirty="0"/>
              <a:t>何％高速化したか</a:t>
            </a:r>
            <a:endParaRPr kumimoji="1" lang="en-US" altLang="ja-JP" dirty="0"/>
          </a:p>
          <a:p>
            <a:r>
              <a:rPr kumimoji="1" lang="ja-JP" altLang="en-US" dirty="0"/>
              <a:t>何倍の計算</a:t>
            </a:r>
            <a:endParaRPr kumimoji="1" lang="en-US" altLang="ja-JP" dirty="0"/>
          </a:p>
          <a:p>
            <a:r>
              <a:rPr kumimoji="1" lang="ja-JP" altLang="en-US" dirty="0"/>
              <a:t>最適化前に比べて何倍速くなったか書く（性能向上のところ）</a:t>
            </a:r>
            <a:endParaRPr kumimoji="1" lang="en-US" altLang="ja-JP" dirty="0"/>
          </a:p>
          <a:p>
            <a:endParaRPr kumimoji="1" lang="ja-JP" altLang="en-US" dirty="0"/>
          </a:p>
          <a:p>
            <a:r>
              <a:rPr kumimoji="1" lang="ja-JP" altLang="en-US" dirty="0"/>
              <a:t>----- 会議メモ (16/02/19 13:27) -----</a:t>
            </a:r>
          </a:p>
          <a:p>
            <a:r>
              <a:rPr kumimoji="1" lang="ja-JP" altLang="en-US" dirty="0"/>
              <a:t>利用可能な物理CPUと同数が必ずしも最適ではない</a:t>
            </a:r>
          </a:p>
          <a:p>
            <a:r>
              <a:rPr kumimoji="1" lang="ja-JP" altLang="en-US" dirty="0"/>
              <a:t>同数ではない最適なやつをプロットしてみる</a:t>
            </a:r>
          </a:p>
          <a:p>
            <a:r>
              <a:rPr kumimoji="1" lang="ja-JP" altLang="en-US" dirty="0"/>
              <a:t>最適のものを選ぶとこうなる</a:t>
            </a:r>
          </a:p>
          <a:p>
            <a:r>
              <a:rPr kumimoji="1" lang="ja-JP" altLang="en-US" dirty="0"/>
              <a:t>ほとんどは同数が最適だが一部は違うみたいなグラフ</a:t>
            </a:r>
          </a:p>
          <a:p>
            <a:endParaRPr kumimoji="1" lang="en-US" altLang="ja-JP" dirty="0"/>
          </a:p>
          <a:p>
            <a:r>
              <a:rPr kumimoji="1" lang="ja-JP" altLang="en-US" dirty="0"/>
              <a:t>グラフ差し替え</a:t>
            </a:r>
            <a:endParaRPr kumimoji="1" lang="en-US" altLang="ja-JP" dirty="0"/>
          </a:p>
          <a:p>
            <a:r>
              <a:rPr kumimoji="1" lang="ja-JP" altLang="en-US" dirty="0"/>
              <a:t>本当に最適な値をプロット</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17</a:t>
            </a:fld>
            <a:endParaRPr kumimoji="1" lang="ja-JP" altLang="en-US"/>
          </a:p>
        </p:txBody>
      </p:sp>
    </p:spTree>
    <p:extLst>
      <p:ext uri="{BB962C8B-B14F-4D97-AF65-F5344CB8AC3E}">
        <p14:creationId xmlns:p14="http://schemas.microsoft.com/office/powerpoint/2010/main" val="3210842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a:t>
            </a:r>
            <a:r>
              <a:rPr lang="en-US" altLang="zh-TW" dirty="0" smtClean="0">
                <a:effectLst/>
              </a:rPr>
              <a:t>1-</a:t>
            </a:r>
            <a:r>
              <a:rPr lang="zh-TW" altLang="en-US" dirty="0" smtClean="0">
                <a:effectLst/>
              </a:rPr>
              <a:t>最適化後</a:t>
            </a:r>
            <a:r>
              <a:rPr lang="en-US" altLang="zh-TW" dirty="0" smtClean="0">
                <a:effectLst/>
              </a:rPr>
              <a:t>/</a:t>
            </a:r>
            <a:r>
              <a:rPr lang="zh-TW" altLang="en-US" dirty="0" smtClean="0">
                <a:effectLst/>
              </a:rPr>
              <a:t>最適化前</a:t>
            </a:r>
            <a:r>
              <a:rPr lang="en-US" altLang="zh-TW" dirty="0" smtClean="0">
                <a:effectLst/>
              </a:rPr>
              <a:t>)*100</a:t>
            </a:r>
            <a:endParaRPr kumimoji="1" lang="ja-JP" altLang="en-US" dirty="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18</a:t>
            </a:fld>
            <a:endParaRPr kumimoji="1" lang="ja-JP" altLang="en-US"/>
          </a:p>
        </p:txBody>
      </p:sp>
    </p:spTree>
    <p:extLst>
      <p:ext uri="{BB962C8B-B14F-4D97-AF65-F5344CB8AC3E}">
        <p14:creationId xmlns:p14="http://schemas.microsoft.com/office/powerpoint/2010/main" val="234877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備忘録</a:t>
            </a:r>
            <a:r>
              <a:rPr kumimoji="1" lang="en-US" altLang="ja-JP" sz="1200" b="0" i="0" u="none" strike="noStrike" kern="1200" baseline="0" dirty="0" smtClean="0">
                <a:solidFill>
                  <a:schemeClr val="tx1"/>
                </a:solidFill>
                <a:latin typeface="+mn-lt"/>
                <a:ea typeface="+mn-ea"/>
                <a:cs typeface="+mn-cs"/>
              </a:rPr>
              <a:t>)</a:t>
            </a:r>
          </a:p>
          <a:p>
            <a:r>
              <a:rPr kumimoji="1" lang="ja-JP" altLang="en-US" sz="1200" b="0" i="0" u="none" strike="noStrike" kern="1200" baseline="0" dirty="0" smtClean="0">
                <a:solidFill>
                  <a:schemeClr val="tx1"/>
                </a:solidFill>
                <a:latin typeface="+mn-lt"/>
                <a:ea typeface="+mn-ea"/>
                <a:cs typeface="+mn-cs"/>
              </a:rPr>
              <a:t>仮想環境では二重スケジューリング現象がある．一つは仮想</a:t>
            </a:r>
            <a:r>
              <a:rPr kumimoji="1" lang="en-US" altLang="ja-JP" sz="1200" b="0" i="0" u="none" strike="noStrike" kern="1200" baseline="0" dirty="0" smtClean="0">
                <a:solidFill>
                  <a:schemeClr val="tx1"/>
                </a:solidFill>
                <a:latin typeface="+mn-lt"/>
                <a:ea typeface="+mn-ea"/>
                <a:cs typeface="+mn-cs"/>
              </a:rPr>
              <a:t>CPU</a:t>
            </a:r>
            <a:r>
              <a:rPr kumimoji="1" lang="ja-JP" altLang="en-US" sz="1200" b="0" i="0" u="none" strike="noStrike" kern="1200" baseline="0" dirty="0" smtClean="0">
                <a:solidFill>
                  <a:schemeClr val="tx1"/>
                </a:solidFill>
                <a:latin typeface="+mn-lt"/>
                <a:ea typeface="+mn-ea"/>
                <a:cs typeface="+mn-cs"/>
              </a:rPr>
              <a:t>の</a:t>
            </a:r>
            <a:r>
              <a:rPr kumimoji="1" lang="en-US" altLang="ja-JP" sz="1200" b="0" i="0" u="none" strike="noStrike" kern="1200" baseline="0" dirty="0" smtClean="0">
                <a:solidFill>
                  <a:schemeClr val="tx1"/>
                </a:solidFill>
                <a:latin typeface="+mn-lt"/>
                <a:ea typeface="+mn-ea"/>
                <a:cs typeface="+mn-cs"/>
              </a:rPr>
              <a:t>OS</a:t>
            </a:r>
            <a:r>
              <a:rPr kumimoji="1" lang="ja-JP" altLang="en-US" sz="1200" b="0" i="0" u="none" strike="noStrike" kern="1200" baseline="0" dirty="0" smtClean="0">
                <a:solidFill>
                  <a:schemeClr val="tx1"/>
                </a:solidFill>
                <a:latin typeface="+mn-lt"/>
                <a:ea typeface="+mn-ea"/>
                <a:cs typeface="+mn-cs"/>
              </a:rPr>
              <a:t>のスケジューリング，もう一つはハイパーバイザによる仮想</a:t>
            </a:r>
            <a:r>
              <a:rPr kumimoji="1" lang="en-US" altLang="ja-JP" sz="1200" b="0" i="0" u="none" strike="noStrike" kern="1200" baseline="0" dirty="0" smtClean="0">
                <a:solidFill>
                  <a:schemeClr val="tx1"/>
                </a:solidFill>
                <a:latin typeface="+mn-lt"/>
                <a:ea typeface="+mn-ea"/>
                <a:cs typeface="+mn-cs"/>
              </a:rPr>
              <a:t>CPU </a:t>
            </a:r>
            <a:r>
              <a:rPr kumimoji="1" lang="ja-JP" altLang="en-US" sz="1200" b="0" i="0" u="none" strike="noStrike" kern="1200" baseline="0" dirty="0" smtClean="0">
                <a:solidFill>
                  <a:schemeClr val="tx1"/>
                </a:solidFill>
                <a:latin typeface="+mn-lt"/>
                <a:ea typeface="+mn-ea"/>
                <a:cs typeface="+mn-cs"/>
              </a:rPr>
              <a:t>のスケジューリング．二重スケジューリングのギャップを解消するために，各</a:t>
            </a:r>
            <a:r>
              <a:rPr kumimoji="1" lang="en-US" altLang="ja-JP" sz="1200" b="0" i="0" u="none" strike="noStrike" kern="1200" baseline="0" dirty="0" smtClean="0">
                <a:solidFill>
                  <a:schemeClr val="tx1"/>
                </a:solidFill>
                <a:latin typeface="+mn-lt"/>
                <a:ea typeface="+mn-ea"/>
                <a:cs typeface="+mn-cs"/>
              </a:rPr>
              <a:t>VM </a:t>
            </a:r>
            <a:r>
              <a:rPr kumimoji="1" lang="ja-JP" altLang="en-US" sz="1200" b="0" i="0" u="none" strike="noStrike" kern="1200" baseline="0" dirty="0" smtClean="0">
                <a:solidFill>
                  <a:schemeClr val="tx1"/>
                </a:solidFill>
                <a:latin typeface="+mn-lt"/>
                <a:ea typeface="+mn-ea"/>
                <a:cs typeface="+mn-cs"/>
              </a:rPr>
              <a:t>の仮想</a:t>
            </a:r>
            <a:r>
              <a:rPr kumimoji="1" lang="en-US" altLang="ja-JP" sz="1200" b="0" i="0" u="none" strike="noStrike" kern="1200" baseline="0" dirty="0" smtClean="0">
                <a:solidFill>
                  <a:schemeClr val="tx1"/>
                </a:solidFill>
                <a:latin typeface="+mn-lt"/>
                <a:ea typeface="+mn-ea"/>
                <a:cs typeface="+mn-cs"/>
              </a:rPr>
              <a:t>CPU </a:t>
            </a:r>
            <a:r>
              <a:rPr kumimoji="1" lang="ja-JP" altLang="en-US" sz="1200" b="0" i="0" u="none" strike="noStrike" kern="1200" baseline="0" dirty="0" smtClean="0">
                <a:solidFill>
                  <a:schemeClr val="tx1"/>
                </a:solidFill>
                <a:latin typeface="+mn-lt"/>
                <a:ea typeface="+mn-ea"/>
                <a:cs typeface="+mn-cs"/>
              </a:rPr>
              <a:t>の数を最小化し可能な限り</a:t>
            </a:r>
            <a:r>
              <a:rPr kumimoji="1" lang="en-US" altLang="ja-JP" sz="1200" b="0" i="0" u="none" strike="noStrike" kern="1200" baseline="0" dirty="0" smtClean="0">
                <a:solidFill>
                  <a:schemeClr val="tx1"/>
                </a:solidFill>
                <a:latin typeface="+mn-lt"/>
                <a:ea typeface="+mn-ea"/>
                <a:cs typeface="+mn-cs"/>
              </a:rPr>
              <a:t>vCPU </a:t>
            </a:r>
            <a:r>
              <a:rPr kumimoji="1" lang="ja-JP" altLang="en-US" sz="1200" b="0" i="0" u="none" strike="noStrike" kern="1200" baseline="0" dirty="0" smtClean="0">
                <a:solidFill>
                  <a:schemeClr val="tx1"/>
                </a:solidFill>
                <a:latin typeface="+mn-lt"/>
                <a:ea typeface="+mn-ea"/>
                <a:cs typeface="+mn-cs"/>
              </a:rPr>
              <a:t>スケジューリングからハイパーバイザを除外する方法が考えられており，最適な仮想</a:t>
            </a:r>
            <a:r>
              <a:rPr kumimoji="1" lang="en-US" altLang="ja-JP" sz="1200" b="0" i="0" u="none" strike="noStrike" kern="1200" baseline="0" dirty="0" smtClean="0">
                <a:solidFill>
                  <a:schemeClr val="tx1"/>
                </a:solidFill>
                <a:latin typeface="+mn-lt"/>
                <a:ea typeface="+mn-ea"/>
                <a:cs typeface="+mn-cs"/>
              </a:rPr>
              <a:t>CPU</a:t>
            </a:r>
            <a:r>
              <a:rPr kumimoji="1" lang="ja-JP" altLang="en-US" sz="1200" b="0" i="0" u="none" strike="noStrike" kern="1200" baseline="0" dirty="0" smtClean="0">
                <a:solidFill>
                  <a:schemeClr val="tx1"/>
                </a:solidFill>
                <a:latin typeface="+mn-lt"/>
                <a:ea typeface="+mn-ea"/>
                <a:cs typeface="+mn-cs"/>
              </a:rPr>
              <a:t>数を見積もるのが</a:t>
            </a:r>
            <a:r>
              <a:rPr kumimoji="1" lang="en-US" altLang="ja-JP" sz="1200" b="0" i="0" u="none" strike="noStrike" kern="1200" baseline="0" dirty="0" smtClean="0">
                <a:solidFill>
                  <a:schemeClr val="tx1"/>
                </a:solidFill>
                <a:latin typeface="+mn-lt"/>
                <a:ea typeface="+mn-ea"/>
                <a:cs typeface="+mn-cs"/>
              </a:rPr>
              <a:t>VCPU-Bal</a:t>
            </a:r>
          </a:p>
          <a:p>
            <a:endParaRPr lang="en-US" altLang="ja-JP" i="1" dirty="0" smtClean="0"/>
          </a:p>
          <a:p>
            <a:r>
              <a:rPr lang="ja-JP" altLang="en-US" i="1" dirty="0" smtClean="0"/>
              <a:t>ロック・ホルダー</a:t>
            </a:r>
            <a:r>
              <a:rPr lang="ja-JP" altLang="en-US" dirty="0" smtClean="0"/>
              <a:t>は、現時点でロック</a:t>
            </a:r>
            <a:r>
              <a:rPr lang="en-US" altLang="ja-JP" dirty="0" smtClean="0"/>
              <a:t>(</a:t>
            </a:r>
            <a:r>
              <a:rPr lang="ja-JP" altLang="en-US" dirty="0" smtClean="0"/>
              <a:t>データへのアクセスや更新の制御</a:t>
            </a:r>
            <a:r>
              <a:rPr lang="en-US" altLang="ja-JP" dirty="0" smtClean="0"/>
              <a:t>)</a:t>
            </a:r>
            <a:r>
              <a:rPr lang="ja-JP" altLang="en-US" dirty="0" err="1" smtClean="0"/>
              <a:t>を保</a:t>
            </a:r>
            <a:r>
              <a:rPr lang="ja-JP" altLang="en-US" dirty="0" smtClean="0"/>
              <a:t>有している、 または特定のロック・オブジェクトでロックを待機しているスレッドとかジョブとか</a:t>
            </a:r>
            <a:endParaRPr lang="en-US" altLang="ja-JP" dirty="0" smtClean="0"/>
          </a:p>
          <a:p>
            <a:r>
              <a:rPr kumimoji="1" lang="ja-JP" altLang="en-US" dirty="0" smtClean="0"/>
              <a:t>プリエンプションは一時的に実行中のタスクを中断する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19</a:t>
            </a:fld>
            <a:endParaRPr kumimoji="1" lang="ja-JP" altLang="en-US"/>
          </a:p>
        </p:txBody>
      </p:sp>
    </p:spTree>
    <p:extLst>
      <p:ext uri="{BB962C8B-B14F-4D97-AF65-F5344CB8AC3E}">
        <p14:creationId xmlns:p14="http://schemas.microsoft.com/office/powerpoint/2010/main" val="7369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マルチコア</a:t>
            </a:r>
            <a:r>
              <a:rPr kumimoji="1" lang="en-US" altLang="ja-JP" dirty="0" smtClean="0"/>
              <a:t>CPU</a:t>
            </a:r>
            <a:r>
              <a:rPr kumimoji="1" lang="ja-JP" altLang="en-US" dirty="0" smtClean="0"/>
              <a:t>の普及で並列アプリケーション増</a:t>
            </a:r>
            <a:endParaRPr kumimoji="1" lang="en-US" altLang="ja-JP" dirty="0" smtClean="0"/>
          </a:p>
          <a:p>
            <a:r>
              <a:rPr kumimoji="1" lang="ja-JP" altLang="en-US" dirty="0" smtClean="0"/>
              <a:t>クラウドコンピューティングの利用で</a:t>
            </a:r>
            <a:r>
              <a:rPr kumimoji="1" lang="en-US" altLang="ja-JP" dirty="0" smtClean="0"/>
              <a:t>VM</a:t>
            </a:r>
            <a:r>
              <a:rPr kumimoji="1" lang="ja-JP" altLang="en-US" dirty="0" smtClean="0"/>
              <a:t>増</a:t>
            </a:r>
            <a:endParaRPr kumimoji="1" lang="en-US" altLang="ja-JP" dirty="0" smtClean="0"/>
          </a:p>
          <a:p>
            <a:r>
              <a:rPr kumimoji="1" lang="en-US" altLang="ja-JP" dirty="0" smtClean="0"/>
              <a:t>VM</a:t>
            </a:r>
            <a:r>
              <a:rPr kumimoji="1" lang="ja-JP" altLang="en-US" dirty="0" smtClean="0"/>
              <a:t>内で動く並列アプリケーションは図と連動して説明</a:t>
            </a:r>
            <a:endParaRPr kumimoji="1" lang="en-US" altLang="ja-JP" dirty="0" smtClean="0"/>
          </a:p>
          <a:p>
            <a:r>
              <a:rPr kumimoji="1" lang="ja-JP" altLang="en-US" dirty="0" smtClean="0"/>
              <a:t>物理</a:t>
            </a:r>
            <a:r>
              <a:rPr kumimoji="1" lang="en-US" altLang="ja-JP" dirty="0" smtClean="0"/>
              <a:t>CPU</a:t>
            </a:r>
            <a:r>
              <a:rPr kumimoji="1" lang="ja-JP" altLang="en-US" dirty="0" smtClean="0"/>
              <a:t>：物理プロセッサの</a:t>
            </a:r>
            <a:r>
              <a:rPr kumimoji="1" lang="en-US" altLang="ja-JP" dirty="0" smtClean="0"/>
              <a:t>CPU</a:t>
            </a:r>
            <a:r>
              <a:rPr kumimoji="1" lang="ja-JP" altLang="en-US" dirty="0" smtClean="0"/>
              <a:t>コア</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仮想</a:t>
            </a:r>
            <a:r>
              <a:rPr kumimoji="1" lang="en-US" altLang="ja-JP" dirty="0" smtClean="0"/>
              <a:t>CPU</a:t>
            </a:r>
            <a:r>
              <a:rPr kumimoji="1" lang="ja-JP" altLang="en-US" dirty="0" smtClean="0"/>
              <a:t>：</a:t>
            </a:r>
            <a:r>
              <a:rPr kumimoji="1" lang="en-US" altLang="ja-JP" dirty="0" smtClean="0"/>
              <a:t>VM</a:t>
            </a:r>
            <a:r>
              <a:rPr kumimoji="1" lang="ja-JP" altLang="en-US" dirty="0" smtClean="0"/>
              <a:t>が持つ仮想的な</a:t>
            </a:r>
            <a:r>
              <a:rPr kumimoji="1" lang="en-US" altLang="ja-JP" dirty="0" smtClean="0"/>
              <a:t>CPU</a:t>
            </a:r>
          </a:p>
          <a:p>
            <a:r>
              <a:rPr kumimoji="1" lang="ja-JP" altLang="en-US" dirty="0" smtClean="0"/>
              <a:t>スレッド：</a:t>
            </a:r>
            <a:r>
              <a:rPr lang="ja-JP" altLang="en-US" dirty="0" smtClean="0"/>
              <a:t>並列処理に対応したプログラムの最小の実行単位</a:t>
            </a:r>
            <a:endParaRPr kumimoji="1" lang="en-US" altLang="ja-JP" dirty="0" smtClean="0"/>
          </a:p>
          <a:p>
            <a:r>
              <a:rPr kumimoji="1" lang="ja-JP" altLang="en-US" dirty="0" smtClean="0"/>
              <a:t>物理</a:t>
            </a:r>
            <a:r>
              <a:rPr kumimoji="1" lang="en-US" altLang="ja-JP" dirty="0" smtClean="0"/>
              <a:t>CPU</a:t>
            </a:r>
            <a:r>
              <a:rPr kumimoji="1" lang="ja-JP" altLang="en-US" dirty="0" smtClean="0"/>
              <a:t>と仮想</a:t>
            </a:r>
            <a:r>
              <a:rPr kumimoji="1" lang="en-US" altLang="ja-JP" dirty="0" smtClean="0"/>
              <a:t>CPU</a:t>
            </a:r>
            <a:r>
              <a:rPr kumimoji="1" lang="ja-JP" altLang="en-US" dirty="0" smtClean="0"/>
              <a:t>の説明で割り当ての説明</a:t>
            </a:r>
            <a:endParaRPr kumimoji="1" lang="en-US" altLang="ja-JP" dirty="0" smtClean="0"/>
          </a:p>
          <a:p>
            <a:r>
              <a:rPr kumimoji="1" lang="ja-JP" altLang="en-US" dirty="0" smtClean="0"/>
              <a:t>スレッドの説明で割り当ての説明</a:t>
            </a:r>
            <a:endParaRPr kumimoji="1" lang="en-US" altLang="ja-JP" dirty="0" smtClean="0"/>
          </a:p>
          <a:p>
            <a:r>
              <a:rPr kumimoji="1" lang="ja-JP" altLang="en-US" dirty="0" smtClean="0"/>
              <a:t>スレッドが物理</a:t>
            </a:r>
            <a:r>
              <a:rPr kumimoji="1" lang="en-US" altLang="ja-JP" dirty="0" smtClean="0"/>
              <a:t>CPU</a:t>
            </a:r>
            <a:r>
              <a:rPr kumimoji="1" lang="ja-JP" altLang="en-US" dirty="0" smtClean="0"/>
              <a:t>に対応付けされる　で　並列に動く</a:t>
            </a:r>
            <a:endParaRPr kumimoji="1" lang="en-US" altLang="ja-JP" dirty="0" smtClean="0"/>
          </a:p>
          <a:p>
            <a:r>
              <a:rPr kumimoji="1" lang="en-US" altLang="ja-JP" dirty="0" smtClean="0"/>
              <a:t>VM</a:t>
            </a:r>
            <a:r>
              <a:rPr kumimoji="1" lang="ja-JP" altLang="en-US" dirty="0" smtClean="0"/>
              <a:t>が持つ仮想的な</a:t>
            </a:r>
            <a:r>
              <a:rPr kumimoji="1" lang="en-US" altLang="ja-JP" dirty="0" smtClean="0"/>
              <a:t>CPU</a:t>
            </a:r>
          </a:p>
          <a:p>
            <a:r>
              <a:rPr kumimoji="1" lang="ja-JP" altLang="en-US" dirty="0" smtClean="0"/>
              <a:t>実行単位スレッドごとに別々の処理をする</a:t>
            </a:r>
            <a:endParaRPr kumimoji="1" lang="en-US" altLang="ja-JP" dirty="0" smtClean="0"/>
          </a:p>
          <a:p>
            <a:r>
              <a:rPr kumimoji="1" lang="ja-JP" altLang="en-US" dirty="0" smtClean="0"/>
              <a:t>基本的な単語の説明を図の説明前に入れる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2</a:t>
            </a:fld>
            <a:endParaRPr kumimoji="1" lang="ja-JP" altLang="en-US"/>
          </a:p>
        </p:txBody>
      </p:sp>
    </p:spTree>
    <p:extLst>
      <p:ext uri="{BB962C8B-B14F-4D97-AF65-F5344CB8AC3E}">
        <p14:creationId xmlns:p14="http://schemas.microsoft.com/office/powerpoint/2010/main" val="106973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提案しました</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20</a:t>
            </a:fld>
            <a:endParaRPr kumimoji="1" lang="ja-JP" altLang="en-US"/>
          </a:p>
        </p:txBody>
      </p:sp>
    </p:spTree>
    <p:extLst>
      <p:ext uri="{BB962C8B-B14F-4D97-AF65-F5344CB8AC3E}">
        <p14:creationId xmlns:p14="http://schemas.microsoft.com/office/powerpoint/2010/main" val="241077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移動させることがある　から　説明</a:t>
            </a:r>
            <a:endParaRPr kumimoji="1" lang="en-US" altLang="ja-JP" dirty="0"/>
          </a:p>
          <a:p>
            <a:r>
              <a:rPr kumimoji="1" lang="ja-JP" altLang="en-US" dirty="0"/>
              <a:t>前スライドからの</a:t>
            </a:r>
            <a:r>
              <a:rPr kumimoji="1" lang="ja-JP" altLang="en-US" dirty="0" smtClean="0"/>
              <a:t>流れ：サーバ上で</a:t>
            </a:r>
            <a:r>
              <a:rPr kumimoji="1" lang="en-US" altLang="ja-JP" dirty="0" smtClean="0"/>
              <a:t>VM</a:t>
            </a:r>
            <a:r>
              <a:rPr kumimoji="1" lang="ja-JP" altLang="en-US" dirty="0" smtClean="0"/>
              <a:t>は動いているが</a:t>
            </a:r>
            <a:endParaRPr kumimoji="1" lang="en-US" altLang="ja-JP" dirty="0"/>
          </a:p>
          <a:p>
            <a:r>
              <a:rPr kumimoji="1" lang="ja-JP" altLang="en-US" dirty="0"/>
              <a:t>できる</a:t>
            </a:r>
            <a:r>
              <a:rPr kumimoji="1" lang="en-US" altLang="ja-JP" dirty="0" smtClean="0"/>
              <a:t>→×</a:t>
            </a:r>
            <a:r>
              <a:rPr kumimoji="1" lang="ja-JP" altLang="en-US" dirty="0" smtClean="0"/>
              <a:t>可能○そう</a:t>
            </a:r>
            <a:r>
              <a:rPr kumimoji="1" lang="ja-JP" altLang="en-US" dirty="0"/>
              <a:t>いうことがある、避けられないこと</a:t>
            </a:r>
            <a:endParaRPr kumimoji="1" lang="en-US" altLang="ja-JP" dirty="0"/>
          </a:p>
          <a:p>
            <a:r>
              <a:rPr kumimoji="1" lang="ja-JP" altLang="en-US" dirty="0"/>
              <a:t>動作中の</a:t>
            </a:r>
            <a:r>
              <a:rPr kumimoji="1" lang="en-US" altLang="ja-JP" dirty="0"/>
              <a:t>VM</a:t>
            </a:r>
            <a:r>
              <a:rPr kumimoji="1" lang="ja-JP" altLang="en-US" dirty="0"/>
              <a:t>が別のサーバに移動させることがある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3</a:t>
            </a:fld>
            <a:endParaRPr kumimoji="1" lang="ja-JP" altLang="en-US"/>
          </a:p>
        </p:txBody>
      </p:sp>
    </p:spTree>
    <p:extLst>
      <p:ext uri="{BB962C8B-B14F-4D97-AF65-F5344CB8AC3E}">
        <p14:creationId xmlns:p14="http://schemas.microsoft.com/office/powerpoint/2010/main" val="171745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減らす方法があります</a:t>
            </a:r>
            <a:endParaRPr kumimoji="1" lang="en-US" altLang="ja-JP" dirty="0"/>
          </a:p>
          <a:p>
            <a:r>
              <a:rPr kumimoji="1" lang="ja-JP" altLang="en-US" dirty="0"/>
              <a:t>説明の時</a:t>
            </a:r>
            <a:endParaRPr kumimoji="1" lang="en-US" altLang="ja-JP" dirty="0"/>
          </a:p>
          <a:p>
            <a:r>
              <a:rPr kumimoji="1" lang="ja-JP" altLang="en-US" dirty="0"/>
              <a:t>左の図（見てる人から）</a:t>
            </a:r>
          </a:p>
          <a:p>
            <a:r>
              <a:rPr kumimoji="1" lang="ja-JP" altLang="en-US" dirty="0"/>
              <a:t>----- 会議メモ (16/02/22 15:39) -----</a:t>
            </a:r>
          </a:p>
          <a:p>
            <a:r>
              <a:rPr kumimoji="1" lang="ja-JP" altLang="en-US" dirty="0"/>
              <a:t>仮想CPUの場所</a:t>
            </a:r>
          </a:p>
          <a:p>
            <a:r>
              <a:rPr kumimoji="1" lang="ja-JP" altLang="en-US" dirty="0"/>
              <a:t>中？外？</a:t>
            </a:r>
          </a:p>
          <a:p>
            <a:r>
              <a:rPr kumimoji="1" lang="ja-JP" altLang="en-US" dirty="0"/>
              <a:t>本来なら中</a:t>
            </a:r>
            <a:endParaRPr kumimoji="1" lang="en-US" altLang="ja-JP" dirty="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4</a:t>
            </a:fld>
            <a:endParaRPr kumimoji="1" lang="ja-JP" altLang="en-US"/>
          </a:p>
        </p:txBody>
      </p:sp>
    </p:spTree>
    <p:extLst>
      <p:ext uri="{BB962C8B-B14F-4D97-AF65-F5344CB8AC3E}">
        <p14:creationId xmlns:p14="http://schemas.microsoft.com/office/powerpoint/2010/main" val="221398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図の例で説明</a:t>
            </a:r>
            <a:endParaRPr kumimoji="1" lang="en-US" altLang="ja-JP" dirty="0" smtClean="0"/>
          </a:p>
          <a:p>
            <a:r>
              <a:rPr kumimoji="1" lang="ja-JP" altLang="en-US" dirty="0" smtClean="0"/>
              <a:t>既に半分は他の</a:t>
            </a:r>
            <a:r>
              <a:rPr kumimoji="1" lang="en-US" altLang="ja-JP" dirty="0" smtClean="0"/>
              <a:t>VM</a:t>
            </a:r>
            <a:r>
              <a:rPr kumimoji="1" lang="ja-JP" altLang="en-US" dirty="0" smtClean="0"/>
              <a:t>に使われているという状況（マイグレーションの時とは違う</a:t>
            </a:r>
            <a:r>
              <a:rPr kumimoji="1" lang="en-US" altLang="ja-JP" dirty="0" smtClean="0"/>
              <a:t>CPU</a:t>
            </a:r>
            <a:r>
              <a:rPr kumimoji="1" lang="ja-JP" altLang="en-US" dirty="0" smtClean="0"/>
              <a:t>の不足の仕方）</a:t>
            </a:r>
            <a:endParaRPr kumimoji="1" lang="en-US" altLang="ja-JP" dirty="0" smtClean="0"/>
          </a:p>
          <a:p>
            <a:r>
              <a:rPr kumimoji="1" lang="ja-JP" altLang="en-US" dirty="0" smtClean="0"/>
              <a:t>何個の物理</a:t>
            </a:r>
            <a:r>
              <a:rPr kumimoji="1" lang="en-US" altLang="ja-JP" dirty="0" smtClean="0"/>
              <a:t>CPU</a:t>
            </a:r>
            <a:r>
              <a:rPr kumimoji="1" lang="ja-JP" altLang="en-US" dirty="0" smtClean="0"/>
              <a:t>を何％ずつ使うかはスケジューラが決定する</a:t>
            </a:r>
            <a:endParaRPr kumimoji="1" lang="en-US" altLang="ja-JP" dirty="0" smtClean="0"/>
          </a:p>
          <a:p>
            <a:endParaRPr kumimoji="1" lang="en-US" altLang="ja-JP" dirty="0" smtClean="0"/>
          </a:p>
          <a:p>
            <a:r>
              <a:rPr kumimoji="1" lang="ja-JP" altLang="en-US" dirty="0" smtClean="0"/>
              <a:t>残り半分に色をつけて使われていることがわかるように</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5</a:t>
            </a:fld>
            <a:endParaRPr kumimoji="1" lang="ja-JP" altLang="en-US"/>
          </a:p>
        </p:txBody>
      </p:sp>
    </p:spTree>
    <p:extLst>
      <p:ext uri="{BB962C8B-B14F-4D97-AF65-F5344CB8AC3E}">
        <p14:creationId xmlns:p14="http://schemas.microsoft.com/office/powerpoint/2010/main" val="295325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6</a:t>
            </a:fld>
            <a:endParaRPr kumimoji="1" lang="ja-JP" altLang="en-US"/>
          </a:p>
        </p:txBody>
      </p:sp>
    </p:spTree>
    <p:extLst>
      <p:ext uri="{BB962C8B-B14F-4D97-AF65-F5344CB8AC3E}">
        <p14:creationId xmlns:p14="http://schemas.microsoft.com/office/powerpoint/2010/main" val="256607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実験環境のコア数</a:t>
            </a:r>
            <a:r>
              <a:rPr kumimoji="1" lang="ja-JP" altLang="en-US" dirty="0"/>
              <a:t>と仮想</a:t>
            </a:r>
            <a:r>
              <a:rPr kumimoji="1" lang="en-US" altLang="ja-JP" dirty="0"/>
              <a:t>CPU</a:t>
            </a:r>
            <a:r>
              <a:rPr kumimoji="1" lang="ja-JP" altLang="en-US" dirty="0"/>
              <a:t>数は言う</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7</a:t>
            </a:fld>
            <a:endParaRPr kumimoji="1" lang="ja-JP" altLang="en-US"/>
          </a:p>
        </p:txBody>
      </p:sp>
    </p:spTree>
    <p:extLst>
      <p:ext uri="{BB962C8B-B14F-4D97-AF65-F5344CB8AC3E}">
        <p14:creationId xmlns:p14="http://schemas.microsoft.com/office/powerpoint/2010/main" val="379905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横軸縦軸の説明（最初のここだけ）特に横軸</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物理</a:t>
            </a:r>
            <a:r>
              <a:rPr kumimoji="1" lang="en-US" altLang="ja-JP" sz="1200" b="0" i="0" u="none" strike="noStrike" kern="1200" baseline="0" dirty="0" smtClean="0">
                <a:solidFill>
                  <a:schemeClr val="tx1"/>
                </a:solidFill>
                <a:latin typeface="+mn-lt"/>
                <a:ea typeface="+mn-ea"/>
                <a:cs typeface="+mn-cs"/>
              </a:rPr>
              <a:t>CPU </a:t>
            </a:r>
            <a:r>
              <a:rPr kumimoji="1" lang="ja-JP" altLang="en-US" sz="1200" b="0" i="0" u="none" strike="noStrike" kern="1200" baseline="0" dirty="0" smtClean="0">
                <a:solidFill>
                  <a:schemeClr val="tx1"/>
                </a:solidFill>
                <a:latin typeface="+mn-lt"/>
                <a:ea typeface="+mn-ea"/>
                <a:cs typeface="+mn-cs"/>
              </a:rPr>
              <a:t>の減少分だけ低下した時の性能を理論値とした．</a:t>
            </a:r>
            <a:endParaRPr kumimoji="1" lang="ja-JP" altLang="en-US" dirty="0"/>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8</a:t>
            </a:fld>
            <a:endParaRPr kumimoji="1" lang="ja-JP" altLang="en-US"/>
          </a:p>
        </p:txBody>
      </p:sp>
    </p:spTree>
    <p:extLst>
      <p:ext uri="{BB962C8B-B14F-4D97-AF65-F5344CB8AC3E}">
        <p14:creationId xmlns:p14="http://schemas.microsoft.com/office/powerpoint/2010/main" val="1708290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横軸にひとこと</a:t>
            </a:r>
            <a:endParaRPr kumimoji="1" lang="en-US" altLang="ja-JP" dirty="0"/>
          </a:p>
          <a:p>
            <a:r>
              <a:rPr kumimoji="1" lang="ja-JP" altLang="en-US" dirty="0"/>
              <a:t>前スライドとの対比</a:t>
            </a:r>
            <a:endParaRPr kumimoji="1" lang="en-US" altLang="ja-JP" dirty="0"/>
          </a:p>
          <a:p>
            <a:r>
              <a:rPr kumimoji="1" lang="ja-JP" altLang="en-US" dirty="0"/>
              <a:t>さっきよりも差が大きい</a:t>
            </a:r>
          </a:p>
        </p:txBody>
      </p:sp>
      <p:sp>
        <p:nvSpPr>
          <p:cNvPr id="4" name="スライド番号プレースホルダー 3"/>
          <p:cNvSpPr>
            <a:spLocks noGrp="1"/>
          </p:cNvSpPr>
          <p:nvPr>
            <p:ph type="sldNum" sz="quarter" idx="10"/>
          </p:nvPr>
        </p:nvSpPr>
        <p:spPr/>
        <p:txBody>
          <a:bodyPr/>
          <a:lstStyle/>
          <a:p>
            <a:fld id="{D28A2790-2304-410E-875F-807991F9A969}" type="slidenum">
              <a:rPr kumimoji="1" lang="ja-JP" altLang="en-US" smtClean="0"/>
              <a:t>9</a:t>
            </a:fld>
            <a:endParaRPr kumimoji="1" lang="ja-JP" altLang="en-US"/>
          </a:p>
        </p:txBody>
      </p:sp>
    </p:spTree>
    <p:extLst>
      <p:ext uri="{BB962C8B-B14F-4D97-AF65-F5344CB8AC3E}">
        <p14:creationId xmlns:p14="http://schemas.microsoft.com/office/powerpoint/2010/main" val="67578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3"/>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3"/>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A102A51D-5D37-4D2C-AF23-A25405F4B895}" type="datetime1">
              <a:rPr kumimoji="1" lang="ja-JP" altLang="en-US" smtClean="0"/>
              <a:t>2016/2/22</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4"/>
            <a:ext cx="609600" cy="517524"/>
          </a:xfrm>
        </p:spPr>
        <p:txBody>
          <a:bodyPr/>
          <a:lstStyle/>
          <a:p>
            <a:fld id="{441FCE9C-BCC3-4E90-A94E-4B915C844EB5}"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E92D475-E26A-4258-BA48-EDD6EF8A2DA3}"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CE9C-BCC3-4E90-A94E-4B915C844EB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5BD71C7-B538-4D88-8333-44644121EB9B}"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1FCE9C-BCC3-4E90-A94E-4B915C844EB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コンテンツ プレースホルダー 7"/>
          <p:cNvSpPr>
            <a:spLocks noGrp="1"/>
          </p:cNvSpPr>
          <p:nvPr>
            <p:ph sz="quarter" idx="1"/>
          </p:nvPr>
        </p:nvSpPr>
        <p:spPr>
          <a:xfrm>
            <a:off x="457200" y="1600200"/>
            <a:ext cx="7467600" cy="4873752"/>
          </a:xfrm>
        </p:spPr>
        <p:txBody>
          <a:bodyPr/>
          <a:lstStyle>
            <a:lvl1pPr>
              <a:defRPr sz="2800"/>
            </a:lvl1pPr>
            <a:lvl2pPr>
              <a:defRPr sz="2400"/>
            </a:lvl2pPr>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3" name="タイトル 2"/>
          <p:cNvSpPr>
            <a:spLocks noGrp="1"/>
          </p:cNvSpPr>
          <p:nvPr>
            <p:ph type="title"/>
          </p:nvPr>
        </p:nvSpPr>
        <p:spPr/>
        <p:txBody>
          <a:bodyPr/>
          <a:lstStyle>
            <a:lvl1pPr>
              <a:defRPr sz="3600"/>
            </a:lvl1pPr>
          </a:lstStyle>
          <a:p>
            <a:r>
              <a:rPr kumimoji="1" lang="ja-JP" altLang="en-US" dirty="0" smtClean="0"/>
              <a:t>マスター タイトルの書式設定</a:t>
            </a:r>
            <a:endParaRPr kumimoji="1" lang="ja-JP" altLang="en-US" dirty="0"/>
          </a:p>
        </p:txBody>
      </p:sp>
      <p:sp>
        <p:nvSpPr>
          <p:cNvPr id="4" name="日付プレースホルダー 3"/>
          <p:cNvSpPr>
            <a:spLocks noGrp="1"/>
          </p:cNvSpPr>
          <p:nvPr>
            <p:ph type="dt" sz="half" idx="10"/>
          </p:nvPr>
        </p:nvSpPr>
        <p:spPr/>
        <p:txBody>
          <a:bodyPr/>
          <a:lstStyle/>
          <a:p>
            <a:fld id="{F7475A14-97B9-4BF4-B407-1CED433A0BE0}"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100392" y="5733256"/>
            <a:ext cx="609600" cy="521208"/>
          </a:xfrm>
        </p:spPr>
        <p:txBody>
          <a:bodyPr/>
          <a:lstStyle/>
          <a:p>
            <a:fld id="{441FCE9C-BCC3-4E90-A94E-4B915C844EB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1"/>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1"/>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D4D4AF53-C9A5-4C43-B224-9F4311EDFB86}" type="datetime1">
              <a:rPr kumimoji="1" lang="ja-JP" altLang="en-US" smtClean="0"/>
              <a:t>2016/2/22</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4"/>
            <a:ext cx="609600" cy="517524"/>
          </a:xfrm>
        </p:spPr>
        <p:txBody>
          <a:bodyPr/>
          <a:lstStyle/>
          <a:p>
            <a:fld id="{441FCE9C-BCC3-4E90-A94E-4B915C844EB5}"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F28DBD6D-6A8B-4FDC-8C4D-1B6236DABD0D}" type="datetime1">
              <a:rPr kumimoji="1" lang="ja-JP" altLang="en-US" smtClean="0"/>
              <a:t>2016/2/22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1FCE9C-BCC3-4E90-A94E-4B915C844EB5}"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BCED4690-A85F-49B9-8C9F-D05ED5107DDE}" type="datetime1">
              <a:rPr kumimoji="1" lang="ja-JP" altLang="en-US" smtClean="0"/>
              <a:t>2016/2/22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41FCE9C-BCC3-4E90-A94E-4B915C844EB5}"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EA08683A-F240-4DE4-BE8D-6385EF6FBE20}" type="datetime1">
              <a:rPr kumimoji="1" lang="ja-JP" altLang="en-US" smtClean="0"/>
              <a:t>2016/2/22</a:t>
            </a:fld>
            <a:endParaRPr kumimoji="1" lang="ja-JP" altLang="en-US"/>
          </a:p>
        </p:txBody>
      </p:sp>
      <p:sp>
        <p:nvSpPr>
          <p:cNvPr id="7" name="スライド番号プレースホルダー 6"/>
          <p:cNvSpPr>
            <a:spLocks noGrp="1"/>
          </p:cNvSpPr>
          <p:nvPr>
            <p:ph type="sldNum" sz="quarter" idx="11"/>
          </p:nvPr>
        </p:nvSpPr>
        <p:spPr/>
        <p:txBody>
          <a:bodyPr rtlCol="0"/>
          <a:lstStyle/>
          <a:p>
            <a:fld id="{441FCE9C-BCC3-4E90-A94E-4B915C844EB5}"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E467AE-D1D8-4744-B2A2-2A98A9D7845A}" type="datetime1">
              <a:rPr kumimoji="1" lang="ja-JP" altLang="en-US" smtClean="0"/>
              <a:t>2016/2/22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41FCE9C-BCC3-4E90-A94E-4B915C844EB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8D86E56F-FE7E-4A18-992A-78CAD86116E1}" type="datetime1">
              <a:rPr kumimoji="1" lang="ja-JP" altLang="en-US" smtClean="0"/>
              <a:t>2016/2/22</a:t>
            </a:fld>
            <a:endParaRPr kumimoji="1" lang="ja-JP" altLang="en-US"/>
          </a:p>
        </p:txBody>
      </p:sp>
      <p:sp>
        <p:nvSpPr>
          <p:cNvPr id="22" name="スライド番号プレースホルダー 21"/>
          <p:cNvSpPr>
            <a:spLocks noGrp="1"/>
          </p:cNvSpPr>
          <p:nvPr>
            <p:ph type="sldNum" sz="quarter" idx="15"/>
          </p:nvPr>
        </p:nvSpPr>
        <p:spPr/>
        <p:txBody>
          <a:bodyPr rtlCol="0"/>
          <a:lstStyle/>
          <a:p>
            <a:fld id="{441FCE9C-BCC3-4E90-A94E-4B915C844EB5}"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4"/>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9E45DFA2-BF1A-4F75-AB54-CF90DE026B8E}" type="datetime1">
              <a:rPr kumimoji="1" lang="ja-JP" altLang="en-US" smtClean="0"/>
              <a:t>2016/2/22</a:t>
            </a:fld>
            <a:endParaRPr kumimoji="1" lang="ja-JP" altLang="en-US"/>
          </a:p>
        </p:txBody>
      </p:sp>
      <p:sp>
        <p:nvSpPr>
          <p:cNvPr id="18" name="スライド番号プレースホルダー 17"/>
          <p:cNvSpPr>
            <a:spLocks noGrp="1"/>
          </p:cNvSpPr>
          <p:nvPr>
            <p:ph type="sldNum" sz="quarter" idx="11"/>
          </p:nvPr>
        </p:nvSpPr>
        <p:spPr/>
        <p:txBody>
          <a:bodyPr rtlCol="0"/>
          <a:lstStyle/>
          <a:p>
            <a:fld id="{441FCE9C-BCC3-4E90-A94E-4B915C844EB5}"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7"/>
            <a:ext cx="7859216" cy="1143000"/>
          </a:xfrm>
          <a:prstGeom prst="rect">
            <a:avLst/>
          </a:prstGeom>
        </p:spPr>
        <p:txBody>
          <a:bodyPr vert="horz" anchor="b">
            <a:normAutofit/>
          </a:bodyPr>
          <a:lstStyle/>
          <a:p>
            <a:r>
              <a:rPr kumimoji="0" lang="ja-JP" altLang="en-US" dirty="0" smtClean="0"/>
              <a:t>マスタータイトルの書式設定</a:t>
            </a:r>
            <a:endParaRPr kumimoji="0" lang="en-US" dirty="0"/>
          </a:p>
        </p:txBody>
      </p:sp>
      <p:sp>
        <p:nvSpPr>
          <p:cNvPr id="13" name="テキスト プレースホルダー 12"/>
          <p:cNvSpPr>
            <a:spLocks noGrp="1"/>
          </p:cNvSpPr>
          <p:nvPr>
            <p:ph type="body" idx="1"/>
          </p:nvPr>
        </p:nvSpPr>
        <p:spPr>
          <a:xfrm>
            <a:off x="457200" y="1600200"/>
            <a:ext cx="7859216" cy="4873752"/>
          </a:xfrm>
          <a:prstGeom prst="rect">
            <a:avLst/>
          </a:prstGeom>
        </p:spPr>
        <p:txBody>
          <a:bodyPr vert="horz">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rot="5400000">
            <a:off x="7589520" y="1081850"/>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475A14-97B9-4BF4-B407-1CED433A0BE0}" type="datetime1">
              <a:rPr kumimoji="1" lang="ja-JP" altLang="en-US" smtClean="0"/>
              <a:t>2016/2/22</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dirty="0"/>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1"/>
            <a:ext cx="609600" cy="521208"/>
          </a:xfrm>
          <a:prstGeom prst="rect">
            <a:avLst/>
          </a:prstGeom>
        </p:spPr>
        <p:txBody>
          <a:bodyPr vert="horz" anchor="ctr"/>
          <a:lstStyle>
            <a:lvl1pPr algn="ctr" eaLnBrk="1" latinLnBrk="0" hangingPunct="1">
              <a:defRPr kumimoji="0" sz="1400" b="1">
                <a:solidFill>
                  <a:srgbClr val="FFFFFF"/>
                </a:solidFill>
              </a:defRPr>
            </a:lvl1pPr>
          </a:lstStyle>
          <a:p>
            <a:fld id="{441FCE9C-BCC3-4E90-A94E-4B915C844EB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36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8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4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20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7664" y="980728"/>
            <a:ext cx="7200800" cy="1894363"/>
          </a:xfrm>
        </p:spPr>
        <p:txBody>
          <a:bodyPr>
            <a:normAutofit/>
          </a:bodyPr>
          <a:lstStyle/>
          <a:p>
            <a:r>
              <a:rPr lang="ja-JP" altLang="en-US" sz="3200" dirty="0" smtClean="0">
                <a:latin typeface="ＭＳ Ｐゴシック" panose="020B0600070205080204" pitchFamily="50" charset="-128"/>
                <a:ea typeface="ＭＳ Ｐゴシック" panose="020B0600070205080204" pitchFamily="50" charset="-128"/>
              </a:rPr>
              <a:t>仮想</a:t>
            </a:r>
            <a:r>
              <a:rPr lang="ja-JP" altLang="en-US" sz="3200" dirty="0">
                <a:latin typeface="ＭＳ Ｐゴシック" panose="020B0600070205080204" pitchFamily="50" charset="-128"/>
                <a:ea typeface="ＭＳ Ｐゴシック" panose="020B0600070205080204" pitchFamily="50" charset="-128"/>
              </a:rPr>
              <a:t>マシンへの </a:t>
            </a:r>
            <a:r>
              <a:rPr lang="en-US" altLang="ja-JP" sz="3200" dirty="0">
                <a:latin typeface="ＭＳ Ｐゴシック" panose="020B0600070205080204" pitchFamily="50" charset="-128"/>
                <a:ea typeface="ＭＳ Ｐゴシック" panose="020B0600070205080204" pitchFamily="50" charset="-128"/>
              </a:rPr>
              <a:t>CPU </a:t>
            </a:r>
            <a:r>
              <a:rPr lang="ja-JP" altLang="en-US" sz="3200" dirty="0">
                <a:latin typeface="ＭＳ Ｐゴシック" panose="020B0600070205080204" pitchFamily="50" charset="-128"/>
                <a:ea typeface="ＭＳ Ｐゴシック" panose="020B0600070205080204" pitchFamily="50" charset="-128"/>
              </a:rPr>
              <a:t>割り当ての変化に応じた最適な並列</a:t>
            </a:r>
            <a:r>
              <a:rPr lang="ja-JP" altLang="en-US" sz="3200" dirty="0" smtClean="0">
                <a:latin typeface="ＭＳ Ｐゴシック" panose="020B0600070205080204" pitchFamily="50" charset="-128"/>
                <a:ea typeface="ＭＳ Ｐゴシック" panose="020B0600070205080204" pitchFamily="50" charset="-128"/>
              </a:rPr>
              <a:t>アプリケーション</a:t>
            </a:r>
            <a:r>
              <a:rPr lang="ja-JP" altLang="en-US" sz="3200" dirty="0">
                <a:latin typeface="ＭＳ Ｐゴシック" panose="020B0600070205080204" pitchFamily="50" charset="-128"/>
                <a:ea typeface="ＭＳ Ｐゴシック" panose="020B0600070205080204" pitchFamily="50" charset="-128"/>
              </a:rPr>
              <a:t>実行</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195736" y="3789040"/>
            <a:ext cx="6172200" cy="1584176"/>
          </a:xfrm>
        </p:spPr>
        <p:txBody>
          <a:bodyPr>
            <a:noAutofit/>
          </a:bodyPr>
          <a:lstStyle/>
          <a:p>
            <a:r>
              <a:rPr lang="ja-JP" altLang="en-US" sz="2400" b="0" dirty="0">
                <a:ea typeface="ＭＳ Ｐゴシック" pitchFamily="50" charset="-128"/>
              </a:rPr>
              <a:t>九州工業大学情報工学部機械情報工</a:t>
            </a:r>
            <a:r>
              <a:rPr lang="ja-JP" altLang="en-US" sz="2400" b="0" dirty="0" smtClean="0">
                <a:ea typeface="ＭＳ Ｐゴシック" pitchFamily="50" charset="-128"/>
              </a:rPr>
              <a:t>学科</a:t>
            </a:r>
            <a:endParaRPr lang="en-US" altLang="ja-JP" sz="2400" b="0" dirty="0"/>
          </a:p>
          <a:p>
            <a:r>
              <a:rPr lang="ja-JP" altLang="en-US" sz="2400" b="0" dirty="0" smtClean="0">
                <a:latin typeface="ＭＳ Ｐゴシック" panose="020B0600070205080204" pitchFamily="50" charset="-128"/>
                <a:ea typeface="ＭＳ Ｐゴシック" panose="020B0600070205080204" pitchFamily="50" charset="-128"/>
              </a:rPr>
              <a:t>光来</a:t>
            </a:r>
            <a:r>
              <a:rPr kumimoji="1" lang="ja-JP" altLang="en-US" sz="2400" b="0" dirty="0" smtClean="0">
                <a:latin typeface="ＭＳ Ｐゴシック" panose="020B0600070205080204" pitchFamily="50" charset="-128"/>
                <a:ea typeface="ＭＳ Ｐゴシック" panose="020B0600070205080204" pitchFamily="50" charset="-128"/>
              </a:rPr>
              <a:t>研究室</a:t>
            </a:r>
            <a:endParaRPr kumimoji="1" lang="en-US" altLang="ja-JP" sz="2400" b="0" dirty="0" smtClean="0">
              <a:latin typeface="ＭＳ Ｐゴシック" panose="020B0600070205080204" pitchFamily="50" charset="-128"/>
              <a:ea typeface="ＭＳ Ｐゴシック" panose="020B0600070205080204" pitchFamily="50" charset="-128"/>
            </a:endParaRPr>
          </a:p>
          <a:p>
            <a:r>
              <a:rPr lang="en-US" altLang="ja-JP" sz="2400" b="0" dirty="0" smtClean="0">
                <a:latin typeface="ＭＳ Ｐゴシック" panose="020B0600070205080204" pitchFamily="50" charset="-128"/>
                <a:ea typeface="ＭＳ Ｐゴシック" panose="020B0600070205080204" pitchFamily="50" charset="-128"/>
              </a:rPr>
              <a:t>12237044</a:t>
            </a:r>
            <a:endParaRPr lang="en-US" altLang="ja-JP" sz="2400" b="0" dirty="0">
              <a:latin typeface="ＭＳ Ｐゴシック" panose="020B0600070205080204" pitchFamily="50" charset="-128"/>
              <a:ea typeface="ＭＳ Ｐゴシック" panose="020B0600070205080204" pitchFamily="50" charset="-128"/>
            </a:endParaRPr>
          </a:p>
          <a:p>
            <a:r>
              <a:rPr kumimoji="1" lang="ja-JP" altLang="en-US" sz="2400" b="0" dirty="0" smtClean="0">
                <a:latin typeface="ＭＳ Ｐゴシック" panose="020B0600070205080204" pitchFamily="50" charset="-128"/>
                <a:ea typeface="ＭＳ Ｐゴシック" panose="020B0600070205080204" pitchFamily="50" charset="-128"/>
              </a:rPr>
              <a:t>髙山 都旬子</a:t>
            </a:r>
            <a:endParaRPr kumimoji="1" lang="ja-JP" altLang="en-US" sz="2400" b="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9638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7467600" cy="1143000"/>
          </a:xfrm>
        </p:spPr>
        <p:txBody>
          <a:bodyPr/>
          <a:lstStyle/>
          <a:p>
            <a:r>
              <a:rPr lang="ja-JP" altLang="en-US" dirty="0"/>
              <a:t>物理</a:t>
            </a:r>
            <a:r>
              <a:rPr kumimoji="1" lang="en-US" altLang="ja-JP" dirty="0" smtClean="0"/>
              <a:t>CPU </a:t>
            </a:r>
            <a:r>
              <a:rPr kumimoji="1" lang="ja-JP" altLang="en-US" dirty="0" smtClean="0"/>
              <a:t>を共有した場合</a:t>
            </a:r>
            <a:endParaRPr kumimoji="1" lang="ja-JP" altLang="en-US" dirty="0"/>
          </a:p>
        </p:txBody>
      </p:sp>
      <p:sp>
        <p:nvSpPr>
          <p:cNvPr id="8" name="コンテンツ プレースホルダー 2"/>
          <p:cNvSpPr txBox="1">
            <a:spLocks/>
          </p:cNvSpPr>
          <p:nvPr/>
        </p:nvSpPr>
        <p:spPr>
          <a:xfrm>
            <a:off x="323528" y="1600200"/>
            <a:ext cx="8507288" cy="51411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2800" dirty="0" smtClean="0"/>
              <a:t>アプリケーションを同時に実行する</a:t>
            </a:r>
            <a:r>
              <a:rPr lang="en-US" altLang="ja-JP" sz="2800" dirty="0" smtClean="0"/>
              <a:t>VM</a:t>
            </a:r>
            <a:r>
              <a:rPr lang="ja-JP" altLang="en-US" sz="2800" dirty="0" smtClean="0"/>
              <a:t>を１台から</a:t>
            </a:r>
            <a:r>
              <a:rPr lang="en-US" altLang="ja-JP" sz="2800" dirty="0" smtClean="0"/>
              <a:t>n</a:t>
            </a:r>
            <a:r>
              <a:rPr lang="ja-JP" altLang="en-US" sz="2800" dirty="0" smtClean="0"/>
              <a:t>台に増やした</a:t>
            </a:r>
            <a:endParaRPr lang="en-US" altLang="ja-JP" sz="2800" dirty="0" smtClean="0"/>
          </a:p>
          <a:p>
            <a:pPr lvl="1"/>
            <a:r>
              <a:rPr lang="ja-JP" altLang="en-US" sz="2500" dirty="0"/>
              <a:t>台数</a:t>
            </a:r>
            <a:r>
              <a:rPr lang="ja-JP" altLang="en-US" sz="2500" dirty="0" smtClean="0"/>
              <a:t>を増やすほど理論値より遅くなった</a:t>
            </a:r>
            <a:endParaRPr lang="en-US" altLang="ja-JP" sz="2500" dirty="0" smtClean="0"/>
          </a:p>
          <a:p>
            <a:pPr lvl="1"/>
            <a:r>
              <a:rPr lang="ja-JP" altLang="en-US" sz="2500" dirty="0"/>
              <a:t>理論値から</a:t>
            </a:r>
            <a:r>
              <a:rPr lang="ja-JP" altLang="en-US" sz="2500" dirty="0" smtClean="0"/>
              <a:t>の増加率</a:t>
            </a:r>
            <a:endParaRPr lang="en-US" altLang="ja-JP" sz="2500" dirty="0" smtClean="0"/>
          </a:p>
          <a:p>
            <a:pPr lvl="2"/>
            <a:r>
              <a:rPr lang="en-US" altLang="ja-JP" sz="2200" dirty="0"/>
              <a:t>f</a:t>
            </a:r>
            <a:r>
              <a:rPr lang="en-US" altLang="ja-JP" sz="2200" dirty="0" smtClean="0"/>
              <a:t>ib: 12% </a:t>
            </a:r>
            <a:r>
              <a:rPr lang="ja-JP" altLang="en-US" sz="2200" dirty="0" smtClean="0"/>
              <a:t>～ </a:t>
            </a:r>
            <a:r>
              <a:rPr lang="en-US" altLang="ja-JP" sz="2200" dirty="0" smtClean="0"/>
              <a:t>20%</a:t>
            </a:r>
            <a:r>
              <a:rPr lang="ja-JP" altLang="en-US" sz="2200" dirty="0" err="1" smtClean="0"/>
              <a:t>，</a:t>
            </a:r>
            <a:r>
              <a:rPr lang="en-US" altLang="ja-JP" sz="2200" dirty="0" smtClean="0"/>
              <a:t>BT: 104% </a:t>
            </a:r>
            <a:r>
              <a:rPr lang="ja-JP" altLang="en-US" sz="2200" dirty="0" smtClean="0"/>
              <a:t>～ </a:t>
            </a:r>
            <a:r>
              <a:rPr lang="en-US" altLang="ja-JP" sz="2200" dirty="0" smtClean="0"/>
              <a:t>191%</a:t>
            </a:r>
          </a:p>
        </p:txBody>
      </p:sp>
      <p:graphicFrame>
        <p:nvGraphicFramePr>
          <p:cNvPr id="5" name="グラフ 4"/>
          <p:cNvGraphicFramePr>
            <a:graphicFrameLocks/>
          </p:cNvGraphicFramePr>
          <p:nvPr>
            <p:extLst>
              <p:ext uri="{D42A27DB-BD31-4B8C-83A1-F6EECF244321}">
                <p14:modId xmlns:p14="http://schemas.microsoft.com/office/powerpoint/2010/main" val="2171555533"/>
              </p:ext>
            </p:extLst>
          </p:nvPr>
        </p:nvGraphicFramePr>
        <p:xfrm>
          <a:off x="107504" y="3978000"/>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3233949109"/>
              </p:ext>
            </p:extLst>
          </p:nvPr>
        </p:nvGraphicFramePr>
        <p:xfrm>
          <a:off x="4508104" y="3978000"/>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円/楕円 6"/>
          <p:cNvSpPr/>
          <p:nvPr/>
        </p:nvSpPr>
        <p:spPr>
          <a:xfrm>
            <a:off x="8028168" y="260648"/>
            <a:ext cx="576064" cy="571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994632" y="285753"/>
            <a:ext cx="609600" cy="521208"/>
          </a:xfrm>
        </p:spPr>
        <p:txBody>
          <a:bodyPr/>
          <a:lstStyle/>
          <a:p>
            <a:fld id="{441FCE9C-BCC3-4E90-A94E-4B915C844EB5}" type="slidenum">
              <a:rPr kumimoji="1" lang="ja-JP" altLang="en-US" smtClean="0"/>
              <a:t>10</a:t>
            </a:fld>
            <a:endParaRPr kumimoji="1" lang="ja-JP" altLang="en-US" dirty="0"/>
          </a:p>
        </p:txBody>
      </p:sp>
    </p:spTree>
    <p:extLst>
      <p:ext uri="{BB962C8B-B14F-4D97-AF65-F5344CB8AC3E}">
        <p14:creationId xmlns:p14="http://schemas.microsoft.com/office/powerpoint/2010/main" val="263290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r>
              <a:rPr lang="ja-JP" altLang="en-US" dirty="0" smtClean="0"/>
              <a:t>仮想</a:t>
            </a:r>
            <a:r>
              <a:rPr lang="en-US" altLang="ja-JP" dirty="0" smtClean="0"/>
              <a:t>CPU</a:t>
            </a:r>
            <a:r>
              <a:rPr lang="ja-JP" altLang="en-US" dirty="0" smtClean="0"/>
              <a:t>のスケジューリングのオーバヘッドが原因と考えられる</a:t>
            </a:r>
            <a:endParaRPr lang="en-US" altLang="ja-JP" dirty="0" smtClean="0"/>
          </a:p>
          <a:p>
            <a:pPr lvl="1"/>
            <a:r>
              <a:rPr lang="ja-JP" altLang="en-US" dirty="0" smtClean="0"/>
              <a:t>システム全体の仮想</a:t>
            </a:r>
            <a:r>
              <a:rPr lang="en-US" altLang="ja-JP" dirty="0" smtClean="0"/>
              <a:t>CPU </a:t>
            </a:r>
            <a:r>
              <a:rPr lang="ja-JP" altLang="en-US" dirty="0" smtClean="0"/>
              <a:t>の数が物理</a:t>
            </a:r>
            <a:r>
              <a:rPr lang="en-US" altLang="ja-JP" dirty="0" smtClean="0"/>
              <a:t>CPU </a:t>
            </a:r>
            <a:r>
              <a:rPr lang="ja-JP" altLang="en-US" dirty="0" smtClean="0"/>
              <a:t>より多い場合、スケジューリングが必要になる</a:t>
            </a:r>
            <a:endParaRPr lang="en-US" altLang="ja-JP" dirty="0" smtClean="0"/>
          </a:p>
          <a:p>
            <a:pPr lvl="1"/>
            <a:r>
              <a:rPr lang="ja-JP" altLang="en-US" dirty="0" smtClean="0"/>
              <a:t>仮想</a:t>
            </a:r>
            <a:r>
              <a:rPr lang="en-US" altLang="ja-JP" dirty="0" smtClean="0"/>
              <a:t>CPU</a:t>
            </a:r>
            <a:r>
              <a:rPr lang="ja-JP" altLang="en-US" dirty="0" smtClean="0"/>
              <a:t>を切り替えるオーバヘッドがある</a:t>
            </a:r>
            <a:endParaRPr lang="en-US" altLang="ja-JP" dirty="0" smtClean="0"/>
          </a:p>
          <a:p>
            <a:endParaRPr lang="ja-JP" altLang="en-US" dirty="0"/>
          </a:p>
        </p:txBody>
      </p:sp>
      <p:sp>
        <p:nvSpPr>
          <p:cNvPr id="2" name="タイトル 1"/>
          <p:cNvSpPr>
            <a:spLocks noGrp="1"/>
          </p:cNvSpPr>
          <p:nvPr>
            <p:ph type="title"/>
          </p:nvPr>
        </p:nvSpPr>
        <p:spPr/>
        <p:txBody>
          <a:bodyPr/>
          <a:lstStyle/>
          <a:p>
            <a:r>
              <a:rPr lang="ja-JP" altLang="en-US" smtClean="0"/>
              <a:t>理論値より性能が低下する原因</a:t>
            </a:r>
            <a:endParaRPr lang="ja-JP" altLang="en-US" dirty="0"/>
          </a:p>
        </p:txBody>
      </p:sp>
      <p:sp>
        <p:nvSpPr>
          <p:cNvPr id="81" name="スライド番号プレースホルダー 80"/>
          <p:cNvSpPr>
            <a:spLocks noGrp="1"/>
          </p:cNvSpPr>
          <p:nvPr>
            <p:ph type="sldNum" sz="quarter" idx="12"/>
          </p:nvPr>
        </p:nvSpPr>
        <p:spPr/>
        <p:txBody>
          <a:bodyPr/>
          <a:lstStyle/>
          <a:p>
            <a:fld id="{441FCE9C-BCC3-4E90-A94E-4B915C844EB5}" type="slidenum">
              <a:rPr lang="ja-JP" altLang="en-US" smtClean="0"/>
              <a:pPr/>
              <a:t>11</a:t>
            </a:fld>
            <a:endParaRPr lang="ja-JP" altLang="en-US"/>
          </a:p>
        </p:txBody>
      </p:sp>
      <p:sp>
        <p:nvSpPr>
          <p:cNvPr id="6" name="円/楕円 5"/>
          <p:cNvSpPr/>
          <p:nvPr/>
        </p:nvSpPr>
        <p:spPr>
          <a:xfrm>
            <a:off x="5246569" y="4969963"/>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554839" y="4969963"/>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90475" y="5080538"/>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20" name="テキスト ボックス 19"/>
          <p:cNvSpPr txBox="1"/>
          <p:nvPr/>
        </p:nvSpPr>
        <p:spPr>
          <a:xfrm>
            <a:off x="4377532" y="5086351"/>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46" name="角丸四角形 45"/>
          <p:cNvSpPr/>
          <p:nvPr/>
        </p:nvSpPr>
        <p:spPr>
          <a:xfrm>
            <a:off x="2663157" y="4158952"/>
            <a:ext cx="3303492" cy="7560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694723" y="5707956"/>
            <a:ext cx="327192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2766518" y="587727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5181516" y="5869366"/>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2690475" y="4946981"/>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381690" y="496708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785436" y="6002331"/>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57" name="テキスト ボックス 56"/>
          <p:cNvSpPr txBox="1"/>
          <p:nvPr/>
        </p:nvSpPr>
        <p:spPr>
          <a:xfrm>
            <a:off x="4368434" y="6008736"/>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58" name="テキスト ボックス 57"/>
          <p:cNvSpPr txBox="1"/>
          <p:nvPr/>
        </p:nvSpPr>
        <p:spPr>
          <a:xfrm>
            <a:off x="3566323" y="5109333"/>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60" name="テキスト ボックス 59"/>
          <p:cNvSpPr txBox="1"/>
          <p:nvPr/>
        </p:nvSpPr>
        <p:spPr>
          <a:xfrm>
            <a:off x="5253634" y="5086431"/>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62" name="テキスト ボックス 61"/>
          <p:cNvSpPr txBox="1"/>
          <p:nvPr/>
        </p:nvSpPr>
        <p:spPr>
          <a:xfrm>
            <a:off x="3858217" y="4306161"/>
            <a:ext cx="795935"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cxnSp>
        <p:nvCxnSpPr>
          <p:cNvPr id="64" name="直線コネクタ 63"/>
          <p:cNvCxnSpPr>
            <a:stCxn id="51" idx="4"/>
            <a:endCxn id="49" idx="0"/>
          </p:cNvCxnSpPr>
          <p:nvPr/>
        </p:nvCxnSpPr>
        <p:spPr>
          <a:xfrm>
            <a:off x="3050515" y="5595053"/>
            <a:ext cx="76043" cy="28221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53" idx="4"/>
            <a:endCxn id="91" idx="0"/>
          </p:cNvCxnSpPr>
          <p:nvPr/>
        </p:nvCxnSpPr>
        <p:spPr>
          <a:xfrm flipH="1">
            <a:off x="4726603" y="5615154"/>
            <a:ext cx="15127" cy="26211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円/楕円 89"/>
          <p:cNvSpPr/>
          <p:nvPr/>
        </p:nvSpPr>
        <p:spPr>
          <a:xfrm>
            <a:off x="3536105" y="5869366"/>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4366563" y="587727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9" idx="4"/>
            <a:endCxn id="49" idx="0"/>
          </p:cNvCxnSpPr>
          <p:nvPr/>
        </p:nvCxnSpPr>
        <p:spPr>
          <a:xfrm flipH="1">
            <a:off x="3126558" y="5618035"/>
            <a:ext cx="788321" cy="2592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6" idx="4"/>
            <a:endCxn id="91" idx="0"/>
          </p:cNvCxnSpPr>
          <p:nvPr/>
        </p:nvCxnSpPr>
        <p:spPr>
          <a:xfrm flipH="1">
            <a:off x="4726603" y="5618035"/>
            <a:ext cx="880006" cy="2592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3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57200" y="1600200"/>
            <a:ext cx="7283152" cy="4873752"/>
          </a:xfrm>
        </p:spPr>
        <p:txBody>
          <a:bodyPr/>
          <a:lstStyle/>
          <a:p>
            <a:r>
              <a:rPr lang="ja-JP" altLang="en-US" dirty="0" smtClean="0"/>
              <a:t>物理</a:t>
            </a:r>
            <a:r>
              <a:rPr lang="en-US" altLang="ja-JP" dirty="0" smtClean="0"/>
              <a:t>CPU</a:t>
            </a:r>
            <a:r>
              <a:rPr lang="ja-JP" altLang="en-US" dirty="0" smtClean="0"/>
              <a:t>の不足時に並列アプリケーションの実行を最適化するフレームワーク</a:t>
            </a:r>
            <a:endParaRPr lang="en-US" altLang="ja-JP" dirty="0" smtClean="0"/>
          </a:p>
          <a:p>
            <a:pPr lvl="1"/>
            <a:r>
              <a:rPr lang="en-US" altLang="ja-JP" dirty="0" smtClean="0"/>
              <a:t>VM</a:t>
            </a:r>
            <a:r>
              <a:rPr lang="ja-JP" altLang="en-US" dirty="0" smtClean="0"/>
              <a:t>が利用可能な物理</a:t>
            </a:r>
            <a:r>
              <a:rPr lang="en-US" altLang="ja-JP" dirty="0" smtClean="0"/>
              <a:t>CPU </a:t>
            </a:r>
            <a:r>
              <a:rPr lang="ja-JP" altLang="en-US" dirty="0" smtClean="0"/>
              <a:t>の数を見積もる</a:t>
            </a:r>
            <a:endParaRPr lang="en-US" altLang="ja-JP" dirty="0" smtClean="0"/>
          </a:p>
          <a:p>
            <a:pPr lvl="1"/>
            <a:r>
              <a:rPr lang="ja-JP" altLang="en-US" dirty="0" smtClean="0"/>
              <a:t>仮想</a:t>
            </a:r>
            <a:r>
              <a:rPr lang="en-US" altLang="ja-JP" dirty="0" smtClean="0"/>
              <a:t>CPU</a:t>
            </a:r>
            <a:r>
              <a:rPr lang="ja-JP" altLang="en-US" dirty="0" smtClean="0"/>
              <a:t>の切り替えを減らすように最適化を行う</a:t>
            </a:r>
            <a:endParaRPr lang="en-US" altLang="ja-JP" dirty="0" smtClean="0"/>
          </a:p>
          <a:p>
            <a:pPr lvl="2"/>
            <a:r>
              <a:rPr lang="en-US" altLang="ja-JP" dirty="0" smtClean="0"/>
              <a:t>VM </a:t>
            </a:r>
            <a:r>
              <a:rPr lang="ja-JP" altLang="en-US" dirty="0" smtClean="0"/>
              <a:t>の仮想</a:t>
            </a:r>
            <a:r>
              <a:rPr lang="en-US" altLang="ja-JP" dirty="0" smtClean="0"/>
              <a:t>CPU</a:t>
            </a:r>
            <a:r>
              <a:rPr lang="ja-JP" altLang="en-US" dirty="0" smtClean="0"/>
              <a:t> 数の最適化</a:t>
            </a:r>
            <a:endParaRPr lang="en-US" altLang="ja-JP" dirty="0" smtClean="0"/>
          </a:p>
          <a:p>
            <a:pPr lvl="2"/>
            <a:r>
              <a:rPr lang="ja-JP" altLang="en-US" dirty="0" smtClean="0"/>
              <a:t>アプリケーションのスレッド数の最適化</a:t>
            </a:r>
            <a:endParaRPr lang="en-US" altLang="ja-JP" dirty="0" smtClean="0"/>
          </a:p>
          <a:p>
            <a:pPr lvl="2"/>
            <a:r>
              <a:rPr lang="ja-JP" altLang="en-US" dirty="0" smtClean="0"/>
              <a:t>仮想</a:t>
            </a:r>
            <a:r>
              <a:rPr lang="en-US" altLang="ja-JP" dirty="0" smtClean="0"/>
              <a:t>CPU</a:t>
            </a:r>
            <a:r>
              <a:rPr lang="ja-JP" altLang="en-US" smtClean="0"/>
              <a:t>スケジューラのタイムスライスの最適化（省略）</a:t>
            </a:r>
            <a:endParaRPr lang="en-US" altLang="ja-JP" dirty="0" smtClean="0"/>
          </a:p>
          <a:p>
            <a:endParaRPr lang="ja-JP" altLang="en-US" dirty="0"/>
          </a:p>
        </p:txBody>
      </p:sp>
      <p:sp>
        <p:nvSpPr>
          <p:cNvPr id="2" name="タイトル 1"/>
          <p:cNvSpPr>
            <a:spLocks noGrp="1"/>
          </p:cNvSpPr>
          <p:nvPr>
            <p:ph type="title"/>
          </p:nvPr>
        </p:nvSpPr>
        <p:spPr/>
        <p:txBody>
          <a:bodyPr/>
          <a:lstStyle/>
          <a:p>
            <a:r>
              <a:rPr lang="ja-JP" altLang="en-US" smtClean="0"/>
              <a:t>提案：</a:t>
            </a:r>
            <a:r>
              <a:rPr lang="en-US" altLang="ja-JP" smtClean="0"/>
              <a:t>pCPU-Est</a:t>
            </a:r>
            <a:endParaRPr lang="ja-JP" altLang="en-US" dirty="0"/>
          </a:p>
        </p:txBody>
      </p:sp>
      <p:sp>
        <p:nvSpPr>
          <p:cNvPr id="81" name="スライド番号プレースホルダー 80"/>
          <p:cNvSpPr>
            <a:spLocks noGrp="1"/>
          </p:cNvSpPr>
          <p:nvPr>
            <p:ph type="sldNum" sz="quarter" idx="12"/>
          </p:nvPr>
        </p:nvSpPr>
        <p:spPr/>
        <p:txBody>
          <a:bodyPr/>
          <a:lstStyle/>
          <a:p>
            <a:fld id="{441FCE9C-BCC3-4E90-A94E-4B915C844EB5}" type="slidenum">
              <a:rPr lang="ja-JP" altLang="en-US" smtClean="0"/>
              <a:pPr/>
              <a:t>12</a:t>
            </a:fld>
            <a:endParaRPr lang="ja-JP" altLang="en-US"/>
          </a:p>
        </p:txBody>
      </p:sp>
    </p:spTree>
    <p:extLst>
      <p:ext uri="{BB962C8B-B14F-4D97-AF65-F5344CB8AC3E}">
        <p14:creationId xmlns:p14="http://schemas.microsoft.com/office/powerpoint/2010/main" val="2911501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r>
              <a:rPr lang="ja-JP" altLang="en-US" dirty="0" smtClean="0"/>
              <a:t>以下の数の中の最小の値とする</a:t>
            </a:r>
            <a:endParaRPr lang="en-US" altLang="ja-JP" dirty="0" smtClean="0"/>
          </a:p>
          <a:p>
            <a:pPr lvl="1"/>
            <a:r>
              <a:rPr lang="en-US" altLang="ja-JP" dirty="0" smtClean="0"/>
              <a:t>VM</a:t>
            </a:r>
            <a:r>
              <a:rPr lang="ja-JP" altLang="en-US" dirty="0" smtClean="0"/>
              <a:t>に割り当てられた物理 </a:t>
            </a:r>
            <a:r>
              <a:rPr lang="en-US" altLang="ja-JP" dirty="0" smtClean="0"/>
              <a:t>CPU </a:t>
            </a:r>
            <a:r>
              <a:rPr lang="ja-JP" altLang="en-US" dirty="0" smtClean="0"/>
              <a:t>数</a:t>
            </a:r>
            <a:endParaRPr lang="en-US" altLang="ja-JP" dirty="0" smtClean="0"/>
          </a:p>
          <a:p>
            <a:pPr lvl="1"/>
            <a:r>
              <a:rPr lang="en-US" altLang="ja-JP" dirty="0" smtClean="0"/>
              <a:t>CPU </a:t>
            </a:r>
            <a:r>
              <a:rPr lang="ja-JP" altLang="en-US" dirty="0" smtClean="0"/>
              <a:t>使用率の上限 </a:t>
            </a:r>
            <a:r>
              <a:rPr lang="en-US" altLang="ja-JP" dirty="0" smtClean="0"/>
              <a:t>÷ 100</a:t>
            </a:r>
            <a:r>
              <a:rPr lang="ja-JP" altLang="en-US" dirty="0" smtClean="0"/>
              <a:t>を四捨五入した値</a:t>
            </a:r>
            <a:endParaRPr lang="en-US" altLang="ja-JP" dirty="0" smtClean="0"/>
          </a:p>
          <a:p>
            <a:pPr lvl="1"/>
            <a:r>
              <a:rPr lang="en-US" altLang="ja-JP" dirty="0" smtClean="0"/>
              <a:t>VM</a:t>
            </a:r>
            <a:r>
              <a:rPr lang="ja-JP" altLang="en-US" dirty="0" smtClean="0"/>
              <a:t>の仮想</a:t>
            </a:r>
            <a:r>
              <a:rPr lang="en-US" altLang="ja-JP" dirty="0" smtClean="0"/>
              <a:t>CPU </a:t>
            </a:r>
            <a:r>
              <a:rPr lang="ja-JP" altLang="en-US" dirty="0" smtClean="0"/>
              <a:t>数</a:t>
            </a:r>
            <a:endParaRPr lang="en-US" altLang="ja-JP" dirty="0" smtClean="0"/>
          </a:p>
          <a:p>
            <a:r>
              <a:rPr lang="ja-JP" altLang="en-US" dirty="0" smtClean="0"/>
              <a:t>ハイパーコールを作成して</a:t>
            </a:r>
            <a:r>
              <a:rPr lang="en-US" altLang="ja-JP" dirty="0" smtClean="0"/>
              <a:t>VM</a:t>
            </a:r>
            <a:r>
              <a:rPr lang="ja-JP" altLang="en-US" dirty="0" smtClean="0"/>
              <a:t>内から取得できるようにした</a:t>
            </a:r>
            <a:endParaRPr lang="en-US" altLang="ja-JP" dirty="0" smtClean="0"/>
          </a:p>
          <a:p>
            <a:endParaRPr lang="en-US" altLang="ja-JP" dirty="0" smtClean="0"/>
          </a:p>
        </p:txBody>
      </p:sp>
      <p:sp>
        <p:nvSpPr>
          <p:cNvPr id="2" name="タイトル 1"/>
          <p:cNvSpPr>
            <a:spLocks noGrp="1"/>
          </p:cNvSpPr>
          <p:nvPr>
            <p:ph type="title"/>
          </p:nvPr>
        </p:nvSpPr>
        <p:spPr/>
        <p:txBody>
          <a:bodyPr/>
          <a:lstStyle/>
          <a:p>
            <a:r>
              <a:rPr lang="ja-JP" altLang="en-US" smtClean="0"/>
              <a:t>利用可能な物理</a:t>
            </a:r>
            <a:r>
              <a:rPr lang="en-US" altLang="ja-JP" smtClean="0"/>
              <a:t>CPU</a:t>
            </a:r>
            <a:r>
              <a:rPr lang="ja-JP" altLang="en-US" smtClean="0"/>
              <a:t> 数の見積もり</a:t>
            </a:r>
            <a:endParaRPr lang="ja-JP" altLang="en-US" dirty="0"/>
          </a:p>
        </p:txBody>
      </p:sp>
      <p:sp>
        <p:nvSpPr>
          <p:cNvPr id="4" name="スライド番号プレースホルダー 3"/>
          <p:cNvSpPr>
            <a:spLocks noGrp="1"/>
          </p:cNvSpPr>
          <p:nvPr>
            <p:ph type="sldNum" sz="quarter" idx="12"/>
          </p:nvPr>
        </p:nvSpPr>
        <p:spPr/>
        <p:txBody>
          <a:bodyPr/>
          <a:lstStyle/>
          <a:p>
            <a:fld id="{441FCE9C-BCC3-4E90-A94E-4B915C844EB5}" type="slidenum">
              <a:rPr lang="ja-JP" altLang="en-US" smtClean="0"/>
              <a:pPr/>
              <a:t>13</a:t>
            </a:fld>
            <a:endParaRPr lang="ja-JP" altLang="en-US"/>
          </a:p>
        </p:txBody>
      </p:sp>
      <p:sp>
        <p:nvSpPr>
          <p:cNvPr id="5" name="正方形/長方形 4"/>
          <p:cNvSpPr/>
          <p:nvPr/>
        </p:nvSpPr>
        <p:spPr>
          <a:xfrm>
            <a:off x="467544" y="5805264"/>
            <a:ext cx="324036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35484" y="5805264"/>
            <a:ext cx="324036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99592" y="594928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555776" y="594928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499992" y="5926039"/>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295928" y="5926039"/>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096637" y="5914577"/>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913743" y="5911173"/>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39552"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331640"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123728"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915816"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4499992" y="501782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925749" y="500412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99592" y="6093296"/>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25" name="テキスト ボックス 24"/>
          <p:cNvSpPr txBox="1"/>
          <p:nvPr/>
        </p:nvSpPr>
        <p:spPr>
          <a:xfrm>
            <a:off x="2555776" y="6093296"/>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30" name="テキスト ボックス 29"/>
          <p:cNvSpPr txBox="1"/>
          <p:nvPr/>
        </p:nvSpPr>
        <p:spPr>
          <a:xfrm>
            <a:off x="539552" y="5157192"/>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31" name="テキスト ボックス 30"/>
          <p:cNvSpPr txBox="1"/>
          <p:nvPr/>
        </p:nvSpPr>
        <p:spPr>
          <a:xfrm>
            <a:off x="1331640" y="5157192"/>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32" name="テキスト ボックス 31"/>
          <p:cNvSpPr txBox="1"/>
          <p:nvPr/>
        </p:nvSpPr>
        <p:spPr>
          <a:xfrm>
            <a:off x="2123728" y="5157192"/>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33" name="テキスト ボックス 32"/>
          <p:cNvSpPr txBox="1"/>
          <p:nvPr/>
        </p:nvSpPr>
        <p:spPr>
          <a:xfrm>
            <a:off x="2915816" y="5157192"/>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34" name="テキスト ボックス 33"/>
          <p:cNvSpPr txBox="1"/>
          <p:nvPr/>
        </p:nvSpPr>
        <p:spPr>
          <a:xfrm>
            <a:off x="4499992" y="5143492"/>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35" name="テキスト ボックス 34"/>
          <p:cNvSpPr txBox="1"/>
          <p:nvPr/>
        </p:nvSpPr>
        <p:spPr>
          <a:xfrm>
            <a:off x="5295928" y="5152546"/>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cxnSp>
        <p:nvCxnSpPr>
          <p:cNvPr id="37" name="直線コネクタ 36"/>
          <p:cNvCxnSpPr>
            <a:stCxn id="19" idx="4"/>
            <a:endCxn id="11" idx="0"/>
          </p:cNvCxnSpPr>
          <p:nvPr/>
        </p:nvCxnSpPr>
        <p:spPr>
          <a:xfrm flipH="1">
            <a:off x="2915816" y="5661248"/>
            <a:ext cx="360040"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18" idx="4"/>
            <a:endCxn id="11" idx="0"/>
          </p:cNvCxnSpPr>
          <p:nvPr/>
        </p:nvCxnSpPr>
        <p:spPr>
          <a:xfrm>
            <a:off x="2483768" y="5661248"/>
            <a:ext cx="432048"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7" idx="4"/>
            <a:endCxn id="8" idx="0"/>
          </p:cNvCxnSpPr>
          <p:nvPr/>
        </p:nvCxnSpPr>
        <p:spPr>
          <a:xfrm flipH="1">
            <a:off x="1259632" y="5661248"/>
            <a:ext cx="432048"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16" idx="4"/>
            <a:endCxn id="8" idx="0"/>
          </p:cNvCxnSpPr>
          <p:nvPr/>
        </p:nvCxnSpPr>
        <p:spPr>
          <a:xfrm>
            <a:off x="899592" y="5661248"/>
            <a:ext cx="360040"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20" idx="4"/>
            <a:endCxn id="12" idx="0"/>
          </p:cNvCxnSpPr>
          <p:nvPr/>
        </p:nvCxnSpPr>
        <p:spPr>
          <a:xfrm>
            <a:off x="4860032" y="5665894"/>
            <a:ext cx="0" cy="26014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56" idx="4"/>
            <a:endCxn id="13" idx="0"/>
          </p:cNvCxnSpPr>
          <p:nvPr/>
        </p:nvCxnSpPr>
        <p:spPr>
          <a:xfrm>
            <a:off x="5652120" y="5652194"/>
            <a:ext cx="3848" cy="27384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57" idx="4"/>
            <a:endCxn id="14" idx="0"/>
          </p:cNvCxnSpPr>
          <p:nvPr/>
        </p:nvCxnSpPr>
        <p:spPr>
          <a:xfrm>
            <a:off x="6456677" y="5652194"/>
            <a:ext cx="0" cy="26238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21" idx="4"/>
            <a:endCxn id="15" idx="0"/>
          </p:cNvCxnSpPr>
          <p:nvPr/>
        </p:nvCxnSpPr>
        <p:spPr>
          <a:xfrm flipH="1">
            <a:off x="7273783" y="5652194"/>
            <a:ext cx="12006" cy="25897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899592" y="4546089"/>
            <a:ext cx="3300388" cy="369332"/>
          </a:xfrm>
          <a:prstGeom prst="rect">
            <a:avLst/>
          </a:prstGeom>
          <a:noFill/>
        </p:spPr>
        <p:txBody>
          <a:bodyPr wrap="square" rtlCol="0">
            <a:spAutoFit/>
          </a:bodyPr>
          <a:lstStyle/>
          <a:p>
            <a:r>
              <a:rPr lang="ja-JP" altLang="en-US" dirty="0" smtClean="0"/>
              <a:t>物理</a:t>
            </a:r>
            <a:r>
              <a:rPr lang="en-US" altLang="ja-JP" dirty="0" smtClean="0"/>
              <a:t>CPU</a:t>
            </a:r>
            <a:r>
              <a:rPr lang="ja-JP" altLang="en-US" dirty="0" smtClean="0"/>
              <a:t>数：</a:t>
            </a:r>
            <a:r>
              <a:rPr lang="en-US" altLang="ja-JP" dirty="0" smtClean="0"/>
              <a:t>2</a:t>
            </a:r>
            <a:r>
              <a:rPr lang="ja-JP" altLang="en-US" dirty="0" smtClean="0"/>
              <a:t>個→</a:t>
            </a:r>
            <a:r>
              <a:rPr lang="en-US" altLang="ja-JP" dirty="0" smtClean="0"/>
              <a:t>2</a:t>
            </a:r>
            <a:r>
              <a:rPr kumimoji="1" lang="ja-JP" altLang="en-US" dirty="0" smtClean="0"/>
              <a:t>個利用可能</a:t>
            </a:r>
            <a:endParaRPr kumimoji="1" lang="ja-JP" altLang="en-US" dirty="0"/>
          </a:p>
        </p:txBody>
      </p:sp>
      <p:sp>
        <p:nvSpPr>
          <p:cNvPr id="76" name="テキスト ボックス 75"/>
          <p:cNvSpPr txBox="1"/>
          <p:nvPr/>
        </p:nvSpPr>
        <p:spPr>
          <a:xfrm>
            <a:off x="4644008" y="4546089"/>
            <a:ext cx="4104455" cy="369332"/>
          </a:xfrm>
          <a:prstGeom prst="rect">
            <a:avLst/>
          </a:prstGeom>
          <a:noFill/>
        </p:spPr>
        <p:txBody>
          <a:bodyPr wrap="square" rtlCol="0">
            <a:spAutoFit/>
          </a:bodyPr>
          <a:lstStyle/>
          <a:p>
            <a:r>
              <a:rPr lang="en-US" altLang="ja-JP" dirty="0" smtClean="0"/>
              <a:t>CPU</a:t>
            </a:r>
            <a:r>
              <a:rPr lang="ja-JP" altLang="en-US" dirty="0" smtClean="0"/>
              <a:t>使用率上限</a:t>
            </a:r>
            <a:r>
              <a:rPr lang="en-US" altLang="ja-JP" dirty="0" smtClean="0"/>
              <a:t>÷100=2</a:t>
            </a:r>
            <a:r>
              <a:rPr lang="ja-JP" altLang="en-US" dirty="0" smtClean="0"/>
              <a:t>→</a:t>
            </a:r>
            <a:r>
              <a:rPr lang="en-US" altLang="ja-JP" dirty="0" smtClean="0"/>
              <a:t>2</a:t>
            </a:r>
            <a:r>
              <a:rPr kumimoji="1" lang="ja-JP" altLang="en-US" dirty="0" smtClean="0"/>
              <a:t>個利用可能</a:t>
            </a:r>
            <a:endParaRPr kumimoji="1" lang="ja-JP" altLang="en-US" dirty="0"/>
          </a:p>
        </p:txBody>
      </p:sp>
      <p:sp>
        <p:nvSpPr>
          <p:cNvPr id="56" name="円/楕円 55"/>
          <p:cNvSpPr/>
          <p:nvPr/>
        </p:nvSpPr>
        <p:spPr>
          <a:xfrm>
            <a:off x="5292080" y="500412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6096637" y="500412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6096637" y="5143492"/>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84" name="テキスト ボックス 83"/>
          <p:cNvSpPr txBox="1"/>
          <p:nvPr/>
        </p:nvSpPr>
        <p:spPr>
          <a:xfrm>
            <a:off x="6919746" y="5142107"/>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85" name="弦 84"/>
          <p:cNvSpPr/>
          <p:nvPr/>
        </p:nvSpPr>
        <p:spPr>
          <a:xfrm rot="1871753">
            <a:off x="4485899" y="5942824"/>
            <a:ext cx="699489" cy="622098"/>
          </a:xfrm>
          <a:prstGeom prst="chord">
            <a:avLst>
              <a:gd name="adj1" fmla="val 3549989"/>
              <a:gd name="adj2" fmla="val 14268437"/>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5"/>
          <p:cNvSpPr/>
          <p:nvPr/>
        </p:nvSpPr>
        <p:spPr>
          <a:xfrm rot="1474984">
            <a:off x="5296759" y="5935700"/>
            <a:ext cx="659227" cy="624856"/>
          </a:xfrm>
          <a:prstGeom prst="chord">
            <a:avLst>
              <a:gd name="adj1" fmla="val 4149453"/>
              <a:gd name="adj2" fmla="val 14647461"/>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弦 86"/>
          <p:cNvSpPr/>
          <p:nvPr/>
        </p:nvSpPr>
        <p:spPr>
          <a:xfrm rot="1871753">
            <a:off x="6103714" y="5944952"/>
            <a:ext cx="699489" cy="622098"/>
          </a:xfrm>
          <a:prstGeom prst="chord">
            <a:avLst>
              <a:gd name="adj1" fmla="val 3549989"/>
              <a:gd name="adj2" fmla="val 14268437"/>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弦 87"/>
          <p:cNvSpPr/>
          <p:nvPr/>
        </p:nvSpPr>
        <p:spPr>
          <a:xfrm rot="1871753">
            <a:off x="6916548" y="5923936"/>
            <a:ext cx="671862" cy="615958"/>
          </a:xfrm>
          <a:prstGeom prst="chord">
            <a:avLst>
              <a:gd name="adj1" fmla="val 3549989"/>
              <a:gd name="adj2" fmla="val 14268437"/>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499992" y="6065409"/>
            <a:ext cx="720080" cy="369332"/>
          </a:xfrm>
          <a:prstGeom prst="rect">
            <a:avLst/>
          </a:prstGeom>
          <a:noFill/>
        </p:spPr>
        <p:txBody>
          <a:bodyPr wrap="square" rtlCol="0">
            <a:spAutoFit/>
          </a:bodyPr>
          <a:lstStyle/>
          <a:p>
            <a:pPr algn="ctr"/>
            <a:r>
              <a:rPr lang="en-US" altLang="ja-JP" dirty="0"/>
              <a:t>50%</a:t>
            </a:r>
            <a:endParaRPr kumimoji="1" lang="en-US" altLang="ja-JP" dirty="0" smtClean="0"/>
          </a:p>
        </p:txBody>
      </p:sp>
      <p:sp>
        <p:nvSpPr>
          <p:cNvPr id="27" name="テキスト ボックス 26"/>
          <p:cNvSpPr txBox="1"/>
          <p:nvPr/>
        </p:nvSpPr>
        <p:spPr>
          <a:xfrm>
            <a:off x="5292080" y="6052646"/>
            <a:ext cx="720080" cy="369332"/>
          </a:xfrm>
          <a:prstGeom prst="rect">
            <a:avLst/>
          </a:prstGeom>
          <a:noFill/>
        </p:spPr>
        <p:txBody>
          <a:bodyPr wrap="square" rtlCol="0">
            <a:spAutoFit/>
          </a:bodyPr>
          <a:lstStyle/>
          <a:p>
            <a:pPr algn="ctr"/>
            <a:r>
              <a:rPr lang="en-US" altLang="ja-JP" dirty="0"/>
              <a:t>50%</a:t>
            </a:r>
            <a:endParaRPr kumimoji="1" lang="en-US" altLang="ja-JP" dirty="0" smtClean="0"/>
          </a:p>
        </p:txBody>
      </p:sp>
      <p:sp>
        <p:nvSpPr>
          <p:cNvPr id="28" name="テキスト ボックス 27"/>
          <p:cNvSpPr txBox="1"/>
          <p:nvPr/>
        </p:nvSpPr>
        <p:spPr>
          <a:xfrm>
            <a:off x="6096637" y="6052646"/>
            <a:ext cx="720080" cy="369332"/>
          </a:xfrm>
          <a:prstGeom prst="rect">
            <a:avLst/>
          </a:prstGeom>
          <a:noFill/>
        </p:spPr>
        <p:txBody>
          <a:bodyPr wrap="square" rtlCol="0">
            <a:spAutoFit/>
          </a:bodyPr>
          <a:lstStyle/>
          <a:p>
            <a:pPr algn="ctr"/>
            <a:r>
              <a:rPr lang="en-US" altLang="ja-JP" dirty="0"/>
              <a:t>50%</a:t>
            </a:r>
            <a:endParaRPr kumimoji="1" lang="en-US" altLang="ja-JP" dirty="0" smtClean="0"/>
          </a:p>
        </p:txBody>
      </p:sp>
      <p:sp>
        <p:nvSpPr>
          <p:cNvPr id="29" name="テキスト ボックス 28"/>
          <p:cNvSpPr txBox="1"/>
          <p:nvPr/>
        </p:nvSpPr>
        <p:spPr>
          <a:xfrm>
            <a:off x="6913743" y="6052646"/>
            <a:ext cx="720080" cy="369332"/>
          </a:xfrm>
          <a:prstGeom prst="rect">
            <a:avLst/>
          </a:prstGeom>
          <a:noFill/>
        </p:spPr>
        <p:txBody>
          <a:bodyPr wrap="square" rtlCol="0">
            <a:spAutoFit/>
          </a:bodyPr>
          <a:lstStyle/>
          <a:p>
            <a:pPr algn="ctr"/>
            <a:r>
              <a:rPr lang="en-US" altLang="ja-JP" dirty="0"/>
              <a:t>50%</a:t>
            </a:r>
            <a:endParaRPr kumimoji="1" lang="en-US" altLang="ja-JP" dirty="0" smtClean="0"/>
          </a:p>
        </p:txBody>
      </p:sp>
    </p:spTree>
    <p:extLst>
      <p:ext uri="{BB962C8B-B14F-4D97-AF65-F5344CB8AC3E}">
        <p14:creationId xmlns:p14="http://schemas.microsoft.com/office/powerpoint/2010/main" val="626541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57200" y="1600200"/>
            <a:ext cx="7931224" cy="4873752"/>
          </a:xfrm>
        </p:spPr>
        <p:txBody>
          <a:bodyPr/>
          <a:lstStyle/>
          <a:p>
            <a:r>
              <a:rPr lang="ja-JP" altLang="en-US" dirty="0" smtClean="0"/>
              <a:t>利用可能な物理 </a:t>
            </a:r>
            <a:r>
              <a:rPr lang="en-US" altLang="ja-JP" dirty="0" smtClean="0"/>
              <a:t>CPU </a:t>
            </a:r>
            <a:r>
              <a:rPr lang="ja-JP" altLang="en-US" dirty="0" smtClean="0"/>
              <a:t>数を基に仮想</a:t>
            </a:r>
            <a:r>
              <a:rPr lang="en-US" altLang="ja-JP" dirty="0" smtClean="0"/>
              <a:t>CPU</a:t>
            </a:r>
            <a:r>
              <a:rPr lang="ja-JP" altLang="en-US" dirty="0" smtClean="0"/>
              <a:t>数を調整</a:t>
            </a:r>
            <a:endParaRPr lang="en-US" altLang="ja-JP" dirty="0" smtClean="0"/>
          </a:p>
          <a:p>
            <a:pPr lvl="1"/>
            <a:r>
              <a:rPr lang="ja-JP" altLang="en-US" dirty="0" smtClean="0"/>
              <a:t>仮想 </a:t>
            </a:r>
            <a:r>
              <a:rPr lang="en-US" altLang="ja-JP" dirty="0" smtClean="0"/>
              <a:t>CPU </a:t>
            </a:r>
            <a:r>
              <a:rPr lang="ja-JP" altLang="en-US" dirty="0" smtClean="0"/>
              <a:t>数を減らすことでスケジューリングを回避</a:t>
            </a:r>
            <a:endParaRPr lang="en-US" altLang="ja-JP" dirty="0" smtClean="0"/>
          </a:p>
          <a:p>
            <a:pPr lvl="1"/>
            <a:r>
              <a:rPr lang="en-US" altLang="ja-JP" dirty="0" smtClean="0"/>
              <a:t>VM </a:t>
            </a:r>
            <a:r>
              <a:rPr lang="ja-JP" altLang="en-US" dirty="0" smtClean="0"/>
              <a:t>の仮想 </a:t>
            </a:r>
            <a:r>
              <a:rPr lang="en-US" altLang="ja-JP" dirty="0" smtClean="0"/>
              <a:t>CPU</a:t>
            </a:r>
            <a:r>
              <a:rPr lang="ja-JP" altLang="en-US" dirty="0" smtClean="0"/>
              <a:t> 数はシステムの管理者が調整可能</a:t>
            </a:r>
            <a:endParaRPr lang="en-US" altLang="ja-JP" dirty="0" smtClean="0"/>
          </a:p>
          <a:p>
            <a:pPr lvl="2"/>
            <a:r>
              <a:rPr lang="en-US" altLang="ja-JP" dirty="0" smtClean="0"/>
              <a:t>OS</a:t>
            </a:r>
            <a:r>
              <a:rPr lang="ja-JP" altLang="en-US" dirty="0" smtClean="0"/>
              <a:t>はホットスワップ機能を用いて</a:t>
            </a:r>
            <a:r>
              <a:rPr lang="en-US" altLang="ja-JP" dirty="0" smtClean="0"/>
              <a:t>CPU</a:t>
            </a:r>
            <a:r>
              <a:rPr lang="ja-JP" altLang="en-US" dirty="0" smtClean="0"/>
              <a:t>数を動的に変更</a:t>
            </a:r>
            <a:endParaRPr lang="en-US" altLang="ja-JP" dirty="0" smtClean="0"/>
          </a:p>
          <a:p>
            <a:endParaRPr lang="ja-JP" altLang="en-US" dirty="0"/>
          </a:p>
        </p:txBody>
      </p:sp>
      <p:sp>
        <p:nvSpPr>
          <p:cNvPr id="2" name="タイトル 1"/>
          <p:cNvSpPr>
            <a:spLocks noGrp="1"/>
          </p:cNvSpPr>
          <p:nvPr>
            <p:ph type="title"/>
          </p:nvPr>
        </p:nvSpPr>
        <p:spPr/>
        <p:txBody>
          <a:bodyPr/>
          <a:lstStyle/>
          <a:p>
            <a:r>
              <a:rPr lang="en-US" altLang="ja-JP" dirty="0" smtClean="0"/>
              <a:t>VM</a:t>
            </a:r>
            <a:r>
              <a:rPr lang="ja-JP" altLang="en-US" dirty="0" smtClean="0"/>
              <a:t>の仮想 </a:t>
            </a:r>
            <a:r>
              <a:rPr lang="en-US" altLang="ja-JP" dirty="0" smtClean="0"/>
              <a:t>CPU </a:t>
            </a:r>
            <a:r>
              <a:rPr lang="ja-JP" altLang="en-US" dirty="0" smtClean="0"/>
              <a:t>数の最適化</a:t>
            </a:r>
            <a:endParaRPr lang="ja-JP" altLang="en-US" dirty="0"/>
          </a:p>
        </p:txBody>
      </p:sp>
      <p:sp>
        <p:nvSpPr>
          <p:cNvPr id="81" name="スライド番号プレースホルダー 80"/>
          <p:cNvSpPr>
            <a:spLocks noGrp="1"/>
          </p:cNvSpPr>
          <p:nvPr>
            <p:ph type="sldNum" sz="quarter" idx="12"/>
          </p:nvPr>
        </p:nvSpPr>
        <p:spPr/>
        <p:txBody>
          <a:bodyPr/>
          <a:lstStyle/>
          <a:p>
            <a:fld id="{441FCE9C-BCC3-4E90-A94E-4B915C844EB5}" type="slidenum">
              <a:rPr lang="ja-JP" altLang="en-US" smtClean="0"/>
              <a:pPr/>
              <a:t>14</a:t>
            </a:fld>
            <a:endParaRPr lang="ja-JP" altLang="en-US"/>
          </a:p>
        </p:txBody>
      </p:sp>
      <p:sp>
        <p:nvSpPr>
          <p:cNvPr id="46" name="角丸四角形 45"/>
          <p:cNvSpPr/>
          <p:nvPr/>
        </p:nvSpPr>
        <p:spPr>
          <a:xfrm>
            <a:off x="2843808" y="3496362"/>
            <a:ext cx="3096344" cy="137279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3629638" y="3865695"/>
            <a:ext cx="2166498" cy="7800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843808" y="5733256"/>
            <a:ext cx="324036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2915816" y="587727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5292080" y="5877272"/>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2915816" y="494116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3707904" y="4941168"/>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499992" y="494116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5292080" y="4941168"/>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708425" y="601664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57" name="テキスト ボックス 56"/>
          <p:cNvSpPr txBox="1"/>
          <p:nvPr/>
        </p:nvSpPr>
        <p:spPr>
          <a:xfrm>
            <a:off x="4499992" y="601664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58" name="テキスト ボックス 57"/>
          <p:cNvSpPr txBox="1"/>
          <p:nvPr/>
        </p:nvSpPr>
        <p:spPr>
          <a:xfrm>
            <a:off x="4499992" y="5085184"/>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60" name="テキスト ボックス 59"/>
          <p:cNvSpPr txBox="1"/>
          <p:nvPr/>
        </p:nvSpPr>
        <p:spPr>
          <a:xfrm>
            <a:off x="2915816" y="5085184"/>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62" name="テキスト ボックス 61"/>
          <p:cNvSpPr txBox="1"/>
          <p:nvPr/>
        </p:nvSpPr>
        <p:spPr>
          <a:xfrm>
            <a:off x="2843808" y="3530980"/>
            <a:ext cx="795935"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63" name="テキスト ボックス 62"/>
          <p:cNvSpPr txBox="1"/>
          <p:nvPr/>
        </p:nvSpPr>
        <p:spPr>
          <a:xfrm>
            <a:off x="4067944" y="3496363"/>
            <a:ext cx="1829663" cy="369332"/>
          </a:xfrm>
          <a:prstGeom prst="rect">
            <a:avLst/>
          </a:prstGeom>
          <a:noFill/>
        </p:spPr>
        <p:txBody>
          <a:bodyPr wrap="square" rtlCol="0">
            <a:spAutoFit/>
          </a:bodyPr>
          <a:lstStyle/>
          <a:p>
            <a:pPr algn="ctr"/>
            <a:r>
              <a:rPr lang="ja-JP" altLang="en-US" dirty="0" smtClean="0"/>
              <a:t>アプリケーション</a:t>
            </a:r>
            <a:endParaRPr kumimoji="1" lang="ja-JP" altLang="en-US" dirty="0"/>
          </a:p>
        </p:txBody>
      </p:sp>
      <p:cxnSp>
        <p:nvCxnSpPr>
          <p:cNvPr id="64" name="直線コネクタ 63"/>
          <p:cNvCxnSpPr>
            <a:stCxn id="51" idx="4"/>
            <a:endCxn id="49" idx="0"/>
          </p:cNvCxnSpPr>
          <p:nvPr/>
        </p:nvCxnSpPr>
        <p:spPr>
          <a:xfrm>
            <a:off x="3275856" y="5589240"/>
            <a:ext cx="0"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53" idx="4"/>
            <a:endCxn id="91" idx="0"/>
          </p:cNvCxnSpPr>
          <p:nvPr/>
        </p:nvCxnSpPr>
        <p:spPr>
          <a:xfrm>
            <a:off x="4860032" y="5589240"/>
            <a:ext cx="0"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endCxn id="53" idx="0"/>
          </p:cNvCxnSpPr>
          <p:nvPr/>
        </p:nvCxnSpPr>
        <p:spPr>
          <a:xfrm flipH="1">
            <a:off x="4860032" y="4645769"/>
            <a:ext cx="432048" cy="2953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53" idx="0"/>
          </p:cNvCxnSpPr>
          <p:nvPr/>
        </p:nvCxnSpPr>
        <p:spPr>
          <a:xfrm flipH="1">
            <a:off x="4860032" y="4645769"/>
            <a:ext cx="60826" cy="2953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51" idx="0"/>
          </p:cNvCxnSpPr>
          <p:nvPr/>
        </p:nvCxnSpPr>
        <p:spPr>
          <a:xfrm flipH="1">
            <a:off x="3275856" y="4645769"/>
            <a:ext cx="1224136" cy="2953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endCxn id="51" idx="0"/>
          </p:cNvCxnSpPr>
          <p:nvPr/>
        </p:nvCxnSpPr>
        <p:spPr>
          <a:xfrm flipH="1">
            <a:off x="3275856" y="4645769"/>
            <a:ext cx="673669" cy="2953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右カーブ矢印 34"/>
          <p:cNvSpPr/>
          <p:nvPr/>
        </p:nvSpPr>
        <p:spPr>
          <a:xfrm rot="10800000">
            <a:off x="6156177" y="5157192"/>
            <a:ext cx="684648" cy="913657"/>
          </a:xfrm>
          <a:prstGeom prst="curved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円/楕円 89"/>
          <p:cNvSpPr/>
          <p:nvPr/>
        </p:nvSpPr>
        <p:spPr>
          <a:xfrm>
            <a:off x="3707904" y="5877272"/>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4499992" y="587727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曲線コネクタ 107"/>
          <p:cNvCxnSpPr/>
          <p:nvPr/>
        </p:nvCxnSpPr>
        <p:spPr>
          <a:xfrm rot="16200000" flipH="1">
            <a:off x="3833223" y="4239785"/>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曲線コネクタ 108"/>
          <p:cNvCxnSpPr/>
          <p:nvPr/>
        </p:nvCxnSpPr>
        <p:spPr>
          <a:xfrm rot="16200000" flipH="1">
            <a:off x="4265271" y="4239785"/>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曲線コネクタ 109"/>
          <p:cNvCxnSpPr/>
          <p:nvPr/>
        </p:nvCxnSpPr>
        <p:spPr>
          <a:xfrm rot="16200000" flipH="1">
            <a:off x="4625311" y="4239785"/>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曲線コネクタ 110"/>
          <p:cNvCxnSpPr/>
          <p:nvPr/>
        </p:nvCxnSpPr>
        <p:spPr>
          <a:xfrm rot="16200000" flipH="1">
            <a:off x="4985351" y="4239785"/>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3702313" y="587727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919663" y="601664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75" name="テキスト ボックス 74"/>
          <p:cNvSpPr txBox="1"/>
          <p:nvPr/>
        </p:nvSpPr>
        <p:spPr>
          <a:xfrm>
            <a:off x="5292080" y="601664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77" name="円/楕円 76"/>
          <p:cNvSpPr/>
          <p:nvPr/>
        </p:nvSpPr>
        <p:spPr>
          <a:xfrm>
            <a:off x="5292080" y="5877272"/>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3707904" y="494116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292080" y="494116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3708425" y="5080538"/>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83" name="テキスト ボックス 82"/>
          <p:cNvSpPr txBox="1"/>
          <p:nvPr/>
        </p:nvSpPr>
        <p:spPr>
          <a:xfrm>
            <a:off x="5292080" y="5075892"/>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cxnSp>
        <p:nvCxnSpPr>
          <p:cNvPr id="39" name="直線コネクタ 38"/>
          <p:cNvCxnSpPr>
            <a:stCxn id="90" idx="0"/>
            <a:endCxn id="79" idx="4"/>
          </p:cNvCxnSpPr>
          <p:nvPr/>
        </p:nvCxnSpPr>
        <p:spPr>
          <a:xfrm flipV="1">
            <a:off x="4067944" y="5589240"/>
            <a:ext cx="0"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7" idx="0"/>
            <a:endCxn id="80" idx="4"/>
          </p:cNvCxnSpPr>
          <p:nvPr/>
        </p:nvCxnSpPr>
        <p:spPr>
          <a:xfrm flipV="1">
            <a:off x="5652120" y="5589240"/>
            <a:ext cx="0" cy="2880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endCxn id="79" idx="0"/>
          </p:cNvCxnSpPr>
          <p:nvPr/>
        </p:nvCxnSpPr>
        <p:spPr>
          <a:xfrm flipH="1">
            <a:off x="4067944" y="4645769"/>
            <a:ext cx="426458" cy="2953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a:endCxn id="80" idx="0"/>
          </p:cNvCxnSpPr>
          <p:nvPr/>
        </p:nvCxnSpPr>
        <p:spPr>
          <a:xfrm>
            <a:off x="5292080" y="4645769"/>
            <a:ext cx="360040" cy="29539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2"/>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9"/>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8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8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5" grpId="0" animBg="1"/>
      <p:bldP spid="71" grpId="0" animBg="1"/>
      <p:bldP spid="75" grpId="0"/>
      <p:bldP spid="77" grpId="0" animBg="1"/>
      <p:bldP spid="79" grpId="0" animBg="1"/>
      <p:bldP spid="80" grpId="0" animBg="1"/>
      <p:bldP spid="82"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57200" y="1600200"/>
            <a:ext cx="8003232" cy="4873752"/>
          </a:xfrm>
        </p:spPr>
        <p:txBody>
          <a:bodyPr/>
          <a:lstStyle/>
          <a:p>
            <a:r>
              <a:rPr lang="ja-JP" altLang="en-US" dirty="0" smtClean="0"/>
              <a:t>利用可能な物理 </a:t>
            </a:r>
            <a:r>
              <a:rPr lang="en-US" altLang="ja-JP" dirty="0" smtClean="0"/>
              <a:t>CPU </a:t>
            </a:r>
            <a:r>
              <a:rPr lang="ja-JP" altLang="en-US" dirty="0" smtClean="0"/>
              <a:t>数を基にスレッド数を調整</a:t>
            </a:r>
            <a:endParaRPr lang="en-US" altLang="ja-JP" dirty="0" smtClean="0"/>
          </a:p>
          <a:p>
            <a:pPr lvl="1"/>
            <a:r>
              <a:rPr lang="ja-JP" altLang="en-US" dirty="0" smtClean="0"/>
              <a:t>使われる仮想 </a:t>
            </a:r>
            <a:r>
              <a:rPr lang="en-US" altLang="ja-JP" dirty="0" smtClean="0"/>
              <a:t>CPU </a:t>
            </a:r>
            <a:r>
              <a:rPr lang="ja-JP" altLang="en-US" dirty="0" smtClean="0"/>
              <a:t>数を間接的に減らす</a:t>
            </a:r>
            <a:endParaRPr lang="en-US" altLang="ja-JP" dirty="0" smtClean="0"/>
          </a:p>
          <a:p>
            <a:pPr lvl="1"/>
            <a:r>
              <a:rPr lang="ja-JP" altLang="en-US" dirty="0" smtClean="0"/>
              <a:t>スレッド数はユーザが調整可能</a:t>
            </a:r>
            <a:endParaRPr lang="en-US" altLang="ja-JP" dirty="0" smtClean="0"/>
          </a:p>
          <a:p>
            <a:pPr lvl="2"/>
            <a:r>
              <a:rPr lang="ja-JP" altLang="en-US" sz="2200" dirty="0" smtClean="0"/>
              <a:t>アプリケーション実行中にスレッド数を変更するのは難しい</a:t>
            </a:r>
            <a:endParaRPr lang="en-US" altLang="ja-JP" sz="2200" dirty="0" smtClean="0"/>
          </a:p>
          <a:p>
            <a:endParaRPr lang="ja-JP" altLang="en-US" dirty="0"/>
          </a:p>
        </p:txBody>
      </p:sp>
      <p:sp>
        <p:nvSpPr>
          <p:cNvPr id="2" name="タイトル 1"/>
          <p:cNvSpPr>
            <a:spLocks noGrp="1"/>
          </p:cNvSpPr>
          <p:nvPr>
            <p:ph type="title"/>
          </p:nvPr>
        </p:nvSpPr>
        <p:spPr/>
        <p:txBody>
          <a:bodyPr/>
          <a:lstStyle/>
          <a:p>
            <a:r>
              <a:rPr lang="ja-JP" altLang="en-US" smtClean="0"/>
              <a:t>アプリケーションのスレッド数の最適化</a:t>
            </a:r>
            <a:endParaRPr lang="ja-JP" altLang="en-US" dirty="0"/>
          </a:p>
        </p:txBody>
      </p:sp>
      <p:sp>
        <p:nvSpPr>
          <p:cNvPr id="81" name="スライド番号プレースホルダー 80"/>
          <p:cNvSpPr>
            <a:spLocks noGrp="1"/>
          </p:cNvSpPr>
          <p:nvPr>
            <p:ph type="sldNum" sz="quarter" idx="12"/>
          </p:nvPr>
        </p:nvSpPr>
        <p:spPr/>
        <p:txBody>
          <a:bodyPr/>
          <a:lstStyle/>
          <a:p>
            <a:fld id="{441FCE9C-BCC3-4E90-A94E-4B915C844EB5}" type="slidenum">
              <a:rPr lang="ja-JP" altLang="en-US" smtClean="0"/>
              <a:pPr/>
              <a:t>15</a:t>
            </a:fld>
            <a:endParaRPr lang="ja-JP" altLang="en-US"/>
          </a:p>
        </p:txBody>
      </p:sp>
      <p:sp>
        <p:nvSpPr>
          <p:cNvPr id="4" name="正方形/長方形 3"/>
          <p:cNvSpPr/>
          <p:nvPr/>
        </p:nvSpPr>
        <p:spPr>
          <a:xfrm>
            <a:off x="2843808" y="5764021"/>
            <a:ext cx="324036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915816" y="3497963"/>
            <a:ext cx="3096344" cy="14088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915816"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707904"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499992"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292080" y="50131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915816" y="59132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707904" y="5913276"/>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499992" y="59132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292080" y="5913276"/>
            <a:ext cx="720080" cy="648072"/>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79912" y="3865695"/>
            <a:ext cx="2088232" cy="7800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843808" y="3542270"/>
            <a:ext cx="936104"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16" name="テキスト ボックス 15"/>
          <p:cNvSpPr txBox="1"/>
          <p:nvPr/>
        </p:nvSpPr>
        <p:spPr>
          <a:xfrm>
            <a:off x="3840182" y="3496363"/>
            <a:ext cx="1883946" cy="369332"/>
          </a:xfrm>
          <a:prstGeom prst="rect">
            <a:avLst/>
          </a:prstGeom>
          <a:noFill/>
        </p:spPr>
        <p:txBody>
          <a:bodyPr wrap="square" rtlCol="0">
            <a:spAutoFit/>
          </a:bodyPr>
          <a:lstStyle/>
          <a:p>
            <a:pPr algn="ctr"/>
            <a:r>
              <a:rPr lang="ja-JP" altLang="en-US" dirty="0"/>
              <a:t>アプリケーション</a:t>
            </a:r>
            <a:endParaRPr kumimoji="1" lang="ja-JP" altLang="en-US" dirty="0"/>
          </a:p>
        </p:txBody>
      </p:sp>
      <p:sp>
        <p:nvSpPr>
          <p:cNvPr id="17" name="テキスト ボックス 16"/>
          <p:cNvSpPr txBox="1"/>
          <p:nvPr/>
        </p:nvSpPr>
        <p:spPr>
          <a:xfrm>
            <a:off x="2915816" y="5126414"/>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18" name="テキスト ボックス 17"/>
          <p:cNvSpPr txBox="1"/>
          <p:nvPr/>
        </p:nvSpPr>
        <p:spPr>
          <a:xfrm>
            <a:off x="3707904" y="5126390"/>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19" name="テキスト ボックス 18"/>
          <p:cNvSpPr txBox="1"/>
          <p:nvPr/>
        </p:nvSpPr>
        <p:spPr>
          <a:xfrm>
            <a:off x="4499992" y="5126390"/>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20" name="テキスト ボックス 19"/>
          <p:cNvSpPr txBox="1"/>
          <p:nvPr/>
        </p:nvSpPr>
        <p:spPr>
          <a:xfrm>
            <a:off x="5292080" y="5126390"/>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21" name="テキスト ボックス 20"/>
          <p:cNvSpPr txBox="1"/>
          <p:nvPr/>
        </p:nvSpPr>
        <p:spPr>
          <a:xfrm>
            <a:off x="2915816" y="6052646"/>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24" name="テキスト ボックス 23"/>
          <p:cNvSpPr txBox="1"/>
          <p:nvPr/>
        </p:nvSpPr>
        <p:spPr>
          <a:xfrm>
            <a:off x="4499992" y="6055954"/>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cxnSp>
        <p:nvCxnSpPr>
          <p:cNvPr id="28" name="直線コネクタ 27"/>
          <p:cNvCxnSpPr>
            <a:stCxn id="6" idx="4"/>
            <a:endCxn id="10" idx="0"/>
          </p:cNvCxnSpPr>
          <p:nvPr/>
        </p:nvCxnSpPr>
        <p:spPr>
          <a:xfrm>
            <a:off x="3275856" y="5661248"/>
            <a:ext cx="0" cy="2520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7" idx="4"/>
            <a:endCxn id="10" idx="0"/>
          </p:cNvCxnSpPr>
          <p:nvPr/>
        </p:nvCxnSpPr>
        <p:spPr>
          <a:xfrm flipH="1">
            <a:off x="3275856" y="5661248"/>
            <a:ext cx="792088" cy="2520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8" idx="4"/>
            <a:endCxn id="12" idx="0"/>
          </p:cNvCxnSpPr>
          <p:nvPr/>
        </p:nvCxnSpPr>
        <p:spPr>
          <a:xfrm>
            <a:off x="4860032" y="5661248"/>
            <a:ext cx="0" cy="2520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9" idx="4"/>
            <a:endCxn id="12" idx="0"/>
          </p:cNvCxnSpPr>
          <p:nvPr/>
        </p:nvCxnSpPr>
        <p:spPr>
          <a:xfrm flipH="1">
            <a:off x="4860032" y="5661248"/>
            <a:ext cx="792088" cy="2520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endCxn id="6" idx="0"/>
          </p:cNvCxnSpPr>
          <p:nvPr/>
        </p:nvCxnSpPr>
        <p:spPr>
          <a:xfrm flipH="1">
            <a:off x="3275856" y="4645769"/>
            <a:ext cx="936104" cy="3674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14" idx="2"/>
            <a:endCxn id="8" idx="0"/>
          </p:cNvCxnSpPr>
          <p:nvPr/>
        </p:nvCxnSpPr>
        <p:spPr>
          <a:xfrm>
            <a:off x="4824028" y="4645769"/>
            <a:ext cx="36004" cy="3674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4860032" y="4071066"/>
            <a:ext cx="1224136" cy="369332"/>
          </a:xfrm>
          <a:prstGeom prst="rect">
            <a:avLst/>
          </a:prstGeom>
          <a:noFill/>
        </p:spPr>
        <p:txBody>
          <a:bodyPr wrap="square" rtlCol="0">
            <a:spAutoFit/>
          </a:bodyPr>
          <a:lstStyle/>
          <a:p>
            <a:pPr algn="ctr"/>
            <a:r>
              <a:rPr kumimoji="1" lang="ja-JP" altLang="en-US" dirty="0" smtClean="0"/>
              <a:t>スレッド</a:t>
            </a:r>
            <a:endParaRPr kumimoji="1" lang="ja-JP" altLang="en-US" dirty="0"/>
          </a:p>
        </p:txBody>
      </p:sp>
      <p:sp>
        <p:nvSpPr>
          <p:cNvPr id="87" name="右カーブ矢印 86"/>
          <p:cNvSpPr/>
          <p:nvPr/>
        </p:nvSpPr>
        <p:spPr>
          <a:xfrm rot="10800000">
            <a:off x="6191608" y="3919953"/>
            <a:ext cx="684648" cy="2225939"/>
          </a:xfrm>
          <a:prstGeom prst="curved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8" name="曲線コネクタ 87"/>
          <p:cNvCxnSpPr/>
          <p:nvPr/>
        </p:nvCxnSpPr>
        <p:spPr>
          <a:xfrm rot="16200000" flipH="1">
            <a:off x="3916413" y="4239785"/>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曲線コネクタ 88"/>
          <p:cNvCxnSpPr/>
          <p:nvPr/>
        </p:nvCxnSpPr>
        <p:spPr>
          <a:xfrm rot="16200000" flipH="1">
            <a:off x="4481295" y="4239785"/>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曲線コネクタ 72"/>
          <p:cNvCxnSpPr/>
          <p:nvPr/>
        </p:nvCxnSpPr>
        <p:spPr>
          <a:xfrm rot="16200000" flipH="1">
            <a:off x="4204445" y="4239786"/>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曲線コネクタ 74"/>
          <p:cNvCxnSpPr/>
          <p:nvPr/>
        </p:nvCxnSpPr>
        <p:spPr>
          <a:xfrm rot="16200000" flipH="1">
            <a:off x="4763736" y="4239786"/>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endCxn id="7" idx="0"/>
          </p:cNvCxnSpPr>
          <p:nvPr/>
        </p:nvCxnSpPr>
        <p:spPr>
          <a:xfrm flipH="1">
            <a:off x="4067944" y="4645769"/>
            <a:ext cx="432048" cy="3674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endCxn id="9" idx="0"/>
          </p:cNvCxnSpPr>
          <p:nvPr/>
        </p:nvCxnSpPr>
        <p:spPr>
          <a:xfrm>
            <a:off x="5059284" y="4645769"/>
            <a:ext cx="592836" cy="3674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stCxn id="7" idx="4"/>
            <a:endCxn id="11" idx="0"/>
          </p:cNvCxnSpPr>
          <p:nvPr/>
        </p:nvCxnSpPr>
        <p:spPr>
          <a:xfrm>
            <a:off x="4067944" y="5661248"/>
            <a:ext cx="0" cy="2520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9" idx="4"/>
            <a:endCxn id="13" idx="0"/>
          </p:cNvCxnSpPr>
          <p:nvPr/>
        </p:nvCxnSpPr>
        <p:spPr>
          <a:xfrm>
            <a:off x="5652120" y="5661248"/>
            <a:ext cx="0" cy="2520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3" name="円/楕円 92"/>
          <p:cNvSpPr/>
          <p:nvPr/>
        </p:nvSpPr>
        <p:spPr>
          <a:xfrm>
            <a:off x="3707904" y="59132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5292080" y="591327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3719086" y="6052646"/>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96" name="テキスト ボックス 95"/>
          <p:cNvSpPr txBox="1"/>
          <p:nvPr/>
        </p:nvSpPr>
        <p:spPr>
          <a:xfrm>
            <a:off x="5292080" y="6052646"/>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Tree>
    <p:extLst>
      <p:ext uri="{BB962C8B-B14F-4D97-AF65-F5344CB8AC3E}">
        <p14:creationId xmlns:p14="http://schemas.microsoft.com/office/powerpoint/2010/main" val="22441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ipe(down)">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7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3" grpId="0" animBg="1"/>
      <p:bldP spid="94" grpId="0" animBg="1"/>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
          </p:nvPr>
        </p:nvSpPr>
        <p:spPr>
          <a:xfrm>
            <a:off x="457200" y="1600200"/>
            <a:ext cx="8075240" cy="4873752"/>
          </a:xfrm>
        </p:spPr>
        <p:txBody>
          <a:bodyPr/>
          <a:lstStyle/>
          <a:p>
            <a:r>
              <a:rPr lang="ja-JP" altLang="en-US" dirty="0"/>
              <a:t>スレッド数の最適化</a:t>
            </a:r>
            <a:r>
              <a:rPr lang="ja-JP" altLang="en-US" dirty="0" smtClean="0"/>
              <a:t>が最も性能低下を抑えられた</a:t>
            </a:r>
            <a:endParaRPr lang="en-US" altLang="ja-JP" dirty="0" smtClean="0"/>
          </a:p>
          <a:p>
            <a:pPr lvl="1"/>
            <a:r>
              <a:rPr lang="ja-JP" altLang="en-US" dirty="0"/>
              <a:t>利用可能</a:t>
            </a:r>
            <a:r>
              <a:rPr lang="ja-JP" altLang="en-US" dirty="0" smtClean="0"/>
              <a:t>な物理 </a:t>
            </a:r>
            <a:r>
              <a:rPr lang="en-US" altLang="ja-JP" dirty="0" smtClean="0"/>
              <a:t>CPU </a:t>
            </a:r>
            <a:r>
              <a:rPr lang="ja-JP" altLang="en-US" dirty="0" smtClean="0"/>
              <a:t>数と同数が最適</a:t>
            </a:r>
            <a:endParaRPr lang="en-US" altLang="ja-JP" dirty="0" smtClean="0"/>
          </a:p>
          <a:p>
            <a:r>
              <a:rPr lang="ja-JP" altLang="en-US" dirty="0" smtClean="0"/>
              <a:t>仮想</a:t>
            </a:r>
            <a:r>
              <a:rPr lang="en-US" altLang="ja-JP" dirty="0" smtClean="0"/>
              <a:t>CPU</a:t>
            </a:r>
            <a:r>
              <a:rPr lang="ja-JP" altLang="en-US" dirty="0" smtClean="0"/>
              <a:t>数の最適化も効果があった</a:t>
            </a:r>
            <a:endParaRPr lang="en-US" altLang="ja-JP" dirty="0" smtClean="0"/>
          </a:p>
          <a:p>
            <a:pPr lvl="1"/>
            <a:r>
              <a:rPr lang="ja-JP" altLang="en-US" dirty="0"/>
              <a:t>一部を除いて</a:t>
            </a:r>
            <a:r>
              <a:rPr lang="ja-JP" altLang="en-US" dirty="0" smtClean="0"/>
              <a:t>利用可能な物理</a:t>
            </a:r>
            <a:r>
              <a:rPr lang="en-US" altLang="ja-JP" dirty="0" smtClean="0"/>
              <a:t>CPU</a:t>
            </a:r>
            <a:r>
              <a:rPr lang="ja-JP" altLang="en-US" dirty="0" smtClean="0"/>
              <a:t>数と同数</a:t>
            </a:r>
            <a:r>
              <a:rPr lang="ja-JP" altLang="en-US" dirty="0"/>
              <a:t>が</a:t>
            </a:r>
            <a:r>
              <a:rPr lang="ja-JP" altLang="en-US" dirty="0" smtClean="0"/>
              <a:t>最適</a:t>
            </a:r>
            <a:endParaRPr kumimoji="1" lang="ja-JP" altLang="en-US" dirty="0"/>
          </a:p>
        </p:txBody>
      </p:sp>
      <p:sp>
        <p:nvSpPr>
          <p:cNvPr id="3" name="タイトル 2"/>
          <p:cNvSpPr>
            <a:spLocks noGrp="1"/>
          </p:cNvSpPr>
          <p:nvPr>
            <p:ph type="title"/>
          </p:nvPr>
        </p:nvSpPr>
        <p:spPr/>
        <p:txBody>
          <a:bodyPr/>
          <a:lstStyle/>
          <a:p>
            <a:r>
              <a:rPr lang="ja-JP" altLang="en-US" dirty="0" smtClean="0"/>
              <a:t>物理 </a:t>
            </a:r>
            <a:r>
              <a:rPr lang="en-US" altLang="ja-JP" dirty="0" smtClean="0"/>
              <a:t>CPU </a:t>
            </a:r>
            <a:r>
              <a:rPr lang="ja-JP" altLang="en-US" dirty="0" smtClean="0"/>
              <a:t>を減らした場合の最適化</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4158375313"/>
              </p:ext>
            </p:extLst>
          </p:nvPr>
        </p:nvGraphicFramePr>
        <p:xfrm>
          <a:off x="26328" y="3978000"/>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3259663692"/>
              </p:ext>
            </p:extLst>
          </p:nvPr>
        </p:nvGraphicFramePr>
        <p:xfrm>
          <a:off x="4482048" y="3978000"/>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5"/>
          <p:cNvSpPr txBox="1"/>
          <p:nvPr/>
        </p:nvSpPr>
        <p:spPr>
          <a:xfrm>
            <a:off x="1979712" y="3613666"/>
            <a:ext cx="2088232" cy="369332"/>
          </a:xfrm>
          <a:prstGeom prst="rect">
            <a:avLst/>
          </a:prstGeom>
          <a:solidFill>
            <a:srgbClr val="FFFFFF"/>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高速化</a:t>
            </a:r>
            <a:r>
              <a:rPr kumimoji="1" lang="ja-JP" altLang="en-US" dirty="0" smtClean="0"/>
              <a:t>：</a:t>
            </a:r>
            <a:r>
              <a:rPr lang="en-US" altLang="ja-JP" dirty="0" smtClean="0"/>
              <a:t>1.1</a:t>
            </a:r>
            <a:r>
              <a:rPr kumimoji="1" lang="en-US" altLang="ja-JP" dirty="0" smtClean="0"/>
              <a:t>〜</a:t>
            </a:r>
            <a:r>
              <a:rPr lang="en-US" altLang="ja-JP" dirty="0" smtClean="0"/>
              <a:t>1.3</a:t>
            </a:r>
            <a:r>
              <a:rPr lang="ja-JP" altLang="en-US" dirty="0" smtClean="0"/>
              <a:t>倍</a:t>
            </a:r>
            <a:endParaRPr kumimoji="1" lang="ja-JP" altLang="en-US" dirty="0"/>
          </a:p>
        </p:txBody>
      </p:sp>
      <p:sp>
        <p:nvSpPr>
          <p:cNvPr id="9" name="テキスト ボックス 5"/>
          <p:cNvSpPr txBox="1"/>
          <p:nvPr/>
        </p:nvSpPr>
        <p:spPr>
          <a:xfrm>
            <a:off x="6534096" y="3613666"/>
            <a:ext cx="2088016" cy="369332"/>
          </a:xfrm>
          <a:prstGeom prst="rect">
            <a:avLst/>
          </a:prstGeom>
          <a:solidFill>
            <a:srgbClr val="FFFFFF"/>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高速化</a:t>
            </a:r>
            <a:r>
              <a:rPr kumimoji="1" lang="ja-JP" altLang="en-US" dirty="0" smtClean="0"/>
              <a:t>：</a:t>
            </a:r>
            <a:r>
              <a:rPr lang="en-US" altLang="ja-JP" dirty="0" smtClean="0"/>
              <a:t>1.3</a:t>
            </a:r>
            <a:r>
              <a:rPr kumimoji="1" lang="en-US" altLang="ja-JP" dirty="0" smtClean="0"/>
              <a:t>〜</a:t>
            </a:r>
            <a:r>
              <a:rPr lang="en-US" altLang="ja-JP" dirty="0" smtClean="0"/>
              <a:t>2.0</a:t>
            </a:r>
            <a:r>
              <a:rPr lang="ja-JP" altLang="en-US" dirty="0"/>
              <a:t>倍</a:t>
            </a:r>
            <a:endParaRPr kumimoji="1" lang="ja-JP" altLang="en-US" dirty="0"/>
          </a:p>
        </p:txBody>
      </p:sp>
      <p:sp>
        <p:nvSpPr>
          <p:cNvPr id="10" name="円/楕円 9"/>
          <p:cNvSpPr/>
          <p:nvPr/>
        </p:nvSpPr>
        <p:spPr>
          <a:xfrm>
            <a:off x="8028168" y="260648"/>
            <a:ext cx="576064" cy="571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994632" y="285753"/>
            <a:ext cx="609600" cy="521208"/>
          </a:xfrm>
        </p:spPr>
        <p:txBody>
          <a:bodyPr/>
          <a:lstStyle/>
          <a:p>
            <a:fld id="{441FCE9C-BCC3-4E90-A94E-4B915C844EB5}" type="slidenum">
              <a:rPr kumimoji="1" lang="ja-JP" altLang="en-US" smtClean="0"/>
              <a:t>16</a:t>
            </a:fld>
            <a:endParaRPr kumimoji="1" lang="ja-JP" altLang="en-US" dirty="0"/>
          </a:p>
        </p:txBody>
      </p:sp>
    </p:spTree>
    <p:extLst>
      <p:ext uri="{BB962C8B-B14F-4D97-AF65-F5344CB8AC3E}">
        <p14:creationId xmlns:p14="http://schemas.microsoft.com/office/powerpoint/2010/main" val="3237885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
          </p:nvPr>
        </p:nvSpPr>
        <p:spPr>
          <a:xfrm>
            <a:off x="457200" y="1600200"/>
            <a:ext cx="7859216" cy="4873752"/>
          </a:xfrm>
        </p:spPr>
        <p:txBody>
          <a:bodyPr/>
          <a:lstStyle/>
          <a:p>
            <a:r>
              <a:rPr lang="ja-JP" altLang="en-US" dirty="0" smtClean="0"/>
              <a:t>仮想</a:t>
            </a:r>
            <a:r>
              <a:rPr lang="en-US" altLang="ja-JP" dirty="0" smtClean="0"/>
              <a:t>CPU</a:t>
            </a:r>
            <a:r>
              <a:rPr lang="ja-JP" altLang="en-US" dirty="0" smtClean="0"/>
              <a:t>数の最適化，スレッド数</a:t>
            </a:r>
            <a:r>
              <a:rPr lang="ja-JP" altLang="en-US" dirty="0"/>
              <a:t>の</a:t>
            </a:r>
            <a:r>
              <a:rPr lang="ja-JP" altLang="en-US" dirty="0" smtClean="0"/>
              <a:t>最適化ともに効果があった</a:t>
            </a:r>
            <a:endParaRPr lang="en-US" altLang="ja-JP" dirty="0" smtClean="0"/>
          </a:p>
          <a:p>
            <a:pPr lvl="1"/>
            <a:r>
              <a:rPr lang="ja-JP" altLang="en-US" dirty="0"/>
              <a:t>利用可能</a:t>
            </a:r>
            <a:r>
              <a:rPr lang="ja-JP" altLang="en-US" dirty="0" smtClean="0"/>
              <a:t>な物理</a:t>
            </a:r>
            <a:r>
              <a:rPr lang="en-US" altLang="ja-JP" dirty="0" smtClean="0"/>
              <a:t>CPU</a:t>
            </a:r>
            <a:r>
              <a:rPr lang="ja-JP" altLang="en-US" dirty="0" smtClean="0"/>
              <a:t>数と同数が最適</a:t>
            </a:r>
            <a:endParaRPr lang="en-US" altLang="ja-JP" dirty="0" smtClean="0"/>
          </a:p>
          <a:p>
            <a:pPr lvl="1"/>
            <a:r>
              <a:rPr kumimoji="1" lang="en-US" altLang="ja-JP" dirty="0" smtClean="0"/>
              <a:t>CPU </a:t>
            </a:r>
            <a:r>
              <a:rPr kumimoji="1" lang="ja-JP" altLang="en-US" dirty="0" smtClean="0"/>
              <a:t>使用率が低い時の性能を大幅に改善</a:t>
            </a:r>
            <a:endParaRPr kumimoji="1" lang="en-US" altLang="ja-JP" dirty="0" smtClean="0"/>
          </a:p>
        </p:txBody>
      </p:sp>
      <p:sp>
        <p:nvSpPr>
          <p:cNvPr id="3" name="タイトル 2"/>
          <p:cNvSpPr>
            <a:spLocks noGrp="1"/>
          </p:cNvSpPr>
          <p:nvPr>
            <p:ph type="title"/>
          </p:nvPr>
        </p:nvSpPr>
        <p:spPr/>
        <p:txBody>
          <a:bodyPr>
            <a:normAutofit/>
          </a:bodyPr>
          <a:lstStyle/>
          <a:p>
            <a:r>
              <a:rPr lang="en-US" altLang="ja-JP" dirty="0"/>
              <a:t>CPU </a:t>
            </a:r>
            <a:r>
              <a:rPr lang="ja-JP" altLang="en-US" dirty="0" smtClean="0"/>
              <a:t>使用率</a:t>
            </a:r>
            <a:r>
              <a:rPr lang="ja-JP" altLang="en-US" dirty="0"/>
              <a:t>を制限した</a:t>
            </a:r>
            <a:r>
              <a:rPr lang="ja-JP" altLang="en-US" dirty="0" smtClean="0"/>
              <a:t>場合の最適化</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3569155434"/>
              </p:ext>
            </p:extLst>
          </p:nvPr>
        </p:nvGraphicFramePr>
        <p:xfrm>
          <a:off x="179512" y="3978000"/>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1575957134"/>
              </p:ext>
            </p:extLst>
          </p:nvPr>
        </p:nvGraphicFramePr>
        <p:xfrm>
          <a:off x="4499992" y="3998990"/>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5"/>
          <p:cNvSpPr txBox="1"/>
          <p:nvPr/>
        </p:nvSpPr>
        <p:spPr>
          <a:xfrm>
            <a:off x="2339752" y="3613666"/>
            <a:ext cx="2160240" cy="369332"/>
          </a:xfrm>
          <a:prstGeom prst="rect">
            <a:avLst/>
          </a:prstGeom>
          <a:solidFill>
            <a:srgbClr val="FFFFFF"/>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高速化</a:t>
            </a:r>
            <a:r>
              <a:rPr kumimoji="1" lang="ja-JP" altLang="en-US" dirty="0" smtClean="0"/>
              <a:t>：</a:t>
            </a:r>
            <a:r>
              <a:rPr lang="en-US" altLang="ja-JP" dirty="0" smtClean="0"/>
              <a:t>1.3</a:t>
            </a:r>
            <a:r>
              <a:rPr kumimoji="1" lang="en-US" altLang="ja-JP" dirty="0" smtClean="0"/>
              <a:t>〜</a:t>
            </a:r>
            <a:r>
              <a:rPr lang="en-US" altLang="ja-JP" dirty="0" smtClean="0"/>
              <a:t>4.9</a:t>
            </a:r>
            <a:r>
              <a:rPr lang="ja-JP" altLang="en-US" dirty="0"/>
              <a:t>倍</a:t>
            </a:r>
            <a:endParaRPr kumimoji="1" lang="ja-JP" altLang="en-US" dirty="0"/>
          </a:p>
        </p:txBody>
      </p:sp>
      <p:sp>
        <p:nvSpPr>
          <p:cNvPr id="8" name="テキスト ボックス 5"/>
          <p:cNvSpPr txBox="1"/>
          <p:nvPr/>
        </p:nvSpPr>
        <p:spPr>
          <a:xfrm>
            <a:off x="6372200" y="3613666"/>
            <a:ext cx="2160240" cy="369332"/>
          </a:xfrm>
          <a:prstGeom prst="rect">
            <a:avLst/>
          </a:prstGeom>
          <a:solidFill>
            <a:srgbClr val="FFFFFF"/>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高速化</a:t>
            </a:r>
            <a:r>
              <a:rPr kumimoji="1" lang="ja-JP" altLang="en-US" dirty="0" smtClean="0"/>
              <a:t>：</a:t>
            </a:r>
            <a:r>
              <a:rPr lang="en-US" altLang="ja-JP" dirty="0" smtClean="0"/>
              <a:t>1.2</a:t>
            </a:r>
            <a:r>
              <a:rPr kumimoji="1" lang="en-US" altLang="ja-JP" dirty="0" smtClean="0"/>
              <a:t>〜</a:t>
            </a:r>
            <a:r>
              <a:rPr lang="en-US" altLang="ja-JP" dirty="0" smtClean="0"/>
              <a:t>55</a:t>
            </a:r>
            <a:r>
              <a:rPr lang="ja-JP" altLang="en-US" dirty="0"/>
              <a:t>倍</a:t>
            </a:r>
            <a:endParaRPr kumimoji="1" lang="ja-JP" altLang="en-US" dirty="0"/>
          </a:p>
        </p:txBody>
      </p:sp>
      <p:sp>
        <p:nvSpPr>
          <p:cNvPr id="9" name="円/楕円 8"/>
          <p:cNvSpPr/>
          <p:nvPr/>
        </p:nvSpPr>
        <p:spPr>
          <a:xfrm>
            <a:off x="8028168" y="260648"/>
            <a:ext cx="576064" cy="571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994632" y="285753"/>
            <a:ext cx="609600" cy="521208"/>
          </a:xfrm>
        </p:spPr>
        <p:txBody>
          <a:bodyPr/>
          <a:lstStyle/>
          <a:p>
            <a:fld id="{441FCE9C-BCC3-4E90-A94E-4B915C844EB5}" type="slidenum">
              <a:rPr kumimoji="1" lang="ja-JP" altLang="en-US" smtClean="0"/>
              <a:t>17</a:t>
            </a:fld>
            <a:endParaRPr kumimoji="1" lang="ja-JP" altLang="en-US" dirty="0"/>
          </a:p>
        </p:txBody>
      </p:sp>
    </p:spTree>
    <p:extLst>
      <p:ext uri="{BB962C8B-B14F-4D97-AF65-F5344CB8AC3E}">
        <p14:creationId xmlns:p14="http://schemas.microsoft.com/office/powerpoint/2010/main" val="3869285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
          </p:nvPr>
        </p:nvSpPr>
        <p:spPr/>
        <p:txBody>
          <a:bodyPr/>
          <a:lstStyle/>
          <a:p>
            <a:r>
              <a:rPr lang="ja-JP" altLang="en-US" dirty="0"/>
              <a:t>他</a:t>
            </a:r>
            <a:r>
              <a:rPr lang="ja-JP" altLang="en-US" dirty="0" smtClean="0"/>
              <a:t>の対処を行った場合と同様の効果があった</a:t>
            </a:r>
            <a:endParaRPr lang="en-US" altLang="ja-JP" dirty="0" smtClean="0"/>
          </a:p>
          <a:p>
            <a:pPr lvl="1"/>
            <a:r>
              <a:rPr lang="ja-JP" altLang="en-US" dirty="0"/>
              <a:t>利用可能</a:t>
            </a:r>
            <a:r>
              <a:rPr lang="ja-JP" altLang="en-US" dirty="0" smtClean="0"/>
              <a:t>な物理</a:t>
            </a:r>
            <a:r>
              <a:rPr lang="en-US" altLang="ja-JP" dirty="0" smtClean="0"/>
              <a:t>CPU</a:t>
            </a:r>
            <a:r>
              <a:rPr lang="ja-JP" altLang="en-US" dirty="0" smtClean="0"/>
              <a:t>と同数が最適</a:t>
            </a:r>
            <a:endParaRPr kumimoji="1" lang="en-US" altLang="ja-JP" dirty="0" smtClean="0"/>
          </a:p>
        </p:txBody>
      </p:sp>
      <p:sp>
        <p:nvSpPr>
          <p:cNvPr id="3" name="タイトル 2"/>
          <p:cNvSpPr>
            <a:spLocks noGrp="1"/>
          </p:cNvSpPr>
          <p:nvPr>
            <p:ph type="title"/>
          </p:nvPr>
        </p:nvSpPr>
        <p:spPr/>
        <p:txBody>
          <a:bodyPr/>
          <a:lstStyle/>
          <a:p>
            <a:r>
              <a:rPr lang="ja-JP" altLang="en-US" dirty="0"/>
              <a:t>物理</a:t>
            </a:r>
            <a:r>
              <a:rPr lang="en-US" altLang="ja-JP" dirty="0"/>
              <a:t>CPU </a:t>
            </a:r>
            <a:r>
              <a:rPr lang="ja-JP" altLang="en-US" dirty="0"/>
              <a:t>を共有した</a:t>
            </a:r>
            <a:r>
              <a:rPr lang="ja-JP" altLang="en-US" dirty="0" smtClean="0"/>
              <a:t>場合の最適化</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1991078766"/>
              </p:ext>
            </p:extLst>
          </p:nvPr>
        </p:nvGraphicFramePr>
        <p:xfrm>
          <a:off x="179512" y="3956797"/>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2631180469"/>
              </p:ext>
            </p:extLst>
          </p:nvPr>
        </p:nvGraphicFramePr>
        <p:xfrm>
          <a:off x="4520912" y="3978000"/>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5"/>
          <p:cNvSpPr txBox="1"/>
          <p:nvPr/>
        </p:nvSpPr>
        <p:spPr>
          <a:xfrm>
            <a:off x="2339752" y="3613666"/>
            <a:ext cx="2160240" cy="369332"/>
          </a:xfrm>
          <a:prstGeom prst="rect">
            <a:avLst/>
          </a:prstGeom>
          <a:solidFill>
            <a:srgbClr val="FFFFFF"/>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高速化</a:t>
            </a:r>
            <a:r>
              <a:rPr kumimoji="1" lang="ja-JP" altLang="en-US" dirty="0" smtClean="0"/>
              <a:t>：</a:t>
            </a:r>
            <a:r>
              <a:rPr lang="en-US" altLang="ja-JP" dirty="0" smtClean="0"/>
              <a:t>1.2</a:t>
            </a:r>
            <a:r>
              <a:rPr kumimoji="1" lang="en-US" altLang="ja-JP" dirty="0" smtClean="0"/>
              <a:t>〜</a:t>
            </a:r>
            <a:r>
              <a:rPr lang="en-US" altLang="ja-JP" dirty="0" smtClean="0"/>
              <a:t>1.3</a:t>
            </a:r>
            <a:r>
              <a:rPr lang="ja-JP" altLang="en-US" dirty="0" smtClean="0"/>
              <a:t>倍</a:t>
            </a:r>
            <a:endParaRPr kumimoji="1" lang="ja-JP" altLang="en-US" dirty="0"/>
          </a:p>
        </p:txBody>
      </p:sp>
      <p:sp>
        <p:nvSpPr>
          <p:cNvPr id="8" name="テキスト ボックス 5"/>
          <p:cNvSpPr txBox="1"/>
          <p:nvPr/>
        </p:nvSpPr>
        <p:spPr>
          <a:xfrm>
            <a:off x="6444208" y="3613666"/>
            <a:ext cx="2160240" cy="369332"/>
          </a:xfrm>
          <a:prstGeom prst="rect">
            <a:avLst/>
          </a:prstGeom>
          <a:solidFill>
            <a:srgbClr val="FFFFFF"/>
          </a:solid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高速化</a:t>
            </a:r>
            <a:r>
              <a:rPr kumimoji="1" lang="ja-JP" altLang="en-US" dirty="0" smtClean="0"/>
              <a:t>：</a:t>
            </a:r>
            <a:r>
              <a:rPr lang="en-US" altLang="ja-JP" dirty="0" smtClean="0"/>
              <a:t>1.3</a:t>
            </a:r>
            <a:r>
              <a:rPr kumimoji="1" lang="en-US" altLang="ja-JP" dirty="0" smtClean="0"/>
              <a:t>〜</a:t>
            </a:r>
            <a:r>
              <a:rPr lang="en-US" altLang="ja-JP" dirty="0" smtClean="0"/>
              <a:t>3.2</a:t>
            </a:r>
            <a:r>
              <a:rPr lang="ja-JP" altLang="en-US" dirty="0" smtClean="0"/>
              <a:t>倍</a:t>
            </a:r>
            <a:endParaRPr kumimoji="1" lang="ja-JP" altLang="en-US" dirty="0"/>
          </a:p>
        </p:txBody>
      </p:sp>
      <p:sp>
        <p:nvSpPr>
          <p:cNvPr id="9" name="円/楕円 8"/>
          <p:cNvSpPr/>
          <p:nvPr/>
        </p:nvSpPr>
        <p:spPr>
          <a:xfrm>
            <a:off x="8028168" y="260648"/>
            <a:ext cx="576064" cy="571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8010584" y="285753"/>
            <a:ext cx="609600" cy="521208"/>
          </a:xfrm>
        </p:spPr>
        <p:txBody>
          <a:bodyPr/>
          <a:lstStyle/>
          <a:p>
            <a:fld id="{441FCE9C-BCC3-4E90-A94E-4B915C844EB5}" type="slidenum">
              <a:rPr kumimoji="1" lang="ja-JP" altLang="en-US" smtClean="0"/>
              <a:t>18</a:t>
            </a:fld>
            <a:endParaRPr kumimoji="1" lang="ja-JP" altLang="en-US" dirty="0"/>
          </a:p>
        </p:txBody>
      </p:sp>
    </p:spTree>
    <p:extLst>
      <p:ext uri="{BB962C8B-B14F-4D97-AF65-F5344CB8AC3E}">
        <p14:creationId xmlns:p14="http://schemas.microsoft.com/office/powerpoint/2010/main" val="189479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
          </p:nvPr>
        </p:nvSpPr>
        <p:spPr>
          <a:xfrm>
            <a:off x="457200" y="1600200"/>
            <a:ext cx="7787208" cy="4873752"/>
          </a:xfrm>
        </p:spPr>
        <p:txBody>
          <a:bodyPr/>
          <a:lstStyle/>
          <a:p>
            <a:r>
              <a:rPr lang="en-US" altLang="ja-JP" dirty="0"/>
              <a:t>VCPU-Bal </a:t>
            </a:r>
            <a:r>
              <a:rPr lang="en-US" altLang="ja-JP" dirty="0" smtClean="0"/>
              <a:t>[Song </a:t>
            </a:r>
            <a:r>
              <a:rPr lang="en-US" altLang="ja-JP" dirty="0"/>
              <a:t>et al. </a:t>
            </a:r>
            <a:r>
              <a:rPr lang="en-US" altLang="ja-JP" dirty="0" smtClean="0"/>
              <a:t>‘13]</a:t>
            </a:r>
          </a:p>
          <a:p>
            <a:pPr lvl="1"/>
            <a:r>
              <a:rPr lang="en-US" altLang="ja-JP" dirty="0" smtClean="0"/>
              <a:t>VM</a:t>
            </a:r>
            <a:r>
              <a:rPr lang="ja-JP" altLang="en-US" dirty="0" smtClean="0"/>
              <a:t>間で物理</a:t>
            </a:r>
            <a:r>
              <a:rPr lang="en-US" altLang="ja-JP" dirty="0"/>
              <a:t>CPU</a:t>
            </a:r>
            <a:r>
              <a:rPr lang="ja-JP" altLang="en-US" dirty="0"/>
              <a:t>を共</a:t>
            </a:r>
            <a:r>
              <a:rPr lang="ja-JP" altLang="en-US" dirty="0" smtClean="0"/>
              <a:t>有する</a:t>
            </a:r>
            <a:r>
              <a:rPr lang="ja-JP" altLang="en-US" dirty="0"/>
              <a:t>場合に</a:t>
            </a:r>
            <a:r>
              <a:rPr lang="ja-JP" altLang="en-US" dirty="0" smtClean="0"/>
              <a:t>最適な仮想</a:t>
            </a:r>
            <a:r>
              <a:rPr lang="en-US" altLang="ja-JP" dirty="0"/>
              <a:t>CPU</a:t>
            </a:r>
            <a:r>
              <a:rPr lang="ja-JP" altLang="en-US" dirty="0" smtClean="0"/>
              <a:t>数に変更</a:t>
            </a:r>
            <a:endParaRPr lang="en-US" altLang="ja-JP" dirty="0"/>
          </a:p>
          <a:p>
            <a:pPr lvl="1"/>
            <a:r>
              <a:rPr lang="ja-JP" altLang="en-US" dirty="0" smtClean="0"/>
              <a:t>本研究</a:t>
            </a:r>
            <a:r>
              <a:rPr lang="ja-JP" altLang="en-US" dirty="0"/>
              <a:t>では</a:t>
            </a:r>
            <a:r>
              <a:rPr lang="en-US" altLang="ja-JP" dirty="0"/>
              <a:t>3</a:t>
            </a:r>
            <a:r>
              <a:rPr lang="ja-JP" altLang="en-US" dirty="0" err="1"/>
              <a:t>つの</a:t>
            </a:r>
            <a:r>
              <a:rPr lang="ja-JP" altLang="en-US" dirty="0"/>
              <a:t>対処と</a:t>
            </a:r>
            <a:r>
              <a:rPr lang="en-US" altLang="ja-JP" dirty="0"/>
              <a:t>3</a:t>
            </a:r>
            <a:r>
              <a:rPr lang="ja-JP" altLang="en-US" dirty="0" err="1"/>
              <a:t>つの</a:t>
            </a:r>
            <a:r>
              <a:rPr lang="ja-JP" altLang="en-US" dirty="0"/>
              <a:t>最適化の関係を</a:t>
            </a:r>
            <a:r>
              <a:rPr lang="ja-JP" altLang="en-US" dirty="0" smtClean="0"/>
              <a:t>調べた</a:t>
            </a:r>
            <a:endParaRPr lang="en-US" altLang="ja-JP" dirty="0" smtClean="0"/>
          </a:p>
          <a:p>
            <a:r>
              <a:rPr lang="ja-JP" altLang="en-US" dirty="0" smtClean="0"/>
              <a:t>ロックホルダ</a:t>
            </a:r>
            <a:r>
              <a:rPr lang="ja-JP" altLang="en-US" dirty="0"/>
              <a:t>・</a:t>
            </a:r>
            <a:r>
              <a:rPr lang="ja-JP" altLang="en-US" dirty="0" smtClean="0"/>
              <a:t>プリエンプション </a:t>
            </a:r>
            <a:r>
              <a:rPr lang="en-US" altLang="ja-JP" dirty="0"/>
              <a:t>[</a:t>
            </a:r>
            <a:r>
              <a:rPr lang="en-US" altLang="ja-JP" dirty="0" err="1"/>
              <a:t>Uhlig</a:t>
            </a:r>
            <a:r>
              <a:rPr lang="en-US" altLang="ja-JP" dirty="0"/>
              <a:t> et al. </a:t>
            </a:r>
            <a:r>
              <a:rPr lang="en-US" altLang="ja-JP" dirty="0" smtClean="0"/>
              <a:t>‘04]</a:t>
            </a:r>
            <a:endParaRPr lang="en-US" altLang="ja-JP" dirty="0"/>
          </a:p>
          <a:p>
            <a:pPr lvl="1"/>
            <a:r>
              <a:rPr lang="ja-JP" altLang="en-US" dirty="0"/>
              <a:t>ロックを保持しているスレッドに割り当てられた</a:t>
            </a:r>
            <a:r>
              <a:rPr lang="en-US" altLang="ja-JP" dirty="0"/>
              <a:t>CPU</a:t>
            </a:r>
            <a:r>
              <a:rPr lang="ja-JP" altLang="en-US" dirty="0"/>
              <a:t>が他のスレッドに奪われることで処理が進まなくなる現象</a:t>
            </a:r>
            <a:endParaRPr lang="en-US" altLang="ja-JP" dirty="0"/>
          </a:p>
          <a:p>
            <a:pPr lvl="1"/>
            <a:r>
              <a:rPr lang="ja-JP" altLang="en-US" dirty="0" smtClean="0"/>
              <a:t>提案</a:t>
            </a:r>
            <a:r>
              <a:rPr lang="ja-JP" altLang="en-US" dirty="0"/>
              <a:t>手法はこの問題を解消もしくは緩和できる</a:t>
            </a:r>
            <a:endParaRPr kumimoji="1" lang="ja-JP" altLang="en-US" dirty="0"/>
          </a:p>
        </p:txBody>
      </p:sp>
      <p:sp>
        <p:nvSpPr>
          <p:cNvPr id="3" name="タイトル 2"/>
          <p:cNvSpPr>
            <a:spLocks noGrp="1"/>
          </p:cNvSpPr>
          <p:nvPr>
            <p:ph type="title"/>
          </p:nvPr>
        </p:nvSpPr>
        <p:spPr/>
        <p:txBody>
          <a:bodyPr/>
          <a:lstStyle/>
          <a:p>
            <a:r>
              <a:rPr kumimoji="1" lang="ja-JP" altLang="en-US" dirty="0" smtClean="0"/>
              <a:t>関連研究</a:t>
            </a:r>
            <a:endParaRPr kumimoji="1" lang="ja-JP" altLang="en-US" dirty="0"/>
          </a:p>
        </p:txBody>
      </p:sp>
      <p:sp>
        <p:nvSpPr>
          <p:cNvPr id="4" name="スライド番号プレースホルダー 3"/>
          <p:cNvSpPr>
            <a:spLocks noGrp="1"/>
          </p:cNvSpPr>
          <p:nvPr>
            <p:ph type="sldNum" sz="quarter" idx="12"/>
          </p:nvPr>
        </p:nvSpPr>
        <p:spPr/>
        <p:txBody>
          <a:bodyPr/>
          <a:lstStyle/>
          <a:p>
            <a:fld id="{441FCE9C-BCC3-4E90-A94E-4B915C844EB5}" type="slidenum">
              <a:rPr kumimoji="1" lang="ja-JP" altLang="en-US" smtClean="0"/>
              <a:t>19</a:t>
            </a:fld>
            <a:endParaRPr kumimoji="1" lang="ja-JP" altLang="en-US"/>
          </a:p>
        </p:txBody>
      </p:sp>
    </p:spTree>
    <p:extLst>
      <p:ext uri="{BB962C8B-B14F-4D97-AF65-F5344CB8AC3E}">
        <p14:creationId xmlns:p14="http://schemas.microsoft.com/office/powerpoint/2010/main" val="1850194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r>
              <a:rPr lang="ja-JP" altLang="en-US" smtClean="0"/>
              <a:t>仮想マシン（</a:t>
            </a:r>
            <a:r>
              <a:rPr lang="en-US" altLang="ja-JP" smtClean="0"/>
              <a:t>VM</a:t>
            </a:r>
            <a:r>
              <a:rPr lang="ja-JP" altLang="en-US" smtClean="0"/>
              <a:t>）内で並列アプリケーションを動かすことも増えてきた</a:t>
            </a:r>
            <a:endParaRPr lang="en-US" altLang="ja-JP" smtClean="0"/>
          </a:p>
          <a:p>
            <a:pPr lvl="1"/>
            <a:r>
              <a:rPr lang="ja-JP" altLang="en-US" smtClean="0"/>
              <a:t>物理</a:t>
            </a:r>
            <a:r>
              <a:rPr lang="en-US" altLang="ja-JP" smtClean="0"/>
              <a:t>CPU</a:t>
            </a:r>
            <a:r>
              <a:rPr lang="ja-JP" altLang="en-US" smtClean="0"/>
              <a:t>（</a:t>
            </a:r>
            <a:r>
              <a:rPr lang="en-US" altLang="ja-JP" smtClean="0"/>
              <a:t>CPU</a:t>
            </a:r>
            <a:r>
              <a:rPr lang="ja-JP" altLang="en-US" smtClean="0"/>
              <a:t>コア）を</a:t>
            </a:r>
            <a:r>
              <a:rPr lang="en-US" altLang="ja-JP" smtClean="0"/>
              <a:t>VM</a:t>
            </a:r>
            <a:r>
              <a:rPr lang="ja-JP" altLang="en-US" smtClean="0"/>
              <a:t>の仮想</a:t>
            </a:r>
            <a:r>
              <a:rPr lang="en-US" altLang="ja-JP" smtClean="0"/>
              <a:t>CPU</a:t>
            </a:r>
            <a:r>
              <a:rPr lang="ja-JP" altLang="en-US" smtClean="0"/>
              <a:t>に割り当てる</a:t>
            </a:r>
            <a:endParaRPr lang="en-US" altLang="ja-JP" smtClean="0"/>
          </a:p>
          <a:p>
            <a:pPr lvl="1"/>
            <a:r>
              <a:rPr lang="ja-JP" altLang="en-US" smtClean="0"/>
              <a:t>仮想</a:t>
            </a:r>
            <a:r>
              <a:rPr lang="en-US" altLang="ja-JP" smtClean="0"/>
              <a:t>CPU</a:t>
            </a:r>
            <a:r>
              <a:rPr lang="ja-JP" altLang="en-US" smtClean="0"/>
              <a:t>をアプリケーションのスレッドに割り当てる</a:t>
            </a:r>
            <a:endParaRPr lang="en-US" altLang="ja-JP" dirty="0" smtClean="0"/>
          </a:p>
        </p:txBody>
      </p:sp>
      <p:sp>
        <p:nvSpPr>
          <p:cNvPr id="2" name="タイトル 1"/>
          <p:cNvSpPr>
            <a:spLocks noGrp="1"/>
          </p:cNvSpPr>
          <p:nvPr>
            <p:ph type="title"/>
          </p:nvPr>
        </p:nvSpPr>
        <p:spPr>
          <a:xfrm>
            <a:off x="457200" y="274637"/>
            <a:ext cx="8219256" cy="1143000"/>
          </a:xfrm>
        </p:spPr>
        <p:txBody>
          <a:bodyPr>
            <a:normAutofit/>
          </a:bodyPr>
          <a:lstStyle/>
          <a:p>
            <a:r>
              <a:rPr lang="en-US" altLang="ja-JP" smtClean="0"/>
              <a:t>VM </a:t>
            </a:r>
            <a:r>
              <a:rPr lang="ja-JP" altLang="en-US" smtClean="0"/>
              <a:t>内で実行される並列アプリケーション</a:t>
            </a:r>
            <a:endParaRPr lang="ja-JP" altLang="en-US" dirty="0"/>
          </a:p>
        </p:txBody>
      </p:sp>
      <p:sp>
        <p:nvSpPr>
          <p:cNvPr id="4" name="スライド番号プレースホルダー 3"/>
          <p:cNvSpPr>
            <a:spLocks noGrp="1"/>
          </p:cNvSpPr>
          <p:nvPr>
            <p:ph type="sldNum" sz="quarter" idx="12"/>
          </p:nvPr>
        </p:nvSpPr>
        <p:spPr>
          <a:xfrm>
            <a:off x="8138864" y="5733256"/>
            <a:ext cx="609600" cy="521208"/>
          </a:xfrm>
        </p:spPr>
        <p:txBody>
          <a:bodyPr/>
          <a:lstStyle/>
          <a:p>
            <a:fld id="{441FCE9C-BCC3-4E90-A94E-4B915C844EB5}" type="slidenum">
              <a:rPr lang="ja-JP" altLang="en-US" smtClean="0"/>
              <a:pPr/>
              <a:t>2</a:t>
            </a:fld>
            <a:endParaRPr lang="ja-JP" altLang="en-US"/>
          </a:p>
        </p:txBody>
      </p:sp>
      <p:sp>
        <p:nvSpPr>
          <p:cNvPr id="6" name="角丸四角形 5"/>
          <p:cNvSpPr/>
          <p:nvPr/>
        </p:nvSpPr>
        <p:spPr>
          <a:xfrm>
            <a:off x="2123728" y="3726549"/>
            <a:ext cx="4032448" cy="143064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763072" y="4238007"/>
            <a:ext cx="2808312" cy="688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266852" y="6046333"/>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355976" y="6037909"/>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269714" y="5202853"/>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176950" y="5193289"/>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269714" y="6027197"/>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176950" y="6037909"/>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355976" y="5208756"/>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266852" y="5202853"/>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123728" y="5850925"/>
            <a:ext cx="4032447"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060637" y="6046333"/>
            <a:ext cx="1368152" cy="369332"/>
          </a:xfrm>
          <a:prstGeom prst="rect">
            <a:avLst/>
          </a:prstGeom>
          <a:noFill/>
        </p:spPr>
        <p:txBody>
          <a:bodyPr wrap="square" rtlCol="0">
            <a:spAutoFit/>
          </a:bodyPr>
          <a:lstStyle/>
          <a:p>
            <a:pPr algn="ctr"/>
            <a:r>
              <a:rPr lang="ja-JP" altLang="en-US" dirty="0"/>
              <a:t>物理</a:t>
            </a:r>
            <a:r>
              <a:rPr kumimoji="1" lang="en-US" altLang="ja-JP" dirty="0" smtClean="0"/>
              <a:t>CPU</a:t>
            </a:r>
            <a:endParaRPr kumimoji="1" lang="ja-JP" altLang="en-US" dirty="0"/>
          </a:p>
        </p:txBody>
      </p:sp>
      <p:sp>
        <p:nvSpPr>
          <p:cNvPr id="18" name="テキスト ボックス 17"/>
          <p:cNvSpPr txBox="1"/>
          <p:nvPr/>
        </p:nvSpPr>
        <p:spPr>
          <a:xfrm>
            <a:off x="2266852" y="6166567"/>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9" name="テキスト ボックス 18"/>
          <p:cNvSpPr txBox="1"/>
          <p:nvPr/>
        </p:nvSpPr>
        <p:spPr>
          <a:xfrm>
            <a:off x="3198557" y="6166567"/>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20" name="テキスト ボックス 19"/>
          <p:cNvSpPr txBox="1"/>
          <p:nvPr/>
        </p:nvSpPr>
        <p:spPr>
          <a:xfrm>
            <a:off x="4336785" y="6166567"/>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21" name="テキスト ボックス 20"/>
          <p:cNvSpPr txBox="1"/>
          <p:nvPr/>
        </p:nvSpPr>
        <p:spPr>
          <a:xfrm>
            <a:off x="5281546" y="6166567"/>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22" name="テキスト ボックス 21"/>
          <p:cNvSpPr txBox="1"/>
          <p:nvPr/>
        </p:nvSpPr>
        <p:spPr>
          <a:xfrm>
            <a:off x="2266852" y="5332659"/>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23" name="テキスト ボックス 22"/>
          <p:cNvSpPr txBox="1"/>
          <p:nvPr/>
        </p:nvSpPr>
        <p:spPr>
          <a:xfrm>
            <a:off x="3198557" y="5332659"/>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24" name="テキスト ボックス 23"/>
          <p:cNvSpPr txBox="1"/>
          <p:nvPr/>
        </p:nvSpPr>
        <p:spPr>
          <a:xfrm>
            <a:off x="5281546" y="5342223"/>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25" name="テキスト ボックス 24"/>
          <p:cNvSpPr txBox="1"/>
          <p:nvPr/>
        </p:nvSpPr>
        <p:spPr>
          <a:xfrm>
            <a:off x="4336785" y="5332659"/>
            <a:ext cx="720080" cy="369332"/>
          </a:xfrm>
          <a:prstGeom prst="rect">
            <a:avLst/>
          </a:prstGeom>
          <a:noFill/>
        </p:spPr>
        <p:txBody>
          <a:bodyPr wrap="square" rtlCol="0">
            <a:spAutoFit/>
          </a:bodyPr>
          <a:lstStyle/>
          <a:p>
            <a:pPr algn="ctr"/>
            <a:r>
              <a:rPr kumimoji="1" lang="en-US" altLang="ja-JP" dirty="0" smtClean="0"/>
              <a:t>vCPU</a:t>
            </a:r>
            <a:endParaRPr kumimoji="1" lang="ja-JP" altLang="en-US" dirty="0"/>
          </a:p>
        </p:txBody>
      </p:sp>
      <p:sp>
        <p:nvSpPr>
          <p:cNvPr id="26" name="テキスト ボックス 25"/>
          <p:cNvSpPr txBox="1"/>
          <p:nvPr/>
        </p:nvSpPr>
        <p:spPr>
          <a:xfrm>
            <a:off x="3133421" y="3757326"/>
            <a:ext cx="1993859" cy="400110"/>
          </a:xfrm>
          <a:prstGeom prst="rect">
            <a:avLst/>
          </a:prstGeom>
          <a:noFill/>
        </p:spPr>
        <p:txBody>
          <a:bodyPr wrap="square" rtlCol="0">
            <a:spAutoFit/>
          </a:bodyPr>
          <a:lstStyle/>
          <a:p>
            <a:pPr algn="ctr"/>
            <a:r>
              <a:rPr kumimoji="1" lang="ja-JP" altLang="en-US" sz="2000" dirty="0" smtClean="0"/>
              <a:t>アプリケーショ</a:t>
            </a:r>
            <a:r>
              <a:rPr lang="ja-JP" altLang="en-US" sz="2000" dirty="0"/>
              <a:t>ン</a:t>
            </a:r>
            <a:endParaRPr kumimoji="1" lang="ja-JP" altLang="en-US" sz="2000" dirty="0"/>
          </a:p>
        </p:txBody>
      </p:sp>
      <p:sp>
        <p:nvSpPr>
          <p:cNvPr id="27" name="テキスト ボックス 26"/>
          <p:cNvSpPr txBox="1"/>
          <p:nvPr/>
        </p:nvSpPr>
        <p:spPr>
          <a:xfrm>
            <a:off x="2158840" y="3726549"/>
            <a:ext cx="936104"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28" name="テキスト ボックス 27"/>
          <p:cNvSpPr txBox="1"/>
          <p:nvPr/>
        </p:nvSpPr>
        <p:spPr>
          <a:xfrm>
            <a:off x="4336785" y="4425688"/>
            <a:ext cx="1224136" cy="400110"/>
          </a:xfrm>
          <a:prstGeom prst="rect">
            <a:avLst/>
          </a:prstGeom>
          <a:noFill/>
        </p:spPr>
        <p:txBody>
          <a:bodyPr wrap="square" rtlCol="0">
            <a:spAutoFit/>
          </a:bodyPr>
          <a:lstStyle/>
          <a:p>
            <a:pPr algn="ctr"/>
            <a:r>
              <a:rPr kumimoji="1" lang="ja-JP" altLang="en-US" sz="2000" dirty="0" smtClean="0"/>
              <a:t>スレッド</a:t>
            </a:r>
            <a:endParaRPr kumimoji="1" lang="ja-JP" altLang="en-US" sz="2000" dirty="0"/>
          </a:p>
        </p:txBody>
      </p:sp>
      <p:cxnSp>
        <p:nvCxnSpPr>
          <p:cNvPr id="29" name="直線コネクタ 28"/>
          <p:cNvCxnSpPr>
            <a:endCxn id="15" idx="0"/>
          </p:cNvCxnSpPr>
          <p:nvPr/>
        </p:nvCxnSpPr>
        <p:spPr>
          <a:xfrm flipH="1">
            <a:off x="2626892" y="4926729"/>
            <a:ext cx="582547" cy="2761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11" idx="0"/>
          </p:cNvCxnSpPr>
          <p:nvPr/>
        </p:nvCxnSpPr>
        <p:spPr>
          <a:xfrm>
            <a:off x="3514240" y="4926729"/>
            <a:ext cx="22750" cy="2665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endCxn id="14" idx="0"/>
          </p:cNvCxnSpPr>
          <p:nvPr/>
        </p:nvCxnSpPr>
        <p:spPr>
          <a:xfrm>
            <a:off x="3774322" y="4926729"/>
            <a:ext cx="941694" cy="2820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7" idx="2"/>
            <a:endCxn id="10" idx="0"/>
          </p:cNvCxnSpPr>
          <p:nvPr/>
        </p:nvCxnSpPr>
        <p:spPr>
          <a:xfrm>
            <a:off x="4167228" y="4926729"/>
            <a:ext cx="1462526" cy="2761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15" idx="4"/>
            <a:endCxn id="8" idx="0"/>
          </p:cNvCxnSpPr>
          <p:nvPr/>
        </p:nvCxnSpPr>
        <p:spPr>
          <a:xfrm>
            <a:off x="2626892" y="5850925"/>
            <a:ext cx="0" cy="19540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11" idx="4"/>
            <a:endCxn id="13" idx="0"/>
          </p:cNvCxnSpPr>
          <p:nvPr/>
        </p:nvCxnSpPr>
        <p:spPr>
          <a:xfrm>
            <a:off x="3536990" y="5841361"/>
            <a:ext cx="0" cy="1965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4" idx="4"/>
            <a:endCxn id="9" idx="0"/>
          </p:cNvCxnSpPr>
          <p:nvPr/>
        </p:nvCxnSpPr>
        <p:spPr>
          <a:xfrm>
            <a:off x="4716016" y="5856828"/>
            <a:ext cx="0" cy="18108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10" idx="4"/>
            <a:endCxn id="12" idx="0"/>
          </p:cNvCxnSpPr>
          <p:nvPr/>
        </p:nvCxnSpPr>
        <p:spPr>
          <a:xfrm>
            <a:off x="5629754" y="5850925"/>
            <a:ext cx="0" cy="17627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6146239" y="5332659"/>
            <a:ext cx="1368152" cy="369332"/>
          </a:xfrm>
          <a:prstGeom prst="rect">
            <a:avLst/>
          </a:prstGeom>
          <a:noFill/>
        </p:spPr>
        <p:txBody>
          <a:bodyPr wrap="square" rtlCol="0">
            <a:spAutoFit/>
          </a:bodyPr>
          <a:lstStyle/>
          <a:p>
            <a:pPr algn="ctr"/>
            <a:r>
              <a:rPr lang="ja-JP" altLang="en-US" dirty="0"/>
              <a:t>仮想</a:t>
            </a:r>
            <a:r>
              <a:rPr kumimoji="1" lang="en-US" altLang="ja-JP" dirty="0" smtClean="0"/>
              <a:t>CPU</a:t>
            </a:r>
            <a:endParaRPr kumimoji="1" lang="ja-JP" altLang="en-US" dirty="0"/>
          </a:p>
        </p:txBody>
      </p:sp>
      <p:cxnSp>
        <p:nvCxnSpPr>
          <p:cNvPr id="68" name="曲線コネクタ 67"/>
          <p:cNvCxnSpPr/>
          <p:nvPr/>
        </p:nvCxnSpPr>
        <p:spPr>
          <a:xfrm rot="16200000" flipH="1">
            <a:off x="2932231" y="4540334"/>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曲線コネクタ 82"/>
          <p:cNvCxnSpPr/>
          <p:nvPr/>
        </p:nvCxnSpPr>
        <p:spPr>
          <a:xfrm rot="16200000" flipH="1">
            <a:off x="3230068" y="4540334"/>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曲線コネクタ 83"/>
          <p:cNvCxnSpPr/>
          <p:nvPr/>
        </p:nvCxnSpPr>
        <p:spPr>
          <a:xfrm rot="16200000" flipH="1">
            <a:off x="3834804" y="4515951"/>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曲線コネクタ 84"/>
          <p:cNvCxnSpPr/>
          <p:nvPr/>
        </p:nvCxnSpPr>
        <p:spPr>
          <a:xfrm rot="16200000" flipH="1">
            <a:off x="3519038" y="4515951"/>
            <a:ext cx="458260" cy="132834"/>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496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57200" y="1600200"/>
            <a:ext cx="7787208" cy="4873752"/>
          </a:xfrm>
        </p:spPr>
        <p:txBody>
          <a:bodyPr>
            <a:normAutofit/>
          </a:bodyPr>
          <a:lstStyle/>
          <a:p>
            <a:r>
              <a:rPr lang="ja-JP" altLang="en-US" dirty="0" smtClean="0"/>
              <a:t>物理 </a:t>
            </a:r>
            <a:r>
              <a:rPr lang="en-US" altLang="ja-JP" dirty="0" smtClean="0"/>
              <a:t>CPU </a:t>
            </a:r>
            <a:r>
              <a:rPr lang="ja-JP" altLang="en-US" dirty="0" smtClean="0"/>
              <a:t>の不足時の対処による並列アプリケーションの性能への影響を調査</a:t>
            </a:r>
            <a:endParaRPr lang="en-US" altLang="ja-JP" dirty="0" smtClean="0"/>
          </a:p>
          <a:p>
            <a:pPr lvl="1"/>
            <a:r>
              <a:rPr lang="ja-JP" altLang="en-US" dirty="0" smtClean="0"/>
              <a:t> 物理 </a:t>
            </a:r>
            <a:r>
              <a:rPr lang="en-US" altLang="ja-JP" dirty="0" smtClean="0"/>
              <a:t>CPU </a:t>
            </a:r>
            <a:r>
              <a:rPr lang="ja-JP" altLang="en-US" dirty="0" smtClean="0"/>
              <a:t>の減少分以上に性能が低下</a:t>
            </a:r>
            <a:endParaRPr lang="en-US" altLang="ja-JP" sz="2600" dirty="0" smtClean="0"/>
          </a:p>
          <a:p>
            <a:r>
              <a:rPr lang="ja-JP" altLang="en-US" dirty="0"/>
              <a:t>並列アプリケーション</a:t>
            </a:r>
            <a:r>
              <a:rPr lang="ja-JP" altLang="en-US" dirty="0" smtClean="0"/>
              <a:t>を最適に実行する </a:t>
            </a:r>
            <a:r>
              <a:rPr lang="en-US" altLang="ja-JP" dirty="0" err="1" smtClean="0"/>
              <a:t>pCPU</a:t>
            </a:r>
            <a:r>
              <a:rPr lang="en-US" altLang="ja-JP" dirty="0" smtClean="0"/>
              <a:t>-Est</a:t>
            </a:r>
            <a:r>
              <a:rPr lang="ja-JP" altLang="en-US" dirty="0" smtClean="0"/>
              <a:t>を提案</a:t>
            </a:r>
            <a:endParaRPr lang="en-US" altLang="ja-JP" dirty="0" smtClean="0"/>
          </a:p>
          <a:p>
            <a:pPr lvl="1"/>
            <a:r>
              <a:rPr lang="ja-JP" altLang="en-US" dirty="0"/>
              <a:t>利用可能</a:t>
            </a:r>
            <a:r>
              <a:rPr lang="ja-JP" altLang="en-US" dirty="0" smtClean="0"/>
              <a:t>な物理</a:t>
            </a:r>
            <a:r>
              <a:rPr lang="en-US" altLang="ja-JP" dirty="0" smtClean="0"/>
              <a:t>CPU</a:t>
            </a:r>
            <a:r>
              <a:rPr lang="ja-JP" altLang="en-US" dirty="0" smtClean="0"/>
              <a:t>数を見積もる</a:t>
            </a:r>
            <a:endParaRPr lang="en-US" altLang="ja-JP" dirty="0" smtClean="0"/>
          </a:p>
          <a:p>
            <a:pPr lvl="1"/>
            <a:r>
              <a:rPr lang="ja-JP" altLang="en-US" dirty="0" smtClean="0"/>
              <a:t>スレッド数、仮想</a:t>
            </a:r>
            <a:r>
              <a:rPr lang="en-US" altLang="ja-JP" dirty="0" smtClean="0"/>
              <a:t>CPU</a:t>
            </a:r>
            <a:r>
              <a:rPr lang="ja-JP" altLang="en-US" dirty="0" smtClean="0"/>
              <a:t>数、タイムスライスを最適化</a:t>
            </a:r>
            <a:endParaRPr lang="en-US" altLang="ja-JP" dirty="0" smtClean="0"/>
          </a:p>
          <a:p>
            <a:pPr lvl="1"/>
            <a:r>
              <a:rPr lang="ja-JP" altLang="en-US" dirty="0" smtClean="0"/>
              <a:t>スレッド数の</a:t>
            </a:r>
            <a:r>
              <a:rPr lang="ja-JP" altLang="en-US" dirty="0"/>
              <a:t>最適化</a:t>
            </a:r>
            <a:r>
              <a:rPr lang="ja-JP" altLang="en-US" dirty="0" smtClean="0"/>
              <a:t>が効果的であることが多かった</a:t>
            </a:r>
            <a:endParaRPr lang="en-US" altLang="ja-JP" dirty="0" smtClean="0"/>
          </a:p>
          <a:p>
            <a:r>
              <a:rPr lang="ja-JP" altLang="en-US" dirty="0" smtClean="0"/>
              <a:t>今後の課題</a:t>
            </a:r>
            <a:endParaRPr lang="en-US" altLang="ja-JP" dirty="0" smtClean="0"/>
          </a:p>
          <a:p>
            <a:pPr lvl="1"/>
            <a:r>
              <a:rPr lang="ja-JP" altLang="en-US" dirty="0"/>
              <a:t>状況に</a:t>
            </a:r>
            <a:r>
              <a:rPr lang="ja-JP" altLang="en-US" dirty="0" smtClean="0"/>
              <a:t>応じて最も効果的な最適化を自動選択</a:t>
            </a:r>
            <a:endParaRPr lang="en-US" altLang="ja-JP" dirty="0" smtClean="0"/>
          </a:p>
          <a:p>
            <a:endParaRPr lang="en-US" altLang="ja-JP" dirty="0" smtClean="0"/>
          </a:p>
          <a:p>
            <a:endParaRPr lang="en-US" altLang="ja-JP" dirty="0" smtClean="0"/>
          </a:p>
        </p:txBody>
      </p:sp>
      <p:sp>
        <p:nvSpPr>
          <p:cNvPr id="2" name="タイトル 1"/>
          <p:cNvSpPr>
            <a:spLocks noGrp="1"/>
          </p:cNvSpPr>
          <p:nvPr>
            <p:ph type="title"/>
          </p:nvPr>
        </p:nvSpPr>
        <p:spPr/>
        <p:txBody>
          <a:bodyPr/>
          <a:lstStyle/>
          <a:p>
            <a:r>
              <a:rPr lang="ja-JP" altLang="en-US" smtClean="0"/>
              <a:t>まとめ</a:t>
            </a:r>
            <a:endParaRPr lang="ja-JP" altLang="en-US" dirty="0"/>
          </a:p>
        </p:txBody>
      </p:sp>
      <p:sp>
        <p:nvSpPr>
          <p:cNvPr id="4" name="スライド番号プレースホルダー 3"/>
          <p:cNvSpPr>
            <a:spLocks noGrp="1"/>
          </p:cNvSpPr>
          <p:nvPr>
            <p:ph type="sldNum" sz="quarter" idx="12"/>
          </p:nvPr>
        </p:nvSpPr>
        <p:spPr/>
        <p:txBody>
          <a:bodyPr/>
          <a:lstStyle/>
          <a:p>
            <a:fld id="{441FCE9C-BCC3-4E90-A94E-4B915C844EB5}" type="slidenum">
              <a:rPr kumimoji="1" lang="ja-JP" altLang="en-US" smtClean="0"/>
              <a:t>20</a:t>
            </a:fld>
            <a:endParaRPr kumimoji="1" lang="ja-JP" altLang="en-US"/>
          </a:p>
        </p:txBody>
      </p:sp>
    </p:spTree>
    <p:extLst>
      <p:ext uri="{BB962C8B-B14F-4D97-AF65-F5344CB8AC3E}">
        <p14:creationId xmlns:p14="http://schemas.microsoft.com/office/powerpoint/2010/main" val="4164590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
          </p:nvPr>
        </p:nvSpPr>
        <p:spPr/>
        <p:txBody>
          <a:bodyPr/>
          <a:lstStyle/>
          <a:p>
            <a:r>
              <a:rPr kumimoji="1" lang="ja-JP" altLang="en-US" smtClean="0"/>
              <a:t>動作中の</a:t>
            </a:r>
            <a:r>
              <a:rPr kumimoji="1" lang="en-US" altLang="ja-JP" smtClean="0"/>
              <a:t>VM</a:t>
            </a:r>
            <a:r>
              <a:rPr lang="ja-JP" altLang="en-US"/>
              <a:t>が</a:t>
            </a:r>
            <a:r>
              <a:rPr kumimoji="1" lang="ja-JP" altLang="en-US" smtClean="0"/>
              <a:t>別のサーバに移動されることがある</a:t>
            </a:r>
            <a:endParaRPr kumimoji="1" lang="en-US" altLang="ja-JP" smtClean="0"/>
          </a:p>
          <a:p>
            <a:pPr lvl="1"/>
            <a:r>
              <a:rPr lang="ja-JP" altLang="en-US" smtClean="0"/>
              <a:t>サーバのメンテナンス時や負荷分散時</a:t>
            </a:r>
            <a:endParaRPr lang="en-US" altLang="ja-JP" smtClean="0"/>
          </a:p>
          <a:p>
            <a:r>
              <a:rPr lang="ja-JP" altLang="en-US" smtClean="0"/>
              <a:t>マイグレーション先のサーバの物理</a:t>
            </a:r>
            <a:r>
              <a:rPr lang="en-US" altLang="ja-JP" smtClean="0"/>
              <a:t>CPU</a:t>
            </a:r>
            <a:r>
              <a:rPr lang="ja-JP" altLang="en-US" smtClean="0"/>
              <a:t>が足りない場合がある</a:t>
            </a:r>
            <a:endParaRPr lang="en-US" altLang="ja-JP" smtClean="0"/>
          </a:p>
          <a:p>
            <a:pPr lvl="1"/>
            <a:r>
              <a:rPr lang="ja-JP" altLang="en-US" smtClean="0"/>
              <a:t>仮想</a:t>
            </a:r>
            <a:r>
              <a:rPr lang="en-US" altLang="ja-JP" smtClean="0"/>
              <a:t>CPU</a:t>
            </a:r>
            <a:r>
              <a:rPr lang="ja-JP" altLang="en-US" smtClean="0"/>
              <a:t>に１対１に割り当てられない</a:t>
            </a:r>
            <a:endParaRPr lang="en-US" altLang="ja-JP" smtClean="0"/>
          </a:p>
          <a:p>
            <a:pPr lvl="8"/>
            <a:endParaRPr kumimoji="1" lang="ja-JP" altLang="en-US" dirty="0"/>
          </a:p>
        </p:txBody>
      </p:sp>
      <p:sp>
        <p:nvSpPr>
          <p:cNvPr id="3" name="タイトル 2"/>
          <p:cNvSpPr>
            <a:spLocks noGrp="1"/>
          </p:cNvSpPr>
          <p:nvPr>
            <p:ph type="title"/>
          </p:nvPr>
        </p:nvSpPr>
        <p:spPr/>
        <p:txBody>
          <a:bodyPr/>
          <a:lstStyle/>
          <a:p>
            <a:r>
              <a:rPr kumimoji="1" lang="en-US" altLang="ja-JP" smtClean="0"/>
              <a:t>VM </a:t>
            </a:r>
            <a:r>
              <a:rPr kumimoji="1" lang="ja-JP" altLang="en-US" smtClean="0"/>
              <a:t>マイグレーション</a:t>
            </a:r>
            <a:endParaRPr kumimoji="1" lang="ja-JP" altLang="en-US" dirty="0"/>
          </a:p>
        </p:txBody>
      </p:sp>
      <p:sp>
        <p:nvSpPr>
          <p:cNvPr id="4" name="スライド番号プレースホルダー 3"/>
          <p:cNvSpPr>
            <a:spLocks noGrp="1"/>
          </p:cNvSpPr>
          <p:nvPr>
            <p:ph type="sldNum" sz="quarter" idx="12"/>
          </p:nvPr>
        </p:nvSpPr>
        <p:spPr/>
        <p:txBody>
          <a:bodyPr/>
          <a:lstStyle/>
          <a:p>
            <a:fld id="{441FCE9C-BCC3-4E90-A94E-4B915C844EB5}" type="slidenum">
              <a:rPr kumimoji="1" lang="ja-JP" altLang="en-US" smtClean="0"/>
              <a:t>3</a:t>
            </a:fld>
            <a:endParaRPr kumimoji="1" lang="ja-JP" altLang="en-US"/>
          </a:p>
        </p:txBody>
      </p:sp>
      <p:sp>
        <p:nvSpPr>
          <p:cNvPr id="6" name="テキスト ボックス 5"/>
          <p:cNvSpPr txBox="1"/>
          <p:nvPr/>
        </p:nvSpPr>
        <p:spPr>
          <a:xfrm>
            <a:off x="2123728" y="6309320"/>
            <a:ext cx="936104" cy="338554"/>
          </a:xfrm>
          <a:prstGeom prst="rect">
            <a:avLst/>
          </a:prstGeom>
          <a:noFill/>
        </p:spPr>
        <p:txBody>
          <a:bodyPr wrap="square" rtlCol="0">
            <a:spAutoFit/>
          </a:bodyPr>
          <a:lstStyle/>
          <a:p>
            <a:pPr algn="ctr"/>
            <a:r>
              <a:rPr kumimoji="1" lang="ja-JP" altLang="en-US" sz="1600" dirty="0" smtClean="0"/>
              <a:t>サーバ</a:t>
            </a:r>
            <a:r>
              <a:rPr kumimoji="1" lang="en-US" altLang="ja-JP" sz="1600" dirty="0" smtClean="0"/>
              <a:t>1</a:t>
            </a:r>
            <a:endParaRPr kumimoji="1" lang="ja-JP" altLang="en-US" sz="1600" dirty="0"/>
          </a:p>
        </p:txBody>
      </p:sp>
      <p:sp>
        <p:nvSpPr>
          <p:cNvPr id="8" name="テキスト ボックス 7"/>
          <p:cNvSpPr txBox="1"/>
          <p:nvPr/>
        </p:nvSpPr>
        <p:spPr>
          <a:xfrm>
            <a:off x="5508104" y="6309320"/>
            <a:ext cx="936104" cy="338554"/>
          </a:xfrm>
          <a:prstGeom prst="rect">
            <a:avLst/>
          </a:prstGeom>
          <a:noFill/>
        </p:spPr>
        <p:txBody>
          <a:bodyPr wrap="square" rtlCol="0">
            <a:spAutoFit/>
          </a:bodyPr>
          <a:lstStyle/>
          <a:p>
            <a:pPr algn="ctr"/>
            <a:r>
              <a:rPr kumimoji="1" lang="ja-JP" altLang="en-US" sz="1600" dirty="0" smtClean="0"/>
              <a:t>サーバ</a:t>
            </a:r>
            <a:r>
              <a:rPr lang="en-US" altLang="ja-JP" sz="1600" dirty="0" smtClean="0"/>
              <a:t>2</a:t>
            </a:r>
            <a:endParaRPr kumimoji="1" lang="ja-JP" altLang="en-US" sz="1600" dirty="0"/>
          </a:p>
        </p:txBody>
      </p:sp>
      <p:sp>
        <p:nvSpPr>
          <p:cNvPr id="9" name="角丸四角形 8"/>
          <p:cNvSpPr/>
          <p:nvPr/>
        </p:nvSpPr>
        <p:spPr>
          <a:xfrm>
            <a:off x="1619672" y="4581128"/>
            <a:ext cx="1944216" cy="576064"/>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95736" y="4653136"/>
            <a:ext cx="792088"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11" name="角丸四角形 10"/>
          <p:cNvSpPr/>
          <p:nvPr/>
        </p:nvSpPr>
        <p:spPr>
          <a:xfrm>
            <a:off x="5004048" y="4581128"/>
            <a:ext cx="1944216" cy="57606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580112" y="4653136"/>
            <a:ext cx="792088"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13" name="右矢印 12"/>
          <p:cNvSpPr/>
          <p:nvPr/>
        </p:nvSpPr>
        <p:spPr>
          <a:xfrm>
            <a:off x="3707904" y="4725144"/>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563888" y="5065439"/>
            <a:ext cx="1440160" cy="307777"/>
          </a:xfrm>
          <a:prstGeom prst="rect">
            <a:avLst/>
          </a:prstGeom>
          <a:noFill/>
        </p:spPr>
        <p:txBody>
          <a:bodyPr wrap="square" rtlCol="0">
            <a:spAutoFit/>
          </a:bodyPr>
          <a:lstStyle/>
          <a:p>
            <a:pPr algn="ctr"/>
            <a:r>
              <a:rPr lang="ja-JP" altLang="en-US" sz="1400" dirty="0" smtClean="0"/>
              <a:t>マイグレーション</a:t>
            </a:r>
            <a:endParaRPr lang="en-US" altLang="ja-JP" sz="1400" dirty="0" smtClean="0"/>
          </a:p>
        </p:txBody>
      </p:sp>
      <p:sp>
        <p:nvSpPr>
          <p:cNvPr id="15" name="正方形/長方形 14"/>
          <p:cNvSpPr/>
          <p:nvPr/>
        </p:nvSpPr>
        <p:spPr>
          <a:xfrm>
            <a:off x="1691680" y="5661248"/>
            <a:ext cx="180020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763688" y="5805264"/>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195736" y="5805264"/>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627784" y="5805264"/>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059832" y="5805264"/>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148064" y="5661248"/>
            <a:ext cx="165618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508104" y="5805264"/>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084168" y="5805264"/>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19714" y="5651956"/>
            <a:ext cx="1080120" cy="369332"/>
          </a:xfrm>
          <a:prstGeom prst="rect">
            <a:avLst/>
          </a:prstGeom>
          <a:noFill/>
        </p:spPr>
        <p:txBody>
          <a:bodyPr wrap="square" rtlCol="0">
            <a:spAutoFit/>
          </a:bodyPr>
          <a:lstStyle/>
          <a:p>
            <a:pPr algn="ctr"/>
            <a:r>
              <a:rPr kumimoji="1" lang="ja-JP" altLang="en-US" dirty="0" smtClean="0"/>
              <a:t>物理</a:t>
            </a:r>
            <a:r>
              <a:rPr kumimoji="1" lang="en-US" altLang="ja-JP" dirty="0" smtClean="0"/>
              <a:t>CPU</a:t>
            </a:r>
            <a:endParaRPr kumimoji="1" lang="ja-JP" altLang="en-US" dirty="0"/>
          </a:p>
        </p:txBody>
      </p:sp>
      <p:sp>
        <p:nvSpPr>
          <p:cNvPr id="26" name="円/楕円 25"/>
          <p:cNvSpPr/>
          <p:nvPr/>
        </p:nvSpPr>
        <p:spPr>
          <a:xfrm>
            <a:off x="1763688" y="5157192"/>
            <a:ext cx="360040" cy="360040"/>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195736" y="5157192"/>
            <a:ext cx="360040" cy="360040"/>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2627784" y="5157192"/>
            <a:ext cx="360040" cy="360040"/>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3059832" y="5157192"/>
            <a:ext cx="360040" cy="360040"/>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72114" y="5147900"/>
            <a:ext cx="1080120" cy="369332"/>
          </a:xfrm>
          <a:prstGeom prst="rect">
            <a:avLst/>
          </a:prstGeom>
          <a:noFill/>
        </p:spPr>
        <p:txBody>
          <a:bodyPr wrap="square" rtlCol="0">
            <a:spAutoFit/>
          </a:bodyPr>
          <a:lstStyle/>
          <a:p>
            <a:pPr algn="ctr"/>
            <a:r>
              <a:rPr lang="ja-JP" altLang="en-US" dirty="0"/>
              <a:t>仮想</a:t>
            </a:r>
            <a:r>
              <a:rPr kumimoji="1" lang="en-US" altLang="ja-JP" dirty="0" smtClean="0"/>
              <a:t>CPU</a:t>
            </a:r>
            <a:endParaRPr kumimoji="1" lang="ja-JP" altLang="en-US" dirty="0"/>
          </a:p>
        </p:txBody>
      </p:sp>
      <p:sp>
        <p:nvSpPr>
          <p:cNvPr id="31" name="円/楕円 30"/>
          <p:cNvSpPr/>
          <p:nvPr/>
        </p:nvSpPr>
        <p:spPr>
          <a:xfrm>
            <a:off x="5148064" y="5157192"/>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580112" y="5157192"/>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012160" y="5157192"/>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444208" y="5157192"/>
            <a:ext cx="360040"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948264" y="5651956"/>
            <a:ext cx="1080120" cy="369332"/>
          </a:xfrm>
          <a:prstGeom prst="rect">
            <a:avLst/>
          </a:prstGeom>
          <a:noFill/>
        </p:spPr>
        <p:txBody>
          <a:bodyPr wrap="square" rtlCol="0">
            <a:spAutoFit/>
          </a:bodyPr>
          <a:lstStyle/>
          <a:p>
            <a:pPr algn="ctr"/>
            <a:r>
              <a:rPr kumimoji="1" lang="ja-JP" altLang="en-US" dirty="0" smtClean="0"/>
              <a:t>物理</a:t>
            </a:r>
            <a:r>
              <a:rPr kumimoji="1" lang="en-US" altLang="ja-JP" dirty="0" smtClean="0"/>
              <a:t>CPU</a:t>
            </a:r>
            <a:endParaRPr kumimoji="1" lang="ja-JP" altLang="en-US" dirty="0"/>
          </a:p>
        </p:txBody>
      </p:sp>
      <p:sp>
        <p:nvSpPr>
          <p:cNvPr id="36" name="テキスト ボックス 35"/>
          <p:cNvSpPr txBox="1"/>
          <p:nvPr/>
        </p:nvSpPr>
        <p:spPr>
          <a:xfrm>
            <a:off x="6732240" y="5147900"/>
            <a:ext cx="1080120" cy="369332"/>
          </a:xfrm>
          <a:prstGeom prst="rect">
            <a:avLst/>
          </a:prstGeom>
          <a:noFill/>
        </p:spPr>
        <p:txBody>
          <a:bodyPr wrap="square" rtlCol="0">
            <a:spAutoFit/>
          </a:bodyPr>
          <a:lstStyle/>
          <a:p>
            <a:pPr algn="ctr"/>
            <a:r>
              <a:rPr lang="ja-JP" altLang="en-US" dirty="0"/>
              <a:t>仮想</a:t>
            </a:r>
            <a:r>
              <a:rPr kumimoji="1" lang="en-US" altLang="ja-JP" dirty="0" smtClean="0"/>
              <a:t>CPU</a:t>
            </a:r>
            <a:endParaRPr kumimoji="1" lang="ja-JP" altLang="en-US" dirty="0"/>
          </a:p>
        </p:txBody>
      </p:sp>
    </p:spTree>
    <p:extLst>
      <p:ext uri="{BB962C8B-B14F-4D97-AF65-F5344CB8AC3E}">
        <p14:creationId xmlns:p14="http://schemas.microsoft.com/office/powerpoint/2010/main" val="166654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7467600" cy="1143000"/>
          </a:xfrm>
        </p:spPr>
        <p:txBody>
          <a:bodyPr/>
          <a:lstStyle/>
          <a:p>
            <a:r>
              <a:rPr lang="ja-JP" altLang="en-US" dirty="0" smtClean="0"/>
              <a:t>物理 </a:t>
            </a:r>
            <a:r>
              <a:rPr lang="en-US" altLang="ja-JP" dirty="0" smtClean="0"/>
              <a:t>CPU </a:t>
            </a:r>
            <a:r>
              <a:rPr lang="ja-JP" altLang="en-US" dirty="0" smtClean="0"/>
              <a:t>の不足時の対処 </a:t>
            </a:r>
            <a:r>
              <a:rPr lang="en-US" altLang="ja-JP" dirty="0" smtClean="0"/>
              <a:t>(1/3)</a:t>
            </a:r>
            <a:endParaRPr kumimoji="1" lang="ja-JP" altLang="en-US" dirty="0"/>
          </a:p>
        </p:txBody>
      </p:sp>
      <p:sp>
        <p:nvSpPr>
          <p:cNvPr id="3" name="コンテンツ プレースホルダー 2"/>
          <p:cNvSpPr>
            <a:spLocks noGrp="1"/>
          </p:cNvSpPr>
          <p:nvPr>
            <p:ph sz="quarter" idx="1"/>
          </p:nvPr>
        </p:nvSpPr>
        <p:spPr/>
        <p:txBody>
          <a:bodyPr>
            <a:normAutofit/>
          </a:bodyPr>
          <a:lstStyle/>
          <a:p>
            <a:r>
              <a:rPr kumimoji="1" lang="en-US" altLang="ja-JP" sz="2800" smtClean="0"/>
              <a:t>VM </a:t>
            </a:r>
            <a:r>
              <a:rPr kumimoji="1" lang="ja-JP" altLang="en-US" sz="2800" smtClean="0"/>
              <a:t>に割り当てる物理</a:t>
            </a:r>
            <a:r>
              <a:rPr kumimoji="1" lang="en-US" altLang="ja-JP" sz="2800" smtClean="0"/>
              <a:t>CPU </a:t>
            </a:r>
            <a:r>
              <a:rPr kumimoji="1" lang="ja-JP" altLang="en-US" sz="2800" smtClean="0"/>
              <a:t>を</a:t>
            </a:r>
            <a:r>
              <a:rPr lang="ja-JP" altLang="en-US" smtClean="0"/>
              <a:t>減らす</a:t>
            </a:r>
            <a:endParaRPr lang="en-US" altLang="ja-JP" smtClean="0"/>
          </a:p>
          <a:p>
            <a:pPr lvl="1"/>
            <a:r>
              <a:rPr lang="ja-JP" altLang="en-US" smtClean="0"/>
              <a:t>例：</a:t>
            </a:r>
            <a:r>
              <a:rPr lang="en-US" altLang="ja-JP" smtClean="0"/>
              <a:t>4</a:t>
            </a:r>
            <a:r>
              <a:rPr lang="en-US" altLang="ja-JP" sz="2400" smtClean="0"/>
              <a:t> </a:t>
            </a:r>
            <a:r>
              <a:rPr lang="ja-JP" altLang="en-US" sz="2400" smtClean="0"/>
              <a:t>個→ </a:t>
            </a:r>
            <a:r>
              <a:rPr lang="en-US" altLang="ja-JP" smtClean="0"/>
              <a:t>2</a:t>
            </a:r>
            <a:r>
              <a:rPr lang="en-US" altLang="ja-JP" sz="2400" smtClean="0"/>
              <a:t> </a:t>
            </a:r>
            <a:r>
              <a:rPr lang="ja-JP" altLang="en-US" sz="2400" smtClean="0"/>
              <a:t>個</a:t>
            </a:r>
            <a:endParaRPr lang="en-US" altLang="ja-JP" sz="2400" smtClean="0"/>
          </a:p>
          <a:p>
            <a:pPr lvl="1"/>
            <a:r>
              <a:rPr lang="ja-JP" altLang="en-US" sz="2400" smtClean="0"/>
              <a:t>一つの物理</a:t>
            </a:r>
            <a:r>
              <a:rPr lang="en-US" altLang="ja-JP" sz="2400" smtClean="0"/>
              <a:t>CPU</a:t>
            </a:r>
            <a:r>
              <a:rPr lang="ja-JP" altLang="en-US" sz="2400" smtClean="0"/>
              <a:t>が複数の仮想</a:t>
            </a:r>
            <a:r>
              <a:rPr lang="en-US" altLang="ja-JP" sz="2400" smtClean="0"/>
              <a:t>CPU</a:t>
            </a:r>
            <a:r>
              <a:rPr lang="ja-JP" altLang="en-US" sz="2400" smtClean="0"/>
              <a:t>に割り当てられる</a:t>
            </a:r>
            <a:endParaRPr lang="en-US" altLang="ja-JP" sz="2400" smtClean="0"/>
          </a:p>
          <a:p>
            <a:pPr lvl="2"/>
            <a:r>
              <a:rPr lang="en-US" altLang="ja-JP" sz="2200" smtClean="0"/>
              <a:t>VM</a:t>
            </a:r>
            <a:r>
              <a:rPr lang="ja-JP" altLang="en-US" sz="2200" smtClean="0"/>
              <a:t>の仮想</a:t>
            </a:r>
            <a:r>
              <a:rPr lang="en-US" altLang="ja-JP" sz="2200" smtClean="0"/>
              <a:t>CPU</a:t>
            </a:r>
            <a:r>
              <a:rPr lang="ja-JP" altLang="en-US" sz="2200" smtClean="0"/>
              <a:t>数は変わらないため</a:t>
            </a:r>
            <a:endParaRPr lang="en-US" altLang="ja-JP" sz="2200" smtClean="0"/>
          </a:p>
          <a:p>
            <a:pPr lvl="1"/>
            <a:r>
              <a:rPr lang="ja-JP" altLang="en-US" smtClean="0"/>
              <a:t>物理</a:t>
            </a:r>
            <a:r>
              <a:rPr kumimoji="1" lang="en-US" altLang="ja-JP" sz="2400" smtClean="0"/>
              <a:t>CPU </a:t>
            </a:r>
            <a:r>
              <a:rPr kumimoji="1" lang="ja-JP" altLang="en-US" sz="2400" smtClean="0"/>
              <a:t>が減った分だけ性能が低下</a:t>
            </a:r>
            <a:endParaRPr kumimoji="1" lang="ja-JP" altLang="en-US" sz="2400" dirty="0"/>
          </a:p>
        </p:txBody>
      </p:sp>
      <p:sp>
        <p:nvSpPr>
          <p:cNvPr id="4" name="スライド番号プレースホルダー 3"/>
          <p:cNvSpPr>
            <a:spLocks noGrp="1"/>
          </p:cNvSpPr>
          <p:nvPr>
            <p:ph type="sldNum" sz="quarter" idx="12"/>
          </p:nvPr>
        </p:nvSpPr>
        <p:spPr>
          <a:xfrm>
            <a:off x="8129016" y="5734051"/>
            <a:ext cx="609600" cy="521208"/>
          </a:xfrm>
        </p:spPr>
        <p:txBody>
          <a:bodyPr/>
          <a:lstStyle/>
          <a:p>
            <a:fld id="{441FCE9C-BCC3-4E90-A94E-4B915C844EB5}" type="slidenum">
              <a:rPr kumimoji="1" lang="ja-JP" altLang="en-US" smtClean="0"/>
              <a:t>4</a:t>
            </a:fld>
            <a:endParaRPr kumimoji="1" lang="ja-JP" altLang="en-US"/>
          </a:p>
        </p:txBody>
      </p:sp>
      <p:sp>
        <p:nvSpPr>
          <p:cNvPr id="5" name="正方形/長方形 4"/>
          <p:cNvSpPr/>
          <p:nvPr/>
        </p:nvSpPr>
        <p:spPr>
          <a:xfrm>
            <a:off x="467545" y="5877272"/>
            <a:ext cx="324035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39552"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331640"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123728"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915816"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716017" y="5877272"/>
            <a:ext cx="324035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192436"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804248"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22456" y="615601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5" name="テキスト ボックス 14"/>
          <p:cNvSpPr txBox="1"/>
          <p:nvPr/>
        </p:nvSpPr>
        <p:spPr>
          <a:xfrm>
            <a:off x="1326344" y="615601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6" name="テキスト ボックス 15"/>
          <p:cNvSpPr txBox="1"/>
          <p:nvPr/>
        </p:nvSpPr>
        <p:spPr>
          <a:xfrm>
            <a:off x="2123728" y="615601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7" name="テキスト ボックス 16"/>
          <p:cNvSpPr txBox="1"/>
          <p:nvPr/>
        </p:nvSpPr>
        <p:spPr>
          <a:xfrm>
            <a:off x="2915816" y="6156012"/>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8" name="テキスト ボックス 17"/>
          <p:cNvSpPr txBox="1"/>
          <p:nvPr/>
        </p:nvSpPr>
        <p:spPr>
          <a:xfrm>
            <a:off x="5192436" y="6124654"/>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9" name="テキスト ボックス 18"/>
          <p:cNvSpPr txBox="1"/>
          <p:nvPr/>
        </p:nvSpPr>
        <p:spPr>
          <a:xfrm>
            <a:off x="6804248" y="6160658"/>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20" name="円/楕円 19"/>
          <p:cNvSpPr/>
          <p:nvPr/>
        </p:nvSpPr>
        <p:spPr>
          <a:xfrm>
            <a:off x="539552"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331640"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123728"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915816"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39552"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5" name="テキスト ボックス 24"/>
          <p:cNvSpPr txBox="1"/>
          <p:nvPr/>
        </p:nvSpPr>
        <p:spPr>
          <a:xfrm>
            <a:off x="1331640"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6" name="テキスト ボックス 25"/>
          <p:cNvSpPr txBox="1"/>
          <p:nvPr/>
        </p:nvSpPr>
        <p:spPr>
          <a:xfrm>
            <a:off x="2123728"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7" name="テキスト ボックス 26"/>
          <p:cNvSpPr txBox="1"/>
          <p:nvPr/>
        </p:nvSpPr>
        <p:spPr>
          <a:xfrm>
            <a:off x="2915816"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8" name="円/楕円 27"/>
          <p:cNvSpPr/>
          <p:nvPr/>
        </p:nvSpPr>
        <p:spPr>
          <a:xfrm>
            <a:off x="4788024"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580112"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372200"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164288"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788024"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3" name="テキスト ボックス 32"/>
          <p:cNvSpPr txBox="1"/>
          <p:nvPr/>
        </p:nvSpPr>
        <p:spPr>
          <a:xfrm>
            <a:off x="5580112"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4" name="テキスト ボックス 33"/>
          <p:cNvSpPr txBox="1"/>
          <p:nvPr/>
        </p:nvSpPr>
        <p:spPr>
          <a:xfrm>
            <a:off x="6372200" y="5368570"/>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5" name="テキスト ボックス 34"/>
          <p:cNvSpPr txBox="1"/>
          <p:nvPr/>
        </p:nvSpPr>
        <p:spPr>
          <a:xfrm>
            <a:off x="7164288"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6" name="角丸四角形 35"/>
          <p:cNvSpPr/>
          <p:nvPr/>
        </p:nvSpPr>
        <p:spPr>
          <a:xfrm>
            <a:off x="467544" y="4221088"/>
            <a:ext cx="3240359"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716017" y="4221088"/>
            <a:ext cx="3240359"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475656" y="4540478"/>
            <a:ext cx="1152128"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39" name="テキスト ボックス 38"/>
          <p:cNvSpPr txBox="1"/>
          <p:nvPr/>
        </p:nvSpPr>
        <p:spPr>
          <a:xfrm>
            <a:off x="5796136" y="4509120"/>
            <a:ext cx="1152128"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42" name="右矢印 41"/>
          <p:cNvSpPr/>
          <p:nvPr/>
        </p:nvSpPr>
        <p:spPr>
          <a:xfrm>
            <a:off x="3923928" y="4540478"/>
            <a:ext cx="576064" cy="337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602029" y="5311661"/>
            <a:ext cx="1260141" cy="369332"/>
          </a:xfrm>
          <a:prstGeom prst="rect">
            <a:avLst/>
          </a:prstGeom>
          <a:noFill/>
        </p:spPr>
        <p:txBody>
          <a:bodyPr wrap="square" rtlCol="0">
            <a:spAutoFit/>
          </a:bodyPr>
          <a:lstStyle/>
          <a:p>
            <a:pPr algn="ctr"/>
            <a:r>
              <a:rPr kumimoji="1" lang="ja-JP" altLang="en-US" dirty="0" smtClean="0"/>
              <a:t>仮想</a:t>
            </a:r>
            <a:r>
              <a:rPr kumimoji="1" lang="en-US" altLang="ja-JP" dirty="0" smtClean="0"/>
              <a:t>CPU</a:t>
            </a:r>
            <a:endParaRPr kumimoji="1" lang="ja-JP" altLang="en-US" dirty="0"/>
          </a:p>
        </p:txBody>
      </p:sp>
      <p:sp>
        <p:nvSpPr>
          <p:cNvPr id="44" name="テキスト ボックス 43"/>
          <p:cNvSpPr txBox="1"/>
          <p:nvPr/>
        </p:nvSpPr>
        <p:spPr>
          <a:xfrm>
            <a:off x="3599891" y="6093296"/>
            <a:ext cx="1260141" cy="369332"/>
          </a:xfrm>
          <a:prstGeom prst="rect">
            <a:avLst/>
          </a:prstGeom>
          <a:noFill/>
        </p:spPr>
        <p:txBody>
          <a:bodyPr wrap="square" rtlCol="0">
            <a:spAutoFit/>
          </a:bodyPr>
          <a:lstStyle/>
          <a:p>
            <a:pPr algn="ctr"/>
            <a:r>
              <a:rPr lang="ja-JP" altLang="en-US" dirty="0"/>
              <a:t>物理</a:t>
            </a:r>
            <a:r>
              <a:rPr kumimoji="1" lang="en-US" altLang="ja-JP" dirty="0" smtClean="0"/>
              <a:t>CPU</a:t>
            </a:r>
            <a:endParaRPr kumimoji="1" lang="ja-JP" altLang="en-US" dirty="0"/>
          </a:p>
        </p:txBody>
      </p:sp>
      <p:cxnSp>
        <p:nvCxnSpPr>
          <p:cNvPr id="49" name="直線コネクタ 48"/>
          <p:cNvCxnSpPr>
            <a:stCxn id="20" idx="4"/>
            <a:endCxn id="7" idx="0"/>
          </p:cNvCxnSpPr>
          <p:nvPr/>
        </p:nvCxnSpPr>
        <p:spPr>
          <a:xfrm>
            <a:off x="899592"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21" idx="4"/>
            <a:endCxn id="8" idx="0"/>
          </p:cNvCxnSpPr>
          <p:nvPr/>
        </p:nvCxnSpPr>
        <p:spPr>
          <a:xfrm>
            <a:off x="1691680"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22" idx="4"/>
            <a:endCxn id="9" idx="0"/>
          </p:cNvCxnSpPr>
          <p:nvPr/>
        </p:nvCxnSpPr>
        <p:spPr>
          <a:xfrm>
            <a:off x="2483768"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3" idx="4"/>
            <a:endCxn id="10" idx="0"/>
          </p:cNvCxnSpPr>
          <p:nvPr/>
        </p:nvCxnSpPr>
        <p:spPr>
          <a:xfrm>
            <a:off x="3275856"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12" idx="0"/>
            <a:endCxn id="28" idx="4"/>
          </p:cNvCxnSpPr>
          <p:nvPr/>
        </p:nvCxnSpPr>
        <p:spPr>
          <a:xfrm flipH="1" flipV="1">
            <a:off x="5148064" y="5877272"/>
            <a:ext cx="404412"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12" idx="0"/>
            <a:endCxn id="29" idx="4"/>
          </p:cNvCxnSpPr>
          <p:nvPr/>
        </p:nvCxnSpPr>
        <p:spPr>
          <a:xfrm flipV="1">
            <a:off x="5552476" y="5877272"/>
            <a:ext cx="387676"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3" idx="0"/>
            <a:endCxn id="30" idx="4"/>
          </p:cNvCxnSpPr>
          <p:nvPr/>
        </p:nvCxnSpPr>
        <p:spPr>
          <a:xfrm flipH="1" flipV="1">
            <a:off x="6732240" y="5877272"/>
            <a:ext cx="432048"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13" idx="0"/>
            <a:endCxn id="31" idx="4"/>
          </p:cNvCxnSpPr>
          <p:nvPr/>
        </p:nvCxnSpPr>
        <p:spPr>
          <a:xfrm flipV="1">
            <a:off x="7164288" y="5877272"/>
            <a:ext cx="36004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38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7467600" cy="1143000"/>
          </a:xfrm>
        </p:spPr>
        <p:txBody>
          <a:bodyPr/>
          <a:lstStyle/>
          <a:p>
            <a:r>
              <a:rPr lang="ja-JP" altLang="en-US" dirty="0" smtClean="0"/>
              <a:t>物理 </a:t>
            </a:r>
            <a:r>
              <a:rPr lang="en-US" altLang="ja-JP" dirty="0" smtClean="0"/>
              <a:t>CPU </a:t>
            </a:r>
            <a:r>
              <a:rPr lang="ja-JP" altLang="en-US" dirty="0" smtClean="0"/>
              <a:t>の不足時の対処 </a:t>
            </a:r>
            <a:r>
              <a:rPr lang="en-US" altLang="ja-JP" dirty="0" smtClean="0"/>
              <a:t>(2/3)</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en-US" altLang="ja-JP" smtClean="0"/>
              <a:t>VM </a:t>
            </a:r>
            <a:r>
              <a:rPr lang="ja-JP" altLang="en-US" smtClean="0"/>
              <a:t>が利用できる物理</a:t>
            </a:r>
            <a:r>
              <a:rPr lang="en-US" altLang="ja-JP" smtClean="0"/>
              <a:t>CPU</a:t>
            </a:r>
            <a:r>
              <a:rPr lang="ja-JP" altLang="en-US" smtClean="0"/>
              <a:t>の使用率を制限する</a:t>
            </a:r>
            <a:endParaRPr lang="en-US" altLang="ja-JP" smtClean="0"/>
          </a:p>
          <a:p>
            <a:pPr lvl="1"/>
            <a:r>
              <a:rPr lang="ja-JP" altLang="en-US" smtClean="0"/>
              <a:t>例：</a:t>
            </a:r>
            <a:r>
              <a:rPr lang="en-US" altLang="ja-JP" smtClean="0"/>
              <a:t>400% </a:t>
            </a:r>
            <a:r>
              <a:rPr lang="ja-JP" altLang="en-US" smtClean="0"/>
              <a:t>→ </a:t>
            </a:r>
            <a:r>
              <a:rPr lang="en-US" altLang="ja-JP" smtClean="0"/>
              <a:t>200%</a:t>
            </a:r>
          </a:p>
          <a:p>
            <a:pPr lvl="2"/>
            <a:r>
              <a:rPr lang="ja-JP" altLang="en-US" smtClean="0"/>
              <a:t>物理</a:t>
            </a:r>
            <a:r>
              <a:rPr lang="en-US" altLang="ja-JP" smtClean="0"/>
              <a:t>CPU</a:t>
            </a:r>
            <a:r>
              <a:rPr lang="ja-JP" altLang="en-US" smtClean="0"/>
              <a:t>が</a:t>
            </a:r>
            <a:r>
              <a:rPr lang="en-US" altLang="ja-JP" smtClean="0"/>
              <a:t>4</a:t>
            </a:r>
            <a:r>
              <a:rPr lang="ja-JP" altLang="en-US" smtClean="0"/>
              <a:t>個使われるときは</a:t>
            </a:r>
            <a:r>
              <a:rPr lang="en-US" altLang="ja-JP" smtClean="0"/>
              <a:t>50%</a:t>
            </a:r>
            <a:r>
              <a:rPr lang="ja-JP" altLang="en-US" smtClean="0"/>
              <a:t>ずつ</a:t>
            </a:r>
            <a:endParaRPr lang="en-US" altLang="ja-JP" smtClean="0"/>
          </a:p>
          <a:p>
            <a:pPr lvl="2"/>
            <a:r>
              <a:rPr lang="ja-JP" altLang="en-US" smtClean="0"/>
              <a:t>物理</a:t>
            </a:r>
            <a:r>
              <a:rPr lang="en-US" altLang="ja-JP" smtClean="0"/>
              <a:t>CPU</a:t>
            </a:r>
            <a:r>
              <a:rPr lang="ja-JP" altLang="en-US" smtClean="0"/>
              <a:t>が</a:t>
            </a:r>
            <a:r>
              <a:rPr lang="en-US" altLang="ja-JP" smtClean="0"/>
              <a:t>2</a:t>
            </a:r>
            <a:r>
              <a:rPr lang="ja-JP" altLang="en-US" smtClean="0"/>
              <a:t>個使われるときは</a:t>
            </a:r>
            <a:r>
              <a:rPr lang="en-US" altLang="ja-JP" smtClean="0"/>
              <a:t>100%</a:t>
            </a:r>
            <a:r>
              <a:rPr lang="ja-JP" altLang="en-US" smtClean="0"/>
              <a:t>ずつ</a:t>
            </a:r>
            <a:endParaRPr lang="en-US" altLang="ja-JP" smtClean="0"/>
          </a:p>
          <a:p>
            <a:pPr lvl="1"/>
            <a:r>
              <a:rPr lang="ja-JP" altLang="en-US" smtClean="0"/>
              <a:t>上限を低く設定するほど性能が低下</a:t>
            </a:r>
            <a:endParaRPr lang="en-US" altLang="ja-JP" dirty="0"/>
          </a:p>
        </p:txBody>
      </p:sp>
      <p:sp>
        <p:nvSpPr>
          <p:cNvPr id="4" name="スライド番号プレースホルダー 3"/>
          <p:cNvSpPr>
            <a:spLocks noGrp="1"/>
          </p:cNvSpPr>
          <p:nvPr>
            <p:ph type="sldNum" sz="quarter" idx="12"/>
          </p:nvPr>
        </p:nvSpPr>
        <p:spPr>
          <a:xfrm>
            <a:off x="8129016" y="5734051"/>
            <a:ext cx="609600" cy="521208"/>
          </a:xfrm>
        </p:spPr>
        <p:txBody>
          <a:bodyPr/>
          <a:lstStyle/>
          <a:p>
            <a:fld id="{441FCE9C-BCC3-4E90-A94E-4B915C844EB5}" type="slidenum">
              <a:rPr kumimoji="1" lang="ja-JP" altLang="en-US" smtClean="0"/>
              <a:t>5</a:t>
            </a:fld>
            <a:endParaRPr kumimoji="1" lang="ja-JP" altLang="en-US"/>
          </a:p>
        </p:txBody>
      </p:sp>
      <p:sp>
        <p:nvSpPr>
          <p:cNvPr id="5" name="正方形/長方形 4"/>
          <p:cNvSpPr/>
          <p:nvPr/>
        </p:nvSpPr>
        <p:spPr>
          <a:xfrm>
            <a:off x="467545" y="5865494"/>
            <a:ext cx="324035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39552" y="6021288"/>
            <a:ext cx="720080" cy="648072"/>
          </a:xfrm>
          <a:prstGeom prst="ellipse">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331640" y="6021288"/>
            <a:ext cx="720080" cy="648072"/>
          </a:xfrm>
          <a:prstGeom prst="ellipse">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123728" y="6021288"/>
            <a:ext cx="720080" cy="648072"/>
          </a:xfrm>
          <a:prstGeom prst="ellipse">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915816" y="6021288"/>
            <a:ext cx="720080" cy="648072"/>
          </a:xfrm>
          <a:prstGeom prst="ellipse">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716017" y="5877272"/>
            <a:ext cx="324035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580112" y="6021288"/>
            <a:ext cx="720080" cy="648072"/>
          </a:xfrm>
          <a:prstGeom prst="ellipse">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372200" y="6021288"/>
            <a:ext cx="720080" cy="648072"/>
          </a:xfrm>
          <a:prstGeom prst="ellipse">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9552" y="6186790"/>
            <a:ext cx="720080" cy="338554"/>
          </a:xfrm>
          <a:prstGeom prst="rect">
            <a:avLst/>
          </a:prstGeom>
          <a:noFill/>
        </p:spPr>
        <p:txBody>
          <a:bodyPr wrap="square" rtlCol="0">
            <a:spAutoFit/>
          </a:bodyPr>
          <a:lstStyle/>
          <a:p>
            <a:pPr algn="ctr"/>
            <a:r>
              <a:rPr lang="en-US" altLang="ja-JP" sz="1600" dirty="0"/>
              <a:t>100%</a:t>
            </a:r>
            <a:endParaRPr kumimoji="1" lang="en-US" altLang="ja-JP" sz="1600" dirty="0" smtClean="0"/>
          </a:p>
        </p:txBody>
      </p:sp>
      <p:sp>
        <p:nvSpPr>
          <p:cNvPr id="15" name="テキスト ボックス 14"/>
          <p:cNvSpPr txBox="1"/>
          <p:nvPr/>
        </p:nvSpPr>
        <p:spPr>
          <a:xfrm>
            <a:off x="1331640" y="6186790"/>
            <a:ext cx="720080" cy="338554"/>
          </a:xfrm>
          <a:prstGeom prst="rect">
            <a:avLst/>
          </a:prstGeom>
          <a:noFill/>
        </p:spPr>
        <p:txBody>
          <a:bodyPr wrap="square" rtlCol="0">
            <a:spAutoFit/>
          </a:bodyPr>
          <a:lstStyle/>
          <a:p>
            <a:pPr algn="ctr"/>
            <a:r>
              <a:rPr lang="en-US" altLang="ja-JP" sz="1600" dirty="0"/>
              <a:t>100%</a:t>
            </a:r>
            <a:endParaRPr kumimoji="1" lang="en-US" altLang="ja-JP" sz="1600" dirty="0" smtClean="0"/>
          </a:p>
        </p:txBody>
      </p:sp>
      <p:sp>
        <p:nvSpPr>
          <p:cNvPr id="16" name="テキスト ボックス 15"/>
          <p:cNvSpPr txBox="1"/>
          <p:nvPr/>
        </p:nvSpPr>
        <p:spPr>
          <a:xfrm>
            <a:off x="2123728" y="6186790"/>
            <a:ext cx="720080" cy="338554"/>
          </a:xfrm>
          <a:prstGeom prst="rect">
            <a:avLst/>
          </a:prstGeom>
          <a:noFill/>
        </p:spPr>
        <p:txBody>
          <a:bodyPr wrap="square" rtlCol="0">
            <a:spAutoFit/>
          </a:bodyPr>
          <a:lstStyle/>
          <a:p>
            <a:pPr algn="ctr"/>
            <a:r>
              <a:rPr lang="en-US" altLang="ja-JP" sz="1600" dirty="0"/>
              <a:t>100%</a:t>
            </a:r>
            <a:endParaRPr kumimoji="1" lang="en-US" altLang="ja-JP" sz="1600" dirty="0" smtClean="0"/>
          </a:p>
        </p:txBody>
      </p:sp>
      <p:sp>
        <p:nvSpPr>
          <p:cNvPr id="17" name="テキスト ボックス 16"/>
          <p:cNvSpPr txBox="1"/>
          <p:nvPr/>
        </p:nvSpPr>
        <p:spPr>
          <a:xfrm>
            <a:off x="2915816" y="6186790"/>
            <a:ext cx="720080" cy="338554"/>
          </a:xfrm>
          <a:prstGeom prst="rect">
            <a:avLst/>
          </a:prstGeom>
          <a:noFill/>
        </p:spPr>
        <p:txBody>
          <a:bodyPr wrap="square" rtlCol="0">
            <a:spAutoFit/>
          </a:bodyPr>
          <a:lstStyle/>
          <a:p>
            <a:pPr algn="ctr"/>
            <a:r>
              <a:rPr lang="en-US" altLang="ja-JP" sz="1600" dirty="0"/>
              <a:t>100%</a:t>
            </a:r>
            <a:endParaRPr kumimoji="1" lang="en-US" altLang="ja-JP" sz="1600" dirty="0" smtClean="0"/>
          </a:p>
        </p:txBody>
      </p:sp>
      <p:sp>
        <p:nvSpPr>
          <p:cNvPr id="20" name="円/楕円 19"/>
          <p:cNvSpPr/>
          <p:nvPr/>
        </p:nvSpPr>
        <p:spPr>
          <a:xfrm>
            <a:off x="539552"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331640"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123728"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915816"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39552"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5" name="テキスト ボックス 24"/>
          <p:cNvSpPr txBox="1"/>
          <p:nvPr/>
        </p:nvSpPr>
        <p:spPr>
          <a:xfrm>
            <a:off x="1331640"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6" name="テキスト ボックス 25"/>
          <p:cNvSpPr txBox="1"/>
          <p:nvPr/>
        </p:nvSpPr>
        <p:spPr>
          <a:xfrm>
            <a:off x="2123728"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7" name="テキスト ボックス 26"/>
          <p:cNvSpPr txBox="1"/>
          <p:nvPr/>
        </p:nvSpPr>
        <p:spPr>
          <a:xfrm>
            <a:off x="2915816"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8" name="円/楕円 27"/>
          <p:cNvSpPr/>
          <p:nvPr/>
        </p:nvSpPr>
        <p:spPr>
          <a:xfrm>
            <a:off x="4788024"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580112"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372200"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164288"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788024"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3" name="テキスト ボックス 32"/>
          <p:cNvSpPr txBox="1"/>
          <p:nvPr/>
        </p:nvSpPr>
        <p:spPr>
          <a:xfrm>
            <a:off x="5580112"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4" name="テキスト ボックス 33"/>
          <p:cNvSpPr txBox="1"/>
          <p:nvPr/>
        </p:nvSpPr>
        <p:spPr>
          <a:xfrm>
            <a:off x="6372200"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5" name="テキスト ボックス 34"/>
          <p:cNvSpPr txBox="1"/>
          <p:nvPr/>
        </p:nvSpPr>
        <p:spPr>
          <a:xfrm>
            <a:off x="7164288"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36" name="角丸四角形 35"/>
          <p:cNvSpPr/>
          <p:nvPr/>
        </p:nvSpPr>
        <p:spPr>
          <a:xfrm>
            <a:off x="467544" y="4221088"/>
            <a:ext cx="3240359"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716017" y="4221088"/>
            <a:ext cx="3240359"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475656" y="4540478"/>
            <a:ext cx="1152128"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39" name="テキスト ボックス 38"/>
          <p:cNvSpPr txBox="1"/>
          <p:nvPr/>
        </p:nvSpPr>
        <p:spPr>
          <a:xfrm>
            <a:off x="5796136" y="4509120"/>
            <a:ext cx="1152128" cy="461665"/>
          </a:xfrm>
          <a:prstGeom prst="rect">
            <a:avLst/>
          </a:prstGeom>
          <a:noFill/>
        </p:spPr>
        <p:txBody>
          <a:bodyPr wrap="square" rtlCol="0">
            <a:spAutoFit/>
          </a:bodyPr>
          <a:lstStyle/>
          <a:p>
            <a:pPr algn="ctr"/>
            <a:r>
              <a:rPr kumimoji="1" lang="en-US" altLang="ja-JP" sz="2400" dirty="0" smtClean="0"/>
              <a:t>VM</a:t>
            </a:r>
            <a:endParaRPr kumimoji="1" lang="ja-JP" altLang="en-US" sz="2400" dirty="0"/>
          </a:p>
        </p:txBody>
      </p:sp>
      <p:sp>
        <p:nvSpPr>
          <p:cNvPr id="42" name="右矢印 41"/>
          <p:cNvSpPr/>
          <p:nvPr/>
        </p:nvSpPr>
        <p:spPr>
          <a:xfrm>
            <a:off x="3923928" y="4540478"/>
            <a:ext cx="576064" cy="337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602029" y="5311661"/>
            <a:ext cx="1260141" cy="369332"/>
          </a:xfrm>
          <a:prstGeom prst="rect">
            <a:avLst/>
          </a:prstGeom>
          <a:noFill/>
        </p:spPr>
        <p:txBody>
          <a:bodyPr wrap="square" rtlCol="0">
            <a:spAutoFit/>
          </a:bodyPr>
          <a:lstStyle/>
          <a:p>
            <a:pPr algn="ctr"/>
            <a:r>
              <a:rPr kumimoji="1" lang="ja-JP" altLang="en-US" dirty="0" smtClean="0"/>
              <a:t>仮想</a:t>
            </a:r>
            <a:r>
              <a:rPr kumimoji="1" lang="en-US" altLang="ja-JP" dirty="0" smtClean="0"/>
              <a:t>CPU</a:t>
            </a:r>
            <a:endParaRPr kumimoji="1" lang="ja-JP" altLang="en-US" dirty="0"/>
          </a:p>
        </p:txBody>
      </p:sp>
      <p:sp>
        <p:nvSpPr>
          <p:cNvPr id="44" name="テキスト ボックス 43"/>
          <p:cNvSpPr txBox="1"/>
          <p:nvPr/>
        </p:nvSpPr>
        <p:spPr>
          <a:xfrm>
            <a:off x="3599891" y="6093296"/>
            <a:ext cx="1260141" cy="369332"/>
          </a:xfrm>
          <a:prstGeom prst="rect">
            <a:avLst/>
          </a:prstGeom>
          <a:noFill/>
        </p:spPr>
        <p:txBody>
          <a:bodyPr wrap="square" rtlCol="0">
            <a:spAutoFit/>
          </a:bodyPr>
          <a:lstStyle/>
          <a:p>
            <a:pPr algn="ctr"/>
            <a:r>
              <a:rPr lang="ja-JP" altLang="en-US" dirty="0"/>
              <a:t>物理</a:t>
            </a:r>
            <a:r>
              <a:rPr kumimoji="1" lang="en-US" altLang="ja-JP" dirty="0" smtClean="0"/>
              <a:t>CPU</a:t>
            </a:r>
            <a:endParaRPr kumimoji="1" lang="ja-JP" altLang="en-US" dirty="0"/>
          </a:p>
        </p:txBody>
      </p:sp>
      <p:cxnSp>
        <p:nvCxnSpPr>
          <p:cNvPr id="49" name="直線コネクタ 48"/>
          <p:cNvCxnSpPr>
            <a:stCxn id="20" idx="4"/>
            <a:endCxn id="7" idx="0"/>
          </p:cNvCxnSpPr>
          <p:nvPr/>
        </p:nvCxnSpPr>
        <p:spPr>
          <a:xfrm>
            <a:off x="899592"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21" idx="4"/>
            <a:endCxn id="8" idx="0"/>
          </p:cNvCxnSpPr>
          <p:nvPr/>
        </p:nvCxnSpPr>
        <p:spPr>
          <a:xfrm>
            <a:off x="1691680"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22" idx="4"/>
            <a:endCxn id="9" idx="0"/>
          </p:cNvCxnSpPr>
          <p:nvPr/>
        </p:nvCxnSpPr>
        <p:spPr>
          <a:xfrm>
            <a:off x="2483768"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3" idx="4"/>
            <a:endCxn id="10" idx="0"/>
          </p:cNvCxnSpPr>
          <p:nvPr/>
        </p:nvCxnSpPr>
        <p:spPr>
          <a:xfrm>
            <a:off x="3275856"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3" idx="0"/>
            <a:endCxn id="28" idx="4"/>
          </p:cNvCxnSpPr>
          <p:nvPr/>
        </p:nvCxnSpPr>
        <p:spPr>
          <a:xfrm flipV="1">
            <a:off x="5148064"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12" idx="0"/>
            <a:endCxn id="29" idx="4"/>
          </p:cNvCxnSpPr>
          <p:nvPr/>
        </p:nvCxnSpPr>
        <p:spPr>
          <a:xfrm flipV="1">
            <a:off x="5940152"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3" idx="0"/>
            <a:endCxn id="30" idx="4"/>
          </p:cNvCxnSpPr>
          <p:nvPr/>
        </p:nvCxnSpPr>
        <p:spPr>
          <a:xfrm flipV="1">
            <a:off x="6732240"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57" idx="0"/>
            <a:endCxn id="31" idx="4"/>
          </p:cNvCxnSpPr>
          <p:nvPr/>
        </p:nvCxnSpPr>
        <p:spPr>
          <a:xfrm flipV="1">
            <a:off x="7524328" y="5877272"/>
            <a:ext cx="0" cy="144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788024" y="6021288"/>
            <a:ext cx="720080" cy="648072"/>
          </a:xfrm>
          <a:prstGeom prst="ellipse">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7164288" y="6021288"/>
            <a:ext cx="720080" cy="648072"/>
          </a:xfrm>
          <a:prstGeom prst="ellipse">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弦 50"/>
          <p:cNvSpPr/>
          <p:nvPr/>
        </p:nvSpPr>
        <p:spPr>
          <a:xfrm rot="1871753">
            <a:off x="4792715" y="6057925"/>
            <a:ext cx="710149" cy="615644"/>
          </a:xfrm>
          <a:prstGeom prst="chord">
            <a:avLst>
              <a:gd name="adj1" fmla="val 3549989"/>
              <a:gd name="adj2" fmla="val 14268437"/>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788024" y="6186790"/>
            <a:ext cx="720080" cy="338554"/>
          </a:xfrm>
          <a:prstGeom prst="rect">
            <a:avLst/>
          </a:prstGeom>
          <a:noFill/>
        </p:spPr>
        <p:txBody>
          <a:bodyPr wrap="square" rtlCol="0">
            <a:spAutoFit/>
          </a:bodyPr>
          <a:lstStyle/>
          <a:p>
            <a:pPr algn="ctr"/>
            <a:r>
              <a:rPr lang="en-US" altLang="ja-JP" sz="1600" dirty="0"/>
              <a:t>50%</a:t>
            </a:r>
            <a:endParaRPr kumimoji="1" lang="en-US" altLang="ja-JP" sz="1600" dirty="0" smtClean="0"/>
          </a:p>
        </p:txBody>
      </p:sp>
      <p:sp>
        <p:nvSpPr>
          <p:cNvPr id="63" name="弦 62"/>
          <p:cNvSpPr/>
          <p:nvPr/>
        </p:nvSpPr>
        <p:spPr>
          <a:xfrm rot="1543895">
            <a:off x="5536345" y="6034275"/>
            <a:ext cx="699489" cy="622098"/>
          </a:xfrm>
          <a:prstGeom prst="chord">
            <a:avLst>
              <a:gd name="adj1" fmla="val 3489455"/>
              <a:gd name="adj2" fmla="val 15143382"/>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弦 63"/>
          <p:cNvSpPr/>
          <p:nvPr/>
        </p:nvSpPr>
        <p:spPr>
          <a:xfrm rot="1543895">
            <a:off x="6328547" y="6034274"/>
            <a:ext cx="699489" cy="622098"/>
          </a:xfrm>
          <a:prstGeom prst="chord">
            <a:avLst>
              <a:gd name="adj1" fmla="val 3549989"/>
              <a:gd name="adj2" fmla="val 14824204"/>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弦 65"/>
          <p:cNvSpPr/>
          <p:nvPr/>
        </p:nvSpPr>
        <p:spPr>
          <a:xfrm rot="1543895">
            <a:off x="7156525" y="6045017"/>
            <a:ext cx="699489" cy="622098"/>
          </a:xfrm>
          <a:prstGeom prst="chord">
            <a:avLst>
              <a:gd name="adj1" fmla="val 3549989"/>
              <a:gd name="adj2" fmla="val 14824204"/>
            </a:avLst>
          </a:prstGeom>
          <a:solidFill>
            <a:schemeClr val="accent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568551" y="6145559"/>
            <a:ext cx="720080" cy="338554"/>
          </a:xfrm>
          <a:prstGeom prst="rect">
            <a:avLst/>
          </a:prstGeom>
          <a:noFill/>
        </p:spPr>
        <p:txBody>
          <a:bodyPr wrap="square" rtlCol="0">
            <a:spAutoFit/>
          </a:bodyPr>
          <a:lstStyle/>
          <a:p>
            <a:pPr algn="ctr"/>
            <a:r>
              <a:rPr lang="en-US" altLang="ja-JP" sz="1600" dirty="0"/>
              <a:t>50%</a:t>
            </a:r>
            <a:endParaRPr kumimoji="1" lang="en-US" altLang="ja-JP" sz="1600" dirty="0" smtClean="0"/>
          </a:p>
        </p:txBody>
      </p:sp>
      <p:sp>
        <p:nvSpPr>
          <p:cNvPr id="19" name="テキスト ボックス 18"/>
          <p:cNvSpPr txBox="1"/>
          <p:nvPr/>
        </p:nvSpPr>
        <p:spPr>
          <a:xfrm>
            <a:off x="6361632" y="6143653"/>
            <a:ext cx="720080" cy="338554"/>
          </a:xfrm>
          <a:prstGeom prst="rect">
            <a:avLst/>
          </a:prstGeom>
          <a:noFill/>
        </p:spPr>
        <p:txBody>
          <a:bodyPr wrap="square" rtlCol="0">
            <a:spAutoFit/>
          </a:bodyPr>
          <a:lstStyle/>
          <a:p>
            <a:pPr algn="ctr"/>
            <a:r>
              <a:rPr lang="en-US" altLang="ja-JP" sz="1600" dirty="0"/>
              <a:t>50%</a:t>
            </a:r>
            <a:endParaRPr kumimoji="1" lang="en-US" altLang="ja-JP" sz="1600" dirty="0" smtClean="0"/>
          </a:p>
        </p:txBody>
      </p:sp>
      <p:sp>
        <p:nvSpPr>
          <p:cNvPr id="61" name="テキスト ボックス 60"/>
          <p:cNvSpPr txBox="1"/>
          <p:nvPr/>
        </p:nvSpPr>
        <p:spPr>
          <a:xfrm>
            <a:off x="7206609" y="6142164"/>
            <a:ext cx="720080" cy="338554"/>
          </a:xfrm>
          <a:prstGeom prst="rect">
            <a:avLst/>
          </a:prstGeom>
          <a:noFill/>
        </p:spPr>
        <p:txBody>
          <a:bodyPr wrap="square" rtlCol="0">
            <a:spAutoFit/>
          </a:bodyPr>
          <a:lstStyle/>
          <a:p>
            <a:pPr algn="ctr"/>
            <a:r>
              <a:rPr lang="en-US" altLang="ja-JP" sz="1600" dirty="0"/>
              <a:t>50%</a:t>
            </a:r>
            <a:endParaRPr kumimoji="1" lang="en-US" altLang="ja-JP" sz="1600" dirty="0" smtClean="0"/>
          </a:p>
        </p:txBody>
      </p:sp>
    </p:spTree>
    <p:extLst>
      <p:ext uri="{BB962C8B-B14F-4D97-AF65-F5344CB8AC3E}">
        <p14:creationId xmlns:p14="http://schemas.microsoft.com/office/powerpoint/2010/main" val="34133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072537" y="5594467"/>
            <a:ext cx="648072" cy="935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7"/>
            <a:ext cx="7467600" cy="1143000"/>
          </a:xfrm>
        </p:spPr>
        <p:txBody>
          <a:bodyPr/>
          <a:lstStyle/>
          <a:p>
            <a:r>
              <a:rPr lang="ja-JP" altLang="en-US" dirty="0"/>
              <a:t>物理 </a:t>
            </a:r>
            <a:r>
              <a:rPr lang="en-US" altLang="ja-JP" dirty="0"/>
              <a:t>CPU </a:t>
            </a:r>
            <a:r>
              <a:rPr lang="ja-JP" altLang="en-US" dirty="0"/>
              <a:t>の不足時の</a:t>
            </a:r>
            <a:r>
              <a:rPr lang="ja-JP" altLang="en-US" dirty="0" smtClean="0"/>
              <a:t>対処</a:t>
            </a:r>
            <a:r>
              <a:rPr lang="en-US" altLang="ja-JP" dirty="0" smtClean="0"/>
              <a:t> (3/3)</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ja-JP" altLang="en-US" dirty="0" smtClean="0"/>
              <a:t>複数の </a:t>
            </a:r>
            <a:r>
              <a:rPr lang="en-US" altLang="ja-JP" dirty="0" smtClean="0"/>
              <a:t>VM </a:t>
            </a:r>
            <a:r>
              <a:rPr lang="ja-JP" altLang="en-US" dirty="0"/>
              <a:t>間で物理</a:t>
            </a:r>
            <a:r>
              <a:rPr lang="en-US" altLang="ja-JP" dirty="0"/>
              <a:t>CPU </a:t>
            </a:r>
            <a:r>
              <a:rPr lang="ja-JP" altLang="en-US" dirty="0" err="1"/>
              <a:t>を</a:t>
            </a:r>
            <a:r>
              <a:rPr lang="ja-JP" altLang="en-US" dirty="0" err="1" smtClean="0"/>
              <a:t>共</a:t>
            </a:r>
            <a:r>
              <a:rPr lang="ja-JP" altLang="en-US" dirty="0" smtClean="0"/>
              <a:t>有する</a:t>
            </a:r>
            <a:endParaRPr lang="en-US" altLang="ja-JP" dirty="0"/>
          </a:p>
          <a:p>
            <a:pPr lvl="1"/>
            <a:r>
              <a:rPr lang="ja-JP" altLang="en-US" dirty="0"/>
              <a:t>例： </a:t>
            </a:r>
            <a:r>
              <a:rPr lang="en-US" altLang="ja-JP" dirty="0"/>
              <a:t>1 VM </a:t>
            </a:r>
            <a:r>
              <a:rPr lang="ja-JP" altLang="en-US" dirty="0"/>
              <a:t>で占有 →  </a:t>
            </a:r>
            <a:r>
              <a:rPr lang="en-US" altLang="ja-JP" dirty="0"/>
              <a:t>2 VM </a:t>
            </a:r>
            <a:r>
              <a:rPr lang="ja-JP" altLang="en-US" dirty="0"/>
              <a:t>で共有</a:t>
            </a:r>
            <a:endParaRPr lang="en-US" altLang="ja-JP" dirty="0"/>
          </a:p>
          <a:p>
            <a:pPr lvl="2"/>
            <a:r>
              <a:rPr lang="ja-JP" altLang="en-US" sz="2200" dirty="0"/>
              <a:t>物理</a:t>
            </a:r>
            <a:r>
              <a:rPr lang="en-US" altLang="ja-JP" sz="2200" dirty="0"/>
              <a:t>CPU </a:t>
            </a:r>
            <a:r>
              <a:rPr lang="en-US" altLang="ja-JP" sz="2200" dirty="0" smtClean="0"/>
              <a:t>4</a:t>
            </a:r>
            <a:r>
              <a:rPr lang="ja-JP" altLang="en-US" sz="2200" dirty="0" smtClean="0"/>
              <a:t>個</a:t>
            </a:r>
            <a:r>
              <a:rPr lang="ja-JP" altLang="en-US" sz="2200" dirty="0"/>
              <a:t>をそれぞれ </a:t>
            </a:r>
            <a:r>
              <a:rPr lang="en-US" altLang="ja-JP" sz="2200" dirty="0"/>
              <a:t>50 </a:t>
            </a:r>
            <a:r>
              <a:rPr lang="ja-JP" altLang="en-US" sz="2200" dirty="0"/>
              <a:t>～ </a:t>
            </a:r>
            <a:r>
              <a:rPr lang="en-US" altLang="ja-JP" sz="2200" dirty="0"/>
              <a:t>100%</a:t>
            </a:r>
            <a:r>
              <a:rPr lang="ja-JP" altLang="en-US" sz="2200" dirty="0"/>
              <a:t>使える</a:t>
            </a:r>
            <a:endParaRPr lang="en-US" altLang="ja-JP" sz="2200" dirty="0"/>
          </a:p>
          <a:p>
            <a:pPr lvl="2"/>
            <a:r>
              <a:rPr lang="ja-JP" altLang="en-US" sz="2200" dirty="0"/>
              <a:t>他の </a:t>
            </a:r>
            <a:r>
              <a:rPr lang="en-US" altLang="ja-JP" sz="2200" dirty="0"/>
              <a:t>VM </a:t>
            </a:r>
            <a:r>
              <a:rPr lang="ja-JP" altLang="en-US" sz="2200" dirty="0" smtClean="0"/>
              <a:t>の</a:t>
            </a:r>
            <a:r>
              <a:rPr lang="en-US" altLang="ja-JP" sz="2200" dirty="0" smtClean="0"/>
              <a:t>CPU</a:t>
            </a:r>
            <a:r>
              <a:rPr lang="ja-JP" altLang="en-US" sz="2200" dirty="0" smtClean="0"/>
              <a:t>使用状況に</a:t>
            </a:r>
            <a:r>
              <a:rPr lang="ja-JP" altLang="en-US" sz="2200" dirty="0"/>
              <a:t>依存</a:t>
            </a:r>
            <a:endParaRPr lang="en-US" altLang="ja-JP" sz="2200" dirty="0"/>
          </a:p>
          <a:p>
            <a:pPr lvl="1"/>
            <a:r>
              <a:rPr lang="ja-JP" altLang="en-US" dirty="0"/>
              <a:t>物理</a:t>
            </a:r>
            <a:r>
              <a:rPr lang="en-US" altLang="ja-JP" dirty="0"/>
              <a:t>CPU</a:t>
            </a:r>
            <a:r>
              <a:rPr lang="ja-JP" altLang="en-US" dirty="0"/>
              <a:t>を共有するほど性能が低下</a:t>
            </a:r>
            <a:endParaRPr lang="en-US" altLang="ja-JP" dirty="0"/>
          </a:p>
        </p:txBody>
      </p:sp>
      <p:sp>
        <p:nvSpPr>
          <p:cNvPr id="5" name="正方形/長方形 4"/>
          <p:cNvSpPr/>
          <p:nvPr/>
        </p:nvSpPr>
        <p:spPr>
          <a:xfrm>
            <a:off x="467545" y="5865494"/>
            <a:ext cx="3240359"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39552"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331640"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123728"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915816"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716017" y="5877272"/>
            <a:ext cx="3816423"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796136"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732240"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9552" y="6145559"/>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5" name="テキスト ボックス 14"/>
          <p:cNvSpPr txBox="1"/>
          <p:nvPr/>
        </p:nvSpPr>
        <p:spPr>
          <a:xfrm>
            <a:off x="1331640" y="6145559"/>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6" name="テキスト ボックス 15"/>
          <p:cNvSpPr txBox="1"/>
          <p:nvPr/>
        </p:nvSpPr>
        <p:spPr>
          <a:xfrm>
            <a:off x="2123728" y="6145559"/>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7" name="テキスト ボックス 16"/>
          <p:cNvSpPr txBox="1"/>
          <p:nvPr/>
        </p:nvSpPr>
        <p:spPr>
          <a:xfrm>
            <a:off x="2915816" y="6145559"/>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8" name="テキスト ボックス 17"/>
          <p:cNvSpPr txBox="1"/>
          <p:nvPr/>
        </p:nvSpPr>
        <p:spPr>
          <a:xfrm>
            <a:off x="5795791" y="6145559"/>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19" name="テキスト ボックス 18"/>
          <p:cNvSpPr txBox="1"/>
          <p:nvPr/>
        </p:nvSpPr>
        <p:spPr>
          <a:xfrm>
            <a:off x="6727105" y="6145559"/>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20" name="円/楕円 19"/>
          <p:cNvSpPr/>
          <p:nvPr/>
        </p:nvSpPr>
        <p:spPr>
          <a:xfrm>
            <a:off x="539552"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331640"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123728"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915816" y="5229200"/>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39552"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5" name="テキスト ボックス 24"/>
          <p:cNvSpPr txBox="1"/>
          <p:nvPr/>
        </p:nvSpPr>
        <p:spPr>
          <a:xfrm>
            <a:off x="1331640"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6" name="テキスト ボックス 25"/>
          <p:cNvSpPr txBox="1"/>
          <p:nvPr/>
        </p:nvSpPr>
        <p:spPr>
          <a:xfrm>
            <a:off x="2123728"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7" name="テキスト ボックス 26"/>
          <p:cNvSpPr txBox="1"/>
          <p:nvPr/>
        </p:nvSpPr>
        <p:spPr>
          <a:xfrm>
            <a:off x="2915816" y="5373216"/>
            <a:ext cx="720080" cy="369332"/>
          </a:xfrm>
          <a:prstGeom prst="rect">
            <a:avLst/>
          </a:prstGeom>
          <a:noFill/>
        </p:spPr>
        <p:txBody>
          <a:bodyPr wrap="square" rtlCol="0">
            <a:spAutoFit/>
          </a:bodyPr>
          <a:lstStyle/>
          <a:p>
            <a:pPr algn="ctr"/>
            <a:r>
              <a:rPr lang="en-US" altLang="ja-JP" dirty="0"/>
              <a:t>v</a:t>
            </a:r>
            <a:r>
              <a:rPr kumimoji="1" lang="en-US" altLang="ja-JP" dirty="0" smtClean="0"/>
              <a:t>CPU</a:t>
            </a:r>
          </a:p>
        </p:txBody>
      </p:sp>
      <p:sp>
        <p:nvSpPr>
          <p:cNvPr id="28" name="円/楕円 27"/>
          <p:cNvSpPr/>
          <p:nvPr/>
        </p:nvSpPr>
        <p:spPr>
          <a:xfrm>
            <a:off x="4695908" y="5311661"/>
            <a:ext cx="45215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148064" y="5311662"/>
            <a:ext cx="46188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572000" y="5373216"/>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sp>
        <p:nvSpPr>
          <p:cNvPr id="33" name="テキスト ボックス 32"/>
          <p:cNvSpPr txBox="1"/>
          <p:nvPr/>
        </p:nvSpPr>
        <p:spPr>
          <a:xfrm>
            <a:off x="5004048" y="5373216"/>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sp>
        <p:nvSpPr>
          <p:cNvPr id="34" name="テキスト ボックス 33"/>
          <p:cNvSpPr txBox="1"/>
          <p:nvPr/>
        </p:nvSpPr>
        <p:spPr>
          <a:xfrm>
            <a:off x="5473033" y="5373216"/>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sp>
        <p:nvSpPr>
          <p:cNvPr id="35" name="テキスト ボックス 34"/>
          <p:cNvSpPr txBox="1"/>
          <p:nvPr/>
        </p:nvSpPr>
        <p:spPr>
          <a:xfrm>
            <a:off x="5955071" y="5373216"/>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sp>
        <p:nvSpPr>
          <p:cNvPr id="36" name="角丸四角形 35"/>
          <p:cNvSpPr/>
          <p:nvPr/>
        </p:nvSpPr>
        <p:spPr>
          <a:xfrm>
            <a:off x="467544" y="4221088"/>
            <a:ext cx="3240359"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604120" y="4231420"/>
            <a:ext cx="1941934"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475656" y="4540478"/>
            <a:ext cx="1152128" cy="461665"/>
          </a:xfrm>
          <a:prstGeom prst="rect">
            <a:avLst/>
          </a:prstGeom>
          <a:noFill/>
        </p:spPr>
        <p:txBody>
          <a:bodyPr wrap="square" rtlCol="0">
            <a:spAutoFit/>
          </a:bodyPr>
          <a:lstStyle/>
          <a:p>
            <a:pPr algn="ctr"/>
            <a:r>
              <a:rPr kumimoji="1" lang="en-US" altLang="ja-JP" sz="2400" dirty="0" smtClean="0"/>
              <a:t>VM1</a:t>
            </a:r>
            <a:endParaRPr kumimoji="1" lang="ja-JP" altLang="en-US" sz="2400" dirty="0"/>
          </a:p>
        </p:txBody>
      </p:sp>
      <p:sp>
        <p:nvSpPr>
          <p:cNvPr id="39" name="テキスト ボックス 38"/>
          <p:cNvSpPr txBox="1"/>
          <p:nvPr/>
        </p:nvSpPr>
        <p:spPr>
          <a:xfrm>
            <a:off x="4999023" y="4494311"/>
            <a:ext cx="1152128" cy="461665"/>
          </a:xfrm>
          <a:prstGeom prst="rect">
            <a:avLst/>
          </a:prstGeom>
          <a:noFill/>
        </p:spPr>
        <p:txBody>
          <a:bodyPr wrap="square" rtlCol="0">
            <a:spAutoFit/>
          </a:bodyPr>
          <a:lstStyle/>
          <a:p>
            <a:pPr algn="ctr"/>
            <a:r>
              <a:rPr kumimoji="1" lang="en-US" altLang="ja-JP" sz="2400" dirty="0" smtClean="0"/>
              <a:t>VM1</a:t>
            </a:r>
            <a:endParaRPr kumimoji="1" lang="ja-JP" altLang="en-US" sz="2400" dirty="0"/>
          </a:p>
        </p:txBody>
      </p:sp>
      <p:sp>
        <p:nvSpPr>
          <p:cNvPr id="42" name="右矢印 41"/>
          <p:cNvSpPr/>
          <p:nvPr/>
        </p:nvSpPr>
        <p:spPr>
          <a:xfrm>
            <a:off x="3923928" y="4540478"/>
            <a:ext cx="576064" cy="337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602029" y="5311661"/>
            <a:ext cx="1260141" cy="369332"/>
          </a:xfrm>
          <a:prstGeom prst="rect">
            <a:avLst/>
          </a:prstGeom>
          <a:noFill/>
        </p:spPr>
        <p:txBody>
          <a:bodyPr wrap="square" rtlCol="0">
            <a:spAutoFit/>
          </a:bodyPr>
          <a:lstStyle/>
          <a:p>
            <a:pPr algn="ctr"/>
            <a:r>
              <a:rPr kumimoji="1" lang="ja-JP" altLang="en-US" dirty="0" smtClean="0"/>
              <a:t>仮想</a:t>
            </a:r>
            <a:r>
              <a:rPr kumimoji="1" lang="en-US" altLang="ja-JP" dirty="0" smtClean="0"/>
              <a:t>CPU</a:t>
            </a:r>
            <a:endParaRPr kumimoji="1" lang="ja-JP" altLang="en-US" dirty="0"/>
          </a:p>
        </p:txBody>
      </p:sp>
      <p:sp>
        <p:nvSpPr>
          <p:cNvPr id="44" name="テキスト ボックス 43"/>
          <p:cNvSpPr txBox="1"/>
          <p:nvPr/>
        </p:nvSpPr>
        <p:spPr>
          <a:xfrm>
            <a:off x="3599891" y="6093296"/>
            <a:ext cx="1260141" cy="369332"/>
          </a:xfrm>
          <a:prstGeom prst="rect">
            <a:avLst/>
          </a:prstGeom>
          <a:noFill/>
        </p:spPr>
        <p:txBody>
          <a:bodyPr wrap="square" rtlCol="0">
            <a:spAutoFit/>
          </a:bodyPr>
          <a:lstStyle/>
          <a:p>
            <a:pPr algn="ctr"/>
            <a:r>
              <a:rPr lang="ja-JP" altLang="en-US" dirty="0"/>
              <a:t>物理</a:t>
            </a:r>
            <a:r>
              <a:rPr kumimoji="1" lang="en-US" altLang="ja-JP" dirty="0" smtClean="0"/>
              <a:t>CPU</a:t>
            </a:r>
            <a:endParaRPr kumimoji="1" lang="ja-JP" altLang="en-US" dirty="0"/>
          </a:p>
        </p:txBody>
      </p:sp>
      <p:cxnSp>
        <p:nvCxnSpPr>
          <p:cNvPr id="49" name="直線コネクタ 48"/>
          <p:cNvCxnSpPr>
            <a:stCxn id="20" idx="4"/>
            <a:endCxn id="7" idx="0"/>
          </p:cNvCxnSpPr>
          <p:nvPr/>
        </p:nvCxnSpPr>
        <p:spPr>
          <a:xfrm>
            <a:off x="899592" y="5877272"/>
            <a:ext cx="0"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21" idx="4"/>
            <a:endCxn id="8" idx="0"/>
          </p:cNvCxnSpPr>
          <p:nvPr/>
        </p:nvCxnSpPr>
        <p:spPr>
          <a:xfrm>
            <a:off x="1691680" y="5877272"/>
            <a:ext cx="0"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22" idx="4"/>
            <a:endCxn id="9" idx="0"/>
          </p:cNvCxnSpPr>
          <p:nvPr/>
        </p:nvCxnSpPr>
        <p:spPr>
          <a:xfrm>
            <a:off x="2483768" y="5877272"/>
            <a:ext cx="0"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3" idx="4"/>
            <a:endCxn id="10" idx="0"/>
          </p:cNvCxnSpPr>
          <p:nvPr/>
        </p:nvCxnSpPr>
        <p:spPr>
          <a:xfrm>
            <a:off x="3275856" y="5877272"/>
            <a:ext cx="0"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3" idx="0"/>
            <a:endCxn id="28" idx="4"/>
          </p:cNvCxnSpPr>
          <p:nvPr/>
        </p:nvCxnSpPr>
        <p:spPr>
          <a:xfrm flipH="1" flipV="1">
            <a:off x="4921986" y="5805263"/>
            <a:ext cx="226078" cy="2160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12" idx="0"/>
            <a:endCxn id="29" idx="4"/>
          </p:cNvCxnSpPr>
          <p:nvPr/>
        </p:nvCxnSpPr>
        <p:spPr>
          <a:xfrm flipH="1" flipV="1">
            <a:off x="5379007" y="5805264"/>
            <a:ext cx="777169"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3" idx="0"/>
            <a:endCxn id="80" idx="4"/>
          </p:cNvCxnSpPr>
          <p:nvPr/>
        </p:nvCxnSpPr>
        <p:spPr>
          <a:xfrm flipH="1" flipV="1">
            <a:off x="5853225" y="5805264"/>
            <a:ext cx="1239055"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56" idx="0"/>
            <a:endCxn id="83" idx="4"/>
          </p:cNvCxnSpPr>
          <p:nvPr/>
        </p:nvCxnSpPr>
        <p:spPr>
          <a:xfrm flipH="1" flipV="1">
            <a:off x="6315111" y="5805264"/>
            <a:ext cx="1785281"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788024"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7740352" y="6021288"/>
            <a:ext cx="720080"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788024" y="6160658"/>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61" name="テキスト ボックス 60"/>
          <p:cNvSpPr txBox="1"/>
          <p:nvPr/>
        </p:nvSpPr>
        <p:spPr>
          <a:xfrm>
            <a:off x="7740352" y="6145559"/>
            <a:ext cx="720080" cy="369332"/>
          </a:xfrm>
          <a:prstGeom prst="rect">
            <a:avLst/>
          </a:prstGeom>
          <a:noFill/>
        </p:spPr>
        <p:txBody>
          <a:bodyPr wrap="square" rtlCol="0">
            <a:spAutoFit/>
          </a:bodyPr>
          <a:lstStyle/>
          <a:p>
            <a:pPr algn="ctr"/>
            <a:r>
              <a:rPr kumimoji="1" lang="en-US" altLang="ja-JP" dirty="0" err="1" smtClean="0"/>
              <a:t>pCPU</a:t>
            </a:r>
            <a:endParaRPr kumimoji="1" lang="en-US" altLang="ja-JP" dirty="0" smtClean="0"/>
          </a:p>
        </p:txBody>
      </p:sp>
      <p:sp>
        <p:nvSpPr>
          <p:cNvPr id="80" name="円/楕円 79"/>
          <p:cNvSpPr/>
          <p:nvPr/>
        </p:nvSpPr>
        <p:spPr>
          <a:xfrm>
            <a:off x="5622282" y="5311662"/>
            <a:ext cx="46188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6084168" y="5311662"/>
            <a:ext cx="46188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6590506" y="4221088"/>
            <a:ext cx="1941934" cy="100811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6985409" y="4509120"/>
            <a:ext cx="1152128" cy="461665"/>
          </a:xfrm>
          <a:prstGeom prst="rect">
            <a:avLst/>
          </a:prstGeom>
          <a:noFill/>
        </p:spPr>
        <p:txBody>
          <a:bodyPr wrap="square" rtlCol="0">
            <a:spAutoFit/>
          </a:bodyPr>
          <a:lstStyle/>
          <a:p>
            <a:pPr algn="ctr"/>
            <a:r>
              <a:rPr kumimoji="1" lang="en-US" altLang="ja-JP" sz="2400" dirty="0" smtClean="0"/>
              <a:t>VM2</a:t>
            </a:r>
            <a:endParaRPr kumimoji="1" lang="ja-JP" altLang="en-US" sz="2400" dirty="0"/>
          </a:p>
        </p:txBody>
      </p:sp>
      <p:sp>
        <p:nvSpPr>
          <p:cNvPr id="90" name="円/楕円 89"/>
          <p:cNvSpPr/>
          <p:nvPr/>
        </p:nvSpPr>
        <p:spPr>
          <a:xfrm>
            <a:off x="6640124" y="5301208"/>
            <a:ext cx="45215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7104615" y="5301208"/>
            <a:ext cx="45215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7576012" y="5311662"/>
            <a:ext cx="45215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8093161" y="5306435"/>
            <a:ext cx="452156" cy="49360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6516216" y="5392990"/>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sp>
        <p:nvSpPr>
          <p:cNvPr id="95" name="テキスト ボックス 94"/>
          <p:cNvSpPr txBox="1"/>
          <p:nvPr/>
        </p:nvSpPr>
        <p:spPr>
          <a:xfrm>
            <a:off x="6948264" y="5373216"/>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sp>
        <p:nvSpPr>
          <p:cNvPr id="96" name="テキスト ボックス 95"/>
          <p:cNvSpPr txBox="1"/>
          <p:nvPr/>
        </p:nvSpPr>
        <p:spPr>
          <a:xfrm>
            <a:off x="7452320" y="5373216"/>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sp>
        <p:nvSpPr>
          <p:cNvPr id="97" name="テキスト ボックス 96"/>
          <p:cNvSpPr txBox="1"/>
          <p:nvPr/>
        </p:nvSpPr>
        <p:spPr>
          <a:xfrm>
            <a:off x="7956376" y="5373216"/>
            <a:ext cx="720080" cy="307777"/>
          </a:xfrm>
          <a:prstGeom prst="rect">
            <a:avLst/>
          </a:prstGeom>
          <a:noFill/>
        </p:spPr>
        <p:txBody>
          <a:bodyPr wrap="square" rtlCol="0">
            <a:spAutoFit/>
          </a:bodyPr>
          <a:lstStyle/>
          <a:p>
            <a:pPr algn="ctr"/>
            <a:r>
              <a:rPr lang="en-US" altLang="ja-JP" sz="1400" dirty="0"/>
              <a:t>v</a:t>
            </a:r>
            <a:r>
              <a:rPr kumimoji="1" lang="en-US" altLang="ja-JP" sz="1400" dirty="0" smtClean="0"/>
              <a:t>CPU</a:t>
            </a:r>
          </a:p>
        </p:txBody>
      </p:sp>
      <p:cxnSp>
        <p:nvCxnSpPr>
          <p:cNvPr id="99" name="直線コネクタ 98"/>
          <p:cNvCxnSpPr>
            <a:stCxn id="53" idx="0"/>
            <a:endCxn id="90" idx="4"/>
          </p:cNvCxnSpPr>
          <p:nvPr/>
        </p:nvCxnSpPr>
        <p:spPr>
          <a:xfrm flipV="1">
            <a:off x="5148064" y="5794810"/>
            <a:ext cx="1718138" cy="22647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12" idx="0"/>
            <a:endCxn id="91" idx="4"/>
          </p:cNvCxnSpPr>
          <p:nvPr/>
        </p:nvCxnSpPr>
        <p:spPr>
          <a:xfrm flipV="1">
            <a:off x="6156176" y="5794810"/>
            <a:ext cx="1174517" cy="22647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a:stCxn id="13" idx="0"/>
            <a:endCxn id="92" idx="4"/>
          </p:cNvCxnSpPr>
          <p:nvPr/>
        </p:nvCxnSpPr>
        <p:spPr>
          <a:xfrm flipV="1">
            <a:off x="7092280" y="5805264"/>
            <a:ext cx="709810" cy="2160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stCxn id="56" idx="0"/>
          </p:cNvCxnSpPr>
          <p:nvPr/>
        </p:nvCxnSpPr>
        <p:spPr>
          <a:xfrm flipV="1">
            <a:off x="8100392" y="5831396"/>
            <a:ext cx="290855" cy="18989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円/楕円 68"/>
          <p:cNvSpPr/>
          <p:nvPr/>
        </p:nvSpPr>
        <p:spPr>
          <a:xfrm>
            <a:off x="8028168" y="260648"/>
            <a:ext cx="576064" cy="571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スライド番号プレースホルダー 29"/>
          <p:cNvSpPr>
            <a:spLocks noGrp="1"/>
          </p:cNvSpPr>
          <p:nvPr>
            <p:ph type="sldNum" sz="quarter" idx="12"/>
          </p:nvPr>
        </p:nvSpPr>
        <p:spPr>
          <a:xfrm>
            <a:off x="8014439" y="310858"/>
            <a:ext cx="609600" cy="521208"/>
          </a:xfrm>
        </p:spPr>
        <p:txBody>
          <a:bodyPr/>
          <a:lstStyle/>
          <a:p>
            <a:fld id="{441FCE9C-BCC3-4E90-A94E-4B915C844EB5}" type="slidenum">
              <a:rPr kumimoji="1" lang="ja-JP" altLang="en-US" smtClean="0"/>
              <a:t>6</a:t>
            </a:fld>
            <a:endParaRPr kumimoji="1" lang="ja-JP" altLang="en-US" dirty="0"/>
          </a:p>
        </p:txBody>
      </p:sp>
    </p:spTree>
    <p:extLst>
      <p:ext uri="{BB962C8B-B14F-4D97-AF65-F5344CB8AC3E}">
        <p14:creationId xmlns:p14="http://schemas.microsoft.com/office/powerpoint/2010/main" val="418602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7467600" cy="1143000"/>
          </a:xfrm>
        </p:spPr>
        <p:txBody>
          <a:bodyPr/>
          <a:lstStyle/>
          <a:p>
            <a:r>
              <a:rPr kumimoji="1" lang="ja-JP" altLang="en-US" smtClean="0"/>
              <a:t>予備実験</a:t>
            </a:r>
            <a:endParaRPr kumimoji="1" lang="ja-JP" altLang="en-US" dirty="0"/>
          </a:p>
        </p:txBody>
      </p:sp>
      <p:sp>
        <p:nvSpPr>
          <p:cNvPr id="3" name="コンテンツ プレースホルダー 2"/>
          <p:cNvSpPr>
            <a:spLocks noGrp="1"/>
          </p:cNvSpPr>
          <p:nvPr>
            <p:ph sz="quarter" idx="1"/>
          </p:nvPr>
        </p:nvSpPr>
        <p:spPr>
          <a:xfrm>
            <a:off x="457200" y="1600200"/>
            <a:ext cx="8363272" cy="5069160"/>
          </a:xfrm>
        </p:spPr>
        <p:txBody>
          <a:bodyPr>
            <a:normAutofit/>
          </a:bodyPr>
          <a:lstStyle/>
          <a:p>
            <a:r>
              <a:rPr lang="ja-JP" altLang="en-US" sz="2800" dirty="0" smtClean="0"/>
              <a:t>目的</a:t>
            </a:r>
            <a:endParaRPr lang="en-US" altLang="ja-JP" dirty="0" smtClean="0"/>
          </a:p>
          <a:p>
            <a:pPr lvl="1"/>
            <a:r>
              <a:rPr lang="ja-JP" altLang="en-US" dirty="0" smtClean="0"/>
              <a:t>物理 </a:t>
            </a:r>
            <a:r>
              <a:rPr lang="en-US" altLang="ja-JP" dirty="0" smtClean="0"/>
              <a:t>CPU </a:t>
            </a:r>
            <a:r>
              <a:rPr lang="ja-JP" altLang="en-US" dirty="0" smtClean="0"/>
              <a:t>の不足時の対処による性能低下を調査</a:t>
            </a:r>
            <a:endParaRPr lang="en-US" altLang="ja-JP" dirty="0" smtClean="0"/>
          </a:p>
          <a:p>
            <a:r>
              <a:rPr lang="ja-JP" altLang="en-US" dirty="0" smtClean="0"/>
              <a:t>並列アプリケーション</a:t>
            </a:r>
            <a:endParaRPr kumimoji="1" lang="en-US" altLang="ja-JP" sz="2800" dirty="0" smtClean="0"/>
          </a:p>
          <a:p>
            <a:pPr lvl="1"/>
            <a:r>
              <a:rPr kumimoji="1" lang="en-US" altLang="ja-JP" sz="2400" dirty="0" err="1" smtClean="0"/>
              <a:t>Tascell</a:t>
            </a:r>
            <a:r>
              <a:rPr kumimoji="1" lang="en-US" altLang="ja-JP" sz="2400" dirty="0" smtClean="0"/>
              <a:t> </a:t>
            </a:r>
            <a:r>
              <a:rPr lang="ja-JP" altLang="en-US" dirty="0" smtClean="0"/>
              <a:t>で並列化したフィボナッチ数計算</a:t>
            </a:r>
            <a:r>
              <a:rPr kumimoji="1" lang="en-US" altLang="ja-JP" sz="2400" dirty="0" smtClean="0"/>
              <a:t> (fib)</a:t>
            </a:r>
            <a:endParaRPr lang="en-US" altLang="ja-JP" dirty="0" smtClean="0"/>
          </a:p>
          <a:p>
            <a:pPr lvl="1"/>
            <a:r>
              <a:rPr kumimoji="1" lang="en-US" altLang="ja-JP" sz="2400" dirty="0" smtClean="0"/>
              <a:t>NAS </a:t>
            </a:r>
            <a:r>
              <a:rPr lang="en-US" altLang="ja-JP" dirty="0" smtClean="0"/>
              <a:t>Parallel Benchmarks</a:t>
            </a:r>
            <a:r>
              <a:rPr kumimoji="1" lang="en-US" altLang="ja-JP" sz="2400" dirty="0" smtClean="0"/>
              <a:t> (BT)</a:t>
            </a:r>
          </a:p>
          <a:p>
            <a:r>
              <a:rPr lang="ja-JP" altLang="en-US" sz="2800" dirty="0" smtClean="0"/>
              <a:t>実験環境</a:t>
            </a:r>
            <a:endParaRPr lang="en-US" altLang="ja-JP" dirty="0" smtClean="0"/>
          </a:p>
          <a:p>
            <a:pPr lvl="1"/>
            <a:r>
              <a:rPr lang="en-US" altLang="ja-JP" sz="2400" dirty="0" smtClean="0"/>
              <a:t>CPU:  AMD Operation 6367 (16</a:t>
            </a:r>
            <a:r>
              <a:rPr lang="ja-JP" altLang="en-US" sz="2400" dirty="0" smtClean="0"/>
              <a:t>コア</a:t>
            </a:r>
            <a:r>
              <a:rPr lang="en-US" altLang="ja-JP" sz="2400" dirty="0" smtClean="0"/>
              <a:t>) </a:t>
            </a:r>
            <a:r>
              <a:rPr lang="en-US" altLang="ja-JP" dirty="0" smtClean="0"/>
              <a:t>× 2</a:t>
            </a:r>
            <a:r>
              <a:rPr lang="ja-JP" altLang="en-US" dirty="0" err="1" smtClean="0"/>
              <a:t>，</a:t>
            </a:r>
            <a:r>
              <a:rPr lang="ja-JP" altLang="en-US" dirty="0" smtClean="0"/>
              <a:t>メモリ</a:t>
            </a:r>
            <a:r>
              <a:rPr lang="en-US" altLang="ja-JP" dirty="0" smtClean="0"/>
              <a:t>:</a:t>
            </a:r>
            <a:r>
              <a:rPr lang="ja-JP" altLang="en-US" dirty="0" smtClean="0"/>
              <a:t> </a:t>
            </a:r>
            <a:r>
              <a:rPr lang="en-US" altLang="ja-JP" dirty="0" smtClean="0"/>
              <a:t>320GB</a:t>
            </a:r>
          </a:p>
          <a:p>
            <a:pPr lvl="1"/>
            <a:r>
              <a:rPr lang="ja-JP" altLang="en-US" sz="2400" dirty="0" smtClean="0"/>
              <a:t>仮想化ソフトウェア</a:t>
            </a:r>
            <a:r>
              <a:rPr lang="en-US" altLang="ja-JP" dirty="0" smtClean="0"/>
              <a:t>:  Xen 4.4.0</a:t>
            </a:r>
          </a:p>
          <a:p>
            <a:pPr lvl="1"/>
            <a:r>
              <a:rPr lang="en-US" altLang="ja-JP" sz="2400" dirty="0" smtClean="0"/>
              <a:t>VM:  </a:t>
            </a:r>
            <a:r>
              <a:rPr lang="ja-JP" altLang="en-US" sz="2400" dirty="0" smtClean="0"/>
              <a:t>仮想</a:t>
            </a:r>
            <a:r>
              <a:rPr lang="en-US" altLang="ja-JP" sz="2400" dirty="0" smtClean="0"/>
              <a:t>CPU 16</a:t>
            </a:r>
            <a:r>
              <a:rPr lang="ja-JP" altLang="en-US" sz="2400" dirty="0" smtClean="0"/>
              <a:t>個，メモリ </a:t>
            </a:r>
            <a:r>
              <a:rPr lang="en-US" altLang="ja-JP" sz="2400" dirty="0" smtClean="0"/>
              <a:t>4GB</a:t>
            </a:r>
            <a:r>
              <a:rPr lang="ja-JP" altLang="en-US" dirty="0" err="1" smtClean="0"/>
              <a:t>，</a:t>
            </a:r>
            <a:r>
              <a:rPr lang="en-US" altLang="ja-JP" sz="2400" dirty="0" smtClean="0"/>
              <a:t>OS: Linux 3.13.0</a:t>
            </a:r>
          </a:p>
        </p:txBody>
      </p:sp>
      <p:sp>
        <p:nvSpPr>
          <p:cNvPr id="4" name="スライド番号プレースホルダー 3"/>
          <p:cNvSpPr>
            <a:spLocks noGrp="1"/>
          </p:cNvSpPr>
          <p:nvPr>
            <p:ph type="sldNum" sz="quarter" idx="12"/>
          </p:nvPr>
        </p:nvSpPr>
        <p:spPr>
          <a:xfrm>
            <a:off x="8129016" y="5734051"/>
            <a:ext cx="609600" cy="521208"/>
          </a:xfrm>
        </p:spPr>
        <p:txBody>
          <a:bodyPr/>
          <a:lstStyle/>
          <a:p>
            <a:fld id="{441FCE9C-BCC3-4E90-A94E-4B915C844EB5}" type="slidenum">
              <a:rPr kumimoji="1" lang="ja-JP" altLang="en-US" smtClean="0"/>
              <a:t>7</a:t>
            </a:fld>
            <a:endParaRPr kumimoji="1" lang="ja-JP" altLang="en-US"/>
          </a:p>
        </p:txBody>
      </p:sp>
    </p:spTree>
    <p:extLst>
      <p:ext uri="{BB962C8B-B14F-4D97-AF65-F5344CB8AC3E}">
        <p14:creationId xmlns:p14="http://schemas.microsoft.com/office/powerpoint/2010/main" val="3704389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7467600" cy="1143000"/>
          </a:xfrm>
        </p:spPr>
        <p:txBody>
          <a:bodyPr/>
          <a:lstStyle/>
          <a:p>
            <a:r>
              <a:rPr lang="ja-JP" altLang="en-US" smtClean="0"/>
              <a:t>物理</a:t>
            </a:r>
            <a:r>
              <a:rPr kumimoji="1" lang="en-US" altLang="ja-JP" smtClean="0"/>
              <a:t>CPU</a:t>
            </a:r>
            <a:r>
              <a:rPr lang="ja-JP" altLang="en-US" smtClean="0"/>
              <a:t> を減らした</a:t>
            </a:r>
            <a:r>
              <a:rPr kumimoji="1" lang="ja-JP" altLang="en-US" smtClean="0"/>
              <a:t>場合</a:t>
            </a:r>
            <a:endParaRPr kumimoji="1" lang="ja-JP" altLang="en-US" dirty="0"/>
          </a:p>
        </p:txBody>
      </p:sp>
      <p:sp>
        <p:nvSpPr>
          <p:cNvPr id="14" name="コンテンツ プレースホルダー 2"/>
          <p:cNvSpPr txBox="1">
            <a:spLocks/>
          </p:cNvSpPr>
          <p:nvPr/>
        </p:nvSpPr>
        <p:spPr>
          <a:xfrm>
            <a:off x="457200" y="1600201"/>
            <a:ext cx="8507288" cy="51411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endParaRPr lang="en-US" altLang="ja-JP" sz="2800" dirty="0" smtClean="0"/>
          </a:p>
        </p:txBody>
      </p:sp>
      <p:sp>
        <p:nvSpPr>
          <p:cNvPr id="15" name="コンテンツ プレースホルダー 2"/>
          <p:cNvSpPr txBox="1">
            <a:spLocks/>
          </p:cNvSpPr>
          <p:nvPr/>
        </p:nvSpPr>
        <p:spPr>
          <a:xfrm>
            <a:off x="323528" y="1600200"/>
            <a:ext cx="8280920" cy="51411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2800" dirty="0" smtClean="0"/>
              <a:t>割り当てる物理</a:t>
            </a:r>
            <a:r>
              <a:rPr lang="en-US" altLang="ja-JP" sz="2800" dirty="0" smtClean="0"/>
              <a:t>CPU</a:t>
            </a:r>
            <a:r>
              <a:rPr lang="ja-JP" altLang="en-US" sz="2800" dirty="0" smtClean="0"/>
              <a:t>を</a:t>
            </a:r>
            <a:r>
              <a:rPr lang="en-US" altLang="ja-JP" sz="2800" dirty="0" smtClean="0"/>
              <a:t>16</a:t>
            </a:r>
            <a:r>
              <a:rPr lang="ja-JP" altLang="en-US" sz="2800" dirty="0" smtClean="0"/>
              <a:t>個から</a:t>
            </a:r>
            <a:r>
              <a:rPr lang="en-US" altLang="ja-JP" sz="2800" dirty="0" smtClean="0"/>
              <a:t>n</a:t>
            </a:r>
            <a:r>
              <a:rPr lang="ja-JP" altLang="en-US" sz="2800" dirty="0" smtClean="0"/>
              <a:t>個に減らした</a:t>
            </a:r>
            <a:endParaRPr lang="en-US" altLang="ja-JP" sz="2800" dirty="0" smtClean="0"/>
          </a:p>
          <a:p>
            <a:pPr lvl="1"/>
            <a:r>
              <a:rPr lang="ja-JP" altLang="en-US" sz="2500" dirty="0" smtClean="0"/>
              <a:t>どの場合も</a:t>
            </a:r>
            <a:r>
              <a:rPr lang="ja-JP" altLang="en-US" sz="2500" dirty="0"/>
              <a:t>理論値</a:t>
            </a:r>
            <a:r>
              <a:rPr lang="ja-JP" altLang="en-US" sz="2500" dirty="0" smtClean="0"/>
              <a:t>より遅くなっている</a:t>
            </a:r>
            <a:endParaRPr lang="en-US" altLang="ja-JP" sz="2500" dirty="0" smtClean="0"/>
          </a:p>
          <a:p>
            <a:pPr lvl="2"/>
            <a:r>
              <a:rPr lang="ja-JP" altLang="en-US" sz="2200" dirty="0" smtClean="0"/>
              <a:t>理論値：物理</a:t>
            </a:r>
            <a:r>
              <a:rPr lang="en-US" altLang="ja-JP" sz="2200" dirty="0" smtClean="0"/>
              <a:t>CPU 16</a:t>
            </a:r>
            <a:r>
              <a:rPr lang="ja-JP" altLang="en-US" sz="2200" dirty="0" smtClean="0"/>
              <a:t>個の時の性能の</a:t>
            </a:r>
            <a:r>
              <a:rPr lang="en-US" altLang="ja-JP" sz="2200" dirty="0" smtClean="0"/>
              <a:t>n/16</a:t>
            </a:r>
          </a:p>
          <a:p>
            <a:pPr lvl="1"/>
            <a:r>
              <a:rPr lang="ja-JP" altLang="en-US" sz="2500" dirty="0"/>
              <a:t>理論値から</a:t>
            </a:r>
            <a:r>
              <a:rPr lang="ja-JP" altLang="en-US" sz="2500" dirty="0" smtClean="0"/>
              <a:t>の増加率</a:t>
            </a:r>
            <a:endParaRPr lang="en-US" altLang="ja-JP" sz="2500" dirty="0" smtClean="0"/>
          </a:p>
          <a:p>
            <a:pPr lvl="2"/>
            <a:r>
              <a:rPr lang="en-US" altLang="ja-JP" sz="2200" dirty="0"/>
              <a:t>f</a:t>
            </a:r>
            <a:r>
              <a:rPr lang="en-US" altLang="ja-JP" sz="2200" dirty="0" smtClean="0"/>
              <a:t>ib: 4 </a:t>
            </a:r>
            <a:r>
              <a:rPr lang="ja-JP" altLang="en-US" sz="2200" dirty="0" smtClean="0"/>
              <a:t>～ </a:t>
            </a:r>
            <a:r>
              <a:rPr lang="en-US" altLang="ja-JP" sz="2200" dirty="0" smtClean="0"/>
              <a:t>25%</a:t>
            </a:r>
            <a:r>
              <a:rPr lang="ja-JP" altLang="en-US" sz="2200" dirty="0" err="1" smtClean="0"/>
              <a:t>，</a:t>
            </a:r>
            <a:r>
              <a:rPr lang="en-US" altLang="ja-JP" sz="2200" dirty="0" smtClean="0"/>
              <a:t>BT: 16 </a:t>
            </a:r>
            <a:r>
              <a:rPr lang="ja-JP" altLang="en-US" sz="2200" dirty="0" smtClean="0"/>
              <a:t>～ </a:t>
            </a:r>
            <a:r>
              <a:rPr lang="en-US" altLang="ja-JP" sz="2200" dirty="0" smtClean="0"/>
              <a:t>78%</a:t>
            </a:r>
          </a:p>
        </p:txBody>
      </p:sp>
      <p:graphicFrame>
        <p:nvGraphicFramePr>
          <p:cNvPr id="10" name="グラフ 9"/>
          <p:cNvGraphicFramePr>
            <a:graphicFrameLocks/>
          </p:cNvGraphicFramePr>
          <p:nvPr>
            <p:extLst>
              <p:ext uri="{D42A27DB-BD31-4B8C-83A1-F6EECF244321}">
                <p14:modId xmlns:p14="http://schemas.microsoft.com/office/powerpoint/2010/main" val="3350601972"/>
              </p:ext>
            </p:extLst>
          </p:nvPr>
        </p:nvGraphicFramePr>
        <p:xfrm>
          <a:off x="143988" y="3922860"/>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231793072"/>
              </p:ext>
            </p:extLst>
          </p:nvPr>
        </p:nvGraphicFramePr>
        <p:xfrm>
          <a:off x="4463988" y="3978000"/>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8" name="円/楕円 7"/>
          <p:cNvSpPr/>
          <p:nvPr/>
        </p:nvSpPr>
        <p:spPr>
          <a:xfrm>
            <a:off x="8028168" y="260648"/>
            <a:ext cx="576064" cy="571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8028168" y="285753"/>
            <a:ext cx="609600" cy="521208"/>
          </a:xfrm>
        </p:spPr>
        <p:txBody>
          <a:bodyPr/>
          <a:lstStyle/>
          <a:p>
            <a:fld id="{441FCE9C-BCC3-4E90-A94E-4B915C844EB5}" type="slidenum">
              <a:rPr kumimoji="1" lang="ja-JP" altLang="en-US" smtClean="0"/>
              <a:t>8</a:t>
            </a:fld>
            <a:endParaRPr kumimoji="1" lang="ja-JP" altLang="en-US"/>
          </a:p>
        </p:txBody>
      </p:sp>
    </p:spTree>
    <p:extLst>
      <p:ext uri="{BB962C8B-B14F-4D97-AF65-F5344CB8AC3E}">
        <p14:creationId xmlns:p14="http://schemas.microsoft.com/office/powerpoint/2010/main" val="1972864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7467600" cy="1143000"/>
          </a:xfrm>
        </p:spPr>
        <p:txBody>
          <a:bodyPr>
            <a:normAutofit/>
          </a:bodyPr>
          <a:lstStyle/>
          <a:p>
            <a:r>
              <a:rPr lang="ja-JP" altLang="en-US" dirty="0" smtClean="0"/>
              <a:t>物理</a:t>
            </a:r>
            <a:r>
              <a:rPr lang="en-US" altLang="ja-JP" dirty="0" smtClean="0"/>
              <a:t>CPU </a:t>
            </a:r>
            <a:r>
              <a:rPr lang="ja-JP" altLang="en-US" dirty="0" smtClean="0"/>
              <a:t>の使用率を制限した</a:t>
            </a:r>
            <a:r>
              <a:rPr kumimoji="1" lang="ja-JP" altLang="en-US" dirty="0" smtClean="0"/>
              <a:t>場合</a:t>
            </a:r>
            <a:endParaRPr kumimoji="1" lang="ja-JP" altLang="en-US" dirty="0"/>
          </a:p>
        </p:txBody>
      </p:sp>
      <p:sp>
        <p:nvSpPr>
          <p:cNvPr id="8" name="コンテンツ プレースホルダー 2"/>
          <p:cNvSpPr txBox="1">
            <a:spLocks/>
          </p:cNvSpPr>
          <p:nvPr/>
        </p:nvSpPr>
        <p:spPr>
          <a:xfrm>
            <a:off x="251520" y="1527990"/>
            <a:ext cx="8507288" cy="51411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endParaRPr lang="en-US" altLang="ja-JP" sz="2800" dirty="0" smtClean="0"/>
          </a:p>
        </p:txBody>
      </p:sp>
      <p:sp>
        <p:nvSpPr>
          <p:cNvPr id="9" name="コンテンツ プレースホルダー 2"/>
          <p:cNvSpPr txBox="1">
            <a:spLocks/>
          </p:cNvSpPr>
          <p:nvPr/>
        </p:nvSpPr>
        <p:spPr>
          <a:xfrm>
            <a:off x="323528" y="1600200"/>
            <a:ext cx="8507288" cy="514116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en-US" altLang="ja-JP" sz="2800" dirty="0" smtClean="0"/>
              <a:t>CPU</a:t>
            </a:r>
            <a:r>
              <a:rPr lang="ja-JP" altLang="en-US" sz="2800" dirty="0" smtClean="0"/>
              <a:t>使用率の上限を</a:t>
            </a:r>
            <a:r>
              <a:rPr lang="en-US" altLang="ja-JP" sz="2800" dirty="0" smtClean="0"/>
              <a:t>1600%</a:t>
            </a:r>
            <a:r>
              <a:rPr lang="ja-JP" altLang="en-US" sz="2800" dirty="0" smtClean="0"/>
              <a:t>から減らした</a:t>
            </a:r>
            <a:endParaRPr lang="en-US" altLang="ja-JP" sz="2800" dirty="0" smtClean="0"/>
          </a:p>
          <a:p>
            <a:pPr lvl="1"/>
            <a:r>
              <a:rPr lang="ja-JP" altLang="en-US" sz="2500" dirty="0" smtClean="0"/>
              <a:t>どの</a:t>
            </a:r>
            <a:r>
              <a:rPr lang="ja-JP" altLang="en-US" sz="2500" dirty="0"/>
              <a:t>場合</a:t>
            </a:r>
            <a:r>
              <a:rPr lang="ja-JP" altLang="en-US" sz="2500" dirty="0" smtClean="0"/>
              <a:t>も</a:t>
            </a:r>
            <a:r>
              <a:rPr lang="ja-JP" altLang="en-US" sz="2500" dirty="0"/>
              <a:t>理論値</a:t>
            </a:r>
            <a:r>
              <a:rPr lang="ja-JP" altLang="en-US" sz="2500" dirty="0" smtClean="0"/>
              <a:t>よりも遅くなっている</a:t>
            </a:r>
            <a:endParaRPr lang="en-US" altLang="ja-JP" sz="2500" dirty="0" smtClean="0"/>
          </a:p>
          <a:p>
            <a:pPr lvl="2"/>
            <a:r>
              <a:rPr lang="ja-JP" altLang="en-US" sz="2200" dirty="0"/>
              <a:t>上限値</a:t>
            </a:r>
            <a:r>
              <a:rPr lang="ja-JP" altLang="en-US" sz="2200" dirty="0" smtClean="0"/>
              <a:t>が小さいほど差が大きくなる</a:t>
            </a:r>
            <a:endParaRPr lang="en-US" altLang="ja-JP" sz="2200" dirty="0" smtClean="0"/>
          </a:p>
          <a:p>
            <a:pPr lvl="1"/>
            <a:r>
              <a:rPr lang="ja-JP" altLang="en-US" sz="2500" dirty="0"/>
              <a:t>理論値から</a:t>
            </a:r>
            <a:r>
              <a:rPr lang="ja-JP" altLang="en-US" sz="2500" dirty="0" smtClean="0"/>
              <a:t>の増加率</a:t>
            </a:r>
            <a:endParaRPr lang="en-US" altLang="ja-JP" sz="2500" dirty="0" smtClean="0"/>
          </a:p>
          <a:p>
            <a:pPr lvl="2"/>
            <a:r>
              <a:rPr lang="en-US" altLang="ja-JP" sz="2200" dirty="0"/>
              <a:t>f</a:t>
            </a:r>
            <a:r>
              <a:rPr lang="en-US" altLang="ja-JP" sz="2200" dirty="0" smtClean="0"/>
              <a:t>ib: </a:t>
            </a:r>
            <a:r>
              <a:rPr lang="en-US" altLang="ja-JP" sz="2200" dirty="0"/>
              <a:t>23</a:t>
            </a:r>
            <a:r>
              <a:rPr lang="en-US" altLang="ja-JP" sz="2200" dirty="0" smtClean="0"/>
              <a:t> </a:t>
            </a:r>
            <a:r>
              <a:rPr lang="ja-JP" altLang="en-US" sz="2200" dirty="0" smtClean="0"/>
              <a:t>～ </a:t>
            </a:r>
            <a:r>
              <a:rPr lang="en-US" altLang="ja-JP" sz="2200" dirty="0" smtClean="0"/>
              <a:t>328%</a:t>
            </a:r>
            <a:r>
              <a:rPr lang="ja-JP" altLang="en-US" sz="2200" dirty="0" err="1" smtClean="0"/>
              <a:t>，</a:t>
            </a:r>
            <a:r>
              <a:rPr lang="en-US" altLang="ja-JP" sz="2200" dirty="0" smtClean="0"/>
              <a:t>BT: 157 </a:t>
            </a:r>
            <a:r>
              <a:rPr lang="ja-JP" altLang="en-US" sz="2200" dirty="0" smtClean="0"/>
              <a:t>～ </a:t>
            </a:r>
            <a:r>
              <a:rPr lang="en-US" altLang="ja-JP" sz="2200" dirty="0"/>
              <a:t>5243</a:t>
            </a:r>
            <a:r>
              <a:rPr lang="en-US" altLang="ja-JP" sz="2200" dirty="0" smtClean="0"/>
              <a:t>%</a:t>
            </a:r>
          </a:p>
        </p:txBody>
      </p:sp>
      <p:graphicFrame>
        <p:nvGraphicFramePr>
          <p:cNvPr id="6" name="グラフ 5"/>
          <p:cNvGraphicFramePr>
            <a:graphicFrameLocks/>
          </p:cNvGraphicFramePr>
          <p:nvPr>
            <p:extLst>
              <p:ext uri="{D42A27DB-BD31-4B8C-83A1-F6EECF244321}">
                <p14:modId xmlns:p14="http://schemas.microsoft.com/office/powerpoint/2010/main" val="2740453927"/>
              </p:ext>
            </p:extLst>
          </p:nvPr>
        </p:nvGraphicFramePr>
        <p:xfrm>
          <a:off x="185164" y="3962374"/>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900690152"/>
              </p:ext>
            </p:extLst>
          </p:nvPr>
        </p:nvGraphicFramePr>
        <p:xfrm>
          <a:off x="4406384" y="3978000"/>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円/楕円 9"/>
          <p:cNvSpPr/>
          <p:nvPr/>
        </p:nvSpPr>
        <p:spPr>
          <a:xfrm>
            <a:off x="7991216" y="332656"/>
            <a:ext cx="576064"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991216" y="387512"/>
            <a:ext cx="609600" cy="521208"/>
          </a:xfrm>
        </p:spPr>
        <p:txBody>
          <a:bodyPr/>
          <a:lstStyle/>
          <a:p>
            <a:fld id="{441FCE9C-BCC3-4E90-A94E-4B915C844EB5}" type="slidenum">
              <a:rPr kumimoji="1" lang="ja-JP" altLang="en-US" smtClean="0"/>
              <a:t>9</a:t>
            </a:fld>
            <a:endParaRPr kumimoji="1" lang="ja-JP" altLang="en-US" dirty="0"/>
          </a:p>
        </p:txBody>
      </p:sp>
    </p:spTree>
    <p:extLst>
      <p:ext uri="{BB962C8B-B14F-4D97-AF65-F5344CB8AC3E}">
        <p14:creationId xmlns:p14="http://schemas.microsoft.com/office/powerpoint/2010/main" val="37527299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8601</TotalTime>
  <Words>2023</Words>
  <Application>Microsoft Office PowerPoint</Application>
  <PresentationFormat>画面に合わせる (4:3)</PresentationFormat>
  <Paragraphs>426</Paragraphs>
  <Slides>20</Slides>
  <Notes>20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スパイス</vt:lpstr>
      <vt:lpstr>仮想マシンへの CPU 割り当ての変化に応じた最適な並列アプリケーション実行</vt:lpstr>
      <vt:lpstr>VM 内で実行される並列アプリケーション</vt:lpstr>
      <vt:lpstr>VM マイグレーション</vt:lpstr>
      <vt:lpstr>物理 CPU の不足時の対処 (1/3)</vt:lpstr>
      <vt:lpstr>物理 CPU の不足時の対処 (2/3)</vt:lpstr>
      <vt:lpstr>物理 CPU の不足時の対処 (3/3)</vt:lpstr>
      <vt:lpstr>予備実験</vt:lpstr>
      <vt:lpstr>物理CPU を減らした場合</vt:lpstr>
      <vt:lpstr>物理CPU の使用率を制限した場合</vt:lpstr>
      <vt:lpstr>物理CPU を共有した場合</vt:lpstr>
      <vt:lpstr>理論値より性能が低下する原因</vt:lpstr>
      <vt:lpstr>提案：pCPU-Est</vt:lpstr>
      <vt:lpstr>利用可能な物理CPU 数の見積もり</vt:lpstr>
      <vt:lpstr>VMの仮想 CPU 数の最適化</vt:lpstr>
      <vt:lpstr>アプリケーションのスレッド数の最適化</vt:lpstr>
      <vt:lpstr>物理 CPU を減らした場合の最適化</vt:lpstr>
      <vt:lpstr>CPU 使用率を制限した場合の最適化</vt:lpstr>
      <vt:lpstr>物理CPU を共有した場合の最適化</vt:lpstr>
      <vt:lpstr>関連研究</vt:lpstr>
      <vt:lpstr>まとめ</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CPU割り当ての変更をアプリケーションに通知する仕組みの開発</dc:title>
  <dc:creator>tokiko</dc:creator>
  <cp:lastModifiedBy>tokiko</cp:lastModifiedBy>
  <cp:revision>311</cp:revision>
  <dcterms:created xsi:type="dcterms:W3CDTF">2015-08-05T05:16:05Z</dcterms:created>
  <dcterms:modified xsi:type="dcterms:W3CDTF">2016-02-22T08:01:48Z</dcterms:modified>
</cp:coreProperties>
</file>